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265" r:id="rId4"/>
    <p:sldId id="266" r:id="rId5"/>
    <p:sldId id="267" r:id="rId6"/>
    <p:sldId id="268" r:id="rId7"/>
    <p:sldId id="285" r:id="rId8"/>
    <p:sldId id="287" r:id="rId9"/>
    <p:sldId id="295" r:id="rId10"/>
    <p:sldId id="288" r:id="rId11"/>
    <p:sldId id="289" r:id="rId12"/>
    <p:sldId id="290" r:id="rId13"/>
    <p:sldId id="291" r:id="rId14"/>
    <p:sldId id="292" r:id="rId15"/>
    <p:sldId id="293" r:id="rId16"/>
    <p:sldId id="294" r:id="rId17"/>
    <p:sldId id="296" r:id="rId18"/>
    <p:sldId id="297" r:id="rId19"/>
    <p:sldId id="298" r:id="rId20"/>
    <p:sldId id="261"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B77C6"/>
    <a:srgbClr val="44A3C0"/>
    <a:srgbClr val="4472C4"/>
    <a:srgbClr val="00ADA8"/>
    <a:srgbClr val="D7E4D2"/>
    <a:srgbClr val="D2D7EA"/>
    <a:srgbClr val="CC0000"/>
    <a:srgbClr val="C121AE"/>
    <a:srgbClr val="FE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74"/>
  </p:normalViewPr>
  <p:slideViewPr>
    <p:cSldViewPr snapToGrid="0" snapToObjects="1">
      <p:cViewPr>
        <p:scale>
          <a:sx n="87" d="100"/>
          <a:sy n="87" d="100"/>
        </p:scale>
        <p:origin x="1024" y="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5D6B5-5E09-48D6-BF5C-7B6FC858B9AE}"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24614A2B-8B51-49C5-8755-8087C99A7325}">
      <dgm:prSet phldrT="[Text]" custT="1"/>
      <dgm:spPr>
        <a:solidFill>
          <a:schemeClr val="accent5">
            <a:lumMod val="75000"/>
          </a:schemeClr>
        </a:solidFill>
      </dgm:spPr>
      <dgm:t>
        <a:bodyPr/>
        <a:lstStyle/>
        <a:p>
          <a:r>
            <a:rPr lang="en-US" sz="3100" dirty="0" smtClean="0"/>
            <a:t>Vitamins</a:t>
          </a:r>
          <a:endParaRPr lang="en-US" sz="3100" dirty="0"/>
        </a:p>
      </dgm:t>
    </dgm:pt>
    <dgm:pt modelId="{4C2DC777-74D7-413B-8092-38C3822B55FE}" type="parTrans" cxnId="{4F7D123B-EE89-4B4F-A0F3-54D0CC3D8557}">
      <dgm:prSet/>
      <dgm:spPr/>
      <dgm:t>
        <a:bodyPr/>
        <a:lstStyle/>
        <a:p>
          <a:endParaRPr lang="en-US"/>
        </a:p>
      </dgm:t>
    </dgm:pt>
    <dgm:pt modelId="{91C99C19-4F23-4606-BB19-A33AC2B5A0DE}" type="sibTrans" cxnId="{4F7D123B-EE89-4B4F-A0F3-54D0CC3D8557}">
      <dgm:prSet/>
      <dgm:spPr/>
      <dgm:t>
        <a:bodyPr/>
        <a:lstStyle/>
        <a:p>
          <a:endParaRPr lang="en-US"/>
        </a:p>
      </dgm:t>
    </dgm:pt>
    <dgm:pt modelId="{E5A3844F-4836-45D8-A15E-67E3A01B027F}">
      <dgm:prSet phldrT="[Text]" custT="1"/>
      <dgm:spPr/>
      <dgm:t>
        <a:bodyPr/>
        <a:lstStyle/>
        <a:p>
          <a:r>
            <a:rPr lang="en-US" altLang="ar-SA" sz="1400" dirty="0" smtClean="0">
              <a:solidFill>
                <a:schemeClr val="bg1"/>
              </a:solidFill>
              <a:ea typeface="ＭＳ Ｐゴシック" charset="-128"/>
            </a:rPr>
            <a:t>Organic compounds present in small quantities in different types of food.</a:t>
          </a:r>
          <a:endParaRPr lang="en-US" sz="1400" dirty="0">
            <a:solidFill>
              <a:schemeClr val="bg1"/>
            </a:solidFill>
          </a:endParaRPr>
        </a:p>
      </dgm:t>
    </dgm:pt>
    <dgm:pt modelId="{5B983AED-43F6-421C-B1F3-8F12D6C17AC5}" type="parTrans" cxnId="{1938CD19-42E6-4756-BA93-83AB3B464314}">
      <dgm:prSet/>
      <dgm:spPr/>
      <dgm:t>
        <a:bodyPr/>
        <a:lstStyle/>
        <a:p>
          <a:endParaRPr lang="en-US"/>
        </a:p>
      </dgm:t>
    </dgm:pt>
    <dgm:pt modelId="{518BB766-C8CE-496A-929F-DDC68FD4424E}" type="sibTrans" cxnId="{1938CD19-42E6-4756-BA93-83AB3B464314}">
      <dgm:prSet/>
      <dgm:spPr/>
      <dgm:t>
        <a:bodyPr/>
        <a:lstStyle/>
        <a:p>
          <a:endParaRPr lang="en-US"/>
        </a:p>
      </dgm:t>
    </dgm:pt>
    <dgm:pt modelId="{0FAF5AC1-E639-4193-BD50-2030E66764B4}">
      <dgm:prSet phldrT="[Text]"/>
      <dgm:spPr/>
      <dgm:t>
        <a:bodyPr/>
        <a:lstStyle/>
        <a:p>
          <a:r>
            <a:rPr lang="en-US" altLang="ar-SA" dirty="0" smtClean="0">
              <a:solidFill>
                <a:schemeClr val="bg1"/>
              </a:solidFill>
              <a:ea typeface="ＭＳ Ｐゴシック" charset="-128"/>
            </a:rPr>
            <a:t>Important for growth and maintaining good health.</a:t>
          </a:r>
          <a:endParaRPr lang="en-US" dirty="0">
            <a:solidFill>
              <a:schemeClr val="bg1"/>
            </a:solidFill>
          </a:endParaRPr>
        </a:p>
      </dgm:t>
    </dgm:pt>
    <dgm:pt modelId="{1D11F8A2-1557-4F72-AB7C-0AA8C457AF74}" type="parTrans" cxnId="{6AD06A9C-3ADA-4567-859A-AC15579592B8}">
      <dgm:prSet/>
      <dgm:spPr/>
      <dgm:t>
        <a:bodyPr/>
        <a:lstStyle/>
        <a:p>
          <a:endParaRPr lang="en-US"/>
        </a:p>
      </dgm:t>
    </dgm:pt>
    <dgm:pt modelId="{D9B566DB-4853-4BAD-914A-3F936A56C431}" type="sibTrans" cxnId="{6AD06A9C-3ADA-4567-859A-AC15579592B8}">
      <dgm:prSet/>
      <dgm:spPr/>
      <dgm:t>
        <a:bodyPr/>
        <a:lstStyle/>
        <a:p>
          <a:endParaRPr lang="en-US"/>
        </a:p>
      </dgm:t>
    </dgm:pt>
    <dgm:pt modelId="{F7564F90-986E-46C4-94FA-DF24DD1584FB}">
      <dgm:prSet phldrT="[Text]"/>
      <dgm:spPr/>
      <dgm:t>
        <a:bodyPr/>
        <a:lstStyle/>
        <a:p>
          <a:r>
            <a:rPr lang="en-US" altLang="ar-SA" dirty="0" smtClean="0">
              <a:solidFill>
                <a:schemeClr val="bg1"/>
              </a:solidFill>
              <a:ea typeface="ＭＳ Ｐゴシック" charset="-128"/>
            </a:rPr>
            <a:t>Required in very small amounts.</a:t>
          </a:r>
          <a:endParaRPr lang="en-US" dirty="0">
            <a:solidFill>
              <a:schemeClr val="bg1"/>
            </a:solidFill>
          </a:endParaRPr>
        </a:p>
      </dgm:t>
    </dgm:pt>
    <dgm:pt modelId="{CF8CB5D4-60E8-4D8B-B3E9-E5367290C680}" type="parTrans" cxnId="{1EB46DFF-D247-4608-9034-3AD7E7A7D63D}">
      <dgm:prSet/>
      <dgm:spPr/>
      <dgm:t>
        <a:bodyPr/>
        <a:lstStyle/>
        <a:p>
          <a:endParaRPr lang="en-US"/>
        </a:p>
      </dgm:t>
    </dgm:pt>
    <dgm:pt modelId="{262A1CB2-F5C7-4DC1-A8AB-5FB552D50547}" type="sibTrans" cxnId="{1EB46DFF-D247-4608-9034-3AD7E7A7D63D}">
      <dgm:prSet/>
      <dgm:spPr/>
      <dgm:t>
        <a:bodyPr/>
        <a:lstStyle/>
        <a:p>
          <a:endParaRPr lang="en-US"/>
        </a:p>
      </dgm:t>
    </dgm:pt>
    <dgm:pt modelId="{8C823EFA-0A0F-4555-A57B-1387C5FB3E4B}">
      <dgm:prSet phldrT="[Text]" custT="1"/>
      <dgm:spPr/>
      <dgm:t>
        <a:bodyPr/>
        <a:lstStyle/>
        <a:p>
          <a:r>
            <a:rPr lang="en-US" altLang="ar-SA" sz="1600" kern="1200" dirty="0" smtClean="0">
              <a:solidFill>
                <a:schemeClr val="bg1"/>
              </a:solidFill>
              <a:ea typeface="ＭＳ Ｐゴシック" charset="-128"/>
            </a:rPr>
            <a:t>Essential and non-caloric</a:t>
          </a:r>
          <a:r>
            <a:rPr lang="en-US" altLang="ar-SA" sz="1400" kern="1200" dirty="0" smtClean="0">
              <a:solidFill>
                <a:schemeClr val="bg1"/>
              </a:solidFill>
              <a:ea typeface="ＭＳ Ｐゴシック" charset="-128"/>
            </a:rPr>
            <a:t>.</a:t>
          </a:r>
        </a:p>
        <a:p>
          <a:r>
            <a:rPr lang="en-US" sz="1200" kern="1200" dirty="0" smtClean="0">
              <a:solidFill>
                <a:schemeClr val="accent5"/>
              </a:solidFill>
              <a:latin typeface="+mn-lt"/>
              <a:ea typeface="+mn-ea"/>
              <a:cs typeface="+mn-cs"/>
            </a:rPr>
            <a:t>Therefore, must be supplied by the diet.</a:t>
          </a:r>
          <a:endParaRPr lang="en-US" sz="1200" kern="1200" dirty="0">
            <a:solidFill>
              <a:schemeClr val="accent5"/>
            </a:solidFill>
            <a:latin typeface="+mn-lt"/>
            <a:ea typeface="+mn-ea"/>
            <a:cs typeface="+mn-cs"/>
          </a:endParaRPr>
        </a:p>
      </dgm:t>
    </dgm:pt>
    <dgm:pt modelId="{B3B80D1B-8514-493C-A717-3D7A679EA6C6}" type="parTrans" cxnId="{E251516D-7BFF-407F-94C8-15A0CE4FD869}">
      <dgm:prSet/>
      <dgm:spPr/>
      <dgm:t>
        <a:bodyPr/>
        <a:lstStyle/>
        <a:p>
          <a:endParaRPr lang="en-US"/>
        </a:p>
      </dgm:t>
    </dgm:pt>
    <dgm:pt modelId="{D3DFEE35-4213-4B14-8887-9D435CBFA1DC}" type="sibTrans" cxnId="{E251516D-7BFF-407F-94C8-15A0CE4FD869}">
      <dgm:prSet/>
      <dgm:spPr/>
      <dgm:t>
        <a:bodyPr/>
        <a:lstStyle/>
        <a:p>
          <a:endParaRPr lang="en-US"/>
        </a:p>
      </dgm:t>
    </dgm:pt>
    <dgm:pt modelId="{4F70A99B-6075-442E-AE74-43CA5E08DFBE}">
      <dgm:prSet phldrT="[Text]"/>
      <dgm:spPr/>
      <dgm:t>
        <a:bodyPr/>
        <a:lstStyle/>
        <a:p>
          <a:r>
            <a:rPr lang="en-US" altLang="ar-SA" dirty="0" smtClean="0">
              <a:solidFill>
                <a:schemeClr val="bg1"/>
              </a:solidFill>
              <a:ea typeface="ＭＳ Ｐゴシック" charset="-128"/>
            </a:rPr>
            <a:t>Most act as coenzymes.</a:t>
          </a:r>
          <a:endParaRPr lang="en-US" dirty="0">
            <a:solidFill>
              <a:schemeClr val="bg1"/>
            </a:solidFill>
          </a:endParaRPr>
        </a:p>
      </dgm:t>
    </dgm:pt>
    <dgm:pt modelId="{69E5E8C8-0DDD-4041-8EC7-5D347D29C7F6}" type="parTrans" cxnId="{3B8C5224-BCE0-4ADA-A759-CF2DF110C4F7}">
      <dgm:prSet/>
      <dgm:spPr/>
      <dgm:t>
        <a:bodyPr/>
        <a:lstStyle/>
        <a:p>
          <a:endParaRPr lang="en-US"/>
        </a:p>
      </dgm:t>
    </dgm:pt>
    <dgm:pt modelId="{C251E430-CA8F-44BF-8C9C-14929B0E229C}" type="sibTrans" cxnId="{3B8C5224-BCE0-4ADA-A759-CF2DF110C4F7}">
      <dgm:prSet/>
      <dgm:spPr/>
      <dgm:t>
        <a:bodyPr/>
        <a:lstStyle/>
        <a:p>
          <a:endParaRPr lang="en-US"/>
        </a:p>
      </dgm:t>
    </dgm:pt>
    <dgm:pt modelId="{761847A1-D1FB-421B-8C45-79A5680B9FB7}">
      <dgm:prSet phldrT="[Text]" custT="1"/>
      <dgm:spPr/>
      <dgm:t>
        <a:bodyPr/>
        <a:lstStyle/>
        <a:p>
          <a:r>
            <a:rPr lang="en-US" altLang="ar-SA" sz="1600" dirty="0" smtClean="0">
              <a:solidFill>
                <a:schemeClr val="bg1"/>
              </a:solidFill>
              <a:ea typeface="ＭＳ Ｐゴシック" charset="-128"/>
            </a:rPr>
            <a:t>Help in various biochemical processes in cell.</a:t>
          </a:r>
          <a:endParaRPr lang="en-US" sz="1600" dirty="0">
            <a:solidFill>
              <a:schemeClr val="bg1"/>
            </a:solidFill>
          </a:endParaRPr>
        </a:p>
      </dgm:t>
    </dgm:pt>
    <dgm:pt modelId="{DDE3249D-3D30-4C62-AE54-2C66A934AC4C}" type="parTrans" cxnId="{C06CFD24-6292-4146-94AA-1911BFC97AA2}">
      <dgm:prSet/>
      <dgm:spPr/>
      <dgm:t>
        <a:bodyPr/>
        <a:lstStyle/>
        <a:p>
          <a:endParaRPr lang="en-US"/>
        </a:p>
      </dgm:t>
    </dgm:pt>
    <dgm:pt modelId="{969A0825-8BA5-46A6-8D9D-935EBF592E67}" type="sibTrans" cxnId="{C06CFD24-6292-4146-94AA-1911BFC97AA2}">
      <dgm:prSet/>
      <dgm:spPr/>
      <dgm:t>
        <a:bodyPr/>
        <a:lstStyle/>
        <a:p>
          <a:endParaRPr lang="en-US"/>
        </a:p>
      </dgm:t>
    </dgm:pt>
    <dgm:pt modelId="{2E17BC13-9440-4073-85E3-7EC3D51AF1DD}">
      <dgm:prSet phldrT="[Text]"/>
      <dgm:spPr/>
      <dgm:t>
        <a:bodyPr/>
        <a:lstStyle/>
        <a:p>
          <a:endParaRPr lang="en-US"/>
        </a:p>
      </dgm:t>
    </dgm:pt>
    <dgm:pt modelId="{08670044-8364-4F97-8C86-19D67B32FDEB}" type="parTrans" cxnId="{EC39399A-ADB1-4857-98B3-36BF7CA53440}">
      <dgm:prSet/>
      <dgm:spPr/>
      <dgm:t>
        <a:bodyPr/>
        <a:lstStyle/>
        <a:p>
          <a:endParaRPr lang="en-US"/>
        </a:p>
      </dgm:t>
    </dgm:pt>
    <dgm:pt modelId="{929E90CB-12C2-4D29-B980-76213F7379E5}" type="sibTrans" cxnId="{EC39399A-ADB1-4857-98B3-36BF7CA53440}">
      <dgm:prSet/>
      <dgm:spPr/>
      <dgm:t>
        <a:bodyPr/>
        <a:lstStyle/>
        <a:p>
          <a:endParaRPr lang="en-US"/>
        </a:p>
      </dgm:t>
    </dgm:pt>
    <dgm:pt modelId="{624EDD6D-101F-4BC6-81E1-D2EDFCEAF281}" type="pres">
      <dgm:prSet presAssocID="{3B65D6B5-5E09-48D6-BF5C-7B6FC858B9AE}" presName="Name0" presStyleCnt="0">
        <dgm:presLayoutVars>
          <dgm:chMax val="1"/>
          <dgm:chPref val="1"/>
          <dgm:dir/>
          <dgm:animOne val="branch"/>
          <dgm:animLvl val="lvl"/>
        </dgm:presLayoutVars>
      </dgm:prSet>
      <dgm:spPr/>
      <dgm:t>
        <a:bodyPr/>
        <a:lstStyle/>
        <a:p>
          <a:endParaRPr lang="en-US"/>
        </a:p>
      </dgm:t>
    </dgm:pt>
    <dgm:pt modelId="{656F1BFA-2655-47D1-B578-01A0D4D6F9C2}" type="pres">
      <dgm:prSet presAssocID="{24614A2B-8B51-49C5-8755-8087C99A7325}" presName="Parent" presStyleLbl="node0" presStyleIdx="0" presStyleCnt="1">
        <dgm:presLayoutVars>
          <dgm:chMax val="6"/>
          <dgm:chPref val="6"/>
        </dgm:presLayoutVars>
      </dgm:prSet>
      <dgm:spPr/>
      <dgm:t>
        <a:bodyPr/>
        <a:lstStyle/>
        <a:p>
          <a:endParaRPr lang="en-US"/>
        </a:p>
      </dgm:t>
    </dgm:pt>
    <dgm:pt modelId="{D9E9549D-0294-4AA0-A6B0-93B0F5AA88D8}" type="pres">
      <dgm:prSet presAssocID="{E5A3844F-4836-45D8-A15E-67E3A01B027F}" presName="Accent1" presStyleCnt="0"/>
      <dgm:spPr/>
    </dgm:pt>
    <dgm:pt modelId="{65E897DA-5B01-41B0-8328-18D074419325}" type="pres">
      <dgm:prSet presAssocID="{E5A3844F-4836-45D8-A15E-67E3A01B027F}" presName="Accent" presStyleLbl="bgShp" presStyleIdx="0" presStyleCnt="6"/>
      <dgm:spPr/>
    </dgm:pt>
    <dgm:pt modelId="{01B514EC-CE12-4C85-BDCB-09B4F6F103D6}" type="pres">
      <dgm:prSet presAssocID="{E5A3844F-4836-45D8-A15E-67E3A01B027F}" presName="Child1" presStyleLbl="node1" presStyleIdx="0" presStyleCnt="6">
        <dgm:presLayoutVars>
          <dgm:chMax val="0"/>
          <dgm:chPref val="0"/>
          <dgm:bulletEnabled val="1"/>
        </dgm:presLayoutVars>
      </dgm:prSet>
      <dgm:spPr/>
      <dgm:t>
        <a:bodyPr/>
        <a:lstStyle/>
        <a:p>
          <a:endParaRPr lang="en-US"/>
        </a:p>
      </dgm:t>
    </dgm:pt>
    <dgm:pt modelId="{61C0E2EE-6FEA-4959-9E00-FD01EF167167}" type="pres">
      <dgm:prSet presAssocID="{0FAF5AC1-E639-4193-BD50-2030E66764B4}" presName="Accent2" presStyleCnt="0"/>
      <dgm:spPr/>
    </dgm:pt>
    <dgm:pt modelId="{2C5EE79B-DA62-4522-98E5-1A9AEDD018B2}" type="pres">
      <dgm:prSet presAssocID="{0FAF5AC1-E639-4193-BD50-2030E66764B4}" presName="Accent" presStyleLbl="bgShp" presStyleIdx="1" presStyleCnt="6"/>
      <dgm:spPr/>
    </dgm:pt>
    <dgm:pt modelId="{AEDD42A3-0CC1-4DDC-BA07-C8C279614F0B}" type="pres">
      <dgm:prSet presAssocID="{0FAF5AC1-E639-4193-BD50-2030E66764B4}" presName="Child2" presStyleLbl="node1" presStyleIdx="1" presStyleCnt="6">
        <dgm:presLayoutVars>
          <dgm:chMax val="0"/>
          <dgm:chPref val="0"/>
          <dgm:bulletEnabled val="1"/>
        </dgm:presLayoutVars>
      </dgm:prSet>
      <dgm:spPr/>
      <dgm:t>
        <a:bodyPr/>
        <a:lstStyle/>
        <a:p>
          <a:endParaRPr lang="en-US"/>
        </a:p>
      </dgm:t>
    </dgm:pt>
    <dgm:pt modelId="{D794B896-F045-4003-9503-A418EF762473}" type="pres">
      <dgm:prSet presAssocID="{F7564F90-986E-46C4-94FA-DF24DD1584FB}" presName="Accent3" presStyleCnt="0"/>
      <dgm:spPr/>
    </dgm:pt>
    <dgm:pt modelId="{D9427831-4F5A-4B86-8C73-5EC652B2D309}" type="pres">
      <dgm:prSet presAssocID="{F7564F90-986E-46C4-94FA-DF24DD1584FB}" presName="Accent" presStyleLbl="bgShp" presStyleIdx="2" presStyleCnt="6"/>
      <dgm:spPr/>
    </dgm:pt>
    <dgm:pt modelId="{343A4BA4-704E-4E6E-8344-985DCE8D227C}" type="pres">
      <dgm:prSet presAssocID="{F7564F90-986E-46C4-94FA-DF24DD1584FB}" presName="Child3" presStyleLbl="node1" presStyleIdx="2" presStyleCnt="6">
        <dgm:presLayoutVars>
          <dgm:chMax val="0"/>
          <dgm:chPref val="0"/>
          <dgm:bulletEnabled val="1"/>
        </dgm:presLayoutVars>
      </dgm:prSet>
      <dgm:spPr/>
      <dgm:t>
        <a:bodyPr/>
        <a:lstStyle/>
        <a:p>
          <a:endParaRPr lang="en-US"/>
        </a:p>
      </dgm:t>
    </dgm:pt>
    <dgm:pt modelId="{19E3EFF1-0D10-4E97-AC2C-84BDE7CF0641}" type="pres">
      <dgm:prSet presAssocID="{8C823EFA-0A0F-4555-A57B-1387C5FB3E4B}" presName="Accent4" presStyleCnt="0"/>
      <dgm:spPr/>
    </dgm:pt>
    <dgm:pt modelId="{5AD4A91F-0511-4431-9B96-7276B23771E6}" type="pres">
      <dgm:prSet presAssocID="{8C823EFA-0A0F-4555-A57B-1387C5FB3E4B}" presName="Accent" presStyleLbl="bgShp" presStyleIdx="3" presStyleCnt="6"/>
      <dgm:spPr/>
    </dgm:pt>
    <dgm:pt modelId="{E5D01154-DBB5-4A17-B4AD-C2546199F018}" type="pres">
      <dgm:prSet presAssocID="{8C823EFA-0A0F-4555-A57B-1387C5FB3E4B}" presName="Child4" presStyleLbl="node1" presStyleIdx="3" presStyleCnt="6">
        <dgm:presLayoutVars>
          <dgm:chMax val="0"/>
          <dgm:chPref val="0"/>
          <dgm:bulletEnabled val="1"/>
        </dgm:presLayoutVars>
      </dgm:prSet>
      <dgm:spPr/>
      <dgm:t>
        <a:bodyPr/>
        <a:lstStyle/>
        <a:p>
          <a:endParaRPr lang="en-US"/>
        </a:p>
      </dgm:t>
    </dgm:pt>
    <dgm:pt modelId="{65A364AD-27BA-4098-A396-90F35624F534}" type="pres">
      <dgm:prSet presAssocID="{4F70A99B-6075-442E-AE74-43CA5E08DFBE}" presName="Accent5" presStyleCnt="0"/>
      <dgm:spPr/>
    </dgm:pt>
    <dgm:pt modelId="{BAFB6DC2-4844-41B1-ADAF-4B97F7EBDC34}" type="pres">
      <dgm:prSet presAssocID="{4F70A99B-6075-442E-AE74-43CA5E08DFBE}" presName="Accent" presStyleLbl="bgShp" presStyleIdx="4" presStyleCnt="6"/>
      <dgm:spPr/>
    </dgm:pt>
    <dgm:pt modelId="{6F6F120F-BDA6-4041-B0C6-972F2A8188DC}" type="pres">
      <dgm:prSet presAssocID="{4F70A99B-6075-442E-AE74-43CA5E08DFBE}" presName="Child5" presStyleLbl="node1" presStyleIdx="4" presStyleCnt="6">
        <dgm:presLayoutVars>
          <dgm:chMax val="0"/>
          <dgm:chPref val="0"/>
          <dgm:bulletEnabled val="1"/>
        </dgm:presLayoutVars>
      </dgm:prSet>
      <dgm:spPr/>
      <dgm:t>
        <a:bodyPr/>
        <a:lstStyle/>
        <a:p>
          <a:endParaRPr lang="en-US"/>
        </a:p>
      </dgm:t>
    </dgm:pt>
    <dgm:pt modelId="{A10903FF-101D-461A-8B4D-7D0C4C36D394}" type="pres">
      <dgm:prSet presAssocID="{761847A1-D1FB-421B-8C45-79A5680B9FB7}" presName="Accent6" presStyleCnt="0"/>
      <dgm:spPr/>
    </dgm:pt>
    <dgm:pt modelId="{57DF2FDA-2BE5-405B-9FB8-8BD010F38F6A}" type="pres">
      <dgm:prSet presAssocID="{761847A1-D1FB-421B-8C45-79A5680B9FB7}" presName="Accent" presStyleLbl="bgShp" presStyleIdx="5" presStyleCnt="6"/>
      <dgm:spPr/>
    </dgm:pt>
    <dgm:pt modelId="{E34D261E-DD6A-4BE4-8F6D-CF3C58444A90}" type="pres">
      <dgm:prSet presAssocID="{761847A1-D1FB-421B-8C45-79A5680B9FB7}" presName="Child6" presStyleLbl="node1" presStyleIdx="5" presStyleCnt="6">
        <dgm:presLayoutVars>
          <dgm:chMax val="0"/>
          <dgm:chPref val="0"/>
          <dgm:bulletEnabled val="1"/>
        </dgm:presLayoutVars>
      </dgm:prSet>
      <dgm:spPr/>
      <dgm:t>
        <a:bodyPr/>
        <a:lstStyle/>
        <a:p>
          <a:endParaRPr lang="en-US"/>
        </a:p>
      </dgm:t>
    </dgm:pt>
  </dgm:ptLst>
  <dgm:cxnLst>
    <dgm:cxn modelId="{1EB46DFF-D247-4608-9034-3AD7E7A7D63D}" srcId="{24614A2B-8B51-49C5-8755-8087C99A7325}" destId="{F7564F90-986E-46C4-94FA-DF24DD1584FB}" srcOrd="2" destOrd="0" parTransId="{CF8CB5D4-60E8-4D8B-B3E9-E5367290C680}" sibTransId="{262A1CB2-F5C7-4DC1-A8AB-5FB552D50547}"/>
    <dgm:cxn modelId="{BB65F479-BA6C-49F7-AB3C-C7D6BFC5B386}" type="presOf" srcId="{24614A2B-8B51-49C5-8755-8087C99A7325}" destId="{656F1BFA-2655-47D1-B578-01A0D4D6F9C2}" srcOrd="0" destOrd="0" presId="urn:microsoft.com/office/officeart/2011/layout/HexagonRadial"/>
    <dgm:cxn modelId="{3B8C5224-BCE0-4ADA-A759-CF2DF110C4F7}" srcId="{24614A2B-8B51-49C5-8755-8087C99A7325}" destId="{4F70A99B-6075-442E-AE74-43CA5E08DFBE}" srcOrd="4" destOrd="0" parTransId="{69E5E8C8-0DDD-4041-8EC7-5D347D29C7F6}" sibTransId="{C251E430-CA8F-44BF-8C9C-14929B0E229C}"/>
    <dgm:cxn modelId="{189DBA72-BC93-4B1A-9F0B-528ED73F9F50}" type="presOf" srcId="{0FAF5AC1-E639-4193-BD50-2030E66764B4}" destId="{AEDD42A3-0CC1-4DDC-BA07-C8C279614F0B}" srcOrd="0" destOrd="0" presId="urn:microsoft.com/office/officeart/2011/layout/HexagonRadial"/>
    <dgm:cxn modelId="{E251516D-7BFF-407F-94C8-15A0CE4FD869}" srcId="{24614A2B-8B51-49C5-8755-8087C99A7325}" destId="{8C823EFA-0A0F-4555-A57B-1387C5FB3E4B}" srcOrd="3" destOrd="0" parTransId="{B3B80D1B-8514-493C-A717-3D7A679EA6C6}" sibTransId="{D3DFEE35-4213-4B14-8887-9D435CBFA1DC}"/>
    <dgm:cxn modelId="{F6A5BBBF-61B0-46E0-A7DC-CAA32F212C52}" type="presOf" srcId="{F7564F90-986E-46C4-94FA-DF24DD1584FB}" destId="{343A4BA4-704E-4E6E-8344-985DCE8D227C}" srcOrd="0" destOrd="0" presId="urn:microsoft.com/office/officeart/2011/layout/HexagonRadial"/>
    <dgm:cxn modelId="{6AD06A9C-3ADA-4567-859A-AC15579592B8}" srcId="{24614A2B-8B51-49C5-8755-8087C99A7325}" destId="{0FAF5AC1-E639-4193-BD50-2030E66764B4}" srcOrd="1" destOrd="0" parTransId="{1D11F8A2-1557-4F72-AB7C-0AA8C457AF74}" sibTransId="{D9B566DB-4853-4BAD-914A-3F936A56C431}"/>
    <dgm:cxn modelId="{EC39399A-ADB1-4857-98B3-36BF7CA53440}" srcId="{24614A2B-8B51-49C5-8755-8087C99A7325}" destId="{2E17BC13-9440-4073-85E3-7EC3D51AF1DD}" srcOrd="6" destOrd="0" parTransId="{08670044-8364-4F97-8C86-19D67B32FDEB}" sibTransId="{929E90CB-12C2-4D29-B980-76213F7379E5}"/>
    <dgm:cxn modelId="{C06CFD24-6292-4146-94AA-1911BFC97AA2}" srcId="{24614A2B-8B51-49C5-8755-8087C99A7325}" destId="{761847A1-D1FB-421B-8C45-79A5680B9FB7}" srcOrd="5" destOrd="0" parTransId="{DDE3249D-3D30-4C62-AE54-2C66A934AC4C}" sibTransId="{969A0825-8BA5-46A6-8D9D-935EBF592E67}"/>
    <dgm:cxn modelId="{C93A7AAF-C62B-4158-B05E-901E5A043FE4}" type="presOf" srcId="{761847A1-D1FB-421B-8C45-79A5680B9FB7}" destId="{E34D261E-DD6A-4BE4-8F6D-CF3C58444A90}" srcOrd="0" destOrd="0" presId="urn:microsoft.com/office/officeart/2011/layout/HexagonRadial"/>
    <dgm:cxn modelId="{4F7D123B-EE89-4B4F-A0F3-54D0CC3D8557}" srcId="{3B65D6B5-5E09-48D6-BF5C-7B6FC858B9AE}" destId="{24614A2B-8B51-49C5-8755-8087C99A7325}" srcOrd="0" destOrd="0" parTransId="{4C2DC777-74D7-413B-8092-38C3822B55FE}" sibTransId="{91C99C19-4F23-4606-BB19-A33AC2B5A0DE}"/>
    <dgm:cxn modelId="{1938CD19-42E6-4756-BA93-83AB3B464314}" srcId="{24614A2B-8B51-49C5-8755-8087C99A7325}" destId="{E5A3844F-4836-45D8-A15E-67E3A01B027F}" srcOrd="0" destOrd="0" parTransId="{5B983AED-43F6-421C-B1F3-8F12D6C17AC5}" sibTransId="{518BB766-C8CE-496A-929F-DDC68FD4424E}"/>
    <dgm:cxn modelId="{32574CBC-92A1-41E7-9BAF-5C9452674C24}" type="presOf" srcId="{E5A3844F-4836-45D8-A15E-67E3A01B027F}" destId="{01B514EC-CE12-4C85-BDCB-09B4F6F103D6}" srcOrd="0" destOrd="0" presId="urn:microsoft.com/office/officeart/2011/layout/HexagonRadial"/>
    <dgm:cxn modelId="{EFD6902A-74F4-47EB-B30A-9C2C9D162348}" type="presOf" srcId="{3B65D6B5-5E09-48D6-BF5C-7B6FC858B9AE}" destId="{624EDD6D-101F-4BC6-81E1-D2EDFCEAF281}" srcOrd="0" destOrd="0" presId="urn:microsoft.com/office/officeart/2011/layout/HexagonRadial"/>
    <dgm:cxn modelId="{69A3D735-361C-48EF-B8CA-87066F90846D}" type="presOf" srcId="{4F70A99B-6075-442E-AE74-43CA5E08DFBE}" destId="{6F6F120F-BDA6-4041-B0C6-972F2A8188DC}" srcOrd="0" destOrd="0" presId="urn:microsoft.com/office/officeart/2011/layout/HexagonRadial"/>
    <dgm:cxn modelId="{375CFF97-3233-44F0-BDC3-230313DF00D2}" type="presOf" srcId="{8C823EFA-0A0F-4555-A57B-1387C5FB3E4B}" destId="{E5D01154-DBB5-4A17-B4AD-C2546199F018}" srcOrd="0" destOrd="0" presId="urn:microsoft.com/office/officeart/2011/layout/HexagonRadial"/>
    <dgm:cxn modelId="{0EA856F1-ADA1-4117-8596-973227E06B91}" type="presParOf" srcId="{624EDD6D-101F-4BC6-81E1-D2EDFCEAF281}" destId="{656F1BFA-2655-47D1-B578-01A0D4D6F9C2}" srcOrd="0" destOrd="0" presId="urn:microsoft.com/office/officeart/2011/layout/HexagonRadial"/>
    <dgm:cxn modelId="{D02A841D-F1A0-4C42-83C3-E01AA86B7355}" type="presParOf" srcId="{624EDD6D-101F-4BC6-81E1-D2EDFCEAF281}" destId="{D9E9549D-0294-4AA0-A6B0-93B0F5AA88D8}" srcOrd="1" destOrd="0" presId="urn:microsoft.com/office/officeart/2011/layout/HexagonRadial"/>
    <dgm:cxn modelId="{1AD68BD0-D550-45CB-B397-CC78EBF780A1}" type="presParOf" srcId="{D9E9549D-0294-4AA0-A6B0-93B0F5AA88D8}" destId="{65E897DA-5B01-41B0-8328-18D074419325}" srcOrd="0" destOrd="0" presId="urn:microsoft.com/office/officeart/2011/layout/HexagonRadial"/>
    <dgm:cxn modelId="{442AECE7-5C22-4804-A62E-0523ECD89A57}" type="presParOf" srcId="{624EDD6D-101F-4BC6-81E1-D2EDFCEAF281}" destId="{01B514EC-CE12-4C85-BDCB-09B4F6F103D6}" srcOrd="2" destOrd="0" presId="urn:microsoft.com/office/officeart/2011/layout/HexagonRadial"/>
    <dgm:cxn modelId="{BBFCDA62-1784-4E45-B3C0-EDE54C1887E2}" type="presParOf" srcId="{624EDD6D-101F-4BC6-81E1-D2EDFCEAF281}" destId="{61C0E2EE-6FEA-4959-9E00-FD01EF167167}" srcOrd="3" destOrd="0" presId="urn:microsoft.com/office/officeart/2011/layout/HexagonRadial"/>
    <dgm:cxn modelId="{914D6CA8-E091-41CD-84E9-745A78D50B04}" type="presParOf" srcId="{61C0E2EE-6FEA-4959-9E00-FD01EF167167}" destId="{2C5EE79B-DA62-4522-98E5-1A9AEDD018B2}" srcOrd="0" destOrd="0" presId="urn:microsoft.com/office/officeart/2011/layout/HexagonRadial"/>
    <dgm:cxn modelId="{F92B3430-08FC-46D6-9A2A-180FFF59B14F}" type="presParOf" srcId="{624EDD6D-101F-4BC6-81E1-D2EDFCEAF281}" destId="{AEDD42A3-0CC1-4DDC-BA07-C8C279614F0B}" srcOrd="4" destOrd="0" presId="urn:microsoft.com/office/officeart/2011/layout/HexagonRadial"/>
    <dgm:cxn modelId="{7A741BF6-DA09-484E-8A94-E25254508764}" type="presParOf" srcId="{624EDD6D-101F-4BC6-81E1-D2EDFCEAF281}" destId="{D794B896-F045-4003-9503-A418EF762473}" srcOrd="5" destOrd="0" presId="urn:microsoft.com/office/officeart/2011/layout/HexagonRadial"/>
    <dgm:cxn modelId="{A3CBD9FA-FAB0-4124-8254-4131AE3B4602}" type="presParOf" srcId="{D794B896-F045-4003-9503-A418EF762473}" destId="{D9427831-4F5A-4B86-8C73-5EC652B2D309}" srcOrd="0" destOrd="0" presId="urn:microsoft.com/office/officeart/2011/layout/HexagonRadial"/>
    <dgm:cxn modelId="{5A9892AB-4ED1-4508-9CB5-57F36AF75384}" type="presParOf" srcId="{624EDD6D-101F-4BC6-81E1-D2EDFCEAF281}" destId="{343A4BA4-704E-4E6E-8344-985DCE8D227C}" srcOrd="6" destOrd="0" presId="urn:microsoft.com/office/officeart/2011/layout/HexagonRadial"/>
    <dgm:cxn modelId="{6121502E-3350-434E-94BC-B1B875F1F3D3}" type="presParOf" srcId="{624EDD6D-101F-4BC6-81E1-D2EDFCEAF281}" destId="{19E3EFF1-0D10-4E97-AC2C-84BDE7CF0641}" srcOrd="7" destOrd="0" presId="urn:microsoft.com/office/officeart/2011/layout/HexagonRadial"/>
    <dgm:cxn modelId="{3B14D18A-B58B-4B5E-9B9D-A146FFA16F12}" type="presParOf" srcId="{19E3EFF1-0D10-4E97-AC2C-84BDE7CF0641}" destId="{5AD4A91F-0511-4431-9B96-7276B23771E6}" srcOrd="0" destOrd="0" presId="urn:microsoft.com/office/officeart/2011/layout/HexagonRadial"/>
    <dgm:cxn modelId="{ED891655-40F7-4E96-89C3-870E85FC6D98}" type="presParOf" srcId="{624EDD6D-101F-4BC6-81E1-D2EDFCEAF281}" destId="{E5D01154-DBB5-4A17-B4AD-C2546199F018}" srcOrd="8" destOrd="0" presId="urn:microsoft.com/office/officeart/2011/layout/HexagonRadial"/>
    <dgm:cxn modelId="{7BAA15AE-88C2-428A-974E-4F7A41E648D8}" type="presParOf" srcId="{624EDD6D-101F-4BC6-81E1-D2EDFCEAF281}" destId="{65A364AD-27BA-4098-A396-90F35624F534}" srcOrd="9" destOrd="0" presId="urn:microsoft.com/office/officeart/2011/layout/HexagonRadial"/>
    <dgm:cxn modelId="{39DC26CC-2671-4F02-A9C9-332A81C8451B}" type="presParOf" srcId="{65A364AD-27BA-4098-A396-90F35624F534}" destId="{BAFB6DC2-4844-41B1-ADAF-4B97F7EBDC34}" srcOrd="0" destOrd="0" presId="urn:microsoft.com/office/officeart/2011/layout/HexagonRadial"/>
    <dgm:cxn modelId="{5BE83376-B2E4-45E2-B98C-300697E98FD3}" type="presParOf" srcId="{624EDD6D-101F-4BC6-81E1-D2EDFCEAF281}" destId="{6F6F120F-BDA6-4041-B0C6-972F2A8188DC}" srcOrd="10" destOrd="0" presId="urn:microsoft.com/office/officeart/2011/layout/HexagonRadial"/>
    <dgm:cxn modelId="{72D673DC-B5DC-491A-B855-C845CF89B143}" type="presParOf" srcId="{624EDD6D-101F-4BC6-81E1-D2EDFCEAF281}" destId="{A10903FF-101D-461A-8B4D-7D0C4C36D394}" srcOrd="11" destOrd="0" presId="urn:microsoft.com/office/officeart/2011/layout/HexagonRadial"/>
    <dgm:cxn modelId="{433EDBBA-2AB6-4CE7-B492-4E189D035C38}" type="presParOf" srcId="{A10903FF-101D-461A-8B4D-7D0C4C36D394}" destId="{57DF2FDA-2BE5-405B-9FB8-8BD010F38F6A}" srcOrd="0" destOrd="0" presId="urn:microsoft.com/office/officeart/2011/layout/HexagonRadial"/>
    <dgm:cxn modelId="{141E0627-1404-48DC-A13D-7B7D248171F4}" type="presParOf" srcId="{624EDD6D-101F-4BC6-81E1-D2EDFCEAF281}" destId="{E34D261E-DD6A-4BE4-8F6D-CF3C58444A9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8A3FF-B004-40BE-906E-8BB41BA4C92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F8DE566-B40E-4871-8754-23C63ABA65FA}">
      <dgm:prSet phldrT="[نص]" custT="1"/>
      <dgm:spPr/>
      <dgm:t>
        <a:bodyPr/>
        <a:lstStyle/>
        <a:p>
          <a:pPr marL="0" indent="0">
            <a:buFont typeface="Arial" panose="020B0604020202020204" pitchFamily="34" charset="0"/>
            <a:buNone/>
          </a:pPr>
          <a:r>
            <a:rPr lang="en-US" sz="2400" dirty="0" smtClean="0"/>
            <a:t>Fat-soluble vitamins</a:t>
          </a:r>
          <a:endParaRPr lang="en-US" sz="2400" dirty="0"/>
        </a:p>
      </dgm:t>
    </dgm:pt>
    <dgm:pt modelId="{07D800E4-33E2-4BEB-BF8A-0F217C36E02E}" type="parTrans" cxnId="{DBFA2075-29E8-4C7D-9AFD-0F00FE2A2771}">
      <dgm:prSet/>
      <dgm:spPr/>
      <dgm:t>
        <a:bodyPr/>
        <a:lstStyle/>
        <a:p>
          <a:endParaRPr lang="en-US"/>
        </a:p>
      </dgm:t>
    </dgm:pt>
    <dgm:pt modelId="{CD59A6B1-6FCC-456B-8C26-EDA88E6891ED}" type="sibTrans" cxnId="{DBFA2075-29E8-4C7D-9AFD-0F00FE2A2771}">
      <dgm:prSet/>
      <dgm:spPr/>
      <dgm:t>
        <a:bodyPr/>
        <a:lstStyle/>
        <a:p>
          <a:endParaRPr lang="en-US"/>
        </a:p>
      </dgm:t>
    </dgm:pt>
    <dgm:pt modelId="{A163F40F-FF28-41B0-86D9-092B730625B8}">
      <dgm:prSet phldrT="[نص]" custT="1"/>
      <dgm:spPr/>
      <dgm:t>
        <a:bodyPr/>
        <a:lstStyle/>
        <a:p>
          <a:r>
            <a:rPr lang="en-US" sz="2400" dirty="0" smtClean="0"/>
            <a:t>A,D,E and K</a:t>
          </a:r>
          <a:endParaRPr lang="en-US" sz="2400" dirty="0"/>
        </a:p>
      </dgm:t>
    </dgm:pt>
    <dgm:pt modelId="{AC3AA36A-A841-4C3D-9626-5B84040818EA}" type="parTrans" cxnId="{53D291F5-38F8-4E70-8B64-30B258395DB6}">
      <dgm:prSet/>
      <dgm:spPr/>
      <dgm:t>
        <a:bodyPr/>
        <a:lstStyle/>
        <a:p>
          <a:endParaRPr lang="en-US"/>
        </a:p>
      </dgm:t>
    </dgm:pt>
    <dgm:pt modelId="{DD697777-4FB3-4D01-B328-33F9C3A7E0E9}" type="sibTrans" cxnId="{53D291F5-38F8-4E70-8B64-30B258395DB6}">
      <dgm:prSet/>
      <dgm:spPr/>
      <dgm:t>
        <a:bodyPr/>
        <a:lstStyle/>
        <a:p>
          <a:endParaRPr lang="en-US"/>
        </a:p>
      </dgm:t>
    </dgm:pt>
    <dgm:pt modelId="{19150E4D-E388-4A0D-AD49-F0ABDC80E8B6}">
      <dgm:prSet phldrT="[نص]" custT="1"/>
      <dgm:spPr/>
      <dgm:t>
        <a:bodyPr/>
        <a:lstStyle/>
        <a:p>
          <a:r>
            <a:rPr lang="en-US" sz="2400" dirty="0" smtClean="0"/>
            <a:t>Water-soluble vitamins</a:t>
          </a:r>
          <a:endParaRPr lang="en-US" sz="2400" dirty="0"/>
        </a:p>
      </dgm:t>
    </dgm:pt>
    <dgm:pt modelId="{894AE7CF-13CD-4069-AAF6-271E32B4872E}" type="parTrans" cxnId="{91ACD973-5520-49F1-B141-D42A9A9A6E72}">
      <dgm:prSet/>
      <dgm:spPr/>
      <dgm:t>
        <a:bodyPr/>
        <a:lstStyle/>
        <a:p>
          <a:endParaRPr lang="en-US"/>
        </a:p>
      </dgm:t>
    </dgm:pt>
    <dgm:pt modelId="{CF4A85E8-7F8D-43CC-A242-796386609DB1}" type="sibTrans" cxnId="{91ACD973-5520-49F1-B141-D42A9A9A6E72}">
      <dgm:prSet/>
      <dgm:spPr/>
      <dgm:t>
        <a:bodyPr/>
        <a:lstStyle/>
        <a:p>
          <a:endParaRPr lang="en-US"/>
        </a:p>
      </dgm:t>
    </dgm:pt>
    <dgm:pt modelId="{80C69F9B-1F4A-4D01-B4B0-F4D27D8FFA9B}">
      <dgm:prSet phldrT="[نص]" custT="1"/>
      <dgm:spPr/>
      <dgm:t>
        <a:bodyPr/>
        <a:lstStyle/>
        <a:p>
          <a:r>
            <a:rPr lang="en-US" sz="2400" dirty="0" smtClean="0"/>
            <a:t>ascorbic acid (vitamin C)</a:t>
          </a:r>
          <a:endParaRPr lang="en-US" sz="2400" dirty="0"/>
        </a:p>
      </dgm:t>
    </dgm:pt>
    <dgm:pt modelId="{99013DC0-930D-44B9-A553-C4689F43591B}" type="parTrans" cxnId="{0F07A963-25E1-4C50-A560-1D736F4D9949}">
      <dgm:prSet/>
      <dgm:spPr/>
      <dgm:t>
        <a:bodyPr/>
        <a:lstStyle/>
        <a:p>
          <a:endParaRPr lang="en-US"/>
        </a:p>
      </dgm:t>
    </dgm:pt>
    <dgm:pt modelId="{9E8B1CE8-FB8F-44F2-9D1D-BFF7280D48BE}" type="sibTrans" cxnId="{0F07A963-25E1-4C50-A560-1D736F4D9949}">
      <dgm:prSet/>
      <dgm:spPr/>
      <dgm:t>
        <a:bodyPr/>
        <a:lstStyle/>
        <a:p>
          <a:endParaRPr lang="en-US"/>
        </a:p>
      </dgm:t>
    </dgm:pt>
    <dgm:pt modelId="{F8B50079-3331-40DD-96FE-A0185B7D0C07}">
      <dgm:prSet custT="1"/>
      <dgm:spPr/>
      <dgm:t>
        <a:bodyPr/>
        <a:lstStyle/>
        <a:p>
          <a:r>
            <a:rPr lang="en-US" sz="2400" dirty="0" smtClean="0"/>
            <a:t>thiamin (vitamin B1)</a:t>
          </a:r>
          <a:endParaRPr lang="en-US" sz="2400" dirty="0"/>
        </a:p>
      </dgm:t>
    </dgm:pt>
    <dgm:pt modelId="{17228AA1-ED93-4B7B-BC78-F24C1D10BD78}" type="parTrans" cxnId="{7F74FB28-D64C-4D43-8F8D-27A3712A9EE5}">
      <dgm:prSet/>
      <dgm:spPr/>
      <dgm:t>
        <a:bodyPr/>
        <a:lstStyle/>
        <a:p>
          <a:endParaRPr lang="en-US"/>
        </a:p>
      </dgm:t>
    </dgm:pt>
    <dgm:pt modelId="{C63FC52A-EA30-46F9-861E-85EF434A8E88}" type="sibTrans" cxnId="{7F74FB28-D64C-4D43-8F8D-27A3712A9EE5}">
      <dgm:prSet/>
      <dgm:spPr/>
      <dgm:t>
        <a:bodyPr/>
        <a:lstStyle/>
        <a:p>
          <a:endParaRPr lang="en-US"/>
        </a:p>
      </dgm:t>
    </dgm:pt>
    <dgm:pt modelId="{4959419C-0B09-43D6-BAAF-346AC0D67763}">
      <dgm:prSet custT="1"/>
      <dgm:spPr/>
      <dgm:t>
        <a:bodyPr/>
        <a:lstStyle/>
        <a:p>
          <a:r>
            <a:rPr lang="en-US" sz="2400" smtClean="0"/>
            <a:t>riboflavin (vitamin B2)</a:t>
          </a:r>
          <a:endParaRPr lang="en-US" sz="2400"/>
        </a:p>
      </dgm:t>
    </dgm:pt>
    <dgm:pt modelId="{2154C773-A1C0-4210-8E86-3A8BE8F84C71}" type="parTrans" cxnId="{8D765671-1DF1-45A5-A5FB-E9C68BFA9A63}">
      <dgm:prSet/>
      <dgm:spPr/>
      <dgm:t>
        <a:bodyPr/>
        <a:lstStyle/>
        <a:p>
          <a:endParaRPr lang="en-US"/>
        </a:p>
      </dgm:t>
    </dgm:pt>
    <dgm:pt modelId="{56E92A42-7D9C-4CD4-93C8-1F39008DF160}" type="sibTrans" cxnId="{8D765671-1DF1-45A5-A5FB-E9C68BFA9A63}">
      <dgm:prSet/>
      <dgm:spPr/>
      <dgm:t>
        <a:bodyPr/>
        <a:lstStyle/>
        <a:p>
          <a:endParaRPr lang="en-US"/>
        </a:p>
      </dgm:t>
    </dgm:pt>
    <dgm:pt modelId="{8656CB42-2BB8-4B41-A657-DD3B45236E51}">
      <dgm:prSet custT="1"/>
      <dgm:spPr/>
      <dgm:t>
        <a:bodyPr/>
        <a:lstStyle/>
        <a:p>
          <a:r>
            <a:rPr lang="en-US" sz="2400" dirty="0" smtClean="0"/>
            <a:t>Niacin </a:t>
          </a:r>
          <a:r>
            <a:rPr lang="en-US" sz="2400" dirty="0" smtClean="0">
              <a:solidFill>
                <a:schemeClr val="bg1">
                  <a:lumMod val="50000"/>
                </a:schemeClr>
              </a:solidFill>
            </a:rPr>
            <a:t>(Vitamin B3)</a:t>
          </a:r>
          <a:endParaRPr lang="en-US" sz="2400" dirty="0">
            <a:solidFill>
              <a:schemeClr val="bg1">
                <a:lumMod val="50000"/>
              </a:schemeClr>
            </a:solidFill>
          </a:endParaRPr>
        </a:p>
      </dgm:t>
    </dgm:pt>
    <dgm:pt modelId="{38985898-93C1-4D8C-8DF4-5031779E32E6}" type="parTrans" cxnId="{4D00792E-1AB1-4BBC-9C53-50AF13A7A29F}">
      <dgm:prSet/>
      <dgm:spPr/>
      <dgm:t>
        <a:bodyPr/>
        <a:lstStyle/>
        <a:p>
          <a:endParaRPr lang="en-US"/>
        </a:p>
      </dgm:t>
    </dgm:pt>
    <dgm:pt modelId="{ACD0A426-E350-4F8E-BCC9-88F2258F0402}" type="sibTrans" cxnId="{4D00792E-1AB1-4BBC-9C53-50AF13A7A29F}">
      <dgm:prSet/>
      <dgm:spPr/>
      <dgm:t>
        <a:bodyPr/>
        <a:lstStyle/>
        <a:p>
          <a:endParaRPr lang="en-US"/>
        </a:p>
      </dgm:t>
    </dgm:pt>
    <dgm:pt modelId="{E20330FE-68D8-4ED3-B8DD-5D25B1F639FF}">
      <dgm:prSet custT="1"/>
      <dgm:spPr/>
      <dgm:t>
        <a:bodyPr/>
        <a:lstStyle/>
        <a:p>
          <a:r>
            <a:rPr lang="en-US" sz="2400" dirty="0" smtClean="0"/>
            <a:t>pyridoxine (vitamin B6)</a:t>
          </a:r>
          <a:endParaRPr lang="en-US" sz="2400" dirty="0"/>
        </a:p>
      </dgm:t>
    </dgm:pt>
    <dgm:pt modelId="{672F71AC-8FAF-4567-9ECD-01B3BA6ABB3C}" type="parTrans" cxnId="{B671D2A9-1F5E-4A33-9E8F-B4AE58B1C828}">
      <dgm:prSet/>
      <dgm:spPr/>
      <dgm:t>
        <a:bodyPr/>
        <a:lstStyle/>
        <a:p>
          <a:endParaRPr lang="en-US"/>
        </a:p>
      </dgm:t>
    </dgm:pt>
    <dgm:pt modelId="{72DFDA58-9907-4B64-86E6-9659E27D4EA3}" type="sibTrans" cxnId="{B671D2A9-1F5E-4A33-9E8F-B4AE58B1C828}">
      <dgm:prSet/>
      <dgm:spPr/>
      <dgm:t>
        <a:bodyPr/>
        <a:lstStyle/>
        <a:p>
          <a:endParaRPr lang="en-US"/>
        </a:p>
      </dgm:t>
    </dgm:pt>
    <dgm:pt modelId="{F6BF042A-77EA-4635-A0BE-8B2E825DC9DF}">
      <dgm:prSet custT="1"/>
      <dgm:spPr/>
      <dgm:t>
        <a:bodyPr/>
        <a:lstStyle/>
        <a:p>
          <a:r>
            <a:rPr lang="en-US" sz="2400" smtClean="0"/>
            <a:t>biotin</a:t>
          </a:r>
          <a:endParaRPr lang="en-US" sz="2400"/>
        </a:p>
      </dgm:t>
    </dgm:pt>
    <dgm:pt modelId="{81F574CD-0902-40E4-B45F-9C880E9D20E2}" type="parTrans" cxnId="{2F9FF9B0-4183-4B78-9DDE-DD9F2FA50AD8}">
      <dgm:prSet/>
      <dgm:spPr/>
      <dgm:t>
        <a:bodyPr/>
        <a:lstStyle/>
        <a:p>
          <a:endParaRPr lang="en-US"/>
        </a:p>
      </dgm:t>
    </dgm:pt>
    <dgm:pt modelId="{C2C27BAD-2A70-46A0-803D-257392773BB1}" type="sibTrans" cxnId="{2F9FF9B0-4183-4B78-9DDE-DD9F2FA50AD8}">
      <dgm:prSet/>
      <dgm:spPr/>
      <dgm:t>
        <a:bodyPr/>
        <a:lstStyle/>
        <a:p>
          <a:endParaRPr lang="en-US"/>
        </a:p>
      </dgm:t>
    </dgm:pt>
    <dgm:pt modelId="{25FDFF3B-2229-4C57-B7C5-24220A48C9C6}">
      <dgm:prSet custT="1"/>
      <dgm:spPr/>
      <dgm:t>
        <a:bodyPr/>
        <a:lstStyle/>
        <a:p>
          <a:r>
            <a:rPr lang="en-US" sz="2400" dirty="0" smtClean="0"/>
            <a:t>pantothenic acid</a:t>
          </a:r>
          <a:endParaRPr lang="en-US" sz="2400" dirty="0"/>
        </a:p>
      </dgm:t>
    </dgm:pt>
    <dgm:pt modelId="{7CDD7872-B313-47DE-B2AD-37FFCFDD1FA7}" type="parTrans" cxnId="{13B93CB3-A76A-44F2-81D0-365295157788}">
      <dgm:prSet/>
      <dgm:spPr/>
      <dgm:t>
        <a:bodyPr/>
        <a:lstStyle/>
        <a:p>
          <a:endParaRPr lang="en-US"/>
        </a:p>
      </dgm:t>
    </dgm:pt>
    <dgm:pt modelId="{AF680136-BBF9-43C4-8D93-90CF2A7BB60F}" type="sibTrans" cxnId="{13B93CB3-A76A-44F2-81D0-365295157788}">
      <dgm:prSet/>
      <dgm:spPr/>
      <dgm:t>
        <a:bodyPr/>
        <a:lstStyle/>
        <a:p>
          <a:endParaRPr lang="en-US"/>
        </a:p>
      </dgm:t>
    </dgm:pt>
    <dgm:pt modelId="{458AAC7D-27FD-4AD4-AAEE-38A61E5A175F}">
      <dgm:prSet custT="1"/>
      <dgm:spPr/>
      <dgm:t>
        <a:bodyPr/>
        <a:lstStyle/>
        <a:p>
          <a:r>
            <a:rPr lang="en-US" sz="2400" smtClean="0"/>
            <a:t> </a:t>
          </a:r>
          <a:r>
            <a:rPr lang="en-US" sz="2400" dirty="0" smtClean="0"/>
            <a:t>folate</a:t>
          </a:r>
          <a:endParaRPr lang="en-US" sz="2400" dirty="0"/>
        </a:p>
      </dgm:t>
    </dgm:pt>
    <dgm:pt modelId="{F8FD5260-8EC6-42DD-9333-9C8E6CCE43BF}" type="parTrans" cxnId="{E1949558-2A03-413D-BBA3-2985FD1785DE}">
      <dgm:prSet/>
      <dgm:spPr/>
      <dgm:t>
        <a:bodyPr/>
        <a:lstStyle/>
        <a:p>
          <a:endParaRPr lang="en-US"/>
        </a:p>
      </dgm:t>
    </dgm:pt>
    <dgm:pt modelId="{BD08D61E-91F1-46AB-B18F-EC64131EEE21}" type="sibTrans" cxnId="{E1949558-2A03-413D-BBA3-2985FD1785DE}">
      <dgm:prSet/>
      <dgm:spPr/>
      <dgm:t>
        <a:bodyPr/>
        <a:lstStyle/>
        <a:p>
          <a:endParaRPr lang="en-US"/>
        </a:p>
      </dgm:t>
    </dgm:pt>
    <dgm:pt modelId="{E2F87474-DB6C-49A0-BAED-87467CCC5DFB}">
      <dgm:prSet custT="1"/>
      <dgm:spPr/>
      <dgm:t>
        <a:bodyPr/>
        <a:lstStyle/>
        <a:p>
          <a:r>
            <a:rPr lang="en-US" sz="2400" dirty="0" err="1" smtClean="0"/>
            <a:t>cobalamin</a:t>
          </a:r>
          <a:r>
            <a:rPr lang="en-US" sz="2400" dirty="0" smtClean="0"/>
            <a:t> (vitamin B12)</a:t>
          </a:r>
          <a:endParaRPr lang="en-US" sz="2400" dirty="0"/>
        </a:p>
      </dgm:t>
    </dgm:pt>
    <dgm:pt modelId="{9F8B3B97-D040-4687-969B-D59149B25478}" type="parTrans" cxnId="{331E7AA9-DB47-4262-BC83-9279BEF77B37}">
      <dgm:prSet/>
      <dgm:spPr/>
      <dgm:t>
        <a:bodyPr/>
        <a:lstStyle/>
        <a:p>
          <a:endParaRPr lang="en-US"/>
        </a:p>
      </dgm:t>
    </dgm:pt>
    <dgm:pt modelId="{37CE5232-09D3-4974-810F-605C8F1341A9}" type="sibTrans" cxnId="{331E7AA9-DB47-4262-BC83-9279BEF77B37}">
      <dgm:prSet/>
      <dgm:spPr/>
      <dgm:t>
        <a:bodyPr/>
        <a:lstStyle/>
        <a:p>
          <a:endParaRPr lang="en-US"/>
        </a:p>
      </dgm:t>
    </dgm:pt>
    <dgm:pt modelId="{4FF28689-44B5-4F85-8180-9F98767BCB74}">
      <dgm:prSet custT="1"/>
      <dgm:spPr/>
      <dgm:t>
        <a:bodyPr/>
        <a:lstStyle/>
        <a:p>
          <a:endParaRPr lang="en-US" sz="2400" dirty="0"/>
        </a:p>
      </dgm:t>
    </dgm:pt>
    <dgm:pt modelId="{4FFF6E02-B916-4A8E-BA1B-06702C167C62}" type="parTrans" cxnId="{DFC4F577-D0A2-45CA-ACDE-72C2AE2D014F}">
      <dgm:prSet/>
      <dgm:spPr/>
      <dgm:t>
        <a:bodyPr/>
        <a:lstStyle/>
        <a:p>
          <a:endParaRPr lang="en-US"/>
        </a:p>
      </dgm:t>
    </dgm:pt>
    <dgm:pt modelId="{506A4659-9511-4804-AE21-E9F93D047934}" type="sibTrans" cxnId="{DFC4F577-D0A2-45CA-ACDE-72C2AE2D014F}">
      <dgm:prSet/>
      <dgm:spPr/>
      <dgm:t>
        <a:bodyPr/>
        <a:lstStyle/>
        <a:p>
          <a:endParaRPr lang="en-US"/>
        </a:p>
      </dgm:t>
    </dgm:pt>
    <dgm:pt modelId="{579B1456-5B06-4A25-A4D2-1901065961FF}" type="pres">
      <dgm:prSet presAssocID="{42F8A3FF-B004-40BE-906E-8BB41BA4C921}" presName="Name0" presStyleCnt="0">
        <dgm:presLayoutVars>
          <dgm:dir/>
          <dgm:animLvl val="lvl"/>
          <dgm:resizeHandles val="exact"/>
        </dgm:presLayoutVars>
      </dgm:prSet>
      <dgm:spPr/>
      <dgm:t>
        <a:bodyPr/>
        <a:lstStyle/>
        <a:p>
          <a:endParaRPr lang="en-US"/>
        </a:p>
      </dgm:t>
    </dgm:pt>
    <dgm:pt modelId="{B41B8241-CA56-4FF6-B94F-A4393B83124D}" type="pres">
      <dgm:prSet presAssocID="{0F8DE566-B40E-4871-8754-23C63ABA65FA}" presName="composite" presStyleCnt="0"/>
      <dgm:spPr/>
    </dgm:pt>
    <dgm:pt modelId="{3A9C5018-5592-4528-A9F7-8B57B7C63CD3}" type="pres">
      <dgm:prSet presAssocID="{0F8DE566-B40E-4871-8754-23C63ABA65FA}" presName="parTx" presStyleLbl="alignNode1" presStyleIdx="0" presStyleCnt="2" custScaleY="99000" custLinFactY="-100000" custLinFactNeighborX="-106" custLinFactNeighborY="-111072">
        <dgm:presLayoutVars>
          <dgm:chMax val="0"/>
          <dgm:chPref val="0"/>
          <dgm:bulletEnabled val="1"/>
        </dgm:presLayoutVars>
      </dgm:prSet>
      <dgm:spPr/>
      <dgm:t>
        <a:bodyPr/>
        <a:lstStyle/>
        <a:p>
          <a:endParaRPr lang="en-US"/>
        </a:p>
      </dgm:t>
    </dgm:pt>
    <dgm:pt modelId="{69142E9A-7411-4344-B7C3-EA5A66D6E58C}" type="pres">
      <dgm:prSet presAssocID="{0F8DE566-B40E-4871-8754-23C63ABA65FA}" presName="desTx" presStyleLbl="alignAccFollowNode1" presStyleIdx="0" presStyleCnt="2" custScaleY="78725" custLinFactNeighborX="-106" custLinFactNeighborY="-55594">
        <dgm:presLayoutVars>
          <dgm:bulletEnabled val="1"/>
        </dgm:presLayoutVars>
      </dgm:prSet>
      <dgm:spPr/>
      <dgm:t>
        <a:bodyPr/>
        <a:lstStyle/>
        <a:p>
          <a:endParaRPr lang="en-US"/>
        </a:p>
      </dgm:t>
    </dgm:pt>
    <dgm:pt modelId="{67FCDA00-C4C0-4BB7-9CFB-F0442BFD1BD5}" type="pres">
      <dgm:prSet presAssocID="{CD59A6B1-6FCC-456B-8C26-EDA88E6891ED}" presName="space" presStyleCnt="0"/>
      <dgm:spPr/>
    </dgm:pt>
    <dgm:pt modelId="{92A7E157-55DC-4556-8C47-20915FA32ECB}" type="pres">
      <dgm:prSet presAssocID="{19150E4D-E388-4A0D-AD49-F0ABDC80E8B6}" presName="composite" presStyleCnt="0"/>
      <dgm:spPr/>
    </dgm:pt>
    <dgm:pt modelId="{7BB801BF-9C12-4255-BB22-DA6904627734}" type="pres">
      <dgm:prSet presAssocID="{19150E4D-E388-4A0D-AD49-F0ABDC80E8B6}" presName="parTx" presStyleLbl="alignNode1" presStyleIdx="1" presStyleCnt="2" custLinFactY="-38595" custLinFactNeighborX="-8793" custLinFactNeighborY="-100000">
        <dgm:presLayoutVars>
          <dgm:chMax val="0"/>
          <dgm:chPref val="0"/>
          <dgm:bulletEnabled val="1"/>
        </dgm:presLayoutVars>
      </dgm:prSet>
      <dgm:spPr/>
      <dgm:t>
        <a:bodyPr/>
        <a:lstStyle/>
        <a:p>
          <a:endParaRPr lang="en-US"/>
        </a:p>
      </dgm:t>
    </dgm:pt>
    <dgm:pt modelId="{624ED011-C3BA-4A36-BD71-C5AFFD60C59D}" type="pres">
      <dgm:prSet presAssocID="{19150E4D-E388-4A0D-AD49-F0ABDC80E8B6}" presName="desTx" presStyleLbl="alignAccFollowNode1" presStyleIdx="1" presStyleCnt="2" custScaleY="204957" custLinFactNeighborX="-8794" custLinFactNeighborY="22039">
        <dgm:presLayoutVars>
          <dgm:bulletEnabled val="1"/>
        </dgm:presLayoutVars>
      </dgm:prSet>
      <dgm:spPr/>
      <dgm:t>
        <a:bodyPr/>
        <a:lstStyle/>
        <a:p>
          <a:endParaRPr lang="en-US"/>
        </a:p>
      </dgm:t>
    </dgm:pt>
  </dgm:ptLst>
  <dgm:cxnLst>
    <dgm:cxn modelId="{E1949558-2A03-413D-BBA3-2985FD1785DE}" srcId="{19150E4D-E388-4A0D-AD49-F0ABDC80E8B6}" destId="{458AAC7D-27FD-4AD4-AAEE-38A61E5A175F}" srcOrd="7" destOrd="0" parTransId="{F8FD5260-8EC6-42DD-9333-9C8E6CCE43BF}" sibTransId="{BD08D61E-91F1-46AB-B18F-EC64131EEE21}"/>
    <dgm:cxn modelId="{89C46DBB-510B-4EC0-8F3A-231B860435FC}" type="presOf" srcId="{25FDFF3B-2229-4C57-B7C5-24220A48C9C6}" destId="{624ED011-C3BA-4A36-BD71-C5AFFD60C59D}" srcOrd="0" destOrd="6" presId="urn:microsoft.com/office/officeart/2005/8/layout/hList1"/>
    <dgm:cxn modelId="{13B93CB3-A76A-44F2-81D0-365295157788}" srcId="{19150E4D-E388-4A0D-AD49-F0ABDC80E8B6}" destId="{25FDFF3B-2229-4C57-B7C5-24220A48C9C6}" srcOrd="6" destOrd="0" parTransId="{7CDD7872-B313-47DE-B2AD-37FFCFDD1FA7}" sibTransId="{AF680136-BBF9-43C4-8D93-90CF2A7BB60F}"/>
    <dgm:cxn modelId="{53D291F5-38F8-4E70-8B64-30B258395DB6}" srcId="{0F8DE566-B40E-4871-8754-23C63ABA65FA}" destId="{A163F40F-FF28-41B0-86D9-092B730625B8}" srcOrd="0" destOrd="0" parTransId="{AC3AA36A-A841-4C3D-9626-5B84040818EA}" sibTransId="{DD697777-4FB3-4D01-B328-33F9C3A7E0E9}"/>
    <dgm:cxn modelId="{4E67DF3D-49AF-4040-B097-7D57E9B22AF4}" type="presOf" srcId="{19150E4D-E388-4A0D-AD49-F0ABDC80E8B6}" destId="{7BB801BF-9C12-4255-BB22-DA6904627734}" srcOrd="0" destOrd="0" presId="urn:microsoft.com/office/officeart/2005/8/layout/hList1"/>
    <dgm:cxn modelId="{4D00792E-1AB1-4BBC-9C53-50AF13A7A29F}" srcId="{19150E4D-E388-4A0D-AD49-F0ABDC80E8B6}" destId="{8656CB42-2BB8-4B41-A657-DD3B45236E51}" srcOrd="3" destOrd="0" parTransId="{38985898-93C1-4D8C-8DF4-5031779E32E6}" sibTransId="{ACD0A426-E350-4F8E-BCC9-88F2258F0402}"/>
    <dgm:cxn modelId="{DFC4F577-D0A2-45CA-ACDE-72C2AE2D014F}" srcId="{19150E4D-E388-4A0D-AD49-F0ABDC80E8B6}" destId="{4FF28689-44B5-4F85-8180-9F98767BCB74}" srcOrd="9" destOrd="0" parTransId="{4FFF6E02-B916-4A8E-BA1B-06702C167C62}" sibTransId="{506A4659-9511-4804-AE21-E9F93D047934}"/>
    <dgm:cxn modelId="{54FB87A4-5E74-4F34-B38A-D8D5A79CEC62}" type="presOf" srcId="{458AAC7D-27FD-4AD4-AAEE-38A61E5A175F}" destId="{624ED011-C3BA-4A36-BD71-C5AFFD60C59D}" srcOrd="0" destOrd="7" presId="urn:microsoft.com/office/officeart/2005/8/layout/hList1"/>
    <dgm:cxn modelId="{4F0FCB82-FA34-4B1D-BE06-FD646A3ED14A}" type="presOf" srcId="{4FF28689-44B5-4F85-8180-9F98767BCB74}" destId="{624ED011-C3BA-4A36-BD71-C5AFFD60C59D}" srcOrd="0" destOrd="9" presId="urn:microsoft.com/office/officeart/2005/8/layout/hList1"/>
    <dgm:cxn modelId="{0F07A963-25E1-4C50-A560-1D736F4D9949}" srcId="{19150E4D-E388-4A0D-AD49-F0ABDC80E8B6}" destId="{80C69F9B-1F4A-4D01-B4B0-F4D27D8FFA9B}" srcOrd="0" destOrd="0" parTransId="{99013DC0-930D-44B9-A553-C4689F43591B}" sibTransId="{9E8B1CE8-FB8F-44F2-9D1D-BFF7280D48BE}"/>
    <dgm:cxn modelId="{A1DC4684-C806-4287-A2B2-AA8554E68BFF}" type="presOf" srcId="{A163F40F-FF28-41B0-86D9-092B730625B8}" destId="{69142E9A-7411-4344-B7C3-EA5A66D6E58C}" srcOrd="0" destOrd="0" presId="urn:microsoft.com/office/officeart/2005/8/layout/hList1"/>
    <dgm:cxn modelId="{67723FFB-A49C-4030-B69F-0BE7504118C7}" type="presOf" srcId="{80C69F9B-1F4A-4D01-B4B0-F4D27D8FFA9B}" destId="{624ED011-C3BA-4A36-BD71-C5AFFD60C59D}" srcOrd="0" destOrd="0" presId="urn:microsoft.com/office/officeart/2005/8/layout/hList1"/>
    <dgm:cxn modelId="{D96BA3E6-A43C-441C-91F0-DA3DD4BC8D66}" type="presOf" srcId="{E2F87474-DB6C-49A0-BAED-87467CCC5DFB}" destId="{624ED011-C3BA-4A36-BD71-C5AFFD60C59D}" srcOrd="0" destOrd="8" presId="urn:microsoft.com/office/officeart/2005/8/layout/hList1"/>
    <dgm:cxn modelId="{8D765671-1DF1-45A5-A5FB-E9C68BFA9A63}" srcId="{19150E4D-E388-4A0D-AD49-F0ABDC80E8B6}" destId="{4959419C-0B09-43D6-BAAF-346AC0D67763}" srcOrd="2" destOrd="0" parTransId="{2154C773-A1C0-4210-8E86-3A8BE8F84C71}" sibTransId="{56E92A42-7D9C-4CD4-93C8-1F39008DF160}"/>
    <dgm:cxn modelId="{8C41B9D8-C0DC-4F8F-BA32-83DC957AFAE6}" type="presOf" srcId="{0F8DE566-B40E-4871-8754-23C63ABA65FA}" destId="{3A9C5018-5592-4528-A9F7-8B57B7C63CD3}" srcOrd="0" destOrd="0" presId="urn:microsoft.com/office/officeart/2005/8/layout/hList1"/>
    <dgm:cxn modelId="{7F74FB28-D64C-4D43-8F8D-27A3712A9EE5}" srcId="{19150E4D-E388-4A0D-AD49-F0ABDC80E8B6}" destId="{F8B50079-3331-40DD-96FE-A0185B7D0C07}" srcOrd="1" destOrd="0" parTransId="{17228AA1-ED93-4B7B-BC78-F24C1D10BD78}" sibTransId="{C63FC52A-EA30-46F9-861E-85EF434A8E88}"/>
    <dgm:cxn modelId="{456E21C6-458E-479A-84C6-E89C13D7EAEE}" type="presOf" srcId="{4959419C-0B09-43D6-BAAF-346AC0D67763}" destId="{624ED011-C3BA-4A36-BD71-C5AFFD60C59D}" srcOrd="0" destOrd="2" presId="urn:microsoft.com/office/officeart/2005/8/layout/hList1"/>
    <dgm:cxn modelId="{0CEC7100-025A-4F67-8589-5C92DE7D0D29}" type="presOf" srcId="{8656CB42-2BB8-4B41-A657-DD3B45236E51}" destId="{624ED011-C3BA-4A36-BD71-C5AFFD60C59D}" srcOrd="0" destOrd="3" presId="urn:microsoft.com/office/officeart/2005/8/layout/hList1"/>
    <dgm:cxn modelId="{53A4B65C-6351-4ED1-8E19-21D34D527EE5}" type="presOf" srcId="{F8B50079-3331-40DD-96FE-A0185B7D0C07}" destId="{624ED011-C3BA-4A36-BD71-C5AFFD60C59D}" srcOrd="0" destOrd="1" presId="urn:microsoft.com/office/officeart/2005/8/layout/hList1"/>
    <dgm:cxn modelId="{07BBBF62-29C3-4C31-91A9-5F5E5E1B37D2}" type="presOf" srcId="{42F8A3FF-B004-40BE-906E-8BB41BA4C921}" destId="{579B1456-5B06-4A25-A4D2-1901065961FF}" srcOrd="0" destOrd="0" presId="urn:microsoft.com/office/officeart/2005/8/layout/hList1"/>
    <dgm:cxn modelId="{47656D67-3A84-4B8E-8012-2A9646778886}" type="presOf" srcId="{E20330FE-68D8-4ED3-B8DD-5D25B1F639FF}" destId="{624ED011-C3BA-4A36-BD71-C5AFFD60C59D}" srcOrd="0" destOrd="4" presId="urn:microsoft.com/office/officeart/2005/8/layout/hList1"/>
    <dgm:cxn modelId="{2F9FF9B0-4183-4B78-9DDE-DD9F2FA50AD8}" srcId="{19150E4D-E388-4A0D-AD49-F0ABDC80E8B6}" destId="{F6BF042A-77EA-4635-A0BE-8B2E825DC9DF}" srcOrd="5" destOrd="0" parTransId="{81F574CD-0902-40E4-B45F-9C880E9D20E2}" sibTransId="{C2C27BAD-2A70-46A0-803D-257392773BB1}"/>
    <dgm:cxn modelId="{331E7AA9-DB47-4262-BC83-9279BEF77B37}" srcId="{19150E4D-E388-4A0D-AD49-F0ABDC80E8B6}" destId="{E2F87474-DB6C-49A0-BAED-87467CCC5DFB}" srcOrd="8" destOrd="0" parTransId="{9F8B3B97-D040-4687-969B-D59149B25478}" sibTransId="{37CE5232-09D3-4974-810F-605C8F1341A9}"/>
    <dgm:cxn modelId="{91ACD973-5520-49F1-B141-D42A9A9A6E72}" srcId="{42F8A3FF-B004-40BE-906E-8BB41BA4C921}" destId="{19150E4D-E388-4A0D-AD49-F0ABDC80E8B6}" srcOrd="1" destOrd="0" parTransId="{894AE7CF-13CD-4069-AAF6-271E32B4872E}" sibTransId="{CF4A85E8-7F8D-43CC-A242-796386609DB1}"/>
    <dgm:cxn modelId="{DBFA2075-29E8-4C7D-9AFD-0F00FE2A2771}" srcId="{42F8A3FF-B004-40BE-906E-8BB41BA4C921}" destId="{0F8DE566-B40E-4871-8754-23C63ABA65FA}" srcOrd="0" destOrd="0" parTransId="{07D800E4-33E2-4BEB-BF8A-0F217C36E02E}" sibTransId="{CD59A6B1-6FCC-456B-8C26-EDA88E6891ED}"/>
    <dgm:cxn modelId="{B671D2A9-1F5E-4A33-9E8F-B4AE58B1C828}" srcId="{19150E4D-E388-4A0D-AD49-F0ABDC80E8B6}" destId="{E20330FE-68D8-4ED3-B8DD-5D25B1F639FF}" srcOrd="4" destOrd="0" parTransId="{672F71AC-8FAF-4567-9ECD-01B3BA6ABB3C}" sibTransId="{72DFDA58-9907-4B64-86E6-9659E27D4EA3}"/>
    <dgm:cxn modelId="{84391608-2E5E-430D-A8B0-D71F61A2F2F9}" type="presOf" srcId="{F6BF042A-77EA-4635-A0BE-8B2E825DC9DF}" destId="{624ED011-C3BA-4A36-BD71-C5AFFD60C59D}" srcOrd="0" destOrd="5" presId="urn:microsoft.com/office/officeart/2005/8/layout/hList1"/>
    <dgm:cxn modelId="{59CCA5B6-499F-4DA8-A5DA-9FE74A2C328F}" type="presParOf" srcId="{579B1456-5B06-4A25-A4D2-1901065961FF}" destId="{B41B8241-CA56-4FF6-B94F-A4393B83124D}" srcOrd="0" destOrd="0" presId="urn:microsoft.com/office/officeart/2005/8/layout/hList1"/>
    <dgm:cxn modelId="{A383993F-9FFF-4E81-BC85-D7DDDD0B544B}" type="presParOf" srcId="{B41B8241-CA56-4FF6-B94F-A4393B83124D}" destId="{3A9C5018-5592-4528-A9F7-8B57B7C63CD3}" srcOrd="0" destOrd="0" presId="urn:microsoft.com/office/officeart/2005/8/layout/hList1"/>
    <dgm:cxn modelId="{E3BE547F-309D-4AF7-B6EA-EA5D9B3BE587}" type="presParOf" srcId="{B41B8241-CA56-4FF6-B94F-A4393B83124D}" destId="{69142E9A-7411-4344-B7C3-EA5A66D6E58C}" srcOrd="1" destOrd="0" presId="urn:microsoft.com/office/officeart/2005/8/layout/hList1"/>
    <dgm:cxn modelId="{5314C3A3-0124-4351-8BAC-C3157BE46CEA}" type="presParOf" srcId="{579B1456-5B06-4A25-A4D2-1901065961FF}" destId="{67FCDA00-C4C0-4BB7-9CFB-F0442BFD1BD5}" srcOrd="1" destOrd="0" presId="urn:microsoft.com/office/officeart/2005/8/layout/hList1"/>
    <dgm:cxn modelId="{CB193275-7FB2-4B05-AC43-EAC7B20DD1F8}" type="presParOf" srcId="{579B1456-5B06-4A25-A4D2-1901065961FF}" destId="{92A7E157-55DC-4556-8C47-20915FA32ECB}" srcOrd="2" destOrd="0" presId="urn:microsoft.com/office/officeart/2005/8/layout/hList1"/>
    <dgm:cxn modelId="{A31F1F22-1A5F-4746-A945-8DCF655E2018}" type="presParOf" srcId="{92A7E157-55DC-4556-8C47-20915FA32ECB}" destId="{7BB801BF-9C12-4255-BB22-DA6904627734}" srcOrd="0" destOrd="0" presId="urn:microsoft.com/office/officeart/2005/8/layout/hList1"/>
    <dgm:cxn modelId="{97B131A0-C952-459A-B86B-57D88DA116F5}" type="presParOf" srcId="{92A7E157-55DC-4556-8C47-20915FA32ECB}" destId="{624ED011-C3BA-4A36-BD71-C5AFFD60C5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5BF29-89FC-458B-A301-6A9452D212A0}" type="doc">
      <dgm:prSet loTypeId="urn:microsoft.com/office/officeart/2005/8/layout/hProcess9" loCatId="process" qsTypeId="urn:microsoft.com/office/officeart/2005/8/quickstyle/simple1" qsCatId="simple" csTypeId="urn:microsoft.com/office/officeart/2005/8/colors/colorful5" csCatId="colorful" phldr="1"/>
      <dgm:spPr/>
    </dgm:pt>
    <dgm:pt modelId="{6C2A407E-9EBD-4EBD-B54D-F138C66AB34B}">
      <dgm:prSet phldrT="[Text]"/>
      <dgm:spPr/>
      <dgm:t>
        <a:bodyPr/>
        <a:lstStyle/>
        <a:p>
          <a:r>
            <a:rPr lang="en-US" dirty="0" smtClean="0"/>
            <a:t>Stored in the </a:t>
          </a:r>
          <a:r>
            <a:rPr lang="en-US" dirty="0" smtClean="0">
              <a:solidFill>
                <a:srgbClr val="C00000"/>
              </a:solidFill>
            </a:rPr>
            <a:t>liver and adipose tissue.</a:t>
          </a:r>
          <a:endParaRPr lang="en-US" dirty="0">
            <a:solidFill>
              <a:srgbClr val="C00000"/>
            </a:solidFill>
          </a:endParaRPr>
        </a:p>
      </dgm:t>
    </dgm:pt>
    <dgm:pt modelId="{3432917C-08F4-43C9-96D0-747E7D936A71}" type="parTrans" cxnId="{55660251-1C70-4A1E-952A-78AEE603564D}">
      <dgm:prSet/>
      <dgm:spPr/>
      <dgm:t>
        <a:bodyPr/>
        <a:lstStyle/>
        <a:p>
          <a:endParaRPr lang="en-US"/>
        </a:p>
      </dgm:t>
    </dgm:pt>
    <dgm:pt modelId="{9F2353F7-3778-444D-B6C9-B2A358358D61}" type="sibTrans" cxnId="{55660251-1C70-4A1E-952A-78AEE603564D}">
      <dgm:prSet/>
      <dgm:spPr/>
      <dgm:t>
        <a:bodyPr/>
        <a:lstStyle/>
        <a:p>
          <a:endParaRPr lang="en-US"/>
        </a:p>
      </dgm:t>
    </dgm:pt>
    <dgm:pt modelId="{1C0585EE-6819-4872-8FAE-02FF812E8DFD}">
      <dgm:prSet phldrT="[Text]"/>
      <dgm:spPr/>
      <dgm:t>
        <a:bodyPr/>
        <a:lstStyle/>
        <a:p>
          <a:r>
            <a:rPr lang="en-US" dirty="0" smtClean="0"/>
            <a:t>Excess may accumulate and cause </a:t>
          </a:r>
          <a:r>
            <a:rPr lang="en-US" dirty="0" smtClean="0">
              <a:solidFill>
                <a:srgbClr val="C00000"/>
              </a:solidFill>
            </a:rPr>
            <a:t>toxicity.</a:t>
          </a:r>
          <a:endParaRPr lang="en-US" dirty="0">
            <a:solidFill>
              <a:srgbClr val="C00000"/>
            </a:solidFill>
          </a:endParaRPr>
        </a:p>
      </dgm:t>
    </dgm:pt>
    <dgm:pt modelId="{12F9B841-07FB-4D7D-B31A-63F590920DB9}" type="parTrans" cxnId="{AA99289F-F570-4757-A180-614CD0A57BDF}">
      <dgm:prSet/>
      <dgm:spPr/>
      <dgm:t>
        <a:bodyPr/>
        <a:lstStyle/>
        <a:p>
          <a:endParaRPr lang="en-US"/>
        </a:p>
      </dgm:t>
    </dgm:pt>
    <dgm:pt modelId="{F9F3C4C3-1B19-4ABC-97A4-664AE185A5DD}" type="sibTrans" cxnId="{AA99289F-F570-4757-A180-614CD0A57BDF}">
      <dgm:prSet/>
      <dgm:spPr/>
      <dgm:t>
        <a:bodyPr/>
        <a:lstStyle/>
        <a:p>
          <a:endParaRPr lang="en-US"/>
        </a:p>
      </dgm:t>
    </dgm:pt>
    <dgm:pt modelId="{967AC632-02B8-4650-82B3-F38AEFFE1D3B}">
      <dgm:prSet phldrT="[Text]"/>
      <dgm:spPr/>
      <dgm:t>
        <a:bodyPr/>
        <a:lstStyle/>
        <a:p>
          <a:r>
            <a:rPr lang="en-US" dirty="0" smtClean="0"/>
            <a:t>Cases of toxicity with vitamin A and D have been reported.</a:t>
          </a:r>
          <a:endParaRPr lang="en-US" dirty="0"/>
        </a:p>
      </dgm:t>
    </dgm:pt>
    <dgm:pt modelId="{0F79181E-60F3-4B6E-BD2D-493FA1041FB3}" type="parTrans" cxnId="{3B020162-63E3-46F6-A50D-0C9FB13C6BB9}">
      <dgm:prSet/>
      <dgm:spPr/>
      <dgm:t>
        <a:bodyPr/>
        <a:lstStyle/>
        <a:p>
          <a:endParaRPr lang="en-US"/>
        </a:p>
      </dgm:t>
    </dgm:pt>
    <dgm:pt modelId="{58B5B0BC-3DAD-4941-BEF1-2936F1AB0342}" type="sibTrans" cxnId="{3B020162-63E3-46F6-A50D-0C9FB13C6BB9}">
      <dgm:prSet/>
      <dgm:spPr/>
      <dgm:t>
        <a:bodyPr/>
        <a:lstStyle/>
        <a:p>
          <a:endParaRPr lang="en-US"/>
        </a:p>
      </dgm:t>
    </dgm:pt>
    <dgm:pt modelId="{063F098F-EFE6-425A-951D-2DCB2E76555E}">
      <dgm:prSet/>
      <dgm:spPr/>
      <dgm:t>
        <a:bodyPr/>
        <a:lstStyle/>
        <a:p>
          <a:r>
            <a:rPr lang="en-US" smtClean="0"/>
            <a:t>Do not need to be consumed each day due to storage in the body.</a:t>
          </a:r>
          <a:endParaRPr lang="en-US" dirty="0"/>
        </a:p>
      </dgm:t>
    </dgm:pt>
    <dgm:pt modelId="{1ECFDB45-8B2D-4074-A156-5720A0BB5EBB}" type="parTrans" cxnId="{15D99FA6-827F-4940-BDB4-51E1DBBB1586}">
      <dgm:prSet/>
      <dgm:spPr/>
      <dgm:t>
        <a:bodyPr/>
        <a:lstStyle/>
        <a:p>
          <a:endParaRPr lang="en-US"/>
        </a:p>
      </dgm:t>
    </dgm:pt>
    <dgm:pt modelId="{23091FD3-F5F6-4451-B46E-D35367B8EF76}" type="sibTrans" cxnId="{15D99FA6-827F-4940-BDB4-51E1DBBB1586}">
      <dgm:prSet/>
      <dgm:spPr/>
      <dgm:t>
        <a:bodyPr/>
        <a:lstStyle/>
        <a:p>
          <a:endParaRPr lang="en-US"/>
        </a:p>
      </dgm:t>
    </dgm:pt>
    <dgm:pt modelId="{629FF593-807E-418B-909B-21CAEFCD0621}">
      <dgm:prSet/>
      <dgm:spPr/>
      <dgm:t>
        <a:bodyPr/>
        <a:lstStyle/>
        <a:p>
          <a:r>
            <a:rPr lang="en-US" smtClean="0"/>
            <a:t>Absorbed slowly with fats.</a:t>
          </a:r>
          <a:endParaRPr lang="en-US" dirty="0"/>
        </a:p>
      </dgm:t>
    </dgm:pt>
    <dgm:pt modelId="{EF42B342-5A81-4976-9027-2BAA127A162A}" type="parTrans" cxnId="{E4AF9342-55CA-4935-B125-212DE9A2E101}">
      <dgm:prSet/>
      <dgm:spPr/>
      <dgm:t>
        <a:bodyPr/>
        <a:lstStyle/>
        <a:p>
          <a:endParaRPr lang="en-US"/>
        </a:p>
      </dgm:t>
    </dgm:pt>
    <dgm:pt modelId="{26BE9AE2-402C-4BB3-BB0D-60EE63E815D6}" type="sibTrans" cxnId="{E4AF9342-55CA-4935-B125-212DE9A2E101}">
      <dgm:prSet/>
      <dgm:spPr/>
      <dgm:t>
        <a:bodyPr/>
        <a:lstStyle/>
        <a:p>
          <a:endParaRPr lang="en-US"/>
        </a:p>
      </dgm:t>
    </dgm:pt>
    <dgm:pt modelId="{E2C03ABD-7F11-4AB4-B997-312FDDCAC0F7}">
      <dgm:prSet/>
      <dgm:spPr/>
      <dgm:t>
        <a:bodyPr/>
        <a:lstStyle/>
        <a:p>
          <a:r>
            <a:rPr lang="en-US" smtClean="0"/>
            <a:t>Diseases due to deficiency are rare as large amounts are stored in the body.</a:t>
          </a:r>
          <a:endParaRPr lang="en-US" dirty="0"/>
        </a:p>
      </dgm:t>
    </dgm:pt>
    <dgm:pt modelId="{AF9B06EB-4963-438C-9486-C34590ECB2C3}" type="parTrans" cxnId="{0BFDC6D9-9052-4CDD-BD53-9E01FAC144A9}">
      <dgm:prSet/>
      <dgm:spPr/>
      <dgm:t>
        <a:bodyPr/>
        <a:lstStyle/>
        <a:p>
          <a:endParaRPr lang="en-US"/>
        </a:p>
      </dgm:t>
    </dgm:pt>
    <dgm:pt modelId="{EA71B518-4E28-429F-A5F5-DB7CD66030DB}" type="sibTrans" cxnId="{0BFDC6D9-9052-4CDD-BD53-9E01FAC144A9}">
      <dgm:prSet/>
      <dgm:spPr/>
      <dgm:t>
        <a:bodyPr/>
        <a:lstStyle/>
        <a:p>
          <a:endParaRPr lang="en-US"/>
        </a:p>
      </dgm:t>
    </dgm:pt>
    <dgm:pt modelId="{FF329A6A-6658-46A6-BE89-488F0255000F}" type="pres">
      <dgm:prSet presAssocID="{E635BF29-89FC-458B-A301-6A9452D212A0}" presName="CompostProcess" presStyleCnt="0">
        <dgm:presLayoutVars>
          <dgm:dir/>
          <dgm:resizeHandles val="exact"/>
        </dgm:presLayoutVars>
      </dgm:prSet>
      <dgm:spPr/>
    </dgm:pt>
    <dgm:pt modelId="{78B0F40D-FD41-40FE-AD26-985DA405CECE}" type="pres">
      <dgm:prSet presAssocID="{E635BF29-89FC-458B-A301-6A9452D212A0}" presName="arrow" presStyleLbl="bgShp" presStyleIdx="0" presStyleCnt="1"/>
      <dgm:spPr/>
    </dgm:pt>
    <dgm:pt modelId="{E7AA85D8-6266-414D-A1C6-75CCD928A32A}" type="pres">
      <dgm:prSet presAssocID="{E635BF29-89FC-458B-A301-6A9452D212A0}" presName="linearProcess" presStyleCnt="0"/>
      <dgm:spPr/>
    </dgm:pt>
    <dgm:pt modelId="{6ACBFC0B-D135-45E3-9B71-8840A05BDC4F}" type="pres">
      <dgm:prSet presAssocID="{6C2A407E-9EBD-4EBD-B54D-F138C66AB34B}" presName="textNode" presStyleLbl="node1" presStyleIdx="0" presStyleCnt="6">
        <dgm:presLayoutVars>
          <dgm:bulletEnabled val="1"/>
        </dgm:presLayoutVars>
      </dgm:prSet>
      <dgm:spPr/>
      <dgm:t>
        <a:bodyPr/>
        <a:lstStyle/>
        <a:p>
          <a:endParaRPr lang="en-US"/>
        </a:p>
      </dgm:t>
    </dgm:pt>
    <dgm:pt modelId="{ABA81BCE-7E51-4E70-AF1B-FE625AB0EEFF}" type="pres">
      <dgm:prSet presAssocID="{9F2353F7-3778-444D-B6C9-B2A358358D61}" presName="sibTrans" presStyleCnt="0"/>
      <dgm:spPr/>
    </dgm:pt>
    <dgm:pt modelId="{AD4FE7C9-EA0E-46CE-B7D9-462B61531576}" type="pres">
      <dgm:prSet presAssocID="{1C0585EE-6819-4872-8FAE-02FF812E8DFD}" presName="textNode" presStyleLbl="node1" presStyleIdx="1" presStyleCnt="6">
        <dgm:presLayoutVars>
          <dgm:bulletEnabled val="1"/>
        </dgm:presLayoutVars>
      </dgm:prSet>
      <dgm:spPr/>
      <dgm:t>
        <a:bodyPr/>
        <a:lstStyle/>
        <a:p>
          <a:endParaRPr lang="en-US"/>
        </a:p>
      </dgm:t>
    </dgm:pt>
    <dgm:pt modelId="{C9B949AC-0611-4B82-A2E3-48E0C94FB593}" type="pres">
      <dgm:prSet presAssocID="{F9F3C4C3-1B19-4ABC-97A4-664AE185A5DD}" presName="sibTrans" presStyleCnt="0"/>
      <dgm:spPr/>
    </dgm:pt>
    <dgm:pt modelId="{0ED45323-BE81-46BF-AF7F-52D2B2663650}" type="pres">
      <dgm:prSet presAssocID="{967AC632-02B8-4650-82B3-F38AEFFE1D3B}" presName="textNode" presStyleLbl="node1" presStyleIdx="2" presStyleCnt="6">
        <dgm:presLayoutVars>
          <dgm:bulletEnabled val="1"/>
        </dgm:presLayoutVars>
      </dgm:prSet>
      <dgm:spPr/>
      <dgm:t>
        <a:bodyPr/>
        <a:lstStyle/>
        <a:p>
          <a:endParaRPr lang="en-US"/>
        </a:p>
      </dgm:t>
    </dgm:pt>
    <dgm:pt modelId="{E5034571-FC7D-41A2-8BDC-7F06CD8205CE}" type="pres">
      <dgm:prSet presAssocID="{58B5B0BC-3DAD-4941-BEF1-2936F1AB0342}" presName="sibTrans" presStyleCnt="0"/>
      <dgm:spPr/>
    </dgm:pt>
    <dgm:pt modelId="{B0E631DB-E8AC-4058-8B64-49D1D9E9C4F2}" type="pres">
      <dgm:prSet presAssocID="{063F098F-EFE6-425A-951D-2DCB2E76555E}" presName="textNode" presStyleLbl="node1" presStyleIdx="3" presStyleCnt="6">
        <dgm:presLayoutVars>
          <dgm:bulletEnabled val="1"/>
        </dgm:presLayoutVars>
      </dgm:prSet>
      <dgm:spPr/>
      <dgm:t>
        <a:bodyPr/>
        <a:lstStyle/>
        <a:p>
          <a:endParaRPr lang="en-US"/>
        </a:p>
      </dgm:t>
    </dgm:pt>
    <dgm:pt modelId="{B126507D-F992-43C0-804F-72589AE0166F}" type="pres">
      <dgm:prSet presAssocID="{23091FD3-F5F6-4451-B46E-D35367B8EF76}" presName="sibTrans" presStyleCnt="0"/>
      <dgm:spPr/>
    </dgm:pt>
    <dgm:pt modelId="{618EC7ED-4CED-4097-8079-8372F2BF8246}" type="pres">
      <dgm:prSet presAssocID="{629FF593-807E-418B-909B-21CAEFCD0621}" presName="textNode" presStyleLbl="node1" presStyleIdx="4" presStyleCnt="6">
        <dgm:presLayoutVars>
          <dgm:bulletEnabled val="1"/>
        </dgm:presLayoutVars>
      </dgm:prSet>
      <dgm:spPr/>
      <dgm:t>
        <a:bodyPr/>
        <a:lstStyle/>
        <a:p>
          <a:endParaRPr lang="en-US"/>
        </a:p>
      </dgm:t>
    </dgm:pt>
    <dgm:pt modelId="{D37DD677-3BA3-43E0-A367-37C0AC573775}" type="pres">
      <dgm:prSet presAssocID="{26BE9AE2-402C-4BB3-BB0D-60EE63E815D6}" presName="sibTrans" presStyleCnt="0"/>
      <dgm:spPr/>
    </dgm:pt>
    <dgm:pt modelId="{8EE09D0A-F705-4388-9E45-D12C4346CF5E}" type="pres">
      <dgm:prSet presAssocID="{E2C03ABD-7F11-4AB4-B997-312FDDCAC0F7}" presName="textNode" presStyleLbl="node1" presStyleIdx="5" presStyleCnt="6">
        <dgm:presLayoutVars>
          <dgm:bulletEnabled val="1"/>
        </dgm:presLayoutVars>
      </dgm:prSet>
      <dgm:spPr/>
      <dgm:t>
        <a:bodyPr/>
        <a:lstStyle/>
        <a:p>
          <a:endParaRPr lang="en-US"/>
        </a:p>
      </dgm:t>
    </dgm:pt>
  </dgm:ptLst>
  <dgm:cxnLst>
    <dgm:cxn modelId="{3B020162-63E3-46F6-A50D-0C9FB13C6BB9}" srcId="{E635BF29-89FC-458B-A301-6A9452D212A0}" destId="{967AC632-02B8-4650-82B3-F38AEFFE1D3B}" srcOrd="2" destOrd="0" parTransId="{0F79181E-60F3-4B6E-BD2D-493FA1041FB3}" sibTransId="{58B5B0BC-3DAD-4941-BEF1-2936F1AB0342}"/>
    <dgm:cxn modelId="{0D446DF9-A4A0-47D9-8608-0369EDE2D182}" type="presOf" srcId="{1C0585EE-6819-4872-8FAE-02FF812E8DFD}" destId="{AD4FE7C9-EA0E-46CE-B7D9-462B61531576}" srcOrd="0" destOrd="0" presId="urn:microsoft.com/office/officeart/2005/8/layout/hProcess9"/>
    <dgm:cxn modelId="{1435CC0F-ED50-40EE-8554-62DD48181079}" type="presOf" srcId="{063F098F-EFE6-425A-951D-2DCB2E76555E}" destId="{B0E631DB-E8AC-4058-8B64-49D1D9E9C4F2}" srcOrd="0" destOrd="0" presId="urn:microsoft.com/office/officeart/2005/8/layout/hProcess9"/>
    <dgm:cxn modelId="{27653663-0B08-478D-90E0-F324FED22D66}" type="presOf" srcId="{629FF593-807E-418B-909B-21CAEFCD0621}" destId="{618EC7ED-4CED-4097-8079-8372F2BF8246}" srcOrd="0" destOrd="0" presId="urn:microsoft.com/office/officeart/2005/8/layout/hProcess9"/>
    <dgm:cxn modelId="{E4AF9342-55CA-4935-B125-212DE9A2E101}" srcId="{E635BF29-89FC-458B-A301-6A9452D212A0}" destId="{629FF593-807E-418B-909B-21CAEFCD0621}" srcOrd="4" destOrd="0" parTransId="{EF42B342-5A81-4976-9027-2BAA127A162A}" sibTransId="{26BE9AE2-402C-4BB3-BB0D-60EE63E815D6}"/>
    <dgm:cxn modelId="{E4C7DD72-F410-49BC-AE7E-324A992D887B}" type="presOf" srcId="{967AC632-02B8-4650-82B3-F38AEFFE1D3B}" destId="{0ED45323-BE81-46BF-AF7F-52D2B2663650}" srcOrd="0" destOrd="0" presId="urn:microsoft.com/office/officeart/2005/8/layout/hProcess9"/>
    <dgm:cxn modelId="{F3BEF39D-DA61-48E7-9C72-BE4EBF1B8288}" type="presOf" srcId="{E635BF29-89FC-458B-A301-6A9452D212A0}" destId="{FF329A6A-6658-46A6-BE89-488F0255000F}" srcOrd="0" destOrd="0" presId="urn:microsoft.com/office/officeart/2005/8/layout/hProcess9"/>
    <dgm:cxn modelId="{AA99289F-F570-4757-A180-614CD0A57BDF}" srcId="{E635BF29-89FC-458B-A301-6A9452D212A0}" destId="{1C0585EE-6819-4872-8FAE-02FF812E8DFD}" srcOrd="1" destOrd="0" parTransId="{12F9B841-07FB-4D7D-B31A-63F590920DB9}" sibTransId="{F9F3C4C3-1B19-4ABC-97A4-664AE185A5DD}"/>
    <dgm:cxn modelId="{E317A3BE-4891-4C4C-B520-BCF8A975436A}" type="presOf" srcId="{6C2A407E-9EBD-4EBD-B54D-F138C66AB34B}" destId="{6ACBFC0B-D135-45E3-9B71-8840A05BDC4F}" srcOrd="0" destOrd="0" presId="urn:microsoft.com/office/officeart/2005/8/layout/hProcess9"/>
    <dgm:cxn modelId="{5C4EE7AA-B37F-4CDD-BAF3-31228CE0CC64}" type="presOf" srcId="{E2C03ABD-7F11-4AB4-B997-312FDDCAC0F7}" destId="{8EE09D0A-F705-4388-9E45-D12C4346CF5E}" srcOrd="0" destOrd="0" presId="urn:microsoft.com/office/officeart/2005/8/layout/hProcess9"/>
    <dgm:cxn modelId="{0BFDC6D9-9052-4CDD-BD53-9E01FAC144A9}" srcId="{E635BF29-89FC-458B-A301-6A9452D212A0}" destId="{E2C03ABD-7F11-4AB4-B997-312FDDCAC0F7}" srcOrd="5" destOrd="0" parTransId="{AF9B06EB-4963-438C-9486-C34590ECB2C3}" sibTransId="{EA71B518-4E28-429F-A5F5-DB7CD66030DB}"/>
    <dgm:cxn modelId="{55660251-1C70-4A1E-952A-78AEE603564D}" srcId="{E635BF29-89FC-458B-A301-6A9452D212A0}" destId="{6C2A407E-9EBD-4EBD-B54D-F138C66AB34B}" srcOrd="0" destOrd="0" parTransId="{3432917C-08F4-43C9-96D0-747E7D936A71}" sibTransId="{9F2353F7-3778-444D-B6C9-B2A358358D61}"/>
    <dgm:cxn modelId="{15D99FA6-827F-4940-BDB4-51E1DBBB1586}" srcId="{E635BF29-89FC-458B-A301-6A9452D212A0}" destId="{063F098F-EFE6-425A-951D-2DCB2E76555E}" srcOrd="3" destOrd="0" parTransId="{1ECFDB45-8B2D-4074-A156-5720A0BB5EBB}" sibTransId="{23091FD3-F5F6-4451-B46E-D35367B8EF76}"/>
    <dgm:cxn modelId="{D8DCB695-908F-4907-A777-76DBBA3B5F26}" type="presParOf" srcId="{FF329A6A-6658-46A6-BE89-488F0255000F}" destId="{78B0F40D-FD41-40FE-AD26-985DA405CECE}" srcOrd="0" destOrd="0" presId="urn:microsoft.com/office/officeart/2005/8/layout/hProcess9"/>
    <dgm:cxn modelId="{24942505-D584-496E-9F4C-7C591EDF920D}" type="presParOf" srcId="{FF329A6A-6658-46A6-BE89-488F0255000F}" destId="{E7AA85D8-6266-414D-A1C6-75CCD928A32A}" srcOrd="1" destOrd="0" presId="urn:microsoft.com/office/officeart/2005/8/layout/hProcess9"/>
    <dgm:cxn modelId="{B65CFBAF-9554-4BF5-A7D2-745D45B9D2A3}" type="presParOf" srcId="{E7AA85D8-6266-414D-A1C6-75CCD928A32A}" destId="{6ACBFC0B-D135-45E3-9B71-8840A05BDC4F}" srcOrd="0" destOrd="0" presId="urn:microsoft.com/office/officeart/2005/8/layout/hProcess9"/>
    <dgm:cxn modelId="{6F869FED-0A60-43B6-A2A8-E9050005F9E1}" type="presParOf" srcId="{E7AA85D8-6266-414D-A1C6-75CCD928A32A}" destId="{ABA81BCE-7E51-4E70-AF1B-FE625AB0EEFF}" srcOrd="1" destOrd="0" presId="urn:microsoft.com/office/officeart/2005/8/layout/hProcess9"/>
    <dgm:cxn modelId="{A4D5FBA0-FF50-4AB9-B087-224B90DCB0F0}" type="presParOf" srcId="{E7AA85D8-6266-414D-A1C6-75CCD928A32A}" destId="{AD4FE7C9-EA0E-46CE-B7D9-462B61531576}" srcOrd="2" destOrd="0" presId="urn:microsoft.com/office/officeart/2005/8/layout/hProcess9"/>
    <dgm:cxn modelId="{8BC2FE27-3D45-4AB6-93B2-D349FACD8A16}" type="presParOf" srcId="{E7AA85D8-6266-414D-A1C6-75CCD928A32A}" destId="{C9B949AC-0611-4B82-A2E3-48E0C94FB593}" srcOrd="3" destOrd="0" presId="urn:microsoft.com/office/officeart/2005/8/layout/hProcess9"/>
    <dgm:cxn modelId="{025199E9-A4AD-4D2C-A237-AABAE4C500EA}" type="presParOf" srcId="{E7AA85D8-6266-414D-A1C6-75CCD928A32A}" destId="{0ED45323-BE81-46BF-AF7F-52D2B2663650}" srcOrd="4" destOrd="0" presId="urn:microsoft.com/office/officeart/2005/8/layout/hProcess9"/>
    <dgm:cxn modelId="{35ECE432-93B3-4258-B5ED-13BBCC882727}" type="presParOf" srcId="{E7AA85D8-6266-414D-A1C6-75CCD928A32A}" destId="{E5034571-FC7D-41A2-8BDC-7F06CD8205CE}" srcOrd="5" destOrd="0" presId="urn:microsoft.com/office/officeart/2005/8/layout/hProcess9"/>
    <dgm:cxn modelId="{E8714258-9A82-432C-82D3-5BC558C07CC7}" type="presParOf" srcId="{E7AA85D8-6266-414D-A1C6-75CCD928A32A}" destId="{B0E631DB-E8AC-4058-8B64-49D1D9E9C4F2}" srcOrd="6" destOrd="0" presId="urn:microsoft.com/office/officeart/2005/8/layout/hProcess9"/>
    <dgm:cxn modelId="{ADA06130-59F1-4CDD-A6BA-DD123B00E949}" type="presParOf" srcId="{E7AA85D8-6266-414D-A1C6-75CCD928A32A}" destId="{B126507D-F992-43C0-804F-72589AE0166F}" srcOrd="7" destOrd="0" presId="urn:microsoft.com/office/officeart/2005/8/layout/hProcess9"/>
    <dgm:cxn modelId="{FDD0F8D9-065A-4B74-BC48-87CAE88DE8E9}" type="presParOf" srcId="{E7AA85D8-6266-414D-A1C6-75CCD928A32A}" destId="{618EC7ED-4CED-4097-8079-8372F2BF8246}" srcOrd="8" destOrd="0" presId="urn:microsoft.com/office/officeart/2005/8/layout/hProcess9"/>
    <dgm:cxn modelId="{BFE1C0B0-0047-43E4-B8B0-482FA4A624FE}" type="presParOf" srcId="{E7AA85D8-6266-414D-A1C6-75CCD928A32A}" destId="{D37DD677-3BA3-43E0-A367-37C0AC573775}" srcOrd="9" destOrd="0" presId="urn:microsoft.com/office/officeart/2005/8/layout/hProcess9"/>
    <dgm:cxn modelId="{C81AAAAA-7B9E-4D1F-A711-CD12C7D78111}" type="presParOf" srcId="{E7AA85D8-6266-414D-A1C6-75CCD928A32A}" destId="{8EE09D0A-F705-4388-9E45-D12C4346CF5E}"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F7853C-CAAE-411F-87AA-FBC5D77C1682}"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59871376-3886-4443-BDE7-1474C50EF31E}">
      <dgm:prSet phldrT="[Text]" custT="1"/>
      <dgm:spPr/>
      <dgm:t>
        <a:bodyPr/>
        <a:lstStyle/>
        <a:p>
          <a:r>
            <a:rPr lang="en-US" sz="2800" dirty="0" smtClean="0">
              <a:solidFill>
                <a:schemeClr val="bg1"/>
              </a:solidFill>
            </a:rPr>
            <a:t>Functions</a:t>
          </a:r>
          <a:endParaRPr lang="en-US" sz="2800" dirty="0">
            <a:solidFill>
              <a:schemeClr val="bg1"/>
            </a:solidFill>
          </a:endParaRPr>
        </a:p>
      </dgm:t>
    </dgm:pt>
    <dgm:pt modelId="{695DE04F-F8BE-4D10-8F86-E634647D45EF}" type="parTrans" cxnId="{5ADD0D45-C8C8-4CCF-81DE-F2780910D327}">
      <dgm:prSet/>
      <dgm:spPr/>
      <dgm:t>
        <a:bodyPr/>
        <a:lstStyle/>
        <a:p>
          <a:endParaRPr lang="en-US">
            <a:solidFill>
              <a:schemeClr val="bg1"/>
            </a:solidFill>
          </a:endParaRPr>
        </a:p>
      </dgm:t>
    </dgm:pt>
    <dgm:pt modelId="{80036E5C-D28F-4BB9-A557-DF0F875DA34A}" type="sibTrans" cxnId="{5ADD0D45-C8C8-4CCF-81DE-F2780910D327}">
      <dgm:prSet/>
      <dgm:spPr/>
      <dgm:t>
        <a:bodyPr/>
        <a:lstStyle/>
        <a:p>
          <a:endParaRPr lang="en-US">
            <a:solidFill>
              <a:schemeClr val="bg1"/>
            </a:solidFill>
          </a:endParaRPr>
        </a:p>
      </dgm:t>
    </dgm:pt>
    <dgm:pt modelId="{1109A5BF-5C36-48F3-8CE6-78492721265F}">
      <dgm:prSet phldrT="[Text]"/>
      <dgm:spPr/>
      <dgm:t>
        <a:bodyPr/>
        <a:lstStyle/>
        <a:p>
          <a:r>
            <a:rPr lang="en-US" dirty="0" smtClean="0">
              <a:solidFill>
                <a:schemeClr val="bg1"/>
              </a:solidFill>
              <a:ea typeface="ＭＳ Ｐゴシック" charset="-128"/>
            </a:rPr>
            <a:t>Vision: Vitamin A is a component of the visual pigment rhodopsin. Retinal is bound to the protein opsin.</a:t>
          </a:r>
          <a:endParaRPr lang="en-US" dirty="0">
            <a:solidFill>
              <a:schemeClr val="bg1"/>
            </a:solidFill>
          </a:endParaRPr>
        </a:p>
      </dgm:t>
    </dgm:pt>
    <dgm:pt modelId="{76033797-8C86-40E5-903B-803646EEC209}" type="parTrans" cxnId="{B691FA5C-C2C1-4DD7-ABD3-AAD3BCA0C465}">
      <dgm:prSet/>
      <dgm:spPr/>
      <dgm:t>
        <a:bodyPr/>
        <a:lstStyle/>
        <a:p>
          <a:endParaRPr lang="en-US">
            <a:solidFill>
              <a:schemeClr val="bg1"/>
            </a:solidFill>
          </a:endParaRPr>
        </a:p>
      </dgm:t>
    </dgm:pt>
    <dgm:pt modelId="{2BEA08B9-84EB-4585-9915-3D5B5FE927F3}" type="sibTrans" cxnId="{B691FA5C-C2C1-4DD7-ABD3-AAD3BCA0C465}">
      <dgm:prSet/>
      <dgm:spPr/>
      <dgm:t>
        <a:bodyPr/>
        <a:lstStyle/>
        <a:p>
          <a:endParaRPr lang="en-US">
            <a:solidFill>
              <a:schemeClr val="bg1"/>
            </a:solidFill>
          </a:endParaRPr>
        </a:p>
      </dgm:t>
    </dgm:pt>
    <dgm:pt modelId="{CB74020C-371B-47D2-8736-5CBE50C98D31}">
      <dgm:prSet phldrT="[Text]"/>
      <dgm:spPr/>
      <dgm:t>
        <a:bodyPr/>
        <a:lstStyle/>
        <a:p>
          <a:r>
            <a:rPr lang="en-US" dirty="0" smtClean="0">
              <a:solidFill>
                <a:schemeClr val="bg1"/>
              </a:solidFill>
              <a:ea typeface="ＭＳ Ｐゴシック" charset="-128"/>
            </a:rPr>
            <a:t>Reproduction: Retinol and retinal are essential for normal reproduction</a:t>
          </a:r>
          <a:endParaRPr lang="en-US" dirty="0">
            <a:solidFill>
              <a:schemeClr val="bg1"/>
            </a:solidFill>
          </a:endParaRPr>
        </a:p>
      </dgm:t>
    </dgm:pt>
    <dgm:pt modelId="{380BEE04-1685-4DE3-9E40-8168C46D5235}" type="parTrans" cxnId="{D773C046-BC5E-499A-96E9-2ED7C163E4F7}">
      <dgm:prSet/>
      <dgm:spPr/>
      <dgm:t>
        <a:bodyPr/>
        <a:lstStyle/>
        <a:p>
          <a:endParaRPr lang="en-US">
            <a:solidFill>
              <a:schemeClr val="bg1"/>
            </a:solidFill>
          </a:endParaRPr>
        </a:p>
      </dgm:t>
    </dgm:pt>
    <dgm:pt modelId="{99EF3616-2CCE-4B7D-9F5A-B2101464E62E}" type="sibTrans" cxnId="{D773C046-BC5E-499A-96E9-2ED7C163E4F7}">
      <dgm:prSet/>
      <dgm:spPr/>
      <dgm:t>
        <a:bodyPr/>
        <a:lstStyle/>
        <a:p>
          <a:endParaRPr lang="en-US">
            <a:solidFill>
              <a:schemeClr val="bg1"/>
            </a:solidFill>
          </a:endParaRPr>
        </a:p>
      </dgm:t>
    </dgm:pt>
    <dgm:pt modelId="{81725377-6E5D-4F46-829D-796BE6E07572}">
      <dgm:prSet phldrT="[Text]" custT="1"/>
      <dgm:spPr/>
      <dgm:t>
        <a:bodyPr/>
        <a:lstStyle/>
        <a:p>
          <a:r>
            <a:rPr lang="en-US" sz="1200" dirty="0" smtClean="0">
              <a:solidFill>
                <a:schemeClr val="bg1"/>
              </a:solidFill>
              <a:ea typeface="ＭＳ Ｐゴシック" charset="-128"/>
            </a:rPr>
            <a:t>Bone metabolism, immune functions, Skin health, and Antioxidant activity</a:t>
          </a:r>
          <a:endParaRPr lang="en-US" sz="1200" dirty="0">
            <a:solidFill>
              <a:schemeClr val="bg1"/>
            </a:solidFill>
          </a:endParaRPr>
        </a:p>
      </dgm:t>
    </dgm:pt>
    <dgm:pt modelId="{67297D47-3916-452E-B542-080AB5B17AD0}" type="parTrans" cxnId="{E4987EFB-1D76-4456-8A0C-2D9561B29C93}">
      <dgm:prSet/>
      <dgm:spPr/>
      <dgm:t>
        <a:bodyPr/>
        <a:lstStyle/>
        <a:p>
          <a:endParaRPr lang="en-US">
            <a:solidFill>
              <a:schemeClr val="bg1"/>
            </a:solidFill>
          </a:endParaRPr>
        </a:p>
      </dgm:t>
    </dgm:pt>
    <dgm:pt modelId="{6D944E75-CD5B-4245-82A0-7C68AE4D1225}" type="sibTrans" cxnId="{E4987EFB-1D76-4456-8A0C-2D9561B29C93}">
      <dgm:prSet/>
      <dgm:spPr/>
      <dgm:t>
        <a:bodyPr/>
        <a:lstStyle/>
        <a:p>
          <a:endParaRPr lang="en-US">
            <a:solidFill>
              <a:schemeClr val="bg1"/>
            </a:solidFill>
          </a:endParaRPr>
        </a:p>
      </dgm:t>
    </dgm:pt>
    <dgm:pt modelId="{D2A70E84-3B76-410A-8B64-F1CC1F891339}">
      <dgm:prSet phldrT="[Text]" custT="1"/>
      <dgm:spPr/>
      <dgm:t>
        <a:bodyPr/>
        <a:lstStyle/>
        <a:p>
          <a:r>
            <a:rPr lang="en-US" sz="1200" dirty="0" smtClean="0">
              <a:solidFill>
                <a:schemeClr val="bg1"/>
              </a:solidFill>
              <a:ea typeface="ＭＳ Ｐゴシック" charset="-128"/>
            </a:rPr>
            <a:t>Growth: Vitamin A deficiency causes loss of appetite. Slow bone growth. Affects CNS.</a:t>
          </a:r>
          <a:endParaRPr lang="en-US" sz="1200" dirty="0">
            <a:solidFill>
              <a:schemeClr val="bg1"/>
            </a:solidFill>
          </a:endParaRPr>
        </a:p>
      </dgm:t>
    </dgm:pt>
    <dgm:pt modelId="{E4CE3864-E015-4D8F-9EEB-B62FB6C9820E}" type="parTrans" cxnId="{8451CE3C-BA32-4AAF-BCA6-461F9A6C6C3E}">
      <dgm:prSet/>
      <dgm:spPr/>
      <dgm:t>
        <a:bodyPr/>
        <a:lstStyle/>
        <a:p>
          <a:endParaRPr lang="en-US">
            <a:solidFill>
              <a:schemeClr val="bg1"/>
            </a:solidFill>
          </a:endParaRPr>
        </a:p>
      </dgm:t>
    </dgm:pt>
    <dgm:pt modelId="{0F177F6B-D39D-455C-8A24-A2D353165737}" type="sibTrans" cxnId="{8451CE3C-BA32-4AAF-BCA6-461F9A6C6C3E}">
      <dgm:prSet/>
      <dgm:spPr/>
      <dgm:t>
        <a:bodyPr/>
        <a:lstStyle/>
        <a:p>
          <a:endParaRPr lang="en-US">
            <a:solidFill>
              <a:schemeClr val="bg1"/>
            </a:solidFill>
          </a:endParaRPr>
        </a:p>
      </dgm:t>
    </dgm:pt>
    <dgm:pt modelId="{D74D4F5F-8873-41C5-992C-133608950417}">
      <dgm:prSet phldrT="[Text]" custT="1"/>
      <dgm:spPr/>
      <dgm:t>
        <a:bodyPr/>
        <a:lstStyle/>
        <a:p>
          <a:r>
            <a:rPr lang="en-US" sz="1200" dirty="0" smtClean="0">
              <a:solidFill>
                <a:schemeClr val="bg1"/>
              </a:solidFill>
              <a:ea typeface="ＭＳ Ｐゴシック" charset="-128"/>
            </a:rPr>
            <a:t>Gene transcription</a:t>
          </a:r>
        </a:p>
        <a:p>
          <a:r>
            <a:rPr lang="en-US" sz="1200" dirty="0" smtClean="0">
              <a:solidFill>
                <a:schemeClr val="bg1"/>
              </a:solidFill>
              <a:ea typeface="ＭＳ Ｐゴシック" charset="-128"/>
            </a:rPr>
            <a:t>and Embryonic development and reproduction</a:t>
          </a:r>
          <a:endParaRPr lang="en-US" sz="1200" dirty="0">
            <a:solidFill>
              <a:schemeClr val="bg1"/>
            </a:solidFill>
          </a:endParaRPr>
        </a:p>
      </dgm:t>
    </dgm:pt>
    <dgm:pt modelId="{018857A7-6DFD-41F8-8E69-35432DF934A5}" type="parTrans" cxnId="{F485A71D-F94B-46E4-A920-F5E85C245196}">
      <dgm:prSet/>
      <dgm:spPr/>
      <dgm:t>
        <a:bodyPr/>
        <a:lstStyle/>
        <a:p>
          <a:endParaRPr lang="en-US">
            <a:solidFill>
              <a:schemeClr val="bg1"/>
            </a:solidFill>
          </a:endParaRPr>
        </a:p>
      </dgm:t>
    </dgm:pt>
    <dgm:pt modelId="{AD8C90ED-D4D7-45CD-9EEA-4125EDE51FA3}" type="sibTrans" cxnId="{F485A71D-F94B-46E4-A920-F5E85C245196}">
      <dgm:prSet/>
      <dgm:spPr/>
      <dgm:t>
        <a:bodyPr/>
        <a:lstStyle/>
        <a:p>
          <a:endParaRPr lang="en-US">
            <a:solidFill>
              <a:schemeClr val="bg1"/>
            </a:solidFill>
          </a:endParaRPr>
        </a:p>
      </dgm:t>
    </dgm:pt>
    <dgm:pt modelId="{CE8F8D6E-E4A1-4453-9585-A0F0F17F66E6}">
      <dgm:prSet phldrT="[Text]" custT="1"/>
      <dgm:spPr/>
      <dgm:t>
        <a:bodyPr/>
        <a:lstStyle/>
        <a:p>
          <a:r>
            <a:rPr lang="en-US" sz="1200" dirty="0" smtClean="0">
              <a:solidFill>
                <a:schemeClr val="bg1"/>
              </a:solidFill>
              <a:ea typeface="ＭＳ Ｐゴシック" charset="-128"/>
            </a:rPr>
            <a:t>Maintenance of epithelial cells: Essential for normal differentiation of epithelial tissues and mucus secretion. </a:t>
          </a:r>
        </a:p>
        <a:p>
          <a:r>
            <a:rPr lang="en-US" sz="1200" dirty="0" smtClean="0">
              <a:solidFill>
                <a:schemeClr val="bg1"/>
              </a:solidFill>
              <a:ea typeface="ＭＳ Ｐゴシック" charset="-128"/>
            </a:rPr>
            <a:t>(Skin health) </a:t>
          </a:r>
          <a:endParaRPr lang="en-US" sz="1200" dirty="0">
            <a:solidFill>
              <a:schemeClr val="bg1"/>
            </a:solidFill>
          </a:endParaRPr>
        </a:p>
      </dgm:t>
    </dgm:pt>
    <dgm:pt modelId="{60078C9F-B914-4B9A-8301-E8E0ACB0615F}" type="sibTrans" cxnId="{1E14367D-0313-4AEF-839F-D34F61205FC9}">
      <dgm:prSet/>
      <dgm:spPr/>
      <dgm:t>
        <a:bodyPr/>
        <a:lstStyle/>
        <a:p>
          <a:endParaRPr lang="en-US">
            <a:solidFill>
              <a:schemeClr val="bg1"/>
            </a:solidFill>
          </a:endParaRPr>
        </a:p>
      </dgm:t>
    </dgm:pt>
    <dgm:pt modelId="{353479A6-D8B8-48C4-82A4-46CB4C70962F}" type="parTrans" cxnId="{1E14367D-0313-4AEF-839F-D34F61205FC9}">
      <dgm:prSet/>
      <dgm:spPr/>
      <dgm:t>
        <a:bodyPr/>
        <a:lstStyle/>
        <a:p>
          <a:endParaRPr lang="en-US">
            <a:solidFill>
              <a:schemeClr val="bg1"/>
            </a:solidFill>
          </a:endParaRPr>
        </a:p>
      </dgm:t>
    </dgm:pt>
    <dgm:pt modelId="{C8574BE8-BB02-4C0E-BD62-BD21E57BD9DF}" type="pres">
      <dgm:prSet presAssocID="{D1F7853C-CAAE-411F-87AA-FBC5D77C1682}" presName="Name0" presStyleCnt="0">
        <dgm:presLayoutVars>
          <dgm:chMax val="1"/>
          <dgm:chPref val="1"/>
          <dgm:dir/>
          <dgm:animOne val="branch"/>
          <dgm:animLvl val="lvl"/>
        </dgm:presLayoutVars>
      </dgm:prSet>
      <dgm:spPr/>
      <dgm:t>
        <a:bodyPr/>
        <a:lstStyle/>
        <a:p>
          <a:endParaRPr lang="en-US"/>
        </a:p>
      </dgm:t>
    </dgm:pt>
    <dgm:pt modelId="{18DC40E2-1B19-48A9-9760-83F8C8137BEB}" type="pres">
      <dgm:prSet presAssocID="{59871376-3886-4443-BDE7-1474C50EF31E}" presName="Parent" presStyleLbl="node0" presStyleIdx="0" presStyleCnt="1">
        <dgm:presLayoutVars>
          <dgm:chMax val="6"/>
          <dgm:chPref val="6"/>
        </dgm:presLayoutVars>
      </dgm:prSet>
      <dgm:spPr/>
      <dgm:t>
        <a:bodyPr/>
        <a:lstStyle/>
        <a:p>
          <a:endParaRPr lang="en-US"/>
        </a:p>
      </dgm:t>
    </dgm:pt>
    <dgm:pt modelId="{9ABFBFFD-3146-4B68-8DDD-7F75C95F444F}" type="pres">
      <dgm:prSet presAssocID="{1109A5BF-5C36-48F3-8CE6-78492721265F}" presName="Accent1" presStyleCnt="0"/>
      <dgm:spPr/>
    </dgm:pt>
    <dgm:pt modelId="{9CFA8151-267E-4EC2-B546-6CB375B76084}" type="pres">
      <dgm:prSet presAssocID="{1109A5BF-5C36-48F3-8CE6-78492721265F}" presName="Accent" presStyleLbl="bgShp" presStyleIdx="0" presStyleCnt="6"/>
      <dgm:spPr/>
    </dgm:pt>
    <dgm:pt modelId="{AB78971C-625F-49ED-8679-DDA4ED144530}" type="pres">
      <dgm:prSet presAssocID="{1109A5BF-5C36-48F3-8CE6-78492721265F}" presName="Child1" presStyleLbl="node1" presStyleIdx="0" presStyleCnt="6">
        <dgm:presLayoutVars>
          <dgm:chMax val="0"/>
          <dgm:chPref val="0"/>
          <dgm:bulletEnabled val="1"/>
        </dgm:presLayoutVars>
      </dgm:prSet>
      <dgm:spPr/>
      <dgm:t>
        <a:bodyPr/>
        <a:lstStyle/>
        <a:p>
          <a:endParaRPr lang="en-US"/>
        </a:p>
      </dgm:t>
    </dgm:pt>
    <dgm:pt modelId="{4C7A072C-11F5-4A19-9ECB-A837A1DA27A8}" type="pres">
      <dgm:prSet presAssocID="{CB74020C-371B-47D2-8736-5CBE50C98D31}" presName="Accent2" presStyleCnt="0"/>
      <dgm:spPr/>
    </dgm:pt>
    <dgm:pt modelId="{54C17637-2FA7-46B1-9E5F-5B80D53A051B}" type="pres">
      <dgm:prSet presAssocID="{CB74020C-371B-47D2-8736-5CBE50C98D31}" presName="Accent" presStyleLbl="bgShp" presStyleIdx="1" presStyleCnt="6"/>
      <dgm:spPr/>
    </dgm:pt>
    <dgm:pt modelId="{B1075EC1-B632-4365-A1FA-947720E4C991}" type="pres">
      <dgm:prSet presAssocID="{CB74020C-371B-47D2-8736-5CBE50C98D31}" presName="Child2" presStyleLbl="node1" presStyleIdx="1" presStyleCnt="6" custLinFactNeighborY="-10244">
        <dgm:presLayoutVars>
          <dgm:chMax val="0"/>
          <dgm:chPref val="0"/>
          <dgm:bulletEnabled val="1"/>
        </dgm:presLayoutVars>
      </dgm:prSet>
      <dgm:spPr/>
      <dgm:t>
        <a:bodyPr/>
        <a:lstStyle/>
        <a:p>
          <a:endParaRPr lang="en-US"/>
        </a:p>
      </dgm:t>
    </dgm:pt>
    <dgm:pt modelId="{60CDE3A9-5391-4F9E-9B52-ED6198BCCBE6}" type="pres">
      <dgm:prSet presAssocID="{CE8F8D6E-E4A1-4453-9585-A0F0F17F66E6}" presName="Accent3" presStyleCnt="0"/>
      <dgm:spPr/>
    </dgm:pt>
    <dgm:pt modelId="{FA7048F7-F27E-420F-87C8-7CEF75D4ECD5}" type="pres">
      <dgm:prSet presAssocID="{CE8F8D6E-E4A1-4453-9585-A0F0F17F66E6}" presName="Accent" presStyleLbl="bgShp" presStyleIdx="2" presStyleCnt="6"/>
      <dgm:spPr/>
    </dgm:pt>
    <dgm:pt modelId="{366A5E31-21C2-49CE-AF33-AD213A696873}" type="pres">
      <dgm:prSet presAssocID="{CE8F8D6E-E4A1-4453-9585-A0F0F17F66E6}" presName="Child3" presStyleLbl="node1" presStyleIdx="2" presStyleCnt="6" custScaleX="102287" custScaleY="92632" custLinFactNeighborX="6024" custLinFactNeighborY="-1160">
        <dgm:presLayoutVars>
          <dgm:chMax val="0"/>
          <dgm:chPref val="0"/>
          <dgm:bulletEnabled val="1"/>
        </dgm:presLayoutVars>
      </dgm:prSet>
      <dgm:spPr/>
      <dgm:t>
        <a:bodyPr/>
        <a:lstStyle/>
        <a:p>
          <a:endParaRPr lang="en-US"/>
        </a:p>
      </dgm:t>
    </dgm:pt>
    <dgm:pt modelId="{C4C0CC30-6232-4C2D-BDDD-2EC21C78F12B}" type="pres">
      <dgm:prSet presAssocID="{81725377-6E5D-4F46-829D-796BE6E07572}" presName="Accent4" presStyleCnt="0"/>
      <dgm:spPr/>
    </dgm:pt>
    <dgm:pt modelId="{6338E23F-5A70-4FF4-81E4-C1FA18DFF990}" type="pres">
      <dgm:prSet presAssocID="{81725377-6E5D-4F46-829D-796BE6E07572}" presName="Accent" presStyleLbl="bgShp" presStyleIdx="3" presStyleCnt="6"/>
      <dgm:spPr/>
    </dgm:pt>
    <dgm:pt modelId="{C091C709-52C8-4DA3-ACC9-486682C74E02}" type="pres">
      <dgm:prSet presAssocID="{81725377-6E5D-4F46-829D-796BE6E07572}" presName="Child4" presStyleLbl="node1" presStyleIdx="3" presStyleCnt="6">
        <dgm:presLayoutVars>
          <dgm:chMax val="0"/>
          <dgm:chPref val="0"/>
          <dgm:bulletEnabled val="1"/>
        </dgm:presLayoutVars>
      </dgm:prSet>
      <dgm:spPr/>
      <dgm:t>
        <a:bodyPr/>
        <a:lstStyle/>
        <a:p>
          <a:endParaRPr lang="en-US"/>
        </a:p>
      </dgm:t>
    </dgm:pt>
    <dgm:pt modelId="{85E8F7CA-68DE-4625-A812-BD29A55C780A}" type="pres">
      <dgm:prSet presAssocID="{D2A70E84-3B76-410A-8B64-F1CC1F891339}" presName="Accent5" presStyleCnt="0"/>
      <dgm:spPr/>
    </dgm:pt>
    <dgm:pt modelId="{73998638-4C12-41F4-8BF4-ABDEB8BB3E04}" type="pres">
      <dgm:prSet presAssocID="{D2A70E84-3B76-410A-8B64-F1CC1F891339}" presName="Accent" presStyleLbl="bgShp" presStyleIdx="4" presStyleCnt="6"/>
      <dgm:spPr/>
    </dgm:pt>
    <dgm:pt modelId="{843C295A-D4FD-4FCF-875C-CFC26B3F35CD}" type="pres">
      <dgm:prSet presAssocID="{D2A70E84-3B76-410A-8B64-F1CC1F891339}" presName="Child5" presStyleLbl="node1" presStyleIdx="4" presStyleCnt="6">
        <dgm:presLayoutVars>
          <dgm:chMax val="0"/>
          <dgm:chPref val="0"/>
          <dgm:bulletEnabled val="1"/>
        </dgm:presLayoutVars>
      </dgm:prSet>
      <dgm:spPr/>
      <dgm:t>
        <a:bodyPr/>
        <a:lstStyle/>
        <a:p>
          <a:endParaRPr lang="en-US"/>
        </a:p>
      </dgm:t>
    </dgm:pt>
    <dgm:pt modelId="{66137275-59BB-48BB-9A07-D6099C8CE966}" type="pres">
      <dgm:prSet presAssocID="{D74D4F5F-8873-41C5-992C-133608950417}" presName="Accent6" presStyleCnt="0"/>
      <dgm:spPr/>
    </dgm:pt>
    <dgm:pt modelId="{963A4475-CFC0-4F3F-887E-23AE25160263}" type="pres">
      <dgm:prSet presAssocID="{D74D4F5F-8873-41C5-992C-133608950417}" presName="Accent" presStyleLbl="bgShp" presStyleIdx="5" presStyleCnt="6"/>
      <dgm:spPr/>
    </dgm:pt>
    <dgm:pt modelId="{C8C748BE-98FD-4751-B59A-5E565023C524}" type="pres">
      <dgm:prSet presAssocID="{D74D4F5F-8873-41C5-992C-133608950417}" presName="Child6" presStyleLbl="node1" presStyleIdx="5" presStyleCnt="6">
        <dgm:presLayoutVars>
          <dgm:chMax val="0"/>
          <dgm:chPref val="0"/>
          <dgm:bulletEnabled val="1"/>
        </dgm:presLayoutVars>
      </dgm:prSet>
      <dgm:spPr/>
      <dgm:t>
        <a:bodyPr/>
        <a:lstStyle/>
        <a:p>
          <a:endParaRPr lang="en-US"/>
        </a:p>
      </dgm:t>
    </dgm:pt>
  </dgm:ptLst>
  <dgm:cxnLst>
    <dgm:cxn modelId="{1E14367D-0313-4AEF-839F-D34F61205FC9}" srcId="{59871376-3886-4443-BDE7-1474C50EF31E}" destId="{CE8F8D6E-E4A1-4453-9585-A0F0F17F66E6}" srcOrd="2" destOrd="0" parTransId="{353479A6-D8B8-48C4-82A4-46CB4C70962F}" sibTransId="{60078C9F-B914-4B9A-8301-E8E0ACB0615F}"/>
    <dgm:cxn modelId="{EE17F0E8-2844-4BAE-8CDB-8ECF3A0EA776}" type="presOf" srcId="{D74D4F5F-8873-41C5-992C-133608950417}" destId="{C8C748BE-98FD-4751-B59A-5E565023C524}" srcOrd="0" destOrd="0" presId="urn:microsoft.com/office/officeart/2011/layout/HexagonRadial"/>
    <dgm:cxn modelId="{373A23D4-9CC8-46F1-B43D-7A9A9C4D6B72}" type="presOf" srcId="{D2A70E84-3B76-410A-8B64-F1CC1F891339}" destId="{843C295A-D4FD-4FCF-875C-CFC26B3F35CD}" srcOrd="0" destOrd="0" presId="urn:microsoft.com/office/officeart/2011/layout/HexagonRadial"/>
    <dgm:cxn modelId="{D773C046-BC5E-499A-96E9-2ED7C163E4F7}" srcId="{59871376-3886-4443-BDE7-1474C50EF31E}" destId="{CB74020C-371B-47D2-8736-5CBE50C98D31}" srcOrd="1" destOrd="0" parTransId="{380BEE04-1685-4DE3-9E40-8168C46D5235}" sibTransId="{99EF3616-2CCE-4B7D-9F5A-B2101464E62E}"/>
    <dgm:cxn modelId="{F485A71D-F94B-46E4-A920-F5E85C245196}" srcId="{59871376-3886-4443-BDE7-1474C50EF31E}" destId="{D74D4F5F-8873-41C5-992C-133608950417}" srcOrd="5" destOrd="0" parTransId="{018857A7-6DFD-41F8-8E69-35432DF934A5}" sibTransId="{AD8C90ED-D4D7-45CD-9EEA-4125EDE51FA3}"/>
    <dgm:cxn modelId="{8451CE3C-BA32-4AAF-BCA6-461F9A6C6C3E}" srcId="{59871376-3886-4443-BDE7-1474C50EF31E}" destId="{D2A70E84-3B76-410A-8B64-F1CC1F891339}" srcOrd="4" destOrd="0" parTransId="{E4CE3864-E015-4D8F-9EEB-B62FB6C9820E}" sibTransId="{0F177F6B-D39D-455C-8A24-A2D353165737}"/>
    <dgm:cxn modelId="{49DAB1E8-9B50-4DC9-ACD1-00491C49EA2B}" type="presOf" srcId="{D1F7853C-CAAE-411F-87AA-FBC5D77C1682}" destId="{C8574BE8-BB02-4C0E-BD62-BD21E57BD9DF}" srcOrd="0" destOrd="0" presId="urn:microsoft.com/office/officeart/2011/layout/HexagonRadial"/>
    <dgm:cxn modelId="{3F7367C4-95E7-4448-B1A2-F8C67B9F62E9}" type="presOf" srcId="{81725377-6E5D-4F46-829D-796BE6E07572}" destId="{C091C709-52C8-4DA3-ACC9-486682C74E02}" srcOrd="0" destOrd="0" presId="urn:microsoft.com/office/officeart/2011/layout/HexagonRadial"/>
    <dgm:cxn modelId="{0DF62910-F627-484A-B7AA-F44CC46D320F}" type="presOf" srcId="{59871376-3886-4443-BDE7-1474C50EF31E}" destId="{18DC40E2-1B19-48A9-9760-83F8C8137BEB}" srcOrd="0" destOrd="0" presId="urn:microsoft.com/office/officeart/2011/layout/HexagonRadial"/>
    <dgm:cxn modelId="{B691FA5C-C2C1-4DD7-ABD3-AAD3BCA0C465}" srcId="{59871376-3886-4443-BDE7-1474C50EF31E}" destId="{1109A5BF-5C36-48F3-8CE6-78492721265F}" srcOrd="0" destOrd="0" parTransId="{76033797-8C86-40E5-903B-803646EEC209}" sibTransId="{2BEA08B9-84EB-4585-9915-3D5B5FE927F3}"/>
    <dgm:cxn modelId="{7AF25AA1-3ED4-4268-A44D-36239E67D5FF}" type="presOf" srcId="{CE8F8D6E-E4A1-4453-9585-A0F0F17F66E6}" destId="{366A5E31-21C2-49CE-AF33-AD213A696873}" srcOrd="0" destOrd="0" presId="urn:microsoft.com/office/officeart/2011/layout/HexagonRadial"/>
    <dgm:cxn modelId="{E4987EFB-1D76-4456-8A0C-2D9561B29C93}" srcId="{59871376-3886-4443-BDE7-1474C50EF31E}" destId="{81725377-6E5D-4F46-829D-796BE6E07572}" srcOrd="3" destOrd="0" parTransId="{67297D47-3916-452E-B542-080AB5B17AD0}" sibTransId="{6D944E75-CD5B-4245-82A0-7C68AE4D1225}"/>
    <dgm:cxn modelId="{3824A7EA-8276-4835-8612-51D23FD8DE86}" type="presOf" srcId="{CB74020C-371B-47D2-8736-5CBE50C98D31}" destId="{B1075EC1-B632-4365-A1FA-947720E4C991}" srcOrd="0" destOrd="0" presId="urn:microsoft.com/office/officeart/2011/layout/HexagonRadial"/>
    <dgm:cxn modelId="{898A7C7F-51D4-46D0-B2DC-958B4E173809}" type="presOf" srcId="{1109A5BF-5C36-48F3-8CE6-78492721265F}" destId="{AB78971C-625F-49ED-8679-DDA4ED144530}" srcOrd="0" destOrd="0" presId="urn:microsoft.com/office/officeart/2011/layout/HexagonRadial"/>
    <dgm:cxn modelId="{5ADD0D45-C8C8-4CCF-81DE-F2780910D327}" srcId="{D1F7853C-CAAE-411F-87AA-FBC5D77C1682}" destId="{59871376-3886-4443-BDE7-1474C50EF31E}" srcOrd="0" destOrd="0" parTransId="{695DE04F-F8BE-4D10-8F86-E634647D45EF}" sibTransId="{80036E5C-D28F-4BB9-A557-DF0F875DA34A}"/>
    <dgm:cxn modelId="{0555D17F-0900-443D-B9F9-BF622A732A08}" type="presParOf" srcId="{C8574BE8-BB02-4C0E-BD62-BD21E57BD9DF}" destId="{18DC40E2-1B19-48A9-9760-83F8C8137BEB}" srcOrd="0" destOrd="0" presId="urn:microsoft.com/office/officeart/2011/layout/HexagonRadial"/>
    <dgm:cxn modelId="{B11CCB13-3616-4115-9DE5-96735CEDD78E}" type="presParOf" srcId="{C8574BE8-BB02-4C0E-BD62-BD21E57BD9DF}" destId="{9ABFBFFD-3146-4B68-8DDD-7F75C95F444F}" srcOrd="1" destOrd="0" presId="urn:microsoft.com/office/officeart/2011/layout/HexagonRadial"/>
    <dgm:cxn modelId="{3FB98E9D-6B6D-463D-B649-714E4A77F8FB}" type="presParOf" srcId="{9ABFBFFD-3146-4B68-8DDD-7F75C95F444F}" destId="{9CFA8151-267E-4EC2-B546-6CB375B76084}" srcOrd="0" destOrd="0" presId="urn:microsoft.com/office/officeart/2011/layout/HexagonRadial"/>
    <dgm:cxn modelId="{20C99B47-D94F-47AD-B793-A54EA1A5D67F}" type="presParOf" srcId="{C8574BE8-BB02-4C0E-BD62-BD21E57BD9DF}" destId="{AB78971C-625F-49ED-8679-DDA4ED144530}" srcOrd="2" destOrd="0" presId="urn:microsoft.com/office/officeart/2011/layout/HexagonRadial"/>
    <dgm:cxn modelId="{16926F7B-CDD6-4813-8B47-30DB5237D0A2}" type="presParOf" srcId="{C8574BE8-BB02-4C0E-BD62-BD21E57BD9DF}" destId="{4C7A072C-11F5-4A19-9ECB-A837A1DA27A8}" srcOrd="3" destOrd="0" presId="urn:microsoft.com/office/officeart/2011/layout/HexagonRadial"/>
    <dgm:cxn modelId="{7EA4CF58-52D0-4661-9C1A-71FF8A742834}" type="presParOf" srcId="{4C7A072C-11F5-4A19-9ECB-A837A1DA27A8}" destId="{54C17637-2FA7-46B1-9E5F-5B80D53A051B}" srcOrd="0" destOrd="0" presId="urn:microsoft.com/office/officeart/2011/layout/HexagonRadial"/>
    <dgm:cxn modelId="{8CC6A427-8A68-4E91-AE99-D1421688EF8B}" type="presParOf" srcId="{C8574BE8-BB02-4C0E-BD62-BD21E57BD9DF}" destId="{B1075EC1-B632-4365-A1FA-947720E4C991}" srcOrd="4" destOrd="0" presId="urn:microsoft.com/office/officeart/2011/layout/HexagonRadial"/>
    <dgm:cxn modelId="{44D6CAE5-9D9C-46F6-B5D9-88AED3AE9DD8}" type="presParOf" srcId="{C8574BE8-BB02-4C0E-BD62-BD21E57BD9DF}" destId="{60CDE3A9-5391-4F9E-9B52-ED6198BCCBE6}" srcOrd="5" destOrd="0" presId="urn:microsoft.com/office/officeart/2011/layout/HexagonRadial"/>
    <dgm:cxn modelId="{1B3E2D9C-B1D5-4481-9E11-4A0E69F23175}" type="presParOf" srcId="{60CDE3A9-5391-4F9E-9B52-ED6198BCCBE6}" destId="{FA7048F7-F27E-420F-87C8-7CEF75D4ECD5}" srcOrd="0" destOrd="0" presId="urn:microsoft.com/office/officeart/2011/layout/HexagonRadial"/>
    <dgm:cxn modelId="{B4C6C634-EA03-4010-A901-BD87A575AA66}" type="presParOf" srcId="{C8574BE8-BB02-4C0E-BD62-BD21E57BD9DF}" destId="{366A5E31-21C2-49CE-AF33-AD213A696873}" srcOrd="6" destOrd="0" presId="urn:microsoft.com/office/officeart/2011/layout/HexagonRadial"/>
    <dgm:cxn modelId="{BE5A9883-EEF8-49C6-BA02-0BFC3ED9D7E3}" type="presParOf" srcId="{C8574BE8-BB02-4C0E-BD62-BD21E57BD9DF}" destId="{C4C0CC30-6232-4C2D-BDDD-2EC21C78F12B}" srcOrd="7" destOrd="0" presId="urn:microsoft.com/office/officeart/2011/layout/HexagonRadial"/>
    <dgm:cxn modelId="{EC02E30E-56B4-4666-A1E5-3BE759757448}" type="presParOf" srcId="{C4C0CC30-6232-4C2D-BDDD-2EC21C78F12B}" destId="{6338E23F-5A70-4FF4-81E4-C1FA18DFF990}" srcOrd="0" destOrd="0" presId="urn:microsoft.com/office/officeart/2011/layout/HexagonRadial"/>
    <dgm:cxn modelId="{8F88B82A-2317-4E16-A4EC-00BC04F20C40}" type="presParOf" srcId="{C8574BE8-BB02-4C0E-BD62-BD21E57BD9DF}" destId="{C091C709-52C8-4DA3-ACC9-486682C74E02}" srcOrd="8" destOrd="0" presId="urn:microsoft.com/office/officeart/2011/layout/HexagonRadial"/>
    <dgm:cxn modelId="{8DDB96E7-59D4-4228-BEBD-46E206910204}" type="presParOf" srcId="{C8574BE8-BB02-4C0E-BD62-BD21E57BD9DF}" destId="{85E8F7CA-68DE-4625-A812-BD29A55C780A}" srcOrd="9" destOrd="0" presId="urn:microsoft.com/office/officeart/2011/layout/HexagonRadial"/>
    <dgm:cxn modelId="{FFDA1EAA-E636-43B9-A8A5-076BDBDA9459}" type="presParOf" srcId="{85E8F7CA-68DE-4625-A812-BD29A55C780A}" destId="{73998638-4C12-41F4-8BF4-ABDEB8BB3E04}" srcOrd="0" destOrd="0" presId="urn:microsoft.com/office/officeart/2011/layout/HexagonRadial"/>
    <dgm:cxn modelId="{E1AF0526-8763-4E94-B24D-48284A7775EC}" type="presParOf" srcId="{C8574BE8-BB02-4C0E-BD62-BD21E57BD9DF}" destId="{843C295A-D4FD-4FCF-875C-CFC26B3F35CD}" srcOrd="10" destOrd="0" presId="urn:microsoft.com/office/officeart/2011/layout/HexagonRadial"/>
    <dgm:cxn modelId="{CA546BE2-B6C0-4B63-95C5-744E1818CE3F}" type="presParOf" srcId="{C8574BE8-BB02-4C0E-BD62-BD21E57BD9DF}" destId="{66137275-59BB-48BB-9A07-D6099C8CE966}" srcOrd="11" destOrd="0" presId="urn:microsoft.com/office/officeart/2011/layout/HexagonRadial"/>
    <dgm:cxn modelId="{CE67F179-4951-43C8-AE51-DD621961CFFC}" type="presParOf" srcId="{66137275-59BB-48BB-9A07-D6099C8CE966}" destId="{963A4475-CFC0-4F3F-887E-23AE25160263}" srcOrd="0" destOrd="0" presId="urn:microsoft.com/office/officeart/2011/layout/HexagonRadial"/>
    <dgm:cxn modelId="{16815A2A-A093-43A5-BDB3-9B111D280C89}" type="presParOf" srcId="{C8574BE8-BB02-4C0E-BD62-BD21E57BD9DF}" destId="{C8C748BE-98FD-4751-B59A-5E565023C52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385F57-2880-42F2-9403-9155107C22A5}"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7486A50F-D4DF-4F04-B325-A64828D452F2}">
      <dgm:prSet phldrT="[Text]"/>
      <dgm:spPr/>
      <dgm:t>
        <a:bodyPr/>
        <a:lstStyle/>
        <a:p>
          <a:pPr algn="ctr"/>
          <a:r>
            <a:rPr lang="en-US" dirty="0" smtClean="0">
              <a:solidFill>
                <a:schemeClr val="bg1"/>
              </a:solidFill>
            </a:rPr>
            <a:t>When stimulated by light vitamin A isomerizes from its bent ‘cis’ form to a straighter ‘trans’ form and detaches from opsin</a:t>
          </a:r>
          <a:endParaRPr lang="en-US" dirty="0">
            <a:solidFill>
              <a:schemeClr val="bg1"/>
            </a:solidFill>
          </a:endParaRPr>
        </a:p>
      </dgm:t>
    </dgm:pt>
    <dgm:pt modelId="{DBE70953-23F6-4264-859E-6C201B63053F}" type="parTrans" cxnId="{EE07ABB4-FFAB-4F08-8232-1DE1B2E4E782}">
      <dgm:prSet/>
      <dgm:spPr/>
      <dgm:t>
        <a:bodyPr/>
        <a:lstStyle/>
        <a:p>
          <a:pPr algn="ctr"/>
          <a:endParaRPr lang="en-US">
            <a:solidFill>
              <a:schemeClr val="bg1"/>
            </a:solidFill>
          </a:endParaRPr>
        </a:p>
      </dgm:t>
    </dgm:pt>
    <dgm:pt modelId="{68E82813-4DBF-4CC5-935D-FE90BBD79D10}" type="sibTrans" cxnId="{EE07ABB4-FFAB-4F08-8232-1DE1B2E4E782}">
      <dgm:prSet/>
      <dgm:spPr/>
      <dgm:t>
        <a:bodyPr/>
        <a:lstStyle/>
        <a:p>
          <a:pPr algn="ctr"/>
          <a:endParaRPr lang="en-US">
            <a:solidFill>
              <a:schemeClr val="bg1"/>
            </a:solidFill>
          </a:endParaRPr>
        </a:p>
      </dgm:t>
    </dgm:pt>
    <dgm:pt modelId="{CC9F7643-F4E5-40A9-81BE-C81F418F8CC8}">
      <dgm:prSet phldrT="[Text]"/>
      <dgm:spPr/>
      <dgm:t>
        <a:bodyPr/>
        <a:lstStyle/>
        <a:p>
          <a:pPr algn="ctr"/>
          <a:r>
            <a:rPr lang="en-US" dirty="0" smtClean="0">
              <a:solidFill>
                <a:schemeClr val="bg1"/>
              </a:solidFill>
            </a:rPr>
            <a:t>The opsin molecule changes shape, which sends a signal to the brain via optic nerve and an image is formed</a:t>
          </a:r>
          <a:endParaRPr lang="en-US" dirty="0">
            <a:solidFill>
              <a:schemeClr val="bg1"/>
            </a:solidFill>
          </a:endParaRPr>
        </a:p>
      </dgm:t>
    </dgm:pt>
    <dgm:pt modelId="{A56A2129-FAE1-4BD1-96BE-672AE6A4951A}" type="parTrans" cxnId="{485B845B-7561-44D1-A53D-AC16B1691949}">
      <dgm:prSet/>
      <dgm:spPr/>
      <dgm:t>
        <a:bodyPr/>
        <a:lstStyle/>
        <a:p>
          <a:pPr algn="ctr"/>
          <a:endParaRPr lang="en-US">
            <a:solidFill>
              <a:schemeClr val="bg1"/>
            </a:solidFill>
          </a:endParaRPr>
        </a:p>
      </dgm:t>
    </dgm:pt>
    <dgm:pt modelId="{CB753741-547F-440D-A35D-347ACEC38D06}" type="sibTrans" cxnId="{485B845B-7561-44D1-A53D-AC16B1691949}">
      <dgm:prSet/>
      <dgm:spPr/>
      <dgm:t>
        <a:bodyPr/>
        <a:lstStyle/>
        <a:p>
          <a:pPr algn="ctr"/>
          <a:endParaRPr lang="en-US">
            <a:solidFill>
              <a:schemeClr val="bg1"/>
            </a:solidFill>
          </a:endParaRPr>
        </a:p>
      </dgm:t>
    </dgm:pt>
    <dgm:pt modelId="{E1FA1D98-A602-45FB-9570-14C5F337CD42}">
      <dgm:prSet phldrT="[Text]"/>
      <dgm:spPr/>
      <dgm:t>
        <a:bodyPr/>
        <a:lstStyle/>
        <a:p>
          <a:pPr algn="ctr"/>
          <a:r>
            <a:rPr lang="en-US" dirty="0" smtClean="0">
              <a:solidFill>
                <a:schemeClr val="bg1"/>
              </a:solidFill>
            </a:rPr>
            <a:t>Most retinal released in this process is quickly converted to trans-retinol and then to cis-retinal, to begin another cycle</a:t>
          </a:r>
          <a:endParaRPr lang="en-US" dirty="0">
            <a:solidFill>
              <a:schemeClr val="bg1"/>
            </a:solidFill>
          </a:endParaRPr>
        </a:p>
      </dgm:t>
    </dgm:pt>
    <dgm:pt modelId="{B27DD2EA-93DF-4F47-8D79-E468AF2F2B2E}" type="parTrans" cxnId="{5A9D0F37-9A0A-4AC0-9E5F-75904E3E0BD5}">
      <dgm:prSet/>
      <dgm:spPr/>
      <dgm:t>
        <a:bodyPr/>
        <a:lstStyle/>
        <a:p>
          <a:pPr algn="ctr"/>
          <a:endParaRPr lang="en-US">
            <a:solidFill>
              <a:schemeClr val="bg1"/>
            </a:solidFill>
          </a:endParaRPr>
        </a:p>
      </dgm:t>
    </dgm:pt>
    <dgm:pt modelId="{30F905AC-7BA1-4FE2-8189-DB13C10967A3}" type="sibTrans" cxnId="{5A9D0F37-9A0A-4AC0-9E5F-75904E3E0BD5}">
      <dgm:prSet/>
      <dgm:spPr/>
      <dgm:t>
        <a:bodyPr/>
        <a:lstStyle/>
        <a:p>
          <a:pPr algn="ctr"/>
          <a:endParaRPr lang="en-US">
            <a:solidFill>
              <a:schemeClr val="bg1"/>
            </a:solidFill>
          </a:endParaRPr>
        </a:p>
      </dgm:t>
    </dgm:pt>
    <dgm:pt modelId="{5202515D-342B-4DCC-9E32-2180F33923CB}" type="pres">
      <dgm:prSet presAssocID="{B8385F57-2880-42F2-9403-9155107C22A5}" presName="outerComposite" presStyleCnt="0">
        <dgm:presLayoutVars>
          <dgm:chMax val="5"/>
          <dgm:dir/>
          <dgm:resizeHandles val="exact"/>
        </dgm:presLayoutVars>
      </dgm:prSet>
      <dgm:spPr/>
      <dgm:t>
        <a:bodyPr/>
        <a:lstStyle/>
        <a:p>
          <a:endParaRPr lang="en-US"/>
        </a:p>
      </dgm:t>
    </dgm:pt>
    <dgm:pt modelId="{FAD3C3F9-AC5C-49FC-8477-5321EE5E1678}" type="pres">
      <dgm:prSet presAssocID="{B8385F57-2880-42F2-9403-9155107C22A5}" presName="dummyMaxCanvas" presStyleCnt="0">
        <dgm:presLayoutVars/>
      </dgm:prSet>
      <dgm:spPr/>
    </dgm:pt>
    <dgm:pt modelId="{ED0E2249-8D9C-41E6-B867-15FD898F6479}" type="pres">
      <dgm:prSet presAssocID="{B8385F57-2880-42F2-9403-9155107C22A5}" presName="ThreeNodes_1" presStyleLbl="node1" presStyleIdx="0" presStyleCnt="3">
        <dgm:presLayoutVars>
          <dgm:bulletEnabled val="1"/>
        </dgm:presLayoutVars>
      </dgm:prSet>
      <dgm:spPr/>
      <dgm:t>
        <a:bodyPr/>
        <a:lstStyle/>
        <a:p>
          <a:endParaRPr lang="en-US"/>
        </a:p>
      </dgm:t>
    </dgm:pt>
    <dgm:pt modelId="{14BE21F8-D7B5-4CA4-A0CD-FF2F4AC2B8C4}" type="pres">
      <dgm:prSet presAssocID="{B8385F57-2880-42F2-9403-9155107C22A5}" presName="ThreeNodes_2" presStyleLbl="node1" presStyleIdx="1" presStyleCnt="3">
        <dgm:presLayoutVars>
          <dgm:bulletEnabled val="1"/>
        </dgm:presLayoutVars>
      </dgm:prSet>
      <dgm:spPr/>
      <dgm:t>
        <a:bodyPr/>
        <a:lstStyle/>
        <a:p>
          <a:endParaRPr lang="en-US"/>
        </a:p>
      </dgm:t>
    </dgm:pt>
    <dgm:pt modelId="{4572AD6D-EDED-4DDD-9544-D2B4BBA88DE3}" type="pres">
      <dgm:prSet presAssocID="{B8385F57-2880-42F2-9403-9155107C22A5}" presName="ThreeNodes_3" presStyleLbl="node1" presStyleIdx="2" presStyleCnt="3">
        <dgm:presLayoutVars>
          <dgm:bulletEnabled val="1"/>
        </dgm:presLayoutVars>
      </dgm:prSet>
      <dgm:spPr/>
      <dgm:t>
        <a:bodyPr/>
        <a:lstStyle/>
        <a:p>
          <a:endParaRPr lang="en-US"/>
        </a:p>
      </dgm:t>
    </dgm:pt>
    <dgm:pt modelId="{E86227AB-5D42-4DF1-8F89-B1AE56E13162}" type="pres">
      <dgm:prSet presAssocID="{B8385F57-2880-42F2-9403-9155107C22A5}" presName="ThreeConn_1-2" presStyleLbl="fgAccFollowNode1" presStyleIdx="0" presStyleCnt="2">
        <dgm:presLayoutVars>
          <dgm:bulletEnabled val="1"/>
        </dgm:presLayoutVars>
      </dgm:prSet>
      <dgm:spPr/>
      <dgm:t>
        <a:bodyPr/>
        <a:lstStyle/>
        <a:p>
          <a:endParaRPr lang="en-US"/>
        </a:p>
      </dgm:t>
    </dgm:pt>
    <dgm:pt modelId="{F6D1E2A0-6E30-453E-80B0-8EF432BF11F0}" type="pres">
      <dgm:prSet presAssocID="{B8385F57-2880-42F2-9403-9155107C22A5}" presName="ThreeConn_2-3" presStyleLbl="fgAccFollowNode1" presStyleIdx="1" presStyleCnt="2">
        <dgm:presLayoutVars>
          <dgm:bulletEnabled val="1"/>
        </dgm:presLayoutVars>
      </dgm:prSet>
      <dgm:spPr/>
      <dgm:t>
        <a:bodyPr/>
        <a:lstStyle/>
        <a:p>
          <a:endParaRPr lang="en-US"/>
        </a:p>
      </dgm:t>
    </dgm:pt>
    <dgm:pt modelId="{DAF9D8C5-8995-45FB-A107-A3ADDB014B1E}" type="pres">
      <dgm:prSet presAssocID="{B8385F57-2880-42F2-9403-9155107C22A5}" presName="ThreeNodes_1_text" presStyleLbl="node1" presStyleIdx="2" presStyleCnt="3">
        <dgm:presLayoutVars>
          <dgm:bulletEnabled val="1"/>
        </dgm:presLayoutVars>
      </dgm:prSet>
      <dgm:spPr/>
      <dgm:t>
        <a:bodyPr/>
        <a:lstStyle/>
        <a:p>
          <a:endParaRPr lang="en-US"/>
        </a:p>
      </dgm:t>
    </dgm:pt>
    <dgm:pt modelId="{A9B74DAB-2EC2-4E2E-BAA2-344360C3570D}" type="pres">
      <dgm:prSet presAssocID="{B8385F57-2880-42F2-9403-9155107C22A5}" presName="ThreeNodes_2_text" presStyleLbl="node1" presStyleIdx="2" presStyleCnt="3">
        <dgm:presLayoutVars>
          <dgm:bulletEnabled val="1"/>
        </dgm:presLayoutVars>
      </dgm:prSet>
      <dgm:spPr/>
      <dgm:t>
        <a:bodyPr/>
        <a:lstStyle/>
        <a:p>
          <a:endParaRPr lang="en-US"/>
        </a:p>
      </dgm:t>
    </dgm:pt>
    <dgm:pt modelId="{5FDD298B-2EC2-4BC9-BF45-3D464D540301}" type="pres">
      <dgm:prSet presAssocID="{B8385F57-2880-42F2-9403-9155107C22A5}" presName="ThreeNodes_3_text" presStyleLbl="node1" presStyleIdx="2" presStyleCnt="3">
        <dgm:presLayoutVars>
          <dgm:bulletEnabled val="1"/>
        </dgm:presLayoutVars>
      </dgm:prSet>
      <dgm:spPr/>
      <dgm:t>
        <a:bodyPr/>
        <a:lstStyle/>
        <a:p>
          <a:endParaRPr lang="en-US"/>
        </a:p>
      </dgm:t>
    </dgm:pt>
  </dgm:ptLst>
  <dgm:cxnLst>
    <dgm:cxn modelId="{485B845B-7561-44D1-A53D-AC16B1691949}" srcId="{B8385F57-2880-42F2-9403-9155107C22A5}" destId="{CC9F7643-F4E5-40A9-81BE-C81F418F8CC8}" srcOrd="1" destOrd="0" parTransId="{A56A2129-FAE1-4BD1-96BE-672AE6A4951A}" sibTransId="{CB753741-547F-440D-A35D-347ACEC38D06}"/>
    <dgm:cxn modelId="{0EC99933-64E5-4D80-9BDF-AF46DF2116CE}" type="presOf" srcId="{CC9F7643-F4E5-40A9-81BE-C81F418F8CC8}" destId="{A9B74DAB-2EC2-4E2E-BAA2-344360C3570D}" srcOrd="1" destOrd="0" presId="urn:microsoft.com/office/officeart/2005/8/layout/vProcess5"/>
    <dgm:cxn modelId="{C96BF98C-8870-4915-93E0-9017442A0F1E}" type="presOf" srcId="{68E82813-4DBF-4CC5-935D-FE90BBD79D10}" destId="{E86227AB-5D42-4DF1-8F89-B1AE56E13162}" srcOrd="0" destOrd="0" presId="urn:microsoft.com/office/officeart/2005/8/layout/vProcess5"/>
    <dgm:cxn modelId="{321E44D3-20CE-4227-9EEF-17BD6D6E5972}" type="presOf" srcId="{7486A50F-D4DF-4F04-B325-A64828D452F2}" destId="{ED0E2249-8D9C-41E6-B867-15FD898F6479}" srcOrd="0" destOrd="0" presId="urn:microsoft.com/office/officeart/2005/8/layout/vProcess5"/>
    <dgm:cxn modelId="{ADE02086-1094-44D1-A86F-A94467916CBE}" type="presOf" srcId="{E1FA1D98-A602-45FB-9570-14C5F337CD42}" destId="{5FDD298B-2EC2-4BC9-BF45-3D464D540301}" srcOrd="1" destOrd="0" presId="urn:microsoft.com/office/officeart/2005/8/layout/vProcess5"/>
    <dgm:cxn modelId="{3A55CE76-1ED5-46FD-A11E-88F031AC21E1}" type="presOf" srcId="{7486A50F-D4DF-4F04-B325-A64828D452F2}" destId="{DAF9D8C5-8995-45FB-A107-A3ADDB014B1E}" srcOrd="1" destOrd="0" presId="urn:microsoft.com/office/officeart/2005/8/layout/vProcess5"/>
    <dgm:cxn modelId="{107E1395-80C5-4705-8A6F-96DC9A8B3514}" type="presOf" srcId="{CC9F7643-F4E5-40A9-81BE-C81F418F8CC8}" destId="{14BE21F8-D7B5-4CA4-A0CD-FF2F4AC2B8C4}" srcOrd="0" destOrd="0" presId="urn:microsoft.com/office/officeart/2005/8/layout/vProcess5"/>
    <dgm:cxn modelId="{5A9D0F37-9A0A-4AC0-9E5F-75904E3E0BD5}" srcId="{B8385F57-2880-42F2-9403-9155107C22A5}" destId="{E1FA1D98-A602-45FB-9570-14C5F337CD42}" srcOrd="2" destOrd="0" parTransId="{B27DD2EA-93DF-4F47-8D79-E468AF2F2B2E}" sibTransId="{30F905AC-7BA1-4FE2-8189-DB13C10967A3}"/>
    <dgm:cxn modelId="{EE07ABB4-FFAB-4F08-8232-1DE1B2E4E782}" srcId="{B8385F57-2880-42F2-9403-9155107C22A5}" destId="{7486A50F-D4DF-4F04-B325-A64828D452F2}" srcOrd="0" destOrd="0" parTransId="{DBE70953-23F6-4264-859E-6C201B63053F}" sibTransId="{68E82813-4DBF-4CC5-935D-FE90BBD79D10}"/>
    <dgm:cxn modelId="{606AB88F-E01E-413D-A054-4F8BFBADF34E}" type="presOf" srcId="{B8385F57-2880-42F2-9403-9155107C22A5}" destId="{5202515D-342B-4DCC-9E32-2180F33923CB}" srcOrd="0" destOrd="0" presId="urn:microsoft.com/office/officeart/2005/8/layout/vProcess5"/>
    <dgm:cxn modelId="{B6F6AB7B-B1F2-4B51-8485-7D399A4D76E1}" type="presOf" srcId="{CB753741-547F-440D-A35D-347ACEC38D06}" destId="{F6D1E2A0-6E30-453E-80B0-8EF432BF11F0}" srcOrd="0" destOrd="0" presId="urn:microsoft.com/office/officeart/2005/8/layout/vProcess5"/>
    <dgm:cxn modelId="{8D6A3522-C19C-40B9-856F-B55B47BEC6B2}" type="presOf" srcId="{E1FA1D98-A602-45FB-9570-14C5F337CD42}" destId="{4572AD6D-EDED-4DDD-9544-D2B4BBA88DE3}" srcOrd="0" destOrd="0" presId="urn:microsoft.com/office/officeart/2005/8/layout/vProcess5"/>
    <dgm:cxn modelId="{B6A9D2F7-C667-49AE-B285-195AECA01FB5}" type="presParOf" srcId="{5202515D-342B-4DCC-9E32-2180F33923CB}" destId="{FAD3C3F9-AC5C-49FC-8477-5321EE5E1678}" srcOrd="0" destOrd="0" presId="urn:microsoft.com/office/officeart/2005/8/layout/vProcess5"/>
    <dgm:cxn modelId="{C55CF069-3CA7-4CB6-B585-43ACABEB0046}" type="presParOf" srcId="{5202515D-342B-4DCC-9E32-2180F33923CB}" destId="{ED0E2249-8D9C-41E6-B867-15FD898F6479}" srcOrd="1" destOrd="0" presId="urn:microsoft.com/office/officeart/2005/8/layout/vProcess5"/>
    <dgm:cxn modelId="{7240557B-A996-41CE-A8A9-89AD88CE8F1A}" type="presParOf" srcId="{5202515D-342B-4DCC-9E32-2180F33923CB}" destId="{14BE21F8-D7B5-4CA4-A0CD-FF2F4AC2B8C4}" srcOrd="2" destOrd="0" presId="urn:microsoft.com/office/officeart/2005/8/layout/vProcess5"/>
    <dgm:cxn modelId="{D666EB77-A7BB-479F-8288-B7BDD944B7F7}" type="presParOf" srcId="{5202515D-342B-4DCC-9E32-2180F33923CB}" destId="{4572AD6D-EDED-4DDD-9544-D2B4BBA88DE3}" srcOrd="3" destOrd="0" presId="urn:microsoft.com/office/officeart/2005/8/layout/vProcess5"/>
    <dgm:cxn modelId="{EB665AF2-7ED2-4B82-A5A8-F26A694B8AD9}" type="presParOf" srcId="{5202515D-342B-4DCC-9E32-2180F33923CB}" destId="{E86227AB-5D42-4DF1-8F89-B1AE56E13162}" srcOrd="4" destOrd="0" presId="urn:microsoft.com/office/officeart/2005/8/layout/vProcess5"/>
    <dgm:cxn modelId="{4B844C3C-C351-4EFD-8BFE-FC2374E2ED1C}" type="presParOf" srcId="{5202515D-342B-4DCC-9E32-2180F33923CB}" destId="{F6D1E2A0-6E30-453E-80B0-8EF432BF11F0}" srcOrd="5" destOrd="0" presId="urn:microsoft.com/office/officeart/2005/8/layout/vProcess5"/>
    <dgm:cxn modelId="{508DEEBA-2843-42CD-B58C-907389442F81}" type="presParOf" srcId="{5202515D-342B-4DCC-9E32-2180F33923CB}" destId="{DAF9D8C5-8995-45FB-A107-A3ADDB014B1E}" srcOrd="6" destOrd="0" presId="urn:microsoft.com/office/officeart/2005/8/layout/vProcess5"/>
    <dgm:cxn modelId="{4E2F33CB-4F06-4BDC-8792-B420EC93FFCD}" type="presParOf" srcId="{5202515D-342B-4DCC-9E32-2180F33923CB}" destId="{A9B74DAB-2EC2-4E2E-BAA2-344360C3570D}" srcOrd="7" destOrd="0" presId="urn:microsoft.com/office/officeart/2005/8/layout/vProcess5"/>
    <dgm:cxn modelId="{F6E918B4-EF0D-44BF-9BEF-A7AACF5EE858}" type="presParOf" srcId="{5202515D-342B-4DCC-9E32-2180F33923CB}" destId="{5FDD298B-2EC2-4BC9-BF45-3D464D54030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57B428-995E-475F-AA30-42EB67DC0603}" type="doc">
      <dgm:prSet loTypeId="urn:microsoft.com/office/officeart/2005/8/layout/rings+Icon" loCatId="relationship" qsTypeId="urn:microsoft.com/office/officeart/2005/8/quickstyle/simple1" qsCatId="simple" csTypeId="urn:microsoft.com/office/officeart/2005/8/colors/colorful5" csCatId="colorful" phldr="1"/>
      <dgm:spPr/>
      <dgm:t>
        <a:bodyPr/>
        <a:lstStyle/>
        <a:p>
          <a:endParaRPr lang="en-US"/>
        </a:p>
      </dgm:t>
    </dgm:pt>
    <dgm:pt modelId="{A2D7C397-DED2-423D-945E-DAC375DF703B}">
      <dgm:prSet phldrT="[Text]" custT="1"/>
      <dgm:spPr/>
      <dgm:t>
        <a:bodyPr/>
        <a:lstStyle/>
        <a:p>
          <a:pPr algn="ctr"/>
          <a:r>
            <a:rPr lang="en-US" sz="2400" dirty="0" smtClean="0">
              <a:solidFill>
                <a:schemeClr val="bg1"/>
              </a:solidFill>
              <a:ea typeface="ＭＳ Ｐゴシック" charset="-128"/>
            </a:rPr>
            <a:t>Women: 700 µg or 2,330 IU </a:t>
          </a:r>
          <a:endParaRPr lang="en-US" sz="2400" dirty="0">
            <a:solidFill>
              <a:srgbClr val="00ADA8"/>
            </a:solidFill>
          </a:endParaRPr>
        </a:p>
      </dgm:t>
    </dgm:pt>
    <dgm:pt modelId="{80375745-2694-4AAE-9DD8-5B4075F6CB57}" type="parTrans" cxnId="{E1B4200E-6CC1-4005-A429-AB12905BFD02}">
      <dgm:prSet/>
      <dgm:spPr/>
      <dgm:t>
        <a:bodyPr/>
        <a:lstStyle/>
        <a:p>
          <a:pPr algn="ctr"/>
          <a:endParaRPr lang="en-US"/>
        </a:p>
      </dgm:t>
    </dgm:pt>
    <dgm:pt modelId="{5613F7FB-AF95-412B-8F4E-7E38D2BBB331}" type="sibTrans" cxnId="{E1B4200E-6CC1-4005-A429-AB12905BFD02}">
      <dgm:prSet/>
      <dgm:spPr/>
      <dgm:t>
        <a:bodyPr/>
        <a:lstStyle/>
        <a:p>
          <a:pPr algn="ctr"/>
          <a:endParaRPr lang="en-US"/>
        </a:p>
      </dgm:t>
    </dgm:pt>
    <dgm:pt modelId="{A2CF888A-C9E4-47E3-B893-F0BE0661CC65}">
      <dgm:prSet phldrT="[Text]" custT="1"/>
      <dgm:spPr/>
      <dgm:t>
        <a:bodyPr/>
        <a:lstStyle/>
        <a:p>
          <a:pPr algn="ctr"/>
          <a:r>
            <a:rPr lang="en-US" sz="2400" dirty="0" smtClean="0">
              <a:solidFill>
                <a:schemeClr val="bg1"/>
              </a:solidFill>
              <a:ea typeface="ＭＳ Ｐゴシック" charset="-128"/>
            </a:rPr>
            <a:t>UL Men or Women: 3,000 µg or 10,000 IU</a:t>
          </a:r>
          <a:endParaRPr lang="en-US" sz="2400" dirty="0">
            <a:solidFill>
              <a:srgbClr val="00ADA8"/>
            </a:solidFill>
          </a:endParaRPr>
        </a:p>
      </dgm:t>
    </dgm:pt>
    <dgm:pt modelId="{1DAC20E4-DBD1-4520-97CC-9152EC6C2F5B}" type="sibTrans" cxnId="{D536A422-1985-4BB7-ADB2-41784F264025}">
      <dgm:prSet/>
      <dgm:spPr/>
      <dgm:t>
        <a:bodyPr/>
        <a:lstStyle/>
        <a:p>
          <a:endParaRPr lang="en-US"/>
        </a:p>
      </dgm:t>
    </dgm:pt>
    <dgm:pt modelId="{ADD124B7-508C-4012-B0EC-3E3B358953C0}" type="parTrans" cxnId="{D536A422-1985-4BB7-ADB2-41784F264025}">
      <dgm:prSet/>
      <dgm:spPr/>
      <dgm:t>
        <a:bodyPr/>
        <a:lstStyle/>
        <a:p>
          <a:endParaRPr lang="en-US"/>
        </a:p>
      </dgm:t>
    </dgm:pt>
    <dgm:pt modelId="{F236E8D0-52A8-499B-9421-BD15AE62449E}">
      <dgm:prSet phldrT="[Text]" custT="1"/>
      <dgm:spPr/>
      <dgm:t>
        <a:bodyPr/>
        <a:lstStyle/>
        <a:p>
          <a:pPr algn="ctr"/>
          <a:r>
            <a:rPr lang="en-US" sz="2400" dirty="0" smtClean="0">
              <a:solidFill>
                <a:schemeClr val="bg1"/>
              </a:solidFill>
              <a:ea typeface="ＭＳ Ｐゴシック" charset="-128"/>
            </a:rPr>
            <a:t>Men: 900 µg or 3,000 IU</a:t>
          </a:r>
          <a:endParaRPr lang="en-US" sz="2400" dirty="0">
            <a:solidFill>
              <a:srgbClr val="00ADA8"/>
            </a:solidFill>
          </a:endParaRPr>
        </a:p>
      </dgm:t>
    </dgm:pt>
    <dgm:pt modelId="{4882F089-E116-4653-A694-C6FB2B00C41B}" type="sibTrans" cxnId="{F2F37414-3F70-4FE2-B74D-02E7DAF6F65F}">
      <dgm:prSet/>
      <dgm:spPr/>
      <dgm:t>
        <a:bodyPr/>
        <a:lstStyle/>
        <a:p>
          <a:endParaRPr lang="en-US"/>
        </a:p>
      </dgm:t>
    </dgm:pt>
    <dgm:pt modelId="{10F6B9AA-D130-4990-AEFA-C4A127AC89D5}" type="parTrans" cxnId="{F2F37414-3F70-4FE2-B74D-02E7DAF6F65F}">
      <dgm:prSet/>
      <dgm:spPr/>
      <dgm:t>
        <a:bodyPr/>
        <a:lstStyle/>
        <a:p>
          <a:endParaRPr lang="en-US"/>
        </a:p>
      </dgm:t>
    </dgm:pt>
    <dgm:pt modelId="{C419C1AA-F076-4ED6-A2CA-10BA94B9202F}" type="pres">
      <dgm:prSet presAssocID="{8457B428-995E-475F-AA30-42EB67DC0603}" presName="Name0" presStyleCnt="0">
        <dgm:presLayoutVars>
          <dgm:chMax val="7"/>
          <dgm:dir/>
          <dgm:resizeHandles val="exact"/>
        </dgm:presLayoutVars>
      </dgm:prSet>
      <dgm:spPr/>
      <dgm:t>
        <a:bodyPr/>
        <a:lstStyle/>
        <a:p>
          <a:endParaRPr lang="en-US"/>
        </a:p>
      </dgm:t>
    </dgm:pt>
    <dgm:pt modelId="{A8E670C4-935A-4DD7-82CA-FD5243BFCE8C}" type="pres">
      <dgm:prSet presAssocID="{8457B428-995E-475F-AA30-42EB67DC0603}" presName="ellipse1" presStyleLbl="vennNode1" presStyleIdx="0" presStyleCnt="3">
        <dgm:presLayoutVars>
          <dgm:bulletEnabled val="1"/>
        </dgm:presLayoutVars>
      </dgm:prSet>
      <dgm:spPr/>
      <dgm:t>
        <a:bodyPr/>
        <a:lstStyle/>
        <a:p>
          <a:endParaRPr lang="en-US"/>
        </a:p>
      </dgm:t>
    </dgm:pt>
    <dgm:pt modelId="{DC42269F-9BC8-4278-B32C-C64165CE4B7D}" type="pres">
      <dgm:prSet presAssocID="{8457B428-995E-475F-AA30-42EB67DC0603}" presName="ellipse2" presStyleLbl="vennNode1" presStyleIdx="1" presStyleCnt="3">
        <dgm:presLayoutVars>
          <dgm:bulletEnabled val="1"/>
        </dgm:presLayoutVars>
      </dgm:prSet>
      <dgm:spPr/>
      <dgm:t>
        <a:bodyPr/>
        <a:lstStyle/>
        <a:p>
          <a:endParaRPr lang="en-US"/>
        </a:p>
      </dgm:t>
    </dgm:pt>
    <dgm:pt modelId="{F5E547D2-29CB-4FAE-9F8B-068CE031AB27}" type="pres">
      <dgm:prSet presAssocID="{8457B428-995E-475F-AA30-42EB67DC0603}" presName="ellipse3" presStyleLbl="vennNode1" presStyleIdx="2" presStyleCnt="3">
        <dgm:presLayoutVars>
          <dgm:bulletEnabled val="1"/>
        </dgm:presLayoutVars>
      </dgm:prSet>
      <dgm:spPr/>
      <dgm:t>
        <a:bodyPr/>
        <a:lstStyle/>
        <a:p>
          <a:endParaRPr lang="en-US"/>
        </a:p>
      </dgm:t>
    </dgm:pt>
  </dgm:ptLst>
  <dgm:cxnLst>
    <dgm:cxn modelId="{F2F37414-3F70-4FE2-B74D-02E7DAF6F65F}" srcId="{8457B428-995E-475F-AA30-42EB67DC0603}" destId="{F236E8D0-52A8-499B-9421-BD15AE62449E}" srcOrd="1" destOrd="0" parTransId="{10F6B9AA-D130-4990-AEFA-C4A127AC89D5}" sibTransId="{4882F089-E116-4653-A694-C6FB2B00C41B}"/>
    <dgm:cxn modelId="{A784837C-1E4D-4C5C-8C89-9E4757AA278F}" type="presOf" srcId="{8457B428-995E-475F-AA30-42EB67DC0603}" destId="{C419C1AA-F076-4ED6-A2CA-10BA94B9202F}" srcOrd="0" destOrd="0" presId="urn:microsoft.com/office/officeart/2005/8/layout/rings+Icon"/>
    <dgm:cxn modelId="{D3B94434-7456-4614-8AFF-1EBA95ABE83F}" type="presOf" srcId="{A2D7C397-DED2-423D-945E-DAC375DF703B}" destId="{A8E670C4-935A-4DD7-82CA-FD5243BFCE8C}" srcOrd="0" destOrd="0" presId="urn:microsoft.com/office/officeart/2005/8/layout/rings+Icon"/>
    <dgm:cxn modelId="{2A0247A2-DC86-4E2F-ACCF-9077B27AB15F}" type="presOf" srcId="{F236E8D0-52A8-499B-9421-BD15AE62449E}" destId="{DC42269F-9BC8-4278-B32C-C64165CE4B7D}" srcOrd="0" destOrd="0" presId="urn:microsoft.com/office/officeart/2005/8/layout/rings+Icon"/>
    <dgm:cxn modelId="{D536A422-1985-4BB7-ADB2-41784F264025}" srcId="{8457B428-995E-475F-AA30-42EB67DC0603}" destId="{A2CF888A-C9E4-47E3-B893-F0BE0661CC65}" srcOrd="2" destOrd="0" parTransId="{ADD124B7-508C-4012-B0EC-3E3B358953C0}" sibTransId="{1DAC20E4-DBD1-4520-97CC-9152EC6C2F5B}"/>
    <dgm:cxn modelId="{6687FE65-69A4-4C19-AA1A-3846EB9BD6B8}" type="presOf" srcId="{A2CF888A-C9E4-47E3-B893-F0BE0661CC65}" destId="{F5E547D2-29CB-4FAE-9F8B-068CE031AB27}" srcOrd="0" destOrd="0" presId="urn:microsoft.com/office/officeart/2005/8/layout/rings+Icon"/>
    <dgm:cxn modelId="{E1B4200E-6CC1-4005-A429-AB12905BFD02}" srcId="{8457B428-995E-475F-AA30-42EB67DC0603}" destId="{A2D7C397-DED2-423D-945E-DAC375DF703B}" srcOrd="0" destOrd="0" parTransId="{80375745-2694-4AAE-9DD8-5B4075F6CB57}" sibTransId="{5613F7FB-AF95-412B-8F4E-7E38D2BBB331}"/>
    <dgm:cxn modelId="{433D9AEF-FA8C-44A8-A0E6-634102E18A33}" type="presParOf" srcId="{C419C1AA-F076-4ED6-A2CA-10BA94B9202F}" destId="{A8E670C4-935A-4DD7-82CA-FD5243BFCE8C}" srcOrd="0" destOrd="0" presId="urn:microsoft.com/office/officeart/2005/8/layout/rings+Icon"/>
    <dgm:cxn modelId="{6793480B-C776-40D3-8DD0-EAAF1B943959}" type="presParOf" srcId="{C419C1AA-F076-4ED6-A2CA-10BA94B9202F}" destId="{DC42269F-9BC8-4278-B32C-C64165CE4B7D}" srcOrd="1" destOrd="0" presId="urn:microsoft.com/office/officeart/2005/8/layout/rings+Icon"/>
    <dgm:cxn modelId="{5914E552-9A39-41FF-84A4-EEBC4505BD38}" type="presParOf" srcId="{C419C1AA-F076-4ED6-A2CA-10BA94B9202F}" destId="{F5E547D2-29CB-4FAE-9F8B-068CE031AB27}"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87FDE0-9311-40EC-889D-4722DED5CD4E}"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899E10D5-A321-4BC8-9551-D8C823867C48}">
      <dgm:prSet phldrT="[Text]"/>
      <dgm:spPr>
        <a:solidFill>
          <a:srgbClr val="00ADA8"/>
        </a:solidFill>
      </dgm:spPr>
      <dgm:t>
        <a:bodyPr/>
        <a:lstStyle/>
        <a:p>
          <a:r>
            <a:rPr lang="en-US" dirty="0" smtClean="0"/>
            <a:t>Vitamin A associated diseases</a:t>
          </a:r>
          <a:endParaRPr lang="en-US" dirty="0"/>
        </a:p>
      </dgm:t>
    </dgm:pt>
    <dgm:pt modelId="{77568FFB-F339-4688-A53B-EB3C2F3251C4}" type="parTrans" cxnId="{279E37E7-5393-4664-9E4E-C3320D01D27E}">
      <dgm:prSet/>
      <dgm:spPr/>
      <dgm:t>
        <a:bodyPr/>
        <a:lstStyle/>
        <a:p>
          <a:endParaRPr lang="en-US"/>
        </a:p>
      </dgm:t>
    </dgm:pt>
    <dgm:pt modelId="{AF1451F9-C8B3-45AE-88D0-E8D1DEA0D934}" type="sibTrans" cxnId="{279E37E7-5393-4664-9E4E-C3320D01D27E}">
      <dgm:prSet/>
      <dgm:spPr/>
      <dgm:t>
        <a:bodyPr/>
        <a:lstStyle/>
        <a:p>
          <a:endParaRPr lang="en-US"/>
        </a:p>
      </dgm:t>
    </dgm:pt>
    <dgm:pt modelId="{578F4ECA-7442-414C-8502-2BAD10FC0B12}">
      <dgm:prSet phldrT="[Text]" custT="1"/>
      <dgm:spPr>
        <a:ln>
          <a:solidFill>
            <a:schemeClr val="bg1"/>
          </a:solidFill>
        </a:ln>
      </dgm:spPr>
      <dgm:t>
        <a:bodyPr/>
        <a:lstStyle/>
        <a:p>
          <a:r>
            <a:rPr lang="en-US" sz="2400" dirty="0" err="1" smtClean="0">
              <a:solidFill>
                <a:schemeClr val="bg1"/>
              </a:solidFill>
              <a:ea typeface="ＭＳ Ｐゴシック" charset="-128"/>
            </a:rPr>
            <a:t>Nyctalobia</a:t>
          </a:r>
          <a:r>
            <a:rPr lang="en-US" sz="2400" dirty="0" smtClean="0">
              <a:solidFill>
                <a:schemeClr val="bg1"/>
              </a:solidFill>
              <a:ea typeface="ＭＳ Ｐゴシック" charset="-128"/>
            </a:rPr>
            <a:t> </a:t>
          </a:r>
          <a:r>
            <a:rPr lang="en-US" sz="1700" dirty="0" smtClean="0">
              <a:solidFill>
                <a:schemeClr val="bg1"/>
              </a:solidFill>
              <a:ea typeface="ＭＳ Ｐゴシック" charset="-128"/>
            </a:rPr>
            <a:t>(night blindness): patient cannot see in low light or near darkness conditions</a:t>
          </a:r>
          <a:r>
            <a:rPr lang="en-US" sz="1700" dirty="0" smtClean="0">
              <a:solidFill>
                <a:srgbClr val="334E5D"/>
              </a:solidFill>
              <a:ea typeface="ＭＳ Ｐゴシック" charset="-128"/>
            </a:rPr>
            <a:t>.</a:t>
          </a:r>
          <a:endParaRPr lang="en-US" sz="1700" dirty="0"/>
        </a:p>
      </dgm:t>
    </dgm:pt>
    <dgm:pt modelId="{F416A01F-B203-4B1B-874A-D43CE6722E77}" type="parTrans" cxnId="{C091F533-6432-445E-B85F-2A2CB0A344F2}">
      <dgm:prSet/>
      <dgm:spPr/>
      <dgm:t>
        <a:bodyPr/>
        <a:lstStyle/>
        <a:p>
          <a:endParaRPr lang="en-US"/>
        </a:p>
      </dgm:t>
    </dgm:pt>
    <dgm:pt modelId="{21288552-768F-4BD5-8BFC-C825C58467E4}" type="sibTrans" cxnId="{C091F533-6432-445E-B85F-2A2CB0A344F2}">
      <dgm:prSet/>
      <dgm:spPr/>
      <dgm:t>
        <a:bodyPr/>
        <a:lstStyle/>
        <a:p>
          <a:endParaRPr lang="en-US"/>
        </a:p>
      </dgm:t>
    </dgm:pt>
    <dgm:pt modelId="{5697464B-6B14-452B-B6B3-4F00736BDFA9}">
      <dgm:prSet phldrT="[Text]" custT="1"/>
      <dgm:spPr/>
      <dgm:t>
        <a:bodyPr/>
        <a:lstStyle/>
        <a:p>
          <a:r>
            <a:rPr lang="en-US" sz="2000" dirty="0" err="1" smtClean="0">
              <a:solidFill>
                <a:schemeClr val="bg1"/>
              </a:solidFill>
              <a:ea typeface="ＭＳ Ｐゴシック" charset="-128"/>
            </a:rPr>
            <a:t>Xerophthalmia</a:t>
          </a:r>
          <a:endParaRPr lang="en-US" sz="1800" dirty="0" smtClean="0">
            <a:solidFill>
              <a:schemeClr val="bg1"/>
            </a:solidFill>
            <a:ea typeface="ＭＳ Ｐゴシック" charset="-128"/>
          </a:endParaRPr>
        </a:p>
        <a:p>
          <a:r>
            <a:rPr lang="en-US" sz="1800" dirty="0" smtClean="0">
              <a:solidFill>
                <a:schemeClr val="bg1"/>
              </a:solidFill>
              <a:ea typeface="ＭＳ Ｐゴシック" charset="-128"/>
            </a:rPr>
            <a:t>dryness of the conjunctiva and cornea.</a:t>
          </a:r>
          <a:endParaRPr lang="en-US" sz="1800" dirty="0">
            <a:solidFill>
              <a:schemeClr val="bg1"/>
            </a:solidFill>
          </a:endParaRPr>
        </a:p>
      </dgm:t>
    </dgm:pt>
    <dgm:pt modelId="{348B888C-1DEE-4E14-BFFF-3AC5354030AB}" type="parTrans" cxnId="{ED1BFCE9-20E1-471A-ACA0-B2C9F3A61648}">
      <dgm:prSet/>
      <dgm:spPr/>
      <dgm:t>
        <a:bodyPr/>
        <a:lstStyle/>
        <a:p>
          <a:endParaRPr lang="en-US"/>
        </a:p>
      </dgm:t>
    </dgm:pt>
    <dgm:pt modelId="{535BF8ED-F162-497E-9529-0884EB8F230C}" type="sibTrans" cxnId="{ED1BFCE9-20E1-471A-ACA0-B2C9F3A61648}">
      <dgm:prSet/>
      <dgm:spPr/>
      <dgm:t>
        <a:bodyPr/>
        <a:lstStyle/>
        <a:p>
          <a:endParaRPr lang="en-US"/>
        </a:p>
      </dgm:t>
    </dgm:pt>
    <dgm:pt modelId="{84E7BD0E-B755-4F76-9FC7-0AE8BA082BEA}">
      <dgm:prSet phldrT="[Text]" custT="1"/>
      <dgm:spPr/>
      <dgm:t>
        <a:bodyPr/>
        <a:lstStyle/>
        <a:p>
          <a:r>
            <a:rPr lang="en-US" sz="2400" dirty="0" err="1" smtClean="0">
              <a:solidFill>
                <a:schemeClr val="bg1"/>
              </a:solidFill>
              <a:ea typeface="ＭＳ Ｐゴシック" charset="-128"/>
            </a:rPr>
            <a:t>Bitot’s</a:t>
          </a:r>
          <a:r>
            <a:rPr lang="en-US" sz="2400" dirty="0" smtClean="0">
              <a:solidFill>
                <a:schemeClr val="bg1"/>
              </a:solidFill>
              <a:ea typeface="ＭＳ Ｐゴシック" charset="-128"/>
            </a:rPr>
            <a:t> spot</a:t>
          </a:r>
        </a:p>
        <a:p>
          <a:r>
            <a:rPr lang="en-US" sz="1800" dirty="0" smtClean="0">
              <a:solidFill>
                <a:schemeClr val="bg1"/>
              </a:solidFill>
              <a:ea typeface="ＭＳ Ｐゴシック" charset="-128"/>
            </a:rPr>
            <a:t>localized increased thickness of the conjunctiva.</a:t>
          </a:r>
          <a:endParaRPr lang="en-US" sz="1800" dirty="0">
            <a:solidFill>
              <a:schemeClr val="bg1"/>
            </a:solidFill>
          </a:endParaRPr>
        </a:p>
      </dgm:t>
    </dgm:pt>
    <dgm:pt modelId="{5266A87E-6A70-457A-92C4-6FE3A3195C5E}" type="parTrans" cxnId="{96DF5B7E-A2D6-4B4F-A880-7867D64E6D43}">
      <dgm:prSet/>
      <dgm:spPr/>
      <dgm:t>
        <a:bodyPr/>
        <a:lstStyle/>
        <a:p>
          <a:endParaRPr lang="en-US"/>
        </a:p>
      </dgm:t>
    </dgm:pt>
    <dgm:pt modelId="{F21E1043-D351-4B6E-95AF-D3B454E9CDF4}" type="sibTrans" cxnId="{96DF5B7E-A2D6-4B4F-A880-7867D64E6D43}">
      <dgm:prSet/>
      <dgm:spPr/>
      <dgm:t>
        <a:bodyPr/>
        <a:lstStyle/>
        <a:p>
          <a:endParaRPr lang="en-US"/>
        </a:p>
      </dgm:t>
    </dgm:pt>
    <dgm:pt modelId="{81BE8D61-06E7-4709-A347-144CB72DAB02}">
      <dgm:prSet phldrT="[Text]" custT="1"/>
      <dgm:spPr/>
      <dgm:t>
        <a:bodyPr/>
        <a:lstStyle/>
        <a:p>
          <a:r>
            <a:rPr lang="en-US" sz="2400" dirty="0" smtClean="0">
              <a:solidFill>
                <a:srgbClr val="FF0000"/>
              </a:solidFill>
              <a:ea typeface="ＭＳ Ｐゴシック" charset="-128"/>
            </a:rPr>
            <a:t>Complete blindness</a:t>
          </a:r>
        </a:p>
        <a:p>
          <a:r>
            <a:rPr lang="en-US" sz="2300" dirty="0" smtClean="0">
              <a:solidFill>
                <a:schemeClr val="bg1"/>
              </a:solidFill>
              <a:ea typeface="ＭＳ Ｐゴシック" charset="-128"/>
            </a:rPr>
            <a:t>(in severe deficiency).</a:t>
          </a:r>
          <a:endParaRPr lang="en-US" sz="2300" dirty="0">
            <a:solidFill>
              <a:schemeClr val="bg1"/>
            </a:solidFill>
          </a:endParaRPr>
        </a:p>
      </dgm:t>
    </dgm:pt>
    <dgm:pt modelId="{3F88E4B9-9AF7-4BFF-B9B3-FA1FF1AB44A1}" type="parTrans" cxnId="{5DD2F1C7-45C4-4396-858F-32CF36322457}">
      <dgm:prSet/>
      <dgm:spPr/>
      <dgm:t>
        <a:bodyPr/>
        <a:lstStyle/>
        <a:p>
          <a:endParaRPr lang="en-US"/>
        </a:p>
      </dgm:t>
    </dgm:pt>
    <dgm:pt modelId="{6C4E9A15-D694-4E0C-ACBC-F05F77CC296C}" type="sibTrans" cxnId="{5DD2F1C7-45C4-4396-858F-32CF36322457}">
      <dgm:prSet/>
      <dgm:spPr/>
      <dgm:t>
        <a:bodyPr/>
        <a:lstStyle/>
        <a:p>
          <a:endParaRPr lang="en-US"/>
        </a:p>
      </dgm:t>
    </dgm:pt>
    <dgm:pt modelId="{2491D147-4E08-4D15-BAAA-A21AF89C217F}">
      <dgm:prSet phldrT="[Text]" custT="1"/>
      <dgm:spPr/>
      <dgm:t>
        <a:bodyPr/>
        <a:lstStyle/>
        <a:p>
          <a:r>
            <a:rPr lang="en-US" sz="2400" dirty="0" err="1" smtClean="0">
              <a:solidFill>
                <a:schemeClr val="bg1"/>
              </a:solidFill>
              <a:ea typeface="ＭＳ Ｐゴシック" charset="-128"/>
            </a:rPr>
            <a:t>Keratomalacia</a:t>
          </a:r>
          <a:endParaRPr lang="en-US" sz="1800" dirty="0" smtClean="0">
            <a:solidFill>
              <a:schemeClr val="bg1"/>
            </a:solidFill>
            <a:ea typeface="ＭＳ Ｐゴシック" charset="-128"/>
          </a:endParaRPr>
        </a:p>
        <a:p>
          <a:r>
            <a:rPr lang="en-US" sz="1800" dirty="0" smtClean="0">
              <a:solidFill>
                <a:schemeClr val="bg1"/>
              </a:solidFill>
              <a:ea typeface="ＭＳ Ｐゴシック" charset="-128"/>
            </a:rPr>
            <a:t>prolonged </a:t>
          </a:r>
          <a:r>
            <a:rPr lang="en-US" sz="1800" dirty="0" err="1" smtClean="0">
              <a:solidFill>
                <a:schemeClr val="bg1"/>
              </a:solidFill>
              <a:ea typeface="ＭＳ Ｐゴシック" charset="-128"/>
            </a:rPr>
            <a:t>xerophthalmia</a:t>
          </a:r>
          <a:r>
            <a:rPr lang="en-US" sz="1800" dirty="0" smtClean="0">
              <a:solidFill>
                <a:schemeClr val="bg1"/>
              </a:solidFill>
              <a:ea typeface="ＭＳ Ｐゴシック" charset="-128"/>
            </a:rPr>
            <a:t> leads to drying and clouding of cornea.</a:t>
          </a:r>
          <a:endParaRPr lang="en-US" sz="1800" dirty="0">
            <a:solidFill>
              <a:schemeClr val="bg1"/>
            </a:solidFill>
          </a:endParaRPr>
        </a:p>
      </dgm:t>
    </dgm:pt>
    <dgm:pt modelId="{72996378-4F94-41CE-9F89-4AE3E70A8D03}" type="parTrans" cxnId="{AF0C7564-C454-4C2A-9A88-532F21537EDC}">
      <dgm:prSet/>
      <dgm:spPr/>
      <dgm:t>
        <a:bodyPr/>
        <a:lstStyle/>
        <a:p>
          <a:endParaRPr lang="en-US"/>
        </a:p>
      </dgm:t>
    </dgm:pt>
    <dgm:pt modelId="{11AAA11A-F448-479D-8FE5-3A87D9174033}" type="sibTrans" cxnId="{AF0C7564-C454-4C2A-9A88-532F21537EDC}">
      <dgm:prSet/>
      <dgm:spPr/>
      <dgm:t>
        <a:bodyPr/>
        <a:lstStyle/>
        <a:p>
          <a:endParaRPr lang="en-US"/>
        </a:p>
      </dgm:t>
    </dgm:pt>
    <dgm:pt modelId="{87EAAF79-F387-422B-8B7F-B946984DCB60}" type="pres">
      <dgm:prSet presAssocID="{9387FDE0-9311-40EC-889D-4722DED5CD4E}" presName="cycle" presStyleCnt="0">
        <dgm:presLayoutVars>
          <dgm:chMax val="1"/>
          <dgm:dir/>
          <dgm:animLvl val="ctr"/>
          <dgm:resizeHandles val="exact"/>
        </dgm:presLayoutVars>
      </dgm:prSet>
      <dgm:spPr/>
      <dgm:t>
        <a:bodyPr/>
        <a:lstStyle/>
        <a:p>
          <a:endParaRPr lang="en-US"/>
        </a:p>
      </dgm:t>
    </dgm:pt>
    <dgm:pt modelId="{A162AE47-B69E-436F-B0FB-D86E370C6114}" type="pres">
      <dgm:prSet presAssocID="{899E10D5-A321-4BC8-9551-D8C823867C48}" presName="centerShape" presStyleLbl="node0" presStyleIdx="0" presStyleCnt="1"/>
      <dgm:spPr/>
      <dgm:t>
        <a:bodyPr/>
        <a:lstStyle/>
        <a:p>
          <a:endParaRPr lang="en-US"/>
        </a:p>
      </dgm:t>
    </dgm:pt>
    <dgm:pt modelId="{52265762-C78F-42B9-B854-DC263C458E2F}" type="pres">
      <dgm:prSet presAssocID="{F416A01F-B203-4B1B-874A-D43CE6722E77}" presName="parTrans" presStyleLbl="bgSibTrans2D1" presStyleIdx="0" presStyleCnt="5"/>
      <dgm:spPr/>
      <dgm:t>
        <a:bodyPr/>
        <a:lstStyle/>
        <a:p>
          <a:endParaRPr lang="en-US"/>
        </a:p>
      </dgm:t>
    </dgm:pt>
    <dgm:pt modelId="{174CCBFB-5205-4D8B-884B-D003D754F8D2}" type="pres">
      <dgm:prSet presAssocID="{578F4ECA-7442-414C-8502-2BAD10FC0B12}" presName="node" presStyleLbl="node1" presStyleIdx="0" presStyleCnt="5">
        <dgm:presLayoutVars>
          <dgm:bulletEnabled val="1"/>
        </dgm:presLayoutVars>
      </dgm:prSet>
      <dgm:spPr/>
      <dgm:t>
        <a:bodyPr/>
        <a:lstStyle/>
        <a:p>
          <a:endParaRPr lang="en-US"/>
        </a:p>
      </dgm:t>
    </dgm:pt>
    <dgm:pt modelId="{21550596-F4AC-4214-BA7E-3A3818DD99E4}" type="pres">
      <dgm:prSet presAssocID="{348B888C-1DEE-4E14-BFFF-3AC5354030AB}" presName="parTrans" presStyleLbl="bgSibTrans2D1" presStyleIdx="1" presStyleCnt="5"/>
      <dgm:spPr/>
      <dgm:t>
        <a:bodyPr/>
        <a:lstStyle/>
        <a:p>
          <a:endParaRPr lang="en-US"/>
        </a:p>
      </dgm:t>
    </dgm:pt>
    <dgm:pt modelId="{41083DAD-3A27-4F66-9C9C-DBF6CAF41439}" type="pres">
      <dgm:prSet presAssocID="{5697464B-6B14-452B-B6B3-4F00736BDFA9}" presName="node" presStyleLbl="node1" presStyleIdx="1" presStyleCnt="5">
        <dgm:presLayoutVars>
          <dgm:bulletEnabled val="1"/>
        </dgm:presLayoutVars>
      </dgm:prSet>
      <dgm:spPr/>
      <dgm:t>
        <a:bodyPr/>
        <a:lstStyle/>
        <a:p>
          <a:endParaRPr lang="en-US"/>
        </a:p>
      </dgm:t>
    </dgm:pt>
    <dgm:pt modelId="{B2789C81-7285-42B4-A5F6-9B48B1F916EF}" type="pres">
      <dgm:prSet presAssocID="{5266A87E-6A70-457A-92C4-6FE3A3195C5E}" presName="parTrans" presStyleLbl="bgSibTrans2D1" presStyleIdx="2" presStyleCnt="5"/>
      <dgm:spPr/>
      <dgm:t>
        <a:bodyPr/>
        <a:lstStyle/>
        <a:p>
          <a:endParaRPr lang="en-US"/>
        </a:p>
      </dgm:t>
    </dgm:pt>
    <dgm:pt modelId="{7A275EC9-BEF4-4E83-A3F4-CA305E8F7145}" type="pres">
      <dgm:prSet presAssocID="{84E7BD0E-B755-4F76-9FC7-0AE8BA082BEA}" presName="node" presStyleLbl="node1" presStyleIdx="2" presStyleCnt="5">
        <dgm:presLayoutVars>
          <dgm:bulletEnabled val="1"/>
        </dgm:presLayoutVars>
      </dgm:prSet>
      <dgm:spPr/>
      <dgm:t>
        <a:bodyPr/>
        <a:lstStyle/>
        <a:p>
          <a:endParaRPr lang="en-US"/>
        </a:p>
      </dgm:t>
    </dgm:pt>
    <dgm:pt modelId="{825075C2-EC55-4A12-88CE-25FE340E7D90}" type="pres">
      <dgm:prSet presAssocID="{72996378-4F94-41CE-9F89-4AE3E70A8D03}" presName="parTrans" presStyleLbl="bgSibTrans2D1" presStyleIdx="3" presStyleCnt="5"/>
      <dgm:spPr/>
      <dgm:t>
        <a:bodyPr/>
        <a:lstStyle/>
        <a:p>
          <a:endParaRPr lang="en-US"/>
        </a:p>
      </dgm:t>
    </dgm:pt>
    <dgm:pt modelId="{87881A93-6013-41D4-8B71-01D14CCC5FDB}" type="pres">
      <dgm:prSet presAssocID="{2491D147-4E08-4D15-BAAA-A21AF89C217F}" presName="node" presStyleLbl="node1" presStyleIdx="3" presStyleCnt="5">
        <dgm:presLayoutVars>
          <dgm:bulletEnabled val="1"/>
        </dgm:presLayoutVars>
      </dgm:prSet>
      <dgm:spPr/>
      <dgm:t>
        <a:bodyPr/>
        <a:lstStyle/>
        <a:p>
          <a:endParaRPr lang="en-US"/>
        </a:p>
      </dgm:t>
    </dgm:pt>
    <dgm:pt modelId="{01D24DC8-A12A-4E19-9ED6-2564174CF720}" type="pres">
      <dgm:prSet presAssocID="{3F88E4B9-9AF7-4BFF-B9B3-FA1FF1AB44A1}" presName="parTrans" presStyleLbl="bgSibTrans2D1" presStyleIdx="4" presStyleCnt="5"/>
      <dgm:spPr/>
      <dgm:t>
        <a:bodyPr/>
        <a:lstStyle/>
        <a:p>
          <a:endParaRPr lang="en-US"/>
        </a:p>
      </dgm:t>
    </dgm:pt>
    <dgm:pt modelId="{61A5C7EB-5907-41FB-9661-8A783108506F}" type="pres">
      <dgm:prSet presAssocID="{81BE8D61-06E7-4709-A347-144CB72DAB02}" presName="node" presStyleLbl="node1" presStyleIdx="4" presStyleCnt="5">
        <dgm:presLayoutVars>
          <dgm:bulletEnabled val="1"/>
        </dgm:presLayoutVars>
      </dgm:prSet>
      <dgm:spPr/>
      <dgm:t>
        <a:bodyPr/>
        <a:lstStyle/>
        <a:p>
          <a:endParaRPr lang="en-US"/>
        </a:p>
      </dgm:t>
    </dgm:pt>
  </dgm:ptLst>
  <dgm:cxnLst>
    <dgm:cxn modelId="{ED1BFCE9-20E1-471A-ACA0-B2C9F3A61648}" srcId="{899E10D5-A321-4BC8-9551-D8C823867C48}" destId="{5697464B-6B14-452B-B6B3-4F00736BDFA9}" srcOrd="1" destOrd="0" parTransId="{348B888C-1DEE-4E14-BFFF-3AC5354030AB}" sibTransId="{535BF8ED-F162-497E-9529-0884EB8F230C}"/>
    <dgm:cxn modelId="{91B211B0-2BB5-40B1-9DF3-1B597BFBCA11}" type="presOf" srcId="{81BE8D61-06E7-4709-A347-144CB72DAB02}" destId="{61A5C7EB-5907-41FB-9661-8A783108506F}" srcOrd="0" destOrd="0" presId="urn:microsoft.com/office/officeart/2005/8/layout/radial4"/>
    <dgm:cxn modelId="{4487DF31-C66D-4EF2-957F-CFB395D9CC07}" type="presOf" srcId="{578F4ECA-7442-414C-8502-2BAD10FC0B12}" destId="{174CCBFB-5205-4D8B-884B-D003D754F8D2}" srcOrd="0" destOrd="0" presId="urn:microsoft.com/office/officeart/2005/8/layout/radial4"/>
    <dgm:cxn modelId="{C091F533-6432-445E-B85F-2A2CB0A344F2}" srcId="{899E10D5-A321-4BC8-9551-D8C823867C48}" destId="{578F4ECA-7442-414C-8502-2BAD10FC0B12}" srcOrd="0" destOrd="0" parTransId="{F416A01F-B203-4B1B-874A-D43CE6722E77}" sibTransId="{21288552-768F-4BD5-8BFC-C825C58467E4}"/>
    <dgm:cxn modelId="{279E37E7-5393-4664-9E4E-C3320D01D27E}" srcId="{9387FDE0-9311-40EC-889D-4722DED5CD4E}" destId="{899E10D5-A321-4BC8-9551-D8C823867C48}" srcOrd="0" destOrd="0" parTransId="{77568FFB-F339-4688-A53B-EB3C2F3251C4}" sibTransId="{AF1451F9-C8B3-45AE-88D0-E8D1DEA0D934}"/>
    <dgm:cxn modelId="{C2F140A1-41B4-4C36-8325-2CC4597B44C6}" type="presOf" srcId="{F416A01F-B203-4B1B-874A-D43CE6722E77}" destId="{52265762-C78F-42B9-B854-DC263C458E2F}" srcOrd="0" destOrd="0" presId="urn:microsoft.com/office/officeart/2005/8/layout/radial4"/>
    <dgm:cxn modelId="{D3079D7E-03FB-495F-92CA-E4263CA105BE}" type="presOf" srcId="{348B888C-1DEE-4E14-BFFF-3AC5354030AB}" destId="{21550596-F4AC-4214-BA7E-3A3818DD99E4}" srcOrd="0" destOrd="0" presId="urn:microsoft.com/office/officeart/2005/8/layout/radial4"/>
    <dgm:cxn modelId="{0E3BEC8D-889B-4A47-9526-BA0F7A0BBA54}" type="presOf" srcId="{3F88E4B9-9AF7-4BFF-B9B3-FA1FF1AB44A1}" destId="{01D24DC8-A12A-4E19-9ED6-2564174CF720}" srcOrd="0" destOrd="0" presId="urn:microsoft.com/office/officeart/2005/8/layout/radial4"/>
    <dgm:cxn modelId="{0D2F0539-9C89-4E08-9788-0D7653965873}" type="presOf" srcId="{72996378-4F94-41CE-9F89-4AE3E70A8D03}" destId="{825075C2-EC55-4A12-88CE-25FE340E7D90}" srcOrd="0" destOrd="0" presId="urn:microsoft.com/office/officeart/2005/8/layout/radial4"/>
    <dgm:cxn modelId="{C6863955-AC95-43CC-B1AA-C681448A50EB}" type="presOf" srcId="{5266A87E-6A70-457A-92C4-6FE3A3195C5E}" destId="{B2789C81-7285-42B4-A5F6-9B48B1F916EF}" srcOrd="0" destOrd="0" presId="urn:microsoft.com/office/officeart/2005/8/layout/radial4"/>
    <dgm:cxn modelId="{AF0C7564-C454-4C2A-9A88-532F21537EDC}" srcId="{899E10D5-A321-4BC8-9551-D8C823867C48}" destId="{2491D147-4E08-4D15-BAAA-A21AF89C217F}" srcOrd="3" destOrd="0" parTransId="{72996378-4F94-41CE-9F89-4AE3E70A8D03}" sibTransId="{11AAA11A-F448-479D-8FE5-3A87D9174033}"/>
    <dgm:cxn modelId="{929B6E50-2C11-4DC4-AD4B-C121D594974E}" type="presOf" srcId="{9387FDE0-9311-40EC-889D-4722DED5CD4E}" destId="{87EAAF79-F387-422B-8B7F-B946984DCB60}" srcOrd="0" destOrd="0" presId="urn:microsoft.com/office/officeart/2005/8/layout/radial4"/>
    <dgm:cxn modelId="{96DF5B7E-A2D6-4B4F-A880-7867D64E6D43}" srcId="{899E10D5-A321-4BC8-9551-D8C823867C48}" destId="{84E7BD0E-B755-4F76-9FC7-0AE8BA082BEA}" srcOrd="2" destOrd="0" parTransId="{5266A87E-6A70-457A-92C4-6FE3A3195C5E}" sibTransId="{F21E1043-D351-4B6E-95AF-D3B454E9CDF4}"/>
    <dgm:cxn modelId="{267967FE-4984-497A-A4C9-69CA890B0160}" type="presOf" srcId="{899E10D5-A321-4BC8-9551-D8C823867C48}" destId="{A162AE47-B69E-436F-B0FB-D86E370C6114}" srcOrd="0" destOrd="0" presId="urn:microsoft.com/office/officeart/2005/8/layout/radial4"/>
    <dgm:cxn modelId="{5DD2F1C7-45C4-4396-858F-32CF36322457}" srcId="{899E10D5-A321-4BC8-9551-D8C823867C48}" destId="{81BE8D61-06E7-4709-A347-144CB72DAB02}" srcOrd="4" destOrd="0" parTransId="{3F88E4B9-9AF7-4BFF-B9B3-FA1FF1AB44A1}" sibTransId="{6C4E9A15-D694-4E0C-ACBC-F05F77CC296C}"/>
    <dgm:cxn modelId="{5BB86CB8-FB91-41DC-BE1A-4978BA5DCCE7}" type="presOf" srcId="{84E7BD0E-B755-4F76-9FC7-0AE8BA082BEA}" destId="{7A275EC9-BEF4-4E83-A3F4-CA305E8F7145}" srcOrd="0" destOrd="0" presId="urn:microsoft.com/office/officeart/2005/8/layout/radial4"/>
    <dgm:cxn modelId="{9E977578-FCE5-4A01-A4D3-EE8D883FA7E9}" type="presOf" srcId="{2491D147-4E08-4D15-BAAA-A21AF89C217F}" destId="{87881A93-6013-41D4-8B71-01D14CCC5FDB}" srcOrd="0" destOrd="0" presId="urn:microsoft.com/office/officeart/2005/8/layout/radial4"/>
    <dgm:cxn modelId="{6B38B4C4-EBF1-480E-950F-095DA6ACA0AE}" type="presOf" srcId="{5697464B-6B14-452B-B6B3-4F00736BDFA9}" destId="{41083DAD-3A27-4F66-9C9C-DBF6CAF41439}" srcOrd="0" destOrd="0" presId="urn:microsoft.com/office/officeart/2005/8/layout/radial4"/>
    <dgm:cxn modelId="{8EAE14CE-44A8-4DE1-BA9A-8FB5BB3D80FE}" type="presParOf" srcId="{87EAAF79-F387-422B-8B7F-B946984DCB60}" destId="{A162AE47-B69E-436F-B0FB-D86E370C6114}" srcOrd="0" destOrd="0" presId="urn:microsoft.com/office/officeart/2005/8/layout/radial4"/>
    <dgm:cxn modelId="{050FE91F-D725-473B-BAFE-CEC55A14E366}" type="presParOf" srcId="{87EAAF79-F387-422B-8B7F-B946984DCB60}" destId="{52265762-C78F-42B9-B854-DC263C458E2F}" srcOrd="1" destOrd="0" presId="urn:microsoft.com/office/officeart/2005/8/layout/radial4"/>
    <dgm:cxn modelId="{5272ACC1-9A11-443B-9AC0-253485E41AAF}" type="presParOf" srcId="{87EAAF79-F387-422B-8B7F-B946984DCB60}" destId="{174CCBFB-5205-4D8B-884B-D003D754F8D2}" srcOrd="2" destOrd="0" presId="urn:microsoft.com/office/officeart/2005/8/layout/radial4"/>
    <dgm:cxn modelId="{4BDF4BDE-F2E4-479D-901F-AA5BB570009C}" type="presParOf" srcId="{87EAAF79-F387-422B-8B7F-B946984DCB60}" destId="{21550596-F4AC-4214-BA7E-3A3818DD99E4}" srcOrd="3" destOrd="0" presId="urn:microsoft.com/office/officeart/2005/8/layout/radial4"/>
    <dgm:cxn modelId="{59F85A77-921F-440E-BABD-BA0C8836B2FC}" type="presParOf" srcId="{87EAAF79-F387-422B-8B7F-B946984DCB60}" destId="{41083DAD-3A27-4F66-9C9C-DBF6CAF41439}" srcOrd="4" destOrd="0" presId="urn:microsoft.com/office/officeart/2005/8/layout/radial4"/>
    <dgm:cxn modelId="{2BB5CBE9-3B14-496E-A0AB-0F7E7B657523}" type="presParOf" srcId="{87EAAF79-F387-422B-8B7F-B946984DCB60}" destId="{B2789C81-7285-42B4-A5F6-9B48B1F916EF}" srcOrd="5" destOrd="0" presId="urn:microsoft.com/office/officeart/2005/8/layout/radial4"/>
    <dgm:cxn modelId="{329688B3-3193-4EF9-8F08-BB05C7C1572A}" type="presParOf" srcId="{87EAAF79-F387-422B-8B7F-B946984DCB60}" destId="{7A275EC9-BEF4-4E83-A3F4-CA305E8F7145}" srcOrd="6" destOrd="0" presId="urn:microsoft.com/office/officeart/2005/8/layout/radial4"/>
    <dgm:cxn modelId="{BDBC0F52-87FE-47B1-B0AA-F338E6703F01}" type="presParOf" srcId="{87EAAF79-F387-422B-8B7F-B946984DCB60}" destId="{825075C2-EC55-4A12-88CE-25FE340E7D90}" srcOrd="7" destOrd="0" presId="urn:microsoft.com/office/officeart/2005/8/layout/radial4"/>
    <dgm:cxn modelId="{60C72DD1-F39B-4000-A52E-7CD58B62A2DC}" type="presParOf" srcId="{87EAAF79-F387-422B-8B7F-B946984DCB60}" destId="{87881A93-6013-41D4-8B71-01D14CCC5FDB}" srcOrd="8" destOrd="0" presId="urn:microsoft.com/office/officeart/2005/8/layout/radial4"/>
    <dgm:cxn modelId="{A0B17DCA-2E4E-49E0-85BC-CABBDCC925E1}" type="presParOf" srcId="{87EAAF79-F387-422B-8B7F-B946984DCB60}" destId="{01D24DC8-A12A-4E19-9ED6-2564174CF720}" srcOrd="9" destOrd="0" presId="urn:microsoft.com/office/officeart/2005/8/layout/radial4"/>
    <dgm:cxn modelId="{DDDD11B7-778A-4B4E-82D0-C2B259AFECF6}" type="presParOf" srcId="{87EAAF79-F387-422B-8B7F-B946984DCB60}" destId="{61A5C7EB-5907-41FB-9661-8A783108506F}"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F1BFA-2655-47D1-B578-01A0D4D6F9C2}">
      <dsp:nvSpPr>
        <dsp:cNvPr id="0" name=""/>
        <dsp:cNvSpPr/>
      </dsp:nvSpPr>
      <dsp:spPr>
        <a:xfrm>
          <a:off x="3109739" y="1888781"/>
          <a:ext cx="2400722" cy="2076722"/>
        </a:xfrm>
        <a:prstGeom prst="hexagon">
          <a:avLst>
            <a:gd name="adj" fmla="val 2857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Vitamins</a:t>
          </a:r>
          <a:endParaRPr lang="en-US" sz="3100" kern="1200" dirty="0"/>
        </a:p>
      </dsp:txBody>
      <dsp:txXfrm>
        <a:off x="3507572" y="2232923"/>
        <a:ext cx="1605056" cy="1388438"/>
      </dsp:txXfrm>
    </dsp:sp>
    <dsp:sp modelId="{2C5EE79B-DA62-4522-98E5-1A9AEDD018B2}">
      <dsp:nvSpPr>
        <dsp:cNvPr id="0" name=""/>
        <dsp:cNvSpPr/>
      </dsp:nvSpPr>
      <dsp:spPr>
        <a:xfrm>
          <a:off x="4613053" y="895209"/>
          <a:ext cx="905785" cy="7804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514EC-CE12-4C85-BDCB-09B4F6F103D6}">
      <dsp:nvSpPr>
        <dsp:cNvPr id="0" name=""/>
        <dsp:cNvSpPr/>
      </dsp:nvSpPr>
      <dsp:spPr>
        <a:xfrm>
          <a:off x="3330880" y="0"/>
          <a:ext cx="1967375" cy="1702010"/>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ar-SA" sz="1400" kern="1200" dirty="0" smtClean="0">
              <a:solidFill>
                <a:schemeClr val="bg1"/>
              </a:solidFill>
              <a:ea typeface="ＭＳ Ｐゴシック" charset="-128"/>
            </a:rPr>
            <a:t>Organic compounds present in small quantities in different types of food.</a:t>
          </a:r>
          <a:endParaRPr lang="en-US" sz="1400" kern="1200" dirty="0">
            <a:solidFill>
              <a:schemeClr val="bg1"/>
            </a:solidFill>
          </a:endParaRPr>
        </a:p>
      </dsp:txBody>
      <dsp:txXfrm>
        <a:off x="3656916" y="282059"/>
        <a:ext cx="1315303" cy="1137892"/>
      </dsp:txXfrm>
    </dsp:sp>
    <dsp:sp modelId="{D9427831-4F5A-4B86-8C73-5EC652B2D309}">
      <dsp:nvSpPr>
        <dsp:cNvPr id="0" name=""/>
        <dsp:cNvSpPr/>
      </dsp:nvSpPr>
      <dsp:spPr>
        <a:xfrm>
          <a:off x="5670175" y="2354243"/>
          <a:ext cx="905785" cy="7804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D42A3-0CC1-4DDC-BA07-C8C279614F0B}">
      <dsp:nvSpPr>
        <dsp:cNvPr id="0" name=""/>
        <dsp:cNvSpPr/>
      </dsp:nvSpPr>
      <dsp:spPr>
        <a:xfrm>
          <a:off x="5135192" y="1046850"/>
          <a:ext cx="1967375" cy="1702010"/>
        </a:xfrm>
        <a:prstGeom prst="hexagon">
          <a:avLst>
            <a:gd name="adj" fmla="val 28570"/>
            <a:gd name="vf" fmla="val 11547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ar-SA" sz="1800" kern="1200" dirty="0" smtClean="0">
              <a:solidFill>
                <a:schemeClr val="bg1"/>
              </a:solidFill>
              <a:ea typeface="ＭＳ Ｐゴシック" charset="-128"/>
            </a:rPr>
            <a:t>Important for growth and maintaining good health.</a:t>
          </a:r>
          <a:endParaRPr lang="en-US" sz="1800" kern="1200" dirty="0">
            <a:solidFill>
              <a:schemeClr val="bg1"/>
            </a:solidFill>
          </a:endParaRPr>
        </a:p>
      </dsp:txBody>
      <dsp:txXfrm>
        <a:off x="5461228" y="1328909"/>
        <a:ext cx="1315303" cy="1137892"/>
      </dsp:txXfrm>
    </dsp:sp>
    <dsp:sp modelId="{5AD4A91F-0511-4431-9B96-7276B23771E6}">
      <dsp:nvSpPr>
        <dsp:cNvPr id="0" name=""/>
        <dsp:cNvSpPr/>
      </dsp:nvSpPr>
      <dsp:spPr>
        <a:xfrm>
          <a:off x="4935830" y="4001218"/>
          <a:ext cx="905785" cy="7804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A4BA4-704E-4E6E-8344-985DCE8D227C}">
      <dsp:nvSpPr>
        <dsp:cNvPr id="0" name=""/>
        <dsp:cNvSpPr/>
      </dsp:nvSpPr>
      <dsp:spPr>
        <a:xfrm>
          <a:off x="5135192" y="3104837"/>
          <a:ext cx="1967375" cy="1702010"/>
        </a:xfrm>
        <a:prstGeom prst="hexagon">
          <a:avLst>
            <a:gd name="adj" fmla="val 28570"/>
            <a:gd name="vf" fmla="val 11547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ar-SA" sz="1800" kern="1200" dirty="0" smtClean="0">
              <a:solidFill>
                <a:schemeClr val="bg1"/>
              </a:solidFill>
              <a:ea typeface="ＭＳ Ｐゴシック" charset="-128"/>
            </a:rPr>
            <a:t>Required in very small amounts.</a:t>
          </a:r>
          <a:endParaRPr lang="en-US" sz="1800" kern="1200" dirty="0">
            <a:solidFill>
              <a:schemeClr val="bg1"/>
            </a:solidFill>
          </a:endParaRPr>
        </a:p>
      </dsp:txBody>
      <dsp:txXfrm>
        <a:off x="5461228" y="3386896"/>
        <a:ext cx="1315303" cy="1137892"/>
      </dsp:txXfrm>
    </dsp:sp>
    <dsp:sp modelId="{BAFB6DC2-4844-41B1-ADAF-4B97F7EBDC34}">
      <dsp:nvSpPr>
        <dsp:cNvPr id="0" name=""/>
        <dsp:cNvSpPr/>
      </dsp:nvSpPr>
      <dsp:spPr>
        <a:xfrm>
          <a:off x="3114206" y="4172180"/>
          <a:ext cx="905785" cy="7804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01154-DBB5-4A17-B4AD-C2546199F018}">
      <dsp:nvSpPr>
        <dsp:cNvPr id="0" name=""/>
        <dsp:cNvSpPr/>
      </dsp:nvSpPr>
      <dsp:spPr>
        <a:xfrm>
          <a:off x="3330880" y="4152859"/>
          <a:ext cx="1967375" cy="1702010"/>
        </a:xfrm>
        <a:prstGeom prst="hexagon">
          <a:avLst>
            <a:gd name="adj" fmla="val 28570"/>
            <a:gd name="vf" fmla="val 11547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ar-SA" sz="1600" kern="1200" dirty="0" smtClean="0">
              <a:solidFill>
                <a:schemeClr val="bg1"/>
              </a:solidFill>
              <a:ea typeface="ＭＳ Ｐゴシック" charset="-128"/>
            </a:rPr>
            <a:t>Essential and non-caloric</a:t>
          </a:r>
          <a:r>
            <a:rPr lang="en-US" altLang="ar-SA" sz="1400" kern="1200" dirty="0" smtClean="0">
              <a:solidFill>
                <a:schemeClr val="bg1"/>
              </a:solidFill>
              <a:ea typeface="ＭＳ Ｐゴシック" charset="-128"/>
            </a:rPr>
            <a:t>.</a:t>
          </a:r>
        </a:p>
        <a:p>
          <a:pPr lvl="0" algn="ctr" defTabSz="711200">
            <a:lnSpc>
              <a:spcPct val="90000"/>
            </a:lnSpc>
            <a:spcBef>
              <a:spcPct val="0"/>
            </a:spcBef>
            <a:spcAft>
              <a:spcPct val="35000"/>
            </a:spcAft>
          </a:pPr>
          <a:r>
            <a:rPr lang="en-US" sz="1200" kern="1200" dirty="0" smtClean="0">
              <a:solidFill>
                <a:schemeClr val="accent5"/>
              </a:solidFill>
              <a:latin typeface="+mn-lt"/>
              <a:ea typeface="+mn-ea"/>
              <a:cs typeface="+mn-cs"/>
            </a:rPr>
            <a:t>Therefore, must be supplied by the diet.</a:t>
          </a:r>
          <a:endParaRPr lang="en-US" sz="1200" kern="1200" dirty="0">
            <a:solidFill>
              <a:schemeClr val="accent5"/>
            </a:solidFill>
            <a:latin typeface="+mn-lt"/>
            <a:ea typeface="+mn-ea"/>
            <a:cs typeface="+mn-cs"/>
          </a:endParaRPr>
        </a:p>
      </dsp:txBody>
      <dsp:txXfrm>
        <a:off x="3656916" y="4434918"/>
        <a:ext cx="1315303" cy="1137892"/>
      </dsp:txXfrm>
    </dsp:sp>
    <dsp:sp modelId="{57DF2FDA-2BE5-405B-9FB8-8BD010F38F6A}">
      <dsp:nvSpPr>
        <dsp:cNvPr id="0" name=""/>
        <dsp:cNvSpPr/>
      </dsp:nvSpPr>
      <dsp:spPr>
        <a:xfrm>
          <a:off x="2039773" y="2713732"/>
          <a:ext cx="905785" cy="7804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F120F-BDA6-4041-B0C6-972F2A8188DC}">
      <dsp:nvSpPr>
        <dsp:cNvPr id="0" name=""/>
        <dsp:cNvSpPr/>
      </dsp:nvSpPr>
      <dsp:spPr>
        <a:xfrm>
          <a:off x="1518192" y="3106008"/>
          <a:ext cx="1967375" cy="1702010"/>
        </a:xfrm>
        <a:prstGeom prst="hexagon">
          <a:avLst>
            <a:gd name="adj" fmla="val 28570"/>
            <a:gd name="vf" fmla="val 11547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ar-SA" sz="1800" kern="1200" dirty="0" smtClean="0">
              <a:solidFill>
                <a:schemeClr val="bg1"/>
              </a:solidFill>
              <a:ea typeface="ＭＳ Ｐゴシック" charset="-128"/>
            </a:rPr>
            <a:t>Most act as coenzymes.</a:t>
          </a:r>
          <a:endParaRPr lang="en-US" sz="1800" kern="1200" dirty="0">
            <a:solidFill>
              <a:schemeClr val="bg1"/>
            </a:solidFill>
          </a:endParaRPr>
        </a:p>
      </dsp:txBody>
      <dsp:txXfrm>
        <a:off x="1844228" y="3388067"/>
        <a:ext cx="1315303" cy="1137892"/>
      </dsp:txXfrm>
    </dsp:sp>
    <dsp:sp modelId="{E34D261E-DD6A-4BE4-8F6D-CF3C58444A90}">
      <dsp:nvSpPr>
        <dsp:cNvPr id="0" name=""/>
        <dsp:cNvSpPr/>
      </dsp:nvSpPr>
      <dsp:spPr>
        <a:xfrm>
          <a:off x="1518192" y="1044508"/>
          <a:ext cx="1967375" cy="1702010"/>
        </a:xfrm>
        <a:prstGeom prst="hexagon">
          <a:avLst>
            <a:gd name="adj" fmla="val 28570"/>
            <a:gd name="vf" fmla="val 1154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ar-SA" sz="1600" kern="1200" dirty="0" smtClean="0">
              <a:solidFill>
                <a:schemeClr val="bg1"/>
              </a:solidFill>
              <a:ea typeface="ＭＳ Ｐゴシック" charset="-128"/>
            </a:rPr>
            <a:t>Help in various biochemical processes in cell.</a:t>
          </a:r>
          <a:endParaRPr lang="en-US" sz="1600" kern="1200" dirty="0">
            <a:solidFill>
              <a:schemeClr val="bg1"/>
            </a:solidFill>
          </a:endParaRPr>
        </a:p>
      </dsp:txBody>
      <dsp:txXfrm>
        <a:off x="1844228" y="1326567"/>
        <a:ext cx="1315303" cy="1137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C5018-5592-4528-A9F7-8B57B7C63CD3}">
      <dsp:nvSpPr>
        <dsp:cNvPr id="0" name=""/>
        <dsp:cNvSpPr/>
      </dsp:nvSpPr>
      <dsp:spPr>
        <a:xfrm>
          <a:off x="0" y="488072"/>
          <a:ext cx="3995961" cy="54349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smtClean="0"/>
            <a:t>Fat-soluble vitamins</a:t>
          </a:r>
          <a:endParaRPr lang="en-US" sz="2400" kern="1200" dirty="0"/>
        </a:p>
      </dsp:txBody>
      <dsp:txXfrm>
        <a:off x="0" y="488072"/>
        <a:ext cx="3995961" cy="543495"/>
      </dsp:txXfrm>
    </dsp:sp>
    <dsp:sp modelId="{69142E9A-7411-4344-B7C3-EA5A66D6E58C}">
      <dsp:nvSpPr>
        <dsp:cNvPr id="0" name=""/>
        <dsp:cNvSpPr/>
      </dsp:nvSpPr>
      <dsp:spPr>
        <a:xfrm>
          <a:off x="0" y="1183445"/>
          <a:ext cx="3995961" cy="17679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A,D,E and K</a:t>
          </a:r>
          <a:endParaRPr lang="en-US" sz="2400" kern="1200" dirty="0"/>
        </a:p>
      </dsp:txBody>
      <dsp:txXfrm>
        <a:off x="0" y="1183445"/>
        <a:ext cx="3995961" cy="1767986"/>
      </dsp:txXfrm>
    </dsp:sp>
    <dsp:sp modelId="{7BB801BF-9C12-4255-BB22-DA6904627734}">
      <dsp:nvSpPr>
        <dsp:cNvPr id="0" name=""/>
        <dsp:cNvSpPr/>
      </dsp:nvSpPr>
      <dsp:spPr>
        <a:xfrm>
          <a:off x="4208252" y="490648"/>
          <a:ext cx="3995961" cy="548985"/>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Water-soluble vitamins</a:t>
          </a:r>
          <a:endParaRPr lang="en-US" sz="2400" kern="1200" dirty="0"/>
        </a:p>
      </dsp:txBody>
      <dsp:txXfrm>
        <a:off x="4208252" y="490648"/>
        <a:ext cx="3995961" cy="548985"/>
      </dsp:txXfrm>
    </dsp:sp>
    <dsp:sp modelId="{624ED011-C3BA-4A36-BD71-C5AFFD60C59D}">
      <dsp:nvSpPr>
        <dsp:cNvPr id="0" name=""/>
        <dsp:cNvSpPr/>
      </dsp:nvSpPr>
      <dsp:spPr>
        <a:xfrm>
          <a:off x="4208212" y="1116896"/>
          <a:ext cx="3995961" cy="4602872"/>
        </a:xfrm>
        <a:prstGeom prst="rect">
          <a:avLst/>
        </a:prstGeom>
        <a:solidFill>
          <a:schemeClr val="accent5">
            <a:tint val="40000"/>
            <a:alpha val="90000"/>
            <a:hueOff val="-7391752"/>
            <a:satOff val="-12816"/>
            <a:lumOff val="-1289"/>
            <a:alphaOff val="0"/>
          </a:schemeClr>
        </a:solidFill>
        <a:ln w="12700" cap="flat" cmpd="sng" algn="ctr">
          <a:solidFill>
            <a:schemeClr val="accent5">
              <a:tint val="40000"/>
              <a:alpha val="90000"/>
              <a:hueOff val="-7391752"/>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ascorbic acid (vitamin C)</a:t>
          </a:r>
          <a:endParaRPr lang="en-US" sz="2400" kern="1200" dirty="0"/>
        </a:p>
        <a:p>
          <a:pPr marL="228600" lvl="1" indent="-228600" algn="l" defTabSz="1066800">
            <a:lnSpc>
              <a:spcPct val="90000"/>
            </a:lnSpc>
            <a:spcBef>
              <a:spcPct val="0"/>
            </a:spcBef>
            <a:spcAft>
              <a:spcPct val="15000"/>
            </a:spcAft>
            <a:buChar char="••"/>
          </a:pPr>
          <a:r>
            <a:rPr lang="en-US" sz="2400" kern="1200" dirty="0" smtClean="0"/>
            <a:t>thiamin (vitamin B1)</a:t>
          </a:r>
          <a:endParaRPr lang="en-US" sz="2400" kern="1200" dirty="0"/>
        </a:p>
        <a:p>
          <a:pPr marL="228600" lvl="1" indent="-228600" algn="l" defTabSz="1066800">
            <a:lnSpc>
              <a:spcPct val="90000"/>
            </a:lnSpc>
            <a:spcBef>
              <a:spcPct val="0"/>
            </a:spcBef>
            <a:spcAft>
              <a:spcPct val="15000"/>
            </a:spcAft>
            <a:buChar char="••"/>
          </a:pPr>
          <a:r>
            <a:rPr lang="en-US" sz="2400" kern="1200" smtClean="0"/>
            <a:t>riboflavin (vitamin B2)</a:t>
          </a:r>
          <a:endParaRPr lang="en-US" sz="2400" kern="1200"/>
        </a:p>
        <a:p>
          <a:pPr marL="228600" lvl="1" indent="-228600" algn="l" defTabSz="1066800">
            <a:lnSpc>
              <a:spcPct val="90000"/>
            </a:lnSpc>
            <a:spcBef>
              <a:spcPct val="0"/>
            </a:spcBef>
            <a:spcAft>
              <a:spcPct val="15000"/>
            </a:spcAft>
            <a:buChar char="••"/>
          </a:pPr>
          <a:r>
            <a:rPr lang="en-US" sz="2400" kern="1200" dirty="0" smtClean="0"/>
            <a:t>Niacin </a:t>
          </a:r>
          <a:r>
            <a:rPr lang="en-US" sz="2400" kern="1200" dirty="0" smtClean="0">
              <a:solidFill>
                <a:schemeClr val="bg1">
                  <a:lumMod val="50000"/>
                </a:schemeClr>
              </a:solidFill>
            </a:rPr>
            <a:t>(Vitamin B3)</a:t>
          </a:r>
          <a:endParaRPr lang="en-US" sz="2400" kern="1200" dirty="0">
            <a:solidFill>
              <a:schemeClr val="bg1">
                <a:lumMod val="50000"/>
              </a:schemeClr>
            </a:solidFill>
          </a:endParaRPr>
        </a:p>
        <a:p>
          <a:pPr marL="228600" lvl="1" indent="-228600" algn="l" defTabSz="1066800">
            <a:lnSpc>
              <a:spcPct val="90000"/>
            </a:lnSpc>
            <a:spcBef>
              <a:spcPct val="0"/>
            </a:spcBef>
            <a:spcAft>
              <a:spcPct val="15000"/>
            </a:spcAft>
            <a:buChar char="••"/>
          </a:pPr>
          <a:r>
            <a:rPr lang="en-US" sz="2400" kern="1200" dirty="0" smtClean="0"/>
            <a:t>pyridoxine (vitamin B6)</a:t>
          </a:r>
          <a:endParaRPr lang="en-US" sz="2400" kern="1200" dirty="0"/>
        </a:p>
        <a:p>
          <a:pPr marL="228600" lvl="1" indent="-228600" algn="l" defTabSz="1066800">
            <a:lnSpc>
              <a:spcPct val="90000"/>
            </a:lnSpc>
            <a:spcBef>
              <a:spcPct val="0"/>
            </a:spcBef>
            <a:spcAft>
              <a:spcPct val="15000"/>
            </a:spcAft>
            <a:buChar char="••"/>
          </a:pPr>
          <a:r>
            <a:rPr lang="en-US" sz="2400" kern="1200" smtClean="0"/>
            <a:t>biotin</a:t>
          </a:r>
          <a:endParaRPr lang="en-US" sz="2400" kern="1200"/>
        </a:p>
        <a:p>
          <a:pPr marL="228600" lvl="1" indent="-228600" algn="l" defTabSz="1066800">
            <a:lnSpc>
              <a:spcPct val="90000"/>
            </a:lnSpc>
            <a:spcBef>
              <a:spcPct val="0"/>
            </a:spcBef>
            <a:spcAft>
              <a:spcPct val="15000"/>
            </a:spcAft>
            <a:buChar char="••"/>
          </a:pPr>
          <a:r>
            <a:rPr lang="en-US" sz="2400" kern="1200" dirty="0" smtClean="0"/>
            <a:t>pantothenic acid</a:t>
          </a:r>
          <a:endParaRPr lang="en-US" sz="2400" kern="1200" dirty="0"/>
        </a:p>
        <a:p>
          <a:pPr marL="228600" lvl="1" indent="-228600" algn="l" defTabSz="1066800">
            <a:lnSpc>
              <a:spcPct val="90000"/>
            </a:lnSpc>
            <a:spcBef>
              <a:spcPct val="0"/>
            </a:spcBef>
            <a:spcAft>
              <a:spcPct val="15000"/>
            </a:spcAft>
            <a:buChar char="••"/>
          </a:pPr>
          <a:r>
            <a:rPr lang="en-US" sz="2400" kern="1200" smtClean="0"/>
            <a:t> </a:t>
          </a:r>
          <a:r>
            <a:rPr lang="en-US" sz="2400" kern="1200" dirty="0" smtClean="0"/>
            <a:t>folate</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cobalamin</a:t>
          </a:r>
          <a:r>
            <a:rPr lang="en-US" sz="2400" kern="1200" dirty="0" smtClean="0"/>
            <a:t> (vitamin B12)</a:t>
          </a: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a:off x="4208212" y="1116896"/>
        <a:ext cx="3995961" cy="4602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0F40D-FD41-40FE-AD26-985DA405CECE}">
      <dsp:nvSpPr>
        <dsp:cNvPr id="0" name=""/>
        <dsp:cNvSpPr/>
      </dsp:nvSpPr>
      <dsp:spPr>
        <a:xfrm>
          <a:off x="609599" y="0"/>
          <a:ext cx="6908800" cy="541866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BFC0B-D135-45E3-9B71-8840A05BDC4F}">
      <dsp:nvSpPr>
        <dsp:cNvPr id="0" name=""/>
        <dsp:cNvSpPr/>
      </dsp:nvSpPr>
      <dsp:spPr>
        <a:xfrm>
          <a:off x="2232" y="1625600"/>
          <a:ext cx="1299765" cy="21674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Stored in the </a:t>
          </a:r>
          <a:r>
            <a:rPr lang="en-US" sz="1700" kern="1200" dirty="0" smtClean="0">
              <a:solidFill>
                <a:srgbClr val="C00000"/>
              </a:solidFill>
            </a:rPr>
            <a:t>liver and adipose tissue.</a:t>
          </a:r>
          <a:endParaRPr lang="en-US" sz="1700" kern="1200" dirty="0">
            <a:solidFill>
              <a:srgbClr val="C00000"/>
            </a:solidFill>
          </a:endParaRPr>
        </a:p>
      </dsp:txBody>
      <dsp:txXfrm>
        <a:off x="65681" y="1689049"/>
        <a:ext cx="1172867" cy="2040568"/>
      </dsp:txXfrm>
    </dsp:sp>
    <dsp:sp modelId="{AD4FE7C9-EA0E-46CE-B7D9-462B61531576}">
      <dsp:nvSpPr>
        <dsp:cNvPr id="0" name=""/>
        <dsp:cNvSpPr/>
      </dsp:nvSpPr>
      <dsp:spPr>
        <a:xfrm>
          <a:off x="1366986" y="1625600"/>
          <a:ext cx="1299765" cy="2167466"/>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Excess may accumulate and cause </a:t>
          </a:r>
          <a:r>
            <a:rPr lang="en-US" sz="1700" kern="1200" dirty="0" smtClean="0">
              <a:solidFill>
                <a:srgbClr val="C00000"/>
              </a:solidFill>
            </a:rPr>
            <a:t>toxicity.</a:t>
          </a:r>
          <a:endParaRPr lang="en-US" sz="1700" kern="1200" dirty="0">
            <a:solidFill>
              <a:srgbClr val="C00000"/>
            </a:solidFill>
          </a:endParaRPr>
        </a:p>
      </dsp:txBody>
      <dsp:txXfrm>
        <a:off x="1430435" y="1689049"/>
        <a:ext cx="1172867" cy="2040568"/>
      </dsp:txXfrm>
    </dsp:sp>
    <dsp:sp modelId="{0ED45323-BE81-46BF-AF7F-52D2B2663650}">
      <dsp:nvSpPr>
        <dsp:cNvPr id="0" name=""/>
        <dsp:cNvSpPr/>
      </dsp:nvSpPr>
      <dsp:spPr>
        <a:xfrm>
          <a:off x="2731740" y="1625600"/>
          <a:ext cx="1299765" cy="2167466"/>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Cases of toxicity with vitamin A and D have been reported.</a:t>
          </a:r>
          <a:endParaRPr lang="en-US" sz="1700" kern="1200" dirty="0"/>
        </a:p>
      </dsp:txBody>
      <dsp:txXfrm>
        <a:off x="2795189" y="1689049"/>
        <a:ext cx="1172867" cy="2040568"/>
      </dsp:txXfrm>
    </dsp:sp>
    <dsp:sp modelId="{B0E631DB-E8AC-4058-8B64-49D1D9E9C4F2}">
      <dsp:nvSpPr>
        <dsp:cNvPr id="0" name=""/>
        <dsp:cNvSpPr/>
      </dsp:nvSpPr>
      <dsp:spPr>
        <a:xfrm>
          <a:off x="4096494" y="1625600"/>
          <a:ext cx="1299765" cy="2167466"/>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Do not need to be consumed each day due to storage in the body.</a:t>
          </a:r>
          <a:endParaRPr lang="en-US" sz="1700" kern="1200" dirty="0"/>
        </a:p>
      </dsp:txBody>
      <dsp:txXfrm>
        <a:off x="4159943" y="1689049"/>
        <a:ext cx="1172867" cy="2040568"/>
      </dsp:txXfrm>
    </dsp:sp>
    <dsp:sp modelId="{618EC7ED-4CED-4097-8079-8372F2BF8246}">
      <dsp:nvSpPr>
        <dsp:cNvPr id="0" name=""/>
        <dsp:cNvSpPr/>
      </dsp:nvSpPr>
      <dsp:spPr>
        <a:xfrm>
          <a:off x="5461248" y="1625600"/>
          <a:ext cx="1299765" cy="2167466"/>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Absorbed slowly with fats.</a:t>
          </a:r>
          <a:endParaRPr lang="en-US" sz="1700" kern="1200" dirty="0"/>
        </a:p>
      </dsp:txBody>
      <dsp:txXfrm>
        <a:off x="5524697" y="1689049"/>
        <a:ext cx="1172867" cy="2040568"/>
      </dsp:txXfrm>
    </dsp:sp>
    <dsp:sp modelId="{8EE09D0A-F705-4388-9E45-D12C4346CF5E}">
      <dsp:nvSpPr>
        <dsp:cNvPr id="0" name=""/>
        <dsp:cNvSpPr/>
      </dsp:nvSpPr>
      <dsp:spPr>
        <a:xfrm>
          <a:off x="6826001" y="1625600"/>
          <a:ext cx="1299765" cy="216746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Diseases due to deficiency are rare as large amounts are stored in the body.</a:t>
          </a:r>
          <a:endParaRPr lang="en-US" sz="1700" kern="1200" dirty="0"/>
        </a:p>
      </dsp:txBody>
      <dsp:txXfrm>
        <a:off x="6889450" y="1689049"/>
        <a:ext cx="1172867" cy="2040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C40E2-1B19-48A9-9760-83F8C8137BEB}">
      <dsp:nvSpPr>
        <dsp:cNvPr id="0" name=""/>
        <dsp:cNvSpPr/>
      </dsp:nvSpPr>
      <dsp:spPr>
        <a:xfrm>
          <a:off x="2942399" y="1748061"/>
          <a:ext cx="2221862" cy="1922001"/>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Functions</a:t>
          </a:r>
          <a:endParaRPr lang="en-US" sz="2800" kern="1200" dirty="0">
            <a:solidFill>
              <a:schemeClr val="bg1"/>
            </a:solidFill>
          </a:endParaRPr>
        </a:p>
      </dsp:txBody>
      <dsp:txXfrm>
        <a:off x="3310593" y="2066564"/>
        <a:ext cx="1485474" cy="1284995"/>
      </dsp:txXfrm>
    </dsp:sp>
    <dsp:sp modelId="{54C17637-2FA7-46B1-9E5F-5B80D53A051B}">
      <dsp:nvSpPr>
        <dsp:cNvPr id="0" name=""/>
        <dsp:cNvSpPr/>
      </dsp:nvSpPr>
      <dsp:spPr>
        <a:xfrm>
          <a:off x="4333712" y="828514"/>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8971C-625F-49ED-8679-DDA4ED144530}">
      <dsp:nvSpPr>
        <dsp:cNvPr id="0" name=""/>
        <dsp:cNvSpPr/>
      </dsp:nvSpPr>
      <dsp:spPr>
        <a:xfrm>
          <a:off x="3147065" y="0"/>
          <a:ext cx="1820800" cy="1575206"/>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ea typeface="ＭＳ Ｐゴシック" charset="-128"/>
            </a:rPr>
            <a:t>Vision: Vitamin A is a component of the visual pigment rhodopsin. Retinal is bound to the protein opsin.</a:t>
          </a:r>
          <a:endParaRPr lang="en-US" sz="1200" kern="1200" dirty="0">
            <a:solidFill>
              <a:schemeClr val="bg1"/>
            </a:solidFill>
          </a:endParaRPr>
        </a:p>
      </dsp:txBody>
      <dsp:txXfrm>
        <a:off x="3448810" y="261045"/>
        <a:ext cx="1217310" cy="1053116"/>
      </dsp:txXfrm>
    </dsp:sp>
    <dsp:sp modelId="{FA7048F7-F27E-420F-87C8-7CEF75D4ECD5}">
      <dsp:nvSpPr>
        <dsp:cNvPr id="0" name=""/>
        <dsp:cNvSpPr/>
      </dsp:nvSpPr>
      <dsp:spPr>
        <a:xfrm>
          <a:off x="5312076" y="2178846"/>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75EC1-B632-4365-A1FA-947720E4C991}">
      <dsp:nvSpPr>
        <dsp:cNvPr id="0" name=""/>
        <dsp:cNvSpPr/>
      </dsp:nvSpPr>
      <dsp:spPr>
        <a:xfrm>
          <a:off x="4816951" y="807493"/>
          <a:ext cx="1820800" cy="1575206"/>
        </a:xfrm>
        <a:prstGeom prst="hexagon">
          <a:avLst>
            <a:gd name="adj" fmla="val 28570"/>
            <a:gd name="vf" fmla="val 11547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ea typeface="ＭＳ Ｐゴシック" charset="-128"/>
            </a:rPr>
            <a:t>Reproduction: Retinol and retinal are essential for normal reproduction</a:t>
          </a:r>
          <a:endParaRPr lang="en-US" sz="1200" kern="1200" dirty="0">
            <a:solidFill>
              <a:schemeClr val="bg1"/>
            </a:solidFill>
          </a:endParaRPr>
        </a:p>
      </dsp:txBody>
      <dsp:txXfrm>
        <a:off x="5118696" y="1068538"/>
        <a:ext cx="1217310" cy="1053116"/>
      </dsp:txXfrm>
    </dsp:sp>
    <dsp:sp modelId="{6338E23F-5A70-4FF4-81E4-C1FA18DFF990}">
      <dsp:nvSpPr>
        <dsp:cNvPr id="0" name=""/>
        <dsp:cNvSpPr/>
      </dsp:nvSpPr>
      <dsp:spPr>
        <a:xfrm>
          <a:off x="4632441" y="3703117"/>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A5E31-21C2-49CE-AF33-AD213A696873}">
      <dsp:nvSpPr>
        <dsp:cNvPr id="0" name=""/>
        <dsp:cNvSpPr/>
      </dsp:nvSpPr>
      <dsp:spPr>
        <a:xfrm>
          <a:off x="4905815" y="2913277"/>
          <a:ext cx="1862442" cy="1459145"/>
        </a:xfrm>
        <a:prstGeom prst="hexagon">
          <a:avLst>
            <a:gd name="adj" fmla="val 28570"/>
            <a:gd name="vf" fmla="val 11547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ea typeface="ＭＳ Ｐゴシック" charset="-128"/>
            </a:rPr>
            <a:t>Maintenance of epithelial cells: Essential for normal differentiation of epithelial tissues and mucus secretion. </a:t>
          </a:r>
        </a:p>
        <a:p>
          <a:pPr lvl="0" algn="ctr" defTabSz="533400">
            <a:lnSpc>
              <a:spcPct val="90000"/>
            </a:lnSpc>
            <a:spcBef>
              <a:spcPct val="0"/>
            </a:spcBef>
            <a:spcAft>
              <a:spcPct val="35000"/>
            </a:spcAft>
          </a:pPr>
          <a:r>
            <a:rPr lang="en-US" sz="1200" kern="1200" dirty="0" smtClean="0">
              <a:solidFill>
                <a:schemeClr val="bg1"/>
              </a:solidFill>
              <a:ea typeface="ＭＳ Ｐゴシック" charset="-128"/>
            </a:rPr>
            <a:t>(Skin health) </a:t>
          </a:r>
          <a:endParaRPr lang="en-US" sz="1200" kern="1200" dirty="0">
            <a:solidFill>
              <a:schemeClr val="bg1"/>
            </a:solidFill>
          </a:endParaRPr>
        </a:p>
      </dsp:txBody>
      <dsp:txXfrm>
        <a:off x="5199978" y="3143741"/>
        <a:ext cx="1274116" cy="998217"/>
      </dsp:txXfrm>
    </dsp:sp>
    <dsp:sp modelId="{73998638-4C12-41F4-8BF4-ABDEB8BB3E04}">
      <dsp:nvSpPr>
        <dsp:cNvPr id="0" name=""/>
        <dsp:cNvSpPr/>
      </dsp:nvSpPr>
      <dsp:spPr>
        <a:xfrm>
          <a:off x="2946534" y="3861342"/>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1C709-52C8-4DA3-ACC9-486682C74E02}">
      <dsp:nvSpPr>
        <dsp:cNvPr id="0" name=""/>
        <dsp:cNvSpPr/>
      </dsp:nvSpPr>
      <dsp:spPr>
        <a:xfrm>
          <a:off x="3147065" y="3843460"/>
          <a:ext cx="1820800" cy="1575206"/>
        </a:xfrm>
        <a:prstGeom prst="hexagon">
          <a:avLst>
            <a:gd name="adj" fmla="val 28570"/>
            <a:gd name="vf" fmla="val 11547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ea typeface="ＭＳ Ｐゴシック" charset="-128"/>
            </a:rPr>
            <a:t>Bone metabolism, immune functions, Skin health, and Antioxidant activity</a:t>
          </a:r>
          <a:endParaRPr lang="en-US" sz="1200" kern="1200" dirty="0">
            <a:solidFill>
              <a:schemeClr val="bg1"/>
            </a:solidFill>
          </a:endParaRPr>
        </a:p>
      </dsp:txBody>
      <dsp:txXfrm>
        <a:off x="3448810" y="4104505"/>
        <a:ext cx="1217310" cy="1053116"/>
      </dsp:txXfrm>
    </dsp:sp>
    <dsp:sp modelId="{963A4475-CFC0-4F3F-887E-23AE25160263}">
      <dsp:nvSpPr>
        <dsp:cNvPr id="0" name=""/>
        <dsp:cNvSpPr/>
      </dsp:nvSpPr>
      <dsp:spPr>
        <a:xfrm>
          <a:off x="1952148" y="2511552"/>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C295A-D4FD-4FCF-875C-CFC26B3F35CD}">
      <dsp:nvSpPr>
        <dsp:cNvPr id="0" name=""/>
        <dsp:cNvSpPr/>
      </dsp:nvSpPr>
      <dsp:spPr>
        <a:xfrm>
          <a:off x="1469427" y="2874602"/>
          <a:ext cx="1820800" cy="1575206"/>
        </a:xfrm>
        <a:prstGeom prst="hexagon">
          <a:avLst>
            <a:gd name="adj" fmla="val 28570"/>
            <a:gd name="vf" fmla="val 11547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ea typeface="ＭＳ Ｐゴシック" charset="-128"/>
            </a:rPr>
            <a:t>Growth: Vitamin A deficiency causes loss of appetite. Slow bone growth. Affects CNS.</a:t>
          </a:r>
          <a:endParaRPr lang="en-US" sz="1200" kern="1200" dirty="0">
            <a:solidFill>
              <a:schemeClr val="bg1"/>
            </a:solidFill>
          </a:endParaRPr>
        </a:p>
      </dsp:txBody>
      <dsp:txXfrm>
        <a:off x="1771172" y="3135647"/>
        <a:ext cx="1217310" cy="1053116"/>
      </dsp:txXfrm>
    </dsp:sp>
    <dsp:sp modelId="{C8C748BE-98FD-4751-B59A-5E565023C524}">
      <dsp:nvSpPr>
        <dsp:cNvPr id="0" name=""/>
        <dsp:cNvSpPr/>
      </dsp:nvSpPr>
      <dsp:spPr>
        <a:xfrm>
          <a:off x="1469427" y="966690"/>
          <a:ext cx="1820800" cy="1575206"/>
        </a:xfrm>
        <a:prstGeom prst="hexagon">
          <a:avLst>
            <a:gd name="adj" fmla="val 28570"/>
            <a:gd name="vf" fmla="val 1154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ea typeface="ＭＳ Ｐゴシック" charset="-128"/>
            </a:rPr>
            <a:t>Gene transcription</a:t>
          </a:r>
        </a:p>
        <a:p>
          <a:pPr lvl="0" algn="ctr" defTabSz="533400">
            <a:lnSpc>
              <a:spcPct val="90000"/>
            </a:lnSpc>
            <a:spcBef>
              <a:spcPct val="0"/>
            </a:spcBef>
            <a:spcAft>
              <a:spcPct val="35000"/>
            </a:spcAft>
          </a:pPr>
          <a:r>
            <a:rPr lang="en-US" sz="1200" kern="1200" dirty="0" smtClean="0">
              <a:solidFill>
                <a:schemeClr val="bg1"/>
              </a:solidFill>
              <a:ea typeface="ＭＳ Ｐゴシック" charset="-128"/>
            </a:rPr>
            <a:t>and Embryonic development and reproduction</a:t>
          </a:r>
          <a:endParaRPr lang="en-US" sz="1200" kern="1200" dirty="0">
            <a:solidFill>
              <a:schemeClr val="bg1"/>
            </a:solidFill>
          </a:endParaRPr>
        </a:p>
      </dsp:txBody>
      <dsp:txXfrm>
        <a:off x="1771172" y="1227735"/>
        <a:ext cx="1217310" cy="1053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E2249-8D9C-41E6-B867-15FD898F6479}">
      <dsp:nvSpPr>
        <dsp:cNvPr id="0" name=""/>
        <dsp:cNvSpPr/>
      </dsp:nvSpPr>
      <dsp:spPr>
        <a:xfrm>
          <a:off x="0" y="0"/>
          <a:ext cx="4840478" cy="10077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When stimulated by light vitamin A isomerizes from its bent ‘cis’ form to a straighter ‘trans’ form and detaches from opsin</a:t>
          </a:r>
          <a:endParaRPr lang="en-US" sz="1500" kern="1200" dirty="0">
            <a:solidFill>
              <a:schemeClr val="bg1"/>
            </a:solidFill>
          </a:endParaRPr>
        </a:p>
      </dsp:txBody>
      <dsp:txXfrm>
        <a:off x="29515" y="29515"/>
        <a:ext cx="3753064" cy="948695"/>
      </dsp:txXfrm>
    </dsp:sp>
    <dsp:sp modelId="{14BE21F8-D7B5-4CA4-A0CD-FF2F4AC2B8C4}">
      <dsp:nvSpPr>
        <dsp:cNvPr id="0" name=""/>
        <dsp:cNvSpPr/>
      </dsp:nvSpPr>
      <dsp:spPr>
        <a:xfrm>
          <a:off x="427100" y="1175679"/>
          <a:ext cx="4840478" cy="1007725"/>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The opsin molecule changes shape, which sends a signal to the brain via optic nerve and an image is formed</a:t>
          </a:r>
          <a:endParaRPr lang="en-US" sz="1500" kern="1200" dirty="0">
            <a:solidFill>
              <a:schemeClr val="bg1"/>
            </a:solidFill>
          </a:endParaRPr>
        </a:p>
      </dsp:txBody>
      <dsp:txXfrm>
        <a:off x="456615" y="1205194"/>
        <a:ext cx="3699325" cy="948695"/>
      </dsp:txXfrm>
    </dsp:sp>
    <dsp:sp modelId="{4572AD6D-EDED-4DDD-9544-D2B4BBA88DE3}">
      <dsp:nvSpPr>
        <dsp:cNvPr id="0" name=""/>
        <dsp:cNvSpPr/>
      </dsp:nvSpPr>
      <dsp:spPr>
        <a:xfrm>
          <a:off x="854201" y="2351359"/>
          <a:ext cx="4840478" cy="100772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Most retinal released in this process is quickly converted to trans-retinol and then to cis-retinal, to begin another cycle</a:t>
          </a:r>
          <a:endParaRPr lang="en-US" sz="1500" kern="1200" dirty="0">
            <a:solidFill>
              <a:schemeClr val="bg1"/>
            </a:solidFill>
          </a:endParaRPr>
        </a:p>
      </dsp:txBody>
      <dsp:txXfrm>
        <a:off x="883716" y="2380874"/>
        <a:ext cx="3699325" cy="948695"/>
      </dsp:txXfrm>
    </dsp:sp>
    <dsp:sp modelId="{E86227AB-5D42-4DF1-8F89-B1AE56E13162}">
      <dsp:nvSpPr>
        <dsp:cNvPr id="0" name=""/>
        <dsp:cNvSpPr/>
      </dsp:nvSpPr>
      <dsp:spPr>
        <a:xfrm>
          <a:off x="4185456" y="764191"/>
          <a:ext cx="655021" cy="65502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solidFill>
              <a:schemeClr val="bg1"/>
            </a:solidFill>
          </a:endParaRPr>
        </a:p>
      </dsp:txBody>
      <dsp:txXfrm>
        <a:off x="4332836" y="764191"/>
        <a:ext cx="360261" cy="492903"/>
      </dsp:txXfrm>
    </dsp:sp>
    <dsp:sp modelId="{F6D1E2A0-6E30-453E-80B0-8EF432BF11F0}">
      <dsp:nvSpPr>
        <dsp:cNvPr id="0" name=""/>
        <dsp:cNvSpPr/>
      </dsp:nvSpPr>
      <dsp:spPr>
        <a:xfrm>
          <a:off x="4612557" y="1933153"/>
          <a:ext cx="655021" cy="655021"/>
        </a:xfrm>
        <a:prstGeom prst="downArrow">
          <a:avLst>
            <a:gd name="adj1" fmla="val 55000"/>
            <a:gd name="adj2" fmla="val 45000"/>
          </a:avLst>
        </a:prstGeom>
        <a:solidFill>
          <a:schemeClr val="accent5">
            <a:tint val="40000"/>
            <a:alpha val="90000"/>
            <a:hueOff val="-7391752"/>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solidFill>
              <a:schemeClr val="bg1"/>
            </a:solidFill>
          </a:endParaRPr>
        </a:p>
      </dsp:txBody>
      <dsp:txXfrm>
        <a:off x="4759937" y="1933153"/>
        <a:ext cx="360261" cy="492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670C4-935A-4DD7-82CA-FD5243BFCE8C}">
      <dsp:nvSpPr>
        <dsp:cNvPr id="0" name=""/>
        <dsp:cNvSpPr/>
      </dsp:nvSpPr>
      <dsp:spPr>
        <a:xfrm>
          <a:off x="0" y="116711"/>
          <a:ext cx="2434322" cy="243428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ea typeface="ＭＳ Ｐゴシック" charset="-128"/>
            </a:rPr>
            <a:t>Women: 700 µg or 2,330 IU </a:t>
          </a:r>
          <a:endParaRPr lang="en-US" sz="2400" kern="1200" dirty="0">
            <a:solidFill>
              <a:srgbClr val="00ADA8"/>
            </a:solidFill>
          </a:endParaRPr>
        </a:p>
      </dsp:txBody>
      <dsp:txXfrm>
        <a:off x="356498" y="473204"/>
        <a:ext cx="1721326" cy="1721301"/>
      </dsp:txXfrm>
    </dsp:sp>
    <dsp:sp modelId="{DC42269F-9BC8-4278-B32C-C64165CE4B7D}">
      <dsp:nvSpPr>
        <dsp:cNvPr id="0" name=""/>
        <dsp:cNvSpPr/>
      </dsp:nvSpPr>
      <dsp:spPr>
        <a:xfrm>
          <a:off x="1252967" y="1740246"/>
          <a:ext cx="2434322" cy="2434287"/>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ea typeface="ＭＳ Ｐゴシック" charset="-128"/>
            </a:rPr>
            <a:t>Men: 900 µg or 3,000 IU</a:t>
          </a:r>
          <a:endParaRPr lang="en-US" sz="2400" kern="1200" dirty="0">
            <a:solidFill>
              <a:srgbClr val="00ADA8"/>
            </a:solidFill>
          </a:endParaRPr>
        </a:p>
      </dsp:txBody>
      <dsp:txXfrm>
        <a:off x="1609465" y="2096739"/>
        <a:ext cx="1721326" cy="1721301"/>
      </dsp:txXfrm>
    </dsp:sp>
    <dsp:sp modelId="{F5E547D2-29CB-4FAE-9F8B-068CE031AB27}">
      <dsp:nvSpPr>
        <dsp:cNvPr id="0" name=""/>
        <dsp:cNvSpPr/>
      </dsp:nvSpPr>
      <dsp:spPr>
        <a:xfrm>
          <a:off x="2504453" y="116711"/>
          <a:ext cx="2434322" cy="2434287"/>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ea typeface="ＭＳ Ｐゴシック" charset="-128"/>
            </a:rPr>
            <a:t>UL Men or Women: 3,000 µg or 10,000 IU</a:t>
          </a:r>
          <a:endParaRPr lang="en-US" sz="2400" kern="1200" dirty="0">
            <a:solidFill>
              <a:srgbClr val="00ADA8"/>
            </a:solidFill>
          </a:endParaRPr>
        </a:p>
      </dsp:txBody>
      <dsp:txXfrm>
        <a:off x="2860951" y="473204"/>
        <a:ext cx="1721326" cy="17213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2AE47-B69E-436F-B0FB-D86E370C6114}">
      <dsp:nvSpPr>
        <dsp:cNvPr id="0" name=""/>
        <dsp:cNvSpPr/>
      </dsp:nvSpPr>
      <dsp:spPr>
        <a:xfrm>
          <a:off x="3018155" y="3072899"/>
          <a:ext cx="2091690" cy="2091690"/>
        </a:xfrm>
        <a:prstGeom prst="ellipse">
          <a:avLst/>
        </a:prstGeom>
        <a:solidFill>
          <a:srgbClr val="00AD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Vitamin A associated diseases</a:t>
          </a:r>
          <a:endParaRPr lang="en-US" sz="2600" kern="1200" dirty="0"/>
        </a:p>
      </dsp:txBody>
      <dsp:txXfrm>
        <a:off x="3324476" y="3379220"/>
        <a:ext cx="1479048" cy="1479048"/>
      </dsp:txXfrm>
    </dsp:sp>
    <dsp:sp modelId="{52265762-C78F-42B9-B854-DC263C458E2F}">
      <dsp:nvSpPr>
        <dsp:cNvPr id="0" name=""/>
        <dsp:cNvSpPr/>
      </dsp:nvSpPr>
      <dsp:spPr>
        <a:xfrm rot="10800000">
          <a:off x="994175" y="3820678"/>
          <a:ext cx="1912661" cy="59613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4CCBFB-5205-4D8B-884B-D003D754F8D2}">
      <dsp:nvSpPr>
        <dsp:cNvPr id="0" name=""/>
        <dsp:cNvSpPr/>
      </dsp:nvSpPr>
      <dsp:spPr>
        <a:xfrm>
          <a:off x="622" y="3323902"/>
          <a:ext cx="1987105" cy="1589684"/>
        </a:xfrm>
        <a:prstGeom prst="roundRect">
          <a:avLst>
            <a:gd name="adj" fmla="val 10000"/>
          </a:avLst>
        </a:prstGeom>
        <a:solidFill>
          <a:schemeClr val="accent5">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bg1"/>
              </a:solidFill>
              <a:ea typeface="ＭＳ Ｐゴシック" charset="-128"/>
            </a:rPr>
            <a:t>Nyctalobia</a:t>
          </a:r>
          <a:r>
            <a:rPr lang="en-US" sz="2400" kern="1200" dirty="0" smtClean="0">
              <a:solidFill>
                <a:schemeClr val="bg1"/>
              </a:solidFill>
              <a:ea typeface="ＭＳ Ｐゴシック" charset="-128"/>
            </a:rPr>
            <a:t> </a:t>
          </a:r>
          <a:r>
            <a:rPr lang="en-US" sz="1700" kern="1200" dirty="0" smtClean="0">
              <a:solidFill>
                <a:schemeClr val="bg1"/>
              </a:solidFill>
              <a:ea typeface="ＭＳ Ｐゴシック" charset="-128"/>
            </a:rPr>
            <a:t>(night blindness): patient cannot see in low light or near darkness conditions</a:t>
          </a:r>
          <a:r>
            <a:rPr lang="en-US" sz="1700" kern="1200" dirty="0" smtClean="0">
              <a:solidFill>
                <a:srgbClr val="334E5D"/>
              </a:solidFill>
              <a:ea typeface="ＭＳ Ｐゴシック" charset="-128"/>
            </a:rPr>
            <a:t>.</a:t>
          </a:r>
          <a:endParaRPr lang="en-US" sz="1700" kern="1200" dirty="0"/>
        </a:p>
      </dsp:txBody>
      <dsp:txXfrm>
        <a:off x="47182" y="3370462"/>
        <a:ext cx="1893985" cy="1496564"/>
      </dsp:txXfrm>
    </dsp:sp>
    <dsp:sp modelId="{21550596-F4AC-4214-BA7E-3A3818DD99E4}">
      <dsp:nvSpPr>
        <dsp:cNvPr id="0" name=""/>
        <dsp:cNvSpPr/>
      </dsp:nvSpPr>
      <dsp:spPr>
        <a:xfrm rot="13500000">
          <a:off x="1613203" y="2326212"/>
          <a:ext cx="1912661" cy="596131"/>
        </a:xfrm>
        <a:prstGeom prst="lef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083DAD-3A27-4F66-9C9C-DBF6CAF41439}">
      <dsp:nvSpPr>
        <dsp:cNvPr id="0" name=""/>
        <dsp:cNvSpPr/>
      </dsp:nvSpPr>
      <dsp:spPr>
        <a:xfrm>
          <a:off x="899753" y="1153208"/>
          <a:ext cx="1987105" cy="1589684"/>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1"/>
              </a:solidFill>
              <a:ea typeface="ＭＳ Ｐゴシック" charset="-128"/>
            </a:rPr>
            <a:t>Xerophthalmia</a:t>
          </a:r>
          <a:endParaRPr lang="en-US" sz="1800" kern="1200" dirty="0" smtClean="0">
            <a:solidFill>
              <a:schemeClr val="bg1"/>
            </a:solidFill>
            <a:ea typeface="ＭＳ Ｐゴシック" charset="-128"/>
          </a:endParaRPr>
        </a:p>
        <a:p>
          <a:pPr lvl="0" algn="ctr" defTabSz="889000">
            <a:lnSpc>
              <a:spcPct val="90000"/>
            </a:lnSpc>
            <a:spcBef>
              <a:spcPct val="0"/>
            </a:spcBef>
            <a:spcAft>
              <a:spcPct val="35000"/>
            </a:spcAft>
          </a:pPr>
          <a:r>
            <a:rPr lang="en-US" sz="1800" kern="1200" dirty="0" smtClean="0">
              <a:solidFill>
                <a:schemeClr val="bg1"/>
              </a:solidFill>
              <a:ea typeface="ＭＳ Ｐゴシック" charset="-128"/>
            </a:rPr>
            <a:t>dryness of the conjunctiva and cornea.</a:t>
          </a:r>
          <a:endParaRPr lang="en-US" sz="1800" kern="1200" dirty="0">
            <a:solidFill>
              <a:schemeClr val="bg1"/>
            </a:solidFill>
          </a:endParaRPr>
        </a:p>
      </dsp:txBody>
      <dsp:txXfrm>
        <a:off x="946313" y="1199768"/>
        <a:ext cx="1893985" cy="1496564"/>
      </dsp:txXfrm>
    </dsp:sp>
    <dsp:sp modelId="{B2789C81-7285-42B4-A5F6-9B48B1F916EF}">
      <dsp:nvSpPr>
        <dsp:cNvPr id="0" name=""/>
        <dsp:cNvSpPr/>
      </dsp:nvSpPr>
      <dsp:spPr>
        <a:xfrm rot="16200000">
          <a:off x="3107669" y="1707184"/>
          <a:ext cx="1912661" cy="596131"/>
        </a:xfrm>
        <a:prstGeom prst="lef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275EC9-BEF4-4E83-A3F4-CA305E8F7145}">
      <dsp:nvSpPr>
        <dsp:cNvPr id="0" name=""/>
        <dsp:cNvSpPr/>
      </dsp:nvSpPr>
      <dsp:spPr>
        <a:xfrm>
          <a:off x="3070447" y="254077"/>
          <a:ext cx="1987105" cy="1589684"/>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bg1"/>
              </a:solidFill>
              <a:ea typeface="ＭＳ Ｐゴシック" charset="-128"/>
            </a:rPr>
            <a:t>Bitot’s</a:t>
          </a:r>
          <a:r>
            <a:rPr lang="en-US" sz="2400" kern="1200" dirty="0" smtClean="0">
              <a:solidFill>
                <a:schemeClr val="bg1"/>
              </a:solidFill>
              <a:ea typeface="ＭＳ Ｐゴシック" charset="-128"/>
            </a:rPr>
            <a:t> spot</a:t>
          </a:r>
        </a:p>
        <a:p>
          <a:pPr lvl="0" algn="ctr" defTabSz="1066800">
            <a:lnSpc>
              <a:spcPct val="90000"/>
            </a:lnSpc>
            <a:spcBef>
              <a:spcPct val="0"/>
            </a:spcBef>
            <a:spcAft>
              <a:spcPct val="35000"/>
            </a:spcAft>
          </a:pPr>
          <a:r>
            <a:rPr lang="en-US" sz="1800" kern="1200" dirty="0" smtClean="0">
              <a:solidFill>
                <a:schemeClr val="bg1"/>
              </a:solidFill>
              <a:ea typeface="ＭＳ Ｐゴシック" charset="-128"/>
            </a:rPr>
            <a:t>localized increased thickness of the conjunctiva.</a:t>
          </a:r>
          <a:endParaRPr lang="en-US" sz="1800" kern="1200" dirty="0">
            <a:solidFill>
              <a:schemeClr val="bg1"/>
            </a:solidFill>
          </a:endParaRPr>
        </a:p>
      </dsp:txBody>
      <dsp:txXfrm>
        <a:off x="3117007" y="300637"/>
        <a:ext cx="1893985" cy="1496564"/>
      </dsp:txXfrm>
    </dsp:sp>
    <dsp:sp modelId="{825075C2-EC55-4A12-88CE-25FE340E7D90}">
      <dsp:nvSpPr>
        <dsp:cNvPr id="0" name=""/>
        <dsp:cNvSpPr/>
      </dsp:nvSpPr>
      <dsp:spPr>
        <a:xfrm rot="18900000">
          <a:off x="4602135" y="2326212"/>
          <a:ext cx="1912661" cy="596131"/>
        </a:xfrm>
        <a:prstGeom prst="lef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881A93-6013-41D4-8B71-01D14CCC5FDB}">
      <dsp:nvSpPr>
        <dsp:cNvPr id="0" name=""/>
        <dsp:cNvSpPr/>
      </dsp:nvSpPr>
      <dsp:spPr>
        <a:xfrm>
          <a:off x="5241141" y="1153208"/>
          <a:ext cx="1987105" cy="1589684"/>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bg1"/>
              </a:solidFill>
              <a:ea typeface="ＭＳ Ｐゴシック" charset="-128"/>
            </a:rPr>
            <a:t>Keratomalacia</a:t>
          </a:r>
          <a:endParaRPr lang="en-US" sz="1800" kern="1200" dirty="0" smtClean="0">
            <a:solidFill>
              <a:schemeClr val="bg1"/>
            </a:solidFill>
            <a:ea typeface="ＭＳ Ｐゴシック" charset="-128"/>
          </a:endParaRPr>
        </a:p>
        <a:p>
          <a:pPr lvl="0" algn="ctr" defTabSz="1066800">
            <a:lnSpc>
              <a:spcPct val="90000"/>
            </a:lnSpc>
            <a:spcBef>
              <a:spcPct val="0"/>
            </a:spcBef>
            <a:spcAft>
              <a:spcPct val="35000"/>
            </a:spcAft>
          </a:pPr>
          <a:r>
            <a:rPr lang="en-US" sz="1800" kern="1200" dirty="0" smtClean="0">
              <a:solidFill>
                <a:schemeClr val="bg1"/>
              </a:solidFill>
              <a:ea typeface="ＭＳ Ｐゴシック" charset="-128"/>
            </a:rPr>
            <a:t>prolonged </a:t>
          </a:r>
          <a:r>
            <a:rPr lang="en-US" sz="1800" kern="1200" dirty="0" err="1" smtClean="0">
              <a:solidFill>
                <a:schemeClr val="bg1"/>
              </a:solidFill>
              <a:ea typeface="ＭＳ Ｐゴシック" charset="-128"/>
            </a:rPr>
            <a:t>xerophthalmia</a:t>
          </a:r>
          <a:r>
            <a:rPr lang="en-US" sz="1800" kern="1200" dirty="0" smtClean="0">
              <a:solidFill>
                <a:schemeClr val="bg1"/>
              </a:solidFill>
              <a:ea typeface="ＭＳ Ｐゴシック" charset="-128"/>
            </a:rPr>
            <a:t> leads to drying and clouding of cornea.</a:t>
          </a:r>
          <a:endParaRPr lang="en-US" sz="1800" kern="1200" dirty="0">
            <a:solidFill>
              <a:schemeClr val="bg1"/>
            </a:solidFill>
          </a:endParaRPr>
        </a:p>
      </dsp:txBody>
      <dsp:txXfrm>
        <a:off x="5287701" y="1199768"/>
        <a:ext cx="1893985" cy="1496564"/>
      </dsp:txXfrm>
    </dsp:sp>
    <dsp:sp modelId="{01D24DC8-A12A-4E19-9ED6-2564174CF720}">
      <dsp:nvSpPr>
        <dsp:cNvPr id="0" name=""/>
        <dsp:cNvSpPr/>
      </dsp:nvSpPr>
      <dsp:spPr>
        <a:xfrm>
          <a:off x="5221163" y="3820678"/>
          <a:ext cx="1912661" cy="596131"/>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A5C7EB-5907-41FB-9661-8A783108506F}">
      <dsp:nvSpPr>
        <dsp:cNvPr id="0" name=""/>
        <dsp:cNvSpPr/>
      </dsp:nvSpPr>
      <dsp:spPr>
        <a:xfrm>
          <a:off x="6140272" y="3323902"/>
          <a:ext cx="1987105" cy="158968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ea typeface="ＭＳ Ｐゴシック" charset="-128"/>
            </a:rPr>
            <a:t>Complete blindness</a:t>
          </a:r>
        </a:p>
        <a:p>
          <a:pPr lvl="0" algn="ctr" defTabSz="1066800">
            <a:lnSpc>
              <a:spcPct val="90000"/>
            </a:lnSpc>
            <a:spcBef>
              <a:spcPct val="0"/>
            </a:spcBef>
            <a:spcAft>
              <a:spcPct val="35000"/>
            </a:spcAft>
          </a:pPr>
          <a:r>
            <a:rPr lang="en-US" sz="2300" kern="1200" dirty="0" smtClean="0">
              <a:solidFill>
                <a:schemeClr val="bg1"/>
              </a:solidFill>
              <a:ea typeface="ＭＳ Ｐゴシック" charset="-128"/>
            </a:rPr>
            <a:t>(in severe deficiency).</a:t>
          </a:r>
          <a:endParaRPr lang="en-US" sz="2300" kern="1200" dirty="0">
            <a:solidFill>
              <a:schemeClr val="bg1"/>
            </a:solidFill>
          </a:endParaRPr>
        </a:p>
      </dsp:txBody>
      <dsp:txXfrm>
        <a:off x="6186832" y="3370462"/>
        <a:ext cx="1893985" cy="149656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7F497-D60F-4609-A4DA-04E829682AC9}" type="datetimeFigureOut">
              <a:rPr lang="en-US" smtClean="0"/>
              <a:t>10/27/17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00AAF-68FC-4AB1-BB53-58750FD41D7E}" type="slidenum">
              <a:rPr lang="en-US" smtClean="0"/>
              <a:t>‹#›</a:t>
            </a:fld>
            <a:endParaRPr lang="en-US"/>
          </a:p>
        </p:txBody>
      </p:sp>
    </p:spTree>
    <p:extLst>
      <p:ext uri="{BB962C8B-B14F-4D97-AF65-F5344CB8AC3E}">
        <p14:creationId xmlns:p14="http://schemas.microsoft.com/office/powerpoint/2010/main" val="175531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microsoft.com/office/2007/relationships/hdphoto" Target="../media/hdphoto2.wdp"/><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2.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5227400" y="1046650"/>
            <a:ext cx="3060211" cy="1620168"/>
            <a:chOff x="1508999" y="2611327"/>
            <a:chExt cx="2460302" cy="945067"/>
          </a:xfrm>
        </p:grpSpPr>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1727428" y="2611327"/>
              <a:ext cx="1026917" cy="679786"/>
            </a:xfrm>
            <a:prstGeom prst="rect">
              <a:avLst/>
            </a:prstGeom>
          </p:spPr>
        </p:pic>
        <p:sp>
          <p:nvSpPr>
            <p:cNvPr id="34" name="TextBox 33"/>
            <p:cNvSpPr txBox="1"/>
            <p:nvPr/>
          </p:nvSpPr>
          <p:spPr>
            <a:xfrm>
              <a:off x="1508999" y="3203725"/>
              <a:ext cx="1982986" cy="240071"/>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1695333" y="3396347"/>
              <a:ext cx="2273968" cy="160047"/>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377" y="2629961"/>
              <a:ext cx="616967" cy="308483"/>
            </a:xfrm>
            <a:prstGeom prst="rect">
              <a:avLst/>
            </a:prstGeom>
          </p:spPr>
        </p:pic>
      </p:gr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67162"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01506"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3">
                                <a:duotone>
                                  <a:prstClr val="black"/>
                                  <a:srgbClr val="4C8180">
                                    <a:tint val="45000"/>
                                    <a:satMod val="400000"/>
                                  </a:srgbClr>
                                </a:duotone>
                                <a:extLst>
                                  <a:ext uri="{BEBA8EAE-BF5A-486C-A8C5-ECC9F3942E4B}">
                                    <a14:imgProps xmlns:a14="http://schemas.microsoft.com/office/drawing/2010/main">
                                      <a14:imgLayer r:embed="rId24">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t>
              </a:r>
              <a:r>
                <a:rPr lang="en-US" sz="3600" dirty="0" err="1" smtClean="0">
                  <a:solidFill>
                    <a:srgbClr val="F6F2E7"/>
                  </a:solidFill>
                </a:rPr>
                <a:t>Almutlaq</a:t>
              </a:r>
              <a:endParaRPr lang="en-US" sz="3600" dirty="0" smtClean="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t>
              </a:r>
              <a:r>
                <a:rPr lang="en-US" sz="3600" dirty="0" err="1" smtClean="0">
                  <a:solidFill>
                    <a:srgbClr val="F6F2E7"/>
                  </a:solidFill>
                </a:rPr>
                <a:t>Alessa</a:t>
              </a:r>
              <a:endParaRPr lang="en-US" sz="3600" dirty="0" smtClean="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smtClean="0">
                  <a:solidFill>
                    <a:srgbClr val="4C8180"/>
                  </a:solidFill>
                  <a:latin typeface="Century Gothic"/>
                  <a:cs typeface="Century Gothic"/>
                </a:rPr>
                <a:t>IF</a:t>
              </a:r>
              <a:r>
                <a:rPr lang="en-US" sz="2800" spc="15" dirty="0" smtClean="0">
                  <a:solidFill>
                    <a:srgbClr val="4C8180"/>
                  </a:solidFill>
                  <a:latin typeface="Century Gothic"/>
                  <a:cs typeface="Century Gothic"/>
                </a:rPr>
                <a:t> </a:t>
              </a:r>
              <a:r>
                <a:rPr sz="2800" spc="25" dirty="0" smtClean="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10/27/17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JgHlMwbnl28TmJTstrjOR_jJwUQYnA9c-Y45TAYaN7c/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hyperlink" Target="https://youtu.be/iiWvBdM70zQ" TargetMode="External"/><Relationship Id="rId5"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image" Target="../media/image5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 Id="rId3"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56.jpeg"/><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hyperlink" Target="https://www.youtube.com/watch?v=nnCrnWOiKG4" TargetMode="External"/><Relationship Id="rId1" Type="http://schemas.openxmlformats.org/officeDocument/2006/relationships/slideLayout" Target="../slideLayouts/slideLayout3.xml"/><Relationship Id="rId2" Type="http://schemas.openxmlformats.org/officeDocument/2006/relationships/diagramData" Target="../diagrams/data7.xml"/><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57.jpeg"/><Relationship Id="rId8" Type="http://schemas.openxmlformats.org/officeDocument/2006/relationships/image" Target="../media/image58.jpeg"/><Relationship Id="rId9" Type="http://schemas.openxmlformats.org/officeDocument/2006/relationships/image" Target="../media/image59.jpeg"/><Relationship Id="rId10" Type="http://schemas.openxmlformats.org/officeDocument/2006/relationships/hyperlink" Target="https://www.youtube.com/watch?v=olhNU_lt7b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nnCrnWOiKG4"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3.png"/><Relationship Id="rId8" Type="http://schemas.openxmlformats.org/officeDocument/2006/relationships/hyperlink" Target="https://www.youtube.com/watch?v=Qsp7CEeOwCs&amp;t=78s" TargetMode="External"/><Relationship Id="rId9"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 Id="rId3"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2197836" y="5700798"/>
            <a:ext cx="4102380" cy="1107996"/>
          </a:xfrm>
          <a:prstGeom prst="rect">
            <a:avLst/>
          </a:prstGeom>
        </p:spPr>
        <p:txBody>
          <a:bodyPr vert="horz" wrap="square" lIns="0" tIns="0" rIns="0" bIns="0" rtlCol="0">
            <a:spAutoFit/>
          </a:bodyPr>
          <a:lstStyle/>
          <a:p>
            <a:pPr marL="348615">
              <a:lnSpc>
                <a:spcPct val="100000"/>
              </a:lnSpc>
            </a:pPr>
            <a:r>
              <a:rPr lang="en-US" sz="3600" i="1" dirty="0" smtClean="0">
                <a:solidFill>
                  <a:srgbClr val="599894"/>
                </a:solidFill>
                <a:latin typeface="Century Gothic"/>
                <a:cs typeface="Century Gothic"/>
              </a:rPr>
              <a:t>Vitamin </a:t>
            </a:r>
            <a:r>
              <a:rPr lang="en-US" sz="3600" i="1" dirty="0">
                <a:solidFill>
                  <a:srgbClr val="599894"/>
                </a:solidFill>
                <a:latin typeface="Century Gothic"/>
                <a:cs typeface="Century Gothic"/>
              </a:rPr>
              <a:t>A</a:t>
            </a:r>
            <a:br>
              <a:rPr lang="en-US" sz="3600" i="1" dirty="0">
                <a:solidFill>
                  <a:srgbClr val="599894"/>
                </a:solidFill>
                <a:latin typeface="Century Gothic"/>
                <a:cs typeface="Century Gothic"/>
              </a:rPr>
            </a:br>
            <a:r>
              <a:rPr lang="en-US" sz="3600" i="1" dirty="0">
                <a:solidFill>
                  <a:srgbClr val="599894"/>
                </a:solidFill>
                <a:latin typeface="Century Gothic"/>
                <a:cs typeface="Century Gothic"/>
              </a:rPr>
              <a:t>&amp; Visual </a:t>
            </a:r>
            <a:r>
              <a:rPr lang="en-US" sz="3600" i="1" dirty="0" smtClean="0">
                <a:solidFill>
                  <a:srgbClr val="599894"/>
                </a:solidFill>
                <a:latin typeface="Century Gothic"/>
                <a:cs typeface="Century Gothic"/>
              </a:rPr>
              <a:t>Cycle</a:t>
            </a:r>
            <a:endParaRPr sz="3600" dirty="0">
              <a:solidFill>
                <a:srgbClr val="599894"/>
              </a:solidFill>
              <a:latin typeface="Century Gothic"/>
              <a:cs typeface="Century Gothic"/>
            </a:endParaRPr>
          </a:p>
        </p:txBody>
      </p:sp>
      <p:grpSp>
        <p:nvGrpSpPr>
          <p:cNvPr id="4" name="Group 3"/>
          <p:cNvGrpSpPr/>
          <p:nvPr/>
        </p:nvGrpSpPr>
        <p:grpSpPr>
          <a:xfrm>
            <a:off x="4062359" y="3777827"/>
            <a:ext cx="7656353" cy="525785"/>
            <a:chOff x="4371080" y="3617432"/>
            <a:chExt cx="7656353" cy="525785"/>
          </a:xfrm>
        </p:grpSpPr>
        <p:cxnSp>
          <p:nvCxnSpPr>
            <p:cNvPr id="5" name="Straight Connector 4"/>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sp>
          <p:nvSpPr>
            <p:cNvPr id="7" name="object 8"/>
            <p:cNvSpPr txBox="1"/>
            <p:nvPr/>
          </p:nvSpPr>
          <p:spPr>
            <a:xfrm>
              <a:off x="4696204" y="3672896"/>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8" name="Rectangle 7"/>
            <p:cNvSpPr/>
            <p:nvPr/>
          </p:nvSpPr>
          <p:spPr>
            <a:xfrm>
              <a:off x="5931433" y="3617432"/>
              <a:ext cx="6096000" cy="525785"/>
            </a:xfrm>
            <a:prstGeom prst="rect">
              <a:avLst/>
            </a:prstGeom>
          </p:spPr>
          <p:txBody>
            <a:bodyPr>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grpSp>
      <p:sp>
        <p:nvSpPr>
          <p:cNvPr id="9" name="TextBox 8"/>
          <p:cNvSpPr txBox="1"/>
          <p:nvPr/>
        </p:nvSpPr>
        <p:spPr>
          <a:xfrm>
            <a:off x="7205472" y="6373368"/>
            <a:ext cx="1408176" cy="369332"/>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rot="20707423">
            <a:off x="7093458" y="3364992"/>
            <a:ext cx="2132838" cy="1971666"/>
          </a:xfrm>
          <a:prstGeom prst="rect">
            <a:avLst/>
          </a:prstGeom>
        </p:spPr>
      </p:pic>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Vitamin A </a:t>
            </a:r>
            <a:r>
              <a:rPr lang="en-US" sz="2000" dirty="0" smtClean="0">
                <a:solidFill>
                  <a:srgbClr val="4C8180"/>
                </a:solidFill>
                <a:latin typeface="Century Gothic" charset="0"/>
                <a:ea typeface="Century Gothic" charset="0"/>
                <a:cs typeface="Century Gothic" charset="0"/>
              </a:rPr>
              <a:t>“Metabolic pathway”</a:t>
            </a:r>
            <a:r>
              <a:rPr lang="en-US" sz="2800" dirty="0" smtClean="0">
                <a:solidFill>
                  <a:srgbClr val="4C8180"/>
                </a:solidFill>
                <a:latin typeface="Century Gothic" charset="0"/>
                <a:ea typeface="Century Gothic" charset="0"/>
                <a:cs typeface="Century Gothic" charset="0"/>
              </a:rPr>
              <a:t> </a:t>
            </a:r>
            <a:endParaRPr lang="en-US" sz="2800" dirty="0">
              <a:solidFill>
                <a:srgbClr val="4C8180"/>
              </a:solidFill>
              <a:latin typeface="Century Gothic" charset="0"/>
              <a:ea typeface="Century Gothic" charset="0"/>
              <a:cs typeface="Century Gothic"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1489" b="4582"/>
          <a:stretch>
            <a:fillRect/>
          </a:stretch>
        </p:blipFill>
        <p:spPr bwMode="auto">
          <a:xfrm>
            <a:off x="164172" y="764085"/>
            <a:ext cx="5883060" cy="602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328" r="3908" b="1839"/>
          <a:stretch/>
        </p:blipFill>
        <p:spPr bwMode="auto">
          <a:xfrm>
            <a:off x="7954798" y="718452"/>
            <a:ext cx="2090723" cy="606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Elbow Connector 5"/>
          <p:cNvCxnSpPr/>
          <p:nvPr/>
        </p:nvCxnSpPr>
        <p:spPr>
          <a:xfrm flipV="1">
            <a:off x="5321808" y="4455981"/>
            <a:ext cx="880330" cy="701235"/>
          </a:xfrm>
          <a:prstGeom prst="bentConnector3">
            <a:avLst>
              <a:gd name="adj1" fmla="val 801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20" idx="1"/>
          </p:cNvCxnSpPr>
          <p:nvPr/>
        </p:nvCxnSpPr>
        <p:spPr>
          <a:xfrm>
            <a:off x="5454869" y="1497724"/>
            <a:ext cx="791866" cy="156505"/>
          </a:xfrm>
          <a:prstGeom prst="bentConnector3">
            <a:avLst>
              <a:gd name="adj1" fmla="val 7194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19" idx="1"/>
          </p:cNvCxnSpPr>
          <p:nvPr/>
        </p:nvCxnSpPr>
        <p:spPr>
          <a:xfrm flipV="1">
            <a:off x="3264408" y="2502957"/>
            <a:ext cx="2988423" cy="697607"/>
          </a:xfrm>
          <a:prstGeom prst="bentConnector3">
            <a:avLst>
              <a:gd name="adj1" fmla="val 9191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970690" y="1907628"/>
            <a:ext cx="409903" cy="3941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6252831" y="2207491"/>
            <a:ext cx="1482257" cy="59093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a:solidFill>
                  <a:srgbClr val="00B050"/>
                </a:solidFill>
              </a:rPr>
              <a:t>It carries the fat through the body . (Transporter)</a:t>
            </a:r>
          </a:p>
        </p:txBody>
      </p:sp>
      <p:sp>
        <p:nvSpPr>
          <p:cNvPr id="20" name="Rectangle 19">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6246735" y="1275664"/>
            <a:ext cx="1482257" cy="757130"/>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a:solidFill>
                  <a:srgbClr val="00B050"/>
                </a:solidFill>
              </a:rPr>
              <a:t>Retinol is converted to Retinal in the eyes , and to retinoic acid in other tissues .</a:t>
            </a:r>
          </a:p>
        </p:txBody>
      </p:sp>
      <p:sp>
        <p:nvSpPr>
          <p:cNvPr id="21" name="Rectangle 20">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6252831" y="2997120"/>
            <a:ext cx="1482257" cy="2917722"/>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a:solidFill>
                  <a:srgbClr val="00B050"/>
                </a:solidFill>
              </a:rPr>
              <a:t>When we eat meat from animal source , our bodies will be supplied with </a:t>
            </a:r>
            <a:r>
              <a:rPr lang="en-US" sz="1200" dirty="0" err="1">
                <a:solidFill>
                  <a:srgbClr val="00B050"/>
                </a:solidFill>
              </a:rPr>
              <a:t>retinyl</a:t>
            </a:r>
            <a:r>
              <a:rPr lang="en-US" sz="1200" dirty="0">
                <a:solidFill>
                  <a:srgbClr val="00B050"/>
                </a:solidFill>
              </a:rPr>
              <a:t> ester that is exclusive for animals . So , this ester when it enters the body it will be converted to RETINOL to enter the intestine , then it will be converted again to </a:t>
            </a:r>
            <a:r>
              <a:rPr lang="en-US" sz="1200" dirty="0" err="1">
                <a:solidFill>
                  <a:srgbClr val="00B050"/>
                </a:solidFill>
              </a:rPr>
              <a:t>Retinyl</a:t>
            </a:r>
            <a:r>
              <a:rPr lang="en-US" sz="1200" dirty="0">
                <a:solidFill>
                  <a:srgbClr val="00B050"/>
                </a:solidFill>
              </a:rPr>
              <a:t> ester that is exclusive for human . Which will go to the liver and be stored there . </a:t>
            </a:r>
          </a:p>
        </p:txBody>
      </p:sp>
      <p:sp>
        <p:nvSpPr>
          <p:cNvPr id="25" name="Rectangle 24">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2472768" y="1977464"/>
            <a:ext cx="1440863" cy="1089529"/>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dirty="0" err="1">
                <a:solidFill>
                  <a:srgbClr val="00B050"/>
                </a:solidFill>
              </a:rPr>
              <a:t>Retinyl</a:t>
            </a:r>
            <a:r>
              <a:rPr lang="en-US" sz="1200" dirty="0">
                <a:solidFill>
                  <a:srgbClr val="00B050"/>
                </a:solidFill>
              </a:rPr>
              <a:t> palmitate is the stored form of </a:t>
            </a:r>
            <a:r>
              <a:rPr lang="en-US" sz="1200" dirty="0" err="1">
                <a:solidFill>
                  <a:srgbClr val="00B050"/>
                </a:solidFill>
              </a:rPr>
              <a:t>Vit.A</a:t>
            </a:r>
            <a:r>
              <a:rPr lang="en-US" sz="1200" dirty="0">
                <a:solidFill>
                  <a:srgbClr val="00B050"/>
                </a:solidFill>
              </a:rPr>
              <a:t> . </a:t>
            </a:r>
            <a:r>
              <a:rPr lang="en-US" sz="1200" dirty="0" err="1">
                <a:solidFill>
                  <a:srgbClr val="00B050"/>
                </a:solidFill>
              </a:rPr>
              <a:t>Vit.A</a:t>
            </a:r>
            <a:r>
              <a:rPr lang="en-US" sz="1200" dirty="0">
                <a:solidFill>
                  <a:srgbClr val="00B050"/>
                </a:solidFill>
              </a:rPr>
              <a:t> cant be stored freely so it’s </a:t>
            </a:r>
            <a:r>
              <a:rPr lang="en-US" sz="1200" dirty="0" err="1">
                <a:solidFill>
                  <a:srgbClr val="00B050"/>
                </a:solidFill>
              </a:rPr>
              <a:t>comined</a:t>
            </a:r>
            <a:r>
              <a:rPr lang="en-US" sz="1200" dirty="0">
                <a:solidFill>
                  <a:srgbClr val="00B050"/>
                </a:solidFill>
              </a:rPr>
              <a:t> with a fatty acid .</a:t>
            </a:r>
          </a:p>
        </p:txBody>
      </p:sp>
      <p:sp>
        <p:nvSpPr>
          <p:cNvPr id="27" name="Rectangle 26">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10250450" y="3798643"/>
            <a:ext cx="1815015" cy="2308324"/>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1200" dirty="0">
                <a:solidFill>
                  <a:srgbClr val="00B050"/>
                </a:solidFill>
              </a:rPr>
              <a:t>RBP takes retinol to the targeted </a:t>
            </a:r>
            <a:r>
              <a:rPr lang="en-US" altLang="en-US" sz="1200" dirty="0" smtClean="0">
                <a:solidFill>
                  <a:srgbClr val="00B050"/>
                </a:solidFill>
              </a:rPr>
              <a:t>tissue within the blood, </a:t>
            </a:r>
            <a:r>
              <a:rPr lang="en-US" altLang="en-US" sz="1200" dirty="0">
                <a:solidFill>
                  <a:srgbClr val="00B050"/>
                </a:solidFill>
              </a:rPr>
              <a:t>then ONLY retinol goes inside and gets converted into retinoic acid which will go to the nucleus and bind to specific receptors (retinoid receptors / RAR) there and makes it active which will affect </a:t>
            </a:r>
            <a:r>
              <a:rPr lang="en-US" altLang="en-US" sz="1200" dirty="0">
                <a:solidFill>
                  <a:srgbClr val="FF0000"/>
                </a:solidFill>
              </a:rPr>
              <a:t>gene transcription.</a:t>
            </a:r>
          </a:p>
        </p:txBody>
      </p:sp>
      <p:sp>
        <p:nvSpPr>
          <p:cNvPr id="16" name="Rectangle 15">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10250450" y="1614120"/>
            <a:ext cx="1815015" cy="2123658"/>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1200" dirty="0">
                <a:solidFill>
                  <a:srgbClr val="00B050"/>
                </a:solidFill>
              </a:rPr>
              <a:t>W</a:t>
            </a:r>
            <a:r>
              <a:rPr lang="en-US" altLang="en-US" sz="1200" dirty="0" smtClean="0">
                <a:solidFill>
                  <a:srgbClr val="00B050"/>
                </a:solidFill>
              </a:rPr>
              <a:t>hen we eat vitamin A in the “pre” form the fatty acid gets removed and it becomes a free retinol in order to be absorbed in intestine , after absorption it get combined to fatty acid again and get transported to the liver by chylomicrons ..</a:t>
            </a:r>
          </a:p>
        </p:txBody>
      </p:sp>
      <p:sp>
        <p:nvSpPr>
          <p:cNvPr id="3" name="TextBox 2"/>
          <p:cNvSpPr txBox="1"/>
          <p:nvPr/>
        </p:nvSpPr>
        <p:spPr>
          <a:xfrm>
            <a:off x="10045520" y="72121"/>
            <a:ext cx="2146479" cy="1200329"/>
          </a:xfrm>
          <a:prstGeom prst="rect">
            <a:avLst/>
          </a:prstGeom>
          <a:noFill/>
        </p:spPr>
        <p:txBody>
          <a:bodyPr wrap="square" rtlCol="0">
            <a:spAutoFit/>
          </a:bodyPr>
          <a:lstStyle/>
          <a:p>
            <a:pPr algn="ctr"/>
            <a:r>
              <a:rPr lang="ar-SA" dirty="0" smtClean="0">
                <a:solidFill>
                  <a:srgbClr val="FF0000"/>
                </a:solidFill>
              </a:rPr>
              <a:t>مهم في الصورة يحفظ الصورة التي تم تخزينها في كل مكان سواءً من كبد او اديبوس تيشو وغيره</a:t>
            </a:r>
            <a:endParaRPr lang="en-US" dirty="0">
              <a:solidFill>
                <a:srgbClr val="FF0000"/>
              </a:solidFill>
            </a:endParaRPr>
          </a:p>
        </p:txBody>
      </p:sp>
      <p:sp>
        <p:nvSpPr>
          <p:cNvPr id="8" name="TextBox 7"/>
          <p:cNvSpPr txBox="1"/>
          <p:nvPr/>
        </p:nvSpPr>
        <p:spPr>
          <a:xfrm>
            <a:off x="7174523" y="175063"/>
            <a:ext cx="2870998" cy="369332"/>
          </a:xfrm>
          <a:prstGeom prst="rect">
            <a:avLst/>
          </a:prstGeom>
          <a:noFill/>
        </p:spPr>
        <p:txBody>
          <a:bodyPr wrap="square" rtlCol="0">
            <a:spAutoFit/>
          </a:bodyPr>
          <a:lstStyle/>
          <a:p>
            <a:pPr algn="ctr"/>
            <a:r>
              <a:rPr lang="ar-SA" dirty="0" smtClean="0">
                <a:solidFill>
                  <a:srgbClr val="FF0000"/>
                </a:solidFill>
              </a:rPr>
              <a:t>شرحنا لكم الباثواي هنا:</a:t>
            </a:r>
            <a:endParaRPr lang="en-US" dirty="0">
              <a:solidFill>
                <a:srgbClr val="FF0000"/>
              </a:solidFill>
            </a:endParaRPr>
          </a:p>
        </p:txBody>
      </p:sp>
      <p:pic>
        <p:nvPicPr>
          <p:cNvPr id="18" name="Picture 1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535" y="-226762"/>
            <a:ext cx="1563975" cy="1172981"/>
          </a:xfrm>
          <a:prstGeom prst="rect">
            <a:avLst/>
          </a:prstGeom>
        </p:spPr>
      </p:pic>
    </p:spTree>
    <p:extLst>
      <p:ext uri="{BB962C8B-B14F-4D97-AF65-F5344CB8AC3E}">
        <p14:creationId xmlns:p14="http://schemas.microsoft.com/office/powerpoint/2010/main" val="2973608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71" y="80863"/>
            <a:ext cx="11890467" cy="523220"/>
          </a:xfrm>
          <a:prstGeom prst="rect">
            <a:avLst/>
          </a:prstGeom>
          <a:noFill/>
        </p:spPr>
        <p:txBody>
          <a:bodyPr wrap="square" rtlCol="0">
            <a:spAutoFit/>
          </a:bodyPr>
          <a:lstStyle/>
          <a:p>
            <a:r>
              <a:rPr lang="en-US" sz="2800" b="1" dirty="0">
                <a:solidFill>
                  <a:srgbClr val="4B77C6"/>
                </a:solidFill>
              </a:rPr>
              <a:t>Explanation for Vitamin A pathway in the Body : (Previous slide</a:t>
            </a:r>
            <a:r>
              <a:rPr lang="en-US" sz="2800" b="1" dirty="0" smtClean="0">
                <a:solidFill>
                  <a:srgbClr val="4B77C6"/>
                </a:solidFill>
              </a:rPr>
              <a:t>) 435 team </a:t>
            </a:r>
            <a:endParaRPr lang="en-US" sz="2800" b="1" dirty="0">
              <a:solidFill>
                <a:srgbClr val="4B77C6"/>
              </a:solidFill>
            </a:endParaRPr>
          </a:p>
        </p:txBody>
      </p:sp>
      <p:sp>
        <p:nvSpPr>
          <p:cNvPr id="3" name="TextBox 2"/>
          <p:cNvSpPr txBox="1"/>
          <p:nvPr/>
        </p:nvSpPr>
        <p:spPr>
          <a:xfrm>
            <a:off x="540034" y="1352366"/>
            <a:ext cx="11023342" cy="3416320"/>
          </a:xfrm>
          <a:prstGeom prst="rect">
            <a:avLst/>
          </a:prstGeom>
          <a:noFill/>
          <a:ln>
            <a:solidFill>
              <a:schemeClr val="tx1"/>
            </a:solidFill>
            <a:prstDash val="sysDot"/>
          </a:ln>
        </p:spPr>
        <p:txBody>
          <a:bodyPr wrap="square" rtlCol="0">
            <a:spAutoFit/>
          </a:bodyPr>
          <a:lstStyle/>
          <a:p>
            <a:pPr marL="0" algn="r" defTabSz="914400" rtl="1" eaLnBrk="1" latinLnBrk="0" hangingPunct="1"/>
            <a:r>
              <a:rPr lang="ar-SA" dirty="0" smtClean="0">
                <a:solidFill>
                  <a:schemeClr val="bg1">
                    <a:lumMod val="65000"/>
                  </a:schemeClr>
                </a:solidFill>
              </a:rPr>
              <a:t>لما احنا ناكل لحم مثلا ، </a:t>
            </a:r>
            <a:r>
              <a:rPr lang="ar-SA" dirty="0" err="1" smtClean="0">
                <a:solidFill>
                  <a:schemeClr val="bg1">
                    <a:lumMod val="65000"/>
                  </a:schemeClr>
                </a:solidFill>
              </a:rPr>
              <a:t>ناخذ</a:t>
            </a:r>
            <a:r>
              <a:rPr lang="ar-SA" dirty="0" smtClean="0">
                <a:solidFill>
                  <a:schemeClr val="bg1">
                    <a:lumMod val="65000"/>
                  </a:schemeClr>
                </a:solidFill>
              </a:rPr>
              <a:t> من اللحم </a:t>
            </a:r>
            <a:r>
              <a:rPr lang="en-US" dirty="0" err="1" smtClean="0">
                <a:solidFill>
                  <a:schemeClr val="bg1">
                    <a:lumMod val="65000"/>
                  </a:schemeClr>
                </a:solidFill>
              </a:rPr>
              <a:t>Retinyl</a:t>
            </a:r>
            <a:r>
              <a:rPr lang="en-US" dirty="0" smtClean="0">
                <a:solidFill>
                  <a:schemeClr val="bg1">
                    <a:lumMod val="65000"/>
                  </a:schemeClr>
                </a:solidFill>
              </a:rPr>
              <a:t> ester </a:t>
            </a:r>
            <a:r>
              <a:rPr lang="ar-SA" dirty="0" smtClean="0">
                <a:solidFill>
                  <a:schemeClr val="bg1">
                    <a:lumMod val="65000"/>
                  </a:schemeClr>
                </a:solidFill>
              </a:rPr>
              <a:t>“الخاص بالحيوان” هذ الاستر بيخسر واحد</a:t>
            </a:r>
            <a:r>
              <a:rPr lang="en-US" dirty="0" smtClean="0">
                <a:solidFill>
                  <a:schemeClr val="bg1">
                    <a:lumMod val="65000"/>
                  </a:schemeClr>
                </a:solidFill>
              </a:rPr>
              <a:t>fatty acid </a:t>
            </a:r>
            <a:r>
              <a:rPr lang="ar-SA" dirty="0" smtClean="0">
                <a:solidFill>
                  <a:schemeClr val="bg1">
                    <a:lumMod val="65000"/>
                  </a:schemeClr>
                </a:solidFill>
              </a:rPr>
              <a:t>و يتحول الى </a:t>
            </a:r>
            <a:r>
              <a:rPr lang="en-US" dirty="0" smtClean="0">
                <a:solidFill>
                  <a:schemeClr val="bg1">
                    <a:lumMod val="65000"/>
                  </a:schemeClr>
                </a:solidFill>
              </a:rPr>
              <a:t>Retinol </a:t>
            </a:r>
            <a:r>
              <a:rPr lang="ar-SA" dirty="0" smtClean="0">
                <a:solidFill>
                  <a:schemeClr val="bg1">
                    <a:lumMod val="65000"/>
                  </a:schemeClr>
                </a:solidFill>
              </a:rPr>
              <a:t>. هذا الريتينول بيدخل الأمعاء و يتفاعل مع </a:t>
            </a:r>
            <a:r>
              <a:rPr lang="en-US" dirty="0" smtClean="0">
                <a:solidFill>
                  <a:schemeClr val="bg1">
                    <a:lumMod val="65000"/>
                  </a:schemeClr>
                </a:solidFill>
              </a:rPr>
              <a:t>Acetyl CoA </a:t>
            </a:r>
            <a:r>
              <a:rPr lang="ar-SA" dirty="0" smtClean="0">
                <a:solidFill>
                  <a:schemeClr val="bg1">
                    <a:lumMod val="65000"/>
                  </a:schemeClr>
                </a:solidFill>
              </a:rPr>
              <a:t> عشان يرجع و يسوي لنا ريتنايل استر و لكن هذه المرة الخاص بالإنسان وليس الحيوان ! </a:t>
            </a:r>
          </a:p>
          <a:p>
            <a:pPr marL="0" algn="r" defTabSz="914400" rtl="1" eaLnBrk="1" latinLnBrk="0" hangingPunct="1"/>
            <a:r>
              <a:rPr lang="ar-SA" dirty="0" smtClean="0">
                <a:solidFill>
                  <a:schemeClr val="bg1">
                    <a:lumMod val="65000"/>
                  </a:schemeClr>
                </a:solidFill>
              </a:rPr>
              <a:t>هذا الاستر بيركب على</a:t>
            </a:r>
            <a:r>
              <a:rPr lang="en-US" dirty="0" smtClean="0">
                <a:solidFill>
                  <a:schemeClr val="bg1">
                    <a:lumMod val="65000"/>
                  </a:schemeClr>
                </a:solidFill>
              </a:rPr>
              <a:t>Chylomicron </a:t>
            </a:r>
            <a:r>
              <a:rPr lang="ar-SA" dirty="0" smtClean="0">
                <a:solidFill>
                  <a:schemeClr val="bg1">
                    <a:lumMod val="65000"/>
                  </a:schemeClr>
                </a:solidFill>
              </a:rPr>
              <a:t> لأنه طبعا ما يقدر يتمشى بالجسم لحاله لانه</a:t>
            </a:r>
            <a:r>
              <a:rPr lang="en-US" dirty="0" smtClean="0">
                <a:solidFill>
                  <a:schemeClr val="bg1">
                    <a:lumMod val="65000"/>
                  </a:schemeClr>
                </a:solidFill>
              </a:rPr>
              <a:t>hydrophobic </a:t>
            </a:r>
            <a:r>
              <a:rPr lang="ar-SA" dirty="0" smtClean="0">
                <a:solidFill>
                  <a:schemeClr val="bg1">
                    <a:lumMod val="65000"/>
                  </a:schemeClr>
                </a:solidFill>
              </a:rPr>
              <a:t> فيحتاج ترانسبورتر . المهم اذا ركب </a:t>
            </a:r>
            <a:r>
              <a:rPr lang="ar-SA" dirty="0" err="1" smtClean="0">
                <a:solidFill>
                  <a:schemeClr val="bg1">
                    <a:lumMod val="65000"/>
                  </a:schemeClr>
                </a:solidFill>
              </a:rPr>
              <a:t>بيروح</a:t>
            </a:r>
            <a:r>
              <a:rPr lang="ar-SA" dirty="0" smtClean="0">
                <a:solidFill>
                  <a:schemeClr val="bg1">
                    <a:lumMod val="65000"/>
                  </a:schemeClr>
                </a:solidFill>
              </a:rPr>
              <a:t> عبر </a:t>
            </a:r>
            <a:r>
              <a:rPr lang="en-US" dirty="0" smtClean="0">
                <a:solidFill>
                  <a:schemeClr val="bg1">
                    <a:lumMod val="65000"/>
                  </a:schemeClr>
                </a:solidFill>
              </a:rPr>
              <a:t>lymphatic system </a:t>
            </a:r>
            <a:r>
              <a:rPr lang="ar-SA" dirty="0" smtClean="0">
                <a:solidFill>
                  <a:schemeClr val="bg1">
                    <a:lumMod val="65000"/>
                  </a:schemeClr>
                </a:solidFill>
              </a:rPr>
              <a:t> للكبد و يتحول هناك الى</a:t>
            </a:r>
            <a:r>
              <a:rPr lang="en-US" dirty="0" smtClean="0">
                <a:solidFill>
                  <a:schemeClr val="bg1">
                    <a:lumMod val="65000"/>
                  </a:schemeClr>
                </a:solidFill>
              </a:rPr>
              <a:t>All trans retinol </a:t>
            </a:r>
            <a:r>
              <a:rPr lang="ar-SA" dirty="0" smtClean="0">
                <a:solidFill>
                  <a:schemeClr val="bg1">
                    <a:lumMod val="65000"/>
                  </a:schemeClr>
                </a:solidFill>
              </a:rPr>
              <a:t>، و يتخزن في الكبد علي هيئة</a:t>
            </a:r>
            <a:r>
              <a:rPr lang="en-US" dirty="0" err="1" smtClean="0">
                <a:solidFill>
                  <a:schemeClr val="bg1">
                    <a:lumMod val="65000"/>
                  </a:schemeClr>
                </a:solidFill>
              </a:rPr>
              <a:t>retinyl</a:t>
            </a:r>
            <a:r>
              <a:rPr lang="en-US" dirty="0" smtClean="0">
                <a:solidFill>
                  <a:schemeClr val="bg1">
                    <a:lumMod val="65000"/>
                  </a:schemeClr>
                </a:solidFill>
              </a:rPr>
              <a:t> palmitate </a:t>
            </a:r>
            <a:r>
              <a:rPr lang="ar-SA" dirty="0" smtClean="0">
                <a:solidFill>
                  <a:schemeClr val="bg1">
                    <a:lumMod val="65000"/>
                  </a:schemeClr>
                </a:solidFill>
              </a:rPr>
              <a:t> ، و يضل هناك إلى ما تحتاجه الأعضاء . مثلا العين تحتاجه الحين ، بيتحول مرة ثاني إلى </a:t>
            </a:r>
            <a:r>
              <a:rPr lang="en-US" dirty="0" smtClean="0">
                <a:solidFill>
                  <a:schemeClr val="bg1">
                    <a:lumMod val="65000"/>
                  </a:schemeClr>
                </a:solidFill>
              </a:rPr>
              <a:t>trans retinol </a:t>
            </a:r>
            <a:r>
              <a:rPr lang="ar-SA" dirty="0" smtClean="0">
                <a:solidFill>
                  <a:schemeClr val="bg1">
                    <a:lumMod val="65000"/>
                  </a:schemeClr>
                </a:solidFill>
              </a:rPr>
              <a:t> بحيث انه يشيل الفاتي أسيد اللي كانت لاصقة فيه و يركب التاكسي حقه اللي بيوصل العين ، اللي هو </a:t>
            </a:r>
            <a:r>
              <a:rPr lang="en-US" dirty="0" smtClean="0">
                <a:solidFill>
                  <a:schemeClr val="bg1">
                    <a:lumMod val="65000"/>
                  </a:schemeClr>
                </a:solidFill>
              </a:rPr>
              <a:t>RBP (Retinol binding protein)</a:t>
            </a:r>
            <a:r>
              <a:rPr lang="ar-SA" dirty="0" smtClean="0">
                <a:solidFill>
                  <a:schemeClr val="bg1">
                    <a:lumMod val="65000"/>
                  </a:schemeClr>
                </a:solidFill>
              </a:rPr>
              <a:t> ، التاكسي بيوصله للعين ثم يروح . إذا وصل الريتينول للعين بيتحول هناك </a:t>
            </a:r>
            <a:r>
              <a:rPr lang="ar-SA" dirty="0">
                <a:solidFill>
                  <a:schemeClr val="bg1">
                    <a:lumMod val="65000"/>
                  </a:schemeClr>
                </a:solidFill>
              </a:rPr>
              <a:t>إ</a:t>
            </a:r>
            <a:r>
              <a:rPr lang="ar-SA" dirty="0" smtClean="0">
                <a:solidFill>
                  <a:schemeClr val="bg1">
                    <a:lumMod val="65000"/>
                  </a:schemeClr>
                </a:solidFill>
              </a:rPr>
              <a:t>لى ريتينال ، </a:t>
            </a:r>
            <a:r>
              <a:rPr lang="en-US" dirty="0" smtClean="0">
                <a:solidFill>
                  <a:schemeClr val="bg1">
                    <a:lumMod val="65000"/>
                  </a:schemeClr>
                </a:solidFill>
              </a:rPr>
              <a:t>which is the active form in the eyes </a:t>
            </a:r>
            <a:r>
              <a:rPr lang="ar-SA" dirty="0" smtClean="0">
                <a:solidFill>
                  <a:schemeClr val="bg1">
                    <a:lumMod val="65000"/>
                  </a:schemeClr>
                </a:solidFill>
              </a:rPr>
              <a:t>. </a:t>
            </a:r>
          </a:p>
          <a:p>
            <a:pPr marL="285750" indent="-285750" algn="r" defTabSz="914400" rtl="1" eaLnBrk="1" latinLnBrk="0" hangingPunct="1">
              <a:buFont typeface="Wingdings" panose="05000000000000000000" pitchFamily="2" charset="2"/>
              <a:buChar char="ü"/>
            </a:pPr>
            <a:r>
              <a:rPr lang="ar-SA" dirty="0" smtClean="0">
                <a:solidFill>
                  <a:schemeClr val="bg1">
                    <a:lumMod val="65000"/>
                  </a:schemeClr>
                </a:solidFill>
              </a:rPr>
              <a:t>إذا مثلا في عضو ثاني غير العين يحتاج ريتينول زي </a:t>
            </a:r>
            <a:r>
              <a:rPr lang="en-US" dirty="0" smtClean="0">
                <a:solidFill>
                  <a:schemeClr val="bg1">
                    <a:lumMod val="65000"/>
                  </a:schemeClr>
                </a:solidFill>
              </a:rPr>
              <a:t>epithelial tissue </a:t>
            </a:r>
            <a:r>
              <a:rPr lang="ar-SA" dirty="0" smtClean="0">
                <a:solidFill>
                  <a:schemeClr val="bg1">
                    <a:lumMod val="65000"/>
                  </a:schemeClr>
                </a:solidFill>
              </a:rPr>
              <a:t> ؛ وش بيصير ؟؟؟ </a:t>
            </a:r>
          </a:p>
          <a:p>
            <a:pPr marL="0" algn="r" defTabSz="914400" rtl="1" eaLnBrk="1" latinLnBrk="0" hangingPunct="1"/>
            <a:r>
              <a:rPr lang="ar-SA" dirty="0" smtClean="0">
                <a:solidFill>
                  <a:schemeClr val="bg1">
                    <a:lumMod val="65000"/>
                  </a:schemeClr>
                </a:solidFill>
              </a:rPr>
              <a:t>بيسافر الريتنول من الكبد بنفس الطريقة و يركب التاكسي اللي هو </a:t>
            </a:r>
            <a:r>
              <a:rPr lang="en-US" dirty="0" smtClean="0">
                <a:solidFill>
                  <a:schemeClr val="bg1">
                    <a:lumMod val="65000"/>
                  </a:schemeClr>
                </a:solidFill>
              </a:rPr>
              <a:t>RBP </a:t>
            </a:r>
            <a:r>
              <a:rPr lang="ar-SA" dirty="0" smtClean="0">
                <a:solidFill>
                  <a:schemeClr val="bg1">
                    <a:lumMod val="65000"/>
                  </a:schemeClr>
                </a:solidFill>
              </a:rPr>
              <a:t>و اذا وصل للابيثيليال تيشو راح يتحول الى </a:t>
            </a:r>
            <a:r>
              <a:rPr lang="en-US" dirty="0" smtClean="0">
                <a:solidFill>
                  <a:schemeClr val="bg1">
                    <a:lumMod val="65000"/>
                  </a:schemeClr>
                </a:solidFill>
              </a:rPr>
              <a:t>RETINOIC ACID </a:t>
            </a:r>
            <a:r>
              <a:rPr lang="ar-SA" dirty="0" smtClean="0">
                <a:solidFill>
                  <a:schemeClr val="bg1">
                    <a:lumMod val="65000"/>
                  </a:schemeClr>
                </a:solidFill>
              </a:rPr>
              <a:t> مو </a:t>
            </a:r>
            <a:r>
              <a:rPr lang="en-US" dirty="0" smtClean="0">
                <a:solidFill>
                  <a:schemeClr val="bg1">
                    <a:lumMod val="65000"/>
                  </a:schemeClr>
                </a:solidFill>
              </a:rPr>
              <a:t>retinal </a:t>
            </a:r>
            <a:r>
              <a:rPr lang="ar-SA" dirty="0" smtClean="0">
                <a:solidFill>
                  <a:schemeClr val="bg1">
                    <a:lumMod val="65000"/>
                  </a:schemeClr>
                </a:solidFill>
              </a:rPr>
              <a:t>لانه زي ما قلنا لو ترجع ورا الريتينال يشتغل للرؤية و الريتينويك اسيد يشتغل لصحة الجلد . </a:t>
            </a:r>
          </a:p>
          <a:p>
            <a:pPr marL="0" algn="r" defTabSz="914400" rtl="1" eaLnBrk="1" latinLnBrk="0" hangingPunct="1"/>
            <a:r>
              <a:rPr lang="ar-SA" dirty="0" smtClean="0">
                <a:solidFill>
                  <a:schemeClr val="bg1">
                    <a:lumMod val="65000"/>
                  </a:schemeClr>
                </a:solidFill>
              </a:rPr>
              <a:t>المهم .. </a:t>
            </a:r>
            <a:r>
              <a:rPr lang="ar-SA" dirty="0" err="1" smtClean="0">
                <a:solidFill>
                  <a:schemeClr val="bg1">
                    <a:lumMod val="65000"/>
                  </a:schemeClr>
                </a:solidFill>
              </a:rPr>
              <a:t>الريتنويك</a:t>
            </a:r>
            <a:r>
              <a:rPr lang="ar-SA" dirty="0" smtClean="0">
                <a:solidFill>
                  <a:schemeClr val="bg1">
                    <a:lumMod val="65000"/>
                  </a:schemeClr>
                </a:solidFill>
              </a:rPr>
              <a:t> اسيد </a:t>
            </a:r>
            <a:r>
              <a:rPr lang="ar-SA" dirty="0" err="1" smtClean="0">
                <a:solidFill>
                  <a:schemeClr val="bg1">
                    <a:lumMod val="65000"/>
                  </a:schemeClr>
                </a:solidFill>
              </a:rPr>
              <a:t>بيلصق</a:t>
            </a:r>
            <a:r>
              <a:rPr lang="ar-SA" dirty="0" smtClean="0">
                <a:solidFill>
                  <a:schemeClr val="bg1">
                    <a:lumMod val="65000"/>
                  </a:schemeClr>
                </a:solidFill>
              </a:rPr>
              <a:t> </a:t>
            </a:r>
            <a:r>
              <a:rPr lang="ar-SA" dirty="0" err="1" smtClean="0">
                <a:solidFill>
                  <a:schemeClr val="bg1">
                    <a:lumMod val="65000"/>
                  </a:schemeClr>
                </a:solidFill>
              </a:rPr>
              <a:t>بالرسيبتور</a:t>
            </a:r>
            <a:r>
              <a:rPr lang="ar-SA" dirty="0" smtClean="0">
                <a:solidFill>
                  <a:schemeClr val="bg1">
                    <a:lumMod val="65000"/>
                  </a:schemeClr>
                </a:solidFill>
              </a:rPr>
              <a:t> الموجود </a:t>
            </a:r>
            <a:r>
              <a:rPr lang="ar-SA" dirty="0" err="1" smtClean="0">
                <a:solidFill>
                  <a:schemeClr val="bg1">
                    <a:lumMod val="65000"/>
                  </a:schemeClr>
                </a:solidFill>
              </a:rPr>
              <a:t>بالابيثيليال</a:t>
            </a:r>
            <a:r>
              <a:rPr lang="ar-SA" dirty="0" smtClean="0">
                <a:solidFill>
                  <a:schemeClr val="bg1">
                    <a:lumMod val="65000"/>
                  </a:schemeClr>
                </a:solidFill>
              </a:rPr>
              <a:t> اللي هو </a:t>
            </a:r>
            <a:r>
              <a:rPr lang="en-US" dirty="0" smtClean="0">
                <a:solidFill>
                  <a:schemeClr val="bg1">
                    <a:lumMod val="65000"/>
                  </a:schemeClr>
                </a:solidFill>
              </a:rPr>
              <a:t>retinoic acid receptor </a:t>
            </a:r>
            <a:r>
              <a:rPr lang="ar-SA" dirty="0" smtClean="0">
                <a:solidFill>
                  <a:schemeClr val="bg1">
                    <a:lumMod val="65000"/>
                  </a:schemeClr>
                </a:solidFill>
              </a:rPr>
              <a:t>عشان </a:t>
            </a:r>
            <a:r>
              <a:rPr lang="ar-SA" dirty="0" err="1" smtClean="0">
                <a:solidFill>
                  <a:schemeClr val="bg1">
                    <a:lumMod val="65000"/>
                  </a:schemeClr>
                </a:solidFill>
              </a:rPr>
              <a:t>يسويله</a:t>
            </a:r>
            <a:r>
              <a:rPr lang="ar-SA" dirty="0" smtClean="0">
                <a:solidFill>
                  <a:schemeClr val="bg1">
                    <a:lumMod val="65000"/>
                  </a:schemeClr>
                </a:solidFill>
              </a:rPr>
              <a:t> </a:t>
            </a:r>
            <a:r>
              <a:rPr lang="ar-SA" dirty="0" err="1" smtClean="0">
                <a:solidFill>
                  <a:schemeClr val="bg1">
                    <a:lumMod val="65000"/>
                  </a:schemeClr>
                </a:solidFill>
              </a:rPr>
              <a:t>أكتفيشن</a:t>
            </a:r>
            <a:r>
              <a:rPr lang="ar-SA" dirty="0" smtClean="0">
                <a:solidFill>
                  <a:schemeClr val="bg1">
                    <a:lumMod val="65000"/>
                  </a:schemeClr>
                </a:solidFill>
              </a:rPr>
              <a:t> . هذا </a:t>
            </a:r>
            <a:r>
              <a:rPr lang="ar-SA" dirty="0" err="1" smtClean="0">
                <a:solidFill>
                  <a:schemeClr val="bg1">
                    <a:lumMod val="65000"/>
                  </a:schemeClr>
                </a:solidFill>
              </a:rPr>
              <a:t>الكومبلكس</a:t>
            </a:r>
            <a:r>
              <a:rPr lang="ar-SA" dirty="0" smtClean="0">
                <a:solidFill>
                  <a:schemeClr val="bg1">
                    <a:lumMod val="65000"/>
                  </a:schemeClr>
                </a:solidFill>
              </a:rPr>
              <a:t> اللي هو </a:t>
            </a:r>
            <a:r>
              <a:rPr lang="ar-SA" dirty="0" err="1" smtClean="0">
                <a:solidFill>
                  <a:schemeClr val="bg1">
                    <a:lumMod val="65000"/>
                  </a:schemeClr>
                </a:solidFill>
              </a:rPr>
              <a:t>الآسيد</a:t>
            </a:r>
            <a:r>
              <a:rPr lang="ar-SA" dirty="0" smtClean="0">
                <a:solidFill>
                  <a:schemeClr val="bg1">
                    <a:lumMod val="65000"/>
                  </a:schemeClr>
                </a:solidFill>
              </a:rPr>
              <a:t> و </a:t>
            </a:r>
            <a:r>
              <a:rPr lang="ar-SA" dirty="0" err="1" smtClean="0">
                <a:solidFill>
                  <a:schemeClr val="bg1">
                    <a:lumMod val="65000"/>
                  </a:schemeClr>
                </a:solidFill>
              </a:rPr>
              <a:t>الرسبتور</a:t>
            </a:r>
            <a:r>
              <a:rPr lang="ar-SA" dirty="0" smtClean="0">
                <a:solidFill>
                  <a:schemeClr val="bg1">
                    <a:lumMod val="65000"/>
                  </a:schemeClr>
                </a:solidFill>
              </a:rPr>
              <a:t> </a:t>
            </a:r>
            <a:r>
              <a:rPr lang="ar-SA" dirty="0" err="1" smtClean="0">
                <a:solidFill>
                  <a:schemeClr val="bg1">
                    <a:lumMod val="65000"/>
                  </a:schemeClr>
                </a:solidFill>
              </a:rPr>
              <a:t>بيرتبط</a:t>
            </a:r>
            <a:r>
              <a:rPr lang="ar-SA" dirty="0" smtClean="0">
                <a:solidFill>
                  <a:schemeClr val="bg1">
                    <a:lumMod val="65000"/>
                  </a:schemeClr>
                </a:solidFill>
              </a:rPr>
              <a:t> بال </a:t>
            </a:r>
            <a:r>
              <a:rPr lang="en-US" dirty="0" smtClean="0">
                <a:solidFill>
                  <a:schemeClr val="bg1">
                    <a:lumMod val="65000"/>
                  </a:schemeClr>
                </a:solidFill>
              </a:rPr>
              <a:t>chromatin </a:t>
            </a:r>
            <a:r>
              <a:rPr lang="ar-SA" dirty="0" smtClean="0">
                <a:solidFill>
                  <a:schemeClr val="bg1">
                    <a:lumMod val="65000"/>
                  </a:schemeClr>
                </a:solidFill>
              </a:rPr>
              <a:t> و يسوي ترانسكريبشن لجين معين .</a:t>
            </a:r>
            <a:endParaRPr lang="en-US" dirty="0">
              <a:solidFill>
                <a:schemeClr val="bg1">
                  <a:lumMod val="65000"/>
                </a:schemeClr>
              </a:solidFill>
            </a:endParaRPr>
          </a:p>
        </p:txBody>
      </p:sp>
    </p:spTree>
    <p:extLst>
      <p:ext uri="{BB962C8B-B14F-4D97-AF65-F5344CB8AC3E}">
        <p14:creationId xmlns:p14="http://schemas.microsoft.com/office/powerpoint/2010/main" val="348933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Role of Vitamin A in Vision</a:t>
            </a:r>
            <a:endParaRPr lang="en-US" sz="2800" dirty="0">
              <a:solidFill>
                <a:srgbClr val="4C8180"/>
              </a:solidFill>
              <a:latin typeface="Century Gothic" charset="0"/>
              <a:ea typeface="Century Gothic" charset="0"/>
              <a:cs typeface="Century Gothic" charset="0"/>
            </a:endParaRPr>
          </a:p>
        </p:txBody>
      </p:sp>
      <p:sp>
        <p:nvSpPr>
          <p:cNvPr id="3" name="مربع نص 2"/>
          <p:cNvSpPr txBox="1"/>
          <p:nvPr/>
        </p:nvSpPr>
        <p:spPr>
          <a:xfrm>
            <a:off x="118872" y="758444"/>
            <a:ext cx="7836408" cy="5813899"/>
          </a:xfrm>
          <a:prstGeom prst="rect">
            <a:avLst/>
          </a:prstGeom>
          <a:noFill/>
        </p:spPr>
        <p:txBody>
          <a:bodyPr wrap="square" rtlCol="0">
            <a:spAutoFit/>
          </a:bodyPr>
          <a:lstStyle/>
          <a:p>
            <a:pPr algn="ctr"/>
            <a:r>
              <a:rPr lang="en-US" sz="2600" dirty="0">
                <a:solidFill>
                  <a:schemeClr val="accent1">
                    <a:lumMod val="50000"/>
                  </a:schemeClr>
                </a:solidFill>
                <a:latin typeface="Century Gothic" charset="0"/>
                <a:ea typeface="Century Gothic" charset="0"/>
                <a:cs typeface="Century Gothic" charset="0"/>
              </a:rPr>
              <a:t>Visual Cycle</a:t>
            </a:r>
          </a:p>
          <a:p>
            <a:pPr algn="ctr"/>
            <a:endParaRPr lang="en-US" sz="2800" dirty="0">
              <a:solidFill>
                <a:srgbClr val="FF0000"/>
              </a:solidFill>
              <a:ea typeface="ＭＳ Ｐゴシック" charset="-128"/>
            </a:endParaRPr>
          </a:p>
          <a:p>
            <a:pPr algn="ctr"/>
            <a:r>
              <a:rPr lang="en-US" sz="2400" dirty="0" smtClean="0">
                <a:solidFill>
                  <a:srgbClr val="334E5D"/>
                </a:solidFill>
                <a:ea typeface="ＭＳ Ｐゴシック" charset="-128"/>
              </a:rPr>
              <a:t> </a:t>
            </a:r>
            <a:r>
              <a:rPr lang="en-US" sz="2000" dirty="0">
                <a:solidFill>
                  <a:srgbClr val="334E5D"/>
                </a:solidFill>
                <a:ea typeface="ＭＳ Ｐゴシック" charset="-128"/>
              </a:rPr>
              <a:t>A process by which light impacting on the retina of the eye is converted to an electrical signal.</a:t>
            </a:r>
          </a:p>
          <a:p>
            <a:pPr marL="342900" indent="-342900" algn="ctr">
              <a:buFont typeface="Wingdings" panose="05000000000000000000" pitchFamily="2" charset="2"/>
              <a:buChar char="v"/>
            </a:pPr>
            <a:r>
              <a:rPr lang="en-US" sz="2000" dirty="0">
                <a:solidFill>
                  <a:srgbClr val="334E5D"/>
                </a:solidFill>
                <a:ea typeface="ＭＳ Ｐゴシック" charset="-128"/>
              </a:rPr>
              <a:t>The optic nerve carries the electrical signal to the brain (nerve impulse).</a:t>
            </a:r>
          </a:p>
          <a:p>
            <a:pPr marL="342900" indent="-342900" algn="ctr">
              <a:buFont typeface="Wingdings" panose="05000000000000000000" pitchFamily="2" charset="2"/>
              <a:buChar char="v"/>
            </a:pPr>
            <a:r>
              <a:rPr lang="en-US" sz="2000" dirty="0">
                <a:solidFill>
                  <a:srgbClr val="334E5D"/>
                </a:solidFill>
                <a:ea typeface="ＭＳ Ｐゴシック" charset="-128"/>
              </a:rPr>
              <a:t>The brain processes the signal into an image</a:t>
            </a:r>
            <a:r>
              <a:rPr lang="en-US" sz="2000" dirty="0" smtClean="0">
                <a:solidFill>
                  <a:srgbClr val="334E5D"/>
                </a:solidFill>
                <a:ea typeface="ＭＳ Ｐゴシック" charset="-128"/>
              </a:rPr>
              <a:t>.</a:t>
            </a:r>
          </a:p>
          <a:p>
            <a:pPr marL="342900" indent="-342900">
              <a:buFont typeface="Wingdings" panose="05000000000000000000" pitchFamily="2" charset="2"/>
              <a:buChar char="§"/>
            </a:pPr>
            <a:endParaRPr lang="en-US" sz="2000" dirty="0" smtClean="0">
              <a:solidFill>
                <a:srgbClr val="334E5D"/>
              </a:solidFill>
              <a:ea typeface="ＭＳ Ｐゴシック" charset="-128"/>
            </a:endParaRPr>
          </a:p>
          <a:p>
            <a:pPr marL="342900" indent="-342900">
              <a:buFont typeface="Wingdings" panose="05000000000000000000" pitchFamily="2" charset="2"/>
              <a:buChar char="§"/>
            </a:pPr>
            <a:endParaRPr lang="en-US" sz="2000" dirty="0">
              <a:solidFill>
                <a:srgbClr val="334E5D"/>
              </a:solidFill>
              <a:ea typeface="ＭＳ Ｐゴシック" charset="-128"/>
            </a:endParaRPr>
          </a:p>
          <a:p>
            <a:pPr algn="ctr"/>
            <a:r>
              <a:rPr lang="en-US" sz="2600" dirty="0">
                <a:solidFill>
                  <a:schemeClr val="accent1">
                    <a:lumMod val="50000"/>
                  </a:schemeClr>
                </a:solidFill>
                <a:latin typeface="Century Gothic" charset="0"/>
                <a:ea typeface="Century Gothic" charset="0"/>
                <a:cs typeface="Century Gothic" charset="0"/>
              </a:rPr>
              <a:t>Retina</a:t>
            </a:r>
          </a:p>
          <a:p>
            <a:pPr algn="ctr"/>
            <a:endParaRPr lang="en-US" sz="2400" dirty="0" smtClean="0">
              <a:solidFill>
                <a:srgbClr val="FF0000"/>
              </a:solidFill>
              <a:ea typeface="ＭＳ Ｐゴシック" charset="-128"/>
            </a:endParaRPr>
          </a:p>
          <a:p>
            <a:pPr algn="ctr"/>
            <a:r>
              <a:rPr lang="en-US" sz="2000" dirty="0" smtClean="0">
                <a:solidFill>
                  <a:srgbClr val="334E5D"/>
                </a:solidFill>
                <a:ea typeface="ＭＳ Ｐゴシック" charset="-128"/>
              </a:rPr>
              <a:t>is </a:t>
            </a:r>
            <a:r>
              <a:rPr lang="en-US" sz="2000" dirty="0">
                <a:solidFill>
                  <a:srgbClr val="334E5D"/>
                </a:solidFill>
                <a:ea typeface="ＭＳ Ｐゴシック" charset="-128"/>
              </a:rPr>
              <a:t>a light-sensitive layer of cells at the back of the eye where an image is formed.</a:t>
            </a:r>
          </a:p>
          <a:p>
            <a:pPr algn="ctr"/>
            <a:r>
              <a:rPr lang="en-US" sz="2000" dirty="0">
                <a:solidFill>
                  <a:srgbClr val="334E5D"/>
                </a:solidFill>
                <a:ea typeface="ＭＳ Ｐゴシック" charset="-128"/>
              </a:rPr>
              <a:t>Retina consists of: Rod and cone cells (photosensitive cells).</a:t>
            </a:r>
          </a:p>
          <a:p>
            <a:pPr algn="ctr">
              <a:lnSpc>
                <a:spcPct val="90000"/>
              </a:lnSpc>
            </a:pPr>
            <a:r>
              <a:rPr lang="en-US" sz="2000" dirty="0">
                <a:solidFill>
                  <a:srgbClr val="334E5D"/>
                </a:solidFill>
                <a:ea typeface="ＭＳ Ｐゴシック" charset="-128"/>
              </a:rPr>
              <a:t>Rod cells process </a:t>
            </a:r>
            <a:r>
              <a:rPr lang="en-US" sz="2000" dirty="0">
                <a:ea typeface="ＭＳ Ｐゴシック" charset="-128"/>
              </a:rPr>
              <a:t>black</a:t>
            </a:r>
            <a:r>
              <a:rPr lang="en-US" sz="2000" dirty="0">
                <a:solidFill>
                  <a:srgbClr val="334E5D"/>
                </a:solidFill>
                <a:ea typeface="ＭＳ Ｐゴシック" charset="-128"/>
              </a:rPr>
              <a:t> </a:t>
            </a:r>
            <a:r>
              <a:rPr lang="en-US" sz="2000" dirty="0">
                <a:ln>
                  <a:solidFill>
                    <a:schemeClr val="tx1"/>
                  </a:solidFill>
                </a:ln>
                <a:solidFill>
                  <a:schemeClr val="bg1"/>
                </a:solidFill>
                <a:ea typeface="ＭＳ Ｐゴシック" charset="-128"/>
              </a:rPr>
              <a:t>&amp;</a:t>
            </a:r>
            <a:r>
              <a:rPr lang="en-US" sz="2000" dirty="0">
                <a:solidFill>
                  <a:srgbClr val="334E5D"/>
                </a:solidFill>
                <a:ea typeface="ＭＳ Ｐゴシック" charset="-128"/>
              </a:rPr>
              <a:t> </a:t>
            </a:r>
            <a:r>
              <a:rPr lang="en-US" sz="2000" dirty="0">
                <a:solidFill>
                  <a:schemeClr val="bg1"/>
                </a:solidFill>
                <a:ea typeface="ＭＳ Ｐゴシック" charset="-128"/>
              </a:rPr>
              <a:t>white</a:t>
            </a:r>
            <a:r>
              <a:rPr lang="en-US" sz="2400" dirty="0">
                <a:solidFill>
                  <a:srgbClr val="334E5D"/>
                </a:solidFill>
                <a:ea typeface="ＭＳ Ｐゴシック" charset="-128"/>
              </a:rPr>
              <a:t> </a:t>
            </a:r>
            <a:r>
              <a:rPr lang="en-US" sz="2000" dirty="0">
                <a:solidFill>
                  <a:srgbClr val="334E5D"/>
                </a:solidFill>
                <a:ea typeface="ＭＳ Ｐゴシック" charset="-128"/>
              </a:rPr>
              <a:t>image</a:t>
            </a:r>
            <a:r>
              <a:rPr lang="en-US" sz="2000" dirty="0" smtClean="0">
                <a:solidFill>
                  <a:srgbClr val="334E5D"/>
                </a:solidFill>
                <a:ea typeface="ＭＳ Ｐゴシック" charset="-128"/>
              </a:rPr>
              <a:t>.</a:t>
            </a:r>
            <a:r>
              <a:rPr lang="en-US" altLang="en-US" sz="2000" dirty="0">
                <a:solidFill>
                  <a:srgbClr val="92D050"/>
                </a:solidFill>
              </a:rPr>
              <a:t> </a:t>
            </a:r>
            <a:r>
              <a:rPr lang="en-US" altLang="en-US" sz="1400" dirty="0">
                <a:solidFill>
                  <a:srgbClr val="00B050"/>
                </a:solidFill>
              </a:rPr>
              <a:t>(they have rhodopsin)</a:t>
            </a:r>
            <a:endParaRPr lang="en-US" sz="1400" dirty="0">
              <a:solidFill>
                <a:srgbClr val="00B050"/>
              </a:solidFill>
            </a:endParaRPr>
          </a:p>
          <a:p>
            <a:pPr algn="ctr">
              <a:lnSpc>
                <a:spcPct val="90000"/>
              </a:lnSpc>
            </a:pPr>
            <a:r>
              <a:rPr lang="en-US" sz="2000" dirty="0">
                <a:solidFill>
                  <a:srgbClr val="334E5D"/>
                </a:solidFill>
                <a:ea typeface="ＭＳ Ｐゴシック" charset="-128"/>
              </a:rPr>
              <a:t>Cone cells process </a:t>
            </a:r>
            <a:r>
              <a:rPr lang="en-US" sz="2000" dirty="0" smtClean="0">
                <a:solidFill>
                  <a:srgbClr val="FEC200"/>
                </a:solidFill>
                <a:ea typeface="ＭＳ Ｐゴシック" charset="-128"/>
              </a:rPr>
              <a:t>c</a:t>
            </a:r>
            <a:r>
              <a:rPr lang="en-US" sz="2000" dirty="0" smtClean="0">
                <a:solidFill>
                  <a:schemeClr val="accent6">
                    <a:lumMod val="75000"/>
                  </a:schemeClr>
                </a:solidFill>
                <a:ea typeface="ＭＳ Ｐゴシック" charset="-128"/>
              </a:rPr>
              <a:t>o</a:t>
            </a:r>
            <a:r>
              <a:rPr lang="en-US" sz="2000" dirty="0" smtClean="0">
                <a:solidFill>
                  <a:srgbClr val="FF0000"/>
                </a:solidFill>
                <a:ea typeface="ＭＳ Ｐゴシック" charset="-128"/>
              </a:rPr>
              <a:t>l</a:t>
            </a:r>
            <a:r>
              <a:rPr lang="en-US" sz="2000" dirty="0" smtClean="0">
                <a:solidFill>
                  <a:srgbClr val="C121AE"/>
                </a:solidFill>
                <a:ea typeface="ＭＳ Ｐゴシック" charset="-128"/>
              </a:rPr>
              <a:t>o</a:t>
            </a:r>
            <a:r>
              <a:rPr lang="en-US" sz="2000" dirty="0" smtClean="0">
                <a:solidFill>
                  <a:srgbClr val="FAFA1A"/>
                </a:solidFill>
                <a:ea typeface="ＭＳ Ｐゴシック" charset="-128"/>
              </a:rPr>
              <a:t>r</a:t>
            </a:r>
            <a:r>
              <a:rPr lang="en-US" sz="2000" dirty="0" smtClean="0">
                <a:solidFill>
                  <a:schemeClr val="accent6">
                    <a:lumMod val="60000"/>
                    <a:lumOff val="40000"/>
                  </a:schemeClr>
                </a:solidFill>
                <a:ea typeface="ＭＳ Ｐゴシック" charset="-128"/>
              </a:rPr>
              <a:t>e</a:t>
            </a:r>
            <a:r>
              <a:rPr lang="en-US" sz="2000" dirty="0" smtClean="0">
                <a:solidFill>
                  <a:srgbClr val="C121AE"/>
                </a:solidFill>
                <a:ea typeface="ＭＳ Ｐゴシック" charset="-128"/>
              </a:rPr>
              <a:t>d</a:t>
            </a:r>
            <a:r>
              <a:rPr lang="en-US" sz="2400" dirty="0" smtClean="0">
                <a:solidFill>
                  <a:srgbClr val="334E5D"/>
                </a:solidFill>
                <a:ea typeface="ＭＳ Ｐゴシック" charset="-128"/>
              </a:rPr>
              <a:t> </a:t>
            </a:r>
            <a:r>
              <a:rPr lang="en-US" sz="2000" dirty="0">
                <a:solidFill>
                  <a:srgbClr val="334E5D"/>
                </a:solidFill>
                <a:ea typeface="ＭＳ Ｐゴシック" charset="-128"/>
              </a:rPr>
              <a:t>image</a:t>
            </a:r>
            <a:r>
              <a:rPr lang="en-US" sz="2000" dirty="0" smtClean="0">
                <a:solidFill>
                  <a:srgbClr val="334E5D"/>
                </a:solidFill>
                <a:ea typeface="ＭＳ Ｐゴシック" charset="-128"/>
              </a:rPr>
              <a:t>.</a:t>
            </a:r>
            <a:r>
              <a:rPr lang="en-US" altLang="en-US" sz="2000" dirty="0">
                <a:solidFill>
                  <a:srgbClr val="92D050"/>
                </a:solidFill>
              </a:rPr>
              <a:t> </a:t>
            </a:r>
            <a:endParaRPr lang="ar-SA" altLang="en-US" sz="2000" dirty="0" smtClean="0">
              <a:solidFill>
                <a:srgbClr val="92D050"/>
              </a:solidFill>
            </a:endParaRPr>
          </a:p>
          <a:p>
            <a:pPr algn="ctr">
              <a:lnSpc>
                <a:spcPct val="90000"/>
              </a:lnSpc>
            </a:pPr>
            <a:r>
              <a:rPr lang="en-US" altLang="en-US" sz="1400" dirty="0" smtClean="0">
                <a:solidFill>
                  <a:srgbClr val="00B050"/>
                </a:solidFill>
              </a:rPr>
              <a:t>(</a:t>
            </a:r>
            <a:r>
              <a:rPr lang="en-US" altLang="en-US" sz="1400" dirty="0">
                <a:solidFill>
                  <a:srgbClr val="00B050"/>
                </a:solidFill>
              </a:rPr>
              <a:t>they have three types of </a:t>
            </a:r>
            <a:r>
              <a:rPr lang="en-US" altLang="en-US" sz="1400" dirty="0" err="1">
                <a:solidFill>
                  <a:srgbClr val="00B050"/>
                </a:solidFill>
              </a:rPr>
              <a:t>iodopsin</a:t>
            </a:r>
            <a:r>
              <a:rPr lang="en-US" altLang="en-US" sz="1400" dirty="0">
                <a:solidFill>
                  <a:srgbClr val="00B050"/>
                </a:solidFill>
              </a:rPr>
              <a:t> for colored vision: red, green and blue.)</a:t>
            </a:r>
          </a:p>
        </p:txBody>
      </p:sp>
      <p:pic>
        <p:nvPicPr>
          <p:cNvPr id="4" name="Picture 8" descr="eye_structur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827264" y="3738985"/>
            <a:ext cx="4337304" cy="294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
        <p:nvSpPr>
          <p:cNvPr id="7" name="Rectangle 6">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7827264" y="2508546"/>
            <a:ext cx="4337304" cy="63248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defRPr/>
            </a:pPr>
            <a:r>
              <a:rPr lang="en-US" sz="1300" dirty="0">
                <a:solidFill>
                  <a:srgbClr val="00B050"/>
                </a:solidFill>
              </a:rPr>
              <a:t>It</a:t>
            </a:r>
            <a:r>
              <a:rPr lang="fr-FR" sz="1300" dirty="0">
                <a:solidFill>
                  <a:srgbClr val="00B050"/>
                </a:solidFill>
              </a:rPr>
              <a:t>’s a </a:t>
            </a:r>
            <a:r>
              <a:rPr lang="fr-FR" sz="1300" dirty="0" err="1">
                <a:solidFill>
                  <a:srgbClr val="00B050"/>
                </a:solidFill>
              </a:rPr>
              <a:t>cyclical</a:t>
            </a:r>
            <a:r>
              <a:rPr lang="fr-FR" sz="1300" dirty="0">
                <a:solidFill>
                  <a:srgbClr val="00B050"/>
                </a:solidFill>
              </a:rPr>
              <a:t> </a:t>
            </a:r>
            <a:r>
              <a:rPr lang="fr-FR" sz="1300" dirty="0" err="1">
                <a:solidFill>
                  <a:srgbClr val="00B050"/>
                </a:solidFill>
              </a:rPr>
              <a:t>process</a:t>
            </a:r>
            <a:r>
              <a:rPr lang="fr-FR" sz="1300" dirty="0">
                <a:solidFill>
                  <a:srgbClr val="00B050"/>
                </a:solidFill>
              </a:rPr>
              <a:t> </a:t>
            </a:r>
            <a:r>
              <a:rPr lang="fr-FR" sz="1300" dirty="0" err="1">
                <a:solidFill>
                  <a:srgbClr val="00B050"/>
                </a:solidFill>
              </a:rPr>
              <a:t>so</a:t>
            </a:r>
            <a:r>
              <a:rPr lang="fr-FR" sz="1300" dirty="0">
                <a:solidFill>
                  <a:srgbClr val="00B050"/>
                </a:solidFill>
              </a:rPr>
              <a:t> </a:t>
            </a:r>
            <a:r>
              <a:rPr lang="fr-FR" sz="1300" dirty="0" err="1">
                <a:solidFill>
                  <a:srgbClr val="00B050"/>
                </a:solidFill>
              </a:rPr>
              <a:t>there</a:t>
            </a:r>
            <a:r>
              <a:rPr lang="fr-FR" sz="1300" dirty="0">
                <a:solidFill>
                  <a:srgbClr val="00B050"/>
                </a:solidFill>
              </a:rPr>
              <a:t> are </a:t>
            </a:r>
            <a:r>
              <a:rPr lang="fr-FR" sz="1300" dirty="0" err="1">
                <a:solidFill>
                  <a:srgbClr val="00B050"/>
                </a:solidFill>
              </a:rPr>
              <a:t>molecules</a:t>
            </a:r>
            <a:r>
              <a:rPr lang="fr-FR" sz="1300" dirty="0">
                <a:solidFill>
                  <a:srgbClr val="00B050"/>
                </a:solidFill>
              </a:rPr>
              <a:t> </a:t>
            </a:r>
            <a:r>
              <a:rPr lang="fr-FR" sz="1300" dirty="0" err="1">
                <a:solidFill>
                  <a:srgbClr val="00B050"/>
                </a:solidFill>
              </a:rPr>
              <a:t>which</a:t>
            </a:r>
            <a:r>
              <a:rPr lang="fr-FR" sz="1300" dirty="0">
                <a:solidFill>
                  <a:srgbClr val="00B050"/>
                </a:solidFill>
              </a:rPr>
              <a:t> </a:t>
            </a:r>
            <a:r>
              <a:rPr lang="fr-FR" sz="1300" dirty="0" err="1">
                <a:solidFill>
                  <a:srgbClr val="00B050"/>
                </a:solidFill>
              </a:rPr>
              <a:t>stay</a:t>
            </a:r>
            <a:r>
              <a:rPr lang="fr-FR" sz="1300" dirty="0">
                <a:solidFill>
                  <a:srgbClr val="00B050"/>
                </a:solidFill>
              </a:rPr>
              <a:t> </a:t>
            </a:r>
            <a:r>
              <a:rPr lang="fr-FR" sz="1300" dirty="0" err="1">
                <a:solidFill>
                  <a:srgbClr val="00B050"/>
                </a:solidFill>
              </a:rPr>
              <a:t>there</a:t>
            </a:r>
            <a:r>
              <a:rPr lang="fr-FR" sz="1300" dirty="0">
                <a:solidFill>
                  <a:srgbClr val="00B050"/>
                </a:solidFill>
              </a:rPr>
              <a:t>.</a:t>
            </a:r>
          </a:p>
          <a:p>
            <a:pPr algn="ctr">
              <a:lnSpc>
                <a:spcPct val="90000"/>
              </a:lnSpc>
              <a:defRPr/>
            </a:pPr>
            <a:r>
              <a:rPr lang="fr-FR" sz="1300" b="1" u="sng" dirty="0">
                <a:solidFill>
                  <a:srgbClr val="00B050"/>
                </a:solidFill>
              </a:rPr>
              <a:t>Input</a:t>
            </a:r>
            <a:r>
              <a:rPr lang="fr-FR" sz="1300" dirty="0">
                <a:solidFill>
                  <a:srgbClr val="00B050"/>
                </a:solidFill>
              </a:rPr>
              <a:t>: Light.</a:t>
            </a:r>
          </a:p>
          <a:p>
            <a:pPr algn="ctr">
              <a:lnSpc>
                <a:spcPct val="90000"/>
              </a:lnSpc>
              <a:defRPr/>
            </a:pPr>
            <a:r>
              <a:rPr lang="fr-FR" sz="1300" b="1" u="sng" dirty="0">
                <a:solidFill>
                  <a:srgbClr val="00B050"/>
                </a:solidFill>
              </a:rPr>
              <a:t>Output</a:t>
            </a:r>
            <a:r>
              <a:rPr lang="fr-FR" sz="1300" dirty="0">
                <a:solidFill>
                  <a:srgbClr val="00B050"/>
                </a:solidFill>
              </a:rPr>
              <a:t>: Nerve impulse</a:t>
            </a:r>
            <a:endParaRPr lang="en-US" sz="1300" dirty="0">
              <a:solidFill>
                <a:srgbClr val="00B050"/>
              </a:solidFill>
            </a:endParaRPr>
          </a:p>
        </p:txBody>
      </p:sp>
      <p:sp>
        <p:nvSpPr>
          <p:cNvPr id="9" name="Rectangle 8">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7827264" y="3202074"/>
            <a:ext cx="4337304" cy="452432"/>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defRPr/>
            </a:pPr>
            <a:r>
              <a:rPr lang="en-US" sz="1300" dirty="0" smtClean="0">
                <a:solidFill>
                  <a:srgbClr val="00B050"/>
                </a:solidFill>
              </a:rPr>
              <a:t>Vitamin A (Retinal) combine with “opsin” in order to make the pigment photosensitive </a:t>
            </a:r>
            <a:endParaRPr lang="en-US" sz="1300" dirty="0">
              <a:solidFill>
                <a:srgbClr val="00B050"/>
              </a:solidFill>
            </a:endParaRPr>
          </a:p>
        </p:txBody>
      </p:sp>
    </p:spTree>
    <p:extLst>
      <p:ext uri="{BB962C8B-B14F-4D97-AF65-F5344CB8AC3E}">
        <p14:creationId xmlns:p14="http://schemas.microsoft.com/office/powerpoint/2010/main" val="39868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70485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Rhodopsin and retinal structures</a:t>
            </a:r>
            <a:endParaRPr lang="en-US" sz="2800" dirty="0">
              <a:solidFill>
                <a:srgbClr val="4C8180"/>
              </a:solidFill>
              <a:latin typeface="Century Gothic" charset="0"/>
              <a:ea typeface="Century Gothic" charset="0"/>
              <a:cs typeface="Century Gothic" charset="0"/>
            </a:endParaRPr>
          </a:p>
        </p:txBody>
      </p:sp>
      <p:pic>
        <p:nvPicPr>
          <p:cNvPr id="5" name="Picture 2" descr="http://www.chm.bris.ac.uk/motm/retinal/conver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42" y="771191"/>
            <a:ext cx="7702550" cy="526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t2.gstatic.com/images?q=tbn:ANd9GcQ0vY9Up1Gzkv4_8NHvuOgBc26DTXfgxobTASnZSP_fwvLEKEQ&amp;t=1&amp;usg=__CXFydtRPLpSeTnkuhjyJ2-4i1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1489" y="1133654"/>
            <a:ext cx="2393277" cy="293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8627363" y="4401737"/>
            <a:ext cx="3081528" cy="1892826"/>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defRPr/>
            </a:pPr>
            <a:r>
              <a:rPr lang="fr-FR" altLang="en-US" sz="1300" dirty="0" err="1">
                <a:solidFill>
                  <a:srgbClr val="00B050"/>
                </a:solidFill>
              </a:rPr>
              <a:t>Rods</a:t>
            </a:r>
            <a:r>
              <a:rPr lang="fr-FR" altLang="en-US" sz="1300" dirty="0">
                <a:solidFill>
                  <a:srgbClr val="00B050"/>
                </a:solidFill>
              </a:rPr>
              <a:t> and </a:t>
            </a:r>
            <a:r>
              <a:rPr lang="fr-FR" altLang="en-US" sz="1300" dirty="0" err="1">
                <a:solidFill>
                  <a:srgbClr val="00B050"/>
                </a:solidFill>
              </a:rPr>
              <a:t>cones</a:t>
            </a:r>
            <a:r>
              <a:rPr lang="fr-FR" altLang="en-US" sz="1300" dirty="0">
                <a:solidFill>
                  <a:srgbClr val="00B050"/>
                </a:solidFill>
              </a:rPr>
              <a:t> have </a:t>
            </a:r>
            <a:r>
              <a:rPr lang="fr-FR" altLang="en-US" sz="1300" dirty="0" err="1">
                <a:solidFill>
                  <a:srgbClr val="00B050"/>
                </a:solidFill>
              </a:rPr>
              <a:t>disks</a:t>
            </a:r>
            <a:r>
              <a:rPr lang="fr-FR" altLang="en-US" sz="1300" dirty="0">
                <a:solidFill>
                  <a:srgbClr val="00B050"/>
                </a:solidFill>
              </a:rPr>
              <a:t> </a:t>
            </a:r>
            <a:r>
              <a:rPr lang="fr-FR" altLang="en-US" sz="1300" dirty="0" err="1">
                <a:solidFill>
                  <a:srgbClr val="00B050"/>
                </a:solidFill>
              </a:rPr>
              <a:t>that</a:t>
            </a:r>
            <a:r>
              <a:rPr lang="fr-FR" altLang="en-US" sz="1300" dirty="0">
                <a:solidFill>
                  <a:srgbClr val="00B050"/>
                </a:solidFill>
              </a:rPr>
              <a:t> </a:t>
            </a:r>
            <a:r>
              <a:rPr lang="fr-FR" altLang="en-US" sz="1300" dirty="0" err="1">
                <a:solidFill>
                  <a:srgbClr val="00B050"/>
                </a:solidFill>
              </a:rPr>
              <a:t>contain</a:t>
            </a:r>
            <a:r>
              <a:rPr lang="fr-FR" altLang="en-US" sz="1300" dirty="0">
                <a:solidFill>
                  <a:srgbClr val="00B050"/>
                </a:solidFill>
              </a:rPr>
              <a:t> </a:t>
            </a:r>
            <a:r>
              <a:rPr lang="fr-FR" altLang="en-US" sz="1300" dirty="0" err="1">
                <a:solidFill>
                  <a:srgbClr val="00B050"/>
                </a:solidFill>
              </a:rPr>
              <a:t>rhodopsin</a:t>
            </a:r>
            <a:r>
              <a:rPr lang="fr-FR" altLang="en-US" sz="1300" dirty="0">
                <a:solidFill>
                  <a:srgbClr val="00B050"/>
                </a:solidFill>
              </a:rPr>
              <a:t>.</a:t>
            </a:r>
          </a:p>
          <a:p>
            <a:pPr algn="ctr">
              <a:lnSpc>
                <a:spcPct val="90000"/>
              </a:lnSpc>
              <a:defRPr/>
            </a:pPr>
            <a:r>
              <a:rPr lang="fr-FR" altLang="en-US" sz="1300" dirty="0">
                <a:solidFill>
                  <a:srgbClr val="00B050"/>
                </a:solidFill>
              </a:rPr>
              <a:t>If </a:t>
            </a:r>
            <a:r>
              <a:rPr lang="fr-FR" altLang="en-US" sz="1300" dirty="0" err="1">
                <a:solidFill>
                  <a:srgbClr val="00B050"/>
                </a:solidFill>
              </a:rPr>
              <a:t>we</a:t>
            </a:r>
            <a:r>
              <a:rPr lang="fr-FR" altLang="en-US" sz="1300" dirty="0">
                <a:solidFill>
                  <a:srgbClr val="00B050"/>
                </a:solidFill>
              </a:rPr>
              <a:t> </a:t>
            </a:r>
            <a:r>
              <a:rPr lang="fr-FR" altLang="en-US" sz="1300" dirty="0" err="1">
                <a:solidFill>
                  <a:srgbClr val="00B050"/>
                </a:solidFill>
              </a:rPr>
              <a:t>take</a:t>
            </a:r>
            <a:r>
              <a:rPr lang="fr-FR" altLang="en-US" sz="1300" dirty="0">
                <a:solidFill>
                  <a:srgbClr val="00B050"/>
                </a:solidFill>
              </a:rPr>
              <a:t> a transverse section </a:t>
            </a:r>
            <a:r>
              <a:rPr lang="fr-FR" altLang="en-US" sz="1300" dirty="0" err="1">
                <a:solidFill>
                  <a:srgbClr val="00B050"/>
                </a:solidFill>
              </a:rPr>
              <a:t>from</a:t>
            </a:r>
            <a:r>
              <a:rPr lang="fr-FR" altLang="en-US" sz="1300" dirty="0">
                <a:solidFill>
                  <a:srgbClr val="00B050"/>
                </a:solidFill>
              </a:rPr>
              <a:t> </a:t>
            </a:r>
            <a:r>
              <a:rPr lang="fr-FR" altLang="en-US" sz="1300" dirty="0" err="1">
                <a:solidFill>
                  <a:srgbClr val="00B050"/>
                </a:solidFill>
              </a:rPr>
              <a:t>these</a:t>
            </a:r>
            <a:r>
              <a:rPr lang="fr-FR" altLang="en-US" sz="1300" dirty="0">
                <a:solidFill>
                  <a:srgbClr val="00B050"/>
                </a:solidFill>
              </a:rPr>
              <a:t> </a:t>
            </a:r>
            <a:r>
              <a:rPr lang="fr-FR" altLang="en-US" sz="1300" dirty="0" err="1">
                <a:solidFill>
                  <a:srgbClr val="00B050"/>
                </a:solidFill>
              </a:rPr>
              <a:t>disks</a:t>
            </a:r>
            <a:r>
              <a:rPr lang="fr-FR" altLang="en-US" sz="1300" dirty="0">
                <a:solidFill>
                  <a:srgbClr val="00B050"/>
                </a:solidFill>
              </a:rPr>
              <a:t> </a:t>
            </a:r>
            <a:r>
              <a:rPr lang="fr-FR" altLang="en-US" sz="1300" dirty="0" err="1">
                <a:solidFill>
                  <a:srgbClr val="00B050"/>
                </a:solidFill>
              </a:rPr>
              <a:t>we</a:t>
            </a:r>
            <a:r>
              <a:rPr lang="fr-FR" altLang="en-US" sz="1300" dirty="0">
                <a:solidFill>
                  <a:srgbClr val="00B050"/>
                </a:solidFill>
              </a:rPr>
              <a:t> </a:t>
            </a:r>
            <a:r>
              <a:rPr lang="fr-FR" altLang="en-US" sz="1300" dirty="0" err="1">
                <a:solidFill>
                  <a:srgbClr val="00B050"/>
                </a:solidFill>
              </a:rPr>
              <a:t>will</a:t>
            </a:r>
            <a:r>
              <a:rPr lang="fr-FR" altLang="en-US" sz="1300" dirty="0">
                <a:solidFill>
                  <a:srgbClr val="00B050"/>
                </a:solidFill>
              </a:rPr>
              <a:t> </a:t>
            </a:r>
            <a:r>
              <a:rPr lang="fr-FR" altLang="en-US" sz="1300" dirty="0" err="1">
                <a:solidFill>
                  <a:srgbClr val="00B050"/>
                </a:solidFill>
              </a:rPr>
              <a:t>see</a:t>
            </a:r>
            <a:r>
              <a:rPr lang="fr-FR" altLang="en-US" sz="1300" dirty="0">
                <a:solidFill>
                  <a:srgbClr val="00B050"/>
                </a:solidFill>
              </a:rPr>
              <a:t> a </a:t>
            </a:r>
            <a:r>
              <a:rPr lang="fr-FR" altLang="en-US" sz="1300" dirty="0" err="1">
                <a:solidFill>
                  <a:srgbClr val="00B050"/>
                </a:solidFill>
              </a:rPr>
              <a:t>transmembrane</a:t>
            </a:r>
            <a:r>
              <a:rPr lang="fr-FR" altLang="en-US" sz="1300" dirty="0">
                <a:solidFill>
                  <a:srgbClr val="00B050"/>
                </a:solidFill>
              </a:rPr>
              <a:t> </a:t>
            </a:r>
            <a:r>
              <a:rPr lang="fr-FR" altLang="en-US" sz="1300" dirty="0" err="1">
                <a:solidFill>
                  <a:srgbClr val="00B050"/>
                </a:solidFill>
              </a:rPr>
              <a:t>complex</a:t>
            </a:r>
            <a:r>
              <a:rPr lang="fr-FR" altLang="en-US" sz="1300" dirty="0">
                <a:solidFill>
                  <a:srgbClr val="00B050"/>
                </a:solidFill>
              </a:rPr>
              <a:t> (</a:t>
            </a:r>
            <a:r>
              <a:rPr lang="fr-FR" altLang="en-US" sz="1300" dirty="0" err="1">
                <a:solidFill>
                  <a:srgbClr val="00B050"/>
                </a:solidFill>
              </a:rPr>
              <a:t>opsin</a:t>
            </a:r>
            <a:r>
              <a:rPr lang="fr-FR" altLang="en-US" sz="1300" dirty="0">
                <a:solidFill>
                  <a:srgbClr val="00B050"/>
                </a:solidFill>
              </a:rPr>
              <a:t> </a:t>
            </a:r>
            <a:r>
              <a:rPr lang="fr-FR" altLang="en-US" sz="1300" dirty="0" err="1">
                <a:solidFill>
                  <a:srgbClr val="00B050"/>
                </a:solidFill>
              </a:rPr>
              <a:t>is</a:t>
            </a:r>
            <a:r>
              <a:rPr lang="fr-FR" altLang="en-US" sz="1300" dirty="0">
                <a:solidFill>
                  <a:srgbClr val="00B050"/>
                </a:solidFill>
              </a:rPr>
              <a:t> a </a:t>
            </a:r>
            <a:r>
              <a:rPr lang="fr-FR" altLang="en-US" sz="1300" dirty="0" err="1">
                <a:solidFill>
                  <a:srgbClr val="00B050"/>
                </a:solidFill>
              </a:rPr>
              <a:t>transmembrane</a:t>
            </a:r>
            <a:r>
              <a:rPr lang="fr-FR" altLang="en-US" sz="1300" dirty="0">
                <a:solidFill>
                  <a:srgbClr val="00B050"/>
                </a:solidFill>
              </a:rPr>
              <a:t> </a:t>
            </a:r>
            <a:r>
              <a:rPr lang="fr-FR" altLang="en-US" sz="1300" dirty="0" err="1">
                <a:solidFill>
                  <a:srgbClr val="00B050"/>
                </a:solidFill>
              </a:rPr>
              <a:t>protein</a:t>
            </a:r>
            <a:r>
              <a:rPr lang="fr-FR" altLang="en-US" sz="1300" dirty="0">
                <a:solidFill>
                  <a:srgbClr val="00B050"/>
                </a:solidFill>
              </a:rPr>
              <a:t> and </a:t>
            </a:r>
            <a:r>
              <a:rPr lang="fr-FR" altLang="en-US" sz="1300" dirty="0" err="1">
                <a:solidFill>
                  <a:srgbClr val="00B050"/>
                </a:solidFill>
              </a:rPr>
              <a:t>it</a:t>
            </a:r>
            <a:r>
              <a:rPr lang="fr-FR" altLang="en-US" sz="1300" dirty="0">
                <a:solidFill>
                  <a:srgbClr val="00B050"/>
                </a:solidFill>
              </a:rPr>
              <a:t> </a:t>
            </a:r>
            <a:r>
              <a:rPr lang="fr-FR" altLang="en-US" sz="1300" dirty="0" err="1">
                <a:solidFill>
                  <a:srgbClr val="00B050"/>
                </a:solidFill>
              </a:rPr>
              <a:t>makes</a:t>
            </a:r>
            <a:r>
              <a:rPr lang="fr-FR" altLang="en-US" sz="1300" dirty="0">
                <a:solidFill>
                  <a:srgbClr val="00B050"/>
                </a:solidFill>
              </a:rPr>
              <a:t> a </a:t>
            </a:r>
            <a:r>
              <a:rPr lang="fr-FR" altLang="en-US" sz="1300" dirty="0" err="1">
                <a:solidFill>
                  <a:srgbClr val="00B050"/>
                </a:solidFill>
              </a:rPr>
              <a:t>complex</a:t>
            </a:r>
            <a:r>
              <a:rPr lang="fr-FR" altLang="en-US" sz="1300" dirty="0">
                <a:solidFill>
                  <a:srgbClr val="00B050"/>
                </a:solidFill>
              </a:rPr>
              <a:t> </a:t>
            </a:r>
            <a:r>
              <a:rPr lang="fr-FR" altLang="en-US" sz="1300" dirty="0" err="1">
                <a:solidFill>
                  <a:srgbClr val="00B050"/>
                </a:solidFill>
              </a:rPr>
              <a:t>with</a:t>
            </a:r>
            <a:r>
              <a:rPr lang="fr-FR" altLang="en-US" sz="1300" dirty="0">
                <a:solidFill>
                  <a:srgbClr val="00B050"/>
                </a:solidFill>
              </a:rPr>
              <a:t> the </a:t>
            </a:r>
            <a:r>
              <a:rPr lang="fr-FR" altLang="en-US" sz="1300" dirty="0" err="1">
                <a:solidFill>
                  <a:srgbClr val="00B050"/>
                </a:solidFill>
              </a:rPr>
              <a:t>aldehyde</a:t>
            </a:r>
            <a:r>
              <a:rPr lang="fr-FR" altLang="en-US" sz="1300" dirty="0">
                <a:solidFill>
                  <a:srgbClr val="00B050"/>
                </a:solidFill>
              </a:rPr>
              <a:t> </a:t>
            </a:r>
            <a:r>
              <a:rPr lang="fr-FR" altLang="en-US" sz="1300" dirty="0" err="1">
                <a:solidFill>
                  <a:srgbClr val="00B050"/>
                </a:solidFill>
              </a:rPr>
              <a:t>form</a:t>
            </a:r>
            <a:r>
              <a:rPr lang="fr-FR" altLang="en-US" sz="1300" dirty="0">
                <a:solidFill>
                  <a:srgbClr val="00B050"/>
                </a:solidFill>
              </a:rPr>
              <a:t> (11-cis-retinal) of </a:t>
            </a:r>
            <a:r>
              <a:rPr lang="fr-FR" altLang="en-US" sz="1300" dirty="0" err="1">
                <a:solidFill>
                  <a:srgbClr val="00B050"/>
                </a:solidFill>
              </a:rPr>
              <a:t>Vitamin</a:t>
            </a:r>
            <a:r>
              <a:rPr lang="fr-FR" altLang="en-US" sz="1300" dirty="0">
                <a:solidFill>
                  <a:srgbClr val="00B050"/>
                </a:solidFill>
              </a:rPr>
              <a:t> A</a:t>
            </a:r>
          </a:p>
          <a:p>
            <a:pPr algn="ctr">
              <a:lnSpc>
                <a:spcPct val="90000"/>
              </a:lnSpc>
              <a:defRPr/>
            </a:pPr>
            <a:r>
              <a:rPr lang="fr-FR" altLang="en-US" sz="1300" dirty="0" err="1">
                <a:solidFill>
                  <a:srgbClr val="00B050"/>
                </a:solidFill>
              </a:rPr>
              <a:t>Then</a:t>
            </a:r>
            <a:r>
              <a:rPr lang="fr-FR" altLang="en-US" sz="1300" dirty="0">
                <a:solidFill>
                  <a:srgbClr val="00B050"/>
                </a:solidFill>
              </a:rPr>
              <a:t> in </a:t>
            </a:r>
            <a:r>
              <a:rPr lang="fr-FR" altLang="en-US" sz="1300" dirty="0" err="1">
                <a:solidFill>
                  <a:srgbClr val="00B050"/>
                </a:solidFill>
              </a:rPr>
              <a:t>presence</a:t>
            </a:r>
            <a:r>
              <a:rPr lang="fr-FR" altLang="en-US" sz="1300" dirty="0">
                <a:solidFill>
                  <a:srgbClr val="00B050"/>
                </a:solidFill>
              </a:rPr>
              <a:t> of light </a:t>
            </a:r>
            <a:r>
              <a:rPr lang="fr-FR" altLang="en-US" sz="1300" dirty="0" err="1">
                <a:solidFill>
                  <a:srgbClr val="00B050"/>
                </a:solidFill>
              </a:rPr>
              <a:t>it</a:t>
            </a:r>
            <a:r>
              <a:rPr lang="fr-FR" altLang="en-US" sz="1300" dirty="0">
                <a:solidFill>
                  <a:srgbClr val="00B050"/>
                </a:solidFill>
              </a:rPr>
              <a:t> </a:t>
            </a:r>
            <a:r>
              <a:rPr lang="fr-FR" altLang="en-US" sz="1300" dirty="0" err="1">
                <a:solidFill>
                  <a:srgbClr val="00B050"/>
                </a:solidFill>
              </a:rPr>
              <a:t>gets</a:t>
            </a:r>
            <a:r>
              <a:rPr lang="fr-FR" altLang="en-US" sz="1300" dirty="0">
                <a:solidFill>
                  <a:srgbClr val="00B050"/>
                </a:solidFill>
              </a:rPr>
              <a:t> </a:t>
            </a:r>
            <a:r>
              <a:rPr lang="fr-FR" altLang="en-US" sz="1300" dirty="0" err="1">
                <a:solidFill>
                  <a:srgbClr val="00B050"/>
                </a:solidFill>
              </a:rPr>
              <a:t>converted</a:t>
            </a:r>
            <a:r>
              <a:rPr lang="fr-FR" altLang="en-US" sz="1300" dirty="0">
                <a:solidFill>
                  <a:srgbClr val="00B050"/>
                </a:solidFill>
              </a:rPr>
              <a:t> </a:t>
            </a:r>
            <a:r>
              <a:rPr lang="fr-FR" altLang="en-US" sz="1300" dirty="0" err="1">
                <a:solidFill>
                  <a:srgbClr val="00B050"/>
                </a:solidFill>
              </a:rPr>
              <a:t>into</a:t>
            </a:r>
            <a:r>
              <a:rPr lang="fr-FR" altLang="en-US" sz="1300" dirty="0">
                <a:solidFill>
                  <a:srgbClr val="00B050"/>
                </a:solidFill>
              </a:rPr>
              <a:t> the </a:t>
            </a:r>
            <a:r>
              <a:rPr lang="fr-FR" altLang="en-US" sz="1300" dirty="0" err="1">
                <a:solidFill>
                  <a:srgbClr val="00B050"/>
                </a:solidFill>
              </a:rPr>
              <a:t>isomerased</a:t>
            </a:r>
            <a:r>
              <a:rPr lang="fr-FR" altLang="en-US" sz="1300" dirty="0">
                <a:solidFill>
                  <a:srgbClr val="00B050"/>
                </a:solidFill>
              </a:rPr>
              <a:t> </a:t>
            </a:r>
            <a:r>
              <a:rPr lang="fr-FR" altLang="en-US" sz="1300" dirty="0" err="1">
                <a:solidFill>
                  <a:srgbClr val="00B050"/>
                </a:solidFill>
              </a:rPr>
              <a:t>form</a:t>
            </a:r>
            <a:r>
              <a:rPr lang="fr-FR" altLang="en-US" sz="1300" dirty="0">
                <a:solidFill>
                  <a:srgbClr val="00B050"/>
                </a:solidFill>
              </a:rPr>
              <a:t> or straight </a:t>
            </a:r>
            <a:r>
              <a:rPr lang="fr-FR" altLang="en-US" sz="1300" dirty="0" err="1">
                <a:solidFill>
                  <a:srgbClr val="00B050"/>
                </a:solidFill>
              </a:rPr>
              <a:t>form</a:t>
            </a:r>
            <a:r>
              <a:rPr lang="fr-FR" altLang="en-US" sz="1300" dirty="0">
                <a:solidFill>
                  <a:srgbClr val="00B050"/>
                </a:solidFill>
              </a:rPr>
              <a:t> </a:t>
            </a:r>
            <a:r>
              <a:rPr lang="fr-FR" altLang="en-US" sz="1300" dirty="0" err="1">
                <a:solidFill>
                  <a:srgbClr val="00B050"/>
                </a:solidFill>
              </a:rPr>
              <a:t>which</a:t>
            </a:r>
            <a:r>
              <a:rPr lang="fr-FR" altLang="en-US" sz="1300" dirty="0">
                <a:solidFill>
                  <a:srgbClr val="00B050"/>
                </a:solidFill>
              </a:rPr>
              <a:t> </a:t>
            </a:r>
            <a:r>
              <a:rPr lang="fr-FR" altLang="en-US" sz="1300" dirty="0" err="1">
                <a:solidFill>
                  <a:srgbClr val="00B050"/>
                </a:solidFill>
              </a:rPr>
              <a:t>is</a:t>
            </a:r>
            <a:r>
              <a:rPr lang="fr-FR" altLang="en-US" sz="1300" dirty="0">
                <a:solidFill>
                  <a:srgbClr val="00B050"/>
                </a:solidFill>
              </a:rPr>
              <a:t> all-</a:t>
            </a:r>
            <a:r>
              <a:rPr lang="fr-FR" altLang="en-US" sz="1300" dirty="0" err="1">
                <a:solidFill>
                  <a:srgbClr val="00B050"/>
                </a:solidFill>
              </a:rPr>
              <a:t>trans</a:t>
            </a:r>
            <a:r>
              <a:rPr lang="fr-FR" altLang="en-US" sz="1300" dirty="0">
                <a:solidFill>
                  <a:srgbClr val="00B050"/>
                </a:solidFill>
              </a:rPr>
              <a:t>-</a:t>
            </a:r>
            <a:r>
              <a:rPr lang="fr-FR" altLang="en-US" sz="1300" dirty="0" err="1">
                <a:solidFill>
                  <a:srgbClr val="00B050"/>
                </a:solidFill>
              </a:rPr>
              <a:t>retinal</a:t>
            </a:r>
            <a:r>
              <a:rPr lang="fr-FR" altLang="en-US" sz="1300" dirty="0">
                <a:solidFill>
                  <a:srgbClr val="00B050"/>
                </a:solidFill>
              </a:rPr>
              <a:t>.</a:t>
            </a:r>
            <a:endParaRPr lang="en-US" altLang="en-US" sz="1300" dirty="0">
              <a:solidFill>
                <a:srgbClr val="00B050"/>
              </a:solidFill>
            </a:endParaRPr>
          </a:p>
        </p:txBody>
      </p:sp>
    </p:spTree>
    <p:extLst>
      <p:ext uri="{BB962C8B-B14F-4D97-AF65-F5344CB8AC3E}">
        <p14:creationId xmlns:p14="http://schemas.microsoft.com/office/powerpoint/2010/main" val="1719973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Role of Vitamin A in Vision</a:t>
            </a:r>
            <a:endParaRPr lang="en-US" sz="2800" dirty="0">
              <a:solidFill>
                <a:srgbClr val="4C8180"/>
              </a:solidFill>
              <a:latin typeface="Century Gothic" charset="0"/>
              <a:ea typeface="Century Gothic" charset="0"/>
              <a:cs typeface="Century Gothic" charset="0"/>
            </a:endParaRPr>
          </a:p>
        </p:txBody>
      </p:sp>
      <p:sp>
        <p:nvSpPr>
          <p:cNvPr id="3" name="مربع نص 2"/>
          <p:cNvSpPr txBox="1"/>
          <p:nvPr/>
        </p:nvSpPr>
        <p:spPr>
          <a:xfrm>
            <a:off x="252476" y="1002602"/>
            <a:ext cx="5608828" cy="4370427"/>
          </a:xfrm>
          <a:prstGeom prst="rect">
            <a:avLst/>
          </a:prstGeom>
          <a:noFill/>
        </p:spPr>
        <p:txBody>
          <a:bodyPr wrap="square" rtlCol="0">
            <a:spAutoFit/>
          </a:bodyPr>
          <a:lstStyle/>
          <a:p>
            <a:pPr marL="457200" indent="-457200">
              <a:buFont typeface="Wingdings" panose="05000000000000000000" pitchFamily="2" charset="2"/>
              <a:buChar char="ü"/>
            </a:pPr>
            <a:r>
              <a:rPr lang="en-US" sz="2000" dirty="0">
                <a:solidFill>
                  <a:srgbClr val="334E5D"/>
                </a:solidFill>
                <a:ea typeface="ＭＳ Ｐゴシック" charset="-128"/>
              </a:rPr>
              <a:t>Normal vision depends on the retina and on adequate vitamin A</a:t>
            </a:r>
            <a:r>
              <a:rPr lang="en-US" sz="2000" dirty="0" smtClean="0">
                <a:solidFill>
                  <a:srgbClr val="334E5D"/>
                </a:solidFill>
                <a:ea typeface="ＭＳ Ｐゴシック" charset="-128"/>
              </a:rPr>
              <a:t>.</a:t>
            </a:r>
          </a:p>
          <a:p>
            <a:pPr marL="457200" indent="-457200">
              <a:buFont typeface="Wingdings" panose="05000000000000000000" pitchFamily="2" charset="2"/>
              <a:buChar char="ü"/>
            </a:pPr>
            <a:endParaRPr lang="en-US" sz="2000" dirty="0">
              <a:solidFill>
                <a:srgbClr val="334E5D"/>
              </a:solidFill>
              <a:ea typeface="ＭＳ Ｐゴシック" charset="-128"/>
            </a:endParaRPr>
          </a:p>
          <a:p>
            <a:pPr marL="457200" indent="-457200">
              <a:buFont typeface="Wingdings" panose="05000000000000000000" pitchFamily="2" charset="2"/>
              <a:buChar char="ü"/>
            </a:pPr>
            <a:r>
              <a:rPr lang="en-US" sz="2000" dirty="0">
                <a:solidFill>
                  <a:srgbClr val="334E5D"/>
                </a:solidFill>
                <a:ea typeface="ＭＳ Ｐゴシック" charset="-128"/>
              </a:rPr>
              <a:t>First discovered by George Wald in 1967 (a Nobel Laureate</a:t>
            </a:r>
            <a:r>
              <a:rPr lang="en-US" sz="2000" dirty="0" smtClean="0">
                <a:solidFill>
                  <a:srgbClr val="334E5D"/>
                </a:solidFill>
                <a:ea typeface="ＭＳ Ｐゴシック" charset="-128"/>
              </a:rPr>
              <a:t>).</a:t>
            </a:r>
          </a:p>
          <a:p>
            <a:pPr marL="457200" indent="-457200">
              <a:buFont typeface="Wingdings" panose="05000000000000000000" pitchFamily="2" charset="2"/>
              <a:buChar char="ü"/>
            </a:pPr>
            <a:endParaRPr lang="en-US" sz="2000" dirty="0">
              <a:solidFill>
                <a:srgbClr val="334E5D"/>
              </a:solidFill>
              <a:ea typeface="ＭＳ Ｐゴシック" charset="-128"/>
            </a:endParaRPr>
          </a:p>
          <a:p>
            <a:pPr marL="457200" indent="-457200">
              <a:buFont typeface="Wingdings" panose="05000000000000000000" pitchFamily="2" charset="2"/>
              <a:buChar char="ü"/>
            </a:pPr>
            <a:r>
              <a:rPr lang="en-US" sz="2000" dirty="0">
                <a:solidFill>
                  <a:srgbClr val="334E5D"/>
                </a:solidFill>
                <a:ea typeface="ＭＳ Ｐゴシック" charset="-128"/>
              </a:rPr>
              <a:t>In the retina, vitamin A in the form of retinal binds to a protein called opsin to make rhodopsin (in rod cells) and </a:t>
            </a:r>
            <a:r>
              <a:rPr lang="en-US" sz="2000" dirty="0" err="1">
                <a:solidFill>
                  <a:srgbClr val="334E5D"/>
                </a:solidFill>
                <a:ea typeface="ＭＳ Ｐゴシック" charset="-128"/>
              </a:rPr>
              <a:t>iodopsin</a:t>
            </a:r>
            <a:r>
              <a:rPr lang="en-US" sz="2000" dirty="0">
                <a:solidFill>
                  <a:srgbClr val="334E5D"/>
                </a:solidFill>
                <a:ea typeface="ＭＳ Ｐゴシック" charset="-128"/>
              </a:rPr>
              <a:t> (in cone cells</a:t>
            </a:r>
            <a:r>
              <a:rPr lang="en-US" sz="2000" dirty="0" smtClean="0">
                <a:solidFill>
                  <a:srgbClr val="334E5D"/>
                </a:solidFill>
                <a:ea typeface="ＭＳ Ｐゴシック" charset="-128"/>
              </a:rPr>
              <a:t>).</a:t>
            </a:r>
          </a:p>
          <a:p>
            <a:pPr marL="457200" indent="-457200">
              <a:buFont typeface="Wingdings" panose="05000000000000000000" pitchFamily="2" charset="2"/>
              <a:buChar char="ü"/>
            </a:pPr>
            <a:endParaRPr lang="en-US" sz="2000" dirty="0">
              <a:solidFill>
                <a:srgbClr val="FF0000"/>
              </a:solidFill>
              <a:ea typeface="ＭＳ Ｐゴシック" charset="-128"/>
            </a:endParaRPr>
          </a:p>
          <a:p>
            <a:pPr marL="457200" indent="-457200">
              <a:buFont typeface="Wingdings" panose="05000000000000000000" pitchFamily="2" charset="2"/>
              <a:buChar char="ü"/>
            </a:pPr>
            <a:r>
              <a:rPr lang="en-US" sz="2000" dirty="0">
                <a:solidFill>
                  <a:srgbClr val="FF0000"/>
                </a:solidFill>
                <a:ea typeface="ＭＳ Ｐゴシック" charset="-128"/>
              </a:rPr>
              <a:t>Rhodopsin and </a:t>
            </a:r>
            <a:r>
              <a:rPr lang="en-US" sz="2000" dirty="0" err="1">
                <a:solidFill>
                  <a:srgbClr val="FF0000"/>
                </a:solidFill>
                <a:ea typeface="ＭＳ Ｐゴシック" charset="-128"/>
              </a:rPr>
              <a:t>iodopsin</a:t>
            </a:r>
            <a:r>
              <a:rPr lang="en-US" sz="2000" dirty="0">
                <a:solidFill>
                  <a:srgbClr val="FF0000"/>
                </a:solidFill>
                <a:ea typeface="ＭＳ Ｐゴシック" charset="-128"/>
              </a:rPr>
              <a:t> </a:t>
            </a:r>
            <a:r>
              <a:rPr lang="en-US" sz="2000" dirty="0">
                <a:solidFill>
                  <a:srgbClr val="334E5D"/>
                </a:solidFill>
                <a:ea typeface="ＭＳ Ｐゴシック" charset="-128"/>
              </a:rPr>
              <a:t>are light-sensitive pigments.</a:t>
            </a:r>
          </a:p>
          <a:p>
            <a:endParaRPr lang="en-US" dirty="0"/>
          </a:p>
        </p:txBody>
      </p:sp>
      <p:graphicFrame>
        <p:nvGraphicFramePr>
          <p:cNvPr id="4" name="Diagram 3"/>
          <p:cNvGraphicFramePr/>
          <p:nvPr>
            <p:extLst>
              <p:ext uri="{D42A27DB-BD31-4B8C-83A1-F6EECF244321}">
                <p14:modId xmlns:p14="http://schemas.microsoft.com/office/powerpoint/2010/main" val="3973339272"/>
              </p:ext>
            </p:extLst>
          </p:nvPr>
        </p:nvGraphicFramePr>
        <p:xfrm>
          <a:off x="5954776" y="1011747"/>
          <a:ext cx="5694680" cy="3359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28f004"/>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5732" y="4424227"/>
            <a:ext cx="2654300" cy="2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9451620" y="5026093"/>
            <a:ext cx="1320012" cy="1172629"/>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300" dirty="0">
                <a:solidFill>
                  <a:srgbClr val="00B050"/>
                </a:solidFill>
              </a:rPr>
              <a:t>So rhodopsin is the molecule being used (by light) and regenerated (by enzymes).</a:t>
            </a:r>
          </a:p>
        </p:txBody>
      </p:sp>
    </p:spTree>
    <p:extLst>
      <p:ext uri="{BB962C8B-B14F-4D97-AF65-F5344CB8AC3E}">
        <p14:creationId xmlns:p14="http://schemas.microsoft.com/office/powerpoint/2010/main" val="1750748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54883"/>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Role of Vitamin A in Vision</a:t>
            </a:r>
            <a:endParaRPr lang="en-US" sz="2800" dirty="0">
              <a:solidFill>
                <a:srgbClr val="4C8180"/>
              </a:solidFill>
              <a:latin typeface="Century Gothic" charset="0"/>
              <a:ea typeface="Century Gothic" charset="0"/>
              <a:cs typeface="Century Gothic" charset="0"/>
            </a:endParaRPr>
          </a:p>
        </p:txBody>
      </p:sp>
      <p:sp>
        <p:nvSpPr>
          <p:cNvPr id="3" name="مربع نص 2"/>
          <p:cNvSpPr txBox="1"/>
          <p:nvPr/>
        </p:nvSpPr>
        <p:spPr>
          <a:xfrm>
            <a:off x="73152" y="762094"/>
            <a:ext cx="12118848" cy="5118324"/>
          </a:xfrm>
          <a:prstGeom prst="rect">
            <a:avLst/>
          </a:prstGeom>
          <a:noFill/>
        </p:spPr>
        <p:txBody>
          <a:bodyPr wrap="square" rtlCol="0">
            <a:spAutoFit/>
          </a:bodyPr>
          <a:lstStyle/>
          <a:p>
            <a:pPr algn="ctr"/>
            <a:r>
              <a:rPr lang="en-US" sz="3200" dirty="0">
                <a:solidFill>
                  <a:srgbClr val="FF0000"/>
                </a:solidFill>
                <a:ea typeface="ＭＳ Ｐゴシック" charset="-128"/>
              </a:rPr>
              <a:t>Dark Adaptation </a:t>
            </a:r>
            <a:r>
              <a:rPr lang="en-US" sz="3200" dirty="0" smtClean="0">
                <a:solidFill>
                  <a:srgbClr val="FF0000"/>
                </a:solidFill>
                <a:ea typeface="ＭＳ Ｐゴシック" charset="-128"/>
              </a:rPr>
              <a:t>time</a:t>
            </a:r>
          </a:p>
          <a:p>
            <a:pPr algn="ctr">
              <a:lnSpc>
                <a:spcPct val="90000"/>
              </a:lnSpc>
            </a:pPr>
            <a:r>
              <a:rPr lang="en-US" dirty="0">
                <a:solidFill>
                  <a:srgbClr val="00B050"/>
                </a:solidFill>
              </a:rPr>
              <a:t>It is the time needed to regenerate rhodopsin, it depends on the amount of Vitamin A, so for example if you have a high amount of Vitamin A, adaptation will be faster, and if we have low amount of Vitamin A, adaptation will be prolonged. And if there isn’t Vitamin A at all &gt; night blindness occur</a:t>
            </a:r>
          </a:p>
          <a:p>
            <a:pPr algn="ctr"/>
            <a:endParaRPr lang="en-US" sz="3200" dirty="0">
              <a:solidFill>
                <a:srgbClr val="FF0000"/>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Bright light depletes </a:t>
            </a:r>
            <a:r>
              <a:rPr lang="en-US" sz="2000" dirty="0" smtClean="0">
                <a:solidFill>
                  <a:srgbClr val="334E5D"/>
                </a:solidFill>
                <a:ea typeface="ＭＳ Ｐゴシック" charset="-128"/>
              </a:rPr>
              <a:t>rhodopsin and called </a:t>
            </a:r>
            <a:r>
              <a:rPr lang="en-US" sz="2000" dirty="0">
                <a:solidFill>
                  <a:srgbClr val="334E5D"/>
                </a:solidFill>
                <a:ea typeface="ＭＳ Ｐゴシック" charset="-128"/>
              </a:rPr>
              <a:t>(</a:t>
            </a:r>
            <a:r>
              <a:rPr lang="en-US" sz="2000" dirty="0" err="1">
                <a:solidFill>
                  <a:srgbClr val="334E5D"/>
                </a:solidFill>
                <a:ea typeface="ＭＳ Ｐゴシック" charset="-128"/>
              </a:rPr>
              <a:t>photobleaching</a:t>
            </a:r>
            <a:r>
              <a:rPr lang="en-US" sz="2000" dirty="0">
                <a:solidFill>
                  <a:srgbClr val="334E5D"/>
                </a:solidFill>
                <a:ea typeface="ＭＳ Ｐゴシック" charset="-128"/>
              </a:rPr>
              <a:t>).</a:t>
            </a:r>
          </a:p>
          <a:p>
            <a:pPr marL="342900" indent="-342900">
              <a:buFont typeface="Wingdings" panose="05000000000000000000" pitchFamily="2" charset="2"/>
              <a:buChar char="v"/>
            </a:pPr>
            <a:endParaRPr lang="en-US" sz="2000" dirty="0">
              <a:solidFill>
                <a:srgbClr val="334E5D"/>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Sudden shift from bright light to darkness causes difficulty in seeing</a:t>
            </a:r>
            <a:r>
              <a:rPr lang="en-US" sz="2000" dirty="0" smtClean="0">
                <a:solidFill>
                  <a:srgbClr val="334E5D"/>
                </a:solidFill>
                <a:ea typeface="ＭＳ Ｐゴシック" charset="-128"/>
              </a:rPr>
              <a:t>.</a:t>
            </a:r>
          </a:p>
          <a:p>
            <a:r>
              <a:rPr lang="en-US" sz="1400" dirty="0">
                <a:solidFill>
                  <a:srgbClr val="00B050"/>
                </a:solidFill>
              </a:rPr>
              <a:t>“temporary deficiency of rhodopsin</a:t>
            </a:r>
            <a:r>
              <a:rPr lang="en-US" sz="1400" dirty="0" smtClean="0">
                <a:solidFill>
                  <a:srgbClr val="00B050"/>
                </a:solidFill>
              </a:rPr>
              <a:t>”</a:t>
            </a:r>
            <a:endParaRPr lang="en-US" sz="1400" dirty="0">
              <a:solidFill>
                <a:srgbClr val="00B050"/>
              </a:solidFill>
            </a:endParaRPr>
          </a:p>
          <a:p>
            <a:endParaRPr lang="en-US" sz="2000" dirty="0">
              <a:solidFill>
                <a:srgbClr val="334E5D"/>
              </a:solidFill>
              <a:ea typeface="ＭＳ Ｐゴシック" charset="-128"/>
            </a:endParaRPr>
          </a:p>
          <a:p>
            <a:pPr marL="342900" indent="-342900">
              <a:buFont typeface="Wingdings" panose="05000000000000000000" pitchFamily="2" charset="2"/>
              <a:buChar char="v"/>
            </a:pPr>
            <a:r>
              <a:rPr lang="en-US" sz="2000" dirty="0">
                <a:solidFill>
                  <a:srgbClr val="FF0000"/>
                </a:solidFill>
                <a:ea typeface="ＭＳ Ｐゴシック" charset="-128"/>
              </a:rPr>
              <a:t>Rhodopsin is synthesized in a few minutes and vision is improved in the dark</a:t>
            </a:r>
            <a:r>
              <a:rPr lang="en-US" sz="2000" dirty="0" smtClean="0">
                <a:solidFill>
                  <a:srgbClr val="334E5D"/>
                </a:solidFill>
                <a:ea typeface="ＭＳ Ｐゴシック" charset="-128"/>
              </a:rPr>
              <a:t>.</a:t>
            </a:r>
          </a:p>
          <a:p>
            <a:pPr marL="342900" indent="-342900">
              <a:buFont typeface="Wingdings" panose="05000000000000000000" pitchFamily="2" charset="2"/>
              <a:buChar char="v"/>
            </a:pPr>
            <a:endParaRPr lang="en-US" sz="2000" dirty="0">
              <a:solidFill>
                <a:srgbClr val="334E5D"/>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The time required to synthesize rhodopsin in the dark is called </a:t>
            </a:r>
            <a:r>
              <a:rPr lang="en-US" sz="2000" dirty="0">
                <a:solidFill>
                  <a:srgbClr val="FF0000"/>
                </a:solidFill>
                <a:ea typeface="ＭＳ Ｐゴシック" charset="-128"/>
              </a:rPr>
              <a:t>dark adaptation </a:t>
            </a:r>
            <a:r>
              <a:rPr lang="en-US" sz="2000" dirty="0">
                <a:solidFill>
                  <a:srgbClr val="334E5D"/>
                </a:solidFill>
                <a:ea typeface="ＭＳ Ｐゴシック" charset="-128"/>
              </a:rPr>
              <a:t>time.</a:t>
            </a:r>
          </a:p>
          <a:p>
            <a:pPr marL="342900" indent="-342900">
              <a:buFont typeface="Wingdings" panose="05000000000000000000" pitchFamily="2" charset="2"/>
              <a:buChar char="v"/>
            </a:pPr>
            <a:endParaRPr lang="en-US" sz="2000" dirty="0">
              <a:solidFill>
                <a:srgbClr val="334E5D"/>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It is increased in vitamin A deficiency.</a:t>
            </a:r>
          </a:p>
          <a:p>
            <a:pPr marL="342900" indent="-342900">
              <a:buFont typeface="Wingdings" panose="05000000000000000000" pitchFamily="2" charset="2"/>
              <a:buChar char="v"/>
            </a:pPr>
            <a:endParaRPr lang="en-US" sz="2000" dirty="0">
              <a:solidFill>
                <a:srgbClr val="334E5D"/>
              </a:solidFill>
              <a:ea typeface="ＭＳ Ｐゴシック" charset="-128"/>
            </a:endParaRPr>
          </a:p>
        </p:txBody>
      </p:sp>
    </p:spTree>
    <p:extLst>
      <p:ext uri="{BB962C8B-B14F-4D97-AF65-F5344CB8AC3E}">
        <p14:creationId xmlns:p14="http://schemas.microsoft.com/office/powerpoint/2010/main" val="314460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452" y="45739"/>
            <a:ext cx="10913364"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Recommended </a:t>
            </a:r>
            <a:r>
              <a:rPr lang="en-US" sz="3200" dirty="0" smtClean="0">
                <a:solidFill>
                  <a:srgbClr val="4C8180"/>
                </a:solidFill>
                <a:latin typeface="Century Gothic" charset="0"/>
                <a:ea typeface="Century Gothic" charset="0"/>
                <a:cs typeface="Century Gothic" charset="0"/>
              </a:rPr>
              <a:t>Dietary Allowance </a:t>
            </a:r>
            <a:r>
              <a:rPr lang="en-US" sz="3200" dirty="0">
                <a:solidFill>
                  <a:srgbClr val="4C8180"/>
                </a:solidFill>
                <a:latin typeface="Century Gothic" charset="0"/>
                <a:ea typeface="Century Gothic" charset="0"/>
                <a:cs typeface="Century Gothic" charset="0"/>
              </a:rPr>
              <a:t>(</a:t>
            </a:r>
            <a:r>
              <a:rPr lang="en-US" sz="3200" dirty="0" smtClean="0">
                <a:solidFill>
                  <a:srgbClr val="4C8180"/>
                </a:solidFill>
                <a:latin typeface="Century Gothic" charset="0"/>
                <a:ea typeface="Century Gothic" charset="0"/>
                <a:cs typeface="Century Gothic" charset="0"/>
              </a:rPr>
              <a:t>RDA) </a:t>
            </a:r>
            <a:r>
              <a:rPr lang="en-US" sz="2000" dirty="0" smtClean="0">
                <a:solidFill>
                  <a:srgbClr val="4C8180"/>
                </a:solidFill>
                <a:latin typeface="Century Gothic" charset="0"/>
                <a:ea typeface="Century Gothic" charset="0"/>
                <a:cs typeface="Century Gothic" charset="0"/>
              </a:rPr>
              <a:t>Vitamin </a:t>
            </a:r>
            <a:r>
              <a:rPr lang="en-US" sz="2000" dirty="0">
                <a:solidFill>
                  <a:srgbClr val="4C8180"/>
                </a:solidFill>
                <a:latin typeface="Century Gothic" charset="0"/>
                <a:ea typeface="Century Gothic" charset="0"/>
                <a:cs typeface="Century Gothic" charset="0"/>
              </a:rPr>
              <a:t>A for Adults</a:t>
            </a:r>
          </a:p>
        </p:txBody>
      </p:sp>
      <p:graphicFrame>
        <p:nvGraphicFramePr>
          <p:cNvPr id="5" name="Diagram 4"/>
          <p:cNvGraphicFramePr/>
          <p:nvPr>
            <p:extLst>
              <p:ext uri="{D42A27DB-BD31-4B8C-83A1-F6EECF244321}">
                <p14:modId xmlns:p14="http://schemas.microsoft.com/office/powerpoint/2010/main" val="2980980915"/>
              </p:ext>
            </p:extLst>
          </p:nvPr>
        </p:nvGraphicFramePr>
        <p:xfrm>
          <a:off x="2092182" y="890102"/>
          <a:ext cx="4938776" cy="4291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2648836" y="5243568"/>
            <a:ext cx="3825468" cy="63248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300" dirty="0">
                <a:solidFill>
                  <a:srgbClr val="00B050"/>
                </a:solidFill>
              </a:rPr>
              <a:t>(because it causes toxicity symptoms, so molecules that do not have toxicity symptoms will not have upper limit)</a:t>
            </a:r>
          </a:p>
        </p:txBody>
      </p:sp>
      <p:sp>
        <p:nvSpPr>
          <p:cNvPr id="7" name="Rectangle 6">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2648836" y="5935106"/>
            <a:ext cx="3825468" cy="492443"/>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300" dirty="0"/>
              <a:t>Upper limit in men or women 3000</a:t>
            </a:r>
            <a:r>
              <a:rPr lang="en-US" sz="1300" dirty="0">
                <a:ea typeface="ＭＳ Ｐゴシック" charset="-128"/>
              </a:rPr>
              <a:t>µg or 10,000 IU . Above this they will have toxicity. </a:t>
            </a:r>
            <a:r>
              <a:rPr lang="ar-SA" sz="1300" dirty="0"/>
              <a:t> </a:t>
            </a:r>
            <a:endParaRPr lang="en-US" sz="1300" dirty="0"/>
          </a:p>
        </p:txBody>
      </p:sp>
    </p:spTree>
    <p:extLst>
      <p:ext uri="{BB962C8B-B14F-4D97-AF65-F5344CB8AC3E}">
        <p14:creationId xmlns:p14="http://schemas.microsoft.com/office/powerpoint/2010/main" val="358801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76609036"/>
              </p:ext>
            </p:extLst>
          </p:nvPr>
        </p:nvGraphicFramePr>
        <p:xfrm>
          <a:off x="259761" y="16340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71499" y="45739"/>
            <a:ext cx="7591839"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Vitamin A Deficiency and Diseases</a:t>
            </a:r>
            <a:endParaRPr lang="en-US" sz="2800" dirty="0">
              <a:solidFill>
                <a:srgbClr val="4C8180"/>
              </a:solidFill>
              <a:latin typeface="Century Gothic" charset="0"/>
              <a:ea typeface="Century Gothic" charset="0"/>
              <a:cs typeface="Century Gothic" charset="0"/>
            </a:endParaRPr>
          </a:p>
        </p:txBody>
      </p:sp>
      <p:pic>
        <p:nvPicPr>
          <p:cNvPr id="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16901" y="1736745"/>
            <a:ext cx="1520825" cy="104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0396" y="839850"/>
            <a:ext cx="15208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63891" y="1738612"/>
            <a:ext cx="15208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16008" y="-34896"/>
            <a:ext cx="1563975" cy="1172981"/>
          </a:xfrm>
          <a:prstGeom prst="rect">
            <a:avLst/>
          </a:prstGeom>
        </p:spPr>
      </p:pic>
      <p:pic>
        <p:nvPicPr>
          <p:cNvPr id="9" name="Picture 8">
            <a:hlinkClick r:id="rId12"/>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17129" y="-34895"/>
            <a:ext cx="1563975" cy="1172981"/>
          </a:xfrm>
          <a:prstGeom prst="rect">
            <a:avLst/>
          </a:prstGeom>
        </p:spPr>
      </p:pic>
      <p:sp>
        <p:nvSpPr>
          <p:cNvPr id="11" name="Rectangle 10">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8198147" y="1377636"/>
            <a:ext cx="3825468" cy="1449628"/>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400" dirty="0" err="1">
                <a:solidFill>
                  <a:srgbClr val="00B050"/>
                </a:solidFill>
              </a:rPr>
              <a:t>Xerophthalmia</a:t>
            </a:r>
            <a:r>
              <a:rPr lang="en-US" altLang="en-US" sz="1400" dirty="0">
                <a:solidFill>
                  <a:srgbClr val="00B050"/>
                </a:solidFill>
              </a:rPr>
              <a:t>: (Vitamin A affects gene transcription and one of the genes is (repressors I think) so when there is a deficiency in Vitamin A, too much of carotene is being produced. So in the lacrimal gland, instead of secreting fluids it gets keratinized so it stops producing lacrimal fluid which leads to dryness of the cornea)</a:t>
            </a:r>
          </a:p>
        </p:txBody>
      </p:sp>
      <p:sp>
        <p:nvSpPr>
          <p:cNvPr id="12" name="Rectangle 11">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8198147" y="2925030"/>
            <a:ext cx="3825468" cy="1384995"/>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u="sng" dirty="0" err="1">
                <a:solidFill>
                  <a:schemeClr val="bg1">
                    <a:lumMod val="50000"/>
                  </a:schemeClr>
                </a:solidFill>
              </a:rPr>
              <a:t>Nyctalobia</a:t>
            </a:r>
            <a:r>
              <a:rPr lang="en-US" sz="1400" u="sng" dirty="0">
                <a:solidFill>
                  <a:schemeClr val="bg1">
                    <a:lumMod val="50000"/>
                  </a:schemeClr>
                </a:solidFill>
              </a:rPr>
              <a:t>: </a:t>
            </a:r>
            <a:r>
              <a:rPr lang="en-US" sz="1400" dirty="0">
                <a:solidFill>
                  <a:schemeClr val="bg1">
                    <a:lumMod val="50000"/>
                  </a:schemeClr>
                </a:solidFill>
              </a:rPr>
              <a:t>is one of the first signs of vitamin A deficiency. Visual threshold increases leading to the difficulty in seeing in dim light.</a:t>
            </a:r>
          </a:p>
          <a:p>
            <a:pPr algn="ctr"/>
            <a:r>
              <a:rPr lang="en-US" sz="1400" u="sng" dirty="0" err="1" smtClean="0">
                <a:solidFill>
                  <a:schemeClr val="bg1">
                    <a:lumMod val="50000"/>
                  </a:schemeClr>
                </a:solidFill>
              </a:rPr>
              <a:t>Xerophthalmia</a:t>
            </a:r>
            <a:r>
              <a:rPr lang="en-US" sz="1400" u="sng" dirty="0">
                <a:solidFill>
                  <a:schemeClr val="bg1">
                    <a:lumMod val="50000"/>
                  </a:schemeClr>
                </a:solidFill>
              </a:rPr>
              <a:t>: </a:t>
            </a:r>
            <a:r>
              <a:rPr lang="en-US" sz="1400" dirty="0">
                <a:solidFill>
                  <a:schemeClr val="bg1">
                    <a:lumMod val="50000"/>
                  </a:schemeClr>
                </a:solidFill>
              </a:rPr>
              <a:t>most effects children and people in tropical areas. And it could lead to permanent blindness</a:t>
            </a:r>
            <a:r>
              <a:rPr lang="en-US" sz="1400" dirty="0" smtClean="0">
                <a:solidFill>
                  <a:schemeClr val="bg1">
                    <a:lumMod val="50000"/>
                  </a:schemeClr>
                </a:solidFill>
              </a:rPr>
              <a:t>.</a:t>
            </a:r>
            <a:endParaRPr lang="en-US" sz="1400" dirty="0">
              <a:solidFill>
                <a:schemeClr val="bg1">
                  <a:lumMod val="50000"/>
                </a:schemeClr>
              </a:solidFill>
            </a:endParaRPr>
          </a:p>
        </p:txBody>
      </p:sp>
    </p:spTree>
    <p:extLst>
      <p:ext uri="{BB962C8B-B14F-4D97-AF65-F5344CB8AC3E}">
        <p14:creationId xmlns:p14="http://schemas.microsoft.com/office/powerpoint/2010/main" val="2180022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9" y="45739"/>
            <a:ext cx="7591839"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Take home messages</a:t>
            </a:r>
            <a:endParaRPr lang="en-US" sz="2800" dirty="0">
              <a:solidFill>
                <a:srgbClr val="4C8180"/>
              </a:solidFill>
              <a:latin typeface="Century Gothic" charset="0"/>
              <a:ea typeface="Century Gothic" charset="0"/>
              <a:cs typeface="Century Gothic" charset="0"/>
            </a:endParaRPr>
          </a:p>
        </p:txBody>
      </p:sp>
      <p:sp>
        <p:nvSpPr>
          <p:cNvPr id="3" name="Rectangle 2"/>
          <p:cNvSpPr/>
          <p:nvPr/>
        </p:nvSpPr>
        <p:spPr>
          <a:xfrm>
            <a:off x="191678" y="1154487"/>
            <a:ext cx="7029254" cy="1015663"/>
          </a:xfrm>
          <a:prstGeom prst="rect">
            <a:avLst/>
          </a:prstGeom>
        </p:spPr>
        <p:txBody>
          <a:bodyPr wrap="square">
            <a:spAutoFit/>
          </a:bodyPr>
          <a:lstStyle/>
          <a:p>
            <a:pPr marL="342900" indent="-342900">
              <a:buFont typeface="Wingdings" panose="05000000000000000000" pitchFamily="2" charset="2"/>
              <a:buChar char="v"/>
            </a:pPr>
            <a:r>
              <a:rPr lang="en-US" sz="2000" dirty="0">
                <a:solidFill>
                  <a:srgbClr val="334E5D"/>
                </a:solidFill>
                <a:ea typeface="ＭＳ Ｐゴシック" charset="-128"/>
              </a:rPr>
              <a:t>Vitamin A plays a major role in visual cycle and color vision</a:t>
            </a:r>
            <a:r>
              <a:rPr lang="en-US" sz="2000" dirty="0" smtClean="0">
                <a:solidFill>
                  <a:srgbClr val="334E5D"/>
                </a:solidFill>
                <a:ea typeface="ＭＳ Ｐゴシック" charset="-128"/>
              </a:rPr>
              <a:t>.</a:t>
            </a:r>
          </a:p>
          <a:p>
            <a:r>
              <a:rPr lang="en-US" sz="2000" dirty="0" smtClean="0">
                <a:solidFill>
                  <a:srgbClr val="334E5D"/>
                </a:solidFill>
                <a:ea typeface="ＭＳ Ｐゴシック" charset="-128"/>
              </a:rPr>
              <a:t> </a:t>
            </a:r>
          </a:p>
          <a:p>
            <a:pPr marL="342900" indent="-342900">
              <a:buFont typeface="Wingdings" panose="05000000000000000000" pitchFamily="2" charset="2"/>
              <a:buChar char="v"/>
            </a:pPr>
            <a:r>
              <a:rPr lang="en-US" sz="2000" dirty="0" smtClean="0">
                <a:solidFill>
                  <a:srgbClr val="334E5D"/>
                </a:solidFill>
                <a:ea typeface="ＭＳ Ｐゴシック" charset="-128"/>
              </a:rPr>
              <a:t>Its </a:t>
            </a:r>
            <a:r>
              <a:rPr lang="en-US" sz="2000" dirty="0">
                <a:solidFill>
                  <a:srgbClr val="334E5D"/>
                </a:solidFill>
                <a:ea typeface="ＭＳ Ｐゴシック" charset="-128"/>
              </a:rPr>
              <a:t>deficiency can lead to vision impairment and blindness.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485"/>
          <a:stretch/>
        </p:blipFill>
        <p:spPr>
          <a:xfrm>
            <a:off x="8033486" y="933254"/>
            <a:ext cx="3693460" cy="5415699"/>
          </a:xfrm>
          <a:prstGeom prst="rect">
            <a:avLst/>
          </a:prstGeom>
        </p:spPr>
      </p:pic>
      <p:sp>
        <p:nvSpPr>
          <p:cNvPr id="5" name="TextBox 4"/>
          <p:cNvSpPr txBox="1"/>
          <p:nvPr/>
        </p:nvSpPr>
        <p:spPr>
          <a:xfrm>
            <a:off x="1970203" y="3907097"/>
            <a:ext cx="3337089" cy="584775"/>
          </a:xfrm>
          <a:prstGeom prst="rect">
            <a:avLst/>
          </a:prstGeom>
          <a:noFill/>
        </p:spPr>
        <p:txBody>
          <a:bodyPr wrap="square" rtlCol="0">
            <a:spAutoFit/>
          </a:bodyPr>
          <a:lstStyle/>
          <a:p>
            <a:pPr algn="ctr"/>
            <a:r>
              <a:rPr lang="en-US" sz="3200" dirty="0" smtClean="0">
                <a:solidFill>
                  <a:schemeClr val="accent5">
                    <a:lumMod val="50000"/>
                  </a:schemeClr>
                </a:solidFill>
              </a:rPr>
              <a:t>Good luck doctors</a:t>
            </a:r>
            <a:endParaRPr lang="en-US" sz="3200" dirty="0">
              <a:solidFill>
                <a:schemeClr val="accent5">
                  <a:lumMod val="50000"/>
                </a:schemeClr>
              </a:solidFill>
            </a:endParaRPr>
          </a:p>
        </p:txBody>
      </p:sp>
    </p:spTree>
    <p:extLst>
      <p:ext uri="{BB962C8B-B14F-4D97-AF65-F5344CB8AC3E}">
        <p14:creationId xmlns:p14="http://schemas.microsoft.com/office/powerpoint/2010/main" val="2478251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a:solidFill>
                  <a:srgbClr val="4C8180"/>
                </a:solidFill>
                <a:latin typeface="Century Gothic" charset="0"/>
                <a:ea typeface="Century Gothic" charset="0"/>
                <a:cs typeface="Century Gothic" charset="0"/>
              </a:rPr>
              <a:t>Quiz</a:t>
            </a:r>
            <a:endParaRPr lang="en-US" sz="2800" dirty="0">
              <a:solidFill>
                <a:srgbClr val="4C8180"/>
              </a:solidFill>
              <a:latin typeface="Century Gothic" charset="0"/>
              <a:ea typeface="Century Gothic" charset="0"/>
              <a:cs typeface="Century Gothic" charset="0"/>
            </a:endParaRPr>
          </a:p>
        </p:txBody>
      </p:sp>
      <p:sp>
        <p:nvSpPr>
          <p:cNvPr id="3" name="TextBox 2"/>
          <p:cNvSpPr txBox="1"/>
          <p:nvPr/>
        </p:nvSpPr>
        <p:spPr>
          <a:xfrm>
            <a:off x="196958" y="813020"/>
            <a:ext cx="7118241" cy="5262979"/>
          </a:xfrm>
          <a:prstGeom prst="rect">
            <a:avLst/>
          </a:prstGeom>
          <a:noFill/>
        </p:spPr>
        <p:txBody>
          <a:bodyPr wrap="square" rtlCol="0">
            <a:spAutoFit/>
          </a:bodyPr>
          <a:lstStyle/>
          <a:p>
            <a:r>
              <a:rPr lang="en-US" sz="1600" b="1" dirty="0">
                <a:solidFill>
                  <a:srgbClr val="7AADA2"/>
                </a:solidFill>
                <a:latin typeface="Calibri" panose="020F0502020204030204" pitchFamily="34" charset="0"/>
                <a:cs typeface="Calibri" panose="020F0502020204030204" pitchFamily="34" charset="0"/>
              </a:rPr>
              <a:t>1) </a:t>
            </a:r>
            <a:r>
              <a:rPr lang="en-US" sz="1600" b="1" dirty="0" smtClean="0">
                <a:solidFill>
                  <a:srgbClr val="7AADA2"/>
                </a:solidFill>
                <a:latin typeface="Calibri" panose="020F0502020204030204" pitchFamily="34" charset="0"/>
                <a:cs typeface="Calibri" panose="020F0502020204030204" pitchFamily="34" charset="0"/>
              </a:rPr>
              <a:t>Which ONE of the following is a fat soluble protein?</a:t>
            </a:r>
            <a:endParaRPr lang="en-US" sz="1600" b="1" dirty="0">
              <a:solidFill>
                <a:srgbClr val="7AADA2"/>
              </a:solidFill>
              <a:latin typeface="Calibri" panose="020F0502020204030204" pitchFamily="34" charset="0"/>
              <a:cs typeface="Calibri" panose="020F0502020204030204" pitchFamily="34" charset="0"/>
            </a:endParaRPr>
          </a:p>
          <a:p>
            <a:endParaRPr lang="en-US" sz="1600" b="1" dirty="0">
              <a:solidFill>
                <a:srgbClr val="7AADA2"/>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Vitamin B12</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Vitamin B6</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Vitamin C</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Vitamin E</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rgbClr val="7AADA2"/>
                </a:solidFill>
                <a:latin typeface="Calibri" panose="020F0502020204030204" pitchFamily="34" charset="0"/>
                <a:cs typeface="Calibri" panose="020F0502020204030204" pitchFamily="34" charset="0"/>
              </a:rPr>
              <a:t>2) </a:t>
            </a:r>
            <a:r>
              <a:rPr lang="en-US" sz="1600" b="1" dirty="0" smtClean="0">
                <a:solidFill>
                  <a:srgbClr val="7AADA2"/>
                </a:solidFill>
                <a:latin typeface="Calibri" panose="020F0502020204030204" pitchFamily="34" charset="0"/>
                <a:cs typeface="Calibri" panose="020F0502020204030204" pitchFamily="34" charset="0"/>
              </a:rPr>
              <a:t>Which of the is the plant source of vitamin A ?</a:t>
            </a:r>
            <a:endParaRPr lang="en-US" sz="1600" b="1" dirty="0">
              <a:solidFill>
                <a:srgbClr val="7AADA2"/>
              </a:solidFill>
              <a:latin typeface="Calibri" panose="020F0502020204030204" pitchFamily="34" charset="0"/>
              <a:cs typeface="Calibri" panose="020F0502020204030204" pitchFamily="34" charset="0"/>
            </a:endParaRPr>
          </a:p>
          <a:p>
            <a:endParaRPr lang="en-US" sz="1600" b="1" dirty="0">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Pyridoxine</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err="1" smtClean="0">
                <a:solidFill>
                  <a:srgbClr val="00203F"/>
                </a:solidFill>
                <a:latin typeface="Calibri" panose="020F0502020204030204" pitchFamily="34" charset="0"/>
                <a:cs typeface="Calibri" panose="020F0502020204030204" pitchFamily="34" charset="0"/>
              </a:rPr>
              <a:t>Retinoids</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a:t>
            </a:r>
            <a:r>
              <a:rPr lang="el-GR" sz="1600" dirty="0">
                <a:solidFill>
                  <a:srgbClr val="00203F"/>
                </a:solidFill>
                <a:latin typeface="Calibri" panose="020F0502020204030204" pitchFamily="34" charset="0"/>
                <a:cs typeface="Calibri" panose="020F0502020204030204" pitchFamily="34" charset="0"/>
              </a:rPr>
              <a:t>β</a:t>
            </a:r>
            <a:r>
              <a:rPr lang="en-US" sz="1600" dirty="0">
                <a:solidFill>
                  <a:srgbClr val="00203F"/>
                </a:solidFill>
                <a:latin typeface="Calibri" panose="020F0502020204030204" pitchFamily="34" charset="0"/>
                <a:cs typeface="Calibri" panose="020F0502020204030204" pitchFamily="34" charset="0"/>
              </a:rPr>
              <a:t>-carotene</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Biotin</a:t>
            </a:r>
            <a:endParaRPr lang="en-US" sz="1600" dirty="0">
              <a:solidFill>
                <a:srgbClr val="7AADA2"/>
              </a:solidFill>
              <a:latin typeface="Calibri" panose="020F0502020204030204" pitchFamily="34" charset="0"/>
              <a:cs typeface="Calibri" panose="020F0502020204030204" pitchFamily="34" charset="0"/>
            </a:endParaRPr>
          </a:p>
          <a:p>
            <a:endParaRPr lang="en-US" sz="1600" b="1" dirty="0">
              <a:solidFill>
                <a:srgbClr val="7AADA2"/>
              </a:solidFill>
              <a:latin typeface="Calibri" panose="020F0502020204030204" pitchFamily="34" charset="0"/>
              <a:cs typeface="Calibri" panose="020F0502020204030204" pitchFamily="34" charset="0"/>
            </a:endParaRPr>
          </a:p>
          <a:p>
            <a:r>
              <a:rPr lang="en-US" sz="1600" b="1" dirty="0">
                <a:solidFill>
                  <a:srgbClr val="7AADA2"/>
                </a:solidFill>
                <a:latin typeface="Calibri" panose="020F0502020204030204" pitchFamily="34" charset="0"/>
                <a:cs typeface="Calibri" panose="020F0502020204030204" pitchFamily="34" charset="0"/>
              </a:rPr>
              <a:t>3) Which ONE of the following best </a:t>
            </a:r>
            <a:r>
              <a:rPr lang="en-US" sz="1600" b="1" dirty="0" smtClean="0">
                <a:solidFill>
                  <a:srgbClr val="7AADA2"/>
                </a:solidFill>
                <a:latin typeface="Calibri" panose="020F0502020204030204" pitchFamily="34" charset="0"/>
                <a:cs typeface="Calibri" panose="020F0502020204030204" pitchFamily="34" charset="0"/>
              </a:rPr>
              <a:t>describes </a:t>
            </a:r>
            <a:r>
              <a:rPr lang="en-US" sz="1600" b="1" dirty="0" err="1">
                <a:solidFill>
                  <a:srgbClr val="7AADA2"/>
                </a:solidFill>
                <a:latin typeface="Calibri" panose="020F0502020204030204" pitchFamily="34" charset="0"/>
                <a:cs typeface="Calibri" panose="020F0502020204030204" pitchFamily="34" charset="0"/>
              </a:rPr>
              <a:t>X</a:t>
            </a:r>
            <a:r>
              <a:rPr lang="en-US" sz="1600" b="1" smtClean="0">
                <a:solidFill>
                  <a:srgbClr val="7AADA2"/>
                </a:solidFill>
                <a:latin typeface="Calibri" panose="020F0502020204030204" pitchFamily="34" charset="0"/>
                <a:cs typeface="Calibri" panose="020F0502020204030204" pitchFamily="34" charset="0"/>
              </a:rPr>
              <a:t>erophthalmia</a:t>
            </a:r>
            <a:r>
              <a:rPr lang="en-US" sz="1600" b="1" dirty="0" smtClean="0">
                <a:solidFill>
                  <a:srgbClr val="7AADA2"/>
                </a:solidFill>
                <a:latin typeface="Calibri" panose="020F0502020204030204" pitchFamily="34" charset="0"/>
                <a:cs typeface="Calibri" panose="020F0502020204030204" pitchFamily="34" charset="0"/>
              </a:rPr>
              <a:t> ?</a:t>
            </a:r>
          </a:p>
          <a:p>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Localized </a:t>
            </a:r>
            <a:r>
              <a:rPr lang="en-US" sz="1600" dirty="0">
                <a:solidFill>
                  <a:srgbClr val="00203F"/>
                </a:solidFill>
                <a:latin typeface="Calibri" panose="020F0502020204030204" pitchFamily="34" charset="0"/>
                <a:cs typeface="Calibri" panose="020F0502020204030204" pitchFamily="34" charset="0"/>
              </a:rPr>
              <a:t>increased thickness of the conjunctiva</a:t>
            </a:r>
            <a:r>
              <a:rPr lang="en-US" sz="1600" dirty="0" smtClean="0">
                <a:solidFill>
                  <a:srgbClr val="00203F"/>
                </a:solidFill>
                <a:latin typeface="Calibri" panose="020F0502020204030204" pitchFamily="34" charset="0"/>
                <a:cs typeface="Calibri" panose="020F0502020204030204" pitchFamily="34" charset="0"/>
              </a:rPr>
              <a:t>.</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Inability see </a:t>
            </a:r>
            <a:r>
              <a:rPr lang="en-US" sz="1600" dirty="0">
                <a:solidFill>
                  <a:srgbClr val="00203F"/>
                </a:solidFill>
                <a:latin typeface="Calibri" panose="020F0502020204030204" pitchFamily="34" charset="0"/>
                <a:cs typeface="Calibri" panose="020F0502020204030204" pitchFamily="34" charset="0"/>
              </a:rPr>
              <a:t>in low light or near darkness </a:t>
            </a:r>
            <a:r>
              <a:rPr lang="en-US" sz="1600" dirty="0" smtClean="0">
                <a:solidFill>
                  <a:srgbClr val="00203F"/>
                </a:solidFill>
                <a:latin typeface="Calibri" panose="020F0502020204030204" pitchFamily="34" charset="0"/>
                <a:cs typeface="Calibri" panose="020F0502020204030204" pitchFamily="34" charset="0"/>
              </a:rPr>
              <a:t>conditions</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Dryness </a:t>
            </a:r>
            <a:r>
              <a:rPr lang="en-US" sz="1600" dirty="0">
                <a:solidFill>
                  <a:srgbClr val="00203F"/>
                </a:solidFill>
                <a:latin typeface="Calibri" panose="020F0502020204030204" pitchFamily="34" charset="0"/>
                <a:cs typeface="Calibri" panose="020F0502020204030204" pitchFamily="34" charset="0"/>
              </a:rPr>
              <a:t>of the conjunctiva and cornea.</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None of the above</a:t>
            </a:r>
            <a:endParaRPr lang="en-US" sz="1600" dirty="0">
              <a:solidFill>
                <a:srgbClr val="00203F"/>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cxnSp>
        <p:nvCxnSpPr>
          <p:cNvPr id="4" name="Straight Connector 3"/>
          <p:cNvCxnSpPr/>
          <p:nvPr/>
        </p:nvCxnSpPr>
        <p:spPr>
          <a:xfrm>
            <a:off x="7227603" y="976022"/>
            <a:ext cx="0" cy="5592420"/>
          </a:xfrm>
          <a:prstGeom prst="line">
            <a:avLst/>
          </a:prstGeom>
          <a:ln w="19050" cap="rnd">
            <a:solidFill>
              <a:srgbClr val="4B8180"/>
            </a:solidFill>
            <a:prstDash val="sysDash"/>
            <a:roun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60986" y="3382484"/>
            <a:ext cx="3612982" cy="2031325"/>
          </a:xfrm>
          <a:prstGeom prst="rect">
            <a:avLst/>
          </a:prstGeom>
        </p:spPr>
        <p:txBody>
          <a:bodyPr wrap="square">
            <a:spAutoFit/>
          </a:bodyPr>
          <a:lstStyle/>
          <a:p>
            <a:r>
              <a:rPr lang="en-US" b="1" dirty="0">
                <a:solidFill>
                  <a:srgbClr val="7AADA2"/>
                </a:solidFill>
                <a:latin typeface="Calibri" panose="020F0502020204030204" pitchFamily="34" charset="0"/>
                <a:cs typeface="Calibri" panose="020F0502020204030204" pitchFamily="34" charset="0"/>
              </a:rPr>
              <a:t>Q : Describe the </a:t>
            </a:r>
            <a:r>
              <a:rPr lang="en-US" b="1" dirty="0" smtClean="0">
                <a:solidFill>
                  <a:srgbClr val="7AADA2"/>
                </a:solidFill>
                <a:latin typeface="Calibri" panose="020F0502020204030204" pitchFamily="34" charset="0"/>
                <a:cs typeface="Calibri" panose="020F0502020204030204" pitchFamily="34" charset="0"/>
              </a:rPr>
              <a:t>role of vitamin A in vision and visual cycle?</a:t>
            </a:r>
            <a:endParaRPr lang="en-US" b="1" dirty="0">
              <a:solidFill>
                <a:srgbClr val="7AADA2"/>
              </a:solidFill>
              <a:latin typeface="Calibri" panose="020F0502020204030204" pitchFamily="34" charset="0"/>
              <a:cs typeface="Calibri" panose="020F0502020204030204" pitchFamily="34" charset="0"/>
            </a:endParaRPr>
          </a:p>
          <a:p>
            <a:endParaRPr lang="en-US" b="1" dirty="0">
              <a:solidFill>
                <a:srgbClr val="7AADA2"/>
              </a:solidFill>
              <a:latin typeface="Calibri" panose="020F0502020204030204" pitchFamily="34" charset="0"/>
              <a:cs typeface="Calibri" panose="020F0502020204030204" pitchFamily="34" charset="0"/>
            </a:endParaRPr>
          </a:p>
          <a:p>
            <a:endParaRPr lang="en-US" b="1" dirty="0">
              <a:solidFill>
                <a:srgbClr val="7AADA2"/>
              </a:solidFill>
              <a:latin typeface="Calibri" panose="020F0502020204030204" pitchFamily="34" charset="0"/>
              <a:cs typeface="Calibri" panose="020F0502020204030204" pitchFamily="34" charset="0"/>
            </a:endParaRPr>
          </a:p>
          <a:p>
            <a:r>
              <a:rPr lang="en-US" b="1" dirty="0">
                <a:solidFill>
                  <a:srgbClr val="7AADA2"/>
                </a:solidFill>
                <a:latin typeface="Calibri" panose="020F0502020204030204" pitchFamily="34" charset="0"/>
                <a:cs typeface="Calibri" panose="020F0502020204030204" pitchFamily="34" charset="0"/>
              </a:rPr>
              <a:t>Q : List the functions of </a:t>
            </a:r>
            <a:r>
              <a:rPr lang="en-US" b="1" dirty="0" smtClean="0">
                <a:solidFill>
                  <a:srgbClr val="7AADA2"/>
                </a:solidFill>
                <a:latin typeface="Calibri" panose="020F0502020204030204" pitchFamily="34" charset="0"/>
                <a:cs typeface="Calibri" panose="020F0502020204030204" pitchFamily="34" charset="0"/>
              </a:rPr>
              <a:t>vitamin A </a:t>
            </a:r>
            <a:r>
              <a:rPr lang="en-US" b="1" dirty="0">
                <a:solidFill>
                  <a:srgbClr val="7AADA2"/>
                </a:solidFill>
                <a:latin typeface="Calibri" panose="020F0502020204030204" pitchFamily="34" charset="0"/>
                <a:cs typeface="Calibri" panose="020F0502020204030204" pitchFamily="34" charset="0"/>
              </a:rPr>
              <a:t>?</a:t>
            </a:r>
          </a:p>
          <a:p>
            <a:endParaRPr lang="en-US" b="1" dirty="0">
              <a:solidFill>
                <a:srgbClr val="7AADA2"/>
              </a:solidFill>
              <a:latin typeface="Calibri" panose="020F0502020204030204" pitchFamily="34" charset="0"/>
            </a:endParaRPr>
          </a:p>
          <a:p>
            <a:endParaRPr lang="en-US" dirty="0"/>
          </a:p>
        </p:txBody>
      </p:sp>
      <p:sp>
        <p:nvSpPr>
          <p:cNvPr id="7" name="TextBox 6"/>
          <p:cNvSpPr txBox="1"/>
          <p:nvPr/>
        </p:nvSpPr>
        <p:spPr>
          <a:xfrm rot="10800000">
            <a:off x="11412779" y="5331310"/>
            <a:ext cx="688931" cy="1077218"/>
          </a:xfrm>
          <a:prstGeom prst="rect">
            <a:avLst/>
          </a:prstGeom>
          <a:noFill/>
          <a:ln w="38100">
            <a:solidFill>
              <a:srgbClr val="7AADA2"/>
            </a:solidFill>
            <a:prstDash val="sysDash"/>
          </a:ln>
        </p:spPr>
        <p:txBody>
          <a:bodyPr wrap="square" rtlCol="0">
            <a:spAutoFit/>
          </a:bodyPr>
          <a:lstStyle/>
          <a:p>
            <a:r>
              <a:rPr lang="en-US" sz="1600" dirty="0">
                <a:solidFill>
                  <a:srgbClr val="C5B7D1"/>
                </a:solidFill>
                <a:latin typeface="Calibri" panose="020F0502020204030204" pitchFamily="34" charset="0"/>
                <a:cs typeface="Calibri" panose="020F0502020204030204" pitchFamily="34" charset="0"/>
              </a:rPr>
              <a:t>1- D </a:t>
            </a:r>
          </a:p>
          <a:p>
            <a:r>
              <a:rPr lang="en-US" sz="1600" dirty="0">
                <a:solidFill>
                  <a:srgbClr val="C5B7D1"/>
                </a:solidFill>
                <a:latin typeface="Calibri" panose="020F0502020204030204" pitchFamily="34" charset="0"/>
                <a:cs typeface="Calibri" panose="020F0502020204030204" pitchFamily="34" charset="0"/>
              </a:rPr>
              <a:t>2- C</a:t>
            </a:r>
          </a:p>
          <a:p>
            <a:r>
              <a:rPr lang="en-US" sz="1600" dirty="0">
                <a:solidFill>
                  <a:srgbClr val="C5B7D1"/>
                </a:solidFill>
                <a:latin typeface="Calibri" panose="020F0502020204030204" pitchFamily="34" charset="0"/>
                <a:cs typeface="Calibri" panose="020F0502020204030204" pitchFamily="34" charset="0"/>
              </a:rPr>
              <a:t>3- C</a:t>
            </a:r>
          </a:p>
          <a:p>
            <a:r>
              <a:rPr lang="en-US" sz="1600" dirty="0">
                <a:solidFill>
                  <a:srgbClr val="C5B7D1"/>
                </a:solidFill>
                <a:latin typeface="Calibri" panose="020F0502020204030204" pitchFamily="34" charset="0"/>
                <a:cs typeface="Calibri" panose="020F0502020204030204" pitchFamily="34" charset="0"/>
              </a:rPr>
              <a:t>4- C</a:t>
            </a:r>
          </a:p>
        </p:txBody>
      </p:sp>
      <p:sp>
        <p:nvSpPr>
          <p:cNvPr id="5" name="Rectangle 4"/>
          <p:cNvSpPr/>
          <p:nvPr/>
        </p:nvSpPr>
        <p:spPr>
          <a:xfrm>
            <a:off x="7594092" y="813020"/>
            <a:ext cx="3918204" cy="1569660"/>
          </a:xfrm>
          <a:prstGeom prst="rect">
            <a:avLst/>
          </a:prstGeom>
        </p:spPr>
        <p:txBody>
          <a:bodyPr wrap="square">
            <a:spAutoFit/>
          </a:bodyPr>
          <a:lstStyle/>
          <a:p>
            <a:r>
              <a:rPr lang="en-US" sz="1600" b="1" dirty="0">
                <a:solidFill>
                  <a:srgbClr val="7AADA2"/>
                </a:solidFill>
                <a:latin typeface="Calibri" panose="020F0502020204030204" pitchFamily="34" charset="0"/>
                <a:cs typeface="Calibri" panose="020F0502020204030204" pitchFamily="34" charset="0"/>
              </a:rPr>
              <a:t>4) </a:t>
            </a:r>
            <a:r>
              <a:rPr lang="en-US" sz="1600" b="1" dirty="0" smtClean="0">
                <a:solidFill>
                  <a:srgbClr val="7AADA2"/>
                </a:solidFill>
                <a:latin typeface="Calibri" panose="020F0502020204030204" pitchFamily="34" charset="0"/>
                <a:cs typeface="Calibri" panose="020F0502020204030204" pitchFamily="34" charset="0"/>
              </a:rPr>
              <a:t>Excessive carotenoid intake lead to skin discoloration but in what </a:t>
            </a:r>
            <a:r>
              <a:rPr lang="en-US" sz="1600" b="1" dirty="0" err="1" smtClean="0">
                <a:solidFill>
                  <a:srgbClr val="7AADA2"/>
                </a:solidFill>
                <a:latin typeface="Calibri" panose="020F0502020204030204" pitchFamily="34" charset="0"/>
                <a:cs typeface="Calibri" panose="020F0502020204030204" pitchFamily="34" charset="0"/>
              </a:rPr>
              <a:t>colour</a:t>
            </a:r>
            <a:r>
              <a:rPr lang="en-US" sz="1600" b="1" dirty="0" smtClean="0">
                <a:solidFill>
                  <a:srgbClr val="7AADA2"/>
                </a:solidFill>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Blue</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Red</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Yellow</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Pink</a:t>
            </a:r>
            <a:endParaRPr lang="en-US" sz="1600" dirty="0">
              <a:solidFill>
                <a:srgbClr val="00203F"/>
              </a:solidFill>
              <a:latin typeface="Calibri" panose="020F0502020204030204" pitchFamily="34" charset="0"/>
              <a:cs typeface="Calibri" panose="020F0502020204030204" pitchFamily="34" charset="0"/>
            </a:endParaRPr>
          </a:p>
        </p:txBody>
      </p:sp>
      <p:sp>
        <p:nvSpPr>
          <p:cNvPr id="8" name="TextBox 7">
            <a:hlinkClick r:id="rId2"/>
          </p:cNvPr>
          <p:cNvSpPr txBox="1"/>
          <p:nvPr/>
        </p:nvSpPr>
        <p:spPr>
          <a:xfrm>
            <a:off x="7451080" y="6364072"/>
            <a:ext cx="3747366" cy="338554"/>
          </a:xfrm>
          <a:prstGeom prst="rect">
            <a:avLst/>
          </a:prstGeom>
          <a:noFill/>
        </p:spPr>
        <p:txBody>
          <a:bodyPr wrap="square" rtlCol="0">
            <a:spAutoFit/>
          </a:bodyPr>
          <a:lstStyle/>
          <a:p>
            <a:pPr algn="ctr"/>
            <a:r>
              <a:rPr lang="en-US" sz="1600" i="1" dirty="0">
                <a:solidFill>
                  <a:srgbClr val="4B8180"/>
                </a:solidFill>
                <a:latin typeface="Century Gothic" charset="0"/>
                <a:ea typeface="Century Gothic" charset="0"/>
                <a:cs typeface="Century Gothic" charset="0"/>
                <a:hlinkClick r:id="rId2"/>
              </a:rPr>
              <a:t>Suggestions and recommendations</a:t>
            </a:r>
            <a:endParaRPr lang="en-US" sz="1600" i="1" dirty="0">
              <a:solidFill>
                <a:srgbClr val="4B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98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4804" y="879023"/>
            <a:ext cx="7566004" cy="21852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30000"/>
              </a:spcBef>
              <a:spcAft>
                <a:spcPct val="20000"/>
              </a:spcAft>
            </a:pPr>
            <a:r>
              <a:rPr lang="en-US" altLang="en-US" sz="2800" dirty="0">
                <a:solidFill>
                  <a:schemeClr val="accent5">
                    <a:lumMod val="50000"/>
                  </a:schemeClr>
                </a:solidFill>
                <a:latin typeface="Adobe Devanagari" pitchFamily="18" charset="0"/>
                <a:cs typeface="Adobe Devanagari" pitchFamily="18" charset="0"/>
              </a:rPr>
              <a:t>By the end of this lecture, the students should be able to:</a:t>
            </a:r>
          </a:p>
          <a:p>
            <a:pPr indent="-342900">
              <a:lnSpc>
                <a:spcPct val="90000"/>
              </a:lnSpc>
              <a:spcBef>
                <a:spcPct val="30000"/>
              </a:spcBef>
              <a:spcAft>
                <a:spcPct val="20000"/>
              </a:spcAft>
              <a:buFont typeface="Arial" panose="020B0604020202020204" pitchFamily="34" charset="0"/>
              <a:buChar char="•"/>
            </a:pPr>
            <a:r>
              <a:rPr lang="en-US" sz="2000" dirty="0">
                <a:solidFill>
                  <a:schemeClr val="accent5">
                    <a:lumMod val="50000"/>
                  </a:schemeClr>
                </a:solidFill>
                <a:latin typeface="Adobe Devanagari" pitchFamily="18" charset="0"/>
                <a:cs typeface="Adobe Devanagari" pitchFamily="18" charset="0"/>
              </a:rPr>
              <a:t>understand the function and transport of vitamin A.</a:t>
            </a:r>
          </a:p>
          <a:p>
            <a:pPr indent="-342900">
              <a:lnSpc>
                <a:spcPct val="90000"/>
              </a:lnSpc>
              <a:spcBef>
                <a:spcPct val="30000"/>
              </a:spcBef>
              <a:spcAft>
                <a:spcPct val="20000"/>
              </a:spcAft>
              <a:buFont typeface="Arial" panose="020B0604020202020204" pitchFamily="34" charset="0"/>
              <a:buChar char="•"/>
            </a:pPr>
            <a:r>
              <a:rPr lang="en-US" sz="2000" dirty="0">
                <a:solidFill>
                  <a:schemeClr val="accent5">
                    <a:lumMod val="50000"/>
                  </a:schemeClr>
                </a:solidFill>
                <a:latin typeface="Adobe Devanagari" pitchFamily="18" charset="0"/>
                <a:cs typeface="Adobe Devanagari" pitchFamily="18" charset="0"/>
              </a:rPr>
              <a:t>To know the role of vitamin A in vision and</a:t>
            </a:r>
          </a:p>
          <a:p>
            <a:pPr>
              <a:lnSpc>
                <a:spcPct val="90000"/>
              </a:lnSpc>
              <a:spcBef>
                <a:spcPct val="30000"/>
              </a:spcBef>
              <a:spcAft>
                <a:spcPct val="20000"/>
              </a:spcAft>
            </a:pPr>
            <a:r>
              <a:rPr lang="en-US" sz="2000" dirty="0">
                <a:solidFill>
                  <a:schemeClr val="accent5">
                    <a:lumMod val="50000"/>
                  </a:schemeClr>
                </a:solidFill>
                <a:latin typeface="Adobe Devanagari" pitchFamily="18" charset="0"/>
                <a:cs typeface="Adobe Devanagari" pitchFamily="18" charset="0"/>
              </a:rPr>
              <a:t>deficiency can lead to blindness</a:t>
            </a:r>
            <a:endParaRPr lang="en-US" altLang="en-US" sz="2000" dirty="0">
              <a:solidFill>
                <a:schemeClr val="accent5">
                  <a:lumMod val="50000"/>
                </a:schemeClr>
              </a:solidFill>
              <a:latin typeface="Adobe Devanagari" pitchFamily="18" charset="0"/>
              <a:cs typeface="Adobe Devanagari" pitchFamily="18" charset="0"/>
            </a:endParaRPr>
          </a:p>
        </p:txBody>
      </p:sp>
      <p:sp>
        <p:nvSpPr>
          <p:cNvPr id="2" name="Rectangle 1"/>
          <p:cNvSpPr/>
          <p:nvPr/>
        </p:nvSpPr>
        <p:spPr>
          <a:xfrm>
            <a:off x="9510229" y="1530403"/>
            <a:ext cx="2870747" cy="3437864"/>
          </a:xfrm>
          <a:prstGeom prst="rect">
            <a:avLst/>
          </a:prstGeom>
        </p:spPr>
        <p:txBody>
          <a:bodyPr wrap="square">
            <a:spAutoFit/>
          </a:bodyPr>
          <a:lstStyle/>
          <a:p>
            <a:pPr marL="285750" indent="-285750">
              <a:lnSpc>
                <a:spcPct val="90000"/>
              </a:lnSpc>
              <a:spcBef>
                <a:spcPts val="1000"/>
              </a:spcBef>
              <a:spcAft>
                <a:spcPct val="20000"/>
              </a:spcAft>
              <a:buFont typeface="Wingdings" panose="05000000000000000000" pitchFamily="2" charset="2"/>
              <a:buChar char="ü"/>
            </a:pPr>
            <a:r>
              <a:rPr lang="en-US" altLang="en-US" dirty="0">
                <a:solidFill>
                  <a:schemeClr val="bg1"/>
                </a:solidFill>
                <a:latin typeface="Adobe Devanagari" pitchFamily="18" charset="0"/>
                <a:cs typeface="Adobe Devanagari" pitchFamily="18" charset="0"/>
              </a:rPr>
              <a:t>Key principles:</a:t>
            </a:r>
          </a:p>
          <a:p>
            <a:pPr marL="285750" indent="-285750">
              <a:lnSpc>
                <a:spcPct val="90000"/>
              </a:lnSpc>
              <a:spcBef>
                <a:spcPts val="1000"/>
              </a:spcBef>
              <a:spcAft>
                <a:spcPct val="20000"/>
              </a:spcAft>
              <a:buFont typeface="Wingdings" panose="05000000000000000000" pitchFamily="2" charset="2"/>
              <a:buChar char="ü"/>
            </a:pPr>
            <a:r>
              <a:rPr lang="en-US" altLang="en-US" dirty="0">
                <a:solidFill>
                  <a:schemeClr val="bg1"/>
                </a:solidFill>
                <a:latin typeface="Adobe Devanagari" pitchFamily="18" charset="0"/>
                <a:cs typeface="Adobe Devanagari" pitchFamily="18" charset="0"/>
              </a:rPr>
              <a:t>Fat-soluble vitamins</a:t>
            </a:r>
          </a:p>
          <a:p>
            <a:pPr marL="285750" indent="-285750">
              <a:lnSpc>
                <a:spcPct val="90000"/>
              </a:lnSpc>
              <a:spcBef>
                <a:spcPts val="1000"/>
              </a:spcBef>
              <a:spcAft>
                <a:spcPct val="20000"/>
              </a:spcAft>
              <a:buFont typeface="Wingdings" panose="05000000000000000000" pitchFamily="2" charset="2"/>
              <a:buChar char="ü"/>
            </a:pPr>
            <a:r>
              <a:rPr lang="en-US" altLang="en-US" dirty="0">
                <a:solidFill>
                  <a:schemeClr val="bg1"/>
                </a:solidFill>
                <a:latin typeface="Adobe Devanagari" pitchFamily="18" charset="0"/>
                <a:cs typeface="Adobe Devanagari" pitchFamily="18" charset="0"/>
              </a:rPr>
              <a:t>Biochemistry and types of </a:t>
            </a:r>
            <a:r>
              <a:rPr lang="en-US" altLang="en-US" dirty="0" smtClean="0">
                <a:solidFill>
                  <a:schemeClr val="bg1"/>
                </a:solidFill>
                <a:latin typeface="Adobe Devanagari" pitchFamily="18" charset="0"/>
                <a:cs typeface="Adobe Devanagari" pitchFamily="18" charset="0"/>
              </a:rPr>
              <a:t>vitamin </a:t>
            </a:r>
            <a:r>
              <a:rPr lang="en-US" altLang="en-US" dirty="0">
                <a:solidFill>
                  <a:schemeClr val="bg1"/>
                </a:solidFill>
                <a:latin typeface="Adobe Devanagari" pitchFamily="18" charset="0"/>
                <a:cs typeface="Adobe Devanagari" pitchFamily="18" charset="0"/>
              </a:rPr>
              <a:t>A</a:t>
            </a:r>
          </a:p>
          <a:p>
            <a:pPr marL="285750" indent="-285750">
              <a:lnSpc>
                <a:spcPct val="90000"/>
              </a:lnSpc>
              <a:spcBef>
                <a:spcPts val="1000"/>
              </a:spcBef>
              <a:spcAft>
                <a:spcPct val="20000"/>
              </a:spcAft>
              <a:buFont typeface="Wingdings" panose="05000000000000000000" pitchFamily="2" charset="2"/>
              <a:buChar char="ü"/>
            </a:pPr>
            <a:r>
              <a:rPr lang="en-US" altLang="en-US" dirty="0">
                <a:solidFill>
                  <a:schemeClr val="bg1"/>
                </a:solidFill>
                <a:latin typeface="Adobe Devanagari" pitchFamily="18" charset="0"/>
                <a:cs typeface="Adobe Devanagari" pitchFamily="18" charset="0"/>
              </a:rPr>
              <a:t>Absorption and transport</a:t>
            </a:r>
          </a:p>
          <a:p>
            <a:pPr marL="285750" indent="-285750">
              <a:lnSpc>
                <a:spcPct val="90000"/>
              </a:lnSpc>
              <a:spcBef>
                <a:spcPts val="1000"/>
              </a:spcBef>
              <a:spcAft>
                <a:spcPct val="20000"/>
              </a:spcAft>
              <a:buFont typeface="Wingdings" panose="05000000000000000000" pitchFamily="2" charset="2"/>
              <a:buChar char="ü"/>
            </a:pPr>
            <a:r>
              <a:rPr lang="en-US" altLang="en-US" dirty="0">
                <a:solidFill>
                  <a:schemeClr val="bg1"/>
                </a:solidFill>
                <a:latin typeface="Adobe Devanagari" pitchFamily="18" charset="0"/>
                <a:cs typeface="Adobe Devanagari" pitchFamily="18" charset="0"/>
              </a:rPr>
              <a:t>Functions</a:t>
            </a:r>
          </a:p>
          <a:p>
            <a:pPr marL="285750" indent="-285750">
              <a:lnSpc>
                <a:spcPct val="90000"/>
              </a:lnSpc>
              <a:spcBef>
                <a:spcPts val="1000"/>
              </a:spcBef>
              <a:spcAft>
                <a:spcPct val="20000"/>
              </a:spcAft>
              <a:buFont typeface="Wingdings" panose="05000000000000000000" pitchFamily="2" charset="2"/>
              <a:buChar char="ü"/>
            </a:pPr>
            <a:r>
              <a:rPr lang="en-US" altLang="en-US" dirty="0">
                <a:solidFill>
                  <a:schemeClr val="bg1"/>
                </a:solidFill>
                <a:latin typeface="Adobe Devanagari" pitchFamily="18" charset="0"/>
                <a:cs typeface="Adobe Devanagari" pitchFamily="18" charset="0"/>
              </a:rPr>
              <a:t>Functions in the visual cycle</a:t>
            </a:r>
          </a:p>
          <a:p>
            <a:pPr marL="285750" indent="-285750">
              <a:lnSpc>
                <a:spcPct val="90000"/>
              </a:lnSpc>
              <a:spcBef>
                <a:spcPts val="1000"/>
              </a:spcBef>
              <a:spcAft>
                <a:spcPct val="20000"/>
              </a:spcAft>
              <a:buFont typeface="Wingdings" panose="05000000000000000000" pitchFamily="2" charset="2"/>
              <a:buChar char="ü"/>
            </a:pPr>
            <a:r>
              <a:rPr lang="en-US" altLang="en-US" dirty="0">
                <a:solidFill>
                  <a:schemeClr val="bg1"/>
                </a:solidFill>
                <a:latin typeface="Adobe Devanagari" pitchFamily="18" charset="0"/>
                <a:cs typeface="Adobe Devanagari" pitchFamily="18" charset="0"/>
              </a:rPr>
              <a:t>Deficiency and diseases</a:t>
            </a:r>
          </a:p>
        </p:txBody>
      </p:sp>
      <p:sp>
        <p:nvSpPr>
          <p:cNvPr id="4" name="TextBox 3"/>
          <p:cNvSpPr txBox="1"/>
          <p:nvPr/>
        </p:nvSpPr>
        <p:spPr>
          <a:xfrm>
            <a:off x="1184804" y="3301509"/>
            <a:ext cx="6588371" cy="523220"/>
          </a:xfrm>
          <a:prstGeom prst="rect">
            <a:avLst/>
          </a:prstGeom>
          <a:noFill/>
        </p:spPr>
        <p:txBody>
          <a:bodyPr wrap="square" rtlCol="0">
            <a:spAutoFit/>
          </a:bodyPr>
          <a:lstStyle/>
          <a:p>
            <a:r>
              <a:rPr lang="en-US" sz="2800" dirty="0">
                <a:solidFill>
                  <a:schemeClr val="accent5">
                    <a:lumMod val="50000"/>
                  </a:schemeClr>
                </a:solidFill>
                <a:latin typeface="Adobe Devanagari" pitchFamily="18" charset="0"/>
                <a:cs typeface="Adobe Devanagari" pitchFamily="18" charset="0"/>
              </a:rPr>
              <a:t>Background of the lecture:</a:t>
            </a:r>
          </a:p>
        </p:txBody>
      </p:sp>
      <p:sp>
        <p:nvSpPr>
          <p:cNvPr id="6" name="Rectangle 5">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1184804" y="3990656"/>
            <a:ext cx="5014828" cy="2308324"/>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0B050"/>
                </a:solidFill>
              </a:rPr>
              <a:t>Vitamin A is often used as a collective term for several related biologically active molecules. The term </a:t>
            </a:r>
            <a:r>
              <a:rPr lang="en-US" sz="1600" dirty="0" err="1">
                <a:solidFill>
                  <a:srgbClr val="00B050"/>
                </a:solidFill>
              </a:rPr>
              <a:t>retinoids</a:t>
            </a:r>
            <a:r>
              <a:rPr lang="en-US" sz="1600" dirty="0">
                <a:solidFill>
                  <a:srgbClr val="00B050"/>
                </a:solidFill>
              </a:rPr>
              <a:t> includes both natural and synthetic forms of vitamin A that may or may not show vitamin A activity. The retinal a family of molecules that are related to retinol (vitamin A), are essential for vision, reproduction, growth, and maintenance of epithelial tissues.</a:t>
            </a:r>
          </a:p>
          <a:p>
            <a:pPr algn="ctr"/>
            <a:r>
              <a:rPr lang="en-US" sz="1600" dirty="0">
                <a:solidFill>
                  <a:srgbClr val="00B050"/>
                </a:solidFill>
              </a:rPr>
              <a:t>Retinal is a component of visual pigment and derived from oxidation of dietary retinol, responsible for vision.</a:t>
            </a: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11572" y="2564407"/>
            <a:ext cx="2691121" cy="4524315"/>
          </a:xfrm>
          <a:prstGeom prst="rect">
            <a:avLst/>
          </a:prstGeom>
          <a:noFill/>
        </p:spPr>
        <p:txBody>
          <a:bodyPr wrap="square" rtlCol="0">
            <a:spAutoFit/>
          </a:bodyPr>
          <a:lstStyle/>
          <a:p>
            <a:pPr>
              <a:lnSpc>
                <a:spcPct val="200000"/>
              </a:lnSpc>
            </a:pPr>
            <a:r>
              <a:rPr lang="en-US" b="1" dirty="0" err="1" smtClean="0">
                <a:solidFill>
                  <a:srgbClr val="4C8180"/>
                </a:solidFill>
              </a:rPr>
              <a:t>Amal</a:t>
            </a:r>
            <a:r>
              <a:rPr lang="en-US" b="1" dirty="0" smtClean="0">
                <a:solidFill>
                  <a:srgbClr val="4C8180"/>
                </a:solidFill>
              </a:rPr>
              <a:t> </a:t>
            </a:r>
            <a:r>
              <a:rPr lang="en-US" b="1" dirty="0" err="1" smtClean="0">
                <a:solidFill>
                  <a:srgbClr val="4C8180"/>
                </a:solidFill>
              </a:rPr>
              <a:t>AlQarni</a:t>
            </a:r>
            <a:endParaRPr lang="en-US" b="1" dirty="0" smtClean="0">
              <a:solidFill>
                <a:srgbClr val="4C8180"/>
              </a:solidFill>
            </a:endParaRPr>
          </a:p>
          <a:p>
            <a:pPr>
              <a:lnSpc>
                <a:spcPct val="200000"/>
              </a:lnSpc>
            </a:pPr>
            <a:r>
              <a:rPr lang="en-US" b="1" dirty="0" err="1" smtClean="0">
                <a:solidFill>
                  <a:srgbClr val="4C8180"/>
                </a:solidFill>
              </a:rPr>
              <a:t>Hanin</a:t>
            </a:r>
            <a:r>
              <a:rPr lang="en-US" b="1" dirty="0" smtClean="0">
                <a:solidFill>
                  <a:srgbClr val="4C8180"/>
                </a:solidFill>
              </a:rPr>
              <a:t> </a:t>
            </a:r>
            <a:r>
              <a:rPr lang="en-US" b="1" dirty="0" err="1" smtClean="0">
                <a:solidFill>
                  <a:srgbClr val="4C8180"/>
                </a:solidFill>
              </a:rPr>
              <a:t>Bashaikh</a:t>
            </a:r>
            <a:endParaRPr lang="en-US" b="1" dirty="0" smtClean="0">
              <a:solidFill>
                <a:srgbClr val="4C8180"/>
              </a:solidFill>
            </a:endParaRPr>
          </a:p>
          <a:p>
            <a:pPr>
              <a:lnSpc>
                <a:spcPct val="200000"/>
              </a:lnSpc>
            </a:pPr>
            <a:r>
              <a:rPr lang="en-US" b="1" dirty="0" err="1" smtClean="0">
                <a:solidFill>
                  <a:srgbClr val="4C8180"/>
                </a:solidFill>
              </a:rPr>
              <a:t>Heba</a:t>
            </a:r>
            <a:r>
              <a:rPr lang="en-US" b="1" dirty="0" smtClean="0">
                <a:solidFill>
                  <a:srgbClr val="4C8180"/>
                </a:solidFill>
              </a:rPr>
              <a:t> </a:t>
            </a:r>
            <a:r>
              <a:rPr lang="en-US" b="1" dirty="0" err="1" smtClean="0">
                <a:solidFill>
                  <a:srgbClr val="4C8180"/>
                </a:solidFill>
              </a:rPr>
              <a:t>Alnasser</a:t>
            </a:r>
            <a:endParaRPr lang="en-US" b="1" dirty="0" smtClean="0">
              <a:solidFill>
                <a:srgbClr val="4C8180"/>
              </a:solidFill>
            </a:endParaRPr>
          </a:p>
          <a:p>
            <a:pPr>
              <a:lnSpc>
                <a:spcPct val="200000"/>
              </a:lnSpc>
            </a:pPr>
            <a:r>
              <a:rPr lang="en-US" b="1" dirty="0" smtClean="0">
                <a:solidFill>
                  <a:srgbClr val="4C8180"/>
                </a:solidFill>
              </a:rPr>
              <a:t>Najd </a:t>
            </a:r>
            <a:r>
              <a:rPr lang="en-US" b="1" dirty="0" err="1" smtClean="0">
                <a:solidFill>
                  <a:srgbClr val="4C8180"/>
                </a:solidFill>
              </a:rPr>
              <a:t>Altheeb</a:t>
            </a:r>
            <a:endParaRPr lang="en-US" b="1" dirty="0" smtClean="0">
              <a:solidFill>
                <a:srgbClr val="4C8180"/>
              </a:solidFill>
            </a:endParaRPr>
          </a:p>
          <a:p>
            <a:pPr>
              <a:lnSpc>
                <a:spcPct val="200000"/>
              </a:lnSpc>
            </a:pPr>
            <a:r>
              <a:rPr lang="en-US" b="1" dirty="0" err="1" smtClean="0">
                <a:solidFill>
                  <a:srgbClr val="4C8180"/>
                </a:solidFill>
              </a:rPr>
              <a:t>Hanin</a:t>
            </a:r>
            <a:r>
              <a:rPr lang="en-US" b="1" dirty="0" smtClean="0">
                <a:solidFill>
                  <a:srgbClr val="4C8180"/>
                </a:solidFill>
              </a:rPr>
              <a:t> </a:t>
            </a:r>
            <a:r>
              <a:rPr lang="en-US" b="1" dirty="0" err="1" smtClean="0">
                <a:solidFill>
                  <a:srgbClr val="4C8180"/>
                </a:solidFill>
              </a:rPr>
              <a:t>Alsubki</a:t>
            </a:r>
            <a:endParaRPr lang="en-US" b="1" dirty="0" smtClean="0">
              <a:solidFill>
                <a:srgbClr val="4C8180"/>
              </a:solidFill>
            </a:endParaRPr>
          </a:p>
          <a:p>
            <a:pPr>
              <a:lnSpc>
                <a:spcPct val="200000"/>
              </a:lnSpc>
            </a:pPr>
            <a:r>
              <a:rPr lang="en-US" b="1" dirty="0" err="1" smtClean="0">
                <a:solidFill>
                  <a:srgbClr val="4C8180"/>
                </a:solidFill>
              </a:rPr>
              <a:t>Allulu</a:t>
            </a:r>
            <a:r>
              <a:rPr lang="en-US" b="1" dirty="0" smtClean="0">
                <a:solidFill>
                  <a:srgbClr val="4C8180"/>
                </a:solidFill>
              </a:rPr>
              <a:t> </a:t>
            </a:r>
            <a:r>
              <a:rPr lang="en-US" b="1" dirty="0" err="1" smtClean="0">
                <a:solidFill>
                  <a:srgbClr val="4C8180"/>
                </a:solidFill>
              </a:rPr>
              <a:t>Alsulaiehem</a:t>
            </a:r>
            <a:endParaRPr lang="en-US" b="1" dirty="0" smtClean="0">
              <a:solidFill>
                <a:srgbClr val="4C8180"/>
              </a:solidFill>
            </a:endParaRPr>
          </a:p>
          <a:p>
            <a:pPr>
              <a:lnSpc>
                <a:spcPct val="200000"/>
              </a:lnSpc>
            </a:pPr>
            <a:r>
              <a:rPr lang="en-US" b="1" dirty="0" err="1" smtClean="0">
                <a:solidFill>
                  <a:srgbClr val="4C8180"/>
                </a:solidFill>
              </a:rPr>
              <a:t>Maha</a:t>
            </a:r>
            <a:r>
              <a:rPr lang="en-US" b="1" dirty="0" smtClean="0">
                <a:solidFill>
                  <a:srgbClr val="4C8180"/>
                </a:solidFill>
              </a:rPr>
              <a:t> </a:t>
            </a:r>
            <a:r>
              <a:rPr lang="en-US" b="1" dirty="0" err="1" smtClean="0">
                <a:solidFill>
                  <a:srgbClr val="4C8180"/>
                </a:solidFill>
              </a:rPr>
              <a:t>Alghamdi</a:t>
            </a:r>
            <a:endParaRPr lang="en-US" b="1" dirty="0" smtClean="0">
              <a:solidFill>
                <a:srgbClr val="4C8180"/>
              </a:solidFill>
            </a:endParaRPr>
          </a:p>
          <a:p>
            <a:pPr>
              <a:lnSpc>
                <a:spcPct val="200000"/>
              </a:lnSpc>
            </a:pP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3687" y="2093083"/>
            <a:ext cx="3396123" cy="276999"/>
          </a:xfrm>
          <a:prstGeom prst="rect">
            <a:avLst/>
          </a:prstGeom>
        </p:spPr>
        <p:txBody>
          <a:bodyPr wrap="none">
            <a:spAutoFit/>
          </a:bodyPr>
          <a:lstStyle/>
          <a:p>
            <a:r>
              <a:rPr lang="en-US" sz="1200" dirty="0">
                <a:hlinkClick r:id="rId2"/>
              </a:rPr>
              <a:t>https://www.youtube.com/watch?v=nnCrnWOiKG4</a:t>
            </a:r>
            <a:endParaRPr lang="en-US" sz="1200" dirty="0"/>
          </a:p>
        </p:txBody>
      </p:sp>
      <p:sp>
        <p:nvSpPr>
          <p:cNvPr id="3" name="TextBox 2"/>
          <p:cNvSpPr txBox="1"/>
          <p:nvPr/>
        </p:nvSpPr>
        <p:spPr>
          <a:xfrm>
            <a:off x="7708392" y="2999232"/>
            <a:ext cx="4197096" cy="338554"/>
          </a:xfrm>
          <a:prstGeom prst="rect">
            <a:avLst/>
          </a:prstGeom>
          <a:noFill/>
        </p:spPr>
        <p:txBody>
          <a:bodyPr wrap="square" rtlCol="0">
            <a:spAutoFit/>
          </a:bodyPr>
          <a:lstStyle/>
          <a:p>
            <a:pPr algn="ctr"/>
            <a:r>
              <a:rPr lang="en-US" sz="1600" b="1" dirty="0">
                <a:solidFill>
                  <a:srgbClr val="528685"/>
                </a:solidFill>
              </a:rPr>
              <a:t>Don’t forget to review the notes</a:t>
            </a:r>
          </a:p>
        </p:txBody>
      </p:sp>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88086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Vitamins </a:t>
            </a:r>
            <a:r>
              <a:rPr lang="en-US" sz="1600" dirty="0">
                <a:solidFill>
                  <a:srgbClr val="00B050"/>
                </a:solidFill>
              </a:rPr>
              <a:t>”</a:t>
            </a:r>
            <a:r>
              <a:rPr lang="en-US" sz="1600" dirty="0" smtClean="0">
                <a:solidFill>
                  <a:srgbClr val="00B050"/>
                </a:solidFill>
              </a:rPr>
              <a:t>The </a:t>
            </a:r>
            <a:r>
              <a:rPr lang="en-US" sz="1600" dirty="0">
                <a:solidFill>
                  <a:srgbClr val="00B050"/>
                </a:solidFill>
              </a:rPr>
              <a:t>word vitamin came from 2 words: Vital and </a:t>
            </a:r>
            <a:r>
              <a:rPr lang="en-US" sz="1600" dirty="0" smtClean="0">
                <a:solidFill>
                  <a:srgbClr val="00B050"/>
                </a:solidFill>
              </a:rPr>
              <a:t>minerals”</a:t>
            </a:r>
            <a:r>
              <a:rPr lang="en-US" sz="1600" dirty="0" smtClean="0">
                <a:solidFill>
                  <a:srgbClr val="00B050"/>
                </a:solidFill>
                <a:latin typeface="Century Gothic" charset="0"/>
                <a:ea typeface="Century Gothic" charset="0"/>
                <a:cs typeface="Century Gothic" charset="0"/>
              </a:rPr>
              <a:t> </a:t>
            </a:r>
            <a:endParaRPr lang="en-US" sz="1600" dirty="0">
              <a:solidFill>
                <a:srgbClr val="00B050"/>
              </a:solidFill>
              <a:latin typeface="Century Gothic" charset="0"/>
              <a:ea typeface="Century Gothic" charset="0"/>
              <a:cs typeface="Century Gothic" charset="0"/>
            </a:endParaRPr>
          </a:p>
        </p:txBody>
      </p:sp>
      <p:graphicFrame>
        <p:nvGraphicFramePr>
          <p:cNvPr id="3" name="Diagram 2"/>
          <p:cNvGraphicFramePr/>
          <p:nvPr>
            <p:extLst>
              <p:ext uri="{D42A27DB-BD31-4B8C-83A1-F6EECF244321}">
                <p14:modId xmlns:p14="http://schemas.microsoft.com/office/powerpoint/2010/main" val="1363124477"/>
              </p:ext>
            </p:extLst>
          </p:nvPr>
        </p:nvGraphicFramePr>
        <p:xfrm>
          <a:off x="-564896" y="783674"/>
          <a:ext cx="8620760" cy="5854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1757" y="1297096"/>
            <a:ext cx="3658187" cy="3796112"/>
          </a:xfrm>
          <a:prstGeom prst="rect">
            <a:avLst/>
          </a:prstGeom>
        </p:spPr>
      </p:pic>
      <p:sp>
        <p:nvSpPr>
          <p:cNvPr id="11" name="Rectangle 10">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7693741" y="5268558"/>
            <a:ext cx="3681395" cy="757130"/>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200" dirty="0">
                <a:solidFill>
                  <a:srgbClr val="00B050"/>
                </a:solidFill>
              </a:rPr>
              <a:t>(we need Vitamin A in very small amounts.</a:t>
            </a:r>
          </a:p>
          <a:p>
            <a:pPr algn="ctr">
              <a:lnSpc>
                <a:spcPct val="90000"/>
              </a:lnSpc>
            </a:pPr>
            <a:r>
              <a:rPr lang="en-US" altLang="en-US" sz="1200" dirty="0">
                <a:solidFill>
                  <a:srgbClr val="00B050"/>
                </a:solidFill>
              </a:rPr>
              <a:t>If the person didn’t get them he’ll be having deficiency diseases, they’re helping in growth and maintaining body physiology so they don’t provide calories)</a:t>
            </a:r>
          </a:p>
        </p:txBody>
      </p:sp>
      <p:pic>
        <p:nvPicPr>
          <p:cNvPr id="6" name="Picture 5">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2601" y="125181"/>
            <a:ext cx="1563975" cy="1172981"/>
          </a:xfrm>
          <a:prstGeom prst="rect">
            <a:avLst/>
          </a:prstGeom>
        </p:spPr>
      </p:pic>
      <p:sp>
        <p:nvSpPr>
          <p:cNvPr id="4" name="TextBox 3"/>
          <p:cNvSpPr txBox="1"/>
          <p:nvPr/>
        </p:nvSpPr>
        <p:spPr>
          <a:xfrm>
            <a:off x="8952868" y="22724"/>
            <a:ext cx="3490175" cy="369332"/>
          </a:xfrm>
          <a:prstGeom prst="rect">
            <a:avLst/>
          </a:prstGeom>
          <a:noFill/>
        </p:spPr>
        <p:txBody>
          <a:bodyPr wrap="square" rtlCol="0">
            <a:spAutoFit/>
          </a:bodyPr>
          <a:lstStyle/>
          <a:p>
            <a:pPr algn="ctr"/>
            <a:r>
              <a:rPr lang="en-US" dirty="0" smtClean="0">
                <a:solidFill>
                  <a:schemeClr val="tx1">
                    <a:lumMod val="85000"/>
                    <a:lumOff val="15000"/>
                  </a:schemeClr>
                </a:solidFill>
              </a:rPr>
              <a:t>Interesting introductive video</a:t>
            </a:r>
            <a:endParaRPr lang="en-US" dirty="0">
              <a:solidFill>
                <a:schemeClr val="tx1">
                  <a:lumMod val="85000"/>
                  <a:lumOff val="15000"/>
                </a:schemeClr>
              </a:solidFill>
            </a:endParaRPr>
          </a:p>
        </p:txBody>
      </p:sp>
      <p:sp>
        <p:nvSpPr>
          <p:cNvPr id="8" name="Rectangle 7">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7690693" y="6061842"/>
            <a:ext cx="3681395" cy="59093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200" dirty="0" smtClean="0">
                <a:solidFill>
                  <a:srgbClr val="00B050"/>
                </a:solidFill>
              </a:rPr>
              <a:t>Vitamins are indirect source of energy. They help the body to obtain enough energy from the other sources</a:t>
            </a:r>
          </a:p>
          <a:p>
            <a:pPr algn="ctr">
              <a:lnSpc>
                <a:spcPct val="90000"/>
              </a:lnSpc>
            </a:pPr>
            <a:r>
              <a:rPr lang="en-US" altLang="en-US" sz="1200" dirty="0" smtClean="0">
                <a:solidFill>
                  <a:srgbClr val="00B050"/>
                </a:solidFill>
              </a:rPr>
              <a:t>(fats, carbohydrates …) </a:t>
            </a:r>
            <a:endParaRPr lang="en-US" altLang="en-US" sz="1200" dirty="0">
              <a:solidFill>
                <a:srgbClr val="00B050"/>
              </a:solidFill>
            </a:endParaRPr>
          </a:p>
        </p:txBody>
      </p:sp>
    </p:spTree>
    <p:extLst>
      <p:ext uri="{BB962C8B-B14F-4D97-AF65-F5344CB8AC3E}">
        <p14:creationId xmlns:p14="http://schemas.microsoft.com/office/powerpoint/2010/main" val="395832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370" y="45739"/>
            <a:ext cx="7924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Vitamins - Classified Based on </a:t>
            </a:r>
            <a:r>
              <a:rPr lang="en-US" sz="3200" dirty="0" smtClean="0">
                <a:solidFill>
                  <a:srgbClr val="4C8180"/>
                </a:solidFill>
                <a:latin typeface="Century Gothic" charset="0"/>
                <a:ea typeface="Century Gothic" charset="0"/>
                <a:cs typeface="Century Gothic" charset="0"/>
              </a:rPr>
              <a:t>Solubility:</a:t>
            </a:r>
            <a:endParaRPr lang="en-US" sz="2800" dirty="0">
              <a:solidFill>
                <a:srgbClr val="4C8180"/>
              </a:solidFill>
              <a:latin typeface="Century Gothic" charset="0"/>
              <a:ea typeface="Century Gothic" charset="0"/>
              <a:cs typeface="Century Gothic" charset="0"/>
            </a:endParaRPr>
          </a:p>
        </p:txBody>
      </p:sp>
      <p:graphicFrame>
        <p:nvGraphicFramePr>
          <p:cNvPr id="4" name="رسم تخطيطي 3"/>
          <p:cNvGraphicFramePr/>
          <p:nvPr>
            <p:extLst>
              <p:ext uri="{D42A27DB-BD31-4B8C-83A1-F6EECF244321}">
                <p14:modId xmlns:p14="http://schemas.microsoft.com/office/powerpoint/2010/main" val="4100370781"/>
              </p:ext>
            </p:extLst>
          </p:nvPr>
        </p:nvGraphicFramePr>
        <p:xfrm>
          <a:off x="1540764" y="548438"/>
          <a:ext cx="8559800" cy="5846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2113590" y="2405060"/>
            <a:ext cx="2936262" cy="1012585"/>
          </a:xfrm>
          <a:prstGeom prst="rect">
            <a:avLst/>
          </a:prstGeom>
          <a:solidFill>
            <a:srgbClr val="D2D7EA"/>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300" dirty="0">
                <a:solidFill>
                  <a:srgbClr val="00B050"/>
                </a:solidFill>
              </a:rPr>
              <a:t>They are released, absorbed, and transported with dietary fat (not excreted by urine) and excess use can accumulate and cause toxicity</a:t>
            </a:r>
            <a:r>
              <a:rPr lang="en-US" sz="1300" dirty="0" smtClean="0">
                <a:solidFill>
                  <a:srgbClr val="00B050"/>
                </a:solidFill>
              </a:rPr>
              <a:t>.</a:t>
            </a:r>
          </a:p>
          <a:p>
            <a:pPr algn="ctr"/>
            <a:r>
              <a:rPr lang="en-US" sz="1300" dirty="0">
                <a:solidFill>
                  <a:schemeClr val="bg1">
                    <a:lumMod val="50000"/>
                  </a:schemeClr>
                </a:solidFill>
              </a:rPr>
              <a:t>Mnemonic: KADE (Name of a girl</a:t>
            </a:r>
            <a:r>
              <a:rPr lang="en-US" sz="1300" dirty="0" smtClean="0">
                <a:solidFill>
                  <a:schemeClr val="bg1">
                    <a:lumMod val="50000"/>
                  </a:schemeClr>
                </a:solidFill>
              </a:rPr>
              <a:t>)</a:t>
            </a:r>
            <a:endParaRPr lang="en-US" sz="1300" dirty="0">
              <a:solidFill>
                <a:schemeClr val="bg1">
                  <a:lumMod val="50000"/>
                </a:schemeClr>
              </a:solidFill>
            </a:endParaRPr>
          </a:p>
        </p:txBody>
      </p:sp>
      <p:sp>
        <p:nvSpPr>
          <p:cNvPr id="14" name="Rectangle 13">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6318586" y="5435894"/>
            <a:ext cx="2936262" cy="632481"/>
          </a:xfrm>
          <a:prstGeom prst="rect">
            <a:avLst/>
          </a:prstGeom>
          <a:solidFill>
            <a:srgbClr val="D7E4D2"/>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300" dirty="0">
                <a:solidFill>
                  <a:srgbClr val="00B050"/>
                </a:solidFill>
              </a:rPr>
              <a:t>They are readily excreted in urine and the toxicity is rare. But their deficiency can occur quickly</a:t>
            </a:r>
            <a:endParaRPr lang="en-GB" sz="1300" dirty="0">
              <a:solidFill>
                <a:srgbClr val="00B050"/>
              </a:solidFill>
            </a:endParaRPr>
          </a:p>
        </p:txBody>
      </p:sp>
      <p:sp>
        <p:nvSpPr>
          <p:cNvPr id="15" name="Rectangle 14">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1741023" y="3809361"/>
            <a:ext cx="3681395" cy="63248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300" dirty="0">
                <a:solidFill>
                  <a:srgbClr val="00B050"/>
                </a:solidFill>
              </a:rPr>
              <a:t>Fat soluble vitamins are stored inside the body while water soluble are not so developing vitamin deficiency in water soluble is more prominent </a:t>
            </a:r>
          </a:p>
        </p:txBody>
      </p:sp>
      <p:sp>
        <p:nvSpPr>
          <p:cNvPr id="16" name="Rectangle 15">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1881146" y="4574626"/>
            <a:ext cx="3401148" cy="892552"/>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smtClean="0">
                <a:solidFill>
                  <a:srgbClr val="FF0000"/>
                </a:solidFill>
              </a:rPr>
              <a:t>* Please </a:t>
            </a:r>
            <a:r>
              <a:rPr lang="en-US" sz="1300" dirty="0">
                <a:solidFill>
                  <a:srgbClr val="FF0000"/>
                </a:solidFill>
              </a:rPr>
              <a:t>don’t just memorize the number of the vitamin, memorize the name of it so when you are asked in the exam you don’t get confused</a:t>
            </a:r>
          </a:p>
        </p:txBody>
      </p:sp>
    </p:spTree>
    <p:extLst>
      <p:ext uri="{BB962C8B-B14F-4D97-AF65-F5344CB8AC3E}">
        <p14:creationId xmlns:p14="http://schemas.microsoft.com/office/powerpoint/2010/main" val="31141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116722424"/>
              </p:ext>
            </p:extLst>
          </p:nvPr>
        </p:nvGraphicFramePr>
        <p:xfrm>
          <a:off x="542768" y="8919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75899" t="28648" b="3033"/>
          <a:stretch/>
        </p:blipFill>
        <p:spPr>
          <a:xfrm>
            <a:off x="10337360" y="743028"/>
            <a:ext cx="1374543" cy="2922309"/>
          </a:xfrm>
          <a:prstGeom prst="rect">
            <a:avLst/>
          </a:prstGeom>
        </p:spPr>
      </p:pic>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l="26517" t="27424" r="50513" b="2766"/>
          <a:stretch/>
        </p:blipFill>
        <p:spPr>
          <a:xfrm>
            <a:off x="10338872" y="3448663"/>
            <a:ext cx="1373031" cy="3129702"/>
          </a:xfrm>
          <a:prstGeom prst="rect">
            <a:avLst/>
          </a:prstGeom>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l="52163" r="25205" b="27936"/>
          <a:stretch/>
        </p:blipFill>
        <p:spPr>
          <a:xfrm>
            <a:off x="9190598" y="3448661"/>
            <a:ext cx="1346469" cy="3215465"/>
          </a:xfrm>
          <a:prstGeom prst="rect">
            <a:avLst/>
          </a:prstGeom>
        </p:spPr>
      </p:pic>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Fat-soluble </a:t>
            </a:r>
            <a:r>
              <a:rPr lang="en-US" sz="3200" dirty="0" smtClean="0">
                <a:solidFill>
                  <a:srgbClr val="4C8180"/>
                </a:solidFill>
                <a:latin typeface="Century Gothic" charset="0"/>
                <a:ea typeface="Century Gothic" charset="0"/>
                <a:cs typeface="Century Gothic" charset="0"/>
              </a:rPr>
              <a:t>Vitamins:</a:t>
            </a:r>
            <a:endParaRPr lang="en-US" sz="2800" dirty="0">
              <a:solidFill>
                <a:srgbClr val="4C8180"/>
              </a:solidFill>
              <a:latin typeface="Century Gothic" charset="0"/>
              <a:ea typeface="Century Gothic" charset="0"/>
              <a:cs typeface="Century Gothic" charset="0"/>
            </a:endParaRPr>
          </a:p>
        </p:txBody>
      </p:sp>
      <p:pic>
        <p:nvPicPr>
          <p:cNvPr id="4" name="Picture 3"/>
          <p:cNvPicPr>
            <a:picLocks noChangeAspect="1"/>
          </p:cNvPicPr>
          <p:nvPr/>
        </p:nvPicPr>
        <p:blipFill rotWithShape="1">
          <a:blip r:embed="rId10">
            <a:extLst>
              <a:ext uri="{28A0092B-C50C-407E-A947-70E740481C1C}">
                <a14:useLocalDpi xmlns:a14="http://schemas.microsoft.com/office/drawing/2010/main" val="0"/>
              </a:ext>
            </a:extLst>
          </a:blip>
          <a:srcRect r="73231" b="28598"/>
          <a:stretch/>
        </p:blipFill>
        <p:spPr>
          <a:xfrm>
            <a:off x="9000512" y="667229"/>
            <a:ext cx="1536555" cy="3073906"/>
          </a:xfrm>
          <a:prstGeom prst="rect">
            <a:avLst/>
          </a:prstGeom>
        </p:spPr>
      </p:pic>
      <p:sp>
        <p:nvSpPr>
          <p:cNvPr id="14" name="Rectangle 13">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1540764" y="4965911"/>
            <a:ext cx="3358001" cy="1172629"/>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300" dirty="0">
                <a:solidFill>
                  <a:srgbClr val="00B050"/>
                </a:solidFill>
              </a:rPr>
              <a:t>they’re stored in other tissues as well but in very small amounts. They can cross the membrane and stay in the body, their deficiency is commonly developed</a:t>
            </a:r>
            <a:r>
              <a:rPr lang="en-US" altLang="en-US" sz="1300" dirty="0" smtClean="0">
                <a:solidFill>
                  <a:srgbClr val="00B050"/>
                </a:solidFill>
              </a:rPr>
              <a:t>.</a:t>
            </a:r>
          </a:p>
          <a:p>
            <a:pPr algn="ctr">
              <a:lnSpc>
                <a:spcPct val="90000"/>
              </a:lnSpc>
            </a:pPr>
            <a:r>
              <a:rPr lang="en-US" altLang="en-US" sz="1300" dirty="0" smtClean="0">
                <a:solidFill>
                  <a:srgbClr val="00B050"/>
                </a:solidFill>
              </a:rPr>
              <a:t>And they are not needed in daily amounts thus rarely get deficient </a:t>
            </a:r>
            <a:endParaRPr lang="en-US" altLang="en-US" sz="1300" dirty="0">
              <a:solidFill>
                <a:srgbClr val="00B050"/>
              </a:solidFill>
            </a:endParaRPr>
          </a:p>
        </p:txBody>
      </p:sp>
      <p:sp>
        <p:nvSpPr>
          <p:cNvPr id="18" name="Rectangle 17">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1542458" y="6197116"/>
            <a:ext cx="3356307" cy="63248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300" dirty="0">
                <a:solidFill>
                  <a:srgbClr val="00B050"/>
                </a:solidFill>
              </a:rPr>
              <a:t>because the liver is a big organ and can provide vitamins (as they are stored in it) when the person’s not taking them for that day.</a:t>
            </a:r>
          </a:p>
        </p:txBody>
      </p:sp>
    </p:spTree>
    <p:extLst>
      <p:ext uri="{BB962C8B-B14F-4D97-AF65-F5344CB8AC3E}">
        <p14:creationId xmlns:p14="http://schemas.microsoft.com/office/powerpoint/2010/main" val="3398713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145" y="45739"/>
            <a:ext cx="614680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Vitamin A:</a:t>
            </a:r>
            <a:r>
              <a:rPr lang="en-US" sz="2800" dirty="0" smtClean="0">
                <a:solidFill>
                  <a:srgbClr val="4C8180"/>
                </a:solidFill>
                <a:latin typeface="Century Gothic" charset="0"/>
                <a:ea typeface="Century Gothic" charset="0"/>
                <a:cs typeface="Century Gothic" charset="0"/>
              </a:rPr>
              <a:t> </a:t>
            </a:r>
            <a:endParaRPr lang="en-US" sz="2800" dirty="0">
              <a:solidFill>
                <a:srgbClr val="4C8180"/>
              </a:solidFill>
              <a:latin typeface="Century Gothic" charset="0"/>
              <a:ea typeface="Century Gothic" charset="0"/>
              <a:cs typeface="Century Gothic" charset="0"/>
            </a:endParaRPr>
          </a:p>
        </p:txBody>
      </p:sp>
      <p:grpSp>
        <p:nvGrpSpPr>
          <p:cNvPr id="22" name="Group 21"/>
          <p:cNvGrpSpPr/>
          <p:nvPr/>
        </p:nvGrpSpPr>
        <p:grpSpPr>
          <a:xfrm>
            <a:off x="325989" y="5427514"/>
            <a:ext cx="10153035" cy="979226"/>
            <a:chOff x="1236" y="961177"/>
            <a:chExt cx="3333164" cy="3017851"/>
          </a:xfrm>
        </p:grpSpPr>
        <p:sp>
          <p:nvSpPr>
            <p:cNvPr id="23" name="Rounded Rectangle 22"/>
            <p:cNvSpPr/>
            <p:nvPr/>
          </p:nvSpPr>
          <p:spPr>
            <a:xfrm>
              <a:off x="1236" y="961177"/>
              <a:ext cx="3333164" cy="3017851"/>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Rounded Rectangle 4"/>
            <p:cNvSpPr/>
            <p:nvPr/>
          </p:nvSpPr>
          <p:spPr>
            <a:xfrm>
              <a:off x="70685" y="1160691"/>
              <a:ext cx="3194266" cy="22322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342900" indent="-342900">
                <a:buFont typeface="Wingdings" panose="05000000000000000000" pitchFamily="2" charset="2"/>
                <a:buChar char="ü"/>
              </a:pPr>
              <a:r>
                <a:rPr lang="en-US" dirty="0">
                  <a:solidFill>
                    <a:srgbClr val="334E5D"/>
                  </a:solidFill>
                  <a:ea typeface="ＭＳ Ｐゴシック" charset="-128"/>
                </a:rPr>
                <a:t>Carotenoids </a:t>
              </a:r>
              <a:r>
                <a:rPr lang="en-US" dirty="0" smtClean="0">
                  <a:solidFill>
                    <a:srgbClr val="334E5D"/>
                  </a:solidFill>
                  <a:ea typeface="ＭＳ Ｐゴシック" charset="-128"/>
                </a:rPr>
                <a:t>(</a:t>
              </a:r>
              <a:r>
                <a:rPr lang="el-GR" dirty="0" smtClean="0">
                  <a:solidFill>
                    <a:srgbClr val="FF0000"/>
                  </a:solidFill>
                  <a:ea typeface="ＭＳ Ｐゴシック" charset="-128"/>
                </a:rPr>
                <a:t>β</a:t>
              </a:r>
              <a:r>
                <a:rPr lang="en-US" dirty="0" smtClean="0">
                  <a:solidFill>
                    <a:srgbClr val="FF0000"/>
                  </a:solidFill>
                  <a:ea typeface="ＭＳ Ｐゴシック" charset="-128"/>
                </a:rPr>
                <a:t>-carotene</a:t>
              </a:r>
              <a:r>
                <a:rPr lang="en-US" dirty="0">
                  <a:solidFill>
                    <a:srgbClr val="334E5D"/>
                  </a:solidFill>
                  <a:ea typeface="ＭＳ Ｐゴシック" charset="-128"/>
                </a:rPr>
                <a:t>) and </a:t>
              </a:r>
              <a:r>
                <a:rPr lang="en-US" dirty="0" err="1">
                  <a:solidFill>
                    <a:srgbClr val="334E5D"/>
                  </a:solidFill>
                  <a:ea typeface="ＭＳ Ｐゴシック" charset="-128"/>
                </a:rPr>
                <a:t>cryptoxanthin</a:t>
              </a:r>
              <a:r>
                <a:rPr lang="en-US" dirty="0">
                  <a:solidFill>
                    <a:srgbClr val="334E5D"/>
                  </a:solidFill>
                  <a:ea typeface="ＭＳ Ｐゴシック" charset="-128"/>
                </a:rPr>
                <a:t> can yield </a:t>
              </a:r>
              <a:r>
                <a:rPr lang="en-US" dirty="0" err="1">
                  <a:solidFill>
                    <a:srgbClr val="334E5D"/>
                  </a:solidFill>
                  <a:ea typeface="ＭＳ Ｐゴシック" charset="-128"/>
                </a:rPr>
                <a:t>retinoids</a:t>
              </a:r>
              <a:r>
                <a:rPr lang="en-US" dirty="0">
                  <a:solidFill>
                    <a:srgbClr val="334E5D"/>
                  </a:solidFill>
                  <a:ea typeface="ＭＳ Ｐゴシック" charset="-128"/>
                </a:rPr>
                <a:t> when </a:t>
              </a:r>
              <a:r>
                <a:rPr lang="en-US" dirty="0" smtClean="0">
                  <a:solidFill>
                    <a:srgbClr val="334E5D"/>
                  </a:solidFill>
                  <a:ea typeface="ＭＳ Ｐゴシック" charset="-128"/>
                </a:rPr>
                <a:t>metabolized </a:t>
              </a:r>
              <a:r>
                <a:rPr lang="en-US" dirty="0">
                  <a:solidFill>
                    <a:srgbClr val="334E5D"/>
                  </a:solidFill>
                  <a:ea typeface="ＭＳ Ｐゴシック" charset="-128"/>
                </a:rPr>
                <a:t>in the </a:t>
              </a:r>
              <a:r>
                <a:rPr lang="en-US" dirty="0" smtClean="0">
                  <a:solidFill>
                    <a:srgbClr val="334E5D"/>
                  </a:solidFill>
                  <a:ea typeface="ＭＳ Ｐゴシック" charset="-128"/>
                </a:rPr>
                <a:t>body.</a:t>
              </a:r>
              <a:endParaRPr lang="en-US" dirty="0">
                <a:solidFill>
                  <a:srgbClr val="334E5D"/>
                </a:solidFill>
                <a:ea typeface="ＭＳ Ｐゴシック" charset="-128"/>
              </a:endParaRPr>
            </a:p>
            <a:p>
              <a:pPr marL="342900" indent="-342900">
                <a:buFont typeface="Wingdings" panose="05000000000000000000" pitchFamily="2" charset="2"/>
                <a:buChar char="ü"/>
              </a:pPr>
              <a:r>
                <a:rPr lang="en-US" dirty="0">
                  <a:solidFill>
                    <a:srgbClr val="334E5D"/>
                  </a:solidFill>
                  <a:ea typeface="ＭＳ Ｐゴシック" charset="-128"/>
                </a:rPr>
                <a:t>These are </a:t>
              </a:r>
              <a:r>
                <a:rPr lang="en-US" dirty="0">
                  <a:solidFill>
                    <a:srgbClr val="FF0000"/>
                  </a:solidFill>
                  <a:ea typeface="ＭＳ Ｐゴシック" charset="-128"/>
                </a:rPr>
                <a:t>from plant sources</a:t>
              </a:r>
            </a:p>
            <a:p>
              <a:pPr marL="342900" indent="-342900">
                <a:buFont typeface="Wingdings" panose="05000000000000000000" pitchFamily="2" charset="2"/>
                <a:buChar char="ü"/>
              </a:pPr>
              <a:r>
                <a:rPr lang="en-US" dirty="0">
                  <a:solidFill>
                    <a:srgbClr val="334E5D"/>
                  </a:solidFill>
                  <a:ea typeface="ＭＳ Ｐゴシック" charset="-128"/>
                </a:rPr>
                <a:t>One molecule of </a:t>
              </a:r>
              <a:r>
                <a:rPr lang="el-GR" dirty="0">
                  <a:solidFill>
                    <a:srgbClr val="334E5D"/>
                  </a:solidFill>
                  <a:ea typeface="ＭＳ Ｐゴシック" charset="-128"/>
                </a:rPr>
                <a:t>β </a:t>
              </a:r>
              <a:r>
                <a:rPr lang="en-US" dirty="0" smtClean="0">
                  <a:solidFill>
                    <a:srgbClr val="334E5D"/>
                  </a:solidFill>
                  <a:ea typeface="ＭＳ Ｐゴシック" charset="-128"/>
                </a:rPr>
                <a:t>-</a:t>
              </a:r>
              <a:r>
                <a:rPr lang="en-US" dirty="0">
                  <a:solidFill>
                    <a:srgbClr val="334E5D"/>
                  </a:solidFill>
                  <a:ea typeface="ＭＳ Ｐゴシック" charset="-128"/>
                </a:rPr>
                <a:t>carotene can be cleaved into two molecules of retinal in the </a:t>
              </a:r>
              <a:r>
                <a:rPr lang="en-US" dirty="0" smtClean="0">
                  <a:solidFill>
                    <a:srgbClr val="334E5D"/>
                  </a:solidFill>
                  <a:ea typeface="ＭＳ Ｐゴシック" charset="-128"/>
                </a:rPr>
                <a:t>intestine.</a:t>
              </a:r>
              <a:endParaRPr lang="en-US" dirty="0">
                <a:solidFill>
                  <a:srgbClr val="334E5D"/>
                </a:solidFill>
                <a:ea typeface="ＭＳ Ｐゴシック" charset="-128"/>
              </a:endParaRPr>
            </a:p>
          </p:txBody>
        </p:sp>
      </p:grpSp>
      <p:grpSp>
        <p:nvGrpSpPr>
          <p:cNvPr id="25" name="Group 24"/>
          <p:cNvGrpSpPr/>
          <p:nvPr/>
        </p:nvGrpSpPr>
        <p:grpSpPr>
          <a:xfrm>
            <a:off x="424748" y="4334256"/>
            <a:ext cx="2026442" cy="1087087"/>
            <a:chOff x="4254269" y="3484203"/>
            <a:chExt cx="1721364" cy="684530"/>
          </a:xfrm>
        </p:grpSpPr>
        <p:sp>
          <p:nvSpPr>
            <p:cNvPr id="26" name="Rounded Rectangle 25"/>
            <p:cNvSpPr/>
            <p:nvPr/>
          </p:nvSpPr>
          <p:spPr>
            <a:xfrm>
              <a:off x="4254269" y="3484203"/>
              <a:ext cx="1721364" cy="68453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27" name="Rounded Rectangle 6"/>
            <p:cNvSpPr/>
            <p:nvPr/>
          </p:nvSpPr>
          <p:spPr>
            <a:xfrm>
              <a:off x="4293851" y="3524301"/>
              <a:ext cx="1681266" cy="644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933450">
                <a:lnSpc>
                  <a:spcPct val="90000"/>
                </a:lnSpc>
                <a:spcBef>
                  <a:spcPct val="0"/>
                </a:spcBef>
                <a:spcAft>
                  <a:spcPct val="35000"/>
                </a:spcAft>
              </a:pPr>
              <a:r>
                <a:rPr lang="en-US" sz="2100" dirty="0"/>
                <a:t>Vitamin A from plant sources (</a:t>
              </a:r>
              <a:r>
                <a:rPr lang="en-US" sz="2100" dirty="0" smtClean="0">
                  <a:solidFill>
                    <a:srgbClr val="C00000"/>
                  </a:solidFill>
                </a:rPr>
                <a:t>Pro-vitamin</a:t>
              </a:r>
              <a:r>
                <a:rPr lang="en-US" sz="2100" dirty="0"/>
                <a:t>)</a:t>
              </a:r>
            </a:p>
          </p:txBody>
        </p:sp>
      </p:grpSp>
      <p:grpSp>
        <p:nvGrpSpPr>
          <p:cNvPr id="28" name="Group 27"/>
          <p:cNvGrpSpPr/>
          <p:nvPr/>
        </p:nvGrpSpPr>
        <p:grpSpPr>
          <a:xfrm>
            <a:off x="256145" y="1904921"/>
            <a:ext cx="10222879" cy="2301319"/>
            <a:chOff x="1236" y="1200407"/>
            <a:chExt cx="3403054" cy="3627143"/>
          </a:xfrm>
        </p:grpSpPr>
        <p:sp>
          <p:nvSpPr>
            <p:cNvPr id="29" name="Rounded Rectangle 28"/>
            <p:cNvSpPr/>
            <p:nvPr/>
          </p:nvSpPr>
          <p:spPr>
            <a:xfrm>
              <a:off x="1236" y="1200407"/>
              <a:ext cx="3403054" cy="3627143"/>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Rounded Rectangle 4"/>
            <p:cNvSpPr/>
            <p:nvPr/>
          </p:nvSpPr>
          <p:spPr>
            <a:xfrm>
              <a:off x="70685" y="1269857"/>
              <a:ext cx="3211849" cy="22322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342900" lvl="1" indent="-342900" defTabSz="711200">
                <a:lnSpc>
                  <a:spcPct val="90000"/>
                </a:lnSpc>
                <a:spcBef>
                  <a:spcPct val="0"/>
                </a:spcBef>
                <a:spcAft>
                  <a:spcPct val="15000"/>
                </a:spcAft>
                <a:buFont typeface="Wingdings" panose="05000000000000000000" pitchFamily="2" charset="2"/>
                <a:buChar char="Ø"/>
              </a:pPr>
              <a:r>
                <a:rPr lang="en-US" altLang="en-US" dirty="0">
                  <a:solidFill>
                    <a:srgbClr val="334E5D"/>
                  </a:solidFill>
                  <a:ea typeface="ＭＳ Ｐゴシック" charset="-128"/>
                  <a:sym typeface="Wingdings" charset="2"/>
                </a:rPr>
                <a:t>Three preformed compounds called </a:t>
              </a:r>
              <a:r>
                <a:rPr lang="en-US" altLang="en-US" dirty="0" err="1" smtClean="0">
                  <a:solidFill>
                    <a:srgbClr val="FF0000"/>
                  </a:solidFill>
                  <a:ea typeface="ＭＳ Ｐゴシック" charset="-128"/>
                  <a:sym typeface="Wingdings" charset="2"/>
                </a:rPr>
                <a:t>retinoids</a:t>
              </a:r>
              <a:r>
                <a:rPr lang="en-US" altLang="en-US" dirty="0" smtClean="0">
                  <a:solidFill>
                    <a:srgbClr val="334E5D"/>
                  </a:solidFill>
                  <a:ea typeface="ＭＳ Ｐゴシック" charset="-128"/>
                  <a:sym typeface="Wingdings" charset="2"/>
                </a:rPr>
                <a:t> </a:t>
              </a:r>
              <a:r>
                <a:rPr lang="en-US" altLang="en-US" sz="1200" dirty="0" smtClean="0">
                  <a:solidFill>
                    <a:srgbClr val="00B050"/>
                  </a:solidFill>
                  <a:sym typeface="Wingdings" charset="2"/>
                </a:rPr>
                <a:t>“</a:t>
              </a:r>
              <a:r>
                <a:rPr lang="en-US" altLang="en-US" sz="1200" dirty="0">
                  <a:solidFill>
                    <a:srgbClr val="00B050"/>
                  </a:solidFill>
                  <a:sym typeface="Wingdings" charset="2"/>
                </a:rPr>
                <a:t>which are the other 2 forms (with </a:t>
              </a:r>
              <a:r>
                <a:rPr lang="en-US" altLang="en-US" sz="1200" dirty="0" smtClean="0">
                  <a:solidFill>
                    <a:srgbClr val="00B050"/>
                  </a:solidFill>
                  <a:sym typeface="Wingdings" charset="2"/>
                </a:rPr>
                <a:t>aldehyde &gt; </a:t>
              </a:r>
              <a:r>
                <a:rPr lang="en-US" altLang="en-US" sz="1200" dirty="0">
                  <a:solidFill>
                    <a:srgbClr val="00B050"/>
                  </a:solidFill>
                  <a:sym typeface="Wingdings" charset="2"/>
                </a:rPr>
                <a:t>retinal, with acid&gt; retinoic acid</a:t>
              </a:r>
              <a:r>
                <a:rPr lang="en-US" altLang="en-US" sz="1200" dirty="0" smtClean="0">
                  <a:solidFill>
                    <a:srgbClr val="00B050"/>
                  </a:solidFill>
                  <a:sym typeface="Wingdings" charset="2"/>
                </a:rPr>
                <a:t>)”</a:t>
              </a:r>
              <a:endParaRPr lang="en-US" altLang="en-US" sz="1200" dirty="0">
                <a:solidFill>
                  <a:srgbClr val="00B050"/>
                </a:solidFill>
                <a:sym typeface="Wingdings" charset="2"/>
              </a:endParaRPr>
            </a:p>
            <a:p>
              <a:pPr marL="342900" lvl="1" indent="-342900" defTabSz="711200">
                <a:lnSpc>
                  <a:spcPct val="90000"/>
                </a:lnSpc>
                <a:spcBef>
                  <a:spcPct val="0"/>
                </a:spcBef>
                <a:spcAft>
                  <a:spcPct val="15000"/>
                </a:spcAft>
                <a:buFont typeface="Wingdings" panose="05000000000000000000" pitchFamily="2" charset="2"/>
                <a:buChar char="Ø"/>
              </a:pPr>
              <a:r>
                <a:rPr lang="en-US" altLang="en-US" dirty="0" smtClean="0">
                  <a:solidFill>
                    <a:srgbClr val="334E5D"/>
                  </a:solidFill>
                  <a:ea typeface="ＭＳ Ｐゴシック" charset="-128"/>
                  <a:sym typeface="Wingdings" charset="2"/>
                </a:rPr>
                <a:t>that </a:t>
              </a:r>
              <a:r>
                <a:rPr lang="en-US" altLang="en-US" dirty="0">
                  <a:solidFill>
                    <a:srgbClr val="334E5D"/>
                  </a:solidFill>
                  <a:ea typeface="ＭＳ Ｐゴシック" charset="-128"/>
                  <a:sym typeface="Wingdings" charset="2"/>
                </a:rPr>
                <a:t>are metabolically active and found in animal products:</a:t>
              </a:r>
            </a:p>
            <a:p>
              <a:pPr marL="342900" lvl="1" indent="-342900" defTabSz="71120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 </a:t>
              </a:r>
              <a:r>
                <a:rPr lang="en-US" altLang="en-US" dirty="0" smtClean="0">
                  <a:solidFill>
                    <a:srgbClr val="FF0000"/>
                  </a:solidFill>
                  <a:ea typeface="ＭＳ Ｐゴシック" charset="-128"/>
                  <a:sym typeface="Wingdings" charset="2"/>
                </a:rPr>
                <a:t>retinol</a:t>
              </a:r>
              <a:r>
                <a:rPr lang="en-US" altLang="en-US" dirty="0" smtClean="0">
                  <a:solidFill>
                    <a:srgbClr val="334E5D"/>
                  </a:solidFill>
                  <a:ea typeface="ＭＳ Ｐゴシック" charset="-128"/>
                  <a:sym typeface="Wingdings" charset="2"/>
                </a:rPr>
                <a:t> </a:t>
              </a:r>
              <a:r>
                <a:rPr lang="en-US" altLang="en-US" dirty="0">
                  <a:solidFill>
                    <a:srgbClr val="334E5D"/>
                  </a:solidFill>
                  <a:ea typeface="ＭＳ Ｐゴシック" charset="-128"/>
                  <a:sym typeface="Wingdings" charset="2"/>
                </a:rPr>
                <a:t>– alcohol </a:t>
              </a:r>
              <a:r>
                <a:rPr lang="en-US" altLang="en-US" dirty="0" smtClean="0">
                  <a:solidFill>
                    <a:srgbClr val="334E5D"/>
                  </a:solidFill>
                  <a:ea typeface="ＭＳ Ｐゴシック" charset="-128"/>
                  <a:sym typeface="Wingdings" charset="2"/>
                </a:rPr>
                <a:t>form</a:t>
              </a:r>
              <a:r>
                <a:rPr lang="en-US" altLang="en-US" dirty="0" smtClean="0">
                  <a:solidFill>
                    <a:schemeClr val="bg1">
                      <a:lumMod val="50000"/>
                    </a:schemeClr>
                  </a:solidFill>
                  <a:ea typeface="ＭＳ Ｐゴシック" charset="-128"/>
                  <a:sym typeface="Wingdings" charset="2"/>
                </a:rPr>
                <a:t> found in animal tissue</a:t>
              </a:r>
              <a:r>
                <a:rPr lang="en-US" altLang="en-US" dirty="0" smtClean="0">
                  <a:solidFill>
                    <a:srgbClr val="334E5D"/>
                  </a:solidFill>
                  <a:ea typeface="ＭＳ Ｐゴシック" charset="-128"/>
                  <a:sym typeface="Wingdings" charset="2"/>
                </a:rPr>
                <a:t> (can </a:t>
              </a:r>
              <a:r>
                <a:rPr lang="en-US" altLang="en-US" dirty="0">
                  <a:solidFill>
                    <a:srgbClr val="334E5D"/>
                  </a:solidFill>
                  <a:ea typeface="ＭＳ Ｐゴシック" charset="-128"/>
                  <a:sym typeface="Wingdings" charset="2"/>
                </a:rPr>
                <a:t>be converted to other forms)</a:t>
              </a:r>
            </a:p>
            <a:p>
              <a:pPr marL="342900" lvl="1" indent="-342900" defTabSz="711200">
                <a:lnSpc>
                  <a:spcPct val="90000"/>
                </a:lnSpc>
                <a:spcBef>
                  <a:spcPct val="0"/>
                </a:spcBef>
                <a:spcAft>
                  <a:spcPct val="15000"/>
                </a:spcAft>
                <a:buFont typeface="+mj-lt"/>
                <a:buAutoNum type="arabicPeriod"/>
              </a:pPr>
              <a:r>
                <a:rPr lang="en-US" altLang="en-US" dirty="0">
                  <a:solidFill>
                    <a:srgbClr val="334E5D"/>
                  </a:solidFill>
                  <a:ea typeface="ＭＳ Ｐゴシック" charset="-128"/>
                  <a:sym typeface="Wingdings" charset="2"/>
                </a:rPr>
                <a:t> </a:t>
              </a:r>
              <a:r>
                <a:rPr lang="en-US" altLang="en-US" dirty="0" smtClean="0">
                  <a:solidFill>
                    <a:srgbClr val="FF0000"/>
                  </a:solidFill>
                  <a:ea typeface="ＭＳ Ｐゴシック" charset="-128"/>
                  <a:sym typeface="Wingdings" charset="2"/>
                </a:rPr>
                <a:t>retinal </a:t>
              </a:r>
              <a:r>
                <a:rPr lang="en-US" altLang="en-US" dirty="0">
                  <a:solidFill>
                    <a:srgbClr val="FF0000"/>
                  </a:solidFill>
                  <a:ea typeface="ＭＳ Ｐゴシック" charset="-128"/>
                  <a:sym typeface="Wingdings" charset="2"/>
                </a:rPr>
                <a:t>or </a:t>
              </a:r>
              <a:r>
                <a:rPr lang="en-US" altLang="en-US" dirty="0" err="1">
                  <a:solidFill>
                    <a:srgbClr val="FF0000"/>
                  </a:solidFill>
                  <a:ea typeface="ＭＳ Ｐゴシック" charset="-128"/>
                  <a:sym typeface="Wingdings" charset="2"/>
                </a:rPr>
                <a:t>retinaldehyde</a:t>
              </a:r>
              <a:r>
                <a:rPr lang="en-US" altLang="en-US" dirty="0">
                  <a:solidFill>
                    <a:srgbClr val="334E5D"/>
                  </a:solidFill>
                  <a:ea typeface="ＭＳ Ｐゴシック" charset="-128"/>
                  <a:sym typeface="Wingdings" charset="2"/>
                </a:rPr>
                <a:t> – aldehyde </a:t>
              </a:r>
              <a:r>
                <a:rPr lang="en-US" altLang="en-US" dirty="0" smtClean="0">
                  <a:solidFill>
                    <a:srgbClr val="334E5D"/>
                  </a:solidFill>
                  <a:ea typeface="ＭＳ Ｐゴシック" charset="-128"/>
                  <a:sym typeface="Wingdings" charset="2"/>
                </a:rPr>
                <a:t>form </a:t>
              </a:r>
              <a:r>
                <a:rPr lang="en-US" altLang="en-US" dirty="0" smtClean="0">
                  <a:solidFill>
                    <a:schemeClr val="bg1">
                      <a:lumMod val="50000"/>
                    </a:schemeClr>
                  </a:solidFill>
                  <a:ea typeface="ＭＳ Ｐゴシック" charset="-128"/>
                  <a:sym typeface="Wingdings" charset="2"/>
                </a:rPr>
                <a:t>derived from the oxidation of retino</a:t>
              </a:r>
              <a:r>
                <a:rPr lang="en-US" altLang="en-US" dirty="0">
                  <a:solidFill>
                    <a:schemeClr val="bg1">
                      <a:lumMod val="50000"/>
                    </a:schemeClr>
                  </a:solidFill>
                  <a:ea typeface="ＭＳ Ｐゴシック" charset="-128"/>
                  <a:sym typeface="Wingdings" charset="2"/>
                </a:rPr>
                <a:t>l</a:t>
              </a:r>
              <a:r>
                <a:rPr lang="en-US" altLang="en-US" dirty="0" smtClean="0">
                  <a:solidFill>
                    <a:schemeClr val="bg1">
                      <a:lumMod val="50000"/>
                    </a:schemeClr>
                  </a:solidFill>
                  <a:ea typeface="ＭＳ Ｐゴシック" charset="-128"/>
                  <a:sym typeface="Wingdings" charset="2"/>
                </a:rPr>
                <a:t> </a:t>
              </a:r>
              <a:r>
                <a:rPr lang="en-US" altLang="en-US" dirty="0" smtClean="0">
                  <a:solidFill>
                    <a:srgbClr val="334E5D"/>
                  </a:solidFill>
                  <a:ea typeface="ＭＳ Ｐゴシック" charset="-128"/>
                  <a:sym typeface="Wingdings" charset="2"/>
                </a:rPr>
                <a:t>(essential </a:t>
              </a:r>
              <a:r>
                <a:rPr lang="en-US" altLang="en-US" dirty="0">
                  <a:solidFill>
                    <a:srgbClr val="334E5D"/>
                  </a:solidFill>
                  <a:ea typeface="ＭＳ Ｐゴシック" charset="-128"/>
                  <a:sym typeface="Wingdings" charset="2"/>
                </a:rPr>
                <a:t>in </a:t>
              </a:r>
              <a:r>
                <a:rPr lang="en-US" altLang="en-US" dirty="0" smtClean="0">
                  <a:solidFill>
                    <a:srgbClr val="334E5D"/>
                  </a:solidFill>
                  <a:ea typeface="ＭＳ Ｐゴシック" charset="-128"/>
                  <a:sym typeface="Wingdings" charset="2"/>
                </a:rPr>
                <a:t>vision) </a:t>
              </a:r>
            </a:p>
            <a:p>
              <a:pPr marL="342900" lvl="1" indent="-342900" defTabSz="711200">
                <a:lnSpc>
                  <a:spcPct val="90000"/>
                </a:lnSpc>
                <a:spcBef>
                  <a:spcPct val="0"/>
                </a:spcBef>
                <a:spcAft>
                  <a:spcPct val="15000"/>
                </a:spcAft>
                <a:buFont typeface="+mj-lt"/>
                <a:buAutoNum type="arabicPeriod"/>
              </a:pPr>
              <a:r>
                <a:rPr lang="en-US" altLang="en-US" dirty="0" smtClean="0">
                  <a:solidFill>
                    <a:srgbClr val="334E5D"/>
                  </a:solidFill>
                  <a:ea typeface="ＭＳ Ｐゴシック" charset="-128"/>
                  <a:sym typeface="Wingdings" charset="2"/>
                </a:rPr>
                <a:t> </a:t>
              </a:r>
              <a:r>
                <a:rPr lang="en-US" altLang="en-US" dirty="0" smtClean="0">
                  <a:solidFill>
                    <a:srgbClr val="FF0000"/>
                  </a:solidFill>
                  <a:ea typeface="ＭＳ Ｐゴシック" charset="-128"/>
                  <a:sym typeface="Wingdings" charset="2"/>
                </a:rPr>
                <a:t>retinoic </a:t>
              </a:r>
              <a:r>
                <a:rPr lang="en-US" altLang="en-US" dirty="0">
                  <a:solidFill>
                    <a:srgbClr val="FF0000"/>
                  </a:solidFill>
                  <a:ea typeface="ＭＳ Ｐゴシック" charset="-128"/>
                  <a:sym typeface="Wingdings" charset="2"/>
                </a:rPr>
                <a:t>acid</a:t>
              </a:r>
              <a:r>
                <a:rPr lang="en-US" altLang="en-US" dirty="0">
                  <a:solidFill>
                    <a:srgbClr val="334E5D"/>
                  </a:solidFill>
                  <a:ea typeface="ＭＳ Ｐゴシック" charset="-128"/>
                  <a:sym typeface="Wingdings" charset="2"/>
                </a:rPr>
                <a:t> – acid </a:t>
              </a:r>
              <a:r>
                <a:rPr lang="en-US" altLang="en-US" dirty="0" smtClean="0">
                  <a:solidFill>
                    <a:srgbClr val="334E5D"/>
                  </a:solidFill>
                  <a:ea typeface="ＭＳ Ｐゴシック" charset="-128"/>
                  <a:sym typeface="Wingdings" charset="2"/>
                </a:rPr>
                <a:t>form </a:t>
              </a:r>
              <a:r>
                <a:rPr lang="en-US" altLang="en-US" dirty="0" smtClean="0">
                  <a:solidFill>
                    <a:schemeClr val="bg1">
                      <a:lumMod val="50000"/>
                    </a:schemeClr>
                  </a:solidFill>
                  <a:ea typeface="ＭＳ Ｐゴシック" charset="-128"/>
                  <a:sym typeface="Wingdings" charset="2"/>
                </a:rPr>
                <a:t>derived from the oxidation of retinal </a:t>
              </a:r>
              <a:r>
                <a:rPr lang="en-US" altLang="en-US" dirty="0" smtClean="0">
                  <a:solidFill>
                    <a:srgbClr val="334E5D"/>
                  </a:solidFill>
                  <a:ea typeface="ＭＳ Ｐゴシック" charset="-128"/>
                  <a:sym typeface="Wingdings" charset="2"/>
                </a:rPr>
                <a:t>(for </a:t>
              </a:r>
              <a:r>
                <a:rPr lang="en-US" altLang="en-US" dirty="0">
                  <a:solidFill>
                    <a:srgbClr val="334E5D"/>
                  </a:solidFill>
                  <a:ea typeface="ＭＳ Ｐゴシック" charset="-128"/>
                  <a:sym typeface="Wingdings" charset="2"/>
                </a:rPr>
                <a:t>skin and bone growth</a:t>
              </a:r>
              <a:r>
                <a:rPr lang="en-US" altLang="en-US" dirty="0" smtClean="0">
                  <a:solidFill>
                    <a:srgbClr val="334E5D"/>
                  </a:solidFill>
                  <a:ea typeface="ＭＳ Ｐゴシック" charset="-128"/>
                  <a:sym typeface="Wingdings" charset="2"/>
                </a:rPr>
                <a:t>)</a:t>
              </a:r>
            </a:p>
            <a:p>
              <a:pPr marL="285750" lvl="1" indent="-285750" defTabSz="711200">
                <a:lnSpc>
                  <a:spcPct val="90000"/>
                </a:lnSpc>
                <a:spcBef>
                  <a:spcPct val="0"/>
                </a:spcBef>
                <a:spcAft>
                  <a:spcPct val="15000"/>
                </a:spcAft>
                <a:buFont typeface="Wingdings" panose="05000000000000000000" pitchFamily="2" charset="2"/>
                <a:buChar char="ü"/>
              </a:pPr>
              <a:r>
                <a:rPr lang="en-US" altLang="en-US" sz="1600" dirty="0">
                  <a:solidFill>
                    <a:srgbClr val="00B050"/>
                  </a:solidFill>
                  <a:sym typeface="Wingdings" charset="2"/>
                </a:rPr>
                <a:t>can not be reduced back or converted to retinol or retinal, they have experienced this by giving only retinoic acid to mice and when they grow up they were blind and sterile </a:t>
              </a:r>
              <a:r>
                <a:rPr lang="en-US" altLang="en-US" sz="1600" dirty="0" smtClean="0">
                  <a:solidFill>
                    <a:srgbClr val="00B050"/>
                  </a:solidFill>
                  <a:sym typeface="Wingdings" charset="2"/>
                </a:rPr>
                <a:t>since </a:t>
              </a:r>
              <a:r>
                <a:rPr lang="en-US" altLang="en-US" sz="1600" dirty="0">
                  <a:solidFill>
                    <a:srgbClr val="00B050"/>
                  </a:solidFill>
                  <a:sym typeface="Wingdings" charset="2"/>
                </a:rPr>
                <a:t>they don’t have the other types</a:t>
              </a:r>
            </a:p>
          </p:txBody>
        </p:sp>
      </p:grpSp>
      <p:grpSp>
        <p:nvGrpSpPr>
          <p:cNvPr id="13" name="Group 12"/>
          <p:cNvGrpSpPr/>
          <p:nvPr/>
        </p:nvGrpSpPr>
        <p:grpSpPr>
          <a:xfrm>
            <a:off x="403412" y="801624"/>
            <a:ext cx="2026442" cy="1087087"/>
            <a:chOff x="4254269" y="3484203"/>
            <a:chExt cx="1721364" cy="684530"/>
          </a:xfrm>
          <a:solidFill>
            <a:srgbClr val="00ADA8"/>
          </a:solidFill>
        </p:grpSpPr>
        <p:sp>
          <p:nvSpPr>
            <p:cNvPr id="14" name="Rounded Rectangle 13"/>
            <p:cNvSpPr/>
            <p:nvPr/>
          </p:nvSpPr>
          <p:spPr>
            <a:xfrm>
              <a:off x="4254269" y="3484203"/>
              <a:ext cx="1721364" cy="684530"/>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5" name="Rounded Rectangle 6"/>
            <p:cNvSpPr/>
            <p:nvPr/>
          </p:nvSpPr>
          <p:spPr>
            <a:xfrm>
              <a:off x="4293851" y="3524301"/>
              <a:ext cx="1681266" cy="6444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933450">
                <a:lnSpc>
                  <a:spcPct val="90000"/>
                </a:lnSpc>
                <a:spcBef>
                  <a:spcPct val="0"/>
                </a:spcBef>
                <a:spcAft>
                  <a:spcPct val="35000"/>
                </a:spcAft>
              </a:pPr>
              <a:r>
                <a:rPr lang="en-US" sz="2100" dirty="0"/>
                <a:t>Vitamin A from animal sources (</a:t>
              </a:r>
              <a:r>
                <a:rPr lang="en-US" sz="2100" dirty="0">
                  <a:solidFill>
                    <a:srgbClr val="C00000"/>
                  </a:solidFill>
                </a:rPr>
                <a:t>Preform</a:t>
              </a:r>
              <a:r>
                <a:rPr lang="en-US" sz="2100" dirty="0"/>
                <a:t>)</a:t>
              </a:r>
            </a:p>
          </p:txBody>
        </p:sp>
      </p:grpSp>
      <p:sp>
        <p:nvSpPr>
          <p:cNvPr id="3" name="TextBox 2"/>
          <p:cNvSpPr txBox="1"/>
          <p:nvPr/>
        </p:nvSpPr>
        <p:spPr>
          <a:xfrm>
            <a:off x="2294068" y="1605480"/>
            <a:ext cx="4545644" cy="307777"/>
          </a:xfrm>
          <a:prstGeom prst="rect">
            <a:avLst/>
          </a:prstGeom>
          <a:noFill/>
        </p:spPr>
        <p:txBody>
          <a:bodyPr wrap="square" rtlCol="0">
            <a:spAutoFit/>
          </a:bodyPr>
          <a:lstStyle/>
          <a:p>
            <a:pPr algn="ctr"/>
            <a:r>
              <a:rPr lang="en-US" sz="1400" dirty="0" smtClean="0">
                <a:solidFill>
                  <a:srgbClr val="00B050"/>
                </a:solidFill>
              </a:rPr>
              <a:t>“Preform</a:t>
            </a:r>
            <a:r>
              <a:rPr lang="en-US" sz="1400" dirty="0">
                <a:solidFill>
                  <a:srgbClr val="00B050"/>
                </a:solidFill>
              </a:rPr>
              <a:t>: means already </a:t>
            </a:r>
            <a:r>
              <a:rPr lang="en-US" sz="1400" dirty="0" smtClean="0">
                <a:solidFill>
                  <a:srgbClr val="00B050"/>
                </a:solidFill>
              </a:rPr>
              <a:t>formed” and it’s the main source</a:t>
            </a:r>
            <a:endParaRPr lang="en-US" sz="1400" dirty="0">
              <a:solidFill>
                <a:srgbClr val="00B050"/>
              </a:solidFill>
            </a:endParaRPr>
          </a:p>
        </p:txBody>
      </p:sp>
      <p:sp>
        <p:nvSpPr>
          <p:cNvPr id="4" name="TextBox 3"/>
          <p:cNvSpPr txBox="1"/>
          <p:nvPr/>
        </p:nvSpPr>
        <p:spPr>
          <a:xfrm>
            <a:off x="2388698" y="4881975"/>
            <a:ext cx="6801022" cy="523220"/>
          </a:xfrm>
          <a:prstGeom prst="rect">
            <a:avLst/>
          </a:prstGeom>
          <a:noFill/>
        </p:spPr>
        <p:txBody>
          <a:bodyPr wrap="square" rtlCol="0">
            <a:spAutoFit/>
          </a:bodyPr>
          <a:lstStyle/>
          <a:p>
            <a:pPr algn="ctr"/>
            <a:r>
              <a:rPr lang="en-US" sz="1400" dirty="0" smtClean="0">
                <a:solidFill>
                  <a:srgbClr val="00B050"/>
                </a:solidFill>
              </a:rPr>
              <a:t>“Pro-vitamin</a:t>
            </a:r>
            <a:r>
              <a:rPr lang="en-US" sz="1400" dirty="0">
                <a:solidFill>
                  <a:srgbClr val="00B050"/>
                </a:solidFill>
              </a:rPr>
              <a:t>: means </a:t>
            </a:r>
            <a:r>
              <a:rPr lang="en-US" sz="1400" dirty="0" smtClean="0">
                <a:solidFill>
                  <a:srgbClr val="00B050"/>
                </a:solidFill>
              </a:rPr>
              <a:t>that this form is not metabolically active . It get activated in the body”</a:t>
            </a:r>
          </a:p>
          <a:p>
            <a:pPr algn="ctr"/>
            <a:r>
              <a:rPr lang="en-US" sz="1400" dirty="0" smtClean="0">
                <a:solidFill>
                  <a:srgbClr val="00B050"/>
                </a:solidFill>
              </a:rPr>
              <a:t>This source is mainly available in carrots and yellow or orange fruits and vegetables .</a:t>
            </a:r>
            <a:endParaRPr lang="en-US" sz="1400" dirty="0">
              <a:solidFill>
                <a:srgbClr val="00B050"/>
              </a:solidFill>
            </a:endParaRPr>
          </a:p>
        </p:txBody>
      </p:sp>
    </p:spTree>
    <p:extLst>
      <p:ext uri="{BB962C8B-B14F-4D97-AF65-F5344CB8AC3E}">
        <p14:creationId xmlns:p14="http://schemas.microsoft.com/office/powerpoint/2010/main" val="3283299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28f00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5" y="863369"/>
            <a:ext cx="5497864" cy="559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71500" y="45739"/>
            <a:ext cx="614680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Forms Vitamin A</a:t>
            </a:r>
            <a:r>
              <a:rPr lang="en-US" sz="2800" dirty="0" smtClean="0">
                <a:solidFill>
                  <a:srgbClr val="4C8180"/>
                </a:solidFill>
                <a:latin typeface="Century Gothic" charset="0"/>
                <a:ea typeface="Century Gothic" charset="0"/>
                <a:cs typeface="Century Gothic" charset="0"/>
              </a:rPr>
              <a:t> </a:t>
            </a:r>
            <a:endParaRPr lang="en-US" sz="2800" dirty="0">
              <a:solidFill>
                <a:srgbClr val="4C8180"/>
              </a:solidFill>
              <a:latin typeface="Century Gothic" charset="0"/>
              <a:ea typeface="Century Gothic" charset="0"/>
              <a:cs typeface="Century Gothic" charset="0"/>
            </a:endParaRPr>
          </a:p>
        </p:txBody>
      </p:sp>
      <p:pic>
        <p:nvPicPr>
          <p:cNvPr id="22" name="Picture 2" descr="c28f00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726" y="863370"/>
            <a:ext cx="5428250" cy="559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a:off x="2715768" y="4794923"/>
            <a:ext cx="1216152" cy="14821"/>
          </a:xfrm>
          <a:prstGeom prst="straightConnector1">
            <a:avLst/>
          </a:prstGeom>
          <a:ln w="57150">
            <a:solidFill>
              <a:srgbClr val="00ADA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flipH="1">
            <a:off x="2161108" y="4581134"/>
            <a:ext cx="6662348" cy="0"/>
          </a:xfrm>
          <a:prstGeom prst="straightConnector1">
            <a:avLst/>
          </a:prstGeom>
          <a:solidFill>
            <a:schemeClr val="accent1"/>
          </a:solidFill>
          <a:ln w="9525" cap="flat" cmpd="sng" algn="ctr">
            <a:solidFill>
              <a:srgbClr val="4472C4"/>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12">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8643801" y="2761266"/>
            <a:ext cx="1969661" cy="272382"/>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300" dirty="0">
                <a:solidFill>
                  <a:srgbClr val="00B050"/>
                </a:solidFill>
              </a:rPr>
              <a:t>Stored as </a:t>
            </a:r>
            <a:r>
              <a:rPr lang="en-US" sz="1300" dirty="0" err="1">
                <a:solidFill>
                  <a:srgbClr val="00B050"/>
                </a:solidFill>
              </a:rPr>
              <a:t>Retinyl</a:t>
            </a:r>
            <a:r>
              <a:rPr lang="en-US" sz="1300" dirty="0">
                <a:solidFill>
                  <a:srgbClr val="00B050"/>
                </a:solidFill>
              </a:rPr>
              <a:t> ester</a:t>
            </a:r>
          </a:p>
        </p:txBody>
      </p:sp>
      <p:sp>
        <p:nvSpPr>
          <p:cNvPr id="15" name="Rectangle 14">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3563438" y="2471475"/>
            <a:ext cx="1610349" cy="424732"/>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200" dirty="0" smtClean="0">
                <a:solidFill>
                  <a:srgbClr val="00B050"/>
                </a:solidFill>
              </a:rPr>
              <a:t>Retinol </a:t>
            </a:r>
            <a:r>
              <a:rPr lang="en-US" altLang="en-US" sz="1200" dirty="0">
                <a:solidFill>
                  <a:srgbClr val="00B050"/>
                </a:solidFill>
              </a:rPr>
              <a:t>is the type that is stored in our body.</a:t>
            </a:r>
          </a:p>
        </p:txBody>
      </p:sp>
      <p:sp>
        <p:nvSpPr>
          <p:cNvPr id="16" name="Rectangle 15">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8823456" y="3203082"/>
            <a:ext cx="1610349" cy="2613023"/>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300" dirty="0">
                <a:solidFill>
                  <a:srgbClr val="00B050"/>
                </a:solidFill>
              </a:rPr>
              <a:t>Retinal has two types which are all-trans-retinal and 11-cis-retinal which has a cis in its 11th carbon ( the one having a double bond ).</a:t>
            </a:r>
          </a:p>
          <a:p>
            <a:pPr algn="ctr">
              <a:lnSpc>
                <a:spcPct val="90000"/>
              </a:lnSpc>
            </a:pPr>
            <a:r>
              <a:rPr lang="en-US" altLang="en-US" sz="1300" dirty="0" smtClean="0">
                <a:solidFill>
                  <a:srgbClr val="00B050"/>
                </a:solidFill>
              </a:rPr>
              <a:t>All-trans-retinal </a:t>
            </a:r>
            <a:r>
              <a:rPr lang="en-US" altLang="en-US" sz="1300" dirty="0">
                <a:solidFill>
                  <a:srgbClr val="00B050"/>
                </a:solidFill>
              </a:rPr>
              <a:t>has a straight form. Both all-trans-retinal and 11-cis-retinal are important in the visual cycle.</a:t>
            </a:r>
          </a:p>
        </p:txBody>
      </p:sp>
      <p:sp>
        <p:nvSpPr>
          <p:cNvPr id="10" name="Rectangle 9">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3560390" y="1809256"/>
            <a:ext cx="1610349" cy="59093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en-US" sz="1200" dirty="0">
                <a:solidFill>
                  <a:srgbClr val="00B050"/>
                </a:solidFill>
              </a:rPr>
              <a:t>Obviously each </a:t>
            </a:r>
            <a:r>
              <a:rPr lang="el-GR" sz="1200" dirty="0">
                <a:solidFill>
                  <a:srgbClr val="00B050"/>
                </a:solidFill>
              </a:rPr>
              <a:t>β</a:t>
            </a:r>
            <a:r>
              <a:rPr lang="en-US" sz="1200" dirty="0">
                <a:solidFill>
                  <a:srgbClr val="00B050"/>
                </a:solidFill>
              </a:rPr>
              <a:t>-carotene will split into 2 Retinols</a:t>
            </a:r>
            <a:r>
              <a:rPr lang="en-US" altLang="en-US" sz="1200" dirty="0">
                <a:solidFill>
                  <a:srgbClr val="00B050"/>
                </a:solidFill>
              </a:rPr>
              <a:t> </a:t>
            </a:r>
          </a:p>
        </p:txBody>
      </p:sp>
    </p:spTree>
    <p:extLst>
      <p:ext uri="{BB962C8B-B14F-4D97-AF65-F5344CB8AC3E}">
        <p14:creationId xmlns:p14="http://schemas.microsoft.com/office/powerpoint/2010/main" val="388747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852" y="19259"/>
            <a:ext cx="614680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Functions of Vitamin A:</a:t>
            </a:r>
            <a:r>
              <a:rPr lang="en-US" sz="2800" dirty="0" smtClean="0">
                <a:solidFill>
                  <a:srgbClr val="4C8180"/>
                </a:solidFill>
                <a:latin typeface="Century Gothic" charset="0"/>
                <a:ea typeface="Century Gothic" charset="0"/>
                <a:cs typeface="Century Gothic" charset="0"/>
              </a:rPr>
              <a:t> </a:t>
            </a:r>
            <a:endParaRPr lang="en-US" sz="2800" dirty="0">
              <a:solidFill>
                <a:srgbClr val="4C8180"/>
              </a:solidFill>
              <a:latin typeface="Century Gothic" charset="0"/>
              <a:ea typeface="Century Gothic" charset="0"/>
              <a:cs typeface="Century Gothic" charset="0"/>
            </a:endParaRPr>
          </a:p>
        </p:txBody>
      </p:sp>
      <p:sp>
        <p:nvSpPr>
          <p:cNvPr id="4" name="مربع نص 3"/>
          <p:cNvSpPr txBox="1"/>
          <p:nvPr/>
        </p:nvSpPr>
        <p:spPr>
          <a:xfrm>
            <a:off x="212852" y="1031748"/>
            <a:ext cx="4624324" cy="4093428"/>
          </a:xfrm>
          <a:prstGeom prst="rect">
            <a:avLst/>
          </a:prstGeom>
          <a:noFill/>
        </p:spPr>
        <p:txBody>
          <a:bodyPr wrap="square" rtlCol="0">
            <a:spAutoFit/>
          </a:bodyPr>
          <a:lstStyle/>
          <a:p>
            <a:pPr marL="342900" indent="-342900">
              <a:buFont typeface="Wingdings" panose="05000000000000000000" pitchFamily="2" charset="2"/>
              <a:buChar char="v"/>
            </a:pPr>
            <a:r>
              <a:rPr lang="en-US" sz="2000" dirty="0">
                <a:solidFill>
                  <a:srgbClr val="334E5D"/>
                </a:solidFill>
                <a:ea typeface="ＭＳ Ｐゴシック" charset="-128"/>
              </a:rPr>
              <a:t>Essential role in vision and normal cell differentiation</a:t>
            </a:r>
            <a:r>
              <a:rPr lang="en-US" sz="2000" dirty="0" smtClean="0">
                <a:solidFill>
                  <a:srgbClr val="334E5D"/>
                </a:solidFill>
                <a:ea typeface="ＭＳ Ｐゴシック" charset="-128"/>
              </a:rPr>
              <a:t>.</a:t>
            </a:r>
          </a:p>
          <a:p>
            <a:pPr marL="342900" indent="-342900">
              <a:buFont typeface="Wingdings" panose="05000000000000000000" pitchFamily="2" charset="2"/>
              <a:buChar char="v"/>
            </a:pPr>
            <a:endParaRPr lang="en-US" sz="2000" dirty="0">
              <a:solidFill>
                <a:srgbClr val="334E5D"/>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Deficiency is the most significant cause of </a:t>
            </a:r>
            <a:r>
              <a:rPr lang="en-US" sz="2000" dirty="0">
                <a:solidFill>
                  <a:srgbClr val="FF0000"/>
                </a:solidFill>
                <a:ea typeface="ＭＳ Ｐゴシック" charset="-128"/>
              </a:rPr>
              <a:t>blindness</a:t>
            </a:r>
            <a:r>
              <a:rPr lang="en-US" sz="2000" dirty="0">
                <a:solidFill>
                  <a:srgbClr val="334E5D"/>
                </a:solidFill>
                <a:ea typeface="ＭＳ Ｐゴシック" charset="-128"/>
              </a:rPr>
              <a:t> in the developing world</a:t>
            </a:r>
            <a:r>
              <a:rPr lang="en-US" sz="2000" dirty="0" smtClean="0">
                <a:solidFill>
                  <a:srgbClr val="334E5D"/>
                </a:solidFill>
                <a:ea typeface="ＭＳ Ｐゴシック" charset="-128"/>
              </a:rPr>
              <a:t>.</a:t>
            </a:r>
          </a:p>
          <a:p>
            <a:pPr marL="342900" indent="-342900">
              <a:buFont typeface="Wingdings" panose="05000000000000000000" pitchFamily="2" charset="2"/>
              <a:buChar char="v"/>
            </a:pPr>
            <a:endParaRPr lang="en-US" sz="2000" dirty="0">
              <a:solidFill>
                <a:srgbClr val="334E5D"/>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Large doses over a prolonged period of time can produce intoxication and eventually lead to liver disease</a:t>
            </a:r>
            <a:r>
              <a:rPr lang="en-US" sz="2000" dirty="0" smtClean="0">
                <a:solidFill>
                  <a:srgbClr val="334E5D"/>
                </a:solidFill>
                <a:ea typeface="ＭＳ Ｐゴシック" charset="-128"/>
              </a:rPr>
              <a:t>.</a:t>
            </a:r>
          </a:p>
          <a:p>
            <a:pPr marL="342900" indent="-342900">
              <a:buFont typeface="Wingdings" panose="05000000000000000000" pitchFamily="2" charset="2"/>
              <a:buChar char="v"/>
            </a:pPr>
            <a:endParaRPr lang="en-US" sz="2000" dirty="0" smtClean="0">
              <a:solidFill>
                <a:srgbClr val="334E5D"/>
              </a:solidFill>
              <a:ea typeface="ＭＳ Ｐゴシック" charset="-128"/>
            </a:endParaRPr>
          </a:p>
          <a:p>
            <a:pPr marL="342900" indent="-342900">
              <a:buFont typeface="Wingdings" panose="05000000000000000000" pitchFamily="2" charset="2"/>
              <a:buChar char="v"/>
            </a:pPr>
            <a:r>
              <a:rPr lang="en-US" sz="2000" dirty="0" smtClean="0">
                <a:solidFill>
                  <a:srgbClr val="334E5D"/>
                </a:solidFill>
                <a:ea typeface="ＭＳ Ｐゴシック" charset="-128"/>
              </a:rPr>
              <a:t>Excessive </a:t>
            </a:r>
            <a:r>
              <a:rPr lang="en-US" sz="2000" dirty="0">
                <a:solidFill>
                  <a:srgbClr val="334E5D"/>
                </a:solidFill>
                <a:ea typeface="ＭＳ Ｐゴシック" charset="-128"/>
              </a:rPr>
              <a:t>carotenoids intake can result in </a:t>
            </a:r>
            <a:r>
              <a:rPr lang="en-US" sz="2000" dirty="0">
                <a:solidFill>
                  <a:srgbClr val="FFC000"/>
                </a:solidFill>
                <a:ea typeface="ＭＳ Ｐゴシック" charset="-128"/>
              </a:rPr>
              <a:t>yellowing</a:t>
            </a:r>
            <a:r>
              <a:rPr lang="en-US" sz="2000" dirty="0">
                <a:solidFill>
                  <a:srgbClr val="334E5D"/>
                </a:solidFill>
                <a:ea typeface="ＭＳ Ｐゴシック" charset="-128"/>
              </a:rPr>
              <a:t> of the skin, but appears to be harmless</a:t>
            </a:r>
            <a:r>
              <a:rPr lang="en-US" sz="2000" dirty="0" smtClean="0">
                <a:solidFill>
                  <a:srgbClr val="334E5D"/>
                </a:solidFill>
                <a:ea typeface="ＭＳ Ｐゴシック" charset="-128"/>
              </a:rPr>
              <a:t>.</a:t>
            </a:r>
            <a:endParaRPr lang="en-US" sz="2000" dirty="0">
              <a:solidFill>
                <a:srgbClr val="334E5D"/>
              </a:solidFill>
              <a:ea typeface="ＭＳ Ｐゴシック" charset="-128"/>
            </a:endParaRPr>
          </a:p>
        </p:txBody>
      </p:sp>
      <p:graphicFrame>
        <p:nvGraphicFramePr>
          <p:cNvPr id="3" name="Diagram 2"/>
          <p:cNvGraphicFramePr/>
          <p:nvPr>
            <p:extLst>
              <p:ext uri="{D42A27DB-BD31-4B8C-83A1-F6EECF244321}">
                <p14:modId xmlns:p14="http://schemas.microsoft.com/office/powerpoint/2010/main" val="2281968415"/>
              </p:ext>
            </p:extLst>
          </p:nvPr>
        </p:nvGraphicFramePr>
        <p:xfrm>
          <a:off x="4401624" y="10317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9365851" y="687935"/>
            <a:ext cx="1606949" cy="992579"/>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300" dirty="0">
                <a:solidFill>
                  <a:srgbClr val="00B050"/>
                </a:solidFill>
              </a:rPr>
              <a:t>Supports spermatogenesis in male and prevent fetal resorption in female </a:t>
            </a:r>
          </a:p>
        </p:txBody>
      </p:sp>
      <p:cxnSp>
        <p:nvCxnSpPr>
          <p:cNvPr id="10" name="Straight Arrow Connector 9"/>
          <p:cNvCxnSpPr>
            <a:stCxn id="9" idx="2"/>
          </p:cNvCxnSpPr>
          <p:nvPr/>
        </p:nvCxnSpPr>
        <p:spPr>
          <a:xfrm>
            <a:off x="10169326" y="1680514"/>
            <a:ext cx="0" cy="166574"/>
          </a:xfrm>
          <a:prstGeom prst="straightConnector1">
            <a:avLst/>
          </a:prstGeom>
          <a:ln>
            <a:solidFill>
              <a:srgbClr val="44A3C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2525014" y="4975265"/>
            <a:ext cx="1606949" cy="812530"/>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300" dirty="0" smtClean="0">
                <a:solidFill>
                  <a:srgbClr val="00B050"/>
                </a:solidFill>
              </a:rPr>
              <a:t>Vitamin A exert its function through gene processing within the nucleus ..</a:t>
            </a:r>
            <a:endParaRPr lang="en-US" sz="1300" dirty="0">
              <a:solidFill>
                <a:srgbClr val="00B050"/>
              </a:solidFill>
            </a:endParaRPr>
          </a:p>
        </p:txBody>
      </p:sp>
    </p:spTree>
    <p:extLst>
      <p:ext uri="{BB962C8B-B14F-4D97-AF65-F5344CB8AC3E}">
        <p14:creationId xmlns:p14="http://schemas.microsoft.com/office/powerpoint/2010/main" val="850681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616" y="956126"/>
            <a:ext cx="9481625" cy="2019014"/>
          </a:xfrm>
          <a:prstGeom prst="rect">
            <a:avLst/>
          </a:prstGeom>
        </p:spPr>
        <p:txBody>
          <a:bodyPr wrap="square">
            <a:spAutoFit/>
          </a:bodyPr>
          <a:lstStyle/>
          <a:p>
            <a:r>
              <a:rPr lang="en-US" altLang="en-US" sz="2800" b="1" u="sng" dirty="0" smtClean="0">
                <a:solidFill>
                  <a:srgbClr val="00B050"/>
                </a:solidFill>
              </a:rPr>
              <a:t>Large doses:</a:t>
            </a:r>
          </a:p>
          <a:p>
            <a:pPr algn="ctr">
              <a:lnSpc>
                <a:spcPct val="90000"/>
              </a:lnSpc>
            </a:pPr>
            <a:r>
              <a:rPr lang="en-US" altLang="en-US" dirty="0">
                <a:solidFill>
                  <a:srgbClr val="00B050"/>
                </a:solidFill>
              </a:rPr>
              <a:t>there are specialized cells in the liver called stellate cells or the </a:t>
            </a:r>
            <a:r>
              <a:rPr lang="en-US" altLang="en-US" dirty="0" err="1">
                <a:solidFill>
                  <a:srgbClr val="00B050"/>
                </a:solidFill>
              </a:rPr>
              <a:t>ito</a:t>
            </a:r>
            <a:r>
              <a:rPr lang="en-US" altLang="en-US" dirty="0">
                <a:solidFill>
                  <a:srgbClr val="00B050"/>
                </a:solidFill>
              </a:rPr>
              <a:t> cells which store Vitamin A – 80-90% of Vitamin A get stored here) so if there is an excessive stimulation, it will lead to toxicity, and there are acute toxicity symptoms like (diarrhea, blindness, nausea) and chronic symptoms like (pruritus, increased cranial pressure which mimics the symptoms of a brain tumor) but this is caused by synthetic forms, so for example when you eat too much carrots your skin’s pigmentation will change but as soon as you reduce or stop eating them your skin will go back to it’s normal color.</a:t>
            </a:r>
          </a:p>
        </p:txBody>
      </p:sp>
      <p:sp>
        <p:nvSpPr>
          <p:cNvPr id="5" name="TextBox 4"/>
          <p:cNvSpPr txBox="1"/>
          <p:nvPr/>
        </p:nvSpPr>
        <p:spPr>
          <a:xfrm>
            <a:off x="126609" y="120859"/>
            <a:ext cx="4572000" cy="523220"/>
          </a:xfrm>
          <a:prstGeom prst="rect">
            <a:avLst/>
          </a:prstGeom>
          <a:noFill/>
        </p:spPr>
        <p:txBody>
          <a:bodyPr wrap="square" rtlCol="0">
            <a:spAutoFit/>
          </a:bodyPr>
          <a:lstStyle/>
          <a:p>
            <a:r>
              <a:rPr lang="en-US" sz="2800" b="1" dirty="0">
                <a:solidFill>
                  <a:srgbClr val="00B050"/>
                </a:solidFill>
              </a:rPr>
              <a:t>Extra Notes about Vitamin A:</a:t>
            </a:r>
          </a:p>
        </p:txBody>
      </p:sp>
      <p:sp>
        <p:nvSpPr>
          <p:cNvPr id="10" name="Rectangle 9">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1793395" y="3221221"/>
            <a:ext cx="4890869" cy="63248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defRPr/>
            </a:pPr>
            <a:r>
              <a:rPr lang="en-US" sz="1300" dirty="0">
                <a:solidFill>
                  <a:srgbClr val="00B050"/>
                </a:solidFill>
              </a:rPr>
              <a:t>Vitamin A Controls the production of B-carotene (so if retinoic acid is deficient it will lead to overproduction of B-carotene, and if there’s a toxicity it will lead to less production of B-carotene).</a:t>
            </a:r>
          </a:p>
        </p:txBody>
      </p:sp>
      <p:sp>
        <p:nvSpPr>
          <p:cNvPr id="11" name="Rectangle 10">
            <a:extLst>
              <a:ext uri="{FF2B5EF4-FFF2-40B4-BE49-F238E27FC236}">
                <a16:creationId xmlns:lc="http://schemas.openxmlformats.org/drawingml/2006/lockedCanvas" xmlns:a16="http://schemas.microsoft.com/office/drawing/2014/main" xmlns="" id="{F2FB3E03-D3B4-4F72-A4E0-656532E224A1}"/>
              </a:ext>
            </a:extLst>
          </p:cNvPr>
          <p:cNvSpPr/>
          <p:nvPr/>
        </p:nvSpPr>
        <p:spPr>
          <a:xfrm>
            <a:off x="1790347" y="3957421"/>
            <a:ext cx="4890869" cy="452432"/>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defRPr/>
            </a:pPr>
            <a:r>
              <a:rPr lang="en-US" sz="1300" dirty="0">
                <a:solidFill>
                  <a:srgbClr val="00B050"/>
                </a:solidFill>
              </a:rPr>
              <a:t>(increases the immunity, sometimes it is written as anti-infective vitamin so it prevents infections)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232" y="3087649"/>
            <a:ext cx="4270248" cy="3202686"/>
          </a:xfrm>
          <a:prstGeom prst="rect">
            <a:avLst/>
          </a:prstGeom>
        </p:spPr>
      </p:pic>
    </p:spTree>
    <p:extLst>
      <p:ext uri="{BB962C8B-B14F-4D97-AF65-F5344CB8AC3E}">
        <p14:creationId xmlns:p14="http://schemas.microsoft.com/office/powerpoint/2010/main" val="2525134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4100</TotalTime>
  <Words>2703</Words>
  <Application>Microsoft Macintosh PowerPoint</Application>
  <PresentationFormat>Widescreen</PresentationFormat>
  <Paragraphs>241</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Adobe Devanagari</vt:lpstr>
      <vt:lpstr>Arial</vt:lpstr>
      <vt:lpstr>Calibri</vt:lpstr>
      <vt:lpstr>Calibri Light</vt:lpstr>
      <vt:lpstr>Century Gothic</vt:lpstr>
      <vt:lpstr>Comic Sans MS</vt:lpstr>
      <vt:lpstr>Copperplate Gothic Bold</vt:lpstr>
      <vt:lpstr>Gill Sans MT</vt:lpstr>
      <vt:lpstr>ＭＳ Ｐゴシック</vt:lpstr>
      <vt:lpstr>Wingdings</vt:lpstr>
      <vt:lpstr>맑은 고딕</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شوق</cp:lastModifiedBy>
  <cp:revision>101</cp:revision>
  <dcterms:created xsi:type="dcterms:W3CDTF">2017-07-08T03:49:25Z</dcterms:created>
  <dcterms:modified xsi:type="dcterms:W3CDTF">2017-10-27T20:27:32Z</dcterms:modified>
</cp:coreProperties>
</file>