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64" r:id="rId4"/>
    <p:sldId id="282" r:id="rId5"/>
    <p:sldId id="265" r:id="rId6"/>
    <p:sldId id="266" r:id="rId7"/>
    <p:sldId id="268" r:id="rId8"/>
    <p:sldId id="269" r:id="rId9"/>
    <p:sldId id="270" r:id="rId10"/>
    <p:sldId id="271" r:id="rId11"/>
    <p:sldId id="272" r:id="rId12"/>
    <p:sldId id="273" r:id="rId13"/>
    <p:sldId id="274" r:id="rId14"/>
    <p:sldId id="275" r:id="rId15"/>
    <p:sldId id="277" r:id="rId16"/>
    <p:sldId id="278" r:id="rId17"/>
    <p:sldId id="280" r:id="rId18"/>
    <p:sldId id="281" r:id="rId19"/>
    <p:sldId id="284" r:id="rId20"/>
    <p:sldId id="285" r:id="rId21"/>
    <p:sldId id="283" r:id="rId22"/>
    <p:sldId id="261"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A8"/>
    <a:srgbClr val="4B8180"/>
    <a:srgbClr val="B8F5B6"/>
    <a:srgbClr val="233F4D"/>
    <a:srgbClr val="B3EBAE"/>
    <a:srgbClr val="9BCF99"/>
    <a:srgbClr val="8BBD40"/>
    <a:srgbClr val="A6D483"/>
    <a:srgbClr val="CF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9921" autoAdjust="0"/>
  </p:normalViewPr>
  <p:slideViewPr>
    <p:cSldViewPr snapToGrid="0" snapToObjects="1">
      <p:cViewPr varScale="1">
        <p:scale>
          <a:sx n="59" d="100"/>
          <a:sy n="59" d="100"/>
        </p:scale>
        <p:origin x="87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DE781-D317-4B4A-B479-E451A3A3D6D3}"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1DDA8500-0179-42FB-A7FC-90CA7933B92E}">
      <dgm:prSet phldrT="[Text]" custT="1"/>
      <dgm:spPr>
        <a:solidFill>
          <a:srgbClr val="4B8180"/>
        </a:solidFill>
      </dgm:spPr>
      <dgm:t>
        <a:bodyPr/>
        <a:lstStyle/>
        <a:p>
          <a:r>
            <a:rPr lang="en-US" sz="2000" dirty="0"/>
            <a:t>This lecture contains the following </a:t>
          </a:r>
        </a:p>
      </dgm:t>
    </dgm:pt>
    <dgm:pt modelId="{F9FB953D-0991-4059-981F-FD9D4A8F55DF}" type="parTrans" cxnId="{AE6E9C81-0052-40B9-B602-42A5CE431CF4}">
      <dgm:prSet/>
      <dgm:spPr/>
      <dgm:t>
        <a:bodyPr/>
        <a:lstStyle/>
        <a:p>
          <a:endParaRPr lang="en-US"/>
        </a:p>
      </dgm:t>
    </dgm:pt>
    <dgm:pt modelId="{122CC3A5-73A3-4FC6-9B9D-71AEEF8579B8}" type="sibTrans" cxnId="{AE6E9C81-0052-40B9-B602-42A5CE431CF4}">
      <dgm:prSet/>
      <dgm:spPr/>
      <dgm:t>
        <a:bodyPr/>
        <a:lstStyle/>
        <a:p>
          <a:endParaRPr lang="en-US"/>
        </a:p>
      </dgm:t>
    </dgm:pt>
    <dgm:pt modelId="{EEECD71D-9D65-4BEA-ADC9-A6DE23641E7E}">
      <dgm:prSet phldrT="[Text]" custT="1"/>
      <dgm:spPr/>
      <dgm:t>
        <a:bodyPr/>
        <a:lstStyle/>
        <a:p>
          <a:r>
            <a:rPr lang="en-US" sz="1800" dirty="0"/>
            <a:t>Types and functions of vitamins B6 &amp; B12</a:t>
          </a:r>
        </a:p>
      </dgm:t>
    </dgm:pt>
    <dgm:pt modelId="{D5371A3C-7D36-4A3D-B329-C18503A98A7B}" type="parTrans" cxnId="{67AEF4BA-48E1-4B0B-B07F-79D436A16F28}">
      <dgm:prSet/>
      <dgm:spPr/>
      <dgm:t>
        <a:bodyPr/>
        <a:lstStyle/>
        <a:p>
          <a:endParaRPr lang="en-US"/>
        </a:p>
      </dgm:t>
    </dgm:pt>
    <dgm:pt modelId="{6BDF302B-A534-4002-B5E3-EDCFFD4942C2}" type="sibTrans" cxnId="{67AEF4BA-48E1-4B0B-B07F-79D436A16F28}">
      <dgm:prSet/>
      <dgm:spPr/>
      <dgm:t>
        <a:bodyPr/>
        <a:lstStyle/>
        <a:p>
          <a:endParaRPr lang="en-US"/>
        </a:p>
      </dgm:t>
    </dgm:pt>
    <dgm:pt modelId="{AD3B5494-8859-4A03-8948-0CE6A627FFA7}">
      <dgm:prSet phldrT="[Text]" custT="1"/>
      <dgm:spPr/>
      <dgm:t>
        <a:bodyPr/>
        <a:lstStyle/>
        <a:p>
          <a:r>
            <a:rPr lang="en-US" sz="1800" dirty="0"/>
            <a:t>Disorders due to their deficiency </a:t>
          </a:r>
        </a:p>
      </dgm:t>
    </dgm:pt>
    <dgm:pt modelId="{AC6DD709-B53B-446C-9CE4-9289AC0D7768}" type="parTrans" cxnId="{3B511128-642B-442E-AF22-E3EB5B3B9936}">
      <dgm:prSet/>
      <dgm:spPr/>
      <dgm:t>
        <a:bodyPr/>
        <a:lstStyle/>
        <a:p>
          <a:endParaRPr lang="en-US"/>
        </a:p>
      </dgm:t>
    </dgm:pt>
    <dgm:pt modelId="{56570B11-A529-4439-907A-E086D154A42E}" type="sibTrans" cxnId="{3B511128-642B-442E-AF22-E3EB5B3B9936}">
      <dgm:prSet/>
      <dgm:spPr/>
      <dgm:t>
        <a:bodyPr/>
        <a:lstStyle/>
        <a:p>
          <a:endParaRPr lang="en-US"/>
        </a:p>
      </dgm:t>
    </dgm:pt>
    <dgm:pt modelId="{85758C0F-86C9-4891-BD1F-CB1E3F8A3563}">
      <dgm:prSet phldrT="[Text]" custT="1"/>
      <dgm:spPr/>
      <dgm:t>
        <a:bodyPr/>
        <a:lstStyle/>
        <a:p>
          <a:r>
            <a:rPr lang="en-US" sz="1800" dirty="0"/>
            <a:t>Vitamin B12 deficiency and folate trap</a:t>
          </a:r>
        </a:p>
      </dgm:t>
    </dgm:pt>
    <dgm:pt modelId="{17C512D7-09FA-4EF0-8093-816BCF6AA262}" type="parTrans" cxnId="{4868E31C-DEA2-4FEC-BF94-C06A95A17275}">
      <dgm:prSet/>
      <dgm:spPr/>
      <dgm:t>
        <a:bodyPr/>
        <a:lstStyle/>
        <a:p>
          <a:endParaRPr lang="en-US"/>
        </a:p>
      </dgm:t>
    </dgm:pt>
    <dgm:pt modelId="{299805C2-88C3-4C17-B456-FC8D46ABAA8A}" type="sibTrans" cxnId="{4868E31C-DEA2-4FEC-BF94-C06A95A17275}">
      <dgm:prSet/>
      <dgm:spPr/>
      <dgm:t>
        <a:bodyPr/>
        <a:lstStyle/>
        <a:p>
          <a:endParaRPr lang="en-US"/>
        </a:p>
      </dgm:t>
    </dgm:pt>
    <dgm:pt modelId="{3B3EC479-5197-40F9-B149-33EE6995FE3A}">
      <dgm:prSet phldrT="[Text]"/>
      <dgm:spPr/>
      <dgm:t>
        <a:bodyPr/>
        <a:lstStyle/>
        <a:p>
          <a:r>
            <a:rPr lang="en-US" dirty="0"/>
            <a:t>Demyelination neuropathy and neuropsychiatric symptoms of vitamin B12 deficiency </a:t>
          </a:r>
        </a:p>
      </dgm:t>
    </dgm:pt>
    <dgm:pt modelId="{37CB8CCF-6517-40DE-884F-416B575C4F2E}" type="parTrans" cxnId="{24D1B88A-BC15-45AB-A9A0-309A2AED3E57}">
      <dgm:prSet/>
      <dgm:spPr/>
      <dgm:t>
        <a:bodyPr/>
        <a:lstStyle/>
        <a:p>
          <a:endParaRPr lang="en-US"/>
        </a:p>
      </dgm:t>
    </dgm:pt>
    <dgm:pt modelId="{22B9CCA3-3240-49DC-AF33-A340572A40ED}" type="sibTrans" cxnId="{24D1B88A-BC15-45AB-A9A0-309A2AED3E57}">
      <dgm:prSet/>
      <dgm:spPr/>
      <dgm:t>
        <a:bodyPr/>
        <a:lstStyle/>
        <a:p>
          <a:endParaRPr lang="en-US"/>
        </a:p>
      </dgm:t>
    </dgm:pt>
    <dgm:pt modelId="{5C7505DF-B11E-4799-8D15-7A11DFBA5741}" type="pres">
      <dgm:prSet presAssocID="{50CDE781-D317-4B4A-B479-E451A3A3D6D3}" presName="hierChild1" presStyleCnt="0">
        <dgm:presLayoutVars>
          <dgm:orgChart val="1"/>
          <dgm:chPref val="1"/>
          <dgm:dir/>
          <dgm:animOne val="branch"/>
          <dgm:animLvl val="lvl"/>
          <dgm:resizeHandles/>
        </dgm:presLayoutVars>
      </dgm:prSet>
      <dgm:spPr/>
      <dgm:t>
        <a:bodyPr/>
        <a:lstStyle/>
        <a:p>
          <a:endParaRPr lang="en-US"/>
        </a:p>
      </dgm:t>
    </dgm:pt>
    <dgm:pt modelId="{1E6382FB-C08F-42FF-9415-0F23C4F0E502}" type="pres">
      <dgm:prSet presAssocID="{1DDA8500-0179-42FB-A7FC-90CA7933B92E}" presName="hierRoot1" presStyleCnt="0">
        <dgm:presLayoutVars>
          <dgm:hierBranch val="init"/>
        </dgm:presLayoutVars>
      </dgm:prSet>
      <dgm:spPr/>
    </dgm:pt>
    <dgm:pt modelId="{BE712419-98DF-44C4-978B-B92DB2EBED73}" type="pres">
      <dgm:prSet presAssocID="{1DDA8500-0179-42FB-A7FC-90CA7933B92E}" presName="rootComposite1" presStyleCnt="0"/>
      <dgm:spPr/>
    </dgm:pt>
    <dgm:pt modelId="{11C998FE-C8E7-44D5-9428-353A50AE0445}" type="pres">
      <dgm:prSet presAssocID="{1DDA8500-0179-42FB-A7FC-90CA7933B92E}" presName="rootText1" presStyleLbl="node0" presStyleIdx="0" presStyleCnt="1">
        <dgm:presLayoutVars>
          <dgm:chPref val="3"/>
        </dgm:presLayoutVars>
      </dgm:prSet>
      <dgm:spPr/>
      <dgm:t>
        <a:bodyPr/>
        <a:lstStyle/>
        <a:p>
          <a:endParaRPr lang="en-US"/>
        </a:p>
      </dgm:t>
    </dgm:pt>
    <dgm:pt modelId="{4FFEDDBA-0729-41D5-9C61-807D91D3BA1D}" type="pres">
      <dgm:prSet presAssocID="{1DDA8500-0179-42FB-A7FC-90CA7933B92E}" presName="rootConnector1" presStyleLbl="node1" presStyleIdx="0" presStyleCnt="0"/>
      <dgm:spPr/>
      <dgm:t>
        <a:bodyPr/>
        <a:lstStyle/>
        <a:p>
          <a:endParaRPr lang="en-US"/>
        </a:p>
      </dgm:t>
    </dgm:pt>
    <dgm:pt modelId="{1470D5D7-9899-4CA0-BDCA-43CDBA3B4D4F}" type="pres">
      <dgm:prSet presAssocID="{1DDA8500-0179-42FB-A7FC-90CA7933B92E}" presName="hierChild2" presStyleCnt="0"/>
      <dgm:spPr/>
    </dgm:pt>
    <dgm:pt modelId="{977F20BA-0980-4194-BED9-AB3C834109C4}" type="pres">
      <dgm:prSet presAssocID="{D5371A3C-7D36-4A3D-B329-C18503A98A7B}" presName="Name37" presStyleLbl="parChTrans1D2" presStyleIdx="0" presStyleCnt="4"/>
      <dgm:spPr/>
      <dgm:t>
        <a:bodyPr/>
        <a:lstStyle/>
        <a:p>
          <a:endParaRPr lang="en-US"/>
        </a:p>
      </dgm:t>
    </dgm:pt>
    <dgm:pt modelId="{C30BB293-EF1A-443D-BEA1-1254F8F13AEA}" type="pres">
      <dgm:prSet presAssocID="{EEECD71D-9D65-4BEA-ADC9-A6DE23641E7E}" presName="hierRoot2" presStyleCnt="0">
        <dgm:presLayoutVars>
          <dgm:hierBranch val="init"/>
        </dgm:presLayoutVars>
      </dgm:prSet>
      <dgm:spPr/>
    </dgm:pt>
    <dgm:pt modelId="{1AC40286-714F-46B1-8E4B-ACFB4D05BB46}" type="pres">
      <dgm:prSet presAssocID="{EEECD71D-9D65-4BEA-ADC9-A6DE23641E7E}" presName="rootComposite" presStyleCnt="0"/>
      <dgm:spPr/>
    </dgm:pt>
    <dgm:pt modelId="{D90EE968-9263-4790-94E1-3EBFC6E73D76}" type="pres">
      <dgm:prSet presAssocID="{EEECD71D-9D65-4BEA-ADC9-A6DE23641E7E}" presName="rootText" presStyleLbl="node2" presStyleIdx="0" presStyleCnt="4">
        <dgm:presLayoutVars>
          <dgm:chPref val="3"/>
        </dgm:presLayoutVars>
      </dgm:prSet>
      <dgm:spPr/>
      <dgm:t>
        <a:bodyPr/>
        <a:lstStyle/>
        <a:p>
          <a:endParaRPr lang="en-US"/>
        </a:p>
      </dgm:t>
    </dgm:pt>
    <dgm:pt modelId="{C32E15CB-3B1E-4670-A096-3DA6CB42C270}" type="pres">
      <dgm:prSet presAssocID="{EEECD71D-9D65-4BEA-ADC9-A6DE23641E7E}" presName="rootConnector" presStyleLbl="node2" presStyleIdx="0" presStyleCnt="4"/>
      <dgm:spPr/>
      <dgm:t>
        <a:bodyPr/>
        <a:lstStyle/>
        <a:p>
          <a:endParaRPr lang="en-US"/>
        </a:p>
      </dgm:t>
    </dgm:pt>
    <dgm:pt modelId="{D708A591-32D9-4AF7-94CC-3C3AB6980841}" type="pres">
      <dgm:prSet presAssocID="{EEECD71D-9D65-4BEA-ADC9-A6DE23641E7E}" presName="hierChild4" presStyleCnt="0"/>
      <dgm:spPr/>
    </dgm:pt>
    <dgm:pt modelId="{13D9B9C4-AC79-4747-BB9C-0D8B290AE78B}" type="pres">
      <dgm:prSet presAssocID="{EEECD71D-9D65-4BEA-ADC9-A6DE23641E7E}" presName="hierChild5" presStyleCnt="0"/>
      <dgm:spPr/>
    </dgm:pt>
    <dgm:pt modelId="{671C8E45-1A3B-4827-96DE-9C3B658457D5}" type="pres">
      <dgm:prSet presAssocID="{AC6DD709-B53B-446C-9CE4-9289AC0D7768}" presName="Name37" presStyleLbl="parChTrans1D2" presStyleIdx="1" presStyleCnt="4"/>
      <dgm:spPr/>
      <dgm:t>
        <a:bodyPr/>
        <a:lstStyle/>
        <a:p>
          <a:endParaRPr lang="en-US"/>
        </a:p>
      </dgm:t>
    </dgm:pt>
    <dgm:pt modelId="{DD5E4C65-280F-4ECE-B7A2-0D8FFDCCAAB4}" type="pres">
      <dgm:prSet presAssocID="{AD3B5494-8859-4A03-8948-0CE6A627FFA7}" presName="hierRoot2" presStyleCnt="0">
        <dgm:presLayoutVars>
          <dgm:hierBranch val="init"/>
        </dgm:presLayoutVars>
      </dgm:prSet>
      <dgm:spPr/>
    </dgm:pt>
    <dgm:pt modelId="{12DED98F-DAE6-481E-B885-80DA4DE4912F}" type="pres">
      <dgm:prSet presAssocID="{AD3B5494-8859-4A03-8948-0CE6A627FFA7}" presName="rootComposite" presStyleCnt="0"/>
      <dgm:spPr/>
    </dgm:pt>
    <dgm:pt modelId="{E6449720-24E7-4B78-A00F-5D01E297F3DD}" type="pres">
      <dgm:prSet presAssocID="{AD3B5494-8859-4A03-8948-0CE6A627FFA7}" presName="rootText" presStyleLbl="node2" presStyleIdx="1" presStyleCnt="4">
        <dgm:presLayoutVars>
          <dgm:chPref val="3"/>
        </dgm:presLayoutVars>
      </dgm:prSet>
      <dgm:spPr/>
      <dgm:t>
        <a:bodyPr/>
        <a:lstStyle/>
        <a:p>
          <a:endParaRPr lang="en-US"/>
        </a:p>
      </dgm:t>
    </dgm:pt>
    <dgm:pt modelId="{CBEA7733-BC86-4AA0-B21B-3CF00BDEA8FE}" type="pres">
      <dgm:prSet presAssocID="{AD3B5494-8859-4A03-8948-0CE6A627FFA7}" presName="rootConnector" presStyleLbl="node2" presStyleIdx="1" presStyleCnt="4"/>
      <dgm:spPr/>
      <dgm:t>
        <a:bodyPr/>
        <a:lstStyle/>
        <a:p>
          <a:endParaRPr lang="en-US"/>
        </a:p>
      </dgm:t>
    </dgm:pt>
    <dgm:pt modelId="{ADDC0992-0EDA-47E8-B1A7-47842B460FD9}" type="pres">
      <dgm:prSet presAssocID="{AD3B5494-8859-4A03-8948-0CE6A627FFA7}" presName="hierChild4" presStyleCnt="0"/>
      <dgm:spPr/>
    </dgm:pt>
    <dgm:pt modelId="{0764F7CF-F323-4409-A590-42938B55B865}" type="pres">
      <dgm:prSet presAssocID="{AD3B5494-8859-4A03-8948-0CE6A627FFA7}" presName="hierChild5" presStyleCnt="0"/>
      <dgm:spPr/>
    </dgm:pt>
    <dgm:pt modelId="{C5453366-0D12-475B-9C70-7E5535AA4F78}" type="pres">
      <dgm:prSet presAssocID="{17C512D7-09FA-4EF0-8093-816BCF6AA262}" presName="Name37" presStyleLbl="parChTrans1D2" presStyleIdx="2" presStyleCnt="4"/>
      <dgm:spPr/>
      <dgm:t>
        <a:bodyPr/>
        <a:lstStyle/>
        <a:p>
          <a:endParaRPr lang="en-US"/>
        </a:p>
      </dgm:t>
    </dgm:pt>
    <dgm:pt modelId="{8156CFE1-6514-4CF0-BC3D-F13971A6F179}" type="pres">
      <dgm:prSet presAssocID="{85758C0F-86C9-4891-BD1F-CB1E3F8A3563}" presName="hierRoot2" presStyleCnt="0">
        <dgm:presLayoutVars>
          <dgm:hierBranch val="init"/>
        </dgm:presLayoutVars>
      </dgm:prSet>
      <dgm:spPr/>
    </dgm:pt>
    <dgm:pt modelId="{F7B5DC0F-D903-4227-A0A2-AAF93BF4E35A}" type="pres">
      <dgm:prSet presAssocID="{85758C0F-86C9-4891-BD1F-CB1E3F8A3563}" presName="rootComposite" presStyleCnt="0"/>
      <dgm:spPr/>
    </dgm:pt>
    <dgm:pt modelId="{7645A37D-588C-4D10-95A1-119499134DCC}" type="pres">
      <dgm:prSet presAssocID="{85758C0F-86C9-4891-BD1F-CB1E3F8A3563}" presName="rootText" presStyleLbl="node2" presStyleIdx="2" presStyleCnt="4">
        <dgm:presLayoutVars>
          <dgm:chPref val="3"/>
        </dgm:presLayoutVars>
      </dgm:prSet>
      <dgm:spPr/>
      <dgm:t>
        <a:bodyPr/>
        <a:lstStyle/>
        <a:p>
          <a:endParaRPr lang="en-US"/>
        </a:p>
      </dgm:t>
    </dgm:pt>
    <dgm:pt modelId="{9E44E63F-393B-4013-B700-74F43F07F27F}" type="pres">
      <dgm:prSet presAssocID="{85758C0F-86C9-4891-BD1F-CB1E3F8A3563}" presName="rootConnector" presStyleLbl="node2" presStyleIdx="2" presStyleCnt="4"/>
      <dgm:spPr/>
      <dgm:t>
        <a:bodyPr/>
        <a:lstStyle/>
        <a:p>
          <a:endParaRPr lang="en-US"/>
        </a:p>
      </dgm:t>
    </dgm:pt>
    <dgm:pt modelId="{36B01ECE-2B13-486A-BDE2-A25230BBD1DD}" type="pres">
      <dgm:prSet presAssocID="{85758C0F-86C9-4891-BD1F-CB1E3F8A3563}" presName="hierChild4" presStyleCnt="0"/>
      <dgm:spPr/>
    </dgm:pt>
    <dgm:pt modelId="{B57E9782-5AF6-4866-A84A-A02D9E04D455}" type="pres">
      <dgm:prSet presAssocID="{85758C0F-86C9-4891-BD1F-CB1E3F8A3563}" presName="hierChild5" presStyleCnt="0"/>
      <dgm:spPr/>
    </dgm:pt>
    <dgm:pt modelId="{B50E0728-A975-41DE-A2A9-DB02F5B5A832}" type="pres">
      <dgm:prSet presAssocID="{37CB8CCF-6517-40DE-884F-416B575C4F2E}" presName="Name37" presStyleLbl="parChTrans1D2" presStyleIdx="3" presStyleCnt="4"/>
      <dgm:spPr/>
      <dgm:t>
        <a:bodyPr/>
        <a:lstStyle/>
        <a:p>
          <a:endParaRPr lang="en-US"/>
        </a:p>
      </dgm:t>
    </dgm:pt>
    <dgm:pt modelId="{F121094F-6348-4EF2-AF7E-2B47DA5AFF2A}" type="pres">
      <dgm:prSet presAssocID="{3B3EC479-5197-40F9-B149-33EE6995FE3A}" presName="hierRoot2" presStyleCnt="0">
        <dgm:presLayoutVars>
          <dgm:hierBranch val="init"/>
        </dgm:presLayoutVars>
      </dgm:prSet>
      <dgm:spPr/>
    </dgm:pt>
    <dgm:pt modelId="{17F41B50-8455-4910-8C9F-D62E767B1829}" type="pres">
      <dgm:prSet presAssocID="{3B3EC479-5197-40F9-B149-33EE6995FE3A}" presName="rootComposite" presStyleCnt="0"/>
      <dgm:spPr/>
    </dgm:pt>
    <dgm:pt modelId="{2B62E146-C4E4-42CB-ADD9-434647CEC319}" type="pres">
      <dgm:prSet presAssocID="{3B3EC479-5197-40F9-B149-33EE6995FE3A}" presName="rootText" presStyleLbl="node2" presStyleIdx="3" presStyleCnt="4">
        <dgm:presLayoutVars>
          <dgm:chPref val="3"/>
        </dgm:presLayoutVars>
      </dgm:prSet>
      <dgm:spPr/>
      <dgm:t>
        <a:bodyPr/>
        <a:lstStyle/>
        <a:p>
          <a:endParaRPr lang="en-US"/>
        </a:p>
      </dgm:t>
    </dgm:pt>
    <dgm:pt modelId="{47FF17C3-F82B-47CB-88F7-15B284BC03CA}" type="pres">
      <dgm:prSet presAssocID="{3B3EC479-5197-40F9-B149-33EE6995FE3A}" presName="rootConnector" presStyleLbl="node2" presStyleIdx="3" presStyleCnt="4"/>
      <dgm:spPr/>
      <dgm:t>
        <a:bodyPr/>
        <a:lstStyle/>
        <a:p>
          <a:endParaRPr lang="en-US"/>
        </a:p>
      </dgm:t>
    </dgm:pt>
    <dgm:pt modelId="{39C9E62B-3CF3-4DE3-8D98-E56615AFF82B}" type="pres">
      <dgm:prSet presAssocID="{3B3EC479-5197-40F9-B149-33EE6995FE3A}" presName="hierChild4" presStyleCnt="0"/>
      <dgm:spPr/>
    </dgm:pt>
    <dgm:pt modelId="{E3A59B16-5269-4670-9810-380ED0C590DE}" type="pres">
      <dgm:prSet presAssocID="{3B3EC479-5197-40F9-B149-33EE6995FE3A}" presName="hierChild5" presStyleCnt="0"/>
      <dgm:spPr/>
    </dgm:pt>
    <dgm:pt modelId="{9D321E5C-ED4D-45BD-9386-FA0F20EFE142}" type="pres">
      <dgm:prSet presAssocID="{1DDA8500-0179-42FB-A7FC-90CA7933B92E}" presName="hierChild3" presStyleCnt="0"/>
      <dgm:spPr/>
    </dgm:pt>
  </dgm:ptLst>
  <dgm:cxnLst>
    <dgm:cxn modelId="{86694F5B-0328-4321-B768-EF784C2F05B8}" type="presOf" srcId="{17C512D7-09FA-4EF0-8093-816BCF6AA262}" destId="{C5453366-0D12-475B-9C70-7E5535AA4F78}" srcOrd="0" destOrd="0" presId="urn:microsoft.com/office/officeart/2005/8/layout/orgChart1"/>
    <dgm:cxn modelId="{E397078D-C4AF-42B3-8EE2-0D63EB2C065B}" type="presOf" srcId="{50CDE781-D317-4B4A-B479-E451A3A3D6D3}" destId="{5C7505DF-B11E-4799-8D15-7A11DFBA5741}" srcOrd="0" destOrd="0" presId="urn:microsoft.com/office/officeart/2005/8/layout/orgChart1"/>
    <dgm:cxn modelId="{4868E31C-DEA2-4FEC-BF94-C06A95A17275}" srcId="{1DDA8500-0179-42FB-A7FC-90CA7933B92E}" destId="{85758C0F-86C9-4891-BD1F-CB1E3F8A3563}" srcOrd="2" destOrd="0" parTransId="{17C512D7-09FA-4EF0-8093-816BCF6AA262}" sibTransId="{299805C2-88C3-4C17-B456-FC8D46ABAA8A}"/>
    <dgm:cxn modelId="{AE6E9C81-0052-40B9-B602-42A5CE431CF4}" srcId="{50CDE781-D317-4B4A-B479-E451A3A3D6D3}" destId="{1DDA8500-0179-42FB-A7FC-90CA7933B92E}" srcOrd="0" destOrd="0" parTransId="{F9FB953D-0991-4059-981F-FD9D4A8F55DF}" sibTransId="{122CC3A5-73A3-4FC6-9B9D-71AEEF8579B8}"/>
    <dgm:cxn modelId="{4CFF40FA-A766-4474-BD9D-97D5BFF4252C}" type="presOf" srcId="{D5371A3C-7D36-4A3D-B329-C18503A98A7B}" destId="{977F20BA-0980-4194-BED9-AB3C834109C4}" srcOrd="0" destOrd="0" presId="urn:microsoft.com/office/officeart/2005/8/layout/orgChart1"/>
    <dgm:cxn modelId="{1E7B1EA8-0575-4F38-9D17-47E6E5D106B8}" type="presOf" srcId="{3B3EC479-5197-40F9-B149-33EE6995FE3A}" destId="{2B62E146-C4E4-42CB-ADD9-434647CEC319}" srcOrd="0" destOrd="0" presId="urn:microsoft.com/office/officeart/2005/8/layout/orgChart1"/>
    <dgm:cxn modelId="{3B511128-642B-442E-AF22-E3EB5B3B9936}" srcId="{1DDA8500-0179-42FB-A7FC-90CA7933B92E}" destId="{AD3B5494-8859-4A03-8948-0CE6A627FFA7}" srcOrd="1" destOrd="0" parTransId="{AC6DD709-B53B-446C-9CE4-9289AC0D7768}" sibTransId="{56570B11-A529-4439-907A-E086D154A42E}"/>
    <dgm:cxn modelId="{626C4ADC-4FEE-4BFE-980F-89D32415FDD4}" type="presOf" srcId="{1DDA8500-0179-42FB-A7FC-90CA7933B92E}" destId="{11C998FE-C8E7-44D5-9428-353A50AE0445}" srcOrd="0" destOrd="0" presId="urn:microsoft.com/office/officeart/2005/8/layout/orgChart1"/>
    <dgm:cxn modelId="{7FDE3AA7-E742-4D32-BDDF-F87702756932}" type="presOf" srcId="{AD3B5494-8859-4A03-8948-0CE6A627FFA7}" destId="{E6449720-24E7-4B78-A00F-5D01E297F3DD}" srcOrd="0" destOrd="0" presId="urn:microsoft.com/office/officeart/2005/8/layout/orgChart1"/>
    <dgm:cxn modelId="{24D1B88A-BC15-45AB-A9A0-309A2AED3E57}" srcId="{1DDA8500-0179-42FB-A7FC-90CA7933B92E}" destId="{3B3EC479-5197-40F9-B149-33EE6995FE3A}" srcOrd="3" destOrd="0" parTransId="{37CB8CCF-6517-40DE-884F-416B575C4F2E}" sibTransId="{22B9CCA3-3240-49DC-AF33-A340572A40ED}"/>
    <dgm:cxn modelId="{48E5CB9F-4240-4C15-A3B6-BAF8E80D1C99}" type="presOf" srcId="{AD3B5494-8859-4A03-8948-0CE6A627FFA7}" destId="{CBEA7733-BC86-4AA0-B21B-3CF00BDEA8FE}" srcOrd="1" destOrd="0" presId="urn:microsoft.com/office/officeart/2005/8/layout/orgChart1"/>
    <dgm:cxn modelId="{DDB908F8-BA8B-4871-A42C-A28F17EAD5C4}" type="presOf" srcId="{3B3EC479-5197-40F9-B149-33EE6995FE3A}" destId="{47FF17C3-F82B-47CB-88F7-15B284BC03CA}" srcOrd="1" destOrd="0" presId="urn:microsoft.com/office/officeart/2005/8/layout/orgChart1"/>
    <dgm:cxn modelId="{7869B9E6-78B2-4F5C-B512-BC0396A14724}" type="presOf" srcId="{37CB8CCF-6517-40DE-884F-416B575C4F2E}" destId="{B50E0728-A975-41DE-A2A9-DB02F5B5A832}" srcOrd="0" destOrd="0" presId="urn:microsoft.com/office/officeart/2005/8/layout/orgChart1"/>
    <dgm:cxn modelId="{89E48C1F-5448-4E71-B707-B20EE44F0291}" type="presOf" srcId="{85758C0F-86C9-4891-BD1F-CB1E3F8A3563}" destId="{7645A37D-588C-4D10-95A1-119499134DCC}" srcOrd="0" destOrd="0" presId="urn:microsoft.com/office/officeart/2005/8/layout/orgChart1"/>
    <dgm:cxn modelId="{F49C9BD5-816E-45E3-A9FB-6134F7CE5788}" type="presOf" srcId="{1DDA8500-0179-42FB-A7FC-90CA7933B92E}" destId="{4FFEDDBA-0729-41D5-9C61-807D91D3BA1D}" srcOrd="1" destOrd="0" presId="urn:microsoft.com/office/officeart/2005/8/layout/orgChart1"/>
    <dgm:cxn modelId="{EABE3497-A7D0-4C9B-9324-F2EC906249CD}" type="presOf" srcId="{85758C0F-86C9-4891-BD1F-CB1E3F8A3563}" destId="{9E44E63F-393B-4013-B700-74F43F07F27F}" srcOrd="1" destOrd="0" presId="urn:microsoft.com/office/officeart/2005/8/layout/orgChart1"/>
    <dgm:cxn modelId="{23B2DCB0-BAEE-43EE-83D7-C3916665EFD8}" type="presOf" srcId="{EEECD71D-9D65-4BEA-ADC9-A6DE23641E7E}" destId="{D90EE968-9263-4790-94E1-3EBFC6E73D76}" srcOrd="0" destOrd="0" presId="urn:microsoft.com/office/officeart/2005/8/layout/orgChart1"/>
    <dgm:cxn modelId="{7691D55E-490F-489B-9547-CE974FED8975}" type="presOf" srcId="{EEECD71D-9D65-4BEA-ADC9-A6DE23641E7E}" destId="{C32E15CB-3B1E-4670-A096-3DA6CB42C270}" srcOrd="1" destOrd="0" presId="urn:microsoft.com/office/officeart/2005/8/layout/orgChart1"/>
    <dgm:cxn modelId="{0C36461B-00B4-47A2-8131-C0FD03436328}" type="presOf" srcId="{AC6DD709-B53B-446C-9CE4-9289AC0D7768}" destId="{671C8E45-1A3B-4827-96DE-9C3B658457D5}" srcOrd="0" destOrd="0" presId="urn:microsoft.com/office/officeart/2005/8/layout/orgChart1"/>
    <dgm:cxn modelId="{67AEF4BA-48E1-4B0B-B07F-79D436A16F28}" srcId="{1DDA8500-0179-42FB-A7FC-90CA7933B92E}" destId="{EEECD71D-9D65-4BEA-ADC9-A6DE23641E7E}" srcOrd="0" destOrd="0" parTransId="{D5371A3C-7D36-4A3D-B329-C18503A98A7B}" sibTransId="{6BDF302B-A534-4002-B5E3-EDCFFD4942C2}"/>
    <dgm:cxn modelId="{0B7ADF7C-B5D8-4B5A-8EB7-5AE3C50EA98D}" type="presParOf" srcId="{5C7505DF-B11E-4799-8D15-7A11DFBA5741}" destId="{1E6382FB-C08F-42FF-9415-0F23C4F0E502}" srcOrd="0" destOrd="0" presId="urn:microsoft.com/office/officeart/2005/8/layout/orgChart1"/>
    <dgm:cxn modelId="{AEBCB057-ABAC-492C-94C0-D8516FB43600}" type="presParOf" srcId="{1E6382FB-C08F-42FF-9415-0F23C4F0E502}" destId="{BE712419-98DF-44C4-978B-B92DB2EBED73}" srcOrd="0" destOrd="0" presId="urn:microsoft.com/office/officeart/2005/8/layout/orgChart1"/>
    <dgm:cxn modelId="{F1A86E5D-B901-4193-B2D9-E98B54A9AA3D}" type="presParOf" srcId="{BE712419-98DF-44C4-978B-B92DB2EBED73}" destId="{11C998FE-C8E7-44D5-9428-353A50AE0445}" srcOrd="0" destOrd="0" presId="urn:microsoft.com/office/officeart/2005/8/layout/orgChart1"/>
    <dgm:cxn modelId="{565A11B1-E97F-489F-AF32-88DB50170A19}" type="presParOf" srcId="{BE712419-98DF-44C4-978B-B92DB2EBED73}" destId="{4FFEDDBA-0729-41D5-9C61-807D91D3BA1D}" srcOrd="1" destOrd="0" presId="urn:microsoft.com/office/officeart/2005/8/layout/orgChart1"/>
    <dgm:cxn modelId="{E6F854DB-01C0-4537-8BC9-5E214A2220F8}" type="presParOf" srcId="{1E6382FB-C08F-42FF-9415-0F23C4F0E502}" destId="{1470D5D7-9899-4CA0-BDCA-43CDBA3B4D4F}" srcOrd="1" destOrd="0" presId="urn:microsoft.com/office/officeart/2005/8/layout/orgChart1"/>
    <dgm:cxn modelId="{EE53BF4F-7EB8-410E-8F6C-8F70FC16F9D0}" type="presParOf" srcId="{1470D5D7-9899-4CA0-BDCA-43CDBA3B4D4F}" destId="{977F20BA-0980-4194-BED9-AB3C834109C4}" srcOrd="0" destOrd="0" presId="urn:microsoft.com/office/officeart/2005/8/layout/orgChart1"/>
    <dgm:cxn modelId="{C1E38A64-426F-4810-BF57-9A39799723E0}" type="presParOf" srcId="{1470D5D7-9899-4CA0-BDCA-43CDBA3B4D4F}" destId="{C30BB293-EF1A-443D-BEA1-1254F8F13AEA}" srcOrd="1" destOrd="0" presId="urn:microsoft.com/office/officeart/2005/8/layout/orgChart1"/>
    <dgm:cxn modelId="{42A1BDDD-9861-4536-8410-FEE4F4AA6BE3}" type="presParOf" srcId="{C30BB293-EF1A-443D-BEA1-1254F8F13AEA}" destId="{1AC40286-714F-46B1-8E4B-ACFB4D05BB46}" srcOrd="0" destOrd="0" presId="urn:microsoft.com/office/officeart/2005/8/layout/orgChart1"/>
    <dgm:cxn modelId="{5B679536-BE7D-4493-820D-2F33AD02A2B8}" type="presParOf" srcId="{1AC40286-714F-46B1-8E4B-ACFB4D05BB46}" destId="{D90EE968-9263-4790-94E1-3EBFC6E73D76}" srcOrd="0" destOrd="0" presId="urn:microsoft.com/office/officeart/2005/8/layout/orgChart1"/>
    <dgm:cxn modelId="{9CEE2298-2C86-44FD-91A7-47BC6366D6D5}" type="presParOf" srcId="{1AC40286-714F-46B1-8E4B-ACFB4D05BB46}" destId="{C32E15CB-3B1E-4670-A096-3DA6CB42C270}" srcOrd="1" destOrd="0" presId="urn:microsoft.com/office/officeart/2005/8/layout/orgChart1"/>
    <dgm:cxn modelId="{C069776E-DD94-4172-8DB2-B481C94E7E67}" type="presParOf" srcId="{C30BB293-EF1A-443D-BEA1-1254F8F13AEA}" destId="{D708A591-32D9-4AF7-94CC-3C3AB6980841}" srcOrd="1" destOrd="0" presId="urn:microsoft.com/office/officeart/2005/8/layout/orgChart1"/>
    <dgm:cxn modelId="{3D7A096C-86A2-47A6-80EE-96C995A2A845}" type="presParOf" srcId="{C30BB293-EF1A-443D-BEA1-1254F8F13AEA}" destId="{13D9B9C4-AC79-4747-BB9C-0D8B290AE78B}" srcOrd="2" destOrd="0" presId="urn:microsoft.com/office/officeart/2005/8/layout/orgChart1"/>
    <dgm:cxn modelId="{2CBF46A6-DF1E-41B8-8A46-1300F5076F7F}" type="presParOf" srcId="{1470D5D7-9899-4CA0-BDCA-43CDBA3B4D4F}" destId="{671C8E45-1A3B-4827-96DE-9C3B658457D5}" srcOrd="2" destOrd="0" presId="urn:microsoft.com/office/officeart/2005/8/layout/orgChart1"/>
    <dgm:cxn modelId="{0125523E-2500-49BF-A3E5-2F2DB959DB83}" type="presParOf" srcId="{1470D5D7-9899-4CA0-BDCA-43CDBA3B4D4F}" destId="{DD5E4C65-280F-4ECE-B7A2-0D8FFDCCAAB4}" srcOrd="3" destOrd="0" presId="urn:microsoft.com/office/officeart/2005/8/layout/orgChart1"/>
    <dgm:cxn modelId="{10C9359F-EAE2-4013-9978-B530ECFD1AFE}" type="presParOf" srcId="{DD5E4C65-280F-4ECE-B7A2-0D8FFDCCAAB4}" destId="{12DED98F-DAE6-481E-B885-80DA4DE4912F}" srcOrd="0" destOrd="0" presId="urn:microsoft.com/office/officeart/2005/8/layout/orgChart1"/>
    <dgm:cxn modelId="{D4B41292-613C-4C5B-863D-A79639A423E3}" type="presParOf" srcId="{12DED98F-DAE6-481E-B885-80DA4DE4912F}" destId="{E6449720-24E7-4B78-A00F-5D01E297F3DD}" srcOrd="0" destOrd="0" presId="urn:microsoft.com/office/officeart/2005/8/layout/orgChart1"/>
    <dgm:cxn modelId="{6CD70E68-D741-4FC7-8E4A-589B9AECE1FF}" type="presParOf" srcId="{12DED98F-DAE6-481E-B885-80DA4DE4912F}" destId="{CBEA7733-BC86-4AA0-B21B-3CF00BDEA8FE}" srcOrd="1" destOrd="0" presId="urn:microsoft.com/office/officeart/2005/8/layout/orgChart1"/>
    <dgm:cxn modelId="{CCD43FFB-0B76-4BA5-99E6-FBCDABD3D1B3}" type="presParOf" srcId="{DD5E4C65-280F-4ECE-B7A2-0D8FFDCCAAB4}" destId="{ADDC0992-0EDA-47E8-B1A7-47842B460FD9}" srcOrd="1" destOrd="0" presId="urn:microsoft.com/office/officeart/2005/8/layout/orgChart1"/>
    <dgm:cxn modelId="{5E578F90-0B07-47B2-AAB5-37FAD1A85A04}" type="presParOf" srcId="{DD5E4C65-280F-4ECE-B7A2-0D8FFDCCAAB4}" destId="{0764F7CF-F323-4409-A590-42938B55B865}" srcOrd="2" destOrd="0" presId="urn:microsoft.com/office/officeart/2005/8/layout/orgChart1"/>
    <dgm:cxn modelId="{B50096F4-16AA-4E4D-AEC8-C2E38DC02463}" type="presParOf" srcId="{1470D5D7-9899-4CA0-BDCA-43CDBA3B4D4F}" destId="{C5453366-0D12-475B-9C70-7E5535AA4F78}" srcOrd="4" destOrd="0" presId="urn:microsoft.com/office/officeart/2005/8/layout/orgChart1"/>
    <dgm:cxn modelId="{5B8CE1D9-627D-4BEF-898F-595A19B1583C}" type="presParOf" srcId="{1470D5D7-9899-4CA0-BDCA-43CDBA3B4D4F}" destId="{8156CFE1-6514-4CF0-BC3D-F13971A6F179}" srcOrd="5" destOrd="0" presId="urn:microsoft.com/office/officeart/2005/8/layout/orgChart1"/>
    <dgm:cxn modelId="{AC2B4441-2DE0-443F-8BE1-9327331B7919}" type="presParOf" srcId="{8156CFE1-6514-4CF0-BC3D-F13971A6F179}" destId="{F7B5DC0F-D903-4227-A0A2-AAF93BF4E35A}" srcOrd="0" destOrd="0" presId="urn:microsoft.com/office/officeart/2005/8/layout/orgChart1"/>
    <dgm:cxn modelId="{2C5577D0-8FF1-4E41-AE36-55EF7CFA45E0}" type="presParOf" srcId="{F7B5DC0F-D903-4227-A0A2-AAF93BF4E35A}" destId="{7645A37D-588C-4D10-95A1-119499134DCC}" srcOrd="0" destOrd="0" presId="urn:microsoft.com/office/officeart/2005/8/layout/orgChart1"/>
    <dgm:cxn modelId="{76BB78B1-81DE-457F-A95F-F37E60F16CBC}" type="presParOf" srcId="{F7B5DC0F-D903-4227-A0A2-AAF93BF4E35A}" destId="{9E44E63F-393B-4013-B700-74F43F07F27F}" srcOrd="1" destOrd="0" presId="urn:microsoft.com/office/officeart/2005/8/layout/orgChart1"/>
    <dgm:cxn modelId="{E0EB9368-5C61-4846-B7B5-545C05AF5637}" type="presParOf" srcId="{8156CFE1-6514-4CF0-BC3D-F13971A6F179}" destId="{36B01ECE-2B13-486A-BDE2-A25230BBD1DD}" srcOrd="1" destOrd="0" presId="urn:microsoft.com/office/officeart/2005/8/layout/orgChart1"/>
    <dgm:cxn modelId="{678C4F36-BCD7-4020-9DB0-3056D6880BA7}" type="presParOf" srcId="{8156CFE1-6514-4CF0-BC3D-F13971A6F179}" destId="{B57E9782-5AF6-4866-A84A-A02D9E04D455}" srcOrd="2" destOrd="0" presId="urn:microsoft.com/office/officeart/2005/8/layout/orgChart1"/>
    <dgm:cxn modelId="{22E39FAB-5DD8-464B-A228-53AB64841421}" type="presParOf" srcId="{1470D5D7-9899-4CA0-BDCA-43CDBA3B4D4F}" destId="{B50E0728-A975-41DE-A2A9-DB02F5B5A832}" srcOrd="6" destOrd="0" presId="urn:microsoft.com/office/officeart/2005/8/layout/orgChart1"/>
    <dgm:cxn modelId="{23CF9C93-9AB7-454B-A31B-8BDBF064EBBD}" type="presParOf" srcId="{1470D5D7-9899-4CA0-BDCA-43CDBA3B4D4F}" destId="{F121094F-6348-4EF2-AF7E-2B47DA5AFF2A}" srcOrd="7" destOrd="0" presId="urn:microsoft.com/office/officeart/2005/8/layout/orgChart1"/>
    <dgm:cxn modelId="{241355D8-A617-4400-A545-DE5240E2061B}" type="presParOf" srcId="{F121094F-6348-4EF2-AF7E-2B47DA5AFF2A}" destId="{17F41B50-8455-4910-8C9F-D62E767B1829}" srcOrd="0" destOrd="0" presId="urn:microsoft.com/office/officeart/2005/8/layout/orgChart1"/>
    <dgm:cxn modelId="{A3C0D63D-B300-4FD8-9286-DD6A699A726F}" type="presParOf" srcId="{17F41B50-8455-4910-8C9F-D62E767B1829}" destId="{2B62E146-C4E4-42CB-ADD9-434647CEC319}" srcOrd="0" destOrd="0" presId="urn:microsoft.com/office/officeart/2005/8/layout/orgChart1"/>
    <dgm:cxn modelId="{3F4CCCA5-7F3E-4B40-8220-F7996F2FBBB0}" type="presParOf" srcId="{17F41B50-8455-4910-8C9F-D62E767B1829}" destId="{47FF17C3-F82B-47CB-88F7-15B284BC03CA}" srcOrd="1" destOrd="0" presId="urn:microsoft.com/office/officeart/2005/8/layout/orgChart1"/>
    <dgm:cxn modelId="{CCE92AFE-11E9-4624-B39B-4B10550EA064}" type="presParOf" srcId="{F121094F-6348-4EF2-AF7E-2B47DA5AFF2A}" destId="{39C9E62B-3CF3-4DE3-8D98-E56615AFF82B}" srcOrd="1" destOrd="0" presId="urn:microsoft.com/office/officeart/2005/8/layout/orgChart1"/>
    <dgm:cxn modelId="{F7F9C21E-265D-4A01-9253-62A7B3B8753D}" type="presParOf" srcId="{F121094F-6348-4EF2-AF7E-2B47DA5AFF2A}" destId="{E3A59B16-5269-4670-9810-380ED0C590DE}" srcOrd="2" destOrd="0" presId="urn:microsoft.com/office/officeart/2005/8/layout/orgChart1"/>
    <dgm:cxn modelId="{17EE1828-7727-4FBD-83EA-015CD3DC7FC1}" type="presParOf" srcId="{1E6382FB-C08F-42FF-9415-0F23C4F0E502}" destId="{9D321E5C-ED4D-45BD-9386-FA0F20EFE1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C3FF5-CF50-4134-968F-400F90A7E1DC}"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E0C3C058-4FFC-4EDC-8F77-C1258A633ADA}">
      <dgm:prSet phldrT="[Text]" custT="1"/>
      <dgm:spPr/>
      <dgm:t>
        <a:bodyPr/>
        <a:lstStyle/>
        <a:p>
          <a:pPr marL="438912" indent="-320040" algn="l" defTabSz="914400" rtl="0" eaLnBrk="1" latinLnBrk="0" hangingPunct="1">
            <a:lnSpc>
              <a:spcPct val="90000"/>
            </a:lnSpc>
            <a:buClr>
              <a:srgbClr val="4B8180"/>
            </a:buClr>
            <a:buFont typeface="Arial" pitchFamily="34" charset="0"/>
            <a:buChar char="•"/>
            <a:defRPr/>
          </a:pPr>
          <a:r>
            <a:rPr lang="en-SG" sz="2000" kern="1200" dirty="0">
              <a:solidFill>
                <a:srgbClr val="4B8180"/>
              </a:solidFill>
              <a:latin typeface="+mn-lt"/>
              <a:ea typeface="ＭＳ Ｐゴシック" charset="-128"/>
              <a:cs typeface="+mn-cs"/>
            </a:rPr>
            <a:t>As coenzyme for</a:t>
          </a:r>
          <a:r>
            <a:rPr lang="en-SG" sz="2000" kern="1200" dirty="0" smtClean="0">
              <a:solidFill>
                <a:srgbClr val="4B8180"/>
              </a:solidFill>
              <a:latin typeface="+mn-lt"/>
              <a:ea typeface="ＭＳ Ｐゴシック" charset="-128"/>
              <a:cs typeface="+mn-cs"/>
            </a:rPr>
            <a:t>: Transamination, Deamination, Decarboxylation and Condensation </a:t>
          </a:r>
          <a:r>
            <a:rPr lang="en-SG" sz="2000" kern="1200" dirty="0">
              <a:solidFill>
                <a:srgbClr val="4B8180"/>
              </a:solidFill>
              <a:latin typeface="+mn-lt"/>
              <a:ea typeface="ＭＳ Ｐゴシック" charset="-128"/>
              <a:cs typeface="+mn-cs"/>
            </a:rPr>
            <a:t>reactions</a:t>
          </a:r>
          <a:endParaRPr lang="en-US" sz="2000" kern="1200" dirty="0">
            <a:solidFill>
              <a:srgbClr val="4B8180"/>
            </a:solidFill>
            <a:latin typeface="+mn-lt"/>
            <a:ea typeface="ＭＳ Ｐゴシック" charset="-128"/>
            <a:cs typeface="+mn-cs"/>
          </a:endParaRPr>
        </a:p>
      </dgm:t>
    </dgm:pt>
    <dgm:pt modelId="{26E4ADD6-2C94-40FB-945B-A701DDD286B2}" type="parTrans" cxnId="{0C1B7631-919D-40BA-8C64-3587EFBEDD63}">
      <dgm:prSet/>
      <dgm:spPr/>
      <dgm:t>
        <a:bodyPr/>
        <a:lstStyle/>
        <a:p>
          <a:endParaRPr lang="en-US"/>
        </a:p>
      </dgm:t>
    </dgm:pt>
    <dgm:pt modelId="{9E651C65-A1DD-472D-89AA-BA70DD27F63E}" type="sibTrans" cxnId="{0C1B7631-919D-40BA-8C64-3587EFBEDD63}">
      <dgm:prSet/>
      <dgm:spPr/>
      <dgm:t>
        <a:bodyPr/>
        <a:lstStyle/>
        <a:p>
          <a:endParaRPr lang="en-US"/>
        </a:p>
      </dgm:t>
    </dgm:pt>
    <dgm:pt modelId="{C6FE6202-DFF4-416B-9451-D33C2C8D5846}">
      <dgm:prSet phldrT="[Text]" custT="1"/>
      <dgm:spPr/>
      <dgm:t>
        <a:bodyPr/>
        <a:lstStyle/>
        <a:p>
          <a:pPr marL="438912" indent="-320040" algn="l" defTabSz="914400" rtl="0" eaLnBrk="1" latinLnBrk="0" hangingPunct="1">
            <a:lnSpc>
              <a:spcPct val="90000"/>
            </a:lnSpc>
            <a:buClr>
              <a:srgbClr val="4B8180"/>
            </a:buClr>
            <a:buFont typeface="Arial" pitchFamily="34" charset="0"/>
            <a:buChar char="•"/>
            <a:defRPr/>
          </a:pPr>
          <a:r>
            <a:rPr lang="en-SG" sz="2000" kern="1200" dirty="0">
              <a:solidFill>
                <a:srgbClr val="4B8180"/>
              </a:solidFill>
              <a:latin typeface="+mn-lt"/>
              <a:ea typeface="ＭＳ Ｐゴシック" charset="-128"/>
              <a:cs typeface="+mn-cs"/>
            </a:rPr>
            <a:t>Pyridoxine: From plants. </a:t>
          </a:r>
        </a:p>
        <a:p>
          <a:pPr marL="438912" indent="-320040" algn="l" defTabSz="914400" rtl="0" eaLnBrk="1" latinLnBrk="0" hangingPunct="1">
            <a:lnSpc>
              <a:spcPct val="90000"/>
            </a:lnSpc>
            <a:buClr>
              <a:srgbClr val="4B8180"/>
            </a:buClr>
            <a:buFont typeface="Arial" pitchFamily="34" charset="0"/>
            <a:buChar char="•"/>
            <a:defRPr/>
          </a:pPr>
          <a:r>
            <a:rPr lang="en-SG" sz="2000" kern="1200" dirty="0">
              <a:solidFill>
                <a:srgbClr val="4B8180"/>
              </a:solidFill>
              <a:latin typeface="+mn-lt"/>
              <a:ea typeface="ＭＳ Ｐゴシック" charset="-128"/>
              <a:cs typeface="+mn-cs"/>
            </a:rPr>
            <a:t>Pyridoxal: From animal proteins such as eggs and meat. </a:t>
          </a:r>
        </a:p>
        <a:p>
          <a:pPr marL="438912" indent="-320040" algn="l" defTabSz="914400" rtl="0" eaLnBrk="1" latinLnBrk="0" hangingPunct="1">
            <a:lnSpc>
              <a:spcPct val="90000"/>
            </a:lnSpc>
            <a:buClr>
              <a:srgbClr val="4B8180"/>
            </a:buClr>
            <a:buFont typeface="Arial" pitchFamily="34" charset="0"/>
            <a:buChar char="•"/>
            <a:defRPr/>
          </a:pPr>
          <a:r>
            <a:rPr lang="en-SG" sz="2000" kern="1200" dirty="0" err="1">
              <a:solidFill>
                <a:srgbClr val="4B8180"/>
              </a:solidFill>
              <a:latin typeface="+mn-lt"/>
              <a:ea typeface="ＭＳ Ｐゴシック" charset="-128"/>
              <a:cs typeface="+mn-cs"/>
            </a:rPr>
            <a:t>Pyridoxamine</a:t>
          </a:r>
          <a:r>
            <a:rPr lang="en-SG" sz="2000" kern="1200" dirty="0">
              <a:solidFill>
                <a:srgbClr val="4B8180"/>
              </a:solidFill>
              <a:latin typeface="+mn-lt"/>
              <a:ea typeface="ＭＳ Ｐゴシック" charset="-128"/>
              <a:cs typeface="+mn-cs"/>
            </a:rPr>
            <a:t>: Same source as pyridoxal.</a:t>
          </a:r>
          <a:endParaRPr lang="en-US" sz="2000" kern="1200" dirty="0">
            <a:solidFill>
              <a:srgbClr val="4B8180"/>
            </a:solidFill>
            <a:latin typeface="+mn-lt"/>
            <a:ea typeface="ＭＳ Ｐゴシック" charset="-128"/>
            <a:cs typeface="+mn-cs"/>
          </a:endParaRPr>
        </a:p>
      </dgm:t>
    </dgm:pt>
    <dgm:pt modelId="{DFF1017D-695D-466A-996D-B751AEA25DAA}" type="sibTrans" cxnId="{F52FE211-E54D-4A32-B583-0FA4BD02D28E}">
      <dgm:prSet/>
      <dgm:spPr/>
      <dgm:t>
        <a:bodyPr/>
        <a:lstStyle/>
        <a:p>
          <a:endParaRPr lang="en-US"/>
        </a:p>
      </dgm:t>
    </dgm:pt>
    <dgm:pt modelId="{EB855C96-CDFC-4ED8-8023-81825CD72E92}" type="parTrans" cxnId="{F52FE211-E54D-4A32-B583-0FA4BD02D28E}">
      <dgm:prSet/>
      <dgm:spPr/>
      <dgm:t>
        <a:bodyPr/>
        <a:lstStyle/>
        <a:p>
          <a:endParaRPr lang="en-US"/>
        </a:p>
      </dgm:t>
    </dgm:pt>
    <dgm:pt modelId="{EBBA6480-4646-4F58-A7A5-0EC650B406F3}">
      <dgm:prSet phldrT="[Text]" custT="1"/>
      <dgm:spPr/>
      <dgm:t>
        <a:bodyPr/>
        <a:lstStyle/>
        <a:p>
          <a:pPr marL="438912" indent="-320040" algn="l" defTabSz="914400" rtl="0" eaLnBrk="1" latinLnBrk="0" hangingPunct="1">
            <a:lnSpc>
              <a:spcPct val="90000"/>
            </a:lnSpc>
            <a:buClr>
              <a:srgbClr val="4B8180"/>
            </a:buClr>
            <a:buFont typeface="Arial" pitchFamily="34" charset="0"/>
            <a:buChar char="•"/>
            <a:defRPr/>
          </a:pPr>
          <a:r>
            <a:rPr lang="en-SG" sz="2000" kern="1200" dirty="0">
              <a:solidFill>
                <a:srgbClr val="4B8180"/>
              </a:solidFill>
              <a:latin typeface="+mn-lt"/>
              <a:ea typeface="ＭＳ Ｐゴシック" charset="-128"/>
              <a:cs typeface="+mn-cs"/>
            </a:rPr>
            <a:t>All 3 are converted to </a:t>
          </a:r>
          <a:r>
            <a:rPr lang="en-SG" sz="2000" kern="1200" dirty="0">
              <a:solidFill>
                <a:srgbClr val="FF0000"/>
              </a:solidFill>
              <a:latin typeface="+mn-lt"/>
              <a:ea typeface="ＭＳ Ｐゴシック" charset="-128"/>
              <a:cs typeface="+mn-cs"/>
            </a:rPr>
            <a:t>pyridoxal phosphate </a:t>
          </a:r>
          <a:r>
            <a:rPr lang="en-SG" sz="2000" kern="1200" dirty="0">
              <a:solidFill>
                <a:srgbClr val="4B8180"/>
              </a:solidFill>
              <a:latin typeface="+mn-lt"/>
              <a:ea typeface="ＭＳ Ｐゴシック" charset="-128"/>
              <a:cs typeface="+mn-cs"/>
            </a:rPr>
            <a:t>(PLP)</a:t>
          </a:r>
          <a:endParaRPr lang="en-US" sz="2000" kern="1200" dirty="0">
            <a:solidFill>
              <a:srgbClr val="4B8180"/>
            </a:solidFill>
            <a:latin typeface="+mn-lt"/>
            <a:ea typeface="ＭＳ Ｐゴシック" charset="-128"/>
            <a:cs typeface="+mn-cs"/>
          </a:endParaRPr>
        </a:p>
      </dgm:t>
    </dgm:pt>
    <dgm:pt modelId="{D1AE48CE-80EE-4E20-81EC-2162D5912319}" type="sibTrans" cxnId="{3280D9AE-8F28-4838-A5F0-69EDBCDFAF87}">
      <dgm:prSet/>
      <dgm:spPr/>
      <dgm:t>
        <a:bodyPr/>
        <a:lstStyle/>
        <a:p>
          <a:endParaRPr lang="en-US"/>
        </a:p>
      </dgm:t>
    </dgm:pt>
    <dgm:pt modelId="{48CFE755-9BBA-4407-83A5-2A871914C4C1}" type="parTrans" cxnId="{3280D9AE-8F28-4838-A5F0-69EDBCDFAF87}">
      <dgm:prSet/>
      <dgm:spPr/>
      <dgm:t>
        <a:bodyPr/>
        <a:lstStyle/>
        <a:p>
          <a:endParaRPr lang="en-US"/>
        </a:p>
      </dgm:t>
    </dgm:pt>
    <dgm:pt modelId="{9BD39A03-E0E3-48A7-8719-06A87564AB9E}" type="pres">
      <dgm:prSet presAssocID="{330C3FF5-CF50-4134-968F-400F90A7E1DC}" presName="rootnode" presStyleCnt="0">
        <dgm:presLayoutVars>
          <dgm:chMax/>
          <dgm:chPref/>
          <dgm:dir/>
          <dgm:animLvl val="lvl"/>
        </dgm:presLayoutVars>
      </dgm:prSet>
      <dgm:spPr/>
      <dgm:t>
        <a:bodyPr/>
        <a:lstStyle/>
        <a:p>
          <a:endParaRPr lang="en-US"/>
        </a:p>
      </dgm:t>
    </dgm:pt>
    <dgm:pt modelId="{EC6969F6-98DA-412E-B694-8E87E59B59BD}" type="pres">
      <dgm:prSet presAssocID="{C6FE6202-DFF4-416B-9451-D33C2C8D5846}" presName="composite" presStyleCnt="0"/>
      <dgm:spPr/>
    </dgm:pt>
    <dgm:pt modelId="{74AA8C6D-5CC2-429E-91D3-D073E88C5B6D}" type="pres">
      <dgm:prSet presAssocID="{C6FE6202-DFF4-416B-9451-D33C2C8D5846}" presName="LShape" presStyleLbl="alignNode1" presStyleIdx="0" presStyleCnt="5"/>
      <dgm:spPr/>
    </dgm:pt>
    <dgm:pt modelId="{4BE7CB8C-38AE-4C3B-A3F7-09BAFE30F9DE}" type="pres">
      <dgm:prSet presAssocID="{C6FE6202-DFF4-416B-9451-D33C2C8D5846}" presName="ParentText" presStyleLbl="revTx" presStyleIdx="0" presStyleCnt="3" custScaleX="98216">
        <dgm:presLayoutVars>
          <dgm:chMax val="0"/>
          <dgm:chPref val="0"/>
          <dgm:bulletEnabled val="1"/>
        </dgm:presLayoutVars>
      </dgm:prSet>
      <dgm:spPr/>
      <dgm:t>
        <a:bodyPr/>
        <a:lstStyle/>
        <a:p>
          <a:endParaRPr lang="en-US"/>
        </a:p>
      </dgm:t>
    </dgm:pt>
    <dgm:pt modelId="{43597D15-5134-477A-9EA3-7D002D8F41F9}" type="pres">
      <dgm:prSet presAssocID="{C6FE6202-DFF4-416B-9451-D33C2C8D5846}" presName="Triangle" presStyleLbl="alignNode1" presStyleIdx="1" presStyleCnt="5"/>
      <dgm:spPr/>
    </dgm:pt>
    <dgm:pt modelId="{8626945C-6AEA-49D4-8310-B260AD135030}" type="pres">
      <dgm:prSet presAssocID="{DFF1017D-695D-466A-996D-B751AEA25DAA}" presName="sibTrans" presStyleCnt="0"/>
      <dgm:spPr/>
    </dgm:pt>
    <dgm:pt modelId="{D4430EAC-CF02-49EE-ACF6-5EC0703D8229}" type="pres">
      <dgm:prSet presAssocID="{DFF1017D-695D-466A-996D-B751AEA25DAA}" presName="space" presStyleCnt="0"/>
      <dgm:spPr/>
    </dgm:pt>
    <dgm:pt modelId="{C036DC90-2118-42D8-9E72-8106FE960724}" type="pres">
      <dgm:prSet presAssocID="{EBBA6480-4646-4F58-A7A5-0EC650B406F3}" presName="composite" presStyleCnt="0"/>
      <dgm:spPr/>
    </dgm:pt>
    <dgm:pt modelId="{E7CD7C92-8A21-4A43-9F4A-EBE45AB577E1}" type="pres">
      <dgm:prSet presAssocID="{EBBA6480-4646-4F58-A7A5-0EC650B406F3}" presName="LShape" presStyleLbl="alignNode1" presStyleIdx="2" presStyleCnt="5"/>
      <dgm:spPr/>
    </dgm:pt>
    <dgm:pt modelId="{C4BB7EAE-E842-4EC3-9B63-1267860A32F4}" type="pres">
      <dgm:prSet presAssocID="{EBBA6480-4646-4F58-A7A5-0EC650B406F3}" presName="ParentText" presStyleLbl="revTx" presStyleIdx="1" presStyleCnt="3">
        <dgm:presLayoutVars>
          <dgm:chMax val="0"/>
          <dgm:chPref val="0"/>
          <dgm:bulletEnabled val="1"/>
        </dgm:presLayoutVars>
      </dgm:prSet>
      <dgm:spPr/>
      <dgm:t>
        <a:bodyPr/>
        <a:lstStyle/>
        <a:p>
          <a:endParaRPr lang="en-US"/>
        </a:p>
      </dgm:t>
    </dgm:pt>
    <dgm:pt modelId="{2FC4A93D-AEB6-418D-8172-8868707B3462}" type="pres">
      <dgm:prSet presAssocID="{EBBA6480-4646-4F58-A7A5-0EC650B406F3}" presName="Triangle" presStyleLbl="alignNode1" presStyleIdx="3" presStyleCnt="5"/>
      <dgm:spPr/>
    </dgm:pt>
    <dgm:pt modelId="{DE41C95F-3707-4C61-BE0F-D57462C7FC2F}" type="pres">
      <dgm:prSet presAssocID="{D1AE48CE-80EE-4E20-81EC-2162D5912319}" presName="sibTrans" presStyleCnt="0"/>
      <dgm:spPr/>
    </dgm:pt>
    <dgm:pt modelId="{FE247856-7E01-4F73-8E2F-C1439744D122}" type="pres">
      <dgm:prSet presAssocID="{D1AE48CE-80EE-4E20-81EC-2162D5912319}" presName="space" presStyleCnt="0"/>
      <dgm:spPr/>
    </dgm:pt>
    <dgm:pt modelId="{63F3335A-D1E5-4AA3-9F1E-464F165332F9}" type="pres">
      <dgm:prSet presAssocID="{E0C3C058-4FFC-4EDC-8F77-C1258A633ADA}" presName="composite" presStyleCnt="0"/>
      <dgm:spPr/>
    </dgm:pt>
    <dgm:pt modelId="{B7FE2549-9698-4273-8399-C56F976D76B5}" type="pres">
      <dgm:prSet presAssocID="{E0C3C058-4FFC-4EDC-8F77-C1258A633ADA}" presName="LShape" presStyleLbl="alignNode1" presStyleIdx="4" presStyleCnt="5"/>
      <dgm:spPr/>
    </dgm:pt>
    <dgm:pt modelId="{9EE7ADB9-14A3-4101-9E76-44154E2F68E0}" type="pres">
      <dgm:prSet presAssocID="{E0C3C058-4FFC-4EDC-8F77-C1258A633ADA}" presName="ParentText" presStyleLbl="revTx" presStyleIdx="2" presStyleCnt="3" custScaleY="83639" custLinFactNeighborY="-6595">
        <dgm:presLayoutVars>
          <dgm:chMax val="0"/>
          <dgm:chPref val="0"/>
          <dgm:bulletEnabled val="1"/>
        </dgm:presLayoutVars>
      </dgm:prSet>
      <dgm:spPr/>
      <dgm:t>
        <a:bodyPr/>
        <a:lstStyle/>
        <a:p>
          <a:endParaRPr lang="en-US"/>
        </a:p>
      </dgm:t>
    </dgm:pt>
  </dgm:ptLst>
  <dgm:cxnLst>
    <dgm:cxn modelId="{87BCC528-33F4-41CB-B0A2-3635E58FD427}" type="presOf" srcId="{EBBA6480-4646-4F58-A7A5-0EC650B406F3}" destId="{C4BB7EAE-E842-4EC3-9B63-1267860A32F4}" srcOrd="0" destOrd="0" presId="urn:microsoft.com/office/officeart/2009/3/layout/StepUpProcess"/>
    <dgm:cxn modelId="{A9CAC17F-7205-403A-BAC7-11DFFF0302DF}" type="presOf" srcId="{330C3FF5-CF50-4134-968F-400F90A7E1DC}" destId="{9BD39A03-E0E3-48A7-8719-06A87564AB9E}" srcOrd="0" destOrd="0" presId="urn:microsoft.com/office/officeart/2009/3/layout/StepUpProcess"/>
    <dgm:cxn modelId="{495E8CFD-0A07-425F-931B-55BC020F2A4A}" type="presOf" srcId="{C6FE6202-DFF4-416B-9451-D33C2C8D5846}" destId="{4BE7CB8C-38AE-4C3B-A3F7-09BAFE30F9DE}" srcOrd="0" destOrd="0" presId="urn:microsoft.com/office/officeart/2009/3/layout/StepUpProcess"/>
    <dgm:cxn modelId="{3280D9AE-8F28-4838-A5F0-69EDBCDFAF87}" srcId="{330C3FF5-CF50-4134-968F-400F90A7E1DC}" destId="{EBBA6480-4646-4F58-A7A5-0EC650B406F3}" srcOrd="1" destOrd="0" parTransId="{48CFE755-9BBA-4407-83A5-2A871914C4C1}" sibTransId="{D1AE48CE-80EE-4E20-81EC-2162D5912319}"/>
    <dgm:cxn modelId="{ABEE081E-50E7-4239-A967-DCE42C6E984E}" type="presOf" srcId="{E0C3C058-4FFC-4EDC-8F77-C1258A633ADA}" destId="{9EE7ADB9-14A3-4101-9E76-44154E2F68E0}" srcOrd="0" destOrd="0" presId="urn:microsoft.com/office/officeart/2009/3/layout/StepUpProcess"/>
    <dgm:cxn modelId="{F52FE211-E54D-4A32-B583-0FA4BD02D28E}" srcId="{330C3FF5-CF50-4134-968F-400F90A7E1DC}" destId="{C6FE6202-DFF4-416B-9451-D33C2C8D5846}" srcOrd="0" destOrd="0" parTransId="{EB855C96-CDFC-4ED8-8023-81825CD72E92}" sibTransId="{DFF1017D-695D-466A-996D-B751AEA25DAA}"/>
    <dgm:cxn modelId="{0C1B7631-919D-40BA-8C64-3587EFBEDD63}" srcId="{330C3FF5-CF50-4134-968F-400F90A7E1DC}" destId="{E0C3C058-4FFC-4EDC-8F77-C1258A633ADA}" srcOrd="2" destOrd="0" parTransId="{26E4ADD6-2C94-40FB-945B-A701DDD286B2}" sibTransId="{9E651C65-A1DD-472D-89AA-BA70DD27F63E}"/>
    <dgm:cxn modelId="{67A249A6-60B9-4EA0-8637-1B197870BDB2}" type="presParOf" srcId="{9BD39A03-E0E3-48A7-8719-06A87564AB9E}" destId="{EC6969F6-98DA-412E-B694-8E87E59B59BD}" srcOrd="0" destOrd="0" presId="urn:microsoft.com/office/officeart/2009/3/layout/StepUpProcess"/>
    <dgm:cxn modelId="{E641FBE6-54D2-46A4-8BC6-D76BA95D545E}" type="presParOf" srcId="{EC6969F6-98DA-412E-B694-8E87E59B59BD}" destId="{74AA8C6D-5CC2-429E-91D3-D073E88C5B6D}" srcOrd="0" destOrd="0" presId="urn:microsoft.com/office/officeart/2009/3/layout/StepUpProcess"/>
    <dgm:cxn modelId="{A7B32A7F-EEEA-48FD-A740-A23EA32CA0DA}" type="presParOf" srcId="{EC6969F6-98DA-412E-B694-8E87E59B59BD}" destId="{4BE7CB8C-38AE-4C3B-A3F7-09BAFE30F9DE}" srcOrd="1" destOrd="0" presId="urn:microsoft.com/office/officeart/2009/3/layout/StepUpProcess"/>
    <dgm:cxn modelId="{50616F44-08B3-4BEF-949C-13274D4DCD73}" type="presParOf" srcId="{EC6969F6-98DA-412E-B694-8E87E59B59BD}" destId="{43597D15-5134-477A-9EA3-7D002D8F41F9}" srcOrd="2" destOrd="0" presId="urn:microsoft.com/office/officeart/2009/3/layout/StepUpProcess"/>
    <dgm:cxn modelId="{A2B29810-6EB2-4EE3-A630-9438FFD09A0A}" type="presParOf" srcId="{9BD39A03-E0E3-48A7-8719-06A87564AB9E}" destId="{8626945C-6AEA-49D4-8310-B260AD135030}" srcOrd="1" destOrd="0" presId="urn:microsoft.com/office/officeart/2009/3/layout/StepUpProcess"/>
    <dgm:cxn modelId="{8CDD1909-6C46-415C-B037-CAC21074183A}" type="presParOf" srcId="{8626945C-6AEA-49D4-8310-B260AD135030}" destId="{D4430EAC-CF02-49EE-ACF6-5EC0703D8229}" srcOrd="0" destOrd="0" presId="urn:microsoft.com/office/officeart/2009/3/layout/StepUpProcess"/>
    <dgm:cxn modelId="{295A7633-C6D8-487E-BF28-A1326CA9B2A3}" type="presParOf" srcId="{9BD39A03-E0E3-48A7-8719-06A87564AB9E}" destId="{C036DC90-2118-42D8-9E72-8106FE960724}" srcOrd="2" destOrd="0" presId="urn:microsoft.com/office/officeart/2009/3/layout/StepUpProcess"/>
    <dgm:cxn modelId="{108E5E29-7D4F-4B21-8B52-BE79FD93FB5F}" type="presParOf" srcId="{C036DC90-2118-42D8-9E72-8106FE960724}" destId="{E7CD7C92-8A21-4A43-9F4A-EBE45AB577E1}" srcOrd="0" destOrd="0" presId="urn:microsoft.com/office/officeart/2009/3/layout/StepUpProcess"/>
    <dgm:cxn modelId="{95C3593D-9E72-47F6-8885-0B87BCE564BD}" type="presParOf" srcId="{C036DC90-2118-42D8-9E72-8106FE960724}" destId="{C4BB7EAE-E842-4EC3-9B63-1267860A32F4}" srcOrd="1" destOrd="0" presId="urn:microsoft.com/office/officeart/2009/3/layout/StepUpProcess"/>
    <dgm:cxn modelId="{2FAF75E0-0FBA-4F77-B79C-D6ACAECB38AF}" type="presParOf" srcId="{C036DC90-2118-42D8-9E72-8106FE960724}" destId="{2FC4A93D-AEB6-418D-8172-8868707B3462}" srcOrd="2" destOrd="0" presId="urn:microsoft.com/office/officeart/2009/3/layout/StepUpProcess"/>
    <dgm:cxn modelId="{27EAAFC7-A6DD-4CA1-A886-6877B154ABAA}" type="presParOf" srcId="{9BD39A03-E0E3-48A7-8719-06A87564AB9E}" destId="{DE41C95F-3707-4C61-BE0F-D57462C7FC2F}" srcOrd="3" destOrd="0" presId="urn:microsoft.com/office/officeart/2009/3/layout/StepUpProcess"/>
    <dgm:cxn modelId="{7FEB5337-7600-47A3-9080-62284D94F575}" type="presParOf" srcId="{DE41C95F-3707-4C61-BE0F-D57462C7FC2F}" destId="{FE247856-7E01-4F73-8E2F-C1439744D122}" srcOrd="0" destOrd="0" presId="urn:microsoft.com/office/officeart/2009/3/layout/StepUpProcess"/>
    <dgm:cxn modelId="{B9714BE8-5025-4780-B593-02860CEFE4B7}" type="presParOf" srcId="{9BD39A03-E0E3-48A7-8719-06A87564AB9E}" destId="{63F3335A-D1E5-4AA3-9F1E-464F165332F9}" srcOrd="4" destOrd="0" presId="urn:microsoft.com/office/officeart/2009/3/layout/StepUpProcess"/>
    <dgm:cxn modelId="{E32EB355-1F6D-4AA6-B640-0E8BA39CF1EC}" type="presParOf" srcId="{63F3335A-D1E5-4AA3-9F1E-464F165332F9}" destId="{B7FE2549-9698-4273-8399-C56F976D76B5}" srcOrd="0" destOrd="0" presId="urn:microsoft.com/office/officeart/2009/3/layout/StepUpProcess"/>
    <dgm:cxn modelId="{D6369B75-1714-4732-BE02-B662BEBF1D49}" type="presParOf" srcId="{63F3335A-D1E5-4AA3-9F1E-464F165332F9}" destId="{9EE7ADB9-14A3-4101-9E76-44154E2F68E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E0728-A975-41DE-A2A9-DB02F5B5A832}">
      <dsp:nvSpPr>
        <dsp:cNvPr id="0" name=""/>
        <dsp:cNvSpPr/>
      </dsp:nvSpPr>
      <dsp:spPr>
        <a:xfrm>
          <a:off x="4999837" y="3073811"/>
          <a:ext cx="3915903" cy="453079"/>
        </a:xfrm>
        <a:custGeom>
          <a:avLst/>
          <a:gdLst/>
          <a:ahLst/>
          <a:cxnLst/>
          <a:rect l="0" t="0" r="0" b="0"/>
          <a:pathLst>
            <a:path>
              <a:moveTo>
                <a:pt x="0" y="0"/>
              </a:moveTo>
              <a:lnTo>
                <a:pt x="0" y="226539"/>
              </a:lnTo>
              <a:lnTo>
                <a:pt x="3915903" y="226539"/>
              </a:lnTo>
              <a:lnTo>
                <a:pt x="3915903" y="4530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53366-0D12-475B-9C70-7E5535AA4F78}">
      <dsp:nvSpPr>
        <dsp:cNvPr id="0" name=""/>
        <dsp:cNvSpPr/>
      </dsp:nvSpPr>
      <dsp:spPr>
        <a:xfrm>
          <a:off x="4999837" y="3073811"/>
          <a:ext cx="1305301" cy="453079"/>
        </a:xfrm>
        <a:custGeom>
          <a:avLst/>
          <a:gdLst/>
          <a:ahLst/>
          <a:cxnLst/>
          <a:rect l="0" t="0" r="0" b="0"/>
          <a:pathLst>
            <a:path>
              <a:moveTo>
                <a:pt x="0" y="0"/>
              </a:moveTo>
              <a:lnTo>
                <a:pt x="0" y="226539"/>
              </a:lnTo>
              <a:lnTo>
                <a:pt x="1305301" y="226539"/>
              </a:lnTo>
              <a:lnTo>
                <a:pt x="1305301" y="4530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1C8E45-1A3B-4827-96DE-9C3B658457D5}">
      <dsp:nvSpPr>
        <dsp:cNvPr id="0" name=""/>
        <dsp:cNvSpPr/>
      </dsp:nvSpPr>
      <dsp:spPr>
        <a:xfrm>
          <a:off x="3694535" y="3073811"/>
          <a:ext cx="1305301" cy="453079"/>
        </a:xfrm>
        <a:custGeom>
          <a:avLst/>
          <a:gdLst/>
          <a:ahLst/>
          <a:cxnLst/>
          <a:rect l="0" t="0" r="0" b="0"/>
          <a:pathLst>
            <a:path>
              <a:moveTo>
                <a:pt x="1305301" y="0"/>
              </a:moveTo>
              <a:lnTo>
                <a:pt x="1305301" y="226539"/>
              </a:lnTo>
              <a:lnTo>
                <a:pt x="0" y="226539"/>
              </a:lnTo>
              <a:lnTo>
                <a:pt x="0" y="4530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F20BA-0980-4194-BED9-AB3C834109C4}">
      <dsp:nvSpPr>
        <dsp:cNvPr id="0" name=""/>
        <dsp:cNvSpPr/>
      </dsp:nvSpPr>
      <dsp:spPr>
        <a:xfrm>
          <a:off x="1083933" y="3073811"/>
          <a:ext cx="3915903" cy="453079"/>
        </a:xfrm>
        <a:custGeom>
          <a:avLst/>
          <a:gdLst/>
          <a:ahLst/>
          <a:cxnLst/>
          <a:rect l="0" t="0" r="0" b="0"/>
          <a:pathLst>
            <a:path>
              <a:moveTo>
                <a:pt x="3915903" y="0"/>
              </a:moveTo>
              <a:lnTo>
                <a:pt x="3915903" y="226539"/>
              </a:lnTo>
              <a:lnTo>
                <a:pt x="0" y="226539"/>
              </a:lnTo>
              <a:lnTo>
                <a:pt x="0" y="4530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C998FE-C8E7-44D5-9428-353A50AE0445}">
      <dsp:nvSpPr>
        <dsp:cNvPr id="0" name=""/>
        <dsp:cNvSpPr/>
      </dsp:nvSpPr>
      <dsp:spPr>
        <a:xfrm>
          <a:off x="3921075" y="1995049"/>
          <a:ext cx="2157522" cy="1078761"/>
        </a:xfrm>
        <a:prstGeom prst="rect">
          <a:avLst/>
        </a:prstGeom>
        <a:solidFill>
          <a:srgbClr val="4B81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This lecture contains the following </a:t>
          </a:r>
        </a:p>
      </dsp:txBody>
      <dsp:txXfrm>
        <a:off x="3921075" y="1995049"/>
        <a:ext cx="2157522" cy="1078761"/>
      </dsp:txXfrm>
    </dsp:sp>
    <dsp:sp modelId="{D90EE968-9263-4790-94E1-3EBFC6E73D76}">
      <dsp:nvSpPr>
        <dsp:cNvPr id="0" name=""/>
        <dsp:cNvSpPr/>
      </dsp:nvSpPr>
      <dsp:spPr>
        <a:xfrm>
          <a:off x="5172" y="3526890"/>
          <a:ext cx="2157522" cy="1078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Types and functions of vitamins B6 &amp; B12</a:t>
          </a:r>
        </a:p>
      </dsp:txBody>
      <dsp:txXfrm>
        <a:off x="5172" y="3526890"/>
        <a:ext cx="2157522" cy="1078761"/>
      </dsp:txXfrm>
    </dsp:sp>
    <dsp:sp modelId="{E6449720-24E7-4B78-A00F-5D01E297F3DD}">
      <dsp:nvSpPr>
        <dsp:cNvPr id="0" name=""/>
        <dsp:cNvSpPr/>
      </dsp:nvSpPr>
      <dsp:spPr>
        <a:xfrm>
          <a:off x="2615774" y="3526890"/>
          <a:ext cx="2157522" cy="1078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Disorders due to their deficiency </a:t>
          </a:r>
        </a:p>
      </dsp:txBody>
      <dsp:txXfrm>
        <a:off x="2615774" y="3526890"/>
        <a:ext cx="2157522" cy="1078761"/>
      </dsp:txXfrm>
    </dsp:sp>
    <dsp:sp modelId="{7645A37D-588C-4D10-95A1-119499134DCC}">
      <dsp:nvSpPr>
        <dsp:cNvPr id="0" name=""/>
        <dsp:cNvSpPr/>
      </dsp:nvSpPr>
      <dsp:spPr>
        <a:xfrm>
          <a:off x="5226376" y="3526890"/>
          <a:ext cx="2157522" cy="1078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Vitamin B12 deficiency and folate trap</a:t>
          </a:r>
        </a:p>
      </dsp:txBody>
      <dsp:txXfrm>
        <a:off x="5226376" y="3526890"/>
        <a:ext cx="2157522" cy="1078761"/>
      </dsp:txXfrm>
    </dsp:sp>
    <dsp:sp modelId="{2B62E146-C4E4-42CB-ADD9-434647CEC319}">
      <dsp:nvSpPr>
        <dsp:cNvPr id="0" name=""/>
        <dsp:cNvSpPr/>
      </dsp:nvSpPr>
      <dsp:spPr>
        <a:xfrm>
          <a:off x="7836979" y="3526890"/>
          <a:ext cx="2157522" cy="10787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Demyelination neuropathy and neuropsychiatric symptoms of vitamin B12 deficiency </a:t>
          </a:r>
        </a:p>
      </dsp:txBody>
      <dsp:txXfrm>
        <a:off x="7836979" y="3526890"/>
        <a:ext cx="2157522" cy="1078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8C6D-5CC2-429E-91D3-D073E88C5B6D}">
      <dsp:nvSpPr>
        <dsp:cNvPr id="0" name=""/>
        <dsp:cNvSpPr/>
      </dsp:nvSpPr>
      <dsp:spPr>
        <a:xfrm rot="5400000">
          <a:off x="1343817" y="1155127"/>
          <a:ext cx="1999204" cy="332663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7CB8C-38AE-4C3B-A3F7-09BAFE30F9DE}">
      <dsp:nvSpPr>
        <dsp:cNvPr id="0" name=""/>
        <dsp:cNvSpPr/>
      </dsp:nvSpPr>
      <dsp:spPr>
        <a:xfrm>
          <a:off x="1036889" y="2149073"/>
          <a:ext cx="2949722" cy="263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438912" lvl="0" indent="-320040" algn="l" defTabSz="914400" rtl="0" eaLnBrk="1" latinLnBrk="0" hangingPunct="1">
            <a:lnSpc>
              <a:spcPct val="90000"/>
            </a:lnSpc>
            <a:spcBef>
              <a:spcPct val="0"/>
            </a:spcBef>
            <a:spcAft>
              <a:spcPct val="35000"/>
            </a:spcAft>
            <a:buClr>
              <a:srgbClr val="4B8180"/>
            </a:buClr>
            <a:buFont typeface="Arial" pitchFamily="34" charset="0"/>
            <a:buChar char="•"/>
            <a:defRPr/>
          </a:pPr>
          <a:r>
            <a:rPr lang="en-SG" sz="2000" kern="1200" dirty="0">
              <a:solidFill>
                <a:srgbClr val="4B8180"/>
              </a:solidFill>
              <a:latin typeface="+mn-lt"/>
              <a:ea typeface="ＭＳ Ｐゴシック" charset="-128"/>
              <a:cs typeface="+mn-cs"/>
            </a:rPr>
            <a:t>Pyridoxine: From plants. </a:t>
          </a:r>
        </a:p>
        <a:p>
          <a:pPr marL="438912" lvl="0" indent="-320040" algn="l" defTabSz="914400" rtl="0" eaLnBrk="1" latinLnBrk="0" hangingPunct="1">
            <a:lnSpc>
              <a:spcPct val="90000"/>
            </a:lnSpc>
            <a:spcBef>
              <a:spcPct val="0"/>
            </a:spcBef>
            <a:spcAft>
              <a:spcPct val="35000"/>
            </a:spcAft>
            <a:buClr>
              <a:srgbClr val="4B8180"/>
            </a:buClr>
            <a:buFont typeface="Arial" pitchFamily="34" charset="0"/>
            <a:buChar char="•"/>
            <a:defRPr/>
          </a:pPr>
          <a:r>
            <a:rPr lang="en-SG" sz="2000" kern="1200" dirty="0">
              <a:solidFill>
                <a:srgbClr val="4B8180"/>
              </a:solidFill>
              <a:latin typeface="+mn-lt"/>
              <a:ea typeface="ＭＳ Ｐゴシック" charset="-128"/>
              <a:cs typeface="+mn-cs"/>
            </a:rPr>
            <a:t>Pyridoxal: From animal proteins such as eggs and meat. </a:t>
          </a:r>
        </a:p>
        <a:p>
          <a:pPr marL="438912" lvl="0" indent="-320040" algn="l" defTabSz="914400" rtl="0" eaLnBrk="1" latinLnBrk="0" hangingPunct="1">
            <a:lnSpc>
              <a:spcPct val="90000"/>
            </a:lnSpc>
            <a:spcBef>
              <a:spcPct val="0"/>
            </a:spcBef>
            <a:spcAft>
              <a:spcPct val="35000"/>
            </a:spcAft>
            <a:buClr>
              <a:srgbClr val="4B8180"/>
            </a:buClr>
            <a:buFont typeface="Arial" pitchFamily="34" charset="0"/>
            <a:buChar char="•"/>
            <a:defRPr/>
          </a:pPr>
          <a:r>
            <a:rPr lang="en-SG" sz="2000" kern="1200" dirty="0" err="1">
              <a:solidFill>
                <a:srgbClr val="4B8180"/>
              </a:solidFill>
              <a:latin typeface="+mn-lt"/>
              <a:ea typeface="ＭＳ Ｐゴシック" charset="-128"/>
              <a:cs typeface="+mn-cs"/>
            </a:rPr>
            <a:t>Pyridoxamine</a:t>
          </a:r>
          <a:r>
            <a:rPr lang="en-SG" sz="2000" kern="1200" dirty="0">
              <a:solidFill>
                <a:srgbClr val="4B8180"/>
              </a:solidFill>
              <a:latin typeface="+mn-lt"/>
              <a:ea typeface="ＭＳ Ｐゴシック" charset="-128"/>
              <a:cs typeface="+mn-cs"/>
            </a:rPr>
            <a:t>: Same source as pyridoxal.</a:t>
          </a:r>
          <a:endParaRPr lang="en-US" sz="2000" kern="1200" dirty="0">
            <a:solidFill>
              <a:srgbClr val="4B8180"/>
            </a:solidFill>
            <a:latin typeface="+mn-lt"/>
            <a:ea typeface="ＭＳ Ｐゴシック" charset="-128"/>
            <a:cs typeface="+mn-cs"/>
          </a:endParaRPr>
        </a:p>
      </dsp:txBody>
      <dsp:txXfrm>
        <a:off x="1036889" y="2149073"/>
        <a:ext cx="2949722" cy="2632569"/>
      </dsp:txXfrm>
    </dsp:sp>
    <dsp:sp modelId="{43597D15-5134-477A-9EA3-7D002D8F41F9}">
      <dsp:nvSpPr>
        <dsp:cNvPr id="0" name=""/>
        <dsp:cNvSpPr/>
      </dsp:nvSpPr>
      <dsp:spPr>
        <a:xfrm>
          <a:off x="3446740" y="910217"/>
          <a:ext cx="566660" cy="566660"/>
        </a:xfrm>
        <a:prstGeom prst="triangle">
          <a:avLst>
            <a:gd name="adj" fmla="val 10000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D7C92-8A21-4A43-9F4A-EBE45AB577E1}">
      <dsp:nvSpPr>
        <dsp:cNvPr id="0" name=""/>
        <dsp:cNvSpPr/>
      </dsp:nvSpPr>
      <dsp:spPr>
        <a:xfrm rot="5400000">
          <a:off x="5020444" y="245342"/>
          <a:ext cx="1999204" cy="3326631"/>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7EAE-E842-4EC3-9B63-1267860A32F4}">
      <dsp:nvSpPr>
        <dsp:cNvPr id="0" name=""/>
        <dsp:cNvSpPr/>
      </dsp:nvSpPr>
      <dsp:spPr>
        <a:xfrm>
          <a:off x="4686727" y="1239288"/>
          <a:ext cx="3003301" cy="263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438912" lvl="0" indent="-320040" algn="l" defTabSz="914400" rtl="0" eaLnBrk="1" latinLnBrk="0" hangingPunct="1">
            <a:lnSpc>
              <a:spcPct val="90000"/>
            </a:lnSpc>
            <a:spcBef>
              <a:spcPct val="0"/>
            </a:spcBef>
            <a:spcAft>
              <a:spcPct val="35000"/>
            </a:spcAft>
            <a:buClr>
              <a:srgbClr val="4B8180"/>
            </a:buClr>
            <a:buFont typeface="Arial" pitchFamily="34" charset="0"/>
            <a:buChar char="•"/>
            <a:defRPr/>
          </a:pPr>
          <a:r>
            <a:rPr lang="en-SG" sz="2000" kern="1200" dirty="0">
              <a:solidFill>
                <a:srgbClr val="4B8180"/>
              </a:solidFill>
              <a:latin typeface="+mn-lt"/>
              <a:ea typeface="ＭＳ Ｐゴシック" charset="-128"/>
              <a:cs typeface="+mn-cs"/>
            </a:rPr>
            <a:t>All 3 are converted to </a:t>
          </a:r>
          <a:r>
            <a:rPr lang="en-SG" sz="2000" kern="1200" dirty="0">
              <a:solidFill>
                <a:srgbClr val="FF0000"/>
              </a:solidFill>
              <a:latin typeface="+mn-lt"/>
              <a:ea typeface="ＭＳ Ｐゴシック" charset="-128"/>
              <a:cs typeface="+mn-cs"/>
            </a:rPr>
            <a:t>pyridoxal phosphate </a:t>
          </a:r>
          <a:r>
            <a:rPr lang="en-SG" sz="2000" kern="1200" dirty="0">
              <a:solidFill>
                <a:srgbClr val="4B8180"/>
              </a:solidFill>
              <a:latin typeface="+mn-lt"/>
              <a:ea typeface="ＭＳ Ｐゴシック" charset="-128"/>
              <a:cs typeface="+mn-cs"/>
            </a:rPr>
            <a:t>(PLP)</a:t>
          </a:r>
          <a:endParaRPr lang="en-US" sz="2000" kern="1200" dirty="0">
            <a:solidFill>
              <a:srgbClr val="4B8180"/>
            </a:solidFill>
            <a:latin typeface="+mn-lt"/>
            <a:ea typeface="ＭＳ Ｐゴシック" charset="-128"/>
            <a:cs typeface="+mn-cs"/>
          </a:endParaRPr>
        </a:p>
      </dsp:txBody>
      <dsp:txXfrm>
        <a:off x="4686727" y="1239288"/>
        <a:ext cx="3003301" cy="2632569"/>
      </dsp:txXfrm>
    </dsp:sp>
    <dsp:sp modelId="{2FC4A93D-AEB6-418D-8172-8868707B3462}">
      <dsp:nvSpPr>
        <dsp:cNvPr id="0" name=""/>
        <dsp:cNvSpPr/>
      </dsp:nvSpPr>
      <dsp:spPr>
        <a:xfrm>
          <a:off x="7123368" y="431"/>
          <a:ext cx="566660" cy="566660"/>
        </a:xfrm>
        <a:prstGeom prst="triangle">
          <a:avLst>
            <a:gd name="adj" fmla="val 10000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E2549-9698-4273-8399-C56F976D76B5}">
      <dsp:nvSpPr>
        <dsp:cNvPr id="0" name=""/>
        <dsp:cNvSpPr/>
      </dsp:nvSpPr>
      <dsp:spPr>
        <a:xfrm rot="5400000">
          <a:off x="8697071" y="-449085"/>
          <a:ext cx="1999204" cy="3326631"/>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7ADB9-14A3-4101-9E76-44154E2F68E0}">
      <dsp:nvSpPr>
        <dsp:cNvPr id="0" name=""/>
        <dsp:cNvSpPr/>
      </dsp:nvSpPr>
      <dsp:spPr>
        <a:xfrm>
          <a:off x="8363355" y="586599"/>
          <a:ext cx="3003301" cy="2201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438912" lvl="0" indent="-320040" algn="l" defTabSz="914400" rtl="0" eaLnBrk="1" latinLnBrk="0" hangingPunct="1">
            <a:lnSpc>
              <a:spcPct val="90000"/>
            </a:lnSpc>
            <a:spcBef>
              <a:spcPct val="0"/>
            </a:spcBef>
            <a:spcAft>
              <a:spcPct val="35000"/>
            </a:spcAft>
            <a:buClr>
              <a:srgbClr val="4B8180"/>
            </a:buClr>
            <a:buFont typeface="Arial" pitchFamily="34" charset="0"/>
            <a:buChar char="•"/>
            <a:defRPr/>
          </a:pPr>
          <a:r>
            <a:rPr lang="en-SG" sz="2000" kern="1200" dirty="0">
              <a:solidFill>
                <a:srgbClr val="4B8180"/>
              </a:solidFill>
              <a:latin typeface="+mn-lt"/>
              <a:ea typeface="ＭＳ Ｐゴシック" charset="-128"/>
              <a:cs typeface="+mn-cs"/>
            </a:rPr>
            <a:t>As coenzyme for</a:t>
          </a:r>
          <a:r>
            <a:rPr lang="en-SG" sz="2000" kern="1200" dirty="0" smtClean="0">
              <a:solidFill>
                <a:srgbClr val="4B8180"/>
              </a:solidFill>
              <a:latin typeface="+mn-lt"/>
              <a:ea typeface="ＭＳ Ｐゴシック" charset="-128"/>
              <a:cs typeface="+mn-cs"/>
            </a:rPr>
            <a:t>: Transamination, Deamination, Decarboxylation and Condensation </a:t>
          </a:r>
          <a:r>
            <a:rPr lang="en-SG" sz="2000" kern="1200" dirty="0">
              <a:solidFill>
                <a:srgbClr val="4B8180"/>
              </a:solidFill>
              <a:latin typeface="+mn-lt"/>
              <a:ea typeface="ＭＳ Ｐゴシック" charset="-128"/>
              <a:cs typeface="+mn-cs"/>
            </a:rPr>
            <a:t>reactions</a:t>
          </a:r>
          <a:endParaRPr lang="en-US" sz="2000" kern="1200" dirty="0">
            <a:solidFill>
              <a:srgbClr val="4B8180"/>
            </a:solidFill>
            <a:latin typeface="+mn-lt"/>
            <a:ea typeface="ＭＳ Ｐゴシック" charset="-128"/>
            <a:cs typeface="+mn-cs"/>
          </a:endParaRPr>
        </a:p>
      </dsp:txBody>
      <dsp:txXfrm>
        <a:off x="8363355" y="586599"/>
        <a:ext cx="3003301" cy="22018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875655C-A4FA-41B2-B276-16135165D498}" type="datetimeFigureOut">
              <a:rPr lang="ar-SA" smtClean="0"/>
              <a:t>08/02/39</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651B43D-587A-4A97-89B3-35BBD0BD4D6B}" type="slidenum">
              <a:rPr lang="ar-SA" smtClean="0"/>
              <a:t>‹#›</a:t>
            </a:fld>
            <a:endParaRPr lang="ar-SA"/>
          </a:p>
        </p:txBody>
      </p:sp>
    </p:spTree>
    <p:extLst>
      <p:ext uri="{BB962C8B-B14F-4D97-AF65-F5344CB8AC3E}">
        <p14:creationId xmlns:p14="http://schemas.microsoft.com/office/powerpoint/2010/main" val="401108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9651B43D-587A-4A97-89B3-35BBD0BD4D6B}" type="slidenum">
              <a:rPr lang="ar-SA" smtClean="0"/>
              <a:t>1</a:t>
            </a:fld>
            <a:endParaRPr lang="ar-SA"/>
          </a:p>
        </p:txBody>
      </p:sp>
    </p:spTree>
    <p:extLst>
      <p:ext uri="{BB962C8B-B14F-4D97-AF65-F5344CB8AC3E}">
        <p14:creationId xmlns:p14="http://schemas.microsoft.com/office/powerpoint/2010/main" val="147598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ar-SA" dirty="0"/>
          </a:p>
        </p:txBody>
      </p:sp>
      <p:sp>
        <p:nvSpPr>
          <p:cNvPr id="4" name="Slide Number Placeholder 3"/>
          <p:cNvSpPr>
            <a:spLocks noGrp="1"/>
          </p:cNvSpPr>
          <p:nvPr>
            <p:ph type="sldNum" sz="quarter" idx="10"/>
          </p:nvPr>
        </p:nvSpPr>
        <p:spPr/>
        <p:txBody>
          <a:bodyPr/>
          <a:lstStyle/>
          <a:p>
            <a:fld id="{9651B43D-587A-4A97-89B3-35BBD0BD4D6B}" type="slidenum">
              <a:rPr lang="ar-SA" smtClean="0"/>
              <a:t>8</a:t>
            </a:fld>
            <a:endParaRPr lang="ar-SA"/>
          </a:p>
        </p:txBody>
      </p:sp>
    </p:spTree>
    <p:extLst>
      <p:ext uri="{BB962C8B-B14F-4D97-AF65-F5344CB8AC3E}">
        <p14:creationId xmlns:p14="http://schemas.microsoft.com/office/powerpoint/2010/main" val="104289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9651B43D-587A-4A97-89B3-35BBD0BD4D6B}" type="slidenum">
              <a:rPr lang="ar-SA" smtClean="0"/>
              <a:t>12</a:t>
            </a:fld>
            <a:endParaRPr lang="ar-SA"/>
          </a:p>
        </p:txBody>
      </p:sp>
    </p:spTree>
    <p:extLst>
      <p:ext uri="{BB962C8B-B14F-4D97-AF65-F5344CB8AC3E}">
        <p14:creationId xmlns:p14="http://schemas.microsoft.com/office/powerpoint/2010/main" val="69131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9651B43D-587A-4A97-89B3-35BBD0BD4D6B}" type="slidenum">
              <a:rPr lang="ar-SA" smtClean="0"/>
              <a:t>18</a:t>
            </a:fld>
            <a:endParaRPr lang="ar-SA"/>
          </a:p>
        </p:txBody>
      </p:sp>
    </p:spTree>
    <p:extLst>
      <p:ext uri="{BB962C8B-B14F-4D97-AF65-F5344CB8AC3E}">
        <p14:creationId xmlns:p14="http://schemas.microsoft.com/office/powerpoint/2010/main" val="9903791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microsoft.com/office/2007/relationships/hdphoto" Target="../media/hdphoto2.wdp"/><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10/28/2017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dirty="0"/>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5227400" y="1046650"/>
            <a:ext cx="3060211" cy="1620168"/>
            <a:chOff x="1508999" y="2611327"/>
            <a:chExt cx="2460302" cy="945067"/>
          </a:xfrm>
        </p:grpSpPr>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1727428" y="2611327"/>
              <a:ext cx="1026917" cy="679786"/>
            </a:xfrm>
            <a:prstGeom prst="rect">
              <a:avLst/>
            </a:prstGeom>
          </p:spPr>
        </p:pic>
        <p:sp>
          <p:nvSpPr>
            <p:cNvPr id="34" name="TextBox 33"/>
            <p:cNvSpPr txBox="1"/>
            <p:nvPr/>
          </p:nvSpPr>
          <p:spPr>
            <a:xfrm>
              <a:off x="1508999" y="3203725"/>
              <a:ext cx="1982986" cy="240071"/>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1695333" y="3396347"/>
              <a:ext cx="2273968" cy="160047"/>
            </a:xfrm>
            <a:prstGeom prst="rect">
              <a:avLst/>
            </a:prstGeom>
            <a:noFill/>
          </p:spPr>
          <p:txBody>
            <a:bodyPr wrap="square" rtlCol="0">
              <a:spAutoFit/>
            </a:bodyPr>
            <a:lstStyle/>
            <a:p>
              <a:r>
                <a:rPr lang="en-GB" sz="1000" dirty="0">
                  <a:solidFill>
                    <a:srgbClr val="878688"/>
                  </a:solidFill>
                </a:rPr>
                <a:t>KING SAUD UNIVERSITY</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77" y="2629961"/>
              <a:ext cx="616967" cy="308483"/>
            </a:xfrm>
            <a:prstGeom prst="rect">
              <a:avLst/>
            </a:prstGeom>
          </p:spPr>
        </p:pic>
      </p:gr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9" name="Straight Connector 48"/>
          <p:cNvCxnSpPr/>
          <p:nvPr userDrawn="1"/>
        </p:nvCxnSpPr>
        <p:spPr>
          <a:xfrm>
            <a:off x="267162"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01506"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3">
                                <a:duotone>
                                  <a:prstClr val="black"/>
                                  <a:srgbClr val="4C8180">
                                    <a:tint val="45000"/>
                                    <a:satMod val="400000"/>
                                  </a:srgbClr>
                                </a:duotone>
                                <a:extLst>
                                  <a:ext uri="{BEBA8EAE-BF5A-486C-A8C5-ECC9F3942E4B}">
                                    <a14:imgProps xmlns:a14="http://schemas.microsoft.com/office/drawing/2010/main">
                                      <a14:imgLayer r:embed="rId24">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CCl</a:t>
                                </a:r>
                                <a:r>
                                  <a:rPr lang="en-US" sz="1200" baseline="-25000" dirty="0">
                                    <a:solidFill>
                                      <a:srgbClr val="F8F0E7"/>
                                    </a:solidFill>
                                    <a:latin typeface="Comic Sans MS" charset="0"/>
                                    <a:ea typeface="Comic Sans MS" charset="0"/>
                                    <a:cs typeface="Comic Sans MS" charset="0"/>
                                  </a:rPr>
                                  <a:t>4</a:t>
                                </a: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NH</a:t>
                        </a:r>
                        <a:r>
                          <a:rPr lang="en-US" sz="1200" baseline="-25000" dirty="0">
                            <a:solidFill>
                              <a:srgbClr val="599894"/>
                            </a:solidFill>
                            <a:latin typeface="Comic Sans MS" charset="0"/>
                            <a:ea typeface="Comic Sans MS" charset="0"/>
                            <a:cs typeface="Comic Sans MS" charset="0"/>
                          </a:rPr>
                          <a:t>2</a:t>
                        </a: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dirty="0"/>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Alessa</a:t>
              </a: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smtClean="0">
                  <a:solidFill>
                    <a:srgbClr val="4C8180"/>
                  </a:solidFill>
                  <a:latin typeface="Century Gothic"/>
                  <a:cs typeface="Century Gothic"/>
                </a:rPr>
                <a:t>IF</a:t>
              </a:r>
              <a:r>
                <a:rPr lang="en-US" sz="2800" spc="15" dirty="0" smtClean="0">
                  <a:solidFill>
                    <a:srgbClr val="4C8180"/>
                  </a:solidFill>
                  <a:latin typeface="Century Gothic"/>
                  <a:cs typeface="Century Gothic"/>
                </a:rPr>
                <a:t> </a:t>
              </a:r>
              <a:r>
                <a:rPr sz="2800" spc="25" dirty="0" smtClean="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dirty="0"/>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dirty="0"/>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dirty="0"/>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dirty="0"/>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dirty="0"/>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Illusrated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10/28/2017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dirty="0"/>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JgHlMwbnl28TmJTstrjOR_jJwUQYnA9c-Y45TAYaN7c/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6.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0.jpe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2197836" y="5700798"/>
            <a:ext cx="4888764" cy="553998"/>
          </a:xfrm>
          <a:prstGeom prst="rect">
            <a:avLst/>
          </a:prstGeom>
        </p:spPr>
        <p:txBody>
          <a:bodyPr vert="horz" wrap="square" lIns="0" tIns="0" rIns="0" bIns="0" rtlCol="0">
            <a:spAutoFit/>
          </a:bodyPr>
          <a:lstStyle/>
          <a:p>
            <a:pPr>
              <a:lnSpc>
                <a:spcPct val="100000"/>
              </a:lnSpc>
            </a:pPr>
            <a:r>
              <a:rPr lang="en-SG" sz="3600" i="1" dirty="0">
                <a:solidFill>
                  <a:srgbClr val="4B8180"/>
                </a:solidFill>
                <a:latin typeface="Century Gothic" charset="0"/>
                <a:ea typeface="Century Gothic" charset="0"/>
                <a:cs typeface="Century Gothic" charset="0"/>
              </a:rPr>
              <a:t>Vitamins B6 and B12</a:t>
            </a:r>
            <a:endParaRPr sz="3600" i="1" dirty="0">
              <a:solidFill>
                <a:srgbClr val="4B8180"/>
              </a:solidFill>
              <a:latin typeface="Century Gothic" charset="0"/>
              <a:ea typeface="Century Gothic" charset="0"/>
              <a:cs typeface="Century Gothic" charset="0"/>
            </a:endParaRPr>
          </a:p>
        </p:txBody>
      </p:sp>
      <p:grpSp>
        <p:nvGrpSpPr>
          <p:cNvPr id="4" name="Group 3"/>
          <p:cNvGrpSpPr/>
          <p:nvPr/>
        </p:nvGrpSpPr>
        <p:grpSpPr>
          <a:xfrm>
            <a:off x="4062359" y="3777827"/>
            <a:ext cx="7656353" cy="525785"/>
            <a:chOff x="4371080" y="3617432"/>
            <a:chExt cx="7656353" cy="525785"/>
          </a:xfrm>
        </p:grpSpPr>
        <p:cxnSp>
          <p:nvCxnSpPr>
            <p:cNvPr id="5" name="Straight Connector 4"/>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sp>
          <p:nvSpPr>
            <p:cNvPr id="7" name="object 8"/>
            <p:cNvSpPr txBox="1"/>
            <p:nvPr/>
          </p:nvSpPr>
          <p:spPr>
            <a:xfrm>
              <a:off x="4696204" y="3672896"/>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8" name="Rectangle 7"/>
            <p:cNvSpPr/>
            <p:nvPr/>
          </p:nvSpPr>
          <p:spPr>
            <a:xfrm>
              <a:off x="5931433" y="3617432"/>
              <a:ext cx="6096000" cy="525785"/>
            </a:xfrm>
            <a:prstGeom prst="rect">
              <a:avLst/>
            </a:prstGeom>
          </p:spPr>
          <p:txBody>
            <a:bodyPr>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grpSp>
      <p:sp>
        <p:nvSpPr>
          <p:cNvPr id="9" name="TextBox 8"/>
          <p:cNvSpPr txBox="1"/>
          <p:nvPr/>
        </p:nvSpPr>
        <p:spPr>
          <a:xfrm>
            <a:off x="7205472" y="6373368"/>
            <a:ext cx="1408176" cy="369332"/>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3"/>
              </a:rPr>
              <a:t>Editing file</a:t>
            </a:r>
            <a:endParaRPr lang="en-US" i="1" dirty="0">
              <a:solidFill>
                <a:srgbClr val="4B8180"/>
              </a:solidFill>
              <a:latin typeface="Century Gothic" charset="0"/>
              <a:ea typeface="Century Gothic" charset="0"/>
              <a:cs typeface="Century Gothic" charset="0"/>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rot="20707423">
            <a:off x="7093458" y="3364992"/>
            <a:ext cx="2132838" cy="1971666"/>
          </a:xfrm>
          <a:prstGeom prst="rect">
            <a:avLst/>
          </a:prstGeom>
        </p:spPr>
      </p:pic>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B6D12C-E3A1-4CFA-8B15-C132C5E34AE5}"/>
              </a:ext>
            </a:extLst>
          </p:cNvPr>
          <p:cNvSpPr/>
          <p:nvPr/>
        </p:nvSpPr>
        <p:spPr>
          <a:xfrm>
            <a:off x="110491" y="82034"/>
            <a:ext cx="6882012" cy="584775"/>
          </a:xfrm>
          <a:prstGeom prst="rect">
            <a:avLst/>
          </a:prstGeom>
        </p:spPr>
        <p:txBody>
          <a:bodyPr wrap="none">
            <a:spAutoFit/>
          </a:bodyPr>
          <a:lstStyle/>
          <a:p>
            <a:r>
              <a:rPr lang="en-SG" sz="3200" dirty="0">
                <a:solidFill>
                  <a:srgbClr val="4C8180"/>
                </a:solidFill>
                <a:latin typeface="Century Gothic" charset="0"/>
              </a:rPr>
              <a:t>Disorders of Vitamin B6 deficiency</a:t>
            </a:r>
          </a:p>
        </p:txBody>
      </p:sp>
      <p:pic>
        <p:nvPicPr>
          <p:cNvPr id="3" name="Picture 2">
            <a:extLst>
              <a:ext uri="{FF2B5EF4-FFF2-40B4-BE49-F238E27FC236}">
                <a16:creationId xmlns:a16="http://schemas.microsoft.com/office/drawing/2014/main" id="{E6BADDB7-7E25-489D-84C4-CF3D308CCB8A}"/>
              </a:ext>
            </a:extLst>
          </p:cNvPr>
          <p:cNvPicPr>
            <a:picLocks noChangeAspect="1"/>
          </p:cNvPicPr>
          <p:nvPr/>
        </p:nvPicPr>
        <p:blipFill>
          <a:blip r:embed="rId2"/>
          <a:stretch>
            <a:fillRect/>
          </a:stretch>
        </p:blipFill>
        <p:spPr>
          <a:xfrm>
            <a:off x="110491" y="797639"/>
            <a:ext cx="11309656" cy="5766933"/>
          </a:xfrm>
          <a:prstGeom prst="rect">
            <a:avLst/>
          </a:prstGeom>
        </p:spPr>
      </p:pic>
    </p:spTree>
    <p:extLst>
      <p:ext uri="{BB962C8B-B14F-4D97-AF65-F5344CB8AC3E}">
        <p14:creationId xmlns:p14="http://schemas.microsoft.com/office/powerpoint/2010/main" val="1994525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9E2E4-E0D2-4A5C-B6DE-82A38814EB4C}"/>
              </a:ext>
            </a:extLst>
          </p:cNvPr>
          <p:cNvPicPr>
            <a:picLocks noChangeAspect="1"/>
          </p:cNvPicPr>
          <p:nvPr/>
        </p:nvPicPr>
        <p:blipFill>
          <a:blip r:embed="rId2"/>
          <a:stretch>
            <a:fillRect/>
          </a:stretch>
        </p:blipFill>
        <p:spPr>
          <a:xfrm>
            <a:off x="128016" y="795527"/>
            <a:ext cx="10799064" cy="5835969"/>
          </a:xfrm>
          <a:prstGeom prst="rect">
            <a:avLst/>
          </a:prstGeom>
        </p:spPr>
      </p:pic>
      <p:sp>
        <p:nvSpPr>
          <p:cNvPr id="4" name="Rectangle 3">
            <a:extLst>
              <a:ext uri="{FF2B5EF4-FFF2-40B4-BE49-F238E27FC236}">
                <a16:creationId xmlns:a16="http://schemas.microsoft.com/office/drawing/2014/main" id="{34B6D12C-E3A1-4CFA-8B15-C132C5E34AE5}"/>
              </a:ext>
            </a:extLst>
          </p:cNvPr>
          <p:cNvSpPr/>
          <p:nvPr/>
        </p:nvSpPr>
        <p:spPr>
          <a:xfrm>
            <a:off x="110491" y="82034"/>
            <a:ext cx="6882012" cy="584775"/>
          </a:xfrm>
          <a:prstGeom prst="rect">
            <a:avLst/>
          </a:prstGeom>
        </p:spPr>
        <p:txBody>
          <a:bodyPr wrap="none">
            <a:spAutoFit/>
          </a:bodyPr>
          <a:lstStyle/>
          <a:p>
            <a:r>
              <a:rPr lang="en-SG" sz="3200" dirty="0">
                <a:solidFill>
                  <a:srgbClr val="4C8180"/>
                </a:solidFill>
                <a:latin typeface="Century Gothic" charset="0"/>
              </a:rPr>
              <a:t>Disorders of Vitamin B6 deficiency</a:t>
            </a:r>
          </a:p>
        </p:txBody>
      </p:sp>
    </p:spTree>
    <p:extLst>
      <p:ext uri="{BB962C8B-B14F-4D97-AF65-F5344CB8AC3E}">
        <p14:creationId xmlns:p14="http://schemas.microsoft.com/office/powerpoint/2010/main" val="3124451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3633B6-32FE-49F8-A9DA-6E86F9074DB0}"/>
              </a:ext>
            </a:extLst>
          </p:cNvPr>
          <p:cNvPicPr>
            <a:picLocks noChangeAspect="1"/>
          </p:cNvPicPr>
          <p:nvPr/>
        </p:nvPicPr>
        <p:blipFill>
          <a:blip r:embed="rId3"/>
          <a:stretch>
            <a:fillRect/>
          </a:stretch>
        </p:blipFill>
        <p:spPr>
          <a:xfrm>
            <a:off x="102289" y="759625"/>
            <a:ext cx="11637455" cy="5634351"/>
          </a:xfrm>
          <a:prstGeom prst="rect">
            <a:avLst/>
          </a:prstGeom>
        </p:spPr>
      </p:pic>
      <p:sp>
        <p:nvSpPr>
          <p:cNvPr id="3" name="Rectangle 2">
            <a:extLst>
              <a:ext uri="{FF2B5EF4-FFF2-40B4-BE49-F238E27FC236}">
                <a16:creationId xmlns:a16="http://schemas.microsoft.com/office/drawing/2014/main" id="{23945B1E-FBE6-4559-9AA7-9FD609BBD0B8}"/>
              </a:ext>
            </a:extLst>
          </p:cNvPr>
          <p:cNvSpPr/>
          <p:nvPr/>
        </p:nvSpPr>
        <p:spPr>
          <a:xfrm>
            <a:off x="230818" y="64406"/>
            <a:ext cx="2491909" cy="584775"/>
          </a:xfrm>
          <a:prstGeom prst="rect">
            <a:avLst/>
          </a:prstGeom>
        </p:spPr>
        <p:txBody>
          <a:bodyPr wrap="square">
            <a:spAutoFit/>
          </a:bodyPr>
          <a:lstStyle/>
          <a:p>
            <a:r>
              <a:rPr lang="en-SG" sz="3200" dirty="0">
                <a:solidFill>
                  <a:srgbClr val="4C8180"/>
                </a:solidFill>
                <a:latin typeface="Century Gothic" charset="0"/>
              </a:rPr>
              <a:t>Vitamin</a:t>
            </a:r>
            <a:r>
              <a:rPr lang="en-SG" dirty="0">
                <a:solidFill>
                  <a:srgbClr val="4C8180"/>
                </a:solidFill>
                <a:latin typeface="Century Gothic" charset="0"/>
              </a:rPr>
              <a:t> </a:t>
            </a:r>
            <a:r>
              <a:rPr lang="en-SG" sz="3200" dirty="0">
                <a:solidFill>
                  <a:srgbClr val="4C8180"/>
                </a:solidFill>
                <a:latin typeface="Century Gothic" charset="0"/>
              </a:rPr>
              <a:t>B12</a:t>
            </a:r>
          </a:p>
        </p:txBody>
      </p:sp>
      <p:sp>
        <p:nvSpPr>
          <p:cNvPr id="7" name="TextBox 6"/>
          <p:cNvSpPr txBox="1"/>
          <p:nvPr/>
        </p:nvSpPr>
        <p:spPr>
          <a:xfrm>
            <a:off x="8791303" y="491031"/>
            <a:ext cx="2586446" cy="369332"/>
          </a:xfrm>
          <a:prstGeom prst="rect">
            <a:avLst/>
          </a:prstGeom>
          <a:noFill/>
        </p:spPr>
        <p:txBody>
          <a:bodyPr wrap="square" rtlCol="0">
            <a:spAutoFit/>
          </a:bodyPr>
          <a:lstStyle/>
          <a:p>
            <a:r>
              <a:rPr lang="en-US" dirty="0" smtClean="0">
                <a:solidFill>
                  <a:srgbClr val="00B050"/>
                </a:solidFill>
              </a:rPr>
              <a:t>Doctor mentioned this</a:t>
            </a:r>
            <a:endParaRPr lang="en-US" dirty="0">
              <a:solidFill>
                <a:srgbClr val="00B050"/>
              </a:solidFill>
            </a:endParaRPr>
          </a:p>
        </p:txBody>
      </p:sp>
    </p:spTree>
    <p:extLst>
      <p:ext uri="{BB962C8B-B14F-4D97-AF65-F5344CB8AC3E}">
        <p14:creationId xmlns:p14="http://schemas.microsoft.com/office/powerpoint/2010/main" val="2405791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21DC6-B60B-47C6-9883-8C1598E29169}"/>
              </a:ext>
            </a:extLst>
          </p:cNvPr>
          <p:cNvPicPr>
            <a:picLocks noChangeAspect="1"/>
          </p:cNvPicPr>
          <p:nvPr/>
        </p:nvPicPr>
        <p:blipFill>
          <a:blip r:embed="rId2"/>
          <a:stretch>
            <a:fillRect/>
          </a:stretch>
        </p:blipFill>
        <p:spPr>
          <a:xfrm>
            <a:off x="1702648" y="3813306"/>
            <a:ext cx="2388769" cy="2027776"/>
          </a:xfrm>
          <a:prstGeom prst="rect">
            <a:avLst/>
          </a:prstGeom>
        </p:spPr>
      </p:pic>
      <p:sp>
        <p:nvSpPr>
          <p:cNvPr id="4" name="Rectangle 3">
            <a:extLst>
              <a:ext uri="{FF2B5EF4-FFF2-40B4-BE49-F238E27FC236}">
                <a16:creationId xmlns:a16="http://schemas.microsoft.com/office/drawing/2014/main" id="{EDD6F594-65FC-4832-9D7F-DF96E7450AB7}"/>
              </a:ext>
            </a:extLst>
          </p:cNvPr>
          <p:cNvSpPr/>
          <p:nvPr/>
        </p:nvSpPr>
        <p:spPr>
          <a:xfrm>
            <a:off x="188794" y="799996"/>
            <a:ext cx="5416478" cy="1754326"/>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chemeClr val="bg1">
                    <a:lumMod val="50000"/>
                  </a:schemeClr>
                </a:solidFill>
              </a:rPr>
              <a:t>In the centre of the Corrin ring ,we have cobalt And cobalt can make six bonds. Four of the these bonds can attach to the nitrogen found in the Corrin ring, and one is attached to the dimethylbenzimidazole, and the sixth bond : If it is made with cyanide it is called cyanocobalamin.</a:t>
            </a:r>
            <a:r>
              <a:rPr lang="en-SG" dirty="0">
                <a:solidFill>
                  <a:srgbClr val="00ADA8"/>
                </a:solidFill>
              </a:rPr>
              <a:t> </a:t>
            </a:r>
          </a:p>
        </p:txBody>
      </p:sp>
      <p:sp>
        <p:nvSpPr>
          <p:cNvPr id="6" name="Rectangle 5">
            <a:extLst>
              <a:ext uri="{FF2B5EF4-FFF2-40B4-BE49-F238E27FC236}">
                <a16:creationId xmlns:a16="http://schemas.microsoft.com/office/drawing/2014/main" id="{2775AB80-3C05-4DCC-8183-BE737FBE7B0D}"/>
              </a:ext>
            </a:extLst>
          </p:cNvPr>
          <p:cNvSpPr/>
          <p:nvPr/>
        </p:nvSpPr>
        <p:spPr>
          <a:xfrm>
            <a:off x="230818" y="64406"/>
            <a:ext cx="2491909" cy="584775"/>
          </a:xfrm>
          <a:prstGeom prst="rect">
            <a:avLst/>
          </a:prstGeom>
        </p:spPr>
        <p:txBody>
          <a:bodyPr wrap="square">
            <a:spAutoFit/>
          </a:bodyPr>
          <a:lstStyle/>
          <a:p>
            <a:r>
              <a:rPr lang="en-SG" sz="3200" dirty="0">
                <a:solidFill>
                  <a:srgbClr val="4C8180"/>
                </a:solidFill>
                <a:latin typeface="Century Gothic" charset="0"/>
              </a:rPr>
              <a:t>Vitamin</a:t>
            </a:r>
            <a:r>
              <a:rPr lang="en-SG" dirty="0">
                <a:solidFill>
                  <a:srgbClr val="4C8180"/>
                </a:solidFill>
                <a:latin typeface="Century Gothic" charset="0"/>
              </a:rPr>
              <a:t> </a:t>
            </a:r>
            <a:r>
              <a:rPr lang="en-SG" sz="3200" dirty="0">
                <a:solidFill>
                  <a:srgbClr val="4C8180"/>
                </a:solidFill>
                <a:latin typeface="Century Gothic" charset="0"/>
              </a:rPr>
              <a:t>B12</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875"/>
          <a:stretch/>
        </p:blipFill>
        <p:spPr bwMode="auto">
          <a:xfrm>
            <a:off x="5806305" y="816184"/>
            <a:ext cx="6199767" cy="491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2FB3E03-D3B4-4F72-A4E0-656532E224A1}"/>
              </a:ext>
            </a:extLst>
          </p:cNvPr>
          <p:cNvSpPr/>
          <p:nvPr/>
        </p:nvSpPr>
        <p:spPr>
          <a:xfrm>
            <a:off x="188794" y="2705137"/>
            <a:ext cx="5416478" cy="64633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B050"/>
                </a:solidFill>
              </a:rPr>
              <a:t>If a methyl group is attached ,its </a:t>
            </a:r>
            <a:r>
              <a:rPr lang="en-US" sz="1200" dirty="0" err="1">
                <a:solidFill>
                  <a:srgbClr val="00B050"/>
                </a:solidFill>
              </a:rPr>
              <a:t>methylcobalamin</a:t>
            </a:r>
            <a:r>
              <a:rPr lang="en-US" sz="1200" dirty="0">
                <a:solidFill>
                  <a:srgbClr val="00B050"/>
                </a:solidFill>
              </a:rPr>
              <a:t>. Or if </a:t>
            </a:r>
            <a:r>
              <a:rPr lang="en-US" sz="1200" dirty="0" err="1">
                <a:solidFill>
                  <a:srgbClr val="00B050"/>
                </a:solidFill>
              </a:rPr>
              <a:t>adenosyl</a:t>
            </a:r>
            <a:r>
              <a:rPr lang="en-US" sz="1200" dirty="0">
                <a:solidFill>
                  <a:srgbClr val="00B050"/>
                </a:solidFill>
              </a:rPr>
              <a:t> group is attached it is called </a:t>
            </a:r>
            <a:r>
              <a:rPr lang="en-US" sz="1200" dirty="0" err="1">
                <a:solidFill>
                  <a:srgbClr val="00B050"/>
                </a:solidFill>
              </a:rPr>
              <a:t>adenosylcobalamine</a:t>
            </a:r>
            <a:r>
              <a:rPr lang="en-US" sz="1200" dirty="0">
                <a:solidFill>
                  <a:srgbClr val="00B050"/>
                </a:solidFill>
              </a:rPr>
              <a:t>. So the form of cobalamin changes according to the change in the sixth group while the other 5 bonds remain the same</a:t>
            </a:r>
          </a:p>
        </p:txBody>
      </p:sp>
    </p:spTree>
    <p:extLst>
      <p:ext uri="{BB962C8B-B14F-4D97-AF65-F5344CB8AC3E}">
        <p14:creationId xmlns:p14="http://schemas.microsoft.com/office/powerpoint/2010/main" val="4052787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B79019-CAE0-4116-9C3B-927945E949DC}"/>
              </a:ext>
            </a:extLst>
          </p:cNvPr>
          <p:cNvSpPr/>
          <p:nvPr/>
        </p:nvSpPr>
        <p:spPr>
          <a:xfrm>
            <a:off x="237095" y="64406"/>
            <a:ext cx="7254979" cy="584775"/>
          </a:xfrm>
          <a:prstGeom prst="rect">
            <a:avLst/>
          </a:prstGeom>
        </p:spPr>
        <p:txBody>
          <a:bodyPr wrap="square">
            <a:spAutoFit/>
          </a:bodyPr>
          <a:lstStyle/>
          <a:p>
            <a:r>
              <a:rPr lang="pt-BR" sz="3200" dirty="0">
                <a:solidFill>
                  <a:srgbClr val="4C8180"/>
                </a:solidFill>
                <a:latin typeface="Century Gothic" charset="0"/>
              </a:rPr>
              <a:t>Vitamin B12 ( Cobalamine )</a:t>
            </a:r>
            <a:endParaRPr lang="en-SG" sz="3200" dirty="0">
              <a:solidFill>
                <a:srgbClr val="4C8180"/>
              </a:solidFill>
              <a:latin typeface="Century Gothic" charset="0"/>
            </a:endParaRPr>
          </a:p>
        </p:txBody>
      </p:sp>
      <p:sp>
        <p:nvSpPr>
          <p:cNvPr id="3" name="Rectangle 2">
            <a:extLst>
              <a:ext uri="{FF2B5EF4-FFF2-40B4-BE49-F238E27FC236}">
                <a16:creationId xmlns:a16="http://schemas.microsoft.com/office/drawing/2014/main" id="{C2D1F5A8-1ACA-449A-B310-5C2FA8FFC553}"/>
              </a:ext>
            </a:extLst>
          </p:cNvPr>
          <p:cNvSpPr/>
          <p:nvPr/>
        </p:nvSpPr>
        <p:spPr>
          <a:xfrm>
            <a:off x="202441" y="879966"/>
            <a:ext cx="7917977" cy="5078313"/>
          </a:xfrm>
          <a:prstGeom prst="rect">
            <a:avLst/>
          </a:prstGeom>
          <a:ln w="12700">
            <a:solidFill>
              <a:schemeClr val="tx1"/>
            </a:solidFill>
          </a:ln>
        </p:spPr>
        <p:txBody>
          <a:bodyPr wrap="square">
            <a:spAutoFit/>
          </a:bodyPr>
          <a:lstStyle/>
          <a:p>
            <a:r>
              <a:rPr lang="en-SG" dirty="0">
                <a:solidFill>
                  <a:srgbClr val="334E5D"/>
                </a:solidFill>
                <a:ea typeface="ＭＳ Ｐゴシック" charset="-128"/>
              </a:rPr>
              <a:t>Mainly found in animal liver bound to protein as: “ </a:t>
            </a:r>
            <a:r>
              <a:rPr lang="en-SG" dirty="0" err="1">
                <a:solidFill>
                  <a:srgbClr val="334E5D"/>
                </a:solidFill>
                <a:ea typeface="ＭＳ Ｐゴシック" charset="-128"/>
              </a:rPr>
              <a:t>Methylcobalamin</a:t>
            </a:r>
            <a:r>
              <a:rPr lang="en-SG" dirty="0">
                <a:solidFill>
                  <a:srgbClr val="334E5D"/>
                </a:solidFill>
                <a:ea typeface="ＭＳ Ｐゴシック" charset="-128"/>
              </a:rPr>
              <a:t>” or</a:t>
            </a:r>
          </a:p>
          <a:p>
            <a:r>
              <a:rPr lang="en-SG" dirty="0">
                <a:solidFill>
                  <a:srgbClr val="334E5D"/>
                </a:solidFill>
                <a:ea typeface="ＭＳ Ｐゴシック" charset="-128"/>
              </a:rPr>
              <a:t> “ 5’-deoxyadenosylcobalamin”</a:t>
            </a:r>
          </a:p>
          <a:p>
            <a:endParaRPr lang="en-SG" dirty="0">
              <a:solidFill>
                <a:srgbClr val="334E5D"/>
              </a:solidFill>
              <a:ea typeface="ＭＳ Ｐゴシック" charset="-128"/>
            </a:endParaRPr>
          </a:p>
          <a:p>
            <a:pPr marL="285750" indent="-285750">
              <a:buFont typeface="Wingdings" panose="05000000000000000000" pitchFamily="2" charset="2"/>
              <a:buChar char="ü"/>
            </a:pPr>
            <a:r>
              <a:rPr lang="en-SG" dirty="0">
                <a:solidFill>
                  <a:srgbClr val="334E5D"/>
                </a:solidFill>
                <a:ea typeface="ＭＳ Ｐゴシック" charset="-128"/>
              </a:rPr>
              <a:t>Essential for:</a:t>
            </a:r>
          </a:p>
          <a:p>
            <a:r>
              <a:rPr lang="en-SG" dirty="0">
                <a:solidFill>
                  <a:srgbClr val="334E5D"/>
                </a:solidFill>
                <a:ea typeface="ＭＳ Ｐゴシック" charset="-128"/>
              </a:rPr>
              <a:t> 1.</a:t>
            </a:r>
            <a:r>
              <a:rPr lang="en-SG" dirty="0">
                <a:solidFill>
                  <a:srgbClr val="FF0000"/>
                </a:solidFill>
                <a:ea typeface="ＭＳ Ｐゴシック" charset="-128"/>
              </a:rPr>
              <a:t>Normal nervous system function </a:t>
            </a:r>
            <a:r>
              <a:rPr lang="en-SG" dirty="0">
                <a:solidFill>
                  <a:srgbClr val="334E5D"/>
                </a:solidFill>
                <a:ea typeface="ＭＳ Ｐゴシック" charset="-128"/>
              </a:rPr>
              <a:t>.</a:t>
            </a:r>
          </a:p>
          <a:p>
            <a:r>
              <a:rPr lang="en-SG" dirty="0">
                <a:solidFill>
                  <a:srgbClr val="334E5D"/>
                </a:solidFill>
                <a:ea typeface="ＭＳ Ｐゴシック" charset="-128"/>
              </a:rPr>
              <a:t> 2.</a:t>
            </a:r>
            <a:r>
              <a:rPr lang="en-SG" dirty="0">
                <a:solidFill>
                  <a:srgbClr val="FF0000"/>
                </a:solidFill>
                <a:ea typeface="ＭＳ Ｐゴシック" charset="-128"/>
              </a:rPr>
              <a:t>Red blood cell maturation</a:t>
            </a:r>
            <a:r>
              <a:rPr lang="en-SG" dirty="0">
                <a:solidFill>
                  <a:srgbClr val="334E5D"/>
                </a:solidFill>
                <a:ea typeface="ＭＳ Ｐゴシック" charset="-128"/>
              </a:rPr>
              <a:t> .</a:t>
            </a:r>
          </a:p>
          <a:p>
            <a:r>
              <a:rPr lang="en-SG" dirty="0">
                <a:solidFill>
                  <a:srgbClr val="334E5D"/>
                </a:solidFill>
                <a:ea typeface="ＭＳ Ｐゴシック" charset="-128"/>
              </a:rPr>
              <a:t>* </a:t>
            </a:r>
            <a:r>
              <a:rPr lang="en-SG" dirty="0">
                <a:solidFill>
                  <a:schemeClr val="bg1">
                    <a:lumMod val="50000"/>
                  </a:schemeClr>
                </a:solidFill>
                <a:ea typeface="ＭＳ Ｐゴシック" charset="-128"/>
              </a:rPr>
              <a:t>Note that folic acid and vitamin B 12 are both required in haematopoiesis . Deficiency in B12 leads to megaloblastic macrocytic anemia.</a:t>
            </a:r>
          </a:p>
          <a:p>
            <a:r>
              <a:rPr lang="en-SG" dirty="0">
                <a:solidFill>
                  <a:srgbClr val="334E5D"/>
                </a:solidFill>
                <a:ea typeface="ＭＳ Ｐゴシック" charset="-128"/>
              </a:rPr>
              <a:t> </a:t>
            </a:r>
          </a:p>
          <a:p>
            <a:pPr marL="285750" indent="-285750">
              <a:buFont typeface="Wingdings" panose="05000000000000000000" pitchFamily="2" charset="2"/>
              <a:buChar char="ü"/>
            </a:pPr>
            <a:r>
              <a:rPr lang="en-SG" dirty="0">
                <a:solidFill>
                  <a:srgbClr val="334E5D"/>
                </a:solidFill>
                <a:ea typeface="ＭＳ Ｐゴシック" charset="-128"/>
              </a:rPr>
              <a:t>Not synthesized in the body and must be supplied in the diet. </a:t>
            </a:r>
          </a:p>
          <a:p>
            <a:endParaRPr lang="en-SG" dirty="0">
              <a:solidFill>
                <a:srgbClr val="334E5D"/>
              </a:solidFill>
              <a:ea typeface="ＭＳ Ｐゴシック" charset="-128"/>
            </a:endParaRPr>
          </a:p>
          <a:p>
            <a:pPr marL="285750" indent="-285750">
              <a:buFont typeface="Wingdings" panose="05000000000000000000" pitchFamily="2" charset="2"/>
              <a:buChar char="ü"/>
            </a:pPr>
            <a:r>
              <a:rPr lang="en-SG" dirty="0">
                <a:solidFill>
                  <a:srgbClr val="334E5D"/>
                </a:solidFill>
                <a:ea typeface="ＭＳ Ｐゴシック" charset="-128"/>
              </a:rPr>
              <a:t>Binds to intrinsic factor</a:t>
            </a:r>
            <a:r>
              <a:rPr lang="en-US" dirty="0">
                <a:solidFill>
                  <a:srgbClr val="334E5D"/>
                </a:solidFill>
                <a:ea typeface="ＭＳ Ｐゴシック" charset="-128"/>
              </a:rPr>
              <a:t> “</a:t>
            </a:r>
            <a:r>
              <a:rPr lang="en-SG" dirty="0">
                <a:solidFill>
                  <a:srgbClr val="334E5D"/>
                </a:solidFill>
                <a:ea typeface="ＭＳ Ｐゴシック" charset="-128"/>
              </a:rPr>
              <a:t>a protein secreted by cells in the stomach “ and absorbed by the ileum. </a:t>
            </a:r>
            <a:endParaRPr lang="en-SG" dirty="0" smtClean="0">
              <a:solidFill>
                <a:srgbClr val="334E5D"/>
              </a:solidFill>
              <a:ea typeface="ＭＳ Ｐゴシック" charset="-128"/>
            </a:endParaRPr>
          </a:p>
          <a:p>
            <a:pPr marL="285750" indent="-285750">
              <a:buFont typeface="Wingdings" panose="05000000000000000000" pitchFamily="2" charset="2"/>
              <a:buChar char="ü"/>
            </a:pPr>
            <a:endParaRPr lang="en-SG" dirty="0">
              <a:solidFill>
                <a:srgbClr val="334E5D"/>
              </a:solidFill>
              <a:ea typeface="ＭＳ Ｐゴシック" charset="-128"/>
            </a:endParaRPr>
          </a:p>
          <a:p>
            <a:r>
              <a:rPr lang="en-SG" dirty="0">
                <a:solidFill>
                  <a:srgbClr val="334E5D"/>
                </a:solidFill>
                <a:ea typeface="ＭＳ Ｐゴシック" charset="-128"/>
              </a:rPr>
              <a:t>* </a:t>
            </a:r>
            <a:r>
              <a:rPr lang="en-SG" dirty="0">
                <a:solidFill>
                  <a:schemeClr val="bg1">
                    <a:lumMod val="50000"/>
                  </a:schemeClr>
                </a:solidFill>
                <a:ea typeface="ＭＳ Ｐゴシック" charset="-128"/>
              </a:rPr>
              <a:t>If a condition in which GIT flora are decreased such as in people taking antibiotics, vitamin B12 deficiency may occur .</a:t>
            </a:r>
          </a:p>
          <a:p>
            <a:r>
              <a:rPr lang="en-SG" dirty="0">
                <a:solidFill>
                  <a:srgbClr val="334E5D"/>
                </a:solidFill>
                <a:ea typeface="ＭＳ Ｐゴシック" charset="-128"/>
              </a:rPr>
              <a:t> * </a:t>
            </a:r>
            <a:r>
              <a:rPr lang="en-SG" dirty="0">
                <a:solidFill>
                  <a:schemeClr val="bg1">
                    <a:lumMod val="50000"/>
                  </a:schemeClr>
                </a:solidFill>
                <a:ea typeface="ＭＳ Ｐゴシック" charset="-128"/>
              </a:rPr>
              <a:t>It may also occur in older people because their stomach acidity is decreased which impairs the absorption of vitamin B12 [Further information in the next slide]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177" y="208185"/>
            <a:ext cx="3178175" cy="60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2FB3E03-D3B4-4F72-A4E0-656532E224A1}"/>
              </a:ext>
            </a:extLst>
          </p:cNvPr>
          <p:cNvSpPr/>
          <p:nvPr/>
        </p:nvSpPr>
        <p:spPr>
          <a:xfrm>
            <a:off x="721670" y="6048826"/>
            <a:ext cx="6879518" cy="64633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B050"/>
                </a:solidFill>
              </a:rPr>
              <a:t>synthesized by parietal cells </a:t>
            </a:r>
            <a:r>
              <a:rPr lang="en-US" sz="1200" dirty="0">
                <a:solidFill>
                  <a:srgbClr val="00B050"/>
                </a:solidFill>
              </a:rPr>
              <a:t>of </a:t>
            </a:r>
            <a:r>
              <a:rPr lang="en-US" sz="1200" dirty="0" smtClean="0">
                <a:solidFill>
                  <a:srgbClr val="00B050"/>
                </a:solidFill>
              </a:rPr>
              <a:t>stomach, then it get attached to intrinsic </a:t>
            </a:r>
            <a:r>
              <a:rPr lang="en-US" sz="1200" dirty="0">
                <a:solidFill>
                  <a:srgbClr val="00B050"/>
                </a:solidFill>
              </a:rPr>
              <a:t>factors in </a:t>
            </a:r>
            <a:r>
              <a:rPr lang="en-US" sz="1200" dirty="0" smtClean="0">
                <a:solidFill>
                  <a:srgbClr val="00B050"/>
                </a:solidFill>
              </a:rPr>
              <a:t>intestine, then it binds to </a:t>
            </a:r>
            <a:r>
              <a:rPr lang="en-US" sz="1200" dirty="0">
                <a:solidFill>
                  <a:srgbClr val="00B050"/>
                </a:solidFill>
              </a:rPr>
              <a:t>ileum mucosal cells </a:t>
            </a:r>
            <a:r>
              <a:rPr lang="en-US" sz="1200" dirty="0" smtClean="0">
                <a:solidFill>
                  <a:srgbClr val="00B050"/>
                </a:solidFill>
              </a:rPr>
              <a:t>, then it get absorbed in the ileum as trans-cobalamin protein, deficiency in intrinsic factors due to autoimmune </a:t>
            </a:r>
            <a:r>
              <a:rPr lang="en-US" sz="1200" dirty="0">
                <a:solidFill>
                  <a:srgbClr val="00B050"/>
                </a:solidFill>
              </a:rPr>
              <a:t>destructions or </a:t>
            </a:r>
            <a:r>
              <a:rPr lang="en-US" sz="1200" dirty="0" smtClean="0">
                <a:solidFill>
                  <a:srgbClr val="00B050"/>
                </a:solidFill>
              </a:rPr>
              <a:t>undergoing sleeve gastrectomy </a:t>
            </a:r>
            <a:r>
              <a:rPr lang="en-US" sz="1200" dirty="0">
                <a:solidFill>
                  <a:srgbClr val="00B050"/>
                </a:solidFill>
              </a:rPr>
              <a:t>will reduce absorption of </a:t>
            </a:r>
            <a:r>
              <a:rPr lang="en-US" sz="1200" dirty="0" smtClean="0">
                <a:solidFill>
                  <a:srgbClr val="00B050"/>
                </a:solidFill>
              </a:rPr>
              <a:t>B12</a:t>
            </a:r>
            <a:endParaRPr lang="en-US" sz="1200" dirty="0">
              <a:solidFill>
                <a:srgbClr val="00B050"/>
              </a:solidFill>
            </a:endParaRPr>
          </a:p>
        </p:txBody>
      </p:sp>
    </p:spTree>
    <p:extLst>
      <p:ext uri="{BB962C8B-B14F-4D97-AF65-F5344CB8AC3E}">
        <p14:creationId xmlns:p14="http://schemas.microsoft.com/office/powerpoint/2010/main" val="4288334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03EBA6-3362-4625-98EC-EB5F4469315E}"/>
              </a:ext>
            </a:extLst>
          </p:cNvPr>
          <p:cNvSpPr/>
          <p:nvPr/>
        </p:nvSpPr>
        <p:spPr>
          <a:xfrm>
            <a:off x="109443" y="87084"/>
            <a:ext cx="2723823" cy="584775"/>
          </a:xfrm>
          <a:prstGeom prst="rect">
            <a:avLst/>
          </a:prstGeom>
        </p:spPr>
        <p:txBody>
          <a:bodyPr wrap="none">
            <a:spAutoFit/>
          </a:bodyPr>
          <a:lstStyle/>
          <a:p>
            <a:r>
              <a:rPr lang="en-SG" sz="3200" dirty="0">
                <a:solidFill>
                  <a:srgbClr val="4C8180"/>
                </a:solidFill>
                <a:latin typeface="Century Gothic" charset="0"/>
              </a:rPr>
              <a:t>Vitamin </a:t>
            </a:r>
            <a:r>
              <a:rPr lang="en-SG" sz="3200" dirty="0" smtClean="0">
                <a:solidFill>
                  <a:srgbClr val="4C8180"/>
                </a:solidFill>
                <a:latin typeface="Century Gothic" charset="0"/>
              </a:rPr>
              <a:t>B12: </a:t>
            </a:r>
            <a:endParaRPr lang="en-SG" sz="3200" dirty="0">
              <a:solidFill>
                <a:srgbClr val="4C8180"/>
              </a:solidFill>
              <a:latin typeface="Century 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44" y="876204"/>
            <a:ext cx="11250996" cy="5601682"/>
          </a:xfrm>
          <a:prstGeom prst="rect">
            <a:avLst/>
          </a:prstGeom>
        </p:spPr>
      </p:pic>
      <p:sp>
        <p:nvSpPr>
          <p:cNvPr id="3" name="TextBox 2"/>
          <p:cNvSpPr txBox="1"/>
          <p:nvPr/>
        </p:nvSpPr>
        <p:spPr>
          <a:xfrm>
            <a:off x="2743200" y="148638"/>
            <a:ext cx="4238368" cy="461665"/>
          </a:xfrm>
          <a:prstGeom prst="rect">
            <a:avLst/>
          </a:prstGeom>
          <a:noFill/>
        </p:spPr>
        <p:txBody>
          <a:bodyPr wrap="square" rtlCol="0">
            <a:spAutoFit/>
          </a:bodyPr>
          <a:lstStyle/>
          <a:p>
            <a:r>
              <a:rPr lang="en-US" sz="2400" b="1" dirty="0" smtClean="0">
                <a:solidFill>
                  <a:srgbClr val="FF0000"/>
                </a:solidFill>
              </a:rPr>
              <a:t>IMPORTANT</a:t>
            </a:r>
            <a:endParaRPr lang="en-US" sz="2400" b="1" dirty="0">
              <a:solidFill>
                <a:srgbClr val="FF0000"/>
              </a:solidFill>
            </a:endParaRPr>
          </a:p>
        </p:txBody>
      </p:sp>
    </p:spTree>
    <p:extLst>
      <p:ext uri="{BB962C8B-B14F-4D97-AF65-F5344CB8AC3E}">
        <p14:creationId xmlns:p14="http://schemas.microsoft.com/office/powerpoint/2010/main" val="1452404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F8E173-EA47-4B7C-90D9-079EBA147E4E}"/>
              </a:ext>
            </a:extLst>
          </p:cNvPr>
          <p:cNvSpPr/>
          <p:nvPr/>
        </p:nvSpPr>
        <p:spPr>
          <a:xfrm>
            <a:off x="159657" y="80220"/>
            <a:ext cx="6505307" cy="584775"/>
          </a:xfrm>
          <a:prstGeom prst="rect">
            <a:avLst/>
          </a:prstGeom>
        </p:spPr>
        <p:txBody>
          <a:bodyPr wrap="none">
            <a:spAutoFit/>
          </a:bodyPr>
          <a:lstStyle/>
          <a:p>
            <a:r>
              <a:rPr lang="en-SG" sz="3200" dirty="0">
                <a:solidFill>
                  <a:srgbClr val="4C8180"/>
                </a:solidFill>
                <a:latin typeface="Century Gothic" charset="0"/>
              </a:rPr>
              <a:t>B12 Deficiency And Folate Trap </a:t>
            </a:r>
          </a:p>
        </p:txBody>
      </p:sp>
      <p:sp>
        <p:nvSpPr>
          <p:cNvPr id="4" name="Rectangle 3">
            <a:extLst>
              <a:ext uri="{FF2B5EF4-FFF2-40B4-BE49-F238E27FC236}">
                <a16:creationId xmlns:a16="http://schemas.microsoft.com/office/drawing/2014/main" id="{8A32DD91-9B27-41F4-B6A0-8DE03D0A42F8}"/>
              </a:ext>
            </a:extLst>
          </p:cNvPr>
          <p:cNvSpPr/>
          <p:nvPr/>
        </p:nvSpPr>
        <p:spPr>
          <a:xfrm>
            <a:off x="708297" y="1238761"/>
            <a:ext cx="6826359" cy="2585323"/>
          </a:xfrm>
          <a:prstGeom prst="rect">
            <a:avLst/>
          </a:prstGeom>
          <a:ln>
            <a:solidFill>
              <a:schemeClr val="tx2"/>
            </a:solidFill>
          </a:ln>
        </p:spPr>
        <p:txBody>
          <a:bodyPr wrap="square">
            <a:spAutoFit/>
          </a:bodyPr>
          <a:lstStyle/>
          <a:p>
            <a:pPr marL="285750" indent="-285750">
              <a:buFont typeface="Wingdings" panose="05000000000000000000" pitchFamily="2" charset="2"/>
              <a:buChar char="ü"/>
            </a:pPr>
            <a:r>
              <a:rPr lang="en-US" dirty="0">
                <a:solidFill>
                  <a:srgbClr val="FF0000"/>
                </a:solidFill>
                <a:ea typeface="ＭＳ Ｐゴシック" charset="-128"/>
              </a:rPr>
              <a:t>Homocysteine re-methylation reaction </a:t>
            </a:r>
            <a:r>
              <a:rPr lang="en-US" dirty="0">
                <a:solidFill>
                  <a:srgbClr val="334E5D"/>
                </a:solidFill>
                <a:ea typeface="ＭＳ Ｐゴシック" charset="-128"/>
              </a:rPr>
              <a:t>is the only pathway where N₅-methyl TH4 can be returned back to tetrahydrofolate pool</a:t>
            </a:r>
          </a:p>
          <a:p>
            <a:pPr marL="285750" indent="-285750">
              <a:buFont typeface="Wingdings" panose="05000000000000000000" pitchFamily="2" charset="2"/>
              <a:buChar char="Ø"/>
            </a:pPr>
            <a:r>
              <a:rPr lang="en-US" dirty="0">
                <a:solidFill>
                  <a:srgbClr val="334E5D"/>
                </a:solidFill>
                <a:ea typeface="ＭＳ Ｐゴシック" charset="-128"/>
              </a:rPr>
              <a:t>Hence folate is trapped as</a:t>
            </a:r>
          </a:p>
          <a:p>
            <a:r>
              <a:rPr lang="en-US" dirty="0">
                <a:solidFill>
                  <a:srgbClr val="334E5D"/>
                </a:solidFill>
                <a:ea typeface="ＭＳ Ｐゴシック" charset="-128"/>
              </a:rPr>
              <a:t>	“ N₅-</a:t>
            </a:r>
            <a:r>
              <a:rPr lang="en-US" dirty="0" err="1">
                <a:solidFill>
                  <a:srgbClr val="334E5D"/>
                </a:solidFill>
                <a:ea typeface="ＭＳ Ｐゴシック" charset="-128"/>
              </a:rPr>
              <a:t>methyltetrahydrofolate</a:t>
            </a:r>
            <a:r>
              <a:rPr lang="en-US" dirty="0">
                <a:solidFill>
                  <a:srgbClr val="334E5D"/>
                </a:solidFill>
                <a:ea typeface="ＭＳ Ｐゴシック" charset="-128"/>
              </a:rPr>
              <a:t> (folate trap) “</a:t>
            </a:r>
          </a:p>
          <a:p>
            <a:r>
              <a:rPr lang="en-US" dirty="0">
                <a:solidFill>
                  <a:srgbClr val="334E5D"/>
                </a:solidFill>
                <a:ea typeface="ＭＳ Ｐゴシック" charset="-128"/>
              </a:rPr>
              <a:t>This leads to folate deficiency and deficiency of other TH4 derivatives (N₅ -N₁₀ methylene TH4 and N10 formyl TH4) required for purine and pyrimidine syntheses </a:t>
            </a:r>
          </a:p>
          <a:p>
            <a:r>
              <a:rPr lang="en-US" dirty="0">
                <a:solidFill>
                  <a:srgbClr val="334E5D"/>
                </a:solidFill>
                <a:ea typeface="ＭＳ Ｐゴシック" charset="-128"/>
              </a:rPr>
              <a:t>TH4: Tetrahydrofolate</a:t>
            </a:r>
          </a:p>
          <a:p>
            <a:r>
              <a:rPr lang="en-SG" dirty="0">
                <a:solidFill>
                  <a:srgbClr val="334E5D"/>
                </a:solidFill>
                <a:ea typeface="ＭＳ Ｐゴシック" charset="-128"/>
              </a:rPr>
              <a:t> • Due to trapping of TH4 all of these reactions can’t go on. </a:t>
            </a:r>
          </a:p>
        </p:txBody>
      </p:sp>
      <p:sp>
        <p:nvSpPr>
          <p:cNvPr id="5" name="Rectangle 4">
            <a:extLst>
              <a:ext uri="{FF2B5EF4-FFF2-40B4-BE49-F238E27FC236}">
                <a16:creationId xmlns:a16="http://schemas.microsoft.com/office/drawing/2014/main" id="{78235BE0-599D-4F1A-B48A-B100951B1A0B}"/>
              </a:ext>
            </a:extLst>
          </p:cNvPr>
          <p:cNvSpPr/>
          <p:nvPr/>
        </p:nvSpPr>
        <p:spPr>
          <a:xfrm>
            <a:off x="424834" y="4238477"/>
            <a:ext cx="4108486" cy="1477328"/>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chemeClr val="bg1">
                    <a:lumMod val="50000"/>
                  </a:schemeClr>
                </a:solidFill>
              </a:rPr>
              <a:t>-The functional form of folate is tetrahydrofolate.</a:t>
            </a:r>
          </a:p>
          <a:p>
            <a:pPr algn="ctr"/>
            <a:r>
              <a:rPr lang="en-SG" dirty="0">
                <a:solidFill>
                  <a:schemeClr val="bg1">
                    <a:lumMod val="50000"/>
                  </a:schemeClr>
                </a:solidFill>
              </a:rPr>
              <a:t> Folate is trapped because it can not be converted to the active form while it exists as inactive form </a:t>
            </a:r>
          </a:p>
        </p:txBody>
      </p:sp>
      <p:sp>
        <p:nvSpPr>
          <p:cNvPr id="6" name="Rectangle 5">
            <a:extLst>
              <a:ext uri="{FF2B5EF4-FFF2-40B4-BE49-F238E27FC236}">
                <a16:creationId xmlns:a16="http://schemas.microsoft.com/office/drawing/2014/main" id="{D411BCFB-758B-4965-908A-B78A3D7FC8E2}"/>
              </a:ext>
            </a:extLst>
          </p:cNvPr>
          <p:cNvSpPr/>
          <p:nvPr/>
        </p:nvSpPr>
        <p:spPr>
          <a:xfrm>
            <a:off x="4658505" y="4238477"/>
            <a:ext cx="3598527" cy="1477328"/>
          </a:xfrm>
          <a:prstGeom prst="rect">
            <a:avLst/>
          </a:prstGeom>
          <a:ln>
            <a:solidFill>
              <a:srgbClr val="00ADA8"/>
            </a:solidFill>
          </a:ln>
        </p:spPr>
        <p:txBody>
          <a:bodyPr wrap="square">
            <a:spAutoFit/>
          </a:bodyPr>
          <a:lstStyle/>
          <a:p>
            <a:pPr algn="ctr"/>
            <a:r>
              <a:rPr lang="en-SG" dirty="0">
                <a:solidFill>
                  <a:srgbClr val="334E5D"/>
                </a:solidFill>
                <a:ea typeface="ＭＳ Ｐゴシック" charset="-128"/>
              </a:rPr>
              <a:t>B12 deficiency can be determined by the level of methylmalonic acid in blood, Which is elevated in individuals with low intake or decreased absorption of the vitamin</a:t>
            </a:r>
          </a:p>
        </p:txBody>
      </p:sp>
      <p:pic>
        <p:nvPicPr>
          <p:cNvPr id="7" name="Content Placeholder 3" descr="20_011.jpg"/>
          <p:cNvPicPr>
            <a:picLocks noChangeAspect="1"/>
          </p:cNvPicPr>
          <p:nvPr/>
        </p:nvPicPr>
        <p:blipFill rotWithShape="1">
          <a:blip r:embed="rId2">
            <a:extLst>
              <a:ext uri="{28A0092B-C50C-407E-A947-70E740481C1C}">
                <a14:useLocalDpi xmlns:a14="http://schemas.microsoft.com/office/drawing/2010/main" val="0"/>
              </a:ext>
            </a:extLst>
          </a:blip>
          <a:srcRect l="35606" t="1977" r="34160" b="14227"/>
          <a:stretch/>
        </p:blipFill>
        <p:spPr>
          <a:xfrm>
            <a:off x="9390888" y="89364"/>
            <a:ext cx="2532888" cy="6327648"/>
          </a:xfrm>
          <a:prstGeom prst="rect">
            <a:avLst/>
          </a:prstGeom>
        </p:spPr>
      </p:pic>
      <p:sp>
        <p:nvSpPr>
          <p:cNvPr id="9" name="Rectangle 8">
            <a:extLst>
              <a:ext uri="{FF2B5EF4-FFF2-40B4-BE49-F238E27FC236}">
                <a16:creationId xmlns:a16="http://schemas.microsoft.com/office/drawing/2014/main" id="{F2FB3E03-D3B4-4F72-A4E0-656532E224A1}"/>
              </a:ext>
            </a:extLst>
          </p:cNvPr>
          <p:cNvSpPr/>
          <p:nvPr/>
        </p:nvSpPr>
        <p:spPr>
          <a:xfrm>
            <a:off x="424834" y="5856802"/>
            <a:ext cx="7832198" cy="646331"/>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00B050"/>
                </a:solidFill>
              </a:rPr>
              <a:t>liver disease leads to </a:t>
            </a:r>
            <a:r>
              <a:rPr lang="en-US" sz="1200" dirty="0" smtClean="0">
                <a:solidFill>
                  <a:srgbClr val="00B050"/>
                </a:solidFill>
              </a:rPr>
              <a:t>elevation </a:t>
            </a:r>
            <a:r>
              <a:rPr lang="en-US" sz="1200" dirty="0">
                <a:solidFill>
                  <a:srgbClr val="00B050"/>
                </a:solidFill>
              </a:rPr>
              <a:t>of </a:t>
            </a:r>
            <a:r>
              <a:rPr lang="en-US" sz="1200" dirty="0" smtClean="0">
                <a:solidFill>
                  <a:srgbClr val="00B050"/>
                </a:solidFill>
              </a:rPr>
              <a:t>vitamin B12 levels , </a:t>
            </a:r>
            <a:r>
              <a:rPr lang="en-US" sz="1200" dirty="0">
                <a:solidFill>
                  <a:srgbClr val="00B050"/>
                </a:solidFill>
              </a:rPr>
              <a:t>its required for </a:t>
            </a:r>
            <a:r>
              <a:rPr lang="en-US" sz="1200" dirty="0" smtClean="0">
                <a:solidFill>
                  <a:srgbClr val="00B050"/>
                </a:solidFill>
              </a:rPr>
              <a:t>synthesis </a:t>
            </a:r>
            <a:r>
              <a:rPr lang="en-US" sz="1200" dirty="0">
                <a:solidFill>
                  <a:srgbClr val="00B050"/>
                </a:solidFill>
              </a:rPr>
              <a:t>of proper </a:t>
            </a:r>
            <a:r>
              <a:rPr lang="en-US" sz="1200" dirty="0" smtClean="0">
                <a:solidFill>
                  <a:srgbClr val="00B050"/>
                </a:solidFill>
              </a:rPr>
              <a:t>red </a:t>
            </a:r>
            <a:r>
              <a:rPr lang="en-US" sz="1200" dirty="0">
                <a:solidFill>
                  <a:srgbClr val="00B050"/>
                </a:solidFill>
              </a:rPr>
              <a:t>blood </a:t>
            </a:r>
            <a:r>
              <a:rPr lang="en-US" sz="1200" dirty="0" smtClean="0">
                <a:solidFill>
                  <a:srgbClr val="00B050"/>
                </a:solidFill>
              </a:rPr>
              <a:t>cell. </a:t>
            </a:r>
          </a:p>
          <a:p>
            <a:pPr algn="ctr"/>
            <a:r>
              <a:rPr lang="en-US" sz="1200" dirty="0">
                <a:solidFill>
                  <a:srgbClr val="00B050"/>
                </a:solidFill>
              </a:rPr>
              <a:t>F</a:t>
            </a:r>
            <a:r>
              <a:rPr lang="en-US" sz="1200" dirty="0" smtClean="0">
                <a:solidFill>
                  <a:srgbClr val="00B050"/>
                </a:solidFill>
              </a:rPr>
              <a:t>atty </a:t>
            </a:r>
            <a:r>
              <a:rPr lang="en-US" sz="1200" dirty="0">
                <a:solidFill>
                  <a:srgbClr val="00B050"/>
                </a:solidFill>
              </a:rPr>
              <a:t>acid </a:t>
            </a:r>
            <a:r>
              <a:rPr lang="en-US" sz="1200" dirty="0" smtClean="0">
                <a:solidFill>
                  <a:srgbClr val="00B050"/>
                </a:solidFill>
              </a:rPr>
              <a:t>degradation also </a:t>
            </a:r>
            <a:r>
              <a:rPr lang="en-US" sz="1200" dirty="0">
                <a:solidFill>
                  <a:srgbClr val="00B050"/>
                </a:solidFill>
              </a:rPr>
              <a:t>requires </a:t>
            </a:r>
            <a:r>
              <a:rPr lang="en-US" sz="1200" dirty="0" smtClean="0">
                <a:solidFill>
                  <a:srgbClr val="00B050"/>
                </a:solidFill>
              </a:rPr>
              <a:t>B12 </a:t>
            </a:r>
            <a:r>
              <a:rPr lang="en-US" sz="1200" dirty="0">
                <a:solidFill>
                  <a:srgbClr val="00B050"/>
                </a:solidFill>
              </a:rPr>
              <a:t>, homocysteine &gt; methionine </a:t>
            </a:r>
            <a:r>
              <a:rPr lang="en-US" sz="1200" dirty="0" smtClean="0">
                <a:solidFill>
                  <a:srgbClr val="00B050"/>
                </a:solidFill>
              </a:rPr>
              <a:t>reaction also requires B12 as a co-factor .</a:t>
            </a:r>
          </a:p>
          <a:p>
            <a:pPr algn="ctr"/>
            <a:r>
              <a:rPr lang="en-US" sz="1200" dirty="0" smtClean="0">
                <a:solidFill>
                  <a:srgbClr val="00B050"/>
                </a:solidFill>
              </a:rPr>
              <a:t>Deficiency of folic acid can lead to anemia since it’s requires for RBC’s maturation .</a:t>
            </a:r>
            <a:endParaRPr lang="en-US" sz="1200" dirty="0">
              <a:solidFill>
                <a:srgbClr val="00B050"/>
              </a:solidFill>
            </a:endParaRPr>
          </a:p>
        </p:txBody>
      </p:sp>
      <p:sp>
        <p:nvSpPr>
          <p:cNvPr id="10" name="TextBox 9"/>
          <p:cNvSpPr txBox="1"/>
          <p:nvPr/>
        </p:nvSpPr>
        <p:spPr>
          <a:xfrm>
            <a:off x="6437376" y="89364"/>
            <a:ext cx="2386584" cy="523220"/>
          </a:xfrm>
          <a:prstGeom prst="rect">
            <a:avLst/>
          </a:prstGeom>
          <a:noFill/>
        </p:spPr>
        <p:txBody>
          <a:bodyPr wrap="square" rtlCol="0">
            <a:spAutoFit/>
          </a:bodyPr>
          <a:lstStyle/>
          <a:p>
            <a:pPr algn="ctr"/>
            <a:r>
              <a:rPr lang="en-US" sz="2800" dirty="0" smtClean="0">
                <a:solidFill>
                  <a:srgbClr val="FF0000"/>
                </a:solidFill>
              </a:rPr>
              <a:t>“IMPORTANT”</a:t>
            </a:r>
            <a:endParaRPr lang="en-US" sz="2800" dirty="0">
              <a:solidFill>
                <a:srgbClr val="FF0000"/>
              </a:solidFill>
            </a:endParaRPr>
          </a:p>
        </p:txBody>
      </p:sp>
    </p:spTree>
    <p:extLst>
      <p:ext uri="{BB962C8B-B14F-4D97-AF65-F5344CB8AC3E}">
        <p14:creationId xmlns:p14="http://schemas.microsoft.com/office/powerpoint/2010/main" val="4204342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04564E-5C37-4CCE-8D1C-E7440B79D259}"/>
              </a:ext>
            </a:extLst>
          </p:cNvPr>
          <p:cNvSpPr/>
          <p:nvPr/>
        </p:nvSpPr>
        <p:spPr>
          <a:xfrm>
            <a:off x="72040" y="139184"/>
            <a:ext cx="7135287" cy="584775"/>
          </a:xfrm>
          <a:prstGeom prst="rect">
            <a:avLst/>
          </a:prstGeom>
        </p:spPr>
        <p:txBody>
          <a:bodyPr wrap="none">
            <a:spAutoFit/>
          </a:bodyPr>
          <a:lstStyle/>
          <a:p>
            <a:r>
              <a:rPr lang="en-SG" sz="3200" dirty="0">
                <a:solidFill>
                  <a:srgbClr val="4C8180"/>
                </a:solidFill>
                <a:latin typeface="Century Gothic" charset="0"/>
              </a:rPr>
              <a:t>Disorders of Vitamin B12 Deficiency</a:t>
            </a:r>
          </a:p>
        </p:txBody>
      </p:sp>
      <p:pic>
        <p:nvPicPr>
          <p:cNvPr id="3" name="Picture 2">
            <a:extLst>
              <a:ext uri="{FF2B5EF4-FFF2-40B4-BE49-F238E27FC236}">
                <a16:creationId xmlns:a16="http://schemas.microsoft.com/office/drawing/2014/main" id="{3BD566B2-7672-41C7-AC18-7C610FD2B3FB}"/>
              </a:ext>
            </a:extLst>
          </p:cNvPr>
          <p:cNvPicPr>
            <a:picLocks noChangeAspect="1"/>
          </p:cNvPicPr>
          <p:nvPr/>
        </p:nvPicPr>
        <p:blipFill>
          <a:blip r:embed="rId2"/>
          <a:stretch>
            <a:fillRect/>
          </a:stretch>
        </p:blipFill>
        <p:spPr>
          <a:xfrm>
            <a:off x="217268" y="1000279"/>
            <a:ext cx="11846057" cy="5181446"/>
          </a:xfrm>
          <a:prstGeom prst="rect">
            <a:avLst/>
          </a:prstGeom>
        </p:spPr>
      </p:pic>
    </p:spTree>
    <p:extLst>
      <p:ext uri="{BB962C8B-B14F-4D97-AF65-F5344CB8AC3E}">
        <p14:creationId xmlns:p14="http://schemas.microsoft.com/office/powerpoint/2010/main" val="1833131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4BD155-9E4E-4A90-A3E6-9233AB27A58A}"/>
              </a:ext>
            </a:extLst>
          </p:cNvPr>
          <p:cNvSpPr/>
          <p:nvPr/>
        </p:nvSpPr>
        <p:spPr>
          <a:xfrm>
            <a:off x="139431" y="110609"/>
            <a:ext cx="5763116" cy="584775"/>
          </a:xfrm>
          <a:prstGeom prst="rect">
            <a:avLst/>
          </a:prstGeom>
        </p:spPr>
        <p:txBody>
          <a:bodyPr wrap="none">
            <a:spAutoFit/>
          </a:bodyPr>
          <a:lstStyle/>
          <a:p>
            <a:r>
              <a:rPr lang="en-SG" sz="3200" dirty="0">
                <a:solidFill>
                  <a:srgbClr val="4C8180"/>
                </a:solidFill>
                <a:latin typeface="Century Gothic" charset="0"/>
              </a:rPr>
              <a:t>Symptoms of B12 deficiency</a:t>
            </a:r>
          </a:p>
        </p:txBody>
      </p:sp>
      <p:pic>
        <p:nvPicPr>
          <p:cNvPr id="5" name="Picture 4">
            <a:extLst>
              <a:ext uri="{FF2B5EF4-FFF2-40B4-BE49-F238E27FC236}">
                <a16:creationId xmlns:a16="http://schemas.microsoft.com/office/drawing/2014/main" id="{9BA8C8F7-5E52-4AAB-BD5D-EB6EFE3A0029}"/>
              </a:ext>
            </a:extLst>
          </p:cNvPr>
          <p:cNvPicPr>
            <a:picLocks noChangeAspect="1"/>
          </p:cNvPicPr>
          <p:nvPr/>
        </p:nvPicPr>
        <p:blipFill>
          <a:blip r:embed="rId3"/>
          <a:stretch>
            <a:fillRect/>
          </a:stretch>
        </p:blipFill>
        <p:spPr>
          <a:xfrm>
            <a:off x="6711696" y="865304"/>
            <a:ext cx="5329785" cy="5481280"/>
          </a:xfrm>
          <a:prstGeom prst="rect">
            <a:avLst/>
          </a:prstGeom>
        </p:spPr>
      </p:pic>
      <p:grpSp>
        <p:nvGrpSpPr>
          <p:cNvPr id="6" name="Group 5"/>
          <p:cNvGrpSpPr/>
          <p:nvPr/>
        </p:nvGrpSpPr>
        <p:grpSpPr>
          <a:xfrm>
            <a:off x="203958" y="878734"/>
            <a:ext cx="1799189" cy="713849"/>
            <a:chOff x="1598355" y="1718"/>
            <a:chExt cx="1799189" cy="713849"/>
          </a:xfrm>
        </p:grpSpPr>
        <p:sp>
          <p:nvSpPr>
            <p:cNvPr id="23" name="Rounded Rectangle 22"/>
            <p:cNvSpPr/>
            <p:nvPr/>
          </p:nvSpPr>
          <p:spPr>
            <a:xfrm>
              <a:off x="1598355" y="1718"/>
              <a:ext cx="1799189" cy="713849"/>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Rounded Rectangle 4"/>
            <p:cNvSpPr/>
            <p:nvPr/>
          </p:nvSpPr>
          <p:spPr>
            <a:xfrm>
              <a:off x="1619263" y="22626"/>
              <a:ext cx="1757373" cy="672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Neurological symptoms</a:t>
              </a:r>
            </a:p>
          </p:txBody>
        </p:sp>
      </p:grpSp>
      <p:grpSp>
        <p:nvGrpSpPr>
          <p:cNvPr id="7" name="Group 6"/>
          <p:cNvGrpSpPr/>
          <p:nvPr/>
        </p:nvGrpSpPr>
        <p:grpSpPr>
          <a:xfrm>
            <a:off x="563795" y="1748295"/>
            <a:ext cx="2062117" cy="867132"/>
            <a:chOff x="1958192" y="871279"/>
            <a:chExt cx="2062117" cy="867132"/>
          </a:xfrm>
        </p:grpSpPr>
        <p:sp>
          <p:nvSpPr>
            <p:cNvPr id="21" name="Rounded Rectangle 20"/>
            <p:cNvSpPr/>
            <p:nvPr/>
          </p:nvSpPr>
          <p:spPr>
            <a:xfrm>
              <a:off x="1958192" y="871279"/>
              <a:ext cx="2062117" cy="867132"/>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2" name="Rounded Rectangle 6"/>
            <p:cNvSpPr/>
            <p:nvPr/>
          </p:nvSpPr>
          <p:spPr>
            <a:xfrm>
              <a:off x="1983589" y="896676"/>
              <a:ext cx="2011323" cy="8163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ADA8"/>
                  </a:solidFill>
                  <a:latin typeface="+mn-lt"/>
                  <a:ea typeface="ＭＳ Ｐゴシック" charset="-128"/>
                  <a:cs typeface="+mn-cs"/>
                </a:rPr>
                <a:t>Unsteady gait and balance (ataxia)</a:t>
              </a:r>
            </a:p>
          </p:txBody>
        </p:sp>
      </p:grpSp>
      <p:grpSp>
        <p:nvGrpSpPr>
          <p:cNvPr id="8" name="Group 7"/>
          <p:cNvGrpSpPr/>
          <p:nvPr/>
        </p:nvGrpSpPr>
        <p:grpSpPr>
          <a:xfrm>
            <a:off x="563795" y="2771139"/>
            <a:ext cx="2082586" cy="801589"/>
            <a:chOff x="1958192" y="1894123"/>
            <a:chExt cx="2082586" cy="801589"/>
          </a:xfrm>
        </p:grpSpPr>
        <p:sp>
          <p:nvSpPr>
            <p:cNvPr id="19" name="Rounded Rectangle 18"/>
            <p:cNvSpPr/>
            <p:nvPr/>
          </p:nvSpPr>
          <p:spPr>
            <a:xfrm>
              <a:off x="1958192" y="1894123"/>
              <a:ext cx="2082586" cy="801589"/>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0" name="Rounded Rectangle 8"/>
            <p:cNvSpPr/>
            <p:nvPr/>
          </p:nvSpPr>
          <p:spPr>
            <a:xfrm>
              <a:off x="1981670" y="1917601"/>
              <a:ext cx="2035630" cy="7546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ADA8"/>
                  </a:solidFill>
                  <a:latin typeface="+mn-lt"/>
                  <a:ea typeface="ＭＳ Ｐゴシック" charset="-128"/>
                  <a:cs typeface="+mn-cs"/>
                </a:rPr>
                <a:t>Neurological symptoms of B12 deficiency</a:t>
              </a:r>
            </a:p>
          </p:txBody>
        </p:sp>
      </p:grpSp>
      <p:grpSp>
        <p:nvGrpSpPr>
          <p:cNvPr id="9" name="Group 8"/>
          <p:cNvGrpSpPr/>
          <p:nvPr/>
        </p:nvGrpSpPr>
        <p:grpSpPr>
          <a:xfrm>
            <a:off x="563795" y="3728440"/>
            <a:ext cx="2082586" cy="622845"/>
            <a:chOff x="1958192" y="2851424"/>
            <a:chExt cx="2082586" cy="622845"/>
          </a:xfrm>
        </p:grpSpPr>
        <p:sp>
          <p:nvSpPr>
            <p:cNvPr id="17" name="Rounded Rectangle 16"/>
            <p:cNvSpPr/>
            <p:nvPr/>
          </p:nvSpPr>
          <p:spPr>
            <a:xfrm>
              <a:off x="1958192" y="2851424"/>
              <a:ext cx="2082586" cy="622845"/>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8" name="Rounded Rectangle 10"/>
            <p:cNvSpPr/>
            <p:nvPr/>
          </p:nvSpPr>
          <p:spPr>
            <a:xfrm>
              <a:off x="1976435" y="2869667"/>
              <a:ext cx="2046100" cy="586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ADA8"/>
                  </a:solidFill>
                  <a:latin typeface="+mn-lt"/>
                  <a:ea typeface="ＭＳ Ｐゴシック" charset="-128"/>
                  <a:cs typeface="+mn-cs"/>
                </a:rPr>
                <a:t>Absence of reflexes</a:t>
              </a:r>
            </a:p>
          </p:txBody>
        </p:sp>
      </p:grpSp>
      <p:grpSp>
        <p:nvGrpSpPr>
          <p:cNvPr id="10" name="Group 9"/>
          <p:cNvGrpSpPr/>
          <p:nvPr/>
        </p:nvGrpSpPr>
        <p:grpSpPr>
          <a:xfrm>
            <a:off x="563795" y="4506997"/>
            <a:ext cx="2150780" cy="796657"/>
            <a:chOff x="1958192" y="3629981"/>
            <a:chExt cx="2150780" cy="796657"/>
          </a:xfrm>
        </p:grpSpPr>
        <p:sp>
          <p:nvSpPr>
            <p:cNvPr id="15" name="Rounded Rectangle 14"/>
            <p:cNvSpPr/>
            <p:nvPr/>
          </p:nvSpPr>
          <p:spPr>
            <a:xfrm>
              <a:off x="1958192" y="3629981"/>
              <a:ext cx="2150780" cy="796657"/>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6" name="Rounded Rectangle 12"/>
            <p:cNvSpPr/>
            <p:nvPr/>
          </p:nvSpPr>
          <p:spPr>
            <a:xfrm>
              <a:off x="1981525" y="3653314"/>
              <a:ext cx="2104114" cy="749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ADA8"/>
                  </a:solidFill>
                  <a:latin typeface="+mn-lt"/>
                  <a:ea typeface="ＭＳ Ｐゴシック" charset="-128"/>
                  <a:cs typeface="+mn-cs"/>
                </a:rPr>
                <a:t>Paresthesia</a:t>
              </a:r>
              <a:r>
                <a:rPr lang="en-US" sz="2400" kern="1200" dirty="0"/>
                <a:t> </a:t>
              </a:r>
              <a:r>
                <a:rPr lang="en-US" sz="1600" kern="1200" dirty="0">
                  <a:solidFill>
                    <a:schemeClr val="bg1">
                      <a:lumMod val="50000"/>
                    </a:schemeClr>
                  </a:solidFill>
                </a:rPr>
                <a:t>(abnormal sensation of hands and feet)</a:t>
              </a:r>
              <a:r>
                <a:rPr lang="en-US" sz="2400" kern="1200" dirty="0"/>
                <a:t> </a:t>
              </a:r>
            </a:p>
          </p:txBody>
        </p:sp>
      </p:grpSp>
      <p:sp>
        <p:nvSpPr>
          <p:cNvPr id="11" name="Straight Connector 13"/>
          <p:cNvSpPr/>
          <p:nvPr/>
        </p:nvSpPr>
        <p:spPr>
          <a:xfrm>
            <a:off x="383877" y="1592584"/>
            <a:ext cx="179918" cy="4477507"/>
          </a:xfrm>
          <a:custGeom>
            <a:avLst/>
            <a:gdLst/>
            <a:ahLst/>
            <a:cxnLst/>
            <a:rect l="0" t="0" r="0" b="0"/>
            <a:pathLst>
              <a:path>
                <a:moveTo>
                  <a:pt x="0" y="0"/>
                </a:moveTo>
                <a:lnTo>
                  <a:pt x="0" y="4477507"/>
                </a:lnTo>
                <a:lnTo>
                  <a:pt x="179918" y="4477507"/>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12" name="Group 11"/>
          <p:cNvGrpSpPr/>
          <p:nvPr/>
        </p:nvGrpSpPr>
        <p:grpSpPr>
          <a:xfrm>
            <a:off x="563795" y="5459366"/>
            <a:ext cx="2062117" cy="1221450"/>
            <a:chOff x="1958192" y="4582350"/>
            <a:chExt cx="2062117" cy="1221450"/>
          </a:xfrm>
        </p:grpSpPr>
        <p:sp>
          <p:nvSpPr>
            <p:cNvPr id="13" name="Rounded Rectangle 12"/>
            <p:cNvSpPr/>
            <p:nvPr/>
          </p:nvSpPr>
          <p:spPr>
            <a:xfrm>
              <a:off x="1958192" y="4582350"/>
              <a:ext cx="2062117" cy="1221450"/>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4" name="Rounded Rectangle 15"/>
            <p:cNvSpPr/>
            <p:nvPr/>
          </p:nvSpPr>
          <p:spPr>
            <a:xfrm>
              <a:off x="1993967" y="4618125"/>
              <a:ext cx="1990567" cy="1149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ADA8"/>
                  </a:solidFill>
                  <a:latin typeface="+mn-lt"/>
                  <a:ea typeface="ＭＳ Ｐゴシック" charset="-128"/>
                  <a:cs typeface="+mn-cs"/>
                </a:rPr>
                <a:t>Reduced perception of vibration and position</a:t>
              </a:r>
            </a:p>
          </p:txBody>
        </p:sp>
      </p:grpSp>
      <p:grpSp>
        <p:nvGrpSpPr>
          <p:cNvPr id="25" name="Group 24"/>
          <p:cNvGrpSpPr/>
          <p:nvPr/>
        </p:nvGrpSpPr>
        <p:grpSpPr>
          <a:xfrm>
            <a:off x="3261678" y="869243"/>
            <a:ext cx="1751180" cy="695313"/>
            <a:chOff x="567053" y="1718"/>
            <a:chExt cx="1751180" cy="695313"/>
          </a:xfrm>
        </p:grpSpPr>
        <p:sp>
          <p:nvSpPr>
            <p:cNvPr id="26" name="Rounded Rectangle 25"/>
            <p:cNvSpPr/>
            <p:nvPr/>
          </p:nvSpPr>
          <p:spPr>
            <a:xfrm>
              <a:off x="567053" y="1718"/>
              <a:ext cx="1751180" cy="695313"/>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7" name="Rounded Rectangle 4"/>
            <p:cNvSpPr/>
            <p:nvPr/>
          </p:nvSpPr>
          <p:spPr>
            <a:xfrm>
              <a:off x="587418" y="22083"/>
              <a:ext cx="1710450" cy="6545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Psychological symptoms</a:t>
              </a:r>
            </a:p>
          </p:txBody>
        </p:sp>
      </p:grpSp>
      <p:sp>
        <p:nvSpPr>
          <p:cNvPr id="28" name="Straight Connector 5"/>
          <p:cNvSpPr/>
          <p:nvPr/>
        </p:nvSpPr>
        <p:spPr>
          <a:xfrm>
            <a:off x="3436796" y="1564557"/>
            <a:ext cx="175118" cy="467134"/>
          </a:xfrm>
          <a:custGeom>
            <a:avLst/>
            <a:gdLst/>
            <a:ahLst/>
            <a:cxnLst/>
            <a:rect l="0" t="0" r="0" b="0"/>
            <a:pathLst>
              <a:path>
                <a:moveTo>
                  <a:pt x="0" y="0"/>
                </a:moveTo>
                <a:lnTo>
                  <a:pt x="0" y="467134"/>
                </a:lnTo>
                <a:lnTo>
                  <a:pt x="175118" y="467134"/>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29" name="Group 28"/>
          <p:cNvGrpSpPr/>
          <p:nvPr/>
        </p:nvGrpSpPr>
        <p:grpSpPr>
          <a:xfrm>
            <a:off x="3611914" y="1720268"/>
            <a:ext cx="1750186" cy="622845"/>
            <a:chOff x="917289" y="852743"/>
            <a:chExt cx="1750186" cy="622845"/>
          </a:xfrm>
        </p:grpSpPr>
        <p:sp>
          <p:nvSpPr>
            <p:cNvPr id="30" name="Rounded Rectangle 29"/>
            <p:cNvSpPr/>
            <p:nvPr/>
          </p:nvSpPr>
          <p:spPr>
            <a:xfrm>
              <a:off x="917289" y="852743"/>
              <a:ext cx="1750186" cy="622845"/>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 name="Rounded Rectangle 7"/>
            <p:cNvSpPr/>
            <p:nvPr/>
          </p:nvSpPr>
          <p:spPr>
            <a:xfrm>
              <a:off x="935532" y="870986"/>
              <a:ext cx="1713700" cy="586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a:solidFill>
                    <a:srgbClr val="00ADA8"/>
                  </a:solidFill>
                  <a:latin typeface="+mn-lt"/>
                  <a:ea typeface="ＭＳ Ｐゴシック" charset="-128"/>
                  <a:cs typeface="+mn-cs"/>
                </a:rPr>
                <a:t>Depression</a:t>
              </a:r>
            </a:p>
          </p:txBody>
        </p:sp>
      </p:grpSp>
      <p:grpSp>
        <p:nvGrpSpPr>
          <p:cNvPr id="35" name="Group 34"/>
          <p:cNvGrpSpPr/>
          <p:nvPr/>
        </p:nvGrpSpPr>
        <p:grpSpPr>
          <a:xfrm>
            <a:off x="3544258" y="2647078"/>
            <a:ext cx="1726428" cy="622845"/>
            <a:chOff x="917289" y="2772385"/>
            <a:chExt cx="1726428" cy="622845"/>
          </a:xfrm>
        </p:grpSpPr>
        <p:sp>
          <p:nvSpPr>
            <p:cNvPr id="36" name="Rounded Rectangle 35"/>
            <p:cNvSpPr/>
            <p:nvPr/>
          </p:nvSpPr>
          <p:spPr>
            <a:xfrm>
              <a:off x="917289" y="2772385"/>
              <a:ext cx="1726428" cy="622845"/>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7" name="Rounded Rectangle 11"/>
            <p:cNvSpPr/>
            <p:nvPr/>
          </p:nvSpPr>
          <p:spPr>
            <a:xfrm>
              <a:off x="935532" y="2790628"/>
              <a:ext cx="1689942" cy="5863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ADA8"/>
                  </a:solidFill>
                  <a:latin typeface="+mn-lt"/>
                  <a:ea typeface="ＭＳ Ｐゴシック" charset="-128"/>
                  <a:cs typeface="+mn-cs"/>
                </a:rPr>
                <a:t>Unstable mood</a:t>
              </a:r>
            </a:p>
          </p:txBody>
        </p:sp>
      </p:grpSp>
      <p:sp>
        <p:nvSpPr>
          <p:cNvPr id="38" name="Straight Connector 12"/>
          <p:cNvSpPr/>
          <p:nvPr/>
        </p:nvSpPr>
        <p:spPr>
          <a:xfrm>
            <a:off x="3433137" y="924309"/>
            <a:ext cx="148410" cy="2615557"/>
          </a:xfrm>
          <a:custGeom>
            <a:avLst/>
            <a:gdLst/>
            <a:ahLst/>
            <a:cxnLst/>
            <a:rect l="0" t="0" r="0" b="0"/>
            <a:pathLst>
              <a:path>
                <a:moveTo>
                  <a:pt x="0" y="0"/>
                </a:moveTo>
                <a:lnTo>
                  <a:pt x="0" y="3309858"/>
                </a:lnTo>
                <a:lnTo>
                  <a:pt x="175118" y="3309858"/>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39" name="Group 38"/>
          <p:cNvGrpSpPr/>
          <p:nvPr/>
        </p:nvGrpSpPr>
        <p:grpSpPr>
          <a:xfrm>
            <a:off x="3585206" y="3632381"/>
            <a:ext cx="1685480" cy="911895"/>
            <a:chOff x="917289" y="3550942"/>
            <a:chExt cx="1685480" cy="911895"/>
          </a:xfrm>
        </p:grpSpPr>
        <p:sp>
          <p:nvSpPr>
            <p:cNvPr id="40" name="Rounded Rectangle 39"/>
            <p:cNvSpPr/>
            <p:nvPr/>
          </p:nvSpPr>
          <p:spPr>
            <a:xfrm>
              <a:off x="917289" y="3550942"/>
              <a:ext cx="1685480" cy="911895"/>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1" name="Rounded Rectangle 14"/>
            <p:cNvSpPr/>
            <p:nvPr/>
          </p:nvSpPr>
          <p:spPr>
            <a:xfrm>
              <a:off x="943997" y="3577650"/>
              <a:ext cx="1632064" cy="858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kern="1200" dirty="0">
                  <a:solidFill>
                    <a:srgbClr val="00ADA8"/>
                  </a:solidFill>
                  <a:latin typeface="+mn-lt"/>
                  <a:ea typeface="ＭＳ Ｐゴシック" charset="-128"/>
                  <a:cs typeface="+mn-cs"/>
                </a:rPr>
                <a:t>Confusion and memory loss</a:t>
              </a:r>
            </a:p>
          </p:txBody>
        </p:sp>
      </p:grpSp>
      <p:sp>
        <p:nvSpPr>
          <p:cNvPr id="3" name="TextBox 2"/>
          <p:cNvSpPr txBox="1"/>
          <p:nvPr/>
        </p:nvSpPr>
        <p:spPr>
          <a:xfrm>
            <a:off x="5752028" y="218330"/>
            <a:ext cx="6289453" cy="369332"/>
          </a:xfrm>
          <a:prstGeom prst="rect">
            <a:avLst/>
          </a:prstGeom>
          <a:noFill/>
        </p:spPr>
        <p:txBody>
          <a:bodyPr wrap="square" rtlCol="0">
            <a:spAutoFit/>
          </a:bodyPr>
          <a:lstStyle/>
          <a:p>
            <a:r>
              <a:rPr lang="en-US" dirty="0" smtClean="0">
                <a:solidFill>
                  <a:srgbClr val="FF0000"/>
                </a:solidFill>
              </a:rPr>
              <a:t>FOCUS ON THE SYMPTOMS IT CAN PRESENT AS CLINICAL CASE</a:t>
            </a:r>
            <a:endParaRPr lang="en-US" dirty="0">
              <a:solidFill>
                <a:srgbClr val="FF0000"/>
              </a:solidFill>
            </a:endParaRPr>
          </a:p>
        </p:txBody>
      </p:sp>
      <p:sp>
        <p:nvSpPr>
          <p:cNvPr id="43" name="TextBox 42"/>
          <p:cNvSpPr txBox="1"/>
          <p:nvPr/>
        </p:nvSpPr>
        <p:spPr>
          <a:xfrm>
            <a:off x="10264932" y="1830360"/>
            <a:ext cx="1541417" cy="369332"/>
          </a:xfrm>
          <a:prstGeom prst="rect">
            <a:avLst/>
          </a:prstGeom>
          <a:noFill/>
        </p:spPr>
        <p:txBody>
          <a:bodyPr wrap="square" rtlCol="0">
            <a:spAutoFit/>
          </a:bodyPr>
          <a:lstStyle/>
          <a:p>
            <a:r>
              <a:rPr lang="en-US" dirty="0" smtClean="0"/>
              <a:t>EXTRA</a:t>
            </a:r>
            <a:endParaRPr lang="en-US" dirty="0"/>
          </a:p>
        </p:txBody>
      </p:sp>
      <p:cxnSp>
        <p:nvCxnSpPr>
          <p:cNvPr id="45" name="Straight Arrow Connector 44"/>
          <p:cNvCxnSpPr/>
          <p:nvPr/>
        </p:nvCxnSpPr>
        <p:spPr>
          <a:xfrm>
            <a:off x="10398034" y="1720268"/>
            <a:ext cx="6376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853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4" y="45739"/>
            <a:ext cx="11845636"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Summary</a:t>
            </a:r>
            <a:endParaRPr lang="en-US" sz="2800" dirty="0">
              <a:solidFill>
                <a:srgbClr val="4C8180"/>
              </a:solidFill>
              <a:latin typeface="Century Gothic" charset="0"/>
              <a:ea typeface="Century Gothic" charset="0"/>
              <a:cs typeface="Century Gothic"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143"/>
          <a:stretch/>
        </p:blipFill>
        <p:spPr>
          <a:xfrm>
            <a:off x="82295" y="720148"/>
            <a:ext cx="10233924" cy="6137852"/>
          </a:xfrm>
          <a:prstGeom prst="rect">
            <a:avLst/>
          </a:prstGeom>
        </p:spPr>
      </p:pic>
    </p:spTree>
    <p:extLst>
      <p:ext uri="{BB962C8B-B14F-4D97-AF65-F5344CB8AC3E}">
        <p14:creationId xmlns:p14="http://schemas.microsoft.com/office/powerpoint/2010/main" val="350461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568" y="236637"/>
            <a:ext cx="6071616" cy="830997"/>
          </a:xfrm>
          <a:prstGeom prst="rect">
            <a:avLst/>
          </a:prstGeom>
          <a:noFill/>
        </p:spPr>
        <p:txBody>
          <a:bodyPr wrap="square" rtlCol="0">
            <a:spAutoFit/>
          </a:bodyPr>
          <a:lstStyle/>
          <a:p>
            <a:r>
              <a:rPr lang="en-US" sz="2400" b="1" dirty="0">
                <a:solidFill>
                  <a:srgbClr val="4B8180"/>
                </a:solidFill>
                <a:latin typeface="Adobe Devanagari" pitchFamily="18" charset="0"/>
                <a:cs typeface="Adobe Devanagari" pitchFamily="18" charset="0"/>
              </a:rPr>
              <a:t>Upon completion of this lecture, the students should be able to:</a:t>
            </a:r>
          </a:p>
        </p:txBody>
      </p:sp>
      <p:sp>
        <p:nvSpPr>
          <p:cNvPr id="4" name="Content Placeholder 2"/>
          <p:cNvSpPr txBox="1">
            <a:spLocks/>
          </p:cNvSpPr>
          <p:nvPr/>
        </p:nvSpPr>
        <p:spPr>
          <a:xfrm>
            <a:off x="1253367" y="1184336"/>
            <a:ext cx="5449186" cy="591140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solidFill>
                  <a:schemeClr val="accent5">
                    <a:lumMod val="50000"/>
                  </a:schemeClr>
                </a:solidFill>
                <a:latin typeface="Adobe Devanagari" pitchFamily="18" charset="0"/>
                <a:cs typeface="Adobe Devanagari" pitchFamily="18" charset="0"/>
              </a:rPr>
              <a:t>Understand the types and functions of vitamins B6 and B12</a:t>
            </a:r>
          </a:p>
          <a:p>
            <a:endParaRPr lang="en-US" sz="2400" dirty="0">
              <a:solidFill>
                <a:schemeClr val="accent5">
                  <a:lumMod val="50000"/>
                </a:schemeClr>
              </a:solidFill>
              <a:latin typeface="Adobe Devanagari" pitchFamily="18" charset="0"/>
              <a:cs typeface="Adobe Devanagari" pitchFamily="18" charset="0"/>
            </a:endParaRPr>
          </a:p>
          <a:p>
            <a:r>
              <a:rPr lang="en-US" sz="2400" dirty="0">
                <a:solidFill>
                  <a:schemeClr val="accent5">
                    <a:lumMod val="50000"/>
                  </a:schemeClr>
                </a:solidFill>
                <a:latin typeface="Adobe Devanagari" pitchFamily="18" charset="0"/>
                <a:cs typeface="Adobe Devanagari" pitchFamily="18" charset="0"/>
              </a:rPr>
              <a:t>Recognize the role of these vitamins in maintaining the myelin sheath of nerves and their function</a:t>
            </a:r>
          </a:p>
          <a:p>
            <a:endParaRPr lang="en-US" sz="2400" dirty="0">
              <a:solidFill>
                <a:schemeClr val="accent5">
                  <a:lumMod val="50000"/>
                </a:schemeClr>
              </a:solidFill>
              <a:latin typeface="Adobe Devanagari" pitchFamily="18" charset="0"/>
              <a:cs typeface="Adobe Devanagari" pitchFamily="18" charset="0"/>
            </a:endParaRPr>
          </a:p>
          <a:p>
            <a:r>
              <a:rPr lang="en-US" sz="2400" dirty="0">
                <a:solidFill>
                  <a:schemeClr val="accent5">
                    <a:lumMod val="50000"/>
                  </a:schemeClr>
                </a:solidFill>
                <a:latin typeface="Adobe Devanagari" pitchFamily="18" charset="0"/>
                <a:cs typeface="Adobe Devanagari" pitchFamily="18" charset="0"/>
              </a:rPr>
              <a:t>Discuss the consequences of vitamin B6 and B12 deficiency that can lead to nerve degeneration and irreversible neurological damage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378" y="5593386"/>
            <a:ext cx="981150" cy="981150"/>
          </a:xfrm>
          <a:prstGeom prst="rect">
            <a:avLst/>
          </a:prstGeom>
        </p:spPr>
      </p:pic>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4" y="45739"/>
            <a:ext cx="11845636"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Summary</a:t>
            </a:r>
            <a:endParaRPr lang="en-US" sz="2800" dirty="0">
              <a:solidFill>
                <a:srgbClr val="4C8180"/>
              </a:solidFill>
              <a:latin typeface="Century Gothic" charset="0"/>
              <a:ea typeface="Century Gothic" charset="0"/>
              <a:cs typeface="Century Gothic"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091"/>
          <a:stretch/>
        </p:blipFill>
        <p:spPr>
          <a:xfrm>
            <a:off x="91440" y="716752"/>
            <a:ext cx="12008184" cy="5190272"/>
          </a:xfrm>
          <a:prstGeom prst="rect">
            <a:avLst/>
          </a:prstGeom>
        </p:spPr>
      </p:pic>
    </p:spTree>
    <p:extLst>
      <p:ext uri="{BB962C8B-B14F-4D97-AF65-F5344CB8AC3E}">
        <p14:creationId xmlns:p14="http://schemas.microsoft.com/office/powerpoint/2010/main" val="645302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a:solidFill>
                  <a:srgbClr val="4C8180"/>
                </a:solidFill>
                <a:latin typeface="Century Gothic" charset="0"/>
                <a:ea typeface="Century Gothic" charset="0"/>
                <a:cs typeface="Century Gothic" charset="0"/>
              </a:rPr>
              <a:t>Quiz</a:t>
            </a:r>
            <a:endParaRPr lang="en-US" sz="2800" dirty="0">
              <a:solidFill>
                <a:srgbClr val="4C8180"/>
              </a:solidFill>
              <a:latin typeface="Century Gothic" charset="0"/>
              <a:ea typeface="Century Gothic" charset="0"/>
              <a:cs typeface="Century Gothic" charset="0"/>
            </a:endParaRPr>
          </a:p>
        </p:txBody>
      </p:sp>
      <p:sp>
        <p:nvSpPr>
          <p:cNvPr id="3" name="TextBox 2"/>
          <p:cNvSpPr txBox="1"/>
          <p:nvPr/>
        </p:nvSpPr>
        <p:spPr>
          <a:xfrm>
            <a:off x="196958" y="813020"/>
            <a:ext cx="7118241" cy="5509200"/>
          </a:xfrm>
          <a:prstGeom prst="rect">
            <a:avLst/>
          </a:prstGeom>
          <a:noFill/>
        </p:spPr>
        <p:txBody>
          <a:bodyPr wrap="square" rtlCol="0">
            <a:spAutoFit/>
          </a:bodyPr>
          <a:lstStyle/>
          <a:p>
            <a:r>
              <a:rPr lang="en-US" sz="1600" b="1" dirty="0">
                <a:solidFill>
                  <a:srgbClr val="7AADA2"/>
                </a:solidFill>
                <a:latin typeface="Calibri" panose="020F0502020204030204" pitchFamily="34" charset="0"/>
                <a:cs typeface="Calibri" panose="020F0502020204030204" pitchFamily="34" charset="0"/>
              </a:rPr>
              <a:t>1) The active form of vitamin B6 is:?</a:t>
            </a:r>
          </a:p>
          <a:p>
            <a:endParaRPr lang="en-US" sz="1600" b="1" dirty="0">
              <a:solidFill>
                <a:srgbClr val="7AADA2"/>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Pyridoxine</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Pyridoxal</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err="1">
                <a:solidFill>
                  <a:srgbClr val="00203F"/>
                </a:solidFill>
                <a:latin typeface="Calibri" panose="020F0502020204030204" pitchFamily="34" charset="0"/>
                <a:cs typeface="Calibri" panose="020F0502020204030204" pitchFamily="34" charset="0"/>
              </a:rPr>
              <a:t>Pyridoxamine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PLP</a:t>
            </a:r>
          </a:p>
          <a:p>
            <a:pPr marL="342900" indent="-342900">
              <a:buAutoNum type="alphaLcParenR"/>
            </a:pPr>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2) Which one of the following is a psychiatric symptom of vitamin B12 deficiency?</a:t>
            </a:r>
          </a:p>
          <a:p>
            <a:endParaRPr lang="en-US" sz="1600" b="1"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Paresthesia</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Reduced perception of vibration and position</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Confusion and memory loss</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Ataxia</a:t>
            </a:r>
            <a:endParaRPr lang="en-US" sz="1600" dirty="0">
              <a:solidFill>
                <a:srgbClr val="7AADA2"/>
              </a:solidFill>
              <a:latin typeface="Calibri" panose="020F0502020204030204" pitchFamily="34" charset="0"/>
              <a:cs typeface="Calibri" panose="020F0502020204030204" pitchFamily="34" charset="0"/>
            </a:endParaRPr>
          </a:p>
          <a:p>
            <a:endParaRPr lang="en-US" sz="1600" b="1" dirty="0">
              <a:solidFill>
                <a:srgbClr val="7AADA2"/>
              </a:solidFill>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3) Which one of the following symptoms is caused by severe deficiency of</a:t>
            </a:r>
          </a:p>
          <a:p>
            <a:r>
              <a:rPr lang="en-US" sz="1600" b="1" dirty="0">
                <a:solidFill>
                  <a:srgbClr val="7AADA2"/>
                </a:solidFill>
                <a:latin typeface="Calibri" panose="020F0502020204030204" pitchFamily="34" charset="0"/>
                <a:cs typeface="Calibri" panose="020F0502020204030204" pitchFamily="34" charset="0"/>
              </a:rPr>
              <a:t>vitamin B6?</a:t>
            </a: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Irritability</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Depression</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Convulsions</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Nervousness </a:t>
            </a:r>
          </a:p>
          <a:p>
            <a:endParaRPr lang="en-US" sz="1600" dirty="0">
              <a:latin typeface="Calibri" panose="020F0502020204030204" pitchFamily="34" charset="0"/>
              <a:cs typeface="Calibri" panose="020F0502020204030204" pitchFamily="34" charset="0"/>
            </a:endParaRPr>
          </a:p>
        </p:txBody>
      </p:sp>
      <p:cxnSp>
        <p:nvCxnSpPr>
          <p:cNvPr id="4" name="Straight Connector 3"/>
          <p:cNvCxnSpPr/>
          <p:nvPr/>
        </p:nvCxnSpPr>
        <p:spPr>
          <a:xfrm>
            <a:off x="7227603" y="976022"/>
            <a:ext cx="0" cy="5592420"/>
          </a:xfrm>
          <a:prstGeom prst="line">
            <a:avLst/>
          </a:prstGeom>
          <a:ln w="19050" cap="rnd">
            <a:solidFill>
              <a:srgbClr val="4B8180"/>
            </a:solidFill>
            <a:prstDash val="sysDash"/>
            <a:roun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60986" y="3382484"/>
            <a:ext cx="3612982" cy="3139321"/>
          </a:xfrm>
          <a:prstGeom prst="rect">
            <a:avLst/>
          </a:prstGeom>
        </p:spPr>
        <p:txBody>
          <a:bodyPr wrap="square">
            <a:spAutoFit/>
          </a:bodyPr>
          <a:lstStyle/>
          <a:p>
            <a:r>
              <a:rPr lang="en-US" b="1" dirty="0">
                <a:solidFill>
                  <a:srgbClr val="7AADA2"/>
                </a:solidFill>
                <a:latin typeface="Calibri" panose="020F0502020204030204" pitchFamily="34" charset="0"/>
                <a:cs typeface="Calibri" panose="020F0502020204030204" pitchFamily="34" charset="0"/>
              </a:rPr>
              <a:t>Q : Describe the process through which folate is trapped as</a:t>
            </a:r>
          </a:p>
          <a:p>
            <a:r>
              <a:rPr lang="en-US" b="1" dirty="0">
                <a:solidFill>
                  <a:srgbClr val="7AADA2"/>
                </a:solidFill>
                <a:latin typeface="Calibri" panose="020F0502020204030204" pitchFamily="34" charset="0"/>
                <a:cs typeface="Calibri" panose="020F0502020204030204" pitchFamily="34" charset="0"/>
              </a:rPr>
              <a:t>N5–</a:t>
            </a:r>
            <a:r>
              <a:rPr lang="en-US" b="1" dirty="0" err="1">
                <a:solidFill>
                  <a:srgbClr val="7AADA2"/>
                </a:solidFill>
                <a:latin typeface="Calibri" panose="020F0502020204030204" pitchFamily="34" charset="0"/>
                <a:cs typeface="Calibri" panose="020F0502020204030204" pitchFamily="34" charset="0"/>
              </a:rPr>
              <a:t>methyltetrahydrofolate</a:t>
            </a:r>
            <a:r>
              <a:rPr lang="en-US" b="1" dirty="0">
                <a:solidFill>
                  <a:srgbClr val="7AADA2"/>
                </a:solidFill>
                <a:latin typeface="Calibri" panose="020F0502020204030204" pitchFamily="34" charset="0"/>
                <a:cs typeface="Calibri" panose="020F0502020204030204" pitchFamily="34" charset="0"/>
              </a:rPr>
              <a:t> causing vitamin B12 deficiency ?</a:t>
            </a:r>
          </a:p>
          <a:p>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cs typeface="Calibri" panose="020F0502020204030204" pitchFamily="34" charset="0"/>
            </a:endParaRPr>
          </a:p>
          <a:p>
            <a:r>
              <a:rPr lang="en-US" b="1" dirty="0">
                <a:solidFill>
                  <a:srgbClr val="7AADA2"/>
                </a:solidFill>
                <a:latin typeface="Calibri" panose="020F0502020204030204" pitchFamily="34" charset="0"/>
                <a:cs typeface="Calibri" panose="020F0502020204030204" pitchFamily="34" charset="0"/>
              </a:rPr>
              <a:t>Q : List the functions of vitamin B6 as a coenzyme ?</a:t>
            </a:r>
          </a:p>
          <a:p>
            <a:endParaRPr lang="en-US" b="1" dirty="0">
              <a:solidFill>
                <a:srgbClr val="7AADA2"/>
              </a:solidFill>
              <a:latin typeface="Calibri" panose="020F0502020204030204" pitchFamily="34" charset="0"/>
            </a:endParaRPr>
          </a:p>
          <a:p>
            <a:endParaRPr lang="en-US" dirty="0"/>
          </a:p>
        </p:txBody>
      </p:sp>
      <p:sp>
        <p:nvSpPr>
          <p:cNvPr id="7" name="TextBox 6"/>
          <p:cNvSpPr txBox="1"/>
          <p:nvPr/>
        </p:nvSpPr>
        <p:spPr>
          <a:xfrm rot="10800000">
            <a:off x="11412779" y="5331310"/>
            <a:ext cx="688931" cy="1077218"/>
          </a:xfrm>
          <a:prstGeom prst="rect">
            <a:avLst/>
          </a:prstGeom>
          <a:noFill/>
          <a:ln w="38100">
            <a:solidFill>
              <a:srgbClr val="7AADA2"/>
            </a:solidFill>
            <a:prstDash val="sysDash"/>
          </a:ln>
        </p:spPr>
        <p:txBody>
          <a:bodyPr wrap="square" rtlCol="0">
            <a:spAutoFit/>
          </a:bodyPr>
          <a:lstStyle/>
          <a:p>
            <a:r>
              <a:rPr lang="en-US" sz="1600" dirty="0">
                <a:solidFill>
                  <a:srgbClr val="C5B7D1"/>
                </a:solidFill>
                <a:latin typeface="Calibri" panose="020F0502020204030204" pitchFamily="34" charset="0"/>
                <a:cs typeface="Calibri" panose="020F0502020204030204" pitchFamily="34" charset="0"/>
              </a:rPr>
              <a:t>1- D </a:t>
            </a:r>
          </a:p>
          <a:p>
            <a:r>
              <a:rPr lang="en-US" sz="1600" dirty="0">
                <a:solidFill>
                  <a:srgbClr val="C5B7D1"/>
                </a:solidFill>
                <a:latin typeface="Calibri" panose="020F0502020204030204" pitchFamily="34" charset="0"/>
                <a:cs typeface="Calibri" panose="020F0502020204030204" pitchFamily="34" charset="0"/>
              </a:rPr>
              <a:t>2- C</a:t>
            </a:r>
          </a:p>
          <a:p>
            <a:r>
              <a:rPr lang="en-US" sz="1600" dirty="0">
                <a:solidFill>
                  <a:srgbClr val="C5B7D1"/>
                </a:solidFill>
                <a:latin typeface="Calibri" panose="020F0502020204030204" pitchFamily="34" charset="0"/>
                <a:cs typeface="Calibri" panose="020F0502020204030204" pitchFamily="34" charset="0"/>
              </a:rPr>
              <a:t>3- C</a:t>
            </a:r>
          </a:p>
          <a:p>
            <a:r>
              <a:rPr lang="en-US" sz="1600" dirty="0">
                <a:solidFill>
                  <a:srgbClr val="C5B7D1"/>
                </a:solidFill>
                <a:latin typeface="Calibri" panose="020F0502020204030204" pitchFamily="34" charset="0"/>
                <a:cs typeface="Calibri" panose="020F0502020204030204" pitchFamily="34" charset="0"/>
              </a:rPr>
              <a:t>4- C</a:t>
            </a:r>
          </a:p>
        </p:txBody>
      </p:sp>
      <p:sp>
        <p:nvSpPr>
          <p:cNvPr id="5" name="Rectangle 4"/>
          <p:cNvSpPr/>
          <p:nvPr/>
        </p:nvSpPr>
        <p:spPr>
          <a:xfrm>
            <a:off x="7594092" y="813020"/>
            <a:ext cx="3918204" cy="1815882"/>
          </a:xfrm>
          <a:prstGeom prst="rect">
            <a:avLst/>
          </a:prstGeom>
        </p:spPr>
        <p:txBody>
          <a:bodyPr wrap="square">
            <a:spAutoFit/>
          </a:bodyPr>
          <a:lstStyle/>
          <a:p>
            <a:r>
              <a:rPr lang="en-US" sz="1600" b="1" dirty="0">
                <a:solidFill>
                  <a:srgbClr val="7AADA2"/>
                </a:solidFill>
                <a:latin typeface="Calibri" panose="020F0502020204030204" pitchFamily="34" charset="0"/>
                <a:cs typeface="Calibri" panose="020F0502020204030204" pitchFamily="34" charset="0"/>
              </a:rPr>
              <a:t>4) Which one of the following is the major storage form of vitamin</a:t>
            </a:r>
          </a:p>
          <a:p>
            <a:r>
              <a:rPr lang="en-US" sz="1600" b="1" dirty="0">
                <a:solidFill>
                  <a:srgbClr val="7AADA2"/>
                </a:solidFill>
                <a:latin typeface="Calibri" panose="020F0502020204030204" pitchFamily="34" charset="0"/>
                <a:cs typeface="Calibri" panose="020F0502020204030204" pitchFamily="34" charset="0"/>
              </a:rPr>
              <a:t>B12 in the liver?</a:t>
            </a:r>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Cyanocobalamin</a:t>
            </a: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err="1">
                <a:solidFill>
                  <a:srgbClr val="00203F"/>
                </a:solidFill>
                <a:latin typeface="Calibri" panose="020F0502020204030204" pitchFamily="34" charset="0"/>
                <a:cs typeface="Calibri" panose="020F0502020204030204" pitchFamily="34" charset="0"/>
              </a:rPr>
              <a:t>Hydroxycobalamin</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err="1">
                <a:solidFill>
                  <a:srgbClr val="00203F"/>
                </a:solidFill>
                <a:latin typeface="Calibri" panose="020F0502020204030204" pitchFamily="34" charset="0"/>
                <a:cs typeface="Calibri" panose="020F0502020204030204" pitchFamily="34" charset="0"/>
              </a:rPr>
              <a:t>Adenosylcobalamin</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err="1">
                <a:solidFill>
                  <a:srgbClr val="00203F"/>
                </a:solidFill>
                <a:latin typeface="Calibri" panose="020F0502020204030204" pitchFamily="34" charset="0"/>
                <a:cs typeface="Calibri" panose="020F0502020204030204" pitchFamily="34" charset="0"/>
              </a:rPr>
              <a:t>Methycobalamin</a:t>
            </a:r>
            <a:endParaRPr lang="en-US" sz="1600" dirty="0">
              <a:solidFill>
                <a:srgbClr val="00203F"/>
              </a:solidFill>
              <a:latin typeface="Calibri" panose="020F0502020204030204" pitchFamily="34" charset="0"/>
              <a:cs typeface="Calibri" panose="020F0502020204030204" pitchFamily="34" charset="0"/>
            </a:endParaRPr>
          </a:p>
        </p:txBody>
      </p:sp>
      <p:sp>
        <p:nvSpPr>
          <p:cNvPr id="8" name="TextBox 7">
            <a:hlinkClick r:id="rId2"/>
          </p:cNvPr>
          <p:cNvSpPr txBox="1"/>
          <p:nvPr/>
        </p:nvSpPr>
        <p:spPr>
          <a:xfrm>
            <a:off x="7451080" y="6364072"/>
            <a:ext cx="3747366" cy="338554"/>
          </a:xfrm>
          <a:prstGeom prst="rect">
            <a:avLst/>
          </a:prstGeom>
          <a:noFill/>
        </p:spPr>
        <p:txBody>
          <a:bodyPr wrap="square" rtlCol="0">
            <a:spAutoFit/>
          </a:bodyPr>
          <a:lstStyle/>
          <a:p>
            <a:pPr algn="ctr"/>
            <a:r>
              <a:rPr lang="en-US" sz="1600" i="1" dirty="0">
                <a:solidFill>
                  <a:srgbClr val="4B8180"/>
                </a:solidFill>
                <a:latin typeface="Century Gothic" charset="0"/>
                <a:ea typeface="Century Gothic" charset="0"/>
                <a:cs typeface="Century Gothic" charset="0"/>
                <a:hlinkClick r:id="rId2"/>
              </a:rPr>
              <a:t>Suggestions and recommendations</a:t>
            </a:r>
            <a:endParaRPr lang="en-US" sz="1600"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555464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677708"/>
            <a:ext cx="2691121" cy="3416320"/>
          </a:xfrm>
          <a:prstGeom prst="rect">
            <a:avLst/>
          </a:prstGeom>
          <a:noFill/>
        </p:spPr>
        <p:txBody>
          <a:bodyPr wrap="square" rtlCol="0">
            <a:spAutoFit/>
          </a:bodyPr>
          <a:lstStyle/>
          <a:p>
            <a:pPr>
              <a:lnSpc>
                <a:spcPct val="200000"/>
              </a:lnSpc>
            </a:pPr>
            <a:r>
              <a:rPr lang="en-US" b="1" dirty="0">
                <a:solidFill>
                  <a:srgbClr val="4C8180"/>
                </a:solidFill>
              </a:rPr>
              <a:t>Faisal </a:t>
            </a:r>
            <a:r>
              <a:rPr lang="en-US" b="1" dirty="0" err="1">
                <a:solidFill>
                  <a:srgbClr val="4C8180"/>
                </a:solidFill>
              </a:rPr>
              <a:t>alfawaz</a:t>
            </a:r>
            <a:endParaRPr lang="en-US" b="1" dirty="0">
              <a:solidFill>
                <a:srgbClr val="4C8180"/>
              </a:solidFill>
            </a:endParaRPr>
          </a:p>
          <a:p>
            <a:pPr>
              <a:lnSpc>
                <a:spcPct val="200000"/>
              </a:lnSpc>
            </a:pPr>
            <a:r>
              <a:rPr lang="en-US" b="1" dirty="0">
                <a:solidFill>
                  <a:srgbClr val="4C8180"/>
                </a:solidFill>
              </a:rPr>
              <a:t>Saud </a:t>
            </a:r>
            <a:r>
              <a:rPr lang="en-US" b="1" dirty="0" err="1" smtClean="0">
                <a:solidFill>
                  <a:srgbClr val="4C8180"/>
                </a:solidFill>
              </a:rPr>
              <a:t>alshunaifi</a:t>
            </a:r>
            <a:endParaRPr lang="en-US" b="1" dirty="0" smtClean="0">
              <a:solidFill>
                <a:srgbClr val="4C8180"/>
              </a:solidFill>
            </a:endParaRPr>
          </a:p>
          <a:p>
            <a:pPr>
              <a:lnSpc>
                <a:spcPct val="200000"/>
              </a:lnSpc>
            </a:pPr>
            <a:r>
              <a:rPr lang="en-US" b="1" dirty="0" err="1">
                <a:solidFill>
                  <a:srgbClr val="4C8180"/>
                </a:solidFill>
              </a:rPr>
              <a:t>Jawaher</a:t>
            </a:r>
            <a:r>
              <a:rPr lang="en-US" b="1" dirty="0">
                <a:solidFill>
                  <a:srgbClr val="4C8180"/>
                </a:solidFill>
              </a:rPr>
              <a:t> </a:t>
            </a:r>
            <a:r>
              <a:rPr lang="en-US" b="1" dirty="0" err="1" smtClean="0">
                <a:solidFill>
                  <a:srgbClr val="4C8180"/>
                </a:solidFill>
              </a:rPr>
              <a:t>Alkhayyal</a:t>
            </a:r>
            <a:endParaRPr lang="en-US" b="1" dirty="0" smtClean="0">
              <a:solidFill>
                <a:srgbClr val="4C8180"/>
              </a:solidFill>
            </a:endParaRPr>
          </a:p>
          <a:p>
            <a:pPr>
              <a:lnSpc>
                <a:spcPct val="200000"/>
              </a:lnSpc>
            </a:pPr>
            <a:r>
              <a:rPr lang="en-US" b="1" dirty="0" err="1">
                <a:solidFill>
                  <a:srgbClr val="4C8180"/>
                </a:solidFill>
              </a:rPr>
              <a:t>Ghaida</a:t>
            </a:r>
            <a:r>
              <a:rPr lang="en-US" b="1" dirty="0">
                <a:solidFill>
                  <a:srgbClr val="4C8180"/>
                </a:solidFill>
              </a:rPr>
              <a:t> </a:t>
            </a:r>
            <a:r>
              <a:rPr lang="en-US" b="1" dirty="0" err="1" smtClean="0">
                <a:solidFill>
                  <a:srgbClr val="4C8180"/>
                </a:solidFill>
              </a:rPr>
              <a:t>Alsaeed</a:t>
            </a:r>
            <a:endParaRPr lang="en-US" b="1" dirty="0" smtClean="0">
              <a:solidFill>
                <a:srgbClr val="4C8180"/>
              </a:solidFill>
            </a:endParaRPr>
          </a:p>
          <a:p>
            <a:pPr>
              <a:lnSpc>
                <a:spcPct val="200000"/>
              </a:lnSpc>
            </a:pPr>
            <a:r>
              <a:rPr lang="en-US" b="1" dirty="0" err="1" smtClean="0">
                <a:solidFill>
                  <a:srgbClr val="4C8180"/>
                </a:solidFill>
              </a:rPr>
              <a:t>Ashwaq</a:t>
            </a:r>
            <a:r>
              <a:rPr lang="en-US" b="1" dirty="0" smtClean="0">
                <a:solidFill>
                  <a:srgbClr val="4C8180"/>
                </a:solidFill>
              </a:rPr>
              <a:t> </a:t>
            </a:r>
            <a:r>
              <a:rPr lang="en-US" b="1" dirty="0" err="1" smtClean="0">
                <a:solidFill>
                  <a:srgbClr val="4C8180"/>
                </a:solidFill>
              </a:rPr>
              <a:t>Almajed</a:t>
            </a:r>
            <a:endParaRPr lang="en-US" b="1" smtClean="0">
              <a:solidFill>
                <a:srgbClr val="4C8180"/>
              </a:solidFill>
            </a:endParaRPr>
          </a:p>
          <a:p>
            <a:pPr>
              <a:lnSpc>
                <a:spcPct val="200000"/>
              </a:lnSpc>
            </a:pP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8392" y="2999232"/>
            <a:ext cx="4197096" cy="338554"/>
          </a:xfrm>
          <a:prstGeom prst="rect">
            <a:avLst/>
          </a:prstGeom>
          <a:noFill/>
        </p:spPr>
        <p:txBody>
          <a:bodyPr wrap="square" rtlCol="0">
            <a:spAutoFit/>
          </a:bodyPr>
          <a:lstStyle/>
          <a:p>
            <a:pPr algn="ctr"/>
            <a:r>
              <a:rPr lang="en-US" sz="1600" b="1" dirty="0">
                <a:solidFill>
                  <a:srgbClr val="528685"/>
                </a:solidFill>
              </a:rPr>
              <a:t>Don’t forget to review the notes</a:t>
            </a:r>
          </a:p>
        </p:txBody>
      </p:sp>
    </p:spTree>
    <p:extLst>
      <p:ext uri="{BB962C8B-B14F-4D97-AF65-F5344CB8AC3E}">
        <p14:creationId xmlns:p14="http://schemas.microsoft.com/office/powerpoint/2010/main" val="148820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Overview</a:t>
            </a:r>
            <a:endParaRPr lang="en-US" sz="2800" dirty="0">
              <a:solidFill>
                <a:srgbClr val="4C8180"/>
              </a:solidFill>
              <a:latin typeface="Century Gothic" charset="0"/>
              <a:ea typeface="Century Gothic" charset="0"/>
              <a:cs typeface="Century Gothic" charset="0"/>
            </a:endParaRPr>
          </a:p>
        </p:txBody>
      </p:sp>
      <p:graphicFrame>
        <p:nvGraphicFramePr>
          <p:cNvPr id="3" name="Diagram 2"/>
          <p:cNvGraphicFramePr/>
          <p:nvPr>
            <p:extLst>
              <p:ext uri="{D42A27DB-BD31-4B8C-83A1-F6EECF244321}">
                <p14:modId xmlns:p14="http://schemas.microsoft.com/office/powerpoint/2010/main" val="1495380472"/>
              </p:ext>
            </p:extLst>
          </p:nvPr>
        </p:nvGraphicFramePr>
        <p:xfrm>
          <a:off x="1037134" y="-446790"/>
          <a:ext cx="9999674" cy="66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b="23838"/>
          <a:stretch/>
        </p:blipFill>
        <p:spPr>
          <a:xfrm>
            <a:off x="-629584" y="3924472"/>
            <a:ext cx="3875704" cy="2951816"/>
          </a:xfrm>
          <a:prstGeom prst="rect">
            <a:avLst/>
          </a:prstGeom>
        </p:spPr>
      </p:pic>
      <p:sp>
        <p:nvSpPr>
          <p:cNvPr id="5" name="TextBox 4"/>
          <p:cNvSpPr txBox="1"/>
          <p:nvPr/>
        </p:nvSpPr>
        <p:spPr>
          <a:xfrm>
            <a:off x="259489" y="815545"/>
            <a:ext cx="11759515" cy="646331"/>
          </a:xfrm>
          <a:prstGeom prst="rect">
            <a:avLst/>
          </a:prstGeom>
          <a:noFill/>
        </p:spPr>
        <p:txBody>
          <a:bodyPr wrap="square" rtlCol="0">
            <a:spAutoFit/>
          </a:bodyPr>
          <a:lstStyle/>
          <a:p>
            <a:pPr algn="ctr"/>
            <a:r>
              <a:rPr lang="en-US" b="1" u="sng" dirty="0" smtClean="0">
                <a:solidFill>
                  <a:srgbClr val="FF0000"/>
                </a:solidFill>
              </a:rPr>
              <a:t>The lecture contains a lot of notes but as long as you focus while you are reading them, you will understand the lecture rapidly </a:t>
            </a:r>
            <a:endParaRPr lang="en-US" b="1" u="sng" dirty="0">
              <a:solidFill>
                <a:srgbClr val="FF0000"/>
              </a:solidFill>
            </a:endParaRPr>
          </a:p>
        </p:txBody>
      </p:sp>
    </p:spTree>
    <p:extLst>
      <p:ext uri="{BB962C8B-B14F-4D97-AF65-F5344CB8AC3E}">
        <p14:creationId xmlns:p14="http://schemas.microsoft.com/office/powerpoint/2010/main" val="126899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Classification of vitamins</a:t>
            </a:r>
            <a:endParaRPr lang="en-US" sz="2800" dirty="0">
              <a:solidFill>
                <a:srgbClr val="4C8180"/>
              </a:solidFill>
              <a:latin typeface="Century Gothic" charset="0"/>
              <a:ea typeface="Century Gothic" charset="0"/>
              <a:cs typeface="Century Gothic" charset="0"/>
            </a:endParaRPr>
          </a:p>
        </p:txBody>
      </p:sp>
      <p:pic>
        <p:nvPicPr>
          <p:cNvPr id="4" name="Picture 3" descr="28_001.jpg"/>
          <p:cNvPicPr>
            <a:picLocks noChangeAspect="1"/>
          </p:cNvPicPr>
          <p:nvPr/>
        </p:nvPicPr>
        <p:blipFill rotWithShape="1">
          <a:blip r:embed="rId2">
            <a:extLst>
              <a:ext uri="{28A0092B-C50C-407E-A947-70E740481C1C}">
                <a14:useLocalDpi xmlns:a14="http://schemas.microsoft.com/office/drawing/2010/main" val="0"/>
              </a:ext>
            </a:extLst>
          </a:blip>
          <a:srcRect l="2525" t="2940" r="3535" b="44245"/>
          <a:stretch/>
        </p:blipFill>
        <p:spPr bwMode="auto">
          <a:xfrm>
            <a:off x="129985" y="765048"/>
            <a:ext cx="11709420" cy="508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648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SG" sz="3200" dirty="0">
                <a:solidFill>
                  <a:srgbClr val="4C8180"/>
                </a:solidFill>
                <a:latin typeface="Century Gothic" charset="0"/>
              </a:rPr>
              <a:t>Water</a:t>
            </a:r>
            <a:r>
              <a:rPr lang="en-SG" sz="2800" dirty="0"/>
              <a:t> </a:t>
            </a:r>
            <a:r>
              <a:rPr lang="en-SG" sz="3200" dirty="0">
                <a:solidFill>
                  <a:srgbClr val="4C8180"/>
                </a:solidFill>
                <a:latin typeface="Century Gothic" charset="0"/>
              </a:rPr>
              <a:t>Soluble</a:t>
            </a:r>
            <a:r>
              <a:rPr lang="en-SG" sz="2800" dirty="0"/>
              <a:t> </a:t>
            </a:r>
            <a:r>
              <a:rPr lang="en-SG" sz="3200" dirty="0" smtClean="0">
                <a:solidFill>
                  <a:srgbClr val="4C8180"/>
                </a:solidFill>
                <a:latin typeface="Century Gothic" charset="0"/>
              </a:rPr>
              <a:t>Vitamins:</a:t>
            </a:r>
            <a:r>
              <a:rPr lang="en-US" sz="2800" dirty="0" smtClean="0">
                <a:solidFill>
                  <a:srgbClr val="4C8180"/>
                </a:solidFill>
                <a:latin typeface="Century Gothic" charset="0"/>
                <a:ea typeface="Century Gothic" charset="0"/>
                <a:cs typeface="Century Gothic" charset="0"/>
              </a:rPr>
              <a:t> </a:t>
            </a:r>
            <a:endParaRPr lang="en-US" sz="2800" dirty="0">
              <a:solidFill>
                <a:srgbClr val="4C8180"/>
              </a:solidFill>
              <a:latin typeface="Century Gothic" charset="0"/>
              <a:ea typeface="Century Gothic" charset="0"/>
              <a:cs typeface="Century Gothic" charset="0"/>
            </a:endParaRPr>
          </a:p>
        </p:txBody>
      </p:sp>
      <p:sp>
        <p:nvSpPr>
          <p:cNvPr id="3" name="TextBox 2">
            <a:extLst>
              <a:ext uri="{FF2B5EF4-FFF2-40B4-BE49-F238E27FC236}">
                <a16:creationId xmlns:a16="http://schemas.microsoft.com/office/drawing/2014/main" id="{743F232D-7126-4DFF-A640-B7B073D1FAEC}"/>
              </a:ext>
            </a:extLst>
          </p:cNvPr>
          <p:cNvSpPr txBox="1"/>
          <p:nvPr/>
        </p:nvSpPr>
        <p:spPr>
          <a:xfrm>
            <a:off x="233203" y="938948"/>
            <a:ext cx="3707861" cy="5364545"/>
          </a:xfrm>
          <a:prstGeom prst="rect">
            <a:avLst/>
          </a:prstGeom>
          <a:noFill/>
          <a:ln>
            <a:solidFill>
              <a:schemeClr val="tx2"/>
            </a:solidFill>
          </a:ln>
        </p:spPr>
        <p:txBody>
          <a:bodyPr wrap="square" rtlCol="0">
            <a:spAutoFit/>
          </a:bodyPr>
          <a:lstStyle/>
          <a:p>
            <a:r>
              <a:rPr lang="en-SG" sz="2400" b="1" dirty="0">
                <a:solidFill>
                  <a:srgbClr val="00ADA8"/>
                </a:solidFill>
                <a:ea typeface="ＭＳ Ｐゴシック" charset="-128"/>
              </a:rPr>
              <a:t>Types of Vitamin B :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Thiamine ( B1 )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riboflavin ( B2 )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niacin ( B3 )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pantothenic acid ( B5 )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pyridoxine ( B6 )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biotin ( B7 )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cobalamin (B12</a:t>
            </a:r>
            <a:r>
              <a:rPr lang="en-SG" sz="2400" dirty="0" smtClean="0">
                <a:solidFill>
                  <a:srgbClr val="334E5D"/>
                </a:solidFill>
                <a:ea typeface="ＭＳ Ｐゴシック" charset="-128"/>
              </a:rPr>
              <a:t>) </a:t>
            </a:r>
            <a:r>
              <a:rPr lang="en-SG" dirty="0" smtClean="0">
                <a:solidFill>
                  <a:schemeClr val="bg1">
                    <a:lumMod val="65000"/>
                  </a:schemeClr>
                </a:solidFill>
                <a:ea typeface="ＭＳ Ｐゴシック" charset="-128"/>
              </a:rPr>
              <a:t>can be stored in the body.</a:t>
            </a:r>
            <a:endParaRPr lang="en-SG" sz="2400" dirty="0">
              <a:solidFill>
                <a:srgbClr val="334E5D"/>
              </a:solidFill>
              <a:ea typeface="ＭＳ Ｐゴシック" charset="-128"/>
            </a:endParaRP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Folate. </a:t>
            </a:r>
          </a:p>
          <a:p>
            <a:pPr marL="438912" indent="-320040">
              <a:lnSpc>
                <a:spcPct val="90000"/>
              </a:lnSpc>
              <a:buClr>
                <a:srgbClr val="4B8180"/>
              </a:buClr>
              <a:buFont typeface="Arial" pitchFamily="34" charset="0"/>
              <a:buChar char="•"/>
              <a:defRPr/>
            </a:pPr>
            <a:r>
              <a:rPr lang="en-SG" sz="2400" dirty="0">
                <a:solidFill>
                  <a:srgbClr val="334E5D"/>
                </a:solidFill>
                <a:ea typeface="ＭＳ Ｐゴシック" charset="-128"/>
              </a:rPr>
              <a:t>The eight vitamins B types together (with folic acid) are called : B complex.</a:t>
            </a:r>
          </a:p>
          <a:p>
            <a:pPr marL="438912" indent="-320040">
              <a:lnSpc>
                <a:spcPct val="90000"/>
              </a:lnSpc>
              <a:buClr>
                <a:srgbClr val="4B8180"/>
              </a:buClr>
              <a:buFont typeface="Arial" pitchFamily="34" charset="0"/>
              <a:buChar char="•"/>
              <a:defRPr/>
            </a:pPr>
            <a:r>
              <a:rPr lang="en-SG" sz="2400" dirty="0">
                <a:solidFill>
                  <a:srgbClr val="FF0000"/>
                </a:solidFill>
                <a:ea typeface="ＭＳ Ｐゴシック" charset="-128"/>
              </a:rPr>
              <a:t>They function as coenzymes.</a:t>
            </a:r>
          </a:p>
        </p:txBody>
      </p:sp>
      <p:sp>
        <p:nvSpPr>
          <p:cNvPr id="5" name="TextBox 4">
            <a:extLst>
              <a:ext uri="{FF2B5EF4-FFF2-40B4-BE49-F238E27FC236}">
                <a16:creationId xmlns:a16="http://schemas.microsoft.com/office/drawing/2014/main" id="{F0B10061-28E1-4CEA-9326-9545DA5F4FEA}"/>
              </a:ext>
            </a:extLst>
          </p:cNvPr>
          <p:cNvSpPr txBox="1"/>
          <p:nvPr/>
        </p:nvSpPr>
        <p:spPr>
          <a:xfrm>
            <a:off x="4048355" y="975881"/>
            <a:ext cx="3035808" cy="5078313"/>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rgbClr val="00B050"/>
                </a:solidFill>
              </a:rPr>
              <a:t>Most Vitamins in vitamin B complex act as precursors for coenzymes (involved with enzymes that catalyse the reactions involved in energy synthesis). </a:t>
            </a:r>
          </a:p>
          <a:p>
            <a:pPr algn="ctr"/>
            <a:r>
              <a:rPr lang="en-SG" dirty="0">
                <a:solidFill>
                  <a:srgbClr val="00B050"/>
                </a:solidFill>
              </a:rPr>
              <a:t>-There are two types of enzymes: holoenzyme and apoenzyme. </a:t>
            </a:r>
          </a:p>
          <a:p>
            <a:pPr algn="ctr"/>
            <a:r>
              <a:rPr lang="en-SG" dirty="0">
                <a:solidFill>
                  <a:srgbClr val="00B050"/>
                </a:solidFill>
              </a:rPr>
              <a:t>-What are coenzymes? Holoenzyme: some enzymes require a non protein part to become active, this part can either be a cofactor or a coenzyme. </a:t>
            </a:r>
          </a:p>
          <a:p>
            <a:pPr algn="ctr"/>
            <a:r>
              <a:rPr lang="en-SG" dirty="0">
                <a:solidFill>
                  <a:srgbClr val="00B050"/>
                </a:solidFill>
              </a:rPr>
              <a:t>-The coenzyme is bound transiently (not permanent) with the enzyme. </a:t>
            </a:r>
          </a:p>
        </p:txBody>
      </p:sp>
      <p:sp>
        <p:nvSpPr>
          <p:cNvPr id="7" name="Oval 6">
            <a:extLst>
              <a:ext uri="{FF2B5EF4-FFF2-40B4-BE49-F238E27FC236}">
                <a16:creationId xmlns:a16="http://schemas.microsoft.com/office/drawing/2014/main" id="{B6A59ABD-30D0-441A-9299-113A5F146525}"/>
              </a:ext>
            </a:extLst>
          </p:cNvPr>
          <p:cNvSpPr/>
          <p:nvPr/>
        </p:nvSpPr>
        <p:spPr>
          <a:xfrm>
            <a:off x="8855054" y="1191846"/>
            <a:ext cx="1546502" cy="1620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Must be supplied regularly in the diet.</a:t>
            </a:r>
          </a:p>
        </p:txBody>
      </p:sp>
      <p:sp>
        <p:nvSpPr>
          <p:cNvPr id="8" name="Oval 7">
            <a:extLst>
              <a:ext uri="{FF2B5EF4-FFF2-40B4-BE49-F238E27FC236}">
                <a16:creationId xmlns:a16="http://schemas.microsoft.com/office/drawing/2014/main" id="{3BC2CBB5-B1D8-4A33-BDD0-F8B34E9EA0D6}"/>
              </a:ext>
            </a:extLst>
          </p:cNvPr>
          <p:cNvSpPr/>
          <p:nvPr/>
        </p:nvSpPr>
        <p:spPr>
          <a:xfrm>
            <a:off x="7198599" y="3010533"/>
            <a:ext cx="1546502" cy="162014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Not </a:t>
            </a:r>
            <a:r>
              <a:rPr lang="en-SG" dirty="0" err="1" smtClean="0"/>
              <a:t>significan-tly</a:t>
            </a:r>
            <a:r>
              <a:rPr lang="en-SG" dirty="0" smtClean="0"/>
              <a:t> </a:t>
            </a:r>
            <a:r>
              <a:rPr lang="en-SG" dirty="0"/>
              <a:t>stored in the body. </a:t>
            </a:r>
          </a:p>
        </p:txBody>
      </p:sp>
      <p:sp>
        <p:nvSpPr>
          <p:cNvPr id="9" name="Oval 8">
            <a:extLst>
              <a:ext uri="{FF2B5EF4-FFF2-40B4-BE49-F238E27FC236}">
                <a16:creationId xmlns:a16="http://schemas.microsoft.com/office/drawing/2014/main" id="{027EC08E-82EF-4798-82BE-8DFA6F7840B6}"/>
              </a:ext>
            </a:extLst>
          </p:cNvPr>
          <p:cNvSpPr/>
          <p:nvPr/>
        </p:nvSpPr>
        <p:spPr>
          <a:xfrm>
            <a:off x="8855054" y="3005400"/>
            <a:ext cx="1546502" cy="16201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Excess excreted</a:t>
            </a:r>
          </a:p>
        </p:txBody>
      </p:sp>
      <p:sp>
        <p:nvSpPr>
          <p:cNvPr id="10" name="Oval 9">
            <a:extLst>
              <a:ext uri="{FF2B5EF4-FFF2-40B4-BE49-F238E27FC236}">
                <a16:creationId xmlns:a16="http://schemas.microsoft.com/office/drawing/2014/main" id="{AE804A95-B7BB-42C4-9C9A-8501306FBDA7}"/>
              </a:ext>
            </a:extLst>
          </p:cNvPr>
          <p:cNvSpPr/>
          <p:nvPr/>
        </p:nvSpPr>
        <p:spPr>
          <a:xfrm>
            <a:off x="7871253" y="4763039"/>
            <a:ext cx="1696193" cy="162014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t>Help in various </a:t>
            </a:r>
            <a:r>
              <a:rPr lang="en-SG" sz="1600" dirty="0" smtClean="0"/>
              <a:t>biochemical </a:t>
            </a:r>
            <a:r>
              <a:rPr lang="en-SG" sz="1600" dirty="0"/>
              <a:t>processes in cell</a:t>
            </a:r>
          </a:p>
        </p:txBody>
      </p:sp>
      <p:sp>
        <p:nvSpPr>
          <p:cNvPr id="11" name="Oval 10">
            <a:extLst>
              <a:ext uri="{FF2B5EF4-FFF2-40B4-BE49-F238E27FC236}">
                <a16:creationId xmlns:a16="http://schemas.microsoft.com/office/drawing/2014/main" id="{9CF729AA-C516-49F8-9748-05044A7DDBB8}"/>
              </a:ext>
            </a:extLst>
          </p:cNvPr>
          <p:cNvSpPr/>
          <p:nvPr/>
        </p:nvSpPr>
        <p:spPr>
          <a:xfrm>
            <a:off x="9751045" y="4677918"/>
            <a:ext cx="1546502" cy="1620144"/>
          </a:xfrm>
          <a:prstGeom prst="ellipse">
            <a:avLst/>
          </a:prstGeom>
          <a:solidFill>
            <a:srgbClr val="B8F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t>Important for growth and good health </a:t>
            </a:r>
          </a:p>
        </p:txBody>
      </p:sp>
      <p:sp>
        <p:nvSpPr>
          <p:cNvPr id="12" name="Oval 11">
            <a:extLst>
              <a:ext uri="{FF2B5EF4-FFF2-40B4-BE49-F238E27FC236}">
                <a16:creationId xmlns:a16="http://schemas.microsoft.com/office/drawing/2014/main" id="{9B57DB84-F794-42B3-9EFD-075EB289465C}"/>
              </a:ext>
            </a:extLst>
          </p:cNvPr>
          <p:cNvSpPr/>
          <p:nvPr/>
        </p:nvSpPr>
        <p:spPr>
          <a:xfrm>
            <a:off x="10506396" y="2878171"/>
            <a:ext cx="1546502" cy="1620144"/>
          </a:xfrm>
          <a:prstGeom prst="ellipse">
            <a:avLst/>
          </a:prstGeom>
          <a:solidFill>
            <a:srgbClr val="00AD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dirty="0"/>
              <a:t>Present in small quantities in different types of food</a:t>
            </a:r>
          </a:p>
        </p:txBody>
      </p:sp>
      <p:sp>
        <p:nvSpPr>
          <p:cNvPr id="13" name="TextBox 12">
            <a:extLst>
              <a:ext uri="{FF2B5EF4-FFF2-40B4-BE49-F238E27FC236}">
                <a16:creationId xmlns:a16="http://schemas.microsoft.com/office/drawing/2014/main" id="{E4DBE5C3-0036-4B64-968C-5FF558277D0E}"/>
              </a:ext>
            </a:extLst>
          </p:cNvPr>
          <p:cNvSpPr txBox="1"/>
          <p:nvPr/>
        </p:nvSpPr>
        <p:spPr>
          <a:xfrm>
            <a:off x="7267762" y="753978"/>
            <a:ext cx="4940214" cy="461665"/>
          </a:xfrm>
          <a:prstGeom prst="rect">
            <a:avLst/>
          </a:prstGeom>
          <a:noFill/>
        </p:spPr>
        <p:txBody>
          <a:bodyPr wrap="square" rtlCol="0">
            <a:spAutoFit/>
          </a:bodyPr>
          <a:lstStyle/>
          <a:p>
            <a:pPr algn="ctr"/>
            <a:r>
              <a:rPr lang="en-SG" sz="2400" b="1" dirty="0">
                <a:solidFill>
                  <a:schemeClr val="tx2"/>
                </a:solidFill>
              </a:rPr>
              <a:t>Characteristics of B complex:</a:t>
            </a:r>
          </a:p>
        </p:txBody>
      </p:sp>
    </p:spTree>
    <p:extLst>
      <p:ext uri="{BB962C8B-B14F-4D97-AF65-F5344CB8AC3E}">
        <p14:creationId xmlns:p14="http://schemas.microsoft.com/office/powerpoint/2010/main" val="39583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SG" sz="3200" dirty="0">
                <a:solidFill>
                  <a:srgbClr val="4C8180"/>
                </a:solidFill>
                <a:latin typeface="Century Gothic" charset="0"/>
              </a:rPr>
              <a:t>Vitamin </a:t>
            </a:r>
            <a:r>
              <a:rPr lang="en-SG" sz="3200" dirty="0" smtClean="0">
                <a:solidFill>
                  <a:srgbClr val="4C8180"/>
                </a:solidFill>
                <a:latin typeface="Century Gothic" charset="0"/>
              </a:rPr>
              <a:t>B6:</a:t>
            </a:r>
            <a:endParaRPr lang="en-US" sz="3200" dirty="0">
              <a:solidFill>
                <a:srgbClr val="4C8180"/>
              </a:solidFill>
              <a:latin typeface="Century Gothic" charset="0"/>
            </a:endParaRPr>
          </a:p>
        </p:txBody>
      </p:sp>
      <p:sp>
        <p:nvSpPr>
          <p:cNvPr id="3" name="Rectangle 2">
            <a:extLst>
              <a:ext uri="{FF2B5EF4-FFF2-40B4-BE49-F238E27FC236}">
                <a16:creationId xmlns:a16="http://schemas.microsoft.com/office/drawing/2014/main" id="{DD1CF61C-481C-4516-9BBD-467449A04F47}"/>
              </a:ext>
            </a:extLst>
          </p:cNvPr>
          <p:cNvSpPr/>
          <p:nvPr/>
        </p:nvSpPr>
        <p:spPr>
          <a:xfrm>
            <a:off x="120469" y="5725346"/>
            <a:ext cx="7423331" cy="1077218"/>
          </a:xfrm>
          <a:prstGeom prst="rect">
            <a:avLst/>
          </a:prstGeom>
          <a:solidFill>
            <a:schemeClr val="bg1">
              <a:lumMod val="95000"/>
            </a:schemeClr>
          </a:solidFill>
          <a:ln w="19050">
            <a:solidFill>
              <a:schemeClr val="bg1">
                <a:lumMod val="50000"/>
              </a:schemeClr>
            </a:solidFill>
            <a:prstDash val="dash"/>
          </a:ln>
        </p:spPr>
        <p:txBody>
          <a:bodyPr wrap="square">
            <a:spAutoFit/>
          </a:bodyPr>
          <a:lstStyle/>
          <a:p>
            <a:pPr algn="ctr"/>
            <a:r>
              <a:rPr lang="en-SG" sz="1600" dirty="0">
                <a:solidFill>
                  <a:srgbClr val="00B050"/>
                </a:solidFill>
              </a:rPr>
              <a:t>Transamination :the amino group is being transported from one molecule to another. </a:t>
            </a:r>
          </a:p>
          <a:p>
            <a:pPr algn="ctr"/>
            <a:r>
              <a:rPr lang="en-SG" sz="1600" dirty="0">
                <a:solidFill>
                  <a:srgbClr val="00B050"/>
                </a:solidFill>
              </a:rPr>
              <a:t>Deamination is the removal of the amino group from a molecule. </a:t>
            </a:r>
          </a:p>
          <a:p>
            <a:pPr algn="ctr"/>
            <a:r>
              <a:rPr lang="en-SG" sz="1600" dirty="0">
                <a:solidFill>
                  <a:srgbClr val="00B050"/>
                </a:solidFill>
              </a:rPr>
              <a:t>Decarboxylation :is the removal of CO2 from a molecule.</a:t>
            </a:r>
          </a:p>
          <a:p>
            <a:pPr algn="ctr"/>
            <a:r>
              <a:rPr lang="en-SG" sz="1600" dirty="0">
                <a:solidFill>
                  <a:srgbClr val="00B050"/>
                </a:solidFill>
              </a:rPr>
              <a:t>Condensation reactions of two molecules combining together to form a third molecule. </a:t>
            </a:r>
          </a:p>
        </p:txBody>
      </p:sp>
      <p:graphicFrame>
        <p:nvGraphicFramePr>
          <p:cNvPr id="6" name="Diagram 5">
            <a:extLst>
              <a:ext uri="{FF2B5EF4-FFF2-40B4-BE49-F238E27FC236}">
                <a16:creationId xmlns:a16="http://schemas.microsoft.com/office/drawing/2014/main" id="{EC12569A-D39C-4CE1-AB0B-C23383C92894}"/>
              </a:ext>
            </a:extLst>
          </p:cNvPr>
          <p:cNvGraphicFramePr/>
          <p:nvPr>
            <p:extLst>
              <p:ext uri="{D42A27DB-BD31-4B8C-83A1-F6EECF244321}">
                <p14:modId xmlns:p14="http://schemas.microsoft.com/office/powerpoint/2010/main" val="407327317"/>
              </p:ext>
            </p:extLst>
          </p:nvPr>
        </p:nvGraphicFramePr>
        <p:xfrm>
          <a:off x="73643" y="861194"/>
          <a:ext cx="12046760" cy="478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A0A367C7-815C-40AC-BF12-9F12E11A6189}"/>
              </a:ext>
            </a:extLst>
          </p:cNvPr>
          <p:cNvSpPr/>
          <p:nvPr/>
        </p:nvSpPr>
        <p:spPr>
          <a:xfrm>
            <a:off x="1470069" y="2120542"/>
            <a:ext cx="1712328" cy="400110"/>
          </a:xfrm>
          <a:prstGeom prst="rect">
            <a:avLst/>
          </a:prstGeom>
        </p:spPr>
        <p:txBody>
          <a:bodyPr wrap="none">
            <a:spAutoFit/>
          </a:bodyPr>
          <a:lstStyle/>
          <a:p>
            <a:r>
              <a:rPr lang="en-SG" sz="2000" dirty="0">
                <a:solidFill>
                  <a:srgbClr val="4B8180"/>
                </a:solidFill>
                <a:latin typeface="Century Gothic" charset="0"/>
                <a:ea typeface="Century Gothic" charset="0"/>
                <a:cs typeface="Century Gothic" charset="0"/>
              </a:rPr>
              <a:t>Three </a:t>
            </a:r>
            <a:r>
              <a:rPr lang="en-SG" sz="2000" dirty="0" smtClean="0">
                <a:solidFill>
                  <a:srgbClr val="4B8180"/>
                </a:solidFill>
                <a:latin typeface="Century Gothic" charset="0"/>
                <a:ea typeface="Century Gothic" charset="0"/>
                <a:cs typeface="Century Gothic" charset="0"/>
              </a:rPr>
              <a:t>Forms:</a:t>
            </a:r>
            <a:endParaRPr lang="en-SG" sz="2000" dirty="0">
              <a:solidFill>
                <a:srgbClr val="4B8180"/>
              </a:solidFill>
              <a:latin typeface="Century Gothic" charset="0"/>
              <a:ea typeface="Century Gothic" charset="0"/>
              <a:cs typeface="Century Gothic" charset="0"/>
            </a:endParaRPr>
          </a:p>
        </p:txBody>
      </p:sp>
      <p:sp>
        <p:nvSpPr>
          <p:cNvPr id="11" name="Rectangle 10">
            <a:extLst>
              <a:ext uri="{FF2B5EF4-FFF2-40B4-BE49-F238E27FC236}">
                <a16:creationId xmlns:a16="http://schemas.microsoft.com/office/drawing/2014/main" id="{750AD3B3-612C-4ED3-8437-2BFEA0F02EC5}"/>
              </a:ext>
            </a:extLst>
          </p:cNvPr>
          <p:cNvSpPr/>
          <p:nvPr/>
        </p:nvSpPr>
        <p:spPr>
          <a:xfrm>
            <a:off x="5241434" y="1215041"/>
            <a:ext cx="1739579" cy="400110"/>
          </a:xfrm>
          <a:prstGeom prst="rect">
            <a:avLst/>
          </a:prstGeom>
        </p:spPr>
        <p:txBody>
          <a:bodyPr wrap="none">
            <a:spAutoFit/>
          </a:bodyPr>
          <a:lstStyle/>
          <a:p>
            <a:r>
              <a:rPr lang="en-SG" sz="2000" dirty="0">
                <a:solidFill>
                  <a:srgbClr val="4B8180"/>
                </a:solidFill>
                <a:latin typeface="Century Gothic" charset="0"/>
                <a:ea typeface="Century Gothic" charset="0"/>
                <a:cs typeface="Century Gothic" charset="0"/>
              </a:rPr>
              <a:t>Active </a:t>
            </a:r>
            <a:r>
              <a:rPr lang="en-SG" sz="2000" dirty="0" smtClean="0">
                <a:solidFill>
                  <a:srgbClr val="4B8180"/>
                </a:solidFill>
                <a:latin typeface="Century Gothic" charset="0"/>
                <a:ea typeface="Century Gothic" charset="0"/>
                <a:cs typeface="Century Gothic" charset="0"/>
              </a:rPr>
              <a:t>Form:</a:t>
            </a:r>
            <a:endParaRPr lang="en-SG" sz="2000" dirty="0">
              <a:solidFill>
                <a:srgbClr val="4B8180"/>
              </a:solidFill>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21E4DBA8-415D-4862-BE65-70B0F6C4402F}"/>
              </a:ext>
            </a:extLst>
          </p:cNvPr>
          <p:cNvSpPr/>
          <p:nvPr/>
        </p:nvSpPr>
        <p:spPr>
          <a:xfrm>
            <a:off x="9235103" y="457505"/>
            <a:ext cx="1422184" cy="400110"/>
          </a:xfrm>
          <a:prstGeom prst="rect">
            <a:avLst/>
          </a:prstGeom>
        </p:spPr>
        <p:txBody>
          <a:bodyPr wrap="none">
            <a:spAutoFit/>
          </a:bodyPr>
          <a:lstStyle/>
          <a:p>
            <a:r>
              <a:rPr lang="en-SG" sz="2000" dirty="0" smtClean="0">
                <a:solidFill>
                  <a:srgbClr val="4B8180"/>
                </a:solidFill>
                <a:latin typeface="Century Gothic" charset="0"/>
                <a:ea typeface="Century Gothic" charset="0"/>
                <a:cs typeface="Century Gothic" charset="0"/>
              </a:rPr>
              <a:t>Functions:</a:t>
            </a:r>
            <a:endParaRPr lang="en-SG" sz="2000" dirty="0">
              <a:solidFill>
                <a:srgbClr val="4B8180"/>
              </a:solidFill>
              <a:latin typeface="Century Gothic" charset="0"/>
              <a:ea typeface="Century Gothic" charset="0"/>
              <a:cs typeface="Century Gothic" charset="0"/>
            </a:endParaRPr>
          </a:p>
        </p:txBody>
      </p:sp>
      <p:pic>
        <p:nvPicPr>
          <p:cNvPr id="8" name="Picture 2" descr="c28f011"/>
          <p:cNvPicPr preferRelativeResize="0">
            <a:picLocks noChangeAspect="1" noChangeArrowheads="1"/>
          </p:cNvPicPr>
          <p:nvPr/>
        </p:nvPicPr>
        <p:blipFill rotWithShape="1">
          <a:blip r:embed="rId7">
            <a:duotone>
              <a:prstClr val="black"/>
              <a:schemeClr val="accent3">
                <a:tint val="45000"/>
                <a:satMod val="400000"/>
              </a:schemeClr>
            </a:duotone>
            <a:extLst>
              <a:ext uri="{28A0092B-C50C-407E-A947-70E740481C1C}">
                <a14:useLocalDpi xmlns:a14="http://schemas.microsoft.com/office/drawing/2010/main" val="0"/>
              </a:ext>
            </a:extLst>
          </a:blip>
          <a:srcRect l="37003" r="43174" b="78058"/>
          <a:stretch/>
        </p:blipFill>
        <p:spPr bwMode="auto">
          <a:xfrm>
            <a:off x="4439412" y="3983736"/>
            <a:ext cx="1600200" cy="142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28f011"/>
          <p:cNvPicPr preferRelativeResize="0">
            <a:picLocks noChangeAspect="1" noChangeArrowheads="1"/>
          </p:cNvPicPr>
          <p:nvPr/>
        </p:nvPicPr>
        <p:blipFill rotWithShape="1">
          <a:blip r:embed="rId7">
            <a:duotone>
              <a:prstClr val="black"/>
              <a:schemeClr val="accent3">
                <a:tint val="45000"/>
                <a:satMod val="400000"/>
              </a:schemeClr>
            </a:duotone>
            <a:extLst>
              <a:ext uri="{28A0092B-C50C-407E-A947-70E740481C1C}">
                <a14:useLocalDpi xmlns:a14="http://schemas.microsoft.com/office/drawing/2010/main" val="0"/>
              </a:ext>
            </a:extLst>
          </a:blip>
          <a:srcRect l="38023" t="23906" r="43287" b="55603"/>
          <a:stretch/>
        </p:blipFill>
        <p:spPr bwMode="auto">
          <a:xfrm>
            <a:off x="7562088" y="3983736"/>
            <a:ext cx="1508760"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28f011"/>
          <p:cNvPicPr preferRelativeResize="0">
            <a:picLocks noChangeAspect="1" noChangeArrowheads="1"/>
          </p:cNvPicPr>
          <p:nvPr/>
        </p:nvPicPr>
        <p:blipFill rotWithShape="1">
          <a:blip r:embed="rId7">
            <a:duotone>
              <a:prstClr val="black"/>
              <a:schemeClr val="accent3">
                <a:tint val="45000"/>
                <a:satMod val="400000"/>
              </a:schemeClr>
            </a:duotone>
            <a:extLst>
              <a:ext uri="{28A0092B-C50C-407E-A947-70E740481C1C}">
                <a14:useLocalDpi xmlns:a14="http://schemas.microsoft.com/office/drawing/2010/main" val="0"/>
              </a:ext>
            </a:extLst>
          </a:blip>
          <a:srcRect l="38022" t="46362" r="43627" b="34550"/>
          <a:stretch/>
        </p:blipFill>
        <p:spPr bwMode="auto">
          <a:xfrm>
            <a:off x="6062472" y="3983736"/>
            <a:ext cx="1481328" cy="140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28f011"/>
          <p:cNvPicPr preferRelativeResize="0">
            <a:picLocks noChangeAspect="1" noChangeArrowheads="1"/>
          </p:cNvPicPr>
          <p:nvPr/>
        </p:nvPicPr>
        <p:blipFill rotWithShape="1">
          <a:blip r:embed="rId7">
            <a:duotone>
              <a:prstClr val="black"/>
              <a:schemeClr val="accent3">
                <a:tint val="45000"/>
                <a:satMod val="400000"/>
              </a:schemeClr>
            </a:duotone>
            <a:extLst>
              <a:ext uri="{28A0092B-C50C-407E-A947-70E740481C1C}">
                <a14:useLocalDpi xmlns:a14="http://schemas.microsoft.com/office/drawing/2010/main" val="0"/>
              </a:ext>
            </a:extLst>
          </a:blip>
          <a:srcRect l="37682" t="67836" r="37850" b="11813"/>
          <a:stretch/>
        </p:blipFill>
        <p:spPr bwMode="auto">
          <a:xfrm>
            <a:off x="9089136" y="3983736"/>
            <a:ext cx="1975104" cy="137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3722DED-65EA-4B3A-A7A2-DC41E9D12F85}"/>
              </a:ext>
            </a:extLst>
          </p:cNvPr>
          <p:cNvSpPr txBox="1"/>
          <p:nvPr/>
        </p:nvSpPr>
        <p:spPr>
          <a:xfrm>
            <a:off x="7843067" y="5720000"/>
            <a:ext cx="3074869" cy="1077218"/>
          </a:xfrm>
          <a:prstGeom prst="rect">
            <a:avLst/>
          </a:prstGeom>
          <a:solidFill>
            <a:schemeClr val="bg1">
              <a:lumMod val="95000"/>
            </a:schemeClr>
          </a:solidFill>
          <a:ln w="19050">
            <a:solidFill>
              <a:schemeClr val="bg1">
                <a:lumMod val="50000"/>
              </a:schemeClr>
            </a:solidFill>
            <a:prstDash val="dash"/>
          </a:ln>
        </p:spPr>
        <p:txBody>
          <a:bodyPr wrap="square">
            <a:spAutoFit/>
          </a:bodyPr>
          <a:lstStyle>
            <a:defPPr>
              <a:defRPr lang="en-US"/>
            </a:defPPr>
            <a:lvl1pPr algn="ctr">
              <a:defRPr>
                <a:solidFill>
                  <a:schemeClr val="bg1">
                    <a:lumMod val="50000"/>
                  </a:schemeClr>
                </a:solidFill>
              </a:defRPr>
            </a:lvl1pPr>
          </a:lstStyle>
          <a:p>
            <a:r>
              <a:rPr lang="en-SG" sz="1600" dirty="0">
                <a:solidFill>
                  <a:srgbClr val="00B050"/>
                </a:solidFill>
              </a:rPr>
              <a:t>these 4 forms differ only in the nature of the functional group attached to the ring and they are derivatives of pyridine</a:t>
            </a:r>
          </a:p>
        </p:txBody>
      </p:sp>
    </p:spTree>
    <p:extLst>
      <p:ext uri="{BB962C8B-B14F-4D97-AF65-F5344CB8AC3E}">
        <p14:creationId xmlns:p14="http://schemas.microsoft.com/office/powerpoint/2010/main" val="311410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D33A13-22B1-4913-A36A-95942806A8F8}"/>
              </a:ext>
            </a:extLst>
          </p:cNvPr>
          <p:cNvSpPr/>
          <p:nvPr/>
        </p:nvSpPr>
        <p:spPr>
          <a:xfrm>
            <a:off x="194335" y="781892"/>
            <a:ext cx="7852385" cy="2862322"/>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rgbClr val="00B050"/>
                </a:solidFill>
              </a:rPr>
              <a:t>In this image we find some of the important roles which pyridoxal plays in metabolic reactions:</a:t>
            </a:r>
          </a:p>
          <a:p>
            <a:pPr algn="ctr"/>
            <a:r>
              <a:rPr lang="en-SG" dirty="0">
                <a:solidFill>
                  <a:srgbClr val="00B050"/>
                </a:solidFill>
              </a:rPr>
              <a:t>glycogen is giving you glucose phosphate and then finally giving you pyruvate .</a:t>
            </a:r>
          </a:p>
          <a:p>
            <a:pPr algn="ctr"/>
            <a:r>
              <a:rPr lang="en-SG" dirty="0">
                <a:solidFill>
                  <a:srgbClr val="00B050"/>
                </a:solidFill>
              </a:rPr>
              <a:t> So glycogenolysis and finally entering Kreps cycle. </a:t>
            </a:r>
          </a:p>
          <a:p>
            <a:pPr algn="ctr"/>
            <a:r>
              <a:rPr lang="en-SG" dirty="0">
                <a:solidFill>
                  <a:srgbClr val="00B050"/>
                </a:solidFill>
              </a:rPr>
              <a:t>The transamination reactions are involved in both the synthesis and breakdown of amino acids because they are reversible reactions, these reactions are also involved in energy synthesis because the resulting molecules enter Kreps. </a:t>
            </a:r>
          </a:p>
          <a:p>
            <a:pPr algn="ctr"/>
            <a:r>
              <a:rPr lang="en-SG" dirty="0">
                <a:solidFill>
                  <a:srgbClr val="00B050"/>
                </a:solidFill>
              </a:rPr>
              <a:t>In order to form neurotransmitters ,decarboxylation must occur. Glycine and succinyl coA join to form aminoluvilinic acid which then forms heme. </a:t>
            </a:r>
          </a:p>
          <a:p>
            <a:pPr algn="ctr"/>
            <a:r>
              <a:rPr lang="en-SG" dirty="0">
                <a:solidFill>
                  <a:srgbClr val="00B050"/>
                </a:solidFill>
              </a:rPr>
              <a:t>What is the principle concept for the test used to diagnose for B6 deficiency ? </a:t>
            </a:r>
          </a:p>
        </p:txBody>
      </p:sp>
      <p:sp>
        <p:nvSpPr>
          <p:cNvPr id="3" name="Rectangle 2">
            <a:extLst>
              <a:ext uri="{FF2B5EF4-FFF2-40B4-BE49-F238E27FC236}">
                <a16:creationId xmlns:a16="http://schemas.microsoft.com/office/drawing/2014/main" id="{23B09072-13D3-4793-81AA-D239DBED77B5}"/>
              </a:ext>
            </a:extLst>
          </p:cNvPr>
          <p:cNvSpPr/>
          <p:nvPr/>
        </p:nvSpPr>
        <p:spPr>
          <a:xfrm>
            <a:off x="468657" y="3785156"/>
            <a:ext cx="7231328" cy="2308324"/>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rgbClr val="00B050"/>
                </a:solidFill>
              </a:rPr>
              <a:t>When tryptophan is degraded it gives you ammonium and carbon dioxide and energy, but </a:t>
            </a:r>
            <a:r>
              <a:rPr lang="en-SG" dirty="0">
                <a:solidFill>
                  <a:srgbClr val="FF0000"/>
                </a:solidFill>
              </a:rPr>
              <a:t>this reaction needs vitamin B6 to occur</a:t>
            </a:r>
            <a:r>
              <a:rPr lang="en-SG" dirty="0">
                <a:solidFill>
                  <a:schemeClr val="bg1">
                    <a:lumMod val="50000"/>
                  </a:schemeClr>
                </a:solidFill>
              </a:rPr>
              <a:t>. </a:t>
            </a:r>
            <a:r>
              <a:rPr lang="en-SG" dirty="0">
                <a:solidFill>
                  <a:srgbClr val="00B050"/>
                </a:solidFill>
              </a:rPr>
              <a:t>This reaction actually makes the basis of the test used to check for vitamin B6 deficiency. So if vitamin B6 is deficient you will have a build up of a molecule called xanthurenic acid, this molecule is found (accumulated) in the blood of the patients who have vitamin B6 deficiency. Note that at the beginning of the test you give the patient tryptophan (to check if xanthurenic acid will accumulate or not).</a:t>
            </a:r>
          </a:p>
        </p:txBody>
      </p:sp>
      <p:pic>
        <p:nvPicPr>
          <p:cNvPr id="5" name="Picture 2" descr="c28f01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37061" t="1481" r="36641" b="10378"/>
          <a:stretch/>
        </p:blipFill>
        <p:spPr bwMode="auto">
          <a:xfrm>
            <a:off x="8449057" y="64008"/>
            <a:ext cx="3621024" cy="63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6324" y="45739"/>
            <a:ext cx="8170164" cy="584775"/>
          </a:xfrm>
          <a:prstGeom prst="rect">
            <a:avLst/>
          </a:prstGeom>
          <a:noFill/>
        </p:spPr>
        <p:txBody>
          <a:bodyPr wrap="square" rtlCol="0">
            <a:spAutoFit/>
          </a:bodyPr>
          <a:lstStyle/>
          <a:p>
            <a:r>
              <a:rPr lang="en-SG" sz="3200" dirty="0">
                <a:solidFill>
                  <a:srgbClr val="4C8180"/>
                </a:solidFill>
                <a:latin typeface="Century Gothic" charset="0"/>
              </a:rPr>
              <a:t>Metabolic roles of pyridoxal </a:t>
            </a:r>
            <a:r>
              <a:rPr lang="en-SG" sz="3200" dirty="0" smtClean="0">
                <a:solidFill>
                  <a:srgbClr val="4C8180"/>
                </a:solidFill>
                <a:latin typeface="Century Gothic" charset="0"/>
              </a:rPr>
              <a:t>phosphate:</a:t>
            </a:r>
            <a:endParaRPr lang="en-US" sz="3200" dirty="0">
              <a:solidFill>
                <a:srgbClr val="4C8180"/>
              </a:solidFill>
              <a:latin typeface="Century Gothic" charset="0"/>
            </a:endParaRPr>
          </a:p>
        </p:txBody>
      </p:sp>
    </p:spTree>
    <p:extLst>
      <p:ext uri="{BB962C8B-B14F-4D97-AF65-F5344CB8AC3E}">
        <p14:creationId xmlns:p14="http://schemas.microsoft.com/office/powerpoint/2010/main" val="1364777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86384" y="5686121"/>
            <a:ext cx="2852928" cy="923330"/>
          </a:xfrm>
          <a:prstGeom prst="rect">
            <a:avLst/>
          </a:prstGeom>
        </p:spPr>
        <p:txBody>
          <a:bodyPr wrap="square">
            <a:spAutoFit/>
          </a:bodyPr>
          <a:lstStyle/>
          <a:p>
            <a:pPr algn="ctr"/>
            <a:r>
              <a:rPr lang="en-SG" dirty="0">
                <a:solidFill>
                  <a:schemeClr val="bg1">
                    <a:lumMod val="50000"/>
                  </a:schemeClr>
                </a:solidFill>
              </a:rPr>
              <a:t>Note that this reaction requires glycine and </a:t>
            </a:r>
            <a:r>
              <a:rPr lang="en-SG" dirty="0" err="1">
                <a:solidFill>
                  <a:schemeClr val="bg1">
                    <a:lumMod val="50000"/>
                  </a:schemeClr>
                </a:solidFill>
              </a:rPr>
              <a:t>succinyl</a:t>
            </a:r>
            <a:r>
              <a:rPr lang="en-SG" dirty="0">
                <a:solidFill>
                  <a:schemeClr val="bg1">
                    <a:lumMod val="50000"/>
                  </a:schemeClr>
                </a:solidFill>
              </a:rPr>
              <a:t> CoA to join together. </a:t>
            </a:r>
          </a:p>
        </p:txBody>
      </p:sp>
      <p:pic>
        <p:nvPicPr>
          <p:cNvPr id="14" name="Picture 2" descr="21_003.jpg"/>
          <p:cNvPicPr>
            <a:picLocks noChangeAspect="1"/>
          </p:cNvPicPr>
          <p:nvPr/>
        </p:nvPicPr>
        <p:blipFill rotWithShape="1">
          <a:blip r:embed="rId3">
            <a:extLst>
              <a:ext uri="{28A0092B-C50C-407E-A947-70E740481C1C}">
                <a14:useLocalDpi xmlns:a14="http://schemas.microsoft.com/office/drawing/2010/main" val="0"/>
              </a:ext>
            </a:extLst>
          </a:blip>
          <a:srcRect l="25469" t="2259" r="30548" b="46666"/>
          <a:stretch/>
        </p:blipFill>
        <p:spPr bwMode="auto">
          <a:xfrm>
            <a:off x="957841" y="2000479"/>
            <a:ext cx="2398565" cy="360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447452" y="5474548"/>
            <a:ext cx="2758440" cy="646331"/>
          </a:xfrm>
          <a:prstGeom prst="rect">
            <a:avLst/>
          </a:prstGeom>
        </p:spPr>
        <p:txBody>
          <a:bodyPr wrap="square">
            <a:spAutoFit/>
          </a:bodyPr>
          <a:lstStyle/>
          <a:p>
            <a:pPr algn="ctr"/>
            <a:r>
              <a:rPr lang="en-SG" dirty="0">
                <a:solidFill>
                  <a:schemeClr val="bg1">
                    <a:lumMod val="50000"/>
                  </a:schemeClr>
                </a:solidFill>
              </a:rPr>
              <a:t>The decarboxylation of histidine yields histamine.</a:t>
            </a:r>
          </a:p>
        </p:txBody>
      </p:sp>
      <p:pic>
        <p:nvPicPr>
          <p:cNvPr id="17" name="Picture 2" descr="21_017.jpg"/>
          <p:cNvPicPr>
            <a:picLocks noChangeAspect="1"/>
          </p:cNvPicPr>
          <p:nvPr/>
        </p:nvPicPr>
        <p:blipFill>
          <a:blip r:embed="rId4">
            <a:extLst>
              <a:ext uri="{28A0092B-C50C-407E-A947-70E740481C1C}">
                <a14:useLocalDpi xmlns:a14="http://schemas.microsoft.com/office/drawing/2010/main" val="0"/>
              </a:ext>
            </a:extLst>
          </a:blip>
          <a:srcRect l="11191" t="2222" r="9753" b="16666"/>
          <a:stretch>
            <a:fillRect/>
          </a:stretch>
        </p:blipFill>
        <p:spPr bwMode="auto">
          <a:xfrm>
            <a:off x="4523723" y="1647146"/>
            <a:ext cx="2721279" cy="361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71500" y="45739"/>
            <a:ext cx="6146800" cy="584775"/>
          </a:xfrm>
          <a:prstGeom prst="rect">
            <a:avLst/>
          </a:prstGeom>
          <a:noFill/>
        </p:spPr>
        <p:txBody>
          <a:bodyPr wrap="square" rtlCol="0">
            <a:spAutoFit/>
          </a:bodyPr>
          <a:lstStyle/>
          <a:p>
            <a:r>
              <a:rPr lang="en-SG" sz="3200" dirty="0">
                <a:solidFill>
                  <a:srgbClr val="4C8180"/>
                </a:solidFill>
                <a:latin typeface="Century Gothic" charset="0"/>
              </a:rPr>
              <a:t>Reactions of Vitamin B6</a:t>
            </a:r>
            <a:endParaRPr lang="en-US" sz="3200" dirty="0">
              <a:solidFill>
                <a:srgbClr val="4C8180"/>
              </a:solidFill>
              <a:latin typeface="Century Gothic" charset="0"/>
            </a:endParaRPr>
          </a:p>
        </p:txBody>
      </p:sp>
      <p:pic>
        <p:nvPicPr>
          <p:cNvPr id="19" name="Picture 3" descr="21_018.jpg"/>
          <p:cNvPicPr>
            <a:picLocks noChangeAspect="1"/>
          </p:cNvPicPr>
          <p:nvPr/>
        </p:nvPicPr>
        <p:blipFill rotWithShape="1">
          <a:blip r:embed="rId5">
            <a:extLst>
              <a:ext uri="{28A0092B-C50C-407E-A947-70E740481C1C}">
                <a14:useLocalDpi xmlns:a14="http://schemas.microsoft.com/office/drawing/2010/main" val="0"/>
              </a:ext>
            </a:extLst>
          </a:blip>
          <a:srcRect l="24644" t="2622" r="21368" b="19778"/>
          <a:stretch/>
        </p:blipFill>
        <p:spPr bwMode="auto">
          <a:xfrm>
            <a:off x="8452203" y="1490472"/>
            <a:ext cx="2183436" cy="376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8091549" y="5466665"/>
            <a:ext cx="2904744" cy="646331"/>
          </a:xfrm>
          <a:prstGeom prst="rect">
            <a:avLst/>
          </a:prstGeom>
        </p:spPr>
        <p:txBody>
          <a:bodyPr wrap="square">
            <a:spAutoFit/>
          </a:bodyPr>
          <a:lstStyle/>
          <a:p>
            <a:pPr algn="ctr"/>
            <a:r>
              <a:rPr lang="en-SG" dirty="0">
                <a:solidFill>
                  <a:schemeClr val="bg1">
                    <a:lumMod val="50000"/>
                  </a:schemeClr>
                </a:solidFill>
              </a:rPr>
              <a:t>The decarboxylation of tryptophan yields serotonin.</a:t>
            </a:r>
          </a:p>
        </p:txBody>
      </p:sp>
      <p:sp>
        <p:nvSpPr>
          <p:cNvPr id="21" name="Rectangle 20"/>
          <p:cNvSpPr/>
          <p:nvPr/>
        </p:nvSpPr>
        <p:spPr>
          <a:xfrm>
            <a:off x="7881237" y="740321"/>
            <a:ext cx="3507108" cy="738664"/>
          </a:xfrm>
          <a:prstGeom prst="rect">
            <a:avLst/>
          </a:prstGeom>
        </p:spPr>
        <p:txBody>
          <a:bodyPr wrap="square">
            <a:spAutoFit/>
          </a:bodyPr>
          <a:lstStyle/>
          <a:p>
            <a:pPr algn="ctr"/>
            <a:r>
              <a:rPr lang="en-SG" sz="2400" dirty="0">
                <a:solidFill>
                  <a:srgbClr val="00ADA8"/>
                </a:solidFill>
                <a:ea typeface="ＭＳ Ｐゴシック" charset="-128"/>
              </a:rPr>
              <a:t>Decarboxylation Reaction</a:t>
            </a:r>
            <a:r>
              <a:rPr lang="en-SG" dirty="0">
                <a:solidFill>
                  <a:srgbClr val="334E5D"/>
                </a:solidFill>
                <a:ea typeface="ＭＳ Ｐゴシック" charset="-128"/>
              </a:rPr>
              <a:t>: Formation of Serotonin</a:t>
            </a:r>
          </a:p>
        </p:txBody>
      </p:sp>
      <p:sp>
        <p:nvSpPr>
          <p:cNvPr id="22" name="Rectangle 21"/>
          <p:cNvSpPr/>
          <p:nvPr/>
        </p:nvSpPr>
        <p:spPr>
          <a:xfrm>
            <a:off x="4102830" y="740320"/>
            <a:ext cx="3563064" cy="738664"/>
          </a:xfrm>
          <a:prstGeom prst="rect">
            <a:avLst/>
          </a:prstGeom>
        </p:spPr>
        <p:txBody>
          <a:bodyPr wrap="square">
            <a:spAutoFit/>
          </a:bodyPr>
          <a:lstStyle/>
          <a:p>
            <a:pPr algn="ctr"/>
            <a:r>
              <a:rPr lang="en-SG" sz="2400" dirty="0">
                <a:solidFill>
                  <a:srgbClr val="00ADA8"/>
                </a:solidFill>
                <a:ea typeface="ＭＳ Ｐゴシック" charset="-128"/>
              </a:rPr>
              <a:t>Decarboxylation Reaction</a:t>
            </a:r>
            <a:r>
              <a:rPr lang="en-SG" dirty="0">
                <a:solidFill>
                  <a:srgbClr val="334E5D"/>
                </a:solidFill>
                <a:ea typeface="ＭＳ Ｐゴシック" charset="-128"/>
              </a:rPr>
              <a:t>: Formation of Histamine</a:t>
            </a:r>
          </a:p>
        </p:txBody>
      </p:sp>
      <p:sp>
        <p:nvSpPr>
          <p:cNvPr id="23" name="Rectangle 22"/>
          <p:cNvSpPr/>
          <p:nvPr/>
        </p:nvSpPr>
        <p:spPr>
          <a:xfrm>
            <a:off x="494439" y="740321"/>
            <a:ext cx="3325368" cy="1172629"/>
          </a:xfrm>
          <a:prstGeom prst="rect">
            <a:avLst/>
          </a:prstGeom>
        </p:spPr>
        <p:txBody>
          <a:bodyPr wrap="square">
            <a:spAutoFit/>
          </a:bodyPr>
          <a:lstStyle/>
          <a:p>
            <a:pPr marL="118872" algn="ctr">
              <a:lnSpc>
                <a:spcPct val="90000"/>
              </a:lnSpc>
              <a:buClr>
                <a:srgbClr val="4B8180"/>
              </a:buClr>
              <a:defRPr/>
            </a:pPr>
            <a:r>
              <a:rPr lang="en-SG" sz="2400" dirty="0">
                <a:solidFill>
                  <a:srgbClr val="00ADA8"/>
                </a:solidFill>
                <a:ea typeface="ＭＳ Ｐゴシック" charset="-128"/>
              </a:rPr>
              <a:t>Condensation Reaction </a:t>
            </a:r>
            <a:r>
              <a:rPr lang="en-SG" dirty="0">
                <a:solidFill>
                  <a:srgbClr val="334E5D"/>
                </a:solidFill>
                <a:ea typeface="ＭＳ Ｐゴシック" charset="-128"/>
              </a:rPr>
              <a:t>:</a:t>
            </a:r>
          </a:p>
          <a:p>
            <a:pPr marL="118872" algn="ctr">
              <a:lnSpc>
                <a:spcPct val="90000"/>
              </a:lnSpc>
              <a:buClr>
                <a:srgbClr val="4B8180"/>
              </a:buClr>
              <a:defRPr/>
            </a:pPr>
            <a:r>
              <a:rPr lang="en-SG" dirty="0">
                <a:solidFill>
                  <a:srgbClr val="334E5D"/>
                </a:solidFill>
                <a:ea typeface="ＭＳ Ｐゴシック" charset="-128"/>
              </a:rPr>
              <a:t> Formation of ALA by ALA synthase, The regulatory step in haemoglobin synthesis</a:t>
            </a:r>
          </a:p>
        </p:txBody>
      </p:sp>
      <p:cxnSp>
        <p:nvCxnSpPr>
          <p:cNvPr id="24" name="Straight Connector 23"/>
          <p:cNvCxnSpPr/>
          <p:nvPr/>
        </p:nvCxnSpPr>
        <p:spPr>
          <a:xfrm>
            <a:off x="3996945" y="1403508"/>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97801" y="1387075"/>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08512" y="401860"/>
            <a:ext cx="3607334" cy="369332"/>
          </a:xfrm>
          <a:prstGeom prst="rect">
            <a:avLst/>
          </a:prstGeom>
        </p:spPr>
        <p:txBody>
          <a:bodyPr wrap="none">
            <a:spAutoFit/>
          </a:bodyPr>
          <a:lstStyle/>
          <a:p>
            <a:r>
              <a:rPr lang="en-US" dirty="0">
                <a:solidFill>
                  <a:srgbClr val="00B050"/>
                </a:solidFill>
              </a:rPr>
              <a:t>decrease B6 may lead to depression </a:t>
            </a:r>
            <a:endParaRPr lang="ar-SA" dirty="0">
              <a:solidFill>
                <a:srgbClr val="00B050"/>
              </a:solidFill>
            </a:endParaRPr>
          </a:p>
        </p:txBody>
      </p:sp>
    </p:spTree>
    <p:extLst>
      <p:ext uri="{BB962C8B-B14F-4D97-AF65-F5344CB8AC3E}">
        <p14:creationId xmlns:p14="http://schemas.microsoft.com/office/powerpoint/2010/main" val="487464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95E538-6C97-4134-AA9F-287D6AD22732}"/>
              </a:ext>
            </a:extLst>
          </p:cNvPr>
          <p:cNvSpPr/>
          <p:nvPr/>
        </p:nvSpPr>
        <p:spPr>
          <a:xfrm>
            <a:off x="8655563" y="972788"/>
            <a:ext cx="3080730" cy="2585323"/>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rgbClr val="00B050"/>
                </a:solidFill>
              </a:rPr>
              <a:t>Tyrosine is the parent compound here ,then it gets decarboxylated into dopamine which is then converted into epinephrine and norepinephrine So if there is a deficiency is vitamin B6 ,the catecholamine synthesis will decrease or stop. </a:t>
            </a:r>
          </a:p>
        </p:txBody>
      </p:sp>
      <p:sp>
        <p:nvSpPr>
          <p:cNvPr id="4" name="Rectangle 3">
            <a:extLst>
              <a:ext uri="{FF2B5EF4-FFF2-40B4-BE49-F238E27FC236}">
                <a16:creationId xmlns:a16="http://schemas.microsoft.com/office/drawing/2014/main" id="{F2FB3E03-D3B4-4F72-A4E0-656532E224A1}"/>
              </a:ext>
            </a:extLst>
          </p:cNvPr>
          <p:cNvSpPr/>
          <p:nvPr/>
        </p:nvSpPr>
        <p:spPr>
          <a:xfrm>
            <a:off x="7694129" y="4670580"/>
            <a:ext cx="3690698" cy="2031325"/>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rgbClr val="00B050"/>
                </a:solidFill>
              </a:rPr>
              <a:t>The transfer of amino groups is important when a nonessential amino acid (alanine) is converted into an essential amino acid (pyruvate). *Essential Amino Acids: are those that can’t be synthesized by the body so we must get it in the diet.</a:t>
            </a:r>
          </a:p>
        </p:txBody>
      </p:sp>
      <p:sp>
        <p:nvSpPr>
          <p:cNvPr id="5" name="Rectangle 4">
            <a:extLst>
              <a:ext uri="{FF2B5EF4-FFF2-40B4-BE49-F238E27FC236}">
                <a16:creationId xmlns:a16="http://schemas.microsoft.com/office/drawing/2014/main" id="{28C1F85C-17F1-4DE8-BEBE-77B01593FFDE}"/>
              </a:ext>
            </a:extLst>
          </p:cNvPr>
          <p:cNvSpPr/>
          <p:nvPr/>
        </p:nvSpPr>
        <p:spPr>
          <a:xfrm>
            <a:off x="4516589" y="4670581"/>
            <a:ext cx="3131820" cy="2031325"/>
          </a:xfrm>
          <a:prstGeom prst="rect">
            <a:avLst/>
          </a:prstGeom>
          <a:solidFill>
            <a:schemeClr val="bg1">
              <a:lumMod val="95000"/>
            </a:schemeClr>
          </a:solidFill>
          <a:ln w="19050">
            <a:solidFill>
              <a:schemeClr val="bg1">
                <a:lumMod val="65000"/>
              </a:schemeClr>
            </a:solidFill>
            <a:prstDash val="dash"/>
          </a:ln>
        </p:spPr>
        <p:txBody>
          <a:bodyPr wrap="square" rtlCol="0">
            <a:spAutoFit/>
          </a:bodyPr>
          <a:lstStyle/>
          <a:p>
            <a:pPr algn="ctr"/>
            <a:r>
              <a:rPr lang="en-SG" dirty="0">
                <a:solidFill>
                  <a:srgbClr val="00B050"/>
                </a:solidFill>
              </a:rPr>
              <a:t>Alanine transfers its amino group to alpha keto glutarate which then turns into glutamate (catalyzed by alanine transaminase which needs PLP) What is left from alanine? Pyruvate</a:t>
            </a:r>
          </a:p>
        </p:txBody>
      </p:sp>
      <p:sp>
        <p:nvSpPr>
          <p:cNvPr id="8" name="TextBox 7"/>
          <p:cNvSpPr txBox="1"/>
          <p:nvPr/>
        </p:nvSpPr>
        <p:spPr>
          <a:xfrm>
            <a:off x="571500" y="45739"/>
            <a:ext cx="6146800" cy="584775"/>
          </a:xfrm>
          <a:prstGeom prst="rect">
            <a:avLst/>
          </a:prstGeom>
          <a:noFill/>
        </p:spPr>
        <p:txBody>
          <a:bodyPr wrap="square" rtlCol="0">
            <a:spAutoFit/>
          </a:bodyPr>
          <a:lstStyle/>
          <a:p>
            <a:r>
              <a:rPr lang="en-SG" sz="3200" dirty="0">
                <a:solidFill>
                  <a:srgbClr val="4C8180"/>
                </a:solidFill>
                <a:latin typeface="Century Gothic" charset="0"/>
              </a:rPr>
              <a:t>Reactions of Vitamin B6</a:t>
            </a:r>
            <a:endParaRPr lang="en-US" sz="3200" dirty="0">
              <a:solidFill>
                <a:srgbClr val="4C8180"/>
              </a:solidFill>
              <a:latin typeface="Century Gothic" charset="0"/>
            </a:endParaRPr>
          </a:p>
        </p:txBody>
      </p:sp>
      <p:pic>
        <p:nvPicPr>
          <p:cNvPr id="9" name="Picture 3" descr="21_014.jpg"/>
          <p:cNvPicPr>
            <a:picLocks noChangeAspect="1"/>
          </p:cNvPicPr>
          <p:nvPr/>
        </p:nvPicPr>
        <p:blipFill rotWithShape="1">
          <a:blip r:embed="rId2">
            <a:extLst>
              <a:ext uri="{28A0092B-C50C-407E-A947-70E740481C1C}">
                <a14:useLocalDpi xmlns:a14="http://schemas.microsoft.com/office/drawing/2010/main" val="0"/>
              </a:ext>
            </a:extLst>
          </a:blip>
          <a:srcRect l="4398" t="4278" r="3196" b="57843"/>
          <a:stretch/>
        </p:blipFill>
        <p:spPr bwMode="auto">
          <a:xfrm>
            <a:off x="219456" y="1647444"/>
            <a:ext cx="8165592" cy="25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151" r="5023"/>
          <a:stretch/>
        </p:blipFill>
        <p:spPr>
          <a:xfrm>
            <a:off x="219456" y="5039919"/>
            <a:ext cx="4123945" cy="1409772"/>
          </a:xfrm>
          <a:prstGeom prst="rect">
            <a:avLst/>
          </a:prstGeom>
        </p:spPr>
      </p:pic>
      <p:sp>
        <p:nvSpPr>
          <p:cNvPr id="11" name="Rectangle 10"/>
          <p:cNvSpPr/>
          <p:nvPr/>
        </p:nvSpPr>
        <p:spPr>
          <a:xfrm>
            <a:off x="116952" y="838521"/>
            <a:ext cx="7115952" cy="769441"/>
          </a:xfrm>
          <a:prstGeom prst="rect">
            <a:avLst/>
          </a:prstGeom>
        </p:spPr>
        <p:txBody>
          <a:bodyPr wrap="square">
            <a:spAutoFit/>
          </a:bodyPr>
          <a:lstStyle/>
          <a:p>
            <a:r>
              <a:rPr lang="en-SG" sz="2400" dirty="0">
                <a:solidFill>
                  <a:srgbClr val="00ADA8"/>
                </a:solidFill>
                <a:ea typeface="ＭＳ Ｐゴシック" charset="-128"/>
              </a:rPr>
              <a:t>Decarboxylation Reaction</a:t>
            </a:r>
            <a:r>
              <a:rPr lang="en-SG" sz="2000" dirty="0">
                <a:solidFill>
                  <a:srgbClr val="334E5D"/>
                </a:solidFill>
                <a:ea typeface="ＭＳ Ｐゴシック" charset="-128"/>
              </a:rPr>
              <a:t>: Formation of Catecholamine “Dopamine, norepinephrine and epinephrine” .</a:t>
            </a:r>
          </a:p>
        </p:txBody>
      </p:sp>
      <p:cxnSp>
        <p:nvCxnSpPr>
          <p:cNvPr id="12" name="Straight Connector 11"/>
          <p:cNvCxnSpPr/>
          <p:nvPr/>
        </p:nvCxnSpPr>
        <p:spPr>
          <a:xfrm flipH="1">
            <a:off x="571501" y="4426859"/>
            <a:ext cx="11164792" cy="0"/>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9456" y="4574327"/>
            <a:ext cx="3272050" cy="461665"/>
          </a:xfrm>
          <a:prstGeom prst="rect">
            <a:avLst/>
          </a:prstGeom>
        </p:spPr>
        <p:txBody>
          <a:bodyPr wrap="none">
            <a:spAutoFit/>
          </a:bodyPr>
          <a:lstStyle/>
          <a:p>
            <a:r>
              <a:rPr lang="en-SG" sz="2400">
                <a:solidFill>
                  <a:srgbClr val="00ADA8"/>
                </a:solidFill>
                <a:ea typeface="ＭＳ Ｐゴシック" charset="-128"/>
              </a:rPr>
              <a:t>Transamination Reaction</a:t>
            </a:r>
            <a:endParaRPr lang="en-US" sz="2400">
              <a:solidFill>
                <a:srgbClr val="00ADA8"/>
              </a:solidFill>
              <a:ea typeface="ＭＳ Ｐゴシック" charset="-128"/>
            </a:endParaRPr>
          </a:p>
        </p:txBody>
      </p:sp>
    </p:spTree>
    <p:extLst>
      <p:ext uri="{BB962C8B-B14F-4D97-AF65-F5344CB8AC3E}">
        <p14:creationId xmlns:p14="http://schemas.microsoft.com/office/powerpoint/2010/main" val="2050823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5245</TotalTime>
  <Words>1573</Words>
  <Application>Microsoft Office PowerPoint</Application>
  <PresentationFormat>Widescreen</PresentationFormat>
  <Paragraphs>185</Paragraphs>
  <Slides>23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맑은 고딕</vt:lpstr>
      <vt:lpstr>ＭＳ Ｐゴシック</vt:lpstr>
      <vt:lpstr>Adobe Devanagari</vt:lpstr>
      <vt:lpstr>Arial</vt:lpstr>
      <vt:lpstr>Calibri</vt:lpstr>
      <vt:lpstr>Calibri Light</vt:lpstr>
      <vt:lpstr>Century Gothic</vt:lpstr>
      <vt:lpstr>Comic Sans MS</vt:lpstr>
      <vt:lpstr>Copperplate Gothic Bold</vt:lpstr>
      <vt:lpstr>Gill Sans MT</vt:lpstr>
      <vt:lpstr>Wingdings</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abdulaziz abdullah</cp:lastModifiedBy>
  <cp:revision>95</cp:revision>
  <dcterms:created xsi:type="dcterms:W3CDTF">2017-07-08T03:49:25Z</dcterms:created>
  <dcterms:modified xsi:type="dcterms:W3CDTF">2017-10-27T21:07:05Z</dcterms:modified>
</cp:coreProperties>
</file>