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64" r:id="rId4"/>
    <p:sldId id="266" r:id="rId5"/>
    <p:sldId id="269" r:id="rId6"/>
    <p:sldId id="270" r:id="rId7"/>
    <p:sldId id="271" r:id="rId8"/>
    <p:sldId id="274" r:id="rId9"/>
    <p:sldId id="275" r:id="rId10"/>
    <p:sldId id="277" r:id="rId11"/>
    <p:sldId id="278" r:id="rId12"/>
    <p:sldId id="279" r:id="rId13"/>
    <p:sldId id="280" r:id="rId14"/>
    <p:sldId id="284" r:id="rId15"/>
    <p:sldId id="281" r:id="rId16"/>
    <p:sldId id="282"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A8"/>
    <a:srgbClr val="4B8180"/>
    <a:srgbClr val="F99B67"/>
    <a:srgbClr val="233F4D"/>
    <a:srgbClr val="B8F5B6"/>
    <a:srgbClr val="B3EBAE"/>
    <a:srgbClr val="9BCF99"/>
    <a:srgbClr val="8BBD40"/>
    <a:srgbClr val="A6D483"/>
    <a:srgbClr val="CF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4" autoAdjust="0"/>
    <p:restoredTop sz="94674"/>
  </p:normalViewPr>
  <p:slideViewPr>
    <p:cSldViewPr snapToGrid="0" snapToObjects="1">
      <p:cViewPr>
        <p:scale>
          <a:sx n="80" d="100"/>
          <a:sy n="80" d="100"/>
        </p:scale>
        <p:origin x="1304" y="4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5FCF6-5665-4F0D-A35C-5B95CBA6DB95}"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6CB5965A-123D-4948-A266-D7D5EF28F340}">
      <dgm:prSet phldrT="[Text]" custT="1"/>
      <dgm:spPr>
        <a:solidFill>
          <a:srgbClr val="002060"/>
        </a:solidFill>
      </dgm:spPr>
      <dgm:t>
        <a:bodyPr/>
        <a:lstStyle/>
        <a:p>
          <a:r>
            <a:rPr lang="en-US" sz="3600" dirty="0" smtClean="0">
              <a:solidFill>
                <a:schemeClr val="bg1"/>
              </a:solidFill>
            </a:rPr>
            <a:t>Stroke</a:t>
          </a:r>
        </a:p>
        <a:p>
          <a:r>
            <a:rPr lang="en-US" sz="1200" dirty="0" smtClean="0">
              <a:solidFill>
                <a:schemeClr val="bg1">
                  <a:lumMod val="75000"/>
                </a:schemeClr>
              </a:solidFill>
            </a:rPr>
            <a:t>Lack or reduction of blood perfusion in certain area in the brain causing death of the tissue </a:t>
          </a:r>
        </a:p>
      </dgm:t>
    </dgm:pt>
    <dgm:pt modelId="{58B668CD-B362-49BD-9692-1F8F564F96DE}" type="parTrans" cxnId="{BC7CF8F6-5FB0-4544-A048-E521E733794D}">
      <dgm:prSet/>
      <dgm:spPr/>
      <dgm:t>
        <a:bodyPr/>
        <a:lstStyle/>
        <a:p>
          <a:endParaRPr lang="en-US"/>
        </a:p>
      </dgm:t>
    </dgm:pt>
    <dgm:pt modelId="{E5EBF133-8270-42BE-B21D-4BC55484EBB6}" type="sibTrans" cxnId="{BC7CF8F6-5FB0-4544-A048-E521E733794D}">
      <dgm:prSet/>
      <dgm:spPr/>
      <dgm:t>
        <a:bodyPr/>
        <a:lstStyle/>
        <a:p>
          <a:endParaRPr lang="en-US"/>
        </a:p>
      </dgm:t>
    </dgm:pt>
    <dgm:pt modelId="{CF7C295F-60CA-453C-8FD2-E392D4685C3B}">
      <dgm:prSet phldrT="[Text]" custT="1"/>
      <dgm:spPr>
        <a:solidFill>
          <a:schemeClr val="accent5">
            <a:lumMod val="75000"/>
          </a:schemeClr>
        </a:solidFill>
      </dgm:spPr>
      <dgm:t>
        <a:bodyPr/>
        <a:lstStyle/>
        <a:p>
          <a:r>
            <a:rPr lang="en-US" sz="1800" dirty="0" smtClean="0">
              <a:solidFill>
                <a:schemeClr val="bg1"/>
              </a:solidFill>
            </a:rPr>
            <a:t>Hemorrhagic</a:t>
          </a:r>
          <a:endParaRPr lang="en-US" sz="1500" dirty="0" smtClean="0">
            <a:solidFill>
              <a:schemeClr val="bg1"/>
            </a:solidFill>
          </a:endParaRPr>
        </a:p>
        <a:p>
          <a:r>
            <a:rPr lang="en-US" sz="1500" dirty="0" smtClean="0">
              <a:solidFill>
                <a:schemeClr val="bg1"/>
              </a:solidFill>
            </a:rPr>
            <a:t>With 32% global incidence</a:t>
          </a:r>
          <a:endParaRPr lang="en-US" sz="1500" dirty="0">
            <a:solidFill>
              <a:schemeClr val="bg1"/>
            </a:solidFill>
          </a:endParaRPr>
        </a:p>
      </dgm:t>
    </dgm:pt>
    <dgm:pt modelId="{8AFC875D-842C-47A0-A70C-A8C6E62F10AE}" type="parTrans" cxnId="{E7215DEB-2119-4760-BAAF-7266542D8BD1}">
      <dgm:prSet/>
      <dgm:spPr/>
      <dgm:t>
        <a:bodyPr/>
        <a:lstStyle/>
        <a:p>
          <a:endParaRPr lang="en-US"/>
        </a:p>
      </dgm:t>
    </dgm:pt>
    <dgm:pt modelId="{B1CC2BEA-7083-48BD-A249-4D4B0411E9FB}" type="sibTrans" cxnId="{E7215DEB-2119-4760-BAAF-7266542D8BD1}">
      <dgm:prSet/>
      <dgm:spPr/>
      <dgm:t>
        <a:bodyPr/>
        <a:lstStyle/>
        <a:p>
          <a:endParaRPr lang="en-US"/>
        </a:p>
      </dgm:t>
    </dgm:pt>
    <dgm:pt modelId="{620449F1-9887-4A56-BEA2-5698DE9F3DEB}">
      <dgm:prSet phldrT="[Text]" custT="1"/>
      <dgm:spPr>
        <a:solidFill>
          <a:schemeClr val="accent5">
            <a:lumMod val="60000"/>
            <a:lumOff val="40000"/>
          </a:schemeClr>
        </a:solidFill>
      </dgm:spPr>
      <dgm:t>
        <a:bodyPr/>
        <a:lstStyle/>
        <a:p>
          <a:r>
            <a:rPr lang="en-US" sz="1800" dirty="0" smtClean="0">
              <a:solidFill>
                <a:schemeClr val="bg1"/>
              </a:solidFill>
            </a:rPr>
            <a:t>Intra-cerebral</a:t>
          </a:r>
          <a:endParaRPr lang="en-US" sz="2500" dirty="0">
            <a:solidFill>
              <a:schemeClr val="bg1"/>
            </a:solidFill>
          </a:endParaRPr>
        </a:p>
      </dgm:t>
    </dgm:pt>
    <dgm:pt modelId="{9CC8B788-AB15-43CA-9EB5-A78FBA0EA6BF}" type="parTrans" cxnId="{ECA8B6F7-968B-4A9A-8A7F-2FDC59586759}">
      <dgm:prSet/>
      <dgm:spPr/>
      <dgm:t>
        <a:bodyPr/>
        <a:lstStyle/>
        <a:p>
          <a:endParaRPr lang="en-US"/>
        </a:p>
      </dgm:t>
    </dgm:pt>
    <dgm:pt modelId="{B67CD1F9-0E7B-466A-919D-4890C0F14BB2}" type="sibTrans" cxnId="{ECA8B6F7-968B-4A9A-8A7F-2FDC59586759}">
      <dgm:prSet/>
      <dgm:spPr/>
      <dgm:t>
        <a:bodyPr/>
        <a:lstStyle/>
        <a:p>
          <a:endParaRPr lang="en-US"/>
        </a:p>
      </dgm:t>
    </dgm:pt>
    <dgm:pt modelId="{E753CC84-D3A9-4FF9-B4A5-B80CF671E427}">
      <dgm:prSet phldrT="[Text]" custT="1"/>
      <dgm:spPr>
        <a:solidFill>
          <a:schemeClr val="accent5">
            <a:lumMod val="60000"/>
            <a:lumOff val="40000"/>
          </a:schemeClr>
        </a:solidFill>
      </dgm:spPr>
      <dgm:t>
        <a:bodyPr/>
        <a:lstStyle/>
        <a:p>
          <a:r>
            <a:rPr lang="en-US" sz="1600" dirty="0" smtClean="0">
              <a:solidFill>
                <a:schemeClr val="bg1"/>
              </a:solidFill>
            </a:rPr>
            <a:t>Subarachnoid</a:t>
          </a:r>
        </a:p>
        <a:p>
          <a:r>
            <a:rPr lang="en-US" sz="1100" dirty="0" smtClean="0">
              <a:solidFill>
                <a:srgbClr val="00B050"/>
              </a:solidFill>
            </a:rPr>
            <a:t>Accumulation in this space the patients describe it as (the worst headache they ever had)</a:t>
          </a:r>
          <a:endParaRPr lang="en-US" sz="1100" dirty="0">
            <a:solidFill>
              <a:srgbClr val="00B050"/>
            </a:solidFill>
          </a:endParaRPr>
        </a:p>
      </dgm:t>
    </dgm:pt>
    <dgm:pt modelId="{F31E8360-ABF9-48AD-830F-0DFF813CB73F}" type="parTrans" cxnId="{6B718C08-64E8-4CB1-AB8D-FE2DF90FE00D}">
      <dgm:prSet/>
      <dgm:spPr/>
      <dgm:t>
        <a:bodyPr/>
        <a:lstStyle/>
        <a:p>
          <a:endParaRPr lang="en-US"/>
        </a:p>
      </dgm:t>
    </dgm:pt>
    <dgm:pt modelId="{77CA879F-F512-4079-8918-A18B4F2B3DA4}" type="sibTrans" cxnId="{6B718C08-64E8-4CB1-AB8D-FE2DF90FE00D}">
      <dgm:prSet/>
      <dgm:spPr/>
      <dgm:t>
        <a:bodyPr/>
        <a:lstStyle/>
        <a:p>
          <a:endParaRPr lang="en-US"/>
        </a:p>
      </dgm:t>
    </dgm:pt>
    <dgm:pt modelId="{701811DD-87FC-4279-B353-495A8BBEE2C9}">
      <dgm:prSet phldrT="[Text]" custT="1"/>
      <dgm:spPr>
        <a:solidFill>
          <a:schemeClr val="accent5">
            <a:lumMod val="75000"/>
          </a:schemeClr>
        </a:solidFill>
      </dgm:spPr>
      <dgm:t>
        <a:bodyPr/>
        <a:lstStyle/>
        <a:p>
          <a:r>
            <a:rPr lang="en-US" sz="1800" dirty="0" smtClean="0">
              <a:solidFill>
                <a:schemeClr val="bg1"/>
              </a:solidFill>
            </a:rPr>
            <a:t>Ischemic</a:t>
          </a:r>
          <a:endParaRPr lang="en-US" sz="1500" dirty="0" smtClean="0">
            <a:solidFill>
              <a:schemeClr val="bg1"/>
            </a:solidFill>
          </a:endParaRPr>
        </a:p>
        <a:p>
          <a:r>
            <a:rPr lang="en-US" sz="1500" dirty="0" smtClean="0">
              <a:solidFill>
                <a:schemeClr val="bg1"/>
              </a:solidFill>
            </a:rPr>
            <a:t>With 68% global incidence </a:t>
          </a:r>
          <a:endParaRPr lang="en-US" sz="1500" dirty="0">
            <a:solidFill>
              <a:schemeClr val="bg1"/>
            </a:solidFill>
          </a:endParaRPr>
        </a:p>
      </dgm:t>
    </dgm:pt>
    <dgm:pt modelId="{12313B5C-954A-46EA-BCAA-A95DE46303D3}" type="parTrans" cxnId="{B2E2F471-5BD9-4B8A-86A9-33B0F5F3C11B}">
      <dgm:prSet/>
      <dgm:spPr/>
      <dgm:t>
        <a:bodyPr/>
        <a:lstStyle/>
        <a:p>
          <a:endParaRPr lang="en-US"/>
        </a:p>
      </dgm:t>
    </dgm:pt>
    <dgm:pt modelId="{977C511D-F0A1-4C1B-AF20-717F6E3C2471}" type="sibTrans" cxnId="{B2E2F471-5BD9-4B8A-86A9-33B0F5F3C11B}">
      <dgm:prSet/>
      <dgm:spPr/>
      <dgm:t>
        <a:bodyPr/>
        <a:lstStyle/>
        <a:p>
          <a:endParaRPr lang="en-US"/>
        </a:p>
      </dgm:t>
    </dgm:pt>
    <dgm:pt modelId="{9FB0F436-7B0F-48D9-B1A7-E7DE475D8FBD}">
      <dgm:prSet phldrT="[Text]" custT="1"/>
      <dgm:spPr>
        <a:solidFill>
          <a:schemeClr val="accent5">
            <a:lumMod val="60000"/>
            <a:lumOff val="40000"/>
          </a:schemeClr>
        </a:solidFill>
      </dgm:spPr>
      <dgm:t>
        <a:bodyPr/>
        <a:lstStyle/>
        <a:p>
          <a:r>
            <a:rPr lang="en-US" sz="1800" dirty="0" smtClean="0">
              <a:solidFill>
                <a:schemeClr val="bg1"/>
              </a:solidFill>
            </a:rPr>
            <a:t>Thrombotic</a:t>
          </a:r>
          <a:endParaRPr lang="en-US" sz="2400" dirty="0">
            <a:solidFill>
              <a:schemeClr val="bg1"/>
            </a:solidFill>
          </a:endParaRPr>
        </a:p>
      </dgm:t>
    </dgm:pt>
    <dgm:pt modelId="{2EA787D5-BF60-4680-A83B-849807BDF189}" type="parTrans" cxnId="{1AC76036-45A7-4AC6-90C3-2CF803760E9C}">
      <dgm:prSet/>
      <dgm:spPr/>
      <dgm:t>
        <a:bodyPr/>
        <a:lstStyle/>
        <a:p>
          <a:endParaRPr lang="en-US"/>
        </a:p>
      </dgm:t>
    </dgm:pt>
    <dgm:pt modelId="{CF962503-E886-4F86-A865-91DF9ADC2EA6}" type="sibTrans" cxnId="{1AC76036-45A7-4AC6-90C3-2CF803760E9C}">
      <dgm:prSet/>
      <dgm:spPr/>
      <dgm:t>
        <a:bodyPr/>
        <a:lstStyle/>
        <a:p>
          <a:endParaRPr lang="en-US"/>
        </a:p>
      </dgm:t>
    </dgm:pt>
    <dgm:pt modelId="{745A8998-5169-472F-BC52-2C16180080A5}">
      <dgm:prSet custT="1"/>
      <dgm:spPr>
        <a:solidFill>
          <a:schemeClr val="accent5">
            <a:lumMod val="60000"/>
            <a:lumOff val="40000"/>
          </a:schemeClr>
        </a:solidFill>
      </dgm:spPr>
      <dgm:t>
        <a:bodyPr/>
        <a:lstStyle/>
        <a:p>
          <a:r>
            <a:rPr lang="en-US" sz="1600" dirty="0" smtClean="0">
              <a:solidFill>
                <a:schemeClr val="bg1"/>
              </a:solidFill>
            </a:rPr>
            <a:t>Embolic</a:t>
          </a:r>
          <a:endParaRPr lang="en-US" sz="1200" dirty="0" smtClean="0">
            <a:solidFill>
              <a:schemeClr val="bg1"/>
            </a:solidFill>
          </a:endParaRPr>
        </a:p>
        <a:p>
          <a:r>
            <a:rPr lang="en-US" sz="1200" dirty="0" smtClean="0">
              <a:solidFill>
                <a:srgbClr val="00B050"/>
              </a:solidFill>
            </a:rPr>
            <a:t>The embolism travels from somewhere else mainly from the heart </a:t>
          </a:r>
          <a:r>
            <a:rPr lang="en-US" sz="1200" dirty="0" smtClean="0">
              <a:solidFill>
                <a:srgbClr val="002060"/>
              </a:solidFill>
            </a:rPr>
            <a:t>.</a:t>
          </a:r>
          <a:endParaRPr lang="en-US" sz="1200" dirty="0">
            <a:solidFill>
              <a:srgbClr val="002060"/>
            </a:solidFill>
          </a:endParaRPr>
        </a:p>
      </dgm:t>
    </dgm:pt>
    <dgm:pt modelId="{CA83315E-064D-41FE-8996-214D4ABF583C}" type="parTrans" cxnId="{E9513BB4-818B-4F80-B11B-AB4FFE845185}">
      <dgm:prSet/>
      <dgm:spPr/>
      <dgm:t>
        <a:bodyPr/>
        <a:lstStyle/>
        <a:p>
          <a:endParaRPr lang="en-US"/>
        </a:p>
      </dgm:t>
    </dgm:pt>
    <dgm:pt modelId="{A1D565D3-F752-4AFA-A304-F4E22A7D8FE9}" type="sibTrans" cxnId="{E9513BB4-818B-4F80-B11B-AB4FFE845185}">
      <dgm:prSet/>
      <dgm:spPr/>
      <dgm:t>
        <a:bodyPr/>
        <a:lstStyle/>
        <a:p>
          <a:endParaRPr lang="en-US"/>
        </a:p>
      </dgm:t>
    </dgm:pt>
    <dgm:pt modelId="{AAA1C79B-59B5-4DE9-962F-CAD72F9E2D2B}" type="pres">
      <dgm:prSet presAssocID="{7485FCF6-5665-4F0D-A35C-5B95CBA6DB95}" presName="hierChild1" presStyleCnt="0">
        <dgm:presLayoutVars>
          <dgm:orgChart val="1"/>
          <dgm:chPref val="1"/>
          <dgm:dir/>
          <dgm:animOne val="branch"/>
          <dgm:animLvl val="lvl"/>
          <dgm:resizeHandles/>
        </dgm:presLayoutVars>
      </dgm:prSet>
      <dgm:spPr/>
      <dgm:t>
        <a:bodyPr/>
        <a:lstStyle/>
        <a:p>
          <a:endParaRPr lang="en-US"/>
        </a:p>
      </dgm:t>
    </dgm:pt>
    <dgm:pt modelId="{ACE4E772-A865-42AF-BE51-9583B6B48800}" type="pres">
      <dgm:prSet presAssocID="{6CB5965A-123D-4948-A266-D7D5EF28F340}" presName="hierRoot1" presStyleCnt="0">
        <dgm:presLayoutVars>
          <dgm:hierBranch val="init"/>
        </dgm:presLayoutVars>
      </dgm:prSet>
      <dgm:spPr/>
      <dgm:t>
        <a:bodyPr/>
        <a:lstStyle/>
        <a:p>
          <a:endParaRPr lang="en-US"/>
        </a:p>
      </dgm:t>
    </dgm:pt>
    <dgm:pt modelId="{BB55D6CB-4EA5-4E2F-85E5-51DE624EE519}" type="pres">
      <dgm:prSet presAssocID="{6CB5965A-123D-4948-A266-D7D5EF28F340}" presName="rootComposite1" presStyleCnt="0"/>
      <dgm:spPr/>
      <dgm:t>
        <a:bodyPr/>
        <a:lstStyle/>
        <a:p>
          <a:endParaRPr lang="en-US"/>
        </a:p>
      </dgm:t>
    </dgm:pt>
    <dgm:pt modelId="{E3124FF8-306B-4CD7-8D37-2EE9BFF232A4}" type="pres">
      <dgm:prSet presAssocID="{6CB5965A-123D-4948-A266-D7D5EF28F340}" presName="rootText1" presStyleLbl="node0" presStyleIdx="0" presStyleCnt="1" custScaleX="143043" custScaleY="187700">
        <dgm:presLayoutVars>
          <dgm:chPref val="3"/>
        </dgm:presLayoutVars>
      </dgm:prSet>
      <dgm:spPr/>
      <dgm:t>
        <a:bodyPr/>
        <a:lstStyle/>
        <a:p>
          <a:endParaRPr lang="en-US"/>
        </a:p>
      </dgm:t>
    </dgm:pt>
    <dgm:pt modelId="{DD98F622-0FF9-45C3-A819-955665ED38B5}" type="pres">
      <dgm:prSet presAssocID="{6CB5965A-123D-4948-A266-D7D5EF28F340}" presName="rootConnector1" presStyleLbl="node1" presStyleIdx="0" presStyleCnt="0"/>
      <dgm:spPr/>
      <dgm:t>
        <a:bodyPr/>
        <a:lstStyle/>
        <a:p>
          <a:endParaRPr lang="en-US"/>
        </a:p>
      </dgm:t>
    </dgm:pt>
    <dgm:pt modelId="{906166EE-AC02-4056-A738-AFE0C25AA518}" type="pres">
      <dgm:prSet presAssocID="{6CB5965A-123D-4948-A266-D7D5EF28F340}" presName="hierChild2" presStyleCnt="0"/>
      <dgm:spPr/>
      <dgm:t>
        <a:bodyPr/>
        <a:lstStyle/>
        <a:p>
          <a:endParaRPr lang="en-US"/>
        </a:p>
      </dgm:t>
    </dgm:pt>
    <dgm:pt modelId="{AF161093-5C74-480F-87F1-A8E0EEE8FA07}" type="pres">
      <dgm:prSet presAssocID="{8AFC875D-842C-47A0-A70C-A8C6E62F10AE}" presName="Name37" presStyleLbl="parChTrans1D2" presStyleIdx="0" presStyleCnt="2"/>
      <dgm:spPr/>
      <dgm:t>
        <a:bodyPr/>
        <a:lstStyle/>
        <a:p>
          <a:endParaRPr lang="en-US"/>
        </a:p>
      </dgm:t>
    </dgm:pt>
    <dgm:pt modelId="{FA990C12-8779-4EF4-92D4-CF2E2037D8B2}" type="pres">
      <dgm:prSet presAssocID="{CF7C295F-60CA-453C-8FD2-E392D4685C3B}" presName="hierRoot2" presStyleCnt="0">
        <dgm:presLayoutVars>
          <dgm:hierBranch val="init"/>
        </dgm:presLayoutVars>
      </dgm:prSet>
      <dgm:spPr/>
      <dgm:t>
        <a:bodyPr/>
        <a:lstStyle/>
        <a:p>
          <a:endParaRPr lang="en-US"/>
        </a:p>
      </dgm:t>
    </dgm:pt>
    <dgm:pt modelId="{C6C4F46C-BA8D-47B4-915C-860E93F1C16C}" type="pres">
      <dgm:prSet presAssocID="{CF7C295F-60CA-453C-8FD2-E392D4685C3B}" presName="rootComposite" presStyleCnt="0"/>
      <dgm:spPr/>
      <dgm:t>
        <a:bodyPr/>
        <a:lstStyle/>
        <a:p>
          <a:endParaRPr lang="en-US"/>
        </a:p>
      </dgm:t>
    </dgm:pt>
    <dgm:pt modelId="{C10ECF17-BEAD-4190-AC90-86BE03DF586E}" type="pres">
      <dgm:prSet presAssocID="{CF7C295F-60CA-453C-8FD2-E392D4685C3B}" presName="rootText" presStyleLbl="node2" presStyleIdx="0" presStyleCnt="2">
        <dgm:presLayoutVars>
          <dgm:chPref val="3"/>
        </dgm:presLayoutVars>
      </dgm:prSet>
      <dgm:spPr/>
      <dgm:t>
        <a:bodyPr/>
        <a:lstStyle/>
        <a:p>
          <a:endParaRPr lang="en-US"/>
        </a:p>
      </dgm:t>
    </dgm:pt>
    <dgm:pt modelId="{A53F98EF-93BF-4BE2-962C-B1DA966C6092}" type="pres">
      <dgm:prSet presAssocID="{CF7C295F-60CA-453C-8FD2-E392D4685C3B}" presName="rootConnector" presStyleLbl="node2" presStyleIdx="0" presStyleCnt="2"/>
      <dgm:spPr/>
      <dgm:t>
        <a:bodyPr/>
        <a:lstStyle/>
        <a:p>
          <a:endParaRPr lang="en-US"/>
        </a:p>
      </dgm:t>
    </dgm:pt>
    <dgm:pt modelId="{9EA75F7B-66F7-47DB-B3D5-56A9BB448FB5}" type="pres">
      <dgm:prSet presAssocID="{CF7C295F-60CA-453C-8FD2-E392D4685C3B}" presName="hierChild4" presStyleCnt="0"/>
      <dgm:spPr/>
      <dgm:t>
        <a:bodyPr/>
        <a:lstStyle/>
        <a:p>
          <a:endParaRPr lang="en-US"/>
        </a:p>
      </dgm:t>
    </dgm:pt>
    <dgm:pt modelId="{E1ED0B43-9EF9-4D4E-B5F3-18160CD20D1D}" type="pres">
      <dgm:prSet presAssocID="{9CC8B788-AB15-43CA-9EB5-A78FBA0EA6BF}" presName="Name37" presStyleLbl="parChTrans1D3" presStyleIdx="0" presStyleCnt="4"/>
      <dgm:spPr/>
      <dgm:t>
        <a:bodyPr/>
        <a:lstStyle/>
        <a:p>
          <a:endParaRPr lang="en-US"/>
        </a:p>
      </dgm:t>
    </dgm:pt>
    <dgm:pt modelId="{5392F82D-FD21-4DD1-B18D-67F9F2C00102}" type="pres">
      <dgm:prSet presAssocID="{620449F1-9887-4A56-BEA2-5698DE9F3DEB}" presName="hierRoot2" presStyleCnt="0">
        <dgm:presLayoutVars>
          <dgm:hierBranch val="init"/>
        </dgm:presLayoutVars>
      </dgm:prSet>
      <dgm:spPr/>
      <dgm:t>
        <a:bodyPr/>
        <a:lstStyle/>
        <a:p>
          <a:endParaRPr lang="en-US"/>
        </a:p>
      </dgm:t>
    </dgm:pt>
    <dgm:pt modelId="{37D8271B-835D-4BFE-AA12-9777FDE2C03F}" type="pres">
      <dgm:prSet presAssocID="{620449F1-9887-4A56-BEA2-5698DE9F3DEB}" presName="rootComposite" presStyleCnt="0"/>
      <dgm:spPr/>
      <dgm:t>
        <a:bodyPr/>
        <a:lstStyle/>
        <a:p>
          <a:endParaRPr lang="en-US"/>
        </a:p>
      </dgm:t>
    </dgm:pt>
    <dgm:pt modelId="{11D84DDB-D928-4556-A8C4-547C653162C9}" type="pres">
      <dgm:prSet presAssocID="{620449F1-9887-4A56-BEA2-5698DE9F3DEB}" presName="rootText" presStyleLbl="node3" presStyleIdx="0" presStyleCnt="4">
        <dgm:presLayoutVars>
          <dgm:chPref val="3"/>
        </dgm:presLayoutVars>
      </dgm:prSet>
      <dgm:spPr/>
      <dgm:t>
        <a:bodyPr/>
        <a:lstStyle/>
        <a:p>
          <a:endParaRPr lang="en-US"/>
        </a:p>
      </dgm:t>
    </dgm:pt>
    <dgm:pt modelId="{B53A3547-AF3C-4018-80EF-AE1FDF7ED5D9}" type="pres">
      <dgm:prSet presAssocID="{620449F1-9887-4A56-BEA2-5698DE9F3DEB}" presName="rootConnector" presStyleLbl="node3" presStyleIdx="0" presStyleCnt="4"/>
      <dgm:spPr/>
      <dgm:t>
        <a:bodyPr/>
        <a:lstStyle/>
        <a:p>
          <a:endParaRPr lang="en-US"/>
        </a:p>
      </dgm:t>
    </dgm:pt>
    <dgm:pt modelId="{087961F9-D94A-4B64-B67C-3D1D49B7D624}" type="pres">
      <dgm:prSet presAssocID="{620449F1-9887-4A56-BEA2-5698DE9F3DEB}" presName="hierChild4" presStyleCnt="0"/>
      <dgm:spPr/>
      <dgm:t>
        <a:bodyPr/>
        <a:lstStyle/>
        <a:p>
          <a:endParaRPr lang="en-US"/>
        </a:p>
      </dgm:t>
    </dgm:pt>
    <dgm:pt modelId="{571ED462-903D-4CF9-9D57-CDE61CAC656B}" type="pres">
      <dgm:prSet presAssocID="{620449F1-9887-4A56-BEA2-5698DE9F3DEB}" presName="hierChild5" presStyleCnt="0"/>
      <dgm:spPr/>
      <dgm:t>
        <a:bodyPr/>
        <a:lstStyle/>
        <a:p>
          <a:endParaRPr lang="en-US"/>
        </a:p>
      </dgm:t>
    </dgm:pt>
    <dgm:pt modelId="{896C0D44-EAB8-4A9B-B80E-171F5702755A}" type="pres">
      <dgm:prSet presAssocID="{F31E8360-ABF9-48AD-830F-0DFF813CB73F}" presName="Name37" presStyleLbl="parChTrans1D3" presStyleIdx="1" presStyleCnt="4"/>
      <dgm:spPr/>
      <dgm:t>
        <a:bodyPr/>
        <a:lstStyle/>
        <a:p>
          <a:endParaRPr lang="en-US"/>
        </a:p>
      </dgm:t>
    </dgm:pt>
    <dgm:pt modelId="{06DC463F-6D52-4B1D-8F3E-FBEE4CB98788}" type="pres">
      <dgm:prSet presAssocID="{E753CC84-D3A9-4FF9-B4A5-B80CF671E427}" presName="hierRoot2" presStyleCnt="0">
        <dgm:presLayoutVars>
          <dgm:hierBranch val="init"/>
        </dgm:presLayoutVars>
      </dgm:prSet>
      <dgm:spPr/>
      <dgm:t>
        <a:bodyPr/>
        <a:lstStyle/>
        <a:p>
          <a:endParaRPr lang="en-US"/>
        </a:p>
      </dgm:t>
    </dgm:pt>
    <dgm:pt modelId="{E5351A2F-16EC-4752-8D9B-09377F788F71}" type="pres">
      <dgm:prSet presAssocID="{E753CC84-D3A9-4FF9-B4A5-B80CF671E427}" presName="rootComposite" presStyleCnt="0"/>
      <dgm:spPr/>
      <dgm:t>
        <a:bodyPr/>
        <a:lstStyle/>
        <a:p>
          <a:endParaRPr lang="en-US"/>
        </a:p>
      </dgm:t>
    </dgm:pt>
    <dgm:pt modelId="{A57B2D84-0EFD-46F1-A46B-8BBFB33A2765}" type="pres">
      <dgm:prSet presAssocID="{E753CC84-D3A9-4FF9-B4A5-B80CF671E427}" presName="rootText" presStyleLbl="node3" presStyleIdx="1" presStyleCnt="4" custScaleX="116187" custScaleY="123430">
        <dgm:presLayoutVars>
          <dgm:chPref val="3"/>
        </dgm:presLayoutVars>
      </dgm:prSet>
      <dgm:spPr/>
      <dgm:t>
        <a:bodyPr/>
        <a:lstStyle/>
        <a:p>
          <a:endParaRPr lang="en-US"/>
        </a:p>
      </dgm:t>
    </dgm:pt>
    <dgm:pt modelId="{A6D7A90C-B328-46FF-899C-7D9B4D4CBC63}" type="pres">
      <dgm:prSet presAssocID="{E753CC84-D3A9-4FF9-B4A5-B80CF671E427}" presName="rootConnector" presStyleLbl="node3" presStyleIdx="1" presStyleCnt="4"/>
      <dgm:spPr/>
      <dgm:t>
        <a:bodyPr/>
        <a:lstStyle/>
        <a:p>
          <a:endParaRPr lang="en-US"/>
        </a:p>
      </dgm:t>
    </dgm:pt>
    <dgm:pt modelId="{9BEE2D1D-3976-4AC8-8446-E4FC9F0E503D}" type="pres">
      <dgm:prSet presAssocID="{E753CC84-D3A9-4FF9-B4A5-B80CF671E427}" presName="hierChild4" presStyleCnt="0"/>
      <dgm:spPr/>
      <dgm:t>
        <a:bodyPr/>
        <a:lstStyle/>
        <a:p>
          <a:endParaRPr lang="en-US"/>
        </a:p>
      </dgm:t>
    </dgm:pt>
    <dgm:pt modelId="{1CD2261B-A290-4CF6-9B8E-84A0877A7C27}" type="pres">
      <dgm:prSet presAssocID="{E753CC84-D3A9-4FF9-B4A5-B80CF671E427}" presName="hierChild5" presStyleCnt="0"/>
      <dgm:spPr/>
      <dgm:t>
        <a:bodyPr/>
        <a:lstStyle/>
        <a:p>
          <a:endParaRPr lang="en-US"/>
        </a:p>
      </dgm:t>
    </dgm:pt>
    <dgm:pt modelId="{14D6CE37-BF8D-4455-A717-09EBD590AB84}" type="pres">
      <dgm:prSet presAssocID="{CF7C295F-60CA-453C-8FD2-E392D4685C3B}" presName="hierChild5" presStyleCnt="0"/>
      <dgm:spPr/>
      <dgm:t>
        <a:bodyPr/>
        <a:lstStyle/>
        <a:p>
          <a:endParaRPr lang="en-US"/>
        </a:p>
      </dgm:t>
    </dgm:pt>
    <dgm:pt modelId="{2F85651B-6B17-491E-B892-33A30754305B}" type="pres">
      <dgm:prSet presAssocID="{12313B5C-954A-46EA-BCAA-A95DE46303D3}" presName="Name37" presStyleLbl="parChTrans1D2" presStyleIdx="1" presStyleCnt="2"/>
      <dgm:spPr/>
      <dgm:t>
        <a:bodyPr/>
        <a:lstStyle/>
        <a:p>
          <a:endParaRPr lang="en-US"/>
        </a:p>
      </dgm:t>
    </dgm:pt>
    <dgm:pt modelId="{32B47844-2083-4EFD-AAB7-DE693F1CFD57}" type="pres">
      <dgm:prSet presAssocID="{701811DD-87FC-4279-B353-495A8BBEE2C9}" presName="hierRoot2" presStyleCnt="0">
        <dgm:presLayoutVars>
          <dgm:hierBranch val="init"/>
        </dgm:presLayoutVars>
      </dgm:prSet>
      <dgm:spPr/>
      <dgm:t>
        <a:bodyPr/>
        <a:lstStyle/>
        <a:p>
          <a:endParaRPr lang="en-US"/>
        </a:p>
      </dgm:t>
    </dgm:pt>
    <dgm:pt modelId="{48198185-2845-4FB5-BDD8-74559F7F3F60}" type="pres">
      <dgm:prSet presAssocID="{701811DD-87FC-4279-B353-495A8BBEE2C9}" presName="rootComposite" presStyleCnt="0"/>
      <dgm:spPr/>
      <dgm:t>
        <a:bodyPr/>
        <a:lstStyle/>
        <a:p>
          <a:endParaRPr lang="en-US"/>
        </a:p>
      </dgm:t>
    </dgm:pt>
    <dgm:pt modelId="{DE23082D-BAA0-4695-9AC7-8FAC8259AA82}" type="pres">
      <dgm:prSet presAssocID="{701811DD-87FC-4279-B353-495A8BBEE2C9}" presName="rootText" presStyleLbl="node2" presStyleIdx="1" presStyleCnt="2">
        <dgm:presLayoutVars>
          <dgm:chPref val="3"/>
        </dgm:presLayoutVars>
      </dgm:prSet>
      <dgm:spPr/>
      <dgm:t>
        <a:bodyPr/>
        <a:lstStyle/>
        <a:p>
          <a:endParaRPr lang="en-US"/>
        </a:p>
      </dgm:t>
    </dgm:pt>
    <dgm:pt modelId="{D0DC30F3-3A67-4BBE-AC58-B02471DF4F87}" type="pres">
      <dgm:prSet presAssocID="{701811DD-87FC-4279-B353-495A8BBEE2C9}" presName="rootConnector" presStyleLbl="node2" presStyleIdx="1" presStyleCnt="2"/>
      <dgm:spPr/>
      <dgm:t>
        <a:bodyPr/>
        <a:lstStyle/>
        <a:p>
          <a:endParaRPr lang="en-US"/>
        </a:p>
      </dgm:t>
    </dgm:pt>
    <dgm:pt modelId="{F277F3D7-271F-44E6-A8C4-2B026F9AC142}" type="pres">
      <dgm:prSet presAssocID="{701811DD-87FC-4279-B353-495A8BBEE2C9}" presName="hierChild4" presStyleCnt="0"/>
      <dgm:spPr/>
      <dgm:t>
        <a:bodyPr/>
        <a:lstStyle/>
        <a:p>
          <a:endParaRPr lang="en-US"/>
        </a:p>
      </dgm:t>
    </dgm:pt>
    <dgm:pt modelId="{D94B118F-F484-4C7E-9E86-BCB98885C766}" type="pres">
      <dgm:prSet presAssocID="{2EA787D5-BF60-4680-A83B-849807BDF189}" presName="Name37" presStyleLbl="parChTrans1D3" presStyleIdx="2" presStyleCnt="4"/>
      <dgm:spPr/>
      <dgm:t>
        <a:bodyPr/>
        <a:lstStyle/>
        <a:p>
          <a:endParaRPr lang="en-US"/>
        </a:p>
      </dgm:t>
    </dgm:pt>
    <dgm:pt modelId="{FEA9E88F-A27B-4D38-8D58-0239BF3E8405}" type="pres">
      <dgm:prSet presAssocID="{9FB0F436-7B0F-48D9-B1A7-E7DE475D8FBD}" presName="hierRoot2" presStyleCnt="0">
        <dgm:presLayoutVars>
          <dgm:hierBranch val="init"/>
        </dgm:presLayoutVars>
      </dgm:prSet>
      <dgm:spPr/>
      <dgm:t>
        <a:bodyPr/>
        <a:lstStyle/>
        <a:p>
          <a:endParaRPr lang="en-US"/>
        </a:p>
      </dgm:t>
    </dgm:pt>
    <dgm:pt modelId="{AED6396E-0F77-4116-98B7-003184559A2E}" type="pres">
      <dgm:prSet presAssocID="{9FB0F436-7B0F-48D9-B1A7-E7DE475D8FBD}" presName="rootComposite" presStyleCnt="0"/>
      <dgm:spPr/>
      <dgm:t>
        <a:bodyPr/>
        <a:lstStyle/>
        <a:p>
          <a:endParaRPr lang="en-US"/>
        </a:p>
      </dgm:t>
    </dgm:pt>
    <dgm:pt modelId="{14CD9A3E-9B35-4FC7-B613-F6781FC981C0}" type="pres">
      <dgm:prSet presAssocID="{9FB0F436-7B0F-48D9-B1A7-E7DE475D8FBD}" presName="rootText" presStyleLbl="node3" presStyleIdx="2" presStyleCnt="4">
        <dgm:presLayoutVars>
          <dgm:chPref val="3"/>
        </dgm:presLayoutVars>
      </dgm:prSet>
      <dgm:spPr/>
      <dgm:t>
        <a:bodyPr/>
        <a:lstStyle/>
        <a:p>
          <a:endParaRPr lang="en-US"/>
        </a:p>
      </dgm:t>
    </dgm:pt>
    <dgm:pt modelId="{1274634F-3187-4DA6-8611-031C347C95BC}" type="pres">
      <dgm:prSet presAssocID="{9FB0F436-7B0F-48D9-B1A7-E7DE475D8FBD}" presName="rootConnector" presStyleLbl="node3" presStyleIdx="2" presStyleCnt="4"/>
      <dgm:spPr/>
      <dgm:t>
        <a:bodyPr/>
        <a:lstStyle/>
        <a:p>
          <a:endParaRPr lang="en-US"/>
        </a:p>
      </dgm:t>
    </dgm:pt>
    <dgm:pt modelId="{82F3ED8C-9259-4253-97D9-A42404AF5572}" type="pres">
      <dgm:prSet presAssocID="{9FB0F436-7B0F-48D9-B1A7-E7DE475D8FBD}" presName="hierChild4" presStyleCnt="0"/>
      <dgm:spPr/>
      <dgm:t>
        <a:bodyPr/>
        <a:lstStyle/>
        <a:p>
          <a:endParaRPr lang="en-US"/>
        </a:p>
      </dgm:t>
    </dgm:pt>
    <dgm:pt modelId="{A1C2FEFD-0243-4DD0-89F2-2CEACE52D1E6}" type="pres">
      <dgm:prSet presAssocID="{9FB0F436-7B0F-48D9-B1A7-E7DE475D8FBD}" presName="hierChild5" presStyleCnt="0"/>
      <dgm:spPr/>
      <dgm:t>
        <a:bodyPr/>
        <a:lstStyle/>
        <a:p>
          <a:endParaRPr lang="en-US"/>
        </a:p>
      </dgm:t>
    </dgm:pt>
    <dgm:pt modelId="{0C48C02B-BD62-447A-8EAD-73462664A6B9}" type="pres">
      <dgm:prSet presAssocID="{CA83315E-064D-41FE-8996-214D4ABF583C}" presName="Name37" presStyleLbl="parChTrans1D3" presStyleIdx="3" presStyleCnt="4"/>
      <dgm:spPr/>
      <dgm:t>
        <a:bodyPr/>
        <a:lstStyle/>
        <a:p>
          <a:endParaRPr lang="en-US"/>
        </a:p>
      </dgm:t>
    </dgm:pt>
    <dgm:pt modelId="{FC65154C-8E27-4552-9040-4DB705064490}" type="pres">
      <dgm:prSet presAssocID="{745A8998-5169-472F-BC52-2C16180080A5}" presName="hierRoot2" presStyleCnt="0">
        <dgm:presLayoutVars>
          <dgm:hierBranch val="init"/>
        </dgm:presLayoutVars>
      </dgm:prSet>
      <dgm:spPr/>
      <dgm:t>
        <a:bodyPr/>
        <a:lstStyle/>
        <a:p>
          <a:endParaRPr lang="en-US"/>
        </a:p>
      </dgm:t>
    </dgm:pt>
    <dgm:pt modelId="{A3870ADE-C245-4FD8-8719-D75B5DB9C5BD}" type="pres">
      <dgm:prSet presAssocID="{745A8998-5169-472F-BC52-2C16180080A5}" presName="rootComposite" presStyleCnt="0"/>
      <dgm:spPr/>
      <dgm:t>
        <a:bodyPr/>
        <a:lstStyle/>
        <a:p>
          <a:endParaRPr lang="en-US"/>
        </a:p>
      </dgm:t>
    </dgm:pt>
    <dgm:pt modelId="{6A08874E-431B-4551-9A25-51F684A28E9B}" type="pres">
      <dgm:prSet presAssocID="{745A8998-5169-472F-BC52-2C16180080A5}" presName="rootText" presStyleLbl="node3" presStyleIdx="3" presStyleCnt="4" custScaleX="113341" custScaleY="126704">
        <dgm:presLayoutVars>
          <dgm:chPref val="3"/>
        </dgm:presLayoutVars>
      </dgm:prSet>
      <dgm:spPr/>
      <dgm:t>
        <a:bodyPr/>
        <a:lstStyle/>
        <a:p>
          <a:endParaRPr lang="en-US"/>
        </a:p>
      </dgm:t>
    </dgm:pt>
    <dgm:pt modelId="{7C9DC4F5-5E4B-434B-9830-C3C260937D9E}" type="pres">
      <dgm:prSet presAssocID="{745A8998-5169-472F-BC52-2C16180080A5}" presName="rootConnector" presStyleLbl="node3" presStyleIdx="3" presStyleCnt="4"/>
      <dgm:spPr/>
      <dgm:t>
        <a:bodyPr/>
        <a:lstStyle/>
        <a:p>
          <a:endParaRPr lang="en-US"/>
        </a:p>
      </dgm:t>
    </dgm:pt>
    <dgm:pt modelId="{A56F378F-9B9F-4B39-9118-F83831A99FB7}" type="pres">
      <dgm:prSet presAssocID="{745A8998-5169-472F-BC52-2C16180080A5}" presName="hierChild4" presStyleCnt="0"/>
      <dgm:spPr/>
      <dgm:t>
        <a:bodyPr/>
        <a:lstStyle/>
        <a:p>
          <a:endParaRPr lang="en-US"/>
        </a:p>
      </dgm:t>
    </dgm:pt>
    <dgm:pt modelId="{C4C3106B-9B31-47F3-BB95-AB16D39F5C44}" type="pres">
      <dgm:prSet presAssocID="{745A8998-5169-472F-BC52-2C16180080A5}" presName="hierChild5" presStyleCnt="0"/>
      <dgm:spPr/>
      <dgm:t>
        <a:bodyPr/>
        <a:lstStyle/>
        <a:p>
          <a:endParaRPr lang="en-US"/>
        </a:p>
      </dgm:t>
    </dgm:pt>
    <dgm:pt modelId="{41A27644-53AE-41A9-8807-E6B2735E9F46}" type="pres">
      <dgm:prSet presAssocID="{701811DD-87FC-4279-B353-495A8BBEE2C9}" presName="hierChild5" presStyleCnt="0"/>
      <dgm:spPr/>
      <dgm:t>
        <a:bodyPr/>
        <a:lstStyle/>
        <a:p>
          <a:endParaRPr lang="en-US"/>
        </a:p>
      </dgm:t>
    </dgm:pt>
    <dgm:pt modelId="{338013CF-2BE8-48D3-B07E-C4402239F5B6}" type="pres">
      <dgm:prSet presAssocID="{6CB5965A-123D-4948-A266-D7D5EF28F340}" presName="hierChild3" presStyleCnt="0"/>
      <dgm:spPr/>
      <dgm:t>
        <a:bodyPr/>
        <a:lstStyle/>
        <a:p>
          <a:endParaRPr lang="en-US"/>
        </a:p>
      </dgm:t>
    </dgm:pt>
  </dgm:ptLst>
  <dgm:cxnLst>
    <dgm:cxn modelId="{71D91434-6461-4DD9-A94A-2112C4706DF8}" type="presOf" srcId="{E753CC84-D3A9-4FF9-B4A5-B80CF671E427}" destId="{A57B2D84-0EFD-46F1-A46B-8BBFB33A2765}" srcOrd="0" destOrd="0" presId="urn:microsoft.com/office/officeart/2005/8/layout/orgChart1"/>
    <dgm:cxn modelId="{C9FDB6F7-25D7-4B6A-B931-80CCFB5D5025}" type="presOf" srcId="{9FB0F436-7B0F-48D9-B1A7-E7DE475D8FBD}" destId="{1274634F-3187-4DA6-8611-031C347C95BC}" srcOrd="1" destOrd="0" presId="urn:microsoft.com/office/officeart/2005/8/layout/orgChart1"/>
    <dgm:cxn modelId="{F3510789-68ED-4822-AF04-F73D82EDC60E}" type="presOf" srcId="{CF7C295F-60CA-453C-8FD2-E392D4685C3B}" destId="{C10ECF17-BEAD-4190-AC90-86BE03DF586E}" srcOrd="0" destOrd="0" presId="urn:microsoft.com/office/officeart/2005/8/layout/orgChart1"/>
    <dgm:cxn modelId="{E0D6CCAD-4C8A-4959-AD31-409DA397B98F}" type="presOf" srcId="{620449F1-9887-4A56-BEA2-5698DE9F3DEB}" destId="{11D84DDB-D928-4556-A8C4-547C653162C9}" srcOrd="0" destOrd="0" presId="urn:microsoft.com/office/officeart/2005/8/layout/orgChart1"/>
    <dgm:cxn modelId="{41C42996-DC89-43D1-B1AA-C531DD029228}" type="presOf" srcId="{CF7C295F-60CA-453C-8FD2-E392D4685C3B}" destId="{A53F98EF-93BF-4BE2-962C-B1DA966C6092}" srcOrd="1" destOrd="0" presId="urn:microsoft.com/office/officeart/2005/8/layout/orgChart1"/>
    <dgm:cxn modelId="{C8E369CE-0E94-4E0A-9419-898E4E613670}" type="presOf" srcId="{E753CC84-D3A9-4FF9-B4A5-B80CF671E427}" destId="{A6D7A90C-B328-46FF-899C-7D9B4D4CBC63}" srcOrd="1" destOrd="0" presId="urn:microsoft.com/office/officeart/2005/8/layout/orgChart1"/>
    <dgm:cxn modelId="{E7215DEB-2119-4760-BAAF-7266542D8BD1}" srcId="{6CB5965A-123D-4948-A266-D7D5EF28F340}" destId="{CF7C295F-60CA-453C-8FD2-E392D4685C3B}" srcOrd="0" destOrd="0" parTransId="{8AFC875D-842C-47A0-A70C-A8C6E62F10AE}" sibTransId="{B1CC2BEA-7083-48BD-A249-4D4B0411E9FB}"/>
    <dgm:cxn modelId="{7CBDCBCA-CCA8-45FA-B913-1A2D0835C3A1}" type="presOf" srcId="{9FB0F436-7B0F-48D9-B1A7-E7DE475D8FBD}" destId="{14CD9A3E-9B35-4FC7-B613-F6781FC981C0}" srcOrd="0" destOrd="0" presId="urn:microsoft.com/office/officeart/2005/8/layout/orgChart1"/>
    <dgm:cxn modelId="{1AC76036-45A7-4AC6-90C3-2CF803760E9C}" srcId="{701811DD-87FC-4279-B353-495A8BBEE2C9}" destId="{9FB0F436-7B0F-48D9-B1A7-E7DE475D8FBD}" srcOrd="0" destOrd="0" parTransId="{2EA787D5-BF60-4680-A83B-849807BDF189}" sibTransId="{CF962503-E886-4F86-A865-91DF9ADC2EA6}"/>
    <dgm:cxn modelId="{79B3652E-A748-4098-8639-447C15B63B20}" type="presOf" srcId="{620449F1-9887-4A56-BEA2-5698DE9F3DEB}" destId="{B53A3547-AF3C-4018-80EF-AE1FDF7ED5D9}" srcOrd="1" destOrd="0" presId="urn:microsoft.com/office/officeart/2005/8/layout/orgChart1"/>
    <dgm:cxn modelId="{5C2DE4F7-CCD2-447B-8696-D3ABA285D86A}" type="presOf" srcId="{9CC8B788-AB15-43CA-9EB5-A78FBA0EA6BF}" destId="{E1ED0B43-9EF9-4D4E-B5F3-18160CD20D1D}" srcOrd="0" destOrd="0" presId="urn:microsoft.com/office/officeart/2005/8/layout/orgChart1"/>
    <dgm:cxn modelId="{C6B4CA34-763D-48A9-9C38-29C96BF11326}" type="presOf" srcId="{CA83315E-064D-41FE-8996-214D4ABF583C}" destId="{0C48C02B-BD62-447A-8EAD-73462664A6B9}" srcOrd="0" destOrd="0" presId="urn:microsoft.com/office/officeart/2005/8/layout/orgChart1"/>
    <dgm:cxn modelId="{C2F2CDBE-A066-48A7-BC0B-888629637CCF}" type="presOf" srcId="{F31E8360-ABF9-48AD-830F-0DFF813CB73F}" destId="{896C0D44-EAB8-4A9B-B80E-171F5702755A}" srcOrd="0" destOrd="0" presId="urn:microsoft.com/office/officeart/2005/8/layout/orgChart1"/>
    <dgm:cxn modelId="{7F7DD91B-7B28-4CD9-819B-CA974F206533}" type="presOf" srcId="{6CB5965A-123D-4948-A266-D7D5EF28F340}" destId="{DD98F622-0FF9-45C3-A819-955665ED38B5}" srcOrd="1" destOrd="0" presId="urn:microsoft.com/office/officeart/2005/8/layout/orgChart1"/>
    <dgm:cxn modelId="{13E4C61C-C040-4714-8EC7-1C2C7B4A056B}" type="presOf" srcId="{8AFC875D-842C-47A0-A70C-A8C6E62F10AE}" destId="{AF161093-5C74-480F-87F1-A8E0EEE8FA07}" srcOrd="0" destOrd="0" presId="urn:microsoft.com/office/officeart/2005/8/layout/orgChart1"/>
    <dgm:cxn modelId="{231CC05A-B757-4390-9EA8-7D404F88F5E0}" type="presOf" srcId="{6CB5965A-123D-4948-A266-D7D5EF28F340}" destId="{E3124FF8-306B-4CD7-8D37-2EE9BFF232A4}" srcOrd="0" destOrd="0" presId="urn:microsoft.com/office/officeart/2005/8/layout/orgChart1"/>
    <dgm:cxn modelId="{6B718C08-64E8-4CB1-AB8D-FE2DF90FE00D}" srcId="{CF7C295F-60CA-453C-8FD2-E392D4685C3B}" destId="{E753CC84-D3A9-4FF9-B4A5-B80CF671E427}" srcOrd="1" destOrd="0" parTransId="{F31E8360-ABF9-48AD-830F-0DFF813CB73F}" sibTransId="{77CA879F-F512-4079-8918-A18B4F2B3DA4}"/>
    <dgm:cxn modelId="{97A0C75C-5665-42FD-AF67-D6029038AF63}" type="presOf" srcId="{745A8998-5169-472F-BC52-2C16180080A5}" destId="{7C9DC4F5-5E4B-434B-9830-C3C260937D9E}" srcOrd="1" destOrd="0" presId="urn:microsoft.com/office/officeart/2005/8/layout/orgChart1"/>
    <dgm:cxn modelId="{6A39D7F2-CA23-4E68-BE29-1617BD2CD296}" type="presOf" srcId="{701811DD-87FC-4279-B353-495A8BBEE2C9}" destId="{DE23082D-BAA0-4695-9AC7-8FAC8259AA82}" srcOrd="0" destOrd="0" presId="urn:microsoft.com/office/officeart/2005/8/layout/orgChart1"/>
    <dgm:cxn modelId="{43C6F2B5-1C6F-49E9-B133-5EF155FCC027}" type="presOf" srcId="{12313B5C-954A-46EA-BCAA-A95DE46303D3}" destId="{2F85651B-6B17-491E-B892-33A30754305B}" srcOrd="0" destOrd="0" presId="urn:microsoft.com/office/officeart/2005/8/layout/orgChart1"/>
    <dgm:cxn modelId="{B2E2F471-5BD9-4B8A-86A9-33B0F5F3C11B}" srcId="{6CB5965A-123D-4948-A266-D7D5EF28F340}" destId="{701811DD-87FC-4279-B353-495A8BBEE2C9}" srcOrd="1" destOrd="0" parTransId="{12313B5C-954A-46EA-BCAA-A95DE46303D3}" sibTransId="{977C511D-F0A1-4C1B-AF20-717F6E3C2471}"/>
    <dgm:cxn modelId="{BE77B4E9-3052-4484-A299-C79EF37BBD2C}" type="presOf" srcId="{701811DD-87FC-4279-B353-495A8BBEE2C9}" destId="{D0DC30F3-3A67-4BBE-AC58-B02471DF4F87}" srcOrd="1" destOrd="0" presId="urn:microsoft.com/office/officeart/2005/8/layout/orgChart1"/>
    <dgm:cxn modelId="{F63917E5-0CC1-40A8-AE44-12B34161673E}" type="presOf" srcId="{7485FCF6-5665-4F0D-A35C-5B95CBA6DB95}" destId="{AAA1C79B-59B5-4DE9-962F-CAD72F9E2D2B}" srcOrd="0" destOrd="0" presId="urn:microsoft.com/office/officeart/2005/8/layout/orgChart1"/>
    <dgm:cxn modelId="{ECA8B6F7-968B-4A9A-8A7F-2FDC59586759}" srcId="{CF7C295F-60CA-453C-8FD2-E392D4685C3B}" destId="{620449F1-9887-4A56-BEA2-5698DE9F3DEB}" srcOrd="0" destOrd="0" parTransId="{9CC8B788-AB15-43CA-9EB5-A78FBA0EA6BF}" sibTransId="{B67CD1F9-0E7B-466A-919D-4890C0F14BB2}"/>
    <dgm:cxn modelId="{0663D917-0C6A-47D9-AEA7-1B0A82AB5129}" type="presOf" srcId="{745A8998-5169-472F-BC52-2C16180080A5}" destId="{6A08874E-431B-4551-9A25-51F684A28E9B}" srcOrd="0" destOrd="0" presId="urn:microsoft.com/office/officeart/2005/8/layout/orgChart1"/>
    <dgm:cxn modelId="{E9513BB4-818B-4F80-B11B-AB4FFE845185}" srcId="{701811DD-87FC-4279-B353-495A8BBEE2C9}" destId="{745A8998-5169-472F-BC52-2C16180080A5}" srcOrd="1" destOrd="0" parTransId="{CA83315E-064D-41FE-8996-214D4ABF583C}" sibTransId="{A1D565D3-F752-4AFA-A304-F4E22A7D8FE9}"/>
    <dgm:cxn modelId="{A2060646-B048-42E3-8CC4-EA9FDF18C99E}" type="presOf" srcId="{2EA787D5-BF60-4680-A83B-849807BDF189}" destId="{D94B118F-F484-4C7E-9E86-BCB98885C766}" srcOrd="0" destOrd="0" presId="urn:microsoft.com/office/officeart/2005/8/layout/orgChart1"/>
    <dgm:cxn modelId="{BC7CF8F6-5FB0-4544-A048-E521E733794D}" srcId="{7485FCF6-5665-4F0D-A35C-5B95CBA6DB95}" destId="{6CB5965A-123D-4948-A266-D7D5EF28F340}" srcOrd="0" destOrd="0" parTransId="{58B668CD-B362-49BD-9692-1F8F564F96DE}" sibTransId="{E5EBF133-8270-42BE-B21D-4BC55484EBB6}"/>
    <dgm:cxn modelId="{8EC70986-DBE1-43C5-9646-6C296B2DC513}" type="presParOf" srcId="{AAA1C79B-59B5-4DE9-962F-CAD72F9E2D2B}" destId="{ACE4E772-A865-42AF-BE51-9583B6B48800}" srcOrd="0" destOrd="0" presId="urn:microsoft.com/office/officeart/2005/8/layout/orgChart1"/>
    <dgm:cxn modelId="{744C4FE7-DBF2-4638-BA88-A8E66541B0AF}" type="presParOf" srcId="{ACE4E772-A865-42AF-BE51-9583B6B48800}" destId="{BB55D6CB-4EA5-4E2F-85E5-51DE624EE519}" srcOrd="0" destOrd="0" presId="urn:microsoft.com/office/officeart/2005/8/layout/orgChart1"/>
    <dgm:cxn modelId="{B70738FF-F502-4E21-B73E-0E1451B62E9E}" type="presParOf" srcId="{BB55D6CB-4EA5-4E2F-85E5-51DE624EE519}" destId="{E3124FF8-306B-4CD7-8D37-2EE9BFF232A4}" srcOrd="0" destOrd="0" presId="urn:microsoft.com/office/officeart/2005/8/layout/orgChart1"/>
    <dgm:cxn modelId="{8AF1939C-BE90-4521-8666-1D364DC11761}" type="presParOf" srcId="{BB55D6CB-4EA5-4E2F-85E5-51DE624EE519}" destId="{DD98F622-0FF9-45C3-A819-955665ED38B5}" srcOrd="1" destOrd="0" presId="urn:microsoft.com/office/officeart/2005/8/layout/orgChart1"/>
    <dgm:cxn modelId="{D2F3ED32-E10F-4541-9D4D-A836DB045ED6}" type="presParOf" srcId="{ACE4E772-A865-42AF-BE51-9583B6B48800}" destId="{906166EE-AC02-4056-A738-AFE0C25AA518}" srcOrd="1" destOrd="0" presId="urn:microsoft.com/office/officeart/2005/8/layout/orgChart1"/>
    <dgm:cxn modelId="{A2DC6F18-EC74-470C-82D0-FAF44B029EE1}" type="presParOf" srcId="{906166EE-AC02-4056-A738-AFE0C25AA518}" destId="{AF161093-5C74-480F-87F1-A8E0EEE8FA07}" srcOrd="0" destOrd="0" presId="urn:microsoft.com/office/officeart/2005/8/layout/orgChart1"/>
    <dgm:cxn modelId="{13C38C8A-0705-41D6-9BFF-5B3226C05E3A}" type="presParOf" srcId="{906166EE-AC02-4056-A738-AFE0C25AA518}" destId="{FA990C12-8779-4EF4-92D4-CF2E2037D8B2}" srcOrd="1" destOrd="0" presId="urn:microsoft.com/office/officeart/2005/8/layout/orgChart1"/>
    <dgm:cxn modelId="{37CEE6C8-755F-4D6B-A24B-0E9BE2B6A059}" type="presParOf" srcId="{FA990C12-8779-4EF4-92D4-CF2E2037D8B2}" destId="{C6C4F46C-BA8D-47B4-915C-860E93F1C16C}" srcOrd="0" destOrd="0" presId="urn:microsoft.com/office/officeart/2005/8/layout/orgChart1"/>
    <dgm:cxn modelId="{1D469F7D-F1B5-4720-BF49-89FFB02D4478}" type="presParOf" srcId="{C6C4F46C-BA8D-47B4-915C-860E93F1C16C}" destId="{C10ECF17-BEAD-4190-AC90-86BE03DF586E}" srcOrd="0" destOrd="0" presId="urn:microsoft.com/office/officeart/2005/8/layout/orgChart1"/>
    <dgm:cxn modelId="{6DEDEC7A-A2BB-4E6C-B7CF-296FB0CADACF}" type="presParOf" srcId="{C6C4F46C-BA8D-47B4-915C-860E93F1C16C}" destId="{A53F98EF-93BF-4BE2-962C-B1DA966C6092}" srcOrd="1" destOrd="0" presId="urn:microsoft.com/office/officeart/2005/8/layout/orgChart1"/>
    <dgm:cxn modelId="{10C2F7C4-7C83-442B-85AE-21CD50564357}" type="presParOf" srcId="{FA990C12-8779-4EF4-92D4-CF2E2037D8B2}" destId="{9EA75F7B-66F7-47DB-B3D5-56A9BB448FB5}" srcOrd="1" destOrd="0" presId="urn:microsoft.com/office/officeart/2005/8/layout/orgChart1"/>
    <dgm:cxn modelId="{55F3E574-80C8-46AC-838A-DB823867CE6C}" type="presParOf" srcId="{9EA75F7B-66F7-47DB-B3D5-56A9BB448FB5}" destId="{E1ED0B43-9EF9-4D4E-B5F3-18160CD20D1D}" srcOrd="0" destOrd="0" presId="urn:microsoft.com/office/officeart/2005/8/layout/orgChart1"/>
    <dgm:cxn modelId="{6E277C52-CCF7-49C9-8043-743F04D3755D}" type="presParOf" srcId="{9EA75F7B-66F7-47DB-B3D5-56A9BB448FB5}" destId="{5392F82D-FD21-4DD1-B18D-67F9F2C00102}" srcOrd="1" destOrd="0" presId="urn:microsoft.com/office/officeart/2005/8/layout/orgChart1"/>
    <dgm:cxn modelId="{9ADA0E80-252F-4E1B-9E69-8621F70676D8}" type="presParOf" srcId="{5392F82D-FD21-4DD1-B18D-67F9F2C00102}" destId="{37D8271B-835D-4BFE-AA12-9777FDE2C03F}" srcOrd="0" destOrd="0" presId="urn:microsoft.com/office/officeart/2005/8/layout/orgChart1"/>
    <dgm:cxn modelId="{020A8B97-1E9A-4012-96D2-593D1E686FC8}" type="presParOf" srcId="{37D8271B-835D-4BFE-AA12-9777FDE2C03F}" destId="{11D84DDB-D928-4556-A8C4-547C653162C9}" srcOrd="0" destOrd="0" presId="urn:microsoft.com/office/officeart/2005/8/layout/orgChart1"/>
    <dgm:cxn modelId="{5467C998-E242-47BF-8231-95B388462003}" type="presParOf" srcId="{37D8271B-835D-4BFE-AA12-9777FDE2C03F}" destId="{B53A3547-AF3C-4018-80EF-AE1FDF7ED5D9}" srcOrd="1" destOrd="0" presId="urn:microsoft.com/office/officeart/2005/8/layout/orgChart1"/>
    <dgm:cxn modelId="{EE3887CF-B1FA-4C9F-BFAE-9B4320E04238}" type="presParOf" srcId="{5392F82D-FD21-4DD1-B18D-67F9F2C00102}" destId="{087961F9-D94A-4B64-B67C-3D1D49B7D624}" srcOrd="1" destOrd="0" presId="urn:microsoft.com/office/officeart/2005/8/layout/orgChart1"/>
    <dgm:cxn modelId="{9A5129D2-6AC8-41C2-99FD-948DB47E3182}" type="presParOf" srcId="{5392F82D-FD21-4DD1-B18D-67F9F2C00102}" destId="{571ED462-903D-4CF9-9D57-CDE61CAC656B}" srcOrd="2" destOrd="0" presId="urn:microsoft.com/office/officeart/2005/8/layout/orgChart1"/>
    <dgm:cxn modelId="{F64BE25A-ADBC-4282-BDAB-9782EEF6E93E}" type="presParOf" srcId="{9EA75F7B-66F7-47DB-B3D5-56A9BB448FB5}" destId="{896C0D44-EAB8-4A9B-B80E-171F5702755A}" srcOrd="2" destOrd="0" presId="urn:microsoft.com/office/officeart/2005/8/layout/orgChart1"/>
    <dgm:cxn modelId="{7C003110-8A67-4B8C-ABAE-E6918BE9243D}" type="presParOf" srcId="{9EA75F7B-66F7-47DB-B3D5-56A9BB448FB5}" destId="{06DC463F-6D52-4B1D-8F3E-FBEE4CB98788}" srcOrd="3" destOrd="0" presId="urn:microsoft.com/office/officeart/2005/8/layout/orgChart1"/>
    <dgm:cxn modelId="{E1436BC7-D31D-48B7-A5A8-552A2C06FE8E}" type="presParOf" srcId="{06DC463F-6D52-4B1D-8F3E-FBEE4CB98788}" destId="{E5351A2F-16EC-4752-8D9B-09377F788F71}" srcOrd="0" destOrd="0" presId="urn:microsoft.com/office/officeart/2005/8/layout/orgChart1"/>
    <dgm:cxn modelId="{6A2A426D-514D-4E9C-BF3B-20EFEB9B469B}" type="presParOf" srcId="{E5351A2F-16EC-4752-8D9B-09377F788F71}" destId="{A57B2D84-0EFD-46F1-A46B-8BBFB33A2765}" srcOrd="0" destOrd="0" presId="urn:microsoft.com/office/officeart/2005/8/layout/orgChart1"/>
    <dgm:cxn modelId="{F910D898-4293-4375-B48C-3EEE89BA1681}" type="presParOf" srcId="{E5351A2F-16EC-4752-8D9B-09377F788F71}" destId="{A6D7A90C-B328-46FF-899C-7D9B4D4CBC63}" srcOrd="1" destOrd="0" presId="urn:microsoft.com/office/officeart/2005/8/layout/orgChart1"/>
    <dgm:cxn modelId="{C6FE3479-5DBC-45DE-BC93-D2F3449BA59F}" type="presParOf" srcId="{06DC463F-6D52-4B1D-8F3E-FBEE4CB98788}" destId="{9BEE2D1D-3976-4AC8-8446-E4FC9F0E503D}" srcOrd="1" destOrd="0" presId="urn:microsoft.com/office/officeart/2005/8/layout/orgChart1"/>
    <dgm:cxn modelId="{8BF604D8-D36C-4B77-9359-4CC1C310731B}" type="presParOf" srcId="{06DC463F-6D52-4B1D-8F3E-FBEE4CB98788}" destId="{1CD2261B-A290-4CF6-9B8E-84A0877A7C27}" srcOrd="2" destOrd="0" presId="urn:microsoft.com/office/officeart/2005/8/layout/orgChart1"/>
    <dgm:cxn modelId="{4A657497-1693-43B4-8C35-188FBD9B4C54}" type="presParOf" srcId="{FA990C12-8779-4EF4-92D4-CF2E2037D8B2}" destId="{14D6CE37-BF8D-4455-A717-09EBD590AB84}" srcOrd="2" destOrd="0" presId="urn:microsoft.com/office/officeart/2005/8/layout/orgChart1"/>
    <dgm:cxn modelId="{7031BFE7-420E-4D2D-82F5-C86CF5B11061}" type="presParOf" srcId="{906166EE-AC02-4056-A738-AFE0C25AA518}" destId="{2F85651B-6B17-491E-B892-33A30754305B}" srcOrd="2" destOrd="0" presId="urn:microsoft.com/office/officeart/2005/8/layout/orgChart1"/>
    <dgm:cxn modelId="{88B966B4-629A-48E8-A982-882AE30DE43B}" type="presParOf" srcId="{906166EE-AC02-4056-A738-AFE0C25AA518}" destId="{32B47844-2083-4EFD-AAB7-DE693F1CFD57}" srcOrd="3" destOrd="0" presId="urn:microsoft.com/office/officeart/2005/8/layout/orgChart1"/>
    <dgm:cxn modelId="{F7A7F69C-F47A-4854-B557-E3F3B5516732}" type="presParOf" srcId="{32B47844-2083-4EFD-AAB7-DE693F1CFD57}" destId="{48198185-2845-4FB5-BDD8-74559F7F3F60}" srcOrd="0" destOrd="0" presId="urn:microsoft.com/office/officeart/2005/8/layout/orgChart1"/>
    <dgm:cxn modelId="{21C940DD-09D3-4BCD-A6A9-AA63DB2D09F2}" type="presParOf" srcId="{48198185-2845-4FB5-BDD8-74559F7F3F60}" destId="{DE23082D-BAA0-4695-9AC7-8FAC8259AA82}" srcOrd="0" destOrd="0" presId="urn:microsoft.com/office/officeart/2005/8/layout/orgChart1"/>
    <dgm:cxn modelId="{FD6A676B-33D8-4F87-A7F7-CDBBB6CF3529}" type="presParOf" srcId="{48198185-2845-4FB5-BDD8-74559F7F3F60}" destId="{D0DC30F3-3A67-4BBE-AC58-B02471DF4F87}" srcOrd="1" destOrd="0" presId="urn:microsoft.com/office/officeart/2005/8/layout/orgChart1"/>
    <dgm:cxn modelId="{AF696AE0-C739-472A-9C93-A4347150E06E}" type="presParOf" srcId="{32B47844-2083-4EFD-AAB7-DE693F1CFD57}" destId="{F277F3D7-271F-44E6-A8C4-2B026F9AC142}" srcOrd="1" destOrd="0" presId="urn:microsoft.com/office/officeart/2005/8/layout/orgChart1"/>
    <dgm:cxn modelId="{7DEC90FA-A8DA-426B-A944-BFF538DFD48E}" type="presParOf" srcId="{F277F3D7-271F-44E6-A8C4-2B026F9AC142}" destId="{D94B118F-F484-4C7E-9E86-BCB98885C766}" srcOrd="0" destOrd="0" presId="urn:microsoft.com/office/officeart/2005/8/layout/orgChart1"/>
    <dgm:cxn modelId="{152A0485-6FDE-498E-BA8F-3C93F160C694}" type="presParOf" srcId="{F277F3D7-271F-44E6-A8C4-2B026F9AC142}" destId="{FEA9E88F-A27B-4D38-8D58-0239BF3E8405}" srcOrd="1" destOrd="0" presId="urn:microsoft.com/office/officeart/2005/8/layout/orgChart1"/>
    <dgm:cxn modelId="{B73DB3F9-AEF7-4A7B-AB93-5B593F025887}" type="presParOf" srcId="{FEA9E88F-A27B-4D38-8D58-0239BF3E8405}" destId="{AED6396E-0F77-4116-98B7-003184559A2E}" srcOrd="0" destOrd="0" presId="urn:microsoft.com/office/officeart/2005/8/layout/orgChart1"/>
    <dgm:cxn modelId="{D74A7D84-5768-40BF-AD2F-267E2862AAC7}" type="presParOf" srcId="{AED6396E-0F77-4116-98B7-003184559A2E}" destId="{14CD9A3E-9B35-4FC7-B613-F6781FC981C0}" srcOrd="0" destOrd="0" presId="urn:microsoft.com/office/officeart/2005/8/layout/orgChart1"/>
    <dgm:cxn modelId="{62225A0E-3A1C-4553-9EEA-278F971430FF}" type="presParOf" srcId="{AED6396E-0F77-4116-98B7-003184559A2E}" destId="{1274634F-3187-4DA6-8611-031C347C95BC}" srcOrd="1" destOrd="0" presId="urn:microsoft.com/office/officeart/2005/8/layout/orgChart1"/>
    <dgm:cxn modelId="{85078510-5DAB-4AD5-9115-848A51AC7C9C}" type="presParOf" srcId="{FEA9E88F-A27B-4D38-8D58-0239BF3E8405}" destId="{82F3ED8C-9259-4253-97D9-A42404AF5572}" srcOrd="1" destOrd="0" presId="urn:microsoft.com/office/officeart/2005/8/layout/orgChart1"/>
    <dgm:cxn modelId="{C2015CD1-40D4-42A1-911B-F687443881EE}" type="presParOf" srcId="{FEA9E88F-A27B-4D38-8D58-0239BF3E8405}" destId="{A1C2FEFD-0243-4DD0-89F2-2CEACE52D1E6}" srcOrd="2" destOrd="0" presId="urn:microsoft.com/office/officeart/2005/8/layout/orgChart1"/>
    <dgm:cxn modelId="{427A94F8-DA89-42C8-BEFD-35E095C85851}" type="presParOf" srcId="{F277F3D7-271F-44E6-A8C4-2B026F9AC142}" destId="{0C48C02B-BD62-447A-8EAD-73462664A6B9}" srcOrd="2" destOrd="0" presId="urn:microsoft.com/office/officeart/2005/8/layout/orgChart1"/>
    <dgm:cxn modelId="{3A4DCDA6-55CD-4157-9F2C-FF89504A252F}" type="presParOf" srcId="{F277F3D7-271F-44E6-A8C4-2B026F9AC142}" destId="{FC65154C-8E27-4552-9040-4DB705064490}" srcOrd="3" destOrd="0" presId="urn:microsoft.com/office/officeart/2005/8/layout/orgChart1"/>
    <dgm:cxn modelId="{68CDD1AE-738B-4411-8282-4668F75E1852}" type="presParOf" srcId="{FC65154C-8E27-4552-9040-4DB705064490}" destId="{A3870ADE-C245-4FD8-8719-D75B5DB9C5BD}" srcOrd="0" destOrd="0" presId="urn:microsoft.com/office/officeart/2005/8/layout/orgChart1"/>
    <dgm:cxn modelId="{FD6CFFA7-9D26-4644-8B99-AF9569552C37}" type="presParOf" srcId="{A3870ADE-C245-4FD8-8719-D75B5DB9C5BD}" destId="{6A08874E-431B-4551-9A25-51F684A28E9B}" srcOrd="0" destOrd="0" presId="urn:microsoft.com/office/officeart/2005/8/layout/orgChart1"/>
    <dgm:cxn modelId="{9E9D0714-3D44-437B-B6D2-1A914188430B}" type="presParOf" srcId="{A3870ADE-C245-4FD8-8719-D75B5DB9C5BD}" destId="{7C9DC4F5-5E4B-434B-9830-C3C260937D9E}" srcOrd="1" destOrd="0" presId="urn:microsoft.com/office/officeart/2005/8/layout/orgChart1"/>
    <dgm:cxn modelId="{942759A2-37D2-4129-B01B-9FF849A48E95}" type="presParOf" srcId="{FC65154C-8E27-4552-9040-4DB705064490}" destId="{A56F378F-9B9F-4B39-9118-F83831A99FB7}" srcOrd="1" destOrd="0" presId="urn:microsoft.com/office/officeart/2005/8/layout/orgChart1"/>
    <dgm:cxn modelId="{E55DE452-FE4F-4BA6-AB24-BD26F8C1F2F1}" type="presParOf" srcId="{FC65154C-8E27-4552-9040-4DB705064490}" destId="{C4C3106B-9B31-47F3-BB95-AB16D39F5C44}" srcOrd="2" destOrd="0" presId="urn:microsoft.com/office/officeart/2005/8/layout/orgChart1"/>
    <dgm:cxn modelId="{F0B5F43B-C703-4F4F-BD6E-2E460EA7007E}" type="presParOf" srcId="{32B47844-2083-4EFD-AAB7-DE693F1CFD57}" destId="{41A27644-53AE-41A9-8807-E6B2735E9F46}" srcOrd="2" destOrd="0" presId="urn:microsoft.com/office/officeart/2005/8/layout/orgChart1"/>
    <dgm:cxn modelId="{C7D39EA9-C2F5-490B-A0C7-94F445AAC4C2}" type="presParOf" srcId="{ACE4E772-A865-42AF-BE51-9583B6B48800}" destId="{338013CF-2BE8-48D3-B07E-C4402239F5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2C07E5-AD8F-498F-A696-6F9DADB7BC67}" type="doc">
      <dgm:prSet loTypeId="urn:microsoft.com/office/officeart/2005/8/layout/hProcess9" loCatId="process" qsTypeId="urn:microsoft.com/office/officeart/2005/8/quickstyle/simple1" qsCatId="simple" csTypeId="urn:microsoft.com/office/officeart/2005/8/colors/accent1_2" csCatId="accent1" phldr="1"/>
      <dgm:spPr/>
    </dgm:pt>
    <dgm:pt modelId="{43C84D48-D07B-42D7-A43E-0F793807785A}">
      <dgm:prSet/>
      <dgm:spPr/>
      <dgm:t>
        <a:bodyPr/>
        <a:lstStyle/>
        <a:p>
          <a:r>
            <a:rPr lang="en-US" smtClean="0">
              <a:latin typeface="Times New Roman" charset="0"/>
              <a:ea typeface="Times New Roman" charset="0"/>
              <a:cs typeface="Times New Roman" charset="0"/>
            </a:rPr>
            <a:t>Some increase the risk of one type of stroke (hemorrhagic or ischemic).</a:t>
          </a:r>
          <a:endParaRPr lang="en-US" dirty="0" smtClean="0">
            <a:latin typeface="Times New Roman" charset="0"/>
            <a:ea typeface="Times New Roman" charset="0"/>
            <a:cs typeface="Times New Roman" charset="0"/>
          </a:endParaRPr>
        </a:p>
      </dgm:t>
    </dgm:pt>
    <dgm:pt modelId="{3CF0B71E-BE4F-492D-93F9-0B11507EE4CC}" type="parTrans" cxnId="{15C3BF4B-ADA7-402A-AE58-09F2EFF5D6A0}">
      <dgm:prSet/>
      <dgm:spPr/>
      <dgm:t>
        <a:bodyPr/>
        <a:lstStyle/>
        <a:p>
          <a:endParaRPr lang="en-US"/>
        </a:p>
      </dgm:t>
    </dgm:pt>
    <dgm:pt modelId="{6A2546F7-58D5-4266-8AAC-B551B9B3181F}" type="sibTrans" cxnId="{15C3BF4B-ADA7-402A-AE58-09F2EFF5D6A0}">
      <dgm:prSet/>
      <dgm:spPr/>
      <dgm:t>
        <a:bodyPr/>
        <a:lstStyle/>
        <a:p>
          <a:endParaRPr lang="en-US"/>
        </a:p>
      </dgm:t>
    </dgm:pt>
    <dgm:pt modelId="{E891D275-D19C-4555-9C41-E37AF570FD86}">
      <dgm:prSet/>
      <dgm:spPr/>
      <dgm:t>
        <a:bodyPr/>
        <a:lstStyle/>
        <a:p>
          <a:r>
            <a:rPr lang="en-US" smtClean="0">
              <a:latin typeface="Times New Roman" charset="0"/>
              <a:ea typeface="Times New Roman" charset="0"/>
              <a:cs typeface="Times New Roman" charset="0"/>
            </a:rPr>
            <a:t>Some increase the risk of both types.</a:t>
          </a:r>
          <a:endParaRPr lang="en-US" dirty="0" smtClean="0">
            <a:latin typeface="Times New Roman" charset="0"/>
            <a:ea typeface="Times New Roman" charset="0"/>
            <a:cs typeface="Times New Roman" charset="0"/>
          </a:endParaRPr>
        </a:p>
      </dgm:t>
    </dgm:pt>
    <dgm:pt modelId="{97543F34-41ED-491A-86B1-1EE2DF965907}" type="parTrans" cxnId="{2ACF9BF2-FCE1-40EF-9912-F2F1ED994C7B}">
      <dgm:prSet/>
      <dgm:spPr/>
      <dgm:t>
        <a:bodyPr/>
        <a:lstStyle/>
        <a:p>
          <a:endParaRPr lang="en-US"/>
        </a:p>
      </dgm:t>
    </dgm:pt>
    <dgm:pt modelId="{543DED79-5A87-4461-91FB-F0975B0BDF0D}" type="sibTrans" cxnId="{2ACF9BF2-FCE1-40EF-9912-F2F1ED994C7B}">
      <dgm:prSet/>
      <dgm:spPr/>
      <dgm:t>
        <a:bodyPr/>
        <a:lstStyle/>
        <a:p>
          <a:endParaRPr lang="en-US"/>
        </a:p>
      </dgm:t>
    </dgm:pt>
    <dgm:pt modelId="{64944D23-1566-4C17-B50B-97208B69AB26}">
      <dgm:prSet/>
      <dgm:spPr/>
      <dgm:t>
        <a:bodyPr/>
        <a:lstStyle/>
        <a:p>
          <a:r>
            <a:rPr lang="en-US" smtClean="0">
              <a:latin typeface="Times New Roman" charset="0"/>
              <a:ea typeface="Times New Roman" charset="0"/>
              <a:cs typeface="Times New Roman" charset="0"/>
            </a:rPr>
            <a:t>Occasionally, strokes occur in people who have no risk factors</a:t>
          </a:r>
          <a:endParaRPr lang="en-US"/>
        </a:p>
      </dgm:t>
    </dgm:pt>
    <dgm:pt modelId="{50C444CD-D379-4F15-A39D-C516BEB413BB}" type="parTrans" cxnId="{2BFC138E-B18B-4D6B-BB5E-F422C507B3F9}">
      <dgm:prSet/>
      <dgm:spPr/>
      <dgm:t>
        <a:bodyPr/>
        <a:lstStyle/>
        <a:p>
          <a:endParaRPr lang="en-US"/>
        </a:p>
      </dgm:t>
    </dgm:pt>
    <dgm:pt modelId="{20C5C375-DA0B-41ED-BA8C-92668B485296}" type="sibTrans" cxnId="{2BFC138E-B18B-4D6B-BB5E-F422C507B3F9}">
      <dgm:prSet/>
      <dgm:spPr/>
      <dgm:t>
        <a:bodyPr/>
        <a:lstStyle/>
        <a:p>
          <a:endParaRPr lang="en-US"/>
        </a:p>
      </dgm:t>
    </dgm:pt>
    <dgm:pt modelId="{D9EF0A9B-DFDB-428E-976D-233B3CA3E46A}" type="pres">
      <dgm:prSet presAssocID="{102C07E5-AD8F-498F-A696-6F9DADB7BC67}" presName="CompostProcess" presStyleCnt="0">
        <dgm:presLayoutVars>
          <dgm:dir/>
          <dgm:resizeHandles val="exact"/>
        </dgm:presLayoutVars>
      </dgm:prSet>
      <dgm:spPr/>
    </dgm:pt>
    <dgm:pt modelId="{C909E389-755B-4A8C-B01A-5B1A1FBCF2B8}" type="pres">
      <dgm:prSet presAssocID="{102C07E5-AD8F-498F-A696-6F9DADB7BC67}" presName="arrow" presStyleLbl="bgShp" presStyleIdx="0" presStyleCnt="1"/>
      <dgm:spPr/>
    </dgm:pt>
    <dgm:pt modelId="{1942D9AD-3CD5-443A-9DE1-0D359C33BBFE}" type="pres">
      <dgm:prSet presAssocID="{102C07E5-AD8F-498F-A696-6F9DADB7BC67}" presName="linearProcess" presStyleCnt="0"/>
      <dgm:spPr/>
    </dgm:pt>
    <dgm:pt modelId="{F3A000E6-A641-45A8-8922-8836E6A2E613}" type="pres">
      <dgm:prSet presAssocID="{43C84D48-D07B-42D7-A43E-0F793807785A}" presName="textNode" presStyleLbl="node1" presStyleIdx="0" presStyleCnt="3">
        <dgm:presLayoutVars>
          <dgm:bulletEnabled val="1"/>
        </dgm:presLayoutVars>
      </dgm:prSet>
      <dgm:spPr/>
      <dgm:t>
        <a:bodyPr/>
        <a:lstStyle/>
        <a:p>
          <a:endParaRPr lang="en-US"/>
        </a:p>
      </dgm:t>
    </dgm:pt>
    <dgm:pt modelId="{3B57E895-8AD5-4FCF-8CBB-F091BBE70CF3}" type="pres">
      <dgm:prSet presAssocID="{6A2546F7-58D5-4266-8AAC-B551B9B3181F}" presName="sibTrans" presStyleCnt="0"/>
      <dgm:spPr/>
    </dgm:pt>
    <dgm:pt modelId="{DF35D01F-3293-49E6-A38F-2F90809CCCA5}" type="pres">
      <dgm:prSet presAssocID="{E891D275-D19C-4555-9C41-E37AF570FD86}" presName="textNode" presStyleLbl="node1" presStyleIdx="1" presStyleCnt="3">
        <dgm:presLayoutVars>
          <dgm:bulletEnabled val="1"/>
        </dgm:presLayoutVars>
      </dgm:prSet>
      <dgm:spPr/>
      <dgm:t>
        <a:bodyPr/>
        <a:lstStyle/>
        <a:p>
          <a:endParaRPr lang="en-US"/>
        </a:p>
      </dgm:t>
    </dgm:pt>
    <dgm:pt modelId="{DD904C12-AB48-4050-99D0-D8F6741224D5}" type="pres">
      <dgm:prSet presAssocID="{543DED79-5A87-4461-91FB-F0975B0BDF0D}" presName="sibTrans" presStyleCnt="0"/>
      <dgm:spPr/>
    </dgm:pt>
    <dgm:pt modelId="{6B1BF382-7EDC-44D2-8144-94A24B2763FE}" type="pres">
      <dgm:prSet presAssocID="{64944D23-1566-4C17-B50B-97208B69AB26}" presName="textNode" presStyleLbl="node1" presStyleIdx="2" presStyleCnt="3">
        <dgm:presLayoutVars>
          <dgm:bulletEnabled val="1"/>
        </dgm:presLayoutVars>
      </dgm:prSet>
      <dgm:spPr/>
      <dgm:t>
        <a:bodyPr/>
        <a:lstStyle/>
        <a:p>
          <a:endParaRPr lang="en-US"/>
        </a:p>
      </dgm:t>
    </dgm:pt>
  </dgm:ptLst>
  <dgm:cxnLst>
    <dgm:cxn modelId="{2ACF9BF2-FCE1-40EF-9912-F2F1ED994C7B}" srcId="{102C07E5-AD8F-498F-A696-6F9DADB7BC67}" destId="{E891D275-D19C-4555-9C41-E37AF570FD86}" srcOrd="1" destOrd="0" parTransId="{97543F34-41ED-491A-86B1-1EE2DF965907}" sibTransId="{543DED79-5A87-4461-91FB-F0975B0BDF0D}"/>
    <dgm:cxn modelId="{15C3BF4B-ADA7-402A-AE58-09F2EFF5D6A0}" srcId="{102C07E5-AD8F-498F-A696-6F9DADB7BC67}" destId="{43C84D48-D07B-42D7-A43E-0F793807785A}" srcOrd="0" destOrd="0" parTransId="{3CF0B71E-BE4F-492D-93F9-0B11507EE4CC}" sibTransId="{6A2546F7-58D5-4266-8AAC-B551B9B3181F}"/>
    <dgm:cxn modelId="{0D7465C8-47DD-49AB-A1F6-324504D62B60}" type="presOf" srcId="{64944D23-1566-4C17-B50B-97208B69AB26}" destId="{6B1BF382-7EDC-44D2-8144-94A24B2763FE}" srcOrd="0" destOrd="0" presId="urn:microsoft.com/office/officeart/2005/8/layout/hProcess9"/>
    <dgm:cxn modelId="{2BFC138E-B18B-4D6B-BB5E-F422C507B3F9}" srcId="{102C07E5-AD8F-498F-A696-6F9DADB7BC67}" destId="{64944D23-1566-4C17-B50B-97208B69AB26}" srcOrd="2" destOrd="0" parTransId="{50C444CD-D379-4F15-A39D-C516BEB413BB}" sibTransId="{20C5C375-DA0B-41ED-BA8C-92668B485296}"/>
    <dgm:cxn modelId="{764DA0F7-283B-4CDD-B0EB-951AF60CCF43}" type="presOf" srcId="{E891D275-D19C-4555-9C41-E37AF570FD86}" destId="{DF35D01F-3293-49E6-A38F-2F90809CCCA5}" srcOrd="0" destOrd="0" presId="urn:microsoft.com/office/officeart/2005/8/layout/hProcess9"/>
    <dgm:cxn modelId="{1442C53C-F75C-4591-887A-82337B9A7090}" type="presOf" srcId="{43C84D48-D07B-42D7-A43E-0F793807785A}" destId="{F3A000E6-A641-45A8-8922-8836E6A2E613}" srcOrd="0" destOrd="0" presId="urn:microsoft.com/office/officeart/2005/8/layout/hProcess9"/>
    <dgm:cxn modelId="{643BBCF8-865B-417F-A0F9-9E72A313C7F9}" type="presOf" srcId="{102C07E5-AD8F-498F-A696-6F9DADB7BC67}" destId="{D9EF0A9B-DFDB-428E-976D-233B3CA3E46A}" srcOrd="0" destOrd="0" presId="urn:microsoft.com/office/officeart/2005/8/layout/hProcess9"/>
    <dgm:cxn modelId="{44E105CE-D1A8-4C75-BD38-94212C7B8926}" type="presParOf" srcId="{D9EF0A9B-DFDB-428E-976D-233B3CA3E46A}" destId="{C909E389-755B-4A8C-B01A-5B1A1FBCF2B8}" srcOrd="0" destOrd="0" presId="urn:microsoft.com/office/officeart/2005/8/layout/hProcess9"/>
    <dgm:cxn modelId="{258F148F-DAA6-46D1-BE5F-E3661C16F40F}" type="presParOf" srcId="{D9EF0A9B-DFDB-428E-976D-233B3CA3E46A}" destId="{1942D9AD-3CD5-443A-9DE1-0D359C33BBFE}" srcOrd="1" destOrd="0" presId="urn:microsoft.com/office/officeart/2005/8/layout/hProcess9"/>
    <dgm:cxn modelId="{9DFB8627-85FA-48A3-A2BB-86AC099B4399}" type="presParOf" srcId="{1942D9AD-3CD5-443A-9DE1-0D359C33BBFE}" destId="{F3A000E6-A641-45A8-8922-8836E6A2E613}" srcOrd="0" destOrd="0" presId="urn:microsoft.com/office/officeart/2005/8/layout/hProcess9"/>
    <dgm:cxn modelId="{F7495500-14E9-4EC2-BD07-EDAB541F85A3}" type="presParOf" srcId="{1942D9AD-3CD5-443A-9DE1-0D359C33BBFE}" destId="{3B57E895-8AD5-4FCF-8CBB-F091BBE70CF3}" srcOrd="1" destOrd="0" presId="urn:microsoft.com/office/officeart/2005/8/layout/hProcess9"/>
    <dgm:cxn modelId="{5221426F-8305-4CAB-84D0-3EE03F169A1F}" type="presParOf" srcId="{1942D9AD-3CD5-443A-9DE1-0D359C33BBFE}" destId="{DF35D01F-3293-49E6-A38F-2F90809CCCA5}" srcOrd="2" destOrd="0" presId="urn:microsoft.com/office/officeart/2005/8/layout/hProcess9"/>
    <dgm:cxn modelId="{1642D10B-0B44-4367-8AAE-F7F26FC05D58}" type="presParOf" srcId="{1942D9AD-3CD5-443A-9DE1-0D359C33BBFE}" destId="{DD904C12-AB48-4050-99D0-D8F6741224D5}" srcOrd="3" destOrd="0" presId="urn:microsoft.com/office/officeart/2005/8/layout/hProcess9"/>
    <dgm:cxn modelId="{1704AEF7-D7BD-4D42-B2E4-426085D57CCC}" type="presParOf" srcId="{1942D9AD-3CD5-443A-9DE1-0D359C33BBFE}" destId="{6B1BF382-7EDC-44D2-8144-94A24B2763F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C0263-5EA1-490D-924C-E7B87F5AA69F}" type="doc">
      <dgm:prSet loTypeId="urn:microsoft.com/office/officeart/2005/8/layout/hProcess9" loCatId="process" qsTypeId="urn:microsoft.com/office/officeart/2005/8/quickstyle/simple1" qsCatId="simple" csTypeId="urn:microsoft.com/office/officeart/2005/8/colors/colorful5" csCatId="colorful" phldr="1"/>
      <dgm:spPr/>
    </dgm:pt>
    <dgm:pt modelId="{72477610-6A16-4C08-95A3-116FE6D173D2}">
      <dgm:prSet phldrT="[Text]"/>
      <dgm:spPr/>
      <dgm:t>
        <a:bodyPr/>
        <a:lstStyle/>
        <a:p>
          <a:r>
            <a:rPr lang="en-US" altLang="en-US" dirty="0" smtClean="0">
              <a:solidFill>
                <a:schemeClr val="bg1"/>
              </a:solidFill>
              <a:ea typeface="ＭＳ Ｐゴシック" charset="-128"/>
            </a:rPr>
            <a:t>During periods of increased neuronal activity, ROS &amp; RNS diffuse to the myelin sheath of oligodendrocytes activating Protein kinase C (PKC) </a:t>
          </a:r>
          <a:r>
            <a:rPr lang="en-US" altLang="en-US" dirty="0" smtClean="0">
              <a:solidFill>
                <a:schemeClr val="bg1"/>
              </a:solidFill>
              <a:ea typeface="ＭＳ Ｐゴシック" charset="-128"/>
              <a:sym typeface="Wingdings" charset="2"/>
            </a:rPr>
            <a:t> posttranslational modification of myelin basic protein (MBP) by phosphorylation</a:t>
          </a:r>
          <a:endParaRPr lang="en-US" dirty="0"/>
        </a:p>
      </dgm:t>
    </dgm:pt>
    <dgm:pt modelId="{63B6FC91-9E2B-49F6-B6F5-71377E881D75}" type="parTrans" cxnId="{D457FE2D-1EBC-4E2E-8DF8-471E0B4E2167}">
      <dgm:prSet/>
      <dgm:spPr/>
      <dgm:t>
        <a:bodyPr/>
        <a:lstStyle/>
        <a:p>
          <a:endParaRPr lang="en-US"/>
        </a:p>
      </dgm:t>
    </dgm:pt>
    <dgm:pt modelId="{BDD75BC3-B56F-48D1-9262-E29AE949A012}" type="sibTrans" cxnId="{D457FE2D-1EBC-4E2E-8DF8-471E0B4E2167}">
      <dgm:prSet/>
      <dgm:spPr/>
      <dgm:t>
        <a:bodyPr/>
        <a:lstStyle/>
        <a:p>
          <a:endParaRPr lang="en-US"/>
        </a:p>
      </dgm:t>
    </dgm:pt>
    <dgm:pt modelId="{0E32E157-E85E-4E03-8905-896A896416E5}">
      <dgm:prSet phldrT="[Text]"/>
      <dgm:spPr/>
      <dgm:t>
        <a:bodyPr/>
        <a:lstStyle/>
        <a:p>
          <a:r>
            <a:rPr lang="en-US" altLang="en-US" dirty="0" smtClean="0">
              <a:solidFill>
                <a:schemeClr val="bg1"/>
              </a:solidFill>
              <a:ea typeface="ＭＳ Ｐゴシック" charset="-128"/>
            </a:rPr>
            <a:t>They are </a:t>
          </a:r>
          <a:r>
            <a:rPr lang="en-US" altLang="en-US" dirty="0" smtClean="0">
              <a:solidFill>
                <a:schemeClr val="bg1"/>
              </a:solidFill>
              <a:ea typeface="ＭＳ Ｐゴシック" charset="-128"/>
              <a:sym typeface="Wingdings" charset="2"/>
            </a:rPr>
            <a:t>required for essential processes as learning &amp; memory formation</a:t>
          </a:r>
          <a:endParaRPr lang="en-US" dirty="0"/>
        </a:p>
      </dgm:t>
    </dgm:pt>
    <dgm:pt modelId="{512ABDA8-6F42-4F00-9202-B8CFF0B1773C}" type="parTrans" cxnId="{1B47DA79-4D29-4C1A-B51F-5DCC25AD715B}">
      <dgm:prSet/>
      <dgm:spPr/>
      <dgm:t>
        <a:bodyPr/>
        <a:lstStyle/>
        <a:p>
          <a:endParaRPr lang="en-US"/>
        </a:p>
      </dgm:t>
    </dgm:pt>
    <dgm:pt modelId="{215DA7E9-E7CD-4652-A4CE-69A5EF966EA7}" type="sibTrans" cxnId="{1B47DA79-4D29-4C1A-B51F-5DCC25AD715B}">
      <dgm:prSet/>
      <dgm:spPr/>
      <dgm:t>
        <a:bodyPr/>
        <a:lstStyle/>
        <a:p>
          <a:endParaRPr lang="en-US"/>
        </a:p>
      </dgm:t>
    </dgm:pt>
    <dgm:pt modelId="{1AD8D8D4-4E41-4C70-A514-B056539E4ED2}">
      <dgm:prSet phldrT="[Text]"/>
      <dgm:spPr/>
      <dgm:t>
        <a:bodyPr/>
        <a:lstStyle/>
        <a:p>
          <a:r>
            <a:rPr lang="en-US" altLang="en-US" dirty="0" smtClean="0">
              <a:solidFill>
                <a:schemeClr val="bg1"/>
              </a:solidFill>
              <a:ea typeface="ＭＳ Ｐゴシック" charset="-128"/>
            </a:rPr>
            <a:t>They regulate neuronal signaling in both central &amp; peripheral nervous systems</a:t>
          </a:r>
          <a:endParaRPr lang="en-US" dirty="0"/>
        </a:p>
      </dgm:t>
    </dgm:pt>
    <dgm:pt modelId="{0BD70639-518D-42FD-9F12-95130CFA1D33}" type="parTrans" cxnId="{56FFA6AF-4EEC-42B2-A74F-C7BEDD513E24}">
      <dgm:prSet/>
      <dgm:spPr/>
      <dgm:t>
        <a:bodyPr/>
        <a:lstStyle/>
        <a:p>
          <a:endParaRPr lang="en-US"/>
        </a:p>
      </dgm:t>
    </dgm:pt>
    <dgm:pt modelId="{28E69338-67D8-4E37-B57E-1067418278A7}" type="sibTrans" cxnId="{56FFA6AF-4EEC-42B2-A74F-C7BEDD513E24}">
      <dgm:prSet/>
      <dgm:spPr/>
      <dgm:t>
        <a:bodyPr/>
        <a:lstStyle/>
        <a:p>
          <a:endParaRPr lang="en-US"/>
        </a:p>
      </dgm:t>
    </dgm:pt>
    <dgm:pt modelId="{7E2ADF2C-714E-44B6-9D7D-8753ED5A0A35}">
      <dgm:prSet phldrT="[Text]"/>
      <dgm:spPr/>
      <dgm:t>
        <a:bodyPr/>
        <a:lstStyle/>
        <a:p>
          <a:r>
            <a:rPr lang="en-US" altLang="en-US" dirty="0" smtClean="0">
              <a:solidFill>
                <a:schemeClr val="bg1"/>
              </a:solidFill>
              <a:ea typeface="ＭＳ Ｐゴシック" charset="-128"/>
            </a:rPr>
            <a:t>They are mainly generated by microglia &amp; astrocytes</a:t>
          </a:r>
          <a:endParaRPr lang="en-US" dirty="0"/>
        </a:p>
      </dgm:t>
    </dgm:pt>
    <dgm:pt modelId="{049FDAFD-DF3E-4AB4-B801-7EEFBF403469}" type="parTrans" cxnId="{70177D1E-8B6F-457A-BEEF-961DF4C3460A}">
      <dgm:prSet/>
      <dgm:spPr/>
      <dgm:t>
        <a:bodyPr/>
        <a:lstStyle/>
        <a:p>
          <a:endParaRPr lang="en-US"/>
        </a:p>
      </dgm:t>
    </dgm:pt>
    <dgm:pt modelId="{0DC5D259-927C-414E-809A-7D0B9B63B3A5}" type="sibTrans" cxnId="{70177D1E-8B6F-457A-BEEF-961DF4C3460A}">
      <dgm:prSet/>
      <dgm:spPr/>
      <dgm:t>
        <a:bodyPr/>
        <a:lstStyle/>
        <a:p>
          <a:endParaRPr lang="en-US"/>
        </a:p>
      </dgm:t>
    </dgm:pt>
    <dgm:pt modelId="{270306CC-9394-40F5-B942-731062CD7116}">
      <dgm:prSet phldrT="[Text]"/>
      <dgm:spPr/>
      <dgm:t>
        <a:bodyPr/>
        <a:lstStyle/>
        <a:p>
          <a:r>
            <a:rPr lang="en-US" altLang="en-US" smtClean="0">
              <a:solidFill>
                <a:schemeClr val="bg1"/>
              </a:solidFill>
              <a:ea typeface="ＭＳ Ｐゴシック" charset="-128"/>
            </a:rPr>
            <a:t>They modulate synaptic transmission &amp; non-synaptic communication between neurons &amp; glia</a:t>
          </a:r>
          <a:endParaRPr lang="en-US" dirty="0"/>
        </a:p>
      </dgm:t>
    </dgm:pt>
    <dgm:pt modelId="{975045F3-E5A2-439C-A471-A1FC497FF9A5}" type="parTrans" cxnId="{039A2BB8-39DB-4992-87B4-0F53E8EA7CE3}">
      <dgm:prSet/>
      <dgm:spPr/>
      <dgm:t>
        <a:bodyPr/>
        <a:lstStyle/>
        <a:p>
          <a:endParaRPr lang="en-US"/>
        </a:p>
      </dgm:t>
    </dgm:pt>
    <dgm:pt modelId="{FE4C275C-20D7-4368-9C1A-8BA88C8DF416}" type="sibTrans" cxnId="{039A2BB8-39DB-4992-87B4-0F53E8EA7CE3}">
      <dgm:prSet/>
      <dgm:spPr/>
      <dgm:t>
        <a:bodyPr/>
        <a:lstStyle/>
        <a:p>
          <a:endParaRPr lang="en-US"/>
        </a:p>
      </dgm:t>
    </dgm:pt>
    <dgm:pt modelId="{72AD8F8A-7E23-4AB3-97BC-903BA53E964C}" type="pres">
      <dgm:prSet presAssocID="{532C0263-5EA1-490D-924C-E7B87F5AA69F}" presName="CompostProcess" presStyleCnt="0">
        <dgm:presLayoutVars>
          <dgm:dir/>
          <dgm:resizeHandles val="exact"/>
        </dgm:presLayoutVars>
      </dgm:prSet>
      <dgm:spPr/>
    </dgm:pt>
    <dgm:pt modelId="{6C608B44-B5BC-4D19-A895-B01B4F443AC5}" type="pres">
      <dgm:prSet presAssocID="{532C0263-5EA1-490D-924C-E7B87F5AA69F}" presName="arrow" presStyleLbl="bgShp" presStyleIdx="0" presStyleCnt="1"/>
      <dgm:spPr/>
    </dgm:pt>
    <dgm:pt modelId="{F08401EE-A0F3-4915-8CF6-434F5CC2657A}" type="pres">
      <dgm:prSet presAssocID="{532C0263-5EA1-490D-924C-E7B87F5AA69F}" presName="linearProcess" presStyleCnt="0"/>
      <dgm:spPr/>
    </dgm:pt>
    <dgm:pt modelId="{1E0E967B-86FC-4C05-983C-2A81C66123CF}" type="pres">
      <dgm:prSet presAssocID="{72477610-6A16-4C08-95A3-116FE6D173D2}" presName="textNode" presStyleLbl="node1" presStyleIdx="0" presStyleCnt="5">
        <dgm:presLayoutVars>
          <dgm:bulletEnabled val="1"/>
        </dgm:presLayoutVars>
      </dgm:prSet>
      <dgm:spPr/>
      <dgm:t>
        <a:bodyPr/>
        <a:lstStyle/>
        <a:p>
          <a:endParaRPr lang="en-US"/>
        </a:p>
      </dgm:t>
    </dgm:pt>
    <dgm:pt modelId="{EDB8A813-7034-4F03-B9A2-96E989C428C8}" type="pres">
      <dgm:prSet presAssocID="{BDD75BC3-B56F-48D1-9262-E29AE949A012}" presName="sibTrans" presStyleCnt="0"/>
      <dgm:spPr/>
    </dgm:pt>
    <dgm:pt modelId="{0946A83D-BBB5-4D37-821C-575C2C9FF21E}" type="pres">
      <dgm:prSet presAssocID="{0E32E157-E85E-4E03-8905-896A896416E5}" presName="textNode" presStyleLbl="node1" presStyleIdx="1" presStyleCnt="5">
        <dgm:presLayoutVars>
          <dgm:bulletEnabled val="1"/>
        </dgm:presLayoutVars>
      </dgm:prSet>
      <dgm:spPr/>
      <dgm:t>
        <a:bodyPr/>
        <a:lstStyle/>
        <a:p>
          <a:endParaRPr lang="en-US"/>
        </a:p>
      </dgm:t>
    </dgm:pt>
    <dgm:pt modelId="{05B68A33-3F09-4AF6-BC8F-2F4A64FA2C10}" type="pres">
      <dgm:prSet presAssocID="{215DA7E9-E7CD-4652-A4CE-69A5EF966EA7}" presName="sibTrans" presStyleCnt="0"/>
      <dgm:spPr/>
    </dgm:pt>
    <dgm:pt modelId="{71D5F99A-D277-42D5-B6C5-FF0BAADF8544}" type="pres">
      <dgm:prSet presAssocID="{1AD8D8D4-4E41-4C70-A514-B056539E4ED2}" presName="textNode" presStyleLbl="node1" presStyleIdx="2" presStyleCnt="5">
        <dgm:presLayoutVars>
          <dgm:bulletEnabled val="1"/>
        </dgm:presLayoutVars>
      </dgm:prSet>
      <dgm:spPr/>
      <dgm:t>
        <a:bodyPr/>
        <a:lstStyle/>
        <a:p>
          <a:endParaRPr lang="en-US"/>
        </a:p>
      </dgm:t>
    </dgm:pt>
    <dgm:pt modelId="{9AC77FDF-8B3C-4D2D-A286-45F273AF71AD}" type="pres">
      <dgm:prSet presAssocID="{28E69338-67D8-4E37-B57E-1067418278A7}" presName="sibTrans" presStyleCnt="0"/>
      <dgm:spPr/>
    </dgm:pt>
    <dgm:pt modelId="{C4B9FAE9-1DDF-4BE3-91D2-8326A3FF4319}" type="pres">
      <dgm:prSet presAssocID="{7E2ADF2C-714E-44B6-9D7D-8753ED5A0A35}" presName="textNode" presStyleLbl="node1" presStyleIdx="3" presStyleCnt="5">
        <dgm:presLayoutVars>
          <dgm:bulletEnabled val="1"/>
        </dgm:presLayoutVars>
      </dgm:prSet>
      <dgm:spPr/>
      <dgm:t>
        <a:bodyPr/>
        <a:lstStyle/>
        <a:p>
          <a:endParaRPr lang="en-US"/>
        </a:p>
      </dgm:t>
    </dgm:pt>
    <dgm:pt modelId="{8ABC6AEC-B6D9-4496-8627-5B6B07E00444}" type="pres">
      <dgm:prSet presAssocID="{0DC5D259-927C-414E-809A-7D0B9B63B3A5}" presName="sibTrans" presStyleCnt="0"/>
      <dgm:spPr/>
    </dgm:pt>
    <dgm:pt modelId="{93365463-3F78-43D2-8A67-1F58272B5028}" type="pres">
      <dgm:prSet presAssocID="{270306CC-9394-40F5-B942-731062CD7116}" presName="textNode" presStyleLbl="node1" presStyleIdx="4" presStyleCnt="5">
        <dgm:presLayoutVars>
          <dgm:bulletEnabled val="1"/>
        </dgm:presLayoutVars>
      </dgm:prSet>
      <dgm:spPr/>
      <dgm:t>
        <a:bodyPr/>
        <a:lstStyle/>
        <a:p>
          <a:endParaRPr lang="en-US"/>
        </a:p>
      </dgm:t>
    </dgm:pt>
  </dgm:ptLst>
  <dgm:cxnLst>
    <dgm:cxn modelId="{EDF01102-E707-4213-8CD0-F255C6D8B04E}" type="presOf" srcId="{72477610-6A16-4C08-95A3-116FE6D173D2}" destId="{1E0E967B-86FC-4C05-983C-2A81C66123CF}" srcOrd="0" destOrd="0" presId="urn:microsoft.com/office/officeart/2005/8/layout/hProcess9"/>
    <dgm:cxn modelId="{4746C6B9-F90B-48CB-8CCD-9F661628207B}" type="presOf" srcId="{0E32E157-E85E-4E03-8905-896A896416E5}" destId="{0946A83D-BBB5-4D37-821C-575C2C9FF21E}" srcOrd="0" destOrd="0" presId="urn:microsoft.com/office/officeart/2005/8/layout/hProcess9"/>
    <dgm:cxn modelId="{039A2BB8-39DB-4992-87B4-0F53E8EA7CE3}" srcId="{532C0263-5EA1-490D-924C-E7B87F5AA69F}" destId="{270306CC-9394-40F5-B942-731062CD7116}" srcOrd="4" destOrd="0" parTransId="{975045F3-E5A2-439C-A471-A1FC497FF9A5}" sibTransId="{FE4C275C-20D7-4368-9C1A-8BA88C8DF416}"/>
    <dgm:cxn modelId="{CD3F896D-12EE-4586-B946-82543AC51637}" type="presOf" srcId="{1AD8D8D4-4E41-4C70-A514-B056539E4ED2}" destId="{71D5F99A-D277-42D5-B6C5-FF0BAADF8544}" srcOrd="0" destOrd="0" presId="urn:microsoft.com/office/officeart/2005/8/layout/hProcess9"/>
    <dgm:cxn modelId="{1B47DA79-4D29-4C1A-B51F-5DCC25AD715B}" srcId="{532C0263-5EA1-490D-924C-E7B87F5AA69F}" destId="{0E32E157-E85E-4E03-8905-896A896416E5}" srcOrd="1" destOrd="0" parTransId="{512ABDA8-6F42-4F00-9202-B8CFF0B1773C}" sibTransId="{215DA7E9-E7CD-4652-A4CE-69A5EF966EA7}"/>
    <dgm:cxn modelId="{3CF82284-B989-41B3-8EC6-2D52E73900DA}" type="presOf" srcId="{270306CC-9394-40F5-B942-731062CD7116}" destId="{93365463-3F78-43D2-8A67-1F58272B5028}" srcOrd="0" destOrd="0" presId="urn:microsoft.com/office/officeart/2005/8/layout/hProcess9"/>
    <dgm:cxn modelId="{F265AB29-700E-4098-AC1A-DE7E9E677801}" type="presOf" srcId="{532C0263-5EA1-490D-924C-E7B87F5AA69F}" destId="{72AD8F8A-7E23-4AB3-97BC-903BA53E964C}" srcOrd="0" destOrd="0" presId="urn:microsoft.com/office/officeart/2005/8/layout/hProcess9"/>
    <dgm:cxn modelId="{CFA21F17-E2DC-4594-937C-3C448EAA14E4}" type="presOf" srcId="{7E2ADF2C-714E-44B6-9D7D-8753ED5A0A35}" destId="{C4B9FAE9-1DDF-4BE3-91D2-8326A3FF4319}" srcOrd="0" destOrd="0" presId="urn:microsoft.com/office/officeart/2005/8/layout/hProcess9"/>
    <dgm:cxn modelId="{D457FE2D-1EBC-4E2E-8DF8-471E0B4E2167}" srcId="{532C0263-5EA1-490D-924C-E7B87F5AA69F}" destId="{72477610-6A16-4C08-95A3-116FE6D173D2}" srcOrd="0" destOrd="0" parTransId="{63B6FC91-9E2B-49F6-B6F5-71377E881D75}" sibTransId="{BDD75BC3-B56F-48D1-9262-E29AE949A012}"/>
    <dgm:cxn modelId="{56FFA6AF-4EEC-42B2-A74F-C7BEDD513E24}" srcId="{532C0263-5EA1-490D-924C-E7B87F5AA69F}" destId="{1AD8D8D4-4E41-4C70-A514-B056539E4ED2}" srcOrd="2" destOrd="0" parTransId="{0BD70639-518D-42FD-9F12-95130CFA1D33}" sibTransId="{28E69338-67D8-4E37-B57E-1067418278A7}"/>
    <dgm:cxn modelId="{70177D1E-8B6F-457A-BEEF-961DF4C3460A}" srcId="{532C0263-5EA1-490D-924C-E7B87F5AA69F}" destId="{7E2ADF2C-714E-44B6-9D7D-8753ED5A0A35}" srcOrd="3" destOrd="0" parTransId="{049FDAFD-DF3E-4AB4-B801-7EEFBF403469}" sibTransId="{0DC5D259-927C-414E-809A-7D0B9B63B3A5}"/>
    <dgm:cxn modelId="{515F4FD7-99D4-49C6-8F06-D3520EC112E9}" type="presParOf" srcId="{72AD8F8A-7E23-4AB3-97BC-903BA53E964C}" destId="{6C608B44-B5BC-4D19-A895-B01B4F443AC5}" srcOrd="0" destOrd="0" presId="urn:microsoft.com/office/officeart/2005/8/layout/hProcess9"/>
    <dgm:cxn modelId="{261C147B-192B-4C46-A6C6-3A3D929F326B}" type="presParOf" srcId="{72AD8F8A-7E23-4AB3-97BC-903BA53E964C}" destId="{F08401EE-A0F3-4915-8CF6-434F5CC2657A}" srcOrd="1" destOrd="0" presId="urn:microsoft.com/office/officeart/2005/8/layout/hProcess9"/>
    <dgm:cxn modelId="{81C1AB0B-F2E7-4E37-8C23-56F382FE2CA4}" type="presParOf" srcId="{F08401EE-A0F3-4915-8CF6-434F5CC2657A}" destId="{1E0E967B-86FC-4C05-983C-2A81C66123CF}" srcOrd="0" destOrd="0" presId="urn:microsoft.com/office/officeart/2005/8/layout/hProcess9"/>
    <dgm:cxn modelId="{2E23B0C7-1365-4FD7-8859-8871D73F5C45}" type="presParOf" srcId="{F08401EE-A0F3-4915-8CF6-434F5CC2657A}" destId="{EDB8A813-7034-4F03-B9A2-96E989C428C8}" srcOrd="1" destOrd="0" presId="urn:microsoft.com/office/officeart/2005/8/layout/hProcess9"/>
    <dgm:cxn modelId="{C521199B-7E72-4EE9-804E-6A337A6303CB}" type="presParOf" srcId="{F08401EE-A0F3-4915-8CF6-434F5CC2657A}" destId="{0946A83D-BBB5-4D37-821C-575C2C9FF21E}" srcOrd="2" destOrd="0" presId="urn:microsoft.com/office/officeart/2005/8/layout/hProcess9"/>
    <dgm:cxn modelId="{160F366B-5BE2-4A38-8BF4-E75E1C2419EE}" type="presParOf" srcId="{F08401EE-A0F3-4915-8CF6-434F5CC2657A}" destId="{05B68A33-3F09-4AF6-BC8F-2F4A64FA2C10}" srcOrd="3" destOrd="0" presId="urn:microsoft.com/office/officeart/2005/8/layout/hProcess9"/>
    <dgm:cxn modelId="{9BFF35EB-E387-4C46-9357-0C4C179B6609}" type="presParOf" srcId="{F08401EE-A0F3-4915-8CF6-434F5CC2657A}" destId="{71D5F99A-D277-42D5-B6C5-FF0BAADF8544}" srcOrd="4" destOrd="0" presId="urn:microsoft.com/office/officeart/2005/8/layout/hProcess9"/>
    <dgm:cxn modelId="{904A1BDB-8567-4AF1-B880-CB25A9CAF6A8}" type="presParOf" srcId="{F08401EE-A0F3-4915-8CF6-434F5CC2657A}" destId="{9AC77FDF-8B3C-4D2D-A286-45F273AF71AD}" srcOrd="5" destOrd="0" presId="urn:microsoft.com/office/officeart/2005/8/layout/hProcess9"/>
    <dgm:cxn modelId="{ED103CBB-4C97-4C33-B3CB-FCB5CE989B06}" type="presParOf" srcId="{F08401EE-A0F3-4915-8CF6-434F5CC2657A}" destId="{C4B9FAE9-1DDF-4BE3-91D2-8326A3FF4319}" srcOrd="6" destOrd="0" presId="urn:microsoft.com/office/officeart/2005/8/layout/hProcess9"/>
    <dgm:cxn modelId="{46821747-2CF8-432D-9F71-612C04F7A308}" type="presParOf" srcId="{F08401EE-A0F3-4915-8CF6-434F5CC2657A}" destId="{8ABC6AEC-B6D9-4496-8627-5B6B07E00444}" srcOrd="7" destOrd="0" presId="urn:microsoft.com/office/officeart/2005/8/layout/hProcess9"/>
    <dgm:cxn modelId="{EADE5875-5394-4720-AE0E-76860AD904BB}" type="presParOf" srcId="{F08401EE-A0F3-4915-8CF6-434F5CC2657A}" destId="{93365463-3F78-43D2-8A67-1F58272B502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4EF5DF-562E-4465-AEA7-C0BE407063E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D222C44-8FCF-45E8-9514-52DE6292951A}">
      <dgm:prSet phldrT="[Text]"/>
      <dgm:spPr/>
      <dgm:t>
        <a:bodyPr/>
        <a:lstStyle/>
        <a:p>
          <a:pPr rtl="0"/>
          <a:r>
            <a:rPr lang="en-US" altLang="en-US" dirty="0" smtClean="0">
              <a:latin typeface="Times New Roman" charset="0"/>
              <a:ea typeface="Times New Roman" charset="0"/>
              <a:cs typeface="Times New Roman" charset="0"/>
            </a:rPr>
            <a:t>Complete blood count, including hemoglobin, hematocrit, white blood cell count, and platelet count</a:t>
          </a:r>
          <a:endParaRPr lang="en-US" dirty="0"/>
        </a:p>
      </dgm:t>
    </dgm:pt>
    <dgm:pt modelId="{7B5A495A-F805-4018-9354-DFF6BAC7E3F5}" type="parTrans" cxnId="{F462681B-B308-422B-9A10-2DF99E6CAA23}">
      <dgm:prSet/>
      <dgm:spPr/>
      <dgm:t>
        <a:bodyPr/>
        <a:lstStyle/>
        <a:p>
          <a:endParaRPr lang="en-US"/>
        </a:p>
      </dgm:t>
    </dgm:pt>
    <dgm:pt modelId="{2A70208F-0D92-4DE3-9E87-F4FEDB799C36}" type="sibTrans" cxnId="{F462681B-B308-422B-9A10-2DF99E6CAA23}">
      <dgm:prSet/>
      <dgm:spPr>
        <a:solidFill>
          <a:srgbClr val="B8F5B6"/>
        </a:solidFill>
        <a:ln>
          <a:solidFill>
            <a:srgbClr val="00ADA8"/>
          </a:solidFill>
        </a:ln>
      </dgm:spPr>
      <dgm:t>
        <a:bodyPr/>
        <a:lstStyle/>
        <a:p>
          <a:endParaRPr lang="en-US"/>
        </a:p>
      </dgm:t>
    </dgm:pt>
    <dgm:pt modelId="{1B9C1769-AE72-4EC9-9777-EAA155BC6245}">
      <dgm:prSet phldrT="[Text]"/>
      <dgm:spPr/>
      <dgm:t>
        <a:bodyPr/>
        <a:lstStyle/>
        <a:p>
          <a:pPr rtl="0"/>
          <a:r>
            <a:rPr lang="en-US" altLang="en-US" dirty="0" smtClean="0">
              <a:latin typeface="Times New Roman" charset="0"/>
              <a:ea typeface="Times New Roman" charset="0"/>
              <a:cs typeface="Times New Roman" charset="0"/>
            </a:rPr>
            <a:t>Prothrombin time, international normalized ratio (INR), and activated partial thromboplastin time</a:t>
          </a:r>
          <a:endParaRPr lang="en-US" dirty="0"/>
        </a:p>
      </dgm:t>
    </dgm:pt>
    <dgm:pt modelId="{899D68C0-80F2-4F58-9218-5AD7886E33F8}" type="parTrans" cxnId="{39ACF8CF-BB30-4439-BA2B-0AF5DD1870DA}">
      <dgm:prSet/>
      <dgm:spPr/>
      <dgm:t>
        <a:bodyPr/>
        <a:lstStyle/>
        <a:p>
          <a:endParaRPr lang="en-US"/>
        </a:p>
      </dgm:t>
    </dgm:pt>
    <dgm:pt modelId="{58DDCD5B-F53D-420A-BCFB-A63988F78FFD}" type="sibTrans" cxnId="{39ACF8CF-BB30-4439-BA2B-0AF5DD1870DA}">
      <dgm:prSet/>
      <dgm:spPr/>
      <dgm:t>
        <a:bodyPr/>
        <a:lstStyle/>
        <a:p>
          <a:endParaRPr lang="en-US"/>
        </a:p>
      </dgm:t>
    </dgm:pt>
    <dgm:pt modelId="{15C49E29-B234-46C7-9C13-52AEA46C94FD}">
      <dgm:prSet phldrT="[Text]"/>
      <dgm:spPr/>
      <dgm:t>
        <a:bodyPr/>
        <a:lstStyle/>
        <a:p>
          <a:pPr rtl="0"/>
          <a:r>
            <a:rPr lang="en-US" altLang="en-US" dirty="0" smtClean="0">
              <a:latin typeface="Times New Roman" charset="0"/>
              <a:ea typeface="Times New Roman" charset="0"/>
              <a:cs typeface="Times New Roman" charset="0"/>
            </a:rPr>
            <a:t>Thrombin time and/or </a:t>
          </a:r>
          <a:r>
            <a:rPr lang="en-US" altLang="en-US" dirty="0" err="1" smtClean="0">
              <a:latin typeface="Times New Roman" charset="0"/>
              <a:ea typeface="Times New Roman" charset="0"/>
              <a:cs typeface="Times New Roman" charset="0"/>
            </a:rPr>
            <a:t>ecarin</a:t>
          </a:r>
          <a:r>
            <a:rPr lang="en-US" altLang="en-US" dirty="0" smtClean="0">
              <a:latin typeface="Times New Roman" charset="0"/>
              <a:ea typeface="Times New Roman" charset="0"/>
              <a:cs typeface="Times New Roman" charset="0"/>
            </a:rPr>
            <a:t> clotting time if patient is known or suspected to be taking a direct thrombin inhibitor or a direct factor </a:t>
          </a:r>
          <a:r>
            <a:rPr lang="en-US" altLang="en-US" dirty="0" err="1" smtClean="0">
              <a:latin typeface="Times New Roman" charset="0"/>
              <a:ea typeface="Times New Roman" charset="0"/>
              <a:cs typeface="Times New Roman" charset="0"/>
            </a:rPr>
            <a:t>Xa</a:t>
          </a:r>
          <a:r>
            <a:rPr lang="en-US" altLang="en-US" dirty="0" smtClean="0">
              <a:latin typeface="Times New Roman" charset="0"/>
              <a:ea typeface="Times New Roman" charset="0"/>
              <a:cs typeface="Times New Roman" charset="0"/>
            </a:rPr>
            <a:t> inhibitor</a:t>
          </a:r>
          <a:endParaRPr lang="en-US" dirty="0"/>
        </a:p>
      </dgm:t>
    </dgm:pt>
    <dgm:pt modelId="{B10C7222-3BF5-4DAD-8E26-ACAF30CEB2D0}" type="parTrans" cxnId="{B737251D-D888-46AA-ACD6-5C1F5559AE9C}">
      <dgm:prSet/>
      <dgm:spPr/>
      <dgm:t>
        <a:bodyPr/>
        <a:lstStyle/>
        <a:p>
          <a:endParaRPr lang="en-US"/>
        </a:p>
      </dgm:t>
    </dgm:pt>
    <dgm:pt modelId="{5C67C465-1F5F-4ACC-AD11-69DF48B7FBEC}" type="sibTrans" cxnId="{B737251D-D888-46AA-ACD6-5C1F5559AE9C}">
      <dgm:prSet/>
      <dgm:spPr/>
      <dgm:t>
        <a:bodyPr/>
        <a:lstStyle/>
        <a:p>
          <a:endParaRPr lang="en-US"/>
        </a:p>
      </dgm:t>
    </dgm:pt>
    <dgm:pt modelId="{0A750657-2667-48A5-8FD4-CD8F1EC6CF21}">
      <dgm:prSet phldrT="[Text]"/>
      <dgm:spPr/>
      <dgm:t>
        <a:bodyPr/>
        <a:lstStyle/>
        <a:p>
          <a:pPr rtl="0"/>
          <a:r>
            <a:rPr lang="en-US" altLang="en-US" smtClean="0">
              <a:latin typeface="Times New Roman" charset="0"/>
              <a:ea typeface="Times New Roman" charset="0"/>
              <a:cs typeface="Times New Roman" charset="0"/>
            </a:rPr>
            <a:t>Blood lipids, including total, high-density lipoprotein (HDL), and low-density lipoprotein (LDL) cholesterol, and triglycerides.</a:t>
          </a:r>
          <a:endParaRPr lang="en-US" dirty="0"/>
        </a:p>
      </dgm:t>
    </dgm:pt>
    <dgm:pt modelId="{F88BE93A-49F9-4ACE-978C-DE79C7AE61FA}" type="parTrans" cxnId="{CFFCBB71-6E5E-4ECA-A6CA-EAB7056851C4}">
      <dgm:prSet/>
      <dgm:spPr/>
      <dgm:t>
        <a:bodyPr/>
        <a:lstStyle/>
        <a:p>
          <a:endParaRPr lang="en-US"/>
        </a:p>
      </dgm:t>
    </dgm:pt>
    <dgm:pt modelId="{F3FE85DA-AEA6-40B4-96E0-DAD3E37CEB39}" type="sibTrans" cxnId="{CFFCBB71-6E5E-4ECA-A6CA-EAB7056851C4}">
      <dgm:prSet/>
      <dgm:spPr/>
      <dgm:t>
        <a:bodyPr/>
        <a:lstStyle/>
        <a:p>
          <a:endParaRPr lang="en-US"/>
        </a:p>
      </dgm:t>
    </dgm:pt>
    <dgm:pt modelId="{52D59B37-4537-4235-B985-CC2CBBEE40B4}">
      <dgm:prSet phldrT="[Text]"/>
      <dgm:spPr/>
      <dgm:t>
        <a:bodyPr/>
        <a:lstStyle/>
        <a:p>
          <a:pPr rtl="0"/>
          <a:r>
            <a:rPr lang="en-US" altLang="en-US" dirty="0" smtClean="0">
              <a:latin typeface="Times New Roman" charset="0"/>
              <a:ea typeface="Times New Roman" charset="0"/>
              <a:cs typeface="Times New Roman" charset="0"/>
            </a:rPr>
            <a:t>Cardiac enzymes and troponin</a:t>
          </a:r>
          <a:endParaRPr lang="en-US" dirty="0"/>
        </a:p>
      </dgm:t>
    </dgm:pt>
    <dgm:pt modelId="{F08C80BF-C056-49A9-8C8E-E419C53EF7DD}" type="parTrans" cxnId="{7F642ABE-629C-4C5C-A876-4C2844B7D3D4}">
      <dgm:prSet/>
      <dgm:spPr/>
      <dgm:t>
        <a:bodyPr/>
        <a:lstStyle/>
        <a:p>
          <a:endParaRPr lang="en-US"/>
        </a:p>
      </dgm:t>
    </dgm:pt>
    <dgm:pt modelId="{83E36183-9A9C-447D-BA10-E25826DB54F7}" type="sibTrans" cxnId="{7F642ABE-629C-4C5C-A876-4C2844B7D3D4}">
      <dgm:prSet/>
      <dgm:spPr/>
      <dgm:t>
        <a:bodyPr/>
        <a:lstStyle/>
        <a:p>
          <a:endParaRPr lang="en-US"/>
        </a:p>
      </dgm:t>
    </dgm:pt>
    <dgm:pt modelId="{35CC3931-98BA-4E7E-9192-4A6B860A1A7F}" type="pres">
      <dgm:prSet presAssocID="{4E4EF5DF-562E-4465-AEA7-C0BE407063EF}" presName="Name0" presStyleCnt="0">
        <dgm:presLayoutVars>
          <dgm:chMax val="7"/>
          <dgm:chPref val="7"/>
          <dgm:dir/>
        </dgm:presLayoutVars>
      </dgm:prSet>
      <dgm:spPr/>
      <dgm:t>
        <a:bodyPr/>
        <a:lstStyle/>
        <a:p>
          <a:endParaRPr lang="en-US"/>
        </a:p>
      </dgm:t>
    </dgm:pt>
    <dgm:pt modelId="{8B3D6810-924E-4969-AD6E-EDA7CD0CC005}" type="pres">
      <dgm:prSet presAssocID="{4E4EF5DF-562E-4465-AEA7-C0BE407063EF}" presName="Name1" presStyleCnt="0"/>
      <dgm:spPr/>
    </dgm:pt>
    <dgm:pt modelId="{14968BDA-909B-4AF3-A577-E16305BA3A8D}" type="pres">
      <dgm:prSet presAssocID="{4E4EF5DF-562E-4465-AEA7-C0BE407063EF}" presName="cycle" presStyleCnt="0"/>
      <dgm:spPr/>
    </dgm:pt>
    <dgm:pt modelId="{F2509E17-61A3-4E31-BBC9-7877FC5D17CB}" type="pres">
      <dgm:prSet presAssocID="{4E4EF5DF-562E-4465-AEA7-C0BE407063EF}" presName="srcNode" presStyleLbl="node1" presStyleIdx="0" presStyleCnt="5"/>
      <dgm:spPr/>
    </dgm:pt>
    <dgm:pt modelId="{65DB5DD7-4E3A-4D67-8AD5-576B53844A7C}" type="pres">
      <dgm:prSet presAssocID="{4E4EF5DF-562E-4465-AEA7-C0BE407063EF}" presName="conn" presStyleLbl="parChTrans1D2" presStyleIdx="0" presStyleCnt="1" custLinFactNeighborX="-7700"/>
      <dgm:spPr/>
      <dgm:t>
        <a:bodyPr/>
        <a:lstStyle/>
        <a:p>
          <a:endParaRPr lang="en-US"/>
        </a:p>
      </dgm:t>
    </dgm:pt>
    <dgm:pt modelId="{C54500C5-DAB8-436E-A6E3-D124E42E236D}" type="pres">
      <dgm:prSet presAssocID="{4E4EF5DF-562E-4465-AEA7-C0BE407063EF}" presName="extraNode" presStyleLbl="node1" presStyleIdx="0" presStyleCnt="5"/>
      <dgm:spPr/>
    </dgm:pt>
    <dgm:pt modelId="{20781953-D7F9-43DA-81F3-8887D3B522EE}" type="pres">
      <dgm:prSet presAssocID="{4E4EF5DF-562E-4465-AEA7-C0BE407063EF}" presName="dstNode" presStyleLbl="node1" presStyleIdx="0" presStyleCnt="5"/>
      <dgm:spPr/>
    </dgm:pt>
    <dgm:pt modelId="{619F9A2B-8A8E-4FDC-9974-4C1F808D9796}" type="pres">
      <dgm:prSet presAssocID="{4D222C44-8FCF-45E8-9514-52DE6292951A}" presName="text_1" presStyleLbl="node1" presStyleIdx="0" presStyleCnt="5">
        <dgm:presLayoutVars>
          <dgm:bulletEnabled val="1"/>
        </dgm:presLayoutVars>
      </dgm:prSet>
      <dgm:spPr/>
      <dgm:t>
        <a:bodyPr/>
        <a:lstStyle/>
        <a:p>
          <a:endParaRPr lang="en-US"/>
        </a:p>
      </dgm:t>
    </dgm:pt>
    <dgm:pt modelId="{6373AB49-8924-472F-B7CD-3E3D7911C7A1}" type="pres">
      <dgm:prSet presAssocID="{4D222C44-8FCF-45E8-9514-52DE6292951A}" presName="accent_1" presStyleCnt="0"/>
      <dgm:spPr/>
    </dgm:pt>
    <dgm:pt modelId="{AB1A79FE-D0A0-4841-AE66-27B2814DAC3C}" type="pres">
      <dgm:prSet presAssocID="{4D222C44-8FCF-45E8-9514-52DE6292951A}" presName="accentRepeatNode" presStyleLbl="solidFgAcc1" presStyleIdx="0" presStyleCnt="5"/>
      <dgm:spPr/>
    </dgm:pt>
    <dgm:pt modelId="{5DC7FB6F-84D2-434A-BBB4-4019232E492B}" type="pres">
      <dgm:prSet presAssocID="{1B9C1769-AE72-4EC9-9777-EAA155BC6245}" presName="text_2" presStyleLbl="node1" presStyleIdx="1" presStyleCnt="5">
        <dgm:presLayoutVars>
          <dgm:bulletEnabled val="1"/>
        </dgm:presLayoutVars>
      </dgm:prSet>
      <dgm:spPr/>
      <dgm:t>
        <a:bodyPr/>
        <a:lstStyle/>
        <a:p>
          <a:endParaRPr lang="en-US"/>
        </a:p>
      </dgm:t>
    </dgm:pt>
    <dgm:pt modelId="{00EAE625-0218-4C15-9C3E-9B961ABA04D8}" type="pres">
      <dgm:prSet presAssocID="{1B9C1769-AE72-4EC9-9777-EAA155BC6245}" presName="accent_2" presStyleCnt="0"/>
      <dgm:spPr/>
    </dgm:pt>
    <dgm:pt modelId="{D7F38054-0184-45BE-A473-C27B8DF1E501}" type="pres">
      <dgm:prSet presAssocID="{1B9C1769-AE72-4EC9-9777-EAA155BC6245}" presName="accentRepeatNode" presStyleLbl="solidFgAcc1" presStyleIdx="1" presStyleCnt="5"/>
      <dgm:spPr/>
    </dgm:pt>
    <dgm:pt modelId="{A4D45BA9-DF70-491F-9FE8-23346558F4BF}" type="pres">
      <dgm:prSet presAssocID="{15C49E29-B234-46C7-9C13-52AEA46C94FD}" presName="text_3" presStyleLbl="node1" presStyleIdx="2" presStyleCnt="5">
        <dgm:presLayoutVars>
          <dgm:bulletEnabled val="1"/>
        </dgm:presLayoutVars>
      </dgm:prSet>
      <dgm:spPr/>
      <dgm:t>
        <a:bodyPr/>
        <a:lstStyle/>
        <a:p>
          <a:endParaRPr lang="en-US"/>
        </a:p>
      </dgm:t>
    </dgm:pt>
    <dgm:pt modelId="{7045869F-2896-4358-B679-FB764646A16F}" type="pres">
      <dgm:prSet presAssocID="{15C49E29-B234-46C7-9C13-52AEA46C94FD}" presName="accent_3" presStyleCnt="0"/>
      <dgm:spPr/>
    </dgm:pt>
    <dgm:pt modelId="{45B49EE3-EBD2-4017-B0A3-B697C22C92AD}" type="pres">
      <dgm:prSet presAssocID="{15C49E29-B234-46C7-9C13-52AEA46C94FD}" presName="accentRepeatNode" presStyleLbl="solidFgAcc1" presStyleIdx="2" presStyleCnt="5"/>
      <dgm:spPr/>
    </dgm:pt>
    <dgm:pt modelId="{FC99A870-69DC-4A0D-AD96-F54CD19253E7}" type="pres">
      <dgm:prSet presAssocID="{0A750657-2667-48A5-8FD4-CD8F1EC6CF21}" presName="text_4" presStyleLbl="node1" presStyleIdx="3" presStyleCnt="5">
        <dgm:presLayoutVars>
          <dgm:bulletEnabled val="1"/>
        </dgm:presLayoutVars>
      </dgm:prSet>
      <dgm:spPr/>
      <dgm:t>
        <a:bodyPr/>
        <a:lstStyle/>
        <a:p>
          <a:endParaRPr lang="en-US"/>
        </a:p>
      </dgm:t>
    </dgm:pt>
    <dgm:pt modelId="{D192ACF1-65BE-4651-B502-B62C8A26D413}" type="pres">
      <dgm:prSet presAssocID="{0A750657-2667-48A5-8FD4-CD8F1EC6CF21}" presName="accent_4" presStyleCnt="0"/>
      <dgm:spPr/>
    </dgm:pt>
    <dgm:pt modelId="{0D1B9EFC-F092-4F29-AB45-EC8B1F8884FC}" type="pres">
      <dgm:prSet presAssocID="{0A750657-2667-48A5-8FD4-CD8F1EC6CF21}" presName="accentRepeatNode" presStyleLbl="solidFgAcc1" presStyleIdx="3" presStyleCnt="5"/>
      <dgm:spPr/>
    </dgm:pt>
    <dgm:pt modelId="{A5A31339-4416-4B7D-A2A0-490919A98278}" type="pres">
      <dgm:prSet presAssocID="{52D59B37-4537-4235-B985-CC2CBBEE40B4}" presName="text_5" presStyleLbl="node1" presStyleIdx="4" presStyleCnt="5">
        <dgm:presLayoutVars>
          <dgm:bulletEnabled val="1"/>
        </dgm:presLayoutVars>
      </dgm:prSet>
      <dgm:spPr/>
      <dgm:t>
        <a:bodyPr/>
        <a:lstStyle/>
        <a:p>
          <a:endParaRPr lang="en-US"/>
        </a:p>
      </dgm:t>
    </dgm:pt>
    <dgm:pt modelId="{E32E990A-8545-4465-BC46-470A173961AA}" type="pres">
      <dgm:prSet presAssocID="{52D59B37-4537-4235-B985-CC2CBBEE40B4}" presName="accent_5" presStyleCnt="0"/>
      <dgm:spPr/>
    </dgm:pt>
    <dgm:pt modelId="{414F28BE-B96C-4B30-9A29-C36F6A73EE1F}" type="pres">
      <dgm:prSet presAssocID="{52D59B37-4537-4235-B985-CC2CBBEE40B4}" presName="accentRepeatNode" presStyleLbl="solidFgAcc1" presStyleIdx="4" presStyleCnt="5"/>
      <dgm:spPr/>
    </dgm:pt>
  </dgm:ptLst>
  <dgm:cxnLst>
    <dgm:cxn modelId="{1B4C3FA7-0B84-430F-AFF2-516F3ACF2580}" type="presOf" srcId="{2A70208F-0D92-4DE3-9E87-F4FEDB799C36}" destId="{65DB5DD7-4E3A-4D67-8AD5-576B53844A7C}" srcOrd="0" destOrd="0" presId="urn:microsoft.com/office/officeart/2008/layout/VerticalCurvedList"/>
    <dgm:cxn modelId="{B737251D-D888-46AA-ACD6-5C1F5559AE9C}" srcId="{4E4EF5DF-562E-4465-AEA7-C0BE407063EF}" destId="{15C49E29-B234-46C7-9C13-52AEA46C94FD}" srcOrd="2" destOrd="0" parTransId="{B10C7222-3BF5-4DAD-8E26-ACAF30CEB2D0}" sibTransId="{5C67C465-1F5F-4ACC-AD11-69DF48B7FBEC}"/>
    <dgm:cxn modelId="{0FC25D5D-D88D-4168-B2C2-3E1AE366DFBD}" type="presOf" srcId="{15C49E29-B234-46C7-9C13-52AEA46C94FD}" destId="{A4D45BA9-DF70-491F-9FE8-23346558F4BF}" srcOrd="0" destOrd="0" presId="urn:microsoft.com/office/officeart/2008/layout/VerticalCurvedList"/>
    <dgm:cxn modelId="{7F642ABE-629C-4C5C-A876-4C2844B7D3D4}" srcId="{4E4EF5DF-562E-4465-AEA7-C0BE407063EF}" destId="{52D59B37-4537-4235-B985-CC2CBBEE40B4}" srcOrd="4" destOrd="0" parTransId="{F08C80BF-C056-49A9-8C8E-E419C53EF7DD}" sibTransId="{83E36183-9A9C-447D-BA10-E25826DB54F7}"/>
    <dgm:cxn modelId="{74FD2F1B-11F0-4161-B5B7-169BCB4B3031}" type="presOf" srcId="{1B9C1769-AE72-4EC9-9777-EAA155BC6245}" destId="{5DC7FB6F-84D2-434A-BBB4-4019232E492B}" srcOrd="0" destOrd="0" presId="urn:microsoft.com/office/officeart/2008/layout/VerticalCurvedList"/>
    <dgm:cxn modelId="{9F809480-19F2-4765-8A5D-CF9AC7DCD148}" type="presOf" srcId="{52D59B37-4537-4235-B985-CC2CBBEE40B4}" destId="{A5A31339-4416-4B7D-A2A0-490919A98278}" srcOrd="0" destOrd="0" presId="urn:microsoft.com/office/officeart/2008/layout/VerticalCurvedList"/>
    <dgm:cxn modelId="{F462681B-B308-422B-9A10-2DF99E6CAA23}" srcId="{4E4EF5DF-562E-4465-AEA7-C0BE407063EF}" destId="{4D222C44-8FCF-45E8-9514-52DE6292951A}" srcOrd="0" destOrd="0" parTransId="{7B5A495A-F805-4018-9354-DFF6BAC7E3F5}" sibTransId="{2A70208F-0D92-4DE3-9E87-F4FEDB799C36}"/>
    <dgm:cxn modelId="{4CED6D73-162F-4294-8C63-67C8035CE6EE}" type="presOf" srcId="{4E4EF5DF-562E-4465-AEA7-C0BE407063EF}" destId="{35CC3931-98BA-4E7E-9192-4A6B860A1A7F}" srcOrd="0" destOrd="0" presId="urn:microsoft.com/office/officeart/2008/layout/VerticalCurvedList"/>
    <dgm:cxn modelId="{10412993-4B5A-400B-909E-F3CBF5C5E5AB}" type="presOf" srcId="{4D222C44-8FCF-45E8-9514-52DE6292951A}" destId="{619F9A2B-8A8E-4FDC-9974-4C1F808D9796}" srcOrd="0" destOrd="0" presId="urn:microsoft.com/office/officeart/2008/layout/VerticalCurvedList"/>
    <dgm:cxn modelId="{0B524710-2C03-42D3-A6C6-5F44A4DE0190}" type="presOf" srcId="{0A750657-2667-48A5-8FD4-CD8F1EC6CF21}" destId="{FC99A870-69DC-4A0D-AD96-F54CD19253E7}" srcOrd="0" destOrd="0" presId="urn:microsoft.com/office/officeart/2008/layout/VerticalCurvedList"/>
    <dgm:cxn modelId="{39ACF8CF-BB30-4439-BA2B-0AF5DD1870DA}" srcId="{4E4EF5DF-562E-4465-AEA7-C0BE407063EF}" destId="{1B9C1769-AE72-4EC9-9777-EAA155BC6245}" srcOrd="1" destOrd="0" parTransId="{899D68C0-80F2-4F58-9218-5AD7886E33F8}" sibTransId="{58DDCD5B-F53D-420A-BCFB-A63988F78FFD}"/>
    <dgm:cxn modelId="{CFFCBB71-6E5E-4ECA-A6CA-EAB7056851C4}" srcId="{4E4EF5DF-562E-4465-AEA7-C0BE407063EF}" destId="{0A750657-2667-48A5-8FD4-CD8F1EC6CF21}" srcOrd="3" destOrd="0" parTransId="{F88BE93A-49F9-4ACE-978C-DE79C7AE61FA}" sibTransId="{F3FE85DA-AEA6-40B4-96E0-DAD3E37CEB39}"/>
    <dgm:cxn modelId="{29B9A56F-AB55-48BA-9639-5A1BD7E3FEDD}" type="presParOf" srcId="{35CC3931-98BA-4E7E-9192-4A6B860A1A7F}" destId="{8B3D6810-924E-4969-AD6E-EDA7CD0CC005}" srcOrd="0" destOrd="0" presId="urn:microsoft.com/office/officeart/2008/layout/VerticalCurvedList"/>
    <dgm:cxn modelId="{149DF8E7-DE7C-4C1A-A15B-3D2477161C76}" type="presParOf" srcId="{8B3D6810-924E-4969-AD6E-EDA7CD0CC005}" destId="{14968BDA-909B-4AF3-A577-E16305BA3A8D}" srcOrd="0" destOrd="0" presId="urn:microsoft.com/office/officeart/2008/layout/VerticalCurvedList"/>
    <dgm:cxn modelId="{0454E509-520A-403A-85B4-0EA614529428}" type="presParOf" srcId="{14968BDA-909B-4AF3-A577-E16305BA3A8D}" destId="{F2509E17-61A3-4E31-BBC9-7877FC5D17CB}" srcOrd="0" destOrd="0" presId="urn:microsoft.com/office/officeart/2008/layout/VerticalCurvedList"/>
    <dgm:cxn modelId="{14B604B2-6011-4E54-AD72-D941E3131729}" type="presParOf" srcId="{14968BDA-909B-4AF3-A577-E16305BA3A8D}" destId="{65DB5DD7-4E3A-4D67-8AD5-576B53844A7C}" srcOrd="1" destOrd="0" presId="urn:microsoft.com/office/officeart/2008/layout/VerticalCurvedList"/>
    <dgm:cxn modelId="{7BAD4586-1B34-44FC-A717-54BE016E10B8}" type="presParOf" srcId="{14968BDA-909B-4AF3-A577-E16305BA3A8D}" destId="{C54500C5-DAB8-436E-A6E3-D124E42E236D}" srcOrd="2" destOrd="0" presId="urn:microsoft.com/office/officeart/2008/layout/VerticalCurvedList"/>
    <dgm:cxn modelId="{B286D00B-FAFE-48A0-A8B2-45C7DE073C87}" type="presParOf" srcId="{14968BDA-909B-4AF3-A577-E16305BA3A8D}" destId="{20781953-D7F9-43DA-81F3-8887D3B522EE}" srcOrd="3" destOrd="0" presId="urn:microsoft.com/office/officeart/2008/layout/VerticalCurvedList"/>
    <dgm:cxn modelId="{59B7BFFF-1DE9-42D9-870C-47F55B66864B}" type="presParOf" srcId="{8B3D6810-924E-4969-AD6E-EDA7CD0CC005}" destId="{619F9A2B-8A8E-4FDC-9974-4C1F808D9796}" srcOrd="1" destOrd="0" presId="urn:microsoft.com/office/officeart/2008/layout/VerticalCurvedList"/>
    <dgm:cxn modelId="{FA4A0490-E6C4-4D77-ABB3-FA4B5335CB1A}" type="presParOf" srcId="{8B3D6810-924E-4969-AD6E-EDA7CD0CC005}" destId="{6373AB49-8924-472F-B7CD-3E3D7911C7A1}" srcOrd="2" destOrd="0" presId="urn:microsoft.com/office/officeart/2008/layout/VerticalCurvedList"/>
    <dgm:cxn modelId="{A9C33B12-41CF-43A3-B732-C90F16FF2943}" type="presParOf" srcId="{6373AB49-8924-472F-B7CD-3E3D7911C7A1}" destId="{AB1A79FE-D0A0-4841-AE66-27B2814DAC3C}" srcOrd="0" destOrd="0" presId="urn:microsoft.com/office/officeart/2008/layout/VerticalCurvedList"/>
    <dgm:cxn modelId="{32961A65-7798-44D6-974E-2DB95621A3A4}" type="presParOf" srcId="{8B3D6810-924E-4969-AD6E-EDA7CD0CC005}" destId="{5DC7FB6F-84D2-434A-BBB4-4019232E492B}" srcOrd="3" destOrd="0" presId="urn:microsoft.com/office/officeart/2008/layout/VerticalCurvedList"/>
    <dgm:cxn modelId="{514D04B8-0E02-4776-AED5-C0D1AAE77B8B}" type="presParOf" srcId="{8B3D6810-924E-4969-AD6E-EDA7CD0CC005}" destId="{00EAE625-0218-4C15-9C3E-9B961ABA04D8}" srcOrd="4" destOrd="0" presId="urn:microsoft.com/office/officeart/2008/layout/VerticalCurvedList"/>
    <dgm:cxn modelId="{5545942B-0E22-4EFA-8B70-CF60400AF3FD}" type="presParOf" srcId="{00EAE625-0218-4C15-9C3E-9B961ABA04D8}" destId="{D7F38054-0184-45BE-A473-C27B8DF1E501}" srcOrd="0" destOrd="0" presId="urn:microsoft.com/office/officeart/2008/layout/VerticalCurvedList"/>
    <dgm:cxn modelId="{FFFD0E24-93A3-43C7-AA16-40FB2B994128}" type="presParOf" srcId="{8B3D6810-924E-4969-AD6E-EDA7CD0CC005}" destId="{A4D45BA9-DF70-491F-9FE8-23346558F4BF}" srcOrd="5" destOrd="0" presId="urn:microsoft.com/office/officeart/2008/layout/VerticalCurvedList"/>
    <dgm:cxn modelId="{01437D6A-D9AD-4229-A9BF-D9C0279650B3}" type="presParOf" srcId="{8B3D6810-924E-4969-AD6E-EDA7CD0CC005}" destId="{7045869F-2896-4358-B679-FB764646A16F}" srcOrd="6" destOrd="0" presId="urn:microsoft.com/office/officeart/2008/layout/VerticalCurvedList"/>
    <dgm:cxn modelId="{B2D3437A-06BB-4201-86AB-F32F07C0B1EA}" type="presParOf" srcId="{7045869F-2896-4358-B679-FB764646A16F}" destId="{45B49EE3-EBD2-4017-B0A3-B697C22C92AD}" srcOrd="0" destOrd="0" presId="urn:microsoft.com/office/officeart/2008/layout/VerticalCurvedList"/>
    <dgm:cxn modelId="{E7ECBF18-7F6B-4AEB-A00F-CB9825836007}" type="presParOf" srcId="{8B3D6810-924E-4969-AD6E-EDA7CD0CC005}" destId="{FC99A870-69DC-4A0D-AD96-F54CD19253E7}" srcOrd="7" destOrd="0" presId="urn:microsoft.com/office/officeart/2008/layout/VerticalCurvedList"/>
    <dgm:cxn modelId="{CCBA2788-B343-44F2-BB76-50230A306A87}" type="presParOf" srcId="{8B3D6810-924E-4969-AD6E-EDA7CD0CC005}" destId="{D192ACF1-65BE-4651-B502-B62C8A26D413}" srcOrd="8" destOrd="0" presId="urn:microsoft.com/office/officeart/2008/layout/VerticalCurvedList"/>
    <dgm:cxn modelId="{E13D6F68-4D93-4EDC-9D52-39B14698CE78}" type="presParOf" srcId="{D192ACF1-65BE-4651-B502-B62C8A26D413}" destId="{0D1B9EFC-F092-4F29-AB45-EC8B1F8884FC}" srcOrd="0" destOrd="0" presId="urn:microsoft.com/office/officeart/2008/layout/VerticalCurvedList"/>
    <dgm:cxn modelId="{86E5BF66-8029-4D24-BF95-C6AC237807CC}" type="presParOf" srcId="{8B3D6810-924E-4969-AD6E-EDA7CD0CC005}" destId="{A5A31339-4416-4B7D-A2A0-490919A98278}" srcOrd="9" destOrd="0" presId="urn:microsoft.com/office/officeart/2008/layout/VerticalCurvedList"/>
    <dgm:cxn modelId="{EE0200B2-5F0D-4762-8DED-5B8F281FC525}" type="presParOf" srcId="{8B3D6810-924E-4969-AD6E-EDA7CD0CC005}" destId="{E32E990A-8545-4465-BC46-470A173961AA}" srcOrd="10" destOrd="0" presId="urn:microsoft.com/office/officeart/2008/layout/VerticalCurvedList"/>
    <dgm:cxn modelId="{6C386722-8712-440D-8505-2E840C07564A}" type="presParOf" srcId="{E32E990A-8545-4465-BC46-470A173961AA}" destId="{414F28BE-B96C-4B30-9A29-C36F6A73EE1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8327CF-44B7-4D31-A86C-FAA939A6AF97}"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n-US"/>
        </a:p>
      </dgm:t>
    </dgm:pt>
    <dgm:pt modelId="{AA32E547-A0D7-4A61-A1B5-E2ACBB140BB5}">
      <dgm:prSet phldrT="[Text]" custT="1"/>
      <dgm:spPr/>
      <dgm:t>
        <a:bodyPr/>
        <a:lstStyle/>
        <a:p>
          <a:pPr rtl="0"/>
          <a:r>
            <a:rPr lang="sk-SK" altLang="en-US" sz="1050" dirty="0" smtClean="0">
              <a:latin typeface="Times New Roman" charset="0"/>
              <a:ea typeface="Times New Roman" charset="0"/>
              <a:cs typeface="Times New Roman" charset="0"/>
            </a:rPr>
            <a:t>Lack </a:t>
          </a:r>
          <a:r>
            <a:rPr lang="sk-SK" altLang="en-US" sz="1050" dirty="0" smtClean="0">
              <a:solidFill>
                <a:schemeClr val="bg1"/>
              </a:solidFill>
              <a:latin typeface="Times New Roman" charset="0"/>
              <a:ea typeface="Times New Roman" charset="0"/>
              <a:cs typeface="Times New Roman" charset="0"/>
            </a:rPr>
            <a:t>of </a:t>
          </a:r>
          <a:r>
            <a:rPr lang="sk-SK" altLang="en-US" sz="1050" dirty="0" smtClean="0">
              <a:latin typeface="Times New Roman" charset="0"/>
              <a:ea typeface="Times New Roman" charset="0"/>
              <a:cs typeface="Times New Roman" charset="0"/>
            </a:rPr>
            <a:t>oxygen supply to ischemic neurone</a:t>
          </a:r>
          <a:r>
            <a:rPr lang="en-US" altLang="en-US" sz="1050" dirty="0" smtClean="0">
              <a:latin typeface="Times New Roman" charset="0"/>
              <a:ea typeface="Times New Roman" charset="0"/>
              <a:cs typeface="Times New Roman" charset="0"/>
            </a:rPr>
            <a:t>s</a:t>
          </a:r>
          <a:endParaRPr lang="en-US" sz="1050" dirty="0"/>
        </a:p>
      </dgm:t>
    </dgm:pt>
    <dgm:pt modelId="{43EBD2B4-CB34-4B04-B4D9-C7FEA7D54298}" type="parTrans" cxnId="{73C2E7A1-679C-418C-BE18-C5F8CA6C0A51}">
      <dgm:prSet/>
      <dgm:spPr/>
      <dgm:t>
        <a:bodyPr/>
        <a:lstStyle/>
        <a:p>
          <a:endParaRPr lang="en-US" sz="3600"/>
        </a:p>
      </dgm:t>
    </dgm:pt>
    <dgm:pt modelId="{E9B4D627-0E58-41FA-AE57-E2294EFF4AD5}" type="sibTrans" cxnId="{73C2E7A1-679C-418C-BE18-C5F8CA6C0A51}">
      <dgm:prSet/>
      <dgm:spPr/>
      <dgm:t>
        <a:bodyPr/>
        <a:lstStyle/>
        <a:p>
          <a:endParaRPr lang="en-US" sz="3600"/>
        </a:p>
      </dgm:t>
    </dgm:pt>
    <dgm:pt modelId="{72D69C9D-4506-4BCE-835D-E07BCC20C368}">
      <dgm:prSet phldrT="[Text]" custT="1"/>
      <dgm:spPr/>
      <dgm:t>
        <a:bodyPr/>
        <a:lstStyle/>
        <a:p>
          <a:pPr rtl="0"/>
          <a:r>
            <a:rPr lang="sk-SK" altLang="en-US" sz="1050" dirty="0" smtClean="0">
              <a:latin typeface="Times New Roman" charset="0"/>
              <a:ea typeface="Times New Roman" charset="0"/>
              <a:cs typeface="Times New Roman" charset="0"/>
            </a:rPr>
            <a:t>ATP depletion</a:t>
          </a:r>
          <a:endParaRPr lang="en-US" sz="1050" dirty="0"/>
        </a:p>
      </dgm:t>
    </dgm:pt>
    <dgm:pt modelId="{573A9F15-789F-4D2A-8EA2-E6F61393F167}" type="parTrans" cxnId="{D528F42F-9A96-4D35-AE9E-EAD95A3771D1}">
      <dgm:prSet/>
      <dgm:spPr/>
      <dgm:t>
        <a:bodyPr/>
        <a:lstStyle/>
        <a:p>
          <a:endParaRPr lang="en-US" sz="3600"/>
        </a:p>
      </dgm:t>
    </dgm:pt>
    <dgm:pt modelId="{4631B441-F048-4D3B-9260-B007C996BA72}" type="sibTrans" cxnId="{D528F42F-9A96-4D35-AE9E-EAD95A3771D1}">
      <dgm:prSet/>
      <dgm:spPr/>
      <dgm:t>
        <a:bodyPr/>
        <a:lstStyle/>
        <a:p>
          <a:endParaRPr lang="en-US" sz="3600"/>
        </a:p>
      </dgm:t>
    </dgm:pt>
    <dgm:pt modelId="{86873CA6-84ED-4E08-9D6C-2D294F25EC01}">
      <dgm:prSet phldrT="[Text]" custT="1"/>
      <dgm:spPr/>
      <dgm:t>
        <a:bodyPr/>
        <a:lstStyle/>
        <a:p>
          <a:pPr rtl="0"/>
          <a:r>
            <a:rPr lang="en-US" altLang="en-US" sz="1050" dirty="0" smtClean="0">
              <a:latin typeface="Times New Roman" charset="0"/>
              <a:ea typeface="Times New Roman" charset="0"/>
              <a:cs typeface="Times New Roman" charset="0"/>
            </a:rPr>
            <a:t>Malfunctioning of m</a:t>
          </a:r>
          <a:r>
            <a:rPr lang="sk-SK" altLang="en-US" sz="1050" dirty="0" smtClean="0">
              <a:latin typeface="Times New Roman" charset="0"/>
              <a:ea typeface="Times New Roman" charset="0"/>
              <a:cs typeface="Times New Roman" charset="0"/>
            </a:rPr>
            <a:t>embrane ion system</a:t>
          </a:r>
          <a:endParaRPr lang="en-US" sz="1050" dirty="0"/>
        </a:p>
      </dgm:t>
    </dgm:pt>
    <dgm:pt modelId="{A28FB8F7-A9D1-4CA8-A4EE-60FBE7247878}" type="parTrans" cxnId="{9049F243-F531-44CD-A709-FD9BF6F74B87}">
      <dgm:prSet/>
      <dgm:spPr/>
      <dgm:t>
        <a:bodyPr/>
        <a:lstStyle/>
        <a:p>
          <a:endParaRPr lang="en-US" sz="3600"/>
        </a:p>
      </dgm:t>
    </dgm:pt>
    <dgm:pt modelId="{9BB4FFBF-C15C-4E40-8ADE-FF035DEF163F}" type="sibTrans" cxnId="{9049F243-F531-44CD-A709-FD9BF6F74B87}">
      <dgm:prSet/>
      <dgm:spPr/>
      <dgm:t>
        <a:bodyPr/>
        <a:lstStyle/>
        <a:p>
          <a:endParaRPr lang="en-US" sz="3600"/>
        </a:p>
      </dgm:t>
    </dgm:pt>
    <dgm:pt modelId="{BD0644AE-F6F0-465B-8B6A-E2A604702BA0}">
      <dgm:prSet phldrT="[Text]" custT="1"/>
      <dgm:spPr/>
      <dgm:t>
        <a:bodyPr/>
        <a:lstStyle/>
        <a:p>
          <a:pPr rtl="0"/>
          <a:r>
            <a:rPr lang="sk-SK" altLang="en-US" sz="1050" dirty="0" smtClean="0">
              <a:latin typeface="Times New Roman" charset="0"/>
              <a:ea typeface="Times New Roman" charset="0"/>
              <a:cs typeface="Times New Roman" charset="0"/>
            </a:rPr>
            <a:t>Dep</a:t>
          </a:r>
          <a:r>
            <a:rPr lang="en-US" altLang="en-US" sz="1050" dirty="0" smtClean="0">
              <a:latin typeface="Times New Roman" charset="0"/>
              <a:ea typeface="Times New Roman" charset="0"/>
              <a:cs typeface="Times New Roman" charset="0"/>
            </a:rPr>
            <a:t>o</a:t>
          </a:r>
          <a:r>
            <a:rPr lang="sk-SK" altLang="en-US" sz="1050" dirty="0" smtClean="0">
              <a:latin typeface="Times New Roman" charset="0"/>
              <a:ea typeface="Times New Roman" charset="0"/>
              <a:cs typeface="Times New Roman" charset="0"/>
            </a:rPr>
            <a:t>lari</a:t>
          </a:r>
          <a:r>
            <a:rPr lang="en-US" altLang="en-US" sz="1050" dirty="0" smtClean="0">
              <a:latin typeface="Times New Roman" charset="0"/>
              <a:ea typeface="Times New Roman" charset="0"/>
              <a:cs typeface="Times New Roman" charset="0"/>
            </a:rPr>
            <a:t>z</a:t>
          </a:r>
          <a:r>
            <a:rPr lang="sk-SK" altLang="en-US" sz="1050" dirty="0" smtClean="0">
              <a:latin typeface="Times New Roman" charset="0"/>
              <a:ea typeface="Times New Roman" charset="0"/>
              <a:cs typeface="Times New Roman" charset="0"/>
            </a:rPr>
            <a:t>ation of neuron</a:t>
          </a:r>
          <a:r>
            <a:rPr lang="en-US" altLang="en-US" sz="1050" dirty="0" smtClean="0">
              <a:latin typeface="Times New Roman" charset="0"/>
              <a:ea typeface="Times New Roman" charset="0"/>
              <a:cs typeface="Times New Roman" charset="0"/>
            </a:rPr>
            <a:t>s</a:t>
          </a:r>
          <a:endParaRPr lang="en-US" sz="1050" dirty="0"/>
        </a:p>
      </dgm:t>
    </dgm:pt>
    <dgm:pt modelId="{D07F7F5A-0701-4B07-8534-03319896A826}" type="parTrans" cxnId="{B49AEA4D-CCA2-485D-AFF4-4B43F86CCAEC}">
      <dgm:prSet/>
      <dgm:spPr/>
      <dgm:t>
        <a:bodyPr/>
        <a:lstStyle/>
        <a:p>
          <a:endParaRPr lang="en-US" sz="3600"/>
        </a:p>
      </dgm:t>
    </dgm:pt>
    <dgm:pt modelId="{43991F1D-AEE0-4E3B-8766-31B352D9E515}" type="sibTrans" cxnId="{B49AEA4D-CCA2-485D-AFF4-4B43F86CCAEC}">
      <dgm:prSet/>
      <dgm:spPr/>
      <dgm:t>
        <a:bodyPr/>
        <a:lstStyle/>
        <a:p>
          <a:endParaRPr lang="en-US" sz="3600"/>
        </a:p>
      </dgm:t>
    </dgm:pt>
    <dgm:pt modelId="{10F2CB04-47A3-44A7-A635-87E9A5845BAF}">
      <dgm:prSet phldrT="[Text]" custT="1"/>
      <dgm:spPr/>
      <dgm:t>
        <a:bodyPr/>
        <a:lstStyle/>
        <a:p>
          <a:pPr rtl="0"/>
          <a:r>
            <a:rPr lang="sk-SK" altLang="en-US" sz="1050" dirty="0" smtClean="0">
              <a:latin typeface="Times New Roman" charset="0"/>
              <a:ea typeface="Times New Roman" charset="0"/>
              <a:cs typeface="Times New Roman" charset="0"/>
            </a:rPr>
            <a:t>Influx of calcium</a:t>
          </a:r>
          <a:endParaRPr lang="en-US" sz="1050" dirty="0"/>
        </a:p>
      </dgm:t>
    </dgm:pt>
    <dgm:pt modelId="{CEE37A7C-B89F-4600-9DD8-14A2D2D5BB1B}" type="parTrans" cxnId="{00C7544D-7553-4EDC-BEFC-027CA6324998}">
      <dgm:prSet/>
      <dgm:spPr/>
      <dgm:t>
        <a:bodyPr/>
        <a:lstStyle/>
        <a:p>
          <a:endParaRPr lang="en-US" sz="3600"/>
        </a:p>
      </dgm:t>
    </dgm:pt>
    <dgm:pt modelId="{89461232-CFD7-4C3E-8D21-A0E707E7414E}" type="sibTrans" cxnId="{00C7544D-7553-4EDC-BEFC-027CA6324998}">
      <dgm:prSet/>
      <dgm:spPr/>
      <dgm:t>
        <a:bodyPr/>
        <a:lstStyle/>
        <a:p>
          <a:endParaRPr lang="en-US" sz="3600"/>
        </a:p>
      </dgm:t>
    </dgm:pt>
    <dgm:pt modelId="{FD3CC6D7-4F60-47F1-B8E0-244BC2A1D0B7}">
      <dgm:prSet phldrT="[Text]" custT="1"/>
      <dgm:spPr/>
      <dgm:t>
        <a:bodyPr/>
        <a:lstStyle/>
        <a:p>
          <a:pPr rtl="0"/>
          <a:r>
            <a:rPr lang="sk-SK" altLang="en-US" sz="1050" dirty="0" smtClean="0">
              <a:latin typeface="Times New Roman" charset="0"/>
              <a:ea typeface="Times New Roman" charset="0"/>
              <a:cs typeface="Times New Roman" charset="0"/>
            </a:rPr>
            <a:t>Release of neurotransmitters</a:t>
          </a:r>
          <a:r>
            <a:rPr lang="en-US" altLang="en-US" sz="1050" dirty="0" smtClean="0">
              <a:latin typeface="Times New Roman" charset="0"/>
              <a:ea typeface="Times New Roman" charset="0"/>
              <a:cs typeface="Times New Roman" charset="0"/>
            </a:rPr>
            <a:t>, activation of proteases</a:t>
          </a:r>
          <a:endParaRPr lang="en-US" sz="1050" dirty="0"/>
        </a:p>
      </dgm:t>
    </dgm:pt>
    <dgm:pt modelId="{0F6EC333-6E6C-42EA-BC69-97B7A2CBB98F}" type="parTrans" cxnId="{D7967D4F-0457-4E36-974B-927B3DCA0DC5}">
      <dgm:prSet/>
      <dgm:spPr/>
      <dgm:t>
        <a:bodyPr/>
        <a:lstStyle/>
        <a:p>
          <a:endParaRPr lang="en-US" sz="3600"/>
        </a:p>
      </dgm:t>
    </dgm:pt>
    <dgm:pt modelId="{953B6CC4-5773-40B5-9269-826E6CA27132}" type="sibTrans" cxnId="{D7967D4F-0457-4E36-974B-927B3DCA0DC5}">
      <dgm:prSet/>
      <dgm:spPr/>
      <dgm:t>
        <a:bodyPr/>
        <a:lstStyle/>
        <a:p>
          <a:endParaRPr lang="en-US" sz="3600"/>
        </a:p>
      </dgm:t>
    </dgm:pt>
    <dgm:pt modelId="{3182B96A-1164-4D83-B54F-D30EA2EE9B83}">
      <dgm:prSet phldrT="[Text]" custT="1"/>
      <dgm:spPr/>
      <dgm:t>
        <a:bodyPr/>
        <a:lstStyle/>
        <a:p>
          <a:pPr rtl="0"/>
          <a:r>
            <a:rPr lang="sk-SK" altLang="en-US" sz="1050" dirty="0" smtClean="0">
              <a:latin typeface="Times New Roman" charset="0"/>
              <a:ea typeface="Times New Roman" charset="0"/>
              <a:cs typeface="Times New Roman" charset="0"/>
            </a:rPr>
            <a:t>Further depolari</a:t>
          </a:r>
          <a:r>
            <a:rPr lang="en-US" altLang="en-US" sz="1050" dirty="0" smtClean="0">
              <a:latin typeface="Times New Roman" charset="0"/>
              <a:ea typeface="Times New Roman" charset="0"/>
              <a:cs typeface="Times New Roman" charset="0"/>
            </a:rPr>
            <a:t>z</a:t>
          </a:r>
          <a:r>
            <a:rPr lang="sk-SK" altLang="en-US" sz="1050" dirty="0" smtClean="0">
              <a:latin typeface="Times New Roman" charset="0"/>
              <a:ea typeface="Times New Roman" charset="0"/>
              <a:cs typeface="Times New Roman" charset="0"/>
            </a:rPr>
            <a:t>ation of cells</a:t>
          </a:r>
          <a:r>
            <a:rPr lang="en-US" altLang="en-US" sz="1050" dirty="0" smtClean="0">
              <a:latin typeface="Times New Roman" charset="0"/>
              <a:ea typeface="Times New Roman" charset="0"/>
              <a:cs typeface="Times New Roman" charset="0"/>
            </a:rPr>
            <a:t> and calcium influx</a:t>
          </a:r>
          <a:endParaRPr lang="en-US" sz="1050" dirty="0"/>
        </a:p>
      </dgm:t>
    </dgm:pt>
    <dgm:pt modelId="{6E3A10D3-486D-4D04-8CC7-5B342502A0DD}" type="parTrans" cxnId="{151F8D1F-5F27-4117-AD45-8134C37FDD29}">
      <dgm:prSet/>
      <dgm:spPr/>
      <dgm:t>
        <a:bodyPr/>
        <a:lstStyle/>
        <a:p>
          <a:endParaRPr lang="en-US" sz="3600"/>
        </a:p>
      </dgm:t>
    </dgm:pt>
    <dgm:pt modelId="{2E601531-A0F5-4B2F-A15A-DE1E69BB429A}" type="sibTrans" cxnId="{151F8D1F-5F27-4117-AD45-8134C37FDD29}">
      <dgm:prSet/>
      <dgm:spPr/>
      <dgm:t>
        <a:bodyPr/>
        <a:lstStyle/>
        <a:p>
          <a:endParaRPr lang="en-US" sz="3600"/>
        </a:p>
      </dgm:t>
    </dgm:pt>
    <dgm:pt modelId="{B4E71427-6DCD-4F46-A190-3494690E1E01}" type="pres">
      <dgm:prSet presAssocID="{708327CF-44B7-4D31-A86C-FAA939A6AF97}" presName="Name0" presStyleCnt="0">
        <dgm:presLayoutVars>
          <dgm:chMax val="7"/>
          <dgm:chPref val="7"/>
          <dgm:dir/>
          <dgm:animLvl val="lvl"/>
        </dgm:presLayoutVars>
      </dgm:prSet>
      <dgm:spPr/>
      <dgm:t>
        <a:bodyPr/>
        <a:lstStyle/>
        <a:p>
          <a:endParaRPr lang="en-US"/>
        </a:p>
      </dgm:t>
    </dgm:pt>
    <dgm:pt modelId="{551A6D68-48AF-4C9F-8D16-7099405502F2}" type="pres">
      <dgm:prSet presAssocID="{AA32E547-A0D7-4A61-A1B5-E2ACBB140BB5}" presName="Accent1" presStyleCnt="0"/>
      <dgm:spPr/>
    </dgm:pt>
    <dgm:pt modelId="{799EE52C-B242-4ADC-A8CB-C0813F87FFC0}" type="pres">
      <dgm:prSet presAssocID="{AA32E547-A0D7-4A61-A1B5-E2ACBB140BB5}" presName="Accent" presStyleLbl="node1" presStyleIdx="0" presStyleCnt="7"/>
      <dgm:spPr/>
    </dgm:pt>
    <dgm:pt modelId="{9DCB696E-6419-46FA-9900-48DB0D88C2D3}" type="pres">
      <dgm:prSet presAssocID="{AA32E547-A0D7-4A61-A1B5-E2ACBB140BB5}" presName="Parent1" presStyleLbl="revTx" presStyleIdx="0" presStyleCnt="7" custScaleX="186533" custScaleY="106688" custLinFactNeighborX="-33100">
        <dgm:presLayoutVars>
          <dgm:chMax val="1"/>
          <dgm:chPref val="1"/>
          <dgm:bulletEnabled val="1"/>
        </dgm:presLayoutVars>
      </dgm:prSet>
      <dgm:spPr/>
      <dgm:t>
        <a:bodyPr/>
        <a:lstStyle/>
        <a:p>
          <a:endParaRPr lang="en-US"/>
        </a:p>
      </dgm:t>
    </dgm:pt>
    <dgm:pt modelId="{D87A6D01-DB90-436D-B2A2-558583A08642}" type="pres">
      <dgm:prSet presAssocID="{72D69C9D-4506-4BCE-835D-E07BCC20C368}" presName="Accent2" presStyleCnt="0"/>
      <dgm:spPr/>
    </dgm:pt>
    <dgm:pt modelId="{0B1AC92E-0F10-41F5-8F86-FB7EAC933313}" type="pres">
      <dgm:prSet presAssocID="{72D69C9D-4506-4BCE-835D-E07BCC20C368}" presName="Accent" presStyleLbl="node1" presStyleIdx="1" presStyleCnt="7"/>
      <dgm:spPr/>
    </dgm:pt>
    <dgm:pt modelId="{7EFDC59A-770F-4F2D-9FAE-7B74D01F73AA}" type="pres">
      <dgm:prSet presAssocID="{72D69C9D-4506-4BCE-835D-E07BCC20C368}" presName="Parent2" presStyleLbl="revTx" presStyleIdx="1" presStyleCnt="7">
        <dgm:presLayoutVars>
          <dgm:chMax val="1"/>
          <dgm:chPref val="1"/>
          <dgm:bulletEnabled val="1"/>
        </dgm:presLayoutVars>
      </dgm:prSet>
      <dgm:spPr/>
      <dgm:t>
        <a:bodyPr/>
        <a:lstStyle/>
        <a:p>
          <a:endParaRPr lang="en-US"/>
        </a:p>
      </dgm:t>
    </dgm:pt>
    <dgm:pt modelId="{82661841-82E4-4ECD-8C6C-7A151A9D5206}" type="pres">
      <dgm:prSet presAssocID="{86873CA6-84ED-4E08-9D6C-2D294F25EC01}" presName="Accent3" presStyleCnt="0"/>
      <dgm:spPr/>
    </dgm:pt>
    <dgm:pt modelId="{4E7DDB88-3235-4776-B87B-D034CB2B4796}" type="pres">
      <dgm:prSet presAssocID="{86873CA6-84ED-4E08-9D6C-2D294F25EC01}" presName="Accent" presStyleLbl="node1" presStyleIdx="2" presStyleCnt="7"/>
      <dgm:spPr/>
    </dgm:pt>
    <dgm:pt modelId="{759CBDCB-F9CE-4BF7-9FF6-26071862CA69}" type="pres">
      <dgm:prSet presAssocID="{86873CA6-84ED-4E08-9D6C-2D294F25EC01}" presName="Parent3" presStyleLbl="revTx" presStyleIdx="2" presStyleCnt="7" custScaleX="178589" custScaleY="108949" custLinFactNeighborX="-27804">
        <dgm:presLayoutVars>
          <dgm:chMax val="1"/>
          <dgm:chPref val="1"/>
          <dgm:bulletEnabled val="1"/>
        </dgm:presLayoutVars>
      </dgm:prSet>
      <dgm:spPr/>
      <dgm:t>
        <a:bodyPr/>
        <a:lstStyle/>
        <a:p>
          <a:endParaRPr lang="en-US"/>
        </a:p>
      </dgm:t>
    </dgm:pt>
    <dgm:pt modelId="{3DD8B563-F012-42FA-8158-483E1DB93DC6}" type="pres">
      <dgm:prSet presAssocID="{BD0644AE-F6F0-465B-8B6A-E2A604702BA0}" presName="Accent4" presStyleCnt="0"/>
      <dgm:spPr/>
    </dgm:pt>
    <dgm:pt modelId="{EF8CE799-20C4-410F-9A00-73FDC61E67F7}" type="pres">
      <dgm:prSet presAssocID="{BD0644AE-F6F0-465B-8B6A-E2A604702BA0}" presName="Accent" presStyleLbl="node1" presStyleIdx="3" presStyleCnt="7"/>
      <dgm:spPr/>
    </dgm:pt>
    <dgm:pt modelId="{45F734FB-8691-45CB-A940-B698D8ACF159}" type="pres">
      <dgm:prSet presAssocID="{BD0644AE-F6F0-465B-8B6A-E2A604702BA0}" presName="Parent4" presStyleLbl="revTx" presStyleIdx="3" presStyleCnt="7">
        <dgm:presLayoutVars>
          <dgm:chMax val="1"/>
          <dgm:chPref val="1"/>
          <dgm:bulletEnabled val="1"/>
        </dgm:presLayoutVars>
      </dgm:prSet>
      <dgm:spPr/>
      <dgm:t>
        <a:bodyPr/>
        <a:lstStyle/>
        <a:p>
          <a:endParaRPr lang="en-US"/>
        </a:p>
      </dgm:t>
    </dgm:pt>
    <dgm:pt modelId="{346649B8-24B4-42DB-A500-F48B0A5EF620}" type="pres">
      <dgm:prSet presAssocID="{10F2CB04-47A3-44A7-A635-87E9A5845BAF}" presName="Accent5" presStyleCnt="0"/>
      <dgm:spPr/>
    </dgm:pt>
    <dgm:pt modelId="{3490085E-52F1-4ECE-BC19-EC33109A2CFA}" type="pres">
      <dgm:prSet presAssocID="{10F2CB04-47A3-44A7-A635-87E9A5845BAF}" presName="Accent" presStyleLbl="node1" presStyleIdx="4" presStyleCnt="7"/>
      <dgm:spPr/>
    </dgm:pt>
    <dgm:pt modelId="{E774476C-23ED-4230-8D35-4DC8267480C2}" type="pres">
      <dgm:prSet presAssocID="{10F2CB04-47A3-44A7-A635-87E9A5845BAF}" presName="Parent5" presStyleLbl="revTx" presStyleIdx="4" presStyleCnt="7">
        <dgm:presLayoutVars>
          <dgm:chMax val="1"/>
          <dgm:chPref val="1"/>
          <dgm:bulletEnabled val="1"/>
        </dgm:presLayoutVars>
      </dgm:prSet>
      <dgm:spPr/>
      <dgm:t>
        <a:bodyPr/>
        <a:lstStyle/>
        <a:p>
          <a:endParaRPr lang="en-US"/>
        </a:p>
      </dgm:t>
    </dgm:pt>
    <dgm:pt modelId="{6E8946E0-8FB4-48D9-828E-DE5B1373A57C}" type="pres">
      <dgm:prSet presAssocID="{FD3CC6D7-4F60-47F1-B8E0-244BC2A1D0B7}" presName="Accent6" presStyleCnt="0"/>
      <dgm:spPr/>
    </dgm:pt>
    <dgm:pt modelId="{32FF4EE8-F84C-449A-AD6B-33DFCA8D4F02}" type="pres">
      <dgm:prSet presAssocID="{FD3CC6D7-4F60-47F1-B8E0-244BC2A1D0B7}" presName="Accent" presStyleLbl="node1" presStyleIdx="5" presStyleCnt="7"/>
      <dgm:spPr/>
    </dgm:pt>
    <dgm:pt modelId="{DB3D0BB5-4F84-40EC-8B9C-3FE84000962B}" type="pres">
      <dgm:prSet presAssocID="{FD3CC6D7-4F60-47F1-B8E0-244BC2A1D0B7}" presName="Parent6" presStyleLbl="revTx" presStyleIdx="5" presStyleCnt="7" custScaleX="256313" custScaleY="111773" custLinFactNeighborX="64876">
        <dgm:presLayoutVars>
          <dgm:chMax val="1"/>
          <dgm:chPref val="1"/>
          <dgm:bulletEnabled val="1"/>
        </dgm:presLayoutVars>
      </dgm:prSet>
      <dgm:spPr/>
      <dgm:t>
        <a:bodyPr/>
        <a:lstStyle/>
        <a:p>
          <a:endParaRPr lang="en-US"/>
        </a:p>
      </dgm:t>
    </dgm:pt>
    <dgm:pt modelId="{35024001-A66F-415A-83C6-B78B1017522C}" type="pres">
      <dgm:prSet presAssocID="{3182B96A-1164-4D83-B54F-D30EA2EE9B83}" presName="Accent7" presStyleCnt="0"/>
      <dgm:spPr/>
    </dgm:pt>
    <dgm:pt modelId="{2984091A-ABA8-4814-9762-0BC3C7938737}" type="pres">
      <dgm:prSet presAssocID="{3182B96A-1164-4D83-B54F-D30EA2EE9B83}" presName="Accent" presStyleLbl="node1" presStyleIdx="6" presStyleCnt="7"/>
      <dgm:spPr/>
    </dgm:pt>
    <dgm:pt modelId="{699AD19E-4AAB-4C93-A9E3-AC3438208794}" type="pres">
      <dgm:prSet presAssocID="{3182B96A-1164-4D83-B54F-D30EA2EE9B83}" presName="Parent7" presStyleLbl="revTx" presStyleIdx="6" presStyleCnt="7">
        <dgm:presLayoutVars>
          <dgm:chMax val="1"/>
          <dgm:chPref val="1"/>
          <dgm:bulletEnabled val="1"/>
        </dgm:presLayoutVars>
      </dgm:prSet>
      <dgm:spPr/>
      <dgm:t>
        <a:bodyPr/>
        <a:lstStyle/>
        <a:p>
          <a:endParaRPr lang="en-US"/>
        </a:p>
      </dgm:t>
    </dgm:pt>
  </dgm:ptLst>
  <dgm:cxnLst>
    <dgm:cxn modelId="{F6B8C529-9717-4E6D-8134-9160039E0825}" type="presOf" srcId="{AA32E547-A0D7-4A61-A1B5-E2ACBB140BB5}" destId="{9DCB696E-6419-46FA-9900-48DB0D88C2D3}" srcOrd="0" destOrd="0" presId="urn:microsoft.com/office/officeart/2009/layout/CircleArrowProcess"/>
    <dgm:cxn modelId="{151F8D1F-5F27-4117-AD45-8134C37FDD29}" srcId="{708327CF-44B7-4D31-A86C-FAA939A6AF97}" destId="{3182B96A-1164-4D83-B54F-D30EA2EE9B83}" srcOrd="6" destOrd="0" parTransId="{6E3A10D3-486D-4D04-8CC7-5B342502A0DD}" sibTransId="{2E601531-A0F5-4B2F-A15A-DE1E69BB429A}"/>
    <dgm:cxn modelId="{AE9B0E7B-64D1-46F8-933F-4CF4B1E32841}" type="presOf" srcId="{FD3CC6D7-4F60-47F1-B8E0-244BC2A1D0B7}" destId="{DB3D0BB5-4F84-40EC-8B9C-3FE84000962B}" srcOrd="0" destOrd="0" presId="urn:microsoft.com/office/officeart/2009/layout/CircleArrowProcess"/>
    <dgm:cxn modelId="{C923B320-3C3E-44BB-9FF7-61D4BC9969EA}" type="presOf" srcId="{3182B96A-1164-4D83-B54F-D30EA2EE9B83}" destId="{699AD19E-4AAB-4C93-A9E3-AC3438208794}" srcOrd="0" destOrd="0" presId="urn:microsoft.com/office/officeart/2009/layout/CircleArrowProcess"/>
    <dgm:cxn modelId="{9049F243-F531-44CD-A709-FD9BF6F74B87}" srcId="{708327CF-44B7-4D31-A86C-FAA939A6AF97}" destId="{86873CA6-84ED-4E08-9D6C-2D294F25EC01}" srcOrd="2" destOrd="0" parTransId="{A28FB8F7-A9D1-4CA8-A4EE-60FBE7247878}" sibTransId="{9BB4FFBF-C15C-4E40-8ADE-FF035DEF163F}"/>
    <dgm:cxn modelId="{00C7544D-7553-4EDC-BEFC-027CA6324998}" srcId="{708327CF-44B7-4D31-A86C-FAA939A6AF97}" destId="{10F2CB04-47A3-44A7-A635-87E9A5845BAF}" srcOrd="4" destOrd="0" parTransId="{CEE37A7C-B89F-4600-9DD8-14A2D2D5BB1B}" sibTransId="{89461232-CFD7-4C3E-8D21-A0E707E7414E}"/>
    <dgm:cxn modelId="{D834CDE4-DCEA-4023-AA01-36DCE5120AB8}" type="presOf" srcId="{72D69C9D-4506-4BCE-835D-E07BCC20C368}" destId="{7EFDC59A-770F-4F2D-9FAE-7B74D01F73AA}" srcOrd="0" destOrd="0" presId="urn:microsoft.com/office/officeart/2009/layout/CircleArrowProcess"/>
    <dgm:cxn modelId="{9D2E1368-5219-4B04-AD8A-287B621C98C2}" type="presOf" srcId="{10F2CB04-47A3-44A7-A635-87E9A5845BAF}" destId="{E774476C-23ED-4230-8D35-4DC8267480C2}" srcOrd="0" destOrd="0" presId="urn:microsoft.com/office/officeart/2009/layout/CircleArrowProcess"/>
    <dgm:cxn modelId="{73C2E7A1-679C-418C-BE18-C5F8CA6C0A51}" srcId="{708327CF-44B7-4D31-A86C-FAA939A6AF97}" destId="{AA32E547-A0D7-4A61-A1B5-E2ACBB140BB5}" srcOrd="0" destOrd="0" parTransId="{43EBD2B4-CB34-4B04-B4D9-C7FEA7D54298}" sibTransId="{E9B4D627-0E58-41FA-AE57-E2294EFF4AD5}"/>
    <dgm:cxn modelId="{B49AEA4D-CCA2-485D-AFF4-4B43F86CCAEC}" srcId="{708327CF-44B7-4D31-A86C-FAA939A6AF97}" destId="{BD0644AE-F6F0-465B-8B6A-E2A604702BA0}" srcOrd="3" destOrd="0" parTransId="{D07F7F5A-0701-4B07-8534-03319896A826}" sibTransId="{43991F1D-AEE0-4E3B-8766-31B352D9E515}"/>
    <dgm:cxn modelId="{32AE4861-D3B6-485B-B8CA-FBE1803BD908}" type="presOf" srcId="{BD0644AE-F6F0-465B-8B6A-E2A604702BA0}" destId="{45F734FB-8691-45CB-A940-B698D8ACF159}" srcOrd="0" destOrd="0" presId="urn:microsoft.com/office/officeart/2009/layout/CircleArrowProcess"/>
    <dgm:cxn modelId="{DFCD9CC1-03DA-44BE-B98D-20538EE01CC4}" type="presOf" srcId="{86873CA6-84ED-4E08-9D6C-2D294F25EC01}" destId="{759CBDCB-F9CE-4BF7-9FF6-26071862CA69}" srcOrd="0" destOrd="0" presId="urn:microsoft.com/office/officeart/2009/layout/CircleArrowProcess"/>
    <dgm:cxn modelId="{7818032E-0B7C-4C94-B763-CDA39215624E}" type="presOf" srcId="{708327CF-44B7-4D31-A86C-FAA939A6AF97}" destId="{B4E71427-6DCD-4F46-A190-3494690E1E01}" srcOrd="0" destOrd="0" presId="urn:microsoft.com/office/officeart/2009/layout/CircleArrowProcess"/>
    <dgm:cxn modelId="{D528F42F-9A96-4D35-AE9E-EAD95A3771D1}" srcId="{708327CF-44B7-4D31-A86C-FAA939A6AF97}" destId="{72D69C9D-4506-4BCE-835D-E07BCC20C368}" srcOrd="1" destOrd="0" parTransId="{573A9F15-789F-4D2A-8EA2-E6F61393F167}" sibTransId="{4631B441-F048-4D3B-9260-B007C996BA72}"/>
    <dgm:cxn modelId="{D7967D4F-0457-4E36-974B-927B3DCA0DC5}" srcId="{708327CF-44B7-4D31-A86C-FAA939A6AF97}" destId="{FD3CC6D7-4F60-47F1-B8E0-244BC2A1D0B7}" srcOrd="5" destOrd="0" parTransId="{0F6EC333-6E6C-42EA-BC69-97B7A2CBB98F}" sibTransId="{953B6CC4-5773-40B5-9269-826E6CA27132}"/>
    <dgm:cxn modelId="{199055C2-7B8E-4A50-AC48-C0AC9B55401E}" type="presParOf" srcId="{B4E71427-6DCD-4F46-A190-3494690E1E01}" destId="{551A6D68-48AF-4C9F-8D16-7099405502F2}" srcOrd="0" destOrd="0" presId="urn:microsoft.com/office/officeart/2009/layout/CircleArrowProcess"/>
    <dgm:cxn modelId="{7F023E6D-FE34-46F7-B313-90ED89680016}" type="presParOf" srcId="{551A6D68-48AF-4C9F-8D16-7099405502F2}" destId="{799EE52C-B242-4ADC-A8CB-C0813F87FFC0}" srcOrd="0" destOrd="0" presId="urn:microsoft.com/office/officeart/2009/layout/CircleArrowProcess"/>
    <dgm:cxn modelId="{B4849F36-8E76-428F-A843-4C836614C160}" type="presParOf" srcId="{B4E71427-6DCD-4F46-A190-3494690E1E01}" destId="{9DCB696E-6419-46FA-9900-48DB0D88C2D3}" srcOrd="1" destOrd="0" presId="urn:microsoft.com/office/officeart/2009/layout/CircleArrowProcess"/>
    <dgm:cxn modelId="{9766976E-EBD6-455E-B4DA-7D33984C9D4E}" type="presParOf" srcId="{B4E71427-6DCD-4F46-A190-3494690E1E01}" destId="{D87A6D01-DB90-436D-B2A2-558583A08642}" srcOrd="2" destOrd="0" presId="urn:microsoft.com/office/officeart/2009/layout/CircleArrowProcess"/>
    <dgm:cxn modelId="{A8C63C57-6901-4A27-BEE9-67FB3FE5FBC8}" type="presParOf" srcId="{D87A6D01-DB90-436D-B2A2-558583A08642}" destId="{0B1AC92E-0F10-41F5-8F86-FB7EAC933313}" srcOrd="0" destOrd="0" presId="urn:microsoft.com/office/officeart/2009/layout/CircleArrowProcess"/>
    <dgm:cxn modelId="{F2C2A210-7FE6-45F7-AD77-C38E8B07992E}" type="presParOf" srcId="{B4E71427-6DCD-4F46-A190-3494690E1E01}" destId="{7EFDC59A-770F-4F2D-9FAE-7B74D01F73AA}" srcOrd="3" destOrd="0" presId="urn:microsoft.com/office/officeart/2009/layout/CircleArrowProcess"/>
    <dgm:cxn modelId="{2B46645D-031F-4108-AD2B-4BDAAD52BFE2}" type="presParOf" srcId="{B4E71427-6DCD-4F46-A190-3494690E1E01}" destId="{82661841-82E4-4ECD-8C6C-7A151A9D5206}" srcOrd="4" destOrd="0" presId="urn:microsoft.com/office/officeart/2009/layout/CircleArrowProcess"/>
    <dgm:cxn modelId="{D54B9B33-B1BF-4B78-9B34-7EBD97982049}" type="presParOf" srcId="{82661841-82E4-4ECD-8C6C-7A151A9D5206}" destId="{4E7DDB88-3235-4776-B87B-D034CB2B4796}" srcOrd="0" destOrd="0" presId="urn:microsoft.com/office/officeart/2009/layout/CircleArrowProcess"/>
    <dgm:cxn modelId="{7542E7EF-EB63-4B56-9F12-C44328FB86F2}" type="presParOf" srcId="{B4E71427-6DCD-4F46-A190-3494690E1E01}" destId="{759CBDCB-F9CE-4BF7-9FF6-26071862CA69}" srcOrd="5" destOrd="0" presId="urn:microsoft.com/office/officeart/2009/layout/CircleArrowProcess"/>
    <dgm:cxn modelId="{2CA2FCC1-F000-456F-9E79-E29CA6309012}" type="presParOf" srcId="{B4E71427-6DCD-4F46-A190-3494690E1E01}" destId="{3DD8B563-F012-42FA-8158-483E1DB93DC6}" srcOrd="6" destOrd="0" presId="urn:microsoft.com/office/officeart/2009/layout/CircleArrowProcess"/>
    <dgm:cxn modelId="{67B9FE6B-8E0F-48C0-984B-8EAB6CD3647F}" type="presParOf" srcId="{3DD8B563-F012-42FA-8158-483E1DB93DC6}" destId="{EF8CE799-20C4-410F-9A00-73FDC61E67F7}" srcOrd="0" destOrd="0" presId="urn:microsoft.com/office/officeart/2009/layout/CircleArrowProcess"/>
    <dgm:cxn modelId="{920E2B69-120E-4DBC-82EC-9BC1B431A652}" type="presParOf" srcId="{B4E71427-6DCD-4F46-A190-3494690E1E01}" destId="{45F734FB-8691-45CB-A940-B698D8ACF159}" srcOrd="7" destOrd="0" presId="urn:microsoft.com/office/officeart/2009/layout/CircleArrowProcess"/>
    <dgm:cxn modelId="{59674022-2AD5-4613-81C0-0111AA391D29}" type="presParOf" srcId="{B4E71427-6DCD-4F46-A190-3494690E1E01}" destId="{346649B8-24B4-42DB-A500-F48B0A5EF620}" srcOrd="8" destOrd="0" presId="urn:microsoft.com/office/officeart/2009/layout/CircleArrowProcess"/>
    <dgm:cxn modelId="{AC342FCA-28E1-4F3D-A24F-A0E21B4489B9}" type="presParOf" srcId="{346649B8-24B4-42DB-A500-F48B0A5EF620}" destId="{3490085E-52F1-4ECE-BC19-EC33109A2CFA}" srcOrd="0" destOrd="0" presId="urn:microsoft.com/office/officeart/2009/layout/CircleArrowProcess"/>
    <dgm:cxn modelId="{1A7C76A9-61EE-4A52-A6AA-EC81A4255709}" type="presParOf" srcId="{B4E71427-6DCD-4F46-A190-3494690E1E01}" destId="{E774476C-23ED-4230-8D35-4DC8267480C2}" srcOrd="9" destOrd="0" presId="urn:microsoft.com/office/officeart/2009/layout/CircleArrowProcess"/>
    <dgm:cxn modelId="{D17D8BF0-E2C6-46A9-9B0F-1E860B739FCD}" type="presParOf" srcId="{B4E71427-6DCD-4F46-A190-3494690E1E01}" destId="{6E8946E0-8FB4-48D9-828E-DE5B1373A57C}" srcOrd="10" destOrd="0" presId="urn:microsoft.com/office/officeart/2009/layout/CircleArrowProcess"/>
    <dgm:cxn modelId="{72BC69EC-6DE8-4C26-AF27-D9E62C5CF21A}" type="presParOf" srcId="{6E8946E0-8FB4-48D9-828E-DE5B1373A57C}" destId="{32FF4EE8-F84C-449A-AD6B-33DFCA8D4F02}" srcOrd="0" destOrd="0" presId="urn:microsoft.com/office/officeart/2009/layout/CircleArrowProcess"/>
    <dgm:cxn modelId="{6280D665-DC6E-41A8-AF6E-6C943088A823}" type="presParOf" srcId="{B4E71427-6DCD-4F46-A190-3494690E1E01}" destId="{DB3D0BB5-4F84-40EC-8B9C-3FE84000962B}" srcOrd="11" destOrd="0" presId="urn:microsoft.com/office/officeart/2009/layout/CircleArrowProcess"/>
    <dgm:cxn modelId="{B0FACE1B-0D9F-43CC-8BB4-B375EC34BE8A}" type="presParOf" srcId="{B4E71427-6DCD-4F46-A190-3494690E1E01}" destId="{35024001-A66F-415A-83C6-B78B1017522C}" srcOrd="12" destOrd="0" presId="urn:microsoft.com/office/officeart/2009/layout/CircleArrowProcess"/>
    <dgm:cxn modelId="{A7BE6F7B-63F4-4A4A-AE13-6E0E31177D97}" type="presParOf" srcId="{35024001-A66F-415A-83C6-B78B1017522C}" destId="{2984091A-ABA8-4814-9762-0BC3C7938737}" srcOrd="0" destOrd="0" presId="urn:microsoft.com/office/officeart/2009/layout/CircleArrowProcess"/>
    <dgm:cxn modelId="{7B7B7227-CCD3-4F24-8014-AEFE2B60C20A}" type="presParOf" srcId="{B4E71427-6DCD-4F46-A190-3494690E1E01}" destId="{699AD19E-4AAB-4C93-A9E3-AC3438208794}" srcOrd="1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8C02B-BD62-447A-8EAD-73462664A6B9}">
      <dsp:nvSpPr>
        <dsp:cNvPr id="0" name=""/>
        <dsp:cNvSpPr/>
      </dsp:nvSpPr>
      <dsp:spPr>
        <a:xfrm>
          <a:off x="4799179" y="2444250"/>
          <a:ext cx="222256" cy="1832516"/>
        </a:xfrm>
        <a:custGeom>
          <a:avLst/>
          <a:gdLst/>
          <a:ahLst/>
          <a:cxnLst/>
          <a:rect l="0" t="0" r="0" b="0"/>
          <a:pathLst>
            <a:path>
              <a:moveTo>
                <a:pt x="0" y="0"/>
              </a:moveTo>
              <a:lnTo>
                <a:pt x="0" y="1832516"/>
              </a:lnTo>
              <a:lnTo>
                <a:pt x="222256" y="18325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B118F-F484-4C7E-9E86-BCB98885C766}">
      <dsp:nvSpPr>
        <dsp:cNvPr id="0" name=""/>
        <dsp:cNvSpPr/>
      </dsp:nvSpPr>
      <dsp:spPr>
        <a:xfrm>
          <a:off x="4799179" y="2444250"/>
          <a:ext cx="222256" cy="681585"/>
        </a:xfrm>
        <a:custGeom>
          <a:avLst/>
          <a:gdLst/>
          <a:ahLst/>
          <a:cxnLst/>
          <a:rect l="0" t="0" r="0" b="0"/>
          <a:pathLst>
            <a:path>
              <a:moveTo>
                <a:pt x="0" y="0"/>
              </a:moveTo>
              <a:lnTo>
                <a:pt x="0" y="681585"/>
              </a:lnTo>
              <a:lnTo>
                <a:pt x="222256" y="6815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85651B-6B17-491E-B892-33A30754305B}">
      <dsp:nvSpPr>
        <dsp:cNvPr id="0" name=""/>
        <dsp:cNvSpPr/>
      </dsp:nvSpPr>
      <dsp:spPr>
        <a:xfrm>
          <a:off x="4375507" y="1392237"/>
          <a:ext cx="1016355" cy="311158"/>
        </a:xfrm>
        <a:custGeom>
          <a:avLst/>
          <a:gdLst/>
          <a:ahLst/>
          <a:cxnLst/>
          <a:rect l="0" t="0" r="0" b="0"/>
          <a:pathLst>
            <a:path>
              <a:moveTo>
                <a:pt x="0" y="0"/>
              </a:moveTo>
              <a:lnTo>
                <a:pt x="0" y="155579"/>
              </a:lnTo>
              <a:lnTo>
                <a:pt x="1016355" y="155579"/>
              </a:lnTo>
              <a:lnTo>
                <a:pt x="1016355" y="3111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C0D44-EAB8-4A9B-B80E-171F5702755A}">
      <dsp:nvSpPr>
        <dsp:cNvPr id="0" name=""/>
        <dsp:cNvSpPr/>
      </dsp:nvSpPr>
      <dsp:spPr>
        <a:xfrm>
          <a:off x="2766469" y="2444250"/>
          <a:ext cx="222256" cy="1820388"/>
        </a:xfrm>
        <a:custGeom>
          <a:avLst/>
          <a:gdLst/>
          <a:ahLst/>
          <a:cxnLst/>
          <a:rect l="0" t="0" r="0" b="0"/>
          <a:pathLst>
            <a:path>
              <a:moveTo>
                <a:pt x="0" y="0"/>
              </a:moveTo>
              <a:lnTo>
                <a:pt x="0" y="1820388"/>
              </a:lnTo>
              <a:lnTo>
                <a:pt x="222256" y="1820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ED0B43-9EF9-4D4E-B5F3-18160CD20D1D}">
      <dsp:nvSpPr>
        <dsp:cNvPr id="0" name=""/>
        <dsp:cNvSpPr/>
      </dsp:nvSpPr>
      <dsp:spPr>
        <a:xfrm>
          <a:off x="2766469" y="2444250"/>
          <a:ext cx="222256" cy="681585"/>
        </a:xfrm>
        <a:custGeom>
          <a:avLst/>
          <a:gdLst/>
          <a:ahLst/>
          <a:cxnLst/>
          <a:rect l="0" t="0" r="0" b="0"/>
          <a:pathLst>
            <a:path>
              <a:moveTo>
                <a:pt x="0" y="0"/>
              </a:moveTo>
              <a:lnTo>
                <a:pt x="0" y="681585"/>
              </a:lnTo>
              <a:lnTo>
                <a:pt x="222256" y="6815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161093-5C74-480F-87F1-A8E0EEE8FA07}">
      <dsp:nvSpPr>
        <dsp:cNvPr id="0" name=""/>
        <dsp:cNvSpPr/>
      </dsp:nvSpPr>
      <dsp:spPr>
        <a:xfrm>
          <a:off x="3359152" y="1392237"/>
          <a:ext cx="1016355" cy="311158"/>
        </a:xfrm>
        <a:custGeom>
          <a:avLst/>
          <a:gdLst/>
          <a:ahLst/>
          <a:cxnLst/>
          <a:rect l="0" t="0" r="0" b="0"/>
          <a:pathLst>
            <a:path>
              <a:moveTo>
                <a:pt x="1016355" y="0"/>
              </a:moveTo>
              <a:lnTo>
                <a:pt x="1016355" y="155579"/>
              </a:lnTo>
              <a:lnTo>
                <a:pt x="0" y="155579"/>
              </a:lnTo>
              <a:lnTo>
                <a:pt x="0" y="3111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124FF8-306B-4CD7-8D37-2EE9BFF232A4}">
      <dsp:nvSpPr>
        <dsp:cNvPr id="0" name=""/>
        <dsp:cNvSpPr/>
      </dsp:nvSpPr>
      <dsp:spPr>
        <a:xfrm>
          <a:off x="3315767" y="1655"/>
          <a:ext cx="2119478" cy="1390582"/>
        </a:xfrm>
        <a:prstGeom prst="rect">
          <a:avLst/>
        </a:prstGeom>
        <a:solidFill>
          <a:srgbClr val="00206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Stroke</a:t>
          </a:r>
        </a:p>
        <a:p>
          <a:pPr lvl="0" algn="ctr" defTabSz="1600200">
            <a:lnSpc>
              <a:spcPct val="90000"/>
            </a:lnSpc>
            <a:spcBef>
              <a:spcPct val="0"/>
            </a:spcBef>
            <a:spcAft>
              <a:spcPct val="35000"/>
            </a:spcAft>
          </a:pPr>
          <a:r>
            <a:rPr lang="en-US" sz="1200" kern="1200" dirty="0" smtClean="0">
              <a:solidFill>
                <a:schemeClr val="bg1">
                  <a:lumMod val="75000"/>
                </a:schemeClr>
              </a:solidFill>
            </a:rPr>
            <a:t>Lack or reduction of blood perfusion in certain area in the brain causing death of the tissue </a:t>
          </a:r>
        </a:p>
      </dsp:txBody>
      <dsp:txXfrm>
        <a:off x="3315767" y="1655"/>
        <a:ext cx="2119478" cy="1390582"/>
      </dsp:txXfrm>
    </dsp:sp>
    <dsp:sp modelId="{C10ECF17-BEAD-4190-AC90-86BE03DF586E}">
      <dsp:nvSpPr>
        <dsp:cNvPr id="0" name=""/>
        <dsp:cNvSpPr/>
      </dsp:nvSpPr>
      <dsp:spPr>
        <a:xfrm>
          <a:off x="2618298" y="1703396"/>
          <a:ext cx="1481707" cy="740853"/>
        </a:xfrm>
        <a:prstGeom prst="rect">
          <a:avLst/>
        </a:prstGeom>
        <a:solidFill>
          <a:schemeClr val="accent5">
            <a:lumMod val="7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Hemorrhagic</a:t>
          </a:r>
          <a:endParaRPr lang="en-US" sz="1500" kern="1200" dirty="0" smtClean="0">
            <a:solidFill>
              <a:schemeClr val="bg1"/>
            </a:solidFill>
          </a:endParaRPr>
        </a:p>
        <a:p>
          <a:pPr lvl="0" algn="ctr" defTabSz="800100">
            <a:lnSpc>
              <a:spcPct val="90000"/>
            </a:lnSpc>
            <a:spcBef>
              <a:spcPct val="0"/>
            </a:spcBef>
            <a:spcAft>
              <a:spcPct val="35000"/>
            </a:spcAft>
          </a:pPr>
          <a:r>
            <a:rPr lang="en-US" sz="1500" kern="1200" dirty="0" smtClean="0">
              <a:solidFill>
                <a:schemeClr val="bg1"/>
              </a:solidFill>
            </a:rPr>
            <a:t>With 32% global incidence</a:t>
          </a:r>
          <a:endParaRPr lang="en-US" sz="1500" kern="1200" dirty="0">
            <a:solidFill>
              <a:schemeClr val="bg1"/>
            </a:solidFill>
          </a:endParaRPr>
        </a:p>
      </dsp:txBody>
      <dsp:txXfrm>
        <a:off x="2618298" y="1703396"/>
        <a:ext cx="1481707" cy="740853"/>
      </dsp:txXfrm>
    </dsp:sp>
    <dsp:sp modelId="{11D84DDB-D928-4556-A8C4-547C653162C9}">
      <dsp:nvSpPr>
        <dsp:cNvPr id="0" name=""/>
        <dsp:cNvSpPr/>
      </dsp:nvSpPr>
      <dsp:spPr>
        <a:xfrm>
          <a:off x="2988725" y="2755408"/>
          <a:ext cx="1481707" cy="740853"/>
        </a:xfrm>
        <a:prstGeom prst="rect">
          <a:avLst/>
        </a:prstGeom>
        <a:solidFill>
          <a:schemeClr val="accent5">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Intra-cerebral</a:t>
          </a:r>
          <a:endParaRPr lang="en-US" sz="2500" kern="1200" dirty="0">
            <a:solidFill>
              <a:schemeClr val="bg1"/>
            </a:solidFill>
          </a:endParaRPr>
        </a:p>
      </dsp:txBody>
      <dsp:txXfrm>
        <a:off x="2988725" y="2755408"/>
        <a:ext cx="1481707" cy="740853"/>
      </dsp:txXfrm>
    </dsp:sp>
    <dsp:sp modelId="{A57B2D84-0EFD-46F1-A46B-8BBFB33A2765}">
      <dsp:nvSpPr>
        <dsp:cNvPr id="0" name=""/>
        <dsp:cNvSpPr/>
      </dsp:nvSpPr>
      <dsp:spPr>
        <a:xfrm>
          <a:off x="2988725" y="3807421"/>
          <a:ext cx="1721551" cy="914435"/>
        </a:xfrm>
        <a:prstGeom prst="rect">
          <a:avLst/>
        </a:prstGeom>
        <a:solidFill>
          <a:schemeClr val="accent5">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Subarachnoid</a:t>
          </a:r>
        </a:p>
        <a:p>
          <a:pPr lvl="0" algn="ctr" defTabSz="711200">
            <a:lnSpc>
              <a:spcPct val="90000"/>
            </a:lnSpc>
            <a:spcBef>
              <a:spcPct val="0"/>
            </a:spcBef>
            <a:spcAft>
              <a:spcPct val="35000"/>
            </a:spcAft>
          </a:pPr>
          <a:r>
            <a:rPr lang="en-US" sz="1100" kern="1200" dirty="0" smtClean="0">
              <a:solidFill>
                <a:srgbClr val="00B050"/>
              </a:solidFill>
            </a:rPr>
            <a:t>Accumulation in this space the patients describe it as (the worst headache they ever had)</a:t>
          </a:r>
          <a:endParaRPr lang="en-US" sz="1100" kern="1200" dirty="0">
            <a:solidFill>
              <a:srgbClr val="00B050"/>
            </a:solidFill>
          </a:endParaRPr>
        </a:p>
      </dsp:txBody>
      <dsp:txXfrm>
        <a:off x="2988725" y="3807421"/>
        <a:ext cx="1721551" cy="914435"/>
      </dsp:txXfrm>
    </dsp:sp>
    <dsp:sp modelId="{DE23082D-BAA0-4695-9AC7-8FAC8259AA82}">
      <dsp:nvSpPr>
        <dsp:cNvPr id="0" name=""/>
        <dsp:cNvSpPr/>
      </dsp:nvSpPr>
      <dsp:spPr>
        <a:xfrm>
          <a:off x="4651008" y="1703396"/>
          <a:ext cx="1481707" cy="740853"/>
        </a:xfrm>
        <a:prstGeom prst="rect">
          <a:avLst/>
        </a:prstGeom>
        <a:solidFill>
          <a:schemeClr val="accent5">
            <a:lumMod val="7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Ischemic</a:t>
          </a:r>
          <a:endParaRPr lang="en-US" sz="1500" kern="1200" dirty="0" smtClean="0">
            <a:solidFill>
              <a:schemeClr val="bg1"/>
            </a:solidFill>
          </a:endParaRPr>
        </a:p>
        <a:p>
          <a:pPr lvl="0" algn="ctr" defTabSz="800100">
            <a:lnSpc>
              <a:spcPct val="90000"/>
            </a:lnSpc>
            <a:spcBef>
              <a:spcPct val="0"/>
            </a:spcBef>
            <a:spcAft>
              <a:spcPct val="35000"/>
            </a:spcAft>
          </a:pPr>
          <a:r>
            <a:rPr lang="en-US" sz="1500" kern="1200" dirty="0" smtClean="0">
              <a:solidFill>
                <a:schemeClr val="bg1"/>
              </a:solidFill>
            </a:rPr>
            <a:t>With 68% global incidence </a:t>
          </a:r>
          <a:endParaRPr lang="en-US" sz="1500" kern="1200" dirty="0">
            <a:solidFill>
              <a:schemeClr val="bg1"/>
            </a:solidFill>
          </a:endParaRPr>
        </a:p>
      </dsp:txBody>
      <dsp:txXfrm>
        <a:off x="4651008" y="1703396"/>
        <a:ext cx="1481707" cy="740853"/>
      </dsp:txXfrm>
    </dsp:sp>
    <dsp:sp modelId="{14CD9A3E-9B35-4FC7-B613-F6781FC981C0}">
      <dsp:nvSpPr>
        <dsp:cNvPr id="0" name=""/>
        <dsp:cNvSpPr/>
      </dsp:nvSpPr>
      <dsp:spPr>
        <a:xfrm>
          <a:off x="5021435" y="2755408"/>
          <a:ext cx="1481707" cy="740853"/>
        </a:xfrm>
        <a:prstGeom prst="rect">
          <a:avLst/>
        </a:prstGeom>
        <a:solidFill>
          <a:schemeClr val="accent5">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Thrombotic</a:t>
          </a:r>
          <a:endParaRPr lang="en-US" sz="2400" kern="1200" dirty="0">
            <a:solidFill>
              <a:schemeClr val="bg1"/>
            </a:solidFill>
          </a:endParaRPr>
        </a:p>
      </dsp:txBody>
      <dsp:txXfrm>
        <a:off x="5021435" y="2755408"/>
        <a:ext cx="1481707" cy="740853"/>
      </dsp:txXfrm>
    </dsp:sp>
    <dsp:sp modelId="{6A08874E-431B-4551-9A25-51F684A28E9B}">
      <dsp:nvSpPr>
        <dsp:cNvPr id="0" name=""/>
        <dsp:cNvSpPr/>
      </dsp:nvSpPr>
      <dsp:spPr>
        <a:xfrm>
          <a:off x="5021435" y="3807421"/>
          <a:ext cx="1679382" cy="938691"/>
        </a:xfrm>
        <a:prstGeom prst="rect">
          <a:avLst/>
        </a:prstGeom>
        <a:solidFill>
          <a:schemeClr val="accent5">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Embolic</a:t>
          </a:r>
          <a:endParaRPr lang="en-US" sz="1200" kern="1200" dirty="0" smtClean="0">
            <a:solidFill>
              <a:schemeClr val="bg1"/>
            </a:solidFill>
          </a:endParaRPr>
        </a:p>
        <a:p>
          <a:pPr lvl="0" algn="ctr" defTabSz="711200">
            <a:lnSpc>
              <a:spcPct val="90000"/>
            </a:lnSpc>
            <a:spcBef>
              <a:spcPct val="0"/>
            </a:spcBef>
            <a:spcAft>
              <a:spcPct val="35000"/>
            </a:spcAft>
          </a:pPr>
          <a:r>
            <a:rPr lang="en-US" sz="1200" kern="1200" dirty="0" smtClean="0">
              <a:solidFill>
                <a:srgbClr val="00B050"/>
              </a:solidFill>
            </a:rPr>
            <a:t>The embolism travels from somewhere else mainly from the heart </a:t>
          </a:r>
          <a:r>
            <a:rPr lang="en-US" sz="1200" kern="1200" dirty="0" smtClean="0">
              <a:solidFill>
                <a:srgbClr val="002060"/>
              </a:solidFill>
            </a:rPr>
            <a:t>.</a:t>
          </a:r>
          <a:endParaRPr lang="en-US" sz="1200" kern="1200" dirty="0">
            <a:solidFill>
              <a:srgbClr val="002060"/>
            </a:solidFill>
          </a:endParaRPr>
        </a:p>
      </dsp:txBody>
      <dsp:txXfrm>
        <a:off x="5021435" y="3807421"/>
        <a:ext cx="1679382" cy="938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9E389-755B-4A8C-B01A-5B1A1FBCF2B8}">
      <dsp:nvSpPr>
        <dsp:cNvPr id="0" name=""/>
        <dsp:cNvSpPr/>
      </dsp:nvSpPr>
      <dsp:spPr>
        <a:xfrm>
          <a:off x="431895" y="0"/>
          <a:ext cx="4894820" cy="285572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000E6-A641-45A8-8922-8836E6A2E613}">
      <dsp:nvSpPr>
        <dsp:cNvPr id="0" name=""/>
        <dsp:cNvSpPr/>
      </dsp:nvSpPr>
      <dsp:spPr>
        <a:xfrm>
          <a:off x="6186" y="856716"/>
          <a:ext cx="1853553" cy="11422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Times New Roman" charset="0"/>
              <a:ea typeface="Times New Roman" charset="0"/>
              <a:cs typeface="Times New Roman" charset="0"/>
            </a:rPr>
            <a:t>Some increase the risk of one type of stroke (hemorrhagic or ischemic).</a:t>
          </a:r>
          <a:endParaRPr lang="en-US" sz="1500" kern="1200" dirty="0" smtClean="0">
            <a:latin typeface="Times New Roman" charset="0"/>
            <a:ea typeface="Times New Roman" charset="0"/>
            <a:cs typeface="Times New Roman" charset="0"/>
          </a:endParaRPr>
        </a:p>
      </dsp:txBody>
      <dsp:txXfrm>
        <a:off x="61948" y="912478"/>
        <a:ext cx="1742029" cy="1030765"/>
      </dsp:txXfrm>
    </dsp:sp>
    <dsp:sp modelId="{DF35D01F-3293-49E6-A38F-2F90809CCCA5}">
      <dsp:nvSpPr>
        <dsp:cNvPr id="0" name=""/>
        <dsp:cNvSpPr/>
      </dsp:nvSpPr>
      <dsp:spPr>
        <a:xfrm>
          <a:off x="1952529" y="856716"/>
          <a:ext cx="1853553" cy="11422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Times New Roman" charset="0"/>
              <a:ea typeface="Times New Roman" charset="0"/>
              <a:cs typeface="Times New Roman" charset="0"/>
            </a:rPr>
            <a:t>Some increase the risk of both types.</a:t>
          </a:r>
          <a:endParaRPr lang="en-US" sz="1500" kern="1200" dirty="0" smtClean="0">
            <a:latin typeface="Times New Roman" charset="0"/>
            <a:ea typeface="Times New Roman" charset="0"/>
            <a:cs typeface="Times New Roman" charset="0"/>
          </a:endParaRPr>
        </a:p>
      </dsp:txBody>
      <dsp:txXfrm>
        <a:off x="2008291" y="912478"/>
        <a:ext cx="1742029" cy="1030765"/>
      </dsp:txXfrm>
    </dsp:sp>
    <dsp:sp modelId="{6B1BF382-7EDC-44D2-8144-94A24B2763FE}">
      <dsp:nvSpPr>
        <dsp:cNvPr id="0" name=""/>
        <dsp:cNvSpPr/>
      </dsp:nvSpPr>
      <dsp:spPr>
        <a:xfrm>
          <a:off x="3898872" y="856716"/>
          <a:ext cx="1853553" cy="11422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Times New Roman" charset="0"/>
              <a:ea typeface="Times New Roman" charset="0"/>
              <a:cs typeface="Times New Roman" charset="0"/>
            </a:rPr>
            <a:t>Occasionally, strokes occur in people who have no risk factors</a:t>
          </a:r>
          <a:endParaRPr lang="en-US" sz="1500" kern="1200"/>
        </a:p>
      </dsp:txBody>
      <dsp:txXfrm>
        <a:off x="3954634" y="912478"/>
        <a:ext cx="1742029" cy="1030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08B44-B5BC-4D19-A895-B01B4F443AC5}">
      <dsp:nvSpPr>
        <dsp:cNvPr id="0" name=""/>
        <dsp:cNvSpPr/>
      </dsp:nvSpPr>
      <dsp:spPr>
        <a:xfrm>
          <a:off x="842848" y="0"/>
          <a:ext cx="9552279" cy="602589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E967B-86FC-4C05-983C-2A81C66123CF}">
      <dsp:nvSpPr>
        <dsp:cNvPr id="0" name=""/>
        <dsp:cNvSpPr/>
      </dsp:nvSpPr>
      <dsp:spPr>
        <a:xfrm>
          <a:off x="4938" y="1807768"/>
          <a:ext cx="2159249" cy="24103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kern="1200" dirty="0" smtClean="0">
              <a:solidFill>
                <a:schemeClr val="bg1"/>
              </a:solidFill>
              <a:ea typeface="ＭＳ Ｐゴシック" charset="-128"/>
            </a:rPr>
            <a:t>During periods of increased neuronal activity, ROS &amp; RNS diffuse to the myelin sheath of oligodendrocytes activating Protein kinase C (PKC) </a:t>
          </a:r>
          <a:r>
            <a:rPr lang="en-US" altLang="en-US" sz="1300" kern="1200" dirty="0" smtClean="0">
              <a:solidFill>
                <a:schemeClr val="bg1"/>
              </a:solidFill>
              <a:ea typeface="ＭＳ Ｐゴシック" charset="-128"/>
              <a:sym typeface="Wingdings" charset="2"/>
            </a:rPr>
            <a:t> posttranslational modification of myelin basic protein (MBP) by phosphorylation</a:t>
          </a:r>
          <a:endParaRPr lang="en-US" sz="1300" kern="1200" dirty="0"/>
        </a:p>
      </dsp:txBody>
      <dsp:txXfrm>
        <a:off x="110344" y="1913174"/>
        <a:ext cx="1948437" cy="2199546"/>
      </dsp:txXfrm>
    </dsp:sp>
    <dsp:sp modelId="{0946A83D-BBB5-4D37-821C-575C2C9FF21E}">
      <dsp:nvSpPr>
        <dsp:cNvPr id="0" name=""/>
        <dsp:cNvSpPr/>
      </dsp:nvSpPr>
      <dsp:spPr>
        <a:xfrm>
          <a:off x="2272150" y="1807768"/>
          <a:ext cx="2159249" cy="2410358"/>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kern="1200" dirty="0" smtClean="0">
              <a:solidFill>
                <a:schemeClr val="bg1"/>
              </a:solidFill>
              <a:ea typeface="ＭＳ Ｐゴシック" charset="-128"/>
            </a:rPr>
            <a:t>They are </a:t>
          </a:r>
          <a:r>
            <a:rPr lang="en-US" altLang="en-US" sz="1300" kern="1200" dirty="0" smtClean="0">
              <a:solidFill>
                <a:schemeClr val="bg1"/>
              </a:solidFill>
              <a:ea typeface="ＭＳ Ｐゴシック" charset="-128"/>
              <a:sym typeface="Wingdings" charset="2"/>
            </a:rPr>
            <a:t>required for essential processes as learning &amp; memory formation</a:t>
          </a:r>
          <a:endParaRPr lang="en-US" sz="1300" kern="1200" dirty="0"/>
        </a:p>
      </dsp:txBody>
      <dsp:txXfrm>
        <a:off x="2377556" y="1913174"/>
        <a:ext cx="1948437" cy="2199546"/>
      </dsp:txXfrm>
    </dsp:sp>
    <dsp:sp modelId="{71D5F99A-D277-42D5-B6C5-FF0BAADF8544}">
      <dsp:nvSpPr>
        <dsp:cNvPr id="0" name=""/>
        <dsp:cNvSpPr/>
      </dsp:nvSpPr>
      <dsp:spPr>
        <a:xfrm>
          <a:off x="4539363" y="1807768"/>
          <a:ext cx="2159249" cy="2410358"/>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kern="1200" dirty="0" smtClean="0">
              <a:solidFill>
                <a:schemeClr val="bg1"/>
              </a:solidFill>
              <a:ea typeface="ＭＳ Ｐゴシック" charset="-128"/>
            </a:rPr>
            <a:t>They regulate neuronal signaling in both central &amp; peripheral nervous systems</a:t>
          </a:r>
          <a:endParaRPr lang="en-US" sz="1300" kern="1200" dirty="0"/>
        </a:p>
      </dsp:txBody>
      <dsp:txXfrm>
        <a:off x="4644769" y="1913174"/>
        <a:ext cx="1948437" cy="2199546"/>
      </dsp:txXfrm>
    </dsp:sp>
    <dsp:sp modelId="{C4B9FAE9-1DDF-4BE3-91D2-8326A3FF4319}">
      <dsp:nvSpPr>
        <dsp:cNvPr id="0" name=""/>
        <dsp:cNvSpPr/>
      </dsp:nvSpPr>
      <dsp:spPr>
        <a:xfrm>
          <a:off x="6806575" y="1807768"/>
          <a:ext cx="2159249" cy="2410358"/>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kern="1200" dirty="0" smtClean="0">
              <a:solidFill>
                <a:schemeClr val="bg1"/>
              </a:solidFill>
              <a:ea typeface="ＭＳ Ｐゴシック" charset="-128"/>
            </a:rPr>
            <a:t>They are mainly generated by microglia &amp; astrocytes</a:t>
          </a:r>
          <a:endParaRPr lang="en-US" sz="1300" kern="1200" dirty="0"/>
        </a:p>
      </dsp:txBody>
      <dsp:txXfrm>
        <a:off x="6911981" y="1913174"/>
        <a:ext cx="1948437" cy="2199546"/>
      </dsp:txXfrm>
    </dsp:sp>
    <dsp:sp modelId="{93365463-3F78-43D2-8A67-1F58272B5028}">
      <dsp:nvSpPr>
        <dsp:cNvPr id="0" name=""/>
        <dsp:cNvSpPr/>
      </dsp:nvSpPr>
      <dsp:spPr>
        <a:xfrm>
          <a:off x="9073787" y="1807768"/>
          <a:ext cx="2159249" cy="241035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kern="1200" smtClean="0">
              <a:solidFill>
                <a:schemeClr val="bg1"/>
              </a:solidFill>
              <a:ea typeface="ＭＳ Ｐゴシック" charset="-128"/>
            </a:rPr>
            <a:t>They modulate synaptic transmission &amp; non-synaptic communication between neurons &amp; glia</a:t>
          </a:r>
          <a:endParaRPr lang="en-US" sz="1300" kern="1200" dirty="0"/>
        </a:p>
      </dsp:txBody>
      <dsp:txXfrm>
        <a:off x="9179193" y="1913174"/>
        <a:ext cx="1948437" cy="2199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B5DD7-4E3A-4D67-8AD5-576B53844A7C}">
      <dsp:nvSpPr>
        <dsp:cNvPr id="0" name=""/>
        <dsp:cNvSpPr/>
      </dsp:nvSpPr>
      <dsp:spPr>
        <a:xfrm>
          <a:off x="-5986253" y="-916016"/>
          <a:ext cx="7126313" cy="7126313"/>
        </a:xfrm>
        <a:prstGeom prst="blockArc">
          <a:avLst>
            <a:gd name="adj1" fmla="val 18900000"/>
            <a:gd name="adj2" fmla="val 2700000"/>
            <a:gd name="adj3" fmla="val 303"/>
          </a:avLst>
        </a:prstGeom>
        <a:solidFill>
          <a:srgbClr val="B8F5B6"/>
        </a:solidFill>
        <a:ln w="12700" cap="flat" cmpd="sng" algn="ctr">
          <a:solidFill>
            <a:srgbClr val="00ADA8"/>
          </a:solidFill>
          <a:prstDash val="solid"/>
          <a:miter lim="800000"/>
        </a:ln>
        <a:effectLst/>
      </dsp:spPr>
      <dsp:style>
        <a:lnRef idx="2">
          <a:scrgbClr r="0" g="0" b="0"/>
        </a:lnRef>
        <a:fillRef idx="0">
          <a:scrgbClr r="0" g="0" b="0"/>
        </a:fillRef>
        <a:effectRef idx="0">
          <a:scrgbClr r="0" g="0" b="0"/>
        </a:effectRef>
        <a:fontRef idx="minor"/>
      </dsp:style>
    </dsp:sp>
    <dsp:sp modelId="{619F9A2B-8A8E-4FDC-9974-4C1F808D9796}">
      <dsp:nvSpPr>
        <dsp:cNvPr id="0" name=""/>
        <dsp:cNvSpPr/>
      </dsp:nvSpPr>
      <dsp:spPr>
        <a:xfrm>
          <a:off x="498223" y="330786"/>
          <a:ext cx="5207624" cy="6619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460" tIns="35560" rIns="35560" bIns="35560" numCol="1" spcCol="1270" anchor="ctr" anchorCtr="0">
          <a:noAutofit/>
        </a:bodyPr>
        <a:lstStyle/>
        <a:p>
          <a:pPr lvl="0" algn="l" defTabSz="622300" rtl="0">
            <a:lnSpc>
              <a:spcPct val="90000"/>
            </a:lnSpc>
            <a:spcBef>
              <a:spcPct val="0"/>
            </a:spcBef>
            <a:spcAft>
              <a:spcPct val="35000"/>
            </a:spcAft>
          </a:pPr>
          <a:r>
            <a:rPr lang="en-US" altLang="en-US" sz="1400" kern="1200" dirty="0" smtClean="0">
              <a:latin typeface="Times New Roman" charset="0"/>
              <a:ea typeface="Times New Roman" charset="0"/>
              <a:cs typeface="Times New Roman" charset="0"/>
            </a:rPr>
            <a:t>Complete blood count, including hemoglobin, hematocrit, white blood cell count, and platelet count</a:t>
          </a:r>
          <a:endParaRPr lang="en-US" sz="1400" kern="1200" dirty="0"/>
        </a:p>
      </dsp:txBody>
      <dsp:txXfrm>
        <a:off x="498223" y="330786"/>
        <a:ext cx="5207624" cy="661996"/>
      </dsp:txXfrm>
    </dsp:sp>
    <dsp:sp modelId="{AB1A79FE-D0A0-4841-AE66-27B2814DAC3C}">
      <dsp:nvSpPr>
        <dsp:cNvPr id="0" name=""/>
        <dsp:cNvSpPr/>
      </dsp:nvSpPr>
      <dsp:spPr>
        <a:xfrm>
          <a:off x="84475" y="248037"/>
          <a:ext cx="827496" cy="8274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C7FB6F-84D2-434A-BBB4-4019232E492B}">
      <dsp:nvSpPr>
        <dsp:cNvPr id="0" name=""/>
        <dsp:cNvSpPr/>
      </dsp:nvSpPr>
      <dsp:spPr>
        <a:xfrm>
          <a:off x="972591" y="1323464"/>
          <a:ext cx="4733257" cy="661996"/>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460" tIns="35560" rIns="35560" bIns="35560" numCol="1" spcCol="1270" anchor="ctr" anchorCtr="0">
          <a:noAutofit/>
        </a:bodyPr>
        <a:lstStyle/>
        <a:p>
          <a:pPr lvl="0" algn="l" defTabSz="622300" rtl="0">
            <a:lnSpc>
              <a:spcPct val="90000"/>
            </a:lnSpc>
            <a:spcBef>
              <a:spcPct val="0"/>
            </a:spcBef>
            <a:spcAft>
              <a:spcPct val="35000"/>
            </a:spcAft>
          </a:pPr>
          <a:r>
            <a:rPr lang="en-US" altLang="en-US" sz="1400" kern="1200" dirty="0" smtClean="0">
              <a:latin typeface="Times New Roman" charset="0"/>
              <a:ea typeface="Times New Roman" charset="0"/>
              <a:cs typeface="Times New Roman" charset="0"/>
            </a:rPr>
            <a:t>Prothrombin time, international normalized ratio (INR), and activated partial thromboplastin time</a:t>
          </a:r>
          <a:endParaRPr lang="en-US" sz="1400" kern="1200" dirty="0"/>
        </a:p>
      </dsp:txBody>
      <dsp:txXfrm>
        <a:off x="972591" y="1323464"/>
        <a:ext cx="4733257" cy="661996"/>
      </dsp:txXfrm>
    </dsp:sp>
    <dsp:sp modelId="{D7F38054-0184-45BE-A473-C27B8DF1E501}">
      <dsp:nvSpPr>
        <dsp:cNvPr id="0" name=""/>
        <dsp:cNvSpPr/>
      </dsp:nvSpPr>
      <dsp:spPr>
        <a:xfrm>
          <a:off x="558843" y="1240714"/>
          <a:ext cx="827496" cy="827496"/>
        </a:xfrm>
        <a:prstGeom prst="ellipse">
          <a:avLst/>
        </a:prstGeom>
        <a:solidFill>
          <a:schemeClr val="lt1">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45BA9-DF70-491F-9FE8-23346558F4BF}">
      <dsp:nvSpPr>
        <dsp:cNvPr id="0" name=""/>
        <dsp:cNvSpPr/>
      </dsp:nvSpPr>
      <dsp:spPr>
        <a:xfrm>
          <a:off x="1118183" y="2316142"/>
          <a:ext cx="4587664" cy="661996"/>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460" tIns="35560" rIns="35560" bIns="35560" numCol="1" spcCol="1270" anchor="ctr" anchorCtr="0">
          <a:noAutofit/>
        </a:bodyPr>
        <a:lstStyle/>
        <a:p>
          <a:pPr lvl="0" algn="l" defTabSz="622300" rtl="0">
            <a:lnSpc>
              <a:spcPct val="90000"/>
            </a:lnSpc>
            <a:spcBef>
              <a:spcPct val="0"/>
            </a:spcBef>
            <a:spcAft>
              <a:spcPct val="35000"/>
            </a:spcAft>
          </a:pPr>
          <a:r>
            <a:rPr lang="en-US" altLang="en-US" sz="1400" kern="1200" dirty="0" smtClean="0">
              <a:latin typeface="Times New Roman" charset="0"/>
              <a:ea typeface="Times New Roman" charset="0"/>
              <a:cs typeface="Times New Roman" charset="0"/>
            </a:rPr>
            <a:t>Thrombin time and/or </a:t>
          </a:r>
          <a:r>
            <a:rPr lang="en-US" altLang="en-US" sz="1400" kern="1200" dirty="0" err="1" smtClean="0">
              <a:latin typeface="Times New Roman" charset="0"/>
              <a:ea typeface="Times New Roman" charset="0"/>
              <a:cs typeface="Times New Roman" charset="0"/>
            </a:rPr>
            <a:t>ecarin</a:t>
          </a:r>
          <a:r>
            <a:rPr lang="en-US" altLang="en-US" sz="1400" kern="1200" dirty="0" smtClean="0">
              <a:latin typeface="Times New Roman" charset="0"/>
              <a:ea typeface="Times New Roman" charset="0"/>
              <a:cs typeface="Times New Roman" charset="0"/>
            </a:rPr>
            <a:t> clotting time if patient is known or suspected to be taking a direct thrombin inhibitor or a direct factor </a:t>
          </a:r>
          <a:r>
            <a:rPr lang="en-US" altLang="en-US" sz="1400" kern="1200" dirty="0" err="1" smtClean="0">
              <a:latin typeface="Times New Roman" charset="0"/>
              <a:ea typeface="Times New Roman" charset="0"/>
              <a:cs typeface="Times New Roman" charset="0"/>
            </a:rPr>
            <a:t>Xa</a:t>
          </a:r>
          <a:r>
            <a:rPr lang="en-US" altLang="en-US" sz="1400" kern="1200" dirty="0" smtClean="0">
              <a:latin typeface="Times New Roman" charset="0"/>
              <a:ea typeface="Times New Roman" charset="0"/>
              <a:cs typeface="Times New Roman" charset="0"/>
            </a:rPr>
            <a:t> inhibitor</a:t>
          </a:r>
          <a:endParaRPr lang="en-US" sz="1400" kern="1200" dirty="0"/>
        </a:p>
      </dsp:txBody>
      <dsp:txXfrm>
        <a:off x="1118183" y="2316142"/>
        <a:ext cx="4587664" cy="661996"/>
      </dsp:txXfrm>
    </dsp:sp>
    <dsp:sp modelId="{45B49EE3-EBD2-4017-B0A3-B697C22C92AD}">
      <dsp:nvSpPr>
        <dsp:cNvPr id="0" name=""/>
        <dsp:cNvSpPr/>
      </dsp:nvSpPr>
      <dsp:spPr>
        <a:xfrm>
          <a:off x="704435" y="2233392"/>
          <a:ext cx="827496" cy="827496"/>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99A870-69DC-4A0D-AD96-F54CD19253E7}">
      <dsp:nvSpPr>
        <dsp:cNvPr id="0" name=""/>
        <dsp:cNvSpPr/>
      </dsp:nvSpPr>
      <dsp:spPr>
        <a:xfrm>
          <a:off x="972591" y="3308819"/>
          <a:ext cx="4733257" cy="661996"/>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460" tIns="35560" rIns="35560" bIns="35560" numCol="1" spcCol="1270" anchor="ctr" anchorCtr="0">
          <a:noAutofit/>
        </a:bodyPr>
        <a:lstStyle/>
        <a:p>
          <a:pPr lvl="0" algn="l" defTabSz="622300" rtl="0">
            <a:lnSpc>
              <a:spcPct val="90000"/>
            </a:lnSpc>
            <a:spcBef>
              <a:spcPct val="0"/>
            </a:spcBef>
            <a:spcAft>
              <a:spcPct val="35000"/>
            </a:spcAft>
          </a:pPr>
          <a:r>
            <a:rPr lang="en-US" altLang="en-US" sz="1400" kern="1200" smtClean="0">
              <a:latin typeface="Times New Roman" charset="0"/>
              <a:ea typeface="Times New Roman" charset="0"/>
              <a:cs typeface="Times New Roman" charset="0"/>
            </a:rPr>
            <a:t>Blood lipids, including total, high-density lipoprotein (HDL), and low-density lipoprotein (LDL) cholesterol, and triglycerides.</a:t>
          </a:r>
          <a:endParaRPr lang="en-US" sz="1400" kern="1200" dirty="0"/>
        </a:p>
      </dsp:txBody>
      <dsp:txXfrm>
        <a:off x="972591" y="3308819"/>
        <a:ext cx="4733257" cy="661996"/>
      </dsp:txXfrm>
    </dsp:sp>
    <dsp:sp modelId="{0D1B9EFC-F092-4F29-AB45-EC8B1F8884FC}">
      <dsp:nvSpPr>
        <dsp:cNvPr id="0" name=""/>
        <dsp:cNvSpPr/>
      </dsp:nvSpPr>
      <dsp:spPr>
        <a:xfrm>
          <a:off x="558843" y="3226070"/>
          <a:ext cx="827496" cy="827496"/>
        </a:xfrm>
        <a:prstGeom prst="ellipse">
          <a:avLst/>
        </a:prstGeom>
        <a:solidFill>
          <a:schemeClr val="lt1">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A31339-4416-4B7D-A2A0-490919A98278}">
      <dsp:nvSpPr>
        <dsp:cNvPr id="0" name=""/>
        <dsp:cNvSpPr/>
      </dsp:nvSpPr>
      <dsp:spPr>
        <a:xfrm>
          <a:off x="498223" y="4301497"/>
          <a:ext cx="5207624" cy="66199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460" tIns="35560" rIns="35560" bIns="35560" numCol="1" spcCol="1270" anchor="ctr" anchorCtr="0">
          <a:noAutofit/>
        </a:bodyPr>
        <a:lstStyle/>
        <a:p>
          <a:pPr lvl="0" algn="l" defTabSz="622300" rtl="0">
            <a:lnSpc>
              <a:spcPct val="90000"/>
            </a:lnSpc>
            <a:spcBef>
              <a:spcPct val="0"/>
            </a:spcBef>
            <a:spcAft>
              <a:spcPct val="35000"/>
            </a:spcAft>
          </a:pPr>
          <a:r>
            <a:rPr lang="en-US" altLang="en-US" sz="1400" kern="1200" dirty="0" smtClean="0">
              <a:latin typeface="Times New Roman" charset="0"/>
              <a:ea typeface="Times New Roman" charset="0"/>
              <a:cs typeface="Times New Roman" charset="0"/>
            </a:rPr>
            <a:t>Cardiac enzymes and troponin</a:t>
          </a:r>
          <a:endParaRPr lang="en-US" sz="1400" kern="1200" dirty="0"/>
        </a:p>
      </dsp:txBody>
      <dsp:txXfrm>
        <a:off x="498223" y="4301497"/>
        <a:ext cx="5207624" cy="661996"/>
      </dsp:txXfrm>
    </dsp:sp>
    <dsp:sp modelId="{414F28BE-B96C-4B30-9A29-C36F6A73EE1F}">
      <dsp:nvSpPr>
        <dsp:cNvPr id="0" name=""/>
        <dsp:cNvSpPr/>
      </dsp:nvSpPr>
      <dsp:spPr>
        <a:xfrm>
          <a:off x="84475" y="4218747"/>
          <a:ext cx="827496" cy="827496"/>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EE52C-B242-4ADC-A8CB-C0813F87FFC0}">
      <dsp:nvSpPr>
        <dsp:cNvPr id="0" name=""/>
        <dsp:cNvSpPr/>
      </dsp:nvSpPr>
      <dsp:spPr>
        <a:xfrm>
          <a:off x="3738543" y="0"/>
          <a:ext cx="1237515" cy="1237623"/>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B696E-6419-46FA-9900-48DB0D88C2D3}">
      <dsp:nvSpPr>
        <dsp:cNvPr id="0" name=""/>
        <dsp:cNvSpPr/>
      </dsp:nvSpPr>
      <dsp:spPr>
        <a:xfrm>
          <a:off x="3484376" y="436581"/>
          <a:ext cx="1288203" cy="36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sk-SK" altLang="en-US" sz="1050" kern="1200" dirty="0" smtClean="0">
              <a:latin typeface="Times New Roman" charset="0"/>
              <a:ea typeface="Times New Roman" charset="0"/>
              <a:cs typeface="Times New Roman" charset="0"/>
            </a:rPr>
            <a:t>Lack </a:t>
          </a:r>
          <a:r>
            <a:rPr lang="sk-SK" altLang="en-US" sz="1050" kern="1200" dirty="0" smtClean="0">
              <a:solidFill>
                <a:schemeClr val="bg1"/>
              </a:solidFill>
              <a:latin typeface="Times New Roman" charset="0"/>
              <a:ea typeface="Times New Roman" charset="0"/>
              <a:cs typeface="Times New Roman" charset="0"/>
            </a:rPr>
            <a:t>of </a:t>
          </a:r>
          <a:r>
            <a:rPr lang="sk-SK" altLang="en-US" sz="1050" kern="1200" dirty="0" smtClean="0">
              <a:latin typeface="Times New Roman" charset="0"/>
              <a:ea typeface="Times New Roman" charset="0"/>
              <a:cs typeface="Times New Roman" charset="0"/>
            </a:rPr>
            <a:t>oxygen supply to ischemic neurone</a:t>
          </a:r>
          <a:r>
            <a:rPr lang="en-US" altLang="en-US" sz="1050" kern="1200" dirty="0" smtClean="0">
              <a:latin typeface="Times New Roman" charset="0"/>
              <a:ea typeface="Times New Roman" charset="0"/>
              <a:cs typeface="Times New Roman" charset="0"/>
            </a:rPr>
            <a:t>s</a:t>
          </a:r>
          <a:endParaRPr lang="en-US" sz="1050" kern="1200" dirty="0"/>
        </a:p>
      </dsp:txBody>
      <dsp:txXfrm>
        <a:off x="3484376" y="436581"/>
        <a:ext cx="1288203" cy="368253"/>
      </dsp:txXfrm>
    </dsp:sp>
    <dsp:sp modelId="{0B1AC92E-0F10-41F5-8F86-FB7EAC933313}">
      <dsp:nvSpPr>
        <dsp:cNvPr id="0" name=""/>
        <dsp:cNvSpPr/>
      </dsp:nvSpPr>
      <dsp:spPr>
        <a:xfrm>
          <a:off x="3394750" y="710929"/>
          <a:ext cx="1237515" cy="1237623"/>
        </a:xfrm>
        <a:prstGeom prst="leftCircularArrow">
          <a:avLst>
            <a:gd name="adj1" fmla="val 10980"/>
            <a:gd name="adj2" fmla="val 1142322"/>
            <a:gd name="adj3" fmla="val 6300000"/>
            <a:gd name="adj4" fmla="val 18900000"/>
            <a:gd name="adj5" fmla="val 12500"/>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DC59A-770F-4F2D-9FAE-7B74D01F73AA}">
      <dsp:nvSpPr>
        <dsp:cNvPr id="0" name=""/>
        <dsp:cNvSpPr/>
      </dsp:nvSpPr>
      <dsp:spPr>
        <a:xfrm>
          <a:off x="3666581" y="1160678"/>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sk-SK" altLang="en-US" sz="1050" kern="1200" dirty="0" smtClean="0">
              <a:latin typeface="Times New Roman" charset="0"/>
              <a:ea typeface="Times New Roman" charset="0"/>
              <a:cs typeface="Times New Roman" charset="0"/>
            </a:rPr>
            <a:t>ATP depletion</a:t>
          </a:r>
          <a:endParaRPr lang="en-US" sz="1050" kern="1200" dirty="0"/>
        </a:p>
      </dsp:txBody>
      <dsp:txXfrm>
        <a:off x="3666581" y="1160678"/>
        <a:ext cx="690603" cy="345169"/>
      </dsp:txXfrm>
    </dsp:sp>
    <dsp:sp modelId="{4E7DDB88-3235-4776-B87B-D034CB2B4796}">
      <dsp:nvSpPr>
        <dsp:cNvPr id="0" name=""/>
        <dsp:cNvSpPr/>
      </dsp:nvSpPr>
      <dsp:spPr>
        <a:xfrm>
          <a:off x="3738543" y="1425109"/>
          <a:ext cx="1237515" cy="1237623"/>
        </a:xfrm>
        <a:prstGeom prst="circularArrow">
          <a:avLst>
            <a:gd name="adj1" fmla="val 10980"/>
            <a:gd name="adj2" fmla="val 1142322"/>
            <a:gd name="adj3" fmla="val 4500000"/>
            <a:gd name="adj4" fmla="val 13500000"/>
            <a:gd name="adj5" fmla="val 125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CBDCB-F9CE-4BF7-9FF6-26071862CA69}">
      <dsp:nvSpPr>
        <dsp:cNvPr id="0" name=""/>
        <dsp:cNvSpPr/>
      </dsp:nvSpPr>
      <dsp:spPr>
        <a:xfrm>
          <a:off x="3548382" y="1857788"/>
          <a:ext cx="1233342" cy="376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US" altLang="en-US" sz="1050" kern="1200" dirty="0" smtClean="0">
              <a:latin typeface="Times New Roman" charset="0"/>
              <a:ea typeface="Times New Roman" charset="0"/>
              <a:cs typeface="Times New Roman" charset="0"/>
            </a:rPr>
            <a:t>Malfunctioning of m</a:t>
          </a:r>
          <a:r>
            <a:rPr lang="sk-SK" altLang="en-US" sz="1050" kern="1200" dirty="0" smtClean="0">
              <a:latin typeface="Times New Roman" charset="0"/>
              <a:ea typeface="Times New Roman" charset="0"/>
              <a:cs typeface="Times New Roman" charset="0"/>
            </a:rPr>
            <a:t>embrane ion system</a:t>
          </a:r>
          <a:endParaRPr lang="en-US" sz="1050" kern="1200" dirty="0"/>
        </a:p>
      </dsp:txBody>
      <dsp:txXfrm>
        <a:off x="3548382" y="1857788"/>
        <a:ext cx="1233342" cy="376058"/>
      </dsp:txXfrm>
    </dsp:sp>
    <dsp:sp modelId="{EF8CE799-20C4-410F-9A00-73FDC61E67F7}">
      <dsp:nvSpPr>
        <dsp:cNvPr id="0" name=""/>
        <dsp:cNvSpPr/>
      </dsp:nvSpPr>
      <dsp:spPr>
        <a:xfrm>
          <a:off x="3394750" y="2137664"/>
          <a:ext cx="1237515" cy="1237623"/>
        </a:xfrm>
        <a:prstGeom prst="leftCircularArrow">
          <a:avLst>
            <a:gd name="adj1" fmla="val 10980"/>
            <a:gd name="adj2" fmla="val 1142322"/>
            <a:gd name="adj3" fmla="val 6300000"/>
            <a:gd name="adj4" fmla="val 18900000"/>
            <a:gd name="adj5" fmla="val 125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734FB-8691-45CB-A940-B698D8ACF159}">
      <dsp:nvSpPr>
        <dsp:cNvPr id="0" name=""/>
        <dsp:cNvSpPr/>
      </dsp:nvSpPr>
      <dsp:spPr>
        <a:xfrm>
          <a:off x="3666581" y="2585787"/>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sk-SK" altLang="en-US" sz="1050" kern="1200" dirty="0" smtClean="0">
              <a:latin typeface="Times New Roman" charset="0"/>
              <a:ea typeface="Times New Roman" charset="0"/>
              <a:cs typeface="Times New Roman" charset="0"/>
            </a:rPr>
            <a:t>Dep</a:t>
          </a:r>
          <a:r>
            <a:rPr lang="en-US" altLang="en-US" sz="1050" kern="1200" dirty="0" smtClean="0">
              <a:latin typeface="Times New Roman" charset="0"/>
              <a:ea typeface="Times New Roman" charset="0"/>
              <a:cs typeface="Times New Roman" charset="0"/>
            </a:rPr>
            <a:t>o</a:t>
          </a:r>
          <a:r>
            <a:rPr lang="sk-SK" altLang="en-US" sz="1050" kern="1200" dirty="0" smtClean="0">
              <a:latin typeface="Times New Roman" charset="0"/>
              <a:ea typeface="Times New Roman" charset="0"/>
              <a:cs typeface="Times New Roman" charset="0"/>
            </a:rPr>
            <a:t>lari</a:t>
          </a:r>
          <a:r>
            <a:rPr lang="en-US" altLang="en-US" sz="1050" kern="1200" dirty="0" smtClean="0">
              <a:latin typeface="Times New Roman" charset="0"/>
              <a:ea typeface="Times New Roman" charset="0"/>
              <a:cs typeface="Times New Roman" charset="0"/>
            </a:rPr>
            <a:t>z</a:t>
          </a:r>
          <a:r>
            <a:rPr lang="sk-SK" altLang="en-US" sz="1050" kern="1200" dirty="0" smtClean="0">
              <a:latin typeface="Times New Roman" charset="0"/>
              <a:ea typeface="Times New Roman" charset="0"/>
              <a:cs typeface="Times New Roman" charset="0"/>
            </a:rPr>
            <a:t>ation of neuron</a:t>
          </a:r>
          <a:r>
            <a:rPr lang="en-US" altLang="en-US" sz="1050" kern="1200" dirty="0" smtClean="0">
              <a:latin typeface="Times New Roman" charset="0"/>
              <a:ea typeface="Times New Roman" charset="0"/>
              <a:cs typeface="Times New Roman" charset="0"/>
            </a:rPr>
            <a:t>s</a:t>
          </a:r>
          <a:endParaRPr lang="en-US" sz="1050" kern="1200" dirty="0"/>
        </a:p>
      </dsp:txBody>
      <dsp:txXfrm>
        <a:off x="3666581" y="2585787"/>
        <a:ext cx="690603" cy="345169"/>
      </dsp:txXfrm>
    </dsp:sp>
    <dsp:sp modelId="{3490085E-52F1-4ECE-BC19-EC33109A2CFA}">
      <dsp:nvSpPr>
        <dsp:cNvPr id="0" name=""/>
        <dsp:cNvSpPr/>
      </dsp:nvSpPr>
      <dsp:spPr>
        <a:xfrm>
          <a:off x="3738543" y="2849135"/>
          <a:ext cx="1237515" cy="1237623"/>
        </a:xfrm>
        <a:prstGeom prst="circularArrow">
          <a:avLst>
            <a:gd name="adj1" fmla="val 10980"/>
            <a:gd name="adj2" fmla="val 1142322"/>
            <a:gd name="adj3" fmla="val 4500000"/>
            <a:gd name="adj4" fmla="val 13500000"/>
            <a:gd name="adj5" fmla="val 125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4476C-23ED-4230-8D35-4DC8267480C2}">
      <dsp:nvSpPr>
        <dsp:cNvPr id="0" name=""/>
        <dsp:cNvSpPr/>
      </dsp:nvSpPr>
      <dsp:spPr>
        <a:xfrm>
          <a:off x="4011766" y="3297258"/>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sk-SK" altLang="en-US" sz="1050" kern="1200" dirty="0" smtClean="0">
              <a:latin typeface="Times New Roman" charset="0"/>
              <a:ea typeface="Times New Roman" charset="0"/>
              <a:cs typeface="Times New Roman" charset="0"/>
            </a:rPr>
            <a:t>Influx of calcium</a:t>
          </a:r>
          <a:endParaRPr lang="en-US" sz="1050" kern="1200" dirty="0"/>
        </a:p>
      </dsp:txBody>
      <dsp:txXfrm>
        <a:off x="4011766" y="3297258"/>
        <a:ext cx="690603" cy="345169"/>
      </dsp:txXfrm>
    </dsp:sp>
    <dsp:sp modelId="{32FF4EE8-F84C-449A-AD6B-33DFCA8D4F02}">
      <dsp:nvSpPr>
        <dsp:cNvPr id="0" name=""/>
        <dsp:cNvSpPr/>
      </dsp:nvSpPr>
      <dsp:spPr>
        <a:xfrm>
          <a:off x="3394750" y="3561689"/>
          <a:ext cx="1237515" cy="1237623"/>
        </a:xfrm>
        <a:prstGeom prst="leftCircularArrow">
          <a:avLst>
            <a:gd name="adj1" fmla="val 10980"/>
            <a:gd name="adj2" fmla="val 1142322"/>
            <a:gd name="adj3" fmla="val 6300000"/>
            <a:gd name="adj4" fmla="val 18900000"/>
            <a:gd name="adj5" fmla="val 12500"/>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D0BB5-4F84-40EC-8B9C-3FE84000962B}">
      <dsp:nvSpPr>
        <dsp:cNvPr id="0" name=""/>
        <dsp:cNvSpPr/>
      </dsp:nvSpPr>
      <dsp:spPr>
        <a:xfrm>
          <a:off x="3574865" y="3989495"/>
          <a:ext cx="1770107" cy="38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sk-SK" altLang="en-US" sz="1050" kern="1200" dirty="0" smtClean="0">
              <a:latin typeface="Times New Roman" charset="0"/>
              <a:ea typeface="Times New Roman" charset="0"/>
              <a:cs typeface="Times New Roman" charset="0"/>
            </a:rPr>
            <a:t>Release of neurotransmitters</a:t>
          </a:r>
          <a:r>
            <a:rPr lang="en-US" altLang="en-US" sz="1050" kern="1200" dirty="0" smtClean="0">
              <a:latin typeface="Times New Roman" charset="0"/>
              <a:ea typeface="Times New Roman" charset="0"/>
              <a:cs typeface="Times New Roman" charset="0"/>
            </a:rPr>
            <a:t>, activation of proteases</a:t>
          </a:r>
          <a:endParaRPr lang="en-US" sz="1050" kern="1200" dirty="0"/>
        </a:p>
      </dsp:txBody>
      <dsp:txXfrm>
        <a:off x="3574865" y="3989495"/>
        <a:ext cx="1770107" cy="385805"/>
      </dsp:txXfrm>
    </dsp:sp>
    <dsp:sp modelId="{2984091A-ABA8-4814-9762-0BC3C7938737}">
      <dsp:nvSpPr>
        <dsp:cNvPr id="0" name=""/>
        <dsp:cNvSpPr/>
      </dsp:nvSpPr>
      <dsp:spPr>
        <a:xfrm>
          <a:off x="3826522" y="4354982"/>
          <a:ext cx="1063181" cy="1063684"/>
        </a:xfrm>
        <a:prstGeom prst="blockArc">
          <a:avLst>
            <a:gd name="adj1" fmla="val 13500000"/>
            <a:gd name="adj2" fmla="val 10800000"/>
            <a:gd name="adj3" fmla="val 1274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AD19E-4AAB-4C93-A9E3-AC3438208794}">
      <dsp:nvSpPr>
        <dsp:cNvPr id="0" name=""/>
        <dsp:cNvSpPr/>
      </dsp:nvSpPr>
      <dsp:spPr>
        <a:xfrm>
          <a:off x="4011766" y="4722368"/>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sk-SK" altLang="en-US" sz="1050" kern="1200" dirty="0" smtClean="0">
              <a:latin typeface="Times New Roman" charset="0"/>
              <a:ea typeface="Times New Roman" charset="0"/>
              <a:cs typeface="Times New Roman" charset="0"/>
            </a:rPr>
            <a:t>Further depolari</a:t>
          </a:r>
          <a:r>
            <a:rPr lang="en-US" altLang="en-US" sz="1050" kern="1200" dirty="0" smtClean="0">
              <a:latin typeface="Times New Roman" charset="0"/>
              <a:ea typeface="Times New Roman" charset="0"/>
              <a:cs typeface="Times New Roman" charset="0"/>
            </a:rPr>
            <a:t>z</a:t>
          </a:r>
          <a:r>
            <a:rPr lang="sk-SK" altLang="en-US" sz="1050" kern="1200" dirty="0" smtClean="0">
              <a:latin typeface="Times New Roman" charset="0"/>
              <a:ea typeface="Times New Roman" charset="0"/>
              <a:cs typeface="Times New Roman" charset="0"/>
            </a:rPr>
            <a:t>ation of cells</a:t>
          </a:r>
          <a:r>
            <a:rPr lang="en-US" altLang="en-US" sz="1050" kern="1200" dirty="0" smtClean="0">
              <a:latin typeface="Times New Roman" charset="0"/>
              <a:ea typeface="Times New Roman" charset="0"/>
              <a:cs typeface="Times New Roman" charset="0"/>
            </a:rPr>
            <a:t> and calcium influx</a:t>
          </a:r>
          <a:endParaRPr lang="en-US" sz="1050" kern="1200" dirty="0"/>
        </a:p>
      </dsp:txBody>
      <dsp:txXfrm>
        <a:off x="4011766" y="4722368"/>
        <a:ext cx="690603" cy="3451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383CD-D5F8-48C2-835B-C373B15B367F}" type="datetimeFigureOut">
              <a:rPr lang="en-US" smtClean="0"/>
              <a:t>10/28/17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F69D8-EB57-49EC-A4B1-B2FFA0C012C2}" type="slidenum">
              <a:rPr lang="en-US" smtClean="0"/>
              <a:t>‹#›</a:t>
            </a:fld>
            <a:endParaRPr lang="en-US"/>
          </a:p>
        </p:txBody>
      </p:sp>
    </p:spTree>
    <p:extLst>
      <p:ext uri="{BB962C8B-B14F-4D97-AF65-F5344CB8AC3E}">
        <p14:creationId xmlns:p14="http://schemas.microsoft.com/office/powerpoint/2010/main" val="136432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microsoft.com/office/2007/relationships/hdphoto" Target="../media/hdphoto2.wdp"/><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2.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5227400" y="1046650"/>
            <a:ext cx="3060211" cy="1620168"/>
            <a:chOff x="1508999" y="2611327"/>
            <a:chExt cx="2460302" cy="945067"/>
          </a:xfrm>
        </p:grpSpPr>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1727428" y="2611327"/>
              <a:ext cx="1026917" cy="679786"/>
            </a:xfrm>
            <a:prstGeom prst="rect">
              <a:avLst/>
            </a:prstGeom>
          </p:spPr>
        </p:pic>
        <p:sp>
          <p:nvSpPr>
            <p:cNvPr id="34" name="TextBox 33"/>
            <p:cNvSpPr txBox="1"/>
            <p:nvPr/>
          </p:nvSpPr>
          <p:spPr>
            <a:xfrm>
              <a:off x="1508999" y="3203725"/>
              <a:ext cx="1982986" cy="240071"/>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1695333" y="3396347"/>
              <a:ext cx="2273968" cy="160047"/>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377" y="2629961"/>
              <a:ext cx="616967" cy="308483"/>
            </a:xfrm>
            <a:prstGeom prst="rect">
              <a:avLst/>
            </a:prstGeom>
          </p:spPr>
        </p:pic>
      </p:gr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67162"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01506"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3">
                                <a:duotone>
                                  <a:prstClr val="black"/>
                                  <a:srgbClr val="4C8180">
                                    <a:tint val="45000"/>
                                    <a:satMod val="400000"/>
                                  </a:srgbClr>
                                </a:duotone>
                                <a:extLst>
                                  <a:ext uri="{BEBA8EAE-BF5A-486C-A8C5-ECC9F3942E4B}">
                                    <a14:imgProps xmlns:a14="http://schemas.microsoft.com/office/drawing/2010/main">
                                      <a14:imgLayer r:embed="rId24">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t>
              </a:r>
              <a:r>
                <a:rPr lang="en-US" sz="3600" dirty="0" err="1" smtClean="0">
                  <a:solidFill>
                    <a:srgbClr val="F6F2E7"/>
                  </a:solidFill>
                </a:rPr>
                <a:t>Almutlaq</a:t>
              </a:r>
              <a:endParaRPr lang="en-US" sz="3600" dirty="0" smtClean="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t>
              </a:r>
              <a:r>
                <a:rPr lang="en-US" sz="3600" dirty="0" err="1" smtClean="0">
                  <a:solidFill>
                    <a:srgbClr val="F6F2E7"/>
                  </a:solidFill>
                </a:rPr>
                <a:t>Alessa</a:t>
              </a:r>
              <a:endParaRPr lang="en-US" sz="3600" dirty="0" smtClean="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smtClean="0">
                  <a:solidFill>
                    <a:srgbClr val="4C8180"/>
                  </a:solidFill>
                  <a:latin typeface="Century Gothic"/>
                  <a:cs typeface="Century Gothic"/>
                </a:rPr>
                <a:t>IF</a:t>
              </a:r>
              <a:r>
                <a:rPr lang="en-US" sz="2800" spc="15" dirty="0" smtClean="0">
                  <a:solidFill>
                    <a:srgbClr val="4C8180"/>
                  </a:solidFill>
                  <a:latin typeface="Century Gothic"/>
                  <a:cs typeface="Century Gothic"/>
                </a:rPr>
                <a:t> </a:t>
              </a:r>
              <a:r>
                <a:rPr sz="2800" spc="25" dirty="0" smtClean="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10/28/17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 Id="rId3" Type="http://schemas.openxmlformats.org/officeDocument/2006/relationships/hyperlink" Target="https://docs.google.com/document/d/1JgHlMwbnl28TmJTstrjOR_jJwUQYnA9c-Y45TAYaN7c/edit?usp=shar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50.png"/><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lnYqZZgqx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3.jpg"/><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1928055" y="5740102"/>
            <a:ext cx="4563418" cy="1661993"/>
          </a:xfrm>
          <a:prstGeom prst="rect">
            <a:avLst/>
          </a:prstGeom>
        </p:spPr>
        <p:txBody>
          <a:bodyPr vert="horz" wrap="square" lIns="0" tIns="0" rIns="0" bIns="0" rtlCol="0">
            <a:spAutoFit/>
          </a:bodyPr>
          <a:lstStyle/>
          <a:p>
            <a:r>
              <a:rPr lang="en-US" sz="3600" i="1" dirty="0">
                <a:solidFill>
                  <a:srgbClr val="4B8180"/>
                </a:solidFill>
                <a:latin typeface="Century Gothic" charset="0"/>
                <a:ea typeface="Century Gothic" charset="0"/>
                <a:cs typeface="Century Gothic" charset="0"/>
              </a:rPr>
              <a:t>Pathogenesis of cerebral infarction </a:t>
            </a:r>
          </a:p>
          <a:p>
            <a:pPr marL="348615">
              <a:lnSpc>
                <a:spcPct val="100000"/>
              </a:lnSpc>
            </a:pPr>
            <a:endParaRPr sz="3600" dirty="0">
              <a:solidFill>
                <a:srgbClr val="4B8180"/>
              </a:solidFill>
              <a:latin typeface="Century Gothic"/>
              <a:cs typeface="Century Gothic"/>
            </a:endParaRPr>
          </a:p>
        </p:txBody>
      </p:sp>
      <p:grpSp>
        <p:nvGrpSpPr>
          <p:cNvPr id="4" name="Group 3"/>
          <p:cNvGrpSpPr/>
          <p:nvPr/>
        </p:nvGrpSpPr>
        <p:grpSpPr>
          <a:xfrm>
            <a:off x="4062359" y="3777827"/>
            <a:ext cx="7656353" cy="525785"/>
            <a:chOff x="4371080" y="3617432"/>
            <a:chExt cx="7656353" cy="525785"/>
          </a:xfrm>
        </p:grpSpPr>
        <p:cxnSp>
          <p:nvCxnSpPr>
            <p:cNvPr id="5" name="Straight Connector 4"/>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sp>
          <p:nvSpPr>
            <p:cNvPr id="7" name="object 8"/>
            <p:cNvSpPr txBox="1"/>
            <p:nvPr/>
          </p:nvSpPr>
          <p:spPr>
            <a:xfrm>
              <a:off x="4696204" y="3672896"/>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8" name="Rectangle 7"/>
            <p:cNvSpPr/>
            <p:nvPr/>
          </p:nvSpPr>
          <p:spPr>
            <a:xfrm>
              <a:off x="5931433" y="3617432"/>
              <a:ext cx="6096000" cy="525785"/>
            </a:xfrm>
            <a:prstGeom prst="rect">
              <a:avLst/>
            </a:prstGeom>
          </p:spPr>
          <p:txBody>
            <a:bodyPr>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gr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rot="20707423">
            <a:off x="7093458" y="3364992"/>
            <a:ext cx="2132838" cy="1971666"/>
          </a:xfrm>
          <a:prstGeom prst="rect">
            <a:avLst/>
          </a:prstGeom>
        </p:spPr>
      </p:pic>
      <p:sp>
        <p:nvSpPr>
          <p:cNvPr id="10" name="TextBox 9"/>
          <p:cNvSpPr txBox="1"/>
          <p:nvPr/>
        </p:nvSpPr>
        <p:spPr>
          <a:xfrm>
            <a:off x="7205472" y="6373368"/>
            <a:ext cx="1408176" cy="369332"/>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3"/>
              </a:rPr>
              <a:t>Editing file</a:t>
            </a:r>
            <a:endParaRPr lang="en-US"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528" y="5093041"/>
            <a:ext cx="2660904" cy="1584658"/>
          </a:xfrm>
          <a:prstGeom prst="rect">
            <a:avLst/>
          </a:prstGeom>
        </p:spPr>
      </p:pic>
      <p:sp>
        <p:nvSpPr>
          <p:cNvPr id="2" name="TextBox 1"/>
          <p:cNvSpPr txBox="1"/>
          <p:nvPr/>
        </p:nvSpPr>
        <p:spPr>
          <a:xfrm>
            <a:off x="178308" y="54883"/>
            <a:ext cx="9678924" cy="523220"/>
          </a:xfrm>
          <a:prstGeom prst="rect">
            <a:avLst/>
          </a:prstGeom>
          <a:noFill/>
        </p:spPr>
        <p:txBody>
          <a:bodyPr wrap="square" rtlCol="0">
            <a:spAutoFit/>
          </a:bodyPr>
          <a:lstStyle/>
          <a:p>
            <a:r>
              <a:rPr lang="en-US" sz="2800" dirty="0" smtClean="0">
                <a:solidFill>
                  <a:srgbClr val="4C8180"/>
                </a:solidFill>
                <a:latin typeface="Century Gothic" charset="0"/>
                <a:ea typeface="Century Gothic" charset="0"/>
                <a:cs typeface="Century Gothic" charset="0"/>
              </a:rPr>
              <a:t>Effects of ROS and NO</a:t>
            </a:r>
            <a:endParaRPr lang="en-US" sz="2800" dirty="0">
              <a:solidFill>
                <a:srgbClr val="4C8180"/>
              </a:solidFill>
              <a:latin typeface="Century Gothic" charset="0"/>
              <a:ea typeface="Century Gothic" charset="0"/>
              <a:cs typeface="Century Gothic" charset="0"/>
            </a:endParaRPr>
          </a:p>
        </p:txBody>
      </p:sp>
      <p:sp>
        <p:nvSpPr>
          <p:cNvPr id="10" name="TextBox 9"/>
          <p:cNvSpPr txBox="1"/>
          <p:nvPr/>
        </p:nvSpPr>
        <p:spPr>
          <a:xfrm>
            <a:off x="248412" y="737635"/>
            <a:ext cx="3813944" cy="707886"/>
          </a:xfrm>
          <a:prstGeom prst="rect">
            <a:avLst/>
          </a:prstGeom>
          <a:noFill/>
        </p:spPr>
        <p:txBody>
          <a:bodyPr wrap="square" rtlCol="0">
            <a:spAutoFit/>
          </a:bodyPr>
          <a:lstStyle/>
          <a:p>
            <a:pPr algn="ctr"/>
            <a:r>
              <a:rPr lang="en-US" sz="2000" dirty="0">
                <a:solidFill>
                  <a:srgbClr val="4C8180"/>
                </a:solidFill>
                <a:latin typeface="Century Gothic" charset="0"/>
                <a:ea typeface="Century Gothic" charset="0"/>
                <a:cs typeface="Century Gothic" charset="0"/>
              </a:rPr>
              <a:t>Molecular &amp; Vascular effects of ROS in ischemic stroke</a:t>
            </a:r>
          </a:p>
        </p:txBody>
      </p:sp>
      <p:grpSp>
        <p:nvGrpSpPr>
          <p:cNvPr id="11" name="Group 10"/>
          <p:cNvGrpSpPr/>
          <p:nvPr/>
        </p:nvGrpSpPr>
        <p:grpSpPr>
          <a:xfrm>
            <a:off x="300190" y="1464022"/>
            <a:ext cx="3333164" cy="3017851"/>
            <a:chOff x="1236" y="1200407"/>
            <a:chExt cx="3333164" cy="3017851"/>
          </a:xfrm>
        </p:grpSpPr>
        <p:sp>
          <p:nvSpPr>
            <p:cNvPr id="12" name="Rounded Rectangle 11"/>
            <p:cNvSpPr/>
            <p:nvPr/>
          </p:nvSpPr>
          <p:spPr>
            <a:xfrm>
              <a:off x="1236" y="1200407"/>
              <a:ext cx="3333164" cy="3017851"/>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70685" y="1269856"/>
              <a:ext cx="3194266" cy="2232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342900" lvl="1" indent="-342900" algn="l" defTabSz="711200" rtl="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DNA damage</a:t>
              </a:r>
              <a:endParaRPr lang="en-US" dirty="0">
                <a:solidFill>
                  <a:srgbClr val="334E5D"/>
                </a:solidFill>
                <a:ea typeface="ＭＳ Ｐゴシック" charset="-128"/>
              </a:endParaRPr>
            </a:p>
            <a:p>
              <a:pPr marL="342900" lvl="1" indent="-342900" algn="l" defTabSz="711200" rtl="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Lipid peroxidation of unsaturated fatty acids</a:t>
              </a:r>
            </a:p>
            <a:p>
              <a:pPr marL="342900" lvl="1" indent="-342900" algn="l" defTabSz="711200" rtl="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Protein denaturation</a:t>
              </a:r>
            </a:p>
            <a:p>
              <a:pPr marL="342900" lvl="1" indent="-342900" algn="l" defTabSz="711200" rtl="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Inactivation of enzymes</a:t>
              </a:r>
            </a:p>
            <a:p>
              <a:pPr marL="342900" lvl="1" indent="-342900" algn="l" defTabSz="711200" rtl="0">
                <a:lnSpc>
                  <a:spcPct val="90000"/>
                </a:lnSpc>
                <a:spcBef>
                  <a:spcPct val="0"/>
                </a:spcBef>
                <a:spcAft>
                  <a:spcPct val="15000"/>
                </a:spcAft>
                <a:buFont typeface="+mj-lt"/>
                <a:buAutoNum type="arabicPeriod"/>
              </a:pPr>
              <a:r>
                <a:rPr lang="en-US" altLang="en-US" dirty="0">
                  <a:solidFill>
                    <a:srgbClr val="334E5D"/>
                  </a:solidFill>
                  <a:ea typeface="ＭＳ Ｐゴシック" charset="-128"/>
                </a:rPr>
                <a:t>Cell signaling effects (e.g., r</a:t>
              </a:r>
              <a:r>
                <a:rPr lang="en-US" altLang="en-US" dirty="0">
                  <a:solidFill>
                    <a:srgbClr val="334E5D"/>
                  </a:solidFill>
                  <a:ea typeface="ＭＳ Ｐゴシック" charset="-128"/>
                  <a:sym typeface="Wingdings" charset="2"/>
                </a:rPr>
                <a:t>elease of </a:t>
              </a:r>
              <a:r>
                <a:rPr lang="en-US" altLang="en-US" dirty="0" smtClean="0">
                  <a:solidFill>
                    <a:srgbClr val="334E5D"/>
                  </a:solidFill>
                  <a:ea typeface="ＭＳ Ｐゴシック" charset="-128"/>
                  <a:sym typeface="Wingdings" charset="2"/>
                </a:rPr>
                <a:t>Ca²⁺ </a:t>
              </a:r>
              <a:r>
                <a:rPr lang="en-US" altLang="en-US" dirty="0">
                  <a:solidFill>
                    <a:srgbClr val="334E5D"/>
                  </a:solidFill>
                  <a:ea typeface="ＭＳ Ｐゴシック" charset="-128"/>
                  <a:sym typeface="Wingdings" charset="2"/>
                </a:rPr>
                <a:t>from intracellular stores)</a:t>
              </a:r>
            </a:p>
            <a:p>
              <a:pPr marL="342900" lvl="1" indent="-342900" algn="l" defTabSz="711200" rtl="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Cytoskeletal damage</a:t>
              </a:r>
            </a:p>
            <a:p>
              <a:pPr marL="342900" lvl="1" indent="-342900" algn="l" defTabSz="711200" rtl="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Chemotaxis</a:t>
              </a:r>
            </a:p>
          </p:txBody>
        </p:sp>
      </p:grpSp>
      <p:grpSp>
        <p:nvGrpSpPr>
          <p:cNvPr id="14" name="Group 13"/>
          <p:cNvGrpSpPr/>
          <p:nvPr/>
        </p:nvGrpSpPr>
        <p:grpSpPr>
          <a:xfrm>
            <a:off x="2215165" y="3977928"/>
            <a:ext cx="1721364" cy="684530"/>
            <a:chOff x="1916211" y="3641161"/>
            <a:chExt cx="1721364" cy="684530"/>
          </a:xfrm>
        </p:grpSpPr>
        <p:sp>
          <p:nvSpPr>
            <p:cNvPr id="15" name="Rounded Rectangle 14"/>
            <p:cNvSpPr/>
            <p:nvPr/>
          </p:nvSpPr>
          <p:spPr>
            <a:xfrm>
              <a:off x="1916211" y="3641161"/>
              <a:ext cx="1721364" cy="68453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Rounded Rectangle 6"/>
            <p:cNvSpPr/>
            <p:nvPr/>
          </p:nvSpPr>
          <p:spPr>
            <a:xfrm>
              <a:off x="1936260" y="3661210"/>
              <a:ext cx="1681266" cy="644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smtClean="0"/>
                <a:t>Molecular effects</a:t>
              </a:r>
              <a:endParaRPr lang="en-US" sz="2100" kern="1200"/>
            </a:p>
          </p:txBody>
        </p:sp>
      </p:grpSp>
      <p:grpSp>
        <p:nvGrpSpPr>
          <p:cNvPr id="17" name="Group 16"/>
          <p:cNvGrpSpPr/>
          <p:nvPr/>
        </p:nvGrpSpPr>
        <p:grpSpPr>
          <a:xfrm>
            <a:off x="399231" y="4712439"/>
            <a:ext cx="3333164" cy="1953537"/>
            <a:chOff x="1236" y="1200407"/>
            <a:chExt cx="3333164" cy="3017851"/>
          </a:xfrm>
        </p:grpSpPr>
        <p:sp>
          <p:nvSpPr>
            <p:cNvPr id="18" name="Rounded Rectangle 17"/>
            <p:cNvSpPr/>
            <p:nvPr/>
          </p:nvSpPr>
          <p:spPr>
            <a:xfrm>
              <a:off x="1236" y="1200407"/>
              <a:ext cx="3333164" cy="3017851"/>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70685" y="1269856"/>
              <a:ext cx="3194266" cy="2232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Altered vascular tone and cerebral blood flow</a:t>
              </a:r>
            </a:p>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Increased platelet </a:t>
              </a:r>
              <a:r>
                <a:rPr lang="en-US" altLang="en-US" dirty="0" smtClean="0">
                  <a:solidFill>
                    <a:srgbClr val="334E5D"/>
                  </a:solidFill>
                  <a:ea typeface="ＭＳ Ｐゴシック" charset="-128"/>
                  <a:sym typeface="Wingdings" charset="2"/>
                </a:rPr>
                <a:t>aggregation</a:t>
              </a:r>
              <a:endParaRPr lang="en-US" altLang="en-US" dirty="0">
                <a:solidFill>
                  <a:srgbClr val="334E5D"/>
                </a:solidFill>
                <a:ea typeface="ＭＳ Ｐゴシック" charset="-128"/>
                <a:sym typeface="Wingdings" charset="2"/>
              </a:endParaRPr>
            </a:p>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Increased endothelial cell permeability</a:t>
              </a:r>
            </a:p>
          </p:txBody>
        </p:sp>
      </p:grpSp>
      <p:grpSp>
        <p:nvGrpSpPr>
          <p:cNvPr id="20" name="Group 19"/>
          <p:cNvGrpSpPr/>
          <p:nvPr/>
        </p:nvGrpSpPr>
        <p:grpSpPr>
          <a:xfrm>
            <a:off x="2314206" y="6147352"/>
            <a:ext cx="1721364" cy="684530"/>
            <a:chOff x="1916211" y="3641161"/>
            <a:chExt cx="1721364" cy="684530"/>
          </a:xfrm>
          <a:solidFill>
            <a:srgbClr val="00ADA8"/>
          </a:solidFill>
        </p:grpSpPr>
        <p:sp>
          <p:nvSpPr>
            <p:cNvPr id="21" name="Rounded Rectangle 20"/>
            <p:cNvSpPr/>
            <p:nvPr/>
          </p:nvSpPr>
          <p:spPr>
            <a:xfrm>
              <a:off x="1916211" y="3641161"/>
              <a:ext cx="1721364" cy="684530"/>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ounded Rectangle 6"/>
            <p:cNvSpPr/>
            <p:nvPr/>
          </p:nvSpPr>
          <p:spPr>
            <a:xfrm>
              <a:off x="1936260" y="3661210"/>
              <a:ext cx="1681266" cy="644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dirty="0"/>
                <a:t>Vascular effects</a:t>
              </a:r>
              <a:endParaRPr lang="en-US" sz="2100" kern="1200" dirty="0"/>
            </a:p>
          </p:txBody>
        </p:sp>
      </p:grpSp>
      <p:cxnSp>
        <p:nvCxnSpPr>
          <p:cNvPr id="23" name="Straight Connector 22"/>
          <p:cNvCxnSpPr/>
          <p:nvPr/>
        </p:nvCxnSpPr>
        <p:spPr>
          <a:xfrm>
            <a:off x="4502691" y="1469798"/>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598328" y="756136"/>
            <a:ext cx="5309616" cy="707886"/>
          </a:xfrm>
          <a:prstGeom prst="rect">
            <a:avLst/>
          </a:prstGeom>
        </p:spPr>
        <p:txBody>
          <a:bodyPr wrap="square">
            <a:spAutoFit/>
          </a:bodyPr>
          <a:lstStyle/>
          <a:p>
            <a:pPr algn="ctr"/>
            <a:r>
              <a:rPr lang="en-US" sz="2000" dirty="0">
                <a:solidFill>
                  <a:srgbClr val="4C8180"/>
                </a:solidFill>
                <a:latin typeface="Century Gothic" charset="0"/>
                <a:ea typeface="Century Gothic" charset="0"/>
                <a:cs typeface="Century Gothic" charset="0"/>
              </a:rPr>
              <a:t>The role of NO in the pathophysiology of cerebral ischemia</a:t>
            </a:r>
          </a:p>
        </p:txBody>
      </p:sp>
      <p:sp>
        <p:nvSpPr>
          <p:cNvPr id="25" name="Rectangle 24"/>
          <p:cNvSpPr/>
          <p:nvPr/>
        </p:nvSpPr>
        <p:spPr>
          <a:xfrm>
            <a:off x="4719656" y="1670966"/>
            <a:ext cx="4415200" cy="4801314"/>
          </a:xfrm>
          <a:prstGeom prst="rect">
            <a:avLst/>
          </a:prstGeom>
        </p:spPr>
        <p:txBody>
          <a:bodyPr wrap="square">
            <a:spAutoFit/>
          </a:bodyPr>
          <a:lstStyle/>
          <a:p>
            <a:pPr marL="285750" indent="-285750">
              <a:buFont typeface="Wingdings" panose="05000000000000000000" pitchFamily="2" charset="2"/>
              <a:buChar char="ü"/>
            </a:pPr>
            <a:r>
              <a:rPr lang="en-US" dirty="0" smtClean="0">
                <a:solidFill>
                  <a:srgbClr val="334E5D"/>
                </a:solidFill>
              </a:rPr>
              <a:t>Ischemia leads to abnormal production of </a:t>
            </a:r>
            <a:r>
              <a:rPr lang="en-US" dirty="0">
                <a:solidFill>
                  <a:srgbClr val="334E5D"/>
                </a:solidFill>
              </a:rPr>
              <a:t>Nitric oxide and </a:t>
            </a:r>
            <a:r>
              <a:rPr lang="en-US" dirty="0" smtClean="0">
                <a:solidFill>
                  <a:srgbClr val="334E5D"/>
                </a:solidFill>
              </a:rPr>
              <a:t>this </a:t>
            </a:r>
            <a:r>
              <a:rPr lang="en-US" dirty="0">
                <a:solidFill>
                  <a:srgbClr val="334E5D"/>
                </a:solidFill>
              </a:rPr>
              <a:t>may be both beneficial and detrimental, depending upon </a:t>
            </a:r>
            <a:r>
              <a:rPr lang="en-US" dirty="0" smtClean="0">
                <a:solidFill>
                  <a:srgbClr val="334E5D"/>
                </a:solidFill>
              </a:rPr>
              <a:t>“ when </a:t>
            </a:r>
            <a:r>
              <a:rPr lang="en-US" dirty="0">
                <a:solidFill>
                  <a:srgbClr val="334E5D"/>
                </a:solidFill>
              </a:rPr>
              <a:t>and </a:t>
            </a:r>
            <a:r>
              <a:rPr lang="en-US" dirty="0" smtClean="0">
                <a:solidFill>
                  <a:srgbClr val="334E5D"/>
                </a:solidFill>
              </a:rPr>
              <a:t>where “ </a:t>
            </a:r>
            <a:r>
              <a:rPr lang="en-US" dirty="0">
                <a:solidFill>
                  <a:srgbClr val="334E5D"/>
                </a:solidFill>
              </a:rPr>
              <a:t>NO is released </a:t>
            </a:r>
            <a:r>
              <a:rPr lang="en-US" dirty="0" smtClean="0">
                <a:solidFill>
                  <a:srgbClr val="334E5D"/>
                </a:solidFill>
              </a:rPr>
              <a:t>.</a:t>
            </a:r>
          </a:p>
          <a:p>
            <a:pPr marL="285750" indent="-285750">
              <a:buFont typeface="Wingdings" panose="05000000000000000000" pitchFamily="2" charset="2"/>
              <a:buChar char="ü"/>
            </a:pPr>
            <a:r>
              <a:rPr lang="en-US" dirty="0">
                <a:solidFill>
                  <a:srgbClr val="334E5D"/>
                </a:solidFill>
              </a:rPr>
              <a:t>NO produced by endothelial NOS </a:t>
            </a:r>
            <a:r>
              <a:rPr lang="en-US" dirty="0">
                <a:solidFill>
                  <a:schemeClr val="accent5">
                    <a:lumMod val="75000"/>
                  </a:schemeClr>
                </a:solidFill>
              </a:rPr>
              <a:t>(</a:t>
            </a:r>
            <a:r>
              <a:rPr lang="en-US" dirty="0" err="1">
                <a:solidFill>
                  <a:srgbClr val="FF0000"/>
                </a:solidFill>
              </a:rPr>
              <a:t>eNOS</a:t>
            </a:r>
            <a:r>
              <a:rPr lang="en-US" dirty="0">
                <a:solidFill>
                  <a:schemeClr val="accent5">
                    <a:lumMod val="75000"/>
                  </a:schemeClr>
                </a:solidFill>
              </a:rPr>
              <a:t>) </a:t>
            </a:r>
            <a:r>
              <a:rPr lang="en-US" dirty="0">
                <a:solidFill>
                  <a:srgbClr val="334E5D"/>
                </a:solidFill>
              </a:rPr>
              <a:t>and causes improvement in vascular dilation and perfusion . In this situation its </a:t>
            </a:r>
            <a:r>
              <a:rPr lang="en-US" dirty="0" smtClean="0">
                <a:solidFill>
                  <a:schemeClr val="accent5">
                    <a:lumMod val="75000"/>
                  </a:schemeClr>
                </a:solidFill>
              </a:rPr>
              <a:t>(</a:t>
            </a:r>
            <a:r>
              <a:rPr lang="en-US" dirty="0" smtClean="0">
                <a:solidFill>
                  <a:srgbClr val="FF0000"/>
                </a:solidFill>
              </a:rPr>
              <a:t>beneficial</a:t>
            </a:r>
            <a:r>
              <a:rPr lang="en-US" dirty="0" smtClean="0">
                <a:solidFill>
                  <a:schemeClr val="accent5">
                    <a:lumMod val="75000"/>
                  </a:schemeClr>
                </a:solidFill>
              </a:rPr>
              <a:t>) .</a:t>
            </a:r>
          </a:p>
          <a:p>
            <a:pPr marL="285750" indent="-285750">
              <a:buFont typeface="Wingdings" panose="05000000000000000000" pitchFamily="2" charset="2"/>
              <a:buChar char="ü"/>
            </a:pPr>
            <a:r>
              <a:rPr lang="en-US" dirty="0">
                <a:solidFill>
                  <a:srgbClr val="334E5D"/>
                </a:solidFill>
              </a:rPr>
              <a:t>In contrast, NO production by neuronal NOS (</a:t>
            </a:r>
            <a:r>
              <a:rPr lang="en-US" dirty="0" err="1">
                <a:solidFill>
                  <a:srgbClr val="334E5D"/>
                </a:solidFill>
              </a:rPr>
              <a:t>nNOS</a:t>
            </a:r>
            <a:r>
              <a:rPr lang="en-US" dirty="0">
                <a:solidFill>
                  <a:srgbClr val="334E5D"/>
                </a:solidFill>
              </a:rPr>
              <a:t>) or by the inducible form of NOS </a:t>
            </a:r>
            <a:r>
              <a:rPr lang="en-US" dirty="0">
                <a:solidFill>
                  <a:schemeClr val="accent5">
                    <a:lumMod val="75000"/>
                  </a:schemeClr>
                </a:solidFill>
              </a:rPr>
              <a:t>(</a:t>
            </a:r>
            <a:r>
              <a:rPr lang="en-US" dirty="0" err="1">
                <a:solidFill>
                  <a:srgbClr val="FF0000"/>
                </a:solidFill>
              </a:rPr>
              <a:t>iNOS</a:t>
            </a:r>
            <a:r>
              <a:rPr lang="en-US" dirty="0">
                <a:solidFill>
                  <a:schemeClr val="accent5">
                    <a:lumMod val="75000"/>
                  </a:schemeClr>
                </a:solidFill>
              </a:rPr>
              <a:t>) </a:t>
            </a:r>
            <a:r>
              <a:rPr lang="en-US" dirty="0" smtClean="0">
                <a:solidFill>
                  <a:srgbClr val="334E5D"/>
                </a:solidFill>
              </a:rPr>
              <a:t>has detrimental </a:t>
            </a:r>
            <a:r>
              <a:rPr lang="en-US" dirty="0">
                <a:solidFill>
                  <a:srgbClr val="334E5D"/>
                </a:solidFill>
              </a:rPr>
              <a:t>(harmful) </a:t>
            </a:r>
            <a:r>
              <a:rPr lang="en-US" dirty="0" smtClean="0">
                <a:solidFill>
                  <a:srgbClr val="334E5D"/>
                </a:solidFill>
              </a:rPr>
              <a:t>effects .</a:t>
            </a:r>
            <a:endParaRPr lang="en-US" dirty="0">
              <a:solidFill>
                <a:srgbClr val="334E5D"/>
              </a:solidFill>
            </a:endParaRPr>
          </a:p>
          <a:p>
            <a:pPr marL="285750" indent="-285750">
              <a:buFont typeface="Wingdings" panose="05000000000000000000" pitchFamily="2" charset="2"/>
              <a:buChar char="ü"/>
            </a:pPr>
            <a:r>
              <a:rPr lang="en-US" dirty="0">
                <a:solidFill>
                  <a:srgbClr val="334E5D"/>
                </a:solidFill>
              </a:rPr>
              <a:t>Increased </a:t>
            </a:r>
            <a:r>
              <a:rPr lang="en-US" dirty="0" err="1">
                <a:solidFill>
                  <a:srgbClr val="334E5D"/>
                </a:solidFill>
              </a:rPr>
              <a:t>iNOS</a:t>
            </a:r>
            <a:r>
              <a:rPr lang="en-US" dirty="0">
                <a:solidFill>
                  <a:srgbClr val="334E5D"/>
                </a:solidFill>
              </a:rPr>
              <a:t> activity generally occurs in a delayed fashion after brain ischemia and trauma and is associated with inflammatory </a:t>
            </a:r>
            <a:r>
              <a:rPr lang="en-US" dirty="0" smtClean="0">
                <a:solidFill>
                  <a:srgbClr val="334E5D"/>
                </a:solidFill>
              </a:rPr>
              <a:t>processes .</a:t>
            </a:r>
            <a:endParaRPr lang="en-US" dirty="0">
              <a:solidFill>
                <a:srgbClr val="334E5D"/>
              </a:solidFill>
            </a:endParaRPr>
          </a:p>
          <a:p>
            <a:pPr marL="285750" indent="-285750">
              <a:buFont typeface="Wingdings" panose="05000000000000000000" pitchFamily="2" charset="2"/>
              <a:buChar char="ü"/>
            </a:pPr>
            <a:endParaRPr lang="en-US" dirty="0">
              <a:solidFill>
                <a:srgbClr val="334E5D"/>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200" y="1533471"/>
            <a:ext cx="2477560" cy="3559570"/>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2566107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308" y="54883"/>
            <a:ext cx="9678924" cy="523220"/>
          </a:xfrm>
          <a:prstGeom prst="rect">
            <a:avLst/>
          </a:prstGeom>
          <a:noFill/>
        </p:spPr>
        <p:txBody>
          <a:bodyPr wrap="square" rtlCol="0">
            <a:spAutoFit/>
          </a:bodyPr>
          <a:lstStyle/>
          <a:p>
            <a:r>
              <a:rPr lang="en-US" sz="2800" dirty="0">
                <a:solidFill>
                  <a:srgbClr val="4C8180"/>
                </a:solidFill>
                <a:latin typeface="Century Gothic" charset="0"/>
                <a:ea typeface="Century Gothic" charset="0"/>
                <a:cs typeface="Century Gothic" charset="0"/>
              </a:rPr>
              <a:t>Metabolic </a:t>
            </a:r>
            <a:r>
              <a:rPr lang="en-US" sz="2800" dirty="0" smtClean="0">
                <a:solidFill>
                  <a:srgbClr val="4C8180"/>
                </a:solidFill>
                <a:latin typeface="Century Gothic" charset="0"/>
                <a:ea typeface="Century Gothic" charset="0"/>
                <a:cs typeface="Century Gothic" charset="0"/>
              </a:rPr>
              <a:t>stress </a:t>
            </a:r>
            <a:r>
              <a:rPr lang="en-US" sz="1400" dirty="0">
                <a:solidFill>
                  <a:srgbClr val="00B050"/>
                </a:solidFill>
              </a:rPr>
              <a:t>”</a:t>
            </a:r>
            <a:r>
              <a:rPr lang="en-US" sz="1400" dirty="0" smtClean="0">
                <a:solidFill>
                  <a:srgbClr val="00B050"/>
                </a:solidFill>
              </a:rPr>
              <a:t>The </a:t>
            </a:r>
            <a:r>
              <a:rPr lang="en-US" sz="1400" dirty="0">
                <a:solidFill>
                  <a:srgbClr val="00B050"/>
                </a:solidFill>
              </a:rPr>
              <a:t>cell starts the anaerobic respiration that lead to </a:t>
            </a:r>
            <a:r>
              <a:rPr lang="en-US" sz="1400" dirty="0" smtClean="0">
                <a:solidFill>
                  <a:srgbClr val="00B050"/>
                </a:solidFill>
              </a:rPr>
              <a:t>acidosis</a:t>
            </a:r>
            <a:r>
              <a:rPr lang="en-US" sz="1400" dirty="0">
                <a:solidFill>
                  <a:srgbClr val="00B050"/>
                </a:solidFill>
              </a:rPr>
              <a:t>”</a:t>
            </a:r>
            <a:r>
              <a:rPr lang="en-US" sz="1400" dirty="0" smtClean="0">
                <a:solidFill>
                  <a:srgbClr val="00B050"/>
                </a:solidFill>
              </a:rPr>
              <a:t> </a:t>
            </a:r>
            <a:endParaRPr lang="en-US" sz="2800" dirty="0">
              <a:solidFill>
                <a:srgbClr val="00B050"/>
              </a:solidFill>
            </a:endParaRPr>
          </a:p>
        </p:txBody>
      </p:sp>
      <p:sp>
        <p:nvSpPr>
          <p:cNvPr id="3" name="TextBox 2"/>
          <p:cNvSpPr txBox="1"/>
          <p:nvPr/>
        </p:nvSpPr>
        <p:spPr>
          <a:xfrm>
            <a:off x="1391412" y="737635"/>
            <a:ext cx="3813944" cy="707886"/>
          </a:xfrm>
          <a:prstGeom prst="rect">
            <a:avLst/>
          </a:prstGeom>
          <a:noFill/>
        </p:spPr>
        <p:txBody>
          <a:bodyPr wrap="square" rtlCol="0">
            <a:spAutoFit/>
          </a:bodyPr>
          <a:lstStyle/>
          <a:p>
            <a:pPr algn="ctr"/>
            <a:r>
              <a:rPr lang="en-US" sz="2000" dirty="0">
                <a:solidFill>
                  <a:srgbClr val="4C8180"/>
                </a:solidFill>
                <a:latin typeface="Century Gothic" charset="0"/>
                <a:ea typeface="Century Gothic" charset="0"/>
                <a:cs typeface="Century Gothic" charset="0"/>
              </a:rPr>
              <a:t>Biochemical changes in The brain during ischemia</a:t>
            </a:r>
          </a:p>
        </p:txBody>
      </p:sp>
      <p:cxnSp>
        <p:nvCxnSpPr>
          <p:cNvPr id="4" name="Straight Connector 3"/>
          <p:cNvCxnSpPr/>
          <p:nvPr/>
        </p:nvCxnSpPr>
        <p:spPr>
          <a:xfrm>
            <a:off x="6770403" y="1469798"/>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8308" y="1522583"/>
            <a:ext cx="6478524" cy="5078313"/>
          </a:xfrm>
          <a:prstGeom prst="rect">
            <a:avLst/>
          </a:prstGeom>
        </p:spPr>
        <p:txBody>
          <a:bodyPr wrap="square">
            <a:spAutoFit/>
          </a:bodyPr>
          <a:lstStyle/>
          <a:p>
            <a:pPr marL="285750" indent="-285750">
              <a:buFont typeface="Wingdings" panose="05000000000000000000" pitchFamily="2" charset="2"/>
              <a:buChar char="v"/>
            </a:pPr>
            <a:r>
              <a:rPr lang="en-US" altLang="en-US" dirty="0">
                <a:solidFill>
                  <a:srgbClr val="334E5D"/>
                </a:solidFill>
              </a:rPr>
              <a:t>Ischemia </a:t>
            </a:r>
            <a:r>
              <a:rPr lang="en-US" altLang="en-US" dirty="0" smtClean="0">
                <a:solidFill>
                  <a:srgbClr val="334E5D"/>
                </a:solidFill>
                <a:sym typeface="Wingdings" charset="2"/>
              </a:rPr>
              <a:t>leads to </a:t>
            </a:r>
            <a:r>
              <a:rPr lang="en-US" altLang="en-US" dirty="0">
                <a:solidFill>
                  <a:srgbClr val="334E5D"/>
                </a:solidFill>
              </a:rPr>
              <a:t>interruption or severe reduction of blood flow, O2 &amp; nutrients in cerebral arteries </a:t>
            </a:r>
            <a:r>
              <a:rPr lang="en-US" altLang="en-US" dirty="0">
                <a:solidFill>
                  <a:srgbClr val="334E5D"/>
                </a:solidFill>
                <a:sym typeface="Wingdings" charset="2"/>
              </a:rPr>
              <a:t> </a:t>
            </a:r>
            <a:r>
              <a:rPr lang="en-US" altLang="en-US" dirty="0">
                <a:solidFill>
                  <a:srgbClr val="FF0000"/>
                </a:solidFill>
                <a:sym typeface="Wingdings" charset="2"/>
              </a:rPr>
              <a:t>energy depletion </a:t>
            </a:r>
            <a:r>
              <a:rPr lang="en-US" altLang="en-US" dirty="0">
                <a:solidFill>
                  <a:srgbClr val="334E5D"/>
                </a:solidFill>
                <a:sym typeface="Wingdings" charset="2"/>
              </a:rPr>
              <a:t>(depletion of ATP &amp; </a:t>
            </a:r>
            <a:r>
              <a:rPr lang="en-US" altLang="en-US" dirty="0" err="1">
                <a:solidFill>
                  <a:srgbClr val="334E5D"/>
                </a:solidFill>
                <a:sym typeface="Wingdings" charset="2"/>
              </a:rPr>
              <a:t>creatine</a:t>
            </a:r>
            <a:r>
              <a:rPr lang="en-US" altLang="en-US" dirty="0">
                <a:solidFill>
                  <a:srgbClr val="334E5D"/>
                </a:solidFill>
                <a:sym typeface="Wingdings" charset="2"/>
              </a:rPr>
              <a:t> phosphate</a:t>
            </a:r>
            <a:r>
              <a:rPr lang="en-US" altLang="en-US" dirty="0" smtClean="0">
                <a:solidFill>
                  <a:srgbClr val="334E5D"/>
                </a:solidFill>
                <a:sym typeface="Wingdings" charset="2"/>
              </a:rPr>
              <a:t>)</a:t>
            </a:r>
          </a:p>
          <a:p>
            <a:pPr marL="285750" indent="-285750">
              <a:buFont typeface="Wingdings" panose="05000000000000000000" pitchFamily="2" charset="2"/>
              <a:buChar char="v"/>
            </a:pPr>
            <a:endParaRPr lang="en-US" dirty="0">
              <a:solidFill>
                <a:srgbClr val="334E5D"/>
              </a:solidFill>
              <a:sym typeface="Wingdings" charset="2"/>
            </a:endParaRPr>
          </a:p>
          <a:p>
            <a:pPr marL="285750" indent="-285750">
              <a:buFont typeface="Wingdings" panose="05000000000000000000" pitchFamily="2" charset="2"/>
              <a:buChar char="v"/>
            </a:pPr>
            <a:r>
              <a:rPr lang="en-US" dirty="0" smtClean="0">
                <a:solidFill>
                  <a:srgbClr val="334E5D"/>
                </a:solidFill>
                <a:sym typeface="Wingdings" charset="2"/>
              </a:rPr>
              <a:t>Energy depletion due to inhibition of “ ATP dependent ion pumps “ which effect </a:t>
            </a:r>
            <a:r>
              <a:rPr lang="en-US" u="sng" dirty="0" smtClean="0">
                <a:solidFill>
                  <a:srgbClr val="334E5D"/>
                </a:solidFill>
                <a:sym typeface="Wingdings" charset="2"/>
              </a:rPr>
              <a:t>membranes depolarization</a:t>
            </a:r>
            <a:r>
              <a:rPr lang="en-US" dirty="0" smtClean="0">
                <a:solidFill>
                  <a:srgbClr val="334E5D"/>
                </a:solidFill>
                <a:sym typeface="Wingdings" charset="2"/>
              </a:rPr>
              <a:t> </a:t>
            </a:r>
            <a:r>
              <a:rPr lang="en-US" dirty="0">
                <a:solidFill>
                  <a:srgbClr val="334E5D"/>
                </a:solidFill>
                <a:sym typeface="Wingdings" charset="2"/>
              </a:rPr>
              <a:t>and</a:t>
            </a:r>
            <a:r>
              <a:rPr lang="en-US" u="sng" dirty="0">
                <a:solidFill>
                  <a:srgbClr val="334E5D"/>
                </a:solidFill>
                <a:sym typeface="Wingdings" charset="2"/>
              </a:rPr>
              <a:t> </a:t>
            </a:r>
            <a:r>
              <a:rPr lang="en-US" u="sng" dirty="0" err="1">
                <a:solidFill>
                  <a:srgbClr val="334E5D"/>
                </a:solidFill>
                <a:sym typeface="Wingdings" charset="2"/>
              </a:rPr>
              <a:t>Perturbance</a:t>
            </a:r>
            <a:r>
              <a:rPr lang="en-US" u="sng" dirty="0">
                <a:solidFill>
                  <a:srgbClr val="334E5D"/>
                </a:solidFill>
                <a:sym typeface="Wingdings" charset="2"/>
              </a:rPr>
              <a:t> of transmembrane ion </a:t>
            </a:r>
            <a:r>
              <a:rPr lang="en-US" u="sng" dirty="0" smtClean="0">
                <a:solidFill>
                  <a:srgbClr val="334E5D"/>
                </a:solidFill>
                <a:sym typeface="Wingdings" charset="2"/>
              </a:rPr>
              <a:t>gradients</a:t>
            </a:r>
            <a:r>
              <a:rPr lang="en-US" dirty="0" smtClean="0">
                <a:solidFill>
                  <a:srgbClr val="334E5D"/>
                </a:solidFill>
                <a:sym typeface="Wingdings" charset="2"/>
              </a:rPr>
              <a:t> .</a:t>
            </a:r>
          </a:p>
          <a:p>
            <a:pPr marL="285750" indent="-285750">
              <a:buFont typeface="Wingdings" panose="05000000000000000000" pitchFamily="2" charset="2"/>
              <a:buChar char="v"/>
            </a:pPr>
            <a:endParaRPr lang="en-US" dirty="0">
              <a:solidFill>
                <a:srgbClr val="334E5D"/>
              </a:solidFill>
              <a:sym typeface="Wingdings" charset="2"/>
            </a:endParaRPr>
          </a:p>
          <a:p>
            <a:pPr marL="285750" indent="-285750">
              <a:buFont typeface="Wingdings" panose="05000000000000000000" pitchFamily="2" charset="2"/>
              <a:buChar char="v"/>
            </a:pPr>
            <a:r>
              <a:rPr lang="en-US" dirty="0">
                <a:solidFill>
                  <a:srgbClr val="334E5D"/>
                </a:solidFill>
              </a:rPr>
              <a:t> </a:t>
            </a:r>
            <a:r>
              <a:rPr lang="en-US" dirty="0" smtClean="0">
                <a:solidFill>
                  <a:srgbClr val="FF0000"/>
                </a:solidFill>
              </a:rPr>
              <a:t>Ca²⁺ </a:t>
            </a:r>
            <a:r>
              <a:rPr lang="en-US" dirty="0">
                <a:solidFill>
                  <a:srgbClr val="FF0000"/>
                </a:solidFill>
              </a:rPr>
              <a:t>Influx</a:t>
            </a:r>
            <a:r>
              <a:rPr lang="en-US" dirty="0">
                <a:solidFill>
                  <a:srgbClr val="334E5D"/>
                </a:solidFill>
              </a:rPr>
              <a:t> leads to activation of cellular proteases (</a:t>
            </a:r>
            <a:r>
              <a:rPr lang="en-US" dirty="0" err="1">
                <a:solidFill>
                  <a:srgbClr val="334E5D"/>
                </a:solidFill>
              </a:rPr>
              <a:t>Calpains</a:t>
            </a:r>
            <a:r>
              <a:rPr lang="en-US" dirty="0">
                <a:solidFill>
                  <a:srgbClr val="334E5D"/>
                </a:solidFill>
              </a:rPr>
              <a:t>) &amp; lipases </a:t>
            </a:r>
            <a:r>
              <a:rPr lang="en-US" dirty="0" smtClean="0">
                <a:solidFill>
                  <a:srgbClr val="334E5D"/>
                </a:solidFill>
              </a:rPr>
              <a:t>which further leads to </a:t>
            </a:r>
            <a:r>
              <a:rPr lang="en-US" dirty="0">
                <a:solidFill>
                  <a:srgbClr val="334E5D"/>
                </a:solidFill>
              </a:rPr>
              <a:t>breakdown of cerebral tissue</a:t>
            </a:r>
          </a:p>
          <a:p>
            <a:pPr marL="285750" indent="-285750">
              <a:buFont typeface="Wingdings" panose="05000000000000000000" pitchFamily="2" charset="2"/>
              <a:buChar char="v"/>
            </a:pPr>
            <a:endParaRPr lang="en-US" dirty="0" smtClean="0">
              <a:solidFill>
                <a:srgbClr val="334E5D"/>
              </a:solidFill>
            </a:endParaRPr>
          </a:p>
          <a:p>
            <a:pPr marL="285750" indent="-285750">
              <a:buFont typeface="Wingdings" panose="05000000000000000000" pitchFamily="2" charset="2"/>
              <a:buChar char="v"/>
            </a:pPr>
            <a:r>
              <a:rPr lang="en-US" dirty="0" smtClean="0">
                <a:solidFill>
                  <a:srgbClr val="334E5D"/>
                </a:solidFill>
              </a:rPr>
              <a:t> </a:t>
            </a:r>
            <a:r>
              <a:rPr lang="en-US" dirty="0" smtClean="0">
                <a:solidFill>
                  <a:srgbClr val="FF0000"/>
                </a:solidFill>
              </a:rPr>
              <a:t>Na⁺ Influx</a:t>
            </a:r>
          </a:p>
          <a:p>
            <a:pPr marL="285750" indent="-285750">
              <a:buFont typeface="Wingdings" panose="05000000000000000000" pitchFamily="2" charset="2"/>
              <a:buChar char="v"/>
            </a:pPr>
            <a:endParaRPr lang="en-US" dirty="0">
              <a:solidFill>
                <a:srgbClr val="334E5D"/>
              </a:solidFill>
            </a:endParaRPr>
          </a:p>
          <a:p>
            <a:pPr marL="285750" indent="-285750">
              <a:buFont typeface="Wingdings" panose="05000000000000000000" pitchFamily="2" charset="2"/>
              <a:buChar char="v"/>
            </a:pPr>
            <a:r>
              <a:rPr lang="en-US" dirty="0" smtClean="0">
                <a:solidFill>
                  <a:srgbClr val="334E5D"/>
                </a:solidFill>
              </a:rPr>
              <a:t> </a:t>
            </a:r>
            <a:r>
              <a:rPr lang="en-US" dirty="0" smtClean="0">
                <a:solidFill>
                  <a:srgbClr val="FF0000"/>
                </a:solidFill>
              </a:rPr>
              <a:t>K⁺ efflux </a:t>
            </a:r>
            <a:r>
              <a:rPr lang="en-US" dirty="0">
                <a:solidFill>
                  <a:srgbClr val="334E5D"/>
                </a:solidFill>
              </a:rPr>
              <a:t>leading to K+-induced release of excitatory amino acids</a:t>
            </a:r>
          </a:p>
          <a:p>
            <a:pPr marL="285750" indent="-285750">
              <a:buFont typeface="Wingdings" panose="05000000000000000000" pitchFamily="2" charset="2"/>
              <a:buChar char="v"/>
            </a:pPr>
            <a:endParaRPr lang="en-US" dirty="0">
              <a:solidFill>
                <a:srgbClr val="FF0000"/>
              </a:solidFill>
            </a:endParaRPr>
          </a:p>
          <a:p>
            <a:pPr marL="285750" indent="-285750">
              <a:buFont typeface="Wingdings" panose="05000000000000000000" pitchFamily="2" charset="2"/>
              <a:buChar char="v"/>
            </a:pPr>
            <a:r>
              <a:rPr lang="en-US" dirty="0" smtClean="0">
                <a:solidFill>
                  <a:srgbClr val="334E5D"/>
                </a:solidFill>
              </a:rPr>
              <a:t> </a:t>
            </a:r>
            <a:r>
              <a:rPr lang="en-US" dirty="0" smtClean="0">
                <a:solidFill>
                  <a:srgbClr val="FF0000"/>
                </a:solidFill>
              </a:rPr>
              <a:t>Increased </a:t>
            </a:r>
            <a:r>
              <a:rPr lang="en-US" dirty="0">
                <a:solidFill>
                  <a:srgbClr val="FF0000"/>
                </a:solidFill>
              </a:rPr>
              <a:t>lactic acid</a:t>
            </a:r>
            <a:r>
              <a:rPr lang="en-US" dirty="0">
                <a:solidFill>
                  <a:srgbClr val="334E5D"/>
                </a:solidFill>
              </a:rPr>
              <a:t> in neurons leads to </a:t>
            </a:r>
            <a:r>
              <a:rPr lang="en-US" u="sng" dirty="0">
                <a:solidFill>
                  <a:srgbClr val="334E5D"/>
                </a:solidFill>
              </a:rPr>
              <a:t>acidosis</a:t>
            </a:r>
            <a:r>
              <a:rPr lang="en-US" dirty="0">
                <a:solidFill>
                  <a:srgbClr val="334E5D"/>
                </a:solidFill>
              </a:rPr>
              <a:t> which promotes the pro-oxidant effect and increases the rate of conversion of </a:t>
            </a:r>
            <a:r>
              <a:rPr lang="en-US" dirty="0">
                <a:solidFill>
                  <a:srgbClr val="FF0000"/>
                </a:solidFill>
              </a:rPr>
              <a:t>O</a:t>
            </a:r>
            <a:r>
              <a:rPr lang="en-US" dirty="0" smtClean="0">
                <a:solidFill>
                  <a:srgbClr val="FF0000"/>
                </a:solidFill>
              </a:rPr>
              <a:t>₂⁻ </a:t>
            </a:r>
            <a:r>
              <a:rPr lang="en-US" dirty="0">
                <a:solidFill>
                  <a:srgbClr val="FF0000"/>
                </a:solidFill>
              </a:rPr>
              <a:t>to H₂O₂ </a:t>
            </a:r>
            <a:r>
              <a:rPr lang="en-US" dirty="0">
                <a:solidFill>
                  <a:srgbClr val="334E5D"/>
                </a:solidFill>
              </a:rPr>
              <a:t>or to </a:t>
            </a:r>
            <a:r>
              <a:rPr lang="en-US" dirty="0" err="1">
                <a:solidFill>
                  <a:srgbClr val="334E5D"/>
                </a:solidFill>
              </a:rPr>
              <a:t>hydroxyperoxyl</a:t>
            </a:r>
            <a:r>
              <a:rPr lang="en-US" dirty="0">
                <a:solidFill>
                  <a:srgbClr val="334E5D"/>
                </a:solidFill>
              </a:rPr>
              <a:t> </a:t>
            </a:r>
            <a:r>
              <a:rPr lang="en-US" dirty="0" smtClean="0">
                <a:solidFill>
                  <a:srgbClr val="334E5D"/>
                </a:solidFill>
              </a:rPr>
              <a:t>radical</a:t>
            </a:r>
            <a:endParaRPr lang="en-US" dirty="0">
              <a:solidFill>
                <a:srgbClr val="334E5D"/>
              </a:solidFill>
            </a:endParaRPr>
          </a:p>
        </p:txBody>
      </p:sp>
      <p:sp>
        <p:nvSpPr>
          <p:cNvPr id="6" name="Rectangle 5"/>
          <p:cNvSpPr/>
          <p:nvPr/>
        </p:nvSpPr>
        <p:spPr>
          <a:xfrm>
            <a:off x="6814480" y="756136"/>
            <a:ext cx="5309616" cy="707886"/>
          </a:xfrm>
          <a:prstGeom prst="rect">
            <a:avLst/>
          </a:prstGeom>
        </p:spPr>
        <p:txBody>
          <a:bodyPr wrap="square">
            <a:spAutoFit/>
          </a:bodyPr>
          <a:lstStyle/>
          <a:p>
            <a:pPr algn="ctr"/>
            <a:r>
              <a:rPr lang="en-US" sz="2000" dirty="0">
                <a:solidFill>
                  <a:srgbClr val="4C8180"/>
                </a:solidFill>
                <a:latin typeface="Century Gothic" charset="0"/>
                <a:ea typeface="Century Gothic" charset="0"/>
                <a:cs typeface="Century Gothic" charset="0"/>
              </a:rPr>
              <a:t>Sources &amp; consequences of increased cytosolic Calcium in cell injury</a:t>
            </a:r>
          </a:p>
        </p:txBody>
      </p:sp>
      <p:pic>
        <p:nvPicPr>
          <p:cNvPr id="7" name="Picture 4" descr="S01871-001-f013"/>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7284784" y="1598807"/>
            <a:ext cx="4369008" cy="51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421932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308" y="54883"/>
            <a:ext cx="9678924" cy="523220"/>
          </a:xfrm>
          <a:prstGeom prst="rect">
            <a:avLst/>
          </a:prstGeom>
          <a:noFill/>
        </p:spPr>
        <p:txBody>
          <a:bodyPr wrap="square" rtlCol="0">
            <a:spAutoFit/>
          </a:bodyPr>
          <a:lstStyle/>
          <a:p>
            <a:r>
              <a:rPr lang="en-US" sz="2800" dirty="0">
                <a:solidFill>
                  <a:srgbClr val="4C8180"/>
                </a:solidFill>
                <a:latin typeface="Century Gothic" charset="0"/>
                <a:ea typeface="Century Gothic" charset="0"/>
                <a:cs typeface="Century Gothic" charset="0"/>
              </a:rPr>
              <a:t>Neurochemical response</a:t>
            </a:r>
          </a:p>
        </p:txBody>
      </p:sp>
      <p:sp>
        <p:nvSpPr>
          <p:cNvPr id="3" name="TextBox 2"/>
          <p:cNvSpPr txBox="1"/>
          <p:nvPr/>
        </p:nvSpPr>
        <p:spPr>
          <a:xfrm>
            <a:off x="7271004" y="737635"/>
            <a:ext cx="3813944" cy="707886"/>
          </a:xfrm>
          <a:prstGeom prst="rect">
            <a:avLst/>
          </a:prstGeom>
          <a:noFill/>
        </p:spPr>
        <p:txBody>
          <a:bodyPr wrap="square" rtlCol="0">
            <a:spAutoFit/>
          </a:bodyPr>
          <a:lstStyle/>
          <a:p>
            <a:pPr algn="ctr"/>
            <a:r>
              <a:rPr lang="en-US" sz="2000" dirty="0">
                <a:solidFill>
                  <a:srgbClr val="4C8180"/>
                </a:solidFill>
                <a:latin typeface="Century Gothic" charset="0"/>
                <a:ea typeface="Century Gothic" charset="0"/>
                <a:cs typeface="Century Gothic" charset="0"/>
              </a:rPr>
              <a:t>Biochemical changes in The brain during ischemia</a:t>
            </a:r>
          </a:p>
        </p:txBody>
      </p:sp>
      <p:cxnSp>
        <p:nvCxnSpPr>
          <p:cNvPr id="4" name="Straight Connector 3"/>
          <p:cNvCxnSpPr/>
          <p:nvPr/>
        </p:nvCxnSpPr>
        <p:spPr>
          <a:xfrm>
            <a:off x="6304059" y="1445521"/>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615684" y="1495151"/>
            <a:ext cx="4924044" cy="2031325"/>
          </a:xfrm>
          <a:prstGeom prst="rect">
            <a:avLst/>
          </a:prstGeom>
        </p:spPr>
        <p:txBody>
          <a:bodyPr wrap="square">
            <a:spAutoFit/>
          </a:bodyPr>
          <a:lstStyle/>
          <a:p>
            <a:pPr marL="285750" indent="-285750">
              <a:buFont typeface="Wingdings" panose="05000000000000000000" pitchFamily="2" charset="2"/>
              <a:buChar char="Ø"/>
            </a:pPr>
            <a:r>
              <a:rPr lang="en-US" altLang="en-US" dirty="0">
                <a:solidFill>
                  <a:srgbClr val="334E5D"/>
                </a:solidFill>
              </a:rPr>
              <a:t>Following cerebral ischemia, extracellular levels of various neurotransmitters are increased </a:t>
            </a:r>
          </a:p>
          <a:p>
            <a:pPr marL="285750" indent="-285750">
              <a:buFont typeface="Wingdings" panose="05000000000000000000" pitchFamily="2" charset="2"/>
              <a:buChar char="v"/>
            </a:pPr>
            <a:endParaRPr lang="en-US" altLang="en-US" dirty="0">
              <a:solidFill>
                <a:srgbClr val="334E5D"/>
              </a:solidFill>
            </a:endParaRPr>
          </a:p>
          <a:p>
            <a:pPr marL="285750" indent="-285750">
              <a:buFont typeface="Wingdings" panose="05000000000000000000" pitchFamily="2" charset="2"/>
              <a:buChar char="ü"/>
            </a:pPr>
            <a:r>
              <a:rPr lang="en-US" altLang="en-US" dirty="0" smtClean="0">
                <a:solidFill>
                  <a:srgbClr val="334E5D"/>
                </a:solidFill>
              </a:rPr>
              <a:t>Glutamate </a:t>
            </a:r>
            <a:r>
              <a:rPr lang="en-US" altLang="en-US" sz="1400" dirty="0">
                <a:solidFill>
                  <a:srgbClr val="00B050"/>
                </a:solidFill>
              </a:rPr>
              <a:t>“Main NT”</a:t>
            </a:r>
          </a:p>
          <a:p>
            <a:pPr marL="285750" indent="-285750">
              <a:buFont typeface="Wingdings" panose="05000000000000000000" pitchFamily="2" charset="2"/>
              <a:buChar char="ü"/>
            </a:pPr>
            <a:r>
              <a:rPr lang="en-US" altLang="en-US" dirty="0">
                <a:solidFill>
                  <a:srgbClr val="334E5D"/>
                </a:solidFill>
              </a:rPr>
              <a:t>Glycine</a:t>
            </a:r>
          </a:p>
          <a:p>
            <a:pPr marL="285750" indent="-285750">
              <a:buFont typeface="Wingdings" panose="05000000000000000000" pitchFamily="2" charset="2"/>
              <a:buChar char="ü"/>
            </a:pPr>
            <a:r>
              <a:rPr lang="en-US" altLang="en-US" dirty="0">
                <a:solidFill>
                  <a:srgbClr val="334E5D"/>
                </a:solidFill>
              </a:rPr>
              <a:t>GABA</a:t>
            </a:r>
          </a:p>
          <a:p>
            <a:pPr marL="285750" indent="-285750">
              <a:buFont typeface="Wingdings" panose="05000000000000000000" pitchFamily="2" charset="2"/>
              <a:buChar char="ü"/>
            </a:pPr>
            <a:r>
              <a:rPr lang="en-US" altLang="en-US" dirty="0">
                <a:solidFill>
                  <a:srgbClr val="334E5D"/>
                </a:solidFill>
              </a:rPr>
              <a:t>Dopamine</a:t>
            </a:r>
          </a:p>
        </p:txBody>
      </p:sp>
      <p:sp>
        <p:nvSpPr>
          <p:cNvPr id="6" name="Rectangle 5"/>
          <p:cNvSpPr/>
          <p:nvPr/>
        </p:nvSpPr>
        <p:spPr>
          <a:xfrm>
            <a:off x="495976" y="756136"/>
            <a:ext cx="5309616" cy="707886"/>
          </a:xfrm>
          <a:prstGeom prst="rect">
            <a:avLst/>
          </a:prstGeom>
        </p:spPr>
        <p:txBody>
          <a:bodyPr wrap="square">
            <a:spAutoFit/>
          </a:bodyPr>
          <a:lstStyle/>
          <a:p>
            <a:pPr algn="ctr"/>
            <a:r>
              <a:rPr lang="en-US" sz="2000" dirty="0">
                <a:solidFill>
                  <a:srgbClr val="4C8180"/>
                </a:solidFill>
                <a:latin typeface="Century Gothic" charset="0"/>
                <a:ea typeface="Century Gothic" charset="0"/>
                <a:cs typeface="Century Gothic" charset="0"/>
              </a:rPr>
              <a:t>The Blood tests in patients with brain ischemia or hemorrhage</a:t>
            </a:r>
          </a:p>
        </p:txBody>
      </p:sp>
      <p:graphicFrame>
        <p:nvGraphicFramePr>
          <p:cNvPr id="9" name="Diagram 8"/>
          <p:cNvGraphicFramePr/>
          <p:nvPr>
            <p:extLst>
              <p:ext uri="{D42A27DB-BD31-4B8C-83A1-F6EECF244321}">
                <p14:modId xmlns:p14="http://schemas.microsoft.com/office/powerpoint/2010/main" val="1795936656"/>
              </p:ext>
            </p:extLst>
          </p:nvPr>
        </p:nvGraphicFramePr>
        <p:xfrm>
          <a:off x="53406" y="1445521"/>
          <a:ext cx="5780466" cy="529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819900" y="3468643"/>
            <a:ext cx="4838700" cy="707886"/>
          </a:xfrm>
          <a:prstGeom prst="rect">
            <a:avLst/>
          </a:prstGeom>
          <a:noFill/>
        </p:spPr>
        <p:txBody>
          <a:bodyPr wrap="square" rtlCol="0">
            <a:spAutoFit/>
          </a:bodyPr>
          <a:lstStyle/>
          <a:p>
            <a:pPr algn="ctr"/>
            <a:r>
              <a:rPr lang="en-US" sz="2000" dirty="0">
                <a:solidFill>
                  <a:srgbClr val="4C8180"/>
                </a:solidFill>
                <a:latin typeface="Century Gothic" charset="0"/>
                <a:ea typeface="Century Gothic" charset="0"/>
                <a:cs typeface="Century Gothic" charset="0"/>
              </a:rPr>
              <a:t>Examples of Potential Biochemical Intervention in Cerebral Ischemia</a:t>
            </a:r>
          </a:p>
        </p:txBody>
      </p:sp>
      <p:sp>
        <p:nvSpPr>
          <p:cNvPr id="11" name="Rectangle 10"/>
          <p:cNvSpPr/>
          <p:nvPr/>
        </p:nvSpPr>
        <p:spPr>
          <a:xfrm>
            <a:off x="6615684" y="4449329"/>
            <a:ext cx="5765292" cy="1200329"/>
          </a:xfrm>
          <a:prstGeom prst="rect">
            <a:avLst/>
          </a:prstGeom>
        </p:spPr>
        <p:txBody>
          <a:bodyPr wrap="square">
            <a:spAutoFit/>
          </a:bodyPr>
          <a:lstStyle/>
          <a:p>
            <a:pPr marL="285750" indent="-285750">
              <a:buFont typeface="Wingdings" panose="05000000000000000000" pitchFamily="2" charset="2"/>
              <a:buChar char="ü"/>
            </a:pPr>
            <a:r>
              <a:rPr lang="en-US" altLang="en-US" dirty="0">
                <a:solidFill>
                  <a:srgbClr val="334E5D"/>
                </a:solidFill>
              </a:rPr>
              <a:t>Inhibitors of glutamate </a:t>
            </a:r>
            <a:r>
              <a:rPr lang="en-US" altLang="en-US" dirty="0" smtClean="0">
                <a:solidFill>
                  <a:srgbClr val="334E5D"/>
                </a:solidFill>
              </a:rPr>
              <a:t>release.</a:t>
            </a:r>
            <a:endParaRPr lang="en-US" altLang="en-US" dirty="0">
              <a:solidFill>
                <a:srgbClr val="334E5D"/>
              </a:solidFill>
            </a:endParaRPr>
          </a:p>
          <a:p>
            <a:pPr marL="285750" indent="-285750">
              <a:buFont typeface="Wingdings" panose="05000000000000000000" pitchFamily="2" charset="2"/>
              <a:buChar char="ü"/>
            </a:pPr>
            <a:r>
              <a:rPr lang="en-US" altLang="en-US" dirty="0" smtClean="0">
                <a:solidFill>
                  <a:srgbClr val="334E5D"/>
                </a:solidFill>
              </a:rPr>
              <a:t>Ca²⁺ </a:t>
            </a:r>
            <a:r>
              <a:rPr lang="en-US" altLang="en-US" dirty="0">
                <a:solidFill>
                  <a:srgbClr val="334E5D"/>
                </a:solidFill>
              </a:rPr>
              <a:t>channel </a:t>
            </a:r>
            <a:r>
              <a:rPr lang="en-US" altLang="en-US" dirty="0" smtClean="0">
                <a:solidFill>
                  <a:srgbClr val="334E5D"/>
                </a:solidFill>
              </a:rPr>
              <a:t>blockers.</a:t>
            </a:r>
            <a:endParaRPr lang="en-US" altLang="en-US" dirty="0">
              <a:solidFill>
                <a:srgbClr val="334E5D"/>
              </a:solidFill>
            </a:endParaRPr>
          </a:p>
          <a:p>
            <a:pPr marL="285750" indent="-285750">
              <a:buFont typeface="Wingdings" panose="05000000000000000000" pitchFamily="2" charset="2"/>
              <a:buChar char="ü"/>
            </a:pPr>
            <a:r>
              <a:rPr lang="en-US" altLang="en-US" dirty="0">
                <a:solidFill>
                  <a:srgbClr val="334E5D"/>
                </a:solidFill>
              </a:rPr>
              <a:t>Nitric oxide synthase inhibitors &amp; free radical </a:t>
            </a:r>
            <a:r>
              <a:rPr lang="en-US" altLang="en-US" dirty="0" smtClean="0">
                <a:solidFill>
                  <a:srgbClr val="334E5D"/>
                </a:solidFill>
              </a:rPr>
              <a:t>inhibition.</a:t>
            </a:r>
            <a:endParaRPr lang="en-US" altLang="en-US" dirty="0">
              <a:solidFill>
                <a:srgbClr val="334E5D"/>
              </a:solidFill>
            </a:endParaRPr>
          </a:p>
          <a:p>
            <a:pPr marL="285750" indent="-285750">
              <a:buFont typeface="Wingdings" panose="05000000000000000000" pitchFamily="2" charset="2"/>
              <a:buChar char="ü"/>
            </a:pPr>
            <a:r>
              <a:rPr lang="en-US" altLang="en-US" dirty="0" err="1">
                <a:solidFill>
                  <a:srgbClr val="334E5D"/>
                </a:solidFill>
              </a:rPr>
              <a:t>Calpain</a:t>
            </a:r>
            <a:r>
              <a:rPr lang="en-US" altLang="en-US" dirty="0">
                <a:solidFill>
                  <a:srgbClr val="334E5D"/>
                </a:solidFill>
              </a:rPr>
              <a:t> </a:t>
            </a:r>
            <a:r>
              <a:rPr lang="en-US" altLang="en-US" dirty="0" smtClean="0">
                <a:solidFill>
                  <a:srgbClr val="334E5D"/>
                </a:solidFill>
              </a:rPr>
              <a:t>inhibitors</a:t>
            </a:r>
            <a:endParaRPr lang="en-US" altLang="en-US" dirty="0">
              <a:solidFill>
                <a:srgbClr val="334E5D"/>
              </a:solidFill>
            </a:endParaRPr>
          </a:p>
        </p:txBody>
      </p:sp>
    </p:spTree>
    <p:extLst>
      <p:ext uri="{BB962C8B-B14F-4D97-AF65-F5344CB8AC3E}">
        <p14:creationId xmlns:p14="http://schemas.microsoft.com/office/powerpoint/2010/main" val="383958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308" y="54883"/>
            <a:ext cx="9678924" cy="523220"/>
          </a:xfrm>
          <a:prstGeom prst="rect">
            <a:avLst/>
          </a:prstGeom>
          <a:noFill/>
        </p:spPr>
        <p:txBody>
          <a:bodyPr wrap="square" rtlCol="0">
            <a:spAutoFit/>
          </a:bodyPr>
          <a:lstStyle/>
          <a:p>
            <a:r>
              <a:rPr lang="en-US" sz="2800" dirty="0" smtClean="0">
                <a:solidFill>
                  <a:srgbClr val="4C8180"/>
                </a:solidFill>
                <a:latin typeface="Century Gothic" charset="0"/>
                <a:ea typeface="Century Gothic" charset="0"/>
                <a:cs typeface="Century Gothic" charset="0"/>
              </a:rPr>
              <a:t>To summarize</a:t>
            </a:r>
            <a:endParaRPr lang="en-US" sz="2800" dirty="0">
              <a:solidFill>
                <a:srgbClr val="4C8180"/>
              </a:solidFill>
              <a:latin typeface="Century Gothic" charset="0"/>
              <a:ea typeface="Century Gothic" charset="0"/>
              <a:cs typeface="Century Gothic" charset="0"/>
            </a:endParaRPr>
          </a:p>
        </p:txBody>
      </p:sp>
      <p:sp>
        <p:nvSpPr>
          <p:cNvPr id="3" name="TextBox 2"/>
          <p:cNvSpPr txBox="1"/>
          <p:nvPr/>
        </p:nvSpPr>
        <p:spPr>
          <a:xfrm>
            <a:off x="6443274" y="741539"/>
            <a:ext cx="4277868" cy="400110"/>
          </a:xfrm>
          <a:prstGeom prst="rect">
            <a:avLst/>
          </a:prstGeom>
          <a:noFill/>
        </p:spPr>
        <p:txBody>
          <a:bodyPr wrap="square" rtlCol="0">
            <a:spAutoFit/>
          </a:bodyPr>
          <a:lstStyle/>
          <a:p>
            <a:pPr algn="ctr"/>
            <a:r>
              <a:rPr lang="en-US" sz="2000" dirty="0" smtClean="0">
                <a:solidFill>
                  <a:srgbClr val="4C8180"/>
                </a:solidFill>
                <a:latin typeface="Century Gothic" charset="0"/>
                <a:ea typeface="Century Gothic" charset="0"/>
                <a:cs typeface="Century Gothic" charset="0"/>
              </a:rPr>
              <a:t>Consequences </a:t>
            </a:r>
            <a:r>
              <a:rPr lang="en-US" sz="2000" dirty="0">
                <a:solidFill>
                  <a:srgbClr val="4C8180"/>
                </a:solidFill>
                <a:latin typeface="Century Gothic" charset="0"/>
                <a:ea typeface="Century Gothic" charset="0"/>
                <a:cs typeface="Century Gothic" charset="0"/>
              </a:rPr>
              <a:t>of brain ischemia</a:t>
            </a:r>
          </a:p>
        </p:txBody>
      </p:sp>
      <p:cxnSp>
        <p:nvCxnSpPr>
          <p:cNvPr id="4" name="Straight Connector 3"/>
          <p:cNvCxnSpPr/>
          <p:nvPr/>
        </p:nvCxnSpPr>
        <p:spPr>
          <a:xfrm>
            <a:off x="4886739" y="1445521"/>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1808" y="756136"/>
            <a:ext cx="5309616" cy="400110"/>
          </a:xfrm>
          <a:prstGeom prst="rect">
            <a:avLst/>
          </a:prstGeom>
        </p:spPr>
        <p:txBody>
          <a:bodyPr wrap="square">
            <a:spAutoFit/>
          </a:bodyPr>
          <a:lstStyle/>
          <a:p>
            <a:pPr algn="ctr"/>
            <a:r>
              <a:rPr lang="en-US" sz="2000" dirty="0" smtClean="0">
                <a:solidFill>
                  <a:srgbClr val="4C8180"/>
                </a:solidFill>
                <a:latin typeface="Century Gothic" charset="0"/>
                <a:ea typeface="Century Gothic" charset="0"/>
                <a:cs typeface="Century Gothic" charset="0"/>
              </a:rPr>
              <a:t>Ischemic cascade</a:t>
            </a:r>
            <a:endParaRPr lang="en-US" sz="2000" dirty="0">
              <a:solidFill>
                <a:srgbClr val="4C8180"/>
              </a:solidFill>
              <a:latin typeface="Century Gothic" charset="0"/>
              <a:ea typeface="Century Gothic" charset="0"/>
              <a:cs typeface="Century Gothic" charset="0"/>
            </a:endParaRPr>
          </a:p>
        </p:txBody>
      </p:sp>
      <p:graphicFrame>
        <p:nvGraphicFramePr>
          <p:cNvPr id="7" name="Diagram 6"/>
          <p:cNvGraphicFramePr/>
          <p:nvPr>
            <p:extLst>
              <p:ext uri="{D42A27DB-BD31-4B8C-83A1-F6EECF244321}">
                <p14:modId xmlns:p14="http://schemas.microsoft.com/office/powerpoint/2010/main" val="3251529200"/>
              </p:ext>
            </p:extLst>
          </p:nvPr>
        </p:nvGraphicFramePr>
        <p:xfrm>
          <a:off x="-1698752" y="10305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5017770" y="1590204"/>
            <a:ext cx="7128877" cy="4241426"/>
          </a:xfrm>
          <a:prstGeom prst="rect">
            <a:avLst/>
          </a:prstGeom>
        </p:spPr>
      </p:pic>
    </p:spTree>
    <p:extLst>
      <p:ext uri="{BB962C8B-B14F-4D97-AF65-F5344CB8AC3E}">
        <p14:creationId xmlns:p14="http://schemas.microsoft.com/office/powerpoint/2010/main" val="368292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364" y="45739"/>
            <a:ext cx="11845636"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Summary</a:t>
            </a:r>
            <a:endParaRPr lang="en-US" sz="2800" dirty="0">
              <a:solidFill>
                <a:srgbClr val="4C8180"/>
              </a:solidFill>
              <a:latin typeface="Century Gothic" charset="0"/>
              <a:ea typeface="Century Gothic" charset="0"/>
              <a:cs typeface="Century Gothic" charset="0"/>
            </a:endParaRPr>
          </a:p>
        </p:txBody>
      </p:sp>
      <p:sp>
        <p:nvSpPr>
          <p:cNvPr id="3" name="Rectangle 2"/>
          <p:cNvSpPr/>
          <p:nvPr/>
        </p:nvSpPr>
        <p:spPr>
          <a:xfrm>
            <a:off x="0" y="738720"/>
            <a:ext cx="12098215" cy="646331"/>
          </a:xfrm>
          <a:prstGeom prst="rect">
            <a:avLst/>
          </a:prstGeom>
        </p:spPr>
        <p:txBody>
          <a:bodyPr wrap="square">
            <a:spAutoFit/>
          </a:bodyPr>
          <a:lstStyle/>
          <a:p>
            <a:pPr algn="ctr"/>
            <a:r>
              <a:rPr lang="en-US" altLang="en-US" b="1" dirty="0" smtClean="0">
                <a:solidFill>
                  <a:srgbClr val="334E5D"/>
                </a:solidFill>
                <a:ea typeface="ＭＳ Ｐゴシック" charset="-128"/>
              </a:rPr>
              <a:t>The lecture talked about 3 main aspects:</a:t>
            </a:r>
          </a:p>
          <a:p>
            <a:r>
              <a:rPr lang="en-US" altLang="en-US" dirty="0" smtClean="0">
                <a:solidFill>
                  <a:srgbClr val="334E5D"/>
                </a:solidFill>
                <a:ea typeface="ＭＳ Ｐゴシック" charset="-128"/>
              </a:rPr>
              <a:t>   	 1- Types of strokes and their risk factors:		      3- </a:t>
            </a:r>
            <a:r>
              <a:rPr lang="en-US" altLang="en-US" dirty="0">
                <a:solidFill>
                  <a:srgbClr val="334E5D"/>
                </a:solidFill>
                <a:ea typeface="ＭＳ Ｐゴシック" charset="-128"/>
              </a:rPr>
              <a:t>The biochemical responses to Ischemic </a:t>
            </a:r>
            <a:r>
              <a:rPr lang="en-US" altLang="en-US" dirty="0" smtClean="0">
                <a:solidFill>
                  <a:srgbClr val="334E5D"/>
                </a:solidFill>
                <a:ea typeface="ＭＳ Ｐゴシック" charset="-128"/>
              </a:rPr>
              <a:t>injury:	</a:t>
            </a:r>
          </a:p>
        </p:txBody>
      </p:sp>
      <p:cxnSp>
        <p:nvCxnSpPr>
          <p:cNvPr id="5" name="Straight Connector 4"/>
          <p:cNvCxnSpPr/>
          <p:nvPr/>
        </p:nvCxnSpPr>
        <p:spPr>
          <a:xfrm flipH="1">
            <a:off x="5533820" y="1264557"/>
            <a:ext cx="1919" cy="5452739"/>
          </a:xfrm>
          <a:prstGeom prst="line">
            <a:avLst/>
          </a:prstGeom>
          <a:ln>
            <a:solidFill>
              <a:srgbClr val="233F4D"/>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250869" y="1454480"/>
          <a:ext cx="5106574" cy="2957902"/>
        </p:xfrm>
        <a:graphic>
          <a:graphicData uri="http://schemas.openxmlformats.org/drawingml/2006/table">
            <a:tbl>
              <a:tblPr firstRow="1" bandRow="1">
                <a:tableStyleId>{5C22544A-7EE6-4342-B048-85BDC9FD1C3A}</a:tableStyleId>
              </a:tblPr>
              <a:tblGrid>
                <a:gridCol w="896334"/>
                <a:gridCol w="1792666"/>
                <a:gridCol w="2417574"/>
              </a:tblGrid>
              <a:tr h="379529">
                <a:tc>
                  <a:txBody>
                    <a:bodyPr/>
                    <a:lstStyle/>
                    <a:p>
                      <a:pPr algn="ctr"/>
                      <a:r>
                        <a:rPr lang="en-US" dirty="0" smtClean="0">
                          <a:solidFill>
                            <a:schemeClr val="tx1"/>
                          </a:solidFill>
                        </a:rPr>
                        <a:t>Stroke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334E5D"/>
                          </a:solidFill>
                          <a:latin typeface="+mn-lt"/>
                          <a:ea typeface="ＭＳ Ｐゴシック" charset="-128"/>
                          <a:cs typeface="+mn-cs"/>
                        </a:rPr>
                        <a:t>Hemorrhagic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334E5D"/>
                          </a:solidFill>
                          <a:latin typeface="+mn-lt"/>
                          <a:ea typeface="ＭＳ Ｐゴシック" charset="-128"/>
                          <a:cs typeface="+mn-cs"/>
                        </a:rPr>
                        <a:t>Ischemic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8E8"/>
                    </a:solidFill>
                  </a:tcPr>
                </a:tc>
              </a:tr>
              <a:tr h="675249">
                <a:tc>
                  <a:txBody>
                    <a:bodyPr/>
                    <a:lstStyle/>
                    <a:p>
                      <a:pPr algn="ctr"/>
                      <a:r>
                        <a:rPr lang="en-US" dirty="0" smtClean="0"/>
                        <a:t>Types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334E5D"/>
                          </a:solidFill>
                          <a:latin typeface="+mn-lt"/>
                          <a:ea typeface="ＭＳ Ｐゴシック" charset="-128"/>
                          <a:cs typeface="+mn-cs"/>
                        </a:rPr>
                        <a:t>1- Intracerebral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334E5D"/>
                          </a:solidFill>
                          <a:latin typeface="+mn-lt"/>
                          <a:ea typeface="ＭＳ Ｐゴシック" charset="-128"/>
                          <a:cs typeface="+mn-cs"/>
                        </a:rPr>
                        <a:t>2- Subarachnoid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334E5D"/>
                          </a:solidFill>
                          <a:latin typeface="+mn-lt"/>
                          <a:ea typeface="ＭＳ Ｐゴシック" charset="-128"/>
                          <a:cs typeface="+mn-cs"/>
                        </a:rPr>
                        <a:t>1- Thrombotic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334E5D"/>
                          </a:solidFill>
                          <a:latin typeface="+mn-lt"/>
                          <a:ea typeface="ＭＳ Ｐゴシック" charset="-128"/>
                          <a:cs typeface="+mn-cs"/>
                        </a:rPr>
                        <a:t>2- Embolic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r>
              <a:tr h="651099">
                <a:tc rowSpan="2">
                  <a:txBody>
                    <a:bodyPr/>
                    <a:lstStyle/>
                    <a:p>
                      <a:pPr algn="ctr"/>
                      <a:r>
                        <a:rPr lang="en-US" dirty="0" smtClean="0"/>
                        <a:t>Risk Factors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8E8"/>
                    </a:solidFill>
                  </a:tcPr>
                </a:tc>
                <a:tc gridSpan="2">
                  <a:txBody>
                    <a:bodyPr/>
                    <a:lstStyle/>
                    <a:p>
                      <a:pPr marL="342900" marR="0" lvl="1" indent="-342900" algn="ctr" defTabSz="914400" rtl="0" eaLnBrk="1" fontAlgn="auto" latinLnBrk="0" hangingPunct="1">
                        <a:lnSpc>
                          <a:spcPct val="100000"/>
                        </a:lnSpc>
                        <a:spcBef>
                          <a:spcPts val="0"/>
                        </a:spcBef>
                        <a:spcAft>
                          <a:spcPts val="0"/>
                        </a:spcAft>
                        <a:buClrTx/>
                        <a:buSzTx/>
                        <a:buFont typeface="+mj-lt"/>
                        <a:buAutoNum type="arabicPeriod"/>
                        <a:tabLst/>
                        <a:defRPr/>
                      </a:pPr>
                      <a:r>
                        <a:rPr lang="en-US" altLang="en-US" sz="1600" dirty="0" smtClean="0">
                          <a:solidFill>
                            <a:srgbClr val="334E5D"/>
                          </a:solidFill>
                          <a:ea typeface="ＭＳ Ｐゴシック" charset="-128"/>
                          <a:sym typeface="Wingdings" charset="2"/>
                        </a:rPr>
                        <a:t>Hypertension</a:t>
                      </a:r>
                    </a:p>
                    <a:p>
                      <a:pPr marL="342900" marR="0" lvl="1" indent="-342900" algn="ctr" defTabSz="914400" rtl="0" eaLnBrk="1" fontAlgn="auto" latinLnBrk="0" hangingPunct="1">
                        <a:lnSpc>
                          <a:spcPct val="100000"/>
                        </a:lnSpc>
                        <a:spcBef>
                          <a:spcPts val="0"/>
                        </a:spcBef>
                        <a:spcAft>
                          <a:spcPts val="0"/>
                        </a:spcAft>
                        <a:buClrTx/>
                        <a:buSzTx/>
                        <a:buFont typeface="+mj-lt"/>
                        <a:buAutoNum type="arabicPeriod"/>
                        <a:tabLst/>
                        <a:defRPr/>
                      </a:pPr>
                      <a:r>
                        <a:rPr lang="en-US" altLang="en-US" sz="1600" dirty="0" smtClean="0">
                          <a:solidFill>
                            <a:srgbClr val="334E5D"/>
                          </a:solidFill>
                          <a:ea typeface="ＭＳ Ｐゴシック" charset="-128"/>
                          <a:sym typeface="Wingdings" charset="2"/>
                        </a:rPr>
                        <a:t>Smoking</a:t>
                      </a:r>
                    </a:p>
                    <a:p>
                      <a:pPr marL="342900" marR="0" lvl="1" indent="-342900" algn="ctr" defTabSz="914400" rtl="0" eaLnBrk="1" fontAlgn="auto" latinLnBrk="0" hangingPunct="1">
                        <a:lnSpc>
                          <a:spcPct val="100000"/>
                        </a:lnSpc>
                        <a:spcBef>
                          <a:spcPts val="0"/>
                        </a:spcBef>
                        <a:spcAft>
                          <a:spcPts val="0"/>
                        </a:spcAft>
                        <a:buClrTx/>
                        <a:buSzTx/>
                        <a:buFont typeface="+mj-lt"/>
                        <a:buAutoNum type="arabicPeriod"/>
                        <a:tabLst/>
                        <a:defRPr/>
                      </a:pPr>
                      <a:r>
                        <a:rPr lang="en-US" altLang="en-US" sz="1600" dirty="0" smtClean="0">
                          <a:solidFill>
                            <a:srgbClr val="334E5D"/>
                          </a:solidFill>
                          <a:ea typeface="ＭＳ Ｐゴシック" charset="-128"/>
                          <a:sym typeface="Wingdings" charset="2"/>
                        </a:rPr>
                        <a:t>Illegal</a:t>
                      </a:r>
                      <a:r>
                        <a:rPr lang="en-US" altLang="en-US" sz="1600" baseline="0" dirty="0" smtClean="0">
                          <a:solidFill>
                            <a:srgbClr val="334E5D"/>
                          </a:solidFill>
                          <a:ea typeface="ＭＳ Ｐゴシック" charset="-128"/>
                          <a:sym typeface="Wingdings" charset="2"/>
                        </a:rPr>
                        <a:t> drug use</a:t>
                      </a:r>
                      <a:endParaRPr lang="en-US" altLang="en-US" sz="1600" dirty="0" smtClean="0">
                        <a:solidFill>
                          <a:srgbClr val="334E5D"/>
                        </a:solidFill>
                        <a:ea typeface="ＭＳ Ｐゴシック" charset="-128"/>
                        <a:sym typeface="Wingdings"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c hMerge="1">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kern="1200" dirty="0" smtClean="0">
                        <a:solidFill>
                          <a:srgbClr val="334E5D"/>
                        </a:solidFill>
                        <a:latin typeface="+mn-lt"/>
                        <a:ea typeface="ＭＳ Ｐゴシック"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016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1" indent="-342900" defTabSz="711200">
                        <a:lnSpc>
                          <a:spcPct val="90000"/>
                        </a:lnSpc>
                        <a:spcBef>
                          <a:spcPct val="0"/>
                        </a:spcBef>
                        <a:spcAft>
                          <a:spcPct val="15000"/>
                        </a:spcAft>
                        <a:buFont typeface="Wingdings" panose="05000000000000000000" pitchFamily="2" charset="2"/>
                        <a:buChar char="ü"/>
                      </a:pPr>
                      <a:r>
                        <a:rPr lang="en-US" altLang="en-US" sz="1600" dirty="0" smtClean="0">
                          <a:solidFill>
                            <a:srgbClr val="334E5D"/>
                          </a:solidFill>
                          <a:ea typeface="ＭＳ Ｐゴシック" charset="-128"/>
                          <a:sym typeface="Wingdings" charset="2"/>
                        </a:rPr>
                        <a:t>Blood thinning medications like Warfarin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solidFill>
                            <a:srgbClr val="334E5D"/>
                          </a:solidFill>
                          <a:ea typeface="ＭＳ Ｐゴシック" charset="-128"/>
                          <a:sym typeface="Wingdings" charset="2"/>
                        </a:rPr>
                        <a:t>Has much more risk factors,</a:t>
                      </a:r>
                      <a:r>
                        <a:rPr lang="en-US" sz="1600" baseline="0" dirty="0" smtClean="0">
                          <a:solidFill>
                            <a:srgbClr val="334E5D"/>
                          </a:solidFill>
                          <a:ea typeface="ＭＳ Ｐゴシック" charset="-128"/>
                          <a:sym typeface="Wingdings" charset="2"/>
                        </a:rPr>
                        <a:t> thus it occurs more commonly than the hemorrhagic type.</a:t>
                      </a:r>
                      <a:endParaRPr lang="en-US" sz="1600" kern="1200" dirty="0" smtClean="0">
                        <a:solidFill>
                          <a:srgbClr val="334E5D"/>
                        </a:solidFill>
                        <a:latin typeface="+mn-lt"/>
                        <a:ea typeface="ＭＳ Ｐゴシック"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r>
            </a:tbl>
          </a:graphicData>
        </a:graphic>
      </p:graphicFrame>
      <p:sp>
        <p:nvSpPr>
          <p:cNvPr id="9" name="Rectangle 8"/>
          <p:cNvSpPr/>
          <p:nvPr/>
        </p:nvSpPr>
        <p:spPr>
          <a:xfrm>
            <a:off x="112540" y="4514175"/>
            <a:ext cx="5219115" cy="369332"/>
          </a:xfrm>
          <a:prstGeom prst="rect">
            <a:avLst/>
          </a:prstGeom>
        </p:spPr>
        <p:txBody>
          <a:bodyPr wrap="square">
            <a:spAutoFit/>
          </a:bodyPr>
          <a:lstStyle/>
          <a:p>
            <a:pPr algn="ctr"/>
            <a:r>
              <a:rPr lang="en-US" altLang="en-US" dirty="0">
                <a:solidFill>
                  <a:srgbClr val="334E5D"/>
                </a:solidFill>
                <a:ea typeface="ＭＳ Ｐゴシック" charset="-128"/>
              </a:rPr>
              <a:t>2- Cell death in ischemic </a:t>
            </a:r>
            <a:r>
              <a:rPr lang="en-US" altLang="en-US" dirty="0" smtClean="0">
                <a:solidFill>
                  <a:srgbClr val="334E5D"/>
                </a:solidFill>
                <a:ea typeface="ＭＳ Ｐゴシック" charset="-128"/>
              </a:rPr>
              <a:t>injury:</a:t>
            </a:r>
            <a:endParaRPr lang="en-US" altLang="en-US" dirty="0">
              <a:solidFill>
                <a:srgbClr val="334E5D"/>
              </a:solidFill>
              <a:ea typeface="ＭＳ Ｐゴシック" charset="-128"/>
            </a:endParaRPr>
          </a:p>
        </p:txBody>
      </p:sp>
      <p:graphicFrame>
        <p:nvGraphicFramePr>
          <p:cNvPr id="10" name="Table 9"/>
          <p:cNvGraphicFramePr>
            <a:graphicFrameLocks noGrp="1"/>
          </p:cNvGraphicFramePr>
          <p:nvPr>
            <p:extLst/>
          </p:nvPr>
        </p:nvGraphicFramePr>
        <p:xfrm>
          <a:off x="112540" y="4952936"/>
          <a:ext cx="5219115" cy="1772920"/>
        </p:xfrm>
        <a:graphic>
          <a:graphicData uri="http://schemas.openxmlformats.org/drawingml/2006/table">
            <a:tbl>
              <a:tblPr firstRow="1" bandRow="1">
                <a:tableStyleId>{5C22544A-7EE6-4342-B048-85BDC9FD1C3A}</a:tableStyleId>
              </a:tblPr>
              <a:tblGrid>
                <a:gridCol w="2736167"/>
                <a:gridCol w="2482948"/>
              </a:tblGrid>
              <a:tr h="370840">
                <a:tc>
                  <a:txBody>
                    <a:bodyPr/>
                    <a:lstStyle/>
                    <a:p>
                      <a:pPr algn="ctr"/>
                      <a:r>
                        <a:rPr lang="en-US" altLang="en-US" sz="1800" b="1" dirty="0" smtClean="0">
                          <a:solidFill>
                            <a:srgbClr val="334E5D"/>
                          </a:solidFill>
                          <a:ea typeface="ＭＳ Ｐゴシック" charset="-128"/>
                        </a:rPr>
                        <a:t>Necrosis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8E8"/>
                    </a:solidFill>
                  </a:tcPr>
                </a:tc>
                <a:tc>
                  <a:txBody>
                    <a:bodyPr/>
                    <a:lstStyle/>
                    <a:p>
                      <a:pPr algn="ctr"/>
                      <a:r>
                        <a:rPr lang="en-US" altLang="en-US" sz="1800" b="1" dirty="0" smtClean="0">
                          <a:solidFill>
                            <a:srgbClr val="334E5D"/>
                          </a:solidFill>
                          <a:ea typeface="ＭＳ Ｐゴシック" charset="-128"/>
                        </a:rPr>
                        <a:t>Apoptosis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8E8"/>
                    </a:solidFill>
                  </a:tcPr>
                </a:tc>
              </a:tr>
              <a:tr h="5705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kern="1200" dirty="0" smtClean="0">
                          <a:solidFill>
                            <a:srgbClr val="334E5D"/>
                          </a:solidFill>
                          <a:latin typeface="+mn-lt"/>
                          <a:ea typeface="ＭＳ Ｐゴシック" charset="-128"/>
                          <a:cs typeface="+mn-cs"/>
                        </a:rPr>
                        <a:t>observed early after severe </a:t>
                      </a:r>
                      <a:r>
                        <a:rPr lang="en-US" altLang="en-US" sz="1600" dirty="0" smtClean="0">
                          <a:solidFill>
                            <a:srgbClr val="334E5D"/>
                          </a:solidFill>
                          <a:ea typeface="ＭＳ Ｐゴシック" charset="-128"/>
                        </a:rPr>
                        <a:t>ischemic insults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solidFill>
                            <a:srgbClr val="334E5D"/>
                          </a:solidFill>
                          <a:ea typeface="ＭＳ Ｐゴシック" charset="-128"/>
                        </a:rPr>
                        <a:t>In </a:t>
                      </a:r>
                      <a:r>
                        <a:rPr lang="en-US" altLang="en-US" sz="1600" kern="1200" dirty="0" smtClean="0">
                          <a:solidFill>
                            <a:srgbClr val="334E5D"/>
                          </a:solidFill>
                          <a:latin typeface="+mn-lt"/>
                          <a:ea typeface="ＭＳ Ｐゴシック" charset="-128"/>
                          <a:cs typeface="+mn-cs"/>
                        </a:rPr>
                        <a:t>more mild insults and with longer survival periods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r>
              <a:tr h="6951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solidFill>
                            <a:srgbClr val="334E5D"/>
                          </a:solidFill>
                          <a:ea typeface="ＭＳ Ｐゴシック" charset="-128"/>
                        </a:rPr>
                        <a:t>Involve </a:t>
                      </a:r>
                      <a:r>
                        <a:rPr lang="en-US" altLang="en-US" sz="1600" b="1" dirty="0" smtClean="0">
                          <a:solidFill>
                            <a:srgbClr val="334E5D"/>
                          </a:solidFill>
                          <a:ea typeface="ＭＳ Ｐゴシック" charset="-128"/>
                        </a:rPr>
                        <a:t>calcium-induced </a:t>
                      </a:r>
                      <a:r>
                        <a:rPr lang="en-US" altLang="en-US" sz="1600" b="1" dirty="0" err="1" smtClean="0">
                          <a:solidFill>
                            <a:srgbClr val="334E5D"/>
                          </a:solidFill>
                          <a:ea typeface="ＭＳ Ｐゴシック" charset="-128"/>
                        </a:rPr>
                        <a:t>calpain</a:t>
                      </a:r>
                      <a:r>
                        <a:rPr lang="en-US" altLang="en-US" sz="1600" b="1" dirty="0" smtClean="0">
                          <a:solidFill>
                            <a:srgbClr val="334E5D"/>
                          </a:solidFill>
                          <a:ea typeface="ＭＳ Ｐゴシック" charset="-128"/>
                        </a:rPr>
                        <a:t>-mediated proteolysis</a:t>
                      </a:r>
                      <a:r>
                        <a:rPr lang="en-US" altLang="en-US" sz="1600" dirty="0" smtClean="0">
                          <a:solidFill>
                            <a:srgbClr val="334E5D"/>
                          </a:solidFill>
                          <a:ea typeface="ＭＳ Ｐゴシック" charset="-128"/>
                        </a:rPr>
                        <a:t> of brain tissue, and </a:t>
                      </a:r>
                      <a:r>
                        <a:rPr lang="en-US" altLang="en-US" sz="1600" b="1" dirty="0" err="1" smtClean="0">
                          <a:solidFill>
                            <a:srgbClr val="334E5D"/>
                          </a:solidFill>
                          <a:ea typeface="ＭＳ Ｐゴシック" charset="-128"/>
                        </a:rPr>
                        <a:t>Calpain</a:t>
                      </a:r>
                      <a:r>
                        <a:rPr lang="en-US" altLang="en-US" sz="1600" b="1" dirty="0" smtClean="0">
                          <a:solidFill>
                            <a:srgbClr val="334E5D"/>
                          </a:solidFill>
                          <a:ea typeface="ＭＳ Ｐゴシック" charset="-128"/>
                        </a:rPr>
                        <a:t> </a:t>
                      </a:r>
                      <a:r>
                        <a:rPr lang="en-US" altLang="en-US" sz="1600" dirty="0" smtClean="0">
                          <a:solidFill>
                            <a:srgbClr val="334E5D"/>
                          </a:solidFill>
                          <a:ea typeface="ＭＳ Ｐゴシック" charset="-128"/>
                        </a:rPr>
                        <a:t>includes many</a:t>
                      </a:r>
                      <a:r>
                        <a:rPr lang="en-US" altLang="en-US" sz="1600" baseline="0" dirty="0" smtClean="0">
                          <a:solidFill>
                            <a:srgbClr val="334E5D"/>
                          </a:solidFill>
                          <a:ea typeface="ＭＳ Ｐゴシック" charset="-128"/>
                        </a:rPr>
                        <a:t> </a:t>
                      </a:r>
                      <a:r>
                        <a:rPr lang="en-US" altLang="en-US" sz="1600" u="sng" baseline="0" dirty="0" smtClean="0">
                          <a:solidFill>
                            <a:srgbClr val="334E5D"/>
                          </a:solidFill>
                          <a:ea typeface="ＭＳ Ｐゴシック" charset="-128"/>
                        </a:rPr>
                        <a:t>proteins</a:t>
                      </a:r>
                      <a:r>
                        <a:rPr lang="en-US" altLang="en-US" sz="1600" baseline="0" dirty="0" smtClean="0">
                          <a:solidFill>
                            <a:srgbClr val="334E5D"/>
                          </a:solidFill>
                          <a:ea typeface="ＭＳ Ｐゴシック" charset="-128"/>
                        </a:rPr>
                        <a:t>; cytoskeletal, membranous, regulatory, and signaling.</a:t>
                      </a:r>
                      <a:endParaRPr lang="en-US" altLang="en-US" sz="1600" dirty="0" smtClean="0">
                        <a:solidFill>
                          <a:srgbClr val="334E5D"/>
                        </a:solidFill>
                        <a:ea typeface="ＭＳ Ｐゴシック"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kern="1200" dirty="0" smtClean="0">
                        <a:solidFill>
                          <a:srgbClr val="334E5D"/>
                        </a:solidFill>
                        <a:latin typeface="+mn-lt"/>
                        <a:ea typeface="ＭＳ Ｐゴシック"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625232523"/>
              </p:ext>
            </p:extLst>
          </p:nvPr>
        </p:nvGraphicFramePr>
        <p:xfrm>
          <a:off x="5684409" y="1446829"/>
          <a:ext cx="6427874" cy="5285275"/>
        </p:xfrm>
        <a:graphic>
          <a:graphicData uri="http://schemas.openxmlformats.org/drawingml/2006/table">
            <a:tbl>
              <a:tblPr firstRow="1" bandRow="1">
                <a:tableStyleId>{5C22544A-7EE6-4342-B048-85BDC9FD1C3A}</a:tableStyleId>
              </a:tblPr>
              <a:tblGrid>
                <a:gridCol w="1130428"/>
                <a:gridCol w="5297446"/>
              </a:tblGrid>
              <a:tr h="1500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rgbClr val="334E5D"/>
                          </a:solidFill>
                          <a:latin typeface="+mn-lt"/>
                          <a:ea typeface="ＭＳ Ｐゴシック" charset="-128"/>
                          <a:cs typeface="+mn-cs"/>
                        </a:rPr>
                        <a:t>Oxidative stress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9804"/>
                      </a:srgbClr>
                    </a:solidFill>
                  </a:tcPr>
                </a:tc>
                <a:tc>
                  <a:txBody>
                    <a:bodyPr/>
                    <a:lstStyle/>
                    <a:p>
                      <a:r>
                        <a:rPr lang="en-US" sz="1600" b="0" kern="1200" dirty="0" smtClean="0">
                          <a:solidFill>
                            <a:srgbClr val="FF0000"/>
                          </a:solidFill>
                          <a:latin typeface="+mn-lt"/>
                          <a:ea typeface="ＭＳ Ｐゴシック" charset="-128"/>
                          <a:cs typeface="+mn-cs"/>
                        </a:rPr>
                        <a:t>ROS &amp;</a:t>
                      </a:r>
                      <a:r>
                        <a:rPr lang="en-US" sz="1600" b="0" kern="1200" baseline="0" dirty="0" smtClean="0">
                          <a:solidFill>
                            <a:srgbClr val="FF0000"/>
                          </a:solidFill>
                          <a:latin typeface="+mn-lt"/>
                          <a:ea typeface="ＭＳ Ｐゴシック" charset="-128"/>
                          <a:cs typeface="+mn-cs"/>
                        </a:rPr>
                        <a:t> RNS </a:t>
                      </a:r>
                      <a:r>
                        <a:rPr lang="en-US" sz="1600" b="0" kern="1200" baseline="0" dirty="0" smtClean="0">
                          <a:solidFill>
                            <a:srgbClr val="334E5D"/>
                          </a:solidFill>
                          <a:latin typeface="+mn-lt"/>
                          <a:ea typeface="ＭＳ Ｐゴシック" charset="-128"/>
                          <a:cs typeface="+mn-cs"/>
                        </a:rPr>
                        <a:t>have important functions in the nervous system.</a:t>
                      </a:r>
                      <a:endParaRPr lang="en-US" sz="1600" b="0" kern="1200" dirty="0" smtClean="0">
                        <a:solidFill>
                          <a:srgbClr val="334E5D"/>
                        </a:solidFill>
                        <a:latin typeface="+mn-lt"/>
                        <a:ea typeface="ＭＳ Ｐゴシック" charset="-128"/>
                        <a:cs typeface="+mn-cs"/>
                      </a:endParaRPr>
                    </a:p>
                    <a:p>
                      <a:r>
                        <a:rPr lang="en-US" sz="1600" b="0" kern="1200" dirty="0" smtClean="0">
                          <a:solidFill>
                            <a:srgbClr val="334E5D"/>
                          </a:solidFill>
                          <a:latin typeface="+mn-lt"/>
                          <a:ea typeface="ＭＳ Ｐゴシック" charset="-128"/>
                          <a:cs typeface="+mn-cs"/>
                        </a:rPr>
                        <a:t>- When cells are exposed to amounts of ROS and RNS, and can’t fight</a:t>
                      </a:r>
                      <a:r>
                        <a:rPr lang="en-US" sz="1600" b="0" kern="1200" baseline="0" dirty="0" smtClean="0">
                          <a:solidFill>
                            <a:srgbClr val="334E5D"/>
                          </a:solidFill>
                          <a:latin typeface="+mn-lt"/>
                          <a:ea typeface="ＭＳ Ｐゴシック" charset="-128"/>
                          <a:cs typeface="+mn-cs"/>
                        </a:rPr>
                        <a:t> them with antioxidants, oxidative stress occurs.</a:t>
                      </a:r>
                    </a:p>
                    <a:p>
                      <a:r>
                        <a:rPr lang="en-US" sz="1600" b="0" kern="1200" baseline="0" dirty="0" smtClean="0">
                          <a:solidFill>
                            <a:srgbClr val="334E5D"/>
                          </a:solidFill>
                          <a:latin typeface="+mn-lt"/>
                          <a:ea typeface="ＭＳ Ｐゴシック" charset="-128"/>
                          <a:cs typeface="+mn-cs"/>
                        </a:rPr>
                        <a:t>- The brain is highly susceptible to ROS damage.</a:t>
                      </a:r>
                    </a:p>
                    <a:p>
                      <a:r>
                        <a:rPr lang="en-US" sz="1600" b="0" kern="1200" dirty="0" smtClean="0">
                          <a:solidFill>
                            <a:srgbClr val="FF0000"/>
                          </a:solidFill>
                          <a:latin typeface="+mn-lt"/>
                          <a:ea typeface="ＭＳ Ｐゴシック" charset="-128"/>
                          <a:cs typeface="+mn-cs"/>
                        </a:rPr>
                        <a:t>- ROS </a:t>
                      </a:r>
                      <a:r>
                        <a:rPr lang="en-US" sz="1600" b="0" kern="1200" dirty="0" smtClean="0">
                          <a:solidFill>
                            <a:srgbClr val="334E5D"/>
                          </a:solidFill>
                          <a:latin typeface="+mn-lt"/>
                          <a:ea typeface="ＭＳ Ｐゴシック" charset="-128"/>
                          <a:cs typeface="+mn-cs"/>
                        </a:rPr>
                        <a:t>has both molecular and cellular damaging</a:t>
                      </a:r>
                      <a:r>
                        <a:rPr lang="en-US" sz="1600" b="0" kern="1200" baseline="0" dirty="0" smtClean="0">
                          <a:solidFill>
                            <a:srgbClr val="334E5D"/>
                          </a:solidFill>
                          <a:latin typeface="+mn-lt"/>
                          <a:ea typeface="ＭＳ Ｐゴシック" charset="-128"/>
                          <a:cs typeface="+mn-cs"/>
                        </a:rPr>
                        <a:t> effects.</a:t>
                      </a:r>
                    </a:p>
                    <a:p>
                      <a:r>
                        <a:rPr lang="en-US" sz="1600" b="0" kern="1200" dirty="0" smtClean="0">
                          <a:solidFill>
                            <a:srgbClr val="334E5D"/>
                          </a:solidFill>
                          <a:latin typeface="+mn-lt"/>
                          <a:ea typeface="ＭＳ Ｐゴシック" charset="-128"/>
                          <a:cs typeface="+mn-cs"/>
                        </a:rPr>
                        <a:t>-</a:t>
                      </a:r>
                      <a:r>
                        <a:rPr lang="en-US" sz="1600" b="0" kern="1200" dirty="0" smtClean="0">
                          <a:solidFill>
                            <a:srgbClr val="FF0000"/>
                          </a:solidFill>
                          <a:latin typeface="+mn-lt"/>
                          <a:ea typeface="ＭＳ Ｐゴシック" charset="-128"/>
                          <a:cs typeface="+mn-cs"/>
                        </a:rPr>
                        <a:t> NO</a:t>
                      </a:r>
                      <a:r>
                        <a:rPr lang="en-US" sz="1600" b="0" kern="1200" baseline="0" dirty="0" smtClean="0">
                          <a:solidFill>
                            <a:srgbClr val="FF0000"/>
                          </a:solidFill>
                          <a:latin typeface="+mn-lt"/>
                          <a:ea typeface="ＭＳ Ｐゴシック" charset="-128"/>
                          <a:cs typeface="+mn-cs"/>
                        </a:rPr>
                        <a:t> </a:t>
                      </a:r>
                      <a:r>
                        <a:rPr lang="en-US" sz="1600" b="0" kern="1200" baseline="0" dirty="0" smtClean="0">
                          <a:solidFill>
                            <a:srgbClr val="334E5D"/>
                          </a:solidFill>
                          <a:latin typeface="+mn-lt"/>
                          <a:ea typeface="ＭＳ Ｐゴシック" charset="-128"/>
                          <a:cs typeface="+mn-cs"/>
                        </a:rPr>
                        <a:t>has beneficial vascular effects but harmful neural effects.</a:t>
                      </a:r>
                      <a:endParaRPr lang="en-US" sz="1600" b="0" kern="1200" dirty="0">
                        <a:solidFill>
                          <a:srgbClr val="334E5D"/>
                        </a:solidFill>
                        <a:latin typeface="+mn-lt"/>
                        <a:ea typeface="ＭＳ Ｐゴシック"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r>
              <a:tr h="1544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700" b="1" kern="1200" dirty="0" err="1" smtClean="0">
                          <a:solidFill>
                            <a:srgbClr val="334E5D"/>
                          </a:solidFill>
                          <a:latin typeface="+mn-lt"/>
                          <a:ea typeface="ＭＳ Ｐゴシック" charset="-128"/>
                          <a:cs typeface="+mn-cs"/>
                        </a:rPr>
                        <a:t>Metabolic</a:t>
                      </a:r>
                      <a:r>
                        <a:rPr lang="es-ES_tradnl" sz="1700" b="1" kern="1200" dirty="0" smtClean="0">
                          <a:solidFill>
                            <a:srgbClr val="334E5D"/>
                          </a:solidFill>
                          <a:latin typeface="+mn-lt"/>
                          <a:ea typeface="ＭＳ Ｐゴシック" charset="-128"/>
                          <a:cs typeface="+mn-cs"/>
                        </a:rPr>
                        <a:t> stress</a:t>
                      </a:r>
                    </a:p>
                    <a:p>
                      <a:pPr algn="ctr"/>
                      <a:endParaRPr 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9804"/>
                      </a:srgbClr>
                    </a:solidFill>
                  </a:tcPr>
                </a:tc>
                <a:tc>
                  <a:txBody>
                    <a:bodyPr/>
                    <a:lstStyle/>
                    <a:p>
                      <a:r>
                        <a:rPr lang="en-US" sz="1600" b="0" kern="1200" baseline="0" dirty="0" smtClean="0">
                          <a:solidFill>
                            <a:srgbClr val="334E5D"/>
                          </a:solidFill>
                          <a:latin typeface="+mn-lt"/>
                          <a:ea typeface="ＭＳ Ｐゴシック" charset="-128"/>
                          <a:cs typeface="+mn-cs"/>
                        </a:rPr>
                        <a:t>- Ischemia eventually leads to </a:t>
                      </a:r>
                      <a:r>
                        <a:rPr lang="en-US" sz="1600" b="0" kern="1200" baseline="0" dirty="0" smtClean="0">
                          <a:solidFill>
                            <a:srgbClr val="FF0000"/>
                          </a:solidFill>
                          <a:latin typeface="+mn-lt"/>
                          <a:ea typeface="ＭＳ Ｐゴシック" charset="-128"/>
                          <a:cs typeface="+mn-cs"/>
                        </a:rPr>
                        <a:t>energy depletion </a:t>
                      </a:r>
                      <a:r>
                        <a:rPr lang="en-US" sz="1600" b="0" kern="1200" baseline="0" dirty="0" smtClean="0">
                          <a:solidFill>
                            <a:srgbClr val="334E5D"/>
                          </a:solidFill>
                          <a:latin typeface="+mn-lt"/>
                          <a:ea typeface="ＭＳ Ｐゴシック" charset="-128"/>
                          <a:cs typeface="+mn-cs"/>
                        </a:rPr>
                        <a:t>mainly due to </a:t>
                      </a:r>
                      <a:r>
                        <a:rPr lang="en-US" sz="1600" b="0" kern="1200" baseline="0" dirty="0" smtClean="0">
                          <a:solidFill>
                            <a:srgbClr val="334E5D"/>
                          </a:solidFill>
                          <a:latin typeface="+mn-lt"/>
                          <a:ea typeface="ＭＳ Ｐゴシック" charset="-128"/>
                          <a:cs typeface="+mn-cs"/>
                          <a:sym typeface="Wingdings" charset="2"/>
                        </a:rPr>
                        <a:t>inhibition of </a:t>
                      </a:r>
                      <a:r>
                        <a:rPr lang="en-US" sz="1600" b="0" u="sng" kern="1200" baseline="0" dirty="0" smtClean="0">
                          <a:solidFill>
                            <a:srgbClr val="334E5D"/>
                          </a:solidFill>
                          <a:latin typeface="+mn-lt"/>
                          <a:ea typeface="ＭＳ Ｐゴシック" charset="-128"/>
                          <a:cs typeface="+mn-cs"/>
                          <a:sym typeface="Wingdings" charset="2"/>
                        </a:rPr>
                        <a:t>ATP dependent </a:t>
                      </a:r>
                      <a:r>
                        <a:rPr lang="en-US" sz="1600" b="0" u="sng" kern="1200" baseline="0" smtClean="0">
                          <a:solidFill>
                            <a:srgbClr val="334E5D"/>
                          </a:solidFill>
                          <a:latin typeface="+mn-lt"/>
                          <a:ea typeface="ＭＳ Ｐゴシック" charset="-128"/>
                          <a:cs typeface="+mn-cs"/>
                          <a:sym typeface="Wingdings" charset="2"/>
                        </a:rPr>
                        <a:t>ion pumps</a:t>
                      </a:r>
                      <a:r>
                        <a:rPr lang="en-US" sz="1600" b="0" u="sng" kern="1200" baseline="0" smtClean="0">
                          <a:solidFill>
                            <a:srgbClr val="334E5D"/>
                          </a:solidFill>
                          <a:latin typeface="+mn-lt"/>
                          <a:ea typeface="ＭＳ Ｐゴシック" charset="-128"/>
                          <a:cs typeface="+mn-cs"/>
                        </a:rPr>
                        <a:t> </a:t>
                      </a:r>
                      <a:r>
                        <a:rPr lang="en-US" sz="1600" b="0" u="sng" kern="1200" baseline="0" dirty="0" smtClean="0">
                          <a:solidFill>
                            <a:srgbClr val="334E5D"/>
                          </a:solidFill>
                          <a:latin typeface="+mn-lt"/>
                          <a:ea typeface="ＭＳ Ｐゴシック" charset="-128"/>
                          <a:cs typeface="+mn-cs"/>
                        </a:rPr>
                        <a:t>which affects the cell membrane.</a:t>
                      </a:r>
                    </a:p>
                    <a:p>
                      <a:r>
                        <a:rPr lang="en-US" sz="1600" b="0" u="none" kern="1200" baseline="0" dirty="0" smtClean="0">
                          <a:solidFill>
                            <a:srgbClr val="334E5D"/>
                          </a:solidFill>
                          <a:latin typeface="+mn-lt"/>
                          <a:ea typeface="ＭＳ Ｐゴシック" charset="-128"/>
                          <a:cs typeface="+mn-cs"/>
                        </a:rPr>
                        <a:t>- Influx: </a:t>
                      </a:r>
                      <a:r>
                        <a:rPr lang="en-US" sz="1600" b="0" u="none" kern="1200" baseline="0" dirty="0" smtClean="0">
                          <a:solidFill>
                            <a:srgbClr val="FF0000"/>
                          </a:solidFill>
                          <a:latin typeface="+mn-lt"/>
                          <a:ea typeface="ＭＳ Ｐゴシック" charset="-128"/>
                          <a:cs typeface="+mn-cs"/>
                        </a:rPr>
                        <a:t>Ca²⁺, Na⁺  </a:t>
                      </a:r>
                      <a:r>
                        <a:rPr lang="en-US" sz="1600" b="0" u="none" kern="1200" baseline="0" dirty="0" smtClean="0">
                          <a:solidFill>
                            <a:srgbClr val="334E5D"/>
                          </a:solidFill>
                          <a:latin typeface="+mn-lt"/>
                          <a:ea typeface="ＭＳ Ｐゴシック" charset="-128"/>
                          <a:cs typeface="+mn-cs"/>
                        </a:rPr>
                        <a:t>        </a:t>
                      </a:r>
                      <a:r>
                        <a:rPr lang="en-US" sz="1600" b="0" u="none" kern="1200" baseline="0" dirty="0" err="1" smtClean="0">
                          <a:solidFill>
                            <a:srgbClr val="334E5D"/>
                          </a:solidFill>
                          <a:latin typeface="+mn-lt"/>
                          <a:ea typeface="ＭＳ Ｐゴシック" charset="-128"/>
                          <a:cs typeface="+mn-cs"/>
                        </a:rPr>
                        <a:t>Outflux</a:t>
                      </a:r>
                      <a:r>
                        <a:rPr lang="en-US" sz="1600" b="0" u="none" kern="1200" baseline="0" dirty="0" smtClean="0">
                          <a:solidFill>
                            <a:srgbClr val="334E5D"/>
                          </a:solidFill>
                          <a:latin typeface="+mn-lt"/>
                          <a:ea typeface="ＭＳ Ｐゴシック" charset="-128"/>
                          <a:cs typeface="+mn-cs"/>
                        </a:rPr>
                        <a:t>: </a:t>
                      </a:r>
                      <a:r>
                        <a:rPr lang="en-US" sz="1600" b="0" u="none" kern="1200" baseline="0" dirty="0" smtClean="0">
                          <a:solidFill>
                            <a:srgbClr val="FF0000"/>
                          </a:solidFill>
                          <a:latin typeface="+mn-lt"/>
                          <a:ea typeface="ＭＳ Ｐゴシック" charset="-128"/>
                          <a:cs typeface="+mn-cs"/>
                        </a:rPr>
                        <a:t>K⁺</a:t>
                      </a:r>
                    </a:p>
                    <a:p>
                      <a:r>
                        <a:rPr lang="en-US" sz="1600" b="0" u="none" kern="1200" baseline="0" dirty="0" smtClean="0">
                          <a:solidFill>
                            <a:srgbClr val="334E5D"/>
                          </a:solidFill>
                          <a:latin typeface="+mn-lt"/>
                          <a:ea typeface="ＭＳ Ｐゴシック" charset="-128"/>
                          <a:cs typeface="+mn-cs"/>
                        </a:rPr>
                        <a:t>- Increased lactic acid ➤ acidosis ➤</a:t>
                      </a:r>
                      <a:r>
                        <a:rPr lang="en-US" sz="1600" dirty="0" smtClean="0">
                          <a:solidFill>
                            <a:srgbClr val="334E5D"/>
                          </a:solidFill>
                        </a:rPr>
                        <a:t>increases conversion of   </a:t>
                      </a:r>
                      <a:r>
                        <a:rPr lang="en-US" sz="1600" dirty="0" smtClean="0">
                          <a:solidFill>
                            <a:srgbClr val="FF0000"/>
                          </a:solidFill>
                        </a:rPr>
                        <a:t>O₂⁻ to H₂O₂.</a:t>
                      </a:r>
                      <a:endParaRPr lang="en-US" sz="1600" b="0" u="none" kern="1200" baseline="0" dirty="0">
                        <a:solidFill>
                          <a:srgbClr val="334E5D"/>
                        </a:solidFill>
                        <a:latin typeface="+mn-lt"/>
                        <a:ea typeface="ＭＳ Ｐゴシック"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r>
              <a:tr h="9703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700" b="1" kern="1200" dirty="0" err="1" smtClean="0">
                          <a:solidFill>
                            <a:srgbClr val="334E5D"/>
                          </a:solidFill>
                          <a:latin typeface="+mn-lt"/>
                          <a:ea typeface="ＭＳ Ｐゴシック" charset="-128"/>
                          <a:cs typeface="+mn-cs"/>
                        </a:rPr>
                        <a:t>Neuro-chemical</a:t>
                      </a:r>
                      <a:r>
                        <a:rPr lang="es-ES_tradnl" sz="1700" b="1" kern="1200" dirty="0" smtClean="0">
                          <a:solidFill>
                            <a:srgbClr val="334E5D"/>
                          </a:solidFill>
                          <a:latin typeface="+mn-lt"/>
                          <a:ea typeface="ＭＳ Ｐゴシック" charset="-128"/>
                          <a:cs typeface="+mn-cs"/>
                        </a:rPr>
                        <a:t> response</a:t>
                      </a:r>
                      <a:endParaRPr lang="en-US" sz="1700" b="1" kern="1200" dirty="0" smtClean="0">
                        <a:solidFill>
                          <a:srgbClr val="334E5D"/>
                        </a:solidFill>
                        <a:latin typeface="+mn-lt"/>
                        <a:ea typeface="ＭＳ Ｐゴシック"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9804"/>
                      </a:srgbClr>
                    </a:solidFill>
                  </a:tcPr>
                </a:tc>
                <a:tc>
                  <a:txBody>
                    <a:bodyPr/>
                    <a:lstStyle/>
                    <a:p>
                      <a:pPr marL="0" indent="0">
                        <a:buFont typeface="Wingdings" panose="05000000000000000000" pitchFamily="2" charset="2"/>
                        <a:buNone/>
                      </a:pPr>
                      <a:r>
                        <a:rPr lang="en-US" sz="1600" kern="1200" dirty="0" smtClean="0">
                          <a:solidFill>
                            <a:srgbClr val="334E5D"/>
                          </a:solidFill>
                          <a:latin typeface="+mn-lt"/>
                          <a:ea typeface="+mn-ea"/>
                          <a:cs typeface="+mn-cs"/>
                        </a:rPr>
                        <a:t>- Extracellular NTs are increased: </a:t>
                      </a:r>
                      <a:r>
                        <a:rPr lang="en-US" altLang="en-US" sz="1600" dirty="0" smtClean="0">
                          <a:solidFill>
                            <a:srgbClr val="334E5D"/>
                          </a:solidFill>
                        </a:rPr>
                        <a:t>Glutamate</a:t>
                      </a:r>
                      <a:r>
                        <a:rPr lang="en-US" altLang="en-US" sz="1600" baseline="0" dirty="0" smtClean="0">
                          <a:solidFill>
                            <a:srgbClr val="334E5D"/>
                          </a:solidFill>
                        </a:rPr>
                        <a:t> - </a:t>
                      </a:r>
                      <a:r>
                        <a:rPr lang="en-US" altLang="en-US" sz="1600" dirty="0" smtClean="0">
                          <a:solidFill>
                            <a:srgbClr val="334E5D"/>
                          </a:solidFill>
                        </a:rPr>
                        <a:t>Glycine</a:t>
                      </a:r>
                      <a:r>
                        <a:rPr lang="en-US" altLang="en-US" sz="1600" baseline="0" dirty="0" smtClean="0">
                          <a:solidFill>
                            <a:srgbClr val="334E5D"/>
                          </a:solidFill>
                        </a:rPr>
                        <a:t> -</a:t>
                      </a:r>
                      <a:r>
                        <a:rPr lang="en-US" altLang="en-US" sz="1600" dirty="0" smtClean="0">
                          <a:solidFill>
                            <a:srgbClr val="334E5D"/>
                          </a:solidFill>
                        </a:rPr>
                        <a:t> GABA - </a:t>
                      </a:r>
                    </a:p>
                    <a:p>
                      <a:pPr marL="0" indent="0">
                        <a:buFont typeface="Wingdings" panose="05000000000000000000" pitchFamily="2" charset="2"/>
                        <a:buNone/>
                      </a:pPr>
                      <a:r>
                        <a:rPr lang="en-US" altLang="en-US" sz="1600" dirty="0" smtClean="0">
                          <a:solidFill>
                            <a:srgbClr val="334E5D"/>
                          </a:solidFill>
                        </a:rPr>
                        <a:t>Dopamine</a:t>
                      </a:r>
                    </a:p>
                    <a:p>
                      <a:r>
                        <a:rPr lang="en-US" sz="1600" kern="1200" dirty="0" smtClean="0">
                          <a:solidFill>
                            <a:srgbClr val="334E5D"/>
                          </a:solidFill>
                          <a:latin typeface="+mn-lt"/>
                          <a:ea typeface="+mn-ea"/>
                          <a:cs typeface="+mn-cs"/>
                        </a:rPr>
                        <a:t>- So as intervention we give inhibitors to Ca²⁺, Glutamate, NO, free radicals, and </a:t>
                      </a:r>
                      <a:r>
                        <a:rPr lang="en-US" sz="1600" kern="1200" dirty="0" err="1" smtClean="0">
                          <a:solidFill>
                            <a:srgbClr val="334E5D"/>
                          </a:solidFill>
                          <a:latin typeface="+mn-lt"/>
                          <a:ea typeface="+mn-ea"/>
                          <a:cs typeface="+mn-cs"/>
                        </a:rPr>
                        <a:t>calpain</a:t>
                      </a:r>
                      <a:r>
                        <a:rPr lang="en-US" sz="1600" kern="1200" dirty="0" smtClean="0">
                          <a:solidFill>
                            <a:srgbClr val="334E5D"/>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r>
              <a:tr h="1109515">
                <a:tc>
                  <a:txBody>
                    <a:bodyPr/>
                    <a:lstStyle/>
                    <a:p>
                      <a:pPr algn="ctr"/>
                      <a:r>
                        <a:rPr lang="en-US" sz="1800" kern="1200" dirty="0" smtClean="0">
                          <a:solidFill>
                            <a:srgbClr val="334E5D"/>
                          </a:solidFill>
                          <a:latin typeface="+mn-lt"/>
                          <a:ea typeface="+mn-ea"/>
                          <a:cs typeface="+mn-cs"/>
                        </a:rPr>
                        <a:t>Required</a:t>
                      </a:r>
                    </a:p>
                    <a:p>
                      <a:pPr algn="ctr"/>
                      <a:r>
                        <a:rPr lang="en-US" sz="1800" kern="1200" dirty="0" smtClean="0">
                          <a:solidFill>
                            <a:srgbClr val="334E5D"/>
                          </a:solidFill>
                          <a:latin typeface="+mn-lt"/>
                          <a:ea typeface="+mn-ea"/>
                          <a:cs typeface="+mn-cs"/>
                        </a:rPr>
                        <a:t>Blood tests</a:t>
                      </a:r>
                      <a:endParaRPr lang="en-US" sz="1800" kern="1200" dirty="0">
                        <a:solidFill>
                          <a:srgbClr val="334E5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9804"/>
                      </a:srgbClr>
                    </a:solidFill>
                  </a:tcPr>
                </a:tc>
                <a:tc>
                  <a:txBody>
                    <a:bodyPr/>
                    <a:lstStyle/>
                    <a:p>
                      <a:pPr marL="285750" indent="-285750">
                        <a:buFontTx/>
                        <a:buChar char="-"/>
                      </a:pPr>
                      <a:r>
                        <a:rPr lang="en-US" sz="1600" kern="1200" dirty="0" smtClean="0">
                          <a:solidFill>
                            <a:srgbClr val="334E5D"/>
                          </a:solidFill>
                          <a:latin typeface="+mn-lt"/>
                          <a:ea typeface="+mn-ea"/>
                          <a:cs typeface="+mn-cs"/>
                        </a:rPr>
                        <a:t>Complete blood count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kern="1200" dirty="0" smtClean="0">
                          <a:solidFill>
                            <a:srgbClr val="334E5D"/>
                          </a:solidFill>
                          <a:latin typeface="+mn-lt"/>
                          <a:ea typeface="+mn-ea"/>
                          <a:cs typeface="+mn-cs"/>
                        </a:rPr>
                        <a:t>Prothrombin time, INR,</a:t>
                      </a:r>
                      <a:r>
                        <a:rPr lang="en-US" sz="1600" kern="1200" baseline="0" dirty="0" smtClean="0">
                          <a:solidFill>
                            <a:srgbClr val="334E5D"/>
                          </a:solidFill>
                          <a:latin typeface="+mn-lt"/>
                          <a:ea typeface="+mn-ea"/>
                          <a:cs typeface="+mn-cs"/>
                        </a:rPr>
                        <a:t> </a:t>
                      </a:r>
                      <a:r>
                        <a:rPr lang="en-US" sz="1400" kern="1200" baseline="0" dirty="0" smtClean="0">
                          <a:solidFill>
                            <a:srgbClr val="334E5D"/>
                          </a:solidFill>
                          <a:latin typeface="+mn-lt"/>
                          <a:ea typeface="+mn-ea"/>
                          <a:cs typeface="+mn-cs"/>
                        </a:rPr>
                        <a:t>A</a:t>
                      </a:r>
                      <a:r>
                        <a:rPr lang="en-US" altLang="en-US" sz="1400" kern="1200" dirty="0" smtClean="0">
                          <a:solidFill>
                            <a:srgbClr val="334E5D"/>
                          </a:solidFill>
                          <a:latin typeface="+mn-lt"/>
                          <a:ea typeface="+mn-ea"/>
                          <a:cs typeface="+mn-cs"/>
                        </a:rPr>
                        <a:t>ctivated partial thromboplastin time</a:t>
                      </a:r>
                      <a:endParaRPr lang="en-US" sz="1400" kern="1200" dirty="0" smtClean="0">
                        <a:solidFill>
                          <a:srgbClr val="334E5D"/>
                        </a:solidFill>
                        <a:latin typeface="+mn-lt"/>
                        <a:ea typeface="+mn-ea"/>
                        <a:cs typeface="+mn-cs"/>
                      </a:endParaRPr>
                    </a:p>
                    <a:p>
                      <a:pPr marL="285750" indent="-285750">
                        <a:buFontTx/>
                        <a:buChar char="-"/>
                      </a:pPr>
                      <a:r>
                        <a:rPr lang="en-US" sz="1600" kern="1200" dirty="0" smtClean="0">
                          <a:solidFill>
                            <a:srgbClr val="334E5D"/>
                          </a:solidFill>
                          <a:latin typeface="+mn-lt"/>
                          <a:ea typeface="+mn-ea"/>
                          <a:cs typeface="+mn-cs"/>
                        </a:rPr>
                        <a:t>Thrombin time, </a:t>
                      </a:r>
                      <a:r>
                        <a:rPr lang="en-US" sz="1600" kern="1200" dirty="0" err="1" smtClean="0">
                          <a:solidFill>
                            <a:srgbClr val="334E5D"/>
                          </a:solidFill>
                          <a:latin typeface="+mn-lt"/>
                          <a:ea typeface="+mn-ea"/>
                          <a:cs typeface="+mn-cs"/>
                        </a:rPr>
                        <a:t>Ecarin</a:t>
                      </a:r>
                      <a:r>
                        <a:rPr lang="en-US" sz="1600" kern="1200" dirty="0" smtClean="0">
                          <a:solidFill>
                            <a:srgbClr val="334E5D"/>
                          </a:solidFill>
                          <a:latin typeface="+mn-lt"/>
                          <a:ea typeface="+mn-ea"/>
                          <a:cs typeface="+mn-cs"/>
                        </a:rPr>
                        <a:t> clotting time </a:t>
                      </a:r>
                    </a:p>
                    <a:p>
                      <a:pPr marL="285750" indent="-285750">
                        <a:buFontTx/>
                        <a:buChar char="-"/>
                      </a:pPr>
                      <a:r>
                        <a:rPr lang="en-US" sz="1600" kern="1200" dirty="0" smtClean="0">
                          <a:solidFill>
                            <a:srgbClr val="334E5D"/>
                          </a:solidFill>
                          <a:latin typeface="+mn-lt"/>
                          <a:ea typeface="+mn-ea"/>
                          <a:cs typeface="+mn-cs"/>
                        </a:rPr>
                        <a:t>Blood lipids (HDL,</a:t>
                      </a:r>
                      <a:r>
                        <a:rPr lang="en-US" sz="1600" kern="1200" baseline="0" dirty="0" smtClean="0">
                          <a:solidFill>
                            <a:srgbClr val="334E5D"/>
                          </a:solidFill>
                          <a:latin typeface="+mn-lt"/>
                          <a:ea typeface="+mn-ea"/>
                          <a:cs typeface="+mn-cs"/>
                        </a:rPr>
                        <a:t> LDL)   -   </a:t>
                      </a:r>
                      <a:r>
                        <a:rPr lang="en-US" sz="1600" kern="1200" dirty="0" smtClean="0">
                          <a:solidFill>
                            <a:srgbClr val="334E5D"/>
                          </a:solidFill>
                          <a:latin typeface="+mn-lt"/>
                          <a:ea typeface="+mn-ea"/>
                          <a:cs typeface="+mn-cs"/>
                        </a:rPr>
                        <a:t>Cardiac</a:t>
                      </a:r>
                      <a:r>
                        <a:rPr lang="en-US" sz="1600" kern="1200" baseline="0" dirty="0" smtClean="0">
                          <a:solidFill>
                            <a:srgbClr val="334E5D"/>
                          </a:solidFill>
                          <a:latin typeface="+mn-lt"/>
                          <a:ea typeface="+mn-ea"/>
                          <a:cs typeface="+mn-cs"/>
                        </a:rPr>
                        <a:t> enzymes and troponin</a:t>
                      </a:r>
                      <a:endParaRPr lang="en-US" sz="1600" kern="1200" dirty="0">
                        <a:solidFill>
                          <a:srgbClr val="334E5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36863"/>
                      </a:srgbClr>
                    </a:solidFill>
                  </a:tcPr>
                </a:tc>
              </a:tr>
            </a:tbl>
          </a:graphicData>
        </a:graphic>
      </p:graphicFrame>
    </p:spTree>
    <p:extLst>
      <p:ext uri="{BB962C8B-B14F-4D97-AF65-F5344CB8AC3E}">
        <p14:creationId xmlns:p14="http://schemas.microsoft.com/office/powerpoint/2010/main" val="163120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smtClean="0">
                <a:solidFill>
                  <a:srgbClr val="4C8180"/>
                </a:solidFill>
                <a:latin typeface="Century Gothic" charset="0"/>
                <a:ea typeface="Century Gothic" charset="0"/>
                <a:cs typeface="Century Gothic" charset="0"/>
              </a:rPr>
              <a:t>Quiz</a:t>
            </a:r>
            <a:endParaRPr lang="en-US" sz="2800" dirty="0">
              <a:solidFill>
                <a:srgbClr val="4C8180"/>
              </a:solidFill>
              <a:latin typeface="Century Gothic" charset="0"/>
              <a:ea typeface="Century Gothic" charset="0"/>
              <a:cs typeface="Century Gothic" charset="0"/>
            </a:endParaRPr>
          </a:p>
        </p:txBody>
      </p:sp>
      <p:sp>
        <p:nvSpPr>
          <p:cNvPr id="3" name="TextBox 2"/>
          <p:cNvSpPr txBox="1"/>
          <p:nvPr/>
        </p:nvSpPr>
        <p:spPr>
          <a:xfrm>
            <a:off x="196959" y="813020"/>
            <a:ext cx="5774073" cy="5262979"/>
          </a:xfrm>
          <a:prstGeom prst="rect">
            <a:avLst/>
          </a:prstGeom>
          <a:noFill/>
        </p:spPr>
        <p:txBody>
          <a:bodyPr wrap="square" rtlCol="0">
            <a:spAutoFit/>
          </a:bodyPr>
          <a:lstStyle/>
          <a:p>
            <a:r>
              <a:rPr lang="en-US" sz="1600" b="1" dirty="0" smtClean="0">
                <a:solidFill>
                  <a:srgbClr val="7AADA2"/>
                </a:solidFill>
                <a:latin typeface="Calibri" panose="020F0502020204030204" pitchFamily="34" charset="0"/>
                <a:cs typeface="Calibri" panose="020F0502020204030204" pitchFamily="34" charset="0"/>
              </a:rPr>
              <a:t>1) Which </a:t>
            </a:r>
            <a:r>
              <a:rPr lang="en-US" sz="1600" b="1" dirty="0">
                <a:solidFill>
                  <a:srgbClr val="7AADA2"/>
                </a:solidFill>
                <a:latin typeface="Calibri" panose="020F0502020204030204" pitchFamily="34" charset="0"/>
                <a:cs typeface="Calibri" panose="020F0502020204030204" pitchFamily="34" charset="0"/>
              </a:rPr>
              <a:t>of the </a:t>
            </a:r>
            <a:r>
              <a:rPr lang="en-US" sz="1600" b="1" dirty="0" smtClean="0">
                <a:solidFill>
                  <a:srgbClr val="7AADA2"/>
                </a:solidFill>
                <a:latin typeface="Calibri" panose="020F0502020204030204" pitchFamily="34" charset="0"/>
                <a:cs typeface="Calibri" panose="020F0502020204030204" pitchFamily="34" charset="0"/>
              </a:rPr>
              <a:t>following cell death mechanisms occurs with more mild insults and with longer survival periods ?</a:t>
            </a:r>
          </a:p>
          <a:p>
            <a:endParaRPr lang="en-US" sz="1600" b="1" dirty="0">
              <a:solidFill>
                <a:srgbClr val="7AADA2"/>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Necrosis</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Phagocytosis</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Apoptosis</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None of them</a:t>
            </a:r>
            <a:endParaRPr lang="en-US" sz="1600" dirty="0">
              <a:solidFill>
                <a:srgbClr val="00203F"/>
              </a:solidFill>
              <a:latin typeface="Calibri" panose="020F0502020204030204" pitchFamily="34" charset="0"/>
              <a:cs typeface="Calibri" panose="020F0502020204030204" pitchFamily="34" charset="0"/>
            </a:endParaRPr>
          </a:p>
          <a:p>
            <a:endParaRPr lang="en-US" sz="1600" dirty="0">
              <a:solidFill>
                <a:schemeClr val="tx1"/>
              </a:solidFill>
              <a:latin typeface="Calibri" panose="020F0502020204030204" pitchFamily="34" charset="0"/>
              <a:cs typeface="Calibri" panose="020F0502020204030204" pitchFamily="34" charset="0"/>
            </a:endParaRPr>
          </a:p>
          <a:p>
            <a:r>
              <a:rPr lang="en-US" sz="1600" b="1" dirty="0" smtClean="0">
                <a:solidFill>
                  <a:srgbClr val="7AADA2"/>
                </a:solidFill>
                <a:latin typeface="Calibri" panose="020F0502020204030204" pitchFamily="34" charset="0"/>
                <a:cs typeface="Calibri" panose="020F0502020204030204" pitchFamily="34" charset="0"/>
              </a:rPr>
              <a:t>2) Which of the following is not a risk factor for ischemic stroke ?</a:t>
            </a:r>
            <a:endParaRPr lang="en-US" sz="1600" b="1" dirty="0">
              <a:solidFill>
                <a:srgbClr val="7AADA2"/>
              </a:solidFill>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Recent child birth</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Past history of blood clots</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Warfarin usage</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Heart disease</a:t>
            </a:r>
            <a:endParaRPr lang="en-US" sz="1600" dirty="0">
              <a:solidFill>
                <a:srgbClr val="00203F"/>
              </a:solidFill>
              <a:latin typeface="Calibri" panose="020F0502020204030204" pitchFamily="34" charset="0"/>
              <a:cs typeface="Calibri" panose="020F0502020204030204" pitchFamily="34" charset="0"/>
            </a:endParaRPr>
          </a:p>
          <a:p>
            <a:endParaRPr lang="en-US" sz="1600" dirty="0">
              <a:solidFill>
                <a:srgbClr val="7AADA2"/>
              </a:solidFill>
              <a:latin typeface="Calibri" panose="020F0502020204030204" pitchFamily="34" charset="0"/>
              <a:cs typeface="Calibri" panose="020F0502020204030204" pitchFamily="34" charset="0"/>
            </a:endParaRPr>
          </a:p>
          <a:p>
            <a:r>
              <a:rPr lang="en-US" sz="1600" b="1" dirty="0">
                <a:solidFill>
                  <a:srgbClr val="7AADA2"/>
                </a:solidFill>
                <a:latin typeface="Calibri" panose="020F0502020204030204" pitchFamily="34" charset="0"/>
                <a:cs typeface="Calibri" panose="020F0502020204030204" pitchFamily="34" charset="0"/>
              </a:rPr>
              <a:t>3</a:t>
            </a:r>
            <a:r>
              <a:rPr lang="en-US" sz="1600" b="1" dirty="0" smtClean="0">
                <a:solidFill>
                  <a:srgbClr val="7AADA2"/>
                </a:solidFill>
                <a:latin typeface="Calibri" panose="020F0502020204030204" pitchFamily="34" charset="0"/>
                <a:cs typeface="Calibri" panose="020F0502020204030204" pitchFamily="34" charset="0"/>
              </a:rPr>
              <a:t>) The enzyme that converts superoxide to hydrogen peroxide is </a:t>
            </a:r>
            <a:r>
              <a:rPr lang="en-US" sz="1600" dirty="0">
                <a:solidFill>
                  <a:srgbClr val="7AADA2"/>
                </a:solidFill>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NADPH oxidase</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Superoxide dismutase</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Catalase</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Glutathione peroxidase </a:t>
            </a:r>
            <a:endParaRPr lang="en-US" sz="1600" dirty="0">
              <a:solidFill>
                <a:srgbClr val="00203F"/>
              </a:solidFill>
              <a:latin typeface="Calibri" panose="020F0502020204030204" pitchFamily="34" charset="0"/>
              <a:cs typeface="Calibri" panose="020F0502020204030204" pitchFamily="34" charset="0"/>
            </a:endParaRPr>
          </a:p>
        </p:txBody>
      </p:sp>
      <p:sp>
        <p:nvSpPr>
          <p:cNvPr id="7" name="TextBox 6"/>
          <p:cNvSpPr txBox="1"/>
          <p:nvPr/>
        </p:nvSpPr>
        <p:spPr>
          <a:xfrm rot="10800000">
            <a:off x="11421923" y="5007032"/>
            <a:ext cx="688931" cy="1323439"/>
          </a:xfrm>
          <a:prstGeom prst="rect">
            <a:avLst/>
          </a:prstGeom>
          <a:noFill/>
          <a:ln w="38100">
            <a:solidFill>
              <a:srgbClr val="7AADA2"/>
            </a:solidFill>
            <a:prstDash val="sysDash"/>
          </a:ln>
        </p:spPr>
        <p:txBody>
          <a:bodyPr wrap="square" rtlCol="0">
            <a:spAutoFit/>
          </a:bodyPr>
          <a:lstStyle/>
          <a:p>
            <a:r>
              <a:rPr lang="en-US" sz="1600" dirty="0" smtClean="0">
                <a:solidFill>
                  <a:srgbClr val="C5B7D1"/>
                </a:solidFill>
                <a:latin typeface="Calibri" panose="020F0502020204030204" pitchFamily="34" charset="0"/>
                <a:cs typeface="Calibri" panose="020F0502020204030204" pitchFamily="34" charset="0"/>
              </a:rPr>
              <a:t>1-B</a:t>
            </a:r>
            <a:endParaRPr lang="en-US" sz="1600" dirty="0">
              <a:solidFill>
                <a:srgbClr val="C5B7D1"/>
              </a:solidFill>
              <a:latin typeface="Calibri" panose="020F0502020204030204" pitchFamily="34" charset="0"/>
              <a:cs typeface="Calibri" panose="020F0502020204030204" pitchFamily="34" charset="0"/>
            </a:endParaRPr>
          </a:p>
          <a:p>
            <a:r>
              <a:rPr lang="en-US" sz="1600" dirty="0" smtClean="0">
                <a:solidFill>
                  <a:srgbClr val="C5B7D1"/>
                </a:solidFill>
                <a:latin typeface="Calibri" panose="020F0502020204030204" pitchFamily="34" charset="0"/>
                <a:cs typeface="Calibri" panose="020F0502020204030204" pitchFamily="34" charset="0"/>
              </a:rPr>
              <a:t>2-C</a:t>
            </a:r>
            <a:endParaRPr lang="en-US" sz="1600" dirty="0">
              <a:solidFill>
                <a:srgbClr val="C5B7D1"/>
              </a:solidFill>
              <a:latin typeface="Calibri" panose="020F0502020204030204" pitchFamily="34" charset="0"/>
              <a:cs typeface="Calibri" panose="020F0502020204030204" pitchFamily="34" charset="0"/>
            </a:endParaRPr>
          </a:p>
          <a:p>
            <a:r>
              <a:rPr lang="en-US" sz="1600" dirty="0" smtClean="0">
                <a:solidFill>
                  <a:srgbClr val="C5B7D1"/>
                </a:solidFill>
                <a:latin typeface="Calibri" panose="020F0502020204030204" pitchFamily="34" charset="0"/>
                <a:cs typeface="Calibri" panose="020F0502020204030204" pitchFamily="34" charset="0"/>
              </a:rPr>
              <a:t>3-B</a:t>
            </a:r>
            <a:endParaRPr lang="en-US" sz="1600" dirty="0">
              <a:solidFill>
                <a:srgbClr val="C5B7D1"/>
              </a:solidFill>
              <a:latin typeface="Calibri" panose="020F0502020204030204" pitchFamily="34" charset="0"/>
              <a:cs typeface="Calibri" panose="020F0502020204030204" pitchFamily="34" charset="0"/>
            </a:endParaRPr>
          </a:p>
          <a:p>
            <a:r>
              <a:rPr lang="en-US" sz="1600" dirty="0" smtClean="0">
                <a:solidFill>
                  <a:srgbClr val="C5B7D1"/>
                </a:solidFill>
                <a:latin typeface="Calibri" panose="020F0502020204030204" pitchFamily="34" charset="0"/>
                <a:cs typeface="Calibri" panose="020F0502020204030204" pitchFamily="34" charset="0"/>
              </a:rPr>
              <a:t>4-B</a:t>
            </a:r>
          </a:p>
          <a:p>
            <a:r>
              <a:rPr lang="en-US" sz="1600" dirty="0" smtClean="0">
                <a:solidFill>
                  <a:srgbClr val="C5B7D1"/>
                </a:solidFill>
                <a:latin typeface="Calibri" panose="020F0502020204030204" pitchFamily="34" charset="0"/>
                <a:cs typeface="Calibri" panose="020F0502020204030204" pitchFamily="34" charset="0"/>
              </a:rPr>
              <a:t>5-A</a:t>
            </a:r>
            <a:endParaRPr lang="en-US" sz="1600" dirty="0">
              <a:solidFill>
                <a:srgbClr val="C5B7D1"/>
              </a:solidFill>
              <a:latin typeface="Calibri" panose="020F0502020204030204" pitchFamily="34" charset="0"/>
              <a:cs typeface="Calibri" panose="020F0502020204030204" pitchFamily="34" charset="0"/>
            </a:endParaRPr>
          </a:p>
        </p:txBody>
      </p:sp>
      <p:sp>
        <p:nvSpPr>
          <p:cNvPr id="5" name="Rectangle 4"/>
          <p:cNvSpPr/>
          <p:nvPr/>
        </p:nvSpPr>
        <p:spPr>
          <a:xfrm>
            <a:off x="6718300" y="582272"/>
            <a:ext cx="5216518" cy="4031873"/>
          </a:xfrm>
          <a:prstGeom prst="rect">
            <a:avLst/>
          </a:prstGeom>
        </p:spPr>
        <p:txBody>
          <a:bodyPr wrap="square">
            <a:spAutoFit/>
          </a:bodyPr>
          <a:lstStyle/>
          <a:p>
            <a:endParaRPr lang="en-US" sz="1600" dirty="0">
              <a:latin typeface="Calibri" panose="020F0502020204030204" pitchFamily="34" charset="0"/>
              <a:cs typeface="Calibri" panose="020F0502020204030204" pitchFamily="34" charset="0"/>
            </a:endParaRPr>
          </a:p>
          <a:p>
            <a:r>
              <a:rPr lang="en-US" sz="1600" b="1" dirty="0">
                <a:solidFill>
                  <a:srgbClr val="7AADA2"/>
                </a:solidFill>
                <a:latin typeface="Calibri" panose="020F0502020204030204" pitchFamily="34" charset="0"/>
                <a:cs typeface="Calibri" panose="020F0502020204030204" pitchFamily="34" charset="0"/>
              </a:rPr>
              <a:t>4</a:t>
            </a:r>
            <a:r>
              <a:rPr lang="en-US" sz="1600" b="1" dirty="0" smtClean="0">
                <a:solidFill>
                  <a:srgbClr val="7AADA2"/>
                </a:solidFill>
                <a:latin typeface="Calibri" panose="020F0502020204030204" pitchFamily="34" charset="0"/>
                <a:cs typeface="Calibri" panose="020F0502020204030204" pitchFamily="34" charset="0"/>
              </a:rPr>
              <a:t>) Which of the following is not an effect of ROS in an ischemic stroke ?</a:t>
            </a:r>
            <a:endParaRPr lang="en-US" sz="1600" dirty="0">
              <a:solidFill>
                <a:srgbClr val="7AADA2"/>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DNA damage </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Decrease platelet </a:t>
            </a:r>
            <a:r>
              <a:rPr lang="en-US" sz="1600" dirty="0" err="1" smtClean="0">
                <a:solidFill>
                  <a:srgbClr val="00203F"/>
                </a:solidFill>
                <a:latin typeface="Calibri" panose="020F0502020204030204" pitchFamily="34" charset="0"/>
                <a:cs typeface="Calibri" panose="020F0502020204030204" pitchFamily="34" charset="0"/>
              </a:rPr>
              <a:t>aggregability</a:t>
            </a:r>
            <a:r>
              <a:rPr lang="en-US" sz="1600" dirty="0" smtClean="0">
                <a:solidFill>
                  <a:srgbClr val="00203F"/>
                </a:solidFill>
                <a:latin typeface="Calibri" panose="020F0502020204030204" pitchFamily="34" charset="0"/>
                <a:cs typeface="Calibri" panose="020F0502020204030204" pitchFamily="34" charset="0"/>
              </a:rPr>
              <a:t> </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Increased endothelial permeability </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Inactivation of enzymes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b="1" dirty="0" smtClean="0">
                <a:solidFill>
                  <a:srgbClr val="7AADA2"/>
                </a:solidFill>
                <a:latin typeface="Calibri" panose="020F0502020204030204" pitchFamily="34" charset="0"/>
                <a:cs typeface="Calibri" panose="020F0502020204030204" pitchFamily="34" charset="0"/>
              </a:rPr>
              <a:t>5) ROS &amp; RNS are mainly generated by ?</a:t>
            </a:r>
            <a:endParaRPr lang="en-US" sz="1600" dirty="0">
              <a:solidFill>
                <a:srgbClr val="7AADA2"/>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Microglia and astrocytes </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Oligodendrocytes </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Schwann cells </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Myelin sheath</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endParaRPr lang="en-US" sz="1600" dirty="0">
              <a:solidFill>
                <a:srgbClr val="00203F"/>
              </a:solidFill>
              <a:latin typeface="Calibri" panose="020F0502020204030204" pitchFamily="34" charset="0"/>
              <a:cs typeface="Calibri" panose="020F0502020204030204" pitchFamily="34" charset="0"/>
            </a:endParaRPr>
          </a:p>
        </p:txBody>
      </p:sp>
      <p:sp>
        <p:nvSpPr>
          <p:cNvPr id="8" name="Rectangle 7"/>
          <p:cNvSpPr/>
          <p:nvPr/>
        </p:nvSpPr>
        <p:spPr>
          <a:xfrm>
            <a:off x="5971032" y="5097136"/>
            <a:ext cx="5222326" cy="1754326"/>
          </a:xfrm>
          <a:prstGeom prst="rect">
            <a:avLst/>
          </a:prstGeom>
        </p:spPr>
        <p:txBody>
          <a:bodyPr wrap="square">
            <a:spAutoFit/>
          </a:bodyPr>
          <a:lstStyle/>
          <a:p>
            <a:r>
              <a:rPr lang="en-US" b="1" dirty="0" smtClean="0">
                <a:solidFill>
                  <a:srgbClr val="7AADA2"/>
                </a:solidFill>
                <a:latin typeface="Calibri" panose="020F0502020204030204" pitchFamily="34" charset="0"/>
                <a:cs typeface="Calibri" panose="020F0502020204030204" pitchFamily="34" charset="0"/>
              </a:rPr>
              <a:t>Q : How can NO have beneficial and harmful effect ?</a:t>
            </a:r>
            <a:endParaRPr lang="en-US" b="1" dirty="0">
              <a:solidFill>
                <a:srgbClr val="7AADA2"/>
              </a:solidFill>
              <a:latin typeface="Calibri" panose="020F0502020204030204" pitchFamily="34" charset="0"/>
              <a:cs typeface="Calibri" panose="020F0502020204030204" pitchFamily="34" charset="0"/>
            </a:endParaRPr>
          </a:p>
          <a:p>
            <a:endParaRPr lang="en-US" b="1" dirty="0">
              <a:solidFill>
                <a:srgbClr val="7AADA2"/>
              </a:solidFill>
              <a:latin typeface="Calibri" panose="020F0502020204030204" pitchFamily="34" charset="0"/>
              <a:cs typeface="Calibri" panose="020F0502020204030204" pitchFamily="34" charset="0"/>
            </a:endParaRPr>
          </a:p>
          <a:p>
            <a:r>
              <a:rPr lang="en-US" b="1" dirty="0">
                <a:solidFill>
                  <a:srgbClr val="7AADA2"/>
                </a:solidFill>
                <a:latin typeface="Calibri" panose="020F0502020204030204" pitchFamily="34" charset="0"/>
                <a:cs typeface="Calibri" panose="020F0502020204030204" pitchFamily="34" charset="0"/>
              </a:rPr>
              <a:t>Q : </a:t>
            </a:r>
            <a:r>
              <a:rPr lang="en-US" b="1" dirty="0" smtClean="0">
                <a:solidFill>
                  <a:srgbClr val="7AADA2"/>
                </a:solidFill>
                <a:latin typeface="Calibri" panose="020F0502020204030204" pitchFamily="34" charset="0"/>
                <a:cs typeface="Calibri" panose="020F0502020204030204" pitchFamily="34" charset="0"/>
              </a:rPr>
              <a:t>Describe the ischemic cascade ?</a:t>
            </a:r>
          </a:p>
          <a:p>
            <a:endParaRPr lang="en-US" b="1" dirty="0">
              <a:solidFill>
                <a:srgbClr val="7AADA2"/>
              </a:solidFill>
              <a:latin typeface="Calibri" panose="020F0502020204030204" pitchFamily="34" charset="0"/>
              <a:cs typeface="Calibri" panose="020F0502020204030204" pitchFamily="34" charset="0"/>
            </a:endParaRPr>
          </a:p>
          <a:p>
            <a:r>
              <a:rPr lang="en-US" b="1" dirty="0" smtClean="0">
                <a:solidFill>
                  <a:srgbClr val="7AADA2"/>
                </a:solidFill>
                <a:latin typeface="Calibri" panose="020F0502020204030204" pitchFamily="34" charset="0"/>
                <a:cs typeface="Calibri" panose="020F0502020204030204" pitchFamily="34" charset="0"/>
              </a:rPr>
              <a:t>Q</a:t>
            </a:r>
            <a:r>
              <a:rPr lang="en-US" b="1" smtClean="0">
                <a:solidFill>
                  <a:srgbClr val="7AADA2"/>
                </a:solidFill>
                <a:latin typeface="Calibri" panose="020F0502020204030204" pitchFamily="34" charset="0"/>
                <a:cs typeface="Calibri" panose="020F0502020204030204" pitchFamily="34" charset="0"/>
              </a:rPr>
              <a:t>: What </a:t>
            </a:r>
            <a:r>
              <a:rPr lang="en-US" b="1" dirty="0" smtClean="0">
                <a:solidFill>
                  <a:srgbClr val="7AADA2"/>
                </a:solidFill>
                <a:latin typeface="Calibri" panose="020F0502020204030204" pitchFamily="34" charset="0"/>
                <a:cs typeface="Calibri" panose="020F0502020204030204" pitchFamily="34" charset="0"/>
              </a:rPr>
              <a:t>are the vascular effects of ROS ?</a:t>
            </a:r>
            <a:endParaRPr lang="en-US" b="1" dirty="0">
              <a:solidFill>
                <a:srgbClr val="7AADA2"/>
              </a:solidFill>
              <a:latin typeface="Calibri" panose="020F0502020204030204" pitchFamily="34" charset="0"/>
              <a:cs typeface="Calibri" panose="020F0502020204030204" pitchFamily="34" charset="0"/>
            </a:endParaRPr>
          </a:p>
          <a:p>
            <a:endParaRPr lang="en-US" dirty="0"/>
          </a:p>
        </p:txBody>
      </p:sp>
      <p:sp>
        <p:nvSpPr>
          <p:cNvPr id="9" name="TextBox 8">
            <a:hlinkClick r:id="rId2"/>
          </p:cNvPr>
          <p:cNvSpPr txBox="1"/>
          <p:nvPr/>
        </p:nvSpPr>
        <p:spPr>
          <a:xfrm>
            <a:off x="7451080" y="6446368"/>
            <a:ext cx="3747366" cy="338554"/>
          </a:xfrm>
          <a:prstGeom prst="rect">
            <a:avLst/>
          </a:prstGeom>
          <a:noFill/>
        </p:spPr>
        <p:txBody>
          <a:bodyPr wrap="square" rtlCol="0">
            <a:spAutoFit/>
          </a:bodyPr>
          <a:lstStyle/>
          <a:p>
            <a:pPr algn="ctr"/>
            <a:r>
              <a:rPr lang="en-US" sz="1600" i="1" dirty="0">
                <a:solidFill>
                  <a:srgbClr val="4B8180"/>
                </a:solidFill>
                <a:latin typeface="Century Gothic" charset="0"/>
                <a:ea typeface="Century Gothic" charset="0"/>
                <a:cs typeface="Century Gothic" charset="0"/>
                <a:hlinkClick r:id="rId2"/>
              </a:rPr>
              <a:t>Suggestions and recommendations</a:t>
            </a:r>
            <a:endParaRPr lang="en-US" sz="1600"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476783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9596" y="2869732"/>
            <a:ext cx="1907211" cy="3416320"/>
          </a:xfrm>
          <a:prstGeom prst="rect">
            <a:avLst/>
          </a:prstGeom>
          <a:noFill/>
        </p:spPr>
        <p:txBody>
          <a:bodyPr wrap="square" rtlCol="0">
            <a:spAutoFit/>
          </a:bodyPr>
          <a:lstStyle/>
          <a:p>
            <a:pPr>
              <a:lnSpc>
                <a:spcPct val="200000"/>
              </a:lnSpc>
            </a:pPr>
            <a:r>
              <a:rPr lang="en-US" b="1" dirty="0" err="1" smtClean="0">
                <a:solidFill>
                  <a:srgbClr val="4C8180"/>
                </a:solidFill>
              </a:rPr>
              <a:t>Qaiss</a:t>
            </a:r>
            <a:r>
              <a:rPr lang="en-US" b="1" dirty="0" smtClean="0">
                <a:solidFill>
                  <a:srgbClr val="4C8180"/>
                </a:solidFill>
              </a:rPr>
              <a:t> </a:t>
            </a:r>
            <a:r>
              <a:rPr lang="en-US" b="1" dirty="0" err="1" smtClean="0">
                <a:solidFill>
                  <a:srgbClr val="4C8180"/>
                </a:solidFill>
              </a:rPr>
              <a:t>almuhaideb</a:t>
            </a:r>
            <a:endParaRPr lang="en-US" b="1" dirty="0">
              <a:solidFill>
                <a:srgbClr val="4C8180"/>
              </a:solidFill>
            </a:endParaRPr>
          </a:p>
          <a:p>
            <a:pPr>
              <a:lnSpc>
                <a:spcPct val="200000"/>
              </a:lnSpc>
            </a:pPr>
            <a:r>
              <a:rPr lang="en-US" b="1" dirty="0" smtClean="0">
                <a:solidFill>
                  <a:srgbClr val="4C8180"/>
                </a:solidFill>
              </a:rPr>
              <a:t>Haifa bin </a:t>
            </a:r>
            <a:r>
              <a:rPr lang="en-US" b="1" dirty="0" err="1" smtClean="0">
                <a:solidFill>
                  <a:srgbClr val="4C8180"/>
                </a:solidFill>
              </a:rPr>
              <a:t>taleb</a:t>
            </a:r>
            <a:endParaRPr lang="en-US" b="1" dirty="0" smtClean="0">
              <a:solidFill>
                <a:srgbClr val="4C8180"/>
              </a:solidFill>
            </a:endParaRPr>
          </a:p>
          <a:p>
            <a:pPr>
              <a:lnSpc>
                <a:spcPct val="200000"/>
              </a:lnSpc>
            </a:pPr>
            <a:r>
              <a:rPr lang="en-US" b="1" dirty="0" err="1" smtClean="0">
                <a:solidFill>
                  <a:srgbClr val="4C8180"/>
                </a:solidFill>
              </a:rPr>
              <a:t>Shatha</a:t>
            </a:r>
            <a:r>
              <a:rPr lang="en-US" b="1" dirty="0" smtClean="0">
                <a:solidFill>
                  <a:srgbClr val="4C8180"/>
                </a:solidFill>
              </a:rPr>
              <a:t> </a:t>
            </a:r>
            <a:r>
              <a:rPr lang="en-US" b="1" dirty="0" err="1" smtClean="0">
                <a:solidFill>
                  <a:srgbClr val="4C8180"/>
                </a:solidFill>
              </a:rPr>
              <a:t>Algehib</a:t>
            </a:r>
            <a:endParaRPr lang="en-US" b="1" dirty="0" smtClean="0">
              <a:solidFill>
                <a:srgbClr val="4C8180"/>
              </a:solidFill>
            </a:endParaRPr>
          </a:p>
          <a:p>
            <a:pPr>
              <a:lnSpc>
                <a:spcPct val="200000"/>
              </a:lnSpc>
            </a:pPr>
            <a:r>
              <a:rPr lang="en-US" b="1" dirty="0" err="1" smtClean="0">
                <a:solidFill>
                  <a:srgbClr val="4C8180"/>
                </a:solidFill>
              </a:rPr>
              <a:t>Nourah</a:t>
            </a:r>
            <a:r>
              <a:rPr lang="en-US" b="1" dirty="0" smtClean="0">
                <a:solidFill>
                  <a:srgbClr val="4C8180"/>
                </a:solidFill>
              </a:rPr>
              <a:t> </a:t>
            </a:r>
            <a:r>
              <a:rPr lang="en-US" b="1" dirty="0" err="1" smtClean="0">
                <a:solidFill>
                  <a:srgbClr val="4C8180"/>
                </a:solidFill>
              </a:rPr>
              <a:t>Alshabib</a:t>
            </a:r>
            <a:endParaRPr lang="en-US" b="1" dirty="0" smtClean="0">
              <a:solidFill>
                <a:srgbClr val="4C8180"/>
              </a:solidFill>
            </a:endParaRPr>
          </a:p>
          <a:p>
            <a:pPr>
              <a:lnSpc>
                <a:spcPct val="200000"/>
              </a:lnSpc>
            </a:pPr>
            <a:r>
              <a:rPr lang="en-US" b="1" dirty="0" err="1" smtClean="0">
                <a:solidFill>
                  <a:srgbClr val="4C8180"/>
                </a:solidFill>
              </a:rPr>
              <a:t>Ameerah</a:t>
            </a:r>
            <a:r>
              <a:rPr lang="en-US" b="1" dirty="0" smtClean="0">
                <a:solidFill>
                  <a:srgbClr val="4C8180"/>
                </a:solidFill>
              </a:rPr>
              <a:t> </a:t>
            </a:r>
            <a:r>
              <a:rPr lang="en-US" b="1" dirty="0" err="1" smtClean="0">
                <a:solidFill>
                  <a:srgbClr val="4C8180"/>
                </a:solidFill>
              </a:rPr>
              <a:t>Nyazi</a:t>
            </a:r>
            <a:endParaRPr lang="en-US" b="1" smtClean="0">
              <a:solidFill>
                <a:srgbClr val="4C8180"/>
              </a:solidFill>
            </a:endParaRPr>
          </a:p>
          <a:p>
            <a:pPr>
              <a:lnSpc>
                <a:spcPct val="200000"/>
              </a:lnSpc>
            </a:pPr>
            <a:endParaRPr lang="en-US" b="1" smtClean="0">
              <a:solidFill>
                <a:srgbClr val="4C8180"/>
              </a:solidFill>
            </a:endParaRPr>
          </a:p>
        </p:txBody>
      </p:sp>
    </p:spTree>
    <p:extLst>
      <p:ext uri="{BB962C8B-B14F-4D97-AF65-F5344CB8AC3E}">
        <p14:creationId xmlns:p14="http://schemas.microsoft.com/office/powerpoint/2010/main" val="3629486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p:cNvPr>
          <p:cNvSpPr txBox="1"/>
          <p:nvPr/>
        </p:nvSpPr>
        <p:spPr>
          <a:xfrm>
            <a:off x="8119872" y="2112264"/>
            <a:ext cx="3502152" cy="276999"/>
          </a:xfrm>
          <a:prstGeom prst="rect">
            <a:avLst/>
          </a:prstGeom>
          <a:noFill/>
        </p:spPr>
        <p:txBody>
          <a:bodyPr wrap="square" rtlCol="0">
            <a:spAutoFit/>
          </a:bodyPr>
          <a:lstStyle/>
          <a:p>
            <a:r>
              <a:rPr lang="en-US" sz="1200" b="1" dirty="0">
                <a:solidFill>
                  <a:srgbClr val="528685"/>
                </a:solidFill>
                <a:hlinkClick r:id="rId2"/>
              </a:rPr>
              <a:t>https://www.youtube.com/watch?v=lnYqZZgqxNs</a:t>
            </a:r>
            <a:endParaRPr lang="en-US" sz="1200" b="1" dirty="0">
              <a:solidFill>
                <a:srgbClr val="528685"/>
              </a:solidFill>
            </a:endParaRPr>
          </a:p>
        </p:txBody>
      </p:sp>
      <p:sp>
        <p:nvSpPr>
          <p:cNvPr id="4" name="TextBox 3"/>
          <p:cNvSpPr txBox="1"/>
          <p:nvPr/>
        </p:nvSpPr>
        <p:spPr>
          <a:xfrm>
            <a:off x="7708392" y="2999232"/>
            <a:ext cx="4197096" cy="338554"/>
          </a:xfrm>
          <a:prstGeom prst="rect">
            <a:avLst/>
          </a:prstGeom>
          <a:noFill/>
        </p:spPr>
        <p:txBody>
          <a:bodyPr wrap="square" rtlCol="0">
            <a:spAutoFit/>
          </a:bodyPr>
          <a:lstStyle/>
          <a:p>
            <a:pPr algn="ctr"/>
            <a:r>
              <a:rPr lang="en-US" sz="1600" b="1" dirty="0" smtClean="0">
                <a:solidFill>
                  <a:srgbClr val="528685"/>
                </a:solidFill>
              </a:rPr>
              <a:t>Don’t forget to review the notes</a:t>
            </a:r>
            <a:endParaRPr lang="en-US" sz="1600" b="1" dirty="0">
              <a:solidFill>
                <a:srgbClr val="528685"/>
              </a:solidFill>
            </a:endParaRPr>
          </a:p>
        </p:txBody>
      </p:sp>
    </p:spTree>
    <p:extLst>
      <p:ext uri="{BB962C8B-B14F-4D97-AF65-F5344CB8AC3E}">
        <p14:creationId xmlns:p14="http://schemas.microsoft.com/office/powerpoint/2010/main" val="218222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0143" y="685633"/>
            <a:ext cx="5799026" cy="5345053"/>
          </a:xfrm>
          <a:prstGeom prst="rect">
            <a:avLst/>
          </a:prstGeom>
        </p:spPr>
        <p:txBody>
          <a:bodyPr wrap="square">
            <a:spAutoFit/>
          </a:bodyPr>
          <a:lstStyle/>
          <a:p>
            <a:pPr>
              <a:lnSpc>
                <a:spcPct val="90000"/>
              </a:lnSpc>
              <a:spcBef>
                <a:spcPct val="30000"/>
              </a:spcBef>
              <a:spcAft>
                <a:spcPct val="20000"/>
              </a:spcAft>
            </a:pPr>
            <a:r>
              <a:rPr lang="en-US" altLang="en-US" sz="2400" b="1" dirty="0">
                <a:solidFill>
                  <a:srgbClr val="4B8180"/>
                </a:solidFill>
                <a:latin typeface="Adobe Devanagari" pitchFamily="18" charset="0"/>
                <a:cs typeface="Adobe Devanagari" pitchFamily="18" charset="0"/>
              </a:rPr>
              <a:t>By the end of this lecture, the students should be able to:</a:t>
            </a:r>
          </a:p>
          <a:p>
            <a:pPr marL="228600" indent="-228600">
              <a:lnSpc>
                <a:spcPct val="90000"/>
              </a:lnSpc>
              <a:spcBef>
                <a:spcPts val="1000"/>
              </a:spcBef>
              <a:spcAft>
                <a:spcPct val="20000"/>
              </a:spcAft>
              <a:buFont typeface="Arial"/>
              <a:buChar char="•"/>
            </a:pPr>
            <a:r>
              <a:rPr lang="en-US" altLang="en-US" sz="2400" dirty="0">
                <a:solidFill>
                  <a:schemeClr val="accent5">
                    <a:lumMod val="50000"/>
                  </a:schemeClr>
                </a:solidFill>
                <a:latin typeface="Adobe Devanagari" pitchFamily="18" charset="0"/>
                <a:cs typeface="Adobe Devanagari" pitchFamily="18" charset="0"/>
              </a:rPr>
              <a:t>Identify the possible cell death mechanisms implicated in the pathogenesis of ischemic brain injury</a:t>
            </a:r>
          </a:p>
          <a:p>
            <a:pPr marL="228600" indent="-228600">
              <a:lnSpc>
                <a:spcPct val="90000"/>
              </a:lnSpc>
              <a:spcBef>
                <a:spcPts val="1000"/>
              </a:spcBef>
              <a:spcAft>
                <a:spcPct val="20000"/>
              </a:spcAft>
              <a:buFont typeface="Arial"/>
              <a:buChar char="•"/>
            </a:pPr>
            <a:r>
              <a:rPr lang="en-US" altLang="en-US" sz="2400" dirty="0">
                <a:solidFill>
                  <a:schemeClr val="accent5">
                    <a:lumMod val="50000"/>
                  </a:schemeClr>
                </a:solidFill>
                <a:latin typeface="Adobe Devanagari" pitchFamily="18" charset="0"/>
                <a:cs typeface="Adobe Devanagari" pitchFamily="18" charset="0"/>
              </a:rPr>
              <a:t>Acquire the knowledge of the important role played by oxidative stress and free radicals in the pathogenesis of cerebral infarction</a:t>
            </a:r>
          </a:p>
          <a:p>
            <a:pPr marL="228600" indent="-228600">
              <a:lnSpc>
                <a:spcPct val="90000"/>
              </a:lnSpc>
              <a:spcBef>
                <a:spcPts val="1000"/>
              </a:spcBef>
              <a:spcAft>
                <a:spcPct val="20000"/>
              </a:spcAft>
              <a:buFont typeface="Arial"/>
              <a:buChar char="•"/>
            </a:pPr>
            <a:r>
              <a:rPr lang="en-US" altLang="en-US" sz="2400" dirty="0">
                <a:solidFill>
                  <a:schemeClr val="accent5">
                    <a:lumMod val="50000"/>
                  </a:schemeClr>
                </a:solidFill>
                <a:latin typeface="Adobe Devanagari" pitchFamily="18" charset="0"/>
                <a:cs typeface="Adobe Devanagari" pitchFamily="18" charset="0"/>
              </a:rPr>
              <a:t>Understand the various factors involved in ischemia-induced metabolic stress</a:t>
            </a:r>
          </a:p>
          <a:p>
            <a:pPr marL="228600" indent="-228600">
              <a:lnSpc>
                <a:spcPct val="90000"/>
              </a:lnSpc>
              <a:spcBef>
                <a:spcPts val="1000"/>
              </a:spcBef>
              <a:spcAft>
                <a:spcPct val="20000"/>
              </a:spcAft>
              <a:buFont typeface="Arial"/>
              <a:buChar char="•"/>
            </a:pPr>
            <a:r>
              <a:rPr lang="en-US" altLang="en-US" sz="2400" dirty="0">
                <a:solidFill>
                  <a:schemeClr val="accent5">
                    <a:lumMod val="50000"/>
                  </a:schemeClr>
                </a:solidFill>
                <a:latin typeface="Adobe Devanagari" pitchFamily="18" charset="0"/>
                <a:cs typeface="Adobe Devanagari" pitchFamily="18" charset="0"/>
              </a:rPr>
              <a:t>Identify the Neurochemical changes involved in cerebral ischemia</a:t>
            </a: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267" y="45740"/>
            <a:ext cx="7567115" cy="523220"/>
          </a:xfrm>
          <a:prstGeom prst="rect">
            <a:avLst/>
          </a:prstGeom>
          <a:noFill/>
        </p:spPr>
        <p:txBody>
          <a:bodyPr wrap="square" rtlCol="0">
            <a:spAutoFit/>
          </a:bodyPr>
          <a:lstStyle/>
          <a:p>
            <a:r>
              <a:rPr lang="en-US" sz="2800" dirty="0">
                <a:solidFill>
                  <a:srgbClr val="4C8180"/>
                </a:solidFill>
                <a:latin typeface="Century Gothic" charset="0"/>
                <a:ea typeface="Century Gothic" charset="0"/>
                <a:cs typeface="Century Gothic" charset="0"/>
              </a:rPr>
              <a:t>Cerebral Ischemia (Strokes) </a:t>
            </a:r>
            <a:r>
              <a:rPr lang="en-US" sz="2800" dirty="0" smtClean="0">
                <a:solidFill>
                  <a:srgbClr val="4C8180"/>
                </a:solidFill>
                <a:latin typeface="Century Gothic" charset="0"/>
                <a:ea typeface="Century Gothic" charset="0"/>
                <a:cs typeface="Century Gothic" charset="0"/>
              </a:rPr>
              <a:t>subtypes:</a:t>
            </a:r>
            <a:endParaRPr lang="en-US" sz="2800" dirty="0">
              <a:solidFill>
                <a:srgbClr val="4C8180"/>
              </a:solidFill>
              <a:latin typeface="Century Gothic" charset="0"/>
              <a:ea typeface="Century Gothic" charset="0"/>
              <a:cs typeface="Century Gothic" charset="0"/>
            </a:endParaRPr>
          </a:p>
        </p:txBody>
      </p:sp>
      <p:sp>
        <p:nvSpPr>
          <p:cNvPr id="5" name="Rectangle 4"/>
          <p:cNvSpPr/>
          <p:nvPr/>
        </p:nvSpPr>
        <p:spPr>
          <a:xfrm>
            <a:off x="3048000" y="2828836"/>
            <a:ext cx="6096000" cy="369332"/>
          </a:xfrm>
          <a:prstGeom prst="rect">
            <a:avLst/>
          </a:prstGeom>
        </p:spPr>
        <p:txBody>
          <a:bodyPr>
            <a:spAutoFit/>
          </a:bodyPr>
          <a:lstStyle/>
          <a:p>
            <a:r>
              <a:rPr lang="en-US" dirty="0" smtClean="0">
                <a:solidFill>
                  <a:srgbClr val="D8D8D8"/>
                </a:solidFill>
                <a:latin typeface="Times New Roman" charset="0"/>
              </a:rPr>
              <a:t>. </a:t>
            </a:r>
            <a:endParaRPr lang="en-US" dirty="0"/>
          </a:p>
        </p:txBody>
      </p:sp>
      <p:graphicFrame>
        <p:nvGraphicFramePr>
          <p:cNvPr id="10" name="Diagram 9"/>
          <p:cNvGraphicFramePr/>
          <p:nvPr>
            <p:extLst>
              <p:ext uri="{D42A27DB-BD31-4B8C-83A1-F6EECF244321}">
                <p14:modId xmlns:p14="http://schemas.microsoft.com/office/powerpoint/2010/main" val="1863469394"/>
              </p:ext>
            </p:extLst>
          </p:nvPr>
        </p:nvGraphicFramePr>
        <p:xfrm>
          <a:off x="-1821036" y="1287272"/>
          <a:ext cx="9319116" cy="4747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1822" y="1184202"/>
            <a:ext cx="5377101" cy="4850838"/>
          </a:xfrm>
          <a:prstGeom prst="rect">
            <a:avLst/>
          </a:prstGeom>
        </p:spPr>
      </p:pic>
    </p:spTree>
    <p:extLst>
      <p:ext uri="{BB962C8B-B14F-4D97-AF65-F5344CB8AC3E}">
        <p14:creationId xmlns:p14="http://schemas.microsoft.com/office/powerpoint/2010/main" val="126899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7708" y="1011708"/>
            <a:ext cx="8229600" cy="102017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solidFill>
                  <a:srgbClr val="4B8180"/>
                </a:solidFill>
                <a:latin typeface="Times New Roman" charset="0"/>
                <a:ea typeface="Times New Roman" charset="0"/>
                <a:cs typeface="Times New Roman" charset="0"/>
              </a:rPr>
              <a:t>There are a number of risk factors for stroke:</a:t>
            </a:r>
          </a:p>
          <a:p>
            <a:pPr marL="344487" lvl="1" indent="0">
              <a:buFont typeface="Arial"/>
              <a:buNone/>
            </a:pPr>
            <a:endParaRPr lang="en-US" sz="2000" dirty="0" smtClean="0">
              <a:latin typeface="Times New Roman" charset="0"/>
              <a:ea typeface="Times New Roman" charset="0"/>
              <a:cs typeface="Times New Roman" charset="0"/>
            </a:endParaRPr>
          </a:p>
        </p:txBody>
      </p:sp>
      <p:graphicFrame>
        <p:nvGraphicFramePr>
          <p:cNvPr id="3" name="Diagram 2"/>
          <p:cNvGraphicFramePr/>
          <p:nvPr>
            <p:extLst>
              <p:ext uri="{D42A27DB-BD31-4B8C-83A1-F6EECF244321}">
                <p14:modId xmlns:p14="http://schemas.microsoft.com/office/powerpoint/2010/main" val="3761655196"/>
              </p:ext>
            </p:extLst>
          </p:nvPr>
        </p:nvGraphicFramePr>
        <p:xfrm>
          <a:off x="700983" y="1386295"/>
          <a:ext cx="5758612" cy="2855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78086" y="101105"/>
            <a:ext cx="3890809" cy="523220"/>
          </a:xfrm>
          <a:prstGeom prst="rect">
            <a:avLst/>
          </a:prstGeom>
        </p:spPr>
        <p:txBody>
          <a:bodyPr wrap="none">
            <a:spAutoFit/>
          </a:bodyPr>
          <a:lstStyle/>
          <a:p>
            <a:r>
              <a:rPr lang="en-US" altLang="en-US" sz="2800" dirty="0">
                <a:solidFill>
                  <a:srgbClr val="4C8180"/>
                </a:solidFill>
                <a:latin typeface="Century Gothic" charset="0"/>
                <a:ea typeface="Century Gothic" charset="0"/>
                <a:cs typeface="Century Gothic" charset="0"/>
              </a:rPr>
              <a:t>Risk factors of strokes:</a:t>
            </a:r>
            <a:endParaRPr lang="en-US" sz="2800" dirty="0">
              <a:solidFill>
                <a:srgbClr val="4C8180"/>
              </a:solidFill>
              <a:latin typeface="Century Gothic" charset="0"/>
              <a:ea typeface="Century Gothic" charset="0"/>
              <a:cs typeface="Century Gothic" charset="0"/>
            </a:endParaRPr>
          </a:p>
        </p:txBody>
      </p:sp>
      <p:grpSp>
        <p:nvGrpSpPr>
          <p:cNvPr id="5" name="Group 4"/>
          <p:cNvGrpSpPr/>
          <p:nvPr/>
        </p:nvGrpSpPr>
        <p:grpSpPr>
          <a:xfrm>
            <a:off x="8278947" y="1545336"/>
            <a:ext cx="3040839" cy="5248655"/>
            <a:chOff x="1236" y="1200407"/>
            <a:chExt cx="3333164" cy="3017851"/>
          </a:xfrm>
        </p:grpSpPr>
        <p:sp>
          <p:nvSpPr>
            <p:cNvPr id="6" name="Rounded Rectangle 5"/>
            <p:cNvSpPr/>
            <p:nvPr/>
          </p:nvSpPr>
          <p:spPr>
            <a:xfrm>
              <a:off x="1236" y="1200407"/>
              <a:ext cx="3333164" cy="3017851"/>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70685" y="1269856"/>
              <a:ext cx="3194266" cy="2232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342900" indent="-342900">
                <a:buFont typeface="+mj-lt"/>
                <a:buAutoNum type="arabicPeriod"/>
              </a:pPr>
              <a:r>
                <a:rPr lang="en-US" dirty="0">
                  <a:solidFill>
                    <a:srgbClr val="334E5D"/>
                  </a:solidFill>
                  <a:ea typeface="ＭＳ Ｐゴシック" charset="-128"/>
                </a:rPr>
                <a:t>Age older than 40 years</a:t>
              </a:r>
            </a:p>
            <a:p>
              <a:pPr marL="342900" indent="-342900">
                <a:buFont typeface="+mj-lt"/>
                <a:buAutoNum type="arabicPeriod"/>
              </a:pPr>
              <a:r>
                <a:rPr lang="en-US" dirty="0">
                  <a:solidFill>
                    <a:srgbClr val="334E5D"/>
                  </a:solidFill>
                  <a:ea typeface="ＭＳ Ｐゴシック" charset="-128"/>
                </a:rPr>
                <a:t>Heart disease</a:t>
              </a:r>
            </a:p>
            <a:p>
              <a:pPr marL="342900" indent="-342900">
                <a:buFont typeface="+mj-lt"/>
                <a:buAutoNum type="arabicPeriod"/>
              </a:pPr>
              <a:r>
                <a:rPr lang="en-US" dirty="0">
                  <a:solidFill>
                    <a:srgbClr val="334E5D"/>
                  </a:solidFill>
                  <a:ea typeface="ＭＳ Ｐゴシック" charset="-128"/>
                </a:rPr>
                <a:t>High blood pressure</a:t>
              </a:r>
            </a:p>
            <a:p>
              <a:pPr marL="342900" indent="-342900">
                <a:buFont typeface="+mj-lt"/>
                <a:buAutoNum type="arabicPeriod"/>
              </a:pPr>
              <a:r>
                <a:rPr lang="en-US" dirty="0" smtClean="0">
                  <a:solidFill>
                    <a:srgbClr val="334E5D"/>
                  </a:solidFill>
                  <a:ea typeface="ＭＳ Ｐゴシック" charset="-128"/>
                </a:rPr>
                <a:t>Smoking &amp; </a:t>
              </a:r>
              <a:r>
                <a:rPr lang="en-US" dirty="0">
                  <a:solidFill>
                    <a:srgbClr val="334E5D"/>
                  </a:solidFill>
                  <a:ea typeface="ＭＳ Ｐゴシック" charset="-128"/>
                </a:rPr>
                <a:t>Diabetes</a:t>
              </a:r>
            </a:p>
            <a:p>
              <a:pPr marL="342900" indent="-342900">
                <a:buFont typeface="+mj-lt"/>
                <a:buAutoNum type="arabicPeriod"/>
              </a:pPr>
              <a:r>
                <a:rPr lang="en-US" dirty="0">
                  <a:solidFill>
                    <a:srgbClr val="334E5D"/>
                  </a:solidFill>
                  <a:ea typeface="ＭＳ Ｐゴシック" charset="-128"/>
                </a:rPr>
                <a:t>High blood cholesterol levels</a:t>
              </a:r>
            </a:p>
            <a:p>
              <a:pPr marL="342900" indent="-342900">
                <a:buFont typeface="+mj-lt"/>
                <a:buAutoNum type="arabicPeriod"/>
              </a:pPr>
              <a:r>
                <a:rPr lang="en-US" dirty="0">
                  <a:solidFill>
                    <a:srgbClr val="334E5D"/>
                  </a:solidFill>
                  <a:ea typeface="ＭＳ Ｐゴシック" charset="-128"/>
                </a:rPr>
                <a:t>Illegal drug use</a:t>
              </a:r>
            </a:p>
            <a:p>
              <a:pPr marL="342900" indent="-342900">
                <a:buFont typeface="+mj-lt"/>
                <a:buAutoNum type="arabicPeriod"/>
              </a:pPr>
              <a:r>
                <a:rPr lang="en-US" dirty="0">
                  <a:solidFill>
                    <a:srgbClr val="334E5D"/>
                  </a:solidFill>
                  <a:ea typeface="ＭＳ Ｐゴシック" charset="-128"/>
                </a:rPr>
                <a:t>Recent childbirth</a:t>
              </a:r>
            </a:p>
            <a:p>
              <a:pPr marL="342900" indent="-342900">
                <a:buFont typeface="+mj-lt"/>
                <a:buAutoNum type="arabicPeriod"/>
              </a:pPr>
              <a:r>
                <a:rPr lang="en-US" dirty="0">
                  <a:solidFill>
                    <a:srgbClr val="334E5D"/>
                  </a:solidFill>
                  <a:ea typeface="ＭＳ Ｐゴシック" charset="-128"/>
                </a:rPr>
                <a:t>Previous history of transient ischemic </a:t>
              </a:r>
              <a:r>
                <a:rPr lang="en-US" dirty="0" smtClean="0">
                  <a:solidFill>
                    <a:srgbClr val="334E5D"/>
                  </a:solidFill>
                  <a:ea typeface="ＭＳ Ｐゴシック" charset="-128"/>
                </a:rPr>
                <a:t>attack </a:t>
              </a:r>
              <a:r>
                <a:rPr lang="en-US" sz="1200" dirty="0">
                  <a:solidFill>
                    <a:srgbClr val="00B050"/>
                  </a:solidFill>
                </a:rPr>
                <a:t>People usually survive from it but if it continue for 24 hours it’ll be dangerous. </a:t>
              </a:r>
            </a:p>
            <a:p>
              <a:pPr marL="342900" indent="-342900">
                <a:buFont typeface="+mj-lt"/>
                <a:buAutoNum type="arabicPeriod"/>
              </a:pPr>
              <a:r>
                <a:rPr lang="en-US" dirty="0">
                  <a:solidFill>
                    <a:srgbClr val="334E5D"/>
                  </a:solidFill>
                  <a:ea typeface="ＭＳ Ｐゴシック" charset="-128"/>
                </a:rPr>
                <a:t>Inactive lifestyle and lack of exercise</a:t>
              </a:r>
            </a:p>
            <a:p>
              <a:pPr marL="342900" indent="-342900">
                <a:buFont typeface="+mj-lt"/>
                <a:buAutoNum type="arabicPeriod"/>
              </a:pPr>
              <a:r>
                <a:rPr lang="en-US" dirty="0">
                  <a:solidFill>
                    <a:srgbClr val="334E5D"/>
                  </a:solidFill>
                  <a:ea typeface="ＭＳ Ｐゴシック" charset="-128"/>
                </a:rPr>
                <a:t>Obesity</a:t>
              </a:r>
            </a:p>
            <a:p>
              <a:pPr marL="342900" indent="-342900">
                <a:buFont typeface="+mj-lt"/>
                <a:buAutoNum type="arabicPeriod"/>
              </a:pPr>
              <a:r>
                <a:rPr lang="en-US" dirty="0">
                  <a:solidFill>
                    <a:srgbClr val="334E5D"/>
                  </a:solidFill>
                  <a:ea typeface="ＭＳ Ｐゴシック" charset="-128"/>
                </a:rPr>
                <a:t>Current or past history of blood clots</a:t>
              </a:r>
            </a:p>
            <a:p>
              <a:pPr marL="342900" indent="-342900">
                <a:buFont typeface="+mj-lt"/>
                <a:buAutoNum type="arabicPeriod"/>
              </a:pPr>
              <a:r>
                <a:rPr lang="en-US" dirty="0">
                  <a:solidFill>
                    <a:srgbClr val="334E5D"/>
                  </a:solidFill>
                  <a:ea typeface="ＭＳ Ｐゴシック" charset="-128"/>
                </a:rPr>
                <a:t>Family history of cardiac disease and/or stroke</a:t>
              </a:r>
            </a:p>
          </p:txBody>
        </p:sp>
      </p:grpSp>
      <p:grpSp>
        <p:nvGrpSpPr>
          <p:cNvPr id="8" name="Group 7"/>
          <p:cNvGrpSpPr/>
          <p:nvPr/>
        </p:nvGrpSpPr>
        <p:grpSpPr>
          <a:xfrm>
            <a:off x="8881023" y="630331"/>
            <a:ext cx="1820405" cy="896717"/>
            <a:chOff x="1916211" y="3641161"/>
            <a:chExt cx="1721364" cy="684530"/>
          </a:xfrm>
        </p:grpSpPr>
        <p:sp>
          <p:nvSpPr>
            <p:cNvPr id="9" name="Rounded Rectangle 8"/>
            <p:cNvSpPr/>
            <p:nvPr/>
          </p:nvSpPr>
          <p:spPr>
            <a:xfrm>
              <a:off x="1916211" y="3641161"/>
              <a:ext cx="1721364" cy="68453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Rounded Rectangle 6"/>
            <p:cNvSpPr/>
            <p:nvPr/>
          </p:nvSpPr>
          <p:spPr>
            <a:xfrm>
              <a:off x="1936260" y="3661210"/>
              <a:ext cx="1681266" cy="644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Ischemic stroke risk factors</a:t>
              </a:r>
              <a:endParaRPr lang="en-US" sz="2100" kern="1200" dirty="0"/>
            </a:p>
          </p:txBody>
        </p:sp>
      </p:grpSp>
      <p:grpSp>
        <p:nvGrpSpPr>
          <p:cNvPr id="11" name="Group 10"/>
          <p:cNvGrpSpPr/>
          <p:nvPr/>
        </p:nvGrpSpPr>
        <p:grpSpPr>
          <a:xfrm>
            <a:off x="4852359" y="4758470"/>
            <a:ext cx="3333164" cy="1953537"/>
            <a:chOff x="1236" y="1200407"/>
            <a:chExt cx="3333164" cy="3017851"/>
          </a:xfrm>
        </p:grpSpPr>
        <p:sp>
          <p:nvSpPr>
            <p:cNvPr id="12" name="Rounded Rectangle 11"/>
            <p:cNvSpPr/>
            <p:nvPr/>
          </p:nvSpPr>
          <p:spPr>
            <a:xfrm>
              <a:off x="1236" y="1200407"/>
              <a:ext cx="3333164" cy="3017851"/>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70685" y="1269856"/>
              <a:ext cx="3194266" cy="2232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High blood pressure</a:t>
              </a:r>
            </a:p>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Smoking</a:t>
              </a:r>
            </a:p>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Illegal drug use (especially cocaine and "crystal meth")</a:t>
              </a:r>
            </a:p>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Use of warfarin or other blood thinning medicines</a:t>
              </a:r>
            </a:p>
          </p:txBody>
        </p:sp>
      </p:grpSp>
      <p:grpSp>
        <p:nvGrpSpPr>
          <p:cNvPr id="14" name="Group 13"/>
          <p:cNvGrpSpPr/>
          <p:nvPr/>
        </p:nvGrpSpPr>
        <p:grpSpPr>
          <a:xfrm>
            <a:off x="5642622" y="3797266"/>
            <a:ext cx="1800594" cy="940951"/>
            <a:chOff x="1916211" y="3641161"/>
            <a:chExt cx="1721364" cy="684530"/>
          </a:xfrm>
          <a:solidFill>
            <a:srgbClr val="00ADA8"/>
          </a:solidFill>
        </p:grpSpPr>
        <p:sp>
          <p:nvSpPr>
            <p:cNvPr id="15" name="Rounded Rectangle 14"/>
            <p:cNvSpPr/>
            <p:nvPr/>
          </p:nvSpPr>
          <p:spPr>
            <a:xfrm>
              <a:off x="1916211" y="3641161"/>
              <a:ext cx="1721364" cy="684530"/>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Rounded Rectangle 6"/>
            <p:cNvSpPr/>
            <p:nvPr/>
          </p:nvSpPr>
          <p:spPr>
            <a:xfrm>
              <a:off x="1936260" y="3661210"/>
              <a:ext cx="1681266" cy="644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dirty="0"/>
                <a:t>Hemorrhagic stroke risk factors</a:t>
              </a:r>
            </a:p>
          </p:txBody>
        </p:sp>
      </p:grpSp>
      <p:sp>
        <p:nvSpPr>
          <p:cNvPr id="18" name="TextBox 17"/>
          <p:cNvSpPr txBox="1"/>
          <p:nvPr/>
        </p:nvSpPr>
        <p:spPr>
          <a:xfrm>
            <a:off x="1080084" y="5042700"/>
            <a:ext cx="2659812" cy="1200329"/>
          </a:xfrm>
          <a:prstGeom prst="rect">
            <a:avLst/>
          </a:prstGeom>
          <a:noFill/>
          <a:ln w="19050">
            <a:solidFill>
              <a:srgbClr val="00ADA8"/>
            </a:solidFill>
            <a:prstDash val="dash"/>
          </a:ln>
        </p:spPr>
        <p:txBody>
          <a:bodyPr wrap="square" rtlCol="0" anchor="ctr">
            <a:spAutoFit/>
          </a:bodyPr>
          <a:lstStyle/>
          <a:p>
            <a:pPr algn="ctr"/>
            <a:r>
              <a:rPr lang="en-US" dirty="0">
                <a:solidFill>
                  <a:srgbClr val="00ADA8"/>
                </a:solidFill>
                <a:ea typeface="ＭＳ Ｐゴシック" charset="-128"/>
              </a:rPr>
              <a:t>The cell death mechanisms implicated in the pathogenesis of </a:t>
            </a:r>
            <a:r>
              <a:rPr lang="en-US" b="1" dirty="0">
                <a:solidFill>
                  <a:srgbClr val="00ADA8"/>
                </a:solidFill>
                <a:ea typeface="ＭＳ Ｐゴシック" charset="-128"/>
              </a:rPr>
              <a:t>ischemic brain injury</a:t>
            </a:r>
          </a:p>
        </p:txBody>
      </p:sp>
    </p:spTree>
    <p:extLst>
      <p:ext uri="{BB962C8B-B14F-4D97-AF65-F5344CB8AC3E}">
        <p14:creationId xmlns:p14="http://schemas.microsoft.com/office/powerpoint/2010/main" val="212680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9103" y="195681"/>
            <a:ext cx="10830545" cy="474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dirty="0">
                <a:solidFill>
                  <a:srgbClr val="4C8180"/>
                </a:solidFill>
                <a:latin typeface="Century Gothic" charset="0"/>
                <a:ea typeface="Century Gothic" charset="0"/>
                <a:cs typeface="Century Gothic" charset="0"/>
              </a:rPr>
              <a:t>Cell death mechanisms in cerebral </a:t>
            </a:r>
            <a:r>
              <a:rPr lang="en-US" altLang="en-US" sz="2400" dirty="0" smtClean="0">
                <a:solidFill>
                  <a:srgbClr val="4C8180"/>
                </a:solidFill>
                <a:latin typeface="Century Gothic" charset="0"/>
                <a:ea typeface="Century Gothic" charset="0"/>
                <a:cs typeface="Century Gothic" charset="0"/>
              </a:rPr>
              <a:t>ischemia : </a:t>
            </a:r>
            <a:r>
              <a:rPr lang="en-US" altLang="en-US" sz="2400" dirty="0">
                <a:solidFill>
                  <a:srgbClr val="4C8180"/>
                </a:solidFill>
                <a:latin typeface="Century Gothic" charset="0"/>
                <a:ea typeface="Century Gothic" charset="0"/>
                <a:cs typeface="Century Gothic" charset="0"/>
              </a:rPr>
              <a:t>Necrosis and Apoptosis:</a:t>
            </a:r>
          </a:p>
        </p:txBody>
      </p:sp>
      <p:sp>
        <p:nvSpPr>
          <p:cNvPr id="3" name="Rectangle 3"/>
          <p:cNvSpPr txBox="1">
            <a:spLocks noChangeArrowheads="1"/>
          </p:cNvSpPr>
          <p:nvPr/>
        </p:nvSpPr>
        <p:spPr>
          <a:xfrm>
            <a:off x="316855" y="1196545"/>
            <a:ext cx="6897761" cy="399724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Ø"/>
            </a:pPr>
            <a:r>
              <a:rPr lang="en-US" altLang="en-US" sz="2000" b="1" dirty="0" smtClean="0">
                <a:solidFill>
                  <a:srgbClr val="334E5D"/>
                </a:solidFill>
                <a:ea typeface="ＭＳ Ｐゴシック" charset="-128"/>
              </a:rPr>
              <a:t>Necrosis</a:t>
            </a:r>
            <a:r>
              <a:rPr lang="en-US" altLang="en-US" sz="2000" dirty="0" smtClean="0">
                <a:solidFill>
                  <a:srgbClr val="334E5D"/>
                </a:solidFill>
                <a:ea typeface="ＭＳ Ｐゴシック" charset="-128"/>
              </a:rPr>
              <a:t> </a:t>
            </a:r>
            <a:r>
              <a:rPr lang="en-US" altLang="en-US" sz="2000" dirty="0">
                <a:solidFill>
                  <a:srgbClr val="334E5D"/>
                </a:solidFill>
                <a:ea typeface="ＭＳ Ｐゴシック" charset="-128"/>
              </a:rPr>
              <a:t>is commonly observed </a:t>
            </a:r>
            <a:r>
              <a:rPr lang="en-US" altLang="en-US" sz="2000" u="sng" dirty="0">
                <a:solidFill>
                  <a:srgbClr val="FF0000"/>
                </a:solidFill>
                <a:ea typeface="ＭＳ Ｐゴシック" charset="-128"/>
              </a:rPr>
              <a:t>early</a:t>
            </a:r>
            <a:r>
              <a:rPr lang="en-US" altLang="en-US" sz="2000" dirty="0">
                <a:solidFill>
                  <a:srgbClr val="334E5D"/>
                </a:solidFill>
                <a:ea typeface="ＭＳ Ｐゴシック" charset="-128"/>
              </a:rPr>
              <a:t> after </a:t>
            </a:r>
            <a:r>
              <a:rPr lang="en-US" altLang="en-US" sz="2000" u="sng" dirty="0">
                <a:solidFill>
                  <a:srgbClr val="FF0000"/>
                </a:solidFill>
                <a:ea typeface="ＭＳ Ｐゴシック" charset="-128"/>
              </a:rPr>
              <a:t>severe</a:t>
            </a:r>
            <a:r>
              <a:rPr lang="en-US" altLang="en-US" sz="2000" dirty="0">
                <a:solidFill>
                  <a:srgbClr val="334E5D"/>
                </a:solidFill>
                <a:ea typeface="ＭＳ Ｐゴシック" charset="-128"/>
              </a:rPr>
              <a:t> ischemic insults</a:t>
            </a:r>
          </a:p>
          <a:p>
            <a:pPr>
              <a:lnSpc>
                <a:spcPct val="80000"/>
              </a:lnSpc>
              <a:buFont typeface="Wingdings" panose="05000000000000000000" pitchFamily="2" charset="2"/>
              <a:buChar char="Ø"/>
            </a:pPr>
            <a:endParaRPr lang="en-US" altLang="en-US" sz="2000" dirty="0">
              <a:solidFill>
                <a:srgbClr val="334E5D"/>
              </a:solidFill>
              <a:ea typeface="ＭＳ Ｐゴシック" charset="-128"/>
            </a:endParaRPr>
          </a:p>
          <a:p>
            <a:pPr>
              <a:lnSpc>
                <a:spcPct val="80000"/>
              </a:lnSpc>
              <a:buFont typeface="Wingdings" panose="05000000000000000000" pitchFamily="2" charset="2"/>
              <a:buChar char="Ø"/>
            </a:pPr>
            <a:r>
              <a:rPr lang="en-US" altLang="en-US" sz="2000" b="1" dirty="0">
                <a:solidFill>
                  <a:srgbClr val="334E5D"/>
                </a:solidFill>
                <a:ea typeface="ＭＳ Ｐゴシック" charset="-128"/>
              </a:rPr>
              <a:t>Apoptosis</a:t>
            </a:r>
            <a:r>
              <a:rPr lang="en-US" altLang="en-US" sz="2000" dirty="0">
                <a:solidFill>
                  <a:srgbClr val="334E5D"/>
                </a:solidFill>
                <a:ea typeface="ＭＳ Ｐゴシック" charset="-128"/>
              </a:rPr>
              <a:t> occurs with more </a:t>
            </a:r>
            <a:r>
              <a:rPr lang="en-US" altLang="en-US" sz="2000" u="sng" dirty="0">
                <a:solidFill>
                  <a:srgbClr val="FF0000"/>
                </a:solidFill>
                <a:ea typeface="ＭＳ Ｐゴシック" charset="-128"/>
              </a:rPr>
              <a:t>mild</a:t>
            </a:r>
            <a:r>
              <a:rPr lang="en-US" altLang="en-US" sz="2000" dirty="0">
                <a:solidFill>
                  <a:srgbClr val="334E5D"/>
                </a:solidFill>
                <a:ea typeface="ＭＳ Ｐゴシック" charset="-128"/>
              </a:rPr>
              <a:t> insults and with </a:t>
            </a:r>
            <a:r>
              <a:rPr lang="en-US" altLang="en-US" sz="2000" u="sng" dirty="0">
                <a:solidFill>
                  <a:srgbClr val="FF0000"/>
                </a:solidFill>
                <a:ea typeface="ＭＳ Ｐゴシック" charset="-128"/>
              </a:rPr>
              <a:t>longer</a:t>
            </a:r>
            <a:r>
              <a:rPr lang="en-US" altLang="en-US" sz="2000" dirty="0">
                <a:solidFill>
                  <a:srgbClr val="FF0000"/>
                </a:solidFill>
                <a:ea typeface="ＭＳ Ｐゴシック" charset="-128"/>
              </a:rPr>
              <a:t> </a:t>
            </a:r>
            <a:r>
              <a:rPr lang="en-US" altLang="en-US" sz="2000" dirty="0">
                <a:solidFill>
                  <a:srgbClr val="334E5D"/>
                </a:solidFill>
                <a:ea typeface="ＭＳ Ｐゴシック" charset="-128"/>
              </a:rPr>
              <a:t>survival periods</a:t>
            </a:r>
          </a:p>
          <a:p>
            <a:pPr>
              <a:lnSpc>
                <a:spcPct val="80000"/>
              </a:lnSpc>
              <a:buFont typeface="Wingdings" panose="05000000000000000000" pitchFamily="2" charset="2"/>
              <a:buChar char="Ø"/>
            </a:pPr>
            <a:endParaRPr lang="en-US" altLang="en-US" sz="2000" dirty="0">
              <a:solidFill>
                <a:srgbClr val="334E5D"/>
              </a:solidFill>
              <a:ea typeface="ＭＳ Ｐゴシック" charset="-128"/>
            </a:endParaRPr>
          </a:p>
          <a:p>
            <a:pPr>
              <a:lnSpc>
                <a:spcPct val="80000"/>
              </a:lnSpc>
              <a:buFont typeface="Wingdings" panose="05000000000000000000" pitchFamily="2" charset="2"/>
              <a:buChar char="Ø"/>
            </a:pPr>
            <a:r>
              <a:rPr lang="en-US" altLang="en-US" sz="2000" dirty="0">
                <a:solidFill>
                  <a:srgbClr val="334E5D"/>
                </a:solidFill>
                <a:ea typeface="ＭＳ Ｐゴシック" charset="-128"/>
              </a:rPr>
              <a:t>The mechanism of cell death involves </a:t>
            </a:r>
            <a:r>
              <a:rPr lang="en-US" altLang="en-US" sz="2000" b="1" dirty="0">
                <a:solidFill>
                  <a:srgbClr val="334E5D"/>
                </a:solidFill>
                <a:ea typeface="ＭＳ Ｐゴシック" charset="-128"/>
              </a:rPr>
              <a:t>calcium-induced </a:t>
            </a:r>
            <a:r>
              <a:rPr lang="en-US" altLang="en-US" sz="2000" b="1" dirty="0" err="1">
                <a:solidFill>
                  <a:srgbClr val="334E5D"/>
                </a:solidFill>
                <a:ea typeface="ＭＳ Ｐゴシック" charset="-128"/>
              </a:rPr>
              <a:t>calpain</a:t>
            </a:r>
            <a:r>
              <a:rPr lang="en-US" altLang="en-US" sz="2000" b="1" dirty="0">
                <a:solidFill>
                  <a:srgbClr val="334E5D"/>
                </a:solidFill>
                <a:ea typeface="ＭＳ Ｐゴシック" charset="-128"/>
              </a:rPr>
              <a:t>-mediated proteolysis</a:t>
            </a:r>
            <a:r>
              <a:rPr lang="en-US" altLang="en-US" sz="2000" dirty="0">
                <a:solidFill>
                  <a:srgbClr val="334E5D"/>
                </a:solidFill>
                <a:ea typeface="ＭＳ Ｐゴシック" charset="-128"/>
              </a:rPr>
              <a:t> of brain </a:t>
            </a:r>
            <a:r>
              <a:rPr lang="en-US" altLang="en-US" sz="2000" dirty="0" smtClean="0">
                <a:solidFill>
                  <a:srgbClr val="334E5D"/>
                </a:solidFill>
                <a:ea typeface="ＭＳ Ｐゴシック" charset="-128"/>
              </a:rPr>
              <a:t>tissue </a:t>
            </a:r>
          </a:p>
          <a:p>
            <a:pPr marL="0" indent="0">
              <a:lnSpc>
                <a:spcPct val="80000"/>
              </a:lnSpc>
              <a:buNone/>
            </a:pPr>
            <a:r>
              <a:rPr lang="en-US" altLang="en-US" sz="2000" dirty="0" smtClean="0">
                <a:solidFill>
                  <a:srgbClr val="334E5D"/>
                </a:solidFill>
                <a:ea typeface="ＭＳ Ｐゴシック" charset="-128"/>
              </a:rPr>
              <a:t>  </a:t>
            </a:r>
            <a:r>
              <a:rPr lang="en-US" altLang="en-US" sz="1600" dirty="0" smtClean="0">
                <a:solidFill>
                  <a:schemeClr val="bg1">
                    <a:lumMod val="50000"/>
                  </a:schemeClr>
                </a:solidFill>
                <a:ea typeface="ＭＳ Ｐゴシック" charset="-128"/>
              </a:rPr>
              <a:t>“A condition where the intra-cellular calcium builds up”</a:t>
            </a:r>
            <a:endParaRPr lang="en-US" altLang="en-US" sz="2000" dirty="0">
              <a:solidFill>
                <a:schemeClr val="bg1">
                  <a:lumMod val="50000"/>
                </a:schemeClr>
              </a:solidFill>
              <a:ea typeface="ＭＳ Ｐゴシック" charset="-128"/>
            </a:endParaRPr>
          </a:p>
          <a:p>
            <a:pPr>
              <a:lnSpc>
                <a:spcPct val="80000"/>
              </a:lnSpc>
              <a:buFont typeface="Wingdings" panose="05000000000000000000" pitchFamily="2" charset="2"/>
              <a:buChar char="Ø"/>
            </a:pPr>
            <a:endParaRPr lang="en-US" altLang="en-US" sz="2000" dirty="0">
              <a:solidFill>
                <a:srgbClr val="334E5D"/>
              </a:solidFill>
              <a:ea typeface="ＭＳ Ｐゴシック" charset="-128"/>
            </a:endParaRPr>
          </a:p>
          <a:p>
            <a:pPr>
              <a:lnSpc>
                <a:spcPct val="80000"/>
              </a:lnSpc>
              <a:buFont typeface="Wingdings" panose="05000000000000000000" pitchFamily="2" charset="2"/>
              <a:buChar char="Ø"/>
            </a:pPr>
            <a:r>
              <a:rPr lang="en-US" altLang="en-US" sz="2000" dirty="0">
                <a:solidFill>
                  <a:srgbClr val="334E5D"/>
                </a:solidFill>
                <a:ea typeface="ＭＳ Ｐゴシック" charset="-128"/>
              </a:rPr>
              <a:t>Substrates for </a:t>
            </a:r>
            <a:r>
              <a:rPr lang="en-US" altLang="en-US" sz="2000" dirty="0" err="1">
                <a:solidFill>
                  <a:srgbClr val="334E5D"/>
                </a:solidFill>
                <a:ea typeface="ＭＳ Ｐゴシック" charset="-128"/>
              </a:rPr>
              <a:t>calpain</a:t>
            </a:r>
            <a:r>
              <a:rPr lang="en-US" altLang="en-US" sz="2000" dirty="0">
                <a:solidFill>
                  <a:srgbClr val="334E5D"/>
                </a:solidFill>
                <a:ea typeface="ＭＳ Ｐゴシック" charset="-128"/>
              </a:rPr>
              <a:t> include:</a:t>
            </a:r>
          </a:p>
          <a:p>
            <a:pPr marL="649288" indent="-285750">
              <a:lnSpc>
                <a:spcPct val="80000"/>
              </a:lnSpc>
              <a:buFont typeface="Wingdings" panose="05000000000000000000" pitchFamily="2" charset="2"/>
              <a:buChar char="Ø"/>
            </a:pPr>
            <a:r>
              <a:rPr lang="en-US" altLang="en-US" sz="2000" dirty="0">
                <a:solidFill>
                  <a:srgbClr val="334E5D"/>
                </a:solidFill>
                <a:ea typeface="ＭＳ Ｐゴシック" charset="-128"/>
              </a:rPr>
              <a:t>Cytoskeletal proteins, Membrane proteins and Regulatory and signaling </a:t>
            </a:r>
            <a:r>
              <a:rPr lang="en-US" altLang="en-US" sz="2000" dirty="0" smtClean="0">
                <a:solidFill>
                  <a:srgbClr val="334E5D"/>
                </a:solidFill>
                <a:ea typeface="ＭＳ Ｐゴシック" charset="-128"/>
              </a:rPr>
              <a:t>proteins</a:t>
            </a:r>
            <a:endParaRPr lang="en-US" altLang="en-US" sz="2000" dirty="0">
              <a:solidFill>
                <a:srgbClr val="334E5D"/>
              </a:solidFill>
              <a:ea typeface="ＭＳ Ｐゴシック" charset="-128"/>
            </a:endParaRPr>
          </a:p>
        </p:txBody>
      </p:sp>
      <p:cxnSp>
        <p:nvCxnSpPr>
          <p:cNvPr id="4" name="Straight Connector 3"/>
          <p:cNvCxnSpPr/>
          <p:nvPr/>
        </p:nvCxnSpPr>
        <p:spPr>
          <a:xfrm>
            <a:off x="7629939" y="1332638"/>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796249" y="1196545"/>
            <a:ext cx="4045231" cy="1938992"/>
          </a:xfrm>
          <a:prstGeom prst="rect">
            <a:avLst/>
          </a:prstGeom>
        </p:spPr>
        <p:txBody>
          <a:bodyPr wrap="square">
            <a:spAutoFit/>
          </a:bodyPr>
          <a:lstStyle/>
          <a:p>
            <a:pPr algn="ctr">
              <a:defRPr/>
            </a:pPr>
            <a:r>
              <a:rPr lang="es-ES_tradnl" sz="2400" dirty="0" err="1">
                <a:solidFill>
                  <a:srgbClr val="4C8180"/>
                </a:solidFill>
                <a:latin typeface="Century Gothic" charset="0"/>
                <a:ea typeface="Century Gothic" charset="0"/>
                <a:cs typeface="Century Gothic" charset="0"/>
              </a:rPr>
              <a:t>Biochemical</a:t>
            </a:r>
            <a:r>
              <a:rPr lang="es-ES_tradnl" sz="2400" dirty="0">
                <a:solidFill>
                  <a:srgbClr val="4C8180"/>
                </a:solidFill>
                <a:latin typeface="Century Gothic" charset="0"/>
                <a:ea typeface="Century Gothic" charset="0"/>
                <a:cs typeface="Century Gothic" charset="0"/>
              </a:rPr>
              <a:t> Responses to </a:t>
            </a:r>
            <a:r>
              <a:rPr lang="es-ES_tradnl" sz="2400" dirty="0" err="1">
                <a:solidFill>
                  <a:srgbClr val="4C8180"/>
                </a:solidFill>
                <a:latin typeface="Century Gothic" charset="0"/>
                <a:ea typeface="Century Gothic" charset="0"/>
                <a:cs typeface="Century Gothic" charset="0"/>
              </a:rPr>
              <a:t>Ischemic</a:t>
            </a:r>
            <a:r>
              <a:rPr lang="es-ES_tradnl" sz="2400" dirty="0">
                <a:solidFill>
                  <a:srgbClr val="4C8180"/>
                </a:solidFill>
                <a:latin typeface="Century Gothic" charset="0"/>
                <a:ea typeface="Century Gothic" charset="0"/>
                <a:cs typeface="Century Gothic" charset="0"/>
              </a:rPr>
              <a:t> </a:t>
            </a:r>
            <a:r>
              <a:rPr lang="es-ES_tradnl" sz="2400" dirty="0" err="1">
                <a:solidFill>
                  <a:srgbClr val="4C8180"/>
                </a:solidFill>
                <a:latin typeface="Century Gothic" charset="0"/>
                <a:ea typeface="Century Gothic" charset="0"/>
                <a:cs typeface="Century Gothic" charset="0"/>
              </a:rPr>
              <a:t>Brain</a:t>
            </a:r>
            <a:r>
              <a:rPr lang="es-ES_tradnl" sz="2400" dirty="0">
                <a:solidFill>
                  <a:srgbClr val="4C8180"/>
                </a:solidFill>
                <a:latin typeface="Century Gothic" charset="0"/>
                <a:ea typeface="Century Gothic" charset="0"/>
                <a:cs typeface="Century Gothic" charset="0"/>
              </a:rPr>
              <a:t> </a:t>
            </a:r>
            <a:r>
              <a:rPr lang="es-ES_tradnl" sz="2400" dirty="0" err="1" smtClean="0">
                <a:solidFill>
                  <a:srgbClr val="4C8180"/>
                </a:solidFill>
                <a:latin typeface="Century Gothic" charset="0"/>
                <a:ea typeface="Century Gothic" charset="0"/>
                <a:cs typeface="Century Gothic" charset="0"/>
              </a:rPr>
              <a:t>Injury</a:t>
            </a:r>
            <a:r>
              <a:rPr lang="es-ES_tradnl" sz="2400" dirty="0" smtClean="0">
                <a:solidFill>
                  <a:srgbClr val="4C8180"/>
                </a:solidFill>
                <a:latin typeface="Century Gothic" charset="0"/>
                <a:ea typeface="Century Gothic" charset="0"/>
                <a:cs typeface="Century Gothic" charset="0"/>
              </a:rPr>
              <a:t> :</a:t>
            </a:r>
          </a:p>
          <a:p>
            <a:pPr algn="ctr">
              <a:defRPr/>
            </a:pPr>
            <a:endParaRPr lang="es-ES_tradnl" dirty="0">
              <a:solidFill>
                <a:srgbClr val="4C8180"/>
              </a:solidFill>
              <a:latin typeface="Century Gothic" charset="0"/>
              <a:ea typeface="Century Gothic" charset="0"/>
              <a:cs typeface="Century Gothic" charset="0"/>
            </a:endParaRPr>
          </a:p>
          <a:p>
            <a:pPr marL="285750" indent="-285750" algn="ctr">
              <a:buFont typeface="Wingdings" panose="05000000000000000000" pitchFamily="2" charset="2"/>
              <a:buChar char="ü"/>
              <a:defRPr/>
            </a:pPr>
            <a:r>
              <a:rPr lang="es-ES_tradnl" dirty="0" err="1" smtClean="0">
                <a:solidFill>
                  <a:srgbClr val="00ADA8"/>
                </a:solidFill>
                <a:latin typeface="Century Gothic" charset="0"/>
                <a:ea typeface="Century Gothic" charset="0"/>
                <a:cs typeface="Century Gothic" charset="0"/>
              </a:rPr>
              <a:t>Oxidative</a:t>
            </a:r>
            <a:r>
              <a:rPr lang="es-ES_tradnl" dirty="0" smtClean="0">
                <a:solidFill>
                  <a:srgbClr val="00ADA8"/>
                </a:solidFill>
                <a:latin typeface="Century Gothic" charset="0"/>
                <a:ea typeface="Century Gothic" charset="0"/>
                <a:cs typeface="Century Gothic" charset="0"/>
              </a:rPr>
              <a:t> stress </a:t>
            </a:r>
          </a:p>
          <a:p>
            <a:pPr marL="285750" indent="-285750" algn="ctr">
              <a:buFont typeface="Wingdings" panose="05000000000000000000" pitchFamily="2" charset="2"/>
              <a:buChar char="ü"/>
              <a:defRPr/>
            </a:pPr>
            <a:r>
              <a:rPr lang="es-ES_tradnl" dirty="0" err="1" smtClean="0">
                <a:solidFill>
                  <a:srgbClr val="00ADA8"/>
                </a:solidFill>
                <a:latin typeface="Century Gothic" charset="0"/>
                <a:ea typeface="Century Gothic" charset="0"/>
                <a:cs typeface="Century Gothic" charset="0"/>
              </a:rPr>
              <a:t>Metabolic</a:t>
            </a:r>
            <a:r>
              <a:rPr lang="es-ES_tradnl" dirty="0" smtClean="0">
                <a:solidFill>
                  <a:srgbClr val="00ADA8"/>
                </a:solidFill>
                <a:latin typeface="Century Gothic" charset="0"/>
                <a:ea typeface="Century Gothic" charset="0"/>
                <a:cs typeface="Century Gothic" charset="0"/>
              </a:rPr>
              <a:t> stress</a:t>
            </a:r>
          </a:p>
          <a:p>
            <a:pPr marL="285750" indent="-285750" algn="ctr">
              <a:buFont typeface="Wingdings" panose="05000000000000000000" pitchFamily="2" charset="2"/>
              <a:buChar char="ü"/>
              <a:defRPr/>
            </a:pPr>
            <a:r>
              <a:rPr lang="es-ES_tradnl" dirty="0" err="1" smtClean="0">
                <a:solidFill>
                  <a:srgbClr val="00ADA8"/>
                </a:solidFill>
                <a:latin typeface="Century Gothic" charset="0"/>
                <a:ea typeface="Century Gothic" charset="0"/>
                <a:cs typeface="Century Gothic" charset="0"/>
              </a:rPr>
              <a:t>Neurochemical</a:t>
            </a:r>
            <a:r>
              <a:rPr lang="es-ES_tradnl" dirty="0" smtClean="0">
                <a:solidFill>
                  <a:srgbClr val="00ADA8"/>
                </a:solidFill>
                <a:latin typeface="Century Gothic" charset="0"/>
                <a:ea typeface="Century Gothic" charset="0"/>
                <a:cs typeface="Century Gothic" charset="0"/>
              </a:rPr>
              <a:t> response</a:t>
            </a:r>
            <a:endParaRPr lang="en-US" dirty="0">
              <a:solidFill>
                <a:srgbClr val="00ADA8"/>
              </a:solidFill>
              <a:latin typeface="Century Gothic" charset="0"/>
              <a:ea typeface="Century Gothic" charset="0"/>
              <a:cs typeface="Century Gothic" charset="0"/>
            </a:endParaRPr>
          </a:p>
        </p:txBody>
      </p:sp>
      <p:sp>
        <p:nvSpPr>
          <p:cNvPr id="8" name="Rectangle 7">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825284" y="5545149"/>
            <a:ext cx="5880902" cy="116955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rgbClr val="00B050"/>
                </a:solidFill>
              </a:rPr>
              <a:t>the cell death can happen by 2 processes: 1- necrosis: it’s not programmed cell death </a:t>
            </a:r>
            <a:r>
              <a:rPr lang="en-US" sz="1400" dirty="0" smtClean="0">
                <a:solidFill>
                  <a:srgbClr val="00B050"/>
                </a:solidFill>
              </a:rPr>
              <a:t>and it’s abnormal condition .</a:t>
            </a:r>
            <a:endParaRPr lang="en-US" sz="1400" dirty="0">
              <a:solidFill>
                <a:srgbClr val="00B050"/>
              </a:solidFill>
            </a:endParaRPr>
          </a:p>
          <a:p>
            <a:pPr algn="ctr"/>
            <a:r>
              <a:rPr lang="en-US" sz="1400" dirty="0">
                <a:solidFill>
                  <a:srgbClr val="00B050"/>
                </a:solidFill>
              </a:rPr>
              <a:t>2- apoptosis: normal </a:t>
            </a:r>
            <a:r>
              <a:rPr lang="en-US" sz="1400" dirty="0" smtClean="0">
                <a:solidFill>
                  <a:srgbClr val="00B050"/>
                </a:solidFill>
              </a:rPr>
              <a:t>and </a:t>
            </a:r>
            <a:r>
              <a:rPr lang="en-US" sz="1400" dirty="0">
                <a:solidFill>
                  <a:srgbClr val="00B050"/>
                </a:solidFill>
              </a:rPr>
              <a:t>programmed cell death. Both happen after ischemia </a:t>
            </a:r>
            <a:r>
              <a:rPr lang="en-US" sz="1400" dirty="0" smtClean="0">
                <a:solidFill>
                  <a:srgbClr val="00B050"/>
                </a:solidFill>
              </a:rPr>
              <a:t>depending on </a:t>
            </a:r>
            <a:r>
              <a:rPr lang="en-US" sz="1400" dirty="0">
                <a:solidFill>
                  <a:srgbClr val="00B050"/>
                </a:solidFill>
              </a:rPr>
              <a:t>the duration and the severity of the trauma which one of these two mechanism will </a:t>
            </a:r>
            <a:r>
              <a:rPr lang="en-US" sz="1400" dirty="0" smtClean="0">
                <a:solidFill>
                  <a:srgbClr val="00B050"/>
                </a:solidFill>
              </a:rPr>
              <a:t>happen . </a:t>
            </a:r>
            <a:endParaRPr lang="en-US" sz="1400" dirty="0">
              <a:solidFill>
                <a:srgbClr val="00B050"/>
              </a:solidFill>
            </a:endParaRPr>
          </a:p>
        </p:txBody>
      </p:sp>
    </p:spTree>
    <p:extLst>
      <p:ext uri="{BB962C8B-B14F-4D97-AF65-F5344CB8AC3E}">
        <p14:creationId xmlns:p14="http://schemas.microsoft.com/office/powerpoint/2010/main" val="3245307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620201881"/>
              </p:ext>
            </p:extLst>
          </p:nvPr>
        </p:nvGraphicFramePr>
        <p:xfrm>
          <a:off x="347472" y="749808"/>
          <a:ext cx="11237976" cy="6025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txBox="1">
            <a:spLocks noChangeArrowheads="1"/>
          </p:cNvSpPr>
          <p:nvPr/>
        </p:nvSpPr>
        <p:spPr>
          <a:xfrm>
            <a:off x="14830" y="184745"/>
            <a:ext cx="3258722" cy="546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dirty="0" smtClean="0">
                <a:solidFill>
                  <a:srgbClr val="4C8180"/>
                </a:solidFill>
                <a:latin typeface="Century Gothic" charset="0"/>
                <a:ea typeface="Century Gothic" charset="0"/>
                <a:cs typeface="Century Gothic" charset="0"/>
              </a:rPr>
              <a:t>Oxidative stress</a:t>
            </a:r>
            <a:endParaRPr lang="en-US" sz="2800" dirty="0">
              <a:solidFill>
                <a:srgbClr val="4C8180"/>
              </a:solidFill>
              <a:latin typeface="Century Gothic" charset="0"/>
              <a:ea typeface="Century Gothic" charset="0"/>
              <a:cs typeface="Century Gothic" charset="0"/>
            </a:endParaRPr>
          </a:p>
        </p:txBody>
      </p:sp>
      <p:sp>
        <p:nvSpPr>
          <p:cNvPr id="3" name="Rectangle 2"/>
          <p:cNvSpPr txBox="1">
            <a:spLocks noChangeArrowheads="1"/>
          </p:cNvSpPr>
          <p:nvPr/>
        </p:nvSpPr>
        <p:spPr>
          <a:xfrm>
            <a:off x="238835" y="870044"/>
            <a:ext cx="7890181" cy="419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dirty="0">
                <a:solidFill>
                  <a:srgbClr val="334E5D"/>
                </a:solidFill>
                <a:latin typeface="+mn-lt"/>
                <a:ea typeface="ＭＳ Ｐゴシック" charset="-128"/>
                <a:cs typeface="+mn-cs"/>
              </a:rPr>
              <a:t>The Role of Reactive Oxygen Species (ROS) &amp; Reactive </a:t>
            </a:r>
            <a:r>
              <a:rPr lang="en-US" altLang="en-US" sz="2000" dirty="0" smtClean="0">
                <a:solidFill>
                  <a:srgbClr val="334E5D"/>
                </a:solidFill>
                <a:latin typeface="+mn-lt"/>
                <a:ea typeface="ＭＳ Ｐゴシック" charset="-128"/>
                <a:cs typeface="+mn-cs"/>
              </a:rPr>
              <a:t>Nitrate </a:t>
            </a:r>
            <a:r>
              <a:rPr lang="en-US" altLang="en-US" sz="2000" dirty="0">
                <a:solidFill>
                  <a:srgbClr val="334E5D"/>
                </a:solidFill>
                <a:latin typeface="+mn-lt"/>
                <a:ea typeface="ＭＳ Ｐゴシック" charset="-128"/>
                <a:cs typeface="+mn-cs"/>
              </a:rPr>
              <a:t>Species (RNS) in Normal Brain Physiology:</a:t>
            </a:r>
          </a:p>
        </p:txBody>
      </p:sp>
    </p:spTree>
    <p:extLst>
      <p:ext uri="{BB962C8B-B14F-4D97-AF65-F5344CB8AC3E}">
        <p14:creationId xmlns:p14="http://schemas.microsoft.com/office/powerpoint/2010/main" val="1303218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4830" y="184745"/>
            <a:ext cx="3258722" cy="546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dirty="0" smtClean="0">
                <a:solidFill>
                  <a:srgbClr val="4C8180"/>
                </a:solidFill>
                <a:latin typeface="Century Gothic" charset="0"/>
                <a:ea typeface="Century Gothic" charset="0"/>
                <a:cs typeface="Century Gothic" charset="0"/>
              </a:rPr>
              <a:t>Oxidative stress</a:t>
            </a:r>
            <a:endParaRPr lang="en-US" sz="2800" dirty="0">
              <a:solidFill>
                <a:srgbClr val="4C8180"/>
              </a:solidFill>
              <a:latin typeface="Century Gothic" charset="0"/>
              <a:ea typeface="Century Gothic" charset="0"/>
              <a:cs typeface="Century Gothic" charset="0"/>
            </a:endParaRPr>
          </a:p>
        </p:txBody>
      </p:sp>
      <p:sp>
        <p:nvSpPr>
          <p:cNvPr id="6" name="Rectangle 3"/>
          <p:cNvSpPr txBox="1">
            <a:spLocks noChangeArrowheads="1"/>
          </p:cNvSpPr>
          <p:nvPr/>
        </p:nvSpPr>
        <p:spPr>
          <a:xfrm>
            <a:off x="180058" y="898568"/>
            <a:ext cx="9924062" cy="179891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000" dirty="0">
                <a:solidFill>
                  <a:srgbClr val="334E5D"/>
                </a:solidFill>
                <a:ea typeface="ＭＳ Ｐゴシック" charset="-128"/>
              </a:rPr>
              <a:t>A condition in which cells are subjected to excessive levels of Reactive oxidizing species </a:t>
            </a:r>
            <a:endParaRPr lang="en-US" altLang="en-US" sz="2000" dirty="0" smtClean="0">
              <a:solidFill>
                <a:srgbClr val="334E5D"/>
              </a:solidFill>
              <a:ea typeface="ＭＳ Ｐゴシック" charset="-128"/>
            </a:endParaRPr>
          </a:p>
          <a:p>
            <a:pPr marL="0" indent="0">
              <a:buNone/>
            </a:pPr>
            <a:r>
              <a:rPr lang="en-US" altLang="en-US" sz="2000" dirty="0" smtClean="0">
                <a:solidFill>
                  <a:srgbClr val="334E5D"/>
                </a:solidFill>
                <a:ea typeface="ＭＳ Ｐゴシック" charset="-128"/>
              </a:rPr>
              <a:t>(</a:t>
            </a:r>
            <a:r>
              <a:rPr lang="en-US" altLang="en-US" sz="2000" dirty="0">
                <a:solidFill>
                  <a:srgbClr val="334E5D"/>
                </a:solidFill>
                <a:ea typeface="ＭＳ Ｐゴシック" charset="-128"/>
              </a:rPr>
              <a:t>ROS or RNS) &amp; they are unable to counterbalance their deleterious effects with antioxidants</a:t>
            </a:r>
            <a:r>
              <a:rPr lang="en-US" altLang="en-US" sz="2000" dirty="0" smtClean="0">
                <a:solidFill>
                  <a:srgbClr val="334E5D"/>
                </a:solidFill>
                <a:ea typeface="ＭＳ Ｐゴシック" charset="-128"/>
              </a:rPr>
              <a:t>.</a:t>
            </a:r>
          </a:p>
          <a:p>
            <a:pPr>
              <a:buFont typeface="Wingdings" panose="05000000000000000000" pitchFamily="2" charset="2"/>
              <a:buChar char="Ø"/>
            </a:pPr>
            <a:r>
              <a:rPr lang="en-US" altLang="en-US" sz="2000" dirty="0">
                <a:solidFill>
                  <a:srgbClr val="334E5D"/>
                </a:solidFill>
                <a:ea typeface="ＭＳ Ｐゴシック" charset="-128"/>
              </a:rPr>
              <a:t>It has been implicated in the ageing process &amp; in many diseases </a:t>
            </a:r>
          </a:p>
          <a:p>
            <a:pPr marL="0" indent="0">
              <a:buNone/>
            </a:pPr>
            <a:r>
              <a:rPr lang="en-US" altLang="en-US" sz="2000" dirty="0">
                <a:solidFill>
                  <a:srgbClr val="334E5D"/>
                </a:solidFill>
                <a:ea typeface="ＭＳ Ｐゴシック" charset="-128"/>
              </a:rPr>
              <a:t>(e.g., atherosclerosis, cancer, neurodegenerative diseases, stroke</a:t>
            </a:r>
            <a:r>
              <a:rPr lang="en-US" altLang="en-US" sz="2000" dirty="0" smtClean="0">
                <a:solidFill>
                  <a:srgbClr val="334E5D"/>
                </a:solidFill>
                <a:ea typeface="ＭＳ Ｐゴシック" charset="-128"/>
              </a:rPr>
              <a:t>)</a:t>
            </a:r>
            <a:endParaRPr lang="en-US" altLang="en-US" sz="2000" dirty="0">
              <a:solidFill>
                <a:srgbClr val="334E5D"/>
              </a:solidFill>
              <a:ea typeface="ＭＳ Ｐゴシック"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70" y="2660903"/>
            <a:ext cx="9492518" cy="4032505"/>
          </a:xfrm>
          <a:prstGeom prst="rect">
            <a:avLst/>
          </a:prstGeom>
        </p:spPr>
      </p:pic>
      <p:sp>
        <p:nvSpPr>
          <p:cNvPr id="8" name="TextBox 7"/>
          <p:cNvSpPr txBox="1"/>
          <p:nvPr/>
        </p:nvSpPr>
        <p:spPr>
          <a:xfrm>
            <a:off x="2642616" y="4956048"/>
            <a:ext cx="1115568" cy="369332"/>
          </a:xfrm>
          <a:prstGeom prst="rect">
            <a:avLst/>
          </a:prstGeom>
          <a:noFill/>
          <a:ln w="28575">
            <a:solidFill>
              <a:srgbClr val="FF0000"/>
            </a:solidFill>
          </a:ln>
        </p:spPr>
        <p:txBody>
          <a:bodyPr wrap="square" rtlCol="0">
            <a:spAutoFit/>
          </a:bodyPr>
          <a:lstStyle/>
          <a:p>
            <a:endParaRPr lang="en-US" dirty="0"/>
          </a:p>
        </p:txBody>
      </p:sp>
      <p:sp>
        <p:nvSpPr>
          <p:cNvPr id="9" name="TextBox 8"/>
          <p:cNvSpPr txBox="1"/>
          <p:nvPr/>
        </p:nvSpPr>
        <p:spPr>
          <a:xfrm>
            <a:off x="1819656" y="6016752"/>
            <a:ext cx="2386584" cy="523220"/>
          </a:xfrm>
          <a:prstGeom prst="rect">
            <a:avLst/>
          </a:prstGeom>
          <a:noFill/>
        </p:spPr>
        <p:txBody>
          <a:bodyPr wrap="square" rtlCol="0">
            <a:spAutoFit/>
          </a:bodyPr>
          <a:lstStyle/>
          <a:p>
            <a:pPr algn="ctr"/>
            <a:r>
              <a:rPr lang="en-US" sz="2800" dirty="0" smtClean="0">
                <a:solidFill>
                  <a:srgbClr val="FF0000"/>
                </a:solidFill>
              </a:rPr>
              <a:t>IMPORTANT</a:t>
            </a:r>
            <a:endParaRPr lang="en-US" sz="2800" dirty="0">
              <a:solidFill>
                <a:srgbClr val="FF0000"/>
              </a:solidFill>
            </a:endParaRPr>
          </a:p>
        </p:txBody>
      </p:sp>
      <p:sp>
        <p:nvSpPr>
          <p:cNvPr id="10" name="Rectangle 9">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9939528" y="2664660"/>
            <a:ext cx="2186462" cy="3785652"/>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smtClean="0">
              <a:solidFill>
                <a:srgbClr val="00B050"/>
              </a:solidFill>
            </a:endParaRPr>
          </a:p>
          <a:p>
            <a:pPr algn="ctr"/>
            <a:r>
              <a:rPr lang="en-US" sz="1200" dirty="0" smtClean="0">
                <a:solidFill>
                  <a:srgbClr val="00B050"/>
                </a:solidFill>
              </a:rPr>
              <a:t>When </a:t>
            </a:r>
            <a:r>
              <a:rPr lang="en-US" sz="1200" dirty="0">
                <a:solidFill>
                  <a:srgbClr val="00B050"/>
                </a:solidFill>
              </a:rPr>
              <a:t>you have less </a:t>
            </a:r>
            <a:r>
              <a:rPr lang="en-US" sz="1200" dirty="0" smtClean="0">
                <a:solidFill>
                  <a:srgbClr val="00B050"/>
                </a:solidFill>
              </a:rPr>
              <a:t>O₂ </a:t>
            </a:r>
            <a:r>
              <a:rPr lang="en-US" sz="1200" dirty="0">
                <a:solidFill>
                  <a:srgbClr val="00B050"/>
                </a:solidFill>
              </a:rPr>
              <a:t>your mitochondria will not be able to produce enough ATP any type of them also there will be no glucose so, the body will go to anaerobic system but the amount of ATP are so much less and that leads to accumulation of lactate. </a:t>
            </a:r>
            <a:endParaRPr lang="en-US" sz="1200" dirty="0" smtClean="0">
              <a:solidFill>
                <a:srgbClr val="00B050"/>
              </a:solidFill>
            </a:endParaRPr>
          </a:p>
          <a:p>
            <a:pPr algn="ctr"/>
            <a:endParaRPr lang="en-US" sz="1200" dirty="0">
              <a:solidFill>
                <a:srgbClr val="00B050"/>
              </a:solidFill>
            </a:endParaRPr>
          </a:p>
          <a:p>
            <a:pPr algn="ctr"/>
            <a:r>
              <a:rPr lang="en-US" sz="1200" dirty="0" smtClean="0">
                <a:solidFill>
                  <a:srgbClr val="00B050"/>
                </a:solidFill>
              </a:rPr>
              <a:t>A molecule with one </a:t>
            </a:r>
            <a:r>
              <a:rPr lang="en-US" sz="1200" dirty="0">
                <a:solidFill>
                  <a:srgbClr val="00B050"/>
                </a:solidFill>
              </a:rPr>
              <a:t>free </a:t>
            </a:r>
            <a:r>
              <a:rPr lang="en-US" sz="1200" dirty="0" smtClean="0">
                <a:solidFill>
                  <a:srgbClr val="00B050"/>
                </a:solidFill>
              </a:rPr>
              <a:t>electron </a:t>
            </a:r>
            <a:r>
              <a:rPr lang="en-US" sz="1200" dirty="0">
                <a:solidFill>
                  <a:srgbClr val="00B050"/>
                </a:solidFill>
              </a:rPr>
              <a:t>called radicals there are very </a:t>
            </a:r>
            <a:r>
              <a:rPr lang="en-US" sz="1200" dirty="0" smtClean="0">
                <a:solidFill>
                  <a:srgbClr val="00B050"/>
                </a:solidFill>
              </a:rPr>
              <a:t>active and </a:t>
            </a:r>
            <a:r>
              <a:rPr lang="en-US" sz="1200" dirty="0">
                <a:solidFill>
                  <a:srgbClr val="00B050"/>
                </a:solidFill>
              </a:rPr>
              <a:t>they can interact with fat .</a:t>
            </a:r>
          </a:p>
          <a:p>
            <a:pPr algn="ctr"/>
            <a:endParaRPr lang="en-US" sz="1200" dirty="0" smtClean="0">
              <a:solidFill>
                <a:srgbClr val="00B050"/>
              </a:solidFill>
            </a:endParaRPr>
          </a:p>
          <a:p>
            <a:pPr algn="ctr"/>
            <a:r>
              <a:rPr lang="en-US" sz="1200" dirty="0">
                <a:solidFill>
                  <a:srgbClr val="00B050"/>
                </a:solidFill>
              </a:rPr>
              <a:t>There is oxidative stress after ischemia then ROS starts to accumulate </a:t>
            </a:r>
            <a:r>
              <a:rPr lang="en-US" sz="1200" dirty="0" smtClean="0">
                <a:solidFill>
                  <a:srgbClr val="00B050"/>
                </a:solidFill>
              </a:rPr>
              <a:t>. </a:t>
            </a:r>
          </a:p>
          <a:p>
            <a:pPr algn="ctr"/>
            <a:endParaRPr lang="en-US" sz="1200" dirty="0">
              <a:solidFill>
                <a:srgbClr val="00B050"/>
              </a:solidFill>
            </a:endParaRPr>
          </a:p>
        </p:txBody>
      </p:sp>
    </p:spTree>
    <p:extLst>
      <p:ext uri="{BB962C8B-B14F-4D97-AF65-F5344CB8AC3E}">
        <p14:creationId xmlns:p14="http://schemas.microsoft.com/office/powerpoint/2010/main" val="205196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472" y="731520"/>
            <a:ext cx="10808208" cy="5958043"/>
          </a:xfrm>
          <a:prstGeom prst="rect">
            <a:avLst/>
          </a:prstGeom>
          <a:noFill/>
          <a:ln>
            <a:noFill/>
          </a:ln>
        </p:spPr>
      </p:pic>
      <p:sp>
        <p:nvSpPr>
          <p:cNvPr id="3" name="Rectangle 2"/>
          <p:cNvSpPr txBox="1">
            <a:spLocks noChangeArrowheads="1"/>
          </p:cNvSpPr>
          <p:nvPr/>
        </p:nvSpPr>
        <p:spPr>
          <a:xfrm>
            <a:off x="14830" y="184745"/>
            <a:ext cx="5215538" cy="546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dirty="0" smtClean="0">
                <a:solidFill>
                  <a:srgbClr val="4C8180"/>
                </a:solidFill>
                <a:latin typeface="Century Gothic" charset="0"/>
                <a:ea typeface="Century Gothic" charset="0"/>
                <a:cs typeface="Century Gothic" charset="0"/>
              </a:rPr>
              <a:t>Generation of free radicals</a:t>
            </a:r>
            <a:endParaRPr lang="en-US" sz="2800" dirty="0">
              <a:solidFill>
                <a:srgbClr val="4C8180"/>
              </a:solidFill>
              <a:latin typeface="Century Gothic" charset="0"/>
              <a:ea typeface="Century Gothic" charset="0"/>
              <a:cs typeface="Century Gothic" charset="0"/>
            </a:endParaRPr>
          </a:p>
        </p:txBody>
      </p:sp>
      <p:sp>
        <p:nvSpPr>
          <p:cNvPr id="4" name="TextBox 3"/>
          <p:cNvSpPr txBox="1"/>
          <p:nvPr/>
        </p:nvSpPr>
        <p:spPr>
          <a:xfrm>
            <a:off x="8380071" y="1932972"/>
            <a:ext cx="2048719" cy="830997"/>
          </a:xfrm>
          <a:prstGeom prst="rect">
            <a:avLst/>
          </a:prstGeom>
          <a:noFill/>
        </p:spPr>
        <p:txBody>
          <a:bodyPr wrap="square" rtlCol="0">
            <a:spAutoFit/>
          </a:bodyPr>
          <a:lstStyle/>
          <a:p>
            <a:r>
              <a:rPr lang="en-US" sz="1200" dirty="0" smtClean="0">
                <a:solidFill>
                  <a:srgbClr val="00B050"/>
                </a:solidFill>
              </a:rPr>
              <a:t>The brain has a lot of iron and iron can produce free radicals in certain pathological condition.</a:t>
            </a:r>
            <a:endParaRPr lang="en-US" sz="1200" dirty="0">
              <a:solidFill>
                <a:srgbClr val="00B050"/>
              </a:solidFill>
            </a:endParaRPr>
          </a:p>
        </p:txBody>
      </p:sp>
    </p:spTree>
    <p:extLst>
      <p:ext uri="{BB962C8B-B14F-4D97-AF65-F5344CB8AC3E}">
        <p14:creationId xmlns:p14="http://schemas.microsoft.com/office/powerpoint/2010/main" val="105684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08129" y="1155510"/>
            <a:ext cx="6360889" cy="4800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Ø"/>
            </a:pPr>
            <a:r>
              <a:rPr lang="en-US" altLang="en-US" sz="2000" dirty="0">
                <a:solidFill>
                  <a:srgbClr val="334E5D"/>
                </a:solidFill>
                <a:ea typeface="ＭＳ Ｐゴシック" charset="-128"/>
              </a:rPr>
              <a:t>The brain is highly susceptible to ROS-induced damage because of:</a:t>
            </a:r>
          </a:p>
          <a:p>
            <a:pPr>
              <a:lnSpc>
                <a:spcPct val="80000"/>
              </a:lnSpc>
              <a:buFont typeface="Wingdings" panose="05000000000000000000" pitchFamily="2" charset="2"/>
              <a:buChar char="ü"/>
            </a:pPr>
            <a:endParaRPr lang="en-US" altLang="en-US" sz="2000" dirty="0">
              <a:solidFill>
                <a:srgbClr val="334E5D"/>
              </a:solidFill>
              <a:ea typeface="ＭＳ Ｐゴシック" charset="-128"/>
            </a:endParaRPr>
          </a:p>
          <a:p>
            <a:pPr lvl="1">
              <a:lnSpc>
                <a:spcPct val="80000"/>
              </a:lnSpc>
              <a:buFont typeface="Wingdings" panose="05000000000000000000" pitchFamily="2" charset="2"/>
              <a:buChar char="ü"/>
            </a:pPr>
            <a:r>
              <a:rPr lang="en-US" altLang="en-US" sz="2000" dirty="0">
                <a:solidFill>
                  <a:srgbClr val="334E5D"/>
                </a:solidFill>
                <a:ea typeface="ＭＳ Ｐゴシック" charset="-128"/>
              </a:rPr>
              <a:t>High concentrations of </a:t>
            </a:r>
            <a:r>
              <a:rPr lang="en-US" altLang="en-US" sz="2000" dirty="0" err="1">
                <a:solidFill>
                  <a:srgbClr val="334E5D"/>
                </a:solidFill>
                <a:ea typeface="ＭＳ Ｐゴシック" charset="-128"/>
              </a:rPr>
              <a:t>peroxidisable</a:t>
            </a:r>
            <a:r>
              <a:rPr lang="en-US" altLang="en-US" sz="2000" dirty="0">
                <a:solidFill>
                  <a:srgbClr val="334E5D"/>
                </a:solidFill>
                <a:ea typeface="ＭＳ Ｐゴシック" charset="-128"/>
              </a:rPr>
              <a:t> </a:t>
            </a:r>
            <a:r>
              <a:rPr lang="en-US" altLang="en-US" sz="2000" dirty="0" smtClean="0">
                <a:solidFill>
                  <a:srgbClr val="334E5D"/>
                </a:solidFill>
                <a:ea typeface="ＭＳ Ｐゴシック" charset="-128"/>
              </a:rPr>
              <a:t>lipids</a:t>
            </a:r>
          </a:p>
          <a:p>
            <a:pPr marL="457200" lvl="1" indent="0">
              <a:lnSpc>
                <a:spcPct val="80000"/>
              </a:lnSpc>
              <a:buNone/>
            </a:pPr>
            <a:r>
              <a:rPr lang="en-US" sz="1200" dirty="0">
                <a:solidFill>
                  <a:srgbClr val="00B050"/>
                </a:solidFill>
              </a:rPr>
              <a:t>Saturated fatty acids that are normally produce free radicals and the brain has a lot of them. </a:t>
            </a:r>
            <a:endParaRPr lang="en-US" altLang="en-US" sz="1200" dirty="0" smtClean="0">
              <a:solidFill>
                <a:srgbClr val="00B050"/>
              </a:solidFill>
              <a:ea typeface="ＭＳ Ｐゴシック" charset="-128"/>
            </a:endParaRPr>
          </a:p>
          <a:p>
            <a:pPr lvl="1">
              <a:lnSpc>
                <a:spcPct val="80000"/>
              </a:lnSpc>
              <a:buFont typeface="Wingdings" panose="05000000000000000000" pitchFamily="2" charset="2"/>
              <a:buChar char="ü"/>
            </a:pPr>
            <a:endParaRPr lang="en-US" altLang="en-US" sz="2000" dirty="0">
              <a:solidFill>
                <a:srgbClr val="334E5D"/>
              </a:solidFill>
              <a:ea typeface="ＭＳ Ｐゴシック" charset="-128"/>
            </a:endParaRPr>
          </a:p>
          <a:p>
            <a:pPr lvl="1">
              <a:lnSpc>
                <a:spcPct val="80000"/>
              </a:lnSpc>
              <a:buFont typeface="Wingdings" panose="05000000000000000000" pitchFamily="2" charset="2"/>
              <a:buChar char="ü"/>
            </a:pPr>
            <a:r>
              <a:rPr lang="en-US" altLang="en-US" sz="2000" dirty="0">
                <a:solidFill>
                  <a:srgbClr val="334E5D"/>
                </a:solidFill>
                <a:ea typeface="ＭＳ Ｐゴシック" charset="-128"/>
              </a:rPr>
              <a:t>Low levels of protective </a:t>
            </a:r>
            <a:r>
              <a:rPr lang="en-US" altLang="en-US" sz="2000" dirty="0" smtClean="0">
                <a:solidFill>
                  <a:srgbClr val="334E5D"/>
                </a:solidFill>
                <a:ea typeface="ＭＳ Ｐゴシック" charset="-128"/>
              </a:rPr>
              <a:t>antioxidants</a:t>
            </a:r>
          </a:p>
          <a:p>
            <a:pPr lvl="1">
              <a:lnSpc>
                <a:spcPct val="80000"/>
              </a:lnSpc>
              <a:buFont typeface="Wingdings" panose="05000000000000000000" pitchFamily="2" charset="2"/>
              <a:buChar char="ü"/>
            </a:pPr>
            <a:endParaRPr lang="en-US" altLang="en-US" sz="2000" dirty="0">
              <a:solidFill>
                <a:srgbClr val="334E5D"/>
              </a:solidFill>
              <a:ea typeface="ＭＳ Ｐゴシック" charset="-128"/>
            </a:endParaRPr>
          </a:p>
          <a:p>
            <a:pPr lvl="1">
              <a:lnSpc>
                <a:spcPct val="80000"/>
              </a:lnSpc>
              <a:buFont typeface="Wingdings" panose="05000000000000000000" pitchFamily="2" charset="2"/>
              <a:buChar char="ü"/>
            </a:pPr>
            <a:r>
              <a:rPr lang="en-US" altLang="en-US" sz="2000" dirty="0">
                <a:solidFill>
                  <a:srgbClr val="334E5D"/>
                </a:solidFill>
                <a:ea typeface="ＭＳ Ｐゴシック" charset="-128"/>
              </a:rPr>
              <a:t>High oxygen </a:t>
            </a:r>
            <a:r>
              <a:rPr lang="en-US" altLang="en-US" sz="2000" dirty="0" smtClean="0">
                <a:solidFill>
                  <a:srgbClr val="334E5D"/>
                </a:solidFill>
                <a:ea typeface="ＭＳ Ｐゴシック" charset="-128"/>
              </a:rPr>
              <a:t>consumption</a:t>
            </a:r>
          </a:p>
          <a:p>
            <a:pPr lvl="1">
              <a:lnSpc>
                <a:spcPct val="80000"/>
              </a:lnSpc>
              <a:buFont typeface="Wingdings" panose="05000000000000000000" pitchFamily="2" charset="2"/>
              <a:buChar char="ü"/>
            </a:pPr>
            <a:endParaRPr lang="en-US" altLang="en-US" sz="2000" dirty="0">
              <a:solidFill>
                <a:srgbClr val="334E5D"/>
              </a:solidFill>
              <a:ea typeface="ＭＳ Ｐゴシック" charset="-128"/>
            </a:endParaRPr>
          </a:p>
          <a:p>
            <a:pPr lvl="1">
              <a:lnSpc>
                <a:spcPct val="80000"/>
              </a:lnSpc>
              <a:buFont typeface="Wingdings" panose="05000000000000000000" pitchFamily="2" charset="2"/>
              <a:buChar char="ü"/>
            </a:pPr>
            <a:r>
              <a:rPr lang="en-US" altLang="en-US" sz="2000" dirty="0">
                <a:solidFill>
                  <a:srgbClr val="334E5D"/>
                </a:solidFill>
                <a:ea typeface="ＭＳ Ｐゴシック" charset="-128"/>
              </a:rPr>
              <a:t>High levels of iron (acts as pro-oxidants under pathological conditions</a:t>
            </a:r>
            <a:r>
              <a:rPr lang="en-US" altLang="en-US" sz="2000" dirty="0" smtClean="0">
                <a:solidFill>
                  <a:srgbClr val="334E5D"/>
                </a:solidFill>
                <a:ea typeface="ＭＳ Ｐゴシック" charset="-128"/>
              </a:rPr>
              <a:t>)</a:t>
            </a:r>
          </a:p>
          <a:p>
            <a:pPr lvl="1">
              <a:lnSpc>
                <a:spcPct val="80000"/>
              </a:lnSpc>
              <a:buFont typeface="Wingdings" panose="05000000000000000000" pitchFamily="2" charset="2"/>
              <a:buChar char="ü"/>
            </a:pPr>
            <a:endParaRPr lang="en-US" altLang="en-US" sz="2000" dirty="0">
              <a:solidFill>
                <a:srgbClr val="334E5D"/>
              </a:solidFill>
              <a:ea typeface="ＭＳ Ｐゴシック" charset="-128"/>
            </a:endParaRPr>
          </a:p>
          <a:p>
            <a:pPr lvl="1">
              <a:lnSpc>
                <a:spcPct val="80000"/>
              </a:lnSpc>
              <a:buFont typeface="Wingdings" panose="05000000000000000000" pitchFamily="2" charset="2"/>
              <a:buChar char="ü"/>
            </a:pPr>
            <a:r>
              <a:rPr lang="en-US" altLang="en-US" sz="2000" dirty="0">
                <a:solidFill>
                  <a:srgbClr val="334E5D"/>
                </a:solidFill>
                <a:ea typeface="ＭＳ Ｐゴシック" charset="-128"/>
              </a:rPr>
              <a:t>The occurrence of reactions involving dopamine &amp; Glutamate oxidase in the brain</a:t>
            </a:r>
          </a:p>
        </p:txBody>
      </p:sp>
      <p:sp>
        <p:nvSpPr>
          <p:cNvPr id="3" name="Rectangle 2"/>
          <p:cNvSpPr txBox="1">
            <a:spLocks noChangeArrowheads="1"/>
          </p:cNvSpPr>
          <p:nvPr/>
        </p:nvSpPr>
        <p:spPr>
          <a:xfrm>
            <a:off x="118871" y="114504"/>
            <a:ext cx="5482579" cy="5164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dirty="0">
                <a:solidFill>
                  <a:srgbClr val="4C8180"/>
                </a:solidFill>
                <a:latin typeface="Century Gothic" charset="0"/>
                <a:ea typeface="Century Gothic" charset="0"/>
                <a:cs typeface="Century Gothic" charset="0"/>
              </a:rPr>
              <a:t>The brain and Oxidative stress: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018" y="2300209"/>
            <a:ext cx="5363323" cy="3848637"/>
          </a:xfrm>
          <a:prstGeom prst="rect">
            <a:avLst/>
          </a:prstGeom>
        </p:spPr>
      </p:pic>
      <p:sp>
        <p:nvSpPr>
          <p:cNvPr id="8" name="Rectangle 7">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575539" y="5641014"/>
            <a:ext cx="5626067" cy="1015663"/>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B050"/>
                </a:solidFill>
              </a:rPr>
              <a:t>ATP deficiency leads to shut down of NA/K pump because they are ATP dependent also the Ca⁺²/Na⁺ channels is also shutting down because there is no gradient difference.</a:t>
            </a:r>
          </a:p>
          <a:p>
            <a:pPr algn="ctr"/>
            <a:r>
              <a:rPr lang="en-US" sz="1200" dirty="0">
                <a:solidFill>
                  <a:srgbClr val="00B050"/>
                </a:solidFill>
              </a:rPr>
              <a:t>this lead to accumulation Na and Ca inside the cell, then the water comes in leading swelling of the neuron, then it’ll release glutamate which will activate other near neuron, leading extra activation (excitement) of the neurons . </a:t>
            </a:r>
          </a:p>
        </p:txBody>
      </p:sp>
    </p:spTree>
    <p:extLst>
      <p:ext uri="{BB962C8B-B14F-4D97-AF65-F5344CB8AC3E}">
        <p14:creationId xmlns:p14="http://schemas.microsoft.com/office/powerpoint/2010/main" val="319411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1819</Words>
  <Application>Microsoft Macintosh PowerPoint</Application>
  <PresentationFormat>Widescreen</PresentationFormat>
  <Paragraphs>261</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Adobe Devanagari</vt:lpstr>
      <vt:lpstr>Calibri</vt:lpstr>
      <vt:lpstr>Calibri Light</vt:lpstr>
      <vt:lpstr>Century Gothic</vt:lpstr>
      <vt:lpstr>Comic Sans MS</vt:lpstr>
      <vt:lpstr>Copperplate Gothic Bold</vt:lpstr>
      <vt:lpstr>Gill Sans MT</vt:lpstr>
      <vt:lpstr>ＭＳ Ｐゴシック</vt:lpstr>
      <vt:lpstr>Times New Roman</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شوق</cp:lastModifiedBy>
  <cp:revision>71</cp:revision>
  <dcterms:created xsi:type="dcterms:W3CDTF">2017-07-08T03:49:25Z</dcterms:created>
  <dcterms:modified xsi:type="dcterms:W3CDTF">2017-10-28T20:22:38Z</dcterms:modified>
</cp:coreProperties>
</file>