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9" r:id="rId3"/>
    <p:sldId id="284" r:id="rId4"/>
    <p:sldId id="264" r:id="rId5"/>
    <p:sldId id="265" r:id="rId6"/>
    <p:sldId id="285" r:id="rId7"/>
    <p:sldId id="269" r:id="rId8"/>
    <p:sldId id="281" r:id="rId9"/>
    <p:sldId id="271" r:id="rId10"/>
    <p:sldId id="276" r:id="rId11"/>
    <p:sldId id="282" r:id="rId12"/>
    <p:sldId id="279" r:id="rId13"/>
    <p:sldId id="280" r:id="rId14"/>
    <p:sldId id="286" r:id="rId15"/>
    <p:sldId id="287" r:id="rId16"/>
    <p:sldId id="283" r:id="rId17"/>
    <p:sldId id="261"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een Alsubki" initials="H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C8180"/>
    <a:srgbClr val="E7E6E6"/>
    <a:srgbClr val="D0CECE"/>
    <a:srgbClr val="4BC6DB"/>
    <a:srgbClr val="528685"/>
    <a:srgbClr val="44A3C0"/>
    <a:srgbClr val="43BDA7"/>
    <a:srgbClr val="43BB8D"/>
    <a:srgbClr val="4472C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86474" autoAdjust="0"/>
  </p:normalViewPr>
  <p:slideViewPr>
    <p:cSldViewPr snapToGrid="0" snapToObjects="1">
      <p:cViewPr varScale="1">
        <p:scale>
          <a:sx n="77" d="100"/>
          <a:sy n="77" d="100"/>
        </p:scale>
        <p:origin x="35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30T23:31:40.084" idx="1">
    <p:pos x="10" y="10"/>
    <p:text>90% are sporadic but some factors increase the risk of getting it like: age, diabetes, head trauma, males, cerebrovascular, people who are not educated and people who don’t use their brains so much, that’s why researches have found that Sudoku delays the progression in patients with Alzheimer’s disease.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0977-113C-6A44-A9DF-A6425C735845}"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FCA80-677A-CF4B-9839-37D38308D214}" type="slidenum">
              <a:rPr lang="en-US" smtClean="0"/>
              <a:t>‹#›</a:t>
            </a:fld>
            <a:endParaRPr lang="en-US"/>
          </a:p>
        </p:txBody>
      </p:sp>
    </p:spTree>
    <p:extLst>
      <p:ext uri="{BB962C8B-B14F-4D97-AF65-F5344CB8AC3E}">
        <p14:creationId xmlns:p14="http://schemas.microsoft.com/office/powerpoint/2010/main" val="5799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Mind</a:t>
            </a:r>
            <a:r>
              <a:rPr lang="en-US" baseline="0" dirty="0" smtClean="0"/>
              <a:t> map by 432 biochemistry team</a:t>
            </a:r>
            <a:endParaRPr lang="en-US" dirty="0"/>
          </a:p>
        </p:txBody>
      </p:sp>
      <p:sp>
        <p:nvSpPr>
          <p:cNvPr id="4" name="Slide Number Placeholder 3"/>
          <p:cNvSpPr>
            <a:spLocks noGrp="1"/>
          </p:cNvSpPr>
          <p:nvPr>
            <p:ph type="sldNum" sz="quarter" idx="10"/>
          </p:nvPr>
        </p:nvSpPr>
        <p:spPr/>
        <p:txBody>
          <a:bodyPr/>
          <a:lstStyle/>
          <a:p>
            <a:fld id="{6D5FCA80-677A-CF4B-9839-37D38308D214}" type="slidenum">
              <a:rPr lang="en-US" smtClean="0"/>
              <a:t>3</a:t>
            </a:fld>
            <a:endParaRPr lang="en-US"/>
          </a:p>
        </p:txBody>
      </p:sp>
    </p:spTree>
    <p:extLst>
      <p:ext uri="{BB962C8B-B14F-4D97-AF65-F5344CB8AC3E}">
        <p14:creationId xmlns:p14="http://schemas.microsoft.com/office/powerpoint/2010/main" val="399650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FCA80-677A-CF4B-9839-37D38308D214}" type="slidenum">
              <a:rPr lang="en-US" smtClean="0"/>
              <a:t>12</a:t>
            </a:fld>
            <a:endParaRPr lang="en-US"/>
          </a:p>
        </p:txBody>
      </p:sp>
    </p:spTree>
    <p:extLst>
      <p:ext uri="{BB962C8B-B14F-4D97-AF65-F5344CB8AC3E}">
        <p14:creationId xmlns:p14="http://schemas.microsoft.com/office/powerpoint/2010/main" val="1891015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microsoft.com/office/2007/relationships/hdphoto" Target="../media/hdphoto2.wdp"/><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5227400" y="1046650"/>
            <a:ext cx="3060211" cy="1620168"/>
            <a:chOff x="1508999" y="2611327"/>
            <a:chExt cx="2460302" cy="945067"/>
          </a:xfrm>
        </p:grpSpPr>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1727428" y="2611327"/>
              <a:ext cx="1026917" cy="679786"/>
            </a:xfrm>
            <a:prstGeom prst="rect">
              <a:avLst/>
            </a:prstGeom>
          </p:spPr>
        </p:pic>
        <p:sp>
          <p:nvSpPr>
            <p:cNvPr id="34" name="TextBox 33"/>
            <p:cNvSpPr txBox="1"/>
            <p:nvPr/>
          </p:nvSpPr>
          <p:spPr>
            <a:xfrm>
              <a:off x="1508999" y="3203725"/>
              <a:ext cx="1982986" cy="240071"/>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1695333" y="3396347"/>
              <a:ext cx="2273968" cy="160047"/>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377" y="2629961"/>
              <a:ext cx="616967" cy="308483"/>
            </a:xfrm>
            <a:prstGeom prst="rect">
              <a:avLst/>
            </a:prstGeom>
          </p:spPr>
        </p:pic>
      </p:gr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67162"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01506"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3">
                                <a:duotone>
                                  <a:prstClr val="black"/>
                                  <a:srgbClr val="4C8180">
                                    <a:tint val="45000"/>
                                    <a:satMod val="400000"/>
                                  </a:srgbClr>
                                </a:duotone>
                                <a:extLst>
                                  <a:ext uri="{BEBA8EAE-BF5A-486C-A8C5-ECC9F3942E4B}">
                                    <a14:imgProps xmlns:a14="http://schemas.microsoft.com/office/drawing/2010/main">
                                      <a14:imgLayer r:embed="rId24">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t>
              </a:r>
              <a:r>
                <a:rPr lang="en-US" sz="3600" dirty="0" err="1" smtClean="0">
                  <a:solidFill>
                    <a:srgbClr val="F6F2E7"/>
                  </a:solidFill>
                </a:rPr>
                <a:t>Almutlaq</a:t>
              </a:r>
              <a:endParaRPr lang="en-US" sz="3600" dirty="0" smtClean="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t>
              </a:r>
              <a:r>
                <a:rPr lang="en-US" sz="3600" dirty="0" err="1" smtClean="0">
                  <a:solidFill>
                    <a:srgbClr val="F6F2E7"/>
                  </a:solidFill>
                </a:rPr>
                <a:t>Alessa</a:t>
              </a:r>
              <a:endParaRPr lang="en-US" sz="3600" dirty="0" smtClean="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cs.google.com/document/d/1JgHlMwbnl28TmJTstrjOR_jJwUQYnA9c-Y45TAYaN7c/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v5gdH_Hyde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v5gdH_Hydes" TargetMode="External"/><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627992" y="5622440"/>
            <a:ext cx="5252878" cy="615553"/>
          </a:xfrm>
          <a:prstGeom prst="rect">
            <a:avLst/>
          </a:prstGeom>
        </p:spPr>
        <p:txBody>
          <a:bodyPr vert="horz" wrap="square" lIns="0" tIns="0" rIns="0" bIns="0" rtlCol="0">
            <a:spAutoFit/>
          </a:bodyPr>
          <a:lstStyle/>
          <a:p>
            <a:pPr marL="348615">
              <a:lnSpc>
                <a:spcPct val="100000"/>
              </a:lnSpc>
            </a:pPr>
            <a:r>
              <a:rPr lang="en-US" sz="4000" i="1" dirty="0" smtClean="0">
                <a:solidFill>
                  <a:srgbClr val="599894"/>
                </a:solidFill>
                <a:latin typeface="Century Gothic"/>
                <a:cs typeface="Century Gothic"/>
              </a:rPr>
              <a:t>Alzheimer’s </a:t>
            </a:r>
            <a:r>
              <a:rPr lang="en-US" sz="4000" i="1" dirty="0">
                <a:solidFill>
                  <a:srgbClr val="599894"/>
                </a:solidFill>
                <a:latin typeface="Century Gothic"/>
                <a:cs typeface="Century Gothic"/>
              </a:rPr>
              <a:t>Disease</a:t>
            </a:r>
            <a:endParaRPr sz="4000" i="1" dirty="0">
              <a:solidFill>
                <a:srgbClr val="599894"/>
              </a:solidFill>
              <a:latin typeface="Century Gothic"/>
              <a:cs typeface="Century Gothic"/>
            </a:endParaRPr>
          </a:p>
        </p:txBody>
      </p:sp>
      <p:sp>
        <p:nvSpPr>
          <p:cNvPr id="9" name="object 8"/>
          <p:cNvSpPr txBox="1"/>
          <p:nvPr/>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0" name="Rectangle 9"/>
          <p:cNvSpPr/>
          <p:nvPr/>
        </p:nvSpPr>
        <p:spPr>
          <a:xfrm>
            <a:off x="5582956" y="3803239"/>
            <a:ext cx="6096000" cy="525785"/>
          </a:xfrm>
          <a:prstGeom prst="rect">
            <a:avLst/>
          </a:prstGeom>
        </p:spPr>
        <p:txBody>
          <a:bodyPr>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chemeClr val="accent1">
                    <a:lumMod val="75000"/>
                  </a:schemeClr>
                </a:solidFill>
                <a:cs typeface="Calibri"/>
              </a:rPr>
              <a:t>Doctors</a:t>
            </a:r>
            <a:r>
              <a:rPr lang="en-US" sz="1400" b="1" spc="-95" dirty="0">
                <a:solidFill>
                  <a:schemeClr val="accent1">
                    <a:lumMod val="75000"/>
                  </a:schemeClr>
                </a:solidFill>
                <a:cs typeface="Calibri"/>
              </a:rPr>
              <a:t> </a:t>
            </a:r>
            <a:r>
              <a:rPr lang="en-US" sz="1400" b="1" dirty="0">
                <a:solidFill>
                  <a:schemeClr val="accent1">
                    <a:lumMod val="75000"/>
                  </a:schemeClr>
                </a:solidFill>
                <a:cs typeface="Calibri"/>
              </a:rPr>
              <a:t>notes</a:t>
            </a:r>
            <a:endParaRPr lang="en-US" sz="1400" dirty="0">
              <a:solidFill>
                <a:schemeClr val="accent1">
                  <a:lumMod val="75000"/>
                </a:schemeClr>
              </a:solidFill>
              <a:cs typeface="Calibri"/>
            </a:endParaRPr>
          </a:p>
        </p:txBody>
      </p:sp>
      <p:sp>
        <p:nvSpPr>
          <p:cNvPr id="6" name="TextBox 8"/>
          <p:cNvSpPr txBox="1"/>
          <p:nvPr/>
        </p:nvSpPr>
        <p:spPr>
          <a:xfrm>
            <a:off x="7210236" y="6394442"/>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20707423">
            <a:off x="7098222" y="3386066"/>
            <a:ext cx="2132838" cy="1971666"/>
          </a:xfrm>
          <a:prstGeom prst="rect">
            <a:avLst/>
          </a:prstGeom>
        </p:spPr>
      </p:pic>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srcRect t="3008" b="980"/>
          <a:stretch/>
        </p:blipFill>
        <p:spPr bwMode="auto">
          <a:xfrm>
            <a:off x="0" y="457545"/>
            <a:ext cx="10460736" cy="6400455"/>
          </a:xfrm>
          <a:prstGeom prst="rect">
            <a:avLst/>
          </a:prstGeom>
          <a:noFill/>
          <a:ln w="9525">
            <a:noFill/>
            <a:miter lim="800000"/>
            <a:headEnd/>
            <a:tailEnd/>
          </a:ln>
        </p:spPr>
      </p:pic>
      <p:sp>
        <p:nvSpPr>
          <p:cNvPr id="5" name="Rectangle 4"/>
          <p:cNvSpPr/>
          <p:nvPr/>
        </p:nvSpPr>
        <p:spPr>
          <a:xfrm>
            <a:off x="1060173" y="1462376"/>
            <a:ext cx="1033671" cy="1510749"/>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61362" y="687871"/>
            <a:ext cx="1062925" cy="764793"/>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69545" y="1694384"/>
            <a:ext cx="1100497" cy="496959"/>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149900" y="2456415"/>
            <a:ext cx="1101854" cy="437322"/>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543502" y="288820"/>
            <a:ext cx="1502194" cy="2726249"/>
          </a:xfrm>
          <a:prstGeom prst="roundRect">
            <a:avLst/>
          </a:prstGeom>
          <a:solidFill>
            <a:srgbClr val="00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1</a:t>
            </a:r>
          </a:p>
          <a:p>
            <a:pPr algn="ctr"/>
            <a:r>
              <a:rPr lang="en-US" sz="1600" dirty="0" smtClean="0">
                <a:solidFill>
                  <a:schemeClr val="bg2"/>
                </a:solidFill>
              </a:rPr>
              <a:t>When APP is cleaved by       </a:t>
            </a:r>
            <a:r>
              <a:rPr lang="el-GR" sz="1600" dirty="0" smtClean="0">
                <a:solidFill>
                  <a:schemeClr val="bg2"/>
                </a:solidFill>
                <a:ea typeface="ＭＳ Ｐゴシック" charset="-128"/>
              </a:rPr>
              <a:t>α</a:t>
            </a:r>
            <a:r>
              <a:rPr lang="en-US" sz="1600" dirty="0">
                <a:solidFill>
                  <a:schemeClr val="bg2"/>
                </a:solidFill>
              </a:rPr>
              <a:t>-</a:t>
            </a:r>
            <a:r>
              <a:rPr lang="en-US" sz="1600" dirty="0" smtClean="0">
                <a:solidFill>
                  <a:schemeClr val="bg2"/>
                </a:solidFill>
              </a:rPr>
              <a:t>secretase subsequent cleavage by      </a:t>
            </a:r>
            <a:r>
              <a:rPr lang="en-US" sz="1600" dirty="0" err="1" smtClean="0">
                <a:solidFill>
                  <a:schemeClr val="bg2"/>
                </a:solidFill>
                <a:latin typeface="Times New Roman" pitchFamily="18" charset="0"/>
                <a:cs typeface="Times New Roman" pitchFamily="18" charset="0"/>
              </a:rPr>
              <a:t>γ</a:t>
            </a:r>
            <a:r>
              <a:rPr lang="en-US" sz="1600" dirty="0">
                <a:solidFill>
                  <a:schemeClr val="bg2"/>
                </a:solidFill>
              </a:rPr>
              <a:t>-</a:t>
            </a:r>
            <a:r>
              <a:rPr lang="en-US" sz="1600" dirty="0" smtClean="0">
                <a:solidFill>
                  <a:schemeClr val="bg2"/>
                </a:solidFill>
              </a:rPr>
              <a:t>secretase doesn’t yield    A</a:t>
            </a:r>
            <a:r>
              <a:rPr lang="el-GR" sz="1600" dirty="0" smtClean="0">
                <a:solidFill>
                  <a:schemeClr val="bg2"/>
                </a:solidFill>
                <a:ea typeface="ＭＳ Ｐゴシック" charset="-128"/>
              </a:rPr>
              <a:t>β</a:t>
            </a:r>
            <a:r>
              <a:rPr lang="en-US" sz="1600" dirty="0" smtClean="0">
                <a:solidFill>
                  <a:schemeClr val="bg2"/>
                </a:solidFill>
              </a:rPr>
              <a:t> ( normal )</a:t>
            </a:r>
            <a:endParaRPr lang="en-US" sz="1600" dirty="0">
              <a:solidFill>
                <a:schemeClr val="bg2"/>
              </a:solidFill>
            </a:endParaRPr>
          </a:p>
        </p:txBody>
      </p:sp>
      <p:sp>
        <p:nvSpPr>
          <p:cNvPr id="11" name="Rounded Rectangle 10"/>
          <p:cNvSpPr/>
          <p:nvPr/>
        </p:nvSpPr>
        <p:spPr>
          <a:xfrm>
            <a:off x="10548641" y="3036535"/>
            <a:ext cx="1540861" cy="3374654"/>
          </a:xfrm>
          <a:prstGeom prst="roundRect">
            <a:avLst/>
          </a:prstGeom>
          <a:solidFill>
            <a:srgbClr val="00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rPr>
              <a:t>2</a:t>
            </a:r>
          </a:p>
          <a:p>
            <a:pPr algn="ctr"/>
            <a:r>
              <a:rPr lang="en-US" sz="1600" dirty="0" smtClean="0">
                <a:solidFill>
                  <a:schemeClr val="bg2"/>
                </a:solidFill>
              </a:rPr>
              <a:t>cleavage by         </a:t>
            </a:r>
            <a:r>
              <a:rPr lang="el-GR" sz="1600" dirty="0" smtClean="0">
                <a:solidFill>
                  <a:schemeClr val="bg2"/>
                </a:solidFill>
                <a:ea typeface="ＭＳ Ｐゴシック" charset="-128"/>
              </a:rPr>
              <a:t>β</a:t>
            </a:r>
            <a:r>
              <a:rPr lang="en-US" sz="1600" dirty="0">
                <a:solidFill>
                  <a:schemeClr val="bg2"/>
                </a:solidFill>
              </a:rPr>
              <a:t>-</a:t>
            </a:r>
            <a:r>
              <a:rPr lang="en-US" sz="1600" dirty="0" smtClean="0">
                <a:solidFill>
                  <a:schemeClr val="bg2"/>
                </a:solidFill>
              </a:rPr>
              <a:t>secretase followed by        </a:t>
            </a:r>
            <a:r>
              <a:rPr lang="en-US" sz="1600" dirty="0" err="1">
                <a:solidFill>
                  <a:schemeClr val="bg2"/>
                </a:solidFill>
                <a:latin typeface="Times New Roman" pitchFamily="18" charset="0"/>
                <a:cs typeface="Times New Roman" pitchFamily="18" charset="0"/>
              </a:rPr>
              <a:t>γ</a:t>
            </a:r>
            <a:r>
              <a:rPr lang="en-US" sz="1600" dirty="0" smtClean="0">
                <a:solidFill>
                  <a:schemeClr val="bg2"/>
                </a:solidFill>
              </a:rPr>
              <a:t>-secretase results in production of A</a:t>
            </a:r>
            <a:r>
              <a:rPr lang="el-GR" sz="1600" dirty="0" smtClean="0">
                <a:solidFill>
                  <a:schemeClr val="bg2"/>
                </a:solidFill>
                <a:ea typeface="ＭＳ Ｐゴシック" charset="-128"/>
              </a:rPr>
              <a:t>β</a:t>
            </a:r>
            <a:r>
              <a:rPr lang="en-US" sz="1600" dirty="0" smtClean="0">
                <a:solidFill>
                  <a:schemeClr val="bg2"/>
                </a:solidFill>
              </a:rPr>
              <a:t> </a:t>
            </a:r>
          </a:p>
          <a:p>
            <a:pPr algn="ctr"/>
            <a:endParaRPr lang="en-US" sz="1600" dirty="0" smtClean="0">
              <a:solidFill>
                <a:schemeClr val="bg2"/>
              </a:solidFill>
            </a:endParaRPr>
          </a:p>
          <a:p>
            <a:pPr algn="ctr"/>
            <a:r>
              <a:rPr lang="en-US" dirty="0" smtClean="0">
                <a:solidFill>
                  <a:schemeClr val="bg2"/>
                </a:solidFill>
              </a:rPr>
              <a:t>-</a:t>
            </a:r>
            <a:r>
              <a:rPr lang="en-US" sz="1600" dirty="0" smtClean="0">
                <a:solidFill>
                  <a:schemeClr val="bg2"/>
                </a:solidFill>
              </a:rPr>
              <a:t> A</a:t>
            </a:r>
            <a:r>
              <a:rPr lang="el-GR" sz="1600" dirty="0" smtClean="0">
                <a:solidFill>
                  <a:schemeClr val="bg2"/>
                </a:solidFill>
                <a:ea typeface="ＭＳ Ｐゴシック" charset="-128"/>
              </a:rPr>
              <a:t>β</a:t>
            </a:r>
            <a:r>
              <a:rPr lang="en-US" sz="1600" dirty="0" smtClean="0">
                <a:solidFill>
                  <a:schemeClr val="bg2"/>
                </a:solidFill>
              </a:rPr>
              <a:t> can then aggregate and form fibrils</a:t>
            </a:r>
            <a:endParaRPr lang="en-US" sz="1600" dirty="0">
              <a:solidFill>
                <a:schemeClr val="bg2"/>
              </a:solidFill>
            </a:endParaRPr>
          </a:p>
        </p:txBody>
      </p:sp>
      <p:sp>
        <p:nvSpPr>
          <p:cNvPr id="12" name="Rectangle 11"/>
          <p:cNvSpPr/>
          <p:nvPr/>
        </p:nvSpPr>
        <p:spPr>
          <a:xfrm>
            <a:off x="8776508" y="4658782"/>
            <a:ext cx="1160126" cy="439991"/>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33276" y="6573078"/>
            <a:ext cx="1160126" cy="284922"/>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23823" y="4820477"/>
            <a:ext cx="968525" cy="278296"/>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55560" y="4202393"/>
            <a:ext cx="1061291" cy="441279"/>
          </a:xfrm>
          <a:prstGeom prst="rect">
            <a:avLst/>
          </a:prstGeom>
          <a:noFill/>
          <a:ln w="28575">
            <a:solidFill>
              <a:srgbClr val="00ADA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8368" y="4044826"/>
            <a:ext cx="2514600" cy="2703964"/>
          </a:xfrm>
          <a:prstGeom prst="roundRect">
            <a:avLst/>
          </a:prstGeom>
          <a:solidFill>
            <a:srgbClr val="00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solidFill>
              </a:rPr>
              <a:t>The </a:t>
            </a:r>
            <a:r>
              <a:rPr lang="en-US" sz="1600" dirty="0">
                <a:solidFill>
                  <a:schemeClr val="bg2"/>
                </a:solidFill>
              </a:rPr>
              <a:t>A</a:t>
            </a:r>
            <a:r>
              <a:rPr lang="el-GR" sz="1600" dirty="0">
                <a:solidFill>
                  <a:schemeClr val="bg2"/>
                </a:solidFill>
                <a:ea typeface="ＭＳ Ｐゴシック" charset="-128"/>
              </a:rPr>
              <a:t>β</a:t>
            </a:r>
            <a:r>
              <a:rPr lang="en-US" sz="1600" dirty="0" smtClean="0">
                <a:solidFill>
                  <a:schemeClr val="bg2"/>
                </a:solidFill>
              </a:rPr>
              <a:t> domain extends from the extracellular side of protein into the transmembrane domain</a:t>
            </a:r>
          </a:p>
          <a:p>
            <a:pPr algn="ctr"/>
            <a:endParaRPr lang="en-US" sz="1600" dirty="0">
              <a:solidFill>
                <a:schemeClr val="bg2"/>
              </a:solidFill>
            </a:endParaRPr>
          </a:p>
          <a:p>
            <a:pPr algn="ctr"/>
            <a:r>
              <a:rPr lang="en-US" sz="1600" dirty="0" smtClean="0">
                <a:solidFill>
                  <a:schemeClr val="bg2"/>
                </a:solidFill>
              </a:rPr>
              <a:t>APP has potential cleavage sites for three distinct enzymes:</a:t>
            </a:r>
          </a:p>
          <a:p>
            <a:pPr algn="ctr"/>
            <a:r>
              <a:rPr lang="en-US" sz="1600" dirty="0" smtClean="0">
                <a:solidFill>
                  <a:schemeClr val="bg2"/>
                </a:solidFill>
              </a:rPr>
              <a:t>(</a:t>
            </a:r>
            <a:r>
              <a:rPr lang="el-GR" sz="1600" dirty="0" smtClean="0">
                <a:solidFill>
                  <a:schemeClr val="bg2"/>
                </a:solidFill>
                <a:ea typeface="ＭＳ Ｐゴシック" charset="-128"/>
              </a:rPr>
              <a:t>α</a:t>
            </a:r>
            <a:r>
              <a:rPr lang="en-US" sz="1600" dirty="0" smtClean="0">
                <a:solidFill>
                  <a:schemeClr val="bg2"/>
                </a:solidFill>
                <a:ea typeface="ＭＳ Ｐゴシック" charset="-128"/>
              </a:rPr>
              <a:t>,</a:t>
            </a:r>
            <a:r>
              <a:rPr lang="el-GR" sz="1600" dirty="0">
                <a:solidFill>
                  <a:schemeClr val="bg2"/>
                </a:solidFill>
                <a:ea typeface="ＭＳ Ｐゴシック" charset="-128"/>
              </a:rPr>
              <a:t> </a:t>
            </a:r>
            <a:r>
              <a:rPr lang="el-GR" sz="1600" dirty="0" smtClean="0">
                <a:solidFill>
                  <a:schemeClr val="bg2"/>
                </a:solidFill>
                <a:ea typeface="ＭＳ Ｐゴシック" charset="-128"/>
              </a:rPr>
              <a:t>β</a:t>
            </a:r>
            <a:r>
              <a:rPr lang="en-US" sz="1600" dirty="0" smtClean="0">
                <a:solidFill>
                  <a:schemeClr val="bg2"/>
                </a:solidFill>
                <a:ea typeface="ＭＳ Ｐゴシック" charset="-128"/>
              </a:rPr>
              <a:t>, and </a:t>
            </a:r>
            <a:r>
              <a:rPr lang="en-US" sz="1600" dirty="0" smtClean="0">
                <a:solidFill>
                  <a:schemeClr val="bg2"/>
                </a:solidFill>
                <a:latin typeface="Times New Roman" pitchFamily="18" charset="0"/>
                <a:cs typeface="Times New Roman" pitchFamily="18" charset="0"/>
              </a:rPr>
              <a:t>γ</a:t>
            </a:r>
            <a:r>
              <a:rPr lang="en-US" sz="1600" dirty="0" smtClean="0">
                <a:solidFill>
                  <a:schemeClr val="bg2"/>
                </a:solidFill>
              </a:rPr>
              <a:t>-secretase)</a:t>
            </a:r>
          </a:p>
        </p:txBody>
      </p:sp>
      <p:cxnSp>
        <p:nvCxnSpPr>
          <p:cNvPr id="18" name="Straight Arrow Connector 17"/>
          <p:cNvCxnSpPr/>
          <p:nvPr/>
        </p:nvCxnSpPr>
        <p:spPr>
          <a:xfrm>
            <a:off x="8560904" y="5406886"/>
            <a:ext cx="1285462" cy="1325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024730" y="2862469"/>
            <a:ext cx="1126440" cy="4770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793171" y="-71635"/>
            <a:ext cx="5950668" cy="523220"/>
          </a:xfrm>
          <a:prstGeom prst="rect">
            <a:avLst/>
          </a:prstGeom>
        </p:spPr>
        <p:txBody>
          <a:bodyPr wrap="none">
            <a:spAutoFit/>
          </a:bodyPr>
          <a:lstStyle/>
          <a:p>
            <a:pPr algn="ctr"/>
            <a:r>
              <a:rPr lang="en-US" sz="2800" b="1" dirty="0">
                <a:solidFill>
                  <a:srgbClr val="4B8180"/>
                </a:solidFill>
                <a:latin typeface="Century Gothic" charset="0"/>
                <a:ea typeface="Century Gothic" charset="0"/>
                <a:cs typeface="Century Gothic" charset="0"/>
              </a:rPr>
              <a:t>Two </a:t>
            </a:r>
            <a:r>
              <a:rPr lang="en-US" sz="2800" b="1" u="sng" dirty="0">
                <a:solidFill>
                  <a:srgbClr val="4B8180"/>
                </a:solidFill>
                <a:latin typeface="Comic Sans MS" panose="030F0702030302020204" pitchFamily="66" charset="0"/>
                <a:ea typeface="Century Gothic" charset="0"/>
                <a:cs typeface="Century Gothic" charset="0"/>
              </a:rPr>
              <a:t>Pathways</a:t>
            </a:r>
            <a:r>
              <a:rPr lang="en-US" sz="2800" b="1" dirty="0">
                <a:solidFill>
                  <a:srgbClr val="4B8180"/>
                </a:solidFill>
                <a:latin typeface="Century Gothic" charset="0"/>
                <a:ea typeface="Century Gothic" charset="0"/>
                <a:cs typeface="Century Gothic" charset="0"/>
              </a:rPr>
              <a:t> For </a:t>
            </a:r>
            <a:r>
              <a:rPr lang="en-US" sz="2800" b="1" dirty="0" smtClean="0">
                <a:solidFill>
                  <a:srgbClr val="4B8180"/>
                </a:solidFill>
                <a:latin typeface="Century Gothic" charset="0"/>
                <a:ea typeface="Century Gothic" charset="0"/>
                <a:cs typeface="Century Gothic" charset="0"/>
              </a:rPr>
              <a:t>APP Processing</a:t>
            </a:r>
            <a:endParaRPr lang="en-US" sz="2800" b="1" dirty="0">
              <a:solidFill>
                <a:srgbClr val="4B8180"/>
              </a:solidFill>
              <a:latin typeface="Century Gothic" charset="0"/>
              <a:ea typeface="Century Gothic" charset="0"/>
              <a:cs typeface="Century Gothic" charset="0"/>
            </a:endParaRPr>
          </a:p>
        </p:txBody>
      </p:sp>
      <p:sp>
        <p:nvSpPr>
          <p:cNvPr id="2" name="Rectangle 1"/>
          <p:cNvSpPr/>
          <p:nvPr/>
        </p:nvSpPr>
        <p:spPr>
          <a:xfrm>
            <a:off x="4602480" y="544852"/>
            <a:ext cx="2676144" cy="784830"/>
          </a:xfrm>
          <a:prstGeom prst="rect">
            <a:avLst/>
          </a:prstGeom>
        </p:spPr>
        <p:txBody>
          <a:bodyPr wrap="square">
            <a:spAutoFit/>
          </a:bodyPr>
          <a:lstStyle/>
          <a:p>
            <a:pPr algn="ctr"/>
            <a:r>
              <a:rPr lang="en-US" sz="1500" dirty="0">
                <a:solidFill>
                  <a:srgbClr val="00B050"/>
                </a:solidFill>
              </a:rPr>
              <a:t>This figure shows how it is a transmembrane and the cleavage process.</a:t>
            </a:r>
          </a:p>
        </p:txBody>
      </p:sp>
    </p:spTree>
    <p:extLst>
      <p:ext uri="{BB962C8B-B14F-4D97-AF65-F5344CB8AC3E}">
        <p14:creationId xmlns:p14="http://schemas.microsoft.com/office/powerpoint/2010/main" val="1571474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6137095" y="4613670"/>
            <a:ext cx="3637566" cy="2109710"/>
          </a:xfrm>
          <a:prstGeom prst="roundRect">
            <a:avLst/>
          </a:prstGeom>
          <a:solidFill>
            <a:schemeClr val="bg1">
              <a:lumMod val="8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p:cNvSpPr txBox="1">
            <a:spLocks/>
          </p:cNvSpPr>
          <p:nvPr/>
        </p:nvSpPr>
        <p:spPr>
          <a:xfrm>
            <a:off x="12112" y="157465"/>
            <a:ext cx="8229600" cy="125272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100" dirty="0">
                <a:solidFill>
                  <a:srgbClr val="4B8180"/>
                </a:solidFill>
                <a:latin typeface="Century Gothic" charset="0"/>
                <a:ea typeface="Century Gothic" charset="0"/>
                <a:cs typeface="Century Gothic" charset="0"/>
              </a:rPr>
              <a:t>Accumulation of Aβ protein</a:t>
            </a:r>
          </a:p>
        </p:txBody>
      </p:sp>
      <p:sp>
        <p:nvSpPr>
          <p:cNvPr id="3" name="Content Placeholder 2"/>
          <p:cNvSpPr txBox="1">
            <a:spLocks/>
          </p:cNvSpPr>
          <p:nvPr/>
        </p:nvSpPr>
        <p:spPr>
          <a:xfrm>
            <a:off x="-31308" y="847991"/>
            <a:ext cx="5476461" cy="46256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1772" indent="-342900">
              <a:spcBef>
                <a:spcPts val="0"/>
              </a:spcBef>
              <a:buFont typeface="Wingdings" charset="2"/>
              <a:buChar char="v"/>
              <a:defRPr/>
            </a:pPr>
            <a:r>
              <a:rPr lang="en-US" sz="2000" b="1" dirty="0">
                <a:solidFill>
                  <a:srgbClr val="00ADA8"/>
                </a:solidFill>
                <a:ea typeface="ＭＳ Ｐゴシック" charset="-128"/>
              </a:rPr>
              <a:t>Accumulation of Aβ protein affects neurons and neuronal function</a:t>
            </a:r>
            <a:r>
              <a:rPr lang="en-US" sz="2000" b="1" dirty="0" smtClean="0">
                <a:solidFill>
                  <a:srgbClr val="00ADA8"/>
                </a:solidFill>
                <a:ea typeface="ＭＳ Ｐゴシック" charset="-128"/>
              </a:rPr>
              <a:t>:</a:t>
            </a:r>
          </a:p>
          <a:p>
            <a:pPr marL="461772" indent="-342900">
              <a:spcBef>
                <a:spcPts val="0"/>
              </a:spcBef>
              <a:buFont typeface="Wingdings" charset="2"/>
              <a:buChar char="v"/>
              <a:defRPr/>
            </a:pPr>
            <a:endParaRPr lang="en-US" sz="2000" dirty="0">
              <a:solidFill>
                <a:srgbClr val="00ADA8"/>
              </a:solidFill>
              <a:ea typeface="ＭＳ Ｐゴシック" charset="-128"/>
            </a:endParaRPr>
          </a:p>
          <a:p>
            <a:pPr marL="576072" lvl="1" indent="-457200">
              <a:spcBef>
                <a:spcPts val="0"/>
              </a:spcBef>
              <a:buClr>
                <a:srgbClr val="4B8180"/>
              </a:buClr>
              <a:buFont typeface="+mj-lt"/>
              <a:buAutoNum type="arabicPeriod"/>
              <a:defRPr/>
            </a:pPr>
            <a:r>
              <a:rPr lang="en-US" sz="2000" dirty="0">
                <a:solidFill>
                  <a:srgbClr val="334E5D"/>
                </a:solidFill>
                <a:ea typeface="ＭＳ Ｐゴシック" charset="-128"/>
              </a:rPr>
              <a:t>Small aggregates of Aβ alters </a:t>
            </a:r>
            <a:r>
              <a:rPr lang="en-US" sz="2000" dirty="0" smtClean="0">
                <a:solidFill>
                  <a:srgbClr val="334E5D"/>
                </a:solidFill>
                <a:ea typeface="ＭＳ Ｐゴシック" charset="-128"/>
              </a:rPr>
              <a:t>neurotransmission</a:t>
            </a:r>
          </a:p>
          <a:p>
            <a:pPr marL="576072" lvl="1" indent="-457200">
              <a:spcBef>
                <a:spcPts val="0"/>
              </a:spcBef>
              <a:buClr>
                <a:srgbClr val="4B8180"/>
              </a:buClr>
              <a:buFont typeface="+mj-lt"/>
              <a:buAutoNum type="arabicPeriod"/>
              <a:defRPr/>
            </a:pPr>
            <a:endParaRPr lang="en-US" sz="2000" dirty="0">
              <a:solidFill>
                <a:srgbClr val="334E5D"/>
              </a:solidFill>
              <a:ea typeface="ＭＳ Ｐゴシック" charset="-128"/>
            </a:endParaRPr>
          </a:p>
          <a:p>
            <a:pPr marL="576072" lvl="1" indent="-457200">
              <a:spcBef>
                <a:spcPts val="0"/>
              </a:spcBef>
              <a:buClr>
                <a:srgbClr val="4B8180"/>
              </a:buClr>
              <a:buFont typeface="+mj-lt"/>
              <a:buAutoNum type="arabicPeriod"/>
              <a:defRPr/>
            </a:pPr>
            <a:r>
              <a:rPr lang="en-US" sz="2000" dirty="0">
                <a:solidFill>
                  <a:srgbClr val="334E5D"/>
                </a:solidFill>
                <a:ea typeface="ＭＳ Ｐゴシック" charset="-128"/>
              </a:rPr>
              <a:t>Aggregates can be toxic to neurons and synaptic </a:t>
            </a:r>
            <a:r>
              <a:rPr lang="en-US" sz="2000" dirty="0" smtClean="0">
                <a:solidFill>
                  <a:srgbClr val="334E5D"/>
                </a:solidFill>
                <a:ea typeface="ＭＳ Ｐゴシック" charset="-128"/>
              </a:rPr>
              <a:t>endings</a:t>
            </a:r>
          </a:p>
          <a:p>
            <a:pPr marL="576072" lvl="1" indent="-457200">
              <a:spcBef>
                <a:spcPts val="0"/>
              </a:spcBef>
              <a:buClr>
                <a:srgbClr val="4B8180"/>
              </a:buClr>
              <a:buFont typeface="+mj-lt"/>
              <a:buAutoNum type="arabicPeriod"/>
              <a:defRPr/>
            </a:pPr>
            <a:endParaRPr lang="en-US" sz="2000" dirty="0">
              <a:solidFill>
                <a:srgbClr val="334E5D"/>
              </a:solidFill>
              <a:ea typeface="ＭＳ Ｐゴシック" charset="-128"/>
            </a:endParaRPr>
          </a:p>
          <a:p>
            <a:pPr marL="576072" lvl="1" indent="-457200">
              <a:spcBef>
                <a:spcPts val="0"/>
              </a:spcBef>
              <a:buClr>
                <a:srgbClr val="4B8180"/>
              </a:buClr>
              <a:buFont typeface="+mj-lt"/>
              <a:buAutoNum type="arabicPeriod"/>
              <a:defRPr/>
            </a:pPr>
            <a:r>
              <a:rPr lang="en-US" sz="2000" dirty="0">
                <a:solidFill>
                  <a:srgbClr val="334E5D"/>
                </a:solidFill>
                <a:ea typeface="ＭＳ Ｐゴシック" charset="-128"/>
              </a:rPr>
              <a:t>Larger deposits (</a:t>
            </a:r>
            <a:r>
              <a:rPr lang="en-US" sz="2000" dirty="0">
                <a:solidFill>
                  <a:srgbClr val="FF0000"/>
                </a:solidFill>
                <a:ea typeface="ＭＳ Ｐゴシック" charset="-128"/>
              </a:rPr>
              <a:t>plaques</a:t>
            </a:r>
            <a:r>
              <a:rPr lang="en-US" sz="2000" dirty="0">
                <a:solidFill>
                  <a:srgbClr val="334E5D"/>
                </a:solidFill>
                <a:ea typeface="ＭＳ Ｐゴシック" charset="-128"/>
              </a:rPr>
              <a:t>) also cause neuronal </a:t>
            </a:r>
            <a:r>
              <a:rPr lang="en-US" sz="2000" dirty="0" smtClean="0">
                <a:solidFill>
                  <a:srgbClr val="334E5D"/>
                </a:solidFill>
                <a:ea typeface="ＭＳ Ｐゴシック" charset="-128"/>
              </a:rPr>
              <a:t>death</a:t>
            </a:r>
          </a:p>
          <a:p>
            <a:pPr marL="576072" lvl="1" indent="-457200">
              <a:spcBef>
                <a:spcPts val="0"/>
              </a:spcBef>
              <a:buClr>
                <a:srgbClr val="4B8180"/>
              </a:buClr>
              <a:buFont typeface="+mj-lt"/>
              <a:buAutoNum type="arabicPeriod"/>
              <a:defRPr/>
            </a:pPr>
            <a:endParaRPr lang="en-US" sz="2000" dirty="0">
              <a:solidFill>
                <a:srgbClr val="334E5D"/>
              </a:solidFill>
              <a:ea typeface="ＭＳ Ｐゴシック" charset="-128"/>
            </a:endParaRPr>
          </a:p>
          <a:p>
            <a:pPr marL="576072" lvl="1" indent="-457200">
              <a:spcBef>
                <a:spcPts val="0"/>
              </a:spcBef>
              <a:buClr>
                <a:srgbClr val="4B8180"/>
              </a:buClr>
              <a:buFont typeface="+mj-lt"/>
              <a:buAutoNum type="arabicPeriod"/>
              <a:defRPr/>
            </a:pPr>
            <a:r>
              <a:rPr lang="en-US" sz="2000" dirty="0">
                <a:solidFill>
                  <a:srgbClr val="334E5D"/>
                </a:solidFill>
                <a:ea typeface="ＭＳ Ｐゴシック" charset="-128"/>
              </a:rPr>
              <a:t>Elicit a local inflammatory response leading to further cell injury</a:t>
            </a:r>
          </a:p>
          <a:p>
            <a:endParaRPr lang="en-US" sz="2400" dirty="0" smtClean="0"/>
          </a:p>
        </p:txBody>
      </p:sp>
      <p:sp>
        <p:nvSpPr>
          <p:cNvPr id="4" name="Title 1"/>
          <p:cNvSpPr txBox="1">
            <a:spLocks/>
          </p:cNvSpPr>
          <p:nvPr/>
        </p:nvSpPr>
        <p:spPr>
          <a:xfrm>
            <a:off x="7308573" y="155448"/>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100" dirty="0">
                <a:solidFill>
                  <a:srgbClr val="4B8180"/>
                </a:solidFill>
                <a:latin typeface="Century Gothic" charset="0"/>
                <a:ea typeface="Century Gothic" charset="0"/>
                <a:cs typeface="Century Gothic" charset="0"/>
              </a:rPr>
              <a:t>The Tau Protein</a:t>
            </a:r>
          </a:p>
        </p:txBody>
      </p:sp>
      <p:sp>
        <p:nvSpPr>
          <p:cNvPr id="5" name="Content Placeholder 2"/>
          <p:cNvSpPr txBox="1">
            <a:spLocks/>
          </p:cNvSpPr>
          <p:nvPr/>
        </p:nvSpPr>
        <p:spPr>
          <a:xfrm>
            <a:off x="5938630" y="1024967"/>
            <a:ext cx="6052930" cy="47783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000" dirty="0">
                <a:solidFill>
                  <a:srgbClr val="334E5D"/>
                </a:solidFill>
                <a:ea typeface="ＭＳ Ｐゴシック" charset="-128"/>
              </a:rPr>
              <a:t>Presence of Aβ causes </a:t>
            </a:r>
            <a:r>
              <a:rPr lang="en-US" sz="2000" dirty="0">
                <a:solidFill>
                  <a:srgbClr val="FF0000"/>
                </a:solidFill>
                <a:ea typeface="ＭＳ Ｐゴシック" charset="-128"/>
              </a:rPr>
              <a:t>hyper-phosphorylation of tau protein in </a:t>
            </a:r>
            <a:r>
              <a:rPr lang="en-US" sz="2000" dirty="0" smtClean="0">
                <a:solidFill>
                  <a:srgbClr val="FF0000"/>
                </a:solidFill>
                <a:ea typeface="ＭＳ Ｐゴシック" charset="-128"/>
              </a:rPr>
              <a:t>neurons</a:t>
            </a:r>
          </a:p>
          <a:p>
            <a:pPr lvl="1"/>
            <a:endParaRPr lang="en-US" sz="2000" dirty="0" smtClean="0">
              <a:solidFill>
                <a:srgbClr val="334E5D"/>
              </a:solidFill>
              <a:ea typeface="ＭＳ Ｐゴシック" charset="-128"/>
            </a:endParaRPr>
          </a:p>
          <a:p>
            <a:pPr lvl="1"/>
            <a:endParaRPr lang="en-US" sz="2000" dirty="0">
              <a:solidFill>
                <a:srgbClr val="334E5D"/>
              </a:solidFill>
              <a:ea typeface="ＭＳ Ｐゴシック" charset="-128"/>
            </a:endParaRPr>
          </a:p>
          <a:p>
            <a:pPr lvl="1"/>
            <a:r>
              <a:rPr lang="en-US" sz="2000" dirty="0">
                <a:solidFill>
                  <a:srgbClr val="334E5D"/>
                </a:solidFill>
                <a:ea typeface="ＭＳ Ｐゴシック" charset="-128"/>
              </a:rPr>
              <a:t>This leads to redistribution and aggregation of tau protein into tangles in neurons (from axon into dendrites and cell body</a:t>
            </a:r>
            <a:r>
              <a:rPr lang="en-US" sz="2000" dirty="0" smtClean="0">
                <a:solidFill>
                  <a:srgbClr val="334E5D"/>
                </a:solidFill>
                <a:ea typeface="ＭＳ Ｐゴシック" charset="-128"/>
              </a:rPr>
              <a:t>)</a:t>
            </a:r>
          </a:p>
          <a:p>
            <a:pPr lvl="1"/>
            <a:endParaRPr lang="en-US" sz="2000" dirty="0">
              <a:solidFill>
                <a:srgbClr val="334E5D"/>
              </a:solidFill>
              <a:ea typeface="ＭＳ Ｐゴシック" charset="-128"/>
            </a:endParaRPr>
          </a:p>
          <a:p>
            <a:pPr lvl="1"/>
            <a:r>
              <a:rPr lang="en-US" sz="2000" dirty="0">
                <a:solidFill>
                  <a:srgbClr val="334E5D"/>
                </a:solidFill>
                <a:ea typeface="ＭＳ Ｐゴシック" charset="-128"/>
              </a:rPr>
              <a:t>The process results in neuronal dysfunction and cell death</a:t>
            </a:r>
          </a:p>
        </p:txBody>
      </p:sp>
      <p:cxnSp>
        <p:nvCxnSpPr>
          <p:cNvPr id="6" name="Straight Connector 5"/>
          <p:cNvCxnSpPr/>
          <p:nvPr/>
        </p:nvCxnSpPr>
        <p:spPr>
          <a:xfrm>
            <a:off x="6055103" y="913800"/>
            <a:ext cx="8652" cy="322456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56105" y="689113"/>
            <a:ext cx="2279374" cy="0"/>
          </a:xfrm>
          <a:prstGeom prst="line">
            <a:avLst/>
          </a:prstGeom>
          <a:ln w="25400">
            <a:solidFill>
              <a:srgbClr val="233F4D"/>
            </a:solidFill>
          </a:ln>
        </p:spPr>
        <p:style>
          <a:lnRef idx="1">
            <a:schemeClr val="accent1"/>
          </a:lnRef>
          <a:fillRef idx="0">
            <a:schemeClr val="accent1"/>
          </a:fillRef>
          <a:effectRef idx="0">
            <a:schemeClr val="accent1"/>
          </a:effectRef>
          <a:fontRef idx="minor">
            <a:schemeClr val="tx1"/>
          </a:fontRef>
        </p:style>
      </p:cxnSp>
      <p:pic>
        <p:nvPicPr>
          <p:cNvPr id="8" name="Picture 7" descr="plaq2"/>
          <p:cNvPicPr>
            <a:picLocks noChangeAspect="1" noChangeArrowheads="1"/>
          </p:cNvPicPr>
          <p:nvPr/>
        </p:nvPicPr>
        <p:blipFill>
          <a:blip r:embed="rId2" cstate="print">
            <a:lum bright="8000" contrast="28000"/>
          </a:blip>
          <a:srcRect/>
          <a:stretch>
            <a:fillRect/>
          </a:stretch>
        </p:blipFill>
        <p:spPr bwMode="auto">
          <a:xfrm>
            <a:off x="4228219" y="1297186"/>
            <a:ext cx="1673861" cy="803533"/>
          </a:xfrm>
          <a:prstGeom prst="roundRect">
            <a:avLst/>
          </a:prstGeom>
          <a:noFill/>
          <a:ln w="38100">
            <a:solidFill>
              <a:srgbClr val="4B8180"/>
            </a:solidFill>
            <a:miter lim="800000"/>
            <a:headEnd/>
            <a:tailEnd/>
          </a:ln>
        </p:spPr>
      </p:pic>
      <p:pic>
        <p:nvPicPr>
          <p:cNvPr id="9" name="Picture 10" descr="phf_ad"/>
          <p:cNvPicPr>
            <a:picLocks noChangeAspect="1" noChangeArrowheads="1"/>
          </p:cNvPicPr>
          <p:nvPr/>
        </p:nvPicPr>
        <p:blipFill>
          <a:blip r:embed="rId3" cstate="print"/>
          <a:srcRect/>
          <a:stretch>
            <a:fillRect/>
          </a:stretch>
        </p:blipFill>
        <p:spPr bwMode="auto">
          <a:xfrm>
            <a:off x="9884641" y="4045283"/>
            <a:ext cx="1958830" cy="940332"/>
          </a:xfrm>
          <a:prstGeom prst="roundRect">
            <a:avLst/>
          </a:prstGeom>
          <a:noFill/>
          <a:ln w="38100">
            <a:solidFill>
              <a:srgbClr val="4B8180"/>
            </a:solidFill>
            <a:miter lim="800000"/>
            <a:headEnd/>
            <a:tailEnd/>
          </a:ln>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462" y="4613670"/>
            <a:ext cx="3367794" cy="2109710"/>
          </a:xfrm>
          <a:prstGeom prst="rect">
            <a:avLst/>
          </a:prstGeom>
        </p:spPr>
      </p:pic>
      <p:sp>
        <p:nvSpPr>
          <p:cNvPr id="43" name="Rectangle 2"/>
          <p:cNvSpPr txBox="1">
            <a:spLocks noChangeArrowheads="1"/>
          </p:cNvSpPr>
          <p:nvPr/>
        </p:nvSpPr>
        <p:spPr>
          <a:xfrm>
            <a:off x="2149107" y="5077560"/>
            <a:ext cx="2664422" cy="1336492"/>
          </a:xfrm>
          <a:prstGeom prst="roundRect">
            <a:avLst/>
          </a:prstGeom>
          <a:ln w="28575">
            <a:solidFill>
              <a:srgbClr val="233F4D"/>
            </a:solidFill>
            <a:prstDash val="dash"/>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000" dirty="0" smtClean="0">
                <a:solidFill>
                  <a:srgbClr val="00ADA8"/>
                </a:solidFill>
                <a:latin typeface="+mn-lt"/>
                <a:cs typeface="Times New Roman" pitchFamily="18" charset="0"/>
              </a:rPr>
              <a:t>A</a:t>
            </a:r>
            <a:r>
              <a:rPr lang="el-GR" sz="2000" dirty="0">
                <a:solidFill>
                  <a:srgbClr val="00ADA8"/>
                </a:solidFill>
                <a:latin typeface="+mn-lt"/>
                <a:cs typeface="Symbol" charset="2"/>
              </a:rPr>
              <a:t>β</a:t>
            </a:r>
            <a:r>
              <a:rPr lang="en-US" sz="2000" dirty="0" smtClean="0">
                <a:solidFill>
                  <a:srgbClr val="00ADA8"/>
                </a:solidFill>
                <a:latin typeface="+mn-lt"/>
                <a:cs typeface="Times New Roman" pitchFamily="18" charset="0"/>
              </a:rPr>
              <a:t> and Tau may both contribute to the pathogenesis of Alzheimer’s Disease</a:t>
            </a:r>
            <a:endParaRPr lang="en-US" sz="2800" dirty="0" smtClean="0">
              <a:solidFill>
                <a:srgbClr val="00ADA8"/>
              </a:solidFill>
              <a:latin typeface="+mn-lt"/>
              <a:cs typeface="Times New Roman" pitchFamily="18" charset="0"/>
            </a:endParaRPr>
          </a:p>
        </p:txBody>
      </p:sp>
      <p:cxnSp>
        <p:nvCxnSpPr>
          <p:cNvPr id="47" name="Straight Arrow Connector 46"/>
          <p:cNvCxnSpPr/>
          <p:nvPr/>
        </p:nvCxnSpPr>
        <p:spPr>
          <a:xfrm flipV="1">
            <a:off x="4921474" y="5688817"/>
            <a:ext cx="112864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2FB3E03-D3B4-4F72-A4E0-656532E224A1}"/>
              </a:ext>
            </a:extLst>
          </p:cNvPr>
          <p:cNvSpPr/>
          <p:nvPr/>
        </p:nvSpPr>
        <p:spPr>
          <a:xfrm>
            <a:off x="6964006" y="1657222"/>
            <a:ext cx="4646922" cy="553998"/>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a:solidFill>
                  <a:srgbClr val="00B050"/>
                </a:solidFill>
              </a:rPr>
              <a:t>(these cannot bind to microtubules so instead they bind together and start forming nodes which makes filaments)</a:t>
            </a:r>
          </a:p>
        </p:txBody>
      </p:sp>
    </p:spTree>
    <p:extLst>
      <p:ext uri="{BB962C8B-B14F-4D97-AF65-F5344CB8AC3E}">
        <p14:creationId xmlns:p14="http://schemas.microsoft.com/office/powerpoint/2010/main" val="3093465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887" y="818146"/>
            <a:ext cx="3741370" cy="2627421"/>
          </a:xfrm>
          <a:prstGeom prst="rect">
            <a:avLst/>
          </a:prstGeom>
          <a:solidFill>
            <a:srgbClr val="233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600" dirty="0">
                <a:solidFill>
                  <a:schemeClr val="bg2"/>
                </a:solidFill>
                <a:cs typeface="Times New Roman" pitchFamily="18" charset="0"/>
              </a:rPr>
              <a:t>Mutations in APP </a:t>
            </a:r>
            <a:r>
              <a:rPr lang="en-US" sz="1600" dirty="0" smtClean="0">
                <a:solidFill>
                  <a:schemeClr val="bg2"/>
                </a:solidFill>
                <a:cs typeface="Times New Roman" pitchFamily="18" charset="0"/>
              </a:rPr>
              <a:t>gene</a:t>
            </a:r>
          </a:p>
          <a:p>
            <a:pPr marL="285750" indent="-285750">
              <a:buFont typeface="Arial" charset="0"/>
              <a:buChar char="•"/>
            </a:pPr>
            <a:endParaRPr lang="en-US" sz="1600" dirty="0">
              <a:solidFill>
                <a:schemeClr val="bg2"/>
              </a:solidFill>
              <a:cs typeface="Times New Roman" pitchFamily="18" charset="0"/>
            </a:endParaRPr>
          </a:p>
          <a:p>
            <a:pPr marL="285750" indent="-285750">
              <a:buFont typeface="Arial" charset="0"/>
              <a:buChar char="•"/>
            </a:pPr>
            <a:r>
              <a:rPr lang="en-US" sz="1600" dirty="0">
                <a:solidFill>
                  <a:schemeClr val="bg2"/>
                </a:solidFill>
                <a:cs typeface="Times New Roman" pitchFamily="18" charset="0"/>
              </a:rPr>
              <a:t>Mutations in </a:t>
            </a:r>
            <a:r>
              <a:rPr lang="en-US" sz="1600" dirty="0" err="1">
                <a:solidFill>
                  <a:schemeClr val="bg2"/>
                </a:solidFill>
                <a:cs typeface="Times New Roman" pitchFamily="18" charset="0"/>
              </a:rPr>
              <a:t>γ</a:t>
            </a:r>
            <a:r>
              <a:rPr lang="en-US" sz="1600" dirty="0">
                <a:solidFill>
                  <a:schemeClr val="bg2"/>
                </a:solidFill>
                <a:cs typeface="Times New Roman" pitchFamily="18" charset="0"/>
              </a:rPr>
              <a:t>-secretase (presenilin-1 or presenilin-2</a:t>
            </a:r>
            <a:r>
              <a:rPr lang="en-US" sz="1600" dirty="0" smtClean="0">
                <a:solidFill>
                  <a:schemeClr val="bg2"/>
                </a:solidFill>
                <a:cs typeface="Times New Roman" pitchFamily="18" charset="0"/>
              </a:rPr>
              <a:t>)</a:t>
            </a:r>
          </a:p>
          <a:p>
            <a:pPr marL="285750" indent="-285750">
              <a:buFont typeface="Arial" charset="0"/>
              <a:buChar char="•"/>
            </a:pPr>
            <a:endParaRPr lang="en-US" sz="1600" dirty="0">
              <a:solidFill>
                <a:schemeClr val="bg2"/>
              </a:solidFill>
              <a:cs typeface="Times New Roman" pitchFamily="18" charset="0"/>
            </a:endParaRPr>
          </a:p>
          <a:p>
            <a:pPr marL="285750" indent="-285750">
              <a:buFont typeface="Arial" charset="0"/>
              <a:buChar char="•"/>
            </a:pPr>
            <a:r>
              <a:rPr lang="en-US" sz="1600" dirty="0">
                <a:solidFill>
                  <a:schemeClr val="bg2"/>
                </a:solidFill>
                <a:cs typeface="Times New Roman" pitchFamily="18" charset="0"/>
              </a:rPr>
              <a:t>Both lead to early onset of familial Alzheimer’s disease due to high rate of  Aβ accumulation</a:t>
            </a:r>
          </a:p>
        </p:txBody>
      </p:sp>
      <p:sp>
        <p:nvSpPr>
          <p:cNvPr id="3" name="Rectangle 2"/>
          <p:cNvSpPr/>
          <p:nvPr/>
        </p:nvSpPr>
        <p:spPr>
          <a:xfrm>
            <a:off x="4292867" y="818147"/>
            <a:ext cx="3605429" cy="2627420"/>
          </a:xfrm>
          <a:prstGeom prst="rect">
            <a:avLst/>
          </a:prstGeom>
          <a:solidFill>
            <a:srgbClr val="00A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1600" dirty="0">
                <a:solidFill>
                  <a:schemeClr val="bg2"/>
                </a:solidFill>
                <a:cs typeface="Times New Roman" pitchFamily="18" charset="0"/>
              </a:rPr>
              <a:t>Alzheimer’s occurs in most patients with Down’s syndrome (trisomy 21) beyond 45 years of </a:t>
            </a:r>
            <a:r>
              <a:rPr lang="en-US" sz="1600" dirty="0" smtClean="0">
                <a:solidFill>
                  <a:schemeClr val="bg2"/>
                </a:solidFill>
                <a:cs typeface="Times New Roman" pitchFamily="18" charset="0"/>
              </a:rPr>
              <a:t>age</a:t>
            </a:r>
          </a:p>
          <a:p>
            <a:pPr marL="285750" indent="-285750">
              <a:buFont typeface="Arial" charset="0"/>
              <a:buChar char="•"/>
            </a:pPr>
            <a:endParaRPr lang="en-US" sz="1600" dirty="0">
              <a:solidFill>
                <a:schemeClr val="bg2"/>
              </a:solidFill>
              <a:cs typeface="Times New Roman" pitchFamily="18" charset="0"/>
            </a:endParaRPr>
          </a:p>
          <a:p>
            <a:pPr marL="285750" indent="-285750">
              <a:buFont typeface="Arial" charset="0"/>
              <a:buChar char="•"/>
            </a:pPr>
            <a:r>
              <a:rPr lang="en-US" sz="1600" dirty="0">
                <a:solidFill>
                  <a:schemeClr val="bg2"/>
                </a:solidFill>
                <a:cs typeface="Times New Roman" pitchFamily="18" charset="0"/>
              </a:rPr>
              <a:t>The gene encoding APP is located in chromosome </a:t>
            </a:r>
            <a:r>
              <a:rPr lang="en-US" sz="1600" dirty="0" smtClean="0">
                <a:solidFill>
                  <a:schemeClr val="bg2"/>
                </a:solidFill>
                <a:cs typeface="Times New Roman" pitchFamily="18" charset="0"/>
              </a:rPr>
              <a:t>21</a:t>
            </a:r>
          </a:p>
          <a:p>
            <a:pPr marL="285750" indent="-285750">
              <a:buFont typeface="Arial" charset="0"/>
              <a:buChar char="•"/>
            </a:pPr>
            <a:endParaRPr lang="en-US" sz="1600" dirty="0">
              <a:solidFill>
                <a:schemeClr val="bg2"/>
              </a:solidFill>
              <a:cs typeface="Times New Roman" pitchFamily="18" charset="0"/>
            </a:endParaRPr>
          </a:p>
          <a:p>
            <a:pPr marL="285750" indent="-285750">
              <a:buFont typeface="Arial" charset="0"/>
              <a:buChar char="•"/>
            </a:pPr>
            <a:r>
              <a:rPr lang="en-US" sz="1600" dirty="0">
                <a:solidFill>
                  <a:schemeClr val="bg2"/>
                </a:solidFill>
                <a:cs typeface="Times New Roman" pitchFamily="18" charset="0"/>
              </a:rPr>
              <a:t>Due to APP gene dosage effects</a:t>
            </a:r>
          </a:p>
        </p:txBody>
      </p:sp>
      <p:sp>
        <p:nvSpPr>
          <p:cNvPr id="4" name="Rectangle 3"/>
          <p:cNvSpPr/>
          <p:nvPr/>
        </p:nvSpPr>
        <p:spPr>
          <a:xfrm>
            <a:off x="8024188" y="818148"/>
            <a:ext cx="3810000" cy="2627420"/>
          </a:xfrm>
          <a:prstGeom prst="rect">
            <a:avLst/>
          </a:prstGeom>
          <a:solidFill>
            <a:srgbClr val="528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smtClean="0">
                <a:solidFill>
                  <a:schemeClr val="bg2"/>
                </a:solidFill>
                <a:cs typeface="Times New Roman" pitchFamily="18" charset="0"/>
              </a:rPr>
              <a:t>Genes associated with typical, </a:t>
            </a:r>
            <a:r>
              <a:rPr lang="en-US" sz="1600" dirty="0" smtClean="0">
                <a:solidFill>
                  <a:schemeClr val="bg2"/>
                </a:solidFill>
                <a:cs typeface="Times New Roman" pitchFamily="18" charset="0"/>
              </a:rPr>
              <a:t>sporadic Alzheimer’s disease are being identified</a:t>
            </a:r>
          </a:p>
          <a:p>
            <a:pPr algn="ctr"/>
            <a:r>
              <a:rPr lang="en-US" sz="1500" dirty="0" smtClean="0">
                <a:solidFill>
                  <a:srgbClr val="92D050"/>
                </a:solidFill>
              </a:rPr>
              <a:t>not </a:t>
            </a:r>
            <a:r>
              <a:rPr lang="en-US" sz="1500" dirty="0">
                <a:solidFill>
                  <a:srgbClr val="92D050"/>
                </a:solidFill>
              </a:rPr>
              <a:t>all are know but they found APO-E gene, which is present in mainly LDL, HDL, they can act as receptor as cholesterol which is abundantly present in myelin sheath (20% of membrane cholesterol is found in the brain, 80% of it is present in myelin </a:t>
            </a:r>
            <a:r>
              <a:rPr lang="en-US" sz="1500" dirty="0" smtClean="0">
                <a:solidFill>
                  <a:srgbClr val="92D050"/>
                </a:solidFill>
              </a:rPr>
              <a:t>sheath</a:t>
            </a:r>
            <a:endParaRPr lang="en-US" sz="2000" dirty="0" smtClean="0">
              <a:solidFill>
                <a:srgbClr val="92D050"/>
              </a:solidFill>
              <a:cs typeface="Times New Roman" pitchFamily="18" charset="0"/>
            </a:endParaRPr>
          </a:p>
          <a:p>
            <a:pPr marL="285750" indent="-285750">
              <a:buFont typeface="Arial" charset="0"/>
              <a:buChar char="•"/>
            </a:pPr>
            <a:r>
              <a:rPr lang="en-US" sz="1600" dirty="0" smtClean="0">
                <a:solidFill>
                  <a:schemeClr val="bg2"/>
                </a:solidFill>
                <a:cs typeface="Times New Roman" pitchFamily="18" charset="0"/>
              </a:rPr>
              <a:t>This may provide new clues to pathogenesis of the disease</a:t>
            </a:r>
            <a:endParaRPr lang="en-US" sz="1600" dirty="0">
              <a:solidFill>
                <a:schemeClr val="bg2"/>
              </a:solidFill>
              <a:cs typeface="Times New Roman" pitchFamily="18" charset="0"/>
            </a:endParaRPr>
          </a:p>
        </p:txBody>
      </p:sp>
      <p:sp>
        <p:nvSpPr>
          <p:cNvPr id="7" name="Title 1"/>
          <p:cNvSpPr txBox="1">
            <a:spLocks/>
          </p:cNvSpPr>
          <p:nvPr/>
        </p:nvSpPr>
        <p:spPr>
          <a:xfrm>
            <a:off x="337931" y="172278"/>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100" dirty="0">
                <a:solidFill>
                  <a:schemeClr val="accent5">
                    <a:lumMod val="75000"/>
                  </a:schemeClr>
                </a:solidFill>
                <a:latin typeface="Comic Sans MS" panose="030F0702030302020204" pitchFamily="66" charset="0"/>
                <a:ea typeface="Century Gothic" charset="0"/>
                <a:cs typeface="Century Gothic" charset="0"/>
              </a:rPr>
              <a:t>Genetics</a:t>
            </a:r>
            <a:r>
              <a:rPr lang="en-US" sz="3100" dirty="0">
                <a:solidFill>
                  <a:srgbClr val="4B8180"/>
                </a:solidFill>
                <a:latin typeface="Comic Sans MS" panose="030F0702030302020204" pitchFamily="66" charset="0"/>
                <a:ea typeface="Century Gothic" charset="0"/>
                <a:cs typeface="Century Gothic" charset="0"/>
              </a:rPr>
              <a:t> </a:t>
            </a:r>
            <a:r>
              <a:rPr lang="en-US" sz="3200" dirty="0">
                <a:solidFill>
                  <a:srgbClr val="4B8180"/>
                </a:solidFill>
                <a:latin typeface="Century Gothic" charset="0"/>
                <a:ea typeface="Century Gothic" charset="0"/>
                <a:cs typeface="Century Gothic" charset="0"/>
              </a:rPr>
              <a:t>of Alzheimer’s</a:t>
            </a:r>
          </a:p>
        </p:txBody>
      </p:sp>
      <p:sp>
        <p:nvSpPr>
          <p:cNvPr id="9" name="Rectangle 8"/>
          <p:cNvSpPr/>
          <p:nvPr/>
        </p:nvSpPr>
        <p:spPr>
          <a:xfrm>
            <a:off x="11330609" y="6056243"/>
            <a:ext cx="861391" cy="8017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3567562669"/>
              </p:ext>
            </p:extLst>
          </p:nvPr>
        </p:nvGraphicFramePr>
        <p:xfrm>
          <a:off x="409490" y="3499542"/>
          <a:ext cx="11434322" cy="3222915"/>
        </p:xfrm>
        <a:graphic>
          <a:graphicData uri="http://schemas.openxmlformats.org/drawingml/2006/table">
            <a:tbl>
              <a:tblPr firstRow="1" bandRow="1">
                <a:tableStyleId>{F2DE63D5-997A-4646-A377-4702673A728D}</a:tableStyleId>
              </a:tblPr>
              <a:tblGrid>
                <a:gridCol w="3253319">
                  <a:extLst>
                    <a:ext uri="{9D8B030D-6E8A-4147-A177-3AD203B41FA5}">
                      <a16:colId xmlns:a16="http://schemas.microsoft.com/office/drawing/2014/main" val="20000"/>
                    </a:ext>
                  </a:extLst>
                </a:gridCol>
                <a:gridCol w="4086024">
                  <a:extLst>
                    <a:ext uri="{9D8B030D-6E8A-4147-A177-3AD203B41FA5}">
                      <a16:colId xmlns:a16="http://schemas.microsoft.com/office/drawing/2014/main" val="20001"/>
                    </a:ext>
                  </a:extLst>
                </a:gridCol>
                <a:gridCol w="4094979">
                  <a:extLst>
                    <a:ext uri="{9D8B030D-6E8A-4147-A177-3AD203B41FA5}">
                      <a16:colId xmlns:a16="http://schemas.microsoft.com/office/drawing/2014/main" val="20002"/>
                    </a:ext>
                  </a:extLst>
                </a:gridCol>
              </a:tblGrid>
              <a:tr h="346101">
                <a:tc>
                  <a:txBody>
                    <a:bodyPr/>
                    <a:lstStyle/>
                    <a:p>
                      <a:pPr algn="ctr"/>
                      <a:r>
                        <a:rPr lang="en-US" sz="2000" dirty="0" smtClean="0">
                          <a:solidFill>
                            <a:schemeClr val="bg2"/>
                          </a:solidFill>
                        </a:rPr>
                        <a:t>Chromosome</a:t>
                      </a:r>
                      <a:endParaRPr lang="en-US" sz="1600" dirty="0">
                        <a:solidFill>
                          <a:schemeClr val="bg2"/>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rgbClr val="9BCF99"/>
                    </a:solidFill>
                  </a:tcPr>
                </a:tc>
                <a:tc>
                  <a:txBody>
                    <a:bodyPr/>
                    <a:lstStyle/>
                    <a:p>
                      <a:pPr algn="ctr"/>
                      <a:r>
                        <a:rPr lang="en-US" sz="2000" dirty="0" smtClean="0">
                          <a:solidFill>
                            <a:schemeClr val="bg2"/>
                          </a:solidFill>
                        </a:rPr>
                        <a:t>Gene</a:t>
                      </a:r>
                      <a:endParaRPr lang="en-US" sz="1800" dirty="0">
                        <a:solidFill>
                          <a:schemeClr val="bg2"/>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rgbClr val="233F4D"/>
                    </a:solidFill>
                  </a:tcPr>
                </a:tc>
                <a:tc>
                  <a:txBody>
                    <a:bodyPr/>
                    <a:lstStyle/>
                    <a:p>
                      <a:pPr algn="ctr"/>
                      <a:r>
                        <a:rPr lang="en-US" sz="2000" dirty="0" smtClean="0">
                          <a:solidFill>
                            <a:schemeClr val="bg2"/>
                          </a:solidFill>
                        </a:rPr>
                        <a:t>Consequences</a:t>
                      </a:r>
                      <a:endParaRPr lang="en-US" sz="1600" dirty="0">
                        <a:solidFill>
                          <a:schemeClr val="bg2"/>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rgbClr val="00ADA8"/>
                    </a:solidFill>
                  </a:tcPr>
                </a:tc>
                <a:extLst>
                  <a:ext uri="{0D108BD9-81ED-4DB2-BD59-A6C34878D82A}">
                    <a16:rowId xmlns:a16="http://schemas.microsoft.com/office/drawing/2014/main" val="10000"/>
                  </a:ext>
                </a:extLst>
              </a:tr>
              <a:tr h="665578">
                <a:tc>
                  <a:txBody>
                    <a:bodyPr/>
                    <a:lstStyle/>
                    <a:p>
                      <a:pPr algn="ctr"/>
                      <a:r>
                        <a:rPr lang="en-US" sz="1600" dirty="0" smtClean="0">
                          <a:solidFill>
                            <a:srgbClr val="233F4D"/>
                          </a:solidFill>
                        </a:rPr>
                        <a:t>21 </a:t>
                      </a:r>
                    </a:p>
                    <a:p>
                      <a:pPr algn="ctr"/>
                      <a:r>
                        <a:rPr lang="en-US" sz="1400" kern="1200" dirty="0" smtClean="0">
                          <a:solidFill>
                            <a:srgbClr val="00B050"/>
                          </a:solidFill>
                          <a:latin typeface="+mn-lt"/>
                          <a:ea typeface="+mn-ea"/>
                          <a:cs typeface="+mn-cs"/>
                        </a:rPr>
                        <a:t>“down syndrome patients are more susceptible“</a:t>
                      </a:r>
                      <a:endParaRPr lang="en-US" sz="1400" kern="1200" dirty="0">
                        <a:solidFill>
                          <a:srgbClr val="00B050"/>
                        </a:solidFill>
                        <a:latin typeface="+mn-lt"/>
                        <a:ea typeface="+mn-ea"/>
                        <a:cs typeface="+mn-cs"/>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solidFill>
                  </a:tcPr>
                </a:tc>
                <a:tc>
                  <a:txBody>
                    <a:bodyPr/>
                    <a:lstStyle/>
                    <a:p>
                      <a:pPr algn="ctr"/>
                      <a:r>
                        <a:rPr lang="en-US" sz="1600" dirty="0" smtClean="0">
                          <a:solidFill>
                            <a:srgbClr val="233F4D"/>
                          </a:solidFill>
                        </a:rPr>
                        <a:t>Amyloid Precursor Protein (APP)</a:t>
                      </a: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solidFill>
                  </a:tcPr>
                </a:tc>
                <a:tc>
                  <a:txBody>
                    <a:bodyPr/>
                    <a:lstStyle/>
                    <a:p>
                      <a:pPr algn="ctr"/>
                      <a:r>
                        <a:rPr lang="en-US" sz="1600" dirty="0" smtClean="0">
                          <a:solidFill>
                            <a:srgbClr val="233F4D"/>
                          </a:solidFill>
                        </a:rPr>
                        <a:t>Early onset FAD</a:t>
                      </a:r>
                    </a:p>
                    <a:p>
                      <a:pPr algn="ctr"/>
                      <a:r>
                        <a:rPr lang="en-US" sz="1600" dirty="0" smtClean="0">
                          <a:solidFill>
                            <a:srgbClr val="233F4D"/>
                          </a:solidFill>
                        </a:rPr>
                        <a:t>Increased A</a:t>
                      </a:r>
                      <a:r>
                        <a:rPr lang="el-GR" sz="1600" dirty="0" smtClean="0">
                          <a:solidFill>
                            <a:srgbClr val="233F4D"/>
                          </a:solidFill>
                        </a:rPr>
                        <a:t>β</a:t>
                      </a:r>
                      <a:r>
                        <a:rPr lang="en-US" sz="1600" dirty="0" smtClean="0">
                          <a:solidFill>
                            <a:srgbClr val="233F4D"/>
                          </a:solidFill>
                        </a:rPr>
                        <a:t> production</a:t>
                      </a: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539058">
                <a:tc>
                  <a:txBody>
                    <a:bodyPr/>
                    <a:lstStyle/>
                    <a:p>
                      <a:pPr algn="ctr"/>
                      <a:r>
                        <a:rPr lang="en-US" sz="1600" dirty="0" smtClean="0">
                          <a:solidFill>
                            <a:srgbClr val="233F4D"/>
                          </a:solidFill>
                        </a:rPr>
                        <a:t>14</a:t>
                      </a: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lumMod val="90000"/>
                      </a:schemeClr>
                    </a:solidFill>
                  </a:tcPr>
                </a:tc>
                <a:tc>
                  <a:txBody>
                    <a:bodyPr/>
                    <a:lstStyle/>
                    <a:p>
                      <a:pPr algn="ctr"/>
                      <a:r>
                        <a:rPr lang="en-US" sz="1600" dirty="0" smtClean="0">
                          <a:solidFill>
                            <a:srgbClr val="233F4D"/>
                          </a:solidFill>
                        </a:rPr>
                        <a:t>Presenilin-1</a:t>
                      </a:r>
                      <a:r>
                        <a:rPr lang="en-US" sz="1600" baseline="0" dirty="0" smtClean="0">
                          <a:solidFill>
                            <a:srgbClr val="233F4D"/>
                          </a:solidFill>
                        </a:rPr>
                        <a:t> (PS1)</a:t>
                      </a:r>
                      <a:r>
                        <a:rPr lang="en-US" sz="1600" baseline="0" dirty="0" smtClean="0">
                          <a:solidFill>
                            <a:srgbClr val="92D050"/>
                          </a:solidFill>
                          <a:latin typeface="Times New Roman" pitchFamily="18" charset="0"/>
                          <a:cs typeface="Times New Roman" pitchFamily="18" charset="0"/>
                        </a:rPr>
                        <a:t> </a:t>
                      </a:r>
                    </a:p>
                    <a:p>
                      <a:pPr algn="ctr"/>
                      <a:r>
                        <a:rPr lang="en-US" sz="1400" kern="1200" dirty="0" smtClean="0">
                          <a:solidFill>
                            <a:srgbClr val="00B050"/>
                          </a:solidFill>
                          <a:latin typeface="+mn-lt"/>
                          <a:ea typeface="+mn-ea"/>
                          <a:cs typeface="+mn-cs"/>
                        </a:rPr>
                        <a:t>gamma- secretase</a:t>
                      </a:r>
                      <a:endParaRPr lang="en-US" sz="1400" kern="1200" dirty="0">
                        <a:solidFill>
                          <a:srgbClr val="00B050"/>
                        </a:solidFill>
                        <a:latin typeface="+mn-lt"/>
                        <a:ea typeface="+mn-ea"/>
                        <a:cs typeface="+mn-cs"/>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lumMod val="90000"/>
                      </a:schemeClr>
                    </a:solidFill>
                  </a:tcPr>
                </a:tc>
                <a:tc>
                  <a:txBody>
                    <a:bodyPr/>
                    <a:lstStyle/>
                    <a:p>
                      <a:pPr algn="ctr"/>
                      <a:r>
                        <a:rPr lang="en-US" sz="1600" dirty="0" smtClean="0">
                          <a:solidFill>
                            <a:srgbClr val="233F4D"/>
                          </a:solidFill>
                        </a:rPr>
                        <a:t>Early onset FAD</a:t>
                      </a:r>
                    </a:p>
                    <a:p>
                      <a:pPr algn="ctr"/>
                      <a:r>
                        <a:rPr lang="en-US" sz="1600" dirty="0" smtClean="0">
                          <a:solidFill>
                            <a:srgbClr val="233F4D"/>
                          </a:solidFill>
                        </a:rPr>
                        <a:t>Increased A</a:t>
                      </a:r>
                      <a:r>
                        <a:rPr lang="el-GR" sz="1600" dirty="0" smtClean="0">
                          <a:solidFill>
                            <a:srgbClr val="233F4D"/>
                          </a:solidFill>
                        </a:rPr>
                        <a:t>β</a:t>
                      </a:r>
                      <a:r>
                        <a:rPr lang="en-US" sz="1600" dirty="0" smtClean="0">
                          <a:solidFill>
                            <a:srgbClr val="233F4D"/>
                          </a:solidFill>
                        </a:rPr>
                        <a:t> production</a:t>
                      </a:r>
                      <a:endParaRPr lang="en-US" sz="1600" dirty="0" smtClean="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731580">
                <a:tc>
                  <a:txBody>
                    <a:bodyPr/>
                    <a:lstStyle/>
                    <a:p>
                      <a:pPr algn="ctr"/>
                      <a:r>
                        <a:rPr lang="en-US" sz="1600" dirty="0" smtClean="0">
                          <a:solidFill>
                            <a:srgbClr val="233F4D"/>
                          </a:solidFill>
                        </a:rPr>
                        <a:t>1</a:t>
                      </a: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233F4D"/>
                          </a:solidFill>
                        </a:rPr>
                        <a:t>Presenilin-2</a:t>
                      </a:r>
                      <a:r>
                        <a:rPr lang="en-US" sz="1600" baseline="0" dirty="0" smtClean="0">
                          <a:solidFill>
                            <a:srgbClr val="233F4D"/>
                          </a:solidFill>
                        </a:rPr>
                        <a:t> (PS2)</a:t>
                      </a:r>
                      <a:r>
                        <a:rPr lang="en-US" sz="1600" baseline="0" dirty="0" smtClean="0">
                          <a:solidFill>
                            <a:srgbClr val="92D050"/>
                          </a:solidFill>
                          <a:latin typeface="Times New Roman" pitchFamily="18" charset="0"/>
                          <a:cs typeface="Times New Roman"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B050"/>
                          </a:solidFill>
                          <a:latin typeface="+mn-lt"/>
                          <a:ea typeface="+mn-ea"/>
                          <a:cs typeface="+mn-cs"/>
                        </a:rPr>
                        <a:t>gamma- secretase</a:t>
                      </a:r>
                    </a:p>
                    <a:p>
                      <a:pPr algn="ct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solidFill>
                  </a:tcPr>
                </a:tc>
                <a:tc>
                  <a:txBody>
                    <a:bodyPr/>
                    <a:lstStyle/>
                    <a:p>
                      <a:pPr algn="ctr"/>
                      <a:r>
                        <a:rPr lang="en-US" sz="1600" dirty="0" smtClean="0">
                          <a:solidFill>
                            <a:srgbClr val="233F4D"/>
                          </a:solidFill>
                        </a:rPr>
                        <a:t>Early onset FAD</a:t>
                      </a:r>
                    </a:p>
                    <a:p>
                      <a:pPr algn="ctr"/>
                      <a:r>
                        <a:rPr lang="en-US" sz="1600" dirty="0" smtClean="0">
                          <a:solidFill>
                            <a:srgbClr val="233F4D"/>
                          </a:solidFill>
                        </a:rPr>
                        <a:t>Increased A</a:t>
                      </a:r>
                      <a:r>
                        <a:rPr lang="el-GR" sz="1600" dirty="0" smtClean="0">
                          <a:solidFill>
                            <a:srgbClr val="233F4D"/>
                          </a:solidFill>
                        </a:rPr>
                        <a:t>β</a:t>
                      </a:r>
                      <a:r>
                        <a:rPr lang="en-US" sz="1600" dirty="0" smtClean="0">
                          <a:solidFill>
                            <a:srgbClr val="233F4D"/>
                          </a:solidFill>
                        </a:rPr>
                        <a:t> production</a:t>
                      </a:r>
                      <a:endParaRPr lang="en-US" sz="1600" dirty="0" smtClean="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693075">
                <a:tc>
                  <a:txBody>
                    <a:bodyPr/>
                    <a:lstStyle/>
                    <a:p>
                      <a:pPr algn="ctr"/>
                      <a:r>
                        <a:rPr lang="en-US" sz="1600" dirty="0" smtClean="0">
                          <a:solidFill>
                            <a:srgbClr val="233F4D"/>
                          </a:solidFill>
                        </a:rPr>
                        <a:t>19</a:t>
                      </a: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233F4D"/>
                          </a:solidFill>
                        </a:rPr>
                        <a:t>Apolipoprotein</a:t>
                      </a:r>
                      <a:r>
                        <a:rPr lang="en-US" sz="1600" baseline="0" dirty="0" smtClean="0">
                          <a:solidFill>
                            <a:srgbClr val="233F4D"/>
                          </a:solidFill>
                        </a:rPr>
                        <a:t> E (</a:t>
                      </a:r>
                      <a:r>
                        <a:rPr lang="en-US" sz="1600" baseline="0" dirty="0" err="1" smtClean="0">
                          <a:solidFill>
                            <a:srgbClr val="233F4D"/>
                          </a:solidFill>
                        </a:rPr>
                        <a:t>ApoE</a:t>
                      </a:r>
                      <a:r>
                        <a:rPr lang="en-US" sz="1600" baseline="0" dirty="0" smtClean="0">
                          <a:solidFill>
                            <a:srgbClr val="233F4D"/>
                          </a:solidFill>
                        </a:rPr>
                        <a:t>)</a:t>
                      </a:r>
                      <a:r>
                        <a:rPr lang="en-US" sz="1400" kern="1200" dirty="0" smtClean="0">
                          <a:solidFill>
                            <a:srgbClr val="00B050"/>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solidFill>
                            <a:srgbClr val="00B050"/>
                          </a:solidFill>
                          <a:latin typeface="+mn-lt"/>
                          <a:ea typeface="+mn-ea"/>
                          <a:cs typeface="+mn-cs"/>
                        </a:rPr>
                        <a:t>(1,2,3,4 – 2 is protective but 1 and 4 are risk factors)</a:t>
                      </a: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lumMod val="90000"/>
                      </a:schemeClr>
                    </a:solidFill>
                  </a:tcPr>
                </a:tc>
                <a:tc>
                  <a:txBody>
                    <a:bodyPr/>
                    <a:lstStyle/>
                    <a:p>
                      <a:pPr algn="ctr"/>
                      <a:r>
                        <a:rPr lang="en-US" sz="1600" dirty="0" smtClean="0">
                          <a:solidFill>
                            <a:srgbClr val="233F4D"/>
                          </a:solidFill>
                        </a:rPr>
                        <a:t>Increased</a:t>
                      </a:r>
                      <a:r>
                        <a:rPr lang="en-US" sz="1600" baseline="0" dirty="0" smtClean="0">
                          <a:solidFill>
                            <a:srgbClr val="233F4D"/>
                          </a:solidFill>
                        </a:rPr>
                        <a:t> risk for development of AD</a:t>
                      </a:r>
                    </a:p>
                    <a:p>
                      <a:pPr algn="ctr"/>
                      <a:r>
                        <a:rPr lang="en-US" sz="1600" baseline="0" dirty="0" smtClean="0">
                          <a:solidFill>
                            <a:srgbClr val="233F4D"/>
                          </a:solidFill>
                        </a:rPr>
                        <a:t>Decreased age at onset of AD</a:t>
                      </a:r>
                      <a:endParaRPr lang="en-US" sz="1600" dirty="0">
                        <a:solidFill>
                          <a:srgbClr val="233F4D"/>
                        </a:solidFill>
                        <a:latin typeface="Times New Roman" pitchFamily="18" charset="0"/>
                        <a:cs typeface="Times New Roman" pitchFamily="18" charset="0"/>
                      </a:endParaRPr>
                    </a:p>
                  </a:txBody>
                  <a:tcPr anchor="ctr">
                    <a:lnL w="12700" cap="flat" cmpd="sng" algn="ctr">
                      <a:solidFill>
                        <a:srgbClr val="233F4D"/>
                      </a:solidFill>
                      <a:prstDash val="solid"/>
                      <a:round/>
                      <a:headEnd type="none" w="med" len="med"/>
                      <a:tailEnd type="none" w="med" len="med"/>
                    </a:lnL>
                    <a:lnR w="12700" cap="flat" cmpd="sng" algn="ctr">
                      <a:solidFill>
                        <a:srgbClr val="233F4D"/>
                      </a:solidFill>
                      <a:prstDash val="solid"/>
                      <a:round/>
                      <a:headEnd type="none" w="med" len="med"/>
                      <a:tailEnd type="none" w="med" len="med"/>
                    </a:lnR>
                    <a:lnT w="12700" cap="flat" cmpd="sng" algn="ctr">
                      <a:solidFill>
                        <a:srgbClr val="233F4D"/>
                      </a:solidFill>
                      <a:prstDash val="solid"/>
                      <a:round/>
                      <a:headEnd type="none" w="med" len="med"/>
                      <a:tailEnd type="none" w="med" len="med"/>
                    </a:lnT>
                    <a:lnB w="12700" cap="flat" cmpd="sng" algn="ctr">
                      <a:solidFill>
                        <a:srgbClr val="233F4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433" y="6474934"/>
            <a:ext cx="818567" cy="383066"/>
          </a:xfrm>
          <a:prstGeom prst="rect">
            <a:avLst/>
          </a:prstGeom>
        </p:spPr>
      </p:pic>
    </p:spTree>
    <p:extLst>
      <p:ext uri="{BB962C8B-B14F-4D97-AF65-F5344CB8AC3E}">
        <p14:creationId xmlns:p14="http://schemas.microsoft.com/office/powerpoint/2010/main" val="204963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304104" y="6255026"/>
            <a:ext cx="887896" cy="6029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294860" y="93563"/>
            <a:ext cx="8229600" cy="4863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100" dirty="0">
                <a:solidFill>
                  <a:schemeClr val="accent5">
                    <a:lumMod val="75000"/>
                  </a:schemeClr>
                </a:solidFill>
                <a:latin typeface="Comic Sans MS" panose="030F0702030302020204" pitchFamily="66" charset="0"/>
                <a:ea typeface="Century Gothic" charset="0"/>
                <a:cs typeface="Century Gothic" charset="0"/>
              </a:rPr>
              <a:t>Treatment </a:t>
            </a:r>
            <a:r>
              <a:rPr lang="en-US" sz="3200" dirty="0">
                <a:solidFill>
                  <a:srgbClr val="4B8180"/>
                </a:solidFill>
                <a:latin typeface="Century Gothic" charset="0"/>
                <a:ea typeface="Century Gothic" charset="0"/>
                <a:cs typeface="Century Gothic" charset="0"/>
              </a:rPr>
              <a:t>of Alzheimer</a:t>
            </a:r>
          </a:p>
        </p:txBody>
      </p:sp>
      <p:sp>
        <p:nvSpPr>
          <p:cNvPr id="4" name="Rounded Rectangle 3"/>
          <p:cNvSpPr/>
          <p:nvPr/>
        </p:nvSpPr>
        <p:spPr>
          <a:xfrm>
            <a:off x="159026" y="750096"/>
            <a:ext cx="3816626" cy="6068147"/>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charset="0"/>
              <a:buChar char="•"/>
            </a:pPr>
            <a:endParaRPr lang="en-US" sz="2100" dirty="0">
              <a:solidFill>
                <a:srgbClr val="334E5D"/>
              </a:solidFill>
              <a:ea typeface="ＭＳ Ｐゴシック" charset="-128"/>
            </a:endParaRPr>
          </a:p>
        </p:txBody>
      </p:sp>
      <p:sp>
        <p:nvSpPr>
          <p:cNvPr id="5" name="Rounded Rectangle 4"/>
          <p:cNvSpPr/>
          <p:nvPr/>
        </p:nvSpPr>
        <p:spPr>
          <a:xfrm>
            <a:off x="4220817" y="755373"/>
            <a:ext cx="3816626" cy="6062870"/>
          </a:xfrm>
          <a:prstGeom prst="roundRect">
            <a:avLst/>
          </a:prstGeom>
          <a:noFill/>
          <a:ln w="3810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charset="0"/>
              <a:buChar char="•"/>
            </a:pPr>
            <a:r>
              <a:rPr lang="en-US" sz="1750" dirty="0" smtClean="0">
                <a:solidFill>
                  <a:srgbClr val="334E5D"/>
                </a:solidFill>
                <a:ea typeface="ＭＳ Ｐゴシック" charset="-128"/>
              </a:rPr>
              <a:t>Pro-inflammatory responses </a:t>
            </a:r>
            <a:r>
              <a:rPr lang="en-US" sz="1750" dirty="0">
                <a:solidFill>
                  <a:srgbClr val="334E5D"/>
                </a:solidFill>
                <a:ea typeface="ＭＳ Ｐゴシック" charset="-128"/>
              </a:rPr>
              <a:t>may be countered through </a:t>
            </a:r>
            <a:r>
              <a:rPr lang="en-US" sz="1750" dirty="0" smtClean="0">
                <a:solidFill>
                  <a:srgbClr val="334E5D"/>
                </a:solidFill>
                <a:ea typeface="ＭＳ Ｐゴシック" charset="-128"/>
              </a:rPr>
              <a:t>polyphenol(flavonoids</a:t>
            </a:r>
            <a:r>
              <a:rPr lang="en-US" sz="1600" dirty="0">
                <a:solidFill>
                  <a:srgbClr val="92D050"/>
                </a:solidFill>
              </a:rPr>
              <a:t> </a:t>
            </a:r>
            <a:r>
              <a:rPr lang="en-US" sz="1600" dirty="0">
                <a:solidFill>
                  <a:srgbClr val="00B050"/>
                </a:solidFill>
              </a:rPr>
              <a:t>present in green tea </a:t>
            </a:r>
            <a:r>
              <a:rPr lang="en-US" sz="1750" dirty="0" smtClean="0">
                <a:solidFill>
                  <a:srgbClr val="334E5D"/>
                </a:solidFill>
                <a:ea typeface="ＭＳ Ｐゴシック" charset="-128"/>
              </a:rPr>
              <a:t>Supplementation </a:t>
            </a:r>
            <a:r>
              <a:rPr lang="en-US" sz="1750" dirty="0">
                <a:solidFill>
                  <a:srgbClr val="334E5D"/>
                </a:solidFill>
                <a:ea typeface="ＭＳ Ｐゴシック" charset="-128"/>
              </a:rPr>
              <a:t>of these natural compounds may provide a new therapeutic line of approach to this brain disorder</a:t>
            </a:r>
            <a:r>
              <a:rPr lang="en-US" sz="1750" dirty="0" smtClean="0">
                <a:solidFill>
                  <a:srgbClr val="334E5D"/>
                </a:solidFill>
                <a:ea typeface="ＭＳ Ｐゴシック" charset="-128"/>
              </a:rPr>
              <a:t>.</a:t>
            </a:r>
            <a:endParaRPr lang="en-US" sz="1600" dirty="0" smtClean="0">
              <a:solidFill>
                <a:srgbClr val="334E5D"/>
              </a:solidFill>
              <a:ea typeface="ＭＳ Ｐゴシック" charset="-128"/>
            </a:endParaRPr>
          </a:p>
          <a:p>
            <a:pPr marL="342900" indent="-342900">
              <a:buFont typeface="Arial" charset="0"/>
              <a:buChar char="•"/>
            </a:pPr>
            <a:endParaRPr lang="en-US" sz="1600" dirty="0">
              <a:solidFill>
                <a:srgbClr val="334E5D"/>
              </a:solidFill>
              <a:ea typeface="ＭＳ Ｐゴシック" charset="-128"/>
            </a:endParaRPr>
          </a:p>
          <a:p>
            <a:pPr marL="285750" indent="-285750">
              <a:buFont typeface="Wingdings" charset="2"/>
              <a:buChar char="v"/>
            </a:pPr>
            <a:r>
              <a:rPr lang="en-US" b="1" dirty="0" smtClean="0">
                <a:solidFill>
                  <a:srgbClr val="00ADA8"/>
                </a:solidFill>
                <a:ea typeface="ＭＳ Ｐゴシック" charset="-128"/>
              </a:rPr>
              <a:t>Stem </a:t>
            </a:r>
            <a:r>
              <a:rPr lang="en-US" b="1" dirty="0">
                <a:solidFill>
                  <a:srgbClr val="00ADA8"/>
                </a:solidFill>
                <a:ea typeface="ＭＳ Ｐゴシック" charset="-128"/>
              </a:rPr>
              <a:t>cells </a:t>
            </a:r>
            <a:r>
              <a:rPr lang="en-US" b="1" dirty="0" smtClean="0">
                <a:solidFill>
                  <a:srgbClr val="00ADA8"/>
                </a:solidFill>
                <a:ea typeface="ＭＳ Ｐゴシック" charset="-128"/>
              </a:rPr>
              <a:t>offer:</a:t>
            </a:r>
            <a:endParaRPr lang="en-US" b="1" dirty="0">
              <a:solidFill>
                <a:srgbClr val="00ADA8"/>
              </a:solidFill>
              <a:ea typeface="ＭＳ Ｐゴシック" charset="-128"/>
            </a:endParaRPr>
          </a:p>
          <a:p>
            <a:pPr marL="342900" indent="-342900">
              <a:buFont typeface="+mj-lt"/>
              <a:buAutoNum type="arabicPeriod"/>
            </a:pPr>
            <a:r>
              <a:rPr lang="en-US" sz="1600" dirty="0" smtClean="0">
                <a:solidFill>
                  <a:srgbClr val="334E5D"/>
                </a:solidFill>
                <a:ea typeface="ＭＳ Ｐゴシック" charset="-128"/>
              </a:rPr>
              <a:t> </a:t>
            </a:r>
            <a:r>
              <a:rPr lang="en-US" sz="1750" dirty="0">
                <a:solidFill>
                  <a:srgbClr val="334E5D"/>
                </a:solidFill>
                <a:ea typeface="ＭＳ Ｐゴシック" charset="-128"/>
              </a:rPr>
              <a:t>Cellular replacement and/or provide environmental enrichment to attenuate neurodegeneration. </a:t>
            </a:r>
            <a:endParaRPr lang="en-US" sz="1750" dirty="0" smtClean="0">
              <a:solidFill>
                <a:srgbClr val="334E5D"/>
              </a:solidFill>
              <a:ea typeface="ＭＳ Ｐゴシック" charset="-128"/>
            </a:endParaRPr>
          </a:p>
          <a:p>
            <a:pPr marL="342900" indent="-342900">
              <a:buFont typeface="+mj-lt"/>
              <a:buAutoNum type="arabicPeriod"/>
            </a:pPr>
            <a:endParaRPr lang="en-US" sz="1750" dirty="0" smtClean="0">
              <a:solidFill>
                <a:srgbClr val="334E5D"/>
              </a:solidFill>
              <a:ea typeface="ＭＳ Ｐゴシック" charset="-128"/>
            </a:endParaRPr>
          </a:p>
          <a:p>
            <a:pPr marL="342900" indent="-342900">
              <a:buFont typeface="+mj-lt"/>
              <a:buAutoNum type="arabicPeriod"/>
            </a:pPr>
            <a:r>
              <a:rPr lang="en-US" sz="1750" dirty="0" smtClean="0">
                <a:solidFill>
                  <a:srgbClr val="334E5D"/>
                </a:solidFill>
                <a:ea typeface="ＭＳ Ｐゴシック" charset="-128"/>
              </a:rPr>
              <a:t>Neurotrophic </a:t>
            </a:r>
            <a:r>
              <a:rPr lang="en-US" sz="1750" dirty="0">
                <a:solidFill>
                  <a:srgbClr val="334E5D"/>
                </a:solidFill>
                <a:ea typeface="ＭＳ Ｐゴシック" charset="-128"/>
              </a:rPr>
              <a:t>support to remaining cells or prevent the production or accumulation of toxic factors that harm </a:t>
            </a:r>
            <a:r>
              <a:rPr lang="en-US" sz="1750" dirty="0" smtClean="0">
                <a:solidFill>
                  <a:srgbClr val="334E5D"/>
                </a:solidFill>
                <a:ea typeface="ＭＳ Ｐゴシック" charset="-128"/>
              </a:rPr>
              <a:t>neurons </a:t>
            </a:r>
            <a:r>
              <a:rPr lang="en-US" sz="1600" dirty="0" smtClean="0">
                <a:solidFill>
                  <a:srgbClr val="00B050"/>
                </a:solidFill>
              </a:rPr>
              <a:t>(</a:t>
            </a:r>
            <a:r>
              <a:rPr lang="en-US" sz="1600" dirty="0">
                <a:solidFill>
                  <a:srgbClr val="00B050"/>
                </a:solidFill>
              </a:rPr>
              <a:t>reducing toxicity)</a:t>
            </a:r>
          </a:p>
          <a:p>
            <a:pPr marL="342900" indent="-342900">
              <a:buFont typeface="+mj-lt"/>
              <a:buAutoNum type="arabicPeriod"/>
            </a:pPr>
            <a:endParaRPr lang="en-US" sz="1750" dirty="0">
              <a:solidFill>
                <a:srgbClr val="334E5D"/>
              </a:solidFill>
              <a:ea typeface="ＭＳ Ｐゴシック" charset="-128"/>
            </a:endParaRPr>
          </a:p>
          <a:p>
            <a:endParaRPr lang="en-US" sz="1600" dirty="0">
              <a:solidFill>
                <a:srgbClr val="334E5D"/>
              </a:solidFill>
              <a:ea typeface="ＭＳ Ｐゴシック" charset="-128"/>
            </a:endParaRPr>
          </a:p>
        </p:txBody>
      </p:sp>
      <p:sp>
        <p:nvSpPr>
          <p:cNvPr id="6" name="TextBox 5"/>
          <p:cNvSpPr txBox="1"/>
          <p:nvPr/>
        </p:nvSpPr>
        <p:spPr>
          <a:xfrm>
            <a:off x="430695" y="1069231"/>
            <a:ext cx="3313043" cy="5709255"/>
          </a:xfrm>
          <a:prstGeom prst="rect">
            <a:avLst/>
          </a:prstGeom>
          <a:noFill/>
        </p:spPr>
        <p:txBody>
          <a:bodyPr wrap="square" rtlCol="0">
            <a:spAutoFit/>
          </a:bodyPr>
          <a:lstStyle/>
          <a:p>
            <a:pPr marL="285750" indent="-285750">
              <a:spcAft>
                <a:spcPts val="1200"/>
              </a:spcAft>
              <a:buClr>
                <a:srgbClr val="4B8180"/>
              </a:buClr>
              <a:buFont typeface="Arial" charset="0"/>
              <a:buChar char="•"/>
            </a:pPr>
            <a:r>
              <a:rPr lang="en-US" sz="1750" dirty="0">
                <a:solidFill>
                  <a:srgbClr val="334E5D"/>
                </a:solidFill>
                <a:ea typeface="ＭＳ Ｐゴシック" charset="-128"/>
              </a:rPr>
              <a:t>Currently, </a:t>
            </a:r>
            <a:r>
              <a:rPr lang="en-US" sz="1750" b="1" i="1" u="sng" dirty="0">
                <a:solidFill>
                  <a:srgbClr val="FF0000"/>
                </a:solidFill>
                <a:ea typeface="ＭＳ Ｐゴシック" charset="-128"/>
              </a:rPr>
              <a:t>no effective treatment for </a:t>
            </a:r>
            <a:r>
              <a:rPr lang="en-US" sz="1750" b="1" i="1" u="sng" dirty="0" smtClean="0">
                <a:solidFill>
                  <a:srgbClr val="FF0000"/>
                </a:solidFill>
                <a:ea typeface="ＭＳ Ｐゴシック" charset="-128"/>
              </a:rPr>
              <a:t>AD</a:t>
            </a:r>
          </a:p>
          <a:p>
            <a:pPr marL="285750" indent="-285750">
              <a:spcAft>
                <a:spcPts val="1200"/>
              </a:spcAft>
              <a:buClr>
                <a:srgbClr val="4B8180"/>
              </a:buClr>
              <a:buFont typeface="Arial" charset="0"/>
              <a:buChar char="•"/>
            </a:pPr>
            <a:endParaRPr lang="en-US" sz="1750" b="1" i="1" u="sng" dirty="0">
              <a:solidFill>
                <a:srgbClr val="334E5D"/>
              </a:solidFill>
              <a:ea typeface="ＭＳ Ｐゴシック" charset="-128"/>
            </a:endParaRPr>
          </a:p>
          <a:p>
            <a:pPr marL="285750" indent="-285750">
              <a:spcAft>
                <a:spcPts val="1200"/>
              </a:spcAft>
              <a:buClr>
                <a:srgbClr val="4B8180"/>
              </a:buClr>
              <a:buFont typeface="Arial" charset="0"/>
              <a:buChar char="•"/>
            </a:pPr>
            <a:r>
              <a:rPr lang="en-US" sz="1750" dirty="0">
                <a:solidFill>
                  <a:srgbClr val="334E5D"/>
                </a:solidFill>
                <a:ea typeface="ＭＳ Ｐゴシック" charset="-128"/>
              </a:rPr>
              <a:t>regulating neurotransmitter activity e.g., Enhancing cholinergic function improves </a:t>
            </a:r>
            <a:r>
              <a:rPr lang="en-US" sz="1750" dirty="0" smtClean="0">
                <a:solidFill>
                  <a:srgbClr val="334E5D"/>
                </a:solidFill>
                <a:ea typeface="ＭＳ Ｐゴシック" charset="-128"/>
              </a:rPr>
              <a:t>AD</a:t>
            </a:r>
            <a:endParaRPr lang="en-US" sz="1750" dirty="0">
              <a:solidFill>
                <a:srgbClr val="334E5D"/>
              </a:solidFill>
              <a:ea typeface="ＭＳ Ｐゴシック" charset="-128"/>
            </a:endParaRPr>
          </a:p>
          <a:p>
            <a:pPr marL="285750" indent="-285750">
              <a:spcAft>
                <a:spcPts val="1200"/>
              </a:spcAft>
              <a:buClr>
                <a:srgbClr val="4B8180"/>
              </a:buClr>
              <a:buFont typeface="Arial" charset="0"/>
              <a:buChar char="•"/>
            </a:pPr>
            <a:r>
              <a:rPr lang="en-US" sz="1750" dirty="0">
                <a:solidFill>
                  <a:srgbClr val="334E5D"/>
                </a:solidFill>
                <a:ea typeface="ＭＳ Ｐゴシック" charset="-128"/>
              </a:rPr>
              <a:t>Epidemiological studies showed that treatment with NSAIDs decreases the risk for developing AD. Unfortunately, clinical trials of NSAIDs in AD patients have not been very fruitful</a:t>
            </a:r>
            <a:r>
              <a:rPr lang="en-US" sz="1750" dirty="0" smtClean="0">
                <a:solidFill>
                  <a:srgbClr val="334E5D"/>
                </a:solidFill>
                <a:ea typeface="ＭＳ Ｐゴシック" charset="-128"/>
              </a:rPr>
              <a:t>.</a:t>
            </a:r>
            <a:endParaRPr lang="en-US" sz="1750" dirty="0">
              <a:solidFill>
                <a:srgbClr val="334E5D"/>
              </a:solidFill>
              <a:ea typeface="ＭＳ Ｐゴシック" charset="-128"/>
            </a:endParaRPr>
          </a:p>
          <a:p>
            <a:pPr marL="285750" indent="-285750">
              <a:spcAft>
                <a:spcPts val="1200"/>
              </a:spcAft>
              <a:buClr>
                <a:srgbClr val="4B8180"/>
              </a:buClr>
              <a:buFont typeface="Arial" charset="0"/>
              <a:buChar char="•"/>
            </a:pPr>
            <a:r>
              <a:rPr lang="en-US" sz="1750" dirty="0">
                <a:solidFill>
                  <a:srgbClr val="334E5D"/>
                </a:solidFill>
                <a:ea typeface="ＭＳ Ｐゴシック" charset="-128"/>
              </a:rPr>
              <a:t>Cellular therapies  using stem cells offer great promise for the treatment of AD</a:t>
            </a:r>
          </a:p>
          <a:p>
            <a:pPr>
              <a:buClr>
                <a:srgbClr val="4B8180"/>
              </a:buClr>
            </a:pPr>
            <a:endParaRPr lang="en-US" sz="1750" dirty="0"/>
          </a:p>
        </p:txBody>
      </p:sp>
      <p:sp>
        <p:nvSpPr>
          <p:cNvPr id="7" name="Rounded Rectangle 6"/>
          <p:cNvSpPr/>
          <p:nvPr/>
        </p:nvSpPr>
        <p:spPr>
          <a:xfrm>
            <a:off x="8282608" y="750096"/>
            <a:ext cx="3816626" cy="6062870"/>
          </a:xfrm>
          <a:prstGeom prst="roundRect">
            <a:avLst/>
          </a:prstGeom>
          <a:noFill/>
          <a:ln w="38100">
            <a:solidFill>
              <a:srgbClr val="9BC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334E5D"/>
              </a:solidFill>
              <a:ea typeface="ＭＳ Ｐゴシック" charset="-128"/>
            </a:endParaRPr>
          </a:p>
        </p:txBody>
      </p:sp>
      <p:sp>
        <p:nvSpPr>
          <p:cNvPr id="8" name="TextBox 7"/>
          <p:cNvSpPr txBox="1"/>
          <p:nvPr/>
        </p:nvSpPr>
        <p:spPr>
          <a:xfrm>
            <a:off x="8524460" y="1800199"/>
            <a:ext cx="3332921" cy="4247317"/>
          </a:xfrm>
          <a:prstGeom prst="rect">
            <a:avLst/>
          </a:prstGeom>
          <a:noFill/>
        </p:spPr>
        <p:txBody>
          <a:bodyPr wrap="square" rtlCol="0">
            <a:spAutoFit/>
          </a:bodyPr>
          <a:lstStyle/>
          <a:p>
            <a:pPr marL="285750" indent="-285750">
              <a:buClr>
                <a:srgbClr val="4B8180"/>
              </a:buClr>
              <a:buFont typeface="Arial" charset="0"/>
              <a:buChar char="•"/>
            </a:pPr>
            <a:r>
              <a:rPr lang="en-US" sz="1750" dirty="0">
                <a:solidFill>
                  <a:srgbClr val="334E5D"/>
                </a:solidFill>
                <a:ea typeface="ＭＳ Ｐゴシック" charset="-128"/>
              </a:rPr>
              <a:t>The small aggregates of A</a:t>
            </a:r>
            <a:r>
              <a:rPr lang="el-GR" sz="1750" dirty="0">
                <a:solidFill>
                  <a:srgbClr val="334E5D"/>
                </a:solidFill>
                <a:ea typeface="ＭＳ Ｐゴシック" charset="-128"/>
              </a:rPr>
              <a:t>β</a:t>
            </a:r>
            <a:r>
              <a:rPr lang="en-US" sz="1750" dirty="0">
                <a:solidFill>
                  <a:srgbClr val="334E5D"/>
                </a:solidFill>
                <a:ea typeface="ＭＳ Ｐゴシック" charset="-128"/>
              </a:rPr>
              <a:t> and larger fibrils are directly neurotoxic</a:t>
            </a:r>
          </a:p>
          <a:p>
            <a:pPr marL="285750" indent="-285750">
              <a:buClr>
                <a:srgbClr val="4B8180"/>
              </a:buClr>
              <a:buFont typeface="Arial" charset="0"/>
              <a:buChar char="•"/>
            </a:pPr>
            <a:endParaRPr lang="en-US" sz="1750" dirty="0">
              <a:solidFill>
                <a:srgbClr val="334E5D"/>
              </a:solidFill>
              <a:ea typeface="ＭＳ Ｐゴシック" charset="-128"/>
            </a:endParaRPr>
          </a:p>
          <a:p>
            <a:pPr marL="285750" indent="-285750">
              <a:buClr>
                <a:srgbClr val="4B8180"/>
              </a:buClr>
              <a:buFont typeface="Arial" charset="0"/>
              <a:buChar char="•"/>
            </a:pPr>
            <a:r>
              <a:rPr lang="en-US" sz="1750" dirty="0">
                <a:solidFill>
                  <a:srgbClr val="334E5D"/>
                </a:solidFill>
                <a:ea typeface="ＭＳ Ｐゴシック" charset="-128"/>
              </a:rPr>
              <a:t>They can elicit oxidative damage and alterations in calcium homeostasis</a:t>
            </a:r>
          </a:p>
          <a:p>
            <a:pPr marL="285750" indent="-285750">
              <a:buClr>
                <a:srgbClr val="4B8180"/>
              </a:buClr>
              <a:buFont typeface="Arial" charset="0"/>
              <a:buChar char="•"/>
            </a:pPr>
            <a:endParaRPr lang="en-US" sz="1750" dirty="0">
              <a:solidFill>
                <a:srgbClr val="334E5D"/>
              </a:solidFill>
              <a:ea typeface="ＭＳ Ｐゴシック" charset="-128"/>
            </a:endParaRPr>
          </a:p>
          <a:p>
            <a:pPr marL="285750" indent="-285750">
              <a:buClr>
                <a:srgbClr val="4B8180"/>
              </a:buClr>
              <a:buFont typeface="Arial" charset="0"/>
              <a:buChar char="•"/>
            </a:pPr>
            <a:r>
              <a:rPr lang="en-US" sz="1750" dirty="0">
                <a:solidFill>
                  <a:srgbClr val="334E5D"/>
                </a:solidFill>
                <a:ea typeface="ＭＳ Ｐゴシック" charset="-128"/>
              </a:rPr>
              <a:t> How A</a:t>
            </a:r>
            <a:r>
              <a:rPr lang="el-GR" sz="1750" dirty="0">
                <a:solidFill>
                  <a:srgbClr val="334E5D"/>
                </a:solidFill>
                <a:ea typeface="ＭＳ Ｐゴシック" charset="-128"/>
              </a:rPr>
              <a:t>β</a:t>
            </a:r>
            <a:r>
              <a:rPr lang="en-US" sz="1750" dirty="0">
                <a:solidFill>
                  <a:srgbClr val="334E5D"/>
                </a:solidFill>
                <a:ea typeface="ＭＳ Ｐゴシック" charset="-128"/>
              </a:rPr>
              <a:t> is correlated to neurodegeneration in AD? How it is linked to tangles and </a:t>
            </a:r>
            <a:r>
              <a:rPr lang="en-US" sz="1750" dirty="0" err="1">
                <a:solidFill>
                  <a:srgbClr val="334E5D"/>
                </a:solidFill>
                <a:ea typeface="ＭＳ Ｐゴシック" charset="-128"/>
              </a:rPr>
              <a:t>hyperphosphorylation</a:t>
            </a:r>
            <a:r>
              <a:rPr lang="en-US" sz="1750" dirty="0">
                <a:solidFill>
                  <a:srgbClr val="334E5D"/>
                </a:solidFill>
                <a:ea typeface="ＭＳ Ｐゴシック" charset="-128"/>
              </a:rPr>
              <a:t> of tau protein?</a:t>
            </a:r>
          </a:p>
          <a:p>
            <a:pPr marL="285750" indent="-285750">
              <a:buClr>
                <a:srgbClr val="4B8180"/>
              </a:buClr>
              <a:buFont typeface="Arial" charset="0"/>
              <a:buChar char="•"/>
            </a:pPr>
            <a:endParaRPr lang="en-US" sz="1750" dirty="0">
              <a:solidFill>
                <a:srgbClr val="334E5D"/>
              </a:solidFill>
              <a:ea typeface="ＭＳ Ｐゴシック" charset="-128"/>
            </a:endParaRPr>
          </a:p>
          <a:p>
            <a:pPr marL="285750" indent="-285750">
              <a:buClr>
                <a:srgbClr val="4B8180"/>
              </a:buClr>
              <a:buFont typeface="Arial" charset="0"/>
              <a:buChar char="•"/>
            </a:pPr>
            <a:r>
              <a:rPr lang="en-US" sz="1750" dirty="0">
                <a:solidFill>
                  <a:srgbClr val="334E5D"/>
                </a:solidFill>
                <a:ea typeface="ＭＳ Ｐゴシック" charset="-128"/>
              </a:rPr>
              <a:t>All remain open questions</a:t>
            </a:r>
          </a:p>
        </p:txBody>
      </p:sp>
      <p:sp>
        <p:nvSpPr>
          <p:cNvPr id="9" name="Round Same Side Corner Rectangle 8"/>
          <p:cNvSpPr/>
          <p:nvPr/>
        </p:nvSpPr>
        <p:spPr>
          <a:xfrm>
            <a:off x="8241193" y="750096"/>
            <a:ext cx="3899454" cy="879921"/>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u="sng" dirty="0">
                <a:solidFill>
                  <a:srgbClr val="00ADA8"/>
                </a:solidFill>
                <a:cs typeface="Times New Roman" pitchFamily="18" charset="0"/>
              </a:rPr>
              <a:t>Continued Research on AD</a:t>
            </a:r>
          </a:p>
        </p:txBody>
      </p:sp>
      <p:pic>
        <p:nvPicPr>
          <p:cNvPr id="11" name="Picture 10"/>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1281592" y="6403608"/>
            <a:ext cx="910408" cy="426045"/>
          </a:xfrm>
          <a:prstGeom prst="rect">
            <a:avLst/>
          </a:prstGeom>
        </p:spPr>
      </p:pic>
    </p:spTree>
    <p:extLst>
      <p:ext uri="{BB962C8B-B14F-4D97-AF65-F5344CB8AC3E}">
        <p14:creationId xmlns:p14="http://schemas.microsoft.com/office/powerpoint/2010/main" val="1574672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565FB3-A5DC-2C47-84A2-0CC6C139032F}"/>
              </a:ext>
            </a:extLst>
          </p:cNvPr>
          <p:cNvSpPr txBox="1"/>
          <p:nvPr/>
        </p:nvSpPr>
        <p:spPr>
          <a:xfrm>
            <a:off x="218362" y="0"/>
            <a:ext cx="6100980" cy="646331"/>
          </a:xfrm>
          <a:prstGeom prst="rect">
            <a:avLst/>
          </a:prstGeom>
          <a:noFill/>
        </p:spPr>
        <p:txBody>
          <a:bodyPr wrap="square">
            <a:spAutoFit/>
          </a:bodyPr>
          <a:lstStyle/>
          <a:p>
            <a:r>
              <a:rPr lang="en-US" sz="3600" b="1" dirty="0" smtClean="0">
                <a:solidFill>
                  <a:srgbClr val="4B8180"/>
                </a:solidFill>
              </a:rPr>
              <a:t>summary</a:t>
            </a:r>
            <a:endParaRPr lang="en-US" sz="3600" b="1" dirty="0">
              <a:solidFill>
                <a:srgbClr val="4B818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44685119"/>
              </p:ext>
            </p:extLst>
          </p:nvPr>
        </p:nvGraphicFramePr>
        <p:xfrm>
          <a:off x="218362" y="805215"/>
          <a:ext cx="11409531" cy="5954065"/>
        </p:xfrm>
        <a:graphic>
          <a:graphicData uri="http://schemas.openxmlformats.org/drawingml/2006/table">
            <a:tbl>
              <a:tblPr firstRow="1" bandRow="1">
                <a:tableStyleId>{8799B23B-EC83-4686-B30A-512413B5E67A}</a:tableStyleId>
              </a:tblPr>
              <a:tblGrid>
                <a:gridCol w="1296539">
                  <a:extLst>
                    <a:ext uri="{9D8B030D-6E8A-4147-A177-3AD203B41FA5}">
                      <a16:colId xmlns:a16="http://schemas.microsoft.com/office/drawing/2014/main" val="20000"/>
                    </a:ext>
                  </a:extLst>
                </a:gridCol>
                <a:gridCol w="10112992">
                  <a:extLst>
                    <a:ext uri="{9D8B030D-6E8A-4147-A177-3AD203B41FA5}">
                      <a16:colId xmlns:a16="http://schemas.microsoft.com/office/drawing/2014/main" val="20001"/>
                    </a:ext>
                  </a:extLst>
                </a:gridCol>
              </a:tblGrid>
              <a:tr h="400197">
                <a:tc gridSpan="2">
                  <a:txBody>
                    <a:bodyPr/>
                    <a:lstStyle/>
                    <a:p>
                      <a:pPr algn="ctr">
                        <a:defRPr/>
                      </a:pPr>
                      <a:r>
                        <a:rPr lang="en-US" sz="1800" b="1" kern="1200" dirty="0" smtClean="0">
                          <a:solidFill>
                            <a:srgbClr val="002060"/>
                          </a:solidFill>
                          <a:latin typeface="Comic Sans MS" panose="030F0702030302020204" pitchFamily="66" charset="0"/>
                          <a:ea typeface="+mn-ea"/>
                          <a:cs typeface="+mn-cs"/>
                        </a:rPr>
                        <a:t>Alzheimer’s Disease</a:t>
                      </a:r>
                      <a:endParaRPr lang="en-US" sz="1800" b="1" kern="1200" dirty="0">
                        <a:solidFill>
                          <a:srgbClr val="002060"/>
                        </a:solidFill>
                        <a:latin typeface="Comic Sans MS" panose="030F0702030302020204" pitchFamily="66" charset="0"/>
                        <a:ea typeface="+mn-ea"/>
                        <a:cs typeface="+mn-cs"/>
                      </a:endParaRPr>
                    </a:p>
                  </a:txBody>
                  <a:tcPr/>
                </a:tc>
                <a:tc hMerge="1">
                  <a:txBody>
                    <a:bodyPr/>
                    <a:lstStyle/>
                    <a:p>
                      <a:endParaRPr lang="en-US" dirty="0"/>
                    </a:p>
                  </a:txBody>
                  <a:tcPr/>
                </a:tc>
                <a:extLst>
                  <a:ext uri="{0D108BD9-81ED-4DB2-BD59-A6C34878D82A}">
                    <a16:rowId xmlns:a16="http://schemas.microsoft.com/office/drawing/2014/main" val="10000"/>
                  </a:ext>
                </a:extLst>
              </a:tr>
              <a:tr h="1469548">
                <a:tc gridSpan="2">
                  <a:txBody>
                    <a:bodyPr/>
                    <a:lstStyle/>
                    <a:p>
                      <a:pPr marL="438912" indent="-320040">
                        <a:spcBef>
                          <a:spcPts val="0"/>
                        </a:spcBef>
                        <a:buClr>
                          <a:srgbClr val="4B8180"/>
                        </a:buClr>
                        <a:buFont typeface="Wingdings 2"/>
                        <a:buChar char=""/>
                        <a:defRPr/>
                      </a:pPr>
                      <a:r>
                        <a:rPr lang="en-US" sz="1800" dirty="0" smtClean="0">
                          <a:solidFill>
                            <a:srgbClr val="334E5D"/>
                          </a:solidFill>
                          <a:ea typeface="ＭＳ Ｐゴシック" charset="-128"/>
                        </a:rPr>
                        <a:t>prominent involvement of the </a:t>
                      </a:r>
                      <a:r>
                        <a:rPr lang="en-US" sz="1800" dirty="0" smtClean="0">
                          <a:solidFill>
                            <a:srgbClr val="FF0000"/>
                          </a:solidFill>
                          <a:ea typeface="ＭＳ Ｐゴシック" charset="-128"/>
                        </a:rPr>
                        <a:t>cerebral cortex</a:t>
                      </a:r>
                      <a:r>
                        <a:rPr lang="en-US" sz="1800" baseline="0" dirty="0" smtClean="0">
                          <a:solidFill>
                            <a:srgbClr val="FF0000"/>
                          </a:solidFill>
                          <a:ea typeface="ＭＳ Ｐゴシック" charset="-128"/>
                        </a:rPr>
                        <a:t> , </a:t>
                      </a:r>
                      <a:r>
                        <a:rPr lang="en-US" sz="1800" dirty="0" smtClean="0">
                          <a:solidFill>
                            <a:srgbClr val="334E5D"/>
                          </a:solidFill>
                          <a:ea typeface="ＭＳ Ｐゴシック" charset="-128"/>
                        </a:rPr>
                        <a:t>Its principal clinical manifestation is </a:t>
                      </a:r>
                      <a:r>
                        <a:rPr lang="en-US" sz="1800" dirty="0" smtClean="0">
                          <a:solidFill>
                            <a:srgbClr val="FF0000"/>
                          </a:solidFill>
                          <a:ea typeface="ＭＳ Ｐゴシック" charset="-128"/>
                        </a:rPr>
                        <a:t>dementia</a:t>
                      </a:r>
                      <a:r>
                        <a:rPr lang="en-US" sz="1800" baseline="0" dirty="0" smtClean="0">
                          <a:solidFill>
                            <a:srgbClr val="FF0000"/>
                          </a:solidFill>
                          <a:ea typeface="ＭＳ Ｐゴシック" charset="-128"/>
                        </a:rPr>
                        <a:t> , </a:t>
                      </a:r>
                      <a:r>
                        <a:rPr lang="en-US" sz="1800" dirty="0" smtClean="0">
                          <a:solidFill>
                            <a:srgbClr val="334E5D"/>
                          </a:solidFill>
                          <a:ea typeface="ＭＳ Ｐゴシック" charset="-128"/>
                        </a:rPr>
                        <a:t>Most cases are sporadic</a:t>
                      </a:r>
                      <a:endParaRPr lang="en-US" sz="1800" dirty="0" smtClean="0">
                        <a:solidFill>
                          <a:srgbClr val="FF0000"/>
                        </a:solidFill>
                        <a:ea typeface="ＭＳ Ｐゴシック" charset="-128"/>
                      </a:endParaRPr>
                    </a:p>
                    <a:p>
                      <a:pPr marL="438912" marR="0" indent="-320040" algn="l" defTabSz="914400" rtl="0" eaLnBrk="1" fontAlgn="auto" latinLnBrk="0" hangingPunct="1">
                        <a:lnSpc>
                          <a:spcPct val="100000"/>
                        </a:lnSpc>
                        <a:spcBef>
                          <a:spcPts val="0"/>
                        </a:spcBef>
                        <a:spcAft>
                          <a:spcPts val="0"/>
                        </a:spcAft>
                        <a:buClr>
                          <a:srgbClr val="4B8180"/>
                        </a:buClr>
                        <a:buSzTx/>
                        <a:buFont typeface="Wingdings" panose="05000000000000000000" pitchFamily="2" charset="2"/>
                        <a:buChar char="Ø"/>
                        <a:tabLst/>
                        <a:defRPr/>
                      </a:pPr>
                      <a:r>
                        <a:rPr lang="en-US" sz="1800" b="1" dirty="0" smtClean="0">
                          <a:solidFill>
                            <a:srgbClr val="334E5D"/>
                          </a:solidFill>
                          <a:ea typeface="ＭＳ Ｐゴシック" charset="-128"/>
                        </a:rPr>
                        <a:t>the patient </a:t>
                      </a:r>
                      <a:r>
                        <a:rPr lang="en-US" sz="1800" dirty="0" smtClean="0">
                          <a:solidFill>
                            <a:srgbClr val="334E5D"/>
                          </a:solidFill>
                          <a:ea typeface="ＭＳ Ｐゴシック" charset="-128"/>
                        </a:rPr>
                        <a:t>:</a:t>
                      </a:r>
                      <a:endParaRPr lang="en-US" sz="1800" dirty="0" smtClean="0">
                        <a:solidFill>
                          <a:srgbClr val="FF0000"/>
                        </a:solidFill>
                        <a:ea typeface="ＭＳ Ｐゴシック" charset="-128"/>
                      </a:endParaRPr>
                    </a:p>
                    <a:p>
                      <a:pPr marL="438912" indent="-320040">
                        <a:spcBef>
                          <a:spcPts val="0"/>
                        </a:spcBef>
                        <a:buClr>
                          <a:srgbClr val="4B8180"/>
                        </a:buClr>
                        <a:buFont typeface="Wingdings 2"/>
                        <a:buChar char=""/>
                        <a:defRPr/>
                      </a:pPr>
                      <a:r>
                        <a:rPr lang="en-US" sz="1800" dirty="0" smtClean="0">
                          <a:solidFill>
                            <a:srgbClr val="334E5D"/>
                          </a:solidFill>
                          <a:ea typeface="ＭＳ Ｐゴシック" charset="-128"/>
                        </a:rPr>
                        <a:t>become symptomatic before </a:t>
                      </a:r>
                      <a:r>
                        <a:rPr lang="en-US" sz="1800" dirty="0" smtClean="0">
                          <a:solidFill>
                            <a:srgbClr val="FF0000"/>
                          </a:solidFill>
                          <a:ea typeface="ＭＳ Ｐゴシック" charset="-128"/>
                        </a:rPr>
                        <a:t>50 years</a:t>
                      </a:r>
                      <a:r>
                        <a:rPr lang="en-US" sz="1800" dirty="0" smtClean="0">
                          <a:solidFill>
                            <a:srgbClr val="334E5D"/>
                          </a:solidFill>
                          <a:ea typeface="ＭＳ Ｐゴシック" charset="-128"/>
                        </a:rPr>
                        <a:t> of age but the </a:t>
                      </a:r>
                      <a:r>
                        <a:rPr lang="en-US" sz="1800" dirty="0" smtClean="0">
                          <a:solidFill>
                            <a:srgbClr val="FF0000"/>
                          </a:solidFill>
                          <a:ea typeface="ＭＳ Ｐゴシック" charset="-128"/>
                        </a:rPr>
                        <a:t>incidence of disease rises with age .</a:t>
                      </a:r>
                    </a:p>
                    <a:p>
                      <a:pPr marL="438912" indent="-320040">
                        <a:spcBef>
                          <a:spcPts val="0"/>
                        </a:spcBef>
                        <a:buClr>
                          <a:srgbClr val="4B8180"/>
                        </a:buClr>
                        <a:buFont typeface="Wingdings 2"/>
                        <a:buChar char=""/>
                        <a:defRPr/>
                      </a:pPr>
                      <a:r>
                        <a:rPr lang="en-US" sz="1800" dirty="0" smtClean="0">
                          <a:solidFill>
                            <a:srgbClr val="334E5D"/>
                          </a:solidFill>
                          <a:ea typeface="ＭＳ Ｐゴシック" charset="-128"/>
                        </a:rPr>
                        <a:t>becomes profoundly disabled, mute and immobile In </a:t>
                      </a:r>
                      <a:r>
                        <a:rPr lang="en-US" sz="1800" b="1" u="sng" dirty="0" smtClean="0">
                          <a:solidFill>
                            <a:srgbClr val="FF0000"/>
                          </a:solidFill>
                          <a:ea typeface="ＭＳ Ｐゴシック" charset="-128"/>
                        </a:rPr>
                        <a:t>5-10 years</a:t>
                      </a:r>
                      <a:r>
                        <a:rPr lang="en-US" sz="1800" dirty="0" smtClean="0">
                          <a:solidFill>
                            <a:srgbClr val="334E5D"/>
                          </a:solidFill>
                          <a:ea typeface="ＭＳ Ｐゴシック" charset="-128"/>
                        </a:rPr>
                        <a:t>, </a:t>
                      </a:r>
                      <a:r>
                        <a:rPr lang="en-US" sz="1800" baseline="0" dirty="0" smtClean="0">
                          <a:solidFill>
                            <a:srgbClr val="334E5D"/>
                          </a:solidFill>
                          <a:ea typeface="ＭＳ Ｐゴシック" charset="-128"/>
                        </a:rPr>
                        <a:t> </a:t>
                      </a:r>
                      <a:r>
                        <a:rPr lang="en-US" sz="1600" dirty="0" smtClean="0">
                          <a:solidFill>
                            <a:srgbClr val="334E5D"/>
                          </a:solidFill>
                          <a:ea typeface="ＭＳ Ｐゴシック" charset="-128"/>
                        </a:rPr>
                        <a:t>At </a:t>
                      </a:r>
                      <a:r>
                        <a:rPr lang="en-US" sz="1600" dirty="0" smtClean="0">
                          <a:solidFill>
                            <a:srgbClr val="FF0000"/>
                          </a:solidFill>
                          <a:ea typeface="ＭＳ Ｐゴシック" charset="-128"/>
                        </a:rPr>
                        <a:t>least 5-10% </a:t>
                      </a:r>
                      <a:r>
                        <a:rPr lang="en-US" sz="1600" dirty="0" smtClean="0">
                          <a:solidFill>
                            <a:srgbClr val="334E5D"/>
                          </a:solidFill>
                          <a:ea typeface="ＭＳ Ｐゴシック" charset="-128"/>
                        </a:rPr>
                        <a:t>are familial</a:t>
                      </a:r>
                    </a:p>
                  </a:txBody>
                  <a:tcPr/>
                </a:tc>
                <a:tc hMerge="1">
                  <a:txBody>
                    <a:bodyPr/>
                    <a:lstStyle/>
                    <a:p>
                      <a:endParaRPr lang="en-US" dirty="0"/>
                    </a:p>
                  </a:txBody>
                  <a:tcPr/>
                </a:tc>
                <a:extLst>
                  <a:ext uri="{0D108BD9-81ED-4DB2-BD59-A6C34878D82A}">
                    <a16:rowId xmlns:a16="http://schemas.microsoft.com/office/drawing/2014/main" val="10001"/>
                  </a:ext>
                </a:extLst>
              </a:tr>
              <a:tr h="400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25000"/>
                            </a:schemeClr>
                          </a:solidFill>
                          <a:latin typeface="Century Gothic" charset="0"/>
                          <a:ea typeface="Century Gothic" charset="0"/>
                          <a:cs typeface="Century Gothic" charset="0"/>
                        </a:rPr>
                        <a:t>Diagnosis</a:t>
                      </a:r>
                    </a:p>
                    <a:p>
                      <a:endParaRPr lang="en-US" dirty="0"/>
                    </a:p>
                  </a:txBody>
                  <a:tcPr/>
                </a:tc>
                <a:tc>
                  <a:txBody>
                    <a:bodyPr/>
                    <a:lstStyle/>
                    <a:p>
                      <a:pPr marL="457200" marR="0" indent="-4572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sz="1800" dirty="0" smtClean="0">
                          <a:solidFill>
                            <a:srgbClr val="334E5D"/>
                          </a:solidFill>
                          <a:ea typeface="ＭＳ Ｐゴシック" charset="-128"/>
                        </a:rPr>
                        <a:t>Combination of clinical assessment and radiologic methods </a:t>
                      </a:r>
                    </a:p>
                    <a:p>
                      <a:pPr marL="457200" marR="0" indent="-4572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sz="1800" dirty="0" smtClean="0">
                          <a:solidFill>
                            <a:srgbClr val="334E5D"/>
                          </a:solidFill>
                          <a:ea typeface="ＭＳ Ｐゴシック" charset="-128"/>
                        </a:rPr>
                        <a:t>microscopic abnormalities include: </a:t>
                      </a:r>
                      <a:r>
                        <a:rPr lang="en-US" sz="1800" dirty="0" err="1" smtClean="0">
                          <a:solidFill>
                            <a:srgbClr val="334E5D"/>
                          </a:solidFill>
                          <a:ea typeface="ＭＳ Ｐゴシック" charset="-128"/>
                        </a:rPr>
                        <a:t>neuritic</a:t>
                      </a:r>
                      <a:r>
                        <a:rPr lang="en-US" sz="1800" dirty="0" smtClean="0">
                          <a:solidFill>
                            <a:srgbClr val="334E5D"/>
                          </a:solidFill>
                          <a:ea typeface="ＭＳ Ｐゴシック" charset="-128"/>
                        </a:rPr>
                        <a:t> plaques, neurofibrillary tangles and amyloid </a:t>
                      </a:r>
                      <a:r>
                        <a:rPr lang="en-US" sz="1800" dirty="0" err="1" smtClean="0">
                          <a:solidFill>
                            <a:srgbClr val="334E5D"/>
                          </a:solidFill>
                          <a:ea typeface="ＭＳ Ｐゴシック" charset="-128"/>
                        </a:rPr>
                        <a:t>angiopathy</a:t>
                      </a:r>
                      <a:endParaRPr lang="en-US" sz="1800" dirty="0" smtClean="0">
                        <a:solidFill>
                          <a:srgbClr val="334E5D"/>
                        </a:solidFill>
                        <a:ea typeface="ＭＳ Ｐゴシック" charset="-128"/>
                      </a:endParaRPr>
                    </a:p>
                    <a:p>
                      <a:pPr marL="457200" marR="0" indent="-457200" algn="l" defTabSz="914400" rtl="0" eaLnBrk="1" fontAlgn="auto" latinLnBrk="0" hangingPunct="1">
                        <a:lnSpc>
                          <a:spcPct val="100000"/>
                        </a:lnSpc>
                        <a:spcBef>
                          <a:spcPts val="0"/>
                        </a:spcBef>
                        <a:spcAft>
                          <a:spcPts val="0"/>
                        </a:spcAft>
                        <a:buClr>
                          <a:srgbClr val="4B8180"/>
                        </a:buClr>
                        <a:buSzTx/>
                        <a:buFont typeface="+mj-lt"/>
                        <a:buAutoNum type="arabicPeriod"/>
                        <a:tabLst/>
                        <a:defRPr/>
                      </a:pPr>
                      <a:r>
                        <a:rPr lang="en-US" sz="1800" dirty="0" smtClean="0">
                          <a:solidFill>
                            <a:srgbClr val="334E5D"/>
                          </a:solidFill>
                          <a:ea typeface="ＭＳ Ｐゴシック" charset="-128"/>
                        </a:rPr>
                        <a:t>for definitive diagnosis</a:t>
                      </a:r>
                      <a:r>
                        <a:rPr lang="en-US" sz="1800" baseline="0" dirty="0" smtClean="0">
                          <a:solidFill>
                            <a:srgbClr val="334E5D"/>
                          </a:solidFill>
                          <a:ea typeface="ＭＳ Ｐゴシック" charset="-128"/>
                        </a:rPr>
                        <a:t> : </a:t>
                      </a:r>
                      <a:r>
                        <a:rPr lang="en-US" sz="1800" dirty="0" smtClean="0">
                          <a:solidFill>
                            <a:srgbClr val="334E5D"/>
                          </a:solidFill>
                          <a:ea typeface="ＭＳ Ｐゴシック" charset="-128"/>
                        </a:rPr>
                        <a:t>Pathologic examination of brain tissue</a:t>
                      </a:r>
                    </a:p>
                  </a:txBody>
                  <a:tcPr/>
                </a:tc>
                <a:extLst>
                  <a:ext uri="{0D108BD9-81ED-4DB2-BD59-A6C34878D82A}">
                    <a16:rowId xmlns:a16="http://schemas.microsoft.com/office/drawing/2014/main" val="10002"/>
                  </a:ext>
                </a:extLst>
              </a:tr>
              <a:tr h="400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25000"/>
                            </a:schemeClr>
                          </a:solidFill>
                          <a:latin typeface="Century Gothic" charset="0"/>
                          <a:ea typeface="Century Gothic" charset="0"/>
                          <a:cs typeface="Century Gothic" charset="0"/>
                        </a:rPr>
                        <a:t>Treatment of AD </a:t>
                      </a:r>
                    </a:p>
                    <a:p>
                      <a:endParaRPr lang="en-US" dirty="0"/>
                    </a:p>
                  </a:txBody>
                  <a:tcPr/>
                </a:tc>
                <a:tc>
                  <a:txBody>
                    <a:bodyPr/>
                    <a:lstStyle/>
                    <a:p>
                      <a:pPr marL="285750" indent="-285750">
                        <a:lnSpc>
                          <a:spcPct val="100000"/>
                        </a:lnSpc>
                        <a:spcAft>
                          <a:spcPts val="1200"/>
                        </a:spcAft>
                        <a:buClr>
                          <a:srgbClr val="4B8180"/>
                        </a:buClr>
                        <a:buFont typeface="Arial" charset="0"/>
                        <a:buChar char="•"/>
                      </a:pPr>
                      <a:r>
                        <a:rPr lang="en-US" sz="1800" dirty="0" smtClean="0">
                          <a:solidFill>
                            <a:srgbClr val="334E5D"/>
                          </a:solidFill>
                          <a:ea typeface="ＭＳ Ｐゴシック" charset="-128"/>
                        </a:rPr>
                        <a:t>Currently, </a:t>
                      </a:r>
                      <a:r>
                        <a:rPr lang="en-US" sz="1800" b="1" i="0" u="sng" dirty="0" smtClean="0">
                          <a:solidFill>
                            <a:srgbClr val="FF0000"/>
                          </a:solidFill>
                          <a:ea typeface="ＭＳ Ｐゴシック" charset="-128"/>
                        </a:rPr>
                        <a:t>no effective treatment for AD</a:t>
                      </a:r>
                      <a:r>
                        <a:rPr lang="en-US" sz="1800" b="1" i="0" u="sng" baseline="0" dirty="0" smtClean="0">
                          <a:solidFill>
                            <a:srgbClr val="334E5D"/>
                          </a:solidFill>
                          <a:ea typeface="ＭＳ Ｐゴシック" charset="-128"/>
                        </a:rPr>
                        <a:t> </a:t>
                      </a:r>
                      <a:r>
                        <a:rPr lang="en-US" sz="1800" b="1" i="0" u="none" baseline="0" dirty="0" smtClean="0">
                          <a:solidFill>
                            <a:srgbClr val="334E5D"/>
                          </a:solidFill>
                          <a:ea typeface="ＭＳ Ｐゴシック" charset="-128"/>
                        </a:rPr>
                        <a:t> </a:t>
                      </a:r>
                    </a:p>
                    <a:p>
                      <a:pPr marL="285750" indent="-285750">
                        <a:lnSpc>
                          <a:spcPct val="100000"/>
                        </a:lnSpc>
                        <a:spcAft>
                          <a:spcPts val="1200"/>
                        </a:spcAft>
                        <a:buClr>
                          <a:srgbClr val="4B8180"/>
                        </a:buClr>
                        <a:buFont typeface="Arial" panose="020B0604020202020204" pitchFamily="34" charset="0"/>
                        <a:buChar char="•"/>
                      </a:pPr>
                      <a:r>
                        <a:rPr lang="en-US" sz="1800" dirty="0" smtClean="0">
                          <a:solidFill>
                            <a:srgbClr val="334E5D"/>
                          </a:solidFill>
                          <a:ea typeface="ＭＳ Ｐゴシック" charset="-128"/>
                        </a:rPr>
                        <a:t>regulating neurotransmitter activity </a:t>
                      </a:r>
                      <a:r>
                        <a:rPr lang="en-US" sz="1800" baseline="0" dirty="0" smtClean="0">
                          <a:solidFill>
                            <a:srgbClr val="334E5D"/>
                          </a:solidFill>
                          <a:ea typeface="ＭＳ Ｐゴシック" charset="-128"/>
                        </a:rPr>
                        <a:t>  </a:t>
                      </a:r>
                    </a:p>
                    <a:p>
                      <a:pPr marL="285750" indent="-285750">
                        <a:lnSpc>
                          <a:spcPct val="100000"/>
                        </a:lnSpc>
                        <a:spcAft>
                          <a:spcPts val="1200"/>
                        </a:spcAft>
                        <a:buClr>
                          <a:srgbClr val="4B8180"/>
                        </a:buClr>
                        <a:buFont typeface="Arial" panose="020B0604020202020204" pitchFamily="34" charset="0"/>
                        <a:buChar char="•"/>
                      </a:pPr>
                      <a:r>
                        <a:rPr lang="en-US" sz="1800" baseline="0" dirty="0" smtClean="0">
                          <a:solidFill>
                            <a:srgbClr val="334E5D"/>
                          </a:solidFill>
                          <a:ea typeface="ＭＳ Ｐゴシック" charset="-128"/>
                        </a:rPr>
                        <a:t> </a:t>
                      </a:r>
                      <a:r>
                        <a:rPr lang="en-US" sz="1800" dirty="0" smtClean="0">
                          <a:solidFill>
                            <a:srgbClr val="334E5D"/>
                          </a:solidFill>
                          <a:ea typeface="ＭＳ Ｐゴシック" charset="-128"/>
                        </a:rPr>
                        <a:t>clinical trials of NSAIDs in AD patients have not been very fruitful.</a:t>
                      </a:r>
                    </a:p>
                    <a:p>
                      <a:pPr marL="285750" indent="-285750">
                        <a:lnSpc>
                          <a:spcPct val="100000"/>
                        </a:lnSpc>
                        <a:spcAft>
                          <a:spcPts val="1200"/>
                        </a:spcAft>
                        <a:buClr>
                          <a:srgbClr val="4B8180"/>
                        </a:buClr>
                        <a:buFont typeface="Arial" charset="0"/>
                        <a:buChar char="•"/>
                      </a:pPr>
                      <a:r>
                        <a:rPr lang="en-US" sz="1800" dirty="0" smtClean="0">
                          <a:solidFill>
                            <a:srgbClr val="334E5D"/>
                          </a:solidFill>
                          <a:ea typeface="ＭＳ Ｐゴシック" charset="-128"/>
                        </a:rPr>
                        <a:t>Cellular therapies  using </a:t>
                      </a:r>
                      <a:r>
                        <a:rPr lang="en-US" sz="1800" b="1" dirty="0" smtClean="0">
                          <a:solidFill>
                            <a:srgbClr val="334E5D"/>
                          </a:solidFill>
                          <a:ea typeface="ＭＳ Ｐゴシック" charset="-128"/>
                        </a:rPr>
                        <a:t>stem cells </a:t>
                      </a:r>
                      <a:r>
                        <a:rPr lang="en-US" sz="1800" dirty="0" smtClean="0">
                          <a:solidFill>
                            <a:srgbClr val="334E5D"/>
                          </a:solidFill>
                          <a:ea typeface="ＭＳ Ｐゴシック" charset="-128"/>
                        </a:rPr>
                        <a:t>offer great promise for the treatment of AD:</a:t>
                      </a:r>
                    </a:p>
                    <a:p>
                      <a:pPr marL="342900" indent="-342900">
                        <a:lnSpc>
                          <a:spcPct val="100000"/>
                        </a:lnSpc>
                        <a:buFont typeface="+mj-lt"/>
                        <a:buAutoNum type="arabicPeriod"/>
                      </a:pPr>
                      <a:r>
                        <a:rPr lang="en-US" sz="1800" dirty="0" smtClean="0">
                          <a:solidFill>
                            <a:srgbClr val="334E5D"/>
                          </a:solidFill>
                          <a:ea typeface="ＭＳ Ｐゴシック" charset="-128"/>
                        </a:rPr>
                        <a:t> Cellular replacement and/or provide environmental enrichment to attenuate neurodegeneration. </a:t>
                      </a:r>
                    </a:p>
                    <a:p>
                      <a:pPr marL="342900" indent="-342900">
                        <a:lnSpc>
                          <a:spcPct val="100000"/>
                        </a:lnSpc>
                        <a:buFont typeface="+mj-lt"/>
                        <a:buAutoNum type="arabicPeriod"/>
                      </a:pPr>
                      <a:r>
                        <a:rPr lang="en-US" sz="1800" dirty="0" smtClean="0">
                          <a:solidFill>
                            <a:srgbClr val="334E5D"/>
                          </a:solidFill>
                          <a:ea typeface="ＭＳ Ｐゴシック" charset="-128"/>
                        </a:rPr>
                        <a:t>Neurotrophic support to remaining cells or prevent the production or accumulation of toxic factors that harm neurons.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334E5D"/>
                          </a:solidFill>
                          <a:ea typeface="ＭＳ Ｐゴシック" charset="-128"/>
                        </a:rPr>
                        <a:t>Pro-inflammatory responses may be countered through polyphenol(flavonoids). Supplementation of these natural compounds may provide a new therapeutic line of approach to this brain disorder.</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429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2011532"/>
              </p:ext>
            </p:extLst>
          </p:nvPr>
        </p:nvGraphicFramePr>
        <p:xfrm>
          <a:off x="0" y="750623"/>
          <a:ext cx="12192000" cy="5978037"/>
        </p:xfrm>
        <a:graphic>
          <a:graphicData uri="http://schemas.openxmlformats.org/drawingml/2006/table">
            <a:tbl>
              <a:tblPr firstRow="1" bandRow="1">
                <a:tableStyleId>{8799B23B-EC83-4686-B30A-512413B5E67A}</a:tableStyleId>
              </a:tblPr>
              <a:tblGrid>
                <a:gridCol w="583352">
                  <a:extLst>
                    <a:ext uri="{9D8B030D-6E8A-4147-A177-3AD203B41FA5}">
                      <a16:colId xmlns:a16="http://schemas.microsoft.com/office/drawing/2014/main" val="20000"/>
                    </a:ext>
                  </a:extLst>
                </a:gridCol>
                <a:gridCol w="1516708">
                  <a:extLst>
                    <a:ext uri="{9D8B030D-6E8A-4147-A177-3AD203B41FA5}">
                      <a16:colId xmlns:a16="http://schemas.microsoft.com/office/drawing/2014/main" val="20001"/>
                    </a:ext>
                  </a:extLst>
                </a:gridCol>
                <a:gridCol w="10091940">
                  <a:extLst>
                    <a:ext uri="{9D8B030D-6E8A-4147-A177-3AD203B41FA5}">
                      <a16:colId xmlns:a16="http://schemas.microsoft.com/office/drawing/2014/main" val="20002"/>
                    </a:ext>
                  </a:extLst>
                </a:gridCol>
              </a:tblGrid>
              <a:tr h="400197">
                <a:tc gridSpan="3">
                  <a:txBody>
                    <a:bodyPr/>
                    <a:lstStyle/>
                    <a:p>
                      <a:pPr marL="0" algn="ctr" defTabSz="914400" rtl="0" eaLnBrk="1" latinLnBrk="0" hangingPunct="1">
                        <a:defRPr/>
                      </a:pPr>
                      <a:r>
                        <a:rPr lang="en-US" sz="1800" b="1" kern="1200" dirty="0" smtClean="0">
                          <a:solidFill>
                            <a:srgbClr val="002060"/>
                          </a:solidFill>
                          <a:latin typeface="Comic Sans MS" panose="030F0702030302020204" pitchFamily="66" charset="0"/>
                          <a:ea typeface="+mn-ea"/>
                          <a:cs typeface="+mn-cs"/>
                        </a:rPr>
                        <a:t>Alzheimer’s Disease</a:t>
                      </a:r>
                      <a:endParaRPr lang="en-US" sz="1800" b="1" kern="1200" dirty="0">
                        <a:solidFill>
                          <a:srgbClr val="002060"/>
                        </a:solidFill>
                        <a:latin typeface="Comic Sans MS" panose="030F0702030302020204" pitchFamily="66" charset="0"/>
                        <a:ea typeface="+mn-ea"/>
                        <a:cs typeface="+mn-cs"/>
                      </a:endParaRP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400197">
                <a:tc rowSpan="4">
                  <a:txBody>
                    <a:bodyPr/>
                    <a:lstStyle/>
                    <a:p>
                      <a:pPr algn="ctr"/>
                      <a:r>
                        <a:rPr lang="en-US" sz="2000" b="0" dirty="0" smtClean="0">
                          <a:solidFill>
                            <a:schemeClr val="tx1"/>
                          </a:solidFill>
                          <a:latin typeface="Century Gothic" charset="0"/>
                          <a:ea typeface="Century Gothic" charset="0"/>
                          <a:cs typeface="Century Gothic" charset="0"/>
                        </a:rPr>
                        <a:t>Pathogenesis</a:t>
                      </a:r>
                      <a:endParaRPr lang="en-US" sz="2000" b="0" dirty="0">
                        <a:solidFill>
                          <a:schemeClr val="tx1"/>
                        </a:solidFill>
                      </a:endParaRPr>
                    </a:p>
                  </a:txBody>
                  <a:tcPr vert="vert270"/>
                </a:tc>
                <a:tc gridSpan="2">
                  <a:txBody>
                    <a:bodyPr/>
                    <a:lstStyle/>
                    <a:p>
                      <a:pPr>
                        <a:buClr>
                          <a:srgbClr val="4B8180"/>
                        </a:buClr>
                      </a:pPr>
                      <a:r>
                        <a:rPr lang="en-US" sz="1800" b="1" u="sng" dirty="0" smtClean="0">
                          <a:solidFill>
                            <a:srgbClr val="334E5D"/>
                          </a:solidFill>
                          <a:ea typeface="ＭＳ Ｐゴシック" charset="-128"/>
                        </a:rPr>
                        <a:t>Strong correlation</a:t>
                      </a:r>
                      <a:r>
                        <a:rPr lang="en-US" sz="1800" dirty="0" smtClean="0">
                          <a:solidFill>
                            <a:srgbClr val="334E5D"/>
                          </a:solidFill>
                          <a:ea typeface="ＭＳ Ｐゴシック" charset="-128"/>
                        </a:rPr>
                        <a:t> of number of neurofibrillary tangles with degree of dementia than </a:t>
                      </a:r>
                      <a:r>
                        <a:rPr lang="en-US" sz="1800" dirty="0" err="1" smtClean="0">
                          <a:solidFill>
                            <a:srgbClr val="334E5D"/>
                          </a:solidFill>
                          <a:ea typeface="ＭＳ Ｐゴシック" charset="-128"/>
                        </a:rPr>
                        <a:t>neuritic</a:t>
                      </a:r>
                      <a:r>
                        <a:rPr lang="en-US" sz="1800" dirty="0" smtClean="0">
                          <a:solidFill>
                            <a:srgbClr val="334E5D"/>
                          </a:solidFill>
                          <a:ea typeface="ＭＳ Ｐゴシック" charset="-128"/>
                        </a:rPr>
                        <a:t> plaques</a:t>
                      </a:r>
                    </a:p>
                    <a:p>
                      <a:pPr>
                        <a:buClr>
                          <a:srgbClr val="4B8180"/>
                        </a:buClr>
                      </a:pPr>
                      <a:r>
                        <a:rPr lang="en-US" sz="1800" dirty="0" smtClean="0">
                          <a:solidFill>
                            <a:srgbClr val="334E5D"/>
                          </a:solidFill>
                          <a:ea typeface="ＭＳ Ｐゴシック" charset="-128"/>
                        </a:rPr>
                        <a:t>Loss of synapses best correlates with severity of dementia</a:t>
                      </a:r>
                    </a:p>
                    <a:p>
                      <a:pPr marL="342900" indent="-342900">
                        <a:buFont typeface="Wingdings" panose="05000000000000000000" pitchFamily="2" charset="2"/>
                        <a:buChar char="§"/>
                      </a:pPr>
                      <a:r>
                        <a:rPr lang="en-US" sz="1800" dirty="0" smtClean="0">
                          <a:solidFill>
                            <a:srgbClr val="00ADA8"/>
                          </a:solidFill>
                          <a:ea typeface="ＭＳ Ｐゴシック" charset="-128"/>
                        </a:rPr>
                        <a:t>Biochemical markers correlated to degree of dementia include:</a:t>
                      </a:r>
                    </a:p>
                    <a:p>
                      <a:pPr marL="742950" lvl="1" indent="-285750">
                        <a:buClr>
                          <a:srgbClr val="4B8180"/>
                        </a:buClr>
                        <a:buFont typeface="Arial" panose="020B0604020202020204" pitchFamily="34" charset="0"/>
                        <a:buChar char="•"/>
                      </a:pPr>
                      <a:r>
                        <a:rPr lang="en-US" sz="1800" dirty="0" smtClean="0">
                          <a:solidFill>
                            <a:srgbClr val="334E5D"/>
                          </a:solidFill>
                          <a:ea typeface="ＭＳ Ｐゴシック" charset="-128"/>
                        </a:rPr>
                        <a:t>Loss </a:t>
                      </a:r>
                      <a:r>
                        <a:rPr lang="en-US" sz="1800" b="0" dirty="0" smtClean="0">
                          <a:solidFill>
                            <a:srgbClr val="334E5D"/>
                          </a:solidFill>
                          <a:ea typeface="ＭＳ Ｐゴシック" charset="-128"/>
                        </a:rPr>
                        <a:t>of </a:t>
                      </a:r>
                      <a:r>
                        <a:rPr lang="en-US" sz="1800" b="0" u="sng" dirty="0" smtClean="0">
                          <a:solidFill>
                            <a:srgbClr val="334E5D"/>
                          </a:solidFill>
                          <a:ea typeface="ＭＳ Ｐゴシック" charset="-128"/>
                        </a:rPr>
                        <a:t>choline acetyltransferase</a:t>
                      </a:r>
                      <a:r>
                        <a:rPr lang="en-US" sz="1800" b="0" u="sng" baseline="0" dirty="0" smtClean="0">
                          <a:solidFill>
                            <a:srgbClr val="334E5D"/>
                          </a:solidFill>
                          <a:ea typeface="ＭＳ Ｐゴシック" charset="-128"/>
                        </a:rPr>
                        <a:t> </a:t>
                      </a:r>
                      <a:r>
                        <a:rPr lang="en-US" sz="1800" b="0" u="none" baseline="0" dirty="0" smtClean="0">
                          <a:solidFill>
                            <a:srgbClr val="334E5D"/>
                          </a:solidFill>
                          <a:ea typeface="ＭＳ Ｐゴシック" charset="-128"/>
                        </a:rPr>
                        <a:t>, </a:t>
                      </a:r>
                      <a:r>
                        <a:rPr lang="en-US" sz="1800" b="0" u="sng" dirty="0" err="1" smtClean="0">
                          <a:solidFill>
                            <a:srgbClr val="334E5D"/>
                          </a:solidFill>
                          <a:ea typeface="ＭＳ Ｐゴシック" charset="-128"/>
                        </a:rPr>
                        <a:t>Synaptophysin</a:t>
                      </a:r>
                      <a:r>
                        <a:rPr lang="en-US" sz="1800" b="0" u="sng" dirty="0" smtClean="0">
                          <a:solidFill>
                            <a:srgbClr val="334E5D"/>
                          </a:solidFill>
                          <a:ea typeface="ＭＳ Ｐゴシック" charset="-128"/>
                        </a:rPr>
                        <a:t> </a:t>
                      </a:r>
                      <a:r>
                        <a:rPr lang="en-US" sz="1800" dirty="0" smtClean="0">
                          <a:solidFill>
                            <a:srgbClr val="334E5D"/>
                          </a:solidFill>
                          <a:ea typeface="ＭＳ Ｐゴシック" charset="-128"/>
                        </a:rPr>
                        <a:t>immunoreactivity,</a:t>
                      </a:r>
                      <a:r>
                        <a:rPr lang="en-US" sz="1800" baseline="0" dirty="0" smtClean="0">
                          <a:solidFill>
                            <a:srgbClr val="334E5D"/>
                          </a:solidFill>
                          <a:ea typeface="ＭＳ Ｐゴシック" charset="-128"/>
                        </a:rPr>
                        <a:t>  </a:t>
                      </a:r>
                      <a:r>
                        <a:rPr lang="en-US" sz="1800" dirty="0" smtClean="0">
                          <a:solidFill>
                            <a:srgbClr val="334E5D"/>
                          </a:solidFill>
                          <a:ea typeface="ＭＳ Ｐゴシック" charset="-128"/>
                        </a:rPr>
                        <a:t>Amyloid burden</a:t>
                      </a:r>
                    </a:p>
                  </a:txBody>
                  <a:tcPr/>
                </a:tc>
                <a:tc hMerge="1">
                  <a:txBody>
                    <a:bodyPr/>
                    <a:lstStyle/>
                    <a:p>
                      <a:endParaRPr lang="en-US"/>
                    </a:p>
                  </a:txBody>
                  <a:tcPr/>
                </a:tc>
                <a:extLst>
                  <a:ext uri="{0D108BD9-81ED-4DB2-BD59-A6C34878D82A}">
                    <a16:rowId xmlns:a16="http://schemas.microsoft.com/office/drawing/2014/main" val="10001"/>
                  </a:ext>
                </a:extLst>
              </a:tr>
              <a:tr h="40019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rgbClr val="4B8180"/>
                          </a:solidFill>
                          <a:latin typeface="Century Gothic" charset="0"/>
                          <a:ea typeface="Century Gothic" charset="0"/>
                          <a:cs typeface="Century Gothic" charset="0"/>
                        </a:rPr>
                        <a:t>Neuritic</a:t>
                      </a:r>
                      <a:endParaRPr lang="en-US" sz="1400" dirty="0" smtClean="0">
                        <a:solidFill>
                          <a:srgbClr val="4B8180"/>
                        </a:solidFill>
                        <a:latin typeface="Century Gothic" charset="0"/>
                        <a:ea typeface="Century Gothic" charset="0"/>
                        <a:cs typeface="Century 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4B8180"/>
                          </a:solidFill>
                          <a:latin typeface="Century Gothic" charset="0"/>
                          <a:ea typeface="Century Gothic" charset="0"/>
                          <a:cs typeface="Century Gothic" charset="0"/>
                        </a:rPr>
                        <a:t> Plaques</a:t>
                      </a:r>
                    </a:p>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334E5D"/>
                          </a:solidFill>
                          <a:ea typeface="ＭＳ Ｐゴシック" charset="-128"/>
                        </a:rPr>
                        <a:t>Spherical with </a:t>
                      </a:r>
                      <a:r>
                        <a:rPr lang="en-US" sz="1800" dirty="0" smtClean="0">
                          <a:solidFill>
                            <a:srgbClr val="FF0000"/>
                          </a:solidFill>
                          <a:ea typeface="ＭＳ Ｐゴシック" charset="-128"/>
                        </a:rPr>
                        <a:t>20-200 mm </a:t>
                      </a:r>
                      <a:r>
                        <a:rPr lang="en-US" sz="1800" dirty="0" smtClean="0">
                          <a:solidFill>
                            <a:srgbClr val="334E5D"/>
                          </a:solidFill>
                          <a:ea typeface="ＭＳ Ｐゴシック" charset="-128"/>
                        </a:rPr>
                        <a:t>in diameter.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334E5D"/>
                          </a:solidFill>
                          <a:ea typeface="ＭＳ Ｐゴシック" charset="-128"/>
                        </a:rPr>
                        <a:t>The dominant component of the plaque core is </a:t>
                      </a:r>
                      <a:r>
                        <a:rPr lang="en-US" sz="1800" dirty="0" smtClean="0">
                          <a:solidFill>
                            <a:srgbClr val="FF0000"/>
                          </a:solidFill>
                          <a:ea typeface="ＭＳ Ｐゴシック" charset="-128"/>
                        </a:rPr>
                        <a:t>A</a:t>
                      </a:r>
                      <a:r>
                        <a:rPr lang="el-GR" sz="1800" dirty="0" smtClean="0">
                          <a:solidFill>
                            <a:srgbClr val="FF0000"/>
                          </a:solidFill>
                          <a:ea typeface="ＭＳ Ｐゴシック" charset="-128"/>
                        </a:rPr>
                        <a:t>β</a:t>
                      </a:r>
                      <a:r>
                        <a:rPr lang="en-US" sz="1800" dirty="0" smtClean="0">
                          <a:solidFill>
                            <a:srgbClr val="334E5D"/>
                          </a:solidFill>
                          <a:ea typeface="ＭＳ Ｐゴシック" charset="-128"/>
                        </a:rPr>
                        <a:t>, a peptide derived from a larger molecule, </a:t>
                      </a:r>
                      <a:r>
                        <a:rPr lang="en-US" sz="1800" dirty="0" smtClean="0">
                          <a:solidFill>
                            <a:srgbClr val="FF0000"/>
                          </a:solidFill>
                          <a:ea typeface="ＭＳ Ｐゴシック" charset="-128"/>
                        </a:rPr>
                        <a:t>amyloid precursor protein (APP)</a:t>
                      </a:r>
                      <a:r>
                        <a:rPr lang="en-US" sz="1800" baseline="0" dirty="0" smtClean="0">
                          <a:solidFill>
                            <a:srgbClr val="FF0000"/>
                          </a:solidFill>
                          <a:ea typeface="ＭＳ Ｐゴシック" charset="-128"/>
                        </a:rPr>
                        <a:t> </a:t>
                      </a:r>
                      <a:r>
                        <a:rPr lang="en-US" sz="1400" dirty="0" smtClean="0">
                          <a:solidFill>
                            <a:srgbClr val="334E5D"/>
                          </a:solidFill>
                          <a:ea typeface="ＭＳ Ｐゴシック" charset="-128"/>
                        </a:rPr>
                        <a:t>is a </a:t>
                      </a:r>
                      <a:r>
                        <a:rPr lang="en-US" sz="1400" b="1" u="sng" dirty="0" smtClean="0">
                          <a:solidFill>
                            <a:srgbClr val="334E5D"/>
                          </a:solidFill>
                          <a:ea typeface="ＭＳ Ｐゴシック" charset="-128"/>
                        </a:rPr>
                        <a:t>protein of uncertain cellular function</a:t>
                      </a:r>
                      <a:r>
                        <a:rPr lang="en-US" sz="1400" dirty="0" smtClean="0">
                          <a:solidFill>
                            <a:srgbClr val="334E5D"/>
                          </a:solidFill>
                          <a:ea typeface="ＭＳ Ｐゴシック" charset="-128"/>
                        </a:rPr>
                        <a:t>, It is synthesized with a single </a:t>
                      </a:r>
                      <a:r>
                        <a:rPr lang="en-US" sz="1400" b="1" u="sng" dirty="0" smtClean="0">
                          <a:solidFill>
                            <a:srgbClr val="FF0000"/>
                          </a:solidFill>
                          <a:ea typeface="ＭＳ Ｐゴシック" charset="-128"/>
                        </a:rPr>
                        <a:t>transmembrane</a:t>
                      </a:r>
                      <a:r>
                        <a:rPr lang="en-US" sz="1400" dirty="0" smtClean="0">
                          <a:solidFill>
                            <a:srgbClr val="334E5D"/>
                          </a:solidFill>
                          <a:ea typeface="ＭＳ Ｐゴシック" charset="-128"/>
                        </a:rPr>
                        <a:t> domain and expressed on the cell surface</a:t>
                      </a:r>
                    </a:p>
                    <a:p>
                      <a:pPr>
                        <a:buClr>
                          <a:srgbClr val="4B8180"/>
                        </a:buClr>
                      </a:pPr>
                      <a:r>
                        <a:rPr lang="en-US" sz="1800" b="1" u="sng" dirty="0" smtClean="0">
                          <a:solidFill>
                            <a:srgbClr val="334E5D"/>
                          </a:solidFill>
                          <a:ea typeface="ＭＳ Ｐゴシック" charset="-128"/>
                        </a:rPr>
                        <a:t>A</a:t>
                      </a:r>
                      <a:r>
                        <a:rPr lang="el-GR" sz="1800" b="1" u="sng" dirty="0" smtClean="0">
                          <a:solidFill>
                            <a:srgbClr val="334E5D"/>
                          </a:solidFill>
                          <a:ea typeface="ＭＳ Ｐゴシック" charset="-128"/>
                        </a:rPr>
                        <a:t>β</a:t>
                      </a:r>
                      <a:r>
                        <a:rPr lang="en-US" sz="1800" b="1" u="sng" dirty="0" smtClean="0">
                          <a:solidFill>
                            <a:srgbClr val="334E5D"/>
                          </a:solidFill>
                          <a:ea typeface="ＭＳ Ｐゴシック" charset="-128"/>
                        </a:rPr>
                        <a:t> is a critical molecule in the pathogenesis of Alzheimer’s disease</a:t>
                      </a:r>
                      <a:endParaRPr lang="en-US" sz="1800" dirty="0" smtClean="0">
                        <a:solidFill>
                          <a:srgbClr val="FF0000"/>
                        </a:solidFill>
                        <a:ea typeface="ＭＳ Ｐゴシック"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334E5D"/>
                          </a:solidFill>
                          <a:ea typeface="ＭＳ Ｐゴシック" charset="-128"/>
                        </a:rPr>
                        <a:t>The two dominant species of </a:t>
                      </a:r>
                      <a:r>
                        <a:rPr lang="en-US" sz="1800" dirty="0" smtClean="0">
                          <a:solidFill>
                            <a:srgbClr val="FF0000"/>
                          </a:solidFill>
                          <a:ea typeface="ＭＳ Ｐゴシック" charset="-128"/>
                        </a:rPr>
                        <a:t>A</a:t>
                      </a:r>
                      <a:r>
                        <a:rPr lang="el-GR" sz="1800" dirty="0" smtClean="0">
                          <a:solidFill>
                            <a:srgbClr val="FF0000"/>
                          </a:solidFill>
                          <a:ea typeface="ＭＳ Ｐゴシック" charset="-128"/>
                        </a:rPr>
                        <a:t>β</a:t>
                      </a:r>
                      <a:r>
                        <a:rPr lang="en-US" sz="1800" dirty="0" smtClean="0">
                          <a:solidFill>
                            <a:srgbClr val="334E5D"/>
                          </a:solidFill>
                          <a:ea typeface="ＭＳ Ｐゴシック" charset="-128"/>
                        </a:rPr>
                        <a:t>, called </a:t>
                      </a:r>
                      <a:r>
                        <a:rPr lang="en-US" sz="1800" dirty="0" smtClean="0">
                          <a:solidFill>
                            <a:srgbClr val="FF0000"/>
                          </a:solidFill>
                          <a:ea typeface="ＭＳ Ｐゴシック" charset="-128"/>
                        </a:rPr>
                        <a:t>A</a:t>
                      </a:r>
                      <a:r>
                        <a:rPr lang="el-GR" sz="1800" dirty="0" smtClean="0">
                          <a:solidFill>
                            <a:srgbClr val="FF0000"/>
                          </a:solidFill>
                          <a:ea typeface="ＭＳ Ｐゴシック" charset="-128"/>
                        </a:rPr>
                        <a:t>β</a:t>
                      </a:r>
                      <a:r>
                        <a:rPr lang="en-US" sz="1800" dirty="0" smtClean="0">
                          <a:solidFill>
                            <a:srgbClr val="FF0000"/>
                          </a:solidFill>
                          <a:ea typeface="ＭＳ Ｐゴシック" charset="-128"/>
                        </a:rPr>
                        <a:t>40 </a:t>
                      </a:r>
                      <a:r>
                        <a:rPr lang="en-US" sz="1800" dirty="0" smtClean="0">
                          <a:solidFill>
                            <a:srgbClr val="334E5D"/>
                          </a:solidFill>
                          <a:ea typeface="ＭＳ Ｐゴシック" charset="-128"/>
                        </a:rPr>
                        <a:t>and </a:t>
                      </a:r>
                      <a:r>
                        <a:rPr lang="en-US" sz="1800" dirty="0" smtClean="0">
                          <a:solidFill>
                            <a:srgbClr val="FF0000"/>
                          </a:solidFill>
                          <a:ea typeface="ＭＳ Ｐゴシック" charset="-128"/>
                        </a:rPr>
                        <a:t>A</a:t>
                      </a:r>
                      <a:r>
                        <a:rPr lang="el-GR" sz="1800" dirty="0" smtClean="0">
                          <a:solidFill>
                            <a:srgbClr val="FF0000"/>
                          </a:solidFill>
                          <a:ea typeface="ＭＳ Ｐゴシック" charset="-128"/>
                        </a:rPr>
                        <a:t>β</a:t>
                      </a:r>
                      <a:r>
                        <a:rPr lang="en-US" sz="1800" dirty="0" smtClean="0">
                          <a:solidFill>
                            <a:srgbClr val="FF0000"/>
                          </a:solidFill>
                          <a:ea typeface="ＭＳ Ｐゴシック" charset="-128"/>
                        </a:rPr>
                        <a:t>42 </a:t>
                      </a:r>
                      <a:r>
                        <a:rPr lang="en-US" sz="1800" dirty="0" smtClean="0">
                          <a:solidFill>
                            <a:srgbClr val="334E5D"/>
                          </a:solidFill>
                          <a:ea typeface="ＭＳ Ｐゴシック" charset="-128"/>
                        </a:rPr>
                        <a:t>share an N-terminus and differ in length by two amino acids.</a:t>
                      </a:r>
                    </a:p>
                    <a:p>
                      <a:pPr marL="285750" indent="-285750">
                        <a:buClr>
                          <a:srgbClr val="4B8180"/>
                        </a:buClr>
                        <a:buFont typeface="Wingdings" panose="05000000000000000000" pitchFamily="2" charset="2"/>
                        <a:buChar char="§"/>
                      </a:pPr>
                      <a:r>
                        <a:rPr lang="en-US" sz="1800" b="0" dirty="0" smtClean="0">
                          <a:solidFill>
                            <a:srgbClr val="00ADA8"/>
                          </a:solidFill>
                          <a:ea typeface="ＭＳ Ｐゴシック" charset="-128"/>
                        </a:rPr>
                        <a:t>Other </a:t>
                      </a:r>
                      <a:r>
                        <a:rPr lang="en-US" sz="1800" b="1" dirty="0" smtClean="0">
                          <a:solidFill>
                            <a:srgbClr val="00ADA8"/>
                          </a:solidFill>
                          <a:ea typeface="ＭＳ Ｐゴシック" charset="-128"/>
                        </a:rPr>
                        <a:t>less</a:t>
                      </a:r>
                      <a:r>
                        <a:rPr lang="en-US" sz="1800" b="0" dirty="0" smtClean="0">
                          <a:solidFill>
                            <a:srgbClr val="00ADA8"/>
                          </a:solidFill>
                          <a:ea typeface="ＭＳ Ｐゴシック" charset="-128"/>
                        </a:rPr>
                        <a:t> abundant proteins in the plaque:</a:t>
                      </a:r>
                    </a:p>
                    <a:p>
                      <a:pPr marL="0" indent="0">
                        <a:buClr>
                          <a:srgbClr val="4B8180"/>
                        </a:buClr>
                        <a:buFont typeface="Wingdings" panose="05000000000000000000" pitchFamily="2" charset="2"/>
                        <a:buNone/>
                      </a:pPr>
                      <a:r>
                        <a:rPr lang="en-US" dirty="0" smtClean="0">
                          <a:solidFill>
                            <a:srgbClr val="334E5D"/>
                          </a:solidFill>
                          <a:ea typeface="ＭＳ Ｐゴシック" charset="-128"/>
                        </a:rPr>
                        <a:t>Components of the complement cascade</a:t>
                      </a:r>
                      <a:r>
                        <a:rPr lang="en-US" baseline="0" dirty="0" smtClean="0">
                          <a:solidFill>
                            <a:srgbClr val="334E5D"/>
                          </a:solidFill>
                          <a:ea typeface="ＭＳ Ｐゴシック" charset="-128"/>
                        </a:rPr>
                        <a:t> ,</a:t>
                      </a:r>
                      <a:r>
                        <a:rPr lang="en-US" dirty="0" smtClean="0">
                          <a:solidFill>
                            <a:srgbClr val="334E5D"/>
                          </a:solidFill>
                          <a:ea typeface="ＭＳ Ｐゴシック" charset="-128"/>
                        </a:rPr>
                        <a:t>Pro-inflammatory cytokines</a:t>
                      </a:r>
                      <a:r>
                        <a:rPr lang="en-US" baseline="0" dirty="0" smtClean="0">
                          <a:solidFill>
                            <a:srgbClr val="334E5D"/>
                          </a:solidFill>
                          <a:ea typeface="ＭＳ Ｐゴシック" charset="-128"/>
                        </a:rPr>
                        <a:t> , </a:t>
                      </a:r>
                      <a:r>
                        <a:rPr lang="el-GR" dirty="0" smtClean="0">
                          <a:solidFill>
                            <a:srgbClr val="334E5D"/>
                          </a:solidFill>
                          <a:ea typeface="ＭＳ Ｐゴシック" charset="-128"/>
                        </a:rPr>
                        <a:t>α</a:t>
                      </a:r>
                      <a:r>
                        <a:rPr lang="en-US" dirty="0" smtClean="0">
                          <a:solidFill>
                            <a:srgbClr val="334E5D"/>
                          </a:solidFill>
                          <a:ea typeface="ＭＳ Ｐゴシック" charset="-128"/>
                        </a:rPr>
                        <a:t>1-Antichymotrypsin,</a:t>
                      </a:r>
                      <a:r>
                        <a:rPr lang="en-US" baseline="0" dirty="0" smtClean="0">
                          <a:solidFill>
                            <a:srgbClr val="334E5D"/>
                          </a:solidFill>
                          <a:ea typeface="ＭＳ Ｐゴシック" charset="-128"/>
                        </a:rPr>
                        <a:t> </a:t>
                      </a:r>
                      <a:r>
                        <a:rPr lang="en-US" dirty="0" smtClean="0">
                          <a:solidFill>
                            <a:srgbClr val="334E5D"/>
                          </a:solidFill>
                          <a:ea typeface="ＭＳ Ｐゴシック" charset="-128"/>
                        </a:rPr>
                        <a:t>Apolipoproteins</a:t>
                      </a:r>
                    </a:p>
                  </a:txBody>
                  <a:tcPr/>
                </a:tc>
                <a:extLst>
                  <a:ext uri="{0D108BD9-81ED-4DB2-BD59-A6C34878D82A}">
                    <a16:rowId xmlns:a16="http://schemas.microsoft.com/office/drawing/2014/main" val="10002"/>
                  </a:ext>
                </a:extLst>
              </a:tr>
              <a:tr h="40019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4B8180"/>
                          </a:solidFill>
                          <a:latin typeface="Century Gothic" charset="0"/>
                          <a:ea typeface="Century Gothic" charset="0"/>
                          <a:cs typeface="Century Gothic" charset="0"/>
                        </a:rPr>
                        <a:t>Neurofibrillary Tangles</a:t>
                      </a:r>
                    </a:p>
                    <a:p>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rgbClr val="334E5D"/>
                          </a:solidFill>
                          <a:ea typeface="ＭＳ Ｐゴシック" charset="-128"/>
                        </a:rPr>
                        <a:t>It is Bundles of filaments in the cytoplasm of neurons that displace or encircle the nucleus. Contain</a:t>
                      </a:r>
                      <a:r>
                        <a:rPr lang="en-US" sz="1800" baseline="0" dirty="0" smtClean="0">
                          <a:solidFill>
                            <a:srgbClr val="334E5D"/>
                          </a:solidFill>
                          <a:ea typeface="ＭＳ Ｐゴシック" charset="-128"/>
                        </a:rPr>
                        <a:t>:</a:t>
                      </a:r>
                      <a:endParaRPr lang="en-US" sz="1800" dirty="0" smtClean="0">
                        <a:solidFill>
                          <a:srgbClr val="334E5D"/>
                        </a:solidFill>
                        <a:ea typeface="ＭＳ Ｐゴシック"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srgbClr val="334E5D"/>
                          </a:solidFill>
                          <a:ea typeface="ＭＳ Ｐゴシック" charset="-128"/>
                        </a:rPr>
                        <a:t>Hyperphosphorylated</a:t>
                      </a:r>
                      <a:r>
                        <a:rPr lang="en-US" dirty="0" smtClean="0">
                          <a:solidFill>
                            <a:srgbClr val="334E5D"/>
                          </a:solidFill>
                          <a:ea typeface="ＭＳ Ｐゴシック" charset="-128"/>
                        </a:rPr>
                        <a:t> forms of the </a:t>
                      </a:r>
                      <a:r>
                        <a:rPr lang="en-US" b="1" u="sng" dirty="0" smtClean="0">
                          <a:solidFill>
                            <a:srgbClr val="FF0000"/>
                          </a:solidFill>
                          <a:ea typeface="ＭＳ Ｐゴシック" charset="-128"/>
                        </a:rPr>
                        <a:t>tau protein</a:t>
                      </a:r>
                      <a:r>
                        <a:rPr lang="en-US" b="1" u="sng" baseline="0" dirty="0" smtClean="0">
                          <a:solidFill>
                            <a:srgbClr val="FF0000"/>
                          </a:solidFill>
                          <a:ea typeface="ＭＳ Ｐゴシック" charset="-128"/>
                        </a:rPr>
                        <a:t> , </a:t>
                      </a:r>
                      <a:r>
                        <a:rPr lang="en-US" dirty="0" smtClean="0">
                          <a:solidFill>
                            <a:srgbClr val="334E5D"/>
                          </a:solidFill>
                          <a:ea typeface="ＭＳ Ｐゴシック" charset="-128"/>
                        </a:rPr>
                        <a:t>A protein that enhances microtubule assembly</a:t>
                      </a:r>
                    </a:p>
                  </a:txBody>
                  <a:tcPr/>
                </a:tc>
                <a:extLst>
                  <a:ext uri="{0D108BD9-81ED-4DB2-BD59-A6C34878D82A}">
                    <a16:rowId xmlns:a16="http://schemas.microsoft.com/office/drawing/2014/main" val="10003"/>
                  </a:ext>
                </a:extLst>
              </a:tr>
              <a:tr h="400197">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4B8180"/>
                          </a:solidFill>
                          <a:latin typeface="Century Gothic" charset="0"/>
                          <a:ea typeface="Century Gothic" charset="0"/>
                          <a:cs typeface="Century Gothic" charset="0"/>
                        </a:rPr>
                        <a:t>Amyloid </a:t>
                      </a:r>
                      <a:r>
                        <a:rPr lang="en-US" sz="1400" dirty="0" err="1" smtClean="0">
                          <a:solidFill>
                            <a:srgbClr val="4B8180"/>
                          </a:solidFill>
                          <a:latin typeface="Century Gothic" charset="0"/>
                          <a:ea typeface="Century Gothic" charset="0"/>
                          <a:cs typeface="Century Gothic" charset="0"/>
                        </a:rPr>
                        <a:t>Angiopathy</a:t>
                      </a:r>
                      <a:endParaRPr lang="en-US" sz="1400" dirty="0" smtClean="0">
                        <a:solidFill>
                          <a:srgbClr val="4B8180"/>
                        </a:solidFill>
                        <a:latin typeface="Century Gothic" charset="0"/>
                        <a:ea typeface="Century Gothic" charset="0"/>
                        <a:cs typeface="Century Gothic" charset="0"/>
                      </a:endParaRPr>
                    </a:p>
                    <a:p>
                      <a:endParaRPr lang="en-US" dirty="0"/>
                    </a:p>
                  </a:txBody>
                  <a:tcPr/>
                </a:tc>
                <a:tc>
                  <a:txBody>
                    <a:bodyPr/>
                    <a:lstStyle/>
                    <a:p>
                      <a:pPr marL="404622" marR="0" indent="-285750" algn="l" defTabSz="914400" rtl="0" eaLnBrk="1" fontAlgn="auto" latinLnBrk="0" hangingPunct="1">
                        <a:lnSpc>
                          <a:spcPct val="100000"/>
                        </a:lnSpc>
                        <a:spcBef>
                          <a:spcPts val="0"/>
                        </a:spcBef>
                        <a:spcAft>
                          <a:spcPts val="0"/>
                        </a:spcAft>
                        <a:buClr>
                          <a:srgbClr val="4B8180"/>
                        </a:buClr>
                        <a:buSzTx/>
                        <a:buFont typeface="Arial" panose="020B0604020202020204" pitchFamily="34" charset="0"/>
                        <a:buChar char="•"/>
                        <a:tabLst/>
                        <a:defRPr/>
                      </a:pPr>
                      <a:r>
                        <a:rPr lang="en-US" sz="1800" dirty="0" smtClean="0">
                          <a:solidFill>
                            <a:srgbClr val="334E5D"/>
                          </a:solidFill>
                          <a:ea typeface="ＭＳ Ｐゴシック" charset="-128"/>
                        </a:rPr>
                        <a:t>It is build up on the walls of the arteries in the brain</a:t>
                      </a:r>
                    </a:p>
                    <a:p>
                      <a:pPr marL="461772" indent="-342900">
                        <a:spcBef>
                          <a:spcPts val="0"/>
                        </a:spcBef>
                        <a:buClr>
                          <a:srgbClr val="4B8180"/>
                        </a:buClr>
                        <a:defRPr/>
                      </a:pPr>
                      <a:r>
                        <a:rPr lang="en-US" sz="1800" dirty="0" smtClean="0">
                          <a:solidFill>
                            <a:srgbClr val="334E5D"/>
                          </a:solidFill>
                          <a:ea typeface="ＭＳ Ｐゴシック" charset="-128"/>
                        </a:rPr>
                        <a:t>The condition increases the risk of </a:t>
                      </a:r>
                      <a:r>
                        <a:rPr lang="en-US" sz="1800" b="1" u="sng" dirty="0" smtClean="0">
                          <a:solidFill>
                            <a:srgbClr val="FF0000"/>
                          </a:solidFill>
                          <a:ea typeface="ＭＳ Ｐゴシック" charset="-128"/>
                        </a:rPr>
                        <a:t>hemorrhagic</a:t>
                      </a:r>
                      <a:r>
                        <a:rPr lang="en-US" sz="1800" dirty="0" smtClean="0">
                          <a:solidFill>
                            <a:srgbClr val="FF0000"/>
                          </a:solidFill>
                          <a:ea typeface="ＭＳ Ｐゴシック" charset="-128"/>
                        </a:rPr>
                        <a:t>, </a:t>
                      </a:r>
                      <a:r>
                        <a:rPr lang="en-US" sz="1800" b="1" u="sng" dirty="0" smtClean="0">
                          <a:solidFill>
                            <a:srgbClr val="FF0000"/>
                          </a:solidFill>
                          <a:ea typeface="ＭＳ Ｐゴシック" charset="-128"/>
                        </a:rPr>
                        <a:t>stroke</a:t>
                      </a:r>
                      <a:r>
                        <a:rPr lang="en-US" sz="1800" dirty="0" smtClean="0">
                          <a:solidFill>
                            <a:srgbClr val="FF0000"/>
                          </a:solidFill>
                          <a:ea typeface="ＭＳ Ｐゴシック" charset="-128"/>
                        </a:rPr>
                        <a:t> </a:t>
                      </a:r>
                      <a:r>
                        <a:rPr lang="en-US" sz="1800" dirty="0" smtClean="0">
                          <a:solidFill>
                            <a:srgbClr val="334E5D"/>
                          </a:solidFill>
                          <a:ea typeface="ＭＳ Ｐゴシック" charset="-128"/>
                        </a:rPr>
                        <a:t>and </a:t>
                      </a:r>
                      <a:r>
                        <a:rPr lang="en-US" sz="1800" b="1" u="sng" dirty="0" smtClean="0">
                          <a:solidFill>
                            <a:srgbClr val="FF0000"/>
                          </a:solidFill>
                          <a:ea typeface="ＭＳ Ｐゴシック" charset="-128"/>
                        </a:rPr>
                        <a:t>dementia</a:t>
                      </a:r>
                      <a:endParaRPr lang="en-US" sz="1800" dirty="0" smtClean="0">
                        <a:solidFill>
                          <a:srgbClr val="334E5D"/>
                        </a:solidFill>
                        <a:ea typeface="ＭＳ Ｐゴシック" charset="-128"/>
                      </a:endParaRPr>
                    </a:p>
                    <a:p>
                      <a:pPr marL="461772" indent="-342900">
                        <a:spcBef>
                          <a:spcPts val="0"/>
                        </a:spcBef>
                        <a:buClr>
                          <a:srgbClr val="4B8180"/>
                        </a:buClr>
                        <a:defRPr/>
                      </a:pPr>
                      <a:r>
                        <a:rPr lang="en-US" sz="1800" dirty="0" smtClean="0">
                          <a:solidFill>
                            <a:srgbClr val="334E5D"/>
                          </a:solidFill>
                          <a:ea typeface="ＭＳ Ｐゴシック" charset="-128"/>
                        </a:rPr>
                        <a:t>An almost invariable accompaniment of Alzheimer’s disease but not specific for Alzheimer’s</a:t>
                      </a:r>
                    </a:p>
                  </a:txBody>
                  <a:tcPr marL="0" marR="0" marT="0" marB="0"/>
                </a:tc>
                <a:extLst>
                  <a:ext uri="{0D108BD9-81ED-4DB2-BD59-A6C34878D82A}">
                    <a16:rowId xmlns:a16="http://schemas.microsoft.com/office/drawing/2014/main" val="10004"/>
                  </a:ext>
                </a:extLst>
              </a:tr>
            </a:tbl>
          </a:graphicData>
        </a:graphic>
      </p:graphicFrame>
      <p:sp>
        <p:nvSpPr>
          <p:cNvPr id="3" name="TextBox 2">
            <a:extLst>
              <a:ext uri="{FF2B5EF4-FFF2-40B4-BE49-F238E27FC236}">
                <a16:creationId xmlns:a16="http://schemas.microsoft.com/office/drawing/2014/main" id="{7A565FB3-A5DC-2C47-84A2-0CC6C139032F}"/>
              </a:ext>
            </a:extLst>
          </p:cNvPr>
          <p:cNvSpPr txBox="1"/>
          <p:nvPr/>
        </p:nvSpPr>
        <p:spPr>
          <a:xfrm>
            <a:off x="218362" y="0"/>
            <a:ext cx="6100980" cy="646331"/>
          </a:xfrm>
          <a:prstGeom prst="rect">
            <a:avLst/>
          </a:prstGeom>
          <a:noFill/>
        </p:spPr>
        <p:txBody>
          <a:bodyPr wrap="square">
            <a:spAutoFit/>
          </a:bodyPr>
          <a:lstStyle/>
          <a:p>
            <a:r>
              <a:rPr lang="en-US" sz="3600" b="1" dirty="0" smtClean="0">
                <a:solidFill>
                  <a:srgbClr val="4B8180"/>
                </a:solidFill>
              </a:rPr>
              <a:t>summary</a:t>
            </a:r>
            <a:endParaRPr lang="en-US" sz="3600" b="1" dirty="0">
              <a:solidFill>
                <a:srgbClr val="4B8180"/>
              </a:solidFill>
            </a:endParaRPr>
          </a:p>
        </p:txBody>
      </p:sp>
    </p:spTree>
    <p:extLst>
      <p:ext uri="{BB962C8B-B14F-4D97-AF65-F5344CB8AC3E}">
        <p14:creationId xmlns:p14="http://schemas.microsoft.com/office/powerpoint/2010/main" val="234020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39"/>
            <a:ext cx="6146800" cy="584775"/>
          </a:xfrm>
          <a:prstGeom prst="rect">
            <a:avLst/>
          </a:prstGeom>
          <a:noFill/>
        </p:spPr>
        <p:txBody>
          <a:bodyPr wrap="square" rtlCol="0">
            <a:spAutoFit/>
          </a:bodyPr>
          <a:lstStyle/>
          <a:p>
            <a:r>
              <a:rPr lang="en-US" sz="3200">
                <a:solidFill>
                  <a:srgbClr val="4C8180"/>
                </a:solidFill>
                <a:latin typeface="Century Gothic" charset="0"/>
                <a:ea typeface="Century Gothic" charset="0"/>
                <a:cs typeface="Century Gothic" charset="0"/>
              </a:rPr>
              <a:t>Quiz</a:t>
            </a:r>
            <a:endParaRPr lang="en-US" sz="2800" dirty="0">
              <a:solidFill>
                <a:srgbClr val="4C8180"/>
              </a:solidFill>
              <a:latin typeface="Century Gothic" charset="0"/>
              <a:ea typeface="Century Gothic" charset="0"/>
              <a:cs typeface="Century Gothic" charset="0"/>
            </a:endParaRPr>
          </a:p>
        </p:txBody>
      </p:sp>
      <p:sp>
        <p:nvSpPr>
          <p:cNvPr id="3" name="TextBox 2"/>
          <p:cNvSpPr txBox="1"/>
          <p:nvPr/>
        </p:nvSpPr>
        <p:spPr>
          <a:xfrm>
            <a:off x="196958" y="813020"/>
            <a:ext cx="7118241" cy="5262979"/>
          </a:xfrm>
          <a:prstGeom prst="rect">
            <a:avLst/>
          </a:prstGeom>
          <a:noFill/>
        </p:spPr>
        <p:txBody>
          <a:bodyPr wrap="square" rtlCol="0">
            <a:spAutoFit/>
          </a:bodyPr>
          <a:lstStyle/>
          <a:p>
            <a:r>
              <a:rPr lang="en-US" sz="1600" b="1" dirty="0">
                <a:solidFill>
                  <a:srgbClr val="7AADA2"/>
                </a:solidFill>
                <a:latin typeface="Calibri" panose="020F0502020204030204" pitchFamily="34" charset="0"/>
                <a:cs typeface="Calibri" panose="020F0502020204030204" pitchFamily="34" charset="0"/>
              </a:rPr>
              <a:t>1) </a:t>
            </a:r>
            <a:r>
              <a:rPr lang="en-US" sz="1600" b="1" dirty="0" smtClean="0">
                <a:solidFill>
                  <a:srgbClr val="7AADA2"/>
                </a:solidFill>
                <a:latin typeface="Calibri" panose="020F0502020204030204" pitchFamily="34" charset="0"/>
                <a:cs typeface="Calibri" panose="020F0502020204030204" pitchFamily="34" charset="0"/>
              </a:rPr>
              <a:t>Which ONE of the following is the main component of </a:t>
            </a:r>
            <a:r>
              <a:rPr lang="en-US" sz="1600" b="1" dirty="0" err="1" smtClean="0">
                <a:solidFill>
                  <a:srgbClr val="7AADA2"/>
                </a:solidFill>
                <a:latin typeface="Calibri" panose="020F0502020204030204" pitchFamily="34" charset="0"/>
                <a:cs typeface="Calibri" panose="020F0502020204030204" pitchFamily="34" charset="0"/>
              </a:rPr>
              <a:t>neuritic</a:t>
            </a:r>
            <a:r>
              <a:rPr lang="en-US" sz="1600" b="1" dirty="0" smtClean="0">
                <a:solidFill>
                  <a:srgbClr val="7AADA2"/>
                </a:solidFill>
                <a:latin typeface="Calibri" panose="020F0502020204030204" pitchFamily="34" charset="0"/>
                <a:cs typeface="Calibri" panose="020F0502020204030204" pitchFamily="34" charset="0"/>
              </a:rPr>
              <a:t> plaques ?</a:t>
            </a:r>
            <a:endParaRPr lang="en-US" sz="1600" b="1" dirty="0">
              <a:solidFill>
                <a:srgbClr val="7AADA2"/>
              </a:solidFill>
              <a:latin typeface="Calibri" panose="020F0502020204030204" pitchFamily="34" charset="0"/>
              <a:cs typeface="Calibri" panose="020F0502020204030204" pitchFamily="34" charset="0"/>
            </a:endParaRPr>
          </a:p>
          <a:p>
            <a:endParaRPr lang="en-US" sz="1600" b="1" dirty="0">
              <a:solidFill>
                <a:srgbClr val="7AADA2"/>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amyloid precursor protein</a:t>
            </a:r>
            <a:endParaRPr lang="en-US" sz="1600" dirty="0" smtClean="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Tau proteins</a:t>
            </a:r>
          </a:p>
          <a:p>
            <a:pPr marL="342900" indent="-342900">
              <a:buFontTx/>
              <a:buAutoNum type="alphaLcParenR"/>
            </a:pPr>
            <a:r>
              <a:rPr lang="en-US" sz="1600" dirty="0" smtClean="0">
                <a:solidFill>
                  <a:srgbClr val="00203F"/>
                </a:solidFill>
                <a:latin typeface="Calibri" panose="020F0502020204030204" pitchFamily="34" charset="0"/>
                <a:cs typeface="Calibri" panose="020F0502020204030204" pitchFamily="34" charset="0"/>
              </a:rPr>
              <a:t> A</a:t>
            </a:r>
            <a:r>
              <a:rPr lang="el-GR" sz="1600" dirty="0">
                <a:solidFill>
                  <a:srgbClr val="00203F"/>
                </a:solidFill>
                <a:latin typeface="Calibri" panose="020F0502020204030204" pitchFamily="34" charset="0"/>
                <a:cs typeface="Calibri" panose="020F0502020204030204" pitchFamily="34" charset="0"/>
              </a:rPr>
              <a:t>β</a:t>
            </a: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peptides </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All of the above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endParaRPr lang="en-US" sz="1600" dirty="0">
              <a:solidFill>
                <a:schemeClr val="tx1"/>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2) </a:t>
            </a:r>
            <a:r>
              <a:rPr lang="en-US" sz="1600" b="1" dirty="0" smtClean="0">
                <a:solidFill>
                  <a:srgbClr val="7AADA2"/>
                </a:solidFill>
                <a:latin typeface="Calibri" panose="020F0502020204030204" pitchFamily="34" charset="0"/>
                <a:cs typeface="Calibri" panose="020F0502020204030204" pitchFamily="34" charset="0"/>
              </a:rPr>
              <a:t>Which ONE of the following biochemical markers is </a:t>
            </a:r>
            <a:r>
              <a:rPr lang="en-US" sz="1600" b="1" u="sng" dirty="0" smtClean="0">
                <a:solidFill>
                  <a:srgbClr val="7AADA2"/>
                </a:solidFill>
                <a:latin typeface="Calibri" panose="020F0502020204030204" pitchFamily="34" charset="0"/>
                <a:cs typeface="Calibri" panose="020F0502020204030204" pitchFamily="34" charset="0"/>
              </a:rPr>
              <a:t>not</a:t>
            </a:r>
            <a:r>
              <a:rPr lang="en-US" sz="1600" b="1" dirty="0" smtClean="0">
                <a:solidFill>
                  <a:srgbClr val="7AADA2"/>
                </a:solidFill>
                <a:latin typeface="Calibri" panose="020F0502020204030204" pitchFamily="34" charset="0"/>
                <a:cs typeface="Calibri" panose="020F0502020204030204" pitchFamily="34" charset="0"/>
              </a:rPr>
              <a:t> correlated with the degree of dementia in Alzheimer patients ?</a:t>
            </a:r>
            <a:endParaRPr lang="en-US" sz="1600" b="1" dirty="0">
              <a:solidFill>
                <a:srgbClr val="7AADA2"/>
              </a:solidFill>
              <a:latin typeface="Calibri" panose="020F0502020204030204" pitchFamily="34" charset="0"/>
              <a:cs typeface="Calibri" panose="020F0502020204030204" pitchFamily="34" charset="0"/>
            </a:endParaRPr>
          </a:p>
          <a:p>
            <a:endParaRPr lang="en-US" sz="1600" b="1"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Choline </a:t>
            </a:r>
            <a:r>
              <a:rPr lang="en-US" sz="1600" dirty="0">
                <a:solidFill>
                  <a:srgbClr val="00203F"/>
                </a:solidFill>
                <a:latin typeface="Calibri" panose="020F0502020204030204" pitchFamily="34" charset="0"/>
                <a:cs typeface="Calibri" panose="020F0502020204030204" pitchFamily="34" charset="0"/>
              </a:rPr>
              <a:t>acetyltransferase</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a:t>
            </a:r>
            <a:r>
              <a:rPr lang="en-US" sz="1600" dirty="0" err="1" smtClean="0">
                <a:solidFill>
                  <a:srgbClr val="00203F"/>
                </a:solidFill>
                <a:latin typeface="Calibri" panose="020F0502020204030204" pitchFamily="34" charset="0"/>
                <a:cs typeface="Calibri" panose="020F0502020204030204" pitchFamily="34" charset="0"/>
              </a:rPr>
              <a:t>Synaptophysin</a:t>
            </a:r>
            <a:r>
              <a:rPr lang="en-US" sz="1600" dirty="0" smtClean="0">
                <a:solidFill>
                  <a:srgbClr val="00203F"/>
                </a:solidFill>
                <a:latin typeface="Calibri" panose="020F0502020204030204" pitchFamily="34" charset="0"/>
                <a:cs typeface="Calibri" panose="020F0502020204030204" pitchFamily="34" charset="0"/>
              </a:rPr>
              <a:t> </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Amyloid burden</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Troponin I</a:t>
            </a:r>
            <a:endParaRPr lang="en-US" sz="1600" dirty="0">
              <a:solidFill>
                <a:srgbClr val="00203F"/>
              </a:solidFill>
              <a:latin typeface="Calibri" panose="020F0502020204030204" pitchFamily="34" charset="0"/>
              <a:cs typeface="Calibri" panose="020F0502020204030204" pitchFamily="34" charset="0"/>
            </a:endParaRPr>
          </a:p>
          <a:p>
            <a:endParaRPr lang="en-US" sz="1600" b="1" dirty="0">
              <a:solidFill>
                <a:srgbClr val="7AADA2"/>
              </a:solidFill>
              <a:latin typeface="Calibri" panose="020F0502020204030204" pitchFamily="34" charset="0"/>
              <a:cs typeface="Calibri" panose="020F0502020204030204" pitchFamily="34" charset="0"/>
            </a:endParaRPr>
          </a:p>
          <a:p>
            <a:r>
              <a:rPr lang="en-US" sz="1600" b="1" dirty="0">
                <a:solidFill>
                  <a:srgbClr val="7AADA2"/>
                </a:solidFill>
                <a:latin typeface="Calibri" panose="020F0502020204030204" pitchFamily="34" charset="0"/>
                <a:cs typeface="Calibri" panose="020F0502020204030204" pitchFamily="34" charset="0"/>
              </a:rPr>
              <a:t>3) Alzheimer’s </a:t>
            </a:r>
            <a:r>
              <a:rPr lang="en-US" sz="1600" b="1" dirty="0" smtClean="0">
                <a:solidFill>
                  <a:srgbClr val="7AADA2"/>
                </a:solidFill>
                <a:latin typeface="Calibri" panose="020F0502020204030204" pitchFamily="34" charset="0"/>
                <a:cs typeface="Calibri" panose="020F0502020204030204" pitchFamily="34" charset="0"/>
              </a:rPr>
              <a:t>Disease is diagnosed with ?</a:t>
            </a: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Clinical </a:t>
            </a:r>
            <a:r>
              <a:rPr lang="en-US" sz="1600" dirty="0">
                <a:solidFill>
                  <a:srgbClr val="00203F"/>
                </a:solidFill>
                <a:latin typeface="Calibri" panose="020F0502020204030204" pitchFamily="34" charset="0"/>
                <a:cs typeface="Calibri" panose="020F0502020204030204" pitchFamily="34" charset="0"/>
              </a:rPr>
              <a:t>assessment </a:t>
            </a:r>
            <a:endParaRPr lang="en-US" sz="1600" dirty="0" smtClean="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R</a:t>
            </a:r>
            <a:r>
              <a:rPr lang="en-US" sz="1600" dirty="0" smtClean="0">
                <a:solidFill>
                  <a:srgbClr val="00203F"/>
                </a:solidFill>
                <a:latin typeface="Calibri" panose="020F0502020204030204" pitchFamily="34" charset="0"/>
                <a:cs typeface="Calibri" panose="020F0502020204030204" pitchFamily="34" charset="0"/>
              </a:rPr>
              <a:t>adiologic methods</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 Pathologic </a:t>
            </a:r>
            <a:r>
              <a:rPr lang="en-US" sz="1600" dirty="0">
                <a:solidFill>
                  <a:srgbClr val="00203F"/>
                </a:solidFill>
                <a:latin typeface="Calibri" panose="020F0502020204030204" pitchFamily="34" charset="0"/>
                <a:cs typeface="Calibri" panose="020F0502020204030204" pitchFamily="34" charset="0"/>
              </a:rPr>
              <a:t>examination of brain </a:t>
            </a:r>
            <a:r>
              <a:rPr lang="en-US" sz="1600" dirty="0" smtClean="0">
                <a:solidFill>
                  <a:srgbClr val="00203F"/>
                </a:solidFill>
                <a:latin typeface="Calibri" panose="020F0502020204030204" pitchFamily="34" charset="0"/>
                <a:cs typeface="Calibri" panose="020F0502020204030204" pitchFamily="34" charset="0"/>
              </a:rPr>
              <a:t>tissue</a:t>
            </a:r>
          </a:p>
          <a:p>
            <a:pPr marL="342900" indent="-342900">
              <a:buAutoNum type="alphaLcParenR"/>
            </a:pPr>
            <a:r>
              <a:rPr lang="en-US" sz="1600" dirty="0" smtClean="0">
                <a:solidFill>
                  <a:srgbClr val="00203F"/>
                </a:solidFill>
                <a:latin typeface="Calibri" panose="020F0502020204030204" pitchFamily="34" charset="0"/>
                <a:cs typeface="Calibri" panose="020F0502020204030204" pitchFamily="34" charset="0"/>
              </a:rPr>
              <a:t>All of the above</a:t>
            </a:r>
            <a:endParaRPr lang="en-US" sz="1600" dirty="0">
              <a:latin typeface="Calibri" panose="020F0502020204030204" pitchFamily="34" charset="0"/>
              <a:cs typeface="Calibri" panose="020F0502020204030204" pitchFamily="34" charset="0"/>
            </a:endParaRPr>
          </a:p>
        </p:txBody>
      </p:sp>
      <p:cxnSp>
        <p:nvCxnSpPr>
          <p:cNvPr id="4" name="Straight Connector 3"/>
          <p:cNvCxnSpPr/>
          <p:nvPr/>
        </p:nvCxnSpPr>
        <p:spPr>
          <a:xfrm>
            <a:off x="7227603" y="976022"/>
            <a:ext cx="0" cy="5592420"/>
          </a:xfrm>
          <a:prstGeom prst="line">
            <a:avLst/>
          </a:prstGeom>
          <a:ln w="19050" cap="rnd">
            <a:solidFill>
              <a:srgbClr val="4B8180"/>
            </a:solidFill>
            <a:prstDash val="sysDash"/>
            <a:roun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60986" y="3382484"/>
            <a:ext cx="3612982" cy="2308324"/>
          </a:xfrm>
          <a:prstGeom prst="rect">
            <a:avLst/>
          </a:prstGeom>
        </p:spPr>
        <p:txBody>
          <a:bodyPr wrap="square">
            <a:spAutoFit/>
          </a:bodyPr>
          <a:lstStyle/>
          <a:p>
            <a:r>
              <a:rPr lang="en-US" b="1" dirty="0">
                <a:solidFill>
                  <a:srgbClr val="7AADA2"/>
                </a:solidFill>
                <a:latin typeface="Calibri" panose="020F0502020204030204" pitchFamily="34" charset="0"/>
                <a:cs typeface="Calibri" panose="020F0502020204030204" pitchFamily="34" charset="0"/>
              </a:rPr>
              <a:t>Q : </a:t>
            </a:r>
            <a:r>
              <a:rPr lang="en-US" b="1" dirty="0" smtClean="0">
                <a:solidFill>
                  <a:srgbClr val="7AADA2"/>
                </a:solidFill>
                <a:latin typeface="Calibri" panose="020F0502020204030204" pitchFamily="34" charset="0"/>
                <a:cs typeface="Calibri" panose="020F0502020204030204" pitchFamily="34" charset="0"/>
              </a:rPr>
              <a:t>What are the main genes affected in Alzheimer ?</a:t>
            </a:r>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cs typeface="Calibri" panose="020F0502020204030204" pitchFamily="34" charset="0"/>
            </a:endParaRPr>
          </a:p>
          <a:p>
            <a:r>
              <a:rPr lang="en-US" b="1" dirty="0">
                <a:solidFill>
                  <a:srgbClr val="7AADA2"/>
                </a:solidFill>
                <a:latin typeface="Calibri" panose="020F0502020204030204" pitchFamily="34" charset="0"/>
                <a:cs typeface="Calibri" panose="020F0502020204030204" pitchFamily="34" charset="0"/>
              </a:rPr>
              <a:t>Q : </a:t>
            </a:r>
            <a:r>
              <a:rPr lang="en-US" b="1" dirty="0" smtClean="0">
                <a:solidFill>
                  <a:srgbClr val="7AADA2"/>
                </a:solidFill>
                <a:latin typeface="Calibri" panose="020F0502020204030204" pitchFamily="34" charset="0"/>
                <a:cs typeface="Calibri" panose="020F0502020204030204" pitchFamily="34" charset="0"/>
              </a:rPr>
              <a:t>Describe the pathway of A</a:t>
            </a:r>
            <a:r>
              <a:rPr lang="el-GR" b="1" dirty="0">
                <a:solidFill>
                  <a:srgbClr val="7AADA2"/>
                </a:solidFill>
                <a:latin typeface="Calibri" panose="020F0502020204030204" pitchFamily="34" charset="0"/>
                <a:cs typeface="Calibri" panose="020F0502020204030204" pitchFamily="34" charset="0"/>
              </a:rPr>
              <a:t>β</a:t>
            </a:r>
            <a:r>
              <a:rPr lang="en-US" b="1" dirty="0" smtClean="0">
                <a:solidFill>
                  <a:srgbClr val="7AADA2"/>
                </a:solidFill>
                <a:latin typeface="Calibri" panose="020F0502020204030204" pitchFamily="34" charset="0"/>
                <a:cs typeface="Calibri" panose="020F0502020204030204" pitchFamily="34" charset="0"/>
              </a:rPr>
              <a:t> peptides aggregation ?</a:t>
            </a:r>
            <a:endParaRPr lang="en-US" b="1" dirty="0">
              <a:solidFill>
                <a:srgbClr val="7AADA2"/>
              </a:solidFill>
              <a:latin typeface="Calibri" panose="020F0502020204030204" pitchFamily="34" charset="0"/>
              <a:cs typeface="Calibri" panose="020F0502020204030204" pitchFamily="34" charset="0"/>
            </a:endParaRPr>
          </a:p>
          <a:p>
            <a:endParaRPr lang="en-US" b="1" dirty="0">
              <a:solidFill>
                <a:srgbClr val="7AADA2"/>
              </a:solidFill>
              <a:latin typeface="Calibri" panose="020F0502020204030204" pitchFamily="34" charset="0"/>
            </a:endParaRPr>
          </a:p>
          <a:p>
            <a:endParaRPr lang="en-US" dirty="0"/>
          </a:p>
        </p:txBody>
      </p:sp>
      <p:sp>
        <p:nvSpPr>
          <p:cNvPr id="7" name="TextBox 6"/>
          <p:cNvSpPr txBox="1"/>
          <p:nvPr/>
        </p:nvSpPr>
        <p:spPr>
          <a:xfrm rot="10800000">
            <a:off x="11412779" y="5331310"/>
            <a:ext cx="688931" cy="1077218"/>
          </a:xfrm>
          <a:prstGeom prst="rect">
            <a:avLst/>
          </a:prstGeom>
          <a:noFill/>
          <a:ln w="38100">
            <a:solidFill>
              <a:srgbClr val="7AADA2"/>
            </a:solidFill>
            <a:prstDash val="sysDash"/>
          </a:ln>
        </p:spPr>
        <p:txBody>
          <a:bodyPr wrap="square" rtlCol="0">
            <a:spAutoFit/>
          </a:bodyPr>
          <a:lstStyle/>
          <a:p>
            <a:r>
              <a:rPr lang="en-US" sz="1600" dirty="0">
                <a:solidFill>
                  <a:srgbClr val="C5B7D1"/>
                </a:solidFill>
                <a:latin typeface="Calibri" panose="020F0502020204030204" pitchFamily="34" charset="0"/>
                <a:cs typeface="Calibri" panose="020F0502020204030204" pitchFamily="34" charset="0"/>
              </a:rPr>
              <a:t>1- </a:t>
            </a:r>
            <a:r>
              <a:rPr lang="en-US" sz="1600" dirty="0" smtClean="0">
                <a:solidFill>
                  <a:srgbClr val="C5B7D1"/>
                </a:solidFill>
                <a:latin typeface="Calibri" panose="020F0502020204030204" pitchFamily="34" charset="0"/>
                <a:cs typeface="Calibri" panose="020F0502020204030204" pitchFamily="34" charset="0"/>
              </a:rPr>
              <a:t>C </a:t>
            </a:r>
            <a:endParaRPr lang="en-US" sz="1600" dirty="0">
              <a:solidFill>
                <a:srgbClr val="C5B7D1"/>
              </a:solidFill>
              <a:latin typeface="Calibri" panose="020F0502020204030204" pitchFamily="34" charset="0"/>
              <a:cs typeface="Calibri" panose="020F0502020204030204" pitchFamily="34" charset="0"/>
            </a:endParaRPr>
          </a:p>
          <a:p>
            <a:r>
              <a:rPr lang="en-US" sz="1600" dirty="0">
                <a:solidFill>
                  <a:srgbClr val="C5B7D1"/>
                </a:solidFill>
                <a:latin typeface="Calibri" panose="020F0502020204030204" pitchFamily="34" charset="0"/>
                <a:cs typeface="Calibri" panose="020F0502020204030204" pitchFamily="34" charset="0"/>
              </a:rPr>
              <a:t>2- </a:t>
            </a:r>
            <a:r>
              <a:rPr lang="en-US" sz="1600" dirty="0" smtClean="0">
                <a:solidFill>
                  <a:srgbClr val="C5B7D1"/>
                </a:solidFill>
                <a:latin typeface="Calibri" panose="020F0502020204030204" pitchFamily="34" charset="0"/>
                <a:cs typeface="Calibri" panose="020F0502020204030204" pitchFamily="34" charset="0"/>
              </a:rPr>
              <a:t>D</a:t>
            </a:r>
            <a:endParaRPr lang="en-US" sz="1600" dirty="0">
              <a:solidFill>
                <a:srgbClr val="C5B7D1"/>
              </a:solidFill>
              <a:latin typeface="Calibri" panose="020F0502020204030204" pitchFamily="34" charset="0"/>
              <a:cs typeface="Calibri" panose="020F0502020204030204" pitchFamily="34" charset="0"/>
            </a:endParaRPr>
          </a:p>
          <a:p>
            <a:r>
              <a:rPr lang="en-US" sz="1600" dirty="0">
                <a:solidFill>
                  <a:srgbClr val="C5B7D1"/>
                </a:solidFill>
                <a:latin typeface="Calibri" panose="020F0502020204030204" pitchFamily="34" charset="0"/>
                <a:cs typeface="Calibri" panose="020F0502020204030204" pitchFamily="34" charset="0"/>
              </a:rPr>
              <a:t>3- </a:t>
            </a:r>
            <a:r>
              <a:rPr lang="en-US" sz="1600" dirty="0" smtClean="0">
                <a:solidFill>
                  <a:srgbClr val="C5B7D1"/>
                </a:solidFill>
                <a:latin typeface="Calibri" panose="020F0502020204030204" pitchFamily="34" charset="0"/>
                <a:cs typeface="Calibri" panose="020F0502020204030204" pitchFamily="34" charset="0"/>
              </a:rPr>
              <a:t>D</a:t>
            </a:r>
            <a:endParaRPr lang="en-US" sz="1600" dirty="0">
              <a:solidFill>
                <a:srgbClr val="C5B7D1"/>
              </a:solidFill>
              <a:latin typeface="Calibri" panose="020F0502020204030204" pitchFamily="34" charset="0"/>
              <a:cs typeface="Calibri" panose="020F0502020204030204" pitchFamily="34" charset="0"/>
            </a:endParaRPr>
          </a:p>
          <a:p>
            <a:r>
              <a:rPr lang="en-US" sz="1600" dirty="0">
                <a:solidFill>
                  <a:srgbClr val="C5B7D1"/>
                </a:solidFill>
                <a:latin typeface="Calibri" panose="020F0502020204030204" pitchFamily="34" charset="0"/>
                <a:cs typeface="Calibri" panose="020F0502020204030204" pitchFamily="34" charset="0"/>
              </a:rPr>
              <a:t>4- </a:t>
            </a:r>
            <a:r>
              <a:rPr lang="en-US" sz="1600" dirty="0" smtClean="0">
                <a:solidFill>
                  <a:srgbClr val="C5B7D1"/>
                </a:solidFill>
                <a:latin typeface="Calibri" panose="020F0502020204030204" pitchFamily="34" charset="0"/>
                <a:cs typeface="Calibri" panose="020F0502020204030204" pitchFamily="34" charset="0"/>
              </a:rPr>
              <a:t>A</a:t>
            </a:r>
            <a:endParaRPr lang="en-US" sz="1600" dirty="0">
              <a:solidFill>
                <a:srgbClr val="C5B7D1"/>
              </a:solidFill>
              <a:latin typeface="Calibri" panose="020F0502020204030204" pitchFamily="34" charset="0"/>
              <a:cs typeface="Calibri" panose="020F0502020204030204" pitchFamily="34" charset="0"/>
            </a:endParaRPr>
          </a:p>
        </p:txBody>
      </p:sp>
      <p:sp>
        <p:nvSpPr>
          <p:cNvPr id="5" name="Rectangle 4"/>
          <p:cNvSpPr/>
          <p:nvPr/>
        </p:nvSpPr>
        <p:spPr>
          <a:xfrm>
            <a:off x="7594092" y="813020"/>
            <a:ext cx="3918204" cy="1323439"/>
          </a:xfrm>
          <a:prstGeom prst="rect">
            <a:avLst/>
          </a:prstGeom>
        </p:spPr>
        <p:txBody>
          <a:bodyPr wrap="square">
            <a:spAutoFit/>
          </a:bodyPr>
          <a:lstStyle/>
          <a:p>
            <a:r>
              <a:rPr lang="en-US" sz="1600" b="1" dirty="0">
                <a:solidFill>
                  <a:srgbClr val="7AADA2"/>
                </a:solidFill>
                <a:latin typeface="Calibri" panose="020F0502020204030204" pitchFamily="34" charset="0"/>
                <a:cs typeface="Calibri" panose="020F0502020204030204" pitchFamily="34" charset="0"/>
              </a:rPr>
              <a:t>4) </a:t>
            </a:r>
            <a:r>
              <a:rPr lang="en-US" sz="1600" b="1" dirty="0" smtClean="0">
                <a:solidFill>
                  <a:srgbClr val="7AADA2"/>
                </a:solidFill>
                <a:latin typeface="Calibri" panose="020F0502020204030204" pitchFamily="34" charset="0"/>
                <a:cs typeface="Calibri" panose="020F0502020204030204" pitchFamily="34" charset="0"/>
              </a:rPr>
              <a:t>Neurofibrillary tangle has a </a:t>
            </a:r>
            <a:r>
              <a:rPr lang="en-US" sz="1600" b="1" dirty="0">
                <a:solidFill>
                  <a:srgbClr val="7AADA2"/>
                </a:solidFill>
                <a:latin typeface="Calibri" panose="020F0502020204030204" pitchFamily="34" charset="0"/>
                <a:cs typeface="Calibri" panose="020F0502020204030204" pitchFamily="34" charset="0"/>
              </a:rPr>
              <a:t>protein </a:t>
            </a:r>
            <a:r>
              <a:rPr lang="en-US" sz="1600" b="1" dirty="0" smtClean="0">
                <a:solidFill>
                  <a:srgbClr val="7AADA2"/>
                </a:solidFill>
                <a:latin typeface="Calibri" panose="020F0502020204030204" pitchFamily="34" charset="0"/>
                <a:cs typeface="Calibri" panose="020F0502020204030204" pitchFamily="34" charset="0"/>
              </a:rPr>
              <a:t>that </a:t>
            </a:r>
            <a:r>
              <a:rPr lang="en-US" sz="1600" b="1" u="sng" dirty="0" smtClean="0">
                <a:solidFill>
                  <a:srgbClr val="7AADA2"/>
                </a:solidFill>
                <a:latin typeface="Calibri" panose="020F0502020204030204" pitchFamily="34" charset="0"/>
                <a:cs typeface="Calibri" panose="020F0502020204030204" pitchFamily="34" charset="0"/>
              </a:rPr>
              <a:t>enhances</a:t>
            </a:r>
            <a:r>
              <a:rPr lang="en-US" sz="1600" b="1" dirty="0" smtClean="0">
                <a:solidFill>
                  <a:srgbClr val="7AADA2"/>
                </a:solidFill>
                <a:latin typeface="Calibri" panose="020F0502020204030204" pitchFamily="34" charset="0"/>
                <a:cs typeface="Calibri" panose="020F0502020204030204" pitchFamily="34" charset="0"/>
              </a:rPr>
              <a:t> </a:t>
            </a:r>
            <a:r>
              <a:rPr lang="en-US" sz="1600" b="1" dirty="0">
                <a:solidFill>
                  <a:srgbClr val="7AADA2"/>
                </a:solidFill>
                <a:latin typeface="Calibri" panose="020F0502020204030204" pitchFamily="34" charset="0"/>
                <a:cs typeface="Calibri" panose="020F0502020204030204" pitchFamily="34" charset="0"/>
              </a:rPr>
              <a:t>microtubules </a:t>
            </a:r>
            <a:r>
              <a:rPr lang="en-US" sz="1600" b="1" dirty="0" smtClean="0">
                <a:solidFill>
                  <a:srgbClr val="7AADA2"/>
                </a:solidFill>
                <a:latin typeface="Calibri" panose="020F0502020204030204" pitchFamily="34" charset="0"/>
                <a:cs typeface="Calibri" panose="020F0502020204030204" pitchFamily="34" charset="0"/>
              </a:rPr>
              <a:t>assembly ?</a:t>
            </a:r>
          </a:p>
          <a:p>
            <a:endParaRPr lang="en-US" sz="1600" dirty="0">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True</a:t>
            </a:r>
            <a:endParaRPr lang="en-US" sz="1600" dirty="0">
              <a:solidFill>
                <a:srgbClr val="00203F"/>
              </a:solidFill>
              <a:latin typeface="Calibri" panose="020F0502020204030204" pitchFamily="34" charset="0"/>
              <a:cs typeface="Calibri" panose="020F0502020204030204" pitchFamily="34" charset="0"/>
            </a:endParaRPr>
          </a:p>
          <a:p>
            <a:pPr marL="342900" indent="-342900">
              <a:buAutoNum type="alphaLcParenR"/>
            </a:pPr>
            <a:r>
              <a:rPr lang="en-US" sz="1600" dirty="0">
                <a:solidFill>
                  <a:srgbClr val="00203F"/>
                </a:solidFill>
                <a:latin typeface="Calibri" panose="020F0502020204030204" pitchFamily="34" charset="0"/>
                <a:cs typeface="Calibri" panose="020F0502020204030204" pitchFamily="34" charset="0"/>
              </a:rPr>
              <a:t> </a:t>
            </a:r>
            <a:r>
              <a:rPr lang="en-US" sz="1600" dirty="0" smtClean="0">
                <a:solidFill>
                  <a:srgbClr val="00203F"/>
                </a:solidFill>
                <a:latin typeface="Calibri" panose="020F0502020204030204" pitchFamily="34" charset="0"/>
                <a:cs typeface="Calibri" panose="020F0502020204030204" pitchFamily="34" charset="0"/>
              </a:rPr>
              <a:t>False</a:t>
            </a:r>
            <a:endParaRPr lang="en-US" sz="1600" dirty="0">
              <a:solidFill>
                <a:srgbClr val="00203F"/>
              </a:solidFill>
              <a:latin typeface="Calibri" panose="020F0502020204030204" pitchFamily="34" charset="0"/>
              <a:cs typeface="Calibri" panose="020F0502020204030204" pitchFamily="34" charset="0"/>
            </a:endParaRPr>
          </a:p>
        </p:txBody>
      </p:sp>
      <p:sp>
        <p:nvSpPr>
          <p:cNvPr id="8" name="TextBox 7">
            <a:hlinkClick r:id="rId2"/>
          </p:cNvPr>
          <p:cNvSpPr txBox="1"/>
          <p:nvPr/>
        </p:nvSpPr>
        <p:spPr>
          <a:xfrm>
            <a:off x="7451080" y="6364072"/>
            <a:ext cx="3747366" cy="338554"/>
          </a:xfrm>
          <a:prstGeom prst="rect">
            <a:avLst/>
          </a:prstGeom>
          <a:noFill/>
        </p:spPr>
        <p:txBody>
          <a:bodyPr wrap="square" rtlCol="0">
            <a:spAutoFit/>
          </a:bodyPr>
          <a:lstStyle/>
          <a:p>
            <a:pPr algn="ctr"/>
            <a:r>
              <a:rPr lang="en-US" sz="1600" i="1" dirty="0">
                <a:solidFill>
                  <a:srgbClr val="4B8180"/>
                </a:solidFill>
                <a:latin typeface="Century Gothic" charset="0"/>
                <a:ea typeface="Century Gothic" charset="0"/>
                <a:cs typeface="Century Gothic" charset="0"/>
                <a:hlinkClick r:id="rId2"/>
              </a:rPr>
              <a:t>Suggestions and recommendations</a:t>
            </a:r>
            <a:endParaRPr lang="en-US" sz="1600" i="1" dirty="0">
              <a:solidFill>
                <a:srgbClr val="4B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14186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19868" y="2293660"/>
            <a:ext cx="2691121" cy="3416320"/>
          </a:xfrm>
          <a:prstGeom prst="rect">
            <a:avLst/>
          </a:prstGeom>
          <a:noFill/>
        </p:spPr>
        <p:txBody>
          <a:bodyPr wrap="square" rtlCol="0">
            <a:spAutoFit/>
          </a:bodyPr>
          <a:lstStyle/>
          <a:p>
            <a:pPr>
              <a:lnSpc>
                <a:spcPct val="200000"/>
              </a:lnSpc>
            </a:pPr>
            <a:endParaRPr lang="en-US" b="1" dirty="0" smtClean="0">
              <a:solidFill>
                <a:srgbClr val="4C8180"/>
              </a:solidFill>
            </a:endParaRPr>
          </a:p>
          <a:p>
            <a:pPr>
              <a:lnSpc>
                <a:spcPct val="200000"/>
              </a:lnSpc>
            </a:pPr>
            <a:r>
              <a:rPr lang="en-US" b="1" dirty="0" err="1" smtClean="0">
                <a:solidFill>
                  <a:srgbClr val="4C8180"/>
                </a:solidFill>
              </a:rPr>
              <a:t>Mohannad</a:t>
            </a:r>
            <a:r>
              <a:rPr lang="en-US" b="1" dirty="0" smtClean="0">
                <a:solidFill>
                  <a:srgbClr val="4C8180"/>
                </a:solidFill>
              </a:rPr>
              <a:t> </a:t>
            </a:r>
            <a:r>
              <a:rPr lang="en-US" b="1" dirty="0" err="1" smtClean="0">
                <a:solidFill>
                  <a:srgbClr val="4C8180"/>
                </a:solidFill>
              </a:rPr>
              <a:t>alzahrani</a:t>
            </a:r>
            <a:endParaRPr lang="en-US" b="1" dirty="0" smtClean="0">
              <a:solidFill>
                <a:srgbClr val="4C8180"/>
              </a:solidFill>
            </a:endParaRPr>
          </a:p>
          <a:p>
            <a:pPr>
              <a:lnSpc>
                <a:spcPct val="200000"/>
              </a:lnSpc>
            </a:pPr>
            <a:r>
              <a:rPr lang="en-US" b="1" dirty="0" err="1" smtClean="0">
                <a:solidFill>
                  <a:srgbClr val="4C8180"/>
                </a:solidFill>
              </a:rPr>
              <a:t>Heba</a:t>
            </a:r>
            <a:r>
              <a:rPr lang="en-US" b="1" dirty="0" smtClean="0">
                <a:solidFill>
                  <a:srgbClr val="4C8180"/>
                </a:solidFill>
              </a:rPr>
              <a:t> </a:t>
            </a:r>
            <a:r>
              <a:rPr lang="en-US" b="1" dirty="0" err="1" smtClean="0">
                <a:solidFill>
                  <a:srgbClr val="4C8180"/>
                </a:solidFill>
              </a:rPr>
              <a:t>alnasser</a:t>
            </a:r>
            <a:endParaRPr lang="en-US" b="1" dirty="0" smtClean="0">
              <a:solidFill>
                <a:srgbClr val="4C8180"/>
              </a:solidFill>
            </a:endParaRPr>
          </a:p>
          <a:p>
            <a:pPr>
              <a:lnSpc>
                <a:spcPct val="200000"/>
              </a:lnSpc>
            </a:pPr>
            <a:r>
              <a:rPr lang="en-US" b="1" dirty="0" err="1">
                <a:solidFill>
                  <a:srgbClr val="4C8180"/>
                </a:solidFill>
              </a:rPr>
              <a:t>Haneen</a:t>
            </a:r>
            <a:r>
              <a:rPr lang="en-US" b="1" dirty="0">
                <a:solidFill>
                  <a:srgbClr val="4C8180"/>
                </a:solidFill>
              </a:rPr>
              <a:t> </a:t>
            </a:r>
            <a:r>
              <a:rPr lang="en-US" b="1" dirty="0" err="1" smtClean="0">
                <a:solidFill>
                  <a:srgbClr val="4C8180"/>
                </a:solidFill>
              </a:rPr>
              <a:t>Alsubki</a:t>
            </a:r>
            <a:endParaRPr lang="en-US" b="1" dirty="0" smtClean="0">
              <a:solidFill>
                <a:srgbClr val="4C8180"/>
              </a:solidFill>
            </a:endParaRPr>
          </a:p>
          <a:p>
            <a:pPr>
              <a:lnSpc>
                <a:spcPct val="200000"/>
              </a:lnSpc>
            </a:pPr>
            <a:r>
              <a:rPr lang="en-US" b="1" dirty="0" err="1">
                <a:solidFill>
                  <a:srgbClr val="4C8180"/>
                </a:solidFill>
              </a:rPr>
              <a:t>Muneerah</a:t>
            </a:r>
            <a:r>
              <a:rPr lang="en-US" b="1" dirty="0">
                <a:solidFill>
                  <a:srgbClr val="4C8180"/>
                </a:solidFill>
              </a:rPr>
              <a:t> </a:t>
            </a:r>
            <a:r>
              <a:rPr lang="en-US" b="1" dirty="0" err="1" smtClean="0">
                <a:solidFill>
                  <a:srgbClr val="4C8180"/>
                </a:solidFill>
              </a:rPr>
              <a:t>alzayed</a:t>
            </a:r>
            <a:endParaRPr lang="en-US" b="1" dirty="0" smtClean="0">
              <a:solidFill>
                <a:srgbClr val="4C8180"/>
              </a:solidFill>
            </a:endParaRPr>
          </a:p>
          <a:p>
            <a:pPr>
              <a:lnSpc>
                <a:spcPct val="200000"/>
              </a:lnSpc>
            </a:pP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9872" y="2112264"/>
            <a:ext cx="3502152" cy="276999"/>
          </a:xfrm>
          <a:prstGeom prst="rect">
            <a:avLst/>
          </a:prstGeom>
          <a:noFill/>
        </p:spPr>
        <p:txBody>
          <a:bodyPr wrap="square" rtlCol="0">
            <a:spAutoFit/>
          </a:bodyPr>
          <a:lstStyle/>
          <a:p>
            <a:r>
              <a:rPr lang="en-US" sz="1200" b="1" dirty="0">
                <a:solidFill>
                  <a:srgbClr val="528685"/>
                </a:solidFill>
                <a:hlinkClick r:id="rId2"/>
              </a:rPr>
              <a:t>https://www.youtube.com/watch?v=v5gdH_Hydes</a:t>
            </a:r>
            <a:endParaRPr lang="en-US" sz="1200" b="1" dirty="0">
              <a:solidFill>
                <a:srgbClr val="528685"/>
              </a:solidFill>
            </a:endParaRPr>
          </a:p>
        </p:txBody>
      </p:sp>
      <p:sp>
        <p:nvSpPr>
          <p:cNvPr id="3" name="TextBox 2"/>
          <p:cNvSpPr txBox="1"/>
          <p:nvPr/>
        </p:nvSpPr>
        <p:spPr>
          <a:xfrm>
            <a:off x="7708392" y="2999232"/>
            <a:ext cx="4197096" cy="338554"/>
          </a:xfrm>
          <a:prstGeom prst="rect">
            <a:avLst/>
          </a:prstGeom>
          <a:noFill/>
        </p:spPr>
        <p:txBody>
          <a:bodyPr wrap="square" rtlCol="0">
            <a:spAutoFit/>
          </a:bodyPr>
          <a:lstStyle/>
          <a:p>
            <a:pPr algn="ctr"/>
            <a:r>
              <a:rPr lang="en-US" sz="1600" b="1" dirty="0" smtClean="0">
                <a:solidFill>
                  <a:srgbClr val="528685"/>
                </a:solidFill>
              </a:rPr>
              <a:t>Don’t forget to review the notes</a:t>
            </a:r>
            <a:endParaRPr lang="en-US" sz="1600" b="1" dirty="0">
              <a:solidFill>
                <a:srgbClr val="528685"/>
              </a:solidFill>
            </a:endParaRP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80215" y="1321496"/>
            <a:ext cx="5485762" cy="591140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chemeClr val="accent5">
                    <a:lumMod val="50000"/>
                  </a:schemeClr>
                </a:solidFill>
                <a:latin typeface="Adobe Devanagari" pitchFamily="18" charset="0"/>
                <a:cs typeface="Adobe Devanagari" pitchFamily="18" charset="0"/>
              </a:rPr>
              <a:t>Define neurodegenerative disorders</a:t>
            </a:r>
            <a:endParaRPr lang="en-CA"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Identify the clinical picture and diagnostic criteria of Alzheimer’s disease</a:t>
            </a:r>
            <a:endParaRPr lang="en-CA"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Understand the different ways of processing of amyloid precursor protein leading to amyloid generation and accumulation</a:t>
            </a:r>
            <a:endParaRPr lang="en-CA"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Differentiate between the </a:t>
            </a:r>
            <a:r>
              <a:rPr lang="en-US" sz="2000" dirty="0" err="1">
                <a:solidFill>
                  <a:schemeClr val="accent5">
                    <a:lumMod val="50000"/>
                  </a:schemeClr>
                </a:solidFill>
                <a:latin typeface="Adobe Devanagari" pitchFamily="18" charset="0"/>
                <a:cs typeface="Adobe Devanagari" pitchFamily="18" charset="0"/>
              </a:rPr>
              <a:t>neuritic</a:t>
            </a:r>
            <a:r>
              <a:rPr lang="en-US" sz="2000" dirty="0">
                <a:solidFill>
                  <a:schemeClr val="accent5">
                    <a:lumMod val="50000"/>
                  </a:schemeClr>
                </a:solidFill>
                <a:latin typeface="Adobe Devanagari" pitchFamily="18" charset="0"/>
                <a:cs typeface="Adobe Devanagari" pitchFamily="18" charset="0"/>
              </a:rPr>
              <a:t> plaques, neurofibrillary tangles and tau protein and their role in the pathogenesis of the disease</a:t>
            </a:r>
            <a:endParaRPr lang="en-CA"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Understand the genetics of Alzheimer’s disease</a:t>
            </a:r>
            <a:endParaRPr lang="en-CA" sz="2000" dirty="0">
              <a:solidFill>
                <a:schemeClr val="accent5">
                  <a:lumMod val="50000"/>
                </a:schemeClr>
              </a:solidFill>
              <a:latin typeface="Adobe Devanagari" pitchFamily="18" charset="0"/>
              <a:cs typeface="Adobe Devanagari" pitchFamily="18" charset="0"/>
            </a:endParaRPr>
          </a:p>
          <a:p>
            <a:r>
              <a:rPr lang="en-US" sz="2000" dirty="0">
                <a:solidFill>
                  <a:schemeClr val="accent5">
                    <a:lumMod val="50000"/>
                  </a:schemeClr>
                </a:solidFill>
                <a:latin typeface="Adobe Devanagari" pitchFamily="18" charset="0"/>
                <a:cs typeface="Adobe Devanagari" pitchFamily="18" charset="0"/>
              </a:rPr>
              <a:t>Discuss ongoing research and therapeutic approach to treat these disorders</a:t>
            </a:r>
            <a:endParaRPr lang="en-CA" sz="2000" dirty="0">
              <a:solidFill>
                <a:schemeClr val="accent5">
                  <a:lumMod val="50000"/>
                </a:schemeClr>
              </a:solidFill>
              <a:latin typeface="Adobe Devanagari" pitchFamily="18" charset="0"/>
              <a:cs typeface="Adobe Devanagari" pitchFamily="18" charset="0"/>
            </a:endParaRPr>
          </a:p>
        </p:txBody>
      </p:sp>
      <p:sp>
        <p:nvSpPr>
          <p:cNvPr id="3" name="TextBox 2"/>
          <p:cNvSpPr txBox="1"/>
          <p:nvPr/>
        </p:nvSpPr>
        <p:spPr>
          <a:xfrm>
            <a:off x="1115568" y="236637"/>
            <a:ext cx="6071616" cy="954107"/>
          </a:xfrm>
          <a:prstGeom prst="rect">
            <a:avLst/>
          </a:prstGeom>
          <a:noFill/>
        </p:spPr>
        <p:txBody>
          <a:bodyPr wrap="square" rtlCol="0">
            <a:spAutoFit/>
          </a:bodyPr>
          <a:lstStyle/>
          <a:p>
            <a:r>
              <a:rPr lang="en-US" sz="2800">
                <a:solidFill>
                  <a:schemeClr val="accent5">
                    <a:lumMod val="50000"/>
                  </a:schemeClr>
                </a:solidFill>
                <a:latin typeface="Adobe Devanagari" pitchFamily="18" charset="0"/>
                <a:cs typeface="Adobe Devanagari" pitchFamily="18" charset="0"/>
              </a:rPr>
              <a:t>By the end of this lecture, the students should be able to:</a:t>
            </a:r>
            <a:endParaRPr lang="en-US" sz="28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bject 45"/>
          <p:cNvSpPr txBox="1"/>
          <p:nvPr/>
        </p:nvSpPr>
        <p:spPr>
          <a:xfrm>
            <a:off x="684741" y="3181692"/>
            <a:ext cx="2043716" cy="992579"/>
          </a:xfrm>
          <a:prstGeom prst="rect">
            <a:avLst/>
          </a:prstGeom>
          <a:solidFill>
            <a:srgbClr val="4BC6DB"/>
          </a:solidFill>
        </p:spPr>
        <p:txBody>
          <a:bodyPr vert="horz" wrap="square" lIns="0" tIns="43180" rIns="0" bIns="0" rtlCol="0">
            <a:spAutoFit/>
          </a:bodyPr>
          <a:lstStyle/>
          <a:p>
            <a:pPr marL="466090" marR="284480" indent="-168910" algn="ctr">
              <a:lnSpc>
                <a:spcPts val="1700"/>
              </a:lnSpc>
              <a:spcBef>
                <a:spcPts val="340"/>
              </a:spcBef>
            </a:pPr>
            <a:endParaRPr lang="en-US" sz="2000" dirty="0" smtClean="0">
              <a:solidFill>
                <a:srgbClr val="FFFFFF"/>
              </a:solidFill>
              <a:latin typeface="Corbel"/>
              <a:cs typeface="Corbel"/>
            </a:endParaRPr>
          </a:p>
          <a:p>
            <a:pPr marL="466090" marR="284480" indent="-168910" algn="ctr">
              <a:lnSpc>
                <a:spcPts val="1700"/>
              </a:lnSpc>
              <a:spcBef>
                <a:spcPts val="340"/>
              </a:spcBef>
            </a:pPr>
            <a:r>
              <a:rPr sz="2000" dirty="0" smtClean="0">
                <a:solidFill>
                  <a:srgbClr val="FFFFFF"/>
                </a:solidFill>
                <a:latin typeface="Corbel"/>
                <a:cs typeface="Corbel"/>
              </a:rPr>
              <a:t>Alzh</a:t>
            </a:r>
            <a:r>
              <a:rPr sz="2000" spc="-5" dirty="0" smtClean="0">
                <a:solidFill>
                  <a:srgbClr val="FFFFFF"/>
                </a:solidFill>
                <a:latin typeface="Corbel"/>
                <a:cs typeface="Corbel"/>
              </a:rPr>
              <a:t>e</a:t>
            </a:r>
            <a:r>
              <a:rPr sz="2000" dirty="0" smtClean="0">
                <a:solidFill>
                  <a:srgbClr val="FFFFFF"/>
                </a:solidFill>
                <a:latin typeface="Corbel"/>
                <a:cs typeface="Corbel"/>
              </a:rPr>
              <a:t>i</a:t>
            </a:r>
            <a:r>
              <a:rPr sz="2000" spc="-5" dirty="0" smtClean="0">
                <a:solidFill>
                  <a:srgbClr val="FFFFFF"/>
                </a:solidFill>
                <a:latin typeface="Corbel"/>
                <a:cs typeface="Corbel"/>
              </a:rPr>
              <a:t>me</a:t>
            </a:r>
            <a:r>
              <a:rPr sz="2000" spc="30" dirty="0" smtClean="0">
                <a:solidFill>
                  <a:srgbClr val="FFFFFF"/>
                </a:solidFill>
                <a:latin typeface="Corbel"/>
                <a:cs typeface="Corbel"/>
              </a:rPr>
              <a:t>r</a:t>
            </a:r>
            <a:r>
              <a:rPr sz="2000" spc="-50" dirty="0" smtClean="0">
                <a:solidFill>
                  <a:srgbClr val="FFFFFF"/>
                </a:solidFill>
                <a:latin typeface="Corbel"/>
                <a:cs typeface="Corbel"/>
              </a:rPr>
              <a:t>’</a:t>
            </a:r>
            <a:r>
              <a:rPr sz="2000" dirty="0" smtClean="0">
                <a:solidFill>
                  <a:srgbClr val="FFFFFF"/>
                </a:solidFill>
                <a:latin typeface="Corbel"/>
                <a:cs typeface="Corbel"/>
              </a:rPr>
              <a:t>s  Disease</a:t>
            </a:r>
            <a:endParaRPr lang="en-US" sz="2000" dirty="0" smtClean="0">
              <a:solidFill>
                <a:srgbClr val="FFFFFF"/>
              </a:solidFill>
              <a:latin typeface="Corbel"/>
              <a:cs typeface="Corbel"/>
            </a:endParaRPr>
          </a:p>
          <a:p>
            <a:pPr marL="466090" marR="284480" indent="-168910">
              <a:lnSpc>
                <a:spcPts val="1700"/>
              </a:lnSpc>
              <a:spcBef>
                <a:spcPts val="340"/>
              </a:spcBef>
            </a:pPr>
            <a:endParaRPr sz="1600" dirty="0">
              <a:latin typeface="Corbel"/>
              <a:cs typeface="Corbel"/>
            </a:endParaRPr>
          </a:p>
        </p:txBody>
      </p:sp>
      <p:sp>
        <p:nvSpPr>
          <p:cNvPr id="83" name="Title 1"/>
          <p:cNvSpPr txBox="1">
            <a:spLocks/>
          </p:cNvSpPr>
          <p:nvPr/>
        </p:nvSpPr>
        <p:spPr>
          <a:xfrm>
            <a:off x="291548" y="142196"/>
            <a:ext cx="8686800" cy="5183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smtClean="0">
                <a:solidFill>
                  <a:srgbClr val="4C8180"/>
                </a:solidFill>
                <a:latin typeface="Century Gothic" charset="0"/>
                <a:ea typeface="Century Gothic" charset="0"/>
                <a:cs typeface="Century Gothic" charset="0"/>
              </a:rPr>
              <a:t>Mind map</a:t>
            </a:r>
            <a:endParaRPr lang="en-US" sz="3200" dirty="0">
              <a:solidFill>
                <a:srgbClr val="4C8180"/>
              </a:solidFill>
              <a:latin typeface="Century Gothic" charset="0"/>
              <a:ea typeface="Century Gothic" charset="0"/>
              <a:cs typeface="Century Gothic" charset="0"/>
            </a:endParaRPr>
          </a:p>
        </p:txBody>
      </p:sp>
      <p:sp>
        <p:nvSpPr>
          <p:cNvPr id="97" name="object 6"/>
          <p:cNvSpPr/>
          <p:nvPr/>
        </p:nvSpPr>
        <p:spPr>
          <a:xfrm>
            <a:off x="2728189" y="3719664"/>
            <a:ext cx="315595" cy="1502410"/>
          </a:xfrm>
          <a:custGeom>
            <a:avLst/>
            <a:gdLst/>
            <a:ahLst/>
            <a:cxnLst/>
            <a:rect l="l" t="t" r="r" b="b"/>
            <a:pathLst>
              <a:path w="315595" h="1502410">
                <a:moveTo>
                  <a:pt x="0" y="0"/>
                </a:moveTo>
                <a:lnTo>
                  <a:pt x="157644" y="0"/>
                </a:lnTo>
                <a:lnTo>
                  <a:pt x="157644" y="1501938"/>
                </a:lnTo>
                <a:lnTo>
                  <a:pt x="315288" y="1501938"/>
                </a:lnTo>
              </a:path>
            </a:pathLst>
          </a:custGeom>
          <a:ln w="10794">
            <a:solidFill>
              <a:srgbClr val="0BBEAF"/>
            </a:solidFill>
          </a:ln>
        </p:spPr>
        <p:txBody>
          <a:bodyPr wrap="square" lIns="0" tIns="0" rIns="0" bIns="0" rtlCol="0"/>
          <a:lstStyle/>
          <a:p>
            <a:endParaRPr/>
          </a:p>
        </p:txBody>
      </p:sp>
      <p:sp>
        <p:nvSpPr>
          <p:cNvPr id="98" name="object 7"/>
          <p:cNvSpPr/>
          <p:nvPr/>
        </p:nvSpPr>
        <p:spPr>
          <a:xfrm>
            <a:off x="2728189" y="3719664"/>
            <a:ext cx="315595" cy="901700"/>
          </a:xfrm>
          <a:custGeom>
            <a:avLst/>
            <a:gdLst/>
            <a:ahLst/>
            <a:cxnLst/>
            <a:rect l="l" t="t" r="r" b="b"/>
            <a:pathLst>
              <a:path w="315595" h="901700">
                <a:moveTo>
                  <a:pt x="0" y="0"/>
                </a:moveTo>
                <a:lnTo>
                  <a:pt x="157644" y="0"/>
                </a:lnTo>
                <a:lnTo>
                  <a:pt x="157644" y="901165"/>
                </a:lnTo>
                <a:lnTo>
                  <a:pt x="315288" y="901165"/>
                </a:lnTo>
              </a:path>
            </a:pathLst>
          </a:custGeom>
          <a:ln w="10794">
            <a:solidFill>
              <a:srgbClr val="0BBEAF"/>
            </a:solidFill>
          </a:ln>
        </p:spPr>
        <p:txBody>
          <a:bodyPr wrap="square" lIns="0" tIns="0" rIns="0" bIns="0" rtlCol="0"/>
          <a:lstStyle/>
          <a:p>
            <a:endParaRPr/>
          </a:p>
        </p:txBody>
      </p:sp>
      <p:sp>
        <p:nvSpPr>
          <p:cNvPr id="99" name="object 8"/>
          <p:cNvSpPr/>
          <p:nvPr/>
        </p:nvSpPr>
        <p:spPr>
          <a:xfrm>
            <a:off x="2728189" y="3719664"/>
            <a:ext cx="315595" cy="300990"/>
          </a:xfrm>
          <a:custGeom>
            <a:avLst/>
            <a:gdLst/>
            <a:ahLst/>
            <a:cxnLst/>
            <a:rect l="l" t="t" r="r" b="b"/>
            <a:pathLst>
              <a:path w="315595" h="300989">
                <a:moveTo>
                  <a:pt x="0" y="0"/>
                </a:moveTo>
                <a:lnTo>
                  <a:pt x="157644" y="0"/>
                </a:lnTo>
                <a:lnTo>
                  <a:pt x="157644" y="300387"/>
                </a:lnTo>
                <a:lnTo>
                  <a:pt x="315288" y="300387"/>
                </a:lnTo>
              </a:path>
            </a:pathLst>
          </a:custGeom>
          <a:ln w="10794">
            <a:solidFill>
              <a:srgbClr val="0BBEAF"/>
            </a:solidFill>
          </a:ln>
        </p:spPr>
        <p:txBody>
          <a:bodyPr wrap="square" lIns="0" tIns="0" rIns="0" bIns="0" rtlCol="0"/>
          <a:lstStyle/>
          <a:p>
            <a:endParaRPr/>
          </a:p>
        </p:txBody>
      </p:sp>
      <p:sp>
        <p:nvSpPr>
          <p:cNvPr id="100" name="object 9"/>
          <p:cNvSpPr/>
          <p:nvPr/>
        </p:nvSpPr>
        <p:spPr>
          <a:xfrm>
            <a:off x="2728189" y="3419271"/>
            <a:ext cx="315595" cy="300990"/>
          </a:xfrm>
          <a:custGeom>
            <a:avLst/>
            <a:gdLst/>
            <a:ahLst/>
            <a:cxnLst/>
            <a:rect l="l" t="t" r="r" b="b"/>
            <a:pathLst>
              <a:path w="315595" h="300989">
                <a:moveTo>
                  <a:pt x="0" y="300387"/>
                </a:moveTo>
                <a:lnTo>
                  <a:pt x="157644" y="300387"/>
                </a:lnTo>
                <a:lnTo>
                  <a:pt x="157644" y="0"/>
                </a:lnTo>
                <a:lnTo>
                  <a:pt x="315288" y="0"/>
                </a:lnTo>
              </a:path>
            </a:pathLst>
          </a:custGeom>
          <a:ln w="10794">
            <a:solidFill>
              <a:srgbClr val="0BBEAF"/>
            </a:solidFill>
          </a:ln>
        </p:spPr>
        <p:txBody>
          <a:bodyPr wrap="square" lIns="0" tIns="0" rIns="0" bIns="0" rtlCol="0"/>
          <a:lstStyle/>
          <a:p>
            <a:endParaRPr/>
          </a:p>
        </p:txBody>
      </p:sp>
      <p:sp>
        <p:nvSpPr>
          <p:cNvPr id="101" name="object 10"/>
          <p:cNvSpPr/>
          <p:nvPr/>
        </p:nvSpPr>
        <p:spPr>
          <a:xfrm>
            <a:off x="8403374" y="3794759"/>
            <a:ext cx="315595" cy="300990"/>
          </a:xfrm>
          <a:custGeom>
            <a:avLst/>
            <a:gdLst/>
            <a:ahLst/>
            <a:cxnLst/>
            <a:rect l="l" t="t" r="r" b="b"/>
            <a:pathLst>
              <a:path w="315595" h="300989">
                <a:moveTo>
                  <a:pt x="0" y="0"/>
                </a:moveTo>
                <a:lnTo>
                  <a:pt x="157643" y="0"/>
                </a:lnTo>
                <a:lnTo>
                  <a:pt x="157643" y="300387"/>
                </a:lnTo>
                <a:lnTo>
                  <a:pt x="315287" y="300387"/>
                </a:lnTo>
              </a:path>
            </a:pathLst>
          </a:custGeom>
          <a:ln w="10794">
            <a:solidFill>
              <a:srgbClr val="0BBEAF"/>
            </a:solidFill>
          </a:ln>
        </p:spPr>
        <p:txBody>
          <a:bodyPr wrap="square" lIns="0" tIns="0" rIns="0" bIns="0" rtlCol="0"/>
          <a:lstStyle/>
          <a:p>
            <a:endParaRPr/>
          </a:p>
        </p:txBody>
      </p:sp>
      <p:sp>
        <p:nvSpPr>
          <p:cNvPr id="102" name="object 11"/>
          <p:cNvSpPr/>
          <p:nvPr/>
        </p:nvSpPr>
        <p:spPr>
          <a:xfrm>
            <a:off x="8403374" y="3494379"/>
            <a:ext cx="315595" cy="300990"/>
          </a:xfrm>
          <a:custGeom>
            <a:avLst/>
            <a:gdLst/>
            <a:ahLst/>
            <a:cxnLst/>
            <a:rect l="l" t="t" r="r" b="b"/>
            <a:pathLst>
              <a:path w="315595" h="300989">
                <a:moveTo>
                  <a:pt x="0" y="300387"/>
                </a:moveTo>
                <a:lnTo>
                  <a:pt x="157643" y="300387"/>
                </a:lnTo>
                <a:lnTo>
                  <a:pt x="157643" y="0"/>
                </a:lnTo>
                <a:lnTo>
                  <a:pt x="315287" y="0"/>
                </a:lnTo>
              </a:path>
            </a:pathLst>
          </a:custGeom>
          <a:ln w="10794">
            <a:solidFill>
              <a:srgbClr val="0BBEAF"/>
            </a:solidFill>
          </a:ln>
        </p:spPr>
        <p:txBody>
          <a:bodyPr wrap="square" lIns="0" tIns="0" rIns="0" bIns="0" rtlCol="0"/>
          <a:lstStyle/>
          <a:p>
            <a:endParaRPr/>
          </a:p>
        </p:txBody>
      </p:sp>
      <p:sp>
        <p:nvSpPr>
          <p:cNvPr id="103" name="object 12"/>
          <p:cNvSpPr/>
          <p:nvPr/>
        </p:nvSpPr>
        <p:spPr>
          <a:xfrm>
            <a:off x="6511646" y="3344176"/>
            <a:ext cx="315595" cy="450850"/>
          </a:xfrm>
          <a:custGeom>
            <a:avLst/>
            <a:gdLst/>
            <a:ahLst/>
            <a:cxnLst/>
            <a:rect l="l" t="t" r="r" b="b"/>
            <a:pathLst>
              <a:path w="315595" h="450850">
                <a:moveTo>
                  <a:pt x="0" y="0"/>
                </a:moveTo>
                <a:lnTo>
                  <a:pt x="157643" y="0"/>
                </a:lnTo>
                <a:lnTo>
                  <a:pt x="157643" y="450582"/>
                </a:lnTo>
                <a:lnTo>
                  <a:pt x="315287" y="450582"/>
                </a:lnTo>
              </a:path>
            </a:pathLst>
          </a:custGeom>
          <a:ln w="10794">
            <a:solidFill>
              <a:srgbClr val="0BBEAF"/>
            </a:solidFill>
          </a:ln>
        </p:spPr>
        <p:txBody>
          <a:bodyPr wrap="square" lIns="0" tIns="0" rIns="0" bIns="0" rtlCol="0"/>
          <a:lstStyle/>
          <a:p>
            <a:endParaRPr/>
          </a:p>
        </p:txBody>
      </p:sp>
      <p:sp>
        <p:nvSpPr>
          <p:cNvPr id="104" name="object 13"/>
          <p:cNvSpPr/>
          <p:nvPr/>
        </p:nvSpPr>
        <p:spPr>
          <a:xfrm>
            <a:off x="8403374" y="2893593"/>
            <a:ext cx="315595" cy="0"/>
          </a:xfrm>
          <a:custGeom>
            <a:avLst/>
            <a:gdLst/>
            <a:ahLst/>
            <a:cxnLst/>
            <a:rect l="l" t="t" r="r" b="b"/>
            <a:pathLst>
              <a:path w="315595">
                <a:moveTo>
                  <a:pt x="0" y="0"/>
                </a:moveTo>
                <a:lnTo>
                  <a:pt x="315287" y="0"/>
                </a:lnTo>
              </a:path>
            </a:pathLst>
          </a:custGeom>
          <a:ln w="10794">
            <a:solidFill>
              <a:srgbClr val="0BBEAF"/>
            </a:solidFill>
          </a:ln>
        </p:spPr>
        <p:txBody>
          <a:bodyPr wrap="square" lIns="0" tIns="0" rIns="0" bIns="0" rtlCol="0"/>
          <a:lstStyle/>
          <a:p>
            <a:endParaRPr/>
          </a:p>
        </p:txBody>
      </p:sp>
      <p:sp>
        <p:nvSpPr>
          <p:cNvPr id="105" name="object 14"/>
          <p:cNvSpPr/>
          <p:nvPr/>
        </p:nvSpPr>
        <p:spPr>
          <a:xfrm>
            <a:off x="6511646" y="2893593"/>
            <a:ext cx="315595" cy="450850"/>
          </a:xfrm>
          <a:custGeom>
            <a:avLst/>
            <a:gdLst/>
            <a:ahLst/>
            <a:cxnLst/>
            <a:rect l="l" t="t" r="r" b="b"/>
            <a:pathLst>
              <a:path w="315595" h="450850">
                <a:moveTo>
                  <a:pt x="0" y="450582"/>
                </a:moveTo>
                <a:lnTo>
                  <a:pt x="157643" y="450582"/>
                </a:lnTo>
                <a:lnTo>
                  <a:pt x="157643" y="0"/>
                </a:lnTo>
                <a:lnTo>
                  <a:pt x="315287" y="0"/>
                </a:lnTo>
              </a:path>
            </a:pathLst>
          </a:custGeom>
          <a:ln w="10794">
            <a:solidFill>
              <a:srgbClr val="0BBEAF"/>
            </a:solidFill>
          </a:ln>
        </p:spPr>
        <p:txBody>
          <a:bodyPr wrap="square" lIns="0" tIns="0" rIns="0" bIns="0" rtlCol="0"/>
          <a:lstStyle/>
          <a:p>
            <a:endParaRPr/>
          </a:p>
        </p:txBody>
      </p:sp>
      <p:sp>
        <p:nvSpPr>
          <p:cNvPr id="106" name="object 15"/>
          <p:cNvSpPr/>
          <p:nvPr/>
        </p:nvSpPr>
        <p:spPr>
          <a:xfrm>
            <a:off x="4619918" y="2818497"/>
            <a:ext cx="315595" cy="525780"/>
          </a:xfrm>
          <a:custGeom>
            <a:avLst/>
            <a:gdLst/>
            <a:ahLst/>
            <a:cxnLst/>
            <a:rect l="l" t="t" r="r" b="b"/>
            <a:pathLst>
              <a:path w="315595" h="525779">
                <a:moveTo>
                  <a:pt x="0" y="0"/>
                </a:moveTo>
                <a:lnTo>
                  <a:pt x="157643" y="0"/>
                </a:lnTo>
                <a:lnTo>
                  <a:pt x="157643" y="525679"/>
                </a:lnTo>
                <a:lnTo>
                  <a:pt x="315287" y="525679"/>
                </a:lnTo>
              </a:path>
            </a:pathLst>
          </a:custGeom>
          <a:ln w="10794">
            <a:solidFill>
              <a:srgbClr val="0BBEAF"/>
            </a:solidFill>
          </a:ln>
        </p:spPr>
        <p:txBody>
          <a:bodyPr wrap="square" lIns="0" tIns="0" rIns="0" bIns="0" rtlCol="0"/>
          <a:lstStyle/>
          <a:p>
            <a:endParaRPr/>
          </a:p>
        </p:txBody>
      </p:sp>
      <p:sp>
        <p:nvSpPr>
          <p:cNvPr id="107" name="object 16"/>
          <p:cNvSpPr/>
          <p:nvPr/>
        </p:nvSpPr>
        <p:spPr>
          <a:xfrm>
            <a:off x="6511646" y="2292819"/>
            <a:ext cx="315595" cy="0"/>
          </a:xfrm>
          <a:custGeom>
            <a:avLst/>
            <a:gdLst/>
            <a:ahLst/>
            <a:cxnLst/>
            <a:rect l="l" t="t" r="r" b="b"/>
            <a:pathLst>
              <a:path w="315595">
                <a:moveTo>
                  <a:pt x="0" y="0"/>
                </a:moveTo>
                <a:lnTo>
                  <a:pt x="315287" y="0"/>
                </a:lnTo>
              </a:path>
            </a:pathLst>
          </a:custGeom>
          <a:ln w="10794">
            <a:solidFill>
              <a:srgbClr val="0BBEAF"/>
            </a:solidFill>
          </a:ln>
        </p:spPr>
        <p:txBody>
          <a:bodyPr wrap="square" lIns="0" tIns="0" rIns="0" bIns="0" rtlCol="0"/>
          <a:lstStyle/>
          <a:p>
            <a:endParaRPr/>
          </a:p>
        </p:txBody>
      </p:sp>
      <p:sp>
        <p:nvSpPr>
          <p:cNvPr id="108" name="object 17"/>
          <p:cNvSpPr/>
          <p:nvPr/>
        </p:nvSpPr>
        <p:spPr>
          <a:xfrm>
            <a:off x="4619918" y="2292819"/>
            <a:ext cx="315595" cy="525780"/>
          </a:xfrm>
          <a:custGeom>
            <a:avLst/>
            <a:gdLst/>
            <a:ahLst/>
            <a:cxnLst/>
            <a:rect l="l" t="t" r="r" b="b"/>
            <a:pathLst>
              <a:path w="315595" h="525779">
                <a:moveTo>
                  <a:pt x="0" y="525679"/>
                </a:moveTo>
                <a:lnTo>
                  <a:pt x="157643" y="525679"/>
                </a:lnTo>
                <a:lnTo>
                  <a:pt x="157643" y="0"/>
                </a:lnTo>
                <a:lnTo>
                  <a:pt x="315287" y="0"/>
                </a:lnTo>
              </a:path>
            </a:pathLst>
          </a:custGeom>
          <a:ln w="10794">
            <a:solidFill>
              <a:srgbClr val="0BBEAF"/>
            </a:solidFill>
          </a:ln>
        </p:spPr>
        <p:txBody>
          <a:bodyPr wrap="square" lIns="0" tIns="0" rIns="0" bIns="0" rtlCol="0"/>
          <a:lstStyle/>
          <a:p>
            <a:endParaRPr/>
          </a:p>
        </p:txBody>
      </p:sp>
      <p:sp>
        <p:nvSpPr>
          <p:cNvPr id="109" name="object 18"/>
          <p:cNvSpPr/>
          <p:nvPr/>
        </p:nvSpPr>
        <p:spPr>
          <a:xfrm>
            <a:off x="2728189" y="2818497"/>
            <a:ext cx="315595" cy="901700"/>
          </a:xfrm>
          <a:custGeom>
            <a:avLst/>
            <a:gdLst/>
            <a:ahLst/>
            <a:cxnLst/>
            <a:rect l="l" t="t" r="r" b="b"/>
            <a:pathLst>
              <a:path w="315595" h="901700">
                <a:moveTo>
                  <a:pt x="0" y="901165"/>
                </a:moveTo>
                <a:lnTo>
                  <a:pt x="157644" y="901165"/>
                </a:lnTo>
                <a:lnTo>
                  <a:pt x="157644" y="0"/>
                </a:lnTo>
                <a:lnTo>
                  <a:pt x="315288" y="0"/>
                </a:lnTo>
              </a:path>
            </a:pathLst>
          </a:custGeom>
          <a:ln w="10794">
            <a:solidFill>
              <a:srgbClr val="0BBEAF"/>
            </a:solidFill>
          </a:ln>
        </p:spPr>
        <p:txBody>
          <a:bodyPr wrap="square" lIns="0" tIns="0" rIns="0" bIns="0" rtlCol="0"/>
          <a:lstStyle/>
          <a:p>
            <a:endParaRPr/>
          </a:p>
        </p:txBody>
      </p:sp>
      <p:sp>
        <p:nvSpPr>
          <p:cNvPr id="110" name="object 19"/>
          <p:cNvSpPr/>
          <p:nvPr/>
        </p:nvSpPr>
        <p:spPr>
          <a:xfrm>
            <a:off x="2728189" y="2217724"/>
            <a:ext cx="315595" cy="1502410"/>
          </a:xfrm>
          <a:custGeom>
            <a:avLst/>
            <a:gdLst/>
            <a:ahLst/>
            <a:cxnLst/>
            <a:rect l="l" t="t" r="r" b="b"/>
            <a:pathLst>
              <a:path w="315595" h="1502410">
                <a:moveTo>
                  <a:pt x="0" y="1501938"/>
                </a:moveTo>
                <a:lnTo>
                  <a:pt x="157644" y="1501938"/>
                </a:lnTo>
                <a:lnTo>
                  <a:pt x="157644" y="0"/>
                </a:lnTo>
                <a:lnTo>
                  <a:pt x="315288" y="0"/>
                </a:lnTo>
              </a:path>
            </a:pathLst>
          </a:custGeom>
          <a:ln w="10794">
            <a:solidFill>
              <a:srgbClr val="0BBEAF"/>
            </a:solidFill>
          </a:ln>
        </p:spPr>
        <p:txBody>
          <a:bodyPr wrap="square" lIns="0" tIns="0" rIns="0" bIns="0" rtlCol="0"/>
          <a:lstStyle/>
          <a:p>
            <a:endParaRPr/>
          </a:p>
        </p:txBody>
      </p:sp>
      <p:sp>
        <p:nvSpPr>
          <p:cNvPr id="135" name="object 44"/>
          <p:cNvSpPr/>
          <p:nvPr/>
        </p:nvSpPr>
        <p:spPr>
          <a:xfrm>
            <a:off x="684741" y="3181692"/>
            <a:ext cx="2043716" cy="992579"/>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37" name="object 46"/>
          <p:cNvSpPr/>
          <p:nvPr/>
        </p:nvSpPr>
        <p:spPr>
          <a:xfrm>
            <a:off x="3043479" y="1977412"/>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38" name="object 47"/>
          <p:cNvSpPr/>
          <p:nvPr/>
        </p:nvSpPr>
        <p:spPr>
          <a:xfrm>
            <a:off x="3043479" y="1977415"/>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39" name="object 48"/>
          <p:cNvSpPr txBox="1"/>
          <p:nvPr/>
        </p:nvSpPr>
        <p:spPr>
          <a:xfrm>
            <a:off x="3043479" y="2072944"/>
            <a:ext cx="1576705" cy="269240"/>
          </a:xfrm>
          <a:prstGeom prst="rect">
            <a:avLst/>
          </a:prstGeom>
        </p:spPr>
        <p:txBody>
          <a:bodyPr vert="horz" wrap="square" lIns="0" tIns="12700" rIns="0" bIns="0" rtlCol="0">
            <a:spAutoFit/>
          </a:bodyPr>
          <a:lstStyle/>
          <a:p>
            <a:pPr marL="170180">
              <a:lnSpc>
                <a:spcPct val="100000"/>
              </a:lnSpc>
              <a:spcBef>
                <a:spcPts val="100"/>
              </a:spcBef>
            </a:pPr>
            <a:r>
              <a:rPr sz="1600" spc="-5" dirty="0">
                <a:solidFill>
                  <a:srgbClr val="FFFFFF"/>
                </a:solidFill>
                <a:latin typeface="Corbel"/>
                <a:cs typeface="Corbel"/>
              </a:rPr>
              <a:t>Clinical</a:t>
            </a:r>
            <a:r>
              <a:rPr sz="1600" spc="-20" dirty="0">
                <a:solidFill>
                  <a:srgbClr val="FFFFFF"/>
                </a:solidFill>
                <a:latin typeface="Corbel"/>
                <a:cs typeface="Corbel"/>
              </a:rPr>
              <a:t> </a:t>
            </a:r>
            <a:r>
              <a:rPr sz="1600" spc="-5" dirty="0">
                <a:solidFill>
                  <a:srgbClr val="FFFFFF"/>
                </a:solidFill>
                <a:latin typeface="Corbel"/>
                <a:cs typeface="Corbel"/>
              </a:rPr>
              <a:t>Picture</a:t>
            </a:r>
            <a:endParaRPr sz="1600">
              <a:latin typeface="Corbel"/>
              <a:cs typeface="Corbel"/>
            </a:endParaRPr>
          </a:p>
        </p:txBody>
      </p:sp>
      <p:sp>
        <p:nvSpPr>
          <p:cNvPr id="140" name="object 49"/>
          <p:cNvSpPr/>
          <p:nvPr/>
        </p:nvSpPr>
        <p:spPr>
          <a:xfrm>
            <a:off x="3043479" y="2578185"/>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41" name="object 50"/>
          <p:cNvSpPr/>
          <p:nvPr/>
        </p:nvSpPr>
        <p:spPr>
          <a:xfrm>
            <a:off x="3043479" y="2578188"/>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42" name="object 51"/>
          <p:cNvSpPr txBox="1"/>
          <p:nvPr/>
        </p:nvSpPr>
        <p:spPr>
          <a:xfrm>
            <a:off x="3043479" y="2673717"/>
            <a:ext cx="1576705" cy="269240"/>
          </a:xfrm>
          <a:prstGeom prst="rect">
            <a:avLst/>
          </a:prstGeom>
        </p:spPr>
        <p:txBody>
          <a:bodyPr vert="horz" wrap="square" lIns="0" tIns="12700" rIns="0" bIns="0" rtlCol="0">
            <a:spAutoFit/>
          </a:bodyPr>
          <a:lstStyle/>
          <a:p>
            <a:pPr marL="382270">
              <a:lnSpc>
                <a:spcPct val="100000"/>
              </a:lnSpc>
              <a:spcBef>
                <a:spcPts val="100"/>
              </a:spcBef>
            </a:pPr>
            <a:r>
              <a:rPr sz="1600" dirty="0">
                <a:solidFill>
                  <a:srgbClr val="FFFFFF"/>
                </a:solidFill>
                <a:latin typeface="Corbel"/>
                <a:cs typeface="Corbel"/>
              </a:rPr>
              <a:t>Diagnosis</a:t>
            </a:r>
            <a:endParaRPr sz="1600">
              <a:latin typeface="Corbel"/>
              <a:cs typeface="Corbel"/>
            </a:endParaRPr>
          </a:p>
        </p:txBody>
      </p:sp>
      <p:sp>
        <p:nvSpPr>
          <p:cNvPr id="143" name="object 52"/>
          <p:cNvSpPr/>
          <p:nvPr/>
        </p:nvSpPr>
        <p:spPr>
          <a:xfrm>
            <a:off x="4935208" y="2052507"/>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44" name="object 53"/>
          <p:cNvSpPr/>
          <p:nvPr/>
        </p:nvSpPr>
        <p:spPr>
          <a:xfrm>
            <a:off x="4935208" y="2052510"/>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45" name="object 54"/>
          <p:cNvSpPr txBox="1"/>
          <p:nvPr/>
        </p:nvSpPr>
        <p:spPr>
          <a:xfrm>
            <a:off x="4935208" y="2148039"/>
            <a:ext cx="1576705" cy="269240"/>
          </a:xfrm>
          <a:prstGeom prst="rect">
            <a:avLst/>
          </a:prstGeom>
        </p:spPr>
        <p:txBody>
          <a:bodyPr vert="horz" wrap="square" lIns="0" tIns="12700" rIns="0" bIns="0" rtlCol="0">
            <a:spAutoFit/>
          </a:bodyPr>
          <a:lstStyle/>
          <a:p>
            <a:pPr marL="6350" algn="ctr">
              <a:lnSpc>
                <a:spcPct val="100000"/>
              </a:lnSpc>
              <a:spcBef>
                <a:spcPts val="100"/>
              </a:spcBef>
            </a:pPr>
            <a:r>
              <a:rPr sz="1600" dirty="0">
                <a:solidFill>
                  <a:srgbClr val="FFFFFF"/>
                </a:solidFill>
                <a:latin typeface="Corbel"/>
                <a:cs typeface="Corbel"/>
              </a:rPr>
              <a:t>MRI</a:t>
            </a:r>
            <a:endParaRPr sz="1600">
              <a:latin typeface="Corbel"/>
              <a:cs typeface="Corbel"/>
            </a:endParaRPr>
          </a:p>
        </p:txBody>
      </p:sp>
      <p:sp>
        <p:nvSpPr>
          <p:cNvPr id="146" name="object 55"/>
          <p:cNvSpPr/>
          <p:nvPr/>
        </p:nvSpPr>
        <p:spPr>
          <a:xfrm>
            <a:off x="6826936" y="2052507"/>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47" name="object 56"/>
          <p:cNvSpPr/>
          <p:nvPr/>
        </p:nvSpPr>
        <p:spPr>
          <a:xfrm>
            <a:off x="6826936" y="2052510"/>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48" name="object 57"/>
          <p:cNvSpPr txBox="1"/>
          <p:nvPr/>
        </p:nvSpPr>
        <p:spPr>
          <a:xfrm>
            <a:off x="6826936" y="2148039"/>
            <a:ext cx="1576705" cy="269240"/>
          </a:xfrm>
          <a:prstGeom prst="rect">
            <a:avLst/>
          </a:prstGeom>
        </p:spPr>
        <p:txBody>
          <a:bodyPr vert="horz" wrap="square" lIns="0" tIns="12700" rIns="0" bIns="0" rtlCol="0">
            <a:spAutoFit/>
          </a:bodyPr>
          <a:lstStyle/>
          <a:p>
            <a:pPr marL="105410">
              <a:lnSpc>
                <a:spcPct val="100000"/>
              </a:lnSpc>
              <a:spcBef>
                <a:spcPts val="100"/>
              </a:spcBef>
            </a:pPr>
            <a:r>
              <a:rPr sz="1600" spc="-5" dirty="0">
                <a:solidFill>
                  <a:srgbClr val="FFFFFF"/>
                </a:solidFill>
                <a:latin typeface="Corbel"/>
                <a:cs typeface="Corbel"/>
              </a:rPr>
              <a:t>Cortical</a:t>
            </a:r>
            <a:r>
              <a:rPr sz="1600" spc="-85" dirty="0">
                <a:solidFill>
                  <a:srgbClr val="FFFFFF"/>
                </a:solidFill>
                <a:latin typeface="Corbel"/>
                <a:cs typeface="Corbel"/>
              </a:rPr>
              <a:t> </a:t>
            </a:r>
            <a:r>
              <a:rPr sz="1600" spc="-5" dirty="0">
                <a:solidFill>
                  <a:srgbClr val="FFFFFF"/>
                </a:solidFill>
                <a:latin typeface="Corbel"/>
                <a:cs typeface="Corbel"/>
              </a:rPr>
              <a:t>Atrophy</a:t>
            </a:r>
            <a:endParaRPr sz="1600">
              <a:latin typeface="Corbel"/>
              <a:cs typeface="Corbel"/>
            </a:endParaRPr>
          </a:p>
        </p:txBody>
      </p:sp>
      <p:sp>
        <p:nvSpPr>
          <p:cNvPr id="149" name="object 58"/>
          <p:cNvSpPr/>
          <p:nvPr/>
        </p:nvSpPr>
        <p:spPr>
          <a:xfrm>
            <a:off x="4935208" y="3103864"/>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50" name="object 59"/>
          <p:cNvSpPr/>
          <p:nvPr/>
        </p:nvSpPr>
        <p:spPr>
          <a:xfrm>
            <a:off x="4935208" y="3103867"/>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51" name="object 60"/>
          <p:cNvSpPr txBox="1"/>
          <p:nvPr/>
        </p:nvSpPr>
        <p:spPr>
          <a:xfrm>
            <a:off x="4935208" y="3089668"/>
            <a:ext cx="1576705" cy="485140"/>
          </a:xfrm>
          <a:prstGeom prst="rect">
            <a:avLst/>
          </a:prstGeom>
        </p:spPr>
        <p:txBody>
          <a:bodyPr vert="horz" wrap="square" lIns="0" tIns="43180" rIns="0" bIns="0" rtlCol="0">
            <a:spAutoFit/>
          </a:bodyPr>
          <a:lstStyle/>
          <a:p>
            <a:pPr marL="340995" marR="275590" indent="-52069">
              <a:lnSpc>
                <a:spcPts val="1700"/>
              </a:lnSpc>
              <a:spcBef>
                <a:spcPts val="340"/>
              </a:spcBef>
            </a:pPr>
            <a:r>
              <a:rPr sz="1600" dirty="0">
                <a:solidFill>
                  <a:srgbClr val="FFFFFF"/>
                </a:solidFill>
                <a:latin typeface="Corbel"/>
                <a:cs typeface="Corbel"/>
              </a:rPr>
              <a:t>M</a:t>
            </a:r>
            <a:r>
              <a:rPr sz="1600" spc="-5" dirty="0">
                <a:solidFill>
                  <a:srgbClr val="FFFFFF"/>
                </a:solidFill>
                <a:latin typeface="Corbel"/>
                <a:cs typeface="Corbel"/>
              </a:rPr>
              <a:t>i</a:t>
            </a:r>
            <a:r>
              <a:rPr sz="1600" dirty="0">
                <a:solidFill>
                  <a:srgbClr val="FFFFFF"/>
                </a:solidFill>
                <a:latin typeface="Corbel"/>
                <a:cs typeface="Corbel"/>
              </a:rPr>
              <a:t>croscop</a:t>
            </a:r>
            <a:r>
              <a:rPr sz="1600" spc="-5" dirty="0">
                <a:solidFill>
                  <a:srgbClr val="FFFFFF"/>
                </a:solidFill>
                <a:latin typeface="Corbel"/>
                <a:cs typeface="Corbel"/>
              </a:rPr>
              <a:t>i</a:t>
            </a:r>
            <a:r>
              <a:rPr sz="1600" dirty="0">
                <a:solidFill>
                  <a:srgbClr val="FFFFFF"/>
                </a:solidFill>
                <a:latin typeface="Corbel"/>
                <a:cs typeface="Corbel"/>
              </a:rPr>
              <a:t>c  </a:t>
            </a:r>
            <a:r>
              <a:rPr sz="1600" spc="-15" dirty="0">
                <a:solidFill>
                  <a:srgbClr val="FFFFFF"/>
                </a:solidFill>
                <a:latin typeface="Corbel"/>
                <a:cs typeface="Corbel"/>
              </a:rPr>
              <a:t>(deﬁnitive)</a:t>
            </a:r>
            <a:endParaRPr sz="1600">
              <a:latin typeface="Corbel"/>
              <a:cs typeface="Corbel"/>
            </a:endParaRPr>
          </a:p>
        </p:txBody>
      </p:sp>
      <p:sp>
        <p:nvSpPr>
          <p:cNvPr id="152" name="object 61"/>
          <p:cNvSpPr/>
          <p:nvPr/>
        </p:nvSpPr>
        <p:spPr>
          <a:xfrm>
            <a:off x="6826936" y="2653293"/>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53" name="object 62"/>
          <p:cNvSpPr/>
          <p:nvPr/>
        </p:nvSpPr>
        <p:spPr>
          <a:xfrm>
            <a:off x="6826936" y="2653283"/>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54" name="object 63"/>
          <p:cNvSpPr txBox="1"/>
          <p:nvPr/>
        </p:nvSpPr>
        <p:spPr>
          <a:xfrm>
            <a:off x="6826936" y="2748813"/>
            <a:ext cx="1576705" cy="269240"/>
          </a:xfrm>
          <a:prstGeom prst="rect">
            <a:avLst/>
          </a:prstGeom>
        </p:spPr>
        <p:txBody>
          <a:bodyPr vert="horz" wrap="square" lIns="0" tIns="12700" rIns="0" bIns="0" rtlCol="0">
            <a:spAutoFit/>
          </a:bodyPr>
          <a:lstStyle/>
          <a:p>
            <a:pPr marL="291465">
              <a:lnSpc>
                <a:spcPct val="100000"/>
              </a:lnSpc>
              <a:spcBef>
                <a:spcPts val="100"/>
              </a:spcBef>
            </a:pPr>
            <a:r>
              <a:rPr sz="1600" spc="-5" dirty="0">
                <a:solidFill>
                  <a:srgbClr val="FFFFFF"/>
                </a:solidFill>
                <a:latin typeface="Corbel"/>
                <a:cs typeface="Corbel"/>
              </a:rPr>
              <a:t>Intracellular</a:t>
            </a:r>
            <a:endParaRPr sz="1600">
              <a:latin typeface="Corbel"/>
              <a:cs typeface="Corbel"/>
            </a:endParaRPr>
          </a:p>
        </p:txBody>
      </p:sp>
      <p:sp>
        <p:nvSpPr>
          <p:cNvPr id="155" name="object 64"/>
          <p:cNvSpPr/>
          <p:nvPr/>
        </p:nvSpPr>
        <p:spPr>
          <a:xfrm>
            <a:off x="8718664" y="2653293"/>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56" name="object 65"/>
          <p:cNvSpPr/>
          <p:nvPr/>
        </p:nvSpPr>
        <p:spPr>
          <a:xfrm>
            <a:off x="8718664" y="2653283"/>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57" name="object 66"/>
          <p:cNvSpPr txBox="1"/>
          <p:nvPr/>
        </p:nvSpPr>
        <p:spPr>
          <a:xfrm>
            <a:off x="8889149" y="2639084"/>
            <a:ext cx="1242060" cy="485140"/>
          </a:xfrm>
          <a:prstGeom prst="rect">
            <a:avLst/>
          </a:prstGeom>
        </p:spPr>
        <p:txBody>
          <a:bodyPr vert="horz" wrap="square" lIns="0" tIns="43180" rIns="0" bIns="0" rtlCol="0">
            <a:spAutoFit/>
          </a:bodyPr>
          <a:lstStyle/>
          <a:p>
            <a:pPr marL="299085" marR="5080" indent="-287020">
              <a:lnSpc>
                <a:spcPts val="1700"/>
              </a:lnSpc>
              <a:spcBef>
                <a:spcPts val="340"/>
              </a:spcBef>
            </a:pPr>
            <a:r>
              <a:rPr sz="1600" dirty="0">
                <a:solidFill>
                  <a:srgbClr val="FFFFFF"/>
                </a:solidFill>
                <a:latin typeface="Corbel"/>
                <a:cs typeface="Corbel"/>
              </a:rPr>
              <a:t>Neuro</a:t>
            </a:r>
            <a:r>
              <a:rPr sz="1600" spc="-5" dirty="0">
                <a:solidFill>
                  <a:srgbClr val="FFFFFF"/>
                </a:solidFill>
                <a:latin typeface="Corbel"/>
                <a:cs typeface="Corbel"/>
              </a:rPr>
              <a:t>ﬁb</a:t>
            </a:r>
            <a:r>
              <a:rPr sz="1600" dirty="0">
                <a:solidFill>
                  <a:srgbClr val="FFFFFF"/>
                </a:solidFill>
                <a:latin typeface="Corbel"/>
                <a:cs typeface="Corbel"/>
              </a:rPr>
              <a:t>r</a:t>
            </a:r>
            <a:r>
              <a:rPr sz="1600" spc="-5" dirty="0">
                <a:solidFill>
                  <a:srgbClr val="FFFFFF"/>
                </a:solidFill>
                <a:latin typeface="Corbel"/>
                <a:cs typeface="Corbel"/>
              </a:rPr>
              <a:t>illa</a:t>
            </a:r>
            <a:r>
              <a:rPr sz="1600" dirty="0">
                <a:solidFill>
                  <a:srgbClr val="FFFFFF"/>
                </a:solidFill>
                <a:latin typeface="Corbel"/>
                <a:cs typeface="Corbel"/>
              </a:rPr>
              <a:t>ry  </a:t>
            </a:r>
            <a:r>
              <a:rPr sz="1600" spc="-20" dirty="0">
                <a:solidFill>
                  <a:srgbClr val="FFFFFF"/>
                </a:solidFill>
                <a:latin typeface="Corbel"/>
                <a:cs typeface="Corbel"/>
              </a:rPr>
              <a:t>Tangles</a:t>
            </a:r>
            <a:endParaRPr sz="1600">
              <a:latin typeface="Corbel"/>
              <a:cs typeface="Corbel"/>
            </a:endParaRPr>
          </a:p>
        </p:txBody>
      </p:sp>
      <p:sp>
        <p:nvSpPr>
          <p:cNvPr id="158" name="object 67"/>
          <p:cNvSpPr/>
          <p:nvPr/>
        </p:nvSpPr>
        <p:spPr>
          <a:xfrm>
            <a:off x="6826936" y="3554460"/>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59" name="object 68"/>
          <p:cNvSpPr/>
          <p:nvPr/>
        </p:nvSpPr>
        <p:spPr>
          <a:xfrm>
            <a:off x="6826936" y="3554450"/>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60" name="object 69"/>
          <p:cNvSpPr txBox="1"/>
          <p:nvPr/>
        </p:nvSpPr>
        <p:spPr>
          <a:xfrm>
            <a:off x="6826936" y="3649979"/>
            <a:ext cx="1576705" cy="269240"/>
          </a:xfrm>
          <a:prstGeom prst="rect">
            <a:avLst/>
          </a:prstGeom>
        </p:spPr>
        <p:txBody>
          <a:bodyPr vert="horz" wrap="square" lIns="0" tIns="12700" rIns="0" bIns="0" rtlCol="0">
            <a:spAutoFit/>
          </a:bodyPr>
          <a:lstStyle/>
          <a:p>
            <a:pPr marL="267335">
              <a:lnSpc>
                <a:spcPct val="100000"/>
              </a:lnSpc>
              <a:spcBef>
                <a:spcPts val="100"/>
              </a:spcBef>
            </a:pPr>
            <a:r>
              <a:rPr sz="1600" spc="-5" dirty="0">
                <a:solidFill>
                  <a:srgbClr val="FFFFFF"/>
                </a:solidFill>
                <a:latin typeface="Corbel"/>
                <a:cs typeface="Corbel"/>
              </a:rPr>
              <a:t>Extracellular</a:t>
            </a:r>
            <a:endParaRPr sz="1600">
              <a:latin typeface="Corbel"/>
              <a:cs typeface="Corbel"/>
            </a:endParaRPr>
          </a:p>
        </p:txBody>
      </p:sp>
      <p:sp>
        <p:nvSpPr>
          <p:cNvPr id="161" name="object 70"/>
          <p:cNvSpPr/>
          <p:nvPr/>
        </p:nvSpPr>
        <p:spPr>
          <a:xfrm>
            <a:off x="8718664" y="3254067"/>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62" name="object 71"/>
          <p:cNvSpPr/>
          <p:nvPr/>
        </p:nvSpPr>
        <p:spPr>
          <a:xfrm>
            <a:off x="8718664" y="3254069"/>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63" name="object 72"/>
          <p:cNvSpPr txBox="1"/>
          <p:nvPr/>
        </p:nvSpPr>
        <p:spPr>
          <a:xfrm>
            <a:off x="8782885" y="3349599"/>
            <a:ext cx="1454785" cy="269240"/>
          </a:xfrm>
          <a:prstGeom prst="rect">
            <a:avLst/>
          </a:prstGeom>
        </p:spPr>
        <p:txBody>
          <a:bodyPr vert="horz" wrap="square" lIns="0" tIns="12700" rIns="0" bIns="0" rtlCol="0">
            <a:spAutoFit/>
          </a:bodyPr>
          <a:lstStyle/>
          <a:p>
            <a:pPr marL="12700">
              <a:lnSpc>
                <a:spcPct val="100000"/>
              </a:lnSpc>
              <a:spcBef>
                <a:spcPts val="100"/>
              </a:spcBef>
            </a:pPr>
            <a:r>
              <a:rPr lang="en-US" sz="1600" spc="-5" dirty="0" smtClean="0">
                <a:solidFill>
                  <a:srgbClr val="FFFFFF"/>
                </a:solidFill>
                <a:latin typeface="Corbel"/>
                <a:cs typeface="Corbel"/>
              </a:rPr>
              <a:t>   Senile</a:t>
            </a:r>
            <a:r>
              <a:rPr sz="1600" spc="-40" dirty="0" smtClean="0">
                <a:solidFill>
                  <a:srgbClr val="FFFFFF"/>
                </a:solidFill>
                <a:latin typeface="Corbel"/>
                <a:cs typeface="Corbel"/>
              </a:rPr>
              <a:t> </a:t>
            </a:r>
            <a:r>
              <a:rPr sz="1600" spc="-5" dirty="0">
                <a:solidFill>
                  <a:srgbClr val="FFFFFF"/>
                </a:solidFill>
                <a:latin typeface="Corbel"/>
                <a:cs typeface="Corbel"/>
              </a:rPr>
              <a:t>Plaques</a:t>
            </a:r>
            <a:endParaRPr sz="1600" dirty="0">
              <a:latin typeface="Corbel"/>
              <a:cs typeface="Corbel"/>
            </a:endParaRPr>
          </a:p>
        </p:txBody>
      </p:sp>
      <p:sp>
        <p:nvSpPr>
          <p:cNvPr id="164" name="object 73"/>
          <p:cNvSpPr/>
          <p:nvPr/>
        </p:nvSpPr>
        <p:spPr>
          <a:xfrm>
            <a:off x="8718664" y="3854840"/>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65" name="object 74"/>
          <p:cNvSpPr/>
          <p:nvPr/>
        </p:nvSpPr>
        <p:spPr>
          <a:xfrm>
            <a:off x="8718664" y="3854843"/>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66" name="object 75"/>
          <p:cNvSpPr txBox="1"/>
          <p:nvPr/>
        </p:nvSpPr>
        <p:spPr>
          <a:xfrm>
            <a:off x="9005831" y="3840644"/>
            <a:ext cx="1008380" cy="485140"/>
          </a:xfrm>
          <a:prstGeom prst="rect">
            <a:avLst/>
          </a:prstGeom>
        </p:spPr>
        <p:txBody>
          <a:bodyPr vert="horz" wrap="square" lIns="0" tIns="43180" rIns="0" bIns="0" rtlCol="0">
            <a:spAutoFit/>
          </a:bodyPr>
          <a:lstStyle/>
          <a:p>
            <a:pPr marL="12700" marR="5080" indent="137795">
              <a:lnSpc>
                <a:spcPts val="1700"/>
              </a:lnSpc>
              <a:spcBef>
                <a:spcPts val="340"/>
              </a:spcBef>
            </a:pPr>
            <a:r>
              <a:rPr sz="1600" spc="-5" dirty="0">
                <a:solidFill>
                  <a:srgbClr val="FFFFFF"/>
                </a:solidFill>
                <a:latin typeface="Corbel"/>
                <a:cs typeface="Corbel"/>
              </a:rPr>
              <a:t>Amyloid  </a:t>
            </a:r>
            <a:r>
              <a:rPr sz="1600" dirty="0">
                <a:solidFill>
                  <a:srgbClr val="FFFFFF"/>
                </a:solidFill>
                <a:latin typeface="Corbel"/>
                <a:cs typeface="Corbel"/>
              </a:rPr>
              <a:t>An</a:t>
            </a:r>
            <a:r>
              <a:rPr sz="1600" spc="-5" dirty="0">
                <a:solidFill>
                  <a:srgbClr val="FFFFFF"/>
                </a:solidFill>
                <a:latin typeface="Corbel"/>
                <a:cs typeface="Corbel"/>
              </a:rPr>
              <a:t>g</a:t>
            </a:r>
            <a:r>
              <a:rPr sz="1600" dirty="0">
                <a:solidFill>
                  <a:srgbClr val="FFFFFF"/>
                </a:solidFill>
                <a:latin typeface="Corbel"/>
                <a:cs typeface="Corbel"/>
              </a:rPr>
              <a:t>io</a:t>
            </a:r>
            <a:r>
              <a:rPr sz="1600" spc="-5" dirty="0">
                <a:solidFill>
                  <a:srgbClr val="FFFFFF"/>
                </a:solidFill>
                <a:latin typeface="Corbel"/>
                <a:cs typeface="Corbel"/>
              </a:rPr>
              <a:t>pathy</a:t>
            </a:r>
            <a:endParaRPr sz="1600">
              <a:latin typeface="Corbel"/>
              <a:cs typeface="Corbel"/>
            </a:endParaRPr>
          </a:p>
        </p:txBody>
      </p:sp>
      <p:sp>
        <p:nvSpPr>
          <p:cNvPr id="167" name="object 76"/>
          <p:cNvSpPr/>
          <p:nvPr/>
        </p:nvSpPr>
        <p:spPr>
          <a:xfrm>
            <a:off x="3043479" y="3178972"/>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68" name="object 77"/>
          <p:cNvSpPr/>
          <p:nvPr/>
        </p:nvSpPr>
        <p:spPr>
          <a:xfrm>
            <a:off x="3043479" y="3178962"/>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69" name="object 78"/>
          <p:cNvSpPr txBox="1"/>
          <p:nvPr/>
        </p:nvSpPr>
        <p:spPr>
          <a:xfrm>
            <a:off x="3043479" y="3274491"/>
            <a:ext cx="1576705" cy="269240"/>
          </a:xfrm>
          <a:prstGeom prst="rect">
            <a:avLst/>
          </a:prstGeom>
        </p:spPr>
        <p:txBody>
          <a:bodyPr vert="horz" wrap="square" lIns="0" tIns="12700" rIns="0" bIns="0" rtlCol="0">
            <a:spAutoFit/>
          </a:bodyPr>
          <a:lstStyle/>
          <a:p>
            <a:pPr marL="89535">
              <a:lnSpc>
                <a:spcPct val="100000"/>
              </a:lnSpc>
              <a:spcBef>
                <a:spcPts val="100"/>
              </a:spcBef>
            </a:pPr>
            <a:r>
              <a:rPr sz="1600" spc="-5" dirty="0">
                <a:solidFill>
                  <a:srgbClr val="FFFFFF"/>
                </a:solidFill>
                <a:latin typeface="Corbel"/>
                <a:cs typeface="Corbel"/>
              </a:rPr>
              <a:t>Genetic</a:t>
            </a:r>
            <a:r>
              <a:rPr sz="1600" spc="-25" dirty="0">
                <a:solidFill>
                  <a:srgbClr val="FFFFFF"/>
                </a:solidFill>
                <a:latin typeface="Corbel"/>
                <a:cs typeface="Corbel"/>
              </a:rPr>
              <a:t> </a:t>
            </a:r>
            <a:r>
              <a:rPr sz="1600" spc="-5" dirty="0">
                <a:solidFill>
                  <a:srgbClr val="FFFFFF"/>
                </a:solidFill>
                <a:latin typeface="Corbel"/>
                <a:cs typeface="Corbel"/>
              </a:rPr>
              <a:t>Findings</a:t>
            </a:r>
            <a:endParaRPr sz="1600">
              <a:latin typeface="Corbel"/>
              <a:cs typeface="Corbel"/>
            </a:endParaRPr>
          </a:p>
        </p:txBody>
      </p:sp>
      <p:sp>
        <p:nvSpPr>
          <p:cNvPr id="170" name="object 79"/>
          <p:cNvSpPr/>
          <p:nvPr/>
        </p:nvSpPr>
        <p:spPr>
          <a:xfrm>
            <a:off x="3043479" y="3779745"/>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71" name="object 80"/>
          <p:cNvSpPr/>
          <p:nvPr/>
        </p:nvSpPr>
        <p:spPr>
          <a:xfrm>
            <a:off x="3043479" y="3779748"/>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72" name="object 81"/>
          <p:cNvSpPr txBox="1"/>
          <p:nvPr/>
        </p:nvSpPr>
        <p:spPr>
          <a:xfrm>
            <a:off x="3043479" y="3875277"/>
            <a:ext cx="1576705" cy="269240"/>
          </a:xfrm>
          <a:prstGeom prst="rect">
            <a:avLst/>
          </a:prstGeom>
        </p:spPr>
        <p:txBody>
          <a:bodyPr vert="horz" wrap="square" lIns="0" tIns="12700" rIns="0" bIns="0" rtlCol="0">
            <a:spAutoFit/>
          </a:bodyPr>
          <a:lstStyle/>
          <a:p>
            <a:pPr marL="225425">
              <a:lnSpc>
                <a:spcPct val="100000"/>
              </a:lnSpc>
              <a:spcBef>
                <a:spcPts val="100"/>
              </a:spcBef>
            </a:pPr>
            <a:r>
              <a:rPr sz="1600" spc="-5" dirty="0">
                <a:solidFill>
                  <a:srgbClr val="FFFFFF"/>
                </a:solidFill>
                <a:latin typeface="Corbel"/>
                <a:cs typeface="Corbel"/>
              </a:rPr>
              <a:t>Pathogenesis</a:t>
            </a:r>
            <a:endParaRPr sz="1600">
              <a:latin typeface="Corbel"/>
              <a:cs typeface="Corbel"/>
            </a:endParaRPr>
          </a:p>
        </p:txBody>
      </p:sp>
      <p:sp>
        <p:nvSpPr>
          <p:cNvPr id="173" name="object 82"/>
          <p:cNvSpPr/>
          <p:nvPr/>
        </p:nvSpPr>
        <p:spPr>
          <a:xfrm>
            <a:off x="3043479" y="4380524"/>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74" name="object 83"/>
          <p:cNvSpPr/>
          <p:nvPr/>
        </p:nvSpPr>
        <p:spPr>
          <a:xfrm>
            <a:off x="3043479" y="4380521"/>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75" name="object 84"/>
          <p:cNvSpPr/>
          <p:nvPr/>
        </p:nvSpPr>
        <p:spPr>
          <a:xfrm>
            <a:off x="3034335" y="4981300"/>
            <a:ext cx="1576705" cy="480695"/>
          </a:xfrm>
          <a:custGeom>
            <a:avLst/>
            <a:gdLst/>
            <a:ahLst/>
            <a:cxnLst/>
            <a:rect l="l" t="t" r="r" b="b"/>
            <a:pathLst>
              <a:path w="1576704" h="480695">
                <a:moveTo>
                  <a:pt x="0" y="480621"/>
                </a:moveTo>
                <a:lnTo>
                  <a:pt x="1576438" y="480621"/>
                </a:lnTo>
                <a:lnTo>
                  <a:pt x="1576438" y="0"/>
                </a:lnTo>
                <a:lnTo>
                  <a:pt x="0" y="0"/>
                </a:lnTo>
                <a:lnTo>
                  <a:pt x="0" y="480621"/>
                </a:lnTo>
                <a:close/>
              </a:path>
            </a:pathLst>
          </a:custGeom>
          <a:solidFill>
            <a:srgbClr val="0BBEAF"/>
          </a:solidFill>
        </p:spPr>
        <p:txBody>
          <a:bodyPr wrap="square" lIns="0" tIns="0" rIns="0" bIns="0" rtlCol="0"/>
          <a:lstStyle/>
          <a:p>
            <a:endParaRPr/>
          </a:p>
        </p:txBody>
      </p:sp>
      <p:sp>
        <p:nvSpPr>
          <p:cNvPr id="176" name="object 85"/>
          <p:cNvSpPr/>
          <p:nvPr/>
        </p:nvSpPr>
        <p:spPr>
          <a:xfrm>
            <a:off x="3034335" y="4981300"/>
            <a:ext cx="1576705" cy="480695"/>
          </a:xfrm>
          <a:custGeom>
            <a:avLst/>
            <a:gdLst/>
            <a:ahLst/>
            <a:cxnLst/>
            <a:rect l="l" t="t" r="r" b="b"/>
            <a:pathLst>
              <a:path w="1576704" h="480695">
                <a:moveTo>
                  <a:pt x="0" y="0"/>
                </a:moveTo>
                <a:lnTo>
                  <a:pt x="1576438" y="0"/>
                </a:lnTo>
                <a:lnTo>
                  <a:pt x="1576438" y="480621"/>
                </a:lnTo>
                <a:lnTo>
                  <a:pt x="0" y="480621"/>
                </a:lnTo>
                <a:lnTo>
                  <a:pt x="0" y="0"/>
                </a:lnTo>
                <a:close/>
              </a:path>
            </a:pathLst>
          </a:custGeom>
          <a:ln w="17144">
            <a:solidFill>
              <a:srgbClr val="FFFFFF"/>
            </a:solidFill>
          </a:ln>
        </p:spPr>
        <p:txBody>
          <a:bodyPr wrap="square" lIns="0" tIns="0" rIns="0" bIns="0" rtlCol="0"/>
          <a:lstStyle/>
          <a:p>
            <a:endParaRPr/>
          </a:p>
        </p:txBody>
      </p:sp>
      <p:sp>
        <p:nvSpPr>
          <p:cNvPr id="177" name="object 86"/>
          <p:cNvSpPr txBox="1"/>
          <p:nvPr/>
        </p:nvSpPr>
        <p:spPr>
          <a:xfrm>
            <a:off x="3043479" y="4476053"/>
            <a:ext cx="1576705" cy="887422"/>
          </a:xfrm>
          <a:prstGeom prst="rect">
            <a:avLst/>
          </a:prstGeom>
        </p:spPr>
        <p:txBody>
          <a:bodyPr vert="horz" wrap="square" lIns="0" tIns="12700" rIns="0" bIns="0" rtlCol="0">
            <a:spAutoFit/>
          </a:bodyPr>
          <a:lstStyle/>
          <a:p>
            <a:pPr marL="5715" algn="ctr">
              <a:lnSpc>
                <a:spcPct val="100000"/>
              </a:lnSpc>
              <a:spcBef>
                <a:spcPts val="100"/>
              </a:spcBef>
            </a:pPr>
            <a:r>
              <a:rPr lang="en-US" sz="1600" spc="-15" dirty="0" smtClean="0">
                <a:solidFill>
                  <a:srgbClr val="FFFFFF"/>
                </a:solidFill>
                <a:latin typeface="Corbel"/>
                <a:cs typeface="Corbel"/>
              </a:rPr>
              <a:t>Pathway</a:t>
            </a:r>
            <a:endParaRPr sz="1600" dirty="0">
              <a:latin typeface="Corbel"/>
              <a:cs typeface="Corbel"/>
            </a:endParaRPr>
          </a:p>
          <a:p>
            <a:pPr>
              <a:lnSpc>
                <a:spcPct val="100000"/>
              </a:lnSpc>
              <a:spcBef>
                <a:spcPts val="50"/>
              </a:spcBef>
            </a:pPr>
            <a:endParaRPr sz="2400" dirty="0">
              <a:latin typeface="Times New Roman"/>
              <a:cs typeface="Times New Roman"/>
            </a:endParaRPr>
          </a:p>
          <a:p>
            <a:pPr marL="6350" algn="ctr">
              <a:lnSpc>
                <a:spcPct val="100000"/>
              </a:lnSpc>
            </a:pPr>
            <a:r>
              <a:rPr lang="en-US" sz="1600" spc="-5" dirty="0" smtClean="0">
                <a:solidFill>
                  <a:srgbClr val="FFFFFF"/>
                </a:solidFill>
                <a:latin typeface="Corbel"/>
                <a:cs typeface="Corbel"/>
              </a:rPr>
              <a:t>Treatment</a:t>
            </a:r>
            <a:endParaRPr sz="1600" dirty="0">
              <a:latin typeface="Corbel"/>
              <a:cs typeface="Corbel"/>
            </a:endParaRPr>
          </a:p>
        </p:txBody>
      </p:sp>
    </p:spTree>
    <p:extLst>
      <p:ext uri="{BB962C8B-B14F-4D97-AF65-F5344CB8AC3E}">
        <p14:creationId xmlns:p14="http://schemas.microsoft.com/office/powerpoint/2010/main" val="75159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1548" y="142196"/>
            <a:ext cx="86868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rgbClr val="4C8180"/>
                </a:solidFill>
                <a:latin typeface="Century Gothic" charset="0"/>
                <a:ea typeface="Century Gothic" charset="0"/>
                <a:cs typeface="Century Gothic" charset="0"/>
              </a:rPr>
              <a:t>Neurodegenerative Diseases  </a:t>
            </a:r>
          </a:p>
        </p:txBody>
      </p:sp>
      <p:sp>
        <p:nvSpPr>
          <p:cNvPr id="6" name="Content Placeholder 2"/>
          <p:cNvSpPr txBox="1">
            <a:spLocks/>
          </p:cNvSpPr>
          <p:nvPr/>
        </p:nvSpPr>
        <p:spPr>
          <a:xfrm>
            <a:off x="165653" y="1086078"/>
            <a:ext cx="7542739" cy="4625609"/>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38912" indent="-320040">
              <a:spcBef>
                <a:spcPts val="0"/>
              </a:spcBef>
              <a:buClr>
                <a:srgbClr val="4B8180"/>
              </a:buClr>
              <a:buFont typeface="Arial" pitchFamily="34" charset="0"/>
              <a:buChar char="•"/>
              <a:defRPr/>
            </a:pPr>
            <a:r>
              <a:rPr lang="en-US" sz="2400" dirty="0">
                <a:solidFill>
                  <a:srgbClr val="334E5D"/>
                </a:solidFill>
                <a:ea typeface="ＭＳ Ｐゴシック" charset="-128"/>
              </a:rPr>
              <a:t>Diseases of gray matter characterized principally by the progressive loss of </a:t>
            </a:r>
            <a:r>
              <a:rPr lang="en-US" sz="2400" dirty="0" smtClean="0">
                <a:solidFill>
                  <a:srgbClr val="334E5D"/>
                </a:solidFill>
                <a:ea typeface="ＭＳ Ｐゴシック" charset="-128"/>
              </a:rPr>
              <a:t>neurons . </a:t>
            </a:r>
            <a:endParaRPr lang="ar-SA" sz="2400" dirty="0" smtClean="0">
              <a:latin typeface="Times New Roman" pitchFamily="18" charset="0"/>
              <a:cs typeface="Times New Roman" pitchFamily="18" charset="0"/>
            </a:endParaRPr>
          </a:p>
          <a:p>
            <a:pPr marL="118872" indent="0" algn="ctr">
              <a:spcBef>
                <a:spcPts val="0"/>
              </a:spcBef>
              <a:buClr>
                <a:srgbClr val="4B8180"/>
              </a:buClr>
              <a:buNone/>
              <a:defRPr/>
            </a:pPr>
            <a:r>
              <a:rPr lang="en-US" sz="1500" dirty="0">
                <a:solidFill>
                  <a:srgbClr val="00B050"/>
                </a:solidFill>
              </a:rPr>
              <a:t>(so the neurons keep on dying and lead to symptoms</a:t>
            </a:r>
            <a:r>
              <a:rPr lang="en-US" sz="1500" dirty="0" smtClean="0">
                <a:solidFill>
                  <a:srgbClr val="00B050"/>
                </a:solidFill>
              </a:rPr>
              <a:t>)</a:t>
            </a:r>
          </a:p>
          <a:p>
            <a:pPr marL="118872" indent="0" algn="ctr">
              <a:spcBef>
                <a:spcPts val="0"/>
              </a:spcBef>
              <a:buClr>
                <a:srgbClr val="4B8180"/>
              </a:buClr>
              <a:buNone/>
              <a:defRPr/>
            </a:pPr>
            <a:endParaRPr lang="ar-SA" sz="1500" dirty="0">
              <a:solidFill>
                <a:srgbClr val="00B050"/>
              </a:solidFill>
            </a:endParaRPr>
          </a:p>
          <a:p>
            <a:pPr marL="118872" indent="0" algn="ctr">
              <a:spcBef>
                <a:spcPts val="0"/>
              </a:spcBef>
              <a:buClr>
                <a:srgbClr val="4B8180"/>
              </a:buClr>
              <a:buNone/>
              <a:defRPr/>
            </a:pPr>
            <a:endParaRPr lang="en-US" sz="1300" dirty="0">
              <a:solidFill>
                <a:srgbClr val="00B050"/>
              </a:solidFill>
            </a:endParaRPr>
          </a:p>
          <a:p>
            <a:pPr marL="438912" indent="-320040">
              <a:spcBef>
                <a:spcPts val="0"/>
              </a:spcBef>
              <a:buClr>
                <a:srgbClr val="4B8180"/>
              </a:buClr>
              <a:buFont typeface="Arial" pitchFamily="34" charset="0"/>
              <a:buChar char="•"/>
              <a:defRPr/>
            </a:pPr>
            <a:r>
              <a:rPr lang="en-US" sz="2400" dirty="0">
                <a:solidFill>
                  <a:srgbClr val="334E5D"/>
                </a:solidFill>
                <a:ea typeface="ＭＳ Ｐゴシック" charset="-128"/>
              </a:rPr>
              <a:t>The pattern of neuronal loss is </a:t>
            </a:r>
            <a:r>
              <a:rPr lang="en-US" sz="2400" dirty="0">
                <a:solidFill>
                  <a:srgbClr val="FF0000"/>
                </a:solidFill>
                <a:ea typeface="ＭＳ Ｐゴシック" charset="-128"/>
              </a:rPr>
              <a:t>selective</a:t>
            </a:r>
            <a:r>
              <a:rPr lang="en-US" sz="2400" dirty="0">
                <a:solidFill>
                  <a:srgbClr val="334E5D"/>
                </a:solidFill>
                <a:ea typeface="ＭＳ Ｐゴシック" charset="-128"/>
              </a:rPr>
              <a:t> affecting one or more groups of neurons leaving the others </a:t>
            </a:r>
            <a:r>
              <a:rPr lang="en-US" sz="2400" dirty="0" smtClean="0">
                <a:solidFill>
                  <a:srgbClr val="334E5D"/>
                </a:solidFill>
                <a:ea typeface="ＭＳ Ｐゴシック" charset="-128"/>
              </a:rPr>
              <a:t>intact . </a:t>
            </a:r>
          </a:p>
          <a:p>
            <a:pPr marL="118872" indent="0" algn="ctr">
              <a:spcBef>
                <a:spcPts val="0"/>
              </a:spcBef>
              <a:buClr>
                <a:srgbClr val="4B8180"/>
              </a:buClr>
              <a:buNone/>
              <a:defRPr/>
            </a:pPr>
            <a:r>
              <a:rPr lang="en-US" sz="1500" dirty="0">
                <a:solidFill>
                  <a:srgbClr val="00B050"/>
                </a:solidFill>
              </a:rPr>
              <a:t>     (depending upon what disease it is</a:t>
            </a:r>
            <a:r>
              <a:rPr lang="en-US" sz="1500" dirty="0" smtClean="0">
                <a:solidFill>
                  <a:srgbClr val="00B050"/>
                </a:solidFill>
              </a:rPr>
              <a:t>)</a:t>
            </a:r>
          </a:p>
          <a:p>
            <a:pPr marL="118872" indent="0" algn="ctr">
              <a:spcBef>
                <a:spcPts val="0"/>
              </a:spcBef>
              <a:buClr>
                <a:srgbClr val="4B8180"/>
              </a:buClr>
              <a:buNone/>
              <a:defRPr/>
            </a:pPr>
            <a:endParaRPr lang="en-US" sz="1500" dirty="0">
              <a:solidFill>
                <a:srgbClr val="00B050"/>
              </a:solidFill>
            </a:endParaRPr>
          </a:p>
          <a:p>
            <a:pPr marL="438912" indent="-320040">
              <a:spcBef>
                <a:spcPts val="0"/>
              </a:spcBef>
              <a:buClr>
                <a:srgbClr val="4B8180"/>
              </a:buClr>
              <a:buFont typeface="Arial" pitchFamily="34" charset="0"/>
              <a:buChar char="•"/>
              <a:defRPr/>
            </a:pPr>
            <a:endParaRPr lang="en-US" sz="1400" dirty="0">
              <a:solidFill>
                <a:srgbClr val="00B050"/>
              </a:solidFill>
            </a:endParaRPr>
          </a:p>
          <a:p>
            <a:pPr marL="438912" indent="-320040">
              <a:spcBef>
                <a:spcPts val="0"/>
              </a:spcBef>
              <a:buClr>
                <a:srgbClr val="4B8180"/>
              </a:buClr>
              <a:buFont typeface="Arial" pitchFamily="34" charset="0"/>
              <a:buChar char="•"/>
              <a:defRPr/>
            </a:pPr>
            <a:r>
              <a:rPr lang="en-US" sz="2400" dirty="0">
                <a:solidFill>
                  <a:srgbClr val="334E5D"/>
                </a:solidFill>
                <a:ea typeface="ＭＳ Ｐゴシック" charset="-128"/>
              </a:rPr>
              <a:t>The diseases arise without any clear inciting event in patients without previous neurological deficits</a:t>
            </a:r>
          </a:p>
          <a:p>
            <a:pPr marL="438912" indent="-320040">
              <a:spcBef>
                <a:spcPts val="0"/>
              </a:spcBef>
              <a:buClr>
                <a:srgbClr val="4B8180"/>
              </a:buClr>
              <a:buFont typeface="Arial" pitchFamily="34" charset="0"/>
              <a:buChar char="•"/>
              <a:defRPr/>
            </a:pPr>
            <a:endParaRPr lang="en-US" sz="2400" dirty="0">
              <a:solidFill>
                <a:srgbClr val="334E5D"/>
              </a:solidFill>
              <a:ea typeface="ＭＳ Ｐゴシック" charset="-128"/>
            </a:endParaRPr>
          </a:p>
          <a:p>
            <a:pPr marL="438912" indent="-320040">
              <a:spcBef>
                <a:spcPts val="0"/>
              </a:spcBef>
              <a:buClr>
                <a:srgbClr val="4B8180"/>
              </a:buClr>
              <a:buFont typeface="Arial" pitchFamily="34" charset="0"/>
              <a:buChar char="•"/>
              <a:defRPr/>
            </a:pPr>
            <a:r>
              <a:rPr lang="en-US" sz="2400" dirty="0">
                <a:solidFill>
                  <a:srgbClr val="334E5D"/>
                </a:solidFill>
                <a:ea typeface="ＭＳ Ｐゴシック" charset="-128"/>
              </a:rPr>
              <a:t>A common theme is the development of protein aggregates that are resistant to normal cellular mechanisms of </a:t>
            </a:r>
            <a:r>
              <a:rPr lang="en-US" sz="2400" dirty="0" smtClean="0">
                <a:solidFill>
                  <a:srgbClr val="334E5D"/>
                </a:solidFill>
                <a:ea typeface="ＭＳ Ｐゴシック" charset="-128"/>
              </a:rPr>
              <a:t>degradation </a:t>
            </a:r>
          </a:p>
          <a:p>
            <a:pPr marL="118872" indent="0" algn="ctr">
              <a:lnSpc>
                <a:spcPct val="100000"/>
              </a:lnSpc>
              <a:spcBef>
                <a:spcPts val="0"/>
              </a:spcBef>
              <a:buClr>
                <a:srgbClr val="4B8180"/>
              </a:buClr>
              <a:buNone/>
              <a:defRPr/>
            </a:pPr>
            <a:r>
              <a:rPr lang="en-US" sz="1500" dirty="0">
                <a:solidFill>
                  <a:srgbClr val="00B050"/>
                </a:solidFill>
              </a:rPr>
              <a:t>”they can not get cleared from the body because their structure changed and became modified”</a:t>
            </a:r>
          </a:p>
          <a:p>
            <a:pPr marL="438912" indent="-320040">
              <a:spcBef>
                <a:spcPts val="0"/>
              </a:spcBef>
              <a:buClr>
                <a:srgbClr val="4B8180"/>
              </a:buClr>
              <a:buFont typeface="Arial" pitchFamily="34" charset="0"/>
              <a:buChar char="•"/>
              <a:defRPr/>
            </a:pPr>
            <a:endParaRPr lang="en-US" sz="2400" dirty="0">
              <a:solidFill>
                <a:srgbClr val="334E5D"/>
              </a:solidFill>
              <a:ea typeface="ＭＳ Ｐゴシック" charset="-128"/>
            </a:endParaRPr>
          </a:p>
          <a:p>
            <a:pPr marL="438912" indent="-320040">
              <a:spcBef>
                <a:spcPts val="0"/>
              </a:spcBef>
              <a:buClr>
                <a:srgbClr val="4B8180"/>
              </a:buClr>
              <a:buFont typeface="Arial" pitchFamily="34" charset="0"/>
              <a:buChar char="•"/>
              <a:defRPr/>
            </a:pPr>
            <a:r>
              <a:rPr lang="en-US" sz="2400" dirty="0">
                <a:solidFill>
                  <a:srgbClr val="334E5D"/>
                </a:solidFill>
                <a:ea typeface="ＭＳ Ｐゴシック" charset="-128"/>
              </a:rPr>
              <a:t>The aggregated </a:t>
            </a:r>
            <a:r>
              <a:rPr lang="en-US" sz="2400" dirty="0" smtClean="0">
                <a:solidFill>
                  <a:srgbClr val="334E5D"/>
                </a:solidFill>
                <a:ea typeface="ＭＳ Ｐゴシック" charset="-128"/>
              </a:rPr>
              <a:t>proteins </a:t>
            </a:r>
            <a:r>
              <a:rPr lang="en-US" sz="2400" dirty="0">
                <a:solidFill>
                  <a:srgbClr val="334E5D"/>
                </a:solidFill>
                <a:ea typeface="ＭＳ Ｐゴシック" charset="-128"/>
              </a:rPr>
              <a:t>are generally </a:t>
            </a:r>
            <a:r>
              <a:rPr lang="en-US" sz="2400" dirty="0" smtClean="0">
                <a:solidFill>
                  <a:srgbClr val="334E5D"/>
                </a:solidFill>
                <a:ea typeface="ＭＳ Ｐゴシック" charset="-128"/>
              </a:rPr>
              <a:t>cytotoxic</a:t>
            </a:r>
            <a:endParaRPr lang="en-US" sz="2400" dirty="0">
              <a:solidFill>
                <a:srgbClr val="334E5D"/>
              </a:solidFill>
              <a:ea typeface="ＭＳ Ｐゴシック" charset="-128"/>
            </a:endParaRPr>
          </a:p>
        </p:txBody>
      </p:sp>
      <p:grpSp>
        <p:nvGrpSpPr>
          <p:cNvPr id="4" name="Group 3"/>
          <p:cNvGrpSpPr/>
          <p:nvPr/>
        </p:nvGrpSpPr>
        <p:grpSpPr>
          <a:xfrm>
            <a:off x="7125138" y="3479133"/>
            <a:ext cx="5177681" cy="3378867"/>
            <a:chOff x="7125138" y="3479133"/>
            <a:chExt cx="5177681" cy="3378867"/>
          </a:xfrm>
        </p:grpSpPr>
        <p:pic>
          <p:nvPicPr>
            <p:cNvPr id="2" name="Picture 1"/>
            <p:cNvPicPr>
              <a:picLocks noChangeAspect="1"/>
            </p:cNvPicPr>
            <p:nvPr/>
          </p:nvPicPr>
          <p:blipFill rotWithShape="1">
            <a:blip r:embed="rId2">
              <a:duotone>
                <a:prstClr val="black"/>
                <a:schemeClr val="accent6">
                  <a:tint val="45000"/>
                  <a:satMod val="400000"/>
                </a:schemeClr>
              </a:duotone>
              <a:alphaModFix amt="50000"/>
              <a:extLst>
                <a:ext uri="{28A0092B-C50C-407E-A947-70E740481C1C}">
                  <a14:useLocalDpi xmlns:a14="http://schemas.microsoft.com/office/drawing/2010/main" val="0"/>
                </a:ext>
              </a:extLst>
            </a:blip>
            <a:srcRect l="16338" r="20729"/>
            <a:stretch/>
          </p:blipFill>
          <p:spPr>
            <a:xfrm>
              <a:off x="7125138" y="3826423"/>
              <a:ext cx="4921088" cy="3031577"/>
            </a:xfrm>
            <a:prstGeom prst="rect">
              <a:avLst/>
            </a:prstGeom>
          </p:spPr>
        </p:pic>
        <p:pic>
          <p:nvPicPr>
            <p:cNvPr id="7" name="Picture 6"/>
            <p:cNvPicPr>
              <a:picLocks noChangeAspect="1"/>
            </p:cNvPicPr>
            <p:nvPr/>
          </p:nvPicPr>
          <p:blipFill rotWithShape="1">
            <a:blip r:embed="rId2">
              <a:duotone>
                <a:prstClr val="black"/>
                <a:schemeClr val="accent6">
                  <a:tint val="45000"/>
                  <a:satMod val="400000"/>
                </a:schemeClr>
              </a:duotone>
              <a:alphaModFix amt="35000"/>
              <a:extLst>
                <a:ext uri="{28A0092B-C50C-407E-A947-70E740481C1C}">
                  <a14:useLocalDpi xmlns:a14="http://schemas.microsoft.com/office/drawing/2010/main" val="0"/>
                </a:ext>
              </a:extLst>
            </a:blip>
            <a:srcRect l="79382" t="25794" r="7510" b="54424"/>
            <a:stretch/>
          </p:blipFill>
          <p:spPr>
            <a:xfrm rot="19311250">
              <a:off x="11277870" y="3479133"/>
              <a:ext cx="1024949" cy="599735"/>
            </a:xfrm>
            <a:prstGeom prst="rect">
              <a:avLst/>
            </a:prstGeom>
          </p:spPr>
        </p:pic>
        <p:pic>
          <p:nvPicPr>
            <p:cNvPr id="8" name="Picture 7"/>
            <p:cNvPicPr>
              <a:picLocks noChangeAspect="1"/>
            </p:cNvPicPr>
            <p:nvPr/>
          </p:nvPicPr>
          <p:blipFill rotWithShape="1">
            <a:blip r:embed="rId2">
              <a:duotone>
                <a:prstClr val="black"/>
                <a:schemeClr val="accent6">
                  <a:tint val="45000"/>
                  <a:satMod val="400000"/>
                </a:schemeClr>
              </a:duotone>
              <a:alphaModFix amt="50000"/>
              <a:extLst>
                <a:ext uri="{28A0092B-C50C-407E-A947-70E740481C1C}">
                  <a14:useLocalDpi xmlns:a14="http://schemas.microsoft.com/office/drawing/2010/main" val="0"/>
                </a:ext>
              </a:extLst>
            </a:blip>
            <a:srcRect l="79382" t="25794" r="7510" b="54424"/>
            <a:stretch/>
          </p:blipFill>
          <p:spPr>
            <a:xfrm rot="19311250">
              <a:off x="10483682" y="3553059"/>
              <a:ext cx="1024949" cy="599735"/>
            </a:xfrm>
            <a:prstGeom prst="rect">
              <a:avLst/>
            </a:prstGeom>
          </p:spPr>
        </p:pic>
      </p:gr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887" y="5888736"/>
            <a:ext cx="859883" cy="898100"/>
          </a:xfrm>
          <a:prstGeom prst="rect">
            <a:avLst/>
          </a:prstGeom>
        </p:spPr>
      </p:pic>
      <p:sp>
        <p:nvSpPr>
          <p:cNvPr id="9" name="TextBox 8"/>
          <p:cNvSpPr txBox="1"/>
          <p:nvPr/>
        </p:nvSpPr>
        <p:spPr>
          <a:xfrm>
            <a:off x="5743000" y="5665444"/>
            <a:ext cx="1239656" cy="307777"/>
          </a:xfrm>
          <a:prstGeom prst="rect">
            <a:avLst/>
          </a:prstGeom>
          <a:noFill/>
        </p:spPr>
        <p:txBody>
          <a:bodyPr wrap="square" rtlCol="0">
            <a:spAutoFit/>
          </a:bodyPr>
          <a:lstStyle/>
          <a:p>
            <a:r>
              <a:rPr lang="en-US" sz="1400" dirty="0" smtClean="0">
                <a:solidFill>
                  <a:schemeClr val="accent1">
                    <a:lumMod val="75000"/>
                  </a:schemeClr>
                </a:solidFill>
              </a:rPr>
              <a:t> helpful video</a:t>
            </a:r>
            <a:endParaRPr lang="en-US" sz="1400" dirty="0">
              <a:solidFill>
                <a:schemeClr val="accent1">
                  <a:lumMod val="75000"/>
                </a:schemeClr>
              </a:solidFill>
            </a:endParaRPr>
          </a:p>
        </p:txBody>
      </p:sp>
      <p:sp>
        <p:nvSpPr>
          <p:cNvPr id="11" name="Rectangle 10">
            <a:extLst>
              <a:ext uri="{FF2B5EF4-FFF2-40B4-BE49-F238E27FC236}">
                <a16:creationId xmlns:a16="http://schemas.microsoft.com/office/drawing/2014/main" id="{F2FB3E03-D3B4-4F72-A4E0-656532E224A1}"/>
              </a:ext>
            </a:extLst>
          </p:cNvPr>
          <p:cNvSpPr/>
          <p:nvPr/>
        </p:nvSpPr>
        <p:spPr>
          <a:xfrm>
            <a:off x="8074152" y="978537"/>
            <a:ext cx="3972074" cy="2246769"/>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400" dirty="0">
                <a:solidFill>
                  <a:srgbClr val="00B050"/>
                </a:solidFill>
              </a:rPr>
              <a:t>Whenever the protein synthesis happens, proteins are folded and come to the functional states.</a:t>
            </a:r>
          </a:p>
          <a:p>
            <a:pPr marL="0" lvl="1" indent="-342900" algn="ctr">
              <a:spcBef>
                <a:spcPts val="0"/>
              </a:spcBef>
              <a:buClr>
                <a:srgbClr val="4B8180"/>
              </a:buClr>
              <a:defRPr/>
            </a:pPr>
            <a:r>
              <a:rPr lang="en-US" sz="1400" dirty="0">
                <a:solidFill>
                  <a:srgbClr val="00B050"/>
                </a:solidFill>
              </a:rPr>
              <a:t>Sometimes it can produce misfolded proteins normally and they are going to be destructed by </a:t>
            </a:r>
            <a:r>
              <a:rPr lang="en-US" sz="1400" dirty="0" smtClean="0">
                <a:solidFill>
                  <a:srgbClr val="00B050"/>
                </a:solidFill>
              </a:rPr>
              <a:t> Ubiquitin machine.</a:t>
            </a:r>
            <a:endParaRPr lang="en-US" sz="1400" dirty="0">
              <a:solidFill>
                <a:srgbClr val="00B050"/>
              </a:solidFill>
            </a:endParaRPr>
          </a:p>
          <a:p>
            <a:pPr marL="0" lvl="1" indent="-342900" algn="ctr">
              <a:spcBef>
                <a:spcPts val="0"/>
              </a:spcBef>
              <a:buClr>
                <a:srgbClr val="4B8180"/>
              </a:buClr>
              <a:defRPr/>
            </a:pPr>
            <a:r>
              <a:rPr lang="en-US" sz="1400" dirty="0">
                <a:solidFill>
                  <a:srgbClr val="00B050"/>
                </a:solidFill>
              </a:rPr>
              <a:t>If the body can not take care of these misfolded proteins it will make clusters (it wont be degraded) which are resistant to cellular machinery and this will lead to the inflammation which will cause the death of neurons. </a:t>
            </a:r>
          </a:p>
        </p:txBody>
      </p:sp>
    </p:spTree>
    <p:extLst>
      <p:ext uri="{BB962C8B-B14F-4D97-AF65-F5344CB8AC3E}">
        <p14:creationId xmlns:p14="http://schemas.microsoft.com/office/powerpoint/2010/main" val="126899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441" y="112545"/>
            <a:ext cx="8229600" cy="4827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rgbClr val="4C8180"/>
                </a:solidFill>
                <a:latin typeface="Century Gothic" charset="0"/>
                <a:ea typeface="Century Gothic" charset="0"/>
                <a:cs typeface="Century Gothic" charset="0"/>
              </a:rPr>
              <a:t>Alzheimer’s </a:t>
            </a:r>
            <a:r>
              <a:rPr lang="en-US" sz="3200" dirty="0" smtClean="0">
                <a:solidFill>
                  <a:srgbClr val="4C8180"/>
                </a:solidFill>
                <a:latin typeface="Century Gothic" charset="0"/>
                <a:ea typeface="Century Gothic" charset="0"/>
                <a:cs typeface="Century Gothic" charset="0"/>
              </a:rPr>
              <a:t>Disease </a:t>
            </a:r>
            <a:endParaRPr lang="en-US" sz="3200" dirty="0">
              <a:solidFill>
                <a:srgbClr val="4C8180"/>
              </a:solidFill>
              <a:latin typeface="Century Gothic" charset="0"/>
              <a:ea typeface="Century Gothic" charset="0"/>
              <a:cs typeface="Century Gothic" charset="0"/>
            </a:endParaRPr>
          </a:p>
        </p:txBody>
      </p:sp>
      <p:sp>
        <p:nvSpPr>
          <p:cNvPr id="4" name="Content Placeholder 2"/>
          <p:cNvSpPr txBox="1">
            <a:spLocks/>
          </p:cNvSpPr>
          <p:nvPr/>
        </p:nvSpPr>
        <p:spPr>
          <a:xfrm>
            <a:off x="27997" y="773827"/>
            <a:ext cx="7893131" cy="447930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38912" indent="-320040">
              <a:spcBef>
                <a:spcPts val="0"/>
              </a:spcBef>
              <a:buClr>
                <a:srgbClr val="4B8180"/>
              </a:buClr>
              <a:buFont typeface="Wingdings 2"/>
              <a:buChar char=""/>
              <a:defRPr/>
            </a:pPr>
            <a:r>
              <a:rPr lang="en-US" sz="2200" dirty="0">
                <a:solidFill>
                  <a:srgbClr val="334E5D"/>
                </a:solidFill>
                <a:ea typeface="ＭＳ Ｐゴシック" charset="-128"/>
              </a:rPr>
              <a:t>A degenerative disease with the prominent involvement of the </a:t>
            </a:r>
            <a:r>
              <a:rPr lang="en-US" sz="2200" dirty="0">
                <a:solidFill>
                  <a:srgbClr val="FF0000"/>
                </a:solidFill>
                <a:ea typeface="ＭＳ Ｐゴシック" charset="-128"/>
              </a:rPr>
              <a:t>cerebral cortex</a:t>
            </a:r>
          </a:p>
          <a:p>
            <a:pPr marL="438912" indent="-320040">
              <a:spcBef>
                <a:spcPts val="0"/>
              </a:spcBef>
              <a:buClr>
                <a:srgbClr val="4B8180"/>
              </a:buClr>
              <a:buFont typeface="Wingdings 2"/>
              <a:buChar char=""/>
              <a:defRPr/>
            </a:pPr>
            <a:endParaRPr lang="en-US" sz="2400" dirty="0">
              <a:solidFill>
                <a:srgbClr val="334E5D"/>
              </a:solidFill>
              <a:ea typeface="ＭＳ Ｐゴシック" charset="-128"/>
            </a:endParaRPr>
          </a:p>
          <a:p>
            <a:pPr marL="438912" indent="-320040">
              <a:spcBef>
                <a:spcPts val="0"/>
              </a:spcBef>
              <a:buClr>
                <a:srgbClr val="4B8180"/>
              </a:buClr>
              <a:buFont typeface="Wingdings 2"/>
              <a:buChar char=""/>
              <a:defRPr/>
            </a:pPr>
            <a:r>
              <a:rPr lang="en-US" sz="2200" dirty="0">
                <a:solidFill>
                  <a:srgbClr val="334E5D"/>
                </a:solidFill>
                <a:ea typeface="ＭＳ Ｐゴシック" charset="-128"/>
              </a:rPr>
              <a:t>Its principal clinical manifestation is </a:t>
            </a:r>
            <a:r>
              <a:rPr lang="en-US" sz="2200" dirty="0">
                <a:solidFill>
                  <a:srgbClr val="FF0000"/>
                </a:solidFill>
                <a:ea typeface="ＭＳ Ｐゴシック" charset="-128"/>
              </a:rPr>
              <a:t>dementia</a:t>
            </a:r>
          </a:p>
          <a:p>
            <a:pPr lvl="1">
              <a:buClr>
                <a:srgbClr val="4B8180"/>
              </a:buClr>
              <a:defRPr/>
            </a:pPr>
            <a:r>
              <a:rPr lang="en-US" sz="1800" dirty="0" smtClean="0">
                <a:solidFill>
                  <a:srgbClr val="334E5D"/>
                </a:solidFill>
                <a:ea typeface="ＭＳ Ｐゴシック" charset="-128"/>
              </a:rPr>
              <a:t>Dementia is the progressive loss of cognitive function independent of the state of attention </a:t>
            </a:r>
            <a:r>
              <a:rPr lang="en-US" sz="1400" dirty="0" smtClean="0">
                <a:solidFill>
                  <a:srgbClr val="00B050"/>
                </a:solidFill>
              </a:rPr>
              <a:t>(</a:t>
            </a:r>
            <a:r>
              <a:rPr lang="en-US" sz="1400" dirty="0">
                <a:solidFill>
                  <a:srgbClr val="00B050"/>
                </a:solidFill>
              </a:rPr>
              <a:t>the person is still attentive) (dementia is the main characteristic)</a:t>
            </a:r>
          </a:p>
          <a:p>
            <a:pPr marL="731520" lvl="1" indent="-274320">
              <a:buClr>
                <a:srgbClr val="4B8180"/>
              </a:buClr>
              <a:buFont typeface="Arial"/>
              <a:buNone/>
              <a:defRPr/>
            </a:pPr>
            <a:endParaRPr lang="en-US" dirty="0">
              <a:solidFill>
                <a:srgbClr val="334E5D"/>
              </a:solidFill>
              <a:ea typeface="ＭＳ Ｐゴシック" charset="-128"/>
            </a:endParaRPr>
          </a:p>
          <a:p>
            <a:pPr marL="438912" indent="-320040">
              <a:spcBef>
                <a:spcPts val="0"/>
              </a:spcBef>
              <a:buClr>
                <a:srgbClr val="4B8180"/>
              </a:buClr>
              <a:buFont typeface="Wingdings 2"/>
              <a:buChar char=""/>
              <a:defRPr/>
            </a:pPr>
            <a:r>
              <a:rPr lang="en-US" sz="2200" dirty="0" smtClean="0">
                <a:solidFill>
                  <a:srgbClr val="334E5D"/>
                </a:solidFill>
                <a:ea typeface="ＭＳ Ｐゴシック" charset="-128"/>
              </a:rPr>
              <a:t>Patients rarely become symptomatic before </a:t>
            </a:r>
            <a:r>
              <a:rPr lang="en-US" sz="2200" dirty="0" smtClean="0">
                <a:solidFill>
                  <a:srgbClr val="FF0000"/>
                </a:solidFill>
                <a:ea typeface="ＭＳ Ｐゴシック" charset="-128"/>
              </a:rPr>
              <a:t>50 years</a:t>
            </a:r>
            <a:r>
              <a:rPr lang="en-US" sz="2200" dirty="0" smtClean="0">
                <a:solidFill>
                  <a:srgbClr val="334E5D"/>
                </a:solidFill>
                <a:ea typeface="ＭＳ Ｐゴシック" charset="-128"/>
              </a:rPr>
              <a:t> of age but the </a:t>
            </a:r>
            <a:r>
              <a:rPr lang="en-US" sz="2200" dirty="0" smtClean="0">
                <a:solidFill>
                  <a:srgbClr val="FF0000"/>
                </a:solidFill>
                <a:ea typeface="ＭＳ Ｐゴシック" charset="-128"/>
              </a:rPr>
              <a:t>incidence of disease rises with age .</a:t>
            </a:r>
            <a:r>
              <a:rPr lang="en-US" sz="2200" dirty="0">
                <a:solidFill>
                  <a:srgbClr val="92D050"/>
                </a:solidFill>
                <a:latin typeface="Times New Roman" pitchFamily="18" charset="0"/>
                <a:cs typeface="Times New Roman" pitchFamily="18" charset="0"/>
              </a:rPr>
              <a:t> </a:t>
            </a:r>
            <a:endParaRPr lang="en-US" sz="2200" dirty="0" smtClean="0">
              <a:solidFill>
                <a:srgbClr val="92D050"/>
              </a:solidFill>
              <a:latin typeface="Times New Roman" pitchFamily="18" charset="0"/>
              <a:cs typeface="Times New Roman" pitchFamily="18" charset="0"/>
            </a:endParaRPr>
          </a:p>
          <a:p>
            <a:pPr marL="118872" indent="0" algn="ctr">
              <a:spcBef>
                <a:spcPts val="0"/>
              </a:spcBef>
              <a:buClr>
                <a:srgbClr val="4B8180"/>
              </a:buClr>
              <a:buNone/>
              <a:defRPr/>
            </a:pPr>
            <a:r>
              <a:rPr lang="en-US" sz="2400" dirty="0">
                <a:solidFill>
                  <a:srgbClr val="92D050"/>
                </a:solidFill>
                <a:latin typeface="Times New Roman" pitchFamily="18" charset="0"/>
                <a:cs typeface="Times New Roman" pitchFamily="18" charset="0"/>
              </a:rPr>
              <a:t> </a:t>
            </a:r>
            <a:r>
              <a:rPr lang="en-US" sz="2400" dirty="0" smtClean="0">
                <a:solidFill>
                  <a:srgbClr val="92D050"/>
                </a:solidFill>
                <a:latin typeface="Times New Roman" pitchFamily="18" charset="0"/>
                <a:cs typeface="Times New Roman" pitchFamily="18" charset="0"/>
              </a:rPr>
              <a:t>   </a:t>
            </a:r>
            <a:r>
              <a:rPr lang="en-US" sz="1400" dirty="0" smtClean="0">
                <a:solidFill>
                  <a:srgbClr val="00B050"/>
                </a:solidFill>
              </a:rPr>
              <a:t>(</a:t>
            </a:r>
            <a:r>
              <a:rPr lang="en-US" sz="1400" dirty="0">
                <a:solidFill>
                  <a:srgbClr val="00B050"/>
                </a:solidFill>
              </a:rPr>
              <a:t>but dementia at any age is abnormal)</a:t>
            </a:r>
          </a:p>
          <a:p>
            <a:pPr marL="438912" indent="-320040">
              <a:spcBef>
                <a:spcPts val="0"/>
              </a:spcBef>
              <a:buClr>
                <a:srgbClr val="4B8180"/>
              </a:buClr>
              <a:buFont typeface="Wingdings 2"/>
              <a:buChar char=""/>
              <a:defRPr/>
            </a:pPr>
            <a:endParaRPr lang="en-US" sz="2400" dirty="0" smtClean="0">
              <a:solidFill>
                <a:srgbClr val="334E5D"/>
              </a:solidFill>
              <a:ea typeface="ＭＳ Ｐゴシック" charset="-128"/>
            </a:endParaRPr>
          </a:p>
          <a:p>
            <a:pPr marL="438912" indent="-320040">
              <a:spcBef>
                <a:spcPts val="0"/>
              </a:spcBef>
              <a:buClr>
                <a:srgbClr val="4B8180"/>
              </a:buClr>
              <a:buFont typeface="Wingdings 2"/>
              <a:buChar char=""/>
              <a:defRPr/>
            </a:pPr>
            <a:r>
              <a:rPr lang="en-US" sz="2200" dirty="0">
                <a:solidFill>
                  <a:srgbClr val="334E5D"/>
                </a:solidFill>
                <a:ea typeface="ＭＳ Ｐゴシック" charset="-128"/>
              </a:rPr>
              <a:t>In </a:t>
            </a:r>
            <a:r>
              <a:rPr lang="en-US" sz="2200" b="1" u="sng" dirty="0">
                <a:solidFill>
                  <a:srgbClr val="FF0000"/>
                </a:solidFill>
                <a:ea typeface="ＭＳ Ｐゴシック" charset="-128"/>
              </a:rPr>
              <a:t>5-10 </a:t>
            </a:r>
            <a:r>
              <a:rPr lang="en-US" sz="2200" b="1" u="sng" dirty="0" smtClean="0">
                <a:solidFill>
                  <a:srgbClr val="FF0000"/>
                </a:solidFill>
                <a:ea typeface="ＭＳ Ｐゴシック" charset="-128"/>
              </a:rPr>
              <a:t>years</a:t>
            </a:r>
            <a:r>
              <a:rPr lang="en-US" sz="2200" dirty="0">
                <a:solidFill>
                  <a:srgbClr val="334E5D"/>
                </a:solidFill>
                <a:ea typeface="ＭＳ Ｐゴシック" charset="-128"/>
              </a:rPr>
              <a:t>, the patient becomes profoundly disabled, mute and </a:t>
            </a:r>
            <a:r>
              <a:rPr lang="en-US" sz="2200" dirty="0" smtClean="0">
                <a:solidFill>
                  <a:srgbClr val="334E5D"/>
                </a:solidFill>
                <a:ea typeface="ＭＳ Ｐゴシック" charset="-128"/>
              </a:rPr>
              <a:t>immobile </a:t>
            </a:r>
            <a:endParaRPr lang="en-US" sz="2200" dirty="0">
              <a:solidFill>
                <a:srgbClr val="334E5D"/>
              </a:solidFill>
              <a:ea typeface="ＭＳ Ｐゴシック" charset="-128"/>
            </a:endParaRPr>
          </a:p>
          <a:p>
            <a:pPr marL="461772" indent="-342900">
              <a:spcBef>
                <a:spcPts val="0"/>
              </a:spcBef>
              <a:buClr>
                <a:srgbClr val="4B8180"/>
              </a:buClr>
              <a:buFont typeface="Arial" charset="0"/>
              <a:buChar char="•"/>
              <a:defRPr/>
            </a:pPr>
            <a:r>
              <a:rPr lang="en-US" sz="2000" dirty="0">
                <a:solidFill>
                  <a:srgbClr val="334E5D"/>
                </a:solidFill>
                <a:ea typeface="ＭＳ Ｐゴシック" charset="-128"/>
              </a:rPr>
              <a:t>Most cases are </a:t>
            </a:r>
            <a:r>
              <a:rPr lang="en-US" sz="2000" dirty="0" smtClean="0">
                <a:solidFill>
                  <a:srgbClr val="334E5D"/>
                </a:solidFill>
                <a:ea typeface="ＭＳ Ｐゴシック" charset="-128"/>
              </a:rPr>
              <a:t>sporadic </a:t>
            </a:r>
            <a:r>
              <a:rPr lang="en-US" sz="1400" dirty="0" smtClean="0">
                <a:solidFill>
                  <a:srgbClr val="00B050"/>
                </a:solidFill>
              </a:rPr>
              <a:t>“ no </a:t>
            </a:r>
            <a:r>
              <a:rPr lang="en-US" sz="1400" dirty="0">
                <a:solidFill>
                  <a:srgbClr val="00B050"/>
                </a:solidFill>
              </a:rPr>
              <a:t>genetic </a:t>
            </a:r>
            <a:r>
              <a:rPr lang="en-US" sz="1400" dirty="0" smtClean="0">
                <a:solidFill>
                  <a:srgbClr val="00B050"/>
                </a:solidFill>
              </a:rPr>
              <a:t>association “</a:t>
            </a:r>
            <a:endParaRPr lang="en-US" sz="1400" dirty="0">
              <a:solidFill>
                <a:srgbClr val="00B050"/>
              </a:solidFill>
            </a:endParaRPr>
          </a:p>
          <a:p>
            <a:pPr marL="461772" indent="-342900">
              <a:spcBef>
                <a:spcPts val="0"/>
              </a:spcBef>
              <a:buClr>
                <a:srgbClr val="4B8180"/>
              </a:buClr>
              <a:buFont typeface="Arial" charset="0"/>
              <a:buChar char="•"/>
              <a:defRPr/>
            </a:pPr>
            <a:r>
              <a:rPr lang="en-US" sz="2000" dirty="0">
                <a:solidFill>
                  <a:srgbClr val="334E5D"/>
                </a:solidFill>
                <a:ea typeface="ＭＳ Ｐゴシック" charset="-128"/>
              </a:rPr>
              <a:t>At least 5-10% are </a:t>
            </a:r>
            <a:r>
              <a:rPr lang="en-US" sz="2000" dirty="0" smtClean="0">
                <a:solidFill>
                  <a:srgbClr val="334E5D"/>
                </a:solidFill>
                <a:ea typeface="ＭＳ Ｐゴシック" charset="-128"/>
              </a:rPr>
              <a:t>familial</a:t>
            </a:r>
            <a:endParaRPr lang="en-US" sz="2000" dirty="0">
              <a:solidFill>
                <a:srgbClr val="334E5D"/>
              </a:solidFill>
              <a:ea typeface="ＭＳ Ｐゴシック" charset="-128"/>
            </a:endParaRPr>
          </a:p>
        </p:txBody>
      </p:sp>
      <p:grpSp>
        <p:nvGrpSpPr>
          <p:cNvPr id="10" name="Group 9"/>
          <p:cNvGrpSpPr/>
          <p:nvPr/>
        </p:nvGrpSpPr>
        <p:grpSpPr>
          <a:xfrm>
            <a:off x="8472557" y="532920"/>
            <a:ext cx="3580576" cy="5917375"/>
            <a:chOff x="8432801" y="551136"/>
            <a:chExt cx="3580576" cy="5917375"/>
          </a:xfrm>
        </p:grpSpPr>
        <p:sp>
          <p:nvSpPr>
            <p:cNvPr id="2" name="Rounded Rectangle 1"/>
            <p:cNvSpPr/>
            <p:nvPr/>
          </p:nvSpPr>
          <p:spPr>
            <a:xfrm>
              <a:off x="8446053" y="600698"/>
              <a:ext cx="3567324" cy="5867813"/>
            </a:xfrm>
            <a:prstGeom prst="roundRect">
              <a:avLst/>
            </a:prstGeom>
            <a:noFill/>
            <a:ln w="38100">
              <a:solidFill>
                <a:srgbClr val="4B818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432801" y="551136"/>
              <a:ext cx="3580576" cy="1113249"/>
            </a:xfrm>
            <a:prstGeom prst="roundRect">
              <a:avLst/>
            </a:prstGeom>
            <a:solidFill>
              <a:srgbClr val="00ADA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8914294" y="718425"/>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4000" dirty="0" smtClean="0">
                <a:solidFill>
                  <a:schemeClr val="bg2"/>
                </a:solidFill>
                <a:latin typeface="Comic Sans MS" panose="030F0702030302020204" pitchFamily="66" charset="0"/>
                <a:ea typeface="Century Gothic" charset="0"/>
                <a:cs typeface="Century Gothic" charset="0"/>
              </a:rPr>
              <a:t> Diagnosis</a:t>
            </a:r>
          </a:p>
        </p:txBody>
      </p:sp>
      <p:sp>
        <p:nvSpPr>
          <p:cNvPr id="14" name="Content Placeholder 2"/>
          <p:cNvSpPr txBox="1">
            <a:spLocks/>
          </p:cNvSpPr>
          <p:nvPr/>
        </p:nvSpPr>
        <p:spPr>
          <a:xfrm>
            <a:off x="8510877" y="1739843"/>
            <a:ext cx="3198190" cy="46256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gn="ctr">
              <a:buClr>
                <a:srgbClr val="4B8180"/>
              </a:buClr>
              <a:buFont typeface="+mj-lt"/>
              <a:buAutoNum type="arabicPeriod"/>
            </a:pPr>
            <a:r>
              <a:rPr lang="en-US" sz="2000" dirty="0">
                <a:solidFill>
                  <a:srgbClr val="334E5D"/>
                </a:solidFill>
                <a:ea typeface="ＭＳ Ｐゴシック" charset="-128"/>
              </a:rPr>
              <a:t>Combination </a:t>
            </a:r>
            <a:r>
              <a:rPr lang="en-US" sz="2000" dirty="0" smtClean="0">
                <a:solidFill>
                  <a:srgbClr val="334E5D"/>
                </a:solidFill>
                <a:ea typeface="ＭＳ Ｐゴシック" charset="-128"/>
              </a:rPr>
              <a:t>of clinical assessment and radiologic methods “MRI”</a:t>
            </a:r>
            <a:endParaRPr lang="en-US" sz="2000" dirty="0">
              <a:solidFill>
                <a:srgbClr val="334E5D"/>
              </a:solidFill>
              <a:ea typeface="ＭＳ Ｐゴシック" charset="-128"/>
            </a:endParaRPr>
          </a:p>
          <a:p>
            <a:pPr marL="457200" indent="-457200" algn="ctr">
              <a:buClr>
                <a:srgbClr val="4B8180"/>
              </a:buClr>
              <a:buFont typeface="+mj-lt"/>
              <a:buAutoNum type="arabicPeriod"/>
            </a:pPr>
            <a:endParaRPr lang="en-US" sz="2000" dirty="0">
              <a:solidFill>
                <a:srgbClr val="334E5D"/>
              </a:solidFill>
              <a:ea typeface="ＭＳ Ｐゴシック" charset="-128"/>
            </a:endParaRPr>
          </a:p>
          <a:p>
            <a:pPr marL="457200" indent="-457200" algn="ctr">
              <a:buClr>
                <a:srgbClr val="4B8180"/>
              </a:buClr>
              <a:buFont typeface="+mj-lt"/>
              <a:buAutoNum type="arabicPeriod"/>
            </a:pPr>
            <a:r>
              <a:rPr lang="en-US" sz="2000" dirty="0">
                <a:solidFill>
                  <a:srgbClr val="334E5D"/>
                </a:solidFill>
                <a:ea typeface="ＭＳ Ｐゴシック" charset="-128"/>
              </a:rPr>
              <a:t>Pathologic examination of brain tissue is necessary for definitive diagnosis</a:t>
            </a:r>
          </a:p>
          <a:p>
            <a:pPr marL="457200" indent="-457200" algn="ctr">
              <a:buClr>
                <a:srgbClr val="4B8180"/>
              </a:buClr>
              <a:buFont typeface="+mj-lt"/>
              <a:buAutoNum type="arabicPeriod"/>
            </a:pPr>
            <a:endParaRPr lang="en-US" sz="2000" dirty="0">
              <a:solidFill>
                <a:srgbClr val="334E5D"/>
              </a:solidFill>
              <a:ea typeface="ＭＳ Ｐゴシック" charset="-128"/>
            </a:endParaRPr>
          </a:p>
          <a:p>
            <a:pPr marL="457200" indent="-457200" algn="ctr">
              <a:buClr>
                <a:srgbClr val="4B8180"/>
              </a:buClr>
              <a:buFont typeface="+mj-lt"/>
              <a:buAutoNum type="arabicPeriod"/>
            </a:pPr>
            <a:r>
              <a:rPr lang="en-US" sz="2000" dirty="0">
                <a:solidFill>
                  <a:srgbClr val="334E5D"/>
                </a:solidFill>
                <a:ea typeface="ＭＳ Ｐゴシック" charset="-128"/>
              </a:rPr>
              <a:t>Major microscopic abnormalities include: </a:t>
            </a:r>
            <a:r>
              <a:rPr lang="en-US" sz="2000" dirty="0" err="1">
                <a:solidFill>
                  <a:srgbClr val="FF0000"/>
                </a:solidFill>
                <a:ea typeface="ＭＳ Ｐゴシック" charset="-128"/>
              </a:rPr>
              <a:t>neuritic</a:t>
            </a:r>
            <a:r>
              <a:rPr lang="en-US" sz="2000" dirty="0">
                <a:solidFill>
                  <a:srgbClr val="FF0000"/>
                </a:solidFill>
                <a:ea typeface="ＭＳ Ｐゴシック" charset="-128"/>
              </a:rPr>
              <a:t> </a:t>
            </a:r>
            <a:r>
              <a:rPr lang="en-US" sz="2000" dirty="0" smtClean="0">
                <a:solidFill>
                  <a:srgbClr val="FF0000"/>
                </a:solidFill>
                <a:ea typeface="ＭＳ Ｐゴシック" charset="-128"/>
              </a:rPr>
              <a:t>plaques</a:t>
            </a:r>
            <a:r>
              <a:rPr lang="en-US" sz="2000" dirty="0">
                <a:solidFill>
                  <a:srgbClr val="00B050"/>
                </a:solidFill>
                <a:ea typeface="ＭＳ Ｐゴシック" charset="-128"/>
              </a:rPr>
              <a:t> </a:t>
            </a:r>
            <a:r>
              <a:rPr lang="en-US" sz="2000" dirty="0" smtClean="0">
                <a:solidFill>
                  <a:srgbClr val="00B050"/>
                </a:solidFill>
                <a:ea typeface="ＭＳ Ｐゴシック" charset="-128"/>
              </a:rPr>
              <a:t>(senile plaques)</a:t>
            </a:r>
            <a:r>
              <a:rPr lang="en-US" sz="2000" dirty="0" smtClean="0">
                <a:solidFill>
                  <a:srgbClr val="FF0000"/>
                </a:solidFill>
                <a:ea typeface="ＭＳ Ｐゴシック" charset="-128"/>
              </a:rPr>
              <a:t> , </a:t>
            </a:r>
            <a:r>
              <a:rPr lang="en-US" sz="2000" dirty="0">
                <a:solidFill>
                  <a:srgbClr val="FF0000"/>
                </a:solidFill>
                <a:ea typeface="ＭＳ Ｐゴシック" charset="-128"/>
              </a:rPr>
              <a:t>neurofibrillary tangles </a:t>
            </a:r>
            <a:r>
              <a:rPr lang="en-US" sz="2000" dirty="0">
                <a:solidFill>
                  <a:srgbClr val="334E5D"/>
                </a:solidFill>
                <a:ea typeface="ＭＳ Ｐゴシック" charset="-128"/>
              </a:rPr>
              <a:t>and amyloid </a:t>
            </a:r>
            <a:r>
              <a:rPr lang="en-US" sz="2000" dirty="0" err="1">
                <a:solidFill>
                  <a:srgbClr val="334E5D"/>
                </a:solidFill>
                <a:ea typeface="ＭＳ Ｐゴシック" charset="-128"/>
              </a:rPr>
              <a:t>angiopathy</a:t>
            </a:r>
            <a:endParaRPr lang="en-US" sz="2000" dirty="0">
              <a:solidFill>
                <a:srgbClr val="334E5D"/>
              </a:solidFill>
              <a:ea typeface="ＭＳ Ｐゴシック" charset="-128"/>
            </a:endParaRPr>
          </a:p>
        </p:txBody>
      </p:sp>
      <p:sp>
        <p:nvSpPr>
          <p:cNvPr id="8" name="Rectangle 7"/>
          <p:cNvSpPr/>
          <p:nvPr/>
        </p:nvSpPr>
        <p:spPr>
          <a:xfrm>
            <a:off x="5738873" y="1796027"/>
            <a:ext cx="1845377" cy="307777"/>
          </a:xfrm>
          <a:prstGeom prst="rect">
            <a:avLst/>
          </a:prstGeom>
        </p:spPr>
        <p:txBody>
          <a:bodyPr wrap="none">
            <a:spAutoFit/>
          </a:bodyPr>
          <a:lstStyle/>
          <a:p>
            <a:r>
              <a:rPr lang="ar-SA" sz="1400" dirty="0" smtClean="0">
                <a:solidFill>
                  <a:schemeClr val="bg1">
                    <a:lumMod val="50000"/>
                  </a:schemeClr>
                </a:solidFill>
                <a:latin typeface="Times New Roman" pitchFamily="18" charset="0"/>
                <a:cs typeface="Times New Roman" pitchFamily="18" charset="0"/>
              </a:rPr>
              <a:t>يكون </a:t>
            </a:r>
            <a:r>
              <a:rPr lang="ar-SA" sz="1400" dirty="0">
                <a:solidFill>
                  <a:schemeClr val="bg1">
                    <a:lumMod val="50000"/>
                  </a:schemeClr>
                </a:solidFill>
                <a:latin typeface="Times New Roman" pitchFamily="18" charset="0"/>
                <a:cs typeface="Times New Roman" pitchFamily="18" charset="0"/>
              </a:rPr>
              <a:t>واعي بس ما فيه إ</a:t>
            </a:r>
            <a:r>
              <a:rPr lang="ar-SA" sz="1400" dirty="0" smtClean="0">
                <a:solidFill>
                  <a:schemeClr val="bg1">
                    <a:lumMod val="50000"/>
                  </a:schemeClr>
                </a:solidFill>
                <a:latin typeface="Times New Roman" pitchFamily="18" charset="0"/>
                <a:cs typeface="Times New Roman" pitchFamily="18" charset="0"/>
              </a:rPr>
              <a:t>دراك </a:t>
            </a:r>
            <a:endParaRPr lang="en-US" sz="1400" dirty="0">
              <a:solidFill>
                <a:schemeClr val="bg1">
                  <a:lumMod val="50000"/>
                </a:schemeClr>
              </a:solidFill>
            </a:endParaRPr>
          </a:p>
        </p:txBody>
      </p:sp>
      <p:pic>
        <p:nvPicPr>
          <p:cNvPr id="11" name="Picture 10"/>
          <p:cNvPicPr>
            <a:picLocks noChangeAspect="1"/>
          </p:cNvPicPr>
          <p:nvPr/>
        </p:nvPicPr>
        <p:blipFill>
          <a:blip r:embed="rId2"/>
          <a:stretch>
            <a:fillRect/>
          </a:stretch>
        </p:blipFill>
        <p:spPr>
          <a:xfrm>
            <a:off x="1837117" y="4238203"/>
            <a:ext cx="6109079" cy="4074247"/>
          </a:xfrm>
          <a:prstGeom prst="rect">
            <a:avLst/>
          </a:prstGeom>
        </p:spPr>
      </p:pic>
    </p:spTree>
    <p:extLst>
      <p:ext uri="{BB962C8B-B14F-4D97-AF65-F5344CB8AC3E}">
        <p14:creationId xmlns:p14="http://schemas.microsoft.com/office/powerpoint/2010/main" val="39583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4679" y="142196"/>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smtClean="0">
                <a:solidFill>
                  <a:schemeClr val="accent5">
                    <a:lumMod val="75000"/>
                  </a:schemeClr>
                </a:solidFill>
                <a:latin typeface="Comic Sans MS" panose="030F0702030302020204" pitchFamily="66" charset="0"/>
                <a:ea typeface="Century Gothic" charset="0"/>
                <a:cs typeface="Century Gothic" charset="0"/>
              </a:rPr>
              <a:t>Microscopic findings </a:t>
            </a:r>
            <a:r>
              <a:rPr lang="en-US" sz="3200" dirty="0" smtClean="0">
                <a:solidFill>
                  <a:srgbClr val="4B8180"/>
                </a:solidFill>
                <a:latin typeface="Century Gothic" charset="0"/>
                <a:ea typeface="Century Gothic" charset="0"/>
                <a:cs typeface="Century Gothic" charset="0"/>
              </a:rPr>
              <a:t>: 1. Neuritic </a:t>
            </a:r>
            <a:r>
              <a:rPr lang="en-US" sz="3200" dirty="0">
                <a:solidFill>
                  <a:srgbClr val="4B8180"/>
                </a:solidFill>
                <a:latin typeface="Century Gothic" charset="0"/>
                <a:ea typeface="Century Gothic" charset="0"/>
                <a:cs typeface="Century Gothic" charset="0"/>
              </a:rPr>
              <a:t>Plaques</a:t>
            </a:r>
          </a:p>
        </p:txBody>
      </p:sp>
      <p:sp>
        <p:nvSpPr>
          <p:cNvPr id="3" name="Content Placeholder 2"/>
          <p:cNvSpPr txBox="1">
            <a:spLocks/>
          </p:cNvSpPr>
          <p:nvPr/>
        </p:nvSpPr>
        <p:spPr>
          <a:xfrm>
            <a:off x="111608" y="860000"/>
            <a:ext cx="7113447" cy="46256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pPr>
            <a:r>
              <a:rPr lang="en-US" sz="2000" dirty="0">
                <a:solidFill>
                  <a:srgbClr val="334E5D"/>
                </a:solidFill>
                <a:ea typeface="ＭＳ Ｐゴシック" charset="-128"/>
              </a:rPr>
              <a:t>Spherical with </a:t>
            </a:r>
            <a:r>
              <a:rPr lang="en-US" sz="2000" dirty="0">
                <a:solidFill>
                  <a:srgbClr val="FF0000"/>
                </a:solidFill>
                <a:ea typeface="ＭＳ Ｐゴシック" charset="-128"/>
              </a:rPr>
              <a:t>20-200 mm </a:t>
            </a:r>
            <a:r>
              <a:rPr lang="en-US" sz="2000" dirty="0">
                <a:solidFill>
                  <a:srgbClr val="334E5D"/>
                </a:solidFill>
                <a:ea typeface="ＭＳ Ｐゴシック" charset="-128"/>
              </a:rPr>
              <a:t>in diameter</a:t>
            </a:r>
          </a:p>
          <a:p>
            <a:pPr>
              <a:buClr>
                <a:srgbClr val="4B8180"/>
              </a:buClr>
            </a:pPr>
            <a:r>
              <a:rPr lang="en-US" sz="2000" dirty="0">
                <a:solidFill>
                  <a:srgbClr val="334E5D"/>
                </a:solidFill>
                <a:ea typeface="ＭＳ Ｐゴシック" charset="-128"/>
              </a:rPr>
              <a:t>Contain paired helical filaments as well as synaptic vesicles and abnormal mitochondria</a:t>
            </a:r>
          </a:p>
          <a:p>
            <a:pPr>
              <a:buClr>
                <a:srgbClr val="4B8180"/>
              </a:buClr>
            </a:pPr>
            <a:r>
              <a:rPr lang="en-US" sz="2000" dirty="0">
                <a:solidFill>
                  <a:srgbClr val="334E5D"/>
                </a:solidFill>
                <a:ea typeface="ＭＳ Ｐゴシック" charset="-128"/>
              </a:rPr>
              <a:t>The amyloid core contains several abnormal proteins</a:t>
            </a:r>
          </a:p>
          <a:p>
            <a:pPr>
              <a:buClr>
                <a:srgbClr val="4B8180"/>
              </a:buClr>
            </a:pPr>
            <a:r>
              <a:rPr lang="en-US" sz="2000" dirty="0">
                <a:solidFill>
                  <a:srgbClr val="334E5D"/>
                </a:solidFill>
                <a:ea typeface="ＭＳ Ｐゴシック" charset="-128"/>
              </a:rPr>
              <a:t>The dominant component of the plaque core is </a:t>
            </a:r>
            <a:r>
              <a:rPr lang="en-US" sz="2000" dirty="0">
                <a:solidFill>
                  <a:srgbClr val="FF0000"/>
                </a:solidFill>
                <a:ea typeface="ＭＳ Ｐゴシック" charset="-128"/>
              </a:rPr>
              <a:t>A</a:t>
            </a:r>
            <a:r>
              <a:rPr lang="el-GR" sz="2000" dirty="0">
                <a:solidFill>
                  <a:srgbClr val="FF0000"/>
                </a:solidFill>
                <a:ea typeface="ＭＳ Ｐゴシック" charset="-128"/>
              </a:rPr>
              <a:t>β</a:t>
            </a:r>
            <a:r>
              <a:rPr lang="en-US" sz="2000" dirty="0">
                <a:solidFill>
                  <a:srgbClr val="334E5D"/>
                </a:solidFill>
                <a:ea typeface="ＭＳ Ｐゴシック" charset="-128"/>
              </a:rPr>
              <a:t>, a peptide derived from a larger molecule, </a:t>
            </a:r>
            <a:r>
              <a:rPr lang="en-US" sz="2000" dirty="0">
                <a:solidFill>
                  <a:srgbClr val="FF0000"/>
                </a:solidFill>
                <a:ea typeface="ＭＳ Ｐゴシック" charset="-128"/>
              </a:rPr>
              <a:t>amyloid precursor protein (APP</a:t>
            </a:r>
            <a:r>
              <a:rPr lang="en-US" sz="2000" dirty="0" smtClean="0">
                <a:solidFill>
                  <a:srgbClr val="FF0000"/>
                </a:solidFill>
                <a:ea typeface="ＭＳ Ｐゴシック" charset="-128"/>
              </a:rPr>
              <a:t>)</a:t>
            </a:r>
          </a:p>
        </p:txBody>
      </p:sp>
      <p:sp>
        <p:nvSpPr>
          <p:cNvPr id="4" name="Content Placeholder 2"/>
          <p:cNvSpPr txBox="1">
            <a:spLocks/>
          </p:cNvSpPr>
          <p:nvPr/>
        </p:nvSpPr>
        <p:spPr>
          <a:xfrm>
            <a:off x="704471" y="4280129"/>
            <a:ext cx="5470310" cy="2328397"/>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buClr>
                <a:srgbClr val="4B8180"/>
              </a:buClr>
            </a:pPr>
            <a:endParaRPr lang="en-US" sz="2400" smtClean="0">
              <a:solidFill>
                <a:srgbClr val="334E5D"/>
              </a:solidFill>
              <a:ea typeface="ＭＳ Ｐゴシック" charset="-128"/>
            </a:endParaRPr>
          </a:p>
          <a:p>
            <a:pPr marL="0" indent="0" algn="ctr">
              <a:buClr>
                <a:srgbClr val="4B8180"/>
              </a:buClr>
              <a:buNone/>
            </a:pPr>
            <a:r>
              <a:rPr lang="en-US" sz="2200" b="1" smtClean="0">
                <a:solidFill>
                  <a:srgbClr val="00ADA8"/>
                </a:solidFill>
                <a:ea typeface="ＭＳ Ｐゴシック" charset="-128"/>
              </a:rPr>
              <a:t>          Other less abundant proteins in the plaque:</a:t>
            </a:r>
          </a:p>
          <a:p>
            <a:pPr marL="914400" lvl="1" indent="-457200" algn="ctr">
              <a:buClr>
                <a:srgbClr val="4B8180"/>
              </a:buClr>
              <a:buFont typeface="+mj-lt"/>
              <a:buAutoNum type="arabicPeriod"/>
            </a:pPr>
            <a:r>
              <a:rPr lang="en-US" sz="2200" smtClean="0">
                <a:solidFill>
                  <a:srgbClr val="334E5D"/>
                </a:solidFill>
                <a:ea typeface="ＭＳ Ｐゴシック" charset="-128"/>
              </a:rPr>
              <a:t>Components of the complement cascade</a:t>
            </a:r>
          </a:p>
          <a:p>
            <a:pPr marL="914400" lvl="1" indent="-457200" algn="ctr">
              <a:buClr>
                <a:srgbClr val="4B8180"/>
              </a:buClr>
              <a:buFont typeface="+mj-lt"/>
              <a:buAutoNum type="arabicPeriod"/>
            </a:pPr>
            <a:r>
              <a:rPr lang="en-US" sz="2200" smtClean="0">
                <a:solidFill>
                  <a:srgbClr val="334E5D"/>
                </a:solidFill>
                <a:ea typeface="ＭＳ Ｐゴシック" charset="-128"/>
              </a:rPr>
              <a:t>Pro-inflammatory cytokines . </a:t>
            </a:r>
          </a:p>
          <a:p>
            <a:pPr marL="914400" lvl="1" indent="-457200" algn="ctr">
              <a:buClr>
                <a:srgbClr val="4B8180"/>
              </a:buClr>
              <a:buFont typeface="+mj-lt"/>
              <a:buAutoNum type="arabicPeriod"/>
            </a:pPr>
            <a:r>
              <a:rPr lang="el-GR" sz="2200" smtClean="0">
                <a:solidFill>
                  <a:srgbClr val="334E5D"/>
                </a:solidFill>
                <a:ea typeface="ＭＳ Ｐゴシック" charset="-128"/>
              </a:rPr>
              <a:t>α</a:t>
            </a:r>
            <a:r>
              <a:rPr lang="en-US" sz="2200" smtClean="0">
                <a:solidFill>
                  <a:srgbClr val="334E5D"/>
                </a:solidFill>
                <a:ea typeface="ＭＳ Ｐゴシック" charset="-128"/>
              </a:rPr>
              <a:t>1-Antichymotrypsin . </a:t>
            </a:r>
          </a:p>
          <a:p>
            <a:pPr marL="914400" lvl="1" indent="-457200" algn="ctr">
              <a:buClr>
                <a:srgbClr val="4B8180"/>
              </a:buClr>
              <a:buFont typeface="+mj-lt"/>
              <a:buAutoNum type="arabicPeriod"/>
            </a:pPr>
            <a:r>
              <a:rPr lang="en-US" sz="2200" smtClean="0">
                <a:solidFill>
                  <a:srgbClr val="334E5D"/>
                </a:solidFill>
                <a:ea typeface="ＭＳ Ｐゴシック" charset="-128"/>
              </a:rPr>
              <a:t>Apolipoproteins</a:t>
            </a:r>
            <a:endParaRPr lang="en-US" sz="1500" dirty="0">
              <a:solidFill>
                <a:srgbClr val="00B050"/>
              </a:solidFill>
            </a:endParaRPr>
          </a:p>
        </p:txBody>
      </p:sp>
      <p:grpSp>
        <p:nvGrpSpPr>
          <p:cNvPr id="8" name="Group 7"/>
          <p:cNvGrpSpPr/>
          <p:nvPr/>
        </p:nvGrpSpPr>
        <p:grpSpPr>
          <a:xfrm>
            <a:off x="8488018" y="-73288"/>
            <a:ext cx="3637721" cy="4027389"/>
            <a:chOff x="8421757" y="2021288"/>
            <a:chExt cx="3637721" cy="4027389"/>
          </a:xfrm>
        </p:grpSpPr>
        <p:pic>
          <p:nvPicPr>
            <p:cNvPr id="5" name="Picture 4" descr="http://www.pakmed.net/academic/age/alz/plaques_tanglesBorder.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606" b="96552" l="0" r="95896">
                          <a14:foregroundMark x1="43470" y1="24631" x2="43470" y2="24631"/>
                          <a14:foregroundMark x1="12500" y1="47291" x2="12500" y2="47291"/>
                        </a14:backgroundRemoval>
                      </a14:imgEffect>
                    </a14:imgLayer>
                  </a14:imgProps>
                </a:ext>
              </a:extLst>
            </a:blip>
            <a:srcRect/>
            <a:stretch>
              <a:fillRect/>
            </a:stretch>
          </p:blipFill>
          <p:spPr bwMode="auto">
            <a:xfrm>
              <a:off x="8421757" y="2021288"/>
              <a:ext cx="3637721" cy="4027389"/>
            </a:xfrm>
            <a:prstGeom prst="rect">
              <a:avLst/>
            </a:prstGeom>
            <a:noFill/>
            <a:ln w="9525">
              <a:noFill/>
              <a:miter lim="800000"/>
              <a:headEnd/>
              <a:tailEnd/>
            </a:ln>
          </p:spPr>
        </p:pic>
        <p:sp>
          <p:nvSpPr>
            <p:cNvPr id="6" name="TextBox 5"/>
            <p:cNvSpPr txBox="1"/>
            <p:nvPr/>
          </p:nvSpPr>
          <p:spPr>
            <a:xfrm>
              <a:off x="9024731" y="2160104"/>
              <a:ext cx="980661" cy="338554"/>
            </a:xfrm>
            <a:prstGeom prst="rect">
              <a:avLst/>
            </a:prstGeom>
            <a:noFill/>
          </p:spPr>
          <p:txBody>
            <a:bodyPr wrap="square" rtlCol="0">
              <a:spAutoFit/>
            </a:bodyPr>
            <a:lstStyle/>
            <a:p>
              <a:r>
                <a:rPr lang="en-US" sz="1600" b="1" dirty="0" smtClean="0">
                  <a:solidFill>
                    <a:srgbClr val="4B8180"/>
                  </a:solidFill>
                </a:rPr>
                <a:t>Normal</a:t>
              </a:r>
              <a:endParaRPr lang="en-US" sz="1600" b="1" dirty="0">
                <a:solidFill>
                  <a:srgbClr val="4B8180"/>
                </a:solidFill>
              </a:endParaRPr>
            </a:p>
          </p:txBody>
        </p:sp>
        <p:sp>
          <p:nvSpPr>
            <p:cNvPr id="7" name="TextBox 6"/>
            <p:cNvSpPr txBox="1"/>
            <p:nvPr/>
          </p:nvSpPr>
          <p:spPr>
            <a:xfrm>
              <a:off x="10505661" y="2160104"/>
              <a:ext cx="1239078" cy="338554"/>
            </a:xfrm>
            <a:prstGeom prst="rect">
              <a:avLst/>
            </a:prstGeom>
            <a:noFill/>
          </p:spPr>
          <p:txBody>
            <a:bodyPr wrap="square" rtlCol="0">
              <a:spAutoFit/>
            </a:bodyPr>
            <a:lstStyle/>
            <a:p>
              <a:r>
                <a:rPr lang="en-US" sz="1600" b="1" dirty="0" smtClean="0">
                  <a:solidFill>
                    <a:srgbClr val="4B8180"/>
                  </a:solidFill>
                </a:rPr>
                <a:t>Alzheimer’s</a:t>
              </a:r>
              <a:endParaRPr lang="en-US" sz="1600" b="1" dirty="0">
                <a:solidFill>
                  <a:srgbClr val="4B8180"/>
                </a:solidFill>
              </a:endParaRPr>
            </a:p>
          </p:txBody>
        </p:sp>
      </p:grpSp>
      <p:sp>
        <p:nvSpPr>
          <p:cNvPr id="9" name="TextBox 8"/>
          <p:cNvSpPr txBox="1"/>
          <p:nvPr/>
        </p:nvSpPr>
        <p:spPr>
          <a:xfrm>
            <a:off x="101869" y="3757829"/>
            <a:ext cx="6421679" cy="1015663"/>
          </a:xfrm>
          <a:prstGeom prst="rect">
            <a:avLst/>
          </a:prstGeom>
          <a:noFill/>
        </p:spPr>
        <p:txBody>
          <a:bodyPr wrap="square" rtlCol="0">
            <a:spAutoFit/>
          </a:bodyPr>
          <a:lstStyle/>
          <a:p>
            <a:pPr marL="342900" indent="-342900">
              <a:buClr>
                <a:srgbClr val="4B8180"/>
              </a:buClr>
              <a:buFont typeface="Wingdings" panose="05000000000000000000" pitchFamily="2" charset="2"/>
              <a:buChar char="ü"/>
            </a:pPr>
            <a:r>
              <a:rPr lang="en-US" sz="2000" dirty="0" smtClean="0">
                <a:solidFill>
                  <a:srgbClr val="334E5D"/>
                </a:solidFill>
                <a:ea typeface="ＭＳ Ｐゴシック" charset="-128"/>
              </a:rPr>
              <a:t>The two dominant species of </a:t>
            </a:r>
            <a:r>
              <a:rPr lang="en-US" sz="2000" dirty="0" smtClean="0">
                <a:solidFill>
                  <a:srgbClr val="FF0000"/>
                </a:solidFill>
                <a:ea typeface="ＭＳ Ｐゴシック" charset="-128"/>
              </a:rPr>
              <a:t>A</a:t>
            </a:r>
            <a:r>
              <a:rPr lang="el-GR" sz="2000" dirty="0" smtClean="0">
                <a:solidFill>
                  <a:srgbClr val="FF0000"/>
                </a:solidFill>
                <a:ea typeface="ＭＳ Ｐゴシック" charset="-128"/>
              </a:rPr>
              <a:t>β</a:t>
            </a:r>
            <a:r>
              <a:rPr lang="en-US" sz="2000" dirty="0" smtClean="0">
                <a:solidFill>
                  <a:srgbClr val="334E5D"/>
                </a:solidFill>
                <a:ea typeface="ＭＳ Ｐゴシック" charset="-128"/>
              </a:rPr>
              <a:t>, called </a:t>
            </a:r>
            <a:r>
              <a:rPr lang="en-US" sz="2000" dirty="0" smtClean="0">
                <a:solidFill>
                  <a:srgbClr val="FF0000"/>
                </a:solidFill>
                <a:ea typeface="ＭＳ Ｐゴシック" charset="-128"/>
              </a:rPr>
              <a:t>A</a:t>
            </a:r>
            <a:r>
              <a:rPr lang="el-GR" sz="2000" dirty="0" smtClean="0">
                <a:solidFill>
                  <a:srgbClr val="FF0000"/>
                </a:solidFill>
                <a:ea typeface="ＭＳ Ｐゴシック" charset="-128"/>
              </a:rPr>
              <a:t>β</a:t>
            </a:r>
            <a:r>
              <a:rPr lang="en-US" sz="2000" dirty="0" smtClean="0">
                <a:solidFill>
                  <a:srgbClr val="FF0000"/>
                </a:solidFill>
                <a:ea typeface="ＭＳ Ｐゴシック" charset="-128"/>
              </a:rPr>
              <a:t>40 </a:t>
            </a:r>
            <a:r>
              <a:rPr lang="en-US" sz="2000" dirty="0" smtClean="0">
                <a:solidFill>
                  <a:srgbClr val="334E5D"/>
                </a:solidFill>
                <a:ea typeface="ＭＳ Ｐゴシック" charset="-128"/>
              </a:rPr>
              <a:t>and </a:t>
            </a:r>
            <a:r>
              <a:rPr lang="en-US" sz="2000" dirty="0" smtClean="0">
                <a:solidFill>
                  <a:srgbClr val="FF0000"/>
                </a:solidFill>
                <a:ea typeface="ＭＳ Ｐゴシック" charset="-128"/>
              </a:rPr>
              <a:t>A</a:t>
            </a:r>
            <a:r>
              <a:rPr lang="el-GR" sz="2000" dirty="0" smtClean="0">
                <a:solidFill>
                  <a:srgbClr val="FF0000"/>
                </a:solidFill>
                <a:ea typeface="ＭＳ Ｐゴシック" charset="-128"/>
              </a:rPr>
              <a:t>β</a:t>
            </a:r>
            <a:r>
              <a:rPr lang="en-US" sz="2000" dirty="0" smtClean="0">
                <a:solidFill>
                  <a:srgbClr val="FF0000"/>
                </a:solidFill>
                <a:ea typeface="ＭＳ Ｐゴシック" charset="-128"/>
              </a:rPr>
              <a:t>42 </a:t>
            </a:r>
            <a:r>
              <a:rPr lang="en-US" sz="2000" dirty="0" smtClean="0">
                <a:solidFill>
                  <a:srgbClr val="334E5D"/>
                </a:solidFill>
                <a:ea typeface="ＭＳ Ｐゴシック" charset="-128"/>
              </a:rPr>
              <a:t>share an N-terminus and differ in length by two amino acids.</a:t>
            </a:r>
          </a:p>
        </p:txBody>
      </p:sp>
      <p:sp>
        <p:nvSpPr>
          <p:cNvPr id="12" name="Rectangle 11">
            <a:extLst>
              <a:ext uri="{FF2B5EF4-FFF2-40B4-BE49-F238E27FC236}">
                <a16:creationId xmlns:a16="http://schemas.microsoft.com/office/drawing/2014/main" id="{F2FB3E03-D3B4-4F72-A4E0-656532E224A1}"/>
              </a:ext>
            </a:extLst>
          </p:cNvPr>
          <p:cNvSpPr/>
          <p:nvPr/>
        </p:nvSpPr>
        <p:spPr>
          <a:xfrm>
            <a:off x="8603013" y="3783894"/>
            <a:ext cx="3407730" cy="1815882"/>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00B050"/>
                </a:solidFill>
              </a:rPr>
              <a:t>“ </a:t>
            </a:r>
            <a:r>
              <a:rPr lang="el-GR" sz="1400" dirty="0">
                <a:solidFill>
                  <a:srgbClr val="00B050"/>
                </a:solidFill>
              </a:rPr>
              <a:t>α1-</a:t>
            </a:r>
            <a:r>
              <a:rPr lang="en-US" sz="1400" dirty="0" err="1">
                <a:solidFill>
                  <a:srgbClr val="00B050"/>
                </a:solidFill>
              </a:rPr>
              <a:t>Antichymotrypsin</a:t>
            </a:r>
            <a:r>
              <a:rPr lang="en-US" sz="1400" dirty="0">
                <a:solidFill>
                  <a:srgbClr val="00B050"/>
                </a:solidFill>
              </a:rPr>
              <a:t> is a protease inhibitor, proteases are present in cells and they take care of these aggregates. So these plagues produce a1-antichymotrypsin to inhibit theses proteases to aggregate </a:t>
            </a:r>
            <a:r>
              <a:rPr lang="en-US" sz="1400" dirty="0" smtClean="0">
                <a:solidFill>
                  <a:srgbClr val="00B050"/>
                </a:solidFill>
              </a:rPr>
              <a:t>“</a:t>
            </a:r>
          </a:p>
          <a:p>
            <a:pPr algn="ctr"/>
            <a:r>
              <a:rPr lang="en-US" sz="1400" dirty="0">
                <a:solidFill>
                  <a:srgbClr val="00B050"/>
                </a:solidFill>
              </a:rPr>
              <a:t>(when cytokines aggregations are formed they lead to pro-inflammatory and inflammatory processes</a:t>
            </a:r>
            <a:r>
              <a:rPr lang="en-US" sz="1400" dirty="0" smtClean="0">
                <a:solidFill>
                  <a:srgbClr val="00B050"/>
                </a:solidFill>
              </a:rPr>
              <a:t>)</a:t>
            </a:r>
            <a:endParaRPr lang="en-US" sz="1400" dirty="0">
              <a:solidFill>
                <a:srgbClr val="00B050"/>
              </a:solidFill>
            </a:endParaRPr>
          </a:p>
        </p:txBody>
      </p:sp>
      <p:sp>
        <p:nvSpPr>
          <p:cNvPr id="13" name="Rectangle 12">
            <a:extLst>
              <a:ext uri="{FF2B5EF4-FFF2-40B4-BE49-F238E27FC236}">
                <a16:creationId xmlns:a16="http://schemas.microsoft.com/office/drawing/2014/main" id="{F2FB3E03-D3B4-4F72-A4E0-656532E224A1}"/>
              </a:ext>
            </a:extLst>
          </p:cNvPr>
          <p:cNvSpPr/>
          <p:nvPr/>
        </p:nvSpPr>
        <p:spPr>
          <a:xfrm>
            <a:off x="8610590" y="5651201"/>
            <a:ext cx="3407730" cy="738664"/>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solidFill>
                  <a:srgbClr val="00B050"/>
                </a:solidFill>
              </a:rPr>
              <a:t>(specifically Apolipoproteins E)</a:t>
            </a:r>
          </a:p>
          <a:p>
            <a:pPr algn="ctr"/>
            <a:r>
              <a:rPr lang="en-US" sz="1400" dirty="0">
                <a:solidFill>
                  <a:srgbClr val="00B050"/>
                </a:solidFill>
              </a:rPr>
              <a:t>They are extracellular and are more important than neurofibrillary tangles </a:t>
            </a:r>
          </a:p>
        </p:txBody>
      </p:sp>
      <p:sp>
        <p:nvSpPr>
          <p:cNvPr id="14" name="Rectangle 13">
            <a:extLst>
              <a:ext uri="{FF2B5EF4-FFF2-40B4-BE49-F238E27FC236}">
                <a16:creationId xmlns:a16="http://schemas.microsoft.com/office/drawing/2014/main" id="{F2FB3E03-D3B4-4F72-A4E0-656532E224A1}"/>
              </a:ext>
            </a:extLst>
          </p:cNvPr>
          <p:cNvSpPr/>
          <p:nvPr/>
        </p:nvSpPr>
        <p:spPr>
          <a:xfrm>
            <a:off x="6876288" y="3792399"/>
            <a:ext cx="1675737" cy="2677656"/>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00B050"/>
                </a:solidFill>
              </a:rPr>
              <a:t>The brain normally has </a:t>
            </a:r>
            <a:r>
              <a:rPr lang="el-GR" sz="1400" dirty="0" smtClean="0">
                <a:solidFill>
                  <a:srgbClr val="00B050"/>
                </a:solidFill>
              </a:rPr>
              <a:t>β</a:t>
            </a:r>
            <a:r>
              <a:rPr lang="en-US" sz="1400" dirty="0" smtClean="0">
                <a:solidFill>
                  <a:srgbClr val="00B050"/>
                </a:solidFill>
              </a:rPr>
              <a:t> amyloid protein which is susceptible to be cleared with normal enzymatic mechanisms but with dysregulation of this protein it becomes resistant to clearance hence it aggregates .</a:t>
            </a:r>
            <a:endParaRPr lang="en-US" sz="1400" dirty="0">
              <a:solidFill>
                <a:srgbClr val="00B050"/>
              </a:solidFill>
            </a:endParaRPr>
          </a:p>
        </p:txBody>
      </p:sp>
      <p:sp>
        <p:nvSpPr>
          <p:cNvPr id="10" name="Rectangle 9"/>
          <p:cNvSpPr/>
          <p:nvPr/>
        </p:nvSpPr>
        <p:spPr>
          <a:xfrm>
            <a:off x="1740408" y="2759030"/>
            <a:ext cx="6096000" cy="800219"/>
          </a:xfrm>
          <a:prstGeom prst="rect">
            <a:avLst/>
          </a:prstGeom>
        </p:spPr>
        <p:txBody>
          <a:bodyPr>
            <a:spAutoFit/>
          </a:bodyPr>
          <a:lstStyle/>
          <a:p>
            <a:pPr algn="ctr">
              <a:buClr>
                <a:srgbClr val="4B8180"/>
              </a:buClr>
            </a:pPr>
            <a:r>
              <a:rPr lang="en-US" sz="3200" dirty="0">
                <a:solidFill>
                  <a:srgbClr val="FF0000"/>
                </a:solidFill>
                <a:ea typeface="ＭＳ Ｐゴシック" charset="-128"/>
              </a:rPr>
              <a:t> </a:t>
            </a:r>
            <a:r>
              <a:rPr lang="en-US" sz="1400" dirty="0">
                <a:solidFill>
                  <a:srgbClr val="00B050"/>
                </a:solidFill>
              </a:rPr>
              <a:t>“that is cleaved to produce AB –amyloid beta peptide- , this type of protein cannot be degraded by the body so it starts aggregating”</a:t>
            </a:r>
          </a:p>
        </p:txBody>
      </p:sp>
    </p:spTree>
    <p:extLst>
      <p:ext uri="{BB962C8B-B14F-4D97-AF65-F5344CB8AC3E}">
        <p14:creationId xmlns:p14="http://schemas.microsoft.com/office/powerpoint/2010/main" val="848797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739" y="169781"/>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smtClean="0">
                <a:solidFill>
                  <a:srgbClr val="4B8180"/>
                </a:solidFill>
                <a:latin typeface="Century Gothic" charset="0"/>
                <a:ea typeface="Century Gothic" charset="0"/>
                <a:cs typeface="Century Gothic" charset="0"/>
              </a:rPr>
              <a:t>2. Neurofibrillary </a:t>
            </a:r>
            <a:r>
              <a:rPr lang="en-US" sz="3200" dirty="0">
                <a:solidFill>
                  <a:srgbClr val="4B8180"/>
                </a:solidFill>
                <a:latin typeface="Century Gothic" charset="0"/>
                <a:ea typeface="Century Gothic" charset="0"/>
                <a:cs typeface="Century Gothic" charset="0"/>
              </a:rPr>
              <a:t>Tangles</a:t>
            </a:r>
          </a:p>
        </p:txBody>
      </p:sp>
      <p:sp>
        <p:nvSpPr>
          <p:cNvPr id="4" name="Title 1"/>
          <p:cNvSpPr txBox="1">
            <a:spLocks/>
          </p:cNvSpPr>
          <p:nvPr/>
        </p:nvSpPr>
        <p:spPr>
          <a:xfrm>
            <a:off x="6420679" y="155448"/>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smtClean="0">
                <a:solidFill>
                  <a:srgbClr val="4B8180"/>
                </a:solidFill>
                <a:latin typeface="Century Gothic" charset="0"/>
                <a:ea typeface="Century Gothic" charset="0"/>
                <a:cs typeface="Century Gothic" charset="0"/>
              </a:rPr>
              <a:t>3. Amyloid </a:t>
            </a:r>
            <a:r>
              <a:rPr lang="en-US" sz="3200" dirty="0" err="1">
                <a:solidFill>
                  <a:srgbClr val="4B8180"/>
                </a:solidFill>
                <a:latin typeface="Century Gothic" charset="0"/>
                <a:ea typeface="Century Gothic" charset="0"/>
                <a:cs typeface="Century Gothic" charset="0"/>
              </a:rPr>
              <a:t>Angiopathy</a:t>
            </a:r>
            <a:endParaRPr lang="en-US" sz="3200" dirty="0">
              <a:solidFill>
                <a:srgbClr val="4B8180"/>
              </a:solidFill>
              <a:latin typeface="Century Gothic" charset="0"/>
              <a:ea typeface="Century Gothic" charset="0"/>
              <a:cs typeface="Century Gothic" charset="0"/>
            </a:endParaRPr>
          </a:p>
        </p:txBody>
      </p:sp>
      <p:sp>
        <p:nvSpPr>
          <p:cNvPr id="5" name="Content Placeholder 2"/>
          <p:cNvSpPr txBox="1">
            <a:spLocks/>
          </p:cNvSpPr>
          <p:nvPr/>
        </p:nvSpPr>
        <p:spPr>
          <a:xfrm>
            <a:off x="6271588" y="1547741"/>
            <a:ext cx="5347252" cy="4625975"/>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1772" indent="-342900">
              <a:spcBef>
                <a:spcPts val="0"/>
              </a:spcBef>
              <a:buClr>
                <a:srgbClr val="4B8180"/>
              </a:buClr>
              <a:defRPr/>
            </a:pPr>
            <a:r>
              <a:rPr lang="en-US" sz="2400" dirty="0">
                <a:solidFill>
                  <a:srgbClr val="334E5D"/>
                </a:solidFill>
                <a:ea typeface="ＭＳ Ｐゴシック" charset="-128"/>
              </a:rPr>
              <a:t>Amyloid proteins build up on the </a:t>
            </a:r>
            <a:r>
              <a:rPr lang="en-US" sz="2400" dirty="0">
                <a:solidFill>
                  <a:srgbClr val="FF0000"/>
                </a:solidFill>
                <a:ea typeface="ＭＳ Ｐゴシック" charset="-128"/>
              </a:rPr>
              <a:t>walls of the arteries </a:t>
            </a:r>
            <a:r>
              <a:rPr lang="en-US" sz="2400" dirty="0">
                <a:solidFill>
                  <a:srgbClr val="334E5D"/>
                </a:solidFill>
                <a:ea typeface="ＭＳ Ｐゴシック" charset="-128"/>
              </a:rPr>
              <a:t>in the brain</a:t>
            </a:r>
          </a:p>
          <a:p>
            <a:pPr marL="461772" indent="-342900">
              <a:spcBef>
                <a:spcPts val="0"/>
              </a:spcBef>
              <a:buClr>
                <a:srgbClr val="4B8180"/>
              </a:buClr>
              <a:defRPr/>
            </a:pPr>
            <a:endParaRPr lang="en-US" sz="2400" dirty="0">
              <a:solidFill>
                <a:srgbClr val="334E5D"/>
              </a:solidFill>
              <a:ea typeface="ＭＳ Ｐゴシック" charset="-128"/>
            </a:endParaRPr>
          </a:p>
          <a:p>
            <a:pPr marL="461772" indent="-342900">
              <a:spcBef>
                <a:spcPts val="0"/>
              </a:spcBef>
              <a:buClr>
                <a:srgbClr val="4B8180"/>
              </a:buClr>
              <a:defRPr/>
            </a:pPr>
            <a:r>
              <a:rPr lang="en-US" sz="2400" dirty="0">
                <a:solidFill>
                  <a:srgbClr val="334E5D"/>
                </a:solidFill>
                <a:ea typeface="ＭＳ Ｐゴシック" charset="-128"/>
              </a:rPr>
              <a:t>The condition increases the risk of </a:t>
            </a:r>
            <a:r>
              <a:rPr lang="en-US" sz="2400" b="1" u="sng" dirty="0">
                <a:solidFill>
                  <a:srgbClr val="FF0000"/>
                </a:solidFill>
                <a:ea typeface="ＭＳ Ｐゴシック" charset="-128"/>
              </a:rPr>
              <a:t>hemorrhagic</a:t>
            </a:r>
            <a:r>
              <a:rPr lang="en-US" sz="2400" dirty="0">
                <a:solidFill>
                  <a:srgbClr val="FF0000"/>
                </a:solidFill>
                <a:ea typeface="ＭＳ Ｐゴシック" charset="-128"/>
              </a:rPr>
              <a:t>, </a:t>
            </a:r>
            <a:r>
              <a:rPr lang="en-US" sz="2400" b="1" u="sng" dirty="0">
                <a:solidFill>
                  <a:srgbClr val="FF0000"/>
                </a:solidFill>
                <a:ea typeface="ＭＳ Ｐゴシック" charset="-128"/>
              </a:rPr>
              <a:t>stroke</a:t>
            </a:r>
            <a:r>
              <a:rPr lang="en-US" sz="2400" dirty="0">
                <a:solidFill>
                  <a:srgbClr val="FF0000"/>
                </a:solidFill>
                <a:ea typeface="ＭＳ Ｐゴシック" charset="-128"/>
              </a:rPr>
              <a:t> </a:t>
            </a:r>
            <a:r>
              <a:rPr lang="en-US" sz="2400" dirty="0">
                <a:solidFill>
                  <a:srgbClr val="334E5D"/>
                </a:solidFill>
                <a:ea typeface="ＭＳ Ｐゴシック" charset="-128"/>
              </a:rPr>
              <a:t>and </a:t>
            </a:r>
            <a:r>
              <a:rPr lang="en-US" sz="2400" b="1" u="sng" dirty="0">
                <a:solidFill>
                  <a:srgbClr val="FF0000"/>
                </a:solidFill>
                <a:ea typeface="ＭＳ Ｐゴシック" charset="-128"/>
              </a:rPr>
              <a:t>dementia</a:t>
            </a:r>
          </a:p>
          <a:p>
            <a:pPr marL="461772" indent="-342900">
              <a:spcBef>
                <a:spcPts val="0"/>
              </a:spcBef>
              <a:buClr>
                <a:srgbClr val="4B8180"/>
              </a:buClr>
              <a:defRPr/>
            </a:pPr>
            <a:endParaRPr lang="en-US" sz="2400" dirty="0">
              <a:solidFill>
                <a:srgbClr val="334E5D"/>
              </a:solidFill>
              <a:ea typeface="ＭＳ Ｐゴシック" charset="-128"/>
            </a:endParaRPr>
          </a:p>
          <a:p>
            <a:pPr marL="461772" indent="-342900">
              <a:spcBef>
                <a:spcPts val="0"/>
              </a:spcBef>
              <a:buClr>
                <a:srgbClr val="4B8180"/>
              </a:buClr>
              <a:defRPr/>
            </a:pPr>
            <a:r>
              <a:rPr lang="en-US" sz="2400" dirty="0">
                <a:solidFill>
                  <a:srgbClr val="334E5D"/>
                </a:solidFill>
                <a:ea typeface="ＭＳ Ｐゴシック" charset="-128"/>
              </a:rPr>
              <a:t>An almost invariable accompaniment of Alzheimer’s disease but not specific for </a:t>
            </a:r>
            <a:r>
              <a:rPr lang="en-US" sz="2400" dirty="0" smtClean="0">
                <a:solidFill>
                  <a:srgbClr val="334E5D"/>
                </a:solidFill>
                <a:ea typeface="ＭＳ Ｐゴシック" charset="-128"/>
              </a:rPr>
              <a:t>Alzheimer’s . </a:t>
            </a:r>
            <a:r>
              <a:rPr lang="en-US" sz="1500" dirty="0" smtClean="0">
                <a:solidFill>
                  <a:srgbClr val="00B050"/>
                </a:solidFill>
              </a:rPr>
              <a:t>“also </a:t>
            </a:r>
            <a:r>
              <a:rPr lang="en-US" sz="1500" dirty="0">
                <a:solidFill>
                  <a:srgbClr val="00B050"/>
                </a:solidFill>
              </a:rPr>
              <a:t>in </a:t>
            </a:r>
            <a:r>
              <a:rPr lang="en-US" sz="1500" dirty="0" smtClean="0">
                <a:solidFill>
                  <a:srgbClr val="00B050"/>
                </a:solidFill>
              </a:rPr>
              <a:t>Parkinson's”</a:t>
            </a:r>
            <a:endParaRPr lang="en-US" sz="1500" dirty="0">
              <a:solidFill>
                <a:srgbClr val="00B050"/>
              </a:solidFill>
            </a:endParaRPr>
          </a:p>
          <a:p>
            <a:pPr marL="576072" indent="-457200">
              <a:spcBef>
                <a:spcPts val="0"/>
              </a:spcBef>
              <a:buClr>
                <a:srgbClr val="4B8180"/>
              </a:buClr>
              <a:defRPr/>
            </a:pPr>
            <a:endParaRPr lang="en-US" sz="3500" dirty="0" smtClean="0">
              <a:latin typeface="Times New Roman" pitchFamily="18" charset="0"/>
              <a:cs typeface="Times New Roman" pitchFamily="18" charset="0"/>
            </a:endParaRPr>
          </a:p>
          <a:p>
            <a:pPr marL="576072" indent="-457200">
              <a:spcBef>
                <a:spcPts val="0"/>
              </a:spcBef>
              <a:buClr>
                <a:srgbClr val="4B8180"/>
              </a:buClr>
              <a:defRPr/>
            </a:pPr>
            <a:endParaRPr lang="en-US" dirty="0" smtClean="0"/>
          </a:p>
        </p:txBody>
      </p:sp>
      <p:cxnSp>
        <p:nvCxnSpPr>
          <p:cNvPr id="7" name="Straight Connector 6"/>
          <p:cNvCxnSpPr/>
          <p:nvPr/>
        </p:nvCxnSpPr>
        <p:spPr>
          <a:xfrm>
            <a:off x="8256105" y="689113"/>
            <a:ext cx="2279374" cy="0"/>
          </a:xfrm>
          <a:prstGeom prst="line">
            <a:avLst/>
          </a:prstGeom>
          <a:ln w="25400">
            <a:solidFill>
              <a:srgbClr val="233F4D"/>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29739" y="1113182"/>
            <a:ext cx="0" cy="4797287"/>
          </a:xfrm>
          <a:prstGeom prst="line">
            <a:avLst/>
          </a:prstGeom>
          <a:ln w="44450" cap="rnd">
            <a:solidFill>
              <a:srgbClr val="4B8180"/>
            </a:solidFill>
            <a:roun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077" y="1086077"/>
            <a:ext cx="2117036" cy="461665"/>
          </a:xfrm>
          <a:prstGeom prst="rect">
            <a:avLst/>
          </a:prstGeom>
          <a:noFill/>
        </p:spPr>
        <p:txBody>
          <a:bodyPr wrap="square" rtlCol="0">
            <a:spAutoFit/>
          </a:bodyPr>
          <a:lstStyle/>
          <a:p>
            <a:pPr marL="342900" indent="-342900">
              <a:buFont typeface="Wingdings" charset="2"/>
              <a:buChar char="v"/>
            </a:pPr>
            <a:r>
              <a:rPr lang="en-US" sz="2400" b="1" smtClean="0">
                <a:solidFill>
                  <a:srgbClr val="00ADA8"/>
                </a:solidFill>
              </a:rPr>
              <a:t>What is it ?</a:t>
            </a:r>
            <a:endParaRPr lang="en-US" sz="2400" b="1">
              <a:solidFill>
                <a:srgbClr val="00ADA8"/>
              </a:solidFill>
            </a:endParaRPr>
          </a:p>
        </p:txBody>
      </p:sp>
      <p:sp>
        <p:nvSpPr>
          <p:cNvPr id="8" name="TextBox 7"/>
          <p:cNvSpPr txBox="1"/>
          <p:nvPr/>
        </p:nvSpPr>
        <p:spPr>
          <a:xfrm>
            <a:off x="82824" y="3096326"/>
            <a:ext cx="4644887" cy="830997"/>
          </a:xfrm>
          <a:prstGeom prst="rect">
            <a:avLst/>
          </a:prstGeom>
          <a:noFill/>
        </p:spPr>
        <p:txBody>
          <a:bodyPr wrap="square" rtlCol="0">
            <a:spAutoFit/>
          </a:bodyPr>
          <a:lstStyle/>
          <a:p>
            <a:pPr marL="342900" indent="-342900">
              <a:buFont typeface="Wingdings" charset="2"/>
              <a:buChar char="v"/>
            </a:pPr>
            <a:r>
              <a:rPr lang="en-US" sz="2400" b="1" dirty="0">
                <a:solidFill>
                  <a:srgbClr val="00ADA8"/>
                </a:solidFill>
                <a:ea typeface="ＭＳ Ｐゴシック" charset="-128"/>
              </a:rPr>
              <a:t>These filaments mainly contain:</a:t>
            </a:r>
          </a:p>
          <a:p>
            <a:pPr marL="342900" indent="-342900">
              <a:buFont typeface="Wingdings" charset="2"/>
              <a:buChar char="v"/>
            </a:pPr>
            <a:endParaRPr lang="en-US" sz="2400" dirty="0"/>
          </a:p>
        </p:txBody>
      </p:sp>
      <p:sp>
        <p:nvSpPr>
          <p:cNvPr id="10" name="TextBox 9"/>
          <p:cNvSpPr txBox="1"/>
          <p:nvPr/>
        </p:nvSpPr>
        <p:spPr>
          <a:xfrm>
            <a:off x="6271588" y="1086076"/>
            <a:ext cx="2117036" cy="461665"/>
          </a:xfrm>
          <a:prstGeom prst="rect">
            <a:avLst/>
          </a:prstGeom>
          <a:noFill/>
        </p:spPr>
        <p:txBody>
          <a:bodyPr wrap="square" rtlCol="0">
            <a:spAutoFit/>
          </a:bodyPr>
          <a:lstStyle/>
          <a:p>
            <a:pPr marL="342900" indent="-342900">
              <a:buFont typeface="Wingdings" charset="2"/>
              <a:buChar char="v"/>
            </a:pPr>
            <a:r>
              <a:rPr lang="en-US" sz="2400" b="1" smtClean="0">
                <a:solidFill>
                  <a:srgbClr val="00ADA8"/>
                </a:solidFill>
              </a:rPr>
              <a:t>What is it ?</a:t>
            </a:r>
            <a:endParaRPr lang="en-US" sz="2400" b="1">
              <a:solidFill>
                <a:srgbClr val="00ADA8"/>
              </a:solidFill>
            </a:endParaRPr>
          </a:p>
        </p:txBody>
      </p:sp>
      <p:sp>
        <p:nvSpPr>
          <p:cNvPr id="11" name="Rectangle 10"/>
          <p:cNvSpPr/>
          <p:nvPr/>
        </p:nvSpPr>
        <p:spPr>
          <a:xfrm>
            <a:off x="54664" y="1659578"/>
            <a:ext cx="6096000" cy="769441"/>
          </a:xfrm>
          <a:prstGeom prst="rect">
            <a:avLst/>
          </a:prstGeom>
        </p:spPr>
        <p:txBody>
          <a:bodyPr>
            <a:spAutoFit/>
          </a:bodyPr>
          <a:lstStyle/>
          <a:p>
            <a:pPr marL="461772" indent="-342900">
              <a:spcBef>
                <a:spcPts val="0"/>
              </a:spcBef>
              <a:buClr>
                <a:srgbClr val="4B8180"/>
              </a:buClr>
              <a:buFont typeface="Arial" panose="020B0604020202020204" pitchFamily="34" charset="0"/>
              <a:buChar char="•"/>
              <a:defRPr/>
            </a:pPr>
            <a:r>
              <a:rPr lang="en-US" sz="2200" dirty="0">
                <a:solidFill>
                  <a:srgbClr val="334E5D"/>
                </a:solidFill>
                <a:ea typeface="ＭＳ Ｐゴシック" charset="-128"/>
              </a:rPr>
              <a:t>Bundles of filaments in the cytoplasm of neurons that displace or encircle the nucleus</a:t>
            </a:r>
          </a:p>
        </p:txBody>
      </p:sp>
      <p:sp>
        <p:nvSpPr>
          <p:cNvPr id="12" name="Rectangle 11">
            <a:extLst>
              <a:ext uri="{FF2B5EF4-FFF2-40B4-BE49-F238E27FC236}">
                <a16:creationId xmlns:a16="http://schemas.microsoft.com/office/drawing/2014/main" id="{F2FB3E03-D3B4-4F72-A4E0-656532E224A1}"/>
              </a:ext>
            </a:extLst>
          </p:cNvPr>
          <p:cNvSpPr/>
          <p:nvPr/>
        </p:nvSpPr>
        <p:spPr>
          <a:xfrm>
            <a:off x="1398799" y="4831453"/>
            <a:ext cx="3407730" cy="1477328"/>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a:solidFill>
                  <a:srgbClr val="00B050"/>
                </a:solidFill>
              </a:rPr>
              <a:t>(provides support, if it’s </a:t>
            </a:r>
            <a:r>
              <a:rPr lang="en-US" sz="1500" dirty="0" err="1">
                <a:solidFill>
                  <a:srgbClr val="00B050"/>
                </a:solidFill>
              </a:rPr>
              <a:t>hyperphosphrylated</a:t>
            </a:r>
            <a:r>
              <a:rPr lang="en-US" sz="1500" dirty="0">
                <a:solidFill>
                  <a:srgbClr val="00B050"/>
                </a:solidFill>
              </a:rPr>
              <a:t> it cannot bind to microtubules any more, instead, they bind together and form neurofibrillary tangles (intracellular) when the start tangling they form nodes together.)</a:t>
            </a:r>
          </a:p>
        </p:txBody>
      </p:sp>
      <p:sp>
        <p:nvSpPr>
          <p:cNvPr id="14" name="TextBox 13"/>
          <p:cNvSpPr txBox="1"/>
          <p:nvPr/>
        </p:nvSpPr>
        <p:spPr>
          <a:xfrm>
            <a:off x="171531" y="3574884"/>
            <a:ext cx="5737284"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err="1">
                <a:solidFill>
                  <a:srgbClr val="334E5D"/>
                </a:solidFill>
                <a:ea typeface="ＭＳ Ｐゴシック" charset="-128"/>
              </a:rPr>
              <a:t>Hyperphosphorylated</a:t>
            </a:r>
            <a:r>
              <a:rPr lang="en-US" sz="2200" dirty="0">
                <a:solidFill>
                  <a:srgbClr val="334E5D"/>
                </a:solidFill>
                <a:ea typeface="ＭＳ Ｐゴシック" charset="-128"/>
              </a:rPr>
              <a:t> forms of the </a:t>
            </a:r>
            <a:r>
              <a:rPr lang="en-US" sz="2200" u="sng" dirty="0">
                <a:solidFill>
                  <a:srgbClr val="FF0000"/>
                </a:solidFill>
                <a:ea typeface="ＭＳ Ｐゴシック" charset="-128"/>
              </a:rPr>
              <a:t>tau protein </a:t>
            </a:r>
          </a:p>
          <a:p>
            <a:pPr marL="285750" indent="-285750">
              <a:buFont typeface="Arial" panose="020B0604020202020204" pitchFamily="34" charset="0"/>
              <a:buChar char="•"/>
            </a:pPr>
            <a:r>
              <a:rPr lang="en-US" sz="2200" dirty="0">
                <a:solidFill>
                  <a:srgbClr val="334E5D"/>
                </a:solidFill>
                <a:ea typeface="ＭＳ Ｐゴシック" charset="-128"/>
              </a:rPr>
              <a:t>A protein that enhances microtubules assembly</a:t>
            </a:r>
          </a:p>
        </p:txBody>
      </p:sp>
    </p:spTree>
    <p:extLst>
      <p:ext uri="{BB962C8B-B14F-4D97-AF65-F5344CB8AC3E}">
        <p14:creationId xmlns:p14="http://schemas.microsoft.com/office/powerpoint/2010/main" val="1728254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8325" y="119939"/>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chemeClr val="accent5">
                    <a:lumMod val="75000"/>
                  </a:schemeClr>
                </a:solidFill>
                <a:latin typeface="Comic Sans MS" panose="030F0702030302020204" pitchFamily="66" charset="0"/>
                <a:ea typeface="Century Gothic" charset="0"/>
                <a:cs typeface="Century Gothic" charset="0"/>
              </a:rPr>
              <a:t>Pathogenesis </a:t>
            </a:r>
            <a:r>
              <a:rPr lang="en-US" sz="3200" dirty="0">
                <a:solidFill>
                  <a:srgbClr val="4C8180"/>
                </a:solidFill>
                <a:latin typeface="Century Gothic" charset="0"/>
                <a:ea typeface="Century Gothic" charset="0"/>
                <a:cs typeface="Century Gothic" charset="0"/>
              </a:rPr>
              <a:t>of Alzheimer’s</a:t>
            </a:r>
          </a:p>
        </p:txBody>
      </p:sp>
      <p:sp>
        <p:nvSpPr>
          <p:cNvPr id="3" name="Content Placeholder 4"/>
          <p:cNvSpPr txBox="1">
            <a:spLocks/>
          </p:cNvSpPr>
          <p:nvPr/>
        </p:nvSpPr>
        <p:spPr>
          <a:xfrm>
            <a:off x="218331" y="881339"/>
            <a:ext cx="7965550" cy="511712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pPr>
            <a:r>
              <a:rPr lang="en-US" sz="2200" dirty="0" smtClean="0">
                <a:solidFill>
                  <a:srgbClr val="334E5D"/>
                </a:solidFill>
                <a:ea typeface="ＭＳ Ｐゴシック" charset="-128"/>
              </a:rPr>
              <a:t>Still being intensively studied</a:t>
            </a:r>
          </a:p>
          <a:p>
            <a:pPr>
              <a:buClr>
                <a:srgbClr val="4B8180"/>
              </a:buClr>
            </a:pPr>
            <a:r>
              <a:rPr lang="en-US" sz="2200" b="1" u="sng" dirty="0" smtClean="0">
                <a:solidFill>
                  <a:srgbClr val="334E5D"/>
                </a:solidFill>
                <a:ea typeface="ＭＳ Ｐゴシック" charset="-128"/>
              </a:rPr>
              <a:t>Strong correlation</a:t>
            </a:r>
            <a:r>
              <a:rPr lang="en-US" sz="2200" dirty="0" smtClean="0">
                <a:solidFill>
                  <a:srgbClr val="334E5D"/>
                </a:solidFill>
                <a:ea typeface="ＭＳ Ｐゴシック" charset="-128"/>
              </a:rPr>
              <a:t> of number of neurofibrillary tangles with degree of dementia than </a:t>
            </a:r>
            <a:r>
              <a:rPr lang="en-US" sz="2200" dirty="0" err="1" smtClean="0">
                <a:solidFill>
                  <a:srgbClr val="334E5D"/>
                </a:solidFill>
                <a:ea typeface="ＭＳ Ｐゴシック" charset="-128"/>
              </a:rPr>
              <a:t>neuritic</a:t>
            </a:r>
            <a:r>
              <a:rPr lang="en-US" sz="2200" dirty="0" smtClean="0">
                <a:solidFill>
                  <a:srgbClr val="334E5D"/>
                </a:solidFill>
                <a:ea typeface="ＭＳ Ｐゴシック" charset="-128"/>
              </a:rPr>
              <a:t> plaques</a:t>
            </a:r>
          </a:p>
          <a:p>
            <a:pPr>
              <a:buClr>
                <a:srgbClr val="4B8180"/>
              </a:buClr>
            </a:pPr>
            <a:r>
              <a:rPr lang="en-US" sz="2200" dirty="0">
                <a:solidFill>
                  <a:srgbClr val="334E5D"/>
                </a:solidFill>
                <a:ea typeface="ＭＳ Ｐゴシック" charset="-128"/>
              </a:rPr>
              <a:t>Loss of synapses best correlates with severity of dementia</a:t>
            </a:r>
          </a:p>
          <a:p>
            <a:pPr>
              <a:buClr>
                <a:srgbClr val="4B8180"/>
              </a:buClr>
            </a:pPr>
            <a:endParaRPr lang="en-US" sz="2400" dirty="0" smtClean="0">
              <a:solidFill>
                <a:srgbClr val="334E5D"/>
              </a:solidFill>
              <a:ea typeface="ＭＳ Ｐゴシック" charset="-128"/>
            </a:endParaRPr>
          </a:p>
          <a:p>
            <a:pPr>
              <a:buClr>
                <a:srgbClr val="4B8180"/>
              </a:buClr>
            </a:pPr>
            <a:endParaRPr lang="en-US" sz="2400" dirty="0" smtClean="0">
              <a:solidFill>
                <a:srgbClr val="334E5D"/>
              </a:solidFill>
              <a:ea typeface="ＭＳ Ｐゴシック" charset="-128"/>
            </a:endParaRPr>
          </a:p>
          <a:p>
            <a:endParaRPr lang="en-US" sz="2400" dirty="0" smtClean="0">
              <a:solidFill>
                <a:srgbClr val="334E5D"/>
              </a:solidFill>
              <a:ea typeface="ＭＳ Ｐゴシック" charset="-128"/>
            </a:endParaRPr>
          </a:p>
          <a:p>
            <a:pPr>
              <a:buFont typeface="Wingdings" charset="2"/>
              <a:buChar char="v"/>
            </a:pPr>
            <a:r>
              <a:rPr lang="en-US" sz="2400" dirty="0" smtClean="0">
                <a:solidFill>
                  <a:srgbClr val="00ADA8"/>
                </a:solidFill>
                <a:ea typeface="ＭＳ Ｐゴシック" charset="-128"/>
              </a:rPr>
              <a:t> Include : Biochemical </a:t>
            </a:r>
            <a:r>
              <a:rPr lang="en-US" sz="2400" dirty="0">
                <a:solidFill>
                  <a:srgbClr val="00ADA8"/>
                </a:solidFill>
                <a:ea typeface="ＭＳ Ｐゴシック" charset="-128"/>
              </a:rPr>
              <a:t>markers correlated </a:t>
            </a:r>
            <a:r>
              <a:rPr lang="en-US" sz="2400" dirty="0" smtClean="0">
                <a:solidFill>
                  <a:srgbClr val="00ADA8"/>
                </a:solidFill>
                <a:ea typeface="ＭＳ Ｐゴシック" charset="-128"/>
              </a:rPr>
              <a:t>to </a:t>
            </a:r>
            <a:r>
              <a:rPr lang="en-US" sz="2400" dirty="0">
                <a:solidFill>
                  <a:srgbClr val="00ADA8"/>
                </a:solidFill>
                <a:ea typeface="ＭＳ Ｐゴシック" charset="-128"/>
              </a:rPr>
              <a:t>degree of dementia</a:t>
            </a:r>
            <a:endParaRPr lang="en-US" sz="2400" dirty="0" smtClean="0">
              <a:solidFill>
                <a:srgbClr val="00ADA8"/>
              </a:solidFill>
              <a:ea typeface="ＭＳ Ｐゴシック" charset="-128"/>
            </a:endParaRPr>
          </a:p>
          <a:p>
            <a:pPr lvl="1">
              <a:buClr>
                <a:srgbClr val="4B8180"/>
              </a:buClr>
            </a:pPr>
            <a:r>
              <a:rPr lang="en-US" sz="2200" dirty="0" smtClean="0">
                <a:solidFill>
                  <a:srgbClr val="334E5D"/>
                </a:solidFill>
                <a:ea typeface="ＭＳ Ｐゴシック" charset="-128"/>
              </a:rPr>
              <a:t>Loss of </a:t>
            </a:r>
            <a:r>
              <a:rPr lang="en-US" sz="2200" b="1" u="sng" dirty="0" smtClean="0">
                <a:solidFill>
                  <a:srgbClr val="334E5D"/>
                </a:solidFill>
                <a:ea typeface="ＭＳ Ｐゴシック" charset="-128"/>
              </a:rPr>
              <a:t>choline acetyltransferase</a:t>
            </a:r>
          </a:p>
          <a:p>
            <a:pPr lvl="1">
              <a:buClr>
                <a:srgbClr val="4B8180"/>
              </a:buClr>
            </a:pPr>
            <a:r>
              <a:rPr lang="en-US" sz="2200" b="1" u="sng" dirty="0" err="1" smtClean="0">
                <a:solidFill>
                  <a:srgbClr val="334E5D"/>
                </a:solidFill>
                <a:ea typeface="ＭＳ Ｐゴシック" charset="-128"/>
              </a:rPr>
              <a:t>Synaptophysin</a:t>
            </a:r>
            <a:r>
              <a:rPr lang="en-US" sz="2200" b="1" u="sng" dirty="0" smtClean="0">
                <a:solidFill>
                  <a:srgbClr val="334E5D"/>
                </a:solidFill>
                <a:ea typeface="ＭＳ Ｐゴシック" charset="-128"/>
              </a:rPr>
              <a:t> </a:t>
            </a:r>
            <a:r>
              <a:rPr lang="en-US" sz="2200" dirty="0" smtClean="0">
                <a:solidFill>
                  <a:srgbClr val="334E5D"/>
                </a:solidFill>
                <a:ea typeface="ＭＳ Ｐゴシック" charset="-128"/>
              </a:rPr>
              <a:t>immunoreactivity</a:t>
            </a:r>
          </a:p>
          <a:p>
            <a:pPr lvl="1">
              <a:buClr>
                <a:srgbClr val="4B8180"/>
              </a:buClr>
            </a:pPr>
            <a:r>
              <a:rPr lang="en-US" sz="2200" dirty="0" smtClean="0">
                <a:solidFill>
                  <a:srgbClr val="334E5D"/>
                </a:solidFill>
                <a:ea typeface="ＭＳ Ｐゴシック" charset="-128"/>
              </a:rPr>
              <a:t>Amyloid burden</a:t>
            </a:r>
          </a:p>
          <a:p>
            <a:endParaRPr lang="en-US" dirty="0" smtClean="0"/>
          </a:p>
        </p:txBody>
      </p:sp>
      <p:sp>
        <p:nvSpPr>
          <p:cNvPr id="6" name="Rectangle 5">
            <a:extLst>
              <a:ext uri="{FF2B5EF4-FFF2-40B4-BE49-F238E27FC236}">
                <a16:creationId xmlns:a16="http://schemas.microsoft.com/office/drawing/2014/main" id="{F2FB3E03-D3B4-4F72-A4E0-656532E224A1}"/>
              </a:ext>
            </a:extLst>
          </p:cNvPr>
          <p:cNvSpPr/>
          <p:nvPr/>
        </p:nvSpPr>
        <p:spPr>
          <a:xfrm>
            <a:off x="8582155" y="2857340"/>
            <a:ext cx="3407730" cy="784830"/>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a:solidFill>
                  <a:srgbClr val="00B050"/>
                </a:solidFill>
              </a:rPr>
              <a:t>Loss of choline </a:t>
            </a:r>
            <a:r>
              <a:rPr lang="en-US" sz="1500" dirty="0" smtClean="0">
                <a:solidFill>
                  <a:srgbClr val="00B050"/>
                </a:solidFill>
              </a:rPr>
              <a:t>acetyltransferase </a:t>
            </a:r>
            <a:r>
              <a:rPr lang="en-US" sz="1500" dirty="0">
                <a:solidFill>
                  <a:srgbClr val="00B050"/>
                </a:solidFill>
              </a:rPr>
              <a:t>is involved in synthesis in Ach, loss of it correlates with dementia)</a:t>
            </a:r>
          </a:p>
        </p:txBody>
      </p:sp>
      <p:sp>
        <p:nvSpPr>
          <p:cNvPr id="7" name="Rectangle 6">
            <a:extLst>
              <a:ext uri="{FF2B5EF4-FFF2-40B4-BE49-F238E27FC236}">
                <a16:creationId xmlns:a16="http://schemas.microsoft.com/office/drawing/2014/main" id="{F2FB3E03-D3B4-4F72-A4E0-656532E224A1}"/>
              </a:ext>
            </a:extLst>
          </p:cNvPr>
          <p:cNvSpPr/>
          <p:nvPr/>
        </p:nvSpPr>
        <p:spPr>
          <a:xfrm>
            <a:off x="8587413" y="3709319"/>
            <a:ext cx="3407730" cy="2400657"/>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err="1" smtClean="0">
                <a:solidFill>
                  <a:srgbClr val="00B050"/>
                </a:solidFill>
              </a:rPr>
              <a:t>Synaptophysin</a:t>
            </a:r>
            <a:r>
              <a:rPr lang="en-US" sz="1500" dirty="0" smtClean="0">
                <a:solidFill>
                  <a:srgbClr val="00B050"/>
                </a:solidFill>
              </a:rPr>
              <a:t> is one </a:t>
            </a:r>
            <a:r>
              <a:rPr lang="en-US" sz="1500" dirty="0">
                <a:solidFill>
                  <a:srgbClr val="00B050"/>
                </a:solidFill>
              </a:rPr>
              <a:t>of the proteins of synaptic vesicles –p38- so when we have toxicity this leads to loss of synapses, so there is loss of </a:t>
            </a:r>
            <a:r>
              <a:rPr lang="en-US" sz="1500" dirty="0" err="1">
                <a:solidFill>
                  <a:srgbClr val="00B050"/>
                </a:solidFill>
              </a:rPr>
              <a:t>synaptophysin</a:t>
            </a:r>
            <a:r>
              <a:rPr lang="en-US" sz="1500" dirty="0">
                <a:solidFill>
                  <a:srgbClr val="00B050"/>
                </a:solidFill>
              </a:rPr>
              <a:t> in presynaptic vesicles (loss of immuno-reactivity), the way we test it is with the help of immuno-assay which is adding antibodies to </a:t>
            </a:r>
            <a:r>
              <a:rPr lang="en-US" sz="1500" dirty="0" err="1">
                <a:solidFill>
                  <a:srgbClr val="00B050"/>
                </a:solidFill>
              </a:rPr>
              <a:t>synaptophysin</a:t>
            </a:r>
            <a:r>
              <a:rPr lang="en-US" sz="1500" dirty="0">
                <a:solidFill>
                  <a:srgbClr val="00B050"/>
                </a:solidFill>
              </a:rPr>
              <a:t> and see if it’s positive (</a:t>
            </a:r>
            <a:r>
              <a:rPr lang="en-US" sz="1500" dirty="0" err="1">
                <a:solidFill>
                  <a:srgbClr val="00B050"/>
                </a:solidFill>
              </a:rPr>
              <a:t>synaptophysin</a:t>
            </a:r>
            <a:r>
              <a:rPr lang="en-US" sz="1500" dirty="0">
                <a:solidFill>
                  <a:srgbClr val="00B050"/>
                </a:solidFill>
              </a:rPr>
              <a:t> immuno-reactive) or negative)</a:t>
            </a:r>
          </a:p>
        </p:txBody>
      </p:sp>
      <p:sp>
        <p:nvSpPr>
          <p:cNvPr id="8" name="Rectangle 7"/>
          <p:cNvSpPr/>
          <p:nvPr/>
        </p:nvSpPr>
        <p:spPr>
          <a:xfrm>
            <a:off x="437933" y="5598910"/>
            <a:ext cx="3890552" cy="323165"/>
          </a:xfrm>
          <a:prstGeom prst="rect">
            <a:avLst/>
          </a:prstGeom>
        </p:spPr>
        <p:txBody>
          <a:bodyPr wrap="none">
            <a:spAutoFit/>
          </a:bodyPr>
          <a:lstStyle/>
          <a:p>
            <a:pPr lvl="1">
              <a:buClr>
                <a:srgbClr val="4B8180"/>
              </a:buClr>
            </a:pPr>
            <a:r>
              <a:rPr lang="en-US" sz="1500" dirty="0" smtClean="0">
                <a:solidFill>
                  <a:srgbClr val="00B050"/>
                </a:solidFill>
              </a:rPr>
              <a:t>Burden : overload because of aggregation</a:t>
            </a:r>
            <a:endParaRPr lang="en-US" sz="1500" dirty="0">
              <a:solidFill>
                <a:srgbClr val="00B05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413" y="664550"/>
            <a:ext cx="3383863" cy="2044202"/>
          </a:xfrm>
          <a:prstGeom prst="rect">
            <a:avLst/>
          </a:prstGeom>
        </p:spPr>
      </p:pic>
      <p:sp>
        <p:nvSpPr>
          <p:cNvPr id="10" name="Rectangle 9">
            <a:extLst>
              <a:ext uri="{FF2B5EF4-FFF2-40B4-BE49-F238E27FC236}">
                <a16:creationId xmlns:a16="http://schemas.microsoft.com/office/drawing/2014/main" id="{F2FB3E03-D3B4-4F72-A4E0-656532E224A1}"/>
              </a:ext>
            </a:extLst>
          </p:cNvPr>
          <p:cNvSpPr/>
          <p:nvPr/>
        </p:nvSpPr>
        <p:spPr>
          <a:xfrm>
            <a:off x="2110940" y="2513652"/>
            <a:ext cx="3677212" cy="784830"/>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smtClean="0">
                <a:solidFill>
                  <a:srgbClr val="00B050"/>
                </a:solidFill>
              </a:rPr>
              <a:t>Neuritic plaques “that appears first”  can not make the disease symptomatic there must be tangles in order to have symptoms </a:t>
            </a:r>
            <a:endParaRPr lang="en-US" sz="1500" dirty="0">
              <a:solidFill>
                <a:srgbClr val="00B050"/>
              </a:solidFill>
            </a:endParaRPr>
          </a:p>
        </p:txBody>
      </p:sp>
      <p:sp>
        <p:nvSpPr>
          <p:cNvPr id="4" name="TextBox 3"/>
          <p:cNvSpPr txBox="1"/>
          <p:nvPr/>
        </p:nvSpPr>
        <p:spPr>
          <a:xfrm>
            <a:off x="8512232" y="2372995"/>
            <a:ext cx="659924" cy="369332"/>
          </a:xfrm>
          <a:prstGeom prst="rect">
            <a:avLst/>
          </a:prstGeom>
          <a:noFill/>
        </p:spPr>
        <p:txBody>
          <a:bodyPr wrap="none" rtlCol="1">
            <a:spAutoFit/>
          </a:bodyPr>
          <a:lstStyle/>
          <a:p>
            <a:r>
              <a:rPr lang="en-US" dirty="0" smtClean="0">
                <a:solidFill>
                  <a:schemeClr val="bg1">
                    <a:lumMod val="85000"/>
                  </a:schemeClr>
                </a:solidFill>
              </a:rPr>
              <a:t>Extra</a:t>
            </a:r>
            <a:endParaRPr lang="ar-SA" dirty="0">
              <a:solidFill>
                <a:schemeClr val="bg1">
                  <a:lumMod val="85000"/>
                </a:schemeClr>
              </a:solidFill>
            </a:endParaRPr>
          </a:p>
        </p:txBody>
      </p:sp>
    </p:spTree>
    <p:extLst>
      <p:ext uri="{BB962C8B-B14F-4D97-AF65-F5344CB8AC3E}">
        <p14:creationId xmlns:p14="http://schemas.microsoft.com/office/powerpoint/2010/main" val="2678911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384313" y="124852"/>
            <a:ext cx="8229600" cy="12527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rgbClr val="4B8180"/>
                </a:solidFill>
                <a:latin typeface="Century Gothic" charset="0"/>
                <a:ea typeface="Century Gothic" charset="0"/>
                <a:cs typeface="Century Gothic" charset="0"/>
              </a:rPr>
              <a:t>A</a:t>
            </a:r>
            <a:r>
              <a:rPr lang="el-GR" sz="3200" dirty="0">
                <a:solidFill>
                  <a:srgbClr val="4B8180"/>
                </a:solidFill>
                <a:latin typeface="Century Gothic" charset="0"/>
                <a:ea typeface="Century Gothic" charset="0"/>
                <a:cs typeface="Century Gothic" charset="0"/>
              </a:rPr>
              <a:t>β</a:t>
            </a:r>
            <a:r>
              <a:rPr lang="en-US" sz="3200" dirty="0">
                <a:solidFill>
                  <a:srgbClr val="4B8180"/>
                </a:solidFill>
                <a:latin typeface="Century Gothic" charset="0"/>
                <a:ea typeface="Century Gothic" charset="0"/>
                <a:cs typeface="Century Gothic" charset="0"/>
              </a:rPr>
              <a:t> Peptides</a:t>
            </a:r>
          </a:p>
        </p:txBody>
      </p:sp>
      <p:sp>
        <p:nvSpPr>
          <p:cNvPr id="3" name="Content Placeholder 3"/>
          <p:cNvSpPr txBox="1">
            <a:spLocks/>
          </p:cNvSpPr>
          <p:nvPr/>
        </p:nvSpPr>
        <p:spPr>
          <a:xfrm>
            <a:off x="162339" y="1377580"/>
            <a:ext cx="8272672"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4B8180"/>
              </a:buClr>
            </a:pPr>
            <a:r>
              <a:rPr lang="en-US" sz="2200" dirty="0" smtClean="0">
                <a:solidFill>
                  <a:srgbClr val="334E5D"/>
                </a:solidFill>
                <a:ea typeface="ＭＳ Ｐゴシック" charset="-128"/>
              </a:rPr>
              <a:t>APP </a:t>
            </a:r>
            <a:r>
              <a:rPr lang="en-US" sz="2200" dirty="0">
                <a:solidFill>
                  <a:srgbClr val="334E5D"/>
                </a:solidFill>
                <a:ea typeface="ＭＳ Ｐゴシック" charset="-128"/>
              </a:rPr>
              <a:t>is a </a:t>
            </a:r>
            <a:r>
              <a:rPr lang="en-US" sz="2200" b="1" dirty="0">
                <a:solidFill>
                  <a:srgbClr val="334E5D"/>
                </a:solidFill>
                <a:ea typeface="ＭＳ Ｐゴシック" charset="-128"/>
              </a:rPr>
              <a:t>protein of uncertain cellular function</a:t>
            </a:r>
            <a:r>
              <a:rPr lang="en-US" sz="2200" dirty="0">
                <a:solidFill>
                  <a:srgbClr val="334E5D"/>
                </a:solidFill>
                <a:ea typeface="ＭＳ Ｐゴシック" charset="-128"/>
              </a:rPr>
              <a:t>, It is synthesized with a single </a:t>
            </a:r>
            <a:r>
              <a:rPr lang="en-US" sz="2200" b="1" u="sng" dirty="0">
                <a:solidFill>
                  <a:srgbClr val="FF0000"/>
                </a:solidFill>
                <a:ea typeface="ＭＳ Ｐゴシック" charset="-128"/>
              </a:rPr>
              <a:t>transmembrane</a:t>
            </a:r>
            <a:r>
              <a:rPr lang="en-US" sz="2200" dirty="0">
                <a:solidFill>
                  <a:srgbClr val="334E5D"/>
                </a:solidFill>
                <a:ea typeface="ＭＳ Ｐゴシック" charset="-128"/>
              </a:rPr>
              <a:t> domain and expressed on the cell </a:t>
            </a:r>
            <a:r>
              <a:rPr lang="en-US" sz="2200" dirty="0" smtClean="0">
                <a:solidFill>
                  <a:srgbClr val="334E5D"/>
                </a:solidFill>
                <a:ea typeface="ＭＳ Ｐゴシック" charset="-128"/>
              </a:rPr>
              <a:t>surface</a:t>
            </a:r>
          </a:p>
          <a:p>
            <a:pPr>
              <a:buClr>
                <a:srgbClr val="4B8180"/>
              </a:buClr>
            </a:pPr>
            <a:r>
              <a:rPr lang="en-US" sz="2200" dirty="0">
                <a:solidFill>
                  <a:srgbClr val="334E5D"/>
                </a:solidFill>
                <a:ea typeface="ＭＳ Ｐゴシック" charset="-128"/>
              </a:rPr>
              <a:t>A</a:t>
            </a:r>
            <a:r>
              <a:rPr lang="el-GR" sz="2200" dirty="0">
                <a:solidFill>
                  <a:srgbClr val="334E5D"/>
                </a:solidFill>
                <a:ea typeface="ＭＳ Ｐゴシック" charset="-128"/>
              </a:rPr>
              <a:t>β</a:t>
            </a:r>
            <a:r>
              <a:rPr lang="en-US" sz="2200" dirty="0">
                <a:solidFill>
                  <a:srgbClr val="334E5D"/>
                </a:solidFill>
                <a:ea typeface="ＭＳ Ｐゴシック" charset="-128"/>
              </a:rPr>
              <a:t> </a:t>
            </a:r>
            <a:r>
              <a:rPr lang="en-US" sz="2200" dirty="0" smtClean="0">
                <a:solidFill>
                  <a:srgbClr val="334E5D"/>
                </a:solidFill>
                <a:ea typeface="ＭＳ Ｐゴシック" charset="-128"/>
              </a:rPr>
              <a:t>Peptides Derived </a:t>
            </a:r>
            <a:r>
              <a:rPr lang="en-US" sz="2200" dirty="0">
                <a:solidFill>
                  <a:srgbClr val="334E5D"/>
                </a:solidFill>
                <a:ea typeface="ＭＳ Ｐゴシック" charset="-128"/>
              </a:rPr>
              <a:t>from the processing of </a:t>
            </a:r>
            <a:r>
              <a:rPr lang="en-US" sz="2200" b="1" dirty="0" smtClean="0">
                <a:solidFill>
                  <a:srgbClr val="FF0000"/>
                </a:solidFill>
                <a:ea typeface="ＭＳ Ｐゴシック" charset="-128"/>
              </a:rPr>
              <a:t>APP</a:t>
            </a:r>
            <a:endParaRPr lang="en-US" sz="2200" b="1" dirty="0">
              <a:solidFill>
                <a:srgbClr val="FF0000"/>
              </a:solidFill>
              <a:ea typeface="ＭＳ Ｐゴシック" charset="-128"/>
            </a:endParaRPr>
          </a:p>
          <a:p>
            <a:pPr>
              <a:buClr>
                <a:srgbClr val="4B8180"/>
              </a:buClr>
            </a:pPr>
            <a:r>
              <a:rPr lang="en-US" sz="2200" b="1" dirty="0">
                <a:solidFill>
                  <a:srgbClr val="334E5D"/>
                </a:solidFill>
                <a:ea typeface="ＭＳ Ｐゴシック" charset="-128"/>
              </a:rPr>
              <a:t>A</a:t>
            </a:r>
            <a:r>
              <a:rPr lang="el-GR" sz="2200" b="1" dirty="0">
                <a:solidFill>
                  <a:srgbClr val="334E5D"/>
                </a:solidFill>
                <a:ea typeface="ＭＳ Ｐゴシック" charset="-128"/>
              </a:rPr>
              <a:t>β</a:t>
            </a:r>
            <a:r>
              <a:rPr lang="en-US" sz="2200" b="1" dirty="0">
                <a:solidFill>
                  <a:srgbClr val="334E5D"/>
                </a:solidFill>
                <a:ea typeface="ＭＳ Ｐゴシック" charset="-128"/>
              </a:rPr>
              <a:t> is a critical molecule in the pathogenesis of Alzheimer’s </a:t>
            </a:r>
            <a:r>
              <a:rPr lang="en-US" sz="2200" b="1" dirty="0" smtClean="0">
                <a:solidFill>
                  <a:srgbClr val="334E5D"/>
                </a:solidFill>
                <a:ea typeface="ＭＳ Ｐゴシック" charset="-128"/>
              </a:rPr>
              <a:t>disease</a:t>
            </a:r>
            <a:endParaRPr lang="en-US" sz="2200" dirty="0">
              <a:solidFill>
                <a:srgbClr val="334E5D"/>
              </a:solidFill>
              <a:ea typeface="ＭＳ Ｐゴシック" charset="-128"/>
            </a:endParaRPr>
          </a:p>
        </p:txBody>
      </p:sp>
      <p:sp>
        <p:nvSpPr>
          <p:cNvPr id="5" name="Rectangle 4"/>
          <p:cNvSpPr/>
          <p:nvPr/>
        </p:nvSpPr>
        <p:spPr>
          <a:xfrm>
            <a:off x="294729" y="4079190"/>
            <a:ext cx="6938175" cy="1677382"/>
          </a:xfrm>
          <a:prstGeom prst="rect">
            <a:avLst/>
          </a:prstGeom>
        </p:spPr>
        <p:txBody>
          <a:bodyPr wrap="square">
            <a:spAutoFit/>
          </a:bodyPr>
          <a:lstStyle/>
          <a:p>
            <a:pPr marL="342900" indent="-342900">
              <a:buFont typeface="Arial" panose="020B0604020202020204" pitchFamily="34" charset="0"/>
              <a:buChar char="•"/>
            </a:pPr>
            <a:r>
              <a:rPr lang="en-US" sz="2200" dirty="0" smtClean="0">
                <a:solidFill>
                  <a:srgbClr val="334E5D"/>
                </a:solidFill>
                <a:ea typeface="ＭＳ Ｐゴシック" charset="-128"/>
              </a:rPr>
              <a:t>The </a:t>
            </a:r>
            <a:r>
              <a:rPr lang="en-US" sz="2200" dirty="0">
                <a:solidFill>
                  <a:srgbClr val="334E5D"/>
                </a:solidFill>
                <a:ea typeface="ＭＳ Ｐゴシック" charset="-128"/>
              </a:rPr>
              <a:t>A</a:t>
            </a:r>
            <a:r>
              <a:rPr lang="el-GR" sz="2200" dirty="0">
                <a:solidFill>
                  <a:srgbClr val="334E5D"/>
                </a:solidFill>
                <a:ea typeface="ＭＳ Ｐゴシック" charset="-128"/>
              </a:rPr>
              <a:t>β</a:t>
            </a:r>
            <a:r>
              <a:rPr lang="en-US" sz="2200" dirty="0">
                <a:solidFill>
                  <a:srgbClr val="334E5D"/>
                </a:solidFill>
                <a:ea typeface="ＭＳ Ｐゴシック" charset="-128"/>
              </a:rPr>
              <a:t> peptide forms </a:t>
            </a:r>
            <a:r>
              <a:rPr lang="el-GR" sz="2200" dirty="0">
                <a:solidFill>
                  <a:srgbClr val="334E5D"/>
                </a:solidFill>
                <a:ea typeface="ＭＳ Ｐゴシック" charset="-128"/>
              </a:rPr>
              <a:t>β</a:t>
            </a:r>
            <a:r>
              <a:rPr lang="en-US" sz="2200" dirty="0">
                <a:solidFill>
                  <a:srgbClr val="334E5D"/>
                </a:solidFill>
                <a:ea typeface="ＭＳ Ｐゴシック" charset="-128"/>
              </a:rPr>
              <a:t>-pleated sheets and </a:t>
            </a:r>
            <a:r>
              <a:rPr lang="en-US" sz="2200" dirty="0" smtClean="0">
                <a:solidFill>
                  <a:srgbClr val="334E5D"/>
                </a:solidFill>
                <a:ea typeface="ＭＳ Ｐゴシック" charset="-128"/>
              </a:rPr>
              <a:t>aggregates</a:t>
            </a:r>
          </a:p>
          <a:p>
            <a:pPr algn="ctr"/>
            <a:r>
              <a:rPr lang="en-US" sz="1500" dirty="0" smtClean="0">
                <a:solidFill>
                  <a:srgbClr val="00B050"/>
                </a:solidFill>
              </a:rPr>
              <a:t>(</a:t>
            </a:r>
            <a:r>
              <a:rPr lang="en-US" sz="1500" dirty="0">
                <a:solidFill>
                  <a:srgbClr val="00B050"/>
                </a:solidFill>
              </a:rPr>
              <a:t>so beta peptides will be in alpha helical structure)</a:t>
            </a:r>
          </a:p>
          <a:p>
            <a:pPr marL="342900" indent="-342900">
              <a:buClr>
                <a:srgbClr val="4B8180"/>
              </a:buClr>
              <a:buFont typeface="Arial" charset="0"/>
              <a:buChar char="•"/>
            </a:pPr>
            <a:r>
              <a:rPr lang="en-US" sz="2200" dirty="0" smtClean="0">
                <a:solidFill>
                  <a:srgbClr val="334E5D"/>
                </a:solidFill>
                <a:ea typeface="ＭＳ Ｐゴシック" charset="-128"/>
              </a:rPr>
              <a:t>Resistant </a:t>
            </a:r>
            <a:r>
              <a:rPr lang="en-US" sz="2200" dirty="0">
                <a:solidFill>
                  <a:srgbClr val="334E5D"/>
                </a:solidFill>
                <a:ea typeface="ＭＳ Ｐゴシック" charset="-128"/>
              </a:rPr>
              <a:t>to degradation</a:t>
            </a:r>
          </a:p>
          <a:p>
            <a:pPr marL="342900" indent="-342900">
              <a:buClr>
                <a:srgbClr val="4B8180"/>
              </a:buClr>
              <a:buFont typeface="Arial" charset="0"/>
              <a:buChar char="•"/>
            </a:pPr>
            <a:r>
              <a:rPr lang="en-US" sz="2200" dirty="0">
                <a:solidFill>
                  <a:srgbClr val="334E5D"/>
                </a:solidFill>
                <a:ea typeface="ＭＳ Ｐゴシック" charset="-128"/>
              </a:rPr>
              <a:t>Elicits a response from astrocytes and </a:t>
            </a:r>
            <a:r>
              <a:rPr lang="en-US" sz="2200" dirty="0" smtClean="0">
                <a:solidFill>
                  <a:srgbClr val="334E5D"/>
                </a:solidFill>
                <a:ea typeface="ＭＳ Ｐゴシック" charset="-128"/>
              </a:rPr>
              <a:t>microglia</a:t>
            </a:r>
            <a:endParaRPr lang="en-US" sz="2200" dirty="0">
              <a:solidFill>
                <a:srgbClr val="334E5D"/>
              </a:solidFill>
              <a:ea typeface="ＭＳ Ｐゴシック" charset="-128"/>
            </a:endParaRPr>
          </a:p>
          <a:p>
            <a:pPr marL="342900" indent="-342900">
              <a:buClr>
                <a:srgbClr val="4B8180"/>
              </a:buClr>
              <a:buFont typeface="Arial" charset="0"/>
              <a:buChar char="•"/>
            </a:pPr>
            <a:r>
              <a:rPr lang="en-US" sz="2200" dirty="0">
                <a:solidFill>
                  <a:srgbClr val="334E5D"/>
                </a:solidFill>
                <a:ea typeface="ＭＳ Ｐゴシック" charset="-128"/>
              </a:rPr>
              <a:t>Can be directly neurotoxic</a:t>
            </a:r>
          </a:p>
        </p:txBody>
      </p:sp>
      <p:sp>
        <p:nvSpPr>
          <p:cNvPr id="7" name="TextBox 6"/>
          <p:cNvSpPr txBox="1"/>
          <p:nvPr/>
        </p:nvSpPr>
        <p:spPr>
          <a:xfrm>
            <a:off x="102705" y="915915"/>
            <a:ext cx="2117036" cy="461665"/>
          </a:xfrm>
          <a:prstGeom prst="rect">
            <a:avLst/>
          </a:prstGeom>
          <a:noFill/>
        </p:spPr>
        <p:txBody>
          <a:bodyPr wrap="square" rtlCol="0">
            <a:spAutoFit/>
          </a:bodyPr>
          <a:lstStyle/>
          <a:p>
            <a:pPr marL="342900" indent="-342900">
              <a:buFont typeface="Wingdings" charset="2"/>
              <a:buChar char="v"/>
            </a:pPr>
            <a:r>
              <a:rPr lang="en-US" sz="2400" b="1" smtClean="0">
                <a:solidFill>
                  <a:srgbClr val="00ADA8"/>
                </a:solidFill>
              </a:rPr>
              <a:t>What is it ?</a:t>
            </a:r>
            <a:endParaRPr lang="en-US" sz="2400" b="1">
              <a:solidFill>
                <a:srgbClr val="00ADA8"/>
              </a:solidFill>
            </a:endParaRPr>
          </a:p>
        </p:txBody>
      </p:sp>
      <p:sp>
        <p:nvSpPr>
          <p:cNvPr id="8" name="TextBox 7"/>
          <p:cNvSpPr txBox="1"/>
          <p:nvPr/>
        </p:nvSpPr>
        <p:spPr>
          <a:xfrm>
            <a:off x="201433" y="3603702"/>
            <a:ext cx="2117036" cy="461665"/>
          </a:xfrm>
          <a:prstGeom prst="rect">
            <a:avLst/>
          </a:prstGeom>
          <a:noFill/>
        </p:spPr>
        <p:txBody>
          <a:bodyPr wrap="square" rtlCol="0">
            <a:spAutoFit/>
          </a:bodyPr>
          <a:lstStyle/>
          <a:p>
            <a:pPr marL="342900" indent="-342900">
              <a:buFont typeface="Wingdings" charset="2"/>
              <a:buChar char="v"/>
            </a:pPr>
            <a:r>
              <a:rPr lang="en-US" sz="2400" b="1" dirty="0" smtClean="0">
                <a:solidFill>
                  <a:srgbClr val="00ADA8"/>
                </a:solidFill>
              </a:rPr>
              <a:t>Why?</a:t>
            </a:r>
            <a:endParaRPr lang="en-US" sz="2400" b="1" dirty="0">
              <a:solidFill>
                <a:srgbClr val="00ADA8"/>
              </a:solidFill>
            </a:endParaRPr>
          </a:p>
        </p:txBody>
      </p:sp>
      <p:sp>
        <p:nvSpPr>
          <p:cNvPr id="9" name="Rectangle 8">
            <a:extLst>
              <a:ext uri="{FF2B5EF4-FFF2-40B4-BE49-F238E27FC236}">
                <a16:creationId xmlns:a16="http://schemas.microsoft.com/office/drawing/2014/main" id="{F2FB3E03-D3B4-4F72-A4E0-656532E224A1}"/>
              </a:ext>
            </a:extLst>
          </p:cNvPr>
          <p:cNvSpPr/>
          <p:nvPr/>
        </p:nvSpPr>
        <p:spPr>
          <a:xfrm>
            <a:off x="8608747" y="3031630"/>
            <a:ext cx="3407730" cy="1477328"/>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a:solidFill>
                  <a:srgbClr val="00B050"/>
                </a:solidFill>
              </a:rPr>
              <a:t>A</a:t>
            </a:r>
            <a:r>
              <a:rPr lang="el-GR" sz="1500" dirty="0" smtClean="0">
                <a:solidFill>
                  <a:srgbClr val="00B050"/>
                </a:solidFill>
              </a:rPr>
              <a:t>β</a:t>
            </a:r>
            <a:r>
              <a:rPr lang="en-US" sz="1500" dirty="0" smtClean="0">
                <a:solidFill>
                  <a:srgbClr val="00B050"/>
                </a:solidFill>
              </a:rPr>
              <a:t> is produced </a:t>
            </a:r>
            <a:r>
              <a:rPr lang="en-US" sz="1500" dirty="0">
                <a:solidFill>
                  <a:srgbClr val="00B050"/>
                </a:solidFill>
              </a:rPr>
              <a:t>inside the cells and have to go out to produce aggregates, and one of the hormones that helps in this movement is insulin, so people with diabetes are at more risk of getting Alzheimer's </a:t>
            </a:r>
            <a:r>
              <a:rPr lang="en-US" sz="1500" dirty="0" smtClean="0">
                <a:solidFill>
                  <a:srgbClr val="00B050"/>
                </a:solidFill>
              </a:rPr>
              <a:t>disease</a:t>
            </a:r>
            <a:endParaRPr lang="en-US" sz="1500" dirty="0">
              <a:solidFill>
                <a:srgbClr val="00B050"/>
              </a:solidFill>
            </a:endParaRPr>
          </a:p>
        </p:txBody>
      </p:sp>
      <p:sp>
        <p:nvSpPr>
          <p:cNvPr id="10" name="Rectangle 9">
            <a:extLst>
              <a:ext uri="{FF2B5EF4-FFF2-40B4-BE49-F238E27FC236}">
                <a16:creationId xmlns:a16="http://schemas.microsoft.com/office/drawing/2014/main" id="{F2FB3E03-D3B4-4F72-A4E0-656532E224A1}"/>
              </a:ext>
            </a:extLst>
          </p:cNvPr>
          <p:cNvSpPr/>
          <p:nvPr/>
        </p:nvSpPr>
        <p:spPr>
          <a:xfrm>
            <a:off x="8608747" y="4583896"/>
            <a:ext cx="3407730" cy="1708160"/>
          </a:xfrm>
          <a:prstGeom prst="rect">
            <a:avLst/>
          </a:prstGeom>
          <a:solidFill>
            <a:schemeClr val="bg1">
              <a:lumMod val="95000"/>
            </a:schemeClr>
          </a:solidFill>
          <a:ln w="19050">
            <a:solidFill>
              <a:srgbClr val="002060"/>
            </a:solidFill>
            <a:prstDash val="dash"/>
          </a:ln>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342900" algn="ctr">
              <a:spcBef>
                <a:spcPts val="0"/>
              </a:spcBef>
              <a:buClr>
                <a:srgbClr val="4B8180"/>
              </a:buClr>
              <a:defRPr/>
            </a:pPr>
            <a:r>
              <a:rPr lang="en-US" sz="1500" dirty="0">
                <a:solidFill>
                  <a:srgbClr val="00B050"/>
                </a:solidFill>
              </a:rPr>
              <a:t>(astrocytes leads to inflammatory process, and microglia leads to formation of ROS – response to the Ab aggregates is coming mainly from microglia and astrocytes and are found to be accumulated in patients with Alzheimer's disease)</a:t>
            </a:r>
          </a:p>
        </p:txBody>
      </p:sp>
    </p:spTree>
    <p:extLst>
      <p:ext uri="{BB962C8B-B14F-4D97-AF65-F5344CB8AC3E}">
        <p14:creationId xmlns:p14="http://schemas.microsoft.com/office/powerpoint/2010/main" val="1584170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2340</Words>
  <Application>Microsoft Office PowerPoint</Application>
  <PresentationFormat>Widescreen</PresentationFormat>
  <Paragraphs>305</Paragraphs>
  <Slides>18</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맑은 고딕</vt:lpstr>
      <vt:lpstr>ＭＳ Ｐゴシック</vt:lpstr>
      <vt:lpstr>Adobe Devanagari</vt:lpstr>
      <vt:lpstr>Arial</vt:lpstr>
      <vt:lpstr>Calibri</vt:lpstr>
      <vt:lpstr>Calibri Light</vt:lpstr>
      <vt:lpstr>Century Gothic</vt:lpstr>
      <vt:lpstr>Comic Sans MS</vt:lpstr>
      <vt:lpstr>Copperplate Gothic Bold</vt:lpstr>
      <vt:lpstr>Corbel</vt:lpstr>
      <vt:lpstr>Gill Sans MT</vt:lpstr>
      <vt:lpstr>Symbol</vt:lpstr>
      <vt:lpstr>Times New Roman</vt:lpstr>
      <vt:lpstr>Wingdings</vt:lpstr>
      <vt:lpstr>Wingdings 2</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abdulaziz abdullah</cp:lastModifiedBy>
  <cp:revision>92</cp:revision>
  <dcterms:created xsi:type="dcterms:W3CDTF">2017-07-08T03:49:25Z</dcterms:created>
  <dcterms:modified xsi:type="dcterms:W3CDTF">2017-11-03T14:12:04Z</dcterms:modified>
</cp:coreProperties>
</file>