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317" r:id="rId5"/>
    <p:sldId id="318" r:id="rId6"/>
    <p:sldId id="319" r:id="rId7"/>
    <p:sldId id="320" r:id="rId8"/>
    <p:sldId id="321" r:id="rId9"/>
    <p:sldId id="322" r:id="rId10"/>
    <p:sldId id="314" r:id="rId11"/>
    <p:sldId id="323" r:id="rId12"/>
    <p:sldId id="324" r:id="rId13"/>
    <p:sldId id="325" r:id="rId14"/>
    <p:sldId id="315" r:id="rId15"/>
    <p:sldId id="316" r:id="rId16"/>
    <p:sldId id="312" r:id="rId17"/>
    <p:sldId id="326" r:id="rId18"/>
    <p:sldId id="327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هند الزهراني" initials="مهند" lastIdx="1" clrIdx="0">
    <p:extLst/>
  </p:cmAuthor>
  <p:cmAuthor id="2" name="USER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D9B"/>
    <a:srgbClr val="618E87"/>
    <a:srgbClr val="EA98B3"/>
    <a:srgbClr val="F07EB9"/>
    <a:srgbClr val="D3E6E0"/>
    <a:srgbClr val="E6DBDD"/>
    <a:srgbClr val="A5B6B3"/>
    <a:srgbClr val="EABBD1"/>
    <a:srgbClr val="9B2A44"/>
    <a:srgbClr val="C9A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440C9-F769-4D39-B941-A7097B813800}" v="1" dt="2017-09-24T05:49:33.494"/>
  </p1510:revLst>
</p1510:revInfo>
</file>

<file path=ppt/tableStyles.xml><?xml version="1.0" encoding="utf-8"?>
<a:tblStyleLst xmlns:a="http://schemas.openxmlformats.org/drawingml/2006/main" def="{FA756C97-6D7B-430A-97ED-F031B4137404}">
  <a:tblStyle styleId="{FA756C97-6D7B-430A-97ED-F031B413740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3789" autoAdjust="0"/>
  </p:normalViewPr>
  <p:slideViewPr>
    <p:cSldViewPr snapToGrid="0">
      <p:cViewPr varScale="1">
        <p:scale>
          <a:sx n="75" d="100"/>
          <a:sy n="75" d="100"/>
        </p:scale>
        <p:origin x="104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D5E92-9BB6-4927-A765-671B21C0EE0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66237-0D3F-4969-B89B-AC558FD648A8}">
      <dgm:prSet phldrT="[Text]" custT="1"/>
      <dgm:spPr>
        <a:solidFill>
          <a:srgbClr val="618E87">
            <a:alpha val="49020"/>
          </a:srgbClr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1. Paraxial mesoderm </a:t>
          </a:r>
        </a:p>
      </dgm:t>
    </dgm:pt>
    <dgm:pt modelId="{AEAF9808-2629-4A55-AF41-670ED261B237}" type="parTrans" cxnId="{F3E16908-F467-4068-881E-4C01496DF005}">
      <dgm:prSet/>
      <dgm:spPr/>
      <dgm:t>
        <a:bodyPr/>
        <a:lstStyle/>
        <a:p>
          <a:endParaRPr lang="en-US" sz="1400"/>
        </a:p>
      </dgm:t>
    </dgm:pt>
    <dgm:pt modelId="{BAF3342A-8D4F-417A-8EB1-8DCB789365F2}" type="sibTrans" cxnId="{F3E16908-F467-4068-881E-4C01496DF005}">
      <dgm:prSet/>
      <dgm:spPr/>
      <dgm:t>
        <a:bodyPr/>
        <a:lstStyle/>
        <a:p>
          <a:endParaRPr lang="en-US" sz="1400"/>
        </a:p>
      </dgm:t>
    </dgm:pt>
    <dgm:pt modelId="{853EA000-89AE-4D4B-BBFC-FA43E2EA6389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1400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Paraxial mesoderm 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divides into segments called </a:t>
          </a:r>
          <a:r>
            <a: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en-US" sz="14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somites</a:t>
          </a:r>
          <a:r>
            <a: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” 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 each </a:t>
          </a:r>
          <a:r>
            <a:rPr lang="en-US" sz="1400" dirty="0" err="1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somtie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divides into </a:t>
          </a:r>
          <a:r>
            <a:rPr lang="en-US" sz="1400" b="1" u="sng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3 parts 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A3BE7E5B-88EC-4C66-B3C5-E70383E6FF46}" type="parTrans" cxnId="{C6BA711B-8FC0-45C8-96AD-EC0D17643A6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A888DE0A-E628-4784-862C-882350A8AA95}" type="sibTrans" cxnId="{C6BA711B-8FC0-45C8-96AD-EC0D17643A67}">
      <dgm:prSet/>
      <dgm:spPr/>
      <dgm:t>
        <a:bodyPr/>
        <a:lstStyle/>
        <a:p>
          <a:endParaRPr lang="en-US" sz="1400"/>
        </a:p>
      </dgm:t>
    </dgm:pt>
    <dgm:pt modelId="{C0CF08A7-3167-4239-96B5-C194961CD0AE}">
      <dgm:prSet phldrT="[Text]" custT="1"/>
      <dgm:spPr>
        <a:solidFill>
          <a:srgbClr val="B3C9F9">
            <a:alpha val="50196"/>
          </a:srgbClr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2. Intermediate mesoderm </a:t>
          </a:r>
        </a:p>
      </dgm:t>
    </dgm:pt>
    <dgm:pt modelId="{CE0741CF-E034-4EE0-A840-C04E22A57536}" type="parTrans" cxnId="{58C9F2F0-8E62-4BC3-8AF4-925224DC3454}">
      <dgm:prSet/>
      <dgm:spPr/>
      <dgm:t>
        <a:bodyPr/>
        <a:lstStyle/>
        <a:p>
          <a:endParaRPr lang="en-US" sz="1400"/>
        </a:p>
      </dgm:t>
    </dgm:pt>
    <dgm:pt modelId="{5E788304-250C-496D-86E4-503443BD23BE}" type="sibTrans" cxnId="{58C9F2F0-8E62-4BC3-8AF4-925224DC3454}">
      <dgm:prSet/>
      <dgm:spPr/>
      <dgm:t>
        <a:bodyPr/>
        <a:lstStyle/>
        <a:p>
          <a:endParaRPr lang="en-US" sz="1400"/>
        </a:p>
      </dgm:t>
    </dgm:pt>
    <dgm:pt modelId="{D3532D23-4B0E-4C2F-A336-A64D72335E36}">
      <dgm:prSet phldrT="[Text]" custT="1"/>
      <dgm:spPr>
        <a:solidFill>
          <a:srgbClr val="F07EB9">
            <a:alpha val="34902"/>
          </a:srgbClr>
        </a:solidFill>
      </dgm:spPr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3. Lateral mesoderm </a:t>
          </a:r>
        </a:p>
      </dgm:t>
    </dgm:pt>
    <dgm:pt modelId="{95C1A72A-2E3D-48D4-9F33-E5BC2B747D5E}" type="parTrans" cxnId="{027544C3-6B44-4A23-9BC9-659ADF10A212}">
      <dgm:prSet/>
      <dgm:spPr/>
      <dgm:t>
        <a:bodyPr/>
        <a:lstStyle/>
        <a:p>
          <a:endParaRPr lang="en-US" sz="1400"/>
        </a:p>
      </dgm:t>
    </dgm:pt>
    <dgm:pt modelId="{A441F48F-1DEF-444D-9B7E-24B668940D0F}" type="sibTrans" cxnId="{027544C3-6B44-4A23-9BC9-659ADF10A212}">
      <dgm:prSet/>
      <dgm:spPr/>
      <dgm:t>
        <a:bodyPr/>
        <a:lstStyle/>
        <a:p>
          <a:endParaRPr lang="en-US" sz="1400"/>
        </a:p>
      </dgm:t>
    </dgm:pt>
    <dgm:pt modelId="{CB14565E-E063-4AAD-9ABC-F3B820209210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1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 Dermatome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D723619-A397-46D7-B345-F1D963016B42}" type="parTrans" cxnId="{AE5B2E3D-EA6A-486D-94B6-DCD2C35BAD2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75CDDF59-007B-4F0B-B24F-C9E3BBF06C96}" type="sibTrans" cxnId="{AE5B2E3D-EA6A-486D-94B6-DCD2C35BAD2C}">
      <dgm:prSet/>
      <dgm:spPr/>
      <dgm:t>
        <a:bodyPr/>
        <a:lstStyle/>
        <a:p>
          <a:endParaRPr lang="en-US" sz="1400"/>
        </a:p>
      </dgm:t>
    </dgm:pt>
    <dgm:pt modelId="{E6DC00BA-3DC3-4666-93B5-26DA51055FA0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400" dirty="0">
              <a:solidFill>
                <a:srgbClr val="F07EB9"/>
              </a:solidFill>
              <a:latin typeface="Calibri" panose="020F0502020204030204" pitchFamily="34" charset="0"/>
              <a:cs typeface="Calibri" panose="020F0502020204030204" pitchFamily="34" charset="0"/>
            </a:rPr>
            <a:t>Myotome</a:t>
          </a:r>
          <a:r>
            <a:rPr lang="en-US" sz="14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487EF49-E715-4F8B-A5FA-84BB47E5FB3C}" type="parTrans" cxnId="{1D7B89BC-6397-4AA9-9707-CCFF53D57A2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4E3F8FDE-AE1E-4E16-9685-159FE8D22D5E}" type="sibTrans" cxnId="{1D7B89BC-6397-4AA9-9707-CCFF53D57A2F}">
      <dgm:prSet/>
      <dgm:spPr/>
      <dgm:t>
        <a:bodyPr/>
        <a:lstStyle/>
        <a:p>
          <a:endParaRPr lang="en-US" sz="1400"/>
        </a:p>
      </dgm:t>
    </dgm:pt>
    <dgm:pt modelId="{1E946C59-141F-4EBB-B8D8-AD95B91D3D06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</a:t>
          </a:r>
          <a:r>
            <a:rPr lang="en-US" sz="1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rPr>
            <a:t> Sclerotome</a:t>
          </a:r>
        </a:p>
      </dgm:t>
    </dgm:pt>
    <dgm:pt modelId="{02306E8F-2FE5-4FFA-BC5A-A26F6A24079D}" type="parTrans" cxnId="{3429490E-47DD-4F14-8818-84173AFA42B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1400"/>
        </a:p>
      </dgm:t>
    </dgm:pt>
    <dgm:pt modelId="{68081C98-287D-47B7-B6F9-F2BCD2CDB6A7}" type="sibTrans" cxnId="{3429490E-47DD-4F14-8818-84173AFA42BB}">
      <dgm:prSet/>
      <dgm:spPr/>
      <dgm:t>
        <a:bodyPr/>
        <a:lstStyle/>
        <a:p>
          <a:endParaRPr lang="en-US" sz="1400"/>
        </a:p>
      </dgm:t>
    </dgm:pt>
    <dgm:pt modelId="{4AC382D8-4D14-439B-A788-557CB3438795}" type="pres">
      <dgm:prSet presAssocID="{FECD5E92-9BB6-4927-A765-671B21C0EE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550ACE8-9E90-43FA-806B-C10DCA88B4ED}" type="pres">
      <dgm:prSet presAssocID="{2CE66237-0D3F-4969-B89B-AC558FD648A8}" presName="root" presStyleCnt="0"/>
      <dgm:spPr/>
    </dgm:pt>
    <dgm:pt modelId="{37B88BF7-1329-4957-BB7D-73D1B3A99BA6}" type="pres">
      <dgm:prSet presAssocID="{2CE66237-0D3F-4969-B89B-AC558FD648A8}" presName="rootComposite" presStyleCnt="0"/>
      <dgm:spPr/>
    </dgm:pt>
    <dgm:pt modelId="{A7873CB6-19FD-412E-B0CB-7A83B3933078}" type="pres">
      <dgm:prSet presAssocID="{2CE66237-0D3F-4969-B89B-AC558FD648A8}" presName="rootText" presStyleLbl="node1" presStyleIdx="0" presStyleCnt="3" custScaleX="229057" custScaleY="94622" custLinFactNeighborX="1106" custLinFactNeighborY="-27839"/>
      <dgm:spPr/>
      <dgm:t>
        <a:bodyPr/>
        <a:lstStyle/>
        <a:p>
          <a:endParaRPr lang="en-GB"/>
        </a:p>
      </dgm:t>
    </dgm:pt>
    <dgm:pt modelId="{BF76EFBD-5959-4945-BE4D-F8230B5EDC54}" type="pres">
      <dgm:prSet presAssocID="{2CE66237-0D3F-4969-B89B-AC558FD648A8}" presName="rootConnector" presStyleLbl="node1" presStyleIdx="0" presStyleCnt="3"/>
      <dgm:spPr/>
      <dgm:t>
        <a:bodyPr/>
        <a:lstStyle/>
        <a:p>
          <a:endParaRPr lang="en-GB"/>
        </a:p>
      </dgm:t>
    </dgm:pt>
    <dgm:pt modelId="{E10745B9-6679-4474-A081-10E3FA5C54A3}" type="pres">
      <dgm:prSet presAssocID="{2CE66237-0D3F-4969-B89B-AC558FD648A8}" presName="childShape" presStyleCnt="0"/>
      <dgm:spPr/>
    </dgm:pt>
    <dgm:pt modelId="{F60BBD26-0C1F-4BF4-87E8-560044C51F96}" type="pres">
      <dgm:prSet presAssocID="{A3BE7E5B-88EC-4C66-B3C5-E70383E6FF46}" presName="Name13" presStyleLbl="parChTrans1D2" presStyleIdx="0" presStyleCnt="4"/>
      <dgm:spPr/>
      <dgm:t>
        <a:bodyPr/>
        <a:lstStyle/>
        <a:p>
          <a:endParaRPr lang="en-GB"/>
        </a:p>
      </dgm:t>
    </dgm:pt>
    <dgm:pt modelId="{556A6718-044C-4508-82A6-65D3061974A8}" type="pres">
      <dgm:prSet presAssocID="{853EA000-89AE-4D4B-BBFC-FA43E2EA6389}" presName="childText" presStyleLbl="bgAcc1" presStyleIdx="0" presStyleCnt="4" custScaleX="396787" custScaleY="144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D909D-C254-462E-ABEB-80E33B469B5C}" type="pres">
      <dgm:prSet presAssocID="{DD723619-A397-46D7-B345-F1D963016B42}" presName="Name13" presStyleLbl="parChTrans1D2" presStyleIdx="1" presStyleCnt="4"/>
      <dgm:spPr/>
      <dgm:t>
        <a:bodyPr/>
        <a:lstStyle/>
        <a:p>
          <a:endParaRPr lang="en-GB"/>
        </a:p>
      </dgm:t>
    </dgm:pt>
    <dgm:pt modelId="{6D2A4A62-7ADE-47C7-B1FF-C1B5970231DF}" type="pres">
      <dgm:prSet presAssocID="{CB14565E-E063-4AAD-9ABC-F3B820209210}" presName="childText" presStyleLbl="bgAcc1" presStyleIdx="1" presStyleCnt="4" custScaleX="1683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5742BE-5993-48A3-AA32-21F5D450E4EC}" type="pres">
      <dgm:prSet presAssocID="{7487EF49-E715-4F8B-A5FA-84BB47E5FB3C}" presName="Name13" presStyleLbl="parChTrans1D2" presStyleIdx="2" presStyleCnt="4"/>
      <dgm:spPr/>
      <dgm:t>
        <a:bodyPr/>
        <a:lstStyle/>
        <a:p>
          <a:endParaRPr lang="en-GB"/>
        </a:p>
      </dgm:t>
    </dgm:pt>
    <dgm:pt modelId="{6922F2E5-7D15-4851-AF90-3C35D26EC91A}" type="pres">
      <dgm:prSet presAssocID="{E6DC00BA-3DC3-4666-93B5-26DA51055FA0}" presName="childText" presStyleLbl="bgAcc1" presStyleIdx="2" presStyleCnt="4" custScaleX="1702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7E4BBD-3437-4485-865D-EE575F684052}" type="pres">
      <dgm:prSet presAssocID="{02306E8F-2FE5-4FFA-BC5A-A26F6A24079D}" presName="Name13" presStyleLbl="parChTrans1D2" presStyleIdx="3" presStyleCnt="4"/>
      <dgm:spPr/>
      <dgm:t>
        <a:bodyPr/>
        <a:lstStyle/>
        <a:p>
          <a:endParaRPr lang="en-GB"/>
        </a:p>
      </dgm:t>
    </dgm:pt>
    <dgm:pt modelId="{EC5FBA2B-B4A0-43FD-B49A-1CA950D8CCE0}" type="pres">
      <dgm:prSet presAssocID="{1E946C59-141F-4EBB-B8D8-AD95B91D3D06}" presName="childText" presStyleLbl="bgAcc1" presStyleIdx="3" presStyleCnt="4" custScaleX="1732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1C02A8-7F27-408A-AAE7-8480164BCAFF}" type="pres">
      <dgm:prSet presAssocID="{C0CF08A7-3167-4239-96B5-C194961CD0AE}" presName="root" presStyleCnt="0"/>
      <dgm:spPr/>
    </dgm:pt>
    <dgm:pt modelId="{70D81A55-C63C-478B-8C50-D370D5E20B98}" type="pres">
      <dgm:prSet presAssocID="{C0CF08A7-3167-4239-96B5-C194961CD0AE}" presName="rootComposite" presStyleCnt="0"/>
      <dgm:spPr/>
    </dgm:pt>
    <dgm:pt modelId="{3C760C1D-9116-4A9E-B689-2E7067926F7C}" type="pres">
      <dgm:prSet presAssocID="{C0CF08A7-3167-4239-96B5-C194961CD0AE}" presName="rootText" presStyleLbl="node1" presStyleIdx="1" presStyleCnt="3" custScaleX="276379" custScaleY="98860" custLinFactNeighborX="-8283" custLinFactNeighborY="-40355"/>
      <dgm:spPr/>
      <dgm:t>
        <a:bodyPr/>
        <a:lstStyle/>
        <a:p>
          <a:endParaRPr lang="en-GB"/>
        </a:p>
      </dgm:t>
    </dgm:pt>
    <dgm:pt modelId="{741B059C-23BD-4FC8-A71F-47DA77B5B48E}" type="pres">
      <dgm:prSet presAssocID="{C0CF08A7-3167-4239-96B5-C194961CD0AE}" presName="rootConnector" presStyleLbl="node1" presStyleIdx="1" presStyleCnt="3"/>
      <dgm:spPr/>
      <dgm:t>
        <a:bodyPr/>
        <a:lstStyle/>
        <a:p>
          <a:endParaRPr lang="en-GB"/>
        </a:p>
      </dgm:t>
    </dgm:pt>
    <dgm:pt modelId="{D88A588D-5D46-4201-8B3E-AF8A377422D0}" type="pres">
      <dgm:prSet presAssocID="{C0CF08A7-3167-4239-96B5-C194961CD0AE}" presName="childShape" presStyleCnt="0"/>
      <dgm:spPr/>
    </dgm:pt>
    <dgm:pt modelId="{0F0DE956-42D0-4104-97B3-BD7D406F6D1F}" type="pres">
      <dgm:prSet presAssocID="{D3532D23-4B0E-4C2F-A336-A64D72335E36}" presName="root" presStyleCnt="0"/>
      <dgm:spPr/>
    </dgm:pt>
    <dgm:pt modelId="{6092A739-9FEA-49D2-BF7C-16CC419149E3}" type="pres">
      <dgm:prSet presAssocID="{D3532D23-4B0E-4C2F-A336-A64D72335E36}" presName="rootComposite" presStyleCnt="0"/>
      <dgm:spPr/>
    </dgm:pt>
    <dgm:pt modelId="{2A715095-550C-40FC-AD4E-2322F9AED95B}" type="pres">
      <dgm:prSet presAssocID="{D3532D23-4B0E-4C2F-A336-A64D72335E36}" presName="rootText" presStyleLbl="node1" presStyleIdx="2" presStyleCnt="3" custScaleX="249473" custScaleY="97461" custLinFactNeighborX="-16663" custLinFactNeighborY="-38956"/>
      <dgm:spPr/>
      <dgm:t>
        <a:bodyPr/>
        <a:lstStyle/>
        <a:p>
          <a:endParaRPr lang="en-GB"/>
        </a:p>
      </dgm:t>
    </dgm:pt>
    <dgm:pt modelId="{26D570D9-55FD-4D29-902A-3673351C2421}" type="pres">
      <dgm:prSet presAssocID="{D3532D23-4B0E-4C2F-A336-A64D72335E36}" presName="rootConnector" presStyleLbl="node1" presStyleIdx="2" presStyleCnt="3"/>
      <dgm:spPr/>
      <dgm:t>
        <a:bodyPr/>
        <a:lstStyle/>
        <a:p>
          <a:endParaRPr lang="en-GB"/>
        </a:p>
      </dgm:t>
    </dgm:pt>
    <dgm:pt modelId="{1CB762B2-829A-4755-85C3-FCF23A45A8A1}" type="pres">
      <dgm:prSet presAssocID="{D3532D23-4B0E-4C2F-A336-A64D72335E36}" presName="childShape" presStyleCnt="0"/>
      <dgm:spPr/>
    </dgm:pt>
  </dgm:ptLst>
  <dgm:cxnLst>
    <dgm:cxn modelId="{CA704377-3BAC-6041-8A64-10D4219D654C}" type="presOf" srcId="{D3532D23-4B0E-4C2F-A336-A64D72335E36}" destId="{26D570D9-55FD-4D29-902A-3673351C2421}" srcOrd="1" destOrd="0" presId="urn:microsoft.com/office/officeart/2005/8/layout/hierarchy3"/>
    <dgm:cxn modelId="{AE84F043-392C-654D-A576-31F9F763CDF7}" type="presOf" srcId="{2CE66237-0D3F-4969-B89B-AC558FD648A8}" destId="{BF76EFBD-5959-4945-BE4D-F8230B5EDC54}" srcOrd="1" destOrd="0" presId="urn:microsoft.com/office/officeart/2005/8/layout/hierarchy3"/>
    <dgm:cxn modelId="{547BBD83-E36F-3745-8156-50AB058D4073}" type="presOf" srcId="{853EA000-89AE-4D4B-BBFC-FA43E2EA6389}" destId="{556A6718-044C-4508-82A6-65D3061974A8}" srcOrd="0" destOrd="0" presId="urn:microsoft.com/office/officeart/2005/8/layout/hierarchy3"/>
    <dgm:cxn modelId="{06CFE042-0C5F-EA4F-BBE0-F0EA5E431614}" type="presOf" srcId="{1E946C59-141F-4EBB-B8D8-AD95B91D3D06}" destId="{EC5FBA2B-B4A0-43FD-B49A-1CA950D8CCE0}" srcOrd="0" destOrd="0" presId="urn:microsoft.com/office/officeart/2005/8/layout/hierarchy3"/>
    <dgm:cxn modelId="{58C9F2F0-8E62-4BC3-8AF4-925224DC3454}" srcId="{FECD5E92-9BB6-4927-A765-671B21C0EE01}" destId="{C0CF08A7-3167-4239-96B5-C194961CD0AE}" srcOrd="1" destOrd="0" parTransId="{CE0741CF-E034-4EE0-A840-C04E22A57536}" sibTransId="{5E788304-250C-496D-86E4-503443BD23BE}"/>
    <dgm:cxn modelId="{D18FBB17-6CA7-C14C-903B-211E76B96C18}" type="presOf" srcId="{DD723619-A397-46D7-B345-F1D963016B42}" destId="{E6DD909D-C254-462E-ABEB-80E33B469B5C}" srcOrd="0" destOrd="0" presId="urn:microsoft.com/office/officeart/2005/8/layout/hierarchy3"/>
    <dgm:cxn modelId="{0668BA67-9C5F-E040-8BD4-1D749D52EC1D}" type="presOf" srcId="{C0CF08A7-3167-4239-96B5-C194961CD0AE}" destId="{741B059C-23BD-4FC8-A71F-47DA77B5B48E}" srcOrd="1" destOrd="0" presId="urn:microsoft.com/office/officeart/2005/8/layout/hierarchy3"/>
    <dgm:cxn modelId="{C6BA711B-8FC0-45C8-96AD-EC0D17643A67}" srcId="{2CE66237-0D3F-4969-B89B-AC558FD648A8}" destId="{853EA000-89AE-4D4B-BBFC-FA43E2EA6389}" srcOrd="0" destOrd="0" parTransId="{A3BE7E5B-88EC-4C66-B3C5-E70383E6FF46}" sibTransId="{A888DE0A-E628-4784-862C-882350A8AA95}"/>
    <dgm:cxn modelId="{AA5A8701-0DC4-D448-A06C-1676DAB25C39}" type="presOf" srcId="{CB14565E-E063-4AAD-9ABC-F3B820209210}" destId="{6D2A4A62-7ADE-47C7-B1FF-C1B5970231DF}" srcOrd="0" destOrd="0" presId="urn:microsoft.com/office/officeart/2005/8/layout/hierarchy3"/>
    <dgm:cxn modelId="{1D7B89BC-6397-4AA9-9707-CCFF53D57A2F}" srcId="{2CE66237-0D3F-4969-B89B-AC558FD648A8}" destId="{E6DC00BA-3DC3-4666-93B5-26DA51055FA0}" srcOrd="2" destOrd="0" parTransId="{7487EF49-E715-4F8B-A5FA-84BB47E5FB3C}" sibTransId="{4E3F8FDE-AE1E-4E16-9685-159FE8D22D5E}"/>
    <dgm:cxn modelId="{027544C3-6B44-4A23-9BC9-659ADF10A212}" srcId="{FECD5E92-9BB6-4927-A765-671B21C0EE01}" destId="{D3532D23-4B0E-4C2F-A336-A64D72335E36}" srcOrd="2" destOrd="0" parTransId="{95C1A72A-2E3D-48D4-9F33-E5BC2B747D5E}" sibTransId="{A441F48F-1DEF-444D-9B7E-24B668940D0F}"/>
    <dgm:cxn modelId="{901B7D92-D599-0441-82BB-5E2FCCC55394}" type="presOf" srcId="{7487EF49-E715-4F8B-A5FA-84BB47E5FB3C}" destId="{A25742BE-5993-48A3-AA32-21F5D450E4EC}" srcOrd="0" destOrd="0" presId="urn:microsoft.com/office/officeart/2005/8/layout/hierarchy3"/>
    <dgm:cxn modelId="{3429490E-47DD-4F14-8818-84173AFA42BB}" srcId="{2CE66237-0D3F-4969-B89B-AC558FD648A8}" destId="{1E946C59-141F-4EBB-B8D8-AD95B91D3D06}" srcOrd="3" destOrd="0" parTransId="{02306E8F-2FE5-4FFA-BC5A-A26F6A24079D}" sibTransId="{68081C98-287D-47B7-B6F9-F2BCD2CDB6A7}"/>
    <dgm:cxn modelId="{64259A95-D454-B842-A5CF-CD746DB196F9}" type="presOf" srcId="{FECD5E92-9BB6-4927-A765-671B21C0EE01}" destId="{4AC382D8-4D14-439B-A788-557CB3438795}" srcOrd="0" destOrd="0" presId="urn:microsoft.com/office/officeart/2005/8/layout/hierarchy3"/>
    <dgm:cxn modelId="{9918CD22-F65D-4F47-98D9-BB59FBF620CD}" type="presOf" srcId="{A3BE7E5B-88EC-4C66-B3C5-E70383E6FF46}" destId="{F60BBD26-0C1F-4BF4-87E8-560044C51F96}" srcOrd="0" destOrd="0" presId="urn:microsoft.com/office/officeart/2005/8/layout/hierarchy3"/>
    <dgm:cxn modelId="{AE5B2E3D-EA6A-486D-94B6-DCD2C35BAD2C}" srcId="{2CE66237-0D3F-4969-B89B-AC558FD648A8}" destId="{CB14565E-E063-4AAD-9ABC-F3B820209210}" srcOrd="1" destOrd="0" parTransId="{DD723619-A397-46D7-B345-F1D963016B42}" sibTransId="{75CDDF59-007B-4F0B-B24F-C9E3BBF06C96}"/>
    <dgm:cxn modelId="{F3E16908-F467-4068-881E-4C01496DF005}" srcId="{FECD5E92-9BB6-4927-A765-671B21C0EE01}" destId="{2CE66237-0D3F-4969-B89B-AC558FD648A8}" srcOrd="0" destOrd="0" parTransId="{AEAF9808-2629-4A55-AF41-670ED261B237}" sibTransId="{BAF3342A-8D4F-417A-8EB1-8DCB789365F2}"/>
    <dgm:cxn modelId="{BFFC9F7E-8258-634F-AC77-095FA9A337FA}" type="presOf" srcId="{02306E8F-2FE5-4FFA-BC5A-A26F6A24079D}" destId="{217E4BBD-3437-4485-865D-EE575F684052}" srcOrd="0" destOrd="0" presId="urn:microsoft.com/office/officeart/2005/8/layout/hierarchy3"/>
    <dgm:cxn modelId="{C0F55F49-1BF4-0740-B99C-CB0E41E1BF5A}" type="presOf" srcId="{E6DC00BA-3DC3-4666-93B5-26DA51055FA0}" destId="{6922F2E5-7D15-4851-AF90-3C35D26EC91A}" srcOrd="0" destOrd="0" presId="urn:microsoft.com/office/officeart/2005/8/layout/hierarchy3"/>
    <dgm:cxn modelId="{6E558B97-A7F0-1F49-A681-ACFD67FB490F}" type="presOf" srcId="{D3532D23-4B0E-4C2F-A336-A64D72335E36}" destId="{2A715095-550C-40FC-AD4E-2322F9AED95B}" srcOrd="0" destOrd="0" presId="urn:microsoft.com/office/officeart/2005/8/layout/hierarchy3"/>
    <dgm:cxn modelId="{5ED75641-0A6C-0240-A48B-CB330AEBEC7C}" type="presOf" srcId="{2CE66237-0D3F-4969-B89B-AC558FD648A8}" destId="{A7873CB6-19FD-412E-B0CB-7A83B3933078}" srcOrd="0" destOrd="0" presId="urn:microsoft.com/office/officeart/2005/8/layout/hierarchy3"/>
    <dgm:cxn modelId="{C50F4645-B032-2F42-B456-3FC076D5D8B8}" type="presOf" srcId="{C0CF08A7-3167-4239-96B5-C194961CD0AE}" destId="{3C760C1D-9116-4A9E-B689-2E7067926F7C}" srcOrd="0" destOrd="0" presId="urn:microsoft.com/office/officeart/2005/8/layout/hierarchy3"/>
    <dgm:cxn modelId="{DED3E787-8B0D-F84E-9064-A12B2D5B1872}" type="presParOf" srcId="{4AC382D8-4D14-439B-A788-557CB3438795}" destId="{6550ACE8-9E90-43FA-806B-C10DCA88B4ED}" srcOrd="0" destOrd="0" presId="urn:microsoft.com/office/officeart/2005/8/layout/hierarchy3"/>
    <dgm:cxn modelId="{5192A962-4B1A-F243-B934-EACF87D340DB}" type="presParOf" srcId="{6550ACE8-9E90-43FA-806B-C10DCA88B4ED}" destId="{37B88BF7-1329-4957-BB7D-73D1B3A99BA6}" srcOrd="0" destOrd="0" presId="urn:microsoft.com/office/officeart/2005/8/layout/hierarchy3"/>
    <dgm:cxn modelId="{F267E698-F0C8-E044-8FBC-53D1D2AA9837}" type="presParOf" srcId="{37B88BF7-1329-4957-BB7D-73D1B3A99BA6}" destId="{A7873CB6-19FD-412E-B0CB-7A83B3933078}" srcOrd="0" destOrd="0" presId="urn:microsoft.com/office/officeart/2005/8/layout/hierarchy3"/>
    <dgm:cxn modelId="{52BEE720-9750-B54E-B183-FF859F22313E}" type="presParOf" srcId="{37B88BF7-1329-4957-BB7D-73D1B3A99BA6}" destId="{BF76EFBD-5959-4945-BE4D-F8230B5EDC54}" srcOrd="1" destOrd="0" presId="urn:microsoft.com/office/officeart/2005/8/layout/hierarchy3"/>
    <dgm:cxn modelId="{8021DC6E-79FF-CF48-985D-08209FADA929}" type="presParOf" srcId="{6550ACE8-9E90-43FA-806B-C10DCA88B4ED}" destId="{E10745B9-6679-4474-A081-10E3FA5C54A3}" srcOrd="1" destOrd="0" presId="urn:microsoft.com/office/officeart/2005/8/layout/hierarchy3"/>
    <dgm:cxn modelId="{A266DC46-D129-4B4D-9273-3DC72B02D9C2}" type="presParOf" srcId="{E10745B9-6679-4474-A081-10E3FA5C54A3}" destId="{F60BBD26-0C1F-4BF4-87E8-560044C51F96}" srcOrd="0" destOrd="0" presId="urn:microsoft.com/office/officeart/2005/8/layout/hierarchy3"/>
    <dgm:cxn modelId="{ECE015A3-332C-5449-AC29-7F662D5AE21D}" type="presParOf" srcId="{E10745B9-6679-4474-A081-10E3FA5C54A3}" destId="{556A6718-044C-4508-82A6-65D3061974A8}" srcOrd="1" destOrd="0" presId="urn:microsoft.com/office/officeart/2005/8/layout/hierarchy3"/>
    <dgm:cxn modelId="{399F6E81-D49E-314D-BDA9-568A1AB686F2}" type="presParOf" srcId="{E10745B9-6679-4474-A081-10E3FA5C54A3}" destId="{E6DD909D-C254-462E-ABEB-80E33B469B5C}" srcOrd="2" destOrd="0" presId="urn:microsoft.com/office/officeart/2005/8/layout/hierarchy3"/>
    <dgm:cxn modelId="{5568B56D-C718-7146-BD38-6455067CAF43}" type="presParOf" srcId="{E10745B9-6679-4474-A081-10E3FA5C54A3}" destId="{6D2A4A62-7ADE-47C7-B1FF-C1B5970231DF}" srcOrd="3" destOrd="0" presId="urn:microsoft.com/office/officeart/2005/8/layout/hierarchy3"/>
    <dgm:cxn modelId="{6828B77D-B7CB-CE4C-9432-6E6A2C096442}" type="presParOf" srcId="{E10745B9-6679-4474-A081-10E3FA5C54A3}" destId="{A25742BE-5993-48A3-AA32-21F5D450E4EC}" srcOrd="4" destOrd="0" presId="urn:microsoft.com/office/officeart/2005/8/layout/hierarchy3"/>
    <dgm:cxn modelId="{7B165FAB-6D20-DF41-8C43-87732FEF1467}" type="presParOf" srcId="{E10745B9-6679-4474-A081-10E3FA5C54A3}" destId="{6922F2E5-7D15-4851-AF90-3C35D26EC91A}" srcOrd="5" destOrd="0" presId="urn:microsoft.com/office/officeart/2005/8/layout/hierarchy3"/>
    <dgm:cxn modelId="{47239A4C-B4F0-0247-A3C5-DA98145AC6BC}" type="presParOf" srcId="{E10745B9-6679-4474-A081-10E3FA5C54A3}" destId="{217E4BBD-3437-4485-865D-EE575F684052}" srcOrd="6" destOrd="0" presId="urn:microsoft.com/office/officeart/2005/8/layout/hierarchy3"/>
    <dgm:cxn modelId="{3EA657CC-9CF8-BA47-A233-452439C2B4DB}" type="presParOf" srcId="{E10745B9-6679-4474-A081-10E3FA5C54A3}" destId="{EC5FBA2B-B4A0-43FD-B49A-1CA950D8CCE0}" srcOrd="7" destOrd="0" presId="urn:microsoft.com/office/officeart/2005/8/layout/hierarchy3"/>
    <dgm:cxn modelId="{DD84C3F8-740B-8441-A874-E403487FC0DC}" type="presParOf" srcId="{4AC382D8-4D14-439B-A788-557CB3438795}" destId="{3D1C02A8-7F27-408A-AAE7-8480164BCAFF}" srcOrd="1" destOrd="0" presId="urn:microsoft.com/office/officeart/2005/8/layout/hierarchy3"/>
    <dgm:cxn modelId="{5CD935B9-7BA3-5C48-BBC7-2E1C1FFD5C9B}" type="presParOf" srcId="{3D1C02A8-7F27-408A-AAE7-8480164BCAFF}" destId="{70D81A55-C63C-478B-8C50-D370D5E20B98}" srcOrd="0" destOrd="0" presId="urn:microsoft.com/office/officeart/2005/8/layout/hierarchy3"/>
    <dgm:cxn modelId="{B50B71D4-8079-EC44-B5CF-E26D80E4DB1E}" type="presParOf" srcId="{70D81A55-C63C-478B-8C50-D370D5E20B98}" destId="{3C760C1D-9116-4A9E-B689-2E7067926F7C}" srcOrd="0" destOrd="0" presId="urn:microsoft.com/office/officeart/2005/8/layout/hierarchy3"/>
    <dgm:cxn modelId="{7FCC506B-5A11-0746-8AFD-8BE81E6AE9AC}" type="presParOf" srcId="{70D81A55-C63C-478B-8C50-D370D5E20B98}" destId="{741B059C-23BD-4FC8-A71F-47DA77B5B48E}" srcOrd="1" destOrd="0" presId="urn:microsoft.com/office/officeart/2005/8/layout/hierarchy3"/>
    <dgm:cxn modelId="{449752F7-8798-564C-B2FB-17887387F358}" type="presParOf" srcId="{3D1C02A8-7F27-408A-AAE7-8480164BCAFF}" destId="{D88A588D-5D46-4201-8B3E-AF8A377422D0}" srcOrd="1" destOrd="0" presId="urn:microsoft.com/office/officeart/2005/8/layout/hierarchy3"/>
    <dgm:cxn modelId="{2FD73709-AA1B-6D40-82B5-FBDD5634BF18}" type="presParOf" srcId="{4AC382D8-4D14-439B-A788-557CB3438795}" destId="{0F0DE956-42D0-4104-97B3-BD7D406F6D1F}" srcOrd="2" destOrd="0" presId="urn:microsoft.com/office/officeart/2005/8/layout/hierarchy3"/>
    <dgm:cxn modelId="{321AAD60-C7D5-284F-8D70-D237A4F91314}" type="presParOf" srcId="{0F0DE956-42D0-4104-97B3-BD7D406F6D1F}" destId="{6092A739-9FEA-49D2-BF7C-16CC419149E3}" srcOrd="0" destOrd="0" presId="urn:microsoft.com/office/officeart/2005/8/layout/hierarchy3"/>
    <dgm:cxn modelId="{6E883986-93D3-B44F-BB6B-C180540374E0}" type="presParOf" srcId="{6092A739-9FEA-49D2-BF7C-16CC419149E3}" destId="{2A715095-550C-40FC-AD4E-2322F9AED95B}" srcOrd="0" destOrd="0" presId="urn:microsoft.com/office/officeart/2005/8/layout/hierarchy3"/>
    <dgm:cxn modelId="{8E518EA7-ACEB-D244-8F73-69C7D2F29B9C}" type="presParOf" srcId="{6092A739-9FEA-49D2-BF7C-16CC419149E3}" destId="{26D570D9-55FD-4D29-902A-3673351C2421}" srcOrd="1" destOrd="0" presId="urn:microsoft.com/office/officeart/2005/8/layout/hierarchy3"/>
    <dgm:cxn modelId="{CEEA9AF1-0AFC-2F4C-9ACA-DB77958F440A}" type="presParOf" srcId="{0F0DE956-42D0-4104-97B3-BD7D406F6D1F}" destId="{1CB762B2-829A-4755-85C3-FCF23A45A8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73CB6-19FD-412E-B0CB-7A83B3933078}">
      <dsp:nvSpPr>
        <dsp:cNvPr id="0" name=""/>
        <dsp:cNvSpPr/>
      </dsp:nvSpPr>
      <dsp:spPr>
        <a:xfrm>
          <a:off x="14023" y="351144"/>
          <a:ext cx="2286667" cy="472304"/>
        </a:xfrm>
        <a:prstGeom prst="roundRect">
          <a:avLst>
            <a:gd name="adj" fmla="val 10000"/>
          </a:avLst>
        </a:prstGeom>
        <a:solidFill>
          <a:srgbClr val="618E87">
            <a:alpha val="4902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1. Paraxial mesoderm </a:t>
          </a:r>
        </a:p>
      </dsp:txBody>
      <dsp:txXfrm>
        <a:off x="27856" y="364977"/>
        <a:ext cx="2259001" cy="444638"/>
      </dsp:txXfrm>
    </dsp:sp>
    <dsp:sp modelId="{F60BBD26-0C1F-4BF4-87E8-560044C51F96}">
      <dsp:nvSpPr>
        <dsp:cNvPr id="0" name=""/>
        <dsp:cNvSpPr/>
      </dsp:nvSpPr>
      <dsp:spPr>
        <a:xfrm>
          <a:off x="242689" y="823448"/>
          <a:ext cx="217625" cy="625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622"/>
              </a:lnTo>
              <a:lnTo>
                <a:pt x="217625" y="62562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6718-044C-4508-82A6-65D3061974A8}">
      <dsp:nvSpPr>
        <dsp:cNvPr id="0" name=""/>
        <dsp:cNvSpPr/>
      </dsp:nvSpPr>
      <dsp:spPr>
        <a:xfrm>
          <a:off x="460315" y="1087193"/>
          <a:ext cx="3168888" cy="72375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Paraxial mesoderm 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divides into segments called </a:t>
          </a:r>
          <a:r>
            <a:rPr lang="en-US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en-US" sz="1400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somites</a:t>
          </a:r>
          <a:r>
            <a:rPr lang="en-US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” 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 each </a:t>
          </a:r>
          <a:r>
            <a:rPr lang="en-US" sz="1400" kern="1200" dirty="0" err="1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somtie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divides into </a:t>
          </a:r>
          <a:r>
            <a:rPr lang="en-US" sz="1400" b="1" u="sng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3 parts 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</dsp:txBody>
      <dsp:txXfrm>
        <a:off x="481513" y="1108391"/>
        <a:ext cx="3126492" cy="681358"/>
      </dsp:txXfrm>
    </dsp:sp>
    <dsp:sp modelId="{E6DD909D-C254-462E-ABEB-80E33B469B5C}">
      <dsp:nvSpPr>
        <dsp:cNvPr id="0" name=""/>
        <dsp:cNvSpPr/>
      </dsp:nvSpPr>
      <dsp:spPr>
        <a:xfrm>
          <a:off x="242689" y="823448"/>
          <a:ext cx="217625" cy="136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861"/>
              </a:lnTo>
              <a:lnTo>
                <a:pt x="217625" y="13618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A4A62-7ADE-47C7-B1FF-C1B5970231DF}">
      <dsp:nvSpPr>
        <dsp:cNvPr id="0" name=""/>
        <dsp:cNvSpPr/>
      </dsp:nvSpPr>
      <dsp:spPr>
        <a:xfrm>
          <a:off x="460315" y="1935735"/>
          <a:ext cx="1344122" cy="4991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US" sz="1400" kern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rPr>
            <a:t> Dermatome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74935" y="1950355"/>
        <a:ext cx="1314882" cy="469908"/>
      </dsp:txXfrm>
    </dsp:sp>
    <dsp:sp modelId="{A25742BE-5993-48A3-AA32-21F5D450E4EC}">
      <dsp:nvSpPr>
        <dsp:cNvPr id="0" name=""/>
        <dsp:cNvSpPr/>
      </dsp:nvSpPr>
      <dsp:spPr>
        <a:xfrm>
          <a:off x="242689" y="823448"/>
          <a:ext cx="217625" cy="198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796"/>
              </a:lnTo>
              <a:lnTo>
                <a:pt x="217625" y="198579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2F2E5-7D15-4851-AF90-3C35D26EC91A}">
      <dsp:nvSpPr>
        <dsp:cNvPr id="0" name=""/>
        <dsp:cNvSpPr/>
      </dsp:nvSpPr>
      <dsp:spPr>
        <a:xfrm>
          <a:off x="460315" y="2559670"/>
          <a:ext cx="1359799" cy="4991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400" kern="1200" dirty="0">
              <a:solidFill>
                <a:srgbClr val="F07EB9"/>
              </a:solidFill>
              <a:latin typeface="Calibri" panose="020F0502020204030204" pitchFamily="34" charset="0"/>
              <a:cs typeface="Calibri" panose="020F0502020204030204" pitchFamily="34" charset="0"/>
            </a:rPr>
            <a:t>Myotome</a:t>
          </a:r>
          <a:r>
            <a:rPr lang="en-US" sz="1400" kern="1200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74935" y="2574290"/>
        <a:ext cx="1330559" cy="469908"/>
      </dsp:txXfrm>
    </dsp:sp>
    <dsp:sp modelId="{217E4BBD-3437-4485-865D-EE575F684052}">
      <dsp:nvSpPr>
        <dsp:cNvPr id="0" name=""/>
        <dsp:cNvSpPr/>
      </dsp:nvSpPr>
      <dsp:spPr>
        <a:xfrm>
          <a:off x="242689" y="823448"/>
          <a:ext cx="217625" cy="260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731"/>
              </a:lnTo>
              <a:lnTo>
                <a:pt x="217625" y="260973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FBA2B-B4A0-43FD-B49A-1CA950D8CCE0}">
      <dsp:nvSpPr>
        <dsp:cNvPr id="0" name=""/>
        <dsp:cNvSpPr/>
      </dsp:nvSpPr>
      <dsp:spPr>
        <a:xfrm>
          <a:off x="460315" y="3183605"/>
          <a:ext cx="1383327" cy="4991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</a:t>
          </a:r>
          <a:r>
            <a:rPr lang="en-US" sz="1400" kern="12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rPr>
            <a:t> Sclerotome</a:t>
          </a:r>
        </a:p>
      </dsp:txBody>
      <dsp:txXfrm>
        <a:off x="474935" y="3198225"/>
        <a:ext cx="1354087" cy="469908"/>
      </dsp:txXfrm>
    </dsp:sp>
    <dsp:sp modelId="{3C760C1D-9116-4A9E-B689-2E7067926F7C}">
      <dsp:nvSpPr>
        <dsp:cNvPr id="0" name=""/>
        <dsp:cNvSpPr/>
      </dsp:nvSpPr>
      <dsp:spPr>
        <a:xfrm>
          <a:off x="2456535" y="288670"/>
          <a:ext cx="2759081" cy="493457"/>
        </a:xfrm>
        <a:prstGeom prst="roundRect">
          <a:avLst>
            <a:gd name="adj" fmla="val 10000"/>
          </a:avLst>
        </a:prstGeom>
        <a:solidFill>
          <a:srgbClr val="B3C9F9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2. Intermediate mesoderm </a:t>
          </a:r>
        </a:p>
      </dsp:txBody>
      <dsp:txXfrm>
        <a:off x="2470988" y="303123"/>
        <a:ext cx="2730175" cy="464551"/>
      </dsp:txXfrm>
    </dsp:sp>
    <dsp:sp modelId="{2A715095-550C-40FC-AD4E-2322F9AED95B}">
      <dsp:nvSpPr>
        <dsp:cNvPr id="0" name=""/>
        <dsp:cNvSpPr/>
      </dsp:nvSpPr>
      <dsp:spPr>
        <a:xfrm>
          <a:off x="5381533" y="295653"/>
          <a:ext cx="2490480" cy="486474"/>
        </a:xfrm>
        <a:prstGeom prst="roundRect">
          <a:avLst>
            <a:gd name="adj" fmla="val 10000"/>
          </a:avLst>
        </a:prstGeom>
        <a:solidFill>
          <a:srgbClr val="F07EB9">
            <a:alpha val="3490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3. Lateral mesoderm </a:t>
          </a:r>
        </a:p>
      </dsp:txBody>
      <dsp:txXfrm>
        <a:off x="5395781" y="309901"/>
        <a:ext cx="2461984" cy="45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29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76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00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35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98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41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latinLnBrk="0" hangingPunct="1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14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latinLnBrk="0" hangingPunct="1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42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91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2"/>
            <a:ext cx="393223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2"/>
            <a:ext cx="393223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http://www.google.com.sa/url?sa=i&amp;rct=j&amp;q=&amp;esrc=s&amp;frm=1&amp;source=images&amp;cd=&amp;cad=rja&amp;uact=8&amp;docid=FxR-sT72BAlSWM&amp;tbnid=0ANbXKMoQd9oqM:&amp;ved=0CAUQjRw&amp;url=http://www.nurturenest.com.au/fvnews/infantstress.html&amp;ei=UngAVOmfCsjWaM73gfAO&amp;psig=AFQjCNHvHhSvYkhu8JhYNh22mlijE1_6YA&amp;ust=1409403208761848" TargetMode="External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watch?v=4Swn8_Jnlss&amp;t=60s" TargetMode="External"/><Relationship Id="rId12" Type="http://schemas.openxmlformats.org/officeDocument/2006/relationships/hyperlink" Target="https://www.youtube.com/watch?v=E-bqLIQCbqE" TargetMode="External"/><Relationship Id="rId13" Type="http://schemas.openxmlformats.org/officeDocument/2006/relationships/hyperlink" Target="https://twitter.com/Embryology436" TargetMode="External"/><Relationship Id="rId14" Type="http://schemas.openxmlformats.org/officeDocument/2006/relationships/hyperlink" Target="mailto:Embryology436@gmail.com" TargetMode="External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jpg"/><Relationship Id="rId18" Type="http://schemas.openxmlformats.org/officeDocument/2006/relationships/hyperlink" Target="https://docs.google.com/forms/d/1GgmnFVzgO-OABiZ2Svj6PLavjV00XHvgD4P1gXi8YJQ/viewform?ts=59c9dfc3&amp;edit_requested=tru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hyperlink" Target="https://www.onlineexambuilder.com/development-of-the-heart/exam-137724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0" Type="http://schemas.openxmlformats.org/officeDocument/2006/relationships/hyperlink" Target="https://docs.google.com/presentation/d/15FrJEMz_UPIv_3q1jfZJt8g8pjkrJ2JtnOn3JEA8vOU/edit?usp=shari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https://www.google.com.sa/url?sa=i&amp;rct=j&amp;q=&amp;esrc=s&amp;source=images&amp;cd=&amp;cad=rja&amp;uact=8&amp;ved=0CAcQjRxqFQoTCLWUqZqiwscCFcqyFAodkFUAnA&amp;url=https://www.studyblue.com/notes/note/n/neuroscience-study-guide-2014-15-colello/deck/12808895&amp;ei=dVfbVfWFNcrlUpCrgeAJ&amp;psig=AFQjCNGJExhWv7y75V4o7AyW8p2e5_en-w&amp;ust=1440524532133420" TargetMode="External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IUk9IXUaI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6833071" y="2"/>
            <a:ext cx="5358931" cy="6857999"/>
            <a:chOff x="5807244" y="0"/>
            <a:chExt cx="6384755" cy="6857999"/>
          </a:xfrm>
        </p:grpSpPr>
        <p:sp>
          <p:nvSpPr>
            <p:cNvPr id="90" name="Shape 90"/>
            <p:cNvSpPr/>
            <p:nvPr/>
          </p:nvSpPr>
          <p:spPr>
            <a:xfrm rot="10800000">
              <a:off x="5814424" y="1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807244" y="2290818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rgbClr val="FADE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0800000">
              <a:off x="5821602" y="4617768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D2E6E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028231" y="4617767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8035410" y="2326950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021053" y="0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79368" y="112293"/>
              <a:ext cx="978568" cy="1531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Shape 97"/>
            <p:cNvGrpSpPr/>
            <p:nvPr/>
          </p:nvGrpSpPr>
          <p:grpSpPr>
            <a:xfrm>
              <a:off x="6904753" y="4668251"/>
              <a:ext cx="4491789" cy="1499285"/>
              <a:chOff x="6904753" y="4652209"/>
              <a:chExt cx="4491789" cy="1499285"/>
            </a:xfrm>
          </p:grpSpPr>
          <p:grpSp>
            <p:nvGrpSpPr>
              <p:cNvPr id="98" name="Shape 98"/>
              <p:cNvGrpSpPr/>
              <p:nvPr/>
            </p:nvGrpSpPr>
            <p:grpSpPr>
              <a:xfrm>
                <a:off x="7170821" y="4652209"/>
                <a:ext cx="1588167" cy="1106907"/>
                <a:chOff x="7218946" y="4620126"/>
                <a:chExt cx="1427745" cy="1161171"/>
              </a:xfrm>
            </p:grpSpPr>
            <p:pic>
              <p:nvPicPr>
                <p:cNvPr id="99" name="Shape 9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24738" t="19447" r="24104" b="35394"/>
                <a:stretch/>
              </p:blipFill>
              <p:spPr>
                <a:xfrm>
                  <a:off x="7218946" y="4620126"/>
                  <a:ext cx="1315452" cy="11611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Shape 10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56631" t="27658" r="23474" b="60658"/>
                <a:stretch/>
              </p:blipFill>
              <p:spPr>
                <a:xfrm>
                  <a:off x="7876671" y="4716380"/>
                  <a:ext cx="770020" cy="45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Shape 101"/>
              <p:cNvSpPr txBox="1"/>
              <p:nvPr/>
            </p:nvSpPr>
            <p:spPr>
              <a:xfrm>
                <a:off x="6904753" y="5606716"/>
                <a:ext cx="4491789" cy="384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GB" sz="1600" b="1">
                    <a:solidFill>
                      <a:srgbClr val="878688"/>
                    </a:solidFill>
                    <a:latin typeface="Cabin"/>
                    <a:ea typeface="Cabin"/>
                    <a:cs typeface="Cabin"/>
                    <a:sym typeface="Cabin"/>
                  </a:rPr>
                  <a:t>M E D I C I N E</a:t>
                </a: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7177471" y="5889885"/>
                <a:ext cx="2273968" cy="261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GB" sz="900">
                    <a:solidFill>
                      <a:srgbClr val="87868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KING SAUD UNIVERSITY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 rot="5400000">
              <a:off x="7114673" y="2045371"/>
              <a:ext cx="978568" cy="449178"/>
            </a:xfrm>
            <a:prstGeom prst="triangle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rgbClr val="8786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 rot="-5400000">
            <a:off x="6097817" y="1189197"/>
            <a:ext cx="417094" cy="417094"/>
            <a:chOff x="1010653" y="336884"/>
            <a:chExt cx="417094" cy="417094"/>
          </a:xfrm>
        </p:grpSpPr>
        <p:sp>
          <p:nvSpPr>
            <p:cNvPr id="108" name="Shape 108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Shape 111"/>
          <p:cNvSpPr txBox="1"/>
          <p:nvPr/>
        </p:nvSpPr>
        <p:spPr>
          <a:xfrm>
            <a:off x="9384922" y="2290816"/>
            <a:ext cx="2070099" cy="1622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lnSpc>
                <a:spcPct val="150000"/>
              </a:lnSpc>
              <a:buSzPct val="25000"/>
            </a:pP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﴿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إِنَّا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خَلَقْنَا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مِنْ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نُطْفَةٍ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أَمْشَاجٍ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نَبْتَلِيهِ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فَجَعَلْنَاهُ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سَمِيعًا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بَصِيرًا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﴾ </a:t>
            </a:r>
            <a:r>
              <a:rPr lang="en-GB" sz="12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GB" sz="12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2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: 2].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47190" y="5140411"/>
            <a:ext cx="1453433" cy="815545"/>
            <a:chOff x="5283181" y="5833362"/>
            <a:chExt cx="1446586" cy="864000"/>
          </a:xfrm>
        </p:grpSpPr>
        <p:sp>
          <p:nvSpPr>
            <p:cNvPr id="117" name="Shape 117"/>
            <p:cNvSpPr/>
            <p:nvPr/>
          </p:nvSpPr>
          <p:spPr>
            <a:xfrm>
              <a:off x="5283181" y="6279272"/>
              <a:ext cx="109500" cy="141000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287595" y="5998176"/>
              <a:ext cx="109500" cy="1410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283182" y="6530990"/>
              <a:ext cx="109500" cy="1410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5352767" y="5833362"/>
              <a:ext cx="1377000" cy="8640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Important</a:t>
              </a:r>
            </a:p>
            <a:p>
              <a:r>
                <a:rPr lang="en-GB" sz="1600" b="1" dirty="0" err="1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Dr.</a:t>
              </a:r>
              <a:r>
                <a:rPr lang="en-GB" sz="1600" b="1" dirty="0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 notes</a:t>
              </a:r>
              <a:r>
                <a: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Explanation</a:t>
              </a: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9502346" y="6042454"/>
            <a:ext cx="1902940" cy="738664"/>
          </a:xfrm>
          <a:prstGeom prst="rect">
            <a:avLst/>
          </a:prstGeom>
          <a:noFill/>
          <a:ln w="28575">
            <a:solidFill>
              <a:srgbClr val="E7E5E5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E7E5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 recommend you to study anatomy of spinal cord lecture </a:t>
            </a:r>
            <a:r>
              <a:rPr lang="en-US" b="1" dirty="0">
                <a:solidFill>
                  <a:srgbClr val="E7E5E5"/>
                </a:solidFill>
              </a:rPr>
              <a:t> </a:t>
            </a:r>
            <a:endParaRPr lang="x-none" b="1" dirty="0">
              <a:solidFill>
                <a:srgbClr val="E7E5E5"/>
              </a:solidFill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-835060" y="1798049"/>
            <a:ext cx="12269343" cy="5334622"/>
            <a:chOff x="-967730" y="2167015"/>
            <a:chExt cx="12269343" cy="5334622"/>
          </a:xfrm>
        </p:grpSpPr>
        <p:grpSp>
          <p:nvGrpSpPr>
            <p:cNvPr id="36" name="Group 56"/>
            <p:cNvGrpSpPr/>
            <p:nvPr/>
          </p:nvGrpSpPr>
          <p:grpSpPr>
            <a:xfrm>
              <a:off x="-967730" y="2167015"/>
              <a:ext cx="4829059" cy="5334622"/>
              <a:chOff x="-29714" y="2020735"/>
              <a:chExt cx="4602883" cy="4750894"/>
            </a:xfrm>
          </p:grpSpPr>
          <p:pic>
            <p:nvPicPr>
              <p:cNvPr id="45" name="Picture 5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-29714" y="2071291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6" name="Picture 54"/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535606" y="2020735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7" name="مجموعة 36"/>
            <p:cNvGrpSpPr/>
            <p:nvPr/>
          </p:nvGrpSpPr>
          <p:grpSpPr>
            <a:xfrm>
              <a:off x="3558295" y="3651463"/>
              <a:ext cx="7743318" cy="956886"/>
              <a:chOff x="3143729" y="4645013"/>
              <a:chExt cx="7168055" cy="820456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3143729" y="4645013"/>
                <a:ext cx="7168055" cy="4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18B95"/>
                    </a:solidFill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52" name="مربع نص 39"/>
              <p:cNvSpPr txBox="1"/>
              <p:nvPr/>
            </p:nvSpPr>
            <p:spPr>
              <a:xfrm>
                <a:off x="4167460" y="4990458"/>
                <a:ext cx="1717589" cy="47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E1B27F"/>
                    </a:solidFill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563189" y="2508423"/>
            <a:ext cx="2886142" cy="1960275"/>
            <a:chOff x="6851293" y="2529762"/>
            <a:chExt cx="2516468" cy="179847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51" b="97627" l="0" r="100000">
                          <a14:foregroundMark x1="24561" y1="15593" x2="24561" y2="15593"/>
                          <a14:foregroundMark x1="17043" y1="6780" x2="17043" y2="6780"/>
                          <a14:foregroundMark x1="7769" y1="24746" x2="7769" y2="24746"/>
                          <a14:foregroundMark x1="20301" y1="3051" x2="10025" y2="90847"/>
                          <a14:foregroundMark x1="7018" y1="87458" x2="501" y2="61017"/>
                          <a14:foregroundMark x1="16291" y1="39661" x2="9524" y2="34915"/>
                          <a14:foregroundMark x1="21303" y1="48475" x2="32331" y2="56610"/>
                          <a14:foregroundMark x1="34586" y1="72881" x2="37845" y2="55593"/>
                          <a14:foregroundMark x1="34336" y1="50847" x2="26065" y2="42712"/>
                          <a14:foregroundMark x1="37845" y1="92881" x2="45865" y2="88814"/>
                          <a14:foregroundMark x1="30075" y1="91525" x2="25313" y2="81695"/>
                          <a14:backgroundMark x1="4511" y1="41017" x2="4010" y2="42034"/>
                          <a14:backgroundMark x1="39348" y1="80678" x2="39098" y2="78983"/>
                          <a14:backgroundMark x1="20551" y1="88814" x2="20551" y2="88814"/>
                          <a14:backgroundMark x1="39098" y1="89831" x2="39098" y2="89831"/>
                          <a14:backgroundMark x1="29323" y1="82712" x2="29323" y2="82712"/>
                          <a14:backgroundMark x1="33584" y1="89492" x2="33584" y2="89492"/>
                          <a14:backgroundMark x1="32080" y1="85763" x2="32080" y2="85763"/>
                          <a14:backgroundMark x1="36090" y1="89492" x2="36090" y2="89492"/>
                          <a14:backgroundMark x1="38346" y1="74915" x2="38346" y2="74915"/>
                          <a14:backgroundMark x1="2005" y1="57966" x2="2005" y2="57966"/>
                          <a14:backgroundMark x1="11028" y1="35593" x2="11028" y2="35593"/>
                          <a14:backgroundMark x1="17293" y1="44068" x2="17293" y2="44068"/>
                          <a14:backgroundMark x1="21053" y1="44068" x2="21053" y2="44068"/>
                          <a14:backgroundMark x1="14286" y1="35593" x2="11028" y2="24746"/>
                          <a14:backgroundMark x1="11529" y1="22034" x2="13283" y2="16949"/>
                          <a14:backgroundMark x1="37594" y1="33898" x2="40852" y2="24068"/>
                          <a14:backgroundMark x1="40100" y1="23729" x2="37093" y2="11186"/>
                          <a14:backgroundMark x1="33083" y1="40678" x2="32832" y2="38983"/>
                          <a14:backgroundMark x1="30576" y1="42034" x2="28822" y2="42712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293" y="2529762"/>
              <a:ext cx="2516468" cy="1798476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 rot="19838218">
              <a:off x="7172584" y="2672499"/>
              <a:ext cx="417043" cy="209859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8606469">
              <a:off x="7635237" y="2589513"/>
              <a:ext cx="66831" cy="367447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9946827">
              <a:off x="7739437" y="2822452"/>
              <a:ext cx="72478" cy="166494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hape 104"/>
          <p:cNvGrpSpPr/>
          <p:nvPr/>
        </p:nvGrpSpPr>
        <p:grpSpPr>
          <a:xfrm rot="5400000">
            <a:off x="449179" y="545433"/>
            <a:ext cx="417094" cy="417094"/>
            <a:chOff x="1010653" y="336884"/>
            <a:chExt cx="417094" cy="417094"/>
          </a:xfrm>
        </p:grpSpPr>
        <p:sp>
          <p:nvSpPr>
            <p:cNvPr id="44" name="Shape 105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106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Shape 110"/>
          <p:cNvSpPr txBox="1"/>
          <p:nvPr/>
        </p:nvSpPr>
        <p:spPr>
          <a:xfrm>
            <a:off x="417673" y="636583"/>
            <a:ext cx="6132089" cy="989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320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Development of </a:t>
            </a:r>
            <a:r>
              <a:rPr lang="en-US" sz="3200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Spinal Cord And Vertebral Column </a:t>
            </a:r>
            <a:endParaRPr lang="en-GB" sz="3200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ab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99" y="2985507"/>
            <a:ext cx="1624661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1422" y="-9127"/>
            <a:ext cx="9410336" cy="6858000"/>
            <a:chOff x="-96254" y="0"/>
            <a:chExt cx="9410336" cy="6858000"/>
          </a:xfrm>
        </p:grpSpPr>
        <p:cxnSp>
          <p:nvCxnSpPr>
            <p:cNvPr id="4" name="Shape 138"/>
            <p:cNvCxnSpPr/>
            <p:nvPr/>
          </p:nvCxnSpPr>
          <p:spPr>
            <a:xfrm>
              <a:off x="170082" y="485309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6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" name="مستطيل 11"/>
          <p:cNvSpPr/>
          <p:nvPr/>
        </p:nvSpPr>
        <p:spPr>
          <a:xfrm>
            <a:off x="682387" y="2090172"/>
            <a:ext cx="11013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/>
          </a:p>
        </p:txBody>
      </p:sp>
      <p:pic>
        <p:nvPicPr>
          <p:cNvPr id="13" name="Picture 2" descr="C:\Users\Zeenat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7" y="1215544"/>
            <a:ext cx="5001746" cy="29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26774" y="1117738"/>
            <a:ext cx="1633409" cy="276999"/>
          </a:xfrm>
          <a:prstGeom prst="rect">
            <a:avLst/>
          </a:prstGeom>
          <a:solidFill>
            <a:srgbClr val="A5B6B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200" dirty="0" err="1">
                <a:solidFill>
                  <a:srgbClr val="EE3D9B"/>
                </a:solidFill>
              </a:rPr>
              <a:t>Mesenchymal</a:t>
            </a:r>
            <a:r>
              <a:rPr lang="en-US" sz="1200" dirty="0">
                <a:solidFill>
                  <a:srgbClr val="EE3D9B"/>
                </a:solidFill>
              </a:rPr>
              <a:t> Stage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435326" y="1135212"/>
            <a:ext cx="1636038" cy="276999"/>
          </a:xfrm>
          <a:prstGeom prst="rect">
            <a:avLst/>
          </a:prstGeom>
          <a:solidFill>
            <a:srgbClr val="A5B6B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200" dirty="0" err="1">
                <a:solidFill>
                  <a:srgbClr val="EE3D9B"/>
                </a:solidFill>
              </a:rPr>
              <a:t>Chondrification</a:t>
            </a:r>
            <a:r>
              <a:rPr lang="en-US" sz="1200" dirty="0">
                <a:solidFill>
                  <a:srgbClr val="EE3D9B"/>
                </a:solidFill>
              </a:rPr>
              <a:t> Stage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212122" y="1127541"/>
            <a:ext cx="1945022" cy="276999"/>
          </a:xfrm>
          <a:prstGeom prst="rect">
            <a:avLst/>
          </a:prstGeom>
          <a:solidFill>
            <a:srgbClr val="A5B6B3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200" dirty="0">
                <a:solidFill>
                  <a:srgbClr val="EE3D9B"/>
                </a:solidFill>
              </a:rPr>
              <a:t>Primary Ossification Stage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66343" y="4054070"/>
            <a:ext cx="1371600" cy="276225"/>
          </a:xfrm>
          <a:prstGeom prst="rect">
            <a:avLst/>
          </a:prstGeom>
          <a:solidFill>
            <a:srgbClr val="A5B6B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200" dirty="0">
                <a:solidFill>
                  <a:srgbClr val="EE3D9B"/>
                </a:solidFill>
              </a:rPr>
              <a:t>Stage of Fusion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562992" y="3971274"/>
            <a:ext cx="2819400" cy="307975"/>
          </a:xfrm>
          <a:prstGeom prst="rect">
            <a:avLst/>
          </a:prstGeom>
          <a:solidFill>
            <a:srgbClr val="A5B6B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400" dirty="0">
                <a:solidFill>
                  <a:srgbClr val="EE3D9B"/>
                </a:solidFill>
              </a:rPr>
              <a:t>Stage of Secondary Ossification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AA9CFB-09D6-41A7-B8BE-967F01997416}"/>
              </a:ext>
            </a:extLst>
          </p:cNvPr>
          <p:cNvSpPr txBox="1"/>
          <p:nvPr/>
        </p:nvSpPr>
        <p:spPr>
          <a:xfrm>
            <a:off x="571681" y="4454136"/>
            <a:ext cx="2287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*</a:t>
            </a:r>
            <a:r>
              <a:rPr lang="en-GB" b="1" dirty="0">
                <a:solidFill>
                  <a:srgbClr val="002060"/>
                </a:solidFill>
              </a:rPr>
              <a:t>Primary ossification: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before birth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*second ossification: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after birth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193138" y="930827"/>
            <a:ext cx="5573371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Dr.sanaa</a:t>
            </a:r>
            <a:r>
              <a:rPr lang="en-US" sz="1600" dirty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Notes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picture represents the changes that occurs into 2 stages :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chondrotification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and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stage.</a:t>
            </a:r>
          </a:p>
          <a:p>
            <a:endParaRPr lang="en-US" sz="1600" dirty="0">
              <a:solidFill>
                <a:srgbClr val="3A3A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u="sng" dirty="0" err="1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chondrotification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centers </a:t>
            </a:r>
            <a:r>
              <a:rPr lang="en-US" sz="1600" dirty="0" err="1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appeare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6th week (cartilage)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:(</a:t>
            </a:r>
            <a:r>
              <a:rPr lang="en-US" sz="1600" dirty="0" err="1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Pic.B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by the (at the end of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US" sz="1600" dirty="0" smtClean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)the </a:t>
            </a:r>
            <a:r>
              <a:rPr lang="en-US" sz="1600" u="sng" dirty="0" smtClean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600" u="sng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ossification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appears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(bone)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Pic.c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u="sng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5 secondary ossification centers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appear at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1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Fusion of bony halves of vertebral arch occurs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3-5 years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pic.D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and Fusion of centrum with vertebral arch occurs at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3-6 years 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pic.D</a:t>
            </a:r>
            <a:r>
              <a:rPr lang="en-US" sz="1600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1600" dirty="0">
              <a:solidFill>
                <a:srgbClr val="3A3A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rgbClr val="3A3A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All centers unite around 25 years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b="1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Ossification</a:t>
            </a:r>
            <a:r>
              <a:rPr lang="en-US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starts at the </a:t>
            </a:r>
            <a:r>
              <a:rPr lang="en-US" u="sng" dirty="0">
                <a:solidFill>
                  <a:srgbClr val="3A3A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embryonic period ( end of 8th week) and ends at adult age 25 years. </a:t>
            </a:r>
          </a:p>
          <a:p>
            <a:endParaRPr lang="en-US" sz="1600" dirty="0">
              <a:solidFill>
                <a:srgbClr val="3A3A3A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07E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lang="en-US" dirty="0" smtClean="0">
                <a:solidFill>
                  <a:srgbClr val="F07E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435 ♥..</a:t>
            </a:r>
            <a:endParaRPr lang="en-US" dirty="0">
              <a:solidFill>
                <a:srgbClr val="F07E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957" y="1247"/>
            <a:ext cx="446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Vertebral </a:t>
            </a:r>
            <a:r>
              <a:rPr lang="en-US" sz="2800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Development</a:t>
            </a:r>
            <a:endParaRPr lang="en-US" sz="2800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9207" y="4642672"/>
            <a:ext cx="2327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*مراحل تحول نسيج المسزينكايمل إالى غ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ض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روف ثم إلى مرحلة أولية للتعظم ثم إلى مرحلة ثانوية للتعظم.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19207" y="4504444"/>
            <a:ext cx="2374402" cy="948886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80" y="-238502"/>
            <a:ext cx="6277739" cy="695214"/>
          </a:xfrm>
        </p:spPr>
        <p:txBody>
          <a:bodyPr/>
          <a:lstStyle/>
          <a:p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Curvatures of Vertebral Column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45" y="1165866"/>
            <a:ext cx="2875939" cy="232329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96254" y="0"/>
            <a:ext cx="9391024" cy="6858000"/>
            <a:chOff x="-96254" y="0"/>
            <a:chExt cx="9391024" cy="6858000"/>
          </a:xfrm>
        </p:grpSpPr>
        <p:cxnSp>
          <p:nvCxnSpPr>
            <p:cNvPr id="11" name="Shape 138"/>
            <p:cNvCxnSpPr/>
            <p:nvPr/>
          </p:nvCxnSpPr>
          <p:spPr>
            <a:xfrm>
              <a:off x="150770" y="529396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" name="Group 11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13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291"/>
              </p:ext>
            </p:extLst>
          </p:nvPr>
        </p:nvGraphicFramePr>
        <p:xfrm>
          <a:off x="471031" y="2034173"/>
          <a:ext cx="6854834" cy="1663532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3427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74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curvatures :(concave </a:t>
                      </a:r>
                      <a:r>
                        <a:rPr lang="en-US" sz="1400" b="1" u="sng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anterior</a:t>
                      </a:r>
                      <a:r>
                        <a:rPr lang="en-US" sz="14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 curvatures: (convex</a:t>
                      </a:r>
                      <a:r>
                        <a:rPr lang="en-US" sz="1400" b="1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u="sng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anterior</a:t>
                      </a:r>
                      <a:r>
                        <a:rPr lang="en-US" sz="14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prenatally </a:t>
                      </a:r>
                      <a:r>
                        <a:rPr lang="ar-SA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(قبل</a:t>
                      </a:r>
                      <a:r>
                        <a:rPr lang="ar-SA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الولادة) 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</a:t>
                      </a:r>
                      <a:r>
                        <a:rPr lang="en-US" sz="1400" b="1" dirty="0" err="1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postnatally</a:t>
                      </a:r>
                      <a:r>
                        <a:rPr lang="en-US" sz="1400" b="1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(بعد</a:t>
                      </a:r>
                      <a:r>
                        <a:rPr lang="ar-SA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الولادة) 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936">
                <a:tc>
                  <a:txBody>
                    <a:bodyPr/>
                    <a:lstStyle/>
                    <a:p>
                      <a:pPr marL="177800" indent="0" algn="ctr">
                        <a:buNone/>
                      </a:pPr>
                      <a:r>
                        <a:rPr lang="en-US" sz="14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1.Thoracic </a:t>
                      </a:r>
                      <a:endParaRPr lang="en-US" sz="1400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7800" indent="0" algn="ctr">
                        <a:buNone/>
                      </a:pPr>
                      <a:r>
                        <a:rPr lang="en-US" sz="14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2.Pelvic or Sacral </a:t>
                      </a:r>
                      <a:endParaRPr lang="en-US" sz="1400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>
                        <a:buNone/>
                      </a:pPr>
                      <a:r>
                        <a:rPr lang="en-US" sz="14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1.Cervical: as a result of lifting the head </a:t>
                      </a:r>
                      <a:endParaRPr lang="en-US" sz="1400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7800" indent="0" algn="ctr">
                        <a:buNone/>
                      </a:pPr>
                      <a:r>
                        <a:rPr lang="en-US" sz="14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2.Lumbar: as a result of walking </a:t>
                      </a:r>
                      <a:endParaRPr lang="en-US" sz="1400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8" descr="https://encrypted-tbn2.gstatic.com/images?q=tbn:ANd9GcSQQfsqBlthO0X5TlnZk0P5Jgewx2AOvuzSQM5IKMoGgwPhntIS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65" y="3805114"/>
            <a:ext cx="214307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s://encrypted-tbn0.gstatic.com/images?q=tbn:ANd9GcTOPt9LqZtlqMFYyVon9Ajl-7L-EkkYVzx9cYluiFQhI0OrHt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3635" r="2406"/>
          <a:stretch>
            <a:fillRect/>
          </a:stretch>
        </p:blipFill>
        <p:spPr bwMode="auto">
          <a:xfrm>
            <a:off x="9731418" y="3805114"/>
            <a:ext cx="229964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24347" y="4060521"/>
            <a:ext cx="5108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*قبل الولادة يكون العامود الفقري كله قطعة وحدة للأمام زي الصورة </a:t>
            </a:r>
          </a:p>
          <a:p>
            <a:pPr marL="177800" algn="r" rtl="1"/>
            <a:endParaRPr lang="x-none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algn="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طيب نحتاج نوصف الأجزاء المتشكلة </a:t>
            </a:r>
            <a:r>
              <a:rPr lang="x-none" sz="1200" b="1" u="sng" dirty="0" smtClean="0">
                <a:solidFill>
                  <a:schemeClr val="bg1">
                    <a:lumMod val="50000"/>
                  </a:schemeClr>
                </a:solidFill>
              </a:rPr>
              <a:t>للأمام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في مرحلة قبل الولادة وبعد الولادة</a:t>
            </a:r>
          </a:p>
          <a:p>
            <a:pPr marL="177800" algn="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قبل الولادة :</a:t>
            </a:r>
          </a:p>
          <a:p>
            <a:pPr marL="177800" algn="r" rtl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Thoracic -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و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sacral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تكون </a:t>
            </a: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</a:rPr>
              <a:t>مقعرة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للأمام</a:t>
            </a:r>
          </a:p>
          <a:p>
            <a:pPr marL="177800" algn="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بعد الولادة ونتيجة لأن الطفل يبدأ يرفع رأسه ويبدأ يمشي :</a:t>
            </a:r>
          </a:p>
          <a:p>
            <a:pPr marL="177800" algn="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Cervical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و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Lumbar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تكون </a:t>
            </a:r>
            <a:r>
              <a:rPr lang="x-none" sz="1200" b="1" dirty="0" smtClean="0">
                <a:solidFill>
                  <a:schemeClr val="bg1">
                    <a:lumMod val="50000"/>
                  </a:schemeClr>
                </a:solidFill>
              </a:rPr>
              <a:t>محدبة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للأمام 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71868" y="3982954"/>
            <a:ext cx="4166885" cy="1462562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6238753" y="4125626"/>
            <a:ext cx="1349592" cy="29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77" y="-149207"/>
            <a:ext cx="2180771" cy="722844"/>
          </a:xfrm>
        </p:spPr>
        <p:txBody>
          <a:bodyPr/>
          <a:lstStyle/>
          <a:p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Spina Bifida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77" y="724079"/>
            <a:ext cx="10515599" cy="4351338"/>
          </a:xfrm>
        </p:spPr>
        <p:txBody>
          <a:bodyPr/>
          <a:lstStyle/>
          <a:p>
            <a:pPr marL="177800" indent="0">
              <a:buNone/>
            </a:pPr>
            <a:r>
              <a:rPr lang="en-US" sz="1600" b="1" dirty="0"/>
              <a:t>-Cause: </a:t>
            </a:r>
            <a:r>
              <a:rPr lang="en-US" sz="1600" dirty="0">
                <a:solidFill>
                  <a:srgbClr val="FF0000"/>
                </a:solidFill>
              </a:rPr>
              <a:t>Failure of fusion of the halves of vertebral arches </a:t>
            </a:r>
          </a:p>
          <a:p>
            <a:pPr marL="177800" indent="0">
              <a:buNone/>
            </a:pPr>
            <a:r>
              <a:rPr lang="en-US" sz="1600" b="1" dirty="0"/>
              <a:t>-Incidence: </a:t>
            </a:r>
            <a:r>
              <a:rPr lang="en-US" sz="1600" dirty="0"/>
              <a:t>0.04-0.15% </a:t>
            </a:r>
          </a:p>
          <a:p>
            <a:pPr marL="177800" indent="0">
              <a:buNone/>
            </a:pPr>
            <a:r>
              <a:rPr lang="en-US" sz="1600" b="1" dirty="0"/>
              <a:t>-Sex: </a:t>
            </a:r>
            <a:r>
              <a:rPr lang="en-US" sz="1600" dirty="0"/>
              <a:t>more frequent </a:t>
            </a:r>
            <a:r>
              <a:rPr lang="en-US" sz="1600" b="1" u="sng" dirty="0"/>
              <a:t>in females </a:t>
            </a:r>
          </a:p>
          <a:p>
            <a:pPr marL="177800" indent="0">
              <a:buNone/>
            </a:pPr>
            <a:r>
              <a:rPr lang="en-US" sz="1600" b="1" dirty="0"/>
              <a:t>-</a:t>
            </a:r>
            <a:r>
              <a:rPr lang="en-US" sz="1800" b="1" dirty="0">
                <a:solidFill>
                  <a:srgbClr val="618E87"/>
                </a:solidFill>
              </a:rPr>
              <a:t>Types: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592" y="698868"/>
            <a:ext cx="2158537" cy="14701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96254" y="0"/>
            <a:ext cx="9353929" cy="6858000"/>
            <a:chOff x="-96254" y="0"/>
            <a:chExt cx="9353929" cy="6858000"/>
          </a:xfrm>
        </p:grpSpPr>
        <p:cxnSp>
          <p:nvCxnSpPr>
            <p:cNvPr id="12" name="Shape 138"/>
            <p:cNvCxnSpPr/>
            <p:nvPr/>
          </p:nvCxnSpPr>
          <p:spPr>
            <a:xfrm>
              <a:off x="113675" y="425048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" name="Group 12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14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5322"/>
              </p:ext>
            </p:extLst>
          </p:nvPr>
        </p:nvGraphicFramePr>
        <p:xfrm>
          <a:off x="215982" y="2209253"/>
          <a:ext cx="10810785" cy="4382658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4397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2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1.Spina bifida </a:t>
                      </a:r>
                      <a:r>
                        <a:rPr lang="en-US" sz="1600" b="1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occulta</a:t>
                      </a:r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(20%)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2.Spin bifida </a:t>
                      </a:r>
                      <a:r>
                        <a:rPr lang="en-US" sz="1600" b="1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cystica</a:t>
                      </a:r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(80%)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401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closed type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one vertebra is affected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clinical symptoms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Skin overlying it is intact.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Sometimes covered by a tuft of hair.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Usually does not involve underlying neural tissue.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open type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Neurological symptoms are present 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portion of the nerves and the spinal cord are exposed outside the body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Cystica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the most severe and complex form of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spina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bifida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usually involves serious or fatal neurological problems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Subdivided into:</a:t>
                      </a:r>
                      <a:endParaRPr lang="en-US" sz="1600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812" y="4681180"/>
            <a:ext cx="1722278" cy="1815594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4983335" y="5044263"/>
            <a:ext cx="210865" cy="280191"/>
          </a:xfrm>
          <a:prstGeom prst="bent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3072" y="5075417"/>
            <a:ext cx="5199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1.Spina bifida with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meningocoele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7788" y="5502277"/>
            <a:ext cx="5199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2.Spina bifida with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meningomyelocoele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7788" y="6018903"/>
            <a:ext cx="5177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3.Spina bifida with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myeloschisis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Bent-Up Arrow 20"/>
          <p:cNvSpPr/>
          <p:nvPr/>
        </p:nvSpPr>
        <p:spPr>
          <a:xfrm rot="5400000">
            <a:off x="4983334" y="5467614"/>
            <a:ext cx="210865" cy="280191"/>
          </a:xfrm>
          <a:prstGeom prst="bent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5400000">
            <a:off x="4983333" y="5996189"/>
            <a:ext cx="210865" cy="280191"/>
          </a:xfrm>
          <a:prstGeom prst="bentUp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Documents and Settings\user1\My Documents\My Pictures\spina 1.jpg"/>
          <p:cNvPicPr>
            <a:picLocks noChangeAspect="1" noChangeArrowheads="1"/>
          </p:cNvPicPr>
          <p:nvPr/>
        </p:nvPicPr>
        <p:blipFill rotWithShape="1">
          <a:blip r:embed="rId5" cstate="print"/>
          <a:srcRect l="3526" t="5555" r="38393" b="52223"/>
          <a:stretch/>
        </p:blipFill>
        <p:spPr bwMode="auto">
          <a:xfrm>
            <a:off x="208550" y="4686045"/>
            <a:ext cx="2555428" cy="1827647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228863" y="981216"/>
            <a:ext cx="369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*تحدث هذه التشوهات بسبب ان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ه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ال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vertebral neural arch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فشل في الالتفاف والالتحام فالـ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spinal cord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مكشوف وما عاد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في شيء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يغطيه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33081" y="971763"/>
            <a:ext cx="3484833" cy="713157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1870" y="1799161"/>
            <a:ext cx="7346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l"/>
            <a:r>
              <a:rPr lang="x-none" sz="1600" dirty="0" smtClean="0">
                <a:solidFill>
                  <a:schemeClr val="bg1">
                    <a:lumMod val="50000"/>
                  </a:schemeClr>
                </a:solidFill>
              </a:rPr>
              <a:t>*وهذه التشوهات نوعين 1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x-non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cculta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</a:rPr>
              <a:t> (مقفل) ..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2-Cystica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</a:rPr>
              <a:t>(مفتوح)</a:t>
            </a:r>
            <a:endParaRPr lang="x-non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46414" y="4123861"/>
            <a:ext cx="3457439" cy="461665"/>
          </a:xfrm>
          <a:prstGeom prst="rect">
            <a:avLst/>
          </a:prstGeom>
          <a:noFill/>
          <a:ln w="12700">
            <a:solidFill>
              <a:srgbClr val="618E87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r"/>
            <a:r>
              <a:rPr lang="ar-SA" sz="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معنى كذا ان العمود الفقري تضرر لكن </a:t>
            </a:r>
            <a:r>
              <a:rPr lang="ar-SA" sz="1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الساينال</a:t>
            </a:r>
            <a:r>
              <a:rPr lang="ar-SA" sz="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كورد او أي </a:t>
            </a:r>
            <a:r>
              <a:rPr lang="ar-SA" sz="1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نيورال</a:t>
            </a:r>
            <a:r>
              <a:rPr lang="ar-SA" sz="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تيشو</a:t>
            </a:r>
            <a:r>
              <a:rPr lang="ar-SA" sz="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سليمة </a:t>
            </a:r>
            <a:r>
              <a:rPr lang="ar-SA" sz="1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ماتأثروا</a:t>
            </a:r>
            <a:r>
              <a:rPr lang="ar-SA" sz="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وصارلهم</a:t>
            </a:r>
            <a:r>
              <a:rPr lang="ar-SA" sz="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ضرر</a:t>
            </a:r>
            <a:endParaRPr lang="ar-SA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761191" y="4681180"/>
            <a:ext cx="63108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meninges 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=spinal cord 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ocoele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sac contains fluid or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cysist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schisis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opening</a:t>
            </a:r>
            <a:endParaRPr lang="ar-SA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1038362" y="4154873"/>
            <a:ext cx="1249894" cy="861306"/>
          </a:xfrm>
          <a:prstGeom prst="rect">
            <a:avLst/>
          </a:prstGeom>
          <a:noFill/>
          <a:ln>
            <a:solidFill>
              <a:srgbClr val="618E87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1200" smtClean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مالكم حجة </a:t>
            </a:r>
            <a:r>
              <a:rPr lang="ar-SA" sz="1200" dirty="0" smtClean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عشان محد يحفظ شكل  </a:t>
            </a:r>
            <a:r>
              <a:rPr lang="en-US" sz="1200" dirty="0" smtClean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:p</a:t>
            </a:r>
            <a:r>
              <a:rPr lang="ar-SA" sz="1200" dirty="0" smtClean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الكلمة بس</a:t>
            </a:r>
            <a:r>
              <a:rPr lang="ar-S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flipH="1">
            <a:off x="10658901" y="4563942"/>
            <a:ext cx="349476" cy="117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6254" y="0"/>
            <a:ext cx="320845" cy="6858000"/>
            <a:chOff x="-96254" y="0"/>
            <a:chExt cx="320845" cy="6858000"/>
          </a:xfrm>
        </p:grpSpPr>
        <p:sp>
          <p:nvSpPr>
            <p:cNvPr id="8" name="Shape 137"/>
            <p:cNvSpPr/>
            <p:nvPr/>
          </p:nvSpPr>
          <p:spPr>
            <a:xfrm>
              <a:off x="-32083" y="0"/>
              <a:ext cx="224589" cy="685800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41"/>
            <p:cNvSpPr/>
            <p:nvPr/>
          </p:nvSpPr>
          <p:spPr>
            <a:xfrm rot="-5400000">
              <a:off x="-128335" y="593564"/>
              <a:ext cx="417094" cy="288759"/>
            </a:xfrm>
            <a:prstGeom prst="triangle">
              <a:avLst>
                <a:gd name="adj" fmla="val 50000"/>
              </a:avLst>
            </a:prstGeom>
            <a:solidFill>
              <a:srgbClr val="E6DB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142"/>
            <p:cNvSpPr/>
            <p:nvPr/>
          </p:nvSpPr>
          <p:spPr>
            <a:xfrm rot="-5400000">
              <a:off x="-144377" y="3344778"/>
              <a:ext cx="417094" cy="288759"/>
            </a:xfrm>
            <a:prstGeom prst="triangle">
              <a:avLst>
                <a:gd name="adj" fmla="val 50000"/>
              </a:avLst>
            </a:prstGeom>
            <a:solidFill>
              <a:srgbClr val="E6DB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43"/>
            <p:cNvSpPr/>
            <p:nvPr/>
          </p:nvSpPr>
          <p:spPr>
            <a:xfrm rot="-5400000">
              <a:off x="-160421" y="5999744"/>
              <a:ext cx="417094" cy="288759"/>
            </a:xfrm>
            <a:prstGeom prst="triangle">
              <a:avLst>
                <a:gd name="adj" fmla="val 50000"/>
              </a:avLst>
            </a:prstGeom>
            <a:solidFill>
              <a:srgbClr val="E6DB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96254" y="-11646"/>
            <a:ext cx="9406290" cy="6858000"/>
            <a:chOff x="-96254" y="0"/>
            <a:chExt cx="9406290" cy="6858000"/>
          </a:xfrm>
        </p:grpSpPr>
        <p:cxnSp>
          <p:nvCxnSpPr>
            <p:cNvPr id="13" name="Shape 138"/>
            <p:cNvCxnSpPr/>
            <p:nvPr/>
          </p:nvCxnSpPr>
          <p:spPr>
            <a:xfrm>
              <a:off x="166036" y="393263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15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73280"/>
              </p:ext>
            </p:extLst>
          </p:nvPr>
        </p:nvGraphicFramePr>
        <p:xfrm>
          <a:off x="333395" y="1419033"/>
          <a:ext cx="10966950" cy="4557344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3655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5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1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1.Spina bifida with </a:t>
                      </a:r>
                      <a:r>
                        <a:rPr lang="en-US" sz="1600" b="1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meningocoele</a:t>
                      </a:r>
                      <a:endParaRPr lang="en-US" sz="160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EA98B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2.Spina bifida with </a:t>
                      </a:r>
                      <a:r>
                        <a:rPr lang="en-US" sz="1600" b="1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meningomyelocoele</a:t>
                      </a:r>
                      <a:endParaRPr lang="en-US" sz="160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EA98B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3.Spina bifida with </a:t>
                      </a:r>
                      <a:r>
                        <a:rPr lang="en-US" sz="1600" b="1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myeloschisis</a:t>
                      </a:r>
                      <a:endParaRPr lang="en-US" sz="160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5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protrusion of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containing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meninges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cerebrospinal fluid.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protrusion of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containing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meninges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spinal cord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and/or nerve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roots.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spinal cord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due to failure of fusion of neural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folds. 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" descr="C:\Documents and Settings\user1\My Documents\My Pictures\spi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184" y="3347317"/>
            <a:ext cx="1411185" cy="945679"/>
          </a:xfrm>
          <a:prstGeom prst="rect">
            <a:avLst/>
          </a:prstGeom>
          <a:noFill/>
        </p:spPr>
      </p:pic>
      <p:pic>
        <p:nvPicPr>
          <p:cNvPr id="25" name="Picture 3" descr="C:\Documents and Settings\user1\My Documents\My Pictures\spin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854" y="3273600"/>
            <a:ext cx="1604668" cy="1044868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9480" b="52915"/>
          <a:stretch/>
        </p:blipFill>
        <p:spPr>
          <a:xfrm>
            <a:off x="1002215" y="4292996"/>
            <a:ext cx="2619908" cy="16777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552" t="44588" r="39101" b="247"/>
          <a:stretch/>
        </p:blipFill>
        <p:spPr>
          <a:xfrm>
            <a:off x="4275722" y="4292996"/>
            <a:ext cx="2800107" cy="16777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60899" t="44588" r="548" b="247"/>
          <a:stretch/>
        </p:blipFill>
        <p:spPr>
          <a:xfrm>
            <a:off x="7936010" y="4292996"/>
            <a:ext cx="2017830" cy="16309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89780" y="2565101"/>
            <a:ext cx="3004509" cy="738664"/>
          </a:xfrm>
          <a:prstGeom prst="rect">
            <a:avLst/>
          </a:prstGeom>
          <a:ln w="12700">
            <a:solidFill>
              <a:srgbClr val="618E87"/>
            </a:solidFill>
            <a:prstDash val="dashDot"/>
          </a:ln>
        </p:spPr>
        <p:txBody>
          <a:bodyPr wrap="square">
            <a:spAutoFit/>
          </a:bodyPr>
          <a:lstStyle/>
          <a:p>
            <a:pPr marL="17780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يوجد عظام الفقرة تغطي </a:t>
            </a:r>
            <a:r>
              <a:rPr lang="x-none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السباينال</a:t>
            </a:r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كورد ولكن في زي كيس داخله طبقات </a:t>
            </a:r>
            <a:r>
              <a:rPr lang="x-none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المننجيز</a:t>
            </a:r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CSF</a:t>
            </a:r>
            <a:endParaRPr lang="x-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4322" y="2565101"/>
            <a:ext cx="3376070" cy="738664"/>
          </a:xfrm>
          <a:prstGeom prst="rect">
            <a:avLst/>
          </a:prstGeom>
          <a:ln w="12700">
            <a:solidFill>
              <a:srgbClr val="618E87"/>
            </a:solidFill>
            <a:prstDash val="dashDot"/>
          </a:ln>
        </p:spPr>
        <p:txBody>
          <a:bodyPr wrap="square">
            <a:spAutoFit/>
          </a:bodyPr>
          <a:lstStyle/>
          <a:p>
            <a:pPr marL="177800" lvl="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نفس إلي قبل بس زيادة فيه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spinal cord and/or nerve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algn="ctr" rtl="1"/>
            <a:r>
              <a:rPr lang="x-non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8426" y="2565101"/>
            <a:ext cx="3313503" cy="461665"/>
          </a:xfrm>
          <a:prstGeom prst="rect">
            <a:avLst/>
          </a:prstGeom>
          <a:ln w="12700">
            <a:solidFill>
              <a:srgbClr val="618E87"/>
            </a:solidFill>
            <a:prstDash val="dashDot"/>
          </a:ln>
        </p:spPr>
        <p:txBody>
          <a:bodyPr wrap="square">
            <a:spAutoFit/>
          </a:bodyPr>
          <a:lstStyle/>
          <a:p>
            <a:pPr marL="17780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*هذا النوع مره سيء !! مافي ولا شيء يغطي السباينال كورد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algn="ctr" rtl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Very rare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مربع نص 1"/>
          <p:cNvSpPr txBox="1"/>
          <p:nvPr/>
        </p:nvSpPr>
        <p:spPr>
          <a:xfrm>
            <a:off x="439028" y="-83688"/>
            <a:ext cx="3125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Count.</a:t>
            </a:r>
            <a:endParaRPr lang="x-none" sz="2800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028948" y="780956"/>
            <a:ext cx="35125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>
                <a:solidFill>
                  <a:srgbClr val="EA98B3"/>
                </a:solidFill>
              </a:rPr>
              <a:t>- الأنواع </a:t>
            </a:r>
            <a:r>
              <a:rPr lang="ar-SA" dirty="0" err="1" smtClean="0">
                <a:solidFill>
                  <a:srgbClr val="EA98B3"/>
                </a:solidFill>
              </a:rPr>
              <a:t>الجاية</a:t>
            </a:r>
            <a:r>
              <a:rPr lang="ar-SA" dirty="0" smtClean="0">
                <a:solidFill>
                  <a:srgbClr val="EA98B3"/>
                </a:solidFill>
              </a:rPr>
              <a:t> استنتجوا تعريفها من اسمها </a:t>
            </a:r>
            <a:r>
              <a:rPr lang="ar-SA" dirty="0" smtClean="0">
                <a:solidFill>
                  <a:srgbClr val="EA9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√☻</a:t>
            </a:r>
            <a:endParaRPr lang="ar-SA" dirty="0">
              <a:solidFill>
                <a:srgbClr val="EA98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96328"/>
              </p:ext>
            </p:extLst>
          </p:nvPr>
        </p:nvGraphicFramePr>
        <p:xfrm>
          <a:off x="1510471" y="976713"/>
          <a:ext cx="8128000" cy="5029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cap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Structure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cap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Origin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Neural tube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Ectoderm.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Spinal cord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Caudal 2\3 of the neural tube.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Grey matter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Mantle layer.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White matter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Marginal layer.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arachnoid mater and </a:t>
                      </a:r>
                      <a:r>
                        <a:rPr lang="en-US" sz="2000" b="1" u="none" strike="noStrike" cap="none" baseline="0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pia</a:t>
                      </a:r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mater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Ectoderm.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Dura matter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mesoderm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Vertebral column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ventromedial parts (</a:t>
                      </a:r>
                      <a:r>
                        <a:rPr lang="en-US" sz="2000" b="0" u="none" strike="noStrike" cap="none" baseline="0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sclerotomes</a:t>
                      </a:r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) of the </a:t>
                      </a:r>
                      <a:r>
                        <a:rPr lang="en-US" sz="2000" b="0" u="none" strike="noStrike" cap="none" baseline="0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somites</a:t>
                      </a:r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Somaits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Paraaxial</a:t>
                      </a:r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mesoderm.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nucleus </a:t>
                      </a:r>
                      <a:r>
                        <a:rPr lang="en-US" sz="2000" b="1" u="none" strike="noStrike" cap="none" baseline="0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pulposus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Notochord between the bodies of vertebrae.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Annulus </a:t>
                      </a:r>
                      <a:r>
                        <a:rPr lang="en-US" sz="2000" b="1" u="none" strike="noStrike" cap="none" baseline="0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fibrosus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Mesoderm.</a:t>
                      </a:r>
                      <a:endParaRPr lang="en-US" sz="2000" b="0" i="0" u="none" strike="noStrike" cap="none" baseline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47203" y="-233724"/>
            <a:ext cx="4386943" cy="825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80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r>
              <a:rPr lang="en-US" sz="2400" b="1" smtClean="0">
                <a:solidFill>
                  <a:srgbClr val="618E87"/>
                </a:solidFill>
              </a:rPr>
              <a:t> </a:t>
            </a:r>
            <a:endParaRPr lang="en-US" sz="2000" b="1" dirty="0">
              <a:solidFill>
                <a:srgbClr val="618E87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96254" y="0"/>
            <a:ext cx="9638517" cy="6858000"/>
            <a:chOff x="-96254" y="0"/>
            <a:chExt cx="9638517" cy="6858000"/>
          </a:xfrm>
        </p:grpSpPr>
        <p:cxnSp>
          <p:nvCxnSpPr>
            <p:cNvPr id="19" name="Shape 138"/>
            <p:cNvCxnSpPr/>
            <p:nvPr/>
          </p:nvCxnSpPr>
          <p:spPr>
            <a:xfrm>
              <a:off x="398263" y="480165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" name="Group 19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21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2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14402"/>
              </p:ext>
            </p:extLst>
          </p:nvPr>
        </p:nvGraphicFramePr>
        <p:xfrm>
          <a:off x="722365" y="744825"/>
          <a:ext cx="10424607" cy="5425440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4853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1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u="none" strike="noStrike" cap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Time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none" strike="noStrike" cap="non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Changes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6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week (early)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Three germ cell layers.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4th week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Each </a:t>
                      </a:r>
                      <a:r>
                        <a:rPr lang="en-US" sz="2000" b="0" u="none" strike="noStrike" cap="none" baseline="0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sclerotome</a:t>
                      </a:r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becomes subdivided into cranial and caudal part.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6th week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 err="1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Chondrification</a:t>
                      </a:r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centers appear.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End of 8th week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 primary ossification centers appear.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4th month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Starting of myelination of nerve fibers.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During 1st postnatal year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Continuation of the myelination of nerve fibers.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3-5 years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Fusion occurs (fusion of 2 vertebral arches)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4-6 years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Fusion of centrum with vertebral arch.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strike="noStrike" cap="non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At puberty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5 secondary ossification centers appear.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137">
                <a:tc>
                  <a:txBody>
                    <a:bodyPr/>
                    <a:lstStyle/>
                    <a:p>
                      <a:r>
                        <a:rPr lang="en-US" sz="2000" b="1" u="none" strike="noStrike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years</a:t>
                      </a:r>
                      <a:endParaRPr lang="en-US" sz="20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All centers unite.</a:t>
                      </a:r>
                      <a:endParaRPr lang="en-US" sz="2000" b="0" dirty="0">
                        <a:solidFill>
                          <a:srgbClr val="EE3D9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0" u="none" strike="noStrik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development the end of spinal cord shifts its position: at </a:t>
                      </a:r>
                      <a:r>
                        <a:rPr lang="en-US" sz="2000" b="0" u="sng" strike="noStrik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weeks</a:t>
                      </a:r>
                      <a:r>
                        <a:rPr lang="en-US" sz="2000" b="0" u="none" strike="noStrik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(level of S1), at birth (level of L3), adult position (level of L1-L2).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03661" y="-335322"/>
            <a:ext cx="4386943" cy="825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z="280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r>
              <a:rPr lang="en-US" sz="2400" b="1" smtClean="0">
                <a:solidFill>
                  <a:srgbClr val="618E87"/>
                </a:solidFill>
              </a:rPr>
              <a:t> </a:t>
            </a:r>
            <a:endParaRPr lang="en-US" sz="2000" b="1" dirty="0">
              <a:solidFill>
                <a:srgbClr val="618E87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96254" y="0"/>
            <a:ext cx="9565947" cy="6858000"/>
            <a:chOff x="-96254" y="0"/>
            <a:chExt cx="9565947" cy="6858000"/>
          </a:xfrm>
        </p:grpSpPr>
        <p:cxnSp>
          <p:nvCxnSpPr>
            <p:cNvPr id="19" name="Shape 138"/>
            <p:cNvCxnSpPr/>
            <p:nvPr/>
          </p:nvCxnSpPr>
          <p:spPr>
            <a:xfrm>
              <a:off x="325693" y="407595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" name="Group 19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21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0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66" y="-136537"/>
            <a:ext cx="4386943" cy="825046"/>
          </a:xfrm>
        </p:spPr>
        <p:txBody>
          <a:bodyPr/>
          <a:lstStyle/>
          <a:p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b="1" dirty="0">
                <a:solidFill>
                  <a:srgbClr val="618E87"/>
                </a:solidFill>
              </a:rPr>
              <a:t>MCQ’S</a:t>
            </a:r>
            <a:endParaRPr lang="en-US" sz="2000" b="1" dirty="0">
              <a:solidFill>
                <a:srgbClr val="618E8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96254" y="0"/>
            <a:ext cx="10194106" cy="6858000"/>
            <a:chOff x="-96254" y="0"/>
            <a:chExt cx="10194106" cy="6858000"/>
          </a:xfrm>
        </p:grpSpPr>
        <p:cxnSp>
          <p:nvCxnSpPr>
            <p:cNvPr id="11" name="Shape 138"/>
            <p:cNvCxnSpPr/>
            <p:nvPr/>
          </p:nvCxnSpPr>
          <p:spPr>
            <a:xfrm>
              <a:off x="953852" y="688509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" name="Group 11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13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1A5DE7-F7EA-9C40-AC26-A13E1C56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4" y="0"/>
            <a:ext cx="12248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Shape 626"/>
          <p:cNvGrpSpPr/>
          <p:nvPr/>
        </p:nvGrpSpPr>
        <p:grpSpPr>
          <a:xfrm>
            <a:off x="333829" y="179293"/>
            <a:ext cx="3653971" cy="3156898"/>
            <a:chOff x="3793642" y="1056178"/>
            <a:chExt cx="3534257" cy="3452322"/>
          </a:xfrm>
        </p:grpSpPr>
        <p:sp>
          <p:nvSpPr>
            <p:cNvPr id="627" name="Shape 627"/>
            <p:cNvSpPr/>
            <p:nvPr/>
          </p:nvSpPr>
          <p:spPr>
            <a:xfrm>
              <a:off x="3949700" y="1206500"/>
              <a:ext cx="3225800" cy="3149600"/>
            </a:xfrm>
            <a:prstGeom prst="ellipse">
              <a:avLst/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3883610" y="1130300"/>
              <a:ext cx="3355175" cy="3291840"/>
            </a:xfrm>
            <a:prstGeom prst="ellipse">
              <a:avLst/>
            </a:prstGeom>
            <a:noFill/>
            <a:ln w="22225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3793642" y="1056178"/>
              <a:ext cx="3534257" cy="3452322"/>
            </a:xfrm>
            <a:prstGeom prst="ellipse">
              <a:avLst/>
            </a:prstGeom>
            <a:noFill/>
            <a:ln w="4445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Shape 630"/>
          <p:cNvSpPr txBox="1"/>
          <p:nvPr/>
        </p:nvSpPr>
        <p:spPr>
          <a:xfrm>
            <a:off x="660400" y="952500"/>
            <a:ext cx="30480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3200" b="1" dirty="0">
                <a:solidFill>
                  <a:srgbClr val="E6DB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SUGGESTION OR ISSUE </a:t>
            </a:r>
          </a:p>
        </p:txBody>
      </p:sp>
      <p:cxnSp>
        <p:nvCxnSpPr>
          <p:cNvPr id="637" name="Shape 637"/>
          <p:cNvCxnSpPr/>
          <p:nvPr/>
        </p:nvCxnSpPr>
        <p:spPr>
          <a:xfrm rot="10800000">
            <a:off x="5843326" y="3753918"/>
            <a:ext cx="5575300" cy="0"/>
          </a:xfrm>
          <a:prstGeom prst="straightConnector1">
            <a:avLst/>
          </a:prstGeom>
          <a:noFill/>
          <a:ln w="41275" cap="rnd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l="17968" t="12500" r="17968" b="12500"/>
          <a:stretch/>
        </p:blipFill>
        <p:spPr>
          <a:xfrm>
            <a:off x="5523966" y="932736"/>
            <a:ext cx="660399" cy="7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Shape 642"/>
          <p:cNvSpPr txBox="1"/>
          <p:nvPr/>
        </p:nvSpPr>
        <p:spPr>
          <a:xfrm>
            <a:off x="6596984" y="248944"/>
            <a:ext cx="35305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 </a:t>
            </a:r>
          </a:p>
        </p:txBody>
      </p:sp>
      <p:cxnSp>
        <p:nvCxnSpPr>
          <p:cNvPr id="643" name="Shape 643"/>
          <p:cNvCxnSpPr/>
          <p:nvPr/>
        </p:nvCxnSpPr>
        <p:spPr>
          <a:xfrm flipV="1">
            <a:off x="6596984" y="825825"/>
            <a:ext cx="2651188" cy="1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6323327" y="1732840"/>
            <a:ext cx="34747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 VIDEOS</a:t>
            </a:r>
          </a:p>
        </p:txBody>
      </p:sp>
      <p:cxnSp>
        <p:nvCxnSpPr>
          <p:cNvPr id="645" name="Shape 645"/>
          <p:cNvCxnSpPr/>
          <p:nvPr/>
        </p:nvCxnSpPr>
        <p:spPr>
          <a:xfrm flipV="1">
            <a:off x="6323327" y="2379171"/>
            <a:ext cx="3561453" cy="18288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646" name="Shape 646"/>
          <p:cNvSpPr txBox="1"/>
          <p:nvPr/>
        </p:nvSpPr>
        <p:spPr>
          <a:xfrm>
            <a:off x="6323327" y="998666"/>
            <a:ext cx="3925001" cy="506645"/>
          </a:xfrm>
          <a:prstGeom prst="rect">
            <a:avLst/>
          </a:prstGeom>
          <a:noFill/>
          <a:ln w="19050">
            <a:solidFill>
              <a:srgbClr val="7AADA2"/>
            </a:solidFill>
            <a:prstDash val="lgDash"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Dr.slides</a:t>
            </a:r>
            <a:r>
              <a:rPr lang="en-GB" dirty="0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 (male and female).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Embryology team 435 .</a:t>
            </a:r>
            <a:endParaRPr lang="en-GB" dirty="0">
              <a:solidFill>
                <a:srgbClr val="EE3D9B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grpSp>
        <p:nvGrpSpPr>
          <p:cNvPr id="648" name="Shape 648"/>
          <p:cNvGrpSpPr/>
          <p:nvPr/>
        </p:nvGrpSpPr>
        <p:grpSpPr>
          <a:xfrm>
            <a:off x="10297695" y="5675"/>
            <a:ext cx="1894305" cy="2379169"/>
            <a:chOff x="10297695" y="0"/>
            <a:chExt cx="1894305" cy="2149642"/>
          </a:xfrm>
        </p:grpSpPr>
        <p:sp>
          <p:nvSpPr>
            <p:cNvPr id="649" name="Shape 649"/>
            <p:cNvSpPr/>
            <p:nvPr/>
          </p:nvSpPr>
          <p:spPr>
            <a:xfrm>
              <a:off x="11734709" y="0"/>
              <a:ext cx="457291" cy="737936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11016202" y="0"/>
              <a:ext cx="457291" cy="2149641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97695" y="0"/>
              <a:ext cx="457291" cy="129941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-296366" y="3182403"/>
            <a:ext cx="7268666" cy="3862133"/>
            <a:chOff x="-770021" y="2149642"/>
            <a:chExt cx="11984224" cy="5277854"/>
          </a:xfrm>
        </p:grpSpPr>
        <p:grpSp>
          <p:nvGrpSpPr>
            <p:cNvPr id="34" name="Group 56"/>
            <p:cNvGrpSpPr/>
            <p:nvPr/>
          </p:nvGrpSpPr>
          <p:grpSpPr>
            <a:xfrm>
              <a:off x="-770021" y="2149642"/>
              <a:ext cx="4829059" cy="5277854"/>
              <a:chOff x="158735" y="2005263"/>
              <a:chExt cx="4602883" cy="4700338"/>
            </a:xfrm>
          </p:grpSpPr>
          <p:pic>
            <p:nvPicPr>
              <p:cNvPr id="43" name="Picture 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158735" y="2005263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4" name="Picture 54"/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382493" y="2196809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5" name="مجموعة 34"/>
            <p:cNvGrpSpPr/>
            <p:nvPr/>
          </p:nvGrpSpPr>
          <p:grpSpPr>
            <a:xfrm>
              <a:off x="2513487" y="2648367"/>
              <a:ext cx="8700716" cy="2097537"/>
              <a:chOff x="2176542" y="3784934"/>
              <a:chExt cx="8054326" cy="1798476"/>
            </a:xfrm>
          </p:grpSpPr>
          <p:grpSp>
            <p:nvGrpSpPr>
              <p:cNvPr id="36" name="Group 19"/>
              <p:cNvGrpSpPr/>
              <p:nvPr/>
            </p:nvGrpSpPr>
            <p:grpSpPr>
              <a:xfrm>
                <a:off x="2176542" y="3784934"/>
                <a:ext cx="2516467" cy="1798476"/>
                <a:chOff x="6851293" y="2529763"/>
                <a:chExt cx="2516467" cy="1798476"/>
              </a:xfrm>
            </p:grpSpPr>
            <p:pic>
              <p:nvPicPr>
                <p:cNvPr id="39" name="Picture 5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3051" b="97627" l="0" r="100000">
                              <a14:foregroundMark x1="24561" y1="15593" x2="24561" y2="15593"/>
                              <a14:foregroundMark x1="17043" y1="6780" x2="17043" y2="6780"/>
                              <a14:foregroundMark x1="7769" y1="24746" x2="7769" y2="24746"/>
                              <a14:foregroundMark x1="20301" y1="3051" x2="10025" y2="90847"/>
                              <a14:foregroundMark x1="7018" y1="87458" x2="501" y2="61017"/>
                              <a14:foregroundMark x1="16291" y1="39661" x2="9524" y2="34915"/>
                              <a14:foregroundMark x1="21303" y1="48475" x2="32331" y2="56610"/>
                              <a14:foregroundMark x1="34586" y1="72881" x2="37845" y2="55593"/>
                              <a14:foregroundMark x1="34336" y1="50847" x2="26065" y2="42712"/>
                              <a14:foregroundMark x1="37845" y1="92881" x2="45865" y2="88814"/>
                              <a14:foregroundMark x1="30075" y1="91525" x2="25313" y2="81695"/>
                              <a14:backgroundMark x1="4511" y1="41017" x2="4010" y2="42034"/>
                              <a14:backgroundMark x1="39348" y1="80678" x2="39098" y2="78983"/>
                              <a14:backgroundMark x1="20551" y1="88814" x2="20551" y2="88814"/>
                              <a14:backgroundMark x1="39098" y1="89831" x2="39098" y2="89831"/>
                              <a14:backgroundMark x1="29323" y1="82712" x2="29323" y2="82712"/>
                              <a14:backgroundMark x1="33584" y1="89492" x2="33584" y2="89492"/>
                              <a14:backgroundMark x1="32080" y1="85763" x2="32080" y2="85763"/>
                              <a14:backgroundMark x1="36090" y1="89492" x2="36090" y2="89492"/>
                              <a14:backgroundMark x1="38346" y1="74915" x2="38346" y2="74915"/>
                              <a14:backgroundMark x1="2005" y1="57966" x2="2005" y2="57966"/>
                              <a14:backgroundMark x1="11028" y1="35593" x2="11028" y2="35593"/>
                              <a14:backgroundMark x1="17293" y1="44068" x2="17293" y2="44068"/>
                              <a14:backgroundMark x1="21053" y1="44068" x2="21053" y2="44068"/>
                              <a14:backgroundMark x1="14286" y1="35593" x2="11028" y2="24746"/>
                              <a14:backgroundMark x1="11529" y1="22034" x2="13283" y2="16949"/>
                              <a14:backgroundMark x1="37594" y1="33898" x2="40852" y2="24068"/>
                              <a14:backgroundMark x1="40100" y1="23729" x2="37093" y2="11186"/>
                              <a14:backgroundMark x1="33083" y1="40678" x2="32832" y2="38983"/>
                              <a14:backgroundMark x1="30576" y1="42034" x2="28822" y2="42712"/>
                            </a14:backgroundRemoval>
                          </a14:imgEffect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93" y="2529763"/>
                  <a:ext cx="2516467" cy="1798476"/>
                </a:xfrm>
                <a:prstGeom prst="rect">
                  <a:avLst/>
                </a:prstGeom>
              </p:spPr>
            </p:pic>
            <p:sp>
              <p:nvSpPr>
                <p:cNvPr id="40" name="Oval 9"/>
                <p:cNvSpPr/>
                <p:nvPr/>
              </p:nvSpPr>
              <p:spPr>
                <a:xfrm rot="19838218">
                  <a:off x="7172584" y="2672499"/>
                  <a:ext cx="417043" cy="209859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Oval 10"/>
                <p:cNvSpPr/>
                <p:nvPr/>
              </p:nvSpPr>
              <p:spPr>
                <a:xfrm rot="18606469">
                  <a:off x="7635237" y="2589513"/>
                  <a:ext cx="66831" cy="367447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Oval 18"/>
                <p:cNvSpPr/>
                <p:nvPr/>
              </p:nvSpPr>
              <p:spPr>
                <a:xfrm rot="19946827">
                  <a:off x="7760985" y="2822452"/>
                  <a:ext cx="72478" cy="166494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7" name="TextBox 21"/>
              <p:cNvSpPr txBox="1"/>
              <p:nvPr/>
            </p:nvSpPr>
            <p:spPr>
              <a:xfrm>
                <a:off x="3062813" y="4573946"/>
                <a:ext cx="7168055" cy="54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kern="1200" dirty="0">
                    <a:solidFill>
                      <a:srgbClr val="F18B95"/>
                    </a:solidFill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247074" y="4902751"/>
                <a:ext cx="1717589" cy="50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200" kern="1200" dirty="0">
                    <a:solidFill>
                      <a:srgbClr val="E1B27F"/>
                    </a:solidFill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0073" y="5364392"/>
            <a:ext cx="1617816" cy="369332"/>
          </a:xfrm>
          <a:prstGeom prst="rect">
            <a:avLst/>
          </a:prstGeom>
          <a:noFill/>
          <a:ln w="28575"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10"/>
              </a:rPr>
              <a:t>Editing file</a:t>
            </a:r>
            <a:endParaRPr lang="en-US" sz="1800" b="1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9777" y="3136264"/>
            <a:ext cx="1484048" cy="1245935"/>
            <a:chOff x="3239777" y="3136264"/>
            <a:chExt cx="1484048" cy="1245935"/>
          </a:xfrm>
        </p:grpSpPr>
        <p:sp>
          <p:nvSpPr>
            <p:cNvPr id="13" name="Freeform 12"/>
            <p:cNvSpPr/>
            <p:nvPr/>
          </p:nvSpPr>
          <p:spPr>
            <a:xfrm rot="337334">
              <a:off x="3239777" y="3136264"/>
              <a:ext cx="1235934" cy="1201849"/>
            </a:xfrm>
            <a:custGeom>
              <a:avLst/>
              <a:gdLst>
                <a:gd name="connsiteX0" fmla="*/ 0 w 1088020"/>
                <a:gd name="connsiteY0" fmla="*/ 0 h 1145893"/>
                <a:gd name="connsiteX1" fmla="*/ 57873 w 1088020"/>
                <a:gd name="connsiteY1" fmla="*/ 115746 h 1145893"/>
                <a:gd name="connsiteX2" fmla="*/ 104172 w 1088020"/>
                <a:gd name="connsiteY2" fmla="*/ 185194 h 1145893"/>
                <a:gd name="connsiteX3" fmla="*/ 162045 w 1088020"/>
                <a:gd name="connsiteY3" fmla="*/ 277792 h 1145893"/>
                <a:gd name="connsiteX4" fmla="*/ 231493 w 1088020"/>
                <a:gd name="connsiteY4" fmla="*/ 347240 h 1145893"/>
                <a:gd name="connsiteX5" fmla="*/ 266217 w 1088020"/>
                <a:gd name="connsiteY5" fmla="*/ 381964 h 1145893"/>
                <a:gd name="connsiteX6" fmla="*/ 324091 w 1088020"/>
                <a:gd name="connsiteY6" fmla="*/ 451412 h 1145893"/>
                <a:gd name="connsiteX7" fmla="*/ 370390 w 1088020"/>
                <a:gd name="connsiteY7" fmla="*/ 486136 h 1145893"/>
                <a:gd name="connsiteX8" fmla="*/ 428263 w 1088020"/>
                <a:gd name="connsiteY8" fmla="*/ 532435 h 1145893"/>
                <a:gd name="connsiteX9" fmla="*/ 474562 w 1088020"/>
                <a:gd name="connsiteY9" fmla="*/ 590308 h 1145893"/>
                <a:gd name="connsiteX10" fmla="*/ 497711 w 1088020"/>
                <a:gd name="connsiteY10" fmla="*/ 625032 h 1145893"/>
                <a:gd name="connsiteX11" fmla="*/ 544010 w 1088020"/>
                <a:gd name="connsiteY11" fmla="*/ 671331 h 1145893"/>
                <a:gd name="connsiteX12" fmla="*/ 567159 w 1088020"/>
                <a:gd name="connsiteY12" fmla="*/ 694481 h 1145893"/>
                <a:gd name="connsiteX13" fmla="*/ 625033 w 1088020"/>
                <a:gd name="connsiteY13" fmla="*/ 787078 h 1145893"/>
                <a:gd name="connsiteX14" fmla="*/ 659757 w 1088020"/>
                <a:gd name="connsiteY14" fmla="*/ 856526 h 1145893"/>
                <a:gd name="connsiteX15" fmla="*/ 671331 w 1088020"/>
                <a:gd name="connsiteY15" fmla="*/ 1088020 h 1145893"/>
                <a:gd name="connsiteX16" fmla="*/ 567159 w 1088020"/>
                <a:gd name="connsiteY16" fmla="*/ 1145893 h 1145893"/>
                <a:gd name="connsiteX17" fmla="*/ 381964 w 1088020"/>
                <a:gd name="connsiteY17" fmla="*/ 1134318 h 1145893"/>
                <a:gd name="connsiteX18" fmla="*/ 312516 w 1088020"/>
                <a:gd name="connsiteY18" fmla="*/ 1088020 h 1145893"/>
                <a:gd name="connsiteX19" fmla="*/ 289367 w 1088020"/>
                <a:gd name="connsiteY19" fmla="*/ 1064870 h 1145893"/>
                <a:gd name="connsiteX20" fmla="*/ 219919 w 1088020"/>
                <a:gd name="connsiteY20" fmla="*/ 949124 h 1145893"/>
                <a:gd name="connsiteX21" fmla="*/ 208344 w 1088020"/>
                <a:gd name="connsiteY21" fmla="*/ 914400 h 1145893"/>
                <a:gd name="connsiteX22" fmla="*/ 196769 w 1088020"/>
                <a:gd name="connsiteY22" fmla="*/ 856526 h 1145893"/>
                <a:gd name="connsiteX23" fmla="*/ 208344 w 1088020"/>
                <a:gd name="connsiteY23" fmla="*/ 729205 h 1145893"/>
                <a:gd name="connsiteX24" fmla="*/ 254643 w 1088020"/>
                <a:gd name="connsiteY24" fmla="*/ 682906 h 1145893"/>
                <a:gd name="connsiteX25" fmla="*/ 277792 w 1088020"/>
                <a:gd name="connsiteY25" fmla="*/ 648182 h 1145893"/>
                <a:gd name="connsiteX26" fmla="*/ 439838 w 1088020"/>
                <a:gd name="connsiteY26" fmla="*/ 578734 h 1145893"/>
                <a:gd name="connsiteX27" fmla="*/ 578734 w 1088020"/>
                <a:gd name="connsiteY27" fmla="*/ 555584 h 1145893"/>
                <a:gd name="connsiteX28" fmla="*/ 752354 w 1088020"/>
                <a:gd name="connsiteY28" fmla="*/ 567159 h 1145893"/>
                <a:gd name="connsiteX29" fmla="*/ 798653 w 1088020"/>
                <a:gd name="connsiteY29" fmla="*/ 601883 h 1145893"/>
                <a:gd name="connsiteX30" fmla="*/ 833377 w 1088020"/>
                <a:gd name="connsiteY30" fmla="*/ 625032 h 1145893"/>
                <a:gd name="connsiteX31" fmla="*/ 879676 w 1088020"/>
                <a:gd name="connsiteY31" fmla="*/ 671331 h 1145893"/>
                <a:gd name="connsiteX32" fmla="*/ 902825 w 1088020"/>
                <a:gd name="connsiteY32" fmla="*/ 694481 h 1145893"/>
                <a:gd name="connsiteX33" fmla="*/ 972273 w 1088020"/>
                <a:gd name="connsiteY33" fmla="*/ 740779 h 1145893"/>
                <a:gd name="connsiteX34" fmla="*/ 995422 w 1088020"/>
                <a:gd name="connsiteY34" fmla="*/ 763929 h 1145893"/>
                <a:gd name="connsiteX35" fmla="*/ 1064871 w 1088020"/>
                <a:gd name="connsiteY35" fmla="*/ 787078 h 1145893"/>
                <a:gd name="connsiteX36" fmla="*/ 1088020 w 1088020"/>
                <a:gd name="connsiteY36" fmla="*/ 821802 h 114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8020" h="1145893">
                  <a:moveTo>
                    <a:pt x="0" y="0"/>
                  </a:moveTo>
                  <a:cubicBezTo>
                    <a:pt x="19291" y="38582"/>
                    <a:pt x="33945" y="79855"/>
                    <a:pt x="57873" y="115746"/>
                  </a:cubicBezTo>
                  <a:cubicBezTo>
                    <a:pt x="73306" y="138895"/>
                    <a:pt x="91730" y="160309"/>
                    <a:pt x="104172" y="185194"/>
                  </a:cubicBezTo>
                  <a:cubicBezTo>
                    <a:pt x="125869" y="228589"/>
                    <a:pt x="128237" y="240228"/>
                    <a:pt x="162045" y="277792"/>
                  </a:cubicBezTo>
                  <a:cubicBezTo>
                    <a:pt x="183946" y="302126"/>
                    <a:pt x="208344" y="324091"/>
                    <a:pt x="231493" y="347240"/>
                  </a:cubicBezTo>
                  <a:cubicBezTo>
                    <a:pt x="243068" y="358815"/>
                    <a:pt x="256396" y="368869"/>
                    <a:pt x="266217" y="381964"/>
                  </a:cubicBezTo>
                  <a:cubicBezTo>
                    <a:pt x="285814" y="408093"/>
                    <a:pt x="299561" y="430971"/>
                    <a:pt x="324091" y="451412"/>
                  </a:cubicBezTo>
                  <a:cubicBezTo>
                    <a:pt x="338911" y="463762"/>
                    <a:pt x="355570" y="473786"/>
                    <a:pt x="370390" y="486136"/>
                  </a:cubicBezTo>
                  <a:cubicBezTo>
                    <a:pt x="436363" y="541115"/>
                    <a:pt x="342408" y="475199"/>
                    <a:pt x="428263" y="532435"/>
                  </a:cubicBezTo>
                  <a:cubicBezTo>
                    <a:pt x="499513" y="639311"/>
                    <a:pt x="408590" y="507844"/>
                    <a:pt x="474562" y="590308"/>
                  </a:cubicBezTo>
                  <a:cubicBezTo>
                    <a:pt x="483252" y="601171"/>
                    <a:pt x="488658" y="614470"/>
                    <a:pt x="497711" y="625032"/>
                  </a:cubicBezTo>
                  <a:cubicBezTo>
                    <a:pt x="511915" y="641603"/>
                    <a:pt x="528577" y="655898"/>
                    <a:pt x="544010" y="671331"/>
                  </a:cubicBezTo>
                  <a:cubicBezTo>
                    <a:pt x="551726" y="679048"/>
                    <a:pt x="561106" y="685401"/>
                    <a:pt x="567159" y="694481"/>
                  </a:cubicBezTo>
                  <a:cubicBezTo>
                    <a:pt x="585524" y="722028"/>
                    <a:pt x="611072" y="759155"/>
                    <a:pt x="625033" y="787078"/>
                  </a:cubicBezTo>
                  <a:cubicBezTo>
                    <a:pt x="672952" y="882918"/>
                    <a:pt x="593414" y="757014"/>
                    <a:pt x="659757" y="856526"/>
                  </a:cubicBezTo>
                  <a:cubicBezTo>
                    <a:pt x="672547" y="920477"/>
                    <a:pt x="704524" y="1021635"/>
                    <a:pt x="671331" y="1088020"/>
                  </a:cubicBezTo>
                  <a:cubicBezTo>
                    <a:pt x="655412" y="1119858"/>
                    <a:pt x="600351" y="1134829"/>
                    <a:pt x="567159" y="1145893"/>
                  </a:cubicBezTo>
                  <a:cubicBezTo>
                    <a:pt x="505427" y="1142035"/>
                    <a:pt x="442278" y="1148026"/>
                    <a:pt x="381964" y="1134318"/>
                  </a:cubicBezTo>
                  <a:cubicBezTo>
                    <a:pt x="354834" y="1128152"/>
                    <a:pt x="332189" y="1107693"/>
                    <a:pt x="312516" y="1088020"/>
                  </a:cubicBezTo>
                  <a:cubicBezTo>
                    <a:pt x="304800" y="1080303"/>
                    <a:pt x="295915" y="1073600"/>
                    <a:pt x="289367" y="1064870"/>
                  </a:cubicBezTo>
                  <a:cubicBezTo>
                    <a:pt x="261937" y="1028297"/>
                    <a:pt x="237873" y="991016"/>
                    <a:pt x="219919" y="949124"/>
                  </a:cubicBezTo>
                  <a:cubicBezTo>
                    <a:pt x="215113" y="937910"/>
                    <a:pt x="211303" y="926237"/>
                    <a:pt x="208344" y="914400"/>
                  </a:cubicBezTo>
                  <a:cubicBezTo>
                    <a:pt x="203572" y="895314"/>
                    <a:pt x="200627" y="875817"/>
                    <a:pt x="196769" y="856526"/>
                  </a:cubicBezTo>
                  <a:cubicBezTo>
                    <a:pt x="200627" y="814086"/>
                    <a:pt x="194868" y="769633"/>
                    <a:pt x="208344" y="729205"/>
                  </a:cubicBezTo>
                  <a:cubicBezTo>
                    <a:pt x="215246" y="708499"/>
                    <a:pt x="240439" y="699477"/>
                    <a:pt x="254643" y="682906"/>
                  </a:cubicBezTo>
                  <a:cubicBezTo>
                    <a:pt x="263696" y="672344"/>
                    <a:pt x="267323" y="657342"/>
                    <a:pt x="277792" y="648182"/>
                  </a:cubicBezTo>
                  <a:cubicBezTo>
                    <a:pt x="336362" y="596932"/>
                    <a:pt x="362960" y="594110"/>
                    <a:pt x="439838" y="578734"/>
                  </a:cubicBezTo>
                  <a:cubicBezTo>
                    <a:pt x="524463" y="561808"/>
                    <a:pt x="478236" y="569941"/>
                    <a:pt x="578734" y="555584"/>
                  </a:cubicBezTo>
                  <a:cubicBezTo>
                    <a:pt x="636607" y="559442"/>
                    <a:pt x="695596" y="555210"/>
                    <a:pt x="752354" y="567159"/>
                  </a:cubicBezTo>
                  <a:cubicBezTo>
                    <a:pt x="771231" y="571133"/>
                    <a:pt x="782955" y="590670"/>
                    <a:pt x="798653" y="601883"/>
                  </a:cubicBezTo>
                  <a:cubicBezTo>
                    <a:pt x="809973" y="609969"/>
                    <a:pt x="822815" y="615979"/>
                    <a:pt x="833377" y="625032"/>
                  </a:cubicBezTo>
                  <a:cubicBezTo>
                    <a:pt x="849948" y="639236"/>
                    <a:pt x="864243" y="655898"/>
                    <a:pt x="879676" y="671331"/>
                  </a:cubicBezTo>
                  <a:cubicBezTo>
                    <a:pt x="887392" y="679048"/>
                    <a:pt x="893745" y="688428"/>
                    <a:pt x="902825" y="694481"/>
                  </a:cubicBezTo>
                  <a:cubicBezTo>
                    <a:pt x="925974" y="709914"/>
                    <a:pt x="952600" y="721106"/>
                    <a:pt x="972273" y="740779"/>
                  </a:cubicBezTo>
                  <a:cubicBezTo>
                    <a:pt x="979989" y="748496"/>
                    <a:pt x="985661" y="759049"/>
                    <a:pt x="995422" y="763929"/>
                  </a:cubicBezTo>
                  <a:cubicBezTo>
                    <a:pt x="1017248" y="774842"/>
                    <a:pt x="1064871" y="787078"/>
                    <a:pt x="1064871" y="787078"/>
                  </a:cubicBezTo>
                  <a:cubicBezTo>
                    <a:pt x="1077665" y="825462"/>
                    <a:pt x="1064244" y="821802"/>
                    <a:pt x="1088020" y="821802"/>
                  </a:cubicBezTo>
                </a:path>
              </a:pathLst>
            </a:custGeom>
            <a:noFill/>
            <a:ln w="34925">
              <a:solidFill>
                <a:srgbClr val="7BAD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41619" y="3794219"/>
              <a:ext cx="482206" cy="587980"/>
              <a:chOff x="4390280" y="2957879"/>
              <a:chExt cx="482206" cy="587980"/>
            </a:xfrm>
          </p:grpSpPr>
          <p:sp>
            <p:nvSpPr>
              <p:cNvPr id="15" name="Triangle 14"/>
              <p:cNvSpPr/>
              <p:nvPr/>
            </p:nvSpPr>
            <p:spPr>
              <a:xfrm rot="7579256">
                <a:off x="4453860" y="3127233"/>
                <a:ext cx="481731" cy="355521"/>
              </a:xfrm>
              <a:prstGeom prst="triangle">
                <a:avLst/>
              </a:prstGeom>
              <a:noFill/>
              <a:ln w="28575">
                <a:solidFill>
                  <a:srgbClr val="7BADA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4390280" y="2957879"/>
                <a:ext cx="334120" cy="452071"/>
              </a:xfrm>
              <a:prstGeom prst="line">
                <a:avLst/>
              </a:prstGeom>
              <a:ln w="57150">
                <a:solidFill>
                  <a:srgbClr val="E6DB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Shape 647"/>
          <p:cNvSpPr txBox="1"/>
          <p:nvPr/>
        </p:nvSpPr>
        <p:spPr>
          <a:xfrm>
            <a:off x="6227700" y="2562333"/>
            <a:ext cx="5924384" cy="791092"/>
          </a:xfrm>
          <a:prstGeom prst="rect">
            <a:avLst/>
          </a:prstGeom>
          <a:noFill/>
          <a:ln w="19050">
            <a:solidFill>
              <a:srgbClr val="7AADA2"/>
            </a:solidFill>
            <a:prstDash val="lgDash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213F"/>
              </a:buClr>
              <a:buSzPct val="100000"/>
            </a:pPr>
            <a:r>
              <a:rPr lang="en-GB" sz="18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https://www.youtube.com/watch?v=4Swn8_Jnlss&amp;t=60s</a:t>
            </a:r>
            <a:endParaRPr lang="en-GB" sz="18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213F"/>
              </a:buClr>
              <a:buSzPct val="100000"/>
            </a:pPr>
            <a:r>
              <a:rPr lang="en-GB" sz="18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https://www.youtube.com/watch?v=E-bqLIQCbqE</a:t>
            </a:r>
            <a:endParaRPr lang="en-GB" sz="18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213F"/>
              </a:buClr>
              <a:buSzPct val="100000"/>
            </a:pPr>
            <a:endParaRPr lang="en-GB" sz="18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213F"/>
              </a:buClr>
              <a:buSzPct val="100000"/>
            </a:pPr>
            <a:endParaRPr lang="en-GB" sz="18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634"/>
          <p:cNvSpPr txBox="1"/>
          <p:nvPr/>
        </p:nvSpPr>
        <p:spPr>
          <a:xfrm>
            <a:off x="6323327" y="4041393"/>
            <a:ext cx="296677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/>
              </a:rPr>
              <a:t>@Embryology436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Shape 635"/>
          <p:cNvSpPr txBox="1"/>
          <p:nvPr/>
        </p:nvSpPr>
        <p:spPr>
          <a:xfrm>
            <a:off x="6323327" y="4946355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/>
              </a:rPr>
              <a:t>Embryology436@gmail.com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" name="Shape 638"/>
          <p:cNvPicPr preferRelativeResize="0"/>
          <p:nvPr/>
        </p:nvPicPr>
        <p:blipFill rotWithShape="1">
          <a:blip r:embed="rId15">
            <a:alphaModFix/>
          </a:blip>
          <a:srcRect l="5390" t="9219" r="10146" b="4521"/>
          <a:stretch/>
        </p:blipFill>
        <p:spPr>
          <a:xfrm>
            <a:off x="5420816" y="3924512"/>
            <a:ext cx="716279" cy="73151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" name="Shape 63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20816" y="4875274"/>
            <a:ext cx="716279" cy="6634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" name="Shape 6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390360" y="2500364"/>
            <a:ext cx="693084" cy="7772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51" b="97627" l="0" r="100000">
                        <a14:foregroundMark x1="24561" y1="15593" x2="24561" y2="15593"/>
                        <a14:foregroundMark x1="17043" y1="6780" x2="17043" y2="6780"/>
                        <a14:foregroundMark x1="7769" y1="24746" x2="7769" y2="24746"/>
                        <a14:foregroundMark x1="20301" y1="3051" x2="10025" y2="90847"/>
                        <a14:foregroundMark x1="7018" y1="87458" x2="501" y2="61017"/>
                        <a14:foregroundMark x1="16291" y1="39661" x2="9524" y2="34915"/>
                        <a14:foregroundMark x1="21303" y1="48475" x2="32331" y2="56610"/>
                        <a14:foregroundMark x1="34586" y1="72881" x2="37845" y2="55593"/>
                        <a14:foregroundMark x1="34336" y1="50847" x2="26065" y2="42712"/>
                        <a14:foregroundMark x1="37845" y1="92881" x2="45865" y2="88814"/>
                        <a14:foregroundMark x1="30075" y1="91525" x2="25313" y2="81695"/>
                        <a14:backgroundMark x1="4511" y1="41017" x2="4010" y2="42034"/>
                        <a14:backgroundMark x1="39348" y1="80678" x2="39098" y2="78983"/>
                        <a14:backgroundMark x1="20551" y1="88814" x2="20551" y2="88814"/>
                        <a14:backgroundMark x1="39098" y1="89831" x2="39098" y2="89831"/>
                        <a14:backgroundMark x1="29323" y1="82712" x2="29323" y2="82712"/>
                        <a14:backgroundMark x1="33584" y1="89492" x2="33584" y2="89492"/>
                        <a14:backgroundMark x1="32080" y1="85763" x2="32080" y2="85763"/>
                        <a14:backgroundMark x1="36090" y1="89492" x2="36090" y2="89492"/>
                        <a14:backgroundMark x1="38346" y1="74915" x2="38346" y2="74915"/>
                        <a14:backgroundMark x1="2005" y1="57966" x2="2005" y2="57966"/>
                        <a14:backgroundMark x1="11028" y1="35593" x2="11028" y2="35593"/>
                        <a14:backgroundMark x1="17293" y1="44068" x2="17293" y2="44068"/>
                        <a14:backgroundMark x1="21053" y1="44068" x2="21053" y2="44068"/>
                        <a14:backgroundMark x1="14286" y1="35593" x2="11028" y2="24746"/>
                        <a14:backgroundMark x1="11529" y1="22034" x2="13283" y2="16949"/>
                        <a14:backgroundMark x1="37594" y1="33898" x2="40852" y2="24068"/>
                        <a14:backgroundMark x1="40100" y1="23729" x2="37093" y2="11186"/>
                        <a14:backgroundMark x1="33083" y1="40678" x2="32832" y2="38983"/>
                        <a14:backgroundMark x1="30576" y1="42034" x2="28822" y2="42712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44" y="5758011"/>
            <a:ext cx="1020440" cy="849471"/>
          </a:xfrm>
          <a:prstGeom prst="rect">
            <a:avLst/>
          </a:prstGeom>
        </p:spPr>
      </p:pic>
      <p:sp>
        <p:nvSpPr>
          <p:cNvPr id="52" name="Shape 635">
            <a:hlinkClick r:id="rId18"/>
          </p:cNvPr>
          <p:cNvSpPr txBox="1"/>
          <p:nvPr/>
        </p:nvSpPr>
        <p:spPr>
          <a:xfrm>
            <a:off x="6323327" y="5928803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 smtClean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8"/>
              </a:rPr>
              <a:t>Your Suggestion here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75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Shape 662"/>
          <p:cNvGrpSpPr/>
          <p:nvPr/>
        </p:nvGrpSpPr>
        <p:grpSpPr>
          <a:xfrm>
            <a:off x="-71200" y="5949740"/>
            <a:ext cx="4548809" cy="874295"/>
            <a:chOff x="0" y="5969000"/>
            <a:chExt cx="4616259" cy="889000"/>
          </a:xfrm>
        </p:grpSpPr>
        <p:sp>
          <p:nvSpPr>
            <p:cNvPr id="663" name="Shape 663"/>
            <p:cNvSpPr/>
            <p:nvPr/>
          </p:nvSpPr>
          <p:spPr>
            <a:xfrm>
              <a:off x="0" y="5969000"/>
              <a:ext cx="800099" cy="889000"/>
            </a:xfrm>
            <a:prstGeom prst="mathPlus">
              <a:avLst>
                <a:gd name="adj1" fmla="val 23520"/>
              </a:avLst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482600" y="5994400"/>
              <a:ext cx="16255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GB" sz="1800" b="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EDITING By: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387159" y="6024259"/>
              <a:ext cx="4229100" cy="80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SzPct val="25000"/>
              </a:pPr>
              <a:r>
                <a:rPr lang="en-GB" sz="2400" b="1" dirty="0">
                  <a:solidFill>
                    <a:srgbClr val="618E8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MUHANNED ALZAHRANI</a:t>
              </a: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5773777" y="64531"/>
            <a:ext cx="6316064" cy="6576556"/>
            <a:chOff x="5841214" y="240629"/>
            <a:chExt cx="6316064" cy="6576556"/>
          </a:xfrm>
        </p:grpSpPr>
        <p:grpSp>
          <p:nvGrpSpPr>
            <p:cNvPr id="682" name="Shape 682"/>
            <p:cNvGrpSpPr/>
            <p:nvPr/>
          </p:nvGrpSpPr>
          <p:grpSpPr>
            <a:xfrm>
              <a:off x="5841214" y="240629"/>
              <a:ext cx="6316064" cy="6455524"/>
              <a:chOff x="5841214" y="240629"/>
              <a:chExt cx="6316064" cy="6455524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6580524" y="1097279"/>
                <a:ext cx="4666595" cy="5598873"/>
              </a:xfrm>
              <a:prstGeom prst="rect">
                <a:avLst/>
              </a:prstGeom>
              <a:solidFill>
                <a:srgbClr val="E6DBDD"/>
              </a:solidFill>
              <a:ln w="53975" cap="flat" cmpd="sng">
                <a:solidFill>
                  <a:srgbClr val="618E87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4" name="Shape 684"/>
              <p:cNvGrpSpPr/>
              <p:nvPr/>
            </p:nvGrpSpPr>
            <p:grpSpPr>
              <a:xfrm>
                <a:off x="5841214" y="240629"/>
                <a:ext cx="6316064" cy="2011680"/>
                <a:chOff x="5841214" y="593556"/>
                <a:chExt cx="6316064" cy="2011680"/>
              </a:xfrm>
            </p:grpSpPr>
            <p:grpSp>
              <p:nvGrpSpPr>
                <p:cNvPr id="685" name="Shape 685"/>
                <p:cNvGrpSpPr/>
                <p:nvPr/>
              </p:nvGrpSpPr>
              <p:grpSpPr>
                <a:xfrm>
                  <a:off x="5841214" y="593556"/>
                  <a:ext cx="6316064" cy="2011680"/>
                  <a:chOff x="5841214" y="593556"/>
                  <a:chExt cx="6316064" cy="2011680"/>
                </a:xfrm>
              </p:grpSpPr>
              <p:grpSp>
                <p:nvGrpSpPr>
                  <p:cNvPr id="686" name="Shape 686"/>
                  <p:cNvGrpSpPr/>
                  <p:nvPr/>
                </p:nvGrpSpPr>
                <p:grpSpPr>
                  <a:xfrm>
                    <a:off x="5841214" y="1106905"/>
                    <a:ext cx="6316064" cy="974793"/>
                    <a:chOff x="6800149" y="1130969"/>
                    <a:chExt cx="5051261" cy="920637"/>
                  </a:xfrm>
                </p:grpSpPr>
                <p:sp>
                  <p:nvSpPr>
                    <p:cNvPr id="687" name="Shape 687"/>
                    <p:cNvSpPr/>
                    <p:nvPr/>
                  </p:nvSpPr>
                  <p:spPr>
                    <a:xfrm>
                      <a:off x="7010400" y="1251284"/>
                      <a:ext cx="4588041" cy="689811"/>
                    </a:xfrm>
                    <a:prstGeom prst="rect">
                      <a:avLst/>
                    </a:prstGeom>
                    <a:solidFill>
                      <a:srgbClr val="7AADA2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algn="ctr"/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8" name="Shape 688"/>
                    <p:cNvSpPr/>
                    <p:nvPr/>
                  </p:nvSpPr>
                  <p:spPr>
                    <a:xfrm>
                      <a:off x="6914146" y="1187116"/>
                      <a:ext cx="4748463" cy="818146"/>
                    </a:xfrm>
                    <a:prstGeom prst="rect">
                      <a:avLst/>
                    </a:prstGeom>
                    <a:noFill/>
                    <a:ln w="47625" cap="flat" cmpd="sng">
                      <a:solidFill>
                        <a:srgbClr val="00213F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algn="ctr"/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9" name="Shape 689"/>
                    <p:cNvSpPr/>
                    <p:nvPr/>
                  </p:nvSpPr>
                  <p:spPr>
                    <a:xfrm>
                      <a:off x="6800149" y="1137207"/>
                      <a:ext cx="240631" cy="914400"/>
                    </a:xfrm>
                    <a:prstGeom prst="rect">
                      <a:avLst/>
                    </a:prstGeom>
                    <a:solidFill>
                      <a:srgbClr val="E6DBDD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algn="ctr"/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Shape 690"/>
                    <p:cNvSpPr/>
                    <p:nvPr/>
                  </p:nvSpPr>
                  <p:spPr>
                    <a:xfrm>
                      <a:off x="11602757" y="1130969"/>
                      <a:ext cx="248653" cy="914400"/>
                    </a:xfrm>
                    <a:prstGeom prst="rect">
                      <a:avLst/>
                    </a:prstGeom>
                    <a:solidFill>
                      <a:srgbClr val="E6DBDD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algn="ctr"/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91" name="Shape 691"/>
                  <p:cNvSpPr/>
                  <p:nvPr/>
                </p:nvSpPr>
                <p:spPr>
                  <a:xfrm>
                    <a:off x="6898106" y="593556"/>
                    <a:ext cx="4186989" cy="2011680"/>
                  </a:xfrm>
                  <a:prstGeom prst="star6">
                    <a:avLst>
                      <a:gd name="adj" fmla="val 43154"/>
                      <a:gd name="hf" fmla="val 115470"/>
                    </a:avLst>
                  </a:prstGeom>
                  <a:solidFill>
                    <a:srgbClr val="00213F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algn="ctr"/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92" name="Shape 692"/>
                  <p:cNvCxnSpPr>
                    <a:stCxn id="691" idx="4"/>
                    <a:endCxn id="691" idx="2"/>
                  </p:cNvCxnSpPr>
                  <p:nvPr/>
                </p:nvCxnSpPr>
                <p:spPr>
                  <a:xfrm>
                    <a:off x="6898107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3" name="Shape 693"/>
                  <p:cNvCxnSpPr>
                    <a:stCxn id="691" idx="0"/>
                    <a:endCxn id="691" idx="2"/>
                  </p:cNvCxnSpPr>
                  <p:nvPr/>
                </p:nvCxnSpPr>
                <p:spPr>
                  <a:xfrm flipH="1">
                    <a:off x="8991694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4" name="Shape 694"/>
                  <p:cNvCxnSpPr>
                    <a:stCxn id="691" idx="5"/>
                    <a:endCxn id="691" idx="1"/>
                  </p:cNvCxnSpPr>
                  <p:nvPr/>
                </p:nvCxnSpPr>
                <p:spPr>
                  <a:xfrm>
                    <a:off x="89916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5" name="Shape 695"/>
                  <p:cNvCxnSpPr>
                    <a:stCxn id="691" idx="5"/>
                    <a:endCxn id="691" idx="3"/>
                  </p:cNvCxnSpPr>
                  <p:nvPr/>
                </p:nvCxnSpPr>
                <p:spPr>
                  <a:xfrm flipH="1">
                    <a:off x="68982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96" name="Shape 696"/>
                <p:cNvSpPr txBox="1"/>
                <p:nvPr/>
              </p:nvSpPr>
              <p:spPr>
                <a:xfrm>
                  <a:off x="7161384" y="1267325"/>
                  <a:ext cx="4507832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:r>
                    <a:rPr lang="en-GB" sz="3800" b="1">
                      <a:solidFill>
                        <a:srgbClr val="E6DBDD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TEAM MEMBERS</a:t>
                  </a:r>
                </a:p>
              </p:txBody>
            </p:sp>
          </p:grpSp>
        </p:grpSp>
        <p:sp>
          <p:nvSpPr>
            <p:cNvPr id="698" name="Shape 698"/>
            <p:cNvSpPr txBox="1"/>
            <p:nvPr/>
          </p:nvSpPr>
          <p:spPr>
            <a:xfrm>
              <a:off x="6898106" y="2254264"/>
              <a:ext cx="3080085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457200" indent="-457200">
                <a:buClr>
                  <a:srgbClr val="618E87"/>
                </a:buClr>
                <a:buSzPct val="100000"/>
                <a:buFont typeface="Noto Sans Symbols"/>
                <a:buChar char="▪"/>
              </a:pPr>
              <a:r>
                <a:rPr lang="en-GB" sz="3200" b="1">
                  <a:solidFill>
                    <a:srgbClr val="618E8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B O Y S  :</a:t>
              </a:r>
            </a:p>
          </p:txBody>
        </p:sp>
        <p:grpSp>
          <p:nvGrpSpPr>
            <p:cNvPr id="700" name="Shape 700"/>
            <p:cNvGrpSpPr/>
            <p:nvPr/>
          </p:nvGrpSpPr>
          <p:grpSpPr>
            <a:xfrm>
              <a:off x="6906125" y="4162448"/>
              <a:ext cx="3517756" cy="2654737"/>
              <a:chOff x="6906125" y="3921816"/>
              <a:chExt cx="3517756" cy="2654737"/>
            </a:xfrm>
          </p:grpSpPr>
          <p:sp>
            <p:nvSpPr>
              <p:cNvPr id="701" name="Shape 701"/>
              <p:cNvSpPr txBox="1"/>
              <p:nvPr/>
            </p:nvSpPr>
            <p:spPr>
              <a:xfrm>
                <a:off x="6906125" y="3921816"/>
                <a:ext cx="30801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indent="-457200">
                  <a:buClr>
                    <a:srgbClr val="EE9AB6"/>
                  </a:buClr>
                  <a:buSzPct val="100000"/>
                  <a:buFont typeface="Noto Sans Symbols"/>
                  <a:buChar char="▪"/>
                </a:pPr>
                <a:r>
                  <a:rPr lang="en-GB" sz="3200" b="1" dirty="0">
                    <a:solidFill>
                      <a:srgbClr val="EE9AB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G I R L S  :</a:t>
                </a:r>
              </a:p>
            </p:txBody>
          </p:sp>
          <p:sp>
            <p:nvSpPr>
              <p:cNvPr id="702" name="Shape 702"/>
              <p:cNvSpPr txBox="1"/>
              <p:nvPr/>
            </p:nvSpPr>
            <p:spPr>
              <a:xfrm>
                <a:off x="7071082" y="4637562"/>
                <a:ext cx="3352799" cy="1938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indent="-342900"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Razan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Alotaibi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indent="-342900"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Thikrayat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Omar</a:t>
                </a:r>
              </a:p>
              <a:p>
                <a:pPr marL="342900" indent="-342900"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Do</a:t>
                </a:r>
                <a:r>
                  <a:rPr lang="x-none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’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aa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Walid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</a:p>
              <a:p>
                <a:pPr marL="342900" indent="-342900"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Ohood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Abdullah</a:t>
                </a:r>
              </a:p>
              <a:p>
                <a:pPr marL="342900" indent="-342900"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Nouf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Aloqili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indent="-342900">
                  <a:buClr>
                    <a:schemeClr val="dk1"/>
                  </a:buClr>
                </a:pPr>
                <a:endParaRPr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4" name="Group 78"/>
          <p:cNvGrpSpPr/>
          <p:nvPr/>
        </p:nvGrpSpPr>
        <p:grpSpPr>
          <a:xfrm>
            <a:off x="-633974" y="123062"/>
            <a:ext cx="7282070" cy="5759116"/>
            <a:chOff x="-642304" y="0"/>
            <a:chExt cx="7282070" cy="5759116"/>
          </a:xfrm>
        </p:grpSpPr>
        <p:grpSp>
          <p:nvGrpSpPr>
            <p:cNvPr id="45" name="Group 22"/>
            <p:cNvGrpSpPr/>
            <p:nvPr/>
          </p:nvGrpSpPr>
          <p:grpSpPr>
            <a:xfrm>
              <a:off x="-642304" y="0"/>
              <a:ext cx="7282070" cy="5759116"/>
              <a:chOff x="2470856" y="685800"/>
              <a:chExt cx="7407950" cy="5359400"/>
            </a:xfrm>
          </p:grpSpPr>
          <p:sp>
            <p:nvSpPr>
              <p:cNvPr id="47" name="10-Point Star 9"/>
              <p:cNvSpPr/>
              <p:nvPr/>
            </p:nvSpPr>
            <p:spPr>
              <a:xfrm>
                <a:off x="3367049" y="868062"/>
                <a:ext cx="5434052" cy="4973137"/>
              </a:xfrm>
              <a:prstGeom prst="star10">
                <a:avLst>
                  <a:gd name="adj" fmla="val 47106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10-Point Star 10"/>
              <p:cNvSpPr/>
              <p:nvPr/>
            </p:nvSpPr>
            <p:spPr>
              <a:xfrm>
                <a:off x="3238500" y="685800"/>
                <a:ext cx="5751768" cy="5359400"/>
              </a:xfrm>
              <a:prstGeom prst="star10">
                <a:avLst>
                  <a:gd name="adj" fmla="val 40518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6-Point Star 11"/>
              <p:cNvSpPr/>
              <p:nvPr/>
            </p:nvSpPr>
            <p:spPr>
              <a:xfrm>
                <a:off x="4064000" y="1117600"/>
                <a:ext cx="4191000" cy="4495800"/>
              </a:xfrm>
              <a:prstGeom prst="star6">
                <a:avLst>
                  <a:gd name="adj" fmla="val 42895"/>
                  <a:gd name="hf" fmla="val 115470"/>
                </a:avLst>
              </a:prstGeom>
              <a:noFill/>
              <a:ln>
                <a:solidFill>
                  <a:srgbClr val="FAEFF4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6-Point Star 12"/>
              <p:cNvSpPr/>
              <p:nvPr/>
            </p:nvSpPr>
            <p:spPr>
              <a:xfrm>
                <a:off x="4191000" y="1206500"/>
                <a:ext cx="3924300" cy="4343400"/>
              </a:xfrm>
              <a:prstGeom prst="star6">
                <a:avLst>
                  <a:gd name="adj" fmla="val 42895"/>
                  <a:gd name="hf" fmla="val 115470"/>
                </a:avLst>
              </a:prstGeom>
              <a:solidFill>
                <a:srgbClr val="7AADA2"/>
              </a:solidFill>
              <a:ln>
                <a:solidFill>
                  <a:srgbClr val="FAEFF4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riangle 13"/>
              <p:cNvSpPr/>
              <p:nvPr/>
            </p:nvSpPr>
            <p:spPr>
              <a:xfrm>
                <a:off x="4178300" y="1231900"/>
                <a:ext cx="3949700" cy="32131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riangle 14"/>
              <p:cNvSpPr/>
              <p:nvPr/>
            </p:nvSpPr>
            <p:spPr>
              <a:xfrm>
                <a:off x="4648200" y="1600200"/>
                <a:ext cx="3022600" cy="26035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riangle 15"/>
              <p:cNvSpPr/>
              <p:nvPr/>
            </p:nvSpPr>
            <p:spPr>
              <a:xfrm>
                <a:off x="5053935" y="1905000"/>
                <a:ext cx="2209800" cy="21463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18"/>
              <p:cNvCxnSpPr/>
              <p:nvPr/>
            </p:nvCxnSpPr>
            <p:spPr>
              <a:xfrm>
                <a:off x="6153150" y="1231900"/>
                <a:ext cx="0" cy="2794000"/>
              </a:xfrm>
              <a:prstGeom prst="line">
                <a:avLst/>
              </a:prstGeom>
              <a:ln>
                <a:solidFill>
                  <a:srgbClr val="FAEFF4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19"/>
              <p:cNvSpPr txBox="1"/>
              <p:nvPr/>
            </p:nvSpPr>
            <p:spPr>
              <a:xfrm>
                <a:off x="4144847" y="2348604"/>
                <a:ext cx="4446419" cy="51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GB" sz="30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TEAM LEADERS :</a:t>
                </a:r>
              </a:p>
            </p:txBody>
          </p:sp>
          <p:sp>
            <p:nvSpPr>
              <p:cNvPr id="56" name="TextBox 20"/>
              <p:cNvSpPr txBox="1"/>
              <p:nvPr/>
            </p:nvSpPr>
            <p:spPr>
              <a:xfrm>
                <a:off x="2470856" y="3093391"/>
                <a:ext cx="7407950" cy="105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400" b="1" i="1" dirty="0" err="1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Yazeed</a:t>
                </a:r>
                <a:r>
                  <a:rPr lang="en-GB" sz="34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Al-</a:t>
                </a:r>
                <a:r>
                  <a:rPr lang="en-GB" sz="3400" b="1" i="1" dirty="0" err="1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mutairi</a:t>
                </a:r>
                <a:endParaRPr lang="en-GB" sz="3400" b="1" i="1" dirty="0">
                  <a:solidFill>
                    <a:srgbClr val="E6DBDD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/>
                <a:r>
                  <a:rPr lang="en-GB" sz="3400" b="1" i="1" dirty="0" err="1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Nehal</a:t>
                </a:r>
                <a:r>
                  <a:rPr lang="en-GB" sz="34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GB" sz="3400" b="1" i="1" dirty="0" err="1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Beyari</a:t>
                </a:r>
                <a:r>
                  <a:rPr lang="en-GB" sz="34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.</a:t>
                </a:r>
              </a:p>
            </p:txBody>
          </p:sp>
          <p:sp>
            <p:nvSpPr>
              <p:cNvPr id="57" name="TextBox 21"/>
              <p:cNvSpPr txBox="1"/>
              <p:nvPr/>
            </p:nvSpPr>
            <p:spPr>
              <a:xfrm>
                <a:off x="2470857" y="3023044"/>
                <a:ext cx="6667499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3400" b="1" i="1" dirty="0">
                  <a:solidFill>
                    <a:srgbClr val="E6DBDD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46" name="Oval 16"/>
            <p:cNvSpPr/>
            <p:nvPr/>
          </p:nvSpPr>
          <p:spPr>
            <a:xfrm>
              <a:off x="2326104" y="2294021"/>
              <a:ext cx="1347538" cy="1251284"/>
            </a:xfrm>
            <a:prstGeom prst="ellipse">
              <a:avLst/>
            </a:prstGeom>
            <a:noFill/>
            <a:ln>
              <a:solidFill>
                <a:srgbClr val="FAEFF4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Shape 699"/>
          <p:cNvSpPr txBox="1"/>
          <p:nvPr/>
        </p:nvSpPr>
        <p:spPr>
          <a:xfrm>
            <a:off x="7061123" y="2746843"/>
            <a:ext cx="3946357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GB" sz="2000" b="1" i="1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Abdulrahman </a:t>
            </a:r>
            <a:r>
              <a:rPr lang="en-GB" sz="2000" b="1" i="1" dirty="0" err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AlOmrani</a:t>
            </a:r>
            <a:endParaRPr lang="en-GB" sz="2000" b="1" i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GB" sz="2000" b="1" i="1" dirty="0" err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Saqr</a:t>
            </a:r>
            <a:r>
              <a:rPr lang="en-GB" sz="2000" b="1" i="1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i="1" dirty="0" err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Altamimi</a:t>
            </a:r>
            <a:endParaRPr lang="en-GB" sz="2000" b="1" i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7F7F7F"/>
              </a:buClr>
              <a:buSzPct val="100000"/>
            </a:pPr>
            <a:endParaRPr sz="2000" b="1" i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59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8661400" y="0"/>
            <a:ext cx="3530600" cy="6858000"/>
            <a:chOff x="8661400" y="0"/>
            <a:chExt cx="3530600" cy="6858000"/>
          </a:xfrm>
        </p:grpSpPr>
        <p:sp>
          <p:nvSpPr>
            <p:cNvPr id="127" name="Shape 127"/>
            <p:cNvSpPr/>
            <p:nvPr/>
          </p:nvSpPr>
          <p:spPr>
            <a:xfrm>
              <a:off x="11493500" y="0"/>
              <a:ext cx="698500" cy="6858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0083800" y="0"/>
              <a:ext cx="698500" cy="6858000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8661400" y="0"/>
              <a:ext cx="698500" cy="685800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Shape 130"/>
          <p:cNvCxnSpPr/>
          <p:nvPr/>
        </p:nvCxnSpPr>
        <p:spPr>
          <a:xfrm>
            <a:off x="898358" y="1171074"/>
            <a:ext cx="6416841" cy="0"/>
          </a:xfrm>
          <a:prstGeom prst="straightConnector1">
            <a:avLst/>
          </a:prstGeom>
          <a:noFill/>
          <a:ln w="25400" cap="flat" cmpd="sng">
            <a:solidFill>
              <a:srgbClr val="00213F"/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898357" y="192505"/>
            <a:ext cx="688206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6600" b="1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B J E C T I V E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71691" y="3998126"/>
            <a:ext cx="8135393" cy="2292823"/>
          </a:xfrm>
        </p:spPr>
        <p:txBody>
          <a:bodyPr/>
          <a:lstStyle/>
          <a:p>
            <a:pPr marL="177800" indent="0" algn="ctr" rtl="1">
              <a:buNone/>
            </a:pP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شرح لأول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سلايد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 algn="ctr" rtl="1">
              <a:buNone/>
            </a:pP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زي ما انتو عارفين ال3 جيرم لايرز هي أساس كل شيء، وقبل ما تتكون طبقة ال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Ectoderm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كانت عبارة عن طبقة اسمها (ايبي بلاست) وهذي الطبقة كونت شيئ 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اسم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ه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notochord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وهذا هوا إلي حيحفز تكون ال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neural tube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لذلك أتكون من بدري، بعدين ال (ايبي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بلاست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) صار اسمها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Ectoderm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. نجي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للشئ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إلي يهمنا وهو «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neural tube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»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وهو مستقبلا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حيكون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spinal cord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،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النيورال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تيوب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يتكون من طبقة ال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Ectoderm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والشيء إلي يحفز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Ectoderm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إنها تكون النيورال تيوب هو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خلف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ه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طبقة الاكتوديرم علطول 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فحي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صير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يدفع الاكتوديرم إلى أن تكون النيورال تيوب.</a:t>
            </a:r>
          </a:p>
          <a:p>
            <a:pPr marL="177800" indent="0" algn="ctr" rtl="1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notochord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لأن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ه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ال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ectoderm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تكون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النيورال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تيوب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من خلال 3 مراحل </a:t>
            </a:r>
          </a:p>
          <a:p>
            <a:pPr marL="177800" indent="0" algn="ctr" rtl="1">
              <a:buNone/>
            </a:pP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أول شيء خلايا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الاكتوديرم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تتكثف وتكون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neural plate</a:t>
            </a:r>
          </a:p>
          <a:p>
            <a:pPr marL="177800" indent="0" algn="ctr" rtl="1">
              <a:buNone/>
            </a:pP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بعدين تبدأ ترتفع طبقة الخلايا من الجهتين 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وت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ص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ير 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كأنها زبدية وتكون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neural groove</a:t>
            </a:r>
            <a:endParaRPr lang="x-none" sz="1400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 algn="ctr" rtl="1">
              <a:buNone/>
            </a:pP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آخر الشيء الجهتين المرتفعة تكون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neural folds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وتلتحم </a:t>
            </a:r>
            <a:r>
              <a:rPr lang="x-none" sz="1400" dirty="0" err="1">
                <a:solidFill>
                  <a:schemeClr val="bg1">
                    <a:lumMod val="50000"/>
                  </a:schemeClr>
                </a:solidFill>
              </a:rPr>
              <a:t>سوا</a:t>
            </a:r>
            <a:r>
              <a:rPr lang="x-none" sz="1400" dirty="0">
                <a:solidFill>
                  <a:schemeClr val="bg1">
                    <a:lumMod val="50000"/>
                  </a:schemeClr>
                </a:solidFill>
              </a:rPr>
              <a:t> وتكون ال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neural tube</a:t>
            </a:r>
          </a:p>
        </p:txBody>
      </p:sp>
      <p:sp>
        <p:nvSpPr>
          <p:cNvPr id="10" name="Shape 132"/>
          <p:cNvSpPr txBox="1"/>
          <p:nvPr/>
        </p:nvSpPr>
        <p:spPr>
          <a:xfrm>
            <a:off x="375421" y="1443250"/>
            <a:ext cx="8393613" cy="397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development of the spinal cord from the neural tube. </a:t>
            </a:r>
          </a:p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the layers of the spinal cord and its contents. </a:t>
            </a:r>
          </a:p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subdivisions of mantle and marginal zones. </a:t>
            </a:r>
          </a:p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meningeal layers and describe positional changes of spinal cord. </a:t>
            </a:r>
          </a:p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development of vertebral column from </a:t>
            </a:r>
            <a:r>
              <a:rPr lang="en-US" sz="2000" dirty="0" err="1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sclerotomic</a:t>
            </a: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portion of paraxial mesoderm. </a:t>
            </a:r>
          </a:p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2000" dirty="0" err="1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chondrification</a:t>
            </a: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ossification stages in vertebral development. </a:t>
            </a:r>
          </a:p>
          <a:p>
            <a:pPr marL="342900" indent="-342900">
              <a:buClr>
                <a:srgbClr val="618E87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2000" dirty="0" err="1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spina</a:t>
            </a:r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bifida and its types.</a:t>
            </a:r>
            <a:endParaRPr sz="2000" dirty="0">
              <a:solidFill>
                <a:srgbClr val="618E87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hape 138"/>
          <p:cNvCxnSpPr/>
          <p:nvPr/>
        </p:nvCxnSpPr>
        <p:spPr>
          <a:xfrm>
            <a:off x="160420" y="538360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Shape 139"/>
          <p:cNvSpPr txBox="1"/>
          <p:nvPr/>
        </p:nvSpPr>
        <p:spPr>
          <a:xfrm>
            <a:off x="256677" y="7374"/>
            <a:ext cx="5566610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endParaRPr lang="en-GB" sz="2400" dirty="0">
              <a:solidFill>
                <a:srgbClr val="618E87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140" name="Shape 140"/>
          <p:cNvSpPr/>
          <p:nvPr/>
        </p:nvSpPr>
        <p:spPr>
          <a:xfrm rot="5400000">
            <a:off x="3224464" y="2526635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8340" y="8964"/>
            <a:ext cx="320845" cy="6858000"/>
            <a:chOff x="-96254" y="0"/>
            <a:chExt cx="320845" cy="6858000"/>
          </a:xfrm>
        </p:grpSpPr>
        <p:sp>
          <p:nvSpPr>
            <p:cNvPr id="137" name="Shape 137"/>
            <p:cNvSpPr/>
            <p:nvPr/>
          </p:nvSpPr>
          <p:spPr>
            <a:xfrm>
              <a:off x="-32083" y="0"/>
              <a:ext cx="224589" cy="685800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>
              <a:off x="-128335" y="593564"/>
              <a:ext cx="417094" cy="288759"/>
            </a:xfrm>
            <a:prstGeom prst="triangle">
              <a:avLst>
                <a:gd name="adj" fmla="val 50000"/>
              </a:avLst>
            </a:prstGeom>
            <a:solidFill>
              <a:srgbClr val="E6DB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-5400000">
              <a:off x="-144377" y="3344778"/>
              <a:ext cx="417094" cy="288759"/>
            </a:xfrm>
            <a:prstGeom prst="triangle">
              <a:avLst>
                <a:gd name="adj" fmla="val 50000"/>
              </a:avLst>
            </a:prstGeom>
            <a:solidFill>
              <a:srgbClr val="E6DB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rot="-5400000">
              <a:off x="-160421" y="5999744"/>
              <a:ext cx="417094" cy="288759"/>
            </a:xfrm>
            <a:prstGeom prst="triangle">
              <a:avLst>
                <a:gd name="adj" fmla="val 50000"/>
              </a:avLst>
            </a:prstGeom>
            <a:solidFill>
              <a:srgbClr val="E6DB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Shape 144"/>
          <p:cNvSpPr txBox="1"/>
          <p:nvPr/>
        </p:nvSpPr>
        <p:spPr>
          <a:xfrm>
            <a:off x="240633" y="784874"/>
            <a:ext cx="6057179" cy="2132759"/>
          </a:xfrm>
          <a:prstGeom prst="rect">
            <a:avLst/>
          </a:prstGeom>
          <a:solidFill>
            <a:srgbClr val="E6DBDD"/>
          </a:solidFill>
          <a:ln w="19050" cap="flat" cmpd="sng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Three Germ Layers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600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Ectoderm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  </a:t>
            </a:r>
            <a:r>
              <a:rPr lang="en-US" sz="16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2-Mesoderm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9B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3-Endoderm</a:t>
            </a:r>
          </a:p>
          <a:p>
            <a:pPr lvl="0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(outer)              (middle)           (inner)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Neural Tube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a derivative of the 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ectoderm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It is dorsal to notochord.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Notochord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stimulates neural tube formation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which in turn stimulates development of the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vertebral column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5" name="Shape 145"/>
          <p:cNvSpPr/>
          <p:nvPr/>
        </p:nvSpPr>
        <p:spPr>
          <a:xfrm>
            <a:off x="160420" y="3846985"/>
            <a:ext cx="6308847" cy="1624800"/>
          </a:xfrm>
          <a:prstGeom prst="rect">
            <a:avLst/>
          </a:prstGeom>
          <a:solidFill>
            <a:srgbClr val="E6DBDD"/>
          </a:solidFill>
          <a:ln w="9525" cap="flat" cmpd="sng">
            <a:solidFill>
              <a:srgbClr val="7AADA2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Ectodermal cells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dorsal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notochord thicken to form the </a:t>
            </a:r>
            <a:r>
              <a:rPr lang="en-US" sz="1600" b="1" u="dbl" dirty="0">
                <a:solidFill>
                  <a:srgbClr val="FF0000"/>
                </a:solidFill>
                <a:uFill>
                  <a:solidFill>
                    <a:schemeClr val="accent2">
                      <a:lumMod val="50000"/>
                    </a:schemeClr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neural plate*</a:t>
            </a:r>
            <a:r>
              <a:rPr lang="en-US" sz="1600" u="dbl" dirty="0">
                <a:uFill>
                  <a:solidFill>
                    <a:schemeClr val="accent2">
                      <a:lumMod val="50000"/>
                    </a:schemeClr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 longitudinal groove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groove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develops in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neural plate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 The margins of the neural plate (</a:t>
            </a:r>
            <a:r>
              <a:rPr lang="en-US" sz="1600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folds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approach to each other and fuse to form the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tube.</a:t>
            </a:r>
            <a:endParaRPr sz="1600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24159" y="5781687"/>
            <a:ext cx="441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pic>
        <p:nvPicPr>
          <p:cNvPr id="16" name="Picture 7" descr="File0027"/>
          <p:cNvPicPr>
            <a:picLocks noChangeAspect="1" noChangeArrowheads="1"/>
          </p:cNvPicPr>
          <p:nvPr/>
        </p:nvPicPr>
        <p:blipFill>
          <a:blip r:embed="rId3"/>
          <a:srcRect l="5373" t="8680" r="6866" b="6691"/>
          <a:stretch>
            <a:fillRect/>
          </a:stretch>
        </p:blipFill>
        <p:spPr>
          <a:xfrm>
            <a:off x="6326651" y="863924"/>
            <a:ext cx="2997835" cy="207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C:\Documents and Settings\Zeenet\My Documents\My Pictures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2534" r="9305" b="3712"/>
          <a:stretch>
            <a:fillRect/>
          </a:stretch>
        </p:blipFill>
        <p:spPr bwMode="auto">
          <a:xfrm>
            <a:off x="9383923" y="861279"/>
            <a:ext cx="2808078" cy="207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 descr="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267" y="3310349"/>
            <a:ext cx="5538624" cy="3511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7547429" y="5781687"/>
            <a:ext cx="18473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x-none" dirty="0"/>
          </a:p>
        </p:txBody>
      </p:sp>
      <p:sp>
        <p:nvSpPr>
          <p:cNvPr id="5" name="مستطيل 4"/>
          <p:cNvSpPr/>
          <p:nvPr/>
        </p:nvSpPr>
        <p:spPr>
          <a:xfrm>
            <a:off x="7915606" y="875793"/>
            <a:ext cx="642504" cy="361282"/>
          </a:xfrm>
          <a:prstGeom prst="rect">
            <a:avLst/>
          </a:prstGeom>
          <a:noFill/>
          <a:ln w="38100">
            <a:solidFill>
              <a:srgbClr val="EE3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6469267" y="2235200"/>
            <a:ext cx="744333" cy="406399"/>
          </a:xfrm>
          <a:prstGeom prst="rect">
            <a:avLst/>
          </a:prstGeom>
          <a:noFill/>
          <a:ln w="38100">
            <a:solidFill>
              <a:srgbClr val="9B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" name="مستطيل 7"/>
          <p:cNvSpPr/>
          <p:nvPr/>
        </p:nvSpPr>
        <p:spPr>
          <a:xfrm>
            <a:off x="6341950" y="1518876"/>
            <a:ext cx="827513" cy="406400"/>
          </a:xfrm>
          <a:prstGeom prst="rect">
            <a:avLst/>
          </a:prstGeom>
          <a:noFill/>
          <a:ln w="38100">
            <a:solidFill>
              <a:srgbClr val="618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مستطيل 8"/>
          <p:cNvSpPr/>
          <p:nvPr/>
        </p:nvSpPr>
        <p:spPr>
          <a:xfrm>
            <a:off x="10713064" y="905407"/>
            <a:ext cx="1294827" cy="30285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مستطيل 10"/>
          <p:cNvSpPr/>
          <p:nvPr/>
        </p:nvSpPr>
        <p:spPr>
          <a:xfrm>
            <a:off x="160420" y="3225097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Neural Tube :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9877245" y="4615132"/>
            <a:ext cx="534838" cy="155276"/>
          </a:xfrm>
          <a:prstGeom prst="rect">
            <a:avLst/>
          </a:prstGeom>
          <a:noFill/>
          <a:ln w="28575">
            <a:solidFill>
              <a:srgbClr val="EE3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1" name="مستطيل 20"/>
          <p:cNvSpPr/>
          <p:nvPr/>
        </p:nvSpPr>
        <p:spPr>
          <a:xfrm>
            <a:off x="10713064" y="3534093"/>
            <a:ext cx="587540" cy="1725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2" name="مستطيل 21"/>
          <p:cNvSpPr/>
          <p:nvPr/>
        </p:nvSpPr>
        <p:spPr>
          <a:xfrm>
            <a:off x="10084279" y="5781687"/>
            <a:ext cx="974785" cy="239551"/>
          </a:xfrm>
          <a:prstGeom prst="rect">
            <a:avLst/>
          </a:prstGeom>
          <a:noFill/>
          <a:ln w="28575">
            <a:solidFill>
              <a:srgbClr val="C9AC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" name="مربع نص 2"/>
          <p:cNvSpPr txBox="1"/>
          <p:nvPr/>
        </p:nvSpPr>
        <p:spPr>
          <a:xfrm>
            <a:off x="8434316" y="1637731"/>
            <a:ext cx="72333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A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mniotic cavity</a:t>
            </a:r>
            <a:endParaRPr lang="x-none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 flipV="1">
            <a:off x="7833815" y="1719618"/>
            <a:ext cx="532263" cy="95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8536950" y="2608146"/>
            <a:ext cx="76747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Yolk sac</a:t>
            </a:r>
            <a:endParaRPr lang="x-none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 flipV="1">
            <a:off x="7840867" y="2474620"/>
            <a:ext cx="593449" cy="285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9801510" y="1332407"/>
            <a:ext cx="770161" cy="11371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>
              <a:ln>
                <a:solidFill>
                  <a:srgbClr val="9B2A44"/>
                </a:solidFill>
              </a:ln>
            </a:endParaRPr>
          </a:p>
        </p:txBody>
      </p:sp>
      <p:cxnSp>
        <p:nvCxnSpPr>
          <p:cNvPr id="25" name="رابط كسهم مستقيم 24"/>
          <p:cNvCxnSpPr>
            <a:cxnSpLocks/>
          </p:cNvCxnSpPr>
          <p:nvPr/>
        </p:nvCxnSpPr>
        <p:spPr>
          <a:xfrm flipV="1">
            <a:off x="10563671" y="1582321"/>
            <a:ext cx="796806" cy="238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11377859" y="1457517"/>
            <a:ext cx="796760" cy="3077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embryo</a:t>
            </a:r>
            <a:endParaRPr lang="x-none" dirty="0"/>
          </a:p>
        </p:txBody>
      </p:sp>
      <p:cxnSp>
        <p:nvCxnSpPr>
          <p:cNvPr id="28" name="رابط كسهم مستقيم 27"/>
          <p:cNvCxnSpPr/>
          <p:nvPr/>
        </p:nvCxnSpPr>
        <p:spPr>
          <a:xfrm flipV="1">
            <a:off x="9522586" y="4005915"/>
            <a:ext cx="552847" cy="260312"/>
          </a:xfrm>
          <a:prstGeom prst="straightConnector1">
            <a:avLst/>
          </a:prstGeom>
          <a:ln w="28575">
            <a:solidFill>
              <a:srgbClr val="9B2A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8483956" y="4169309"/>
            <a:ext cx="1017845" cy="276999"/>
          </a:xfrm>
          <a:prstGeom prst="rect">
            <a:avLst/>
          </a:prstGeom>
          <a:noFill/>
          <a:ln w="38100">
            <a:solidFill>
              <a:srgbClr val="9B2A44"/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Neural plate</a:t>
            </a:r>
            <a:endParaRPr lang="x-non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197D90C-9036-4EAC-951A-1932E156E780}"/>
              </a:ext>
            </a:extLst>
          </p:cNvPr>
          <p:cNvSpPr/>
          <p:nvPr/>
        </p:nvSpPr>
        <p:spPr>
          <a:xfrm>
            <a:off x="8536950" y="2379129"/>
            <a:ext cx="767470" cy="161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677" y="6361635"/>
            <a:ext cx="593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That mean the notochord stimulates the ectoderm to increase in size and number to form neural tube.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37" name="Shape 138"/>
          <p:cNvCxnSpPr/>
          <p:nvPr/>
        </p:nvCxnSpPr>
        <p:spPr>
          <a:xfrm>
            <a:off x="176464" y="3109871"/>
            <a:ext cx="12015537" cy="2235"/>
          </a:xfrm>
          <a:prstGeom prst="straightConnector1">
            <a:avLst/>
          </a:prstGeom>
          <a:noFill/>
          <a:ln w="28575" cap="rnd" cmpd="sng">
            <a:solidFill>
              <a:srgbClr val="00213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224701" y="367831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81190" y="-156843"/>
            <a:ext cx="5866719" cy="4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618E87"/>
                </a:solidFill>
              </a:defRPr>
            </a:lvl1pPr>
          </a:lstStyle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Development of the Spinal Cord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GB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88" y="509587"/>
            <a:ext cx="55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spinal cord develops from the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 2/3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 superior  1/3 will form the brain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743" y="1934615"/>
            <a:ext cx="7245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cells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neural tube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are arranged in </a:t>
            </a:r>
            <a:r>
              <a:rPr lang="en-US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layers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1- An inner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ventricular zone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undifferentiated cells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 A middle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mantle zone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cell bodies of neurons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grey matter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3- An outer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zone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nerve fibers or axons of neurons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white matter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44" name="Picture 43" descr="C:\Documents and Settings\user1\My Documents\My Pictures\spinal cord2.pn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7994" y="620110"/>
            <a:ext cx="4038600" cy="263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7725737" y="2045447"/>
            <a:ext cx="2298700" cy="69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17516" y="2330983"/>
            <a:ext cx="1764634" cy="701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47000" y="2670965"/>
            <a:ext cx="1587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6310" y="3223692"/>
            <a:ext cx="53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Mantle Layer of Spinal Cord</a:t>
            </a:r>
            <a:r>
              <a:rPr lang="en-US" sz="18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8" name="Picture 67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42" y="4000856"/>
            <a:ext cx="2722794" cy="18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ounded Rectangle 38"/>
          <p:cNvSpPr/>
          <p:nvPr/>
        </p:nvSpPr>
        <p:spPr>
          <a:xfrm>
            <a:off x="5054131" y="3330900"/>
            <a:ext cx="2432049" cy="5700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23293" y="3378761"/>
            <a:ext cx="20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Neurons of mantle layer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differentiate into: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34422" y="4096581"/>
            <a:ext cx="3192624" cy="5287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46635" y="4266097"/>
            <a:ext cx="324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dorsal alar plate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(future dorsal horn)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700991" y="3615905"/>
            <a:ext cx="819898" cy="36722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1636943" y="5201577"/>
            <a:ext cx="2311400" cy="48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698095" y="5298175"/>
            <a:ext cx="242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containing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sensory neurons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874599" y="4702149"/>
            <a:ext cx="19283" cy="43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792385" y="3631528"/>
            <a:ext cx="995763" cy="392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872184" y="4107277"/>
            <a:ext cx="3419932" cy="5436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872184" y="4266538"/>
            <a:ext cx="3592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ventral basal plate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(future ventral horn) 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9683796" y="4717959"/>
            <a:ext cx="0" cy="402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8674136" y="5155668"/>
            <a:ext cx="2311400" cy="5540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containing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neurons </a:t>
            </a:r>
          </a:p>
        </p:txBody>
      </p:sp>
      <p:pic>
        <p:nvPicPr>
          <p:cNvPr id="30" name="Picture 6" descr="nerv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/>
          <a:stretch>
            <a:fillRect/>
          </a:stretch>
        </p:blipFill>
        <p:spPr>
          <a:xfrm>
            <a:off x="5924612" y="476179"/>
            <a:ext cx="1947571" cy="165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814458" y="6430108"/>
            <a:ext cx="5335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The 2 areas are separated by a longitudinal groove (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sulcus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limitans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5010150" y="921322"/>
            <a:ext cx="856092" cy="391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224701" y="3194747"/>
            <a:ext cx="11948555" cy="98747"/>
          </a:xfrm>
          <a:prstGeom prst="line">
            <a:avLst/>
          </a:prstGeom>
          <a:ln w="12700">
            <a:solidFill>
              <a:srgbClr val="618E8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9" descr="https://s3.amazonaws.com/classconnection/64/flashcards/261064/jpg/1-14962EE7AE044D5604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12260" r="60564" b="4980"/>
          <a:stretch>
            <a:fillRect/>
          </a:stretch>
        </p:blipFill>
        <p:spPr bwMode="auto">
          <a:xfrm>
            <a:off x="7143692" y="5893562"/>
            <a:ext cx="1456983" cy="92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مستطيل 28"/>
          <p:cNvSpPr/>
          <p:nvPr/>
        </p:nvSpPr>
        <p:spPr>
          <a:xfrm>
            <a:off x="8290266" y="5935671"/>
            <a:ext cx="383870" cy="208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105740" y="1020175"/>
            <a:ext cx="5366562" cy="553840"/>
          </a:xfrm>
        </p:spPr>
        <p:txBody>
          <a:bodyPr/>
          <a:lstStyle/>
          <a:p>
            <a:pPr marL="177800" indent="0" algn="ctr" rtl="1">
              <a:buNone/>
            </a:pP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*الثلث الأول من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النيورال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تيوب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حيكون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ال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brain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أما الثلثين الأخيرة إلي في الذيل </a:t>
            </a:r>
            <a:r>
              <a:rPr lang="x-none" sz="1400" dirty="0" err="1" smtClean="0">
                <a:solidFill>
                  <a:schemeClr val="bg1">
                    <a:lumMod val="50000"/>
                  </a:schemeClr>
                </a:solidFill>
              </a:rPr>
              <a:t>حتكون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spinal cord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192617" y="1478784"/>
            <a:ext cx="5750679" cy="464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 rtl="1">
              <a:buFont typeface="Arial"/>
              <a:buNone/>
            </a:pP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الخلايا في النيورال تيوب تتقسم إلى 3 طبقات، أول طبقة مالنا فيها لأ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نه</a:t>
            </a:r>
            <a:r>
              <a:rPr lang="x-none" sz="1400" dirty="0" smtClean="0">
                <a:solidFill>
                  <a:schemeClr val="bg1">
                    <a:lumMod val="50000"/>
                  </a:schemeClr>
                </a:solidFill>
              </a:rPr>
              <a:t> فيها خلايا غير معروفة بس الطبقتين الثانية هي المهمة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88148" y="5750926"/>
            <a:ext cx="3295822" cy="1097547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8788148" y="5759863"/>
            <a:ext cx="3468445" cy="2077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r" rtl="1">
              <a:buNone/>
            </a:pPr>
            <a:r>
              <a:rPr lang="x-none" sz="1100" dirty="0" smtClean="0">
                <a:solidFill>
                  <a:schemeClr val="bg1">
                    <a:lumMod val="50000"/>
                  </a:schemeClr>
                </a:solidFill>
              </a:rPr>
              <a:t>*أول شيء نتكلم عن الطبقة الثانية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”mantle”</a:t>
            </a:r>
            <a:r>
              <a:rPr lang="x-none" sz="1100" dirty="0" smtClean="0">
                <a:solidFill>
                  <a:schemeClr val="bg1">
                    <a:lumMod val="50000"/>
                  </a:schemeClr>
                </a:solidFill>
              </a:rPr>
              <a:t>إلي باللون الأحمر والأزرق، هذي الطبقة هي إلي مستقبلا حتكون قري ماتر لذلك تنقسم لقسمين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100" dirty="0" smtClean="0">
                <a:solidFill>
                  <a:srgbClr val="00B0F0"/>
                </a:solidFill>
              </a:rPr>
              <a:t>1- </a:t>
            </a:r>
            <a:r>
              <a:rPr lang="en-US" sz="1100" dirty="0" smtClean="0">
                <a:solidFill>
                  <a:srgbClr val="00B0F0"/>
                </a:solidFill>
              </a:rPr>
              <a:t>alar plate</a:t>
            </a:r>
            <a:r>
              <a:rPr lang="x-none" sz="1100" dirty="0" smtClean="0">
                <a:solidFill>
                  <a:srgbClr val="00B0F0"/>
                </a:solidFill>
              </a:rPr>
              <a:t> </a:t>
            </a:r>
            <a:r>
              <a:rPr lang="ar-SA" sz="1100" dirty="0" smtClean="0">
                <a:solidFill>
                  <a:srgbClr val="00B0F0"/>
                </a:solidFill>
              </a:rPr>
              <a:t>( و</a:t>
            </a:r>
            <a:r>
              <a:rPr lang="x-none" sz="1100" dirty="0" smtClean="0">
                <a:solidFill>
                  <a:srgbClr val="00B0F0"/>
                </a:solidFill>
              </a:rPr>
              <a:t>هوا حيكون</a:t>
            </a:r>
            <a:r>
              <a:rPr lang="ar-SA" sz="1100" dirty="0" smtClean="0">
                <a:solidFill>
                  <a:srgbClr val="00B0F0"/>
                </a:solidFill>
              </a:rPr>
              <a:t> </a:t>
            </a:r>
            <a:r>
              <a:rPr lang="en-US" sz="1100" dirty="0" smtClean="0">
                <a:solidFill>
                  <a:srgbClr val="00B0F0"/>
                </a:solidFill>
              </a:rPr>
              <a:t>Dorsal horn</a:t>
            </a:r>
            <a:r>
              <a:rPr lang="ar-SA" sz="1100" dirty="0" smtClean="0">
                <a:solidFill>
                  <a:srgbClr val="00B0F0"/>
                </a:solidFill>
              </a:rPr>
              <a:t>)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..</a:t>
            </a:r>
            <a:r>
              <a:rPr lang="ar-SA" sz="1100" dirty="0" smtClean="0">
                <a:solidFill>
                  <a:srgbClr val="00B0F0"/>
                </a:solidFill>
              </a:rPr>
              <a:t> </a:t>
            </a:r>
            <a:r>
              <a:rPr lang="x-none" sz="1100" dirty="0">
                <a:solidFill>
                  <a:srgbClr val="FF0000"/>
                </a:solidFill>
              </a:rPr>
              <a:t>2-</a:t>
            </a:r>
            <a:r>
              <a:rPr lang="x-non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basal plate </a:t>
            </a:r>
            <a:r>
              <a:rPr lang="ar-SA" sz="1100" dirty="0">
                <a:solidFill>
                  <a:srgbClr val="FF0000"/>
                </a:solidFill>
              </a:rPr>
              <a:t> </a:t>
            </a:r>
            <a:r>
              <a:rPr lang="ar-SA" sz="1100" dirty="0" smtClean="0">
                <a:solidFill>
                  <a:srgbClr val="FF0000"/>
                </a:solidFill>
              </a:rPr>
              <a:t>( وهو </a:t>
            </a:r>
            <a:r>
              <a:rPr lang="ar-SA" sz="1100" dirty="0" err="1" smtClean="0">
                <a:solidFill>
                  <a:srgbClr val="FF0000"/>
                </a:solidFill>
              </a:rPr>
              <a:t>حيكون</a:t>
            </a:r>
            <a:r>
              <a:rPr lang="ar-SA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Ventral horn </a:t>
            </a:r>
            <a:r>
              <a:rPr lang="ar-SA" sz="1100" dirty="0" smtClean="0">
                <a:solidFill>
                  <a:srgbClr val="FF0000"/>
                </a:solidFill>
              </a:rPr>
              <a:t>)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.. و </a:t>
            </a:r>
            <a:r>
              <a:rPr lang="ar-SA" sz="1100" dirty="0" err="1" smtClean="0">
                <a:solidFill>
                  <a:schemeClr val="bg1">
                    <a:lumMod val="50000"/>
                  </a:schemeClr>
                </a:solidFill>
              </a:rPr>
              <a:t>المنطقه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 اليمين المفصولة عن اليسار بـ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sulcus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limitans</a:t>
            </a:r>
            <a:endParaRPr lang="ar-SA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Shape 189"/>
          <p:cNvCxnSpPr/>
          <p:nvPr/>
        </p:nvCxnSpPr>
        <p:spPr>
          <a:xfrm>
            <a:off x="134135" y="384994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Shape 191"/>
          <p:cNvSpPr/>
          <p:nvPr/>
        </p:nvSpPr>
        <p:spPr>
          <a:xfrm rot="5400000">
            <a:off x="3224464" y="2526635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>
            <a:hlinkClick r:id="rId3"/>
          </p:cNvPr>
          <p:cNvSpPr txBox="1"/>
          <p:nvPr/>
        </p:nvSpPr>
        <p:spPr>
          <a:xfrm>
            <a:off x="3675403" y="6361712"/>
            <a:ext cx="48411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50" y="-138226"/>
            <a:ext cx="574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 Count.</a:t>
            </a:r>
            <a:endParaRPr lang="en-US" sz="2400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19" y="757198"/>
            <a:ext cx="6323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Proliferation and bulging of both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 and basal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plates result in: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1-Formation of </a:t>
            </a:r>
            <a:r>
              <a:rPr lang="en-US" sz="1600" u="sng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dorsal median septum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 Formation of 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ventral median fissure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3-Narrowing of the lumen of the neural tube to form a small </a:t>
            </a:r>
            <a:r>
              <a:rPr lang="en-US" sz="16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canal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" name="Picture 19" descr="C:\Documents and Settings\user1\My Documents\My Pictures\spinal cord 7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9891" y="2983428"/>
            <a:ext cx="3804580" cy="228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444202" y="4818349"/>
            <a:ext cx="1667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Ventral </a:t>
            </a:r>
            <a:r>
              <a:rPr lang="en-US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funiculus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5286" y="3877392"/>
            <a:ext cx="94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Lateral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funiculus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4320" y="3198801"/>
            <a:ext cx="96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Dorsal </a:t>
            </a:r>
            <a:r>
              <a:rPr lang="en-US" b="1" dirty="0" err="1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funiculus</a:t>
            </a:r>
            <a:endParaRPr lang="en-US" b="1" dirty="0">
              <a:solidFill>
                <a:srgbClr val="EE3D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671" y="2979098"/>
            <a:ext cx="6850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-The marginal layer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white matter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increases in </a:t>
            </a: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due to addition of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ascending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descending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intersegmental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nerve fibers 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 marginal layer (future white matter) is divided into:</a:t>
            </a:r>
          </a:p>
          <a:p>
            <a:r>
              <a:rPr lang="en-US" sz="1600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dorsal </a:t>
            </a:r>
            <a:r>
              <a:rPr lang="en-US" sz="1600" dirty="0" err="1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funiculi</a:t>
            </a:r>
            <a:r>
              <a:rPr lang="en-US" sz="1600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rgbClr val="9B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lateral </a:t>
            </a:r>
            <a:r>
              <a:rPr lang="en-US" sz="1600" dirty="0" err="1">
                <a:solidFill>
                  <a:srgbClr val="9B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funicli</a:t>
            </a:r>
            <a:r>
              <a:rPr lang="en-US" sz="1600" dirty="0">
                <a:solidFill>
                  <a:srgbClr val="9B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ventral </a:t>
            </a:r>
            <a:r>
              <a:rPr lang="en-US" sz="16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funiculi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(white column).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591" y="4796624"/>
            <a:ext cx="7333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-Myelination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of nerve fibers starts at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month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and continues during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1st postnatal year.</a:t>
            </a:r>
          </a:p>
          <a:p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fibers </a:t>
            </a:r>
            <a:r>
              <a:rPr lang="en-US" sz="16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myelinate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sensory fibers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998" y="882184"/>
            <a:ext cx="5200093" cy="1825680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>
            <a:off x="10706865" y="988729"/>
            <a:ext cx="382137" cy="186273"/>
          </a:xfrm>
          <a:prstGeom prst="straightConnector1">
            <a:avLst/>
          </a:prstGeom>
          <a:ln w="57150">
            <a:solidFill>
              <a:srgbClr val="EE3D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V="1">
            <a:off x="10399594" y="1733291"/>
            <a:ext cx="708565" cy="1364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10889476" y="2108148"/>
            <a:ext cx="240469" cy="59883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80211" y="5868021"/>
            <a:ext cx="10764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(So, After a nerve injury, both motor and sensory axons have the ability to regenerate and, given a proper pathway).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506753" y="5843356"/>
            <a:ext cx="1601338" cy="307777"/>
          </a:xfrm>
          <a:prstGeom prst="rect">
            <a:avLst/>
          </a:prstGeom>
          <a:noFill/>
          <a:ln w="19050">
            <a:solidFill>
              <a:srgbClr val="EE3D9B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07E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girl’s slide</a:t>
            </a:r>
            <a:endParaRPr lang="x-none" dirty="0">
              <a:solidFill>
                <a:srgbClr val="F07E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9991771" y="6037298"/>
            <a:ext cx="485077" cy="0"/>
          </a:xfrm>
          <a:prstGeom prst="straightConnector1">
            <a:avLst/>
          </a:prstGeom>
          <a:ln w="19050">
            <a:solidFill>
              <a:srgbClr val="EE3D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80211" y="582728"/>
            <a:ext cx="6653822" cy="652212"/>
          </a:xfrm>
        </p:spPr>
        <p:txBody>
          <a:bodyPr/>
          <a:lstStyle/>
          <a:p>
            <a:pPr marL="177800" indent="0" algn="ctr" rtl="1">
              <a:buNone/>
            </a:pP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برضو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نتكلم عن الطبقة الثانية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mantle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، حي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ص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ير في تكاثر وتراكم للطبقة عشان الجهة اليمين تقرب من الجهة اليسار ويكتمل القري ماتر مستقبلا، وبسبب هذا التقارب حتتكون 3 أشياء: 1- سينترال كنال إلي في الوسط 2-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dorsal median septum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 3-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ventral median fissure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441953" y="2431471"/>
            <a:ext cx="5952388" cy="448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 rtl="1">
              <a:buFont typeface="Arial"/>
              <a:buNone/>
            </a:pP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*نجي للطبقة الثالثة «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marginal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» إلي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حتكون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الوايت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ماتر في المستقبل،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حتكبر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ويزيد حجمها بسبب زيادة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الفايبرز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، وتنقسم إلى 3 أعمدة أو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فانيكيولاي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فينترال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ودورسال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ولاتيرال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285918" y="4328077"/>
            <a:ext cx="4582945" cy="448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r" rtl="1">
              <a:buFont typeface="Arial"/>
              <a:buNone/>
            </a:pP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*المايلنيشن يبدأ من الشهر الرابع للجنين ويكمل إلى أول سنة بعد الولادة، والموتر فايبر ي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ص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ير لها مايلنيشن قبل السينسوري فايبر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0884" y="617210"/>
            <a:ext cx="6275101" cy="595916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51411" y="2375181"/>
            <a:ext cx="5788802" cy="595916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384725" y="4342272"/>
            <a:ext cx="4285229" cy="454095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Shape 203"/>
          <p:cNvCxnSpPr/>
          <p:nvPr/>
        </p:nvCxnSpPr>
        <p:spPr>
          <a:xfrm>
            <a:off x="163478" y="510591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Shape 204"/>
          <p:cNvSpPr txBox="1"/>
          <p:nvPr/>
        </p:nvSpPr>
        <p:spPr>
          <a:xfrm>
            <a:off x="284750" y="18400"/>
            <a:ext cx="716934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800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Development Of Spinal Meninges</a:t>
            </a:r>
            <a:endParaRPr lang="en-GB" sz="2800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 rot="5400000">
            <a:off x="3224464" y="2526635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51" y="709770"/>
            <a:ext cx="658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Meninges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hese are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membranes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covering the neural tube</a:t>
            </a:r>
            <a:r>
              <a:rPr lang="en-US" sz="1600" dirty="0"/>
              <a:t>: </a:t>
            </a:r>
          </a:p>
          <a:p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sz="16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2- arachnoid mater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1151" y="1527448"/>
          <a:ext cx="8521698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40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7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3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 mater </a:t>
                      </a:r>
                      <a:r>
                        <a:rPr lang="en-US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(Outer thick layer) </a:t>
                      </a:r>
                    </a:p>
                  </a:txBody>
                  <a:tcPr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Arachnoid mater (Middle</a:t>
                      </a:r>
                      <a:r>
                        <a:rPr lang="en-US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layer)</a:t>
                      </a:r>
                      <a:endParaRPr lang="en-US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</a:t>
                      </a:r>
                      <a:r>
                        <a:rPr lang="en-US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mater (Inner thin</a:t>
                      </a:r>
                      <a:r>
                        <a:rPr lang="en-US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layer)</a:t>
                      </a:r>
                      <a:r>
                        <a:rPr lang="en-US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D3E6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MESODERMAL in origin</a:t>
                      </a:r>
                    </a:p>
                  </a:txBody>
                  <a:tcPr>
                    <a:solidFill>
                      <a:srgbClr val="E7E4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E3D9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ECTODERMAL in origin </a:t>
                      </a:r>
                    </a:p>
                  </a:txBody>
                  <a:tcPr>
                    <a:solidFill>
                      <a:srgbClr val="E7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507" y="2392331"/>
            <a:ext cx="895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cavity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appears between the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arachnoid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pia mater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ar-S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u="sng" dirty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subarachnoid space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and becomes filled with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cerebrospinal fluid (CSF).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06" y="3183066"/>
            <a:ext cx="674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Positional Changes of Spinal </a:t>
            </a:r>
            <a:r>
              <a:rPr lang="en-US" sz="2000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Cord</a:t>
            </a:r>
            <a:r>
              <a:rPr lang="en-US" sz="2000" dirty="0" smtClean="0">
                <a:solidFill>
                  <a:srgbClr val="618E87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* very important*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776" y="3835799"/>
            <a:ext cx="6134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Initially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,(at week 8)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spinal cord occupies the whole length of the vertebral canal.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-As a result a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faster growth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vertebral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column, the caudal end of spinal cord (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conus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medullaris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shifts gradually to a higher level.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5" descr="C:\Documents and Settings\Zeenet\My Documents\My Pictures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8392" r="6577" b="21631"/>
          <a:stretch>
            <a:fillRect/>
          </a:stretch>
        </p:blipFill>
        <p:spPr bwMode="auto">
          <a:xfrm>
            <a:off x="8947220" y="946491"/>
            <a:ext cx="3133273" cy="20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261911" y="1431910"/>
            <a:ext cx="765544" cy="2020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9463930" y="1153753"/>
            <a:ext cx="1127051" cy="2230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مستطيل 10"/>
          <p:cNvSpPr/>
          <p:nvPr/>
        </p:nvSpPr>
        <p:spPr>
          <a:xfrm>
            <a:off x="11366205" y="1208216"/>
            <a:ext cx="627321" cy="133462"/>
          </a:xfrm>
          <a:prstGeom prst="rect">
            <a:avLst/>
          </a:prstGeom>
          <a:noFill/>
          <a:ln w="28575">
            <a:solidFill>
              <a:srgbClr val="9B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2" name="مستطيل 11"/>
          <p:cNvSpPr/>
          <p:nvPr/>
        </p:nvSpPr>
        <p:spPr>
          <a:xfrm>
            <a:off x="10643191" y="1000955"/>
            <a:ext cx="1397114" cy="20726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224592" y="3119610"/>
            <a:ext cx="11967408" cy="0"/>
          </a:xfrm>
          <a:prstGeom prst="line">
            <a:avLst/>
          </a:prstGeom>
          <a:ln w="12700">
            <a:solidFill>
              <a:srgbClr val="618E8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9504441" y="511757"/>
            <a:ext cx="2535864" cy="3077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This slide is very important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6" y="3183065"/>
            <a:ext cx="5997869" cy="31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Placeholder 2"/>
          <p:cNvSpPr txBox="1">
            <a:spLocks/>
          </p:cNvSpPr>
          <p:nvPr/>
        </p:nvSpPr>
        <p:spPr>
          <a:xfrm>
            <a:off x="208550" y="6215802"/>
            <a:ext cx="6194439" cy="448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 rtl="1">
              <a:buFont typeface="Arial"/>
              <a:buNone/>
            </a:pP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*في بداية تكون الجنين فقرات الظهر تكون على نفس مستوى السباينال كورد، بعد كدا فقرات الظهر تنمو بسرعة وت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ص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ير أطول من السباينال كورد وخلاص ما ي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ص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يرو في نفس المستوى «الفقرات تكمل لتحت أما نهاية السباينال كورد تطلع لفوق»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982" y="6204993"/>
            <a:ext cx="5788802" cy="595916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633" y="5538877"/>
            <a:ext cx="5475452" cy="578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*because in new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their vertebral column is  shorter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776" y="5112418"/>
            <a:ext cx="5626662" cy="63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-The spinal cord in Adult between L1 and L2 and new born in L3*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35" y="2003725"/>
            <a:ext cx="5867399" cy="800618"/>
          </a:xfrm>
        </p:spPr>
        <p:txBody>
          <a:bodyPr/>
          <a:lstStyle/>
          <a:p>
            <a:r>
              <a:rPr lang="en-US" sz="2000" dirty="0">
                <a:solidFill>
                  <a:srgbClr val="618E87"/>
                </a:solidFill>
              </a:rPr>
              <a:t>Intraembryonic Mesoderm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1468" y="2151171"/>
            <a:ext cx="8086901" cy="646088"/>
          </a:xfrm>
        </p:spPr>
        <p:txBody>
          <a:bodyPr/>
          <a:lstStyle/>
          <a:p>
            <a:pPr marL="177800" indent="0">
              <a:buNone/>
            </a:pPr>
            <a:endParaRPr lang="en-US" sz="1800" dirty="0">
              <a:ln>
                <a:solidFill>
                  <a:srgbClr val="618E87"/>
                </a:solidFill>
              </a:ln>
            </a:endParaRPr>
          </a:p>
          <a:p>
            <a:pPr marL="177800" indent="0">
              <a:buNone/>
            </a:pPr>
            <a:r>
              <a:rPr lang="en-US" sz="1600" dirty="0"/>
              <a:t>- Located between </a:t>
            </a:r>
            <a:r>
              <a:rPr lang="en-US" sz="1600" b="1" dirty="0"/>
              <a:t>Ectoderm </a:t>
            </a:r>
            <a:r>
              <a:rPr lang="en-US" sz="1600" dirty="0"/>
              <a:t>and</a:t>
            </a:r>
            <a:r>
              <a:rPr lang="en-US" sz="1600" b="1" dirty="0"/>
              <a:t> Endoderm </a:t>
            </a:r>
            <a:r>
              <a:rPr lang="en-US" sz="1600" u="sng" dirty="0"/>
              <a:t>EXCEPT </a:t>
            </a:r>
            <a:r>
              <a:rPr lang="en-US" sz="1600" dirty="0"/>
              <a:t>in the central axis of embryo where </a:t>
            </a:r>
            <a:r>
              <a:rPr lang="en-US" sz="1600" b="1" dirty="0">
                <a:solidFill>
                  <a:srgbClr val="FF0000"/>
                </a:solidFill>
              </a:rPr>
              <a:t>notochord</a:t>
            </a:r>
            <a:r>
              <a:rPr lang="en-US" sz="1600" dirty="0"/>
              <a:t> is found. </a:t>
            </a:r>
          </a:p>
          <a:p>
            <a:pPr marL="177800" indent="0">
              <a:buNone/>
            </a:pPr>
            <a:r>
              <a:rPr lang="en-US" sz="1600" dirty="0"/>
              <a:t>-Differentiates into 3 parts: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18096" y="-14935"/>
            <a:ext cx="9421304" cy="6858000"/>
            <a:chOff x="-96254" y="0"/>
            <a:chExt cx="9421304" cy="6858000"/>
          </a:xfrm>
        </p:grpSpPr>
        <p:cxnSp>
          <p:nvCxnSpPr>
            <p:cNvPr id="19" name="Shape 138"/>
            <p:cNvCxnSpPr/>
            <p:nvPr/>
          </p:nvCxnSpPr>
          <p:spPr>
            <a:xfrm>
              <a:off x="181050" y="490429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" name="Group 19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21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555680" y="3946944"/>
            <a:ext cx="2809439" cy="2405729"/>
            <a:chOff x="8575757" y="3857361"/>
            <a:chExt cx="3480170" cy="28265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5757" y="3857361"/>
              <a:ext cx="3064699" cy="282658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097853" y="4610894"/>
              <a:ext cx="449942" cy="36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97853" y="4943109"/>
              <a:ext cx="362857" cy="36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38194" y="5318355"/>
              <a:ext cx="769258" cy="36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11103429" y="5318355"/>
              <a:ext cx="250370" cy="617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938328" y="5935576"/>
              <a:ext cx="1117599" cy="36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somites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91846" y="4660922"/>
              <a:ext cx="537028" cy="36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84961" y="5472243"/>
              <a:ext cx="389597" cy="361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89386" y="5974229"/>
              <a:ext cx="928322" cy="36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GUT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1353799" y="5265646"/>
              <a:ext cx="143328" cy="639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Diagram 3"/>
          <p:cNvGraphicFramePr/>
          <p:nvPr>
            <p:extLst/>
          </p:nvPr>
        </p:nvGraphicFramePr>
        <p:xfrm>
          <a:off x="193526" y="3102983"/>
          <a:ext cx="8041342" cy="417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17049" y="2199740"/>
            <a:ext cx="3822304" cy="1704554"/>
            <a:chOff x="8986442" y="2758407"/>
            <a:chExt cx="3048000" cy="2824925"/>
          </a:xfrm>
        </p:grpSpPr>
        <p:pic>
          <p:nvPicPr>
            <p:cNvPr id="28" name="Content Placeholder 3" descr="es.jpg"/>
            <p:cNvPicPr>
              <a:picLocks noChangeAspect="1"/>
            </p:cNvPicPr>
            <p:nvPr/>
          </p:nvPicPr>
          <p:blipFill rotWithShape="1">
            <a:blip r:embed="rId8" cstate="print"/>
            <a:srcRect l="46667" b="63095"/>
            <a:stretch/>
          </p:blipFill>
          <p:spPr>
            <a:xfrm>
              <a:off x="8986442" y="2758407"/>
              <a:ext cx="3048000" cy="2824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10097853" y="3280610"/>
              <a:ext cx="584662" cy="417095"/>
            </a:xfrm>
            <a:prstGeom prst="roundRect">
              <a:avLst/>
            </a:prstGeom>
            <a:noFill/>
            <a:ln w="38100">
              <a:solidFill>
                <a:srgbClr val="A5B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283254" y="4634488"/>
              <a:ext cx="814597" cy="417095"/>
            </a:xfrm>
            <a:prstGeom prst="roundRect">
              <a:avLst/>
            </a:prstGeom>
            <a:noFill/>
            <a:ln w="38100">
              <a:solidFill>
                <a:srgbClr val="EABB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477443" y="3280610"/>
              <a:ext cx="584662" cy="417095"/>
            </a:xfrm>
            <a:prstGeom prst="roundRect">
              <a:avLst/>
            </a:prstGeom>
            <a:noFill/>
            <a:ln w="38100">
              <a:solidFill>
                <a:srgbClr val="CDD2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5"/>
          <p:cNvSpPr txBox="1"/>
          <p:nvPr/>
        </p:nvSpPr>
        <p:spPr>
          <a:xfrm>
            <a:off x="302499" y="679526"/>
            <a:ext cx="9397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Recall: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Notochord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stimulates neural tube formation which in turn stimulates development of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vertebral column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-The vertebral column develops from the ventromedial parts (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sclerotomes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of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somites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somites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develop from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para-axial mesoderm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1716" y="-24804"/>
            <a:ext cx="6449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spc="-1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Development of the Vertebral Column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112210" y="2181869"/>
            <a:ext cx="11990648" cy="29370"/>
          </a:xfrm>
          <a:prstGeom prst="line">
            <a:avLst/>
          </a:prstGeom>
          <a:ln w="12700">
            <a:solidFill>
              <a:srgbClr val="618E8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نتيجة بحث الصور عن ‪somites‬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49" y="4213716"/>
            <a:ext cx="2721669" cy="2113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9163479" y="6243430"/>
            <a:ext cx="13441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Picture</a:t>
            </a:r>
            <a:endParaRPr lang="x-none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9882514" y="3414065"/>
            <a:ext cx="168122" cy="417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9230898" y="3874023"/>
            <a:ext cx="991276" cy="27699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notochord</a:t>
            </a:r>
            <a:endParaRPr lang="x-none" sz="1200" dirty="0">
              <a:ln>
                <a:solidFill>
                  <a:schemeClr val="accent5">
                    <a:lumMod val="5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9323431" y="284608"/>
            <a:ext cx="3074666" cy="178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 rtl="1">
              <a:buNone/>
            </a:pP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بعد ما عرفنا كيف أتكون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السباينال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كورد نجي لعظام فقرات الظهر «العامود الفقري»، نرجع لل3 جيرم لايرز ونتكلم عنـ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mesoderm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الطبقة إلي في الوسط وهي مقسومة ليمين ويسار بسبب ال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notochord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، هذي الطبقة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متقسمة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إلى3 مناطق في كل جهة ومن المنطقة الأولى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Paraxial mesoderm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فيها 3 أشياء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ديرماتوم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ومايوتوم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وسكليروتوم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، ومن ال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Sclerotome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تنشأ عظام فقرات الظهر أو بالمعنى الأصح العامود الفقري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7800" lvl="0" indent="0" algn="ctr" rtl="1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 algn="ctr" rtl="1">
              <a:buFont typeface="Arial"/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358713" y="162347"/>
            <a:ext cx="2797823" cy="1954522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2559" y="2242778"/>
            <a:ext cx="257273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96254" y="0"/>
            <a:ext cx="9412541" cy="6858000"/>
            <a:chOff x="-96254" y="0"/>
            <a:chExt cx="9412541" cy="6858000"/>
          </a:xfrm>
        </p:grpSpPr>
        <p:cxnSp>
          <p:nvCxnSpPr>
            <p:cNvPr id="24" name="Shape 138"/>
            <p:cNvCxnSpPr/>
            <p:nvPr/>
          </p:nvCxnSpPr>
          <p:spPr>
            <a:xfrm>
              <a:off x="172287" y="494493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roup 24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26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901436" y="1627186"/>
            <a:ext cx="4761540" cy="2167044"/>
            <a:chOff x="1371600" y="1295400"/>
            <a:chExt cx="6119166" cy="3825240"/>
          </a:xfrm>
        </p:grpSpPr>
        <p:sp>
          <p:nvSpPr>
            <p:cNvPr id="17" name="Oval 16"/>
            <p:cNvSpPr/>
            <p:nvPr/>
          </p:nvSpPr>
          <p:spPr>
            <a:xfrm>
              <a:off x="4343400" y="2514600"/>
              <a:ext cx="3048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" name="Pie 17"/>
            <p:cNvSpPr/>
            <p:nvPr/>
          </p:nvSpPr>
          <p:spPr>
            <a:xfrm rot="2583395">
              <a:off x="3620944" y="2285616"/>
              <a:ext cx="685800" cy="609600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 rot="14055163">
              <a:off x="4737161" y="2316088"/>
              <a:ext cx="762000" cy="609600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1" y="1295400"/>
              <a:ext cx="1600200" cy="37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Notochord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2209800"/>
              <a:ext cx="1318566" cy="37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Sclerotome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1600" y="2286000"/>
              <a:ext cx="1828800" cy="55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Sclerotome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495800" y="2286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0599" y="1295400"/>
              <a:ext cx="1365571" cy="37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Neural tube</a:t>
              </a:r>
            </a:p>
          </p:txBody>
        </p:sp>
        <p:cxnSp>
          <p:nvCxnSpPr>
            <p:cNvPr id="34" name="Straight Arrow Connector 33"/>
            <p:cNvCxnSpPr>
              <a:stCxn id="20" idx="2"/>
              <a:endCxn id="17" idx="1"/>
            </p:cNvCxnSpPr>
            <p:nvPr/>
          </p:nvCxnSpPr>
          <p:spPr>
            <a:xfrm>
              <a:off x="3924301" y="1667029"/>
              <a:ext cx="463736" cy="8810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 flipH="1">
              <a:off x="4724400" y="1667029"/>
              <a:ext cx="758985" cy="5427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572000" y="3733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8" name="Pie 37"/>
            <p:cNvSpPr/>
            <p:nvPr/>
          </p:nvSpPr>
          <p:spPr>
            <a:xfrm rot="741633">
              <a:off x="4074963" y="3617763"/>
              <a:ext cx="381000" cy="381000"/>
            </a:xfrm>
            <a:prstGeom prst="pie">
              <a:avLst>
                <a:gd name="adj1" fmla="val 0"/>
                <a:gd name="adj2" fmla="val 18169713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 rot="13908281">
              <a:off x="4847346" y="3477520"/>
              <a:ext cx="360414" cy="487902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495800" y="4267200"/>
              <a:ext cx="3048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3" name="Pie 42"/>
            <p:cNvSpPr/>
            <p:nvPr/>
          </p:nvSpPr>
          <p:spPr>
            <a:xfrm rot="741633">
              <a:off x="4074962" y="4227365"/>
              <a:ext cx="381000" cy="381000"/>
            </a:xfrm>
            <a:prstGeom prst="pie">
              <a:avLst>
                <a:gd name="adj1" fmla="val 0"/>
                <a:gd name="adj2" fmla="val 18169713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13908281">
              <a:off x="4923546" y="4163321"/>
              <a:ext cx="360414" cy="487902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5" name="Pie 44"/>
            <p:cNvSpPr/>
            <p:nvPr/>
          </p:nvSpPr>
          <p:spPr>
            <a:xfrm rot="741633">
              <a:off x="3084363" y="4227364"/>
              <a:ext cx="381000" cy="381000"/>
            </a:xfrm>
            <a:prstGeom prst="pie">
              <a:avLst>
                <a:gd name="adj1" fmla="val 0"/>
                <a:gd name="adj2" fmla="val 18169713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13908281">
              <a:off x="5761746" y="4163320"/>
              <a:ext cx="360414" cy="487902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429000" y="4038600"/>
              <a:ext cx="2359660" cy="1082040"/>
            </a:xfrm>
            <a:custGeom>
              <a:avLst/>
              <a:gdLst>
                <a:gd name="connsiteX0" fmla="*/ 441960 w 2359660"/>
                <a:gd name="connsiteY0" fmla="*/ 177800 h 1082040"/>
                <a:gd name="connsiteX1" fmla="*/ 274320 w 2359660"/>
                <a:gd name="connsiteY1" fmla="*/ 955040 h 1082040"/>
                <a:gd name="connsiteX2" fmla="*/ 2087880 w 2359660"/>
                <a:gd name="connsiteY2" fmla="*/ 939800 h 1082040"/>
                <a:gd name="connsiteX3" fmla="*/ 1905000 w 2359660"/>
                <a:gd name="connsiteY3" fmla="*/ 132080 h 1082040"/>
                <a:gd name="connsiteX4" fmla="*/ 441960 w 2359660"/>
                <a:gd name="connsiteY4" fmla="*/ 177800 h 108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660" h="1082040">
                  <a:moveTo>
                    <a:pt x="441960" y="177800"/>
                  </a:moveTo>
                  <a:cubicBezTo>
                    <a:pt x="170180" y="314960"/>
                    <a:pt x="0" y="828040"/>
                    <a:pt x="274320" y="955040"/>
                  </a:cubicBezTo>
                  <a:cubicBezTo>
                    <a:pt x="548640" y="1082040"/>
                    <a:pt x="1816100" y="1076960"/>
                    <a:pt x="2087880" y="939800"/>
                  </a:cubicBezTo>
                  <a:cubicBezTo>
                    <a:pt x="2359660" y="802640"/>
                    <a:pt x="2184400" y="264160"/>
                    <a:pt x="1905000" y="132080"/>
                  </a:cubicBezTo>
                  <a:cubicBezTo>
                    <a:pt x="1625600" y="0"/>
                    <a:pt x="713740" y="40640"/>
                    <a:pt x="441960" y="177800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655060" y="3017520"/>
              <a:ext cx="2100580" cy="1160780"/>
            </a:xfrm>
            <a:custGeom>
              <a:avLst/>
              <a:gdLst>
                <a:gd name="connsiteX0" fmla="*/ 1694180 w 2100580"/>
                <a:gd name="connsiteY0" fmla="*/ 1112520 h 1160780"/>
                <a:gd name="connsiteX1" fmla="*/ 2075180 w 2100580"/>
                <a:gd name="connsiteY1" fmla="*/ 670560 h 1160780"/>
                <a:gd name="connsiteX2" fmla="*/ 1541780 w 2100580"/>
                <a:gd name="connsiteY2" fmla="*/ 350520 h 1160780"/>
                <a:gd name="connsiteX3" fmla="*/ 1145540 w 2100580"/>
                <a:gd name="connsiteY3" fmla="*/ 381000 h 1160780"/>
                <a:gd name="connsiteX4" fmla="*/ 1038860 w 2100580"/>
                <a:gd name="connsiteY4" fmla="*/ 0 h 1160780"/>
                <a:gd name="connsiteX5" fmla="*/ 886460 w 2100580"/>
                <a:gd name="connsiteY5" fmla="*/ 381000 h 1160780"/>
                <a:gd name="connsiteX6" fmla="*/ 429260 w 2100580"/>
                <a:gd name="connsiteY6" fmla="*/ 365760 h 1160780"/>
                <a:gd name="connsiteX7" fmla="*/ 17780 w 2100580"/>
                <a:gd name="connsiteY7" fmla="*/ 685800 h 1160780"/>
                <a:gd name="connsiteX8" fmla="*/ 322580 w 2100580"/>
                <a:gd name="connsiteY8" fmla="*/ 1097280 h 1160780"/>
                <a:gd name="connsiteX9" fmla="*/ 368300 w 2100580"/>
                <a:gd name="connsiteY9" fmla="*/ 1066800 h 116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580" h="1160780">
                  <a:moveTo>
                    <a:pt x="1694180" y="1112520"/>
                  </a:moveTo>
                  <a:cubicBezTo>
                    <a:pt x="1897380" y="955040"/>
                    <a:pt x="2100580" y="797560"/>
                    <a:pt x="2075180" y="670560"/>
                  </a:cubicBezTo>
                  <a:cubicBezTo>
                    <a:pt x="2049780" y="543560"/>
                    <a:pt x="1696720" y="398780"/>
                    <a:pt x="1541780" y="350520"/>
                  </a:cubicBezTo>
                  <a:cubicBezTo>
                    <a:pt x="1386840" y="302260"/>
                    <a:pt x="1229360" y="439420"/>
                    <a:pt x="1145540" y="381000"/>
                  </a:cubicBezTo>
                  <a:cubicBezTo>
                    <a:pt x="1061720" y="322580"/>
                    <a:pt x="1082040" y="0"/>
                    <a:pt x="1038860" y="0"/>
                  </a:cubicBezTo>
                  <a:cubicBezTo>
                    <a:pt x="995680" y="0"/>
                    <a:pt x="988060" y="320040"/>
                    <a:pt x="886460" y="381000"/>
                  </a:cubicBezTo>
                  <a:cubicBezTo>
                    <a:pt x="784860" y="441960"/>
                    <a:pt x="574040" y="314960"/>
                    <a:pt x="429260" y="365760"/>
                  </a:cubicBezTo>
                  <a:cubicBezTo>
                    <a:pt x="284480" y="416560"/>
                    <a:pt x="35560" y="563880"/>
                    <a:pt x="17780" y="685800"/>
                  </a:cubicBezTo>
                  <a:cubicBezTo>
                    <a:pt x="0" y="807720"/>
                    <a:pt x="264160" y="1033780"/>
                    <a:pt x="322580" y="1097280"/>
                  </a:cubicBezTo>
                  <a:cubicBezTo>
                    <a:pt x="381000" y="1160780"/>
                    <a:pt x="374650" y="1113790"/>
                    <a:pt x="368300" y="1066800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46780" y="2867660"/>
              <a:ext cx="2623820" cy="1457960"/>
            </a:xfrm>
            <a:custGeom>
              <a:avLst/>
              <a:gdLst>
                <a:gd name="connsiteX0" fmla="*/ 2054860 w 2623820"/>
                <a:gd name="connsiteY0" fmla="*/ 1369060 h 1457960"/>
                <a:gd name="connsiteX1" fmla="*/ 2588260 w 2623820"/>
                <a:gd name="connsiteY1" fmla="*/ 835660 h 1457960"/>
                <a:gd name="connsiteX2" fmla="*/ 1841500 w 2623820"/>
                <a:gd name="connsiteY2" fmla="*/ 363220 h 1457960"/>
                <a:gd name="connsiteX3" fmla="*/ 1490980 w 2623820"/>
                <a:gd name="connsiteY3" fmla="*/ 424180 h 1457960"/>
                <a:gd name="connsiteX4" fmla="*/ 1323340 w 2623820"/>
                <a:gd name="connsiteY4" fmla="*/ 12700 h 1457960"/>
                <a:gd name="connsiteX5" fmla="*/ 1003300 w 2623820"/>
                <a:gd name="connsiteY5" fmla="*/ 347980 h 1457960"/>
                <a:gd name="connsiteX6" fmla="*/ 591820 w 2623820"/>
                <a:gd name="connsiteY6" fmla="*/ 317500 h 1457960"/>
                <a:gd name="connsiteX7" fmla="*/ 43180 w 2623820"/>
                <a:gd name="connsiteY7" fmla="*/ 683260 h 1457960"/>
                <a:gd name="connsiteX8" fmla="*/ 332740 w 2623820"/>
                <a:gd name="connsiteY8" fmla="*/ 1353820 h 1457960"/>
                <a:gd name="connsiteX9" fmla="*/ 363220 w 2623820"/>
                <a:gd name="connsiteY9" fmla="*/ 1308100 h 145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3820" h="1457960">
                  <a:moveTo>
                    <a:pt x="2054860" y="1369060"/>
                  </a:moveTo>
                  <a:cubicBezTo>
                    <a:pt x="2339340" y="1186180"/>
                    <a:pt x="2623820" y="1003300"/>
                    <a:pt x="2588260" y="835660"/>
                  </a:cubicBezTo>
                  <a:cubicBezTo>
                    <a:pt x="2552700" y="668020"/>
                    <a:pt x="2024380" y="431800"/>
                    <a:pt x="1841500" y="363220"/>
                  </a:cubicBezTo>
                  <a:cubicBezTo>
                    <a:pt x="1658620" y="294640"/>
                    <a:pt x="1577340" y="482600"/>
                    <a:pt x="1490980" y="424180"/>
                  </a:cubicBezTo>
                  <a:cubicBezTo>
                    <a:pt x="1404620" y="365760"/>
                    <a:pt x="1404620" y="25400"/>
                    <a:pt x="1323340" y="12700"/>
                  </a:cubicBezTo>
                  <a:cubicBezTo>
                    <a:pt x="1242060" y="0"/>
                    <a:pt x="1125220" y="297180"/>
                    <a:pt x="1003300" y="347980"/>
                  </a:cubicBezTo>
                  <a:cubicBezTo>
                    <a:pt x="881380" y="398780"/>
                    <a:pt x="751840" y="261620"/>
                    <a:pt x="591820" y="317500"/>
                  </a:cubicBezTo>
                  <a:cubicBezTo>
                    <a:pt x="431800" y="373380"/>
                    <a:pt x="86360" y="510540"/>
                    <a:pt x="43180" y="683260"/>
                  </a:cubicBezTo>
                  <a:cubicBezTo>
                    <a:pt x="0" y="855980"/>
                    <a:pt x="279400" y="1249680"/>
                    <a:pt x="332740" y="1353820"/>
                  </a:cubicBezTo>
                  <a:cubicBezTo>
                    <a:pt x="386080" y="1457960"/>
                    <a:pt x="374650" y="1383030"/>
                    <a:pt x="363220" y="1308100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438400" y="2743200"/>
              <a:ext cx="1676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1" idx="2"/>
            </p:cNvCxnSpPr>
            <p:nvPr/>
          </p:nvCxnSpPr>
          <p:spPr>
            <a:xfrm flipH="1">
              <a:off x="5334003" y="2581429"/>
              <a:ext cx="1497481" cy="9999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3" idx="2"/>
            </p:cNvCxnSpPr>
            <p:nvPr/>
          </p:nvCxnSpPr>
          <p:spPr>
            <a:xfrm>
              <a:off x="2362200" y="2743200"/>
              <a:ext cx="1717178" cy="16338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2"/>
            </p:cNvCxnSpPr>
            <p:nvPr/>
          </p:nvCxnSpPr>
          <p:spPr>
            <a:xfrm flipH="1">
              <a:off x="5334003" y="2581429"/>
              <a:ext cx="1497481" cy="17619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1984747" y="3196853"/>
              <a:ext cx="1481485" cy="7265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1" idx="2"/>
            </p:cNvCxnSpPr>
            <p:nvPr/>
          </p:nvCxnSpPr>
          <p:spPr>
            <a:xfrm flipH="1">
              <a:off x="6096005" y="2581429"/>
              <a:ext cx="735479" cy="17619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590800" y="2667000"/>
              <a:ext cx="325350" cy="297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67000" y="2971801"/>
              <a:ext cx="325350" cy="297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67000" y="3581401"/>
              <a:ext cx="325350" cy="297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96000" y="2819400"/>
              <a:ext cx="325350" cy="297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96000" y="3276600"/>
              <a:ext cx="325350" cy="297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48400" y="3657600"/>
              <a:ext cx="325350" cy="297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87123" y="2472099"/>
            <a:ext cx="6454009" cy="157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Sclerotome around neural tube: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 vertebral (neural) arch.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Sclerotome around notochord: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forms body of vertebra.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3-Sclerotome in body wall near to neural tube and notochord :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 costal process (gives ribs in thoracic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only 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469" y="8979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DEVELOPMENT OF VERTEBRA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747279" y="3936423"/>
            <a:ext cx="5374759" cy="2282946"/>
            <a:chOff x="228601" y="381000"/>
            <a:chExt cx="8746708" cy="6053440"/>
          </a:xfrm>
        </p:grpSpPr>
        <p:pic>
          <p:nvPicPr>
            <p:cNvPr id="64" name="Picture 2" descr="C:\Documents and Settings\user1\My Documents\My Pictures\vertebral bod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1" y="381000"/>
              <a:ext cx="8746708" cy="6053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3810002" y="762000"/>
              <a:ext cx="2157175" cy="373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1- Loosely arranged cells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19800" y="762000"/>
              <a:ext cx="2027878" cy="373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2- densely packed cells</a:t>
              </a:r>
            </a:p>
          </p:txBody>
        </p:sp>
        <p:cxnSp>
          <p:nvCxnSpPr>
            <p:cNvPr id="67" name="Straight Arrow Connector 66"/>
            <p:cNvCxnSpPr>
              <a:stCxn id="65" idx="2"/>
            </p:cNvCxnSpPr>
            <p:nvPr/>
          </p:nvCxnSpPr>
          <p:spPr>
            <a:xfrm>
              <a:off x="4888589" y="1135075"/>
              <a:ext cx="597811" cy="2365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6" idx="2"/>
            </p:cNvCxnSpPr>
            <p:nvPr/>
          </p:nvCxnSpPr>
          <p:spPr>
            <a:xfrm flipH="1">
              <a:off x="5715004" y="1135075"/>
              <a:ext cx="1318735" cy="5413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مربع نص 2"/>
          <p:cNvSpPr txBox="1"/>
          <p:nvPr/>
        </p:nvSpPr>
        <p:spPr>
          <a:xfrm>
            <a:off x="9643841" y="798126"/>
            <a:ext cx="2129027" cy="307777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male’s slide</a:t>
            </a:r>
            <a:endParaRPr lang="x-none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1824" y="-205784"/>
            <a:ext cx="6583242" cy="2198605"/>
          </a:xfrm>
          <a:ln>
            <a:noFill/>
          </a:ln>
        </p:spPr>
        <p:txBody>
          <a:bodyPr/>
          <a:lstStyle/>
          <a:p>
            <a:endParaRPr lang="en-US" sz="1738" dirty="0"/>
          </a:p>
          <a:p>
            <a:endParaRPr lang="en-US" sz="1600" dirty="0"/>
          </a:p>
          <a:p>
            <a:pPr marL="177800" indent="0">
              <a:buNone/>
            </a:pPr>
            <a:r>
              <a:rPr lang="en-US" sz="1600" dirty="0"/>
              <a:t>-</a:t>
            </a:r>
            <a:r>
              <a:rPr lang="en-US" sz="1600" dirty="0">
                <a:solidFill>
                  <a:srgbClr val="FF0000"/>
                </a:solidFill>
              </a:rPr>
              <a:t>At </a:t>
            </a:r>
            <a:r>
              <a:rPr lang="en-US" sz="1600" b="1" dirty="0">
                <a:solidFill>
                  <a:srgbClr val="FF0000"/>
                </a:solidFill>
              </a:rPr>
              <a:t>4th week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each sclerotome </a:t>
            </a:r>
            <a:r>
              <a:rPr lang="en-US" sz="1600" dirty="0"/>
              <a:t>becomes </a:t>
            </a:r>
            <a:r>
              <a:rPr lang="en-US" sz="1600" b="1" dirty="0" err="1"/>
              <a:t>subvidided</a:t>
            </a:r>
            <a:r>
              <a:rPr lang="en-US" sz="1600" b="1" dirty="0"/>
              <a:t> </a:t>
            </a:r>
            <a:r>
              <a:rPr lang="en-US" sz="1600" dirty="0"/>
              <a:t>into two parts : </a:t>
            </a:r>
          </a:p>
          <a:p>
            <a:pPr marL="177800" indent="0">
              <a:buNone/>
            </a:pPr>
            <a:r>
              <a:rPr lang="en-US" sz="1600" dirty="0"/>
              <a:t>-A </a:t>
            </a:r>
            <a:r>
              <a:rPr lang="en-US" sz="1600" dirty="0">
                <a:solidFill>
                  <a:srgbClr val="F083BD"/>
                </a:solidFill>
              </a:rPr>
              <a:t>cranial part</a:t>
            </a:r>
            <a:r>
              <a:rPr lang="en-US" sz="1600" dirty="0"/>
              <a:t>, consisting of loosely arranged cells </a:t>
            </a:r>
          </a:p>
          <a:p>
            <a:pPr marL="177800" indent="0">
              <a:buNone/>
            </a:pPr>
            <a:r>
              <a:rPr lang="en-US" sz="1600" dirty="0"/>
              <a:t>-A </a:t>
            </a:r>
            <a:r>
              <a:rPr lang="en-US" sz="1600" dirty="0">
                <a:solidFill>
                  <a:srgbClr val="F03F9B"/>
                </a:solidFill>
              </a:rPr>
              <a:t>caudal part</a:t>
            </a:r>
            <a:r>
              <a:rPr lang="en-US" sz="1600" dirty="0"/>
              <a:t>, of more condensed tissue.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-The </a:t>
            </a:r>
            <a:r>
              <a:rPr lang="en-US" sz="1600" b="1" dirty="0">
                <a:solidFill>
                  <a:srgbClr val="FF0000"/>
                </a:solidFill>
              </a:rPr>
              <a:t>caudal part </a:t>
            </a:r>
            <a:r>
              <a:rPr lang="en-US" sz="1600" dirty="0">
                <a:solidFill>
                  <a:srgbClr val="FF0000"/>
                </a:solidFill>
              </a:rPr>
              <a:t>of each </a:t>
            </a:r>
            <a:r>
              <a:rPr lang="en-US" sz="1600" b="1" dirty="0">
                <a:solidFill>
                  <a:srgbClr val="FF0000"/>
                </a:solidFill>
              </a:rPr>
              <a:t>somite</a:t>
            </a:r>
            <a:r>
              <a:rPr lang="en-US" sz="1600" u="sng" dirty="0">
                <a:solidFill>
                  <a:srgbClr val="FF0000"/>
                </a:solidFill>
              </a:rPr>
              <a:t> fuses </a:t>
            </a:r>
            <a:r>
              <a:rPr lang="en-US" sz="1600" dirty="0">
                <a:solidFill>
                  <a:srgbClr val="FF0000"/>
                </a:solidFill>
              </a:rPr>
              <a:t>with the cranial part of the consecutive somite, around the notochord to form the body of the vertebra</a:t>
            </a:r>
            <a:r>
              <a:rPr lang="en-US" sz="1600" dirty="0"/>
              <a:t>, called </a:t>
            </a:r>
            <a:r>
              <a:rPr lang="en-US" sz="1600" b="1" u="sng" dirty="0">
                <a:solidFill>
                  <a:srgbClr val="FF0000"/>
                </a:solidFill>
              </a:rPr>
              <a:t>the centrum </a:t>
            </a:r>
            <a:r>
              <a:rPr lang="en-US" sz="1400" dirty="0">
                <a:solidFill>
                  <a:srgbClr val="FF0000"/>
                </a:solidFill>
              </a:rPr>
              <a:t>(body </a:t>
            </a:r>
            <a:r>
              <a:rPr lang="en-US" sz="1400" dirty="0" err="1">
                <a:solidFill>
                  <a:srgbClr val="FF0000"/>
                </a:solidFill>
              </a:rPr>
              <a:t>primordium</a:t>
            </a:r>
            <a:r>
              <a:rPr lang="en-US" sz="1400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	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pPr marL="177800" indent="0">
              <a:buNone/>
            </a:pPr>
            <a:r>
              <a:rPr lang="en-US" sz="16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4039" y="737943"/>
            <a:ext cx="5528533" cy="1828702"/>
            <a:chOff x="3871827" y="4533421"/>
            <a:chExt cx="6062600" cy="19257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3278" y="4533421"/>
              <a:ext cx="3111149" cy="192572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4578007" y="4799941"/>
              <a:ext cx="2772921" cy="75900"/>
            </a:xfrm>
            <a:prstGeom prst="straightConnector1">
              <a:avLst/>
            </a:prstGeom>
            <a:ln w="38100">
              <a:solidFill>
                <a:srgbClr val="F07EB9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871827" y="4981227"/>
              <a:ext cx="3534490" cy="249584"/>
            </a:xfrm>
            <a:prstGeom prst="straightConnector1">
              <a:avLst/>
            </a:prstGeom>
            <a:ln w="38100">
              <a:solidFill>
                <a:srgbClr val="EE3D9B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-96254" y="0"/>
            <a:ext cx="9569071" cy="6858000"/>
            <a:chOff x="-96254" y="0"/>
            <a:chExt cx="9569071" cy="6858000"/>
          </a:xfrm>
        </p:grpSpPr>
        <p:cxnSp>
          <p:nvCxnSpPr>
            <p:cNvPr id="10" name="Shape 138"/>
            <p:cNvCxnSpPr/>
            <p:nvPr/>
          </p:nvCxnSpPr>
          <p:spPr>
            <a:xfrm>
              <a:off x="328817" y="491739"/>
              <a:ext cx="9144000" cy="0"/>
            </a:xfrm>
            <a:prstGeom prst="straightConnector1">
              <a:avLst/>
            </a:prstGeom>
            <a:noFill/>
            <a:ln w="38100" cap="rnd" cmpd="sng">
              <a:solidFill>
                <a:srgbClr val="00213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" name="Group 10"/>
            <p:cNvGrpSpPr/>
            <p:nvPr/>
          </p:nvGrpSpPr>
          <p:grpSpPr>
            <a:xfrm>
              <a:off x="-96254" y="0"/>
              <a:ext cx="320845" cy="6858000"/>
              <a:chOff x="-96254" y="0"/>
              <a:chExt cx="320845" cy="6858000"/>
            </a:xfrm>
          </p:grpSpPr>
          <p:sp>
            <p:nvSpPr>
              <p:cNvPr id="12" name="Shape 137"/>
              <p:cNvSpPr/>
              <p:nvPr/>
            </p:nvSpPr>
            <p:spPr>
              <a:xfrm>
                <a:off x="-32083" y="0"/>
                <a:ext cx="224589" cy="6858000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Shape 141"/>
              <p:cNvSpPr/>
              <p:nvPr/>
            </p:nvSpPr>
            <p:spPr>
              <a:xfrm rot="-5400000">
                <a:off x="-128335" y="59356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Shape 142"/>
              <p:cNvSpPr/>
              <p:nvPr/>
            </p:nvSpPr>
            <p:spPr>
              <a:xfrm rot="-5400000">
                <a:off x="-144377" y="3344778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Shape 143"/>
              <p:cNvSpPr/>
              <p:nvPr/>
            </p:nvSpPr>
            <p:spPr>
              <a:xfrm rot="-5400000">
                <a:off x="-160421" y="5999744"/>
                <a:ext cx="417094" cy="288759"/>
              </a:xfrm>
              <a:prstGeom prst="triangle">
                <a:avLst>
                  <a:gd name="adj" fmla="val 50000"/>
                </a:avLst>
              </a:prstGeom>
              <a:solidFill>
                <a:srgbClr val="E6DB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92506" y="3619885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-Fate of Notochord 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677" y="3920827"/>
            <a:ext cx="69447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In the region of the bodies of vertebrae: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notochord degenerates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-Between bodies of vertebrae: It forms the central part, </a:t>
            </a:r>
            <a:r>
              <a:rPr lang="en-US" b="1" dirty="0">
                <a:solidFill>
                  <a:srgbClr val="9B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’nucleus pulposus’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the intervertebral discs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Annulus </a:t>
            </a:r>
            <a:r>
              <a:rPr lang="en-US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fibrosus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the intervertebral discs is formed by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mesoderm surrounding the notochord.</a:t>
            </a:r>
          </a:p>
          <a:p>
            <a:pPr marL="1778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fused sclerotomes grow dorsally around the neural tube and form the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vertebral (neural) 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 -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ventrolaterally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costal processes develop that give rise of ribs in 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thoracic region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17256" y="3929948"/>
            <a:ext cx="1726418" cy="1030593"/>
            <a:chOff x="8442103" y="1167244"/>
            <a:chExt cx="2845707" cy="253046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103" y="1167244"/>
              <a:ext cx="2845707" cy="253046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0568066" y="1377019"/>
              <a:ext cx="554636" cy="466771"/>
            </a:xfrm>
            <a:prstGeom prst="rect">
              <a:avLst/>
            </a:prstGeom>
            <a:noFill/>
            <a:ln>
              <a:solidFill>
                <a:srgbClr val="9B2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92105" y="3838537"/>
            <a:ext cx="2550210" cy="1477453"/>
            <a:chOff x="8315098" y="4055216"/>
            <a:chExt cx="3099719" cy="252230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5098" y="4055216"/>
              <a:ext cx="3099719" cy="252230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8315098" y="6352671"/>
              <a:ext cx="1173676" cy="22485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196" y="5107027"/>
            <a:ext cx="1711477" cy="124600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08112" y="21547"/>
            <a:ext cx="5081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spc="-1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Formation of Body of Vertebra</a:t>
            </a:r>
          </a:p>
        </p:txBody>
      </p:sp>
      <p:pic>
        <p:nvPicPr>
          <p:cNvPr id="34" name="Picture 3" descr="C:\Users\Mansoor\Pictures\lk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 b="3448"/>
          <a:stretch>
            <a:fillRect/>
          </a:stretch>
        </p:blipFill>
        <p:spPr bwMode="auto">
          <a:xfrm>
            <a:off x="9774910" y="2181826"/>
            <a:ext cx="2151552" cy="143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رابط كسهم مستقيم 15"/>
          <p:cNvCxnSpPr/>
          <p:nvPr/>
        </p:nvCxnSpPr>
        <p:spPr>
          <a:xfrm>
            <a:off x="9467998" y="2680528"/>
            <a:ext cx="8630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قوس متوسط أيمن 18"/>
          <p:cNvSpPr/>
          <p:nvPr/>
        </p:nvSpPr>
        <p:spPr>
          <a:xfrm rot="10968406">
            <a:off x="10515215" y="2576255"/>
            <a:ext cx="103989" cy="208547"/>
          </a:xfrm>
          <a:prstGeom prst="righ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21" name="رابط مستقيم 20"/>
          <p:cNvCxnSpPr/>
          <p:nvPr/>
        </p:nvCxnSpPr>
        <p:spPr>
          <a:xfrm>
            <a:off x="192506" y="3622169"/>
            <a:ext cx="11923866" cy="44480"/>
          </a:xfrm>
          <a:prstGeom prst="line">
            <a:avLst/>
          </a:prstGeom>
          <a:ln w="12700">
            <a:solidFill>
              <a:srgbClr val="618E8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10067649" y="1784481"/>
            <a:ext cx="2048724" cy="307777"/>
          </a:xfrm>
          <a:prstGeom prst="rect">
            <a:avLst/>
          </a:prstGeom>
          <a:noFill/>
          <a:ln w="19050">
            <a:solidFill>
              <a:srgbClr val="EE3D9B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07E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Pictures only in girl’s slide</a:t>
            </a:r>
            <a:endParaRPr lang="x-none" dirty="0">
              <a:solidFill>
                <a:srgbClr val="F07E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9253" y="2526639"/>
            <a:ext cx="114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centrum</a:t>
            </a:r>
            <a:endParaRPr lang="en-GB" dirty="0"/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9676467" y="339667"/>
            <a:ext cx="2724002" cy="1273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 rtl="1">
              <a:buFont typeface="Arial"/>
              <a:buNone/>
            </a:pP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*في الأسبوع الرابع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السكليروتوم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تنقسم لجزئيين، جزء وردي وهو الرأس وجزء فوشي وهو الذيل، بعد كدا كل جزء فوشي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حيندمج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مع الجزء الوردي إلي تحته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وبكدا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يتكون جسم الفقرة الواحدة واسمه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Centrum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83634" y="5366720"/>
            <a:ext cx="351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*مصير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النوتوكورد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النوتوكورد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إلي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وسط جسم الفقرة يختفي أما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</a:rPr>
              <a:t>النوتوكورد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 إلي بين كل فقرة وفقرة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حيكون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جزء من ال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intervertebral discs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عن طريق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nucleus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pulposus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780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الجزء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التاني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من ال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intervertebral discs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إلي هوا (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Annulus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fibrosus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أ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تكون من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الميزوديرم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الي حول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النوتوكورد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مو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من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النوتوكورد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نفسه  !!!!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41341" y="5265623"/>
            <a:ext cx="4154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 rtl="1"/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السكليروتوم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لمن تلتحم عشان تكوّن الفقرة كاملة يكون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إلتحامها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حول ال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neural tube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ونقطة الإلتحام اسمها (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vertebral neural arch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) «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وبكدا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يكون بين الفقرات فراغ </a:t>
            </a:r>
            <a:r>
              <a:rPr lang="x-none" sz="1200" dirty="0" err="1" smtClean="0">
                <a:solidFill>
                  <a:schemeClr val="bg1">
                    <a:lumMod val="50000"/>
                  </a:schemeClr>
                </a:solidFill>
              </a:rPr>
              <a:t>للسباينال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</a:rPr>
              <a:t> كورد»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868928" y="5356766"/>
            <a:ext cx="3272698" cy="1392489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9707372" y="362507"/>
            <a:ext cx="2450710" cy="1097547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596963" y="5265623"/>
            <a:ext cx="4202095" cy="646332"/>
          </a:xfrm>
          <a:prstGeom prst="round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2721" y="2528154"/>
            <a:ext cx="6193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Thus </a:t>
            </a:r>
            <a:r>
              <a:rPr lang="en-US" b="1" dirty="0"/>
              <a:t>each centrum develops</a:t>
            </a:r>
            <a:r>
              <a:rPr lang="en-US" b="1" u="sng" dirty="0"/>
              <a:t> from 2 adjacent sclerotomes </a:t>
            </a:r>
            <a:endParaRPr lang="en-US" u="sng" dirty="0"/>
          </a:p>
          <a:p>
            <a:r>
              <a:rPr lang="en-US" dirty="0"/>
              <a:t>The fused sclerotomes grow </a:t>
            </a:r>
            <a:r>
              <a:rPr lang="en-US" b="1" dirty="0"/>
              <a:t>dorsally </a:t>
            </a:r>
            <a:r>
              <a:rPr lang="en-US" dirty="0"/>
              <a:t>around the neural tube and form the </a:t>
            </a:r>
            <a:r>
              <a:rPr lang="en-US" dirty="0">
                <a:solidFill>
                  <a:srgbClr val="FF0000"/>
                </a:solidFill>
              </a:rPr>
              <a:t>vertebral (neural) arch</a:t>
            </a:r>
            <a:r>
              <a:rPr lang="en-US" dirty="0"/>
              <a:t>. </a:t>
            </a:r>
            <a:r>
              <a:rPr lang="en-US" b="1" dirty="0" err="1"/>
              <a:t>Ventrolaterally</a:t>
            </a:r>
            <a:r>
              <a:rPr lang="en-US" dirty="0"/>
              <a:t>, costal processes develop that give rise to </a:t>
            </a:r>
            <a:r>
              <a:rPr lang="en-US" b="1" dirty="0">
                <a:solidFill>
                  <a:srgbClr val="FF0000"/>
                </a:solidFill>
              </a:rPr>
              <a:t>ribs </a:t>
            </a:r>
            <a:r>
              <a:rPr lang="en-US" dirty="0">
                <a:solidFill>
                  <a:srgbClr val="FF0000"/>
                </a:solidFill>
              </a:rPr>
              <a:t>in thoracic region</a:t>
            </a:r>
            <a:r>
              <a:rPr lang="en-US" dirty="0"/>
              <a:t>.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2514</Words>
  <Application>Microsoft Macintosh PowerPoint</Application>
  <PresentationFormat>Widescreen</PresentationFormat>
  <Paragraphs>338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Unicode MS</vt:lpstr>
      <vt:lpstr>Cabin</vt:lpstr>
      <vt:lpstr>Calibri</vt:lpstr>
      <vt:lpstr>Century Gothic</vt:lpstr>
      <vt:lpstr>Kino MT</vt:lpstr>
      <vt:lpstr>Noto Sans Symbols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Intraembryonic Mesoderm</vt:lpstr>
      <vt:lpstr>PowerPoint Presentation</vt:lpstr>
      <vt:lpstr>PowerPoint Presentation</vt:lpstr>
      <vt:lpstr>PowerPoint Presentation</vt:lpstr>
      <vt:lpstr> Curvatures of Vertebral Column </vt:lpstr>
      <vt:lpstr>Spina Bifida </vt:lpstr>
      <vt:lpstr>PowerPoint Presentation</vt:lpstr>
      <vt:lpstr>PowerPoint Presentation</vt:lpstr>
      <vt:lpstr>PowerPoint Presentation</vt:lpstr>
      <vt:lpstr> MCQ’S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sh.a.13@outlook.com</cp:lastModifiedBy>
  <cp:revision>239</cp:revision>
  <cp:lastPrinted>2017-09-26T17:24:54Z</cp:lastPrinted>
  <dcterms:modified xsi:type="dcterms:W3CDTF">2017-09-26T17:25:04Z</dcterms:modified>
</cp:coreProperties>
</file>