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4.jpg" ContentType="image/jpeg"/>
  <Override PartName="/ppt/media/image35.jpg" ContentType="image/jpeg"/>
  <Override PartName="/ppt/media/image36.jpg" ContentType="image/jpeg"/>
  <Override PartName="/ppt/media/image37.jpg" ContentType="image/jpeg"/>
  <Override PartName="/ppt/notesSlides/notesSlide5.xml" ContentType="application/vnd.openxmlformats-officedocument.presentationml.notesSlide+xml"/>
  <Override PartName="/ppt/media/image42.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321" r:id="rId5"/>
    <p:sldId id="334" r:id="rId6"/>
    <p:sldId id="332" r:id="rId7"/>
    <p:sldId id="328" r:id="rId8"/>
    <p:sldId id="329" r:id="rId9"/>
    <p:sldId id="330" r:id="rId10"/>
    <p:sldId id="331" r:id="rId11"/>
    <p:sldId id="335" r:id="rId12"/>
    <p:sldId id="333" r:id="rId13"/>
    <p:sldId id="316" r:id="rId14"/>
    <p:sldId id="312" r:id="rId15"/>
    <p:sldId id="326" r:id="rId16"/>
    <p:sldId id="327"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هند الزهراني" initials="مهند" lastIdx="1" clrIdx="0">
    <p:extLst/>
  </p:cmAuthor>
  <p:cmAuthor id="2" name="USER" initials="U" lastIdx="0" clrIdx="1"/>
  <p:cmAuthor id="3" name="ASUS" initials="A"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9B"/>
    <a:srgbClr val="F07EB9"/>
    <a:srgbClr val="EA98B3"/>
    <a:srgbClr val="DBEDF4"/>
    <a:srgbClr val="30859C"/>
    <a:srgbClr val="9B2A44"/>
    <a:srgbClr val="C9ACAE"/>
    <a:srgbClr val="618E87"/>
    <a:srgbClr val="D3E6E0"/>
    <a:srgbClr val="E6D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440C9-F769-4D39-B941-A7097B813800}" v="1" dt="2017-09-24T05:49:33.494"/>
  </p1510:revLst>
</p1510:revInfo>
</file>

<file path=ppt/tableStyles.xml><?xml version="1.0" encoding="utf-8"?>
<a:tblStyleLst xmlns:a="http://schemas.openxmlformats.org/drawingml/2006/main" def="{FA756C97-6D7B-430A-97ED-F031B4137404}">
  <a:tblStyle styleId="{FA756C97-6D7B-430A-97ED-F031B413740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2" autoAdjust="0"/>
    <p:restoredTop sz="92539" autoAdjust="0"/>
  </p:normalViewPr>
  <p:slideViewPr>
    <p:cSldViewPr snapToGrid="0">
      <p:cViewPr varScale="1">
        <p:scale>
          <a:sx n="69" d="100"/>
          <a:sy n="69" d="100"/>
        </p:scale>
        <p:origin x="714" y="54"/>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2132970"/>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4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2</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119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00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041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91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60" name="Shape 6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16</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476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9"/>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5"/>
            <a:ext cx="5811838" cy="262889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1"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1851" y="4589464"/>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1"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1"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6"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6"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2"/>
            <a:ext cx="393223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2"/>
            <a:ext cx="393223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8"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DBDD"/>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1"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1"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1" y="6356352"/>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1" y="6356352"/>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1" y="6356352"/>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om.sa/url?sa=i&amp;rct=j&amp;q=&amp;esrc=s&amp;source=images&amp;cd=&amp;cad=rja&amp;uact=8&amp;ved=0CAcQjRxqFQoTCMuVhu62psgCFcEIGgodUJAPiA&amp;url=http://d-mis-web.ana.bris.ac.uk/calnet/Neuro/image/&amp;psig=AFQjCNEIqhJRfI59s3WlfMhad9T1UZ-8LA&amp;ust=1443965916739203"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m.sa/url?sa=i&amp;rct=j&amp;q=&amp;esrc=s&amp;source=images&amp;cd=&amp;cad=rja&amp;uact=8&amp;ved=0ahUKEwiCtJv53tzPAhXGuhoKHWs9Da8QjRwIBw&amp;url=https://www.sonoworld.com/client/fetus/html/chapter-02/chapter-02/cns/cnsfmf.html&amp;psig=AFQjCNGmZkiQdPbiVW_x9lf9ReogiVsnvQ&amp;ust=1476618241895635" TargetMode="External"/><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hyperlink" Target="http://www.google.com.sa/url?sa=i&amp;rct=j&amp;q=&amp;esrc=s&amp;source=images&amp;cd=&amp;cad=rja&amp;uact=8&amp;ved=0ahUKEwjAjoGj2tzPAhWGthoKHVioAAUQjRwIBw&amp;url=http://ispn.guide/book/ispn-guide-pediatric-neurosurgery/hydrocephalus&amp;psig=AFQjCNFUEWK5BoyKZLtuZvtbo50r-Yl59g&amp;ust=1476617297117516" TargetMode="Externa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twitter.com/Embryology436" TargetMode="External"/><Relationship Id="rId18" Type="http://schemas.openxmlformats.org/officeDocument/2006/relationships/hyperlink" Target="https://docs.google.com/forms/d/1GgmnFVzgO-OABiZ2Svj6PLavjV00XHvgD4P1gXi8YJQ/viewform?ts=59c9dfc3&amp;edit_requested=true" TargetMode="External"/><Relationship Id="rId3" Type="http://schemas.openxmlformats.org/officeDocument/2006/relationships/image" Target="../media/image39.png"/><Relationship Id="rId7" Type="http://schemas.microsoft.com/office/2007/relationships/hdphoto" Target="../media/hdphoto1.wdp"/><Relationship Id="rId12" Type="http://schemas.openxmlformats.org/officeDocument/2006/relationships/hyperlink" Target="https://www.youtube.com/watch?v=lhapeOo6laA&amp;feature=youtu.be" TargetMode="External"/><Relationship Id="rId17" Type="http://schemas.openxmlformats.org/officeDocument/2006/relationships/image" Target="../media/image42.jp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youtube.com/watch?v=AWYNmUsfKWc" TargetMode="External"/><Relationship Id="rId5" Type="http://schemas.openxmlformats.org/officeDocument/2006/relationships/image" Target="../media/image4.png"/><Relationship Id="rId15" Type="http://schemas.openxmlformats.org/officeDocument/2006/relationships/image" Target="../media/image40.png"/><Relationship Id="rId10" Type="http://schemas.openxmlformats.org/officeDocument/2006/relationships/hyperlink" Target="https://docs.google.com/presentation/d/15FrJEMz_UPIv_3q1jfZJt8g8pjkrJ2JtnOn3JEA8vOU/edit?usp=sharing" TargetMode="External"/><Relationship Id="rId4" Type="http://schemas.openxmlformats.org/officeDocument/2006/relationships/hyperlink" Target="https://www.onlineexambuilder.com/development-of-the-heart/exam-137724" TargetMode="External"/><Relationship Id="rId9" Type="http://schemas.microsoft.com/office/2007/relationships/hdphoto" Target="../media/hdphoto2.wdp"/><Relationship Id="rId14" Type="http://schemas.openxmlformats.org/officeDocument/2006/relationships/hyperlink" Target="mailto:Embryology436@gmail.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ahUKEwi82NGZv9rPAhUKfxoKHZEQAscQjRwIBw&amp;url=http://physrev.physiology.org/content/93/4/1847&amp;psig=AFQjCNHxPcSzRQ8zSS_QXl6MnethFc3t2Q&amp;ust=1476541289072378"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Shape 89"/>
          <p:cNvGrpSpPr/>
          <p:nvPr/>
        </p:nvGrpSpPr>
        <p:grpSpPr>
          <a:xfrm>
            <a:off x="6833071" y="2"/>
            <a:ext cx="5358931" cy="6857999"/>
            <a:chOff x="5807244" y="0"/>
            <a:chExt cx="6384755" cy="6857999"/>
          </a:xfrm>
        </p:grpSpPr>
        <p:sp>
          <p:nvSpPr>
            <p:cNvPr id="90" name="Shape 90"/>
            <p:cNvSpPr/>
            <p:nvPr/>
          </p:nvSpPr>
          <p:spPr>
            <a:xfrm rot="10800000">
              <a:off x="5814424" y="1"/>
              <a:ext cx="4156589" cy="2240231"/>
            </a:xfrm>
            <a:prstGeom prst="triangle">
              <a:avLst>
                <a:gd name="adj" fmla="val 50000"/>
              </a:avLst>
            </a:prstGeom>
            <a:solidFill>
              <a:srgbClr val="95D2C3"/>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1" name="Shape 91"/>
            <p:cNvSpPr/>
            <p:nvPr/>
          </p:nvSpPr>
          <p:spPr>
            <a:xfrm>
              <a:off x="5807244" y="2290818"/>
              <a:ext cx="4156589" cy="2240231"/>
            </a:xfrm>
            <a:prstGeom prst="triangle">
              <a:avLst>
                <a:gd name="adj" fmla="val 50000"/>
              </a:avLst>
            </a:prstGeom>
            <a:noFill/>
            <a:ln w="12700" cap="flat" cmpd="sng">
              <a:solidFill>
                <a:srgbClr val="7AADA2"/>
              </a:solidFill>
              <a:prstDash val="solid"/>
              <a:miter/>
              <a:headEnd type="none" w="med" len="med"/>
              <a:tailEnd type="none" w="med" len="med"/>
            </a:ln>
          </p:spPr>
          <p:txBody>
            <a:bodyPr lIns="91425" tIns="45700" rIns="91425" bIns="45700" anchor="ctr" anchorCtr="0">
              <a:noAutofit/>
            </a:bodyPr>
            <a:lstStyle/>
            <a:p>
              <a:pPr algn="ctr"/>
              <a:endParaRPr sz="1800">
                <a:solidFill>
                  <a:srgbClr val="FADEE9"/>
                </a:solidFill>
                <a:latin typeface="Calibri"/>
                <a:ea typeface="Calibri"/>
                <a:cs typeface="Calibri"/>
                <a:sym typeface="Calibri"/>
              </a:endParaRPr>
            </a:p>
          </p:txBody>
        </p:sp>
        <p:sp>
          <p:nvSpPr>
            <p:cNvPr id="92" name="Shape 92"/>
            <p:cNvSpPr/>
            <p:nvPr/>
          </p:nvSpPr>
          <p:spPr>
            <a:xfrm rot="10800000">
              <a:off x="5821602" y="4617768"/>
              <a:ext cx="4156589" cy="2240231"/>
            </a:xfrm>
            <a:prstGeom prst="triangle">
              <a:avLst>
                <a:gd name="adj" fmla="val 50000"/>
              </a:avLst>
            </a:prstGeom>
            <a:solidFill>
              <a:srgbClr val="D2E6E0"/>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3" name="Shape 93"/>
            <p:cNvSpPr/>
            <p:nvPr/>
          </p:nvSpPr>
          <p:spPr>
            <a:xfrm>
              <a:off x="8028231" y="4617767"/>
              <a:ext cx="4156589" cy="2240231"/>
            </a:xfrm>
            <a:prstGeom prst="triangle">
              <a:avLst>
                <a:gd name="adj" fmla="val 50000"/>
              </a:avLst>
            </a:prstGeom>
            <a:solidFill>
              <a:srgbClr val="95D2C3"/>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4" name="Shape 94"/>
            <p:cNvSpPr/>
            <p:nvPr/>
          </p:nvSpPr>
          <p:spPr>
            <a:xfrm rot="10800000">
              <a:off x="8035410" y="2326950"/>
              <a:ext cx="4156589" cy="2240231"/>
            </a:xfrm>
            <a:prstGeom prst="triangle">
              <a:avLst>
                <a:gd name="adj" fmla="val 50000"/>
              </a:avLst>
            </a:prstGeom>
            <a:solidFill>
              <a:srgbClr val="7AADA2"/>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5" name="Shape 95"/>
            <p:cNvSpPr/>
            <p:nvPr/>
          </p:nvSpPr>
          <p:spPr>
            <a:xfrm>
              <a:off x="8021053" y="0"/>
              <a:ext cx="4156589" cy="2240231"/>
            </a:xfrm>
            <a:prstGeom prst="triangle">
              <a:avLst>
                <a:gd name="adj" fmla="val 50000"/>
              </a:avLst>
            </a:prstGeom>
            <a:noFill/>
            <a:ln w="12700" cap="flat" cmpd="sng">
              <a:solidFill>
                <a:srgbClr val="7AADA2"/>
              </a:solidFill>
              <a:prstDash val="solid"/>
              <a:miter/>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96" name="Shape 96"/>
            <p:cNvPicPr preferRelativeResize="0"/>
            <p:nvPr/>
          </p:nvPicPr>
          <p:blipFill rotWithShape="1">
            <a:blip r:embed="rId3">
              <a:alphaModFix/>
            </a:blip>
            <a:srcRect/>
            <a:stretch/>
          </p:blipFill>
          <p:spPr>
            <a:xfrm>
              <a:off x="7379368" y="112293"/>
              <a:ext cx="978568" cy="1531554"/>
            </a:xfrm>
            <a:prstGeom prst="rect">
              <a:avLst/>
            </a:prstGeom>
            <a:noFill/>
            <a:ln>
              <a:noFill/>
            </a:ln>
          </p:spPr>
        </p:pic>
        <p:grpSp>
          <p:nvGrpSpPr>
            <p:cNvPr id="97" name="Shape 97"/>
            <p:cNvGrpSpPr/>
            <p:nvPr/>
          </p:nvGrpSpPr>
          <p:grpSpPr>
            <a:xfrm>
              <a:off x="6904753" y="4668251"/>
              <a:ext cx="4491789" cy="1499285"/>
              <a:chOff x="6904753" y="4652209"/>
              <a:chExt cx="4491789" cy="1499285"/>
            </a:xfrm>
          </p:grpSpPr>
          <p:grpSp>
            <p:nvGrpSpPr>
              <p:cNvPr id="98" name="Shape 98"/>
              <p:cNvGrpSpPr/>
              <p:nvPr/>
            </p:nvGrpSpPr>
            <p:grpSpPr>
              <a:xfrm>
                <a:off x="7170821" y="4652209"/>
                <a:ext cx="1588167" cy="1106907"/>
                <a:chOff x="7218946" y="4620126"/>
                <a:chExt cx="1427745" cy="1161171"/>
              </a:xfrm>
            </p:grpSpPr>
            <p:pic>
              <p:nvPicPr>
                <p:cNvPr id="99" name="Shape 99"/>
                <p:cNvPicPr preferRelativeResize="0"/>
                <p:nvPr/>
              </p:nvPicPr>
              <p:blipFill rotWithShape="1">
                <a:blip r:embed="rId4">
                  <a:alphaModFix/>
                </a:blip>
                <a:srcRect l="24738" t="19447" r="24104" b="35394"/>
                <a:stretch/>
              </p:blipFill>
              <p:spPr>
                <a:xfrm>
                  <a:off x="7218946" y="4620126"/>
                  <a:ext cx="1315452" cy="1161171"/>
                </a:xfrm>
                <a:prstGeom prst="rect">
                  <a:avLst/>
                </a:prstGeom>
                <a:noFill/>
                <a:ln>
                  <a:noFill/>
                </a:ln>
              </p:spPr>
            </p:pic>
            <p:pic>
              <p:nvPicPr>
                <p:cNvPr id="100" name="Shape 100"/>
                <p:cNvPicPr preferRelativeResize="0"/>
                <p:nvPr/>
              </p:nvPicPr>
              <p:blipFill rotWithShape="1">
                <a:blip r:embed="rId5">
                  <a:alphaModFix/>
                </a:blip>
                <a:srcRect l="56631" t="27658" r="23474" b="60658"/>
                <a:stretch/>
              </p:blipFill>
              <p:spPr>
                <a:xfrm>
                  <a:off x="7876671" y="4716380"/>
                  <a:ext cx="770020" cy="452235"/>
                </a:xfrm>
                <a:prstGeom prst="rect">
                  <a:avLst/>
                </a:prstGeom>
                <a:noFill/>
                <a:ln>
                  <a:noFill/>
                </a:ln>
              </p:spPr>
            </p:pic>
          </p:grpSp>
          <p:sp>
            <p:nvSpPr>
              <p:cNvPr id="101" name="Shape 101"/>
              <p:cNvSpPr txBox="1"/>
              <p:nvPr/>
            </p:nvSpPr>
            <p:spPr>
              <a:xfrm>
                <a:off x="6904753" y="5606716"/>
                <a:ext cx="4491789" cy="384720"/>
              </a:xfrm>
              <a:prstGeom prst="rect">
                <a:avLst/>
              </a:prstGeom>
              <a:noFill/>
              <a:ln>
                <a:noFill/>
              </a:ln>
            </p:spPr>
            <p:txBody>
              <a:bodyPr lIns="91425" tIns="45700" rIns="91425" bIns="45700" anchor="t" anchorCtr="0">
                <a:noAutofit/>
              </a:bodyPr>
              <a:lstStyle/>
              <a:p>
                <a:pPr>
                  <a:buSzPct val="25000"/>
                </a:pPr>
                <a:r>
                  <a:rPr lang="en-GB" sz="1600" b="1">
                    <a:solidFill>
                      <a:srgbClr val="878688"/>
                    </a:solidFill>
                    <a:latin typeface="Cabin"/>
                    <a:ea typeface="Cabin"/>
                    <a:cs typeface="Cabin"/>
                    <a:sym typeface="Cabin"/>
                  </a:rPr>
                  <a:t>M E D I C I N E</a:t>
                </a:r>
              </a:p>
            </p:txBody>
          </p:sp>
          <p:sp>
            <p:nvSpPr>
              <p:cNvPr id="102" name="Shape 102"/>
              <p:cNvSpPr txBox="1"/>
              <p:nvPr/>
            </p:nvSpPr>
            <p:spPr>
              <a:xfrm>
                <a:off x="7177471" y="5889885"/>
                <a:ext cx="2273968" cy="261609"/>
              </a:xfrm>
              <a:prstGeom prst="rect">
                <a:avLst/>
              </a:prstGeom>
              <a:noFill/>
              <a:ln>
                <a:noFill/>
              </a:ln>
            </p:spPr>
            <p:txBody>
              <a:bodyPr lIns="91425" tIns="45700" rIns="91425" bIns="45700" anchor="t" anchorCtr="0">
                <a:noAutofit/>
              </a:bodyPr>
              <a:lstStyle/>
              <a:p>
                <a:pPr>
                  <a:buSzPct val="25000"/>
                </a:pPr>
                <a:r>
                  <a:rPr lang="en-GB" sz="900">
                    <a:solidFill>
                      <a:srgbClr val="878688"/>
                    </a:solidFill>
                    <a:latin typeface="Calibri"/>
                    <a:ea typeface="Calibri"/>
                    <a:cs typeface="Calibri"/>
                    <a:sym typeface="Calibri"/>
                  </a:rPr>
                  <a:t>KING SAUD UNIVERSITY</a:t>
                </a:r>
              </a:p>
            </p:txBody>
          </p:sp>
        </p:grpSp>
        <p:sp>
          <p:nvSpPr>
            <p:cNvPr id="103" name="Shape 103"/>
            <p:cNvSpPr/>
            <p:nvPr/>
          </p:nvSpPr>
          <p:spPr>
            <a:xfrm rot="5400000">
              <a:off x="7114673" y="2045371"/>
              <a:ext cx="978568" cy="449178"/>
            </a:xfrm>
            <a:prstGeom prst="triangle">
              <a:avLst>
                <a:gd name="adj" fmla="val 50000"/>
              </a:avLst>
            </a:prstGeom>
            <a:solidFill>
              <a:srgbClr val="7F7F7F"/>
            </a:solidFill>
            <a:ln>
              <a:noFill/>
            </a:ln>
          </p:spPr>
          <p:txBody>
            <a:bodyPr lIns="91425" tIns="45700" rIns="91425" bIns="45700" anchor="ctr" anchorCtr="0">
              <a:noAutofit/>
            </a:bodyPr>
            <a:lstStyle/>
            <a:p>
              <a:pPr algn="ctr"/>
              <a:endParaRPr sz="1800">
                <a:solidFill>
                  <a:srgbClr val="878688"/>
                </a:solidFill>
                <a:latin typeface="Calibri"/>
                <a:ea typeface="Calibri"/>
                <a:cs typeface="Calibri"/>
                <a:sym typeface="Calibri"/>
              </a:endParaRPr>
            </a:p>
          </p:txBody>
        </p:sp>
      </p:grpSp>
      <p:grpSp>
        <p:nvGrpSpPr>
          <p:cNvPr id="107" name="Shape 107"/>
          <p:cNvGrpSpPr/>
          <p:nvPr/>
        </p:nvGrpSpPr>
        <p:grpSpPr>
          <a:xfrm rot="-5400000">
            <a:off x="6097817" y="1189197"/>
            <a:ext cx="417094" cy="417094"/>
            <a:chOff x="1010653" y="336884"/>
            <a:chExt cx="417094" cy="417094"/>
          </a:xfrm>
        </p:grpSpPr>
        <p:sp>
          <p:nvSpPr>
            <p:cNvPr id="108" name="Shape 108"/>
            <p:cNvSpPr/>
            <p:nvPr/>
          </p:nvSpPr>
          <p:spPr>
            <a:xfrm>
              <a:off x="1010654" y="336884"/>
              <a:ext cx="112293" cy="417094"/>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09" name="Shape 109"/>
            <p:cNvSpPr/>
            <p:nvPr/>
          </p:nvSpPr>
          <p:spPr>
            <a:xfrm rot="5400000">
              <a:off x="1163054" y="489284"/>
              <a:ext cx="112293" cy="417094"/>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111" name="Shape 111"/>
          <p:cNvSpPr txBox="1"/>
          <p:nvPr/>
        </p:nvSpPr>
        <p:spPr>
          <a:xfrm>
            <a:off x="9384922" y="2290816"/>
            <a:ext cx="2070099" cy="1622046"/>
          </a:xfrm>
          <a:prstGeom prst="rect">
            <a:avLst/>
          </a:prstGeom>
          <a:noFill/>
          <a:ln>
            <a:noFill/>
          </a:ln>
        </p:spPr>
        <p:txBody>
          <a:bodyPr lIns="91425" tIns="45700" rIns="91425" bIns="45700" anchor="t" anchorCtr="0">
            <a:noAutofit/>
          </a:bodyPr>
          <a:lstStyle/>
          <a:p>
            <a:pPr algn="ctr" rtl="1">
              <a:lnSpc>
                <a:spcPct val="150000"/>
              </a:lnSpc>
              <a:buSzPct val="25000"/>
            </a:pP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إِنَّا</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خَلَقْنَا</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الإنسان</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مِنْ</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نُطْفَةٍ</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أَمْشَاجٍ</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نَبْتَلِيهِ</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فَجَعَلْنَاهُ</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سَمِيعًا</a:t>
            </a:r>
            <a:r>
              <a:rPr lang="en-GB" sz="1600" b="1" dirty="0">
                <a:solidFill>
                  <a:schemeClr val="lt2"/>
                </a:solidFill>
                <a:latin typeface="Calibri"/>
                <a:ea typeface="Calibri"/>
                <a:cs typeface="Calibri"/>
                <a:sym typeface="Calibri"/>
              </a:rPr>
              <a:t> </a:t>
            </a:r>
            <a:r>
              <a:rPr lang="en-GB" sz="1600" b="1" dirty="0" err="1">
                <a:solidFill>
                  <a:schemeClr val="lt2"/>
                </a:solidFill>
                <a:latin typeface="Calibri"/>
                <a:ea typeface="Calibri"/>
                <a:cs typeface="Calibri"/>
                <a:sym typeface="Calibri"/>
              </a:rPr>
              <a:t>بَصِيرًا</a:t>
            </a:r>
            <a:r>
              <a:rPr lang="en-GB" sz="1600" b="1" dirty="0">
                <a:solidFill>
                  <a:schemeClr val="lt2"/>
                </a:solidFill>
                <a:latin typeface="Calibri"/>
                <a:ea typeface="Calibri"/>
                <a:cs typeface="Calibri"/>
                <a:sym typeface="Calibri"/>
              </a:rPr>
              <a:t> ﴾ </a:t>
            </a:r>
            <a:r>
              <a:rPr lang="en-GB" sz="1200" b="1" dirty="0">
                <a:solidFill>
                  <a:schemeClr val="lt2"/>
                </a:solidFill>
                <a:latin typeface="Calibri"/>
                <a:ea typeface="Calibri"/>
                <a:cs typeface="Calibri"/>
                <a:sym typeface="Calibri"/>
              </a:rPr>
              <a:t>[</a:t>
            </a:r>
            <a:r>
              <a:rPr lang="en-GB" sz="1200" b="1" dirty="0" err="1">
                <a:solidFill>
                  <a:schemeClr val="lt2"/>
                </a:solidFill>
                <a:latin typeface="Calibri"/>
                <a:ea typeface="Calibri"/>
                <a:cs typeface="Calibri"/>
                <a:sym typeface="Calibri"/>
              </a:rPr>
              <a:t>الإنسان</a:t>
            </a:r>
            <a:r>
              <a:rPr lang="en-GB" sz="1200" b="1" dirty="0">
                <a:solidFill>
                  <a:schemeClr val="lt2"/>
                </a:solidFill>
                <a:latin typeface="Calibri"/>
                <a:ea typeface="Calibri"/>
                <a:cs typeface="Calibri"/>
                <a:sym typeface="Calibri"/>
              </a:rPr>
              <a:t>: 2].</a:t>
            </a:r>
          </a:p>
        </p:txBody>
      </p:sp>
      <p:grpSp>
        <p:nvGrpSpPr>
          <p:cNvPr id="4" name="Group 3"/>
          <p:cNvGrpSpPr/>
          <p:nvPr/>
        </p:nvGrpSpPr>
        <p:grpSpPr>
          <a:xfrm>
            <a:off x="9947190" y="5140411"/>
            <a:ext cx="1453433" cy="815545"/>
            <a:chOff x="5283181" y="5833362"/>
            <a:chExt cx="1446586" cy="864000"/>
          </a:xfrm>
        </p:grpSpPr>
        <p:sp>
          <p:nvSpPr>
            <p:cNvPr id="117" name="Shape 117"/>
            <p:cNvSpPr/>
            <p:nvPr/>
          </p:nvSpPr>
          <p:spPr>
            <a:xfrm>
              <a:off x="5283181" y="6279272"/>
              <a:ext cx="109500" cy="141000"/>
            </a:xfrm>
            <a:prstGeom prst="rect">
              <a:avLst/>
            </a:prstGeom>
            <a:solidFill>
              <a:srgbClr val="38761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8" name="Shape 118"/>
            <p:cNvSpPr/>
            <p:nvPr/>
          </p:nvSpPr>
          <p:spPr>
            <a:xfrm>
              <a:off x="5287595" y="5998176"/>
              <a:ext cx="109500" cy="1410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9" name="Shape 119"/>
            <p:cNvSpPr/>
            <p:nvPr/>
          </p:nvSpPr>
          <p:spPr>
            <a:xfrm>
              <a:off x="5283182" y="6530990"/>
              <a:ext cx="109500" cy="141000"/>
            </a:xfrm>
            <a:prstGeom prst="rect">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20" name="Shape 120"/>
            <p:cNvSpPr txBox="1"/>
            <p:nvPr/>
          </p:nvSpPr>
          <p:spPr>
            <a:xfrm>
              <a:off x="5352767" y="5833362"/>
              <a:ext cx="1377000" cy="864000"/>
            </a:xfrm>
            <a:prstGeom prst="rect">
              <a:avLst/>
            </a:prstGeom>
            <a:noFill/>
            <a:ln w="9525" cap="flat" cmpd="sng">
              <a:noFill/>
              <a:prstDash val="solid"/>
              <a:round/>
              <a:headEnd type="none" w="med" len="med"/>
              <a:tailEnd type="none" w="med" len="med"/>
            </a:ln>
          </p:spPr>
          <p:txBody>
            <a:bodyPr lIns="91425" tIns="91425" rIns="91425" bIns="91425" anchor="t" anchorCtr="0">
              <a:noAutofit/>
            </a:bodyPr>
            <a:lstStyle/>
            <a:p>
              <a:r>
                <a:rPr lang="en-GB" sz="1600" b="1" dirty="0">
                  <a:solidFill>
                    <a:srgbClr val="FF0000"/>
                  </a:solidFill>
                  <a:latin typeface="Calibri"/>
                  <a:ea typeface="Calibri"/>
                  <a:cs typeface="Calibri"/>
                  <a:sym typeface="Calibri"/>
                </a:rPr>
                <a:t>Important</a:t>
              </a:r>
            </a:p>
            <a:p>
              <a:r>
                <a:rPr lang="en-GB" sz="1600" b="1" dirty="0" err="1">
                  <a:solidFill>
                    <a:srgbClr val="38761D"/>
                  </a:solidFill>
                  <a:latin typeface="Calibri"/>
                  <a:ea typeface="Calibri"/>
                  <a:cs typeface="Calibri"/>
                  <a:sym typeface="Calibri"/>
                </a:rPr>
                <a:t>Dr.</a:t>
              </a:r>
              <a:r>
                <a:rPr lang="en-GB" sz="1600" b="1" dirty="0">
                  <a:solidFill>
                    <a:srgbClr val="38761D"/>
                  </a:solidFill>
                  <a:latin typeface="Calibri"/>
                  <a:ea typeface="Calibri"/>
                  <a:cs typeface="Calibri"/>
                  <a:sym typeface="Calibri"/>
                </a:rPr>
                <a:t> notes</a:t>
              </a:r>
              <a:r>
                <a:rPr lang="en-GB" sz="1600" b="1" dirty="0">
                  <a:solidFill>
                    <a:schemeClr val="dk1"/>
                  </a:solidFill>
                  <a:latin typeface="Calibri"/>
                  <a:ea typeface="Calibri"/>
                  <a:cs typeface="Calibri"/>
                  <a:sym typeface="Calibri"/>
                </a:rPr>
                <a:t> </a:t>
              </a:r>
              <a:r>
                <a:rPr lang="en-GB" sz="1600" b="1" dirty="0">
                  <a:solidFill>
                    <a:schemeClr val="accent3"/>
                  </a:solidFill>
                  <a:latin typeface="Calibri"/>
                  <a:ea typeface="Calibri"/>
                  <a:cs typeface="Calibri"/>
                  <a:sym typeface="Calibri"/>
                </a:rPr>
                <a:t>Explanation</a:t>
              </a:r>
            </a:p>
          </p:txBody>
        </p:sp>
      </p:grpSp>
      <p:sp>
        <p:nvSpPr>
          <p:cNvPr id="2" name="مربع نص 1"/>
          <p:cNvSpPr txBox="1"/>
          <p:nvPr/>
        </p:nvSpPr>
        <p:spPr>
          <a:xfrm>
            <a:off x="9502346" y="6042454"/>
            <a:ext cx="2022004" cy="646331"/>
          </a:xfrm>
          <a:prstGeom prst="rect">
            <a:avLst/>
          </a:prstGeom>
          <a:noFill/>
          <a:ln w="28575">
            <a:solidFill>
              <a:srgbClr val="E7E5E5"/>
            </a:solidFill>
            <a:prstDash val="sysDot"/>
          </a:ln>
        </p:spPr>
        <p:txBody>
          <a:bodyPr wrap="square" rtlCol="1">
            <a:spAutoFit/>
          </a:bodyPr>
          <a:lstStyle/>
          <a:p>
            <a:pPr algn="ctr"/>
            <a:r>
              <a:rPr lang="en-US" sz="1200" b="1" dirty="0">
                <a:solidFill>
                  <a:srgbClr val="E7E5E5"/>
                </a:solidFill>
                <a:latin typeface="Calibri" panose="020F0502020204030204" pitchFamily="34" charset="0"/>
                <a:cs typeface="Calibri" panose="020F0502020204030204" pitchFamily="34" charset="0"/>
              </a:rPr>
              <a:t>- We recommend you to study anatomy of cerebrum and cerebellum  </a:t>
            </a:r>
            <a:r>
              <a:rPr lang="en-US" sz="1200" b="1" dirty="0">
                <a:solidFill>
                  <a:srgbClr val="E7E5E5"/>
                </a:solidFill>
              </a:rPr>
              <a:t> </a:t>
            </a:r>
            <a:endParaRPr lang="x-none" sz="1200" b="1" dirty="0">
              <a:solidFill>
                <a:srgbClr val="E7E5E5"/>
              </a:solidFill>
            </a:endParaRPr>
          </a:p>
        </p:txBody>
      </p:sp>
      <p:grpSp>
        <p:nvGrpSpPr>
          <p:cNvPr id="35" name="مجموعة 34"/>
          <p:cNvGrpSpPr/>
          <p:nvPr/>
        </p:nvGrpSpPr>
        <p:grpSpPr>
          <a:xfrm>
            <a:off x="-835060" y="1798049"/>
            <a:ext cx="12269343" cy="5334622"/>
            <a:chOff x="-967730" y="2167015"/>
            <a:chExt cx="12269343" cy="5334622"/>
          </a:xfrm>
        </p:grpSpPr>
        <p:grpSp>
          <p:nvGrpSpPr>
            <p:cNvPr id="36" name="Group 56"/>
            <p:cNvGrpSpPr/>
            <p:nvPr/>
          </p:nvGrpSpPr>
          <p:grpSpPr>
            <a:xfrm>
              <a:off x="-967730" y="2167015"/>
              <a:ext cx="4829059" cy="5334622"/>
              <a:chOff x="-29714" y="2020735"/>
              <a:chExt cx="4602883" cy="4750894"/>
            </a:xfrm>
          </p:grpSpPr>
          <p:pic>
            <p:nvPicPr>
              <p:cNvPr id="45" name="Picture 55"/>
              <p:cNvPicPr>
                <a:picLocks noChangeAspect="1"/>
              </p:cNvPicPr>
              <p:nvPr/>
            </p:nvPicPr>
            <p:blipFill rotWithShape="1">
              <a:blip r:embed="rId6">
                <a:extLst>
                  <a:ext uri="{28A0092B-C50C-407E-A947-70E740481C1C}">
                    <a14:useLocalDpi xmlns:a14="http://schemas.microsoft.com/office/drawing/2010/main" val="0"/>
                  </a:ext>
                </a:extLst>
              </a:blip>
              <a:srcRect l="20592" t="11645" r="18816" b="5855"/>
              <a:stretch/>
            </p:blipFill>
            <p:spPr>
              <a:xfrm>
                <a:off x="-29714" y="2071291"/>
                <a:ext cx="4602883" cy="4700338"/>
              </a:xfrm>
              <a:prstGeom prst="rect">
                <a:avLst/>
              </a:prstGeom>
            </p:spPr>
          </p:pic>
          <p:pic>
            <p:nvPicPr>
              <p:cNvPr id="46" name="Picture 54"/>
              <p:cNvPicPr>
                <a:picLocks noChangeAspect="1"/>
              </p:cNvPicPr>
              <p:nvPr/>
            </p:nvPicPr>
            <p:blipFill rotWithShape="1">
              <a:blip r:embed="rId7">
                <a:alphaModFix/>
                <a:extLst>
                  <a:ext uri="{BEBA8EAE-BF5A-486C-A8C5-ECC9F3942E4B}">
                    <a14:imgProps xmlns:a14="http://schemas.microsoft.com/office/drawing/2010/main">
                      <a14:imgLayer r:embed="rId8">
                        <a14:imgEffect>
                          <a14:backgroundRemoval t="1000" b="90000" l="10000" r="90000">
                            <a14:foregroundMark x1="58594" y1="5250" x2="58594" y2="5250"/>
                            <a14:backgroundMark x1="64258" y1="27313" x2="64258" y2="27313"/>
                            <a14:backgroundMark x1="66836" y1="20188" x2="66836" y2="20188"/>
                            <a14:backgroundMark x1="66367" y1="22688" x2="66367" y2="22688"/>
                            <a14:backgroundMark x1="66836" y1="26813" x2="66836" y2="26813"/>
                            <a14:backgroundMark x1="62852" y1="5250" x2="62852" y2="5250"/>
                            <a14:backgroundMark x1="67305" y1="10250" x2="67305" y2="10250"/>
                            <a14:backgroundMark x1="52695" y1="7125" x2="52695" y2="7125"/>
                            <a14:backgroundMark x1="54688" y1="3063" x2="54688" y2="3063"/>
                            <a14:backgroundMark x1="54688" y1="5625" x2="54688" y2="5625"/>
                          </a14:backgroundRemoval>
                        </a14:imgEffect>
                      </a14:imgLayer>
                    </a14:imgProps>
                  </a:ext>
                  <a:ext uri="{28A0092B-C50C-407E-A947-70E740481C1C}">
                    <a14:useLocalDpi xmlns:a14="http://schemas.microsoft.com/office/drawing/2010/main" val="0"/>
                  </a:ext>
                </a:extLst>
              </a:blip>
              <a:srcRect l="32535" t="-1793" r="27114" b="16045"/>
              <a:stretch/>
            </p:blipFill>
            <p:spPr>
              <a:xfrm rot="1152351">
                <a:off x="535606" y="2020735"/>
                <a:ext cx="2996926" cy="3947748"/>
              </a:xfrm>
              <a:prstGeom prst="rect">
                <a:avLst/>
              </a:prstGeom>
            </p:spPr>
          </p:pic>
        </p:grpSp>
        <p:grpSp>
          <p:nvGrpSpPr>
            <p:cNvPr id="37" name="مجموعة 36"/>
            <p:cNvGrpSpPr/>
            <p:nvPr/>
          </p:nvGrpSpPr>
          <p:grpSpPr>
            <a:xfrm>
              <a:off x="3558295" y="3651463"/>
              <a:ext cx="7743318" cy="956886"/>
              <a:chOff x="3143729" y="4645013"/>
              <a:chExt cx="7168055" cy="820456"/>
            </a:xfrm>
          </p:grpSpPr>
          <p:sp>
            <p:nvSpPr>
              <p:cNvPr id="39" name="TextBox 21"/>
              <p:cNvSpPr txBox="1"/>
              <p:nvPr/>
            </p:nvSpPr>
            <p:spPr>
              <a:xfrm>
                <a:off x="3143729" y="4645013"/>
                <a:ext cx="7168055" cy="497360"/>
              </a:xfrm>
              <a:prstGeom prst="rect">
                <a:avLst/>
              </a:prstGeom>
              <a:noFill/>
            </p:spPr>
            <p:txBody>
              <a:bodyPr wrap="square" rtlCol="0">
                <a:spAutoFit/>
              </a:bodyPr>
              <a:lstStyle/>
              <a:p>
                <a:r>
                  <a:rPr lang="en-US" sz="3200" dirty="0">
                    <a:solidFill>
                      <a:srgbClr val="F18B95"/>
                    </a:solidFill>
                    <a:latin typeface="Kino MT" panose="040307050D0C02020703" pitchFamily="82" charset="0"/>
                  </a:rPr>
                  <a:t>Embryology</a:t>
                </a:r>
              </a:p>
            </p:txBody>
          </p:sp>
          <p:sp>
            <p:nvSpPr>
              <p:cNvPr id="52" name="مربع نص 39"/>
              <p:cNvSpPr txBox="1"/>
              <p:nvPr/>
            </p:nvSpPr>
            <p:spPr>
              <a:xfrm>
                <a:off x="4167460" y="4990458"/>
                <a:ext cx="1717589" cy="475011"/>
              </a:xfrm>
              <a:prstGeom prst="rect">
                <a:avLst/>
              </a:prstGeom>
              <a:noFill/>
            </p:spPr>
            <p:txBody>
              <a:bodyPr wrap="square" rtlCol="0">
                <a:spAutoFit/>
              </a:bodyPr>
              <a:lstStyle/>
              <a:p>
                <a:r>
                  <a:rPr lang="en-US" sz="3000" dirty="0">
                    <a:solidFill>
                      <a:srgbClr val="E1B27F"/>
                    </a:solidFill>
                    <a:latin typeface="Kino MT" panose="040307050D0C02020703" pitchFamily="82" charset="0"/>
                  </a:rPr>
                  <a:t>436</a:t>
                </a:r>
              </a:p>
            </p:txBody>
          </p:sp>
        </p:grpSp>
      </p:grpSp>
      <p:grpSp>
        <p:nvGrpSpPr>
          <p:cNvPr id="47" name="Group 46"/>
          <p:cNvGrpSpPr/>
          <p:nvPr/>
        </p:nvGrpSpPr>
        <p:grpSpPr>
          <a:xfrm>
            <a:off x="2563189" y="2508423"/>
            <a:ext cx="2886142" cy="1960275"/>
            <a:chOff x="6851293" y="2529762"/>
            <a:chExt cx="2516468" cy="1798476"/>
          </a:xfrm>
        </p:grpSpPr>
        <p:pic>
          <p:nvPicPr>
            <p:cNvPr id="48" name="Picture 47"/>
            <p:cNvPicPr>
              <a:picLocks noChangeAspect="1"/>
            </p:cNvPicPr>
            <p:nvPr/>
          </p:nvPicPr>
          <p:blipFill>
            <a:blip r:embed="rId9">
              <a:extLst>
                <a:ext uri="{BEBA8EAE-BF5A-486C-A8C5-ECC9F3942E4B}">
                  <a14:imgProps xmlns:a14="http://schemas.microsoft.com/office/drawing/2010/main">
                    <a14:imgLayer r:embed="rId10">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6851293" y="2529762"/>
              <a:ext cx="2516468" cy="1798476"/>
            </a:xfrm>
            <a:prstGeom prst="rect">
              <a:avLst/>
            </a:prstGeom>
          </p:spPr>
        </p:pic>
        <p:sp>
          <p:nvSpPr>
            <p:cNvPr id="49" name="Oval 48"/>
            <p:cNvSpPr/>
            <p:nvPr/>
          </p:nvSpPr>
          <p:spPr>
            <a:xfrm rot="19838218">
              <a:off x="7172584" y="2672499"/>
              <a:ext cx="417043" cy="209859"/>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606469">
              <a:off x="7635237" y="2589513"/>
              <a:ext cx="66831" cy="367447"/>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946827">
              <a:off x="7739437" y="2822452"/>
              <a:ext cx="72478" cy="166494"/>
            </a:xfrm>
            <a:prstGeom prst="ellipse">
              <a:avLst/>
            </a:prstGeom>
            <a:solidFill>
              <a:srgbClr val="FF6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Shape 104"/>
          <p:cNvGrpSpPr/>
          <p:nvPr/>
        </p:nvGrpSpPr>
        <p:grpSpPr>
          <a:xfrm rot="5400000">
            <a:off x="449179" y="545433"/>
            <a:ext cx="417094" cy="417094"/>
            <a:chOff x="1010653" y="336884"/>
            <a:chExt cx="417094" cy="417094"/>
          </a:xfrm>
        </p:grpSpPr>
        <p:sp>
          <p:nvSpPr>
            <p:cNvPr id="44" name="Shape 105"/>
            <p:cNvSpPr/>
            <p:nvPr/>
          </p:nvSpPr>
          <p:spPr>
            <a:xfrm>
              <a:off x="1010654" y="336884"/>
              <a:ext cx="112293" cy="417094"/>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3" name="Shape 106"/>
            <p:cNvSpPr/>
            <p:nvPr/>
          </p:nvSpPr>
          <p:spPr>
            <a:xfrm rot="5400000">
              <a:off x="1163054" y="489284"/>
              <a:ext cx="112293" cy="417094"/>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54" name="Shape 110"/>
          <p:cNvSpPr txBox="1"/>
          <p:nvPr/>
        </p:nvSpPr>
        <p:spPr>
          <a:xfrm>
            <a:off x="198917" y="537091"/>
            <a:ext cx="6259847" cy="1203350"/>
          </a:xfrm>
          <a:prstGeom prst="rect">
            <a:avLst/>
          </a:prstGeom>
          <a:noFill/>
          <a:ln>
            <a:noFill/>
          </a:ln>
        </p:spPr>
        <p:txBody>
          <a:bodyPr lIns="91425" tIns="45700" rIns="91425" bIns="45700" anchor="t" anchorCtr="0">
            <a:noAutofit/>
          </a:bodyPr>
          <a:lstStyle/>
          <a:p>
            <a:pPr lvl="0" algn="ctr">
              <a:buSzPct val="25000"/>
            </a:pPr>
            <a:r>
              <a:rPr lang="en-US" sz="3200" dirty="0">
                <a:solidFill>
                  <a:srgbClr val="618E87"/>
                </a:solidFill>
                <a:latin typeface="Century Gothic" charset="0"/>
                <a:ea typeface="Century Gothic" charset="0"/>
                <a:cs typeface="Century Gothic" charset="0"/>
              </a:rPr>
              <a:t>Development of </a:t>
            </a:r>
            <a:r>
              <a:rPr lang="en-US" sz="3200" dirty="0" smtClean="0">
                <a:solidFill>
                  <a:srgbClr val="618E87"/>
                </a:solidFill>
                <a:latin typeface="Century Gothic" charset="0"/>
                <a:ea typeface="Century Gothic" charset="0"/>
                <a:cs typeface="Century Gothic" charset="0"/>
              </a:rPr>
              <a:t>cerebral hemisphere and cerebellum</a:t>
            </a:r>
          </a:p>
          <a:p>
            <a:pPr lvl="0" algn="ctr">
              <a:buSzPct val="25000"/>
            </a:pPr>
            <a:endParaRPr lang="en-GB" sz="3200" dirty="0">
              <a:solidFill>
                <a:srgbClr val="618E87"/>
              </a:solidFill>
              <a:latin typeface="Century Gothic" charset="0"/>
              <a:ea typeface="Century Gothic" charset="0"/>
              <a:cs typeface="Century Gothic" charset="0"/>
              <a:sym typeface="Cabin"/>
            </a:endParaRPr>
          </a:p>
        </p:txBody>
      </p:sp>
      <p:pic>
        <p:nvPicPr>
          <p:cNvPr id="55"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4099" y="3053744"/>
            <a:ext cx="1624661" cy="14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4" name="مستطيل 3"/>
          <p:cNvSpPr/>
          <p:nvPr/>
        </p:nvSpPr>
        <p:spPr>
          <a:xfrm>
            <a:off x="256677" y="654103"/>
            <a:ext cx="4461478" cy="584775"/>
          </a:xfrm>
          <a:prstGeom prst="rect">
            <a:avLst/>
          </a:prstGeom>
        </p:spPr>
        <p:txBody>
          <a:bodyPr wrap="none">
            <a:spAutoFit/>
          </a:bodyPr>
          <a:lstStyle/>
          <a:p>
            <a:r>
              <a:rPr lang="en-US" sz="1600" dirty="0">
                <a:solidFill>
                  <a:srgbClr val="618E87"/>
                </a:solidFill>
                <a:latin typeface="Calibri" panose="020F0502020204030204" pitchFamily="34" charset="0"/>
                <a:cs typeface="Calibri" panose="020F0502020204030204" pitchFamily="34" charset="0"/>
              </a:rPr>
              <a:t>-The </a:t>
            </a:r>
            <a:r>
              <a:rPr lang="en-US" sz="1600" dirty="0" err="1">
                <a:solidFill>
                  <a:srgbClr val="618E87"/>
                </a:solidFill>
                <a:latin typeface="Calibri" panose="020F0502020204030204" pitchFamily="34" charset="0"/>
                <a:cs typeface="Calibri" panose="020F0502020204030204" pitchFamily="34" charset="0"/>
              </a:rPr>
              <a:t>metencephalon</a:t>
            </a:r>
            <a:r>
              <a:rPr lang="en-US" sz="1600" dirty="0">
                <a:solidFill>
                  <a:srgbClr val="618E87"/>
                </a:solidFill>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develops into: </a:t>
            </a:r>
          </a:p>
          <a:p>
            <a:r>
              <a:rPr lang="en-US" sz="1600" dirty="0">
                <a:solidFill>
                  <a:srgbClr val="002060"/>
                </a:solidFill>
                <a:latin typeface="Calibri" panose="020F0502020204030204" pitchFamily="34" charset="0"/>
                <a:cs typeface="Calibri" panose="020F0502020204030204" pitchFamily="34" charset="0"/>
              </a:rPr>
              <a:t>1- pons (anterior part)   </a:t>
            </a:r>
            <a:r>
              <a:rPr lang="en-US" sz="1600" dirty="0">
                <a:solidFill>
                  <a:srgbClr val="FF0000"/>
                </a:solidFill>
                <a:latin typeface="Calibri" panose="020F0502020204030204" pitchFamily="34" charset="0"/>
                <a:cs typeface="Calibri" panose="020F0502020204030204" pitchFamily="34" charset="0"/>
              </a:rPr>
              <a:t>2- cerebellum (dorsal part).</a:t>
            </a:r>
          </a:p>
        </p:txBody>
      </p:sp>
      <p:sp>
        <p:nvSpPr>
          <p:cNvPr id="13" name="Rectangle 5"/>
          <p:cNvSpPr txBox="1">
            <a:spLocks noChangeArrowheads="1"/>
          </p:cNvSpPr>
          <p:nvPr/>
        </p:nvSpPr>
        <p:spPr bwMode="auto">
          <a:xfrm>
            <a:off x="372956" y="1303880"/>
            <a:ext cx="4461478" cy="2480679"/>
          </a:xfrm>
          <a:prstGeom prst="rect">
            <a:avLst/>
          </a:prstGeom>
          <a:noFill/>
          <a:ln w="28575">
            <a:solidFill>
              <a:srgbClr val="FFFFFF"/>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a:lstStyle>
          <a:p>
            <a:pPr eaLnBrk="1" hangingPunct="1">
              <a:lnSpc>
                <a:spcPct val="90000"/>
              </a:lnSpc>
              <a:buFontTx/>
              <a:buChar char="-"/>
              <a:defRPr/>
            </a:pPr>
            <a:r>
              <a:rPr kumimoji="0" lang="en-US" sz="1600" b="1" i="0" u="sng" strike="noStrike" kern="0" cap="none" spc="0" normalizeH="0" baseline="0" noProof="0" dirty="0">
                <a:ln>
                  <a:noFill/>
                </a:ln>
                <a:solidFill>
                  <a:srgbClr val="618E87"/>
                </a:solidFill>
                <a:effectLst/>
                <a:uLnTx/>
                <a:uFillTx/>
                <a:latin typeface="Calibri" panose="020F0502020204030204" pitchFamily="34" charset="0"/>
                <a:cs typeface="Calibri" panose="020F0502020204030204" pitchFamily="34" charset="0"/>
              </a:rPr>
              <a:t>Pontine flexure </a:t>
            </a:r>
          </a:p>
          <a:p>
            <a:pPr eaLnBrk="1" hangingPunct="1">
              <a:lnSpc>
                <a:spcPct val="90000"/>
              </a:lnSpc>
              <a:buFontTx/>
              <a:buChar char="-"/>
              <a:defRPr/>
            </a:pPr>
            <a:r>
              <a:rPr kumimoji="0" lang="en-US" sz="1200" i="0" u="sng" strike="noStrike" kern="0" cap="none" spc="0" normalizeH="0" baseline="0" noProof="0" dirty="0">
                <a:ln>
                  <a:noFill/>
                </a:ln>
                <a:effectLst/>
                <a:uLnTx/>
                <a:uFillTx/>
                <a:latin typeface="Calibri" panose="020F0502020204030204" pitchFamily="34" charset="0"/>
                <a:cs typeface="Calibri" panose="020F0502020204030204" pitchFamily="34" charset="0"/>
              </a:rPr>
              <a:t>results in:</a:t>
            </a:r>
            <a:r>
              <a:rPr lang="en-US" sz="1200" dirty="0">
                <a:solidFill>
                  <a:srgbClr val="00B050"/>
                </a:solidFill>
              </a:rPr>
              <a:t>In the middle of pone</a:t>
            </a:r>
          </a:p>
          <a:p>
            <a:pPr eaLnBrk="1" hangingPunct="1">
              <a:lnSpc>
                <a:spcPct val="90000"/>
              </a:lnSpc>
              <a:buFontTx/>
              <a:buChar char="-"/>
              <a:defRPr/>
            </a:pPr>
            <a:endParaRPr lang="en-US" sz="1200" dirty="0">
              <a:solidFill>
                <a:srgbClr val="00B050"/>
              </a:solidFill>
            </a:endParaRPr>
          </a:p>
          <a:p>
            <a:pPr eaLnBrk="1" hangingPunct="1">
              <a:lnSpc>
                <a:spcPct val="90000"/>
              </a:lnSpc>
              <a:buFontTx/>
              <a:buChar char="-"/>
              <a:defRPr/>
            </a:pPr>
            <a:r>
              <a:rPr lang="en-US" sz="1200" dirty="0">
                <a:solidFill>
                  <a:srgbClr val="00B050"/>
                </a:solidFill>
              </a:rPr>
              <a:t> </a:t>
            </a:r>
          </a:p>
          <a:p>
            <a:pPr marL="0" marR="0" lvl="0" indent="0" algn="l" defTabSz="914400" rtl="0" eaLnBrk="1" fontAlgn="base" latinLnBrk="0" hangingPunct="1">
              <a:lnSpc>
                <a:spcPct val="90000"/>
              </a:lnSpc>
              <a:spcBef>
                <a:spcPct val="20000"/>
              </a:spcBef>
              <a:spcAft>
                <a:spcPct val="0"/>
              </a:spcAft>
              <a:buClrTx/>
              <a:buSz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12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ar-SA" sz="2800" b="0" i="0" u="none" strike="noStrike" kern="0" cap="none" spc="0" normalizeH="0" baseline="0" noProof="0" dirty="0">
              <a:ln>
                <a:noFill/>
              </a:ln>
              <a:solidFill>
                <a:srgbClr val="FFFFFF"/>
              </a:solidFill>
              <a:effectLst/>
              <a:uLnTx/>
              <a:uFillTx/>
              <a:latin typeface="Arial"/>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FFFFFF"/>
              </a:solidFill>
              <a:effectLst/>
              <a:uLnTx/>
              <a:uFillTx/>
              <a:latin typeface="Arial"/>
            </a:endParaRPr>
          </a:p>
        </p:txBody>
      </p:sp>
      <p:sp>
        <p:nvSpPr>
          <p:cNvPr id="15" name="object 4"/>
          <p:cNvSpPr/>
          <p:nvPr/>
        </p:nvSpPr>
        <p:spPr>
          <a:xfrm>
            <a:off x="9004495" y="594166"/>
            <a:ext cx="2896401" cy="1755074"/>
          </a:xfrm>
          <a:prstGeom prst="rect">
            <a:avLst/>
          </a:prstGeom>
          <a:blipFill>
            <a:blip r:embed="rId3" cstate="print"/>
            <a:stretch>
              <a:fillRect/>
            </a:stretch>
          </a:blipFill>
        </p:spPr>
        <p:txBody>
          <a:bodyPr wrap="square" lIns="0" tIns="0" rIns="0" bIns="0" rtlCol="0"/>
          <a:lstStyle/>
          <a:p>
            <a:endParaRPr/>
          </a:p>
        </p:txBody>
      </p:sp>
      <p:sp>
        <p:nvSpPr>
          <p:cNvPr id="17" name="object 3"/>
          <p:cNvSpPr txBox="1"/>
          <p:nvPr/>
        </p:nvSpPr>
        <p:spPr>
          <a:xfrm>
            <a:off x="475585" y="2052179"/>
            <a:ext cx="4023662" cy="1064394"/>
          </a:xfrm>
          <a:prstGeom prst="rect">
            <a:avLst/>
          </a:prstGeom>
        </p:spPr>
        <p:txBody>
          <a:bodyPr vert="horz" wrap="square" lIns="0" tIns="0" rIns="0" bIns="0" rtlCol="0">
            <a:spAutoFit/>
          </a:bodyPr>
          <a:lstStyle/>
          <a:p>
            <a:pPr marL="469900" marR="137795" indent="-457200">
              <a:lnSpc>
                <a:spcPts val="1540"/>
              </a:lnSpc>
              <a:buAutoNum type="arabicPeriod"/>
              <a:tabLst>
                <a:tab pos="469265" algn="l"/>
                <a:tab pos="469900" algn="l"/>
              </a:tabLst>
            </a:pPr>
            <a:r>
              <a:rPr spc="-5" dirty="0">
                <a:solidFill>
                  <a:srgbClr val="0096CC"/>
                </a:solidFill>
                <a:latin typeface="Calibri"/>
                <a:cs typeface="Calibri"/>
              </a:rPr>
              <a:t>Moving</a:t>
            </a:r>
            <a:r>
              <a:rPr lang="en-US" spc="-5" dirty="0">
                <a:solidFill>
                  <a:srgbClr val="0096CC"/>
                </a:solidFill>
                <a:latin typeface="Calibri"/>
                <a:cs typeface="Calibri"/>
              </a:rPr>
              <a:t> 2</a:t>
            </a:r>
            <a:r>
              <a:rPr spc="-5" dirty="0">
                <a:solidFill>
                  <a:srgbClr val="0096CC"/>
                </a:solidFill>
                <a:latin typeface="Calibri"/>
                <a:cs typeface="Calibri"/>
              </a:rPr>
              <a:t> the alar </a:t>
            </a:r>
            <a:r>
              <a:rPr spc="-10" dirty="0">
                <a:solidFill>
                  <a:srgbClr val="0096CC"/>
                </a:solidFill>
                <a:latin typeface="Calibri"/>
                <a:cs typeface="Calibri"/>
              </a:rPr>
              <a:t>plates laterally then  </a:t>
            </a:r>
            <a:r>
              <a:rPr spc="-5" dirty="0">
                <a:solidFill>
                  <a:srgbClr val="0096CC"/>
                </a:solidFill>
                <a:latin typeface="Calibri"/>
                <a:cs typeface="Calibri"/>
              </a:rPr>
              <a:t>pending</a:t>
            </a:r>
            <a:r>
              <a:rPr spc="-110" dirty="0">
                <a:solidFill>
                  <a:srgbClr val="0096CC"/>
                </a:solidFill>
                <a:latin typeface="Calibri"/>
                <a:cs typeface="Calibri"/>
              </a:rPr>
              <a:t> </a:t>
            </a:r>
            <a:r>
              <a:rPr spc="-15" dirty="0">
                <a:solidFill>
                  <a:srgbClr val="0096CC"/>
                </a:solidFill>
                <a:latin typeface="Calibri"/>
                <a:cs typeface="Calibri"/>
              </a:rPr>
              <a:t>medially.</a:t>
            </a:r>
            <a:endParaRPr dirty="0">
              <a:latin typeface="Calibri"/>
              <a:cs typeface="Calibri"/>
            </a:endParaRPr>
          </a:p>
          <a:p>
            <a:pPr marL="469900" indent="-457200">
              <a:lnSpc>
                <a:spcPts val="1730"/>
              </a:lnSpc>
              <a:spcBef>
                <a:spcPts val="10"/>
              </a:spcBef>
              <a:buAutoNum type="arabicPeriod"/>
              <a:tabLst>
                <a:tab pos="469265" algn="l"/>
                <a:tab pos="469900" algn="l"/>
              </a:tabLst>
            </a:pPr>
            <a:r>
              <a:rPr spc="-10" dirty="0">
                <a:solidFill>
                  <a:srgbClr val="375F92"/>
                </a:solidFill>
                <a:latin typeface="Calibri"/>
                <a:cs typeface="Calibri"/>
              </a:rPr>
              <a:t>Stretching </a:t>
            </a:r>
            <a:r>
              <a:rPr spc="-5" dirty="0">
                <a:solidFill>
                  <a:srgbClr val="375F92"/>
                </a:solidFill>
                <a:latin typeface="Calibri"/>
                <a:cs typeface="Calibri"/>
              </a:rPr>
              <a:t>and thinning of the</a:t>
            </a:r>
            <a:r>
              <a:rPr spc="-50" dirty="0">
                <a:solidFill>
                  <a:srgbClr val="375F92"/>
                </a:solidFill>
                <a:latin typeface="Calibri"/>
                <a:cs typeface="Calibri"/>
              </a:rPr>
              <a:t> </a:t>
            </a:r>
            <a:r>
              <a:rPr spc="-15" dirty="0">
                <a:solidFill>
                  <a:srgbClr val="375F92"/>
                </a:solidFill>
                <a:latin typeface="Calibri"/>
                <a:cs typeface="Calibri"/>
              </a:rPr>
              <a:t>roof</a:t>
            </a:r>
            <a:endParaRPr dirty="0">
              <a:latin typeface="Calibri"/>
              <a:cs typeface="Calibri"/>
            </a:endParaRPr>
          </a:p>
          <a:p>
            <a:pPr marL="469900">
              <a:lnSpc>
                <a:spcPts val="1730"/>
              </a:lnSpc>
            </a:pPr>
            <a:r>
              <a:rPr spc="-10" dirty="0">
                <a:solidFill>
                  <a:srgbClr val="375F92"/>
                </a:solidFill>
                <a:latin typeface="Calibri"/>
                <a:cs typeface="Calibri"/>
              </a:rPr>
              <a:t>plate</a:t>
            </a:r>
            <a:endParaRPr dirty="0">
              <a:latin typeface="Calibri"/>
              <a:cs typeface="Calibri"/>
            </a:endParaRPr>
          </a:p>
          <a:p>
            <a:pPr marL="469900" marR="5080" indent="-457200">
              <a:lnSpc>
                <a:spcPts val="1540"/>
              </a:lnSpc>
              <a:spcBef>
                <a:spcPts val="365"/>
              </a:spcBef>
              <a:buAutoNum type="arabicPeriod" startAt="3"/>
              <a:tabLst>
                <a:tab pos="469265" algn="l"/>
                <a:tab pos="469900" algn="l"/>
              </a:tabLst>
            </a:pPr>
            <a:r>
              <a:rPr spc="-5" dirty="0">
                <a:solidFill>
                  <a:srgbClr val="E36C09"/>
                </a:solidFill>
                <a:latin typeface="Calibri"/>
                <a:cs typeface="Calibri"/>
              </a:rPr>
              <a:t>Widening of the </a:t>
            </a:r>
            <a:r>
              <a:rPr spc="-10" dirty="0">
                <a:solidFill>
                  <a:srgbClr val="E36C09"/>
                </a:solidFill>
                <a:latin typeface="Calibri"/>
                <a:cs typeface="Calibri"/>
              </a:rPr>
              <a:t>cavity to </a:t>
            </a:r>
            <a:r>
              <a:rPr spc="-15" dirty="0">
                <a:solidFill>
                  <a:srgbClr val="E36C09"/>
                </a:solidFill>
                <a:latin typeface="Calibri"/>
                <a:cs typeface="Calibri"/>
              </a:rPr>
              <a:t>form </a:t>
            </a:r>
            <a:r>
              <a:rPr spc="-5" dirty="0">
                <a:solidFill>
                  <a:srgbClr val="E36C09"/>
                </a:solidFill>
                <a:latin typeface="Calibri"/>
                <a:cs typeface="Calibri"/>
              </a:rPr>
              <a:t>the </a:t>
            </a:r>
            <a:r>
              <a:rPr dirty="0">
                <a:solidFill>
                  <a:srgbClr val="E36C09"/>
                </a:solidFill>
                <a:latin typeface="Calibri"/>
                <a:cs typeface="Calibri"/>
              </a:rPr>
              <a:t>4</a:t>
            </a:r>
            <a:r>
              <a:rPr baseline="26455" dirty="0">
                <a:solidFill>
                  <a:srgbClr val="E36C09"/>
                </a:solidFill>
                <a:latin typeface="Calibri"/>
                <a:cs typeface="Calibri"/>
              </a:rPr>
              <a:t>th  </a:t>
            </a:r>
            <a:r>
              <a:rPr spc="-10" dirty="0">
                <a:solidFill>
                  <a:srgbClr val="E36C09"/>
                </a:solidFill>
                <a:latin typeface="Calibri"/>
                <a:cs typeface="Calibri"/>
              </a:rPr>
              <a:t>ventricle</a:t>
            </a:r>
            <a:endParaRPr dirty="0">
              <a:latin typeface="Calibri"/>
              <a:cs typeface="Calibri"/>
            </a:endParaRPr>
          </a:p>
        </p:txBody>
      </p:sp>
      <p:sp>
        <p:nvSpPr>
          <p:cNvPr id="6" name="مستطيل 5"/>
          <p:cNvSpPr/>
          <p:nvPr/>
        </p:nvSpPr>
        <p:spPr>
          <a:xfrm>
            <a:off x="443857" y="4153550"/>
            <a:ext cx="8091543" cy="2500685"/>
          </a:xfrm>
          <a:prstGeom prst="rect">
            <a:avLst/>
          </a:prstGeom>
          <a:ln w="19050">
            <a:solidFill>
              <a:schemeClr val="bg1"/>
            </a:solidFill>
          </a:ln>
        </p:spPr>
        <p:txBody>
          <a:bodyPr wrap="square">
            <a:spAutoFit/>
          </a:bodyPr>
          <a:lstStyle/>
          <a:p>
            <a:pPr marL="12700">
              <a:spcBef>
                <a:spcPts val="1865"/>
              </a:spcBef>
            </a:pPr>
            <a:r>
              <a:rPr lang="en-US" spc="-5" dirty="0">
                <a:solidFill>
                  <a:schemeClr val="tx1"/>
                </a:solidFill>
                <a:latin typeface="Calibri"/>
                <a:cs typeface="Calibri"/>
              </a:rPr>
              <a:t>-The</a:t>
            </a:r>
            <a:r>
              <a:rPr lang="en-US" spc="-5" dirty="0">
                <a:solidFill>
                  <a:srgbClr val="002060"/>
                </a:solidFill>
                <a:latin typeface="Calibri"/>
                <a:cs typeface="Calibri"/>
              </a:rPr>
              <a:t> </a:t>
            </a:r>
            <a:r>
              <a:rPr lang="en-US" spc="-15" dirty="0">
                <a:solidFill>
                  <a:srgbClr val="FF0000"/>
                </a:solidFill>
                <a:latin typeface="Calibri"/>
                <a:cs typeface="Calibri"/>
              </a:rPr>
              <a:t>dorsal</a:t>
            </a:r>
            <a:r>
              <a:rPr lang="en-US" spc="-15" dirty="0">
                <a:solidFill>
                  <a:srgbClr val="205868"/>
                </a:solidFill>
                <a:latin typeface="Calibri"/>
                <a:cs typeface="Calibri"/>
              </a:rPr>
              <a:t> </a:t>
            </a:r>
            <a:r>
              <a:rPr lang="en-US" spc="-5" dirty="0">
                <a:solidFill>
                  <a:schemeClr val="tx1"/>
                </a:solidFill>
                <a:latin typeface="Calibri"/>
                <a:cs typeface="Calibri"/>
              </a:rPr>
              <a:t>parts </a:t>
            </a:r>
            <a:r>
              <a:rPr lang="en-US" spc="-15" dirty="0">
                <a:solidFill>
                  <a:schemeClr val="tx1"/>
                </a:solidFill>
                <a:latin typeface="Calibri"/>
                <a:cs typeface="Calibri"/>
              </a:rPr>
              <a:t>thicken </a:t>
            </a:r>
            <a:r>
              <a:rPr lang="en-US" spc="-10" dirty="0">
                <a:solidFill>
                  <a:schemeClr val="tx1"/>
                </a:solidFill>
                <a:latin typeface="Calibri"/>
                <a:cs typeface="Calibri"/>
              </a:rPr>
              <a:t>to </a:t>
            </a:r>
            <a:r>
              <a:rPr lang="en-US" spc="-15" dirty="0">
                <a:solidFill>
                  <a:schemeClr val="tx1"/>
                </a:solidFill>
                <a:latin typeface="Calibri"/>
                <a:cs typeface="Calibri"/>
              </a:rPr>
              <a:t>form</a:t>
            </a:r>
            <a:r>
              <a:rPr lang="en-US" spc="75" dirty="0">
                <a:solidFill>
                  <a:schemeClr val="tx1"/>
                </a:solidFill>
                <a:latin typeface="Calibri"/>
                <a:cs typeface="Calibri"/>
              </a:rPr>
              <a:t> </a:t>
            </a:r>
            <a:r>
              <a:rPr lang="en-US" i="1" spc="-5" dirty="0">
                <a:solidFill>
                  <a:srgbClr val="FF0000"/>
                </a:solidFill>
                <a:latin typeface="Calibri"/>
                <a:cs typeface="Calibri"/>
              </a:rPr>
              <a:t>Rhombic </a:t>
            </a:r>
            <a:r>
              <a:rPr lang="en-US" i="1" spc="-10" dirty="0">
                <a:solidFill>
                  <a:srgbClr val="FF0000"/>
                </a:solidFill>
                <a:latin typeface="Calibri"/>
                <a:cs typeface="Calibri"/>
              </a:rPr>
              <a:t>lips </a:t>
            </a:r>
            <a:r>
              <a:rPr lang="en-US" spc="-5" dirty="0">
                <a:solidFill>
                  <a:schemeClr val="tx1"/>
                </a:solidFill>
                <a:latin typeface="Calibri"/>
                <a:cs typeface="Calibri"/>
              </a:rPr>
              <a:t>, that </a:t>
            </a:r>
            <a:r>
              <a:rPr lang="en-US" dirty="0">
                <a:solidFill>
                  <a:schemeClr val="tx1"/>
                </a:solidFill>
                <a:latin typeface="Calibri"/>
                <a:cs typeface="Calibri"/>
              </a:rPr>
              <a:t>will </a:t>
            </a:r>
            <a:r>
              <a:rPr lang="en-US" spc="-5" dirty="0">
                <a:solidFill>
                  <a:schemeClr val="tx1"/>
                </a:solidFill>
                <a:latin typeface="Calibri"/>
                <a:cs typeface="Calibri"/>
              </a:rPr>
              <a:t>give rise </a:t>
            </a:r>
            <a:r>
              <a:rPr lang="en-US" spc="-10" dirty="0">
                <a:solidFill>
                  <a:schemeClr val="tx1"/>
                </a:solidFill>
                <a:latin typeface="Calibri"/>
                <a:cs typeface="Calibri"/>
              </a:rPr>
              <a:t>to </a:t>
            </a:r>
            <a:r>
              <a:rPr lang="en-US" spc="-5" dirty="0">
                <a:solidFill>
                  <a:schemeClr val="tx1"/>
                </a:solidFill>
                <a:latin typeface="Calibri"/>
                <a:cs typeface="Calibri"/>
              </a:rPr>
              <a:t>the</a:t>
            </a:r>
            <a:r>
              <a:rPr lang="en-US" spc="30" dirty="0">
                <a:solidFill>
                  <a:schemeClr val="tx1"/>
                </a:solidFill>
                <a:latin typeface="Calibri"/>
                <a:cs typeface="Calibri"/>
              </a:rPr>
              <a:t> </a:t>
            </a:r>
            <a:r>
              <a:rPr lang="en-US" i="1" spc="-10" dirty="0">
                <a:solidFill>
                  <a:srgbClr val="FF0000"/>
                </a:solidFill>
                <a:latin typeface="Calibri"/>
                <a:cs typeface="Calibri"/>
              </a:rPr>
              <a:t>cerebellum</a:t>
            </a:r>
            <a:r>
              <a:rPr lang="en-US" spc="-10" dirty="0">
                <a:solidFill>
                  <a:srgbClr val="FF0000"/>
                </a:solidFill>
                <a:latin typeface="Calibri"/>
                <a:cs typeface="Calibri"/>
              </a:rPr>
              <a:t>.                 (very important)</a:t>
            </a:r>
          </a:p>
          <a:p>
            <a:pPr marL="12700">
              <a:spcBef>
                <a:spcPts val="1865"/>
              </a:spcBef>
            </a:pPr>
            <a:endParaRPr lang="en-US" dirty="0">
              <a:solidFill>
                <a:schemeClr val="tx1"/>
              </a:solidFill>
              <a:latin typeface="Calibri"/>
              <a:cs typeface="Calibri"/>
            </a:endParaRPr>
          </a:p>
          <a:p>
            <a:pPr marL="12700" marR="89535">
              <a:spcBef>
                <a:spcPts val="380"/>
              </a:spcBef>
            </a:pPr>
            <a:r>
              <a:rPr lang="en-US" spc="-10" dirty="0">
                <a:solidFill>
                  <a:schemeClr val="tx1"/>
                </a:solidFill>
                <a:latin typeface="Calibri"/>
                <a:cs typeface="Calibri"/>
              </a:rPr>
              <a:t>-Some</a:t>
            </a:r>
            <a:r>
              <a:rPr lang="en-US" b="1" spc="-10" dirty="0">
                <a:solidFill>
                  <a:schemeClr val="tx1"/>
                </a:solidFill>
                <a:latin typeface="Calibri"/>
                <a:cs typeface="Calibri"/>
              </a:rPr>
              <a:t> </a:t>
            </a:r>
            <a:r>
              <a:rPr lang="en-US" b="1" spc="-10" dirty="0" err="1">
                <a:solidFill>
                  <a:schemeClr val="tx1"/>
                </a:solidFill>
                <a:latin typeface="Calibri"/>
                <a:cs typeface="Calibri"/>
              </a:rPr>
              <a:t>neuroblasts</a:t>
            </a:r>
            <a:r>
              <a:rPr lang="en-US" b="1" spc="-10" dirty="0">
                <a:solidFill>
                  <a:schemeClr val="tx1"/>
                </a:solidFill>
                <a:latin typeface="Calibri"/>
                <a:cs typeface="Calibri"/>
              </a:rPr>
              <a:t> </a:t>
            </a:r>
            <a:r>
              <a:rPr lang="en-US" spc="-15" dirty="0">
                <a:solidFill>
                  <a:schemeClr val="tx1"/>
                </a:solidFill>
                <a:latin typeface="Calibri"/>
                <a:cs typeface="Calibri"/>
              </a:rPr>
              <a:t>migrate from </a:t>
            </a:r>
            <a:r>
              <a:rPr lang="en-US" spc="-10" dirty="0">
                <a:solidFill>
                  <a:schemeClr val="tx1"/>
                </a:solidFill>
                <a:latin typeface="Calibri"/>
                <a:cs typeface="Calibri"/>
              </a:rPr>
              <a:t>the  </a:t>
            </a:r>
            <a:r>
              <a:rPr lang="en-US" u="sng" spc="-10" dirty="0">
                <a:solidFill>
                  <a:schemeClr val="tx1"/>
                </a:solidFill>
                <a:latin typeface="Calibri"/>
                <a:cs typeface="Calibri"/>
              </a:rPr>
              <a:t>mantel </a:t>
            </a:r>
            <a:r>
              <a:rPr lang="en-US" u="sng" spc="-15" dirty="0">
                <a:solidFill>
                  <a:schemeClr val="tx1"/>
                </a:solidFill>
                <a:latin typeface="Calibri"/>
                <a:cs typeface="Calibri"/>
              </a:rPr>
              <a:t>layer </a:t>
            </a:r>
            <a:r>
              <a:rPr lang="en-US" spc="-10" dirty="0">
                <a:solidFill>
                  <a:schemeClr val="tx1"/>
                </a:solidFill>
                <a:latin typeface="Calibri"/>
                <a:cs typeface="Calibri"/>
              </a:rPr>
              <a:t>to </a:t>
            </a:r>
            <a:r>
              <a:rPr lang="en-US" spc="-5" dirty="0">
                <a:solidFill>
                  <a:schemeClr val="tx1"/>
                </a:solidFill>
                <a:latin typeface="Calibri"/>
                <a:cs typeface="Calibri"/>
              </a:rPr>
              <a:t>the </a:t>
            </a:r>
            <a:r>
              <a:rPr lang="en-US" u="sng" spc="-10" dirty="0">
                <a:solidFill>
                  <a:schemeClr val="tx1"/>
                </a:solidFill>
                <a:latin typeface="Calibri"/>
                <a:cs typeface="Calibri"/>
              </a:rPr>
              <a:t>marginal </a:t>
            </a:r>
            <a:r>
              <a:rPr lang="en-US" u="sng" spc="-15" dirty="0">
                <a:solidFill>
                  <a:schemeClr val="tx1"/>
                </a:solidFill>
                <a:latin typeface="Calibri"/>
                <a:cs typeface="Calibri"/>
              </a:rPr>
              <a:t>layer </a:t>
            </a:r>
            <a:r>
              <a:rPr lang="en-US" spc="-5" dirty="0">
                <a:solidFill>
                  <a:schemeClr val="tx1"/>
                </a:solidFill>
                <a:latin typeface="Calibri"/>
                <a:cs typeface="Calibri"/>
              </a:rPr>
              <a:t>and  </a:t>
            </a:r>
            <a:r>
              <a:rPr lang="en-US" spc="-15" dirty="0">
                <a:solidFill>
                  <a:schemeClr val="tx1"/>
                </a:solidFill>
                <a:latin typeface="Calibri"/>
                <a:cs typeface="Calibri"/>
              </a:rPr>
              <a:t>form </a:t>
            </a:r>
            <a:r>
              <a:rPr lang="en-US" spc="-5" dirty="0">
                <a:solidFill>
                  <a:schemeClr val="tx1"/>
                </a:solidFill>
                <a:latin typeface="Calibri"/>
                <a:cs typeface="Calibri"/>
              </a:rPr>
              <a:t>the</a:t>
            </a:r>
            <a:r>
              <a:rPr lang="en-US" spc="-5" dirty="0">
                <a:solidFill>
                  <a:srgbClr val="002060"/>
                </a:solidFill>
                <a:latin typeface="Calibri"/>
                <a:cs typeface="Calibri"/>
              </a:rPr>
              <a:t> </a:t>
            </a:r>
            <a:r>
              <a:rPr lang="en-US" spc="-10" dirty="0">
                <a:solidFill>
                  <a:srgbClr val="FF0000"/>
                </a:solidFill>
                <a:latin typeface="Calibri"/>
                <a:cs typeface="Calibri"/>
              </a:rPr>
              <a:t>cerebellar </a:t>
            </a:r>
            <a:r>
              <a:rPr lang="en-US" spc="-15" dirty="0">
                <a:solidFill>
                  <a:srgbClr val="FF0000"/>
                </a:solidFill>
                <a:latin typeface="Calibri"/>
                <a:cs typeface="Calibri"/>
              </a:rPr>
              <a:t>cortex </a:t>
            </a:r>
            <a:r>
              <a:rPr lang="en-US" spc="-15" dirty="0">
                <a:solidFill>
                  <a:srgbClr val="205868"/>
                </a:solidFill>
                <a:latin typeface="Calibri"/>
                <a:cs typeface="Calibri"/>
              </a:rPr>
              <a:t>.</a:t>
            </a:r>
            <a:r>
              <a:rPr lang="ar-SA" sz="1200" spc="-15" dirty="0">
                <a:solidFill>
                  <a:schemeClr val="bg1">
                    <a:lumMod val="50000"/>
                  </a:schemeClr>
                </a:solidFill>
                <a:latin typeface="Calibri"/>
                <a:cs typeface="Calibri"/>
              </a:rPr>
              <a:t>نفس فكرة </a:t>
            </a:r>
            <a:r>
              <a:rPr lang="ar-SA" sz="1200" spc="-15" dirty="0" err="1">
                <a:solidFill>
                  <a:schemeClr val="bg1">
                    <a:lumMod val="50000"/>
                  </a:schemeClr>
                </a:solidFill>
                <a:latin typeface="Calibri"/>
                <a:cs typeface="Calibri"/>
              </a:rPr>
              <a:t>السريبرال</a:t>
            </a:r>
            <a:r>
              <a:rPr lang="ar-SA" sz="1200" spc="-15" dirty="0">
                <a:solidFill>
                  <a:schemeClr val="bg1">
                    <a:lumMod val="50000"/>
                  </a:schemeClr>
                </a:solidFill>
                <a:latin typeface="Calibri"/>
                <a:cs typeface="Calibri"/>
              </a:rPr>
              <a:t> </a:t>
            </a:r>
            <a:r>
              <a:rPr lang="ar-SA" sz="1200" spc="-15" dirty="0" err="1">
                <a:solidFill>
                  <a:schemeClr val="bg1">
                    <a:lumMod val="50000"/>
                  </a:schemeClr>
                </a:solidFill>
                <a:latin typeface="Calibri"/>
                <a:cs typeface="Calibri"/>
              </a:rPr>
              <a:t>كورتيكس</a:t>
            </a:r>
            <a:r>
              <a:rPr lang="ar-SA" sz="1200" spc="-15" dirty="0">
                <a:solidFill>
                  <a:schemeClr val="bg1">
                    <a:lumMod val="50000"/>
                  </a:schemeClr>
                </a:solidFill>
                <a:latin typeface="Calibri"/>
                <a:cs typeface="Calibri"/>
              </a:rPr>
              <a:t> ) </a:t>
            </a:r>
            <a:r>
              <a:rPr lang="en-US" sz="1200" spc="-15" dirty="0">
                <a:solidFill>
                  <a:schemeClr val="bg1">
                    <a:lumMod val="50000"/>
                  </a:schemeClr>
                </a:solidFill>
                <a:latin typeface="Calibri"/>
                <a:cs typeface="Calibri"/>
              </a:rPr>
              <a:t>) </a:t>
            </a:r>
          </a:p>
          <a:p>
            <a:pPr marL="12700" marR="89535">
              <a:spcBef>
                <a:spcPts val="380"/>
              </a:spcBef>
            </a:pPr>
            <a:endParaRPr lang="en-US" spc="-15" dirty="0">
              <a:solidFill>
                <a:srgbClr val="205868"/>
              </a:solidFill>
              <a:latin typeface="Calibri"/>
              <a:cs typeface="Calibri"/>
            </a:endParaRPr>
          </a:p>
          <a:p>
            <a:pPr marL="12700" marR="89535">
              <a:spcBef>
                <a:spcPts val="380"/>
              </a:spcBef>
            </a:pPr>
            <a:r>
              <a:rPr lang="en-US" spc="-10" dirty="0">
                <a:solidFill>
                  <a:schemeClr val="tx1"/>
                </a:solidFill>
                <a:latin typeface="Calibri"/>
                <a:cs typeface="Calibri"/>
              </a:rPr>
              <a:t>-Others  </a:t>
            </a:r>
            <a:r>
              <a:rPr lang="en-US" u="sng" spc="-10" dirty="0">
                <a:solidFill>
                  <a:schemeClr val="tx1"/>
                </a:solidFill>
                <a:latin typeface="Calibri"/>
                <a:cs typeface="Calibri"/>
              </a:rPr>
              <a:t>remains </a:t>
            </a:r>
            <a:r>
              <a:rPr lang="en-US" u="sng" spc="-5" dirty="0">
                <a:solidFill>
                  <a:schemeClr val="tx1"/>
                </a:solidFill>
                <a:latin typeface="Calibri"/>
                <a:cs typeface="Calibri"/>
              </a:rPr>
              <a:t>in the </a:t>
            </a:r>
            <a:r>
              <a:rPr lang="en-US" u="sng" spc="-10" dirty="0">
                <a:solidFill>
                  <a:schemeClr val="tx1"/>
                </a:solidFill>
                <a:latin typeface="Calibri"/>
                <a:cs typeface="Calibri"/>
              </a:rPr>
              <a:t>mantel </a:t>
            </a:r>
            <a:r>
              <a:rPr lang="en-US" u="sng" spc="-15" dirty="0">
                <a:solidFill>
                  <a:schemeClr val="tx1"/>
                </a:solidFill>
                <a:latin typeface="Calibri"/>
                <a:cs typeface="Calibri"/>
              </a:rPr>
              <a:t>layer </a:t>
            </a:r>
            <a:r>
              <a:rPr lang="en-US" spc="-5" dirty="0">
                <a:solidFill>
                  <a:schemeClr val="tx1"/>
                </a:solidFill>
                <a:latin typeface="Calibri"/>
                <a:cs typeface="Calibri"/>
              </a:rPr>
              <a:t>and give </a:t>
            </a:r>
            <a:r>
              <a:rPr lang="en-US" spc="-10" dirty="0">
                <a:solidFill>
                  <a:schemeClr val="tx1"/>
                </a:solidFill>
                <a:latin typeface="Calibri"/>
                <a:cs typeface="Calibri"/>
              </a:rPr>
              <a:t>rise  to </a:t>
            </a:r>
            <a:r>
              <a:rPr lang="en-US" spc="-5" dirty="0">
                <a:solidFill>
                  <a:srgbClr val="FF0000"/>
                </a:solidFill>
                <a:latin typeface="Calibri"/>
                <a:cs typeface="Calibri"/>
              </a:rPr>
              <a:t>the </a:t>
            </a:r>
            <a:r>
              <a:rPr lang="en-US" spc="-10" dirty="0">
                <a:solidFill>
                  <a:srgbClr val="FF0000"/>
                </a:solidFill>
                <a:latin typeface="Calibri"/>
                <a:cs typeface="Calibri"/>
              </a:rPr>
              <a:t>cerebellar</a:t>
            </a:r>
            <a:r>
              <a:rPr lang="en-US" spc="5" dirty="0">
                <a:solidFill>
                  <a:srgbClr val="FF0000"/>
                </a:solidFill>
                <a:latin typeface="Calibri"/>
                <a:cs typeface="Calibri"/>
              </a:rPr>
              <a:t> </a:t>
            </a:r>
            <a:r>
              <a:rPr lang="en-US" spc="-5" dirty="0">
                <a:solidFill>
                  <a:srgbClr val="FF0000"/>
                </a:solidFill>
                <a:latin typeface="Calibri"/>
                <a:cs typeface="Calibri"/>
              </a:rPr>
              <a:t>nuclei </a:t>
            </a:r>
            <a:r>
              <a:rPr lang="ar-SA" sz="1200" spc="-5" dirty="0">
                <a:solidFill>
                  <a:schemeClr val="bg1">
                    <a:lumMod val="50000"/>
                  </a:schemeClr>
                </a:solidFill>
                <a:latin typeface="Calibri"/>
                <a:cs typeface="Calibri"/>
              </a:rPr>
              <a:t>(نفس فكرة </a:t>
            </a:r>
            <a:r>
              <a:rPr lang="ar-SA" sz="1200" spc="-5" dirty="0" err="1">
                <a:solidFill>
                  <a:schemeClr val="bg1">
                    <a:lumMod val="50000"/>
                  </a:schemeClr>
                </a:solidFill>
                <a:latin typeface="Calibri"/>
                <a:cs typeface="Calibri"/>
              </a:rPr>
              <a:t>البيزال</a:t>
            </a:r>
            <a:r>
              <a:rPr lang="ar-SA" sz="1200" spc="-5" dirty="0">
                <a:solidFill>
                  <a:schemeClr val="bg1">
                    <a:lumMod val="50000"/>
                  </a:schemeClr>
                </a:solidFill>
                <a:latin typeface="Calibri"/>
                <a:cs typeface="Calibri"/>
              </a:rPr>
              <a:t> </a:t>
            </a:r>
            <a:r>
              <a:rPr lang="ar-SA" sz="1200" spc="-5" dirty="0" err="1">
                <a:solidFill>
                  <a:schemeClr val="bg1">
                    <a:lumMod val="50000"/>
                  </a:schemeClr>
                </a:solidFill>
                <a:latin typeface="Calibri"/>
                <a:cs typeface="Calibri"/>
              </a:rPr>
              <a:t>قانقليا</a:t>
            </a:r>
            <a:r>
              <a:rPr lang="ar-SA" sz="1200" spc="-5" dirty="0">
                <a:solidFill>
                  <a:schemeClr val="bg1">
                    <a:lumMod val="50000"/>
                  </a:schemeClr>
                </a:solidFill>
                <a:latin typeface="Calibri"/>
                <a:cs typeface="Calibri"/>
              </a:rPr>
              <a:t> ي </a:t>
            </a:r>
            <a:r>
              <a:rPr lang="ar-SA" sz="1200" spc="-5" dirty="0" err="1">
                <a:solidFill>
                  <a:schemeClr val="bg1">
                    <a:lumMod val="50000"/>
                  </a:schemeClr>
                </a:solidFill>
                <a:latin typeface="Calibri"/>
                <a:cs typeface="Calibri"/>
              </a:rPr>
              <a:t>السريبرم</a:t>
            </a:r>
            <a:r>
              <a:rPr lang="ar-SA" sz="1200" spc="-5" dirty="0">
                <a:solidFill>
                  <a:schemeClr val="bg1">
                    <a:lumMod val="50000"/>
                  </a:schemeClr>
                </a:solidFill>
                <a:latin typeface="Calibri"/>
                <a:cs typeface="Calibri"/>
              </a:rPr>
              <a:t>)</a:t>
            </a:r>
            <a:endParaRPr lang="en-US" sz="1200" spc="-5" dirty="0">
              <a:solidFill>
                <a:schemeClr val="bg1">
                  <a:lumMod val="50000"/>
                </a:schemeClr>
              </a:solidFill>
              <a:latin typeface="Calibri"/>
              <a:cs typeface="Calibri"/>
            </a:endParaRPr>
          </a:p>
          <a:p>
            <a:pPr marL="12700" marR="89535">
              <a:spcBef>
                <a:spcPts val="380"/>
              </a:spcBef>
            </a:pPr>
            <a:endParaRPr lang="en-US" spc="-5" dirty="0">
              <a:solidFill>
                <a:srgbClr val="FF0000"/>
              </a:solidFill>
              <a:latin typeface="Calibri"/>
              <a:cs typeface="Calibri"/>
            </a:endParaRPr>
          </a:p>
          <a:p>
            <a:pPr marL="12700" marR="89535">
              <a:spcBef>
                <a:spcPts val="380"/>
              </a:spcBef>
            </a:pPr>
            <a:r>
              <a:rPr lang="en-US" spc="-5" dirty="0">
                <a:solidFill>
                  <a:schemeClr val="tx1"/>
                </a:solidFill>
                <a:latin typeface="Calibri"/>
                <a:cs typeface="Calibri"/>
              </a:rPr>
              <a:t>- The </a:t>
            </a:r>
            <a:r>
              <a:rPr lang="en-US" b="1" spc="-10" dirty="0">
                <a:solidFill>
                  <a:schemeClr val="tx1"/>
                </a:solidFill>
                <a:latin typeface="Calibri"/>
                <a:cs typeface="Calibri"/>
              </a:rPr>
              <a:t>cerebellar </a:t>
            </a:r>
            <a:r>
              <a:rPr lang="en-US" b="1" spc="-5" dirty="0">
                <a:solidFill>
                  <a:schemeClr val="tx1"/>
                </a:solidFill>
                <a:latin typeface="Calibri"/>
                <a:cs typeface="Calibri"/>
              </a:rPr>
              <a:t>peduncles </a:t>
            </a:r>
            <a:r>
              <a:rPr lang="en-US" spc="-10" dirty="0">
                <a:solidFill>
                  <a:schemeClr val="tx1"/>
                </a:solidFill>
                <a:latin typeface="Calibri"/>
                <a:cs typeface="Calibri"/>
              </a:rPr>
              <a:t>develop later  </a:t>
            </a:r>
            <a:r>
              <a:rPr lang="en-US" spc="-5" dirty="0">
                <a:solidFill>
                  <a:schemeClr val="tx1"/>
                </a:solidFill>
                <a:latin typeface="Calibri"/>
                <a:cs typeface="Calibri"/>
              </a:rPr>
              <a:t>on, </a:t>
            </a:r>
            <a:r>
              <a:rPr lang="en-US" u="sng" spc="-5" dirty="0">
                <a:solidFill>
                  <a:schemeClr val="tx1"/>
                </a:solidFill>
                <a:latin typeface="Calibri"/>
                <a:cs typeface="Calibri"/>
              </a:rPr>
              <a:t>as the </a:t>
            </a:r>
            <a:r>
              <a:rPr lang="en-US" u="sng" spc="-15" dirty="0">
                <a:solidFill>
                  <a:schemeClr val="tx1"/>
                </a:solidFill>
                <a:latin typeface="Calibri"/>
                <a:cs typeface="Calibri"/>
              </a:rPr>
              <a:t>axons </a:t>
            </a:r>
            <a:r>
              <a:rPr lang="en-US" u="sng" spc="-5" dirty="0">
                <a:solidFill>
                  <a:schemeClr val="tx1"/>
                </a:solidFill>
                <a:latin typeface="Calibri"/>
                <a:cs typeface="Calibri"/>
              </a:rPr>
              <a:t>of the </a:t>
            </a:r>
            <a:r>
              <a:rPr lang="en-US" u="sng" spc="-10" dirty="0">
                <a:solidFill>
                  <a:schemeClr val="tx1"/>
                </a:solidFill>
                <a:latin typeface="Calibri"/>
                <a:cs typeface="Calibri"/>
              </a:rPr>
              <a:t>neurons </a:t>
            </a:r>
            <a:r>
              <a:rPr lang="en-US" u="sng" spc="-5" dirty="0">
                <a:solidFill>
                  <a:schemeClr val="tx1"/>
                </a:solidFill>
                <a:latin typeface="Calibri"/>
                <a:cs typeface="Calibri"/>
              </a:rPr>
              <a:t>of </a:t>
            </a:r>
            <a:r>
              <a:rPr lang="en-US" u="sng" spc="-10" dirty="0">
                <a:solidFill>
                  <a:schemeClr val="tx1"/>
                </a:solidFill>
                <a:latin typeface="Calibri"/>
                <a:cs typeface="Calibri"/>
              </a:rPr>
              <a:t>the  cerebellar </a:t>
            </a:r>
            <a:r>
              <a:rPr lang="en-US" u="sng" spc="-5" dirty="0">
                <a:solidFill>
                  <a:schemeClr val="tx1"/>
                </a:solidFill>
                <a:latin typeface="Calibri"/>
                <a:cs typeface="Calibri"/>
              </a:rPr>
              <a:t>nuclei </a:t>
            </a:r>
            <a:r>
              <a:rPr lang="en-US" spc="-15" dirty="0">
                <a:solidFill>
                  <a:schemeClr val="tx1"/>
                </a:solidFill>
                <a:latin typeface="Calibri"/>
                <a:cs typeface="Calibri"/>
              </a:rPr>
              <a:t>grow </a:t>
            </a:r>
            <a:r>
              <a:rPr lang="en-US" spc="-10" dirty="0">
                <a:solidFill>
                  <a:schemeClr val="tx1"/>
                </a:solidFill>
                <a:latin typeface="Calibri"/>
                <a:cs typeface="Calibri"/>
              </a:rPr>
              <a:t>out to reach the  </a:t>
            </a:r>
            <a:r>
              <a:rPr lang="en-US" spc="-10" dirty="0">
                <a:solidFill>
                  <a:srgbClr val="FF0000"/>
                </a:solidFill>
                <a:latin typeface="Calibri"/>
                <a:cs typeface="Calibri"/>
              </a:rPr>
              <a:t>brain</a:t>
            </a:r>
            <a:r>
              <a:rPr lang="en-US" spc="-100" dirty="0">
                <a:solidFill>
                  <a:srgbClr val="FF0000"/>
                </a:solidFill>
                <a:latin typeface="Calibri"/>
                <a:cs typeface="Calibri"/>
              </a:rPr>
              <a:t> </a:t>
            </a:r>
            <a:r>
              <a:rPr lang="en-US" spc="-10" dirty="0">
                <a:solidFill>
                  <a:srgbClr val="FF0000"/>
                </a:solidFill>
                <a:latin typeface="Calibri"/>
                <a:cs typeface="Calibri"/>
              </a:rPr>
              <a:t>stem</a:t>
            </a:r>
            <a:endParaRPr lang="ar-SA" dirty="0">
              <a:solidFill>
                <a:srgbClr val="FF0000"/>
              </a:solidFill>
            </a:endParaRPr>
          </a:p>
        </p:txBody>
      </p:sp>
      <p:cxnSp>
        <p:nvCxnSpPr>
          <p:cNvPr id="8" name="رابط كسهم مستقيم 7"/>
          <p:cNvCxnSpPr/>
          <p:nvPr/>
        </p:nvCxnSpPr>
        <p:spPr>
          <a:xfrm>
            <a:off x="4937063" y="2322572"/>
            <a:ext cx="617517" cy="29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رابط كسهم مستقيم 9"/>
          <p:cNvCxnSpPr/>
          <p:nvPr/>
        </p:nvCxnSpPr>
        <p:spPr>
          <a:xfrm>
            <a:off x="6578930" y="4310743"/>
            <a:ext cx="475013" cy="11875"/>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12" name="مربع نص 11"/>
          <p:cNvSpPr txBox="1"/>
          <p:nvPr/>
        </p:nvSpPr>
        <p:spPr>
          <a:xfrm>
            <a:off x="6407532" y="2439551"/>
            <a:ext cx="5086332" cy="1569660"/>
          </a:xfrm>
          <a:prstGeom prst="rect">
            <a:avLst/>
          </a:prstGeom>
          <a:noFill/>
          <a:ln>
            <a:solidFill>
              <a:srgbClr val="618E87"/>
            </a:solidFill>
            <a:prstDash val="sysDash"/>
          </a:ln>
        </p:spPr>
        <p:txBody>
          <a:bodyPr wrap="square" rtlCol="1">
            <a:spAutoFit/>
          </a:bodyPr>
          <a:lstStyle/>
          <a:p>
            <a:pPr algn="ctr" rtl="1"/>
            <a:r>
              <a:rPr lang="en-US" sz="1200" dirty="0">
                <a:solidFill>
                  <a:schemeClr val="bg1">
                    <a:lumMod val="50000"/>
                  </a:schemeClr>
                </a:solidFill>
                <a:latin typeface="Calibri" panose="020F0502020204030204" pitchFamily="34" charset="0"/>
                <a:cs typeface="Calibri" panose="020F0502020204030204" pitchFamily="34" charset="0"/>
              </a:rPr>
              <a:t>Every </a:t>
            </a:r>
            <a:r>
              <a:rPr lang="en-US" sz="1200" dirty="0" err="1">
                <a:solidFill>
                  <a:schemeClr val="bg1">
                    <a:lumMod val="50000"/>
                  </a:schemeClr>
                </a:solidFill>
                <a:latin typeface="Calibri" panose="020F0502020204030204" pitchFamily="34" charset="0"/>
                <a:cs typeface="Calibri" panose="020F0502020204030204" pitchFamily="34" charset="0"/>
              </a:rPr>
              <a:t>pontine</a:t>
            </a:r>
            <a:r>
              <a:rPr lang="en-US" sz="1200" dirty="0">
                <a:solidFill>
                  <a:schemeClr val="bg1">
                    <a:lumMod val="50000"/>
                  </a:schemeClr>
                </a:solidFill>
                <a:latin typeface="Calibri" panose="020F0502020204030204" pitchFamily="34" charset="0"/>
                <a:cs typeface="Calibri" panose="020F0502020204030204" pitchFamily="34" charset="0"/>
              </a:rPr>
              <a:t> flexure has (2 basal plate and 2 alar plate)</a:t>
            </a:r>
          </a:p>
          <a:p>
            <a:pPr algn="ctr" rtl="1"/>
            <a:r>
              <a:rPr lang="ar-SA" sz="1200" dirty="0">
                <a:solidFill>
                  <a:schemeClr val="bg1">
                    <a:lumMod val="50000"/>
                  </a:schemeClr>
                </a:solidFill>
                <a:latin typeface="Calibri" panose="020F0502020204030204" pitchFamily="34" charset="0"/>
                <a:cs typeface="Calibri" panose="020F0502020204030204" pitchFamily="34" charset="0"/>
              </a:rPr>
              <a:t>احنا يهمنا 2الار </a:t>
            </a:r>
            <a:r>
              <a:rPr lang="ar-SA" sz="1200" dirty="0" err="1">
                <a:solidFill>
                  <a:schemeClr val="bg1">
                    <a:lumMod val="50000"/>
                  </a:schemeClr>
                </a:solidFill>
                <a:latin typeface="Calibri" panose="020F0502020204030204" pitchFamily="34" charset="0"/>
                <a:cs typeface="Calibri" panose="020F0502020204030204" pitchFamily="34" charset="0"/>
              </a:rPr>
              <a:t>بليتس</a:t>
            </a:r>
            <a:r>
              <a:rPr lang="ar-SA" sz="1200" dirty="0">
                <a:solidFill>
                  <a:schemeClr val="bg1">
                    <a:lumMod val="50000"/>
                  </a:schemeClr>
                </a:solidFill>
                <a:latin typeface="Calibri" panose="020F0502020204030204" pitchFamily="34" charset="0"/>
                <a:cs typeface="Calibri" panose="020F0502020204030204" pitchFamily="34" charset="0"/>
              </a:rPr>
              <a:t>... </a:t>
            </a:r>
          </a:p>
          <a:p>
            <a:pPr algn="ctr" rtl="1"/>
            <a:r>
              <a:rPr lang="ar-SA" sz="1200" dirty="0" err="1">
                <a:solidFill>
                  <a:schemeClr val="bg1">
                    <a:lumMod val="50000"/>
                  </a:schemeClr>
                </a:solidFill>
                <a:latin typeface="Calibri" panose="020F0502020204030204" pitchFamily="34" charset="0"/>
                <a:cs typeface="Calibri" panose="020F0502020204030204" pitchFamily="34" charset="0"/>
              </a:rPr>
              <a:t>البونتاين</a:t>
            </a:r>
            <a:r>
              <a:rPr lang="ar-SA" sz="1200" dirty="0">
                <a:solidFill>
                  <a:schemeClr val="bg1">
                    <a:lumMod val="50000"/>
                  </a:schemeClr>
                </a:solidFill>
                <a:latin typeface="Calibri" panose="020F0502020204030204" pitchFamily="34" charset="0"/>
                <a:cs typeface="Calibri" panose="020F0502020204030204" pitchFamily="34" charset="0"/>
              </a:rPr>
              <a:t> فليكشر يتكون عندي من نص البون </a:t>
            </a:r>
          </a:p>
          <a:p>
            <a:pPr algn="ctr" rtl="1"/>
            <a:r>
              <a:rPr lang="ar-SA" sz="1200" dirty="0" err="1">
                <a:solidFill>
                  <a:schemeClr val="bg1">
                    <a:lumMod val="50000"/>
                  </a:schemeClr>
                </a:solidFill>
                <a:latin typeface="Calibri" panose="020F0502020204030204" pitchFamily="34" charset="0"/>
                <a:cs typeface="Calibri" panose="020F0502020204030204" pitchFamily="34" charset="0"/>
              </a:rPr>
              <a:t>ليش</a:t>
            </a:r>
            <a:r>
              <a:rPr lang="ar-SA" sz="1200" dirty="0">
                <a:solidFill>
                  <a:schemeClr val="bg1">
                    <a:lumMod val="50000"/>
                  </a:schemeClr>
                </a:solidFill>
                <a:latin typeface="Calibri" panose="020F0502020204030204" pitchFamily="34" charset="0"/>
                <a:cs typeface="Calibri" panose="020F0502020204030204" pitchFamily="34" charset="0"/>
              </a:rPr>
              <a:t> البون ؟ لان البون </a:t>
            </a:r>
            <a:r>
              <a:rPr lang="ar-SA" sz="1200" dirty="0" err="1">
                <a:solidFill>
                  <a:schemeClr val="bg1">
                    <a:lumMod val="50000"/>
                  </a:schemeClr>
                </a:solidFill>
                <a:latin typeface="Calibri" panose="020F0502020204030204" pitchFamily="34" charset="0"/>
                <a:cs typeface="Calibri" panose="020F0502020204030204" pitchFamily="34" charset="0"/>
              </a:rPr>
              <a:t>والسيريبلم</a:t>
            </a:r>
            <a:r>
              <a:rPr lang="ar-SA" sz="1200" dirty="0">
                <a:solidFill>
                  <a:schemeClr val="bg1">
                    <a:lumMod val="50000"/>
                  </a:schemeClr>
                </a:solidFill>
                <a:latin typeface="Calibri" panose="020F0502020204030204" pitchFamily="34" charset="0"/>
                <a:cs typeface="Calibri" panose="020F0502020204030204" pitchFamily="34" charset="0"/>
              </a:rPr>
              <a:t> يطلعوا من نفس المكان وجنب بعض</a:t>
            </a:r>
          </a:p>
          <a:p>
            <a:pPr algn="ctr" rtl="1"/>
            <a:r>
              <a:rPr lang="ar-SA" sz="1200" dirty="0">
                <a:solidFill>
                  <a:schemeClr val="bg1">
                    <a:lumMod val="50000"/>
                  </a:schemeClr>
                </a:solidFill>
                <a:latin typeface="Calibri" panose="020F0502020204030204" pitchFamily="34" charset="0"/>
                <a:cs typeface="Calibri" panose="020F0502020204030204" pitchFamily="34" charset="0"/>
              </a:rPr>
              <a:t>المهم 2 </a:t>
            </a:r>
            <a:r>
              <a:rPr lang="ar-SA" sz="1200" dirty="0" err="1">
                <a:solidFill>
                  <a:schemeClr val="bg1">
                    <a:lumMod val="50000"/>
                  </a:schemeClr>
                </a:solidFill>
                <a:latin typeface="Calibri" panose="020F0502020204030204" pitchFamily="34" charset="0"/>
                <a:cs typeface="Calibri" panose="020F0502020204030204" pitchFamily="34" charset="0"/>
              </a:rPr>
              <a:t>الاار</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بليتس</a:t>
            </a:r>
            <a:r>
              <a:rPr lang="ar-SA" sz="1200" dirty="0">
                <a:solidFill>
                  <a:schemeClr val="bg1">
                    <a:lumMod val="50000"/>
                  </a:schemeClr>
                </a:solidFill>
                <a:latin typeface="Calibri" panose="020F0502020204030204" pitchFamily="34" charset="0"/>
                <a:cs typeface="Calibri" panose="020F0502020204030204" pitchFamily="34" charset="0"/>
              </a:rPr>
              <a:t> تتحرك </a:t>
            </a:r>
            <a:r>
              <a:rPr lang="ar-SA" sz="1200" dirty="0" err="1">
                <a:solidFill>
                  <a:schemeClr val="bg1">
                    <a:lumMod val="50000"/>
                  </a:schemeClr>
                </a:solidFill>
                <a:latin typeface="Calibri" panose="020F0502020204030204" pitchFamily="34" charset="0"/>
                <a:cs typeface="Calibri" panose="020F0502020204030204" pitchFamily="34" charset="0"/>
              </a:rPr>
              <a:t>لاترال</a:t>
            </a:r>
            <a:r>
              <a:rPr lang="ar-SA" sz="1200" dirty="0">
                <a:solidFill>
                  <a:schemeClr val="bg1">
                    <a:lumMod val="50000"/>
                  </a:schemeClr>
                </a:solidFill>
                <a:latin typeface="Calibri" panose="020F0502020204030204" pitchFamily="34" charset="0"/>
                <a:cs typeface="Calibri" panose="020F0502020204030204" pitchFamily="34" charset="0"/>
              </a:rPr>
              <a:t> لبرا لو تلاحظوا ف الصورة الثانية وبعدين تميل </a:t>
            </a:r>
            <a:r>
              <a:rPr lang="ar-SA" sz="1200" dirty="0" err="1">
                <a:solidFill>
                  <a:schemeClr val="bg1">
                    <a:lumMod val="50000"/>
                  </a:schemeClr>
                </a:solidFill>
                <a:latin typeface="Calibri" panose="020F0502020204030204" pitchFamily="34" charset="0"/>
                <a:cs typeface="Calibri" panose="020F0502020204030204" pitchFamily="34" charset="0"/>
              </a:rPr>
              <a:t>ميديالي</a:t>
            </a:r>
            <a:r>
              <a:rPr lang="ar-SA" sz="1200" dirty="0">
                <a:solidFill>
                  <a:schemeClr val="bg1">
                    <a:lumMod val="50000"/>
                  </a:schemeClr>
                </a:solidFill>
                <a:latin typeface="Calibri" panose="020F0502020204030204" pitchFamily="34" charset="0"/>
                <a:cs typeface="Calibri" panose="020F0502020204030204" pitchFamily="34" charset="0"/>
              </a:rPr>
              <a:t> من تحت </a:t>
            </a:r>
          </a:p>
          <a:p>
            <a:pPr algn="ctr" rtl="1"/>
            <a:r>
              <a:rPr lang="ar-SA" sz="1200" dirty="0" err="1">
                <a:solidFill>
                  <a:schemeClr val="bg1">
                    <a:lumMod val="50000"/>
                  </a:schemeClr>
                </a:solidFill>
                <a:latin typeface="Calibri" panose="020F0502020204030204" pitchFamily="34" charset="0"/>
                <a:cs typeface="Calibri" panose="020F0502020204030204" pitchFamily="34" charset="0"/>
              </a:rPr>
              <a:t>الرووف</a:t>
            </a:r>
            <a:r>
              <a:rPr lang="ar-SA" sz="1200" dirty="0">
                <a:solidFill>
                  <a:schemeClr val="bg1">
                    <a:lumMod val="50000"/>
                  </a:schemeClr>
                </a:solidFill>
                <a:latin typeface="Calibri" panose="020F0502020204030204" pitchFamily="34" charset="0"/>
                <a:cs typeface="Calibri" panose="020F0502020204030204" pitchFamily="34" charset="0"/>
              </a:rPr>
              <a:t> من فوق </a:t>
            </a:r>
            <a:r>
              <a:rPr lang="ar-SA" sz="1200" dirty="0" err="1">
                <a:solidFill>
                  <a:schemeClr val="bg1">
                    <a:lumMod val="50000"/>
                  </a:schemeClr>
                </a:solidFill>
                <a:latin typeface="Calibri" panose="020F0502020204030204" pitchFamily="34" charset="0"/>
                <a:cs typeface="Calibri" panose="020F0502020204030204" pitchFamily="34" charset="0"/>
              </a:rPr>
              <a:t>يصيرله</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استريتس</a:t>
            </a:r>
            <a:r>
              <a:rPr lang="ar-SA" sz="1200" dirty="0">
                <a:solidFill>
                  <a:schemeClr val="bg1">
                    <a:lumMod val="50000"/>
                  </a:schemeClr>
                </a:solidFill>
                <a:latin typeface="Calibri" panose="020F0502020204030204" pitchFamily="34" charset="0"/>
                <a:cs typeface="Calibri" panose="020F0502020204030204" pitchFamily="34" charset="0"/>
              </a:rPr>
              <a:t> </a:t>
            </a:r>
            <a:r>
              <a:rPr lang="en-US" sz="1200" dirty="0">
                <a:solidFill>
                  <a:schemeClr val="bg1">
                    <a:lumMod val="50000"/>
                  </a:schemeClr>
                </a:solidFill>
                <a:latin typeface="Calibri" panose="020F0502020204030204" pitchFamily="34" charset="0"/>
                <a:cs typeface="Calibri" panose="020F0502020204030204" pitchFamily="34" charset="0"/>
              </a:rPr>
              <a:t>,</a:t>
            </a:r>
            <a:r>
              <a:rPr lang="ar-SA" sz="1200" dirty="0" err="1">
                <a:solidFill>
                  <a:schemeClr val="bg1">
                    <a:lumMod val="50000"/>
                  </a:schemeClr>
                </a:solidFill>
                <a:latin typeface="Calibri" panose="020F0502020204030204" pitchFamily="34" charset="0"/>
                <a:cs typeface="Calibri" panose="020F0502020204030204" pitchFamily="34" charset="0"/>
              </a:rPr>
              <a:t>وبكدا</a:t>
            </a:r>
            <a:r>
              <a:rPr lang="ar-SA" sz="1200" dirty="0">
                <a:solidFill>
                  <a:schemeClr val="bg1">
                    <a:lumMod val="50000"/>
                  </a:schemeClr>
                </a:solidFill>
                <a:latin typeface="Calibri" panose="020F0502020204030204" pitchFamily="34" charset="0"/>
                <a:cs typeface="Calibri" panose="020F0502020204030204" pitchFamily="34" charset="0"/>
              </a:rPr>
              <a:t> </a:t>
            </a:r>
          </a:p>
          <a:p>
            <a:pPr algn="ctr" rtl="1"/>
            <a:r>
              <a:rPr lang="ar-SA" sz="1200" dirty="0">
                <a:solidFill>
                  <a:schemeClr val="bg1">
                    <a:lumMod val="50000"/>
                  </a:schemeClr>
                </a:solidFill>
                <a:latin typeface="Calibri" panose="020F0502020204030204" pitchFamily="34" charset="0"/>
                <a:cs typeface="Calibri" panose="020F0502020204030204" pitchFamily="34" charset="0"/>
              </a:rPr>
              <a:t>وبكذا احنا كبرنا مساحة  ال كافتي ف النص عشان </a:t>
            </a:r>
            <a:r>
              <a:rPr lang="ar-SA" sz="1200" dirty="0" err="1">
                <a:solidFill>
                  <a:schemeClr val="bg1">
                    <a:lumMod val="50000"/>
                  </a:schemeClr>
                </a:solidFill>
                <a:latin typeface="Calibri" panose="020F0502020204030204" pitchFamily="34" charset="0"/>
                <a:cs typeface="Calibri" panose="020F0502020204030204" pitchFamily="34" charset="0"/>
              </a:rPr>
              <a:t>يكونلي</a:t>
            </a:r>
            <a:r>
              <a:rPr lang="ar-SA" sz="1200" dirty="0">
                <a:solidFill>
                  <a:schemeClr val="bg1">
                    <a:lumMod val="50000"/>
                  </a:schemeClr>
                </a:solidFill>
                <a:latin typeface="Calibri" panose="020F0502020204030204" pitchFamily="34" charset="0"/>
                <a:cs typeface="Calibri" panose="020F0502020204030204" pitchFamily="34" charset="0"/>
              </a:rPr>
              <a:t> ال </a:t>
            </a:r>
            <a:r>
              <a:rPr lang="ar-SA" sz="1200" dirty="0" err="1">
                <a:solidFill>
                  <a:schemeClr val="bg1">
                    <a:lumMod val="50000"/>
                  </a:schemeClr>
                </a:solidFill>
                <a:latin typeface="Calibri" panose="020F0502020204030204" pitchFamily="34" charset="0"/>
                <a:cs typeface="Calibri" panose="020F0502020204030204" pitchFamily="34" charset="0"/>
              </a:rPr>
              <a:t>فينتركال</a:t>
            </a:r>
            <a:r>
              <a:rPr lang="ar-SA" sz="1200" dirty="0">
                <a:solidFill>
                  <a:schemeClr val="bg1">
                    <a:lumMod val="50000"/>
                  </a:schemeClr>
                </a:solidFill>
                <a:latin typeface="Calibri" panose="020F0502020204030204" pitchFamily="34" charset="0"/>
                <a:cs typeface="Calibri" panose="020F0502020204030204" pitchFamily="34" charset="0"/>
              </a:rPr>
              <a:t> الرابع </a:t>
            </a:r>
          </a:p>
        </p:txBody>
      </p:sp>
      <p:pic>
        <p:nvPicPr>
          <p:cNvPr id="30" name="Picture 4" descr="figure7-16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20463" y="607029"/>
            <a:ext cx="3130235" cy="1763064"/>
          </a:xfrm>
          <a:prstGeom prst="rect">
            <a:avLst/>
          </a:prstGeom>
          <a:noFill/>
        </p:spPr>
      </p:pic>
      <p:sp>
        <p:nvSpPr>
          <p:cNvPr id="34" name="object 19"/>
          <p:cNvSpPr/>
          <p:nvPr/>
        </p:nvSpPr>
        <p:spPr>
          <a:xfrm>
            <a:off x="10755" y="3864872"/>
            <a:ext cx="590915" cy="477842"/>
          </a:xfrm>
          <a:custGeom>
            <a:avLst/>
            <a:gdLst/>
            <a:ahLst/>
            <a:cxnLst/>
            <a:rect l="l" t="t" r="r" b="b"/>
            <a:pathLst>
              <a:path w="697229" h="695325">
                <a:moveTo>
                  <a:pt x="348488" y="0"/>
                </a:moveTo>
                <a:lnTo>
                  <a:pt x="301186" y="3174"/>
                </a:lnTo>
                <a:lnTo>
                  <a:pt x="255822" y="12422"/>
                </a:lnTo>
                <a:lnTo>
                  <a:pt x="212812" y="27328"/>
                </a:lnTo>
                <a:lnTo>
                  <a:pt x="172569" y="47479"/>
                </a:lnTo>
                <a:lnTo>
                  <a:pt x="135508" y="72459"/>
                </a:lnTo>
                <a:lnTo>
                  <a:pt x="102044" y="101853"/>
                </a:lnTo>
                <a:lnTo>
                  <a:pt x="72591" y="135249"/>
                </a:lnTo>
                <a:lnTo>
                  <a:pt x="47563" y="172230"/>
                </a:lnTo>
                <a:lnTo>
                  <a:pt x="27376" y="212383"/>
                </a:lnTo>
                <a:lnTo>
                  <a:pt x="12443" y="255293"/>
                </a:lnTo>
                <a:lnTo>
                  <a:pt x="3179" y="300545"/>
                </a:lnTo>
                <a:lnTo>
                  <a:pt x="0" y="347725"/>
                </a:lnTo>
                <a:lnTo>
                  <a:pt x="3179" y="394877"/>
                </a:lnTo>
                <a:lnTo>
                  <a:pt x="12443" y="440104"/>
                </a:lnTo>
                <a:lnTo>
                  <a:pt x="27376" y="482994"/>
                </a:lnTo>
                <a:lnTo>
                  <a:pt x="47563" y="523131"/>
                </a:lnTo>
                <a:lnTo>
                  <a:pt x="72591" y="560100"/>
                </a:lnTo>
                <a:lnTo>
                  <a:pt x="102044" y="593486"/>
                </a:lnTo>
                <a:lnTo>
                  <a:pt x="135508" y="622875"/>
                </a:lnTo>
                <a:lnTo>
                  <a:pt x="172569" y="647850"/>
                </a:lnTo>
                <a:lnTo>
                  <a:pt x="212812" y="667998"/>
                </a:lnTo>
                <a:lnTo>
                  <a:pt x="255822" y="682903"/>
                </a:lnTo>
                <a:lnTo>
                  <a:pt x="301186" y="692150"/>
                </a:lnTo>
                <a:lnTo>
                  <a:pt x="348488" y="695325"/>
                </a:lnTo>
                <a:lnTo>
                  <a:pt x="395763" y="692150"/>
                </a:lnTo>
                <a:lnTo>
                  <a:pt x="441109" y="682903"/>
                </a:lnTo>
                <a:lnTo>
                  <a:pt x="484110" y="667998"/>
                </a:lnTo>
                <a:lnTo>
                  <a:pt x="524350" y="647850"/>
                </a:lnTo>
                <a:lnTo>
                  <a:pt x="561413" y="622875"/>
                </a:lnTo>
                <a:lnTo>
                  <a:pt x="594883" y="593486"/>
                </a:lnTo>
                <a:lnTo>
                  <a:pt x="624346" y="560100"/>
                </a:lnTo>
                <a:lnTo>
                  <a:pt x="649383" y="523131"/>
                </a:lnTo>
                <a:lnTo>
                  <a:pt x="669581" y="482994"/>
                </a:lnTo>
                <a:lnTo>
                  <a:pt x="684523" y="440104"/>
                </a:lnTo>
                <a:lnTo>
                  <a:pt x="693793" y="394877"/>
                </a:lnTo>
                <a:lnTo>
                  <a:pt x="696976" y="347725"/>
                </a:lnTo>
                <a:lnTo>
                  <a:pt x="693793" y="300545"/>
                </a:lnTo>
                <a:lnTo>
                  <a:pt x="684523" y="255293"/>
                </a:lnTo>
                <a:lnTo>
                  <a:pt x="669581" y="212383"/>
                </a:lnTo>
                <a:lnTo>
                  <a:pt x="649383" y="172230"/>
                </a:lnTo>
                <a:lnTo>
                  <a:pt x="624346" y="135249"/>
                </a:lnTo>
                <a:lnTo>
                  <a:pt x="594883" y="101853"/>
                </a:lnTo>
                <a:lnTo>
                  <a:pt x="561413" y="72459"/>
                </a:lnTo>
                <a:lnTo>
                  <a:pt x="524350" y="47479"/>
                </a:lnTo>
                <a:lnTo>
                  <a:pt x="484110" y="27328"/>
                </a:lnTo>
                <a:lnTo>
                  <a:pt x="441109" y="12422"/>
                </a:lnTo>
                <a:lnTo>
                  <a:pt x="395763" y="3174"/>
                </a:lnTo>
                <a:lnTo>
                  <a:pt x="348488" y="0"/>
                </a:lnTo>
                <a:close/>
              </a:path>
            </a:pathLst>
          </a:custGeom>
          <a:solidFill>
            <a:srgbClr val="92CDDD"/>
          </a:solidFill>
        </p:spPr>
        <p:txBody>
          <a:bodyPr wrap="square" lIns="0" tIns="0" rIns="0" bIns="0" rtlCol="0"/>
          <a:lstStyle/>
          <a:p>
            <a:endParaRPr/>
          </a:p>
        </p:txBody>
      </p:sp>
      <p:sp>
        <p:nvSpPr>
          <p:cNvPr id="18" name="مربع نص 17"/>
          <p:cNvSpPr txBox="1"/>
          <p:nvPr/>
        </p:nvSpPr>
        <p:spPr>
          <a:xfrm>
            <a:off x="112279" y="3821794"/>
            <a:ext cx="445325" cy="523220"/>
          </a:xfrm>
          <a:prstGeom prst="rect">
            <a:avLst/>
          </a:prstGeom>
          <a:noFill/>
        </p:spPr>
        <p:txBody>
          <a:bodyPr wrap="square" rtlCol="1">
            <a:spAutoFit/>
          </a:bodyPr>
          <a:lstStyle/>
          <a:p>
            <a:r>
              <a:rPr lang="en-US" sz="2800" dirty="0"/>
              <a:t>2</a:t>
            </a:r>
            <a:endParaRPr lang="ar-SA" sz="2800" dirty="0"/>
          </a:p>
        </p:txBody>
      </p:sp>
      <p:pic>
        <p:nvPicPr>
          <p:cNvPr id="35" name="Picture 7" descr="C:\Documents and Settings\HP\My Documents\My Pictures\Copy (2) of cvc.jpg"/>
          <p:cNvPicPr>
            <a:picLocks noChangeAspect="1" noChangeArrowheads="1"/>
          </p:cNvPicPr>
          <p:nvPr/>
        </p:nvPicPr>
        <p:blipFill>
          <a:blip r:embed="rId5">
            <a:extLst>
              <a:ext uri="{28A0092B-C50C-407E-A947-70E740481C1C}">
                <a14:useLocalDpi xmlns:a14="http://schemas.microsoft.com/office/drawing/2010/main" val="0"/>
              </a:ext>
            </a:extLst>
          </a:blip>
          <a:srcRect t="48444"/>
          <a:stretch>
            <a:fillRect/>
          </a:stretch>
        </p:blipFill>
        <p:spPr bwMode="auto">
          <a:xfrm>
            <a:off x="9004495" y="4124613"/>
            <a:ext cx="2691107" cy="127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http://d-mis-web.ana.bris.ac.uk/calnet/Neuro/image/development%20of%20pons%20&amp;%20cerebellum.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4495" y="5414573"/>
            <a:ext cx="2691107" cy="140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5913347" y="142445"/>
            <a:ext cx="3081681" cy="261610"/>
          </a:xfrm>
          <a:prstGeom prst="rect">
            <a:avLst/>
          </a:prstGeom>
          <a:noFill/>
          <a:ln w="19050">
            <a:solidFill>
              <a:srgbClr val="FF0000"/>
            </a:solidFill>
          </a:ln>
        </p:spPr>
        <p:txBody>
          <a:bodyPr wrap="square" rtlCol="1">
            <a:spAutoFit/>
          </a:bodyPr>
          <a:lstStyle/>
          <a:p>
            <a:pPr algn="r" rtl="1"/>
            <a:r>
              <a:rPr lang="ar-SA" sz="1100" dirty="0">
                <a:solidFill>
                  <a:srgbClr val="FF0000"/>
                </a:solidFill>
                <a:latin typeface="Calibri" panose="020F0502020204030204" pitchFamily="34" charset="0"/>
                <a:cs typeface="Calibri" panose="020F0502020204030204" pitchFamily="34" charset="0"/>
              </a:rPr>
              <a:t>*انتبهوا هنا </a:t>
            </a:r>
            <a:r>
              <a:rPr lang="ar-SA" sz="1100" dirty="0" err="1">
                <a:solidFill>
                  <a:srgbClr val="FF0000"/>
                </a:solidFill>
                <a:latin typeface="Calibri" panose="020F0502020204030204" pitchFamily="34" charset="0"/>
                <a:cs typeface="Calibri" panose="020F0502020204030204" pitchFamily="34" charset="0"/>
              </a:rPr>
              <a:t>حنبدأ</a:t>
            </a:r>
            <a:r>
              <a:rPr lang="ar-SA" sz="1100" dirty="0">
                <a:solidFill>
                  <a:srgbClr val="FF0000"/>
                </a:solidFill>
                <a:latin typeface="Calibri" panose="020F0502020204030204" pitchFamily="34" charset="0"/>
                <a:cs typeface="Calibri" panose="020F0502020204030204" pitchFamily="34" charset="0"/>
              </a:rPr>
              <a:t> نتكلم عن المخيخ خلاص خلصنا تكوين المخ*</a:t>
            </a:r>
          </a:p>
        </p:txBody>
      </p:sp>
      <p:sp>
        <p:nvSpPr>
          <p:cNvPr id="5" name="مربع نص 4"/>
          <p:cNvSpPr txBox="1"/>
          <p:nvPr/>
        </p:nvSpPr>
        <p:spPr>
          <a:xfrm>
            <a:off x="9050937" y="109342"/>
            <a:ext cx="2598222" cy="307777"/>
          </a:xfrm>
          <a:prstGeom prst="rect">
            <a:avLst/>
          </a:prstGeom>
          <a:noFill/>
          <a:ln w="19050">
            <a:solidFill>
              <a:srgbClr val="FF0000"/>
            </a:solidFill>
          </a:ln>
        </p:spPr>
        <p:txBody>
          <a:bodyPr wrap="square" rtlCol="1">
            <a:spAutoFit/>
          </a:bodyPr>
          <a:lstStyle/>
          <a:p>
            <a:r>
              <a:rPr lang="en-US" dirty="0">
                <a:solidFill>
                  <a:srgbClr val="FF0000"/>
                </a:solidFill>
                <a:latin typeface="Calibri" panose="020F0502020204030204" pitchFamily="34" charset="0"/>
                <a:cs typeface="Calibri" panose="020F0502020204030204" pitchFamily="34" charset="0"/>
              </a:rPr>
              <a:t>*This </a:t>
            </a:r>
            <a:r>
              <a:rPr lang="en-US" dirty="0" err="1">
                <a:solidFill>
                  <a:srgbClr val="FF0000"/>
                </a:solidFill>
                <a:latin typeface="Calibri" panose="020F0502020204030204" pitchFamily="34" charset="0"/>
                <a:cs typeface="Calibri" panose="020F0502020204030204" pitchFamily="34" charset="0"/>
              </a:rPr>
              <a:t>silde</a:t>
            </a:r>
            <a:r>
              <a:rPr lang="en-US" dirty="0">
                <a:solidFill>
                  <a:srgbClr val="FF0000"/>
                </a:solidFill>
                <a:latin typeface="Calibri" panose="020F0502020204030204" pitchFamily="34" charset="0"/>
                <a:cs typeface="Calibri" panose="020F0502020204030204" pitchFamily="34" charset="0"/>
              </a:rPr>
              <a:t> is very important</a:t>
            </a:r>
            <a:r>
              <a:rPr lang="en-US" dirty="0">
                <a:solidFill>
                  <a:srgbClr val="FF0000"/>
                </a:solidFill>
                <a:latin typeface="Calibri" panose="020F0502020204030204" pitchFamily="34" charset="0"/>
                <a:cs typeface="Calibri" panose="020F0502020204030204" pitchFamily="34" charset="0"/>
                <a:sym typeface="Wingdings" panose="05000000000000000000" pitchFamily="2" charset="2"/>
              </a:rPr>
              <a:t> *</a:t>
            </a:r>
            <a:endParaRPr lang="ar-SA" dirty="0">
              <a:solidFill>
                <a:srgbClr val="FF0000"/>
              </a:solidFill>
              <a:latin typeface="Calibri" panose="020F0502020204030204" pitchFamily="34" charset="0"/>
              <a:cs typeface="Calibri" panose="020F0502020204030204" pitchFamily="34" charset="0"/>
            </a:endParaRPr>
          </a:p>
        </p:txBody>
      </p:sp>
      <p:sp>
        <p:nvSpPr>
          <p:cNvPr id="7" name="نجمة ذات 4 نقاط 6"/>
          <p:cNvSpPr/>
          <p:nvPr/>
        </p:nvSpPr>
        <p:spPr>
          <a:xfrm>
            <a:off x="11705068" y="93358"/>
            <a:ext cx="391656" cy="378669"/>
          </a:xfrm>
          <a:prstGeom prst="star5">
            <a:avLst/>
          </a:prstGeom>
          <a:solidFill>
            <a:srgbClr val="EE3D9B"/>
          </a:solidFill>
          <a:ln>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object 19"/>
          <p:cNvSpPr/>
          <p:nvPr/>
        </p:nvSpPr>
        <p:spPr>
          <a:xfrm>
            <a:off x="10754" y="1184453"/>
            <a:ext cx="590915" cy="477842"/>
          </a:xfrm>
          <a:custGeom>
            <a:avLst/>
            <a:gdLst/>
            <a:ahLst/>
            <a:cxnLst/>
            <a:rect l="l" t="t" r="r" b="b"/>
            <a:pathLst>
              <a:path w="697229" h="695325">
                <a:moveTo>
                  <a:pt x="348488" y="0"/>
                </a:moveTo>
                <a:lnTo>
                  <a:pt x="301186" y="3174"/>
                </a:lnTo>
                <a:lnTo>
                  <a:pt x="255822" y="12422"/>
                </a:lnTo>
                <a:lnTo>
                  <a:pt x="212812" y="27328"/>
                </a:lnTo>
                <a:lnTo>
                  <a:pt x="172569" y="47479"/>
                </a:lnTo>
                <a:lnTo>
                  <a:pt x="135508" y="72459"/>
                </a:lnTo>
                <a:lnTo>
                  <a:pt x="102044" y="101853"/>
                </a:lnTo>
                <a:lnTo>
                  <a:pt x="72591" y="135249"/>
                </a:lnTo>
                <a:lnTo>
                  <a:pt x="47563" y="172230"/>
                </a:lnTo>
                <a:lnTo>
                  <a:pt x="27376" y="212383"/>
                </a:lnTo>
                <a:lnTo>
                  <a:pt x="12443" y="255293"/>
                </a:lnTo>
                <a:lnTo>
                  <a:pt x="3179" y="300545"/>
                </a:lnTo>
                <a:lnTo>
                  <a:pt x="0" y="347725"/>
                </a:lnTo>
                <a:lnTo>
                  <a:pt x="3179" y="394877"/>
                </a:lnTo>
                <a:lnTo>
                  <a:pt x="12443" y="440104"/>
                </a:lnTo>
                <a:lnTo>
                  <a:pt x="27376" y="482994"/>
                </a:lnTo>
                <a:lnTo>
                  <a:pt x="47563" y="523131"/>
                </a:lnTo>
                <a:lnTo>
                  <a:pt x="72591" y="560100"/>
                </a:lnTo>
                <a:lnTo>
                  <a:pt x="102044" y="593486"/>
                </a:lnTo>
                <a:lnTo>
                  <a:pt x="135508" y="622875"/>
                </a:lnTo>
                <a:lnTo>
                  <a:pt x="172569" y="647850"/>
                </a:lnTo>
                <a:lnTo>
                  <a:pt x="212812" y="667998"/>
                </a:lnTo>
                <a:lnTo>
                  <a:pt x="255822" y="682903"/>
                </a:lnTo>
                <a:lnTo>
                  <a:pt x="301186" y="692150"/>
                </a:lnTo>
                <a:lnTo>
                  <a:pt x="348488" y="695325"/>
                </a:lnTo>
                <a:lnTo>
                  <a:pt x="395763" y="692150"/>
                </a:lnTo>
                <a:lnTo>
                  <a:pt x="441109" y="682903"/>
                </a:lnTo>
                <a:lnTo>
                  <a:pt x="484110" y="667998"/>
                </a:lnTo>
                <a:lnTo>
                  <a:pt x="524350" y="647850"/>
                </a:lnTo>
                <a:lnTo>
                  <a:pt x="561413" y="622875"/>
                </a:lnTo>
                <a:lnTo>
                  <a:pt x="594883" y="593486"/>
                </a:lnTo>
                <a:lnTo>
                  <a:pt x="624346" y="560100"/>
                </a:lnTo>
                <a:lnTo>
                  <a:pt x="649383" y="523131"/>
                </a:lnTo>
                <a:lnTo>
                  <a:pt x="669581" y="482994"/>
                </a:lnTo>
                <a:lnTo>
                  <a:pt x="684523" y="440104"/>
                </a:lnTo>
                <a:lnTo>
                  <a:pt x="693793" y="394877"/>
                </a:lnTo>
                <a:lnTo>
                  <a:pt x="696976" y="347725"/>
                </a:lnTo>
                <a:lnTo>
                  <a:pt x="693793" y="300545"/>
                </a:lnTo>
                <a:lnTo>
                  <a:pt x="684523" y="255293"/>
                </a:lnTo>
                <a:lnTo>
                  <a:pt x="669581" y="212383"/>
                </a:lnTo>
                <a:lnTo>
                  <a:pt x="649383" y="172230"/>
                </a:lnTo>
                <a:lnTo>
                  <a:pt x="624346" y="135249"/>
                </a:lnTo>
                <a:lnTo>
                  <a:pt x="594883" y="101853"/>
                </a:lnTo>
                <a:lnTo>
                  <a:pt x="561413" y="72459"/>
                </a:lnTo>
                <a:lnTo>
                  <a:pt x="524350" y="47479"/>
                </a:lnTo>
                <a:lnTo>
                  <a:pt x="484110" y="27328"/>
                </a:lnTo>
                <a:lnTo>
                  <a:pt x="441109" y="12422"/>
                </a:lnTo>
                <a:lnTo>
                  <a:pt x="395763" y="3174"/>
                </a:lnTo>
                <a:lnTo>
                  <a:pt x="348488" y="0"/>
                </a:lnTo>
                <a:close/>
              </a:path>
            </a:pathLst>
          </a:custGeom>
          <a:solidFill>
            <a:srgbClr val="DBEDF4"/>
          </a:solidFill>
        </p:spPr>
        <p:txBody>
          <a:bodyPr wrap="square" lIns="0" tIns="0" rIns="0" bIns="0" rtlCol="0"/>
          <a:lstStyle/>
          <a:p>
            <a:endParaRPr dirty="0"/>
          </a:p>
        </p:txBody>
      </p:sp>
      <p:sp>
        <p:nvSpPr>
          <p:cNvPr id="38" name="مربع نص 17"/>
          <p:cNvSpPr txBox="1"/>
          <p:nvPr/>
        </p:nvSpPr>
        <p:spPr>
          <a:xfrm>
            <a:off x="108362" y="1154810"/>
            <a:ext cx="445325" cy="523220"/>
          </a:xfrm>
          <a:prstGeom prst="rect">
            <a:avLst/>
          </a:prstGeom>
          <a:noFill/>
        </p:spPr>
        <p:txBody>
          <a:bodyPr wrap="square" rtlCol="1">
            <a:spAutoFit/>
          </a:bodyPr>
          <a:lstStyle/>
          <a:p>
            <a:r>
              <a:rPr lang="en-US" sz="2800"/>
              <a:t>1</a:t>
            </a:r>
            <a:endParaRPr lang="ar-SA" sz="2800" dirty="0"/>
          </a:p>
        </p:txBody>
      </p:sp>
      <p:sp>
        <p:nvSpPr>
          <p:cNvPr id="39" name="مستطيل 2"/>
          <p:cNvSpPr/>
          <p:nvPr/>
        </p:nvSpPr>
        <p:spPr>
          <a:xfrm>
            <a:off x="108362" y="-22986"/>
            <a:ext cx="5981125" cy="523220"/>
          </a:xfrm>
          <a:prstGeom prst="rect">
            <a:avLst/>
          </a:prstGeom>
        </p:spPr>
        <p:txBody>
          <a:bodyPr wrap="none">
            <a:spAutoFit/>
          </a:bodyPr>
          <a:lstStyle/>
          <a:p>
            <a:r>
              <a:rPr lang="en-US" sz="2800" dirty="0">
                <a:solidFill>
                  <a:srgbClr val="618E87"/>
                </a:solidFill>
                <a:latin typeface="Century Gothic" charset="0"/>
                <a:ea typeface="Century Gothic" charset="0"/>
                <a:cs typeface="Century Gothic" charset="0"/>
                <a:sym typeface="Calibri"/>
              </a:rPr>
              <a:t>Development of The </a:t>
            </a:r>
            <a:r>
              <a:rPr lang="en-US" sz="2800" dirty="0" smtClean="0">
                <a:solidFill>
                  <a:srgbClr val="618E87"/>
                </a:solidFill>
                <a:latin typeface="Century Gothic" charset="0"/>
                <a:ea typeface="Century Gothic" charset="0"/>
                <a:cs typeface="Century Gothic" charset="0"/>
                <a:sym typeface="Calibri"/>
              </a:rPr>
              <a:t>Cerebellum </a:t>
            </a:r>
            <a:endParaRPr lang="ar-SA" sz="2800" dirty="0">
              <a:latin typeface="Century Gothic" charset="0"/>
              <a:ea typeface="Century Gothic" charset="0"/>
              <a:cs typeface="Century Gothic" charset="0"/>
            </a:endParaRPr>
          </a:p>
        </p:txBody>
      </p:sp>
      <p:sp>
        <p:nvSpPr>
          <p:cNvPr id="3" name="TextBox 2"/>
          <p:cNvSpPr txBox="1"/>
          <p:nvPr/>
        </p:nvSpPr>
        <p:spPr>
          <a:xfrm>
            <a:off x="11209278" y="594166"/>
            <a:ext cx="786878" cy="307777"/>
          </a:xfrm>
          <a:prstGeom prst="rect">
            <a:avLst/>
          </a:prstGeom>
          <a:noFill/>
        </p:spPr>
        <p:txBody>
          <a:bodyPr wrap="square" rtlCol="1">
            <a:spAutoFit/>
          </a:bodyPr>
          <a:lstStyle/>
          <a:p>
            <a:r>
              <a:rPr lang="en-US" dirty="0" smtClean="0">
                <a:solidFill>
                  <a:schemeClr val="tx2">
                    <a:lumMod val="50000"/>
                  </a:schemeClr>
                </a:solidFill>
              </a:rPr>
              <a:t>Extra</a:t>
            </a:r>
            <a:endParaRPr lang="ar-SA" dirty="0">
              <a:solidFill>
                <a:schemeClr val="tx2">
                  <a:lumMod val="50000"/>
                </a:schemeClr>
              </a:solidFill>
            </a:endParaRPr>
          </a:p>
        </p:txBody>
      </p:sp>
    </p:spTree>
    <p:extLst>
      <p:ext uri="{BB962C8B-B14F-4D97-AF65-F5344CB8AC3E}">
        <p14:creationId xmlns:p14="http://schemas.microsoft.com/office/powerpoint/2010/main" val="623912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2" name="مستطيل 1"/>
          <p:cNvSpPr/>
          <p:nvPr/>
        </p:nvSpPr>
        <p:spPr>
          <a:xfrm>
            <a:off x="256677" y="1109887"/>
            <a:ext cx="7813352" cy="861774"/>
          </a:xfrm>
          <a:prstGeom prst="rect">
            <a:avLst/>
          </a:prstGeom>
          <a:ln w="28575">
            <a:solidFill>
              <a:schemeClr val="bg1"/>
            </a:solidFill>
          </a:ln>
        </p:spPr>
        <p:txBody>
          <a:bodyPr wrap="square">
            <a:spAutoFit/>
          </a:bodyPr>
          <a:lstStyle/>
          <a:p>
            <a:pPr marL="285750" indent="-285750">
              <a:buFontTx/>
              <a:buChar char="-"/>
            </a:pPr>
            <a:r>
              <a:rPr lang="en-US" sz="1600" dirty="0">
                <a:solidFill>
                  <a:srgbClr val="002060"/>
                </a:solidFill>
                <a:latin typeface="Calibri" panose="020F0502020204030204" pitchFamily="34" charset="0"/>
                <a:cs typeface="Calibri" panose="020F0502020204030204" pitchFamily="34" charset="0"/>
              </a:rPr>
              <a:t>As the </a:t>
            </a:r>
            <a:r>
              <a:rPr lang="en-US" sz="1600" b="1" dirty="0">
                <a:solidFill>
                  <a:srgbClr val="002060"/>
                </a:solidFill>
                <a:latin typeface="Calibri" panose="020F0502020204030204" pitchFamily="34" charset="0"/>
                <a:cs typeface="Calibri" panose="020F0502020204030204" pitchFamily="34" charset="0"/>
              </a:rPr>
              <a:t>cerebellar hemispheres </a:t>
            </a:r>
            <a:r>
              <a:rPr lang="en-US" sz="1600" dirty="0">
                <a:solidFill>
                  <a:srgbClr val="002060"/>
                </a:solidFill>
                <a:latin typeface="Calibri" panose="020F0502020204030204" pitchFamily="34" charset="0"/>
                <a:cs typeface="Calibri" panose="020F0502020204030204" pitchFamily="34" charset="0"/>
              </a:rPr>
              <a:t>develops they undergo a complicated </a:t>
            </a:r>
            <a:r>
              <a:rPr lang="en-US" sz="1600" u="sng" dirty="0">
                <a:solidFill>
                  <a:srgbClr val="EE3D9B"/>
                </a:solidFill>
                <a:latin typeface="Calibri" panose="020F0502020204030204" pitchFamily="34" charset="0"/>
                <a:cs typeface="Calibri" panose="020F0502020204030204" pitchFamily="34" charset="0"/>
              </a:rPr>
              <a:t>process of transverse folding </a:t>
            </a:r>
            <a:r>
              <a:rPr lang="en-US" sz="1600" dirty="0">
                <a:solidFill>
                  <a:srgbClr val="002060"/>
                </a:solidFill>
                <a:latin typeface="Calibri" panose="020F0502020204030204" pitchFamily="34" charset="0"/>
                <a:cs typeface="Calibri" panose="020F0502020204030204" pitchFamily="34" charset="0"/>
              </a:rPr>
              <a:t>to form closely packed, leaf-like transverse </a:t>
            </a:r>
            <a:r>
              <a:rPr lang="en-US" sz="1600" dirty="0" err="1">
                <a:solidFill>
                  <a:srgbClr val="002060"/>
                </a:solidFill>
                <a:latin typeface="Calibri" panose="020F0502020204030204" pitchFamily="34" charset="0"/>
                <a:cs typeface="Calibri" panose="020F0502020204030204" pitchFamily="34" charset="0"/>
              </a:rPr>
              <a:t>gyri</a:t>
            </a:r>
            <a:r>
              <a:rPr lang="en-US" sz="1600" dirty="0">
                <a:solidFill>
                  <a:srgbClr val="002060"/>
                </a:solidFill>
                <a:latin typeface="Calibri" panose="020F0502020204030204" pitchFamily="34" charset="0"/>
                <a:cs typeface="Calibri" panose="020F0502020204030204" pitchFamily="34" charset="0"/>
              </a:rPr>
              <a:t> called</a:t>
            </a:r>
            <a:r>
              <a:rPr lang="en-US" sz="1800" b="1" dirty="0">
                <a:solidFill>
                  <a:srgbClr val="002060"/>
                </a:solidFill>
                <a:latin typeface="Calibri" panose="020F0502020204030204" pitchFamily="34" charset="0"/>
                <a:cs typeface="Calibri" panose="020F0502020204030204" pitchFamily="34" charset="0"/>
              </a:rPr>
              <a:t> </a:t>
            </a:r>
            <a:r>
              <a:rPr lang="en-US" sz="1800" b="1" dirty="0">
                <a:solidFill>
                  <a:srgbClr val="FF0000"/>
                </a:solidFill>
                <a:latin typeface="Calibri" panose="020F0502020204030204" pitchFamily="34" charset="0"/>
                <a:cs typeface="Calibri" panose="020F0502020204030204" pitchFamily="34" charset="0"/>
              </a:rPr>
              <a:t>folia</a:t>
            </a:r>
            <a:r>
              <a:rPr lang="en-US" sz="1600" dirty="0">
                <a:latin typeface="Calibri" panose="020F0502020204030204" pitchFamily="34" charset="0"/>
                <a:cs typeface="Calibri" panose="020F0502020204030204" pitchFamily="34" charset="0"/>
              </a:rPr>
              <a:t>. </a:t>
            </a:r>
          </a:p>
          <a:p>
            <a:endParaRPr lang="en-US" sz="1600" dirty="0">
              <a:latin typeface="Calibri" panose="020F0502020204030204" pitchFamily="34" charset="0"/>
              <a:cs typeface="Calibri" panose="020F0502020204030204" pitchFamily="34" charset="0"/>
            </a:endParaRPr>
          </a:p>
        </p:txBody>
      </p:sp>
      <p:sp>
        <p:nvSpPr>
          <p:cNvPr id="10" name="object 39"/>
          <p:cNvSpPr/>
          <p:nvPr/>
        </p:nvSpPr>
        <p:spPr>
          <a:xfrm>
            <a:off x="9025247" y="1077571"/>
            <a:ext cx="2660072" cy="1689380"/>
          </a:xfrm>
          <a:prstGeom prst="rect">
            <a:avLst/>
          </a:prstGeom>
          <a:blipFill>
            <a:blip r:embed="rId2" cstate="print"/>
            <a:stretch>
              <a:fillRect/>
            </a:stretch>
          </a:blipFill>
        </p:spPr>
        <p:txBody>
          <a:bodyPr wrap="square" lIns="0" tIns="0" rIns="0" bIns="0" rtlCol="0"/>
          <a:lstStyle/>
          <a:p>
            <a:endParaRPr/>
          </a:p>
        </p:txBody>
      </p:sp>
      <p:sp>
        <p:nvSpPr>
          <p:cNvPr id="3" name="مربع نص 2"/>
          <p:cNvSpPr txBox="1"/>
          <p:nvPr/>
        </p:nvSpPr>
        <p:spPr>
          <a:xfrm>
            <a:off x="366885" y="-56427"/>
            <a:ext cx="5110347" cy="584775"/>
          </a:xfrm>
          <a:prstGeom prst="rect">
            <a:avLst/>
          </a:prstGeom>
          <a:noFill/>
        </p:spPr>
        <p:txBody>
          <a:bodyPr wrap="square" rtlCol="1">
            <a:spAutoFit/>
          </a:bodyPr>
          <a:lstStyle/>
          <a:p>
            <a:r>
              <a:rPr lang="en-US" sz="3200" dirty="0" smtClean="0">
                <a:solidFill>
                  <a:srgbClr val="618E87"/>
                </a:solidFill>
                <a:latin typeface="Century Gothic" charset="0"/>
                <a:ea typeface="Century Gothic" charset="0"/>
                <a:cs typeface="Century Gothic" charset="0"/>
              </a:rPr>
              <a:t>Cont..</a:t>
            </a:r>
            <a:endParaRPr lang="ar-SA" sz="3200" dirty="0">
              <a:solidFill>
                <a:srgbClr val="618E87"/>
              </a:solidFill>
              <a:latin typeface="Century Gothic" charset="0"/>
              <a:ea typeface="Century Gothic" charset="0"/>
              <a:cs typeface="Century Gothic" charset="0"/>
            </a:endParaRPr>
          </a:p>
        </p:txBody>
      </p:sp>
      <p:cxnSp>
        <p:nvCxnSpPr>
          <p:cNvPr id="5" name="رابط كسهم مستقيم 4"/>
          <p:cNvCxnSpPr/>
          <p:nvPr/>
        </p:nvCxnSpPr>
        <p:spPr>
          <a:xfrm flipH="1">
            <a:off x="10699668" y="831273"/>
            <a:ext cx="11875" cy="926276"/>
          </a:xfrm>
          <a:prstGeom prst="straightConnector1">
            <a:avLst/>
          </a:prstGeom>
          <a:ln w="76200">
            <a:solidFill>
              <a:srgbClr val="EE3D9B"/>
            </a:solidFill>
            <a:tailEnd type="triangle"/>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506680" y="2654676"/>
            <a:ext cx="7699169" cy="1200329"/>
          </a:xfrm>
          <a:prstGeom prst="rect">
            <a:avLst/>
          </a:prstGeom>
        </p:spPr>
        <p:txBody>
          <a:bodyPr wrap="square">
            <a:spAutoFit/>
          </a:bodyPr>
          <a:lstStyle/>
          <a:p>
            <a:r>
              <a:rPr lang="en-US" sz="1600" b="1" dirty="0">
                <a:solidFill>
                  <a:srgbClr val="618E87"/>
                </a:solidFill>
                <a:latin typeface="Calibri" panose="020F0502020204030204" pitchFamily="34" charset="0"/>
                <a:cs typeface="Calibri" panose="020F0502020204030204" pitchFamily="34" charset="0"/>
              </a:rPr>
              <a:t>-These processes of fissure formation and foliation continue throughout:</a:t>
            </a:r>
            <a:r>
              <a:rPr lang="en-US" sz="1600" dirty="0">
                <a:solidFill>
                  <a:schemeClr val="bg1">
                    <a:lumMod val="50000"/>
                  </a:schemeClr>
                </a:solidFill>
                <a:latin typeface="Calibri" panose="020F0502020204030204" pitchFamily="34" charset="0"/>
                <a:cs typeface="Calibri" panose="020F0502020204030204" pitchFamily="34" charset="0"/>
              </a:rPr>
              <a:t>(3stages)</a:t>
            </a:r>
          </a:p>
          <a:p>
            <a:r>
              <a:rPr lang="en-US" dirty="0">
                <a:latin typeface="Calibri" panose="020F0502020204030204" pitchFamily="34" charset="0"/>
                <a:cs typeface="Calibri" panose="020F0502020204030204" pitchFamily="34" charset="0"/>
              </a:rPr>
              <a:t>1- Embryonic</a:t>
            </a:r>
          </a:p>
          <a:p>
            <a:r>
              <a:rPr lang="en-US" dirty="0">
                <a:latin typeface="Calibri" panose="020F0502020204030204" pitchFamily="34" charset="0"/>
                <a:cs typeface="Calibri" panose="020F0502020204030204" pitchFamily="34" charset="0"/>
              </a:rPr>
              <a:t>2- Fetal</a:t>
            </a:r>
          </a:p>
          <a:p>
            <a:r>
              <a:rPr lang="en-US" dirty="0">
                <a:latin typeface="Calibri" panose="020F0502020204030204" pitchFamily="34" charset="0"/>
                <a:cs typeface="Calibri" panose="020F0502020204030204" pitchFamily="34" charset="0"/>
              </a:rPr>
              <a:t>3-postnatal life</a:t>
            </a:r>
          </a:p>
          <a:p>
            <a:r>
              <a:rPr lang="en-US" dirty="0">
                <a:latin typeface="Calibri" panose="020F0502020204030204" pitchFamily="34" charset="0"/>
                <a:cs typeface="Calibri" panose="020F0502020204030204" pitchFamily="34" charset="0"/>
              </a:rPr>
              <a:t>and they </a:t>
            </a:r>
            <a:r>
              <a:rPr lang="en-US" dirty="0">
                <a:solidFill>
                  <a:srgbClr val="FF0000"/>
                </a:solidFill>
                <a:latin typeface="Calibri" panose="020F0502020204030204" pitchFamily="34" charset="0"/>
                <a:cs typeface="Calibri" panose="020F0502020204030204" pitchFamily="34" charset="0"/>
              </a:rPr>
              <a:t>vastly </a:t>
            </a:r>
            <a:r>
              <a:rPr lang="en-US" b="1" u="sng" dirty="0">
                <a:solidFill>
                  <a:srgbClr val="FF0000"/>
                </a:solidFill>
                <a:latin typeface="Calibri" panose="020F0502020204030204" pitchFamily="34" charset="0"/>
                <a:cs typeface="Calibri" panose="020F0502020204030204" pitchFamily="34" charset="0"/>
              </a:rPr>
              <a:t>increase the surface </a:t>
            </a:r>
            <a:r>
              <a:rPr lang="en-US" dirty="0">
                <a:solidFill>
                  <a:srgbClr val="FF0000"/>
                </a:solidFill>
                <a:latin typeface="Calibri" panose="020F0502020204030204" pitchFamily="34" charset="0"/>
                <a:cs typeface="Calibri" panose="020F0502020204030204" pitchFamily="34" charset="0"/>
              </a:rPr>
              <a:t>area of the cerebellar cortex</a:t>
            </a:r>
            <a:r>
              <a:rPr lang="en-US" dirty="0">
                <a:solidFill>
                  <a:srgbClr val="FF0000"/>
                </a:solidFill>
              </a:rPr>
              <a:t>. </a:t>
            </a:r>
          </a:p>
        </p:txBody>
      </p:sp>
      <p:sp>
        <p:nvSpPr>
          <p:cNvPr id="8" name="مربع نص 7"/>
          <p:cNvSpPr txBox="1"/>
          <p:nvPr/>
        </p:nvSpPr>
        <p:spPr>
          <a:xfrm>
            <a:off x="869318" y="2063834"/>
            <a:ext cx="5233977" cy="523220"/>
          </a:xfrm>
          <a:prstGeom prst="rect">
            <a:avLst/>
          </a:prstGeom>
          <a:noFill/>
          <a:ln>
            <a:solidFill>
              <a:srgbClr val="618E87"/>
            </a:solidFill>
            <a:prstDash val="dash"/>
          </a:ln>
        </p:spPr>
        <p:txBody>
          <a:bodyPr wrap="square" rtlCol="1">
            <a:spAutoFit/>
          </a:bodyPr>
          <a:lstStyle/>
          <a:p>
            <a:pPr algn="ctr" rtl="1"/>
            <a:r>
              <a:rPr lang="ar-SA" dirty="0">
                <a:solidFill>
                  <a:schemeClr val="bg1">
                    <a:lumMod val="50000"/>
                  </a:schemeClr>
                </a:solidFill>
                <a:latin typeface="Calibri" panose="020F0502020204030204" pitchFamily="34" charset="0"/>
                <a:cs typeface="Calibri" panose="020F0502020204030204" pitchFamily="34" charset="0"/>
              </a:rPr>
              <a:t>- اثناء تكون </a:t>
            </a:r>
            <a:r>
              <a:rPr lang="ar-SA" dirty="0" err="1">
                <a:solidFill>
                  <a:schemeClr val="bg1">
                    <a:lumMod val="50000"/>
                  </a:schemeClr>
                </a:solidFill>
                <a:latin typeface="Calibri" panose="020F0502020204030204" pitchFamily="34" charset="0"/>
                <a:cs typeface="Calibri" panose="020F0502020204030204" pitchFamily="34" charset="0"/>
              </a:rPr>
              <a:t>السيريبلم</a:t>
            </a:r>
            <a:r>
              <a:rPr lang="ar-SA" dirty="0">
                <a:solidFill>
                  <a:schemeClr val="bg1">
                    <a:lumMod val="50000"/>
                  </a:schemeClr>
                </a:solidFill>
                <a:latin typeface="Calibri" panose="020F0502020204030204" pitchFamily="34" charset="0"/>
                <a:cs typeface="Calibri" panose="020F0502020204030204" pitchFamily="34" charset="0"/>
              </a:rPr>
              <a:t> يكون </a:t>
            </a:r>
            <a:r>
              <a:rPr lang="ar-SA" dirty="0" err="1">
                <a:solidFill>
                  <a:schemeClr val="bg1">
                    <a:lumMod val="50000"/>
                  </a:schemeClr>
                </a:solidFill>
                <a:latin typeface="Calibri" panose="020F0502020204030204" pitchFamily="34" charset="0"/>
                <a:cs typeface="Calibri" panose="020F0502020204030204" pitchFamily="34" charset="0"/>
              </a:rPr>
              <a:t>معاها</a:t>
            </a:r>
            <a:r>
              <a:rPr lang="ar-SA" dirty="0">
                <a:solidFill>
                  <a:schemeClr val="bg1">
                    <a:lumMod val="50000"/>
                  </a:schemeClr>
                </a:solidFill>
                <a:latin typeface="Calibri" panose="020F0502020204030204" pitchFamily="34" charset="0"/>
                <a:cs typeface="Calibri" panose="020F0502020204030204" pitchFamily="34" charset="0"/>
              </a:rPr>
              <a:t> </a:t>
            </a:r>
            <a:r>
              <a:rPr lang="ar-SA" dirty="0" err="1">
                <a:solidFill>
                  <a:schemeClr val="bg1">
                    <a:lumMod val="50000"/>
                  </a:schemeClr>
                </a:solidFill>
                <a:latin typeface="Calibri" panose="020F0502020204030204" pitchFamily="34" charset="0"/>
                <a:cs typeface="Calibri" panose="020F0502020204030204" pitchFamily="34" charset="0"/>
              </a:rPr>
              <a:t>فولدنق</a:t>
            </a:r>
            <a:r>
              <a:rPr lang="ar-SA" dirty="0">
                <a:solidFill>
                  <a:schemeClr val="bg1">
                    <a:lumMod val="50000"/>
                  </a:schemeClr>
                </a:solidFill>
                <a:latin typeface="Calibri" panose="020F0502020204030204" pitchFamily="34" charset="0"/>
                <a:cs typeface="Calibri" panose="020F0502020204030204" pitchFamily="34" charset="0"/>
              </a:rPr>
              <a:t> ع شكل افقي وطريقة تفرعها وشكلها تشبه تفرعات ورق الشجر</a:t>
            </a:r>
            <a:r>
              <a:rPr lang="ar-SA" dirty="0"/>
              <a:t>  </a:t>
            </a:r>
          </a:p>
        </p:txBody>
      </p:sp>
      <p:sp>
        <p:nvSpPr>
          <p:cNvPr id="9" name="مربع نص 8"/>
          <p:cNvSpPr txBox="1"/>
          <p:nvPr/>
        </p:nvSpPr>
        <p:spPr>
          <a:xfrm>
            <a:off x="7794701" y="3059771"/>
            <a:ext cx="4106867" cy="830997"/>
          </a:xfrm>
          <a:prstGeom prst="rect">
            <a:avLst/>
          </a:prstGeom>
          <a:noFill/>
          <a:ln>
            <a:solidFill>
              <a:srgbClr val="618E87"/>
            </a:solidFill>
            <a:prstDash val="dash"/>
          </a:ln>
        </p:spPr>
        <p:txBody>
          <a:bodyPr wrap="square" rtlCol="1">
            <a:spAutoFit/>
          </a:bodyPr>
          <a:lstStyle/>
          <a:p>
            <a:pPr algn="ctr" rtl="1"/>
            <a:r>
              <a:rPr lang="ar-SA" sz="1600" dirty="0">
                <a:solidFill>
                  <a:schemeClr val="bg1">
                    <a:lumMod val="50000"/>
                  </a:schemeClr>
                </a:solidFill>
              </a:rPr>
              <a:t>- عملية التفرعات </a:t>
            </a:r>
            <a:r>
              <a:rPr lang="ar-SA" sz="1600" dirty="0" err="1">
                <a:solidFill>
                  <a:schemeClr val="bg1">
                    <a:lumMod val="50000"/>
                  </a:schemeClr>
                </a:solidFill>
              </a:rPr>
              <a:t>والفولدنق</a:t>
            </a:r>
            <a:r>
              <a:rPr lang="ar-SA" sz="1600" dirty="0">
                <a:solidFill>
                  <a:schemeClr val="bg1">
                    <a:lumMod val="50000"/>
                  </a:schemeClr>
                </a:solidFill>
              </a:rPr>
              <a:t> تستمر في تكوينها من بداية </a:t>
            </a:r>
            <a:r>
              <a:rPr lang="ar-SA" sz="1600" dirty="0" err="1">
                <a:solidFill>
                  <a:schemeClr val="bg1">
                    <a:lumMod val="50000"/>
                  </a:schemeClr>
                </a:solidFill>
              </a:rPr>
              <a:t>مايكون</a:t>
            </a:r>
            <a:r>
              <a:rPr lang="ar-SA" sz="1600" dirty="0">
                <a:solidFill>
                  <a:schemeClr val="bg1">
                    <a:lumMod val="50000"/>
                  </a:schemeClr>
                </a:solidFill>
              </a:rPr>
              <a:t> المخلوق جنين الى لما يولد والى بعد الولادة </a:t>
            </a:r>
          </a:p>
          <a:p>
            <a:pPr algn="ctr" rtl="1"/>
            <a:r>
              <a:rPr lang="ar-SA" sz="1600" dirty="0">
                <a:solidFill>
                  <a:schemeClr val="bg1">
                    <a:lumMod val="50000"/>
                  </a:schemeClr>
                </a:solidFill>
              </a:rPr>
              <a:t>- هذي التفرعات تزيد من مساحة سطح </a:t>
            </a:r>
            <a:r>
              <a:rPr lang="ar-SA" sz="1600" dirty="0" err="1">
                <a:solidFill>
                  <a:schemeClr val="bg1">
                    <a:lumMod val="50000"/>
                  </a:schemeClr>
                </a:solidFill>
              </a:rPr>
              <a:t>الكورتكس</a:t>
            </a:r>
            <a:r>
              <a:rPr lang="ar-SA" sz="1600" dirty="0">
                <a:solidFill>
                  <a:schemeClr val="bg1">
                    <a:lumMod val="50000"/>
                  </a:schemeClr>
                </a:solidFill>
              </a:rPr>
              <a:t> </a:t>
            </a:r>
          </a:p>
        </p:txBody>
      </p:sp>
      <p:pic>
        <p:nvPicPr>
          <p:cNvPr id="18" name="Picture 2" descr="C:\Documents and Settings\HP\My Documents\My Pictures\showimage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572" t="32742" r="41076" b="52190"/>
          <a:stretch/>
        </p:blipFill>
        <p:spPr bwMode="auto">
          <a:xfrm>
            <a:off x="665018" y="4957098"/>
            <a:ext cx="1815271" cy="139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Documents and Settings\HP\My Documents\My Pictures\showimage1.jpg"/>
          <p:cNvPicPr>
            <a:picLocks noChangeAspect="1" noChangeArrowheads="1"/>
          </p:cNvPicPr>
          <p:nvPr/>
        </p:nvPicPr>
        <p:blipFill rotWithShape="1">
          <a:blip r:embed="rId3">
            <a:extLst>
              <a:ext uri="{28A0092B-C50C-407E-A947-70E740481C1C}">
                <a14:useLocalDpi xmlns:a14="http://schemas.microsoft.com/office/drawing/2010/main" val="0"/>
              </a:ext>
            </a:extLst>
          </a:blip>
          <a:srcRect l="38419" t="80929" r="43769" b="8654"/>
          <a:stretch/>
        </p:blipFill>
        <p:spPr bwMode="auto">
          <a:xfrm>
            <a:off x="3510861" y="4927133"/>
            <a:ext cx="1935225" cy="139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HP\My Documents\My Pictures\showimage.jpg"/>
          <p:cNvPicPr>
            <a:picLocks noChangeAspect="1" noChangeArrowheads="1"/>
          </p:cNvPicPr>
          <p:nvPr/>
        </p:nvPicPr>
        <p:blipFill rotWithShape="1">
          <a:blip r:embed="rId4">
            <a:extLst>
              <a:ext uri="{28A0092B-C50C-407E-A947-70E740481C1C}">
                <a14:useLocalDpi xmlns:a14="http://schemas.microsoft.com/office/drawing/2010/main" val="0"/>
              </a:ext>
            </a:extLst>
          </a:blip>
          <a:srcRect l="38560" t="-1" r="37149" b="82289"/>
          <a:stretch/>
        </p:blipFill>
        <p:spPr>
          <a:xfrm>
            <a:off x="6619327" y="4927133"/>
            <a:ext cx="1740902" cy="1402406"/>
          </a:xfrm>
          <a:prstGeom prst="rect">
            <a:avLst/>
          </a:prstGeom>
          <a:noFill/>
          <a:ln>
            <a:noFill/>
          </a:ln>
        </p:spPr>
      </p:pic>
      <p:pic>
        <p:nvPicPr>
          <p:cNvPr id="21" name="Picture 2" descr="C:\Documents and Settings\HP\My Documents\My Pictures\showimage.jpg"/>
          <p:cNvPicPr>
            <a:picLocks noChangeAspect="1" noChangeArrowheads="1"/>
          </p:cNvPicPr>
          <p:nvPr/>
        </p:nvPicPr>
        <p:blipFill>
          <a:blip r:embed="rId4">
            <a:extLst>
              <a:ext uri="{28A0092B-C50C-407E-A947-70E740481C1C}">
                <a14:useLocalDpi xmlns:a14="http://schemas.microsoft.com/office/drawing/2010/main" val="0"/>
              </a:ext>
            </a:extLst>
          </a:blip>
          <a:srcRect l="46753" t="53568" r="6305" b="17589"/>
          <a:stretch>
            <a:fillRect/>
          </a:stretch>
        </p:blipFill>
        <p:spPr bwMode="auto">
          <a:xfrm>
            <a:off x="9820895" y="4936794"/>
            <a:ext cx="2021298" cy="13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سهم إلى اليمين 10"/>
          <p:cNvSpPr/>
          <p:nvPr/>
        </p:nvSpPr>
        <p:spPr>
          <a:xfrm>
            <a:off x="2648197" y="5624919"/>
            <a:ext cx="593767"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0" name="سهم إلى اليمين 29"/>
          <p:cNvSpPr/>
          <p:nvPr/>
        </p:nvSpPr>
        <p:spPr>
          <a:xfrm>
            <a:off x="5749164" y="5670638"/>
            <a:ext cx="593767"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1" name="سهم إلى اليمين 30"/>
          <p:cNvSpPr/>
          <p:nvPr/>
        </p:nvSpPr>
        <p:spPr>
          <a:xfrm>
            <a:off x="8910988" y="5693497"/>
            <a:ext cx="593767"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2" name="TextBox 11"/>
          <p:cNvSpPr txBox="1">
            <a:spLocks noChangeArrowheads="1"/>
          </p:cNvSpPr>
          <p:nvPr/>
        </p:nvSpPr>
        <p:spPr bwMode="auto">
          <a:xfrm>
            <a:off x="900788" y="6352671"/>
            <a:ext cx="1343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spc="-5" dirty="0">
                <a:solidFill>
                  <a:srgbClr val="244060"/>
                </a:solidFill>
                <a:latin typeface="Calibri"/>
              </a:rPr>
              <a:t>35 Days</a:t>
            </a:r>
            <a:endParaRPr lang="en-US" altLang="en-US" sz="2000" b="1" dirty="0"/>
          </a:p>
        </p:txBody>
      </p:sp>
      <p:sp>
        <p:nvSpPr>
          <p:cNvPr id="33" name="TextBox 11"/>
          <p:cNvSpPr txBox="1">
            <a:spLocks noChangeArrowheads="1"/>
          </p:cNvSpPr>
          <p:nvPr/>
        </p:nvSpPr>
        <p:spPr bwMode="auto">
          <a:xfrm>
            <a:off x="4002754" y="6352671"/>
            <a:ext cx="1343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spc="-5" dirty="0">
                <a:solidFill>
                  <a:srgbClr val="244060"/>
                </a:solidFill>
                <a:latin typeface="Calibri"/>
              </a:rPr>
              <a:t>50 Days</a:t>
            </a:r>
            <a:endParaRPr lang="en-US" altLang="en-US" sz="2000" b="1" dirty="0"/>
          </a:p>
        </p:txBody>
      </p:sp>
      <p:sp>
        <p:nvSpPr>
          <p:cNvPr id="34" name="TextBox 11"/>
          <p:cNvSpPr txBox="1">
            <a:spLocks noChangeArrowheads="1"/>
          </p:cNvSpPr>
          <p:nvPr/>
        </p:nvSpPr>
        <p:spPr bwMode="auto">
          <a:xfrm>
            <a:off x="6999578" y="6313044"/>
            <a:ext cx="1343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spc="-5" dirty="0">
                <a:solidFill>
                  <a:srgbClr val="244060"/>
                </a:solidFill>
                <a:latin typeface="Calibri"/>
              </a:rPr>
              <a:t>90 Days</a:t>
            </a:r>
            <a:endParaRPr lang="en-US" altLang="en-US" sz="2000" b="1" dirty="0"/>
          </a:p>
        </p:txBody>
      </p:sp>
      <p:sp>
        <p:nvSpPr>
          <p:cNvPr id="35" name="TextBox 11"/>
          <p:cNvSpPr txBox="1">
            <a:spLocks noChangeArrowheads="1"/>
          </p:cNvSpPr>
          <p:nvPr/>
        </p:nvSpPr>
        <p:spPr bwMode="auto">
          <a:xfrm>
            <a:off x="10402786" y="6313044"/>
            <a:ext cx="1343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spc="-5" dirty="0">
                <a:solidFill>
                  <a:srgbClr val="244060"/>
                </a:solidFill>
                <a:latin typeface="Calibri"/>
              </a:rPr>
              <a:t>150 Days</a:t>
            </a:r>
            <a:endParaRPr lang="en-US" altLang="en-US" sz="2000" b="1" dirty="0"/>
          </a:p>
        </p:txBody>
      </p:sp>
      <p:sp>
        <p:nvSpPr>
          <p:cNvPr id="12" name="مربع نص 11"/>
          <p:cNvSpPr txBox="1"/>
          <p:nvPr/>
        </p:nvSpPr>
        <p:spPr>
          <a:xfrm>
            <a:off x="1126273" y="4260100"/>
            <a:ext cx="7179994" cy="338554"/>
          </a:xfrm>
          <a:prstGeom prst="rect">
            <a:avLst/>
          </a:prstGeom>
          <a:noFill/>
          <a:ln>
            <a:solidFill>
              <a:srgbClr val="618E87"/>
            </a:solidFill>
            <a:prstDash val="dashDot"/>
          </a:ln>
        </p:spPr>
        <p:txBody>
          <a:bodyPr wrap="square" rtlCol="1">
            <a:spAutoFit/>
          </a:bodyPr>
          <a:lstStyle/>
          <a:p>
            <a:pPr algn="ctr" rtl="1"/>
            <a:r>
              <a:rPr lang="ar-SA" sz="1600" dirty="0">
                <a:solidFill>
                  <a:schemeClr val="bg1">
                    <a:lumMod val="50000"/>
                  </a:schemeClr>
                </a:solidFill>
                <a:latin typeface="Calibri" panose="020F0502020204030204" pitchFamily="34" charset="0"/>
                <a:cs typeface="Calibri" panose="020F0502020204030204" pitchFamily="34" charset="0"/>
              </a:rPr>
              <a:t>الصور </a:t>
            </a:r>
            <a:r>
              <a:rPr lang="ar-SA" sz="1600" dirty="0" err="1">
                <a:solidFill>
                  <a:schemeClr val="bg1">
                    <a:lumMod val="50000"/>
                  </a:schemeClr>
                </a:solidFill>
                <a:latin typeface="Calibri" panose="020F0502020204030204" pitchFamily="34" charset="0"/>
                <a:cs typeface="Calibri" panose="020F0502020204030204" pitchFamily="34" charset="0"/>
              </a:rPr>
              <a:t>الجاية</a:t>
            </a:r>
            <a:r>
              <a:rPr lang="ar-SA" sz="1600" dirty="0">
                <a:solidFill>
                  <a:schemeClr val="bg1">
                    <a:lumMod val="50000"/>
                  </a:schemeClr>
                </a:solidFill>
                <a:latin typeface="Calibri" panose="020F0502020204030204" pitchFamily="34" charset="0"/>
                <a:cs typeface="Calibri" panose="020F0502020204030204" pitchFamily="34" charset="0"/>
              </a:rPr>
              <a:t> بس تورينا الزيادة ف </a:t>
            </a:r>
            <a:r>
              <a:rPr lang="ar-SA" sz="1600" dirty="0" err="1">
                <a:solidFill>
                  <a:schemeClr val="bg1">
                    <a:lumMod val="50000"/>
                  </a:schemeClr>
                </a:solidFill>
                <a:latin typeface="Calibri" panose="020F0502020204030204" pitchFamily="34" charset="0"/>
                <a:cs typeface="Calibri" panose="020F0502020204030204" pitchFamily="34" charset="0"/>
              </a:rPr>
              <a:t>الفولدنق</a:t>
            </a:r>
            <a:r>
              <a:rPr lang="ar-SA" sz="1600" dirty="0">
                <a:solidFill>
                  <a:schemeClr val="bg1">
                    <a:lumMod val="50000"/>
                  </a:schemeClr>
                </a:solidFill>
                <a:latin typeface="Calibri" panose="020F0502020204030204" pitchFamily="34" charset="0"/>
                <a:cs typeface="Calibri" panose="020F0502020204030204" pitchFamily="34" charset="0"/>
              </a:rPr>
              <a:t> والتفرعات في مرحلة  ال</a:t>
            </a:r>
            <a:r>
              <a:rPr lang="ar-SA" dirty="0">
                <a:solidFill>
                  <a:schemeClr val="bg1">
                    <a:lumMod val="50000"/>
                  </a:schemeClr>
                </a:solidFill>
              </a:rPr>
              <a:t> </a:t>
            </a:r>
          </a:p>
        </p:txBody>
      </p:sp>
      <p:sp>
        <p:nvSpPr>
          <p:cNvPr id="38" name="object 19"/>
          <p:cNvSpPr/>
          <p:nvPr/>
        </p:nvSpPr>
        <p:spPr>
          <a:xfrm>
            <a:off x="0" y="901609"/>
            <a:ext cx="590915" cy="477842"/>
          </a:xfrm>
          <a:custGeom>
            <a:avLst/>
            <a:gdLst/>
            <a:ahLst/>
            <a:cxnLst/>
            <a:rect l="l" t="t" r="r" b="b"/>
            <a:pathLst>
              <a:path w="697229" h="695325">
                <a:moveTo>
                  <a:pt x="348488" y="0"/>
                </a:moveTo>
                <a:lnTo>
                  <a:pt x="301186" y="3174"/>
                </a:lnTo>
                <a:lnTo>
                  <a:pt x="255822" y="12422"/>
                </a:lnTo>
                <a:lnTo>
                  <a:pt x="212812" y="27328"/>
                </a:lnTo>
                <a:lnTo>
                  <a:pt x="172569" y="47479"/>
                </a:lnTo>
                <a:lnTo>
                  <a:pt x="135508" y="72459"/>
                </a:lnTo>
                <a:lnTo>
                  <a:pt x="102044" y="101853"/>
                </a:lnTo>
                <a:lnTo>
                  <a:pt x="72591" y="135249"/>
                </a:lnTo>
                <a:lnTo>
                  <a:pt x="47563" y="172230"/>
                </a:lnTo>
                <a:lnTo>
                  <a:pt x="27376" y="212383"/>
                </a:lnTo>
                <a:lnTo>
                  <a:pt x="12443" y="255293"/>
                </a:lnTo>
                <a:lnTo>
                  <a:pt x="3179" y="300545"/>
                </a:lnTo>
                <a:lnTo>
                  <a:pt x="0" y="347725"/>
                </a:lnTo>
                <a:lnTo>
                  <a:pt x="3179" y="394877"/>
                </a:lnTo>
                <a:lnTo>
                  <a:pt x="12443" y="440104"/>
                </a:lnTo>
                <a:lnTo>
                  <a:pt x="27376" y="482994"/>
                </a:lnTo>
                <a:lnTo>
                  <a:pt x="47563" y="523131"/>
                </a:lnTo>
                <a:lnTo>
                  <a:pt x="72591" y="560100"/>
                </a:lnTo>
                <a:lnTo>
                  <a:pt x="102044" y="593486"/>
                </a:lnTo>
                <a:lnTo>
                  <a:pt x="135508" y="622875"/>
                </a:lnTo>
                <a:lnTo>
                  <a:pt x="172569" y="647850"/>
                </a:lnTo>
                <a:lnTo>
                  <a:pt x="212812" y="667998"/>
                </a:lnTo>
                <a:lnTo>
                  <a:pt x="255822" y="682903"/>
                </a:lnTo>
                <a:lnTo>
                  <a:pt x="301186" y="692150"/>
                </a:lnTo>
                <a:lnTo>
                  <a:pt x="348488" y="695325"/>
                </a:lnTo>
                <a:lnTo>
                  <a:pt x="395763" y="692150"/>
                </a:lnTo>
                <a:lnTo>
                  <a:pt x="441109" y="682903"/>
                </a:lnTo>
                <a:lnTo>
                  <a:pt x="484110" y="667998"/>
                </a:lnTo>
                <a:lnTo>
                  <a:pt x="524350" y="647850"/>
                </a:lnTo>
                <a:lnTo>
                  <a:pt x="561413" y="622875"/>
                </a:lnTo>
                <a:lnTo>
                  <a:pt x="594883" y="593486"/>
                </a:lnTo>
                <a:lnTo>
                  <a:pt x="624346" y="560100"/>
                </a:lnTo>
                <a:lnTo>
                  <a:pt x="649383" y="523131"/>
                </a:lnTo>
                <a:lnTo>
                  <a:pt x="669581" y="482994"/>
                </a:lnTo>
                <a:lnTo>
                  <a:pt x="684523" y="440104"/>
                </a:lnTo>
                <a:lnTo>
                  <a:pt x="693793" y="394877"/>
                </a:lnTo>
                <a:lnTo>
                  <a:pt x="696976" y="347725"/>
                </a:lnTo>
                <a:lnTo>
                  <a:pt x="693793" y="300545"/>
                </a:lnTo>
                <a:lnTo>
                  <a:pt x="684523" y="255293"/>
                </a:lnTo>
                <a:lnTo>
                  <a:pt x="669581" y="212383"/>
                </a:lnTo>
                <a:lnTo>
                  <a:pt x="649383" y="172230"/>
                </a:lnTo>
                <a:lnTo>
                  <a:pt x="624346" y="135249"/>
                </a:lnTo>
                <a:lnTo>
                  <a:pt x="594883" y="101853"/>
                </a:lnTo>
                <a:lnTo>
                  <a:pt x="561413" y="72459"/>
                </a:lnTo>
                <a:lnTo>
                  <a:pt x="524350" y="47479"/>
                </a:lnTo>
                <a:lnTo>
                  <a:pt x="484110" y="27328"/>
                </a:lnTo>
                <a:lnTo>
                  <a:pt x="441109" y="12422"/>
                </a:lnTo>
                <a:lnTo>
                  <a:pt x="395763" y="3174"/>
                </a:lnTo>
                <a:lnTo>
                  <a:pt x="348488" y="0"/>
                </a:lnTo>
                <a:close/>
              </a:path>
            </a:pathLst>
          </a:custGeom>
          <a:solidFill>
            <a:srgbClr val="30859C"/>
          </a:solidFill>
        </p:spPr>
        <p:txBody>
          <a:bodyPr wrap="square" lIns="0" tIns="0" rIns="0" bIns="0" rtlCol="0"/>
          <a:lstStyle/>
          <a:p>
            <a:endParaRPr dirty="0"/>
          </a:p>
        </p:txBody>
      </p:sp>
      <p:sp>
        <p:nvSpPr>
          <p:cNvPr id="39" name="مربع نص 17"/>
          <p:cNvSpPr txBox="1"/>
          <p:nvPr/>
        </p:nvSpPr>
        <p:spPr>
          <a:xfrm>
            <a:off x="101035" y="865404"/>
            <a:ext cx="445325" cy="523220"/>
          </a:xfrm>
          <a:prstGeom prst="rect">
            <a:avLst/>
          </a:prstGeom>
          <a:noFill/>
        </p:spPr>
        <p:txBody>
          <a:bodyPr wrap="square" rtlCol="1">
            <a:spAutoFit/>
          </a:bodyPr>
          <a:lstStyle/>
          <a:p>
            <a:r>
              <a:rPr lang="en-US" sz="2800" dirty="0">
                <a:solidFill>
                  <a:srgbClr val="DBEDF4"/>
                </a:solidFill>
              </a:rPr>
              <a:t>3</a:t>
            </a:r>
            <a:endParaRPr lang="ar-SA" sz="2800" dirty="0">
              <a:solidFill>
                <a:srgbClr val="DBEDF4"/>
              </a:solidFill>
            </a:endParaRPr>
          </a:p>
        </p:txBody>
      </p:sp>
      <p:sp>
        <p:nvSpPr>
          <p:cNvPr id="4" name="TextBox 3"/>
          <p:cNvSpPr txBox="1"/>
          <p:nvPr/>
        </p:nvSpPr>
        <p:spPr>
          <a:xfrm>
            <a:off x="1572653" y="4290077"/>
            <a:ext cx="1795346" cy="307777"/>
          </a:xfrm>
          <a:prstGeom prst="rect">
            <a:avLst/>
          </a:prstGeom>
          <a:noFill/>
        </p:spPr>
        <p:txBody>
          <a:bodyPr wrap="square" rtlCol="0">
            <a:spAutoFit/>
          </a:bodyPr>
          <a:lstStyle/>
          <a:p>
            <a:r>
              <a:rPr lang="en-US" dirty="0">
                <a:solidFill>
                  <a:schemeClr val="bg1">
                    <a:lumMod val="50000"/>
                  </a:schemeClr>
                </a:solidFill>
                <a:latin typeface="Calibri" panose="020F0502020204030204" pitchFamily="34" charset="0"/>
                <a:cs typeface="Calibri" panose="020F0502020204030204" pitchFamily="34" charset="0"/>
              </a:rPr>
              <a:t>Embryonic</a:t>
            </a:r>
            <a:endParaRPr lang="en-US" dirty="0">
              <a:solidFill>
                <a:schemeClr val="bg1">
                  <a:lumMod val="50000"/>
                </a:schemeClr>
              </a:solidFill>
            </a:endParaRPr>
          </a:p>
        </p:txBody>
      </p:sp>
    </p:spTree>
    <p:extLst>
      <p:ext uri="{BB962C8B-B14F-4D97-AF65-F5344CB8AC3E}">
        <p14:creationId xmlns:p14="http://schemas.microsoft.com/office/powerpoint/2010/main" val="3461760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2" name="مستطيل 1"/>
          <p:cNvSpPr/>
          <p:nvPr/>
        </p:nvSpPr>
        <p:spPr>
          <a:xfrm>
            <a:off x="293464" y="-86114"/>
            <a:ext cx="7003840" cy="584775"/>
          </a:xfrm>
          <a:prstGeom prst="rect">
            <a:avLst/>
          </a:prstGeom>
        </p:spPr>
        <p:txBody>
          <a:bodyPr wrap="none">
            <a:spAutoFit/>
          </a:bodyPr>
          <a:lstStyle/>
          <a:p>
            <a:pPr lvl="0">
              <a:buSzPct val="25000"/>
            </a:pPr>
            <a:r>
              <a:rPr lang="en-US" sz="3200" dirty="0">
                <a:solidFill>
                  <a:srgbClr val="618E87"/>
                </a:solidFill>
                <a:latin typeface="Century Gothic" charset="0"/>
                <a:ea typeface="Century Gothic" charset="0"/>
                <a:cs typeface="Century Gothic" charset="0"/>
                <a:sym typeface="Calibri"/>
              </a:rPr>
              <a:t>Congenital Anomalies of The Brain</a:t>
            </a:r>
            <a:endParaRPr lang="en-GB" sz="3200" dirty="0">
              <a:solidFill>
                <a:srgbClr val="618E87"/>
              </a:solidFill>
              <a:latin typeface="Century Gothic" charset="0"/>
              <a:ea typeface="Century Gothic" charset="0"/>
              <a:cs typeface="Century Gothic" charset="0"/>
              <a:sym typeface="Calibri"/>
            </a:endParaRPr>
          </a:p>
        </p:txBody>
      </p:sp>
      <p:sp>
        <p:nvSpPr>
          <p:cNvPr id="3" name="مستطيل 2"/>
          <p:cNvSpPr/>
          <p:nvPr/>
        </p:nvSpPr>
        <p:spPr>
          <a:xfrm>
            <a:off x="172286" y="1659032"/>
            <a:ext cx="4633889" cy="1242506"/>
          </a:xfrm>
          <a:prstGeom prst="rect">
            <a:avLst/>
          </a:prstGeom>
        </p:spPr>
        <p:txBody>
          <a:bodyPr wrap="square">
            <a:spAutoFit/>
          </a:bodyPr>
          <a:lstStyle/>
          <a:p>
            <a:pPr marL="12700" marR="953769" lvl="1">
              <a:tabLst>
                <a:tab pos="241300" algn="l"/>
              </a:tabLst>
            </a:pPr>
            <a:r>
              <a:rPr lang="en-US" sz="1800" spc="-5" dirty="0">
                <a:solidFill>
                  <a:srgbClr val="EE3D9B"/>
                </a:solidFill>
                <a:latin typeface="Calibri"/>
                <a:cs typeface="Calibri"/>
              </a:rPr>
              <a:t>1- Hydrocephalus: </a:t>
            </a:r>
          </a:p>
          <a:p>
            <a:pPr marL="12700" marR="953769" lvl="1">
              <a:tabLst>
                <a:tab pos="241300" algn="l"/>
              </a:tabLst>
            </a:pPr>
            <a:r>
              <a:rPr lang="en-US" spc="-5" dirty="0">
                <a:solidFill>
                  <a:srgbClr val="00B050"/>
                </a:solidFill>
                <a:latin typeface="Calibri"/>
                <a:cs typeface="Calibri"/>
              </a:rPr>
              <a:t>Increase secretion of (CSF) and </a:t>
            </a:r>
          </a:p>
          <a:p>
            <a:pPr marL="12700" marR="953769" lvl="1">
              <a:tabLst>
                <a:tab pos="241300" algn="l"/>
              </a:tabLst>
            </a:pPr>
            <a:r>
              <a:rPr lang="en-US" spc="-5" dirty="0">
                <a:solidFill>
                  <a:srgbClr val="00B050"/>
                </a:solidFill>
                <a:latin typeface="Calibri"/>
                <a:cs typeface="Calibri"/>
              </a:rPr>
              <a:t>decrease absorption of it .</a:t>
            </a:r>
          </a:p>
          <a:p>
            <a:pPr marL="12700" marR="953769" lvl="1">
              <a:tabLst>
                <a:tab pos="241300" algn="l"/>
              </a:tabLst>
            </a:pPr>
            <a:r>
              <a:rPr lang="en-US" dirty="0">
                <a:solidFill>
                  <a:schemeClr val="bg1">
                    <a:lumMod val="50000"/>
                  </a:schemeClr>
                </a:solidFill>
              </a:rPr>
              <a:t>accumulation of cerebrospinal fluid</a:t>
            </a:r>
            <a:endParaRPr lang="en-US" spc="-5" dirty="0">
              <a:solidFill>
                <a:schemeClr val="bg1">
                  <a:lumMod val="50000"/>
                </a:schemeClr>
              </a:solidFill>
              <a:latin typeface="Calibri"/>
              <a:cs typeface="Calibri"/>
            </a:endParaRPr>
          </a:p>
          <a:p>
            <a:pPr marL="12700" marR="953769" lvl="1">
              <a:tabLst>
                <a:tab pos="241300" algn="l"/>
              </a:tabLst>
            </a:pPr>
            <a:r>
              <a:rPr lang="ar-SA" sz="1200" spc="-5" dirty="0">
                <a:solidFill>
                  <a:schemeClr val="bg1">
                    <a:lumMod val="50000"/>
                  </a:schemeClr>
                </a:solidFill>
                <a:latin typeface="Calibri"/>
                <a:cs typeface="Calibri"/>
              </a:rPr>
              <a:t>بالتالي نلاقي انه في زيادة في حجم الدماغ</a:t>
            </a:r>
            <a:endParaRPr lang="en-US" sz="1200" spc="-5" dirty="0">
              <a:solidFill>
                <a:schemeClr val="bg1">
                  <a:lumMod val="50000"/>
                </a:schemeClr>
              </a:solidFill>
              <a:latin typeface="Calibri"/>
              <a:cs typeface="Calibri"/>
            </a:endParaRPr>
          </a:p>
        </p:txBody>
      </p:sp>
      <p:pic>
        <p:nvPicPr>
          <p:cNvPr id="11" name="Picture 15" descr="نتيجة بحث الصور عن ‪Hydrocephal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44" y="520540"/>
            <a:ext cx="2096034" cy="12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404349" y="5706340"/>
            <a:ext cx="6096000" cy="1292662"/>
          </a:xfrm>
          <a:prstGeom prst="rect">
            <a:avLst/>
          </a:prstGeom>
        </p:spPr>
        <p:txBody>
          <a:bodyPr>
            <a:spAutoFit/>
          </a:bodyPr>
          <a:lstStyle/>
          <a:p>
            <a:r>
              <a:rPr lang="en-US" sz="1600" dirty="0">
                <a:solidFill>
                  <a:srgbClr val="0070C0"/>
                </a:solidFill>
                <a:latin typeface="Calibri" panose="020F0502020204030204" pitchFamily="34" charset="0"/>
                <a:cs typeface="Calibri" panose="020F0502020204030204" pitchFamily="34" charset="0"/>
              </a:rPr>
              <a:t>6-Mental retardation</a:t>
            </a:r>
            <a:r>
              <a:rPr lang="en-US" sz="16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ar-SA" sz="1200" dirty="0">
                <a:solidFill>
                  <a:schemeClr val="bg1">
                    <a:lumMod val="50000"/>
                  </a:schemeClr>
                </a:solidFill>
                <a:latin typeface="Calibri" panose="020F0502020204030204" pitchFamily="34" charset="0"/>
                <a:cs typeface="Calibri" panose="020F0502020204030204" pitchFamily="34" charset="0"/>
              </a:rPr>
              <a:t>تخلف عقلي )</a:t>
            </a:r>
            <a:r>
              <a:rPr lang="en-US" sz="1200" dirty="0">
                <a:solidFill>
                  <a:schemeClr val="bg1">
                    <a:lumMod val="50000"/>
                  </a:schemeClr>
                </a:solidFill>
                <a:latin typeface="Calibri" panose="020F0502020204030204" pitchFamily="34" charset="0"/>
                <a:cs typeface="Calibri" panose="020F0502020204030204" pitchFamily="34" charset="0"/>
              </a:rPr>
              <a:t>)</a:t>
            </a:r>
          </a:p>
          <a:p>
            <a:r>
              <a:rPr lang="en-US" sz="1600" dirty="0">
                <a:solidFill>
                  <a:schemeClr val="accent4">
                    <a:lumMod val="75000"/>
                  </a:schemeClr>
                </a:solidFill>
                <a:latin typeface="Calibri" panose="020F0502020204030204" pitchFamily="34" charset="0"/>
                <a:cs typeface="Calibri" panose="020F0502020204030204" pitchFamily="34" charset="0"/>
              </a:rPr>
              <a:t>7- Seizures </a:t>
            </a:r>
            <a:r>
              <a:rPr lang="en-US" sz="1600" dirty="0">
                <a:latin typeface="Calibri" panose="020F0502020204030204" pitchFamily="34" charset="0"/>
                <a:cs typeface="Calibri" panose="020F0502020204030204" pitchFamily="34" charset="0"/>
              </a:rPr>
              <a:t>(changes in electrical activity).</a:t>
            </a:r>
          </a:p>
          <a:p>
            <a:r>
              <a:rPr lang="en-US" sz="1600" dirty="0">
                <a:solidFill>
                  <a:srgbClr val="9B2A44"/>
                </a:solidFill>
                <a:latin typeface="Calibri" panose="020F0502020204030204" pitchFamily="34" charset="0"/>
                <a:cs typeface="Calibri" panose="020F0502020204030204" pitchFamily="34" charset="0"/>
              </a:rPr>
              <a:t>8- Cerebral palsy. </a:t>
            </a:r>
            <a:r>
              <a:rPr lang="ar-SA" sz="1200" dirty="0">
                <a:solidFill>
                  <a:schemeClr val="bg1">
                    <a:lumMod val="50000"/>
                  </a:schemeClr>
                </a:solidFill>
                <a:latin typeface="Calibri" panose="020F0502020204030204" pitchFamily="34" charset="0"/>
                <a:cs typeface="Calibri" panose="020F0502020204030204" pitchFamily="34" charset="0"/>
              </a:rPr>
              <a:t>شلل كامل)</a:t>
            </a:r>
            <a:r>
              <a:rPr lang="en-US" sz="1200" dirty="0">
                <a:solidFill>
                  <a:schemeClr val="bg1">
                    <a:lumMod val="50000"/>
                  </a:schemeClr>
                </a:solidFill>
                <a:latin typeface="Calibri" panose="020F0502020204030204" pitchFamily="34" charset="0"/>
                <a:cs typeface="Calibri" panose="020F0502020204030204" pitchFamily="34" charset="0"/>
              </a:rPr>
              <a:t>)</a:t>
            </a:r>
          </a:p>
          <a:p>
            <a:r>
              <a:rPr lang="en-US" altLang="en-US" sz="1600" dirty="0">
                <a:solidFill>
                  <a:srgbClr val="FFC000"/>
                </a:solidFill>
                <a:latin typeface="Calibri" panose="020F0502020204030204" pitchFamily="34" charset="0"/>
                <a:cs typeface="Calibri" panose="020F0502020204030204" pitchFamily="34" charset="0"/>
              </a:rPr>
              <a:t>9- Agenesis of corpus callosum.</a:t>
            </a:r>
            <a:r>
              <a:rPr lang="en-US" altLang="en-US" sz="1200" dirty="0">
                <a:solidFill>
                  <a:schemeClr val="bg1">
                    <a:lumMod val="50000"/>
                  </a:schemeClr>
                </a:solidFill>
                <a:latin typeface="Calibri" panose="020F0502020204030204" pitchFamily="34" charset="0"/>
                <a:cs typeface="Calibri" panose="020F0502020204030204" pitchFamily="34" charset="0"/>
              </a:rPr>
              <a:t>)</a:t>
            </a:r>
          </a:p>
          <a:p>
            <a:endParaRPr lang="en-US" dirty="0"/>
          </a:p>
        </p:txBody>
      </p:sp>
      <p:sp>
        <p:nvSpPr>
          <p:cNvPr id="5" name="مستطيل 4"/>
          <p:cNvSpPr/>
          <p:nvPr/>
        </p:nvSpPr>
        <p:spPr>
          <a:xfrm>
            <a:off x="3693849" y="1805780"/>
            <a:ext cx="4885744" cy="1200329"/>
          </a:xfrm>
          <a:prstGeom prst="rect">
            <a:avLst/>
          </a:prstGeom>
        </p:spPr>
        <p:txBody>
          <a:bodyPr wrap="square">
            <a:spAutoFit/>
          </a:bodyPr>
          <a:lstStyle/>
          <a:p>
            <a:pPr eaLnBrk="1" hangingPunct="1">
              <a:lnSpc>
                <a:spcPct val="80000"/>
              </a:lnSpc>
            </a:pPr>
            <a:r>
              <a:rPr lang="en-US" altLang="en-US" sz="1600" dirty="0">
                <a:solidFill>
                  <a:srgbClr val="618E87"/>
                </a:solidFill>
              </a:rPr>
              <a:t>2- Cranium </a:t>
            </a:r>
            <a:r>
              <a:rPr lang="en-US" altLang="en-US" sz="1600" dirty="0" err="1">
                <a:solidFill>
                  <a:srgbClr val="618E87"/>
                </a:solidFill>
              </a:rPr>
              <a:t>bifidum</a:t>
            </a:r>
            <a:r>
              <a:rPr lang="en-US" altLang="en-US" sz="1600" dirty="0">
                <a:solidFill>
                  <a:srgbClr val="618E87"/>
                </a:solidFill>
              </a:rPr>
              <a:t>:</a:t>
            </a:r>
          </a:p>
          <a:p>
            <a:pPr eaLnBrk="1" hangingPunct="1">
              <a:lnSpc>
                <a:spcPct val="80000"/>
              </a:lnSpc>
            </a:pPr>
            <a:r>
              <a:rPr lang="en-US" altLang="en-US" sz="1600" dirty="0"/>
              <a:t> </a:t>
            </a:r>
            <a:r>
              <a:rPr lang="en-US" altLang="en-US" dirty="0">
                <a:solidFill>
                  <a:schemeClr val="tx1"/>
                </a:solidFill>
              </a:rPr>
              <a:t>with or without </a:t>
            </a:r>
            <a:r>
              <a:rPr lang="en-US" altLang="en-US" dirty="0" err="1">
                <a:solidFill>
                  <a:schemeClr val="tx1"/>
                </a:solidFill>
              </a:rPr>
              <a:t>meningocele</a:t>
            </a:r>
            <a:r>
              <a:rPr lang="en-US" altLang="en-US" dirty="0">
                <a:solidFill>
                  <a:schemeClr val="tx1"/>
                </a:solidFill>
              </a:rPr>
              <a:t> </a:t>
            </a:r>
            <a:r>
              <a:rPr lang="en-US" spc="-5" dirty="0">
                <a:solidFill>
                  <a:srgbClr val="00B050"/>
                </a:solidFill>
                <a:latin typeface="Calibri" panose="020F0502020204030204" pitchFamily="34" charset="0"/>
                <a:cs typeface="Calibri" panose="020F0502020204030204" pitchFamily="34" charset="0"/>
              </a:rPr>
              <a:t>(the meninges are exposed)</a:t>
            </a:r>
            <a:r>
              <a:rPr lang="en-US" altLang="en-US" dirty="0">
                <a:solidFill>
                  <a:srgbClr val="00B050"/>
                </a:solidFill>
                <a:latin typeface="Calibri" panose="020F0502020204030204" pitchFamily="34" charset="0"/>
                <a:cs typeface="Calibri" panose="020F0502020204030204" pitchFamily="34" charset="0"/>
              </a:rPr>
              <a:t> </a:t>
            </a:r>
          </a:p>
          <a:p>
            <a:pPr eaLnBrk="1" hangingPunct="1">
              <a:lnSpc>
                <a:spcPct val="80000"/>
              </a:lnSpc>
            </a:pPr>
            <a:r>
              <a:rPr lang="en-US" altLang="en-US" dirty="0" smtClean="0">
                <a:solidFill>
                  <a:schemeClr val="tx1"/>
                </a:solidFill>
              </a:rPr>
              <a:t> and </a:t>
            </a:r>
            <a:r>
              <a:rPr lang="en-US" altLang="en-US" dirty="0" err="1">
                <a:solidFill>
                  <a:schemeClr val="tx1"/>
                </a:solidFill>
              </a:rPr>
              <a:t>meningoencephalocele</a:t>
            </a:r>
            <a:r>
              <a:rPr lang="en-US" altLang="en-US" dirty="0">
                <a:solidFill>
                  <a:srgbClr val="002060"/>
                </a:solidFill>
              </a:rPr>
              <a:t> </a:t>
            </a:r>
            <a:r>
              <a:rPr lang="en-US" spc="-5" dirty="0">
                <a:solidFill>
                  <a:srgbClr val="00B050"/>
                </a:solidFill>
                <a:latin typeface="Calibri" panose="020F0502020204030204" pitchFamily="34" charset="0"/>
                <a:cs typeface="Calibri" panose="020F0502020204030204" pitchFamily="34" charset="0"/>
              </a:rPr>
              <a:t>(the meninges with some brain </a:t>
            </a:r>
            <a:r>
              <a:rPr lang="en-US" spc="-5" dirty="0" smtClean="0">
                <a:solidFill>
                  <a:srgbClr val="00B050"/>
                </a:solidFill>
                <a:latin typeface="Calibri" panose="020F0502020204030204" pitchFamily="34" charset="0"/>
                <a:cs typeface="Calibri" panose="020F0502020204030204" pitchFamily="34" charset="0"/>
              </a:rPr>
              <a:t>     tissue </a:t>
            </a:r>
            <a:r>
              <a:rPr lang="en-US" spc="-5" dirty="0">
                <a:solidFill>
                  <a:srgbClr val="00B050"/>
                </a:solidFill>
                <a:latin typeface="Calibri" panose="020F0502020204030204" pitchFamily="34" charset="0"/>
                <a:cs typeface="Calibri" panose="020F0502020204030204" pitchFamily="34" charset="0"/>
              </a:rPr>
              <a:t>are exposed) </a:t>
            </a:r>
            <a:endParaRPr lang="en-US" altLang="en-US" dirty="0">
              <a:solidFill>
                <a:srgbClr val="00B050"/>
              </a:solidFill>
              <a:latin typeface="Calibri" panose="020F0502020204030204" pitchFamily="34" charset="0"/>
              <a:cs typeface="Calibri" panose="020F0502020204030204" pitchFamily="34" charset="0"/>
            </a:endParaRPr>
          </a:p>
          <a:p>
            <a:pPr eaLnBrk="1" hangingPunct="1">
              <a:lnSpc>
                <a:spcPct val="80000"/>
              </a:lnSpc>
            </a:pPr>
            <a:endParaRPr lang="en-US" altLang="en-US" sz="1600" dirty="0"/>
          </a:p>
          <a:p>
            <a:pPr eaLnBrk="1" hangingPunct="1">
              <a:lnSpc>
                <a:spcPct val="80000"/>
              </a:lnSpc>
            </a:pPr>
            <a:endParaRPr lang="en-US" altLang="en-US" dirty="0"/>
          </a:p>
        </p:txBody>
      </p:sp>
      <p:sp>
        <p:nvSpPr>
          <p:cNvPr id="14" name="TextBox 7"/>
          <p:cNvSpPr txBox="1"/>
          <p:nvPr/>
        </p:nvSpPr>
        <p:spPr>
          <a:xfrm>
            <a:off x="6030517" y="5804767"/>
            <a:ext cx="6158747" cy="738664"/>
          </a:xfrm>
          <a:prstGeom prst="rect">
            <a:avLst/>
          </a:prstGeom>
          <a:noFill/>
          <a:ln>
            <a:solidFill>
              <a:srgbClr val="0070C0"/>
            </a:solidFill>
          </a:ln>
        </p:spPr>
        <p:txBody>
          <a:bodyPr wrap="square" rtlCol="0">
            <a:spAutoFit/>
          </a:bodyPr>
          <a:lstStyle/>
          <a:p>
            <a:r>
              <a:rPr lang="en-US" dirty="0">
                <a:solidFill>
                  <a:schemeClr val="tx1"/>
                </a:solidFill>
                <a:latin typeface="Calibri" panose="020F0502020204030204" pitchFamily="34" charset="0"/>
                <a:cs typeface="Calibri" panose="020F0502020204030204" pitchFamily="34" charset="0"/>
              </a:rPr>
              <a:t>Neural tube has upper and lower opening .</a:t>
            </a:r>
          </a:p>
          <a:p>
            <a:r>
              <a:rPr lang="en-US" dirty="0">
                <a:solidFill>
                  <a:schemeClr val="tx1"/>
                </a:solidFill>
                <a:latin typeface="Calibri" panose="020F0502020204030204" pitchFamily="34" charset="0"/>
                <a:cs typeface="Calibri" panose="020F0502020204030204" pitchFamily="34" charset="0"/>
              </a:rPr>
              <a:t>-</a:t>
            </a:r>
            <a:r>
              <a:rPr lang="en-US" dirty="0">
                <a:solidFill>
                  <a:srgbClr val="FF0000"/>
                </a:solidFill>
                <a:latin typeface="Calibri" panose="020F0502020204030204" pitchFamily="34" charset="0"/>
                <a:cs typeface="Calibri" panose="020F0502020204030204" pitchFamily="34" charset="0"/>
              </a:rPr>
              <a:t>The upper  opening close at </a:t>
            </a:r>
            <a:r>
              <a:rPr lang="en-US" b="1" dirty="0">
                <a:solidFill>
                  <a:srgbClr val="7030A0"/>
                </a:solidFill>
                <a:latin typeface="Calibri" panose="020F0502020204030204" pitchFamily="34" charset="0"/>
                <a:cs typeface="Calibri" panose="020F0502020204030204" pitchFamily="34" charset="0"/>
              </a:rPr>
              <a:t>23-26day</a:t>
            </a:r>
            <a:r>
              <a:rPr lang="en-US" dirty="0">
                <a:solidFill>
                  <a:srgbClr val="FF0000"/>
                </a:solidFill>
                <a:latin typeface="Calibri" panose="020F0502020204030204" pitchFamily="34" charset="0"/>
                <a:cs typeface="Calibri" panose="020F0502020204030204" pitchFamily="34" charset="0"/>
              </a:rPr>
              <a:t> , if it not close it will cause </a:t>
            </a:r>
            <a:r>
              <a:rPr lang="en-US" b="1" dirty="0">
                <a:solidFill>
                  <a:srgbClr val="FF0000"/>
                </a:solidFill>
                <a:latin typeface="Calibri" panose="020F0502020204030204" pitchFamily="34" charset="0"/>
                <a:cs typeface="Calibri" panose="020F0502020204030204" pitchFamily="34" charset="0"/>
              </a:rPr>
              <a:t>anencephaly</a:t>
            </a:r>
          </a:p>
          <a:p>
            <a:r>
              <a:rPr lang="en-US" dirty="0">
                <a:solidFill>
                  <a:schemeClr val="tx1"/>
                </a:solidFill>
                <a:latin typeface="Calibri" panose="020F0502020204030204" pitchFamily="34" charset="0"/>
                <a:cs typeface="Calibri" panose="020F0502020204030204" pitchFamily="34" charset="0"/>
              </a:rPr>
              <a:t>-Lower will close </a:t>
            </a:r>
            <a:r>
              <a:rPr lang="en-US" b="1" dirty="0">
                <a:solidFill>
                  <a:srgbClr val="7030A0"/>
                </a:solidFill>
                <a:latin typeface="Calibri" panose="020F0502020204030204" pitchFamily="34" charset="0"/>
                <a:cs typeface="Calibri" panose="020F0502020204030204" pitchFamily="34" charset="0"/>
              </a:rPr>
              <a:t>at 27 </a:t>
            </a:r>
            <a:r>
              <a:rPr lang="en-US" b="1" dirty="0" err="1">
                <a:solidFill>
                  <a:srgbClr val="7030A0"/>
                </a:solidFill>
                <a:latin typeface="Calibri" panose="020F0502020204030204" pitchFamily="34" charset="0"/>
                <a:cs typeface="Calibri" panose="020F0502020204030204" pitchFamily="34" charset="0"/>
              </a:rPr>
              <a:t>dayes</a:t>
            </a:r>
            <a:r>
              <a:rPr lang="en-US" b="1" dirty="0">
                <a:solidFill>
                  <a:srgbClr val="7030A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 if it not close , it will cause </a:t>
            </a:r>
            <a:r>
              <a:rPr lang="en-US" b="1" dirty="0">
                <a:solidFill>
                  <a:schemeClr val="tx1"/>
                </a:solidFill>
                <a:latin typeface="Calibri" panose="020F0502020204030204" pitchFamily="34" charset="0"/>
                <a:cs typeface="Calibri" panose="020F0502020204030204" pitchFamily="34" charset="0"/>
              </a:rPr>
              <a:t>spinal bifid.</a:t>
            </a:r>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486" y="538251"/>
            <a:ext cx="2254656" cy="1221350"/>
          </a:xfrm>
          <a:prstGeom prst="rect">
            <a:avLst/>
          </a:prstGeom>
        </p:spPr>
      </p:pic>
      <p:sp>
        <p:nvSpPr>
          <p:cNvPr id="7" name="مستطيل 6"/>
          <p:cNvSpPr/>
          <p:nvPr/>
        </p:nvSpPr>
        <p:spPr>
          <a:xfrm>
            <a:off x="8643668" y="1883403"/>
            <a:ext cx="3684027" cy="806375"/>
          </a:xfrm>
          <a:prstGeom prst="rect">
            <a:avLst/>
          </a:prstGeom>
        </p:spPr>
        <p:txBody>
          <a:bodyPr wrap="square">
            <a:spAutoFit/>
          </a:bodyPr>
          <a:lstStyle/>
          <a:p>
            <a:pPr eaLnBrk="1" hangingPunct="1">
              <a:lnSpc>
                <a:spcPct val="80000"/>
              </a:lnSpc>
            </a:pPr>
            <a:r>
              <a:rPr lang="en-US" altLang="en-US" sz="1600" dirty="0">
                <a:solidFill>
                  <a:schemeClr val="accent2"/>
                </a:solidFill>
                <a:latin typeface="Calibri" panose="020F0502020204030204" pitchFamily="34" charset="0"/>
                <a:cs typeface="Calibri" panose="020F0502020204030204" pitchFamily="34" charset="0"/>
              </a:rPr>
              <a:t>3- Microcephaly: </a:t>
            </a:r>
            <a:r>
              <a:rPr lang="ar-SA" altLang="en-US" sz="1200" dirty="0">
                <a:solidFill>
                  <a:schemeClr val="bg1">
                    <a:lumMod val="50000"/>
                  </a:schemeClr>
                </a:solidFill>
                <a:latin typeface="Calibri" panose="020F0502020204030204" pitchFamily="34" charset="0"/>
                <a:cs typeface="Calibri" panose="020F0502020204030204" pitchFamily="34" charset="0"/>
              </a:rPr>
              <a:t>(تكوين الدماغ غير مكتمل)</a:t>
            </a:r>
            <a:endParaRPr lang="en-US" altLang="en-US" dirty="0">
              <a:solidFill>
                <a:schemeClr val="bg1">
                  <a:lumMod val="50000"/>
                </a:schemeClr>
              </a:solidFill>
              <a:latin typeface="Calibri" panose="020F0502020204030204" pitchFamily="34" charset="0"/>
              <a:cs typeface="Calibri" panose="020F0502020204030204" pitchFamily="34" charset="0"/>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(abnormal smallness of the head, a congenital condition associated with incomplete brain development).</a:t>
            </a:r>
          </a:p>
        </p:txBody>
      </p:sp>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2626" y="552683"/>
            <a:ext cx="2196935" cy="1240125"/>
          </a:xfrm>
          <a:prstGeom prst="rect">
            <a:avLst/>
          </a:prstGeom>
        </p:spPr>
      </p:pic>
      <p:sp>
        <p:nvSpPr>
          <p:cNvPr id="9" name="مستطيل 8"/>
          <p:cNvSpPr/>
          <p:nvPr/>
        </p:nvSpPr>
        <p:spPr>
          <a:xfrm>
            <a:off x="140142" y="4245431"/>
            <a:ext cx="6096000" cy="806375"/>
          </a:xfrm>
          <a:prstGeom prst="rect">
            <a:avLst/>
          </a:prstGeom>
        </p:spPr>
        <p:txBody>
          <a:bodyPr>
            <a:spAutoFit/>
          </a:bodyPr>
          <a:lstStyle/>
          <a:p>
            <a:pPr eaLnBrk="1" hangingPunct="1">
              <a:lnSpc>
                <a:spcPct val="80000"/>
              </a:lnSpc>
            </a:pPr>
            <a:r>
              <a:rPr lang="en-US" altLang="en-US" sz="1600" dirty="0">
                <a:solidFill>
                  <a:srgbClr val="002060"/>
                </a:solidFill>
                <a:latin typeface="Calibri" panose="020F0502020204030204" pitchFamily="34" charset="0"/>
                <a:cs typeface="Calibri" panose="020F0502020204030204" pitchFamily="34" charset="0"/>
              </a:rPr>
              <a:t>4- Arnold-</a:t>
            </a:r>
            <a:r>
              <a:rPr lang="en-US" altLang="en-US" sz="1600" dirty="0" err="1">
                <a:solidFill>
                  <a:srgbClr val="002060"/>
                </a:solidFill>
                <a:latin typeface="Calibri" panose="020F0502020204030204" pitchFamily="34" charset="0"/>
                <a:cs typeface="Calibri" panose="020F0502020204030204" pitchFamily="34" charset="0"/>
              </a:rPr>
              <a:t>Chiari</a:t>
            </a:r>
            <a:r>
              <a:rPr lang="en-US" altLang="en-US" sz="1600" dirty="0">
                <a:solidFill>
                  <a:srgbClr val="002060"/>
                </a:solidFill>
                <a:latin typeface="Calibri" panose="020F0502020204030204" pitchFamily="34" charset="0"/>
                <a:cs typeface="Calibri" panose="020F0502020204030204" pitchFamily="34" charset="0"/>
              </a:rPr>
              <a:t> malformation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a:t>
            </a:r>
            <a:r>
              <a:rPr lang="en-US" altLang="en-US" u="sng" dirty="0">
                <a:solidFill>
                  <a:schemeClr val="tx1"/>
                </a:solidFill>
                <a:latin typeface="Calibri" panose="020F0502020204030204" pitchFamily="34" charset="0"/>
                <a:cs typeface="Calibri" panose="020F0502020204030204" pitchFamily="34" charset="0"/>
              </a:rPr>
              <a:t>herniated part of cerebellum</a:t>
            </a:r>
            <a:r>
              <a:rPr lang="en-US" altLang="en-US" u="sng" dirty="0">
                <a:solidFill>
                  <a:schemeClr val="bg1">
                    <a:lumMod val="50000"/>
                  </a:schemeClr>
                </a:solidFill>
                <a:latin typeface="Calibri" panose="020F0502020204030204" pitchFamily="34" charset="0"/>
                <a:cs typeface="Calibri" panose="020F0502020204030204" pitchFamily="34" charset="0"/>
              </a:rPr>
              <a:t> </a:t>
            </a:r>
            <a:r>
              <a:rPr lang="en-US" altLang="en-US" dirty="0">
                <a:solidFill>
                  <a:schemeClr val="bg1">
                    <a:lumMod val="50000"/>
                  </a:schemeClr>
                </a:solidFill>
                <a:latin typeface="Calibri" panose="020F0502020204030204" pitchFamily="34" charset="0"/>
                <a:cs typeface="Calibri" panose="020F0502020204030204" pitchFamily="34" charset="0"/>
              </a:rPr>
              <a:t>(tonsils)</a:t>
            </a:r>
            <a:r>
              <a:rPr lang="en-US" altLang="en-US" dirty="0">
                <a:solidFill>
                  <a:schemeClr val="tx1"/>
                </a:solidFill>
                <a:latin typeface="Calibri" panose="020F0502020204030204" pitchFamily="34" charset="0"/>
                <a:cs typeface="Calibri" panose="020F0502020204030204" pitchFamily="34" charset="0"/>
              </a:rPr>
              <a:t>through </a:t>
            </a:r>
            <a:r>
              <a:rPr lang="en-US" altLang="en-US" u="sng" dirty="0">
                <a:solidFill>
                  <a:schemeClr val="tx1"/>
                </a:solidFill>
                <a:latin typeface="Calibri" panose="020F0502020204030204" pitchFamily="34" charset="0"/>
                <a:cs typeface="Calibri" panose="020F0502020204030204" pitchFamily="34" charset="0"/>
              </a:rPr>
              <a:t>the foramen magnum</a:t>
            </a:r>
            <a:r>
              <a:rPr lang="en-US" altLang="en-US" dirty="0">
                <a:solidFill>
                  <a:schemeClr val="tx1"/>
                </a:solidFill>
                <a:latin typeface="Calibri" panose="020F0502020204030204" pitchFamily="34" charset="0"/>
                <a:cs typeface="Calibri" panose="020F0502020204030204" pitchFamily="34" charset="0"/>
              </a:rPr>
              <a:t> leading to (</a:t>
            </a:r>
            <a:r>
              <a:rPr lang="en-US" altLang="en-US" b="1" dirty="0">
                <a:solidFill>
                  <a:schemeClr val="tx1"/>
                </a:solidFill>
                <a:latin typeface="Calibri" panose="020F0502020204030204" pitchFamily="34" charset="0"/>
                <a:cs typeface="Calibri" panose="020F0502020204030204" pitchFamily="34" charset="0"/>
              </a:rPr>
              <a:t>CSF obstruction </a:t>
            </a:r>
            <a:r>
              <a:rPr lang="en-US" altLang="en-US" dirty="0">
                <a:solidFill>
                  <a:schemeClr val="tx1"/>
                </a:solidFill>
                <a:latin typeface="Calibri" panose="020F0502020204030204" pitchFamily="34" charset="0"/>
                <a:cs typeface="Calibri" panose="020F0502020204030204" pitchFamily="34" charset="0"/>
              </a:rPr>
              <a:t>,and </a:t>
            </a:r>
            <a:r>
              <a:rPr lang="en-US" altLang="en-US" b="1" dirty="0">
                <a:solidFill>
                  <a:schemeClr val="tx1"/>
                </a:solidFill>
                <a:latin typeface="Calibri" panose="020F0502020204030204" pitchFamily="34" charset="0"/>
                <a:cs typeface="Calibri" panose="020F0502020204030204" pitchFamily="34" charset="0"/>
              </a:rPr>
              <a:t>hydrocephalu</a:t>
            </a:r>
            <a:r>
              <a:rPr lang="en-US" altLang="en-US" dirty="0">
                <a:solidFill>
                  <a:schemeClr val="tx1"/>
                </a:solidFill>
                <a:latin typeface="Calibri" panose="020F0502020204030204" pitchFamily="34" charset="0"/>
                <a:cs typeface="Calibri" panose="020F0502020204030204" pitchFamily="34" charset="0"/>
              </a:rPr>
              <a:t>s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also in </a:t>
            </a:r>
            <a:r>
              <a:rPr lang="en-US" altLang="en-US" b="1" dirty="0" err="1">
                <a:solidFill>
                  <a:srgbClr val="FF0000"/>
                </a:solidFill>
                <a:latin typeface="Calibri" panose="020F0502020204030204" pitchFamily="34" charset="0"/>
                <a:cs typeface="Calibri" panose="020F0502020204030204" pitchFamily="34" charset="0"/>
              </a:rPr>
              <a:t>aqueductal</a:t>
            </a:r>
            <a:r>
              <a:rPr lang="en-US" altLang="en-US" b="1" dirty="0">
                <a:solidFill>
                  <a:srgbClr val="FF0000"/>
                </a:solidFill>
                <a:latin typeface="Calibri" panose="020F0502020204030204" pitchFamily="34" charset="0"/>
                <a:cs typeface="Calibri" panose="020F0502020204030204" pitchFamily="34" charset="0"/>
              </a:rPr>
              <a:t> stenosis   </a:t>
            </a:r>
            <a:r>
              <a:rPr lang="en-US" altLang="en-US" dirty="0">
                <a:solidFill>
                  <a:srgbClr val="FF0000"/>
                </a:solidFill>
                <a:latin typeface="Calibri" panose="020F0502020204030204" pitchFamily="34" charset="0"/>
                <a:cs typeface="Calibri" panose="020F0502020204030204" pitchFamily="34" charset="0"/>
              </a:rPr>
              <a:t>and in </a:t>
            </a:r>
            <a:r>
              <a:rPr lang="en-US" altLang="en-US" b="1" dirty="0">
                <a:solidFill>
                  <a:srgbClr val="FF0000"/>
                </a:solidFill>
                <a:latin typeface="Calibri" panose="020F0502020204030204" pitchFamily="34" charset="0"/>
                <a:cs typeface="Calibri" panose="020F0502020204030204" pitchFamily="34" charset="0"/>
              </a:rPr>
              <a:t>brain </a:t>
            </a:r>
            <a:r>
              <a:rPr lang="en-US" altLang="en-US" b="1" dirty="0" err="1">
                <a:solidFill>
                  <a:srgbClr val="FF0000"/>
                </a:solidFill>
                <a:latin typeface="Calibri" panose="020F0502020204030204" pitchFamily="34" charset="0"/>
                <a:cs typeface="Calibri" panose="020F0502020204030204" pitchFamily="34" charset="0"/>
              </a:rPr>
              <a:t>tumours</a:t>
            </a:r>
            <a:r>
              <a:rPr lang="en-US" altLang="en-US" b="1" dirty="0">
                <a:solidFill>
                  <a:srgbClr val="FF0000"/>
                </a:solidFill>
                <a:latin typeface="Calibri" panose="020F0502020204030204" pitchFamily="34" charset="0"/>
                <a:cs typeface="Calibri" panose="020F0502020204030204" pitchFamily="34" charset="0"/>
              </a:rPr>
              <a:t>.</a:t>
            </a:r>
          </a:p>
        </p:txBody>
      </p:sp>
      <p:pic>
        <p:nvPicPr>
          <p:cNvPr id="10" name="صورة 9"/>
          <p:cNvPicPr>
            <a:picLocks noChangeAspect="1"/>
          </p:cNvPicPr>
          <p:nvPr/>
        </p:nvPicPr>
        <p:blipFill rotWithShape="1">
          <a:blip r:embed="rId6">
            <a:extLst>
              <a:ext uri="{28A0092B-C50C-407E-A947-70E740481C1C}">
                <a14:useLocalDpi xmlns:a14="http://schemas.microsoft.com/office/drawing/2010/main" val="0"/>
              </a:ext>
            </a:extLst>
          </a:blip>
          <a:srcRect l="2652" t="1893" r="3948" b="1031"/>
          <a:stretch/>
        </p:blipFill>
        <p:spPr>
          <a:xfrm>
            <a:off x="3051964" y="2898092"/>
            <a:ext cx="2345536" cy="1346180"/>
          </a:xfrm>
          <a:prstGeom prst="rect">
            <a:avLst/>
          </a:prstGeom>
        </p:spPr>
      </p:pic>
      <p:sp>
        <p:nvSpPr>
          <p:cNvPr id="12" name="مستطيل 11"/>
          <p:cNvSpPr/>
          <p:nvPr/>
        </p:nvSpPr>
        <p:spPr>
          <a:xfrm>
            <a:off x="6732321" y="4410203"/>
            <a:ext cx="5456943" cy="1323439"/>
          </a:xfrm>
          <a:prstGeom prst="rect">
            <a:avLst/>
          </a:prstGeom>
        </p:spPr>
        <p:txBody>
          <a:bodyPr wrap="none">
            <a:spAutoFit/>
          </a:bodyPr>
          <a:lstStyle/>
          <a:p>
            <a:pPr eaLnBrk="1" hangingPunct="1">
              <a:lnSpc>
                <a:spcPct val="80000"/>
              </a:lnSpc>
            </a:pPr>
            <a:r>
              <a:rPr lang="en-US" altLang="en-US" sz="1600" dirty="0">
                <a:solidFill>
                  <a:schemeClr val="accent6">
                    <a:lumMod val="50000"/>
                  </a:schemeClr>
                </a:solidFill>
                <a:latin typeface="Calibri" panose="020F0502020204030204" pitchFamily="34" charset="0"/>
                <a:cs typeface="Calibri" panose="020F0502020204030204" pitchFamily="34" charset="0"/>
              </a:rPr>
              <a:t>5- Anencephaly: </a:t>
            </a:r>
            <a:r>
              <a:rPr lang="en-US" altLang="en-US" dirty="0">
                <a:solidFill>
                  <a:schemeClr val="bg1">
                    <a:lumMod val="50000"/>
                  </a:schemeClr>
                </a:solidFill>
                <a:latin typeface="Calibri" panose="020F0502020204030204" pitchFamily="34" charset="0"/>
                <a:cs typeface="Calibri" panose="020F0502020204030204" pitchFamily="34" charset="0"/>
              </a:rPr>
              <a:t>(no brain)</a:t>
            </a:r>
          </a:p>
          <a:p>
            <a:pPr eaLnBrk="1" hangingPunct="1">
              <a:lnSpc>
                <a:spcPct val="80000"/>
              </a:lnSpc>
            </a:pPr>
            <a:r>
              <a:rPr lang="en-US" altLang="en-US" dirty="0">
                <a:solidFill>
                  <a:srgbClr val="FF0000"/>
                </a:solidFill>
                <a:latin typeface="Calibri" panose="020F0502020204030204" pitchFamily="34" charset="0"/>
                <a:cs typeface="Calibri" panose="020F0502020204030204" pitchFamily="34" charset="0"/>
              </a:rPr>
              <a:t>It is due to failure of closure of the cranial </a:t>
            </a:r>
            <a:r>
              <a:rPr lang="en-US" altLang="en-US" dirty="0" err="1">
                <a:solidFill>
                  <a:srgbClr val="FF0000"/>
                </a:solidFill>
                <a:latin typeface="Calibri" panose="020F0502020204030204" pitchFamily="34" charset="0"/>
                <a:cs typeface="Calibri" panose="020F0502020204030204" pitchFamily="34" charset="0"/>
              </a:rPr>
              <a:t>neuropore</a:t>
            </a:r>
            <a:r>
              <a:rPr lang="en-US" altLang="en-US" dirty="0">
                <a:solidFill>
                  <a:srgbClr val="FF0000"/>
                </a:solidFill>
                <a:latin typeface="Calibri" panose="020F0502020204030204" pitchFamily="34" charset="0"/>
                <a:cs typeface="Calibri" panose="020F0502020204030204" pitchFamily="34" charset="0"/>
              </a:rPr>
              <a:t> of the neural tube.</a:t>
            </a:r>
            <a:endParaRPr lang="en-US" altLang="en-US" dirty="0">
              <a:solidFill>
                <a:srgbClr val="FF0000"/>
              </a:solidFill>
            </a:endParaRP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 the brain and skull are minute and the infant does not usually survive. </a:t>
            </a:r>
          </a:p>
          <a:p>
            <a:pPr eaLnBrk="1" hangingPunct="1">
              <a:lnSpc>
                <a:spcPct val="80000"/>
              </a:lnSpc>
            </a:pPr>
            <a:r>
              <a:rPr lang="en-US" altLang="en-US" dirty="0">
                <a:solidFill>
                  <a:schemeClr val="tx1"/>
                </a:solidFill>
                <a:latin typeface="Calibri" panose="020F0502020204030204" pitchFamily="34" charset="0"/>
                <a:cs typeface="Calibri" panose="020F0502020204030204" pitchFamily="34" charset="0"/>
              </a:rPr>
              <a:t>The frequency of this case 1:1000.</a:t>
            </a:r>
          </a:p>
          <a:p>
            <a:pPr algn="r" eaLnBrk="1" hangingPunct="1">
              <a:lnSpc>
                <a:spcPct val="80000"/>
              </a:lnSpc>
            </a:pPr>
            <a:r>
              <a:rPr lang="ar-SA" altLang="en-US" sz="1200" dirty="0">
                <a:solidFill>
                  <a:schemeClr val="bg1">
                    <a:lumMod val="50000"/>
                  </a:schemeClr>
                </a:solidFill>
                <a:latin typeface="Calibri" panose="020F0502020204030204" pitchFamily="34" charset="0"/>
                <a:cs typeface="Calibri" panose="020F0502020204030204" pitchFamily="34" charset="0"/>
              </a:rPr>
              <a:t>هو جدا نادر .. يحدث في ولادة واحدة من كل 1000 ولادة </a:t>
            </a:r>
          </a:p>
          <a:p>
            <a:pPr algn="r" eaLnBrk="1" hangingPunct="1">
              <a:lnSpc>
                <a:spcPct val="80000"/>
              </a:lnSpc>
            </a:pPr>
            <a:r>
              <a:rPr lang="ar-SA" altLang="en-US" sz="1200" dirty="0">
                <a:solidFill>
                  <a:schemeClr val="bg1">
                    <a:lumMod val="50000"/>
                  </a:schemeClr>
                </a:solidFill>
                <a:latin typeface="Calibri" panose="020F0502020204030204" pitchFamily="34" charset="0"/>
                <a:cs typeface="Calibri" panose="020F0502020204030204" pitchFamily="34" charset="0"/>
              </a:rPr>
              <a:t> </a:t>
            </a:r>
            <a:r>
              <a:rPr lang="ar-SA" altLang="en-US" sz="1200" dirty="0" err="1">
                <a:solidFill>
                  <a:schemeClr val="bg1">
                    <a:lumMod val="50000"/>
                  </a:schemeClr>
                </a:solidFill>
                <a:latin typeface="Calibri" panose="020F0502020204030204" pitchFamily="34" charset="0"/>
                <a:cs typeface="Calibri" panose="020F0502020204030204" pitchFamily="34" charset="0"/>
              </a:rPr>
              <a:t>مايقدر</a:t>
            </a:r>
            <a:r>
              <a:rPr lang="ar-SA" altLang="en-US" sz="1200" dirty="0">
                <a:solidFill>
                  <a:schemeClr val="bg1">
                    <a:lumMod val="50000"/>
                  </a:schemeClr>
                </a:solidFill>
                <a:latin typeface="Calibri" panose="020F0502020204030204" pitchFamily="34" charset="0"/>
                <a:cs typeface="Calibri" panose="020F0502020204030204" pitchFamily="34" charset="0"/>
              </a:rPr>
              <a:t> يعيش بعد الولادة الا كم ساعه ثم يموت </a:t>
            </a:r>
            <a:r>
              <a:rPr lang="ar-SA" altLang="en-US" sz="1200" dirty="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en-US" altLang="en-US" sz="1200" dirty="0">
              <a:solidFill>
                <a:schemeClr val="bg1">
                  <a:lumMod val="50000"/>
                </a:schemeClr>
              </a:solidFill>
              <a:latin typeface="Calibri" panose="020F0502020204030204" pitchFamily="34" charset="0"/>
              <a:cs typeface="Calibri" panose="020F0502020204030204" pitchFamily="34" charset="0"/>
            </a:endParaRPr>
          </a:p>
          <a:p>
            <a:pPr eaLnBrk="1" hangingPunct="1">
              <a:lnSpc>
                <a:spcPct val="80000"/>
              </a:lnSpc>
            </a:pPr>
            <a:endParaRPr lang="en-US" altLang="en-US" dirty="0">
              <a:solidFill>
                <a:srgbClr val="FFFF00"/>
              </a:solidFill>
            </a:endParaRPr>
          </a:p>
        </p:txBody>
      </p:sp>
      <p:pic>
        <p:nvPicPr>
          <p:cNvPr id="13" name="صورة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5552" y="3050407"/>
            <a:ext cx="2523808" cy="1326090"/>
          </a:xfrm>
          <a:prstGeom prst="rect">
            <a:avLst/>
          </a:prstGeom>
        </p:spPr>
      </p:pic>
      <p:sp>
        <p:nvSpPr>
          <p:cNvPr id="15" name="مربع نص 14"/>
          <p:cNvSpPr txBox="1"/>
          <p:nvPr/>
        </p:nvSpPr>
        <p:spPr>
          <a:xfrm>
            <a:off x="10324838" y="5804767"/>
            <a:ext cx="1864426" cy="276999"/>
          </a:xfrm>
          <a:prstGeom prst="rect">
            <a:avLst/>
          </a:prstGeom>
          <a:noFill/>
          <a:ln>
            <a:noFill/>
          </a:ln>
        </p:spPr>
        <p:txBody>
          <a:bodyPr wrap="square" rtlCol="1">
            <a:spAutoFit/>
          </a:bodyPr>
          <a:lstStyle/>
          <a:p>
            <a:pPr algn="ctr"/>
            <a:r>
              <a:rPr lang="en-US" sz="1200" b="1" dirty="0">
                <a:solidFill>
                  <a:srgbClr val="00B0F0"/>
                </a:solidFill>
                <a:latin typeface="Calibri" panose="020F0502020204030204" pitchFamily="34" charset="0"/>
                <a:cs typeface="Calibri" panose="020F0502020204030204" pitchFamily="34" charset="0"/>
              </a:rPr>
              <a:t>Only in boys slide</a:t>
            </a:r>
            <a:endParaRPr lang="ar-SA" sz="1200" b="1" dirty="0">
              <a:solidFill>
                <a:srgbClr val="00B0F0"/>
              </a:solidFill>
              <a:latin typeface="Calibri" panose="020F0502020204030204" pitchFamily="34" charset="0"/>
              <a:cs typeface="Calibri" panose="020F0502020204030204" pitchFamily="34" charset="0"/>
            </a:endParaRPr>
          </a:p>
        </p:txBody>
      </p:sp>
      <p:sp>
        <p:nvSpPr>
          <p:cNvPr id="17" name="نجمة ذات 4 نقاط 16"/>
          <p:cNvSpPr/>
          <p:nvPr/>
        </p:nvSpPr>
        <p:spPr>
          <a:xfrm>
            <a:off x="10691478" y="56715"/>
            <a:ext cx="466218" cy="367608"/>
          </a:xfrm>
          <a:prstGeom prst="star5">
            <a:avLst/>
          </a:prstGeom>
          <a:solidFill>
            <a:srgbClr val="EE3D9B"/>
          </a:solidFill>
          <a:ln>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ربع نص 17"/>
          <p:cNvSpPr txBox="1"/>
          <p:nvPr/>
        </p:nvSpPr>
        <p:spPr>
          <a:xfrm>
            <a:off x="7493893" y="104452"/>
            <a:ext cx="2836606" cy="307777"/>
          </a:xfrm>
          <a:prstGeom prst="rect">
            <a:avLst/>
          </a:prstGeom>
          <a:noFill/>
          <a:ln w="19050">
            <a:solidFill>
              <a:srgbClr val="FF0000"/>
            </a:solidFill>
          </a:ln>
        </p:spPr>
        <p:txBody>
          <a:bodyPr wrap="square" rtlCol="1">
            <a:spAutoFit/>
          </a:bodyPr>
          <a:lstStyle/>
          <a:p>
            <a:r>
              <a:rPr lang="en-US" dirty="0">
                <a:solidFill>
                  <a:srgbClr val="FF0000"/>
                </a:solidFill>
                <a:latin typeface="Calibri" panose="020F0502020204030204" pitchFamily="34" charset="0"/>
                <a:cs typeface="Calibri" panose="020F0502020204030204" pitchFamily="34" charset="0"/>
              </a:rPr>
              <a:t>*This slide is very important </a:t>
            </a:r>
            <a:r>
              <a:rPr lang="en-US"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ar-SA" dirty="0">
              <a:solidFill>
                <a:srgbClr val="FF0000"/>
              </a:solidFill>
              <a:latin typeface="Calibri" panose="020F0502020204030204" pitchFamily="34" charset="0"/>
              <a:cs typeface="Calibri" panose="020F0502020204030204" pitchFamily="34" charset="0"/>
            </a:endParaRPr>
          </a:p>
        </p:txBody>
      </p:sp>
      <p:sp>
        <p:nvSpPr>
          <p:cNvPr id="16" name="TextBox 15"/>
          <p:cNvSpPr txBox="1"/>
          <p:nvPr/>
        </p:nvSpPr>
        <p:spPr>
          <a:xfrm>
            <a:off x="1763313" y="6512930"/>
            <a:ext cx="3861072" cy="276999"/>
          </a:xfrm>
          <a:prstGeom prst="rect">
            <a:avLst/>
          </a:prstGeom>
          <a:noFill/>
        </p:spPr>
        <p:txBody>
          <a:bodyPr wrap="square" rtlCol="0">
            <a:spAutoFit/>
          </a:bodyPr>
          <a:lstStyle/>
          <a:p>
            <a:pPr algn="r" rtl="1"/>
            <a:r>
              <a:rPr lang="ar-SA" altLang="en-US" sz="1200" dirty="0" smtClean="0">
                <a:solidFill>
                  <a:schemeClr val="bg1">
                    <a:lumMod val="50000"/>
                  </a:schemeClr>
                </a:solidFill>
                <a:latin typeface="Calibri" panose="020F0502020204030204" pitchFamily="34" charset="0"/>
                <a:cs typeface="Calibri" panose="020F0502020204030204" pitchFamily="34" charset="0"/>
              </a:rPr>
              <a:t>(من </a:t>
            </a:r>
            <a:r>
              <a:rPr lang="ar-SA" altLang="en-US" sz="1200" dirty="0">
                <a:solidFill>
                  <a:schemeClr val="bg1">
                    <a:lumMod val="50000"/>
                  </a:schemeClr>
                </a:solidFill>
                <a:latin typeface="Calibri" panose="020F0502020204030204" pitchFamily="34" charset="0"/>
                <a:cs typeface="Calibri" panose="020F0502020204030204" pitchFamily="34" charset="0"/>
              </a:rPr>
              <a:t>الجهتين ما ارتبطوا ببعض او </a:t>
            </a:r>
            <a:r>
              <a:rPr lang="ar-SA" altLang="en-US" sz="1200" dirty="0" err="1">
                <a:solidFill>
                  <a:schemeClr val="bg1">
                    <a:lumMod val="50000"/>
                  </a:schemeClr>
                </a:solidFill>
                <a:latin typeface="Calibri" panose="020F0502020204030204" pitchFamily="34" charset="0"/>
                <a:cs typeface="Calibri" panose="020F0502020204030204" pitchFamily="34" charset="0"/>
              </a:rPr>
              <a:t>ماتكون</a:t>
            </a:r>
            <a:r>
              <a:rPr lang="ar-SA" altLang="en-US" sz="1200" dirty="0">
                <a:solidFill>
                  <a:schemeClr val="bg1">
                    <a:lumMod val="50000"/>
                  </a:schemeClr>
                </a:solidFill>
                <a:latin typeface="Calibri" panose="020F0502020204030204" pitchFamily="34" charset="0"/>
                <a:cs typeface="Calibri" panose="020F0502020204030204" pitchFamily="34" charset="0"/>
              </a:rPr>
              <a:t> أساسا)</a:t>
            </a:r>
            <a:endParaRPr lang="en-US" sz="1200" dirty="0"/>
          </a:p>
        </p:txBody>
      </p:sp>
      <p:sp>
        <p:nvSpPr>
          <p:cNvPr id="19" name="TextBox 18"/>
          <p:cNvSpPr txBox="1"/>
          <p:nvPr/>
        </p:nvSpPr>
        <p:spPr>
          <a:xfrm>
            <a:off x="140142" y="4964751"/>
            <a:ext cx="3553707" cy="646331"/>
          </a:xfrm>
          <a:prstGeom prst="rect">
            <a:avLst/>
          </a:prstGeom>
          <a:noFill/>
        </p:spPr>
        <p:txBody>
          <a:bodyPr wrap="square" rtlCol="0">
            <a:spAutoFit/>
          </a:bodyPr>
          <a:lstStyle/>
          <a:p>
            <a:pPr algn="r" rtl="1"/>
            <a:r>
              <a:rPr lang="ar-SA" altLang="en-US" sz="1200" dirty="0">
                <a:solidFill>
                  <a:schemeClr val="bg1">
                    <a:lumMod val="50000"/>
                  </a:schemeClr>
                </a:solidFill>
                <a:latin typeface="Calibri" panose="020F0502020204030204" pitchFamily="34" charset="0"/>
                <a:cs typeface="Calibri" panose="020F0502020204030204" pitchFamily="34" charset="0"/>
              </a:rPr>
              <a:t>(يصير </a:t>
            </a:r>
            <a:r>
              <a:rPr lang="ar-SA" altLang="en-US" sz="1200" dirty="0" err="1">
                <a:solidFill>
                  <a:schemeClr val="bg1">
                    <a:lumMod val="50000"/>
                  </a:schemeClr>
                </a:solidFill>
                <a:latin typeface="Calibri" panose="020F0502020204030204" pitchFamily="34" charset="0"/>
                <a:cs typeface="Calibri" panose="020F0502020204030204" pitchFamily="34" charset="0"/>
              </a:rPr>
              <a:t>تونسلايتس</a:t>
            </a:r>
            <a:r>
              <a:rPr lang="ar-SA" altLang="en-US" sz="1200" dirty="0">
                <a:solidFill>
                  <a:schemeClr val="bg1">
                    <a:lumMod val="50000"/>
                  </a:schemeClr>
                </a:solidFill>
                <a:latin typeface="Calibri" panose="020F0502020204030204" pitchFamily="34" charset="0"/>
                <a:cs typeface="Calibri" panose="020F0502020204030204" pitchFamily="34" charset="0"/>
              </a:rPr>
              <a:t> تتحرك من مكانها وتنزل عند </a:t>
            </a:r>
            <a:r>
              <a:rPr lang="ar-SA" altLang="en-US" sz="1200" dirty="0" err="1">
                <a:solidFill>
                  <a:schemeClr val="bg1">
                    <a:lumMod val="50000"/>
                  </a:schemeClr>
                </a:solidFill>
                <a:latin typeface="Calibri" panose="020F0502020204030204" pitchFamily="34" charset="0"/>
                <a:cs typeface="Calibri" panose="020F0502020204030204" pitchFamily="34" charset="0"/>
              </a:rPr>
              <a:t>الفورمان</a:t>
            </a:r>
            <a:r>
              <a:rPr lang="ar-SA" altLang="en-US" sz="1200" dirty="0">
                <a:solidFill>
                  <a:schemeClr val="bg1">
                    <a:lumMod val="50000"/>
                  </a:schemeClr>
                </a:solidFill>
                <a:latin typeface="Calibri" panose="020F0502020204030204" pitchFamily="34" charset="0"/>
                <a:cs typeface="Calibri" panose="020F0502020204030204" pitchFamily="34" charset="0"/>
              </a:rPr>
              <a:t> </a:t>
            </a:r>
            <a:r>
              <a:rPr lang="ar-SA" altLang="en-US" sz="1200" dirty="0" err="1">
                <a:solidFill>
                  <a:schemeClr val="bg1">
                    <a:lumMod val="50000"/>
                  </a:schemeClr>
                </a:solidFill>
                <a:latin typeface="Calibri" panose="020F0502020204030204" pitchFamily="34" charset="0"/>
                <a:cs typeface="Calibri" panose="020F0502020204030204" pitchFamily="34" charset="0"/>
              </a:rPr>
              <a:t>ماجنم</a:t>
            </a:r>
            <a:r>
              <a:rPr lang="ar-SA" altLang="en-US" sz="1200" dirty="0">
                <a:solidFill>
                  <a:schemeClr val="bg1">
                    <a:lumMod val="50000"/>
                  </a:schemeClr>
                </a:solidFill>
                <a:latin typeface="Calibri" panose="020F0502020204030204" pitchFamily="34" charset="0"/>
                <a:cs typeface="Calibri" panose="020F0502020204030204" pitchFamily="34" charset="0"/>
              </a:rPr>
              <a:t> وتسوي كل المضاعفات الي قولنا عليها)</a:t>
            </a:r>
            <a:endParaRPr lang="en-US" altLang="en-US" sz="1200" dirty="0">
              <a:solidFill>
                <a:schemeClr val="bg1">
                  <a:lumMod val="50000"/>
                </a:schemeClr>
              </a:solidFill>
              <a:latin typeface="Calibri" panose="020F0502020204030204" pitchFamily="34" charset="0"/>
              <a:cs typeface="Calibri" panose="020F0502020204030204" pitchFamily="34" charset="0"/>
            </a:endParaRPr>
          </a:p>
          <a:p>
            <a:endParaRPr lang="en-US" sz="1200" dirty="0"/>
          </a:p>
        </p:txBody>
      </p:sp>
      <p:pic>
        <p:nvPicPr>
          <p:cNvPr id="30" name="Picture 17" descr="نتيجة بحث الصور عن ‪Arnold-Chiari malformation‬‏">
            <a:hlinkClick r:id="rId8"/>
            <a:extLst>
              <a:ext uri="{FF2B5EF4-FFF2-40B4-BE49-F238E27FC236}">
                <a16:creationId xmlns:a16="http://schemas.microsoft.com/office/drawing/2014/main" xmlns="" id="{8116CC72-B7AD-48CB-AD78-A3D5C6BFE5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49" y="2901382"/>
            <a:ext cx="2534955" cy="134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3957409" y="541724"/>
            <a:ext cx="786878" cy="307777"/>
          </a:xfrm>
          <a:prstGeom prst="rect">
            <a:avLst/>
          </a:prstGeom>
          <a:noFill/>
        </p:spPr>
        <p:txBody>
          <a:bodyPr wrap="square" rtlCol="1">
            <a:spAutoFit/>
          </a:bodyPr>
          <a:lstStyle/>
          <a:p>
            <a:r>
              <a:rPr lang="en-US" dirty="0" smtClean="0">
                <a:solidFill>
                  <a:schemeClr val="tx2">
                    <a:lumMod val="50000"/>
                  </a:schemeClr>
                </a:solidFill>
              </a:rPr>
              <a:t>Extra</a:t>
            </a:r>
            <a:endParaRPr lang="ar-SA" dirty="0">
              <a:solidFill>
                <a:schemeClr val="tx2">
                  <a:lumMod val="50000"/>
                </a:schemeClr>
              </a:solidFill>
            </a:endParaRPr>
          </a:p>
        </p:txBody>
      </p:sp>
    </p:spTree>
    <p:extLst>
      <p:ext uri="{BB962C8B-B14F-4D97-AF65-F5344CB8AC3E}">
        <p14:creationId xmlns:p14="http://schemas.microsoft.com/office/powerpoint/2010/main" val="34304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03661" y="-335322"/>
            <a:ext cx="4386943" cy="825046"/>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2000" b="1"/>
              <a:t/>
            </a:r>
            <a:br>
              <a:rPr lang="en-US" sz="2000" b="1"/>
            </a:br>
            <a:r>
              <a:rPr lang="en-US" sz="2800">
                <a:solidFill>
                  <a:srgbClr val="618E87"/>
                </a:solidFill>
                <a:latin typeface="Century Gothic" charset="0"/>
                <a:ea typeface="Century Gothic" charset="0"/>
                <a:cs typeface="Century Gothic" charset="0"/>
              </a:rPr>
              <a:t>SUMMARY</a:t>
            </a:r>
            <a:r>
              <a:rPr lang="en-US" sz="2400" b="1">
                <a:solidFill>
                  <a:srgbClr val="618E87"/>
                </a:solidFill>
              </a:rPr>
              <a:t> </a:t>
            </a:r>
            <a:endParaRPr lang="en-US" sz="2000" b="1" dirty="0">
              <a:solidFill>
                <a:srgbClr val="618E87"/>
              </a:solidFill>
            </a:endParaRPr>
          </a:p>
        </p:txBody>
      </p:sp>
      <p:grpSp>
        <p:nvGrpSpPr>
          <p:cNvPr id="18" name="Group 17"/>
          <p:cNvGrpSpPr/>
          <p:nvPr/>
        </p:nvGrpSpPr>
        <p:grpSpPr>
          <a:xfrm>
            <a:off x="-96254" y="0"/>
            <a:ext cx="9565947" cy="6858000"/>
            <a:chOff x="-96254" y="0"/>
            <a:chExt cx="9565947" cy="6858000"/>
          </a:xfrm>
        </p:grpSpPr>
        <p:cxnSp>
          <p:nvCxnSpPr>
            <p:cNvPr id="19" name="Shape 138"/>
            <p:cNvCxnSpPr/>
            <p:nvPr/>
          </p:nvCxnSpPr>
          <p:spPr>
            <a:xfrm>
              <a:off x="325693" y="407595"/>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0" name="Group 19"/>
            <p:cNvGrpSpPr/>
            <p:nvPr/>
          </p:nvGrpSpPr>
          <p:grpSpPr>
            <a:xfrm>
              <a:off x="-96254" y="0"/>
              <a:ext cx="320845" cy="6858000"/>
              <a:chOff x="-96254" y="0"/>
              <a:chExt cx="320845" cy="6858000"/>
            </a:xfrm>
          </p:grpSpPr>
          <p:sp>
            <p:nvSpPr>
              <p:cNvPr id="21"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2"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3"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4"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graphicFrame>
        <p:nvGraphicFramePr>
          <p:cNvPr id="11" name="Table 2"/>
          <p:cNvGraphicFramePr>
            <a:graphicFrameLocks noGrp="1"/>
          </p:cNvGraphicFramePr>
          <p:nvPr>
            <p:extLst>
              <p:ext uri="{D42A27DB-BD31-4B8C-83A1-F6EECF244321}">
                <p14:modId xmlns:p14="http://schemas.microsoft.com/office/powerpoint/2010/main" val="1969193856"/>
              </p:ext>
            </p:extLst>
          </p:nvPr>
        </p:nvGraphicFramePr>
        <p:xfrm>
          <a:off x="737815" y="489724"/>
          <a:ext cx="8731878" cy="5929351"/>
        </p:xfrm>
        <a:graphic>
          <a:graphicData uri="http://schemas.openxmlformats.org/drawingml/2006/table">
            <a:tbl>
              <a:tblPr firstRow="1" bandRow="1">
                <a:tableStyleId>{FA756C97-6D7B-430A-97ED-F031B4137404}</a:tableStyleId>
              </a:tblPr>
              <a:tblGrid>
                <a:gridCol w="3398052">
                  <a:extLst>
                    <a:ext uri="{9D8B030D-6E8A-4147-A177-3AD203B41FA5}">
                      <a16:colId xmlns:a16="http://schemas.microsoft.com/office/drawing/2014/main" xmlns="" val="20000"/>
                    </a:ext>
                  </a:extLst>
                </a:gridCol>
                <a:gridCol w="5333826">
                  <a:extLst>
                    <a:ext uri="{9D8B030D-6E8A-4147-A177-3AD203B41FA5}">
                      <a16:colId xmlns:a16="http://schemas.microsoft.com/office/drawing/2014/main" xmlns="" val="20001"/>
                    </a:ext>
                  </a:extLst>
                </a:gridCol>
              </a:tblGrid>
              <a:tr h="347191">
                <a:tc>
                  <a:txBody>
                    <a:bodyPr/>
                    <a:lstStyle/>
                    <a:p>
                      <a:r>
                        <a:rPr lang="en-US" sz="1600" b="1" dirty="0">
                          <a:solidFill>
                            <a:schemeClr val="bg1"/>
                          </a:solidFill>
                          <a:latin typeface="Calibri" panose="020F0502020204030204" pitchFamily="34" charset="0"/>
                          <a:cs typeface="Calibri" panose="020F0502020204030204" pitchFamily="34" charset="0"/>
                        </a:rPr>
                        <a:t>Time</a:t>
                      </a:r>
                    </a:p>
                  </a:txBody>
                  <a:tcPr>
                    <a:solidFill>
                      <a:srgbClr val="7AADA2"/>
                    </a:solidFill>
                  </a:tcPr>
                </a:tc>
                <a:tc>
                  <a:txBody>
                    <a:bodyPr/>
                    <a:lstStyle/>
                    <a:p>
                      <a:r>
                        <a:rPr lang="en-US" sz="1600" b="1" dirty="0">
                          <a:solidFill>
                            <a:schemeClr val="bg1"/>
                          </a:solidFill>
                          <a:latin typeface="Calibri" panose="020F0502020204030204" pitchFamily="34" charset="0"/>
                          <a:cs typeface="Calibri" panose="020F0502020204030204" pitchFamily="34" charset="0"/>
                        </a:rPr>
                        <a:t>Changes </a:t>
                      </a:r>
                    </a:p>
                  </a:txBody>
                  <a:tcPr>
                    <a:solidFill>
                      <a:srgbClr val="7AADA2"/>
                    </a:solidFill>
                  </a:tcPr>
                </a:tc>
                <a:extLst>
                  <a:ext uri="{0D108BD9-81ED-4DB2-BD59-A6C34878D82A}">
                    <a16:rowId xmlns:a16="http://schemas.microsoft.com/office/drawing/2014/main" xmlns="" val="10000"/>
                  </a:ext>
                </a:extLst>
              </a:tr>
              <a:tr h="566111">
                <a:tc>
                  <a:txBody>
                    <a:bodyPr/>
                    <a:lstStyle/>
                    <a:p>
                      <a:pPr algn="l"/>
                      <a:r>
                        <a:rPr lang="en-US" sz="1600" b="1" dirty="0">
                          <a:solidFill>
                            <a:srgbClr val="618E87"/>
                          </a:solidFill>
                          <a:latin typeface="Calibri" panose="020F0502020204030204" pitchFamily="34" charset="0"/>
                          <a:cs typeface="Calibri" panose="020F0502020204030204" pitchFamily="34" charset="0"/>
                        </a:rPr>
                        <a:t>Beginning</a:t>
                      </a:r>
                      <a:r>
                        <a:rPr lang="en-US" sz="1600" b="1" baseline="0" dirty="0">
                          <a:solidFill>
                            <a:srgbClr val="618E87"/>
                          </a:solidFill>
                          <a:latin typeface="Calibri" panose="020F0502020204030204" pitchFamily="34" charset="0"/>
                          <a:cs typeface="Calibri" panose="020F0502020204030204" pitchFamily="34" charset="0"/>
                        </a:rPr>
                        <a:t> of the 3</a:t>
                      </a:r>
                      <a:r>
                        <a:rPr lang="en-US" sz="1600" b="1" baseline="30000" dirty="0">
                          <a:solidFill>
                            <a:srgbClr val="618E87"/>
                          </a:solidFill>
                          <a:latin typeface="Calibri" panose="020F0502020204030204" pitchFamily="34" charset="0"/>
                          <a:cs typeface="Calibri" panose="020F0502020204030204" pitchFamily="34" charset="0"/>
                        </a:rPr>
                        <a:t>rd</a:t>
                      </a:r>
                      <a:r>
                        <a:rPr lang="en-US" sz="1600" b="1" baseline="0" dirty="0">
                          <a:solidFill>
                            <a:srgbClr val="618E87"/>
                          </a:solidFill>
                          <a:latin typeface="Calibri" panose="020F0502020204030204" pitchFamily="34" charset="0"/>
                          <a:cs typeface="Calibri" panose="020F0502020204030204" pitchFamily="34" charset="0"/>
                        </a:rPr>
                        <a:t> week</a:t>
                      </a:r>
                      <a:endParaRPr lang="en-US" sz="1600" b="1" dirty="0">
                        <a:solidFill>
                          <a:srgbClr val="618E87"/>
                        </a:solidFill>
                        <a:latin typeface="Calibri" panose="020F0502020204030204" pitchFamily="34" charset="0"/>
                        <a:cs typeface="Calibri" panose="020F0502020204030204" pitchFamily="34" charset="0"/>
                      </a:endParaRP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Formation</a:t>
                      </a:r>
                      <a:r>
                        <a:rPr lang="en-US" b="1" baseline="0" dirty="0">
                          <a:solidFill>
                            <a:srgbClr val="F07EB9"/>
                          </a:solidFill>
                          <a:latin typeface="Calibri" panose="020F0502020204030204" pitchFamily="34" charset="0"/>
                          <a:cs typeface="Calibri" panose="020F0502020204030204" pitchFamily="34" charset="0"/>
                        </a:rPr>
                        <a:t> of 3 germ cell layers (</a:t>
                      </a:r>
                      <a:r>
                        <a:rPr lang="en-US" b="1" baseline="0" dirty="0" err="1">
                          <a:solidFill>
                            <a:srgbClr val="F07EB9"/>
                          </a:solidFill>
                          <a:latin typeface="Calibri" panose="020F0502020204030204" pitchFamily="34" charset="0"/>
                          <a:cs typeface="Calibri" panose="020F0502020204030204" pitchFamily="34" charset="0"/>
                        </a:rPr>
                        <a:t>ectoderm,mesoderm,endoderm</a:t>
                      </a:r>
                      <a:r>
                        <a:rPr lang="en-US" b="1" baseline="0" dirty="0">
                          <a:solidFill>
                            <a:srgbClr val="F07EB9"/>
                          </a:solidFill>
                          <a:latin typeface="Calibri" panose="020F0502020204030204" pitchFamily="34" charset="0"/>
                          <a:cs typeface="Calibri" panose="020F0502020204030204" pitchFamily="34" charset="0"/>
                        </a:rPr>
                        <a:t>)</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386926">
                <a:tc>
                  <a:txBody>
                    <a:bodyPr/>
                    <a:lstStyle/>
                    <a:p>
                      <a:pPr algn="l"/>
                      <a:r>
                        <a:rPr lang="en-US" sz="1600" b="1" dirty="0">
                          <a:solidFill>
                            <a:srgbClr val="618E87"/>
                          </a:solidFill>
                          <a:latin typeface="Calibri" panose="020F0502020204030204" pitchFamily="34" charset="0"/>
                          <a:cs typeface="Calibri" panose="020F0502020204030204" pitchFamily="34" charset="0"/>
                        </a:rPr>
                        <a:t>Middle of 3</a:t>
                      </a:r>
                      <a:r>
                        <a:rPr lang="en-US" sz="1600" b="1" baseline="30000" dirty="0">
                          <a:solidFill>
                            <a:srgbClr val="618E87"/>
                          </a:solidFill>
                          <a:latin typeface="Calibri" panose="020F0502020204030204" pitchFamily="34" charset="0"/>
                          <a:cs typeface="Calibri" panose="020F0502020204030204" pitchFamily="34" charset="0"/>
                        </a:rPr>
                        <a:t>rd</a:t>
                      </a:r>
                      <a:r>
                        <a:rPr lang="en-US" sz="1600" b="1" baseline="0" dirty="0">
                          <a:solidFill>
                            <a:srgbClr val="618E87"/>
                          </a:solidFill>
                          <a:latin typeface="Calibri" panose="020F0502020204030204" pitchFamily="34" charset="0"/>
                          <a:cs typeface="Calibri" panose="020F0502020204030204" pitchFamily="34" charset="0"/>
                        </a:rPr>
                        <a:t>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Forming Neural plate (Beginning</a:t>
                      </a:r>
                      <a:r>
                        <a:rPr lang="en-US" b="1" baseline="0" dirty="0">
                          <a:solidFill>
                            <a:srgbClr val="F07EB9"/>
                          </a:solidFill>
                          <a:latin typeface="Calibri" panose="020F0502020204030204" pitchFamily="34" charset="0"/>
                          <a:cs typeface="Calibri" panose="020F0502020204030204" pitchFamily="34" charset="0"/>
                        </a:rPr>
                        <a:t> of  neural tube formation)</a:t>
                      </a:r>
                      <a:endParaRPr lang="en-US" b="1" dirty="0">
                        <a:solidFill>
                          <a:srgbClr val="F07EB9"/>
                        </a:solidFill>
                        <a:latin typeface="Calibri" panose="020F0502020204030204" pitchFamily="34" charset="0"/>
                        <a:cs typeface="Calibri" panose="020F0502020204030204" pitchFamily="34" charset="0"/>
                      </a:endParaRPr>
                    </a:p>
                    <a:p>
                      <a:pPr algn="l"/>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405158">
                <a:tc>
                  <a:txBody>
                    <a:bodyPr/>
                    <a:lstStyle/>
                    <a:p>
                      <a:pPr algn="l"/>
                      <a:r>
                        <a:rPr lang="en-US" sz="1600" b="1" baseline="0" dirty="0">
                          <a:solidFill>
                            <a:srgbClr val="618E87"/>
                          </a:solidFill>
                          <a:latin typeface="Calibri" panose="020F0502020204030204" pitchFamily="34" charset="0"/>
                          <a:cs typeface="Calibri" panose="020F0502020204030204" pitchFamily="34" charset="0"/>
                        </a:rPr>
                        <a:t>4</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baseline="0" dirty="0">
                          <a:solidFill>
                            <a:srgbClr val="618E87"/>
                          </a:solidFill>
                          <a:latin typeface="Calibri" panose="020F0502020204030204" pitchFamily="34" charset="0"/>
                          <a:cs typeface="Calibri" panose="020F0502020204030204" pitchFamily="34" charset="0"/>
                        </a:rPr>
                        <a:t>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Forming brain</a:t>
                      </a:r>
                      <a:r>
                        <a:rPr lang="en-US" b="1" baseline="0" dirty="0">
                          <a:solidFill>
                            <a:srgbClr val="F07EB9"/>
                          </a:solidFill>
                          <a:latin typeface="Calibri" panose="020F0502020204030204" pitchFamily="34" charset="0"/>
                          <a:cs typeface="Calibri" panose="020F0502020204030204" pitchFamily="34" charset="0"/>
                        </a:rPr>
                        <a:t> flexures</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3"/>
                  </a:ext>
                </a:extLst>
              </a:tr>
              <a:tr h="405158">
                <a:tc>
                  <a:txBody>
                    <a:bodyPr/>
                    <a:lstStyle/>
                    <a:p>
                      <a:pPr algn="l"/>
                      <a:r>
                        <a:rPr lang="en-US" sz="1600" b="1" baseline="0" dirty="0">
                          <a:solidFill>
                            <a:srgbClr val="618E87"/>
                          </a:solidFill>
                          <a:latin typeface="Calibri" panose="020F0502020204030204" pitchFamily="34" charset="0"/>
                          <a:cs typeface="Calibri" panose="020F0502020204030204" pitchFamily="34" charset="0"/>
                        </a:rPr>
                        <a:t>Middle of the 4</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baseline="0" dirty="0">
                          <a:solidFill>
                            <a:srgbClr val="618E87"/>
                          </a:solidFill>
                          <a:latin typeface="Calibri" panose="020F0502020204030204" pitchFamily="34" charset="0"/>
                          <a:cs typeface="Calibri" panose="020F0502020204030204" pitchFamily="34" charset="0"/>
                        </a:rPr>
                        <a:t>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End</a:t>
                      </a:r>
                      <a:r>
                        <a:rPr lang="en-US" b="1" baseline="0" dirty="0">
                          <a:solidFill>
                            <a:srgbClr val="F07EB9"/>
                          </a:solidFill>
                          <a:latin typeface="Calibri" panose="020F0502020204030204" pitchFamily="34" charset="0"/>
                          <a:cs typeface="Calibri" panose="020F0502020204030204" pitchFamily="34" charset="0"/>
                        </a:rPr>
                        <a:t> of neural tube formation</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4"/>
                  </a:ext>
                </a:extLst>
              </a:tr>
              <a:tr h="351918">
                <a:tc>
                  <a:txBody>
                    <a:bodyPr/>
                    <a:lstStyle/>
                    <a:p>
                      <a:pPr algn="l"/>
                      <a:r>
                        <a:rPr lang="en-US" sz="1600" b="1" dirty="0">
                          <a:solidFill>
                            <a:srgbClr val="618E87"/>
                          </a:solidFill>
                          <a:latin typeface="Calibri" panose="020F0502020204030204" pitchFamily="34" charset="0"/>
                          <a:cs typeface="Calibri" panose="020F0502020204030204" pitchFamily="34" charset="0"/>
                        </a:rPr>
                        <a:t>End</a:t>
                      </a:r>
                      <a:r>
                        <a:rPr lang="en-US" sz="1600" b="1" baseline="0" dirty="0">
                          <a:solidFill>
                            <a:srgbClr val="618E87"/>
                          </a:solidFill>
                          <a:latin typeface="Calibri" panose="020F0502020204030204" pitchFamily="34" charset="0"/>
                          <a:cs typeface="Calibri" panose="020F0502020204030204" pitchFamily="34" charset="0"/>
                        </a:rPr>
                        <a:t> of 4</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baseline="0" dirty="0">
                          <a:solidFill>
                            <a:srgbClr val="618E87"/>
                          </a:solidFill>
                          <a:latin typeface="Calibri" panose="020F0502020204030204" pitchFamily="34" charset="0"/>
                          <a:cs typeface="Calibri" panose="020F0502020204030204" pitchFamily="34" charset="0"/>
                        </a:rPr>
                        <a:t> week</a:t>
                      </a:r>
                      <a:endParaRPr lang="en-US" sz="1600" b="1" dirty="0">
                        <a:solidFill>
                          <a:srgbClr val="618E87"/>
                        </a:solidFill>
                        <a:latin typeface="Calibri" panose="020F0502020204030204" pitchFamily="34" charset="0"/>
                        <a:cs typeface="Calibri" panose="020F0502020204030204" pitchFamily="34" charset="0"/>
                      </a:endParaRP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Three vesicles</a:t>
                      </a:r>
                      <a:r>
                        <a:rPr lang="en-US" b="1" baseline="0" dirty="0">
                          <a:solidFill>
                            <a:srgbClr val="F07EB9"/>
                          </a:solidFill>
                          <a:latin typeface="Calibri" panose="020F0502020204030204" pitchFamily="34" charset="0"/>
                          <a:cs typeface="Calibri" panose="020F0502020204030204" pitchFamily="34" charset="0"/>
                        </a:rPr>
                        <a:t> stage (3 primary vesicles)</a:t>
                      </a:r>
                    </a:p>
                  </a:txBody>
                  <a:tcPr/>
                </a:tc>
                <a:extLst>
                  <a:ext uri="{0D108BD9-81ED-4DB2-BD59-A6C34878D82A}">
                    <a16:rowId xmlns:a16="http://schemas.microsoft.com/office/drawing/2014/main" xmlns="" val="10005"/>
                  </a:ext>
                </a:extLst>
              </a:tr>
              <a:tr h="386905">
                <a:tc>
                  <a:txBody>
                    <a:bodyPr/>
                    <a:lstStyle/>
                    <a:p>
                      <a:pPr algn="l"/>
                      <a:r>
                        <a:rPr lang="en-US" sz="1600" b="1" dirty="0">
                          <a:solidFill>
                            <a:srgbClr val="618E87"/>
                          </a:solidFill>
                          <a:latin typeface="Calibri" panose="020F0502020204030204" pitchFamily="34" charset="0"/>
                          <a:cs typeface="Calibri" panose="020F0502020204030204" pitchFamily="34" charset="0"/>
                        </a:rPr>
                        <a:t>5</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dirty="0">
                          <a:solidFill>
                            <a:srgbClr val="618E87"/>
                          </a:solidFill>
                          <a:latin typeface="Calibri" panose="020F0502020204030204" pitchFamily="34" charset="0"/>
                          <a:cs typeface="Calibri" panose="020F0502020204030204" pitchFamily="34" charset="0"/>
                        </a:rPr>
                        <a:t>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Five vesicles stage </a:t>
                      </a:r>
                      <a:r>
                        <a:rPr lang="en-US" b="1" baseline="0" dirty="0">
                          <a:solidFill>
                            <a:srgbClr val="F07EB9"/>
                          </a:solidFill>
                          <a:latin typeface="Calibri" panose="020F0502020204030204" pitchFamily="34" charset="0"/>
                          <a:cs typeface="Calibri" panose="020F0502020204030204" pitchFamily="34" charset="0"/>
                        </a:rPr>
                        <a:t> </a:t>
                      </a:r>
                      <a:r>
                        <a:rPr lang="en-US" b="1" dirty="0">
                          <a:solidFill>
                            <a:srgbClr val="F07EB9"/>
                          </a:solidFill>
                          <a:latin typeface="Calibri" panose="020F0502020204030204" pitchFamily="34" charset="0"/>
                          <a:cs typeface="Calibri" panose="020F0502020204030204" pitchFamily="34" charset="0"/>
                        </a:rPr>
                        <a:t>(2ry</a:t>
                      </a:r>
                      <a:r>
                        <a:rPr lang="en-US" b="1" baseline="0" dirty="0">
                          <a:solidFill>
                            <a:srgbClr val="F07EB9"/>
                          </a:solidFill>
                          <a:latin typeface="Calibri" panose="020F0502020204030204" pitchFamily="34" charset="0"/>
                          <a:cs typeface="Calibri" panose="020F0502020204030204" pitchFamily="34" charset="0"/>
                        </a:rPr>
                        <a:t> brain vesicles)</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6"/>
                  </a:ext>
                </a:extLst>
              </a:tr>
              <a:tr h="370342">
                <a:tc gridSpan="2">
                  <a:txBody>
                    <a:bodyPr/>
                    <a:lstStyle/>
                    <a:p>
                      <a:pPr algn="ctr"/>
                      <a:r>
                        <a:rPr lang="en-US" sz="1600" b="1" dirty="0">
                          <a:solidFill>
                            <a:schemeClr val="bg1"/>
                          </a:solidFill>
                          <a:latin typeface="Calibri" panose="020F0502020204030204" pitchFamily="34" charset="0"/>
                          <a:cs typeface="Calibri" panose="020F0502020204030204" pitchFamily="34" charset="0"/>
                        </a:rPr>
                        <a:t>Development</a:t>
                      </a:r>
                      <a:r>
                        <a:rPr lang="en-US" sz="1600" b="1" baseline="0" dirty="0">
                          <a:solidFill>
                            <a:schemeClr val="bg1"/>
                          </a:solidFill>
                          <a:latin typeface="Calibri" panose="020F0502020204030204" pitchFamily="34" charset="0"/>
                          <a:cs typeface="Calibri" panose="020F0502020204030204" pitchFamily="34" charset="0"/>
                        </a:rPr>
                        <a:t> of The Cerebrum</a:t>
                      </a:r>
                      <a:endParaRPr lang="en-US" sz="1600" b="1" dirty="0">
                        <a:solidFill>
                          <a:schemeClr val="bg1"/>
                        </a:solidFill>
                        <a:latin typeface="Calibri" panose="020F0502020204030204" pitchFamily="34" charset="0"/>
                        <a:cs typeface="Calibri" panose="020F0502020204030204" pitchFamily="34" charset="0"/>
                      </a:endParaRPr>
                    </a:p>
                  </a:txBody>
                  <a:tcPr>
                    <a:solidFill>
                      <a:srgbClr val="7AADA2"/>
                    </a:solidFill>
                  </a:tcPr>
                </a:tc>
                <a:tc hMerge="1">
                  <a:txBody>
                    <a:bodyPr/>
                    <a:lstStyle/>
                    <a:p>
                      <a:endParaRPr lang="en-US"/>
                    </a:p>
                  </a:txBody>
                  <a:tcPr/>
                </a:tc>
                <a:extLst>
                  <a:ext uri="{0D108BD9-81ED-4DB2-BD59-A6C34878D82A}">
                    <a16:rowId xmlns:a16="http://schemas.microsoft.com/office/drawing/2014/main" xmlns="" val="10007"/>
                  </a:ext>
                </a:extLst>
              </a:tr>
              <a:tr h="515062">
                <a:tc>
                  <a:txBody>
                    <a:bodyPr/>
                    <a:lstStyle/>
                    <a:p>
                      <a:pPr algn="l"/>
                      <a:r>
                        <a:rPr lang="en-US" sz="1600" b="1" dirty="0">
                          <a:solidFill>
                            <a:srgbClr val="618E87"/>
                          </a:solidFill>
                          <a:latin typeface="Calibri" panose="020F0502020204030204" pitchFamily="34" charset="0"/>
                          <a:cs typeface="Calibri" panose="020F0502020204030204" pitchFamily="34" charset="0"/>
                        </a:rPr>
                        <a:t>Day</a:t>
                      </a:r>
                      <a:r>
                        <a:rPr lang="en-US" sz="1600" b="1" baseline="0" dirty="0">
                          <a:solidFill>
                            <a:srgbClr val="618E87"/>
                          </a:solidFill>
                          <a:latin typeface="Calibri" panose="020F0502020204030204" pitchFamily="34" charset="0"/>
                          <a:cs typeface="Calibri" panose="020F0502020204030204" pitchFamily="34" charset="0"/>
                        </a:rPr>
                        <a:t> 32 (between 4</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baseline="0" dirty="0">
                          <a:solidFill>
                            <a:srgbClr val="618E87"/>
                          </a:solidFill>
                          <a:latin typeface="Calibri" panose="020F0502020204030204" pitchFamily="34" charset="0"/>
                          <a:cs typeface="Calibri" panose="020F0502020204030204" pitchFamily="34" charset="0"/>
                        </a:rPr>
                        <a:t> and 5</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baseline="0" dirty="0">
                          <a:solidFill>
                            <a:srgbClr val="618E87"/>
                          </a:solidFill>
                          <a:latin typeface="Calibri" panose="020F0502020204030204" pitchFamily="34" charset="0"/>
                          <a:cs typeface="Calibri" panose="020F0502020204030204" pitchFamily="34" charset="0"/>
                        </a:rPr>
                        <a:t> week)</a:t>
                      </a:r>
                      <a:endParaRPr lang="en-US" sz="1600" b="1" dirty="0">
                        <a:solidFill>
                          <a:srgbClr val="618E87"/>
                        </a:solidFill>
                        <a:latin typeface="Calibri" panose="020F0502020204030204" pitchFamily="34" charset="0"/>
                        <a:cs typeface="Calibri" panose="020F0502020204030204" pitchFamily="34" charset="0"/>
                      </a:endParaRP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Cerebral</a:t>
                      </a:r>
                      <a:r>
                        <a:rPr lang="en-US" b="1" baseline="0" dirty="0">
                          <a:solidFill>
                            <a:srgbClr val="F07EB9"/>
                          </a:solidFill>
                          <a:latin typeface="Calibri" panose="020F0502020204030204" pitchFamily="34" charset="0"/>
                          <a:cs typeface="Calibri" panose="020F0502020204030204" pitchFamily="34" charset="0"/>
                        </a:rPr>
                        <a:t> hemispheres appear as pair of bubble-like outgrowths</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8"/>
                  </a:ext>
                </a:extLst>
              </a:tr>
              <a:tr h="515062">
                <a:tc>
                  <a:txBody>
                    <a:bodyPr/>
                    <a:lstStyle/>
                    <a:p>
                      <a:pPr algn="l"/>
                      <a:r>
                        <a:rPr lang="en-US" sz="1600" b="1" dirty="0">
                          <a:solidFill>
                            <a:srgbClr val="618E87"/>
                          </a:solidFill>
                          <a:latin typeface="Calibri" panose="020F0502020204030204" pitchFamily="34" charset="0"/>
                          <a:cs typeface="Calibri" panose="020F0502020204030204" pitchFamily="34" charset="0"/>
                        </a:rPr>
                        <a:t>6</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dirty="0">
                          <a:solidFill>
                            <a:srgbClr val="618E87"/>
                          </a:solidFill>
                          <a:latin typeface="Calibri" panose="020F0502020204030204" pitchFamily="34" charset="0"/>
                          <a:cs typeface="Calibri" panose="020F0502020204030204" pitchFamily="34" charset="0"/>
                        </a:rPr>
                        <a:t>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Formation of corpus striatum</a:t>
                      </a:r>
                    </a:p>
                  </a:txBody>
                  <a:tcPr/>
                </a:tc>
                <a:extLst>
                  <a:ext uri="{0D108BD9-81ED-4DB2-BD59-A6C34878D82A}">
                    <a16:rowId xmlns:a16="http://schemas.microsoft.com/office/drawing/2014/main" xmlns="" val="10009"/>
                  </a:ext>
                </a:extLst>
              </a:tr>
              <a:tr h="515062">
                <a:tc>
                  <a:txBody>
                    <a:bodyPr/>
                    <a:lstStyle/>
                    <a:p>
                      <a:pPr algn="l"/>
                      <a:r>
                        <a:rPr lang="en-US" sz="1600" b="1" dirty="0">
                          <a:solidFill>
                            <a:srgbClr val="618E87"/>
                          </a:solidFill>
                          <a:latin typeface="Calibri" panose="020F0502020204030204" pitchFamily="34" charset="0"/>
                          <a:cs typeface="Calibri" panose="020F0502020204030204" pitchFamily="34" charset="0"/>
                        </a:rPr>
                        <a:t>16 week</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Cerebral hemispheres are oval</a:t>
                      </a:r>
                      <a:r>
                        <a:rPr lang="en-US" b="1" baseline="0" dirty="0">
                          <a:solidFill>
                            <a:srgbClr val="F07EB9"/>
                          </a:solidFill>
                          <a:latin typeface="Calibri" panose="020F0502020204030204" pitchFamily="34" charset="0"/>
                          <a:cs typeface="Calibri" panose="020F0502020204030204" pitchFamily="34" charset="0"/>
                        </a:rPr>
                        <a:t> and have expanded back to cover the diencephalon </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10"/>
                  </a:ext>
                </a:extLst>
              </a:tr>
              <a:tr h="515062">
                <a:tc>
                  <a:txBody>
                    <a:bodyPr/>
                    <a:lstStyle/>
                    <a:p>
                      <a:pPr algn="l"/>
                      <a:r>
                        <a:rPr lang="en-US" sz="1600" b="1" dirty="0">
                          <a:solidFill>
                            <a:srgbClr val="618E87"/>
                          </a:solidFill>
                          <a:latin typeface="Calibri" panose="020F0502020204030204" pitchFamily="34" charset="0"/>
                          <a:cs typeface="Calibri" panose="020F0502020204030204" pitchFamily="34" charset="0"/>
                        </a:rPr>
                        <a:t>The end of 3</a:t>
                      </a:r>
                      <a:r>
                        <a:rPr lang="en-US" sz="1600" b="1" baseline="30000" dirty="0">
                          <a:solidFill>
                            <a:srgbClr val="618E87"/>
                          </a:solidFill>
                          <a:latin typeface="Calibri" panose="020F0502020204030204" pitchFamily="34" charset="0"/>
                          <a:cs typeface="Calibri" panose="020F0502020204030204" pitchFamily="34" charset="0"/>
                        </a:rPr>
                        <a:t>rd</a:t>
                      </a:r>
                      <a:r>
                        <a:rPr lang="en-US" sz="1600" b="1" dirty="0">
                          <a:solidFill>
                            <a:srgbClr val="618E87"/>
                          </a:solidFill>
                          <a:latin typeface="Calibri" panose="020F0502020204030204" pitchFamily="34" charset="0"/>
                          <a:cs typeface="Calibri" panose="020F0502020204030204" pitchFamily="34" charset="0"/>
                        </a:rPr>
                        <a:t> month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07EB9"/>
                          </a:solidFill>
                          <a:latin typeface="Calibri" panose="020F0502020204030204" pitchFamily="34" charset="0"/>
                          <a:cs typeface="Calibri" panose="020F0502020204030204" pitchFamily="34" charset="0"/>
                        </a:rPr>
                        <a:t>Smooth </a:t>
                      </a:r>
                      <a:r>
                        <a:rPr lang="en-US" b="1" dirty="0">
                          <a:solidFill>
                            <a:srgbClr val="F07EB9"/>
                          </a:solidFill>
                          <a:latin typeface="Calibri" panose="020F0502020204030204" pitchFamily="34" charset="0"/>
                          <a:cs typeface="Calibri" panose="020F0502020204030204" pitchFamily="34" charset="0"/>
                        </a:rPr>
                        <a:t>Surfaces of the</a:t>
                      </a:r>
                      <a:r>
                        <a:rPr lang="en-US" b="1" baseline="0" dirty="0">
                          <a:solidFill>
                            <a:srgbClr val="F07EB9"/>
                          </a:solidFill>
                          <a:latin typeface="Calibri" panose="020F0502020204030204" pitchFamily="34" charset="0"/>
                          <a:cs typeface="Calibri" panose="020F0502020204030204" pitchFamily="34" charset="0"/>
                        </a:rPr>
                        <a:t> cerebral hemispheres </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11"/>
                  </a:ext>
                </a:extLst>
              </a:tr>
              <a:tr h="515062">
                <a:tc>
                  <a:txBody>
                    <a:bodyPr/>
                    <a:lstStyle/>
                    <a:p>
                      <a:pPr algn="l"/>
                      <a:r>
                        <a:rPr lang="en-US" sz="1600" b="1" dirty="0">
                          <a:solidFill>
                            <a:srgbClr val="618E87"/>
                          </a:solidFill>
                          <a:latin typeface="Calibri" panose="020F0502020204030204" pitchFamily="34" charset="0"/>
                          <a:cs typeface="Calibri" panose="020F0502020204030204" pitchFamily="34" charset="0"/>
                        </a:rPr>
                        <a:t>4</a:t>
                      </a:r>
                      <a:r>
                        <a:rPr lang="en-US" sz="1600" b="1" baseline="30000" dirty="0">
                          <a:solidFill>
                            <a:srgbClr val="618E87"/>
                          </a:solidFill>
                          <a:latin typeface="Calibri" panose="020F0502020204030204" pitchFamily="34" charset="0"/>
                          <a:cs typeface="Calibri" panose="020F0502020204030204" pitchFamily="34" charset="0"/>
                        </a:rPr>
                        <a:t>th</a:t>
                      </a:r>
                      <a:r>
                        <a:rPr lang="en-US" sz="1600" b="1" dirty="0">
                          <a:solidFill>
                            <a:srgbClr val="618E87"/>
                          </a:solidFill>
                          <a:latin typeface="Calibri" panose="020F0502020204030204" pitchFamily="34" charset="0"/>
                          <a:cs typeface="Calibri" panose="020F0502020204030204" pitchFamily="34" charset="0"/>
                        </a:rPr>
                        <a:t> month</a:t>
                      </a:r>
                    </a:p>
                  </a:txBody>
                  <a:tcPr/>
                </a:tc>
                <a:tc>
                  <a:txBody>
                    <a:bodyPr/>
                    <a:lstStyle/>
                    <a:p>
                      <a:pPr algn="l"/>
                      <a:r>
                        <a:rPr lang="en-US" b="1" dirty="0">
                          <a:solidFill>
                            <a:srgbClr val="F07EB9"/>
                          </a:solidFill>
                          <a:latin typeface="Calibri" panose="020F0502020204030204" pitchFamily="34" charset="0"/>
                          <a:cs typeface="Calibri" panose="020F0502020204030204" pitchFamily="34" charset="0"/>
                        </a:rPr>
                        <a:t>The cortex</a:t>
                      </a:r>
                      <a:r>
                        <a:rPr lang="en-US" b="1" baseline="0" dirty="0">
                          <a:solidFill>
                            <a:srgbClr val="F07EB9"/>
                          </a:solidFill>
                          <a:latin typeface="Calibri" panose="020F0502020204030204" pitchFamily="34" charset="0"/>
                          <a:cs typeface="Calibri" panose="020F0502020204030204" pitchFamily="34" charset="0"/>
                        </a:rPr>
                        <a:t> become folded into gyri separated by sulci</a:t>
                      </a:r>
                      <a:endParaRPr lang="en-US" b="1" dirty="0">
                        <a:solidFill>
                          <a:srgbClr val="F07EB9"/>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12"/>
                  </a:ext>
                </a:extLst>
              </a:tr>
            </a:tbl>
          </a:graphicData>
        </a:graphic>
      </p:graphicFrame>
      <p:sp>
        <p:nvSpPr>
          <p:cNvPr id="2" name="مربع نص 1"/>
          <p:cNvSpPr txBox="1"/>
          <p:nvPr/>
        </p:nvSpPr>
        <p:spPr>
          <a:xfrm>
            <a:off x="4422679" y="6467096"/>
            <a:ext cx="5167369" cy="307777"/>
          </a:xfrm>
          <a:prstGeom prst="rect">
            <a:avLst/>
          </a:prstGeom>
          <a:noFill/>
        </p:spPr>
        <p:txBody>
          <a:bodyPr wrap="square" rtlCol="1">
            <a:spAutoFit/>
          </a:bodyPr>
          <a:lstStyle/>
          <a:p>
            <a:pPr algn="r" rtl="1"/>
            <a:r>
              <a:rPr lang="ar-SA" dirty="0">
                <a:solidFill>
                  <a:srgbClr val="EE3D9B"/>
                </a:solidFill>
                <a:latin typeface="Calibri" panose="020F0502020204030204" pitchFamily="34" charset="0"/>
                <a:cs typeface="Calibri" panose="020F0502020204030204" pitchFamily="34" charset="0"/>
              </a:rPr>
              <a:t>- تأكدوا انكم فاهمين كويس </a:t>
            </a:r>
            <a:r>
              <a:rPr lang="ar-SA" dirty="0" err="1">
                <a:solidFill>
                  <a:srgbClr val="EE3D9B"/>
                </a:solidFill>
                <a:latin typeface="Calibri" panose="020F0502020204030204" pitchFamily="34" charset="0"/>
                <a:cs typeface="Calibri" panose="020F0502020204030204" pitchFamily="34" charset="0"/>
              </a:rPr>
              <a:t>السلايدات</a:t>
            </a:r>
            <a:r>
              <a:rPr lang="ar-SA" dirty="0">
                <a:solidFill>
                  <a:srgbClr val="EE3D9B"/>
                </a:solidFill>
                <a:latin typeface="Calibri" panose="020F0502020204030204" pitchFamily="34" charset="0"/>
                <a:cs typeface="Calibri" panose="020F0502020204030204" pitchFamily="34" charset="0"/>
              </a:rPr>
              <a:t> اللي جنبها نجمة </a:t>
            </a:r>
          </a:p>
        </p:txBody>
      </p:sp>
      <p:sp>
        <p:nvSpPr>
          <p:cNvPr id="4" name="نجمة ذات 4 نقاط 3"/>
          <p:cNvSpPr/>
          <p:nvPr/>
        </p:nvSpPr>
        <p:spPr>
          <a:xfrm>
            <a:off x="9567280" y="6404400"/>
            <a:ext cx="415636" cy="338447"/>
          </a:xfrm>
          <a:prstGeom prst="star5">
            <a:avLst/>
          </a:prstGeom>
          <a:solidFill>
            <a:srgbClr val="EE3D9B"/>
          </a:solidFill>
          <a:ln>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82063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852" y="-87103"/>
            <a:ext cx="4386943" cy="825046"/>
          </a:xfrm>
        </p:spPr>
        <p:txBody>
          <a:bodyPr/>
          <a:lstStyle/>
          <a:p>
            <a:r>
              <a:rPr lang="en-US" sz="2000" b="1" dirty="0">
                <a:latin typeface="Century Gothic" charset="0"/>
                <a:ea typeface="Century Gothic" charset="0"/>
                <a:cs typeface="Century Gothic" charset="0"/>
              </a:rPr>
              <a:t/>
            </a:r>
            <a:br>
              <a:rPr lang="en-US" sz="2000" b="1" dirty="0">
                <a:latin typeface="Century Gothic" charset="0"/>
                <a:ea typeface="Century Gothic" charset="0"/>
                <a:cs typeface="Century Gothic" charset="0"/>
              </a:rPr>
            </a:br>
            <a:r>
              <a:rPr lang="en-US" sz="2400" b="1" dirty="0">
                <a:solidFill>
                  <a:srgbClr val="618E87"/>
                </a:solidFill>
                <a:latin typeface="Century Gothic" charset="0"/>
                <a:ea typeface="Century Gothic" charset="0"/>
                <a:cs typeface="Century Gothic" charset="0"/>
              </a:rPr>
              <a:t>MCQ’S</a:t>
            </a:r>
            <a:endParaRPr lang="en-US" sz="2000" b="1" dirty="0">
              <a:solidFill>
                <a:srgbClr val="618E87"/>
              </a:solidFill>
              <a:latin typeface="Century Gothic" charset="0"/>
              <a:ea typeface="Century Gothic" charset="0"/>
              <a:cs typeface="Century Gothic" charset="0"/>
            </a:endParaRPr>
          </a:p>
        </p:txBody>
      </p:sp>
      <p:grpSp>
        <p:nvGrpSpPr>
          <p:cNvPr id="10" name="Group 9"/>
          <p:cNvGrpSpPr/>
          <p:nvPr/>
        </p:nvGrpSpPr>
        <p:grpSpPr>
          <a:xfrm>
            <a:off x="-96254" y="0"/>
            <a:ext cx="10194106" cy="6858000"/>
            <a:chOff x="-96254" y="0"/>
            <a:chExt cx="10194106" cy="6858000"/>
          </a:xfrm>
        </p:grpSpPr>
        <p:cxnSp>
          <p:nvCxnSpPr>
            <p:cNvPr id="11" name="Shape 138"/>
            <p:cNvCxnSpPr/>
            <p:nvPr/>
          </p:nvCxnSpPr>
          <p:spPr>
            <a:xfrm>
              <a:off x="953852" y="688509"/>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12" name="Group 11"/>
            <p:cNvGrpSpPr/>
            <p:nvPr/>
          </p:nvGrpSpPr>
          <p:grpSpPr>
            <a:xfrm>
              <a:off x="-96254" y="0"/>
              <a:ext cx="320845" cy="6858000"/>
              <a:chOff x="-96254" y="0"/>
              <a:chExt cx="320845" cy="6858000"/>
            </a:xfrm>
          </p:grpSpPr>
          <p:sp>
            <p:nvSpPr>
              <p:cNvPr id="13"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17" name="TextBox 11"/>
          <p:cNvSpPr txBox="1"/>
          <p:nvPr/>
        </p:nvSpPr>
        <p:spPr>
          <a:xfrm>
            <a:off x="684403" y="946491"/>
            <a:ext cx="9909917" cy="4739760"/>
          </a:xfrm>
          <a:prstGeom prst="rect">
            <a:avLst/>
          </a:prstGeom>
          <a:noFill/>
        </p:spPr>
        <p:txBody>
          <a:bodyPr wrap="square" rtlCol="0">
            <a:spAutoFit/>
          </a:bodyPr>
          <a:lstStyle/>
          <a:p>
            <a:endParaRPr lang="en-US" sz="1800" dirty="0">
              <a:solidFill>
                <a:schemeClr val="tx1"/>
              </a:solidFill>
              <a:latin typeface="+mn-lt"/>
            </a:endParaRPr>
          </a:p>
          <a:p>
            <a:r>
              <a:rPr lang="en-US" sz="1800" dirty="0">
                <a:solidFill>
                  <a:srgbClr val="618E87"/>
                </a:solidFill>
                <a:latin typeface="Calibri" panose="020F0502020204030204" pitchFamily="34" charset="0"/>
                <a:cs typeface="Calibri" panose="020F0502020204030204" pitchFamily="34" charset="0"/>
              </a:rPr>
              <a:t>1- which part of the embryonic ectoderm will thicken to form the </a:t>
            </a:r>
            <a:r>
              <a:rPr lang="en-US" sz="1800" dirty="0" err="1">
                <a:solidFill>
                  <a:srgbClr val="618E87"/>
                </a:solidFill>
                <a:latin typeface="Calibri" panose="020F0502020204030204" pitchFamily="34" charset="0"/>
                <a:cs typeface="Calibri" panose="020F0502020204030204" pitchFamily="34" charset="0"/>
              </a:rPr>
              <a:t>neuroectoderm</a:t>
            </a:r>
            <a:r>
              <a:rPr lang="en-US" sz="1800" dirty="0">
                <a:solidFill>
                  <a:srgbClr val="618E87"/>
                </a:solidFill>
                <a:latin typeface="Calibri" panose="020F0502020204030204" pitchFamily="34" charset="0"/>
                <a:cs typeface="Calibri" panose="020F0502020204030204" pitchFamily="34" charset="0"/>
              </a:rPr>
              <a:t> ?</a:t>
            </a:r>
          </a:p>
          <a:p>
            <a:r>
              <a:rPr lang="en-US" dirty="0">
                <a:solidFill>
                  <a:schemeClr val="tx1"/>
                </a:solidFill>
                <a:latin typeface="Calibri" panose="020F0502020204030204" pitchFamily="34" charset="0"/>
                <a:cs typeface="Calibri" panose="020F0502020204030204" pitchFamily="34" charset="0"/>
              </a:rPr>
              <a:t>   a- inner cell layers        b- margins of the dorsal ectoderm         c- the dorsal midline ectoderm </a:t>
            </a:r>
          </a:p>
          <a:p>
            <a:endParaRPr lang="en-US" sz="1800" dirty="0">
              <a:solidFill>
                <a:srgbClr val="618E87"/>
              </a:solidFill>
              <a:latin typeface="Calibri" panose="020F0502020204030204" pitchFamily="34" charset="0"/>
              <a:cs typeface="Calibri" panose="020F0502020204030204" pitchFamily="34" charset="0"/>
            </a:endParaRPr>
          </a:p>
          <a:p>
            <a:r>
              <a:rPr lang="en-US" sz="1800" dirty="0">
                <a:solidFill>
                  <a:srgbClr val="618E87"/>
                </a:solidFill>
                <a:latin typeface="Calibri" panose="020F0502020204030204" pitchFamily="34" charset="0"/>
                <a:cs typeface="Calibri" panose="020F0502020204030204" pitchFamily="34" charset="0"/>
              </a:rPr>
              <a:t>2- the 2 cerebral hemispheres will be developed from :</a:t>
            </a:r>
          </a:p>
          <a:p>
            <a:r>
              <a:rPr lang="en-US" sz="1800"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 </a:t>
            </a:r>
            <a:r>
              <a:rPr lang="es-ES_tradnl" dirty="0">
                <a:solidFill>
                  <a:schemeClr val="tx1"/>
                </a:solidFill>
                <a:latin typeface="Calibri" panose="020F0502020204030204" pitchFamily="34" charset="0"/>
                <a:cs typeface="Calibri" panose="020F0502020204030204" pitchFamily="34" charset="0"/>
              </a:rPr>
              <a:t>Prosencephalon </a:t>
            </a:r>
            <a:r>
              <a:rPr lang="en-US" dirty="0">
                <a:solidFill>
                  <a:schemeClr val="tx1"/>
                </a:solidFill>
                <a:latin typeface="Calibri" panose="020F0502020204030204" pitchFamily="34" charset="0"/>
                <a:cs typeface="Calibri" panose="020F0502020204030204" pitchFamily="34" charset="0"/>
              </a:rPr>
              <a:t> by 5</a:t>
            </a:r>
            <a:r>
              <a:rPr lang="en-US" baseline="30000" dirty="0">
                <a:solidFill>
                  <a:schemeClr val="tx1"/>
                </a:solidFill>
                <a:latin typeface="Calibri" panose="020F0502020204030204" pitchFamily="34" charset="0"/>
                <a:cs typeface="Calibri" panose="020F0502020204030204" pitchFamily="34" charset="0"/>
              </a:rPr>
              <a:t>th </a:t>
            </a:r>
            <a:r>
              <a:rPr lang="en-US" dirty="0">
                <a:solidFill>
                  <a:schemeClr val="tx1"/>
                </a:solidFill>
                <a:latin typeface="Calibri" panose="020F0502020204030204" pitchFamily="34" charset="0"/>
                <a:cs typeface="Calibri" panose="020F0502020204030204" pitchFamily="34" charset="0"/>
              </a:rPr>
              <a:t>week       b- telencephalon after the end of 5</a:t>
            </a:r>
            <a:r>
              <a:rPr lang="en-US" baseline="30000" dirty="0">
                <a:solidFill>
                  <a:schemeClr val="tx1"/>
                </a:solidFill>
                <a:latin typeface="Calibri" panose="020F0502020204030204" pitchFamily="34" charset="0"/>
                <a:cs typeface="Calibri" panose="020F0502020204030204" pitchFamily="34" charset="0"/>
              </a:rPr>
              <a:t>th </a:t>
            </a:r>
            <a:r>
              <a:rPr lang="en-US" dirty="0">
                <a:solidFill>
                  <a:schemeClr val="tx1"/>
                </a:solidFill>
                <a:latin typeface="Calibri" panose="020F0502020204030204" pitchFamily="34" charset="0"/>
                <a:cs typeface="Calibri" panose="020F0502020204030204" pitchFamily="34" charset="0"/>
              </a:rPr>
              <a:t>week         c- diencephalon by the 5</a:t>
            </a:r>
            <a:r>
              <a:rPr lang="en-US" baseline="30000" dirty="0">
                <a:solidFill>
                  <a:schemeClr val="tx1"/>
                </a:solidFill>
                <a:latin typeface="Calibri" panose="020F0502020204030204" pitchFamily="34" charset="0"/>
                <a:cs typeface="Calibri" panose="020F0502020204030204" pitchFamily="34" charset="0"/>
              </a:rPr>
              <a:t>th </a:t>
            </a:r>
            <a:r>
              <a:rPr lang="en-US" dirty="0">
                <a:solidFill>
                  <a:schemeClr val="tx1"/>
                </a:solidFill>
                <a:latin typeface="Calibri" panose="020F0502020204030204" pitchFamily="34" charset="0"/>
                <a:cs typeface="Calibri" panose="020F0502020204030204" pitchFamily="34" charset="0"/>
              </a:rPr>
              <a:t>week </a:t>
            </a: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rgbClr val="618E87"/>
                </a:solidFill>
                <a:latin typeface="Calibri" panose="020F0502020204030204" pitchFamily="34" charset="0"/>
                <a:cs typeface="Calibri" panose="020F0502020204030204" pitchFamily="34" charset="0"/>
              </a:rPr>
              <a:t>3- the cerebellar peduncle will be developed from :</a:t>
            </a:r>
          </a:p>
          <a:p>
            <a:r>
              <a:rPr lang="en-US" sz="1800"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 cerebellar cortex reaching brainstem  b- cerebellar nuclei reaching brain stem   c- cerebral nuclei reaching cerebellum </a:t>
            </a:r>
          </a:p>
          <a:p>
            <a:endParaRPr lang="en-US" sz="1800" dirty="0">
              <a:solidFill>
                <a:schemeClr val="tx1"/>
              </a:solidFill>
              <a:latin typeface="Calibri" panose="020F0502020204030204" pitchFamily="34" charset="0"/>
              <a:cs typeface="Calibri" panose="020F0502020204030204" pitchFamily="34" charset="0"/>
            </a:endParaRPr>
          </a:p>
          <a:p>
            <a:r>
              <a:rPr lang="en-US" sz="1800" dirty="0">
                <a:solidFill>
                  <a:srgbClr val="618E87"/>
                </a:solidFill>
                <a:latin typeface="Calibri" panose="020F0502020204030204" pitchFamily="34" charset="0"/>
                <a:cs typeface="Calibri" panose="020F0502020204030204" pitchFamily="34" charset="0"/>
              </a:rPr>
              <a:t>4- cerebellar growth will continue:</a:t>
            </a:r>
          </a:p>
          <a:p>
            <a:r>
              <a:rPr lang="en-US" sz="1800"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 before fetal life     b- after postnatal life    c- until postnatal life</a:t>
            </a:r>
          </a:p>
          <a:p>
            <a:endParaRPr lang="en-US" sz="1800" dirty="0">
              <a:solidFill>
                <a:srgbClr val="618E87"/>
              </a:solidFill>
              <a:latin typeface="Calibri" panose="020F0502020204030204" pitchFamily="34" charset="0"/>
              <a:cs typeface="Calibri" panose="020F0502020204030204" pitchFamily="34" charset="0"/>
            </a:endParaRPr>
          </a:p>
          <a:p>
            <a:r>
              <a:rPr lang="en-US" sz="1800" dirty="0">
                <a:solidFill>
                  <a:srgbClr val="618E87"/>
                </a:solidFill>
                <a:latin typeface="Calibri" panose="020F0502020204030204" pitchFamily="34" charset="0"/>
                <a:cs typeface="Calibri" panose="020F0502020204030204" pitchFamily="34" charset="0"/>
              </a:rPr>
              <a:t>5- what also can cause hydrocephalus beside herniated cerebellum ?</a:t>
            </a:r>
          </a:p>
          <a:p>
            <a:r>
              <a:rPr lang="en-US" sz="1800"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 brain tumor     b- </a:t>
            </a:r>
            <a:r>
              <a:rPr lang="en-US" dirty="0" err="1">
                <a:solidFill>
                  <a:schemeClr val="tx1"/>
                </a:solidFill>
                <a:latin typeface="Calibri" panose="020F0502020204030204" pitchFamily="34" charset="0"/>
                <a:cs typeface="Calibri" panose="020F0502020204030204" pitchFamily="34" charset="0"/>
              </a:rPr>
              <a:t>aqueductal</a:t>
            </a:r>
            <a:r>
              <a:rPr lang="en-US" dirty="0">
                <a:solidFill>
                  <a:schemeClr val="tx1"/>
                </a:solidFill>
                <a:latin typeface="Calibri" panose="020F0502020204030204" pitchFamily="34" charset="0"/>
                <a:cs typeface="Calibri" panose="020F0502020204030204" pitchFamily="34" charset="0"/>
              </a:rPr>
              <a:t> stenosis    c- both a and b are correct </a:t>
            </a:r>
          </a:p>
          <a:p>
            <a:r>
              <a:rPr lang="en-US"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 </a:t>
            </a:r>
          </a:p>
          <a:p>
            <a:r>
              <a:rPr lang="en-US" sz="1800" dirty="0">
                <a:solidFill>
                  <a:schemeClr val="tx1"/>
                </a:solidFill>
                <a:latin typeface="+mn-lt"/>
              </a:rPr>
              <a:t> </a:t>
            </a:r>
          </a:p>
        </p:txBody>
      </p:sp>
      <p:sp>
        <p:nvSpPr>
          <p:cNvPr id="18" name="TextBox 3"/>
          <p:cNvSpPr txBox="1"/>
          <p:nvPr/>
        </p:nvSpPr>
        <p:spPr>
          <a:xfrm rot="10800000">
            <a:off x="11206073" y="5273856"/>
            <a:ext cx="688931" cy="1323439"/>
          </a:xfrm>
          <a:prstGeom prst="rect">
            <a:avLst/>
          </a:prstGeom>
          <a:noFill/>
          <a:ln w="38100">
            <a:solidFill>
              <a:srgbClr val="7AADA2"/>
            </a:solidFill>
            <a:prstDash val="sysDash"/>
          </a:ln>
        </p:spPr>
        <p:txBody>
          <a:bodyPr wrap="square" rtlCol="0">
            <a:spAutoFit/>
          </a:bodyPr>
          <a:lstStyle/>
          <a:p>
            <a:r>
              <a:rPr lang="en-US" sz="1600" dirty="0">
                <a:solidFill>
                  <a:srgbClr val="ED9AB6"/>
                </a:solidFill>
                <a:latin typeface="Calibri" panose="020F0502020204030204" pitchFamily="34" charset="0"/>
                <a:cs typeface="Calibri" panose="020F0502020204030204" pitchFamily="34" charset="0"/>
              </a:rPr>
              <a:t>1- c</a:t>
            </a:r>
          </a:p>
          <a:p>
            <a:r>
              <a:rPr lang="en-US" sz="1600" dirty="0">
                <a:solidFill>
                  <a:srgbClr val="ED9AB6"/>
                </a:solidFill>
                <a:latin typeface="Calibri" panose="020F0502020204030204" pitchFamily="34" charset="0"/>
                <a:cs typeface="Calibri" panose="020F0502020204030204" pitchFamily="34" charset="0"/>
              </a:rPr>
              <a:t>2- B</a:t>
            </a:r>
          </a:p>
          <a:p>
            <a:r>
              <a:rPr lang="en-US" sz="1600" dirty="0">
                <a:solidFill>
                  <a:srgbClr val="ED9AB6"/>
                </a:solidFill>
                <a:latin typeface="Calibri" panose="020F0502020204030204" pitchFamily="34" charset="0"/>
                <a:cs typeface="Calibri" panose="020F0502020204030204" pitchFamily="34" charset="0"/>
              </a:rPr>
              <a:t>3- b</a:t>
            </a:r>
          </a:p>
          <a:p>
            <a:r>
              <a:rPr lang="en-US" sz="1600" dirty="0">
                <a:solidFill>
                  <a:srgbClr val="ED9AB6"/>
                </a:solidFill>
                <a:latin typeface="Calibri" panose="020F0502020204030204" pitchFamily="34" charset="0"/>
                <a:cs typeface="Calibri" panose="020F0502020204030204" pitchFamily="34" charset="0"/>
              </a:rPr>
              <a:t>4- c</a:t>
            </a:r>
          </a:p>
          <a:p>
            <a:r>
              <a:rPr lang="en-US" sz="1600" dirty="0">
                <a:solidFill>
                  <a:srgbClr val="ED9AB6"/>
                </a:solidFill>
                <a:latin typeface="Calibri" panose="020F0502020204030204" pitchFamily="34" charset="0"/>
                <a:cs typeface="Calibri" panose="020F0502020204030204" pitchFamily="34" charset="0"/>
              </a:rPr>
              <a:t>5- c</a:t>
            </a:r>
          </a:p>
        </p:txBody>
      </p:sp>
    </p:spTree>
    <p:extLst>
      <p:ext uri="{BB962C8B-B14F-4D97-AF65-F5344CB8AC3E}">
        <p14:creationId xmlns:p14="http://schemas.microsoft.com/office/powerpoint/2010/main" val="205891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6" name="Shape 626"/>
          <p:cNvGrpSpPr/>
          <p:nvPr/>
        </p:nvGrpSpPr>
        <p:grpSpPr>
          <a:xfrm>
            <a:off x="333829" y="179293"/>
            <a:ext cx="3653971" cy="3156898"/>
            <a:chOff x="3793642" y="1056178"/>
            <a:chExt cx="3534257" cy="3452322"/>
          </a:xfrm>
        </p:grpSpPr>
        <p:sp>
          <p:nvSpPr>
            <p:cNvPr id="627" name="Shape 627"/>
            <p:cNvSpPr/>
            <p:nvPr/>
          </p:nvSpPr>
          <p:spPr>
            <a:xfrm>
              <a:off x="3949700" y="1206500"/>
              <a:ext cx="3225800" cy="3149600"/>
            </a:xfrm>
            <a:prstGeom prst="ellipse">
              <a:avLst/>
            </a:prstGeom>
            <a:solidFill>
              <a:srgbClr val="7AADA2"/>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28" name="Shape 628"/>
            <p:cNvSpPr/>
            <p:nvPr/>
          </p:nvSpPr>
          <p:spPr>
            <a:xfrm>
              <a:off x="3883610" y="1130300"/>
              <a:ext cx="3355175" cy="3291840"/>
            </a:xfrm>
            <a:prstGeom prst="ellipse">
              <a:avLst/>
            </a:prstGeom>
            <a:noFill/>
            <a:ln w="22225" cap="flat" cmpd="sng">
              <a:solidFill>
                <a:srgbClr val="7AADA2"/>
              </a:solidFill>
              <a:prstDash val="solid"/>
              <a:miter/>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29" name="Shape 629"/>
            <p:cNvSpPr/>
            <p:nvPr/>
          </p:nvSpPr>
          <p:spPr>
            <a:xfrm>
              <a:off x="3793642" y="1056178"/>
              <a:ext cx="3534257" cy="3452322"/>
            </a:xfrm>
            <a:prstGeom prst="ellipse">
              <a:avLst/>
            </a:prstGeom>
            <a:noFill/>
            <a:ln w="44450" cap="flat" cmpd="sng">
              <a:solidFill>
                <a:srgbClr val="7AADA2"/>
              </a:solidFill>
              <a:prstDash val="solid"/>
              <a:miter/>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630" name="Shape 630"/>
          <p:cNvSpPr txBox="1"/>
          <p:nvPr/>
        </p:nvSpPr>
        <p:spPr>
          <a:xfrm>
            <a:off x="660400" y="952500"/>
            <a:ext cx="3048000" cy="1569660"/>
          </a:xfrm>
          <a:prstGeom prst="rect">
            <a:avLst/>
          </a:prstGeom>
          <a:noFill/>
          <a:ln>
            <a:noFill/>
          </a:ln>
        </p:spPr>
        <p:txBody>
          <a:bodyPr lIns="91425" tIns="45700" rIns="91425" bIns="45700" anchor="t" anchorCtr="0">
            <a:noAutofit/>
          </a:bodyPr>
          <a:lstStyle/>
          <a:p>
            <a:pPr algn="ctr">
              <a:buSzPct val="25000"/>
            </a:pPr>
            <a:r>
              <a:rPr lang="en-GB" sz="3200" b="1" dirty="0">
                <a:solidFill>
                  <a:srgbClr val="E6DBDD"/>
                </a:solidFill>
                <a:latin typeface="Century Gothic"/>
                <a:ea typeface="Century Gothic"/>
                <a:cs typeface="Century Gothic"/>
                <a:sym typeface="Century Gothic"/>
              </a:rPr>
              <a:t>ANY SUGGESTION OR ISSUE </a:t>
            </a:r>
          </a:p>
        </p:txBody>
      </p:sp>
      <p:cxnSp>
        <p:nvCxnSpPr>
          <p:cNvPr id="637" name="Shape 637"/>
          <p:cNvCxnSpPr/>
          <p:nvPr/>
        </p:nvCxnSpPr>
        <p:spPr>
          <a:xfrm rot="10800000">
            <a:off x="5843326" y="3753918"/>
            <a:ext cx="5575300" cy="0"/>
          </a:xfrm>
          <a:prstGeom prst="straightConnector1">
            <a:avLst/>
          </a:prstGeom>
          <a:noFill/>
          <a:ln w="41275" cap="rnd" cmpd="sng">
            <a:solidFill>
              <a:srgbClr val="A5A5A5"/>
            </a:solidFill>
            <a:prstDash val="solid"/>
            <a:round/>
            <a:headEnd type="none" w="med" len="med"/>
            <a:tailEnd type="none" w="med" len="med"/>
          </a:ln>
        </p:spPr>
      </p:cxnSp>
      <p:pic>
        <p:nvPicPr>
          <p:cNvPr id="640" name="Shape 640"/>
          <p:cNvPicPr preferRelativeResize="0"/>
          <p:nvPr/>
        </p:nvPicPr>
        <p:blipFill rotWithShape="1">
          <a:blip r:embed="rId3">
            <a:alphaModFix/>
          </a:blip>
          <a:srcRect l="17968" t="12500" r="17968" b="12500"/>
          <a:stretch/>
        </p:blipFill>
        <p:spPr>
          <a:xfrm>
            <a:off x="5523966" y="932736"/>
            <a:ext cx="660399" cy="773149"/>
          </a:xfrm>
          <a:prstGeom prst="rect">
            <a:avLst/>
          </a:prstGeom>
          <a:noFill/>
          <a:ln>
            <a:noFill/>
          </a:ln>
        </p:spPr>
      </p:pic>
      <p:sp>
        <p:nvSpPr>
          <p:cNvPr id="642" name="Shape 642"/>
          <p:cNvSpPr txBox="1"/>
          <p:nvPr/>
        </p:nvSpPr>
        <p:spPr>
          <a:xfrm>
            <a:off x="6596984" y="248944"/>
            <a:ext cx="3530599" cy="646331"/>
          </a:xfrm>
          <a:prstGeom prst="rect">
            <a:avLst/>
          </a:prstGeom>
          <a:noFill/>
          <a:ln>
            <a:noFill/>
          </a:ln>
        </p:spPr>
        <p:txBody>
          <a:bodyPr lIns="91425" tIns="45700" rIns="91425" bIns="45700" anchor="t" anchorCtr="0">
            <a:noAutofit/>
          </a:bodyPr>
          <a:lstStyle/>
          <a:p>
            <a:pPr>
              <a:buSzPct val="25000"/>
            </a:pPr>
            <a:r>
              <a:rPr lang="en-GB" sz="3600" b="1" dirty="0">
                <a:solidFill>
                  <a:srgbClr val="7AADA2"/>
                </a:solidFill>
                <a:latin typeface="Century Gothic"/>
                <a:ea typeface="Century Gothic"/>
                <a:cs typeface="Century Gothic"/>
                <a:sym typeface="Century Gothic"/>
              </a:rPr>
              <a:t>References </a:t>
            </a:r>
          </a:p>
        </p:txBody>
      </p:sp>
      <p:cxnSp>
        <p:nvCxnSpPr>
          <p:cNvPr id="643" name="Shape 643"/>
          <p:cNvCxnSpPr/>
          <p:nvPr/>
        </p:nvCxnSpPr>
        <p:spPr>
          <a:xfrm flipV="1">
            <a:off x="6596984" y="825825"/>
            <a:ext cx="2651188" cy="1"/>
          </a:xfrm>
          <a:prstGeom prst="straightConnector1">
            <a:avLst/>
          </a:prstGeom>
          <a:noFill/>
          <a:ln w="22225" cap="flat" cmpd="sng">
            <a:solidFill>
              <a:srgbClr val="878688">
                <a:alpha val="44705"/>
              </a:srgbClr>
            </a:solidFill>
            <a:prstDash val="dot"/>
            <a:miter/>
            <a:headEnd type="none" w="med" len="med"/>
            <a:tailEnd type="none" w="med" len="med"/>
          </a:ln>
        </p:spPr>
      </p:cxnSp>
      <p:sp>
        <p:nvSpPr>
          <p:cNvPr id="644" name="Shape 644"/>
          <p:cNvSpPr txBox="1"/>
          <p:nvPr/>
        </p:nvSpPr>
        <p:spPr>
          <a:xfrm>
            <a:off x="6323327" y="1732840"/>
            <a:ext cx="3474719" cy="646331"/>
          </a:xfrm>
          <a:prstGeom prst="rect">
            <a:avLst/>
          </a:prstGeom>
          <a:noFill/>
          <a:ln>
            <a:noFill/>
          </a:ln>
        </p:spPr>
        <p:txBody>
          <a:bodyPr lIns="91425" tIns="45700" rIns="91425" bIns="45700" anchor="t" anchorCtr="0">
            <a:noAutofit/>
          </a:bodyPr>
          <a:lstStyle/>
          <a:p>
            <a:pPr>
              <a:buSzPct val="25000"/>
            </a:pPr>
            <a:r>
              <a:rPr lang="en-GB" sz="3600" b="1" dirty="0">
                <a:solidFill>
                  <a:srgbClr val="7AADA2"/>
                </a:solidFill>
                <a:latin typeface="Century Gothic"/>
                <a:ea typeface="Century Gothic"/>
                <a:cs typeface="Century Gothic"/>
                <a:sym typeface="Century Gothic"/>
              </a:rPr>
              <a:t>USEFUL VIDEOS</a:t>
            </a:r>
          </a:p>
        </p:txBody>
      </p:sp>
      <p:cxnSp>
        <p:nvCxnSpPr>
          <p:cNvPr id="645" name="Shape 645"/>
          <p:cNvCxnSpPr/>
          <p:nvPr/>
        </p:nvCxnSpPr>
        <p:spPr>
          <a:xfrm flipV="1">
            <a:off x="6323327" y="2379171"/>
            <a:ext cx="3561453" cy="18288"/>
          </a:xfrm>
          <a:prstGeom prst="straightConnector1">
            <a:avLst/>
          </a:prstGeom>
          <a:noFill/>
          <a:ln w="22225" cap="flat" cmpd="sng">
            <a:solidFill>
              <a:srgbClr val="878688">
                <a:alpha val="44705"/>
              </a:srgbClr>
            </a:solidFill>
            <a:prstDash val="dot"/>
            <a:miter/>
            <a:headEnd type="none" w="med" len="med"/>
            <a:tailEnd type="none" w="med" len="med"/>
          </a:ln>
        </p:spPr>
      </p:cxnSp>
      <p:sp>
        <p:nvSpPr>
          <p:cNvPr id="646" name="Shape 646"/>
          <p:cNvSpPr txBox="1"/>
          <p:nvPr/>
        </p:nvSpPr>
        <p:spPr>
          <a:xfrm>
            <a:off x="6323327" y="998666"/>
            <a:ext cx="3925001" cy="506645"/>
          </a:xfrm>
          <a:prstGeom prst="rect">
            <a:avLst/>
          </a:prstGeom>
          <a:noFill/>
          <a:ln w="19050">
            <a:solidFill>
              <a:srgbClr val="7AADA2"/>
            </a:solidFill>
            <a:prstDash val="lgDash"/>
          </a:ln>
        </p:spPr>
        <p:txBody>
          <a:bodyPr lIns="91425" tIns="45700" rIns="91425" bIns="45700" anchor="t" anchorCtr="0">
            <a:noAutofit/>
          </a:bodyPr>
          <a:lstStyle/>
          <a:p>
            <a:pPr marL="285750" indent="-285750">
              <a:lnSpc>
                <a:spcPct val="150000"/>
              </a:lnSpc>
              <a:buFont typeface="Arial" charset="0"/>
              <a:buChar char="•"/>
            </a:pPr>
            <a:r>
              <a:rPr lang="en-GB" dirty="0" err="1">
                <a:solidFill>
                  <a:srgbClr val="EE3D9B"/>
                </a:solidFill>
                <a:latin typeface="Calibri"/>
                <a:ea typeface="Calibri"/>
                <a:cs typeface="Calibri"/>
                <a:sym typeface="Calibri"/>
              </a:rPr>
              <a:t>Dr.slides</a:t>
            </a:r>
            <a:r>
              <a:rPr lang="en-GB" dirty="0">
                <a:solidFill>
                  <a:srgbClr val="EE3D9B"/>
                </a:solidFill>
                <a:latin typeface="Calibri"/>
                <a:ea typeface="Calibri"/>
                <a:cs typeface="Calibri"/>
                <a:sym typeface="Calibri"/>
              </a:rPr>
              <a:t> (male and female).</a:t>
            </a:r>
          </a:p>
          <a:p>
            <a:endParaRPr lang="en-GB" dirty="0">
              <a:solidFill>
                <a:srgbClr val="EE3D9B"/>
              </a:solidFill>
              <a:latin typeface="Calibri"/>
              <a:ea typeface="Calibri"/>
              <a:cs typeface="Calibri"/>
              <a:sym typeface="Calibri"/>
              <a:hlinkClick r:id="rId4"/>
            </a:endParaRPr>
          </a:p>
        </p:txBody>
      </p:sp>
      <p:grpSp>
        <p:nvGrpSpPr>
          <p:cNvPr id="648" name="Shape 648"/>
          <p:cNvGrpSpPr/>
          <p:nvPr/>
        </p:nvGrpSpPr>
        <p:grpSpPr>
          <a:xfrm>
            <a:off x="10297695" y="5675"/>
            <a:ext cx="1894305" cy="2379169"/>
            <a:chOff x="10297695" y="0"/>
            <a:chExt cx="1894305" cy="2149642"/>
          </a:xfrm>
        </p:grpSpPr>
        <p:sp>
          <p:nvSpPr>
            <p:cNvPr id="649" name="Shape 649"/>
            <p:cNvSpPr/>
            <p:nvPr/>
          </p:nvSpPr>
          <p:spPr>
            <a:xfrm>
              <a:off x="11734709" y="0"/>
              <a:ext cx="457291" cy="737936"/>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50" name="Shape 650"/>
            <p:cNvSpPr/>
            <p:nvPr/>
          </p:nvSpPr>
          <p:spPr>
            <a:xfrm>
              <a:off x="11016202" y="0"/>
              <a:ext cx="457291" cy="2149641"/>
            </a:xfrm>
            <a:prstGeom prst="rect">
              <a:avLst/>
            </a:prstGeom>
            <a:solidFill>
              <a:srgbClr val="95D2C3"/>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51" name="Shape 651"/>
            <p:cNvSpPr/>
            <p:nvPr/>
          </p:nvSpPr>
          <p:spPr>
            <a:xfrm>
              <a:off x="10297695" y="0"/>
              <a:ext cx="457291" cy="129941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nvGrpSpPr>
          <p:cNvPr id="33" name="مجموعة 32"/>
          <p:cNvGrpSpPr/>
          <p:nvPr/>
        </p:nvGrpSpPr>
        <p:grpSpPr>
          <a:xfrm>
            <a:off x="-296366" y="3182403"/>
            <a:ext cx="7268666" cy="3862133"/>
            <a:chOff x="-770021" y="2149642"/>
            <a:chExt cx="11984224" cy="5277854"/>
          </a:xfrm>
        </p:grpSpPr>
        <p:grpSp>
          <p:nvGrpSpPr>
            <p:cNvPr id="34" name="Group 56"/>
            <p:cNvGrpSpPr/>
            <p:nvPr/>
          </p:nvGrpSpPr>
          <p:grpSpPr>
            <a:xfrm>
              <a:off x="-770021" y="2149642"/>
              <a:ext cx="4829059" cy="5277854"/>
              <a:chOff x="158735" y="2005263"/>
              <a:chExt cx="4602883" cy="4700338"/>
            </a:xfrm>
          </p:grpSpPr>
          <p:pic>
            <p:nvPicPr>
              <p:cNvPr id="43" name="Picture 55"/>
              <p:cNvPicPr>
                <a:picLocks noChangeAspect="1"/>
              </p:cNvPicPr>
              <p:nvPr/>
            </p:nvPicPr>
            <p:blipFill rotWithShape="1">
              <a:blip r:embed="rId5">
                <a:extLst>
                  <a:ext uri="{28A0092B-C50C-407E-A947-70E740481C1C}">
                    <a14:useLocalDpi xmlns:a14="http://schemas.microsoft.com/office/drawing/2010/main" val="0"/>
                  </a:ext>
                </a:extLst>
              </a:blip>
              <a:srcRect l="20592" t="11645" r="18816" b="5855"/>
              <a:stretch/>
            </p:blipFill>
            <p:spPr>
              <a:xfrm>
                <a:off x="158735" y="2005263"/>
                <a:ext cx="4602883" cy="4700338"/>
              </a:xfrm>
              <a:prstGeom prst="rect">
                <a:avLst/>
              </a:prstGeom>
            </p:spPr>
          </p:pic>
          <p:pic>
            <p:nvPicPr>
              <p:cNvPr id="44" name="Picture 54"/>
              <p:cNvPicPr>
                <a:picLocks noChangeAspect="1"/>
              </p:cNvPicPr>
              <p:nvPr/>
            </p:nvPicPr>
            <p:blipFill rotWithShape="1">
              <a:blip r:embed="rId6">
                <a:alphaModFix/>
                <a:extLst>
                  <a:ext uri="{BEBA8EAE-BF5A-486C-A8C5-ECC9F3942E4B}">
                    <a14:imgProps xmlns:a14="http://schemas.microsoft.com/office/drawing/2010/main">
                      <a14:imgLayer r:embed="rId7">
                        <a14:imgEffect>
                          <a14:backgroundRemoval t="1000" b="90000" l="10000" r="90000">
                            <a14:foregroundMark x1="58594" y1="5250" x2="58594" y2="5250"/>
                            <a14:backgroundMark x1="64258" y1="27313" x2="64258" y2="27313"/>
                            <a14:backgroundMark x1="66836" y1="20188" x2="66836" y2="20188"/>
                            <a14:backgroundMark x1="66367" y1="22688" x2="66367" y2="22688"/>
                            <a14:backgroundMark x1="66836" y1="26813" x2="66836" y2="26813"/>
                            <a14:backgroundMark x1="62852" y1="5250" x2="62852" y2="5250"/>
                            <a14:backgroundMark x1="67305" y1="10250" x2="67305" y2="10250"/>
                            <a14:backgroundMark x1="52695" y1="7125" x2="52695" y2="7125"/>
                            <a14:backgroundMark x1="54688" y1="3063" x2="54688" y2="3063"/>
                            <a14:backgroundMark x1="54688" y1="5625" x2="54688" y2="5625"/>
                          </a14:backgroundRemoval>
                        </a14:imgEffect>
                      </a14:imgLayer>
                    </a14:imgProps>
                  </a:ext>
                  <a:ext uri="{28A0092B-C50C-407E-A947-70E740481C1C}">
                    <a14:useLocalDpi xmlns:a14="http://schemas.microsoft.com/office/drawing/2010/main" val="0"/>
                  </a:ext>
                </a:extLst>
              </a:blip>
              <a:srcRect l="32535" t="-1793" r="27114" b="16045"/>
              <a:stretch/>
            </p:blipFill>
            <p:spPr>
              <a:xfrm rot="1152351">
                <a:off x="382493" y="2196809"/>
                <a:ext cx="2996926" cy="3947748"/>
              </a:xfrm>
              <a:prstGeom prst="rect">
                <a:avLst/>
              </a:prstGeom>
            </p:spPr>
          </p:pic>
        </p:grpSp>
        <p:grpSp>
          <p:nvGrpSpPr>
            <p:cNvPr id="35" name="مجموعة 34"/>
            <p:cNvGrpSpPr/>
            <p:nvPr/>
          </p:nvGrpSpPr>
          <p:grpSpPr>
            <a:xfrm>
              <a:off x="2513487" y="2648367"/>
              <a:ext cx="8700716" cy="2097537"/>
              <a:chOff x="2176542" y="3784934"/>
              <a:chExt cx="8054326" cy="1798476"/>
            </a:xfrm>
          </p:grpSpPr>
          <p:grpSp>
            <p:nvGrpSpPr>
              <p:cNvPr id="36" name="Group 19"/>
              <p:cNvGrpSpPr/>
              <p:nvPr/>
            </p:nvGrpSpPr>
            <p:grpSpPr>
              <a:xfrm>
                <a:off x="2176542" y="3784934"/>
                <a:ext cx="2516467" cy="1798476"/>
                <a:chOff x="6851293" y="2529763"/>
                <a:chExt cx="2516467" cy="1798476"/>
              </a:xfrm>
            </p:grpSpPr>
            <p:pic>
              <p:nvPicPr>
                <p:cNvPr id="39" name="Picture 5"/>
                <p:cNvPicPr>
                  <a:picLocks noChangeAspect="1"/>
                </p:cNvPicPr>
                <p:nvPr/>
              </p:nvPicPr>
              <p:blipFill>
                <a:blip r:embed="rId8">
                  <a:extLst>
                    <a:ext uri="{BEBA8EAE-BF5A-486C-A8C5-ECC9F3942E4B}">
                      <a14:imgProps xmlns:a14="http://schemas.microsoft.com/office/drawing/2010/main">
                        <a14:imgLayer r:embed="rId9">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6851293" y="2529763"/>
                  <a:ext cx="2516467" cy="1798476"/>
                </a:xfrm>
                <a:prstGeom prst="rect">
                  <a:avLst/>
                </a:prstGeom>
              </p:spPr>
            </p:pic>
            <p:sp>
              <p:nvSpPr>
                <p:cNvPr id="40" name="Oval 9"/>
                <p:cNvSpPr/>
                <p:nvPr/>
              </p:nvSpPr>
              <p:spPr>
                <a:xfrm rot="19838218">
                  <a:off x="7172584" y="2672499"/>
                  <a:ext cx="417043" cy="209859"/>
                </a:xfrm>
                <a:prstGeom prst="ellipse">
                  <a:avLst/>
                </a:prstGeom>
                <a:solidFill>
                  <a:srgbClr val="FF698F"/>
                </a:solidFill>
                <a:ln w="12700" cap="flat" cmpd="sng" algn="ctr">
                  <a:noFill/>
                  <a:prstDash val="solid"/>
                  <a:miter lim="800000"/>
                </a:ln>
                <a:effectLst/>
              </p:spPr>
              <p:txBody>
                <a:bodyPr rtlCol="0" anchor="ctr"/>
                <a:lstStyle/>
                <a:p>
                  <a:pPr algn="ctr">
                    <a:defRPr/>
                  </a:pPr>
                  <a:endParaRPr lang="en-US" sz="1800" kern="1200">
                    <a:solidFill>
                      <a:prstClr val="white"/>
                    </a:solidFill>
                    <a:latin typeface="Calibri" panose="020F0502020204030204"/>
                  </a:endParaRPr>
                </a:p>
              </p:txBody>
            </p:sp>
            <p:sp>
              <p:nvSpPr>
                <p:cNvPr id="41" name="Oval 10"/>
                <p:cNvSpPr/>
                <p:nvPr/>
              </p:nvSpPr>
              <p:spPr>
                <a:xfrm rot="18606469">
                  <a:off x="7635237" y="2589513"/>
                  <a:ext cx="66831" cy="367447"/>
                </a:xfrm>
                <a:prstGeom prst="ellipse">
                  <a:avLst/>
                </a:prstGeom>
                <a:solidFill>
                  <a:srgbClr val="FF698F"/>
                </a:solidFill>
                <a:ln w="12700" cap="flat" cmpd="sng" algn="ctr">
                  <a:noFill/>
                  <a:prstDash val="solid"/>
                  <a:miter lim="800000"/>
                </a:ln>
                <a:effectLst/>
              </p:spPr>
              <p:txBody>
                <a:bodyPr rtlCol="0" anchor="ctr"/>
                <a:lstStyle/>
                <a:p>
                  <a:pPr algn="ctr">
                    <a:defRPr/>
                  </a:pPr>
                  <a:endParaRPr lang="en-US" sz="1800" kern="1200">
                    <a:solidFill>
                      <a:prstClr val="white"/>
                    </a:solidFill>
                    <a:latin typeface="Calibri" panose="020F0502020204030204"/>
                  </a:endParaRPr>
                </a:p>
              </p:txBody>
            </p:sp>
            <p:sp>
              <p:nvSpPr>
                <p:cNvPr id="42" name="Oval 18"/>
                <p:cNvSpPr/>
                <p:nvPr/>
              </p:nvSpPr>
              <p:spPr>
                <a:xfrm rot="19946827">
                  <a:off x="7760985" y="2822452"/>
                  <a:ext cx="72478" cy="166494"/>
                </a:xfrm>
                <a:prstGeom prst="ellipse">
                  <a:avLst/>
                </a:prstGeom>
                <a:solidFill>
                  <a:srgbClr val="FF698F"/>
                </a:solidFill>
                <a:ln w="12700" cap="flat" cmpd="sng" algn="ctr">
                  <a:noFill/>
                  <a:prstDash val="solid"/>
                  <a:miter lim="800000"/>
                </a:ln>
                <a:effectLst/>
              </p:spPr>
              <p:txBody>
                <a:bodyPr rtlCol="0" anchor="ctr"/>
                <a:lstStyle/>
                <a:p>
                  <a:pPr algn="ctr">
                    <a:defRPr/>
                  </a:pPr>
                  <a:endParaRPr lang="en-US" sz="1800" kern="1200">
                    <a:solidFill>
                      <a:prstClr val="white"/>
                    </a:solidFill>
                    <a:latin typeface="Calibri" panose="020F0502020204030204"/>
                  </a:endParaRPr>
                </a:p>
              </p:txBody>
            </p:sp>
          </p:grpSp>
          <p:sp>
            <p:nvSpPr>
              <p:cNvPr id="37" name="TextBox 21"/>
              <p:cNvSpPr txBox="1"/>
              <p:nvPr/>
            </p:nvSpPr>
            <p:spPr>
              <a:xfrm>
                <a:off x="3062813" y="4573946"/>
                <a:ext cx="7168055" cy="540944"/>
              </a:xfrm>
              <a:prstGeom prst="rect">
                <a:avLst/>
              </a:prstGeom>
              <a:noFill/>
            </p:spPr>
            <p:txBody>
              <a:bodyPr wrap="square" rtlCol="0">
                <a:spAutoFit/>
              </a:bodyPr>
              <a:lstStyle/>
              <a:p>
                <a:pPr>
                  <a:defRPr/>
                </a:pPr>
                <a:r>
                  <a:rPr lang="en-US" sz="2400" kern="1200" dirty="0">
                    <a:solidFill>
                      <a:srgbClr val="F18B95"/>
                    </a:solidFill>
                    <a:latin typeface="Kino MT" panose="040307050D0C02020703" pitchFamily="82" charset="0"/>
                  </a:rPr>
                  <a:t>Embryology</a:t>
                </a:r>
              </a:p>
            </p:txBody>
          </p:sp>
          <p:sp>
            <p:nvSpPr>
              <p:cNvPr id="38" name="مربع نص 37"/>
              <p:cNvSpPr txBox="1"/>
              <p:nvPr/>
            </p:nvSpPr>
            <p:spPr>
              <a:xfrm>
                <a:off x="4247074" y="4902751"/>
                <a:ext cx="1717589" cy="504880"/>
              </a:xfrm>
              <a:prstGeom prst="rect">
                <a:avLst/>
              </a:prstGeom>
              <a:noFill/>
            </p:spPr>
            <p:txBody>
              <a:bodyPr wrap="square" rtlCol="0">
                <a:spAutoFit/>
              </a:bodyPr>
              <a:lstStyle/>
              <a:p>
                <a:pPr>
                  <a:defRPr/>
                </a:pPr>
                <a:r>
                  <a:rPr lang="en-US" sz="2200" kern="1200" dirty="0">
                    <a:solidFill>
                      <a:srgbClr val="E1B27F"/>
                    </a:solidFill>
                    <a:latin typeface="Kino MT" panose="040307050D0C02020703" pitchFamily="82" charset="0"/>
                  </a:rPr>
                  <a:t>436</a:t>
                </a:r>
              </a:p>
            </p:txBody>
          </p:sp>
        </p:grpSp>
      </p:grpSp>
      <p:sp>
        <p:nvSpPr>
          <p:cNvPr id="2" name="TextBox 1"/>
          <p:cNvSpPr txBox="1"/>
          <p:nvPr/>
        </p:nvSpPr>
        <p:spPr>
          <a:xfrm>
            <a:off x="2800073" y="5364392"/>
            <a:ext cx="1617816" cy="369332"/>
          </a:xfrm>
          <a:prstGeom prst="rect">
            <a:avLst/>
          </a:prstGeom>
          <a:noFill/>
          <a:ln w="28575">
            <a:solidFill>
              <a:srgbClr val="618E87"/>
            </a:solidFill>
            <a:prstDash val="dashDot"/>
          </a:ln>
        </p:spPr>
        <p:txBody>
          <a:bodyPr wrap="square" rtlCol="0">
            <a:spAutoFit/>
          </a:bodyPr>
          <a:lstStyle/>
          <a:p>
            <a:pPr algn="ctr"/>
            <a:r>
              <a:rPr lang="en-US" sz="1800" b="1" u="sng" dirty="0">
                <a:solidFill>
                  <a:srgbClr val="0070C0"/>
                </a:solidFill>
                <a:latin typeface="Calibri" pitchFamily="34" charset="0"/>
                <a:cs typeface="Calibri" pitchFamily="34" charset="0"/>
                <a:hlinkClick r:id="rId10"/>
              </a:rPr>
              <a:t>Editing file</a:t>
            </a:r>
            <a:endParaRPr lang="en-US" sz="1800" b="1" u="sng" dirty="0">
              <a:solidFill>
                <a:srgbClr val="0070C0"/>
              </a:solidFill>
              <a:latin typeface="Calibri" pitchFamily="34" charset="0"/>
              <a:cs typeface="Calibri" pitchFamily="34" charset="0"/>
            </a:endParaRPr>
          </a:p>
        </p:txBody>
      </p:sp>
      <p:grpSp>
        <p:nvGrpSpPr>
          <p:cNvPr id="22" name="Group 21"/>
          <p:cNvGrpSpPr/>
          <p:nvPr/>
        </p:nvGrpSpPr>
        <p:grpSpPr>
          <a:xfrm>
            <a:off x="3239777" y="3136264"/>
            <a:ext cx="1484048" cy="1245935"/>
            <a:chOff x="3239777" y="3136264"/>
            <a:chExt cx="1484048" cy="1245935"/>
          </a:xfrm>
        </p:grpSpPr>
        <p:sp>
          <p:nvSpPr>
            <p:cNvPr id="13" name="Freeform 12"/>
            <p:cNvSpPr/>
            <p:nvPr/>
          </p:nvSpPr>
          <p:spPr>
            <a:xfrm rot="337334">
              <a:off x="3239777" y="3136264"/>
              <a:ext cx="1235934" cy="1201849"/>
            </a:xfrm>
            <a:custGeom>
              <a:avLst/>
              <a:gdLst>
                <a:gd name="connsiteX0" fmla="*/ 0 w 1088020"/>
                <a:gd name="connsiteY0" fmla="*/ 0 h 1145893"/>
                <a:gd name="connsiteX1" fmla="*/ 57873 w 1088020"/>
                <a:gd name="connsiteY1" fmla="*/ 115746 h 1145893"/>
                <a:gd name="connsiteX2" fmla="*/ 104172 w 1088020"/>
                <a:gd name="connsiteY2" fmla="*/ 185194 h 1145893"/>
                <a:gd name="connsiteX3" fmla="*/ 162045 w 1088020"/>
                <a:gd name="connsiteY3" fmla="*/ 277792 h 1145893"/>
                <a:gd name="connsiteX4" fmla="*/ 231493 w 1088020"/>
                <a:gd name="connsiteY4" fmla="*/ 347240 h 1145893"/>
                <a:gd name="connsiteX5" fmla="*/ 266217 w 1088020"/>
                <a:gd name="connsiteY5" fmla="*/ 381964 h 1145893"/>
                <a:gd name="connsiteX6" fmla="*/ 324091 w 1088020"/>
                <a:gd name="connsiteY6" fmla="*/ 451412 h 1145893"/>
                <a:gd name="connsiteX7" fmla="*/ 370390 w 1088020"/>
                <a:gd name="connsiteY7" fmla="*/ 486136 h 1145893"/>
                <a:gd name="connsiteX8" fmla="*/ 428263 w 1088020"/>
                <a:gd name="connsiteY8" fmla="*/ 532435 h 1145893"/>
                <a:gd name="connsiteX9" fmla="*/ 474562 w 1088020"/>
                <a:gd name="connsiteY9" fmla="*/ 590308 h 1145893"/>
                <a:gd name="connsiteX10" fmla="*/ 497711 w 1088020"/>
                <a:gd name="connsiteY10" fmla="*/ 625032 h 1145893"/>
                <a:gd name="connsiteX11" fmla="*/ 544010 w 1088020"/>
                <a:gd name="connsiteY11" fmla="*/ 671331 h 1145893"/>
                <a:gd name="connsiteX12" fmla="*/ 567159 w 1088020"/>
                <a:gd name="connsiteY12" fmla="*/ 694481 h 1145893"/>
                <a:gd name="connsiteX13" fmla="*/ 625033 w 1088020"/>
                <a:gd name="connsiteY13" fmla="*/ 787078 h 1145893"/>
                <a:gd name="connsiteX14" fmla="*/ 659757 w 1088020"/>
                <a:gd name="connsiteY14" fmla="*/ 856526 h 1145893"/>
                <a:gd name="connsiteX15" fmla="*/ 671331 w 1088020"/>
                <a:gd name="connsiteY15" fmla="*/ 1088020 h 1145893"/>
                <a:gd name="connsiteX16" fmla="*/ 567159 w 1088020"/>
                <a:gd name="connsiteY16" fmla="*/ 1145893 h 1145893"/>
                <a:gd name="connsiteX17" fmla="*/ 381964 w 1088020"/>
                <a:gd name="connsiteY17" fmla="*/ 1134318 h 1145893"/>
                <a:gd name="connsiteX18" fmla="*/ 312516 w 1088020"/>
                <a:gd name="connsiteY18" fmla="*/ 1088020 h 1145893"/>
                <a:gd name="connsiteX19" fmla="*/ 289367 w 1088020"/>
                <a:gd name="connsiteY19" fmla="*/ 1064870 h 1145893"/>
                <a:gd name="connsiteX20" fmla="*/ 219919 w 1088020"/>
                <a:gd name="connsiteY20" fmla="*/ 949124 h 1145893"/>
                <a:gd name="connsiteX21" fmla="*/ 208344 w 1088020"/>
                <a:gd name="connsiteY21" fmla="*/ 914400 h 1145893"/>
                <a:gd name="connsiteX22" fmla="*/ 196769 w 1088020"/>
                <a:gd name="connsiteY22" fmla="*/ 856526 h 1145893"/>
                <a:gd name="connsiteX23" fmla="*/ 208344 w 1088020"/>
                <a:gd name="connsiteY23" fmla="*/ 729205 h 1145893"/>
                <a:gd name="connsiteX24" fmla="*/ 254643 w 1088020"/>
                <a:gd name="connsiteY24" fmla="*/ 682906 h 1145893"/>
                <a:gd name="connsiteX25" fmla="*/ 277792 w 1088020"/>
                <a:gd name="connsiteY25" fmla="*/ 648182 h 1145893"/>
                <a:gd name="connsiteX26" fmla="*/ 439838 w 1088020"/>
                <a:gd name="connsiteY26" fmla="*/ 578734 h 1145893"/>
                <a:gd name="connsiteX27" fmla="*/ 578734 w 1088020"/>
                <a:gd name="connsiteY27" fmla="*/ 555584 h 1145893"/>
                <a:gd name="connsiteX28" fmla="*/ 752354 w 1088020"/>
                <a:gd name="connsiteY28" fmla="*/ 567159 h 1145893"/>
                <a:gd name="connsiteX29" fmla="*/ 798653 w 1088020"/>
                <a:gd name="connsiteY29" fmla="*/ 601883 h 1145893"/>
                <a:gd name="connsiteX30" fmla="*/ 833377 w 1088020"/>
                <a:gd name="connsiteY30" fmla="*/ 625032 h 1145893"/>
                <a:gd name="connsiteX31" fmla="*/ 879676 w 1088020"/>
                <a:gd name="connsiteY31" fmla="*/ 671331 h 1145893"/>
                <a:gd name="connsiteX32" fmla="*/ 902825 w 1088020"/>
                <a:gd name="connsiteY32" fmla="*/ 694481 h 1145893"/>
                <a:gd name="connsiteX33" fmla="*/ 972273 w 1088020"/>
                <a:gd name="connsiteY33" fmla="*/ 740779 h 1145893"/>
                <a:gd name="connsiteX34" fmla="*/ 995422 w 1088020"/>
                <a:gd name="connsiteY34" fmla="*/ 763929 h 1145893"/>
                <a:gd name="connsiteX35" fmla="*/ 1064871 w 1088020"/>
                <a:gd name="connsiteY35" fmla="*/ 787078 h 1145893"/>
                <a:gd name="connsiteX36" fmla="*/ 1088020 w 1088020"/>
                <a:gd name="connsiteY36" fmla="*/ 821802 h 114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88020" h="1145893">
                  <a:moveTo>
                    <a:pt x="0" y="0"/>
                  </a:moveTo>
                  <a:cubicBezTo>
                    <a:pt x="19291" y="38582"/>
                    <a:pt x="33945" y="79855"/>
                    <a:pt x="57873" y="115746"/>
                  </a:cubicBezTo>
                  <a:cubicBezTo>
                    <a:pt x="73306" y="138895"/>
                    <a:pt x="91730" y="160309"/>
                    <a:pt x="104172" y="185194"/>
                  </a:cubicBezTo>
                  <a:cubicBezTo>
                    <a:pt x="125869" y="228589"/>
                    <a:pt x="128237" y="240228"/>
                    <a:pt x="162045" y="277792"/>
                  </a:cubicBezTo>
                  <a:cubicBezTo>
                    <a:pt x="183946" y="302126"/>
                    <a:pt x="208344" y="324091"/>
                    <a:pt x="231493" y="347240"/>
                  </a:cubicBezTo>
                  <a:cubicBezTo>
                    <a:pt x="243068" y="358815"/>
                    <a:pt x="256396" y="368869"/>
                    <a:pt x="266217" y="381964"/>
                  </a:cubicBezTo>
                  <a:cubicBezTo>
                    <a:pt x="285814" y="408093"/>
                    <a:pt x="299561" y="430971"/>
                    <a:pt x="324091" y="451412"/>
                  </a:cubicBezTo>
                  <a:cubicBezTo>
                    <a:pt x="338911" y="463762"/>
                    <a:pt x="355570" y="473786"/>
                    <a:pt x="370390" y="486136"/>
                  </a:cubicBezTo>
                  <a:cubicBezTo>
                    <a:pt x="436363" y="541115"/>
                    <a:pt x="342408" y="475199"/>
                    <a:pt x="428263" y="532435"/>
                  </a:cubicBezTo>
                  <a:cubicBezTo>
                    <a:pt x="499513" y="639311"/>
                    <a:pt x="408590" y="507844"/>
                    <a:pt x="474562" y="590308"/>
                  </a:cubicBezTo>
                  <a:cubicBezTo>
                    <a:pt x="483252" y="601171"/>
                    <a:pt x="488658" y="614470"/>
                    <a:pt x="497711" y="625032"/>
                  </a:cubicBezTo>
                  <a:cubicBezTo>
                    <a:pt x="511915" y="641603"/>
                    <a:pt x="528577" y="655898"/>
                    <a:pt x="544010" y="671331"/>
                  </a:cubicBezTo>
                  <a:cubicBezTo>
                    <a:pt x="551726" y="679048"/>
                    <a:pt x="561106" y="685401"/>
                    <a:pt x="567159" y="694481"/>
                  </a:cubicBezTo>
                  <a:cubicBezTo>
                    <a:pt x="585524" y="722028"/>
                    <a:pt x="611072" y="759155"/>
                    <a:pt x="625033" y="787078"/>
                  </a:cubicBezTo>
                  <a:cubicBezTo>
                    <a:pt x="672952" y="882918"/>
                    <a:pt x="593414" y="757014"/>
                    <a:pt x="659757" y="856526"/>
                  </a:cubicBezTo>
                  <a:cubicBezTo>
                    <a:pt x="672547" y="920477"/>
                    <a:pt x="704524" y="1021635"/>
                    <a:pt x="671331" y="1088020"/>
                  </a:cubicBezTo>
                  <a:cubicBezTo>
                    <a:pt x="655412" y="1119858"/>
                    <a:pt x="600351" y="1134829"/>
                    <a:pt x="567159" y="1145893"/>
                  </a:cubicBezTo>
                  <a:cubicBezTo>
                    <a:pt x="505427" y="1142035"/>
                    <a:pt x="442278" y="1148026"/>
                    <a:pt x="381964" y="1134318"/>
                  </a:cubicBezTo>
                  <a:cubicBezTo>
                    <a:pt x="354834" y="1128152"/>
                    <a:pt x="332189" y="1107693"/>
                    <a:pt x="312516" y="1088020"/>
                  </a:cubicBezTo>
                  <a:cubicBezTo>
                    <a:pt x="304800" y="1080303"/>
                    <a:pt x="295915" y="1073600"/>
                    <a:pt x="289367" y="1064870"/>
                  </a:cubicBezTo>
                  <a:cubicBezTo>
                    <a:pt x="261937" y="1028297"/>
                    <a:pt x="237873" y="991016"/>
                    <a:pt x="219919" y="949124"/>
                  </a:cubicBezTo>
                  <a:cubicBezTo>
                    <a:pt x="215113" y="937910"/>
                    <a:pt x="211303" y="926237"/>
                    <a:pt x="208344" y="914400"/>
                  </a:cubicBezTo>
                  <a:cubicBezTo>
                    <a:pt x="203572" y="895314"/>
                    <a:pt x="200627" y="875817"/>
                    <a:pt x="196769" y="856526"/>
                  </a:cubicBezTo>
                  <a:cubicBezTo>
                    <a:pt x="200627" y="814086"/>
                    <a:pt x="194868" y="769633"/>
                    <a:pt x="208344" y="729205"/>
                  </a:cubicBezTo>
                  <a:cubicBezTo>
                    <a:pt x="215246" y="708499"/>
                    <a:pt x="240439" y="699477"/>
                    <a:pt x="254643" y="682906"/>
                  </a:cubicBezTo>
                  <a:cubicBezTo>
                    <a:pt x="263696" y="672344"/>
                    <a:pt x="267323" y="657342"/>
                    <a:pt x="277792" y="648182"/>
                  </a:cubicBezTo>
                  <a:cubicBezTo>
                    <a:pt x="336362" y="596932"/>
                    <a:pt x="362960" y="594110"/>
                    <a:pt x="439838" y="578734"/>
                  </a:cubicBezTo>
                  <a:cubicBezTo>
                    <a:pt x="524463" y="561808"/>
                    <a:pt x="478236" y="569941"/>
                    <a:pt x="578734" y="555584"/>
                  </a:cubicBezTo>
                  <a:cubicBezTo>
                    <a:pt x="636607" y="559442"/>
                    <a:pt x="695596" y="555210"/>
                    <a:pt x="752354" y="567159"/>
                  </a:cubicBezTo>
                  <a:cubicBezTo>
                    <a:pt x="771231" y="571133"/>
                    <a:pt x="782955" y="590670"/>
                    <a:pt x="798653" y="601883"/>
                  </a:cubicBezTo>
                  <a:cubicBezTo>
                    <a:pt x="809973" y="609969"/>
                    <a:pt x="822815" y="615979"/>
                    <a:pt x="833377" y="625032"/>
                  </a:cubicBezTo>
                  <a:cubicBezTo>
                    <a:pt x="849948" y="639236"/>
                    <a:pt x="864243" y="655898"/>
                    <a:pt x="879676" y="671331"/>
                  </a:cubicBezTo>
                  <a:cubicBezTo>
                    <a:pt x="887392" y="679048"/>
                    <a:pt x="893745" y="688428"/>
                    <a:pt x="902825" y="694481"/>
                  </a:cubicBezTo>
                  <a:cubicBezTo>
                    <a:pt x="925974" y="709914"/>
                    <a:pt x="952600" y="721106"/>
                    <a:pt x="972273" y="740779"/>
                  </a:cubicBezTo>
                  <a:cubicBezTo>
                    <a:pt x="979989" y="748496"/>
                    <a:pt x="985661" y="759049"/>
                    <a:pt x="995422" y="763929"/>
                  </a:cubicBezTo>
                  <a:cubicBezTo>
                    <a:pt x="1017248" y="774842"/>
                    <a:pt x="1064871" y="787078"/>
                    <a:pt x="1064871" y="787078"/>
                  </a:cubicBezTo>
                  <a:cubicBezTo>
                    <a:pt x="1077665" y="825462"/>
                    <a:pt x="1064244" y="821802"/>
                    <a:pt x="1088020" y="821802"/>
                  </a:cubicBezTo>
                </a:path>
              </a:pathLst>
            </a:custGeom>
            <a:noFill/>
            <a:ln w="34925">
              <a:solidFill>
                <a:srgbClr val="7BAD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241619" y="3794219"/>
              <a:ext cx="482206" cy="587980"/>
              <a:chOff x="4390280" y="2957879"/>
              <a:chExt cx="482206" cy="587980"/>
            </a:xfrm>
          </p:grpSpPr>
          <p:sp>
            <p:nvSpPr>
              <p:cNvPr id="15" name="Triangle 14"/>
              <p:cNvSpPr/>
              <p:nvPr/>
            </p:nvSpPr>
            <p:spPr>
              <a:xfrm rot="7579256">
                <a:off x="4453860" y="3127233"/>
                <a:ext cx="481731" cy="355521"/>
              </a:xfrm>
              <a:prstGeom prst="triangle">
                <a:avLst/>
              </a:prstGeom>
              <a:noFill/>
              <a:ln w="28575">
                <a:solidFill>
                  <a:srgbClr val="7BAD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4390280" y="2957879"/>
                <a:ext cx="334120" cy="452071"/>
              </a:xfrm>
              <a:prstGeom prst="line">
                <a:avLst/>
              </a:prstGeom>
              <a:ln w="57150">
                <a:solidFill>
                  <a:srgbClr val="E6DBDD"/>
                </a:solidFill>
              </a:ln>
            </p:spPr>
            <p:style>
              <a:lnRef idx="1">
                <a:schemeClr val="accent1"/>
              </a:lnRef>
              <a:fillRef idx="0">
                <a:schemeClr val="accent1"/>
              </a:fillRef>
              <a:effectRef idx="0">
                <a:schemeClr val="accent1"/>
              </a:effectRef>
              <a:fontRef idx="minor">
                <a:schemeClr val="tx1"/>
              </a:fontRef>
            </p:style>
          </p:cxnSp>
        </p:grpSp>
      </p:grpSp>
      <p:sp>
        <p:nvSpPr>
          <p:cNvPr id="45" name="Shape 647"/>
          <p:cNvSpPr txBox="1"/>
          <p:nvPr/>
        </p:nvSpPr>
        <p:spPr>
          <a:xfrm>
            <a:off x="6137095" y="2604170"/>
            <a:ext cx="6014989" cy="904111"/>
          </a:xfrm>
          <a:prstGeom prst="rect">
            <a:avLst/>
          </a:prstGeom>
          <a:noFill/>
          <a:ln w="19050">
            <a:solidFill>
              <a:srgbClr val="7AADA2"/>
            </a:solidFill>
            <a:prstDash val="lgDash"/>
          </a:ln>
        </p:spPr>
        <p:txBody>
          <a:bodyPr lIns="91425" tIns="45700" rIns="91425" bIns="45700" anchor="t" anchorCtr="0">
            <a:noAutofit/>
          </a:bodyPr>
          <a:lstStyle/>
          <a:p>
            <a:pPr marL="285750" lvl="0" indent="-285750">
              <a:buClr>
                <a:srgbClr val="00213F"/>
              </a:buClr>
              <a:buSzPct val="100000"/>
              <a:buFont typeface="Arial" panose="020B0604020202020204" pitchFamily="34" charset="0"/>
              <a:buChar char="•"/>
            </a:pPr>
            <a:r>
              <a:rPr lang="en-GB" sz="1800" dirty="0">
                <a:solidFill>
                  <a:srgbClr val="00213F"/>
                </a:solidFill>
                <a:latin typeface="Calibri"/>
                <a:ea typeface="Calibri"/>
                <a:cs typeface="Calibri"/>
                <a:sym typeface="Calibri"/>
                <a:hlinkClick r:id="rId11"/>
              </a:rPr>
              <a:t> </a:t>
            </a:r>
            <a:r>
              <a:rPr lang="en-GB" sz="1800" dirty="0">
                <a:solidFill>
                  <a:schemeClr val="tx1"/>
                </a:solidFill>
                <a:latin typeface="Calibri"/>
                <a:ea typeface="Calibri"/>
                <a:cs typeface="Calibri"/>
                <a:sym typeface="Calibri"/>
                <a:hlinkClick r:id="rId11"/>
              </a:rPr>
              <a:t>https://www.youtube.com/watch?v=AWYNmUsfKWc</a:t>
            </a:r>
            <a:endParaRPr lang="en-GB" sz="1800" dirty="0">
              <a:solidFill>
                <a:schemeClr val="tx1"/>
              </a:solidFill>
              <a:latin typeface="Calibri"/>
              <a:ea typeface="Calibri"/>
              <a:cs typeface="Calibri"/>
              <a:sym typeface="Calibri"/>
            </a:endParaRPr>
          </a:p>
          <a:p>
            <a:pPr marL="285750" lvl="0" indent="-285750">
              <a:buClr>
                <a:srgbClr val="00213F"/>
              </a:buClr>
              <a:buSzPct val="100000"/>
              <a:buFont typeface="Arial" panose="020B0604020202020204" pitchFamily="34" charset="0"/>
              <a:buChar char="•"/>
            </a:pPr>
            <a:r>
              <a:rPr lang="en-GB" sz="1800" dirty="0">
                <a:solidFill>
                  <a:schemeClr val="tx1"/>
                </a:solidFill>
                <a:latin typeface="Calibri"/>
                <a:ea typeface="Calibri"/>
                <a:cs typeface="Calibri"/>
                <a:sym typeface="Calibri"/>
                <a:hlinkClick r:id="rId12"/>
              </a:rPr>
              <a:t>https://www.youtube.com/watch?v=lhapeOo6laA&amp;feature=youtu.be</a:t>
            </a:r>
            <a:endParaRPr lang="en-GB" sz="1800" dirty="0">
              <a:solidFill>
                <a:schemeClr val="tx1"/>
              </a:solidFill>
              <a:latin typeface="Calibri"/>
              <a:ea typeface="Calibri"/>
              <a:cs typeface="Calibri"/>
              <a:sym typeface="Calibri"/>
            </a:endParaRPr>
          </a:p>
          <a:p>
            <a:pPr marL="285750" lvl="0" indent="-285750">
              <a:buClr>
                <a:srgbClr val="00213F"/>
              </a:buClr>
              <a:buSzPct val="100000"/>
              <a:buFont typeface="Arial" panose="020B0604020202020204" pitchFamily="34" charset="0"/>
              <a:buChar char="•"/>
            </a:pPr>
            <a:endParaRPr lang="en-GB" sz="1800" dirty="0">
              <a:solidFill>
                <a:srgbClr val="00213F"/>
              </a:solidFill>
              <a:latin typeface="Calibri"/>
              <a:ea typeface="Calibri"/>
              <a:cs typeface="Calibri"/>
              <a:sym typeface="Calibri"/>
            </a:endParaRPr>
          </a:p>
          <a:p>
            <a:pPr lvl="0">
              <a:buClr>
                <a:srgbClr val="00213F"/>
              </a:buClr>
              <a:buSzPct val="100000"/>
            </a:pPr>
            <a:endParaRPr lang="en-GB" sz="1800" dirty="0">
              <a:solidFill>
                <a:srgbClr val="00213F"/>
              </a:solidFill>
              <a:latin typeface="Calibri"/>
              <a:ea typeface="Calibri"/>
              <a:cs typeface="Calibri"/>
              <a:sym typeface="Calibri"/>
            </a:endParaRPr>
          </a:p>
        </p:txBody>
      </p:sp>
      <p:sp>
        <p:nvSpPr>
          <p:cNvPr id="46" name="Shape 634"/>
          <p:cNvSpPr txBox="1"/>
          <p:nvPr/>
        </p:nvSpPr>
        <p:spPr>
          <a:xfrm>
            <a:off x="6323327" y="4041393"/>
            <a:ext cx="296677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3"/>
              </a:rPr>
              <a:t>@Embryology436</a:t>
            </a:r>
            <a:endParaRPr lang="en-GB" sz="2400" b="1" dirty="0">
              <a:solidFill>
                <a:srgbClr val="1F3864"/>
              </a:solidFill>
              <a:latin typeface="Century Gothic"/>
              <a:ea typeface="Century Gothic"/>
              <a:cs typeface="Century Gothic"/>
              <a:sym typeface="Century Gothic"/>
            </a:endParaRPr>
          </a:p>
        </p:txBody>
      </p:sp>
      <p:sp>
        <p:nvSpPr>
          <p:cNvPr id="47" name="Shape 635"/>
          <p:cNvSpPr txBox="1"/>
          <p:nvPr/>
        </p:nvSpPr>
        <p:spPr>
          <a:xfrm>
            <a:off x="6323327" y="4946355"/>
            <a:ext cx="434713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4"/>
              </a:rPr>
              <a:t>Embryology436@gmail.com</a:t>
            </a:r>
            <a:endParaRPr lang="en-GB" sz="2400" b="1" dirty="0">
              <a:solidFill>
                <a:srgbClr val="1F3864"/>
              </a:solidFill>
              <a:latin typeface="Century Gothic"/>
              <a:ea typeface="Century Gothic"/>
              <a:cs typeface="Century Gothic"/>
              <a:sym typeface="Century Gothic"/>
            </a:endParaRPr>
          </a:p>
        </p:txBody>
      </p:sp>
      <p:pic>
        <p:nvPicPr>
          <p:cNvPr id="48" name="Shape 638"/>
          <p:cNvPicPr preferRelativeResize="0"/>
          <p:nvPr/>
        </p:nvPicPr>
        <p:blipFill rotWithShape="1">
          <a:blip r:embed="rId15">
            <a:alphaModFix/>
          </a:blip>
          <a:srcRect l="5390" t="9219" r="10146" b="4521"/>
          <a:stretch/>
        </p:blipFill>
        <p:spPr>
          <a:xfrm>
            <a:off x="5420816" y="3924512"/>
            <a:ext cx="716279" cy="731519"/>
          </a:xfrm>
          <a:prstGeom prst="ellipse">
            <a:avLst/>
          </a:prstGeom>
          <a:noFill/>
          <a:ln>
            <a:noFill/>
          </a:ln>
        </p:spPr>
      </p:pic>
      <p:pic>
        <p:nvPicPr>
          <p:cNvPr id="49" name="Shape 639"/>
          <p:cNvPicPr preferRelativeResize="0"/>
          <p:nvPr/>
        </p:nvPicPr>
        <p:blipFill rotWithShape="1">
          <a:blip r:embed="rId16">
            <a:alphaModFix/>
          </a:blip>
          <a:srcRect/>
          <a:stretch/>
        </p:blipFill>
        <p:spPr>
          <a:xfrm>
            <a:off x="5420816" y="4875274"/>
            <a:ext cx="716279" cy="663495"/>
          </a:xfrm>
          <a:prstGeom prst="ellipse">
            <a:avLst/>
          </a:prstGeom>
          <a:noFill/>
          <a:ln>
            <a:noFill/>
          </a:ln>
        </p:spPr>
      </p:pic>
      <p:pic>
        <p:nvPicPr>
          <p:cNvPr id="50" name="Shape 641"/>
          <p:cNvPicPr preferRelativeResize="0"/>
          <p:nvPr/>
        </p:nvPicPr>
        <p:blipFill rotWithShape="1">
          <a:blip r:embed="rId17">
            <a:alphaModFix/>
          </a:blip>
          <a:srcRect/>
          <a:stretch/>
        </p:blipFill>
        <p:spPr>
          <a:xfrm>
            <a:off x="5390360" y="2500364"/>
            <a:ext cx="693084" cy="777237"/>
          </a:xfrm>
          <a:prstGeom prst="ellipse">
            <a:avLst/>
          </a:prstGeom>
          <a:noFill/>
          <a:ln>
            <a:noFill/>
          </a:ln>
        </p:spPr>
      </p:pic>
      <p:pic>
        <p:nvPicPr>
          <p:cNvPr id="51" name="Picture 5"/>
          <p:cNvPicPr>
            <a:picLocks noChangeAspect="1"/>
          </p:cNvPicPr>
          <p:nvPr/>
        </p:nvPicPr>
        <p:blipFill>
          <a:blip r:embed="rId8">
            <a:extLst>
              <a:ext uri="{BEBA8EAE-BF5A-486C-A8C5-ECC9F3942E4B}">
                <a14:imgProps xmlns:a14="http://schemas.microsoft.com/office/drawing/2010/main">
                  <a14:imgLayer r:embed="rId9">
                    <a14:imgEffect>
                      <a14:backgroundRemoval t="3051" b="97627" l="0" r="100000">
                        <a14:foregroundMark x1="24561" y1="15593" x2="24561" y2="15593"/>
                        <a14:foregroundMark x1="17043" y1="6780" x2="17043" y2="6780"/>
                        <a14:foregroundMark x1="7769" y1="24746" x2="7769" y2="24746"/>
                        <a14:foregroundMark x1="20301" y1="3051" x2="10025" y2="90847"/>
                        <a14:foregroundMark x1="7018" y1="87458" x2="501" y2="61017"/>
                        <a14:foregroundMark x1="16291" y1="39661" x2="9524" y2="34915"/>
                        <a14:foregroundMark x1="21303" y1="48475" x2="32331" y2="56610"/>
                        <a14:foregroundMark x1="34586" y1="72881" x2="37845" y2="55593"/>
                        <a14:foregroundMark x1="34336" y1="50847" x2="26065" y2="42712"/>
                        <a14:foregroundMark x1="37845" y1="92881" x2="45865" y2="88814"/>
                        <a14:foregroundMark x1="30075" y1="91525" x2="25313" y2="81695"/>
                        <a14:backgroundMark x1="4511" y1="41017" x2="4010" y2="42034"/>
                        <a14:backgroundMark x1="39348" y1="80678" x2="39098" y2="78983"/>
                        <a14:backgroundMark x1="20551" y1="88814" x2="20551" y2="88814"/>
                        <a14:backgroundMark x1="39098" y1="89831" x2="39098" y2="89831"/>
                        <a14:backgroundMark x1="29323" y1="82712" x2="29323" y2="82712"/>
                        <a14:backgroundMark x1="33584" y1="89492" x2="33584" y2="89492"/>
                        <a14:backgroundMark x1="32080" y1="85763" x2="32080" y2="85763"/>
                        <a14:backgroundMark x1="36090" y1="89492" x2="36090" y2="89492"/>
                        <a14:backgroundMark x1="38346" y1="74915" x2="38346" y2="74915"/>
                        <a14:backgroundMark x1="2005" y1="57966" x2="2005" y2="57966"/>
                        <a14:backgroundMark x1="11028" y1="35593" x2="11028" y2="35593"/>
                        <a14:backgroundMark x1="17293" y1="44068" x2="17293" y2="44068"/>
                        <a14:backgroundMark x1="21053" y1="44068" x2="21053" y2="44068"/>
                        <a14:backgroundMark x1="14286" y1="35593" x2="11028" y2="24746"/>
                        <a14:backgroundMark x1="11529" y1="22034" x2="13283" y2="16949"/>
                        <a14:backgroundMark x1="37594" y1="33898" x2="40852" y2="24068"/>
                        <a14:backgroundMark x1="40100" y1="23729" x2="37093" y2="11186"/>
                        <a14:backgroundMark x1="33083" y1="40678" x2="32832" y2="38983"/>
                        <a14:backgroundMark x1="30576" y1="42034" x2="28822" y2="42712"/>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5576544" y="5758011"/>
            <a:ext cx="1020440" cy="849471"/>
          </a:xfrm>
          <a:prstGeom prst="rect">
            <a:avLst/>
          </a:prstGeom>
        </p:spPr>
      </p:pic>
      <p:sp>
        <p:nvSpPr>
          <p:cNvPr id="52" name="Shape 635">
            <a:hlinkClick r:id="rId18"/>
          </p:cNvPr>
          <p:cNvSpPr txBox="1"/>
          <p:nvPr/>
        </p:nvSpPr>
        <p:spPr>
          <a:xfrm>
            <a:off x="6323327" y="5928803"/>
            <a:ext cx="4347136" cy="461664"/>
          </a:xfrm>
          <a:prstGeom prst="rect">
            <a:avLst/>
          </a:prstGeom>
          <a:noFill/>
          <a:ln>
            <a:noFill/>
          </a:ln>
        </p:spPr>
        <p:txBody>
          <a:bodyPr lIns="91425" tIns="45700" rIns="91425" bIns="45700" anchor="t" anchorCtr="0">
            <a:noAutofit/>
          </a:bodyPr>
          <a:lstStyle/>
          <a:p>
            <a:pPr>
              <a:buSzPct val="25000"/>
            </a:pPr>
            <a:r>
              <a:rPr lang="en-GB" sz="2400" b="1" dirty="0">
                <a:solidFill>
                  <a:srgbClr val="1F3864"/>
                </a:solidFill>
                <a:latin typeface="Century Gothic"/>
                <a:ea typeface="Century Gothic"/>
                <a:cs typeface="Century Gothic"/>
                <a:sym typeface="Century Gothic"/>
                <a:hlinkClick r:id="rId18"/>
              </a:rPr>
              <a:t>Your Suggestion here</a:t>
            </a:r>
            <a:endParaRPr lang="en-GB" sz="2400" b="1" dirty="0">
              <a:solidFill>
                <a:srgbClr val="1F3864"/>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2758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Shape 662"/>
          <p:cNvGrpSpPr/>
          <p:nvPr/>
        </p:nvGrpSpPr>
        <p:grpSpPr>
          <a:xfrm>
            <a:off x="-71200" y="5949740"/>
            <a:ext cx="4548809" cy="874295"/>
            <a:chOff x="0" y="5969000"/>
            <a:chExt cx="4616259" cy="889000"/>
          </a:xfrm>
        </p:grpSpPr>
        <p:sp>
          <p:nvSpPr>
            <p:cNvPr id="663" name="Shape 663"/>
            <p:cNvSpPr/>
            <p:nvPr/>
          </p:nvSpPr>
          <p:spPr>
            <a:xfrm>
              <a:off x="0" y="5969000"/>
              <a:ext cx="800099" cy="889000"/>
            </a:xfrm>
            <a:prstGeom prst="mathPlus">
              <a:avLst>
                <a:gd name="adj1" fmla="val 23520"/>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64" name="Shape 664"/>
            <p:cNvSpPr txBox="1"/>
            <p:nvPr/>
          </p:nvSpPr>
          <p:spPr>
            <a:xfrm>
              <a:off x="482600" y="5994400"/>
              <a:ext cx="1625599" cy="369332"/>
            </a:xfrm>
            <a:prstGeom prst="rect">
              <a:avLst/>
            </a:prstGeom>
            <a:noFill/>
            <a:ln>
              <a:noFill/>
            </a:ln>
          </p:spPr>
          <p:txBody>
            <a:bodyPr lIns="91425" tIns="45700" rIns="91425" bIns="45700" anchor="t" anchorCtr="0">
              <a:noAutofit/>
            </a:bodyPr>
            <a:lstStyle/>
            <a:p>
              <a:pPr>
                <a:buSzPct val="25000"/>
              </a:pPr>
              <a:endParaRPr lang="en-GB" sz="1800" b="1" dirty="0">
                <a:solidFill>
                  <a:srgbClr val="7F7F7F"/>
                </a:solidFill>
                <a:latin typeface="Century Gothic"/>
                <a:ea typeface="Century Gothic"/>
                <a:cs typeface="Century Gothic"/>
                <a:sym typeface="Century Gothic"/>
              </a:endParaRPr>
            </a:p>
          </p:txBody>
        </p:sp>
        <p:sp>
          <p:nvSpPr>
            <p:cNvPr id="665" name="Shape 665"/>
            <p:cNvSpPr/>
            <p:nvPr/>
          </p:nvSpPr>
          <p:spPr>
            <a:xfrm>
              <a:off x="387159" y="6024259"/>
              <a:ext cx="4229100" cy="800099"/>
            </a:xfrm>
            <a:prstGeom prst="rect">
              <a:avLst/>
            </a:prstGeom>
            <a:noFill/>
            <a:ln>
              <a:noFill/>
            </a:ln>
          </p:spPr>
          <p:txBody>
            <a:bodyPr lIns="91425" tIns="45700" rIns="91425" bIns="45700" anchor="ctr" anchorCtr="0">
              <a:noAutofit/>
            </a:bodyPr>
            <a:lstStyle/>
            <a:p>
              <a:pPr algn="ctr">
                <a:buSzPct val="25000"/>
              </a:pPr>
              <a:endParaRPr lang="en-GB" sz="2400" b="1" dirty="0">
                <a:solidFill>
                  <a:srgbClr val="618E87"/>
                </a:solidFill>
                <a:latin typeface="Century Gothic"/>
                <a:ea typeface="Century Gothic"/>
                <a:cs typeface="Century Gothic"/>
                <a:sym typeface="Century Gothic"/>
              </a:endParaRPr>
            </a:p>
          </p:txBody>
        </p:sp>
      </p:grpSp>
      <p:grpSp>
        <p:nvGrpSpPr>
          <p:cNvPr id="681" name="Shape 681"/>
          <p:cNvGrpSpPr/>
          <p:nvPr/>
        </p:nvGrpSpPr>
        <p:grpSpPr>
          <a:xfrm>
            <a:off x="5773777" y="64531"/>
            <a:ext cx="6316064" cy="6576556"/>
            <a:chOff x="5841214" y="240629"/>
            <a:chExt cx="6316064" cy="6576556"/>
          </a:xfrm>
        </p:grpSpPr>
        <p:grpSp>
          <p:nvGrpSpPr>
            <p:cNvPr id="682" name="Shape 682"/>
            <p:cNvGrpSpPr/>
            <p:nvPr/>
          </p:nvGrpSpPr>
          <p:grpSpPr>
            <a:xfrm>
              <a:off x="5841214" y="240629"/>
              <a:ext cx="6316064" cy="6455524"/>
              <a:chOff x="5841214" y="240629"/>
              <a:chExt cx="6316064" cy="6455524"/>
            </a:xfrm>
          </p:grpSpPr>
          <p:sp>
            <p:nvSpPr>
              <p:cNvPr id="683" name="Shape 683"/>
              <p:cNvSpPr/>
              <p:nvPr/>
            </p:nvSpPr>
            <p:spPr>
              <a:xfrm>
                <a:off x="6580524" y="1097279"/>
                <a:ext cx="4666595" cy="5598873"/>
              </a:xfrm>
              <a:prstGeom prst="rect">
                <a:avLst/>
              </a:prstGeom>
              <a:solidFill>
                <a:srgbClr val="E6DBDD"/>
              </a:solidFill>
              <a:ln w="53975" cap="flat" cmpd="sng">
                <a:solidFill>
                  <a:srgbClr val="618E87"/>
                </a:solidFill>
                <a:prstDash val="dash"/>
                <a:miter/>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684" name="Shape 684"/>
              <p:cNvGrpSpPr/>
              <p:nvPr/>
            </p:nvGrpSpPr>
            <p:grpSpPr>
              <a:xfrm>
                <a:off x="5841214" y="240629"/>
                <a:ext cx="6316064" cy="2011680"/>
                <a:chOff x="5841214" y="593556"/>
                <a:chExt cx="6316064" cy="2011680"/>
              </a:xfrm>
            </p:grpSpPr>
            <p:grpSp>
              <p:nvGrpSpPr>
                <p:cNvPr id="685" name="Shape 685"/>
                <p:cNvGrpSpPr/>
                <p:nvPr/>
              </p:nvGrpSpPr>
              <p:grpSpPr>
                <a:xfrm>
                  <a:off x="5841214" y="593556"/>
                  <a:ext cx="6316064" cy="2011680"/>
                  <a:chOff x="5841214" y="593556"/>
                  <a:chExt cx="6316064" cy="2011680"/>
                </a:xfrm>
              </p:grpSpPr>
              <p:grpSp>
                <p:nvGrpSpPr>
                  <p:cNvPr id="686" name="Shape 686"/>
                  <p:cNvGrpSpPr/>
                  <p:nvPr/>
                </p:nvGrpSpPr>
                <p:grpSpPr>
                  <a:xfrm>
                    <a:off x="5841214" y="1106905"/>
                    <a:ext cx="6316064" cy="974793"/>
                    <a:chOff x="6800149" y="1130969"/>
                    <a:chExt cx="5051261" cy="920637"/>
                  </a:xfrm>
                </p:grpSpPr>
                <p:sp>
                  <p:nvSpPr>
                    <p:cNvPr id="687" name="Shape 687"/>
                    <p:cNvSpPr/>
                    <p:nvPr/>
                  </p:nvSpPr>
                  <p:spPr>
                    <a:xfrm>
                      <a:off x="7010400" y="1251284"/>
                      <a:ext cx="4588041" cy="689811"/>
                    </a:xfrm>
                    <a:prstGeom prst="rect">
                      <a:avLst/>
                    </a:prstGeom>
                    <a:solidFill>
                      <a:srgbClr val="7AADA2"/>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88" name="Shape 688"/>
                    <p:cNvSpPr/>
                    <p:nvPr/>
                  </p:nvSpPr>
                  <p:spPr>
                    <a:xfrm>
                      <a:off x="6914146" y="1187116"/>
                      <a:ext cx="4748463" cy="818146"/>
                    </a:xfrm>
                    <a:prstGeom prst="rect">
                      <a:avLst/>
                    </a:prstGeom>
                    <a:noFill/>
                    <a:ln w="47625" cap="flat" cmpd="sng">
                      <a:solidFill>
                        <a:srgbClr val="00213F"/>
                      </a:solidFill>
                      <a:prstDash val="solid"/>
                      <a:miter/>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89" name="Shape 689"/>
                    <p:cNvSpPr/>
                    <p:nvPr/>
                  </p:nvSpPr>
                  <p:spPr>
                    <a:xfrm>
                      <a:off x="6800149" y="1137207"/>
                      <a:ext cx="240631" cy="914400"/>
                    </a:xfrm>
                    <a:prstGeom prst="rect">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690" name="Shape 690"/>
                    <p:cNvSpPr/>
                    <p:nvPr/>
                  </p:nvSpPr>
                  <p:spPr>
                    <a:xfrm>
                      <a:off x="11602757" y="1130969"/>
                      <a:ext cx="248653" cy="914400"/>
                    </a:xfrm>
                    <a:prstGeom prst="rect">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691" name="Shape 691"/>
                  <p:cNvSpPr/>
                  <p:nvPr/>
                </p:nvSpPr>
                <p:spPr>
                  <a:xfrm>
                    <a:off x="6898106" y="593556"/>
                    <a:ext cx="4186989" cy="2011680"/>
                  </a:xfrm>
                  <a:prstGeom prst="star6">
                    <a:avLst>
                      <a:gd name="adj" fmla="val 43154"/>
                      <a:gd name="hf" fmla="val 115470"/>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692" name="Shape 692"/>
                  <p:cNvCxnSpPr>
                    <a:stCxn id="691" idx="4"/>
                    <a:endCxn id="691" idx="2"/>
                  </p:cNvCxnSpPr>
                  <p:nvPr/>
                </p:nvCxnSpPr>
                <p:spPr>
                  <a:xfrm>
                    <a:off x="6898107" y="1096476"/>
                    <a:ext cx="2093400" cy="1508699"/>
                  </a:xfrm>
                  <a:prstGeom prst="straightConnector1">
                    <a:avLst/>
                  </a:prstGeom>
                  <a:noFill/>
                  <a:ln w="9525" cap="flat" cmpd="sng">
                    <a:solidFill>
                      <a:srgbClr val="757070"/>
                    </a:solidFill>
                    <a:prstDash val="dash"/>
                    <a:miter/>
                    <a:headEnd type="none" w="med" len="med"/>
                    <a:tailEnd type="none" w="med" len="med"/>
                  </a:ln>
                </p:spPr>
              </p:cxnSp>
              <p:cxnSp>
                <p:nvCxnSpPr>
                  <p:cNvPr id="693" name="Shape 693"/>
                  <p:cNvCxnSpPr>
                    <a:stCxn id="691" idx="0"/>
                    <a:endCxn id="691" idx="2"/>
                  </p:cNvCxnSpPr>
                  <p:nvPr/>
                </p:nvCxnSpPr>
                <p:spPr>
                  <a:xfrm flipH="1">
                    <a:off x="8991694" y="1096476"/>
                    <a:ext cx="2093400" cy="1508699"/>
                  </a:xfrm>
                  <a:prstGeom prst="straightConnector1">
                    <a:avLst/>
                  </a:prstGeom>
                  <a:noFill/>
                  <a:ln w="9525" cap="flat" cmpd="sng">
                    <a:solidFill>
                      <a:srgbClr val="757070"/>
                    </a:solidFill>
                    <a:prstDash val="dash"/>
                    <a:miter/>
                    <a:headEnd type="none" w="med" len="med"/>
                    <a:tailEnd type="none" w="med" len="med"/>
                  </a:ln>
                </p:spPr>
              </p:cxnSp>
              <p:cxnSp>
                <p:nvCxnSpPr>
                  <p:cNvPr id="694" name="Shape 694"/>
                  <p:cNvCxnSpPr>
                    <a:stCxn id="691" idx="5"/>
                    <a:endCxn id="691" idx="1"/>
                  </p:cNvCxnSpPr>
                  <p:nvPr/>
                </p:nvCxnSpPr>
                <p:spPr>
                  <a:xfrm>
                    <a:off x="8991600" y="593556"/>
                    <a:ext cx="2093400" cy="1508700"/>
                  </a:xfrm>
                  <a:prstGeom prst="straightConnector1">
                    <a:avLst/>
                  </a:prstGeom>
                  <a:noFill/>
                  <a:ln w="9525" cap="flat" cmpd="sng">
                    <a:solidFill>
                      <a:srgbClr val="757070"/>
                    </a:solidFill>
                    <a:prstDash val="dash"/>
                    <a:miter/>
                    <a:headEnd type="none" w="med" len="med"/>
                    <a:tailEnd type="none" w="med" len="med"/>
                  </a:ln>
                </p:spPr>
              </p:cxnSp>
              <p:cxnSp>
                <p:nvCxnSpPr>
                  <p:cNvPr id="695" name="Shape 695"/>
                  <p:cNvCxnSpPr>
                    <a:stCxn id="691" idx="5"/>
                    <a:endCxn id="691" idx="3"/>
                  </p:cNvCxnSpPr>
                  <p:nvPr/>
                </p:nvCxnSpPr>
                <p:spPr>
                  <a:xfrm flipH="1">
                    <a:off x="6898200" y="593556"/>
                    <a:ext cx="2093400" cy="1508700"/>
                  </a:xfrm>
                  <a:prstGeom prst="straightConnector1">
                    <a:avLst/>
                  </a:prstGeom>
                  <a:noFill/>
                  <a:ln w="9525" cap="flat" cmpd="sng">
                    <a:solidFill>
                      <a:srgbClr val="757070"/>
                    </a:solidFill>
                    <a:prstDash val="dash"/>
                    <a:miter/>
                    <a:headEnd type="none" w="med" len="med"/>
                    <a:tailEnd type="none" w="med" len="med"/>
                  </a:ln>
                </p:spPr>
              </p:cxnSp>
            </p:grpSp>
            <p:sp>
              <p:nvSpPr>
                <p:cNvPr id="696" name="Shape 696"/>
                <p:cNvSpPr txBox="1"/>
                <p:nvPr/>
              </p:nvSpPr>
              <p:spPr>
                <a:xfrm>
                  <a:off x="7161384" y="1267325"/>
                  <a:ext cx="4507832" cy="677108"/>
                </a:xfrm>
                <a:prstGeom prst="rect">
                  <a:avLst/>
                </a:prstGeom>
                <a:noFill/>
                <a:ln>
                  <a:noFill/>
                </a:ln>
              </p:spPr>
              <p:txBody>
                <a:bodyPr lIns="91425" tIns="45700" rIns="91425" bIns="45700" anchor="t" anchorCtr="0">
                  <a:noAutofit/>
                </a:bodyPr>
                <a:lstStyle/>
                <a:p>
                  <a:pPr>
                    <a:buSzPct val="25000"/>
                  </a:pPr>
                  <a:r>
                    <a:rPr lang="en-GB" sz="3800" b="1">
                      <a:solidFill>
                        <a:srgbClr val="E6DBDD"/>
                      </a:solidFill>
                      <a:latin typeface="Century Gothic"/>
                      <a:ea typeface="Century Gothic"/>
                      <a:cs typeface="Century Gothic"/>
                      <a:sym typeface="Century Gothic"/>
                    </a:rPr>
                    <a:t>TEAM MEMBERS</a:t>
                  </a:r>
                </a:p>
              </p:txBody>
            </p:sp>
          </p:grpSp>
        </p:grpSp>
        <p:sp>
          <p:nvSpPr>
            <p:cNvPr id="698" name="Shape 698"/>
            <p:cNvSpPr txBox="1"/>
            <p:nvPr/>
          </p:nvSpPr>
          <p:spPr>
            <a:xfrm>
              <a:off x="6898106" y="2254264"/>
              <a:ext cx="3080085" cy="584774"/>
            </a:xfrm>
            <a:prstGeom prst="rect">
              <a:avLst/>
            </a:prstGeom>
            <a:noFill/>
            <a:ln>
              <a:noFill/>
            </a:ln>
          </p:spPr>
          <p:txBody>
            <a:bodyPr lIns="91425" tIns="45700" rIns="91425" bIns="45700" anchor="t" anchorCtr="0">
              <a:noAutofit/>
            </a:bodyPr>
            <a:lstStyle/>
            <a:p>
              <a:pPr marL="457200" indent="-457200">
                <a:buClr>
                  <a:srgbClr val="618E87"/>
                </a:buClr>
                <a:buSzPct val="100000"/>
                <a:buFont typeface="Noto Sans Symbols"/>
                <a:buChar char="▪"/>
              </a:pPr>
              <a:r>
                <a:rPr lang="en-GB" sz="3200" b="1">
                  <a:solidFill>
                    <a:srgbClr val="618E87"/>
                  </a:solidFill>
                  <a:latin typeface="Century Gothic"/>
                  <a:ea typeface="Century Gothic"/>
                  <a:cs typeface="Century Gothic"/>
                  <a:sym typeface="Century Gothic"/>
                </a:rPr>
                <a:t> B O Y S  :</a:t>
              </a:r>
            </a:p>
          </p:txBody>
        </p:sp>
        <p:grpSp>
          <p:nvGrpSpPr>
            <p:cNvPr id="700" name="Shape 700"/>
            <p:cNvGrpSpPr/>
            <p:nvPr/>
          </p:nvGrpSpPr>
          <p:grpSpPr>
            <a:xfrm>
              <a:off x="6906125" y="4162448"/>
              <a:ext cx="3517756" cy="2654737"/>
              <a:chOff x="6906125" y="3921816"/>
              <a:chExt cx="3517756" cy="2654737"/>
            </a:xfrm>
          </p:grpSpPr>
          <p:sp>
            <p:nvSpPr>
              <p:cNvPr id="701" name="Shape 701"/>
              <p:cNvSpPr txBox="1"/>
              <p:nvPr/>
            </p:nvSpPr>
            <p:spPr>
              <a:xfrm>
                <a:off x="6906125" y="3921816"/>
                <a:ext cx="3080100" cy="584700"/>
              </a:xfrm>
              <a:prstGeom prst="rect">
                <a:avLst/>
              </a:prstGeom>
              <a:noFill/>
              <a:ln>
                <a:noFill/>
              </a:ln>
            </p:spPr>
            <p:txBody>
              <a:bodyPr lIns="91425" tIns="45700" rIns="91425" bIns="45700" anchor="t" anchorCtr="0">
                <a:noAutofit/>
              </a:bodyPr>
              <a:lstStyle/>
              <a:p>
                <a:pPr marL="457200" indent="-457200">
                  <a:buClr>
                    <a:srgbClr val="EE9AB6"/>
                  </a:buClr>
                  <a:buSzPct val="100000"/>
                  <a:buFont typeface="Noto Sans Symbols"/>
                  <a:buChar char="▪"/>
                </a:pPr>
                <a:r>
                  <a:rPr lang="en-GB" sz="3200" b="1" dirty="0">
                    <a:solidFill>
                      <a:srgbClr val="EE9AB6"/>
                    </a:solidFill>
                    <a:latin typeface="Century Gothic"/>
                    <a:ea typeface="Century Gothic"/>
                    <a:cs typeface="Century Gothic"/>
                    <a:sym typeface="Century Gothic"/>
                  </a:rPr>
                  <a:t> G I R L S  :</a:t>
                </a:r>
              </a:p>
            </p:txBody>
          </p:sp>
          <p:sp>
            <p:nvSpPr>
              <p:cNvPr id="702" name="Shape 702"/>
              <p:cNvSpPr txBox="1"/>
              <p:nvPr/>
            </p:nvSpPr>
            <p:spPr>
              <a:xfrm>
                <a:off x="7071082" y="4637562"/>
                <a:ext cx="3352799" cy="1938991"/>
              </a:xfrm>
              <a:prstGeom prst="rect">
                <a:avLst/>
              </a:prstGeom>
              <a:noFill/>
              <a:ln>
                <a:noFill/>
              </a:ln>
            </p:spPr>
            <p:txBody>
              <a:bodyPr lIns="91425" tIns="45700" rIns="91425" bIns="45700" anchor="t" anchorCtr="0">
                <a:noAutofit/>
              </a:bodyPr>
              <a:lstStyle/>
              <a:p>
                <a:pPr marL="342900" indent="-342900">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Razan</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Alotaibi</a:t>
                </a:r>
                <a:endParaRPr lang="en-GB" sz="2000" b="1" i="1" dirty="0">
                  <a:solidFill>
                    <a:srgbClr val="7F7F7F"/>
                  </a:solidFill>
                  <a:latin typeface="Century Gothic"/>
                  <a:ea typeface="Century Gothic"/>
                  <a:cs typeface="Century Gothic"/>
                  <a:sym typeface="Century Gothic"/>
                </a:endParaRPr>
              </a:p>
              <a:p>
                <a:pPr marL="342900" indent="-342900">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Thikrayat</a:t>
                </a:r>
                <a:r>
                  <a:rPr lang="en-GB" sz="2000" b="1" i="1" dirty="0">
                    <a:solidFill>
                      <a:srgbClr val="7F7F7F"/>
                    </a:solidFill>
                    <a:latin typeface="Century Gothic"/>
                    <a:ea typeface="Century Gothic"/>
                    <a:cs typeface="Century Gothic"/>
                    <a:sym typeface="Century Gothic"/>
                  </a:rPr>
                  <a:t> Omar</a:t>
                </a:r>
              </a:p>
              <a:p>
                <a:pPr marL="342900" indent="-342900">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 Do</a:t>
                </a:r>
                <a:r>
                  <a:rPr lang="x-none" sz="2000" b="1" i="1" dirty="0">
                    <a:solidFill>
                      <a:srgbClr val="7F7F7F"/>
                    </a:solidFill>
                    <a:latin typeface="Century Gothic"/>
                    <a:ea typeface="Century Gothic"/>
                    <a:cs typeface="Century Gothic"/>
                    <a:sym typeface="Century Gothic"/>
                  </a:rPr>
                  <a:t>’</a:t>
                </a:r>
                <a:r>
                  <a:rPr lang="en-GB" sz="2000" b="1" i="1" dirty="0" err="1">
                    <a:solidFill>
                      <a:srgbClr val="7F7F7F"/>
                    </a:solidFill>
                    <a:latin typeface="Century Gothic"/>
                    <a:ea typeface="Century Gothic"/>
                    <a:cs typeface="Century Gothic"/>
                    <a:sym typeface="Century Gothic"/>
                  </a:rPr>
                  <a:t>aa</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Walid</a:t>
                </a:r>
                <a:r>
                  <a:rPr lang="en-GB" sz="2000" b="1" i="1" dirty="0">
                    <a:solidFill>
                      <a:srgbClr val="7F7F7F"/>
                    </a:solidFill>
                    <a:latin typeface="Century Gothic"/>
                    <a:ea typeface="Century Gothic"/>
                    <a:cs typeface="Century Gothic"/>
                    <a:sym typeface="Century Gothic"/>
                  </a:rPr>
                  <a:t> </a:t>
                </a:r>
              </a:p>
              <a:p>
                <a:pPr marL="342900" indent="-342900">
                  <a:buClr>
                    <a:srgbClr val="7F7F7F"/>
                  </a:buClr>
                  <a:buSzPct val="100000"/>
                  <a:buFont typeface="Arial"/>
                  <a:buChar char="•"/>
                </a:pPr>
                <a:r>
                  <a:rPr lang="en-GB" sz="2000" b="1" i="1" dirty="0" err="1">
                    <a:solidFill>
                      <a:srgbClr val="7F7F7F"/>
                    </a:solidFill>
                    <a:latin typeface="Century Gothic"/>
                    <a:ea typeface="Century Gothic"/>
                    <a:cs typeface="Century Gothic"/>
                    <a:sym typeface="Century Gothic"/>
                  </a:rPr>
                  <a:t>Ohood</a:t>
                </a:r>
                <a:r>
                  <a:rPr lang="en-GB" sz="2000" b="1" i="1" dirty="0">
                    <a:solidFill>
                      <a:srgbClr val="7F7F7F"/>
                    </a:solidFill>
                    <a:latin typeface="Century Gothic"/>
                    <a:ea typeface="Century Gothic"/>
                    <a:cs typeface="Century Gothic"/>
                    <a:sym typeface="Century Gothic"/>
                  </a:rPr>
                  <a:t> Abdullah</a:t>
                </a:r>
              </a:p>
              <a:p>
                <a:pPr marL="342900" indent="-342900">
                  <a:buClr>
                    <a:srgbClr val="7F7F7F"/>
                  </a:buClr>
                  <a:buSzPct val="100000"/>
                  <a:buFont typeface="Arial"/>
                  <a:buChar char="•"/>
                </a:pPr>
                <a:r>
                  <a:rPr lang="en-GB" sz="2000" b="1" i="1" dirty="0" err="1">
                    <a:solidFill>
                      <a:srgbClr val="7F7F7F"/>
                    </a:solidFill>
                    <a:latin typeface="Century Gothic"/>
                    <a:ea typeface="Century Gothic"/>
                    <a:cs typeface="Century Gothic"/>
                    <a:sym typeface="Century Gothic"/>
                  </a:rPr>
                  <a:t>Nouf</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Aloqili</a:t>
                </a:r>
                <a:endParaRPr lang="en-GB" sz="2000" b="1" i="1" dirty="0">
                  <a:solidFill>
                    <a:srgbClr val="7F7F7F"/>
                  </a:solidFill>
                  <a:latin typeface="Century Gothic"/>
                  <a:ea typeface="Century Gothic"/>
                  <a:cs typeface="Century Gothic"/>
                  <a:sym typeface="Century Gothic"/>
                </a:endParaRPr>
              </a:p>
              <a:p>
                <a:pPr marL="342900" indent="-342900">
                  <a:buClr>
                    <a:schemeClr val="dk1"/>
                  </a:buClr>
                </a:pPr>
                <a:endParaRPr sz="2000" b="1" i="1" dirty="0">
                  <a:solidFill>
                    <a:srgbClr val="7F7F7F"/>
                  </a:solidFill>
                  <a:latin typeface="Century Gothic"/>
                  <a:ea typeface="Century Gothic"/>
                  <a:cs typeface="Century Gothic"/>
                  <a:sym typeface="Century Gothic"/>
                </a:endParaRPr>
              </a:p>
            </p:txBody>
          </p:sp>
        </p:grpSp>
      </p:grpSp>
      <p:grpSp>
        <p:nvGrpSpPr>
          <p:cNvPr id="44" name="Group 78"/>
          <p:cNvGrpSpPr/>
          <p:nvPr/>
        </p:nvGrpSpPr>
        <p:grpSpPr>
          <a:xfrm>
            <a:off x="-633974" y="123062"/>
            <a:ext cx="7282070" cy="5759116"/>
            <a:chOff x="-642304" y="0"/>
            <a:chExt cx="7282070" cy="5759116"/>
          </a:xfrm>
        </p:grpSpPr>
        <p:grpSp>
          <p:nvGrpSpPr>
            <p:cNvPr id="45" name="Group 22"/>
            <p:cNvGrpSpPr/>
            <p:nvPr/>
          </p:nvGrpSpPr>
          <p:grpSpPr>
            <a:xfrm>
              <a:off x="-642304" y="0"/>
              <a:ext cx="7282070" cy="5759116"/>
              <a:chOff x="2470856" y="685800"/>
              <a:chExt cx="7407950" cy="5359400"/>
            </a:xfrm>
          </p:grpSpPr>
          <p:sp>
            <p:nvSpPr>
              <p:cNvPr id="47" name="10-Point Star 9"/>
              <p:cNvSpPr/>
              <p:nvPr/>
            </p:nvSpPr>
            <p:spPr>
              <a:xfrm>
                <a:off x="3367049" y="868062"/>
                <a:ext cx="5434052" cy="4973137"/>
              </a:xfrm>
              <a:prstGeom prst="star10">
                <a:avLst>
                  <a:gd name="adj" fmla="val 47106"/>
                  <a:gd name="hf" fmla="val 105146"/>
                </a:avLst>
              </a:prstGeom>
              <a:noFill/>
              <a:ln>
                <a:solidFill>
                  <a:srgbClr val="FAEFF4">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10-Point Star 10"/>
              <p:cNvSpPr/>
              <p:nvPr/>
            </p:nvSpPr>
            <p:spPr>
              <a:xfrm>
                <a:off x="3238500" y="685800"/>
                <a:ext cx="5751768" cy="5359400"/>
              </a:xfrm>
              <a:prstGeom prst="star10">
                <a:avLst>
                  <a:gd name="adj" fmla="val 40518"/>
                  <a:gd name="hf" fmla="val 105146"/>
                </a:avLst>
              </a:prstGeom>
              <a:noFill/>
              <a:ln>
                <a:solidFill>
                  <a:srgbClr val="FAEFF4">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6-Point Star 11"/>
              <p:cNvSpPr/>
              <p:nvPr/>
            </p:nvSpPr>
            <p:spPr>
              <a:xfrm>
                <a:off x="4064000" y="1117600"/>
                <a:ext cx="4191000" cy="4495800"/>
              </a:xfrm>
              <a:prstGeom prst="star6">
                <a:avLst>
                  <a:gd name="adj" fmla="val 42895"/>
                  <a:gd name="hf" fmla="val 115470"/>
                </a:avLst>
              </a:prstGeom>
              <a:noFill/>
              <a:ln>
                <a:solidFill>
                  <a:srgbClr val="FAEFF4">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6-Point Star 12"/>
              <p:cNvSpPr/>
              <p:nvPr/>
            </p:nvSpPr>
            <p:spPr>
              <a:xfrm>
                <a:off x="4191000" y="1206500"/>
                <a:ext cx="3924300" cy="4343400"/>
              </a:xfrm>
              <a:prstGeom prst="star6">
                <a:avLst>
                  <a:gd name="adj" fmla="val 42895"/>
                  <a:gd name="hf" fmla="val 115470"/>
                </a:avLst>
              </a:prstGeom>
              <a:solidFill>
                <a:srgbClr val="7AADA2"/>
              </a:solidFill>
              <a:ln>
                <a:solidFill>
                  <a:srgbClr val="FAEFF4">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riangle 13"/>
              <p:cNvSpPr/>
              <p:nvPr/>
            </p:nvSpPr>
            <p:spPr>
              <a:xfrm>
                <a:off x="4178300" y="1231900"/>
                <a:ext cx="3949700" cy="3213100"/>
              </a:xfrm>
              <a:prstGeom prst="triangle">
                <a:avLst/>
              </a:prstGeom>
              <a:noFill/>
              <a:ln>
                <a:solidFill>
                  <a:srgbClr val="FAEFF4">
                    <a:alpha val="1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iangle 14"/>
              <p:cNvSpPr/>
              <p:nvPr/>
            </p:nvSpPr>
            <p:spPr>
              <a:xfrm>
                <a:off x="4648200" y="1600200"/>
                <a:ext cx="3022600" cy="2603500"/>
              </a:xfrm>
              <a:prstGeom prst="triangle">
                <a:avLst/>
              </a:prstGeom>
              <a:noFill/>
              <a:ln>
                <a:solidFill>
                  <a:srgbClr val="FAEFF4">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iangle 15"/>
              <p:cNvSpPr/>
              <p:nvPr/>
            </p:nvSpPr>
            <p:spPr>
              <a:xfrm>
                <a:off x="5053935" y="1905000"/>
                <a:ext cx="2209800" cy="2146300"/>
              </a:xfrm>
              <a:prstGeom prst="triangle">
                <a:avLst/>
              </a:prstGeom>
              <a:noFill/>
              <a:ln>
                <a:solidFill>
                  <a:srgbClr val="FAEFF4">
                    <a:alpha val="1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Connector 18"/>
              <p:cNvCxnSpPr/>
              <p:nvPr/>
            </p:nvCxnSpPr>
            <p:spPr>
              <a:xfrm>
                <a:off x="6153150" y="1231900"/>
                <a:ext cx="0" cy="2794000"/>
              </a:xfrm>
              <a:prstGeom prst="line">
                <a:avLst/>
              </a:prstGeom>
              <a:ln>
                <a:solidFill>
                  <a:srgbClr val="FAEFF4">
                    <a:alpha val="15000"/>
                  </a:srgbClr>
                </a:solidFill>
              </a:ln>
            </p:spPr>
            <p:style>
              <a:lnRef idx="1">
                <a:schemeClr val="accent1"/>
              </a:lnRef>
              <a:fillRef idx="0">
                <a:schemeClr val="accent1"/>
              </a:fillRef>
              <a:effectRef idx="0">
                <a:schemeClr val="accent1"/>
              </a:effectRef>
              <a:fontRef idx="minor">
                <a:schemeClr val="tx1"/>
              </a:fontRef>
            </p:style>
          </p:cxnSp>
          <p:sp>
            <p:nvSpPr>
              <p:cNvPr id="55" name="TextBox 19"/>
              <p:cNvSpPr txBox="1"/>
              <p:nvPr/>
            </p:nvSpPr>
            <p:spPr>
              <a:xfrm>
                <a:off x="4144847" y="2348604"/>
                <a:ext cx="4446419" cy="515547"/>
              </a:xfrm>
              <a:prstGeom prst="rect">
                <a:avLst/>
              </a:prstGeom>
              <a:noFill/>
            </p:spPr>
            <p:txBody>
              <a:bodyPr wrap="square" rtlCol="0">
                <a:spAutoFit/>
              </a:bodyPr>
              <a:lstStyle/>
              <a:p>
                <a:pPr marL="457200" indent="-457200">
                  <a:buFont typeface="Wingdings" charset="2"/>
                  <a:buChar char="§"/>
                </a:pPr>
                <a:r>
                  <a:rPr lang="en-GB" sz="3000" b="1" i="1" dirty="0">
                    <a:solidFill>
                      <a:srgbClr val="E6DBDD"/>
                    </a:solidFill>
                    <a:latin typeface="Century Gothic" charset="0"/>
                    <a:ea typeface="Century Gothic" charset="0"/>
                    <a:cs typeface="Century Gothic" charset="0"/>
                  </a:rPr>
                  <a:t>TEAM LEADERS :</a:t>
                </a:r>
              </a:p>
            </p:txBody>
          </p:sp>
          <p:sp>
            <p:nvSpPr>
              <p:cNvPr id="56" name="TextBox 20"/>
              <p:cNvSpPr txBox="1"/>
              <p:nvPr/>
            </p:nvSpPr>
            <p:spPr>
              <a:xfrm>
                <a:off x="2470856" y="3093391"/>
                <a:ext cx="7407950" cy="1059736"/>
              </a:xfrm>
              <a:prstGeom prst="rect">
                <a:avLst/>
              </a:prstGeom>
              <a:noFill/>
            </p:spPr>
            <p:txBody>
              <a:bodyPr wrap="square" rtlCol="0">
                <a:spAutoFit/>
              </a:bodyPr>
              <a:lstStyle/>
              <a:p>
                <a:pPr algn="ctr"/>
                <a:r>
                  <a:rPr lang="en-GB" sz="3400" b="1" i="1" dirty="0" err="1">
                    <a:solidFill>
                      <a:srgbClr val="E6DBDD"/>
                    </a:solidFill>
                    <a:latin typeface="Century Gothic" charset="0"/>
                    <a:ea typeface="Century Gothic" charset="0"/>
                    <a:cs typeface="Century Gothic" charset="0"/>
                  </a:rPr>
                  <a:t>Yazeed</a:t>
                </a:r>
                <a:r>
                  <a:rPr lang="en-GB" sz="3400" b="1" i="1" dirty="0">
                    <a:solidFill>
                      <a:srgbClr val="E6DBDD"/>
                    </a:solidFill>
                    <a:latin typeface="Century Gothic" charset="0"/>
                    <a:ea typeface="Century Gothic" charset="0"/>
                    <a:cs typeface="Century Gothic" charset="0"/>
                  </a:rPr>
                  <a:t> Al-</a:t>
                </a:r>
                <a:r>
                  <a:rPr lang="en-GB" sz="3400" b="1" i="1" dirty="0" err="1">
                    <a:solidFill>
                      <a:srgbClr val="E6DBDD"/>
                    </a:solidFill>
                    <a:latin typeface="Century Gothic" charset="0"/>
                    <a:ea typeface="Century Gothic" charset="0"/>
                    <a:cs typeface="Century Gothic" charset="0"/>
                  </a:rPr>
                  <a:t>mutairi</a:t>
                </a:r>
                <a:endParaRPr lang="en-GB" sz="3400" b="1" i="1" dirty="0">
                  <a:solidFill>
                    <a:srgbClr val="E6DBDD"/>
                  </a:solidFill>
                  <a:latin typeface="Century Gothic" charset="0"/>
                  <a:ea typeface="Century Gothic" charset="0"/>
                  <a:cs typeface="Century Gothic" charset="0"/>
                </a:endParaRPr>
              </a:p>
              <a:p>
                <a:pPr algn="ctr"/>
                <a:r>
                  <a:rPr lang="en-GB" sz="3400" b="1" i="1" dirty="0" err="1">
                    <a:solidFill>
                      <a:srgbClr val="E6DBDD"/>
                    </a:solidFill>
                    <a:latin typeface="Century Gothic" charset="0"/>
                    <a:ea typeface="Century Gothic" charset="0"/>
                    <a:cs typeface="Century Gothic" charset="0"/>
                  </a:rPr>
                  <a:t>Nehal</a:t>
                </a:r>
                <a:r>
                  <a:rPr lang="en-GB" sz="3400" b="1" i="1" dirty="0">
                    <a:solidFill>
                      <a:srgbClr val="E6DBDD"/>
                    </a:solidFill>
                    <a:latin typeface="Century Gothic" charset="0"/>
                    <a:ea typeface="Century Gothic" charset="0"/>
                    <a:cs typeface="Century Gothic" charset="0"/>
                  </a:rPr>
                  <a:t> </a:t>
                </a:r>
                <a:r>
                  <a:rPr lang="en-GB" sz="3400" b="1" i="1" dirty="0" err="1">
                    <a:solidFill>
                      <a:srgbClr val="E6DBDD"/>
                    </a:solidFill>
                    <a:latin typeface="Century Gothic" charset="0"/>
                    <a:ea typeface="Century Gothic" charset="0"/>
                    <a:cs typeface="Century Gothic" charset="0"/>
                  </a:rPr>
                  <a:t>Beyari</a:t>
                </a:r>
                <a:r>
                  <a:rPr lang="en-GB" sz="3400" b="1" i="1" dirty="0">
                    <a:solidFill>
                      <a:srgbClr val="E6DBDD"/>
                    </a:solidFill>
                    <a:latin typeface="Century Gothic" charset="0"/>
                    <a:ea typeface="Century Gothic" charset="0"/>
                    <a:cs typeface="Century Gothic" charset="0"/>
                  </a:rPr>
                  <a:t>.</a:t>
                </a:r>
              </a:p>
            </p:txBody>
          </p:sp>
          <p:sp>
            <p:nvSpPr>
              <p:cNvPr id="57" name="TextBox 21"/>
              <p:cNvSpPr txBox="1"/>
              <p:nvPr/>
            </p:nvSpPr>
            <p:spPr>
              <a:xfrm>
                <a:off x="2470857" y="3023044"/>
                <a:ext cx="6667499" cy="572830"/>
              </a:xfrm>
              <a:prstGeom prst="rect">
                <a:avLst/>
              </a:prstGeom>
              <a:noFill/>
            </p:spPr>
            <p:txBody>
              <a:bodyPr wrap="square" rtlCol="0">
                <a:spAutoFit/>
              </a:bodyPr>
              <a:lstStyle/>
              <a:p>
                <a:pPr algn="ctr"/>
                <a:endParaRPr lang="en-GB" sz="3400" b="1" i="1" dirty="0">
                  <a:solidFill>
                    <a:srgbClr val="E6DBDD"/>
                  </a:solidFill>
                  <a:latin typeface="Century Gothic" charset="0"/>
                  <a:ea typeface="Century Gothic" charset="0"/>
                  <a:cs typeface="Century Gothic" charset="0"/>
                </a:endParaRPr>
              </a:p>
            </p:txBody>
          </p:sp>
        </p:grpSp>
        <p:sp>
          <p:nvSpPr>
            <p:cNvPr id="46" name="Oval 16"/>
            <p:cNvSpPr/>
            <p:nvPr/>
          </p:nvSpPr>
          <p:spPr>
            <a:xfrm>
              <a:off x="2326104" y="2294021"/>
              <a:ext cx="1347538" cy="1251284"/>
            </a:xfrm>
            <a:prstGeom prst="ellipse">
              <a:avLst/>
            </a:prstGeom>
            <a:noFill/>
            <a:ln>
              <a:solidFill>
                <a:srgbClr val="FAEFF4">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Shape 699"/>
          <p:cNvSpPr txBox="1"/>
          <p:nvPr/>
        </p:nvSpPr>
        <p:spPr>
          <a:xfrm>
            <a:off x="7061123" y="2746843"/>
            <a:ext cx="3946357" cy="2246769"/>
          </a:xfrm>
          <a:prstGeom prst="rect">
            <a:avLst/>
          </a:prstGeom>
          <a:noFill/>
          <a:ln>
            <a:noFill/>
          </a:ln>
        </p:spPr>
        <p:txBody>
          <a:bodyPr lIns="91425" tIns="45700" rIns="91425" bIns="45700" anchor="t" anchorCtr="0">
            <a:noAutofit/>
          </a:bodyPr>
          <a:lstStyle/>
          <a:p>
            <a:pPr>
              <a:buClr>
                <a:srgbClr val="7F7F7F"/>
              </a:buClr>
              <a:buSzPct val="100000"/>
            </a:pPr>
            <a:endParaRPr sz="2000" b="1" i="1" dirty="0">
              <a:solidFill>
                <a:srgbClr val="7F7F7F"/>
              </a:solidFill>
              <a:latin typeface="Century Gothic"/>
              <a:ea typeface="Century Gothic"/>
              <a:cs typeface="Century Gothic"/>
              <a:sym typeface="Century Gothic"/>
            </a:endParaRPr>
          </a:p>
        </p:txBody>
      </p:sp>
      <p:sp>
        <p:nvSpPr>
          <p:cNvPr id="41" name="Shape 699"/>
          <p:cNvSpPr txBox="1"/>
          <p:nvPr/>
        </p:nvSpPr>
        <p:spPr>
          <a:xfrm>
            <a:off x="6975047" y="2563960"/>
            <a:ext cx="3946357" cy="2246769"/>
          </a:xfrm>
          <a:prstGeom prst="rect">
            <a:avLst/>
          </a:prstGeom>
          <a:noFill/>
          <a:ln>
            <a:noFill/>
          </a:ln>
        </p:spPr>
        <p:txBody>
          <a:bodyPr lIns="91425" tIns="45700" rIns="91425" bIns="45700" anchor="t" anchorCtr="0">
            <a:noAutofit/>
          </a:bodyPr>
          <a:lstStyle/>
          <a:p>
            <a:pPr marL="342900" lvl="0" indent="-342900">
              <a:buClr>
                <a:srgbClr val="7F7F7F"/>
              </a:buClr>
              <a:buSzPct val="100000"/>
              <a:buFont typeface="Arial"/>
              <a:buChar char="•"/>
            </a:pPr>
            <a:r>
              <a:rPr lang="en-GB" sz="2000" b="1" i="1" dirty="0">
                <a:solidFill>
                  <a:srgbClr val="7F7F7F"/>
                </a:solidFill>
                <a:latin typeface="Century Gothic"/>
                <a:ea typeface="Century Gothic"/>
                <a:cs typeface="Century Gothic"/>
                <a:sym typeface="Century Gothic"/>
              </a:rPr>
              <a:t>Mohammed </a:t>
            </a:r>
            <a:r>
              <a:rPr lang="en-GB" sz="2000" b="1" i="1" dirty="0" err="1" smtClean="0">
                <a:solidFill>
                  <a:srgbClr val="7F7F7F"/>
                </a:solidFill>
                <a:latin typeface="Century Gothic"/>
                <a:ea typeface="Century Gothic"/>
                <a:cs typeface="Century Gothic"/>
                <a:sym typeface="Century Gothic"/>
              </a:rPr>
              <a:t>Almutlaq</a:t>
            </a:r>
            <a:endParaRPr lang="en-GB" sz="2000" b="1" i="1" dirty="0">
              <a:solidFill>
                <a:srgbClr val="7F7F7F"/>
              </a:solidFill>
              <a:latin typeface="Century Gothic"/>
              <a:ea typeface="Century Gothic"/>
              <a:cs typeface="Century Gothic"/>
              <a:sym typeface="Century Gothic"/>
            </a:endParaRPr>
          </a:p>
          <a:p>
            <a:pPr marL="342900" marR="0" lvl="0" indent="-342900" algn="l" rtl="0">
              <a:spcBef>
                <a:spcPts val="0"/>
              </a:spcBef>
              <a:buClr>
                <a:srgbClr val="7F7F7F"/>
              </a:buClr>
              <a:buSzPct val="100000"/>
              <a:buFont typeface="Arial"/>
              <a:buChar char="•"/>
            </a:pPr>
            <a:r>
              <a:rPr lang="en-GB" sz="2000" b="1" i="1" dirty="0" err="1">
                <a:solidFill>
                  <a:srgbClr val="7F7F7F"/>
                </a:solidFill>
                <a:latin typeface="Century Gothic"/>
                <a:ea typeface="Century Gothic"/>
                <a:cs typeface="Century Gothic"/>
                <a:sym typeface="Century Gothic"/>
              </a:rPr>
              <a:t>Muhanned</a:t>
            </a:r>
            <a:r>
              <a:rPr lang="en-GB" sz="2000" b="1" i="1" dirty="0">
                <a:solidFill>
                  <a:srgbClr val="7F7F7F"/>
                </a:solidFill>
                <a:latin typeface="Century Gothic"/>
                <a:ea typeface="Century Gothic"/>
                <a:cs typeface="Century Gothic"/>
                <a:sym typeface="Century Gothic"/>
              </a:rPr>
              <a:t> </a:t>
            </a:r>
            <a:r>
              <a:rPr lang="en-GB" sz="2000" b="1" i="1" dirty="0" err="1">
                <a:solidFill>
                  <a:srgbClr val="7F7F7F"/>
                </a:solidFill>
                <a:latin typeface="Century Gothic"/>
                <a:ea typeface="Century Gothic"/>
                <a:cs typeface="Century Gothic"/>
                <a:sym typeface="Century Gothic"/>
              </a:rPr>
              <a:t>Alzahrani</a:t>
            </a:r>
            <a:endParaRPr lang="en-GB" sz="2000" b="1" i="1" dirty="0">
              <a:solidFill>
                <a:srgbClr val="7F7F7F"/>
              </a:solidFill>
              <a:latin typeface="Century Gothic"/>
              <a:ea typeface="Century Gothic"/>
              <a:cs typeface="Century Gothic"/>
              <a:sym typeface="Century Gothic"/>
            </a:endParaRPr>
          </a:p>
          <a:p>
            <a:pPr marL="342900" marR="0" lvl="0" indent="-342900" algn="l" rtl="0">
              <a:spcBef>
                <a:spcPts val="0"/>
              </a:spcBef>
              <a:buClr>
                <a:schemeClr val="dk1"/>
              </a:buClr>
              <a:buFont typeface="Arial"/>
              <a:buNone/>
            </a:pPr>
            <a:endParaRPr sz="2000" b="1" i="1" dirty="0">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859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Shape 126"/>
          <p:cNvGrpSpPr/>
          <p:nvPr/>
        </p:nvGrpSpPr>
        <p:grpSpPr>
          <a:xfrm>
            <a:off x="8661400" y="0"/>
            <a:ext cx="3530600" cy="6858000"/>
            <a:chOff x="8661400" y="0"/>
            <a:chExt cx="3530600" cy="6858000"/>
          </a:xfrm>
        </p:grpSpPr>
        <p:sp>
          <p:nvSpPr>
            <p:cNvPr id="127" name="Shape 127"/>
            <p:cNvSpPr/>
            <p:nvPr/>
          </p:nvSpPr>
          <p:spPr>
            <a:xfrm>
              <a:off x="11493500" y="0"/>
              <a:ext cx="698500" cy="6858000"/>
            </a:xfrm>
            <a:prstGeom prst="rect">
              <a:avLst/>
            </a:prstGeom>
            <a:solidFill>
              <a:srgbClr val="7F7F7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8" name="Shape 128"/>
            <p:cNvSpPr/>
            <p:nvPr/>
          </p:nvSpPr>
          <p:spPr>
            <a:xfrm>
              <a:off x="10083800" y="0"/>
              <a:ext cx="698500" cy="6858000"/>
            </a:xfrm>
            <a:prstGeom prst="rect">
              <a:avLst/>
            </a:prstGeom>
            <a:solidFill>
              <a:srgbClr val="95D2C3"/>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29" name="Shape 129"/>
            <p:cNvSpPr/>
            <p:nvPr/>
          </p:nvSpPr>
          <p:spPr>
            <a:xfrm>
              <a:off x="8661400" y="0"/>
              <a:ext cx="698500"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cxnSp>
        <p:nvCxnSpPr>
          <p:cNvPr id="130" name="Shape 130"/>
          <p:cNvCxnSpPr/>
          <p:nvPr/>
        </p:nvCxnSpPr>
        <p:spPr>
          <a:xfrm>
            <a:off x="898358" y="1171074"/>
            <a:ext cx="6416841" cy="0"/>
          </a:xfrm>
          <a:prstGeom prst="straightConnector1">
            <a:avLst/>
          </a:prstGeom>
          <a:noFill/>
          <a:ln w="25400" cap="flat" cmpd="sng">
            <a:solidFill>
              <a:srgbClr val="00213F"/>
            </a:solidFill>
            <a:prstDash val="dot"/>
            <a:miter/>
            <a:headEnd type="none" w="med" len="med"/>
            <a:tailEnd type="none" w="med" len="med"/>
          </a:ln>
        </p:spPr>
      </p:cxnSp>
      <p:sp>
        <p:nvSpPr>
          <p:cNvPr id="131" name="Shape 131"/>
          <p:cNvSpPr txBox="1"/>
          <p:nvPr/>
        </p:nvSpPr>
        <p:spPr>
          <a:xfrm>
            <a:off x="898357" y="192505"/>
            <a:ext cx="6882062" cy="1107995"/>
          </a:xfrm>
          <a:prstGeom prst="rect">
            <a:avLst/>
          </a:prstGeom>
          <a:noFill/>
          <a:ln>
            <a:noFill/>
          </a:ln>
        </p:spPr>
        <p:txBody>
          <a:bodyPr lIns="91425" tIns="45700" rIns="91425" bIns="45700" anchor="t" anchorCtr="0">
            <a:noAutofit/>
          </a:bodyPr>
          <a:lstStyle/>
          <a:p>
            <a:pPr>
              <a:buSzPct val="25000"/>
            </a:pPr>
            <a:r>
              <a:rPr lang="en-GB" sz="6600" b="1" dirty="0">
                <a:solidFill>
                  <a:srgbClr val="AEABAB"/>
                </a:solidFill>
                <a:latin typeface="Century Gothic"/>
                <a:ea typeface="Century Gothic"/>
                <a:cs typeface="Century Gothic"/>
                <a:sym typeface="Century Gothic"/>
              </a:rPr>
              <a:t>O B J E C T I V E </a:t>
            </a:r>
          </a:p>
        </p:txBody>
      </p:sp>
      <p:sp>
        <p:nvSpPr>
          <p:cNvPr id="11" name="مربع نص 10"/>
          <p:cNvSpPr txBox="1"/>
          <p:nvPr/>
        </p:nvSpPr>
        <p:spPr>
          <a:xfrm>
            <a:off x="327455" y="1466005"/>
            <a:ext cx="8023866" cy="3477875"/>
          </a:xfrm>
          <a:prstGeom prst="rect">
            <a:avLst/>
          </a:prstGeom>
          <a:noFill/>
        </p:spPr>
        <p:txBody>
          <a:bodyPr wrap="square" rtlCol="1">
            <a:spAutoFit/>
          </a:bodyPr>
          <a:lstStyle/>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Describe the formation of the neural tube.</a:t>
            </a:r>
          </a:p>
          <a:p>
            <a:pPr marL="342900" indent="-342900">
              <a:buFont typeface="Arial" panose="020B0604020202020204" pitchFamily="34" charset="0"/>
              <a:buChar char="•"/>
            </a:pPr>
            <a:endParaRPr lang="en-US"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List the 3 brain vesicles and their derivatives.</a:t>
            </a:r>
          </a:p>
          <a:p>
            <a:pPr marL="342900" indent="-342900">
              <a:buFont typeface="Arial" panose="020B0604020202020204" pitchFamily="34" charset="0"/>
              <a:buChar char="•"/>
            </a:pPr>
            <a:endParaRPr lang="en-US"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Describe the brain flexures.</a:t>
            </a:r>
          </a:p>
          <a:p>
            <a:pPr marL="342900" indent="-342900">
              <a:buFont typeface="Arial" panose="020B0604020202020204" pitchFamily="34" charset="0"/>
              <a:buChar char="•"/>
            </a:pPr>
            <a:endParaRPr lang="en-US"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Describe briefly the development of the cerebrum.</a:t>
            </a:r>
          </a:p>
          <a:p>
            <a:pPr marL="342900" indent="-342900">
              <a:buFont typeface="Arial" panose="020B0604020202020204" pitchFamily="34" charset="0"/>
              <a:buChar char="•"/>
            </a:pPr>
            <a:endParaRPr lang="en-US"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Describe briefly the development of the cerebellum.</a:t>
            </a:r>
          </a:p>
          <a:p>
            <a:pPr marL="342900" indent="-342900">
              <a:buFont typeface="Arial" panose="020B0604020202020204" pitchFamily="34" charset="0"/>
              <a:buChar char="•"/>
            </a:pPr>
            <a:endParaRPr lang="en-US" sz="2000" dirty="0">
              <a:solidFill>
                <a:schemeClr val="bg1">
                  <a:lumMod val="50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bg1">
                    <a:lumMod val="50000"/>
                  </a:schemeClr>
                </a:solidFill>
                <a:latin typeface="Calibri" panose="020F0502020204030204" pitchFamily="34" charset="0"/>
                <a:cs typeface="Calibri" panose="020F0502020204030204" pitchFamily="34" charset="0"/>
              </a:rPr>
              <a:t>Enumerate some congenital anomalies in development of CNS.</a:t>
            </a:r>
          </a:p>
        </p:txBody>
      </p:sp>
      <p:pic>
        <p:nvPicPr>
          <p:cNvPr id="12" name="Picture 2"/>
          <p:cNvPicPr>
            <a:picLocks noChangeAspect="1"/>
          </p:cNvPicPr>
          <p:nvPr/>
        </p:nvPicPr>
        <p:blipFill>
          <a:blip r:embed="rId3"/>
          <a:stretch>
            <a:fillRect/>
          </a:stretch>
        </p:blipFill>
        <p:spPr>
          <a:xfrm>
            <a:off x="4774992" y="5522860"/>
            <a:ext cx="3886408" cy="13351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6"/>
        <p:cNvGrpSpPr/>
        <p:nvPr/>
      </p:nvGrpSpPr>
      <p:grpSpPr>
        <a:xfrm>
          <a:off x="0" y="0"/>
          <a:ext cx="0" cy="0"/>
          <a:chOff x="0" y="0"/>
          <a:chExt cx="0" cy="0"/>
        </a:xfrm>
      </p:grpSpPr>
      <p:cxnSp>
        <p:nvCxnSpPr>
          <p:cNvPr id="138" name="Shape 138"/>
          <p:cNvCxnSpPr/>
          <p:nvPr/>
        </p:nvCxnSpPr>
        <p:spPr>
          <a:xfrm>
            <a:off x="160420" y="538360"/>
            <a:ext cx="9144000" cy="0"/>
          </a:xfrm>
          <a:prstGeom prst="straightConnector1">
            <a:avLst/>
          </a:prstGeom>
          <a:noFill/>
          <a:ln w="38100" cap="rnd" cmpd="sng">
            <a:solidFill>
              <a:srgbClr val="00213F"/>
            </a:solidFill>
            <a:prstDash val="solid"/>
            <a:round/>
            <a:headEnd type="none" w="med" len="med"/>
            <a:tailEnd type="none" w="med" len="med"/>
          </a:ln>
        </p:spPr>
      </p:cxnSp>
      <p:sp>
        <p:nvSpPr>
          <p:cNvPr id="139" name="Shape 139"/>
          <p:cNvSpPr txBox="1"/>
          <p:nvPr/>
        </p:nvSpPr>
        <p:spPr>
          <a:xfrm>
            <a:off x="208547" y="513041"/>
            <a:ext cx="5566610" cy="569387"/>
          </a:xfrm>
          <a:prstGeom prst="rect">
            <a:avLst/>
          </a:prstGeom>
          <a:noFill/>
          <a:ln>
            <a:noFill/>
          </a:ln>
        </p:spPr>
        <p:txBody>
          <a:bodyPr lIns="91425" tIns="45700" rIns="91425" bIns="45700" anchor="t" anchorCtr="0">
            <a:noAutofit/>
          </a:bodyPr>
          <a:lstStyle/>
          <a:p>
            <a:pPr lvl="0">
              <a:buSzPct val="25000"/>
            </a:pPr>
            <a:r>
              <a:rPr lang="en-GB" sz="2400" dirty="0">
                <a:solidFill>
                  <a:srgbClr val="618E87"/>
                </a:solidFill>
                <a:latin typeface="Calibri" panose="020F0502020204030204" pitchFamily="34" charset="0"/>
                <a:ea typeface="Century Gothic"/>
                <a:cs typeface="Calibri" panose="020F0502020204030204" pitchFamily="34" charset="0"/>
                <a:sym typeface="Century Gothic"/>
              </a:rPr>
              <a:t>Rem</a:t>
            </a:r>
            <a:r>
              <a:rPr lang="en-US" sz="2400" dirty="0">
                <a:solidFill>
                  <a:srgbClr val="618E87"/>
                </a:solidFill>
                <a:latin typeface="Calibri" panose="020F0502020204030204" pitchFamily="34" charset="0"/>
                <a:ea typeface="Century Gothic"/>
                <a:cs typeface="Calibri" panose="020F0502020204030204" pitchFamily="34" charset="0"/>
                <a:sym typeface="Century Gothic"/>
              </a:rPr>
              <a:t>e</a:t>
            </a:r>
            <a:r>
              <a:rPr lang="en-GB" sz="2400" dirty="0" err="1">
                <a:solidFill>
                  <a:srgbClr val="618E87"/>
                </a:solidFill>
                <a:latin typeface="Calibri" panose="020F0502020204030204" pitchFamily="34" charset="0"/>
                <a:ea typeface="Century Gothic"/>
                <a:cs typeface="Calibri" panose="020F0502020204030204" pitchFamily="34" charset="0"/>
                <a:sym typeface="Century Gothic"/>
              </a:rPr>
              <a:t>mber</a:t>
            </a:r>
            <a:r>
              <a:rPr lang="en-GB" sz="2400" dirty="0">
                <a:solidFill>
                  <a:srgbClr val="618E87"/>
                </a:solidFill>
                <a:latin typeface="Calibri" panose="020F0502020204030204" pitchFamily="34" charset="0"/>
                <a:ea typeface="Century Gothic"/>
                <a:cs typeface="Calibri" panose="020F0502020204030204" pitchFamily="34" charset="0"/>
                <a:sym typeface="Century Gothic"/>
              </a:rPr>
              <a:t>..</a:t>
            </a:r>
          </a:p>
        </p:txBody>
      </p:sp>
      <p:sp>
        <p:nvSpPr>
          <p:cNvPr id="140" name="Shape 140"/>
          <p:cNvSpPr/>
          <p:nvPr/>
        </p:nvSpPr>
        <p:spPr>
          <a:xfrm rot="5400000">
            <a:off x="3224464" y="2526635"/>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2" name="Group 1"/>
          <p:cNvGrpSpPr/>
          <p:nvPr/>
        </p:nvGrpSpPr>
        <p:grpSpPr>
          <a:xfrm>
            <a:off x="-128340" y="8964"/>
            <a:ext cx="320845" cy="6858000"/>
            <a:chOff x="-96254" y="0"/>
            <a:chExt cx="320845" cy="6858000"/>
          </a:xfrm>
        </p:grpSpPr>
        <p:sp>
          <p:nvSpPr>
            <p:cNvPr id="137"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1"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2"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3"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useBgFill="1">
        <p:nvSpPr>
          <p:cNvPr id="144" name="Shape 144"/>
          <p:cNvSpPr txBox="1"/>
          <p:nvPr/>
        </p:nvSpPr>
        <p:spPr>
          <a:xfrm>
            <a:off x="251612" y="1050036"/>
            <a:ext cx="8096747" cy="1277327"/>
          </a:xfrm>
          <a:prstGeom prst="rect">
            <a:avLst/>
          </a:prstGeom>
          <a:ln w="19050" cap="flat" cmpd="sng">
            <a:solidFill>
              <a:srgbClr val="618E87"/>
            </a:solidFill>
            <a:prstDash val="dash"/>
            <a:round/>
            <a:headEnd type="none" w="med" len="med"/>
            <a:tailEnd type="none" w="med" len="med"/>
          </a:ln>
        </p:spPr>
        <p:txBody>
          <a:bodyPr lIns="91425" tIns="45700" rIns="91425" bIns="45700" anchor="t" anchorCtr="0">
            <a:noAutofit/>
          </a:bodyPr>
          <a:lstStyle/>
          <a:p>
            <a:pPr lvl="0"/>
            <a:r>
              <a:rPr lang="en-US" sz="1600" spc="-5" dirty="0">
                <a:latin typeface="Calibri" panose="020F0502020204030204" pitchFamily="34" charset="0"/>
                <a:cs typeface="Calibri" panose="020F0502020204030204" pitchFamily="34" charset="0"/>
              </a:rPr>
              <a:t>By the beginning of </a:t>
            </a:r>
            <a:r>
              <a:rPr lang="en-US" sz="1600" b="1" spc="-5" dirty="0">
                <a:solidFill>
                  <a:srgbClr val="7030A0"/>
                </a:solidFill>
                <a:latin typeface="Calibri" panose="020F0502020204030204" pitchFamily="34" charset="0"/>
                <a:cs typeface="Calibri" panose="020F0502020204030204" pitchFamily="34" charset="0"/>
              </a:rPr>
              <a:t>the </a:t>
            </a:r>
            <a:r>
              <a:rPr lang="en-US" sz="1600" b="1" dirty="0">
                <a:solidFill>
                  <a:srgbClr val="7030A0"/>
                </a:solidFill>
                <a:latin typeface="Calibri" panose="020F0502020204030204" pitchFamily="34" charset="0"/>
                <a:cs typeface="Calibri" panose="020F0502020204030204" pitchFamily="34" charset="0"/>
              </a:rPr>
              <a:t>3</a:t>
            </a:r>
            <a:r>
              <a:rPr lang="en-US" sz="1600" b="1" baseline="26455" dirty="0">
                <a:solidFill>
                  <a:srgbClr val="7030A0"/>
                </a:solidFill>
                <a:latin typeface="Calibri" panose="020F0502020204030204" pitchFamily="34" charset="0"/>
                <a:cs typeface="Calibri" panose="020F0502020204030204" pitchFamily="34" charset="0"/>
              </a:rPr>
              <a:t>rd </a:t>
            </a:r>
            <a:r>
              <a:rPr lang="en-US" sz="1600" b="1" spc="-10" dirty="0">
                <a:solidFill>
                  <a:srgbClr val="7030A0"/>
                </a:solidFill>
                <a:latin typeface="Calibri" panose="020F0502020204030204" pitchFamily="34" charset="0"/>
                <a:cs typeface="Calibri" panose="020F0502020204030204" pitchFamily="34" charset="0"/>
              </a:rPr>
              <a:t>week</a:t>
            </a:r>
            <a:r>
              <a:rPr lang="en-US" spc="-10" dirty="0">
                <a:solidFill>
                  <a:schemeClr val="bg1">
                    <a:lumMod val="50000"/>
                  </a:schemeClr>
                </a:solidFill>
                <a:latin typeface="Calibri" panose="020F0502020204030204" pitchFamily="34" charset="0"/>
                <a:cs typeface="Calibri" panose="020F0502020204030204" pitchFamily="34" charset="0"/>
              </a:rPr>
              <a:t>(15days)</a:t>
            </a:r>
            <a:r>
              <a:rPr lang="en-US" spc="-10" dirty="0">
                <a:solidFill>
                  <a:srgbClr val="FFFF00"/>
                </a:solidFill>
                <a:latin typeface="Calibri" panose="020F0502020204030204" pitchFamily="34" charset="0"/>
                <a:cs typeface="Calibri" panose="020F0502020204030204" pitchFamily="34" charset="0"/>
              </a:rPr>
              <a:t> </a:t>
            </a:r>
            <a:r>
              <a:rPr lang="en-US" sz="1600" spc="-5" dirty="0">
                <a:latin typeface="Calibri" panose="020F0502020204030204" pitchFamily="34" charset="0"/>
                <a:cs typeface="Calibri" panose="020F0502020204030204" pitchFamily="34" charset="0"/>
              </a:rPr>
              <a:t>of development, three germ cell </a:t>
            </a:r>
            <a:r>
              <a:rPr lang="en-US" sz="1600" spc="-10" dirty="0">
                <a:latin typeface="Calibri" panose="020F0502020204030204" pitchFamily="34" charset="0"/>
                <a:cs typeface="Calibri" panose="020F0502020204030204" pitchFamily="34" charset="0"/>
              </a:rPr>
              <a:t>layers </a:t>
            </a:r>
            <a:r>
              <a:rPr lang="en-US" sz="1600" b="1" spc="-5" dirty="0">
                <a:latin typeface="Calibri" panose="020F0502020204030204" pitchFamily="34" charset="0"/>
                <a:cs typeface="Calibri" panose="020F0502020204030204" pitchFamily="34" charset="0"/>
              </a:rPr>
              <a:t>become established</a:t>
            </a:r>
            <a:endParaRPr lang="en-US" sz="1600" b="1" dirty="0">
              <a:latin typeface="Calibri" panose="020F0502020204030204" pitchFamily="34" charset="0"/>
              <a:cs typeface="Calibri" panose="020F0502020204030204" pitchFamily="34" charset="0"/>
            </a:endParaRPr>
          </a:p>
          <a:p>
            <a:pPr lvl="0"/>
            <a:r>
              <a:rPr lang="en-US" sz="1600" b="1" dirty="0">
                <a:latin typeface="Calibri" panose="020F0502020204030204" pitchFamily="34" charset="0"/>
                <a:cs typeface="Calibri" panose="020F0502020204030204" pitchFamily="34" charset="0"/>
              </a:rPr>
              <a:t>The Three Germ Layers</a:t>
            </a:r>
            <a:r>
              <a:rPr lang="en-US" sz="1600" dirty="0">
                <a:latin typeface="Calibri" panose="020F0502020204030204" pitchFamily="34" charset="0"/>
                <a:cs typeface="Calibri" panose="020F0502020204030204" pitchFamily="34" charset="0"/>
              </a:rPr>
              <a:t>:</a:t>
            </a:r>
          </a:p>
          <a:p>
            <a:pPr lvl="0"/>
            <a:r>
              <a:rPr lang="en-US" sz="1600" dirty="0">
                <a:solidFill>
                  <a:srgbClr val="EE3D9B"/>
                </a:solidFill>
                <a:latin typeface="Calibri" panose="020F0502020204030204" pitchFamily="34" charset="0"/>
                <a:cs typeface="Calibri" panose="020F0502020204030204" pitchFamily="34" charset="0"/>
              </a:rPr>
              <a:t>1- Ectoderm </a:t>
            </a:r>
            <a:r>
              <a:rPr lang="en-US" sz="1600" dirty="0">
                <a:latin typeface="Calibri" panose="020F0502020204030204" pitchFamily="34" charset="0"/>
                <a:cs typeface="Calibri" panose="020F0502020204030204" pitchFamily="34" charset="0"/>
              </a:rPr>
              <a:t>  </a:t>
            </a:r>
            <a:r>
              <a:rPr lang="en-US" sz="1600" dirty="0">
                <a:solidFill>
                  <a:srgbClr val="618E87"/>
                </a:solidFill>
                <a:latin typeface="Calibri" panose="020F0502020204030204" pitchFamily="34" charset="0"/>
                <a:cs typeface="Calibri" panose="020F0502020204030204" pitchFamily="34" charset="0"/>
              </a:rPr>
              <a:t>2-Mesoderm</a:t>
            </a:r>
            <a:r>
              <a:rPr lang="en-US" sz="1600" dirty="0">
                <a:latin typeface="Calibri" panose="020F0502020204030204" pitchFamily="34" charset="0"/>
                <a:cs typeface="Calibri" panose="020F0502020204030204" pitchFamily="34" charset="0"/>
              </a:rPr>
              <a:t> </a:t>
            </a:r>
            <a:r>
              <a:rPr lang="en-US" sz="1600" dirty="0">
                <a:solidFill>
                  <a:srgbClr val="9B2A44"/>
                </a:solidFill>
                <a:latin typeface="Calibri" panose="020F0502020204030204" pitchFamily="34" charset="0"/>
                <a:cs typeface="Calibri" panose="020F0502020204030204" pitchFamily="34" charset="0"/>
              </a:rPr>
              <a:t> 3-Endoderm</a:t>
            </a:r>
          </a:p>
          <a:p>
            <a:pPr lvl="0"/>
            <a:r>
              <a:rPr lang="en-US" sz="1600" dirty="0">
                <a:solidFill>
                  <a:schemeClr val="bg1">
                    <a:lumMod val="50000"/>
                  </a:schemeClr>
                </a:solidFill>
                <a:latin typeface="Calibri" panose="020F0502020204030204" pitchFamily="34" charset="0"/>
                <a:cs typeface="Calibri" panose="020F0502020204030204" pitchFamily="34" charset="0"/>
              </a:rPr>
              <a:t>   (outer)              (middle)           (inner)</a:t>
            </a:r>
          </a:p>
        </p:txBody>
      </p:sp>
      <p:sp>
        <p:nvSpPr>
          <p:cNvPr id="6" name="TextBox 5"/>
          <p:cNvSpPr txBox="1"/>
          <p:nvPr/>
        </p:nvSpPr>
        <p:spPr>
          <a:xfrm>
            <a:off x="-1124159" y="5781687"/>
            <a:ext cx="4412790" cy="307777"/>
          </a:xfrm>
          <a:prstGeom prst="rect">
            <a:avLst/>
          </a:prstGeom>
          <a:noFill/>
        </p:spPr>
        <p:txBody>
          <a:bodyPr wrap="square" rtlCol="0">
            <a:spAutoFit/>
          </a:bodyPr>
          <a:lstStyle/>
          <a:p>
            <a:r>
              <a:rPr lang="en-US" b="1" dirty="0"/>
              <a:t>.</a:t>
            </a:r>
          </a:p>
        </p:txBody>
      </p:sp>
      <p:pic>
        <p:nvPicPr>
          <p:cNvPr id="16" name="Picture 7" descr="File0027"/>
          <p:cNvPicPr>
            <a:picLocks noChangeAspect="1" noChangeArrowheads="1"/>
          </p:cNvPicPr>
          <p:nvPr/>
        </p:nvPicPr>
        <p:blipFill>
          <a:blip r:embed="rId3"/>
          <a:srcRect l="5373" t="8680" r="6866" b="6691"/>
          <a:stretch>
            <a:fillRect/>
          </a:stretch>
        </p:blipFill>
        <p:spPr>
          <a:xfrm>
            <a:off x="9079700" y="745059"/>
            <a:ext cx="2997835" cy="1925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7547429" y="5781687"/>
            <a:ext cx="184731" cy="307777"/>
          </a:xfrm>
          <a:prstGeom prst="rect">
            <a:avLst/>
          </a:prstGeom>
          <a:noFill/>
        </p:spPr>
        <p:txBody>
          <a:bodyPr wrap="none" rtlCol="1">
            <a:spAutoFit/>
          </a:bodyPr>
          <a:lstStyle/>
          <a:p>
            <a:endParaRPr lang="x-none" dirty="0"/>
          </a:p>
        </p:txBody>
      </p:sp>
      <p:sp>
        <p:nvSpPr>
          <p:cNvPr id="5" name="مستطيل 4"/>
          <p:cNvSpPr/>
          <p:nvPr/>
        </p:nvSpPr>
        <p:spPr>
          <a:xfrm>
            <a:off x="10593507" y="746907"/>
            <a:ext cx="642504" cy="361282"/>
          </a:xfrm>
          <a:prstGeom prst="rect">
            <a:avLst/>
          </a:prstGeom>
          <a:noFill/>
          <a:ln w="38100">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7" name="مستطيل 6"/>
          <p:cNvSpPr/>
          <p:nvPr/>
        </p:nvSpPr>
        <p:spPr>
          <a:xfrm>
            <a:off x="9132912" y="2017619"/>
            <a:ext cx="744333" cy="406399"/>
          </a:xfrm>
          <a:prstGeom prst="rect">
            <a:avLst/>
          </a:prstGeom>
          <a:noFill/>
          <a:ln w="38100">
            <a:solidFill>
              <a:srgbClr val="9B2A4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8" name="مستطيل 7"/>
          <p:cNvSpPr/>
          <p:nvPr/>
        </p:nvSpPr>
        <p:spPr>
          <a:xfrm>
            <a:off x="9049732" y="1434531"/>
            <a:ext cx="827513" cy="406400"/>
          </a:xfrm>
          <a:prstGeom prst="rect">
            <a:avLst/>
          </a:prstGeom>
          <a:noFill/>
          <a:ln w="38100">
            <a:solidFill>
              <a:srgbClr val="618E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15" name="مستطيل 14"/>
          <p:cNvSpPr/>
          <p:nvPr/>
        </p:nvSpPr>
        <p:spPr>
          <a:xfrm>
            <a:off x="160420" y="62870"/>
            <a:ext cx="10201543" cy="523220"/>
          </a:xfrm>
          <a:prstGeom prst="rect">
            <a:avLst/>
          </a:prstGeom>
        </p:spPr>
        <p:txBody>
          <a:bodyPr wrap="square">
            <a:spAutoFit/>
          </a:bodyPr>
          <a:lstStyle/>
          <a:p>
            <a:pPr lvl="0">
              <a:buSzPct val="25000"/>
            </a:pPr>
            <a:r>
              <a:rPr lang="en-GB" sz="2800">
                <a:solidFill>
                  <a:srgbClr val="618E87"/>
                </a:solidFill>
                <a:latin typeface="Century Gothic" charset="0"/>
                <a:ea typeface="Century Gothic" charset="0"/>
                <a:cs typeface="Century Gothic" charset="0"/>
                <a:sym typeface="Calibri"/>
              </a:rPr>
              <a:t>Development of </a:t>
            </a:r>
            <a:r>
              <a:rPr lang="en-GB" sz="2800" dirty="0">
                <a:solidFill>
                  <a:srgbClr val="618E87"/>
                </a:solidFill>
                <a:latin typeface="Century Gothic" charset="0"/>
                <a:ea typeface="Century Gothic" charset="0"/>
                <a:cs typeface="Century Gothic" charset="0"/>
                <a:sym typeface="Calibri"/>
              </a:rPr>
              <a:t>Cerebrum And Cerebellum</a:t>
            </a:r>
          </a:p>
        </p:txBody>
      </p:sp>
      <p:sp>
        <p:nvSpPr>
          <p:cNvPr id="39" name="object 12"/>
          <p:cNvSpPr txBox="1"/>
          <p:nvPr/>
        </p:nvSpPr>
        <p:spPr>
          <a:xfrm>
            <a:off x="251612" y="3331264"/>
            <a:ext cx="9255675" cy="492443"/>
          </a:xfrm>
          <a:prstGeom prst="rect">
            <a:avLst/>
          </a:prstGeom>
        </p:spPr>
        <p:txBody>
          <a:bodyPr vert="horz" wrap="square" lIns="0" tIns="0" rIns="0" bIns="0" rtlCol="0">
            <a:spAutoFit/>
          </a:bodyPr>
          <a:lstStyle/>
          <a:p>
            <a:pPr marL="12700" marR="5080">
              <a:lnSpc>
                <a:spcPct val="100000"/>
              </a:lnSpc>
            </a:pPr>
            <a:r>
              <a:rPr sz="1600" spc="-5" dirty="0">
                <a:latin typeface="Calibri" panose="020F0502020204030204" pitchFamily="34" charset="0"/>
                <a:cs typeface="Calibri" panose="020F0502020204030204" pitchFamily="34" charset="0"/>
              </a:rPr>
              <a:t>During the </a:t>
            </a:r>
            <a:r>
              <a:rPr sz="1600" b="1" spc="-5" dirty="0">
                <a:solidFill>
                  <a:srgbClr val="7030A0"/>
                </a:solidFill>
                <a:latin typeface="Calibri" panose="020F0502020204030204" pitchFamily="34" charset="0"/>
                <a:cs typeface="Calibri" panose="020F0502020204030204" pitchFamily="34" charset="0"/>
              </a:rPr>
              <a:t>middle of the </a:t>
            </a:r>
            <a:r>
              <a:rPr sz="1600" b="1" spc="-15" dirty="0">
                <a:solidFill>
                  <a:srgbClr val="7030A0"/>
                </a:solidFill>
                <a:latin typeface="Calibri" panose="020F0502020204030204" pitchFamily="34" charset="0"/>
                <a:cs typeface="Calibri" panose="020F0502020204030204" pitchFamily="34" charset="0"/>
              </a:rPr>
              <a:t>3rd </a:t>
            </a:r>
            <a:r>
              <a:rPr sz="1600" b="1" spc="-10" dirty="0">
                <a:solidFill>
                  <a:srgbClr val="7030A0"/>
                </a:solidFill>
                <a:latin typeface="Calibri" panose="020F0502020204030204" pitchFamily="34" charset="0"/>
                <a:cs typeface="Calibri" panose="020F0502020204030204" pitchFamily="34" charset="0"/>
              </a:rPr>
              <a:t>week</a:t>
            </a:r>
            <a:r>
              <a:rPr lang="en-US" spc="-10" dirty="0">
                <a:solidFill>
                  <a:schemeClr val="bg1">
                    <a:lumMod val="50000"/>
                  </a:schemeClr>
                </a:solidFill>
                <a:latin typeface="Calibri" panose="020F0502020204030204" pitchFamily="34" charset="0"/>
                <a:cs typeface="Calibri" panose="020F0502020204030204" pitchFamily="34" charset="0"/>
              </a:rPr>
              <a:t>(16-17 days)</a:t>
            </a:r>
            <a:r>
              <a:rPr sz="1600" spc="-5" dirty="0">
                <a:solidFill>
                  <a:srgbClr val="FF0000"/>
                </a:solidFill>
                <a:latin typeface="Calibri" panose="020F0502020204030204" pitchFamily="34" charset="0"/>
                <a:cs typeface="Calibri" panose="020F0502020204030204" pitchFamily="34" charset="0"/>
              </a:rPr>
              <a:t>the</a:t>
            </a:r>
            <a:r>
              <a:rPr lang="en-US" sz="1600" spc="-5" dirty="0">
                <a:solidFill>
                  <a:srgbClr val="FF0000"/>
                </a:solidFill>
                <a:latin typeface="Calibri" panose="020F0502020204030204" pitchFamily="34" charset="0"/>
                <a:cs typeface="Calibri" panose="020F0502020204030204" pitchFamily="34" charset="0"/>
              </a:rPr>
              <a:t> </a:t>
            </a:r>
            <a:r>
              <a:rPr sz="1600" spc="-5" dirty="0">
                <a:solidFill>
                  <a:srgbClr val="FF0000"/>
                </a:solidFill>
                <a:latin typeface="Calibri" panose="020F0502020204030204" pitchFamily="34" charset="0"/>
                <a:cs typeface="Calibri" panose="020F0502020204030204" pitchFamily="34" charset="0"/>
              </a:rPr>
              <a:t>dorsal midline </a:t>
            </a:r>
            <a:r>
              <a:rPr sz="1600" spc="-10" dirty="0">
                <a:solidFill>
                  <a:srgbClr val="FF0000"/>
                </a:solidFill>
                <a:latin typeface="Calibri" panose="020F0502020204030204" pitchFamily="34" charset="0"/>
                <a:cs typeface="Calibri" panose="020F0502020204030204" pitchFamily="34" charset="0"/>
              </a:rPr>
              <a:t>ectoderm </a:t>
            </a:r>
            <a:r>
              <a:rPr sz="1600" spc="-10" dirty="0">
                <a:latin typeface="Calibri" panose="020F0502020204030204" pitchFamily="34" charset="0"/>
                <a:cs typeface="Calibri" panose="020F0502020204030204" pitchFamily="34" charset="0"/>
              </a:rPr>
              <a:t>undergoes</a:t>
            </a:r>
            <a:r>
              <a:rPr lang="en-US" sz="1600" u="sng" spc="-10" dirty="0">
                <a:latin typeface="Calibri" panose="020F0502020204030204" pitchFamily="34" charset="0"/>
                <a:cs typeface="Calibri" panose="020F0502020204030204" pitchFamily="34" charset="0"/>
              </a:rPr>
              <a:t> </a:t>
            </a:r>
            <a:r>
              <a:rPr sz="1600" u="sng" spc="-10" dirty="0">
                <a:latin typeface="Calibri" panose="020F0502020204030204" pitchFamily="34" charset="0"/>
                <a:cs typeface="Calibri" panose="020F0502020204030204" pitchFamily="34" charset="0"/>
              </a:rPr>
              <a:t>thickening</a:t>
            </a:r>
            <a:r>
              <a:rPr sz="1600" spc="-10" dirty="0">
                <a:latin typeface="Calibri" panose="020F0502020204030204" pitchFamily="34" charset="0"/>
                <a:cs typeface="Calibri" panose="020F0502020204030204" pitchFamily="34" charset="0"/>
              </a:rPr>
              <a:t> to </a:t>
            </a:r>
            <a:r>
              <a:rPr sz="1600" spc="-15" dirty="0">
                <a:latin typeface="Calibri" panose="020F0502020204030204" pitchFamily="34" charset="0"/>
                <a:cs typeface="Calibri" panose="020F0502020204030204" pitchFamily="34" charset="0"/>
              </a:rPr>
              <a:t>form </a:t>
            </a:r>
            <a:r>
              <a:rPr sz="1600" spc="-5" dirty="0">
                <a:latin typeface="Calibri" panose="020F0502020204030204" pitchFamily="34" charset="0"/>
                <a:cs typeface="Calibri" panose="020F0502020204030204" pitchFamily="34" charset="0"/>
              </a:rPr>
              <a:t>the </a:t>
            </a:r>
            <a:r>
              <a:rPr sz="1600" b="1" spc="-15" dirty="0">
                <a:solidFill>
                  <a:srgbClr val="00B0F0"/>
                </a:solidFill>
                <a:latin typeface="Calibri" panose="020F0502020204030204" pitchFamily="34" charset="0"/>
                <a:cs typeface="Calibri" panose="020F0502020204030204" pitchFamily="34" charset="0"/>
              </a:rPr>
              <a:t>neural</a:t>
            </a:r>
            <a:r>
              <a:rPr sz="1600" b="1" spc="30" dirty="0">
                <a:solidFill>
                  <a:srgbClr val="00B0F0"/>
                </a:solidFill>
                <a:latin typeface="Calibri" panose="020F0502020204030204" pitchFamily="34" charset="0"/>
                <a:cs typeface="Calibri" panose="020F0502020204030204" pitchFamily="34" charset="0"/>
              </a:rPr>
              <a:t> </a:t>
            </a:r>
            <a:r>
              <a:rPr sz="1600" b="1" spc="-10" dirty="0">
                <a:solidFill>
                  <a:srgbClr val="00B0F0"/>
                </a:solidFill>
                <a:latin typeface="Calibri" panose="020F0502020204030204" pitchFamily="34" charset="0"/>
                <a:cs typeface="Calibri" panose="020F0502020204030204" pitchFamily="34" charset="0"/>
              </a:rPr>
              <a:t>plate</a:t>
            </a:r>
            <a:r>
              <a:rPr lang="en-GB" sz="1600" b="1" spc="-10" dirty="0">
                <a:solidFill>
                  <a:srgbClr val="00B0F0"/>
                </a:solidFill>
                <a:latin typeface="Calibri" panose="020F0502020204030204" pitchFamily="34" charset="0"/>
                <a:cs typeface="Calibri" panose="020F0502020204030204" pitchFamily="34" charset="0"/>
              </a:rPr>
              <a:t> </a:t>
            </a:r>
            <a:r>
              <a:rPr lang="en-GB" sz="1600" b="1" spc="-10" dirty="0">
                <a:solidFill>
                  <a:srgbClr val="00B050"/>
                </a:solidFill>
                <a:latin typeface="Calibri" panose="020F0502020204030204" pitchFamily="34" charset="0"/>
                <a:cs typeface="Calibri" panose="020F0502020204030204" pitchFamily="34" charset="0"/>
              </a:rPr>
              <a:t>(neuroectoderm).</a:t>
            </a:r>
            <a:endParaRPr b="1" dirty="0">
              <a:solidFill>
                <a:srgbClr val="00B050"/>
              </a:solidFill>
              <a:latin typeface="Calibri" panose="020F0502020204030204" pitchFamily="34" charset="0"/>
              <a:cs typeface="Calibri" panose="020F0502020204030204" pitchFamily="34" charset="0"/>
            </a:endParaRPr>
          </a:p>
        </p:txBody>
      </p:sp>
      <p:sp>
        <p:nvSpPr>
          <p:cNvPr id="40" name="object 13"/>
          <p:cNvSpPr txBox="1"/>
          <p:nvPr/>
        </p:nvSpPr>
        <p:spPr>
          <a:xfrm>
            <a:off x="521370" y="4060868"/>
            <a:ext cx="9888720" cy="2503249"/>
          </a:xfrm>
          <a:prstGeom prst="rect">
            <a:avLst/>
          </a:prstGeom>
        </p:spPr>
        <p:txBody>
          <a:bodyPr vert="horz" wrap="square" lIns="0" tIns="0" rIns="0" bIns="0" rtlCol="0">
            <a:spAutoFit/>
          </a:bodyPr>
          <a:lstStyle/>
          <a:p>
            <a:pPr marL="298450" indent="-285750">
              <a:lnSpc>
                <a:spcPct val="100000"/>
              </a:lnSpc>
              <a:buFont typeface="Arial" panose="020B0604020202020204" pitchFamily="34" charset="0"/>
              <a:buChar char="•"/>
              <a:tabLst>
                <a:tab pos="212725" algn="l"/>
              </a:tabLst>
            </a:pPr>
            <a:r>
              <a:rPr sz="1600" spc="-5" dirty="0">
                <a:latin typeface="Calibri"/>
                <a:cs typeface="Calibri"/>
              </a:rPr>
              <a:t>The 2 </a:t>
            </a:r>
            <a:r>
              <a:rPr sz="1600" spc="-10" dirty="0">
                <a:latin typeface="Calibri"/>
                <a:cs typeface="Calibri"/>
              </a:rPr>
              <a:t>margins </a:t>
            </a:r>
            <a:r>
              <a:rPr sz="1600" spc="-5" dirty="0">
                <a:latin typeface="Calibri"/>
                <a:cs typeface="Calibri"/>
              </a:rPr>
              <a:t>of the </a:t>
            </a:r>
            <a:r>
              <a:rPr sz="1600" spc="-10" dirty="0">
                <a:latin typeface="Calibri"/>
                <a:cs typeface="Calibri"/>
              </a:rPr>
              <a:t>plate</a:t>
            </a:r>
            <a:r>
              <a:rPr sz="1600" spc="-15" dirty="0">
                <a:latin typeface="Calibri"/>
                <a:cs typeface="Calibri"/>
              </a:rPr>
              <a:t> </a:t>
            </a:r>
            <a:r>
              <a:rPr sz="1600" spc="-10" dirty="0">
                <a:latin typeface="Calibri"/>
                <a:cs typeface="Calibri"/>
              </a:rPr>
              <a:t>elevate,</a:t>
            </a:r>
            <a:r>
              <a:rPr lang="ar-SA" sz="1600" dirty="0">
                <a:latin typeface="Calibri"/>
                <a:cs typeface="Calibri"/>
              </a:rPr>
              <a:t> </a:t>
            </a:r>
            <a:r>
              <a:rPr sz="1600" spc="-10" dirty="0">
                <a:latin typeface="Calibri"/>
                <a:cs typeface="Calibri"/>
              </a:rPr>
              <a:t>forming </a:t>
            </a:r>
            <a:r>
              <a:rPr sz="1600" b="1" spc="-15" dirty="0">
                <a:solidFill>
                  <a:srgbClr val="EE3D9B"/>
                </a:solidFill>
                <a:latin typeface="Calibri"/>
                <a:cs typeface="Calibri"/>
              </a:rPr>
              <a:t>neural</a:t>
            </a:r>
            <a:r>
              <a:rPr sz="1600" b="1" spc="-20" dirty="0">
                <a:solidFill>
                  <a:srgbClr val="EE3D9B"/>
                </a:solidFill>
                <a:latin typeface="Calibri"/>
                <a:cs typeface="Calibri"/>
              </a:rPr>
              <a:t> </a:t>
            </a:r>
            <a:r>
              <a:rPr sz="1600" b="1" spc="-10" dirty="0">
                <a:solidFill>
                  <a:srgbClr val="EE3D9B"/>
                </a:solidFill>
                <a:latin typeface="Calibri"/>
                <a:cs typeface="Calibri"/>
              </a:rPr>
              <a:t>folds</a:t>
            </a:r>
            <a:endParaRPr sz="1600" dirty="0">
              <a:solidFill>
                <a:srgbClr val="EE3D9B"/>
              </a:solidFill>
              <a:latin typeface="Calibri"/>
              <a:cs typeface="Calibri"/>
            </a:endParaRPr>
          </a:p>
          <a:p>
            <a:pPr marL="298450" marR="38735" indent="-285750">
              <a:lnSpc>
                <a:spcPct val="100000"/>
              </a:lnSpc>
              <a:spcBef>
                <a:spcPts val="384"/>
              </a:spcBef>
              <a:buFont typeface="Arial" panose="020B0604020202020204" pitchFamily="34" charset="0"/>
              <a:buChar char="•"/>
              <a:tabLst>
                <a:tab pos="212725" algn="l"/>
              </a:tabLst>
            </a:pPr>
            <a:r>
              <a:rPr sz="1600" spc="-5" dirty="0">
                <a:latin typeface="Calibri"/>
                <a:cs typeface="Calibri"/>
              </a:rPr>
              <a:t> a longitudinal, midline</a:t>
            </a:r>
            <a:r>
              <a:rPr lang="en-US" sz="1600" spc="-5" dirty="0">
                <a:latin typeface="Calibri"/>
                <a:cs typeface="Calibri"/>
              </a:rPr>
              <a:t> </a:t>
            </a:r>
            <a:r>
              <a:rPr sz="1600" spc="-10" dirty="0">
                <a:latin typeface="Calibri"/>
                <a:cs typeface="Calibri"/>
              </a:rPr>
              <a:t>depression, </a:t>
            </a:r>
            <a:r>
              <a:rPr sz="1600" spc="-5" dirty="0">
                <a:latin typeface="Calibri"/>
                <a:cs typeface="Calibri"/>
              </a:rPr>
              <a:t>called the </a:t>
            </a:r>
            <a:r>
              <a:rPr sz="1600" b="1" spc="-15" dirty="0">
                <a:solidFill>
                  <a:schemeClr val="accent2"/>
                </a:solidFill>
                <a:latin typeface="Calibri"/>
                <a:cs typeface="Calibri"/>
              </a:rPr>
              <a:t>neural groove</a:t>
            </a:r>
            <a:r>
              <a:rPr sz="1600" spc="-15" dirty="0">
                <a:solidFill>
                  <a:schemeClr val="accent2"/>
                </a:solidFill>
                <a:latin typeface="Calibri"/>
                <a:cs typeface="Calibri"/>
              </a:rPr>
              <a:t> </a:t>
            </a:r>
            <a:r>
              <a:rPr sz="1600" spc="-5" dirty="0">
                <a:latin typeface="Calibri"/>
                <a:cs typeface="Calibri"/>
              </a:rPr>
              <a:t>is</a:t>
            </a:r>
            <a:r>
              <a:rPr lang="en-US" sz="1600" spc="-5" dirty="0">
                <a:latin typeface="Calibri"/>
                <a:cs typeface="Calibri"/>
              </a:rPr>
              <a:t> </a:t>
            </a:r>
            <a:r>
              <a:rPr sz="1600" spc="-10" dirty="0">
                <a:latin typeface="Calibri"/>
                <a:cs typeface="Calibri"/>
              </a:rPr>
              <a:t>formed.</a:t>
            </a:r>
            <a:endParaRPr sz="1600" dirty="0">
              <a:latin typeface="Calibri"/>
              <a:cs typeface="Calibri"/>
            </a:endParaRPr>
          </a:p>
          <a:p>
            <a:pPr marL="298450" marR="5080" indent="-285750">
              <a:lnSpc>
                <a:spcPct val="100000"/>
              </a:lnSpc>
              <a:spcBef>
                <a:spcPts val="385"/>
              </a:spcBef>
              <a:buFont typeface="Arial" panose="020B0604020202020204" pitchFamily="34" charset="0"/>
              <a:buChar char="•"/>
              <a:tabLst>
                <a:tab pos="212725" algn="l"/>
              </a:tabLst>
            </a:pPr>
            <a:r>
              <a:rPr sz="1600" spc="-5" dirty="0">
                <a:latin typeface="Calibri"/>
                <a:cs typeface="Calibri"/>
              </a:rPr>
              <a:t>The 2 </a:t>
            </a:r>
            <a:r>
              <a:rPr sz="1600" spc="-15" dirty="0">
                <a:latin typeface="Calibri"/>
                <a:cs typeface="Calibri"/>
              </a:rPr>
              <a:t>neural folds </a:t>
            </a:r>
            <a:r>
              <a:rPr sz="1600" spc="-10" dirty="0">
                <a:latin typeface="Calibri"/>
                <a:cs typeface="Calibri"/>
              </a:rPr>
              <a:t>approximate </a:t>
            </a:r>
            <a:r>
              <a:rPr sz="1600" spc="-5" dirty="0">
                <a:latin typeface="Calibri"/>
                <a:cs typeface="Calibri"/>
              </a:rPr>
              <a:t>then</a:t>
            </a:r>
            <a:r>
              <a:rPr lang="en-US" sz="1600" spc="-5" dirty="0">
                <a:latin typeface="Calibri"/>
                <a:cs typeface="Calibri"/>
              </a:rPr>
              <a:t> </a:t>
            </a:r>
            <a:r>
              <a:rPr sz="1600" spc="-5" dirty="0">
                <a:latin typeface="Calibri"/>
                <a:cs typeface="Calibri"/>
              </a:rPr>
              <a:t>fuse </a:t>
            </a:r>
            <a:r>
              <a:rPr sz="1600" spc="-25" dirty="0">
                <a:latin typeface="Calibri"/>
                <a:cs typeface="Calibri"/>
              </a:rPr>
              <a:t>together, </a:t>
            </a:r>
            <a:r>
              <a:rPr sz="1600" spc="-5" dirty="0">
                <a:latin typeface="Calibri"/>
                <a:cs typeface="Calibri"/>
              </a:rPr>
              <a:t>thus sealing the </a:t>
            </a:r>
            <a:r>
              <a:rPr sz="1600" spc="-15" dirty="0">
                <a:latin typeface="Calibri"/>
                <a:cs typeface="Calibri"/>
              </a:rPr>
              <a:t>neural</a:t>
            </a:r>
            <a:r>
              <a:rPr lang="en-US" sz="1600" spc="-15" dirty="0">
                <a:latin typeface="Calibri"/>
                <a:cs typeface="Calibri"/>
              </a:rPr>
              <a:t> </a:t>
            </a:r>
            <a:r>
              <a:rPr sz="1600" spc="-15" dirty="0">
                <a:latin typeface="Calibri"/>
                <a:cs typeface="Calibri"/>
              </a:rPr>
              <a:t>groove </a:t>
            </a:r>
            <a:r>
              <a:rPr sz="1600" spc="-5" dirty="0">
                <a:latin typeface="Calibri"/>
                <a:cs typeface="Calibri"/>
              </a:rPr>
              <a:t>and</a:t>
            </a:r>
            <a:endParaRPr lang="ar-SA" sz="1600" spc="-5" dirty="0">
              <a:latin typeface="Calibri"/>
              <a:cs typeface="Calibri"/>
            </a:endParaRPr>
          </a:p>
          <a:p>
            <a:pPr marL="12700" marR="5080">
              <a:lnSpc>
                <a:spcPct val="100000"/>
              </a:lnSpc>
              <a:spcBef>
                <a:spcPts val="385"/>
              </a:spcBef>
              <a:tabLst>
                <a:tab pos="212725" algn="l"/>
              </a:tabLst>
            </a:pPr>
            <a:r>
              <a:rPr sz="1600" spc="-5" dirty="0">
                <a:latin typeface="Calibri"/>
                <a:cs typeface="Calibri"/>
              </a:rPr>
              <a:t> </a:t>
            </a:r>
            <a:r>
              <a:rPr sz="1600" spc="-10" dirty="0">
                <a:latin typeface="Calibri"/>
                <a:cs typeface="Calibri"/>
              </a:rPr>
              <a:t>creating </a:t>
            </a:r>
            <a:r>
              <a:rPr sz="1600" spc="-5" dirty="0">
                <a:latin typeface="Calibri"/>
                <a:cs typeface="Calibri"/>
              </a:rPr>
              <a:t>the </a:t>
            </a:r>
            <a:r>
              <a:rPr sz="1600" b="1" spc="-15" dirty="0">
                <a:solidFill>
                  <a:srgbClr val="C00000"/>
                </a:solidFill>
                <a:latin typeface="Calibri"/>
                <a:cs typeface="Calibri"/>
              </a:rPr>
              <a:t>neural</a:t>
            </a:r>
            <a:r>
              <a:rPr sz="1600" b="1" spc="60" dirty="0">
                <a:solidFill>
                  <a:srgbClr val="C00000"/>
                </a:solidFill>
                <a:latin typeface="Calibri"/>
                <a:cs typeface="Calibri"/>
              </a:rPr>
              <a:t> </a:t>
            </a:r>
            <a:r>
              <a:rPr sz="1600" b="1" spc="-10" dirty="0">
                <a:solidFill>
                  <a:srgbClr val="C00000"/>
                </a:solidFill>
                <a:latin typeface="Calibri"/>
                <a:cs typeface="Calibri"/>
              </a:rPr>
              <a:t>tube</a:t>
            </a:r>
            <a:r>
              <a:rPr sz="1600" b="1" spc="-10" dirty="0">
                <a:solidFill>
                  <a:srgbClr val="618E87"/>
                </a:solidFill>
                <a:latin typeface="Calibri"/>
                <a:cs typeface="Calibri"/>
              </a:rPr>
              <a:t>.</a:t>
            </a:r>
            <a:r>
              <a:rPr lang="en-US" sz="1600" b="1" spc="-10" dirty="0">
                <a:solidFill>
                  <a:srgbClr val="618E87"/>
                </a:solidFill>
                <a:latin typeface="Calibri"/>
                <a:cs typeface="Calibri"/>
              </a:rPr>
              <a:t> </a:t>
            </a:r>
            <a:r>
              <a:rPr lang="en-US" b="1" spc="-10" dirty="0">
                <a:solidFill>
                  <a:schemeClr val="bg1">
                    <a:lumMod val="50000"/>
                  </a:schemeClr>
                </a:solidFill>
                <a:latin typeface="Calibri"/>
                <a:cs typeface="Calibri"/>
              </a:rPr>
              <a:t>(complete close)</a:t>
            </a:r>
          </a:p>
          <a:p>
            <a:pPr marL="12700" marR="5080">
              <a:lnSpc>
                <a:spcPct val="100000"/>
              </a:lnSpc>
              <a:spcBef>
                <a:spcPts val="385"/>
              </a:spcBef>
              <a:tabLst>
                <a:tab pos="212725" algn="l"/>
              </a:tabLst>
            </a:pPr>
            <a:endParaRPr lang="en-US" b="1" spc="-10" dirty="0">
              <a:solidFill>
                <a:schemeClr val="bg1">
                  <a:lumMod val="50000"/>
                </a:schemeClr>
              </a:solidFill>
              <a:latin typeface="Calibri"/>
              <a:cs typeface="Calibri"/>
            </a:endParaRPr>
          </a:p>
          <a:p>
            <a:pPr marL="12700" marR="5080">
              <a:lnSpc>
                <a:spcPct val="100000"/>
              </a:lnSpc>
              <a:spcBef>
                <a:spcPts val="385"/>
              </a:spcBef>
              <a:tabLst>
                <a:tab pos="212725" algn="l"/>
              </a:tabLst>
            </a:pPr>
            <a:endParaRPr lang="en-US" b="1" spc="-10" dirty="0">
              <a:solidFill>
                <a:schemeClr val="bg1">
                  <a:lumMod val="50000"/>
                </a:schemeClr>
              </a:solidFill>
              <a:latin typeface="Calibri"/>
              <a:cs typeface="Calibri"/>
            </a:endParaRPr>
          </a:p>
          <a:p>
            <a:pPr marL="12700" marR="5080">
              <a:lnSpc>
                <a:spcPct val="100000"/>
              </a:lnSpc>
              <a:spcBef>
                <a:spcPts val="385"/>
              </a:spcBef>
              <a:tabLst>
                <a:tab pos="212725" algn="l"/>
              </a:tabLst>
            </a:pPr>
            <a:endParaRPr lang="en-US" b="1" spc="-10" dirty="0">
              <a:solidFill>
                <a:schemeClr val="bg1">
                  <a:lumMod val="50000"/>
                </a:schemeClr>
              </a:solidFill>
              <a:latin typeface="Calibri"/>
              <a:cs typeface="Calibri"/>
            </a:endParaRPr>
          </a:p>
          <a:p>
            <a:pPr marL="12700" marR="5080">
              <a:lnSpc>
                <a:spcPct val="100000"/>
              </a:lnSpc>
              <a:spcBef>
                <a:spcPts val="385"/>
              </a:spcBef>
              <a:tabLst>
                <a:tab pos="212725" algn="l"/>
              </a:tabLst>
            </a:pPr>
            <a:endParaRPr lang="en-US" b="1" spc="-10" dirty="0">
              <a:solidFill>
                <a:schemeClr val="bg1">
                  <a:lumMod val="50000"/>
                </a:schemeClr>
              </a:solidFill>
              <a:latin typeface="Calibri"/>
              <a:cs typeface="Calibri"/>
            </a:endParaRPr>
          </a:p>
          <a:p>
            <a:pPr marL="12700" marR="5080">
              <a:lnSpc>
                <a:spcPct val="100000"/>
              </a:lnSpc>
              <a:spcBef>
                <a:spcPts val="385"/>
              </a:spcBef>
              <a:tabLst>
                <a:tab pos="212725" algn="l"/>
              </a:tabLst>
            </a:pPr>
            <a:r>
              <a:rPr lang="en-US" sz="1600" spc="-10" dirty="0">
                <a:solidFill>
                  <a:schemeClr val="tx1"/>
                </a:solidFill>
                <a:latin typeface="Calibri"/>
                <a:cs typeface="Calibri"/>
              </a:rPr>
              <a:t>- Formation of </a:t>
            </a:r>
            <a:r>
              <a:rPr lang="en-US" sz="1600" b="1" spc="-10" dirty="0">
                <a:solidFill>
                  <a:schemeClr val="tx1"/>
                </a:solidFill>
                <a:latin typeface="Calibri"/>
                <a:cs typeface="Calibri"/>
              </a:rPr>
              <a:t>neural tube </a:t>
            </a:r>
            <a:r>
              <a:rPr lang="en-US" sz="1600" spc="-10" dirty="0">
                <a:solidFill>
                  <a:schemeClr val="tx1"/>
                </a:solidFill>
                <a:latin typeface="Calibri"/>
                <a:cs typeface="Calibri"/>
              </a:rPr>
              <a:t>is completed by </a:t>
            </a:r>
            <a:r>
              <a:rPr lang="en-US" sz="1600" b="1" spc="-10" dirty="0">
                <a:solidFill>
                  <a:srgbClr val="7030A0"/>
                </a:solidFill>
                <a:latin typeface="Calibri"/>
                <a:cs typeface="Calibri"/>
              </a:rPr>
              <a:t>the middle of 4</a:t>
            </a:r>
            <a:r>
              <a:rPr lang="en-US" sz="1600" b="1" spc="-10" baseline="30000" dirty="0">
                <a:solidFill>
                  <a:srgbClr val="7030A0"/>
                </a:solidFill>
                <a:latin typeface="Calibri"/>
                <a:cs typeface="Calibri"/>
              </a:rPr>
              <a:t>th</a:t>
            </a:r>
            <a:r>
              <a:rPr lang="en-US" sz="1600" b="1" spc="-10" dirty="0">
                <a:solidFill>
                  <a:srgbClr val="7030A0"/>
                </a:solidFill>
                <a:latin typeface="Calibri"/>
                <a:cs typeface="Calibri"/>
              </a:rPr>
              <a:t> week.</a:t>
            </a:r>
            <a:endParaRPr sz="1600" b="1" dirty="0">
              <a:solidFill>
                <a:srgbClr val="7030A0"/>
              </a:solidFill>
              <a:latin typeface="Calibri"/>
              <a:cs typeface="Calibri"/>
            </a:endParaRPr>
          </a:p>
        </p:txBody>
      </p:sp>
      <p:sp>
        <p:nvSpPr>
          <p:cNvPr id="41" name="object 6"/>
          <p:cNvSpPr/>
          <p:nvPr/>
        </p:nvSpPr>
        <p:spPr>
          <a:xfrm>
            <a:off x="9774090" y="2934575"/>
            <a:ext cx="1993900" cy="2463863"/>
          </a:xfrm>
          <a:prstGeom prst="rect">
            <a:avLst/>
          </a:prstGeom>
          <a:blipFill>
            <a:blip r:embed="rId4" cstate="print"/>
            <a:stretch>
              <a:fillRect/>
            </a:stretch>
          </a:blipFill>
        </p:spPr>
        <p:txBody>
          <a:bodyPr wrap="square" lIns="0" tIns="0" rIns="0" bIns="0" rtlCol="0"/>
          <a:lstStyle/>
          <a:p>
            <a:endParaRPr/>
          </a:p>
        </p:txBody>
      </p:sp>
      <p:sp>
        <p:nvSpPr>
          <p:cNvPr id="42" name="object 7"/>
          <p:cNvSpPr/>
          <p:nvPr/>
        </p:nvSpPr>
        <p:spPr>
          <a:xfrm>
            <a:off x="9782853" y="5374008"/>
            <a:ext cx="1985137" cy="1309624"/>
          </a:xfrm>
          <a:prstGeom prst="rect">
            <a:avLst/>
          </a:prstGeom>
          <a:blipFill>
            <a:blip r:embed="rId5" cstate="print"/>
            <a:stretch>
              <a:fillRect/>
            </a:stretch>
          </a:blipFill>
        </p:spPr>
        <p:txBody>
          <a:bodyPr wrap="square" lIns="0" tIns="0" rIns="0" bIns="0" rtlCol="0"/>
          <a:lstStyle/>
          <a:p>
            <a:endParaRPr/>
          </a:p>
        </p:txBody>
      </p:sp>
      <p:cxnSp>
        <p:nvCxnSpPr>
          <p:cNvPr id="29" name="رابط مستقيم 28"/>
          <p:cNvCxnSpPr/>
          <p:nvPr/>
        </p:nvCxnSpPr>
        <p:spPr>
          <a:xfrm>
            <a:off x="192506" y="2790701"/>
            <a:ext cx="11999494" cy="0"/>
          </a:xfrm>
          <a:prstGeom prst="line">
            <a:avLst/>
          </a:prstGeom>
          <a:ln w="19050">
            <a:solidFill>
              <a:srgbClr val="618E87"/>
            </a:solidFill>
            <a:prstDash val="dashDot"/>
          </a:ln>
        </p:spPr>
        <p:style>
          <a:lnRef idx="1">
            <a:schemeClr val="accent1"/>
          </a:lnRef>
          <a:fillRef idx="0">
            <a:schemeClr val="accent1"/>
          </a:fillRef>
          <a:effectRef idx="0">
            <a:schemeClr val="accent1"/>
          </a:effectRef>
          <a:fontRef idx="minor">
            <a:schemeClr val="tx1"/>
          </a:fontRef>
        </p:style>
      </p:cxnSp>
      <p:sp>
        <p:nvSpPr>
          <p:cNvPr id="31" name="مربع نص 30"/>
          <p:cNvSpPr txBox="1"/>
          <p:nvPr/>
        </p:nvSpPr>
        <p:spPr>
          <a:xfrm>
            <a:off x="276405" y="2839038"/>
            <a:ext cx="3623118" cy="400110"/>
          </a:xfrm>
          <a:prstGeom prst="rect">
            <a:avLst/>
          </a:prstGeom>
          <a:noFill/>
        </p:spPr>
        <p:txBody>
          <a:bodyPr wrap="square" rtlCol="1">
            <a:spAutoFit/>
          </a:bodyPr>
          <a:lstStyle/>
          <a:p>
            <a:r>
              <a:rPr lang="en-US" sz="2000" b="1" dirty="0">
                <a:solidFill>
                  <a:srgbClr val="618E87"/>
                </a:solidFill>
                <a:latin typeface="Calibri" panose="020F0502020204030204" pitchFamily="34" charset="0"/>
                <a:cs typeface="Calibri" panose="020F0502020204030204" pitchFamily="34" charset="0"/>
              </a:rPr>
              <a:t>- Early </a:t>
            </a:r>
            <a:r>
              <a:rPr lang="en-US" sz="2000" b="1" dirty="0" err="1">
                <a:solidFill>
                  <a:srgbClr val="618E87"/>
                </a:solidFill>
                <a:latin typeface="Calibri" panose="020F0502020204030204" pitchFamily="34" charset="0"/>
                <a:cs typeface="Calibri" panose="020F0502020204030204" pitchFamily="34" charset="0"/>
              </a:rPr>
              <a:t>devolpment</a:t>
            </a:r>
            <a:r>
              <a:rPr lang="en-US" sz="2000" b="1" dirty="0">
                <a:solidFill>
                  <a:srgbClr val="618E87"/>
                </a:solidFill>
                <a:latin typeface="Calibri" panose="020F0502020204030204" pitchFamily="34" charset="0"/>
                <a:cs typeface="Calibri" panose="020F0502020204030204" pitchFamily="34" charset="0"/>
              </a:rPr>
              <a:t> </a:t>
            </a:r>
            <a:endParaRPr lang="ar-SA" sz="2000" b="1" dirty="0">
              <a:solidFill>
                <a:srgbClr val="618E87"/>
              </a:solidFill>
              <a:latin typeface="Calibri" panose="020F0502020204030204" pitchFamily="34" charset="0"/>
              <a:cs typeface="Calibri" panose="020F0502020204030204" pitchFamily="34" charset="0"/>
            </a:endParaRPr>
          </a:p>
        </p:txBody>
      </p:sp>
      <p:sp>
        <p:nvSpPr>
          <p:cNvPr id="32" name="مستطيل 31"/>
          <p:cNvSpPr/>
          <p:nvPr/>
        </p:nvSpPr>
        <p:spPr>
          <a:xfrm>
            <a:off x="740807" y="5304633"/>
            <a:ext cx="6806622" cy="954107"/>
          </a:xfrm>
          <a:prstGeom prst="rect">
            <a:avLst/>
          </a:prstGeom>
          <a:ln>
            <a:solidFill>
              <a:srgbClr val="618E87"/>
            </a:solidFill>
            <a:prstDash val="dashDot"/>
          </a:ln>
        </p:spPr>
        <p:txBody>
          <a:bodyPr wrap="square">
            <a:spAutoFit/>
          </a:bodyPr>
          <a:lstStyle/>
          <a:p>
            <a:pPr marL="177800" algn="ctr" rtl="1"/>
            <a:r>
              <a:rPr lang="en-US" dirty="0">
                <a:solidFill>
                  <a:schemeClr val="bg1">
                    <a:lumMod val="50000"/>
                  </a:schemeClr>
                </a:solidFill>
                <a:latin typeface="Calibri" panose="020F0502020204030204" pitchFamily="34" charset="0"/>
                <a:cs typeface="Calibri" panose="020F0502020204030204" pitchFamily="34" charset="0"/>
              </a:rPr>
              <a:t>  ectoderm</a:t>
            </a:r>
            <a:r>
              <a:rPr lang="x-none" dirty="0">
                <a:solidFill>
                  <a:schemeClr val="bg1">
                    <a:lumMod val="50000"/>
                  </a:schemeClr>
                </a:solidFill>
                <a:latin typeface="Calibri" panose="020F0502020204030204" pitchFamily="34" charset="0"/>
                <a:cs typeface="Calibri" panose="020F0502020204030204" pitchFamily="34" charset="0"/>
              </a:rPr>
              <a:t> تكون النيورال تيوب من خلال 3 مراحل </a:t>
            </a:r>
          </a:p>
          <a:p>
            <a:pPr marL="177800" algn="ctr" rtl="1"/>
            <a:r>
              <a:rPr lang="x-none" dirty="0">
                <a:solidFill>
                  <a:schemeClr val="bg1">
                    <a:lumMod val="50000"/>
                  </a:schemeClr>
                </a:solidFill>
                <a:latin typeface="Calibri" panose="020F0502020204030204" pitchFamily="34" charset="0"/>
                <a:cs typeface="Calibri" panose="020F0502020204030204" pitchFamily="34" charset="0"/>
              </a:rPr>
              <a:t>أول شيء خلايا الاكتوديرم</a:t>
            </a:r>
            <a:r>
              <a:rPr lang="ar-SA" dirty="0">
                <a:solidFill>
                  <a:schemeClr val="bg1">
                    <a:lumMod val="50000"/>
                  </a:schemeClr>
                </a:solidFill>
                <a:latin typeface="Calibri" panose="020F0502020204030204" pitchFamily="34" charset="0"/>
                <a:cs typeface="Calibri" panose="020F0502020204030204" pitchFamily="34" charset="0"/>
              </a:rPr>
              <a:t>(من جهة </a:t>
            </a:r>
            <a:r>
              <a:rPr lang="ar-SA" dirty="0" err="1">
                <a:solidFill>
                  <a:schemeClr val="bg1">
                    <a:lumMod val="50000"/>
                  </a:schemeClr>
                </a:solidFill>
                <a:latin typeface="Calibri" panose="020F0502020204030204" pitchFamily="34" charset="0"/>
                <a:cs typeface="Calibri" panose="020F0502020204030204" pitchFamily="34" charset="0"/>
              </a:rPr>
              <a:t>الدورسال</a:t>
            </a:r>
            <a:r>
              <a:rPr lang="ar-SA" dirty="0">
                <a:solidFill>
                  <a:schemeClr val="bg1">
                    <a:lumMod val="50000"/>
                  </a:schemeClr>
                </a:solidFill>
                <a:latin typeface="Calibri" panose="020F0502020204030204" pitchFamily="34" charset="0"/>
                <a:cs typeface="Calibri" panose="020F0502020204030204" pitchFamily="34" charset="0"/>
              </a:rPr>
              <a:t> </a:t>
            </a:r>
            <a:r>
              <a:rPr lang="ar-SA" dirty="0" err="1">
                <a:solidFill>
                  <a:schemeClr val="bg1">
                    <a:lumMod val="50000"/>
                  </a:schemeClr>
                </a:solidFill>
                <a:latin typeface="Calibri" panose="020F0502020204030204" pitchFamily="34" charset="0"/>
                <a:cs typeface="Calibri" panose="020F0502020204030204" pitchFamily="34" charset="0"/>
              </a:rPr>
              <a:t>ميدلاين</a:t>
            </a:r>
            <a:r>
              <a:rPr lang="ar-SA" dirty="0">
                <a:solidFill>
                  <a:schemeClr val="bg1">
                    <a:lumMod val="50000"/>
                  </a:schemeClr>
                </a:solidFill>
                <a:latin typeface="Calibri" panose="020F0502020204030204" pitchFamily="34" charset="0"/>
                <a:cs typeface="Calibri" panose="020F0502020204030204" pitchFamily="34" charset="0"/>
              </a:rPr>
              <a:t>)</a:t>
            </a:r>
            <a:r>
              <a:rPr lang="x-none" dirty="0">
                <a:solidFill>
                  <a:schemeClr val="bg1">
                    <a:lumMod val="50000"/>
                  </a:schemeClr>
                </a:solidFill>
                <a:latin typeface="Calibri" panose="020F0502020204030204" pitchFamily="34" charset="0"/>
                <a:cs typeface="Calibri" panose="020F0502020204030204" pitchFamily="34" charset="0"/>
              </a:rPr>
              <a:t> تتكثف وتكون </a:t>
            </a:r>
            <a:r>
              <a:rPr lang="en-US" dirty="0">
                <a:solidFill>
                  <a:schemeClr val="bg1">
                    <a:lumMod val="50000"/>
                  </a:schemeClr>
                </a:solidFill>
                <a:latin typeface="Calibri" panose="020F0502020204030204" pitchFamily="34" charset="0"/>
                <a:cs typeface="Calibri" panose="020F0502020204030204" pitchFamily="34" charset="0"/>
              </a:rPr>
              <a:t>neural plate</a:t>
            </a:r>
          </a:p>
          <a:p>
            <a:pPr marL="177800" algn="ctr" rtl="1"/>
            <a:r>
              <a:rPr lang="x-none" dirty="0">
                <a:solidFill>
                  <a:schemeClr val="bg1">
                    <a:lumMod val="50000"/>
                  </a:schemeClr>
                </a:solidFill>
                <a:latin typeface="Calibri" panose="020F0502020204030204" pitchFamily="34" charset="0"/>
                <a:cs typeface="Calibri" panose="020F0502020204030204" pitchFamily="34" charset="0"/>
              </a:rPr>
              <a:t>بعدين تبدأ ترتفع طبقة الخلايا من الجهتين</a:t>
            </a:r>
            <a:r>
              <a:rPr lang="ar-SA" dirty="0">
                <a:solidFill>
                  <a:schemeClr val="bg1">
                    <a:lumMod val="50000"/>
                  </a:schemeClr>
                </a:solidFill>
                <a:latin typeface="Calibri" panose="020F0502020204030204" pitchFamily="34" charset="0"/>
                <a:cs typeface="Calibri" panose="020F0502020204030204" pitchFamily="34" charset="0"/>
              </a:rPr>
              <a:t> (</a:t>
            </a:r>
            <a:r>
              <a:rPr lang="ar-SA" dirty="0" smtClean="0">
                <a:solidFill>
                  <a:schemeClr val="bg1">
                    <a:lumMod val="50000"/>
                  </a:schemeClr>
                </a:solidFill>
                <a:latin typeface="Calibri" panose="020F0502020204030204" pitchFamily="34" charset="0"/>
                <a:cs typeface="Calibri" panose="020F0502020204030204" pitchFamily="34" charset="0"/>
              </a:rPr>
              <a:t>الاطراف</a:t>
            </a:r>
            <a:r>
              <a:rPr lang="ar-SA" dirty="0">
                <a:solidFill>
                  <a:schemeClr val="bg1">
                    <a:lumMod val="50000"/>
                  </a:schemeClr>
                </a:solidFill>
                <a:latin typeface="Calibri" panose="020F0502020204030204" pitchFamily="34" charset="0"/>
                <a:cs typeface="Calibri" panose="020F0502020204030204" pitchFamily="34" charset="0"/>
              </a:rPr>
              <a:t>)</a:t>
            </a:r>
            <a:r>
              <a:rPr lang="x-none" dirty="0">
                <a:solidFill>
                  <a:schemeClr val="bg1">
                    <a:lumMod val="50000"/>
                  </a:schemeClr>
                </a:solidFill>
                <a:latin typeface="Calibri" panose="020F0502020204030204" pitchFamily="34" charset="0"/>
                <a:cs typeface="Calibri" panose="020F0502020204030204" pitchFamily="34" charset="0"/>
              </a:rPr>
              <a:t> وت</a:t>
            </a:r>
            <a:r>
              <a:rPr lang="ar-SA" dirty="0">
                <a:solidFill>
                  <a:schemeClr val="bg1">
                    <a:lumMod val="50000"/>
                  </a:schemeClr>
                </a:solidFill>
                <a:latin typeface="Calibri" panose="020F0502020204030204" pitchFamily="34" charset="0"/>
                <a:cs typeface="Calibri" panose="020F0502020204030204" pitchFamily="34" charset="0"/>
              </a:rPr>
              <a:t>ص</a:t>
            </a:r>
            <a:r>
              <a:rPr lang="x-none" dirty="0">
                <a:solidFill>
                  <a:schemeClr val="bg1">
                    <a:lumMod val="50000"/>
                  </a:schemeClr>
                </a:solidFill>
                <a:latin typeface="Calibri" panose="020F0502020204030204" pitchFamily="34" charset="0"/>
                <a:cs typeface="Calibri" panose="020F0502020204030204" pitchFamily="34" charset="0"/>
              </a:rPr>
              <a:t>ير كأنها </a:t>
            </a:r>
            <a:r>
              <a:rPr lang="x-none" u="sng" dirty="0" smtClean="0">
                <a:solidFill>
                  <a:schemeClr val="bg1">
                    <a:lumMod val="50000"/>
                  </a:schemeClr>
                </a:solidFill>
                <a:latin typeface="Calibri" panose="020F0502020204030204" pitchFamily="34" charset="0"/>
                <a:cs typeface="Calibri" panose="020F0502020204030204" pitchFamily="34" charset="0"/>
              </a:rPr>
              <a:t>زبدية</a:t>
            </a:r>
            <a:r>
              <a:rPr lang="ar-SA" u="sng" dirty="0" smtClean="0">
                <a:solidFill>
                  <a:schemeClr val="bg1">
                    <a:lumMod val="50000"/>
                  </a:schemeClr>
                </a:solidFill>
                <a:latin typeface="Calibri" panose="020F0502020204030204" pitchFamily="34" charset="0"/>
                <a:cs typeface="Calibri" panose="020F0502020204030204" pitchFamily="34" charset="0"/>
              </a:rPr>
              <a:t> </a:t>
            </a:r>
            <a:r>
              <a:rPr lang="ar-SA" dirty="0" smtClean="0">
                <a:solidFill>
                  <a:schemeClr val="bg1">
                    <a:lumMod val="50000"/>
                  </a:schemeClr>
                </a:solidFill>
                <a:latin typeface="Calibri" panose="020F0502020204030204" pitchFamily="34" charset="0"/>
                <a:cs typeface="Calibri" panose="020F0502020204030204" pitchFamily="34" charset="0"/>
              </a:rPr>
              <a:t>(صحن عميق)</a:t>
            </a:r>
            <a:r>
              <a:rPr lang="x-none" dirty="0" smtClean="0">
                <a:solidFill>
                  <a:schemeClr val="bg1">
                    <a:lumMod val="50000"/>
                  </a:schemeClr>
                </a:solidFill>
                <a:latin typeface="Calibri" panose="020F0502020204030204" pitchFamily="34" charset="0"/>
                <a:cs typeface="Calibri" panose="020F0502020204030204" pitchFamily="34" charset="0"/>
              </a:rPr>
              <a:t>وتكون </a:t>
            </a:r>
            <a:r>
              <a:rPr lang="en-US" dirty="0">
                <a:solidFill>
                  <a:schemeClr val="bg1">
                    <a:lumMod val="50000"/>
                  </a:schemeClr>
                </a:solidFill>
                <a:latin typeface="Calibri" panose="020F0502020204030204" pitchFamily="34" charset="0"/>
                <a:cs typeface="Calibri" panose="020F0502020204030204" pitchFamily="34" charset="0"/>
              </a:rPr>
              <a:t>neural groove</a:t>
            </a:r>
            <a:endParaRPr lang="x-none" dirty="0">
              <a:solidFill>
                <a:schemeClr val="bg1">
                  <a:lumMod val="50000"/>
                </a:schemeClr>
              </a:solidFill>
              <a:latin typeface="Calibri" panose="020F0502020204030204" pitchFamily="34" charset="0"/>
              <a:cs typeface="Calibri" panose="020F0502020204030204" pitchFamily="34" charset="0"/>
            </a:endParaRPr>
          </a:p>
          <a:p>
            <a:pPr marL="177800" algn="ctr" rtl="1"/>
            <a:r>
              <a:rPr lang="x-none" dirty="0">
                <a:solidFill>
                  <a:schemeClr val="bg1">
                    <a:lumMod val="50000"/>
                  </a:schemeClr>
                </a:solidFill>
                <a:latin typeface="Calibri" panose="020F0502020204030204" pitchFamily="34" charset="0"/>
                <a:cs typeface="Calibri" panose="020F0502020204030204" pitchFamily="34" charset="0"/>
              </a:rPr>
              <a:t>آخر الشيء الجهتين المرتفعة تكون </a:t>
            </a:r>
            <a:r>
              <a:rPr lang="en-US" dirty="0">
                <a:solidFill>
                  <a:schemeClr val="bg1">
                    <a:lumMod val="50000"/>
                  </a:schemeClr>
                </a:solidFill>
                <a:latin typeface="Calibri" panose="020F0502020204030204" pitchFamily="34" charset="0"/>
                <a:cs typeface="Calibri" panose="020F0502020204030204" pitchFamily="34" charset="0"/>
              </a:rPr>
              <a:t>neural folds</a:t>
            </a:r>
            <a:r>
              <a:rPr lang="x-none" dirty="0">
                <a:solidFill>
                  <a:schemeClr val="bg1">
                    <a:lumMod val="50000"/>
                  </a:schemeClr>
                </a:solidFill>
                <a:latin typeface="Calibri" panose="020F0502020204030204" pitchFamily="34" charset="0"/>
                <a:cs typeface="Calibri" panose="020F0502020204030204" pitchFamily="34" charset="0"/>
              </a:rPr>
              <a:t> وتلتحم سوا وتكون ال </a:t>
            </a:r>
            <a:r>
              <a:rPr lang="en-US" b="1" dirty="0">
                <a:solidFill>
                  <a:schemeClr val="bg1">
                    <a:lumMod val="50000"/>
                  </a:schemeClr>
                </a:solidFill>
                <a:latin typeface="Calibri" panose="020F0502020204030204" pitchFamily="34" charset="0"/>
                <a:cs typeface="Calibri" panose="020F0502020204030204" pitchFamily="34" charset="0"/>
              </a:rPr>
              <a:t>neural tube</a:t>
            </a:r>
          </a:p>
        </p:txBody>
      </p:sp>
      <p:sp>
        <p:nvSpPr>
          <p:cNvPr id="33" name="مستطيل 32"/>
          <p:cNvSpPr/>
          <p:nvPr/>
        </p:nvSpPr>
        <p:spPr>
          <a:xfrm>
            <a:off x="9782853" y="2946595"/>
            <a:ext cx="358674" cy="32900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مستطيل 33"/>
          <p:cNvSpPr/>
          <p:nvPr/>
        </p:nvSpPr>
        <p:spPr>
          <a:xfrm>
            <a:off x="9782853" y="4142076"/>
            <a:ext cx="370550" cy="356899"/>
          </a:xfrm>
          <a:prstGeom prst="rect">
            <a:avLst/>
          </a:prstGeom>
          <a:noFill/>
          <a:ln w="28575">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34"/>
          <p:cNvSpPr/>
          <p:nvPr/>
        </p:nvSpPr>
        <p:spPr>
          <a:xfrm>
            <a:off x="9782854" y="4542505"/>
            <a:ext cx="370550" cy="3209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p:cNvSpPr/>
          <p:nvPr/>
        </p:nvSpPr>
        <p:spPr>
          <a:xfrm>
            <a:off x="9782853" y="5984911"/>
            <a:ext cx="358674" cy="3410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2800" y="-66227"/>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62" name="Shape 590"/>
          <p:cNvSpPr txBox="1"/>
          <p:nvPr/>
        </p:nvSpPr>
        <p:spPr>
          <a:xfrm>
            <a:off x="215960" y="-120930"/>
            <a:ext cx="7926955" cy="5693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rgbClr val="618E87"/>
                </a:solidFill>
                <a:latin typeface="Century Gothic" charset="0"/>
                <a:ea typeface="Century Gothic" charset="0"/>
                <a:cs typeface="Century Gothic" charset="0"/>
                <a:sym typeface="Century Gothic"/>
              </a:rPr>
              <a:t>Neural Tube Development</a:t>
            </a:r>
            <a:endParaRPr lang="en-GB" sz="3200" dirty="0">
              <a:solidFill>
                <a:srgbClr val="618E87"/>
              </a:solidFill>
              <a:latin typeface="Century Gothic" charset="0"/>
              <a:ea typeface="Century Gothic" charset="0"/>
              <a:cs typeface="Century Gothic" charset="0"/>
              <a:sym typeface="Calibri"/>
            </a:endParaRPr>
          </a:p>
        </p:txBody>
      </p:sp>
      <p:sp>
        <p:nvSpPr>
          <p:cNvPr id="4" name="مربع نص 3"/>
          <p:cNvSpPr txBox="1"/>
          <p:nvPr/>
        </p:nvSpPr>
        <p:spPr>
          <a:xfrm>
            <a:off x="264087" y="465402"/>
            <a:ext cx="6124130" cy="523220"/>
          </a:xfrm>
          <a:prstGeom prst="rect">
            <a:avLst/>
          </a:prstGeom>
          <a:noFill/>
        </p:spPr>
        <p:txBody>
          <a:bodyPr wrap="square" rtlCol="1">
            <a:spAutoFit/>
          </a:bodyPr>
          <a:lstStyle/>
          <a:p>
            <a:pPr rtl="1"/>
            <a:r>
              <a:rPr lang="en-US" dirty="0">
                <a:solidFill>
                  <a:schemeClr val="bg1">
                    <a:lumMod val="50000"/>
                  </a:schemeClr>
                </a:solidFill>
                <a:latin typeface="Calibri" panose="020F0502020204030204" pitchFamily="34" charset="0"/>
                <a:cs typeface="Calibri" panose="020F0502020204030204" pitchFamily="34" charset="0"/>
              </a:rPr>
              <a:t>Recall: Brain develops from </a:t>
            </a:r>
            <a:r>
              <a:rPr lang="en-US" b="1" dirty="0">
                <a:solidFill>
                  <a:schemeClr val="bg1">
                    <a:lumMod val="50000"/>
                  </a:schemeClr>
                </a:solidFill>
                <a:latin typeface="Calibri" panose="020F0502020204030204" pitchFamily="34" charset="0"/>
                <a:cs typeface="Calibri" panose="020F0502020204030204" pitchFamily="34" charset="0"/>
              </a:rPr>
              <a:t>cranial 1/3</a:t>
            </a:r>
            <a:r>
              <a:rPr lang="en-US" dirty="0">
                <a:solidFill>
                  <a:schemeClr val="bg1">
                    <a:lumMod val="50000"/>
                  </a:schemeClr>
                </a:solidFill>
                <a:latin typeface="Calibri" panose="020F0502020204030204" pitchFamily="34" charset="0"/>
                <a:cs typeface="Calibri" panose="020F0502020204030204" pitchFamily="34" charset="0"/>
              </a:rPr>
              <a:t> of neural tube.  </a:t>
            </a:r>
          </a:p>
          <a:p>
            <a:pPr rtl="1"/>
            <a:r>
              <a:rPr lang="ar-SA" dirty="0">
                <a:solidFill>
                  <a:schemeClr val="bg1">
                    <a:lumMod val="50000"/>
                  </a:schemeClr>
                </a:solidFill>
                <a:latin typeface="Calibri" panose="020F0502020204030204" pitchFamily="34" charset="0"/>
                <a:cs typeface="Calibri" panose="020F0502020204030204" pitchFamily="34" charset="0"/>
              </a:rPr>
              <a:t>- يعني كل المراحل </a:t>
            </a:r>
            <a:r>
              <a:rPr lang="ar-SA" dirty="0" err="1">
                <a:solidFill>
                  <a:schemeClr val="bg1">
                    <a:lumMod val="50000"/>
                  </a:schemeClr>
                </a:solidFill>
                <a:latin typeface="Calibri" panose="020F0502020204030204" pitchFamily="34" charset="0"/>
                <a:cs typeface="Calibri" panose="020F0502020204030204" pitchFamily="34" charset="0"/>
              </a:rPr>
              <a:t>الجاية</a:t>
            </a:r>
            <a:r>
              <a:rPr lang="ar-SA" dirty="0">
                <a:solidFill>
                  <a:schemeClr val="bg1">
                    <a:lumMod val="50000"/>
                  </a:schemeClr>
                </a:solidFill>
                <a:latin typeface="Calibri" panose="020F0502020204030204" pitchFamily="34" charset="0"/>
                <a:cs typeface="Calibri" panose="020F0502020204030204" pitchFamily="34" charset="0"/>
              </a:rPr>
              <a:t> اللي </a:t>
            </a:r>
            <a:r>
              <a:rPr lang="ar-SA" dirty="0" err="1">
                <a:solidFill>
                  <a:schemeClr val="bg1">
                    <a:lumMod val="50000"/>
                  </a:schemeClr>
                </a:solidFill>
                <a:latin typeface="Calibri" panose="020F0502020204030204" pitchFamily="34" charset="0"/>
                <a:cs typeface="Calibri" panose="020F0502020204030204" pitchFamily="34" charset="0"/>
              </a:rPr>
              <a:t>حتصير</a:t>
            </a:r>
            <a:r>
              <a:rPr lang="ar-SA" dirty="0">
                <a:solidFill>
                  <a:schemeClr val="bg1">
                    <a:lumMod val="50000"/>
                  </a:schemeClr>
                </a:solidFill>
                <a:latin typeface="Calibri" panose="020F0502020204030204" pitchFamily="34" charset="0"/>
                <a:cs typeface="Calibri" panose="020F0502020204030204" pitchFamily="34" charset="0"/>
              </a:rPr>
              <a:t> في </a:t>
            </a:r>
            <a:r>
              <a:rPr lang="ar-SA" dirty="0" err="1">
                <a:solidFill>
                  <a:schemeClr val="bg1">
                    <a:lumMod val="50000"/>
                  </a:schemeClr>
                </a:solidFill>
                <a:latin typeface="Calibri" panose="020F0502020204030204" pitchFamily="34" charset="0"/>
                <a:cs typeface="Calibri" panose="020F0502020204030204" pitchFamily="34" charset="0"/>
              </a:rPr>
              <a:t>النيورال</a:t>
            </a:r>
            <a:r>
              <a:rPr lang="ar-SA" dirty="0">
                <a:solidFill>
                  <a:schemeClr val="bg1">
                    <a:lumMod val="50000"/>
                  </a:schemeClr>
                </a:solidFill>
                <a:latin typeface="Calibri" panose="020F0502020204030204" pitchFamily="34" charset="0"/>
                <a:cs typeface="Calibri" panose="020F0502020204030204" pitchFamily="34" charset="0"/>
              </a:rPr>
              <a:t> </a:t>
            </a:r>
            <a:r>
              <a:rPr lang="ar-SA" dirty="0" err="1">
                <a:solidFill>
                  <a:schemeClr val="bg1">
                    <a:lumMod val="50000"/>
                  </a:schemeClr>
                </a:solidFill>
                <a:latin typeface="Calibri" panose="020F0502020204030204" pitchFamily="34" charset="0"/>
                <a:cs typeface="Calibri" panose="020F0502020204030204" pitchFamily="34" charset="0"/>
              </a:rPr>
              <a:t>تيوب</a:t>
            </a:r>
            <a:r>
              <a:rPr lang="ar-SA" dirty="0">
                <a:solidFill>
                  <a:schemeClr val="bg1">
                    <a:lumMod val="50000"/>
                  </a:schemeClr>
                </a:solidFill>
                <a:latin typeface="Calibri" panose="020F0502020204030204" pitchFamily="34" charset="0"/>
                <a:cs typeface="Calibri" panose="020F0502020204030204" pitchFamily="34" charset="0"/>
              </a:rPr>
              <a:t> رح تكون في </a:t>
            </a:r>
            <a:r>
              <a:rPr lang="ar-SA" dirty="0" err="1">
                <a:solidFill>
                  <a:schemeClr val="bg1">
                    <a:lumMod val="50000"/>
                  </a:schemeClr>
                </a:solidFill>
                <a:latin typeface="Calibri" panose="020F0502020204030204" pitchFamily="34" charset="0"/>
                <a:cs typeface="Calibri" panose="020F0502020204030204" pitchFamily="34" charset="0"/>
              </a:rPr>
              <a:t>الكرينال</a:t>
            </a:r>
            <a:r>
              <a:rPr lang="ar-SA" dirty="0">
                <a:solidFill>
                  <a:schemeClr val="bg1">
                    <a:lumMod val="50000"/>
                  </a:schemeClr>
                </a:solidFill>
                <a:latin typeface="Calibri" panose="020F0502020204030204" pitchFamily="34" charset="0"/>
                <a:cs typeface="Calibri" panose="020F0502020204030204" pitchFamily="34" charset="0"/>
              </a:rPr>
              <a:t> بارت </a:t>
            </a:r>
          </a:p>
        </p:txBody>
      </p:sp>
      <p:sp>
        <p:nvSpPr>
          <p:cNvPr id="5" name="مستطيل 4"/>
          <p:cNvSpPr/>
          <p:nvPr/>
        </p:nvSpPr>
        <p:spPr>
          <a:xfrm>
            <a:off x="276868" y="1449399"/>
            <a:ext cx="5396605" cy="1797928"/>
          </a:xfrm>
          <a:prstGeom prst="rect">
            <a:avLst/>
          </a:prstGeom>
          <a:ln>
            <a:solidFill>
              <a:srgbClr val="EE3D9B"/>
            </a:solidFill>
            <a:prstDash val="dashDot"/>
          </a:ln>
        </p:spPr>
        <p:txBody>
          <a:bodyPr wrap="square">
            <a:spAutoFit/>
          </a:bodyPr>
          <a:lstStyle/>
          <a:p>
            <a:pPr marL="120015" lvl="1">
              <a:lnSpc>
                <a:spcPts val="1945"/>
              </a:lnSpc>
              <a:spcBef>
                <a:spcPts val="1215"/>
              </a:spcBef>
              <a:tabLst>
                <a:tab pos="381635" algn="l"/>
              </a:tabLst>
            </a:pPr>
            <a:r>
              <a:rPr lang="en-US" sz="2400" b="1" spc="-5" dirty="0">
                <a:solidFill>
                  <a:srgbClr val="EE3D9B"/>
                </a:solidFill>
                <a:latin typeface="Calibri"/>
                <a:cs typeface="Calibri"/>
              </a:rPr>
              <a:t>(A)</a:t>
            </a:r>
            <a:r>
              <a:rPr lang="en-US" sz="1800" b="1" spc="-5" dirty="0">
                <a:solidFill>
                  <a:srgbClr val="585858"/>
                </a:solidFill>
                <a:latin typeface="Calibri"/>
                <a:cs typeface="Calibri"/>
              </a:rPr>
              <a:t>-</a:t>
            </a:r>
            <a:r>
              <a:rPr lang="en-US" sz="1800" b="1" spc="-5" dirty="0">
                <a:solidFill>
                  <a:srgbClr val="002060"/>
                </a:solidFill>
                <a:latin typeface="Calibri"/>
                <a:cs typeface="Calibri"/>
              </a:rPr>
              <a:t>Three- primary brain vesicles stage </a:t>
            </a:r>
            <a:r>
              <a:rPr lang="en-US" sz="1800" b="1" spc="-5" dirty="0">
                <a:solidFill>
                  <a:srgbClr val="7030A0"/>
                </a:solidFill>
                <a:latin typeface="Calibri"/>
                <a:cs typeface="Calibri"/>
              </a:rPr>
              <a:t>(end of 4th week)</a:t>
            </a:r>
            <a:r>
              <a:rPr lang="ar-SA" sz="1800" b="1" spc="-5" dirty="0">
                <a:solidFill>
                  <a:srgbClr val="7030A0"/>
                </a:solidFill>
                <a:latin typeface="Calibri"/>
                <a:cs typeface="Calibri"/>
              </a:rPr>
              <a:t> </a:t>
            </a:r>
            <a:r>
              <a:rPr lang="en-US" spc="-5" dirty="0">
                <a:solidFill>
                  <a:schemeClr val="bg1">
                    <a:lumMod val="50000"/>
                  </a:schemeClr>
                </a:solidFill>
                <a:latin typeface="Calibri"/>
                <a:cs typeface="Calibri"/>
              </a:rPr>
              <a:t>(28days)</a:t>
            </a:r>
            <a:endParaRPr lang="ar-SA" spc="-5" dirty="0">
              <a:solidFill>
                <a:schemeClr val="bg1">
                  <a:lumMod val="50000"/>
                </a:schemeClr>
              </a:solidFill>
              <a:latin typeface="Calibri"/>
              <a:cs typeface="Calibri"/>
            </a:endParaRPr>
          </a:p>
          <a:p>
            <a:pPr marL="120014">
              <a:lnSpc>
                <a:spcPts val="1945"/>
              </a:lnSpc>
            </a:pPr>
            <a:r>
              <a:rPr lang="en-US" sz="1600" dirty="0">
                <a:solidFill>
                  <a:srgbClr val="FF0000"/>
                </a:solidFill>
                <a:latin typeface="Calibri" panose="020F0502020204030204" pitchFamily="34" charset="0"/>
                <a:cs typeface="Calibri" panose="020F0502020204030204" pitchFamily="34" charset="0"/>
              </a:rPr>
              <a:t>Neural tube upper end dilates and shows 3 vesicles</a:t>
            </a:r>
          </a:p>
          <a:p>
            <a:pPr marL="120014">
              <a:lnSpc>
                <a:spcPts val="1945"/>
              </a:lnSpc>
            </a:pPr>
            <a:r>
              <a:rPr lang="en-US" dirty="0">
                <a:solidFill>
                  <a:srgbClr val="00203F"/>
                </a:solidFill>
                <a:latin typeface="Calibri" panose="020F0502020204030204" pitchFamily="34" charset="0"/>
                <a:cs typeface="Calibri" panose="020F0502020204030204" pitchFamily="34" charset="0"/>
              </a:rPr>
              <a:t>This 3 vesicles are: </a:t>
            </a:r>
            <a:r>
              <a:rPr lang="en-US" dirty="0">
                <a:solidFill>
                  <a:schemeClr val="bg1">
                    <a:lumMod val="50000"/>
                  </a:schemeClr>
                </a:solidFill>
                <a:latin typeface="Calibri" panose="020F0502020204030204" pitchFamily="34" charset="0"/>
                <a:cs typeface="Calibri" panose="020F0502020204030204" pitchFamily="34" charset="0"/>
              </a:rPr>
              <a:t>(from up to down)</a:t>
            </a:r>
          </a:p>
          <a:p>
            <a:pPr marL="120014">
              <a:lnSpc>
                <a:spcPts val="1945"/>
              </a:lnSpc>
            </a:pPr>
            <a:r>
              <a:rPr lang="en-US" dirty="0">
                <a:solidFill>
                  <a:schemeClr val="accent5"/>
                </a:solidFill>
                <a:latin typeface="Calibri" panose="020F0502020204030204" pitchFamily="34" charset="0"/>
                <a:cs typeface="Calibri" panose="020F0502020204030204" pitchFamily="34" charset="0"/>
              </a:rPr>
              <a:t>1- </a:t>
            </a:r>
            <a:r>
              <a:rPr lang="en-US" u="sng" dirty="0" err="1">
                <a:solidFill>
                  <a:schemeClr val="accent5"/>
                </a:solidFill>
                <a:latin typeface="Calibri" panose="020F0502020204030204" pitchFamily="34" charset="0"/>
                <a:cs typeface="Calibri" panose="020F0502020204030204" pitchFamily="34" charset="0"/>
              </a:rPr>
              <a:t>prosen</a:t>
            </a:r>
            <a:r>
              <a:rPr lang="en-US" dirty="0" err="1">
                <a:solidFill>
                  <a:schemeClr val="accent5"/>
                </a:solidFill>
                <a:latin typeface="Calibri" panose="020F0502020204030204" pitchFamily="34" charset="0"/>
                <a:cs typeface="Calibri" panose="020F0502020204030204" pitchFamily="34" charset="0"/>
              </a:rPr>
              <a:t>cephalon</a:t>
            </a:r>
            <a:r>
              <a:rPr lang="en-US" dirty="0">
                <a:solidFill>
                  <a:schemeClr val="accent5"/>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2- </a:t>
            </a:r>
            <a:r>
              <a:rPr lang="en-US" u="sng" dirty="0">
                <a:solidFill>
                  <a:srgbClr val="C00000"/>
                </a:solidFill>
                <a:latin typeface="Calibri" panose="020F0502020204030204" pitchFamily="34" charset="0"/>
                <a:cs typeface="Calibri" panose="020F0502020204030204" pitchFamily="34" charset="0"/>
              </a:rPr>
              <a:t>mesen</a:t>
            </a:r>
            <a:r>
              <a:rPr lang="en-US" dirty="0">
                <a:solidFill>
                  <a:srgbClr val="C00000"/>
                </a:solidFill>
                <a:latin typeface="Calibri" panose="020F0502020204030204" pitchFamily="34" charset="0"/>
                <a:cs typeface="Calibri" panose="020F0502020204030204" pitchFamily="34" charset="0"/>
              </a:rPr>
              <a:t>cephalon</a:t>
            </a:r>
            <a:r>
              <a:rPr lang="en-US" dirty="0">
                <a:solidFill>
                  <a:srgbClr val="00B050"/>
                </a:solidFill>
                <a:latin typeface="Calibri" panose="020F0502020204030204" pitchFamily="34" charset="0"/>
                <a:cs typeface="Calibri" panose="020F0502020204030204" pitchFamily="34" charset="0"/>
              </a:rPr>
              <a:t>*</a:t>
            </a:r>
            <a:r>
              <a:rPr lang="en-US" dirty="0">
                <a:solidFill>
                  <a:srgbClr val="C00000"/>
                </a:solidFill>
                <a:latin typeface="Calibri" panose="020F0502020204030204" pitchFamily="34" charset="0"/>
                <a:cs typeface="Calibri" panose="020F0502020204030204" pitchFamily="34" charset="0"/>
              </a:rPr>
              <a:t> </a:t>
            </a:r>
            <a:r>
              <a:rPr lang="en-US" dirty="0">
                <a:solidFill>
                  <a:schemeClr val="accent2"/>
                </a:solidFill>
                <a:latin typeface="Calibri" panose="020F0502020204030204" pitchFamily="34" charset="0"/>
                <a:cs typeface="Calibri" panose="020F0502020204030204" pitchFamily="34" charset="0"/>
              </a:rPr>
              <a:t> 3-</a:t>
            </a:r>
            <a:r>
              <a:rPr lang="en-US" u="sng" dirty="0">
                <a:solidFill>
                  <a:schemeClr val="accent2"/>
                </a:solidFill>
                <a:latin typeface="Calibri" panose="020F0502020204030204" pitchFamily="34" charset="0"/>
                <a:cs typeface="Calibri" panose="020F0502020204030204" pitchFamily="34" charset="0"/>
              </a:rPr>
              <a:t>Rhomben</a:t>
            </a:r>
            <a:r>
              <a:rPr lang="en-US" dirty="0">
                <a:solidFill>
                  <a:schemeClr val="accent2"/>
                </a:solidFill>
                <a:latin typeface="Calibri" panose="020F0502020204030204" pitchFamily="34" charset="0"/>
                <a:cs typeface="Calibri" panose="020F0502020204030204" pitchFamily="34" charset="0"/>
              </a:rPr>
              <a:t>cephalon  </a:t>
            </a:r>
          </a:p>
          <a:p>
            <a:pPr marL="120014">
              <a:lnSpc>
                <a:spcPts val="1945"/>
              </a:lnSpc>
            </a:pPr>
            <a:r>
              <a:rPr lang="en-US" dirty="0">
                <a:solidFill>
                  <a:schemeClr val="accent5"/>
                </a:solidFill>
                <a:latin typeface="Calibri" panose="020F0502020204030204" pitchFamily="34" charset="0"/>
                <a:cs typeface="Calibri" panose="020F0502020204030204" pitchFamily="34" charset="0"/>
              </a:rPr>
              <a:t>     (forebrain)                  </a:t>
            </a:r>
            <a:r>
              <a:rPr lang="en-US" dirty="0">
                <a:solidFill>
                  <a:srgbClr val="C00000"/>
                </a:solidFill>
                <a:latin typeface="Calibri" panose="020F0502020204030204" pitchFamily="34" charset="0"/>
                <a:cs typeface="Calibri" panose="020F0502020204030204" pitchFamily="34" charset="0"/>
              </a:rPr>
              <a:t>(midbrain)                 </a:t>
            </a:r>
            <a:r>
              <a:rPr lang="en-US" dirty="0">
                <a:solidFill>
                  <a:schemeClr val="accent2"/>
                </a:solidFill>
                <a:latin typeface="Calibri" panose="020F0502020204030204" pitchFamily="34" charset="0"/>
                <a:cs typeface="Calibri" panose="020F0502020204030204" pitchFamily="34" charset="0"/>
              </a:rPr>
              <a:t>(hindbrain</a:t>
            </a:r>
            <a:r>
              <a:rPr lang="en-US" dirty="0" smtClean="0">
                <a:solidFill>
                  <a:schemeClr val="accent2"/>
                </a:solidFill>
                <a:latin typeface="Calibri" panose="020F0502020204030204" pitchFamily="34" charset="0"/>
                <a:cs typeface="Calibri" panose="020F0502020204030204" pitchFamily="34" charset="0"/>
              </a:rPr>
              <a:t>)</a:t>
            </a:r>
          </a:p>
          <a:p>
            <a:pPr marL="120014">
              <a:lnSpc>
                <a:spcPts val="1945"/>
              </a:lnSpc>
            </a:pPr>
            <a:endParaRPr lang="en-US" dirty="0">
              <a:solidFill>
                <a:schemeClr val="accent2"/>
              </a:solidFill>
              <a:latin typeface="Calibri" panose="020F0502020204030204" pitchFamily="34" charset="0"/>
              <a:cs typeface="Calibri" panose="020F0502020204030204" pitchFamily="34" charset="0"/>
            </a:endParaRPr>
          </a:p>
        </p:txBody>
      </p:sp>
      <p:sp>
        <p:nvSpPr>
          <p:cNvPr id="69" name="object 2"/>
          <p:cNvSpPr/>
          <p:nvPr/>
        </p:nvSpPr>
        <p:spPr>
          <a:xfrm>
            <a:off x="1508948" y="3511114"/>
            <a:ext cx="1867469" cy="2802582"/>
          </a:xfrm>
          <a:prstGeom prst="rect">
            <a:avLst/>
          </a:prstGeom>
          <a:blipFill>
            <a:blip r:embed="rId2" cstate="print"/>
            <a:stretch>
              <a:fillRect/>
            </a:stretch>
          </a:blipFill>
        </p:spPr>
        <p:txBody>
          <a:bodyPr wrap="square" lIns="0" tIns="0" rIns="0" bIns="0" rtlCol="0"/>
          <a:lstStyle/>
          <a:p>
            <a:endParaRPr/>
          </a:p>
        </p:txBody>
      </p:sp>
      <p:pic>
        <p:nvPicPr>
          <p:cNvPr id="70" name="Picture 3" descr="C:\Users\user\Pictures\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711" y="3357625"/>
            <a:ext cx="1683594" cy="289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قوس كبير أيسر 9"/>
          <p:cNvSpPr/>
          <p:nvPr/>
        </p:nvSpPr>
        <p:spPr>
          <a:xfrm>
            <a:off x="1329200" y="3528249"/>
            <a:ext cx="149094" cy="803000"/>
          </a:xfrm>
          <a:prstGeom prst="leftBrace">
            <a:avLst/>
          </a:prstGeom>
          <a:ln w="28575">
            <a:solidFill>
              <a:srgbClr val="EE3D9B"/>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1" name="مربع نص 10"/>
          <p:cNvSpPr txBox="1"/>
          <p:nvPr/>
        </p:nvSpPr>
        <p:spPr>
          <a:xfrm>
            <a:off x="228745" y="3705008"/>
            <a:ext cx="1042831" cy="461665"/>
          </a:xfrm>
          <a:prstGeom prst="rect">
            <a:avLst/>
          </a:prstGeom>
          <a:noFill/>
          <a:ln w="12700">
            <a:solidFill>
              <a:schemeClr val="tx1"/>
            </a:solidFill>
          </a:ln>
        </p:spPr>
        <p:txBody>
          <a:bodyPr wrap="square" rtlCol="1">
            <a:spAutoFit/>
          </a:bodyPr>
          <a:lstStyle/>
          <a:p>
            <a:r>
              <a:rPr lang="en-US" sz="1200" dirty="0">
                <a:solidFill>
                  <a:srgbClr val="00B050"/>
                </a:solidFill>
                <a:latin typeface="Calibri" panose="020F0502020204030204" pitchFamily="34" charset="0"/>
                <a:cs typeface="Calibri" panose="020F0502020204030204" pitchFamily="34" charset="0"/>
              </a:rPr>
              <a:t>Cranial 1/3 of neural tube</a:t>
            </a:r>
            <a:endParaRPr lang="ar-SA" sz="1200" dirty="0">
              <a:solidFill>
                <a:srgbClr val="00B050"/>
              </a:solidFill>
              <a:latin typeface="Calibri" panose="020F0502020204030204" pitchFamily="34" charset="0"/>
              <a:cs typeface="Calibri" panose="020F0502020204030204" pitchFamily="34" charset="0"/>
            </a:endParaRPr>
          </a:p>
        </p:txBody>
      </p:sp>
      <p:sp>
        <p:nvSpPr>
          <p:cNvPr id="72" name="object 54"/>
          <p:cNvSpPr txBox="1"/>
          <p:nvPr/>
        </p:nvSpPr>
        <p:spPr>
          <a:xfrm>
            <a:off x="3109260" y="5658577"/>
            <a:ext cx="210185" cy="369332"/>
          </a:xfrm>
          <a:prstGeom prst="rect">
            <a:avLst/>
          </a:prstGeom>
          <a:ln>
            <a:noFill/>
          </a:ln>
        </p:spPr>
        <p:txBody>
          <a:bodyPr vert="horz" wrap="square" lIns="0" tIns="0" rIns="0" bIns="0" rtlCol="0">
            <a:spAutoFit/>
          </a:bodyPr>
          <a:lstStyle/>
          <a:p>
            <a:pPr marL="12700">
              <a:lnSpc>
                <a:spcPct val="100000"/>
              </a:lnSpc>
            </a:pPr>
            <a:r>
              <a:rPr sz="2400" b="1" dirty="0">
                <a:solidFill>
                  <a:srgbClr val="585858"/>
                </a:solidFill>
                <a:latin typeface="Calibri"/>
                <a:cs typeface="Calibri"/>
              </a:rPr>
              <a:t>A</a:t>
            </a:r>
            <a:endParaRPr sz="2400" dirty="0">
              <a:solidFill>
                <a:srgbClr val="585858"/>
              </a:solidFill>
              <a:latin typeface="Calibri"/>
              <a:cs typeface="Calibri"/>
            </a:endParaRPr>
          </a:p>
        </p:txBody>
      </p:sp>
      <p:sp>
        <p:nvSpPr>
          <p:cNvPr id="74" name="object 57"/>
          <p:cNvSpPr txBox="1"/>
          <p:nvPr/>
        </p:nvSpPr>
        <p:spPr>
          <a:xfrm>
            <a:off x="8404860" y="5844527"/>
            <a:ext cx="418299" cy="369332"/>
          </a:xfrm>
          <a:prstGeom prst="rect">
            <a:avLst/>
          </a:prstGeom>
        </p:spPr>
        <p:txBody>
          <a:bodyPr vert="horz" wrap="square" lIns="0" tIns="0" rIns="0" bIns="0" rtlCol="0">
            <a:spAutoFit/>
          </a:bodyPr>
          <a:lstStyle/>
          <a:p>
            <a:pPr marR="83185" algn="ctr">
              <a:lnSpc>
                <a:spcPct val="100000"/>
              </a:lnSpc>
            </a:pPr>
            <a:r>
              <a:rPr sz="2400" b="1" dirty="0">
                <a:solidFill>
                  <a:srgbClr val="585858"/>
                </a:solidFill>
                <a:latin typeface="Calibri"/>
                <a:cs typeface="Calibri"/>
              </a:rPr>
              <a:t>B</a:t>
            </a:r>
            <a:endParaRPr sz="2400" dirty="0">
              <a:latin typeface="Calibri"/>
              <a:cs typeface="Calibri"/>
            </a:endParaRPr>
          </a:p>
        </p:txBody>
      </p:sp>
      <p:sp>
        <p:nvSpPr>
          <p:cNvPr id="75" name="object 12"/>
          <p:cNvSpPr txBox="1"/>
          <p:nvPr/>
        </p:nvSpPr>
        <p:spPr>
          <a:xfrm>
            <a:off x="3462991" y="3738404"/>
            <a:ext cx="1125855" cy="377190"/>
          </a:xfrm>
          <a:prstGeom prst="rect">
            <a:avLst/>
          </a:prstGeom>
        </p:spPr>
        <p:txBody>
          <a:bodyPr vert="horz" wrap="square" lIns="0" tIns="0" rIns="0" bIns="0" rtlCol="0">
            <a:spAutoFit/>
          </a:bodyPr>
          <a:lstStyle/>
          <a:p>
            <a:pPr marL="12700" marR="5080">
              <a:lnSpc>
                <a:spcPct val="100000"/>
              </a:lnSpc>
            </a:pPr>
            <a:r>
              <a:rPr sz="1200" dirty="0" err="1">
                <a:solidFill>
                  <a:srgbClr val="006FC0"/>
                </a:solidFill>
                <a:latin typeface="Calibri" panose="020F0502020204030204" pitchFamily="34" charset="0"/>
                <a:cs typeface="Calibri" panose="020F0502020204030204" pitchFamily="34" charset="0"/>
              </a:rPr>
              <a:t>Prose</a:t>
            </a:r>
            <a:r>
              <a:rPr sz="1200" spc="-5" dirty="0" err="1">
                <a:solidFill>
                  <a:srgbClr val="006FC0"/>
                </a:solidFill>
                <a:latin typeface="Calibri" panose="020F0502020204030204" pitchFamily="34" charset="0"/>
                <a:cs typeface="Calibri" panose="020F0502020204030204" pitchFamily="34" charset="0"/>
              </a:rPr>
              <a:t>n</a:t>
            </a:r>
            <a:r>
              <a:rPr sz="1200" dirty="0" err="1">
                <a:solidFill>
                  <a:srgbClr val="006FC0"/>
                </a:solidFill>
                <a:latin typeface="Calibri" panose="020F0502020204030204" pitchFamily="34" charset="0"/>
                <a:cs typeface="Calibri" panose="020F0502020204030204" pitchFamily="34" charset="0"/>
              </a:rPr>
              <a:t>ce</a:t>
            </a:r>
            <a:r>
              <a:rPr sz="1200" spc="-15" dirty="0" err="1">
                <a:solidFill>
                  <a:srgbClr val="006FC0"/>
                </a:solidFill>
                <a:latin typeface="Calibri" panose="020F0502020204030204" pitchFamily="34" charset="0"/>
                <a:cs typeface="Calibri" panose="020F0502020204030204" pitchFamily="34" charset="0"/>
              </a:rPr>
              <a:t>pha</a:t>
            </a:r>
            <a:r>
              <a:rPr sz="1200" spc="-5" dirty="0" err="1">
                <a:solidFill>
                  <a:srgbClr val="006FC0"/>
                </a:solidFill>
                <a:latin typeface="Calibri" panose="020F0502020204030204" pitchFamily="34" charset="0"/>
                <a:cs typeface="Calibri" panose="020F0502020204030204" pitchFamily="34" charset="0"/>
              </a:rPr>
              <a:t>lon</a:t>
            </a:r>
            <a:r>
              <a:rPr lang="en-US" sz="1200" spc="-5" dirty="0">
                <a:solidFill>
                  <a:srgbClr val="006FC0"/>
                </a:solidFill>
                <a:latin typeface="Calibri" panose="020F0502020204030204" pitchFamily="34" charset="0"/>
                <a:cs typeface="Calibri" panose="020F0502020204030204" pitchFamily="34" charset="0"/>
              </a:rPr>
              <a:t> </a:t>
            </a:r>
            <a:r>
              <a:rPr sz="1200" spc="-5" dirty="0">
                <a:solidFill>
                  <a:srgbClr val="006FC0"/>
                </a:solidFill>
                <a:latin typeface="Calibri" panose="020F0502020204030204" pitchFamily="34" charset="0"/>
                <a:cs typeface="Calibri" panose="020F0502020204030204" pitchFamily="34" charset="0"/>
              </a:rPr>
              <a:t>(forebrain)</a:t>
            </a:r>
            <a:endParaRPr sz="1200" dirty="0">
              <a:latin typeface="Calibri" panose="020F0502020204030204" pitchFamily="34" charset="0"/>
              <a:cs typeface="Calibri" panose="020F0502020204030204" pitchFamily="34" charset="0"/>
            </a:endParaRPr>
          </a:p>
        </p:txBody>
      </p:sp>
      <p:sp>
        <p:nvSpPr>
          <p:cNvPr id="76" name="object 13"/>
          <p:cNvSpPr txBox="1"/>
          <p:nvPr/>
        </p:nvSpPr>
        <p:spPr>
          <a:xfrm>
            <a:off x="3376417" y="4493714"/>
            <a:ext cx="1100455" cy="377190"/>
          </a:xfrm>
          <a:prstGeom prst="rect">
            <a:avLst/>
          </a:prstGeom>
        </p:spPr>
        <p:txBody>
          <a:bodyPr vert="horz" wrap="square" lIns="0" tIns="0" rIns="0" bIns="0" rtlCol="0">
            <a:spAutoFit/>
          </a:bodyPr>
          <a:lstStyle/>
          <a:p>
            <a:pPr marL="12700" marR="5080">
              <a:lnSpc>
                <a:spcPct val="100000"/>
              </a:lnSpc>
            </a:pPr>
            <a:r>
              <a:rPr sz="1200" spc="-5" dirty="0">
                <a:solidFill>
                  <a:srgbClr val="943735"/>
                </a:solidFill>
                <a:latin typeface="Calibri" panose="020F0502020204030204" pitchFamily="34" charset="0"/>
                <a:cs typeface="Calibri" panose="020F0502020204030204" pitchFamily="34" charset="0"/>
              </a:rPr>
              <a:t>Me</a:t>
            </a:r>
            <a:r>
              <a:rPr sz="1200" dirty="0">
                <a:solidFill>
                  <a:srgbClr val="943735"/>
                </a:solidFill>
                <a:latin typeface="Calibri" panose="020F0502020204030204" pitchFamily="34" charset="0"/>
                <a:cs typeface="Calibri" panose="020F0502020204030204" pitchFamily="34" charset="0"/>
              </a:rPr>
              <a:t>se</a:t>
            </a:r>
            <a:r>
              <a:rPr sz="1200" spc="-5" dirty="0">
                <a:solidFill>
                  <a:srgbClr val="943735"/>
                </a:solidFill>
                <a:latin typeface="Calibri" panose="020F0502020204030204" pitchFamily="34" charset="0"/>
                <a:cs typeface="Calibri" panose="020F0502020204030204" pitchFamily="34" charset="0"/>
              </a:rPr>
              <a:t>n</a:t>
            </a:r>
            <a:r>
              <a:rPr sz="1200" dirty="0">
                <a:solidFill>
                  <a:srgbClr val="943735"/>
                </a:solidFill>
                <a:latin typeface="Calibri" panose="020F0502020204030204" pitchFamily="34" charset="0"/>
                <a:cs typeface="Calibri" panose="020F0502020204030204" pitchFamily="34" charset="0"/>
              </a:rPr>
              <a:t>ce</a:t>
            </a:r>
            <a:r>
              <a:rPr sz="1200" spc="-15" dirty="0">
                <a:solidFill>
                  <a:srgbClr val="943735"/>
                </a:solidFill>
                <a:latin typeface="Calibri" panose="020F0502020204030204" pitchFamily="34" charset="0"/>
                <a:cs typeface="Calibri" panose="020F0502020204030204" pitchFamily="34" charset="0"/>
              </a:rPr>
              <a:t>p</a:t>
            </a:r>
            <a:r>
              <a:rPr sz="1200" spc="-5" dirty="0">
                <a:solidFill>
                  <a:srgbClr val="943735"/>
                </a:solidFill>
                <a:latin typeface="Calibri" panose="020F0502020204030204" pitchFamily="34" charset="0"/>
                <a:cs typeface="Calibri" panose="020F0502020204030204" pitchFamily="34" charset="0"/>
              </a:rPr>
              <a:t>h</a:t>
            </a:r>
            <a:r>
              <a:rPr sz="1200" spc="-15" dirty="0">
                <a:solidFill>
                  <a:srgbClr val="943735"/>
                </a:solidFill>
                <a:latin typeface="Calibri" panose="020F0502020204030204" pitchFamily="34" charset="0"/>
                <a:cs typeface="Calibri" panose="020F0502020204030204" pitchFamily="34" charset="0"/>
              </a:rPr>
              <a:t>a</a:t>
            </a:r>
            <a:r>
              <a:rPr sz="1200" spc="-5" dirty="0">
                <a:solidFill>
                  <a:srgbClr val="943735"/>
                </a:solidFill>
                <a:latin typeface="Calibri" panose="020F0502020204030204" pitchFamily="34" charset="0"/>
                <a:cs typeface="Calibri" panose="020F0502020204030204" pitchFamily="34" charset="0"/>
              </a:rPr>
              <a:t>l</a:t>
            </a:r>
            <a:r>
              <a:rPr sz="1200" spc="-15" dirty="0">
                <a:solidFill>
                  <a:srgbClr val="943735"/>
                </a:solidFill>
                <a:latin typeface="Calibri" panose="020F0502020204030204" pitchFamily="34" charset="0"/>
                <a:cs typeface="Calibri" panose="020F0502020204030204" pitchFamily="34" charset="0"/>
              </a:rPr>
              <a:t>o</a:t>
            </a:r>
            <a:r>
              <a:rPr sz="1200" spc="-5" dirty="0">
                <a:solidFill>
                  <a:srgbClr val="943735"/>
                </a:solidFill>
                <a:latin typeface="Calibri" panose="020F0502020204030204" pitchFamily="34" charset="0"/>
                <a:cs typeface="Calibri" panose="020F0502020204030204" pitchFamily="34" charset="0"/>
              </a:rPr>
              <a:t>n</a:t>
            </a:r>
            <a:r>
              <a:rPr lang="en-US" sz="1200" spc="-5" dirty="0">
                <a:solidFill>
                  <a:srgbClr val="943735"/>
                </a:solidFill>
                <a:latin typeface="Calibri" panose="020F0502020204030204" pitchFamily="34" charset="0"/>
                <a:cs typeface="Calibri" panose="020F0502020204030204" pitchFamily="34" charset="0"/>
              </a:rPr>
              <a:t> </a:t>
            </a:r>
            <a:r>
              <a:rPr sz="1200" dirty="0">
                <a:solidFill>
                  <a:srgbClr val="943735"/>
                </a:solidFill>
                <a:latin typeface="Calibri" panose="020F0502020204030204" pitchFamily="34" charset="0"/>
                <a:cs typeface="Calibri" panose="020F0502020204030204" pitchFamily="34" charset="0"/>
              </a:rPr>
              <a:t>(midbrain)</a:t>
            </a:r>
            <a:endParaRPr sz="1200" dirty="0">
              <a:latin typeface="Calibri" panose="020F0502020204030204" pitchFamily="34" charset="0"/>
              <a:cs typeface="Calibri" panose="020F0502020204030204" pitchFamily="34" charset="0"/>
            </a:endParaRPr>
          </a:p>
        </p:txBody>
      </p:sp>
      <p:sp>
        <p:nvSpPr>
          <p:cNvPr id="77" name="object 14"/>
          <p:cNvSpPr txBox="1"/>
          <p:nvPr/>
        </p:nvSpPr>
        <p:spPr>
          <a:xfrm>
            <a:off x="3407071" y="5296936"/>
            <a:ext cx="1301750" cy="553998"/>
          </a:xfrm>
          <a:prstGeom prst="rect">
            <a:avLst/>
          </a:prstGeom>
        </p:spPr>
        <p:txBody>
          <a:bodyPr vert="horz" wrap="square" lIns="0" tIns="0" rIns="0" bIns="0" rtlCol="0">
            <a:spAutoFit/>
          </a:bodyPr>
          <a:lstStyle/>
          <a:p>
            <a:pPr marL="12700">
              <a:lnSpc>
                <a:spcPct val="100000"/>
              </a:lnSpc>
            </a:pPr>
            <a:r>
              <a:rPr sz="1200" spc="-5" dirty="0" err="1">
                <a:solidFill>
                  <a:schemeClr val="accent2"/>
                </a:solidFill>
                <a:latin typeface="Calibri" panose="020F0502020204030204" pitchFamily="34" charset="0"/>
                <a:cs typeface="Calibri" panose="020F0502020204030204" pitchFamily="34" charset="0"/>
              </a:rPr>
              <a:t>Rhombencephalon</a:t>
            </a:r>
            <a:endParaRPr lang="ar-SA" sz="1200" spc="-5" dirty="0">
              <a:solidFill>
                <a:schemeClr val="accent2"/>
              </a:solidFill>
              <a:latin typeface="Calibri" panose="020F0502020204030204" pitchFamily="34" charset="0"/>
              <a:cs typeface="Calibri" panose="020F0502020204030204" pitchFamily="34" charset="0"/>
            </a:endParaRPr>
          </a:p>
          <a:p>
            <a:pPr marL="12700">
              <a:lnSpc>
                <a:spcPct val="100000"/>
              </a:lnSpc>
            </a:pPr>
            <a:r>
              <a:rPr lang="en-US" sz="1200" spc="-5" dirty="0">
                <a:solidFill>
                  <a:schemeClr val="accent2"/>
                </a:solidFill>
                <a:latin typeface="Calibri" panose="020F0502020204030204" pitchFamily="34" charset="0"/>
                <a:cs typeface="Calibri" panose="020F0502020204030204" pitchFamily="34" charset="0"/>
              </a:rPr>
              <a:t>(hindbrain)</a:t>
            </a:r>
            <a:endParaRPr lang="ar-SA" sz="1200" spc="-5" dirty="0">
              <a:solidFill>
                <a:schemeClr val="accent2"/>
              </a:solidFill>
              <a:latin typeface="Calibri" panose="020F0502020204030204" pitchFamily="34" charset="0"/>
              <a:cs typeface="Calibri" panose="020F0502020204030204" pitchFamily="34" charset="0"/>
            </a:endParaRPr>
          </a:p>
          <a:p>
            <a:pPr marL="12700">
              <a:lnSpc>
                <a:spcPct val="100000"/>
              </a:lnSpc>
            </a:pPr>
            <a:endParaRPr sz="1200" dirty="0">
              <a:latin typeface="Arial"/>
              <a:cs typeface="Arial"/>
            </a:endParaRPr>
          </a:p>
        </p:txBody>
      </p:sp>
      <p:cxnSp>
        <p:nvCxnSpPr>
          <p:cNvPr id="13" name="رابط كسهم مستقيم 12"/>
          <p:cNvCxnSpPr/>
          <p:nvPr/>
        </p:nvCxnSpPr>
        <p:spPr>
          <a:xfrm flipV="1">
            <a:off x="5733630" y="2304830"/>
            <a:ext cx="447404" cy="580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مربع نص 13"/>
          <p:cNvSpPr txBox="1"/>
          <p:nvPr/>
        </p:nvSpPr>
        <p:spPr>
          <a:xfrm>
            <a:off x="2091061" y="1080417"/>
            <a:ext cx="6353218" cy="335989"/>
          </a:xfrm>
          <a:prstGeom prst="rect">
            <a:avLst/>
          </a:prstGeom>
          <a:noFill/>
          <a:ln>
            <a:noFill/>
            <a:prstDash val="dash"/>
          </a:ln>
        </p:spPr>
        <p:txBody>
          <a:bodyPr wrap="square" rtlCol="1">
            <a:spAutoFit/>
          </a:bodyPr>
          <a:lstStyle/>
          <a:p>
            <a:pPr marL="120015" lvl="1" algn="r" rtl="1">
              <a:lnSpc>
                <a:spcPts val="1945"/>
              </a:lnSpc>
              <a:spcBef>
                <a:spcPts val="1215"/>
              </a:spcBef>
              <a:tabLst>
                <a:tab pos="381635" algn="l"/>
              </a:tabLst>
            </a:pPr>
            <a:r>
              <a:rPr lang="ar-SA" sz="1600" b="1" spc="-5" dirty="0">
                <a:solidFill>
                  <a:schemeClr val="accent3"/>
                </a:solidFill>
                <a:latin typeface="Calibri"/>
                <a:cs typeface="Calibri"/>
              </a:rPr>
              <a:t>نقسم المراحل </a:t>
            </a:r>
            <a:r>
              <a:rPr lang="ar-SA" sz="1600" b="1" spc="-5" dirty="0" smtClean="0">
                <a:solidFill>
                  <a:schemeClr val="accent3"/>
                </a:solidFill>
                <a:latin typeface="Calibri"/>
                <a:cs typeface="Calibri"/>
              </a:rPr>
              <a:t>الجاية </a:t>
            </a:r>
            <a:r>
              <a:rPr lang="ar-SA" sz="1600" b="1" spc="-5" dirty="0">
                <a:solidFill>
                  <a:schemeClr val="accent3"/>
                </a:solidFill>
                <a:latin typeface="Calibri"/>
                <a:cs typeface="Calibri"/>
              </a:rPr>
              <a:t>حلتين (مرحلة أي و مرحلة بي):</a:t>
            </a:r>
            <a:r>
              <a:rPr lang="en-US" sz="1600" b="1" spc="-5" dirty="0">
                <a:solidFill>
                  <a:schemeClr val="accent3"/>
                </a:solidFill>
                <a:latin typeface="Calibri"/>
                <a:cs typeface="Calibri"/>
              </a:rPr>
              <a:t>-</a:t>
            </a:r>
            <a:endParaRPr lang="ar-SA" sz="1600" b="1" spc="-5" dirty="0">
              <a:solidFill>
                <a:schemeClr val="accent3"/>
              </a:solidFill>
              <a:latin typeface="Calibri"/>
              <a:cs typeface="Calibri"/>
            </a:endParaRPr>
          </a:p>
        </p:txBody>
      </p:sp>
      <p:sp>
        <p:nvSpPr>
          <p:cNvPr id="15" name="مستطيل 14"/>
          <p:cNvSpPr/>
          <p:nvPr/>
        </p:nvSpPr>
        <p:spPr>
          <a:xfrm>
            <a:off x="6221522" y="1443410"/>
            <a:ext cx="5970478" cy="1846659"/>
          </a:xfrm>
          <a:prstGeom prst="rect">
            <a:avLst/>
          </a:prstGeom>
          <a:ln>
            <a:solidFill>
              <a:srgbClr val="EE3D9B"/>
            </a:solidFill>
            <a:prstDash val="dashDot"/>
          </a:ln>
        </p:spPr>
        <p:txBody>
          <a:bodyPr wrap="square">
            <a:spAutoFit/>
          </a:bodyPr>
          <a:lstStyle/>
          <a:p>
            <a:pPr marL="120015" lvl="1">
              <a:spcBef>
                <a:spcPts val="1185"/>
              </a:spcBef>
              <a:tabLst>
                <a:tab pos="372110" algn="l"/>
              </a:tabLst>
            </a:pPr>
            <a:r>
              <a:rPr lang="en-US" sz="2000" b="1" spc="-5" dirty="0">
                <a:solidFill>
                  <a:srgbClr val="EE3D9B"/>
                </a:solidFill>
                <a:latin typeface="Calibri"/>
                <a:cs typeface="Calibri"/>
              </a:rPr>
              <a:t>(B)-</a:t>
            </a:r>
            <a:r>
              <a:rPr lang="en-US" sz="1600" b="1" spc="-5" dirty="0">
                <a:solidFill>
                  <a:srgbClr val="002060"/>
                </a:solidFill>
                <a:latin typeface="Calibri"/>
                <a:cs typeface="Calibri"/>
              </a:rPr>
              <a:t>five </a:t>
            </a:r>
            <a:r>
              <a:rPr lang="en-US" sz="1600" b="1" dirty="0">
                <a:solidFill>
                  <a:srgbClr val="002060"/>
                </a:solidFill>
                <a:latin typeface="Calibri"/>
                <a:cs typeface="Calibri"/>
              </a:rPr>
              <a:t>secondary brain </a:t>
            </a:r>
            <a:r>
              <a:rPr lang="en-US" sz="1600" b="1" spc="-5" dirty="0">
                <a:solidFill>
                  <a:srgbClr val="002060"/>
                </a:solidFill>
                <a:latin typeface="Calibri"/>
                <a:cs typeface="Calibri"/>
              </a:rPr>
              <a:t>vesicles </a:t>
            </a:r>
            <a:r>
              <a:rPr lang="en-US" sz="1600" b="1" spc="-15" dirty="0">
                <a:solidFill>
                  <a:srgbClr val="002060"/>
                </a:solidFill>
                <a:latin typeface="Calibri"/>
                <a:cs typeface="Calibri"/>
              </a:rPr>
              <a:t>stage</a:t>
            </a:r>
            <a:r>
              <a:rPr lang="en-US" sz="1600" b="1" spc="-15" dirty="0">
                <a:solidFill>
                  <a:schemeClr val="tx1"/>
                </a:solidFill>
                <a:latin typeface="Calibri"/>
                <a:cs typeface="Calibri"/>
              </a:rPr>
              <a:t> </a:t>
            </a:r>
            <a:r>
              <a:rPr lang="en-US" sz="1600" b="1" dirty="0">
                <a:solidFill>
                  <a:srgbClr val="7030A0"/>
                </a:solidFill>
                <a:latin typeface="Calibri"/>
                <a:cs typeface="Calibri"/>
              </a:rPr>
              <a:t>(5</a:t>
            </a:r>
            <a:r>
              <a:rPr lang="en-US" sz="1600" b="1" baseline="25462" dirty="0">
                <a:solidFill>
                  <a:srgbClr val="7030A0"/>
                </a:solidFill>
                <a:latin typeface="Calibri"/>
                <a:cs typeface="Calibri"/>
              </a:rPr>
              <a:t>th</a:t>
            </a:r>
            <a:r>
              <a:rPr lang="en-US" sz="1600" b="1" spc="240" baseline="25462" dirty="0">
                <a:solidFill>
                  <a:srgbClr val="7030A0"/>
                </a:solidFill>
                <a:latin typeface="Calibri"/>
                <a:cs typeface="Calibri"/>
              </a:rPr>
              <a:t> </a:t>
            </a:r>
            <a:r>
              <a:rPr lang="en-US" sz="1600" b="1" spc="-5" dirty="0">
                <a:solidFill>
                  <a:srgbClr val="7030A0"/>
                </a:solidFill>
                <a:latin typeface="Calibri"/>
                <a:cs typeface="Calibri"/>
              </a:rPr>
              <a:t>week)</a:t>
            </a:r>
          </a:p>
          <a:p>
            <a:pPr marL="120015" lvl="1">
              <a:spcBef>
                <a:spcPts val="1185"/>
              </a:spcBef>
              <a:tabLst>
                <a:tab pos="372110" algn="l"/>
              </a:tabLst>
            </a:pPr>
            <a:r>
              <a:rPr lang="en-US" u="heavy" dirty="0">
                <a:solidFill>
                  <a:srgbClr val="006FC0"/>
                </a:solidFill>
                <a:latin typeface="Calibri"/>
                <a:cs typeface="Calibri"/>
              </a:rPr>
              <a:t> </a:t>
            </a:r>
            <a:r>
              <a:rPr lang="en-US" b="1" u="sng" spc="-5" dirty="0" err="1">
                <a:solidFill>
                  <a:srgbClr val="006FC0"/>
                </a:solidFill>
                <a:latin typeface="Calibri"/>
                <a:cs typeface="Calibri"/>
              </a:rPr>
              <a:t>Prosencephalon</a:t>
            </a:r>
            <a:r>
              <a:rPr lang="en-US" u="sng" spc="-5" dirty="0">
                <a:solidFill>
                  <a:srgbClr val="006FC0"/>
                </a:solidFill>
                <a:latin typeface="Calibri"/>
                <a:cs typeface="Calibri"/>
              </a:rPr>
              <a:t> divides</a:t>
            </a:r>
            <a:r>
              <a:rPr lang="en-US" u="sng" spc="-40" dirty="0">
                <a:solidFill>
                  <a:srgbClr val="006FC0"/>
                </a:solidFill>
                <a:latin typeface="Calibri"/>
                <a:cs typeface="Calibri"/>
              </a:rPr>
              <a:t> </a:t>
            </a:r>
            <a:r>
              <a:rPr lang="en-US" u="sng" spc="-10" dirty="0">
                <a:solidFill>
                  <a:srgbClr val="006FC0"/>
                </a:solidFill>
                <a:latin typeface="Calibri"/>
                <a:cs typeface="Calibri"/>
              </a:rPr>
              <a:t>into:</a:t>
            </a:r>
            <a:r>
              <a:rPr lang="en-US" sz="1200" u="sng" spc="-10" dirty="0">
                <a:solidFill>
                  <a:schemeClr val="bg1">
                    <a:lumMod val="50000"/>
                  </a:schemeClr>
                </a:solidFill>
                <a:latin typeface="Calibri"/>
                <a:cs typeface="Calibri"/>
              </a:rPr>
              <a:t>  </a:t>
            </a:r>
            <a:r>
              <a:rPr lang="en-US" sz="1200" spc="-10" dirty="0">
                <a:solidFill>
                  <a:schemeClr val="bg1">
                    <a:lumMod val="50000"/>
                  </a:schemeClr>
                </a:solidFill>
                <a:latin typeface="Calibri"/>
                <a:cs typeface="Calibri"/>
              </a:rPr>
              <a:t>(two lateral parts and  the other part in the middle between them)</a:t>
            </a:r>
            <a:endParaRPr lang="en-US" sz="1200" dirty="0">
              <a:solidFill>
                <a:schemeClr val="bg1">
                  <a:lumMod val="50000"/>
                </a:schemeClr>
              </a:solidFill>
              <a:latin typeface="Calibri"/>
              <a:cs typeface="Calibri"/>
            </a:endParaRPr>
          </a:p>
          <a:p>
            <a:pPr marL="120014"/>
            <a:r>
              <a:rPr lang="en-US" spc="-10" dirty="0">
                <a:solidFill>
                  <a:schemeClr val="accent5"/>
                </a:solidFill>
                <a:latin typeface="Calibri"/>
                <a:cs typeface="Calibri"/>
              </a:rPr>
              <a:t>1-</a:t>
            </a:r>
            <a:r>
              <a:rPr lang="en-US" spc="-5" dirty="0">
                <a:solidFill>
                  <a:schemeClr val="accent5"/>
                </a:solidFill>
                <a:latin typeface="Calibri"/>
                <a:cs typeface="Calibri"/>
              </a:rPr>
              <a:t>t</a:t>
            </a:r>
            <a:r>
              <a:rPr lang="en-US" spc="-5" dirty="0">
                <a:solidFill>
                  <a:srgbClr val="006FC0"/>
                </a:solidFill>
                <a:latin typeface="Calibri"/>
                <a:cs typeface="Calibri"/>
              </a:rPr>
              <a:t>elencephalon </a:t>
            </a:r>
            <a:r>
              <a:rPr lang="en-US" spc="-5" dirty="0">
                <a:solidFill>
                  <a:schemeClr val="bg1">
                    <a:lumMod val="50000"/>
                  </a:schemeClr>
                </a:solidFill>
                <a:latin typeface="Calibri"/>
                <a:cs typeface="Calibri"/>
              </a:rPr>
              <a:t>it is </a:t>
            </a:r>
            <a:r>
              <a:rPr lang="en-US" spc="-10" dirty="0">
                <a:solidFill>
                  <a:schemeClr val="bg1">
                    <a:lumMod val="50000"/>
                  </a:schemeClr>
                </a:solidFill>
                <a:latin typeface="Calibri"/>
                <a:cs typeface="Calibri"/>
              </a:rPr>
              <a:t>two </a:t>
            </a:r>
            <a:r>
              <a:rPr lang="en-US" spc="-15" dirty="0">
                <a:solidFill>
                  <a:schemeClr val="bg1">
                    <a:lumMod val="50000"/>
                  </a:schemeClr>
                </a:solidFill>
                <a:latin typeface="Calibri"/>
                <a:cs typeface="Calibri"/>
              </a:rPr>
              <a:t>lateral </a:t>
            </a:r>
          </a:p>
          <a:p>
            <a:pPr marL="120014"/>
            <a:r>
              <a:rPr lang="en-US" spc="-5" dirty="0">
                <a:solidFill>
                  <a:srgbClr val="006FC0"/>
                </a:solidFill>
                <a:latin typeface="Calibri"/>
                <a:cs typeface="Calibri"/>
              </a:rPr>
              <a:t>2-diencephalon</a:t>
            </a:r>
          </a:p>
          <a:p>
            <a:pPr marL="120014"/>
            <a:r>
              <a:rPr lang="ar-SA" sz="1600" u="heavy" dirty="0">
                <a:solidFill>
                  <a:schemeClr val="accent2"/>
                </a:solidFill>
                <a:latin typeface="Calibri"/>
                <a:cs typeface="Calibri"/>
              </a:rPr>
              <a:t> </a:t>
            </a:r>
            <a:r>
              <a:rPr lang="en-US" u="heavy" spc="-5" dirty="0" err="1">
                <a:solidFill>
                  <a:schemeClr val="accent2"/>
                </a:solidFill>
                <a:latin typeface="Calibri"/>
                <a:cs typeface="Calibri"/>
              </a:rPr>
              <a:t>Rhombencephalon</a:t>
            </a:r>
            <a:r>
              <a:rPr lang="en-US" u="heavy" spc="-5" dirty="0">
                <a:solidFill>
                  <a:schemeClr val="accent2"/>
                </a:solidFill>
                <a:latin typeface="Calibri"/>
                <a:cs typeface="Calibri"/>
              </a:rPr>
              <a:t> divides </a:t>
            </a:r>
            <a:r>
              <a:rPr lang="en-US" u="heavy" spc="-10" dirty="0">
                <a:solidFill>
                  <a:schemeClr val="accent2"/>
                </a:solidFill>
                <a:latin typeface="Calibri"/>
                <a:cs typeface="Calibri"/>
              </a:rPr>
              <a:t>into: </a:t>
            </a:r>
          </a:p>
          <a:p>
            <a:pPr marL="120016" marR="2407920">
              <a:tabLst>
                <a:tab pos="242570" algn="l"/>
              </a:tabLst>
            </a:pPr>
            <a:r>
              <a:rPr lang="en-US" spc="-10" dirty="0">
                <a:solidFill>
                  <a:schemeClr val="accent2"/>
                </a:solidFill>
                <a:latin typeface="Calibri"/>
                <a:cs typeface="Calibri"/>
              </a:rPr>
              <a:t>1-metencephalon         2- </a:t>
            </a:r>
            <a:r>
              <a:rPr lang="en-US" spc="-10" dirty="0" err="1">
                <a:solidFill>
                  <a:schemeClr val="accent2"/>
                </a:solidFill>
                <a:latin typeface="Calibri"/>
                <a:cs typeface="Calibri"/>
              </a:rPr>
              <a:t>myelencephalon</a:t>
            </a:r>
            <a:endParaRPr lang="en-US" spc="-10" dirty="0">
              <a:solidFill>
                <a:schemeClr val="accent2"/>
              </a:solidFill>
              <a:latin typeface="Calibri"/>
              <a:cs typeface="Calibri"/>
            </a:endParaRPr>
          </a:p>
        </p:txBody>
      </p:sp>
      <p:sp>
        <p:nvSpPr>
          <p:cNvPr id="30" name="مستطيل 29"/>
          <p:cNvSpPr/>
          <p:nvPr/>
        </p:nvSpPr>
        <p:spPr>
          <a:xfrm>
            <a:off x="215960" y="6313696"/>
            <a:ext cx="7020868" cy="523220"/>
          </a:xfrm>
          <a:prstGeom prst="rect">
            <a:avLst/>
          </a:prstGeom>
        </p:spPr>
        <p:txBody>
          <a:bodyPr wrap="square">
            <a:spAutoFit/>
          </a:bodyPr>
          <a:lstStyle/>
          <a:p>
            <a:pPr marL="120014" marR="442595" indent="-635">
              <a:spcBef>
                <a:spcPts val="1440"/>
              </a:spcBef>
            </a:pPr>
            <a:r>
              <a:rPr lang="en-US" dirty="0">
                <a:solidFill>
                  <a:srgbClr val="00B050"/>
                </a:solidFill>
                <a:latin typeface="Calibri"/>
                <a:cs typeface="Calibri"/>
              </a:rPr>
              <a:t>don’t </a:t>
            </a:r>
            <a:r>
              <a:rPr lang="en-US" spc="-5" dirty="0">
                <a:solidFill>
                  <a:srgbClr val="00B050"/>
                </a:solidFill>
                <a:latin typeface="Calibri"/>
                <a:cs typeface="Calibri"/>
              </a:rPr>
              <a:t>confuse </a:t>
            </a:r>
            <a:r>
              <a:rPr lang="en-US" dirty="0">
                <a:solidFill>
                  <a:srgbClr val="00B050"/>
                </a:solidFill>
                <a:latin typeface="Calibri"/>
                <a:cs typeface="Calibri"/>
              </a:rPr>
              <a:t>: the </a:t>
            </a:r>
            <a:r>
              <a:rPr lang="en-US" spc="-5" dirty="0">
                <a:solidFill>
                  <a:srgbClr val="00B050"/>
                </a:solidFill>
                <a:latin typeface="Calibri"/>
                <a:cs typeface="Calibri"/>
              </a:rPr>
              <a:t>blue </a:t>
            </a:r>
            <a:r>
              <a:rPr lang="en-US" spc="-10" dirty="0">
                <a:solidFill>
                  <a:srgbClr val="00B050"/>
                </a:solidFill>
                <a:latin typeface="Calibri"/>
                <a:cs typeface="Calibri"/>
              </a:rPr>
              <a:t>area around </a:t>
            </a:r>
            <a:r>
              <a:rPr lang="en-US" dirty="0">
                <a:solidFill>
                  <a:srgbClr val="00B050"/>
                </a:solidFill>
                <a:latin typeface="Calibri"/>
                <a:cs typeface="Calibri"/>
              </a:rPr>
              <a:t>the </a:t>
            </a:r>
            <a:r>
              <a:rPr lang="en-US" spc="-10" dirty="0">
                <a:solidFill>
                  <a:srgbClr val="00B050"/>
                </a:solidFill>
                <a:latin typeface="Calibri"/>
                <a:cs typeface="Calibri"/>
              </a:rPr>
              <a:t>cavities </a:t>
            </a:r>
            <a:r>
              <a:rPr lang="en-US" dirty="0">
                <a:solidFill>
                  <a:srgbClr val="00B050"/>
                </a:solidFill>
                <a:latin typeface="Calibri"/>
                <a:cs typeface="Calibri"/>
              </a:rPr>
              <a:t>is </a:t>
            </a:r>
            <a:r>
              <a:rPr lang="en-US" spc="10" dirty="0">
                <a:solidFill>
                  <a:srgbClr val="00B050"/>
                </a:solidFill>
                <a:latin typeface="Calibri"/>
                <a:cs typeface="Calibri"/>
              </a:rPr>
              <a:t>the </a:t>
            </a:r>
            <a:r>
              <a:rPr lang="en-US" spc="-5" dirty="0">
                <a:solidFill>
                  <a:srgbClr val="00B050"/>
                </a:solidFill>
                <a:latin typeface="Calibri"/>
                <a:cs typeface="Calibri"/>
              </a:rPr>
              <a:t>one responsible of </a:t>
            </a:r>
            <a:r>
              <a:rPr lang="en-US" spc="-10" dirty="0">
                <a:solidFill>
                  <a:srgbClr val="00B050"/>
                </a:solidFill>
                <a:latin typeface="Calibri"/>
                <a:cs typeface="Calibri"/>
              </a:rPr>
              <a:t>formation </a:t>
            </a:r>
            <a:r>
              <a:rPr lang="en-US" spc="-5" dirty="0">
                <a:solidFill>
                  <a:srgbClr val="00B050"/>
                </a:solidFill>
                <a:latin typeface="Calibri"/>
                <a:cs typeface="Calibri"/>
              </a:rPr>
              <a:t>of </a:t>
            </a:r>
            <a:r>
              <a:rPr lang="en-US" spc="-20" dirty="0">
                <a:solidFill>
                  <a:srgbClr val="00B050"/>
                </a:solidFill>
                <a:latin typeface="Calibri"/>
                <a:cs typeface="Calibri"/>
              </a:rPr>
              <a:t>grey </a:t>
            </a:r>
            <a:r>
              <a:rPr lang="en-US" dirty="0">
                <a:solidFill>
                  <a:srgbClr val="00B050"/>
                </a:solidFill>
                <a:latin typeface="Calibri"/>
                <a:cs typeface="Calibri"/>
              </a:rPr>
              <a:t>and </a:t>
            </a:r>
            <a:r>
              <a:rPr lang="en-US" spc="-10" dirty="0">
                <a:solidFill>
                  <a:srgbClr val="00B050"/>
                </a:solidFill>
                <a:latin typeface="Calibri"/>
                <a:cs typeface="Calibri"/>
              </a:rPr>
              <a:t>white</a:t>
            </a:r>
            <a:r>
              <a:rPr lang="en-US" spc="70" dirty="0">
                <a:solidFill>
                  <a:srgbClr val="00B050"/>
                </a:solidFill>
                <a:latin typeface="Calibri"/>
                <a:cs typeface="Calibri"/>
              </a:rPr>
              <a:t> </a:t>
            </a:r>
            <a:r>
              <a:rPr lang="en-US" spc="-40" dirty="0">
                <a:solidFill>
                  <a:srgbClr val="00B050"/>
                </a:solidFill>
                <a:latin typeface="Calibri"/>
                <a:cs typeface="Calibri"/>
              </a:rPr>
              <a:t>matter.</a:t>
            </a:r>
            <a:r>
              <a:rPr lang="en-US" dirty="0">
                <a:solidFill>
                  <a:srgbClr val="00B050"/>
                </a:solidFill>
                <a:latin typeface="Calibri"/>
                <a:cs typeface="Calibri"/>
              </a:rPr>
              <a:t>(</a:t>
            </a:r>
            <a:r>
              <a:rPr lang="en-US" spc="-10" dirty="0">
                <a:solidFill>
                  <a:srgbClr val="00B050"/>
                </a:solidFill>
                <a:latin typeface="Calibri"/>
                <a:cs typeface="Calibri"/>
              </a:rPr>
              <a:t>Cavities </a:t>
            </a:r>
            <a:r>
              <a:rPr lang="en-US" spc="-5" dirty="0">
                <a:solidFill>
                  <a:srgbClr val="00B050"/>
                </a:solidFill>
                <a:latin typeface="Calibri"/>
                <a:cs typeface="Calibri"/>
              </a:rPr>
              <a:t>will </a:t>
            </a:r>
            <a:r>
              <a:rPr lang="en-US" spc="-15" dirty="0">
                <a:solidFill>
                  <a:srgbClr val="00B050"/>
                </a:solidFill>
                <a:latin typeface="Calibri"/>
                <a:cs typeface="Calibri"/>
              </a:rPr>
              <a:t>latterly form </a:t>
            </a:r>
            <a:r>
              <a:rPr lang="en-US" spc="-5" dirty="0">
                <a:solidFill>
                  <a:srgbClr val="00B050"/>
                </a:solidFill>
                <a:latin typeface="Calibri"/>
                <a:cs typeface="Calibri"/>
              </a:rPr>
              <a:t>the ventricles of the</a:t>
            </a:r>
            <a:r>
              <a:rPr lang="en-US" spc="125" dirty="0">
                <a:solidFill>
                  <a:srgbClr val="00B050"/>
                </a:solidFill>
                <a:latin typeface="Calibri"/>
                <a:cs typeface="Calibri"/>
              </a:rPr>
              <a:t> </a:t>
            </a:r>
            <a:r>
              <a:rPr lang="en-US" spc="-10" dirty="0">
                <a:solidFill>
                  <a:srgbClr val="00B050"/>
                </a:solidFill>
                <a:latin typeface="Calibri"/>
                <a:cs typeface="Calibri"/>
              </a:rPr>
              <a:t>brain)</a:t>
            </a:r>
            <a:endParaRPr lang="en-US" dirty="0">
              <a:solidFill>
                <a:srgbClr val="00B050"/>
              </a:solidFill>
              <a:latin typeface="Calibri"/>
              <a:cs typeface="Calibri"/>
            </a:endParaRPr>
          </a:p>
        </p:txBody>
      </p:sp>
      <p:sp>
        <p:nvSpPr>
          <p:cNvPr id="42" name="مربع نص 41"/>
          <p:cNvSpPr txBox="1"/>
          <p:nvPr/>
        </p:nvSpPr>
        <p:spPr>
          <a:xfrm>
            <a:off x="8007962" y="3294001"/>
            <a:ext cx="4221755" cy="276999"/>
          </a:xfrm>
          <a:prstGeom prst="rect">
            <a:avLst/>
          </a:prstGeom>
          <a:noFill/>
        </p:spPr>
        <p:txBody>
          <a:bodyPr wrap="square" rtlCol="1">
            <a:spAutoFit/>
          </a:bodyPr>
          <a:lstStyle/>
          <a:p>
            <a:pPr algn="r"/>
            <a:r>
              <a:rPr lang="en-US" sz="1200" dirty="0">
                <a:solidFill>
                  <a:srgbClr val="00B050"/>
                </a:solidFill>
                <a:latin typeface="Calibri" panose="020F0502020204030204" pitchFamily="34" charset="0"/>
                <a:cs typeface="Calibri" panose="020F0502020204030204" pitchFamily="34" charset="0"/>
              </a:rPr>
              <a:t>Mesencephalon </a:t>
            </a:r>
            <a:r>
              <a:rPr lang="ar-SA" sz="1200" dirty="0">
                <a:solidFill>
                  <a:srgbClr val="00B050"/>
                </a:solidFill>
                <a:latin typeface="Calibri" panose="020F0502020204030204" pitchFamily="34" charset="0"/>
                <a:cs typeface="Calibri" panose="020F0502020204030204" pitchFamily="34" charset="0"/>
              </a:rPr>
              <a:t>-*نلاحظ ان </a:t>
            </a:r>
            <a:endParaRPr lang="ar-SA" dirty="0">
              <a:solidFill>
                <a:srgbClr val="00B050"/>
              </a:solidFill>
              <a:latin typeface="Calibri" panose="020F0502020204030204" pitchFamily="34" charset="0"/>
              <a:cs typeface="Calibri" panose="020F0502020204030204" pitchFamily="34" charset="0"/>
            </a:endParaRPr>
          </a:p>
        </p:txBody>
      </p:sp>
      <p:cxnSp>
        <p:nvCxnSpPr>
          <p:cNvPr id="79" name="رابط مستقيم 78"/>
          <p:cNvCxnSpPr/>
          <p:nvPr/>
        </p:nvCxnSpPr>
        <p:spPr>
          <a:xfrm>
            <a:off x="2683698" y="4493714"/>
            <a:ext cx="5578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رابط مستقيم 80"/>
          <p:cNvCxnSpPr/>
          <p:nvPr/>
        </p:nvCxnSpPr>
        <p:spPr>
          <a:xfrm>
            <a:off x="2801280" y="4924462"/>
            <a:ext cx="5461042" cy="242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رابط كسهم مستقيم 85"/>
          <p:cNvCxnSpPr/>
          <p:nvPr/>
        </p:nvCxnSpPr>
        <p:spPr>
          <a:xfrm>
            <a:off x="5821349" y="3747012"/>
            <a:ext cx="280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مربع نص 86"/>
          <p:cNvSpPr txBox="1"/>
          <p:nvPr/>
        </p:nvSpPr>
        <p:spPr>
          <a:xfrm>
            <a:off x="5961367" y="3747706"/>
            <a:ext cx="1049427" cy="261610"/>
          </a:xfrm>
          <a:prstGeom prst="rect">
            <a:avLst/>
          </a:prstGeom>
          <a:noFill/>
        </p:spPr>
        <p:txBody>
          <a:bodyPr wrap="square" rtlCol="1">
            <a:spAutoFit/>
          </a:bodyPr>
          <a:lstStyle/>
          <a:p>
            <a:r>
              <a:rPr lang="en-US" sz="1100" dirty="0">
                <a:solidFill>
                  <a:schemeClr val="bg1">
                    <a:lumMod val="50000"/>
                  </a:schemeClr>
                </a:solidFill>
                <a:latin typeface="Calibri" panose="020F0502020204030204" pitchFamily="34" charset="0"/>
                <a:cs typeface="Calibri" panose="020F0502020204030204" pitchFamily="34" charset="0"/>
              </a:rPr>
              <a:t>2 lateral parts</a:t>
            </a:r>
            <a:endParaRPr lang="ar-SA" sz="1100" dirty="0">
              <a:solidFill>
                <a:schemeClr val="bg1">
                  <a:lumMod val="50000"/>
                </a:schemeClr>
              </a:solidFill>
              <a:latin typeface="Calibri" panose="020F0502020204030204" pitchFamily="34" charset="0"/>
              <a:cs typeface="Calibri" panose="020F0502020204030204" pitchFamily="34" charset="0"/>
            </a:endParaRPr>
          </a:p>
        </p:txBody>
      </p:sp>
      <p:cxnSp>
        <p:nvCxnSpPr>
          <p:cNvPr id="89" name="رابط كسهم مستقيم 88"/>
          <p:cNvCxnSpPr/>
          <p:nvPr/>
        </p:nvCxnSpPr>
        <p:spPr>
          <a:xfrm flipV="1">
            <a:off x="4434907" y="3774951"/>
            <a:ext cx="449501" cy="18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رابط كسهم مستقيم 90"/>
          <p:cNvCxnSpPr/>
          <p:nvPr/>
        </p:nvCxnSpPr>
        <p:spPr>
          <a:xfrm>
            <a:off x="4429105" y="3961454"/>
            <a:ext cx="508321" cy="26354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رابط كسهم مستقيم 95"/>
          <p:cNvCxnSpPr/>
          <p:nvPr/>
        </p:nvCxnSpPr>
        <p:spPr>
          <a:xfrm>
            <a:off x="4361950" y="4652878"/>
            <a:ext cx="712371" cy="740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نجمة ذات 4 نقاط 97"/>
          <p:cNvSpPr/>
          <p:nvPr/>
        </p:nvSpPr>
        <p:spPr>
          <a:xfrm>
            <a:off x="7290265" y="3619757"/>
            <a:ext cx="106195" cy="106926"/>
          </a:xfrm>
          <a:prstGeom prst="star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9" name="نجمة ذات 4 نقاط 98"/>
          <p:cNvSpPr/>
          <p:nvPr/>
        </p:nvSpPr>
        <p:spPr>
          <a:xfrm>
            <a:off x="8465930" y="3630194"/>
            <a:ext cx="100809" cy="86051"/>
          </a:xfrm>
          <a:prstGeom prst="star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مستطيل 99"/>
          <p:cNvSpPr/>
          <p:nvPr/>
        </p:nvSpPr>
        <p:spPr>
          <a:xfrm>
            <a:off x="4830657" y="3608513"/>
            <a:ext cx="1070806" cy="276999"/>
          </a:xfrm>
          <a:prstGeom prst="rect">
            <a:avLst/>
          </a:prstGeom>
        </p:spPr>
        <p:txBody>
          <a:bodyPr wrap="none">
            <a:spAutoFit/>
          </a:bodyPr>
          <a:lstStyle/>
          <a:p>
            <a:r>
              <a:rPr lang="en-US" sz="1200" spc="-5" dirty="0">
                <a:solidFill>
                  <a:srgbClr val="00B0F0"/>
                </a:solidFill>
                <a:latin typeface="Calibri"/>
                <a:cs typeface="Calibri"/>
              </a:rPr>
              <a:t>telencephalon</a:t>
            </a:r>
            <a:endParaRPr lang="ar-SA" sz="1200" dirty="0">
              <a:solidFill>
                <a:srgbClr val="00B0F0"/>
              </a:solidFill>
            </a:endParaRPr>
          </a:p>
        </p:txBody>
      </p:sp>
      <p:sp>
        <p:nvSpPr>
          <p:cNvPr id="101" name="مستطيل 100"/>
          <p:cNvSpPr/>
          <p:nvPr/>
        </p:nvSpPr>
        <p:spPr>
          <a:xfrm>
            <a:off x="4856733" y="4116091"/>
            <a:ext cx="1169231" cy="307777"/>
          </a:xfrm>
          <a:prstGeom prst="rect">
            <a:avLst/>
          </a:prstGeom>
        </p:spPr>
        <p:txBody>
          <a:bodyPr wrap="none">
            <a:spAutoFit/>
          </a:bodyPr>
          <a:lstStyle/>
          <a:p>
            <a:r>
              <a:rPr lang="en-US" spc="-5" dirty="0">
                <a:solidFill>
                  <a:srgbClr val="002060"/>
                </a:solidFill>
                <a:latin typeface="Calibri"/>
                <a:cs typeface="Calibri"/>
              </a:rPr>
              <a:t>diencephalon</a:t>
            </a:r>
            <a:endParaRPr lang="ar-SA" dirty="0">
              <a:solidFill>
                <a:srgbClr val="002060"/>
              </a:solidFill>
            </a:endParaRPr>
          </a:p>
        </p:txBody>
      </p:sp>
      <p:sp>
        <p:nvSpPr>
          <p:cNvPr id="103" name="مربع نص 102"/>
          <p:cNvSpPr txBox="1"/>
          <p:nvPr/>
        </p:nvSpPr>
        <p:spPr>
          <a:xfrm>
            <a:off x="3376417" y="4673262"/>
            <a:ext cx="3631371" cy="261610"/>
          </a:xfrm>
          <a:prstGeom prst="rect">
            <a:avLst/>
          </a:prstGeom>
          <a:noFill/>
        </p:spPr>
        <p:txBody>
          <a:bodyPr wrap="square" rtlCol="1">
            <a:spAutoFit/>
          </a:bodyPr>
          <a:lstStyle/>
          <a:p>
            <a:pPr algn="r" rtl="1"/>
            <a:r>
              <a:rPr lang="ar-SA" sz="1100" dirty="0">
                <a:solidFill>
                  <a:schemeClr val="bg1">
                    <a:lumMod val="50000"/>
                  </a:schemeClr>
                </a:solidFill>
                <a:latin typeface="Calibri" panose="020F0502020204030204" pitchFamily="34" charset="0"/>
                <a:cs typeface="Calibri" panose="020F0502020204030204" pitchFamily="34" charset="0"/>
              </a:rPr>
              <a:t>زي </a:t>
            </a:r>
            <a:r>
              <a:rPr lang="ar-SA" sz="1100" dirty="0" err="1">
                <a:solidFill>
                  <a:schemeClr val="bg1">
                    <a:lumMod val="50000"/>
                  </a:schemeClr>
                </a:solidFill>
                <a:latin typeface="Calibri" panose="020F0502020204030204" pitchFamily="34" charset="0"/>
                <a:cs typeface="Calibri" panose="020F0502020204030204" pitchFamily="34" charset="0"/>
              </a:rPr>
              <a:t>ماعرفنا</a:t>
            </a:r>
            <a:r>
              <a:rPr lang="ar-SA" sz="1100" dirty="0">
                <a:solidFill>
                  <a:schemeClr val="bg1">
                    <a:lumMod val="50000"/>
                  </a:schemeClr>
                </a:solidFill>
                <a:latin typeface="Calibri" panose="020F0502020204030204" pitchFamily="34" charset="0"/>
                <a:cs typeface="Calibri" panose="020F0502020204030204" pitchFamily="34" charset="0"/>
              </a:rPr>
              <a:t> انها مارح تنقسم زي باقي الاجزاء</a:t>
            </a:r>
          </a:p>
        </p:txBody>
      </p:sp>
      <p:cxnSp>
        <p:nvCxnSpPr>
          <p:cNvPr id="105" name="رابط كسهم مستقيم 104"/>
          <p:cNvCxnSpPr/>
          <p:nvPr/>
        </p:nvCxnSpPr>
        <p:spPr>
          <a:xfrm>
            <a:off x="5957332" y="4270293"/>
            <a:ext cx="182211" cy="80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رابط كسهم مستقيم 108"/>
          <p:cNvCxnSpPr/>
          <p:nvPr/>
        </p:nvCxnSpPr>
        <p:spPr>
          <a:xfrm flipV="1">
            <a:off x="4600449" y="5202140"/>
            <a:ext cx="338712" cy="24601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رابط كسهم مستقيم 110"/>
          <p:cNvCxnSpPr/>
          <p:nvPr/>
        </p:nvCxnSpPr>
        <p:spPr>
          <a:xfrm>
            <a:off x="4560364" y="5458875"/>
            <a:ext cx="402445" cy="48568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2" name="مستطيل 111"/>
          <p:cNvSpPr/>
          <p:nvPr/>
        </p:nvSpPr>
        <p:spPr>
          <a:xfrm>
            <a:off x="4859823" y="5042781"/>
            <a:ext cx="1189428" cy="307777"/>
          </a:xfrm>
          <a:prstGeom prst="rect">
            <a:avLst/>
          </a:prstGeom>
        </p:spPr>
        <p:txBody>
          <a:bodyPr wrap="none">
            <a:spAutoFit/>
          </a:bodyPr>
          <a:lstStyle/>
          <a:p>
            <a:r>
              <a:rPr lang="en-US" sz="1200" spc="-10" dirty="0" err="1">
                <a:solidFill>
                  <a:schemeClr val="accent2"/>
                </a:solidFill>
                <a:latin typeface="Calibri"/>
                <a:cs typeface="Calibri"/>
              </a:rPr>
              <a:t>metencephalon</a:t>
            </a:r>
            <a:r>
              <a:rPr lang="en-US" spc="-10" dirty="0">
                <a:solidFill>
                  <a:schemeClr val="accent2"/>
                </a:solidFill>
                <a:latin typeface="Calibri"/>
                <a:cs typeface="Calibri"/>
              </a:rPr>
              <a:t> </a:t>
            </a:r>
            <a:endParaRPr lang="ar-SA" dirty="0"/>
          </a:p>
        </p:txBody>
      </p:sp>
      <p:sp>
        <p:nvSpPr>
          <p:cNvPr id="114" name="مستطيل 113"/>
          <p:cNvSpPr/>
          <p:nvPr/>
        </p:nvSpPr>
        <p:spPr>
          <a:xfrm>
            <a:off x="5076053" y="4497880"/>
            <a:ext cx="883575" cy="307777"/>
          </a:xfrm>
          <a:prstGeom prst="rect">
            <a:avLst/>
          </a:prstGeom>
        </p:spPr>
        <p:txBody>
          <a:bodyPr wrap="none">
            <a:spAutoFit/>
          </a:bodyPr>
          <a:lstStyle/>
          <a:p>
            <a:r>
              <a:rPr lang="en-US" dirty="0">
                <a:solidFill>
                  <a:srgbClr val="C00000"/>
                </a:solidFill>
                <a:latin typeface="Calibri" panose="020F0502020204030204" pitchFamily="34" charset="0"/>
                <a:cs typeface="Calibri" panose="020F0502020204030204" pitchFamily="34" charset="0"/>
              </a:rPr>
              <a:t>midbrain </a:t>
            </a:r>
            <a:endParaRPr lang="ar-SA" dirty="0"/>
          </a:p>
        </p:txBody>
      </p:sp>
      <p:cxnSp>
        <p:nvCxnSpPr>
          <p:cNvPr id="116" name="رابط كسهم مستقيم 115"/>
          <p:cNvCxnSpPr/>
          <p:nvPr/>
        </p:nvCxnSpPr>
        <p:spPr>
          <a:xfrm>
            <a:off x="5925496" y="4673613"/>
            <a:ext cx="1681607"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رابط كسهم مستقيم 121"/>
          <p:cNvCxnSpPr/>
          <p:nvPr/>
        </p:nvCxnSpPr>
        <p:spPr>
          <a:xfrm>
            <a:off x="5881686" y="5195805"/>
            <a:ext cx="268690" cy="1219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3" name="مستطيل 122"/>
          <p:cNvSpPr/>
          <p:nvPr/>
        </p:nvSpPr>
        <p:spPr>
          <a:xfrm>
            <a:off x="6021541" y="3605145"/>
            <a:ext cx="842217" cy="261610"/>
          </a:xfrm>
          <a:prstGeom prst="rect">
            <a:avLst/>
          </a:prstGeom>
        </p:spPr>
        <p:txBody>
          <a:bodyPr wrap="none">
            <a:spAutoFit/>
          </a:bodyPr>
          <a:lstStyle/>
          <a:p>
            <a:pPr marL="12700" marR="5080" algn="ctr"/>
            <a:r>
              <a:rPr lang="en-US" sz="1100" spc="-5" dirty="0">
                <a:solidFill>
                  <a:srgbClr val="00B0F0"/>
                </a:solidFill>
                <a:latin typeface="Calibri" panose="020F0502020204030204" pitchFamily="34" charset="0"/>
                <a:cs typeface="Calibri" panose="020F0502020204030204" pitchFamily="34" charset="0"/>
              </a:rPr>
              <a:t>(cerebrum)</a:t>
            </a:r>
          </a:p>
        </p:txBody>
      </p:sp>
      <p:sp>
        <p:nvSpPr>
          <p:cNvPr id="131" name="object 4"/>
          <p:cNvSpPr/>
          <p:nvPr/>
        </p:nvSpPr>
        <p:spPr>
          <a:xfrm>
            <a:off x="9332025" y="3748709"/>
            <a:ext cx="2758425" cy="2438997"/>
          </a:xfrm>
          <a:prstGeom prst="rect">
            <a:avLst/>
          </a:prstGeom>
          <a:blipFill>
            <a:blip r:embed="rId4" cstate="print"/>
            <a:stretch>
              <a:fillRect/>
            </a:stretch>
          </a:blipFill>
        </p:spPr>
        <p:txBody>
          <a:bodyPr wrap="square" lIns="0" tIns="0" rIns="0" bIns="0" rtlCol="0"/>
          <a:lstStyle/>
          <a:p>
            <a:endParaRPr/>
          </a:p>
        </p:txBody>
      </p:sp>
      <p:cxnSp>
        <p:nvCxnSpPr>
          <p:cNvPr id="134" name="رابط كسهم مستقيم 133"/>
          <p:cNvCxnSpPr/>
          <p:nvPr/>
        </p:nvCxnSpPr>
        <p:spPr>
          <a:xfrm flipV="1">
            <a:off x="5974669" y="5999571"/>
            <a:ext cx="397186" cy="3385"/>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37" name="مستطيل 136"/>
          <p:cNvSpPr/>
          <p:nvPr/>
        </p:nvSpPr>
        <p:spPr>
          <a:xfrm>
            <a:off x="6345981" y="5872958"/>
            <a:ext cx="745076" cy="261610"/>
          </a:xfrm>
          <a:prstGeom prst="rect">
            <a:avLst/>
          </a:prstGeom>
        </p:spPr>
        <p:txBody>
          <a:bodyPr wrap="none">
            <a:spAutoFit/>
          </a:bodyPr>
          <a:lstStyle/>
          <a:p>
            <a:pPr marL="12700" marR="5080"/>
            <a:r>
              <a:rPr lang="en-US" sz="1100" spc="-5" dirty="0">
                <a:solidFill>
                  <a:schemeClr val="accent4"/>
                </a:solidFill>
                <a:latin typeface="Calibri" panose="020F0502020204030204" pitchFamily="34" charset="0"/>
                <a:cs typeface="Calibri" panose="020F0502020204030204" pitchFamily="34" charset="0"/>
              </a:rPr>
              <a:t>(medulla)</a:t>
            </a:r>
            <a:endParaRPr lang="en-US" sz="1100" dirty="0">
              <a:solidFill>
                <a:schemeClr val="accent4"/>
              </a:solidFill>
              <a:latin typeface="Calibri" panose="020F0502020204030204" pitchFamily="34" charset="0"/>
              <a:cs typeface="Calibri" panose="020F0502020204030204" pitchFamily="34" charset="0"/>
            </a:endParaRPr>
          </a:p>
        </p:txBody>
      </p:sp>
      <p:sp>
        <p:nvSpPr>
          <p:cNvPr id="140" name="مستطيل 139"/>
          <p:cNvSpPr/>
          <p:nvPr/>
        </p:nvSpPr>
        <p:spPr>
          <a:xfrm>
            <a:off x="4692731" y="5829742"/>
            <a:ext cx="3793667" cy="307777"/>
          </a:xfrm>
          <a:prstGeom prst="rect">
            <a:avLst/>
          </a:prstGeom>
        </p:spPr>
        <p:txBody>
          <a:bodyPr wrap="none">
            <a:spAutoFit/>
          </a:bodyPr>
          <a:lstStyle/>
          <a:p>
            <a:pPr marL="120016" marR="2407920">
              <a:tabLst>
                <a:tab pos="242570" algn="l"/>
              </a:tabLst>
            </a:pPr>
            <a:r>
              <a:rPr lang="en-US" spc="-10" dirty="0">
                <a:solidFill>
                  <a:schemeClr val="accent2"/>
                </a:solidFill>
                <a:latin typeface="Calibri"/>
                <a:cs typeface="Calibri"/>
              </a:rPr>
              <a:t> </a:t>
            </a:r>
            <a:r>
              <a:rPr lang="en-US" sz="1200" spc="-10" dirty="0" err="1">
                <a:solidFill>
                  <a:schemeClr val="accent4"/>
                </a:solidFill>
                <a:latin typeface="Calibri"/>
                <a:cs typeface="Calibri"/>
              </a:rPr>
              <a:t>myelencephalon</a:t>
            </a:r>
            <a:endParaRPr lang="en-US" sz="1200" spc="-10" dirty="0">
              <a:solidFill>
                <a:schemeClr val="accent4"/>
              </a:solidFill>
              <a:latin typeface="Calibri"/>
              <a:cs typeface="Calibri"/>
            </a:endParaRPr>
          </a:p>
        </p:txBody>
      </p:sp>
      <p:sp>
        <p:nvSpPr>
          <p:cNvPr id="146" name="مستطيل 145"/>
          <p:cNvSpPr/>
          <p:nvPr/>
        </p:nvSpPr>
        <p:spPr>
          <a:xfrm>
            <a:off x="6069951" y="5057865"/>
            <a:ext cx="1203856" cy="253916"/>
          </a:xfrm>
          <a:prstGeom prst="rect">
            <a:avLst/>
          </a:prstGeom>
        </p:spPr>
        <p:txBody>
          <a:bodyPr wrap="none">
            <a:spAutoFit/>
          </a:bodyPr>
          <a:lstStyle/>
          <a:p>
            <a:r>
              <a:rPr lang="en-US" sz="1050" spc="-5" dirty="0">
                <a:solidFill>
                  <a:schemeClr val="accent2"/>
                </a:solidFill>
                <a:latin typeface="Calibri" panose="020F0502020204030204" pitchFamily="34" charset="0"/>
                <a:cs typeface="Calibri" panose="020F0502020204030204" pitchFamily="34" charset="0"/>
              </a:rPr>
              <a:t>(</a:t>
            </a:r>
            <a:r>
              <a:rPr lang="en-US" sz="1050" dirty="0" err="1">
                <a:solidFill>
                  <a:schemeClr val="accent2"/>
                </a:solidFill>
                <a:latin typeface="Calibri" panose="020F0502020204030204" pitchFamily="34" charset="0"/>
                <a:cs typeface="Calibri" panose="020F0502020204030204" pitchFamily="34" charset="0"/>
              </a:rPr>
              <a:t>cereb</a:t>
            </a:r>
            <a:r>
              <a:rPr lang="en-US" sz="1050" spc="-5" dirty="0" err="1">
                <a:solidFill>
                  <a:schemeClr val="accent2"/>
                </a:solidFill>
                <a:latin typeface="Calibri" panose="020F0502020204030204" pitchFamily="34" charset="0"/>
                <a:cs typeface="Calibri" panose="020F0502020204030204" pitchFamily="34" charset="0"/>
              </a:rPr>
              <a:t>el</a:t>
            </a:r>
            <a:r>
              <a:rPr lang="en-US" sz="1050" spc="-10" dirty="0" err="1">
                <a:solidFill>
                  <a:schemeClr val="accent2"/>
                </a:solidFill>
                <a:latin typeface="Calibri" panose="020F0502020204030204" pitchFamily="34" charset="0"/>
                <a:cs typeface="Calibri" panose="020F0502020204030204" pitchFamily="34" charset="0"/>
              </a:rPr>
              <a:t>l</a:t>
            </a:r>
            <a:r>
              <a:rPr lang="en-US" sz="1050" spc="-15" dirty="0" err="1">
                <a:solidFill>
                  <a:schemeClr val="accent2"/>
                </a:solidFill>
                <a:latin typeface="Calibri" panose="020F0502020204030204" pitchFamily="34" charset="0"/>
                <a:cs typeface="Calibri" panose="020F0502020204030204" pitchFamily="34" charset="0"/>
              </a:rPr>
              <a:t>u</a:t>
            </a:r>
            <a:r>
              <a:rPr lang="en-US" sz="1050" spc="5" dirty="0" err="1">
                <a:solidFill>
                  <a:schemeClr val="accent2"/>
                </a:solidFill>
                <a:latin typeface="Calibri" panose="020F0502020204030204" pitchFamily="34" charset="0"/>
                <a:cs typeface="Calibri" panose="020F0502020204030204" pitchFamily="34" charset="0"/>
              </a:rPr>
              <a:t>m</a:t>
            </a:r>
            <a:r>
              <a:rPr lang="en-US" sz="1050" spc="-5" dirty="0" err="1">
                <a:solidFill>
                  <a:schemeClr val="accent2"/>
                </a:solidFill>
                <a:latin typeface="Calibri" panose="020F0502020204030204" pitchFamily="34" charset="0"/>
                <a:cs typeface="Calibri" panose="020F0502020204030204" pitchFamily="34" charset="0"/>
              </a:rPr>
              <a:t>+</a:t>
            </a:r>
            <a:r>
              <a:rPr lang="en-US" sz="1050" spc="-15" dirty="0" err="1">
                <a:solidFill>
                  <a:schemeClr val="accent2"/>
                </a:solidFill>
                <a:latin typeface="Calibri" panose="020F0502020204030204" pitchFamily="34" charset="0"/>
                <a:cs typeface="Calibri" panose="020F0502020204030204" pitchFamily="34" charset="0"/>
              </a:rPr>
              <a:t>p</a:t>
            </a:r>
            <a:r>
              <a:rPr lang="en-US" sz="1050" spc="-5" dirty="0" err="1">
                <a:solidFill>
                  <a:schemeClr val="accent2"/>
                </a:solidFill>
                <a:latin typeface="Calibri" panose="020F0502020204030204" pitchFamily="34" charset="0"/>
                <a:cs typeface="Calibri" panose="020F0502020204030204" pitchFamily="34" charset="0"/>
              </a:rPr>
              <a:t>o</a:t>
            </a:r>
            <a:r>
              <a:rPr lang="en-US" sz="1050" spc="-15" dirty="0" err="1">
                <a:solidFill>
                  <a:schemeClr val="accent2"/>
                </a:solidFill>
                <a:latin typeface="Calibri" panose="020F0502020204030204" pitchFamily="34" charset="0"/>
                <a:cs typeface="Calibri" panose="020F0502020204030204" pitchFamily="34" charset="0"/>
              </a:rPr>
              <a:t>n</a:t>
            </a:r>
            <a:r>
              <a:rPr lang="en-US" sz="1050" spc="5" dirty="0" err="1">
                <a:solidFill>
                  <a:schemeClr val="accent2"/>
                </a:solidFill>
                <a:latin typeface="Calibri" panose="020F0502020204030204" pitchFamily="34" charset="0"/>
                <a:cs typeface="Calibri" panose="020F0502020204030204" pitchFamily="34" charset="0"/>
              </a:rPr>
              <a:t>s</a:t>
            </a:r>
            <a:r>
              <a:rPr lang="en-US" sz="1050" spc="5" dirty="0">
                <a:solidFill>
                  <a:schemeClr val="accent2"/>
                </a:solidFill>
                <a:latin typeface="Calibri" panose="020F0502020204030204" pitchFamily="34" charset="0"/>
                <a:cs typeface="Calibri" panose="020F0502020204030204" pitchFamily="34" charset="0"/>
              </a:rPr>
              <a:t>)</a:t>
            </a:r>
            <a:endParaRPr lang="ar-SA" sz="1050" dirty="0">
              <a:solidFill>
                <a:schemeClr val="accent2"/>
              </a:solidFill>
              <a:latin typeface="Calibri" panose="020F0502020204030204" pitchFamily="34" charset="0"/>
              <a:cs typeface="Calibri" panose="020F0502020204030204" pitchFamily="34" charset="0"/>
            </a:endParaRPr>
          </a:p>
        </p:txBody>
      </p:sp>
      <p:cxnSp>
        <p:nvCxnSpPr>
          <p:cNvPr id="148" name="رابط كسهم مستقيم 147"/>
          <p:cNvCxnSpPr/>
          <p:nvPr/>
        </p:nvCxnSpPr>
        <p:spPr>
          <a:xfrm flipV="1">
            <a:off x="7159052" y="5221399"/>
            <a:ext cx="474827" cy="56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2" name="رابط كسهم مستقيم 151"/>
          <p:cNvCxnSpPr/>
          <p:nvPr/>
        </p:nvCxnSpPr>
        <p:spPr>
          <a:xfrm flipV="1">
            <a:off x="7029826" y="5584315"/>
            <a:ext cx="514447" cy="377029"/>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58" name="مربع نص 157"/>
          <p:cNvSpPr txBox="1"/>
          <p:nvPr/>
        </p:nvSpPr>
        <p:spPr>
          <a:xfrm>
            <a:off x="6123169" y="4165966"/>
            <a:ext cx="1050479" cy="261610"/>
          </a:xfrm>
          <a:prstGeom prst="rect">
            <a:avLst/>
          </a:prstGeom>
          <a:noFill/>
        </p:spPr>
        <p:txBody>
          <a:bodyPr wrap="square" rtlCol="1">
            <a:spAutoFit/>
          </a:bodyPr>
          <a:lstStyle/>
          <a:p>
            <a:r>
              <a:rPr lang="en-US" sz="1100" dirty="0">
                <a:solidFill>
                  <a:srgbClr val="002060"/>
                </a:solidFill>
                <a:latin typeface="Calibri" panose="020F0502020204030204" pitchFamily="34" charset="0"/>
                <a:cs typeface="Calibri" panose="020F0502020204030204" pitchFamily="34" charset="0"/>
              </a:rPr>
              <a:t>thalamus</a:t>
            </a:r>
            <a:endParaRPr lang="ar-SA" sz="1100" dirty="0">
              <a:solidFill>
                <a:srgbClr val="002060"/>
              </a:solidFill>
              <a:latin typeface="Calibri" panose="020F0502020204030204" pitchFamily="34" charset="0"/>
              <a:cs typeface="Calibri" panose="020F0502020204030204" pitchFamily="34" charset="0"/>
            </a:endParaRPr>
          </a:p>
        </p:txBody>
      </p:sp>
      <p:cxnSp>
        <p:nvCxnSpPr>
          <p:cNvPr id="160" name="رابط كسهم مستقيم 159"/>
          <p:cNvCxnSpPr/>
          <p:nvPr/>
        </p:nvCxnSpPr>
        <p:spPr>
          <a:xfrm flipV="1">
            <a:off x="6863533" y="4323204"/>
            <a:ext cx="770346" cy="804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51806" y="1628966"/>
            <a:ext cx="3440194" cy="461665"/>
          </a:xfrm>
          <a:prstGeom prst="rect">
            <a:avLst/>
          </a:prstGeom>
          <a:noFill/>
        </p:spPr>
        <p:txBody>
          <a:bodyPr wrap="square" rtlCol="0">
            <a:spAutoFit/>
          </a:bodyPr>
          <a:lstStyle/>
          <a:p>
            <a:pPr lvl="1" algn="r" rtl="1"/>
            <a:r>
              <a:rPr lang="ar-SA" sz="1000" spc="-5" dirty="0">
                <a:solidFill>
                  <a:schemeClr val="bg1">
                    <a:lumMod val="50000"/>
                  </a:schemeClr>
                </a:solidFill>
                <a:latin typeface="Calibri"/>
                <a:cs typeface="Calibri"/>
              </a:rPr>
              <a:t>(تكملة انقسامات ال </a:t>
            </a:r>
            <a:r>
              <a:rPr lang="ar-SA" sz="1000" spc="-5" dirty="0" err="1">
                <a:solidFill>
                  <a:schemeClr val="bg1">
                    <a:lumMod val="50000"/>
                  </a:schemeClr>
                </a:solidFill>
                <a:latin typeface="Calibri"/>
                <a:cs typeface="Calibri"/>
              </a:rPr>
              <a:t>برايمري</a:t>
            </a:r>
            <a:r>
              <a:rPr lang="ar-SA" sz="1000" spc="-5" dirty="0">
                <a:solidFill>
                  <a:schemeClr val="bg1">
                    <a:lumMod val="50000"/>
                  </a:schemeClr>
                </a:solidFill>
                <a:latin typeface="Calibri"/>
                <a:cs typeface="Calibri"/>
              </a:rPr>
              <a:t> </a:t>
            </a:r>
            <a:r>
              <a:rPr lang="ar-SA" sz="1000" spc="-5" dirty="0" err="1">
                <a:solidFill>
                  <a:schemeClr val="bg1">
                    <a:lumMod val="50000"/>
                  </a:schemeClr>
                </a:solidFill>
                <a:latin typeface="Calibri"/>
                <a:cs typeface="Calibri"/>
              </a:rPr>
              <a:t>فينتركلز</a:t>
            </a:r>
            <a:r>
              <a:rPr lang="ar-SA" sz="1000" spc="-5" dirty="0">
                <a:solidFill>
                  <a:schemeClr val="bg1">
                    <a:lumMod val="50000"/>
                  </a:schemeClr>
                </a:solidFill>
                <a:latin typeface="Calibri"/>
                <a:cs typeface="Calibri"/>
              </a:rPr>
              <a:t>)</a:t>
            </a:r>
            <a:endParaRPr lang="en-US" sz="1000" dirty="0">
              <a:solidFill>
                <a:schemeClr val="bg1">
                  <a:lumMod val="50000"/>
                </a:schemeClr>
              </a:solidFill>
              <a:latin typeface="Calibri"/>
              <a:cs typeface="Calibri"/>
            </a:endParaRPr>
          </a:p>
          <a:p>
            <a:pPr algn="r" rtl="1"/>
            <a:endParaRPr lang="en-US" dirty="0"/>
          </a:p>
        </p:txBody>
      </p:sp>
      <p:sp>
        <p:nvSpPr>
          <p:cNvPr id="3" name="TextBox 2"/>
          <p:cNvSpPr txBox="1"/>
          <p:nvPr/>
        </p:nvSpPr>
        <p:spPr>
          <a:xfrm>
            <a:off x="6766299" y="2552455"/>
            <a:ext cx="4325016" cy="307777"/>
          </a:xfrm>
          <a:prstGeom prst="rect">
            <a:avLst/>
          </a:prstGeom>
          <a:noFill/>
        </p:spPr>
        <p:txBody>
          <a:bodyPr wrap="square" rtlCol="0">
            <a:spAutoFit/>
          </a:bodyPr>
          <a:lstStyle/>
          <a:p>
            <a:pPr algn="r" rtl="1"/>
            <a:r>
              <a:rPr lang="en-US" spc="-5">
                <a:solidFill>
                  <a:schemeClr val="bg1">
                    <a:lumMod val="50000"/>
                  </a:schemeClr>
                </a:solidFill>
                <a:latin typeface="Calibri"/>
                <a:cs typeface="Calibri"/>
              </a:rPr>
              <a:t>)</a:t>
            </a:r>
            <a:r>
              <a:rPr lang="ar-SA" spc="-5" dirty="0">
                <a:solidFill>
                  <a:schemeClr val="bg1">
                    <a:lumMod val="50000"/>
                  </a:schemeClr>
                </a:solidFill>
                <a:latin typeface="Calibri"/>
                <a:cs typeface="Calibri"/>
              </a:rPr>
              <a:t>تكون بالوسط بين </a:t>
            </a:r>
            <a:r>
              <a:rPr lang="ar-SA" spc="-5" dirty="0" err="1">
                <a:solidFill>
                  <a:schemeClr val="bg1">
                    <a:lumMod val="50000"/>
                  </a:schemeClr>
                </a:solidFill>
                <a:latin typeface="Calibri"/>
                <a:cs typeface="Calibri"/>
              </a:rPr>
              <a:t>الجزئين</a:t>
            </a:r>
            <a:r>
              <a:rPr lang="ar-SA" spc="-5" dirty="0">
                <a:solidFill>
                  <a:schemeClr val="bg1">
                    <a:lumMod val="50000"/>
                  </a:schemeClr>
                </a:solidFill>
                <a:latin typeface="Calibri"/>
                <a:cs typeface="Calibri"/>
              </a:rPr>
              <a:t> من </a:t>
            </a:r>
            <a:r>
              <a:rPr lang="ar-SA" spc="-5" dirty="0" err="1">
                <a:solidFill>
                  <a:schemeClr val="bg1">
                    <a:lumMod val="50000"/>
                  </a:schemeClr>
                </a:solidFill>
                <a:latin typeface="Calibri"/>
                <a:cs typeface="Calibri"/>
              </a:rPr>
              <a:t>التيلنس</a:t>
            </a:r>
            <a:r>
              <a:rPr lang="ar-SA" spc="-5" dirty="0">
                <a:solidFill>
                  <a:schemeClr val="bg1">
                    <a:lumMod val="50000"/>
                  </a:schemeClr>
                </a:solidFill>
                <a:latin typeface="Calibri"/>
                <a:cs typeface="Calibri"/>
              </a:rPr>
              <a:t> سيفلون)</a:t>
            </a:r>
            <a:endParaRPr lang="en-US" dirty="0"/>
          </a:p>
        </p:txBody>
      </p:sp>
      <p:sp>
        <p:nvSpPr>
          <p:cNvPr id="6" name="TextBox 5"/>
          <p:cNvSpPr txBox="1"/>
          <p:nvPr/>
        </p:nvSpPr>
        <p:spPr>
          <a:xfrm>
            <a:off x="9523597" y="3439246"/>
            <a:ext cx="2651046" cy="276999"/>
          </a:xfrm>
          <a:prstGeom prst="rect">
            <a:avLst/>
          </a:prstGeom>
          <a:noFill/>
        </p:spPr>
        <p:txBody>
          <a:bodyPr wrap="square" rtlCol="0">
            <a:spAutoFit/>
          </a:bodyPr>
          <a:lstStyle/>
          <a:p>
            <a:pPr algn="r" rtl="1"/>
            <a:r>
              <a:rPr lang="ar-SA" sz="1200" dirty="0">
                <a:solidFill>
                  <a:srgbClr val="00B050"/>
                </a:solidFill>
                <a:latin typeface="Calibri" panose="020F0502020204030204" pitchFamily="34" charset="0"/>
                <a:cs typeface="Calibri" panose="020F0502020204030204" pitchFamily="34" charset="0"/>
              </a:rPr>
              <a:t>هي الوحيدة الي ما انقسمت</a:t>
            </a:r>
            <a:endParaRPr lang="en-US" sz="1200" dirty="0"/>
          </a:p>
        </p:txBody>
      </p:sp>
      <p:sp>
        <p:nvSpPr>
          <p:cNvPr id="7" name="TextBox 6"/>
          <p:cNvSpPr txBox="1"/>
          <p:nvPr/>
        </p:nvSpPr>
        <p:spPr>
          <a:xfrm>
            <a:off x="8566739" y="2276186"/>
            <a:ext cx="2464419" cy="307777"/>
          </a:xfrm>
          <a:prstGeom prst="rect">
            <a:avLst/>
          </a:prstGeom>
          <a:noFill/>
        </p:spPr>
        <p:txBody>
          <a:bodyPr wrap="square" rtlCol="0">
            <a:spAutoFit/>
          </a:bodyPr>
          <a:lstStyle/>
          <a:p>
            <a:pPr marL="120014" algn="r" rtl="1"/>
            <a:r>
              <a:rPr lang="ar-SA" spc="-15" dirty="0">
                <a:solidFill>
                  <a:schemeClr val="bg1">
                    <a:lumMod val="50000"/>
                  </a:schemeClr>
                </a:solidFill>
                <a:latin typeface="Calibri"/>
                <a:cs typeface="Calibri"/>
              </a:rPr>
              <a:t>(وحدة باليمين </a:t>
            </a:r>
            <a:r>
              <a:rPr lang="ar-SA" spc="-15" dirty="0" err="1">
                <a:solidFill>
                  <a:schemeClr val="bg1">
                    <a:lumMod val="50000"/>
                  </a:schemeClr>
                </a:solidFill>
                <a:latin typeface="Calibri"/>
                <a:cs typeface="Calibri"/>
              </a:rPr>
              <a:t>والثانيه</a:t>
            </a:r>
            <a:r>
              <a:rPr lang="ar-SA" spc="-15" dirty="0">
                <a:solidFill>
                  <a:schemeClr val="bg1">
                    <a:lumMod val="50000"/>
                  </a:schemeClr>
                </a:solidFill>
                <a:latin typeface="Calibri"/>
                <a:cs typeface="Calibri"/>
              </a:rPr>
              <a:t> باليسار</a:t>
            </a:r>
            <a:r>
              <a:rPr lang="en-US" spc="-15" dirty="0">
                <a:solidFill>
                  <a:schemeClr val="bg1">
                    <a:lumMod val="50000"/>
                  </a:schemeClr>
                </a:solidFill>
                <a:latin typeface="Calibri"/>
                <a:cs typeface="Calibri"/>
              </a:rPr>
              <a:t>(</a:t>
            </a:r>
          </a:p>
        </p:txBody>
      </p:sp>
    </p:spTree>
    <p:extLst>
      <p:ext uri="{BB962C8B-B14F-4D97-AF65-F5344CB8AC3E}">
        <p14:creationId xmlns:p14="http://schemas.microsoft.com/office/powerpoint/2010/main" val="17354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53414"/>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2" name="مستطيل 1"/>
          <p:cNvSpPr/>
          <p:nvPr/>
        </p:nvSpPr>
        <p:spPr>
          <a:xfrm>
            <a:off x="541325" y="-66226"/>
            <a:ext cx="2820003" cy="584775"/>
          </a:xfrm>
          <a:prstGeom prst="rect">
            <a:avLst/>
          </a:prstGeom>
        </p:spPr>
        <p:txBody>
          <a:bodyPr wrap="none">
            <a:spAutoFit/>
          </a:bodyPr>
          <a:lstStyle/>
          <a:p>
            <a:r>
              <a:rPr lang="en-US" sz="3200" spc="-55" dirty="0">
                <a:solidFill>
                  <a:srgbClr val="618E87"/>
                </a:solidFill>
                <a:latin typeface="Century Gothic" charset="0"/>
                <a:ea typeface="Century Gothic" charset="0"/>
                <a:cs typeface="Century Gothic" charset="0"/>
              </a:rPr>
              <a:t>Brain Flexures </a:t>
            </a:r>
            <a:endParaRPr lang="ar-SA" sz="3200" dirty="0">
              <a:solidFill>
                <a:srgbClr val="618E87"/>
              </a:solidFill>
              <a:latin typeface="Century Gothic" charset="0"/>
              <a:ea typeface="Century Gothic" charset="0"/>
              <a:cs typeface="Century Gothic" charset="0"/>
            </a:endParaRPr>
          </a:p>
        </p:txBody>
      </p:sp>
      <p:sp>
        <p:nvSpPr>
          <p:cNvPr id="3" name="مربع نص 2"/>
          <p:cNvSpPr txBox="1"/>
          <p:nvPr/>
        </p:nvSpPr>
        <p:spPr>
          <a:xfrm>
            <a:off x="240632" y="1156926"/>
            <a:ext cx="6825185" cy="523220"/>
          </a:xfrm>
          <a:prstGeom prst="rect">
            <a:avLst/>
          </a:prstGeom>
          <a:noFill/>
        </p:spPr>
        <p:txBody>
          <a:bodyPr wrap="square" rtlCol="1">
            <a:spAutoFit/>
          </a:bodyPr>
          <a:lstStyle/>
          <a:p>
            <a:r>
              <a:rPr lang="en-US" dirty="0"/>
              <a:t>-</a:t>
            </a:r>
            <a:r>
              <a:rPr lang="en-US" b="1" dirty="0">
                <a:solidFill>
                  <a:schemeClr val="tx1"/>
                </a:solidFill>
                <a:latin typeface="Calibri" panose="020F0502020204030204" pitchFamily="34" charset="0"/>
                <a:cs typeface="Calibri" panose="020F0502020204030204" pitchFamily="34" charset="0"/>
              </a:rPr>
              <a:t>There are 3 brain flexures</a:t>
            </a:r>
            <a:r>
              <a:rPr lang="ar-SA" sz="1200" dirty="0">
                <a:solidFill>
                  <a:srgbClr val="002060"/>
                </a:solidFill>
                <a:latin typeface="Calibri" panose="020F0502020204030204" pitchFamily="34" charset="0"/>
                <a:cs typeface="Calibri" panose="020F0502020204030204" pitchFamily="34" charset="0"/>
              </a:rPr>
              <a:t>)</a:t>
            </a:r>
            <a:r>
              <a:rPr lang="ar-SA" dirty="0">
                <a:solidFill>
                  <a:srgbClr val="002060"/>
                </a:solidFill>
                <a:latin typeface="Calibri" panose="020F0502020204030204" pitchFamily="34" charset="0"/>
                <a:cs typeface="Calibri" panose="020F0502020204030204" pitchFamily="34" charset="0"/>
              </a:rPr>
              <a:t> : انثناءات</a:t>
            </a:r>
          </a:p>
          <a:p>
            <a:r>
              <a:rPr lang="en-US" b="1" dirty="0">
                <a:solidFill>
                  <a:srgbClr val="618E87"/>
                </a:solidFill>
                <a:latin typeface="Calibri" panose="020F0502020204030204" pitchFamily="34" charset="0"/>
                <a:cs typeface="Calibri" panose="020F0502020204030204" pitchFamily="34" charset="0"/>
              </a:rPr>
              <a:t>1-</a:t>
            </a:r>
            <a:r>
              <a:rPr lang="en-US" b="1" spc="-5" dirty="0">
                <a:solidFill>
                  <a:srgbClr val="618E87"/>
                </a:solidFill>
                <a:latin typeface="Calibri" panose="020F0502020204030204" pitchFamily="34" charset="0"/>
                <a:cs typeface="Calibri" panose="020F0502020204030204" pitchFamily="34" charset="0"/>
              </a:rPr>
              <a:t> Cervical</a:t>
            </a:r>
            <a:r>
              <a:rPr lang="en-US" b="1" spc="-85" dirty="0">
                <a:solidFill>
                  <a:srgbClr val="618E87"/>
                </a:solidFill>
                <a:latin typeface="Calibri" panose="020F0502020204030204" pitchFamily="34" charset="0"/>
                <a:cs typeface="Calibri" panose="020F0502020204030204" pitchFamily="34" charset="0"/>
              </a:rPr>
              <a:t> </a:t>
            </a:r>
            <a:r>
              <a:rPr lang="en-US" b="1" spc="-10" dirty="0">
                <a:solidFill>
                  <a:srgbClr val="618E87"/>
                </a:solidFill>
                <a:latin typeface="Calibri" panose="020F0502020204030204" pitchFamily="34" charset="0"/>
                <a:cs typeface="Calibri" panose="020F0502020204030204" pitchFamily="34" charset="0"/>
              </a:rPr>
              <a:t>flexure </a:t>
            </a:r>
            <a:r>
              <a:rPr lang="en-US" spc="-10" dirty="0">
                <a:solidFill>
                  <a:schemeClr val="bg1">
                    <a:lumMod val="50000"/>
                  </a:schemeClr>
                </a:solidFill>
                <a:latin typeface="Calibri" panose="020F0502020204030204" pitchFamily="34" charset="0"/>
                <a:cs typeface="Calibri" panose="020F0502020204030204" pitchFamily="34" charset="0"/>
              </a:rPr>
              <a:t>(ventral) </a:t>
            </a:r>
            <a:r>
              <a:rPr lang="en-US" b="1" spc="-10" dirty="0">
                <a:solidFill>
                  <a:srgbClr val="C00000"/>
                </a:solidFill>
                <a:latin typeface="Calibri" panose="020F0502020204030204" pitchFamily="34" charset="0"/>
                <a:cs typeface="Calibri" panose="020F0502020204030204" pitchFamily="34" charset="0"/>
              </a:rPr>
              <a:t>2- </a:t>
            </a:r>
            <a:r>
              <a:rPr lang="en-US" b="1" spc="-5" dirty="0">
                <a:solidFill>
                  <a:srgbClr val="C00000"/>
                </a:solidFill>
                <a:latin typeface="Calibri" panose="020F0502020204030204" pitchFamily="34" charset="0"/>
                <a:cs typeface="Calibri" panose="020F0502020204030204" pitchFamily="34" charset="0"/>
              </a:rPr>
              <a:t>Midbrain</a:t>
            </a:r>
            <a:r>
              <a:rPr lang="en-US" b="1" spc="-120" dirty="0">
                <a:solidFill>
                  <a:srgbClr val="C00000"/>
                </a:solidFill>
                <a:latin typeface="Calibri" panose="020F0502020204030204" pitchFamily="34" charset="0"/>
                <a:cs typeface="Calibri" panose="020F0502020204030204" pitchFamily="34" charset="0"/>
              </a:rPr>
              <a:t> </a:t>
            </a:r>
            <a:r>
              <a:rPr lang="en-US" b="1" spc="-10" dirty="0">
                <a:solidFill>
                  <a:srgbClr val="C00000"/>
                </a:solidFill>
                <a:latin typeface="Calibri" panose="020F0502020204030204" pitchFamily="34" charset="0"/>
                <a:cs typeface="Calibri" panose="020F0502020204030204" pitchFamily="34" charset="0"/>
              </a:rPr>
              <a:t>flexure </a:t>
            </a:r>
            <a:r>
              <a:rPr lang="en-US" spc="-10" dirty="0">
                <a:solidFill>
                  <a:schemeClr val="bg1">
                    <a:lumMod val="50000"/>
                  </a:schemeClr>
                </a:solidFill>
                <a:latin typeface="Calibri" panose="020F0502020204030204" pitchFamily="34" charset="0"/>
                <a:cs typeface="Calibri" panose="020F0502020204030204" pitchFamily="34" charset="0"/>
              </a:rPr>
              <a:t>(ventral) </a:t>
            </a:r>
            <a:r>
              <a:rPr lang="ar-SA" spc="-10" dirty="0">
                <a:solidFill>
                  <a:schemeClr val="bg1">
                    <a:lumMod val="50000"/>
                  </a:schemeClr>
                </a:solidFill>
                <a:latin typeface="Calibri" panose="020F0502020204030204" pitchFamily="34" charset="0"/>
                <a:cs typeface="Calibri" panose="020F0502020204030204" pitchFamily="34" charset="0"/>
              </a:rPr>
              <a:t> </a:t>
            </a:r>
            <a:r>
              <a:rPr lang="en-US" b="1" spc="-10" dirty="0">
                <a:solidFill>
                  <a:srgbClr val="EE3D9B"/>
                </a:solidFill>
                <a:latin typeface="Calibri" panose="020F0502020204030204" pitchFamily="34" charset="0"/>
                <a:cs typeface="Calibri" panose="020F0502020204030204" pitchFamily="34" charset="0"/>
              </a:rPr>
              <a:t>3-</a:t>
            </a:r>
            <a:r>
              <a:rPr lang="en-US" b="1" spc="-5" dirty="0">
                <a:solidFill>
                  <a:srgbClr val="EE3D9B"/>
                </a:solidFill>
                <a:latin typeface="Calibri" panose="020F0502020204030204" pitchFamily="34" charset="0"/>
                <a:cs typeface="Calibri" panose="020F0502020204030204" pitchFamily="34" charset="0"/>
              </a:rPr>
              <a:t> </a:t>
            </a:r>
            <a:r>
              <a:rPr lang="en-US" b="1" spc="-5" dirty="0">
                <a:solidFill>
                  <a:srgbClr val="ED068F"/>
                </a:solidFill>
                <a:latin typeface="Calibri" panose="020F0502020204030204" pitchFamily="34" charset="0"/>
                <a:cs typeface="Calibri" panose="020F0502020204030204" pitchFamily="34" charset="0"/>
              </a:rPr>
              <a:t>Pontine </a:t>
            </a:r>
            <a:r>
              <a:rPr lang="en-US" b="1" spc="-10" dirty="0">
                <a:solidFill>
                  <a:srgbClr val="ED068F"/>
                </a:solidFill>
                <a:latin typeface="Calibri" panose="020F0502020204030204" pitchFamily="34" charset="0"/>
                <a:cs typeface="Calibri" panose="020F0502020204030204" pitchFamily="34" charset="0"/>
              </a:rPr>
              <a:t>flexure </a:t>
            </a:r>
            <a:r>
              <a:rPr lang="en-US" spc="-5" dirty="0">
                <a:solidFill>
                  <a:schemeClr val="bg1">
                    <a:lumMod val="50000"/>
                  </a:schemeClr>
                </a:solidFill>
                <a:latin typeface="Calibri" panose="020F0502020204030204" pitchFamily="34" charset="0"/>
                <a:cs typeface="Calibri" panose="020F0502020204030204" pitchFamily="34" charset="0"/>
              </a:rPr>
              <a:t>(dorsal </a:t>
            </a:r>
            <a:r>
              <a:rPr lang="en-US" spc="-10" dirty="0">
                <a:solidFill>
                  <a:schemeClr val="bg1">
                    <a:lumMod val="50000"/>
                  </a:schemeClr>
                </a:solidFill>
                <a:latin typeface="Calibri" panose="020F0502020204030204" pitchFamily="34" charset="0"/>
                <a:cs typeface="Calibri" panose="020F0502020204030204" pitchFamily="34" charset="0"/>
              </a:rPr>
              <a:t>flexure</a:t>
            </a:r>
            <a:r>
              <a:rPr lang="en-US" b="1" spc="-10" dirty="0">
                <a:solidFill>
                  <a:schemeClr val="bg1">
                    <a:lumMod val="50000"/>
                  </a:schemeClr>
                </a:solidFill>
                <a:latin typeface="Calibri"/>
                <a:cs typeface="Calibri"/>
              </a:rPr>
              <a:t>)</a:t>
            </a:r>
            <a:r>
              <a:rPr lang="en-US" spc="-10" dirty="0">
                <a:solidFill>
                  <a:schemeClr val="bg1">
                    <a:lumMod val="50000"/>
                  </a:schemeClr>
                </a:solidFill>
                <a:latin typeface="Calibri"/>
                <a:cs typeface="Calibri"/>
              </a:rPr>
              <a:t> </a:t>
            </a:r>
            <a:endParaRPr lang="ar-SA" dirty="0">
              <a:solidFill>
                <a:schemeClr val="bg1">
                  <a:lumMod val="50000"/>
                </a:schemeClr>
              </a:solidFill>
            </a:endParaRPr>
          </a:p>
        </p:txBody>
      </p:sp>
      <p:sp>
        <p:nvSpPr>
          <p:cNvPr id="4" name="مستطيل 3"/>
          <p:cNvSpPr/>
          <p:nvPr/>
        </p:nvSpPr>
        <p:spPr>
          <a:xfrm>
            <a:off x="288762" y="754147"/>
            <a:ext cx="9948057" cy="338554"/>
          </a:xfrm>
          <a:prstGeom prst="rect">
            <a:avLst/>
          </a:prstGeom>
        </p:spPr>
        <p:txBody>
          <a:bodyPr wrap="square">
            <a:spAutoFit/>
          </a:bodyPr>
          <a:lstStyle/>
          <a:p>
            <a:pPr marL="12700"/>
            <a:r>
              <a:rPr lang="en-US" sz="1600" b="1" spc="-5" dirty="0">
                <a:solidFill>
                  <a:srgbClr val="7030A0"/>
                </a:solidFill>
                <a:latin typeface="Calibri"/>
                <a:cs typeface="Calibri"/>
              </a:rPr>
              <a:t>- By the 4 week</a:t>
            </a:r>
            <a:r>
              <a:rPr lang="en-US" sz="1600" spc="-5" dirty="0">
                <a:solidFill>
                  <a:schemeClr val="tx1"/>
                </a:solidFill>
                <a:latin typeface="Calibri"/>
                <a:cs typeface="Calibri"/>
              </a:rPr>
              <a:t>, </a:t>
            </a:r>
            <a:r>
              <a:rPr lang="en-US" sz="1600" spc="-5" dirty="0">
                <a:solidFill>
                  <a:srgbClr val="FF0000"/>
                </a:solidFill>
                <a:latin typeface="Calibri"/>
                <a:cs typeface="Calibri"/>
              </a:rPr>
              <a:t>the </a:t>
            </a:r>
            <a:r>
              <a:rPr lang="en-US" sz="1600" b="1" spc="-5" dirty="0">
                <a:solidFill>
                  <a:srgbClr val="FF0000"/>
                </a:solidFill>
                <a:latin typeface="Calibri"/>
                <a:cs typeface="Calibri"/>
              </a:rPr>
              <a:t>neural tube </a:t>
            </a:r>
            <a:r>
              <a:rPr lang="en-US" sz="1600" spc="-5" dirty="0">
                <a:solidFill>
                  <a:srgbClr val="FF0000"/>
                </a:solidFill>
                <a:latin typeface="Calibri"/>
                <a:cs typeface="Calibri"/>
              </a:rPr>
              <a:t>grows </a:t>
            </a:r>
            <a:r>
              <a:rPr lang="en-US" sz="1600" u="sng" spc="-5" dirty="0">
                <a:solidFill>
                  <a:srgbClr val="FF0000"/>
                </a:solidFill>
                <a:latin typeface="Calibri"/>
                <a:cs typeface="Calibri"/>
              </a:rPr>
              <a:t>rapidly and faster </a:t>
            </a:r>
            <a:r>
              <a:rPr lang="en-US" sz="1600" spc="-5" dirty="0">
                <a:solidFill>
                  <a:srgbClr val="FF0000"/>
                </a:solidFill>
                <a:latin typeface="Calibri"/>
                <a:cs typeface="Calibri"/>
              </a:rPr>
              <a:t>than </a:t>
            </a:r>
            <a:r>
              <a:rPr lang="en-US" sz="1600" b="1" spc="-5" dirty="0">
                <a:solidFill>
                  <a:srgbClr val="FF0000"/>
                </a:solidFill>
                <a:latin typeface="Calibri"/>
                <a:cs typeface="Calibri"/>
              </a:rPr>
              <a:t>cranial cavity.  </a:t>
            </a:r>
            <a:r>
              <a:rPr lang="en-US" spc="-5" dirty="0">
                <a:solidFill>
                  <a:schemeClr val="bg1">
                    <a:lumMod val="50000"/>
                  </a:schemeClr>
                </a:solidFill>
                <a:latin typeface="Calibri"/>
                <a:cs typeface="Calibri"/>
              </a:rPr>
              <a:t>(This lead to form brain flexures)</a:t>
            </a:r>
            <a:endParaRPr lang="en-US" dirty="0">
              <a:solidFill>
                <a:schemeClr val="bg1">
                  <a:lumMod val="50000"/>
                </a:schemeClr>
              </a:solidFill>
              <a:latin typeface="Calibri"/>
              <a:cs typeface="Calibri"/>
            </a:endParaRPr>
          </a:p>
        </p:txBody>
      </p:sp>
      <p:sp>
        <p:nvSpPr>
          <p:cNvPr id="5" name="مستطيل 4"/>
          <p:cNvSpPr/>
          <p:nvPr/>
        </p:nvSpPr>
        <p:spPr>
          <a:xfrm>
            <a:off x="352931" y="1775148"/>
            <a:ext cx="8055429" cy="2395528"/>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The </a:t>
            </a:r>
            <a:r>
              <a:rPr lang="en-US" sz="1600" b="1" dirty="0">
                <a:solidFill>
                  <a:srgbClr val="002060"/>
                </a:solidFill>
                <a:latin typeface="Calibri" panose="020F0502020204030204" pitchFamily="34" charset="0"/>
                <a:cs typeface="Calibri" panose="020F0502020204030204" pitchFamily="34" charset="0"/>
              </a:rPr>
              <a:t>neural tube </a:t>
            </a:r>
            <a:r>
              <a:rPr lang="en-US" sz="1600" dirty="0">
                <a:solidFill>
                  <a:schemeClr val="tx1"/>
                </a:solidFill>
                <a:latin typeface="Calibri" panose="020F0502020204030204" pitchFamily="34" charset="0"/>
                <a:cs typeface="Calibri" panose="020F0502020204030204" pitchFamily="34" charset="0"/>
              </a:rPr>
              <a:t>grows rapidly and </a:t>
            </a:r>
            <a:r>
              <a:rPr lang="en-US" sz="1600" dirty="0">
                <a:solidFill>
                  <a:srgbClr val="FF0000"/>
                </a:solidFill>
                <a:latin typeface="Calibri" panose="020F0502020204030204" pitchFamily="34" charset="0"/>
                <a:cs typeface="Calibri" panose="020F0502020204030204" pitchFamily="34" charset="0"/>
              </a:rPr>
              <a:t>bends ventrally</a:t>
            </a:r>
            <a:r>
              <a:rPr lang="en-US" sz="1600" dirty="0">
                <a:solidFill>
                  <a:schemeClr val="tx1"/>
                </a:solidFill>
                <a:latin typeface="Calibri" panose="020F0502020204030204" pitchFamily="34" charset="0"/>
                <a:cs typeface="Calibri" panose="020F0502020204030204" pitchFamily="34" charset="0"/>
              </a:rPr>
              <a:t>, producing </a:t>
            </a:r>
            <a:r>
              <a:rPr lang="en-US" sz="1600" b="1" dirty="0">
                <a:solidFill>
                  <a:schemeClr val="tx1"/>
                </a:solidFill>
                <a:latin typeface="Calibri" panose="020F0502020204030204" pitchFamily="34" charset="0"/>
                <a:cs typeface="Calibri" panose="020F0502020204030204" pitchFamily="34" charset="0"/>
              </a:rPr>
              <a:t>two flexures</a:t>
            </a:r>
            <a:r>
              <a:rPr lang="en-US" sz="1600" dirty="0">
                <a:solidFill>
                  <a:schemeClr val="tx1"/>
                </a:solidFill>
                <a:latin typeface="Calibri" panose="020F0502020204030204" pitchFamily="34" charset="0"/>
                <a:cs typeface="Calibri" panose="020F0502020204030204" pitchFamily="34" charset="0"/>
              </a:rPr>
              <a:t>:</a:t>
            </a:r>
          </a:p>
          <a:p>
            <a:r>
              <a:rPr lang="en-US" sz="1600" b="1" dirty="0">
                <a:solidFill>
                  <a:srgbClr val="618E87"/>
                </a:solidFill>
                <a:latin typeface="Calibri" panose="020F0502020204030204" pitchFamily="34" charset="0"/>
                <a:cs typeface="Calibri" panose="020F0502020204030204" pitchFamily="34" charset="0"/>
              </a:rPr>
              <a:t>1-Cervical flexure:  </a:t>
            </a:r>
            <a:r>
              <a:rPr lang="en-US" sz="1600" dirty="0">
                <a:solidFill>
                  <a:schemeClr val="tx1"/>
                </a:solidFill>
                <a:latin typeface="Calibri" panose="020F0502020204030204" pitchFamily="34" charset="0"/>
                <a:cs typeface="Calibri" panose="020F0502020204030204" pitchFamily="34" charset="0"/>
              </a:rPr>
              <a:t>Between the </a:t>
            </a:r>
            <a:r>
              <a:rPr lang="en-US" sz="1600" u="sng" dirty="0">
                <a:solidFill>
                  <a:schemeClr val="tx1"/>
                </a:solidFill>
                <a:latin typeface="Calibri" panose="020F0502020204030204" pitchFamily="34" charset="0"/>
                <a:cs typeface="Calibri" panose="020F0502020204030204" pitchFamily="34" charset="0"/>
              </a:rPr>
              <a:t>hind brain </a:t>
            </a:r>
            <a:r>
              <a:rPr lang="en-US" sz="1600" dirty="0">
                <a:solidFill>
                  <a:schemeClr val="tx1"/>
                </a:solidFill>
                <a:latin typeface="Calibri" panose="020F0502020204030204" pitchFamily="34" charset="0"/>
                <a:cs typeface="Calibri" panose="020F0502020204030204" pitchFamily="34" charset="0"/>
              </a:rPr>
              <a:t>and the </a:t>
            </a:r>
            <a:r>
              <a:rPr lang="en-US" sz="1600" u="sng" dirty="0">
                <a:solidFill>
                  <a:schemeClr val="tx1"/>
                </a:solidFill>
                <a:latin typeface="Calibri" panose="020F0502020204030204" pitchFamily="34" charset="0"/>
                <a:cs typeface="Calibri" panose="020F0502020204030204" pitchFamily="34" charset="0"/>
              </a:rPr>
              <a:t>spinal cord</a:t>
            </a:r>
            <a:r>
              <a:rPr lang="en-US" sz="1600" dirty="0">
                <a:solidFill>
                  <a:schemeClr val="tx1"/>
                </a:solidFill>
                <a:latin typeface="Calibri" panose="020F0502020204030204" pitchFamily="34" charset="0"/>
                <a:cs typeface="Calibri" panose="020F0502020204030204" pitchFamily="34" charset="0"/>
              </a:rPr>
              <a:t>.</a:t>
            </a:r>
            <a:endParaRPr lang="en-US" sz="1000" dirty="0">
              <a:solidFill>
                <a:schemeClr val="tx1"/>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dirty="0">
                <a:solidFill>
                  <a:srgbClr val="0070C0"/>
                </a:solidFill>
                <a:latin typeface="Calibri" panose="020F0502020204030204" pitchFamily="34" charset="0"/>
                <a:cs typeface="Calibri" panose="020F0502020204030204" pitchFamily="34" charset="0"/>
              </a:rPr>
              <a:t>2- Midbrain flexure</a:t>
            </a:r>
            <a:r>
              <a:rPr lang="en-US" sz="1600" dirty="0">
                <a:solidFill>
                  <a:srgbClr val="0070C0"/>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between the </a:t>
            </a:r>
            <a:r>
              <a:rPr lang="en-US" sz="1600" u="sng" dirty="0" err="1">
                <a:solidFill>
                  <a:schemeClr val="tx1"/>
                </a:solidFill>
                <a:latin typeface="Calibri" panose="020F0502020204030204" pitchFamily="34" charset="0"/>
                <a:cs typeface="Calibri" panose="020F0502020204030204" pitchFamily="34" charset="0"/>
              </a:rPr>
              <a:t>prosencephalon</a:t>
            </a:r>
            <a:r>
              <a:rPr lang="en-US" sz="1600" u="sng"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and the </a:t>
            </a:r>
            <a:r>
              <a:rPr lang="en-US" sz="1600" u="sng" dirty="0">
                <a:solidFill>
                  <a:schemeClr val="tx1"/>
                </a:solidFill>
                <a:latin typeface="Calibri" panose="020F0502020204030204" pitchFamily="34" charset="0"/>
                <a:cs typeface="Calibri" panose="020F0502020204030204" pitchFamily="34" charset="0"/>
              </a:rPr>
              <a:t>mesencephalon</a:t>
            </a:r>
            <a:r>
              <a:rPr lang="en-US" sz="1600" dirty="0">
                <a:solidFill>
                  <a:schemeClr val="tx1"/>
                </a:solidFill>
                <a:latin typeface="Calibri" panose="020F0502020204030204" pitchFamily="34" charset="0"/>
                <a:cs typeface="Calibri" panose="020F0502020204030204" pitchFamily="34" charset="0"/>
              </a:rPr>
              <a:t> (midbrain</a:t>
            </a:r>
            <a:r>
              <a:rPr lang="en-US" sz="1600" dirty="0">
                <a:solidFill>
                  <a:schemeClr val="tx1"/>
                </a:solidFill>
              </a:rPr>
              <a:t>).</a:t>
            </a:r>
          </a:p>
          <a:p>
            <a:pPr rtl="1"/>
            <a:r>
              <a:rPr lang="ar-SA" sz="1200" dirty="0">
                <a:solidFill>
                  <a:schemeClr val="bg1">
                    <a:lumMod val="50000"/>
                  </a:schemeClr>
                </a:solidFill>
                <a:latin typeface="Calibri" panose="020F0502020204030204" pitchFamily="34" charset="0"/>
                <a:cs typeface="Calibri" panose="020F0502020204030204" pitchFamily="34" charset="0"/>
              </a:rPr>
              <a:t>عندي </a:t>
            </a:r>
            <a:r>
              <a:rPr lang="ar-SA" sz="1200" dirty="0" err="1">
                <a:solidFill>
                  <a:schemeClr val="bg1">
                    <a:lumMod val="50000"/>
                  </a:schemeClr>
                </a:solidFill>
                <a:latin typeface="Calibri" panose="020F0502020204030204" pitchFamily="34" charset="0"/>
                <a:cs typeface="Calibri" panose="020F0502020204030204" pitchFamily="34" charset="0"/>
              </a:rPr>
              <a:t>هذول</a:t>
            </a:r>
            <a:r>
              <a:rPr lang="ar-SA" sz="1200" dirty="0">
                <a:solidFill>
                  <a:schemeClr val="bg1">
                    <a:lumMod val="50000"/>
                  </a:schemeClr>
                </a:solidFill>
                <a:latin typeface="Calibri" panose="020F0502020204030204" pitchFamily="34" charset="0"/>
                <a:cs typeface="Calibri" panose="020F0502020204030204" pitchFamily="34" charset="0"/>
              </a:rPr>
              <a:t> ال 2 </a:t>
            </a:r>
            <a:r>
              <a:rPr lang="ar-SA" sz="1200" dirty="0" err="1">
                <a:solidFill>
                  <a:schemeClr val="bg1">
                    <a:lumMod val="50000"/>
                  </a:schemeClr>
                </a:solidFill>
                <a:latin typeface="Calibri" panose="020F0502020204030204" pitchFamily="34" charset="0"/>
                <a:cs typeface="Calibri" panose="020F0502020204030204" pitchFamily="34" charset="0"/>
              </a:rPr>
              <a:t>فليكشرز</a:t>
            </a:r>
            <a:r>
              <a:rPr lang="ar-SA" sz="1200" dirty="0">
                <a:solidFill>
                  <a:schemeClr val="bg1">
                    <a:lumMod val="50000"/>
                  </a:schemeClr>
                </a:solidFill>
                <a:latin typeface="Calibri" panose="020F0502020204030204" pitchFamily="34" charset="0"/>
                <a:cs typeface="Calibri" panose="020F0502020204030204" pitchFamily="34" charset="0"/>
              </a:rPr>
              <a:t> يتكونوا اول </a:t>
            </a:r>
            <a:r>
              <a:rPr lang="ar-SA" sz="1200" dirty="0" err="1">
                <a:solidFill>
                  <a:schemeClr val="bg1">
                    <a:lumMod val="50000"/>
                  </a:schemeClr>
                </a:solidFill>
                <a:latin typeface="Calibri" panose="020F0502020204030204" pitchFamily="34" charset="0"/>
                <a:cs typeface="Calibri" panose="020F0502020204030204" pitchFamily="34" charset="0"/>
              </a:rPr>
              <a:t>شي</a:t>
            </a:r>
            <a:r>
              <a:rPr lang="ar-SA" sz="1200" dirty="0">
                <a:solidFill>
                  <a:schemeClr val="bg1">
                    <a:lumMod val="50000"/>
                  </a:schemeClr>
                </a:solidFill>
                <a:latin typeface="Calibri" panose="020F0502020204030204" pitchFamily="34" charset="0"/>
                <a:cs typeface="Calibri" panose="020F0502020204030204" pitchFamily="34" charset="0"/>
              </a:rPr>
              <a:t>(</a:t>
            </a:r>
            <a:r>
              <a:rPr lang="ar-SA" sz="1200" dirty="0" err="1">
                <a:solidFill>
                  <a:schemeClr val="bg1">
                    <a:lumMod val="50000"/>
                  </a:schemeClr>
                </a:solidFill>
                <a:latin typeface="Calibri" panose="020F0502020204030204" pitchFamily="34" charset="0"/>
                <a:cs typeface="Calibri" panose="020F0502020204030204" pitchFamily="34" charset="0"/>
              </a:rPr>
              <a:t>فينترال</a:t>
            </a:r>
            <a:r>
              <a:rPr lang="ar-SA" sz="1200" dirty="0">
                <a:solidFill>
                  <a:schemeClr val="bg1">
                    <a:lumMod val="50000"/>
                  </a:schemeClr>
                </a:solidFill>
                <a:latin typeface="Calibri" panose="020F0502020204030204" pitchFamily="34" charset="0"/>
                <a:cs typeface="Calibri" panose="020F0502020204030204" pitchFamily="34" charset="0"/>
              </a:rPr>
              <a:t>) وبعدهم يتكون اخر واحد(</a:t>
            </a:r>
            <a:r>
              <a:rPr lang="ar-SA" sz="1200" dirty="0" err="1">
                <a:solidFill>
                  <a:schemeClr val="bg1">
                    <a:lumMod val="50000"/>
                  </a:schemeClr>
                </a:solidFill>
                <a:latin typeface="Calibri" panose="020F0502020204030204" pitchFamily="34" charset="0"/>
                <a:cs typeface="Calibri" panose="020F0502020204030204" pitchFamily="34" charset="0"/>
              </a:rPr>
              <a:t>دورسال</a:t>
            </a:r>
            <a:r>
              <a:rPr lang="ar-SA" sz="1200" dirty="0">
                <a:solidFill>
                  <a:schemeClr val="bg1">
                    <a:lumMod val="50000"/>
                  </a:schemeClr>
                </a:solidFill>
                <a:latin typeface="Calibri" panose="020F0502020204030204" pitchFamily="34" charset="0"/>
                <a:cs typeface="Calibri" panose="020F0502020204030204" pitchFamily="34" charset="0"/>
              </a:rPr>
              <a:t> )</a:t>
            </a:r>
            <a:r>
              <a:rPr lang="en-US" sz="1200" dirty="0">
                <a:solidFill>
                  <a:schemeClr val="bg1">
                    <a:lumMod val="50000"/>
                  </a:schemeClr>
                </a:solidFill>
                <a:latin typeface="Calibri" panose="020F0502020204030204" pitchFamily="34" charset="0"/>
                <a:cs typeface="Calibri" panose="020F0502020204030204" pitchFamily="34" charset="0"/>
              </a:rPr>
              <a:t>)</a:t>
            </a:r>
          </a:p>
          <a:p>
            <a:endParaRPr lang="en-US" dirty="0"/>
          </a:p>
          <a:p>
            <a:pPr marL="12700" lvl="0">
              <a:lnSpc>
                <a:spcPts val="1945"/>
              </a:lnSpc>
              <a:tabLst>
                <a:tab pos="178435" algn="l"/>
              </a:tabLst>
            </a:pPr>
            <a:r>
              <a:rPr lang="en-US" sz="1600" b="1" dirty="0">
                <a:solidFill>
                  <a:srgbClr val="EE3D9B"/>
                </a:solidFill>
              </a:rPr>
              <a:t>3- </a:t>
            </a:r>
            <a:r>
              <a:rPr lang="en-US" sz="1600" b="1" spc="-5" dirty="0">
                <a:solidFill>
                  <a:srgbClr val="EE3D9B"/>
                </a:solidFill>
                <a:latin typeface="Calibri"/>
                <a:cs typeface="Calibri"/>
              </a:rPr>
              <a:t>Pontine </a:t>
            </a:r>
            <a:r>
              <a:rPr lang="en-US" sz="1600" b="1" spc="-10" dirty="0">
                <a:solidFill>
                  <a:srgbClr val="EE3D9B"/>
                </a:solidFill>
                <a:latin typeface="Calibri"/>
                <a:cs typeface="Calibri"/>
              </a:rPr>
              <a:t>flexure </a:t>
            </a:r>
            <a:r>
              <a:rPr lang="en-US" sz="1600" b="1" spc="-5" dirty="0">
                <a:solidFill>
                  <a:srgbClr val="ED068F"/>
                </a:solidFill>
                <a:latin typeface="Calibri"/>
                <a:cs typeface="Calibri"/>
              </a:rPr>
              <a:t>(dorsal </a:t>
            </a:r>
            <a:r>
              <a:rPr lang="en-US" sz="1600" b="1" spc="-10" dirty="0">
                <a:solidFill>
                  <a:srgbClr val="ED068F"/>
                </a:solidFill>
                <a:latin typeface="Calibri"/>
                <a:cs typeface="Calibri"/>
              </a:rPr>
              <a:t>flexure): </a:t>
            </a:r>
            <a:r>
              <a:rPr lang="en-US" sz="1600" spc="-5" dirty="0">
                <a:solidFill>
                  <a:schemeClr val="tx1"/>
                </a:solidFill>
                <a:latin typeface="Calibri"/>
                <a:cs typeface="Calibri"/>
              </a:rPr>
              <a:t>appears </a:t>
            </a:r>
            <a:r>
              <a:rPr lang="en-US" sz="1600" spc="-10" dirty="0">
                <a:solidFill>
                  <a:schemeClr val="tx1"/>
                </a:solidFill>
                <a:latin typeface="Calibri"/>
                <a:cs typeface="Calibri"/>
              </a:rPr>
              <a:t>later </a:t>
            </a:r>
            <a:r>
              <a:rPr lang="en-US" sz="1600" u="sng" spc="-5" dirty="0">
                <a:solidFill>
                  <a:schemeClr val="tx1"/>
                </a:solidFill>
                <a:latin typeface="Calibri"/>
                <a:cs typeface="Calibri"/>
              </a:rPr>
              <a:t>in </a:t>
            </a:r>
            <a:r>
              <a:rPr lang="en-US" sz="1600" u="sng" dirty="0">
                <a:solidFill>
                  <a:schemeClr val="tx1"/>
                </a:solidFill>
                <a:latin typeface="Calibri"/>
                <a:cs typeface="Calibri"/>
              </a:rPr>
              <a:t>the</a:t>
            </a:r>
            <a:r>
              <a:rPr lang="en-US" sz="1600" u="sng" spc="-55" dirty="0">
                <a:solidFill>
                  <a:schemeClr val="tx1"/>
                </a:solidFill>
                <a:latin typeface="Calibri"/>
                <a:cs typeface="Calibri"/>
              </a:rPr>
              <a:t> </a:t>
            </a:r>
            <a:r>
              <a:rPr lang="en-US" sz="1600" u="sng" spc="-10" dirty="0">
                <a:solidFill>
                  <a:schemeClr val="tx1"/>
                </a:solidFill>
                <a:latin typeface="Calibri"/>
                <a:cs typeface="Calibri"/>
              </a:rPr>
              <a:t>hindbrain,</a:t>
            </a:r>
            <a:endParaRPr lang="en-US" sz="1600" u="sng" dirty="0">
              <a:solidFill>
                <a:schemeClr val="tx1"/>
              </a:solidFill>
              <a:latin typeface="Calibri"/>
              <a:cs typeface="Calibri"/>
            </a:endParaRPr>
          </a:p>
          <a:p>
            <a:pPr marL="12700" lvl="0">
              <a:lnSpc>
                <a:spcPts val="1945"/>
              </a:lnSpc>
            </a:pPr>
            <a:r>
              <a:rPr lang="en-US" sz="1600" u="sng" spc="-5" dirty="0">
                <a:solidFill>
                  <a:schemeClr val="tx1"/>
                </a:solidFill>
                <a:latin typeface="Calibri"/>
                <a:cs typeface="Calibri"/>
              </a:rPr>
              <a:t>in </a:t>
            </a:r>
            <a:r>
              <a:rPr lang="en-US" sz="1600" u="sng" dirty="0">
                <a:solidFill>
                  <a:schemeClr val="tx1"/>
                </a:solidFill>
                <a:latin typeface="Calibri"/>
                <a:cs typeface="Calibri"/>
              </a:rPr>
              <a:t>the </a:t>
            </a:r>
            <a:r>
              <a:rPr lang="en-US" sz="1600" u="sng" spc="-10" dirty="0">
                <a:solidFill>
                  <a:schemeClr val="tx1"/>
                </a:solidFill>
                <a:latin typeface="Calibri"/>
                <a:cs typeface="Calibri"/>
              </a:rPr>
              <a:t>opposite direction</a:t>
            </a:r>
            <a:r>
              <a:rPr lang="en-US" sz="1600" spc="-10" dirty="0">
                <a:solidFill>
                  <a:schemeClr val="tx1"/>
                </a:solidFill>
                <a:latin typeface="Calibri"/>
                <a:cs typeface="Calibri"/>
              </a:rPr>
              <a:t>,</a:t>
            </a:r>
            <a:r>
              <a:rPr lang="en-US" sz="1600" spc="-5" dirty="0">
                <a:solidFill>
                  <a:schemeClr val="tx1"/>
                </a:solidFill>
                <a:latin typeface="Times New Roman"/>
                <a:cs typeface="Times New Roman"/>
              </a:rPr>
              <a:t> </a:t>
            </a:r>
            <a:r>
              <a:rPr lang="en-US" sz="1600" spc="-5" dirty="0">
                <a:solidFill>
                  <a:srgbClr val="EE3D9B"/>
                </a:solidFill>
                <a:latin typeface="Calibri"/>
                <a:cs typeface="Calibri"/>
              </a:rPr>
              <a:t>thinning of </a:t>
            </a:r>
            <a:r>
              <a:rPr lang="en-US" sz="1600" dirty="0">
                <a:solidFill>
                  <a:srgbClr val="EE3D9B"/>
                </a:solidFill>
                <a:latin typeface="Calibri"/>
                <a:cs typeface="Calibri"/>
              </a:rPr>
              <a:t>the </a:t>
            </a:r>
            <a:r>
              <a:rPr lang="en-US" sz="1600" spc="-10" dirty="0">
                <a:solidFill>
                  <a:srgbClr val="EE3D9B"/>
                </a:solidFill>
                <a:latin typeface="Calibri"/>
                <a:cs typeface="Calibri"/>
              </a:rPr>
              <a:t>roof </a:t>
            </a:r>
            <a:r>
              <a:rPr lang="en-US" sz="1600" spc="-5" dirty="0">
                <a:solidFill>
                  <a:schemeClr val="tx1"/>
                </a:solidFill>
                <a:latin typeface="Calibri"/>
                <a:cs typeface="Calibri"/>
              </a:rPr>
              <a:t>of </a:t>
            </a:r>
            <a:r>
              <a:rPr lang="en-US" sz="1600" dirty="0">
                <a:solidFill>
                  <a:schemeClr val="tx1"/>
                </a:solidFill>
                <a:latin typeface="Calibri"/>
                <a:cs typeface="Calibri"/>
              </a:rPr>
              <a:t>the</a:t>
            </a:r>
            <a:r>
              <a:rPr lang="en-US" sz="1600" spc="160" dirty="0">
                <a:solidFill>
                  <a:schemeClr val="tx1"/>
                </a:solidFill>
                <a:latin typeface="Calibri"/>
                <a:cs typeface="Calibri"/>
              </a:rPr>
              <a:t> </a:t>
            </a:r>
            <a:r>
              <a:rPr lang="en-US" sz="1600" spc="-10" dirty="0">
                <a:solidFill>
                  <a:schemeClr val="tx1"/>
                </a:solidFill>
                <a:latin typeface="Calibri"/>
                <a:cs typeface="Calibri"/>
              </a:rPr>
              <a:t>hindbrain.</a:t>
            </a:r>
            <a:endParaRPr lang="en-US" sz="1600" dirty="0">
              <a:solidFill>
                <a:schemeClr val="tx1"/>
              </a:solidFill>
              <a:latin typeface="Calibri"/>
              <a:cs typeface="Calibri"/>
            </a:endParaRPr>
          </a:p>
          <a:p>
            <a:endParaRPr lang="en-US" dirty="0"/>
          </a:p>
          <a:p>
            <a:r>
              <a:rPr lang="en-US" dirty="0"/>
              <a:t>.</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9" y="3999136"/>
            <a:ext cx="3491447" cy="250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4"/>
          <p:cNvSpPr/>
          <p:nvPr/>
        </p:nvSpPr>
        <p:spPr>
          <a:xfrm>
            <a:off x="5783285" y="4146805"/>
            <a:ext cx="4608944" cy="2360873"/>
          </a:xfrm>
          <a:prstGeom prst="rect">
            <a:avLst/>
          </a:prstGeom>
          <a:blipFill>
            <a:blip r:embed="rId3" cstate="print"/>
            <a:stretch>
              <a:fillRect/>
            </a:stretch>
          </a:blipFill>
        </p:spPr>
        <p:txBody>
          <a:bodyPr wrap="square" lIns="0" tIns="0" rIns="0" bIns="0" rtlCol="0"/>
          <a:lstStyle/>
          <a:p>
            <a:endParaRPr/>
          </a:p>
        </p:txBody>
      </p:sp>
      <p:sp>
        <p:nvSpPr>
          <p:cNvPr id="15" name="object 46"/>
          <p:cNvSpPr/>
          <p:nvPr/>
        </p:nvSpPr>
        <p:spPr>
          <a:xfrm>
            <a:off x="8566263" y="4710042"/>
            <a:ext cx="552450" cy="1045515"/>
          </a:xfrm>
          <a:custGeom>
            <a:avLst/>
            <a:gdLst/>
            <a:ahLst/>
            <a:cxnLst/>
            <a:rect l="l" t="t" r="r" b="b"/>
            <a:pathLst>
              <a:path w="552450" h="695960">
                <a:moveTo>
                  <a:pt x="0" y="361156"/>
                </a:moveTo>
                <a:lnTo>
                  <a:pt x="33692" y="363652"/>
                </a:lnTo>
                <a:lnTo>
                  <a:pt x="67516" y="365665"/>
                </a:lnTo>
                <a:lnTo>
                  <a:pt x="101173" y="368639"/>
                </a:lnTo>
                <a:lnTo>
                  <a:pt x="146905" y="378094"/>
                </a:lnTo>
                <a:lnTo>
                  <a:pt x="179070" y="399777"/>
                </a:lnTo>
                <a:lnTo>
                  <a:pt x="207772" y="435991"/>
                </a:lnTo>
                <a:lnTo>
                  <a:pt x="223900" y="477044"/>
                </a:lnTo>
                <a:lnTo>
                  <a:pt x="220612" y="490048"/>
                </a:lnTo>
                <a:lnTo>
                  <a:pt x="217598" y="503137"/>
                </a:lnTo>
                <a:lnTo>
                  <a:pt x="213989" y="516057"/>
                </a:lnTo>
                <a:lnTo>
                  <a:pt x="208915" y="528555"/>
                </a:lnTo>
                <a:lnTo>
                  <a:pt x="200822" y="538458"/>
                </a:lnTo>
                <a:lnTo>
                  <a:pt x="190087" y="547514"/>
                </a:lnTo>
                <a:lnTo>
                  <a:pt x="181304" y="556749"/>
                </a:lnTo>
                <a:lnTo>
                  <a:pt x="179070" y="567188"/>
                </a:lnTo>
                <a:lnTo>
                  <a:pt x="185467" y="576406"/>
                </a:lnTo>
                <a:lnTo>
                  <a:pt x="197199" y="582531"/>
                </a:lnTo>
                <a:lnTo>
                  <a:pt x="211074" y="587421"/>
                </a:lnTo>
                <a:lnTo>
                  <a:pt x="223900" y="592931"/>
                </a:lnTo>
                <a:lnTo>
                  <a:pt x="234781" y="624247"/>
                </a:lnTo>
                <a:lnTo>
                  <a:pt x="238839" y="631565"/>
                </a:lnTo>
                <a:lnTo>
                  <a:pt x="250350" y="632443"/>
                </a:lnTo>
                <a:lnTo>
                  <a:pt x="283591" y="644442"/>
                </a:lnTo>
                <a:lnTo>
                  <a:pt x="310834" y="658835"/>
                </a:lnTo>
                <a:lnTo>
                  <a:pt x="340185" y="675837"/>
                </a:lnTo>
                <a:lnTo>
                  <a:pt x="363654" y="690019"/>
                </a:lnTo>
                <a:lnTo>
                  <a:pt x="373252" y="695954"/>
                </a:lnTo>
                <a:lnTo>
                  <a:pt x="403800" y="694583"/>
                </a:lnTo>
                <a:lnTo>
                  <a:pt x="464943" y="691841"/>
                </a:lnTo>
                <a:lnTo>
                  <a:pt x="515052" y="664423"/>
                </a:lnTo>
                <a:lnTo>
                  <a:pt x="547461" y="615689"/>
                </a:lnTo>
                <a:lnTo>
                  <a:pt x="552450" y="605809"/>
                </a:lnTo>
                <a:lnTo>
                  <a:pt x="550858" y="555897"/>
                </a:lnTo>
                <a:lnTo>
                  <a:pt x="549715" y="505964"/>
                </a:lnTo>
                <a:lnTo>
                  <a:pt x="548757" y="456021"/>
                </a:lnTo>
                <a:lnTo>
                  <a:pt x="547719" y="406082"/>
                </a:lnTo>
                <a:lnTo>
                  <a:pt x="546335" y="356160"/>
                </a:lnTo>
                <a:lnTo>
                  <a:pt x="544341" y="306268"/>
                </a:lnTo>
                <a:lnTo>
                  <a:pt x="541472" y="256418"/>
                </a:lnTo>
                <a:lnTo>
                  <a:pt x="537464" y="206623"/>
                </a:lnTo>
                <a:lnTo>
                  <a:pt x="525303" y="167483"/>
                </a:lnTo>
                <a:lnTo>
                  <a:pt x="516104" y="148481"/>
                </a:lnTo>
                <a:lnTo>
                  <a:pt x="507619" y="129343"/>
                </a:lnTo>
                <a:lnTo>
                  <a:pt x="505027" y="118953"/>
                </a:lnTo>
                <a:lnTo>
                  <a:pt x="503174" y="108039"/>
                </a:lnTo>
                <a:lnTo>
                  <a:pt x="499796" y="98125"/>
                </a:lnTo>
                <a:lnTo>
                  <a:pt x="462909" y="73165"/>
                </a:lnTo>
                <a:lnTo>
                  <a:pt x="403098" y="52127"/>
                </a:lnTo>
                <a:lnTo>
                  <a:pt x="392235" y="42040"/>
                </a:lnTo>
                <a:lnTo>
                  <a:pt x="381635" y="31728"/>
                </a:lnTo>
                <a:lnTo>
                  <a:pt x="370558" y="21963"/>
                </a:lnTo>
                <a:lnTo>
                  <a:pt x="358267" y="13519"/>
                </a:lnTo>
                <a:lnTo>
                  <a:pt x="307084" y="0"/>
                </a:lnTo>
                <a:lnTo>
                  <a:pt x="245030" y="898"/>
                </a:lnTo>
                <a:lnTo>
                  <a:pt x="187334" y="8108"/>
                </a:lnTo>
                <a:lnTo>
                  <a:pt x="149225" y="13519"/>
                </a:lnTo>
                <a:lnTo>
                  <a:pt x="137523" y="15934"/>
                </a:lnTo>
                <a:lnTo>
                  <a:pt x="125428" y="17885"/>
                </a:lnTo>
                <a:lnTo>
                  <a:pt x="114024" y="20859"/>
                </a:lnTo>
                <a:lnTo>
                  <a:pt x="104394" y="26346"/>
                </a:lnTo>
                <a:lnTo>
                  <a:pt x="82286" y="49030"/>
                </a:lnTo>
                <a:lnTo>
                  <a:pt x="78642" y="60595"/>
                </a:lnTo>
                <a:lnTo>
                  <a:pt x="85099" y="64648"/>
                </a:lnTo>
                <a:lnTo>
                  <a:pt x="93296" y="64799"/>
                </a:lnTo>
                <a:lnTo>
                  <a:pt x="94870" y="64653"/>
                </a:lnTo>
                <a:lnTo>
                  <a:pt x="81460" y="67821"/>
                </a:lnTo>
                <a:lnTo>
                  <a:pt x="44703" y="77908"/>
                </a:lnTo>
                <a:lnTo>
                  <a:pt x="14858" y="155124"/>
                </a:lnTo>
                <a:lnTo>
                  <a:pt x="10447" y="164657"/>
                </a:lnTo>
                <a:lnTo>
                  <a:pt x="5572" y="174142"/>
                </a:lnTo>
                <a:lnTo>
                  <a:pt x="1625" y="183770"/>
                </a:lnTo>
                <a:lnTo>
                  <a:pt x="0" y="193732"/>
                </a:lnTo>
                <a:lnTo>
                  <a:pt x="0" y="232378"/>
                </a:lnTo>
              </a:path>
            </a:pathLst>
          </a:custGeom>
          <a:ln w="25400">
            <a:solidFill>
              <a:srgbClr val="0070C0"/>
            </a:solidFill>
          </a:ln>
        </p:spPr>
        <p:txBody>
          <a:bodyPr wrap="square" lIns="0" tIns="0" rIns="0" bIns="0" rtlCol="0"/>
          <a:lstStyle/>
          <a:p>
            <a:endParaRPr/>
          </a:p>
        </p:txBody>
      </p:sp>
      <p:sp>
        <p:nvSpPr>
          <p:cNvPr id="16" name="object 49"/>
          <p:cNvSpPr/>
          <p:nvPr/>
        </p:nvSpPr>
        <p:spPr>
          <a:xfrm>
            <a:off x="6255277" y="4883900"/>
            <a:ext cx="1037471" cy="697801"/>
          </a:xfrm>
          <a:custGeom>
            <a:avLst/>
            <a:gdLst/>
            <a:ahLst/>
            <a:cxnLst/>
            <a:rect l="l" t="t" r="r" b="b"/>
            <a:pathLst>
              <a:path w="607059" h="656589">
                <a:moveTo>
                  <a:pt x="604901" y="328123"/>
                </a:moveTo>
                <a:lnTo>
                  <a:pt x="586857" y="338388"/>
                </a:lnTo>
                <a:lnTo>
                  <a:pt x="556752" y="331858"/>
                </a:lnTo>
                <a:lnTo>
                  <a:pt x="521765" y="319731"/>
                </a:lnTo>
                <a:lnTo>
                  <a:pt x="489076" y="313201"/>
                </a:lnTo>
                <a:lnTo>
                  <a:pt x="437068" y="314579"/>
                </a:lnTo>
                <a:lnTo>
                  <a:pt x="372151" y="328529"/>
                </a:lnTo>
                <a:lnTo>
                  <a:pt x="334645" y="343046"/>
                </a:lnTo>
                <a:lnTo>
                  <a:pt x="308699" y="372809"/>
                </a:lnTo>
                <a:lnTo>
                  <a:pt x="282908" y="404625"/>
                </a:lnTo>
                <a:lnTo>
                  <a:pt x="260475" y="439236"/>
                </a:lnTo>
                <a:lnTo>
                  <a:pt x="244601" y="477386"/>
                </a:lnTo>
                <a:lnTo>
                  <a:pt x="231648" y="522166"/>
                </a:lnTo>
                <a:lnTo>
                  <a:pt x="228282" y="575408"/>
                </a:lnTo>
                <a:lnTo>
                  <a:pt x="225432" y="601655"/>
                </a:lnTo>
                <a:lnTo>
                  <a:pt x="212324" y="637874"/>
                </a:lnTo>
                <a:lnTo>
                  <a:pt x="180213" y="656494"/>
                </a:lnTo>
                <a:lnTo>
                  <a:pt x="167175" y="656183"/>
                </a:lnTo>
                <a:lnTo>
                  <a:pt x="154305" y="652238"/>
                </a:lnTo>
                <a:lnTo>
                  <a:pt x="141529" y="646691"/>
                </a:lnTo>
                <a:lnTo>
                  <a:pt x="128777" y="641572"/>
                </a:lnTo>
                <a:lnTo>
                  <a:pt x="88550" y="625659"/>
                </a:lnTo>
                <a:lnTo>
                  <a:pt x="51562" y="596792"/>
                </a:lnTo>
                <a:lnTo>
                  <a:pt x="35611" y="575202"/>
                </a:lnTo>
                <a:lnTo>
                  <a:pt x="17684" y="554142"/>
                </a:lnTo>
                <a:lnTo>
                  <a:pt x="3806" y="532019"/>
                </a:lnTo>
                <a:lnTo>
                  <a:pt x="0" y="507244"/>
                </a:lnTo>
                <a:lnTo>
                  <a:pt x="3528" y="473538"/>
                </a:lnTo>
                <a:lnTo>
                  <a:pt x="7937" y="433803"/>
                </a:lnTo>
                <a:lnTo>
                  <a:pt x="14823" y="393472"/>
                </a:lnTo>
                <a:lnTo>
                  <a:pt x="31720" y="346467"/>
                </a:lnTo>
                <a:lnTo>
                  <a:pt x="45551" y="324707"/>
                </a:lnTo>
                <a:lnTo>
                  <a:pt x="51562" y="313201"/>
                </a:lnTo>
                <a:lnTo>
                  <a:pt x="62906" y="275860"/>
                </a:lnTo>
                <a:lnTo>
                  <a:pt x="69643" y="243263"/>
                </a:lnTo>
                <a:lnTo>
                  <a:pt x="83405" y="212050"/>
                </a:lnTo>
                <a:lnTo>
                  <a:pt x="115824" y="178860"/>
                </a:lnTo>
                <a:lnTo>
                  <a:pt x="134639" y="162732"/>
                </a:lnTo>
                <a:lnTo>
                  <a:pt x="153098" y="145803"/>
                </a:lnTo>
                <a:lnTo>
                  <a:pt x="172223" y="130477"/>
                </a:lnTo>
                <a:lnTo>
                  <a:pt x="193040" y="119157"/>
                </a:lnTo>
                <a:lnTo>
                  <a:pt x="212820" y="112753"/>
                </a:lnTo>
                <a:lnTo>
                  <a:pt x="232886" y="107049"/>
                </a:lnTo>
                <a:lnTo>
                  <a:pt x="252333" y="99939"/>
                </a:lnTo>
                <a:lnTo>
                  <a:pt x="270255" y="89312"/>
                </a:lnTo>
                <a:lnTo>
                  <a:pt x="279773" y="81471"/>
                </a:lnTo>
                <a:lnTo>
                  <a:pt x="289147" y="73377"/>
                </a:lnTo>
                <a:lnTo>
                  <a:pt x="298759" y="65774"/>
                </a:lnTo>
                <a:lnTo>
                  <a:pt x="353056" y="39596"/>
                </a:lnTo>
                <a:lnTo>
                  <a:pt x="390239" y="28670"/>
                </a:lnTo>
                <a:lnTo>
                  <a:pt x="428613" y="21935"/>
                </a:lnTo>
                <a:lnTo>
                  <a:pt x="476250" y="14700"/>
                </a:lnTo>
                <a:lnTo>
                  <a:pt x="501902" y="3361"/>
                </a:lnTo>
                <a:lnTo>
                  <a:pt x="540639" y="44545"/>
                </a:lnTo>
                <a:lnTo>
                  <a:pt x="557609" y="100090"/>
                </a:lnTo>
                <a:lnTo>
                  <a:pt x="580737" y="220992"/>
                </a:lnTo>
                <a:lnTo>
                  <a:pt x="596312" y="273945"/>
                </a:lnTo>
                <a:lnTo>
                  <a:pt x="606530" y="305476"/>
                </a:lnTo>
                <a:lnTo>
                  <a:pt x="604901" y="328123"/>
                </a:lnTo>
                <a:close/>
              </a:path>
            </a:pathLst>
          </a:custGeom>
          <a:ln w="28575">
            <a:solidFill>
              <a:srgbClr val="618E87"/>
            </a:solidFill>
          </a:ln>
        </p:spPr>
        <p:txBody>
          <a:bodyPr wrap="square" lIns="0" tIns="0" rIns="0" bIns="0" rtlCol="0"/>
          <a:lstStyle/>
          <a:p>
            <a:endParaRPr/>
          </a:p>
        </p:txBody>
      </p:sp>
      <p:sp>
        <p:nvSpPr>
          <p:cNvPr id="17" name="object 59"/>
          <p:cNvSpPr/>
          <p:nvPr/>
        </p:nvSpPr>
        <p:spPr>
          <a:xfrm>
            <a:off x="7210479" y="4834307"/>
            <a:ext cx="1438053" cy="419100"/>
          </a:xfrm>
          <a:custGeom>
            <a:avLst/>
            <a:gdLst/>
            <a:ahLst/>
            <a:cxnLst/>
            <a:rect l="l" t="t" r="r" b="b"/>
            <a:pathLst>
              <a:path w="378459" h="419100">
                <a:moveTo>
                  <a:pt x="9570" y="76200"/>
                </a:moveTo>
                <a:lnTo>
                  <a:pt x="31035" y="72699"/>
                </a:lnTo>
                <a:lnTo>
                  <a:pt x="61751" y="75628"/>
                </a:lnTo>
                <a:lnTo>
                  <a:pt x="106064" y="78843"/>
                </a:lnTo>
                <a:lnTo>
                  <a:pt x="168320" y="76200"/>
                </a:lnTo>
                <a:lnTo>
                  <a:pt x="211421" y="54387"/>
                </a:lnTo>
                <a:lnTo>
                  <a:pt x="239647" y="22371"/>
                </a:lnTo>
                <a:lnTo>
                  <a:pt x="238583" y="24415"/>
                </a:lnTo>
                <a:lnTo>
                  <a:pt x="238900" y="30126"/>
                </a:lnTo>
                <a:lnTo>
                  <a:pt x="257220" y="19050"/>
                </a:lnTo>
                <a:lnTo>
                  <a:pt x="263189" y="14224"/>
                </a:lnTo>
                <a:lnTo>
                  <a:pt x="265729" y="6350"/>
                </a:lnTo>
                <a:lnTo>
                  <a:pt x="269920" y="0"/>
                </a:lnTo>
                <a:lnTo>
                  <a:pt x="279153" y="53828"/>
                </a:lnTo>
                <a:lnTo>
                  <a:pt x="284271" y="76327"/>
                </a:lnTo>
                <a:lnTo>
                  <a:pt x="285287" y="83312"/>
                </a:lnTo>
                <a:lnTo>
                  <a:pt x="288970" y="88900"/>
                </a:lnTo>
                <a:lnTo>
                  <a:pt x="300396" y="103095"/>
                </a:lnTo>
                <a:lnTo>
                  <a:pt x="307131" y="107497"/>
                </a:lnTo>
                <a:lnTo>
                  <a:pt x="312723" y="112126"/>
                </a:lnTo>
                <a:lnTo>
                  <a:pt x="320720" y="127000"/>
                </a:lnTo>
                <a:lnTo>
                  <a:pt x="333404" y="158557"/>
                </a:lnTo>
                <a:lnTo>
                  <a:pt x="333992" y="164909"/>
                </a:lnTo>
                <a:lnTo>
                  <a:pt x="334293" y="166594"/>
                </a:lnTo>
                <a:lnTo>
                  <a:pt x="346120" y="184150"/>
                </a:lnTo>
                <a:lnTo>
                  <a:pt x="349087" y="196900"/>
                </a:lnTo>
                <a:lnTo>
                  <a:pt x="351946" y="209688"/>
                </a:lnTo>
                <a:lnTo>
                  <a:pt x="355068" y="222406"/>
                </a:lnTo>
                <a:lnTo>
                  <a:pt x="358820" y="234950"/>
                </a:lnTo>
                <a:lnTo>
                  <a:pt x="367333" y="259944"/>
                </a:lnTo>
                <a:lnTo>
                  <a:pt x="371012" y="271170"/>
                </a:lnTo>
                <a:lnTo>
                  <a:pt x="373358" y="281748"/>
                </a:lnTo>
                <a:lnTo>
                  <a:pt x="377870" y="304800"/>
                </a:lnTo>
                <a:lnTo>
                  <a:pt x="376860" y="314539"/>
                </a:lnTo>
                <a:lnTo>
                  <a:pt x="376267" y="324421"/>
                </a:lnTo>
                <a:lnTo>
                  <a:pt x="374888" y="334017"/>
                </a:lnTo>
                <a:lnTo>
                  <a:pt x="371520" y="342900"/>
                </a:lnTo>
                <a:lnTo>
                  <a:pt x="368218" y="348716"/>
                </a:lnTo>
                <a:lnTo>
                  <a:pt x="358439" y="346252"/>
                </a:lnTo>
                <a:lnTo>
                  <a:pt x="352470" y="349250"/>
                </a:lnTo>
                <a:lnTo>
                  <a:pt x="334470" y="359614"/>
                </a:lnTo>
                <a:lnTo>
                  <a:pt x="333627" y="362037"/>
                </a:lnTo>
                <a:lnTo>
                  <a:pt x="331092" y="362828"/>
                </a:lnTo>
                <a:lnTo>
                  <a:pt x="308020" y="368300"/>
                </a:lnTo>
                <a:lnTo>
                  <a:pt x="298745" y="375163"/>
                </a:lnTo>
                <a:lnTo>
                  <a:pt x="289637" y="382366"/>
                </a:lnTo>
                <a:lnTo>
                  <a:pt x="280195" y="388886"/>
                </a:lnTo>
                <a:lnTo>
                  <a:pt x="269920" y="393700"/>
                </a:lnTo>
                <a:lnTo>
                  <a:pt x="252231" y="399652"/>
                </a:lnTo>
                <a:lnTo>
                  <a:pt x="251188" y="399745"/>
                </a:lnTo>
                <a:lnTo>
                  <a:pt x="246810" y="399990"/>
                </a:lnTo>
                <a:lnTo>
                  <a:pt x="219120" y="406400"/>
                </a:lnTo>
                <a:lnTo>
                  <a:pt x="212643" y="408025"/>
                </a:lnTo>
                <a:lnTo>
                  <a:pt x="206547" y="411302"/>
                </a:lnTo>
                <a:lnTo>
                  <a:pt x="200070" y="412750"/>
                </a:lnTo>
                <a:lnTo>
                  <a:pt x="190599" y="414622"/>
                </a:lnTo>
                <a:lnTo>
                  <a:pt x="181068" y="416177"/>
                </a:lnTo>
                <a:lnTo>
                  <a:pt x="171513" y="417605"/>
                </a:lnTo>
                <a:lnTo>
                  <a:pt x="161970" y="419100"/>
                </a:lnTo>
                <a:lnTo>
                  <a:pt x="136540" y="417713"/>
                </a:lnTo>
                <a:lnTo>
                  <a:pt x="111123" y="416463"/>
                </a:lnTo>
                <a:lnTo>
                  <a:pt x="85728" y="414944"/>
                </a:lnTo>
                <a:lnTo>
                  <a:pt x="60370" y="412750"/>
                </a:lnTo>
                <a:lnTo>
                  <a:pt x="53766" y="412051"/>
                </a:lnTo>
                <a:lnTo>
                  <a:pt x="43098" y="412838"/>
                </a:lnTo>
                <a:lnTo>
                  <a:pt x="41320" y="406400"/>
                </a:lnTo>
                <a:lnTo>
                  <a:pt x="37488" y="386172"/>
                </a:lnTo>
                <a:lnTo>
                  <a:pt x="36288" y="365477"/>
                </a:lnTo>
                <a:lnTo>
                  <a:pt x="36016" y="344606"/>
                </a:lnTo>
                <a:lnTo>
                  <a:pt x="34970" y="323850"/>
                </a:lnTo>
                <a:lnTo>
                  <a:pt x="33585" y="311124"/>
                </a:lnTo>
                <a:lnTo>
                  <a:pt x="31986" y="298426"/>
                </a:lnTo>
                <a:lnTo>
                  <a:pt x="30291" y="285739"/>
                </a:lnTo>
                <a:lnTo>
                  <a:pt x="28620" y="273050"/>
                </a:lnTo>
                <a:lnTo>
                  <a:pt x="27235" y="241286"/>
                </a:lnTo>
                <a:lnTo>
                  <a:pt x="26017" y="209511"/>
                </a:lnTo>
                <a:lnTo>
                  <a:pt x="24512" y="177755"/>
                </a:lnTo>
                <a:lnTo>
                  <a:pt x="22270" y="146050"/>
                </a:lnTo>
                <a:lnTo>
                  <a:pt x="13053" y="93005"/>
                </a:lnTo>
                <a:lnTo>
                  <a:pt x="3395" y="76596"/>
                </a:lnTo>
                <a:lnTo>
                  <a:pt x="0" y="77452"/>
                </a:lnTo>
                <a:lnTo>
                  <a:pt x="9570" y="76200"/>
                </a:lnTo>
                <a:close/>
              </a:path>
            </a:pathLst>
          </a:custGeom>
          <a:ln w="25400">
            <a:solidFill>
              <a:srgbClr val="ED068F"/>
            </a:solidFill>
          </a:ln>
        </p:spPr>
        <p:txBody>
          <a:bodyPr wrap="square" lIns="0" tIns="0" rIns="0" bIns="0" rtlCol="0"/>
          <a:lstStyle/>
          <a:p>
            <a:endParaRPr/>
          </a:p>
        </p:txBody>
      </p:sp>
      <p:sp>
        <p:nvSpPr>
          <p:cNvPr id="6" name="مستطيل 5"/>
          <p:cNvSpPr/>
          <p:nvPr/>
        </p:nvSpPr>
        <p:spPr>
          <a:xfrm>
            <a:off x="2042556" y="4146805"/>
            <a:ext cx="890649" cy="223314"/>
          </a:xfrm>
          <a:prstGeom prst="rect">
            <a:avLst/>
          </a:prstGeom>
          <a:noFill/>
          <a:ln w="28575">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1969382" y="5755557"/>
            <a:ext cx="621316" cy="33515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915579" y="6187044"/>
            <a:ext cx="1017626" cy="320634"/>
          </a:xfrm>
          <a:prstGeom prst="rect">
            <a:avLst/>
          </a:prstGeom>
          <a:noFill/>
          <a:ln w="28575">
            <a:solidFill>
              <a:srgbClr val="618E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1" name="Picture 16" descr="embryo_5to6weeks"/>
          <p:cNvPicPr>
            <a:picLocks noChangeAspect="1" noChangeArrowheads="1"/>
          </p:cNvPicPr>
          <p:nvPr/>
        </p:nvPicPr>
        <p:blipFill>
          <a:blip r:embed="rId4">
            <a:extLst>
              <a:ext uri="{28A0092B-C50C-407E-A947-70E740481C1C}">
                <a14:useLocalDpi xmlns:a14="http://schemas.microsoft.com/office/drawing/2010/main" val="0"/>
              </a:ext>
            </a:extLst>
          </a:blip>
          <a:srcRect l="3577" r="6995"/>
          <a:stretch>
            <a:fillRect/>
          </a:stretch>
        </p:blipFill>
        <p:spPr bwMode="auto">
          <a:xfrm>
            <a:off x="9664978" y="2820938"/>
            <a:ext cx="2070100" cy="12296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رابط كسهم مستقيم 9"/>
          <p:cNvCxnSpPr/>
          <p:nvPr/>
        </p:nvCxnSpPr>
        <p:spPr>
          <a:xfrm flipH="1">
            <a:off x="10770919" y="2636322"/>
            <a:ext cx="154380" cy="336590"/>
          </a:xfrm>
          <a:prstGeom prst="straightConnector1">
            <a:avLst/>
          </a:prstGeom>
          <a:ln w="28575">
            <a:solidFill>
              <a:srgbClr val="EE3D9B"/>
            </a:solidFill>
            <a:tailEnd type="triangle"/>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9547761" y="2174657"/>
            <a:ext cx="2600696" cy="461665"/>
          </a:xfrm>
          <a:prstGeom prst="rect">
            <a:avLst/>
          </a:prstGeom>
          <a:noFill/>
        </p:spPr>
        <p:txBody>
          <a:bodyPr wrap="square" rtlCol="1">
            <a:spAutoFit/>
          </a:bodyPr>
          <a:lstStyle/>
          <a:p>
            <a:pPr algn="ctr" rtl="1"/>
            <a:r>
              <a:rPr lang="ar-SA" sz="1200" dirty="0">
                <a:solidFill>
                  <a:srgbClr val="00B050"/>
                </a:solidFill>
                <a:latin typeface="Calibri" panose="020F0502020204030204" pitchFamily="34" charset="0"/>
                <a:cs typeface="Calibri" panose="020F0502020204030204" pitchFamily="34" charset="0"/>
              </a:rPr>
              <a:t>هذا معنى ان </a:t>
            </a:r>
            <a:r>
              <a:rPr lang="ar-SA" sz="1200" dirty="0" err="1">
                <a:solidFill>
                  <a:srgbClr val="00B050"/>
                </a:solidFill>
                <a:latin typeface="Calibri" panose="020F0502020204030204" pitchFamily="34" charset="0"/>
                <a:cs typeface="Calibri" panose="020F0502020204030204" pitchFamily="34" charset="0"/>
              </a:rPr>
              <a:t>البونتابن</a:t>
            </a:r>
            <a:r>
              <a:rPr lang="ar-SA" sz="1200" dirty="0">
                <a:solidFill>
                  <a:srgbClr val="00B050"/>
                </a:solidFill>
                <a:latin typeface="Calibri" panose="020F0502020204030204" pitchFamily="34" charset="0"/>
                <a:cs typeface="Calibri" panose="020F0502020204030204" pitchFamily="34" charset="0"/>
              </a:rPr>
              <a:t> فليكشر يسوي </a:t>
            </a:r>
          </a:p>
          <a:p>
            <a:pPr algn="ctr" rtl="1"/>
            <a:r>
              <a:rPr lang="en-US" sz="1200" dirty="0">
                <a:solidFill>
                  <a:srgbClr val="00B050"/>
                </a:solidFill>
                <a:latin typeface="Calibri" panose="020F0502020204030204" pitchFamily="34" charset="0"/>
                <a:cs typeface="Calibri" panose="020F0502020204030204" pitchFamily="34" charset="0"/>
              </a:rPr>
              <a:t>Thinning of the roof</a:t>
            </a:r>
            <a:endParaRPr lang="ar-SA" sz="1200" dirty="0">
              <a:solidFill>
                <a:srgbClr val="00B050"/>
              </a:solidFill>
              <a:latin typeface="Calibri" panose="020F0502020204030204" pitchFamily="34" charset="0"/>
              <a:cs typeface="Calibri" panose="020F0502020204030204" pitchFamily="34" charset="0"/>
            </a:endParaRPr>
          </a:p>
        </p:txBody>
      </p:sp>
      <p:sp>
        <p:nvSpPr>
          <p:cNvPr id="9" name="TextBox 8"/>
          <p:cNvSpPr txBox="1"/>
          <p:nvPr/>
        </p:nvSpPr>
        <p:spPr>
          <a:xfrm>
            <a:off x="1595424" y="1144251"/>
            <a:ext cx="4580167" cy="307777"/>
          </a:xfrm>
          <a:prstGeom prst="rect">
            <a:avLst/>
          </a:prstGeom>
          <a:noFill/>
        </p:spPr>
        <p:txBody>
          <a:bodyPr wrap="square" rtlCol="0">
            <a:spAutoFit/>
          </a:bodyPr>
          <a:lstStyle/>
          <a:p>
            <a:pPr algn="r" rtl="1"/>
            <a:r>
              <a:rPr lang="ar-SA">
                <a:solidFill>
                  <a:schemeClr val="bg1">
                    <a:lumMod val="50000"/>
                  </a:schemeClr>
                </a:solidFill>
                <a:latin typeface="Calibri" panose="020F0502020204030204" pitchFamily="34" charset="0"/>
                <a:cs typeface="Calibri" panose="020F0502020204030204" pitchFamily="34" charset="0"/>
              </a:rPr>
              <a:t>(هذي الانثناءات تزود مساحة سطح البرين</a:t>
            </a:r>
            <a:endParaRPr lang="en-US" dirty="0"/>
          </a:p>
        </p:txBody>
      </p:sp>
    </p:spTree>
    <p:extLst>
      <p:ext uri="{BB962C8B-B14F-4D97-AF65-F5344CB8AC3E}">
        <p14:creationId xmlns:p14="http://schemas.microsoft.com/office/powerpoint/2010/main" val="282220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2" name="مستطيل 1"/>
          <p:cNvSpPr/>
          <p:nvPr/>
        </p:nvSpPr>
        <p:spPr>
          <a:xfrm>
            <a:off x="240633" y="-17907"/>
            <a:ext cx="5710218" cy="584775"/>
          </a:xfrm>
          <a:prstGeom prst="rect">
            <a:avLst/>
          </a:prstGeom>
        </p:spPr>
        <p:txBody>
          <a:bodyPr wrap="none">
            <a:spAutoFit/>
          </a:bodyPr>
          <a:lstStyle/>
          <a:p>
            <a:pPr lvl="0">
              <a:buSzPct val="25000"/>
            </a:pPr>
            <a:r>
              <a:rPr lang="en-GB" sz="3200">
                <a:solidFill>
                  <a:srgbClr val="618E87"/>
                </a:solidFill>
                <a:latin typeface="Century Gothic" charset="0"/>
                <a:ea typeface="Century Gothic" charset="0"/>
                <a:cs typeface="Century Gothic" charset="0"/>
                <a:sym typeface="Calibri"/>
              </a:rPr>
              <a:t>Derivatives of </a:t>
            </a:r>
            <a:r>
              <a:rPr lang="en-GB" sz="3200" dirty="0">
                <a:solidFill>
                  <a:srgbClr val="618E87"/>
                </a:solidFill>
                <a:latin typeface="Century Gothic" charset="0"/>
                <a:ea typeface="Century Gothic" charset="0"/>
                <a:cs typeface="Century Gothic" charset="0"/>
                <a:sym typeface="Calibri"/>
              </a:rPr>
              <a:t>Brain Vesicles</a:t>
            </a:r>
          </a:p>
        </p:txBody>
      </p:sp>
      <p:sp>
        <p:nvSpPr>
          <p:cNvPr id="3" name="مستطيل 2"/>
          <p:cNvSpPr/>
          <p:nvPr/>
        </p:nvSpPr>
        <p:spPr>
          <a:xfrm>
            <a:off x="316084" y="988987"/>
            <a:ext cx="5214248" cy="335989"/>
          </a:xfrm>
          <a:prstGeom prst="rect">
            <a:avLst/>
          </a:prstGeom>
        </p:spPr>
        <p:txBody>
          <a:bodyPr wrap="none">
            <a:spAutoFit/>
          </a:bodyPr>
          <a:lstStyle/>
          <a:p>
            <a:pPr marL="120014">
              <a:lnSpc>
                <a:spcPts val="1945"/>
              </a:lnSpc>
            </a:pPr>
            <a:r>
              <a:rPr lang="en-US" sz="1800" dirty="0">
                <a:solidFill>
                  <a:srgbClr val="FF0000"/>
                </a:solidFill>
                <a:latin typeface="Calibri" panose="020F0502020204030204" pitchFamily="34" charset="0"/>
                <a:cs typeface="Wingdings"/>
              </a:rPr>
              <a:t>- Its important to know the origin of each derivative </a:t>
            </a:r>
            <a:endParaRPr lang="en-US" sz="2000" dirty="0">
              <a:solidFill>
                <a:srgbClr val="FF0000"/>
              </a:solidFill>
              <a:latin typeface="Wingdings"/>
              <a:cs typeface="Wingdings"/>
            </a:endParaRPr>
          </a:p>
        </p:txBody>
      </p:sp>
      <p:graphicFrame>
        <p:nvGraphicFramePr>
          <p:cNvPr id="11" name="Table 1"/>
          <p:cNvGraphicFramePr>
            <a:graphicFrameLocks noGrp="1"/>
          </p:cNvGraphicFramePr>
          <p:nvPr>
            <p:extLst>
              <p:ext uri="{D42A27DB-BD31-4B8C-83A1-F6EECF244321}">
                <p14:modId xmlns:p14="http://schemas.microsoft.com/office/powerpoint/2010/main" val="2040284769"/>
              </p:ext>
            </p:extLst>
          </p:nvPr>
        </p:nvGraphicFramePr>
        <p:xfrm>
          <a:off x="1017282" y="1747095"/>
          <a:ext cx="8127999" cy="2835997"/>
        </p:xfrm>
        <a:graphic>
          <a:graphicData uri="http://schemas.openxmlformats.org/drawingml/2006/table">
            <a:tbl>
              <a:tblPr firstRow="1" bandRow="1">
                <a:tableStyleId>{FA756C97-6D7B-430A-97ED-F031B4137404}</a:tableStyleId>
              </a:tblPr>
              <a:tblGrid>
                <a:gridCol w="2789918">
                  <a:extLst>
                    <a:ext uri="{9D8B030D-6E8A-4147-A177-3AD203B41FA5}">
                      <a16:colId xmlns:a16="http://schemas.microsoft.com/office/drawing/2014/main" xmlns="" val="20000"/>
                    </a:ext>
                  </a:extLst>
                </a:gridCol>
                <a:gridCol w="2628748">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31115">
                <a:tc>
                  <a:txBody>
                    <a:bodyPr/>
                    <a:lstStyle/>
                    <a:p>
                      <a:pPr algn="ctr"/>
                      <a:r>
                        <a:rPr lang="en-US" sz="1600" b="1" dirty="0">
                          <a:solidFill>
                            <a:schemeClr val="bg1"/>
                          </a:solidFill>
                          <a:latin typeface="Calibri" panose="020F0502020204030204" pitchFamily="34" charset="0"/>
                          <a:cs typeface="Calibri" panose="020F0502020204030204" pitchFamily="34" charset="0"/>
                        </a:rPr>
                        <a:t>Primary Brain Vesicles</a:t>
                      </a:r>
                    </a:p>
                  </a:txBody>
                  <a:tcPr>
                    <a:solidFill>
                      <a:srgbClr val="7AADA2"/>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Secondary</a:t>
                      </a:r>
                      <a:r>
                        <a:rPr lang="en-US" sz="1600" b="1" baseline="0" dirty="0">
                          <a:solidFill>
                            <a:schemeClr val="bg1"/>
                          </a:solidFill>
                          <a:latin typeface="Calibri" panose="020F0502020204030204" pitchFamily="34" charset="0"/>
                          <a:cs typeface="Calibri" panose="020F0502020204030204" pitchFamily="34" charset="0"/>
                        </a:rPr>
                        <a:t> Brain Vesicles </a:t>
                      </a:r>
                      <a:endParaRPr lang="en-US" sz="1600" b="1" dirty="0">
                        <a:solidFill>
                          <a:schemeClr val="bg1"/>
                        </a:solidFill>
                        <a:latin typeface="Calibri" panose="020F0502020204030204" pitchFamily="34" charset="0"/>
                        <a:cs typeface="Calibri" panose="020F0502020204030204" pitchFamily="34" charset="0"/>
                      </a:endParaRPr>
                    </a:p>
                  </a:txBody>
                  <a:tcPr>
                    <a:solidFill>
                      <a:srgbClr val="7AADA2"/>
                    </a:solidFill>
                  </a:tcPr>
                </a:tc>
                <a:tc>
                  <a:txBody>
                    <a:bodyPr/>
                    <a:lstStyle/>
                    <a:p>
                      <a:pPr algn="ctr"/>
                      <a:r>
                        <a:rPr lang="en-US" sz="1600" b="1" dirty="0" err="1">
                          <a:solidFill>
                            <a:schemeClr val="bg1"/>
                          </a:solidFill>
                          <a:latin typeface="Calibri" panose="020F0502020204030204" pitchFamily="34" charset="0"/>
                          <a:cs typeface="Calibri" panose="020F0502020204030204" pitchFamily="34" charset="0"/>
                        </a:rPr>
                        <a:t>Derivates</a:t>
                      </a:r>
                      <a:r>
                        <a:rPr lang="en-US" sz="1600" b="1" baseline="0" dirty="0">
                          <a:solidFill>
                            <a:schemeClr val="bg1"/>
                          </a:solidFill>
                          <a:latin typeface="Calibri" panose="020F0502020204030204" pitchFamily="34" charset="0"/>
                          <a:cs typeface="Calibri" panose="020F0502020204030204" pitchFamily="34" charset="0"/>
                        </a:rPr>
                        <a:t> In Mature Brain</a:t>
                      </a:r>
                      <a:endParaRPr lang="en-US" sz="1600" b="1" dirty="0">
                        <a:solidFill>
                          <a:schemeClr val="bg1"/>
                        </a:solidFill>
                        <a:latin typeface="Calibri" panose="020F0502020204030204" pitchFamily="34" charset="0"/>
                        <a:cs typeface="Calibri" panose="020F0502020204030204" pitchFamily="34" charset="0"/>
                      </a:endParaRPr>
                    </a:p>
                  </a:txBody>
                  <a:tcPr>
                    <a:solidFill>
                      <a:srgbClr val="7AADA2"/>
                    </a:solidFill>
                  </a:tcPr>
                </a:tc>
                <a:extLst>
                  <a:ext uri="{0D108BD9-81ED-4DB2-BD59-A6C34878D82A}">
                    <a16:rowId xmlns:a16="http://schemas.microsoft.com/office/drawing/2014/main" xmlns="" val="10000"/>
                  </a:ext>
                </a:extLst>
              </a:tr>
              <a:tr h="532232">
                <a:tc rowSpan="2">
                  <a:txBody>
                    <a:bodyPr/>
                    <a:lstStyle/>
                    <a:p>
                      <a:pPr algn="ctr">
                        <a:lnSpc>
                          <a:spcPct val="250000"/>
                        </a:lnSpc>
                      </a:pPr>
                      <a:r>
                        <a:rPr lang="en-US" sz="1600" b="1" dirty="0" err="1">
                          <a:solidFill>
                            <a:srgbClr val="618E87"/>
                          </a:solidFill>
                          <a:latin typeface="Calibri" panose="020F0502020204030204" pitchFamily="34" charset="0"/>
                          <a:cs typeface="Calibri" panose="020F0502020204030204" pitchFamily="34" charset="0"/>
                        </a:rPr>
                        <a:t>Prosencephalon</a:t>
                      </a:r>
                      <a:r>
                        <a:rPr lang="en-US" sz="1600" b="1" dirty="0">
                          <a:solidFill>
                            <a:srgbClr val="618E87"/>
                          </a:solidFill>
                          <a:latin typeface="Calibri" panose="020F0502020204030204" pitchFamily="34" charset="0"/>
                          <a:cs typeface="Calibri" panose="020F0502020204030204" pitchFamily="34" charset="0"/>
                        </a:rPr>
                        <a:t> (forebrain)</a:t>
                      </a:r>
                    </a:p>
                  </a:txBody>
                  <a:tcPr/>
                </a:tc>
                <a:tc>
                  <a:txBody>
                    <a:bodyPr/>
                    <a:lstStyle/>
                    <a:p>
                      <a:pPr algn="ctr"/>
                      <a:r>
                        <a:rPr lang="en-US" sz="1600" b="0" dirty="0">
                          <a:solidFill>
                            <a:srgbClr val="F07EB9"/>
                          </a:solidFill>
                          <a:latin typeface="Calibri" panose="020F0502020204030204" pitchFamily="34" charset="0"/>
                          <a:cs typeface="Calibri" panose="020F0502020204030204" pitchFamily="34" charset="0"/>
                        </a:rPr>
                        <a:t>1-Diencephalon-</a:t>
                      </a:r>
                    </a:p>
                    <a:p>
                      <a:pPr algn="ctr"/>
                      <a:r>
                        <a:rPr lang="en-US" sz="1600" b="0" dirty="0">
                          <a:solidFill>
                            <a:srgbClr val="00B050"/>
                          </a:solidFill>
                          <a:latin typeface="Calibri" panose="020F0502020204030204" pitchFamily="34" charset="0"/>
                          <a:cs typeface="Calibri" panose="020F0502020204030204" pitchFamily="34" charset="0"/>
                        </a:rPr>
                        <a:t>(median part)</a:t>
                      </a:r>
                    </a:p>
                  </a:txBody>
                  <a:tcPr/>
                </a:tc>
                <a:tc>
                  <a:txBody>
                    <a:bodyPr/>
                    <a:lstStyle/>
                    <a:p>
                      <a:pPr algn="ctr"/>
                      <a:r>
                        <a:rPr lang="en-US" sz="1600" b="0" dirty="0">
                          <a:solidFill>
                            <a:srgbClr val="002060"/>
                          </a:solidFill>
                          <a:latin typeface="Calibri" panose="020F0502020204030204" pitchFamily="34" charset="0"/>
                          <a:cs typeface="Calibri" panose="020F0502020204030204" pitchFamily="34" charset="0"/>
                        </a:rPr>
                        <a:t>thalamus</a:t>
                      </a:r>
                    </a:p>
                  </a:txBody>
                  <a:tcPr/>
                </a:tc>
                <a:extLst>
                  <a:ext uri="{0D108BD9-81ED-4DB2-BD59-A6C34878D82A}">
                    <a16:rowId xmlns:a16="http://schemas.microsoft.com/office/drawing/2014/main" xmlns="" val="10001"/>
                  </a:ext>
                </a:extLst>
              </a:tr>
              <a:tr h="370840">
                <a:tc vMerge="1">
                  <a:txBody>
                    <a:bodyPr/>
                    <a:lstStyle/>
                    <a:p>
                      <a:endParaRPr lang="en-US" dirty="0"/>
                    </a:p>
                  </a:txBody>
                  <a:tcPr/>
                </a:tc>
                <a:tc>
                  <a:txBody>
                    <a:bodyPr/>
                    <a:lstStyle/>
                    <a:p>
                      <a:pPr algn="ctr"/>
                      <a:r>
                        <a:rPr lang="en-US" sz="1600" b="0" dirty="0">
                          <a:solidFill>
                            <a:srgbClr val="F07EB9"/>
                          </a:solidFill>
                          <a:latin typeface="Calibri" panose="020F0502020204030204" pitchFamily="34" charset="0"/>
                          <a:cs typeface="Calibri" panose="020F0502020204030204" pitchFamily="34" charset="0"/>
                        </a:rPr>
                        <a:t>2-Two</a:t>
                      </a:r>
                      <a:r>
                        <a:rPr lang="en-US" sz="1600" b="0" baseline="0" dirty="0">
                          <a:solidFill>
                            <a:srgbClr val="F07EB9"/>
                          </a:solidFill>
                          <a:latin typeface="Calibri" panose="020F0502020204030204" pitchFamily="34" charset="0"/>
                          <a:cs typeface="Calibri" panose="020F0502020204030204" pitchFamily="34" charset="0"/>
                        </a:rPr>
                        <a:t> telencephalon</a:t>
                      </a:r>
                    </a:p>
                    <a:p>
                      <a:pPr algn="ctr"/>
                      <a:r>
                        <a:rPr lang="en-US" sz="1600" b="0" baseline="0" dirty="0">
                          <a:solidFill>
                            <a:srgbClr val="00B050"/>
                          </a:solidFill>
                          <a:latin typeface="Calibri" panose="020F0502020204030204" pitchFamily="34" charset="0"/>
                          <a:cs typeface="Calibri" panose="020F0502020204030204" pitchFamily="34" charset="0"/>
                        </a:rPr>
                        <a:t>(lateral part)</a:t>
                      </a:r>
                    </a:p>
                  </a:txBody>
                  <a:tcPr/>
                </a:tc>
                <a:tc>
                  <a:txBody>
                    <a:bodyPr/>
                    <a:lstStyle/>
                    <a:p>
                      <a:pPr algn="ctr"/>
                      <a:r>
                        <a:rPr lang="en-US" sz="1600" b="0" dirty="0">
                          <a:solidFill>
                            <a:srgbClr val="002060"/>
                          </a:solidFill>
                          <a:latin typeface="Calibri" panose="020F0502020204030204" pitchFamily="34" charset="0"/>
                          <a:cs typeface="Calibri" panose="020F0502020204030204" pitchFamily="34" charset="0"/>
                        </a:rPr>
                        <a:t>Cerebral hemisphere</a:t>
                      </a:r>
                    </a:p>
                  </a:txBody>
                  <a:tcPr/>
                </a:tc>
                <a:extLst>
                  <a:ext uri="{0D108BD9-81ED-4DB2-BD59-A6C34878D82A}">
                    <a16:rowId xmlns:a16="http://schemas.microsoft.com/office/drawing/2014/main" xmlns="" val="10002"/>
                  </a:ext>
                </a:extLst>
              </a:tr>
              <a:tr h="385393">
                <a:tc>
                  <a:txBody>
                    <a:bodyPr/>
                    <a:lstStyle/>
                    <a:p>
                      <a:pPr algn="ctr"/>
                      <a:r>
                        <a:rPr lang="en-US" sz="1600" b="1" dirty="0">
                          <a:solidFill>
                            <a:srgbClr val="618E87"/>
                          </a:solidFill>
                          <a:latin typeface="Calibri" panose="020F0502020204030204" pitchFamily="34" charset="0"/>
                          <a:cs typeface="Calibri" panose="020F0502020204030204" pitchFamily="34" charset="0"/>
                        </a:rPr>
                        <a:t>Mesencephalon (midbrain)</a:t>
                      </a:r>
                    </a:p>
                  </a:txBody>
                  <a:tcPr/>
                </a:tc>
                <a:tc>
                  <a:txBody>
                    <a:bodyPr/>
                    <a:lstStyle/>
                    <a:p>
                      <a:pPr algn="ctr"/>
                      <a:r>
                        <a:rPr lang="en-US" sz="1600" b="0" baseline="0" dirty="0">
                          <a:solidFill>
                            <a:srgbClr val="F07EB9"/>
                          </a:solidFill>
                          <a:latin typeface="Calibri" panose="020F0502020204030204" pitchFamily="34" charset="0"/>
                          <a:cs typeface="Calibri" panose="020F0502020204030204" pitchFamily="34" charset="0"/>
                        </a:rPr>
                        <a:t>1-mesencephalon</a:t>
                      </a:r>
                    </a:p>
                  </a:txBody>
                  <a:tcPr/>
                </a:tc>
                <a:tc>
                  <a:txBody>
                    <a:bodyPr/>
                    <a:lstStyle/>
                    <a:p>
                      <a:pPr algn="ctr"/>
                      <a:r>
                        <a:rPr lang="en-US" sz="1600" b="0" dirty="0">
                          <a:solidFill>
                            <a:srgbClr val="002060"/>
                          </a:solidFill>
                          <a:latin typeface="Calibri" panose="020F0502020204030204" pitchFamily="34" charset="0"/>
                          <a:cs typeface="Calibri" panose="020F0502020204030204" pitchFamily="34" charset="0"/>
                        </a:rPr>
                        <a:t>midbrain</a:t>
                      </a:r>
                    </a:p>
                  </a:txBody>
                  <a:tcPr/>
                </a:tc>
                <a:extLst>
                  <a:ext uri="{0D108BD9-81ED-4DB2-BD59-A6C34878D82A}">
                    <a16:rowId xmlns:a16="http://schemas.microsoft.com/office/drawing/2014/main" xmlns="" val="10003"/>
                  </a:ext>
                </a:extLst>
              </a:tr>
              <a:tr h="370840">
                <a:tc rowSpan="2">
                  <a:txBody>
                    <a:bodyPr/>
                    <a:lstStyle/>
                    <a:p>
                      <a:pPr algn="ctr">
                        <a:lnSpc>
                          <a:spcPct val="200000"/>
                        </a:lnSpc>
                      </a:pPr>
                      <a:r>
                        <a:rPr lang="en-US" sz="1600" b="1" dirty="0" err="1">
                          <a:solidFill>
                            <a:srgbClr val="618E87"/>
                          </a:solidFill>
                          <a:latin typeface="Calibri" panose="020F0502020204030204" pitchFamily="34" charset="0"/>
                          <a:cs typeface="Calibri" panose="020F0502020204030204" pitchFamily="34" charset="0"/>
                        </a:rPr>
                        <a:t>Rhombencephalon</a:t>
                      </a:r>
                      <a:r>
                        <a:rPr lang="en-US" sz="1600" b="1" dirty="0">
                          <a:solidFill>
                            <a:srgbClr val="618E87"/>
                          </a:solidFill>
                          <a:latin typeface="Calibri" panose="020F0502020204030204" pitchFamily="34" charset="0"/>
                          <a:cs typeface="Calibri" panose="020F0502020204030204" pitchFamily="34" charset="0"/>
                        </a:rPr>
                        <a:t> (hindbrain)</a:t>
                      </a:r>
                    </a:p>
                  </a:txBody>
                  <a:tcPr/>
                </a:tc>
                <a:tc>
                  <a:txBody>
                    <a:bodyPr/>
                    <a:lstStyle/>
                    <a:p>
                      <a:pPr algn="ctr"/>
                      <a:r>
                        <a:rPr lang="en-US" sz="1600" b="0" baseline="0" dirty="0">
                          <a:solidFill>
                            <a:srgbClr val="F07EB9"/>
                          </a:solidFill>
                          <a:latin typeface="Calibri" panose="020F0502020204030204" pitchFamily="34" charset="0"/>
                          <a:cs typeface="Calibri" panose="020F0502020204030204" pitchFamily="34" charset="0"/>
                        </a:rPr>
                        <a:t>1-metencephalon</a:t>
                      </a:r>
                    </a:p>
                  </a:txBody>
                  <a:tcPr/>
                </a:tc>
                <a:tc>
                  <a:txBody>
                    <a:bodyPr/>
                    <a:lstStyle/>
                    <a:p>
                      <a:pPr algn="ctr"/>
                      <a:r>
                        <a:rPr lang="en-US" sz="1600" b="0" dirty="0">
                          <a:solidFill>
                            <a:srgbClr val="002060"/>
                          </a:solidFill>
                          <a:latin typeface="Calibri" panose="020F0502020204030204" pitchFamily="34" charset="0"/>
                          <a:cs typeface="Calibri" panose="020F0502020204030204" pitchFamily="34" charset="0"/>
                        </a:rPr>
                        <a:t>Pons</a:t>
                      </a:r>
                      <a:r>
                        <a:rPr lang="en-US" sz="1600" b="0" baseline="0" dirty="0">
                          <a:solidFill>
                            <a:schemeClr val="accent1">
                              <a:lumMod val="75000"/>
                            </a:schemeClr>
                          </a:solidFill>
                          <a:latin typeface="Calibri" panose="020F0502020204030204" pitchFamily="34" charset="0"/>
                          <a:cs typeface="Calibri" panose="020F0502020204030204" pitchFamily="34" charset="0"/>
                        </a:rPr>
                        <a:t> </a:t>
                      </a:r>
                      <a:r>
                        <a:rPr lang="en-US" sz="1600" b="0" baseline="0" dirty="0">
                          <a:solidFill>
                            <a:srgbClr val="00B050"/>
                          </a:solidFill>
                          <a:latin typeface="Calibri" panose="020F0502020204030204" pitchFamily="34" charset="0"/>
                          <a:cs typeface="Calibri" panose="020F0502020204030204" pitchFamily="34" charset="0"/>
                        </a:rPr>
                        <a:t>(anterior part)</a:t>
                      </a:r>
                    </a:p>
                    <a:p>
                      <a:pPr algn="ctr"/>
                      <a:r>
                        <a:rPr lang="en-US" sz="1600" b="0" baseline="0" dirty="0">
                          <a:solidFill>
                            <a:srgbClr val="002060"/>
                          </a:solidFill>
                          <a:latin typeface="Calibri" panose="020F0502020204030204" pitchFamily="34" charset="0"/>
                          <a:cs typeface="Calibri" panose="020F0502020204030204" pitchFamily="34" charset="0"/>
                        </a:rPr>
                        <a:t>Cerebellum</a:t>
                      </a:r>
                      <a:r>
                        <a:rPr lang="en-US" sz="1600" b="0" baseline="0" dirty="0">
                          <a:solidFill>
                            <a:schemeClr val="accent1">
                              <a:lumMod val="75000"/>
                            </a:schemeClr>
                          </a:solidFill>
                          <a:latin typeface="Calibri" panose="020F0502020204030204" pitchFamily="34" charset="0"/>
                          <a:cs typeface="Calibri" panose="020F0502020204030204" pitchFamily="34" charset="0"/>
                        </a:rPr>
                        <a:t> </a:t>
                      </a:r>
                      <a:r>
                        <a:rPr lang="en-US" sz="1600" b="0" baseline="0" dirty="0">
                          <a:solidFill>
                            <a:srgbClr val="00B050"/>
                          </a:solidFill>
                          <a:latin typeface="Calibri" panose="020F0502020204030204" pitchFamily="34" charset="0"/>
                          <a:cs typeface="Calibri" panose="020F0502020204030204" pitchFamily="34" charset="0"/>
                        </a:rPr>
                        <a:t>(posterior part)</a:t>
                      </a:r>
                      <a:endParaRPr lang="en-US" sz="1600" b="0"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4"/>
                  </a:ext>
                </a:extLst>
              </a:tr>
              <a:tr h="377964">
                <a:tc vMerge="1">
                  <a:txBody>
                    <a:bodyPr/>
                    <a:lstStyle/>
                    <a:p>
                      <a:endParaRPr lang="en-US" dirty="0"/>
                    </a:p>
                  </a:txBody>
                  <a:tcPr/>
                </a:tc>
                <a:tc>
                  <a:txBody>
                    <a:bodyPr/>
                    <a:lstStyle/>
                    <a:p>
                      <a:pPr algn="ctr"/>
                      <a:r>
                        <a:rPr lang="en-US" sz="1600" b="0" baseline="0" dirty="0">
                          <a:solidFill>
                            <a:srgbClr val="F07EB9"/>
                          </a:solidFill>
                          <a:latin typeface="Calibri" panose="020F0502020204030204" pitchFamily="34" charset="0"/>
                          <a:cs typeface="Calibri" panose="020F0502020204030204" pitchFamily="34" charset="0"/>
                        </a:rPr>
                        <a:t>2- </a:t>
                      </a:r>
                      <a:r>
                        <a:rPr lang="en-US" sz="1600" b="0" baseline="0" dirty="0" err="1">
                          <a:solidFill>
                            <a:srgbClr val="F07EB9"/>
                          </a:solidFill>
                          <a:latin typeface="Calibri" panose="020F0502020204030204" pitchFamily="34" charset="0"/>
                          <a:cs typeface="Calibri" panose="020F0502020204030204" pitchFamily="34" charset="0"/>
                        </a:rPr>
                        <a:t>myelencephalon</a:t>
                      </a:r>
                      <a:endParaRPr lang="en-US" sz="1600" b="0" baseline="0" dirty="0">
                        <a:solidFill>
                          <a:srgbClr val="F07EB9"/>
                        </a:solidFill>
                        <a:latin typeface="Calibri" panose="020F0502020204030204" pitchFamily="34" charset="0"/>
                        <a:cs typeface="Calibri" panose="020F0502020204030204" pitchFamily="34" charset="0"/>
                      </a:endParaRPr>
                    </a:p>
                  </a:txBody>
                  <a:tcPr/>
                </a:tc>
                <a:tc>
                  <a:txBody>
                    <a:bodyPr/>
                    <a:lstStyle/>
                    <a:p>
                      <a:pPr algn="ctr"/>
                      <a:r>
                        <a:rPr lang="en-US" sz="1600" b="0" dirty="0">
                          <a:solidFill>
                            <a:srgbClr val="002060"/>
                          </a:solidFill>
                          <a:latin typeface="Calibri" panose="020F0502020204030204" pitchFamily="34" charset="0"/>
                          <a:cs typeface="Calibri" panose="020F0502020204030204" pitchFamily="34" charset="0"/>
                        </a:rPr>
                        <a:t>Medulla</a:t>
                      </a:r>
                      <a:r>
                        <a:rPr lang="en-US" sz="1600" b="0" baseline="0" dirty="0">
                          <a:solidFill>
                            <a:srgbClr val="002060"/>
                          </a:solidFill>
                          <a:latin typeface="Calibri" panose="020F0502020204030204" pitchFamily="34" charset="0"/>
                          <a:cs typeface="Calibri" panose="020F0502020204030204" pitchFamily="34" charset="0"/>
                        </a:rPr>
                        <a:t> </a:t>
                      </a:r>
                      <a:r>
                        <a:rPr lang="en-US" sz="1600" b="0" baseline="0" dirty="0" err="1">
                          <a:solidFill>
                            <a:srgbClr val="002060"/>
                          </a:solidFill>
                          <a:latin typeface="Calibri" panose="020F0502020204030204" pitchFamily="34" charset="0"/>
                          <a:cs typeface="Calibri" panose="020F0502020204030204" pitchFamily="34" charset="0"/>
                        </a:rPr>
                        <a:t>ablongata</a:t>
                      </a:r>
                      <a:endParaRPr lang="en-US" sz="1600" b="0" dirty="0">
                        <a:solidFill>
                          <a:srgbClr val="00206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5"/>
                  </a:ext>
                </a:extLst>
              </a:tr>
            </a:tbl>
          </a:graphicData>
        </a:graphic>
      </p:graphicFrame>
      <p:sp>
        <p:nvSpPr>
          <p:cNvPr id="4" name="مربع نص 3"/>
          <p:cNvSpPr txBox="1"/>
          <p:nvPr/>
        </p:nvSpPr>
        <p:spPr>
          <a:xfrm>
            <a:off x="6136828" y="98474"/>
            <a:ext cx="2514803" cy="307777"/>
          </a:xfrm>
          <a:prstGeom prst="rect">
            <a:avLst/>
          </a:prstGeom>
          <a:noFill/>
          <a:ln w="19050">
            <a:solidFill>
              <a:srgbClr val="FF0000"/>
            </a:solidFill>
            <a:prstDash val="solid"/>
          </a:ln>
        </p:spPr>
        <p:txBody>
          <a:bodyPr wrap="square" rtlCol="1">
            <a:spAutoFit/>
          </a:bodyPr>
          <a:lstStyle/>
          <a:p>
            <a:r>
              <a:rPr lang="en-US" dirty="0">
                <a:solidFill>
                  <a:srgbClr val="FF0000"/>
                </a:solidFill>
                <a:latin typeface="Calibri" panose="020F0502020204030204" pitchFamily="34" charset="0"/>
                <a:cs typeface="Calibri" panose="020F0502020204030204" pitchFamily="34" charset="0"/>
              </a:rPr>
              <a:t>*This slide is very </a:t>
            </a:r>
            <a:r>
              <a:rPr lang="en-US" dirty="0" err="1">
                <a:solidFill>
                  <a:srgbClr val="FF0000"/>
                </a:solidFill>
                <a:latin typeface="Calibri" panose="020F0502020204030204" pitchFamily="34" charset="0"/>
                <a:cs typeface="Calibri" panose="020F0502020204030204" pitchFamily="34" charset="0"/>
              </a:rPr>
              <a:t>impotant</a:t>
            </a:r>
            <a:r>
              <a:rPr lang="en-US"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ar-SA" dirty="0">
              <a:solidFill>
                <a:srgbClr val="FF0000"/>
              </a:solidFill>
              <a:latin typeface="Calibri" panose="020F0502020204030204" pitchFamily="34" charset="0"/>
              <a:cs typeface="Calibri" panose="020F0502020204030204" pitchFamily="34" charset="0"/>
            </a:endParaRPr>
          </a:p>
        </p:txBody>
      </p:sp>
      <p:sp>
        <p:nvSpPr>
          <p:cNvPr id="8" name="نجمة ذات 4 نقاط 7"/>
          <p:cNvSpPr/>
          <p:nvPr/>
        </p:nvSpPr>
        <p:spPr>
          <a:xfrm>
            <a:off x="9066905" y="26241"/>
            <a:ext cx="498764" cy="380010"/>
          </a:xfrm>
          <a:prstGeom prst="star5">
            <a:avLst/>
          </a:prstGeom>
          <a:solidFill>
            <a:srgbClr val="EE3D9B"/>
          </a:solidFill>
          <a:ln>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8090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2" name="مستطيل 1"/>
          <p:cNvSpPr/>
          <p:nvPr/>
        </p:nvSpPr>
        <p:spPr>
          <a:xfrm>
            <a:off x="283811" y="-38252"/>
            <a:ext cx="6494085" cy="584775"/>
          </a:xfrm>
          <a:prstGeom prst="rect">
            <a:avLst/>
          </a:prstGeom>
        </p:spPr>
        <p:txBody>
          <a:bodyPr wrap="none">
            <a:spAutoFit/>
          </a:bodyPr>
          <a:lstStyle/>
          <a:p>
            <a:r>
              <a:rPr lang="en-US" sz="3200">
                <a:solidFill>
                  <a:srgbClr val="618E87"/>
                </a:solidFill>
                <a:latin typeface="Century Gothic" charset="0"/>
                <a:ea typeface="Century Gothic" charset="0"/>
                <a:cs typeface="Century Gothic" charset="0"/>
                <a:sym typeface="Calibri"/>
              </a:rPr>
              <a:t>Development of </a:t>
            </a:r>
            <a:r>
              <a:rPr lang="en-US" sz="3200" dirty="0">
                <a:solidFill>
                  <a:srgbClr val="618E87"/>
                </a:solidFill>
                <a:latin typeface="Century Gothic" charset="0"/>
                <a:ea typeface="Century Gothic" charset="0"/>
                <a:cs typeface="Century Gothic" charset="0"/>
                <a:sym typeface="Calibri"/>
              </a:rPr>
              <a:t>The Cerebrum </a:t>
            </a:r>
            <a:endParaRPr lang="ar-SA" sz="3200" dirty="0">
              <a:latin typeface="Century Gothic" charset="0"/>
              <a:ea typeface="Century Gothic" charset="0"/>
              <a:cs typeface="Century Gothic" charset="0"/>
            </a:endParaRPr>
          </a:p>
        </p:txBody>
      </p:sp>
      <p:sp>
        <p:nvSpPr>
          <p:cNvPr id="7" name="مستطيل 6"/>
          <p:cNvSpPr/>
          <p:nvPr/>
        </p:nvSpPr>
        <p:spPr>
          <a:xfrm>
            <a:off x="258864" y="572242"/>
            <a:ext cx="8063760" cy="1815882"/>
          </a:xfrm>
          <a:prstGeom prst="rect">
            <a:avLst/>
          </a:prstGeom>
        </p:spPr>
        <p:txBody>
          <a:bodyPr wrap="square">
            <a:spAutoFit/>
          </a:bodyPr>
          <a:lstStyle/>
          <a:p>
            <a:r>
              <a:rPr lang="en-US" sz="1600" dirty="0">
                <a:solidFill>
                  <a:srgbClr val="618E87"/>
                </a:solidFill>
                <a:latin typeface="Calibri" panose="020F0502020204030204" pitchFamily="34" charset="0"/>
                <a:cs typeface="Calibri" panose="020F0502020204030204" pitchFamily="34" charset="0"/>
              </a:rPr>
              <a:t>-The (</a:t>
            </a:r>
            <a:r>
              <a:rPr lang="en-US" sz="1600" dirty="0" err="1">
                <a:solidFill>
                  <a:srgbClr val="618E87"/>
                </a:solidFill>
                <a:latin typeface="Calibri" panose="020F0502020204030204" pitchFamily="34" charset="0"/>
                <a:cs typeface="Calibri" panose="020F0502020204030204" pitchFamily="34" charset="0"/>
              </a:rPr>
              <a:t>prosencephalon</a:t>
            </a:r>
            <a:r>
              <a:rPr lang="en-US" sz="1600" dirty="0">
                <a:solidFill>
                  <a:srgbClr val="618E87"/>
                </a:solidFill>
                <a:latin typeface="Calibri" panose="020F0502020204030204" pitchFamily="34" charset="0"/>
                <a:cs typeface="Calibri" panose="020F0502020204030204" pitchFamily="34" charset="0"/>
              </a:rPr>
              <a:t>) or the forebrain vesicle differentiates into a:</a:t>
            </a:r>
          </a:p>
          <a:p>
            <a:pPr marL="72000"/>
            <a:endParaRPr lang="en-US" sz="1600" dirty="0">
              <a:solidFill>
                <a:srgbClr val="618E87"/>
              </a:solidFill>
              <a:latin typeface="Calibri" panose="020F0502020204030204" pitchFamily="34" charset="0"/>
              <a:cs typeface="Calibri" panose="020F0502020204030204" pitchFamily="34" charset="0"/>
            </a:endParaRPr>
          </a:p>
          <a:p>
            <a:pPr marL="12700">
              <a:tabLst>
                <a:tab pos="241300" algn="l"/>
              </a:tabLst>
            </a:pPr>
            <a:r>
              <a:rPr lang="en-US" sz="1600" spc="-15" dirty="0">
                <a:solidFill>
                  <a:schemeClr val="tx1"/>
                </a:solidFill>
                <a:latin typeface="Calibri"/>
                <a:cs typeface="Calibri"/>
              </a:rPr>
              <a:t>1-</a:t>
            </a:r>
            <a:r>
              <a:rPr lang="en-US" sz="1600" b="1" spc="-15" dirty="0">
                <a:solidFill>
                  <a:schemeClr val="tx1"/>
                </a:solidFill>
                <a:latin typeface="Calibri"/>
                <a:cs typeface="Calibri"/>
              </a:rPr>
              <a:t>Telencephalon</a:t>
            </a:r>
            <a:r>
              <a:rPr lang="en-US" sz="1600" spc="-15" dirty="0">
                <a:solidFill>
                  <a:schemeClr val="tx1"/>
                </a:solidFill>
                <a:latin typeface="Calibri"/>
                <a:cs typeface="Calibri"/>
              </a:rPr>
              <a:t> (medial part) </a:t>
            </a:r>
            <a:r>
              <a:rPr lang="en-US" sz="1600" spc="-10" dirty="0">
                <a:solidFill>
                  <a:schemeClr val="tx1"/>
                </a:solidFill>
                <a:latin typeface="Calibri"/>
                <a:cs typeface="Calibri"/>
              </a:rPr>
              <a:t>(it’s cavity</a:t>
            </a:r>
            <a:r>
              <a:rPr lang="en-US" sz="1600" spc="60" dirty="0">
                <a:solidFill>
                  <a:schemeClr val="tx1"/>
                </a:solidFill>
                <a:latin typeface="Calibri"/>
                <a:cs typeface="Calibri"/>
              </a:rPr>
              <a:t> </a:t>
            </a:r>
            <a:r>
              <a:rPr lang="en-US" sz="1600" spc="-5" dirty="0">
                <a:solidFill>
                  <a:schemeClr val="tx1"/>
                </a:solidFill>
                <a:latin typeface="Calibri"/>
                <a:cs typeface="Calibri"/>
              </a:rPr>
              <a:t>forms </a:t>
            </a:r>
            <a:r>
              <a:rPr lang="en-US" sz="1600" spc="-5" dirty="0">
                <a:solidFill>
                  <a:srgbClr val="00B0F0"/>
                </a:solidFill>
                <a:latin typeface="Calibri"/>
                <a:cs typeface="Calibri"/>
              </a:rPr>
              <a:t>two </a:t>
            </a:r>
            <a:r>
              <a:rPr lang="en-US" sz="1600" spc="-10" dirty="0">
                <a:solidFill>
                  <a:srgbClr val="00B0F0"/>
                </a:solidFill>
                <a:latin typeface="Calibri"/>
                <a:cs typeface="Calibri"/>
              </a:rPr>
              <a:t>lateral</a:t>
            </a:r>
            <a:r>
              <a:rPr lang="en-US" sz="1600" spc="-60" dirty="0">
                <a:solidFill>
                  <a:srgbClr val="00B0F0"/>
                </a:solidFill>
                <a:latin typeface="Calibri"/>
                <a:cs typeface="Calibri"/>
              </a:rPr>
              <a:t> </a:t>
            </a:r>
            <a:r>
              <a:rPr lang="en-US" sz="1600" spc="-5" dirty="0">
                <a:solidFill>
                  <a:srgbClr val="00B0F0"/>
                </a:solidFill>
                <a:latin typeface="Calibri"/>
                <a:cs typeface="Calibri"/>
              </a:rPr>
              <a:t>ventricles</a:t>
            </a:r>
            <a:r>
              <a:rPr lang="en-US" sz="1600" spc="-5" dirty="0">
                <a:solidFill>
                  <a:schemeClr val="tx1"/>
                </a:solidFill>
                <a:latin typeface="Calibri"/>
                <a:cs typeface="Calibri"/>
              </a:rPr>
              <a:t>).</a:t>
            </a:r>
            <a:endParaRPr lang="en-US" sz="1600" dirty="0">
              <a:solidFill>
                <a:schemeClr val="tx1"/>
              </a:solidFill>
              <a:latin typeface="Calibri"/>
              <a:cs typeface="Calibri"/>
            </a:endParaRPr>
          </a:p>
          <a:p>
            <a:pPr marL="12700" marR="953769">
              <a:tabLst>
                <a:tab pos="241300" algn="l"/>
              </a:tabLst>
            </a:pPr>
            <a:r>
              <a:rPr lang="en-US" sz="1600" spc="-5" dirty="0">
                <a:solidFill>
                  <a:schemeClr val="tx1"/>
                </a:solidFill>
                <a:latin typeface="Calibri"/>
                <a:cs typeface="Calibri"/>
              </a:rPr>
              <a:t>2-</a:t>
            </a:r>
            <a:r>
              <a:rPr lang="en-US" sz="1600" b="1" spc="-5" dirty="0">
                <a:solidFill>
                  <a:schemeClr val="tx1"/>
                </a:solidFill>
                <a:latin typeface="Calibri"/>
                <a:cs typeface="Calibri"/>
              </a:rPr>
              <a:t>Diencephalon </a:t>
            </a:r>
            <a:r>
              <a:rPr lang="en-US" sz="1600" spc="-5" dirty="0">
                <a:solidFill>
                  <a:schemeClr val="tx1"/>
                </a:solidFill>
                <a:latin typeface="Calibri"/>
                <a:cs typeface="Calibri"/>
              </a:rPr>
              <a:t>(lumen) </a:t>
            </a:r>
            <a:r>
              <a:rPr lang="en-US" sz="1600" spc="-10" dirty="0">
                <a:solidFill>
                  <a:schemeClr val="tx1"/>
                </a:solidFill>
                <a:latin typeface="Calibri"/>
                <a:cs typeface="Calibri"/>
              </a:rPr>
              <a:t>(it’s cavity </a:t>
            </a:r>
            <a:r>
              <a:rPr lang="en-US" sz="1600" spc="-5" dirty="0">
                <a:solidFill>
                  <a:schemeClr val="tx1"/>
                </a:solidFill>
                <a:latin typeface="Calibri"/>
                <a:cs typeface="Calibri"/>
              </a:rPr>
              <a:t>forms </a:t>
            </a:r>
            <a:r>
              <a:rPr lang="en-US" sz="1600" dirty="0">
                <a:solidFill>
                  <a:schemeClr val="accent2"/>
                </a:solidFill>
                <a:latin typeface="Calibri"/>
                <a:cs typeface="Calibri"/>
              </a:rPr>
              <a:t>3</a:t>
            </a:r>
            <a:r>
              <a:rPr lang="en-US" sz="1600" baseline="24691" dirty="0">
                <a:solidFill>
                  <a:schemeClr val="accent2"/>
                </a:solidFill>
                <a:latin typeface="Calibri"/>
                <a:cs typeface="Calibri"/>
              </a:rPr>
              <a:t>rd</a:t>
            </a:r>
            <a:r>
              <a:rPr lang="en-US" sz="1600" spc="60" baseline="24691" dirty="0">
                <a:solidFill>
                  <a:schemeClr val="accent2"/>
                </a:solidFill>
                <a:latin typeface="Calibri"/>
                <a:cs typeface="Calibri"/>
              </a:rPr>
              <a:t> </a:t>
            </a:r>
            <a:r>
              <a:rPr lang="en-US" sz="1600" spc="-5" dirty="0">
                <a:solidFill>
                  <a:schemeClr val="accent2"/>
                </a:solidFill>
                <a:latin typeface="Calibri"/>
                <a:cs typeface="Calibri"/>
              </a:rPr>
              <a:t>ventricle</a:t>
            </a:r>
            <a:r>
              <a:rPr lang="en-US" sz="1600" spc="-5" dirty="0">
                <a:solidFill>
                  <a:schemeClr val="tx1"/>
                </a:solidFill>
                <a:latin typeface="Calibri"/>
                <a:cs typeface="Calibri"/>
              </a:rPr>
              <a:t>).</a:t>
            </a:r>
          </a:p>
          <a:p>
            <a:pPr marL="12700" marR="786765"/>
            <a:endParaRPr lang="en-US" sz="1600" dirty="0">
              <a:latin typeface="Calibri"/>
              <a:cs typeface="Calibri"/>
            </a:endParaRPr>
          </a:p>
          <a:p>
            <a:pPr marL="12700" marR="786765"/>
            <a:r>
              <a:rPr lang="en-US" sz="1600" dirty="0">
                <a:latin typeface="Calibri"/>
                <a:cs typeface="Calibri"/>
              </a:rPr>
              <a:t>-</a:t>
            </a:r>
            <a:r>
              <a:rPr lang="en-US" sz="1600" dirty="0">
                <a:solidFill>
                  <a:srgbClr val="002060"/>
                </a:solidFill>
                <a:latin typeface="Calibri" panose="020F0502020204030204" pitchFamily="34" charset="0"/>
                <a:cs typeface="Calibri" panose="020F0502020204030204" pitchFamily="34" charset="0"/>
              </a:rPr>
              <a:t>Both cavities communicating with each other through a wide </a:t>
            </a:r>
            <a:r>
              <a:rPr lang="en-US" sz="1600" dirty="0" err="1">
                <a:solidFill>
                  <a:srgbClr val="FF0000"/>
                </a:solidFill>
                <a:latin typeface="Calibri" panose="020F0502020204030204" pitchFamily="34" charset="0"/>
                <a:cs typeface="Calibri" panose="020F0502020204030204" pitchFamily="34" charset="0"/>
              </a:rPr>
              <a:t>interventricular</a:t>
            </a:r>
            <a:r>
              <a:rPr lang="en-US" sz="1600" dirty="0">
                <a:solidFill>
                  <a:srgbClr val="FF0000"/>
                </a:solidFill>
                <a:latin typeface="Calibri" panose="020F0502020204030204" pitchFamily="34" charset="0"/>
                <a:cs typeface="Calibri" panose="020F0502020204030204" pitchFamily="34" charset="0"/>
              </a:rPr>
              <a:t> foramen</a:t>
            </a:r>
            <a:r>
              <a:rPr lang="en-US" sz="1600" dirty="0">
                <a:solidFill>
                  <a:srgbClr val="00B050"/>
                </a:solidFill>
                <a:latin typeface="Calibri" panose="020F0502020204030204" pitchFamily="34" charset="0"/>
                <a:cs typeface="Calibri" panose="020F0502020204030204" pitchFamily="34" charset="0"/>
              </a:rPr>
              <a:t>(foramen of </a:t>
            </a:r>
            <a:r>
              <a:rPr lang="en-US" sz="1600" dirty="0" err="1">
                <a:solidFill>
                  <a:srgbClr val="00B050"/>
                </a:solidFill>
                <a:latin typeface="Calibri" panose="020F0502020204030204" pitchFamily="34" charset="0"/>
                <a:cs typeface="Calibri" panose="020F0502020204030204" pitchFamily="34" charset="0"/>
              </a:rPr>
              <a:t>monro</a:t>
            </a:r>
            <a:r>
              <a:rPr lang="en-US" sz="1600" dirty="0">
                <a:solidFill>
                  <a:srgbClr val="00B050"/>
                </a:solidFill>
                <a:latin typeface="Calibri" panose="020F0502020204030204" pitchFamily="34" charset="0"/>
                <a:cs typeface="Calibri" panose="020F0502020204030204" pitchFamily="34" charset="0"/>
              </a:rPr>
              <a:t>)</a:t>
            </a:r>
            <a:endParaRPr lang="ar-SA" sz="1600" dirty="0">
              <a:solidFill>
                <a:srgbClr val="00B050"/>
              </a:solidFill>
              <a:latin typeface="Calibri" panose="020F0502020204030204" pitchFamily="34" charset="0"/>
              <a:cs typeface="Calibri" panose="020F0502020204030204" pitchFamily="34" charset="0"/>
            </a:endParaRPr>
          </a:p>
        </p:txBody>
      </p:sp>
      <p:sp>
        <p:nvSpPr>
          <p:cNvPr id="15" name="object 5"/>
          <p:cNvSpPr/>
          <p:nvPr/>
        </p:nvSpPr>
        <p:spPr>
          <a:xfrm>
            <a:off x="8336478" y="529396"/>
            <a:ext cx="3728852" cy="2133160"/>
          </a:xfrm>
          <a:prstGeom prst="rect">
            <a:avLst/>
          </a:prstGeom>
          <a:blipFill>
            <a:blip r:embed="rId2" cstate="print"/>
            <a:stretch>
              <a:fillRect/>
            </a:stretch>
          </a:blipFill>
        </p:spPr>
        <p:txBody>
          <a:bodyPr wrap="square" lIns="0" tIns="0" rIns="0" bIns="0" rtlCol="0"/>
          <a:lstStyle/>
          <a:p>
            <a:endParaRPr/>
          </a:p>
        </p:txBody>
      </p:sp>
      <p:sp>
        <p:nvSpPr>
          <p:cNvPr id="9" name="مستطيل 8"/>
          <p:cNvSpPr/>
          <p:nvPr/>
        </p:nvSpPr>
        <p:spPr>
          <a:xfrm>
            <a:off x="11431544" y="1748714"/>
            <a:ext cx="415638" cy="28500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11431544" y="776484"/>
            <a:ext cx="633786" cy="333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10567060" y="1629960"/>
            <a:ext cx="415638" cy="2793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8" descr="نتيجة بحث الصور عن ‪development of the lateral ventricle of the bra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769" y="2651693"/>
            <a:ext cx="3756561" cy="14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ستطيل 9"/>
          <p:cNvSpPr/>
          <p:nvPr/>
        </p:nvSpPr>
        <p:spPr>
          <a:xfrm>
            <a:off x="8292726" y="2838262"/>
            <a:ext cx="827524" cy="1543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172287" y="3845118"/>
            <a:ext cx="8847532" cy="584775"/>
          </a:xfrm>
          <a:prstGeom prst="rect">
            <a:avLst/>
          </a:prstGeom>
        </p:spPr>
        <p:txBody>
          <a:bodyPr wrap="square">
            <a:spAutoFit/>
          </a:bodyPr>
          <a:lstStyle/>
          <a:p>
            <a:pPr marL="12700" marR="786765"/>
            <a:r>
              <a:rPr lang="en-US" sz="1600" spc="-10" dirty="0">
                <a:solidFill>
                  <a:srgbClr val="FF0000"/>
                </a:solidFill>
                <a:latin typeface="Calibri"/>
                <a:cs typeface="Calibri"/>
              </a:rPr>
              <a:t>-The cerebral hemispheres expand in all directions.</a:t>
            </a:r>
            <a:r>
              <a:rPr lang="en-US" sz="1600" u="sng" spc="-10" dirty="0">
                <a:solidFill>
                  <a:srgbClr val="FF0000"/>
                </a:solidFill>
                <a:latin typeface="Calibri"/>
                <a:cs typeface="Calibri"/>
              </a:rPr>
              <a:t> </a:t>
            </a:r>
          </a:p>
          <a:p>
            <a:pPr marL="12700" marR="786765"/>
            <a:r>
              <a:rPr lang="en-US" sz="1600" spc="-10" dirty="0">
                <a:solidFill>
                  <a:schemeClr val="tx1"/>
                </a:solidFill>
                <a:latin typeface="Calibri"/>
                <a:cs typeface="Calibri"/>
              </a:rPr>
              <a:t>-Its </a:t>
            </a:r>
            <a:r>
              <a:rPr lang="en-US" sz="1600" b="1" spc="-10" dirty="0">
                <a:solidFill>
                  <a:schemeClr val="tx1"/>
                </a:solidFill>
                <a:latin typeface="Calibri"/>
                <a:cs typeface="Calibri"/>
              </a:rPr>
              <a:t>medial wall </a:t>
            </a:r>
            <a:r>
              <a:rPr lang="en-US" sz="1600" spc="-10" dirty="0">
                <a:solidFill>
                  <a:schemeClr val="tx1"/>
                </a:solidFill>
                <a:latin typeface="Calibri"/>
                <a:cs typeface="Calibri"/>
              </a:rPr>
              <a:t>becomes </a:t>
            </a:r>
            <a:r>
              <a:rPr lang="en-US" sz="1600" u="sng" spc="-10" dirty="0">
                <a:solidFill>
                  <a:schemeClr val="tx1"/>
                </a:solidFill>
                <a:latin typeface="Calibri"/>
                <a:cs typeface="Calibri"/>
              </a:rPr>
              <a:t>thin, flat </a:t>
            </a:r>
            <a:r>
              <a:rPr lang="en-US" sz="1600" spc="-10" dirty="0">
                <a:solidFill>
                  <a:schemeClr val="tx1"/>
                </a:solidFill>
                <a:latin typeface="Calibri"/>
                <a:cs typeface="Calibri"/>
              </a:rPr>
              <a:t>and it is the site of </a:t>
            </a:r>
            <a:r>
              <a:rPr lang="en-US" sz="1600" spc="-10" dirty="0">
                <a:solidFill>
                  <a:srgbClr val="FFC000"/>
                </a:solidFill>
                <a:latin typeface="Calibri"/>
                <a:cs typeface="Calibri"/>
              </a:rPr>
              <a:t>choroid plexus </a:t>
            </a:r>
            <a:r>
              <a:rPr lang="en-US" sz="1600" spc="-10" dirty="0">
                <a:solidFill>
                  <a:srgbClr val="FF0000"/>
                </a:solidFill>
                <a:latin typeface="Calibri"/>
                <a:cs typeface="Calibri"/>
              </a:rPr>
              <a:t>of the lateral ventricle. </a:t>
            </a:r>
          </a:p>
        </p:txBody>
      </p:sp>
      <p:sp>
        <p:nvSpPr>
          <p:cNvPr id="30" name="TextBox 2"/>
          <p:cNvSpPr txBox="1"/>
          <p:nvPr/>
        </p:nvSpPr>
        <p:spPr>
          <a:xfrm>
            <a:off x="9035863" y="4235326"/>
            <a:ext cx="2875712" cy="646331"/>
          </a:xfrm>
          <a:prstGeom prst="rect">
            <a:avLst/>
          </a:prstGeom>
          <a:noFill/>
          <a:ln>
            <a:solidFill>
              <a:srgbClr val="618E87"/>
            </a:solidFill>
            <a:prstDash val="dash"/>
          </a:ln>
        </p:spPr>
        <p:txBody>
          <a:bodyPr wrap="square" rtlCol="0">
            <a:spAutoFit/>
          </a:bodyPr>
          <a:lstStyle/>
          <a:p>
            <a:pPr algn="ctr" rtl="1"/>
            <a:r>
              <a:rPr lang="ar-KW" sz="1200" dirty="0">
                <a:solidFill>
                  <a:schemeClr val="bg1">
                    <a:lumMod val="50000"/>
                  </a:schemeClr>
                </a:solidFill>
                <a:latin typeface="Calibri" panose="020F0502020204030204" pitchFamily="34" charset="0"/>
                <a:cs typeface="Calibri" panose="020F0502020204030204" pitchFamily="34" charset="0"/>
              </a:rPr>
              <a:t>وبتكبر الهيمسفير وتمدد وراح يكون فيها منطقه مسطحة يتكون فيها</a:t>
            </a:r>
            <a:r>
              <a:rPr lang="en-US" sz="1200" spc="-10" dirty="0">
                <a:solidFill>
                  <a:schemeClr val="bg1">
                    <a:lumMod val="50000"/>
                  </a:schemeClr>
                </a:solidFill>
                <a:latin typeface="Calibri" panose="020F0502020204030204" pitchFamily="34" charset="0"/>
                <a:cs typeface="Calibri" panose="020F0502020204030204" pitchFamily="34" charset="0"/>
              </a:rPr>
              <a:t> </a:t>
            </a:r>
          </a:p>
          <a:p>
            <a:pPr algn="ctr" rtl="1"/>
            <a:r>
              <a:rPr lang="en-US" sz="1200" spc="-10" dirty="0">
                <a:solidFill>
                  <a:schemeClr val="bg1">
                    <a:lumMod val="50000"/>
                  </a:schemeClr>
                </a:solidFill>
                <a:latin typeface="Calibri" panose="020F0502020204030204" pitchFamily="34" charset="0"/>
                <a:cs typeface="Calibri" panose="020F0502020204030204" pitchFamily="34" charset="0"/>
              </a:rPr>
              <a:t>choroid plexus</a:t>
            </a:r>
            <a:r>
              <a:rPr lang="ar-KW" sz="1200" dirty="0">
                <a:solidFill>
                  <a:schemeClr val="bg1">
                    <a:lumMod val="50000"/>
                  </a:schemeClr>
                </a:solidFill>
                <a:latin typeface="Calibri" panose="020F0502020204030204" pitchFamily="34" charset="0"/>
                <a:cs typeface="Calibri" panose="020F0502020204030204" pitchFamily="34" charset="0"/>
              </a:rPr>
              <a:t>  </a:t>
            </a:r>
            <a:r>
              <a:rPr lang="en-US" sz="1200" dirty="0">
                <a:solidFill>
                  <a:schemeClr val="bg1">
                    <a:lumMod val="50000"/>
                  </a:schemeClr>
                </a:solidFill>
                <a:latin typeface="Calibri" panose="020F0502020204030204" pitchFamily="34" charset="0"/>
                <a:cs typeface="Calibri" panose="020F0502020204030204" pitchFamily="34" charset="0"/>
              </a:rPr>
              <a:t>to produce (</a:t>
            </a:r>
            <a:r>
              <a:rPr lang="en-US" sz="1200" dirty="0" smtClean="0">
                <a:solidFill>
                  <a:schemeClr val="bg1">
                    <a:lumMod val="50000"/>
                  </a:schemeClr>
                </a:solidFill>
                <a:latin typeface="Calibri" panose="020F0502020204030204" pitchFamily="34" charset="0"/>
                <a:cs typeface="Calibri" panose="020F0502020204030204" pitchFamily="34" charset="0"/>
              </a:rPr>
              <a:t>CSF)</a:t>
            </a:r>
            <a:endParaRPr lang="ar-KW" sz="1200" dirty="0">
              <a:solidFill>
                <a:schemeClr val="bg1">
                  <a:lumMod val="50000"/>
                </a:schemeClr>
              </a:solidFill>
              <a:latin typeface="Calibri" panose="020F0502020204030204" pitchFamily="34" charset="0"/>
              <a:cs typeface="Calibri" panose="020F0502020204030204" pitchFamily="34" charset="0"/>
            </a:endParaRPr>
          </a:p>
        </p:txBody>
      </p:sp>
      <p:pic>
        <p:nvPicPr>
          <p:cNvPr id="31" name="Picture 8" descr="nerv0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01" y="5030113"/>
            <a:ext cx="3143768" cy="137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مستطيل 38"/>
          <p:cNvSpPr/>
          <p:nvPr/>
        </p:nvSpPr>
        <p:spPr>
          <a:xfrm>
            <a:off x="272721" y="2426507"/>
            <a:ext cx="7767118" cy="1077218"/>
          </a:xfrm>
          <a:prstGeom prst="rect">
            <a:avLst/>
          </a:prstGeom>
        </p:spPr>
        <p:txBody>
          <a:bodyPr wrap="square">
            <a:spAutoFit/>
          </a:bodyPr>
          <a:lstStyle/>
          <a:p>
            <a:pPr algn="l"/>
            <a:r>
              <a:rPr lang="en-US" sz="1600" b="1" dirty="0">
                <a:solidFill>
                  <a:srgbClr val="002060"/>
                </a:solidFill>
                <a:latin typeface="Calibri" panose="020F0502020204030204" pitchFamily="34" charset="0"/>
                <a:cs typeface="Calibri" panose="020F0502020204030204" pitchFamily="34" charset="0"/>
              </a:rPr>
              <a:t>-The cerebral hemispheres </a:t>
            </a:r>
            <a:r>
              <a:rPr lang="en-US" sz="1600" b="1" dirty="0">
                <a:solidFill>
                  <a:srgbClr val="7030A0"/>
                </a:solidFill>
                <a:latin typeface="Calibri" panose="020F0502020204030204" pitchFamily="34" charset="0"/>
                <a:cs typeface="Calibri" panose="020F0502020204030204" pitchFamily="34" charset="0"/>
              </a:rPr>
              <a:t>first appear on the day 32</a:t>
            </a:r>
            <a:r>
              <a:rPr lang="en-US" dirty="0">
                <a:solidFill>
                  <a:schemeClr val="bg1">
                    <a:lumMod val="50000"/>
                  </a:schemeClr>
                </a:solidFill>
                <a:latin typeface="Calibri" panose="020F0502020204030204" pitchFamily="34" charset="0"/>
                <a:cs typeface="Calibri" panose="020F0502020204030204" pitchFamily="34" charset="0"/>
              </a:rPr>
              <a:t>( </a:t>
            </a:r>
            <a:r>
              <a:rPr lang="ar-KW" dirty="0">
                <a:solidFill>
                  <a:schemeClr val="bg1">
                    <a:lumMod val="50000"/>
                  </a:schemeClr>
                </a:solidFill>
                <a:latin typeface="Calibri" panose="020F0502020204030204" pitchFamily="34" charset="0"/>
                <a:cs typeface="Calibri" panose="020F0502020204030204" pitchFamily="34" charset="0"/>
              </a:rPr>
              <a:t>بعد شهر ويومين</a:t>
            </a:r>
            <a:r>
              <a:rPr lang="en-US" dirty="0">
                <a:solidFill>
                  <a:schemeClr val="bg1">
                    <a:lumMod val="50000"/>
                  </a:schemeClr>
                </a:solidFill>
                <a:latin typeface="Calibri" panose="020F0502020204030204" pitchFamily="34" charset="0"/>
                <a:cs typeface="Calibri" panose="020F0502020204030204" pitchFamily="34" charset="0"/>
              </a:rPr>
              <a:t> </a:t>
            </a:r>
            <a:r>
              <a:rPr lang="ar-KW" dirty="0">
                <a:solidFill>
                  <a:schemeClr val="bg1">
                    <a:lumMod val="50000"/>
                  </a:schemeClr>
                </a:solidFill>
                <a:latin typeface="Calibri" panose="020F0502020204030204" pitchFamily="34" charset="0"/>
                <a:cs typeface="Calibri" panose="020F0502020204030204" pitchFamily="34" charset="0"/>
              </a:rPr>
              <a:t>(</a:t>
            </a:r>
            <a:r>
              <a:rPr lang="en-US" sz="1600" b="1" dirty="0">
                <a:solidFill>
                  <a:srgbClr val="7030A0"/>
                </a:solidFill>
                <a:latin typeface="Calibri" panose="020F0502020204030204" pitchFamily="34" charset="0"/>
                <a:cs typeface="Calibri" panose="020F0502020204030204" pitchFamily="34" charset="0"/>
              </a:rPr>
              <a:t>of pregnancy </a:t>
            </a:r>
            <a:r>
              <a:rPr lang="en-US" sz="1600" dirty="0">
                <a:latin typeface="Calibri" panose="020F0502020204030204" pitchFamily="34" charset="0"/>
                <a:cs typeface="Calibri" panose="020F0502020204030204" pitchFamily="34" charset="0"/>
              </a:rPr>
              <a:t>as a </a:t>
            </a:r>
            <a:r>
              <a:rPr lang="en-US" sz="1600" dirty="0">
                <a:solidFill>
                  <a:srgbClr val="FF0000"/>
                </a:solidFill>
                <a:latin typeface="Calibri" panose="020F0502020204030204" pitchFamily="34" charset="0"/>
                <a:cs typeface="Calibri" panose="020F0502020204030204" pitchFamily="34" charset="0"/>
              </a:rPr>
              <a:t>pair of bubble-like outgrowths of the Telencephalon</a:t>
            </a:r>
            <a:r>
              <a:rPr lang="en-US" sz="1600" dirty="0">
                <a:latin typeface="Calibri" panose="020F0502020204030204" pitchFamily="34" charset="0"/>
                <a:cs typeface="Calibri" panose="020F0502020204030204" pitchFamily="34" charset="0"/>
              </a:rPr>
              <a:t>. </a:t>
            </a:r>
          </a:p>
          <a:p>
            <a:pPr algn="l"/>
            <a:r>
              <a:rPr lang="en-US" sz="1600" b="1" dirty="0">
                <a:solidFill>
                  <a:srgbClr val="7030A0"/>
                </a:solidFill>
                <a:latin typeface="Calibri" panose="020F0502020204030204" pitchFamily="34" charset="0"/>
                <a:cs typeface="Calibri" panose="020F0502020204030204" pitchFamily="34" charset="0"/>
              </a:rPr>
              <a:t>By 16 weeks</a:t>
            </a:r>
            <a:r>
              <a:rPr lang="en-US" sz="1600" dirty="0">
                <a:solidFill>
                  <a:schemeClr val="bg1">
                    <a:lumMod val="50000"/>
                  </a:schemeClr>
                </a:solidFill>
                <a:latin typeface="Calibri" panose="020F0502020204030204" pitchFamily="34" charset="0"/>
                <a:cs typeface="Calibri" panose="020F0502020204030204" pitchFamily="34" charset="0"/>
              </a:rPr>
              <a:t>(</a:t>
            </a:r>
            <a:r>
              <a:rPr lang="ar-KW" dirty="0">
                <a:solidFill>
                  <a:schemeClr val="bg1">
                    <a:lumMod val="50000"/>
                  </a:schemeClr>
                </a:solidFill>
                <a:latin typeface="Calibri" panose="020F0502020204030204" pitchFamily="34" charset="0"/>
                <a:cs typeface="Calibri" panose="020F0502020204030204" pitchFamily="34" charset="0"/>
              </a:rPr>
              <a:t>(بعد 4 شهور</a:t>
            </a:r>
            <a:r>
              <a:rPr lang="en-US" sz="1600" dirty="0">
                <a:latin typeface="Calibri" panose="020F0502020204030204" pitchFamily="34" charset="0"/>
                <a:cs typeface="Calibri" panose="020F0502020204030204" pitchFamily="34" charset="0"/>
              </a:rPr>
              <a:t>, the rapidly growing hemispheres</a:t>
            </a:r>
            <a:r>
              <a:rPr lang="en-US" sz="1600" dirty="0">
                <a:solidFill>
                  <a:srgbClr val="FF0000"/>
                </a:solidFill>
                <a:latin typeface="Calibri" panose="020F0502020204030204" pitchFamily="34" charset="0"/>
                <a:cs typeface="Calibri" panose="020F0502020204030204" pitchFamily="34" charset="0"/>
              </a:rPr>
              <a:t> are </a:t>
            </a:r>
            <a:r>
              <a:rPr lang="en-US" sz="1600" b="1" dirty="0">
                <a:solidFill>
                  <a:srgbClr val="FF0000"/>
                </a:solidFill>
                <a:latin typeface="Calibri" panose="020F0502020204030204" pitchFamily="34" charset="0"/>
                <a:cs typeface="Calibri" panose="020F0502020204030204" pitchFamily="34" charset="0"/>
              </a:rPr>
              <a:t>oval </a:t>
            </a:r>
            <a:r>
              <a:rPr lang="en-US" sz="1600" dirty="0">
                <a:solidFill>
                  <a:srgbClr val="FF0000"/>
                </a:solidFill>
                <a:latin typeface="Calibri" panose="020F0502020204030204" pitchFamily="34" charset="0"/>
                <a:cs typeface="Calibri" panose="020F0502020204030204" pitchFamily="34" charset="0"/>
              </a:rPr>
              <a:t>and have expanded back to cover the </a:t>
            </a:r>
            <a:r>
              <a:rPr lang="en-US" sz="1600" b="1" dirty="0">
                <a:solidFill>
                  <a:srgbClr val="FF0000"/>
                </a:solidFill>
                <a:latin typeface="Calibri" panose="020F0502020204030204" pitchFamily="34" charset="0"/>
                <a:cs typeface="Calibri" panose="020F0502020204030204" pitchFamily="34" charset="0"/>
              </a:rPr>
              <a:t>diencephalon</a:t>
            </a:r>
            <a:r>
              <a:rPr lang="en-US" b="1" dirty="0">
                <a:solidFill>
                  <a:srgbClr val="FF0000"/>
                </a:solidFill>
              </a:rPr>
              <a:t>. </a:t>
            </a:r>
            <a:r>
              <a:rPr lang="ar-SA" b="1" dirty="0">
                <a:solidFill>
                  <a:schemeClr val="bg1">
                    <a:lumMod val="50000"/>
                  </a:schemeClr>
                </a:solidFill>
                <a:latin typeface="Calibri" panose="020F0502020204030204" pitchFamily="34" charset="0"/>
                <a:cs typeface="Calibri" panose="020F0502020204030204" pitchFamily="34" charset="0"/>
              </a:rPr>
              <a:t>(</a:t>
            </a:r>
            <a:r>
              <a:rPr lang="ar-SA" dirty="0">
                <a:solidFill>
                  <a:schemeClr val="bg1">
                    <a:lumMod val="50000"/>
                  </a:schemeClr>
                </a:solidFill>
                <a:latin typeface="Calibri" panose="020F0502020204030204" pitchFamily="34" charset="0"/>
                <a:cs typeface="Calibri" panose="020F0502020204030204" pitchFamily="34" charset="0"/>
              </a:rPr>
              <a:t>يعني يتمدد من كل اتجاه ويغطي </a:t>
            </a:r>
            <a:r>
              <a:rPr lang="ar-SA" dirty="0" err="1">
                <a:solidFill>
                  <a:schemeClr val="bg1">
                    <a:lumMod val="50000"/>
                  </a:schemeClr>
                </a:solidFill>
                <a:latin typeface="Calibri" panose="020F0502020204030204" pitchFamily="34" charset="0"/>
                <a:cs typeface="Calibri" panose="020F0502020204030204" pitchFamily="34" charset="0"/>
              </a:rPr>
              <a:t>الدينسيفالون</a:t>
            </a:r>
            <a:r>
              <a:rPr lang="ar-SA" dirty="0">
                <a:solidFill>
                  <a:schemeClr val="bg1">
                    <a:lumMod val="50000"/>
                  </a:schemeClr>
                </a:solidFill>
                <a:latin typeface="Calibri" panose="020F0502020204030204" pitchFamily="34" charset="0"/>
                <a:cs typeface="Calibri" panose="020F0502020204030204" pitchFamily="34" charset="0"/>
              </a:rPr>
              <a:t>)</a:t>
            </a:r>
            <a:endParaRPr lang="en-US" dirty="0">
              <a:solidFill>
                <a:schemeClr val="bg1">
                  <a:lumMod val="50000"/>
                </a:schemeClr>
              </a:solidFill>
              <a:latin typeface="Calibri" panose="020F0502020204030204" pitchFamily="34" charset="0"/>
              <a:cs typeface="Calibri" panose="020F0502020204030204" pitchFamily="34" charset="0"/>
            </a:endParaRPr>
          </a:p>
        </p:txBody>
      </p:sp>
      <p:sp>
        <p:nvSpPr>
          <p:cNvPr id="41" name="مستطيل 40"/>
          <p:cNvSpPr/>
          <p:nvPr/>
        </p:nvSpPr>
        <p:spPr>
          <a:xfrm>
            <a:off x="208550" y="4559013"/>
            <a:ext cx="9599221" cy="2308324"/>
          </a:xfrm>
          <a:prstGeom prst="rect">
            <a:avLst/>
          </a:prstGeom>
        </p:spPr>
        <p:txBody>
          <a:bodyPr wrap="square">
            <a:spAutoFit/>
          </a:bodyPr>
          <a:lstStyle/>
          <a:p>
            <a:pPr marL="12700" marR="953769" lvl="1">
              <a:tabLst>
                <a:tab pos="241300" algn="l"/>
              </a:tabLst>
            </a:pPr>
            <a:r>
              <a:rPr lang="en-US" sz="1600" spc="-5" dirty="0">
                <a:solidFill>
                  <a:srgbClr val="002060"/>
                </a:solidFill>
                <a:latin typeface="Calibri"/>
                <a:cs typeface="Calibri"/>
              </a:rPr>
              <a:t>-</a:t>
            </a:r>
            <a:r>
              <a:rPr lang="en-GB" sz="1600" spc="-5" dirty="0">
                <a:solidFill>
                  <a:srgbClr val="002060"/>
                </a:solidFill>
                <a:latin typeface="Calibri"/>
                <a:cs typeface="Calibri"/>
              </a:rPr>
              <a:t> </a:t>
            </a:r>
            <a:r>
              <a:rPr lang="en-GB" sz="1600" spc="-5" dirty="0">
                <a:solidFill>
                  <a:schemeClr val="tx1"/>
                </a:solidFill>
                <a:latin typeface="Calibri"/>
                <a:cs typeface="Calibri"/>
              </a:rPr>
              <a:t>By the </a:t>
            </a:r>
            <a:r>
              <a:rPr lang="en-GB" sz="1600" b="1" spc="-5" dirty="0">
                <a:solidFill>
                  <a:srgbClr val="7030A0"/>
                </a:solidFill>
                <a:latin typeface="Calibri"/>
                <a:cs typeface="Calibri"/>
              </a:rPr>
              <a:t>end of the 3rd month </a:t>
            </a:r>
            <a:r>
              <a:rPr lang="en-GB" sz="1600" spc="-5" dirty="0">
                <a:solidFill>
                  <a:schemeClr val="tx1"/>
                </a:solidFill>
                <a:latin typeface="Calibri"/>
                <a:cs typeface="Calibri"/>
              </a:rPr>
              <a:t>the surfaces  of the cerebral hemispheres are ( </a:t>
            </a:r>
            <a:r>
              <a:rPr lang="en-GB" sz="1600" spc="-5" dirty="0">
                <a:solidFill>
                  <a:srgbClr val="FF0000"/>
                </a:solidFill>
                <a:latin typeface="Calibri"/>
                <a:cs typeface="Calibri"/>
              </a:rPr>
              <a:t>smooth</a:t>
            </a:r>
            <a:r>
              <a:rPr lang="en-US" sz="1600" spc="-5" dirty="0">
                <a:solidFill>
                  <a:srgbClr val="FF0000"/>
                </a:solidFill>
                <a:latin typeface="Calibri"/>
                <a:cs typeface="Calibri"/>
              </a:rPr>
              <a:t> and no </a:t>
            </a:r>
            <a:r>
              <a:rPr lang="en-US" sz="1600" spc="-5" dirty="0" err="1">
                <a:solidFill>
                  <a:srgbClr val="FF0000"/>
                </a:solidFill>
                <a:latin typeface="Calibri"/>
                <a:cs typeface="Calibri"/>
              </a:rPr>
              <a:t>gyri</a:t>
            </a:r>
            <a:r>
              <a:rPr lang="en-US" sz="1600" spc="-5" dirty="0">
                <a:solidFill>
                  <a:schemeClr val="tx1"/>
                </a:solidFill>
                <a:latin typeface="Calibri"/>
                <a:cs typeface="Calibri"/>
              </a:rPr>
              <a:t>)</a:t>
            </a:r>
          </a:p>
          <a:p>
            <a:pPr marL="12700" marR="953769" lvl="1">
              <a:tabLst>
                <a:tab pos="241300" algn="l"/>
              </a:tabLst>
            </a:pPr>
            <a:endParaRPr lang="en-US" sz="1600" spc="-5" dirty="0">
              <a:solidFill>
                <a:schemeClr val="tx1"/>
              </a:solidFill>
              <a:latin typeface="Calibri"/>
              <a:cs typeface="Calibri"/>
            </a:endParaRPr>
          </a:p>
          <a:p>
            <a:pPr marL="12700" marR="953769" lvl="1">
              <a:tabLst>
                <a:tab pos="241300" algn="l"/>
              </a:tabLst>
            </a:pPr>
            <a:r>
              <a:rPr lang="en-US" sz="1600" spc="-5" dirty="0">
                <a:solidFill>
                  <a:srgbClr val="002060"/>
                </a:solidFill>
                <a:latin typeface="Calibri"/>
                <a:cs typeface="Calibri"/>
              </a:rPr>
              <a:t>- By the </a:t>
            </a:r>
            <a:r>
              <a:rPr lang="en-US" sz="1600" b="1" spc="-5" dirty="0">
                <a:solidFill>
                  <a:srgbClr val="7030A0"/>
                </a:solidFill>
                <a:latin typeface="Calibri"/>
                <a:cs typeface="Calibri"/>
              </a:rPr>
              <a:t>4th month </a:t>
            </a:r>
            <a:r>
              <a:rPr lang="en-US" sz="1600" spc="-5" dirty="0">
                <a:solidFill>
                  <a:schemeClr val="tx1"/>
                </a:solidFill>
                <a:latin typeface="Calibri"/>
                <a:cs typeface="Calibri"/>
              </a:rPr>
              <a:t>,</a:t>
            </a:r>
            <a:r>
              <a:rPr lang="en-US" sz="1600" spc="-5" dirty="0">
                <a:solidFill>
                  <a:srgbClr val="FF0000"/>
                </a:solidFill>
                <a:latin typeface="Calibri"/>
                <a:cs typeface="Calibri"/>
              </a:rPr>
              <a:t>grey matter is </a:t>
            </a:r>
            <a:r>
              <a:rPr lang="en-US" sz="1600" u="sng" spc="-5" dirty="0">
                <a:solidFill>
                  <a:srgbClr val="FF0000"/>
                </a:solidFill>
                <a:latin typeface="Calibri"/>
                <a:cs typeface="Calibri"/>
              </a:rPr>
              <a:t>growing faster </a:t>
            </a:r>
            <a:r>
              <a:rPr lang="en-US" sz="1600" spc="-5" dirty="0">
                <a:solidFill>
                  <a:srgbClr val="FF0000"/>
                </a:solidFill>
                <a:latin typeface="Calibri"/>
                <a:cs typeface="Calibri"/>
              </a:rPr>
              <a:t>than white matter</a:t>
            </a:r>
          </a:p>
          <a:p>
            <a:pPr marL="298450" marR="953769" lvl="1" indent="-285750">
              <a:buFontTx/>
              <a:buChar char="-"/>
              <a:tabLst>
                <a:tab pos="241300" algn="l"/>
              </a:tabLst>
            </a:pPr>
            <a:r>
              <a:rPr lang="en-US" sz="1600" spc="-5" dirty="0">
                <a:solidFill>
                  <a:schemeClr val="tx1"/>
                </a:solidFill>
                <a:latin typeface="Calibri"/>
                <a:cs typeface="Calibri"/>
              </a:rPr>
              <a:t>folding of the cortex &gt; formation of </a:t>
            </a:r>
            <a:r>
              <a:rPr lang="en-US" sz="1600" spc="-5" dirty="0" err="1">
                <a:solidFill>
                  <a:schemeClr val="tx1"/>
                </a:solidFill>
                <a:latin typeface="Calibri"/>
                <a:cs typeface="Calibri"/>
              </a:rPr>
              <a:t>gyri</a:t>
            </a:r>
            <a:r>
              <a:rPr lang="en-US" sz="1600" spc="-5" dirty="0">
                <a:solidFill>
                  <a:schemeClr val="tx1"/>
                </a:solidFill>
                <a:latin typeface="Calibri"/>
                <a:cs typeface="Calibri"/>
              </a:rPr>
              <a:t> and sulci.</a:t>
            </a:r>
          </a:p>
          <a:p>
            <a:pPr marL="12700" marR="953769" lvl="1">
              <a:tabLst>
                <a:tab pos="241300" algn="l"/>
              </a:tabLst>
            </a:pPr>
            <a:r>
              <a:rPr lang="en-US" sz="1600" spc="-5" dirty="0">
                <a:solidFill>
                  <a:schemeClr val="tx1"/>
                </a:solidFill>
                <a:latin typeface="Calibri"/>
                <a:cs typeface="Calibri"/>
              </a:rPr>
              <a:t> </a:t>
            </a:r>
          </a:p>
          <a:p>
            <a:pPr marL="298450" marR="953769" lvl="1" indent="-285750">
              <a:buFontTx/>
              <a:buChar char="-"/>
              <a:tabLst>
                <a:tab pos="241300" algn="l"/>
              </a:tabLst>
            </a:pPr>
            <a:r>
              <a:rPr lang="en-US" sz="1600" spc="-5" dirty="0">
                <a:solidFill>
                  <a:schemeClr val="tx1"/>
                </a:solidFill>
                <a:latin typeface="Calibri"/>
                <a:cs typeface="Calibri"/>
              </a:rPr>
              <a:t>the cortex  becomes folded into </a:t>
            </a:r>
            <a:r>
              <a:rPr lang="en-US" sz="1600" spc="-5" dirty="0" err="1">
                <a:solidFill>
                  <a:schemeClr val="tx1"/>
                </a:solidFill>
                <a:latin typeface="Calibri"/>
                <a:cs typeface="Calibri"/>
              </a:rPr>
              <a:t>gyri</a:t>
            </a:r>
            <a:r>
              <a:rPr lang="en-US" sz="1600" spc="-5" dirty="0">
                <a:solidFill>
                  <a:schemeClr val="tx1"/>
                </a:solidFill>
                <a:latin typeface="Calibri"/>
                <a:cs typeface="Calibri"/>
              </a:rPr>
              <a:t>  separated by sulci. </a:t>
            </a:r>
          </a:p>
          <a:p>
            <a:pPr marL="12700" marR="953769" lvl="1">
              <a:tabLst>
                <a:tab pos="241300" algn="l"/>
              </a:tabLst>
            </a:pPr>
            <a:endParaRPr lang="en-US" sz="1600" spc="-5" dirty="0">
              <a:solidFill>
                <a:schemeClr val="tx1"/>
              </a:solidFill>
              <a:latin typeface="Calibri"/>
              <a:cs typeface="Calibri"/>
            </a:endParaRPr>
          </a:p>
          <a:p>
            <a:pPr marL="12700" marR="953769" lvl="1">
              <a:tabLst>
                <a:tab pos="241300" algn="l"/>
              </a:tabLst>
            </a:pPr>
            <a:r>
              <a:rPr lang="en-US" sz="1600" spc="-5" dirty="0">
                <a:solidFill>
                  <a:schemeClr val="tx1"/>
                </a:solidFill>
                <a:latin typeface="Calibri"/>
                <a:cs typeface="Calibri"/>
              </a:rPr>
              <a:t>-</a:t>
            </a:r>
            <a:r>
              <a:rPr lang="en-US" sz="1600" spc="-5" dirty="0">
                <a:solidFill>
                  <a:srgbClr val="FF0000"/>
                </a:solidFill>
                <a:latin typeface="Calibri"/>
                <a:cs typeface="Calibri"/>
              </a:rPr>
              <a:t>The </a:t>
            </a:r>
            <a:r>
              <a:rPr lang="en-US" sz="1600" spc="-5" dirty="0" err="1">
                <a:solidFill>
                  <a:srgbClr val="FF0000"/>
                </a:solidFill>
                <a:latin typeface="Calibri"/>
                <a:cs typeface="Calibri"/>
              </a:rPr>
              <a:t>gyri</a:t>
            </a:r>
            <a:r>
              <a:rPr lang="en-US" sz="1600" spc="-5" dirty="0">
                <a:solidFill>
                  <a:srgbClr val="FF0000"/>
                </a:solidFill>
                <a:latin typeface="Calibri"/>
                <a:cs typeface="Calibri"/>
              </a:rPr>
              <a:t> and sulci effectively increase the surface area of the brain</a:t>
            </a:r>
            <a:r>
              <a:rPr lang="en-US" sz="1600" spc="-5" dirty="0">
                <a:solidFill>
                  <a:schemeClr val="tx1"/>
                </a:solidFill>
                <a:latin typeface="Calibri"/>
                <a:cs typeface="Calibri"/>
              </a:rPr>
              <a:t>.</a:t>
            </a:r>
          </a:p>
          <a:p>
            <a:pPr marL="12700" marR="953769" lvl="1">
              <a:tabLst>
                <a:tab pos="241300" algn="l"/>
              </a:tabLst>
            </a:pPr>
            <a:r>
              <a:rPr lang="en-US" sz="1600" spc="-5" dirty="0">
                <a:solidFill>
                  <a:schemeClr val="tx1"/>
                </a:solidFill>
                <a:latin typeface="Calibri"/>
                <a:cs typeface="Calibri"/>
              </a:rPr>
              <a:t>- The detailed pattern of </a:t>
            </a:r>
            <a:r>
              <a:rPr lang="en-US" sz="1600" spc="-5" dirty="0" err="1">
                <a:solidFill>
                  <a:schemeClr val="tx1"/>
                </a:solidFill>
                <a:latin typeface="Calibri"/>
                <a:cs typeface="Calibri"/>
              </a:rPr>
              <a:t>gyri</a:t>
            </a:r>
            <a:r>
              <a:rPr lang="en-US" sz="1600" spc="-5" dirty="0">
                <a:solidFill>
                  <a:schemeClr val="tx1"/>
                </a:solidFill>
                <a:latin typeface="Calibri"/>
                <a:cs typeface="Calibri"/>
              </a:rPr>
              <a:t> and sulci varies between individuals</a:t>
            </a:r>
            <a:endParaRPr lang="ar-SA" dirty="0">
              <a:solidFill>
                <a:schemeClr val="tx1"/>
              </a:solidFill>
            </a:endParaRPr>
          </a:p>
        </p:txBody>
      </p:sp>
      <p:sp>
        <p:nvSpPr>
          <p:cNvPr id="3" name="مستطيل 2"/>
          <p:cNvSpPr/>
          <p:nvPr/>
        </p:nvSpPr>
        <p:spPr>
          <a:xfrm>
            <a:off x="11214100" y="5308600"/>
            <a:ext cx="633082" cy="2286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p:cNvSpPr txBox="1"/>
          <p:nvPr/>
        </p:nvSpPr>
        <p:spPr>
          <a:xfrm>
            <a:off x="4716358" y="3575902"/>
            <a:ext cx="2933378" cy="461665"/>
          </a:xfrm>
          <a:prstGeom prst="rect">
            <a:avLst/>
          </a:prstGeom>
          <a:noFill/>
          <a:ln w="12700">
            <a:solidFill>
              <a:srgbClr val="618E87"/>
            </a:solidFill>
            <a:prstDash val="sysDash"/>
          </a:ln>
        </p:spPr>
        <p:txBody>
          <a:bodyPr wrap="square" rtlCol="1">
            <a:spAutoFit/>
          </a:bodyPr>
          <a:lstStyle/>
          <a:p>
            <a:pPr algn="ctr" rtl="1"/>
            <a:r>
              <a:rPr lang="ar-SA" sz="1200" dirty="0">
                <a:solidFill>
                  <a:schemeClr val="bg1">
                    <a:lumMod val="50000"/>
                  </a:schemeClr>
                </a:solidFill>
                <a:latin typeface="Calibri" panose="020F0502020204030204" pitchFamily="34" charset="0"/>
                <a:cs typeface="Calibri" panose="020F0502020204030204" pitchFamily="34" charset="0"/>
              </a:rPr>
              <a:t>اعرفوا ان في البداية يكون شكلها </a:t>
            </a:r>
            <a:r>
              <a:rPr lang="ar-SA" sz="1200" dirty="0" err="1">
                <a:solidFill>
                  <a:schemeClr val="bg1">
                    <a:lumMod val="50000"/>
                  </a:schemeClr>
                </a:solidFill>
                <a:latin typeface="Calibri" panose="020F0502020204030204" pitchFamily="34" charset="0"/>
                <a:cs typeface="Calibri" panose="020F0502020204030204" pitchFamily="34" charset="0"/>
              </a:rPr>
              <a:t>اوفال</a:t>
            </a:r>
            <a:r>
              <a:rPr lang="ar-SA" sz="1200" dirty="0">
                <a:solidFill>
                  <a:schemeClr val="bg1">
                    <a:lumMod val="50000"/>
                  </a:schemeClr>
                </a:solidFill>
                <a:latin typeface="Calibri" panose="020F0502020204030204" pitchFamily="34" charset="0"/>
                <a:cs typeface="Calibri" panose="020F0502020204030204" pitchFamily="34" charset="0"/>
              </a:rPr>
              <a:t> لان ف </a:t>
            </a:r>
            <a:r>
              <a:rPr lang="ar-SA" sz="1200" dirty="0" err="1">
                <a:solidFill>
                  <a:schemeClr val="bg1">
                    <a:lumMod val="50000"/>
                  </a:schemeClr>
                </a:solidFill>
                <a:latin typeface="Calibri" panose="020F0502020204030204" pitchFamily="34" charset="0"/>
                <a:cs typeface="Calibri" panose="020F0502020204030204" pitchFamily="34" charset="0"/>
              </a:rPr>
              <a:t>سلايد</a:t>
            </a:r>
            <a:r>
              <a:rPr lang="ar-SA" sz="1200" dirty="0">
                <a:solidFill>
                  <a:schemeClr val="bg1">
                    <a:lumMod val="50000"/>
                  </a:schemeClr>
                </a:solidFill>
                <a:latin typeface="Calibri" panose="020F0502020204030204" pitchFamily="34" charset="0"/>
                <a:cs typeface="Calibri" panose="020F0502020204030204" pitchFamily="34" charset="0"/>
              </a:rPr>
              <a:t> 9 </a:t>
            </a:r>
            <a:r>
              <a:rPr lang="ar-SA" sz="1200" dirty="0" err="1">
                <a:solidFill>
                  <a:schemeClr val="bg1">
                    <a:lumMod val="50000"/>
                  </a:schemeClr>
                </a:solidFill>
                <a:latin typeface="Calibri" panose="020F0502020204030204" pitchFamily="34" charset="0"/>
                <a:cs typeface="Calibri" panose="020F0502020204030204" pitchFamily="34" charset="0"/>
              </a:rPr>
              <a:t>حيتغير</a:t>
            </a:r>
            <a:r>
              <a:rPr lang="ar-SA" sz="1200" dirty="0">
                <a:solidFill>
                  <a:schemeClr val="bg1">
                    <a:lumMod val="50000"/>
                  </a:schemeClr>
                </a:solidFill>
                <a:latin typeface="Calibri" panose="020F0502020204030204" pitchFamily="34" charset="0"/>
                <a:cs typeface="Calibri" panose="020F0502020204030204" pitchFamily="34" charset="0"/>
              </a:rPr>
              <a:t> شكلها</a:t>
            </a:r>
          </a:p>
        </p:txBody>
      </p:sp>
      <p:cxnSp>
        <p:nvCxnSpPr>
          <p:cNvPr id="17" name="رابط كسهم مستقيم 16"/>
          <p:cNvCxnSpPr/>
          <p:nvPr/>
        </p:nvCxnSpPr>
        <p:spPr>
          <a:xfrm>
            <a:off x="5600700" y="3171620"/>
            <a:ext cx="86422" cy="370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0748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9" name="مستطيل 8"/>
          <p:cNvSpPr/>
          <p:nvPr/>
        </p:nvSpPr>
        <p:spPr>
          <a:xfrm>
            <a:off x="396876" y="905936"/>
            <a:ext cx="6096000" cy="1077218"/>
          </a:xfrm>
          <a:prstGeom prst="rect">
            <a:avLst/>
          </a:prstGeom>
        </p:spPr>
        <p:txBody>
          <a:bodyPr>
            <a:spAutoFit/>
          </a:bodyPr>
          <a:lstStyle/>
          <a:p>
            <a:r>
              <a:rPr lang="en-US" sz="1600" dirty="0">
                <a:solidFill>
                  <a:srgbClr val="618E87"/>
                </a:solidFill>
                <a:latin typeface="Calibri" panose="020F0502020204030204" pitchFamily="34" charset="0"/>
                <a:cs typeface="Calibri" panose="020F0502020204030204" pitchFamily="34" charset="0"/>
              </a:rPr>
              <a:t>-The wall of the telencephalon is formed of 3 layers :</a:t>
            </a:r>
          </a:p>
          <a:p>
            <a:r>
              <a:rPr lang="en-US" sz="1600" dirty="0">
                <a:latin typeface="Calibri" panose="020F0502020204030204" pitchFamily="34" charset="0"/>
                <a:cs typeface="Calibri" panose="020F0502020204030204" pitchFamily="34" charset="0"/>
              </a:rPr>
              <a:t>1- </a:t>
            </a:r>
            <a:r>
              <a:rPr lang="en-US" sz="1600" dirty="0">
                <a:solidFill>
                  <a:srgbClr val="EE3D9B"/>
                </a:solidFill>
                <a:latin typeface="Calibri" panose="020F0502020204030204" pitchFamily="34" charset="0"/>
                <a:cs typeface="Calibri" panose="020F0502020204030204" pitchFamily="34" charset="0"/>
              </a:rPr>
              <a:t>Ependymal</a:t>
            </a:r>
            <a:r>
              <a:rPr lang="en-US" sz="1600" dirty="0">
                <a:solidFill>
                  <a:schemeClr val="bg1">
                    <a:lumMod val="50000"/>
                  </a:schemeClr>
                </a:solidFill>
                <a:latin typeface="Calibri" panose="020F0502020204030204" pitchFamily="34" charset="0"/>
                <a:cs typeface="Calibri" panose="020F0502020204030204" pitchFamily="34" charset="0"/>
              </a:rPr>
              <a:t>(inner)</a:t>
            </a:r>
            <a:r>
              <a:rPr lang="en-US" sz="1600" dirty="0">
                <a:latin typeface="Calibri" panose="020F0502020204030204" pitchFamily="34" charset="0"/>
                <a:cs typeface="Calibri" panose="020F0502020204030204" pitchFamily="34" charset="0"/>
              </a:rPr>
              <a:t>: </a:t>
            </a:r>
            <a:r>
              <a:rPr lang="en-US" sz="1600" dirty="0">
                <a:solidFill>
                  <a:srgbClr val="FF0000"/>
                </a:solidFill>
                <a:latin typeface="Calibri" panose="020F0502020204030204" pitchFamily="34" charset="0"/>
                <a:cs typeface="Calibri" panose="020F0502020204030204" pitchFamily="34" charset="0"/>
              </a:rPr>
              <a:t>(lining the cavity of the lateral ventricle).</a:t>
            </a:r>
          </a:p>
          <a:p>
            <a:r>
              <a:rPr lang="en-US" sz="1600" dirty="0">
                <a:latin typeface="Calibri" panose="020F0502020204030204" pitchFamily="34" charset="0"/>
                <a:cs typeface="Calibri" panose="020F0502020204030204" pitchFamily="34" charset="0"/>
              </a:rPr>
              <a:t>2-</a:t>
            </a:r>
            <a:r>
              <a:rPr lang="en-US" sz="1600" dirty="0">
                <a:solidFill>
                  <a:schemeClr val="bg2">
                    <a:lumMod val="60000"/>
                    <a:lumOff val="40000"/>
                  </a:schemeClr>
                </a:solidFill>
                <a:latin typeface="Calibri" panose="020F0502020204030204" pitchFamily="34" charset="0"/>
                <a:cs typeface="Calibri" panose="020F0502020204030204" pitchFamily="34" charset="0"/>
              </a:rPr>
              <a:t> Mantel </a:t>
            </a:r>
            <a:r>
              <a:rPr lang="en-US" sz="1600" dirty="0">
                <a:solidFill>
                  <a:schemeClr val="bg1">
                    <a:lumMod val="50000"/>
                  </a:schemeClr>
                </a:solidFill>
                <a:latin typeface="Calibri" panose="020F0502020204030204" pitchFamily="34" charset="0"/>
                <a:cs typeface="Calibri" panose="020F0502020204030204" pitchFamily="34" charset="0"/>
              </a:rPr>
              <a:t>(middle)</a:t>
            </a:r>
            <a:r>
              <a:rPr lang="en-US" sz="1600" dirty="0">
                <a:solidFill>
                  <a:schemeClr val="tx1"/>
                </a:solidFill>
                <a:latin typeface="Calibri" panose="020F0502020204030204" pitchFamily="34" charset="0"/>
                <a:cs typeface="Calibri" panose="020F0502020204030204" pitchFamily="34" charset="0"/>
              </a:rPr>
              <a:t>: nerve cells forming the </a:t>
            </a:r>
            <a:r>
              <a:rPr lang="en-US" sz="1600" dirty="0">
                <a:solidFill>
                  <a:srgbClr val="FF0000"/>
                </a:solidFill>
                <a:latin typeface="Calibri" panose="020F0502020204030204" pitchFamily="34" charset="0"/>
                <a:cs typeface="Calibri" panose="020F0502020204030204" pitchFamily="34" charset="0"/>
              </a:rPr>
              <a:t>grey matter.</a:t>
            </a:r>
          </a:p>
          <a:p>
            <a:r>
              <a:rPr lang="en-US" sz="1600" dirty="0">
                <a:latin typeface="Calibri" panose="020F0502020204030204" pitchFamily="34" charset="0"/>
                <a:cs typeface="Calibri" panose="020F0502020204030204" pitchFamily="34" charset="0"/>
              </a:rPr>
              <a:t>3- </a:t>
            </a:r>
            <a:r>
              <a:rPr lang="en-US" sz="1600" dirty="0">
                <a:solidFill>
                  <a:srgbClr val="9B2A44"/>
                </a:solidFill>
                <a:latin typeface="Calibri" panose="020F0502020204030204" pitchFamily="34" charset="0"/>
                <a:cs typeface="Calibri" panose="020F0502020204030204" pitchFamily="34" charset="0"/>
              </a:rPr>
              <a:t>Marginal</a:t>
            </a:r>
            <a:r>
              <a:rPr lang="en-US" sz="1600" dirty="0">
                <a:solidFill>
                  <a:srgbClr val="C9ACAE"/>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(outer)</a:t>
            </a:r>
            <a:r>
              <a:rPr lang="en-US" sz="1600" dirty="0">
                <a:solidFill>
                  <a:schemeClr val="tx1"/>
                </a:solidFill>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nerve fibers forming the </a:t>
            </a:r>
            <a:r>
              <a:rPr lang="en-US" sz="1600" dirty="0">
                <a:solidFill>
                  <a:srgbClr val="FF0000"/>
                </a:solidFill>
                <a:latin typeface="Calibri" panose="020F0502020204030204" pitchFamily="34" charset="0"/>
                <a:cs typeface="Calibri" panose="020F0502020204030204" pitchFamily="34" charset="0"/>
              </a:rPr>
              <a:t>white matter</a:t>
            </a:r>
            <a:r>
              <a:rPr lang="en-US" sz="1600" dirty="0">
                <a:latin typeface="Calibri" panose="020F0502020204030204" pitchFamily="34" charset="0"/>
                <a:cs typeface="Calibri" panose="020F0502020204030204" pitchFamily="34" charset="0"/>
              </a:rPr>
              <a:t>.</a:t>
            </a: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16" t="18797" r="25748" b="16724"/>
          <a:stretch/>
        </p:blipFill>
        <p:spPr>
          <a:xfrm>
            <a:off x="6449915" y="595739"/>
            <a:ext cx="2866371" cy="1486402"/>
          </a:xfrm>
          <a:prstGeom prst="rect">
            <a:avLst/>
          </a:prstGeom>
          <a:noFill/>
        </p:spPr>
      </p:pic>
      <p:cxnSp>
        <p:nvCxnSpPr>
          <p:cNvPr id="11" name="رابط كسهم مستقيم 10"/>
          <p:cNvCxnSpPr/>
          <p:nvPr/>
        </p:nvCxnSpPr>
        <p:spPr>
          <a:xfrm>
            <a:off x="6057091" y="569465"/>
            <a:ext cx="945939" cy="245483"/>
          </a:xfrm>
          <a:prstGeom prst="straightConnector1">
            <a:avLst/>
          </a:prstGeom>
          <a:ln w="57150">
            <a:solidFill>
              <a:srgbClr val="EE3D9B"/>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V="1">
            <a:off x="5932342" y="1047602"/>
            <a:ext cx="970974" cy="19832"/>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192506" y="2488126"/>
            <a:ext cx="6634195" cy="830997"/>
          </a:xfrm>
          <a:prstGeom prst="rect">
            <a:avLst/>
          </a:prstGeom>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rPr>
              <a:t>- Most of the nerve cells </a:t>
            </a:r>
            <a:r>
              <a:rPr lang="en-US" sz="1600" u="sng" dirty="0">
                <a:solidFill>
                  <a:srgbClr val="FF0000"/>
                </a:solidFill>
                <a:latin typeface="Calibri" panose="020F0502020204030204" pitchFamily="34" charset="0"/>
                <a:cs typeface="Calibri" panose="020F0502020204030204" pitchFamily="34" charset="0"/>
              </a:rPr>
              <a:t>in mantel layer  migrate to the marginal layer forming </a:t>
            </a:r>
            <a:r>
              <a:rPr lang="en-US" sz="1600" b="1" u="sng" dirty="0">
                <a:solidFill>
                  <a:srgbClr val="FF0000"/>
                </a:solidFill>
                <a:latin typeface="Calibri" panose="020F0502020204030204" pitchFamily="34" charset="0"/>
                <a:cs typeface="Calibri" panose="020F0502020204030204" pitchFamily="34" charset="0"/>
              </a:rPr>
              <a:t>the cerebral cortex</a:t>
            </a:r>
            <a:r>
              <a:rPr lang="en-US" sz="1600" u="sng" dirty="0">
                <a:solidFill>
                  <a:srgbClr val="FF0000"/>
                </a:solidFill>
                <a:latin typeface="Calibri" panose="020F0502020204030204" pitchFamily="34" charset="0"/>
                <a:cs typeface="Calibri" panose="020F0502020204030204" pitchFamily="34" charset="0"/>
              </a:rPr>
              <a:t>.</a:t>
            </a:r>
          </a:p>
          <a:p>
            <a:r>
              <a:rPr lang="en-US" sz="1600" dirty="0">
                <a:solidFill>
                  <a:srgbClr val="FF0000"/>
                </a:solidFill>
                <a:latin typeface="Calibri" panose="020F0502020204030204" pitchFamily="34" charset="0"/>
                <a:cs typeface="Calibri" panose="020F0502020204030204" pitchFamily="34" charset="0"/>
              </a:rPr>
              <a:t>-Some cells do not migrate and remains to form the </a:t>
            </a:r>
            <a:r>
              <a:rPr lang="en-US" sz="1600" b="1" u="sng" dirty="0">
                <a:solidFill>
                  <a:srgbClr val="FF0000"/>
                </a:solidFill>
                <a:latin typeface="Calibri" panose="020F0502020204030204" pitchFamily="34" charset="0"/>
                <a:cs typeface="Calibri" panose="020F0502020204030204" pitchFamily="34" charset="0"/>
              </a:rPr>
              <a:t>basal ganglia</a:t>
            </a:r>
            <a:r>
              <a:rPr lang="en-US" sz="1600" u="sng" dirty="0">
                <a:solidFill>
                  <a:srgbClr val="FF0000"/>
                </a:solidFill>
                <a:latin typeface="Calibri" panose="020F0502020204030204" pitchFamily="34" charset="0"/>
                <a:cs typeface="Calibri" panose="020F0502020204030204" pitchFamily="34" charset="0"/>
              </a:rPr>
              <a:t>.</a:t>
            </a:r>
          </a:p>
        </p:txBody>
      </p:sp>
      <p:sp>
        <p:nvSpPr>
          <p:cNvPr id="3" name="مستطيل 2"/>
          <p:cNvSpPr/>
          <p:nvPr/>
        </p:nvSpPr>
        <p:spPr>
          <a:xfrm>
            <a:off x="256473" y="-64354"/>
            <a:ext cx="6458819" cy="584775"/>
          </a:xfrm>
          <a:prstGeom prst="rect">
            <a:avLst/>
          </a:prstGeom>
        </p:spPr>
        <p:txBody>
          <a:bodyPr wrap="none">
            <a:spAutoFit/>
          </a:bodyPr>
          <a:lstStyle/>
          <a:p>
            <a:r>
              <a:rPr lang="en-US" sz="3200" dirty="0">
                <a:solidFill>
                  <a:srgbClr val="618E87"/>
                </a:solidFill>
                <a:latin typeface="Century Gothic" charset="0"/>
                <a:ea typeface="Century Gothic" charset="0"/>
                <a:cs typeface="Century Gothic" charset="0"/>
                <a:sym typeface="Calibri"/>
              </a:rPr>
              <a:t>Development </a:t>
            </a:r>
            <a:r>
              <a:rPr lang="en-US" sz="3200">
                <a:solidFill>
                  <a:srgbClr val="618E87"/>
                </a:solidFill>
                <a:latin typeface="Century Gothic" charset="0"/>
                <a:ea typeface="Century Gothic" charset="0"/>
                <a:cs typeface="Century Gothic" charset="0"/>
                <a:sym typeface="Calibri"/>
              </a:rPr>
              <a:t>of The </a:t>
            </a:r>
            <a:r>
              <a:rPr lang="en-US" sz="3200" dirty="0">
                <a:solidFill>
                  <a:srgbClr val="618E87"/>
                </a:solidFill>
                <a:latin typeface="Century Gothic" charset="0"/>
                <a:ea typeface="Century Gothic" charset="0"/>
                <a:cs typeface="Century Gothic" charset="0"/>
                <a:sym typeface="Calibri"/>
              </a:rPr>
              <a:t>Cerebrum </a:t>
            </a:r>
            <a:endParaRPr lang="ar-SA" sz="3200" dirty="0">
              <a:latin typeface="Century Gothic" charset="0"/>
              <a:ea typeface="Century Gothic" charset="0"/>
              <a:cs typeface="Century Gothic" charset="0"/>
            </a:endParaRPr>
          </a:p>
        </p:txBody>
      </p:sp>
      <p:sp>
        <p:nvSpPr>
          <p:cNvPr id="17" name="TextBox 2"/>
          <p:cNvSpPr txBox="1"/>
          <p:nvPr/>
        </p:nvSpPr>
        <p:spPr>
          <a:xfrm>
            <a:off x="7616284" y="3036160"/>
            <a:ext cx="4519961" cy="848114"/>
          </a:xfrm>
          <a:prstGeom prst="rect">
            <a:avLst/>
          </a:prstGeom>
          <a:noFill/>
          <a:ln>
            <a:solidFill>
              <a:srgbClr val="618E87"/>
            </a:solidFill>
            <a:prstDash val="dashDot"/>
          </a:ln>
        </p:spPr>
        <p:txBody>
          <a:bodyPr wrap="square" rtlCol="0">
            <a:spAutoFit/>
          </a:bodyPr>
          <a:lstStyle/>
          <a:p>
            <a:pPr algn="ctr" rtl="1"/>
            <a:r>
              <a:rPr lang="x-none" sz="1200" spc="-5" dirty="0">
                <a:solidFill>
                  <a:schemeClr val="bg1">
                    <a:lumMod val="50000"/>
                  </a:schemeClr>
                </a:solidFill>
                <a:latin typeface="Calibri"/>
                <a:cs typeface="Calibri"/>
              </a:rPr>
              <a:t>فينتريكال والمارجينال بالخارج وتحتوي على نيرف وهي تكون الوايت ماتر اما المينتال تكون بالداخل وهي اللي بتكون لي القري ماتر  بعدين راح تهاجر المانتال لبرا عشان تكون السيربرال كورتيكس ويبقى منها </a:t>
            </a:r>
            <a:r>
              <a:rPr lang="ar-SA" sz="1200" spc="-5" dirty="0">
                <a:solidFill>
                  <a:schemeClr val="bg1">
                    <a:lumMod val="50000"/>
                  </a:schemeClr>
                </a:solidFill>
                <a:latin typeface="Calibri"/>
                <a:cs typeface="Calibri"/>
              </a:rPr>
              <a:t>ج</a:t>
            </a:r>
            <a:r>
              <a:rPr lang="x-none" sz="1200" spc="-5" dirty="0">
                <a:solidFill>
                  <a:schemeClr val="bg1">
                    <a:lumMod val="50000"/>
                  </a:schemeClr>
                </a:solidFill>
                <a:latin typeface="Calibri"/>
                <a:cs typeface="Calibri"/>
              </a:rPr>
              <a:t>زء صغير ما يهاجر هذا الجزء راح يكون البيسل قانقليا </a:t>
            </a:r>
            <a:endParaRPr lang="ar-KW" sz="1200" spc="-5" dirty="0">
              <a:solidFill>
                <a:schemeClr val="bg1">
                  <a:lumMod val="50000"/>
                </a:schemeClr>
              </a:solidFill>
              <a:latin typeface="Calibri"/>
              <a:cs typeface="Calibri"/>
            </a:endParaRPr>
          </a:p>
        </p:txBody>
      </p:sp>
      <p:sp>
        <p:nvSpPr>
          <p:cNvPr id="5" name="مستطيل 4"/>
          <p:cNvSpPr/>
          <p:nvPr/>
        </p:nvSpPr>
        <p:spPr>
          <a:xfrm>
            <a:off x="208550" y="2188084"/>
            <a:ext cx="5224507" cy="338554"/>
          </a:xfrm>
          <a:prstGeom prst="rect">
            <a:avLst/>
          </a:prstGeom>
        </p:spPr>
        <p:txBody>
          <a:bodyPr wrap="none">
            <a:spAutoFit/>
          </a:bodyPr>
          <a:lstStyle/>
          <a:p>
            <a:r>
              <a:rPr lang="en-US" sz="1600" b="1" dirty="0">
                <a:solidFill>
                  <a:srgbClr val="618E87"/>
                </a:solidFill>
                <a:latin typeface="Calibri" panose="020F0502020204030204" pitchFamily="34" charset="0"/>
                <a:cs typeface="Calibri" panose="020F0502020204030204" pitchFamily="34" charset="0"/>
              </a:rPr>
              <a:t>-As development proceeds, the following changes occur as:</a:t>
            </a:r>
            <a:endParaRPr lang="ar-SA" sz="1600" b="1" dirty="0">
              <a:solidFill>
                <a:srgbClr val="618E87"/>
              </a:solidFill>
              <a:latin typeface="Calibri" panose="020F0502020204030204" pitchFamily="34" charset="0"/>
              <a:cs typeface="Calibri" panose="020F0502020204030204" pitchFamily="34" charset="0"/>
            </a:endParaRPr>
          </a:p>
        </p:txBody>
      </p:sp>
      <p:cxnSp>
        <p:nvCxnSpPr>
          <p:cNvPr id="7" name="رابط كسهم مستقيم 6"/>
          <p:cNvCxnSpPr/>
          <p:nvPr/>
        </p:nvCxnSpPr>
        <p:spPr>
          <a:xfrm flipV="1">
            <a:off x="5980513" y="1238912"/>
            <a:ext cx="846188" cy="35626"/>
          </a:xfrm>
          <a:prstGeom prst="straightConnector1">
            <a:avLst/>
          </a:prstGeom>
          <a:ln w="57150">
            <a:solidFill>
              <a:srgbClr val="9B2A4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 name="Picture 13" descr="F00365-001-f005"/>
          <p:cNvPicPr>
            <a:picLocks noChangeAspect="1" noChangeArrowheads="1"/>
          </p:cNvPicPr>
          <p:nvPr/>
        </p:nvPicPr>
        <p:blipFill>
          <a:blip r:embed="rId3">
            <a:extLst>
              <a:ext uri="{28A0092B-C50C-407E-A947-70E740481C1C}">
                <a14:useLocalDpi xmlns:a14="http://schemas.microsoft.com/office/drawing/2010/main" val="0"/>
              </a:ext>
            </a:extLst>
          </a:blip>
          <a:srcRect b="3281"/>
          <a:stretch>
            <a:fillRect/>
          </a:stretch>
        </p:blipFill>
        <p:spPr bwMode="auto">
          <a:xfrm>
            <a:off x="9316286" y="1426729"/>
            <a:ext cx="2688058" cy="148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مستطيل 29"/>
          <p:cNvSpPr/>
          <p:nvPr/>
        </p:nvSpPr>
        <p:spPr>
          <a:xfrm>
            <a:off x="114809" y="4045955"/>
            <a:ext cx="10299865" cy="1600438"/>
          </a:xfrm>
          <a:prstGeom prst="rect">
            <a:avLst/>
          </a:prstGeom>
        </p:spPr>
        <p:txBody>
          <a:bodyPr wrap="square">
            <a:spAutoFit/>
          </a:bodyPr>
          <a:lstStyle/>
          <a:p>
            <a:pPr marL="298450" marR="5080" indent="-285750">
              <a:buFontTx/>
              <a:buChar char="-"/>
            </a:pPr>
            <a:r>
              <a:rPr lang="en-US" sz="1800" b="1" spc="-5" dirty="0">
                <a:solidFill>
                  <a:srgbClr val="EE3D9B"/>
                </a:solidFill>
                <a:latin typeface="Calibri"/>
                <a:cs typeface="Calibri"/>
              </a:rPr>
              <a:t>Corpus striatum</a:t>
            </a:r>
            <a:r>
              <a:rPr lang="en-US" sz="1800" spc="-5" dirty="0">
                <a:solidFill>
                  <a:srgbClr val="EE3D9B"/>
                </a:solidFill>
                <a:latin typeface="Calibri"/>
                <a:cs typeface="Calibri"/>
              </a:rPr>
              <a:t>: </a:t>
            </a:r>
            <a:r>
              <a:rPr lang="en-US" sz="1200" spc="-5" dirty="0">
                <a:solidFill>
                  <a:schemeClr val="bg1">
                    <a:lumMod val="50000"/>
                  </a:schemeClr>
                </a:solidFill>
                <a:latin typeface="Calibri"/>
                <a:cs typeface="Calibri"/>
              </a:rPr>
              <a:t>(it is nuclei of basal ganglia)</a:t>
            </a:r>
          </a:p>
          <a:p>
            <a:pPr marL="12700" marR="5080"/>
            <a:r>
              <a:rPr lang="en-US" sz="1200" spc="-5" dirty="0">
                <a:solidFill>
                  <a:schemeClr val="bg1">
                    <a:lumMod val="50000"/>
                  </a:schemeClr>
                </a:solidFill>
                <a:latin typeface="Calibri"/>
                <a:cs typeface="Calibri"/>
              </a:rPr>
              <a:t> </a:t>
            </a:r>
            <a:r>
              <a:rPr lang="en-US" sz="1200" spc="-5" dirty="0">
                <a:solidFill>
                  <a:schemeClr val="tx1"/>
                </a:solidFill>
                <a:latin typeface="Calibri"/>
                <a:cs typeface="Calibri"/>
              </a:rPr>
              <a:t>- </a:t>
            </a:r>
            <a:r>
              <a:rPr lang="en-US" sz="1600" spc="-5" dirty="0">
                <a:solidFill>
                  <a:schemeClr val="tx1"/>
                </a:solidFill>
                <a:latin typeface="Calibri"/>
                <a:cs typeface="Calibri"/>
              </a:rPr>
              <a:t>appears </a:t>
            </a:r>
            <a:r>
              <a:rPr lang="en-US" sz="1600" b="1" spc="-5" dirty="0">
                <a:solidFill>
                  <a:srgbClr val="7030A0"/>
                </a:solidFill>
                <a:latin typeface="Calibri"/>
                <a:cs typeface="Calibri"/>
              </a:rPr>
              <a:t>in 6th week</a:t>
            </a:r>
            <a:r>
              <a:rPr lang="en-US" sz="1600" b="1" spc="-5" dirty="0">
                <a:solidFill>
                  <a:schemeClr val="tx1"/>
                </a:solidFill>
                <a:latin typeface="Calibri"/>
                <a:cs typeface="Calibri"/>
              </a:rPr>
              <a:t> </a:t>
            </a:r>
            <a:r>
              <a:rPr lang="en-US" sz="1600" spc="-5" dirty="0">
                <a:solidFill>
                  <a:schemeClr val="tx1"/>
                </a:solidFill>
                <a:latin typeface="Calibri"/>
                <a:cs typeface="Calibri"/>
              </a:rPr>
              <a:t>in </a:t>
            </a:r>
            <a:r>
              <a:rPr lang="en-US" sz="1600" u="sng" spc="-5" dirty="0">
                <a:solidFill>
                  <a:schemeClr val="tx1"/>
                </a:solidFill>
                <a:latin typeface="Calibri"/>
                <a:cs typeface="Calibri"/>
              </a:rPr>
              <a:t>the floor of each hemisphere</a:t>
            </a:r>
            <a:r>
              <a:rPr lang="en-US" sz="1600" spc="-5" dirty="0">
                <a:solidFill>
                  <a:srgbClr val="002060"/>
                </a:solidFill>
                <a:latin typeface="Calibri"/>
                <a:cs typeface="Calibri"/>
              </a:rPr>
              <a:t>. </a:t>
            </a:r>
          </a:p>
          <a:p>
            <a:pPr marL="12700" marR="5080"/>
            <a:r>
              <a:rPr lang="en-US" sz="1600" spc="-5" dirty="0">
                <a:solidFill>
                  <a:schemeClr val="tx1"/>
                </a:solidFill>
                <a:latin typeface="Calibri"/>
                <a:cs typeface="Calibri"/>
              </a:rPr>
              <a:t>- Cell bodies in the cortex differentiate and their fibers passing </a:t>
            </a:r>
            <a:r>
              <a:rPr lang="en-US" sz="1600" spc="-5" dirty="0">
                <a:solidFill>
                  <a:srgbClr val="FF0000"/>
                </a:solidFill>
                <a:latin typeface="Calibri"/>
                <a:cs typeface="Calibri"/>
              </a:rPr>
              <a:t>(as internal capsule)</a:t>
            </a:r>
            <a:r>
              <a:rPr lang="en-US" sz="1600" spc="-5" dirty="0">
                <a:solidFill>
                  <a:schemeClr val="tx1"/>
                </a:solidFill>
                <a:latin typeface="Calibri"/>
                <a:cs typeface="Calibri"/>
              </a:rPr>
              <a:t> through  </a:t>
            </a:r>
            <a:r>
              <a:rPr lang="en-US" sz="1600" spc="-5" dirty="0">
                <a:solidFill>
                  <a:srgbClr val="FF0000"/>
                </a:solidFill>
                <a:latin typeface="Calibri"/>
                <a:cs typeface="Calibri"/>
              </a:rPr>
              <a:t>(corpus striatum)</a:t>
            </a:r>
          </a:p>
          <a:p>
            <a:pPr marL="12700" marR="5080"/>
            <a:r>
              <a:rPr lang="en-US" sz="1600" spc="-5" dirty="0">
                <a:solidFill>
                  <a:schemeClr val="tx1"/>
                </a:solidFill>
                <a:latin typeface="Calibri"/>
                <a:cs typeface="Calibri"/>
              </a:rPr>
              <a:t>to divide it into </a:t>
            </a:r>
            <a:r>
              <a:rPr lang="en-US" sz="1600" spc="-5" dirty="0">
                <a:solidFill>
                  <a:srgbClr val="618E87"/>
                </a:solidFill>
                <a:latin typeface="Calibri"/>
                <a:cs typeface="Calibri"/>
              </a:rPr>
              <a:t>caudate </a:t>
            </a:r>
            <a:r>
              <a:rPr lang="en-US" sz="1600" spc="-5" dirty="0">
                <a:solidFill>
                  <a:schemeClr val="tx1"/>
                </a:solidFill>
                <a:latin typeface="Calibri"/>
                <a:cs typeface="Calibri"/>
              </a:rPr>
              <a:t>and </a:t>
            </a:r>
            <a:r>
              <a:rPr lang="en-US" sz="1600" spc="-5" dirty="0" err="1">
                <a:solidFill>
                  <a:srgbClr val="EA98B3"/>
                </a:solidFill>
                <a:latin typeface="Calibri"/>
                <a:cs typeface="Calibri"/>
              </a:rPr>
              <a:t>lentiform</a:t>
            </a:r>
            <a:r>
              <a:rPr lang="en-US" sz="1600" spc="-5" dirty="0">
                <a:solidFill>
                  <a:srgbClr val="EA98B3"/>
                </a:solidFill>
                <a:latin typeface="Calibri"/>
                <a:cs typeface="Calibri"/>
              </a:rPr>
              <a:t> nuclei</a:t>
            </a:r>
            <a:r>
              <a:rPr lang="en-US" sz="1600" spc="-5" dirty="0">
                <a:solidFill>
                  <a:schemeClr val="tx1"/>
                </a:solidFill>
                <a:latin typeface="Calibri"/>
                <a:cs typeface="Calibri"/>
              </a:rPr>
              <a:t>.</a:t>
            </a:r>
          </a:p>
          <a:p>
            <a:pPr marL="12700" marR="5080"/>
            <a:endParaRPr lang="en-US" sz="1600" spc="-5" dirty="0">
              <a:solidFill>
                <a:schemeClr val="tx1"/>
              </a:solidFill>
              <a:latin typeface="Calibri"/>
              <a:cs typeface="Calibri"/>
            </a:endParaRPr>
          </a:p>
          <a:p>
            <a:pPr marL="12700" marR="5080"/>
            <a:r>
              <a:rPr lang="en-US" sz="1600" spc="-5" dirty="0">
                <a:solidFill>
                  <a:srgbClr val="FF0000"/>
                </a:solidFill>
                <a:latin typeface="Calibri"/>
                <a:cs typeface="Calibri"/>
              </a:rPr>
              <a:t>-This fiber pathway forms</a:t>
            </a:r>
            <a:r>
              <a:rPr lang="en-US" sz="1600" b="1" spc="-5" dirty="0">
                <a:solidFill>
                  <a:srgbClr val="FF0000"/>
                </a:solidFill>
                <a:latin typeface="Calibri"/>
                <a:cs typeface="Calibri"/>
              </a:rPr>
              <a:t>( the internal capsule).</a:t>
            </a:r>
          </a:p>
        </p:txBody>
      </p:sp>
      <p:pic>
        <p:nvPicPr>
          <p:cNvPr id="31" name="Picture 8" descr="Copy of cns19"/>
          <p:cNvPicPr>
            <a:picLocks noChangeAspect="1" noChangeArrowheads="1"/>
          </p:cNvPicPr>
          <p:nvPr/>
        </p:nvPicPr>
        <p:blipFill>
          <a:blip r:embed="rId4">
            <a:extLst>
              <a:ext uri="{28A0092B-C50C-407E-A947-70E740481C1C}">
                <a14:useLocalDpi xmlns:a14="http://schemas.microsoft.com/office/drawing/2010/main" val="0"/>
              </a:ext>
            </a:extLst>
          </a:blip>
          <a:srcRect l="60184" t="13020" r="2475" b="52466"/>
          <a:stretch>
            <a:fillRect/>
          </a:stretch>
        </p:blipFill>
        <p:spPr>
          <a:xfrm>
            <a:off x="4812612" y="4860758"/>
            <a:ext cx="3434896" cy="1864549"/>
          </a:xfrm>
          <a:prstGeom prst="rect">
            <a:avLst/>
          </a:prstGeom>
          <a:noFill/>
        </p:spPr>
      </p:pic>
      <p:pic>
        <p:nvPicPr>
          <p:cNvPr id="32" name="Picture 9" descr="Copy of cns19"/>
          <p:cNvPicPr>
            <a:picLocks noChangeAspect="1" noChangeArrowheads="1"/>
          </p:cNvPicPr>
          <p:nvPr/>
        </p:nvPicPr>
        <p:blipFill>
          <a:blip r:embed="rId4">
            <a:extLst>
              <a:ext uri="{28A0092B-C50C-407E-A947-70E740481C1C}">
                <a14:useLocalDpi xmlns:a14="http://schemas.microsoft.com/office/drawing/2010/main" val="0"/>
              </a:ext>
            </a:extLst>
          </a:blip>
          <a:srcRect l="20580" t="56163" r="19449" b="11787"/>
          <a:stretch>
            <a:fillRect/>
          </a:stretch>
        </p:blipFill>
        <p:spPr bwMode="auto">
          <a:xfrm>
            <a:off x="8247508" y="4860758"/>
            <a:ext cx="3485313" cy="186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ستطيل 12"/>
          <p:cNvSpPr/>
          <p:nvPr/>
        </p:nvSpPr>
        <p:spPr>
          <a:xfrm>
            <a:off x="7243948" y="5723906"/>
            <a:ext cx="534390" cy="296883"/>
          </a:xfrm>
          <a:prstGeom prst="rect">
            <a:avLst/>
          </a:prstGeom>
          <a:noFill/>
          <a:ln w="19050">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0949049" y="5284519"/>
            <a:ext cx="665019" cy="201881"/>
          </a:xfrm>
          <a:prstGeom prst="rect">
            <a:avLst/>
          </a:prstGeom>
          <a:noFill/>
          <a:ln>
            <a:solidFill>
              <a:srgbClr val="618E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مستطيل 32"/>
          <p:cNvSpPr/>
          <p:nvPr/>
        </p:nvSpPr>
        <p:spPr>
          <a:xfrm>
            <a:off x="10949048" y="6103917"/>
            <a:ext cx="733356" cy="242087"/>
          </a:xfrm>
          <a:prstGeom prst="rect">
            <a:avLst/>
          </a:prstGeom>
          <a:noFill/>
          <a:ln>
            <a:solidFill>
              <a:srgbClr val="EA98B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مستقيم 5"/>
          <p:cNvCxnSpPr/>
          <p:nvPr/>
        </p:nvCxnSpPr>
        <p:spPr>
          <a:xfrm flipV="1">
            <a:off x="114809" y="3989811"/>
            <a:ext cx="12077191" cy="56144"/>
          </a:xfrm>
          <a:prstGeom prst="line">
            <a:avLst/>
          </a:prstGeom>
          <a:ln>
            <a:solidFill>
              <a:srgbClr val="618E87"/>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20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6254" y="0"/>
            <a:ext cx="9412541" cy="6858000"/>
            <a:chOff x="-96254" y="0"/>
            <a:chExt cx="9412541" cy="6858000"/>
          </a:xfrm>
        </p:grpSpPr>
        <p:cxnSp>
          <p:nvCxnSpPr>
            <p:cNvPr id="24" name="Shape 138"/>
            <p:cNvCxnSpPr/>
            <p:nvPr/>
          </p:nvCxnSpPr>
          <p:spPr>
            <a:xfrm>
              <a:off x="172287" y="494493"/>
              <a:ext cx="9144000" cy="0"/>
            </a:xfrm>
            <a:prstGeom prst="straightConnector1">
              <a:avLst/>
            </a:prstGeom>
            <a:noFill/>
            <a:ln w="38100" cap="rnd" cmpd="sng">
              <a:solidFill>
                <a:srgbClr val="00213F"/>
              </a:solidFill>
              <a:prstDash val="solid"/>
              <a:round/>
              <a:headEnd type="none" w="med" len="med"/>
              <a:tailEnd type="none" w="med" len="med"/>
            </a:ln>
          </p:spPr>
        </p:cxnSp>
        <p:grpSp>
          <p:nvGrpSpPr>
            <p:cNvPr id="25" name="Group 24"/>
            <p:cNvGrpSpPr/>
            <p:nvPr/>
          </p:nvGrpSpPr>
          <p:grpSpPr>
            <a:xfrm>
              <a:off x="-96254" y="0"/>
              <a:ext cx="320845" cy="6858000"/>
              <a:chOff x="-96254" y="0"/>
              <a:chExt cx="320845" cy="6858000"/>
            </a:xfrm>
          </p:grpSpPr>
          <p:sp>
            <p:nvSpPr>
              <p:cNvPr id="26" name="Shape 137"/>
              <p:cNvSpPr/>
              <p:nvPr/>
            </p:nvSpPr>
            <p:spPr>
              <a:xfrm>
                <a:off x="-32083" y="0"/>
                <a:ext cx="224589" cy="6858000"/>
              </a:xfrm>
              <a:prstGeom prst="rect">
                <a:avLst/>
              </a:prstGeom>
              <a:solidFill>
                <a:srgbClr val="00213F"/>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7" name="Shape 141"/>
              <p:cNvSpPr/>
              <p:nvPr/>
            </p:nvSpPr>
            <p:spPr>
              <a:xfrm rot="-5400000">
                <a:off x="-128335" y="59356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8" name="Shape 142"/>
              <p:cNvSpPr/>
              <p:nvPr/>
            </p:nvSpPr>
            <p:spPr>
              <a:xfrm rot="-5400000">
                <a:off x="-144377" y="3344778"/>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9" name="Shape 143"/>
              <p:cNvSpPr/>
              <p:nvPr/>
            </p:nvSpPr>
            <p:spPr>
              <a:xfrm rot="-5400000">
                <a:off x="-160421" y="5999744"/>
                <a:ext cx="417094" cy="288759"/>
              </a:xfrm>
              <a:prstGeom prst="triangle">
                <a:avLst>
                  <a:gd name="adj" fmla="val 50000"/>
                </a:avLst>
              </a:prstGeom>
              <a:solidFill>
                <a:srgbClr val="E6DBDD"/>
              </a:solidFill>
              <a:ln>
                <a:noFill/>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sp>
        <p:nvSpPr>
          <p:cNvPr id="3" name="مستطيل 2"/>
          <p:cNvSpPr/>
          <p:nvPr/>
        </p:nvSpPr>
        <p:spPr>
          <a:xfrm>
            <a:off x="319737" y="1622218"/>
            <a:ext cx="8910452" cy="1569660"/>
          </a:xfrm>
          <a:prstGeom prst="rect">
            <a:avLst/>
          </a:prstGeom>
        </p:spPr>
        <p:txBody>
          <a:bodyPr wrap="square">
            <a:spAutoFit/>
          </a:bodyPr>
          <a:lstStyle/>
          <a:p>
            <a:pPr marL="12700" marR="71755">
              <a:spcBef>
                <a:spcPts val="5"/>
              </a:spcBef>
            </a:pPr>
            <a:r>
              <a:rPr lang="en-US" sz="1600" spc="-5" dirty="0">
                <a:solidFill>
                  <a:schemeClr val="tx1"/>
                </a:solidFill>
                <a:latin typeface="Calibri"/>
                <a:cs typeface="Calibri"/>
              </a:rPr>
              <a:t>-</a:t>
            </a:r>
            <a:r>
              <a:rPr lang="en-US" sz="1600" spc="-10" dirty="0">
                <a:solidFill>
                  <a:schemeClr val="tx1"/>
                </a:solidFill>
                <a:latin typeface="Calibri"/>
                <a:cs typeface="Calibri"/>
              </a:rPr>
              <a:t>Further expansion </a:t>
            </a:r>
            <a:r>
              <a:rPr lang="en-US" sz="1600" spc="-5" dirty="0">
                <a:solidFill>
                  <a:schemeClr val="tx1"/>
                </a:solidFill>
                <a:latin typeface="Calibri"/>
                <a:cs typeface="Calibri"/>
              </a:rPr>
              <a:t>of </a:t>
            </a:r>
            <a:r>
              <a:rPr lang="en-US" sz="1600" b="1" spc="-10" dirty="0">
                <a:solidFill>
                  <a:schemeClr val="tx1"/>
                </a:solidFill>
                <a:latin typeface="Calibri"/>
                <a:cs typeface="Calibri"/>
              </a:rPr>
              <a:t>hemispheres</a:t>
            </a:r>
            <a:r>
              <a:rPr lang="en-US" sz="1600" spc="-10" dirty="0">
                <a:solidFill>
                  <a:schemeClr val="tx1"/>
                </a:solidFill>
                <a:latin typeface="Calibri"/>
                <a:cs typeface="Calibri"/>
              </a:rPr>
              <a:t> </a:t>
            </a:r>
            <a:r>
              <a:rPr lang="en-US" sz="1600" spc="-5" dirty="0">
                <a:solidFill>
                  <a:schemeClr val="tx1"/>
                </a:solidFill>
                <a:latin typeface="Calibri"/>
                <a:cs typeface="Calibri"/>
              </a:rPr>
              <a:t>gives it </a:t>
            </a:r>
            <a:r>
              <a:rPr lang="en-US" sz="1600" b="1" spc="-5" dirty="0" smtClean="0">
                <a:solidFill>
                  <a:srgbClr val="618E87"/>
                </a:solidFill>
                <a:latin typeface="Calibri"/>
                <a:cs typeface="Calibri"/>
              </a:rPr>
              <a:t>C- </a:t>
            </a:r>
            <a:r>
              <a:rPr lang="en-US" sz="1600" b="1" spc="-5" dirty="0">
                <a:solidFill>
                  <a:srgbClr val="618E87"/>
                </a:solidFill>
                <a:latin typeface="Calibri"/>
                <a:cs typeface="Calibri"/>
              </a:rPr>
              <a:t>shape </a:t>
            </a:r>
            <a:r>
              <a:rPr lang="en-US" sz="1600" b="1" spc="-5" dirty="0">
                <a:solidFill>
                  <a:srgbClr val="618E87"/>
                </a:solidFill>
                <a:cs typeface="Calibri"/>
              </a:rPr>
              <a:t>as well as its </a:t>
            </a:r>
            <a:r>
              <a:rPr lang="en-US" sz="1600" b="1" spc="-5" dirty="0">
                <a:solidFill>
                  <a:schemeClr val="tx1"/>
                </a:solidFill>
                <a:cs typeface="Calibri"/>
              </a:rPr>
              <a:t>cavity (lateral ventricle).</a:t>
            </a:r>
            <a:r>
              <a:rPr lang="en-US" sz="1600" b="1" spc="-10" dirty="0">
                <a:solidFill>
                  <a:schemeClr val="tx1"/>
                </a:solidFill>
                <a:latin typeface="Calibri"/>
                <a:cs typeface="Calibri"/>
              </a:rPr>
              <a:t> </a:t>
            </a:r>
          </a:p>
          <a:p>
            <a:pPr marL="12700" marR="71755">
              <a:spcBef>
                <a:spcPts val="5"/>
              </a:spcBef>
            </a:pPr>
            <a:r>
              <a:rPr lang="en-US" sz="1600" spc="-5" dirty="0">
                <a:solidFill>
                  <a:schemeClr val="tx1"/>
                </a:solidFill>
                <a:latin typeface="Calibri"/>
                <a:cs typeface="Calibri"/>
              </a:rPr>
              <a:t>including </a:t>
            </a:r>
            <a:r>
              <a:rPr lang="en-US" sz="1600" b="1" spc="-10" dirty="0">
                <a:solidFill>
                  <a:schemeClr val="tx1"/>
                </a:solidFill>
                <a:latin typeface="Calibri"/>
                <a:cs typeface="Calibri"/>
              </a:rPr>
              <a:t>caudate </a:t>
            </a:r>
            <a:r>
              <a:rPr lang="en-US" sz="1600" b="1" spc="-5" dirty="0">
                <a:solidFill>
                  <a:schemeClr val="tx1"/>
                </a:solidFill>
                <a:latin typeface="Calibri"/>
                <a:cs typeface="Calibri"/>
              </a:rPr>
              <a:t>nucleus </a:t>
            </a:r>
            <a:r>
              <a:rPr lang="en-US" sz="1600" spc="-5" dirty="0">
                <a:solidFill>
                  <a:schemeClr val="tx1"/>
                </a:solidFill>
                <a:latin typeface="Calibri"/>
                <a:cs typeface="Calibri"/>
              </a:rPr>
              <a:t>which </a:t>
            </a:r>
            <a:r>
              <a:rPr lang="en-US" sz="1600" spc="-10" dirty="0">
                <a:solidFill>
                  <a:schemeClr val="tx1"/>
                </a:solidFill>
                <a:latin typeface="Calibri"/>
                <a:cs typeface="Calibri"/>
              </a:rPr>
              <a:t>elongates to </a:t>
            </a:r>
            <a:r>
              <a:rPr lang="en-US" sz="1600" spc="-5" dirty="0">
                <a:solidFill>
                  <a:schemeClr val="tx1"/>
                </a:solidFill>
                <a:latin typeface="Calibri"/>
                <a:cs typeface="Calibri"/>
              </a:rPr>
              <a:t>assume the </a:t>
            </a:r>
            <a:r>
              <a:rPr lang="en-US" sz="1600" b="1" spc="-5" dirty="0">
                <a:solidFill>
                  <a:srgbClr val="618E87"/>
                </a:solidFill>
                <a:latin typeface="Calibri"/>
                <a:cs typeface="Calibri"/>
              </a:rPr>
              <a:t>C- shape </a:t>
            </a:r>
            <a:endParaRPr lang="en-US" sz="1600" b="1" dirty="0">
              <a:solidFill>
                <a:srgbClr val="618E87"/>
              </a:solidFill>
              <a:latin typeface="Calibri"/>
              <a:cs typeface="Calibri"/>
            </a:endParaRPr>
          </a:p>
          <a:p>
            <a:pPr marL="12700" marR="149860" algn="just"/>
            <a:endParaRPr lang="en-US" sz="1600" spc="-5" dirty="0">
              <a:solidFill>
                <a:srgbClr val="244060"/>
              </a:solidFill>
              <a:latin typeface="Calibri"/>
              <a:cs typeface="Calibri"/>
            </a:endParaRPr>
          </a:p>
          <a:p>
            <a:pPr marL="12700" marR="149860" algn="just"/>
            <a:r>
              <a:rPr lang="en-US" sz="1600" spc="-5" dirty="0">
                <a:solidFill>
                  <a:schemeClr val="tx1"/>
                </a:solidFill>
                <a:latin typeface="Calibri"/>
                <a:cs typeface="Calibri"/>
              </a:rPr>
              <a:t>- The cortex covering the surface of </a:t>
            </a:r>
            <a:r>
              <a:rPr lang="en-US" sz="1600" b="1" spc="-5" dirty="0">
                <a:solidFill>
                  <a:srgbClr val="FF0000"/>
                </a:solidFill>
                <a:latin typeface="Calibri"/>
                <a:cs typeface="Calibri"/>
              </a:rPr>
              <a:t>the corpus striatum </a:t>
            </a:r>
            <a:r>
              <a:rPr lang="en-US" sz="1600" spc="-5" dirty="0">
                <a:solidFill>
                  <a:srgbClr val="FF0000"/>
                </a:solidFill>
                <a:latin typeface="Calibri"/>
                <a:cs typeface="Calibri"/>
              </a:rPr>
              <a:t>grows </a:t>
            </a:r>
            <a:r>
              <a:rPr lang="en-US" sz="1600" b="1" u="sng" spc="-5" dirty="0">
                <a:solidFill>
                  <a:srgbClr val="FF0000"/>
                </a:solidFill>
                <a:latin typeface="Calibri"/>
                <a:cs typeface="Calibri"/>
              </a:rPr>
              <a:t>slowly</a:t>
            </a:r>
            <a:r>
              <a:rPr lang="en-US" sz="1600" spc="-5" dirty="0">
                <a:solidFill>
                  <a:srgbClr val="FF0000"/>
                </a:solidFill>
                <a:latin typeface="Calibri"/>
                <a:cs typeface="Calibri"/>
              </a:rPr>
              <a:t> compering to other </a:t>
            </a:r>
            <a:r>
              <a:rPr lang="en-US" sz="1600" spc="-5" dirty="0">
                <a:solidFill>
                  <a:schemeClr val="tx1"/>
                </a:solidFill>
                <a:latin typeface="Calibri"/>
                <a:cs typeface="Calibri"/>
              </a:rPr>
              <a:t>area , and that will push this area (</a:t>
            </a:r>
            <a:r>
              <a:rPr lang="en-US" sz="1600" spc="-5" dirty="0">
                <a:solidFill>
                  <a:srgbClr val="00B050"/>
                </a:solidFill>
                <a:latin typeface="Calibri"/>
                <a:cs typeface="Calibri"/>
              </a:rPr>
              <a:t>called insula</a:t>
            </a:r>
            <a:r>
              <a:rPr lang="en-US" sz="1600" spc="-5" dirty="0">
                <a:solidFill>
                  <a:schemeClr val="tx1"/>
                </a:solidFill>
                <a:latin typeface="Calibri"/>
                <a:cs typeface="Calibri"/>
              </a:rPr>
              <a:t>) inside </a:t>
            </a:r>
            <a:r>
              <a:rPr lang="en-US" sz="1600" spc="-10" dirty="0">
                <a:solidFill>
                  <a:schemeClr val="tx1"/>
                </a:solidFill>
                <a:latin typeface="Calibri"/>
                <a:cs typeface="Calibri"/>
              </a:rPr>
              <a:t>to </a:t>
            </a:r>
            <a:r>
              <a:rPr lang="en-US" sz="1600" spc="-5" dirty="0">
                <a:solidFill>
                  <a:schemeClr val="tx1"/>
                </a:solidFill>
                <a:latin typeface="Calibri"/>
                <a:cs typeface="Calibri"/>
              </a:rPr>
              <a:t>the </a:t>
            </a:r>
            <a:r>
              <a:rPr lang="en-US" sz="1600" spc="-10" dirty="0">
                <a:solidFill>
                  <a:schemeClr val="tx1"/>
                </a:solidFill>
                <a:latin typeface="Calibri"/>
                <a:cs typeface="Calibri"/>
              </a:rPr>
              <a:t>depth </a:t>
            </a:r>
            <a:r>
              <a:rPr lang="en-US" sz="1600" spc="-5" dirty="0">
                <a:solidFill>
                  <a:schemeClr val="tx1"/>
                </a:solidFill>
                <a:latin typeface="Calibri"/>
                <a:cs typeface="Calibri"/>
              </a:rPr>
              <a:t>of the </a:t>
            </a:r>
            <a:r>
              <a:rPr lang="en-US" sz="1600" spc="-5" dirty="0">
                <a:solidFill>
                  <a:srgbClr val="FF0000"/>
                </a:solidFill>
                <a:latin typeface="Calibri"/>
                <a:cs typeface="Calibri"/>
              </a:rPr>
              <a:t>lateral sulcus of the</a:t>
            </a:r>
            <a:r>
              <a:rPr lang="en-US" sz="1600" spc="-80" dirty="0">
                <a:solidFill>
                  <a:srgbClr val="FF0000"/>
                </a:solidFill>
                <a:latin typeface="Calibri"/>
                <a:cs typeface="Calibri"/>
              </a:rPr>
              <a:t> </a:t>
            </a:r>
            <a:r>
              <a:rPr lang="en-US" sz="1600" spc="-10" dirty="0">
                <a:solidFill>
                  <a:srgbClr val="FF0000"/>
                </a:solidFill>
                <a:latin typeface="Calibri"/>
                <a:cs typeface="Calibri"/>
              </a:rPr>
              <a:t>brain</a:t>
            </a:r>
            <a:r>
              <a:rPr lang="en-US" sz="1600" spc="-10" dirty="0">
                <a:solidFill>
                  <a:srgbClr val="618E87"/>
                </a:solidFill>
                <a:latin typeface="Calibri"/>
                <a:cs typeface="Calibri"/>
              </a:rPr>
              <a:t>.</a:t>
            </a:r>
            <a:endParaRPr lang="en-US" sz="1600" dirty="0">
              <a:solidFill>
                <a:srgbClr val="618E87"/>
              </a:solidFill>
              <a:latin typeface="Calibri"/>
              <a:cs typeface="Calibri"/>
            </a:endParaRPr>
          </a:p>
          <a:p>
            <a:pPr>
              <a:spcBef>
                <a:spcPts val="20"/>
              </a:spcBef>
            </a:pPr>
            <a:endParaRPr lang="en-US" sz="1600" dirty="0">
              <a:solidFill>
                <a:schemeClr val="tx1"/>
              </a:solidFill>
              <a:latin typeface="Times New Roman"/>
              <a:cs typeface="Times New Roman"/>
            </a:endParaRPr>
          </a:p>
        </p:txBody>
      </p:sp>
      <p:sp>
        <p:nvSpPr>
          <p:cNvPr id="12" name="TextBox 1"/>
          <p:cNvSpPr txBox="1"/>
          <p:nvPr/>
        </p:nvSpPr>
        <p:spPr>
          <a:xfrm>
            <a:off x="6090929" y="3259637"/>
            <a:ext cx="3137616" cy="1018977"/>
          </a:xfrm>
          <a:prstGeom prst="rect">
            <a:avLst/>
          </a:prstGeom>
          <a:noFill/>
          <a:ln>
            <a:solidFill>
              <a:srgbClr val="618E87"/>
            </a:solidFill>
            <a:prstDash val="dash"/>
          </a:ln>
        </p:spPr>
        <p:txBody>
          <a:bodyPr wrap="square" rtlCol="0">
            <a:spAutoFit/>
          </a:bodyPr>
          <a:lstStyle/>
          <a:p>
            <a:pPr algn="ctr" rtl="1"/>
            <a:r>
              <a:rPr lang="x-none" sz="1200" dirty="0">
                <a:solidFill>
                  <a:schemeClr val="bg1">
                    <a:lumMod val="50000"/>
                  </a:schemeClr>
                </a:solidFill>
                <a:latin typeface="Calibri" panose="020F0502020204030204" pitchFamily="34" charset="0"/>
                <a:cs typeface="Calibri" panose="020F0502020204030204" pitchFamily="34" charset="0"/>
              </a:rPr>
              <a:t>الكورتيكس اللي تغطي الكوربس سترايتوم يكون نموها أبطئ من أي جزي ثاني من الكورتيكس عشان كذا  بيتمدد كل اجزاء الكورتيكس ما عدا هي بتكون متكونه داخل </a:t>
            </a:r>
            <a:r>
              <a:rPr lang="ar-KW" sz="1200" dirty="0">
                <a:solidFill>
                  <a:schemeClr val="bg1">
                    <a:lumMod val="50000"/>
                  </a:schemeClr>
                </a:solidFill>
                <a:latin typeface="Calibri" panose="020F0502020204030204" pitchFamily="34" charset="0"/>
                <a:cs typeface="Calibri" panose="020F0502020204030204" pitchFamily="34" charset="0"/>
              </a:rPr>
              <a:t>وتكون لي ال </a:t>
            </a:r>
            <a:endParaRPr lang="x-none" sz="1200" dirty="0">
              <a:solidFill>
                <a:schemeClr val="bg1">
                  <a:lumMod val="50000"/>
                </a:schemeClr>
              </a:solidFill>
              <a:latin typeface="Calibri" panose="020F0502020204030204" pitchFamily="34" charset="0"/>
              <a:cs typeface="Calibri" panose="020F0502020204030204" pitchFamily="34" charset="0"/>
            </a:endParaRPr>
          </a:p>
          <a:p>
            <a:pPr algn="ctr" rtl="1"/>
            <a:r>
              <a:rPr lang="en-US" sz="1200" b="1" spc="-5" dirty="0">
                <a:solidFill>
                  <a:schemeClr val="bg1">
                    <a:lumMod val="50000"/>
                  </a:schemeClr>
                </a:solidFill>
                <a:latin typeface="Calibri" panose="020F0502020204030204" pitchFamily="34" charset="0"/>
                <a:cs typeface="Calibri" panose="020F0502020204030204" pitchFamily="34" charset="0"/>
              </a:rPr>
              <a:t>insula</a:t>
            </a:r>
            <a:endParaRPr lang="x-none" sz="1200" b="1" dirty="0">
              <a:solidFill>
                <a:schemeClr val="bg1">
                  <a:lumMod val="50000"/>
                </a:schemeClr>
              </a:solidFill>
              <a:latin typeface="Calibri" panose="020F0502020204030204" pitchFamily="34" charset="0"/>
              <a:cs typeface="Calibri" panose="020F0502020204030204" pitchFamily="34" charset="0"/>
            </a:endParaRPr>
          </a:p>
        </p:txBody>
      </p:sp>
      <p:sp>
        <p:nvSpPr>
          <p:cNvPr id="4" name="مستطيل 3"/>
          <p:cNvSpPr/>
          <p:nvPr/>
        </p:nvSpPr>
        <p:spPr>
          <a:xfrm>
            <a:off x="192506" y="4377710"/>
            <a:ext cx="8887994" cy="2308324"/>
          </a:xfrm>
          <a:prstGeom prst="rect">
            <a:avLst/>
          </a:prstGeom>
        </p:spPr>
        <p:txBody>
          <a:bodyPr wrap="square">
            <a:spAutoFit/>
          </a:bodyPr>
          <a:lstStyle/>
          <a:p>
            <a:r>
              <a:rPr lang="en-US" sz="1600" dirty="0">
                <a:solidFill>
                  <a:schemeClr val="tx1"/>
                </a:solidFill>
                <a:latin typeface="Calibri" panose="020F0502020204030204" pitchFamily="34" charset="0"/>
                <a:cs typeface="Calibri" panose="020F0502020204030204" pitchFamily="34" charset="0"/>
              </a:rPr>
              <a:t>-Cerebral cortex develops fibers connect  between the corresponding regions in  right and left hemisphere.</a:t>
            </a:r>
          </a:p>
          <a:p>
            <a:r>
              <a:rPr lang="en-US" sz="1600" dirty="0">
                <a:solidFill>
                  <a:schemeClr val="tx1"/>
                </a:solidFill>
                <a:latin typeface="Calibri" panose="020F0502020204030204" pitchFamily="34" charset="0"/>
                <a:cs typeface="Calibri" panose="020F0502020204030204" pitchFamily="34" charset="0"/>
              </a:rPr>
              <a:t> These are :</a:t>
            </a:r>
          </a:p>
          <a:p>
            <a:pPr marL="285750" indent="-104775">
              <a:buFont typeface="Arial" charset="0"/>
              <a:buChar char="•"/>
            </a:pPr>
            <a:r>
              <a:rPr lang="en-US" sz="1600" spc="-10" dirty="0">
                <a:solidFill>
                  <a:srgbClr val="3A3AFF"/>
                </a:solidFill>
                <a:latin typeface="Calibri"/>
                <a:cs typeface="Calibri"/>
              </a:rPr>
              <a:t>Optic</a:t>
            </a:r>
            <a:r>
              <a:rPr lang="en-US" sz="1600" spc="-75" dirty="0">
                <a:solidFill>
                  <a:srgbClr val="3A3AFF"/>
                </a:solidFill>
                <a:latin typeface="Calibri"/>
                <a:cs typeface="Calibri"/>
              </a:rPr>
              <a:t> </a:t>
            </a:r>
            <a:r>
              <a:rPr lang="en-US" sz="1600" spc="-5" dirty="0">
                <a:solidFill>
                  <a:srgbClr val="3A3AFF"/>
                </a:solidFill>
                <a:latin typeface="Calibri"/>
                <a:cs typeface="Calibri"/>
              </a:rPr>
              <a:t>chiasma</a:t>
            </a:r>
            <a:endParaRPr lang="en-US" sz="1600" dirty="0">
              <a:latin typeface="Calibri"/>
              <a:cs typeface="Calibri"/>
            </a:endParaRPr>
          </a:p>
          <a:p>
            <a:pPr marL="285750" indent="-104775">
              <a:buFont typeface="Arial" charset="0"/>
              <a:buChar char="•"/>
              <a:tabLst>
                <a:tab pos="252095" algn="l"/>
              </a:tabLst>
            </a:pPr>
            <a:r>
              <a:rPr lang="en-US" sz="1600" spc="-10" dirty="0">
                <a:solidFill>
                  <a:srgbClr val="FFFF00"/>
                </a:solidFill>
                <a:latin typeface="Calibri"/>
                <a:cs typeface="Calibri"/>
              </a:rPr>
              <a:t>Anterior </a:t>
            </a:r>
            <a:r>
              <a:rPr lang="en-US" sz="1600" spc="-5" dirty="0">
                <a:solidFill>
                  <a:schemeClr val="tx1"/>
                </a:solidFill>
                <a:latin typeface="Calibri"/>
                <a:cs typeface="Calibri"/>
              </a:rPr>
              <a:t>and</a:t>
            </a:r>
            <a:r>
              <a:rPr lang="en-US" sz="1600" spc="-5" dirty="0">
                <a:solidFill>
                  <a:srgbClr val="FFFFFF"/>
                </a:solidFill>
                <a:latin typeface="Calibri"/>
                <a:cs typeface="Calibri"/>
              </a:rPr>
              <a:t> </a:t>
            </a:r>
            <a:r>
              <a:rPr lang="en-US" sz="1600" spc="-10" dirty="0">
                <a:solidFill>
                  <a:srgbClr val="9A56CD"/>
                </a:solidFill>
                <a:latin typeface="Calibri"/>
                <a:cs typeface="Calibri"/>
              </a:rPr>
              <a:t>posterior</a:t>
            </a:r>
            <a:r>
              <a:rPr lang="en-US" sz="1600" spc="15" dirty="0">
                <a:solidFill>
                  <a:srgbClr val="9A56CD"/>
                </a:solidFill>
                <a:latin typeface="Calibri"/>
                <a:cs typeface="Calibri"/>
              </a:rPr>
              <a:t> </a:t>
            </a:r>
            <a:r>
              <a:rPr lang="en-US" sz="1600" spc="-10" dirty="0">
                <a:solidFill>
                  <a:schemeClr val="tx1"/>
                </a:solidFill>
                <a:latin typeface="Calibri"/>
                <a:cs typeface="Calibri"/>
              </a:rPr>
              <a:t>commissures</a:t>
            </a:r>
            <a:r>
              <a:rPr lang="en-US" sz="1600" spc="-10" dirty="0">
                <a:solidFill>
                  <a:srgbClr val="FFFFFF"/>
                </a:solidFill>
                <a:latin typeface="Calibri"/>
                <a:cs typeface="Calibri"/>
              </a:rPr>
              <a:t>.</a:t>
            </a:r>
            <a:endParaRPr lang="en-US" sz="1600" dirty="0">
              <a:latin typeface="Calibri"/>
              <a:cs typeface="Calibri"/>
            </a:endParaRPr>
          </a:p>
          <a:p>
            <a:pPr marL="285750" indent="-104775">
              <a:buFont typeface="Arial" charset="0"/>
              <a:buChar char="•"/>
              <a:tabLst>
                <a:tab pos="252095" algn="l"/>
              </a:tabLst>
            </a:pPr>
            <a:r>
              <a:rPr lang="en-US" sz="1600" spc="-5" dirty="0">
                <a:solidFill>
                  <a:srgbClr val="C00000"/>
                </a:solidFill>
                <a:latin typeface="Calibri"/>
                <a:cs typeface="Calibri"/>
              </a:rPr>
              <a:t>Hippocampal</a:t>
            </a:r>
            <a:r>
              <a:rPr lang="en-US" sz="1600" spc="-65" dirty="0">
                <a:solidFill>
                  <a:srgbClr val="C00000"/>
                </a:solidFill>
                <a:latin typeface="Calibri"/>
                <a:cs typeface="Calibri"/>
              </a:rPr>
              <a:t> </a:t>
            </a:r>
            <a:r>
              <a:rPr lang="en-US" sz="1600" spc="-10" dirty="0">
                <a:solidFill>
                  <a:srgbClr val="C00000"/>
                </a:solidFill>
                <a:latin typeface="Calibri"/>
                <a:cs typeface="Calibri"/>
              </a:rPr>
              <a:t>commissure.</a:t>
            </a:r>
            <a:endParaRPr lang="en-US" sz="1600" dirty="0">
              <a:solidFill>
                <a:srgbClr val="C00000"/>
              </a:solidFill>
              <a:latin typeface="Calibri"/>
              <a:cs typeface="Calibri"/>
            </a:endParaRPr>
          </a:p>
          <a:p>
            <a:pPr marL="285750" indent="-104775">
              <a:buFont typeface="Arial" charset="0"/>
              <a:buChar char="•"/>
              <a:tabLst>
                <a:tab pos="252095" algn="l"/>
              </a:tabLst>
            </a:pPr>
            <a:r>
              <a:rPr lang="en-US" sz="1600" spc="-5" dirty="0">
                <a:solidFill>
                  <a:srgbClr val="FF246D"/>
                </a:solidFill>
                <a:latin typeface="Calibri"/>
                <a:cs typeface="Calibri"/>
              </a:rPr>
              <a:t>Habenular</a:t>
            </a:r>
            <a:r>
              <a:rPr lang="en-US" sz="1600" spc="-80" dirty="0">
                <a:solidFill>
                  <a:srgbClr val="FF246D"/>
                </a:solidFill>
                <a:latin typeface="Calibri"/>
                <a:cs typeface="Calibri"/>
              </a:rPr>
              <a:t> </a:t>
            </a:r>
            <a:r>
              <a:rPr lang="en-US" sz="1600" spc="-10" dirty="0">
                <a:solidFill>
                  <a:srgbClr val="FF246D"/>
                </a:solidFill>
                <a:latin typeface="Calibri"/>
                <a:cs typeface="Calibri"/>
              </a:rPr>
              <a:t>commissure.</a:t>
            </a:r>
          </a:p>
          <a:p>
            <a:pPr marL="285750" indent="-104775">
              <a:buFont typeface="Arial" charset="0"/>
              <a:buChar char="•"/>
              <a:tabLst>
                <a:tab pos="252095" algn="l"/>
              </a:tabLst>
            </a:pPr>
            <a:r>
              <a:rPr lang="en-GB" sz="1600" spc="-10" dirty="0">
                <a:solidFill>
                  <a:srgbClr val="00B0F0"/>
                </a:solidFill>
                <a:latin typeface="Calibri"/>
                <a:cs typeface="Calibri"/>
              </a:rPr>
              <a:t>Lamina terminalis.</a:t>
            </a:r>
            <a:endParaRPr lang="en-US" sz="1600" dirty="0">
              <a:solidFill>
                <a:srgbClr val="00B0F0"/>
              </a:solidFill>
              <a:latin typeface="Calibri"/>
              <a:cs typeface="Calibri"/>
            </a:endParaRPr>
          </a:p>
          <a:p>
            <a:pPr marL="285750" indent="-104775">
              <a:buFont typeface="Arial" panose="020B0604020202020204" pitchFamily="34" charset="0"/>
              <a:buChar char="•"/>
            </a:pPr>
            <a:r>
              <a:rPr lang="en-US" sz="1600" dirty="0" smtClean="0">
                <a:solidFill>
                  <a:schemeClr val="accent4">
                    <a:lumMod val="50000"/>
                  </a:schemeClr>
                </a:solidFill>
                <a:latin typeface="Calibri" panose="020F0502020204030204" pitchFamily="34" charset="0"/>
                <a:cs typeface="Calibri" panose="020F0502020204030204" pitchFamily="34" charset="0"/>
              </a:rPr>
              <a:t>Corpus callosum</a:t>
            </a:r>
            <a:r>
              <a:rPr lang="en-US" sz="1600" dirty="0" smtClean="0">
                <a:solidFill>
                  <a:srgbClr val="FF0000"/>
                </a:solidFill>
                <a:latin typeface="Calibri" panose="020F0502020204030204" pitchFamily="34" charset="0"/>
                <a:cs typeface="Calibri" panose="020F0502020204030204" pitchFamily="34" charset="0"/>
              </a:rPr>
              <a:t>:(</a:t>
            </a:r>
            <a:r>
              <a:rPr lang="en-US" sz="1600" dirty="0">
                <a:solidFill>
                  <a:srgbClr val="FF0000"/>
                </a:solidFill>
                <a:latin typeface="Calibri" panose="020F0502020204030204" pitchFamily="34" charset="0"/>
                <a:cs typeface="Calibri" panose="020F0502020204030204" pitchFamily="34" charset="0"/>
              </a:rPr>
              <a:t>is a major commissural </a:t>
            </a:r>
            <a:r>
              <a:rPr lang="en-US" sz="1600" dirty="0" err="1">
                <a:solidFill>
                  <a:srgbClr val="FF0000"/>
                </a:solidFill>
                <a:latin typeface="Calibri" panose="020F0502020204030204" pitchFamily="34" charset="0"/>
                <a:cs typeface="Calibri" panose="020F0502020204030204" pitchFamily="34" charset="0"/>
              </a:rPr>
              <a:t>fibres</a:t>
            </a:r>
            <a:r>
              <a:rPr lang="en-US" sz="1600" dirty="0">
                <a:solidFill>
                  <a:srgbClr val="FF0000"/>
                </a:solidFill>
                <a:latin typeface="Calibri" panose="020F0502020204030204" pitchFamily="34" charset="0"/>
                <a:cs typeface="Calibri" panose="020F0502020204030204" pitchFamily="34" charset="0"/>
              </a:rPr>
              <a:t> that connect the two cerebral hemispheres). </a:t>
            </a:r>
          </a:p>
        </p:txBody>
      </p:sp>
      <p:sp>
        <p:nvSpPr>
          <p:cNvPr id="20" name="مستطيل 19"/>
          <p:cNvSpPr/>
          <p:nvPr/>
        </p:nvSpPr>
        <p:spPr>
          <a:xfrm>
            <a:off x="171925" y="607452"/>
            <a:ext cx="4759636" cy="369332"/>
          </a:xfrm>
          <a:prstGeom prst="rect">
            <a:avLst/>
          </a:prstGeom>
        </p:spPr>
        <p:txBody>
          <a:bodyPr wrap="none">
            <a:spAutoFit/>
          </a:bodyPr>
          <a:lstStyle/>
          <a:p>
            <a:r>
              <a:rPr lang="en-US" sz="1800" b="1" dirty="0">
                <a:solidFill>
                  <a:srgbClr val="618E87"/>
                </a:solidFill>
                <a:latin typeface="Calibri" panose="020F0502020204030204" pitchFamily="34" charset="0"/>
                <a:cs typeface="Calibri" panose="020F0502020204030204" pitchFamily="34" charset="0"/>
              </a:rPr>
              <a:t>Rapid growing (sulci and </a:t>
            </a:r>
            <a:r>
              <a:rPr lang="en-US" sz="1800" b="1" dirty="0" err="1">
                <a:solidFill>
                  <a:srgbClr val="618E87"/>
                </a:solidFill>
                <a:latin typeface="Calibri" panose="020F0502020204030204" pitchFamily="34" charset="0"/>
                <a:cs typeface="Calibri" panose="020F0502020204030204" pitchFamily="34" charset="0"/>
              </a:rPr>
              <a:t>gyri</a:t>
            </a:r>
            <a:r>
              <a:rPr lang="en-US" sz="1800" b="1" dirty="0">
                <a:solidFill>
                  <a:srgbClr val="618E87"/>
                </a:solidFill>
                <a:latin typeface="Calibri" panose="020F0502020204030204" pitchFamily="34" charset="0"/>
                <a:cs typeface="Calibri" panose="020F0502020204030204" pitchFamily="34" charset="0"/>
              </a:rPr>
              <a:t> + C-shape + Insula</a:t>
            </a:r>
            <a:r>
              <a:rPr lang="en-US" dirty="0"/>
              <a:t>)</a:t>
            </a:r>
            <a:endParaRPr lang="ar-SA" dirty="0"/>
          </a:p>
        </p:txBody>
      </p:sp>
      <p:sp>
        <p:nvSpPr>
          <p:cNvPr id="21" name="مستطيل 20"/>
          <p:cNvSpPr/>
          <p:nvPr/>
        </p:nvSpPr>
        <p:spPr>
          <a:xfrm>
            <a:off x="256473" y="4068157"/>
            <a:ext cx="2610010" cy="400110"/>
          </a:xfrm>
          <a:prstGeom prst="rect">
            <a:avLst/>
          </a:prstGeom>
        </p:spPr>
        <p:txBody>
          <a:bodyPr wrap="none">
            <a:spAutoFit/>
          </a:bodyPr>
          <a:lstStyle/>
          <a:p>
            <a:r>
              <a:rPr lang="en-US" sz="2000" b="1" dirty="0">
                <a:solidFill>
                  <a:srgbClr val="618E87"/>
                </a:solidFill>
                <a:latin typeface="Calibri" panose="020F0502020204030204" pitchFamily="34" charset="0"/>
                <a:cs typeface="Calibri" panose="020F0502020204030204" pitchFamily="34" charset="0"/>
              </a:rPr>
              <a:t>Cerebral commissures:</a:t>
            </a:r>
          </a:p>
        </p:txBody>
      </p:sp>
      <p:pic>
        <p:nvPicPr>
          <p:cNvPr id="22" name="Picture 21" descr="cns20"/>
          <p:cNvPicPr>
            <a:picLocks noGrp="1" noChangeAspect="1" noChangeArrowheads="1"/>
          </p:cNvPicPr>
          <p:nvPr/>
        </p:nvPicPr>
        <p:blipFill>
          <a:blip r:embed="rId2"/>
          <a:srcRect l="3810" r="51474" b="35887"/>
          <a:stretch>
            <a:fillRect/>
          </a:stretch>
        </p:blipFill>
        <p:spPr bwMode="auto">
          <a:xfrm>
            <a:off x="9295950" y="494493"/>
            <a:ext cx="2896049" cy="2454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30" descr="cns17"/>
          <p:cNvPicPr>
            <a:picLocks noChangeAspect="1" noChangeArrowheads="1"/>
          </p:cNvPicPr>
          <p:nvPr/>
        </p:nvPicPr>
        <p:blipFill>
          <a:blip r:embed="rId3">
            <a:extLst>
              <a:ext uri="{28A0092B-C50C-407E-A947-70E740481C1C}">
                <a14:useLocalDpi xmlns:a14="http://schemas.microsoft.com/office/drawing/2010/main" val="0"/>
              </a:ext>
            </a:extLst>
          </a:blip>
          <a:srcRect l="74734" t="3194" r="4454" b="24434"/>
          <a:stretch>
            <a:fillRect/>
          </a:stretch>
        </p:blipFill>
        <p:spPr bwMode="auto">
          <a:xfrm>
            <a:off x="9259568" y="2900158"/>
            <a:ext cx="2763964" cy="1389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5784219" y="546910"/>
            <a:ext cx="3475349" cy="1046440"/>
          </a:xfrm>
          <a:prstGeom prst="rect">
            <a:avLst/>
          </a:prstGeom>
          <a:noFill/>
          <a:ln w="12700">
            <a:solidFill>
              <a:srgbClr val="618E87"/>
            </a:solidFill>
            <a:prstDash val="dash"/>
          </a:ln>
        </p:spPr>
        <p:txBody>
          <a:bodyPr wrap="square" rtlCol="1">
            <a:spAutoFit/>
          </a:bodyPr>
          <a:lstStyle/>
          <a:p>
            <a:pPr algn="ctr" rtl="1"/>
            <a:r>
              <a:rPr lang="ar-SA" sz="1200" dirty="0">
                <a:solidFill>
                  <a:schemeClr val="bg1">
                    <a:lumMod val="50000"/>
                  </a:schemeClr>
                </a:solidFill>
                <a:latin typeface="Calibri" panose="020F0502020204030204" pitchFamily="34" charset="0"/>
                <a:cs typeface="Calibri" panose="020F0502020204030204" pitchFamily="34" charset="0"/>
              </a:rPr>
              <a:t>- في البداية عندي 3 أشياء مع التكوين رح </a:t>
            </a:r>
            <a:r>
              <a:rPr lang="ar-SA" sz="1200" dirty="0" err="1">
                <a:solidFill>
                  <a:schemeClr val="bg1">
                    <a:lumMod val="50000"/>
                  </a:schemeClr>
                </a:solidFill>
                <a:latin typeface="Calibri" panose="020F0502020204030204" pitchFamily="34" charset="0"/>
                <a:cs typeface="Calibri" panose="020F0502020204030204" pitchFamily="34" charset="0"/>
              </a:rPr>
              <a:t>وتاخد</a:t>
            </a:r>
            <a:r>
              <a:rPr lang="ar-SA" sz="1200" dirty="0">
                <a:solidFill>
                  <a:schemeClr val="bg1">
                    <a:lumMod val="50000"/>
                  </a:schemeClr>
                </a:solidFill>
                <a:latin typeface="Calibri" panose="020F0502020204030204" pitchFamily="34" charset="0"/>
                <a:cs typeface="Calibri" panose="020F0502020204030204" pitchFamily="34" charset="0"/>
              </a:rPr>
              <a:t> شكل ال حرف ال سي:</a:t>
            </a:r>
          </a:p>
          <a:p>
            <a:pPr algn="ctr" rtl="1"/>
            <a:r>
              <a:rPr lang="ar-SA" sz="1200" dirty="0">
                <a:solidFill>
                  <a:schemeClr val="bg1">
                    <a:lumMod val="50000"/>
                  </a:schemeClr>
                </a:solidFill>
                <a:latin typeface="Calibri" panose="020F0502020204030204" pitchFamily="34" charset="0"/>
                <a:cs typeface="Calibri" panose="020F0502020204030204" pitchFamily="34" charset="0"/>
              </a:rPr>
              <a:t>1-كودال </a:t>
            </a:r>
            <a:r>
              <a:rPr lang="ar-SA" sz="1200" dirty="0" err="1">
                <a:solidFill>
                  <a:schemeClr val="bg1">
                    <a:lumMod val="50000"/>
                  </a:schemeClr>
                </a:solidFill>
                <a:latin typeface="Calibri" panose="020F0502020204030204" pitchFamily="34" charset="0"/>
                <a:cs typeface="Calibri" panose="020F0502020204030204" pitchFamily="34" charset="0"/>
              </a:rPr>
              <a:t>نيوكليس</a:t>
            </a:r>
            <a:endParaRPr lang="ar-SA" sz="1200" dirty="0">
              <a:solidFill>
                <a:schemeClr val="bg1">
                  <a:lumMod val="50000"/>
                </a:schemeClr>
              </a:solidFill>
              <a:latin typeface="Calibri" panose="020F0502020204030204" pitchFamily="34" charset="0"/>
              <a:cs typeface="Calibri" panose="020F0502020204030204" pitchFamily="34" charset="0"/>
            </a:endParaRPr>
          </a:p>
          <a:p>
            <a:pPr algn="ctr" rtl="1"/>
            <a:r>
              <a:rPr lang="ar-SA" sz="1200" dirty="0">
                <a:solidFill>
                  <a:schemeClr val="bg1">
                    <a:lumMod val="50000"/>
                  </a:schemeClr>
                </a:solidFill>
                <a:latin typeface="Calibri" panose="020F0502020204030204" pitchFamily="34" charset="0"/>
                <a:cs typeface="Calibri" panose="020F0502020204030204" pitchFamily="34" charset="0"/>
              </a:rPr>
              <a:t>2- </a:t>
            </a:r>
            <a:r>
              <a:rPr lang="ar-SA" sz="1200" dirty="0" err="1">
                <a:solidFill>
                  <a:schemeClr val="bg1">
                    <a:lumMod val="50000"/>
                  </a:schemeClr>
                </a:solidFill>
                <a:latin typeface="Calibri" panose="020F0502020204030204" pitchFamily="34" charset="0"/>
                <a:cs typeface="Calibri" panose="020F0502020204030204" pitchFamily="34" charset="0"/>
              </a:rPr>
              <a:t>لاترال</a:t>
            </a:r>
            <a:r>
              <a:rPr lang="ar-SA" sz="1200" dirty="0">
                <a:solidFill>
                  <a:schemeClr val="bg1">
                    <a:lumMod val="50000"/>
                  </a:schemeClr>
                </a:solidFill>
                <a:latin typeface="Calibri" panose="020F0502020204030204" pitchFamily="34" charset="0"/>
                <a:cs typeface="Calibri" panose="020F0502020204030204" pitchFamily="34" charset="0"/>
              </a:rPr>
              <a:t> </a:t>
            </a:r>
            <a:r>
              <a:rPr lang="ar-SA" sz="1200" dirty="0" err="1">
                <a:solidFill>
                  <a:schemeClr val="bg1">
                    <a:lumMod val="50000"/>
                  </a:schemeClr>
                </a:solidFill>
                <a:latin typeface="Calibri" panose="020F0502020204030204" pitchFamily="34" charset="0"/>
                <a:cs typeface="Calibri" panose="020F0502020204030204" pitchFamily="34" charset="0"/>
              </a:rPr>
              <a:t>فينتريكال</a:t>
            </a:r>
            <a:endParaRPr lang="en-US" sz="1200" dirty="0">
              <a:solidFill>
                <a:schemeClr val="bg1">
                  <a:lumMod val="50000"/>
                </a:schemeClr>
              </a:solidFill>
              <a:latin typeface="Calibri" panose="020F0502020204030204" pitchFamily="34" charset="0"/>
              <a:cs typeface="Calibri" panose="020F0502020204030204" pitchFamily="34" charset="0"/>
            </a:endParaRPr>
          </a:p>
          <a:p>
            <a:pPr algn="ctr" rtl="1"/>
            <a:r>
              <a:rPr lang="ar-SA" sz="1200" dirty="0">
                <a:solidFill>
                  <a:schemeClr val="bg1">
                    <a:lumMod val="50000"/>
                  </a:schemeClr>
                </a:solidFill>
                <a:latin typeface="Calibri" panose="020F0502020204030204" pitchFamily="34" charset="0"/>
                <a:cs typeface="Calibri" panose="020F0502020204030204" pitchFamily="34" charset="0"/>
              </a:rPr>
              <a:t>3-الهيمسفسر :نتذكر كان شكله قبل (</a:t>
            </a:r>
            <a:r>
              <a:rPr lang="en-US" sz="1200" dirty="0">
                <a:solidFill>
                  <a:schemeClr val="bg1">
                    <a:lumMod val="50000"/>
                  </a:schemeClr>
                </a:solidFill>
                <a:latin typeface="Calibri" panose="020F0502020204030204" pitchFamily="34" charset="0"/>
                <a:cs typeface="Calibri" panose="020F0502020204030204" pitchFamily="34" charset="0"/>
              </a:rPr>
              <a:t> oval</a:t>
            </a:r>
            <a:endParaRPr lang="ar-SA" sz="1200" dirty="0">
              <a:solidFill>
                <a:schemeClr val="bg1">
                  <a:lumMod val="50000"/>
                </a:schemeClr>
              </a:solidFill>
              <a:latin typeface="Calibri" panose="020F0502020204030204" pitchFamily="34" charset="0"/>
              <a:cs typeface="Calibri" panose="020F0502020204030204" pitchFamily="34" charset="0"/>
            </a:endParaRPr>
          </a:p>
        </p:txBody>
      </p:sp>
      <p:sp>
        <p:nvSpPr>
          <p:cNvPr id="32" name="مستطيل 2"/>
          <p:cNvSpPr/>
          <p:nvPr/>
        </p:nvSpPr>
        <p:spPr>
          <a:xfrm>
            <a:off x="256473" y="-64354"/>
            <a:ext cx="6458819" cy="584775"/>
          </a:xfrm>
          <a:prstGeom prst="rect">
            <a:avLst/>
          </a:prstGeom>
        </p:spPr>
        <p:txBody>
          <a:bodyPr wrap="none">
            <a:spAutoFit/>
          </a:bodyPr>
          <a:lstStyle/>
          <a:p>
            <a:r>
              <a:rPr lang="en-US" sz="3200" dirty="0">
                <a:solidFill>
                  <a:srgbClr val="618E87"/>
                </a:solidFill>
                <a:latin typeface="Century Gothic" charset="0"/>
                <a:ea typeface="Century Gothic" charset="0"/>
                <a:cs typeface="Century Gothic" charset="0"/>
                <a:sym typeface="Calibri"/>
              </a:rPr>
              <a:t>Development </a:t>
            </a:r>
            <a:r>
              <a:rPr lang="en-US" sz="3200">
                <a:solidFill>
                  <a:srgbClr val="618E87"/>
                </a:solidFill>
                <a:latin typeface="Century Gothic" charset="0"/>
                <a:ea typeface="Century Gothic" charset="0"/>
                <a:cs typeface="Century Gothic" charset="0"/>
                <a:sym typeface="Calibri"/>
              </a:rPr>
              <a:t>of The </a:t>
            </a:r>
            <a:r>
              <a:rPr lang="en-US" sz="3200" dirty="0">
                <a:solidFill>
                  <a:srgbClr val="618E87"/>
                </a:solidFill>
                <a:latin typeface="Century Gothic" charset="0"/>
                <a:ea typeface="Century Gothic" charset="0"/>
                <a:cs typeface="Century Gothic" charset="0"/>
                <a:sym typeface="Calibri"/>
              </a:rPr>
              <a:t>Cerebrum </a:t>
            </a:r>
            <a:endParaRPr lang="ar-SA" sz="3200" dirty="0">
              <a:latin typeface="Century Gothic" charset="0"/>
              <a:ea typeface="Century Gothic" charset="0"/>
              <a:cs typeface="Century Gothic" charset="0"/>
            </a:endParaRPr>
          </a:p>
        </p:txBody>
      </p:sp>
      <p:sp>
        <p:nvSpPr>
          <p:cNvPr id="5" name="TextBox 4"/>
          <p:cNvSpPr txBox="1"/>
          <p:nvPr/>
        </p:nvSpPr>
        <p:spPr>
          <a:xfrm>
            <a:off x="930201" y="4896755"/>
            <a:ext cx="3706302" cy="307777"/>
          </a:xfrm>
          <a:prstGeom prst="rect">
            <a:avLst/>
          </a:prstGeom>
          <a:noFill/>
        </p:spPr>
        <p:txBody>
          <a:bodyPr wrap="square" rtlCol="0">
            <a:spAutoFit/>
          </a:bodyPr>
          <a:lstStyle/>
          <a:p>
            <a:pPr algn="ctr" rtl="1"/>
            <a:r>
              <a:rPr lang="en-US" dirty="0">
                <a:solidFill>
                  <a:schemeClr val="bg1">
                    <a:lumMod val="50000"/>
                  </a:schemeClr>
                </a:solidFill>
                <a:latin typeface="Calibri" panose="020F0502020204030204" pitchFamily="34" charset="0"/>
                <a:cs typeface="Calibri" panose="020F0502020204030204" pitchFamily="34" charset="0"/>
              </a:rPr>
              <a:t>)</a:t>
            </a:r>
            <a:r>
              <a:rPr lang="ar-SA" dirty="0">
                <a:solidFill>
                  <a:schemeClr val="bg1">
                    <a:lumMod val="50000"/>
                  </a:schemeClr>
                </a:solidFill>
                <a:latin typeface="Calibri" panose="020F0502020204030204" pitchFamily="34" charset="0"/>
                <a:cs typeface="Calibri" panose="020F0502020204030204" pitchFamily="34" charset="0"/>
              </a:rPr>
              <a:t>اعرفوهم كأسماء فقط لا تدخلون بالتفاصيل)</a:t>
            </a:r>
            <a:endParaRPr lang="en-US" dirty="0"/>
          </a:p>
        </p:txBody>
      </p:sp>
      <p:pic>
        <p:nvPicPr>
          <p:cNvPr id="30" name="Picture 7" descr="cns19"/>
          <p:cNvPicPr>
            <a:picLocks noChangeAspect="1" noChangeArrowheads="1"/>
          </p:cNvPicPr>
          <p:nvPr/>
        </p:nvPicPr>
        <p:blipFill>
          <a:blip r:embed="rId4">
            <a:extLst>
              <a:ext uri="{28A0092B-C50C-407E-A947-70E740481C1C}">
                <a14:useLocalDpi xmlns:a14="http://schemas.microsoft.com/office/drawing/2010/main" val="0"/>
              </a:ext>
            </a:extLst>
          </a:blip>
          <a:srcRect l="2475" t="1926" r="44342" b="50000"/>
          <a:stretch>
            <a:fillRect/>
          </a:stretch>
        </p:blipFill>
        <p:spPr>
          <a:xfrm>
            <a:off x="8762478" y="4289826"/>
            <a:ext cx="3332073" cy="2438871"/>
          </a:xfrm>
          <a:prstGeom prst="rect">
            <a:avLst/>
          </a:prstGeom>
          <a:noFill/>
        </p:spPr>
      </p:pic>
      <p:sp>
        <p:nvSpPr>
          <p:cNvPr id="6" name="مستطيل 5"/>
          <p:cNvSpPr/>
          <p:nvPr/>
        </p:nvSpPr>
        <p:spPr>
          <a:xfrm>
            <a:off x="8762478" y="5060659"/>
            <a:ext cx="648222" cy="2213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8762478" y="5778500"/>
            <a:ext cx="533472" cy="2794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8762478" y="5442307"/>
            <a:ext cx="493348" cy="254483"/>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8774403" y="6172916"/>
            <a:ext cx="953022" cy="2667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11493500" y="5257800"/>
            <a:ext cx="530032" cy="2794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9410700" y="6489700"/>
            <a:ext cx="673100" cy="21738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ستطيل 17"/>
          <p:cNvSpPr/>
          <p:nvPr/>
        </p:nvSpPr>
        <p:spPr>
          <a:xfrm>
            <a:off x="11290300" y="4661991"/>
            <a:ext cx="622096" cy="234764"/>
          </a:xfrm>
          <a:prstGeom prst="rect">
            <a:avLst/>
          </a:prstGeom>
          <a:noFill/>
          <a:ln w="28575">
            <a:solidFill>
              <a:srgbClr val="EE3D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مستطيل 32"/>
          <p:cNvSpPr/>
          <p:nvPr/>
        </p:nvSpPr>
        <p:spPr>
          <a:xfrm>
            <a:off x="318257" y="2884001"/>
            <a:ext cx="8870292" cy="584775"/>
          </a:xfrm>
          <a:prstGeom prst="rect">
            <a:avLst/>
          </a:prstGeom>
        </p:spPr>
        <p:txBody>
          <a:bodyPr wrap="square">
            <a:spAutoFit/>
          </a:bodyPr>
          <a:lstStyle/>
          <a:p>
            <a:r>
              <a:rPr lang="en-US" sz="1600" spc="-5" dirty="0">
                <a:solidFill>
                  <a:schemeClr val="tx1"/>
                </a:solidFill>
                <a:latin typeface="Calibri"/>
                <a:cs typeface="Calibri"/>
              </a:rPr>
              <a:t>- So, the insular lobe is a  portion of cerebral cortex that has </a:t>
            </a:r>
            <a:r>
              <a:rPr lang="en-US" sz="1600" spc="-5" dirty="0" err="1">
                <a:solidFill>
                  <a:schemeClr val="tx1"/>
                </a:solidFill>
                <a:latin typeface="Calibri"/>
                <a:cs typeface="Calibri"/>
              </a:rPr>
              <a:t>invaginated</a:t>
            </a:r>
            <a:r>
              <a:rPr lang="en-US" sz="1600" spc="-5" dirty="0">
                <a:solidFill>
                  <a:schemeClr val="tx1"/>
                </a:solidFill>
                <a:latin typeface="Calibri"/>
                <a:cs typeface="Calibri"/>
              </a:rPr>
              <a:t> to lie deep within the lateral sulcus.</a:t>
            </a:r>
          </a:p>
        </p:txBody>
      </p:sp>
    </p:spTree>
    <p:extLst>
      <p:ext uri="{BB962C8B-B14F-4D97-AF65-F5344CB8AC3E}">
        <p14:creationId xmlns:p14="http://schemas.microsoft.com/office/powerpoint/2010/main" val="144921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6536</TotalTime>
  <Words>2472</Words>
  <Application>Microsoft Office PowerPoint</Application>
  <PresentationFormat>ملء الشاشة</PresentationFormat>
  <Paragraphs>343</Paragraphs>
  <Slides>16</Slides>
  <Notes>6</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16</vt:i4>
      </vt:variant>
    </vt:vector>
  </HeadingPairs>
  <TitlesOfParts>
    <vt:vector size="25" baseType="lpstr">
      <vt:lpstr>Arial</vt:lpstr>
      <vt:lpstr>Cabin</vt:lpstr>
      <vt:lpstr>Calibri</vt:lpstr>
      <vt:lpstr>Century Gothic</vt:lpstr>
      <vt:lpstr>Kino MT</vt:lpstr>
      <vt:lpstr>Noto Sans Symbols</vt:lpstr>
      <vt:lpstr>Times New Roman</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MCQ’S</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dc:creator>
  <cp:lastModifiedBy>ASUS</cp:lastModifiedBy>
  <cp:revision>347</cp:revision>
  <cp:lastPrinted>2017-09-24T13:02:46Z</cp:lastPrinted>
  <dcterms:modified xsi:type="dcterms:W3CDTF">2017-10-27T22:46:38Z</dcterms:modified>
</cp:coreProperties>
</file>