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6" r:id="rId4"/>
    <p:sldId id="277" r:id="rId5"/>
    <p:sldId id="278" r:id="rId6"/>
    <p:sldId id="282" r:id="rId7"/>
    <p:sldId id="281" r:id="rId8"/>
    <p:sldId id="286" r:id="rId9"/>
    <p:sldId id="279" r:id="rId10"/>
    <p:sldId id="273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q.faisal.pp@gmail.com" initials="q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5A9B"/>
    <a:srgbClr val="FF2F92"/>
    <a:srgbClr val="008F00"/>
    <a:srgbClr val="FED3E9"/>
    <a:srgbClr val="E1E1E1"/>
    <a:srgbClr val="FEFEFE"/>
    <a:srgbClr val="FF8AD8"/>
    <a:srgbClr val="F0F0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93"/>
    <p:restoredTop sz="93036" autoAdjust="0"/>
  </p:normalViewPr>
  <p:slideViewPr>
    <p:cSldViewPr snapToGrid="0" snapToObjects="1">
      <p:cViewPr>
        <p:scale>
          <a:sx n="71" d="100"/>
          <a:sy n="71" d="100"/>
        </p:scale>
        <p:origin x="142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F83DBC-7DB1-9D42-AAC4-08595B19E016}" type="doc">
      <dgm:prSet loTypeId="urn:microsoft.com/office/officeart/2009/3/layout/HorizontalOrganizationChar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993871-D1F4-3040-8A8F-3EDA4B5539A6}">
      <dgm:prSet phldrT="[Text]"/>
      <dgm:spPr>
        <a:solidFill>
          <a:schemeClr val="bg1"/>
        </a:solidFill>
        <a:ln>
          <a:solidFill>
            <a:srgbClr val="FF8AD8"/>
          </a:solidFill>
        </a:ln>
      </dgm:spPr>
      <dgm:t>
        <a:bodyPr/>
        <a:lstStyle/>
        <a:p>
          <a:r>
            <a:rPr lang="en-US" b="0" dirty="0">
              <a:solidFill>
                <a:srgbClr val="FF2F92"/>
              </a:solidFill>
            </a:rPr>
            <a:t>Neuron components</a:t>
          </a:r>
        </a:p>
      </dgm:t>
    </dgm:pt>
    <dgm:pt modelId="{91560060-7664-A04A-B2F1-E37D023A86BF}" type="parTrans" cxnId="{07CCC507-F9B3-E14B-8642-D8778CF0DDC8}">
      <dgm:prSet/>
      <dgm:spPr/>
      <dgm:t>
        <a:bodyPr/>
        <a:lstStyle/>
        <a:p>
          <a:endParaRPr lang="en-US"/>
        </a:p>
      </dgm:t>
    </dgm:pt>
    <dgm:pt modelId="{54CC930A-8389-5D4F-AA5C-76379FA0B7F6}" type="sibTrans" cxnId="{07CCC507-F9B3-E14B-8642-D8778CF0DDC8}">
      <dgm:prSet/>
      <dgm:spPr/>
      <dgm:t>
        <a:bodyPr/>
        <a:lstStyle/>
        <a:p>
          <a:endParaRPr lang="en-US"/>
        </a:p>
      </dgm:t>
    </dgm:pt>
    <dgm:pt modelId="{1EEDD254-5B74-5A43-A9C6-4CAC7E8A4BEA}">
      <dgm:prSet phldrT="[Text]"/>
      <dgm:spPr>
        <a:solidFill>
          <a:schemeClr val="bg1"/>
        </a:solidFill>
        <a:ln>
          <a:solidFill>
            <a:srgbClr val="FF8AD8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Processes</a:t>
          </a:r>
        </a:p>
      </dgm:t>
    </dgm:pt>
    <dgm:pt modelId="{11911AE4-7612-D846-8FCF-378911ABCBE7}" type="parTrans" cxnId="{3183C6AC-1FC7-374D-B7BA-D85DF2410453}">
      <dgm:prSet/>
      <dgm:spPr>
        <a:ln>
          <a:solidFill>
            <a:srgbClr val="FF8AD8"/>
          </a:solidFill>
        </a:ln>
      </dgm:spPr>
      <dgm:t>
        <a:bodyPr/>
        <a:lstStyle/>
        <a:p>
          <a:endParaRPr lang="en-US"/>
        </a:p>
      </dgm:t>
    </dgm:pt>
    <dgm:pt modelId="{5AF31858-3996-3747-AD44-D6708997086F}" type="sibTrans" cxnId="{3183C6AC-1FC7-374D-B7BA-D85DF2410453}">
      <dgm:prSet/>
      <dgm:spPr/>
      <dgm:t>
        <a:bodyPr/>
        <a:lstStyle/>
        <a:p>
          <a:endParaRPr lang="en-US"/>
        </a:p>
      </dgm:t>
    </dgm:pt>
    <dgm:pt modelId="{9E2FA211-DD9C-D04D-9628-EDE3191287EC}">
      <dgm:prSet phldrT="[Text]"/>
      <dgm:spPr>
        <a:solidFill>
          <a:schemeClr val="bg1"/>
        </a:solidFill>
        <a:ln>
          <a:solidFill>
            <a:srgbClr val="FF8AD8"/>
          </a:solidFill>
        </a:ln>
      </dgm:spPr>
      <dgm:t>
        <a:bodyPr/>
        <a:lstStyle/>
        <a:p>
          <a:r>
            <a:rPr lang="en-US" dirty="0">
              <a:solidFill>
                <a:srgbClr val="FF2F92"/>
              </a:solidFill>
            </a:rPr>
            <a:t>Axon</a:t>
          </a:r>
          <a:r>
            <a:rPr lang="en-US" baseline="0" dirty="0">
              <a:solidFill>
                <a:srgbClr val="FF2F92"/>
              </a:solidFill>
            </a:rPr>
            <a:t>: </a:t>
          </a:r>
          <a:r>
            <a:rPr lang="en-US" baseline="0" dirty="0">
              <a:solidFill>
                <a:schemeClr val="tx1"/>
              </a:solidFill>
            </a:rPr>
            <a:t>only one</a:t>
          </a:r>
          <a:endParaRPr lang="en-US" dirty="0">
            <a:solidFill>
              <a:schemeClr val="tx1"/>
            </a:solidFill>
          </a:endParaRPr>
        </a:p>
      </dgm:t>
    </dgm:pt>
    <dgm:pt modelId="{C8C5D33C-9A73-3642-AFF3-651D08B130E7}" type="parTrans" cxnId="{07F4141D-142C-1A4C-BE47-B589E3870636}">
      <dgm:prSet/>
      <dgm:spPr>
        <a:ln>
          <a:solidFill>
            <a:srgbClr val="FF8AD8"/>
          </a:solidFill>
        </a:ln>
      </dgm:spPr>
      <dgm:t>
        <a:bodyPr/>
        <a:lstStyle/>
        <a:p>
          <a:endParaRPr lang="en-US"/>
        </a:p>
      </dgm:t>
    </dgm:pt>
    <dgm:pt modelId="{12DFB835-019E-BE43-A8ED-C3C4A22C512A}" type="sibTrans" cxnId="{07F4141D-142C-1A4C-BE47-B589E3870636}">
      <dgm:prSet/>
      <dgm:spPr/>
      <dgm:t>
        <a:bodyPr/>
        <a:lstStyle/>
        <a:p>
          <a:endParaRPr lang="en-US"/>
        </a:p>
      </dgm:t>
    </dgm:pt>
    <dgm:pt modelId="{9B8DD7D5-366D-F74F-9001-1975C211A9FB}">
      <dgm:prSet phldrT="[Text]"/>
      <dgm:spPr>
        <a:solidFill>
          <a:schemeClr val="bg1"/>
        </a:solidFill>
        <a:ln>
          <a:solidFill>
            <a:srgbClr val="FF8AD8"/>
          </a:solidFill>
        </a:ln>
      </dgm:spPr>
      <dgm:t>
        <a:bodyPr/>
        <a:lstStyle/>
        <a:p>
          <a:r>
            <a:rPr lang="en-US" dirty="0">
              <a:solidFill>
                <a:srgbClr val="FF2F92"/>
              </a:solidFill>
            </a:rPr>
            <a:t>Dendrites</a:t>
          </a:r>
          <a:r>
            <a:rPr lang="en-US" dirty="0">
              <a:solidFill>
                <a:srgbClr val="FF8AD8"/>
              </a:solidFill>
            </a:rPr>
            <a:t>: </a:t>
          </a:r>
          <a:r>
            <a:rPr lang="en-US" dirty="0">
              <a:solidFill>
                <a:schemeClr val="tx1"/>
              </a:solidFill>
            </a:rPr>
            <a:t>one or more</a:t>
          </a:r>
        </a:p>
      </dgm:t>
    </dgm:pt>
    <dgm:pt modelId="{2C520A55-0B93-9D4C-98C3-4530AF1FD1BE}" type="parTrans" cxnId="{4F099F52-718F-8245-B9E0-12BEFDE5F6CA}">
      <dgm:prSet/>
      <dgm:spPr>
        <a:ln>
          <a:solidFill>
            <a:srgbClr val="FF8AD8"/>
          </a:solidFill>
        </a:ln>
      </dgm:spPr>
      <dgm:t>
        <a:bodyPr/>
        <a:lstStyle/>
        <a:p>
          <a:endParaRPr lang="en-US"/>
        </a:p>
      </dgm:t>
    </dgm:pt>
    <dgm:pt modelId="{362FA540-C16F-C241-9DE0-62F61582F506}" type="sibTrans" cxnId="{4F099F52-718F-8245-B9E0-12BEFDE5F6CA}">
      <dgm:prSet/>
      <dgm:spPr/>
      <dgm:t>
        <a:bodyPr/>
        <a:lstStyle/>
        <a:p>
          <a:endParaRPr lang="en-US"/>
        </a:p>
      </dgm:t>
    </dgm:pt>
    <dgm:pt modelId="{5A8BB67F-F896-B946-A08C-0AFF3A4F36CE}">
      <dgm:prSet phldrT="[Text]"/>
      <dgm:spPr>
        <a:solidFill>
          <a:schemeClr val="bg1"/>
        </a:solidFill>
        <a:ln>
          <a:solidFill>
            <a:srgbClr val="FF8AD8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Cell body (</a:t>
          </a:r>
          <a:r>
            <a:rPr lang="en-US" dirty="0" err="1">
              <a:solidFill>
                <a:schemeClr val="tx1"/>
              </a:solidFill>
            </a:rPr>
            <a:t>Perikaryon</a:t>
          </a:r>
          <a:r>
            <a:rPr lang="en-US" dirty="0">
              <a:solidFill>
                <a:schemeClr val="tx1"/>
              </a:solidFill>
            </a:rPr>
            <a:t>)</a:t>
          </a:r>
        </a:p>
      </dgm:t>
    </dgm:pt>
    <dgm:pt modelId="{77272026-857A-E244-BDBA-32B3C169F090}" type="parTrans" cxnId="{36218D8F-6DA3-D842-83F3-74B5AD935DDF}">
      <dgm:prSet/>
      <dgm:spPr>
        <a:ln>
          <a:solidFill>
            <a:srgbClr val="FF8AD8"/>
          </a:solidFill>
        </a:ln>
      </dgm:spPr>
      <dgm:t>
        <a:bodyPr/>
        <a:lstStyle/>
        <a:p>
          <a:endParaRPr lang="en-US"/>
        </a:p>
      </dgm:t>
    </dgm:pt>
    <dgm:pt modelId="{B711548D-7007-F049-AD0B-2B80508B75E8}" type="sibTrans" cxnId="{36218D8F-6DA3-D842-83F3-74B5AD935DDF}">
      <dgm:prSet/>
      <dgm:spPr/>
      <dgm:t>
        <a:bodyPr/>
        <a:lstStyle/>
        <a:p>
          <a:endParaRPr lang="en-US"/>
        </a:p>
      </dgm:t>
    </dgm:pt>
    <dgm:pt modelId="{4EE68385-618B-7548-AF30-73FAF058D2D5}" type="pres">
      <dgm:prSet presAssocID="{C9F83DBC-7DB1-9D42-AAC4-08595B19E0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CD58043-CBAB-3A4C-8DAB-7F6BEBA61C24}" type="pres">
      <dgm:prSet presAssocID="{39993871-D1F4-3040-8A8F-3EDA4B5539A6}" presName="hierRoot1" presStyleCnt="0">
        <dgm:presLayoutVars>
          <dgm:hierBranch val="init"/>
        </dgm:presLayoutVars>
      </dgm:prSet>
      <dgm:spPr/>
    </dgm:pt>
    <dgm:pt modelId="{AB2D0046-6554-9D45-A419-D9EB6F664BAA}" type="pres">
      <dgm:prSet presAssocID="{39993871-D1F4-3040-8A8F-3EDA4B5539A6}" presName="rootComposite1" presStyleCnt="0"/>
      <dgm:spPr/>
    </dgm:pt>
    <dgm:pt modelId="{9BD0FEB8-770B-5A4D-AA7E-2811FB3FE723}" type="pres">
      <dgm:prSet presAssocID="{39993871-D1F4-3040-8A8F-3EDA4B5539A6}" presName="rootText1" presStyleLbl="node0" presStyleIdx="0" presStyleCnt="1" custScaleX="1383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EF229E-B930-CD4E-AC95-6E8D8E04831A}" type="pres">
      <dgm:prSet presAssocID="{39993871-D1F4-3040-8A8F-3EDA4B5539A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C18868B-BD24-9447-A1D4-D733A1556DAA}" type="pres">
      <dgm:prSet presAssocID="{39993871-D1F4-3040-8A8F-3EDA4B5539A6}" presName="hierChild2" presStyleCnt="0"/>
      <dgm:spPr/>
    </dgm:pt>
    <dgm:pt modelId="{DF319EAF-21A3-8449-A285-B93A3D65B462}" type="pres">
      <dgm:prSet presAssocID="{11911AE4-7612-D846-8FCF-378911ABCBE7}" presName="Name64" presStyleLbl="parChTrans1D2" presStyleIdx="0" presStyleCnt="2"/>
      <dgm:spPr/>
      <dgm:t>
        <a:bodyPr/>
        <a:lstStyle/>
        <a:p>
          <a:endParaRPr lang="en-US"/>
        </a:p>
      </dgm:t>
    </dgm:pt>
    <dgm:pt modelId="{90100312-0684-6D46-AB54-C172B46BA86F}" type="pres">
      <dgm:prSet presAssocID="{1EEDD254-5B74-5A43-A9C6-4CAC7E8A4BEA}" presName="hierRoot2" presStyleCnt="0">
        <dgm:presLayoutVars>
          <dgm:hierBranch val="init"/>
        </dgm:presLayoutVars>
      </dgm:prSet>
      <dgm:spPr/>
    </dgm:pt>
    <dgm:pt modelId="{A0182837-1C24-8446-9FB1-CA21FB635FEA}" type="pres">
      <dgm:prSet presAssocID="{1EEDD254-5B74-5A43-A9C6-4CAC7E8A4BEA}" presName="rootComposite" presStyleCnt="0"/>
      <dgm:spPr/>
    </dgm:pt>
    <dgm:pt modelId="{1EB11800-23E8-4145-ABC0-5E34FE08F684}" type="pres">
      <dgm:prSet presAssocID="{1EEDD254-5B74-5A43-A9C6-4CAC7E8A4BE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852A3A-B766-BE46-8D07-669960455E7F}" type="pres">
      <dgm:prSet presAssocID="{1EEDD254-5B74-5A43-A9C6-4CAC7E8A4BEA}" presName="rootConnector" presStyleLbl="node2" presStyleIdx="0" presStyleCnt="2"/>
      <dgm:spPr/>
      <dgm:t>
        <a:bodyPr/>
        <a:lstStyle/>
        <a:p>
          <a:endParaRPr lang="en-US"/>
        </a:p>
      </dgm:t>
    </dgm:pt>
    <dgm:pt modelId="{907CCA04-2BF2-B64E-A9D5-ED9B4B840B44}" type="pres">
      <dgm:prSet presAssocID="{1EEDD254-5B74-5A43-A9C6-4CAC7E8A4BEA}" presName="hierChild4" presStyleCnt="0"/>
      <dgm:spPr/>
    </dgm:pt>
    <dgm:pt modelId="{33E88B3F-D8F8-0642-A415-6A029AD68E79}" type="pres">
      <dgm:prSet presAssocID="{C8C5D33C-9A73-3642-AFF3-651D08B130E7}" presName="Name64" presStyleLbl="parChTrans1D3" presStyleIdx="0" presStyleCnt="2"/>
      <dgm:spPr/>
      <dgm:t>
        <a:bodyPr/>
        <a:lstStyle/>
        <a:p>
          <a:endParaRPr lang="en-US"/>
        </a:p>
      </dgm:t>
    </dgm:pt>
    <dgm:pt modelId="{2B93E6EC-C8A5-E549-9F34-3066AC6CD3DC}" type="pres">
      <dgm:prSet presAssocID="{9E2FA211-DD9C-D04D-9628-EDE3191287EC}" presName="hierRoot2" presStyleCnt="0">
        <dgm:presLayoutVars>
          <dgm:hierBranch val="init"/>
        </dgm:presLayoutVars>
      </dgm:prSet>
      <dgm:spPr/>
    </dgm:pt>
    <dgm:pt modelId="{E0F0438B-A6F3-5B4A-AFC1-EFE4628621BA}" type="pres">
      <dgm:prSet presAssocID="{9E2FA211-DD9C-D04D-9628-EDE3191287EC}" presName="rootComposite" presStyleCnt="0"/>
      <dgm:spPr/>
    </dgm:pt>
    <dgm:pt modelId="{5F062E46-E782-B047-9CDA-29DDC5A5906E}" type="pres">
      <dgm:prSet presAssocID="{9E2FA211-DD9C-D04D-9628-EDE3191287EC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C310E5-EE3E-DE4D-AB3A-52CCEF319451}" type="pres">
      <dgm:prSet presAssocID="{9E2FA211-DD9C-D04D-9628-EDE3191287EC}" presName="rootConnector" presStyleLbl="node3" presStyleIdx="0" presStyleCnt="2"/>
      <dgm:spPr/>
      <dgm:t>
        <a:bodyPr/>
        <a:lstStyle/>
        <a:p>
          <a:endParaRPr lang="en-US"/>
        </a:p>
      </dgm:t>
    </dgm:pt>
    <dgm:pt modelId="{5608F697-DF08-4045-A43C-5D15F42E9296}" type="pres">
      <dgm:prSet presAssocID="{9E2FA211-DD9C-D04D-9628-EDE3191287EC}" presName="hierChild4" presStyleCnt="0"/>
      <dgm:spPr/>
    </dgm:pt>
    <dgm:pt modelId="{5F2037B1-4BEF-3441-840F-7530957E1394}" type="pres">
      <dgm:prSet presAssocID="{9E2FA211-DD9C-D04D-9628-EDE3191287EC}" presName="hierChild5" presStyleCnt="0"/>
      <dgm:spPr/>
    </dgm:pt>
    <dgm:pt modelId="{4D66899A-AA19-C94F-8462-458167EFDF09}" type="pres">
      <dgm:prSet presAssocID="{2C520A55-0B93-9D4C-98C3-4530AF1FD1BE}" presName="Name64" presStyleLbl="parChTrans1D3" presStyleIdx="1" presStyleCnt="2"/>
      <dgm:spPr/>
      <dgm:t>
        <a:bodyPr/>
        <a:lstStyle/>
        <a:p>
          <a:endParaRPr lang="en-US"/>
        </a:p>
      </dgm:t>
    </dgm:pt>
    <dgm:pt modelId="{3DCCA9EE-483F-1D49-8D0E-0B34E9887FD4}" type="pres">
      <dgm:prSet presAssocID="{9B8DD7D5-366D-F74F-9001-1975C211A9FB}" presName="hierRoot2" presStyleCnt="0">
        <dgm:presLayoutVars>
          <dgm:hierBranch val="init"/>
        </dgm:presLayoutVars>
      </dgm:prSet>
      <dgm:spPr/>
    </dgm:pt>
    <dgm:pt modelId="{DEE8D430-2B4E-634C-B016-86FB590A74CF}" type="pres">
      <dgm:prSet presAssocID="{9B8DD7D5-366D-F74F-9001-1975C211A9FB}" presName="rootComposite" presStyleCnt="0"/>
      <dgm:spPr/>
    </dgm:pt>
    <dgm:pt modelId="{7F7B788C-EA67-4C42-B45E-60C8EFE16C47}" type="pres">
      <dgm:prSet presAssocID="{9B8DD7D5-366D-F74F-9001-1975C211A9FB}" presName="rootText" presStyleLbl="node3" presStyleIdx="1" presStyleCnt="2" custScaleX="1309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4CBC95-4B83-0D47-8DEF-451E8D57B9CE}" type="pres">
      <dgm:prSet presAssocID="{9B8DD7D5-366D-F74F-9001-1975C211A9FB}" presName="rootConnector" presStyleLbl="node3" presStyleIdx="1" presStyleCnt="2"/>
      <dgm:spPr/>
      <dgm:t>
        <a:bodyPr/>
        <a:lstStyle/>
        <a:p>
          <a:endParaRPr lang="en-US"/>
        </a:p>
      </dgm:t>
    </dgm:pt>
    <dgm:pt modelId="{4AC36CD3-0F51-4D4B-B61C-193DE5E9BCAF}" type="pres">
      <dgm:prSet presAssocID="{9B8DD7D5-366D-F74F-9001-1975C211A9FB}" presName="hierChild4" presStyleCnt="0"/>
      <dgm:spPr/>
    </dgm:pt>
    <dgm:pt modelId="{29D7299D-0C3A-D542-9224-05FD33F5726A}" type="pres">
      <dgm:prSet presAssocID="{9B8DD7D5-366D-F74F-9001-1975C211A9FB}" presName="hierChild5" presStyleCnt="0"/>
      <dgm:spPr/>
    </dgm:pt>
    <dgm:pt modelId="{5B05D9CC-A297-9D43-AEA9-2A5FD4B4D841}" type="pres">
      <dgm:prSet presAssocID="{1EEDD254-5B74-5A43-A9C6-4CAC7E8A4BEA}" presName="hierChild5" presStyleCnt="0"/>
      <dgm:spPr/>
    </dgm:pt>
    <dgm:pt modelId="{20AFE2B6-2B4B-8943-89D1-62E246F4DA76}" type="pres">
      <dgm:prSet presAssocID="{77272026-857A-E244-BDBA-32B3C169F090}" presName="Name64" presStyleLbl="parChTrans1D2" presStyleIdx="1" presStyleCnt="2"/>
      <dgm:spPr/>
      <dgm:t>
        <a:bodyPr/>
        <a:lstStyle/>
        <a:p>
          <a:endParaRPr lang="en-US"/>
        </a:p>
      </dgm:t>
    </dgm:pt>
    <dgm:pt modelId="{5BE5CCC0-A1B6-C64A-88C4-C7CFBB291FE6}" type="pres">
      <dgm:prSet presAssocID="{5A8BB67F-F896-B946-A08C-0AFF3A4F36CE}" presName="hierRoot2" presStyleCnt="0">
        <dgm:presLayoutVars>
          <dgm:hierBranch val="init"/>
        </dgm:presLayoutVars>
      </dgm:prSet>
      <dgm:spPr/>
    </dgm:pt>
    <dgm:pt modelId="{A6D1F60D-D30E-4849-8729-F5D8EBC92514}" type="pres">
      <dgm:prSet presAssocID="{5A8BB67F-F896-B946-A08C-0AFF3A4F36CE}" presName="rootComposite" presStyleCnt="0"/>
      <dgm:spPr/>
    </dgm:pt>
    <dgm:pt modelId="{9323BE59-B840-7644-990A-34AF2EEC13CE}" type="pres">
      <dgm:prSet presAssocID="{5A8BB67F-F896-B946-A08C-0AFF3A4F36C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E472CA-B9F5-9A45-8D17-C9056F4591D0}" type="pres">
      <dgm:prSet presAssocID="{5A8BB67F-F896-B946-A08C-0AFF3A4F36CE}" presName="rootConnector" presStyleLbl="node2" presStyleIdx="1" presStyleCnt="2"/>
      <dgm:spPr/>
      <dgm:t>
        <a:bodyPr/>
        <a:lstStyle/>
        <a:p>
          <a:endParaRPr lang="en-US"/>
        </a:p>
      </dgm:t>
    </dgm:pt>
    <dgm:pt modelId="{704F7CF3-8115-B048-B2AC-FE3F02FCDE39}" type="pres">
      <dgm:prSet presAssocID="{5A8BB67F-F896-B946-A08C-0AFF3A4F36CE}" presName="hierChild4" presStyleCnt="0"/>
      <dgm:spPr/>
    </dgm:pt>
    <dgm:pt modelId="{4A5B5491-2287-6E47-8922-731895BFB073}" type="pres">
      <dgm:prSet presAssocID="{5A8BB67F-F896-B946-A08C-0AFF3A4F36CE}" presName="hierChild5" presStyleCnt="0"/>
      <dgm:spPr/>
    </dgm:pt>
    <dgm:pt modelId="{97FE0181-ABDC-4645-9451-D5014D1F121E}" type="pres">
      <dgm:prSet presAssocID="{39993871-D1F4-3040-8A8F-3EDA4B5539A6}" presName="hierChild3" presStyleCnt="0"/>
      <dgm:spPr/>
    </dgm:pt>
  </dgm:ptLst>
  <dgm:cxnLst>
    <dgm:cxn modelId="{EA22A833-7A0B-B54E-928A-BA9124183E17}" type="presOf" srcId="{5A8BB67F-F896-B946-A08C-0AFF3A4F36CE}" destId="{33E472CA-B9F5-9A45-8D17-C9056F4591D0}" srcOrd="1" destOrd="0" presId="urn:microsoft.com/office/officeart/2009/3/layout/HorizontalOrganizationChart"/>
    <dgm:cxn modelId="{0CEB916F-7193-F040-8263-C37536D062AD}" type="presOf" srcId="{9E2FA211-DD9C-D04D-9628-EDE3191287EC}" destId="{5F062E46-E782-B047-9CDA-29DDC5A5906E}" srcOrd="0" destOrd="0" presId="urn:microsoft.com/office/officeart/2009/3/layout/HorizontalOrganizationChart"/>
    <dgm:cxn modelId="{62B8A5EE-3398-C04D-A070-DC0C923F76F8}" type="presOf" srcId="{9B8DD7D5-366D-F74F-9001-1975C211A9FB}" destId="{044CBC95-4B83-0D47-8DEF-451E8D57B9CE}" srcOrd="1" destOrd="0" presId="urn:microsoft.com/office/officeart/2009/3/layout/HorizontalOrganizationChart"/>
    <dgm:cxn modelId="{A1A7C3FC-3295-2343-A373-D9B827ECC575}" type="presOf" srcId="{1EEDD254-5B74-5A43-A9C6-4CAC7E8A4BEA}" destId="{76852A3A-B766-BE46-8D07-669960455E7F}" srcOrd="1" destOrd="0" presId="urn:microsoft.com/office/officeart/2009/3/layout/HorizontalOrganizationChart"/>
    <dgm:cxn modelId="{AF468D42-373A-BB49-A12B-B984BEB038F2}" type="presOf" srcId="{2C520A55-0B93-9D4C-98C3-4530AF1FD1BE}" destId="{4D66899A-AA19-C94F-8462-458167EFDF09}" srcOrd="0" destOrd="0" presId="urn:microsoft.com/office/officeart/2009/3/layout/HorizontalOrganizationChart"/>
    <dgm:cxn modelId="{BEF0DBED-7E34-7E41-A37F-8E8DAFC49C69}" type="presOf" srcId="{1EEDD254-5B74-5A43-A9C6-4CAC7E8A4BEA}" destId="{1EB11800-23E8-4145-ABC0-5E34FE08F684}" srcOrd="0" destOrd="0" presId="urn:microsoft.com/office/officeart/2009/3/layout/HorizontalOrganizationChart"/>
    <dgm:cxn modelId="{A27528C8-7483-0845-AFAE-6004C49975C2}" type="presOf" srcId="{5A8BB67F-F896-B946-A08C-0AFF3A4F36CE}" destId="{9323BE59-B840-7644-990A-34AF2EEC13CE}" srcOrd="0" destOrd="0" presId="urn:microsoft.com/office/officeart/2009/3/layout/HorizontalOrganizationChart"/>
    <dgm:cxn modelId="{8A2E0412-8E3B-2C4B-920D-2D3DC4A144D9}" type="presOf" srcId="{39993871-D1F4-3040-8A8F-3EDA4B5539A6}" destId="{DAEF229E-B930-CD4E-AC95-6E8D8E04831A}" srcOrd="1" destOrd="0" presId="urn:microsoft.com/office/officeart/2009/3/layout/HorizontalOrganizationChart"/>
    <dgm:cxn modelId="{4F099F52-718F-8245-B9E0-12BEFDE5F6CA}" srcId="{1EEDD254-5B74-5A43-A9C6-4CAC7E8A4BEA}" destId="{9B8DD7D5-366D-F74F-9001-1975C211A9FB}" srcOrd="1" destOrd="0" parTransId="{2C520A55-0B93-9D4C-98C3-4530AF1FD1BE}" sibTransId="{362FA540-C16F-C241-9DE0-62F61582F506}"/>
    <dgm:cxn modelId="{07F4141D-142C-1A4C-BE47-B589E3870636}" srcId="{1EEDD254-5B74-5A43-A9C6-4CAC7E8A4BEA}" destId="{9E2FA211-DD9C-D04D-9628-EDE3191287EC}" srcOrd="0" destOrd="0" parTransId="{C8C5D33C-9A73-3642-AFF3-651D08B130E7}" sibTransId="{12DFB835-019E-BE43-A8ED-C3C4A22C512A}"/>
    <dgm:cxn modelId="{B444EB60-AD4E-3646-B635-BEEE997E94BA}" type="presOf" srcId="{9E2FA211-DD9C-D04D-9628-EDE3191287EC}" destId="{6FC310E5-EE3E-DE4D-AB3A-52CCEF319451}" srcOrd="1" destOrd="0" presId="urn:microsoft.com/office/officeart/2009/3/layout/HorizontalOrganizationChart"/>
    <dgm:cxn modelId="{0B40A8E2-7D4A-E440-8A0A-0303E8389FF2}" type="presOf" srcId="{C9F83DBC-7DB1-9D42-AAC4-08595B19E016}" destId="{4EE68385-618B-7548-AF30-73FAF058D2D5}" srcOrd="0" destOrd="0" presId="urn:microsoft.com/office/officeart/2009/3/layout/HorizontalOrganizationChart"/>
    <dgm:cxn modelId="{D6C63681-DA3B-C048-90EE-35117457518D}" type="presOf" srcId="{77272026-857A-E244-BDBA-32B3C169F090}" destId="{20AFE2B6-2B4B-8943-89D1-62E246F4DA76}" srcOrd="0" destOrd="0" presId="urn:microsoft.com/office/officeart/2009/3/layout/HorizontalOrganizationChart"/>
    <dgm:cxn modelId="{07CCC507-F9B3-E14B-8642-D8778CF0DDC8}" srcId="{C9F83DBC-7DB1-9D42-AAC4-08595B19E016}" destId="{39993871-D1F4-3040-8A8F-3EDA4B5539A6}" srcOrd="0" destOrd="0" parTransId="{91560060-7664-A04A-B2F1-E37D023A86BF}" sibTransId="{54CC930A-8389-5D4F-AA5C-76379FA0B7F6}"/>
    <dgm:cxn modelId="{F87C1290-26DE-1146-AEDA-02CEB8D5E6C3}" type="presOf" srcId="{C8C5D33C-9A73-3642-AFF3-651D08B130E7}" destId="{33E88B3F-D8F8-0642-A415-6A029AD68E79}" srcOrd="0" destOrd="0" presId="urn:microsoft.com/office/officeart/2009/3/layout/HorizontalOrganizationChart"/>
    <dgm:cxn modelId="{F9C4C465-7521-A54C-8B76-9174866C6C40}" type="presOf" srcId="{39993871-D1F4-3040-8A8F-3EDA4B5539A6}" destId="{9BD0FEB8-770B-5A4D-AA7E-2811FB3FE723}" srcOrd="0" destOrd="0" presId="urn:microsoft.com/office/officeart/2009/3/layout/HorizontalOrganizationChart"/>
    <dgm:cxn modelId="{03039C3A-1B70-314F-9EC0-B92DDA51B674}" type="presOf" srcId="{11911AE4-7612-D846-8FCF-378911ABCBE7}" destId="{DF319EAF-21A3-8449-A285-B93A3D65B462}" srcOrd="0" destOrd="0" presId="urn:microsoft.com/office/officeart/2009/3/layout/HorizontalOrganizationChart"/>
    <dgm:cxn modelId="{3183C6AC-1FC7-374D-B7BA-D85DF2410453}" srcId="{39993871-D1F4-3040-8A8F-3EDA4B5539A6}" destId="{1EEDD254-5B74-5A43-A9C6-4CAC7E8A4BEA}" srcOrd="0" destOrd="0" parTransId="{11911AE4-7612-D846-8FCF-378911ABCBE7}" sibTransId="{5AF31858-3996-3747-AD44-D6708997086F}"/>
    <dgm:cxn modelId="{D28A26B3-42D2-0244-A887-4F14BAC6BD2A}" type="presOf" srcId="{9B8DD7D5-366D-F74F-9001-1975C211A9FB}" destId="{7F7B788C-EA67-4C42-B45E-60C8EFE16C47}" srcOrd="0" destOrd="0" presId="urn:microsoft.com/office/officeart/2009/3/layout/HorizontalOrganizationChart"/>
    <dgm:cxn modelId="{36218D8F-6DA3-D842-83F3-74B5AD935DDF}" srcId="{39993871-D1F4-3040-8A8F-3EDA4B5539A6}" destId="{5A8BB67F-F896-B946-A08C-0AFF3A4F36CE}" srcOrd="1" destOrd="0" parTransId="{77272026-857A-E244-BDBA-32B3C169F090}" sibTransId="{B711548D-7007-F049-AD0B-2B80508B75E8}"/>
    <dgm:cxn modelId="{B66B7F98-61FE-6740-8B0B-06E76393C639}" type="presParOf" srcId="{4EE68385-618B-7548-AF30-73FAF058D2D5}" destId="{5CD58043-CBAB-3A4C-8DAB-7F6BEBA61C24}" srcOrd="0" destOrd="0" presId="urn:microsoft.com/office/officeart/2009/3/layout/HorizontalOrganizationChart"/>
    <dgm:cxn modelId="{7D1CEFE5-339A-644C-9413-56E57AF93B59}" type="presParOf" srcId="{5CD58043-CBAB-3A4C-8DAB-7F6BEBA61C24}" destId="{AB2D0046-6554-9D45-A419-D9EB6F664BAA}" srcOrd="0" destOrd="0" presId="urn:microsoft.com/office/officeart/2009/3/layout/HorizontalOrganizationChart"/>
    <dgm:cxn modelId="{C6DA2E5F-03CA-8B45-8082-77C4807E5BCF}" type="presParOf" srcId="{AB2D0046-6554-9D45-A419-D9EB6F664BAA}" destId="{9BD0FEB8-770B-5A4D-AA7E-2811FB3FE723}" srcOrd="0" destOrd="0" presId="urn:microsoft.com/office/officeart/2009/3/layout/HorizontalOrganizationChart"/>
    <dgm:cxn modelId="{CF6BE8A6-5022-5F42-91E4-9E471BD15E2F}" type="presParOf" srcId="{AB2D0046-6554-9D45-A419-D9EB6F664BAA}" destId="{DAEF229E-B930-CD4E-AC95-6E8D8E04831A}" srcOrd="1" destOrd="0" presId="urn:microsoft.com/office/officeart/2009/3/layout/HorizontalOrganizationChart"/>
    <dgm:cxn modelId="{86034960-27E5-B04B-B74C-2BBD24C9D0C9}" type="presParOf" srcId="{5CD58043-CBAB-3A4C-8DAB-7F6BEBA61C24}" destId="{DC18868B-BD24-9447-A1D4-D733A1556DAA}" srcOrd="1" destOrd="0" presId="urn:microsoft.com/office/officeart/2009/3/layout/HorizontalOrganizationChart"/>
    <dgm:cxn modelId="{17260774-E47D-E548-9A30-F7FC22A26B9B}" type="presParOf" srcId="{DC18868B-BD24-9447-A1D4-D733A1556DAA}" destId="{DF319EAF-21A3-8449-A285-B93A3D65B462}" srcOrd="0" destOrd="0" presId="urn:microsoft.com/office/officeart/2009/3/layout/HorizontalOrganizationChart"/>
    <dgm:cxn modelId="{E57A482C-172E-AD41-849D-A4B00BD96264}" type="presParOf" srcId="{DC18868B-BD24-9447-A1D4-D733A1556DAA}" destId="{90100312-0684-6D46-AB54-C172B46BA86F}" srcOrd="1" destOrd="0" presId="urn:microsoft.com/office/officeart/2009/3/layout/HorizontalOrganizationChart"/>
    <dgm:cxn modelId="{7CCCCD9B-94C6-4D48-83FF-CE391438C6F2}" type="presParOf" srcId="{90100312-0684-6D46-AB54-C172B46BA86F}" destId="{A0182837-1C24-8446-9FB1-CA21FB635FEA}" srcOrd="0" destOrd="0" presId="urn:microsoft.com/office/officeart/2009/3/layout/HorizontalOrganizationChart"/>
    <dgm:cxn modelId="{F11B6493-77D8-CD4E-A712-5D3C7554CCE4}" type="presParOf" srcId="{A0182837-1C24-8446-9FB1-CA21FB635FEA}" destId="{1EB11800-23E8-4145-ABC0-5E34FE08F684}" srcOrd="0" destOrd="0" presId="urn:microsoft.com/office/officeart/2009/3/layout/HorizontalOrganizationChart"/>
    <dgm:cxn modelId="{056A19E5-05B7-7843-9C9B-DEE33D0DD112}" type="presParOf" srcId="{A0182837-1C24-8446-9FB1-CA21FB635FEA}" destId="{76852A3A-B766-BE46-8D07-669960455E7F}" srcOrd="1" destOrd="0" presId="urn:microsoft.com/office/officeart/2009/3/layout/HorizontalOrganizationChart"/>
    <dgm:cxn modelId="{678EFBDF-339B-3A45-BDA7-21E3DDF8C82F}" type="presParOf" srcId="{90100312-0684-6D46-AB54-C172B46BA86F}" destId="{907CCA04-2BF2-B64E-A9D5-ED9B4B840B44}" srcOrd="1" destOrd="0" presId="urn:microsoft.com/office/officeart/2009/3/layout/HorizontalOrganizationChart"/>
    <dgm:cxn modelId="{950FB346-319D-9343-9A9F-946968D501D5}" type="presParOf" srcId="{907CCA04-2BF2-B64E-A9D5-ED9B4B840B44}" destId="{33E88B3F-D8F8-0642-A415-6A029AD68E79}" srcOrd="0" destOrd="0" presId="urn:microsoft.com/office/officeart/2009/3/layout/HorizontalOrganizationChart"/>
    <dgm:cxn modelId="{950850D3-BF67-804C-90B5-B3DA607CDF23}" type="presParOf" srcId="{907CCA04-2BF2-B64E-A9D5-ED9B4B840B44}" destId="{2B93E6EC-C8A5-E549-9F34-3066AC6CD3DC}" srcOrd="1" destOrd="0" presId="urn:microsoft.com/office/officeart/2009/3/layout/HorizontalOrganizationChart"/>
    <dgm:cxn modelId="{7D28BF0E-F25F-394A-8D48-D0280D855465}" type="presParOf" srcId="{2B93E6EC-C8A5-E549-9F34-3066AC6CD3DC}" destId="{E0F0438B-A6F3-5B4A-AFC1-EFE4628621BA}" srcOrd="0" destOrd="0" presId="urn:microsoft.com/office/officeart/2009/3/layout/HorizontalOrganizationChart"/>
    <dgm:cxn modelId="{6070D727-DBA8-8A4F-8BE1-AA08AA36E178}" type="presParOf" srcId="{E0F0438B-A6F3-5B4A-AFC1-EFE4628621BA}" destId="{5F062E46-E782-B047-9CDA-29DDC5A5906E}" srcOrd="0" destOrd="0" presId="urn:microsoft.com/office/officeart/2009/3/layout/HorizontalOrganizationChart"/>
    <dgm:cxn modelId="{BD66A118-D71B-8E44-9C7E-23DB59168764}" type="presParOf" srcId="{E0F0438B-A6F3-5B4A-AFC1-EFE4628621BA}" destId="{6FC310E5-EE3E-DE4D-AB3A-52CCEF319451}" srcOrd="1" destOrd="0" presId="urn:microsoft.com/office/officeart/2009/3/layout/HorizontalOrganizationChart"/>
    <dgm:cxn modelId="{F3086357-831F-904A-AAAE-D2E8D31D69C7}" type="presParOf" srcId="{2B93E6EC-C8A5-E549-9F34-3066AC6CD3DC}" destId="{5608F697-DF08-4045-A43C-5D15F42E9296}" srcOrd="1" destOrd="0" presId="urn:microsoft.com/office/officeart/2009/3/layout/HorizontalOrganizationChart"/>
    <dgm:cxn modelId="{79C17E3B-1E8C-9540-9D20-34340E50B5D5}" type="presParOf" srcId="{2B93E6EC-C8A5-E549-9F34-3066AC6CD3DC}" destId="{5F2037B1-4BEF-3441-840F-7530957E1394}" srcOrd="2" destOrd="0" presId="urn:microsoft.com/office/officeart/2009/3/layout/HorizontalOrganizationChart"/>
    <dgm:cxn modelId="{57BA980E-76D8-CF44-BED6-DA57DBA01B0F}" type="presParOf" srcId="{907CCA04-2BF2-B64E-A9D5-ED9B4B840B44}" destId="{4D66899A-AA19-C94F-8462-458167EFDF09}" srcOrd="2" destOrd="0" presId="urn:microsoft.com/office/officeart/2009/3/layout/HorizontalOrganizationChart"/>
    <dgm:cxn modelId="{3BE1D164-01AF-5344-A8EA-26C79C17FAE5}" type="presParOf" srcId="{907CCA04-2BF2-B64E-A9D5-ED9B4B840B44}" destId="{3DCCA9EE-483F-1D49-8D0E-0B34E9887FD4}" srcOrd="3" destOrd="0" presId="urn:microsoft.com/office/officeart/2009/3/layout/HorizontalOrganizationChart"/>
    <dgm:cxn modelId="{BF2F843E-A7D8-C646-B124-4C72DFCF5998}" type="presParOf" srcId="{3DCCA9EE-483F-1D49-8D0E-0B34E9887FD4}" destId="{DEE8D430-2B4E-634C-B016-86FB590A74CF}" srcOrd="0" destOrd="0" presId="urn:microsoft.com/office/officeart/2009/3/layout/HorizontalOrganizationChart"/>
    <dgm:cxn modelId="{5053EA06-ED29-DB4E-8495-7CC7A1B1860F}" type="presParOf" srcId="{DEE8D430-2B4E-634C-B016-86FB590A74CF}" destId="{7F7B788C-EA67-4C42-B45E-60C8EFE16C47}" srcOrd="0" destOrd="0" presId="urn:microsoft.com/office/officeart/2009/3/layout/HorizontalOrganizationChart"/>
    <dgm:cxn modelId="{B4619F1E-1E82-C34B-B3C4-6D338FC69FB3}" type="presParOf" srcId="{DEE8D430-2B4E-634C-B016-86FB590A74CF}" destId="{044CBC95-4B83-0D47-8DEF-451E8D57B9CE}" srcOrd="1" destOrd="0" presId="urn:microsoft.com/office/officeart/2009/3/layout/HorizontalOrganizationChart"/>
    <dgm:cxn modelId="{5CBBA070-6A13-304D-A9C5-DBD2DC76A0FE}" type="presParOf" srcId="{3DCCA9EE-483F-1D49-8D0E-0B34E9887FD4}" destId="{4AC36CD3-0F51-4D4B-B61C-193DE5E9BCAF}" srcOrd="1" destOrd="0" presId="urn:microsoft.com/office/officeart/2009/3/layout/HorizontalOrganizationChart"/>
    <dgm:cxn modelId="{457018A4-34BC-0045-BCD2-D9DFD2BECB7D}" type="presParOf" srcId="{3DCCA9EE-483F-1D49-8D0E-0B34E9887FD4}" destId="{29D7299D-0C3A-D542-9224-05FD33F5726A}" srcOrd="2" destOrd="0" presId="urn:microsoft.com/office/officeart/2009/3/layout/HorizontalOrganizationChart"/>
    <dgm:cxn modelId="{F24C7AF5-C699-6F4B-A256-C7F9E2EA4E7B}" type="presParOf" srcId="{90100312-0684-6D46-AB54-C172B46BA86F}" destId="{5B05D9CC-A297-9D43-AEA9-2A5FD4B4D841}" srcOrd="2" destOrd="0" presId="urn:microsoft.com/office/officeart/2009/3/layout/HorizontalOrganizationChart"/>
    <dgm:cxn modelId="{E928D278-54B8-D342-9AE1-733F0C2DC6C5}" type="presParOf" srcId="{DC18868B-BD24-9447-A1D4-D733A1556DAA}" destId="{20AFE2B6-2B4B-8943-89D1-62E246F4DA76}" srcOrd="2" destOrd="0" presId="urn:microsoft.com/office/officeart/2009/3/layout/HorizontalOrganizationChart"/>
    <dgm:cxn modelId="{5B51A6B9-E509-944A-985C-F3EAD5D23C1C}" type="presParOf" srcId="{DC18868B-BD24-9447-A1D4-D733A1556DAA}" destId="{5BE5CCC0-A1B6-C64A-88C4-C7CFBB291FE6}" srcOrd="3" destOrd="0" presId="urn:microsoft.com/office/officeart/2009/3/layout/HorizontalOrganizationChart"/>
    <dgm:cxn modelId="{671AA50F-7BA0-F642-9DCA-0DB34049CD76}" type="presParOf" srcId="{5BE5CCC0-A1B6-C64A-88C4-C7CFBB291FE6}" destId="{A6D1F60D-D30E-4849-8729-F5D8EBC92514}" srcOrd="0" destOrd="0" presId="urn:microsoft.com/office/officeart/2009/3/layout/HorizontalOrganizationChart"/>
    <dgm:cxn modelId="{1677DAFE-97B7-6447-8EAC-9ED311EB23FB}" type="presParOf" srcId="{A6D1F60D-D30E-4849-8729-F5D8EBC92514}" destId="{9323BE59-B840-7644-990A-34AF2EEC13CE}" srcOrd="0" destOrd="0" presId="urn:microsoft.com/office/officeart/2009/3/layout/HorizontalOrganizationChart"/>
    <dgm:cxn modelId="{AEF61202-318A-F045-8EEF-D4AF7626AC3B}" type="presParOf" srcId="{A6D1F60D-D30E-4849-8729-F5D8EBC92514}" destId="{33E472CA-B9F5-9A45-8D17-C9056F4591D0}" srcOrd="1" destOrd="0" presId="urn:microsoft.com/office/officeart/2009/3/layout/HorizontalOrganizationChart"/>
    <dgm:cxn modelId="{E428C333-7556-BF4E-B094-3363B5EF107B}" type="presParOf" srcId="{5BE5CCC0-A1B6-C64A-88C4-C7CFBB291FE6}" destId="{704F7CF3-8115-B048-B2AC-FE3F02FCDE39}" srcOrd="1" destOrd="0" presId="urn:microsoft.com/office/officeart/2009/3/layout/HorizontalOrganizationChart"/>
    <dgm:cxn modelId="{6F1E91B2-DE8B-B64F-958D-055C8A1CE663}" type="presParOf" srcId="{5BE5CCC0-A1B6-C64A-88C4-C7CFBB291FE6}" destId="{4A5B5491-2287-6E47-8922-731895BFB073}" srcOrd="2" destOrd="0" presId="urn:microsoft.com/office/officeart/2009/3/layout/HorizontalOrganizationChart"/>
    <dgm:cxn modelId="{58B96D72-3584-F64C-AA93-10E7A85AF131}" type="presParOf" srcId="{5CD58043-CBAB-3A4C-8DAB-7F6BEBA61C24}" destId="{97FE0181-ABDC-4645-9451-D5014D1F121E}" srcOrd="2" destOrd="0" presId="urn:microsoft.com/office/officeart/2009/3/layout/Horizontal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FE2B6-2B4B-8943-89D1-62E246F4DA76}">
      <dsp:nvSpPr>
        <dsp:cNvPr id="0" name=""/>
        <dsp:cNvSpPr/>
      </dsp:nvSpPr>
      <dsp:spPr>
        <a:xfrm>
          <a:off x="5078870" y="759994"/>
          <a:ext cx="260816" cy="280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0408" y="0"/>
              </a:lnTo>
              <a:lnTo>
                <a:pt x="130408" y="280377"/>
              </a:lnTo>
              <a:lnTo>
                <a:pt x="260816" y="280377"/>
              </a:lnTo>
            </a:path>
          </a:pathLst>
        </a:custGeom>
        <a:noFill/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6899A-AA19-C94F-8462-458167EFDF09}">
      <dsp:nvSpPr>
        <dsp:cNvPr id="0" name=""/>
        <dsp:cNvSpPr/>
      </dsp:nvSpPr>
      <dsp:spPr>
        <a:xfrm>
          <a:off x="6643767" y="479617"/>
          <a:ext cx="260816" cy="280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0408" y="0"/>
              </a:lnTo>
              <a:lnTo>
                <a:pt x="130408" y="280377"/>
              </a:lnTo>
              <a:lnTo>
                <a:pt x="260816" y="280377"/>
              </a:lnTo>
            </a:path>
          </a:pathLst>
        </a:custGeom>
        <a:noFill/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88B3F-D8F8-0642-A415-6A029AD68E79}">
      <dsp:nvSpPr>
        <dsp:cNvPr id="0" name=""/>
        <dsp:cNvSpPr/>
      </dsp:nvSpPr>
      <dsp:spPr>
        <a:xfrm>
          <a:off x="6643767" y="199239"/>
          <a:ext cx="260816" cy="280377"/>
        </a:xfrm>
        <a:custGeom>
          <a:avLst/>
          <a:gdLst/>
          <a:ahLst/>
          <a:cxnLst/>
          <a:rect l="0" t="0" r="0" b="0"/>
          <a:pathLst>
            <a:path>
              <a:moveTo>
                <a:pt x="0" y="280377"/>
              </a:moveTo>
              <a:lnTo>
                <a:pt x="130408" y="280377"/>
              </a:lnTo>
              <a:lnTo>
                <a:pt x="130408" y="0"/>
              </a:lnTo>
              <a:lnTo>
                <a:pt x="260816" y="0"/>
              </a:lnTo>
            </a:path>
          </a:pathLst>
        </a:custGeom>
        <a:noFill/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19EAF-21A3-8449-A285-B93A3D65B462}">
      <dsp:nvSpPr>
        <dsp:cNvPr id="0" name=""/>
        <dsp:cNvSpPr/>
      </dsp:nvSpPr>
      <dsp:spPr>
        <a:xfrm>
          <a:off x="5078870" y="479617"/>
          <a:ext cx="260816" cy="280377"/>
        </a:xfrm>
        <a:custGeom>
          <a:avLst/>
          <a:gdLst/>
          <a:ahLst/>
          <a:cxnLst/>
          <a:rect l="0" t="0" r="0" b="0"/>
          <a:pathLst>
            <a:path>
              <a:moveTo>
                <a:pt x="0" y="280377"/>
              </a:moveTo>
              <a:lnTo>
                <a:pt x="130408" y="280377"/>
              </a:lnTo>
              <a:lnTo>
                <a:pt x="130408" y="0"/>
              </a:lnTo>
              <a:lnTo>
                <a:pt x="260816" y="0"/>
              </a:lnTo>
            </a:path>
          </a:pathLst>
        </a:custGeom>
        <a:noFill/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0FEB8-770B-5A4D-AA7E-2811FB3FE723}">
      <dsp:nvSpPr>
        <dsp:cNvPr id="0" name=""/>
        <dsp:cNvSpPr/>
      </dsp:nvSpPr>
      <dsp:spPr>
        <a:xfrm>
          <a:off x="3274699" y="561122"/>
          <a:ext cx="1804170" cy="397744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>
              <a:solidFill>
                <a:srgbClr val="FF2F92"/>
              </a:solidFill>
            </a:rPr>
            <a:t>Neuron components</a:t>
          </a:r>
        </a:p>
      </dsp:txBody>
      <dsp:txXfrm>
        <a:off x="3274699" y="561122"/>
        <a:ext cx="1804170" cy="397744"/>
      </dsp:txXfrm>
    </dsp:sp>
    <dsp:sp modelId="{1EB11800-23E8-4145-ABC0-5E34FE08F684}">
      <dsp:nvSpPr>
        <dsp:cNvPr id="0" name=""/>
        <dsp:cNvSpPr/>
      </dsp:nvSpPr>
      <dsp:spPr>
        <a:xfrm>
          <a:off x="5339686" y="280744"/>
          <a:ext cx="1304081" cy="397744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Processes</a:t>
          </a:r>
        </a:p>
      </dsp:txBody>
      <dsp:txXfrm>
        <a:off x="5339686" y="280744"/>
        <a:ext cx="1304081" cy="397744"/>
      </dsp:txXfrm>
    </dsp:sp>
    <dsp:sp modelId="{5F062E46-E782-B047-9CDA-29DDC5A5906E}">
      <dsp:nvSpPr>
        <dsp:cNvPr id="0" name=""/>
        <dsp:cNvSpPr/>
      </dsp:nvSpPr>
      <dsp:spPr>
        <a:xfrm>
          <a:off x="6904584" y="367"/>
          <a:ext cx="1304081" cy="397744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rgbClr val="FF2F92"/>
              </a:solidFill>
            </a:rPr>
            <a:t>Axon</a:t>
          </a:r>
          <a:r>
            <a:rPr lang="en-US" sz="1300" kern="1200" baseline="0" dirty="0">
              <a:solidFill>
                <a:srgbClr val="FF2F92"/>
              </a:solidFill>
            </a:rPr>
            <a:t>: </a:t>
          </a:r>
          <a:r>
            <a:rPr lang="en-US" sz="1300" kern="1200" baseline="0" dirty="0">
              <a:solidFill>
                <a:schemeClr val="tx1"/>
              </a:solidFill>
            </a:rPr>
            <a:t>only one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6904584" y="367"/>
        <a:ext cx="1304081" cy="397744"/>
      </dsp:txXfrm>
    </dsp:sp>
    <dsp:sp modelId="{7F7B788C-EA67-4C42-B45E-60C8EFE16C47}">
      <dsp:nvSpPr>
        <dsp:cNvPr id="0" name=""/>
        <dsp:cNvSpPr/>
      </dsp:nvSpPr>
      <dsp:spPr>
        <a:xfrm>
          <a:off x="6904584" y="561122"/>
          <a:ext cx="1707264" cy="397744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rgbClr val="FF2F92"/>
              </a:solidFill>
            </a:rPr>
            <a:t>Dendrites</a:t>
          </a:r>
          <a:r>
            <a:rPr lang="en-US" sz="1300" kern="1200" dirty="0">
              <a:solidFill>
                <a:srgbClr val="FF8AD8"/>
              </a:solidFill>
            </a:rPr>
            <a:t>: </a:t>
          </a:r>
          <a:r>
            <a:rPr lang="en-US" sz="1300" kern="1200" dirty="0">
              <a:solidFill>
                <a:schemeClr val="tx1"/>
              </a:solidFill>
            </a:rPr>
            <a:t>one or more</a:t>
          </a:r>
        </a:p>
      </dsp:txBody>
      <dsp:txXfrm>
        <a:off x="6904584" y="561122"/>
        <a:ext cx="1707264" cy="397744"/>
      </dsp:txXfrm>
    </dsp:sp>
    <dsp:sp modelId="{9323BE59-B840-7644-990A-34AF2EEC13CE}">
      <dsp:nvSpPr>
        <dsp:cNvPr id="0" name=""/>
        <dsp:cNvSpPr/>
      </dsp:nvSpPr>
      <dsp:spPr>
        <a:xfrm>
          <a:off x="5339686" y="841499"/>
          <a:ext cx="1304081" cy="397744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Cell body (</a:t>
          </a:r>
          <a:r>
            <a:rPr lang="en-US" sz="1300" kern="1200" dirty="0" err="1">
              <a:solidFill>
                <a:schemeClr val="tx1"/>
              </a:solidFill>
            </a:rPr>
            <a:t>Perikaryon</a:t>
          </a:r>
          <a:r>
            <a:rPr lang="en-US" sz="1300" kern="1200" dirty="0">
              <a:solidFill>
                <a:schemeClr val="tx1"/>
              </a:solidFill>
            </a:rPr>
            <a:t>)</a:t>
          </a:r>
        </a:p>
      </dsp:txBody>
      <dsp:txXfrm>
        <a:off x="5339686" y="841499"/>
        <a:ext cx="1304081" cy="397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040C9-A672-5948-9B29-AE5423BD5FC3}" type="datetimeFigureOut">
              <a:rPr lang="en-US" smtClean="0"/>
              <a:t>9/21/17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3A235-18DE-4845-8ACD-449801954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0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7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05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33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530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89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37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4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9/21/17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6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9/21/17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9/21/17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3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9/21/17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4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9/21/17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9/21/17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9/21/17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7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9/21/17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3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9/21/17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0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9/21/17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9/21/17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0EB0C-2DBE-2E47-B69A-DE66AE3C7562}" type="datetimeFigureOut">
              <a:rPr lang="en-US" smtClean="0"/>
              <a:t>9/21/17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1.jpeg"/><Relationship Id="rId5" Type="http://schemas.openxmlformats.org/officeDocument/2006/relationships/hyperlink" Target="mailto:HistologyTeam436@gmail.com" TargetMode="External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hyperlink" Target="https://goo.gl/forms/fg6hLipifAzVspuj1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jpeg"/><Relationship Id="rId11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chea-02.jpg"/>
          <p:cNvPicPr>
            <a:picLocks noGrp="1" noChangeAspect="1"/>
          </p:cNvPicPr>
          <p:nvPr isPhoto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69766" y="1986950"/>
            <a:ext cx="7055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8AD8"/>
                </a:solidFill>
                <a:latin typeface="+mj-lt"/>
              </a:rPr>
              <a:t>NORMAL CELLS OF THE</a:t>
            </a:r>
          </a:p>
          <a:p>
            <a:pPr algn="ctr"/>
            <a:r>
              <a:rPr lang="en-US" sz="4800" b="1" dirty="0">
                <a:solidFill>
                  <a:srgbClr val="FF8AD8"/>
                </a:solidFill>
                <a:latin typeface="+mj-lt"/>
              </a:rPr>
              <a:t> CNS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6425" r="55775" b="66127"/>
          <a:stretch/>
        </p:blipFill>
        <p:spPr>
          <a:xfrm>
            <a:off x="3015861" y="299546"/>
            <a:ext cx="2580897" cy="1102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42" y="86604"/>
            <a:ext cx="2059458" cy="1900346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3005841" y="6055833"/>
            <a:ext cx="3111180" cy="739783"/>
          </a:xfrm>
          <a:prstGeom prst="frame">
            <a:avLst>
              <a:gd name="adj1" fmla="val 211"/>
            </a:avLst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8047" y="6148725"/>
            <a:ext cx="2866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2F92"/>
                </a:solidFill>
              </a:rPr>
              <a:t>Color index:</a:t>
            </a:r>
          </a:p>
          <a:p>
            <a:r>
              <a:rPr lang="en-US" sz="1400" dirty="0"/>
              <a:t>Slides.. </a:t>
            </a:r>
            <a:r>
              <a:rPr lang="en-US" sz="1400" dirty="0">
                <a:solidFill>
                  <a:srgbClr val="FF0000"/>
                </a:solidFill>
              </a:rPr>
              <a:t>Important ..</a:t>
            </a:r>
            <a:r>
              <a:rPr lang="en-US" sz="1400" dirty="0">
                <a:solidFill>
                  <a:srgbClr val="008F00"/>
                </a:solidFill>
              </a:rPr>
              <a:t>Notes ..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Extra..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836" y="5174618"/>
            <a:ext cx="1828870" cy="162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70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chea-02.jpg"/>
          <p:cNvPicPr>
            <a:picLocks noGrp="1" noChangeAspect="1"/>
          </p:cNvPicPr>
          <p:nvPr isPhoto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7287" r="-352" b="36427"/>
          <a:stretch/>
        </p:blipFill>
        <p:spPr>
          <a:xfrm>
            <a:off x="10231821" y="5230369"/>
            <a:ext cx="1960179" cy="1627632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927486" y="593725"/>
            <a:ext cx="4541520" cy="56705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LcPeriod"/>
            </a:pPr>
            <a:endParaRPr lang="en-US" sz="1100" b="1" dirty="0"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34656" y="593725"/>
            <a:ext cx="4382524" cy="5884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b="1" dirty="0">
              <a:solidFill>
                <a:srgbClr val="FF2F92"/>
              </a:solidFill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27486" y="136526"/>
            <a:ext cx="1278754" cy="3500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/>
              <a:t>MCQ’s</a:t>
            </a:r>
            <a:endParaRPr lang="en-US" sz="1800" b="1" dirty="0"/>
          </a:p>
        </p:txBody>
      </p:sp>
      <p:sp>
        <p:nvSpPr>
          <p:cNvPr id="7" name="مستطيل 10"/>
          <p:cNvSpPr/>
          <p:nvPr/>
        </p:nvSpPr>
        <p:spPr>
          <a:xfrm rot="10800000">
            <a:off x="2029783" y="4996544"/>
            <a:ext cx="733860" cy="1554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1-B 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2-C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3-B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4-A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5- D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6- B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7- A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8- C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9-A</a:t>
            </a:r>
          </a:p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27487" y="593725"/>
            <a:ext cx="433234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454545"/>
                </a:solidFill>
              </a:rPr>
              <a:t>1- Which of the </a:t>
            </a:r>
            <a:r>
              <a:rPr lang="en-US" sz="1400" b="1" dirty="0" smtClean="0">
                <a:solidFill>
                  <a:srgbClr val="454545"/>
                </a:solidFill>
              </a:rPr>
              <a:t>following </a:t>
            </a:r>
            <a:r>
              <a:rPr lang="en-US" sz="1400" b="1" dirty="0">
                <a:solidFill>
                  <a:srgbClr val="454545"/>
                </a:solidFill>
              </a:rPr>
              <a:t>contain Nissl Bodies?</a:t>
            </a:r>
          </a:p>
          <a:p>
            <a:r>
              <a:rPr lang="en-US" sz="1400" dirty="0">
                <a:solidFill>
                  <a:srgbClr val="454545"/>
                </a:solidFill>
              </a:rPr>
              <a:t>A. Dendrites and axon </a:t>
            </a:r>
          </a:p>
          <a:p>
            <a:r>
              <a:rPr lang="en-US" sz="1400" dirty="0">
                <a:solidFill>
                  <a:srgbClr val="454545"/>
                </a:solidFill>
              </a:rPr>
              <a:t>B. Dendrites and cell body</a:t>
            </a:r>
          </a:p>
          <a:p>
            <a:r>
              <a:rPr lang="en-US" sz="1400" dirty="0">
                <a:solidFill>
                  <a:srgbClr val="454545"/>
                </a:solidFill>
              </a:rPr>
              <a:t>C. Cell body and axon </a:t>
            </a:r>
          </a:p>
          <a:p>
            <a:r>
              <a:rPr lang="en-US" sz="1400" dirty="0">
                <a:solidFill>
                  <a:srgbClr val="454545"/>
                </a:solidFill>
              </a:rPr>
              <a:t>D. Only axon</a:t>
            </a:r>
          </a:p>
          <a:p>
            <a:endParaRPr lang="en-US" sz="1400" b="1" dirty="0">
              <a:solidFill>
                <a:srgbClr val="454545"/>
              </a:solidFill>
            </a:endParaRPr>
          </a:p>
          <a:p>
            <a:r>
              <a:rPr lang="en-US" sz="1400" b="1" dirty="0">
                <a:solidFill>
                  <a:srgbClr val="454545"/>
                </a:solidFill>
              </a:rPr>
              <a:t>2- Types of nerve fibers that are found inside the CNS are?</a:t>
            </a:r>
          </a:p>
          <a:p>
            <a:r>
              <a:rPr lang="en-US" sz="1400" dirty="0">
                <a:solidFill>
                  <a:srgbClr val="454545"/>
                </a:solidFill>
              </a:rPr>
              <a:t>A. Myelinated with neurilemmal sheath</a:t>
            </a:r>
          </a:p>
          <a:p>
            <a:r>
              <a:rPr lang="en-US" sz="1400" dirty="0">
                <a:solidFill>
                  <a:srgbClr val="454545"/>
                </a:solidFill>
              </a:rPr>
              <a:t>B. Unmyelinated with neurilemmal sheath</a:t>
            </a:r>
          </a:p>
          <a:p>
            <a:r>
              <a:rPr lang="en-US" sz="1400" dirty="0">
                <a:solidFill>
                  <a:srgbClr val="454545"/>
                </a:solidFill>
              </a:rPr>
              <a:t>C. Myelinated and unmyelinated without neurilemmal sheath</a:t>
            </a:r>
          </a:p>
          <a:p>
            <a:r>
              <a:rPr lang="en-US" sz="1400" dirty="0">
                <a:solidFill>
                  <a:srgbClr val="454545"/>
                </a:solidFill>
              </a:rPr>
              <a:t>D. Non of above </a:t>
            </a:r>
            <a:br>
              <a:rPr lang="en-US" sz="1400" dirty="0">
                <a:solidFill>
                  <a:srgbClr val="454545"/>
                </a:solidFill>
              </a:rPr>
            </a:br>
            <a:endParaRPr lang="en-US" sz="1400" dirty="0">
              <a:solidFill>
                <a:srgbClr val="454545"/>
              </a:solidFill>
            </a:endParaRPr>
          </a:p>
          <a:p>
            <a:r>
              <a:rPr lang="en-US" sz="1400" b="1" dirty="0">
                <a:solidFill>
                  <a:srgbClr val="454545"/>
                </a:solidFill>
              </a:rPr>
              <a:t>3- </a:t>
            </a:r>
            <a:r>
              <a:rPr lang="en-US" sz="1400" b="1" dirty="0" smtClean="0">
                <a:solidFill>
                  <a:srgbClr val="454545"/>
                </a:solidFill>
              </a:rPr>
              <a:t>Which </a:t>
            </a:r>
            <a:r>
              <a:rPr lang="en-US" sz="1400" b="1" dirty="0">
                <a:solidFill>
                  <a:srgbClr val="454545"/>
                </a:solidFill>
              </a:rPr>
              <a:t>type of </a:t>
            </a:r>
            <a:r>
              <a:rPr lang="en-US" sz="1400" b="1" dirty="0" smtClean="0">
                <a:solidFill>
                  <a:srgbClr val="454545"/>
                </a:solidFill>
              </a:rPr>
              <a:t>astrocyte is </a:t>
            </a:r>
            <a:r>
              <a:rPr lang="en-US" sz="1400" b="1" dirty="0">
                <a:solidFill>
                  <a:srgbClr val="454545"/>
                </a:solidFill>
              </a:rPr>
              <a:t>found in </a:t>
            </a:r>
            <a:r>
              <a:rPr lang="en-US" sz="1400" b="1" dirty="0" smtClean="0">
                <a:solidFill>
                  <a:srgbClr val="454545"/>
                </a:solidFill>
              </a:rPr>
              <a:t>the grey </a:t>
            </a:r>
            <a:r>
              <a:rPr lang="en-US" sz="1400" b="1" dirty="0">
                <a:solidFill>
                  <a:srgbClr val="454545"/>
                </a:solidFill>
              </a:rPr>
              <a:t>matter of </a:t>
            </a:r>
            <a:r>
              <a:rPr lang="en-US" sz="1400" b="1" dirty="0" smtClean="0">
                <a:solidFill>
                  <a:srgbClr val="454545"/>
                </a:solidFill>
              </a:rPr>
              <a:t>the CNS</a:t>
            </a:r>
            <a:r>
              <a:rPr lang="en-US" sz="1400" b="1" dirty="0">
                <a:solidFill>
                  <a:srgbClr val="454545"/>
                </a:solidFill>
              </a:rPr>
              <a:t>?</a:t>
            </a:r>
          </a:p>
          <a:p>
            <a:r>
              <a:rPr lang="en-US" sz="1400" dirty="0">
                <a:solidFill>
                  <a:srgbClr val="454545"/>
                </a:solidFill>
              </a:rPr>
              <a:t>A. Fibrous astrocytes </a:t>
            </a:r>
          </a:p>
          <a:p>
            <a:r>
              <a:rPr lang="en-US" sz="1400" dirty="0">
                <a:solidFill>
                  <a:srgbClr val="454545"/>
                </a:solidFill>
              </a:rPr>
              <a:t>B. Protoplasmic astrocytes </a:t>
            </a:r>
          </a:p>
          <a:p>
            <a:r>
              <a:rPr lang="en-US" sz="1400" dirty="0">
                <a:solidFill>
                  <a:srgbClr val="454545"/>
                </a:solidFill>
              </a:rPr>
              <a:t>C. Microglia </a:t>
            </a:r>
          </a:p>
          <a:p>
            <a:r>
              <a:rPr lang="en-US" sz="1400" dirty="0">
                <a:solidFill>
                  <a:srgbClr val="454545"/>
                </a:solidFill>
              </a:rPr>
              <a:t>D. Oligodendrocytes</a:t>
            </a:r>
            <a:br>
              <a:rPr lang="en-US" sz="1400" dirty="0">
                <a:solidFill>
                  <a:srgbClr val="454545"/>
                </a:solidFill>
              </a:rPr>
            </a:br>
            <a:endParaRPr lang="en-US" sz="1400" dirty="0">
              <a:solidFill>
                <a:srgbClr val="454545"/>
              </a:solidFill>
            </a:endParaRPr>
          </a:p>
          <a:p>
            <a:r>
              <a:rPr lang="en-US" sz="1400" b="1" dirty="0">
                <a:solidFill>
                  <a:srgbClr val="454545"/>
                </a:solidFill>
              </a:rPr>
              <a:t>4- The supportive cells that form gliosis for repairing </a:t>
            </a:r>
            <a:r>
              <a:rPr lang="en-US" sz="1400" b="1" dirty="0" smtClean="0">
                <a:solidFill>
                  <a:srgbClr val="454545"/>
                </a:solidFill>
              </a:rPr>
              <a:t>injuries </a:t>
            </a:r>
            <a:r>
              <a:rPr lang="en-US" sz="1400" b="1" dirty="0">
                <a:solidFill>
                  <a:srgbClr val="454545"/>
                </a:solidFill>
              </a:rPr>
              <a:t>in the </a:t>
            </a:r>
            <a:r>
              <a:rPr lang="en-US" sz="1400" b="1" dirty="0" smtClean="0">
                <a:solidFill>
                  <a:srgbClr val="454545"/>
                </a:solidFill>
              </a:rPr>
              <a:t>CNS are?</a:t>
            </a:r>
            <a:endParaRPr lang="en-US" sz="1400" b="1" dirty="0">
              <a:solidFill>
                <a:srgbClr val="454545"/>
              </a:solidFill>
            </a:endParaRPr>
          </a:p>
          <a:p>
            <a:r>
              <a:rPr lang="en-US" sz="1400" dirty="0">
                <a:solidFill>
                  <a:srgbClr val="454545"/>
                </a:solidFill>
              </a:rPr>
              <a:t>A. Astrocytes </a:t>
            </a:r>
          </a:p>
          <a:p>
            <a:r>
              <a:rPr lang="en-US" sz="1400" dirty="0">
                <a:solidFill>
                  <a:srgbClr val="454545"/>
                </a:solidFill>
              </a:rPr>
              <a:t>B. Oligodendrocytes</a:t>
            </a:r>
          </a:p>
          <a:p>
            <a:r>
              <a:rPr lang="en-US" sz="1400" dirty="0">
                <a:solidFill>
                  <a:srgbClr val="454545"/>
                </a:solidFill>
              </a:rPr>
              <a:t>C. Microglia </a:t>
            </a:r>
          </a:p>
          <a:p>
            <a:r>
              <a:rPr lang="en-US" sz="1400" dirty="0">
                <a:solidFill>
                  <a:srgbClr val="454545"/>
                </a:solidFill>
              </a:rPr>
              <a:t>D. </a:t>
            </a:r>
            <a:r>
              <a:rPr lang="en-US" sz="1400" dirty="0" err="1">
                <a:solidFill>
                  <a:srgbClr val="454545"/>
                </a:solidFill>
              </a:rPr>
              <a:t>Ependyma</a:t>
            </a:r>
            <a:endParaRPr lang="en-US" sz="1400" dirty="0">
              <a:solidFill>
                <a:srgbClr val="45454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96549" y="0"/>
            <a:ext cx="4620631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454545"/>
                </a:solidFill>
              </a:rPr>
              <a:t>5- One of the functions of oligodendrocytes cells?</a:t>
            </a:r>
            <a:endParaRPr lang="en-US" sz="1400" dirty="0">
              <a:solidFill>
                <a:srgbClr val="454545"/>
              </a:solidFill>
            </a:endParaRPr>
          </a:p>
          <a:p>
            <a:r>
              <a:rPr lang="en-US" sz="1400" dirty="0">
                <a:solidFill>
                  <a:srgbClr val="454545"/>
                </a:solidFill>
              </a:rPr>
              <a:t>A. Forming BBB</a:t>
            </a:r>
          </a:p>
          <a:p>
            <a:r>
              <a:rPr lang="en-US" sz="1400" dirty="0">
                <a:solidFill>
                  <a:srgbClr val="454545"/>
                </a:solidFill>
              </a:rPr>
              <a:t>B. Nutritive </a:t>
            </a:r>
          </a:p>
          <a:p>
            <a:r>
              <a:rPr lang="en-US" sz="1400" dirty="0">
                <a:solidFill>
                  <a:srgbClr val="454545"/>
                </a:solidFill>
              </a:rPr>
              <a:t>C. Phagocytosis </a:t>
            </a:r>
          </a:p>
          <a:p>
            <a:r>
              <a:rPr lang="en-US" sz="1400" dirty="0">
                <a:solidFill>
                  <a:srgbClr val="454545"/>
                </a:solidFill>
              </a:rPr>
              <a:t>D. Formation of myelin sheath </a:t>
            </a:r>
            <a:br>
              <a:rPr lang="en-US" sz="1400" dirty="0">
                <a:solidFill>
                  <a:srgbClr val="454545"/>
                </a:solidFill>
              </a:rPr>
            </a:br>
            <a:endParaRPr lang="en-US" sz="1400" dirty="0">
              <a:solidFill>
                <a:srgbClr val="454545"/>
              </a:solidFill>
            </a:endParaRPr>
          </a:p>
          <a:p>
            <a:r>
              <a:rPr lang="en-US" sz="1400" b="1" dirty="0">
                <a:solidFill>
                  <a:srgbClr val="454545"/>
                </a:solidFill>
              </a:rPr>
              <a:t>6- The type of epithelium in the Ependymal </a:t>
            </a:r>
            <a:r>
              <a:rPr lang="en-US" sz="1400" b="1" dirty="0" smtClean="0">
                <a:solidFill>
                  <a:srgbClr val="454545"/>
                </a:solidFill>
              </a:rPr>
              <a:t>cells is?</a:t>
            </a:r>
            <a:endParaRPr lang="en-US" sz="1400" b="1" dirty="0">
              <a:solidFill>
                <a:srgbClr val="454545"/>
              </a:solidFill>
            </a:endParaRPr>
          </a:p>
          <a:p>
            <a:r>
              <a:rPr lang="en-US" sz="1400" dirty="0">
                <a:solidFill>
                  <a:srgbClr val="454545"/>
                </a:solidFill>
              </a:rPr>
              <a:t>A. Simple squamous non ciliated</a:t>
            </a:r>
          </a:p>
          <a:p>
            <a:r>
              <a:rPr lang="en-US" sz="1400" dirty="0">
                <a:solidFill>
                  <a:srgbClr val="454545"/>
                </a:solidFill>
              </a:rPr>
              <a:t>B. Simple columnar partially ciliated </a:t>
            </a:r>
          </a:p>
          <a:p>
            <a:r>
              <a:rPr lang="en-US" sz="1400" dirty="0">
                <a:solidFill>
                  <a:srgbClr val="454545"/>
                </a:solidFill>
              </a:rPr>
              <a:t>C. Simple cuboidal </a:t>
            </a:r>
          </a:p>
          <a:p>
            <a:r>
              <a:rPr lang="en-US" sz="1400" dirty="0">
                <a:solidFill>
                  <a:srgbClr val="454545"/>
                </a:solidFill>
              </a:rPr>
              <a:t>D. Pseudostratified </a:t>
            </a:r>
          </a:p>
          <a:p>
            <a:endParaRPr lang="en-US" sz="1400" dirty="0">
              <a:solidFill>
                <a:srgbClr val="454545"/>
              </a:solidFill>
            </a:endParaRPr>
          </a:p>
          <a:p>
            <a:r>
              <a:rPr lang="en-US" sz="1400" b="1" dirty="0">
                <a:solidFill>
                  <a:srgbClr val="454545"/>
                </a:solidFill>
              </a:rPr>
              <a:t>7- Mesencephalic nucleus of trigeminal nerve and dorsal root ganglion </a:t>
            </a:r>
            <a:r>
              <a:rPr lang="en-US" sz="1400" b="1" dirty="0" smtClean="0">
                <a:solidFill>
                  <a:srgbClr val="454545"/>
                </a:solidFill>
              </a:rPr>
              <a:t>are examples of</a:t>
            </a:r>
            <a:r>
              <a:rPr lang="en-US" sz="1400" b="1" dirty="0" smtClean="0">
                <a:solidFill>
                  <a:srgbClr val="454545"/>
                </a:solidFill>
              </a:rPr>
              <a:t> </a:t>
            </a:r>
            <a:r>
              <a:rPr lang="en-US" sz="1400" b="1" dirty="0">
                <a:solidFill>
                  <a:srgbClr val="454545"/>
                </a:solidFill>
              </a:rPr>
              <a:t>example of?</a:t>
            </a:r>
          </a:p>
          <a:p>
            <a:r>
              <a:rPr lang="en-US" sz="1400" dirty="0">
                <a:solidFill>
                  <a:srgbClr val="454545"/>
                </a:solidFill>
              </a:rPr>
              <a:t>A. Unipolar neuron</a:t>
            </a:r>
          </a:p>
          <a:p>
            <a:r>
              <a:rPr lang="en-US" sz="1400" dirty="0">
                <a:solidFill>
                  <a:srgbClr val="454545"/>
                </a:solidFill>
              </a:rPr>
              <a:t>B. Bipolar neuron</a:t>
            </a:r>
          </a:p>
          <a:p>
            <a:r>
              <a:rPr lang="en-US" sz="1400" dirty="0">
                <a:solidFill>
                  <a:srgbClr val="454545"/>
                </a:solidFill>
              </a:rPr>
              <a:t>C. Spindle shaped neuron</a:t>
            </a:r>
          </a:p>
          <a:p>
            <a:r>
              <a:rPr lang="en-US" sz="1400" dirty="0">
                <a:solidFill>
                  <a:srgbClr val="454545"/>
                </a:solidFill>
              </a:rPr>
              <a:t>D. Multipolar neuron</a:t>
            </a:r>
          </a:p>
          <a:p>
            <a:endParaRPr lang="en-US" sz="1400" dirty="0">
              <a:solidFill>
                <a:srgbClr val="454545"/>
              </a:solidFill>
            </a:endParaRPr>
          </a:p>
          <a:p>
            <a:r>
              <a:rPr lang="en-US" sz="1400" b="1" dirty="0">
                <a:solidFill>
                  <a:srgbClr val="454545"/>
                </a:solidFill>
              </a:rPr>
              <a:t>8- "Pyramidal neurons" are a type of multipolar </a:t>
            </a:r>
            <a:r>
              <a:rPr lang="en-US" sz="1400" b="1" dirty="0" smtClean="0">
                <a:solidFill>
                  <a:srgbClr val="454545"/>
                </a:solidFill>
              </a:rPr>
              <a:t>neurons </a:t>
            </a:r>
            <a:r>
              <a:rPr lang="en-US" sz="1400" b="1" dirty="0">
                <a:solidFill>
                  <a:srgbClr val="454545"/>
                </a:solidFill>
              </a:rPr>
              <a:t>that are found in?</a:t>
            </a:r>
          </a:p>
          <a:p>
            <a:r>
              <a:rPr lang="en-US" sz="1400" dirty="0">
                <a:solidFill>
                  <a:srgbClr val="454545"/>
                </a:solidFill>
              </a:rPr>
              <a:t>A. Cerebellum cortex </a:t>
            </a:r>
          </a:p>
          <a:p>
            <a:r>
              <a:rPr lang="en-US" sz="1400" dirty="0">
                <a:solidFill>
                  <a:srgbClr val="454545"/>
                </a:solidFill>
              </a:rPr>
              <a:t>B. Brain steam </a:t>
            </a:r>
          </a:p>
          <a:p>
            <a:r>
              <a:rPr lang="en-US" sz="1400" dirty="0">
                <a:solidFill>
                  <a:srgbClr val="454545"/>
                </a:solidFill>
              </a:rPr>
              <a:t>C. Cerebral cortex</a:t>
            </a:r>
          </a:p>
          <a:p>
            <a:r>
              <a:rPr lang="en-US" sz="1400" dirty="0">
                <a:solidFill>
                  <a:srgbClr val="454545"/>
                </a:solidFill>
              </a:rPr>
              <a:t>D. All above </a:t>
            </a:r>
          </a:p>
          <a:p>
            <a:endParaRPr lang="en-US" sz="1400" dirty="0">
              <a:solidFill>
                <a:srgbClr val="454545"/>
              </a:solidFill>
            </a:endParaRPr>
          </a:p>
          <a:p>
            <a:r>
              <a:rPr lang="en-US" sz="1400" b="1" dirty="0">
                <a:solidFill>
                  <a:srgbClr val="454545"/>
                </a:solidFill>
              </a:rPr>
              <a:t>9- </a:t>
            </a:r>
            <a:r>
              <a:rPr lang="en-US" sz="1400" b="1" dirty="0" smtClean="0">
                <a:solidFill>
                  <a:srgbClr val="454545"/>
                </a:solidFill>
              </a:rPr>
              <a:t>Which </a:t>
            </a:r>
            <a:r>
              <a:rPr lang="en-US" sz="1400" b="1" dirty="0">
                <a:solidFill>
                  <a:srgbClr val="454545"/>
                </a:solidFill>
              </a:rPr>
              <a:t>one of the </a:t>
            </a:r>
            <a:r>
              <a:rPr lang="en-US" sz="1400" b="1" dirty="0" smtClean="0">
                <a:solidFill>
                  <a:srgbClr val="454545"/>
                </a:solidFill>
              </a:rPr>
              <a:t>following is </a:t>
            </a:r>
            <a:r>
              <a:rPr lang="en-US" sz="1400" b="1" dirty="0" smtClean="0">
                <a:solidFill>
                  <a:srgbClr val="454545"/>
                </a:solidFill>
              </a:rPr>
              <a:t>considered</a:t>
            </a:r>
          </a:p>
          <a:p>
            <a:r>
              <a:rPr lang="en-US" sz="1400" b="1" dirty="0" smtClean="0">
                <a:solidFill>
                  <a:srgbClr val="454545"/>
                </a:solidFill>
              </a:rPr>
              <a:t> as the </a:t>
            </a:r>
            <a:r>
              <a:rPr lang="en-US" sz="1400" b="1" dirty="0">
                <a:solidFill>
                  <a:srgbClr val="454545"/>
                </a:solidFill>
              </a:rPr>
              <a:t>commonest type of </a:t>
            </a:r>
            <a:r>
              <a:rPr lang="en-US" sz="1400" b="1" dirty="0" smtClean="0">
                <a:solidFill>
                  <a:srgbClr val="454545"/>
                </a:solidFill>
              </a:rPr>
              <a:t>neuron? </a:t>
            </a:r>
            <a:endParaRPr lang="en-US" sz="1400" b="1" dirty="0">
              <a:solidFill>
                <a:srgbClr val="454545"/>
              </a:solidFill>
            </a:endParaRPr>
          </a:p>
          <a:p>
            <a:r>
              <a:rPr lang="en-US" sz="1400" dirty="0">
                <a:solidFill>
                  <a:srgbClr val="454545"/>
                </a:solidFill>
              </a:rPr>
              <a:t> </a:t>
            </a:r>
            <a:r>
              <a:rPr lang="en-US" sz="1200" dirty="0">
                <a:solidFill>
                  <a:srgbClr val="454545"/>
                </a:solidFill>
              </a:rPr>
              <a:t>A. stellate neuron </a:t>
            </a:r>
          </a:p>
          <a:p>
            <a:r>
              <a:rPr lang="en-US" sz="1200" dirty="0">
                <a:solidFill>
                  <a:srgbClr val="454545"/>
                </a:solidFill>
              </a:rPr>
              <a:t>B. Pyramidal neuron </a:t>
            </a:r>
          </a:p>
          <a:p>
            <a:r>
              <a:rPr lang="en-US" sz="1200" dirty="0">
                <a:solidFill>
                  <a:srgbClr val="454545"/>
                </a:solidFill>
              </a:rPr>
              <a:t>C. Pyriform neuron </a:t>
            </a:r>
          </a:p>
          <a:p>
            <a:r>
              <a:rPr lang="en-US" sz="1200" dirty="0">
                <a:solidFill>
                  <a:srgbClr val="454545"/>
                </a:solidFill>
              </a:rPr>
              <a:t>D. Bipolar </a:t>
            </a:r>
            <a:r>
              <a:rPr lang="en-US" sz="1200" dirty="0" smtClean="0">
                <a:solidFill>
                  <a:srgbClr val="454545"/>
                </a:solidFill>
              </a:rPr>
              <a:t>neuron </a:t>
            </a:r>
            <a:endParaRPr lang="en-US" sz="1200" dirty="0">
              <a:solidFill>
                <a:srgbClr val="4545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714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6579" y="572637"/>
            <a:ext cx="80318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rgbClr val="FF8AD8"/>
                </a:solidFill>
                <a:latin typeface="+mj-lt"/>
              </a:rPr>
              <a:t>Thank you &amp; good luck </a:t>
            </a:r>
          </a:p>
          <a:p>
            <a:pPr algn="r"/>
            <a:r>
              <a:rPr lang="en-US" sz="1600" b="1" i="1" dirty="0">
                <a:solidFill>
                  <a:srgbClr val="FF8AD8"/>
                </a:solidFill>
              </a:rPr>
              <a:t>- Histology team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7253" y="1683417"/>
            <a:ext cx="2594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Done by:</a:t>
            </a:r>
          </a:p>
          <a:p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Allulu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Alsulayhim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Amal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AlGarni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Do’aa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Walid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Shahad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AlAnzan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We’am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Babaier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34326" y="2162432"/>
            <a:ext cx="2483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Team leaders: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Rana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Barasain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Faisal Alrabaii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7287" r="-352" b="33474"/>
          <a:stretch/>
        </p:blipFill>
        <p:spPr>
          <a:xfrm>
            <a:off x="10231821" y="5095801"/>
            <a:ext cx="1960179" cy="1762200"/>
          </a:xfrm>
          <a:prstGeom prst="rect">
            <a:avLst/>
          </a:prstGeom>
        </p:spPr>
      </p:pic>
      <p:pic>
        <p:nvPicPr>
          <p:cNvPr id="7" name="Picture 6" descr="Trachea-02.jpg"/>
          <p:cNvPicPr>
            <a:picLocks noGrp="1" noChangeAspect="1"/>
          </p:cNvPicPr>
          <p:nvPr isPhoto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12288" y="4911135"/>
            <a:ext cx="741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if you need anything</a:t>
            </a:r>
            <a:r>
              <a:rPr lang="en-US" b="1" dirty="0"/>
              <a:t> </a:t>
            </a:r>
            <a:r>
              <a:rPr lang="en-US" dirty="0"/>
              <a:t>or even further explanation contact us on: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51226" y="538155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2F92"/>
                </a:solidFill>
                <a:hlinkClick r:id="rId5"/>
              </a:rPr>
              <a:t>HistologyTeam436@gmail.com</a:t>
            </a:r>
            <a:endParaRPr lang="en-US" u="sng" dirty="0">
              <a:solidFill>
                <a:srgbClr val="FF2F92"/>
              </a:solidFill>
            </a:endParaRPr>
          </a:p>
          <a:p>
            <a:endParaRPr lang="en-US" u="sng" dirty="0">
              <a:solidFill>
                <a:srgbClr val="FF2F92"/>
              </a:solidFill>
            </a:endParaRPr>
          </a:p>
          <a:p>
            <a:r>
              <a:rPr lang="en-US" u="sng" dirty="0">
                <a:solidFill>
                  <a:srgbClr val="FF2F92"/>
                </a:solidFill>
              </a:rPr>
              <a:t>@histology436</a:t>
            </a:r>
            <a:endParaRPr lang="en-US" dirty="0">
              <a:solidFill>
                <a:srgbClr val="FF2F92"/>
              </a:solidFill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426" y="5376736"/>
            <a:ext cx="336900" cy="4339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28" y="5950558"/>
            <a:ext cx="407298" cy="3257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33920" y="4176846"/>
            <a:ext cx="38572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dirty="0" smtClean="0"/>
              <a:t>للاقتراحات أو الشكاوي: 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https</a:t>
            </a:r>
            <a:r>
              <a:rPr lang="en-US" dirty="0">
                <a:hlinkClick r:id="rId8"/>
              </a:rPr>
              <a:t>://goo.gl/forms/fg6hLipifAzVspuj1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309" y="1287690"/>
            <a:ext cx="9209691" cy="762944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8AD8"/>
                </a:solidFill>
                <a:ea typeface="+mn-ea"/>
                <a:cs typeface="+mn-cs"/>
              </a:rPr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2308" y="2112344"/>
            <a:ext cx="6297127" cy="4351338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At the end of this lecture, you should describe the</a:t>
            </a:r>
            <a:r>
              <a:rPr lang="ar-S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microscopic structure and the function of:</a:t>
            </a:r>
          </a:p>
          <a:p>
            <a:pPr>
              <a:lnSpc>
                <a:spcPct val="100000"/>
              </a:lnSpc>
              <a:buNone/>
              <a:defRPr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1-  Neurons:</a:t>
            </a:r>
            <a:endParaRPr lang="ar-SA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lvl="1">
              <a:lnSpc>
                <a:spcPct val="100000"/>
              </a:lnSpc>
              <a:buFont typeface="Wingdings" charset="2"/>
              <a:buChar char="ü"/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Cell body (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perikaryon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).</a:t>
            </a:r>
            <a:endParaRPr lang="ar-S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lvl="1">
              <a:lnSpc>
                <a:spcPct val="100000"/>
              </a:lnSpc>
              <a:buFont typeface="Wingdings" charset="2"/>
              <a:buChar char="ü"/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Processes: An axon and dendrites.</a:t>
            </a:r>
          </a:p>
          <a:p>
            <a:pPr>
              <a:lnSpc>
                <a:spcPct val="100000"/>
              </a:lnSpc>
              <a:buNone/>
              <a:defRPr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2-  Neuroglia:</a:t>
            </a:r>
            <a:endParaRPr lang="ar-SA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lvl="1">
              <a:lnSpc>
                <a:spcPct val="100000"/>
              </a:lnSpc>
              <a:buFont typeface="Wingdings" charset="2"/>
              <a:buChar char="ü"/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Astrocytes.</a:t>
            </a:r>
            <a:endParaRPr lang="ar-S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lvl="1">
              <a:lnSpc>
                <a:spcPct val="100000"/>
              </a:lnSpc>
              <a:buFont typeface="Wingdings" charset="2"/>
              <a:buChar char="ü"/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Oligodendrocytes.</a:t>
            </a:r>
            <a:endParaRPr lang="ar-S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lvl="1">
              <a:lnSpc>
                <a:spcPct val="100000"/>
              </a:lnSpc>
              <a:buFont typeface="Wingdings" charset="2"/>
              <a:buChar char="ü"/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Microglia.</a:t>
            </a:r>
            <a:endParaRPr lang="ar-S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lvl="1">
              <a:lnSpc>
                <a:spcPct val="100000"/>
              </a:lnSpc>
              <a:buFont typeface="Wingdings" charset="2"/>
              <a:buChar char="ü"/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Ependymal cells.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ar-S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61" r="41184" b="50594"/>
          <a:stretch/>
        </p:blipFill>
        <p:spPr>
          <a:xfrm>
            <a:off x="6036381" y="315662"/>
            <a:ext cx="3101546" cy="627449"/>
          </a:xfrm>
          <a:prstGeom prst="rect">
            <a:avLst/>
          </a:prstGeom>
        </p:spPr>
      </p:pic>
      <p:pic>
        <p:nvPicPr>
          <p:cNvPr id="6" name="Picture 5" descr="Trachea-02.jpg"/>
          <p:cNvPicPr>
            <a:picLocks noGrp="1" noChangeAspect="1"/>
          </p:cNvPicPr>
          <p:nvPr isPhoto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6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F09_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865" y="1287690"/>
            <a:ext cx="2459983" cy="513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46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455131"/>
              </p:ext>
            </p:extLst>
          </p:nvPr>
        </p:nvGraphicFramePr>
        <p:xfrm>
          <a:off x="196391" y="111669"/>
          <a:ext cx="11886548" cy="1239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432639"/>
              </p:ext>
            </p:extLst>
          </p:nvPr>
        </p:nvGraphicFramePr>
        <p:xfrm>
          <a:off x="148996" y="1404445"/>
          <a:ext cx="11981338" cy="53967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7812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53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16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63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0695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Types of neurons based</a:t>
                      </a:r>
                      <a:r>
                        <a:rPr lang="en-US" baseline="0" dirty="0">
                          <a:latin typeface="+mj-lt"/>
                        </a:rPr>
                        <a:t> on number of processes: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F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72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latin typeface="+mj-lt"/>
                        </a:rPr>
                        <a:t>Unipolar neuron (</a:t>
                      </a:r>
                      <a:r>
                        <a:rPr lang="en-US" altLang="en-US" sz="1800" b="1" dirty="0" err="1">
                          <a:latin typeface="+mj-lt"/>
                        </a:rPr>
                        <a:t>Pseudounipolar</a:t>
                      </a:r>
                      <a:r>
                        <a:rPr lang="en-US" altLang="en-US" sz="1800" b="1" dirty="0">
                          <a:latin typeface="+mj-lt"/>
                        </a:rPr>
                        <a:t>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latin typeface="+mj-lt"/>
                        </a:rPr>
                        <a:t>(rounded neuron)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0" dirty="0">
                          <a:solidFill>
                            <a:srgbClr val="008F00"/>
                          </a:solidFill>
                          <a:latin typeface="+mj-lt"/>
                        </a:rPr>
                        <a:t>Not directly connected</a:t>
                      </a:r>
                      <a:r>
                        <a:rPr lang="en-US" altLang="en-US" sz="1200" b="0" baseline="0" dirty="0">
                          <a:solidFill>
                            <a:srgbClr val="008F00"/>
                          </a:solidFill>
                          <a:latin typeface="+mj-lt"/>
                        </a:rPr>
                        <a:t> to the cell body</a:t>
                      </a:r>
                      <a:endParaRPr lang="en-US" altLang="en-US" sz="1200" b="0" dirty="0">
                        <a:solidFill>
                          <a:srgbClr val="008F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800" dirty="0">
                          <a:latin typeface="+mj-lt"/>
                        </a:rPr>
                        <a:t>Has </a:t>
                      </a:r>
                      <a:r>
                        <a:rPr lang="en-US" altLang="en-US" sz="1800" u="sng" dirty="0">
                          <a:latin typeface="+mj-lt"/>
                        </a:rPr>
                        <a:t>one process </a:t>
                      </a:r>
                      <a:r>
                        <a:rPr lang="en-US" altLang="en-US" sz="1800" dirty="0">
                          <a:latin typeface="+mj-lt"/>
                        </a:rPr>
                        <a:t>only, that divides into </a:t>
                      </a:r>
                      <a:r>
                        <a:rPr lang="en-US" altLang="en-US" sz="1800" u="sng" dirty="0">
                          <a:latin typeface="+mj-lt"/>
                        </a:rPr>
                        <a:t>two branches</a:t>
                      </a:r>
                      <a:r>
                        <a:rPr lang="en-US" altLang="en-US" sz="1800" dirty="0">
                          <a:latin typeface="+mj-lt"/>
                        </a:rPr>
                        <a:t>; 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800" dirty="0">
                          <a:latin typeface="+mj-lt"/>
                        </a:rPr>
                        <a:t>one acts as a dendrite and the other as an axon.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800" b="1" i="1" dirty="0">
                          <a:latin typeface="+mj-lt"/>
                        </a:rPr>
                        <a:t>e.g. Mesencephalic nucleus of trigeminal nerve 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800" b="1" i="1" dirty="0">
                          <a:latin typeface="+mj-lt"/>
                        </a:rPr>
                        <a:t>and dorsal root (spinal) ganglion.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600" b="0" dirty="0">
                        <a:solidFill>
                          <a:srgbClr val="FF2F92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1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latin typeface="+mj-lt"/>
                        </a:rPr>
                        <a:t>Bipolar Neuron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latin typeface="+mj-lt"/>
                        </a:rPr>
                        <a:t>(spindle-shaped neuron)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i="0" kern="1200" dirty="0">
                          <a:solidFill>
                            <a:srgbClr val="008F00"/>
                          </a:solidFill>
                          <a:latin typeface="+mj-lt"/>
                          <a:ea typeface="+mn-ea"/>
                          <a:cs typeface="+mn-cs"/>
                        </a:rPr>
                        <a:t>like having 2 necks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+mj-lt"/>
                        </a:rPr>
                        <a:t>Has </a:t>
                      </a:r>
                      <a:r>
                        <a:rPr lang="en-US" altLang="en-US" sz="1800" u="sng" dirty="0">
                          <a:latin typeface="+mj-lt"/>
                        </a:rPr>
                        <a:t>two processes </a:t>
                      </a:r>
                      <a:r>
                        <a:rPr lang="en-US" altLang="en-US" sz="1750" dirty="0">
                          <a:latin typeface="+mj-lt"/>
                        </a:rPr>
                        <a:t>(one arising from each pole of the cell</a:t>
                      </a:r>
                      <a:r>
                        <a:rPr lang="en-US" altLang="en-US" sz="1800" dirty="0">
                          <a:latin typeface="+mj-lt"/>
                        </a:rPr>
                        <a:t> </a:t>
                      </a:r>
                      <a:r>
                        <a:rPr lang="en-US" altLang="en-US" sz="1750" dirty="0">
                          <a:latin typeface="+mj-lt"/>
                        </a:rPr>
                        <a:t>body)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+mj-lt"/>
                        </a:rPr>
                        <a:t>One of them is the dendrite and the other is the axon.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i="1" dirty="0">
                          <a:latin typeface="+mj-lt"/>
                        </a:rPr>
                        <a:t>e.g. retina &amp; olfactory epithelium.</a:t>
                      </a:r>
                      <a:endParaRPr lang="en-GB" altLang="en-US" sz="1800" b="1" i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5545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+mj-lt"/>
                        </a:rPr>
                        <a:t>Multipolar neuron: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+mj-lt"/>
                        </a:rPr>
                        <a:t>Has one axon and multiple dendrites.</a:t>
                      </a:r>
                    </a:p>
                    <a:p>
                      <a:r>
                        <a:rPr lang="en-US" sz="1400" dirty="0">
                          <a:solidFill>
                            <a:srgbClr val="008F00"/>
                          </a:solidFill>
                          <a:latin typeface="+mj-lt"/>
                        </a:rPr>
                        <a:t>-Its outline is irregular in shape </a:t>
                      </a:r>
                    </a:p>
                    <a:p>
                      <a:r>
                        <a:rPr lang="en-US" sz="1400" dirty="0">
                          <a:solidFill>
                            <a:srgbClr val="008F00"/>
                          </a:solidFill>
                          <a:latin typeface="+mj-lt"/>
                        </a:rPr>
                        <a:t>-Neuroglial cells are much more number than neurons in the CNS they can divide and regenerate normally.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b="1" dirty="0">
                          <a:latin typeface="+mj-lt"/>
                        </a:rPr>
                        <a:t>Stellate </a:t>
                      </a:r>
                      <a:r>
                        <a:rPr lang="en-GB" altLang="en-US" sz="1800" b="1" i="0" dirty="0">
                          <a:latin typeface="+mj-lt"/>
                        </a:rPr>
                        <a:t>Neurons </a:t>
                      </a:r>
                      <a:r>
                        <a:rPr lang="en-GB" altLang="en-US" sz="1800" i="0" kern="1200" dirty="0">
                          <a:solidFill>
                            <a:srgbClr val="008F00"/>
                          </a:solidFill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i="0" kern="1200" dirty="0">
                          <a:solidFill>
                            <a:srgbClr val="008F00"/>
                          </a:solidFill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i="0" dirty="0">
                          <a:solidFill>
                            <a:srgbClr val="008F00"/>
                          </a:solidFill>
                          <a:latin typeface="+mj-lt"/>
                        </a:rPr>
                        <a:t>tar shape)</a:t>
                      </a:r>
                      <a:endParaRPr lang="en-GB" altLang="en-US" sz="1800" b="1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3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Pyramidal Neurons </a:t>
                      </a:r>
                      <a:r>
                        <a:rPr lang="en-US" altLang="en-US" sz="1800" dirty="0">
                          <a:solidFill>
                            <a:srgbClr val="008F00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1400" dirty="0">
                          <a:solidFill>
                            <a:srgbClr val="008F00"/>
                          </a:solidFill>
                          <a:latin typeface="+mj-lt"/>
                        </a:rPr>
                        <a:t>(wide base)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3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Pyriform Neurons </a:t>
                      </a:r>
                      <a:endParaRPr lang="en-US" dirty="0">
                        <a:solidFill>
                          <a:srgbClr val="008F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218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2" indent="0" algn="ctr">
                        <a:buFont typeface="Arial" pitchFamily="34" charset="0"/>
                        <a:buNone/>
                        <a:defRPr/>
                      </a:pPr>
                      <a:r>
                        <a:rPr lang="en-US" sz="1500" dirty="0">
                          <a:latin typeface="+mj-lt"/>
                        </a:rPr>
                        <a:t>- </a:t>
                      </a:r>
                      <a:r>
                        <a:rPr lang="en-US" sz="1600" dirty="0">
                          <a:latin typeface="+mj-lt"/>
                        </a:rPr>
                        <a:t>The commonest type.</a:t>
                      </a:r>
                    </a:p>
                    <a:p>
                      <a:pPr marL="0" lvl="2" indent="0" algn="ctr">
                        <a:buFont typeface="Arial" pitchFamily="34" charset="0"/>
                        <a:buNone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- Distributed in </a:t>
                      </a:r>
                      <a:r>
                        <a:rPr lang="en-US" sz="1600" u="sng" dirty="0">
                          <a:latin typeface="+mj-lt"/>
                        </a:rPr>
                        <a:t>most areas of CNS</a:t>
                      </a:r>
                    </a:p>
                    <a:p>
                      <a:pPr marL="0" lvl="2" indent="0">
                        <a:buFont typeface="Arial" pitchFamily="34" charset="0"/>
                        <a:buNone/>
                        <a:defRPr/>
                      </a:pPr>
                      <a:r>
                        <a:rPr lang="en-US" sz="1600" i="1" dirty="0">
                          <a:latin typeface="+mj-lt"/>
                        </a:rPr>
                        <a:t>e.g. anterior horn cells of the spinal cord.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+mj-lt"/>
                        </a:rPr>
                        <a:t> - Distributed in </a:t>
                      </a:r>
                      <a:r>
                        <a:rPr lang="en-US" altLang="en-US" sz="1800" u="sng" dirty="0">
                          <a:latin typeface="+mj-lt"/>
                        </a:rPr>
                        <a:t>motor area 4 </a:t>
                      </a:r>
                      <a:r>
                        <a:rPr lang="en-US" altLang="en-US" sz="1800" dirty="0">
                          <a:latin typeface="+mj-lt"/>
                        </a:rPr>
                        <a:t>of the cerebral cortex.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+mj-lt"/>
                        </a:rPr>
                        <a:t> - Pear-shaped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i="1" dirty="0">
                          <a:latin typeface="+mj-lt"/>
                        </a:rPr>
                        <a:t>e.g. Purkinje cells of cerebellar cortex</a:t>
                      </a:r>
                      <a:r>
                        <a:rPr lang="en-US" altLang="en-US" sz="1800" dirty="0">
                          <a:latin typeface="+mj-lt"/>
                        </a:rPr>
                        <a:t>.</a:t>
                      </a:r>
                      <a:endParaRPr lang="en-GB" altLang="en-US" sz="1800" dirty="0">
                        <a:latin typeface="+mj-lt"/>
                      </a:endParaRPr>
                    </a:p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4" name="Picture 13" descr="F09_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29"/>
          <a:stretch>
            <a:fillRect/>
          </a:stretch>
        </p:blipFill>
        <p:spPr bwMode="auto">
          <a:xfrm>
            <a:off x="4014453" y="5812231"/>
            <a:ext cx="1823942" cy="90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F09_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087" y="5651112"/>
            <a:ext cx="2514600" cy="10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F09_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852" y="5674888"/>
            <a:ext cx="2263559" cy="103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F09_0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8" t="13914"/>
          <a:stretch>
            <a:fillRect/>
          </a:stretch>
        </p:blipFill>
        <p:spPr>
          <a:xfrm>
            <a:off x="9549884" y="1969492"/>
            <a:ext cx="1660922" cy="10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F09_0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5" r="68048"/>
          <a:stretch>
            <a:fillRect/>
          </a:stretch>
        </p:blipFill>
        <p:spPr>
          <a:xfrm>
            <a:off x="9703852" y="3289469"/>
            <a:ext cx="1660922" cy="10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72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4210039" y="57149"/>
            <a:ext cx="3114677" cy="528638"/>
          </a:xfrm>
          <a:prstGeom prst="roundRect">
            <a:avLst/>
          </a:prstGeom>
          <a:solidFill>
            <a:srgbClr val="FF2F92"/>
          </a:solidFill>
          <a:ln>
            <a:solidFill>
              <a:srgbClr val="FF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Cell body</a:t>
            </a:r>
            <a:r>
              <a:rPr lang="en-US" dirty="0">
                <a:latin typeface="+mj-lt"/>
                <a:sym typeface="Wingdings"/>
              </a:rPr>
              <a:t> (</a:t>
            </a:r>
            <a:r>
              <a:rPr lang="en-US" dirty="0" err="1">
                <a:latin typeface="+mj-lt"/>
                <a:sym typeface="Wingdings"/>
              </a:rPr>
              <a:t>perikaryon</a:t>
            </a:r>
            <a:r>
              <a:rPr lang="en-US" dirty="0">
                <a:latin typeface="+mj-lt"/>
                <a:sym typeface="Wingdings"/>
              </a:rPr>
              <a:t>)</a:t>
            </a:r>
            <a:endParaRPr lang="en-US" dirty="0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95289" y="939589"/>
            <a:ext cx="4291012" cy="900114"/>
          </a:xfrm>
          <a:prstGeom prst="roundRect">
            <a:avLst/>
          </a:prstGeom>
          <a:solidFill>
            <a:srgbClr val="FEFEFE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2F92"/>
                </a:solidFill>
                <a:latin typeface="+mj-lt"/>
              </a:rPr>
              <a:t>Cytoplasm:</a:t>
            </a:r>
          </a:p>
          <a:p>
            <a:pPr algn="ctr"/>
            <a:r>
              <a:rPr lang="en-US" sz="1400" dirty="0">
                <a:solidFill>
                  <a:srgbClr val="00B050"/>
                </a:solidFill>
                <a:latin typeface="+mj-lt"/>
              </a:rPr>
              <a:t>Cytoplasm with mitochondria and ribosomes and rough ER only in dendrites not in axons </a:t>
            </a:r>
            <a:endParaRPr lang="en-US" sz="1400" dirty="0">
              <a:solidFill>
                <a:srgbClr val="FF2F92"/>
              </a:solidFill>
              <a:latin typeface="+mj-lt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</a:rPr>
              <a:t>Its main components include: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95288" y="2228851"/>
            <a:ext cx="1104900" cy="542925"/>
          </a:xfrm>
          <a:prstGeom prst="roundRect">
            <a:avLst/>
          </a:prstGeom>
          <a:solidFill>
            <a:srgbClr val="FEFEFE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2F92"/>
                </a:solidFill>
                <a:latin typeface="+mj-lt"/>
              </a:rPr>
              <a:t>Nissl bodies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745451" y="2228848"/>
            <a:ext cx="1104900" cy="542925"/>
          </a:xfrm>
          <a:prstGeom prst="roundRect">
            <a:avLst/>
          </a:prstGeom>
          <a:solidFill>
            <a:srgbClr val="FEFEFE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2F92"/>
                </a:solidFill>
                <a:latin typeface="+mj-lt"/>
              </a:rPr>
              <a:t>Neuro-filaments</a:t>
            </a:r>
            <a:endParaRPr lang="en-US" dirty="0">
              <a:solidFill>
                <a:srgbClr val="FF2F92"/>
              </a:solidFill>
              <a:latin typeface="+mj-lt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076569" y="2228848"/>
            <a:ext cx="1104900" cy="542925"/>
          </a:xfrm>
          <a:prstGeom prst="roundRect">
            <a:avLst/>
          </a:prstGeom>
          <a:solidFill>
            <a:srgbClr val="FEFEFE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2F92"/>
                </a:solidFill>
                <a:latin typeface="+mj-lt"/>
              </a:rPr>
              <a:t>Micro-</a:t>
            </a:r>
            <a:r>
              <a:rPr lang="en-GB" dirty="0" err="1">
                <a:solidFill>
                  <a:srgbClr val="FF2F92"/>
                </a:solidFill>
                <a:latin typeface="+mj-lt"/>
              </a:rPr>
              <a:t>tubles</a:t>
            </a:r>
            <a:endParaRPr lang="en-US" dirty="0">
              <a:solidFill>
                <a:srgbClr val="FF2F92"/>
              </a:solidFill>
              <a:latin typeface="+mj-lt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26743" y="2228848"/>
            <a:ext cx="1104900" cy="542925"/>
          </a:xfrm>
          <a:prstGeom prst="roundRect">
            <a:avLst/>
          </a:prstGeom>
          <a:solidFill>
            <a:srgbClr val="FEFEFE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FF2F92"/>
                </a:solidFill>
                <a:latin typeface="+mj-lt"/>
              </a:rPr>
              <a:t>Golgi apparatus</a:t>
            </a:r>
            <a:endParaRPr lang="en-US" sz="1600" dirty="0">
              <a:solidFill>
                <a:srgbClr val="FF2F92"/>
              </a:solidFill>
              <a:latin typeface="+mj-lt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762621" y="2228849"/>
            <a:ext cx="1104900" cy="542925"/>
          </a:xfrm>
          <a:prstGeom prst="roundRect">
            <a:avLst/>
          </a:prstGeom>
          <a:solidFill>
            <a:srgbClr val="FEFEFE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2F92"/>
                </a:solidFill>
                <a:latin typeface="+mj-lt"/>
              </a:rPr>
              <a:t>Mito-</a:t>
            </a:r>
            <a:r>
              <a:rPr lang="en-GB" dirty="0" err="1">
                <a:solidFill>
                  <a:srgbClr val="FF2F92"/>
                </a:solidFill>
                <a:latin typeface="+mj-lt"/>
              </a:rPr>
              <a:t>chondria</a:t>
            </a:r>
            <a:endParaRPr lang="en-US" dirty="0">
              <a:solidFill>
                <a:srgbClr val="FF2F92"/>
              </a:solidFill>
              <a:latin typeface="+mj-lt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110410" y="2228850"/>
            <a:ext cx="1104900" cy="542925"/>
          </a:xfrm>
          <a:prstGeom prst="roundRect">
            <a:avLst/>
          </a:prstGeom>
          <a:solidFill>
            <a:srgbClr val="FEFEFE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2F92"/>
                </a:solidFill>
                <a:latin typeface="+mj-lt"/>
              </a:rPr>
              <a:t>Centriole</a:t>
            </a:r>
            <a:endParaRPr lang="en-US" dirty="0">
              <a:solidFill>
                <a:srgbClr val="FF2F92"/>
              </a:solidFill>
              <a:latin typeface="+mj-lt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8516143" y="2228850"/>
            <a:ext cx="1104900" cy="542925"/>
          </a:xfrm>
          <a:prstGeom prst="roundRect">
            <a:avLst/>
          </a:prstGeom>
          <a:solidFill>
            <a:srgbClr val="FEFEFE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2F92"/>
                </a:solidFill>
                <a:latin typeface="+mj-lt"/>
              </a:rPr>
              <a:t>Pigments</a:t>
            </a:r>
          </a:p>
          <a:p>
            <a:pPr algn="ctr"/>
            <a:r>
              <a:rPr lang="en-GB" sz="1100" dirty="0">
                <a:solidFill>
                  <a:srgbClr val="00B050"/>
                </a:solidFill>
                <a:latin typeface="+mj-lt"/>
              </a:rPr>
              <a:t>Depend on age</a:t>
            </a:r>
            <a:endParaRPr lang="en-US" sz="11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047287" y="2212975"/>
            <a:ext cx="1104900" cy="542925"/>
          </a:xfrm>
          <a:prstGeom prst="roundRect">
            <a:avLst/>
          </a:prstGeom>
          <a:solidFill>
            <a:srgbClr val="FEFEFE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2F92"/>
                </a:solidFill>
                <a:latin typeface="+mj-lt"/>
              </a:rPr>
              <a:t>Other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825578" y="1019967"/>
            <a:ext cx="3326610" cy="900115"/>
          </a:xfrm>
          <a:prstGeom prst="roundRect">
            <a:avLst/>
          </a:prstGeom>
          <a:solidFill>
            <a:srgbClr val="FEFEFE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2F92"/>
                </a:solidFill>
                <a:latin typeface="+mj-lt"/>
              </a:rPr>
              <a:t>Nucleus: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+mj-lt"/>
              </a:rPr>
              <a:t>Single, usually central, rounded and vesicular with prominent nucleolus.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95288" y="2981326"/>
            <a:ext cx="1104900" cy="3719512"/>
          </a:xfrm>
          <a:prstGeom prst="roundRect">
            <a:avLst/>
          </a:prstGeom>
          <a:solidFill>
            <a:srgbClr val="FEFEFE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Are basophilic patches of rough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Endoplasmic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Reticulum (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rER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) and free ribosomes in the cell body and bases of wide dendrites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745451" y="2981326"/>
            <a:ext cx="1104900" cy="3719512"/>
          </a:xfrm>
          <a:prstGeom prst="roundRect">
            <a:avLst/>
          </a:prstGeom>
          <a:solidFill>
            <a:srgbClr val="FEFEFE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+mj-lt"/>
              </a:rPr>
              <a:t>* Are </a:t>
            </a:r>
            <a:r>
              <a:rPr lang="en-GB" sz="1200" dirty="0">
                <a:solidFill>
                  <a:schemeClr val="tx1"/>
                </a:solidFill>
                <a:latin typeface="+mj-lt"/>
              </a:rPr>
              <a:t>intermediate 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filaments which are bundled together to form </a:t>
            </a:r>
            <a:r>
              <a:rPr lang="en-GB" sz="1200" dirty="0" err="1">
                <a:solidFill>
                  <a:schemeClr val="tx1"/>
                </a:solidFill>
                <a:latin typeface="+mj-lt"/>
              </a:rPr>
              <a:t>neurofibrils</a:t>
            </a:r>
            <a:r>
              <a:rPr lang="en-GB" sz="1200" dirty="0">
                <a:solidFill>
                  <a:schemeClr val="tx1"/>
                </a:solidFill>
                <a:latin typeface="+mj-lt"/>
              </a:rPr>
              <a:t>.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 * Are found in the cell body, axon and dendrites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081326" y="2981326"/>
            <a:ext cx="1104900" cy="3719512"/>
          </a:xfrm>
          <a:prstGeom prst="roundRect">
            <a:avLst/>
          </a:prstGeom>
          <a:solidFill>
            <a:srgbClr val="FEFEFE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463550" algn="l"/>
              </a:tabLst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Are found in the cell body, axon, &amp; 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dendrites.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426743" y="2981326"/>
            <a:ext cx="1104900" cy="3719512"/>
          </a:xfrm>
          <a:prstGeom prst="roundRect">
            <a:avLst/>
          </a:prstGeom>
          <a:solidFill>
            <a:srgbClr val="FEFEFE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tabLst>
                <a:tab pos="463550" algn="l"/>
              </a:tabLst>
              <a:defRPr/>
            </a:pPr>
            <a:r>
              <a:rPr lang="en-GB" sz="1400" dirty="0">
                <a:solidFill>
                  <a:schemeClr val="tx1"/>
                </a:solidFill>
                <a:latin typeface="+mj-lt"/>
              </a:rPr>
              <a:t>Surrounds the nucleus all around.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5762621" y="2981326"/>
            <a:ext cx="1104900" cy="3719512"/>
          </a:xfrm>
          <a:prstGeom prst="roundRect">
            <a:avLst/>
          </a:prstGeom>
          <a:solidFill>
            <a:srgbClr val="FEFEFE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tabLst>
                <a:tab pos="463550" algn="l"/>
              </a:tabLst>
              <a:defRPr/>
            </a:pPr>
            <a:r>
              <a:rPr lang="en-GB" sz="1400" dirty="0">
                <a:solidFill>
                  <a:schemeClr val="tx1"/>
                </a:solidFill>
                <a:latin typeface="+mj-lt"/>
              </a:rPr>
              <a:t>Are numerous.</a:t>
            </a:r>
            <a:endParaRPr lang="en-GB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110410" y="2981326"/>
            <a:ext cx="1104900" cy="3719512"/>
          </a:xfrm>
          <a:prstGeom prst="roundRect">
            <a:avLst/>
          </a:prstGeom>
          <a:solidFill>
            <a:srgbClr val="FEFEFE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463550" algn="l"/>
              </a:tabLst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Most adult neurons have only one </a:t>
            </a:r>
            <a:r>
              <a:rPr lang="en-GB" sz="1200" dirty="0">
                <a:solidFill>
                  <a:schemeClr val="tx1"/>
                </a:solidFill>
                <a:latin typeface="+mj-lt"/>
              </a:rPr>
              <a:t>rudimentary 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centriole,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so they cannot divide.</a:t>
            </a:r>
          </a:p>
          <a:p>
            <a:pPr>
              <a:tabLst>
                <a:tab pos="463550" algn="l"/>
              </a:tabLst>
              <a:defRPr/>
            </a:pPr>
            <a:endParaRPr lang="en-GB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8331200" y="2981326"/>
            <a:ext cx="1474787" cy="3719512"/>
          </a:xfrm>
          <a:prstGeom prst="roundRect">
            <a:avLst/>
          </a:prstGeom>
          <a:solidFill>
            <a:srgbClr val="FEFEFE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463550" algn="l"/>
              </a:tabLst>
              <a:defRPr/>
            </a:pPr>
            <a:r>
              <a:rPr lang="en-GB" sz="1600" dirty="0">
                <a:solidFill>
                  <a:srgbClr val="FF2F92"/>
                </a:solidFill>
                <a:latin typeface="+mj-lt"/>
              </a:rPr>
              <a:t>*lipofuscin pigment: 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in old age</a:t>
            </a:r>
          </a:p>
          <a:p>
            <a:pPr>
              <a:tabLst>
                <a:tab pos="463550" algn="l"/>
              </a:tabLst>
              <a:defRPr/>
            </a:pPr>
            <a:endParaRPr lang="en-GB" sz="1600" dirty="0">
              <a:solidFill>
                <a:srgbClr val="FF2F92"/>
              </a:solidFill>
              <a:latin typeface="+mj-lt"/>
            </a:endParaRPr>
          </a:p>
          <a:p>
            <a:pPr>
              <a:tabLst>
                <a:tab pos="463550" algn="l"/>
              </a:tabLst>
              <a:defRPr/>
            </a:pPr>
            <a:r>
              <a:rPr lang="en-GB" sz="1600" dirty="0">
                <a:solidFill>
                  <a:srgbClr val="FF2F92"/>
                </a:solidFill>
                <a:latin typeface="+mj-lt"/>
              </a:rPr>
              <a:t>*Melanin pigments: 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in neurons of substantia </a:t>
            </a:r>
            <a:r>
              <a:rPr lang="en-GB" sz="1600" dirty="0" err="1">
                <a:solidFill>
                  <a:schemeClr val="tx1"/>
                </a:solidFill>
                <a:latin typeface="+mj-lt"/>
              </a:rPr>
              <a:t>nigra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 of the midbrain</a:t>
            </a:r>
          </a:p>
          <a:p>
            <a:pPr>
              <a:tabLst>
                <a:tab pos="463550" algn="l"/>
              </a:tabLst>
              <a:defRPr/>
            </a:pPr>
            <a:r>
              <a:rPr lang="en-GB" sz="1600" dirty="0" err="1">
                <a:solidFill>
                  <a:srgbClr val="008F00"/>
                </a:solidFill>
                <a:latin typeface="+mj-lt"/>
              </a:rPr>
              <a:t>Nigra</a:t>
            </a:r>
            <a:r>
              <a:rPr lang="en-GB" sz="1600" dirty="0">
                <a:solidFill>
                  <a:srgbClr val="008F00"/>
                </a:solidFill>
                <a:latin typeface="+mj-lt"/>
              </a:rPr>
              <a:t> = Black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047287" y="2971799"/>
            <a:ext cx="1104900" cy="3719512"/>
          </a:xfrm>
          <a:prstGeom prst="roundRect">
            <a:avLst/>
          </a:prstGeom>
          <a:solidFill>
            <a:srgbClr val="FEFEFE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tabLst>
                <a:tab pos="463550" algn="l"/>
              </a:tabLst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Some fat and </a:t>
            </a:r>
            <a:r>
              <a:rPr lang="en-GB" sz="1750" dirty="0">
                <a:solidFill>
                  <a:schemeClr val="tx1"/>
                </a:solidFill>
                <a:latin typeface="+mj-lt"/>
              </a:rPr>
              <a:t>glycogen 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granules</a:t>
            </a:r>
          </a:p>
        </p:txBody>
      </p:sp>
      <p:cxnSp>
        <p:nvCxnSpPr>
          <p:cNvPr id="60" name="Straight Connector 59"/>
          <p:cNvCxnSpPr>
            <a:endCxn id="29" idx="2"/>
          </p:cNvCxnSpPr>
          <p:nvPr/>
        </p:nvCxnSpPr>
        <p:spPr>
          <a:xfrm flipV="1">
            <a:off x="5767377" y="585787"/>
            <a:ext cx="1" cy="209552"/>
          </a:xfrm>
          <a:prstGeom prst="line">
            <a:avLst/>
          </a:prstGeom>
          <a:ln>
            <a:solidFill>
              <a:srgbClr val="FF8A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2688557" y="795339"/>
            <a:ext cx="6932486" cy="0"/>
          </a:xfrm>
          <a:prstGeom prst="line">
            <a:avLst/>
          </a:prstGeom>
          <a:ln>
            <a:solidFill>
              <a:srgbClr val="FF8A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30" idx="0"/>
          </p:cNvCxnSpPr>
          <p:nvPr/>
        </p:nvCxnSpPr>
        <p:spPr>
          <a:xfrm flipH="1">
            <a:off x="2540795" y="810415"/>
            <a:ext cx="147762" cy="129174"/>
          </a:xfrm>
          <a:prstGeom prst="line">
            <a:avLst/>
          </a:prstGeom>
          <a:ln>
            <a:solidFill>
              <a:srgbClr val="FF8A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50" idx="0"/>
          </p:cNvCxnSpPr>
          <p:nvPr/>
        </p:nvCxnSpPr>
        <p:spPr>
          <a:xfrm flipH="1">
            <a:off x="9488883" y="810415"/>
            <a:ext cx="132160" cy="209552"/>
          </a:xfrm>
          <a:prstGeom prst="line">
            <a:avLst/>
          </a:prstGeom>
          <a:ln>
            <a:solidFill>
              <a:srgbClr val="FF8A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30" idx="2"/>
          </p:cNvCxnSpPr>
          <p:nvPr/>
        </p:nvCxnSpPr>
        <p:spPr>
          <a:xfrm>
            <a:off x="2540795" y="1839703"/>
            <a:ext cx="147762" cy="189122"/>
          </a:xfrm>
          <a:prstGeom prst="line">
            <a:avLst/>
          </a:prstGeom>
          <a:ln>
            <a:solidFill>
              <a:srgbClr val="FF8A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928689" y="2012950"/>
            <a:ext cx="9593262" cy="15875"/>
          </a:xfrm>
          <a:prstGeom prst="line">
            <a:avLst/>
          </a:prstGeom>
          <a:ln>
            <a:solidFill>
              <a:srgbClr val="FF8A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38" idx="0"/>
          </p:cNvCxnSpPr>
          <p:nvPr/>
        </p:nvCxnSpPr>
        <p:spPr>
          <a:xfrm>
            <a:off x="928688" y="2028825"/>
            <a:ext cx="0" cy="200026"/>
          </a:xfrm>
          <a:prstGeom prst="line">
            <a:avLst/>
          </a:prstGeom>
          <a:ln>
            <a:solidFill>
              <a:srgbClr val="FF8A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endCxn id="42" idx="0"/>
          </p:cNvCxnSpPr>
          <p:nvPr/>
        </p:nvCxnSpPr>
        <p:spPr>
          <a:xfrm flipH="1">
            <a:off x="2297901" y="2028825"/>
            <a:ext cx="0" cy="200023"/>
          </a:xfrm>
          <a:prstGeom prst="line">
            <a:avLst/>
          </a:prstGeom>
          <a:ln>
            <a:solidFill>
              <a:srgbClr val="FF8A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endCxn id="43" idx="0"/>
          </p:cNvCxnSpPr>
          <p:nvPr/>
        </p:nvCxnSpPr>
        <p:spPr>
          <a:xfrm flipH="1">
            <a:off x="3629019" y="2028825"/>
            <a:ext cx="1193" cy="200023"/>
          </a:xfrm>
          <a:prstGeom prst="line">
            <a:avLst/>
          </a:prstGeom>
          <a:ln>
            <a:solidFill>
              <a:srgbClr val="FF8A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44" idx="0"/>
          </p:cNvCxnSpPr>
          <p:nvPr/>
        </p:nvCxnSpPr>
        <p:spPr>
          <a:xfrm flipV="1">
            <a:off x="4979193" y="2028825"/>
            <a:ext cx="0" cy="200023"/>
          </a:xfrm>
          <a:prstGeom prst="line">
            <a:avLst/>
          </a:prstGeom>
          <a:ln>
            <a:solidFill>
              <a:srgbClr val="FF8A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5" idx="0"/>
          </p:cNvCxnSpPr>
          <p:nvPr/>
        </p:nvCxnSpPr>
        <p:spPr>
          <a:xfrm flipV="1">
            <a:off x="6315071" y="2028825"/>
            <a:ext cx="4" cy="200024"/>
          </a:xfrm>
          <a:prstGeom prst="line">
            <a:avLst/>
          </a:prstGeom>
          <a:ln>
            <a:solidFill>
              <a:srgbClr val="FF8A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46" idx="0"/>
          </p:cNvCxnSpPr>
          <p:nvPr/>
        </p:nvCxnSpPr>
        <p:spPr>
          <a:xfrm flipH="1" flipV="1">
            <a:off x="7661670" y="2028825"/>
            <a:ext cx="1190" cy="200025"/>
          </a:xfrm>
          <a:prstGeom prst="line">
            <a:avLst/>
          </a:prstGeom>
          <a:ln>
            <a:solidFill>
              <a:srgbClr val="FF8A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47" idx="0"/>
          </p:cNvCxnSpPr>
          <p:nvPr/>
        </p:nvCxnSpPr>
        <p:spPr>
          <a:xfrm flipV="1">
            <a:off x="9068593" y="2028825"/>
            <a:ext cx="0" cy="200025"/>
          </a:xfrm>
          <a:prstGeom prst="line">
            <a:avLst/>
          </a:prstGeom>
          <a:ln>
            <a:solidFill>
              <a:srgbClr val="FF8A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10521951" y="2012950"/>
            <a:ext cx="0" cy="200025"/>
          </a:xfrm>
          <a:prstGeom prst="line">
            <a:avLst/>
          </a:prstGeom>
          <a:ln>
            <a:solidFill>
              <a:srgbClr val="FF8A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48" idx="2"/>
            <a:endCxn id="58" idx="0"/>
          </p:cNvCxnSpPr>
          <p:nvPr/>
        </p:nvCxnSpPr>
        <p:spPr>
          <a:xfrm>
            <a:off x="10599737" y="2755900"/>
            <a:ext cx="0" cy="215899"/>
          </a:xfrm>
          <a:prstGeom prst="line">
            <a:avLst/>
          </a:prstGeom>
          <a:ln>
            <a:solidFill>
              <a:srgbClr val="FF8A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47" idx="2"/>
            <a:endCxn id="57" idx="0"/>
          </p:cNvCxnSpPr>
          <p:nvPr/>
        </p:nvCxnSpPr>
        <p:spPr>
          <a:xfrm>
            <a:off x="9068593" y="2771775"/>
            <a:ext cx="1" cy="209551"/>
          </a:xfrm>
          <a:prstGeom prst="line">
            <a:avLst/>
          </a:prstGeom>
          <a:ln>
            <a:solidFill>
              <a:srgbClr val="FF8A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46" idx="2"/>
            <a:endCxn id="56" idx="0"/>
          </p:cNvCxnSpPr>
          <p:nvPr/>
        </p:nvCxnSpPr>
        <p:spPr>
          <a:xfrm>
            <a:off x="7662860" y="2771775"/>
            <a:ext cx="0" cy="209551"/>
          </a:xfrm>
          <a:prstGeom prst="line">
            <a:avLst/>
          </a:prstGeom>
          <a:ln>
            <a:solidFill>
              <a:srgbClr val="FF8A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45" idx="2"/>
            <a:endCxn id="55" idx="0"/>
          </p:cNvCxnSpPr>
          <p:nvPr/>
        </p:nvCxnSpPr>
        <p:spPr>
          <a:xfrm>
            <a:off x="6315071" y="2771774"/>
            <a:ext cx="0" cy="209552"/>
          </a:xfrm>
          <a:prstGeom prst="line">
            <a:avLst/>
          </a:prstGeom>
          <a:ln>
            <a:solidFill>
              <a:srgbClr val="FF8A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44" idx="2"/>
            <a:endCxn id="54" idx="0"/>
          </p:cNvCxnSpPr>
          <p:nvPr/>
        </p:nvCxnSpPr>
        <p:spPr>
          <a:xfrm>
            <a:off x="4979193" y="2771773"/>
            <a:ext cx="0" cy="209553"/>
          </a:xfrm>
          <a:prstGeom prst="line">
            <a:avLst/>
          </a:prstGeom>
          <a:ln>
            <a:solidFill>
              <a:srgbClr val="FF8A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43" idx="2"/>
            <a:endCxn id="53" idx="0"/>
          </p:cNvCxnSpPr>
          <p:nvPr/>
        </p:nvCxnSpPr>
        <p:spPr>
          <a:xfrm>
            <a:off x="3629019" y="2771773"/>
            <a:ext cx="0" cy="209553"/>
          </a:xfrm>
          <a:prstGeom prst="line">
            <a:avLst/>
          </a:prstGeom>
          <a:ln>
            <a:solidFill>
              <a:srgbClr val="FF8A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42" idx="2"/>
            <a:endCxn id="52" idx="0"/>
          </p:cNvCxnSpPr>
          <p:nvPr/>
        </p:nvCxnSpPr>
        <p:spPr>
          <a:xfrm>
            <a:off x="2297901" y="2771773"/>
            <a:ext cx="0" cy="209553"/>
          </a:xfrm>
          <a:prstGeom prst="line">
            <a:avLst/>
          </a:prstGeom>
          <a:ln>
            <a:solidFill>
              <a:srgbClr val="FF8A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38" idx="2"/>
            <a:endCxn id="51" idx="0"/>
          </p:cNvCxnSpPr>
          <p:nvPr/>
        </p:nvCxnSpPr>
        <p:spPr>
          <a:xfrm>
            <a:off x="947738" y="2771776"/>
            <a:ext cx="0" cy="209550"/>
          </a:xfrm>
          <a:prstGeom prst="line">
            <a:avLst/>
          </a:prstGeom>
          <a:ln>
            <a:solidFill>
              <a:srgbClr val="FF8A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878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ame Side Corner Rectangle 3"/>
          <p:cNvSpPr/>
          <p:nvPr/>
        </p:nvSpPr>
        <p:spPr>
          <a:xfrm>
            <a:off x="1008603" y="857508"/>
            <a:ext cx="4718786" cy="4191801"/>
          </a:xfrm>
          <a:prstGeom prst="snip2SameRect">
            <a:avLst/>
          </a:prstGeom>
          <a:solidFill>
            <a:srgbClr val="FEFEFE"/>
          </a:solidFill>
          <a:ln>
            <a:solidFill>
              <a:srgbClr val="FF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ame Side Corner Rectangle 4"/>
          <p:cNvSpPr/>
          <p:nvPr/>
        </p:nvSpPr>
        <p:spPr>
          <a:xfrm>
            <a:off x="6286500" y="857508"/>
            <a:ext cx="4718786" cy="4191801"/>
          </a:xfrm>
          <a:prstGeom prst="snip2SameRect">
            <a:avLst/>
          </a:prstGeom>
          <a:solidFill>
            <a:srgbClr val="FEFEFE"/>
          </a:solidFill>
          <a:ln>
            <a:solidFill>
              <a:srgbClr val="FF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53846" y="931126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2F92"/>
                </a:solidFill>
              </a:rPr>
              <a:t>Nissl bodies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22365" y="944385"/>
            <a:ext cx="3647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2F92"/>
                </a:solidFill>
              </a:rPr>
              <a:t>Lipofuscin pigments</a:t>
            </a:r>
            <a:endParaRPr lang="en-US" sz="2800" dirty="0">
              <a:solidFill>
                <a:srgbClr val="FF2F92"/>
              </a:solidFill>
            </a:endParaRPr>
          </a:p>
        </p:txBody>
      </p:sp>
      <p:pic>
        <p:nvPicPr>
          <p:cNvPr id="8" name="Picture 4" descr="F09_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8" r="11740" b="4063"/>
          <a:stretch>
            <a:fillRect/>
          </a:stretch>
        </p:blipFill>
        <p:spPr>
          <a:xfrm>
            <a:off x="2152199" y="1554482"/>
            <a:ext cx="2667000" cy="13989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09_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37"/>
          <a:stretch>
            <a:fillRect/>
          </a:stretch>
        </p:blipFill>
        <p:spPr bwMode="auto">
          <a:xfrm>
            <a:off x="1145019" y="3145442"/>
            <a:ext cx="2173046" cy="174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57"/>
          <a:stretch>
            <a:fillRect/>
          </a:stretch>
        </p:blipFill>
        <p:spPr bwMode="auto">
          <a:xfrm>
            <a:off x="3354021" y="3150350"/>
            <a:ext cx="2273378" cy="17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symp g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46" r="53847"/>
          <a:stretch>
            <a:fillRect/>
          </a:stretch>
        </p:blipFill>
        <p:spPr bwMode="auto">
          <a:xfrm>
            <a:off x="7208497" y="1554482"/>
            <a:ext cx="3087121" cy="33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رابط كسهم مستقيم 2">
            <a:extLst>
              <a:ext uri="{FF2B5EF4-FFF2-40B4-BE49-F238E27FC236}">
                <a16:creationId xmlns:a16="http://schemas.microsoft.com/office/drawing/2014/main" xmlns="" id="{1E4880B9-5755-42D0-B353-2B489C408CC3}"/>
              </a:ext>
            </a:extLst>
          </p:cNvPr>
          <p:cNvCxnSpPr/>
          <p:nvPr/>
        </p:nvCxnSpPr>
        <p:spPr>
          <a:xfrm>
            <a:off x="2288038" y="4216400"/>
            <a:ext cx="579120" cy="1188720"/>
          </a:xfrm>
          <a:prstGeom prst="straightConnector1">
            <a:avLst/>
          </a:prstGeom>
          <a:ln w="38100">
            <a:solidFill>
              <a:srgbClr val="E1E1E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>
            <a:extLst>
              <a:ext uri="{FF2B5EF4-FFF2-40B4-BE49-F238E27FC236}">
                <a16:creationId xmlns:a16="http://schemas.microsoft.com/office/drawing/2014/main" xmlns="" id="{0C940AB1-9D12-47CA-ACB2-9B91CB40A20F}"/>
              </a:ext>
            </a:extLst>
          </p:cNvPr>
          <p:cNvSpPr/>
          <p:nvPr/>
        </p:nvSpPr>
        <p:spPr>
          <a:xfrm>
            <a:off x="2935366" y="5291531"/>
            <a:ext cx="3351134" cy="9459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8F00"/>
                </a:solidFill>
              </a:rPr>
              <a:t>we can differentiate between the axon and the dendrite by Nissl bodies </a:t>
            </a:r>
          </a:p>
          <a:p>
            <a:pPr algn="ctr"/>
            <a:r>
              <a:rPr lang="en-GB" sz="1400" dirty="0">
                <a:solidFill>
                  <a:srgbClr val="008F00"/>
                </a:solidFill>
              </a:rPr>
              <a:t>*Axons DO not contain Nissl bodies</a:t>
            </a:r>
          </a:p>
        </p:txBody>
      </p:sp>
      <p:cxnSp>
        <p:nvCxnSpPr>
          <p:cNvPr id="13" name="رابط كسهم مستقيم 2">
            <a:extLst>
              <a:ext uri="{FF2B5EF4-FFF2-40B4-BE49-F238E27FC236}">
                <a16:creationId xmlns:a16="http://schemas.microsoft.com/office/drawing/2014/main" xmlns="" id="{09DE4CE8-76DF-45C6-A464-99CB6F1D8CB9}"/>
              </a:ext>
            </a:extLst>
          </p:cNvPr>
          <p:cNvCxnSpPr/>
          <p:nvPr/>
        </p:nvCxnSpPr>
        <p:spPr>
          <a:xfrm>
            <a:off x="8066772" y="1475377"/>
            <a:ext cx="579120" cy="1188720"/>
          </a:xfrm>
          <a:prstGeom prst="straightConnector1">
            <a:avLst/>
          </a:prstGeom>
          <a:ln w="38100">
            <a:solidFill>
              <a:srgbClr val="E1E1E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243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20353" y="365126"/>
            <a:ext cx="9931242" cy="625475"/>
          </a:xfrm>
        </p:spPr>
        <p:txBody>
          <a:bodyPr>
            <a:noAutofit/>
          </a:bodyPr>
          <a:lstStyle/>
          <a:p>
            <a:r>
              <a:rPr lang="en-US" sz="5333" b="1" dirty="0">
                <a:ln w="12700">
                  <a:noFill/>
                  <a:prstDash val="solid"/>
                </a:ln>
                <a:solidFill>
                  <a:srgbClr val="EB8AA5"/>
                </a:solidFill>
                <a:effectLst>
                  <a:innerShdw blurRad="177800">
                    <a:srgbClr val="C75A9B"/>
                  </a:innerShdw>
                </a:effectLst>
                <a:latin typeface="+mn-lt"/>
                <a:ea typeface="+mn-ea"/>
                <a:cs typeface="+mn-cs"/>
              </a:rPr>
              <a:t>TYPES OF NERVE FIBERS IN CNS</a:t>
            </a:r>
            <a:endParaRPr lang="ar-SA" sz="5333" b="1" dirty="0">
              <a:ln w="12700">
                <a:noFill/>
                <a:prstDash val="solid"/>
              </a:ln>
              <a:solidFill>
                <a:srgbClr val="EB8AA5"/>
              </a:solidFill>
              <a:effectLst>
                <a:innerShdw blurRad="177800">
                  <a:srgbClr val="C75A9B"/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4" name="Picture 4" descr="F09_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8761" y="990601"/>
            <a:ext cx="504281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IMG002 Adj"/>
          <p:cNvPicPr>
            <a:picLocks noChangeAspect="1" noChangeArrowheads="1"/>
          </p:cNvPicPr>
          <p:nvPr/>
        </p:nvPicPr>
        <p:blipFill>
          <a:blip r:embed="rId4"/>
          <a:srcRect l="7272" r="9091"/>
          <a:stretch>
            <a:fillRect/>
          </a:stretch>
        </p:blipFill>
        <p:spPr bwMode="auto">
          <a:xfrm>
            <a:off x="7903371" y="3819072"/>
            <a:ext cx="3173833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مستطيل مستدير الزوايا 17"/>
          <p:cNvSpPr/>
          <p:nvPr/>
        </p:nvSpPr>
        <p:spPr>
          <a:xfrm>
            <a:off x="662286" y="1567543"/>
            <a:ext cx="4990803" cy="3941649"/>
          </a:xfrm>
          <a:prstGeom prst="roundRect">
            <a:avLst/>
          </a:prstGeom>
          <a:ln w="19050">
            <a:solidFill>
              <a:srgbClr val="FF2F9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505" tIns="45252" rIns="90505" bIns="45252" rtlCol="1" anchor="ctr"/>
          <a:lstStyle/>
          <a:p>
            <a:pPr algn="ctr"/>
            <a:endParaRPr lang="ar-SA" sz="1714"/>
          </a:p>
        </p:txBody>
      </p:sp>
      <p:sp>
        <p:nvSpPr>
          <p:cNvPr id="17" name="عنصر نائب للمحتوى 16"/>
          <p:cNvSpPr>
            <a:spLocks noGrp="1"/>
          </p:cNvSpPr>
          <p:nvPr>
            <p:ph idx="1"/>
          </p:nvPr>
        </p:nvSpPr>
        <p:spPr>
          <a:xfrm>
            <a:off x="920354" y="1799659"/>
            <a:ext cx="4504135" cy="3709534"/>
          </a:xfrm>
        </p:spPr>
        <p:txBody>
          <a:bodyPr>
            <a:normAutofit fontScale="92500" lnSpcReduction="20000"/>
          </a:bodyPr>
          <a:lstStyle/>
          <a:p>
            <a:pPr marL="567240" indent="-567240"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1-	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Unmyelinated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without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neurilemmal sheath </a:t>
            </a:r>
          </a:p>
          <a:p>
            <a:pPr marL="567240" indent="-567240"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(in grey matter).</a:t>
            </a:r>
          </a:p>
          <a:p>
            <a:pPr marL="567240" indent="-567240">
              <a:buNone/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67240" indent="-567240"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2-	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Myelinated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without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neurilemmal sheath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(in white matter).</a:t>
            </a:r>
          </a:p>
          <a:p>
            <a:pPr marL="567240" indent="-567240">
              <a:buNone/>
              <a:defRPr/>
            </a:pPr>
            <a:r>
              <a:rPr lang="en-US" sz="2200" dirty="0">
                <a:solidFill>
                  <a:srgbClr val="00B050"/>
                </a:solidFill>
              </a:rPr>
              <a:t>Inside the CNS the oligodendrocytes create the Myelin sheath unlike the PNS we have the Schwann cells which produce myelin sheath </a:t>
            </a:r>
          </a:p>
        </p:txBody>
      </p:sp>
    </p:spTree>
    <p:extLst>
      <p:ext uri="{BB962C8B-B14F-4D97-AF65-F5344CB8AC3E}">
        <p14:creationId xmlns:p14="http://schemas.microsoft.com/office/powerpoint/2010/main" val="146056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644081"/>
              </p:ext>
            </p:extLst>
          </p:nvPr>
        </p:nvGraphicFramePr>
        <p:xfrm>
          <a:off x="500949" y="836062"/>
          <a:ext cx="11209788" cy="57732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721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166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13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5643">
                <a:tc>
                  <a:txBody>
                    <a:bodyPr/>
                    <a:lstStyle/>
                    <a:p>
                      <a:pPr marL="0" indent="0" algn="ctr" eaLnBrk="1" hangingPunct="1">
                        <a:buFontTx/>
                        <a:buNone/>
                        <a:tabLst>
                          <a:tab pos="519113" algn="l"/>
                        </a:tabLst>
                        <a:defRPr/>
                      </a:pPr>
                      <a:r>
                        <a:rPr lang="en-US" sz="1900" dirty="0">
                          <a:solidFill>
                            <a:srgbClr val="FF2F92"/>
                          </a:solidFill>
                        </a:rPr>
                        <a:t>2.</a:t>
                      </a:r>
                      <a:r>
                        <a:rPr lang="en-US" sz="1900" baseline="0" dirty="0">
                          <a:solidFill>
                            <a:srgbClr val="FF2F92"/>
                          </a:solidFill>
                        </a:rPr>
                        <a:t> </a:t>
                      </a:r>
                      <a:r>
                        <a:rPr lang="en-US" sz="1900" dirty="0">
                          <a:solidFill>
                            <a:srgbClr val="FF2F92"/>
                          </a:solidFill>
                        </a:rPr>
                        <a:t>Oligodendrocytes.</a:t>
                      </a:r>
                    </a:p>
                  </a:txBody>
                  <a:tcPr marL="90011" marR="9001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50303" rtl="0" eaLnBrk="1" latinLnBrk="0" hangingPunct="1">
                        <a:buFontTx/>
                        <a:buNone/>
                        <a:tabLst>
                          <a:tab pos="519113" algn="l"/>
                        </a:tabLst>
                        <a:defRPr/>
                      </a:pPr>
                      <a:r>
                        <a:rPr lang="en-US" sz="1900" kern="1200" dirty="0">
                          <a:solidFill>
                            <a:srgbClr val="FF2F92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en-US" sz="1900" kern="1200" baseline="0" dirty="0">
                          <a:solidFill>
                            <a:srgbClr val="FF2F9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00" kern="1200" dirty="0">
                          <a:solidFill>
                            <a:srgbClr val="FF2F92"/>
                          </a:solidFill>
                          <a:latin typeface="+mn-lt"/>
                          <a:ea typeface="+mn-ea"/>
                          <a:cs typeface="+mn-cs"/>
                        </a:rPr>
                        <a:t>Astrocytes</a:t>
                      </a:r>
                    </a:p>
                  </a:txBody>
                  <a:tcPr marL="90011" marR="9001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50303" rtl="0" eaLnBrk="1" latinLnBrk="0" hangingPunct="1">
                        <a:buFontTx/>
                        <a:buNone/>
                        <a:tabLst>
                          <a:tab pos="519113" algn="l"/>
                        </a:tabLst>
                        <a:defRPr/>
                      </a:pPr>
                      <a:endParaRPr lang="ar-SA" sz="1900" kern="1200" dirty="0">
                        <a:solidFill>
                          <a:srgbClr val="FF2F9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11" marR="9001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4631">
                <a:tc>
                  <a:txBody>
                    <a:bodyPr/>
                    <a:lstStyle/>
                    <a:p>
                      <a:pPr eaLnBrk="1" hangingPunct="1">
                        <a:buFont typeface="Wingdings" pitchFamily="2" charset="2"/>
                        <a:buChar char="ü"/>
                        <a:defRPr/>
                      </a:pPr>
                      <a:r>
                        <a:rPr lang="en-GB" sz="1800" dirty="0"/>
                        <a:t>Are branching cells with few, short processes.</a:t>
                      </a:r>
                    </a:p>
                    <a:p>
                      <a:pPr eaLnBrk="1" hangingPunct="1">
                        <a:buFont typeface="Wingdings" pitchFamily="2" charset="2"/>
                        <a:buChar char="ü"/>
                        <a:defRPr/>
                      </a:pPr>
                      <a:r>
                        <a:rPr lang="en-GB" sz="1800" dirty="0"/>
                        <a:t>They are distributed in the grey and white matter of CNS.</a:t>
                      </a:r>
                    </a:p>
                    <a:p>
                      <a:pPr rtl="1"/>
                      <a:endParaRPr lang="ar-SA" sz="1500" dirty="0"/>
                    </a:p>
                  </a:txBody>
                  <a:tcPr marL="90011" marR="90011"/>
                </a:tc>
                <a:tc>
                  <a:txBody>
                    <a:bodyPr/>
                    <a:lstStyle/>
                    <a:p>
                      <a:pPr eaLnBrk="1" hangingPunct="1">
                        <a:buFont typeface="Wingdings" pitchFamily="2" charset="2"/>
                        <a:buChar char="ü"/>
                        <a:defRPr/>
                      </a:pPr>
                      <a:r>
                        <a:rPr lang="en-GB" sz="1800" dirty="0"/>
                        <a:t>They are the commonest type of neuroglial cells.</a:t>
                      </a:r>
                    </a:p>
                    <a:p>
                      <a:pPr eaLnBrk="1" hangingPunct="1">
                        <a:buFont typeface="Wingdings" pitchFamily="2" charset="2"/>
                        <a:buChar char="ü"/>
                        <a:defRPr/>
                      </a:pPr>
                      <a:r>
                        <a:rPr lang="en-GB" sz="1800" dirty="0"/>
                        <a:t>They are found in both the grey and white matter.</a:t>
                      </a:r>
                    </a:p>
                    <a:p>
                      <a:pPr eaLnBrk="1" hangingPunct="1">
                        <a:buFont typeface="Wingdings" pitchFamily="2" charset="2"/>
                        <a:buChar char="ü"/>
                        <a:defRPr/>
                      </a:pPr>
                      <a:r>
                        <a:rPr lang="en-GB" sz="1800" dirty="0"/>
                        <a:t>They are star-shaped cells with numerous long processes.</a:t>
                      </a:r>
                    </a:p>
                    <a:p>
                      <a:pPr rtl="1"/>
                      <a:endParaRPr lang="ar-SA" sz="1500" dirty="0"/>
                    </a:p>
                  </a:txBody>
                  <a:tcPr marL="90011" marR="90011"/>
                </a:tc>
                <a:tc>
                  <a:txBody>
                    <a:bodyPr/>
                    <a:lstStyle/>
                    <a:p>
                      <a:pPr marL="0" indent="0" algn="ctr" defTabSz="950303" rtl="0" eaLnBrk="1" latinLnBrk="0" hangingPunct="1">
                        <a:buFontTx/>
                        <a:buNone/>
                        <a:tabLst>
                          <a:tab pos="519113" algn="l"/>
                        </a:tabLst>
                        <a:defRPr/>
                      </a:pPr>
                      <a:r>
                        <a:rPr lang="en-US" sz="1900" kern="1200" dirty="0">
                          <a:solidFill>
                            <a:srgbClr val="FF2F92"/>
                          </a:solidFill>
                          <a:latin typeface="+mn-lt"/>
                          <a:ea typeface="+mn-ea"/>
                          <a:cs typeface="+mn-cs"/>
                        </a:rPr>
                        <a:t>General information</a:t>
                      </a:r>
                      <a:endParaRPr lang="ar-SA" sz="1900" kern="1200" dirty="0">
                        <a:solidFill>
                          <a:srgbClr val="FF2F9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11" marR="9001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84811">
                <a:tc rowSpan="2">
                  <a:txBody>
                    <a:bodyPr/>
                    <a:lstStyle/>
                    <a:p>
                      <a:pPr marL="463550" indent="-463550" eaLnBrk="1" hangingPunct="1">
                        <a:buFont typeface="Wingdings" pitchFamily="2" charset="2"/>
                        <a:buNone/>
                        <a:defRPr/>
                      </a:pPr>
                      <a:r>
                        <a:rPr lang="en-GB" sz="1800" dirty="0"/>
                        <a:t>1. Formation of myelin sheath in the CNS.</a:t>
                      </a:r>
                    </a:p>
                    <a:p>
                      <a:pPr marL="463550" indent="-463550" eaLnBrk="1" hangingPunct="1">
                        <a:buFont typeface="Wingdings" pitchFamily="2" charset="2"/>
                        <a:buNone/>
                        <a:defRPr/>
                      </a:pPr>
                      <a:r>
                        <a:rPr lang="en-GB" sz="1800" dirty="0"/>
                        <a:t>2. Insulation of nerve </a:t>
                      </a:r>
                      <a:r>
                        <a:rPr lang="en-GB" sz="1800" dirty="0" err="1"/>
                        <a:t>fibers</a:t>
                      </a:r>
                      <a:r>
                        <a:rPr lang="en-GB" sz="1800" dirty="0"/>
                        <a:t>.</a:t>
                      </a:r>
                      <a:endParaRPr lang="en-US" sz="1800" dirty="0"/>
                    </a:p>
                    <a:p>
                      <a:pPr rtl="1"/>
                      <a:endParaRPr lang="ar-SA" sz="1500" dirty="0"/>
                    </a:p>
                  </a:txBody>
                  <a:tcPr marL="90011" marR="90011"/>
                </a:tc>
                <a:tc>
                  <a:txBody>
                    <a:bodyPr/>
                    <a:lstStyle/>
                    <a:p>
                      <a:pPr marL="463550" indent="-463550" eaLnBrk="1" hangingPunct="1">
                        <a:buFontTx/>
                        <a:buNone/>
                        <a:defRPr/>
                      </a:pPr>
                      <a:r>
                        <a:rPr lang="en-US" sz="1800" dirty="0"/>
                        <a:t>1. </a:t>
                      </a:r>
                      <a:r>
                        <a:rPr lang="en-GB" sz="1800" dirty="0"/>
                        <a:t>Repair of injury of CNS tissue (gliosis).</a:t>
                      </a:r>
                    </a:p>
                    <a:p>
                      <a:pPr marL="463550" indent="-463550" eaLnBrk="1" hangingPunct="1">
                        <a:buFontTx/>
                        <a:buNone/>
                        <a:defRPr/>
                      </a:pPr>
                      <a:r>
                        <a:rPr lang="en-GB" sz="1800" dirty="0"/>
                        <a:t>2. Supportive and nutritive functions</a:t>
                      </a:r>
                    </a:p>
                    <a:p>
                      <a:pPr marL="463550" indent="-463550" eaLnBrk="1" hangingPunct="1">
                        <a:buFontTx/>
                        <a:buNone/>
                        <a:defRPr/>
                      </a:pPr>
                      <a:r>
                        <a:rPr lang="en-GB" sz="1800" dirty="0"/>
                        <a:t> to the neurons.</a:t>
                      </a:r>
                    </a:p>
                    <a:p>
                      <a:pPr marL="463550" indent="-463550" eaLnBrk="1" hangingPunct="1">
                        <a:buFontTx/>
                        <a:buNone/>
                        <a:defRPr/>
                      </a:pPr>
                      <a:r>
                        <a:rPr lang="en-GB" sz="1800" dirty="0"/>
                        <a:t>3. Participate in the formation of</a:t>
                      </a:r>
                    </a:p>
                    <a:p>
                      <a:pPr marL="463550" indent="-463550" eaLnBrk="1" hangingPunct="1">
                        <a:buFontTx/>
                        <a:buNone/>
                        <a:defRPr/>
                      </a:pPr>
                      <a:r>
                        <a:rPr lang="en-GB" sz="1800" dirty="0"/>
                        <a:t> blood-brain barrier. </a:t>
                      </a:r>
                      <a:r>
                        <a:rPr lang="en-GB" sz="1800" dirty="0">
                          <a:solidFill>
                            <a:srgbClr val="00B050"/>
                          </a:solidFill>
                        </a:rPr>
                        <a:t>(acts as a barrier)</a:t>
                      </a:r>
                    </a:p>
                  </a:txBody>
                  <a:tcPr marL="90011" marR="90011" anchor="ctr"/>
                </a:tc>
                <a:tc>
                  <a:txBody>
                    <a:bodyPr/>
                    <a:lstStyle/>
                    <a:p>
                      <a:pPr marL="0" indent="0" algn="ctr" defTabSz="950303" rtl="0" eaLnBrk="1" latinLnBrk="0" hangingPunct="1">
                        <a:buFontTx/>
                        <a:buNone/>
                        <a:tabLst>
                          <a:tab pos="519113" algn="l"/>
                        </a:tabLst>
                        <a:defRPr/>
                      </a:pPr>
                      <a:r>
                        <a:rPr lang="en-US" sz="1900" kern="1200" dirty="0">
                          <a:solidFill>
                            <a:srgbClr val="FF2F92"/>
                          </a:solidFill>
                          <a:latin typeface="+mn-lt"/>
                          <a:ea typeface="+mn-ea"/>
                          <a:cs typeface="+mn-cs"/>
                        </a:rPr>
                        <a:t>Functions</a:t>
                      </a:r>
                      <a:endParaRPr lang="ar-SA" sz="1900" kern="1200" dirty="0">
                        <a:solidFill>
                          <a:srgbClr val="FF2F9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11" marR="9001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48200">
                <a:tc vMerge="1">
                  <a:txBody>
                    <a:bodyPr/>
                    <a:lstStyle/>
                    <a:p>
                      <a:pPr rtl="1"/>
                      <a:endParaRPr lang="ar-SA" sz="1500" dirty="0"/>
                    </a:p>
                  </a:txBody>
                  <a:tcPr marL="90011" marR="90011" anchor="ctr"/>
                </a:tc>
                <a:tc>
                  <a:txBody>
                    <a:bodyPr/>
                    <a:lstStyle/>
                    <a:p>
                      <a:pPr marL="463550" indent="-463550" eaLnBrk="1" hangingPunct="1">
                        <a:buFont typeface="Wingdings" pitchFamily="2" charset="2"/>
                        <a:buNone/>
                        <a:defRPr/>
                      </a:pPr>
                      <a:r>
                        <a:rPr lang="en-GB" sz="1500" b="1" dirty="0">
                          <a:solidFill>
                            <a:srgbClr val="FFA3E0"/>
                          </a:solidFill>
                        </a:rPr>
                        <a:t>1.	</a:t>
                      </a:r>
                      <a:r>
                        <a:rPr lang="en-GB" sz="1800" b="1" dirty="0">
                          <a:solidFill>
                            <a:srgbClr val="FFA3E0"/>
                          </a:solidFill>
                        </a:rPr>
                        <a:t>Protoplasmic </a:t>
                      </a:r>
                      <a:r>
                        <a:rPr lang="en-GB" sz="1800" b="1" dirty="0" err="1">
                          <a:solidFill>
                            <a:srgbClr val="FFA3E0"/>
                          </a:solidFill>
                        </a:rPr>
                        <a:t>astrocytes</a:t>
                      </a:r>
                      <a:r>
                        <a:rPr lang="en-GB" sz="1800" b="1" dirty="0">
                          <a:solidFill>
                            <a:schemeClr val="tx2"/>
                          </a:solidFill>
                        </a:rPr>
                        <a:t>:</a:t>
                      </a:r>
                    </a:p>
                    <a:p>
                      <a:pPr marL="804863" lvl="1" indent="-341313" eaLnBrk="1" hangingPunct="1">
                        <a:defRPr/>
                      </a:pPr>
                      <a:r>
                        <a:rPr lang="en-GB" sz="1800" dirty="0"/>
                        <a:t>-Are found in the </a:t>
                      </a:r>
                      <a:r>
                        <a:rPr lang="en-GB" sz="1800" u="sng" dirty="0"/>
                        <a:t>grey matter </a:t>
                      </a:r>
                      <a:r>
                        <a:rPr lang="en-GB" sz="1800" dirty="0"/>
                        <a:t>of CNS.</a:t>
                      </a:r>
                    </a:p>
                    <a:p>
                      <a:pPr marL="804863" lvl="1" indent="-341313" eaLnBrk="1" hangingPunct="1">
                        <a:defRPr/>
                      </a:pPr>
                      <a:r>
                        <a:rPr lang="en-GB" sz="1800" dirty="0"/>
                        <a:t>-Their processes branch </a:t>
                      </a:r>
                      <a:r>
                        <a:rPr lang="en-GB" sz="1800" u="sng" dirty="0"/>
                        <a:t>extensively.</a:t>
                      </a:r>
                    </a:p>
                    <a:p>
                      <a:pPr marL="463550" indent="-463550" eaLnBrk="1" hangingPunct="1">
                        <a:buFont typeface="Wingdings" pitchFamily="2" charset="2"/>
                        <a:buNone/>
                        <a:defRPr/>
                      </a:pPr>
                      <a:r>
                        <a:rPr lang="en-GB" sz="1800" b="1" dirty="0">
                          <a:solidFill>
                            <a:srgbClr val="FFA3E0"/>
                          </a:solidFill>
                        </a:rPr>
                        <a:t>2.	Fibrous </a:t>
                      </a:r>
                      <a:r>
                        <a:rPr lang="en-GB" sz="1800" b="1" dirty="0" err="1">
                          <a:solidFill>
                            <a:srgbClr val="FFA3E0"/>
                          </a:solidFill>
                        </a:rPr>
                        <a:t>astrocytes</a:t>
                      </a:r>
                      <a:r>
                        <a:rPr lang="en-GB" sz="1800" b="1" dirty="0">
                          <a:solidFill>
                            <a:srgbClr val="FFA3E0"/>
                          </a:solidFill>
                        </a:rPr>
                        <a:t>:</a:t>
                      </a:r>
                    </a:p>
                    <a:p>
                      <a:pPr marL="804863" lvl="1" indent="-341313" eaLnBrk="1" hangingPunct="1">
                        <a:defRPr/>
                      </a:pPr>
                      <a:r>
                        <a:rPr lang="en-GB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-Are found in </a:t>
                      </a:r>
                      <a:r>
                        <a:rPr lang="en-GB" sz="180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white </a:t>
                      </a:r>
                      <a:r>
                        <a:rPr lang="en-GB" sz="1800" u="sng" dirty="0"/>
                        <a:t>matter </a:t>
                      </a:r>
                      <a:r>
                        <a:rPr lang="en-GB" sz="1800" dirty="0"/>
                        <a:t>of CNS.</a:t>
                      </a:r>
                    </a:p>
                    <a:p>
                      <a:pPr marL="804863" lvl="1" indent="-341313" eaLnBrk="1" hangingPunct="1">
                        <a:defRPr/>
                      </a:pPr>
                      <a:r>
                        <a:rPr lang="en-GB" sz="1800" dirty="0"/>
                        <a:t>-Their processes have </a:t>
                      </a:r>
                      <a:r>
                        <a:rPr lang="en-GB" sz="1800" u="sng" dirty="0"/>
                        <a:t>fewer branches</a:t>
                      </a:r>
                      <a:r>
                        <a:rPr lang="en-GB" sz="1800" u="sng" baseline="0" dirty="0"/>
                        <a:t> </a:t>
                      </a:r>
                      <a:r>
                        <a:rPr lang="en-GB" sz="1800" u="sng" dirty="0"/>
                        <a:t>but longer</a:t>
                      </a:r>
                      <a:r>
                        <a:rPr lang="en-GB" sz="1800" dirty="0"/>
                        <a:t>.</a:t>
                      </a:r>
                    </a:p>
                  </a:txBody>
                  <a:tcPr marL="90011" marR="90011" anchor="ctr"/>
                </a:tc>
                <a:tc>
                  <a:txBody>
                    <a:bodyPr/>
                    <a:lstStyle/>
                    <a:p>
                      <a:pPr marL="0" indent="0" algn="ctr" defTabSz="950303" rtl="0" eaLnBrk="1" latinLnBrk="0" hangingPunct="1">
                        <a:buFontTx/>
                        <a:buNone/>
                        <a:tabLst>
                          <a:tab pos="519113" algn="l"/>
                        </a:tabLst>
                        <a:defRPr/>
                      </a:pPr>
                      <a:r>
                        <a:rPr lang="en-US" sz="1900" kern="1200" dirty="0">
                          <a:solidFill>
                            <a:srgbClr val="FF2F92"/>
                          </a:solidFill>
                          <a:latin typeface="+mn-lt"/>
                          <a:ea typeface="+mn-ea"/>
                          <a:cs typeface="+mn-cs"/>
                        </a:rPr>
                        <a:t>Types</a:t>
                      </a:r>
                      <a:endParaRPr lang="ar-SA" sz="1900" kern="1200" dirty="0">
                        <a:solidFill>
                          <a:srgbClr val="FF2F9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11" marR="9001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10" name="رابط مستقيم 9"/>
          <p:cNvCxnSpPr/>
          <p:nvPr/>
        </p:nvCxnSpPr>
        <p:spPr>
          <a:xfrm flipV="1">
            <a:off x="9199666" y="5884883"/>
            <a:ext cx="818077" cy="1"/>
          </a:xfrm>
          <a:prstGeom prst="line">
            <a:avLst/>
          </a:prstGeom>
          <a:ln>
            <a:solidFill>
              <a:srgbClr val="FF8A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 descr="astrocytes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9815" y="2349219"/>
            <a:ext cx="1211085" cy="76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F09_13"/>
          <p:cNvPicPr>
            <a:picLocks noChangeAspect="1" noChangeArrowheads="1"/>
          </p:cNvPicPr>
          <p:nvPr/>
        </p:nvPicPr>
        <p:blipFill>
          <a:blip r:embed="rId4"/>
          <a:srcRect r="14470" b="43602"/>
          <a:stretch>
            <a:fillRect/>
          </a:stretch>
        </p:blipFill>
        <p:spPr bwMode="auto">
          <a:xfrm>
            <a:off x="6447451" y="4727798"/>
            <a:ext cx="1392050" cy="142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glia combo diagram w labels"/>
          <p:cNvPicPr>
            <a:picLocks noChangeAspect="1" noChangeArrowheads="1"/>
          </p:cNvPicPr>
          <p:nvPr/>
        </p:nvPicPr>
        <p:blipFill>
          <a:blip r:embed="rId5"/>
          <a:srcRect b="54716"/>
          <a:stretch>
            <a:fillRect/>
          </a:stretch>
        </p:blipFill>
        <p:spPr bwMode="auto">
          <a:xfrm>
            <a:off x="6225337" y="3282043"/>
            <a:ext cx="1614164" cy="136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F09_13"/>
          <p:cNvPicPr>
            <a:picLocks noChangeAspect="1" noChangeArrowheads="1"/>
          </p:cNvPicPr>
          <p:nvPr/>
        </p:nvPicPr>
        <p:blipFill>
          <a:blip r:embed="rId4"/>
          <a:srcRect l="8051" t="76762" r="11443"/>
          <a:stretch>
            <a:fillRect/>
          </a:stretch>
        </p:blipFill>
        <p:spPr bwMode="auto">
          <a:xfrm>
            <a:off x="10135250" y="2315301"/>
            <a:ext cx="1415066" cy="80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F09_15"/>
          <p:cNvPicPr>
            <a:picLocks noChangeAspect="1" noChangeArrowheads="1"/>
          </p:cNvPicPr>
          <p:nvPr/>
        </p:nvPicPr>
        <p:blipFill>
          <a:blip r:embed="rId6"/>
          <a:srcRect r="2856"/>
          <a:stretch>
            <a:fillRect/>
          </a:stretch>
        </p:blipFill>
        <p:spPr bwMode="auto">
          <a:xfrm>
            <a:off x="8131630" y="4203676"/>
            <a:ext cx="3418686" cy="224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500949" y="96441"/>
            <a:ext cx="2835809" cy="692322"/>
          </a:xfrm>
          <a:prstGeom prst="rect">
            <a:avLst/>
          </a:prstGeom>
          <a:noFill/>
          <a:ln>
            <a:noFill/>
          </a:ln>
        </p:spPr>
        <p:txBody>
          <a:bodyPr wrap="square" lIns="90505" tIns="45252" rIns="90505" bIns="45252">
            <a:spAutoFit/>
          </a:bodyPr>
          <a:lstStyle/>
          <a:p>
            <a:pPr algn="ctr"/>
            <a:r>
              <a:rPr lang="en-US" sz="3905" b="1" dirty="0">
                <a:ln w="12700">
                  <a:noFill/>
                  <a:prstDash val="solid"/>
                </a:ln>
                <a:solidFill>
                  <a:srgbClr val="EB8AA5"/>
                </a:solidFill>
                <a:effectLst>
                  <a:innerShdw blurRad="177800">
                    <a:srgbClr val="C75A9B"/>
                  </a:innerShdw>
                </a:effectLst>
              </a:rPr>
              <a:t>NEUROGLIA</a:t>
            </a:r>
          </a:p>
        </p:txBody>
      </p:sp>
      <p:sp>
        <p:nvSpPr>
          <p:cNvPr id="16" name="مربع نص 6"/>
          <p:cNvSpPr txBox="1"/>
          <p:nvPr/>
        </p:nvSpPr>
        <p:spPr>
          <a:xfrm>
            <a:off x="3507477" y="104881"/>
            <a:ext cx="7689912" cy="648335"/>
          </a:xfrm>
          <a:prstGeom prst="rect">
            <a:avLst/>
          </a:prstGeom>
          <a:noFill/>
        </p:spPr>
        <p:txBody>
          <a:bodyPr wrap="square" lIns="90505" tIns="45252" rIns="90505" bIns="45252" rtlCol="1">
            <a:spAutoFit/>
          </a:bodyPr>
          <a:lstStyle/>
          <a:p>
            <a:pPr>
              <a:defRPr/>
            </a:pPr>
            <a:r>
              <a:rPr lang="en-US" sz="1905" dirty="0">
                <a:solidFill>
                  <a:srgbClr val="FF2F92"/>
                </a:solidFill>
              </a:rPr>
              <a:t>Definition: </a:t>
            </a:r>
            <a:r>
              <a:rPr lang="en-US" sz="1714" dirty="0"/>
              <a:t>Are group of cells that act as the supportive tissue of CNS.</a:t>
            </a:r>
          </a:p>
          <a:p>
            <a:pPr>
              <a:defRPr/>
            </a:pPr>
            <a:r>
              <a:rPr lang="en-US" sz="1714" dirty="0">
                <a:solidFill>
                  <a:srgbClr val="FF2F92"/>
                </a:solidFill>
              </a:rPr>
              <a:t>Types: 	</a:t>
            </a:r>
            <a:r>
              <a:rPr lang="en-US" sz="1714" dirty="0"/>
              <a:t>   1- Astrocytes   2- Oligodendrocytes   3- Microglia   4- </a:t>
            </a:r>
            <a:r>
              <a:rPr lang="en-US" sz="1714" dirty="0" err="1"/>
              <a:t>Ependyma</a:t>
            </a:r>
            <a:endParaRPr lang="en-US" sz="1714" dirty="0"/>
          </a:p>
        </p:txBody>
      </p:sp>
    </p:spTree>
    <p:extLst>
      <p:ext uri="{BB962C8B-B14F-4D97-AF65-F5344CB8AC3E}">
        <p14:creationId xmlns:p14="http://schemas.microsoft.com/office/powerpoint/2010/main" val="813886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949" y="96441"/>
            <a:ext cx="2835809" cy="692322"/>
          </a:xfrm>
          <a:prstGeom prst="rect">
            <a:avLst/>
          </a:prstGeom>
          <a:noFill/>
          <a:ln>
            <a:noFill/>
          </a:ln>
        </p:spPr>
        <p:txBody>
          <a:bodyPr wrap="square" lIns="90505" tIns="45252" rIns="90505" bIns="45252">
            <a:spAutoFit/>
          </a:bodyPr>
          <a:lstStyle/>
          <a:p>
            <a:pPr algn="ctr"/>
            <a:r>
              <a:rPr lang="en-US" sz="3905" b="1" dirty="0">
                <a:ln w="12700">
                  <a:noFill/>
                  <a:prstDash val="solid"/>
                </a:ln>
                <a:solidFill>
                  <a:srgbClr val="EB8AA5"/>
                </a:solidFill>
                <a:effectLst>
                  <a:innerShdw blurRad="177800">
                    <a:srgbClr val="C75A9B"/>
                  </a:innerShdw>
                </a:effectLst>
              </a:rPr>
              <a:t>NEUROGLIA</a:t>
            </a: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784305"/>
              </p:ext>
            </p:extLst>
          </p:nvPr>
        </p:nvGraphicFramePr>
        <p:xfrm>
          <a:off x="500949" y="836062"/>
          <a:ext cx="11209788" cy="418511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780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578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13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5643">
                <a:tc>
                  <a:txBody>
                    <a:bodyPr/>
                    <a:lstStyle/>
                    <a:p>
                      <a:pPr marL="0" indent="0" algn="ctr" eaLnBrk="1" hangingPunct="1">
                        <a:buFontTx/>
                        <a:buNone/>
                        <a:tabLst>
                          <a:tab pos="519113" algn="l"/>
                        </a:tabLst>
                        <a:defRPr/>
                      </a:pPr>
                      <a:r>
                        <a:rPr lang="en-GB" sz="1900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GB" sz="1900" kern="1200" dirty="0" err="1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+mn-cs"/>
                        </a:rPr>
                        <a:t>Ependyma</a:t>
                      </a:r>
                      <a:endParaRPr lang="en-US" sz="1900" kern="1200" dirty="0">
                        <a:solidFill>
                          <a:srgbClr val="FF2F9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011" marR="9001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50303" rtl="0" eaLnBrk="1" latinLnBrk="0" hangingPunct="1">
                        <a:buFontTx/>
                        <a:buNone/>
                        <a:tabLst>
                          <a:tab pos="519113" algn="l"/>
                        </a:tabLst>
                        <a:defRPr/>
                      </a:pPr>
                      <a:r>
                        <a:rPr lang="en-GB" sz="1900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+mn-cs"/>
                        </a:rPr>
                        <a:t>3. Microglia</a:t>
                      </a:r>
                      <a:r>
                        <a:rPr lang="en-GB" sz="1900" kern="1200" baseline="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>
                          <a:solidFill>
                            <a:srgbClr val="00B050"/>
                          </a:solidFill>
                          <a:latin typeface="+mj-lt"/>
                          <a:ea typeface="+mn-ea"/>
                          <a:cs typeface="+mn-cs"/>
                        </a:rPr>
                        <a:t>Same as macrophages</a:t>
                      </a:r>
                      <a:endParaRPr lang="en-US" sz="1800" kern="1200" dirty="0">
                        <a:solidFill>
                          <a:srgbClr val="00B05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011" marR="9001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50303" rtl="0" eaLnBrk="1" latinLnBrk="0" hangingPunct="1">
                        <a:buFontTx/>
                        <a:buNone/>
                        <a:tabLst>
                          <a:tab pos="519113" algn="l"/>
                        </a:tabLst>
                        <a:defRPr/>
                      </a:pPr>
                      <a:endParaRPr lang="ar-SA" sz="1900" kern="1200" dirty="0">
                        <a:solidFill>
                          <a:srgbClr val="FF2F9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011" marR="9001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4631">
                <a:tc>
                  <a:txBody>
                    <a:bodyPr/>
                    <a:lstStyle/>
                    <a:p>
                      <a:pPr marL="0" indent="0" eaLnBrk="1" hangingPunct="1">
                        <a:buFont typeface="Wingdings" pitchFamily="2" charset="2"/>
                        <a:buChar char="ü"/>
                        <a:defRPr/>
                      </a:pPr>
                      <a:r>
                        <a:rPr lang="en-GB" sz="1800" dirty="0">
                          <a:latin typeface="+mj-lt"/>
                        </a:rPr>
                        <a:t>Are simple columnar epithelial cells </a:t>
                      </a:r>
                    </a:p>
                    <a:p>
                      <a:pPr marL="0" indent="0" eaLnBrk="1" hangingPunct="1">
                        <a:buFont typeface="Wingdings" pitchFamily="2" charset="2"/>
                        <a:buNone/>
                        <a:defRPr/>
                      </a:pPr>
                      <a:r>
                        <a:rPr lang="en-GB" sz="1800" dirty="0">
                          <a:latin typeface="+mj-lt"/>
                        </a:rPr>
                        <a:t>(partially ciliated) lining the brain ventricles and the central canal of spinal cord.</a:t>
                      </a:r>
                    </a:p>
                  </a:txBody>
                  <a:tcPr marL="90011" marR="90011"/>
                </a:tc>
                <a:tc>
                  <a:txBody>
                    <a:bodyPr/>
                    <a:lstStyle/>
                    <a:p>
                      <a:pPr eaLnBrk="1" hangingPunct="1">
                        <a:buFont typeface="Wingdings" pitchFamily="2" charset="2"/>
                        <a:buChar char="ü"/>
                        <a:defRPr/>
                      </a:pPr>
                      <a:r>
                        <a:rPr lang="en-GB" sz="1800" dirty="0">
                          <a:latin typeface="+mj-lt"/>
                        </a:rPr>
                        <a:t>Are spindle-shaped cells with branching processes that rise from each pole of the cell.</a:t>
                      </a:r>
                    </a:p>
                    <a:p>
                      <a:pPr eaLnBrk="1" hangingPunct="1">
                        <a:buFont typeface="Wingdings" pitchFamily="2" charset="2"/>
                        <a:buChar char="ü"/>
                        <a:defRPr/>
                      </a:pPr>
                      <a:r>
                        <a:rPr lang="en-GB" sz="1800" dirty="0">
                          <a:latin typeface="+mj-lt"/>
                        </a:rPr>
                        <a:t>Are distributed in the grey and white matter of CNS.</a:t>
                      </a:r>
                    </a:p>
                    <a:p>
                      <a:pPr eaLnBrk="1" hangingPunct="1">
                        <a:buFont typeface="Wingdings" pitchFamily="2" charset="2"/>
                        <a:buChar char="ü"/>
                        <a:defRPr/>
                      </a:pPr>
                      <a:r>
                        <a:rPr lang="en-GB" sz="1800" dirty="0">
                          <a:latin typeface="+mj-lt"/>
                        </a:rPr>
                        <a:t>Are rich in </a:t>
                      </a:r>
                      <a:r>
                        <a:rPr lang="en-GB" sz="1800" dirty="0" err="1">
                          <a:latin typeface="+mj-lt"/>
                        </a:rPr>
                        <a:t>lysosomes</a:t>
                      </a:r>
                      <a:r>
                        <a:rPr lang="en-GB" sz="1800" dirty="0">
                          <a:latin typeface="+mj-lt"/>
                        </a:rPr>
                        <a:t>.</a:t>
                      </a:r>
                    </a:p>
                  </a:txBody>
                  <a:tcPr marL="90011" marR="90011"/>
                </a:tc>
                <a:tc>
                  <a:txBody>
                    <a:bodyPr/>
                    <a:lstStyle/>
                    <a:p>
                      <a:pPr marL="0" indent="0" algn="ctr" defTabSz="950303" rtl="0" eaLnBrk="1" latinLnBrk="0" hangingPunct="1">
                        <a:buFontTx/>
                        <a:buNone/>
                        <a:tabLst>
                          <a:tab pos="519113" algn="l"/>
                        </a:tabLst>
                        <a:defRPr/>
                      </a:pPr>
                      <a:r>
                        <a:rPr lang="en-US" sz="1900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+mn-cs"/>
                        </a:rPr>
                        <a:t>General information</a:t>
                      </a:r>
                      <a:endParaRPr lang="ar-SA" sz="1900" kern="1200" dirty="0">
                        <a:solidFill>
                          <a:srgbClr val="FF2F9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011" marR="9001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5853">
                <a:tc>
                  <a:txBody>
                    <a:bodyPr/>
                    <a:lstStyle/>
                    <a:p>
                      <a:pPr marL="0" indent="0" eaLnBrk="1" hangingPunct="1">
                        <a:buFont typeface="Wingdings" pitchFamily="2" charset="2"/>
                        <a:buNone/>
                        <a:defRPr/>
                      </a:pPr>
                      <a:r>
                        <a:rPr lang="en-GB" sz="1800" dirty="0">
                          <a:latin typeface="+mj-lt"/>
                        </a:rPr>
                        <a:t> 1. May be formation and circulation of CSF.</a:t>
                      </a:r>
                    </a:p>
                  </a:txBody>
                  <a:tcPr marL="90011" marR="90011" anchor="ctr"/>
                </a:tc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en-GB" sz="1800" dirty="0">
                          <a:latin typeface="+mj-lt"/>
                        </a:rPr>
                        <a:t>1. Their main function is </a:t>
                      </a:r>
                      <a:r>
                        <a:rPr lang="en-GB" sz="1800" u="sng" dirty="0">
                          <a:latin typeface="+mj-lt"/>
                        </a:rPr>
                        <a:t>phagocytosis.</a:t>
                      </a:r>
                    </a:p>
                  </a:txBody>
                  <a:tcPr marL="90011" marR="90011" anchor="ctr"/>
                </a:tc>
                <a:tc>
                  <a:txBody>
                    <a:bodyPr/>
                    <a:lstStyle/>
                    <a:p>
                      <a:pPr marL="0" indent="0" algn="ctr" defTabSz="950303" rtl="0" eaLnBrk="1" latinLnBrk="0" hangingPunct="1">
                        <a:buFontTx/>
                        <a:buNone/>
                        <a:tabLst>
                          <a:tab pos="519113" algn="l"/>
                        </a:tabLst>
                        <a:defRPr/>
                      </a:pPr>
                      <a:r>
                        <a:rPr lang="en-US" sz="1900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+mn-cs"/>
                        </a:rPr>
                        <a:t>Functions</a:t>
                      </a:r>
                      <a:endParaRPr lang="ar-SA" sz="1900" kern="1200" dirty="0">
                        <a:solidFill>
                          <a:srgbClr val="FF2F9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011" marR="9001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8989">
                <a:tc>
                  <a:txBody>
                    <a:bodyPr/>
                    <a:lstStyle/>
                    <a:p>
                      <a:pPr rtl="1"/>
                      <a:endParaRPr lang="ar-SA" sz="1500" dirty="0">
                        <a:latin typeface="+mj-lt"/>
                      </a:endParaRPr>
                    </a:p>
                  </a:txBody>
                  <a:tcPr marL="90011" marR="9001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ar-SA" sz="1500" dirty="0">
                        <a:latin typeface="+mj-lt"/>
                      </a:endParaRPr>
                    </a:p>
                  </a:txBody>
                  <a:tcPr marL="90011" marR="90011"/>
                </a:tc>
                <a:tc>
                  <a:txBody>
                    <a:bodyPr/>
                    <a:lstStyle/>
                    <a:p>
                      <a:pPr marL="0" indent="0" algn="ctr" defTabSz="950303" rtl="0" eaLnBrk="1" latinLnBrk="0" hangingPunct="1">
                        <a:buFontTx/>
                        <a:buNone/>
                        <a:tabLst>
                          <a:tab pos="519113" algn="l"/>
                        </a:tabLst>
                        <a:defRPr/>
                      </a:pPr>
                      <a:r>
                        <a:rPr lang="en-US" sz="1900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+mn-cs"/>
                        </a:rPr>
                        <a:t>Types</a:t>
                      </a:r>
                      <a:endParaRPr lang="ar-SA" sz="1900" kern="1200" dirty="0">
                        <a:solidFill>
                          <a:srgbClr val="FF2F9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011" marR="9001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10" name="رابط مستقيم 9"/>
          <p:cNvCxnSpPr/>
          <p:nvPr/>
        </p:nvCxnSpPr>
        <p:spPr>
          <a:xfrm flipV="1">
            <a:off x="8942992" y="4566857"/>
            <a:ext cx="818077" cy="1"/>
          </a:xfrm>
          <a:prstGeom prst="line">
            <a:avLst/>
          </a:prstGeom>
          <a:ln>
            <a:solidFill>
              <a:srgbClr val="FF8A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9"/>
          <p:cNvCxnSpPr/>
          <p:nvPr/>
        </p:nvCxnSpPr>
        <p:spPr>
          <a:xfrm flipV="1">
            <a:off x="3987719" y="4566858"/>
            <a:ext cx="818077" cy="1"/>
          </a:xfrm>
          <a:prstGeom prst="line">
            <a:avLst/>
          </a:prstGeom>
          <a:ln>
            <a:solidFill>
              <a:srgbClr val="FF8A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F09_13"/>
          <p:cNvPicPr>
            <a:picLocks noChangeAspect="1" noChangeArrowheads="1"/>
          </p:cNvPicPr>
          <p:nvPr/>
        </p:nvPicPr>
        <p:blipFill>
          <a:blip r:embed="rId3"/>
          <a:srcRect l="21819" t="57395" r="6630" b="23236"/>
          <a:stretch>
            <a:fillRect/>
          </a:stretch>
        </p:blipFill>
        <p:spPr bwMode="auto">
          <a:xfrm>
            <a:off x="5417316" y="2437644"/>
            <a:ext cx="1377053" cy="74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ependymal 5 ad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44583" y="2066385"/>
            <a:ext cx="1456531" cy="98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6"/>
          <p:cNvSpPr txBox="1"/>
          <p:nvPr/>
        </p:nvSpPr>
        <p:spPr>
          <a:xfrm>
            <a:off x="3507477" y="104881"/>
            <a:ext cx="7689912" cy="648335"/>
          </a:xfrm>
          <a:prstGeom prst="rect">
            <a:avLst/>
          </a:prstGeom>
          <a:noFill/>
        </p:spPr>
        <p:txBody>
          <a:bodyPr wrap="square" lIns="90505" tIns="45252" rIns="90505" bIns="45252" rtlCol="1">
            <a:spAutoFit/>
          </a:bodyPr>
          <a:lstStyle/>
          <a:p>
            <a:pPr>
              <a:defRPr/>
            </a:pPr>
            <a:r>
              <a:rPr lang="en-US" sz="1905" dirty="0">
                <a:solidFill>
                  <a:srgbClr val="FF2F92"/>
                </a:solidFill>
              </a:rPr>
              <a:t>Definition: </a:t>
            </a:r>
            <a:r>
              <a:rPr lang="en-US" sz="1714" dirty="0"/>
              <a:t>Are group of cells that act as the supportive tissue of CNS.</a:t>
            </a:r>
          </a:p>
          <a:p>
            <a:pPr>
              <a:defRPr/>
            </a:pPr>
            <a:r>
              <a:rPr lang="en-US" sz="1714" dirty="0">
                <a:solidFill>
                  <a:srgbClr val="FF2F92"/>
                </a:solidFill>
              </a:rPr>
              <a:t>Types: 	</a:t>
            </a:r>
            <a:r>
              <a:rPr lang="en-US" sz="1714" dirty="0"/>
              <a:t>   1- Astrocytes   2- Oligodendrocytes   3- Microglia   4- </a:t>
            </a:r>
            <a:r>
              <a:rPr lang="en-US" sz="1714" dirty="0" err="1"/>
              <a:t>Ependyma</a:t>
            </a:r>
            <a:endParaRPr lang="en-US" sz="1714" dirty="0"/>
          </a:p>
        </p:txBody>
      </p:sp>
    </p:spTree>
    <p:extLst>
      <p:ext uri="{BB962C8B-B14F-4D97-AF65-F5344CB8AC3E}">
        <p14:creationId xmlns:p14="http://schemas.microsoft.com/office/powerpoint/2010/main" val="1852999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46863" y="0"/>
            <a:ext cx="4373649" cy="933714"/>
          </a:xfrm>
        </p:spPr>
        <p:txBody>
          <a:bodyPr>
            <a:normAutofit/>
          </a:bodyPr>
          <a:lstStyle/>
          <a:p>
            <a:pPr algn="ctr"/>
            <a:r>
              <a:rPr lang="en-US" sz="3429" b="1" dirty="0">
                <a:ln w="12700">
                  <a:noFill/>
                  <a:prstDash val="solid"/>
                </a:ln>
                <a:solidFill>
                  <a:srgbClr val="EB8AA5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Summary</a:t>
            </a:r>
            <a:endParaRPr lang="ar-SA" sz="3429" b="1" dirty="0">
              <a:ln w="12700">
                <a:noFill/>
                <a:prstDash val="solid"/>
              </a:ln>
              <a:solidFill>
                <a:srgbClr val="EB8AA5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429" b="1" dirty="0">
              <a:ln w="12700">
                <a:noFill/>
                <a:prstDash val="solid"/>
              </a:ln>
              <a:solidFill>
                <a:srgbClr val="EB8AA5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endParaRPr lang="ar-SA" sz="3429" b="1" dirty="0">
              <a:ln w="12700">
                <a:noFill/>
                <a:prstDash val="solid"/>
              </a:ln>
              <a:solidFill>
                <a:srgbClr val="EB8AA5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C77FD2F-CE1D-4214-BB40-47269330F0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927" t="31703" r="-4123" b="16296"/>
          <a:stretch/>
        </p:blipFill>
        <p:spPr>
          <a:xfrm>
            <a:off x="629920" y="665392"/>
            <a:ext cx="10723880" cy="61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67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6578</TotalTime>
  <Words>815</Words>
  <Application>Microsoft Macintosh PowerPoint</Application>
  <PresentationFormat>Widescreen</PresentationFormat>
  <Paragraphs>208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Calibri Light</vt:lpstr>
      <vt:lpstr>Times New Roman</vt:lpstr>
      <vt:lpstr>Wingdings</vt:lpstr>
      <vt:lpstr>Arial</vt:lpstr>
      <vt:lpstr>Office Theme</vt:lpstr>
      <vt:lpstr>PowerPoint Presentation</vt:lpstr>
      <vt:lpstr>Objectives:</vt:lpstr>
      <vt:lpstr>PowerPoint Presentation</vt:lpstr>
      <vt:lpstr>PowerPoint Presentation</vt:lpstr>
      <vt:lpstr>PowerPoint Presentation</vt:lpstr>
      <vt:lpstr>TYPES OF NERVE FIBERS IN CNS</vt:lpstr>
      <vt:lpstr>PowerPoint Presentation</vt:lpstr>
      <vt:lpstr>PowerPoint Presentation</vt:lpstr>
      <vt:lpstr>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Feisal Alrubaei;Rana B</dc:creator>
  <cp:lastModifiedBy>Rana B</cp:lastModifiedBy>
  <cp:revision>151</cp:revision>
  <dcterms:created xsi:type="dcterms:W3CDTF">2017-02-05T14:21:38Z</dcterms:created>
  <dcterms:modified xsi:type="dcterms:W3CDTF">2017-09-21T21:18:08Z</dcterms:modified>
</cp:coreProperties>
</file>