
<file path=[Content_Types].xml><?xml version="1.0" encoding="utf-8"?>
<Types xmlns="http://schemas.openxmlformats.org/package/2006/content-types">
  <Default Extension="xml" ContentType="application/xml"/>
  <Default Extension="jpg&amp;ehk=TEGG9pbrsjzwjtkJyt86Bw&amp;r=0&amp;pid=OfficeInsert" ContentType="image/jpeg"/>
  <Default Extension="svg" ContentType="image/svg+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0" r:id="rId4"/>
    <p:sldId id="262" r:id="rId5"/>
    <p:sldId id="259" r:id="rId6"/>
    <p:sldId id="263" r:id="rId7"/>
    <p:sldId id="264" r:id="rId8"/>
    <p:sldId id="265" r:id="rId9"/>
    <p:sldId id="267" r:id="rId10"/>
    <p:sldId id="268" r:id="rId11"/>
    <p:sldId id="269" r:id="rId12"/>
    <p:sldId id="272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2F5"/>
    <a:srgbClr val="008F00"/>
    <a:srgbClr val="FF8AD8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0"/>
    <p:restoredTop sz="93036"/>
  </p:normalViewPr>
  <p:slideViewPr>
    <p:cSldViewPr snapToGrid="0" snapToObjects="1">
      <p:cViewPr varScale="1">
        <p:scale>
          <a:sx n="60" d="100"/>
          <a:sy n="60" d="100"/>
        </p:scale>
        <p:origin x="20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6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1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svg"/><Relationship Id="rId12" Type="http://schemas.openxmlformats.org/officeDocument/2006/relationships/hyperlink" Target="https://goo.gl/forms/EjyUeY3lcODsmHTz2" TargetMode="External"/><Relationship Id="rId13" Type="http://schemas.openxmlformats.org/officeDocument/2006/relationships/image" Target="../media/image28.jpg&amp;ehk=TEGG9pbrsjzwjtkJyt86Bw&amp;r=0&amp;pid=OfficeInsert"/><Relationship Id="rId14" Type="http://schemas.openxmlformats.org/officeDocument/2006/relationships/hyperlink" Target="http://franchisesaysso.blogspot.com/p/choice-suggestion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25.png"/><Relationship Id="rId7" Type="http://schemas.openxmlformats.org/officeDocument/2006/relationships/hyperlink" Target="https://twitter.com/Histology436" TargetMode="External"/><Relationship Id="rId8" Type="http://schemas.openxmlformats.org/officeDocument/2006/relationships/image" Target="../media/image26.png"/><Relationship Id="rId9" Type="http://schemas.openxmlformats.org/officeDocument/2006/relationships/hyperlink" Target="https://docs.google.com/presentation/d/1UJDaUDZrQceFOgC2gpyJRuN18XnlFSG4jwxzybwwNIA/edit?usp=sharing" TargetMode="External"/><Relationship Id="rId1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8AD8"/>
                </a:solidFill>
                <a:latin typeface="+mj-lt"/>
              </a:rPr>
              <a:t>Histology of the Eye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9" y="5466759"/>
            <a:ext cx="13944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yasmin\Desktop\layers_of_retina1327872948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789" y="1314779"/>
            <a:ext cx="3080148" cy="510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38320" y="1314779"/>
            <a:ext cx="3087930" cy="369332"/>
          </a:xfrm>
          <a:prstGeom prst="rect">
            <a:avLst/>
          </a:prstGeom>
          <a:noFill/>
          <a:ln w="28575">
            <a:solidFill>
              <a:srgbClr val="FFA3E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different layers of the retina</a:t>
            </a: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14" name="Picture 6" descr="22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64" y="1314779"/>
            <a:ext cx="3384645" cy="5087669"/>
          </a:xfrm>
          <a:prstGeom prst="rect">
            <a:avLst/>
          </a:prstGeom>
          <a:noFill/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4B63F02C-0872-4D95-8346-9FD5104AEE29}"/>
              </a:ext>
            </a:extLst>
          </p:cNvPr>
          <p:cNvSpPr/>
          <p:nvPr/>
        </p:nvSpPr>
        <p:spPr>
          <a:xfrm>
            <a:off x="3606494" y="1499445"/>
            <a:ext cx="447040" cy="45719"/>
          </a:xfrm>
          <a:prstGeom prst="leftArrow">
            <a:avLst/>
          </a:prstGeom>
          <a:noFill/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0077"/>
              </a:solidFill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xmlns="" id="{E282499F-3593-497F-BCEA-F3F1AE5A11C0}"/>
              </a:ext>
            </a:extLst>
          </p:cNvPr>
          <p:cNvSpPr/>
          <p:nvPr/>
        </p:nvSpPr>
        <p:spPr>
          <a:xfrm rot="10800000">
            <a:off x="7664021" y="1499445"/>
            <a:ext cx="447040" cy="45719"/>
          </a:xfrm>
          <a:prstGeom prst="leftArrow">
            <a:avLst/>
          </a:prstGeom>
          <a:noFill/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007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RETINA </a:t>
            </a:r>
            <a:r>
              <a:rPr lang="en-US" sz="2000" b="1" dirty="0">
                <a:solidFill>
                  <a:srgbClr val="FF2F92"/>
                </a:solidFill>
                <a:latin typeface="+mj-lt"/>
              </a:rPr>
              <a:t>(</a:t>
            </a:r>
            <a:r>
              <a:rPr lang="en-US" sz="1600" b="1" dirty="0">
                <a:solidFill>
                  <a:srgbClr val="008F00"/>
                </a:solidFill>
              </a:rPr>
              <a:t>main structure</a:t>
            </a:r>
            <a:r>
              <a:rPr lang="en-US" sz="1600" b="1" dirty="0">
                <a:solidFill>
                  <a:srgbClr val="FA0077"/>
                </a:solidFill>
              </a:rPr>
              <a:t>)</a:t>
            </a:r>
          </a:p>
          <a:p>
            <a:pPr lvl="0" algn="ctr"/>
            <a:r>
              <a:rPr lang="en-US" sz="2000" dirty="0">
                <a:solidFill>
                  <a:srgbClr val="008F00"/>
                </a:solidFill>
              </a:rPr>
              <a:t>Last layer is receptors and first is optic nerve axons</a:t>
            </a:r>
            <a:r>
              <a:rPr lang="en-US" sz="2000" b="1" dirty="0">
                <a:solidFill>
                  <a:srgbClr val="FA0077"/>
                </a:solidFill>
              </a:rPr>
              <a:t> </a:t>
            </a:r>
            <a:endParaRPr lang="en-US" sz="1600" dirty="0">
              <a:solidFill>
                <a:srgbClr val="FF2F92"/>
              </a:solidFill>
              <a:latin typeface="+mj-lt"/>
            </a:endParaRPr>
          </a:p>
        </p:txBody>
      </p:sp>
      <p:pic>
        <p:nvPicPr>
          <p:cNvPr id="9" name="Picture 6" descr="22-9">
            <a:extLst>
              <a:ext uri="{FF2B5EF4-FFF2-40B4-BE49-F238E27FC236}">
                <a16:creationId xmlns:a16="http://schemas.microsoft.com/office/drawing/2014/main" xmlns="" id="{F647D9EF-3B1B-4DD9-8547-6964026C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056" y="2177459"/>
            <a:ext cx="2380044" cy="4325768"/>
          </a:xfrm>
          <a:prstGeom prst="rect">
            <a:avLst/>
          </a:prstGeom>
          <a:noFill/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397FA66C-80A6-4C87-B321-048F4440FFB8}"/>
              </a:ext>
            </a:extLst>
          </p:cNvPr>
          <p:cNvSpPr/>
          <p:nvPr/>
        </p:nvSpPr>
        <p:spPr>
          <a:xfrm rot="16200000">
            <a:off x="5704485" y="2065560"/>
            <a:ext cx="447040" cy="45719"/>
          </a:xfrm>
          <a:prstGeom prst="leftArrow">
            <a:avLst/>
          </a:prstGeom>
          <a:noFill/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0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8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8132" y="1530477"/>
            <a:ext cx="3498719" cy="4391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900" b="1" dirty="0">
                <a:latin typeface="+mj-lt"/>
                <a:cs typeface="Times New Roman" pitchFamily="18" charset="0"/>
              </a:rPr>
              <a:t>1- Pigmented epithelium.</a:t>
            </a:r>
          </a:p>
          <a:p>
            <a:pPr marL="0" indent="0">
              <a:buNone/>
            </a:pPr>
            <a:r>
              <a:rPr lang="en-US" altLang="en-US" sz="1900" b="1" dirty="0">
                <a:latin typeface="+mj-lt"/>
                <a:cs typeface="Times New Roman" pitchFamily="18" charset="0"/>
              </a:rPr>
              <a:t>2- Nerve cells: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- Photoreceptor cells </a:t>
            </a:r>
            <a:r>
              <a:rPr lang="en-US" altLang="en-US" sz="1600" dirty="0">
                <a:latin typeface="+mj-lt"/>
                <a:cs typeface="Times New Roman" pitchFamily="18" charset="0"/>
              </a:rPr>
              <a:t>(rods &amp; cones).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-  Bipolar neurons.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- Ganglion cells.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- Association neurons:</a:t>
            </a:r>
          </a:p>
          <a:p>
            <a:pPr marL="0" indent="0">
              <a:buNone/>
            </a:pPr>
            <a:r>
              <a:rPr lang="en-US" altLang="en-US" sz="1900" dirty="0" err="1">
                <a:latin typeface="+mj-lt"/>
                <a:cs typeface="Times New Roman" pitchFamily="18" charset="0"/>
              </a:rPr>
              <a:t>i</a:t>
            </a:r>
            <a:r>
              <a:rPr lang="en-US" altLang="en-US" sz="1900" dirty="0">
                <a:latin typeface="+mj-lt"/>
                <a:cs typeface="Times New Roman" pitchFamily="18" charset="0"/>
              </a:rPr>
              <a:t>. Horizontal cells.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ii. </a:t>
            </a:r>
            <a:r>
              <a:rPr lang="en-US" altLang="en-US" sz="1900" dirty="0" err="1">
                <a:latin typeface="+mj-lt"/>
                <a:cs typeface="Times New Roman" pitchFamily="18" charset="0"/>
              </a:rPr>
              <a:t>Amacrine</a:t>
            </a:r>
            <a:r>
              <a:rPr lang="en-US" altLang="en-US" sz="1900" dirty="0">
                <a:latin typeface="+mj-lt"/>
                <a:cs typeface="Times New Roman" pitchFamily="18" charset="0"/>
              </a:rPr>
              <a:t> cells.</a:t>
            </a:r>
          </a:p>
          <a:p>
            <a:pPr marL="0" indent="0">
              <a:buNone/>
            </a:pPr>
            <a:r>
              <a:rPr lang="en-US" altLang="en-US" sz="1900" b="1" dirty="0">
                <a:latin typeface="+mj-lt"/>
                <a:cs typeface="Times New Roman" pitchFamily="18" charset="0"/>
              </a:rPr>
              <a:t>3- </a:t>
            </a:r>
            <a:r>
              <a:rPr lang="en-US" altLang="en-US" sz="1900" b="1" dirty="0" err="1">
                <a:latin typeface="+mj-lt"/>
                <a:cs typeface="Times New Roman" pitchFamily="18" charset="0"/>
              </a:rPr>
              <a:t>Neuroglial</a:t>
            </a:r>
            <a:r>
              <a:rPr lang="en-US" altLang="en-US" sz="1900" b="1" dirty="0">
                <a:latin typeface="+mj-lt"/>
                <a:cs typeface="Times New Roman" pitchFamily="18" charset="0"/>
              </a:rPr>
              <a:t> cells: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- Muller’s cells.</a:t>
            </a:r>
          </a:p>
          <a:p>
            <a:pPr marL="0" indent="0">
              <a:buNone/>
            </a:pPr>
            <a:r>
              <a:rPr lang="en-US" altLang="en-US" sz="1900" dirty="0">
                <a:latin typeface="+mj-lt"/>
                <a:cs typeface="Times New Roman" pitchFamily="18" charset="0"/>
              </a:rPr>
              <a:t>- Astrocytes. </a:t>
            </a:r>
            <a:r>
              <a:rPr lang="en-US" altLang="en-US" sz="2000" dirty="0">
                <a:solidFill>
                  <a:srgbClr val="008F00"/>
                </a:solidFill>
              </a:rPr>
              <a:t>scattered</a:t>
            </a:r>
            <a:endParaRPr lang="en-US" altLang="en-US" sz="1900" dirty="0">
              <a:latin typeface="+mj-lt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5199" y="1555353"/>
            <a:ext cx="3385781" cy="204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9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It lies in the center of macula </a:t>
            </a:r>
            <a:r>
              <a:rPr lang="en-US" altLang="en-US" sz="19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lutea</a:t>
            </a:r>
            <a:r>
              <a:rPr lang="en-US" altLang="en-US" sz="19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9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Cones</a:t>
            </a:r>
            <a:r>
              <a:rPr lang="en-US" altLang="en-US" sz="1900" dirty="0">
                <a:latin typeface="+mj-lt"/>
                <a:cs typeface="Times New Roman" pitchFamily="18" charset="0"/>
              </a:rPr>
              <a:t> are </a:t>
            </a:r>
            <a:r>
              <a:rPr lang="en-US" altLang="en-US" sz="19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highly concentrated </a:t>
            </a:r>
            <a:r>
              <a:rPr lang="en-US" altLang="en-US" sz="1900" dirty="0">
                <a:latin typeface="+mj-lt"/>
                <a:cs typeface="Times New Roman" pitchFamily="18" charset="0"/>
              </a:rPr>
              <a:t>in </a:t>
            </a:r>
            <a:r>
              <a:rPr lang="en-US" altLang="en-US" sz="19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 fovea</a:t>
            </a:r>
            <a:r>
              <a:rPr lang="en-US" altLang="en-US" sz="1900" dirty="0"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9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It is responsible </a:t>
            </a:r>
            <a:r>
              <a:rPr lang="en-US" altLang="en-US" sz="19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for visual acuity</a:t>
            </a:r>
            <a:r>
              <a:rPr lang="en-US" altLang="en-US" sz="19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50126" y="794375"/>
            <a:ext cx="3398291" cy="461665"/>
          </a:xfrm>
          <a:prstGeom prst="rect">
            <a:avLst/>
          </a:prstGeom>
          <a:noFill/>
          <a:ln w="28575">
            <a:solidFill>
              <a:srgbClr val="FFA3E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FF2F92"/>
                </a:solidFill>
                <a:latin typeface="+mj-lt"/>
              </a:rPr>
              <a:t>Fovea </a:t>
            </a:r>
            <a:r>
              <a:rPr lang="en-US" sz="2400" dirty="0" err="1">
                <a:solidFill>
                  <a:srgbClr val="FF2F92"/>
                </a:solidFill>
                <a:latin typeface="+mj-lt"/>
              </a:rPr>
              <a:t>centralis</a:t>
            </a:r>
            <a:r>
              <a:rPr lang="en-US" sz="2400" dirty="0">
                <a:solidFill>
                  <a:srgbClr val="FF2F92"/>
                </a:solidFill>
                <a:latin typeface="+mj-lt"/>
              </a:rPr>
              <a:t>: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150126" y="1433783"/>
            <a:ext cx="3398291" cy="4488051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A3E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47" y="3775547"/>
            <a:ext cx="3019112" cy="19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/>
          <p:nvPr/>
        </p:nvSpPr>
        <p:spPr>
          <a:xfrm>
            <a:off x="3738348" y="826793"/>
            <a:ext cx="3578503" cy="461665"/>
          </a:xfrm>
          <a:prstGeom prst="rect">
            <a:avLst/>
          </a:prstGeom>
          <a:noFill/>
          <a:ln w="28575">
            <a:solidFill>
              <a:srgbClr val="FFA3E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FF2F92"/>
                </a:solidFill>
                <a:latin typeface="+mj-lt"/>
              </a:rPr>
              <a:t>Types of cells in the retina:</a:t>
            </a:r>
          </a:p>
        </p:txBody>
      </p:sp>
      <p:sp>
        <p:nvSpPr>
          <p:cNvPr id="13" name="Rounded Rectangle 7"/>
          <p:cNvSpPr/>
          <p:nvPr/>
        </p:nvSpPr>
        <p:spPr>
          <a:xfrm>
            <a:off x="3725838" y="1425319"/>
            <a:ext cx="3558449" cy="4496515"/>
          </a:xfrm>
          <a:prstGeom prst="roundRect">
            <a:avLst>
              <a:gd name="adj" fmla="val 10000"/>
            </a:avLst>
          </a:prstGeom>
          <a:noFill/>
          <a:ln>
            <a:solidFill>
              <a:srgbClr val="FFA3E0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6" name="رابط مستقيم 15"/>
          <p:cNvCxnSpPr/>
          <p:nvPr/>
        </p:nvCxnSpPr>
        <p:spPr>
          <a:xfrm rot="5400000">
            <a:off x="4962077" y="3295756"/>
            <a:ext cx="525056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59641"/>
              </p:ext>
            </p:extLst>
          </p:nvPr>
        </p:nvGraphicFramePr>
        <p:xfrm>
          <a:off x="7778086" y="794376"/>
          <a:ext cx="4194412" cy="3422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7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7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spc="-1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Calibri"/>
                        </a:rPr>
                        <a:t>Definition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8625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428625" algn="l"/>
                          <a:tab pos="429259" algn="l"/>
                        </a:tabLst>
                        <a:defRPr/>
                      </a:pPr>
                      <a:r>
                        <a:rPr lang="en-US" sz="2000" b="1" kern="1200" spc="-1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Calibri"/>
                        </a:rPr>
                        <a:t>L.M. Picture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427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cs typeface="Times New Roman" pitchFamily="18" charset="0"/>
                        </a:rPr>
                        <a:t>It is the transparent mucous membrane lining the inner surfaces of the  eyelids (palpebral conjunctiva)  and reflecting onto the sclera of the anterior surface of the eye (bulbar conjunctiva).</a:t>
                      </a:r>
                      <a:endParaRPr sz="1600" b="1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cs typeface="Times New Roman" pitchFamily="18" charset="0"/>
                        </a:rPr>
                        <a:t>1- Epithelium: 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800" dirty="0">
                          <a:cs typeface="Times New Roman" pitchFamily="18" charset="0"/>
                        </a:rPr>
                        <a:t>Stratified columnar epithelium with numerous goblet cells.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cs typeface="Times New Roman" pitchFamily="18" charset="0"/>
                        </a:rPr>
                        <a:t>2- Lamina </a:t>
                      </a:r>
                      <a:r>
                        <a:rPr lang="en-US" altLang="en-US" sz="1800" b="1" dirty="0" err="1">
                          <a:cs typeface="Times New Roman" pitchFamily="18" charset="0"/>
                        </a:rPr>
                        <a:t>propria</a:t>
                      </a:r>
                      <a:r>
                        <a:rPr lang="en-US" altLang="en-US" sz="1800" b="1" dirty="0"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>
                        <a:buNone/>
                      </a:pPr>
                      <a:r>
                        <a:rPr lang="en-US" altLang="en-US" sz="1800" dirty="0">
                          <a:cs typeface="Times New Roman" pitchFamily="18" charset="0"/>
                        </a:rPr>
                        <a:t> Loose C.T.   </a:t>
                      </a:r>
                      <a:endParaRPr 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Content Placeholder 4" descr="CNJNC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8086" y="4395678"/>
            <a:ext cx="4194412" cy="2290616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xmlns="" id="{82AB52C7-0F90-4848-88B8-C83493624A2D}"/>
              </a:ext>
            </a:extLst>
          </p:cNvPr>
          <p:cNvSpPr/>
          <p:nvPr/>
        </p:nvSpPr>
        <p:spPr>
          <a:xfrm>
            <a:off x="1250852" y="3775193"/>
            <a:ext cx="1320687" cy="620485"/>
          </a:xfrm>
          <a:prstGeom prst="ellipse">
            <a:avLst/>
          </a:prstGeom>
          <a:noFill/>
          <a:ln w="3175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xmlns="" id="{2B86FECE-B91C-40D2-AD53-0C7616F79E32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144174" y="3605915"/>
            <a:ext cx="300088" cy="260146"/>
          </a:xfrm>
          <a:prstGeom prst="straightConnector1">
            <a:avLst/>
          </a:prstGeom>
          <a:ln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2931B65D-897D-4281-987F-839235FEC5BD}"/>
              </a:ext>
            </a:extLst>
          </p:cNvPr>
          <p:cNvSpPr txBox="1"/>
          <p:nvPr/>
        </p:nvSpPr>
        <p:spPr>
          <a:xfrm>
            <a:off x="404447" y="3288043"/>
            <a:ext cx="3019112" cy="461665"/>
          </a:xfrm>
          <a:prstGeom prst="rect">
            <a:avLst/>
          </a:prstGeom>
          <a:ln>
            <a:solidFill>
              <a:srgbClr val="FF8AD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8F00"/>
                </a:solidFill>
              </a:rPr>
              <a:t>Less thickness depression called macula </a:t>
            </a:r>
            <a:r>
              <a:rPr lang="en-GB" sz="1200" dirty="0" err="1">
                <a:solidFill>
                  <a:srgbClr val="008F00"/>
                </a:solidFill>
              </a:rPr>
              <a:t>lutea</a:t>
            </a:r>
            <a:r>
              <a:rPr lang="en-GB" sz="1200" dirty="0">
                <a:solidFill>
                  <a:srgbClr val="008F00"/>
                </a:solidFill>
              </a:rPr>
              <a:t> near the optic nerve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758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RETINA </a:t>
            </a:r>
            <a:r>
              <a:rPr lang="ar-SA" sz="2000" b="1" dirty="0">
                <a:solidFill>
                  <a:srgbClr val="FF2F92"/>
                </a:solidFill>
                <a:latin typeface="+mj-lt"/>
              </a:rPr>
              <a:t>مهم</a:t>
            </a:r>
            <a:endParaRPr lang="en-US" sz="1600" b="1" dirty="0">
              <a:solidFill>
                <a:srgbClr val="FA00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6564" y="0"/>
            <a:ext cx="4605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2F92"/>
                </a:solidFill>
                <a:latin typeface="+mj-lt"/>
              </a:rPr>
              <a:t>CONJUCTIVA</a:t>
            </a:r>
            <a:endParaRPr lang="en-US" sz="1600" dirty="0">
              <a:solidFill>
                <a:srgbClr val="FF2F9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68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2D724-F82E-4A7B-8BE7-60438A64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5B7BAB-7416-4DF5-A5D5-E7D2CB979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82" r="1226"/>
          <a:stretch/>
        </p:blipFill>
        <p:spPr>
          <a:xfrm>
            <a:off x="838200" y="0"/>
            <a:ext cx="10622280" cy="6722578"/>
          </a:xfrm>
        </p:spPr>
      </p:pic>
    </p:spTree>
    <p:extLst>
      <p:ext uri="{BB962C8B-B14F-4D97-AF65-F5344CB8AC3E}">
        <p14:creationId xmlns:p14="http://schemas.microsoft.com/office/powerpoint/2010/main" val="289472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6427"/>
          <a:stretch/>
        </p:blipFill>
        <p:spPr>
          <a:xfrm>
            <a:off x="10231821" y="5230369"/>
            <a:ext cx="1960179" cy="162763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00356" y="713105"/>
            <a:ext cx="4541520" cy="5670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endParaRPr lang="en-US" sz="11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7486" y="136526"/>
            <a:ext cx="1278754" cy="3500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MCQ’s</a:t>
            </a:r>
            <a:endParaRPr lang="en-US" sz="1800" b="1" dirty="0"/>
          </a:p>
        </p:txBody>
      </p:sp>
      <p:sp>
        <p:nvSpPr>
          <p:cNvPr id="7" name="مستطيل 10"/>
          <p:cNvSpPr/>
          <p:nvPr/>
        </p:nvSpPr>
        <p:spPr>
          <a:xfrm rot="10800000">
            <a:off x="2029783" y="4996544"/>
            <a:ext cx="733860" cy="155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1-C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2-B</a:t>
            </a:r>
          </a:p>
          <a:p>
            <a:r>
              <a:rPr lang="en-US" sz="1400" dirty="0">
                <a:solidFill>
                  <a:schemeClr val="tx1"/>
                </a:solidFill>
              </a:rPr>
              <a:t>3-D</a:t>
            </a:r>
          </a:p>
          <a:p>
            <a:r>
              <a:rPr lang="en-US" sz="1400" dirty="0">
                <a:solidFill>
                  <a:schemeClr val="tx1"/>
                </a:solidFill>
              </a:rPr>
              <a:t>4-B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5-B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6-D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7-C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8-A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7487" y="593725"/>
            <a:ext cx="43323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54545"/>
                </a:solidFill>
              </a:rPr>
              <a:t>1-which one of the following structures keep the stroma of cornea relatively dehydrated?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A-Corneal epithelium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 B-Bowman’s membrane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C-Corneal endothelium</a:t>
            </a:r>
          </a:p>
          <a:p>
            <a:r>
              <a:rPr lang="en-US" sz="1400" dirty="0">
                <a:solidFill>
                  <a:srgbClr val="454545"/>
                </a:solidFill>
              </a:rPr>
              <a:t> D-Descemet’s membrane</a:t>
            </a:r>
          </a:p>
          <a:p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2-Canal of </a:t>
            </a:r>
            <a:r>
              <a:rPr lang="en-US" sz="1400" b="1" dirty="0" err="1">
                <a:solidFill>
                  <a:srgbClr val="454545"/>
                </a:solidFill>
              </a:rPr>
              <a:t>schlemm</a:t>
            </a:r>
            <a:r>
              <a:rPr lang="en-US" sz="1400" b="1" dirty="0">
                <a:solidFill>
                  <a:srgbClr val="454545"/>
                </a:solidFill>
              </a:rPr>
              <a:t> is found in which of the following ?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A-Retina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B-limbus (Corneoscleral junction)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C-sclera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D-Choroid</a:t>
            </a:r>
          </a:p>
          <a:p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3- which of the following as the function of the pigmented epithelial cells found in retina 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 Absorb light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 Phagocytosing of tips of the rode to regenerate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C- Esterification of </a:t>
            </a:r>
            <a:r>
              <a:rPr lang="en-US" sz="1400" dirty="0" err="1">
                <a:solidFill>
                  <a:srgbClr val="454545"/>
                </a:solidFill>
              </a:rPr>
              <a:t>Vit</a:t>
            </a:r>
            <a:r>
              <a:rPr lang="en-US" sz="1400" dirty="0">
                <a:solidFill>
                  <a:srgbClr val="454545"/>
                </a:solidFill>
              </a:rPr>
              <a:t> A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D- All above </a:t>
            </a:r>
          </a:p>
          <a:p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4- which of the following sites contain the highest concentration of cones?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 Optic disk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 Fovea centralis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C- Conjunctiva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D- All above   </a:t>
            </a:r>
          </a:p>
          <a:p>
            <a:endParaRPr lang="en-US" sz="1400" b="1" dirty="0">
              <a:solidFill>
                <a:srgbClr val="45454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7527" y="593725"/>
            <a:ext cx="462063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54545"/>
                </a:solidFill>
              </a:rPr>
              <a:t>5-The sclera consist of lose collagenous C.T regular type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A-true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B-false</a:t>
            </a:r>
          </a:p>
          <a:p>
            <a:endParaRPr lang="en-US" sz="1400" b="1" dirty="0">
              <a:solidFill>
                <a:srgbClr val="454545"/>
              </a:solidFill>
            </a:endParaRPr>
          </a:p>
          <a:p>
            <a:endParaRPr lang="en-US" sz="1400" b="1" dirty="0">
              <a:solidFill>
                <a:srgbClr val="454545"/>
              </a:solidFill>
            </a:endParaRPr>
          </a:p>
          <a:p>
            <a:endParaRPr lang="en-US" sz="1400" b="1" dirty="0">
              <a:solidFill>
                <a:srgbClr val="454545"/>
              </a:solidFill>
            </a:endParaRPr>
          </a:p>
          <a:p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6-The choroid is separated from the retina by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A-Bowman’s membrane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B-Canal of </a:t>
            </a:r>
            <a:r>
              <a:rPr lang="en-US" sz="1400" dirty="0" err="1">
                <a:solidFill>
                  <a:srgbClr val="454545"/>
                </a:solidFill>
              </a:rPr>
              <a:t>schelmm</a:t>
            </a:r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dirty="0">
                <a:solidFill>
                  <a:srgbClr val="454545"/>
                </a:solidFill>
              </a:rPr>
              <a:t>C-optic dick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D-Bruch’s membrane</a:t>
            </a:r>
          </a:p>
          <a:p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7-Which layers have the nuclei of rods and cons?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A-Rod and Cons layer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B-inner nuclear layer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C-Outer nuclear layer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D-Ganglion cell layer</a:t>
            </a:r>
          </a:p>
          <a:p>
            <a:endParaRPr lang="en-US" sz="1400" dirty="0">
              <a:solidFill>
                <a:srgbClr val="454545"/>
              </a:solidFill>
            </a:endParaRPr>
          </a:p>
          <a:p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8-Goblet cells found are in?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A-conjunctiva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B-Retina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C-Choroid 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D-limbus</a:t>
            </a:r>
          </a:p>
        </p:txBody>
      </p:sp>
    </p:spTree>
    <p:extLst>
      <p:ext uri="{BB962C8B-B14F-4D97-AF65-F5344CB8AC3E}">
        <p14:creationId xmlns:p14="http://schemas.microsoft.com/office/powerpoint/2010/main" val="177771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Ahmed </a:t>
            </a:r>
            <a:r>
              <a:rPr lang="en-US" dirty="0" err="1">
                <a:ea typeface="Georgia" charset="0"/>
                <a:cs typeface="Georgia" charset="0"/>
              </a:rPr>
              <a:t>Badahdah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Mutasem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Alhasani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Omar </a:t>
            </a:r>
            <a:r>
              <a:rPr lang="en-US" dirty="0" err="1">
                <a:ea typeface="Georgia" charset="0"/>
                <a:cs typeface="Georgia" charset="0"/>
              </a:rPr>
              <a:t>Turkistani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Nawaf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Aldarweesh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Mohammed </a:t>
            </a:r>
            <a:r>
              <a:rPr lang="en-US" dirty="0" err="1">
                <a:ea typeface="Georgia" charset="0"/>
                <a:cs typeface="Georgia" charset="0"/>
              </a:rPr>
              <a:t>Khojah</a:t>
            </a:r>
            <a:r>
              <a:rPr lang="en-US" dirty="0">
                <a:ea typeface="Georgia" charset="0"/>
                <a:cs typeface="Georgia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xmlns="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xmlns="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xmlns="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2F92"/>
                </a:solidFill>
                <a:ea typeface="+mn-ea"/>
                <a:cs typeface="+mn-cs"/>
              </a:rPr>
              <a:t>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920969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8AD8"/>
                </a:solidFill>
                <a:latin typeface="+mj-lt"/>
              </a:rPr>
              <a:t>By the end of this lecture, the student should be able to describe: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i="1" dirty="0">
                <a:latin typeface="+mj-lt"/>
              </a:rPr>
              <a:t>The </a:t>
            </a:r>
            <a:r>
              <a:rPr lang="en-US" sz="3200" b="1" i="1" dirty="0">
                <a:latin typeface="+mj-lt"/>
              </a:rPr>
              <a:t>general structure </a:t>
            </a:r>
            <a:r>
              <a:rPr lang="en-US" sz="3200" i="1" dirty="0">
                <a:latin typeface="+mj-lt"/>
              </a:rPr>
              <a:t>of the </a:t>
            </a:r>
            <a:r>
              <a:rPr lang="en-US" sz="3200" b="1" i="1" dirty="0">
                <a:latin typeface="+mj-lt"/>
              </a:rPr>
              <a:t>eye</a:t>
            </a:r>
            <a:r>
              <a:rPr lang="en-US" sz="3200" i="1" dirty="0">
                <a:latin typeface="+mj-lt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i="1" dirty="0">
                <a:latin typeface="+mj-lt"/>
              </a:rPr>
              <a:t>The </a:t>
            </a:r>
            <a:r>
              <a:rPr lang="en-US" sz="3200" b="1" i="1" dirty="0">
                <a:latin typeface="+mj-lt"/>
              </a:rPr>
              <a:t>microscopic structure</a:t>
            </a:r>
            <a:r>
              <a:rPr lang="en-US" sz="3200" i="1" dirty="0">
                <a:latin typeface="+mj-lt"/>
              </a:rPr>
              <a:t> of :</a:t>
            </a:r>
          </a:p>
          <a:p>
            <a:pPr marL="914400" lvl="2" indent="0">
              <a:buNone/>
            </a:pPr>
            <a:r>
              <a:rPr lang="en-US" sz="3200" b="1" i="1" dirty="0">
                <a:latin typeface="+mj-lt"/>
              </a:rPr>
              <a:t>Cornea.</a:t>
            </a:r>
          </a:p>
          <a:p>
            <a:pPr marL="914400" lvl="2" indent="0">
              <a:buNone/>
            </a:pPr>
            <a:r>
              <a:rPr lang="en-US" sz="3200" b="1" i="1" dirty="0">
                <a:latin typeface="+mj-lt"/>
              </a:rPr>
              <a:t>Retina.</a:t>
            </a:r>
          </a:p>
          <a:p>
            <a:pPr marL="914400" lvl="2" indent="0">
              <a:buNone/>
            </a:pPr>
            <a:r>
              <a:rPr lang="en-US" sz="3200" b="1" i="1" dirty="0">
                <a:solidFill>
                  <a:srgbClr val="008F00"/>
                </a:solidFill>
                <a:latin typeface="+mj-lt"/>
              </a:rPr>
              <a:t>Limbus.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8AD8"/>
                </a:solidFill>
                <a:latin typeface="+mj-lt"/>
              </a:rPr>
              <a:t> </a:t>
            </a:r>
            <a:endParaRPr lang="en-US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99831"/>
              </p:ext>
            </p:extLst>
          </p:nvPr>
        </p:nvGraphicFramePr>
        <p:xfrm>
          <a:off x="273037" y="665433"/>
          <a:ext cx="5872786" cy="547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9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57018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Three coats </a:t>
                      </a:r>
                    </a:p>
                    <a:p>
                      <a:pPr algn="ctr">
                        <a:buNone/>
                      </a:pP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  (3 Tunics)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5981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1- Fibrous tunic: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A- Cornea</a:t>
                      </a:r>
                    </a:p>
                    <a:p>
                      <a:pPr algn="ctr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B-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>
                          <a:latin typeface="+mj-lt"/>
                        </a:rPr>
                        <a:t>Sclera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6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Outermost and tough coat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7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2- Vascular</a:t>
                      </a:r>
                      <a:r>
                        <a:rPr lang="en-US" sz="1800" b="0" kern="1200" baseline="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tunic:</a:t>
                      </a:r>
                      <a:r>
                        <a:rPr lang="en-US" dirty="0">
                          <a:solidFill>
                            <a:srgbClr val="FF8AD8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A- Choroid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B-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Ciliary body 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C-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Iris.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en-US" sz="16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- The middle coat.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en-US" sz="16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- Also called uveal coat.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9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3- Neural tunic:</a:t>
                      </a:r>
                      <a:r>
                        <a:rPr lang="en-US" baseline="0" dirty="0">
                          <a:solidFill>
                            <a:srgbClr val="FF8AD8"/>
                          </a:solidFill>
                          <a:latin typeface="+mn-lt"/>
                        </a:rPr>
                        <a:t> </a:t>
                      </a:r>
                      <a:endParaRPr lang="en-US" dirty="0">
                        <a:solidFill>
                          <a:srgbClr val="FF8AD8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A- Retina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Innermost and nervous coat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6" descr="Junqueira's Basic Histology Text and Atlas, 13th ED.pdf - Adobe Acrobat Reader DC">
            <a:extLst>
              <a:ext uri="{FF2B5EF4-FFF2-40B4-BE49-F238E27FC236}">
                <a16:creationId xmlns:a16="http://schemas.microsoft.com/office/drawing/2014/main" xmlns="" id="{EF9381AC-10B8-4CA8-87AE-F762BA41E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7" t="26471" r="20500" b="5504"/>
          <a:stretch/>
        </p:blipFill>
        <p:spPr>
          <a:xfrm>
            <a:off x="6145824" y="838153"/>
            <a:ext cx="5954736" cy="3957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7CB85C-1771-4F7B-8544-A71B6AC1A361}"/>
              </a:ext>
            </a:extLst>
          </p:cNvPr>
          <p:cNvSpPr/>
          <p:nvPr/>
        </p:nvSpPr>
        <p:spPr>
          <a:xfrm>
            <a:off x="10982960" y="2905760"/>
            <a:ext cx="274320" cy="132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F4BBD19-1386-4E85-9811-23F2756D9CA5}"/>
              </a:ext>
            </a:extLst>
          </p:cNvPr>
          <p:cNvSpPr/>
          <p:nvPr/>
        </p:nvSpPr>
        <p:spPr>
          <a:xfrm>
            <a:off x="10962640" y="2713023"/>
            <a:ext cx="375920" cy="132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BF06B5E-084C-41CA-B916-6F407EA422C6}"/>
              </a:ext>
            </a:extLst>
          </p:cNvPr>
          <p:cNvSpPr/>
          <p:nvPr/>
        </p:nvSpPr>
        <p:spPr>
          <a:xfrm>
            <a:off x="7122160" y="4511646"/>
            <a:ext cx="304800" cy="132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E55C089-CAA6-4EBC-BBD7-F6EEBC96107C}"/>
              </a:ext>
            </a:extLst>
          </p:cNvPr>
          <p:cNvSpPr/>
          <p:nvPr/>
        </p:nvSpPr>
        <p:spPr>
          <a:xfrm>
            <a:off x="10906760" y="2520287"/>
            <a:ext cx="213360" cy="1624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4AB1FBC-7793-49F1-81FF-08066D542E6A}"/>
              </a:ext>
            </a:extLst>
          </p:cNvPr>
          <p:cNvSpPr/>
          <p:nvPr/>
        </p:nvSpPr>
        <p:spPr>
          <a:xfrm>
            <a:off x="10637520" y="1839263"/>
            <a:ext cx="325120" cy="132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A477C6D-5E18-4702-B8FE-46CD42AA81AB}"/>
              </a:ext>
            </a:extLst>
          </p:cNvPr>
          <p:cNvSpPr/>
          <p:nvPr/>
        </p:nvSpPr>
        <p:spPr>
          <a:xfrm>
            <a:off x="7122160" y="4258251"/>
            <a:ext cx="375920" cy="1016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61CD497-60AF-44E8-B2CF-293281D871B0}"/>
              </a:ext>
            </a:extLst>
          </p:cNvPr>
          <p:cNvSpPr/>
          <p:nvPr/>
        </p:nvSpPr>
        <p:spPr>
          <a:xfrm>
            <a:off x="7086600" y="4050274"/>
            <a:ext cx="375920" cy="132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F56A021-BDC2-4F99-A498-17AEE01FF070}"/>
              </a:ext>
            </a:extLst>
          </p:cNvPr>
          <p:cNvSpPr/>
          <p:nvPr/>
        </p:nvSpPr>
        <p:spPr>
          <a:xfrm>
            <a:off x="10932160" y="1427886"/>
            <a:ext cx="538480" cy="132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-1155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2F92"/>
                </a:solidFill>
                <a:latin typeface="+mj-lt"/>
              </a:rPr>
              <a:t>EYE BULB</a:t>
            </a:r>
            <a:endParaRPr lang="ar-SA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25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80716"/>
              </p:ext>
            </p:extLst>
          </p:nvPr>
        </p:nvGraphicFramePr>
        <p:xfrm>
          <a:off x="151053" y="634777"/>
          <a:ext cx="8437447" cy="557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4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4878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Cornea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is the transparent, 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avascular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and highly innervated anterior portion of the fibrous coat. </a:t>
                      </a:r>
                      <a:r>
                        <a:rPr lang="en-US" sz="1100" b="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(Represent</a:t>
                      </a:r>
                      <a:r>
                        <a:rPr lang="en-US" sz="1100" b="0" kern="1200" baseline="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 the anterior 1/6  of the outer fibrous coat of eye blub) (It takes its nutrients from limbus via diffusion 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672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Composed of 5 </a:t>
                      </a:r>
                      <a:r>
                        <a:rPr lang="en-US" sz="14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distinct layers: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 Corneal epithelium.                              2. Bowman’s membrane.               3. Stroma.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 Descemet’s membrane.                       5. Corneal endothelium.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878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1- Corneal epithelium: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Non-keratinized Stratified squamous epithelium. </a:t>
                      </a:r>
                      <a:r>
                        <a:rPr lang="en-US" sz="1600" b="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(it is anterior)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Contains numerous free nerve endings. </a:t>
                      </a:r>
                      <a:endParaRPr lang="en-US" sz="1600" b="0" kern="1200" dirty="0">
                        <a:solidFill>
                          <a:srgbClr val="008F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942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2- Bowman’s</a:t>
                      </a:r>
                      <a:r>
                        <a:rPr lang="en-US" sz="1600" b="0" kern="1200" baseline="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membrane: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is a homogenous non-cellular layer containing </a:t>
                      </a:r>
                      <a:r>
                        <a:rPr lang="en-US" sz="1600" b="0" u="sng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type I collagen fibrils.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(posterior to the epithelium)</a:t>
                      </a:r>
                      <a:endParaRPr lang="en-US" sz="2000" b="0" kern="120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3- Stroma: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is the thickest layer (about 90%).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is composed of parallel lamellae of dense collagenous C.T.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Each lamella is composed mainly of 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parallel type I collagen fibers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with long fibroblasts.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4- Descemet’s</a:t>
                      </a:r>
                      <a:r>
                        <a:rPr lang="en-US" sz="1600" b="0" kern="1200" baseline="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membrane: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is a thick basement membrane. </a:t>
                      </a:r>
                      <a:r>
                        <a:rPr lang="en-US" sz="1600" b="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(Anterior to the endothelium)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9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5- Corneal endothelium: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is simple squamous epithelium.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(posterior)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1- Formation of Descemet’s membrane.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2- Keeping the stroma relatively dehydrated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(sod. pump → water withdrawal from the stroma).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1155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Fibrous tunic: </a:t>
            </a:r>
            <a:r>
              <a:rPr lang="en-US" sz="3600" b="1" dirty="0">
                <a:solidFill>
                  <a:srgbClr val="FF2F92"/>
                </a:solidFill>
                <a:latin typeface="+mj-lt"/>
              </a:rPr>
              <a:t>CORNEA </a:t>
            </a:r>
            <a:r>
              <a:rPr lang="ar-SA" sz="1400" b="1" dirty="0">
                <a:solidFill>
                  <a:srgbClr val="FF0000"/>
                </a:solidFill>
                <a:latin typeface="+mj-lt"/>
              </a:rPr>
              <a:t>مهم</a:t>
            </a:r>
            <a:endParaRPr lang="ar-SA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35673" y="3381159"/>
            <a:ext cx="3348838" cy="334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nature.com/eye/journal/v27/n2/images/eye2012282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553" y="369277"/>
            <a:ext cx="3206115" cy="289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99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LIMBUS </a:t>
            </a:r>
            <a:r>
              <a:rPr lang="ar-SA" b="1" dirty="0">
                <a:solidFill>
                  <a:srgbClr val="FF0000"/>
                </a:solidFill>
                <a:latin typeface="+mj-lt"/>
              </a:rPr>
              <a:t>مهم</a:t>
            </a:r>
            <a:r>
              <a:rPr lang="en-US" b="1" dirty="0">
                <a:solidFill>
                  <a:srgbClr val="FF2F92"/>
                </a:solidFill>
                <a:latin typeface="+mj-lt"/>
              </a:rPr>
              <a:t>  </a:t>
            </a:r>
            <a:r>
              <a:rPr lang="en-US" sz="1600" dirty="0">
                <a:solidFill>
                  <a:srgbClr val="FF2F92"/>
                </a:solidFill>
                <a:latin typeface="+mj-lt"/>
              </a:rPr>
              <a:t>(CORNEO SCLERAL JUNCTION)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5396" y="763890"/>
            <a:ext cx="6716374" cy="2984073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- It is the transition region between the cornea and sclera. </a:t>
            </a: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- It is about 1.5 mm width.</a:t>
            </a: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It is highly vascular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. </a:t>
            </a:r>
            <a:r>
              <a:rPr lang="en-US" sz="1600" dirty="0">
                <a:solidFill>
                  <a:srgbClr val="008F00"/>
                </a:solidFill>
                <a:latin typeface="+mj-lt"/>
              </a:rPr>
              <a:t>It gives nutrients to cornea.</a:t>
            </a:r>
            <a:endParaRPr lang="en-US" sz="1600" dirty="0">
              <a:solidFill>
                <a:schemeClr val="dk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- </a:t>
            </a:r>
            <a:r>
              <a:rPr lang="en-US" sz="1600" b="1" dirty="0">
                <a:solidFill>
                  <a:schemeClr val="dk1"/>
                </a:solidFill>
                <a:latin typeface="+mj-lt"/>
              </a:rPr>
              <a:t>It contains: </a:t>
            </a:r>
            <a:endParaRPr lang="en-US" sz="16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1- </a:t>
            </a:r>
            <a:r>
              <a:rPr lang="en-US" sz="1600" b="1" dirty="0">
                <a:solidFill>
                  <a:schemeClr val="dk1"/>
                </a:solidFill>
                <a:latin typeface="+mj-lt"/>
              </a:rPr>
              <a:t>Trabecular meshwork </a:t>
            </a:r>
            <a:r>
              <a:rPr lang="en-US" sz="1600" b="1" dirty="0">
                <a:solidFill>
                  <a:srgbClr val="008F00"/>
                </a:solidFill>
                <a:latin typeface="+mj-lt"/>
              </a:rPr>
              <a:t>(</a:t>
            </a:r>
            <a:r>
              <a:rPr lang="en-US" sz="1600" dirty="0">
                <a:solidFill>
                  <a:srgbClr val="008F00"/>
                </a:solidFill>
              </a:rPr>
              <a:t>small windows)</a:t>
            </a:r>
            <a:r>
              <a:rPr lang="en-US" sz="1600" b="1" dirty="0">
                <a:solidFill>
                  <a:srgbClr val="008F00"/>
                </a:solidFill>
                <a:latin typeface="+mj-lt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Endothelium-lined spaces.</a:t>
            </a: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It leads to canal of </a:t>
            </a:r>
            <a:r>
              <a:rPr lang="en-US" sz="1600" dirty="0" err="1">
                <a:solidFill>
                  <a:schemeClr val="dk1"/>
                </a:solidFill>
                <a:latin typeface="+mj-lt"/>
              </a:rPr>
              <a:t>Schlemm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. </a:t>
            </a:r>
            <a:r>
              <a:rPr lang="en-US" sz="1600" dirty="0">
                <a:solidFill>
                  <a:srgbClr val="008F00"/>
                </a:solidFill>
                <a:latin typeface="+mj-lt"/>
              </a:rPr>
              <a:t>(Also called spaces of Fontana)</a:t>
            </a:r>
          </a:p>
          <a:p>
            <a:endParaRPr lang="en-US" sz="16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2-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Canal of </a:t>
            </a:r>
            <a:r>
              <a:rPr lang="en-US" sz="1600" b="1" dirty="0" err="1">
                <a:solidFill>
                  <a:srgbClr val="FF0000"/>
                </a:solidFill>
                <a:latin typeface="+mj-lt"/>
              </a:rPr>
              <a:t>Schlemm</a:t>
            </a:r>
            <a:r>
              <a:rPr lang="en-US" sz="1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It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drains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 the aqueous humor into the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venous system</a:t>
            </a:r>
            <a:r>
              <a:rPr lang="en-US" sz="1600" b="1" dirty="0">
                <a:solidFill>
                  <a:schemeClr val="dk1"/>
                </a:solidFill>
                <a:latin typeface="+mj-lt"/>
              </a:rPr>
              <a:t>.</a:t>
            </a:r>
          </a:p>
          <a:p>
            <a:r>
              <a:rPr lang="en-US" sz="1600" dirty="0">
                <a:solidFill>
                  <a:srgbClr val="008F00"/>
                </a:solidFill>
              </a:rPr>
              <a:t>The canal mimics blood capillaries.</a:t>
            </a:r>
            <a:endParaRPr lang="en-US" sz="1600" b="1" dirty="0">
              <a:solidFill>
                <a:schemeClr val="dk1"/>
              </a:solidFill>
              <a:latin typeface="+mj-lt"/>
            </a:endParaRPr>
          </a:p>
          <a:p>
            <a:r>
              <a:rPr lang="en-US" sz="1400" dirty="0">
                <a:solidFill>
                  <a:srgbClr val="008F00"/>
                </a:solidFill>
                <a:latin typeface="+mj-lt"/>
              </a:rPr>
              <a:t>(If there is any obstruction in the pathway of aqueous humor it will lead to glaucoma)</a:t>
            </a:r>
          </a:p>
          <a:p>
            <a:endParaRPr lang="en-US" sz="1600" dirty="0">
              <a:solidFill>
                <a:schemeClr val="dk1"/>
              </a:solidFill>
              <a:latin typeface="+mj-lt"/>
            </a:endParaRPr>
          </a:p>
          <a:p>
            <a:endParaRPr lang="en-US" sz="1600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54721"/>
            <a:ext cx="4211516" cy="289119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5396" y="3815861"/>
            <a:ext cx="5459073" cy="2822331"/>
            <a:chOff x="480827" y="3815861"/>
            <a:chExt cx="5172626" cy="2949939"/>
          </a:xfrm>
        </p:grpSpPr>
        <p:grpSp>
          <p:nvGrpSpPr>
            <p:cNvPr id="6" name="Group 5"/>
            <p:cNvGrpSpPr/>
            <p:nvPr/>
          </p:nvGrpSpPr>
          <p:grpSpPr>
            <a:xfrm>
              <a:off x="480827" y="3815861"/>
              <a:ext cx="5172626" cy="2949939"/>
              <a:chOff x="4929735" y="1178471"/>
              <a:chExt cx="4125365" cy="3090041"/>
            </a:xfrm>
          </p:grpSpPr>
          <p:pic>
            <p:nvPicPr>
              <p:cNvPr id="7" name="Picture 6" descr="images (2)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29735" y="1178471"/>
                <a:ext cx="4125365" cy="3090041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H="1">
                <a:off x="7797362" y="1636547"/>
                <a:ext cx="157655" cy="39413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722F5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8213833" y="2254469"/>
                <a:ext cx="742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722F5"/>
                    </a:solidFill>
                  </a:rPr>
                  <a:t>Sclera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85290" y="1207577"/>
                <a:ext cx="624143" cy="354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1722F5"/>
                    </a:solidFill>
                  </a:rPr>
                  <a:t>Cornea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59820" y="1623849"/>
                <a:ext cx="465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722F5"/>
                    </a:solidFill>
                  </a:rPr>
                  <a:t>Iris</a:t>
                </a:r>
                <a:endParaRPr lang="en-US" sz="1600" dirty="0">
                  <a:solidFill>
                    <a:srgbClr val="1722F5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02439" y="2783284"/>
                <a:ext cx="86538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solidFill>
                      <a:srgbClr val="1722F5"/>
                    </a:solidFill>
                  </a:rPr>
                  <a:t>Ciliary</a:t>
                </a:r>
              </a:p>
              <a:p>
                <a:r>
                  <a:rPr lang="en-US" sz="1700" dirty="0">
                    <a:solidFill>
                      <a:srgbClr val="1722F5"/>
                    </a:solidFill>
                  </a:rPr>
                  <a:t>body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882546" y="4012924"/>
              <a:ext cx="14879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1722F5"/>
                  </a:solidFill>
                </a:rPr>
                <a:t>Canal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rgbClr val="1722F5"/>
                  </a:solidFill>
                </a:rPr>
                <a:t>of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rgbClr val="1722F5"/>
                  </a:solidFill>
                </a:rPr>
                <a:t>Schlemm</a:t>
              </a:r>
              <a:endParaRPr lang="en-US" sz="1400" dirty="0">
                <a:solidFill>
                  <a:srgbClr val="1722F5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1"/>
          <a:stretch/>
        </p:blipFill>
        <p:spPr>
          <a:xfrm>
            <a:off x="6037384" y="3815860"/>
            <a:ext cx="5788270" cy="28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732" y="314326"/>
            <a:ext cx="5375189" cy="6279906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Fibrous tunic: </a:t>
            </a:r>
            <a:r>
              <a:rPr lang="en-US" sz="2800" b="1" dirty="0">
                <a:solidFill>
                  <a:srgbClr val="FF2F92"/>
                </a:solidFill>
                <a:latin typeface="+mj-lt"/>
              </a:rPr>
              <a:t>Sclera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It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covers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posterior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5/6 of the fibrous tunic.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Sclera Proper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: consists of interlacing bundles of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type I collagen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(dense collagenous C.T., irregular type).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Melanocytes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located in the deeper regions.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1D7E78B6-597F-4071-A556-B1B9CB43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04" y="3454279"/>
            <a:ext cx="4900243" cy="2743199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A47F60DF-A543-43D2-A79A-F5D29BA644BC}"/>
              </a:ext>
            </a:extLst>
          </p:cNvPr>
          <p:cNvSpPr/>
          <p:nvPr/>
        </p:nvSpPr>
        <p:spPr>
          <a:xfrm>
            <a:off x="6331282" y="314326"/>
            <a:ext cx="5375189" cy="6279906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Vascular tunic: </a:t>
            </a:r>
            <a:r>
              <a:rPr lang="en-US" sz="2800" b="1" dirty="0">
                <a:solidFill>
                  <a:srgbClr val="FF2F92"/>
                </a:solidFill>
                <a:latin typeface="+mj-lt"/>
              </a:rPr>
              <a:t>Choroid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is the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vascular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pigmented posterior </a:t>
            </a:r>
            <a:r>
              <a:rPr lang="en-US" sz="2000" dirty="0">
                <a:solidFill>
                  <a:srgbClr val="008F00"/>
                </a:solidFill>
              </a:rPr>
              <a:t>to cornea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portion of the middle vascular tunic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Structure: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It is composed mainly of 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loose C.T.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with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melanocytes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400" dirty="0">
                <a:solidFill>
                  <a:srgbClr val="008F00"/>
                </a:solidFill>
                <a:latin typeface="+mj-lt"/>
              </a:rPr>
              <a:t>Loose CT is always rich in blood vessels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It is separated from the retina by its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Bruch’s membrane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endParaRPr lang="en-US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A7C34382-F779-4828-8EC0-7E0BC62F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51" y="3569251"/>
            <a:ext cx="4951652" cy="2629065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>
            <a:off x="9047018" y="5527964"/>
            <a:ext cx="27709" cy="498763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8035635" y="5098479"/>
            <a:ext cx="21751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Bruche’s</a:t>
            </a:r>
            <a:r>
              <a:rPr lang="en-US" dirty="0"/>
              <a:t> </a:t>
            </a:r>
            <a:r>
              <a:rPr lang="en-US" dirty="0" err="1"/>
              <a:t>membraine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66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5AA3FC3-2B2E-46F5-A756-6F3A549A2007}"/>
              </a:ext>
            </a:extLst>
          </p:cNvPr>
          <p:cNvSpPr/>
          <p:nvPr/>
        </p:nvSpPr>
        <p:spPr>
          <a:xfrm>
            <a:off x="455952" y="200024"/>
            <a:ext cx="5470063" cy="6615111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Vascular tunic: </a:t>
            </a:r>
            <a:r>
              <a:rPr lang="en-US" sz="2800" b="1" dirty="0">
                <a:solidFill>
                  <a:srgbClr val="FF2F92"/>
                </a:solidFill>
                <a:latin typeface="+mj-lt"/>
              </a:rPr>
              <a:t>Ciliary body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It is 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anterior continuation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the choroid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It surrounds the lens.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It is formed of loose vascular and pigmented C.T. that contains 3 bundles of smooth muscle cells (ciliary muscle).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Its inner surface is lined by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pars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ciliaris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retinae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(2 rows of columnar cells;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outer pigmented and inner non- pigmented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layers)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Its inner surface is highly folded forming 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ciliary processes.</a:t>
            </a:r>
          </a:p>
          <a:p>
            <a:endParaRPr lang="en-US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B870D83-769C-4266-B251-00B5B6BD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38" y="4088018"/>
            <a:ext cx="3711465" cy="2341456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63AE7072-56A5-401F-AAA5-C6E31654C192}"/>
              </a:ext>
            </a:extLst>
          </p:cNvPr>
          <p:cNvSpPr/>
          <p:nvPr/>
        </p:nvSpPr>
        <p:spPr>
          <a:xfrm>
            <a:off x="6265985" y="200024"/>
            <a:ext cx="5370098" cy="6615111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2F92"/>
                </a:solidFill>
                <a:latin typeface="+mj-lt"/>
              </a:rPr>
              <a:t>Ciliary processes </a:t>
            </a:r>
            <a:r>
              <a:rPr lang="en-US" sz="1600" b="1" dirty="0">
                <a:solidFill>
                  <a:srgbClr val="008F00"/>
                </a:solidFill>
                <a:latin typeface="+mj-lt"/>
              </a:rPr>
              <a:t>(smooth muscles)</a:t>
            </a:r>
            <a:endParaRPr lang="en-US" sz="2800" b="1" dirty="0">
              <a:solidFill>
                <a:srgbClr val="008F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Processes project  from the inner surface of the anterior  1/3 of the ciliary body towards the lens.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Are covered by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pars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ciliaris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retinae (2 rows of columnar cells).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They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give attachment 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to the lens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suspensory ligaments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zonule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 fibers).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ciliary process is what controls curvature of the lens but it is not directly attached to it.</a:t>
            </a:r>
            <a:endParaRPr lang="en-US" dirty="0">
              <a:solidFill>
                <a:srgbClr val="00B050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0D5AE00-1E0E-48C3-9244-E80766EC9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33" y="4075437"/>
            <a:ext cx="4473602" cy="2341456"/>
          </a:xfrm>
          <a:prstGeom prst="rect">
            <a:avLst/>
          </a:prstGeom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xmlns="" id="{EA0DCC09-1992-48F4-881B-697B5B2CD2B4}"/>
              </a:ext>
            </a:extLst>
          </p:cNvPr>
          <p:cNvCxnSpPr>
            <a:cxnSpLocks/>
          </p:cNvCxnSpPr>
          <p:nvPr/>
        </p:nvCxnSpPr>
        <p:spPr>
          <a:xfrm>
            <a:off x="1023257" y="4280896"/>
            <a:ext cx="591962" cy="150116"/>
          </a:xfrm>
          <a:prstGeom prst="straightConnector1">
            <a:avLst/>
          </a:prstGeom>
          <a:ln w="28575">
            <a:solidFill>
              <a:srgbClr val="008F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xmlns="" id="{4A2E79E1-722B-4F1C-91B7-E91C7381A1EF}"/>
              </a:ext>
            </a:extLst>
          </p:cNvPr>
          <p:cNvCxnSpPr>
            <a:cxnSpLocks/>
          </p:cNvCxnSpPr>
          <p:nvPr/>
        </p:nvCxnSpPr>
        <p:spPr>
          <a:xfrm>
            <a:off x="1023257" y="5161750"/>
            <a:ext cx="591962" cy="193992"/>
          </a:xfrm>
          <a:prstGeom prst="straightConnector1">
            <a:avLst/>
          </a:prstGeom>
          <a:ln w="28575">
            <a:solidFill>
              <a:srgbClr val="00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CC8E3591-887D-4E22-96ED-6BC7F190B090}"/>
              </a:ext>
            </a:extLst>
          </p:cNvPr>
          <p:cNvSpPr txBox="1"/>
          <p:nvPr/>
        </p:nvSpPr>
        <p:spPr>
          <a:xfrm>
            <a:off x="506595" y="4075437"/>
            <a:ext cx="762000" cy="400110"/>
          </a:xfrm>
          <a:prstGeom prst="rect">
            <a:avLst/>
          </a:prstGeom>
          <a:noFill/>
          <a:ln>
            <a:solidFill>
              <a:srgbClr val="008F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/>
              <a:t>Posterior chamber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08C5ACB4-BC8F-4EE5-AAE3-1A03B667E354}"/>
              </a:ext>
            </a:extLst>
          </p:cNvPr>
          <p:cNvSpPr txBox="1"/>
          <p:nvPr/>
        </p:nvSpPr>
        <p:spPr>
          <a:xfrm>
            <a:off x="518709" y="4917160"/>
            <a:ext cx="762000" cy="400110"/>
          </a:xfrm>
          <a:prstGeom prst="rect">
            <a:avLst/>
          </a:prstGeom>
          <a:noFill/>
          <a:ln>
            <a:solidFill>
              <a:srgbClr val="008F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/>
              <a:t> Anterior</a:t>
            </a:r>
          </a:p>
          <a:p>
            <a:r>
              <a:rPr lang="en-GB" sz="1000" b="1" dirty="0"/>
              <a:t>chamber </a:t>
            </a:r>
          </a:p>
        </p:txBody>
      </p:sp>
    </p:spTree>
    <p:extLst>
      <p:ext uri="{BB962C8B-B14F-4D97-AF65-F5344CB8AC3E}">
        <p14:creationId xmlns:p14="http://schemas.microsoft.com/office/powerpoint/2010/main" val="85914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65922"/>
              </p:ext>
            </p:extLst>
          </p:nvPr>
        </p:nvGraphicFramePr>
        <p:xfrm>
          <a:off x="931985" y="761960"/>
          <a:ext cx="9872589" cy="3809840"/>
        </p:xfrm>
        <a:graphic>
          <a:graphicData uri="http://schemas.openxmlformats.org/drawingml/2006/table">
            <a:tbl>
              <a:tblPr firstRow="1" bandRow="1"/>
              <a:tblGrid>
                <a:gridCol w="3120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2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1- Anterior border layer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Incomplete layer of fibroblasts and melanocytes.</a:t>
                      </a:r>
                      <a:r>
                        <a:rPr lang="en-US" sz="1800" dirty="0">
                          <a:solidFill>
                            <a:srgbClr val="008F00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8F00"/>
                          </a:solidFill>
                        </a:rPr>
                        <a:t>Most</a:t>
                      </a:r>
                      <a:r>
                        <a:rPr lang="en-US" sz="1800" baseline="0" dirty="0">
                          <a:solidFill>
                            <a:srgbClr val="008F00"/>
                          </a:solidFill>
                        </a:rPr>
                        <a:t> of it are cones sells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2- Stroma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Poorly vascularized C.T. with fibroblasts and melanocytes.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1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3- Vessel layer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rgbClr val="008F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Mor</a:t>
                      </a:r>
                      <a:r>
                        <a:rPr lang="en-US" sz="1800" b="0" i="0" kern="1200" baseline="0" dirty="0">
                          <a:solidFill>
                            <a:srgbClr val="008F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 prominent layer</a:t>
                      </a:r>
                      <a:endParaRPr lang="en-US" sz="1800" b="1" i="0" kern="1200" dirty="0">
                        <a:solidFill>
                          <a:srgbClr val="FF8AD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Well-vascularized  loose C.T.  </a:t>
                      </a:r>
                    </a:p>
                    <a:p>
                      <a:pPr algn="l"/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Centrally, it contains </a:t>
                      </a:r>
                      <a:r>
                        <a:rPr lang="en-US" sz="1800" b="1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circularly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arranged smooth muscle fibers </a:t>
                      </a:r>
                    </a:p>
                    <a:p>
                      <a:pPr algn="l"/>
                      <a:r>
                        <a:rPr lang="en-US" sz="1800" b="1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(sphincter pupillae muscle).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4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4- Dilator pupillae muscle layer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Arranged</a:t>
                      </a:r>
                      <a:r>
                        <a:rPr lang="en-US" sz="1800" b="0" i="0" kern="1200" baseline="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 in sunrays shape</a:t>
                      </a:r>
                      <a:endParaRPr lang="en-US" sz="1800" b="1" i="0" kern="1200" dirty="0">
                        <a:solidFill>
                          <a:srgbClr val="FF8AD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Contains </a:t>
                      </a:r>
                      <a:r>
                        <a:rPr lang="en-US" sz="1800" b="1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radially 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arranged myoepithelial cells. </a:t>
                      </a:r>
                    </a:p>
                    <a:p>
                      <a:pPr algn="l"/>
                      <a:r>
                        <a:rPr lang="en-US" sz="1800" b="0" i="0" baseline="0" dirty="0">
                          <a:solidFill>
                            <a:srgbClr val="008F00"/>
                          </a:solidFill>
                          <a:latin typeface="+mj-lt"/>
                        </a:rPr>
                        <a:t>So </a:t>
                      </a:r>
                      <a:r>
                        <a:rPr lang="en-US" sz="1800" b="0" i="0" kern="1200" baseline="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the iris constricts and dilates the pupil.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5200080"/>
                  </a:ext>
                </a:extLst>
              </a:tr>
              <a:tr h="650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5-  Posterior surface layer     (pigmented epithelium 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It is composed of 2 rows of  pigmented epithelial cells (pars iridis retinae). </a:t>
                      </a:r>
                    </a:p>
                    <a:p>
                      <a:pPr algn="l"/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They are the continuation of pars ciliaris retinae.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7419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IRIS</a:t>
            </a:r>
            <a:endParaRPr lang="en-US" sz="1600" dirty="0">
              <a:solidFill>
                <a:srgbClr val="FF2F92"/>
              </a:solidFill>
              <a:latin typeface="+mj-lt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61" y="4657545"/>
            <a:ext cx="5658437" cy="2013909"/>
          </a:xfrm>
          <a:prstGeom prst="rect">
            <a:avLst/>
          </a:prstGeom>
        </p:spPr>
      </p:pic>
      <p:pic>
        <p:nvPicPr>
          <p:cNvPr id="7" name="Picture 6" descr="images.jpg">
            <a:extLst>
              <a:ext uri="{FF2B5EF4-FFF2-40B4-BE49-F238E27FC236}">
                <a16:creationId xmlns:a16="http://schemas.microsoft.com/office/drawing/2014/main" xmlns="" id="{0B3FFD9B-B3A4-4F37-9D96-5493C9CAB4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3850" y="4657544"/>
            <a:ext cx="4746569" cy="2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4927"/>
              </p:ext>
            </p:extLst>
          </p:nvPr>
        </p:nvGraphicFramePr>
        <p:xfrm>
          <a:off x="257791" y="503727"/>
          <a:ext cx="11537969" cy="6356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1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7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77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Layers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Features</a:t>
                      </a:r>
                      <a:r>
                        <a:rPr lang="en-US" b="1" baseline="0" dirty="0">
                          <a:latin typeface="+mj-lt"/>
                        </a:rPr>
                        <a:t>  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56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1" dirty="0">
                          <a:solidFill>
                            <a:srgbClr val="FF2F92"/>
                          </a:solidFill>
                          <a:latin typeface="+mj-lt"/>
                          <a:cs typeface="Times New Roman" pitchFamily="18" charset="0"/>
                        </a:rPr>
                        <a:t>1-Pigmented epithelium</a:t>
                      </a:r>
                      <a:endParaRPr lang="en-US" sz="1400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Cuboidal to columnar cells</a:t>
                      </a:r>
                      <a:r>
                        <a:rPr lang="en-US" altLang="en-US" sz="12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(single layer).</a:t>
                      </a:r>
                      <a:r>
                        <a:rPr lang="en-US" sz="1200" dirty="0">
                          <a:solidFill>
                            <a:srgbClr val="008F00"/>
                          </a:solidFill>
                        </a:rPr>
                        <a:t> Short</a:t>
                      </a:r>
                      <a:r>
                        <a:rPr lang="en-US" sz="1200" baseline="0" dirty="0">
                          <a:solidFill>
                            <a:srgbClr val="008F00"/>
                          </a:solidFill>
                        </a:rPr>
                        <a:t> column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Apical microvilli.</a:t>
                      </a:r>
                      <a:r>
                        <a:rPr lang="en-US" sz="1200" dirty="0">
                          <a:solidFill>
                            <a:srgbClr val="008F00"/>
                          </a:solidFill>
                        </a:rPr>
                        <a:t> Increase</a:t>
                      </a:r>
                      <a:r>
                        <a:rPr lang="en-US" sz="1200" baseline="0" dirty="0">
                          <a:solidFill>
                            <a:srgbClr val="008F00"/>
                          </a:solidFill>
                        </a:rPr>
                        <a:t> surface area and act as phagocyte</a:t>
                      </a:r>
                      <a:endParaRPr lang="en-US" altLang="en-US" sz="120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Abundance of melanin granules.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200" b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Absorb light.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Phagocytosis of membranous discs from tips of rods. </a:t>
                      </a:r>
                      <a:r>
                        <a:rPr lang="en-US" altLang="en-US" sz="1200" dirty="0">
                          <a:solidFill>
                            <a:srgbClr val="008F00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8F00"/>
                          </a:solidFill>
                        </a:rPr>
                        <a:t>When rods are stimulated, they rupture)</a:t>
                      </a:r>
                      <a:endParaRPr lang="en-US" altLang="en-US" sz="1200" dirty="0">
                        <a:solidFill>
                          <a:srgbClr val="008F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Esterification of Vitamin A (in SER).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33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1" dirty="0">
                          <a:solidFill>
                            <a:srgbClr val="FF2F92"/>
                          </a:solidFill>
                          <a:latin typeface="+mj-lt"/>
                          <a:cs typeface="Times New Roman" pitchFamily="18" charset="0"/>
                        </a:rPr>
                        <a:t>2-Rods and cones layer.</a:t>
                      </a:r>
                      <a:endParaRPr lang="en-US" sz="1400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lvl="0" indent="-228600" algn="l" fontAlgn="auto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Are </a:t>
                      </a: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photoreceptor cells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  <a:p>
                      <a:pPr marR="0" lvl="0" indent="-228600" algn="l" fontAlgn="auto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Each has:</a:t>
                      </a:r>
                    </a:p>
                    <a:p>
                      <a:pPr marR="0" lvl="0" indent="-108000" algn="l" fontAlgn="auto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solidFill>
                            <a:srgbClr val="FF8AD8"/>
                          </a:solidFill>
                          <a:latin typeface="+mj-lt"/>
                          <a:cs typeface="Times New Roman" pitchFamily="18" charset="0"/>
                        </a:rPr>
                        <a:t>1. Dendrite formed of:</a:t>
                      </a:r>
                    </a:p>
                    <a:p>
                      <a:pPr marR="0" lvl="0" indent="-72000" algn="l" fontAlgn="auto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rgbClr val="EE0CBE"/>
                          </a:solidFill>
                          <a:latin typeface="+mj-lt"/>
                          <a:cs typeface="Times New Roman" pitchFamily="18" charset="0"/>
                        </a:rPr>
                        <a:t>- Outer segment (OS):</a:t>
                      </a:r>
                      <a:r>
                        <a:rPr lang="en-US" altLang="en-US" sz="1200" baseline="0" dirty="0">
                          <a:solidFill>
                            <a:srgbClr val="EE0CBE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contains membranous discs  containing rhodopsin (in rods) and </a:t>
                      </a:r>
                      <a:r>
                        <a:rPr lang="en-US" altLang="en-US" sz="1200" dirty="0" err="1">
                          <a:latin typeface="+mj-lt"/>
                          <a:cs typeface="Times New Roman" pitchFamily="18" charset="0"/>
                        </a:rPr>
                        <a:t>iodopsin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 (in cones).</a:t>
                      </a:r>
                    </a:p>
                    <a:p>
                      <a:pPr marL="0" marR="0" lvl="0" indent="0" algn="l" fontAlgn="auto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200" dirty="0">
                          <a:solidFill>
                            <a:srgbClr val="EE0CBE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Connecting Stalk</a:t>
                      </a:r>
                      <a:r>
                        <a:rPr lang="en-US" altLang="en-US" sz="1200" dirty="0">
                          <a:solidFill>
                            <a:srgbClr val="FF2F92"/>
                          </a:solidFill>
                          <a:latin typeface="+mj-lt"/>
                          <a:cs typeface="Times New Roman" pitchFamily="18" charset="0"/>
                        </a:rPr>
                        <a:t>:</a:t>
                      </a:r>
                      <a:r>
                        <a:rPr lang="en-US" altLang="en-US" sz="1200" dirty="0">
                          <a:solidFill>
                            <a:srgbClr val="FF8AD8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with modified cilium.</a:t>
                      </a:r>
                    </a:p>
                    <a:p>
                      <a:pPr marL="0" marR="0" lvl="0" indent="0" algn="l" fontAlgn="auto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200" dirty="0">
                          <a:solidFill>
                            <a:srgbClr val="EE0CBE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Inner segment (IS).</a:t>
                      </a:r>
                    </a:p>
                    <a:p>
                      <a:pPr marR="0" lvl="0" indent="-228600" algn="l" fontAlgn="auto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solidFill>
                            <a:srgbClr val="FF8AD8"/>
                          </a:solidFill>
                          <a:latin typeface="+mj-lt"/>
                          <a:cs typeface="Times New Roman" pitchFamily="18" charset="0"/>
                        </a:rPr>
                        <a:t> 2. Cell body.</a:t>
                      </a:r>
                    </a:p>
                    <a:p>
                      <a:pPr marR="0" lvl="0" indent="-144000" algn="l" fontAlgn="auto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solidFill>
                            <a:srgbClr val="FF8AD8"/>
                          </a:solidFill>
                          <a:latin typeface="+mj-lt"/>
                          <a:cs typeface="Times New Roman" pitchFamily="18" charset="0"/>
                        </a:rPr>
                        <a:t> 3. Axon:</a:t>
                      </a:r>
                      <a:r>
                        <a:rPr lang="en-US" altLang="en-US" sz="1200" dirty="0">
                          <a:solidFill>
                            <a:srgbClr val="FF8AD8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synapses with dendrite of bipolar neuron of inner nuclear layer.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indent="-228600" algn="l" fontAlgn="auto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Rods are receptors for dim light 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( low intensity light).</a:t>
                      </a:r>
                    </a:p>
                    <a:p>
                      <a:pPr marR="0" lvl="0" indent="-228600" algn="l" fontAlgn="auto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Cones are receptors for bright light 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and </a:t>
                      </a: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color vision</a:t>
                      </a:r>
                      <a:r>
                        <a:rPr lang="en-US" altLang="en-US" sz="1200" baseline="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en-US" altLang="en-US" sz="1200" dirty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red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1200" dirty="0">
                          <a:solidFill>
                            <a:srgbClr val="00B050"/>
                          </a:solidFill>
                          <a:latin typeface="+mj-lt"/>
                          <a:cs typeface="Times New Roman" pitchFamily="18" charset="0"/>
                        </a:rPr>
                        <a:t>green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 &amp; </a:t>
                      </a:r>
                      <a:r>
                        <a:rPr lang="en-US" altLang="en-US" sz="1200" dirty="0">
                          <a:solidFill>
                            <a:srgbClr val="0070C0"/>
                          </a:solidFill>
                          <a:latin typeface="+mj-lt"/>
                          <a:cs typeface="Times New Roman" pitchFamily="18" charset="0"/>
                        </a:rPr>
                        <a:t>blue</a:t>
                      </a:r>
                      <a:r>
                        <a:rPr lang="en-US" altLang="en-US" sz="1200" dirty="0">
                          <a:latin typeface="+mj-lt"/>
                          <a:cs typeface="Times New Roman" pitchFamily="18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77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1" dirty="0">
                          <a:solidFill>
                            <a:srgbClr val="FF2F92"/>
                          </a:solidFill>
                          <a:latin typeface="+mj-lt"/>
                          <a:cs typeface="Times New Roman" pitchFamily="18" charset="0"/>
                        </a:rPr>
                        <a:t>3-Outer limiting membrane.</a:t>
                      </a:r>
                      <a:endParaRPr lang="en-US" sz="1400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A region of </a:t>
                      </a:r>
                      <a:r>
                        <a:rPr lang="en-US" altLang="en-US" sz="1200" u="sng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zonulae</a:t>
                      </a:r>
                      <a:r>
                        <a:rPr lang="en-US" alt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adherents junctions 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between</a:t>
                      </a:r>
                      <a:r>
                        <a:rPr lang="en-US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Muller cells 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and the </a:t>
                      </a:r>
                      <a:r>
                        <a:rPr lang="en-US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photoreceptors.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4-Outer nuclear layer: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Contains nuclei of the rods &amp; cones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5-Outer </a:t>
                      </a:r>
                      <a:r>
                        <a:rPr lang="en-US" altLang="en-US" sz="1400" b="1" kern="1200" dirty="0" err="1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plexiform</a:t>
                      </a: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layer: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Contains </a:t>
                      </a:r>
                      <a:r>
                        <a:rPr lang="en-US" altLang="en-US" sz="1200" u="sng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axodendritic</a:t>
                      </a:r>
                      <a:r>
                        <a:rPr lang="en-US" alt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synapses 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between the </a:t>
                      </a:r>
                      <a:r>
                        <a:rPr lang="en-US" alt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photoreceptor cells and dendrites of bipolar and horizontal cells.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6-Inner nuclear layer: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Contains the </a:t>
                      </a:r>
                      <a:r>
                        <a:rPr lang="en-US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nuclei</a:t>
                      </a:r>
                      <a:r>
                        <a:rPr lang="en-US" alt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of:</a:t>
                      </a:r>
                    </a:p>
                    <a:p>
                      <a:pPr>
                        <a:buNone/>
                      </a:pPr>
                      <a:r>
                        <a:rPr lang="en-US" sz="1200" dirty="0">
                          <a:latin typeface="+mj-lt"/>
                        </a:rPr>
                        <a:t>1- </a:t>
                      </a:r>
                      <a:r>
                        <a:rPr lang="en-US" sz="1200" b="1" dirty="0">
                          <a:latin typeface="+mj-lt"/>
                        </a:rPr>
                        <a:t>Bipolar neurons</a:t>
                      </a:r>
                      <a:r>
                        <a:rPr lang="en-US" sz="1200" dirty="0">
                          <a:latin typeface="+mj-lt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sz="1200" dirty="0">
                          <a:latin typeface="+mj-lt"/>
                        </a:rPr>
                        <a:t>2- </a:t>
                      </a:r>
                      <a:r>
                        <a:rPr lang="en-US" sz="1200" b="1" dirty="0">
                          <a:latin typeface="+mj-lt"/>
                        </a:rPr>
                        <a:t>Horizontal neurons</a:t>
                      </a:r>
                      <a:r>
                        <a:rPr lang="en-US" sz="1200" dirty="0">
                          <a:latin typeface="+mj-lt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sz="1200" dirty="0">
                          <a:latin typeface="+mj-lt"/>
                        </a:rPr>
                        <a:t>3- </a:t>
                      </a:r>
                      <a:r>
                        <a:rPr lang="en-US" sz="1200" b="1" dirty="0" err="1">
                          <a:latin typeface="+mj-lt"/>
                        </a:rPr>
                        <a:t>Amacrine</a:t>
                      </a:r>
                      <a:r>
                        <a:rPr lang="en-US" sz="1200" b="1" dirty="0">
                          <a:latin typeface="+mj-lt"/>
                        </a:rPr>
                        <a:t> neurons </a:t>
                      </a:r>
                      <a:r>
                        <a:rPr lang="en-US" sz="1200" dirty="0">
                          <a:latin typeface="+mj-lt"/>
                        </a:rPr>
                        <a:t>(</a:t>
                      </a:r>
                      <a:r>
                        <a:rPr lang="en-US" sz="1200" dirty="0" err="1">
                          <a:latin typeface="+mj-lt"/>
                        </a:rPr>
                        <a:t>unipolar</a:t>
                      </a:r>
                      <a:r>
                        <a:rPr lang="en-US" sz="1200" dirty="0">
                          <a:latin typeface="+mj-lt"/>
                        </a:rPr>
                        <a:t> neurons):</a:t>
                      </a:r>
                    </a:p>
                    <a:p>
                      <a:pPr>
                        <a:buNone/>
                      </a:pPr>
                      <a:r>
                        <a:rPr lang="en-US" sz="1200" dirty="0">
                          <a:latin typeface="+mj-lt"/>
                        </a:rPr>
                        <a:t>4- </a:t>
                      </a:r>
                      <a:r>
                        <a:rPr lang="en-US" sz="1200" b="1" dirty="0">
                          <a:latin typeface="+mj-lt"/>
                        </a:rPr>
                        <a:t>Neuroglial cells  </a:t>
                      </a:r>
                      <a:r>
                        <a:rPr lang="en-US" sz="1200" dirty="0">
                          <a:latin typeface="+mj-lt"/>
                        </a:rPr>
                        <a:t>(Muller cells) that extend</a:t>
                      </a:r>
                      <a:r>
                        <a:rPr lang="en-US" sz="1200" baseline="0" dirty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</a:rPr>
                        <a:t>between the vitreous body and the inner segments of rods and cones.</a:t>
                      </a:r>
                      <a:endParaRPr lang="en-US" alt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7-Inner </a:t>
                      </a:r>
                      <a:r>
                        <a:rPr lang="en-US" altLang="en-US" sz="1400" b="1" kern="1200" dirty="0" err="1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plexiform</a:t>
                      </a: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layer: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Contains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axodendritic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synapses between </a:t>
                      </a:r>
                      <a:r>
                        <a:rPr 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axons of bipolar neurons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dendrites of ganglion cells and </a:t>
                      </a:r>
                      <a:r>
                        <a:rPr lang="en-US" sz="1200" u="sng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amacrine</a:t>
                      </a:r>
                      <a:r>
                        <a:rPr 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cells.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8-Ganglion cell layer: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Contains cell bodies of large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multipolar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neurons of the ganglion cells.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7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9-Optic nerve fiber layer: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Contains </a:t>
                      </a:r>
                      <a:r>
                        <a:rPr lang="en-US" sz="1200" u="sng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unmyelinated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axons of the </a:t>
                      </a:r>
                      <a:r>
                        <a:rPr lang="en-US" sz="1200" u="sng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ganglion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cells.</a:t>
                      </a: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N.B.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These axons become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myelinated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as the nerve pierces the sclera.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10-The inner limiting membrane: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It is formed by the basal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laminae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Muller cells.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37231" y="0"/>
            <a:ext cx="6975476" cy="416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 flipH="1" flipV="1">
            <a:off x="-1573029" y="3846143"/>
            <a:ext cx="482865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257791" y="2470245"/>
            <a:ext cx="588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light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10AF4924-379C-4600-944C-4D57C946D8A8}"/>
              </a:ext>
            </a:extLst>
          </p:cNvPr>
          <p:cNvSpPr/>
          <p:nvPr/>
        </p:nvSpPr>
        <p:spPr>
          <a:xfrm>
            <a:off x="8501558" y="3176406"/>
            <a:ext cx="2775036" cy="260905"/>
          </a:xfrm>
          <a:prstGeom prst="rect">
            <a:avLst/>
          </a:prstGeom>
          <a:noFill/>
          <a:ln w="12700"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8F00"/>
                </a:solidFill>
              </a:rPr>
              <a:t>C</a:t>
            </a:r>
            <a:r>
              <a:rPr lang="en-GB" sz="1200" dirty="0">
                <a:solidFill>
                  <a:schemeClr val="tx1"/>
                </a:solidFill>
              </a:rPr>
              <a:t>ones &gt; </a:t>
            </a:r>
            <a:r>
              <a:rPr lang="en-GB" sz="1200" dirty="0" err="1">
                <a:solidFill>
                  <a:srgbClr val="008F00"/>
                </a:solidFill>
              </a:rPr>
              <a:t>C</a:t>
            </a:r>
            <a:r>
              <a:rPr lang="en-GB" sz="1200" dirty="0" err="1">
                <a:solidFill>
                  <a:schemeClr val="tx1"/>
                </a:solidFill>
              </a:rPr>
              <a:t>o</a:t>
            </a:r>
            <a:r>
              <a:rPr lang="en-GB" sz="1200" dirty="0" err="1">
                <a:solidFill>
                  <a:srgbClr val="1722F5"/>
                </a:solidFill>
              </a:rPr>
              <a:t>l</a:t>
            </a:r>
            <a:r>
              <a:rPr lang="en-GB" sz="1200" dirty="0" err="1">
                <a:solidFill>
                  <a:schemeClr val="tx1"/>
                </a:solidFill>
              </a:rPr>
              <a:t>or</a:t>
            </a:r>
            <a:r>
              <a:rPr lang="en-GB" sz="1200" dirty="0">
                <a:solidFill>
                  <a:schemeClr val="tx1"/>
                </a:solidFill>
              </a:rPr>
              <a:t> &gt; </a:t>
            </a:r>
            <a:r>
              <a:rPr lang="en-GB" sz="1200" dirty="0">
                <a:solidFill>
                  <a:srgbClr val="1722F5"/>
                </a:solidFill>
              </a:rPr>
              <a:t>L</a:t>
            </a:r>
            <a:r>
              <a:rPr lang="en-GB" sz="1200" dirty="0">
                <a:solidFill>
                  <a:schemeClr val="tx1"/>
                </a:solidFill>
              </a:rPr>
              <a:t>arge &gt; Bright </a:t>
            </a:r>
            <a:r>
              <a:rPr lang="en-GB" sz="1200" dirty="0">
                <a:solidFill>
                  <a:srgbClr val="1722F5"/>
                </a:solidFill>
              </a:rPr>
              <a:t>L</a:t>
            </a:r>
            <a:r>
              <a:rPr lang="en-GB" sz="1200" dirty="0">
                <a:solidFill>
                  <a:schemeClr val="tx1"/>
                </a:solidFill>
              </a:rPr>
              <a:t>ight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F92"/>
                </a:solidFill>
                <a:latin typeface="+mj-lt"/>
              </a:rPr>
              <a:t>RETINA </a:t>
            </a:r>
            <a:r>
              <a:rPr lang="ar-SA" sz="2800" b="1" dirty="0">
                <a:solidFill>
                  <a:srgbClr val="FF2F92"/>
                </a:solidFill>
                <a:latin typeface="+mj-lt"/>
              </a:rPr>
              <a:t>مهم</a:t>
            </a:r>
            <a:endParaRPr lang="en-US" sz="1400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6617" y="4525574"/>
            <a:ext cx="4540025" cy="415498"/>
          </a:xfrm>
          <a:prstGeom prst="rect">
            <a:avLst/>
          </a:prstGeom>
          <a:ln>
            <a:solidFill>
              <a:srgbClr val="FF8AD8"/>
            </a:solidFill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The axons of rods and cones synapse with dendrites of inner nuclear layer.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The inner nuclear layer cell synapse with each other and with ganglion cell layer.</a:t>
            </a:r>
          </a:p>
        </p:txBody>
      </p:sp>
    </p:spTree>
    <p:extLst>
      <p:ext uri="{BB962C8B-B14F-4D97-AF65-F5344CB8AC3E}">
        <p14:creationId xmlns:p14="http://schemas.microsoft.com/office/powerpoint/2010/main" val="385097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1557</Words>
  <Application>Microsoft Macintosh PowerPoint</Application>
  <PresentationFormat>Widescreen</PresentationFormat>
  <Paragraphs>264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PowerPoint Presentation</vt:lpstr>
      <vt:lpstr>Objectives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شوق</cp:lastModifiedBy>
  <cp:revision>62</cp:revision>
  <cp:lastPrinted>2017-10-10T14:18:09Z</cp:lastPrinted>
  <dcterms:created xsi:type="dcterms:W3CDTF">2017-02-05T14:21:38Z</dcterms:created>
  <dcterms:modified xsi:type="dcterms:W3CDTF">2017-10-10T14:18:25Z</dcterms:modified>
</cp:coreProperties>
</file>