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8"/>
  </p:notesMasterIdLst>
  <p:sldIdLst>
    <p:sldId id="263" r:id="rId2"/>
    <p:sldId id="259" r:id="rId3"/>
    <p:sldId id="266" r:id="rId4"/>
    <p:sldId id="267" r:id="rId5"/>
    <p:sldId id="285" r:id="rId6"/>
    <p:sldId id="287" r:id="rId7"/>
    <p:sldId id="270" r:id="rId8"/>
    <p:sldId id="273" r:id="rId9"/>
    <p:sldId id="275" r:id="rId10"/>
    <p:sldId id="278" r:id="rId11"/>
    <p:sldId id="280" r:id="rId12"/>
    <p:sldId id="282" r:id="rId13"/>
    <p:sldId id="284" r:id="rId14"/>
    <p:sldId id="261" r:id="rId15"/>
    <p:sldId id="286"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DDDDD"/>
    <a:srgbClr val="FF9933"/>
    <a:srgbClr val="FF9966"/>
    <a:srgbClr val="FF7C80"/>
    <a:srgbClr val="CC00FF"/>
    <a:srgbClr val="008000"/>
    <a:srgbClr val="0000CC"/>
    <a:srgbClr val="4141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1" autoAdjust="0"/>
    <p:restoredTop sz="95853"/>
  </p:normalViewPr>
  <p:slideViewPr>
    <p:cSldViewPr snapToGrid="0">
      <p:cViewPr>
        <p:scale>
          <a:sx n="119" d="100"/>
          <a:sy n="119" d="100"/>
        </p:scale>
        <p:origin x="-510"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19/10/2017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C8541C-2C30-471E-9DDB-80EECFC229BE}"/>
              </a:ext>
            </a:extLst>
          </p:cNvPr>
          <p:cNvSpPr>
            <a:spLocks noGrp="1"/>
          </p:cNvSpPr>
          <p:nvPr>
            <p:ph type="dt" sz="half" idx="10"/>
          </p:nvPr>
        </p:nvSpPr>
        <p:spPr/>
        <p:txBody>
          <a:bodyPr/>
          <a:lstStyle/>
          <a:p>
            <a:fld id="{9334D819-9F07-4261-B09B-9E467E5D9002}" type="datetimeFigureOut">
              <a:rPr lang="en-US" smtClean="0"/>
              <a:pPr/>
              <a:t>19/10/2017</a:t>
            </a:fld>
            <a:endParaRPr lang="en-US" dirty="0"/>
          </a:p>
        </p:txBody>
      </p:sp>
      <p:sp>
        <p:nvSpPr>
          <p:cNvPr id="5" name="Footer Placeholder 4">
            <a:extLst>
              <a:ext uri="{FF2B5EF4-FFF2-40B4-BE49-F238E27FC236}">
                <a16:creationId xmlns:a16="http://schemas.microsoft.com/office/drawing/2014/main" xmlns=""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EFF9C7-0729-4082-BE5D-28B8A87A2262}"/>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5" name="Footer Placeholder 4">
            <a:extLst>
              <a:ext uri="{FF2B5EF4-FFF2-40B4-BE49-F238E27FC236}">
                <a16:creationId xmlns:a16="http://schemas.microsoft.com/office/drawing/2014/main" xmlns=""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9CE333-D839-46AE-9654-9647AE3DBA9A}"/>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5" name="Footer Placeholder 4">
            <a:extLst>
              <a:ext uri="{FF2B5EF4-FFF2-40B4-BE49-F238E27FC236}">
                <a16:creationId xmlns:a16="http://schemas.microsoft.com/office/drawing/2014/main" xmlns=""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68C377-B7C2-4062-882B-02408DF0F7DB}"/>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5" name="Footer Placeholder 4">
            <a:extLst>
              <a:ext uri="{FF2B5EF4-FFF2-40B4-BE49-F238E27FC236}">
                <a16:creationId xmlns:a16="http://schemas.microsoft.com/office/drawing/2014/main" xmlns=""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7C7CC5-FDEC-4B47-82FC-41889ABFAA49}"/>
              </a:ext>
            </a:extLst>
          </p:cNvPr>
          <p:cNvSpPr>
            <a:spLocks noGrp="1"/>
          </p:cNvSpPr>
          <p:nvPr>
            <p:ph type="dt" sz="half" idx="10"/>
          </p:nvPr>
        </p:nvSpPr>
        <p:spPr/>
        <p:txBody>
          <a:bodyPr/>
          <a:lstStyle/>
          <a:p>
            <a:fld id="{9334D819-9F07-4261-B09B-9E467E5D9002}" type="datetimeFigureOut">
              <a:rPr lang="en-US" smtClean="0"/>
              <a:pPr/>
              <a:t>19/10/2017</a:t>
            </a:fld>
            <a:endParaRPr lang="en-US" dirty="0"/>
          </a:p>
        </p:txBody>
      </p:sp>
      <p:sp>
        <p:nvSpPr>
          <p:cNvPr id="5" name="Footer Placeholder 4">
            <a:extLst>
              <a:ext uri="{FF2B5EF4-FFF2-40B4-BE49-F238E27FC236}">
                <a16:creationId xmlns:a16="http://schemas.microsoft.com/office/drawing/2014/main" xmlns=""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98DC7E-8FA3-4F95-88DA-089562931E12}"/>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6" name="Footer Placeholder 5">
            <a:extLst>
              <a:ext uri="{FF2B5EF4-FFF2-40B4-BE49-F238E27FC236}">
                <a16:creationId xmlns:a16="http://schemas.microsoft.com/office/drawing/2014/main" xmlns=""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7E3A0F-82A1-4936-8747-5EB21579D9E2}"/>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8" name="Footer Placeholder 7">
            <a:extLst>
              <a:ext uri="{FF2B5EF4-FFF2-40B4-BE49-F238E27FC236}">
                <a16:creationId xmlns:a16="http://schemas.microsoft.com/office/drawing/2014/main" xmlns=""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7B5D828-283B-49BB-9194-815807C7E0BC}"/>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4" name="Footer Placeholder 3">
            <a:extLst>
              <a:ext uri="{FF2B5EF4-FFF2-40B4-BE49-F238E27FC236}">
                <a16:creationId xmlns:a16="http://schemas.microsoft.com/office/drawing/2014/main" xmlns=""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107F77-8396-45B6-B6B3-809EA18E9C14}"/>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3" name="Footer Placeholder 2">
            <a:extLst>
              <a:ext uri="{FF2B5EF4-FFF2-40B4-BE49-F238E27FC236}">
                <a16:creationId xmlns:a16="http://schemas.microsoft.com/office/drawing/2014/main" xmlns=""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8CAA12-1BF5-4C7A-9AD1-3790C1873AFB}"/>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6" name="Footer Placeholder 5">
            <a:extLst>
              <a:ext uri="{FF2B5EF4-FFF2-40B4-BE49-F238E27FC236}">
                <a16:creationId xmlns:a16="http://schemas.microsoft.com/office/drawing/2014/main" xmlns=""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1D4862-EB00-4D9C-8F6D-9EE1147E4DD8}"/>
              </a:ext>
            </a:extLst>
          </p:cNvPr>
          <p:cNvSpPr>
            <a:spLocks noGrp="1"/>
          </p:cNvSpPr>
          <p:nvPr>
            <p:ph type="dt" sz="half" idx="10"/>
          </p:nvPr>
        </p:nvSpPr>
        <p:spPr/>
        <p:txBody>
          <a:bodyPr/>
          <a:lstStyle/>
          <a:p>
            <a:fld id="{9334D819-9F07-4261-B09B-9E467E5D9002}" type="datetimeFigureOut">
              <a:rPr lang="en-US" smtClean="0"/>
              <a:t>19/10/2017</a:t>
            </a:fld>
            <a:endParaRPr lang="en-US" dirty="0"/>
          </a:p>
        </p:txBody>
      </p:sp>
      <p:sp>
        <p:nvSpPr>
          <p:cNvPr id="6" name="Footer Placeholder 5">
            <a:extLst>
              <a:ext uri="{FF2B5EF4-FFF2-40B4-BE49-F238E27FC236}">
                <a16:creationId xmlns:a16="http://schemas.microsoft.com/office/drawing/2014/main" xmlns=""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19/10/2017</a:t>
            </a:fld>
            <a:endParaRPr lang="en-US" dirty="0"/>
          </a:p>
        </p:txBody>
      </p:sp>
      <p:sp>
        <p:nvSpPr>
          <p:cNvPr id="5" name="Footer Placeholder 4">
            <a:extLst>
              <a:ext uri="{FF2B5EF4-FFF2-40B4-BE49-F238E27FC236}">
                <a16:creationId xmlns:a16="http://schemas.microsoft.com/office/drawing/2014/main" xmlns=""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docs.google.com/presentation/d/1-6ywx_lehytuBcjJbP9bkMb8Y8GcNQbF7Tr7v8gZn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www.google.com/imgres?imgurl=http://www.fpnotebook.com/_media/EntSerousOtitisMedia.jpg&amp;imgrefurl=http://www.fpnotebook.com/ENT/Ear/SrsOtsMd.htm&amp;usg=__AC_y1lpS_zq8-1fN72GLIPGbL28=&amp;h=364&amp;w=368&amp;sz=89&amp;hl=en&amp;start=1&amp;itbs=1&amp;tbnid=VXNqbOkLsY1mmM:&amp;tbnh=121&amp;tbnw=122&amp;prev=/images?q=SEROUS+otitis+media&amp;hl=en&amp;safe=active&amp;sa=G&amp;gbv=2&amp;tbs=isch: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texasent.com/userfiles/image//Otitis%20Media%20Fig3.JPG&amp;imgrefurl=http://www.texasent.com/symptomsandtreatments/earinfections.asp&amp;usg=__8uVByDk1autYUtwKPFWHXMulwvI=&amp;h=480&amp;w=640&amp;sz=24&amp;hl=en&amp;start=17&amp;itbs=1&amp;tbnid=-obOj53sdnbekM:&amp;tbnh=103&amp;tbnw=137&amp;prev=/images?q=SEROUS+otitis+media&amp;hl=en&amp;safe=active&amp;sa=G&amp;gbv=2&amp;tbs=isch:1" TargetMode="External"/><Relationship Id="rId5" Type="http://schemas.openxmlformats.org/officeDocument/2006/relationships/image" Target="../media/image24.jpeg"/><Relationship Id="rId4" Type="http://schemas.openxmlformats.org/officeDocument/2006/relationships/hyperlink" Target="http://www.google.com/imgres?imgurl=http://www.rcsullivan.com/www/toml0911.jpg&amp;imgrefurl=http://www.courses.audiospeech.ubc.ca/haplab/a514web.htm&amp;usg=__xMw-4m-Dv_PeNPgaPQlApEsClNg=&amp;h=351&amp;w=351&amp;sz=11&amp;hl=en&amp;start=3&amp;itbs=1&amp;tbnid=1QsfEh0rhFpSaM:&amp;tbnh=120&amp;tbnw=120&amp;prev=/images?q=SEROUS+otitis+media&amp;hl=en&amp;safe=active&amp;sa=G&amp;gbv=2&amp;tbs=isch: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imgres?imgurl=http://www.evmsent.org/images/tmperf.jpg&amp;imgrefurl=http://www.evmsent.org/chronic_ear_infections.asp&amp;usg=__LJ-gnXoSiIwKB7zf9vU8QsVtWfA=&amp;h=466&amp;w=450&amp;sz=40&amp;hl=en&amp;start=18&amp;itbs=1&amp;tbnid=Xmx1Gilw3kPdRM:&amp;tbnh=128&amp;tbnw=124&amp;prev=/images?q=chronic+otitis+media&amp;hl=en&amp;safe=active&amp;sa=G&amp;gbv=2&amp;tbs=isch:1"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www.google.com/imgres?imgurl=http://www.uthsc.edu/otolaryngology/images/567.jpg&amp;imgrefurl=http://www.uthsc.edu/otolaryngology/otitismedia.php&amp;usg=__m_cQN90AksONB38tsiW_2U8Ov0g=&amp;h=480&amp;w=640&amp;sz=20&amp;hl=en&amp;start=3&amp;itbs=1&amp;tbnid=1SDGBm5dQug-kM:&amp;tbnh=103&amp;tbnw=137&amp;prev=/images?q=chronic+otitis+media&amp;hl=en&amp;safe=active&amp;sa=G&amp;gbv=2&amp;tbs=isch: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om/imgres?imgurl=http://www.tchain.com/otoneurology/testing/images/audio5.gif&amp;imgrefurl=http://www.tchain.com/otoneurology/testing/hearing_test.htm&amp;usg=__AXbLQUMTZkFcq6CKCOaVpscVIk8=&amp;h=154&amp;w=268&amp;sz=4&amp;hl=en&amp;start=7&amp;itbs=1&amp;tbnid=9V291FPaYcZ7lM:&amp;tbnh=65&amp;tbnw=113&amp;prev=/images?q=tympanometry&amp;hl=en&amp;safe=active&amp;sa=G&amp;gbv=2&amp;tbs=isch: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m/imgres?imgurl=http://top-10-list.org/wp-content/uploads/2009/09/Meningitis.jpg&amp;imgrefurl=http://top-10-list.org/category/lifestyle-health/page/3/&amp;usg=__-C6Qs9c4zrSfW8tqulDYEUsd2c8=&amp;h=449&amp;w=700&amp;sz=49&amp;hl=en&amp;start=16&amp;itbs=1&amp;tbnid=UKwRtXWPyE792M:&amp;tbnh=90&amp;tbnw=140&amp;prev=/images?q=meningitis&amp;hl=en&amp;safe=active&amp;sa=G&amp;gbv=2&amp;tbs=isch: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ferne.org/Lectures/acep_2005_peds/perron_pic_11.jpg&amp;imgrefurl=http://www.ferne.org/Lectures/acep_2005_peds/perron_ich_acep_2005_peds.htm&amp;usg=__ALN2uIpKpMezBbY7Ll_dPBblhHU=&amp;h=232&amp;w=187&amp;sz=47&amp;hl=en&amp;start=4&amp;itbs=1&amp;tbnid=nwKnADJQFFwfDM:&amp;tbnh=109&amp;tbnw=88&amp;prev=/images?q=brain+abscess&amp;hl=en&amp;safe=active&amp;gbv=2&amp;tbs=isch:1" TargetMode="External"/><Relationship Id="rId5" Type="http://schemas.openxmlformats.org/officeDocument/2006/relationships/image" Target="../media/image31.jpeg"/><Relationship Id="rId4" Type="http://schemas.openxmlformats.org/officeDocument/2006/relationships/hyperlink" Target="http://www.google.com/imgres?imgurl=http://de.academic.ru/pictures/dewiki/77/Mastoiditis1.jpg&amp;imgrefurl=http://de.academic.ru/dic.nsf/dewiki/43247&amp;usg=__OM_GAm4yGqIQhugQJGVo3Sth1lk=&amp;h=1433&amp;w=1200&amp;sz=784&amp;hl=en&amp;start=6&amp;itbs=1&amp;tbnid=33OTr-ilCLStzM:&amp;tbnh=150&amp;tbnw=126&amp;prev=/images?q=mastoiditis&amp;hl=en&amp;safe=active&amp;gbv=2&amp;tbs=isch: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hyperlink" Target="mailto:436microbiologyteam@gmail.com"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twitter.com/microbio436?lang=ar" TargetMode="External"/><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hyperlink" Target="https://goo.gl/forms/DlMQ4NVXRXpFV1Tv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www.biomedcentral.com/content/figures/1471-2350-5-15-1.jpg&amp;imgrefurl=http://www.biomedcentral.com/1471-2350/5/15/figure/F1&amp;usg=__Fy3p0pE8ZrV5DGabV_G15dXBWZQ=&amp;h=450&amp;w=600&amp;sz=76&amp;hl=en&amp;start=3&amp;itbs=1&amp;tbnid=J3ptxBEM_0ul-M:&amp;tbnh=101&amp;tbnw=135&amp;prev=/images?q=CLEFT+PALAT&amp;hl=en&amp;safe=active&amp;sa=G&amp;gbv=2&amp;tbs=isch: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om/imgres?imgurl=http://www.vetbact.org/vetbact/include/getvetbaktimage.php?imgid=238&amp;imgtable=vetbact_images&amp;images=0&amp;imgrefurl=http://www.vetbact.org/vetbact/index.php?biochemtest=1&amp;PHPSESSID=e37b94b85dcae93b62cb2cacc2e7fbb8&amp;usg=__c16lkILY8OFC3GD0HbwuO6f2JFo=&amp;h=400&amp;w=600&amp;sz=26&amp;hl=en&amp;start=12&amp;itbs=1&amp;tbnid=mlz6bFjW6h_T-M:&amp;tbnh=90&amp;tbnw=135&amp;prev=/images?q=DNAse+test&amp;hl=en&amp;safe=active&amp;sa=G&amp;gbv=2&amp;tbs=isch:1" TargetMode="External"/><Relationship Id="rId13" Type="http://schemas.openxmlformats.org/officeDocument/2006/relationships/image" Target="../media/image13.jpeg"/><Relationship Id="rId18" Type="http://schemas.openxmlformats.org/officeDocument/2006/relationships/hyperlink" Target="http://rds.yahoo.com/_ylt=A0WTbx8GVzhMZSsAKMaJzbkF;_ylu=X3oDMTBxNGxhbXVuBHBvcwM4BHNlYwNzcgR2dGlkA0kxMjRfMTQz/SIG=1jhmgq1sh/EXP=1278847110/**http:/images.search.yahoo.com/images/view?back=http://images.search.yahoo.com/search/images?p=PSUDOMONAS+AERUGINOSA&amp;ei=utf-8&amp;y=Search&amp;fr=yfp-t-701&amp;w=236&amp;h=200&amp;imgurl=www.wales.nhs.uk/sites3/documents/379/pseudomonas1.JPG&amp;rurl=http://www.wales.nhs.uk/sites3/page.cfm?orgid=379&amp;pid=13011&amp;size=7k&amp;name=pseudomonas1+JPG&amp;p=PSUDOMONAS+AERUGINOSA&amp;oid=d8d7cb20dadc6b0c&amp;fr2=&amp;spell_query=PSEUDOMONAS+AERUGINOSA&amp;no=8&amp;tt=5387&amp;sigr=11r1qq3g3&amp;sigi=11mfii97f&amp;sigb=133ee8ak6" TargetMode="External"/><Relationship Id="rId3" Type="http://schemas.openxmlformats.org/officeDocument/2006/relationships/image" Target="../media/image8.jpeg"/><Relationship Id="rId21" Type="http://schemas.openxmlformats.org/officeDocument/2006/relationships/image" Target="../media/image17.jpeg"/><Relationship Id="rId7" Type="http://schemas.openxmlformats.org/officeDocument/2006/relationships/image" Target="../media/image10.jpeg"/><Relationship Id="rId12" Type="http://schemas.openxmlformats.org/officeDocument/2006/relationships/hyperlink" Target="http://www.google.com/imgres?imgurl=http://www.msevans.com/cnsinfections/h-influenzae.jpg&amp;imgrefurl=http://www.msevans.com/cnsinfections/h-influenzae.html&amp;usg=__vHUdb3KYEocRjiPlohA9jKGaTVM=&amp;h=576&amp;w=768&amp;sz=89&amp;hl=en&amp;start=1&amp;itbs=1&amp;tbnid=avYNveKQwqRGfM:&amp;tbnh=107&amp;tbnw=142&amp;prev=/images?q=H.INFLUENZAE&amp;hl=en&amp;safe=active&amp;sa=G&amp;gbv=2&amp;tbs=isch:1" TargetMode="External"/><Relationship Id="rId17" Type="http://schemas.openxmlformats.org/officeDocument/2006/relationships/image" Target="../media/image15.jpeg"/><Relationship Id="rId25" Type="http://schemas.openxmlformats.org/officeDocument/2006/relationships/image" Target="../media/image19.jpeg"/><Relationship Id="rId2" Type="http://schemas.openxmlformats.org/officeDocument/2006/relationships/hyperlink" Target="http://www.google.com/imgres?imgurl=http://www.mc.maricopa.edu/~johnson/labtools/Dbiochem/opto4b.jpg&amp;imgrefurl=http://www.mc.maricopa.edu/~johnson/labtools/Dbiochem/quiz6.html&amp;usg=__6l8fk87AKd1-CB11_r09oYA6v_U=&amp;h=480&amp;w=480&amp;sz=69&amp;hl=en&amp;start=18&amp;itbs=1&amp;tbnid=MkzqdnjQrCYNzM:&amp;tbnh=129&amp;tbnw=129&amp;prev=/images?q=STREPTOCOCCUS+PNEUMONIAE&amp;hl=en&amp;safe=active&amp;sa=G&amp;gbv=2&amp;tbs=isch:1" TargetMode="External"/><Relationship Id="rId16" Type="http://schemas.openxmlformats.org/officeDocument/2006/relationships/hyperlink" Target="http://rds.yahoo.com/_ylt=A0WTbx8GVzhMZSsAK8aJzbkF;_ylu=X3oDMTByc2l1cjBxBHBvcwMxMQRzZWMDc3IEdnRpZANJMTI0XzE0Mw--/SIG=1lo02b1cv/EXP=1278847110/**http:/images.search.yahoo.com/images/view?back=http://images.search.yahoo.com/search/images?p=PSUDOMONAS+AERUGINOSA&amp;ei=utf-8&amp;y=Search&amp;fr=yfp-t-701&amp;w=488&amp;h=450&amp;imgurl=lem.ch.unito.it/didattica/infochimica/2007_Prodigiosina/immagini/Pseudomonas_Aeruginosa.jpg&amp;rurl=http://lem.ch.unito.it/didattica/infochimica/2007_Prodigiosina/MicrobialNaturalProducts.html&amp;size=24k&amp;name=Pseudomonas+Aeru...&amp;p=PSUDOMONAS+AERUGINOSA&amp;oid=b0c6b6435bf1afaa&amp;fr2=&amp;spell_query=PSEUDOMONAS+AERUGINOSA&amp;no=11&amp;tt=5387&amp;sigr=12souars6&amp;sigi=12r3gtrco&amp;sigb=133ee8ak6" TargetMode="External"/><Relationship Id="rId20" Type="http://schemas.openxmlformats.org/officeDocument/2006/relationships/hyperlink" Target="http://rds.yahoo.com/_ylt=A0WTefTYVzhM9jgAUXmJzbkF;_ylu=X3oDMTBxZG5oM2w3BHBvcwMxBHNlYwNzcgR2dGlkA0kxMjRfMTQz/SIG=1i8n7jrhm/EXP=1278847320/**http:/images.search.yahoo.com/images/view?back=http://images.search.yahoo.com/search/images?p=streptococcus+pyogenes&amp;ei=utf-8&amp;fr=yfp-t-701&amp;w=980&amp;h=735&amp;imgurl=img.medscape.com/pi/emed/ckb/infectious_diseases/211212-1641790-225243-1608843.jpg&amp;rurl=http://emedicine.medscape.com/article/225243-media&amp;size=135k&amp;name=211212+1641790+2...&amp;p=streptococcus+pyogenes&amp;oid=353ff097d50c9874&amp;fr2=&amp;no=1&amp;tt=708&amp;sigr=11i3g4saf&amp;sigi=12in55hrv&amp;sigb=12r58q42p"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gslabs.com/images/saureus2.jpg&amp;imgrefurl=http://www.gslabs.com/photomicroscopy.html&amp;usg=__px9MFzBFq1UUj9t4jnQvEgja7rM=&amp;h=300&amp;w=400&amp;sz=67&amp;hl=en&amp;start=17&amp;itbs=1&amp;tbnid=Na9KOCmMV9oAwM:&amp;tbnh=93&amp;tbnw=124&amp;prev=/images?q=S.AUREUS&amp;hl=en&amp;safe=active&amp;sa=G&amp;gbv=2&amp;tbs=isch:1" TargetMode="External"/><Relationship Id="rId11" Type="http://schemas.openxmlformats.org/officeDocument/2006/relationships/image" Target="../media/image12.jpeg"/><Relationship Id="rId24" Type="http://schemas.openxmlformats.org/officeDocument/2006/relationships/hyperlink" Target="http://rds.yahoo.com/_ylt=A0WTb_5oWDhMlSQAf7uJzbkF;_ylu=X3oDMTByb2dodmF0BHBvcwMxMARzZWMDc3IEdnRpZANJMTI0XzE0Mw--/SIG=1id0vvtl2/EXP=1278847464/**http:/images.search.yahoo.com/images/view?back=http://images.search.yahoo.com/search/images?p=streptococcus+agalactae&amp;ei=utf-8&amp;fr=yfp-t-701&amp;w=787&amp;h=512&amp;imgurl=www.gefor.4t.com/concurso/bacteriologia/agalactiae1.jpg&amp;rurl=http://www.gefor.4t.com/bacteriologia/agalactiae.html&amp;size=59k&amp;name=agalactiae1+jpg&amp;p=streptococcus+agalactae&amp;oid=ad7908d98a360426&amp;fr2=&amp;spell_query=streptococcus+agalactiae&amp;no=10&amp;tt=186&amp;sigr=11lq1uvb1&amp;sigi=11npufgrn&amp;sigb=12sfgll5i" TargetMode="External"/><Relationship Id="rId5" Type="http://schemas.openxmlformats.org/officeDocument/2006/relationships/image" Target="../media/image9.jpeg"/><Relationship Id="rId15" Type="http://schemas.openxmlformats.org/officeDocument/2006/relationships/image" Target="../media/image14.jpeg"/><Relationship Id="rId23" Type="http://schemas.openxmlformats.org/officeDocument/2006/relationships/image" Target="../media/image18.jpeg"/><Relationship Id="rId10" Type="http://schemas.openxmlformats.org/officeDocument/2006/relationships/hyperlink" Target="http://www.google.com/imgres?imgurl=http://farm3.static.flickr.com/2240/2402321868_539a568ec7_o.jpg&amp;imgrefurl=http://flickr.com/photos/25395461@N08/2402321868&amp;usg=__gxHv3XPglxfs_100G9mVBpCSKJw=&amp;h=2112&amp;w=2816&amp;sz=1973&amp;hl=en&amp;start=3&amp;itbs=1&amp;tbnid=I37L4EcCa2rF5M:&amp;tbnh=113&amp;tbnw=150&amp;prev=/images?q=x,v+factor+test+for+h.influenzae&amp;hl=en&amp;safe=active&amp;sa=G&amp;gbv=2&amp;tbs=isch:1" TargetMode="External"/><Relationship Id="rId19" Type="http://schemas.openxmlformats.org/officeDocument/2006/relationships/image" Target="../media/image16.jpeg"/><Relationship Id="rId4" Type="http://schemas.openxmlformats.org/officeDocument/2006/relationships/hyperlink" Target="http://www.google.com/imgres?imgurl=http://textbookofbacteriology.net/themicrobialworld/S.pneumoniae1.jpg&amp;imgrefurl=http://textbookofbacteriology.net/themicrobialworld/S.pneumoniae.html&amp;usg=__jYIP1m-WKK1b54mKyMXqfcYwRxI=&amp;h=323&amp;w=475&amp;sz=32&amp;hl=en&amp;start=13&amp;itbs=1&amp;tbnid=MGJUENYImbkqwM:&amp;tbnh=88&amp;tbnw=129&amp;prev=/images?q=STREPTOCOCCUS+PNEUMONIAE&amp;hl=en&amp;safe=active&amp;sa=G&amp;gbv=2&amp;tbs=isch:1" TargetMode="External"/><Relationship Id="rId9" Type="http://schemas.openxmlformats.org/officeDocument/2006/relationships/image" Target="../media/image11.jpeg"/><Relationship Id="rId14" Type="http://schemas.openxmlformats.org/officeDocument/2006/relationships/hyperlink" Target="http://rds.yahoo.com/_ylt=A0WTbx8GVzhMZSsAI8aJzbkF;_ylu=X3oDMTBxNzQwN2ExBHBvcwM0BHNlYwNzcgR2dGlkA0kxMjRfMTQz/SIG=1luk2ftn8/EXP=1278847110/**http:/images.search.yahoo.com/images/view?back=http://images.search.yahoo.com/search/images?p=PSUDOMONAS+AERUGINOSA&amp;ei=utf-8&amp;y=Search&amp;fr=yfp-t-701&amp;w=759&amp;h=725&amp;imgurl=www.microbelibrary.org/microbelibrary/files/ccImages/Articleimages/Atlas-Mac/Pseudomonas%20aeruginosa%20fig21.jpg&amp;rurl=http://bbs.foodmate.net/redirect.php?tid=304245&amp;goto=newpost&amp;size=138k&amp;name=Pseudomonas+aeru...&amp;p=PSUDOMONAS+AERUGINOSA&amp;oid=b818f1eb59f1380a&amp;fr2=&amp;spell_query=PSEUDOMONAS+AERUGINOSA&amp;no=4&amp;tt=5387&amp;sigr=11ss02php&amp;sigi=13hd6eqru&amp;sigb=133ee8ak6" TargetMode="External"/><Relationship Id="rId22" Type="http://schemas.openxmlformats.org/officeDocument/2006/relationships/hyperlink" Target="http://rds.yahoo.com/_ylt=A0WTefTYVzhM9jgAW3mJzbkF;_ylu=X3oDMTByb2dodmF0BHBvcwMxMARzZWMDc3IEdnRpZANJMTI0XzE0Mw--/SIG=1lbvtgvsl/EXP=1278847320/**http:/images.search.yahoo.com/images/view?back=http://images.search.yahoo.com/search/images?p=streptococcus+pyogenes&amp;ei=utf-8&amp;fr=yfp-t-701&amp;w=510&amp;h=450&amp;imgurl=www.microbelibrary.org/microbelibrary/files/ccImages/Articleimages/nchamberlain/images/Streptococcus%20pyogenes%20Streptoccocus%20agalactiae%20fig1an.jpg&amp;rurl=http://www.arabslab.com/vb/showthread.php?t=7184&amp;size=29k&amp;name=Streptococcus+py...&amp;p=streptococcus+pyogenes&amp;oid=7ece2d3088e5fa08&amp;fr2=&amp;no=10&amp;tt=708&amp;sigr=11g35fnen&amp;sigi=14prlskob&amp;sigb=12r58q42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google.com/imgres?imgurl=http://de.academic.ru/pictures/dewiki/79/Otitis_media_schollig.jpg&amp;imgrefurl=http://de.academic.ru/dic.nsf/dewiki/43247&amp;usg=__xPfv6lyuaQdK9FpBULeYu2vuOeA=&amp;h=1193&amp;w=1512&amp;sz=1005&amp;hl=en&amp;start=9&amp;itbs=1&amp;tbnid=ewRNPlXlpEjGlM:&amp;tbnh=118&amp;tbnw=150&amp;prev=/images?q=otitis+media&amp;hl=en&amp;safe=active&amp;sa=G&amp;gbv=2&amp;tbs=isch: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meddean.luc.edu/lumen/MedEd/medicine/pulmonar/pdself/Serous_ottitis_media.jpg&amp;imgrefurl=http://www.meddean.luc.edu/lumen/MedEd/medicine/pulmonar/pd/step18b.htm&amp;usg=__wDFqAuYeSfS89c-iT7W1yr9KKj4=&amp;h=484&amp;w=521&amp;sz=96&amp;hl=en&amp;start=9&amp;itbs=1&amp;tbnid=qDwZNRe8K2SM0M:&amp;tbnh=122&amp;tbnw=131&amp;prev=/images?q=SEROUS+otitis+media&amp;hl=en&amp;safe=active&amp;sa=G&amp;gbv=2&amp;tbs=isch:1" TargetMode="External"/><Relationship Id="rId5" Type="http://schemas.openxmlformats.org/officeDocument/2006/relationships/image" Target="../media/image21.jpeg"/><Relationship Id="rId4" Type="http://schemas.openxmlformats.org/officeDocument/2006/relationships/hyperlink" Target="http://www.google.com/imgres?imgurl=http://upload.wikimedia.org/wikipedia/commons/3/39/Otitis_media_incipient.jpg&amp;imgrefurl=http://commons.wikimedia.org/wiki/File:Otitis_media_incipient.jpg&amp;usg=__V0IbDvaWXZbPYKz-dnvikCVvBhE=&amp;h=987&amp;w=1148&amp;sz=710&amp;hl=en&amp;start=7&amp;itbs=1&amp;tbnid=f0Vfl7IkhnkVjM:&amp;tbnh=129&amp;tbnw=150&amp;prev=/images?q=otitis+media&amp;hl=en&amp;safe=active&amp;sa=G&amp;gbv=2&amp;tbs=isch: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xmlns="" id="{456DF3F2-9714-4DE6-AF9B-FE175EC1CA2B}"/>
              </a:ext>
            </a:extLst>
          </p:cNvPr>
          <p:cNvPicPr>
            <a:picLocks noChangeAspect="1"/>
          </p:cNvPicPr>
          <p:nvPr/>
        </p:nvPicPr>
        <p:blipFill>
          <a:blip r:embed="rId3"/>
          <a:stretch>
            <a:fillRect/>
          </a:stretch>
        </p:blipFill>
        <p:spPr>
          <a:xfrm>
            <a:off x="0" y="-134101"/>
            <a:ext cx="2057400" cy="1783574"/>
          </a:xfrm>
          <a:prstGeom prst="rect">
            <a:avLst/>
          </a:prstGeom>
        </p:spPr>
      </p:pic>
      <p:sp>
        <p:nvSpPr>
          <p:cNvPr id="26" name="Rectangle 25">
            <a:extLst>
              <a:ext uri="{FF2B5EF4-FFF2-40B4-BE49-F238E27FC236}">
                <a16:creationId xmlns:a16="http://schemas.microsoft.com/office/drawing/2014/main" xmlns="" id="{657A4952-C7BB-4B44-8C85-34B8EAA20AAA}"/>
              </a:ext>
            </a:extLst>
          </p:cNvPr>
          <p:cNvSpPr/>
          <p:nvPr/>
        </p:nvSpPr>
        <p:spPr>
          <a:xfrm>
            <a:off x="1656595" y="3979129"/>
            <a:ext cx="9090565" cy="120032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LECTURE: Microbiology of Middle Ear Infections</a:t>
            </a:r>
            <a:br>
              <a:rPr lang="en-US" sz="3600" dirty="0">
                <a:ln w="0"/>
                <a:effectLst>
                  <a:outerShdw blurRad="38100" dist="19050" dir="2700000" algn="tl" rotWithShape="0">
                    <a:schemeClr val="dk1">
                      <a:alpha val="40000"/>
                    </a:schemeClr>
                  </a:outerShdw>
                </a:effectLst>
              </a:rPr>
            </a:br>
            <a:r>
              <a:rPr lang="en-US" sz="3600" dirty="0">
                <a:ln w="0"/>
                <a:effectLst>
                  <a:outerShdw blurRad="38100" dist="19050" dir="2700000" algn="tl" rotWithShape="0">
                    <a:schemeClr val="dk1">
                      <a:alpha val="40000"/>
                    </a:schemeClr>
                  </a:outerShdw>
                </a:effectLst>
              </a:rPr>
              <a:t>                                                       </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xmlns=""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xmlns=""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hlinkClick r:id="rId4"/>
              </a:rPr>
              <a:t>Editing File </a:t>
            </a:r>
            <a:endParaRPr lang="en-US" sz="2800" u="sng" dirty="0">
              <a:solidFill>
                <a:schemeClr val="accent5">
                  <a:lumMod val="75000"/>
                </a:schemeClr>
              </a:solidFill>
            </a:endParaRP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xmlns=""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xmlns="" id="{66540622-7D11-4BB5-B4B5-D9D60AD25377}"/>
              </a:ext>
            </a:extLst>
          </p:cNvPr>
          <p:cNvPicPr>
            <a:picLocks noChangeAspect="1"/>
          </p:cNvPicPr>
          <p:nvPr/>
        </p:nvPicPr>
        <p:blipFill>
          <a:blip r:embed="rId5"/>
          <a:stretch>
            <a:fillRect/>
          </a:stretch>
        </p:blipFill>
        <p:spPr>
          <a:xfrm rot="166424">
            <a:off x="7523257" y="2459331"/>
            <a:ext cx="1566939" cy="1388839"/>
          </a:xfrm>
          <a:prstGeom prst="rect">
            <a:avLst/>
          </a:prstGeom>
        </p:spPr>
      </p:pic>
      <p:pic>
        <p:nvPicPr>
          <p:cNvPr id="10" name="Picture 9">
            <a:extLst>
              <a:ext uri="{FF2B5EF4-FFF2-40B4-BE49-F238E27FC236}">
                <a16:creationId xmlns:a16="http://schemas.microsoft.com/office/drawing/2014/main" xmlns="" id="{B6CED0B2-EFCF-46AA-BD99-316762496CEB}"/>
              </a:ext>
            </a:extLst>
          </p:cNvPr>
          <p:cNvPicPr>
            <a:picLocks noChangeAspect="1"/>
          </p:cNvPicPr>
          <p:nvPr/>
        </p:nvPicPr>
        <p:blipFill>
          <a:blip r:embed="rId6"/>
          <a:stretch>
            <a:fillRect/>
          </a:stretch>
        </p:blipFill>
        <p:spPr>
          <a:xfrm>
            <a:off x="3787897" y="83902"/>
            <a:ext cx="4069676" cy="4069676"/>
          </a:xfrm>
          <a:prstGeom prst="rect">
            <a:avLst/>
          </a:prstGeom>
        </p:spPr>
      </p:pic>
      <p:cxnSp>
        <p:nvCxnSpPr>
          <p:cNvPr id="6" name="Straight Connector 5">
            <a:extLst>
              <a:ext uri="{FF2B5EF4-FFF2-40B4-BE49-F238E27FC236}">
                <a16:creationId xmlns:a16="http://schemas.microsoft.com/office/drawing/2014/main" xmlns=""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xmlns=""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spTree>
    <p:extLst>
      <p:ext uri="{BB962C8B-B14F-4D97-AF65-F5344CB8AC3E}">
        <p14:creationId xmlns:p14="http://schemas.microsoft.com/office/powerpoint/2010/main" val="3472981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9655115E-21E2-448F-ADF5-1DF4DC5AF9B6}"/>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1">
            <a:extLst>
              <a:ext uri="{FF2B5EF4-FFF2-40B4-BE49-F238E27FC236}">
                <a16:creationId xmlns:a16="http://schemas.microsoft.com/office/drawing/2014/main" xmlns="" id="{B94ECC28-C6CA-49A3-901A-4F87B0BB8D9B}"/>
              </a:ext>
            </a:extLst>
          </p:cNvPr>
          <p:cNvSpPr txBox="1">
            <a:spLocks/>
          </p:cNvSpPr>
          <p:nvPr/>
        </p:nvSpPr>
        <p:spPr>
          <a:xfrm>
            <a:off x="0" y="266652"/>
            <a:ext cx="4290646" cy="507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chemeClr val="accent1">
                    <a:lumMod val="50000"/>
                  </a:schemeClr>
                </a:solidFill>
              </a:rPr>
              <a:t>Clinical presentation:</a:t>
            </a:r>
          </a:p>
        </p:txBody>
      </p:sp>
      <p:sp>
        <p:nvSpPr>
          <p:cNvPr id="6" name="Rectangle 5">
            <a:extLst>
              <a:ext uri="{FF2B5EF4-FFF2-40B4-BE49-F238E27FC236}">
                <a16:creationId xmlns:a16="http://schemas.microsoft.com/office/drawing/2014/main" xmlns="" id="{4A214C2F-A87B-4D80-BD3A-CD1530A3C3E9}"/>
              </a:ext>
            </a:extLst>
          </p:cNvPr>
          <p:cNvSpPr/>
          <p:nvPr/>
        </p:nvSpPr>
        <p:spPr>
          <a:xfrm>
            <a:off x="2983963" y="366299"/>
            <a:ext cx="2388283" cy="307777"/>
          </a:xfrm>
          <a:prstGeom prst="rect">
            <a:avLst/>
          </a:prstGeom>
        </p:spPr>
        <p:txBody>
          <a:bodyPr wrap="none">
            <a:spAutoFit/>
          </a:bodyPr>
          <a:lstStyle/>
          <a:p>
            <a:r>
              <a:rPr lang="en-US" sz="1400" dirty="0">
                <a:solidFill>
                  <a:schemeClr val="bg1">
                    <a:lumMod val="50000"/>
                  </a:schemeClr>
                </a:solidFill>
              </a:rPr>
              <a:t>For :Acute, chronic and serous</a:t>
            </a:r>
            <a:endParaRPr lang="en-US" sz="1400" dirty="0"/>
          </a:p>
        </p:txBody>
      </p:sp>
      <p:graphicFrame>
        <p:nvGraphicFramePr>
          <p:cNvPr id="7" name="Table 6">
            <a:extLst>
              <a:ext uri="{FF2B5EF4-FFF2-40B4-BE49-F238E27FC236}">
                <a16:creationId xmlns:a16="http://schemas.microsoft.com/office/drawing/2014/main" xmlns="" id="{A16CB859-5FFC-4C1F-8B49-13B7EF8A9359}"/>
              </a:ext>
            </a:extLst>
          </p:cNvPr>
          <p:cNvGraphicFramePr>
            <a:graphicFrameLocks noGrp="1"/>
          </p:cNvGraphicFramePr>
          <p:nvPr>
            <p:extLst>
              <p:ext uri="{D42A27DB-BD31-4B8C-83A1-F6EECF244321}">
                <p14:modId xmlns:p14="http://schemas.microsoft.com/office/powerpoint/2010/main" val="2846761919"/>
              </p:ext>
            </p:extLst>
          </p:nvPr>
        </p:nvGraphicFramePr>
        <p:xfrm>
          <a:off x="122829" y="1060860"/>
          <a:ext cx="11627893" cy="3109896"/>
        </p:xfrm>
        <a:graphic>
          <a:graphicData uri="http://schemas.openxmlformats.org/drawingml/2006/table">
            <a:tbl>
              <a:tblPr firstRow="1" bandRow="1">
                <a:tableStyleId>{5940675A-B579-460E-94D1-54222C63F5DA}</a:tableStyleId>
              </a:tblPr>
              <a:tblGrid>
                <a:gridCol w="11627893">
                  <a:extLst>
                    <a:ext uri="{9D8B030D-6E8A-4147-A177-3AD203B41FA5}">
                      <a16:colId xmlns:a16="http://schemas.microsoft.com/office/drawing/2014/main" xmlns="" val="3784381718"/>
                    </a:ext>
                  </a:extLst>
                </a:gridCol>
              </a:tblGrid>
              <a:tr h="549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ea typeface="+mn-ea"/>
                          <a:cs typeface="+mn-cs"/>
                        </a:rPr>
                        <a:t>2- Serous OM (OM with effusion):</a:t>
                      </a:r>
                    </a:p>
                  </a:txBody>
                  <a:tcPr>
                    <a:solidFill>
                      <a:schemeClr val="accent6">
                        <a:lumMod val="20000"/>
                        <a:lumOff val="80000"/>
                      </a:schemeClr>
                    </a:solidFill>
                  </a:tcPr>
                </a:tc>
                <a:extLst>
                  <a:ext uri="{0D108BD9-81ED-4DB2-BD59-A6C34878D82A}">
                    <a16:rowId xmlns:a16="http://schemas.microsoft.com/office/drawing/2014/main" xmlns="" val="912183732"/>
                  </a:ext>
                </a:extLst>
              </a:tr>
              <a:tr h="1996657">
                <a:tc>
                  <a:txBody>
                    <a:bodyPr/>
                    <a:lstStyle/>
                    <a:p>
                      <a:pPr marL="285750" indent="-285750">
                        <a:lnSpc>
                          <a:spcPct val="150000"/>
                        </a:lnSpc>
                        <a:buFont typeface="Arial" panose="020B0604020202020204" pitchFamily="34" charset="0"/>
                        <a:buChar char="•"/>
                      </a:pPr>
                      <a:r>
                        <a:rPr lang="en-US" sz="1800" dirty="0"/>
                        <a:t>Collection of fluid within the middle ear as a result of negative pressure produced by altered Eustachian tube function.</a:t>
                      </a:r>
                    </a:p>
                    <a:p>
                      <a:pPr marL="285750" indent="-285750">
                        <a:lnSpc>
                          <a:spcPct val="150000"/>
                        </a:lnSpc>
                        <a:buFont typeface="Arial" panose="020B0604020202020204" pitchFamily="34" charset="0"/>
                        <a:buChar char="•"/>
                      </a:pPr>
                      <a:r>
                        <a:rPr lang="en-US" sz="1800" dirty="0"/>
                        <a:t>Represent a form of chronic OM or allergy-related inflammation.</a:t>
                      </a:r>
                    </a:p>
                    <a:p>
                      <a:pPr marL="0" indent="-342900">
                        <a:lnSpc>
                          <a:spcPct val="150000"/>
                        </a:lnSpc>
                        <a:buSzPct val="96000"/>
                        <a:buFont typeface="Arial" panose="020B0604020202020204" pitchFamily="34" charset="0"/>
                        <a:buChar char="•"/>
                      </a:pPr>
                      <a:r>
                        <a:rPr lang="en-US" sz="1800" b="1" dirty="0">
                          <a:solidFill>
                            <a:srgbClr val="7030A0"/>
                          </a:solidFill>
                        </a:rPr>
                        <a:t>Over weeks to months, middle ear fluid become very thick and glue like( glue ear)</a:t>
                      </a:r>
                    </a:p>
                    <a:p>
                      <a:pPr marL="285750" indent="-285750">
                        <a:lnSpc>
                          <a:spcPct val="150000"/>
                        </a:lnSpc>
                        <a:buFont typeface="Arial" panose="020B0604020202020204" pitchFamily="34" charset="0"/>
                        <a:buChar char="•"/>
                      </a:pPr>
                      <a:r>
                        <a:rPr lang="en-US" sz="1800" dirty="0"/>
                        <a:t>Tends to be chronic , with non –purulent secretions.</a:t>
                      </a:r>
                    </a:p>
                    <a:p>
                      <a:pPr marL="0" indent="-342900">
                        <a:lnSpc>
                          <a:spcPct val="150000"/>
                        </a:lnSpc>
                        <a:buSzPct val="96000"/>
                        <a:buFont typeface="Arial" panose="020B0604020202020204" pitchFamily="34" charset="0"/>
                        <a:buChar char="•"/>
                      </a:pPr>
                      <a:r>
                        <a:rPr lang="en-US" sz="1800" b="1" dirty="0">
                          <a:solidFill>
                            <a:srgbClr val="7030A0"/>
                          </a:solidFill>
                        </a:rPr>
                        <a:t>Cause  conductive hearing impairment.</a:t>
                      </a:r>
                    </a:p>
                    <a:p>
                      <a:pPr marL="0" indent="-342900">
                        <a:lnSpc>
                          <a:spcPct val="150000"/>
                        </a:lnSpc>
                        <a:buSzPct val="96000"/>
                        <a:buFont typeface="Arial" panose="020B0604020202020204" pitchFamily="34" charset="0"/>
                        <a:buChar char="•"/>
                      </a:pPr>
                      <a:r>
                        <a:rPr lang="en-US" sz="1800" b="1" dirty="0">
                          <a:solidFill>
                            <a:schemeClr val="accent5">
                              <a:lumMod val="75000"/>
                            </a:schemeClr>
                          </a:solidFill>
                        </a:rPr>
                        <a:t>Cause hearing deficit.</a:t>
                      </a:r>
                    </a:p>
                  </a:txBody>
                  <a:tcPr/>
                </a:tc>
                <a:extLst>
                  <a:ext uri="{0D108BD9-81ED-4DB2-BD59-A6C34878D82A}">
                    <a16:rowId xmlns:a16="http://schemas.microsoft.com/office/drawing/2014/main" xmlns="" val="4038193246"/>
                  </a:ext>
                </a:extLst>
              </a:tr>
            </a:tbl>
          </a:graphicData>
        </a:graphic>
      </p:graphicFrame>
      <p:sp>
        <p:nvSpPr>
          <p:cNvPr id="8" name="Title 1">
            <a:extLst>
              <a:ext uri="{FF2B5EF4-FFF2-40B4-BE49-F238E27FC236}">
                <a16:creationId xmlns:a16="http://schemas.microsoft.com/office/drawing/2014/main" xmlns="" id="{35C5DB8D-D56A-4F11-9811-02FC4A8358F7}"/>
              </a:ext>
            </a:extLst>
          </p:cNvPr>
          <p:cNvSpPr txBox="1">
            <a:spLocks/>
          </p:cNvSpPr>
          <p:nvPr/>
        </p:nvSpPr>
        <p:spPr>
          <a:xfrm>
            <a:off x="122829" y="4773139"/>
            <a:ext cx="4452729" cy="39860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t>Images of serous OM:</a:t>
            </a:r>
          </a:p>
        </p:txBody>
      </p:sp>
      <p:pic>
        <p:nvPicPr>
          <p:cNvPr id="9" name="Picture 4" descr="http://t2.gstatic.com/images?q=tbn:VXNqbOkLsY1mmM:http://www.fpnotebook.com/_media/EntSerousOtitisMedia.jpg">
            <a:hlinkClick r:id="rId2"/>
            <a:extLst>
              <a:ext uri="{FF2B5EF4-FFF2-40B4-BE49-F238E27FC236}">
                <a16:creationId xmlns:a16="http://schemas.microsoft.com/office/drawing/2014/main" xmlns="" id="{FD8232B4-35B1-4CB5-A825-5808305458C2}"/>
              </a:ext>
            </a:extLst>
          </p:cNvPr>
          <p:cNvPicPr>
            <a:picLocks noChangeAspect="1" noChangeArrowheads="1"/>
          </p:cNvPicPr>
          <p:nvPr/>
        </p:nvPicPr>
        <p:blipFill>
          <a:blip r:embed="rId3" cstate="print"/>
          <a:srcRect/>
          <a:stretch>
            <a:fillRect/>
          </a:stretch>
        </p:blipFill>
        <p:spPr bwMode="auto">
          <a:xfrm>
            <a:off x="3119657" y="4507523"/>
            <a:ext cx="1478280" cy="1093248"/>
          </a:xfrm>
          <a:prstGeom prst="rect">
            <a:avLst/>
          </a:prstGeom>
          <a:noFill/>
        </p:spPr>
      </p:pic>
      <p:pic>
        <p:nvPicPr>
          <p:cNvPr id="10" name="Picture 6" descr="http://t3.gstatic.com/images?q=tbn:1QsfEh0rhFpSaM:http://www.rcsullivan.com/www/toml0911.jpg">
            <a:hlinkClick r:id="rId4"/>
            <a:extLst>
              <a:ext uri="{FF2B5EF4-FFF2-40B4-BE49-F238E27FC236}">
                <a16:creationId xmlns:a16="http://schemas.microsoft.com/office/drawing/2014/main" xmlns="" id="{E63F6A83-E1CA-4B08-8C00-7FDD492BF77A}"/>
              </a:ext>
            </a:extLst>
          </p:cNvPr>
          <p:cNvPicPr>
            <a:picLocks noChangeAspect="1" noChangeArrowheads="1"/>
          </p:cNvPicPr>
          <p:nvPr/>
        </p:nvPicPr>
        <p:blipFill>
          <a:blip r:embed="rId5" cstate="print"/>
          <a:srcRect/>
          <a:stretch>
            <a:fillRect/>
          </a:stretch>
        </p:blipFill>
        <p:spPr bwMode="auto">
          <a:xfrm>
            <a:off x="4597937" y="4514995"/>
            <a:ext cx="1548618" cy="1093248"/>
          </a:xfrm>
          <a:prstGeom prst="rect">
            <a:avLst/>
          </a:prstGeom>
          <a:noFill/>
        </p:spPr>
      </p:pic>
      <p:pic>
        <p:nvPicPr>
          <p:cNvPr id="11" name="Picture 8" descr="http://t2.gstatic.com/images?q=tbn:-obOj53sdnbekM:http://www.texasent.com/userfiles/image//Otitis%2520Media%2520Fig3.JPG">
            <a:hlinkClick r:id="rId6" invalidUrl="http://www.google.com/imgres?imgurl=http://www.texasent.com/userfiles/image//Otitis Media Fig3.JPG&amp;imgrefurl=http://www.texasent.com/symptomsandtreatments/earinfections.asp&amp;usg=__8uVByDk1autYUtwKPFWHXMulwvI=&amp;h=480&amp;w=640&amp;sz=24&amp;hl=en&amp;start=17&amp;itbs=1&amp;tbnid=-obOj53sdnbekM:&amp;tbnh=103&amp;tbnw=137&amp;prev=/images?q=SEROUS+otitis+media&amp;hl=en&amp;safe=active&amp;sa=G&amp;gbv=2&amp;tbs=isch:1"/>
            <a:extLst>
              <a:ext uri="{FF2B5EF4-FFF2-40B4-BE49-F238E27FC236}">
                <a16:creationId xmlns:a16="http://schemas.microsoft.com/office/drawing/2014/main" xmlns="" id="{67A0EE9A-F5C7-4CBF-ADA4-7A46552E525D}"/>
              </a:ext>
            </a:extLst>
          </p:cNvPr>
          <p:cNvPicPr>
            <a:picLocks noChangeAspect="1" noChangeArrowheads="1"/>
          </p:cNvPicPr>
          <p:nvPr/>
        </p:nvPicPr>
        <p:blipFill>
          <a:blip r:embed="rId7" cstate="print"/>
          <a:srcRect/>
          <a:stretch>
            <a:fillRect/>
          </a:stretch>
        </p:blipFill>
        <p:spPr bwMode="auto">
          <a:xfrm>
            <a:off x="6405703" y="4514995"/>
            <a:ext cx="1621984" cy="1093248"/>
          </a:xfrm>
          <a:prstGeom prst="rect">
            <a:avLst/>
          </a:prstGeom>
          <a:noFill/>
        </p:spPr>
      </p:pic>
      <p:sp>
        <p:nvSpPr>
          <p:cNvPr id="12" name="مستطيل 11"/>
          <p:cNvSpPr/>
          <p:nvPr/>
        </p:nvSpPr>
        <p:spPr>
          <a:xfrm>
            <a:off x="8189843" y="4677441"/>
            <a:ext cx="3831151" cy="923330"/>
          </a:xfrm>
          <a:prstGeom prst="rect">
            <a:avLst/>
          </a:prstGeom>
        </p:spPr>
        <p:txBody>
          <a:bodyPr wrap="square">
            <a:spAutoFit/>
          </a:bodyPr>
          <a:lstStyle/>
          <a:p>
            <a:r>
              <a:rPr lang="en-US" dirty="0">
                <a:solidFill>
                  <a:schemeClr val="accent1">
                    <a:lumMod val="75000"/>
                  </a:schemeClr>
                </a:solidFill>
              </a:rPr>
              <a:t>Pediatric doctors when they examine the child they use a small tube to help them to decrease the ear secretions</a:t>
            </a:r>
          </a:p>
        </p:txBody>
      </p:sp>
    </p:spTree>
    <p:extLst>
      <p:ext uri="{BB962C8B-B14F-4D97-AF65-F5344CB8AC3E}">
        <p14:creationId xmlns:p14="http://schemas.microsoft.com/office/powerpoint/2010/main" val="392666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88606D74-FDF3-4945-8BE9-816BFD8C60A3}"/>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itle 1">
            <a:extLst>
              <a:ext uri="{FF2B5EF4-FFF2-40B4-BE49-F238E27FC236}">
                <a16:creationId xmlns:a16="http://schemas.microsoft.com/office/drawing/2014/main" xmlns="" id="{A4409F0B-EAF9-49C0-8A57-7D7B8B93A52A}"/>
              </a:ext>
            </a:extLst>
          </p:cNvPr>
          <p:cNvSpPr txBox="1">
            <a:spLocks/>
          </p:cNvSpPr>
          <p:nvPr/>
        </p:nvSpPr>
        <p:spPr>
          <a:xfrm>
            <a:off x="0" y="266652"/>
            <a:ext cx="4290646" cy="5070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chemeClr val="accent1">
                    <a:lumMod val="50000"/>
                  </a:schemeClr>
                </a:solidFill>
              </a:rPr>
              <a:t>Clinical presentation:</a:t>
            </a:r>
          </a:p>
        </p:txBody>
      </p:sp>
      <p:sp>
        <p:nvSpPr>
          <p:cNvPr id="6" name="Rectangle 5">
            <a:extLst>
              <a:ext uri="{FF2B5EF4-FFF2-40B4-BE49-F238E27FC236}">
                <a16:creationId xmlns:a16="http://schemas.microsoft.com/office/drawing/2014/main" xmlns="" id="{6862184D-9B5A-4D36-990D-161C732A8F15}"/>
              </a:ext>
            </a:extLst>
          </p:cNvPr>
          <p:cNvSpPr/>
          <p:nvPr/>
        </p:nvSpPr>
        <p:spPr>
          <a:xfrm>
            <a:off x="2983963" y="366299"/>
            <a:ext cx="2388283" cy="307777"/>
          </a:xfrm>
          <a:prstGeom prst="rect">
            <a:avLst/>
          </a:prstGeom>
        </p:spPr>
        <p:txBody>
          <a:bodyPr wrap="none">
            <a:spAutoFit/>
          </a:bodyPr>
          <a:lstStyle/>
          <a:p>
            <a:r>
              <a:rPr lang="en-US" sz="1400" dirty="0">
                <a:solidFill>
                  <a:schemeClr val="bg1">
                    <a:lumMod val="50000"/>
                  </a:schemeClr>
                </a:solidFill>
              </a:rPr>
              <a:t>For :Acute, chronic and serous</a:t>
            </a:r>
            <a:endParaRPr lang="en-US" sz="1400" dirty="0"/>
          </a:p>
        </p:txBody>
      </p:sp>
      <p:graphicFrame>
        <p:nvGraphicFramePr>
          <p:cNvPr id="7" name="Table 6">
            <a:extLst>
              <a:ext uri="{FF2B5EF4-FFF2-40B4-BE49-F238E27FC236}">
                <a16:creationId xmlns:a16="http://schemas.microsoft.com/office/drawing/2014/main" xmlns="" id="{E963F74F-4AD8-4540-8BF4-A303BED64CFC}"/>
              </a:ext>
            </a:extLst>
          </p:cNvPr>
          <p:cNvGraphicFramePr>
            <a:graphicFrameLocks noGrp="1"/>
          </p:cNvGraphicFramePr>
          <p:nvPr>
            <p:extLst>
              <p:ext uri="{D42A27DB-BD31-4B8C-83A1-F6EECF244321}">
                <p14:modId xmlns:p14="http://schemas.microsoft.com/office/powerpoint/2010/main" val="1268591047"/>
              </p:ext>
            </p:extLst>
          </p:nvPr>
        </p:nvGraphicFramePr>
        <p:xfrm>
          <a:off x="472331" y="1224794"/>
          <a:ext cx="11247338" cy="2342714"/>
        </p:xfrm>
        <a:graphic>
          <a:graphicData uri="http://schemas.openxmlformats.org/drawingml/2006/table">
            <a:tbl>
              <a:tblPr firstRow="1" bandRow="1">
                <a:tableStyleId>{5940675A-B579-460E-94D1-54222C63F5DA}</a:tableStyleId>
              </a:tblPr>
              <a:tblGrid>
                <a:gridCol w="11247338">
                  <a:extLst>
                    <a:ext uri="{9D8B030D-6E8A-4147-A177-3AD203B41FA5}">
                      <a16:colId xmlns:a16="http://schemas.microsoft.com/office/drawing/2014/main" xmlns="" val="3784381718"/>
                    </a:ext>
                  </a:extLst>
                </a:gridCol>
              </a:tblGrid>
              <a:tr h="4681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ea typeface="+mn-ea"/>
                          <a:cs typeface="+mn-cs"/>
                        </a:rPr>
                        <a:t>3- </a:t>
                      </a:r>
                      <a:r>
                        <a:rPr lang="en-US" sz="1800" b="1" kern="1200" dirty="0">
                          <a:solidFill>
                            <a:schemeClr val="tx1"/>
                          </a:solidFill>
                          <a:latin typeface="+mn-lt"/>
                          <a:ea typeface="+mn-ea"/>
                          <a:cs typeface="+mn-cs"/>
                        </a:rPr>
                        <a:t>Chronic OM</a:t>
                      </a:r>
                      <a:r>
                        <a:rPr lang="en-US" sz="1800" b="1" kern="1200" dirty="0">
                          <a:solidFill>
                            <a:schemeClr val="accent1">
                              <a:lumMod val="75000"/>
                            </a:schemeClr>
                          </a:solidFill>
                          <a:latin typeface="+mn-lt"/>
                          <a:ea typeface="+mn-ea"/>
                          <a:cs typeface="+mn-cs"/>
                        </a:rPr>
                        <a:t>*</a:t>
                      </a:r>
                    </a:p>
                  </a:txBody>
                  <a:tcPr>
                    <a:solidFill>
                      <a:schemeClr val="accent6">
                        <a:lumMod val="20000"/>
                        <a:lumOff val="80000"/>
                      </a:schemeClr>
                    </a:solidFill>
                  </a:tcPr>
                </a:tc>
                <a:extLst>
                  <a:ext uri="{0D108BD9-81ED-4DB2-BD59-A6C34878D82A}">
                    <a16:rowId xmlns:a16="http://schemas.microsoft.com/office/drawing/2014/main" xmlns="" val="912183732"/>
                  </a:ext>
                </a:extLst>
              </a:tr>
              <a:tr h="1700989">
                <a:tc>
                  <a:txBody>
                    <a:bodyPr/>
                    <a:lstStyle/>
                    <a:p>
                      <a:pPr marL="285750" indent="-285750">
                        <a:lnSpc>
                          <a:spcPct val="100000"/>
                        </a:lnSpc>
                        <a:buFont typeface="Courier New" panose="02070309020205020404" pitchFamily="49" charset="0"/>
                        <a:buChar char="o"/>
                      </a:pPr>
                      <a:r>
                        <a:rPr lang="en-US" sz="1800" dirty="0"/>
                        <a:t>Usually result from unresolved acute infection due to inadequate treatment or host factors that perpetuate the     inflammatory process. </a:t>
                      </a:r>
                      <a:endParaRPr lang="en-US" sz="1800" kern="1200" dirty="0">
                        <a:solidFill>
                          <a:schemeClr val="accent1">
                            <a:lumMod val="75000"/>
                          </a:schemeClr>
                        </a:solidFill>
                        <a:latin typeface="+mn-lt"/>
                        <a:ea typeface="+mn-ea"/>
                        <a:cs typeface="+mn-cs"/>
                      </a:endParaRPr>
                    </a:p>
                    <a:p>
                      <a:pPr marL="285750" indent="-285750">
                        <a:lnSpc>
                          <a:spcPct val="150000"/>
                        </a:lnSpc>
                        <a:buSzPct val="96000"/>
                        <a:buFont typeface="Courier New" panose="02070309020205020404" pitchFamily="49" charset="0"/>
                        <a:buChar char="o"/>
                      </a:pPr>
                      <a:r>
                        <a:rPr lang="en-US" sz="1800" b="1" dirty="0">
                          <a:solidFill>
                            <a:srgbClr val="7030A0"/>
                          </a:solidFill>
                        </a:rPr>
                        <a:t>Involves perforation of tympanic membrane and active  bacterial infection for long period.</a:t>
                      </a:r>
                    </a:p>
                    <a:p>
                      <a:pPr marL="285750" indent="-285750">
                        <a:lnSpc>
                          <a:spcPct val="150000"/>
                        </a:lnSpc>
                        <a:buSzPct val="96000"/>
                        <a:buFont typeface="Courier New" panose="02070309020205020404" pitchFamily="49" charset="0"/>
                        <a:buChar char="o"/>
                      </a:pPr>
                      <a:r>
                        <a:rPr lang="en-US" sz="1800" b="1" dirty="0">
                          <a:solidFill>
                            <a:srgbClr val="7030A0"/>
                          </a:solidFill>
                        </a:rPr>
                        <a:t>Pus may drain to the outside (otorrhea).</a:t>
                      </a:r>
                    </a:p>
                    <a:p>
                      <a:pPr marL="285750" indent="-285750">
                        <a:lnSpc>
                          <a:spcPct val="150000"/>
                        </a:lnSpc>
                        <a:buFont typeface="Courier New" panose="02070309020205020404" pitchFamily="49" charset="0"/>
                        <a:buChar char="o"/>
                      </a:pPr>
                      <a:r>
                        <a:rPr lang="en-US" sz="1800" dirty="0"/>
                        <a:t>Result in destruction of middle ear structures and significant risk of permanent hearing loss.</a:t>
                      </a:r>
                    </a:p>
                  </a:txBody>
                  <a:tcPr/>
                </a:tc>
                <a:extLst>
                  <a:ext uri="{0D108BD9-81ED-4DB2-BD59-A6C34878D82A}">
                    <a16:rowId xmlns:a16="http://schemas.microsoft.com/office/drawing/2014/main" xmlns="" val="4038193246"/>
                  </a:ext>
                </a:extLst>
              </a:tr>
            </a:tbl>
          </a:graphicData>
        </a:graphic>
      </p:graphicFrame>
      <p:sp>
        <p:nvSpPr>
          <p:cNvPr id="8" name="Title 1">
            <a:extLst>
              <a:ext uri="{FF2B5EF4-FFF2-40B4-BE49-F238E27FC236}">
                <a16:creationId xmlns:a16="http://schemas.microsoft.com/office/drawing/2014/main" xmlns="" id="{FDCD35A3-0A19-41C3-BE68-8D60ED7D3D47}"/>
              </a:ext>
            </a:extLst>
          </p:cNvPr>
          <p:cNvSpPr txBox="1">
            <a:spLocks/>
          </p:cNvSpPr>
          <p:nvPr/>
        </p:nvSpPr>
        <p:spPr>
          <a:xfrm>
            <a:off x="472331" y="3976033"/>
            <a:ext cx="5771322" cy="691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a:t>Images of chronic OM:</a:t>
            </a:r>
          </a:p>
        </p:txBody>
      </p:sp>
      <p:pic>
        <p:nvPicPr>
          <p:cNvPr id="9" name="Picture 2" descr="http://t1.gstatic.com/images?q=tbn:Xmx1Gilw3kPdRM:http://www.evmsent.org/images/tmperf.jpg">
            <a:hlinkClick r:id="rId2"/>
            <a:extLst>
              <a:ext uri="{FF2B5EF4-FFF2-40B4-BE49-F238E27FC236}">
                <a16:creationId xmlns:a16="http://schemas.microsoft.com/office/drawing/2014/main" xmlns="" id="{092BDA5C-ABB7-42F8-9B98-D5D8EDBA6BFB}"/>
              </a:ext>
            </a:extLst>
          </p:cNvPr>
          <p:cNvPicPr>
            <a:picLocks noChangeAspect="1" noChangeArrowheads="1"/>
          </p:cNvPicPr>
          <p:nvPr/>
        </p:nvPicPr>
        <p:blipFill>
          <a:blip r:embed="rId3" cstate="print"/>
          <a:srcRect/>
          <a:stretch>
            <a:fillRect/>
          </a:stretch>
        </p:blipFill>
        <p:spPr bwMode="auto">
          <a:xfrm>
            <a:off x="5491617" y="3962597"/>
            <a:ext cx="1504071" cy="1084987"/>
          </a:xfrm>
          <a:prstGeom prst="rect">
            <a:avLst/>
          </a:prstGeom>
          <a:noFill/>
        </p:spPr>
      </p:pic>
      <p:pic>
        <p:nvPicPr>
          <p:cNvPr id="10" name="Picture 4" descr="http://t2.gstatic.com/images?q=tbn:1SDGBm5dQug-kM:http://www.uthsc.edu/otolaryngology/images/567.jpg">
            <a:hlinkClick r:id="rId4"/>
            <a:extLst>
              <a:ext uri="{FF2B5EF4-FFF2-40B4-BE49-F238E27FC236}">
                <a16:creationId xmlns:a16="http://schemas.microsoft.com/office/drawing/2014/main" xmlns="" id="{FCDB0AA0-70EA-4A7C-9633-93F06BF8A11F}"/>
              </a:ext>
            </a:extLst>
          </p:cNvPr>
          <p:cNvPicPr>
            <a:picLocks noChangeAspect="1" noChangeArrowheads="1"/>
          </p:cNvPicPr>
          <p:nvPr/>
        </p:nvPicPr>
        <p:blipFill>
          <a:blip r:embed="rId5" cstate="print"/>
          <a:srcRect/>
          <a:stretch>
            <a:fillRect/>
          </a:stretch>
        </p:blipFill>
        <p:spPr bwMode="auto">
          <a:xfrm>
            <a:off x="7301740" y="3948041"/>
            <a:ext cx="1534660" cy="1096801"/>
          </a:xfrm>
          <a:prstGeom prst="rect">
            <a:avLst/>
          </a:prstGeom>
          <a:noFill/>
        </p:spPr>
      </p:pic>
      <p:cxnSp>
        <p:nvCxnSpPr>
          <p:cNvPr id="11" name="Straight Connector 10">
            <a:extLst>
              <a:ext uri="{FF2B5EF4-FFF2-40B4-BE49-F238E27FC236}">
                <a16:creationId xmlns:a16="http://schemas.microsoft.com/office/drawing/2014/main" xmlns="" id="{2099F3F3-1E2D-4EF2-9D82-C2D732B26226}"/>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xmlns="" id="{4FAFC0D6-906E-4268-98FA-0026ADC18283}"/>
              </a:ext>
            </a:extLst>
          </p:cNvPr>
          <p:cNvPicPr>
            <a:picLocks noChangeAspect="1"/>
          </p:cNvPicPr>
          <p:nvPr/>
        </p:nvPicPr>
        <p:blipFill>
          <a:blip r:embed="rId6"/>
          <a:stretch>
            <a:fillRect/>
          </a:stretch>
        </p:blipFill>
        <p:spPr>
          <a:xfrm>
            <a:off x="3617080" y="3976033"/>
            <a:ext cx="1658814" cy="1071551"/>
          </a:xfrm>
          <a:prstGeom prst="rect">
            <a:avLst/>
          </a:prstGeom>
        </p:spPr>
      </p:pic>
      <p:sp>
        <p:nvSpPr>
          <p:cNvPr id="2" name="مستطيل 1"/>
          <p:cNvSpPr/>
          <p:nvPr/>
        </p:nvSpPr>
        <p:spPr>
          <a:xfrm>
            <a:off x="0" y="6226124"/>
            <a:ext cx="10551789" cy="369332"/>
          </a:xfrm>
          <a:prstGeom prst="rect">
            <a:avLst/>
          </a:prstGeom>
        </p:spPr>
        <p:txBody>
          <a:bodyPr wrap="square">
            <a:spAutoFit/>
          </a:bodyPr>
          <a:lstStyle/>
          <a:p>
            <a:r>
              <a:rPr lang="en-US" dirty="0">
                <a:solidFill>
                  <a:schemeClr val="accent1">
                    <a:lumMod val="75000"/>
                  </a:schemeClr>
                </a:solidFill>
              </a:rPr>
              <a:t>*If they will not complete the course of antibiotic, that’s may lead to chronic OM. </a:t>
            </a:r>
            <a:endParaRPr lang="ar-SA" dirty="0"/>
          </a:p>
        </p:txBody>
      </p:sp>
      <p:sp>
        <p:nvSpPr>
          <p:cNvPr id="13" name="مستطيل 12"/>
          <p:cNvSpPr/>
          <p:nvPr/>
        </p:nvSpPr>
        <p:spPr>
          <a:xfrm>
            <a:off x="2838189" y="1979042"/>
            <a:ext cx="8505671" cy="369332"/>
          </a:xfrm>
          <a:prstGeom prst="rect">
            <a:avLst/>
          </a:prstGeom>
        </p:spPr>
        <p:txBody>
          <a:bodyPr wrap="square">
            <a:spAutoFit/>
          </a:bodyPr>
          <a:lstStyle/>
          <a:p>
            <a:r>
              <a:rPr lang="en-US" dirty="0">
                <a:solidFill>
                  <a:schemeClr val="accent1">
                    <a:lumMod val="75000"/>
                  </a:schemeClr>
                </a:solidFill>
              </a:rPr>
              <a:t>Risk factors such as obstruction, malignancy or cleft plate</a:t>
            </a:r>
            <a:endParaRPr lang="ar-SA" dirty="0">
              <a:solidFill>
                <a:schemeClr val="accent1">
                  <a:lumMod val="75000"/>
                </a:schemeClr>
              </a:solidFill>
            </a:endParaRPr>
          </a:p>
        </p:txBody>
      </p:sp>
    </p:spTree>
    <p:extLst>
      <p:ext uri="{BB962C8B-B14F-4D97-AF65-F5344CB8AC3E}">
        <p14:creationId xmlns:p14="http://schemas.microsoft.com/office/powerpoint/2010/main" val="307166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522" y="89590"/>
            <a:ext cx="10515600" cy="1325563"/>
          </a:xfrm>
        </p:spPr>
        <p:txBody>
          <a:bodyPr>
            <a:normAutofit/>
          </a:bodyPr>
          <a:lstStyle/>
          <a:p>
            <a:pPr marL="342900" indent="-342900">
              <a:buFont typeface="Arial" panose="020B0604020202020204" pitchFamily="34" charset="0"/>
              <a:buChar char="•"/>
            </a:pPr>
            <a:r>
              <a:rPr lang="en-US" sz="2000" b="1" dirty="0">
                <a:solidFill>
                  <a:schemeClr val="accent1">
                    <a:lumMod val="50000"/>
                  </a:schemeClr>
                </a:solidFill>
              </a:rPr>
              <a:t>Diagnostic approaches of OM</a:t>
            </a:r>
          </a:p>
        </p:txBody>
      </p:sp>
      <p:sp>
        <p:nvSpPr>
          <p:cNvPr id="3" name="Content Placeholder 2"/>
          <p:cNvSpPr>
            <a:spLocks noGrp="1"/>
          </p:cNvSpPr>
          <p:nvPr>
            <p:ph idx="4294967295"/>
          </p:nvPr>
        </p:nvSpPr>
        <p:spPr>
          <a:xfrm>
            <a:off x="374754" y="1096756"/>
            <a:ext cx="10515600" cy="4351338"/>
          </a:xfrm>
        </p:spPr>
        <p:txBody>
          <a:bodyPr>
            <a:normAutofit/>
          </a:bodyPr>
          <a:lstStyle/>
          <a:p>
            <a:pPr>
              <a:buFont typeface="Courier New" panose="02070309020205020404" pitchFamily="49" charset="0"/>
              <a:buChar char="o"/>
            </a:pPr>
            <a:r>
              <a:rPr lang="en-US" sz="1800" dirty="0"/>
              <a:t>Clinical examination</a:t>
            </a:r>
          </a:p>
          <a:p>
            <a:pPr>
              <a:buFont typeface="Courier New" panose="02070309020205020404" pitchFamily="49" charset="0"/>
              <a:buChar char="o"/>
            </a:pPr>
            <a:r>
              <a:rPr lang="en-US" sz="1800" dirty="0" err="1"/>
              <a:t>Tympanometry</a:t>
            </a:r>
            <a:r>
              <a:rPr lang="en-US" sz="1800" dirty="0"/>
              <a:t> ( detect the presence of fluid)</a:t>
            </a:r>
          </a:p>
          <a:p>
            <a:pPr>
              <a:buFont typeface="Courier New" panose="02070309020205020404" pitchFamily="49" charset="0"/>
              <a:buChar char="o"/>
            </a:pPr>
            <a:r>
              <a:rPr lang="en-US" sz="1800" dirty="0"/>
              <a:t> Gram stain and culture of aspirated fluid to determine the etiologic agents.</a:t>
            </a:r>
          </a:p>
        </p:txBody>
      </p:sp>
      <p:pic>
        <p:nvPicPr>
          <p:cNvPr id="4098" name="Picture 2" descr="http://t1.gstatic.com/images?q=tbn:9V291FPaYcZ7lM:http://www.tchain.com/otoneurology/testing/images/audio5.gif">
            <a:hlinkClick r:id="rId2"/>
          </p:cNvPr>
          <p:cNvPicPr>
            <a:picLocks noChangeAspect="1" noChangeArrowheads="1"/>
          </p:cNvPicPr>
          <p:nvPr/>
        </p:nvPicPr>
        <p:blipFill>
          <a:blip r:embed="rId3" cstate="print"/>
          <a:srcRect/>
          <a:stretch>
            <a:fillRect/>
          </a:stretch>
        </p:blipFill>
        <p:spPr bwMode="auto">
          <a:xfrm>
            <a:off x="9039639" y="745919"/>
            <a:ext cx="2819400" cy="1676400"/>
          </a:xfrm>
          <a:prstGeom prst="rect">
            <a:avLst/>
          </a:prstGeom>
          <a:noFill/>
        </p:spPr>
      </p:pic>
      <p:cxnSp>
        <p:nvCxnSpPr>
          <p:cNvPr id="5" name="Straight Connector 4">
            <a:extLst>
              <a:ext uri="{FF2B5EF4-FFF2-40B4-BE49-F238E27FC236}">
                <a16:creationId xmlns:a16="http://schemas.microsoft.com/office/drawing/2014/main" xmlns="" id="{B5B8C380-6543-4246-992D-485904398692}"/>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itle 1">
            <a:extLst>
              <a:ext uri="{FF2B5EF4-FFF2-40B4-BE49-F238E27FC236}">
                <a16:creationId xmlns:a16="http://schemas.microsoft.com/office/drawing/2014/main" xmlns="" id="{30C872FE-10D9-47D6-879E-242FD1A34485}"/>
              </a:ext>
            </a:extLst>
          </p:cNvPr>
          <p:cNvSpPr txBox="1">
            <a:spLocks/>
          </p:cNvSpPr>
          <p:nvPr/>
        </p:nvSpPr>
        <p:spPr>
          <a:xfrm>
            <a:off x="132522" y="22556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000" b="1" dirty="0">
                <a:solidFill>
                  <a:schemeClr val="accent1">
                    <a:lumMod val="50000"/>
                  </a:schemeClr>
                </a:solidFill>
              </a:rPr>
              <a:t>Management of OM</a:t>
            </a:r>
          </a:p>
        </p:txBody>
      </p:sp>
      <p:sp>
        <p:nvSpPr>
          <p:cNvPr id="7" name="Content Placeholder 2">
            <a:extLst>
              <a:ext uri="{FF2B5EF4-FFF2-40B4-BE49-F238E27FC236}">
                <a16:creationId xmlns:a16="http://schemas.microsoft.com/office/drawing/2014/main" xmlns="" id="{CA807BB9-8EA9-4F2B-98E1-838D889AA3E4}"/>
              </a:ext>
            </a:extLst>
          </p:cNvPr>
          <p:cNvSpPr txBox="1">
            <a:spLocks/>
          </p:cNvSpPr>
          <p:nvPr/>
        </p:nvSpPr>
        <p:spPr>
          <a:xfrm>
            <a:off x="374754" y="32724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1800" dirty="0"/>
              <a:t>Acute OM  requires antimicrobial therapy &amp; careful follow up.</a:t>
            </a:r>
          </a:p>
          <a:p>
            <a:pPr>
              <a:buFont typeface="Courier New" panose="02070309020205020404" pitchFamily="49" charset="0"/>
              <a:buChar char="o"/>
            </a:pPr>
            <a:r>
              <a:rPr lang="en-US" sz="1800" dirty="0"/>
              <a:t>Antimicrobial</a:t>
            </a:r>
            <a:r>
              <a:rPr lang="en-US" sz="1800" dirty="0">
                <a:solidFill>
                  <a:schemeClr val="accent1">
                    <a:lumMod val="75000"/>
                  </a:schemeClr>
                </a:solidFill>
              </a:rPr>
              <a:t>* </a:t>
            </a:r>
            <a:r>
              <a:rPr lang="en-US" sz="1800" dirty="0"/>
              <a:t>usually empirical depending on the most likely bacterial pathogens,  usually to cover </a:t>
            </a:r>
            <a:r>
              <a:rPr lang="en-US" sz="1800" dirty="0" err="1"/>
              <a:t>S.pneumonia</a:t>
            </a:r>
            <a:r>
              <a:rPr lang="en-US" sz="1800" dirty="0"/>
              <a:t> and </a:t>
            </a:r>
            <a:r>
              <a:rPr lang="en-US" sz="1800" dirty="0" err="1"/>
              <a:t>H.influenzae</a:t>
            </a:r>
            <a:r>
              <a:rPr lang="en-US" sz="1800" dirty="0"/>
              <a:t>.</a:t>
            </a:r>
          </a:p>
          <a:p>
            <a:pPr>
              <a:buFont typeface="Courier New" panose="02070309020205020404" pitchFamily="49" charset="0"/>
              <a:buChar char="o"/>
            </a:pPr>
            <a:r>
              <a:rPr lang="en-US" sz="1800" dirty="0"/>
              <a:t>Drainage of exudate may be required. </a:t>
            </a:r>
          </a:p>
          <a:p>
            <a:pPr>
              <a:buFont typeface="Courier New" panose="02070309020205020404" pitchFamily="49" charset="0"/>
              <a:buChar char="o"/>
            </a:pPr>
            <a:r>
              <a:rPr lang="en-US" sz="1800" dirty="0"/>
              <a:t>Chronic or serous OM need complex management, possibly surgical.</a:t>
            </a:r>
          </a:p>
        </p:txBody>
      </p:sp>
      <p:cxnSp>
        <p:nvCxnSpPr>
          <p:cNvPr id="8" name="Straight Connector 7">
            <a:extLst>
              <a:ext uri="{FF2B5EF4-FFF2-40B4-BE49-F238E27FC236}">
                <a16:creationId xmlns:a16="http://schemas.microsoft.com/office/drawing/2014/main" xmlns="" id="{B5E5E8E5-86B5-4DD4-8FB9-3322206B14C5}"/>
              </a:ext>
            </a:extLst>
          </p:cNvPr>
          <p:cNvCxnSpPr/>
          <p:nvPr/>
        </p:nvCxnSpPr>
        <p:spPr>
          <a:xfrm>
            <a:off x="132522" y="792162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مستطيل 8"/>
          <p:cNvSpPr/>
          <p:nvPr/>
        </p:nvSpPr>
        <p:spPr>
          <a:xfrm>
            <a:off x="805450" y="2141062"/>
            <a:ext cx="8638380" cy="369332"/>
          </a:xfrm>
          <a:prstGeom prst="rect">
            <a:avLst/>
          </a:prstGeom>
        </p:spPr>
        <p:txBody>
          <a:bodyPr wrap="square">
            <a:spAutoFit/>
          </a:bodyPr>
          <a:lstStyle/>
          <a:p>
            <a:r>
              <a:rPr lang="en-US" dirty="0">
                <a:solidFill>
                  <a:schemeClr val="accent1">
                    <a:lumMod val="75000"/>
                  </a:schemeClr>
                </a:solidFill>
              </a:rPr>
              <a:t>If there is discharge we have to do the culture of </a:t>
            </a:r>
            <a:r>
              <a:rPr lang="en-US">
                <a:solidFill>
                  <a:schemeClr val="accent1">
                    <a:lumMod val="75000"/>
                  </a:schemeClr>
                </a:solidFill>
              </a:rPr>
              <a:t>the fluid</a:t>
            </a:r>
            <a:endParaRPr lang="ar-SA" dirty="0"/>
          </a:p>
        </p:txBody>
      </p:sp>
      <p:sp>
        <p:nvSpPr>
          <p:cNvPr id="10" name="مستطيل 9"/>
          <p:cNvSpPr/>
          <p:nvPr/>
        </p:nvSpPr>
        <p:spPr>
          <a:xfrm>
            <a:off x="374754" y="5144479"/>
            <a:ext cx="8349127" cy="1077218"/>
          </a:xfrm>
          <a:prstGeom prst="rect">
            <a:avLst/>
          </a:prstGeom>
        </p:spPr>
        <p:txBody>
          <a:bodyPr wrap="square">
            <a:spAutoFit/>
          </a:bodyPr>
          <a:lstStyle/>
          <a:p>
            <a:r>
              <a:rPr lang="en-US" sz="1600" dirty="0">
                <a:solidFill>
                  <a:schemeClr val="accent1">
                    <a:lumMod val="75000"/>
                  </a:schemeClr>
                </a:solidFill>
              </a:rPr>
              <a:t>*Such as 3rd generation of cephalosporin such as Ceftriaxone for </a:t>
            </a:r>
            <a:r>
              <a:rPr lang="en-US" sz="1600" dirty="0" err="1">
                <a:solidFill>
                  <a:schemeClr val="accent1">
                    <a:lumMod val="75000"/>
                  </a:schemeClr>
                </a:solidFill>
              </a:rPr>
              <a:t>S.pneumonia</a:t>
            </a:r>
            <a:r>
              <a:rPr lang="en-US" sz="1600" dirty="0">
                <a:solidFill>
                  <a:schemeClr val="accent1">
                    <a:lumMod val="75000"/>
                  </a:schemeClr>
                </a:solidFill>
              </a:rPr>
              <a:t> Or  2</a:t>
            </a:r>
            <a:r>
              <a:rPr lang="en-US" sz="1600" baseline="30000" dirty="0">
                <a:solidFill>
                  <a:schemeClr val="accent1">
                    <a:lumMod val="75000"/>
                  </a:schemeClr>
                </a:solidFill>
              </a:rPr>
              <a:t>nd</a:t>
            </a:r>
            <a:r>
              <a:rPr lang="en-US" sz="1600" dirty="0">
                <a:solidFill>
                  <a:schemeClr val="accent1">
                    <a:lumMod val="75000"/>
                  </a:schemeClr>
                </a:solidFill>
              </a:rPr>
              <a:t> generation of cephalosporin such as Cefuroxime​</a:t>
            </a:r>
            <a:r>
              <a:rPr lang="en-US" sz="1600" dirty="0"/>
              <a:t> </a:t>
            </a:r>
            <a:r>
              <a:rPr lang="en-US" sz="1600" dirty="0">
                <a:solidFill>
                  <a:schemeClr val="accent1">
                    <a:lumMod val="75000"/>
                  </a:schemeClr>
                </a:solidFill>
              </a:rPr>
              <a:t>which cover both </a:t>
            </a:r>
            <a:r>
              <a:rPr lang="en-US" sz="1600" dirty="0" err="1">
                <a:solidFill>
                  <a:schemeClr val="accent1">
                    <a:lumMod val="75000"/>
                  </a:schemeClr>
                </a:solidFill>
              </a:rPr>
              <a:t>S.pneumonia</a:t>
            </a:r>
            <a:r>
              <a:rPr lang="en-US" sz="1600" dirty="0">
                <a:solidFill>
                  <a:schemeClr val="accent1">
                    <a:lumMod val="75000"/>
                  </a:schemeClr>
                </a:solidFill>
              </a:rPr>
              <a:t> and </a:t>
            </a:r>
            <a:r>
              <a:rPr lang="en-US" sz="1600" dirty="0" err="1">
                <a:solidFill>
                  <a:schemeClr val="accent1">
                    <a:lumMod val="75000"/>
                  </a:schemeClr>
                </a:solidFill>
              </a:rPr>
              <a:t>H.influenzae</a:t>
            </a:r>
            <a:r>
              <a:rPr lang="en-US" sz="1600" dirty="0">
                <a:solidFill>
                  <a:schemeClr val="accent1">
                    <a:lumMod val="75000"/>
                  </a:schemeClr>
                </a:solidFill>
              </a:rPr>
              <a:t> </a:t>
            </a:r>
            <a:endParaRPr lang="en-US" sz="1600" dirty="0" smtClean="0">
              <a:solidFill>
                <a:schemeClr val="accent1">
                  <a:lumMod val="75000"/>
                </a:schemeClr>
              </a:solidFill>
            </a:endParaRPr>
          </a:p>
          <a:p>
            <a:pPr marL="285750" indent="-285750">
              <a:buFont typeface="Arial" charset="0"/>
              <a:buChar char="•"/>
            </a:pPr>
            <a:r>
              <a:rPr lang="en-US" sz="1600" dirty="0" smtClean="0">
                <a:solidFill>
                  <a:schemeClr val="accent1">
                    <a:lumMod val="75000"/>
                  </a:schemeClr>
                </a:solidFill>
              </a:rPr>
              <a:t>Amoxicillin and </a:t>
            </a:r>
            <a:r>
              <a:rPr lang="en-US" sz="1600" dirty="0" err="1" smtClean="0">
                <a:solidFill>
                  <a:schemeClr val="accent1">
                    <a:lumMod val="75000"/>
                  </a:schemeClr>
                </a:solidFill>
              </a:rPr>
              <a:t>calvulanic</a:t>
            </a:r>
            <a:r>
              <a:rPr lang="en-US" sz="1600" dirty="0" smtClean="0">
                <a:solidFill>
                  <a:schemeClr val="accent1">
                    <a:lumMod val="75000"/>
                  </a:schemeClr>
                </a:solidFill>
              </a:rPr>
              <a:t> acid combination in resistant infection. ( Augmentin) </a:t>
            </a:r>
            <a:endParaRPr lang="ar-SA" sz="1600" dirty="0">
              <a:solidFill>
                <a:schemeClr val="accent1">
                  <a:lumMod val="75000"/>
                </a:schemeClr>
              </a:solidFill>
            </a:endParaRPr>
          </a:p>
          <a:p>
            <a:r>
              <a:rPr lang="en-US" sz="1600" dirty="0">
                <a:solidFill>
                  <a:schemeClr val="accent1">
                    <a:lumMod val="75000"/>
                  </a:schemeClr>
                </a:solidFill>
              </a:rPr>
              <a:t> </a:t>
            </a:r>
            <a:endParaRPr lang="ar-SA" sz="1600" dirty="0">
              <a:solidFill>
                <a:schemeClr val="accent1">
                  <a:lumMod val="75000"/>
                </a:schemeClr>
              </a:solidFill>
            </a:endParaRPr>
          </a:p>
        </p:txBody>
      </p:sp>
    </p:spTree>
    <p:extLst>
      <p:ext uri="{BB962C8B-B14F-4D97-AF65-F5344CB8AC3E}">
        <p14:creationId xmlns:p14="http://schemas.microsoft.com/office/powerpoint/2010/main" val="4160658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182" y="272361"/>
            <a:ext cx="4393096" cy="642040"/>
          </a:xfrm>
        </p:spPr>
        <p:txBody>
          <a:bodyPr/>
          <a:lstStyle/>
          <a:p>
            <a:pPr marL="342900" indent="-342900">
              <a:buFont typeface="Arial" panose="020B0604020202020204" pitchFamily="34" charset="0"/>
              <a:buChar char="•"/>
            </a:pPr>
            <a:r>
              <a:rPr lang="en-US" sz="2400" b="1" dirty="0">
                <a:solidFill>
                  <a:schemeClr val="accent1">
                    <a:lumMod val="50000"/>
                  </a:schemeClr>
                </a:solidFill>
              </a:rPr>
              <a:t>Complications: </a:t>
            </a:r>
          </a:p>
        </p:txBody>
      </p:sp>
      <p:pic>
        <p:nvPicPr>
          <p:cNvPr id="1026" name="Picture 2" descr="http://t1.gstatic.com/images?q=tbn:UKwRtXWPyE792M:http://top-10-list.org/wp-content/uploads/2009/09/Meningitis.jpg">
            <a:hlinkClick r:id="rId2"/>
          </p:cNvPr>
          <p:cNvPicPr>
            <a:picLocks noChangeAspect="1" noChangeArrowheads="1"/>
          </p:cNvPicPr>
          <p:nvPr/>
        </p:nvPicPr>
        <p:blipFill>
          <a:blip r:embed="rId3" cstate="print"/>
          <a:srcRect/>
          <a:stretch>
            <a:fillRect/>
          </a:stretch>
        </p:blipFill>
        <p:spPr bwMode="auto">
          <a:xfrm>
            <a:off x="10515600" y="4295760"/>
            <a:ext cx="1676400" cy="1447800"/>
          </a:xfrm>
          <a:prstGeom prst="rect">
            <a:avLst/>
          </a:prstGeom>
          <a:noFill/>
        </p:spPr>
      </p:pic>
      <p:pic>
        <p:nvPicPr>
          <p:cNvPr id="1028" name="Picture 4" descr="http://t3.gstatic.com/images?q=tbn:33OTr-ilCLStzM:http://de.academic.ru/pictures/dewiki/77/Mastoiditis1.jpg">
            <a:hlinkClick r:id="rId4"/>
          </p:cNvPr>
          <p:cNvPicPr>
            <a:picLocks noChangeAspect="1" noChangeArrowheads="1"/>
          </p:cNvPicPr>
          <p:nvPr/>
        </p:nvPicPr>
        <p:blipFill>
          <a:blip r:embed="rId5" cstate="print"/>
          <a:srcRect/>
          <a:stretch>
            <a:fillRect/>
          </a:stretch>
        </p:blipFill>
        <p:spPr bwMode="auto">
          <a:xfrm>
            <a:off x="9883090" y="2712538"/>
            <a:ext cx="2308910" cy="1555476"/>
          </a:xfrm>
          <a:prstGeom prst="rect">
            <a:avLst/>
          </a:prstGeom>
          <a:noFill/>
        </p:spPr>
      </p:pic>
      <p:pic>
        <p:nvPicPr>
          <p:cNvPr id="1030" name="Picture 6" descr="http://t3.gstatic.com/images?q=tbn:nwKnADJQFFwfDM:http://www.ferne.org/Lectures/acep_2005_peds/perron_pic_11.jpg">
            <a:hlinkClick r:id="rId6"/>
          </p:cNvPr>
          <p:cNvPicPr>
            <a:picLocks noChangeAspect="1" noChangeArrowheads="1"/>
          </p:cNvPicPr>
          <p:nvPr/>
        </p:nvPicPr>
        <p:blipFill>
          <a:blip r:embed="rId7" cstate="print"/>
          <a:srcRect/>
          <a:stretch>
            <a:fillRect/>
          </a:stretch>
        </p:blipFill>
        <p:spPr bwMode="auto">
          <a:xfrm>
            <a:off x="8663608" y="4268014"/>
            <a:ext cx="1851992" cy="1475546"/>
          </a:xfrm>
          <a:prstGeom prst="rect">
            <a:avLst/>
          </a:prstGeom>
          <a:noFill/>
        </p:spPr>
      </p:pic>
      <p:cxnSp>
        <p:nvCxnSpPr>
          <p:cNvPr id="11" name="Straight Connector 10">
            <a:extLst>
              <a:ext uri="{FF2B5EF4-FFF2-40B4-BE49-F238E27FC236}">
                <a16:creationId xmlns:a16="http://schemas.microsoft.com/office/drawing/2014/main" xmlns="" id="{382D1D14-5288-4686-939E-F896CA28F6C5}"/>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Table 6">
            <a:extLst>
              <a:ext uri="{FF2B5EF4-FFF2-40B4-BE49-F238E27FC236}">
                <a16:creationId xmlns:a16="http://schemas.microsoft.com/office/drawing/2014/main" xmlns="" id="{E80665AB-538A-427A-9EAE-640A4A0AE4FD}"/>
              </a:ext>
            </a:extLst>
          </p:cNvPr>
          <p:cNvGraphicFramePr>
            <a:graphicFrameLocks noGrp="1"/>
          </p:cNvGraphicFramePr>
          <p:nvPr>
            <p:extLst>
              <p:ext uri="{D42A27DB-BD31-4B8C-83A1-F6EECF244321}">
                <p14:modId xmlns:p14="http://schemas.microsoft.com/office/powerpoint/2010/main" val="1233576542"/>
              </p:ext>
            </p:extLst>
          </p:nvPr>
        </p:nvGraphicFramePr>
        <p:xfrm>
          <a:off x="509934" y="879134"/>
          <a:ext cx="8753337" cy="2382520"/>
        </p:xfrm>
        <a:graphic>
          <a:graphicData uri="http://schemas.openxmlformats.org/drawingml/2006/table">
            <a:tbl>
              <a:tblPr firstRow="1" bandRow="1">
                <a:tableStyleId>{5940675A-B579-460E-94D1-54222C63F5DA}</a:tableStyleId>
              </a:tblPr>
              <a:tblGrid>
                <a:gridCol w="4396074">
                  <a:extLst>
                    <a:ext uri="{9D8B030D-6E8A-4147-A177-3AD203B41FA5}">
                      <a16:colId xmlns:a16="http://schemas.microsoft.com/office/drawing/2014/main" xmlns="" val="2169071655"/>
                    </a:ext>
                  </a:extLst>
                </a:gridCol>
                <a:gridCol w="4357263">
                  <a:extLst>
                    <a:ext uri="{9D8B030D-6E8A-4147-A177-3AD203B41FA5}">
                      <a16:colId xmlns:a16="http://schemas.microsoft.com/office/drawing/2014/main" xmlns="" val="23870066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Extracranial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Intracranial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829012596"/>
                  </a:ext>
                </a:extLst>
              </a:tr>
              <a:tr h="1907317">
                <a:tc>
                  <a:txBody>
                    <a:bodyPr/>
                    <a:lstStyle/>
                    <a:p>
                      <a:pPr marL="285750" indent="-285750">
                        <a:buFont typeface="Arial" panose="020B0604020202020204" pitchFamily="34" charset="0"/>
                        <a:buChar char="•"/>
                      </a:pPr>
                      <a:r>
                        <a:rPr lang="en-US" sz="1800" dirty="0">
                          <a:solidFill>
                            <a:srgbClr val="FF0000"/>
                          </a:solidFill>
                        </a:rPr>
                        <a:t>Hearing</a:t>
                      </a:r>
                      <a:r>
                        <a:rPr lang="en-US" dirty="0">
                          <a:solidFill>
                            <a:srgbClr val="FF0000"/>
                          </a:solidFill>
                        </a:rPr>
                        <a:t> </a:t>
                      </a:r>
                      <a:r>
                        <a:rPr lang="en-US" sz="1800" dirty="0">
                          <a:solidFill>
                            <a:srgbClr val="FF0000"/>
                          </a:solidFill>
                        </a:rPr>
                        <a:t>loss</a:t>
                      </a:r>
                    </a:p>
                    <a:p>
                      <a:pPr marL="285750" indent="-285750">
                        <a:buFont typeface="Arial" panose="020B0604020202020204" pitchFamily="34" charset="0"/>
                        <a:buChar char="•"/>
                      </a:pPr>
                      <a:r>
                        <a:rPr lang="en-US" sz="1800" dirty="0"/>
                        <a:t>Tympanic membrane perforation</a:t>
                      </a:r>
                    </a:p>
                    <a:p>
                      <a:pPr marL="285750" indent="-285750">
                        <a:buFont typeface="Arial" panose="020B0604020202020204" pitchFamily="34" charset="0"/>
                        <a:buChar char="•"/>
                      </a:pPr>
                      <a:r>
                        <a:rPr lang="en-US" sz="1800" dirty="0">
                          <a:solidFill>
                            <a:srgbClr val="FF0000"/>
                          </a:solidFill>
                        </a:rPr>
                        <a:t>Mastoiditis </a:t>
                      </a:r>
                      <a:r>
                        <a:rPr lang="en-US" sz="1800" dirty="0">
                          <a:solidFill>
                            <a:schemeClr val="bg1">
                              <a:lumMod val="50000"/>
                            </a:schemeClr>
                          </a:solidFill>
                        </a:rPr>
                        <a:t>*</a:t>
                      </a:r>
                    </a:p>
                    <a:p>
                      <a:pPr marL="285750" indent="-285750">
                        <a:buFont typeface="Arial" panose="020B0604020202020204" pitchFamily="34" charset="0"/>
                        <a:buChar char="•"/>
                      </a:pPr>
                      <a:r>
                        <a:rPr lang="en-US" sz="1800" dirty="0" err="1">
                          <a:solidFill>
                            <a:srgbClr val="FF0000"/>
                          </a:solidFill>
                        </a:rPr>
                        <a:t>Cholestatoma</a:t>
                      </a:r>
                      <a:r>
                        <a:rPr lang="en-US" sz="1800" dirty="0"/>
                        <a:t> </a:t>
                      </a:r>
                      <a:r>
                        <a:rPr lang="en-US" sz="1800" dirty="0">
                          <a:solidFill>
                            <a:schemeClr val="bg1">
                              <a:lumMod val="50000"/>
                            </a:schemeClr>
                          </a:solidFill>
                        </a:rPr>
                        <a:t>**</a:t>
                      </a:r>
                    </a:p>
                    <a:p>
                      <a:pPr marL="285750" indent="-285750">
                        <a:buFont typeface="Arial" panose="020B0604020202020204" pitchFamily="34" charset="0"/>
                        <a:buChar char="•"/>
                      </a:pPr>
                      <a:r>
                        <a:rPr lang="en-US" sz="1800" dirty="0"/>
                        <a:t>Labyrinthitis</a:t>
                      </a:r>
                    </a:p>
                    <a:p>
                      <a:pPr marL="285750" indent="-285750">
                        <a:buFont typeface="Arial" panose="020B0604020202020204" pitchFamily="34" charset="0"/>
                        <a:buChar char="•"/>
                      </a:pPr>
                      <a:r>
                        <a:rPr lang="en-US" sz="1800" dirty="0"/>
                        <a:t>others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800" dirty="0" smtClean="0">
                          <a:solidFill>
                            <a:srgbClr val="FF0000"/>
                          </a:solidFill>
                        </a:rPr>
                        <a:t>Meningitis ( most dangerous complication)</a:t>
                      </a:r>
                      <a:endParaRPr lang="en-US" sz="1800" dirty="0">
                        <a:solidFill>
                          <a:srgbClr val="FF0000"/>
                        </a:solidFill>
                      </a:endParaRPr>
                    </a:p>
                    <a:p>
                      <a:pPr marL="285750" indent="-285750">
                        <a:buFont typeface="Arial" panose="020B0604020202020204" pitchFamily="34" charset="0"/>
                        <a:buChar char="•"/>
                      </a:pPr>
                      <a:r>
                        <a:rPr lang="en-US" sz="1800" dirty="0">
                          <a:solidFill>
                            <a:srgbClr val="FF0000"/>
                          </a:solidFill>
                        </a:rPr>
                        <a:t>Extradural</a:t>
                      </a:r>
                      <a:r>
                        <a:rPr lang="en-US" dirty="0">
                          <a:solidFill>
                            <a:srgbClr val="FF0000"/>
                          </a:solidFill>
                        </a:rPr>
                        <a:t> </a:t>
                      </a:r>
                      <a:r>
                        <a:rPr lang="en-US" sz="1800" dirty="0">
                          <a:solidFill>
                            <a:srgbClr val="FF0000"/>
                          </a:solidFill>
                        </a:rPr>
                        <a:t>abscess</a:t>
                      </a:r>
                    </a:p>
                    <a:p>
                      <a:pPr marL="285750" indent="-285750">
                        <a:buFont typeface="Arial" panose="020B0604020202020204" pitchFamily="34" charset="0"/>
                        <a:buChar char="•"/>
                      </a:pPr>
                      <a:r>
                        <a:rPr lang="en-US" sz="1800" dirty="0"/>
                        <a:t>Subdural</a:t>
                      </a:r>
                      <a:r>
                        <a:rPr lang="en-US" dirty="0"/>
                        <a:t> </a:t>
                      </a:r>
                      <a:r>
                        <a:rPr lang="en-US" sz="1800" dirty="0"/>
                        <a:t>empyema </a:t>
                      </a:r>
                      <a:r>
                        <a:rPr lang="en-US" sz="1800" dirty="0">
                          <a:solidFill>
                            <a:schemeClr val="bg1">
                              <a:lumMod val="50000"/>
                            </a:schemeClr>
                          </a:solidFill>
                        </a:rPr>
                        <a:t>***</a:t>
                      </a:r>
                    </a:p>
                    <a:p>
                      <a:pPr marL="285750" indent="-285750">
                        <a:buFont typeface="Arial" panose="020B0604020202020204" pitchFamily="34" charset="0"/>
                        <a:buChar char="•"/>
                      </a:pPr>
                      <a:r>
                        <a:rPr lang="en-US" sz="1800" dirty="0"/>
                        <a:t>Brain</a:t>
                      </a:r>
                      <a:r>
                        <a:rPr lang="en-US" dirty="0"/>
                        <a:t> </a:t>
                      </a:r>
                      <a:r>
                        <a:rPr lang="en-US" sz="1800" dirty="0"/>
                        <a:t>abscess</a:t>
                      </a:r>
                    </a:p>
                    <a:p>
                      <a:pPr marL="285750" indent="-285750">
                        <a:buFont typeface="Arial" panose="020B0604020202020204" pitchFamily="34" charset="0"/>
                        <a:buChar char="•"/>
                      </a:pPr>
                      <a:r>
                        <a:rPr lang="en-US" sz="1800" dirty="0"/>
                        <a:t>others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4059368"/>
                  </a:ext>
                </a:extLst>
              </a:tr>
            </a:tbl>
          </a:graphicData>
        </a:graphic>
      </p:graphicFrame>
      <p:sp>
        <p:nvSpPr>
          <p:cNvPr id="3" name="مستطيل 2"/>
          <p:cNvSpPr/>
          <p:nvPr/>
        </p:nvSpPr>
        <p:spPr>
          <a:xfrm>
            <a:off x="136455" y="5170816"/>
            <a:ext cx="9846542" cy="923330"/>
          </a:xfrm>
          <a:prstGeom prst="rect">
            <a:avLst/>
          </a:prstGeom>
        </p:spPr>
        <p:txBody>
          <a:bodyPr wrap="none">
            <a:spAutoFit/>
          </a:bodyPr>
          <a:lstStyle/>
          <a:p>
            <a:r>
              <a:rPr lang="en-US" dirty="0">
                <a:solidFill>
                  <a:schemeClr val="bg1">
                    <a:lumMod val="50000"/>
                  </a:schemeClr>
                </a:solidFill>
              </a:rPr>
              <a:t>*Mastoiditis : Inflammation of the mastoid process.</a:t>
            </a:r>
          </a:p>
          <a:p>
            <a:r>
              <a:rPr lang="en-US" dirty="0">
                <a:solidFill>
                  <a:schemeClr val="bg1">
                    <a:lumMod val="50000"/>
                  </a:schemeClr>
                </a:solidFill>
              </a:rPr>
              <a:t>**</a:t>
            </a:r>
            <a:r>
              <a:rPr lang="en-US" dirty="0" err="1">
                <a:solidFill>
                  <a:schemeClr val="bg1">
                    <a:lumMod val="50000"/>
                  </a:schemeClr>
                </a:solidFill>
              </a:rPr>
              <a:t>Cholestatoma</a:t>
            </a:r>
            <a:r>
              <a:rPr lang="en-US" dirty="0">
                <a:solidFill>
                  <a:schemeClr val="bg1">
                    <a:lumMod val="50000"/>
                  </a:schemeClr>
                </a:solidFill>
              </a:rPr>
              <a:t> : An abnormal skin growth in the middle ear behind the eardrum.</a:t>
            </a:r>
            <a:endParaRPr lang="ar-SA" dirty="0">
              <a:solidFill>
                <a:schemeClr val="bg1">
                  <a:lumMod val="50000"/>
                </a:schemeClr>
              </a:solidFill>
            </a:endParaRPr>
          </a:p>
          <a:p>
            <a:r>
              <a:rPr lang="en-US" dirty="0">
                <a:solidFill>
                  <a:schemeClr val="bg1">
                    <a:lumMod val="50000"/>
                  </a:schemeClr>
                </a:solidFill>
              </a:rPr>
              <a:t>***Subdural empyema: Collection of pus between the dura mater and the underlying arachnoid mater.</a:t>
            </a:r>
          </a:p>
        </p:txBody>
      </p:sp>
    </p:spTree>
    <p:extLst>
      <p:ext uri="{BB962C8B-B14F-4D97-AF65-F5344CB8AC3E}">
        <p14:creationId xmlns:p14="http://schemas.microsoft.com/office/powerpoint/2010/main" val="365777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270" y="113335"/>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pic>
        <p:nvPicPr>
          <p:cNvPr id="5" name="Picture 4">
            <a:extLst>
              <a:ext uri="{FF2B5EF4-FFF2-40B4-BE49-F238E27FC236}">
                <a16:creationId xmlns:a16="http://schemas.microsoft.com/office/drawing/2014/main" xmlns="" id="{AF0A5552-8382-4B97-BA64-539BFDE94608}"/>
              </a:ext>
            </a:extLst>
          </p:cNvPr>
          <p:cNvPicPr>
            <a:picLocks noChangeAspect="1"/>
          </p:cNvPicPr>
          <p:nvPr/>
        </p:nvPicPr>
        <p:blipFill>
          <a:blip r:embed="rId2"/>
          <a:stretch>
            <a:fillRect/>
          </a:stretch>
        </p:blipFill>
        <p:spPr>
          <a:xfrm>
            <a:off x="671478" y="742122"/>
            <a:ext cx="9963392" cy="5994673"/>
          </a:xfrm>
          <a:prstGeom prst="rect">
            <a:avLst/>
          </a:prstGeom>
        </p:spPr>
      </p:pic>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86139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0395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898378"/>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xmlns="" id="{6B792529-9B63-41E8-B7EA-B8BA079513C7}"/>
              </a:ext>
            </a:extLst>
          </p:cNvPr>
          <p:cNvSpPr txBox="1">
            <a:spLocks/>
          </p:cNvSpPr>
          <p:nvPr/>
        </p:nvSpPr>
        <p:spPr>
          <a:xfrm>
            <a:off x="226944" y="1086632"/>
            <a:ext cx="554272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1/ function of eustachian tube is :</a:t>
            </a:r>
          </a:p>
          <a:p>
            <a:pPr marL="457200" lvl="1" indent="0">
              <a:buNone/>
            </a:pPr>
            <a:r>
              <a:rPr lang="en-US" sz="1200" dirty="0"/>
              <a:t>A. Ventilation. </a:t>
            </a:r>
          </a:p>
          <a:p>
            <a:pPr marL="457200" lvl="1" indent="0">
              <a:buNone/>
            </a:pPr>
            <a:r>
              <a:rPr lang="en-US" sz="1200" dirty="0"/>
              <a:t> B. Protection. </a:t>
            </a:r>
          </a:p>
          <a:p>
            <a:pPr marL="457200" lvl="1" indent="0">
              <a:buNone/>
            </a:pPr>
            <a:r>
              <a:rPr lang="en-US" sz="1200" dirty="0"/>
              <a:t>C. Clearance. </a:t>
            </a:r>
          </a:p>
          <a:p>
            <a:pPr marL="457200" lvl="1" indent="0">
              <a:buNone/>
            </a:pPr>
            <a:r>
              <a:rPr lang="en-US" sz="1200" dirty="0"/>
              <a:t>D. All of the above </a:t>
            </a:r>
          </a:p>
          <a:p>
            <a:pPr marL="457200" lvl="1" indent="0">
              <a:buNone/>
            </a:pPr>
            <a:r>
              <a:rPr lang="en-US" sz="1200" dirty="0">
                <a:solidFill>
                  <a:schemeClr val="bg1">
                    <a:lumMod val="65000"/>
                  </a:schemeClr>
                </a:solidFill>
              </a:rPr>
              <a:t>Answer: D</a:t>
            </a:r>
          </a:p>
          <a:p>
            <a:pPr marL="0" indent="0">
              <a:buNone/>
            </a:pPr>
            <a:r>
              <a:rPr lang="en-US" sz="1200" dirty="0"/>
              <a:t>2/ the most common infection for acute OM  less than three months organism is: </a:t>
            </a:r>
          </a:p>
          <a:p>
            <a:pPr marL="457200" lvl="1" indent="0">
              <a:buNone/>
            </a:pPr>
            <a:r>
              <a:rPr lang="en-US" sz="1200" dirty="0"/>
              <a:t>A. Streptococcus pneumonia.</a:t>
            </a:r>
          </a:p>
          <a:p>
            <a:pPr marL="457200" lvl="1" indent="0">
              <a:buNone/>
            </a:pPr>
            <a:r>
              <a:rPr lang="en-US" sz="1200" dirty="0"/>
              <a:t>B. Group B streptococcus </a:t>
            </a:r>
          </a:p>
          <a:p>
            <a:pPr marL="457200" lvl="1" indent="0">
              <a:buNone/>
            </a:pPr>
            <a:r>
              <a:rPr lang="en-US" sz="1200" dirty="0"/>
              <a:t>C. H. Influenza  </a:t>
            </a:r>
          </a:p>
          <a:p>
            <a:pPr marL="457200" lvl="1" indent="0">
              <a:buNone/>
            </a:pPr>
            <a:r>
              <a:rPr lang="en-US" sz="1200" dirty="0"/>
              <a:t>D. Gram negative bacteria </a:t>
            </a:r>
          </a:p>
          <a:p>
            <a:pPr marL="457200" lvl="1" indent="0">
              <a:buNone/>
            </a:pPr>
            <a:r>
              <a:rPr lang="en-US" sz="1200" dirty="0">
                <a:solidFill>
                  <a:schemeClr val="bg1">
                    <a:lumMod val="65000"/>
                  </a:schemeClr>
                </a:solidFill>
              </a:rPr>
              <a:t>Answer: A </a:t>
            </a:r>
          </a:p>
        </p:txBody>
      </p:sp>
      <p:sp>
        <p:nvSpPr>
          <p:cNvPr id="6" name="Content Placeholder 4">
            <a:extLst>
              <a:ext uri="{FF2B5EF4-FFF2-40B4-BE49-F238E27FC236}">
                <a16:creationId xmlns:a16="http://schemas.microsoft.com/office/drawing/2014/main" xmlns="" id="{490FA3E0-62BD-4320-89EA-057F8CB5F2F4}"/>
              </a:ext>
            </a:extLst>
          </p:cNvPr>
          <p:cNvSpPr txBox="1">
            <a:spLocks/>
          </p:cNvSpPr>
          <p:nvPr/>
        </p:nvSpPr>
        <p:spPr>
          <a:xfrm>
            <a:off x="5996610" y="1090413"/>
            <a:ext cx="5692056" cy="21903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4/ collection of fluid within he middle ear as a result of negative pressure produced by altered eustachian tube function is : </a:t>
            </a:r>
          </a:p>
          <a:p>
            <a:pPr marL="457200" lvl="1" indent="0">
              <a:buNone/>
            </a:pPr>
            <a:r>
              <a:rPr lang="en-US" sz="1200" dirty="0"/>
              <a:t>A. Acute OM </a:t>
            </a:r>
          </a:p>
          <a:p>
            <a:pPr marL="457200" lvl="1" indent="0">
              <a:buNone/>
            </a:pPr>
            <a:r>
              <a:rPr lang="en-US" sz="1200" dirty="0"/>
              <a:t>B. Chronic OM </a:t>
            </a:r>
          </a:p>
          <a:p>
            <a:pPr marL="457200" lvl="1" indent="0">
              <a:buNone/>
            </a:pPr>
            <a:r>
              <a:rPr lang="en-US" sz="1200" dirty="0"/>
              <a:t>C. Serous OM</a:t>
            </a:r>
          </a:p>
          <a:p>
            <a:pPr marL="457200" lvl="1" indent="0">
              <a:buNone/>
            </a:pPr>
            <a:r>
              <a:rPr lang="en-US" sz="1200" dirty="0"/>
              <a:t>D. None of the above</a:t>
            </a:r>
          </a:p>
          <a:p>
            <a:pPr marL="457200" lvl="1" indent="0">
              <a:buNone/>
            </a:pPr>
            <a:r>
              <a:rPr lang="en-US" sz="1200" dirty="0">
                <a:solidFill>
                  <a:schemeClr val="bg1">
                    <a:lumMod val="65000"/>
                  </a:schemeClr>
                </a:solidFill>
              </a:rPr>
              <a:t>Answer: C</a:t>
            </a:r>
          </a:p>
        </p:txBody>
      </p:sp>
      <p:sp>
        <p:nvSpPr>
          <p:cNvPr id="7" name="Content Placeholder 2">
            <a:extLst>
              <a:ext uri="{FF2B5EF4-FFF2-40B4-BE49-F238E27FC236}">
                <a16:creationId xmlns:a16="http://schemas.microsoft.com/office/drawing/2014/main" xmlns="" id="{C334DBF8-661A-4DE1-AFC5-530B7B71007F}"/>
              </a:ext>
            </a:extLst>
          </p:cNvPr>
          <p:cNvSpPr txBox="1">
            <a:spLocks/>
          </p:cNvSpPr>
          <p:nvPr/>
        </p:nvSpPr>
        <p:spPr>
          <a:xfrm>
            <a:off x="6135758" y="2801231"/>
            <a:ext cx="555290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5/A result from unresolved acute infection due to inadequate treatment or host factors that </a:t>
            </a:r>
            <a:r>
              <a:rPr lang="en-US" sz="1200" dirty="0" err="1"/>
              <a:t>perpeuate</a:t>
            </a:r>
            <a:r>
              <a:rPr lang="en-US" sz="1200" dirty="0"/>
              <a:t> the inflammatory process:</a:t>
            </a:r>
          </a:p>
          <a:p>
            <a:pPr marL="457200" lvl="1" indent="0">
              <a:buNone/>
            </a:pPr>
            <a:r>
              <a:rPr lang="en-US" sz="1200" dirty="0"/>
              <a:t>A. Acute OM .</a:t>
            </a:r>
          </a:p>
          <a:p>
            <a:pPr marL="457200" lvl="1" indent="0">
              <a:buNone/>
            </a:pPr>
            <a:r>
              <a:rPr lang="en-US" sz="1200" dirty="0"/>
              <a:t>B. Serous OM</a:t>
            </a:r>
          </a:p>
          <a:p>
            <a:pPr marL="457200" lvl="1" indent="0">
              <a:buNone/>
            </a:pPr>
            <a:r>
              <a:rPr lang="en-US" sz="1200" dirty="0"/>
              <a:t>C. Chronic OM</a:t>
            </a:r>
          </a:p>
          <a:p>
            <a:pPr marL="457200" lvl="1" indent="0">
              <a:buNone/>
            </a:pPr>
            <a:r>
              <a:rPr lang="en-US" sz="1200" dirty="0"/>
              <a:t>D. Non of the above </a:t>
            </a:r>
          </a:p>
          <a:p>
            <a:pPr marL="457200" lvl="1" indent="0">
              <a:buNone/>
            </a:pPr>
            <a:r>
              <a:rPr lang="en-US" sz="1200" dirty="0">
                <a:solidFill>
                  <a:schemeClr val="bg1">
                    <a:lumMod val="65000"/>
                  </a:schemeClr>
                </a:solidFill>
              </a:rPr>
              <a:t>Answer: C </a:t>
            </a:r>
          </a:p>
          <a:p>
            <a:pPr marL="0" indent="0">
              <a:buNone/>
            </a:pPr>
            <a:r>
              <a:rPr lang="en-US" sz="1200" dirty="0"/>
              <a:t>6/The diagnostic approach of OM :</a:t>
            </a:r>
          </a:p>
          <a:p>
            <a:pPr marL="457200" lvl="1" indent="0">
              <a:buNone/>
            </a:pPr>
            <a:r>
              <a:rPr lang="en-US" sz="1200" dirty="0"/>
              <a:t>A.  Tympanometry </a:t>
            </a:r>
          </a:p>
          <a:p>
            <a:pPr marL="457200" lvl="1" indent="0">
              <a:buNone/>
            </a:pPr>
            <a:r>
              <a:rPr lang="en-US" sz="1200" dirty="0"/>
              <a:t>B. Gram stain </a:t>
            </a:r>
          </a:p>
          <a:p>
            <a:pPr marL="457200" lvl="1" indent="0">
              <a:buNone/>
            </a:pPr>
            <a:r>
              <a:rPr lang="en-US" sz="1200" dirty="0"/>
              <a:t>C. Culture of aspired fluid </a:t>
            </a:r>
          </a:p>
          <a:p>
            <a:pPr marL="457200" lvl="1" indent="0">
              <a:buNone/>
            </a:pPr>
            <a:r>
              <a:rPr lang="en-US" sz="1200" dirty="0"/>
              <a:t>D. All of the above </a:t>
            </a:r>
          </a:p>
          <a:p>
            <a:pPr marL="457200" lvl="1" indent="0">
              <a:buNone/>
            </a:pPr>
            <a:r>
              <a:rPr lang="en-US" sz="1200" dirty="0">
                <a:solidFill>
                  <a:schemeClr val="bg1">
                    <a:lumMod val="65000"/>
                  </a:schemeClr>
                </a:solidFill>
              </a:rPr>
              <a:t>Answer: D </a:t>
            </a:r>
          </a:p>
        </p:txBody>
      </p:sp>
      <p:sp>
        <p:nvSpPr>
          <p:cNvPr id="8" name="Content Placeholder 3">
            <a:extLst>
              <a:ext uri="{FF2B5EF4-FFF2-40B4-BE49-F238E27FC236}">
                <a16:creationId xmlns:a16="http://schemas.microsoft.com/office/drawing/2014/main" xmlns="" id="{4ECC9EDA-25F2-490D-B00C-35532086900A}"/>
              </a:ext>
            </a:extLst>
          </p:cNvPr>
          <p:cNvSpPr txBox="1">
            <a:spLocks/>
          </p:cNvSpPr>
          <p:nvPr/>
        </p:nvSpPr>
        <p:spPr>
          <a:xfrm>
            <a:off x="187187" y="5277339"/>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7/management of OM:</a:t>
            </a:r>
          </a:p>
          <a:p>
            <a:pPr marL="457200" lvl="1" indent="0">
              <a:buNone/>
            </a:pPr>
            <a:r>
              <a:rPr lang="en-US" sz="1200" dirty="0"/>
              <a:t>A. Antimicrobial therapy.</a:t>
            </a:r>
          </a:p>
          <a:p>
            <a:pPr marL="457200" lvl="1" indent="0">
              <a:buNone/>
            </a:pPr>
            <a:r>
              <a:rPr lang="en-US" sz="1200" dirty="0"/>
              <a:t>B. Drainage  of exudate.</a:t>
            </a:r>
          </a:p>
          <a:p>
            <a:pPr marL="457200" lvl="1" indent="0">
              <a:buNone/>
            </a:pPr>
            <a:r>
              <a:rPr lang="en-US" sz="1200" dirty="0"/>
              <a:t>C. Surgery. </a:t>
            </a:r>
          </a:p>
          <a:p>
            <a:pPr marL="457200" lvl="1" indent="0">
              <a:buNone/>
            </a:pPr>
            <a:r>
              <a:rPr lang="en-US" sz="1200" dirty="0"/>
              <a:t>D. All of the above .</a:t>
            </a:r>
          </a:p>
          <a:p>
            <a:pPr marL="457200" lvl="1" indent="0">
              <a:buNone/>
            </a:pPr>
            <a:r>
              <a:rPr lang="en-US" sz="1200" dirty="0">
                <a:solidFill>
                  <a:schemeClr val="bg1">
                    <a:lumMod val="65000"/>
                  </a:schemeClr>
                </a:solidFill>
              </a:rPr>
              <a:t>Answer: D </a:t>
            </a:r>
          </a:p>
        </p:txBody>
      </p:sp>
      <p:sp>
        <p:nvSpPr>
          <p:cNvPr id="3" name="Rectangle 2">
            <a:extLst>
              <a:ext uri="{FF2B5EF4-FFF2-40B4-BE49-F238E27FC236}">
                <a16:creationId xmlns:a16="http://schemas.microsoft.com/office/drawing/2014/main" xmlns="" id="{AB8FBA65-4C42-49BF-8196-046218B486E8}"/>
              </a:ext>
            </a:extLst>
          </p:cNvPr>
          <p:cNvSpPr/>
          <p:nvPr/>
        </p:nvSpPr>
        <p:spPr>
          <a:xfrm>
            <a:off x="226944" y="4039772"/>
            <a:ext cx="6096001" cy="1200329"/>
          </a:xfrm>
          <a:prstGeom prst="rect">
            <a:avLst/>
          </a:prstGeom>
        </p:spPr>
        <p:txBody>
          <a:bodyPr>
            <a:spAutoFit/>
          </a:bodyPr>
          <a:lstStyle/>
          <a:p>
            <a:r>
              <a:rPr lang="en-US" sz="1200" dirty="0"/>
              <a:t>3/ the most common infection for chronic for OM is :</a:t>
            </a:r>
          </a:p>
          <a:p>
            <a:pPr lvl="1"/>
            <a:r>
              <a:rPr lang="en-US" sz="1200" dirty="0"/>
              <a:t>A. S. Aureus .</a:t>
            </a:r>
          </a:p>
          <a:p>
            <a:pPr lvl="1"/>
            <a:r>
              <a:rPr lang="en-US" sz="1200" dirty="0"/>
              <a:t>B. Proteus species </a:t>
            </a:r>
          </a:p>
          <a:p>
            <a:pPr lvl="1"/>
            <a:r>
              <a:rPr lang="en-US" sz="1200" dirty="0"/>
              <a:t>C. Moraxella catarrhalis </a:t>
            </a:r>
          </a:p>
          <a:p>
            <a:pPr lvl="1"/>
            <a:r>
              <a:rPr lang="en-US" sz="1200" dirty="0"/>
              <a:t>D. </a:t>
            </a:r>
            <a:r>
              <a:rPr lang="en-US" sz="1200" dirty="0" err="1"/>
              <a:t>P.aeruginosa</a:t>
            </a:r>
            <a:r>
              <a:rPr lang="en-US" sz="1200" dirty="0"/>
              <a:t> </a:t>
            </a:r>
          </a:p>
          <a:p>
            <a:pPr lvl="1"/>
            <a:r>
              <a:rPr lang="en-US" sz="1200" dirty="0">
                <a:solidFill>
                  <a:schemeClr val="bg1">
                    <a:lumMod val="65000"/>
                  </a:schemeClr>
                </a:solidFill>
              </a:rPr>
              <a:t>Answer: D</a:t>
            </a:r>
          </a:p>
        </p:txBody>
      </p:sp>
    </p:spTree>
    <p:extLst>
      <p:ext uri="{BB962C8B-B14F-4D97-AF65-F5344CB8AC3E}">
        <p14:creationId xmlns:p14="http://schemas.microsoft.com/office/powerpoint/2010/main" val="136992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xmlns="" id="{A8F01675-6040-4A6D-99FE-0AA0F5DAFDEF}"/>
              </a:ext>
            </a:extLst>
          </p:cNvPr>
          <p:cNvSpPr/>
          <p:nvPr/>
        </p:nvSpPr>
        <p:spPr>
          <a:xfrm>
            <a:off x="6457071" y="1839913"/>
            <a:ext cx="2242345" cy="707886"/>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rPr>
              <a:t>Hamad </a:t>
            </a:r>
            <a:r>
              <a:rPr lang="en-US" sz="2000" dirty="0" err="1" smtClean="0">
                <a:ln w="0"/>
                <a:effectLst>
                  <a:outerShdw blurRad="38100" dist="19050" dir="2700000" algn="tl" rotWithShape="0">
                    <a:schemeClr val="dk1">
                      <a:alpha val="40000"/>
                    </a:schemeClr>
                  </a:outerShdw>
                </a:effectLst>
              </a:rPr>
              <a:t>A</a:t>
            </a:r>
            <a:r>
              <a:rPr lang="en-US" sz="2000" b="0" cap="none" spc="0" dirty="0" err="1" smtClean="0">
                <a:ln w="0"/>
                <a:solidFill>
                  <a:schemeClr val="tx1"/>
                </a:solidFill>
                <a:effectLst>
                  <a:outerShdw blurRad="38100" dist="19050" dir="2700000" algn="tl" rotWithShape="0">
                    <a:schemeClr val="dk1">
                      <a:alpha val="40000"/>
                    </a:schemeClr>
                  </a:outerShdw>
                </a:effectLst>
              </a:rPr>
              <a:t>lkhudhairy</a:t>
            </a:r>
            <a:endParaRPr lang="en-US" sz="2000" b="0" cap="none" spc="0" dirty="0">
              <a:ln w="0"/>
              <a:solidFill>
                <a:schemeClr val="tx1"/>
              </a:solidFill>
              <a:effectLst>
                <a:outerShdw blurRad="38100" dist="19050" dir="2700000" algn="tl" rotWithShape="0">
                  <a:schemeClr val="dk1">
                    <a:alpha val="40000"/>
                  </a:schemeClr>
                </a:outerShdw>
              </a:effectLst>
            </a:endParaRPr>
          </a:p>
          <a:p>
            <a:endParaRPr lang="en-US" sz="20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xmlns=""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xmlns=""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xmlns="" id="{559D053C-0EB8-4C09-8864-6393CBE05011}"/>
              </a:ext>
            </a:extLst>
          </p:cNvPr>
          <p:cNvSpPr/>
          <p:nvPr/>
        </p:nvSpPr>
        <p:spPr>
          <a:xfrm>
            <a:off x="9771576" y="1839913"/>
            <a:ext cx="2091470" cy="1938992"/>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Alsomali</a:t>
            </a:r>
            <a:endParaRPr lang="en-US" sz="2000" dirty="0" smtClean="0">
              <a:ln w="0"/>
              <a:effectLst>
                <a:outerShdw blurRad="38100" dist="19050" dir="2700000" algn="tl" rotWithShape="0">
                  <a:schemeClr val="dk1">
                    <a:alpha val="40000"/>
                  </a:schemeClr>
                </a:outerShdw>
              </a:effectLst>
            </a:endParaRPr>
          </a:p>
          <a:p>
            <a:r>
              <a:rPr lang="en-US" sz="2000" dirty="0" err="1" smtClean="0">
                <a:ln w="0"/>
                <a:effectLst>
                  <a:outerShdw blurRad="38100" dist="19050" dir="2700000" algn="tl" rotWithShape="0">
                    <a:schemeClr val="dk1">
                      <a:alpha val="40000"/>
                    </a:schemeClr>
                  </a:outerShdw>
                </a:effectLst>
              </a:rPr>
              <a:t>Rawan</a:t>
            </a:r>
            <a:r>
              <a:rPr lang="en-US" sz="2000" dirty="0" smtClean="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Alqahtani</a:t>
            </a:r>
            <a:endParaRPr lang="en-US" sz="2000" dirty="0" smtClean="0">
              <a:ln w="0"/>
              <a:effectLst>
                <a:outerShdw blurRad="38100" dist="19050" dir="2700000" algn="tl" rotWithShape="0">
                  <a:schemeClr val="dk1">
                    <a:alpha val="40000"/>
                  </a:schemeClr>
                </a:outerShdw>
              </a:effectLst>
            </a:endParaRPr>
          </a:p>
          <a:p>
            <a:r>
              <a:rPr lang="en-US" sz="2000" dirty="0" err="1" smtClean="0">
                <a:ln w="0"/>
                <a:effectLst>
                  <a:outerShdw blurRad="38100" dist="19050" dir="2700000" algn="tl" rotWithShape="0">
                    <a:schemeClr val="dk1">
                      <a:alpha val="40000"/>
                    </a:schemeClr>
                  </a:outerShdw>
                </a:effectLst>
              </a:rPr>
              <a:t>Hayfaa</a:t>
            </a:r>
            <a:r>
              <a:rPr lang="en-US" sz="2000" dirty="0" smtClean="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Alshaalan</a:t>
            </a:r>
            <a:endParaRPr lang="en-US" sz="2000" dirty="0" smtClean="0">
              <a:ln w="0"/>
              <a:effectLst>
                <a:outerShdw blurRad="38100" dist="19050" dir="2700000" algn="tl" rotWithShape="0">
                  <a:schemeClr val="dk1">
                    <a:alpha val="40000"/>
                  </a:schemeClr>
                </a:outerShdw>
              </a:effectLst>
            </a:endParaRPr>
          </a:p>
          <a:p>
            <a:r>
              <a:rPr lang="en-US" sz="2000" dirty="0" err="1" smtClean="0">
                <a:ln w="0"/>
                <a:effectLst>
                  <a:outerShdw blurRad="38100" dist="19050" dir="2700000" algn="tl" rotWithShape="0">
                    <a:schemeClr val="dk1">
                      <a:alpha val="40000"/>
                    </a:schemeClr>
                  </a:outerShdw>
                </a:effectLst>
              </a:rPr>
              <a:t>Jawaher</a:t>
            </a:r>
            <a:r>
              <a:rPr lang="en-US" sz="2000" dirty="0" smtClean="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Alkhayyal</a:t>
            </a:r>
            <a:endParaRPr lang="en-US" sz="2000" dirty="0" smtClean="0">
              <a:ln w="0"/>
              <a:effectLst>
                <a:outerShdw blurRad="38100" dist="19050" dir="2700000" algn="tl" rotWithShape="0">
                  <a:schemeClr val="dk1">
                    <a:alpha val="40000"/>
                  </a:schemeClr>
                </a:outerShdw>
              </a:effectLst>
            </a:endParaRPr>
          </a:p>
          <a:p>
            <a:r>
              <a:rPr lang="en-US" sz="2000" dirty="0" err="1" smtClean="0">
                <a:ln w="0"/>
                <a:effectLst>
                  <a:outerShdw blurRad="38100" dist="19050" dir="2700000" algn="tl" rotWithShape="0">
                    <a:schemeClr val="dk1">
                      <a:alpha val="40000"/>
                    </a:schemeClr>
                  </a:outerShdw>
                </a:effectLst>
              </a:rPr>
              <a:t>Reem</a:t>
            </a:r>
            <a:r>
              <a:rPr lang="en-US" sz="2000" dirty="0" smtClean="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Alshthri</a:t>
            </a:r>
            <a:endParaRPr lang="en-US" sz="2000" dirty="0" smtClean="0">
              <a:ln w="0"/>
              <a:effectLst>
                <a:outerShdw blurRad="38100" dist="19050" dir="2700000" algn="tl" rotWithShape="0">
                  <a:schemeClr val="dk1">
                    <a:alpha val="40000"/>
                  </a:schemeClr>
                </a:outerShdw>
              </a:effectLst>
            </a:endParaRPr>
          </a:p>
          <a:p>
            <a:r>
              <a:rPr lang="en-US" sz="2000" dirty="0" err="1" smtClean="0">
                <a:ln w="0"/>
                <a:effectLst>
                  <a:outerShdw blurRad="38100" dist="19050" dir="2700000" algn="tl" rotWithShape="0">
                    <a:schemeClr val="dk1">
                      <a:alpha val="40000"/>
                    </a:schemeClr>
                  </a:outerShdw>
                </a:effectLst>
              </a:rPr>
              <a:t>Reema</a:t>
            </a:r>
            <a:r>
              <a:rPr lang="en-US" sz="2000" dirty="0" smtClean="0">
                <a:ln w="0"/>
                <a:effectLst>
                  <a:outerShdw blurRad="38100" dist="19050" dir="2700000" algn="tl" rotWithShape="0">
                    <a:schemeClr val="dk1">
                      <a:alpha val="40000"/>
                    </a:schemeClr>
                  </a:outerShdw>
                </a:effectLst>
              </a:rPr>
              <a:t> </a:t>
            </a:r>
            <a:r>
              <a:rPr lang="en-US" sz="2000" dirty="0" err="1" smtClean="0">
                <a:ln w="0"/>
                <a:effectLst>
                  <a:outerShdw blurRad="38100" dist="19050" dir="2700000" algn="tl" rotWithShape="0">
                    <a:schemeClr val="dk1">
                      <a:alpha val="40000"/>
                    </a:schemeClr>
                  </a:outerShdw>
                </a:effectLst>
              </a:rPr>
              <a:t>Alshayie</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xmlns=""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xmlns=""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hlinkClick r:id="rId5"/>
            <a:extLst>
              <a:ext uri="{FF2B5EF4-FFF2-40B4-BE49-F238E27FC236}">
                <a16:creationId xmlns:a16="http://schemas.microsoft.com/office/drawing/2014/main" xmlns="" id="{03988073-9541-48B4-B7D0-4234038E9B64}"/>
              </a:ext>
            </a:extLst>
          </p:cNvPr>
          <p:cNvPicPr>
            <a:picLocks noChangeAspect="1"/>
          </p:cNvPicPr>
          <p:nvPr/>
        </p:nvPicPr>
        <p:blipFill>
          <a:blip r:embed="rId6"/>
          <a:stretch>
            <a:fillRect/>
          </a:stretch>
        </p:blipFill>
        <p:spPr>
          <a:xfrm>
            <a:off x="285236" y="4112195"/>
            <a:ext cx="879102" cy="932305"/>
          </a:xfrm>
          <a:prstGeom prst="rect">
            <a:avLst/>
          </a:prstGeom>
        </p:spPr>
      </p:pic>
      <p:pic>
        <p:nvPicPr>
          <p:cNvPr id="18" name="Picture 17">
            <a:hlinkClick r:id="rId7"/>
            <a:extLst>
              <a:ext uri="{FF2B5EF4-FFF2-40B4-BE49-F238E27FC236}">
                <a16:creationId xmlns:a16="http://schemas.microsoft.com/office/drawing/2014/main" xmlns="" id="{E030F191-3DE2-46CE-AC24-DF79F3FBB1DF}"/>
              </a:ext>
            </a:extLst>
          </p:cNvPr>
          <p:cNvPicPr>
            <a:picLocks noChangeAspect="1"/>
          </p:cNvPicPr>
          <p:nvPr/>
        </p:nvPicPr>
        <p:blipFill>
          <a:blip r:embed="rId8"/>
          <a:stretch>
            <a:fillRect/>
          </a:stretch>
        </p:blipFill>
        <p:spPr>
          <a:xfrm>
            <a:off x="215097" y="2813577"/>
            <a:ext cx="932305" cy="932305"/>
          </a:xfrm>
          <a:prstGeom prst="rect">
            <a:avLst/>
          </a:prstGeom>
        </p:spPr>
      </p:pic>
      <p:pic>
        <p:nvPicPr>
          <p:cNvPr id="20" name="Picture 19">
            <a:hlinkClick r:id="rId9"/>
            <a:extLst>
              <a:ext uri="{FF2B5EF4-FFF2-40B4-BE49-F238E27FC236}">
                <a16:creationId xmlns:a16="http://schemas.microsoft.com/office/drawing/2014/main" xmlns="" id="{DD5CA474-47C4-434F-858C-9C6CD740FED9}"/>
              </a:ext>
            </a:extLst>
          </p:cNvPr>
          <p:cNvPicPr>
            <a:picLocks noChangeAspect="1"/>
          </p:cNvPicPr>
          <p:nvPr/>
        </p:nvPicPr>
        <p:blipFill>
          <a:blip r:embed="rId10"/>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a:extLst>
              <a:ext uri="{FF2B5EF4-FFF2-40B4-BE49-F238E27FC236}">
                <a16:creationId xmlns:a16="http://schemas.microsoft.com/office/drawing/2014/main" xmlns="" id="{DA660709-83CD-49A6-9E68-3A7F2378879D}"/>
              </a:ext>
            </a:extLst>
          </p:cNvPr>
          <p:cNvSpPr txBox="1">
            <a:spLocks/>
          </p:cNvSpPr>
          <p:nvPr/>
        </p:nvSpPr>
        <p:spPr>
          <a:xfrm>
            <a:off x="543339" y="12822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400" dirty="0"/>
              <a:t>Upon completion of the lecture , students should be able to:</a:t>
            </a:r>
          </a:p>
          <a:p>
            <a:r>
              <a:rPr lang="en-US" sz="2000" dirty="0"/>
              <a:t>Define middle ear infection</a:t>
            </a:r>
          </a:p>
          <a:p>
            <a:r>
              <a:rPr lang="en-US" sz="2000" dirty="0"/>
              <a:t>Know the classification of  otitis media (OM).</a:t>
            </a:r>
          </a:p>
          <a:p>
            <a:r>
              <a:rPr lang="en-US" sz="2000" dirty="0"/>
              <a:t>Know the epidemiology of OM</a:t>
            </a:r>
          </a:p>
          <a:p>
            <a:r>
              <a:rPr lang="en-US" sz="2000" dirty="0"/>
              <a:t>Know the pathogenesis &amp; risk factors of OM.</a:t>
            </a:r>
          </a:p>
          <a:p>
            <a:r>
              <a:rPr lang="en-US" sz="2000" dirty="0"/>
              <a:t>List the clinical features  of OM.</a:t>
            </a:r>
          </a:p>
          <a:p>
            <a:r>
              <a:rPr lang="en-US" sz="2000" dirty="0"/>
              <a:t>Know the diagnostic approaches of OM.</a:t>
            </a:r>
          </a:p>
          <a:p>
            <a:r>
              <a:rPr lang="en-US" sz="2000" dirty="0"/>
              <a:t>Know the management of OM.</a:t>
            </a:r>
          </a:p>
          <a:p>
            <a:r>
              <a:rPr lang="en-US" sz="2000" dirty="0"/>
              <a:t>Recall common complications of OM.</a:t>
            </a:r>
          </a:p>
          <a:p>
            <a:endParaRPr lang="en-US" sz="2400" dirty="0"/>
          </a:p>
        </p:txBody>
      </p:sp>
    </p:spTree>
    <p:extLst>
      <p:ext uri="{BB962C8B-B14F-4D97-AF65-F5344CB8AC3E}">
        <p14:creationId xmlns:p14="http://schemas.microsoft.com/office/powerpoint/2010/main" val="4265715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0814" y="290313"/>
            <a:ext cx="2557669" cy="774561"/>
          </a:xfrm>
        </p:spPr>
        <p:txBody>
          <a:bodyPr>
            <a:normAutofit/>
          </a:bodyPr>
          <a:lstStyle/>
          <a:p>
            <a:pPr marL="342900" indent="-342900">
              <a:buFont typeface="Arial" panose="020B0604020202020204" pitchFamily="34" charset="0"/>
              <a:buChar char="•"/>
            </a:pPr>
            <a:r>
              <a:rPr lang="en-US" sz="2400" b="1" dirty="0">
                <a:solidFill>
                  <a:schemeClr val="accent1">
                    <a:lumMod val="50000"/>
                  </a:schemeClr>
                </a:solidFill>
              </a:rPr>
              <a:t>Definitions:</a:t>
            </a:r>
          </a:p>
        </p:txBody>
      </p:sp>
      <p:sp>
        <p:nvSpPr>
          <p:cNvPr id="3" name="Content Placeholder 2"/>
          <p:cNvSpPr>
            <a:spLocks noGrp="1"/>
          </p:cNvSpPr>
          <p:nvPr>
            <p:ph idx="4294967295"/>
          </p:nvPr>
        </p:nvSpPr>
        <p:spPr>
          <a:xfrm>
            <a:off x="583096" y="1007165"/>
            <a:ext cx="11370365" cy="1020418"/>
          </a:xfrm>
        </p:spPr>
        <p:txBody>
          <a:bodyPr/>
          <a:lstStyle/>
          <a:p>
            <a:pPr>
              <a:buFont typeface="Courier New" panose="02070309020205020404" pitchFamily="49" charset="0"/>
              <a:buChar char="o"/>
            </a:pPr>
            <a:r>
              <a:rPr lang="en-US" sz="2000" dirty="0"/>
              <a:t>Middle ear is the area between the tympanic membrane and the inner ear including the Eustachian tube.</a:t>
            </a:r>
          </a:p>
          <a:p>
            <a:pPr>
              <a:buFont typeface="Courier New" panose="02070309020205020404" pitchFamily="49" charset="0"/>
              <a:buChar char="o"/>
            </a:pPr>
            <a:r>
              <a:rPr lang="en-US" sz="2000" dirty="0"/>
              <a:t>Otitis media (OM): is inflammation of the middle ear.</a:t>
            </a:r>
          </a:p>
        </p:txBody>
      </p:sp>
      <p:sp>
        <p:nvSpPr>
          <p:cNvPr id="4" name="Rectangle 3">
            <a:extLst>
              <a:ext uri="{FF2B5EF4-FFF2-40B4-BE49-F238E27FC236}">
                <a16:creationId xmlns:a16="http://schemas.microsoft.com/office/drawing/2014/main" xmlns="" id="{F1F7E35B-B072-4921-A8F8-48C59DBFE927}"/>
              </a:ext>
            </a:extLst>
          </p:cNvPr>
          <p:cNvSpPr/>
          <p:nvPr/>
        </p:nvSpPr>
        <p:spPr>
          <a:xfrm>
            <a:off x="240814" y="2168963"/>
            <a:ext cx="3866315" cy="424732"/>
          </a:xfrm>
          <a:prstGeom prst="rect">
            <a:avLst/>
          </a:prstGeom>
        </p:spPr>
        <p:txBody>
          <a:bodyPr wrap="none">
            <a:spAutoFit/>
          </a:bodyPr>
          <a:lstStyle/>
          <a:p>
            <a:pPr marL="342900" indent="-342900">
              <a:lnSpc>
                <a:spcPct val="90000"/>
              </a:lnSpc>
              <a:spcBef>
                <a:spcPct val="0"/>
              </a:spcBef>
              <a:buFont typeface="Arial" panose="020B0604020202020204" pitchFamily="34" charset="0"/>
              <a:buChar char="•"/>
            </a:pPr>
            <a:r>
              <a:rPr lang="en-US" sz="2400" b="1" dirty="0">
                <a:solidFill>
                  <a:schemeClr val="accent1">
                    <a:lumMod val="50000"/>
                  </a:schemeClr>
                </a:solidFill>
                <a:latin typeface="+mj-lt"/>
                <a:ea typeface="+mj-ea"/>
                <a:cs typeface="+mj-cs"/>
              </a:rPr>
              <a:t>Anatomy of the Middle Ear:</a:t>
            </a:r>
          </a:p>
        </p:txBody>
      </p:sp>
      <p:pic>
        <p:nvPicPr>
          <p:cNvPr id="5" name="Picture 2" descr="http://www.virtualmedicalcentre.com/uploads/VMC/TreatmentImages/2191_ear_anatomy_450.jpg">
            <a:extLst>
              <a:ext uri="{FF2B5EF4-FFF2-40B4-BE49-F238E27FC236}">
                <a16:creationId xmlns:a16="http://schemas.microsoft.com/office/drawing/2014/main" xmlns="" id="{94038B05-4F3D-4978-AA62-456E391DFB26}"/>
              </a:ext>
            </a:extLst>
          </p:cNvPr>
          <p:cNvPicPr>
            <a:picLocks noChangeAspect="1" noChangeArrowheads="1"/>
          </p:cNvPicPr>
          <p:nvPr/>
        </p:nvPicPr>
        <p:blipFill>
          <a:blip r:embed="rId2" cstate="print"/>
          <a:srcRect/>
          <a:stretch>
            <a:fillRect/>
          </a:stretch>
        </p:blipFill>
        <p:spPr bwMode="auto">
          <a:xfrm>
            <a:off x="6281530" y="1749288"/>
            <a:ext cx="5367130" cy="4195590"/>
          </a:xfrm>
          <a:prstGeom prst="rect">
            <a:avLst/>
          </a:prstGeom>
          <a:noFill/>
        </p:spPr>
      </p:pic>
      <p:sp>
        <p:nvSpPr>
          <p:cNvPr id="6" name="Rectangle 5">
            <a:extLst>
              <a:ext uri="{FF2B5EF4-FFF2-40B4-BE49-F238E27FC236}">
                <a16:creationId xmlns:a16="http://schemas.microsoft.com/office/drawing/2014/main" xmlns="" id="{69A31924-B98A-411D-B7AB-0DBC35ACF95E}"/>
              </a:ext>
            </a:extLst>
          </p:cNvPr>
          <p:cNvSpPr/>
          <p:nvPr/>
        </p:nvSpPr>
        <p:spPr>
          <a:xfrm>
            <a:off x="240814" y="3080359"/>
            <a:ext cx="2732223" cy="461665"/>
          </a:xfrm>
          <a:prstGeom prst="rect">
            <a:avLst/>
          </a:prstGeom>
        </p:spPr>
        <p:txBody>
          <a:bodyPr wrap="none">
            <a:spAutoFit/>
          </a:bodyPr>
          <a:lstStyle/>
          <a:p>
            <a:pPr marL="342900" indent="-342900">
              <a:buFont typeface="Arial" panose="020B0604020202020204" pitchFamily="34" charset="0"/>
              <a:buChar char="•"/>
            </a:pPr>
            <a:r>
              <a:rPr lang="en-US" sz="2400" b="1" dirty="0">
                <a:solidFill>
                  <a:schemeClr val="accent1">
                    <a:lumMod val="50000"/>
                  </a:schemeClr>
                </a:solidFill>
                <a:latin typeface="+mj-lt"/>
                <a:ea typeface="+mj-ea"/>
                <a:cs typeface="+mj-cs"/>
              </a:rPr>
              <a:t>OM-Classification:</a:t>
            </a:r>
          </a:p>
        </p:txBody>
      </p:sp>
      <p:sp>
        <p:nvSpPr>
          <p:cNvPr id="7" name="Rectangle 6">
            <a:extLst>
              <a:ext uri="{FF2B5EF4-FFF2-40B4-BE49-F238E27FC236}">
                <a16:creationId xmlns:a16="http://schemas.microsoft.com/office/drawing/2014/main" xmlns="" id="{8DD5DBE0-5EA8-43FC-BB4D-5CD9F990FD93}"/>
              </a:ext>
            </a:extLst>
          </p:cNvPr>
          <p:cNvSpPr/>
          <p:nvPr/>
        </p:nvSpPr>
        <p:spPr>
          <a:xfrm>
            <a:off x="583096" y="3632844"/>
            <a:ext cx="6096000" cy="1179810"/>
          </a:xfrm>
          <a:prstGeom prst="rect">
            <a:avLst/>
          </a:prstGeom>
        </p:spPr>
        <p:txBody>
          <a:bodyPr>
            <a:spAutoFit/>
          </a:bodyPr>
          <a:lstStyle/>
          <a:p>
            <a:pPr marL="228600" indent="-228600">
              <a:lnSpc>
                <a:spcPct val="90000"/>
              </a:lnSpc>
              <a:spcBef>
                <a:spcPts val="1000"/>
              </a:spcBef>
              <a:buFont typeface="Courier New" panose="02070309020205020404" pitchFamily="49" charset="0"/>
              <a:buChar char="o"/>
            </a:pPr>
            <a:r>
              <a:rPr lang="en-US" sz="2000" b="1" dirty="0"/>
              <a:t>A</a:t>
            </a:r>
            <a:r>
              <a:rPr lang="en-US" sz="2000" dirty="0"/>
              <a:t>cute OM</a:t>
            </a:r>
          </a:p>
          <a:p>
            <a:pPr marL="228600" indent="-228600">
              <a:lnSpc>
                <a:spcPct val="90000"/>
              </a:lnSpc>
              <a:spcBef>
                <a:spcPts val="1000"/>
              </a:spcBef>
              <a:buFont typeface="Courier New" panose="02070309020205020404" pitchFamily="49" charset="0"/>
              <a:buChar char="o"/>
            </a:pPr>
            <a:r>
              <a:rPr lang="en-US" sz="2000" b="1" dirty="0"/>
              <a:t>C</a:t>
            </a:r>
            <a:r>
              <a:rPr lang="en-US" sz="2000" dirty="0"/>
              <a:t>hronic OM</a:t>
            </a:r>
          </a:p>
          <a:p>
            <a:pPr marL="228600" indent="-228600">
              <a:lnSpc>
                <a:spcPct val="90000"/>
              </a:lnSpc>
              <a:spcBef>
                <a:spcPts val="1000"/>
              </a:spcBef>
              <a:buFont typeface="Courier New" panose="02070309020205020404" pitchFamily="49" charset="0"/>
              <a:buChar char="o"/>
            </a:pPr>
            <a:r>
              <a:rPr lang="en-US" sz="2000" b="1" dirty="0"/>
              <a:t>S</a:t>
            </a:r>
            <a:r>
              <a:rPr lang="en-US" sz="2000" dirty="0"/>
              <a:t>ecretory ( Serous) OM</a:t>
            </a:r>
          </a:p>
        </p:txBody>
      </p:sp>
      <p:cxnSp>
        <p:nvCxnSpPr>
          <p:cNvPr id="8" name="Straight Connector 7">
            <a:extLst>
              <a:ext uri="{FF2B5EF4-FFF2-40B4-BE49-F238E27FC236}">
                <a16:creationId xmlns:a16="http://schemas.microsoft.com/office/drawing/2014/main" xmlns="" id="{FABD829A-879C-43E5-8CD0-B43AE57E33AB}"/>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2636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521" y="324021"/>
            <a:ext cx="3339548" cy="668545"/>
          </a:xfrm>
        </p:spPr>
        <p:txBody>
          <a:bodyPr>
            <a:normAutofit/>
          </a:bodyPr>
          <a:lstStyle/>
          <a:p>
            <a:pPr marL="342900" indent="-342900">
              <a:buFont typeface="Arial" panose="020B0604020202020204" pitchFamily="34" charset="0"/>
              <a:buChar char="•"/>
            </a:pPr>
            <a:r>
              <a:rPr lang="en-US" sz="2400" b="1" dirty="0">
                <a:solidFill>
                  <a:schemeClr val="accent1">
                    <a:lumMod val="50000"/>
                  </a:schemeClr>
                </a:solidFill>
              </a:rPr>
              <a:t>OM - Epidemiology</a:t>
            </a:r>
          </a:p>
        </p:txBody>
      </p:sp>
      <p:sp>
        <p:nvSpPr>
          <p:cNvPr id="3" name="Content Placeholder 2"/>
          <p:cNvSpPr>
            <a:spLocks noGrp="1"/>
          </p:cNvSpPr>
          <p:nvPr>
            <p:ph idx="4294967295"/>
          </p:nvPr>
        </p:nvSpPr>
        <p:spPr>
          <a:xfrm>
            <a:off x="523461" y="1060173"/>
            <a:ext cx="11270974" cy="2133601"/>
          </a:xfrm>
        </p:spPr>
        <p:txBody>
          <a:bodyPr>
            <a:normAutofit/>
          </a:bodyPr>
          <a:lstStyle/>
          <a:p>
            <a:pPr>
              <a:buFont typeface="Courier New" panose="02070309020205020404" pitchFamily="49" charset="0"/>
              <a:buChar char="o"/>
            </a:pPr>
            <a:r>
              <a:rPr lang="en-US" sz="2000" dirty="0">
                <a:solidFill>
                  <a:srgbClr val="FF0000"/>
                </a:solidFill>
              </a:rPr>
              <a:t>Most common in infants 6 to 18 months of age (2/3 of cases)</a:t>
            </a:r>
            <a:r>
              <a:rPr lang="en-US" sz="2000" dirty="0">
                <a:solidFill>
                  <a:schemeClr val="accent1">
                    <a:lumMod val="75000"/>
                  </a:schemeClr>
                </a:solidFill>
              </a:rPr>
              <a:t>*</a:t>
            </a:r>
            <a:r>
              <a:rPr lang="en-US" sz="2000" dirty="0">
                <a:solidFill>
                  <a:srgbClr val="FF0000"/>
                </a:solidFill>
              </a:rPr>
              <a:t> . </a:t>
            </a:r>
            <a:r>
              <a:rPr lang="en-US" sz="2000" dirty="0"/>
              <a:t>Improves with age, why ?</a:t>
            </a:r>
          </a:p>
          <a:p>
            <a:pPr>
              <a:buFont typeface="Courier New" panose="02070309020205020404" pitchFamily="49" charset="0"/>
              <a:buChar char="o"/>
            </a:pPr>
            <a:r>
              <a:rPr lang="en-US" sz="2000" dirty="0"/>
              <a:t>The Eustachian Tube which vents the middle ear to the nasopharynx is horizontal in infants, difficult to drain naturally, its surface is cartilage ,and the lymphatic tissue lining is an extension of adenoidal tissue from the back of the nose.</a:t>
            </a:r>
            <a:r>
              <a:rPr lang="en-US" sz="2000" dirty="0">
                <a:solidFill>
                  <a:schemeClr val="accent1">
                    <a:lumMod val="75000"/>
                  </a:schemeClr>
                </a:solidFill>
              </a:rPr>
              <a:t>**</a:t>
            </a:r>
          </a:p>
          <a:p>
            <a:pPr>
              <a:buFont typeface="Courier New" panose="02070309020205020404" pitchFamily="49" charset="0"/>
              <a:buChar char="o"/>
            </a:pPr>
            <a:r>
              <a:rPr lang="en-US" sz="2000" b="1" dirty="0">
                <a:solidFill>
                  <a:srgbClr val="7030A0"/>
                </a:solidFill>
              </a:rPr>
              <a:t>Often preceded by viral upper respiratory infection (URTI). </a:t>
            </a:r>
          </a:p>
          <a:p>
            <a:pPr>
              <a:buFont typeface="Courier New" panose="02070309020205020404" pitchFamily="49" charset="0"/>
              <a:buChar char="o"/>
            </a:pPr>
            <a:r>
              <a:rPr lang="en-US" sz="2000" b="1" dirty="0">
                <a:solidFill>
                  <a:schemeClr val="accent5">
                    <a:lumMod val="75000"/>
                  </a:schemeClr>
                </a:solidFill>
              </a:rPr>
              <a:t>Accompanied by viral upper respiratory infection (URTI). </a:t>
            </a:r>
          </a:p>
        </p:txBody>
      </p:sp>
      <p:cxnSp>
        <p:nvCxnSpPr>
          <p:cNvPr id="4" name="Straight Connector 3">
            <a:extLst>
              <a:ext uri="{FF2B5EF4-FFF2-40B4-BE49-F238E27FC236}">
                <a16:creationId xmlns:a16="http://schemas.microsoft.com/office/drawing/2014/main" xmlns="" id="{617EF49C-8EC1-412D-A58B-34ACB4DBC1D9}"/>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xmlns="" id="{33B91BA8-534D-41A1-8DFC-C8A751C381CF}"/>
              </a:ext>
            </a:extLst>
          </p:cNvPr>
          <p:cNvPicPr>
            <a:picLocks noChangeAspect="1"/>
          </p:cNvPicPr>
          <p:nvPr/>
        </p:nvPicPr>
        <p:blipFill>
          <a:blip r:embed="rId2"/>
          <a:stretch>
            <a:fillRect/>
          </a:stretch>
        </p:blipFill>
        <p:spPr>
          <a:xfrm>
            <a:off x="8815646" y="3436771"/>
            <a:ext cx="3188916" cy="2394186"/>
          </a:xfrm>
          <a:prstGeom prst="rect">
            <a:avLst/>
          </a:prstGeom>
        </p:spPr>
      </p:pic>
      <p:sp>
        <p:nvSpPr>
          <p:cNvPr id="12" name="Rectangle 11">
            <a:extLst>
              <a:ext uri="{FF2B5EF4-FFF2-40B4-BE49-F238E27FC236}">
                <a16:creationId xmlns:a16="http://schemas.microsoft.com/office/drawing/2014/main" xmlns="" id="{32E0E8C2-B3EA-47CD-AF41-922948085D79}"/>
              </a:ext>
            </a:extLst>
          </p:cNvPr>
          <p:cNvSpPr/>
          <p:nvPr/>
        </p:nvSpPr>
        <p:spPr>
          <a:xfrm>
            <a:off x="9117496" y="5830957"/>
            <a:ext cx="2796208" cy="318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Extra picture</a:t>
            </a:r>
          </a:p>
        </p:txBody>
      </p:sp>
      <p:sp>
        <p:nvSpPr>
          <p:cNvPr id="5" name="Rectangle 4">
            <a:extLst>
              <a:ext uri="{FF2B5EF4-FFF2-40B4-BE49-F238E27FC236}">
                <a16:creationId xmlns:a16="http://schemas.microsoft.com/office/drawing/2014/main" xmlns="" id="{85821CE0-AFA4-4FF5-9D3A-F5C07CD9D30A}"/>
              </a:ext>
            </a:extLst>
          </p:cNvPr>
          <p:cNvSpPr/>
          <p:nvPr/>
        </p:nvSpPr>
        <p:spPr>
          <a:xfrm>
            <a:off x="132521" y="6273225"/>
            <a:ext cx="9197010" cy="584775"/>
          </a:xfrm>
          <a:prstGeom prst="rect">
            <a:avLst/>
          </a:prstGeom>
        </p:spPr>
        <p:txBody>
          <a:bodyPr wrap="square">
            <a:spAutoFit/>
          </a:bodyPr>
          <a:lstStyle/>
          <a:p>
            <a:r>
              <a:rPr lang="en-US" sz="1600" dirty="0">
                <a:solidFill>
                  <a:schemeClr val="accent1">
                    <a:lumMod val="75000"/>
                  </a:schemeClr>
                </a:solidFill>
              </a:rPr>
              <a:t>*The baby is protected on his first 6 months because of the IgG he got from his mother</a:t>
            </a:r>
          </a:p>
          <a:p>
            <a:r>
              <a:rPr lang="en-US" sz="1600" dirty="0">
                <a:solidFill>
                  <a:schemeClr val="accent1">
                    <a:lumMod val="75000"/>
                  </a:schemeClr>
                </a:solidFill>
              </a:rPr>
              <a:t>**connected to the back of the nose including tonsils</a:t>
            </a:r>
          </a:p>
        </p:txBody>
      </p:sp>
    </p:spTree>
    <p:extLst>
      <p:ext uri="{BB962C8B-B14F-4D97-AF65-F5344CB8AC3E}">
        <p14:creationId xmlns:p14="http://schemas.microsoft.com/office/powerpoint/2010/main" val="423998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1B94FCA9-4D68-4384-A9BC-264D9236D07D}"/>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itle 1">
            <a:extLst>
              <a:ext uri="{FF2B5EF4-FFF2-40B4-BE49-F238E27FC236}">
                <a16:creationId xmlns:a16="http://schemas.microsoft.com/office/drawing/2014/main" xmlns="" id="{BB76A8B4-77E4-4680-8B78-2556727BF7E4}"/>
              </a:ext>
            </a:extLst>
          </p:cNvPr>
          <p:cNvSpPr txBox="1">
            <a:spLocks/>
          </p:cNvSpPr>
          <p:nvPr/>
        </p:nvSpPr>
        <p:spPr>
          <a:xfrm>
            <a:off x="251791" y="221761"/>
            <a:ext cx="10515600" cy="666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chemeClr val="accent1">
                    <a:lumMod val="50000"/>
                  </a:schemeClr>
                </a:solidFill>
              </a:rPr>
              <a:t>OM-Pathogenesis and Risk Factors: </a:t>
            </a:r>
          </a:p>
        </p:txBody>
      </p:sp>
      <p:sp>
        <p:nvSpPr>
          <p:cNvPr id="4" name="Content Placeholder 2">
            <a:extLst>
              <a:ext uri="{FF2B5EF4-FFF2-40B4-BE49-F238E27FC236}">
                <a16:creationId xmlns:a16="http://schemas.microsoft.com/office/drawing/2014/main" xmlns="" id="{8185D57F-D8EE-41F7-8928-D2D04B4F944D}"/>
              </a:ext>
            </a:extLst>
          </p:cNvPr>
          <p:cNvSpPr txBox="1">
            <a:spLocks/>
          </p:cNvSpPr>
          <p:nvPr/>
        </p:nvSpPr>
        <p:spPr>
          <a:xfrm>
            <a:off x="390940" y="958910"/>
            <a:ext cx="10515600" cy="218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1800" dirty="0">
                <a:solidFill>
                  <a:srgbClr val="FF0000"/>
                </a:solidFill>
              </a:rPr>
              <a:t>URTI</a:t>
            </a:r>
            <a:r>
              <a:rPr lang="en-US" sz="1800" dirty="0"/>
              <a:t> or allergic condition cause edema or inflammation of the tube.</a:t>
            </a:r>
          </a:p>
          <a:p>
            <a:pPr>
              <a:buFont typeface="Courier New" panose="02070309020205020404" pitchFamily="49" charset="0"/>
              <a:buChar char="o"/>
            </a:pPr>
            <a:r>
              <a:rPr lang="en-US" sz="1800" dirty="0">
                <a:solidFill>
                  <a:schemeClr val="accent1">
                    <a:lumMod val="75000"/>
                  </a:schemeClr>
                </a:solidFill>
              </a:rPr>
              <a:t>In normal situation the </a:t>
            </a:r>
            <a:r>
              <a:rPr lang="en-US" sz="1800" dirty="0"/>
              <a:t>Functions of the tube </a:t>
            </a:r>
            <a:r>
              <a:rPr lang="en-US" sz="1400" dirty="0">
                <a:solidFill>
                  <a:schemeClr val="accent1">
                    <a:lumMod val="75000"/>
                  </a:schemeClr>
                </a:solidFill>
              </a:rPr>
              <a:t>*</a:t>
            </a:r>
            <a:r>
              <a:rPr lang="en-US" sz="1400" dirty="0" err="1">
                <a:solidFill>
                  <a:schemeClr val="accent1">
                    <a:lumMod val="75000"/>
                  </a:schemeClr>
                </a:solidFill>
              </a:rPr>
              <a:t>eustachain</a:t>
            </a:r>
            <a:r>
              <a:rPr lang="en-US" sz="1400" dirty="0">
                <a:solidFill>
                  <a:schemeClr val="accent1">
                    <a:lumMod val="75000"/>
                  </a:schemeClr>
                </a:solidFill>
              </a:rPr>
              <a:t> tube* </a:t>
            </a:r>
            <a:r>
              <a:rPr lang="en-US" sz="1800" dirty="0"/>
              <a:t>( ventilation, protection and clearance ) </a:t>
            </a:r>
            <a:r>
              <a:rPr lang="en-US" sz="1800" dirty="0">
                <a:solidFill>
                  <a:schemeClr val="accent1">
                    <a:lumMod val="75000"/>
                  </a:schemeClr>
                </a:solidFill>
              </a:rPr>
              <a:t>when they are </a:t>
            </a:r>
            <a:r>
              <a:rPr lang="en-US" sz="1800" dirty="0"/>
              <a:t>disturbed </a:t>
            </a:r>
            <a:r>
              <a:rPr lang="en-US" sz="1800" dirty="0">
                <a:solidFill>
                  <a:schemeClr val="accent1">
                    <a:lumMod val="75000"/>
                  </a:schemeClr>
                </a:solidFill>
              </a:rPr>
              <a:t>they may lead to OM.</a:t>
            </a:r>
          </a:p>
          <a:p>
            <a:pPr>
              <a:buFont typeface="Courier New" panose="02070309020205020404" pitchFamily="49" charset="0"/>
              <a:buChar char="o"/>
            </a:pPr>
            <a:r>
              <a:rPr lang="en-US" sz="1800" dirty="0">
                <a:solidFill>
                  <a:schemeClr val="accent1">
                    <a:lumMod val="75000"/>
                  </a:schemeClr>
                </a:solidFill>
              </a:rPr>
              <a:t>During this process </a:t>
            </a:r>
            <a:r>
              <a:rPr lang="en-US" sz="1800" dirty="0"/>
              <a:t>the Oxygen lost leading to negative pressure</a:t>
            </a:r>
          </a:p>
          <a:p>
            <a:pPr>
              <a:buFont typeface="Courier New" panose="02070309020205020404" pitchFamily="49" charset="0"/>
              <a:buChar char="o"/>
            </a:pPr>
            <a:r>
              <a:rPr lang="en-US" sz="1800" dirty="0"/>
              <a:t>Pathogens enter from nasopharynx into the middle ear.</a:t>
            </a:r>
          </a:p>
          <a:p>
            <a:pPr>
              <a:buFont typeface="Courier New" panose="02070309020205020404" pitchFamily="49" charset="0"/>
              <a:buChar char="o"/>
            </a:pPr>
            <a:r>
              <a:rPr lang="en-US" sz="1800" dirty="0"/>
              <a:t>Colonization and infection result.</a:t>
            </a:r>
          </a:p>
        </p:txBody>
      </p:sp>
      <p:sp>
        <p:nvSpPr>
          <p:cNvPr id="5" name="Title 1">
            <a:extLst>
              <a:ext uri="{FF2B5EF4-FFF2-40B4-BE49-F238E27FC236}">
                <a16:creationId xmlns:a16="http://schemas.microsoft.com/office/drawing/2014/main" xmlns="" id="{566FB36A-E895-4260-8D2A-6D7A084CA910}"/>
              </a:ext>
            </a:extLst>
          </p:cNvPr>
          <p:cNvSpPr txBox="1">
            <a:spLocks/>
          </p:cNvSpPr>
          <p:nvPr/>
        </p:nvSpPr>
        <p:spPr>
          <a:xfrm>
            <a:off x="0" y="3147347"/>
            <a:ext cx="10515600" cy="7518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chemeClr val="accent1">
                    <a:lumMod val="50000"/>
                  </a:schemeClr>
                </a:solidFill>
              </a:rPr>
              <a:t>OM- Other risk factors</a:t>
            </a:r>
          </a:p>
        </p:txBody>
      </p:sp>
      <p:sp>
        <p:nvSpPr>
          <p:cNvPr id="6" name="Content Placeholder 2">
            <a:extLst>
              <a:ext uri="{FF2B5EF4-FFF2-40B4-BE49-F238E27FC236}">
                <a16:creationId xmlns:a16="http://schemas.microsoft.com/office/drawing/2014/main" xmlns="" id="{BAA84D3E-6E6F-407A-A332-96CAC2B00138}"/>
              </a:ext>
            </a:extLst>
          </p:cNvPr>
          <p:cNvSpPr txBox="1">
            <a:spLocks/>
          </p:cNvSpPr>
          <p:nvPr/>
        </p:nvSpPr>
        <p:spPr>
          <a:xfrm>
            <a:off x="251791" y="3776762"/>
            <a:ext cx="9342783" cy="24680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r>
              <a:rPr lang="en-US" sz="1800" dirty="0"/>
              <a:t>Anatomic abnormalities </a:t>
            </a:r>
          </a:p>
          <a:p>
            <a:pPr>
              <a:buFont typeface="Courier New" panose="02070309020205020404" pitchFamily="49" charset="0"/>
              <a:buChar char="o"/>
            </a:pPr>
            <a:r>
              <a:rPr lang="en-US" sz="1800" dirty="0">
                <a:solidFill>
                  <a:srgbClr val="FF0000"/>
                </a:solidFill>
              </a:rPr>
              <a:t>Medical conditions such as Cleft palate ,obstruction due to adenoid or nasogastric tube</a:t>
            </a:r>
            <a:r>
              <a:rPr lang="en-US" sz="1800" dirty="0">
                <a:solidFill>
                  <a:schemeClr val="accent1">
                    <a:lumMod val="75000"/>
                  </a:schemeClr>
                </a:solidFill>
              </a:rPr>
              <a:t>*</a:t>
            </a:r>
            <a:r>
              <a:rPr lang="en-US" sz="1800" dirty="0">
                <a:solidFill>
                  <a:srgbClr val="FF0000"/>
                </a:solidFill>
              </a:rPr>
              <a:t> or malignancy, immune dysfunction.</a:t>
            </a:r>
          </a:p>
          <a:p>
            <a:pPr>
              <a:buFont typeface="Courier New" panose="02070309020205020404" pitchFamily="49" charset="0"/>
              <a:buChar char="o"/>
            </a:pPr>
            <a:r>
              <a:rPr lang="en-US" sz="1800" dirty="0"/>
              <a:t>Exposure to pathogens from day care.</a:t>
            </a:r>
            <a:r>
              <a:rPr lang="ar-SA" sz="1800" dirty="0"/>
              <a:t> </a:t>
            </a:r>
            <a:endParaRPr lang="en-US" sz="1800" dirty="0"/>
          </a:p>
          <a:p>
            <a:pPr>
              <a:buFont typeface="Courier New" panose="02070309020205020404" pitchFamily="49" charset="0"/>
              <a:buChar char="o"/>
            </a:pPr>
            <a:r>
              <a:rPr lang="en-US" sz="1800" dirty="0">
                <a:solidFill>
                  <a:srgbClr val="FF0000"/>
                </a:solidFill>
              </a:rPr>
              <a:t>Exposure to smoking</a:t>
            </a:r>
            <a:r>
              <a:rPr lang="en-US" sz="1800" dirty="0">
                <a:solidFill>
                  <a:schemeClr val="accent1">
                    <a:lumMod val="75000"/>
                  </a:schemeClr>
                </a:solidFill>
              </a:rPr>
              <a:t>. Some studies relieve that the smoker mothers or fathers they may cause OM to their child, the smoking may initiate allergic and inflammatory </a:t>
            </a:r>
            <a:r>
              <a:rPr lang="en-US" sz="1800" dirty="0" err="1">
                <a:solidFill>
                  <a:schemeClr val="accent1">
                    <a:lumMod val="75000"/>
                  </a:schemeClr>
                </a:solidFill>
              </a:rPr>
              <a:t>prosseces</a:t>
            </a:r>
            <a:r>
              <a:rPr lang="en-US" sz="1800" dirty="0">
                <a:solidFill>
                  <a:schemeClr val="accent1">
                    <a:lumMod val="75000"/>
                  </a:schemeClr>
                </a:solidFill>
              </a:rPr>
              <a:t> </a:t>
            </a:r>
          </a:p>
        </p:txBody>
      </p:sp>
      <p:pic>
        <p:nvPicPr>
          <p:cNvPr id="7" name="Picture 2" descr="http://t1.gstatic.com/images?q=tbn:J3ptxBEM_0ul-M:http://www.biomedcentral.com/content/figures/1471-2350-5-15-1.jpg">
            <a:hlinkClick r:id="rId2"/>
            <a:extLst>
              <a:ext uri="{FF2B5EF4-FFF2-40B4-BE49-F238E27FC236}">
                <a16:creationId xmlns:a16="http://schemas.microsoft.com/office/drawing/2014/main" xmlns="" id="{7AFDC492-FB69-4CE0-A778-267D9A6BCBC5}"/>
              </a:ext>
            </a:extLst>
          </p:cNvPr>
          <p:cNvPicPr>
            <a:picLocks noChangeAspect="1" noChangeArrowheads="1"/>
          </p:cNvPicPr>
          <p:nvPr/>
        </p:nvPicPr>
        <p:blipFill>
          <a:blip r:embed="rId3" cstate="print"/>
          <a:srcRect/>
          <a:stretch>
            <a:fillRect/>
          </a:stretch>
        </p:blipFill>
        <p:spPr bwMode="auto">
          <a:xfrm>
            <a:off x="9824689" y="4479780"/>
            <a:ext cx="2163702" cy="1442468"/>
          </a:xfrm>
          <a:prstGeom prst="rect">
            <a:avLst/>
          </a:prstGeom>
          <a:noFill/>
        </p:spPr>
      </p:pic>
      <p:sp>
        <p:nvSpPr>
          <p:cNvPr id="8" name="مستطيل 7"/>
          <p:cNvSpPr/>
          <p:nvPr/>
        </p:nvSpPr>
        <p:spPr>
          <a:xfrm>
            <a:off x="5935579" y="385819"/>
            <a:ext cx="3160802" cy="338554"/>
          </a:xfrm>
          <a:prstGeom prst="rect">
            <a:avLst/>
          </a:prstGeom>
        </p:spPr>
        <p:txBody>
          <a:bodyPr wrap="none">
            <a:spAutoFit/>
          </a:bodyPr>
          <a:lstStyle/>
          <a:p>
            <a:r>
              <a:rPr lang="en-US" sz="1600" dirty="0">
                <a:solidFill>
                  <a:schemeClr val="accent1">
                    <a:lumMod val="75000"/>
                  </a:schemeClr>
                </a:solidFill>
              </a:rPr>
              <a:t>How the otitis media is developed ?</a:t>
            </a:r>
            <a:endParaRPr lang="ar-SA" sz="1600" dirty="0"/>
          </a:p>
        </p:txBody>
      </p:sp>
      <p:sp>
        <p:nvSpPr>
          <p:cNvPr id="9" name="مستطيل 7">
            <a:extLst>
              <a:ext uri="{FF2B5EF4-FFF2-40B4-BE49-F238E27FC236}">
                <a16:creationId xmlns:a16="http://schemas.microsoft.com/office/drawing/2014/main" xmlns="" id="{785A3236-495A-4D18-9EAE-41DE533EDE49}"/>
              </a:ext>
            </a:extLst>
          </p:cNvPr>
          <p:cNvSpPr/>
          <p:nvPr/>
        </p:nvSpPr>
        <p:spPr>
          <a:xfrm>
            <a:off x="0" y="6333545"/>
            <a:ext cx="10174645" cy="338554"/>
          </a:xfrm>
          <a:prstGeom prst="rect">
            <a:avLst/>
          </a:prstGeom>
        </p:spPr>
        <p:txBody>
          <a:bodyPr wrap="none">
            <a:spAutoFit/>
          </a:bodyPr>
          <a:lstStyle/>
          <a:p>
            <a:r>
              <a:rPr lang="en-US" sz="1600" dirty="0">
                <a:solidFill>
                  <a:schemeClr val="accent1">
                    <a:lumMod val="75000"/>
                  </a:schemeClr>
                </a:solidFill>
              </a:rPr>
              <a:t>*nasogastric tube: a tube passed into the stomach via the nose for nutritional support or aspiration of stomach contents</a:t>
            </a:r>
            <a:endParaRPr lang="ar-SA" sz="1600" dirty="0">
              <a:solidFill>
                <a:schemeClr val="accent1">
                  <a:lumMod val="75000"/>
                </a:schemeClr>
              </a:solidFill>
            </a:endParaRPr>
          </a:p>
        </p:txBody>
      </p:sp>
    </p:spTree>
    <p:extLst>
      <p:ext uri="{BB962C8B-B14F-4D97-AF65-F5344CB8AC3E}">
        <p14:creationId xmlns:p14="http://schemas.microsoft.com/office/powerpoint/2010/main" val="2343089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1D83E3B9-884A-4C16-93D2-7E4DDC72DA2D}"/>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le 2">
            <a:extLst>
              <a:ext uri="{FF2B5EF4-FFF2-40B4-BE49-F238E27FC236}">
                <a16:creationId xmlns:a16="http://schemas.microsoft.com/office/drawing/2014/main" xmlns="" id="{877B3B18-7517-468C-9422-962573B84B5F}"/>
              </a:ext>
            </a:extLst>
          </p:cNvPr>
          <p:cNvGraphicFramePr>
            <a:graphicFrameLocks noGrp="1"/>
          </p:cNvGraphicFramePr>
          <p:nvPr>
            <p:extLst>
              <p:ext uri="{D42A27DB-BD31-4B8C-83A1-F6EECF244321}">
                <p14:modId xmlns:p14="http://schemas.microsoft.com/office/powerpoint/2010/main" val="2090040816"/>
              </p:ext>
            </p:extLst>
          </p:nvPr>
        </p:nvGraphicFramePr>
        <p:xfrm>
          <a:off x="1451113" y="944953"/>
          <a:ext cx="9289774" cy="5125720"/>
        </p:xfrm>
        <a:graphic>
          <a:graphicData uri="http://schemas.openxmlformats.org/drawingml/2006/table">
            <a:tbl>
              <a:tblPr firstRow="1" bandRow="1">
                <a:tableStyleId>{5940675A-B579-460E-94D1-54222C63F5DA}</a:tableStyleId>
              </a:tblPr>
              <a:tblGrid>
                <a:gridCol w="4410425">
                  <a:extLst>
                    <a:ext uri="{9D8B030D-6E8A-4147-A177-3AD203B41FA5}">
                      <a16:colId xmlns:a16="http://schemas.microsoft.com/office/drawing/2014/main" xmlns="" val="1917643223"/>
                    </a:ext>
                  </a:extLst>
                </a:gridCol>
                <a:gridCol w="4879349">
                  <a:extLst>
                    <a:ext uri="{9D8B030D-6E8A-4147-A177-3AD203B41FA5}">
                      <a16:colId xmlns:a16="http://schemas.microsoft.com/office/drawing/2014/main" xmlns="" val="690789942"/>
                    </a:ext>
                  </a:extLst>
                </a:gridCol>
              </a:tblGrid>
              <a:tr h="370840">
                <a:tc>
                  <a:txBody>
                    <a:bodyPr/>
                    <a:lstStyle/>
                    <a:p>
                      <a:r>
                        <a:rPr lang="en-US" dirty="0" err="1"/>
                        <a:t>Garm</a:t>
                      </a:r>
                      <a:r>
                        <a:rPr lang="en-US" dirty="0"/>
                        <a:t> +</a:t>
                      </a:r>
                      <a:r>
                        <a:rPr lang="en-US" dirty="0" err="1"/>
                        <a:t>ve</a:t>
                      </a:r>
                      <a:endParaRPr lang="en-US" dirty="0"/>
                    </a:p>
                  </a:txBody>
                  <a:tcPr>
                    <a:solidFill>
                      <a:schemeClr val="accent6">
                        <a:lumMod val="20000"/>
                        <a:lumOff val="80000"/>
                      </a:schemeClr>
                    </a:solidFill>
                  </a:tcPr>
                </a:tc>
                <a:tc>
                  <a:txBody>
                    <a:bodyPr/>
                    <a:lstStyle/>
                    <a:p>
                      <a:r>
                        <a:rPr lang="en-US" dirty="0"/>
                        <a:t>Gram -</a:t>
                      </a:r>
                      <a:r>
                        <a:rPr lang="en-US" dirty="0" err="1"/>
                        <a:t>ve</a:t>
                      </a:r>
                      <a:endParaRPr lang="en-US" dirty="0"/>
                    </a:p>
                  </a:txBody>
                  <a:tcPr>
                    <a:solidFill>
                      <a:schemeClr val="accent6">
                        <a:lumMod val="20000"/>
                        <a:lumOff val="80000"/>
                      </a:schemeClr>
                    </a:solidFill>
                  </a:tcPr>
                </a:tc>
                <a:extLst>
                  <a:ext uri="{0D108BD9-81ED-4DB2-BD59-A6C34878D82A}">
                    <a16:rowId xmlns:a16="http://schemas.microsoft.com/office/drawing/2014/main" xmlns="" val="3187292416"/>
                  </a:ext>
                </a:extLst>
              </a:tr>
              <a:tr h="370840">
                <a:tc>
                  <a:txBody>
                    <a:bodyPr/>
                    <a:lstStyle/>
                    <a:p>
                      <a:r>
                        <a:rPr lang="en-US" dirty="0">
                          <a:solidFill>
                            <a:srgbClr val="FF0000"/>
                          </a:solidFill>
                        </a:rPr>
                        <a:t>Streptococcus pneumonia</a:t>
                      </a:r>
                      <a:r>
                        <a:rPr lang="en-US" dirty="0"/>
                        <a:t> :</a:t>
                      </a:r>
                    </a:p>
                    <a:p>
                      <a:pPr marL="742950" lvl="1" indent="-285750">
                        <a:buFont typeface="Arial" panose="020B0604020202020204" pitchFamily="34" charset="0"/>
                        <a:buChar char="•"/>
                      </a:pPr>
                      <a:r>
                        <a:rPr lang="en-US" dirty="0">
                          <a:solidFill>
                            <a:srgbClr val="FF0000"/>
                          </a:solidFill>
                        </a:rPr>
                        <a:t>Cocci in chains</a:t>
                      </a:r>
                    </a:p>
                    <a:p>
                      <a:pPr marL="742950" lvl="1" indent="-285750">
                        <a:buFont typeface="Arial" panose="020B0604020202020204" pitchFamily="34" charset="0"/>
                        <a:buChar char="•"/>
                      </a:pPr>
                      <a:r>
                        <a:rPr lang="en-US" dirty="0"/>
                        <a:t>Alpha hemolytic </a:t>
                      </a:r>
                    </a:p>
                    <a:p>
                      <a:pPr marL="742950" lvl="1" indent="-285750">
                        <a:buFont typeface="Arial" panose="020B0604020202020204" pitchFamily="34" charset="0"/>
                        <a:buChar char="•"/>
                      </a:pPr>
                      <a:r>
                        <a:rPr lang="en-US" dirty="0"/>
                        <a:t>Catalase -</a:t>
                      </a:r>
                      <a:r>
                        <a:rPr lang="en-US" dirty="0" err="1"/>
                        <a:t>ve</a:t>
                      </a:r>
                      <a:endParaRPr lang="en-US" dirty="0"/>
                    </a:p>
                  </a:txBody>
                  <a:tcPr>
                    <a:solidFill>
                      <a:schemeClr val="accent1">
                        <a:lumMod val="20000"/>
                        <a:lumOff val="80000"/>
                      </a:schemeClr>
                    </a:solidFill>
                  </a:tcPr>
                </a:tc>
                <a:tc>
                  <a:txBody>
                    <a:bodyPr/>
                    <a:lstStyle/>
                    <a:p>
                      <a:r>
                        <a:rPr lang="en-US" dirty="0" err="1">
                          <a:solidFill>
                            <a:srgbClr val="FF0000"/>
                          </a:solidFill>
                        </a:rPr>
                        <a:t>Haemophilus</a:t>
                      </a:r>
                      <a:r>
                        <a:rPr lang="en-US" dirty="0">
                          <a:solidFill>
                            <a:srgbClr val="FF0000"/>
                          </a:solidFill>
                        </a:rPr>
                        <a:t> influenzae</a:t>
                      </a:r>
                      <a:r>
                        <a:rPr lang="en-US" dirty="0"/>
                        <a:t> :</a:t>
                      </a:r>
                    </a:p>
                    <a:p>
                      <a:pPr marL="742950" lvl="1" indent="-285750">
                        <a:buFont typeface="Arial" panose="020B0604020202020204" pitchFamily="34" charset="0"/>
                        <a:buChar char="•"/>
                      </a:pPr>
                      <a:r>
                        <a:rPr lang="en-US" dirty="0">
                          <a:solidFill>
                            <a:srgbClr val="FF0000"/>
                          </a:solidFill>
                        </a:rPr>
                        <a:t>Cocci</a:t>
                      </a:r>
                      <a:r>
                        <a:rPr lang="en-US" dirty="0"/>
                        <a:t> </a:t>
                      </a:r>
                    </a:p>
                    <a:p>
                      <a:pPr marL="742950" lvl="1" indent="-285750">
                        <a:buFont typeface="Arial" panose="020B0604020202020204" pitchFamily="34" charset="0"/>
                        <a:buChar char="•"/>
                      </a:pPr>
                      <a:r>
                        <a:rPr lang="en-US" dirty="0"/>
                        <a:t>Requires X and V factors for growth</a:t>
                      </a:r>
                    </a:p>
                    <a:p>
                      <a:endParaRPr lang="en-US" dirty="0"/>
                    </a:p>
                  </a:txBody>
                  <a:tcPr>
                    <a:solidFill>
                      <a:schemeClr val="accent1">
                        <a:lumMod val="20000"/>
                        <a:lumOff val="80000"/>
                      </a:schemeClr>
                    </a:solidFill>
                  </a:tcPr>
                </a:tc>
                <a:extLst>
                  <a:ext uri="{0D108BD9-81ED-4DB2-BD59-A6C34878D82A}">
                    <a16:rowId xmlns:a16="http://schemas.microsoft.com/office/drawing/2014/main" xmlns="" val="3378640031"/>
                  </a:ext>
                </a:extLst>
              </a:tr>
              <a:tr h="370840">
                <a:tc>
                  <a:txBody>
                    <a:bodyPr/>
                    <a:lstStyle/>
                    <a:p>
                      <a:r>
                        <a:rPr lang="en-US" dirty="0"/>
                        <a:t>Group B streptococcus ( </a:t>
                      </a:r>
                      <a:r>
                        <a:rPr lang="en-US" dirty="0" err="1"/>
                        <a:t>strepto</a:t>
                      </a:r>
                      <a:r>
                        <a:rPr lang="en-US" dirty="0"/>
                        <a:t> </a:t>
                      </a:r>
                      <a:r>
                        <a:rPr lang="en-US" dirty="0" err="1"/>
                        <a:t>agalactiae</a:t>
                      </a:r>
                      <a:r>
                        <a:rPr lang="en-US" dirty="0"/>
                        <a:t>):</a:t>
                      </a:r>
                    </a:p>
                    <a:p>
                      <a:pPr marL="742950" lvl="1" indent="-285750">
                        <a:buFont typeface="Arial" panose="020B0604020202020204" pitchFamily="34" charset="0"/>
                        <a:buChar char="•"/>
                      </a:pPr>
                      <a:r>
                        <a:rPr lang="en-US" dirty="0"/>
                        <a:t>Cocci in chains</a:t>
                      </a:r>
                    </a:p>
                    <a:p>
                      <a:pPr marL="742950" lvl="1" indent="-285750">
                        <a:buFont typeface="Arial" panose="020B0604020202020204" pitchFamily="34" charset="0"/>
                        <a:buChar char="•"/>
                      </a:pPr>
                      <a:r>
                        <a:rPr lang="en-US" dirty="0"/>
                        <a:t>beta hemolytic </a:t>
                      </a:r>
                    </a:p>
                    <a:p>
                      <a:pPr marL="742950" lvl="1" indent="-285750">
                        <a:buFont typeface="Arial" panose="020B0604020202020204" pitchFamily="34" charset="0"/>
                        <a:buChar char="•"/>
                      </a:pPr>
                      <a:r>
                        <a:rPr lang="en-US" dirty="0"/>
                        <a:t>Catalase -</a:t>
                      </a:r>
                      <a:r>
                        <a:rPr lang="en-US" dirty="0" err="1"/>
                        <a:t>ve</a:t>
                      </a:r>
                      <a:endParaRPr lang="en-US" dirty="0"/>
                    </a:p>
                  </a:txBody>
                  <a:tcPr>
                    <a:solidFill>
                      <a:schemeClr val="accent1">
                        <a:lumMod val="20000"/>
                        <a:lumOff val="80000"/>
                      </a:schemeClr>
                    </a:solidFill>
                  </a:tcPr>
                </a:tc>
                <a:tc>
                  <a:txBody>
                    <a:bodyPr/>
                    <a:lstStyle/>
                    <a:p>
                      <a:r>
                        <a:rPr lang="en-US" dirty="0">
                          <a:solidFill>
                            <a:srgbClr val="FF0000"/>
                          </a:solidFill>
                        </a:rPr>
                        <a:t>Moraxella catarrhalis </a:t>
                      </a:r>
                      <a:r>
                        <a:rPr lang="en-US" dirty="0"/>
                        <a:t>:</a:t>
                      </a:r>
                    </a:p>
                    <a:p>
                      <a:pPr marL="742950" lvl="1" indent="-285750">
                        <a:buFont typeface="Arial" panose="020B0604020202020204" pitchFamily="34" charset="0"/>
                        <a:buChar char="•"/>
                      </a:pPr>
                      <a:r>
                        <a:rPr lang="en-US" dirty="0">
                          <a:solidFill>
                            <a:srgbClr val="FF0000"/>
                          </a:solidFill>
                        </a:rPr>
                        <a:t>Diplococcus</a:t>
                      </a:r>
                      <a:r>
                        <a:rPr lang="en-US" dirty="0"/>
                        <a:t> </a:t>
                      </a:r>
                    </a:p>
                    <a:p>
                      <a:pPr marL="742950" lvl="1" indent="-285750">
                        <a:buFont typeface="Arial" panose="020B0604020202020204" pitchFamily="34" charset="0"/>
                        <a:buChar char="•"/>
                      </a:pPr>
                      <a:r>
                        <a:rPr lang="en-US" dirty="0"/>
                        <a:t>Oxidase +</a:t>
                      </a:r>
                      <a:r>
                        <a:rPr lang="en-US" dirty="0" err="1"/>
                        <a:t>ve</a:t>
                      </a:r>
                      <a:endParaRPr lang="en-US" dirty="0"/>
                    </a:p>
                  </a:txBody>
                  <a:tcPr>
                    <a:solidFill>
                      <a:schemeClr val="accent1">
                        <a:lumMod val="20000"/>
                        <a:lumOff val="80000"/>
                      </a:schemeClr>
                    </a:solidFill>
                  </a:tcPr>
                </a:tc>
                <a:extLst>
                  <a:ext uri="{0D108BD9-81ED-4DB2-BD59-A6C34878D82A}">
                    <a16:rowId xmlns:a16="http://schemas.microsoft.com/office/drawing/2014/main" xmlns="" val="414091384"/>
                  </a:ext>
                </a:extLst>
              </a:tr>
              <a:tr h="370840">
                <a:tc>
                  <a:txBody>
                    <a:bodyPr/>
                    <a:lstStyle/>
                    <a:p>
                      <a:r>
                        <a:rPr lang="en-US" dirty="0" err="1"/>
                        <a:t>Streprococcus</a:t>
                      </a:r>
                      <a:r>
                        <a:rPr lang="en-US" dirty="0"/>
                        <a:t> </a:t>
                      </a:r>
                      <a:r>
                        <a:rPr lang="en-US" dirty="0" err="1"/>
                        <a:t>pyogens</a:t>
                      </a:r>
                      <a:r>
                        <a:rPr lang="en-US" dirty="0"/>
                        <a:t> (group A):</a:t>
                      </a:r>
                    </a:p>
                    <a:p>
                      <a:pPr marL="742950" lvl="1" indent="-285750">
                        <a:buFont typeface="Arial" panose="020B0604020202020204" pitchFamily="34" charset="0"/>
                        <a:buChar char="•"/>
                      </a:pPr>
                      <a:r>
                        <a:rPr lang="en-US" dirty="0"/>
                        <a:t>Cocci in chains</a:t>
                      </a:r>
                    </a:p>
                    <a:p>
                      <a:pPr marL="742950" lvl="1" indent="-285750">
                        <a:buFont typeface="Arial" panose="020B0604020202020204" pitchFamily="34" charset="0"/>
                        <a:buChar char="•"/>
                      </a:pPr>
                      <a:r>
                        <a:rPr lang="en-US" dirty="0"/>
                        <a:t>Alpha hemolytic </a:t>
                      </a:r>
                    </a:p>
                    <a:p>
                      <a:pPr marL="742950" lvl="1" indent="-285750">
                        <a:buFont typeface="Arial" panose="020B0604020202020204" pitchFamily="34" charset="0"/>
                        <a:buChar char="•"/>
                      </a:pPr>
                      <a:r>
                        <a:rPr lang="en-US" dirty="0"/>
                        <a:t>Catalase -</a:t>
                      </a:r>
                      <a:r>
                        <a:rPr lang="en-US" dirty="0" err="1"/>
                        <a:t>ve</a:t>
                      </a:r>
                      <a:endParaRPr lang="en-US" dirty="0"/>
                    </a:p>
                  </a:txBody>
                  <a:tcPr>
                    <a:solidFill>
                      <a:schemeClr val="accent1">
                        <a:lumMod val="20000"/>
                        <a:lumOff val="80000"/>
                      </a:schemeClr>
                    </a:solidFill>
                  </a:tcPr>
                </a:tc>
                <a:tc>
                  <a:txBody>
                    <a:bodyPr/>
                    <a:lstStyle/>
                    <a:p>
                      <a:r>
                        <a:rPr lang="en-US" dirty="0"/>
                        <a:t>Proteus: </a:t>
                      </a:r>
                    </a:p>
                    <a:p>
                      <a:pPr marL="742950" lvl="1" indent="-285750">
                        <a:buFont typeface="Arial" panose="020B0604020202020204" pitchFamily="34" charset="0"/>
                        <a:buChar char="•"/>
                      </a:pPr>
                      <a:r>
                        <a:rPr lang="en-US" sz="1800" kern="1200" dirty="0">
                          <a:solidFill>
                            <a:schemeClr val="tx1"/>
                          </a:solidFill>
                          <a:latin typeface="+mn-lt"/>
                          <a:ea typeface="+mn-ea"/>
                          <a:cs typeface="+mn-cs"/>
                        </a:rPr>
                        <a:t>Bacilli</a:t>
                      </a:r>
                      <a:r>
                        <a:rPr lang="en-US" dirty="0"/>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Oxidase –</a:t>
                      </a:r>
                      <a:r>
                        <a:rPr lang="en-US" dirty="0" err="1"/>
                        <a:t>ve</a:t>
                      </a: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Urase +</a:t>
                      </a:r>
                      <a:r>
                        <a:rPr lang="en-US" dirty="0" err="1"/>
                        <a:t>ve</a:t>
                      </a:r>
                      <a:endParaRPr lang="en-US" dirty="0"/>
                    </a:p>
                  </a:txBody>
                  <a:tcPr>
                    <a:solidFill>
                      <a:schemeClr val="accent1">
                        <a:lumMod val="20000"/>
                        <a:lumOff val="80000"/>
                      </a:schemeClr>
                    </a:solidFill>
                  </a:tcPr>
                </a:tc>
                <a:extLst>
                  <a:ext uri="{0D108BD9-81ED-4DB2-BD59-A6C34878D82A}">
                    <a16:rowId xmlns:a16="http://schemas.microsoft.com/office/drawing/2014/main" xmlns="" val="2985126562"/>
                  </a:ext>
                </a:extLst>
              </a:tr>
              <a:tr h="370840">
                <a:tc>
                  <a:txBody>
                    <a:bodyPr/>
                    <a:lstStyle/>
                    <a:p>
                      <a:r>
                        <a:rPr lang="en-US" dirty="0"/>
                        <a:t>Staph aureus :</a:t>
                      </a:r>
                    </a:p>
                    <a:p>
                      <a:pPr marL="742950" lvl="1" indent="-285750">
                        <a:buFont typeface="Arial" panose="020B0604020202020204" pitchFamily="34" charset="0"/>
                        <a:buChar char="•"/>
                      </a:pPr>
                      <a:r>
                        <a:rPr lang="en-US" dirty="0"/>
                        <a:t>Cocci in clusters</a:t>
                      </a:r>
                    </a:p>
                    <a:p>
                      <a:pPr marL="742950" lvl="1" indent="-285750">
                        <a:buFont typeface="Arial" panose="020B0604020202020204" pitchFamily="34" charset="0"/>
                        <a:buChar char="•"/>
                      </a:pPr>
                      <a:r>
                        <a:rPr lang="en-US" dirty="0"/>
                        <a:t>Catalase +</a:t>
                      </a:r>
                      <a:r>
                        <a:rPr lang="en-US" dirty="0" err="1"/>
                        <a:t>ve</a:t>
                      </a:r>
                      <a:endParaRPr lang="en-US" dirty="0"/>
                    </a:p>
                    <a:p>
                      <a:pPr marL="742950" lvl="1" indent="-285750">
                        <a:buFont typeface="Arial" panose="020B0604020202020204" pitchFamily="34" charset="0"/>
                        <a:buChar char="•"/>
                      </a:pPr>
                      <a:r>
                        <a:rPr lang="en-US" dirty="0"/>
                        <a:t>Coagulase +</a:t>
                      </a:r>
                      <a:r>
                        <a:rPr lang="en-US" dirty="0" err="1"/>
                        <a:t>ve</a:t>
                      </a:r>
                      <a:endParaRPr lang="en-US" dirty="0"/>
                    </a:p>
                  </a:txBody>
                  <a:tcPr>
                    <a:solidFill>
                      <a:schemeClr val="accent1">
                        <a:lumMod val="20000"/>
                        <a:lumOff val="80000"/>
                      </a:schemeClr>
                    </a:solidFill>
                  </a:tcPr>
                </a:tc>
                <a:tc>
                  <a:txBody>
                    <a:bodyPr/>
                    <a:lstStyle/>
                    <a:p>
                      <a:r>
                        <a:rPr lang="en-US" dirty="0">
                          <a:solidFill>
                            <a:srgbClr val="FF0000"/>
                          </a:solidFill>
                        </a:rPr>
                        <a:t>Pseudomonas aeruginosa</a:t>
                      </a:r>
                      <a:r>
                        <a:rPr lang="en-US" dirty="0"/>
                        <a:t>: </a:t>
                      </a:r>
                    </a:p>
                    <a:p>
                      <a:pPr marL="742950" lvl="1" indent="-285750">
                        <a:buFont typeface="Arial" panose="020B0604020202020204" pitchFamily="34" charset="0"/>
                        <a:buChar char="•"/>
                      </a:pPr>
                      <a:r>
                        <a:rPr lang="en-US" dirty="0">
                          <a:solidFill>
                            <a:srgbClr val="FF0000"/>
                          </a:solidFill>
                        </a:rPr>
                        <a:t>Bacilli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Oxidase +</a:t>
                      </a:r>
                      <a:r>
                        <a:rPr lang="en-US" dirty="0" err="1"/>
                        <a:t>ve</a:t>
                      </a:r>
                      <a:endParaRPr lang="en-US" dirty="0"/>
                    </a:p>
                  </a:txBody>
                  <a:tcPr>
                    <a:solidFill>
                      <a:schemeClr val="accent1">
                        <a:lumMod val="20000"/>
                        <a:lumOff val="80000"/>
                      </a:schemeClr>
                    </a:solidFill>
                  </a:tcPr>
                </a:tc>
                <a:extLst>
                  <a:ext uri="{0D108BD9-81ED-4DB2-BD59-A6C34878D82A}">
                    <a16:rowId xmlns:a16="http://schemas.microsoft.com/office/drawing/2014/main" xmlns="" val="3953963088"/>
                  </a:ext>
                </a:extLst>
              </a:tr>
            </a:tbl>
          </a:graphicData>
        </a:graphic>
      </p:graphicFrame>
      <p:sp>
        <p:nvSpPr>
          <p:cNvPr id="4" name="TextBox 3">
            <a:extLst>
              <a:ext uri="{FF2B5EF4-FFF2-40B4-BE49-F238E27FC236}">
                <a16:creationId xmlns:a16="http://schemas.microsoft.com/office/drawing/2014/main" xmlns="" id="{4B8F3243-8396-4322-A1CA-FF93CE2B9A57}"/>
              </a:ext>
            </a:extLst>
          </p:cNvPr>
          <p:cNvSpPr txBox="1"/>
          <p:nvPr/>
        </p:nvSpPr>
        <p:spPr>
          <a:xfrm>
            <a:off x="132522" y="87825"/>
            <a:ext cx="3021496" cy="523220"/>
          </a:xfrm>
          <a:prstGeom prst="rect">
            <a:avLst/>
          </a:prstGeom>
          <a:noFill/>
        </p:spPr>
        <p:txBody>
          <a:bodyPr wrap="square" rtlCol="0">
            <a:spAutoFit/>
          </a:bodyPr>
          <a:lstStyle/>
          <a:p>
            <a:r>
              <a:rPr lang="en-US" sz="2800" dirty="0">
                <a:solidFill>
                  <a:schemeClr val="bg1">
                    <a:lumMod val="65000"/>
                  </a:schemeClr>
                </a:solidFill>
              </a:rPr>
              <a:t>EXTRA SLIDE </a:t>
            </a:r>
          </a:p>
        </p:txBody>
      </p:sp>
      <p:sp>
        <p:nvSpPr>
          <p:cNvPr id="5" name="TextBox 4">
            <a:extLst>
              <a:ext uri="{FF2B5EF4-FFF2-40B4-BE49-F238E27FC236}">
                <a16:creationId xmlns:a16="http://schemas.microsoft.com/office/drawing/2014/main" xmlns="" id="{ABCAD71F-B06B-4AA5-8EC3-1AE51B33C4A5}"/>
              </a:ext>
            </a:extLst>
          </p:cNvPr>
          <p:cNvSpPr txBox="1"/>
          <p:nvPr/>
        </p:nvSpPr>
        <p:spPr>
          <a:xfrm>
            <a:off x="1881810" y="503323"/>
            <a:ext cx="9037982" cy="369332"/>
          </a:xfrm>
          <a:prstGeom prst="rect">
            <a:avLst/>
          </a:prstGeom>
          <a:noFill/>
        </p:spPr>
        <p:txBody>
          <a:bodyPr wrap="square" rtlCol="0">
            <a:spAutoFit/>
          </a:bodyPr>
          <a:lstStyle/>
          <a:p>
            <a:r>
              <a:rPr lang="ar-SA" dirty="0"/>
              <a:t>هذي بعض الخصائص المهمة للباكتيريا المذكورة فيه هذه المحاضرة </a:t>
            </a:r>
            <a:r>
              <a:rPr lang="en-US" dirty="0"/>
              <a:t> - FOR THE NEXT SLIDE</a:t>
            </a:r>
          </a:p>
        </p:txBody>
      </p:sp>
    </p:spTree>
    <p:extLst>
      <p:ext uri="{BB962C8B-B14F-4D97-AF65-F5344CB8AC3E}">
        <p14:creationId xmlns:p14="http://schemas.microsoft.com/office/powerpoint/2010/main" val="128739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56"/>
            <a:ext cx="10515600" cy="1325563"/>
          </a:xfrm>
        </p:spPr>
        <p:txBody>
          <a:bodyPr>
            <a:normAutofit/>
          </a:bodyPr>
          <a:lstStyle/>
          <a:p>
            <a:pPr marL="342900" indent="-342900" algn="l">
              <a:buFont typeface="Arial" panose="020B0604020202020204" pitchFamily="34" charset="0"/>
              <a:buChar char="•"/>
            </a:pPr>
            <a:r>
              <a:rPr lang="en-US" sz="2400" b="1" dirty="0">
                <a:solidFill>
                  <a:schemeClr val="accent1">
                    <a:lumMod val="50000"/>
                  </a:schemeClr>
                </a:solidFill>
              </a:rPr>
              <a:t>OM-Microbiology-Bacterial Causes</a:t>
            </a:r>
            <a:r>
              <a:rPr lang="en-US" sz="2400" dirty="0">
                <a:solidFill>
                  <a:schemeClr val="accent1">
                    <a:lumMod val="50000"/>
                  </a:schemeClr>
                </a:solidFill>
              </a:rPr>
              <a:t>:</a:t>
            </a:r>
          </a:p>
        </p:txBody>
      </p:sp>
      <p:cxnSp>
        <p:nvCxnSpPr>
          <p:cNvPr id="5" name="Straight Connector 4">
            <a:extLst>
              <a:ext uri="{FF2B5EF4-FFF2-40B4-BE49-F238E27FC236}">
                <a16:creationId xmlns:a16="http://schemas.microsoft.com/office/drawing/2014/main" xmlns="" id="{223E9123-4439-4F97-A40E-BD080BA4925C}"/>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xmlns="" id="{4D6CC34C-D552-487F-94A8-444D376ED95D}"/>
              </a:ext>
            </a:extLst>
          </p:cNvPr>
          <p:cNvGraphicFramePr>
            <a:graphicFrameLocks noGrp="1"/>
          </p:cNvGraphicFramePr>
          <p:nvPr>
            <p:extLst>
              <p:ext uri="{D42A27DB-BD31-4B8C-83A1-F6EECF244321}">
                <p14:modId xmlns:p14="http://schemas.microsoft.com/office/powerpoint/2010/main" val="1041121696"/>
              </p:ext>
            </p:extLst>
          </p:nvPr>
        </p:nvGraphicFramePr>
        <p:xfrm>
          <a:off x="191295" y="657517"/>
          <a:ext cx="11661913" cy="4595881"/>
        </p:xfrm>
        <a:graphic>
          <a:graphicData uri="http://schemas.openxmlformats.org/drawingml/2006/table">
            <a:tbl>
              <a:tblPr firstRow="1" bandRow="1">
                <a:tableStyleId>{5940675A-B579-460E-94D1-54222C63F5DA}</a:tableStyleId>
              </a:tblPr>
              <a:tblGrid>
                <a:gridCol w="1582976">
                  <a:extLst>
                    <a:ext uri="{9D8B030D-6E8A-4147-A177-3AD203B41FA5}">
                      <a16:colId xmlns:a16="http://schemas.microsoft.com/office/drawing/2014/main" xmlns="" val="3292404492"/>
                    </a:ext>
                  </a:extLst>
                </a:gridCol>
                <a:gridCol w="2070557">
                  <a:extLst>
                    <a:ext uri="{9D8B030D-6E8A-4147-A177-3AD203B41FA5}">
                      <a16:colId xmlns:a16="http://schemas.microsoft.com/office/drawing/2014/main" xmlns="" val="2332039330"/>
                    </a:ext>
                  </a:extLst>
                </a:gridCol>
                <a:gridCol w="8008380">
                  <a:extLst>
                    <a:ext uri="{9D8B030D-6E8A-4147-A177-3AD203B41FA5}">
                      <a16:colId xmlns:a16="http://schemas.microsoft.com/office/drawing/2014/main" xmlns="" val="3171245292"/>
                    </a:ext>
                  </a:extLst>
                </a:gridCol>
              </a:tblGrid>
              <a:tr h="132816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Acute OM </a:t>
                      </a:r>
                    </a:p>
                  </a:txBody>
                  <a:tcPr>
                    <a:solidFill>
                      <a:schemeClr val="accent4">
                        <a:lumMod val="20000"/>
                        <a:lumOff val="80000"/>
                      </a:schemeClr>
                    </a:solidFill>
                  </a:tcPr>
                </a:tc>
                <a:tc>
                  <a:txBody>
                    <a:bodyPr/>
                    <a:lstStyle/>
                    <a:p>
                      <a:r>
                        <a:rPr lang="en-US" sz="1800" dirty="0"/>
                        <a:t> &lt; 3months of age</a:t>
                      </a:r>
                      <a:endParaRPr lang="en-US" dirty="0"/>
                    </a:p>
                  </a:txBody>
                  <a:tcP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FF0000"/>
                          </a:solidFill>
                        </a:rPr>
                        <a:t>-</a:t>
                      </a:r>
                      <a:r>
                        <a:rPr lang="en-US" sz="1800" i="1" dirty="0" err="1">
                          <a:solidFill>
                            <a:srgbClr val="FF0000"/>
                          </a:solidFill>
                        </a:rPr>
                        <a:t>S.pneumoniae</a:t>
                      </a:r>
                      <a:r>
                        <a:rPr lang="en-US" sz="1800" i="1" dirty="0">
                          <a:solidFill>
                            <a:srgbClr val="FF0000"/>
                          </a:solidFill>
                        </a:rPr>
                        <a:t>,(40%)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-group B </a:t>
                      </a:r>
                      <a:r>
                        <a:rPr lang="en-US" sz="1800" i="1" dirty="0" smtClean="0"/>
                        <a:t>Streptococcus </a:t>
                      </a:r>
                      <a:r>
                        <a:rPr lang="en-US" sz="1600" i="1" dirty="0" smtClean="0">
                          <a:solidFill>
                            <a:schemeClr val="accent1">
                              <a:lumMod val="75000"/>
                            </a:schemeClr>
                          </a:solidFill>
                          <a:latin typeface="+mn-lt"/>
                        </a:rPr>
                        <a:t>maternal colonization</a:t>
                      </a:r>
                      <a:r>
                        <a:rPr lang="en-US" sz="1600" i="1" baseline="0" dirty="0" smtClean="0">
                          <a:solidFill>
                            <a:schemeClr val="accent1">
                              <a:lumMod val="75000"/>
                            </a:schemeClr>
                          </a:solidFill>
                          <a:latin typeface="+mn-lt"/>
                        </a:rPr>
                        <a:t> during labor `</a:t>
                      </a:r>
                      <a:endParaRPr lang="en-US" sz="1600" i="1" dirty="0">
                        <a:solidFill>
                          <a:schemeClr val="accent1">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a:t>
                      </a:r>
                      <a:r>
                        <a:rPr lang="en-US" sz="1800" i="1" dirty="0" err="1">
                          <a:solidFill>
                            <a:srgbClr val="FF0000"/>
                          </a:solidFill>
                        </a:rPr>
                        <a:t>H.influenzae</a:t>
                      </a:r>
                      <a:r>
                        <a:rPr lang="en-US" sz="1800" i="1" dirty="0">
                          <a:solidFill>
                            <a:srgbClr val="FF0000"/>
                          </a:solidFill>
                        </a:rPr>
                        <a:t>  (non </a:t>
                      </a:r>
                      <a:r>
                        <a:rPr lang="en-US" sz="1800" i="1" dirty="0" err="1">
                          <a:solidFill>
                            <a:srgbClr val="FF0000"/>
                          </a:solidFill>
                        </a:rPr>
                        <a:t>typable</a:t>
                      </a:r>
                      <a:r>
                        <a:rPr lang="en-US" sz="1800" i="1" dirty="0"/>
                        <a:t>)</a:t>
                      </a:r>
                      <a:r>
                        <a:rPr lang="en-US" sz="1800" i="1" dirty="0">
                          <a:solidFill>
                            <a:schemeClr val="accent1">
                              <a:lumMod val="75000"/>
                            </a:schemeClr>
                          </a:solidFill>
                        </a:rPr>
                        <a:t>** </a:t>
                      </a:r>
                      <a:endParaRPr lang="en-US" sz="1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-Gram negative bacteria including </a:t>
                      </a:r>
                      <a:r>
                        <a:rPr lang="en-US" sz="1800" i="1" dirty="0" err="1"/>
                        <a:t>P.aeruginosa</a:t>
                      </a:r>
                      <a:endParaRPr lang="en-US" sz="1800" i="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34411912"/>
                  </a:ext>
                </a:extLst>
              </a:tr>
              <a:tr h="1058774">
                <a:tc vMerge="1">
                  <a:txBody>
                    <a:bodyPr/>
                    <a:lstStyle/>
                    <a:p>
                      <a:endParaRPr lang="en-US"/>
                    </a:p>
                  </a:txBody>
                  <a:tcPr/>
                </a:tc>
                <a:tc>
                  <a:txBody>
                    <a:bodyPr/>
                    <a:lstStyle/>
                    <a:p>
                      <a:r>
                        <a:rPr lang="en-US" sz="1800" dirty="0"/>
                        <a:t> &gt; 3 months of age</a:t>
                      </a:r>
                      <a:endParaRPr lang="en-US" dirty="0"/>
                    </a:p>
                  </a:txBody>
                  <a:tcP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a:t>
                      </a:r>
                      <a:r>
                        <a:rPr lang="en-US" sz="1800" i="1" dirty="0" err="1">
                          <a:solidFill>
                            <a:srgbClr val="FF0000"/>
                          </a:solidFill>
                        </a:rPr>
                        <a:t>S.Pneumoniae</a:t>
                      </a:r>
                      <a:endParaRPr lang="en-US" sz="180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a:t>
                      </a:r>
                      <a:r>
                        <a:rPr lang="en-US" sz="1800" i="1" dirty="0" err="1">
                          <a:solidFill>
                            <a:srgbClr val="FF0000"/>
                          </a:solidFill>
                        </a:rPr>
                        <a:t>H.influenzae</a:t>
                      </a:r>
                      <a:r>
                        <a:rPr lang="en-US" sz="1800" i="1"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t>-others </a:t>
                      </a:r>
                      <a:r>
                        <a:rPr lang="en-US" sz="1800" i="1" dirty="0" err="1"/>
                        <a:t>eg</a:t>
                      </a:r>
                      <a:r>
                        <a:rPr lang="en-US" sz="1800" i="1" dirty="0"/>
                        <a:t>. </a:t>
                      </a:r>
                      <a:r>
                        <a:rPr lang="en-US" sz="1800" i="1" dirty="0" err="1"/>
                        <a:t>S.pyogenes</a:t>
                      </a:r>
                      <a:r>
                        <a:rPr lang="en-US" sz="1800" i="1" dirty="0"/>
                        <a:t>, Moraxella catarrhalis, </a:t>
                      </a:r>
                      <a:r>
                        <a:rPr lang="en-US" sz="1800" i="1" dirty="0" err="1">
                          <a:solidFill>
                            <a:srgbClr val="FF0000"/>
                          </a:solidFill>
                        </a:rPr>
                        <a:t>S.aureus</a:t>
                      </a:r>
                      <a:endParaRPr lang="en-US" sz="1800" i="1"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120947320"/>
                  </a:ext>
                </a:extLst>
              </a:tr>
              <a:tr h="1218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Chronic OM</a:t>
                      </a:r>
                    </a:p>
                    <a:p>
                      <a:endParaRPr lang="en-US" b="0" dirty="0"/>
                    </a:p>
                  </a:txBody>
                  <a:tcPr>
                    <a:solidFill>
                      <a:schemeClr val="accent4">
                        <a:lumMod val="20000"/>
                        <a:lumOff val="80000"/>
                      </a:schemeClr>
                    </a:solidFill>
                  </a:tcPr>
                </a:tc>
                <a:tc gridSpan="2">
                  <a:txBody>
                    <a:bodyPr/>
                    <a:lstStyle/>
                    <a:p>
                      <a:pPr marL="285750" indent="-285750">
                        <a:buFont typeface="Arial" panose="020B0604020202020204" pitchFamily="34" charset="0"/>
                        <a:buChar char="•"/>
                      </a:pPr>
                      <a:r>
                        <a:rPr lang="en-US" sz="1800" dirty="0"/>
                        <a:t>Mixed flora in 40% of cases, </a:t>
                      </a:r>
                    </a:p>
                    <a:p>
                      <a:pPr marL="285750" indent="-285750">
                        <a:buFont typeface="Arial" panose="020B0604020202020204" pitchFamily="34" charset="0"/>
                        <a:buChar char="•"/>
                      </a:pPr>
                      <a:r>
                        <a:rPr lang="en-US" sz="1800" i="1" dirty="0" err="1">
                          <a:solidFill>
                            <a:srgbClr val="FF0000"/>
                          </a:solidFill>
                        </a:rPr>
                        <a:t>P.aeruginosa</a:t>
                      </a:r>
                      <a:r>
                        <a:rPr lang="en-US" sz="1800" i="1" dirty="0">
                          <a:solidFill>
                            <a:schemeClr val="accent1">
                              <a:lumMod val="75000"/>
                            </a:schemeClr>
                          </a:solidFill>
                        </a:rPr>
                        <a:t>                                                                                                   ,  </a:t>
                      </a:r>
                      <a:r>
                        <a:rPr lang="en-US" sz="1800" i="1" dirty="0" err="1"/>
                        <a:t>H.influenzae</a:t>
                      </a:r>
                      <a:r>
                        <a:rPr lang="en-US" sz="1800" i="1" dirty="0"/>
                        <a:t>, </a:t>
                      </a:r>
                      <a:r>
                        <a:rPr lang="en-US" sz="1800" i="1" dirty="0" err="1"/>
                        <a:t>S.aureus</a:t>
                      </a:r>
                      <a:r>
                        <a:rPr lang="en-US" sz="1800" i="1" dirty="0"/>
                        <a:t>, Proteus species, </a:t>
                      </a:r>
                      <a:r>
                        <a:rPr lang="en-US" sz="1800" i="1" dirty="0" err="1"/>
                        <a:t>K.pneumoniae</a:t>
                      </a:r>
                      <a:r>
                        <a:rPr lang="en-US" sz="1800" i="1" dirty="0"/>
                        <a:t>, Moraxella catarrhalis,  anaerobic bacteria.</a:t>
                      </a:r>
                    </a:p>
                  </a:txBody>
                  <a:tcPr/>
                </a:tc>
                <a:tc hMerge="1">
                  <a:txBody>
                    <a:bodyPr/>
                    <a:lstStyle/>
                    <a:p>
                      <a:endParaRPr lang="en-US" dirty="0"/>
                    </a:p>
                  </a:txBody>
                  <a:tcPr/>
                </a:tc>
                <a:extLst>
                  <a:ext uri="{0D108BD9-81ED-4DB2-BD59-A6C34878D82A}">
                    <a16:rowId xmlns:a16="http://schemas.microsoft.com/office/drawing/2014/main" xmlns="" val="1212897644"/>
                  </a:ext>
                </a:extLst>
              </a:tr>
              <a:tr h="99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Serous OM</a:t>
                      </a:r>
                    </a:p>
                  </a:txBody>
                  <a:tcPr>
                    <a:solidFill>
                      <a:schemeClr val="accent4">
                        <a:lumMod val="20000"/>
                        <a:lumOff val="80000"/>
                      </a:schemeClr>
                    </a:solidFill>
                  </a:tcPr>
                </a:tc>
                <a:tc gridSpan="2">
                  <a:txBody>
                    <a:bodyPr/>
                    <a:lstStyle/>
                    <a:p>
                      <a:pPr marL="285750" indent="-285750">
                        <a:buFont typeface="Arial" panose="020B0604020202020204" pitchFamily="34" charset="0"/>
                        <a:buChar char="•"/>
                      </a:pPr>
                      <a:r>
                        <a:rPr lang="en-US" sz="1800" dirty="0"/>
                        <a:t>Same as chronic OM, </a:t>
                      </a:r>
                      <a:r>
                        <a:rPr lang="en-US" sz="1800" dirty="0">
                          <a:solidFill>
                            <a:srgbClr val="FF0000"/>
                          </a:solidFill>
                        </a:rPr>
                        <a:t>but most of the effusions are sterile </a:t>
                      </a:r>
                      <a:r>
                        <a:rPr lang="en-US" sz="1800" dirty="0">
                          <a:solidFill>
                            <a:schemeClr val="accent1">
                              <a:lumMod val="75000"/>
                            </a:schemeClr>
                          </a:solidFill>
                        </a:rPr>
                        <a:t>(no bacteria culture)</a:t>
                      </a:r>
                    </a:p>
                    <a:p>
                      <a:pPr marL="285750" indent="-285750">
                        <a:buFont typeface="Arial" panose="020B0604020202020204" pitchFamily="34" charset="0"/>
                        <a:buChar char="•"/>
                      </a:pPr>
                      <a:r>
                        <a:rPr lang="en-US" sz="1800" dirty="0"/>
                        <a:t>Few acute inflammatory cells</a:t>
                      </a:r>
                    </a:p>
                  </a:txBody>
                  <a:tcPr/>
                </a:tc>
                <a:tc hMerge="1">
                  <a:txBody>
                    <a:bodyPr/>
                    <a:lstStyle/>
                    <a:p>
                      <a:endParaRPr lang="en-US" dirty="0"/>
                    </a:p>
                  </a:txBody>
                  <a:tcPr/>
                </a:tc>
                <a:extLst>
                  <a:ext uri="{0D108BD9-81ED-4DB2-BD59-A6C34878D82A}">
                    <a16:rowId xmlns:a16="http://schemas.microsoft.com/office/drawing/2014/main" xmlns="" val="1609343545"/>
                  </a:ext>
                </a:extLst>
              </a:tr>
            </a:tbl>
          </a:graphicData>
        </a:graphic>
      </p:graphicFrame>
      <p:sp>
        <p:nvSpPr>
          <p:cNvPr id="7" name="Title 1">
            <a:extLst>
              <a:ext uri="{FF2B5EF4-FFF2-40B4-BE49-F238E27FC236}">
                <a16:creationId xmlns:a16="http://schemas.microsoft.com/office/drawing/2014/main" xmlns="" id="{4C960148-EC68-4FCE-B0ED-A83B946501DE}"/>
              </a:ext>
            </a:extLst>
          </p:cNvPr>
          <p:cNvSpPr txBox="1">
            <a:spLocks/>
          </p:cNvSpPr>
          <p:nvPr/>
        </p:nvSpPr>
        <p:spPr>
          <a:xfrm>
            <a:off x="0" y="5266025"/>
            <a:ext cx="7288697" cy="470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a:solidFill>
                  <a:schemeClr val="accent1">
                    <a:lumMod val="50000"/>
                  </a:schemeClr>
                </a:solidFill>
              </a:rPr>
              <a:t>OM-Viral causes:</a:t>
            </a:r>
          </a:p>
        </p:txBody>
      </p:sp>
      <p:sp>
        <p:nvSpPr>
          <p:cNvPr id="8" name="Content Placeholder 2">
            <a:extLst>
              <a:ext uri="{FF2B5EF4-FFF2-40B4-BE49-F238E27FC236}">
                <a16:creationId xmlns:a16="http://schemas.microsoft.com/office/drawing/2014/main" xmlns="" id="{35E06BCC-C5AD-4BEB-A8C8-CC066696F351}"/>
              </a:ext>
            </a:extLst>
          </p:cNvPr>
          <p:cNvSpPr txBox="1">
            <a:spLocks/>
          </p:cNvSpPr>
          <p:nvPr/>
        </p:nvSpPr>
        <p:spPr>
          <a:xfrm>
            <a:off x="371061" y="5611438"/>
            <a:ext cx="4744278" cy="4341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FF0000"/>
                </a:solidFill>
              </a:rPr>
              <a:t>RSV( Respiratory </a:t>
            </a:r>
            <a:r>
              <a:rPr lang="en-US" sz="1800" dirty="0" err="1">
                <a:solidFill>
                  <a:srgbClr val="FF0000"/>
                </a:solidFill>
              </a:rPr>
              <a:t>Synsechial</a:t>
            </a:r>
            <a:r>
              <a:rPr lang="en-US" sz="1800" dirty="0">
                <a:solidFill>
                  <a:srgbClr val="FF0000"/>
                </a:solidFill>
              </a:rPr>
              <a:t> Virus) -74%</a:t>
            </a:r>
          </a:p>
        </p:txBody>
      </p:sp>
      <p:sp>
        <p:nvSpPr>
          <p:cNvPr id="9" name="Rectangle 8">
            <a:extLst>
              <a:ext uri="{FF2B5EF4-FFF2-40B4-BE49-F238E27FC236}">
                <a16:creationId xmlns:a16="http://schemas.microsoft.com/office/drawing/2014/main" xmlns="" id="{DD3F1BE3-24C6-4A6F-8C40-A51A3A952432}"/>
              </a:ext>
            </a:extLst>
          </p:cNvPr>
          <p:cNvSpPr/>
          <p:nvPr/>
        </p:nvSpPr>
        <p:spPr>
          <a:xfrm>
            <a:off x="6182077" y="5596310"/>
            <a:ext cx="2597426" cy="369332"/>
          </a:xfrm>
          <a:prstGeom prst="rect">
            <a:avLst/>
          </a:prstGeom>
        </p:spPr>
        <p:txBody>
          <a:bodyPr wrap="square">
            <a:spAutoFit/>
          </a:bodyPr>
          <a:lstStyle/>
          <a:p>
            <a:pPr marL="285750" indent="-285750">
              <a:buFont typeface="Arial" panose="020B0604020202020204" pitchFamily="34" charset="0"/>
              <a:buChar char="•"/>
            </a:pPr>
            <a:r>
              <a:rPr lang="en-US" dirty="0"/>
              <a:t>Parainfluenza virus</a:t>
            </a:r>
          </a:p>
        </p:txBody>
      </p:sp>
      <p:sp>
        <p:nvSpPr>
          <p:cNvPr id="3" name="مربع نص 2"/>
          <p:cNvSpPr txBox="1"/>
          <p:nvPr/>
        </p:nvSpPr>
        <p:spPr>
          <a:xfrm>
            <a:off x="65495" y="6342913"/>
            <a:ext cx="12391545" cy="415498"/>
          </a:xfrm>
          <a:prstGeom prst="rect">
            <a:avLst/>
          </a:prstGeom>
          <a:noFill/>
        </p:spPr>
        <p:txBody>
          <a:bodyPr wrap="square" rtlCol="1">
            <a:spAutoFit/>
          </a:bodyPr>
          <a:lstStyle/>
          <a:p>
            <a:r>
              <a:rPr lang="en-US" sz="1050" dirty="0">
                <a:solidFill>
                  <a:schemeClr val="accent1">
                    <a:lumMod val="75000"/>
                  </a:schemeClr>
                </a:solidFill>
              </a:rPr>
              <a:t>**</a:t>
            </a:r>
            <a:r>
              <a:rPr lang="en-US" sz="1050" dirty="0" err="1">
                <a:solidFill>
                  <a:schemeClr val="accent1">
                    <a:lumMod val="75000"/>
                  </a:schemeClr>
                </a:solidFill>
              </a:rPr>
              <a:t>H.Influenzae</a:t>
            </a:r>
            <a:r>
              <a:rPr lang="en-US" sz="1050" dirty="0">
                <a:solidFill>
                  <a:schemeClr val="accent1">
                    <a:lumMod val="75000"/>
                  </a:schemeClr>
                </a:solidFill>
              </a:rPr>
              <a:t> have different types which are </a:t>
            </a:r>
            <a:r>
              <a:rPr lang="en-US" sz="1050" dirty="0" err="1">
                <a:solidFill>
                  <a:schemeClr val="accent1">
                    <a:lumMod val="75000"/>
                  </a:schemeClr>
                </a:solidFill>
              </a:rPr>
              <a:t>typable</a:t>
            </a:r>
            <a:r>
              <a:rPr lang="en-US" sz="1050" dirty="0">
                <a:solidFill>
                  <a:schemeClr val="accent1">
                    <a:lumMod val="75000"/>
                  </a:schemeClr>
                </a:solidFill>
              </a:rPr>
              <a:t> and non </a:t>
            </a:r>
            <a:r>
              <a:rPr lang="en-US" sz="1050" dirty="0" err="1">
                <a:solidFill>
                  <a:schemeClr val="accent1">
                    <a:lumMod val="75000"/>
                  </a:schemeClr>
                </a:solidFill>
              </a:rPr>
              <a:t>typable.The</a:t>
            </a:r>
            <a:r>
              <a:rPr lang="en-US" sz="1050" dirty="0">
                <a:solidFill>
                  <a:schemeClr val="accent1">
                    <a:lumMod val="75000"/>
                  </a:schemeClr>
                </a:solidFill>
              </a:rPr>
              <a:t> </a:t>
            </a:r>
            <a:r>
              <a:rPr lang="en-US" sz="1050" dirty="0" err="1">
                <a:solidFill>
                  <a:schemeClr val="accent1">
                    <a:lumMod val="75000"/>
                  </a:schemeClr>
                </a:solidFill>
              </a:rPr>
              <a:t>typable</a:t>
            </a:r>
            <a:r>
              <a:rPr lang="en-US" sz="1050" dirty="0">
                <a:solidFill>
                  <a:schemeClr val="accent1">
                    <a:lumMod val="75000"/>
                  </a:schemeClr>
                </a:solidFill>
              </a:rPr>
              <a:t> are (type A,B,C,D and E) which cause serious infection, the type B is the most pathogenic type which cause a serious infection such as </a:t>
            </a:r>
            <a:r>
              <a:rPr lang="en-US" sz="1050" dirty="0" err="1">
                <a:solidFill>
                  <a:schemeClr val="accent1">
                    <a:lumMod val="75000"/>
                  </a:schemeClr>
                </a:solidFill>
              </a:rPr>
              <a:t>mengenitis</a:t>
            </a:r>
            <a:r>
              <a:rPr lang="en-US" sz="1050" dirty="0">
                <a:solidFill>
                  <a:schemeClr val="accent1">
                    <a:lumMod val="75000"/>
                  </a:schemeClr>
                </a:solidFill>
              </a:rPr>
              <a:t>, septicemia and pneumoniae. But the most cases of OM in children is non </a:t>
            </a:r>
            <a:r>
              <a:rPr lang="en-US" sz="1050" dirty="0" err="1">
                <a:solidFill>
                  <a:schemeClr val="accent1">
                    <a:lumMod val="75000"/>
                  </a:schemeClr>
                </a:solidFill>
              </a:rPr>
              <a:t>typable</a:t>
            </a:r>
            <a:r>
              <a:rPr lang="en-US" sz="1050" dirty="0">
                <a:solidFill>
                  <a:schemeClr val="accent1">
                    <a:lumMod val="75000"/>
                  </a:schemeClr>
                </a:solidFill>
              </a:rPr>
              <a:t> which mean they don not belong to these types A,B,C,D and E </a:t>
            </a:r>
          </a:p>
        </p:txBody>
      </p:sp>
      <p:sp>
        <p:nvSpPr>
          <p:cNvPr id="10" name="مربع نص 9"/>
          <p:cNvSpPr txBox="1"/>
          <p:nvPr/>
        </p:nvSpPr>
        <p:spPr>
          <a:xfrm>
            <a:off x="5950640" y="701288"/>
            <a:ext cx="2207634" cy="338554"/>
          </a:xfrm>
          <a:prstGeom prst="rect">
            <a:avLst/>
          </a:prstGeom>
          <a:noFill/>
        </p:spPr>
        <p:txBody>
          <a:bodyPr wrap="square" rtlCol="1">
            <a:spAutoFit/>
          </a:bodyPr>
          <a:lstStyle/>
          <a:p>
            <a:r>
              <a:rPr lang="en-US" sz="1600" dirty="0">
                <a:solidFill>
                  <a:schemeClr val="accent1">
                    <a:lumMod val="75000"/>
                  </a:schemeClr>
                </a:solidFill>
              </a:rPr>
              <a:t>The most common </a:t>
            </a:r>
          </a:p>
        </p:txBody>
      </p:sp>
      <p:sp>
        <p:nvSpPr>
          <p:cNvPr id="11" name="مربع نص 10"/>
          <p:cNvSpPr txBox="1"/>
          <p:nvPr/>
        </p:nvSpPr>
        <p:spPr>
          <a:xfrm>
            <a:off x="6771384" y="1235014"/>
            <a:ext cx="2406925" cy="338554"/>
          </a:xfrm>
          <a:prstGeom prst="rect">
            <a:avLst/>
          </a:prstGeom>
          <a:noFill/>
        </p:spPr>
        <p:txBody>
          <a:bodyPr wrap="square" rtlCol="1">
            <a:spAutoFit/>
          </a:bodyPr>
          <a:lstStyle/>
          <a:p>
            <a:r>
              <a:rPr lang="en-US" sz="1600" dirty="0">
                <a:solidFill>
                  <a:schemeClr val="accent1">
                    <a:lumMod val="75000"/>
                  </a:schemeClr>
                </a:solidFill>
              </a:rPr>
              <a:t>most common </a:t>
            </a:r>
          </a:p>
        </p:txBody>
      </p:sp>
      <p:sp>
        <p:nvSpPr>
          <p:cNvPr id="12" name="مربع نص 11"/>
          <p:cNvSpPr txBox="1"/>
          <p:nvPr/>
        </p:nvSpPr>
        <p:spPr>
          <a:xfrm>
            <a:off x="4684168" y="275126"/>
            <a:ext cx="6202493" cy="338554"/>
          </a:xfrm>
          <a:prstGeom prst="rect">
            <a:avLst/>
          </a:prstGeom>
          <a:noFill/>
        </p:spPr>
        <p:txBody>
          <a:bodyPr wrap="square" rtlCol="1">
            <a:spAutoFit/>
          </a:bodyPr>
          <a:lstStyle/>
          <a:p>
            <a:r>
              <a:rPr lang="en-US" sz="1600" dirty="0">
                <a:solidFill>
                  <a:schemeClr val="accent1">
                    <a:lumMod val="75000"/>
                  </a:schemeClr>
                </a:solidFill>
              </a:rPr>
              <a:t>The majority of OM is bacterial causes and it’s more serious</a:t>
            </a:r>
          </a:p>
        </p:txBody>
      </p:sp>
      <p:sp>
        <p:nvSpPr>
          <p:cNvPr id="13" name="مربع نص 12"/>
          <p:cNvSpPr txBox="1"/>
          <p:nvPr/>
        </p:nvSpPr>
        <p:spPr>
          <a:xfrm>
            <a:off x="8414240" y="1527757"/>
            <a:ext cx="1316168" cy="338554"/>
          </a:xfrm>
          <a:prstGeom prst="rect">
            <a:avLst/>
          </a:prstGeom>
          <a:noFill/>
        </p:spPr>
        <p:txBody>
          <a:bodyPr wrap="square" rtlCol="1">
            <a:spAutoFit/>
          </a:bodyPr>
          <a:lstStyle/>
          <a:p>
            <a:r>
              <a:rPr lang="en-US" sz="1600" dirty="0">
                <a:solidFill>
                  <a:schemeClr val="accent1">
                    <a:lumMod val="75000"/>
                  </a:schemeClr>
                </a:solidFill>
              </a:rPr>
              <a:t>And E.coli</a:t>
            </a:r>
          </a:p>
        </p:txBody>
      </p:sp>
      <p:sp>
        <p:nvSpPr>
          <p:cNvPr id="14" name="مربع نص 13"/>
          <p:cNvSpPr txBox="1"/>
          <p:nvPr/>
        </p:nvSpPr>
        <p:spPr>
          <a:xfrm>
            <a:off x="4822265" y="3014375"/>
            <a:ext cx="6750704" cy="338554"/>
          </a:xfrm>
          <a:prstGeom prst="rect">
            <a:avLst/>
          </a:prstGeom>
          <a:noFill/>
        </p:spPr>
        <p:txBody>
          <a:bodyPr wrap="square" rtlCol="1">
            <a:spAutoFit/>
          </a:bodyPr>
          <a:lstStyle/>
          <a:p>
            <a:r>
              <a:rPr lang="en-US" sz="1600" dirty="0">
                <a:solidFill>
                  <a:schemeClr val="accent1">
                    <a:lumMod val="75000"/>
                  </a:schemeClr>
                </a:solidFill>
              </a:rPr>
              <a:t>Usually is mixed infection with more than one type of organism  </a:t>
            </a:r>
          </a:p>
        </p:txBody>
      </p:sp>
      <p:sp>
        <p:nvSpPr>
          <p:cNvPr id="15" name="مربع نص 14"/>
          <p:cNvSpPr txBox="1"/>
          <p:nvPr/>
        </p:nvSpPr>
        <p:spPr>
          <a:xfrm>
            <a:off x="5464862" y="1990491"/>
            <a:ext cx="2406925" cy="338554"/>
          </a:xfrm>
          <a:prstGeom prst="rect">
            <a:avLst/>
          </a:prstGeom>
          <a:noFill/>
        </p:spPr>
        <p:txBody>
          <a:bodyPr wrap="square" rtlCol="1">
            <a:spAutoFit/>
          </a:bodyPr>
          <a:lstStyle/>
          <a:p>
            <a:r>
              <a:rPr lang="en-US" sz="1600" dirty="0">
                <a:solidFill>
                  <a:schemeClr val="accent1">
                    <a:lumMod val="75000"/>
                  </a:schemeClr>
                </a:solidFill>
              </a:rPr>
              <a:t>The most common</a:t>
            </a:r>
          </a:p>
        </p:txBody>
      </p:sp>
      <p:sp>
        <p:nvSpPr>
          <p:cNvPr id="4" name="مستطيل 3"/>
          <p:cNvSpPr/>
          <p:nvPr/>
        </p:nvSpPr>
        <p:spPr>
          <a:xfrm>
            <a:off x="2080114" y="3886429"/>
            <a:ext cx="9382539" cy="369332"/>
          </a:xfrm>
          <a:prstGeom prst="rect">
            <a:avLst/>
          </a:prstGeom>
        </p:spPr>
        <p:txBody>
          <a:bodyPr wrap="square">
            <a:spAutoFit/>
          </a:bodyPr>
          <a:lstStyle/>
          <a:p>
            <a:r>
              <a:rPr lang="en-US" sz="1600" dirty="0">
                <a:solidFill>
                  <a:schemeClr val="accent1">
                    <a:lumMod val="75000"/>
                  </a:schemeClr>
                </a:solidFill>
              </a:rPr>
              <a:t>If you could not find Pseudomonas Aeruginosa, then Anaerobes would probably be the cause</a:t>
            </a:r>
            <a:r>
              <a:rPr lang="en-US" dirty="0"/>
              <a:t>.</a:t>
            </a:r>
            <a:endParaRPr lang="ar-SA" dirty="0"/>
          </a:p>
        </p:txBody>
      </p:sp>
      <p:sp>
        <p:nvSpPr>
          <p:cNvPr id="16" name="مربع نص 13">
            <a:extLst>
              <a:ext uri="{FF2B5EF4-FFF2-40B4-BE49-F238E27FC236}">
                <a16:creationId xmlns:a16="http://schemas.microsoft.com/office/drawing/2014/main" xmlns="" id="{FF043513-7C2A-415F-AACA-B4199E2647E4}"/>
              </a:ext>
            </a:extLst>
          </p:cNvPr>
          <p:cNvSpPr txBox="1"/>
          <p:nvPr/>
        </p:nvSpPr>
        <p:spPr>
          <a:xfrm>
            <a:off x="3264276" y="3327358"/>
            <a:ext cx="6672658" cy="338554"/>
          </a:xfrm>
          <a:prstGeom prst="rect">
            <a:avLst/>
          </a:prstGeom>
          <a:noFill/>
        </p:spPr>
        <p:txBody>
          <a:bodyPr wrap="square" rtlCol="1">
            <a:spAutoFit/>
          </a:bodyPr>
          <a:lstStyle/>
          <a:p>
            <a:r>
              <a:rPr lang="en-US" sz="1600" dirty="0">
                <a:solidFill>
                  <a:schemeClr val="accent1">
                    <a:lumMod val="75000"/>
                  </a:schemeClr>
                </a:solidFill>
              </a:rPr>
              <a:t> (Most common in children less than and older than 3 months)</a:t>
            </a:r>
          </a:p>
        </p:txBody>
      </p:sp>
      <p:sp>
        <p:nvSpPr>
          <p:cNvPr id="17" name="Rectangle 16">
            <a:extLst>
              <a:ext uri="{FF2B5EF4-FFF2-40B4-BE49-F238E27FC236}">
                <a16:creationId xmlns:a16="http://schemas.microsoft.com/office/drawing/2014/main" xmlns="" id="{9404FE0E-851B-4347-B0B4-D1E35EE33E02}"/>
              </a:ext>
            </a:extLst>
          </p:cNvPr>
          <p:cNvSpPr/>
          <p:nvPr/>
        </p:nvSpPr>
        <p:spPr>
          <a:xfrm>
            <a:off x="8520225" y="5606993"/>
            <a:ext cx="1833772" cy="369332"/>
          </a:xfrm>
          <a:prstGeom prst="rect">
            <a:avLst/>
          </a:prstGeom>
        </p:spPr>
        <p:txBody>
          <a:bodyPr wrap="none">
            <a:spAutoFit/>
          </a:bodyPr>
          <a:lstStyle/>
          <a:p>
            <a:pPr marL="285750" indent="-285750">
              <a:buFont typeface="Arial" panose="020B0604020202020204" pitchFamily="34" charset="0"/>
              <a:buChar char="•"/>
            </a:pPr>
            <a:r>
              <a:rPr lang="en-US" dirty="0"/>
              <a:t>Influenza virus</a:t>
            </a:r>
          </a:p>
        </p:txBody>
      </p:sp>
      <p:sp>
        <p:nvSpPr>
          <p:cNvPr id="18" name="Rectangle 17">
            <a:extLst>
              <a:ext uri="{FF2B5EF4-FFF2-40B4-BE49-F238E27FC236}">
                <a16:creationId xmlns:a16="http://schemas.microsoft.com/office/drawing/2014/main" xmlns="" id="{00684ED9-B557-4592-8E1F-409A11A468B8}"/>
              </a:ext>
            </a:extLst>
          </p:cNvPr>
          <p:cNvSpPr/>
          <p:nvPr/>
        </p:nvSpPr>
        <p:spPr>
          <a:xfrm>
            <a:off x="4557812" y="5590901"/>
            <a:ext cx="1464440" cy="369332"/>
          </a:xfrm>
          <a:prstGeom prst="rect">
            <a:avLst/>
          </a:prstGeom>
        </p:spPr>
        <p:txBody>
          <a:bodyPr wrap="none">
            <a:spAutoFit/>
          </a:bodyPr>
          <a:lstStyle/>
          <a:p>
            <a:pPr marL="285750" indent="-285750">
              <a:buFont typeface="Arial" panose="020B0604020202020204" pitchFamily="34" charset="0"/>
              <a:buChar char="•"/>
            </a:pPr>
            <a:r>
              <a:rPr lang="en-US" dirty="0"/>
              <a:t>Rhinovirus</a:t>
            </a:r>
          </a:p>
        </p:txBody>
      </p:sp>
    </p:spTree>
    <p:extLst>
      <p:ext uri="{BB962C8B-B14F-4D97-AF65-F5344CB8AC3E}">
        <p14:creationId xmlns:p14="http://schemas.microsoft.com/office/powerpoint/2010/main" val="654877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521" y="179596"/>
            <a:ext cx="3193774" cy="615536"/>
          </a:xfrm>
        </p:spPr>
        <p:txBody>
          <a:bodyPr/>
          <a:lstStyle/>
          <a:p>
            <a:r>
              <a:rPr lang="en-US" sz="2400" b="1" dirty="0">
                <a:solidFill>
                  <a:schemeClr val="accent1">
                    <a:lumMod val="50000"/>
                  </a:schemeClr>
                </a:solidFill>
              </a:rPr>
              <a:t>Microbiology of OM</a:t>
            </a:r>
          </a:p>
        </p:txBody>
      </p:sp>
      <p:pic>
        <p:nvPicPr>
          <p:cNvPr id="35842" name="Picture 2" descr="http://t2.gstatic.com/images?q=tbn:MkzqdnjQrCYNzM:http://www.mc.maricopa.edu/~johnson/labtools/Dbiochem/opto4b.jpg">
            <a:hlinkClick r:id="rId2"/>
          </p:cNvPr>
          <p:cNvPicPr>
            <a:picLocks noChangeAspect="1" noChangeArrowheads="1"/>
          </p:cNvPicPr>
          <p:nvPr/>
        </p:nvPicPr>
        <p:blipFill>
          <a:blip r:embed="rId3" cstate="print"/>
          <a:srcRect/>
          <a:stretch>
            <a:fillRect/>
          </a:stretch>
        </p:blipFill>
        <p:spPr bwMode="auto">
          <a:xfrm>
            <a:off x="222741" y="3682371"/>
            <a:ext cx="2057400" cy="1828800"/>
          </a:xfrm>
          <a:prstGeom prst="rect">
            <a:avLst/>
          </a:prstGeom>
          <a:noFill/>
        </p:spPr>
      </p:pic>
      <p:pic>
        <p:nvPicPr>
          <p:cNvPr id="35844" name="Picture 4" descr="http://t0.gstatic.com/images?q=tbn:MGJUENYImbkqwM:http://textbookofbacteriology.net/themicrobialworld/S.pneumoniae1.jpg">
            <a:hlinkClick r:id="rId4"/>
          </p:cNvPr>
          <p:cNvPicPr>
            <a:picLocks noChangeAspect="1" noChangeArrowheads="1"/>
          </p:cNvPicPr>
          <p:nvPr/>
        </p:nvPicPr>
        <p:blipFill>
          <a:blip r:embed="rId5" cstate="print"/>
          <a:srcRect/>
          <a:stretch>
            <a:fillRect/>
          </a:stretch>
        </p:blipFill>
        <p:spPr bwMode="auto">
          <a:xfrm>
            <a:off x="132521" y="943315"/>
            <a:ext cx="1760194" cy="1517409"/>
          </a:xfrm>
          <a:prstGeom prst="rect">
            <a:avLst/>
          </a:prstGeom>
          <a:noFill/>
        </p:spPr>
      </p:pic>
      <p:pic>
        <p:nvPicPr>
          <p:cNvPr id="35854" name="Picture 14" descr="http://t2.gstatic.com/images?q=tbn:Na9KOCmMV9oAwM:http://www.gslabs.com/images/saureus2.jpg">
            <a:hlinkClick r:id="rId6"/>
          </p:cNvPr>
          <p:cNvPicPr>
            <a:picLocks noChangeAspect="1" noChangeArrowheads="1"/>
          </p:cNvPicPr>
          <p:nvPr/>
        </p:nvPicPr>
        <p:blipFill>
          <a:blip r:embed="rId7" cstate="print"/>
          <a:srcRect/>
          <a:stretch>
            <a:fillRect/>
          </a:stretch>
        </p:blipFill>
        <p:spPr bwMode="auto">
          <a:xfrm>
            <a:off x="3912408" y="979092"/>
            <a:ext cx="1890514" cy="1646709"/>
          </a:xfrm>
          <a:prstGeom prst="rect">
            <a:avLst/>
          </a:prstGeom>
          <a:noFill/>
        </p:spPr>
      </p:pic>
      <p:pic>
        <p:nvPicPr>
          <p:cNvPr id="35858" name="Picture 18" descr="http://t2.gstatic.com/images?q=tbn:mlz6bFjW6h_T-M:http://www.vetbact.org/vetbact/include/getvetbaktimage.php%3Fimgid%3D238%26imgtable%3Dvetbact_images%26images%3D0">
            <a:hlinkClick r:id="rId8"/>
          </p:cNvPr>
          <p:cNvPicPr>
            <a:picLocks noChangeAspect="1" noChangeArrowheads="1"/>
          </p:cNvPicPr>
          <p:nvPr/>
        </p:nvPicPr>
        <p:blipFill>
          <a:blip r:embed="rId9" cstate="print"/>
          <a:srcRect/>
          <a:stretch>
            <a:fillRect/>
          </a:stretch>
        </p:blipFill>
        <p:spPr bwMode="auto">
          <a:xfrm>
            <a:off x="4337541" y="3758571"/>
            <a:ext cx="2133600" cy="1676400"/>
          </a:xfrm>
          <a:prstGeom prst="rect">
            <a:avLst/>
          </a:prstGeom>
          <a:noFill/>
        </p:spPr>
      </p:pic>
      <p:pic>
        <p:nvPicPr>
          <p:cNvPr id="35860" name="Picture 20" descr="http://t3.gstatic.com/images?q=tbn:I37L4EcCa2rF5M:http://farm3.static.flickr.com/2240/2402321868_539a568ec7_o.jpg">
            <a:hlinkClick r:id="rId10"/>
          </p:cNvPr>
          <p:cNvPicPr>
            <a:picLocks noChangeAspect="1" noChangeArrowheads="1"/>
          </p:cNvPicPr>
          <p:nvPr/>
        </p:nvPicPr>
        <p:blipFill>
          <a:blip r:embed="rId11" cstate="print"/>
          <a:srcRect/>
          <a:stretch>
            <a:fillRect/>
          </a:stretch>
        </p:blipFill>
        <p:spPr bwMode="auto">
          <a:xfrm>
            <a:off x="2280141" y="3758571"/>
            <a:ext cx="1981200" cy="1676400"/>
          </a:xfrm>
          <a:prstGeom prst="rect">
            <a:avLst/>
          </a:prstGeom>
          <a:noFill/>
        </p:spPr>
      </p:pic>
      <p:pic>
        <p:nvPicPr>
          <p:cNvPr id="12290" name="Picture 2" descr="http://t1.gstatic.com/images?q=tbn:avYNveKQwqRGfM:http://www.msevans.com/cnsinfections/h-influenzae.jpg">
            <a:hlinkClick r:id="rId12"/>
          </p:cNvPr>
          <p:cNvPicPr>
            <a:picLocks noChangeAspect="1" noChangeArrowheads="1"/>
          </p:cNvPicPr>
          <p:nvPr/>
        </p:nvPicPr>
        <p:blipFill>
          <a:blip r:embed="rId13" cstate="print"/>
          <a:srcRect/>
          <a:stretch>
            <a:fillRect/>
          </a:stretch>
        </p:blipFill>
        <p:spPr bwMode="auto">
          <a:xfrm>
            <a:off x="1892715" y="732940"/>
            <a:ext cx="1932360" cy="2019301"/>
          </a:xfrm>
          <a:prstGeom prst="rect">
            <a:avLst/>
          </a:prstGeom>
          <a:noFill/>
        </p:spPr>
      </p:pic>
      <p:cxnSp>
        <p:nvCxnSpPr>
          <p:cNvPr id="9" name="Straight Connector 8">
            <a:extLst>
              <a:ext uri="{FF2B5EF4-FFF2-40B4-BE49-F238E27FC236}">
                <a16:creationId xmlns:a16="http://schemas.microsoft.com/office/drawing/2014/main" xmlns="" id="{14C81E2B-AE4E-405C-83C2-7B3D70D136F1}"/>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2" descr="Go to fullsize image">
            <a:hlinkClick r:id="rId14" invalidUrl="http://rds.yahoo.com/_ylt=A0WTbx8GVzhMZSsAI8aJzbkF;_ylu=X3oDMTBxNzQwN2ExBHBvcwM0BHNlYwNzcgR2dGlkA0kxMjRfMTQz/SIG=1luk2ftn8/EXP=1278847110/**http:/images.search.yahoo.com/images/view?back=http://images.search.yahoo.com/search/images?p=PSUDOMONAS+AERUGINOSA&amp;ei=utf-8&amp;y=Search&amp;fr=yfp-t-701&amp;w=759&amp;h=725&amp;imgurl=www.microbelibrary.org/microbelibrary/files/ccImages/Articleimages/Atlas-Mac/Pseudomonas aeruginosa fig21.jpg&amp;rurl=http://bbs.foodmate.net/redirect.php?tid=304245&amp;goto=newpost&amp;size=138k&amp;name=Pseudomonas+aeru...&amp;p=PSUDOMONAS+AERUGINOSA&amp;oid=b818f1eb59f1380a&amp;fr2=&amp;spell_query=PSEUDOMONAS+AERUGINOSA&amp;no=4&amp;tt=5387&amp;sigr=11ss02php&amp;sigi=13hd6eqru&amp;sigb=133ee8ak6"/>
            <a:extLst>
              <a:ext uri="{FF2B5EF4-FFF2-40B4-BE49-F238E27FC236}">
                <a16:creationId xmlns:a16="http://schemas.microsoft.com/office/drawing/2014/main" xmlns="" id="{D98DAEF7-D04D-44A1-A6B6-787C30FEE86C}"/>
              </a:ext>
            </a:extLst>
          </p:cNvPr>
          <p:cNvPicPr>
            <a:picLocks noChangeAspect="1" noChangeArrowheads="1"/>
          </p:cNvPicPr>
          <p:nvPr/>
        </p:nvPicPr>
        <p:blipFill>
          <a:blip r:embed="rId15" cstate="print"/>
          <a:srcRect/>
          <a:stretch>
            <a:fillRect/>
          </a:stretch>
        </p:blipFill>
        <p:spPr bwMode="auto">
          <a:xfrm>
            <a:off x="8203166" y="3829886"/>
            <a:ext cx="1766287" cy="1504615"/>
          </a:xfrm>
          <a:prstGeom prst="rect">
            <a:avLst/>
          </a:prstGeom>
          <a:noFill/>
        </p:spPr>
      </p:pic>
      <p:pic>
        <p:nvPicPr>
          <p:cNvPr id="11" name="Picture 4" descr="Go to fullsize image">
            <a:hlinkClick r:id="rId16"/>
            <a:extLst>
              <a:ext uri="{FF2B5EF4-FFF2-40B4-BE49-F238E27FC236}">
                <a16:creationId xmlns:a16="http://schemas.microsoft.com/office/drawing/2014/main" xmlns="" id="{264F4AED-FEBB-46F0-856D-A62B4D081A24}"/>
              </a:ext>
            </a:extLst>
          </p:cNvPr>
          <p:cNvPicPr>
            <a:picLocks noChangeAspect="1" noChangeArrowheads="1"/>
          </p:cNvPicPr>
          <p:nvPr/>
        </p:nvPicPr>
        <p:blipFill rotWithShape="1">
          <a:blip r:embed="rId17" cstate="print"/>
          <a:srcRect l="9069"/>
          <a:stretch/>
        </p:blipFill>
        <p:spPr bwMode="auto">
          <a:xfrm>
            <a:off x="10118572" y="3602666"/>
            <a:ext cx="2073428" cy="1857954"/>
          </a:xfrm>
          <a:prstGeom prst="rect">
            <a:avLst/>
          </a:prstGeom>
          <a:noFill/>
        </p:spPr>
      </p:pic>
      <p:pic>
        <p:nvPicPr>
          <p:cNvPr id="12" name="Picture 8" descr="Go to fullsize image">
            <a:hlinkClick r:id="rId18"/>
            <a:extLst>
              <a:ext uri="{FF2B5EF4-FFF2-40B4-BE49-F238E27FC236}">
                <a16:creationId xmlns:a16="http://schemas.microsoft.com/office/drawing/2014/main" xmlns="" id="{90823171-B909-4E65-ACF8-C7A076F13A4B}"/>
              </a:ext>
            </a:extLst>
          </p:cNvPr>
          <p:cNvPicPr>
            <a:picLocks noChangeAspect="1" noChangeArrowheads="1"/>
          </p:cNvPicPr>
          <p:nvPr/>
        </p:nvPicPr>
        <p:blipFill>
          <a:blip r:embed="rId19" cstate="print"/>
          <a:srcRect/>
          <a:stretch>
            <a:fillRect/>
          </a:stretch>
        </p:blipFill>
        <p:spPr bwMode="auto">
          <a:xfrm>
            <a:off x="5802922" y="917057"/>
            <a:ext cx="2020295" cy="1823271"/>
          </a:xfrm>
          <a:prstGeom prst="rect">
            <a:avLst/>
          </a:prstGeom>
          <a:noFill/>
        </p:spPr>
      </p:pic>
      <p:pic>
        <p:nvPicPr>
          <p:cNvPr id="13" name="Picture 10" descr="Go to fullsize image">
            <a:hlinkClick r:id="rId20"/>
            <a:extLst>
              <a:ext uri="{FF2B5EF4-FFF2-40B4-BE49-F238E27FC236}">
                <a16:creationId xmlns:a16="http://schemas.microsoft.com/office/drawing/2014/main" xmlns="" id="{1D1D9C49-4CE4-4428-B445-3820D06F5402}"/>
              </a:ext>
            </a:extLst>
          </p:cNvPr>
          <p:cNvPicPr>
            <a:picLocks noChangeAspect="1" noChangeArrowheads="1"/>
          </p:cNvPicPr>
          <p:nvPr/>
        </p:nvPicPr>
        <p:blipFill>
          <a:blip r:embed="rId21" cstate="print"/>
          <a:srcRect/>
          <a:stretch>
            <a:fillRect/>
          </a:stretch>
        </p:blipFill>
        <p:spPr bwMode="auto">
          <a:xfrm>
            <a:off x="7832696" y="1105184"/>
            <a:ext cx="2063206" cy="1532597"/>
          </a:xfrm>
          <a:prstGeom prst="rect">
            <a:avLst/>
          </a:prstGeom>
          <a:noFill/>
        </p:spPr>
      </p:pic>
      <p:pic>
        <p:nvPicPr>
          <p:cNvPr id="14" name="Picture 12" descr="Go to fullsize image">
            <a:hlinkClick r:id="rId22" invalidUrl="http://rds.yahoo.com/_ylt=A0WTefTYVzhM9jgAW3mJzbkF;_ylu=X3oDMTByb2dodmF0BHBvcwMxMARzZWMDc3IEdnRpZANJMTI0XzE0Mw--/SIG=1lbvtgvsl/EXP=1278847320/**http:/images.search.yahoo.com/images/view?back=http://images.search.yahoo.com/search/images?p=streptococcus+pyogenes&amp;ei=utf-8&amp;fr=yfp-t-701&amp;w=510&amp;h=450&amp;imgurl=www.microbelibrary.org/microbelibrary/files/ccImages/Articleimages/nchamberlain/images/Streptococcus pyogenes Streptoccocus agalactiae fig1an.jpg&amp;rurl=http://www.arabslab.com/vb/showthread.php?t=7184&amp;size=29k&amp;name=Streptococcus+py...&amp;p=streptococcus+pyogenes&amp;oid=7ece2d3088e5fa08&amp;fr2=&amp;no=10&amp;tt=708&amp;sigr=11g35fnen&amp;sigi=14prlskob&amp;sigb=12r58q42p"/>
            <a:extLst>
              <a:ext uri="{FF2B5EF4-FFF2-40B4-BE49-F238E27FC236}">
                <a16:creationId xmlns:a16="http://schemas.microsoft.com/office/drawing/2014/main" xmlns="" id="{78935019-0D87-4177-B80A-0B387158F217}"/>
              </a:ext>
            </a:extLst>
          </p:cNvPr>
          <p:cNvPicPr>
            <a:picLocks noChangeAspect="1" noChangeArrowheads="1"/>
          </p:cNvPicPr>
          <p:nvPr/>
        </p:nvPicPr>
        <p:blipFill>
          <a:blip r:embed="rId23" cstate="print"/>
          <a:srcRect/>
          <a:stretch>
            <a:fillRect/>
          </a:stretch>
        </p:blipFill>
        <p:spPr bwMode="auto">
          <a:xfrm>
            <a:off x="10257669" y="1299389"/>
            <a:ext cx="1795233" cy="1410541"/>
          </a:xfrm>
          <a:prstGeom prst="rect">
            <a:avLst/>
          </a:prstGeom>
          <a:noFill/>
        </p:spPr>
      </p:pic>
      <p:pic>
        <p:nvPicPr>
          <p:cNvPr id="15" name="Picture 14" descr="Go to fullsize image">
            <a:hlinkClick r:id="rId24"/>
            <a:extLst>
              <a:ext uri="{FF2B5EF4-FFF2-40B4-BE49-F238E27FC236}">
                <a16:creationId xmlns:a16="http://schemas.microsoft.com/office/drawing/2014/main" xmlns="" id="{61987841-3E38-4A22-8728-409CA0CDCFDA}"/>
              </a:ext>
            </a:extLst>
          </p:cNvPr>
          <p:cNvPicPr>
            <a:picLocks noChangeAspect="1" noChangeArrowheads="1"/>
          </p:cNvPicPr>
          <p:nvPr/>
        </p:nvPicPr>
        <p:blipFill>
          <a:blip r:embed="rId25" cstate="print"/>
          <a:srcRect/>
          <a:stretch>
            <a:fillRect/>
          </a:stretch>
        </p:blipFill>
        <p:spPr bwMode="auto">
          <a:xfrm>
            <a:off x="6642864" y="3829886"/>
            <a:ext cx="1560302" cy="1533770"/>
          </a:xfrm>
          <a:prstGeom prst="rect">
            <a:avLst/>
          </a:prstGeom>
          <a:noFill/>
        </p:spPr>
      </p:pic>
      <p:sp>
        <p:nvSpPr>
          <p:cNvPr id="16" name="مربع نص 15"/>
          <p:cNvSpPr txBox="1"/>
          <p:nvPr/>
        </p:nvSpPr>
        <p:spPr>
          <a:xfrm>
            <a:off x="0" y="2565443"/>
            <a:ext cx="2046813" cy="646331"/>
          </a:xfrm>
          <a:prstGeom prst="rect">
            <a:avLst/>
          </a:prstGeom>
          <a:noFill/>
        </p:spPr>
        <p:txBody>
          <a:bodyPr wrap="square" rtlCol="1">
            <a:spAutoFit/>
          </a:bodyPr>
          <a:lstStyle/>
          <a:p>
            <a:r>
              <a:rPr lang="en-US" sz="1200" dirty="0">
                <a:solidFill>
                  <a:srgbClr val="FF0000"/>
                </a:solidFill>
              </a:rPr>
              <a:t>Gram positive </a:t>
            </a:r>
            <a:r>
              <a:rPr lang="en-US" sz="1200" dirty="0" err="1">
                <a:solidFill>
                  <a:srgbClr val="FF0000"/>
                </a:solidFill>
              </a:rPr>
              <a:t>diplococci</a:t>
            </a:r>
            <a:r>
              <a:rPr lang="en-US" sz="1200" dirty="0">
                <a:solidFill>
                  <a:srgbClr val="FF0000"/>
                </a:solidFill>
              </a:rPr>
              <a:t> </a:t>
            </a:r>
          </a:p>
          <a:p>
            <a:r>
              <a:rPr lang="en-US" sz="1200" dirty="0">
                <a:solidFill>
                  <a:srgbClr val="FF0000"/>
                </a:solidFill>
              </a:rPr>
              <a:t>and pus cell </a:t>
            </a:r>
          </a:p>
          <a:p>
            <a:r>
              <a:rPr lang="en-US" sz="1200" dirty="0">
                <a:solidFill>
                  <a:srgbClr val="FF0000"/>
                </a:solidFill>
              </a:rPr>
              <a:t>Streptococcus pneumonia </a:t>
            </a:r>
          </a:p>
        </p:txBody>
      </p:sp>
      <p:sp>
        <p:nvSpPr>
          <p:cNvPr id="17" name="مربع نص 16"/>
          <p:cNvSpPr txBox="1"/>
          <p:nvPr/>
        </p:nvSpPr>
        <p:spPr>
          <a:xfrm>
            <a:off x="2056292" y="2625801"/>
            <a:ext cx="1892113" cy="646331"/>
          </a:xfrm>
          <a:prstGeom prst="rect">
            <a:avLst/>
          </a:prstGeom>
          <a:noFill/>
        </p:spPr>
        <p:txBody>
          <a:bodyPr wrap="square" rtlCol="1">
            <a:spAutoFit/>
          </a:bodyPr>
          <a:lstStyle/>
          <a:p>
            <a:r>
              <a:rPr lang="en-US" sz="1200" dirty="0">
                <a:solidFill>
                  <a:srgbClr val="FF0000"/>
                </a:solidFill>
              </a:rPr>
              <a:t>Gram negative diplococci </a:t>
            </a:r>
          </a:p>
          <a:p>
            <a:r>
              <a:rPr lang="en-US" sz="1200" dirty="0">
                <a:solidFill>
                  <a:srgbClr val="FF0000"/>
                </a:solidFill>
              </a:rPr>
              <a:t>and pus cell </a:t>
            </a:r>
          </a:p>
          <a:p>
            <a:r>
              <a:rPr lang="en-US" sz="1200" dirty="0">
                <a:solidFill>
                  <a:srgbClr val="FF0000"/>
                </a:solidFill>
              </a:rPr>
              <a:t>Moraxella  </a:t>
            </a:r>
            <a:r>
              <a:rPr lang="en-US" sz="1200" dirty="0" err="1">
                <a:solidFill>
                  <a:srgbClr val="FF0000"/>
                </a:solidFill>
              </a:rPr>
              <a:t>catarrhalis</a:t>
            </a:r>
            <a:endParaRPr lang="en-US" sz="1200" dirty="0">
              <a:solidFill>
                <a:srgbClr val="FF0000"/>
              </a:solidFill>
            </a:endParaRPr>
          </a:p>
        </p:txBody>
      </p:sp>
      <p:sp>
        <p:nvSpPr>
          <p:cNvPr id="18" name="مربع نص 17"/>
          <p:cNvSpPr txBox="1"/>
          <p:nvPr/>
        </p:nvSpPr>
        <p:spPr>
          <a:xfrm>
            <a:off x="3782627" y="2650575"/>
            <a:ext cx="2121878" cy="461665"/>
          </a:xfrm>
          <a:prstGeom prst="rect">
            <a:avLst/>
          </a:prstGeom>
          <a:noFill/>
        </p:spPr>
        <p:txBody>
          <a:bodyPr wrap="square" rtlCol="1">
            <a:spAutoFit/>
          </a:bodyPr>
          <a:lstStyle/>
          <a:p>
            <a:r>
              <a:rPr lang="en-US" sz="1200" dirty="0">
                <a:solidFill>
                  <a:schemeClr val="accent1">
                    <a:lumMod val="75000"/>
                  </a:schemeClr>
                </a:solidFill>
              </a:rPr>
              <a:t>Gram positive staphylococcus </a:t>
            </a:r>
          </a:p>
          <a:p>
            <a:endParaRPr lang="en-US" sz="1200" dirty="0">
              <a:solidFill>
                <a:schemeClr val="accent1">
                  <a:lumMod val="75000"/>
                </a:schemeClr>
              </a:solidFill>
            </a:endParaRPr>
          </a:p>
        </p:txBody>
      </p:sp>
      <p:sp>
        <p:nvSpPr>
          <p:cNvPr id="19" name="مربع نص 18"/>
          <p:cNvSpPr txBox="1"/>
          <p:nvPr/>
        </p:nvSpPr>
        <p:spPr>
          <a:xfrm>
            <a:off x="6096000" y="2740328"/>
            <a:ext cx="1892113" cy="461665"/>
          </a:xfrm>
          <a:prstGeom prst="rect">
            <a:avLst/>
          </a:prstGeom>
          <a:noFill/>
        </p:spPr>
        <p:txBody>
          <a:bodyPr wrap="square" rtlCol="1">
            <a:spAutoFit/>
          </a:bodyPr>
          <a:lstStyle/>
          <a:p>
            <a:r>
              <a:rPr lang="en-US" sz="1200" dirty="0">
                <a:solidFill>
                  <a:srgbClr val="FF0000"/>
                </a:solidFill>
              </a:rPr>
              <a:t>Gram negative bacilli</a:t>
            </a:r>
          </a:p>
          <a:p>
            <a:r>
              <a:rPr lang="en-US" sz="1200" dirty="0">
                <a:solidFill>
                  <a:srgbClr val="FF0000"/>
                </a:solidFill>
              </a:rPr>
              <a:t>H./</a:t>
            </a:r>
            <a:r>
              <a:rPr lang="en-US" sz="1200" dirty="0" err="1">
                <a:solidFill>
                  <a:srgbClr val="FF0000"/>
                </a:solidFill>
              </a:rPr>
              <a:t>Influenzae</a:t>
            </a:r>
            <a:r>
              <a:rPr lang="en-US" sz="1200" dirty="0">
                <a:solidFill>
                  <a:srgbClr val="FF0000"/>
                </a:solidFill>
              </a:rPr>
              <a:t> non-</a:t>
            </a:r>
            <a:r>
              <a:rPr lang="en-US" sz="1200" dirty="0" err="1">
                <a:solidFill>
                  <a:srgbClr val="FF0000"/>
                </a:solidFill>
              </a:rPr>
              <a:t>typable</a:t>
            </a:r>
            <a:r>
              <a:rPr lang="en-US" sz="1200" dirty="0">
                <a:solidFill>
                  <a:srgbClr val="FF0000"/>
                </a:solidFill>
              </a:rPr>
              <a:t> </a:t>
            </a:r>
          </a:p>
        </p:txBody>
      </p:sp>
      <p:sp>
        <p:nvSpPr>
          <p:cNvPr id="21" name="مربع نص 20"/>
          <p:cNvSpPr txBox="1"/>
          <p:nvPr/>
        </p:nvSpPr>
        <p:spPr>
          <a:xfrm>
            <a:off x="164179" y="5594288"/>
            <a:ext cx="1892113" cy="646331"/>
          </a:xfrm>
          <a:prstGeom prst="rect">
            <a:avLst/>
          </a:prstGeom>
          <a:noFill/>
        </p:spPr>
        <p:txBody>
          <a:bodyPr wrap="square" rtlCol="1">
            <a:spAutoFit/>
          </a:bodyPr>
          <a:lstStyle/>
          <a:p>
            <a:r>
              <a:rPr lang="en-US" sz="1200" dirty="0">
                <a:solidFill>
                  <a:schemeClr val="accent1">
                    <a:lumMod val="75000"/>
                  </a:schemeClr>
                </a:solidFill>
              </a:rPr>
              <a:t>This a plate with optochin disc, which the resistance for </a:t>
            </a:r>
            <a:r>
              <a:rPr lang="en-US" sz="1200" dirty="0" err="1">
                <a:solidFill>
                  <a:schemeClr val="accent1">
                    <a:lumMod val="75000"/>
                  </a:schemeClr>
                </a:solidFill>
              </a:rPr>
              <a:t>viridance</a:t>
            </a:r>
            <a:endParaRPr lang="en-US" sz="1200" dirty="0">
              <a:solidFill>
                <a:schemeClr val="accent1">
                  <a:lumMod val="75000"/>
                </a:schemeClr>
              </a:solidFill>
            </a:endParaRPr>
          </a:p>
        </p:txBody>
      </p:sp>
      <p:sp>
        <p:nvSpPr>
          <p:cNvPr id="22" name="مربع نص 21"/>
          <p:cNvSpPr txBox="1"/>
          <p:nvPr/>
        </p:nvSpPr>
        <p:spPr>
          <a:xfrm>
            <a:off x="2445428" y="5491571"/>
            <a:ext cx="1892113" cy="646331"/>
          </a:xfrm>
          <a:prstGeom prst="rect">
            <a:avLst/>
          </a:prstGeom>
          <a:noFill/>
        </p:spPr>
        <p:txBody>
          <a:bodyPr wrap="square" rtlCol="1">
            <a:spAutoFit/>
          </a:bodyPr>
          <a:lstStyle/>
          <a:p>
            <a:r>
              <a:rPr lang="en-US" sz="1200" dirty="0">
                <a:solidFill>
                  <a:schemeClr val="accent1">
                    <a:lumMod val="75000"/>
                  </a:schemeClr>
                </a:solidFill>
              </a:rPr>
              <a:t>This test is to </a:t>
            </a:r>
            <a:r>
              <a:rPr lang="en-US" sz="1200" dirty="0" err="1">
                <a:solidFill>
                  <a:schemeClr val="accent1">
                    <a:lumMod val="75000"/>
                  </a:schemeClr>
                </a:solidFill>
              </a:rPr>
              <a:t>cofirm</a:t>
            </a:r>
            <a:r>
              <a:rPr lang="en-US" sz="1200" dirty="0">
                <a:solidFill>
                  <a:schemeClr val="accent1">
                    <a:lumMod val="75000"/>
                  </a:schemeClr>
                </a:solidFill>
              </a:rPr>
              <a:t> </a:t>
            </a:r>
            <a:r>
              <a:rPr lang="en-US" sz="1200" dirty="0" err="1">
                <a:solidFill>
                  <a:schemeClr val="accent1">
                    <a:lumMod val="75000"/>
                  </a:schemeClr>
                </a:solidFill>
              </a:rPr>
              <a:t>H.influenzae</a:t>
            </a:r>
            <a:r>
              <a:rPr lang="en-US" sz="1200" dirty="0">
                <a:solidFill>
                  <a:schemeClr val="accent1">
                    <a:lumMod val="75000"/>
                  </a:schemeClr>
                </a:solidFill>
              </a:rPr>
              <a:t> which requires X and V factors.</a:t>
            </a:r>
          </a:p>
        </p:txBody>
      </p:sp>
    </p:spTree>
    <p:extLst>
      <p:ext uri="{BB962C8B-B14F-4D97-AF65-F5344CB8AC3E}">
        <p14:creationId xmlns:p14="http://schemas.microsoft.com/office/powerpoint/2010/main" val="246874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6652"/>
            <a:ext cx="4290646" cy="507072"/>
          </a:xfrm>
        </p:spPr>
        <p:txBody>
          <a:bodyPr/>
          <a:lstStyle/>
          <a:p>
            <a:pPr marL="342900" indent="-342900">
              <a:buFont typeface="Arial" panose="020B0604020202020204" pitchFamily="34" charset="0"/>
              <a:buChar char="•"/>
            </a:pPr>
            <a:r>
              <a:rPr lang="en-US" sz="2400" b="1" dirty="0">
                <a:solidFill>
                  <a:schemeClr val="accent1">
                    <a:lumMod val="50000"/>
                  </a:schemeClr>
                </a:solidFill>
              </a:rPr>
              <a:t>Clinical presentation:</a:t>
            </a:r>
          </a:p>
        </p:txBody>
      </p:sp>
      <p:cxnSp>
        <p:nvCxnSpPr>
          <p:cNvPr id="4" name="Straight Connector 3">
            <a:extLst>
              <a:ext uri="{FF2B5EF4-FFF2-40B4-BE49-F238E27FC236}">
                <a16:creationId xmlns:a16="http://schemas.microsoft.com/office/drawing/2014/main" xmlns="" id="{5D4B6DE5-D7A4-4343-A7B6-843915EB4FDB}"/>
              </a:ext>
            </a:extLst>
          </p:cNvPr>
          <p:cNvCxnSpPr/>
          <p:nvPr/>
        </p:nvCxnSpPr>
        <p:spPr>
          <a:xfrm>
            <a:off x="0" y="617696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a:extLst>
              <a:ext uri="{FF2B5EF4-FFF2-40B4-BE49-F238E27FC236}">
                <a16:creationId xmlns:a16="http://schemas.microsoft.com/office/drawing/2014/main" xmlns="" id="{DC8ED4FF-7447-4601-A5AE-D19D7BD7CB4F}"/>
              </a:ext>
            </a:extLst>
          </p:cNvPr>
          <p:cNvSpPr/>
          <p:nvPr/>
        </p:nvSpPr>
        <p:spPr>
          <a:xfrm>
            <a:off x="2983963" y="366299"/>
            <a:ext cx="2388283" cy="307777"/>
          </a:xfrm>
          <a:prstGeom prst="rect">
            <a:avLst/>
          </a:prstGeom>
        </p:spPr>
        <p:txBody>
          <a:bodyPr wrap="none">
            <a:spAutoFit/>
          </a:bodyPr>
          <a:lstStyle/>
          <a:p>
            <a:r>
              <a:rPr lang="en-US" sz="1400" dirty="0">
                <a:solidFill>
                  <a:schemeClr val="bg1">
                    <a:lumMod val="50000"/>
                  </a:schemeClr>
                </a:solidFill>
              </a:rPr>
              <a:t>For :Acute, chronic and serous</a:t>
            </a:r>
            <a:endParaRPr lang="en-US" sz="1400" dirty="0"/>
          </a:p>
        </p:txBody>
      </p:sp>
      <p:graphicFrame>
        <p:nvGraphicFramePr>
          <p:cNvPr id="6" name="Table 5">
            <a:extLst>
              <a:ext uri="{FF2B5EF4-FFF2-40B4-BE49-F238E27FC236}">
                <a16:creationId xmlns:a16="http://schemas.microsoft.com/office/drawing/2014/main" xmlns="" id="{FEFD9575-810D-4053-BE79-F7AB17BE55E7}"/>
              </a:ext>
            </a:extLst>
          </p:cNvPr>
          <p:cNvGraphicFramePr>
            <a:graphicFrameLocks noGrp="1"/>
          </p:cNvGraphicFramePr>
          <p:nvPr>
            <p:extLst>
              <p:ext uri="{D42A27DB-BD31-4B8C-83A1-F6EECF244321}">
                <p14:modId xmlns:p14="http://schemas.microsoft.com/office/powerpoint/2010/main" val="1205929493"/>
              </p:ext>
            </p:extLst>
          </p:nvPr>
        </p:nvGraphicFramePr>
        <p:xfrm>
          <a:off x="335280" y="837645"/>
          <a:ext cx="11397175" cy="4052000"/>
        </p:xfrm>
        <a:graphic>
          <a:graphicData uri="http://schemas.openxmlformats.org/drawingml/2006/table">
            <a:tbl>
              <a:tblPr firstRow="1" bandRow="1">
                <a:tableStyleId>{5940675A-B579-460E-94D1-54222C63F5DA}</a:tableStyleId>
              </a:tblPr>
              <a:tblGrid>
                <a:gridCol w="1630592">
                  <a:extLst>
                    <a:ext uri="{9D8B030D-6E8A-4147-A177-3AD203B41FA5}">
                      <a16:colId xmlns:a16="http://schemas.microsoft.com/office/drawing/2014/main" xmlns="" val="4117150603"/>
                    </a:ext>
                  </a:extLst>
                </a:gridCol>
                <a:gridCol w="9766583">
                  <a:extLst>
                    <a:ext uri="{9D8B030D-6E8A-4147-A177-3AD203B41FA5}">
                      <a16:colId xmlns:a16="http://schemas.microsoft.com/office/drawing/2014/main" xmlns="" val="2706514006"/>
                    </a:ext>
                  </a:extLst>
                </a:gridCol>
              </a:tblGrid>
              <a:tr h="43774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1- </a:t>
                      </a:r>
                      <a:r>
                        <a:rPr lang="en-US" sz="1800" b="1" dirty="0"/>
                        <a:t>Acute OM</a:t>
                      </a:r>
                    </a:p>
                  </a:txBody>
                  <a:tcP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xmlns="" val="3610895031"/>
                  </a:ext>
                </a:extLst>
              </a:tr>
              <a:tr h="755566">
                <a:tc gridSpan="2">
                  <a:txBody>
                    <a:bodyPr/>
                    <a:lstStyle/>
                    <a:p>
                      <a:pPr marL="285750" indent="-285750" algn="ctr">
                        <a:buFont typeface="Arial" panose="020B0604020202020204" pitchFamily="34" charset="0"/>
                        <a:buChar char="•"/>
                      </a:pPr>
                      <a:r>
                        <a:rPr lang="en-US" sz="1800" dirty="0"/>
                        <a:t>Mostly Bacterial ,often a complication of viral URTI. </a:t>
                      </a:r>
                    </a:p>
                    <a:p>
                      <a:pPr marL="0" indent="-342900" algn="ctr">
                        <a:buSzPct val="96000"/>
                        <a:buFont typeface="Arial" panose="020B0604020202020204" pitchFamily="34" charset="0"/>
                        <a:buChar char="•"/>
                      </a:pPr>
                      <a:r>
                        <a:rPr lang="en-US" sz="1800" b="1" dirty="0">
                          <a:solidFill>
                            <a:srgbClr val="7030A0"/>
                          </a:solidFill>
                        </a:rPr>
                        <a:t>Pain often severe and continuous in bacteria causes.</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xmlns="" val="1808076184"/>
                  </a:ext>
                </a:extLst>
              </a:tr>
              <a:tr h="1177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First 1-2 days:</a:t>
                      </a:r>
                    </a:p>
                  </a:txBody>
                  <a:tcPr>
                    <a:solidFill>
                      <a:schemeClr val="accent1">
                        <a:lumMod val="20000"/>
                        <a:lumOff val="80000"/>
                      </a:schemeClr>
                    </a:solidFill>
                  </a:tcPr>
                </a:tc>
                <a:tc>
                  <a:txBody>
                    <a:bodyPr/>
                    <a:lstStyle/>
                    <a:p>
                      <a:pPr>
                        <a:buNone/>
                      </a:pPr>
                      <a:r>
                        <a:rPr lang="en-US" sz="1800" dirty="0"/>
                        <a:t>-</a:t>
                      </a:r>
                      <a:r>
                        <a:rPr lang="en-US" sz="1800" dirty="0">
                          <a:solidFill>
                            <a:srgbClr val="FF0000"/>
                          </a:solidFill>
                        </a:rPr>
                        <a:t>Fever (39 C), </a:t>
                      </a:r>
                      <a:r>
                        <a:rPr lang="en-US" sz="1800" dirty="0"/>
                        <a:t>irritability, </a:t>
                      </a:r>
                      <a:r>
                        <a:rPr lang="en-US" sz="1800" dirty="0">
                          <a:solidFill>
                            <a:srgbClr val="FF0000"/>
                          </a:solidFill>
                        </a:rPr>
                        <a:t>earache</a:t>
                      </a:r>
                      <a:r>
                        <a:rPr lang="en-US" sz="1800" dirty="0"/>
                        <a:t> , muffled nose</a:t>
                      </a:r>
                      <a:r>
                        <a:rPr lang="en-US" sz="1800" baseline="0" dirty="0"/>
                        <a:t> </a:t>
                      </a:r>
                      <a:r>
                        <a:rPr lang="en-US" sz="1800" kern="1200" dirty="0">
                          <a:solidFill>
                            <a:schemeClr val="accent1">
                              <a:lumMod val="75000"/>
                            </a:schemeClr>
                          </a:solidFill>
                          <a:latin typeface="+mn-lt"/>
                          <a:ea typeface="+mn-ea"/>
                          <a:cs typeface="+mn-cs"/>
                        </a:rPr>
                        <a:t>which Filled with secretion.</a:t>
                      </a:r>
                    </a:p>
                    <a:p>
                      <a:pPr>
                        <a:buNone/>
                      </a:pPr>
                      <a:r>
                        <a:rPr lang="en-US" sz="1800" dirty="0"/>
                        <a:t>-Bulging tympanic membrane ,poor mobility and obstruction by fluid or inflammatory cells on </a:t>
                      </a:r>
                      <a:r>
                        <a:rPr lang="en-US" sz="1800" dirty="0" err="1"/>
                        <a:t>otoscopic</a:t>
                      </a:r>
                      <a:r>
                        <a:rPr lang="en-US" sz="1800" dirty="0"/>
                        <a:t> examination. </a:t>
                      </a:r>
                    </a:p>
                    <a:p>
                      <a:pPr>
                        <a:buNone/>
                      </a:pPr>
                      <a:r>
                        <a:rPr lang="en-US" sz="1800" kern="1200" dirty="0">
                          <a:solidFill>
                            <a:schemeClr val="accent1">
                              <a:lumMod val="75000"/>
                            </a:schemeClr>
                          </a:solidFill>
                          <a:latin typeface="+mn-lt"/>
                          <a:ea typeface="+mn-ea"/>
                          <a:cs typeface="+mn-cs"/>
                        </a:rPr>
                        <a:t>Irritability which mean he is crying all the time and sleepless.</a:t>
                      </a:r>
                    </a:p>
                  </a:txBody>
                  <a:tcPr/>
                </a:tc>
                <a:extLst>
                  <a:ext uri="{0D108BD9-81ED-4DB2-BD59-A6C34878D82A}">
                    <a16:rowId xmlns:a16="http://schemas.microsoft.com/office/drawing/2014/main" xmlns="" val="761821835"/>
                  </a:ext>
                </a:extLst>
              </a:tr>
              <a:tr h="755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3-8 days:</a:t>
                      </a:r>
                    </a:p>
                    <a:p>
                      <a:endParaRPr lang="en-US"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Pus and ear exudative discharge released spontaneously  then pain and fever begin to decrease.</a:t>
                      </a:r>
                    </a:p>
                    <a:p>
                      <a:r>
                        <a:rPr lang="ar-SA" sz="1800" kern="1200" dirty="0">
                          <a:solidFill>
                            <a:schemeClr val="accent1">
                              <a:lumMod val="75000"/>
                            </a:schemeClr>
                          </a:solidFill>
                          <a:latin typeface="+mn-lt"/>
                          <a:ea typeface="+mn-ea"/>
                          <a:cs typeface="+mn-cs"/>
                        </a:rPr>
                        <a:t>تخف حرارة الطفل والأعراض الثانية والأم تعتقد إن طفلها صار أحسن، بس لما يصحى الصباح تلقى مخدة طفلها كلها مويه وخراجات من الأذن</a:t>
                      </a:r>
                      <a:endParaRPr lang="en-US" sz="1800" kern="1200" dirty="0">
                        <a:solidFill>
                          <a:schemeClr val="accent1">
                            <a:lumMod val="75000"/>
                          </a:schemeClr>
                        </a:solidFill>
                        <a:latin typeface="+mn-lt"/>
                        <a:ea typeface="+mn-ea"/>
                        <a:cs typeface="+mn-cs"/>
                      </a:endParaRPr>
                    </a:p>
                  </a:txBody>
                  <a:tcPr/>
                </a:tc>
                <a:extLst>
                  <a:ext uri="{0D108BD9-81ED-4DB2-BD59-A6C34878D82A}">
                    <a16:rowId xmlns:a16="http://schemas.microsoft.com/office/drawing/2014/main" xmlns="" val="3725265795"/>
                  </a:ext>
                </a:extLst>
              </a:tr>
              <a:tr h="7555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2-4 weeks :</a:t>
                      </a:r>
                    </a:p>
                    <a:p>
                      <a:endParaRPr lang="en-US"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Healing phase, discharge dies up and hearing becomes normal.</a:t>
                      </a:r>
                    </a:p>
                    <a:p>
                      <a:endParaRPr lang="en-US" sz="1800" dirty="0"/>
                    </a:p>
                  </a:txBody>
                  <a:tcPr/>
                </a:tc>
                <a:extLst>
                  <a:ext uri="{0D108BD9-81ED-4DB2-BD59-A6C34878D82A}">
                    <a16:rowId xmlns:a16="http://schemas.microsoft.com/office/drawing/2014/main" xmlns="" val="1508480804"/>
                  </a:ext>
                </a:extLst>
              </a:tr>
            </a:tbl>
          </a:graphicData>
        </a:graphic>
      </p:graphicFrame>
      <p:sp>
        <p:nvSpPr>
          <p:cNvPr id="7" name="Content Placeholder 2">
            <a:extLst>
              <a:ext uri="{FF2B5EF4-FFF2-40B4-BE49-F238E27FC236}">
                <a16:creationId xmlns:a16="http://schemas.microsoft.com/office/drawing/2014/main" xmlns="" id="{C0E15483-F5A3-4C4D-8F9E-6D44932FFE9B}"/>
              </a:ext>
            </a:extLst>
          </p:cNvPr>
          <p:cNvSpPr txBox="1">
            <a:spLocks/>
          </p:cNvSpPr>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dirty="0"/>
          </a:p>
        </p:txBody>
      </p:sp>
      <p:sp>
        <p:nvSpPr>
          <p:cNvPr id="8" name="Title 1">
            <a:extLst>
              <a:ext uri="{FF2B5EF4-FFF2-40B4-BE49-F238E27FC236}">
                <a16:creationId xmlns:a16="http://schemas.microsoft.com/office/drawing/2014/main" xmlns="" id="{BB59EF6C-B4A9-4D59-BFC9-9A4B3F79A84D}"/>
              </a:ext>
            </a:extLst>
          </p:cNvPr>
          <p:cNvSpPr txBox="1">
            <a:spLocks/>
          </p:cNvSpPr>
          <p:nvPr/>
        </p:nvSpPr>
        <p:spPr>
          <a:xfrm>
            <a:off x="335280" y="4687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Images of acute OM:</a:t>
            </a:r>
          </a:p>
        </p:txBody>
      </p:sp>
      <p:pic>
        <p:nvPicPr>
          <p:cNvPr id="9" name="Picture 2" descr="http://t1.gstatic.com/images?q=tbn:ewRNPlXlpEjGlM:http://de.academic.ru/pictures/dewiki/79/Otitis_media_schollig.jpg">
            <a:hlinkClick r:id="rId2"/>
            <a:extLst>
              <a:ext uri="{FF2B5EF4-FFF2-40B4-BE49-F238E27FC236}">
                <a16:creationId xmlns:a16="http://schemas.microsoft.com/office/drawing/2014/main" xmlns="" id="{1DC51A19-19C0-492E-A4D5-2CE465451250}"/>
              </a:ext>
            </a:extLst>
          </p:cNvPr>
          <p:cNvPicPr>
            <a:picLocks noChangeAspect="1" noChangeArrowheads="1"/>
          </p:cNvPicPr>
          <p:nvPr/>
        </p:nvPicPr>
        <p:blipFill>
          <a:blip r:embed="rId3" cstate="print"/>
          <a:srcRect/>
          <a:stretch>
            <a:fillRect/>
          </a:stretch>
        </p:blipFill>
        <p:spPr bwMode="auto">
          <a:xfrm>
            <a:off x="3542126" y="4954044"/>
            <a:ext cx="1271955" cy="1023754"/>
          </a:xfrm>
          <a:prstGeom prst="rect">
            <a:avLst/>
          </a:prstGeom>
          <a:noFill/>
        </p:spPr>
      </p:pic>
      <p:pic>
        <p:nvPicPr>
          <p:cNvPr id="10" name="Picture 4" descr="http://t3.gstatic.com/images?q=tbn:f0Vfl7IkhnkVjM:http://upload.wikimedia.org/wikipedia/commons/3/39/Otitis_media_incipient.jpg">
            <a:hlinkClick r:id="rId4"/>
            <a:extLst>
              <a:ext uri="{FF2B5EF4-FFF2-40B4-BE49-F238E27FC236}">
                <a16:creationId xmlns:a16="http://schemas.microsoft.com/office/drawing/2014/main" xmlns="" id="{37EA1B3D-66C3-49BB-9D08-31CB825F1C2A}"/>
              </a:ext>
            </a:extLst>
          </p:cNvPr>
          <p:cNvPicPr>
            <a:picLocks noChangeAspect="1" noChangeArrowheads="1"/>
          </p:cNvPicPr>
          <p:nvPr/>
        </p:nvPicPr>
        <p:blipFill>
          <a:blip r:embed="rId5" cstate="print"/>
          <a:srcRect/>
          <a:stretch>
            <a:fillRect/>
          </a:stretch>
        </p:blipFill>
        <p:spPr bwMode="auto">
          <a:xfrm>
            <a:off x="6317978" y="4954044"/>
            <a:ext cx="1213338" cy="1023754"/>
          </a:xfrm>
          <a:prstGeom prst="rect">
            <a:avLst/>
          </a:prstGeom>
          <a:noFill/>
        </p:spPr>
      </p:pic>
      <p:pic>
        <p:nvPicPr>
          <p:cNvPr id="11" name="Picture 8" descr="http://t1.gstatic.com/images?q=tbn:qDwZNRe8K2SM0M:http://www.meddean.luc.edu/lumen/MedEd/medicine/pulmonar/pdself/Serous_ottitis_media.jpg">
            <a:hlinkClick r:id="rId6"/>
            <a:extLst>
              <a:ext uri="{FF2B5EF4-FFF2-40B4-BE49-F238E27FC236}">
                <a16:creationId xmlns:a16="http://schemas.microsoft.com/office/drawing/2014/main" xmlns="" id="{B68E09D6-DF18-4AAF-A6ED-A74DBC99D089}"/>
              </a:ext>
            </a:extLst>
          </p:cNvPr>
          <p:cNvPicPr>
            <a:picLocks noChangeAspect="1" noChangeArrowheads="1"/>
          </p:cNvPicPr>
          <p:nvPr/>
        </p:nvPicPr>
        <p:blipFill>
          <a:blip r:embed="rId7" cstate="print"/>
          <a:srcRect/>
          <a:stretch>
            <a:fillRect/>
          </a:stretch>
        </p:blipFill>
        <p:spPr bwMode="auto">
          <a:xfrm>
            <a:off x="4980256" y="4954044"/>
            <a:ext cx="1225648" cy="1023754"/>
          </a:xfrm>
          <a:prstGeom prst="rect">
            <a:avLst/>
          </a:prstGeom>
          <a:noFill/>
        </p:spPr>
      </p:pic>
      <p:cxnSp>
        <p:nvCxnSpPr>
          <p:cNvPr id="12" name="Straight Connector 11">
            <a:extLst>
              <a:ext uri="{FF2B5EF4-FFF2-40B4-BE49-F238E27FC236}">
                <a16:creationId xmlns:a16="http://schemas.microsoft.com/office/drawing/2014/main" xmlns="" id="{6CE054B1-8BC5-4238-8EA1-F60E06E38131}"/>
              </a:ext>
            </a:extLst>
          </p:cNvPr>
          <p:cNvCxnSpPr/>
          <p:nvPr/>
        </p:nvCxnSpPr>
        <p:spPr>
          <a:xfrm>
            <a:off x="-33210" y="980261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مستطيل 2"/>
          <p:cNvSpPr/>
          <p:nvPr/>
        </p:nvSpPr>
        <p:spPr>
          <a:xfrm>
            <a:off x="7555012" y="5179064"/>
            <a:ext cx="4452730" cy="646331"/>
          </a:xfrm>
          <a:prstGeom prst="rect">
            <a:avLst/>
          </a:prstGeom>
        </p:spPr>
        <p:txBody>
          <a:bodyPr wrap="square">
            <a:spAutoFit/>
          </a:bodyPr>
          <a:lstStyle/>
          <a:p>
            <a:r>
              <a:rPr lang="en-US" dirty="0">
                <a:solidFill>
                  <a:schemeClr val="accent1">
                    <a:lumMod val="75000"/>
                  </a:schemeClr>
                </a:solidFill>
              </a:rPr>
              <a:t>We can see bulging tympanic membrane and exudative discharge</a:t>
            </a:r>
          </a:p>
        </p:txBody>
      </p:sp>
    </p:spTree>
    <p:extLst>
      <p:ext uri="{BB962C8B-B14F-4D97-AF65-F5344CB8AC3E}">
        <p14:creationId xmlns:p14="http://schemas.microsoft.com/office/powerpoint/2010/main" val="264847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713</TotalTime>
  <Words>1699</Words>
  <Application>Microsoft Office PowerPoint</Application>
  <PresentationFormat>Custom</PresentationFormat>
  <Paragraphs>242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OBJECTIVES:</vt:lpstr>
      <vt:lpstr>Definitions:</vt:lpstr>
      <vt:lpstr>OM - Epidemiology</vt:lpstr>
      <vt:lpstr>PowerPoint Presentation</vt:lpstr>
      <vt:lpstr>PowerPoint Presentation</vt:lpstr>
      <vt:lpstr>OM-Microbiology-Bacterial Causes:</vt:lpstr>
      <vt:lpstr>Microbiology of OM</vt:lpstr>
      <vt:lpstr>Clinical presentation:</vt:lpstr>
      <vt:lpstr>PowerPoint Presentation</vt:lpstr>
      <vt:lpstr>PowerPoint Presentation</vt:lpstr>
      <vt:lpstr>Diagnostic approaches of OM</vt:lpstr>
      <vt:lpstr>Complications: </vt:lpstr>
      <vt:lpstr>SUMMARY:</vt:lpstr>
      <vt:lpstr>QUIZ:</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User</cp:lastModifiedBy>
  <cp:revision>83</cp:revision>
  <dcterms:created xsi:type="dcterms:W3CDTF">2016-09-30T08:16:06Z</dcterms:created>
  <dcterms:modified xsi:type="dcterms:W3CDTF">2017-10-19T05:34:08Z</dcterms:modified>
</cp:coreProperties>
</file>