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20"/>
  </p:notesMasterIdLst>
  <p:sldIdLst>
    <p:sldId id="278" r:id="rId2"/>
    <p:sldId id="279" r:id="rId3"/>
    <p:sldId id="257" r:id="rId4"/>
    <p:sldId id="265" r:id="rId5"/>
    <p:sldId id="266" r:id="rId6"/>
    <p:sldId id="267" r:id="rId7"/>
    <p:sldId id="268" r:id="rId8"/>
    <p:sldId id="272" r:id="rId9"/>
    <p:sldId id="269" r:id="rId10"/>
    <p:sldId id="273" r:id="rId11"/>
    <p:sldId id="285" r:id="rId12"/>
    <p:sldId id="274" r:id="rId13"/>
    <p:sldId id="275" r:id="rId14"/>
    <p:sldId id="284" r:id="rId15"/>
    <p:sldId id="264" r:id="rId16"/>
    <p:sldId id="280" r:id="rId17"/>
    <p:sldId id="281"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66"/>
    <a:srgbClr val="FF7C80"/>
    <a:srgbClr val="CC00FF"/>
    <a:srgbClr val="008000"/>
    <a:srgbClr val="0000CC"/>
    <a:srgbClr val="41414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0326" autoAdjust="0"/>
  </p:normalViewPr>
  <p:slideViewPr>
    <p:cSldViewPr snapToGrid="0">
      <p:cViewPr varScale="1">
        <p:scale>
          <a:sx n="69" d="100"/>
          <a:sy n="69" d="100"/>
        </p:scale>
        <p:origin x="492"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A3E79-7972-8D4C-8733-1D09CB449B2F}" type="doc">
      <dgm:prSet loTypeId="urn:microsoft.com/office/officeart/2005/8/layout/process1" loCatId="process" qsTypeId="urn:microsoft.com/office/officeart/2005/8/quickstyle/simple4" qsCatId="simple" csTypeId="urn:microsoft.com/office/officeart/2005/8/colors/accent1_2" csCatId="accent1" phldr="1"/>
      <dgm:spPr/>
    </dgm:pt>
    <dgm:pt modelId="{DE6C1A13-8277-BA4D-AA33-DA524FEDCFB3}">
      <dgm:prSet phldrT="[Text]"/>
      <dgm:spPr/>
      <dgm:t>
        <a:bodyPr/>
        <a:lstStyle/>
        <a:p>
          <a:r>
            <a:rPr lang="en-US">
              <a:solidFill>
                <a:srgbClr val="FF0000"/>
              </a:solidFill>
            </a:rPr>
            <a:t>Nasopharynx or birth canal</a:t>
          </a:r>
          <a:endParaRPr lang="en-US"/>
        </a:p>
      </dgm:t>
    </dgm:pt>
    <dgm:pt modelId="{0D27C3D2-A045-454A-89BD-87FA5299B55C}" type="parTrans" cxnId="{B1F45187-8B9F-8945-BC4C-17BE57591756}">
      <dgm:prSet/>
      <dgm:spPr/>
      <dgm:t>
        <a:bodyPr/>
        <a:lstStyle/>
        <a:p>
          <a:endParaRPr lang="en-US"/>
        </a:p>
      </dgm:t>
    </dgm:pt>
    <dgm:pt modelId="{38792985-896F-8F4E-B47C-3360E189ACCA}" type="sibTrans" cxnId="{B1F45187-8B9F-8945-BC4C-17BE57591756}">
      <dgm:prSet/>
      <dgm:spPr/>
      <dgm:t>
        <a:bodyPr/>
        <a:lstStyle/>
        <a:p>
          <a:endParaRPr lang="en-US"/>
        </a:p>
      </dgm:t>
    </dgm:pt>
    <dgm:pt modelId="{6BC70469-4097-EE4F-8DEC-B1FEEC42BDDE}">
      <dgm:prSet phldrT="[Text]"/>
      <dgm:spPr/>
      <dgm:t>
        <a:bodyPr/>
        <a:lstStyle/>
        <a:p>
          <a:r>
            <a:rPr lang="en-US" dirty="0">
              <a:solidFill>
                <a:srgbClr val="FF0000"/>
              </a:solidFill>
            </a:rPr>
            <a:t>blood </a:t>
          </a:r>
        </a:p>
      </dgm:t>
    </dgm:pt>
    <dgm:pt modelId="{2069249C-BFD3-FF47-A529-2943ED9F5477}" type="parTrans" cxnId="{F90B41CF-8EA8-A74D-BE5C-06A53862CE8B}">
      <dgm:prSet/>
      <dgm:spPr/>
      <dgm:t>
        <a:bodyPr/>
        <a:lstStyle/>
        <a:p>
          <a:endParaRPr lang="en-US"/>
        </a:p>
      </dgm:t>
    </dgm:pt>
    <dgm:pt modelId="{9AE1BEEA-4A86-BF4A-B663-2C9AA7DA0BB6}" type="sibTrans" cxnId="{F90B41CF-8EA8-A74D-BE5C-06A53862CE8B}">
      <dgm:prSet/>
      <dgm:spPr/>
      <dgm:t>
        <a:bodyPr/>
        <a:lstStyle/>
        <a:p>
          <a:endParaRPr lang="en-US"/>
        </a:p>
      </dgm:t>
    </dgm:pt>
    <dgm:pt modelId="{0EBD66AB-5040-0E4B-85A4-466E83CD2078}">
      <dgm:prSet phldrT="[Text]"/>
      <dgm:spPr/>
      <dgm:t>
        <a:bodyPr/>
        <a:lstStyle/>
        <a:p>
          <a:r>
            <a:rPr lang="en-US">
              <a:solidFill>
                <a:srgbClr val="FF0000"/>
              </a:solidFill>
            </a:rPr>
            <a:t>brain</a:t>
          </a:r>
          <a:endParaRPr lang="en-US" dirty="0">
            <a:solidFill>
              <a:srgbClr val="FF0000"/>
            </a:solidFill>
          </a:endParaRPr>
        </a:p>
      </dgm:t>
    </dgm:pt>
    <dgm:pt modelId="{FC7C623C-E38B-734C-AE21-53F87DF577B7}" type="parTrans" cxnId="{9ECF35AF-9F56-BE4A-A929-14B60231E33B}">
      <dgm:prSet/>
      <dgm:spPr/>
      <dgm:t>
        <a:bodyPr/>
        <a:lstStyle/>
        <a:p>
          <a:endParaRPr lang="en-US"/>
        </a:p>
      </dgm:t>
    </dgm:pt>
    <dgm:pt modelId="{5A9F4BC7-5459-B74C-9EF3-C7743383764D}" type="sibTrans" cxnId="{9ECF35AF-9F56-BE4A-A929-14B60231E33B}">
      <dgm:prSet/>
      <dgm:spPr/>
      <dgm:t>
        <a:bodyPr/>
        <a:lstStyle/>
        <a:p>
          <a:endParaRPr lang="en-US"/>
        </a:p>
      </dgm:t>
    </dgm:pt>
    <dgm:pt modelId="{E1107040-E80D-1E44-B309-B70B6B87F961}" type="pres">
      <dgm:prSet presAssocID="{677A3E79-7972-8D4C-8733-1D09CB449B2F}" presName="Name0" presStyleCnt="0">
        <dgm:presLayoutVars>
          <dgm:dir/>
          <dgm:resizeHandles val="exact"/>
        </dgm:presLayoutVars>
      </dgm:prSet>
      <dgm:spPr/>
    </dgm:pt>
    <dgm:pt modelId="{FF25F1FC-8240-1744-9EB2-833E6B371CB3}" type="pres">
      <dgm:prSet presAssocID="{DE6C1A13-8277-BA4D-AA33-DA524FEDCFB3}" presName="node" presStyleLbl="node1" presStyleIdx="0" presStyleCnt="3">
        <dgm:presLayoutVars>
          <dgm:bulletEnabled val="1"/>
        </dgm:presLayoutVars>
      </dgm:prSet>
      <dgm:spPr/>
      <dgm:t>
        <a:bodyPr/>
        <a:lstStyle/>
        <a:p>
          <a:endParaRPr lang="en-US"/>
        </a:p>
      </dgm:t>
    </dgm:pt>
    <dgm:pt modelId="{B10CA033-676C-9640-A434-69B976409042}" type="pres">
      <dgm:prSet presAssocID="{38792985-896F-8F4E-B47C-3360E189ACCA}" presName="sibTrans" presStyleLbl="sibTrans2D1" presStyleIdx="0" presStyleCnt="2"/>
      <dgm:spPr/>
      <dgm:t>
        <a:bodyPr/>
        <a:lstStyle/>
        <a:p>
          <a:endParaRPr lang="en-US"/>
        </a:p>
      </dgm:t>
    </dgm:pt>
    <dgm:pt modelId="{4337D140-D1E3-BB4A-A381-7D331DF58A27}" type="pres">
      <dgm:prSet presAssocID="{38792985-896F-8F4E-B47C-3360E189ACCA}" presName="connectorText" presStyleLbl="sibTrans2D1" presStyleIdx="0" presStyleCnt="2"/>
      <dgm:spPr/>
      <dgm:t>
        <a:bodyPr/>
        <a:lstStyle/>
        <a:p>
          <a:endParaRPr lang="en-US"/>
        </a:p>
      </dgm:t>
    </dgm:pt>
    <dgm:pt modelId="{18CB010D-C127-EF4C-A9A6-FF1F0281AFB5}" type="pres">
      <dgm:prSet presAssocID="{6BC70469-4097-EE4F-8DEC-B1FEEC42BDDE}" presName="node" presStyleLbl="node1" presStyleIdx="1" presStyleCnt="3">
        <dgm:presLayoutVars>
          <dgm:bulletEnabled val="1"/>
        </dgm:presLayoutVars>
      </dgm:prSet>
      <dgm:spPr/>
      <dgm:t>
        <a:bodyPr/>
        <a:lstStyle/>
        <a:p>
          <a:endParaRPr lang="en-US"/>
        </a:p>
      </dgm:t>
    </dgm:pt>
    <dgm:pt modelId="{EA01349C-C2DC-E947-8B9F-C8D82AF96C39}" type="pres">
      <dgm:prSet presAssocID="{9AE1BEEA-4A86-BF4A-B663-2C9AA7DA0BB6}" presName="sibTrans" presStyleLbl="sibTrans2D1" presStyleIdx="1" presStyleCnt="2"/>
      <dgm:spPr/>
      <dgm:t>
        <a:bodyPr/>
        <a:lstStyle/>
        <a:p>
          <a:endParaRPr lang="en-US"/>
        </a:p>
      </dgm:t>
    </dgm:pt>
    <dgm:pt modelId="{D3C410C9-CC7E-4D41-8AE5-274D615FE8ED}" type="pres">
      <dgm:prSet presAssocID="{9AE1BEEA-4A86-BF4A-B663-2C9AA7DA0BB6}" presName="connectorText" presStyleLbl="sibTrans2D1" presStyleIdx="1" presStyleCnt="2"/>
      <dgm:spPr/>
      <dgm:t>
        <a:bodyPr/>
        <a:lstStyle/>
        <a:p>
          <a:endParaRPr lang="en-US"/>
        </a:p>
      </dgm:t>
    </dgm:pt>
    <dgm:pt modelId="{4CCA4933-D326-C247-84FB-1073A1DC6E41}" type="pres">
      <dgm:prSet presAssocID="{0EBD66AB-5040-0E4B-85A4-466E83CD2078}" presName="node" presStyleLbl="node1" presStyleIdx="2" presStyleCnt="3" custLinFactNeighborX="-5069">
        <dgm:presLayoutVars>
          <dgm:bulletEnabled val="1"/>
        </dgm:presLayoutVars>
      </dgm:prSet>
      <dgm:spPr/>
      <dgm:t>
        <a:bodyPr/>
        <a:lstStyle/>
        <a:p>
          <a:endParaRPr lang="en-US"/>
        </a:p>
      </dgm:t>
    </dgm:pt>
  </dgm:ptLst>
  <dgm:cxnLst>
    <dgm:cxn modelId="{1D95FED7-7522-0146-8B82-061242D3A5C0}" type="presOf" srcId="{677A3E79-7972-8D4C-8733-1D09CB449B2F}" destId="{E1107040-E80D-1E44-B309-B70B6B87F961}" srcOrd="0" destOrd="0" presId="urn:microsoft.com/office/officeart/2005/8/layout/process1"/>
    <dgm:cxn modelId="{46B2E3F6-DF03-214C-BDCE-6E67CDEF0B86}" type="presOf" srcId="{9AE1BEEA-4A86-BF4A-B663-2C9AA7DA0BB6}" destId="{EA01349C-C2DC-E947-8B9F-C8D82AF96C39}" srcOrd="0" destOrd="0" presId="urn:microsoft.com/office/officeart/2005/8/layout/process1"/>
    <dgm:cxn modelId="{427389EA-E365-A14D-A652-BA0B19B6933F}" type="presOf" srcId="{0EBD66AB-5040-0E4B-85A4-466E83CD2078}" destId="{4CCA4933-D326-C247-84FB-1073A1DC6E41}" srcOrd="0" destOrd="0" presId="urn:microsoft.com/office/officeart/2005/8/layout/process1"/>
    <dgm:cxn modelId="{B1F45187-8B9F-8945-BC4C-17BE57591756}" srcId="{677A3E79-7972-8D4C-8733-1D09CB449B2F}" destId="{DE6C1A13-8277-BA4D-AA33-DA524FEDCFB3}" srcOrd="0" destOrd="0" parTransId="{0D27C3D2-A045-454A-89BD-87FA5299B55C}" sibTransId="{38792985-896F-8F4E-B47C-3360E189ACCA}"/>
    <dgm:cxn modelId="{F90B41CF-8EA8-A74D-BE5C-06A53862CE8B}" srcId="{677A3E79-7972-8D4C-8733-1D09CB449B2F}" destId="{6BC70469-4097-EE4F-8DEC-B1FEEC42BDDE}" srcOrd="1" destOrd="0" parTransId="{2069249C-BFD3-FF47-A529-2943ED9F5477}" sibTransId="{9AE1BEEA-4A86-BF4A-B663-2C9AA7DA0BB6}"/>
    <dgm:cxn modelId="{D9299B1B-3D79-E342-A709-8784F3B25DF6}" type="presOf" srcId="{38792985-896F-8F4E-B47C-3360E189ACCA}" destId="{B10CA033-676C-9640-A434-69B976409042}" srcOrd="0" destOrd="0" presId="urn:microsoft.com/office/officeart/2005/8/layout/process1"/>
    <dgm:cxn modelId="{F638441D-EF5D-1941-9376-6D7A2B168C1B}" type="presOf" srcId="{38792985-896F-8F4E-B47C-3360E189ACCA}" destId="{4337D140-D1E3-BB4A-A381-7D331DF58A27}" srcOrd="1" destOrd="0" presId="urn:microsoft.com/office/officeart/2005/8/layout/process1"/>
    <dgm:cxn modelId="{9ECF35AF-9F56-BE4A-A929-14B60231E33B}" srcId="{677A3E79-7972-8D4C-8733-1D09CB449B2F}" destId="{0EBD66AB-5040-0E4B-85A4-466E83CD2078}" srcOrd="2" destOrd="0" parTransId="{FC7C623C-E38B-734C-AE21-53F87DF577B7}" sibTransId="{5A9F4BC7-5459-B74C-9EF3-C7743383764D}"/>
    <dgm:cxn modelId="{05C49D94-CC08-3044-9EBB-3E4CC2CB1BD1}" type="presOf" srcId="{6BC70469-4097-EE4F-8DEC-B1FEEC42BDDE}" destId="{18CB010D-C127-EF4C-A9A6-FF1F0281AFB5}" srcOrd="0" destOrd="0" presId="urn:microsoft.com/office/officeart/2005/8/layout/process1"/>
    <dgm:cxn modelId="{209D3DFA-032E-AA47-A472-1C1B75AEB6A6}" type="presOf" srcId="{DE6C1A13-8277-BA4D-AA33-DA524FEDCFB3}" destId="{FF25F1FC-8240-1744-9EB2-833E6B371CB3}" srcOrd="0" destOrd="0" presId="urn:microsoft.com/office/officeart/2005/8/layout/process1"/>
    <dgm:cxn modelId="{D1EDA191-6275-2E45-8243-540C70EE3E4B}" type="presOf" srcId="{9AE1BEEA-4A86-BF4A-B663-2C9AA7DA0BB6}" destId="{D3C410C9-CC7E-4D41-8AE5-274D615FE8ED}" srcOrd="1" destOrd="0" presId="urn:microsoft.com/office/officeart/2005/8/layout/process1"/>
    <dgm:cxn modelId="{47FC7B08-BD08-5944-9217-E7F7F9766620}" type="presParOf" srcId="{E1107040-E80D-1E44-B309-B70B6B87F961}" destId="{FF25F1FC-8240-1744-9EB2-833E6B371CB3}" srcOrd="0" destOrd="0" presId="urn:microsoft.com/office/officeart/2005/8/layout/process1"/>
    <dgm:cxn modelId="{8DD50BB8-9A47-B34D-A05D-BCFBDC58049B}" type="presParOf" srcId="{E1107040-E80D-1E44-B309-B70B6B87F961}" destId="{B10CA033-676C-9640-A434-69B976409042}" srcOrd="1" destOrd="0" presId="urn:microsoft.com/office/officeart/2005/8/layout/process1"/>
    <dgm:cxn modelId="{28501CBD-0BF9-7D40-8215-12B53ED8C69C}" type="presParOf" srcId="{B10CA033-676C-9640-A434-69B976409042}" destId="{4337D140-D1E3-BB4A-A381-7D331DF58A27}" srcOrd="0" destOrd="0" presId="urn:microsoft.com/office/officeart/2005/8/layout/process1"/>
    <dgm:cxn modelId="{A20AD2F2-F339-E548-A781-A9956CCEC01A}" type="presParOf" srcId="{E1107040-E80D-1E44-B309-B70B6B87F961}" destId="{18CB010D-C127-EF4C-A9A6-FF1F0281AFB5}" srcOrd="2" destOrd="0" presId="urn:microsoft.com/office/officeart/2005/8/layout/process1"/>
    <dgm:cxn modelId="{C0D208A9-EA0E-434F-8906-B3F73975AECD}" type="presParOf" srcId="{E1107040-E80D-1E44-B309-B70B6B87F961}" destId="{EA01349C-C2DC-E947-8B9F-C8D82AF96C39}" srcOrd="3" destOrd="0" presId="urn:microsoft.com/office/officeart/2005/8/layout/process1"/>
    <dgm:cxn modelId="{32014460-B2D1-A545-9E02-BA55635F5A31}" type="presParOf" srcId="{EA01349C-C2DC-E947-8B9F-C8D82AF96C39}" destId="{D3C410C9-CC7E-4D41-8AE5-274D615FE8ED}" srcOrd="0" destOrd="0" presId="urn:microsoft.com/office/officeart/2005/8/layout/process1"/>
    <dgm:cxn modelId="{A5735592-974D-064E-9E0A-FFE407A4BD19}" type="presParOf" srcId="{E1107040-E80D-1E44-B309-B70B6B87F961}" destId="{4CCA4933-D326-C247-84FB-1073A1DC6E4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5F1FC-8240-1744-9EB2-833E6B371CB3}">
      <dsp:nvSpPr>
        <dsp:cNvPr id="0" name=""/>
        <dsp:cNvSpPr/>
      </dsp:nvSpPr>
      <dsp:spPr>
        <a:xfrm>
          <a:off x="5757" y="61792"/>
          <a:ext cx="1720923" cy="103255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rgbClr val="FF0000"/>
              </a:solidFill>
            </a:rPr>
            <a:t>Nasopharynx or birth canal</a:t>
          </a:r>
          <a:endParaRPr lang="en-US" sz="2100" kern="1200"/>
        </a:p>
      </dsp:txBody>
      <dsp:txXfrm>
        <a:off x="35999" y="92034"/>
        <a:ext cx="1660439" cy="972069"/>
      </dsp:txXfrm>
    </dsp:sp>
    <dsp:sp modelId="{B10CA033-676C-9640-A434-69B976409042}">
      <dsp:nvSpPr>
        <dsp:cNvPr id="0" name=""/>
        <dsp:cNvSpPr/>
      </dsp:nvSpPr>
      <dsp:spPr>
        <a:xfrm>
          <a:off x="1898773" y="364674"/>
          <a:ext cx="364835" cy="42678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898773" y="450032"/>
        <a:ext cx="255385" cy="256072"/>
      </dsp:txXfrm>
    </dsp:sp>
    <dsp:sp modelId="{18CB010D-C127-EF4C-A9A6-FF1F0281AFB5}">
      <dsp:nvSpPr>
        <dsp:cNvPr id="0" name=""/>
        <dsp:cNvSpPr/>
      </dsp:nvSpPr>
      <dsp:spPr>
        <a:xfrm>
          <a:off x="2415049" y="61792"/>
          <a:ext cx="1720923" cy="103255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rgbClr val="FF0000"/>
              </a:solidFill>
            </a:rPr>
            <a:t>blood </a:t>
          </a:r>
        </a:p>
      </dsp:txBody>
      <dsp:txXfrm>
        <a:off x="2445291" y="92034"/>
        <a:ext cx="1660439" cy="972069"/>
      </dsp:txXfrm>
    </dsp:sp>
    <dsp:sp modelId="{EA01349C-C2DC-E947-8B9F-C8D82AF96C39}">
      <dsp:nvSpPr>
        <dsp:cNvPr id="0" name=""/>
        <dsp:cNvSpPr/>
      </dsp:nvSpPr>
      <dsp:spPr>
        <a:xfrm>
          <a:off x="4299341" y="364674"/>
          <a:ext cx="346342" cy="42678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299341" y="450032"/>
        <a:ext cx="242439" cy="256072"/>
      </dsp:txXfrm>
    </dsp:sp>
    <dsp:sp modelId="{4CCA4933-D326-C247-84FB-1073A1DC6E41}">
      <dsp:nvSpPr>
        <dsp:cNvPr id="0" name=""/>
        <dsp:cNvSpPr/>
      </dsp:nvSpPr>
      <dsp:spPr>
        <a:xfrm>
          <a:off x="4789448" y="61792"/>
          <a:ext cx="1720923" cy="103255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rgbClr val="FF0000"/>
              </a:solidFill>
            </a:rPr>
            <a:t>brain</a:t>
          </a:r>
          <a:endParaRPr lang="en-US" sz="2100" kern="1200" dirty="0">
            <a:solidFill>
              <a:srgbClr val="FF0000"/>
            </a:solidFill>
          </a:endParaRPr>
        </a:p>
      </dsp:txBody>
      <dsp:txXfrm>
        <a:off x="4819690" y="92034"/>
        <a:ext cx="1660439" cy="9720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53F11-2F7E-4D2D-99FA-663E58A892B7}"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3042D-4D00-4C37-9F90-B8D89016A983}" type="slidenum">
              <a:rPr lang="en-US" smtClean="0"/>
              <a:t>‹#›</a:t>
            </a:fld>
            <a:endParaRPr lang="en-US"/>
          </a:p>
        </p:txBody>
      </p:sp>
    </p:spTree>
    <p:extLst>
      <p:ext uri="{BB962C8B-B14F-4D97-AF65-F5344CB8AC3E}">
        <p14:creationId xmlns:p14="http://schemas.microsoft.com/office/powerpoint/2010/main" val="4097812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ar-SA" dirty="0"/>
          </a:p>
        </p:txBody>
      </p:sp>
      <p:sp>
        <p:nvSpPr>
          <p:cNvPr id="4" name="Slide Number Placeholder 3"/>
          <p:cNvSpPr>
            <a:spLocks noGrp="1"/>
          </p:cNvSpPr>
          <p:nvPr>
            <p:ph type="sldNum" sz="quarter" idx="10"/>
          </p:nvPr>
        </p:nvSpPr>
        <p:spPr/>
        <p:txBody>
          <a:bodyPr/>
          <a:lstStyle/>
          <a:p>
            <a:fld id="{2413042D-4D00-4C37-9F90-B8D89016A983}" type="slidenum">
              <a:rPr lang="en-US" smtClean="0"/>
              <a:t>5</a:t>
            </a:fld>
            <a:endParaRPr lang="en-US"/>
          </a:p>
        </p:txBody>
      </p:sp>
    </p:spTree>
    <p:extLst>
      <p:ext uri="{BB962C8B-B14F-4D97-AF65-F5344CB8AC3E}">
        <p14:creationId xmlns:p14="http://schemas.microsoft.com/office/powerpoint/2010/main" val="1564507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ar-SA" dirty="0"/>
          </a:p>
        </p:txBody>
      </p:sp>
      <p:sp>
        <p:nvSpPr>
          <p:cNvPr id="4" name="Slide Number Placeholder 3"/>
          <p:cNvSpPr>
            <a:spLocks noGrp="1"/>
          </p:cNvSpPr>
          <p:nvPr>
            <p:ph type="sldNum" sz="quarter" idx="10"/>
          </p:nvPr>
        </p:nvSpPr>
        <p:spPr/>
        <p:txBody>
          <a:bodyPr/>
          <a:lstStyle/>
          <a:p>
            <a:fld id="{2413042D-4D00-4C37-9F90-B8D89016A983}" type="slidenum">
              <a:rPr lang="en-US" smtClean="0"/>
              <a:t>6</a:t>
            </a:fld>
            <a:endParaRPr lang="en-US"/>
          </a:p>
        </p:txBody>
      </p:sp>
    </p:spTree>
    <p:extLst>
      <p:ext uri="{BB962C8B-B14F-4D97-AF65-F5344CB8AC3E}">
        <p14:creationId xmlns:p14="http://schemas.microsoft.com/office/powerpoint/2010/main" val="216301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ar-SA" dirty="0"/>
          </a:p>
        </p:txBody>
      </p:sp>
      <p:sp>
        <p:nvSpPr>
          <p:cNvPr id="4" name="Slide Number Placeholder 3"/>
          <p:cNvSpPr>
            <a:spLocks noGrp="1"/>
          </p:cNvSpPr>
          <p:nvPr>
            <p:ph type="sldNum" sz="quarter" idx="10"/>
          </p:nvPr>
        </p:nvSpPr>
        <p:spPr/>
        <p:txBody>
          <a:bodyPr/>
          <a:lstStyle/>
          <a:p>
            <a:fld id="{2413042D-4D00-4C37-9F90-B8D89016A983}" type="slidenum">
              <a:rPr lang="en-US" smtClean="0"/>
              <a:t>7</a:t>
            </a:fld>
            <a:endParaRPr lang="en-US"/>
          </a:p>
        </p:txBody>
      </p:sp>
    </p:spTree>
    <p:extLst>
      <p:ext uri="{BB962C8B-B14F-4D97-AF65-F5344CB8AC3E}">
        <p14:creationId xmlns:p14="http://schemas.microsoft.com/office/powerpoint/2010/main" val="143019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561D7A-3006-44A0-A53D-F6F0E840F888}" type="slidenum">
              <a:rPr lang="en-US" smtClean="0"/>
              <a:t>9</a:t>
            </a:fld>
            <a:endParaRPr lang="en-US"/>
          </a:p>
        </p:txBody>
      </p:sp>
    </p:spTree>
    <p:extLst>
      <p:ext uri="{BB962C8B-B14F-4D97-AF65-F5344CB8AC3E}">
        <p14:creationId xmlns:p14="http://schemas.microsoft.com/office/powerpoint/2010/main" val="30351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ar-SA" dirty="0"/>
          </a:p>
        </p:txBody>
      </p:sp>
      <p:sp>
        <p:nvSpPr>
          <p:cNvPr id="4" name="Slide Number Placeholder 3"/>
          <p:cNvSpPr>
            <a:spLocks noGrp="1"/>
          </p:cNvSpPr>
          <p:nvPr>
            <p:ph type="sldNum" sz="quarter" idx="10"/>
          </p:nvPr>
        </p:nvSpPr>
        <p:spPr/>
        <p:txBody>
          <a:bodyPr/>
          <a:lstStyle/>
          <a:p>
            <a:fld id="{2413042D-4D00-4C37-9F90-B8D89016A983}" type="slidenum">
              <a:rPr lang="en-US" smtClean="0"/>
              <a:t>10</a:t>
            </a:fld>
            <a:endParaRPr lang="en-US"/>
          </a:p>
        </p:txBody>
      </p:sp>
    </p:spTree>
    <p:extLst>
      <p:ext uri="{BB962C8B-B14F-4D97-AF65-F5344CB8AC3E}">
        <p14:creationId xmlns:p14="http://schemas.microsoft.com/office/powerpoint/2010/main" val="232053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ar-SA" dirty="0"/>
          </a:p>
        </p:txBody>
      </p:sp>
      <p:sp>
        <p:nvSpPr>
          <p:cNvPr id="4" name="Slide Number Placeholder 3"/>
          <p:cNvSpPr>
            <a:spLocks noGrp="1"/>
          </p:cNvSpPr>
          <p:nvPr>
            <p:ph type="sldNum" sz="quarter" idx="10"/>
          </p:nvPr>
        </p:nvSpPr>
        <p:spPr/>
        <p:txBody>
          <a:bodyPr/>
          <a:lstStyle/>
          <a:p>
            <a:fld id="{2413042D-4D00-4C37-9F90-B8D89016A983}" type="slidenum">
              <a:rPr lang="en-US" smtClean="0"/>
              <a:t>13</a:t>
            </a:fld>
            <a:endParaRPr lang="en-US"/>
          </a:p>
        </p:txBody>
      </p:sp>
    </p:spTree>
    <p:extLst>
      <p:ext uri="{BB962C8B-B14F-4D97-AF65-F5344CB8AC3E}">
        <p14:creationId xmlns:p14="http://schemas.microsoft.com/office/powerpoint/2010/main" val="3169467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2413042D-4D00-4C37-9F90-B8D89016A983}" type="slidenum">
              <a:rPr lang="en-US" smtClean="0"/>
              <a:t>14</a:t>
            </a:fld>
            <a:endParaRPr lang="en-US"/>
          </a:p>
        </p:txBody>
      </p:sp>
    </p:spTree>
    <p:extLst>
      <p:ext uri="{BB962C8B-B14F-4D97-AF65-F5344CB8AC3E}">
        <p14:creationId xmlns:p14="http://schemas.microsoft.com/office/powerpoint/2010/main" val="269772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E487-FEE8-4C03-953F-42506F9386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B6A8F0-6253-4EE4-A557-FC39DC011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C8541C-2C30-471E-9DDB-80EECFC229BE}"/>
              </a:ext>
            </a:extLst>
          </p:cNvPr>
          <p:cNvSpPr>
            <a:spLocks noGrp="1"/>
          </p:cNvSpPr>
          <p:nvPr>
            <p:ph type="dt" sz="half" idx="10"/>
          </p:nvPr>
        </p:nvSpPr>
        <p:spPr/>
        <p:txBody>
          <a:bodyPr/>
          <a:lstStyle/>
          <a:p>
            <a:fld id="{9334D819-9F07-4261-B09B-9E467E5D9002}" type="datetimeFigureOut">
              <a:rPr lang="en-US" smtClean="0"/>
              <a:pPr/>
              <a:t>11/4/2017</a:t>
            </a:fld>
            <a:endParaRPr lang="en-US" dirty="0"/>
          </a:p>
        </p:txBody>
      </p:sp>
      <p:sp>
        <p:nvSpPr>
          <p:cNvPr id="5" name="Footer Placeholder 4">
            <a:extLst>
              <a:ext uri="{FF2B5EF4-FFF2-40B4-BE49-F238E27FC236}">
                <a16:creationId xmlns:a16="http://schemas.microsoft.com/office/drawing/2014/main" id="{E2F48E2C-A2C5-42D2-8872-C99D6A5291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9B46A7-D117-4B5B-9F28-95E9D8A91380}"/>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4854319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6E4D-E6EF-4B15-A091-B0BD235A44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0DEB8A-2104-4EE0-8565-0198596A81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EFF9C7-0729-4082-BE5D-28B8A87A2262}"/>
              </a:ext>
            </a:extLst>
          </p:cNvPr>
          <p:cNvSpPr>
            <a:spLocks noGrp="1"/>
          </p:cNvSpPr>
          <p:nvPr>
            <p:ph type="dt" sz="half" idx="10"/>
          </p:nvPr>
        </p:nvSpPr>
        <p:spPr/>
        <p:txBody>
          <a:bodyPr/>
          <a:lstStyle/>
          <a:p>
            <a:fld id="{9334D819-9F07-4261-B09B-9E467E5D9002}" type="datetimeFigureOut">
              <a:rPr lang="en-US" smtClean="0"/>
              <a:t>11/4/2017</a:t>
            </a:fld>
            <a:endParaRPr lang="en-US" dirty="0"/>
          </a:p>
        </p:txBody>
      </p:sp>
      <p:sp>
        <p:nvSpPr>
          <p:cNvPr id="5" name="Footer Placeholder 4">
            <a:extLst>
              <a:ext uri="{FF2B5EF4-FFF2-40B4-BE49-F238E27FC236}">
                <a16:creationId xmlns:a16="http://schemas.microsoft.com/office/drawing/2014/main" id="{FF215C5D-F5F0-4612-8ADC-59101C584D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B2F012-EDB7-45E0-8394-18DE282070F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0173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D7806-12FE-4F5F-BE59-54192E70FF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FCEB49-3958-4CCA-A779-72A895C659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CE333-D839-46AE-9654-9647AE3DBA9A}"/>
              </a:ext>
            </a:extLst>
          </p:cNvPr>
          <p:cNvSpPr>
            <a:spLocks noGrp="1"/>
          </p:cNvSpPr>
          <p:nvPr>
            <p:ph type="dt" sz="half" idx="10"/>
          </p:nvPr>
        </p:nvSpPr>
        <p:spPr/>
        <p:txBody>
          <a:bodyPr/>
          <a:lstStyle/>
          <a:p>
            <a:fld id="{9334D819-9F07-4261-B09B-9E467E5D9002}" type="datetimeFigureOut">
              <a:rPr lang="en-US" smtClean="0"/>
              <a:t>11/4/2017</a:t>
            </a:fld>
            <a:endParaRPr lang="en-US" dirty="0"/>
          </a:p>
        </p:txBody>
      </p:sp>
      <p:sp>
        <p:nvSpPr>
          <p:cNvPr id="5" name="Footer Placeholder 4">
            <a:extLst>
              <a:ext uri="{FF2B5EF4-FFF2-40B4-BE49-F238E27FC236}">
                <a16:creationId xmlns:a16="http://schemas.microsoft.com/office/drawing/2014/main" id="{716F5AFA-E4C2-4079-8F72-8A765193F7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4A8892-A083-4571-BFA4-5643F6D258E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3608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3078F-F1B2-4556-9170-2D0CBAB9AE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48954-6A81-41C6-A04F-A59E18EC15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8C377-B7C2-4062-882B-02408DF0F7DB}"/>
              </a:ext>
            </a:extLst>
          </p:cNvPr>
          <p:cNvSpPr>
            <a:spLocks noGrp="1"/>
          </p:cNvSpPr>
          <p:nvPr>
            <p:ph type="dt" sz="half" idx="10"/>
          </p:nvPr>
        </p:nvSpPr>
        <p:spPr/>
        <p:txBody>
          <a:bodyPr/>
          <a:lstStyle/>
          <a:p>
            <a:fld id="{9334D819-9F07-4261-B09B-9E467E5D9002}" type="datetimeFigureOut">
              <a:rPr lang="en-US" smtClean="0"/>
              <a:t>11/4/2017</a:t>
            </a:fld>
            <a:endParaRPr lang="en-US" dirty="0"/>
          </a:p>
        </p:txBody>
      </p:sp>
      <p:sp>
        <p:nvSpPr>
          <p:cNvPr id="5" name="Footer Placeholder 4">
            <a:extLst>
              <a:ext uri="{FF2B5EF4-FFF2-40B4-BE49-F238E27FC236}">
                <a16:creationId xmlns:a16="http://schemas.microsoft.com/office/drawing/2014/main" id="{CC17D246-1AF0-42C8-AC02-B3A80B6C39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1977DE-E876-4219-BF44-33E4AF342DA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5408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5754-CF6C-4A4D-8865-BF1E126F3F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ADEE2A-B077-4A8F-AA82-A0F999FF1A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7C7CC5-FDEC-4B47-82FC-41889ABFAA49}"/>
              </a:ext>
            </a:extLst>
          </p:cNvPr>
          <p:cNvSpPr>
            <a:spLocks noGrp="1"/>
          </p:cNvSpPr>
          <p:nvPr>
            <p:ph type="dt" sz="half" idx="10"/>
          </p:nvPr>
        </p:nvSpPr>
        <p:spPr/>
        <p:txBody>
          <a:bodyPr/>
          <a:lstStyle/>
          <a:p>
            <a:fld id="{9334D819-9F07-4261-B09B-9E467E5D9002}" type="datetimeFigureOut">
              <a:rPr lang="en-US" smtClean="0"/>
              <a:pPr/>
              <a:t>11/4/2017</a:t>
            </a:fld>
            <a:endParaRPr lang="en-US" dirty="0"/>
          </a:p>
        </p:txBody>
      </p:sp>
      <p:sp>
        <p:nvSpPr>
          <p:cNvPr id="5" name="Footer Placeholder 4">
            <a:extLst>
              <a:ext uri="{FF2B5EF4-FFF2-40B4-BE49-F238E27FC236}">
                <a16:creationId xmlns:a16="http://schemas.microsoft.com/office/drawing/2014/main" id="{3998731A-F93A-41CD-B48F-90988BCD05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E6D0F7-3918-41A4-908D-C5C1CD1569B5}"/>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37544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0C500-7B41-484B-9508-147EAF436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E55293-0C27-4D0B-9605-B1AB2B9D79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572FE5-6F6B-4DD1-8C77-85660AA2EF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98DC7E-8FA3-4F95-88DA-089562931E12}"/>
              </a:ext>
            </a:extLst>
          </p:cNvPr>
          <p:cNvSpPr>
            <a:spLocks noGrp="1"/>
          </p:cNvSpPr>
          <p:nvPr>
            <p:ph type="dt" sz="half" idx="10"/>
          </p:nvPr>
        </p:nvSpPr>
        <p:spPr/>
        <p:txBody>
          <a:bodyPr/>
          <a:lstStyle/>
          <a:p>
            <a:fld id="{9334D819-9F07-4261-B09B-9E467E5D9002}" type="datetimeFigureOut">
              <a:rPr lang="en-US" smtClean="0"/>
              <a:t>11/4/2017</a:t>
            </a:fld>
            <a:endParaRPr lang="en-US" dirty="0"/>
          </a:p>
        </p:txBody>
      </p:sp>
      <p:sp>
        <p:nvSpPr>
          <p:cNvPr id="6" name="Footer Placeholder 5">
            <a:extLst>
              <a:ext uri="{FF2B5EF4-FFF2-40B4-BE49-F238E27FC236}">
                <a16:creationId xmlns:a16="http://schemas.microsoft.com/office/drawing/2014/main" id="{58405659-F190-440D-AAE6-858681CFB7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0CE518-90FB-4424-A29C-1F1ABE1E770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75112406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64CE-6E7A-48E1-8FDC-4561158F36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337A48-8B3D-4E20-A352-17EDC11EEB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45464C-48C6-4AB2-94A3-B43B6317CC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99FC64-ED77-4BD0-B5B4-5904903CC7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484209-D9C2-4E6F-A710-9FE61D48B7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7E3A0F-82A1-4936-8747-5EB21579D9E2}"/>
              </a:ext>
            </a:extLst>
          </p:cNvPr>
          <p:cNvSpPr>
            <a:spLocks noGrp="1"/>
          </p:cNvSpPr>
          <p:nvPr>
            <p:ph type="dt" sz="half" idx="10"/>
          </p:nvPr>
        </p:nvSpPr>
        <p:spPr/>
        <p:txBody>
          <a:bodyPr/>
          <a:lstStyle/>
          <a:p>
            <a:fld id="{9334D819-9F07-4261-B09B-9E467E5D9002}" type="datetimeFigureOut">
              <a:rPr lang="en-US" smtClean="0"/>
              <a:t>11/4/2017</a:t>
            </a:fld>
            <a:endParaRPr lang="en-US" dirty="0"/>
          </a:p>
        </p:txBody>
      </p:sp>
      <p:sp>
        <p:nvSpPr>
          <p:cNvPr id="8" name="Footer Placeholder 7">
            <a:extLst>
              <a:ext uri="{FF2B5EF4-FFF2-40B4-BE49-F238E27FC236}">
                <a16:creationId xmlns:a16="http://schemas.microsoft.com/office/drawing/2014/main" id="{67984429-231A-4AD2-B98B-046B3C8718C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18968F1-D2B3-4B52-B356-1FBC241F5C9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1207125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0EC1-4611-4C6B-AA47-DC250E99B7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B5D828-283B-49BB-9194-815807C7E0BC}"/>
              </a:ext>
            </a:extLst>
          </p:cNvPr>
          <p:cNvSpPr>
            <a:spLocks noGrp="1"/>
          </p:cNvSpPr>
          <p:nvPr>
            <p:ph type="dt" sz="half" idx="10"/>
          </p:nvPr>
        </p:nvSpPr>
        <p:spPr/>
        <p:txBody>
          <a:bodyPr/>
          <a:lstStyle/>
          <a:p>
            <a:fld id="{9334D819-9F07-4261-B09B-9E467E5D9002}" type="datetimeFigureOut">
              <a:rPr lang="en-US" smtClean="0"/>
              <a:t>11/4/2017</a:t>
            </a:fld>
            <a:endParaRPr lang="en-US" dirty="0"/>
          </a:p>
        </p:txBody>
      </p:sp>
      <p:sp>
        <p:nvSpPr>
          <p:cNvPr id="4" name="Footer Placeholder 3">
            <a:extLst>
              <a:ext uri="{FF2B5EF4-FFF2-40B4-BE49-F238E27FC236}">
                <a16:creationId xmlns:a16="http://schemas.microsoft.com/office/drawing/2014/main" id="{D0656FD7-81EF-463E-994C-DE056CD3D6F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A7CD922-202A-4BBF-8FA2-E2D05EB390F5}"/>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67916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107F77-8396-45B6-B6B3-809EA18E9C14}"/>
              </a:ext>
            </a:extLst>
          </p:cNvPr>
          <p:cNvSpPr>
            <a:spLocks noGrp="1"/>
          </p:cNvSpPr>
          <p:nvPr>
            <p:ph type="dt" sz="half" idx="10"/>
          </p:nvPr>
        </p:nvSpPr>
        <p:spPr/>
        <p:txBody>
          <a:bodyPr/>
          <a:lstStyle/>
          <a:p>
            <a:fld id="{9334D819-9F07-4261-B09B-9E467E5D9002}" type="datetimeFigureOut">
              <a:rPr lang="en-US" smtClean="0"/>
              <a:t>11/4/2017</a:t>
            </a:fld>
            <a:endParaRPr lang="en-US" dirty="0"/>
          </a:p>
        </p:txBody>
      </p:sp>
      <p:sp>
        <p:nvSpPr>
          <p:cNvPr id="3" name="Footer Placeholder 2">
            <a:extLst>
              <a:ext uri="{FF2B5EF4-FFF2-40B4-BE49-F238E27FC236}">
                <a16:creationId xmlns:a16="http://schemas.microsoft.com/office/drawing/2014/main" id="{3D229076-B574-4DF7-8DFF-32D18D39EBC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4D1499A-276A-490F-9190-AA8F9A2E2C9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9773192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9F48-3660-4094-8436-BB4E3A368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7EBEA1-BD5E-47CA-BFA7-7A66A0E26B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3C3659-89B9-4078-8CCF-5FEB4862F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8CAA12-1BF5-4C7A-9AD1-3790C1873AFB}"/>
              </a:ext>
            </a:extLst>
          </p:cNvPr>
          <p:cNvSpPr>
            <a:spLocks noGrp="1"/>
          </p:cNvSpPr>
          <p:nvPr>
            <p:ph type="dt" sz="half" idx="10"/>
          </p:nvPr>
        </p:nvSpPr>
        <p:spPr/>
        <p:txBody>
          <a:bodyPr/>
          <a:lstStyle/>
          <a:p>
            <a:fld id="{9334D819-9F07-4261-B09B-9E467E5D9002}" type="datetimeFigureOut">
              <a:rPr lang="en-US" smtClean="0"/>
              <a:t>11/4/2017</a:t>
            </a:fld>
            <a:endParaRPr lang="en-US" dirty="0"/>
          </a:p>
        </p:txBody>
      </p:sp>
      <p:sp>
        <p:nvSpPr>
          <p:cNvPr id="6" name="Footer Placeholder 5">
            <a:extLst>
              <a:ext uri="{FF2B5EF4-FFF2-40B4-BE49-F238E27FC236}">
                <a16:creationId xmlns:a16="http://schemas.microsoft.com/office/drawing/2014/main" id="{71097DCA-EE76-480B-A505-E609EA073A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9F6E70-8175-4083-B4C5-C5ACE81246E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4235863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ECA7-99F7-4118-BEC8-3094599D0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C12C78-5570-4841-B60D-EEEE3BE2E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79E6C1-F09F-4468-92D5-A13719AA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1D4862-EB00-4D9C-8F6D-9EE1147E4DD8}"/>
              </a:ext>
            </a:extLst>
          </p:cNvPr>
          <p:cNvSpPr>
            <a:spLocks noGrp="1"/>
          </p:cNvSpPr>
          <p:nvPr>
            <p:ph type="dt" sz="half" idx="10"/>
          </p:nvPr>
        </p:nvSpPr>
        <p:spPr/>
        <p:txBody>
          <a:bodyPr/>
          <a:lstStyle/>
          <a:p>
            <a:fld id="{9334D819-9F07-4261-B09B-9E467E5D9002}" type="datetimeFigureOut">
              <a:rPr lang="en-US" smtClean="0"/>
              <a:t>11/4/2017</a:t>
            </a:fld>
            <a:endParaRPr lang="en-US" dirty="0"/>
          </a:p>
        </p:txBody>
      </p:sp>
      <p:sp>
        <p:nvSpPr>
          <p:cNvPr id="6" name="Footer Placeholder 5">
            <a:extLst>
              <a:ext uri="{FF2B5EF4-FFF2-40B4-BE49-F238E27FC236}">
                <a16:creationId xmlns:a16="http://schemas.microsoft.com/office/drawing/2014/main" id="{8E90C2FC-B6DB-467C-9B60-C6B4ECEA66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B23FB9-8BCA-4ADA-8921-319629CDC3B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0252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C749B0-1043-41C6-80D9-F3CF73F699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E2C3B7-5A8A-4EB3-9593-0739A6BAF9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C5636-6F99-4292-AC2F-3D7B1375E5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11/4/2017</a:t>
            </a:fld>
            <a:endParaRPr lang="en-US" dirty="0"/>
          </a:p>
        </p:txBody>
      </p:sp>
      <p:sp>
        <p:nvSpPr>
          <p:cNvPr id="5" name="Footer Placeholder 4">
            <a:extLst>
              <a:ext uri="{FF2B5EF4-FFF2-40B4-BE49-F238E27FC236}">
                <a16:creationId xmlns:a16="http://schemas.microsoft.com/office/drawing/2014/main" id="{22995796-9304-4B1A-9FDD-9B423E16D6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3E1AA1-8F8A-48FD-B621-9DC60152C8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27489083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www.google.com/imgres?imgurl=http://www.aurorahealthcare.org/healthgate/images/DW00030_96472_1.jpeg&amp;imgrefurl=http://www.aurorahealthcare.org/yourhealth/healthgate/getcontent.asp?URLhealthgate%3D%2228211.html%22&amp;usg=__HY9fWQrhTZDaQeKi7aXjyZYFYZY=&amp;h=323&amp;w=400&amp;sz=99&amp;hl=en&amp;start=15&amp;tbnid=2g_lBDgXLwgpFM:&amp;tbnh=100&amp;tbnw=124&amp;prev=/images?q%3DGROUP%2BB%2BSTREPTOCOCCUS%26hl%3Den%26safe%3Dactive%26sa%3DG%26gbv%3D2%26tbs%3Disch:1&amp;itbs=1" TargetMode="External"/><Relationship Id="rId7"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hyperlink" Target="http://www.google.com/imgres?imgurl=http://depts.washington.edu/mednews/vol7/no07/strep.jpg&amp;imgrefurl=http://pandasthumb.org/archives/shoptalk/&amp;usg=__7B0dvoxAAvFyEPK8_Y4QPXj9I5U=&amp;h=224&amp;w=200&amp;sz=9&amp;hl=en&amp;start=9&amp;tbnid=s8Z30a2q88WbeM:&amp;tbnh=108&amp;tbnw=96&amp;prev=/images?q%3DGROUP%2BB%2BSTREPTOCOCCUS%26hl%3Den%26safe%3Dactive%26sa%3DG%26gbv%3D2%26tbs%3Disch:1&amp;itbs=1" TargetMode="Externa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imgres?imgurl=http://www.mdconsult.com/das/patient/body/0/0/10041/9242_en.jpg&amp;imgrefurl=http://www.mdconsult.com/das/patient/view/0/10041/34556.html/top&amp;usg=__wkrKtQ1PDC9jcxvmnjCicNcnNr4=&amp;h=320&amp;w=400&amp;sz=24&amp;hl=en&amp;start=13&amp;tbnid=KljTaSyFx2kT3M:&amp;tbnh=99&amp;tbnw=124&amp;prev=/images?q%3Dcerebrospinal%2Bfluid%26hl%3Den%26safe%3Dactive%26gbv%3D2%26tbs%3Disch:1&amp;itbs=1"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sa/imgres?imgurl=http://weekio.com/wp-content/uploads/2012/01/meningitis-1.png&amp;imgrefurl=http://www.weekio.com/meningococcal-meningitis-spreads-in-five-vietnam-localities/&amp;h=315&amp;w=490&amp;tbnid=mE-_MiQ3nm2cJM:&amp;docid=M95sD2JcaXBV_M&amp;hl=ar&amp;ei=Qyb9Ve3IFYGIab-ZqsgE&amp;tbm=isch&amp;ved=0CJUBEDMoWzBbahUKEwit9uSI4ILIAhUBRBoKHb-MCkk"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0.tmp"/><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image" Target="../media/image14.jpeg"/><Relationship Id="rId12"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google.com/imgres?imgurl=http://www.rapid-diagnostics.org/images/Image5.jpg&amp;imgrefurl=http://www.rapid-diagnostics.org/tech-agglut.htm&amp;usg=__i1OYyjHDghOLQYinumVq93cGpn4=&amp;h=163&amp;w=198&amp;sz=25&amp;hl=en&amp;start=10&amp;tbnid=_rRdL9YM8-qHfM:&amp;tbnh=86&amp;tbnw=104&amp;prev=/images?q%3Dlatex%2Bagglutination%26hl%3Den%26safe%3Dactive%26gbv%3D2%26tbs%3Disch:1&amp;itbs=1" TargetMode="External"/><Relationship Id="rId11" Type="http://schemas.openxmlformats.org/officeDocument/2006/relationships/hyperlink" Target="http://www.google.com/imgres?imgurl=http://www.microbeworld.org/index.php?option%3Dcom_jlibrary%26view%3Darticle%26task%3Ddownload%26id%3D650&amp;imgrefurl=http://www.microbeworld.org/index.php?option%3Dcom_jlibrary%26view%3Darticle%26id%3D650&amp;usg=__C7-1A6qPxktidX-WBhcgTJ_7LaM=&amp;h=1353&amp;w=1799&amp;sz=211&amp;hl=en&amp;start=20&amp;tbnid=j0NMH0S2SsrMIM:&amp;tbnh=113&amp;tbnw=150&amp;prev=/images?q%3DNEISSERIA%2BMENINGITIDIS%26hl%3Den%26safe%3Dactive%26gbv%3D2%26tbs%3Disch:1&amp;itbs=1" TargetMode="External"/><Relationship Id="rId5" Type="http://schemas.openxmlformats.org/officeDocument/2006/relationships/image" Target="../media/image13.jpeg"/><Relationship Id="rId10" Type="http://schemas.openxmlformats.org/officeDocument/2006/relationships/image" Target="../media/image17.jpeg"/><Relationship Id="rId4" Type="http://schemas.openxmlformats.org/officeDocument/2006/relationships/hyperlink" Target="http://www.google.com/imgres?imgurl=http://www.wales.nhs.uk/sites3/gallery/457/neisseria_meningitidis1.jpg&amp;imgrefurl=http://www.wales.nhs.uk/sites3/page.cfm?orgId%3D457%26pid%3D32261&amp;usg=__I-X7eobg2lgrqCnRfBCEQEJO4uE=&amp;h=155&amp;w=200&amp;sz=16&amp;hl=en&amp;start=11&amp;tbnid=T9rurvMGJ3d0BM:&amp;tbnh=81&amp;tbnw=104&amp;prev=/images?q%3DNEISSERIA%2BMENINGITIDIS%26hl%3Den%26safe%3Dactive%26gbv%3D2%26tbs%3Disch:1&amp;itbs=1" TargetMode="External"/><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4.jpeg"/><Relationship Id="rId2" Type="http://schemas.openxmlformats.org/officeDocument/2006/relationships/hyperlink" Target="http://www.google.com/imgres?imgurl=http://memiserf.medmikro.ruhr-uni-bochum.de/OnlineSkript/VWPK.jpg&amp;imgrefurl=http://memiserf.medmikro.ruhr-uni-bochum.de/OnlineSkript/Skript3.html&amp;usg=__g4kyF2M8R4jZYVlxaRHJkR5B9lA=&amp;h=675&amp;w=670&amp;sz=48&amp;hl=en&amp;start=55&amp;tbnid=JPMWO7XQSZzPhM:&amp;tbnh=138&amp;tbnw=137&amp;prev=/images?q=optochin+test+for+s.pneumoniae&amp;start=40&amp;hl=en&amp;safe=active&amp;sa=N&amp;gbv=2&amp;tbs=isch:1&amp;itbs=1" TargetMode="External"/><Relationship Id="rId1" Type="http://schemas.openxmlformats.org/officeDocument/2006/relationships/slideLayout" Target="../slideLayouts/slideLayout7.xml"/><Relationship Id="rId6" Type="http://schemas.openxmlformats.org/officeDocument/2006/relationships/hyperlink" Target="http://www.google.com/imgres?imgurl=http://www.rapid-diagnostics.org/images/Image5.jpg&amp;imgrefurl=http://www.rapid-diagnostics.org/tech-agglut.htm&amp;usg=__i1OYyjHDghOLQYinumVq93cGpn4=&amp;h=163&amp;w=198&amp;sz=25&amp;hl=en&amp;start=10&amp;tbnid=_rRdL9YM8-qHfM:&amp;tbnh=86&amp;tbnw=104&amp;prev=/images?q=LATEX+AGGLUTINATION&amp;hl=en&amp;safe=active&amp;gbv=2&amp;tbs=isch:1&amp;itbs=1" TargetMode="External"/><Relationship Id="rId5" Type="http://schemas.openxmlformats.org/officeDocument/2006/relationships/image" Target="../media/image20.jpeg"/><Relationship Id="rId4" Type="http://schemas.openxmlformats.org/officeDocument/2006/relationships/hyperlink" Target="http://www.google.com/imgres?imgurl=http://textbookofbacteriology.net/themicrobialworld/S.pneumoniae1.jpg&amp;imgrefurl=http://textbookofbacteriology.net/themicrobialworld/S.pneumoniae.html&amp;usg=__jYIP1m-WKK1b54mKyMXqfcYwRxI=&amp;h=323&amp;w=475&amp;sz=32&amp;hl=en&amp;start=2&amp;tbnid=MGJUENYImbkqwM:&amp;tbnh=88&amp;tbnw=129&amp;prev=/images?q=s.pneumoniae&amp;hl=en&amp;safe=active&amp;gbv=2&amp;tbs=isch:1&amp;itbs=1"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google.com/imgres?imgurl=http://pathmicro.med.sc.edu/Infectious%20Disease/Hinfluenzae1.jpg&amp;imgrefurl=http://pathmicro.med.sc.edu/Infectious%20Disease/Lower%20Respiratory%20Tract.htm&amp;usg=__IejNhMBysdRX8cmjr9ZZTZ2rVbE=&amp;h=500&amp;w=515&amp;sz=73&amp;hl=en&amp;start=10&amp;tbnid=WROKy7ce7ReI0M:&amp;tbnh=127&amp;tbnw=131&amp;prev=/images?q=haemophilus+influenzae&amp;hl=en&amp;safe=active&amp;gbv=2&amp;tbs=isch:1&amp;itbs=1" TargetMode="External"/><Relationship Id="rId7" Type="http://schemas.openxmlformats.org/officeDocument/2006/relationships/hyperlink" Target="http://www.google.com/imgres?imgurl=http://phil.cdc.gov/PHIL_Images/06042002/00001/PHIL_1047_lores.jpg&amp;imgrefurl=http://www.lib.uiowa.edu/hardin\md/cdc/staph/haemophilis.html&amp;usg=__et0nl8AGqawdyvnqnMI56J9r-8c=&amp;h=476&amp;w=700&amp;sz=258&amp;hl=en&amp;start=8&amp;tbnid=p8mhOjdvrKGcPM:&amp;tbnh=95&amp;tbnw=140&amp;prev=/images?q=haemophilus+influenzae&amp;hl=en&amp;safe=active&amp;gbv=2&amp;tbs=isch:1&amp;itbs=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hyperlink" Target="http://www.google.com/imgres?imgurl=http://farm3.static.flickr.com/2240/2402321868_539a568ec7_o.jpg&amp;imgrefurl=http://flickr.com/photos/25395461@N08/2402321868&amp;usg=__gxHv3XPglxfs_100G9mVBpCSKJw=&amp;h=2112&amp;w=2816&amp;sz=1973&amp;hl=en&amp;start=14&amp;tbnid=I37L4EcCa2rF5M:&amp;tbnh=113&amp;tbnw=150&amp;prev=/images?q=hemophilus+influenzae+x,v+factors&amp;hl=en&amp;safe=active&amp;gbv=2&amp;tbs=isch:1&amp;itbs=1" TargetMode="Externa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FFECE9C-A2FE-4C10-B189-FC1599107CB5}"/>
              </a:ext>
            </a:extLst>
          </p:cNvPr>
          <p:cNvPicPr>
            <a:picLocks noChangeAspect="1"/>
          </p:cNvPicPr>
          <p:nvPr/>
        </p:nvPicPr>
        <p:blipFill>
          <a:blip r:embed="rId2"/>
          <a:stretch>
            <a:fillRect/>
          </a:stretch>
        </p:blipFill>
        <p:spPr>
          <a:xfrm>
            <a:off x="9302320" y="6154"/>
            <a:ext cx="2889680" cy="1643319"/>
          </a:xfrm>
          <a:prstGeom prst="rect">
            <a:avLst/>
          </a:prstGeom>
        </p:spPr>
      </p:pic>
      <p:pic>
        <p:nvPicPr>
          <p:cNvPr id="25" name="صورة 2">
            <a:extLst>
              <a:ext uri="{FF2B5EF4-FFF2-40B4-BE49-F238E27FC236}">
                <a16:creationId xmlns:a16="http://schemas.microsoft.com/office/drawing/2014/main" id="{456DF3F2-9714-4DE6-AF9B-FE175EC1CA2B}"/>
              </a:ext>
            </a:extLst>
          </p:cNvPr>
          <p:cNvPicPr>
            <a:picLocks noChangeAspect="1"/>
          </p:cNvPicPr>
          <p:nvPr/>
        </p:nvPicPr>
        <p:blipFill>
          <a:blip r:embed="rId3"/>
          <a:stretch>
            <a:fillRect/>
          </a:stretch>
        </p:blipFill>
        <p:spPr>
          <a:xfrm>
            <a:off x="0" y="-134101"/>
            <a:ext cx="2057400" cy="1783574"/>
          </a:xfrm>
          <a:prstGeom prst="rect">
            <a:avLst/>
          </a:prstGeom>
        </p:spPr>
      </p:pic>
      <p:sp>
        <p:nvSpPr>
          <p:cNvPr id="26" name="Rectangle 25">
            <a:extLst>
              <a:ext uri="{FF2B5EF4-FFF2-40B4-BE49-F238E27FC236}">
                <a16:creationId xmlns:a16="http://schemas.microsoft.com/office/drawing/2014/main" id="{657A4952-C7BB-4B44-8C85-34B8EAA20AAA}"/>
              </a:ext>
            </a:extLst>
          </p:cNvPr>
          <p:cNvSpPr/>
          <p:nvPr/>
        </p:nvSpPr>
        <p:spPr>
          <a:xfrm>
            <a:off x="1166492" y="3979129"/>
            <a:ext cx="10070770" cy="1200329"/>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LECTURE:</a:t>
            </a:r>
            <a:r>
              <a:rPr lang="en-US" altLang="en-US" sz="3600" dirty="0">
                <a:ln w="0"/>
                <a:effectLst>
                  <a:outerShdw blurRad="38100" dist="19050" dir="2700000" algn="tl" rotWithShape="0">
                    <a:schemeClr val="dk1">
                      <a:alpha val="40000"/>
                    </a:schemeClr>
                  </a:outerShdw>
                </a:effectLst>
              </a:rPr>
              <a:t> Microbiology of Acute Pyogenic Meningitis</a:t>
            </a:r>
            <a:r>
              <a:rPr lang="en-US" sz="3600" dirty="0">
                <a:ln w="0"/>
                <a:effectLst>
                  <a:outerShdw blurRad="38100" dist="19050" dir="2700000" algn="tl" rotWithShape="0">
                    <a:schemeClr val="dk1">
                      <a:alpha val="40000"/>
                    </a:schemeClr>
                  </a:outerShdw>
                </a:effectLst>
              </a:rPr>
              <a:t/>
            </a:r>
            <a:br>
              <a:rPr lang="en-US" sz="3600" dirty="0">
                <a:ln w="0"/>
                <a:effectLst>
                  <a:outerShdw blurRad="38100" dist="19050" dir="2700000" algn="tl" rotWithShape="0">
                    <a:schemeClr val="dk1">
                      <a:alpha val="40000"/>
                    </a:schemeClr>
                  </a:outerShdw>
                </a:effectLst>
              </a:rPr>
            </a:br>
            <a:r>
              <a:rPr lang="en-US" sz="3600" dirty="0">
                <a:ln w="0"/>
                <a:effectLst>
                  <a:outerShdw blurRad="38100" dist="19050" dir="2700000" algn="tl" rotWithShape="0">
                    <a:schemeClr val="dk1">
                      <a:alpha val="40000"/>
                    </a:schemeClr>
                  </a:outerShdw>
                </a:effectLst>
              </a:rPr>
              <a:t>                                                       </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2" name="TextBox 1">
            <a:extLst>
              <a:ext uri="{FF2B5EF4-FFF2-40B4-BE49-F238E27FC236}">
                <a16:creationId xmlns:a16="http://schemas.microsoft.com/office/drawing/2014/main" id="{434EE7AC-43A8-4FFC-B43D-0EF274A12D56}"/>
              </a:ext>
            </a:extLst>
          </p:cNvPr>
          <p:cNvSpPr txBox="1"/>
          <p:nvPr/>
        </p:nvSpPr>
        <p:spPr>
          <a:xfrm>
            <a:off x="109983" y="5350079"/>
            <a:ext cx="2348120" cy="1323439"/>
          </a:xfrm>
          <a:prstGeom prst="rect">
            <a:avLst/>
          </a:prstGeom>
          <a:noFill/>
          <a:ln>
            <a:solidFill>
              <a:schemeClr val="bg1">
                <a:lumMod val="50000"/>
              </a:schemeClr>
            </a:solidFill>
            <a:prstDash val="sysDash"/>
          </a:ln>
        </p:spPr>
        <p:txBody>
          <a:bodyPr wrap="square" rtlCol="0">
            <a:spAutoFit/>
          </a:bodyPr>
          <a:lstStyle/>
          <a:p>
            <a:pPr indent="-342900">
              <a:buSzPct val="96000"/>
              <a:buFont typeface="Arial" panose="020B0604020202020204" pitchFamily="34" charset="0"/>
              <a:buChar char="•"/>
            </a:pPr>
            <a:r>
              <a:rPr lang="en-US" sz="2000" dirty="0">
                <a:solidFill>
                  <a:srgbClr val="FF0000"/>
                </a:solidFill>
              </a:rPr>
              <a:t>Important</a:t>
            </a:r>
          </a:p>
          <a:p>
            <a:pPr indent="-342900">
              <a:buSzPct val="96000"/>
              <a:buFont typeface="Arial" panose="020B0604020202020204" pitchFamily="34" charset="0"/>
              <a:buChar char="•"/>
            </a:pPr>
            <a:r>
              <a:rPr lang="en-US" sz="2000" dirty="0">
                <a:solidFill>
                  <a:schemeClr val="accent1">
                    <a:lumMod val="75000"/>
                  </a:schemeClr>
                </a:solidFill>
              </a:rPr>
              <a:t>Doctor’s notes </a:t>
            </a:r>
          </a:p>
          <a:p>
            <a:pPr indent="-342900">
              <a:buSzPct val="96000"/>
              <a:buFont typeface="Arial" panose="020B0604020202020204" pitchFamily="34" charset="0"/>
              <a:buChar char="•"/>
            </a:pPr>
            <a:r>
              <a:rPr lang="en-US" sz="2000" dirty="0">
                <a:solidFill>
                  <a:schemeClr val="bg1">
                    <a:lumMod val="50000"/>
                  </a:schemeClr>
                </a:solidFill>
              </a:rPr>
              <a:t>Extra explanation</a:t>
            </a:r>
          </a:p>
          <a:p>
            <a:pPr indent="-342900">
              <a:buSzPct val="96000"/>
              <a:buFont typeface="Arial" panose="020B0604020202020204" pitchFamily="34" charset="0"/>
              <a:buChar char="•"/>
            </a:pPr>
            <a:r>
              <a:rPr lang="en-US" sz="2000" b="1" dirty="0">
                <a:solidFill>
                  <a:srgbClr val="7030A0"/>
                </a:solidFill>
              </a:rPr>
              <a:t>Only F </a:t>
            </a:r>
            <a:r>
              <a:rPr lang="en-US" sz="2000" dirty="0">
                <a:solidFill>
                  <a:schemeClr val="bg1">
                    <a:lumMod val="50000"/>
                  </a:schemeClr>
                </a:solidFill>
              </a:rPr>
              <a:t>or </a:t>
            </a:r>
            <a:r>
              <a:rPr lang="en-US" sz="2000" b="1" dirty="0">
                <a:solidFill>
                  <a:schemeClr val="accent5">
                    <a:lumMod val="75000"/>
                  </a:schemeClr>
                </a:solidFill>
              </a:rPr>
              <a:t>only M</a:t>
            </a:r>
          </a:p>
        </p:txBody>
      </p:sp>
      <p:sp>
        <p:nvSpPr>
          <p:cNvPr id="7" name="TextBox 6">
            <a:extLst>
              <a:ext uri="{FF2B5EF4-FFF2-40B4-BE49-F238E27FC236}">
                <a16:creationId xmlns:a16="http://schemas.microsoft.com/office/drawing/2014/main" id="{7B058A09-01A1-4910-A22E-172E6B5F615A}"/>
              </a:ext>
            </a:extLst>
          </p:cNvPr>
          <p:cNvSpPr txBox="1"/>
          <p:nvPr/>
        </p:nvSpPr>
        <p:spPr>
          <a:xfrm>
            <a:off x="4926627" y="4720699"/>
            <a:ext cx="2338743" cy="523220"/>
          </a:xfrm>
          <a:prstGeom prst="rect">
            <a:avLst/>
          </a:prstGeom>
          <a:noFill/>
          <a:ln>
            <a:noFill/>
            <a:prstDash val="sysDash"/>
          </a:ln>
        </p:spPr>
        <p:txBody>
          <a:bodyPr wrap="square" rtlCol="0">
            <a:spAutoFit/>
          </a:bodyPr>
          <a:lstStyle/>
          <a:p>
            <a:pPr algn="ctr"/>
            <a:r>
              <a:rPr lang="en-US" sz="2800" u="sng" dirty="0">
                <a:solidFill>
                  <a:schemeClr val="accent5">
                    <a:lumMod val="75000"/>
                  </a:schemeClr>
                </a:solidFill>
              </a:rPr>
              <a:t>Editing File </a:t>
            </a:r>
          </a:p>
        </p:txBody>
      </p:sp>
      <p:sp>
        <p:nvSpPr>
          <p:cNvPr id="3" name="AutoShape 2" descr="https://mail.google.com/mail/u/0/?ui=2&amp;ik=c99fa0b050&amp;view=fimg&amp;th=15ee8b92b0110c05&amp;attid=0.1.1&amp;disp=emb&amp;attbid=ANGjdJ8eiXo8W8QW4DU3t3sdOf9QhsfwIWfRR8vUqmg3ktvy5gpT6xOt-tjjb3QqSWvcPNdCBS7MKM_Ok2earQjkEAkaxluAIXl_K0TCmJE4oOXm-lJ2060c6a0Ew4c&amp;sz=w1576-h1398&amp;ats=1507143010290&amp;rm=15ee8b92b0110c05&amp;zw&amp;atsh=1">
            <a:extLst>
              <a:ext uri="{FF2B5EF4-FFF2-40B4-BE49-F238E27FC236}">
                <a16:creationId xmlns:a16="http://schemas.microsoft.com/office/drawing/2014/main" id="{2FF0453A-566C-44FF-8747-E21D19657D8E}"/>
              </a:ext>
            </a:extLst>
          </p:cNvPr>
          <p:cNvSpPr>
            <a:spLocks noChangeAspect="1" noChangeArrowheads="1"/>
          </p:cNvSpPr>
          <p:nvPr/>
        </p:nvSpPr>
        <p:spPr bwMode="auto">
          <a:xfrm>
            <a:off x="2343150" y="100013"/>
            <a:ext cx="7505700" cy="6657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66540622-7D11-4BB5-B4B5-D9D60AD25377}"/>
              </a:ext>
            </a:extLst>
          </p:cNvPr>
          <p:cNvPicPr>
            <a:picLocks noChangeAspect="1"/>
          </p:cNvPicPr>
          <p:nvPr/>
        </p:nvPicPr>
        <p:blipFill>
          <a:blip r:embed="rId4"/>
          <a:stretch>
            <a:fillRect/>
          </a:stretch>
        </p:blipFill>
        <p:spPr>
          <a:xfrm rot="166424">
            <a:off x="7523257" y="2459331"/>
            <a:ext cx="1566939" cy="1388839"/>
          </a:xfrm>
          <a:prstGeom prst="rect">
            <a:avLst/>
          </a:prstGeom>
        </p:spPr>
      </p:pic>
      <p:pic>
        <p:nvPicPr>
          <p:cNvPr id="10" name="Picture 9">
            <a:extLst>
              <a:ext uri="{FF2B5EF4-FFF2-40B4-BE49-F238E27FC236}">
                <a16:creationId xmlns:a16="http://schemas.microsoft.com/office/drawing/2014/main" id="{B6CED0B2-EFCF-46AA-BD99-316762496CEB}"/>
              </a:ext>
            </a:extLst>
          </p:cNvPr>
          <p:cNvPicPr>
            <a:picLocks noChangeAspect="1"/>
          </p:cNvPicPr>
          <p:nvPr/>
        </p:nvPicPr>
        <p:blipFill>
          <a:blip r:embed="rId5"/>
          <a:stretch>
            <a:fillRect/>
          </a:stretch>
        </p:blipFill>
        <p:spPr>
          <a:xfrm>
            <a:off x="3787897" y="83902"/>
            <a:ext cx="4069676" cy="4069676"/>
          </a:xfrm>
          <a:prstGeom prst="rect">
            <a:avLst/>
          </a:prstGeom>
        </p:spPr>
      </p:pic>
      <p:cxnSp>
        <p:nvCxnSpPr>
          <p:cNvPr id="6" name="Straight Connector 5">
            <a:extLst>
              <a:ext uri="{FF2B5EF4-FFF2-40B4-BE49-F238E27FC236}">
                <a16:creationId xmlns:a16="http://schemas.microsoft.com/office/drawing/2014/main" id="{187074DD-87E6-47E2-8D66-8C294443ABAC}"/>
              </a:ext>
            </a:extLst>
          </p:cNvPr>
          <p:cNvCxnSpPr/>
          <p:nvPr/>
        </p:nvCxnSpPr>
        <p:spPr>
          <a:xfrm>
            <a:off x="1762539" y="3885270"/>
            <a:ext cx="8984621"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sp>
        <p:nvSpPr>
          <p:cNvPr id="4" name="Rectangle 3">
            <a:extLst>
              <a:ext uri="{FF2B5EF4-FFF2-40B4-BE49-F238E27FC236}">
                <a16:creationId xmlns:a16="http://schemas.microsoft.com/office/drawing/2014/main" id="{D78A3197-437E-42E8-BD1F-C226F81AC103}"/>
              </a:ext>
            </a:extLst>
          </p:cNvPr>
          <p:cNvSpPr/>
          <p:nvPr/>
        </p:nvSpPr>
        <p:spPr>
          <a:xfrm>
            <a:off x="7265370" y="6011799"/>
            <a:ext cx="4816647" cy="646331"/>
          </a:xfrm>
          <a:prstGeom prst="rect">
            <a:avLst/>
          </a:prstGeom>
        </p:spPr>
        <p:txBody>
          <a:bodyPr wrap="square">
            <a:spAutoFit/>
          </a:bodyPr>
          <a:lstStyle/>
          <a:p>
            <a:pPr algn="r"/>
            <a:r>
              <a:rPr lang="ar-SA" u="sng" dirty="0">
                <a:solidFill>
                  <a:schemeClr val="accent1"/>
                </a:solidFill>
              </a:rPr>
              <a:t>"</a:t>
            </a:r>
            <a:r>
              <a:rPr lang="ar-SA" b="1" u="sng" dirty="0">
                <a:solidFill>
                  <a:schemeClr val="accent1"/>
                </a:solidFill>
              </a:rPr>
              <a:t>لا حول ولا قوة إلا بالله العلي العظيم</a:t>
            </a:r>
            <a:r>
              <a:rPr lang="ar-SA" b="1" dirty="0">
                <a:solidFill>
                  <a:schemeClr val="accent1"/>
                </a:solidFill>
              </a:rPr>
              <a:t>" </a:t>
            </a:r>
            <a:r>
              <a:rPr lang="ar-SA" b="1" dirty="0"/>
              <a:t>وتقال هذه الجملة إذا داهم الإنسان أمر عظيم لا يستطيعه ، أو يصعب عليه القيام به .</a:t>
            </a:r>
            <a:endParaRPr lang="en-US" sz="2800" dirty="0">
              <a:solidFill>
                <a:schemeClr val="accent6">
                  <a:lumMod val="50000"/>
                </a:schemeClr>
              </a:solidFill>
            </a:endParaRPr>
          </a:p>
        </p:txBody>
      </p:sp>
    </p:spTree>
    <p:extLst>
      <p:ext uri="{BB962C8B-B14F-4D97-AF65-F5344CB8AC3E}">
        <p14:creationId xmlns:p14="http://schemas.microsoft.com/office/powerpoint/2010/main" val="366944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21852191"/>
              </p:ext>
            </p:extLst>
          </p:nvPr>
        </p:nvGraphicFramePr>
        <p:xfrm>
          <a:off x="0" y="84085"/>
          <a:ext cx="12065876" cy="2269673"/>
        </p:xfrm>
        <a:graphic>
          <a:graphicData uri="http://schemas.openxmlformats.org/drawingml/2006/table">
            <a:tbl>
              <a:tblPr firstRow="1" bandRow="1">
                <a:tableStyleId>{5C22544A-7EE6-4342-B048-85BDC9FD1C3A}</a:tableStyleId>
              </a:tblPr>
              <a:tblGrid>
                <a:gridCol w="1920027">
                  <a:extLst>
                    <a:ext uri="{9D8B030D-6E8A-4147-A177-3AD203B41FA5}">
                      <a16:colId xmlns:a16="http://schemas.microsoft.com/office/drawing/2014/main" val="1323372772"/>
                    </a:ext>
                  </a:extLst>
                </a:gridCol>
                <a:gridCol w="10145849">
                  <a:extLst>
                    <a:ext uri="{9D8B030D-6E8A-4147-A177-3AD203B41FA5}">
                      <a16:colId xmlns:a16="http://schemas.microsoft.com/office/drawing/2014/main" val="3679817453"/>
                    </a:ext>
                  </a:extLst>
                </a:gridCol>
              </a:tblGrid>
              <a:tr h="333228">
                <a:tc gridSpan="2">
                  <a:txBody>
                    <a:bodyPr/>
                    <a:lstStyle/>
                    <a:p>
                      <a:pPr algn="ctr"/>
                      <a:r>
                        <a:rPr lang="en-US" dirty="0">
                          <a:solidFill>
                            <a:schemeClr val="tx1"/>
                          </a:solidFill>
                        </a:rPr>
                        <a:t>Group B Streptococcus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US" dirty="0"/>
                    </a:p>
                  </a:txBody>
                  <a:tcPr/>
                </a:tc>
                <a:extLst>
                  <a:ext uri="{0D108BD9-81ED-4DB2-BD59-A6C34878D82A}">
                    <a16:rowId xmlns:a16="http://schemas.microsoft.com/office/drawing/2014/main" val="4259876380"/>
                  </a:ext>
                </a:extLst>
              </a:tr>
              <a:tr h="461539">
                <a:tc>
                  <a:txBody>
                    <a:bodyPr/>
                    <a:lstStyle/>
                    <a:p>
                      <a:r>
                        <a:rPr lang="en-US" sz="1600" dirty="0"/>
                        <a:t>General</a:t>
                      </a:r>
                      <a:r>
                        <a:rPr lang="en-US" sz="1600" baseline="0" dirty="0"/>
                        <a:t> info.</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solidFill>
                            <a:srgbClr val="FF0000"/>
                          </a:solidFill>
                          <a:effectLst/>
                        </a:rPr>
                        <a:t>Gram positive cocci in chains </a:t>
                      </a:r>
                      <a:r>
                        <a:rPr lang="en-US" sz="1600" dirty="0">
                          <a:effectLst/>
                        </a:rPr>
                        <a:t>, </a:t>
                      </a:r>
                      <a:r>
                        <a:rPr lang="en-US" sz="1600" dirty="0">
                          <a:solidFill>
                            <a:schemeClr val="bg1">
                              <a:lumMod val="50000"/>
                            </a:schemeClr>
                          </a:solidFill>
                          <a:effectLst/>
                        </a:rPr>
                        <a:t>Catalase –</a:t>
                      </a:r>
                      <a:r>
                        <a:rPr lang="en-US" sz="1600" dirty="0" err="1">
                          <a:solidFill>
                            <a:schemeClr val="bg1">
                              <a:lumMod val="50000"/>
                            </a:schemeClr>
                          </a:solidFill>
                          <a:effectLst/>
                        </a:rPr>
                        <a:t>ve</a:t>
                      </a:r>
                      <a:r>
                        <a:rPr lang="en-US" sz="1600" dirty="0">
                          <a:solidFill>
                            <a:schemeClr val="bg1">
                              <a:lumMod val="50000"/>
                            </a:schemeClr>
                          </a:solidFill>
                          <a:effectLst/>
                        </a:rPr>
                        <a:t> </a:t>
                      </a:r>
                      <a:r>
                        <a:rPr lang="en-US" sz="1600" dirty="0">
                          <a:effectLst/>
                        </a:rPr>
                        <a:t>,</a:t>
                      </a:r>
                      <a:r>
                        <a:rPr lang="en-US" sz="1600" baseline="0" dirty="0">
                          <a:effectLst/>
                        </a:rPr>
                        <a:t> </a:t>
                      </a:r>
                      <a:r>
                        <a:rPr lang="en-US" sz="1600" dirty="0">
                          <a:effectLst/>
                        </a:rPr>
                        <a:t>Resident Bacteria in GIT and vagina (10-30%)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2611586"/>
                  </a:ext>
                </a:extLst>
              </a:tr>
              <a:tr h="794769">
                <a:tc>
                  <a:txBody>
                    <a:bodyPr/>
                    <a:lstStyle/>
                    <a:p>
                      <a:r>
                        <a:rPr lang="en-US" sz="1600" dirty="0"/>
                        <a:t>Risk factors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buFont typeface="Arial" charset="0"/>
                        <a:buChar char="•"/>
                      </a:pPr>
                      <a:r>
                        <a:rPr lang="en-US" sz="1600" dirty="0">
                          <a:solidFill>
                            <a:srgbClr val="FF0000"/>
                          </a:solidFill>
                          <a:latin typeface="+mn-lt"/>
                        </a:rPr>
                        <a:t>premature rupture of membrane</a:t>
                      </a:r>
                    </a:p>
                    <a:p>
                      <a:pPr marL="285750" indent="-285750">
                        <a:buFont typeface="Arial" charset="0"/>
                        <a:buChar char="•"/>
                      </a:pPr>
                      <a:r>
                        <a:rPr lang="en-US" sz="1600" dirty="0">
                          <a:solidFill>
                            <a:srgbClr val="FF0000"/>
                          </a:solidFill>
                          <a:latin typeface="+mn-lt"/>
                        </a:rPr>
                        <a:t>prematurity, </a:t>
                      </a:r>
                    </a:p>
                    <a:p>
                      <a:pPr marL="285750" indent="-285750">
                        <a:buFont typeface="Arial" charset="0"/>
                        <a:buChar char="•"/>
                      </a:pPr>
                      <a:r>
                        <a:rPr lang="en-US" sz="1600" dirty="0">
                          <a:solidFill>
                            <a:srgbClr val="FF0000"/>
                          </a:solidFill>
                          <a:latin typeface="+mn-lt"/>
                        </a:rPr>
                        <a:t>low infant innate immunity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831400"/>
                  </a:ext>
                </a:extLst>
              </a:tr>
              <a:tr h="619414">
                <a:tc>
                  <a:txBody>
                    <a:bodyPr/>
                    <a:lstStyle/>
                    <a:p>
                      <a:r>
                        <a:rPr lang="en-US" sz="1600" dirty="0"/>
                        <a:t>Pathogenesis</a:t>
                      </a:r>
                      <a:r>
                        <a:rPr lang="en-US" sz="1600" baseline="0" dirty="0"/>
                        <a:t>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buFont typeface="Arial" charset="0"/>
                        <a:buChar char="•"/>
                      </a:pPr>
                      <a:r>
                        <a:rPr lang="en-US" sz="1600" dirty="0">
                          <a:latin typeface="+mn-lt"/>
                        </a:rPr>
                        <a:t>Gain access to the amniotic fluid during delivery → Colonize the newborn as it passes the birth canal → Cause sepsis and meningitis in the first few days of life or after 4 weeks.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089300"/>
                  </a:ext>
                </a:extLst>
              </a:tr>
            </a:tbl>
          </a:graphicData>
        </a:graphic>
      </p:graphicFrame>
      <p:cxnSp>
        <p:nvCxnSpPr>
          <p:cNvPr id="4" name="Straight Connector 3">
            <a:extLst>
              <a:ext uri="{FF2B5EF4-FFF2-40B4-BE49-F238E27FC236}">
                <a16:creationId xmlns:a16="http://schemas.microsoft.com/office/drawing/2014/main" id="{9ECC724F-08BD-438E-8AA6-39213586C7B4}"/>
              </a:ext>
            </a:extLst>
          </p:cNvPr>
          <p:cNvCxnSpPr/>
          <p:nvPr/>
        </p:nvCxnSpPr>
        <p:spPr>
          <a:xfrm>
            <a:off x="-14912" y="6335966"/>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84523339-A300-4BF3-B33D-6F174E3284E4}"/>
              </a:ext>
            </a:extLst>
          </p:cNvPr>
          <p:cNvSpPr txBox="1"/>
          <p:nvPr/>
        </p:nvSpPr>
        <p:spPr>
          <a:xfrm>
            <a:off x="1211900" y="2657544"/>
            <a:ext cx="9775647" cy="978729"/>
          </a:xfrm>
          <a:prstGeom prst="rect">
            <a:avLst/>
          </a:prstGeom>
          <a:noFill/>
          <a:ln>
            <a:solidFill>
              <a:schemeClr val="tx1"/>
            </a:solidFill>
            <a:prstDash val="dash"/>
          </a:ln>
        </p:spPr>
        <p:txBody>
          <a:bodyPr wrap="square" rtlCol="0">
            <a:spAutoFit/>
          </a:bodyPr>
          <a:lstStyle/>
          <a:p>
            <a:pPr lvl="0">
              <a:lnSpc>
                <a:spcPct val="90000"/>
              </a:lnSpc>
              <a:spcBef>
                <a:spcPts val="1000"/>
              </a:spcBef>
            </a:pPr>
            <a:r>
              <a:rPr lang="en-US" sz="1600" dirty="0">
                <a:solidFill>
                  <a:schemeClr val="accent1">
                    <a:lumMod val="75000"/>
                  </a:schemeClr>
                </a:solidFill>
              </a:rPr>
              <a:t>If we discovered Group B in pregnant lady after swapping the vagina we give the baby prophylaxis because if the baby was born while the mother had Group B streptococcus or UTI this will cause an early ( they will comeback to the hospital after 1-2 weeks ) or late infection to the baby. Early infection( from the mother) usually have sepsis or pneumonia while the late infection (from the people surrounding the baby) might develop meningitis.</a:t>
            </a:r>
          </a:p>
        </p:txBody>
      </p:sp>
      <p:sp>
        <p:nvSpPr>
          <p:cNvPr id="6" name="Rectangle 3">
            <a:extLst>
              <a:ext uri="{FF2B5EF4-FFF2-40B4-BE49-F238E27FC236}">
                <a16:creationId xmlns:a16="http://schemas.microsoft.com/office/drawing/2014/main" id="{1E1C09DA-F46F-409E-B532-5C04529E636F}"/>
              </a:ext>
            </a:extLst>
          </p:cNvPr>
          <p:cNvSpPr txBox="1"/>
          <p:nvPr/>
        </p:nvSpPr>
        <p:spPr>
          <a:xfrm>
            <a:off x="7456404" y="4805612"/>
            <a:ext cx="3368911" cy="923330"/>
          </a:xfrm>
          <a:prstGeom prst="rect">
            <a:avLst/>
          </a:prstGeom>
        </p:spPr>
        <p:txBody>
          <a:bodyPr wrap="square">
            <a:spAutoFit/>
          </a:bodyPr>
          <a:lstStyle/>
          <a:p>
            <a:r>
              <a:rPr lang="en-US" b="1" dirty="0">
                <a:solidFill>
                  <a:schemeClr val="accent1">
                    <a:lumMod val="75000"/>
                  </a:schemeClr>
                </a:solidFill>
                <a:latin typeface="Corbel" charset="0"/>
              </a:rPr>
              <a:t>Tests used to identify it:</a:t>
            </a:r>
          </a:p>
          <a:p>
            <a:r>
              <a:rPr lang="en-US" dirty="0">
                <a:solidFill>
                  <a:schemeClr val="accent1">
                    <a:lumMod val="75000"/>
                  </a:schemeClr>
                </a:solidFill>
                <a:latin typeface="Corbel" charset="0"/>
              </a:rPr>
              <a:t>1- b hemolytic blood agar.   </a:t>
            </a:r>
          </a:p>
          <a:p>
            <a:r>
              <a:rPr lang="en-US" dirty="0">
                <a:solidFill>
                  <a:schemeClr val="accent1">
                    <a:lumMod val="75000"/>
                  </a:schemeClr>
                </a:solidFill>
                <a:latin typeface="Corbel" charset="0"/>
              </a:rPr>
              <a:t>2- gram positive cocci in chains)</a:t>
            </a:r>
            <a:endParaRPr lang="en-US" b="0" i="0" dirty="0">
              <a:solidFill>
                <a:schemeClr val="accent1">
                  <a:lumMod val="75000"/>
                </a:schemeClr>
              </a:solidFill>
              <a:effectLst/>
              <a:latin typeface="Corbel" charset="0"/>
            </a:endParaRPr>
          </a:p>
        </p:txBody>
      </p:sp>
      <p:pic>
        <p:nvPicPr>
          <p:cNvPr id="10" name="Picture 5" descr="http://t1.gstatic.com/images?q=tbn:2g_lBDgXLwgpFM:http://www.aurorahealthcare.org/healthgate/images/DW00030_96472_1.jpeg">
            <a:hlinkClick r:id="rId3"/>
            <a:extLst>
              <a:ext uri="{FF2B5EF4-FFF2-40B4-BE49-F238E27FC236}">
                <a16:creationId xmlns:a16="http://schemas.microsoft.com/office/drawing/2014/main" id="{7B79CE8F-6F39-4DA0-A5A4-3349F7F264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6268" y="4480039"/>
            <a:ext cx="1640442" cy="146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http://t3.gstatic.com/images?q=tbn:s8Z30a2q88WbeM:http://depts.washington.edu/mednews/vol7/no07/strep.jpg">
            <a:hlinkClick r:id="rId5"/>
            <a:extLst>
              <a:ext uri="{FF2B5EF4-FFF2-40B4-BE49-F238E27FC236}">
                <a16:creationId xmlns:a16="http://schemas.microsoft.com/office/drawing/2014/main" id="{FA3A9958-784E-4C9F-8D7F-FE2C680CDD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8407" y="4482433"/>
            <a:ext cx="1378166" cy="146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نتيجة بحث الصور عن ‪gram stain and culture of streptococcus group B‬‏">
            <a:extLst>
              <a:ext uri="{FF2B5EF4-FFF2-40B4-BE49-F238E27FC236}">
                <a16:creationId xmlns:a16="http://schemas.microsoft.com/office/drawing/2014/main" id="{1D0A0EB0-E31E-4C61-A4F3-3451D549D5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495" y="4484489"/>
            <a:ext cx="1627840" cy="146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نتيجة بحث الصور عن ‪gram stain and culture of streptococcus group B‬‏">
            <a:extLst>
              <a:ext uri="{FF2B5EF4-FFF2-40B4-BE49-F238E27FC236}">
                <a16:creationId xmlns:a16="http://schemas.microsoft.com/office/drawing/2014/main" id="{719E8205-4EE7-4592-B505-93341C5F02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5030" y="4480039"/>
            <a:ext cx="1633682" cy="146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6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4042AD7-8187-4B9E-93E3-2148DFF407FC}"/>
              </a:ext>
            </a:extLst>
          </p:cNvPr>
          <p:cNvGraphicFramePr>
            <a:graphicFrameLocks noGrp="1"/>
          </p:cNvGraphicFramePr>
          <p:nvPr>
            <p:extLst>
              <p:ext uri="{D42A27DB-BD31-4B8C-83A1-F6EECF244321}">
                <p14:modId xmlns:p14="http://schemas.microsoft.com/office/powerpoint/2010/main" val="3490503995"/>
              </p:ext>
            </p:extLst>
          </p:nvPr>
        </p:nvGraphicFramePr>
        <p:xfrm>
          <a:off x="84083" y="865961"/>
          <a:ext cx="12107917" cy="2086392"/>
        </p:xfrm>
        <a:graphic>
          <a:graphicData uri="http://schemas.openxmlformats.org/drawingml/2006/table">
            <a:tbl>
              <a:tblPr firstRow="1" bandRow="1">
                <a:tableStyleId>{5C22544A-7EE6-4342-B048-85BDC9FD1C3A}</a:tableStyleId>
              </a:tblPr>
              <a:tblGrid>
                <a:gridCol w="1884497">
                  <a:extLst>
                    <a:ext uri="{9D8B030D-6E8A-4147-A177-3AD203B41FA5}">
                      <a16:colId xmlns:a16="http://schemas.microsoft.com/office/drawing/2014/main" val="1323372772"/>
                    </a:ext>
                  </a:extLst>
                </a:gridCol>
                <a:gridCol w="10223420">
                  <a:extLst>
                    <a:ext uri="{9D8B030D-6E8A-4147-A177-3AD203B41FA5}">
                      <a16:colId xmlns:a16="http://schemas.microsoft.com/office/drawing/2014/main" val="3679817453"/>
                    </a:ext>
                  </a:extLst>
                </a:gridCol>
              </a:tblGrid>
              <a:tr h="305168">
                <a:tc gridSpan="2">
                  <a:txBody>
                    <a:bodyPr/>
                    <a:lstStyle/>
                    <a:p>
                      <a:pPr algn="ctr"/>
                      <a:r>
                        <a:rPr lang="en-US" dirty="0">
                          <a:solidFill>
                            <a:schemeClr val="tx1"/>
                          </a:solidFill>
                        </a:rPr>
                        <a:t>Escherichia Coli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US" dirty="0"/>
                    </a:p>
                  </a:txBody>
                  <a:tcPr/>
                </a:tc>
                <a:extLst>
                  <a:ext uri="{0D108BD9-81ED-4DB2-BD59-A6C34878D82A}">
                    <a16:rowId xmlns:a16="http://schemas.microsoft.com/office/drawing/2014/main" val="4259876380"/>
                  </a:ext>
                </a:extLst>
              </a:tr>
              <a:tr h="897672">
                <a:tc>
                  <a:txBody>
                    <a:bodyPr/>
                    <a:lstStyle/>
                    <a:p>
                      <a:r>
                        <a:rPr lang="en-US" sz="1600" dirty="0"/>
                        <a:t>General</a:t>
                      </a:r>
                      <a:r>
                        <a:rPr lang="en-US" sz="1600" baseline="0" dirty="0"/>
                        <a:t> info.</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solidFill>
                            <a:srgbClr val="FF0000"/>
                          </a:solidFill>
                          <a:effectLst/>
                        </a:rPr>
                        <a:t>Gram negative bacilli</a:t>
                      </a:r>
                      <a:r>
                        <a:rPr lang="en-US" sz="1600" baseline="0" dirty="0">
                          <a:effectLst/>
                        </a:rPr>
                        <a:t> , </a:t>
                      </a:r>
                      <a:r>
                        <a:rPr lang="en-US" sz="1600" dirty="0">
                          <a:solidFill>
                            <a:schemeClr val="bg1">
                              <a:lumMod val="50000"/>
                            </a:schemeClr>
                          </a:solidFill>
                          <a:effectLst/>
                        </a:rPr>
                        <a:t>Catalase +</a:t>
                      </a:r>
                      <a:r>
                        <a:rPr lang="en-US" sz="1600" dirty="0" err="1">
                          <a:solidFill>
                            <a:schemeClr val="bg1">
                              <a:lumMod val="50000"/>
                            </a:schemeClr>
                          </a:solidFill>
                          <a:effectLst/>
                        </a:rPr>
                        <a:t>ve</a:t>
                      </a:r>
                      <a:r>
                        <a:rPr lang="en-US" sz="1600" dirty="0">
                          <a:solidFill>
                            <a:schemeClr val="bg1">
                              <a:lumMod val="50000"/>
                            </a:schemeClr>
                          </a:solidFill>
                          <a:effectLst/>
                        </a:rPr>
                        <a:t> ​,</a:t>
                      </a:r>
                      <a:r>
                        <a:rPr lang="en-US" sz="1600" baseline="0" dirty="0">
                          <a:solidFill>
                            <a:schemeClr val="bg1">
                              <a:lumMod val="50000"/>
                            </a:schemeClr>
                          </a:solidFill>
                          <a:effectLst/>
                        </a:rPr>
                        <a:t> </a:t>
                      </a:r>
                      <a:r>
                        <a:rPr lang="en-US" sz="1600" dirty="0">
                          <a:solidFill>
                            <a:schemeClr val="bg1">
                              <a:lumMod val="50000"/>
                            </a:schemeClr>
                          </a:solidFill>
                          <a:effectLst/>
                        </a:rPr>
                        <a:t>Oxidase +</a:t>
                      </a:r>
                      <a:r>
                        <a:rPr lang="en-US" sz="1600" dirty="0" err="1">
                          <a:solidFill>
                            <a:schemeClr val="bg1">
                              <a:lumMod val="50000"/>
                            </a:schemeClr>
                          </a:solidFill>
                          <a:effectLst/>
                        </a:rPr>
                        <a:t>ve</a:t>
                      </a:r>
                      <a:r>
                        <a:rPr lang="en-US" sz="1600" dirty="0">
                          <a:solidFill>
                            <a:schemeClr val="bg1">
                              <a:lumMod val="50000"/>
                            </a:schemeClr>
                          </a:solidFill>
                          <a:effectLst/>
                        </a:rPr>
                        <a:t> ​ ,</a:t>
                      </a:r>
                      <a:r>
                        <a:rPr lang="en-US" sz="1600" baseline="0" dirty="0">
                          <a:solidFill>
                            <a:schemeClr val="bg1">
                              <a:lumMod val="50000"/>
                            </a:schemeClr>
                          </a:solidFill>
                          <a:effectLst/>
                        </a:rPr>
                        <a:t> </a:t>
                      </a:r>
                      <a:r>
                        <a:rPr lang="en-US" sz="1600" dirty="0">
                          <a:solidFill>
                            <a:schemeClr val="bg1">
                              <a:lumMod val="50000"/>
                            </a:schemeClr>
                          </a:solidFill>
                          <a:effectLst/>
                        </a:rPr>
                        <a:t> Lactose Fermenter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effectLst/>
                        </a:rPr>
                        <a:t>Similar to Group B Streptococcus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effectLst/>
                        </a:rPr>
                        <a:t>Most common cause of neonatal meningitis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2611586"/>
                  </a:ext>
                </a:extLst>
              </a:tr>
              <a:tr h="723779">
                <a:tc>
                  <a:txBody>
                    <a:bodyPr/>
                    <a:lstStyle/>
                    <a:p>
                      <a:r>
                        <a:rPr lang="en-US" sz="1600" dirty="0"/>
                        <a:t>Pathogenesis</a:t>
                      </a:r>
                      <a:r>
                        <a:rPr lang="en-US" sz="1600" baseline="0" dirty="0"/>
                        <a:t>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buFont typeface="Arial" charset="0"/>
                        <a:buChar char="•"/>
                      </a:pPr>
                      <a:r>
                        <a:rPr lang="en-US" sz="1600" dirty="0">
                          <a:latin typeface="+mn-lt"/>
                        </a:rPr>
                        <a:t>Vaginal Escherichia Coli colonize the infant via a rupture of the amniotic membrane or during birth. </a:t>
                      </a:r>
                    </a:p>
                    <a:p>
                      <a:pPr marL="285750" indent="-285750">
                        <a:buFont typeface="Arial" charset="0"/>
                        <a:buChar char="•"/>
                      </a:pPr>
                      <a:r>
                        <a:rPr lang="en-US" sz="1600" dirty="0">
                          <a:latin typeface="+mn-lt"/>
                        </a:rPr>
                        <a:t>Failure of preterm maternal </a:t>
                      </a:r>
                      <a:r>
                        <a:rPr lang="en-US" sz="1600" dirty="0" err="1">
                          <a:latin typeface="+mn-lt"/>
                        </a:rPr>
                        <a:t>IgM</a:t>
                      </a:r>
                      <a:r>
                        <a:rPr lang="en-US" sz="1600" dirty="0">
                          <a:latin typeface="+mn-lt"/>
                        </a:rPr>
                        <a:t> to cross the placenta, leading to a special susceptibility of the newborn </a:t>
                      </a:r>
                      <a:r>
                        <a:rPr lang="en-US" sz="1600" dirty="0">
                          <a:solidFill>
                            <a:schemeClr val="bg1">
                              <a:lumMod val="50000"/>
                            </a:schemeClr>
                          </a:solidFill>
                          <a:latin typeface="+mn-lt"/>
                        </a:rPr>
                        <a:t>to infections. </a:t>
                      </a:r>
                    </a:p>
                    <a:p>
                      <a:pPr marL="285750" indent="-285750">
                        <a:buFont typeface="Arial" charset="0"/>
                        <a:buChar char="•"/>
                      </a:pPr>
                      <a:r>
                        <a:rPr lang="en-US" sz="1600" dirty="0">
                          <a:latin typeface="+mn-lt"/>
                        </a:rPr>
                        <a:t>K1 sialic acid capsule​</a:t>
                      </a:r>
                      <a:r>
                        <a:rPr lang="en-US" sz="1600" baseline="0" dirty="0">
                          <a:latin typeface="+mn-lt"/>
                        </a:rPr>
                        <a:t> </a:t>
                      </a:r>
                      <a:r>
                        <a:rPr lang="en-US" sz="1600" dirty="0">
                          <a:latin typeface="+mn-lt"/>
                        </a:rPr>
                        <a:t>of some strains invade the brain microvascular endothelial cells.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831400"/>
                  </a:ext>
                </a:extLst>
              </a:tr>
            </a:tbl>
          </a:graphicData>
        </a:graphic>
      </p:graphicFrame>
      <p:cxnSp>
        <p:nvCxnSpPr>
          <p:cNvPr id="3" name="Straight Connector 2">
            <a:extLst>
              <a:ext uri="{FF2B5EF4-FFF2-40B4-BE49-F238E27FC236}">
                <a16:creationId xmlns:a16="http://schemas.microsoft.com/office/drawing/2014/main" id="{983AF630-D521-4E65-9F86-215586A9F518}"/>
              </a:ext>
            </a:extLst>
          </p:cNvPr>
          <p:cNvCxnSpPr/>
          <p:nvPr/>
        </p:nvCxnSpPr>
        <p:spPr>
          <a:xfrm>
            <a:off x="-14912" y="6335966"/>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Rectangle 4">
            <a:extLst>
              <a:ext uri="{FF2B5EF4-FFF2-40B4-BE49-F238E27FC236}">
                <a16:creationId xmlns:a16="http://schemas.microsoft.com/office/drawing/2014/main" id="{2140EDBA-9ED8-42E4-831D-8890A6815262}"/>
              </a:ext>
            </a:extLst>
          </p:cNvPr>
          <p:cNvSpPr txBox="1"/>
          <p:nvPr/>
        </p:nvSpPr>
        <p:spPr>
          <a:xfrm>
            <a:off x="7433187" y="3997828"/>
            <a:ext cx="6601353" cy="646331"/>
          </a:xfrm>
          <a:prstGeom prst="rect">
            <a:avLst/>
          </a:prstGeom>
        </p:spPr>
        <p:txBody>
          <a:bodyPr wrap="square">
            <a:spAutoFit/>
          </a:bodyPr>
          <a:lstStyle/>
          <a:p>
            <a:r>
              <a:rPr lang="en-US" sz="1200" b="1" dirty="0">
                <a:solidFill>
                  <a:schemeClr val="accent1">
                    <a:lumMod val="75000"/>
                  </a:schemeClr>
                </a:solidFill>
                <a:latin typeface="Corbel" charset="0"/>
              </a:rPr>
              <a:t>Tests used to identify it:</a:t>
            </a:r>
          </a:p>
          <a:p>
            <a:r>
              <a:rPr lang="en-US" sz="1200" dirty="0">
                <a:solidFill>
                  <a:schemeClr val="accent1">
                    <a:lumMod val="75000"/>
                  </a:schemeClr>
                </a:solidFill>
                <a:latin typeface="Corbel" charset="0"/>
              </a:rPr>
              <a:t>1- b hemolytic blood agar</a:t>
            </a:r>
          </a:p>
          <a:p>
            <a:r>
              <a:rPr lang="en-US" sz="1200" dirty="0">
                <a:solidFill>
                  <a:schemeClr val="accent1">
                    <a:lumMod val="75000"/>
                  </a:schemeClr>
                </a:solidFill>
                <a:latin typeface="Corbel" charset="0"/>
              </a:rPr>
              <a:t> 2- gram negative bacilli.  3- lactose fermentation</a:t>
            </a:r>
            <a:endParaRPr lang="en-US" sz="1200" b="0" i="0" dirty="0">
              <a:solidFill>
                <a:schemeClr val="accent1">
                  <a:lumMod val="75000"/>
                </a:schemeClr>
              </a:solidFill>
              <a:effectLst/>
              <a:latin typeface="Corbel" charset="0"/>
            </a:endParaRPr>
          </a:p>
        </p:txBody>
      </p:sp>
      <p:pic>
        <p:nvPicPr>
          <p:cNvPr id="5" name="Picture 2" descr="نتيجة بحث الصور عن ‪gram stain and culture of E.coli‬‏">
            <a:extLst>
              <a:ext uri="{FF2B5EF4-FFF2-40B4-BE49-F238E27FC236}">
                <a16:creationId xmlns:a16="http://schemas.microsoft.com/office/drawing/2014/main" id="{35ED9335-0B81-4049-A566-4F50229C0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71" y="3512358"/>
            <a:ext cx="1851282" cy="207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نتيجة بحث الصور عن ‪gram stain and culture of E.coli‬‏">
            <a:extLst>
              <a:ext uri="{FF2B5EF4-FFF2-40B4-BE49-F238E27FC236}">
                <a16:creationId xmlns:a16="http://schemas.microsoft.com/office/drawing/2014/main" id="{A6139458-6831-40CD-B38D-F72A06DC1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4951" y="3512358"/>
            <a:ext cx="2093308" cy="207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نتيجة بحث الصور عن ‪gram stain and culture of E.coli-lactose fermentation‬‏">
            <a:extLst>
              <a:ext uri="{FF2B5EF4-FFF2-40B4-BE49-F238E27FC236}">
                <a16:creationId xmlns:a16="http://schemas.microsoft.com/office/drawing/2014/main" id="{52B1D167-4374-4BED-A9A5-93C1DF9085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7" y="3512358"/>
            <a:ext cx="2289475" cy="207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902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10493910"/>
              </p:ext>
            </p:extLst>
          </p:nvPr>
        </p:nvGraphicFramePr>
        <p:xfrm>
          <a:off x="84083" y="94593"/>
          <a:ext cx="12107917" cy="2382784"/>
        </p:xfrm>
        <a:graphic>
          <a:graphicData uri="http://schemas.openxmlformats.org/drawingml/2006/table">
            <a:tbl>
              <a:tblPr firstRow="1" bandRow="1">
                <a:tableStyleId>{5C22544A-7EE6-4342-B048-85BDC9FD1C3A}</a:tableStyleId>
              </a:tblPr>
              <a:tblGrid>
                <a:gridCol w="1884497">
                  <a:extLst>
                    <a:ext uri="{9D8B030D-6E8A-4147-A177-3AD203B41FA5}">
                      <a16:colId xmlns:a16="http://schemas.microsoft.com/office/drawing/2014/main" val="1323372772"/>
                    </a:ext>
                  </a:extLst>
                </a:gridCol>
                <a:gridCol w="10223420">
                  <a:extLst>
                    <a:ext uri="{9D8B030D-6E8A-4147-A177-3AD203B41FA5}">
                      <a16:colId xmlns:a16="http://schemas.microsoft.com/office/drawing/2014/main" val="3679817453"/>
                    </a:ext>
                  </a:extLst>
                </a:gridCol>
              </a:tblGrid>
              <a:tr h="418312">
                <a:tc gridSpan="2">
                  <a:txBody>
                    <a:bodyPr/>
                    <a:lstStyle/>
                    <a:p>
                      <a:pPr algn="ctr"/>
                      <a:r>
                        <a:rPr lang="en-US" dirty="0">
                          <a:solidFill>
                            <a:schemeClr val="tx1"/>
                          </a:solidFill>
                        </a:rPr>
                        <a:t>Listeria </a:t>
                      </a:r>
                      <a:r>
                        <a:rPr lang="en-US" dirty="0" err="1">
                          <a:solidFill>
                            <a:schemeClr val="tx1"/>
                          </a:solidFill>
                        </a:rPr>
                        <a:t>Monocytogenes</a:t>
                      </a: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US" dirty="0"/>
                    </a:p>
                  </a:txBody>
                  <a:tcPr/>
                </a:tc>
                <a:extLst>
                  <a:ext uri="{0D108BD9-81ED-4DB2-BD59-A6C34878D82A}">
                    <a16:rowId xmlns:a16="http://schemas.microsoft.com/office/drawing/2014/main" val="4259876380"/>
                  </a:ext>
                </a:extLst>
              </a:tr>
              <a:tr h="897672">
                <a:tc>
                  <a:txBody>
                    <a:bodyPr/>
                    <a:lstStyle/>
                    <a:p>
                      <a:r>
                        <a:rPr lang="en-US" sz="1600" dirty="0"/>
                        <a:t>General</a:t>
                      </a:r>
                      <a:r>
                        <a:rPr lang="en-US" sz="1600" baseline="0" dirty="0"/>
                        <a:t> info.</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a:solidFill>
                            <a:srgbClr val="FF0000"/>
                          </a:solidFill>
                          <a:effectLst/>
                          <a:latin typeface="+mn-lt"/>
                          <a:ea typeface="+mn-ea"/>
                          <a:cs typeface="+mn-cs"/>
                        </a:rPr>
                        <a:t>Gram positive rods </a:t>
                      </a:r>
                      <a:r>
                        <a:rPr lang="en-US" sz="1800" kern="1200" dirty="0">
                          <a:solidFill>
                            <a:srgbClr val="7030A0"/>
                          </a:solidFill>
                          <a:effectLst/>
                          <a:latin typeface="+mn-lt"/>
                          <a:ea typeface="+mn-ea"/>
                          <a:cs typeface="+mn-cs"/>
                        </a:rPr>
                        <a:t>(</a:t>
                      </a:r>
                      <a:r>
                        <a:rPr lang="en-US" sz="1800" kern="1200" dirty="0" err="1">
                          <a:solidFill>
                            <a:srgbClr val="7030A0"/>
                          </a:solidFill>
                          <a:effectLst/>
                          <a:latin typeface="+mn-lt"/>
                          <a:ea typeface="+mn-ea"/>
                          <a:cs typeface="+mn-cs"/>
                        </a:rPr>
                        <a:t>diphtheroids</a:t>
                      </a:r>
                      <a:r>
                        <a:rPr lang="en-US" sz="1800" kern="1200" dirty="0">
                          <a:solidFill>
                            <a:srgbClr val="7030A0"/>
                          </a:solidFill>
                          <a:effectLst/>
                          <a:latin typeface="+mn-lt"/>
                          <a:ea typeface="+mn-ea"/>
                          <a:cs typeface="+mn-cs"/>
                        </a:rPr>
                        <a:t> like) </a:t>
                      </a:r>
                      <a:r>
                        <a:rPr lang="en-US" sz="1800" kern="1200" dirty="0">
                          <a:solidFill>
                            <a:schemeClr val="dk1"/>
                          </a:solidFill>
                          <a:effectLst/>
                          <a:latin typeface="+mn-lt"/>
                          <a:ea typeface="+mn-ea"/>
                          <a:cs typeface="+mn-cs"/>
                        </a:rPr>
                        <a:t>,</a:t>
                      </a:r>
                      <a:r>
                        <a:rPr lang="en-US" sz="1800" kern="1200" baseline="0" dirty="0">
                          <a:solidFill>
                            <a:schemeClr val="dk1"/>
                          </a:solidFill>
                          <a:effectLst/>
                          <a:latin typeface="+mn-lt"/>
                          <a:ea typeface="+mn-ea"/>
                          <a:cs typeface="+mn-cs"/>
                        </a:rPr>
                        <a:t> </a:t>
                      </a:r>
                      <a:r>
                        <a:rPr lang="en-US" sz="1800" kern="1200" dirty="0">
                          <a:solidFill>
                            <a:schemeClr val="bg1">
                              <a:lumMod val="50000"/>
                            </a:schemeClr>
                          </a:solidFill>
                          <a:effectLst/>
                          <a:latin typeface="+mn-lt"/>
                          <a:ea typeface="+mn-ea"/>
                          <a:cs typeface="+mn-cs"/>
                        </a:rPr>
                        <a:t>​Catalase +</a:t>
                      </a:r>
                      <a:r>
                        <a:rPr lang="en-US" sz="1800" kern="1200" dirty="0" err="1">
                          <a:solidFill>
                            <a:schemeClr val="bg1">
                              <a:lumMod val="50000"/>
                            </a:schemeClr>
                          </a:solidFill>
                          <a:effectLst/>
                          <a:latin typeface="+mn-lt"/>
                          <a:ea typeface="+mn-ea"/>
                          <a:cs typeface="+mn-cs"/>
                        </a:rPr>
                        <a:t>ve</a:t>
                      </a:r>
                      <a:r>
                        <a:rPr lang="en-US" sz="1800" kern="1200" dirty="0">
                          <a:solidFill>
                            <a:schemeClr val="bg1">
                              <a:lumMod val="50000"/>
                            </a:schemeClr>
                          </a:solidFill>
                          <a:effectLst/>
                          <a:latin typeface="+mn-lt"/>
                          <a:ea typeface="+mn-ea"/>
                          <a:cs typeface="+mn-cs"/>
                        </a:rPr>
                        <a:t>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a:solidFill>
                            <a:schemeClr val="dk1"/>
                          </a:solidFill>
                          <a:effectLst/>
                          <a:latin typeface="+mn-lt"/>
                          <a:ea typeface="+mn-ea"/>
                          <a:cs typeface="+mn-cs"/>
                        </a:rPr>
                        <a:t>Human intestinal colonization (2-12%) </a:t>
                      </a:r>
                      <a:endParaRPr lang="en-US" sz="1600" dirty="0">
                        <a:effectLst/>
                      </a:endParaRP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solidFill>
                            <a:srgbClr val="7030A0"/>
                          </a:solidFill>
                          <a:effectLst/>
                        </a:rPr>
                        <a:t>Causes meningitis in newborns and immunosuppressed patients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2611586"/>
                  </a:ext>
                </a:extLst>
              </a:tr>
              <a:tr h="723779">
                <a:tc>
                  <a:txBody>
                    <a:bodyPr/>
                    <a:lstStyle/>
                    <a:p>
                      <a:r>
                        <a:rPr lang="en-US" sz="1600" dirty="0"/>
                        <a:t>Pathogenesis</a:t>
                      </a:r>
                      <a:r>
                        <a:rPr lang="en-US" sz="1600" baseline="0" dirty="0"/>
                        <a:t>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buFont typeface="Arial" charset="0"/>
                        <a:buChar char="•"/>
                      </a:pPr>
                      <a:r>
                        <a:rPr lang="en-US" sz="1600" dirty="0">
                          <a:latin typeface="+mn-lt"/>
                        </a:rPr>
                        <a:t>Widespread among animals in nature including those associated with certain foods </a:t>
                      </a:r>
                      <a:r>
                        <a:rPr lang="en-US" sz="1600" dirty="0">
                          <a:solidFill>
                            <a:srgbClr val="7030A0"/>
                          </a:solidFill>
                          <a:latin typeface="+mn-lt"/>
                        </a:rPr>
                        <a:t>(cheese and meet)</a:t>
                      </a:r>
                    </a:p>
                    <a:p>
                      <a:pPr marL="285750" indent="-285750">
                        <a:buFont typeface="Arial" charset="0"/>
                        <a:buChar char="•"/>
                      </a:pPr>
                      <a:r>
                        <a:rPr lang="en-US" sz="1600" dirty="0">
                          <a:latin typeface="+mn-lt"/>
                        </a:rPr>
                        <a:t>Spread to fetus following hematogenous spread in the mother, or from the birth canal. </a:t>
                      </a:r>
                    </a:p>
                    <a:p>
                      <a:pPr marL="285750" indent="-285750">
                        <a:buFont typeface="Arial" charset="0"/>
                        <a:buChar char="•"/>
                      </a:pPr>
                      <a:r>
                        <a:rPr lang="en-US" sz="1600" dirty="0">
                          <a:latin typeface="+mn-lt"/>
                        </a:rPr>
                        <a:t>Has tropism to the CNS. </a:t>
                      </a:r>
                    </a:p>
                    <a:p>
                      <a:pPr marL="285750" indent="-285750">
                        <a:buFont typeface="Arial" charset="0"/>
                        <a:buChar char="•"/>
                      </a:pP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831400"/>
                  </a:ext>
                </a:extLst>
              </a:tr>
            </a:tbl>
          </a:graphicData>
        </a:graphic>
      </p:graphicFrame>
      <p:sp>
        <p:nvSpPr>
          <p:cNvPr id="3" name="TextBox 2"/>
          <p:cNvSpPr txBox="1"/>
          <p:nvPr/>
        </p:nvSpPr>
        <p:spPr>
          <a:xfrm>
            <a:off x="84083" y="2796146"/>
            <a:ext cx="3405351" cy="461665"/>
          </a:xfrm>
          <a:prstGeom prst="rect">
            <a:avLst/>
          </a:prstGeom>
          <a:noFill/>
        </p:spPr>
        <p:txBody>
          <a:bodyPr wrap="square" rtlCol="0">
            <a:spAutoFit/>
          </a:bodyPr>
          <a:lstStyle/>
          <a:p>
            <a:pPr marL="285750" indent="-285750">
              <a:buFont typeface="Arial" charset="0"/>
              <a:buChar char="•"/>
            </a:pPr>
            <a:r>
              <a:rPr lang="en-US" sz="2400" b="1" dirty="0">
                <a:solidFill>
                  <a:schemeClr val="accent1">
                    <a:lumMod val="50000"/>
                  </a:schemeClr>
                </a:solidFill>
                <a:latin typeface="+mj-lt"/>
                <a:ea typeface="+mj-ea"/>
                <a:cs typeface="+mj-cs"/>
              </a:rPr>
              <a:t>Diagnosis of Meningitis</a:t>
            </a:r>
          </a:p>
        </p:txBody>
      </p:sp>
      <p:sp>
        <p:nvSpPr>
          <p:cNvPr id="4" name="Rectangle 3"/>
          <p:cNvSpPr txBox="1">
            <a:spLocks noChangeArrowheads="1"/>
          </p:cNvSpPr>
          <p:nvPr/>
        </p:nvSpPr>
        <p:spPr>
          <a:xfrm>
            <a:off x="2469474" y="4038246"/>
            <a:ext cx="7772400" cy="23092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endParaRPr lang="en-US" altLang="en-US" dirty="0">
              <a:latin typeface="Footlight MT Light" charset="0"/>
              <a:cs typeface="Tahoma"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19284745"/>
              </p:ext>
            </p:extLst>
          </p:nvPr>
        </p:nvGraphicFramePr>
        <p:xfrm>
          <a:off x="293315" y="3576580"/>
          <a:ext cx="8128000" cy="25603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000"/>
                    </a:ext>
                  </a:extLst>
                </a:gridCol>
              </a:tblGrid>
              <a:tr h="370840">
                <a:tc>
                  <a:txBody>
                    <a:bodyPr/>
                    <a:lstStyle/>
                    <a:p>
                      <a:r>
                        <a:rPr lang="en-US" altLang="en-US" sz="1800" b="0" dirty="0">
                          <a:solidFill>
                            <a:schemeClr val="tx1"/>
                          </a:solidFill>
                          <a:cs typeface="Tahoma" charset="0"/>
                        </a:rPr>
                        <a:t>Clinically  ( </a:t>
                      </a:r>
                      <a:r>
                        <a:rPr lang="en-US" altLang="en-US" sz="1800" b="0" dirty="0">
                          <a:solidFill>
                            <a:srgbClr val="7030A0"/>
                          </a:solidFill>
                          <a:cs typeface="Tahoma" charset="0"/>
                        </a:rPr>
                        <a:t>symptoms , signs </a:t>
                      </a:r>
                      <a:r>
                        <a:rPr lang="en-US" altLang="en-US" sz="1800" b="0" dirty="0">
                          <a:solidFill>
                            <a:schemeClr val="tx1"/>
                          </a:solidFill>
                          <a:cs typeface="Tahoma" charset="0"/>
                        </a:rPr>
                        <a:t>, </a:t>
                      </a:r>
                      <a:r>
                        <a:rPr lang="en-US" altLang="en-US" sz="1800" b="0" dirty="0">
                          <a:solidFill>
                            <a:schemeClr val="bg1">
                              <a:lumMod val="50000"/>
                            </a:schemeClr>
                          </a:solidFill>
                          <a:cs typeface="Tahoma" charset="0"/>
                        </a:rPr>
                        <a:t>history</a:t>
                      </a:r>
                      <a:r>
                        <a:rPr lang="en-US" altLang="en-US" sz="1800" b="0" dirty="0">
                          <a:solidFill>
                            <a:schemeClr val="tx1"/>
                          </a:solidFill>
                          <a:cs typeface="Tahoma" charset="0"/>
                        </a:rPr>
                        <a:t> ) </a:t>
                      </a:r>
                    </a:p>
                    <a:p>
                      <a:r>
                        <a:rPr lang="en-US" altLang="en-US" sz="1800" b="0" dirty="0">
                          <a:solidFill>
                            <a:schemeClr val="tx1"/>
                          </a:solidFill>
                          <a:cs typeface="Tahoma" charset="0"/>
                        </a:rPr>
                        <a:t>Specimen : CSF acquired through lumbar puncture and blood specimen for culture </a:t>
                      </a:r>
                    </a:p>
                    <a:p>
                      <a:r>
                        <a:rPr lang="en-US" altLang="en-US" sz="1800" b="0" dirty="0">
                          <a:solidFill>
                            <a:schemeClr val="tx1"/>
                          </a:solidFill>
                          <a:cs typeface="Tahoma" charset="0"/>
                        </a:rPr>
                        <a:t>CSF :</a:t>
                      </a:r>
                    </a:p>
                    <a:p>
                      <a:pPr marL="342900" indent="-342900">
                        <a:buFont typeface="+mj-lt"/>
                        <a:buAutoNum type="arabicPeriod"/>
                      </a:pPr>
                      <a:r>
                        <a:rPr lang="en-US" altLang="en-US" sz="1800" b="0" dirty="0">
                          <a:solidFill>
                            <a:schemeClr val="tx1"/>
                          </a:solidFill>
                          <a:cs typeface="Tahoma" charset="0"/>
                        </a:rPr>
                        <a:t> Analysis of cells.</a:t>
                      </a:r>
                    </a:p>
                    <a:p>
                      <a:pPr marL="342900" indent="-342900">
                        <a:buFont typeface="+mj-lt"/>
                        <a:buAutoNum type="arabicPeriod"/>
                      </a:pPr>
                      <a:r>
                        <a:rPr lang="en-US" altLang="en-US" sz="1800" b="0" dirty="0">
                          <a:solidFill>
                            <a:schemeClr val="tx1"/>
                          </a:solidFill>
                          <a:cs typeface="Tahoma" charset="0"/>
                        </a:rPr>
                        <a:t> protein.</a:t>
                      </a:r>
                    </a:p>
                    <a:p>
                      <a:pPr marL="342900" indent="-342900">
                        <a:buFont typeface="+mj-lt"/>
                        <a:buAutoNum type="arabicPeriod"/>
                      </a:pPr>
                      <a:r>
                        <a:rPr lang="en-US" altLang="en-US" sz="1800" b="0" dirty="0">
                          <a:solidFill>
                            <a:schemeClr val="tx1"/>
                          </a:solidFill>
                          <a:cs typeface="Tahoma" charset="0"/>
                        </a:rPr>
                        <a:t> glucose .</a:t>
                      </a:r>
                    </a:p>
                    <a:p>
                      <a:pPr marL="342900" indent="-342900">
                        <a:buFont typeface="+mj-lt"/>
                        <a:buAutoNum type="arabicPeriod"/>
                      </a:pPr>
                      <a:r>
                        <a:rPr lang="en-US" altLang="en-US" sz="1800" b="0" dirty="0">
                          <a:solidFill>
                            <a:schemeClr val="tx1"/>
                          </a:solidFill>
                          <a:cs typeface="Tahoma" charset="0"/>
                        </a:rPr>
                        <a:t>Chloride </a:t>
                      </a:r>
                    </a:p>
                    <a:p>
                      <a:r>
                        <a:rPr lang="en-US" altLang="en-US" sz="1800" b="0" dirty="0">
                          <a:solidFill>
                            <a:schemeClr val="tx1"/>
                          </a:solidFill>
                          <a:cs typeface="Tahoma" charset="0"/>
                        </a:rPr>
                        <a:t> Culture and antimicrobial susceptibility testing.</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pic>
        <p:nvPicPr>
          <p:cNvPr id="6" name="Picture 9" descr="http://t3.gstatic.com/images?q=tbn:KljTaSyFx2kT3M:http://www.mdconsult.com/das/patient/body/0/0/10041/9242_en.jpg">
            <a:hlinkClick r:id="rId2"/>
            <a:extLst>
              <a:ext uri="{FF2B5EF4-FFF2-40B4-BE49-F238E27FC236}">
                <a16:creationId xmlns:a16="http://schemas.microsoft.com/office/drawing/2014/main" id="{457B9C88-96D1-4188-973A-9B020FF27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774" y="4460500"/>
            <a:ext cx="3124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B50A8F1E-7404-4D9E-845F-6D61D69C667E}"/>
              </a:ext>
            </a:extLst>
          </p:cNvPr>
          <p:cNvCxnSpPr/>
          <p:nvPr/>
        </p:nvCxnSpPr>
        <p:spPr>
          <a:xfrm>
            <a:off x="-14912" y="6335966"/>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CE2B5DB6-244B-4D7B-B80E-20682D9EF792}"/>
              </a:ext>
            </a:extLst>
          </p:cNvPr>
          <p:cNvSpPr txBox="1"/>
          <p:nvPr/>
        </p:nvSpPr>
        <p:spPr>
          <a:xfrm>
            <a:off x="6121213" y="861094"/>
            <a:ext cx="2558561" cy="258532"/>
          </a:xfrm>
          <a:prstGeom prst="rect">
            <a:avLst/>
          </a:prstGeom>
          <a:noFill/>
        </p:spPr>
        <p:txBody>
          <a:bodyPr wrap="square" rtlCol="0">
            <a:spAutoFit/>
          </a:bodyPr>
          <a:lstStyle/>
          <a:p>
            <a:pPr lvl="0">
              <a:lnSpc>
                <a:spcPct val="90000"/>
              </a:lnSpc>
              <a:spcBef>
                <a:spcPts val="1000"/>
              </a:spcBef>
            </a:pPr>
            <a:r>
              <a:rPr lang="en-US" sz="1200" dirty="0">
                <a:solidFill>
                  <a:schemeClr val="accent1">
                    <a:lumMod val="75000"/>
                  </a:schemeClr>
                </a:solidFill>
              </a:rPr>
              <a:t>Elderly, pregnant lady, children </a:t>
            </a:r>
          </a:p>
        </p:txBody>
      </p:sp>
    </p:spTree>
    <p:extLst>
      <p:ext uri="{BB962C8B-B14F-4D97-AF65-F5344CB8AC3E}">
        <p14:creationId xmlns:p14="http://schemas.microsoft.com/office/powerpoint/2010/main" val="1355272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79636" y="2609192"/>
            <a:ext cx="7772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sz="2400" dirty="0">
              <a:solidFill>
                <a:schemeClr val="accent1">
                  <a:lumMod val="50000"/>
                </a:schemeClr>
              </a:solidFill>
            </a:endParaRPr>
          </a:p>
        </p:txBody>
      </p:sp>
      <p:pic>
        <p:nvPicPr>
          <p:cNvPr id="8" name="Picture 3"/>
          <p:cNvPicPr>
            <a:picLocks noChangeAspect="1"/>
          </p:cNvPicPr>
          <p:nvPr/>
        </p:nvPicPr>
        <p:blipFill>
          <a:blip r:embed="rId3">
            <a:extLst>
              <a:ext uri="{28A0092B-C50C-407E-A947-70E740481C1C}">
                <a14:useLocalDpi xmlns:a14="http://schemas.microsoft.com/office/drawing/2010/main" val="0"/>
              </a:ext>
            </a:extLst>
          </a:blip>
          <a:srcRect l="3761" t="2644" r="2196" b="3828"/>
          <a:stretch>
            <a:fillRect/>
          </a:stretch>
        </p:blipFill>
        <p:spPr bwMode="auto">
          <a:xfrm>
            <a:off x="79636" y="91526"/>
            <a:ext cx="5932544" cy="374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نتيجة بحث الصور عن ‪appearance of meningitis CSF‬‏">
            <a:extLst>
              <a:ext uri="{FF2B5EF4-FFF2-40B4-BE49-F238E27FC236}">
                <a16:creationId xmlns:a16="http://schemas.microsoft.com/office/drawing/2014/main" id="{FAF661C2-BD00-4BDE-B500-C13C0E2769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8100" y="91526"/>
            <a:ext cx="4320540" cy="374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نتيجة بحث الصور عن ‪appearance of meningitis CSF‬‏">
            <a:extLst>
              <a:ext uri="{FF2B5EF4-FFF2-40B4-BE49-F238E27FC236}">
                <a16:creationId xmlns:a16="http://schemas.microsoft.com/office/drawing/2014/main" id="{F9DCE1EE-5195-41AA-B113-37F68DFDED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8100" y="3840480"/>
            <a:ext cx="432054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a:extLst>
              <a:ext uri="{FF2B5EF4-FFF2-40B4-BE49-F238E27FC236}">
                <a16:creationId xmlns:a16="http://schemas.microsoft.com/office/drawing/2014/main" id="{0D9401F5-FACC-4D18-919B-760611701BE3}"/>
              </a:ext>
            </a:extLst>
          </p:cNvPr>
          <p:cNvGraphicFramePr>
            <a:graphicFrameLocks noGrp="1"/>
          </p:cNvGraphicFramePr>
          <p:nvPr>
            <p:extLst>
              <p:ext uri="{D42A27DB-BD31-4B8C-83A1-F6EECF244321}">
                <p14:modId xmlns:p14="http://schemas.microsoft.com/office/powerpoint/2010/main" val="1438814583"/>
              </p:ext>
            </p:extLst>
          </p:nvPr>
        </p:nvGraphicFramePr>
        <p:xfrm>
          <a:off x="79637" y="4442951"/>
          <a:ext cx="5932544" cy="1188418"/>
        </p:xfrm>
        <a:graphic>
          <a:graphicData uri="http://schemas.openxmlformats.org/drawingml/2006/table">
            <a:tbl>
              <a:tblPr firstRow="1" bandRow="1">
                <a:tableStyleId>{5C22544A-7EE6-4342-B048-85BDC9FD1C3A}</a:tableStyleId>
              </a:tblPr>
              <a:tblGrid>
                <a:gridCol w="5932544">
                  <a:extLst>
                    <a:ext uri="{9D8B030D-6E8A-4147-A177-3AD203B41FA5}">
                      <a16:colId xmlns:a16="http://schemas.microsoft.com/office/drawing/2014/main" val="20000"/>
                    </a:ext>
                  </a:extLst>
                </a:gridCol>
              </a:tblGrid>
              <a:tr h="365458">
                <a:tc>
                  <a:txBody>
                    <a:bodyPr/>
                    <a:lstStyle/>
                    <a:p>
                      <a:pPr algn="ctr"/>
                      <a:r>
                        <a:rPr lang="en-US" sz="1200" dirty="0">
                          <a:solidFill>
                            <a:schemeClr val="bg1">
                              <a:lumMod val="50000"/>
                            </a:schemeClr>
                          </a:solidFill>
                        </a:rPr>
                        <a:t>CSF Findings</a:t>
                      </a:r>
                      <a:r>
                        <a:rPr lang="en-US" sz="1200" baseline="0" dirty="0">
                          <a:solidFill>
                            <a:schemeClr val="bg1">
                              <a:lumMod val="50000"/>
                            </a:schemeClr>
                          </a:solidFill>
                        </a:rPr>
                        <a:t> </a:t>
                      </a:r>
                      <a:endParaRPr lang="en-US" sz="12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763016">
                <a:tc>
                  <a:txBody>
                    <a:bodyPr/>
                    <a:lstStyle/>
                    <a:p>
                      <a:pPr marL="171450" indent="-171450">
                        <a:buFont typeface="Arial" panose="020B0604020202020204" pitchFamily="34" charset="0"/>
                        <a:buChar char="•"/>
                      </a:pPr>
                      <a:r>
                        <a:rPr lang="en-US" sz="1200" dirty="0">
                          <a:solidFill>
                            <a:schemeClr val="bg1">
                              <a:lumMod val="50000"/>
                            </a:schemeClr>
                          </a:solidFill>
                        </a:rPr>
                        <a:t> Increased protein level due to presence of inflammatory substance, dead organism, protein and WBC.</a:t>
                      </a:r>
                    </a:p>
                    <a:p>
                      <a:pPr marL="171450" indent="-171450">
                        <a:buFont typeface="Arial" panose="020B0604020202020204" pitchFamily="34" charset="0"/>
                        <a:buChar char="•"/>
                      </a:pPr>
                      <a:r>
                        <a:rPr lang="en-US" sz="1200" dirty="0">
                          <a:solidFill>
                            <a:schemeClr val="bg1">
                              <a:lumMod val="50000"/>
                            </a:schemeClr>
                          </a:solidFill>
                        </a:rPr>
                        <a:t>Reduced glucose level ( Normally it is 2/3 of serum glucose level).</a:t>
                      </a:r>
                    </a:p>
                    <a:p>
                      <a:pPr marL="171450" indent="-171450">
                        <a:buFont typeface="Arial" panose="020B0604020202020204" pitchFamily="34" charset="0"/>
                        <a:buChar char="•"/>
                      </a:pPr>
                      <a:r>
                        <a:rPr lang="en-US" sz="1200" dirty="0">
                          <a:solidFill>
                            <a:schemeClr val="bg1">
                              <a:lumMod val="50000"/>
                            </a:schemeClr>
                          </a:solidFill>
                        </a:rPr>
                        <a:t>Increased local white cell count (polymorphonuclear leukocytes.)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10" name="TextBox 9">
            <a:extLst>
              <a:ext uri="{FF2B5EF4-FFF2-40B4-BE49-F238E27FC236}">
                <a16:creationId xmlns:a16="http://schemas.microsoft.com/office/drawing/2014/main" id="{33C9FFF2-CD80-4D05-8A87-37D380356EF7}"/>
              </a:ext>
            </a:extLst>
          </p:cNvPr>
          <p:cNvSpPr txBox="1"/>
          <p:nvPr/>
        </p:nvSpPr>
        <p:spPr>
          <a:xfrm>
            <a:off x="487347" y="3960136"/>
            <a:ext cx="2558561" cy="258532"/>
          </a:xfrm>
          <a:prstGeom prst="rect">
            <a:avLst/>
          </a:prstGeom>
          <a:noFill/>
        </p:spPr>
        <p:txBody>
          <a:bodyPr wrap="square" rtlCol="0">
            <a:spAutoFit/>
          </a:bodyPr>
          <a:lstStyle/>
          <a:p>
            <a:pPr lvl="0">
              <a:lnSpc>
                <a:spcPct val="90000"/>
              </a:lnSpc>
              <a:spcBef>
                <a:spcPts val="1000"/>
              </a:spcBef>
            </a:pPr>
            <a:r>
              <a:rPr lang="en-US" sz="1200" dirty="0">
                <a:solidFill>
                  <a:schemeClr val="accent1">
                    <a:lumMod val="75000"/>
                  </a:schemeClr>
                </a:solidFill>
              </a:rPr>
              <a:t>Don’t memorize the numbers.</a:t>
            </a:r>
          </a:p>
        </p:txBody>
      </p:sp>
      <p:sp>
        <p:nvSpPr>
          <p:cNvPr id="12" name="Rectangle 11">
            <a:extLst>
              <a:ext uri="{FF2B5EF4-FFF2-40B4-BE49-F238E27FC236}">
                <a16:creationId xmlns:a16="http://schemas.microsoft.com/office/drawing/2014/main" id="{37C90B3F-B0AC-4452-8F0C-DCE3300B78CF}"/>
              </a:ext>
            </a:extLst>
          </p:cNvPr>
          <p:cNvSpPr/>
          <p:nvPr/>
        </p:nvSpPr>
        <p:spPr>
          <a:xfrm>
            <a:off x="4197179" y="95298"/>
            <a:ext cx="756137" cy="4660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6194FF-0C39-4D69-BD91-C3012BF6940B}"/>
              </a:ext>
            </a:extLst>
          </p:cNvPr>
          <p:cNvSpPr/>
          <p:nvPr/>
        </p:nvSpPr>
        <p:spPr>
          <a:xfrm>
            <a:off x="2667839" y="91526"/>
            <a:ext cx="756137" cy="4660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FA4B39-FA48-4DED-A564-CDAD74B475C0}"/>
              </a:ext>
            </a:extLst>
          </p:cNvPr>
          <p:cNvSpPr/>
          <p:nvPr/>
        </p:nvSpPr>
        <p:spPr>
          <a:xfrm>
            <a:off x="3441042" y="91526"/>
            <a:ext cx="756137" cy="4660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5533BBB-604E-4DA9-994F-4A92B0A40BA5}"/>
              </a:ext>
            </a:extLst>
          </p:cNvPr>
          <p:cNvSpPr txBox="1"/>
          <p:nvPr/>
        </p:nvSpPr>
        <p:spPr>
          <a:xfrm>
            <a:off x="10375858" y="3868455"/>
            <a:ext cx="1602781" cy="276999"/>
          </a:xfrm>
          <a:prstGeom prst="rect">
            <a:avLst/>
          </a:prstGeom>
          <a:solidFill>
            <a:schemeClr val="bg1"/>
          </a:solidFill>
        </p:spPr>
        <p:txBody>
          <a:bodyPr wrap="square" rtlCol="0">
            <a:spAutoFit/>
          </a:bodyPr>
          <a:lstStyle/>
          <a:p>
            <a:r>
              <a:rPr lang="en-US" sz="1200" dirty="0">
                <a:solidFill>
                  <a:srgbClr val="7030A0"/>
                </a:solidFill>
              </a:rPr>
              <a:t>Only in female’s slides </a:t>
            </a:r>
          </a:p>
        </p:txBody>
      </p:sp>
      <p:sp>
        <p:nvSpPr>
          <p:cNvPr id="15" name="TextBox 14">
            <a:extLst>
              <a:ext uri="{FF2B5EF4-FFF2-40B4-BE49-F238E27FC236}">
                <a16:creationId xmlns:a16="http://schemas.microsoft.com/office/drawing/2014/main" id="{80B85B73-9B67-4E8D-A0F3-F9ABB76A1F2B}"/>
              </a:ext>
            </a:extLst>
          </p:cNvPr>
          <p:cNvSpPr txBox="1"/>
          <p:nvPr/>
        </p:nvSpPr>
        <p:spPr>
          <a:xfrm>
            <a:off x="10375859" y="186056"/>
            <a:ext cx="1602781" cy="276999"/>
          </a:xfrm>
          <a:prstGeom prst="rect">
            <a:avLst/>
          </a:prstGeom>
          <a:solidFill>
            <a:schemeClr val="bg1"/>
          </a:solidFill>
        </p:spPr>
        <p:txBody>
          <a:bodyPr wrap="square" rtlCol="0">
            <a:spAutoFit/>
          </a:bodyPr>
          <a:lstStyle/>
          <a:p>
            <a:r>
              <a:rPr lang="en-US" sz="1200" dirty="0">
                <a:solidFill>
                  <a:srgbClr val="7030A0"/>
                </a:solidFill>
              </a:rPr>
              <a:t>Only in female’s slides </a:t>
            </a:r>
          </a:p>
        </p:txBody>
      </p:sp>
      <p:sp>
        <p:nvSpPr>
          <p:cNvPr id="16" name="TextBox 15">
            <a:extLst>
              <a:ext uri="{FF2B5EF4-FFF2-40B4-BE49-F238E27FC236}">
                <a16:creationId xmlns:a16="http://schemas.microsoft.com/office/drawing/2014/main" id="{14DEAEBE-21EA-461D-BEC8-2EACF4E07CD1}"/>
              </a:ext>
            </a:extLst>
          </p:cNvPr>
          <p:cNvSpPr txBox="1"/>
          <p:nvPr/>
        </p:nvSpPr>
        <p:spPr>
          <a:xfrm>
            <a:off x="4409399" y="3609375"/>
            <a:ext cx="1602781" cy="276999"/>
          </a:xfrm>
          <a:prstGeom prst="rect">
            <a:avLst/>
          </a:prstGeom>
          <a:solidFill>
            <a:schemeClr val="bg1"/>
          </a:solidFill>
        </p:spPr>
        <p:txBody>
          <a:bodyPr wrap="square" rtlCol="0">
            <a:spAutoFit/>
          </a:bodyPr>
          <a:lstStyle/>
          <a:p>
            <a:r>
              <a:rPr lang="en-US" sz="1200" dirty="0">
                <a:solidFill>
                  <a:schemeClr val="accent6">
                    <a:lumMod val="50000"/>
                  </a:schemeClr>
                </a:solidFill>
              </a:rPr>
              <a:t>Only in male’s slides </a:t>
            </a:r>
          </a:p>
        </p:txBody>
      </p:sp>
    </p:spTree>
    <p:extLst>
      <p:ext uri="{BB962C8B-B14F-4D97-AF65-F5344CB8AC3E}">
        <p14:creationId xmlns:p14="http://schemas.microsoft.com/office/powerpoint/2010/main" val="159085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A51A298-FFC4-4218-90E3-137AA78D6DF5}"/>
              </a:ext>
            </a:extLst>
          </p:cNvPr>
          <p:cNvSpPr>
            <a:spLocks noGrp="1"/>
          </p:cNvSpPr>
          <p:nvPr>
            <p:ph type="title"/>
          </p:nvPr>
        </p:nvSpPr>
        <p:spPr>
          <a:xfrm>
            <a:off x="0" y="123826"/>
            <a:ext cx="7772400" cy="914400"/>
          </a:xfrm>
        </p:spPr>
        <p:txBody>
          <a:bodyPr>
            <a:normAutofit/>
          </a:bodyPr>
          <a:lstStyle/>
          <a:p>
            <a:pPr marL="342900" indent="-342900">
              <a:buFont typeface="Arial" panose="020B0604020202020204" pitchFamily="34" charset="0"/>
              <a:buChar char="•"/>
              <a:defRPr/>
            </a:pPr>
            <a:r>
              <a:rPr lang="en-US" sz="2400" b="1" dirty="0">
                <a:solidFill>
                  <a:schemeClr val="accent1">
                    <a:lumMod val="50000"/>
                  </a:schemeClr>
                </a:solidFill>
              </a:rPr>
              <a:t>CNS parameters</a:t>
            </a:r>
          </a:p>
        </p:txBody>
      </p:sp>
      <p:graphicFrame>
        <p:nvGraphicFramePr>
          <p:cNvPr id="4" name="Table 3">
            <a:extLst>
              <a:ext uri="{FF2B5EF4-FFF2-40B4-BE49-F238E27FC236}">
                <a16:creationId xmlns:a16="http://schemas.microsoft.com/office/drawing/2014/main" id="{48988947-3FA2-4778-B58F-432030F1BC07}"/>
              </a:ext>
            </a:extLst>
          </p:cNvPr>
          <p:cNvGraphicFramePr>
            <a:graphicFrameLocks noGrp="1"/>
          </p:cNvGraphicFramePr>
          <p:nvPr>
            <p:extLst>
              <p:ext uri="{D42A27DB-BD31-4B8C-83A1-F6EECF244321}">
                <p14:modId xmlns:p14="http://schemas.microsoft.com/office/powerpoint/2010/main" val="826378492"/>
              </p:ext>
            </p:extLst>
          </p:nvPr>
        </p:nvGraphicFramePr>
        <p:xfrm>
          <a:off x="301675" y="963620"/>
          <a:ext cx="8128000" cy="3232528"/>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81043185"/>
                    </a:ext>
                  </a:extLst>
                </a:gridCol>
                <a:gridCol w="4064000">
                  <a:extLst>
                    <a:ext uri="{9D8B030D-6E8A-4147-A177-3AD203B41FA5}">
                      <a16:colId xmlns:a16="http://schemas.microsoft.com/office/drawing/2014/main" val="890546951"/>
                    </a:ext>
                  </a:extLst>
                </a:gridCol>
              </a:tblGrid>
              <a:tr h="367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cs typeface="Tahoma" panose="020B0604030504040204" pitchFamily="34" charset="0"/>
                        </a:rPr>
                        <a:t>Normal CSF</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cs typeface="Tahoma" panose="020B0604030504040204" pitchFamily="34" charset="0"/>
                        </a:rPr>
                        <a:t>Pyogenic meningitis</a:t>
                      </a:r>
                    </a:p>
                  </a:txBody>
                  <a:tcPr>
                    <a:solidFill>
                      <a:schemeClr val="accent1">
                        <a:lumMod val="20000"/>
                        <a:lumOff val="80000"/>
                      </a:schemeClr>
                    </a:solidFill>
                  </a:tcPr>
                </a:tc>
                <a:extLst>
                  <a:ext uri="{0D108BD9-81ED-4DB2-BD59-A6C34878D82A}">
                    <a16:rowId xmlns:a16="http://schemas.microsoft.com/office/drawing/2014/main" val="2991781625"/>
                  </a:ext>
                </a:extLst>
              </a:tr>
              <a:tr h="370840">
                <a:tc>
                  <a:txBody>
                    <a:bodyPr/>
                    <a:lstStyle/>
                    <a:p>
                      <a:pPr marL="468630" indent="-285750">
                        <a:buFont typeface="Courier New" panose="02070309020205020404" pitchFamily="49" charset="0"/>
                        <a:buChar char="o"/>
                        <a:defRPr/>
                      </a:pPr>
                      <a:r>
                        <a:rPr lang="en-US" sz="1800" b="1" dirty="0"/>
                        <a:t>Adults</a:t>
                      </a:r>
                    </a:p>
                    <a:p>
                      <a:pPr marL="868680" lvl="1">
                        <a:buNone/>
                        <a:defRPr/>
                      </a:pPr>
                      <a:r>
                        <a:rPr lang="en-US" sz="1400" dirty="0"/>
                        <a:t>  WBC =0-5 /cmm3, </a:t>
                      </a:r>
                    </a:p>
                    <a:p>
                      <a:pPr marL="868680" lvl="1">
                        <a:buNone/>
                        <a:defRPr/>
                      </a:pPr>
                      <a:r>
                        <a:rPr lang="en-US" sz="1400" dirty="0"/>
                        <a:t>PMN= 0 %, glucose= &gt; 60 % of blood, </a:t>
                      </a:r>
                    </a:p>
                    <a:p>
                      <a:pPr marL="868680" lvl="1">
                        <a:buNone/>
                        <a:defRPr/>
                      </a:pPr>
                      <a:r>
                        <a:rPr lang="en-US" sz="1400" dirty="0"/>
                        <a:t>protein =&lt; 30 mg/dl</a:t>
                      </a:r>
                    </a:p>
                    <a:p>
                      <a:pPr marL="868680" lvl="1">
                        <a:buNone/>
                        <a:defRPr/>
                      </a:pPr>
                      <a:r>
                        <a:rPr lang="en-US" sz="1400" dirty="0">
                          <a:solidFill>
                            <a:srgbClr val="7030A0"/>
                          </a:solidFill>
                        </a:rPr>
                        <a:t>chloride = 115-130 </a:t>
                      </a:r>
                      <a:r>
                        <a:rPr lang="en-US" sz="1400" dirty="0" err="1">
                          <a:solidFill>
                            <a:srgbClr val="7030A0"/>
                          </a:solidFill>
                        </a:rPr>
                        <a:t>mmol</a:t>
                      </a:r>
                      <a:r>
                        <a:rPr lang="en-US" sz="1400" dirty="0">
                          <a:solidFill>
                            <a:srgbClr val="7030A0"/>
                          </a:solidFill>
                        </a:rPr>
                        <a:t>/l</a:t>
                      </a:r>
                      <a:endParaRPr lang="en-US" dirty="0">
                        <a:solidFill>
                          <a:srgbClr val="7030A0"/>
                        </a:solidFill>
                      </a:endParaRPr>
                    </a:p>
                  </a:txBody>
                  <a:tcPr/>
                </a:tc>
                <a:tc rowSpan="2">
                  <a:txBody>
                    <a:bodyPr/>
                    <a:lstStyle/>
                    <a:p>
                      <a:pPr eaLnBrk="1" hangingPunct="1">
                        <a:buFontTx/>
                        <a:buNone/>
                      </a:pPr>
                      <a:r>
                        <a:rPr lang="en-US" altLang="en-US" sz="1800" dirty="0">
                          <a:cs typeface="Tahoma" panose="020B0604030504040204" pitchFamily="34" charset="0"/>
                        </a:rPr>
                        <a:t>WBC=  </a:t>
                      </a:r>
                      <a:r>
                        <a:rPr lang="en-US" altLang="en-US" sz="1800" dirty="0">
                          <a:solidFill>
                            <a:srgbClr val="7030A0"/>
                          </a:solidFill>
                          <a:cs typeface="Tahoma" panose="020B0604030504040204" pitchFamily="34" charset="0"/>
                        </a:rPr>
                        <a:t>5 - 5000/cmm</a:t>
                      </a:r>
                      <a:r>
                        <a:rPr lang="en-US" altLang="en-US" sz="1200" dirty="0">
                          <a:solidFill>
                            <a:srgbClr val="7030A0"/>
                          </a:solidFill>
                          <a:cs typeface="Tahoma" panose="020B0604030504040204" pitchFamily="34" charset="0"/>
                        </a:rPr>
                        <a:t>3</a:t>
                      </a:r>
                      <a:r>
                        <a:rPr lang="en-US" altLang="en-US" sz="1800" dirty="0">
                          <a:solidFill>
                            <a:srgbClr val="7030A0"/>
                          </a:solidFill>
                          <a:cs typeface="Tahoma" panose="020B0604030504040204" pitchFamily="34" charset="0"/>
                        </a:rPr>
                        <a:t> </a:t>
                      </a:r>
                    </a:p>
                    <a:p>
                      <a:pPr eaLnBrk="1" hangingPunct="1">
                        <a:buFontTx/>
                        <a:buNone/>
                      </a:pPr>
                      <a:r>
                        <a:rPr lang="en-US" altLang="en-US" sz="1800" dirty="0">
                          <a:cs typeface="Tahoma" panose="020B0604030504040204" pitchFamily="34" charset="0"/>
                        </a:rPr>
                        <a:t>         = </a:t>
                      </a:r>
                      <a:r>
                        <a:rPr lang="en-US" altLang="en-US" sz="1800" dirty="0">
                          <a:solidFill>
                            <a:schemeClr val="accent6">
                              <a:lumMod val="50000"/>
                            </a:schemeClr>
                          </a:solidFill>
                          <a:cs typeface="Tahoma" panose="020B0604030504040204" pitchFamily="34" charset="0"/>
                        </a:rPr>
                        <a:t>1000-5000/cmm</a:t>
                      </a:r>
                      <a:r>
                        <a:rPr lang="en-US" altLang="en-US" sz="1200" dirty="0">
                          <a:solidFill>
                            <a:schemeClr val="accent6">
                              <a:lumMod val="50000"/>
                            </a:schemeClr>
                          </a:solidFill>
                          <a:cs typeface="Tahoma" panose="020B0604030504040204" pitchFamily="34" charset="0"/>
                        </a:rPr>
                        <a:t>3 (range 100-10000)</a:t>
                      </a:r>
                    </a:p>
                    <a:p>
                      <a:pPr eaLnBrk="1" hangingPunct="1">
                        <a:buFontTx/>
                        <a:buNone/>
                      </a:pPr>
                      <a:r>
                        <a:rPr lang="en-US" altLang="en-US" sz="1800" dirty="0">
                          <a:cs typeface="Tahoma" panose="020B0604030504040204" pitchFamily="34" charset="0"/>
                        </a:rPr>
                        <a:t>PMN= &gt; 60%</a:t>
                      </a:r>
                    </a:p>
                    <a:p>
                      <a:pPr eaLnBrk="1" hangingPunct="1">
                        <a:buFontTx/>
                        <a:buNone/>
                      </a:pPr>
                      <a:r>
                        <a:rPr lang="en-US" altLang="en-US" sz="1800" dirty="0">
                          <a:cs typeface="Tahoma" panose="020B0604030504040204" pitchFamily="34" charset="0"/>
                        </a:rPr>
                        <a:t>Glucose = &lt; 45 % of blood</a:t>
                      </a:r>
                    </a:p>
                    <a:p>
                      <a:pPr eaLnBrk="1" hangingPunct="1">
                        <a:buFontTx/>
                        <a:buNone/>
                      </a:pPr>
                      <a:r>
                        <a:rPr lang="en-US" altLang="en-US" sz="1800" dirty="0">
                          <a:cs typeface="Tahoma" panose="020B0604030504040204" pitchFamily="34" charset="0"/>
                        </a:rPr>
                        <a:t>Protein= &gt;60 mg/dl</a:t>
                      </a:r>
                    </a:p>
                    <a:p>
                      <a:pPr eaLnBrk="1" hangingPunct="1">
                        <a:buFontTx/>
                        <a:buNone/>
                      </a:pPr>
                      <a:r>
                        <a:rPr lang="en-US" altLang="en-US" sz="1800" dirty="0">
                          <a:solidFill>
                            <a:srgbClr val="7030A0"/>
                          </a:solidFill>
                          <a:cs typeface="Tahoma" panose="020B0604030504040204" pitchFamily="34" charset="0"/>
                        </a:rPr>
                        <a:t>Chloride= 110 </a:t>
                      </a:r>
                      <a:r>
                        <a:rPr lang="en-US" altLang="en-US" sz="1800" dirty="0" err="1">
                          <a:solidFill>
                            <a:srgbClr val="7030A0"/>
                          </a:solidFill>
                          <a:cs typeface="Tahoma" panose="020B0604030504040204" pitchFamily="34" charset="0"/>
                        </a:rPr>
                        <a:t>mmol</a:t>
                      </a:r>
                      <a:r>
                        <a:rPr lang="en-US" altLang="en-US" sz="1800" dirty="0">
                          <a:solidFill>
                            <a:srgbClr val="7030A0"/>
                          </a:solidFill>
                          <a:cs typeface="Tahoma" panose="020B0604030504040204" pitchFamily="34" charset="0"/>
                        </a:rPr>
                        <a:t>/l</a:t>
                      </a:r>
                      <a:endParaRPr lang="en-US" dirty="0">
                        <a:solidFill>
                          <a:srgbClr val="7030A0"/>
                        </a:solidFill>
                      </a:endParaRPr>
                    </a:p>
                  </a:txBody>
                  <a:tcPr/>
                </a:tc>
                <a:extLst>
                  <a:ext uri="{0D108BD9-81ED-4DB2-BD59-A6C34878D82A}">
                    <a16:rowId xmlns:a16="http://schemas.microsoft.com/office/drawing/2014/main" val="3199324630"/>
                  </a:ext>
                </a:extLst>
              </a:tr>
              <a:tr h="370840">
                <a:tc>
                  <a:txBody>
                    <a:bodyPr/>
                    <a:lstStyle/>
                    <a:p>
                      <a:pPr marL="468630" indent="-285750">
                        <a:buFont typeface="Courier New" panose="02070309020205020404" pitchFamily="49" charset="0"/>
                        <a:buChar char="o"/>
                        <a:defRPr/>
                      </a:pPr>
                      <a:r>
                        <a:rPr lang="en-US" sz="1800" b="1" dirty="0"/>
                        <a:t>Neonates</a:t>
                      </a:r>
                    </a:p>
                    <a:p>
                      <a:pPr marL="868680" lvl="1">
                        <a:buNone/>
                        <a:defRPr/>
                      </a:pPr>
                      <a:r>
                        <a:rPr lang="en-US" sz="1400" dirty="0"/>
                        <a:t>  </a:t>
                      </a:r>
                      <a:r>
                        <a:rPr lang="en-US" sz="1400" dirty="0">
                          <a:solidFill>
                            <a:srgbClr val="FF0000"/>
                          </a:solidFill>
                        </a:rPr>
                        <a:t>term</a:t>
                      </a:r>
                      <a:r>
                        <a:rPr lang="en-US" sz="1400" dirty="0"/>
                        <a:t> : WBC =0-32 /cmm3,</a:t>
                      </a:r>
                    </a:p>
                    <a:p>
                      <a:pPr marL="868680" lvl="1">
                        <a:buNone/>
                        <a:defRPr/>
                      </a:pPr>
                      <a:r>
                        <a:rPr lang="en-US" sz="1400" dirty="0"/>
                        <a:t> PMN=&gt;60 %, glucose = &gt;60 % of blood, </a:t>
                      </a:r>
                    </a:p>
                    <a:p>
                      <a:pPr marL="868680" lvl="1">
                        <a:buNone/>
                        <a:defRPr/>
                      </a:pPr>
                      <a:r>
                        <a:rPr lang="en-US" sz="1400" dirty="0"/>
                        <a:t>protein= 20-170 mg/dl</a:t>
                      </a:r>
                    </a:p>
                    <a:p>
                      <a:pPr marL="868680" lvl="1">
                        <a:buNone/>
                        <a:defRPr/>
                      </a:pPr>
                      <a:r>
                        <a:rPr lang="en-US" sz="1400" dirty="0">
                          <a:solidFill>
                            <a:srgbClr val="FF0000"/>
                          </a:solidFill>
                        </a:rPr>
                        <a:t>Preterm</a:t>
                      </a:r>
                      <a:r>
                        <a:rPr lang="en-US" sz="1400" dirty="0"/>
                        <a:t>: WBC=0-29/cmm3, </a:t>
                      </a:r>
                    </a:p>
                    <a:p>
                      <a:pPr marL="868680" lvl="1">
                        <a:buNone/>
                        <a:defRPr/>
                      </a:pPr>
                      <a:r>
                        <a:rPr lang="en-US" sz="1400" dirty="0"/>
                        <a:t>PMN= &lt;60 %, glucose = &gt;60 % of blood, </a:t>
                      </a:r>
                    </a:p>
                    <a:p>
                      <a:pPr marL="868680" lvl="1">
                        <a:buNone/>
                        <a:defRPr/>
                      </a:pPr>
                      <a:r>
                        <a:rPr lang="en-US" sz="1400" dirty="0"/>
                        <a:t>protein= 60-150 mg/dl</a:t>
                      </a:r>
                    </a:p>
                  </a:txBody>
                  <a:tcPr/>
                </a:tc>
                <a:tc vMerge="1">
                  <a:txBody>
                    <a:bodyPr/>
                    <a:lstStyle/>
                    <a:p>
                      <a:endParaRPr lang="en-US" dirty="0"/>
                    </a:p>
                  </a:txBody>
                  <a:tcPr/>
                </a:tc>
                <a:extLst>
                  <a:ext uri="{0D108BD9-81ED-4DB2-BD59-A6C34878D82A}">
                    <a16:rowId xmlns:a16="http://schemas.microsoft.com/office/drawing/2014/main" val="697734534"/>
                  </a:ext>
                </a:extLst>
              </a:tr>
            </a:tbl>
          </a:graphicData>
        </a:graphic>
      </p:graphicFrame>
      <p:pic>
        <p:nvPicPr>
          <p:cNvPr id="13" name="Picture 2" descr="نتيجة بحث الصور عن ‪appearance of meningitis CSF‬‏">
            <a:extLst>
              <a:ext uri="{FF2B5EF4-FFF2-40B4-BE49-F238E27FC236}">
                <a16:creationId xmlns:a16="http://schemas.microsoft.com/office/drawing/2014/main" id="{05E4DC30-14CA-4C98-85A8-1CE57337B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7356" y="2963823"/>
            <a:ext cx="2310593" cy="207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نتيجة بحث الصور عن ‪NORMAL CSF‬‏">
            <a:extLst>
              <a:ext uri="{FF2B5EF4-FFF2-40B4-BE49-F238E27FC236}">
                <a16:creationId xmlns:a16="http://schemas.microsoft.com/office/drawing/2014/main" id="{2E9BB6F2-651D-449F-89E8-1D03628135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7356" y="781153"/>
            <a:ext cx="2310593" cy="184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3FC0BE4-4E3C-4BE2-B82F-43B9D14B88D6}"/>
              </a:ext>
            </a:extLst>
          </p:cNvPr>
          <p:cNvSpPr/>
          <p:nvPr/>
        </p:nvSpPr>
        <p:spPr>
          <a:xfrm>
            <a:off x="301675" y="5362280"/>
            <a:ext cx="8282152" cy="923330"/>
          </a:xfrm>
          <a:prstGeom prst="rect">
            <a:avLst/>
          </a:prstGeom>
        </p:spPr>
        <p:txBody>
          <a:bodyPr wrap="square">
            <a:spAutoFit/>
          </a:bodyPr>
          <a:lstStyle/>
          <a:p>
            <a:pPr marL="285750" indent="-285750">
              <a:buFont typeface="Arial" charset="0"/>
              <a:buChar char="•"/>
              <a:defRPr/>
            </a:pPr>
            <a:r>
              <a:rPr lang="en-US" dirty="0"/>
              <a:t>True WBCs in CSF =   Actual WBC in CSF    -            WBC in blood x RBC in CSF</a:t>
            </a:r>
          </a:p>
          <a:p>
            <a:pPr marL="68263" indent="0" algn="ctr">
              <a:buFont typeface="Wingdings" pitchFamily="2" charset="2"/>
              <a:buNone/>
              <a:defRPr/>
            </a:pPr>
            <a:r>
              <a:rPr lang="en-US" dirty="0"/>
              <a:t>                                                                                                  _______________________</a:t>
            </a:r>
          </a:p>
          <a:p>
            <a:pPr marL="68263" indent="0" algn="ctr">
              <a:buFont typeface="Wingdings" pitchFamily="2" charset="2"/>
              <a:buNone/>
              <a:defRPr/>
            </a:pPr>
            <a:r>
              <a:rPr lang="en-US" dirty="0"/>
              <a:t>                                                                                                 RBC in blood </a:t>
            </a:r>
          </a:p>
        </p:txBody>
      </p:sp>
      <p:sp>
        <p:nvSpPr>
          <p:cNvPr id="16" name="Rectangle 15">
            <a:extLst>
              <a:ext uri="{FF2B5EF4-FFF2-40B4-BE49-F238E27FC236}">
                <a16:creationId xmlns:a16="http://schemas.microsoft.com/office/drawing/2014/main" id="{AB433E3C-45B9-4D9C-A554-CB06F1F3DE15}"/>
              </a:ext>
            </a:extLst>
          </p:cNvPr>
          <p:cNvSpPr/>
          <p:nvPr/>
        </p:nvSpPr>
        <p:spPr>
          <a:xfrm>
            <a:off x="301675" y="4727606"/>
            <a:ext cx="4092082" cy="461665"/>
          </a:xfrm>
          <a:prstGeom prst="rect">
            <a:avLst/>
          </a:prstGeom>
        </p:spPr>
        <p:txBody>
          <a:bodyPr wrap="none">
            <a:spAutoFit/>
          </a:bodyPr>
          <a:lstStyle/>
          <a:p>
            <a:pPr marL="342900" indent="-342900">
              <a:buFont typeface="Arial" charset="0"/>
              <a:buChar char="•"/>
              <a:defRPr/>
            </a:pPr>
            <a:r>
              <a:rPr lang="en-US" sz="2400" b="1" dirty="0">
                <a:solidFill>
                  <a:schemeClr val="accent1">
                    <a:lumMod val="50000"/>
                  </a:schemeClr>
                </a:solidFill>
                <a:latin typeface="+mj-lt"/>
                <a:ea typeface="+mj-ea"/>
                <a:cs typeface="+mj-cs"/>
              </a:rPr>
              <a:t>Traumatic LP </a:t>
            </a:r>
            <a:r>
              <a:rPr lang="en-US" sz="2400" b="1" dirty="0">
                <a:solidFill>
                  <a:schemeClr val="accent1">
                    <a:lumMod val="75000"/>
                  </a:schemeClr>
                </a:solidFill>
                <a:latin typeface="+mj-lt"/>
                <a:ea typeface="+mj-ea"/>
                <a:cs typeface="+mj-cs"/>
              </a:rPr>
              <a:t>(not important)</a:t>
            </a:r>
          </a:p>
        </p:txBody>
      </p:sp>
      <p:cxnSp>
        <p:nvCxnSpPr>
          <p:cNvPr id="18" name="Straight Connector 17">
            <a:extLst>
              <a:ext uri="{FF2B5EF4-FFF2-40B4-BE49-F238E27FC236}">
                <a16:creationId xmlns:a16="http://schemas.microsoft.com/office/drawing/2014/main" id="{C6AA47A9-4E24-4BF3-BB9A-6763254AF4A7}"/>
              </a:ext>
            </a:extLst>
          </p:cNvPr>
          <p:cNvCxnSpPr/>
          <p:nvPr/>
        </p:nvCxnSpPr>
        <p:spPr>
          <a:xfrm>
            <a:off x="-14912" y="6335966"/>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8107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022" y="259687"/>
            <a:ext cx="2241191" cy="461665"/>
          </a:xfrm>
          <a:prstGeom prst="rect">
            <a:avLst/>
          </a:prstGeom>
        </p:spPr>
        <p:txBody>
          <a:bodyPr wrap="none">
            <a:spAutoFit/>
          </a:bodyPr>
          <a:lstStyle/>
          <a:p>
            <a:pPr marL="342900" indent="-342900">
              <a:buFont typeface="Arial" charset="0"/>
              <a:buChar char="•"/>
            </a:pPr>
            <a:r>
              <a:rPr lang="en-US" sz="2400" b="1" dirty="0">
                <a:solidFill>
                  <a:schemeClr val="accent1">
                    <a:lumMod val="50000"/>
                  </a:schemeClr>
                </a:solidFill>
                <a:latin typeface="+mj-lt"/>
                <a:ea typeface="+mj-ea"/>
                <a:cs typeface="+mj-cs"/>
              </a:rPr>
              <a:t>Management </a:t>
            </a:r>
          </a:p>
        </p:txBody>
      </p:sp>
      <p:graphicFrame>
        <p:nvGraphicFramePr>
          <p:cNvPr id="4" name="Table 3">
            <a:extLst>
              <a:ext uri="{FF2B5EF4-FFF2-40B4-BE49-F238E27FC236}">
                <a16:creationId xmlns:a16="http://schemas.microsoft.com/office/drawing/2014/main" id="{EBD12D29-64EA-4087-A49F-FB46DFA00EBF}"/>
              </a:ext>
            </a:extLst>
          </p:cNvPr>
          <p:cNvGraphicFramePr>
            <a:graphicFrameLocks noGrp="1"/>
          </p:cNvGraphicFramePr>
          <p:nvPr>
            <p:extLst>
              <p:ext uri="{D42A27DB-BD31-4B8C-83A1-F6EECF244321}">
                <p14:modId xmlns:p14="http://schemas.microsoft.com/office/powerpoint/2010/main" val="422057818"/>
              </p:ext>
            </p:extLst>
          </p:nvPr>
        </p:nvGraphicFramePr>
        <p:xfrm>
          <a:off x="470487" y="862029"/>
          <a:ext cx="10516381" cy="3139440"/>
        </p:xfrm>
        <a:graphic>
          <a:graphicData uri="http://schemas.openxmlformats.org/drawingml/2006/table">
            <a:tbl>
              <a:tblPr firstRow="1" bandRow="1">
                <a:tableStyleId>{5940675A-B579-460E-94D1-54222C63F5DA}</a:tableStyleId>
              </a:tblPr>
              <a:tblGrid>
                <a:gridCol w="1965444">
                  <a:extLst>
                    <a:ext uri="{9D8B030D-6E8A-4147-A177-3AD203B41FA5}">
                      <a16:colId xmlns:a16="http://schemas.microsoft.com/office/drawing/2014/main" val="1750167252"/>
                    </a:ext>
                  </a:extLst>
                </a:gridCol>
                <a:gridCol w="2770022">
                  <a:extLst>
                    <a:ext uri="{9D8B030D-6E8A-4147-A177-3AD203B41FA5}">
                      <a16:colId xmlns:a16="http://schemas.microsoft.com/office/drawing/2014/main" val="633552711"/>
                    </a:ext>
                  </a:extLst>
                </a:gridCol>
                <a:gridCol w="5780915">
                  <a:extLst>
                    <a:ext uri="{9D8B030D-6E8A-4147-A177-3AD203B41FA5}">
                      <a16:colId xmlns:a16="http://schemas.microsoft.com/office/drawing/2014/main" val="4279581637"/>
                    </a:ext>
                  </a:extLst>
                </a:gridCol>
              </a:tblGrid>
              <a:tr h="370840">
                <a:tc gridSpan="3">
                  <a:txBody>
                    <a:bodyPr/>
                    <a:lstStyle/>
                    <a:p>
                      <a:pPr marL="285750" indent="-285750">
                        <a:buFont typeface="Arial" charset="0"/>
                        <a:buChar char="•"/>
                      </a:pPr>
                      <a:r>
                        <a:rPr lang="en-US" b="0" dirty="0">
                          <a:solidFill>
                            <a:schemeClr val="tx1"/>
                          </a:solidFill>
                        </a:rPr>
                        <a:t>Urgent , </a:t>
                      </a:r>
                      <a:r>
                        <a:rPr lang="en-US" b="0" dirty="0">
                          <a:solidFill>
                            <a:srgbClr val="FF0000"/>
                          </a:solidFill>
                        </a:rPr>
                        <a:t>A MEDICAL EMERGENCY</a:t>
                      </a:r>
                    </a:p>
                    <a:p>
                      <a:pPr marL="285750" indent="-285750">
                        <a:buFont typeface="Arial" charset="0"/>
                        <a:buChar char="•"/>
                      </a:pPr>
                      <a:r>
                        <a:rPr lang="en-US" b="0" dirty="0">
                          <a:solidFill>
                            <a:schemeClr val="tx1"/>
                          </a:solidFill>
                        </a:rPr>
                        <a:t>Antibiotics after taking specimens for lab diagnosis</a:t>
                      </a:r>
                    </a:p>
                    <a:p>
                      <a:pPr marL="285750" indent="-285750">
                        <a:buFont typeface="Arial" charset="0"/>
                        <a:buChar char="•"/>
                      </a:pPr>
                      <a:r>
                        <a:rPr lang="en-US" dirty="0">
                          <a:solidFill>
                            <a:schemeClr val="tx1"/>
                          </a:solidFill>
                        </a:rPr>
                        <a:t>Parenteral administration</a:t>
                      </a:r>
                      <a:endParaRPr lang="en-US" b="0" dirty="0">
                        <a:solidFill>
                          <a:schemeClr val="tx1"/>
                        </a:solidFill>
                      </a:endParaRPr>
                    </a:p>
                  </a:txBody>
                  <a:tcPr>
                    <a:solidFill>
                      <a:schemeClr val="accent1">
                        <a:lumMod val="20000"/>
                        <a:lumOff val="80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849328727"/>
                  </a:ext>
                </a:extLst>
              </a:tr>
              <a:tr h="370840">
                <a:tc>
                  <a:txBody>
                    <a:bodyPr/>
                    <a:lstStyle/>
                    <a:p>
                      <a:pPr marL="525780" indent="-457200">
                        <a:defRPr/>
                      </a:pPr>
                      <a:r>
                        <a:rPr lang="en-US" sz="1600" u="sng" dirty="0">
                          <a:solidFill>
                            <a:schemeClr val="tx1"/>
                          </a:solidFill>
                        </a:rPr>
                        <a:t>Children &amp; Adults:</a:t>
                      </a:r>
                    </a:p>
                    <a:p>
                      <a:endParaRPr lang="en-US" sz="1600" dirty="0">
                        <a:solidFill>
                          <a:schemeClr val="tx1"/>
                        </a:solidFill>
                      </a:endParaRPr>
                    </a:p>
                  </a:txBody>
                  <a:tcPr>
                    <a:solidFill>
                      <a:schemeClr val="accent4">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Ceftriaxone (or Cefotaxime)  + Vancomycin </a:t>
                      </a:r>
                      <a:r>
                        <a:rPr lang="en-US" sz="1800" dirty="0">
                          <a:solidFill>
                            <a:schemeClr val="tx1"/>
                          </a:solidFill>
                        </a:rPr>
                        <a:t>(</a:t>
                      </a:r>
                      <a:r>
                        <a:rPr lang="en-US" sz="1800" i="1" dirty="0">
                          <a:solidFill>
                            <a:schemeClr val="tx1"/>
                          </a:solidFill>
                        </a:rPr>
                        <a:t>cover the main 3 pathogens</a:t>
                      </a:r>
                      <a:r>
                        <a:rPr lang="en-US" sz="1800" dirty="0">
                          <a:solidFill>
                            <a:schemeClr val="tx1"/>
                          </a:solidFill>
                        </a:rPr>
                        <a:t>) .</a:t>
                      </a:r>
                    </a:p>
                  </a:txBody>
                  <a:tcPr/>
                </a:tc>
                <a:tc hMerge="1">
                  <a:txBody>
                    <a:bodyPr/>
                    <a:lstStyle/>
                    <a:p>
                      <a:endParaRPr lang="en-US"/>
                    </a:p>
                  </a:txBody>
                  <a:tcPr/>
                </a:tc>
                <a:extLst>
                  <a:ext uri="{0D108BD9-81ED-4DB2-BD59-A6C34878D82A}">
                    <a16:rowId xmlns:a16="http://schemas.microsoft.com/office/drawing/2014/main" val="1055352153"/>
                  </a:ext>
                </a:extLst>
              </a:tr>
              <a:tr h="370840">
                <a:tc>
                  <a:txBody>
                    <a:bodyPr/>
                    <a:lstStyle/>
                    <a:p>
                      <a:pPr marL="525780" indent="-457200">
                        <a:defRPr/>
                      </a:pPr>
                      <a:r>
                        <a:rPr lang="en-US" sz="1600" u="sng" dirty="0">
                          <a:solidFill>
                            <a:schemeClr val="tx1"/>
                          </a:solidFill>
                        </a:rPr>
                        <a:t>Neonates :</a:t>
                      </a:r>
                    </a:p>
                    <a:p>
                      <a:endParaRPr lang="en-US" sz="1600" dirty="0">
                        <a:solidFill>
                          <a:schemeClr val="tx1"/>
                        </a:solidFill>
                      </a:endParaRPr>
                    </a:p>
                  </a:txBody>
                  <a:tcPr>
                    <a:solidFill>
                      <a:schemeClr val="accent4">
                        <a:lumMod val="20000"/>
                        <a:lumOff val="80000"/>
                      </a:schemeClr>
                    </a:solidFill>
                  </a:tcPr>
                </a:tc>
                <a:tc gridSpan="2">
                  <a:txBody>
                    <a:bodyPr/>
                    <a:lstStyle/>
                    <a:p>
                      <a:pPr marL="411480" lvl="0" indent="0">
                        <a:buFont typeface="Arial" panose="020B0604020202020204" pitchFamily="34" charset="0"/>
                        <a:buNone/>
                        <a:defRPr/>
                      </a:pPr>
                      <a:r>
                        <a:rPr lang="en-US" sz="1800" dirty="0">
                          <a:solidFill>
                            <a:srgbClr val="FF0000"/>
                          </a:solidFill>
                        </a:rPr>
                        <a:t>Ampicillin + Gentamicin or Cefotaxime</a:t>
                      </a:r>
                    </a:p>
                    <a:p>
                      <a:pPr marL="525780" indent="-457200">
                        <a:defRPr/>
                      </a:pPr>
                      <a:r>
                        <a:rPr lang="en-US" sz="1800" dirty="0">
                          <a:solidFill>
                            <a:schemeClr val="tx1"/>
                          </a:solidFill>
                        </a:rPr>
                        <a:t>Modify treatment after lab results ( as needed).</a:t>
                      </a:r>
                    </a:p>
                  </a:txBody>
                  <a:tcPr/>
                </a:tc>
                <a:tc hMerge="1">
                  <a:txBody>
                    <a:bodyPr/>
                    <a:lstStyle/>
                    <a:p>
                      <a:endParaRPr lang="en-US" dirty="0"/>
                    </a:p>
                  </a:txBody>
                  <a:tcPr/>
                </a:tc>
                <a:extLst>
                  <a:ext uri="{0D108BD9-81ED-4DB2-BD59-A6C34878D82A}">
                    <a16:rowId xmlns:a16="http://schemas.microsoft.com/office/drawing/2014/main" val="4123337812"/>
                  </a:ext>
                </a:extLst>
              </a:tr>
              <a:tr h="308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Duration :</a:t>
                      </a:r>
                    </a:p>
                  </a:txBody>
                  <a:tcPr>
                    <a:solidFill>
                      <a:schemeClr val="accent4">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10-14 days ( or more ) according to the medical condition.</a:t>
                      </a:r>
                    </a:p>
                  </a:txBody>
                  <a:tcPr/>
                </a:tc>
                <a:tc hMerge="1">
                  <a:txBody>
                    <a:bodyPr/>
                    <a:lstStyle/>
                    <a:p>
                      <a:endParaRPr lang="en-US"/>
                    </a:p>
                  </a:txBody>
                  <a:tcPr/>
                </a:tc>
                <a:extLst>
                  <a:ext uri="{0D108BD9-81ED-4DB2-BD59-A6C34878D82A}">
                    <a16:rowId xmlns:a16="http://schemas.microsoft.com/office/drawing/2014/main" val="3501648902"/>
                  </a:ext>
                </a:extLst>
              </a:tr>
              <a:tr h="370840">
                <a:tc>
                  <a:txBody>
                    <a:bodyPr/>
                    <a:lstStyle/>
                    <a:p>
                      <a:pPr marL="525780" indent="-457200">
                        <a:defRPr/>
                      </a:pPr>
                      <a:r>
                        <a:rPr lang="en-US" sz="1600" dirty="0">
                          <a:solidFill>
                            <a:schemeClr val="tx1"/>
                          </a:solidFill>
                        </a:rPr>
                        <a:t>Prevention: </a:t>
                      </a:r>
                    </a:p>
                  </a:txBody>
                  <a:tcPr>
                    <a:solidFill>
                      <a:schemeClr val="accent4">
                        <a:lumMod val="20000"/>
                        <a:lumOff val="80000"/>
                      </a:schemeClr>
                    </a:solidFill>
                  </a:tcPr>
                </a:tc>
                <a:tc>
                  <a:txBody>
                    <a:bodyPr/>
                    <a:lstStyle/>
                    <a:p>
                      <a:r>
                        <a:rPr lang="en-US" sz="1800" dirty="0">
                          <a:solidFill>
                            <a:schemeClr val="tx1"/>
                          </a:solidFill>
                        </a:rPr>
                        <a:t>Vaccination</a:t>
                      </a:r>
                      <a:endParaRPr lang="en-U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Prophylactic antimicrobial agent for  contacts  (</a:t>
                      </a:r>
                      <a:r>
                        <a:rPr lang="en-US" sz="1800" i="1" dirty="0">
                          <a:solidFill>
                            <a:schemeClr val="tx1"/>
                          </a:solidFill>
                        </a:rPr>
                        <a:t>Hib &amp; </a:t>
                      </a:r>
                      <a:r>
                        <a:rPr lang="en-US" sz="1800" i="1" dirty="0" err="1">
                          <a:solidFill>
                            <a:schemeClr val="tx1"/>
                          </a:solidFill>
                        </a:rPr>
                        <a:t>N.meningitidis</a:t>
                      </a:r>
                      <a:r>
                        <a:rPr lang="en-US" sz="1800" dirty="0">
                          <a:solidFill>
                            <a:schemeClr val="tx1"/>
                          </a:solidFill>
                        </a:rPr>
                        <a:t>)</a:t>
                      </a:r>
                    </a:p>
                  </a:txBody>
                  <a:tcPr/>
                </a:tc>
                <a:extLst>
                  <a:ext uri="{0D108BD9-81ED-4DB2-BD59-A6C34878D82A}">
                    <a16:rowId xmlns:a16="http://schemas.microsoft.com/office/drawing/2014/main" val="3423325915"/>
                  </a:ext>
                </a:extLst>
              </a:tr>
            </a:tbl>
          </a:graphicData>
        </a:graphic>
      </p:graphicFrame>
      <p:cxnSp>
        <p:nvCxnSpPr>
          <p:cNvPr id="10" name="Straight Connector 9">
            <a:extLst>
              <a:ext uri="{FF2B5EF4-FFF2-40B4-BE49-F238E27FC236}">
                <a16:creationId xmlns:a16="http://schemas.microsoft.com/office/drawing/2014/main" id="{57F9F21A-642C-4B5B-9B05-6615D504B95D}"/>
              </a:ext>
            </a:extLst>
          </p:cNvPr>
          <p:cNvCxnSpPr/>
          <p:nvPr/>
        </p:nvCxnSpPr>
        <p:spPr>
          <a:xfrm>
            <a:off x="-14912" y="6335966"/>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FD5020B0-AC12-4523-AC57-6677AA8082EE}"/>
              </a:ext>
            </a:extLst>
          </p:cNvPr>
          <p:cNvSpPr txBox="1"/>
          <p:nvPr/>
        </p:nvSpPr>
        <p:spPr>
          <a:xfrm>
            <a:off x="-14912" y="6458791"/>
            <a:ext cx="2558561" cy="258532"/>
          </a:xfrm>
          <a:prstGeom prst="rect">
            <a:avLst/>
          </a:prstGeom>
          <a:noFill/>
        </p:spPr>
        <p:txBody>
          <a:bodyPr wrap="square" rtlCol="0">
            <a:spAutoFit/>
          </a:bodyPr>
          <a:lstStyle/>
          <a:p>
            <a:pPr lvl="0">
              <a:lnSpc>
                <a:spcPct val="90000"/>
              </a:lnSpc>
              <a:spcBef>
                <a:spcPts val="1000"/>
              </a:spcBef>
            </a:pPr>
            <a:r>
              <a:rPr lang="en-US" sz="1200" dirty="0">
                <a:solidFill>
                  <a:schemeClr val="accent1">
                    <a:lumMod val="75000"/>
                  </a:schemeClr>
                </a:solidFill>
              </a:rPr>
              <a:t>Immediately start with antibiotics.</a:t>
            </a:r>
          </a:p>
        </p:txBody>
      </p:sp>
    </p:spTree>
    <p:extLst>
      <p:ext uri="{BB962C8B-B14F-4D97-AF65-F5344CB8AC3E}">
        <p14:creationId xmlns:p14="http://schemas.microsoft.com/office/powerpoint/2010/main" val="1450131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270" y="113335"/>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SUMMARY:</a:t>
            </a:r>
          </a:p>
        </p:txBody>
      </p:sp>
      <p:cxnSp>
        <p:nvCxnSpPr>
          <p:cNvPr id="4" name="Straight Connector 3">
            <a:extLst>
              <a:ext uri="{FF2B5EF4-FFF2-40B4-BE49-F238E27FC236}">
                <a16:creationId xmlns:a16="http://schemas.microsoft.com/office/drawing/2014/main" id="{35DFF2FF-55CA-4668-BE8F-94BD5946A2EA}"/>
              </a:ext>
            </a:extLst>
          </p:cNvPr>
          <p:cNvCxnSpPr/>
          <p:nvPr/>
        </p:nvCxnSpPr>
        <p:spPr>
          <a:xfrm>
            <a:off x="0" y="861392"/>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5" name="Table 4">
            <a:extLst>
              <a:ext uri="{FF2B5EF4-FFF2-40B4-BE49-F238E27FC236}">
                <a16:creationId xmlns:a16="http://schemas.microsoft.com/office/drawing/2014/main" id="{E2322431-C1EC-4188-9319-2C41DB2AC1E5}"/>
              </a:ext>
            </a:extLst>
          </p:cNvPr>
          <p:cNvGraphicFramePr>
            <a:graphicFrameLocks noGrp="1"/>
          </p:cNvGraphicFramePr>
          <p:nvPr>
            <p:extLst>
              <p:ext uri="{D42A27DB-BD31-4B8C-83A1-F6EECF244321}">
                <p14:modId xmlns:p14="http://schemas.microsoft.com/office/powerpoint/2010/main" val="1013320024"/>
              </p:ext>
            </p:extLst>
          </p:nvPr>
        </p:nvGraphicFramePr>
        <p:xfrm>
          <a:off x="312420" y="1199805"/>
          <a:ext cx="11567160" cy="4602480"/>
        </p:xfrm>
        <a:graphic>
          <a:graphicData uri="http://schemas.openxmlformats.org/drawingml/2006/table">
            <a:tbl>
              <a:tblPr firstRow="1" bandRow="1">
                <a:tableStyleId>{5C22544A-7EE6-4342-B048-85BDC9FD1C3A}</a:tableStyleId>
              </a:tblPr>
              <a:tblGrid>
                <a:gridCol w="11567160">
                  <a:extLst>
                    <a:ext uri="{9D8B030D-6E8A-4147-A177-3AD203B41FA5}">
                      <a16:colId xmlns:a16="http://schemas.microsoft.com/office/drawing/2014/main" val="20000"/>
                    </a:ext>
                  </a:extLst>
                </a:gridCol>
              </a:tblGrid>
              <a:tr h="4583775">
                <a:tc>
                  <a:txBody>
                    <a:bodyPr/>
                    <a:lstStyle/>
                    <a:p>
                      <a:pPr marL="285750" indent="-285750">
                        <a:buFont typeface="Arial" charset="0"/>
                        <a:buChar char="•"/>
                      </a:pPr>
                      <a:r>
                        <a:rPr lang="en-US" sz="2000" b="0" dirty="0">
                          <a:solidFill>
                            <a:schemeClr val="tx1"/>
                          </a:solidFill>
                          <a:latin typeface="+mn-lt"/>
                        </a:rPr>
                        <a:t>Pyogenic meningitis is an inflammation of the meninges  affecting Pia, Arachnoid and subarachnoid space.</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2000" b="0" dirty="0">
                          <a:solidFill>
                            <a:schemeClr val="tx1"/>
                          </a:solidFill>
                          <a:latin typeface="+mn-lt"/>
                        </a:rPr>
                        <a:t>In</a:t>
                      </a:r>
                      <a:r>
                        <a:rPr lang="en-US" sz="2000" b="0" baseline="0" dirty="0">
                          <a:solidFill>
                            <a:schemeClr val="tx1"/>
                          </a:solidFill>
                          <a:latin typeface="+mn-lt"/>
                        </a:rPr>
                        <a:t> newborns : Group B Streptococcus , Escherichia Coli ,  Listeria </a:t>
                      </a:r>
                      <a:r>
                        <a:rPr lang="en-US" sz="2000" b="0" baseline="0" dirty="0" err="1">
                          <a:solidFill>
                            <a:schemeClr val="tx1"/>
                          </a:solidFill>
                          <a:latin typeface="+mn-lt"/>
                        </a:rPr>
                        <a:t>Monocytogenes</a:t>
                      </a:r>
                      <a:r>
                        <a:rPr lang="en-US" sz="2000" b="0" baseline="0" dirty="0">
                          <a:solidFill>
                            <a:schemeClr val="tx1"/>
                          </a:solidFill>
                          <a:latin typeface="+mn-lt"/>
                        </a:rPr>
                        <a:t>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2000" b="0" baseline="0" dirty="0">
                          <a:solidFill>
                            <a:schemeClr val="tx1"/>
                          </a:solidFill>
                          <a:latin typeface="+mn-lt"/>
                        </a:rPr>
                        <a:t>In infants : Streptococcus </a:t>
                      </a:r>
                      <a:r>
                        <a:rPr lang="en-US" sz="2000" b="0" baseline="0" dirty="0" err="1">
                          <a:solidFill>
                            <a:schemeClr val="tx1"/>
                          </a:solidFill>
                          <a:latin typeface="+mn-lt"/>
                        </a:rPr>
                        <a:t>Pneumoniae</a:t>
                      </a:r>
                      <a:r>
                        <a:rPr lang="en-US" sz="2000" b="0" baseline="0" dirty="0">
                          <a:solidFill>
                            <a:schemeClr val="tx1"/>
                          </a:solidFill>
                          <a:latin typeface="+mn-lt"/>
                        </a:rPr>
                        <a:t> , Neisseria </a:t>
                      </a:r>
                      <a:r>
                        <a:rPr lang="en-US" sz="2000" b="0" baseline="0" dirty="0" err="1">
                          <a:solidFill>
                            <a:schemeClr val="tx1"/>
                          </a:solidFill>
                          <a:latin typeface="+mn-lt"/>
                        </a:rPr>
                        <a:t>Meningitidis</a:t>
                      </a:r>
                      <a:r>
                        <a:rPr lang="en-US" sz="2000" b="0" baseline="0" dirty="0">
                          <a:solidFill>
                            <a:schemeClr val="tx1"/>
                          </a:solidFill>
                          <a:latin typeface="+mn-lt"/>
                        </a:rPr>
                        <a:t> , </a:t>
                      </a:r>
                      <a:r>
                        <a:rPr lang="en-US" sz="2000" b="0" baseline="0" dirty="0" err="1">
                          <a:solidFill>
                            <a:schemeClr val="tx1"/>
                          </a:solidFill>
                          <a:latin typeface="+mn-lt"/>
                        </a:rPr>
                        <a:t>Haemophilus</a:t>
                      </a:r>
                      <a:r>
                        <a:rPr lang="en-US" sz="2000" b="0" baseline="0" dirty="0">
                          <a:solidFill>
                            <a:schemeClr val="tx1"/>
                          </a:solidFill>
                          <a:latin typeface="+mn-lt"/>
                        </a:rPr>
                        <a:t> </a:t>
                      </a:r>
                      <a:r>
                        <a:rPr lang="en-US" sz="2000" b="0" baseline="0" dirty="0" err="1">
                          <a:solidFill>
                            <a:schemeClr val="tx1"/>
                          </a:solidFill>
                          <a:latin typeface="+mn-lt"/>
                        </a:rPr>
                        <a:t>Influenzae</a:t>
                      </a:r>
                      <a:r>
                        <a:rPr lang="en-US" sz="2000" b="0" baseline="0" dirty="0">
                          <a:solidFill>
                            <a:schemeClr val="tx1"/>
                          </a:solidFill>
                          <a:latin typeface="+mn-lt"/>
                        </a:rPr>
                        <a:t>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2000" b="0" baseline="0" dirty="0">
                          <a:solidFill>
                            <a:schemeClr val="tx1"/>
                          </a:solidFill>
                          <a:latin typeface="+mn-lt"/>
                        </a:rPr>
                        <a:t>In adults : Streptococcus </a:t>
                      </a:r>
                      <a:r>
                        <a:rPr lang="en-US" sz="2000" b="0" baseline="0" dirty="0" err="1">
                          <a:solidFill>
                            <a:schemeClr val="tx1"/>
                          </a:solidFill>
                          <a:latin typeface="+mn-lt"/>
                        </a:rPr>
                        <a:t>Pneumoniae</a:t>
                      </a:r>
                      <a:r>
                        <a:rPr lang="en-US" sz="2000" b="0" baseline="0" dirty="0">
                          <a:solidFill>
                            <a:schemeClr val="tx1"/>
                          </a:solidFill>
                          <a:latin typeface="+mn-lt"/>
                        </a:rPr>
                        <a:t> ,  Neisseria </a:t>
                      </a:r>
                      <a:r>
                        <a:rPr lang="en-US" sz="2000" b="0" baseline="0" dirty="0" err="1">
                          <a:solidFill>
                            <a:schemeClr val="tx1"/>
                          </a:solidFill>
                          <a:latin typeface="+mn-lt"/>
                        </a:rPr>
                        <a:t>Meningitidis</a:t>
                      </a:r>
                      <a:r>
                        <a:rPr lang="en-US" sz="2000" b="0" baseline="0" dirty="0">
                          <a:solidFill>
                            <a:schemeClr val="tx1"/>
                          </a:solidFill>
                          <a:latin typeface="+mn-lt"/>
                        </a:rPr>
                        <a:t>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2000" b="0" i="1" kern="1200" dirty="0">
                          <a:solidFill>
                            <a:srgbClr val="FF0000"/>
                          </a:solidFill>
                          <a:effectLst/>
                          <a:latin typeface="+mn-lt"/>
                          <a:ea typeface="+mn-ea"/>
                          <a:cs typeface="+mn-cs"/>
                        </a:rPr>
                        <a:t>Neisseria </a:t>
                      </a:r>
                      <a:r>
                        <a:rPr lang="en-US" sz="2000" b="0" i="1" kern="1200" dirty="0" err="1">
                          <a:solidFill>
                            <a:srgbClr val="FF0000"/>
                          </a:solidFill>
                          <a:effectLst/>
                          <a:latin typeface="+mn-lt"/>
                          <a:ea typeface="+mn-ea"/>
                          <a:cs typeface="+mn-cs"/>
                        </a:rPr>
                        <a:t>Meningitidis</a:t>
                      </a:r>
                      <a:r>
                        <a:rPr lang="en-US" sz="2000" b="0" i="1" kern="1200" dirty="0">
                          <a:solidFill>
                            <a:srgbClr val="FF0000"/>
                          </a:solidFill>
                          <a:effectLst/>
                          <a:latin typeface="+mn-lt"/>
                          <a:ea typeface="+mn-ea"/>
                          <a:cs typeface="+mn-cs"/>
                        </a:rPr>
                        <a:t> </a:t>
                      </a:r>
                      <a:r>
                        <a:rPr lang="en-US" sz="2000" b="0" kern="1200" dirty="0">
                          <a:solidFill>
                            <a:srgbClr val="FF0000"/>
                          </a:solidFill>
                          <a:effectLst/>
                          <a:latin typeface="+mn-lt"/>
                          <a:ea typeface="+mn-ea"/>
                          <a:cs typeface="+mn-cs"/>
                        </a:rPr>
                        <a:t>Gram negative </a:t>
                      </a:r>
                      <a:r>
                        <a:rPr lang="en-US" sz="2000" b="0" kern="1200" dirty="0" err="1">
                          <a:solidFill>
                            <a:srgbClr val="FF0000"/>
                          </a:solidFill>
                          <a:effectLst/>
                          <a:latin typeface="+mn-lt"/>
                          <a:ea typeface="+mn-ea"/>
                          <a:cs typeface="+mn-cs"/>
                        </a:rPr>
                        <a:t>diplococci</a:t>
                      </a:r>
                      <a:r>
                        <a:rPr lang="en-US" sz="2000" b="0" kern="1200" dirty="0">
                          <a:solidFill>
                            <a:srgbClr val="FF0000"/>
                          </a:solidFill>
                          <a:effectLst/>
                          <a:latin typeface="+mn-lt"/>
                          <a:ea typeface="+mn-ea"/>
                          <a:cs typeface="+mn-cs"/>
                        </a:rPr>
                        <a:t>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2000" b="0" dirty="0">
                          <a:solidFill>
                            <a:srgbClr val="FF0000"/>
                          </a:solidFill>
                          <a:effectLst/>
                          <a:latin typeface="+mn-lt"/>
                        </a:rPr>
                        <a:t>Streptococcus </a:t>
                      </a:r>
                      <a:r>
                        <a:rPr lang="en-US" sz="2000" b="0" dirty="0" err="1">
                          <a:solidFill>
                            <a:srgbClr val="FF0000"/>
                          </a:solidFill>
                          <a:effectLst/>
                          <a:latin typeface="+mn-lt"/>
                        </a:rPr>
                        <a:t>Pneumoniae</a:t>
                      </a:r>
                      <a:r>
                        <a:rPr lang="en-US" sz="2000" b="0" dirty="0">
                          <a:solidFill>
                            <a:srgbClr val="FF0000"/>
                          </a:solidFill>
                          <a:effectLst/>
                          <a:latin typeface="+mn-lt"/>
                        </a:rPr>
                        <a:t> </a:t>
                      </a:r>
                      <a:r>
                        <a:rPr lang="en-US" sz="2000" b="0" kern="1200" dirty="0">
                          <a:solidFill>
                            <a:srgbClr val="FF0000"/>
                          </a:solidFill>
                          <a:effectLst/>
                          <a:latin typeface="+mn-lt"/>
                          <a:ea typeface="+mn-ea"/>
                          <a:cs typeface="+mn-cs"/>
                        </a:rPr>
                        <a:t>Gram positive </a:t>
                      </a:r>
                      <a:r>
                        <a:rPr lang="en-US" sz="2000" b="0" kern="1200" dirty="0" err="1">
                          <a:solidFill>
                            <a:srgbClr val="FF0000"/>
                          </a:solidFill>
                          <a:effectLst/>
                          <a:latin typeface="+mn-lt"/>
                          <a:ea typeface="+mn-ea"/>
                          <a:cs typeface="+mn-cs"/>
                        </a:rPr>
                        <a:t>diplococci</a:t>
                      </a:r>
                      <a:r>
                        <a:rPr lang="en-US" sz="2000" b="0" kern="1200" dirty="0">
                          <a:solidFill>
                            <a:srgbClr val="FF0000"/>
                          </a:solidFill>
                          <a:effectLst/>
                          <a:latin typeface="+mn-lt"/>
                          <a:ea typeface="+mn-ea"/>
                          <a:cs typeface="+mn-cs"/>
                        </a:rPr>
                        <a:t>​ </a:t>
                      </a:r>
                      <a:endParaRPr lang="en-US" sz="2000" b="0" dirty="0">
                        <a:solidFill>
                          <a:srgbClr val="FF0000"/>
                        </a:solidFill>
                        <a:effectLst/>
                        <a:latin typeface="+mn-lt"/>
                      </a:endParaRP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2000" b="0" kern="1200" dirty="0">
                          <a:solidFill>
                            <a:srgbClr val="FF0000"/>
                          </a:solidFill>
                          <a:effectLst/>
                          <a:latin typeface="+mn-lt"/>
                          <a:ea typeface="+mn-ea"/>
                          <a:cs typeface="+mn-cs"/>
                        </a:rPr>
                        <a:t>Group B Streptococcus</a:t>
                      </a:r>
                      <a:r>
                        <a:rPr lang="en-US" sz="2000" b="0" kern="1200" baseline="0" dirty="0">
                          <a:solidFill>
                            <a:srgbClr val="FF0000"/>
                          </a:solidFill>
                          <a:effectLst/>
                          <a:latin typeface="+mn-lt"/>
                          <a:ea typeface="+mn-ea"/>
                          <a:cs typeface="+mn-cs"/>
                        </a:rPr>
                        <a:t> Gram positive cocci in chains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2000" b="0" i="1" kern="1200" dirty="0" err="1">
                          <a:solidFill>
                            <a:srgbClr val="FF0000"/>
                          </a:solidFill>
                          <a:effectLst/>
                          <a:latin typeface="+mn-lt"/>
                          <a:ea typeface="+mn-ea"/>
                          <a:cs typeface="+mn-cs"/>
                        </a:rPr>
                        <a:t>Haemophilus</a:t>
                      </a:r>
                      <a:r>
                        <a:rPr lang="en-US" sz="2000" b="0" i="1" kern="1200" dirty="0">
                          <a:solidFill>
                            <a:srgbClr val="FF0000"/>
                          </a:solidFill>
                          <a:effectLst/>
                          <a:latin typeface="+mn-lt"/>
                          <a:ea typeface="+mn-ea"/>
                          <a:cs typeface="+mn-cs"/>
                        </a:rPr>
                        <a:t> </a:t>
                      </a:r>
                      <a:r>
                        <a:rPr lang="en-US" sz="2000" b="0" i="1" kern="1200" dirty="0" err="1">
                          <a:solidFill>
                            <a:srgbClr val="FF0000"/>
                          </a:solidFill>
                          <a:effectLst/>
                          <a:latin typeface="+mn-lt"/>
                          <a:ea typeface="+mn-ea"/>
                          <a:cs typeface="+mn-cs"/>
                        </a:rPr>
                        <a:t>Influenzae</a:t>
                      </a:r>
                      <a:r>
                        <a:rPr lang="en-US" sz="2000" b="0" i="1" kern="1200" dirty="0">
                          <a:solidFill>
                            <a:srgbClr val="FF0000"/>
                          </a:solidFill>
                          <a:effectLst/>
                          <a:latin typeface="+mn-lt"/>
                          <a:ea typeface="+mn-ea"/>
                          <a:cs typeface="+mn-cs"/>
                        </a:rPr>
                        <a:t> </a:t>
                      </a:r>
                      <a:r>
                        <a:rPr lang="en-US" sz="2000" b="0" kern="1200" dirty="0">
                          <a:solidFill>
                            <a:srgbClr val="FF0000"/>
                          </a:solidFill>
                          <a:effectLst/>
                          <a:latin typeface="+mn-lt"/>
                          <a:ea typeface="+mn-ea"/>
                          <a:cs typeface="+mn-cs"/>
                        </a:rPr>
                        <a:t>Small gram negative </a:t>
                      </a:r>
                      <a:r>
                        <a:rPr lang="en-US" sz="2000" b="0" kern="1200" dirty="0" err="1">
                          <a:solidFill>
                            <a:srgbClr val="FF0000"/>
                          </a:solidFill>
                          <a:effectLst/>
                          <a:latin typeface="+mn-lt"/>
                          <a:ea typeface="+mn-ea"/>
                          <a:cs typeface="+mn-cs"/>
                        </a:rPr>
                        <a:t>coccobacilli</a:t>
                      </a:r>
                      <a:r>
                        <a:rPr lang="en-US" sz="2000" b="0" kern="1200" dirty="0">
                          <a:solidFill>
                            <a:srgbClr val="FF0000"/>
                          </a:solidFill>
                          <a:effectLst/>
                          <a:latin typeface="+mn-lt"/>
                          <a:ea typeface="+mn-ea"/>
                          <a:cs typeface="+mn-cs"/>
                        </a:rPr>
                        <a:t>​ </a:t>
                      </a:r>
                      <a:endParaRPr lang="en-US" sz="2000" b="0" dirty="0">
                        <a:solidFill>
                          <a:srgbClr val="FF0000"/>
                        </a:solidFill>
                        <a:effectLst/>
                        <a:latin typeface="+mn-lt"/>
                      </a:endParaRP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2000" b="0" i="1" kern="1200" dirty="0">
                          <a:solidFill>
                            <a:srgbClr val="FF0000"/>
                          </a:solidFill>
                          <a:effectLst/>
                          <a:latin typeface="+mn-lt"/>
                          <a:ea typeface="+mn-ea"/>
                          <a:cs typeface="+mn-cs"/>
                        </a:rPr>
                        <a:t>Escherichia Coli </a:t>
                      </a:r>
                      <a:r>
                        <a:rPr lang="en-US" sz="2000" b="0" kern="1200" dirty="0">
                          <a:solidFill>
                            <a:srgbClr val="FF0000"/>
                          </a:solidFill>
                          <a:effectLst/>
                          <a:latin typeface="+mn-lt"/>
                          <a:ea typeface="+mn-ea"/>
                          <a:cs typeface="+mn-cs"/>
                        </a:rPr>
                        <a:t>Gram negative bacilli</a:t>
                      </a:r>
                      <a:r>
                        <a:rPr lang="en-US" sz="2000" b="0" kern="1200" baseline="0" dirty="0">
                          <a:solidFill>
                            <a:srgbClr val="FF0000"/>
                          </a:solidFill>
                          <a:effectLst/>
                          <a:latin typeface="+mn-lt"/>
                          <a:ea typeface="+mn-ea"/>
                          <a:cs typeface="+mn-cs"/>
                        </a:rPr>
                        <a:t> </a:t>
                      </a:r>
                      <a:endParaRPr lang="en-US" sz="2000" b="0" dirty="0">
                        <a:solidFill>
                          <a:srgbClr val="FF0000"/>
                        </a:solidFill>
                        <a:effectLst/>
                        <a:latin typeface="+mn-lt"/>
                      </a:endParaRP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2000" b="0" i="1" kern="1200" dirty="0">
                          <a:solidFill>
                            <a:srgbClr val="FF0000"/>
                          </a:solidFill>
                          <a:effectLst/>
                          <a:latin typeface="+mn-lt"/>
                          <a:ea typeface="+mn-ea"/>
                          <a:cs typeface="+mn-cs"/>
                        </a:rPr>
                        <a:t>Listeria </a:t>
                      </a:r>
                      <a:r>
                        <a:rPr lang="en-US" sz="2000" b="0" i="1" kern="1200" dirty="0" err="1">
                          <a:solidFill>
                            <a:srgbClr val="FF0000"/>
                          </a:solidFill>
                          <a:effectLst/>
                          <a:latin typeface="+mn-lt"/>
                          <a:ea typeface="+mn-ea"/>
                          <a:cs typeface="+mn-cs"/>
                        </a:rPr>
                        <a:t>Monocytogenes</a:t>
                      </a:r>
                      <a:r>
                        <a:rPr lang="en-US" sz="2000" b="0" i="1" kern="1200" dirty="0">
                          <a:solidFill>
                            <a:srgbClr val="FF0000"/>
                          </a:solidFill>
                          <a:effectLst/>
                          <a:latin typeface="+mn-lt"/>
                          <a:ea typeface="+mn-ea"/>
                          <a:cs typeface="+mn-cs"/>
                        </a:rPr>
                        <a:t> </a:t>
                      </a:r>
                      <a:r>
                        <a:rPr lang="en-US" sz="2000" b="0" kern="1200" dirty="0">
                          <a:solidFill>
                            <a:srgbClr val="FF0000"/>
                          </a:solidFill>
                          <a:effectLst/>
                          <a:latin typeface="+mn-lt"/>
                          <a:ea typeface="+mn-ea"/>
                          <a:cs typeface="+mn-cs"/>
                        </a:rPr>
                        <a:t>Gram positive rods</a:t>
                      </a:r>
                      <a:r>
                        <a:rPr lang="en-US" sz="2000" b="0" kern="1200" baseline="0" dirty="0">
                          <a:solidFill>
                            <a:srgbClr val="FF0000"/>
                          </a:solidFill>
                          <a:effectLst/>
                          <a:latin typeface="+mn-lt"/>
                          <a:ea typeface="+mn-ea"/>
                          <a:cs typeface="+mn-cs"/>
                        </a:rPr>
                        <a:t>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2000" b="0" kern="1200" baseline="0" dirty="0">
                          <a:solidFill>
                            <a:schemeClr val="tx1"/>
                          </a:solidFill>
                          <a:effectLst/>
                          <a:latin typeface="+mn-lt"/>
                          <a:ea typeface="+mn-ea"/>
                          <a:cs typeface="+mn-cs"/>
                        </a:rPr>
                        <a:t>CSF analysis : high protein , low glucose , increased WBC , </a:t>
                      </a:r>
                      <a:r>
                        <a:rPr lang="en-US" sz="2000" b="0" kern="1200" baseline="0" dirty="0" err="1">
                          <a:solidFill>
                            <a:schemeClr val="tx1"/>
                          </a:solidFill>
                          <a:effectLst/>
                          <a:latin typeface="+mn-lt"/>
                          <a:ea typeface="+mn-ea"/>
                          <a:cs typeface="+mn-cs"/>
                        </a:rPr>
                        <a:t>Polymorphonuclear</a:t>
                      </a:r>
                      <a:r>
                        <a:rPr lang="en-US" sz="2000" b="0" kern="1200" baseline="0" dirty="0">
                          <a:solidFill>
                            <a:schemeClr val="tx1"/>
                          </a:solidFill>
                          <a:effectLst/>
                          <a:latin typeface="+mn-lt"/>
                          <a:ea typeface="+mn-ea"/>
                          <a:cs typeface="+mn-cs"/>
                        </a:rPr>
                        <a:t> cells (Neutrophils).</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2000" b="0" kern="1200" baseline="0" dirty="0">
                          <a:solidFill>
                            <a:schemeClr val="tx1"/>
                          </a:solidFill>
                          <a:effectLst/>
                          <a:latin typeface="+mn-lt"/>
                          <a:ea typeface="+mn-ea"/>
                          <a:cs typeface="+mn-cs"/>
                        </a:rPr>
                        <a:t> URGENT, </a:t>
                      </a:r>
                      <a:r>
                        <a:rPr lang="en-US" sz="2000" b="0" kern="1200" baseline="0" dirty="0">
                          <a:solidFill>
                            <a:srgbClr val="FF0000"/>
                          </a:solidFill>
                          <a:effectLst/>
                          <a:latin typeface="+mn-lt"/>
                          <a:ea typeface="+mn-ea"/>
                          <a:cs typeface="+mn-cs"/>
                        </a:rPr>
                        <a:t>A MEDICAL EMERGENCY.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2000" b="0" dirty="0" err="1">
                          <a:solidFill>
                            <a:schemeClr val="tx1"/>
                          </a:solidFill>
                          <a:effectLst/>
                          <a:latin typeface="+mn-lt"/>
                        </a:rPr>
                        <a:t>Parenterally</a:t>
                      </a:r>
                      <a:r>
                        <a:rPr lang="en-US" sz="2000" b="0" dirty="0">
                          <a:solidFill>
                            <a:schemeClr val="tx1"/>
                          </a:solidFill>
                          <a:effectLst/>
                          <a:latin typeface="+mn-lt"/>
                        </a:rPr>
                        <a:t>:​ </a:t>
                      </a:r>
                      <a:r>
                        <a:rPr lang="en-US" sz="2000" b="0" baseline="0" dirty="0">
                          <a:solidFill>
                            <a:schemeClr val="tx1"/>
                          </a:solidFill>
                          <a:effectLst/>
                          <a:latin typeface="+mn-lt"/>
                        </a:rPr>
                        <a:t> </a:t>
                      </a:r>
                      <a:r>
                        <a:rPr lang="en-US" sz="2000" b="0" dirty="0">
                          <a:solidFill>
                            <a:srgbClr val="FF0000"/>
                          </a:solidFill>
                          <a:effectLst/>
                          <a:latin typeface="+mn-lt"/>
                        </a:rPr>
                        <a:t>Ceftriaxone (or </a:t>
                      </a:r>
                      <a:r>
                        <a:rPr lang="en-US" sz="2000" b="0" dirty="0" err="1">
                          <a:solidFill>
                            <a:srgbClr val="FF0000"/>
                          </a:solidFill>
                          <a:effectLst/>
                          <a:latin typeface="+mn-lt"/>
                        </a:rPr>
                        <a:t>Cefotaxime</a:t>
                      </a:r>
                      <a:r>
                        <a:rPr lang="en-US" sz="2000" b="0" dirty="0">
                          <a:solidFill>
                            <a:srgbClr val="FF0000"/>
                          </a:solidFill>
                          <a:effectLst/>
                          <a:latin typeface="+mn-lt"/>
                        </a:rPr>
                        <a:t>) + </a:t>
                      </a:r>
                      <a:r>
                        <a:rPr lang="en-US" sz="2000" b="0" dirty="0" err="1">
                          <a:solidFill>
                            <a:srgbClr val="FF0000"/>
                          </a:solidFill>
                          <a:effectLst/>
                          <a:latin typeface="+mn-lt"/>
                        </a:rPr>
                        <a:t>Vancomycin</a:t>
                      </a:r>
                      <a:r>
                        <a:rPr lang="en-US" sz="2000" b="0" dirty="0">
                          <a:solidFill>
                            <a:srgbClr val="FF0000"/>
                          </a:solidFill>
                          <a:effectLst/>
                          <a:latin typeface="+mn-lt"/>
                        </a:rPr>
                        <a:t>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2000" b="0" dirty="0">
                          <a:solidFill>
                            <a:schemeClr val="tx1"/>
                          </a:solidFill>
                          <a:effectLst/>
                          <a:latin typeface="+mn-lt"/>
                        </a:rPr>
                        <a:t>For neonates</a:t>
                      </a:r>
                      <a:r>
                        <a:rPr lang="en-US" sz="2000" b="0" baseline="0" dirty="0">
                          <a:solidFill>
                            <a:schemeClr val="tx1"/>
                          </a:solidFill>
                          <a:effectLst/>
                          <a:latin typeface="+mn-lt"/>
                        </a:rPr>
                        <a:t> </a:t>
                      </a:r>
                      <a:r>
                        <a:rPr lang="en-US" sz="2000" b="0" dirty="0">
                          <a:solidFill>
                            <a:schemeClr val="tx1"/>
                          </a:solidFill>
                          <a:effectLst/>
                          <a:latin typeface="+mn-lt"/>
                        </a:rPr>
                        <a:t>: </a:t>
                      </a:r>
                      <a:r>
                        <a:rPr lang="en-US" sz="2000" b="0" baseline="0" dirty="0">
                          <a:solidFill>
                            <a:schemeClr val="tx1"/>
                          </a:solidFill>
                          <a:effectLst/>
                          <a:latin typeface="+mn-lt"/>
                        </a:rPr>
                        <a:t> </a:t>
                      </a:r>
                      <a:r>
                        <a:rPr lang="en-US" sz="2000" b="0" dirty="0">
                          <a:solidFill>
                            <a:srgbClr val="FF0000"/>
                          </a:solidFill>
                          <a:effectLst/>
                          <a:latin typeface="+mn-lt"/>
                        </a:rPr>
                        <a:t>Ampicillin + Gentamicin (or Cefotaxime).</a:t>
                      </a:r>
                      <a:r>
                        <a:rPr lang="en-US" sz="2000" b="0" baseline="0" dirty="0">
                          <a:solidFill>
                            <a:srgbClr val="FF0000"/>
                          </a:solidFill>
                          <a:effectLst/>
                          <a:latin typeface="+mn-lt"/>
                        </a:rPr>
                        <a:t> </a:t>
                      </a:r>
                      <a:endParaRPr lang="en-US" sz="1600" dirty="0"/>
                    </a:p>
                    <a:p>
                      <a:pPr marL="0" indent="0">
                        <a:buFont typeface="Arial" charset="0"/>
                        <a:buNone/>
                      </a:pPr>
                      <a:endParaRPr lang="en-US" sz="1600" dirty="0"/>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83813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774" y="272360"/>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QUIZ:</a:t>
            </a:r>
          </a:p>
        </p:txBody>
      </p:sp>
      <p:cxnSp>
        <p:nvCxnSpPr>
          <p:cNvPr id="4" name="Straight Connector 3">
            <a:extLst>
              <a:ext uri="{FF2B5EF4-FFF2-40B4-BE49-F238E27FC236}">
                <a16:creationId xmlns:a16="http://schemas.microsoft.com/office/drawing/2014/main" id="{35DFF2FF-55CA-4668-BE8F-94BD5946A2EA}"/>
              </a:ext>
            </a:extLst>
          </p:cNvPr>
          <p:cNvCxnSpPr/>
          <p:nvPr/>
        </p:nvCxnSpPr>
        <p:spPr>
          <a:xfrm>
            <a:off x="0" y="898378"/>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6535988A-1BF4-42AD-99C0-8A2DEB1A62A1}"/>
              </a:ext>
            </a:extLst>
          </p:cNvPr>
          <p:cNvSpPr txBox="1"/>
          <p:nvPr/>
        </p:nvSpPr>
        <p:spPr>
          <a:xfrm>
            <a:off x="10341736" y="6362163"/>
            <a:ext cx="2859109" cy="707886"/>
          </a:xfrm>
          <a:prstGeom prst="rect">
            <a:avLst/>
          </a:prstGeom>
          <a:noFill/>
        </p:spPr>
        <p:txBody>
          <a:bodyPr wrap="square" rtlCol="0">
            <a:spAutoFit/>
          </a:bodyPr>
          <a:lstStyle/>
          <a:p>
            <a:r>
              <a:rPr lang="pl-PL" sz="1100" dirty="0" err="1">
                <a:solidFill>
                  <a:schemeClr val="bg1">
                    <a:lumMod val="50000"/>
                  </a:schemeClr>
                </a:solidFill>
              </a:rPr>
              <a:t>Answers</a:t>
            </a:r>
            <a:r>
              <a:rPr lang="pl-PL" sz="1100" dirty="0">
                <a:solidFill>
                  <a:schemeClr val="bg1">
                    <a:lumMod val="50000"/>
                  </a:schemeClr>
                </a:solidFill>
              </a:rPr>
              <a:t> :</a:t>
            </a:r>
            <a:br>
              <a:rPr lang="pl-PL" sz="1100" dirty="0">
                <a:solidFill>
                  <a:schemeClr val="bg1">
                    <a:lumMod val="50000"/>
                  </a:schemeClr>
                </a:solidFill>
              </a:rPr>
            </a:br>
            <a:r>
              <a:rPr lang="pl-PL" sz="1100" dirty="0">
                <a:solidFill>
                  <a:schemeClr val="bg1">
                    <a:lumMod val="50000"/>
                  </a:schemeClr>
                </a:solidFill>
              </a:rPr>
              <a:t>1-A 2-A 3-C 4-C</a:t>
            </a:r>
          </a:p>
          <a:p>
            <a:endParaRPr lang="en-US" dirty="0"/>
          </a:p>
        </p:txBody>
      </p:sp>
      <p:sp>
        <p:nvSpPr>
          <p:cNvPr id="6" name="Rectangle 5">
            <a:extLst>
              <a:ext uri="{FF2B5EF4-FFF2-40B4-BE49-F238E27FC236}">
                <a16:creationId xmlns:a16="http://schemas.microsoft.com/office/drawing/2014/main" id="{CD1076FB-D5CC-427C-8CE8-EFFD1C1AD1F3}"/>
              </a:ext>
            </a:extLst>
          </p:cNvPr>
          <p:cNvSpPr/>
          <p:nvPr/>
        </p:nvSpPr>
        <p:spPr>
          <a:xfrm>
            <a:off x="145774" y="1129096"/>
            <a:ext cx="5908185" cy="4801314"/>
          </a:xfrm>
          <a:prstGeom prst="rect">
            <a:avLst/>
          </a:prstGeom>
        </p:spPr>
        <p:txBody>
          <a:bodyPr wrap="square">
            <a:spAutoFit/>
          </a:bodyPr>
          <a:lstStyle/>
          <a:p>
            <a:r>
              <a:rPr lang="en-US" dirty="0"/>
              <a:t>1.A 6-week neonate presented with fever and loss of appetite. LP has revealed the following: presence of cocci gram positive organism in chain. Which one of the following is the most likely causative organism: </a:t>
            </a:r>
          </a:p>
          <a:p>
            <a:endParaRPr lang="en-US" dirty="0"/>
          </a:p>
          <a:p>
            <a:r>
              <a:rPr lang="en-US" dirty="0"/>
              <a:t>a. Group B Streptococcus</a:t>
            </a:r>
            <a:br>
              <a:rPr lang="en-US" dirty="0"/>
            </a:br>
            <a:r>
              <a:rPr lang="en-US" dirty="0"/>
              <a:t>b. </a:t>
            </a:r>
            <a:r>
              <a:rPr lang="en-US" dirty="0" err="1"/>
              <a:t>E.coli</a:t>
            </a:r>
            <a:r>
              <a:rPr lang="en-US" dirty="0"/>
              <a:t/>
            </a:r>
            <a:br>
              <a:rPr lang="en-US" dirty="0"/>
            </a:br>
            <a:r>
              <a:rPr lang="en-US" dirty="0"/>
              <a:t>c. Listeria</a:t>
            </a:r>
            <a:br>
              <a:rPr lang="en-US" dirty="0"/>
            </a:br>
            <a:r>
              <a:rPr lang="en-US" dirty="0"/>
              <a:t>d. Streptococcus </a:t>
            </a:r>
            <a:r>
              <a:rPr lang="en-US" dirty="0" err="1"/>
              <a:t>Pneumoniae</a:t>
            </a:r>
            <a:r>
              <a:rPr lang="en-US" dirty="0"/>
              <a:t> .</a:t>
            </a:r>
          </a:p>
          <a:p>
            <a:r>
              <a:rPr lang="en-US" dirty="0"/>
              <a:t> </a:t>
            </a:r>
          </a:p>
          <a:p>
            <a:r>
              <a:rPr lang="en-US" dirty="0"/>
              <a:t>2.For the previous scenario, what is the most appropriate antibiotic: </a:t>
            </a:r>
          </a:p>
          <a:p>
            <a:endParaRPr lang="en-US" dirty="0"/>
          </a:p>
          <a:p>
            <a:r>
              <a:rPr lang="en-US" dirty="0"/>
              <a:t>a. Gentamicin + Ampicillin</a:t>
            </a:r>
          </a:p>
          <a:p>
            <a:r>
              <a:rPr lang="en-US" dirty="0"/>
              <a:t>b. Gentamicin + </a:t>
            </a:r>
            <a:r>
              <a:rPr lang="en-US" dirty="0" err="1"/>
              <a:t>Vancomycin</a:t>
            </a:r>
            <a:r>
              <a:rPr lang="en-US" dirty="0"/>
              <a:t> </a:t>
            </a:r>
          </a:p>
          <a:p>
            <a:r>
              <a:rPr lang="en-US" dirty="0"/>
              <a:t>c. </a:t>
            </a:r>
            <a:r>
              <a:rPr lang="en-US" dirty="0" err="1"/>
              <a:t>Ceftrixone</a:t>
            </a:r>
            <a:r>
              <a:rPr lang="en-US" dirty="0"/>
              <a:t> + </a:t>
            </a:r>
            <a:r>
              <a:rPr lang="en-US" dirty="0" err="1"/>
              <a:t>Vancomycin</a:t>
            </a:r>
            <a:endParaRPr lang="en-US" dirty="0"/>
          </a:p>
          <a:p>
            <a:r>
              <a:rPr lang="en-US" dirty="0"/>
              <a:t>d. </a:t>
            </a:r>
            <a:r>
              <a:rPr lang="en-US" dirty="0" err="1"/>
              <a:t>Amoxacillin</a:t>
            </a:r>
            <a:r>
              <a:rPr lang="en-US" dirty="0"/>
              <a:t> + </a:t>
            </a:r>
            <a:r>
              <a:rPr lang="en-US" dirty="0" err="1"/>
              <a:t>Ceftrixone</a:t>
            </a:r>
            <a:r>
              <a:rPr lang="en-US" dirty="0"/>
              <a:t> </a:t>
            </a:r>
          </a:p>
        </p:txBody>
      </p:sp>
      <p:sp>
        <p:nvSpPr>
          <p:cNvPr id="7" name="Rectangle 6">
            <a:extLst>
              <a:ext uri="{FF2B5EF4-FFF2-40B4-BE49-F238E27FC236}">
                <a16:creationId xmlns:a16="http://schemas.microsoft.com/office/drawing/2014/main" id="{38F60895-0705-4645-9458-A36D4A53A151}"/>
              </a:ext>
            </a:extLst>
          </p:cNvPr>
          <p:cNvSpPr/>
          <p:nvPr/>
        </p:nvSpPr>
        <p:spPr>
          <a:xfrm>
            <a:off x="6053959" y="1125919"/>
            <a:ext cx="6096000" cy="5078313"/>
          </a:xfrm>
          <a:prstGeom prst="rect">
            <a:avLst/>
          </a:prstGeom>
        </p:spPr>
        <p:txBody>
          <a:bodyPr>
            <a:spAutoFit/>
          </a:bodyPr>
          <a:lstStyle/>
          <a:p>
            <a:r>
              <a:rPr lang="en-US" dirty="0"/>
              <a:t>3. A 24-years old presented to the ER with neck stiffness and fever. From the history he performed his pilgrimage “HAJJ” by illegal way. LP confirmed that he had meningitis with the result of gram negative </a:t>
            </a:r>
            <a:r>
              <a:rPr lang="en-US" dirty="0" err="1"/>
              <a:t>diplococci</a:t>
            </a:r>
            <a:r>
              <a:rPr lang="en-US" dirty="0"/>
              <a:t>. Which one of the following is the most likely causative organism. : </a:t>
            </a:r>
          </a:p>
          <a:p>
            <a:endParaRPr lang="en-US" dirty="0"/>
          </a:p>
          <a:p>
            <a:r>
              <a:rPr lang="en-US" dirty="0"/>
              <a:t> a. </a:t>
            </a:r>
            <a:r>
              <a:rPr lang="en-US" dirty="0" err="1"/>
              <a:t>H.infleunzae</a:t>
            </a:r>
            <a:endParaRPr lang="en-US" dirty="0"/>
          </a:p>
          <a:p>
            <a:r>
              <a:rPr lang="en-US" dirty="0"/>
              <a:t> b. Streptococcus </a:t>
            </a:r>
            <a:r>
              <a:rPr lang="en-US" dirty="0" err="1"/>
              <a:t>pnemoniae</a:t>
            </a:r>
            <a:endParaRPr lang="en-US" dirty="0"/>
          </a:p>
          <a:p>
            <a:r>
              <a:rPr lang="en-US" dirty="0"/>
              <a:t> c. </a:t>
            </a:r>
            <a:r>
              <a:rPr lang="en-US" dirty="0" err="1"/>
              <a:t>Nesseria</a:t>
            </a:r>
            <a:r>
              <a:rPr lang="en-US" dirty="0"/>
              <a:t> </a:t>
            </a:r>
            <a:r>
              <a:rPr lang="en-US" dirty="0" err="1"/>
              <a:t>meningitidis</a:t>
            </a:r>
            <a:r>
              <a:rPr lang="en-US" dirty="0"/>
              <a:t/>
            </a:r>
            <a:br>
              <a:rPr lang="en-US" dirty="0"/>
            </a:br>
            <a:r>
              <a:rPr lang="en-US" dirty="0"/>
              <a:t>d. </a:t>
            </a:r>
            <a:r>
              <a:rPr lang="en-US" dirty="0" err="1"/>
              <a:t>Lesteria</a:t>
            </a:r>
            <a:r>
              <a:rPr lang="en-US" dirty="0"/>
              <a:t> </a:t>
            </a:r>
          </a:p>
          <a:p>
            <a:endParaRPr lang="en-US" dirty="0"/>
          </a:p>
          <a:p>
            <a:r>
              <a:rPr lang="en-US" dirty="0"/>
              <a:t>4.From the previous scenario. What is the most appropriate antibiotic: </a:t>
            </a:r>
          </a:p>
          <a:p>
            <a:endParaRPr lang="en-US" dirty="0"/>
          </a:p>
          <a:p>
            <a:r>
              <a:rPr lang="en-US" dirty="0"/>
              <a:t> </a:t>
            </a:r>
            <a:r>
              <a:rPr lang="en-US" dirty="0" err="1"/>
              <a:t>a.Gentamicin</a:t>
            </a:r>
            <a:r>
              <a:rPr lang="en-US" dirty="0"/>
              <a:t> + </a:t>
            </a:r>
            <a:r>
              <a:rPr lang="en-US" dirty="0" err="1"/>
              <a:t>Ceftrixone</a:t>
            </a:r>
            <a:endParaRPr lang="en-US" dirty="0"/>
          </a:p>
          <a:p>
            <a:r>
              <a:rPr lang="en-US" dirty="0"/>
              <a:t> b. Gentamicin + </a:t>
            </a:r>
            <a:r>
              <a:rPr lang="en-US" dirty="0" err="1"/>
              <a:t>Vancomycin</a:t>
            </a:r>
            <a:endParaRPr lang="en-US" dirty="0"/>
          </a:p>
          <a:p>
            <a:r>
              <a:rPr lang="en-US" dirty="0"/>
              <a:t> c. </a:t>
            </a:r>
            <a:r>
              <a:rPr lang="en-US" dirty="0" err="1"/>
              <a:t>Ceftrixone</a:t>
            </a:r>
            <a:r>
              <a:rPr lang="en-US" dirty="0"/>
              <a:t> + </a:t>
            </a:r>
            <a:r>
              <a:rPr lang="en-US" dirty="0" err="1"/>
              <a:t>Vancomycin</a:t>
            </a:r>
            <a:r>
              <a:rPr lang="en-US" dirty="0"/>
              <a:t> </a:t>
            </a:r>
          </a:p>
          <a:p>
            <a:r>
              <a:rPr lang="en-US" dirty="0"/>
              <a:t> d. </a:t>
            </a:r>
            <a:r>
              <a:rPr lang="en-US" dirty="0" err="1"/>
              <a:t>Amoxacillin</a:t>
            </a:r>
            <a:r>
              <a:rPr lang="en-US" dirty="0"/>
              <a:t> + </a:t>
            </a:r>
            <a:r>
              <a:rPr lang="en-US" dirty="0" err="1"/>
              <a:t>Ceftrixone</a:t>
            </a:r>
            <a:r>
              <a:rPr lang="en-US" dirty="0"/>
              <a:t> </a:t>
            </a:r>
          </a:p>
        </p:txBody>
      </p:sp>
    </p:spTree>
    <p:extLst>
      <p:ext uri="{BB962C8B-B14F-4D97-AF65-F5344CB8AC3E}">
        <p14:creationId xmlns:p14="http://schemas.microsoft.com/office/powerpoint/2010/main" val="1369927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E3CE32-B711-4660-A5D4-F37E46BA91F8}"/>
              </a:ext>
            </a:extLst>
          </p:cNvPr>
          <p:cNvSpPr/>
          <p:nvPr/>
        </p:nvSpPr>
        <p:spPr>
          <a:xfrm>
            <a:off x="0" y="0"/>
            <a:ext cx="1350498" cy="68580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C6773A7-36C9-4525-99BD-59F681A8FF44}"/>
              </a:ext>
            </a:extLst>
          </p:cNvPr>
          <p:cNvSpPr/>
          <p:nvPr/>
        </p:nvSpPr>
        <p:spPr>
          <a:xfrm>
            <a:off x="1518361" y="312261"/>
            <a:ext cx="10573407" cy="646331"/>
          </a:xfrm>
          <a:prstGeom prst="rect">
            <a:avLst/>
          </a:prstGeom>
          <a:noFill/>
        </p:spPr>
        <p:txBody>
          <a:bodyPr wrap="none" lIns="91440" tIns="45720" rIns="91440" bIns="45720">
            <a:spAutoFit/>
          </a:bodyPr>
          <a:lstStyle/>
          <a:p>
            <a:pPr algn="ctr"/>
            <a:r>
              <a:rPr lang="en-US" sz="3600" b="0" cap="none" spc="0" dirty="0">
                <a:ln w="0"/>
                <a:solidFill>
                  <a:schemeClr val="accent1">
                    <a:lumMod val="50000"/>
                  </a:schemeClr>
                </a:solidFill>
                <a:effectLst>
                  <a:outerShdw blurRad="38100" dist="19050" dir="2700000" algn="tl" rotWithShape="0">
                    <a:schemeClr val="dk1">
                      <a:alpha val="40000"/>
                    </a:schemeClr>
                  </a:outerShdw>
                </a:effectLst>
                <a:latin typeface="+mj-lt"/>
              </a:rPr>
              <a:t>THANK YOU FOR CHECKING OUR WORK, BEST OF LUCK!</a:t>
            </a:r>
          </a:p>
        </p:txBody>
      </p:sp>
      <p:sp>
        <p:nvSpPr>
          <p:cNvPr id="2" name="Rectangle 1">
            <a:extLst>
              <a:ext uri="{FF2B5EF4-FFF2-40B4-BE49-F238E27FC236}">
                <a16:creationId xmlns:a16="http://schemas.microsoft.com/office/drawing/2014/main" id="{A8F01675-6040-4A6D-99FE-0AA0F5DAFDEF}"/>
              </a:ext>
            </a:extLst>
          </p:cNvPr>
          <p:cNvSpPr/>
          <p:nvPr/>
        </p:nvSpPr>
        <p:spPr>
          <a:xfrm>
            <a:off x="6457071" y="1839913"/>
            <a:ext cx="2242602" cy="1938992"/>
          </a:xfrm>
          <a:prstGeom prst="rect">
            <a:avLst/>
          </a:prstGeom>
          <a:noFill/>
        </p:spPr>
        <p:txBody>
          <a:bodyPr wrap="none" lIns="91440" tIns="45720" rIns="91440" bIns="45720">
            <a:spAutoFit/>
          </a:bodyPr>
          <a:lstStyle/>
          <a:p>
            <a:r>
              <a:rPr lang="en-US" sz="2000" dirty="0">
                <a:ln w="0"/>
                <a:effectLst>
                  <a:outerShdw blurRad="38100" dist="19050" dir="2700000" algn="tl" rotWithShape="0">
                    <a:schemeClr val="dk1">
                      <a:alpha val="40000"/>
                    </a:schemeClr>
                  </a:outerShdw>
                </a:effectLst>
              </a:rPr>
              <a:t>Hamad </a:t>
            </a:r>
            <a:r>
              <a:rPr lang="en-US" sz="2000" dirty="0" err="1">
                <a:ln w="0"/>
                <a:effectLst>
                  <a:outerShdw blurRad="38100" dist="19050" dir="2700000" algn="tl" rotWithShape="0">
                    <a:schemeClr val="dk1">
                      <a:alpha val="40000"/>
                    </a:schemeClr>
                  </a:outerShdw>
                </a:effectLst>
              </a:rPr>
              <a:t>Alkhudhairy</a:t>
            </a:r>
            <a:endParaRPr lang="en-US" sz="2000" dirty="0">
              <a:ln w="0"/>
              <a:effectLst>
                <a:outerShdw blurRad="38100" dist="19050" dir="2700000" algn="tl" rotWithShape="0">
                  <a:schemeClr val="dk1">
                    <a:alpha val="40000"/>
                  </a:schemeClr>
                </a:outerShdw>
              </a:effectLst>
            </a:endParaRPr>
          </a:p>
          <a:p>
            <a:r>
              <a:rPr lang="en-US" sz="2000" dirty="0">
                <a:ln w="0"/>
                <a:effectLst>
                  <a:outerShdw blurRad="38100" dist="19050" dir="2700000" algn="tl" rotWithShape="0">
                    <a:schemeClr val="dk1">
                      <a:alpha val="40000"/>
                    </a:schemeClr>
                  </a:outerShdw>
                </a:effectLst>
              </a:rPr>
              <a:t>Yousef </a:t>
            </a:r>
            <a:r>
              <a:rPr lang="en-US" sz="2000" dirty="0" err="1">
                <a:ln w="0"/>
                <a:effectLst>
                  <a:outerShdw blurRad="38100" dist="19050" dir="2700000" algn="tl" rotWithShape="0">
                    <a:schemeClr val="dk1">
                      <a:alpha val="40000"/>
                    </a:schemeClr>
                  </a:outerShdw>
                </a:effectLst>
              </a:rPr>
              <a:t>aljebrin</a:t>
            </a:r>
            <a:endParaRPr lang="en-US" sz="2000" dirty="0">
              <a:ln w="0"/>
              <a:effectLst>
                <a:outerShdw blurRad="38100" dist="19050" dir="2700000" algn="tl" rotWithShape="0">
                  <a:schemeClr val="dk1">
                    <a:alpha val="40000"/>
                  </a:schemeClr>
                </a:outerShdw>
              </a:effectLst>
            </a:endParaRPr>
          </a:p>
          <a:p>
            <a:r>
              <a:rPr lang="en-US" sz="2000" dirty="0">
                <a:ln w="0"/>
                <a:effectLst>
                  <a:outerShdw blurRad="38100" dist="19050" dir="2700000" algn="tl" rotWithShape="0">
                    <a:schemeClr val="dk1">
                      <a:alpha val="40000"/>
                    </a:schemeClr>
                  </a:outerShdw>
                </a:effectLst>
              </a:rPr>
              <a:t>Majed </a:t>
            </a:r>
            <a:r>
              <a:rPr lang="en-US" sz="2000" dirty="0" err="1">
                <a:ln w="0"/>
                <a:effectLst>
                  <a:outerShdw blurRad="38100" dist="19050" dir="2700000" algn="tl" rotWithShape="0">
                    <a:schemeClr val="dk1">
                      <a:alpha val="40000"/>
                    </a:schemeClr>
                  </a:outerShdw>
                </a:effectLst>
              </a:rPr>
              <a:t>alzain</a:t>
            </a:r>
            <a:endParaRPr lang="en-US" sz="2000" dirty="0">
              <a:ln w="0"/>
              <a:effectLst>
                <a:outerShdw blurRad="38100" dist="19050" dir="2700000" algn="tl" rotWithShape="0">
                  <a:schemeClr val="dk1">
                    <a:alpha val="40000"/>
                  </a:schemeClr>
                </a:outerShdw>
              </a:effectLst>
            </a:endParaRPr>
          </a:p>
          <a:p>
            <a:r>
              <a:rPr lang="en-US" sz="2000" dirty="0">
                <a:ln w="0"/>
                <a:effectLst>
                  <a:outerShdw blurRad="38100" dist="19050" dir="2700000" algn="tl" rotWithShape="0">
                    <a:schemeClr val="dk1">
                      <a:alpha val="40000"/>
                    </a:schemeClr>
                  </a:outerShdw>
                </a:effectLst>
              </a:rPr>
              <a:t>Ibrahim </a:t>
            </a:r>
            <a:r>
              <a:rPr lang="en-US" sz="2000" dirty="0" err="1">
                <a:ln w="0"/>
                <a:effectLst>
                  <a:outerShdw blurRad="38100" dist="19050" dir="2700000" algn="tl" rotWithShape="0">
                    <a:schemeClr val="dk1">
                      <a:alpha val="40000"/>
                    </a:schemeClr>
                  </a:outerShdw>
                </a:effectLst>
              </a:rPr>
              <a:t>aldeeri</a:t>
            </a:r>
            <a:endParaRPr lang="en-US" sz="2000" dirty="0">
              <a:ln w="0"/>
              <a:effectLst>
                <a:outerShdw blurRad="38100" dist="19050" dir="2700000" algn="tl" rotWithShape="0">
                  <a:schemeClr val="dk1">
                    <a:alpha val="40000"/>
                  </a:schemeClr>
                </a:outerShdw>
              </a:effectLst>
            </a:endParaRPr>
          </a:p>
          <a:p>
            <a:endParaRPr lang="en-US" sz="2000" b="0" cap="none" spc="0" dirty="0">
              <a:ln w="0"/>
              <a:solidFill>
                <a:schemeClr val="tx1"/>
              </a:solidFill>
              <a:effectLst>
                <a:outerShdw blurRad="38100" dist="19050" dir="2700000" algn="tl" rotWithShape="0">
                  <a:schemeClr val="dk1">
                    <a:alpha val="40000"/>
                  </a:schemeClr>
                </a:outerShdw>
              </a:effectLst>
            </a:endParaRPr>
          </a:p>
          <a:p>
            <a:endParaRPr lang="en-US" sz="2000" dirty="0">
              <a:ln w="0"/>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B55F4791-DE2D-4B12-AC47-BFD39E91BB57}"/>
              </a:ext>
            </a:extLst>
          </p:cNvPr>
          <p:cNvPicPr>
            <a:picLocks noChangeAspect="1"/>
          </p:cNvPicPr>
          <p:nvPr/>
        </p:nvPicPr>
        <p:blipFill>
          <a:blip r:embed="rId2"/>
          <a:stretch>
            <a:fillRect/>
          </a:stretch>
        </p:blipFill>
        <p:spPr>
          <a:xfrm>
            <a:off x="5534212" y="1578539"/>
            <a:ext cx="922859" cy="922859"/>
          </a:xfrm>
          <a:prstGeom prst="rect">
            <a:avLst/>
          </a:prstGeom>
        </p:spPr>
      </p:pic>
      <p:pic>
        <p:nvPicPr>
          <p:cNvPr id="8" name="Picture 7">
            <a:extLst>
              <a:ext uri="{FF2B5EF4-FFF2-40B4-BE49-F238E27FC236}">
                <a16:creationId xmlns:a16="http://schemas.microsoft.com/office/drawing/2014/main" id="{D6C75346-F189-4E4C-A939-92A07120B093}"/>
              </a:ext>
            </a:extLst>
          </p:cNvPr>
          <p:cNvPicPr>
            <a:picLocks noChangeAspect="1"/>
          </p:cNvPicPr>
          <p:nvPr/>
        </p:nvPicPr>
        <p:blipFill>
          <a:blip r:embed="rId3"/>
          <a:stretch>
            <a:fillRect/>
          </a:stretch>
        </p:blipFill>
        <p:spPr>
          <a:xfrm>
            <a:off x="8860155" y="1578539"/>
            <a:ext cx="948739" cy="922859"/>
          </a:xfrm>
          <a:prstGeom prst="rect">
            <a:avLst/>
          </a:prstGeom>
        </p:spPr>
      </p:pic>
      <p:sp>
        <p:nvSpPr>
          <p:cNvPr id="11" name="Rectangle 10">
            <a:extLst>
              <a:ext uri="{FF2B5EF4-FFF2-40B4-BE49-F238E27FC236}">
                <a16:creationId xmlns:a16="http://schemas.microsoft.com/office/drawing/2014/main" id="{559D053C-0EB8-4C09-8864-6393CBE05011}"/>
              </a:ext>
            </a:extLst>
          </p:cNvPr>
          <p:cNvSpPr/>
          <p:nvPr/>
        </p:nvSpPr>
        <p:spPr>
          <a:xfrm>
            <a:off x="9771576" y="1839913"/>
            <a:ext cx="1876539" cy="1015663"/>
          </a:xfrm>
          <a:prstGeom prst="rect">
            <a:avLst/>
          </a:prstGeom>
        </p:spPr>
        <p:txBody>
          <a:bodyPr wrap="none">
            <a:spAutoFit/>
          </a:bodyPr>
          <a:lstStyle/>
          <a:p>
            <a:r>
              <a:rPr lang="en-US" sz="2000" dirty="0" err="1">
                <a:ln w="0"/>
                <a:effectLst>
                  <a:outerShdw blurRad="38100" dist="19050" dir="2700000" algn="tl" rotWithShape="0">
                    <a:schemeClr val="dk1">
                      <a:alpha val="40000"/>
                    </a:schemeClr>
                  </a:outerShdw>
                </a:effectLst>
              </a:rPr>
              <a:t>Shrooq</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Alsomali</a:t>
            </a:r>
            <a:endParaRPr lang="en-US" sz="2000" dirty="0">
              <a:ln w="0"/>
              <a:effectLst>
                <a:outerShdw blurRad="38100" dist="19050" dir="2700000" algn="tl" rotWithShape="0">
                  <a:schemeClr val="dk1">
                    <a:alpha val="40000"/>
                  </a:schemeClr>
                </a:outerShdw>
              </a:effectLst>
            </a:endParaRPr>
          </a:p>
          <a:p>
            <a:r>
              <a:rPr lang="en-US" sz="2000" dirty="0">
                <a:ln w="0"/>
                <a:effectLst>
                  <a:outerShdw blurRad="38100" dist="19050" dir="2700000" algn="tl" rotWithShape="0">
                    <a:schemeClr val="dk1">
                      <a:alpha val="40000"/>
                    </a:schemeClr>
                  </a:outerShdw>
                </a:effectLst>
              </a:rPr>
              <a:t>Sara </a:t>
            </a:r>
            <a:r>
              <a:rPr lang="en-US" sz="2000" dirty="0" err="1">
                <a:ln w="0"/>
                <a:effectLst>
                  <a:outerShdw blurRad="38100" dist="19050" dir="2700000" algn="tl" rotWithShape="0">
                    <a:schemeClr val="dk1">
                      <a:alpha val="40000"/>
                    </a:schemeClr>
                  </a:outerShdw>
                </a:effectLst>
              </a:rPr>
              <a:t>Alshamrani</a:t>
            </a:r>
            <a:endParaRPr lang="en-US" sz="2000" dirty="0">
              <a:ln w="0"/>
              <a:effectLst>
                <a:outerShdw blurRad="38100" dist="19050" dir="2700000" algn="tl" rotWithShape="0">
                  <a:schemeClr val="dk1">
                    <a:alpha val="40000"/>
                  </a:schemeClr>
                </a:outerShdw>
              </a:effectLst>
            </a:endParaRPr>
          </a:p>
          <a:p>
            <a:r>
              <a:rPr lang="en-US" sz="2000" dirty="0" err="1">
                <a:ln w="0"/>
                <a:effectLst>
                  <a:outerShdw blurRad="38100" dist="19050" dir="2700000" algn="tl" rotWithShape="0">
                    <a:schemeClr val="dk1">
                      <a:alpha val="40000"/>
                    </a:schemeClr>
                  </a:outerShdw>
                </a:effectLst>
              </a:rPr>
              <a:t>Ghaida</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Alsaeed</a:t>
            </a:r>
            <a:endParaRPr lang="en-US" sz="2000" dirty="0">
              <a:ln w="0"/>
              <a:effectLst>
                <a:outerShdw blurRad="38100" dist="19050" dir="2700000" algn="tl" rotWithShape="0">
                  <a:schemeClr val="dk1">
                    <a:alpha val="40000"/>
                  </a:schemeClr>
                </a:outerShdw>
              </a:effectLst>
            </a:endParaRPr>
          </a:p>
        </p:txBody>
      </p:sp>
      <p:sp>
        <p:nvSpPr>
          <p:cNvPr id="14" name="TextBox 13">
            <a:extLst>
              <a:ext uri="{FF2B5EF4-FFF2-40B4-BE49-F238E27FC236}">
                <a16:creationId xmlns:a16="http://schemas.microsoft.com/office/drawing/2014/main" id="{EC64F9FF-CDE9-4490-90EE-7738BF6D2BDA}"/>
              </a:ext>
            </a:extLst>
          </p:cNvPr>
          <p:cNvSpPr txBox="1"/>
          <p:nvPr/>
        </p:nvSpPr>
        <p:spPr>
          <a:xfrm>
            <a:off x="1332201" y="5761103"/>
            <a:ext cx="2110154" cy="369332"/>
          </a:xfrm>
          <a:prstGeom prst="rect">
            <a:avLst/>
          </a:prstGeom>
          <a:noFill/>
        </p:spPr>
        <p:txBody>
          <a:bodyPr wrap="square" rtlCol="0">
            <a:spAutoFit/>
          </a:bodyPr>
          <a:lstStyle/>
          <a:p>
            <a:r>
              <a:rPr lang="en-US" b="1" dirty="0"/>
              <a:t>Doctors slides</a:t>
            </a:r>
          </a:p>
        </p:txBody>
      </p:sp>
      <p:pic>
        <p:nvPicPr>
          <p:cNvPr id="12" name="Picture 11">
            <a:extLst>
              <a:ext uri="{FF2B5EF4-FFF2-40B4-BE49-F238E27FC236}">
                <a16:creationId xmlns:a16="http://schemas.microsoft.com/office/drawing/2014/main" id="{26BFC639-C571-412D-ADCE-431CF9324057}"/>
              </a:ext>
            </a:extLst>
          </p:cNvPr>
          <p:cNvPicPr>
            <a:picLocks noChangeAspect="1"/>
          </p:cNvPicPr>
          <p:nvPr/>
        </p:nvPicPr>
        <p:blipFill>
          <a:blip r:embed="rId4"/>
          <a:stretch>
            <a:fillRect/>
          </a:stretch>
        </p:blipFill>
        <p:spPr>
          <a:xfrm>
            <a:off x="94427" y="5410814"/>
            <a:ext cx="1069911" cy="1042996"/>
          </a:xfrm>
          <a:prstGeom prst="rect">
            <a:avLst/>
          </a:prstGeom>
        </p:spPr>
      </p:pic>
      <p:pic>
        <p:nvPicPr>
          <p:cNvPr id="16" name="Picture 15">
            <a:extLst>
              <a:ext uri="{FF2B5EF4-FFF2-40B4-BE49-F238E27FC236}">
                <a16:creationId xmlns:a16="http://schemas.microsoft.com/office/drawing/2014/main" id="{03988073-9541-48B4-B7D0-4234038E9B64}"/>
              </a:ext>
            </a:extLst>
          </p:cNvPr>
          <p:cNvPicPr>
            <a:picLocks noChangeAspect="1"/>
          </p:cNvPicPr>
          <p:nvPr/>
        </p:nvPicPr>
        <p:blipFill>
          <a:blip r:embed="rId5"/>
          <a:stretch>
            <a:fillRect/>
          </a:stretch>
        </p:blipFill>
        <p:spPr>
          <a:xfrm>
            <a:off x="285236" y="4112195"/>
            <a:ext cx="879102" cy="932305"/>
          </a:xfrm>
          <a:prstGeom prst="rect">
            <a:avLst/>
          </a:prstGeom>
        </p:spPr>
      </p:pic>
      <p:pic>
        <p:nvPicPr>
          <p:cNvPr id="18" name="Picture 17">
            <a:extLst>
              <a:ext uri="{FF2B5EF4-FFF2-40B4-BE49-F238E27FC236}">
                <a16:creationId xmlns:a16="http://schemas.microsoft.com/office/drawing/2014/main" id="{E030F191-3DE2-46CE-AC24-DF79F3FBB1DF}"/>
              </a:ext>
            </a:extLst>
          </p:cNvPr>
          <p:cNvPicPr>
            <a:picLocks noChangeAspect="1"/>
          </p:cNvPicPr>
          <p:nvPr/>
        </p:nvPicPr>
        <p:blipFill>
          <a:blip r:embed="rId6"/>
          <a:stretch>
            <a:fillRect/>
          </a:stretch>
        </p:blipFill>
        <p:spPr>
          <a:xfrm>
            <a:off x="215097" y="2813577"/>
            <a:ext cx="932305" cy="932305"/>
          </a:xfrm>
          <a:prstGeom prst="rect">
            <a:avLst/>
          </a:prstGeom>
        </p:spPr>
      </p:pic>
      <p:pic>
        <p:nvPicPr>
          <p:cNvPr id="20" name="Picture 19">
            <a:extLst>
              <a:ext uri="{FF2B5EF4-FFF2-40B4-BE49-F238E27FC236}">
                <a16:creationId xmlns:a16="http://schemas.microsoft.com/office/drawing/2014/main" id="{DD5CA474-47C4-434F-858C-9C6CD740FED9}"/>
              </a:ext>
            </a:extLst>
          </p:cNvPr>
          <p:cNvPicPr>
            <a:picLocks noChangeAspect="1"/>
          </p:cNvPicPr>
          <p:nvPr/>
        </p:nvPicPr>
        <p:blipFill>
          <a:blip r:embed="rId7"/>
          <a:stretch>
            <a:fillRect/>
          </a:stretch>
        </p:blipFill>
        <p:spPr>
          <a:xfrm>
            <a:off x="215097" y="1427884"/>
            <a:ext cx="1019380" cy="1019380"/>
          </a:xfrm>
          <a:prstGeom prst="rect">
            <a:avLst/>
          </a:prstGeom>
        </p:spPr>
      </p:pic>
    </p:spTree>
    <p:extLst>
      <p:ext uri="{BB962C8B-B14F-4D97-AF65-F5344CB8AC3E}">
        <p14:creationId xmlns:p14="http://schemas.microsoft.com/office/powerpoint/2010/main" val="543063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774" y="272360"/>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OBJECTIVES:</a:t>
            </a:r>
          </a:p>
        </p:txBody>
      </p:sp>
      <p:cxnSp>
        <p:nvCxnSpPr>
          <p:cNvPr id="4" name="Straight Connector 3">
            <a:extLst>
              <a:ext uri="{FF2B5EF4-FFF2-40B4-BE49-F238E27FC236}">
                <a16:creationId xmlns:a16="http://schemas.microsoft.com/office/drawing/2014/main" id="{35DFF2FF-55CA-4668-BE8F-94BD5946A2EA}"/>
              </a:ext>
            </a:extLst>
          </p:cNvPr>
          <p:cNvCxnSpPr/>
          <p:nvPr/>
        </p:nvCxnSpPr>
        <p:spPr>
          <a:xfrm>
            <a:off x="0" y="621527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Content Placeholder 2">
            <a:extLst>
              <a:ext uri="{FF2B5EF4-FFF2-40B4-BE49-F238E27FC236}">
                <a16:creationId xmlns:a16="http://schemas.microsoft.com/office/drawing/2014/main" id="{A11A5ABD-E20D-4CEF-8F07-7D00B8BA31FD}"/>
              </a:ext>
            </a:extLst>
          </p:cNvPr>
          <p:cNvSpPr txBox="1">
            <a:spLocks/>
          </p:cNvSpPr>
          <p:nvPr/>
        </p:nvSpPr>
        <p:spPr>
          <a:xfrm>
            <a:off x="371061" y="1348546"/>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400"/>
              <a:t>Upon completion of the lecture , students should be able to:</a:t>
            </a:r>
          </a:p>
          <a:p>
            <a:r>
              <a:rPr lang="en-US" sz="2000"/>
              <a:t>Define and know important facts about acute pyogenic meningitis. </a:t>
            </a:r>
          </a:p>
          <a:p>
            <a:r>
              <a:rPr lang="en-US" sz="2000"/>
              <a:t>Know the epidemiology of acute pyogenic meningitis. </a:t>
            </a:r>
          </a:p>
          <a:p>
            <a:r>
              <a:rPr lang="en-US" sz="2000"/>
              <a:t>Know the etiologic agents according to the age and common serotypes of the main causative pathogens </a:t>
            </a:r>
          </a:p>
          <a:p>
            <a:r>
              <a:rPr lang="en-US" sz="2000"/>
              <a:t>Know the clinical presentation of acute meningitis </a:t>
            </a:r>
          </a:p>
          <a:p>
            <a:r>
              <a:rPr lang="en-US" sz="2100"/>
              <a:t> Identify the microbiology of common causative agents including the morphology, pathogenesis ,identification and complications. </a:t>
            </a:r>
          </a:p>
          <a:p>
            <a:r>
              <a:rPr lang="en-US" sz="2100"/>
              <a:t>Know the approaches to the clinical diagnosis of acute meningitis case with emphasis on lab diagnosis and comparison between normal and abnormal CSF analysis. </a:t>
            </a:r>
          </a:p>
          <a:p>
            <a:r>
              <a:rPr lang="en-US" sz="2100"/>
              <a:t>Know the management of acute meningitis case with emphasis on rapid diagnosis and selection of empirical antimicrobial therapy for the common pathogens. </a:t>
            </a:r>
          </a:p>
          <a:p>
            <a:r>
              <a:rPr lang="en-US" sz="2100"/>
              <a:t>Know the prevention using vaccination and prophylaxis against common pathogens. </a:t>
            </a:r>
          </a:p>
          <a:p>
            <a:endParaRPr lang="en-US" sz="2100"/>
          </a:p>
          <a:p>
            <a:endParaRPr lang="en-US" sz="2400" dirty="0"/>
          </a:p>
        </p:txBody>
      </p:sp>
    </p:spTree>
    <p:extLst>
      <p:ext uri="{BB962C8B-B14F-4D97-AF65-F5344CB8AC3E}">
        <p14:creationId xmlns:p14="http://schemas.microsoft.com/office/powerpoint/2010/main" val="241022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AF79385-28A3-4A0B-A555-6E149360095E}"/>
              </a:ext>
            </a:extLst>
          </p:cNvPr>
          <p:cNvCxnSpPr/>
          <p:nvPr/>
        </p:nvCxnSpPr>
        <p:spPr>
          <a:xfrm>
            <a:off x="0" y="6082747"/>
            <a:ext cx="12192000" cy="0"/>
          </a:xfrm>
          <a:prstGeom prst="line">
            <a:avLst/>
          </a:prstGeom>
          <a:ln w="9525" cap="flat" cmpd="sng" algn="ctr">
            <a:solidFill>
              <a:schemeClr val="bg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extBox 1"/>
          <p:cNvSpPr txBox="1"/>
          <p:nvPr/>
        </p:nvSpPr>
        <p:spPr>
          <a:xfrm>
            <a:off x="26719" y="430181"/>
            <a:ext cx="2339439" cy="461665"/>
          </a:xfrm>
          <a:prstGeom prst="rect">
            <a:avLst/>
          </a:prstGeom>
          <a:noFill/>
        </p:spPr>
        <p:txBody>
          <a:bodyPr wrap="square" rtlCol="0">
            <a:spAutoFit/>
          </a:bodyPr>
          <a:lstStyle/>
          <a:p>
            <a:pPr marL="342900" indent="-342900">
              <a:buFont typeface="Arial" charset="0"/>
              <a:buChar char="•"/>
            </a:pPr>
            <a:r>
              <a:rPr lang="en-US" sz="2400" b="1" dirty="0">
                <a:solidFill>
                  <a:schemeClr val="accent1">
                    <a:lumMod val="50000"/>
                  </a:schemeClr>
                </a:solidFill>
                <a:latin typeface="+mj-lt"/>
                <a:ea typeface="+mj-ea"/>
                <a:cs typeface="+mj-cs"/>
              </a:rPr>
              <a:t>Definition:</a:t>
            </a:r>
          </a:p>
        </p:txBody>
      </p:sp>
      <p:sp>
        <p:nvSpPr>
          <p:cNvPr id="4" name="TextBox 3"/>
          <p:cNvSpPr txBox="1"/>
          <p:nvPr/>
        </p:nvSpPr>
        <p:spPr>
          <a:xfrm>
            <a:off x="0" y="1068779"/>
            <a:ext cx="4732316" cy="2723823"/>
          </a:xfrm>
          <a:prstGeom prst="rect">
            <a:avLst/>
          </a:prstGeom>
          <a:noFill/>
        </p:spPr>
        <p:txBody>
          <a:bodyPr wrap="square" rtlCol="0">
            <a:spAutoFit/>
          </a:bodyPr>
          <a:lstStyle/>
          <a:p>
            <a:pPr marL="411480" indent="-342900">
              <a:buFont typeface="Arial" charset="0"/>
              <a:buChar char="•"/>
              <a:defRPr/>
            </a:pPr>
            <a:r>
              <a:rPr lang="en-US" sz="1900" dirty="0"/>
              <a:t>Pyogenic meningitis is an inflammation of the meninges  affecting Pia, Arachnoid and subarachnoid space.</a:t>
            </a:r>
          </a:p>
          <a:p>
            <a:pPr marL="411480" indent="-342900">
              <a:buFont typeface="Arial" charset="0"/>
              <a:buChar char="•"/>
              <a:defRPr/>
            </a:pPr>
            <a:r>
              <a:rPr lang="en-US" sz="1900" dirty="0"/>
              <a:t>Acute in onset </a:t>
            </a:r>
            <a:r>
              <a:rPr lang="en-US" dirty="0">
                <a:solidFill>
                  <a:schemeClr val="accent1">
                    <a:lumMod val="75000"/>
                  </a:schemeClr>
                </a:solidFill>
              </a:rPr>
              <a:t>suddenly</a:t>
            </a:r>
            <a:endParaRPr lang="en-US" sz="1900" dirty="0"/>
          </a:p>
          <a:p>
            <a:pPr marL="411480" indent="-342900">
              <a:buFont typeface="Arial" charset="0"/>
              <a:buChar char="•"/>
              <a:defRPr/>
            </a:pPr>
            <a:r>
              <a:rPr lang="en-US" sz="1900" dirty="0"/>
              <a:t>serious infection, associated with marked inflammatory exudation.</a:t>
            </a:r>
          </a:p>
          <a:p>
            <a:pPr marL="411480" indent="-342900">
              <a:buFont typeface="Arial" charset="0"/>
              <a:buChar char="•"/>
              <a:defRPr/>
            </a:pPr>
            <a:r>
              <a:rPr lang="en-US" sz="1900" dirty="0"/>
              <a:t>Usually caused by bacterial infections.</a:t>
            </a:r>
          </a:p>
          <a:p>
            <a:pPr marL="411480" indent="-342900">
              <a:buFont typeface="Arial" charset="0"/>
              <a:buChar char="•"/>
              <a:defRPr/>
            </a:pPr>
            <a:r>
              <a:rPr lang="en-US" sz="1900" dirty="0"/>
              <a:t>May be preceded by URTI</a:t>
            </a:r>
            <a:r>
              <a:rPr lang="en-US" dirty="0">
                <a:latin typeface="Footlight MT Light" panose="0204060206030A020304" pitchFamily="18" charset="0"/>
              </a:rPr>
              <a:t>.</a:t>
            </a:r>
          </a:p>
          <a:p>
            <a:pPr marL="411480" indent="-342900">
              <a:buFont typeface="Arial" charset="0"/>
              <a:buChar char="•"/>
              <a:defRPr/>
            </a:pPr>
            <a:r>
              <a:rPr lang="en-US" sz="1900" dirty="0"/>
              <a:t>Can be </a:t>
            </a:r>
            <a:r>
              <a:rPr lang="en-US" sz="1900" dirty="0">
                <a:solidFill>
                  <a:srgbClr val="FF0000"/>
                </a:solidFill>
              </a:rPr>
              <a:t>fatal</a:t>
            </a:r>
            <a:r>
              <a:rPr lang="en-US" sz="1900" dirty="0"/>
              <a:t> if untreated.</a:t>
            </a:r>
          </a:p>
        </p:txBody>
      </p:sp>
      <p:sp>
        <p:nvSpPr>
          <p:cNvPr id="5" name="TextBox 4"/>
          <p:cNvSpPr txBox="1"/>
          <p:nvPr/>
        </p:nvSpPr>
        <p:spPr>
          <a:xfrm>
            <a:off x="26719" y="3969535"/>
            <a:ext cx="3966358" cy="461665"/>
          </a:xfrm>
          <a:prstGeom prst="rect">
            <a:avLst/>
          </a:prstGeom>
          <a:noFill/>
        </p:spPr>
        <p:txBody>
          <a:bodyPr wrap="square" rtlCol="0">
            <a:spAutoFit/>
          </a:bodyPr>
          <a:lstStyle/>
          <a:p>
            <a:pPr marL="342900" indent="-342900">
              <a:buFont typeface="Arial" charset="0"/>
              <a:buChar char="•"/>
            </a:pPr>
            <a:r>
              <a:rPr lang="en-US" sz="2400" dirty="0">
                <a:solidFill>
                  <a:schemeClr val="accent1">
                    <a:lumMod val="50000"/>
                  </a:schemeClr>
                </a:solidFill>
                <a:latin typeface="+mj-lt"/>
              </a:rPr>
              <a:t>Common Etiologic Agents:</a:t>
            </a:r>
          </a:p>
        </p:txBody>
      </p:sp>
      <p:sp>
        <p:nvSpPr>
          <p:cNvPr id="6" name="TextBox 5"/>
          <p:cNvSpPr txBox="1"/>
          <p:nvPr/>
        </p:nvSpPr>
        <p:spPr>
          <a:xfrm>
            <a:off x="0" y="4626031"/>
            <a:ext cx="7018020" cy="1277273"/>
          </a:xfrm>
          <a:prstGeom prst="rect">
            <a:avLst/>
          </a:prstGeom>
          <a:noFill/>
        </p:spPr>
        <p:txBody>
          <a:bodyPr wrap="square" rtlCol="0">
            <a:spAutoFit/>
          </a:bodyPr>
          <a:lstStyle/>
          <a:p>
            <a:pPr marL="609600" indent="-609600"/>
            <a:r>
              <a:rPr lang="en-US" altLang="en-US" sz="1900" dirty="0"/>
              <a:t>Three main capsulated bacterial species:</a:t>
            </a:r>
          </a:p>
          <a:p>
            <a:pPr marL="457200" indent="-457200">
              <a:buFont typeface="+mj-lt"/>
              <a:buAutoNum type="arabicPeriod"/>
            </a:pPr>
            <a:r>
              <a:rPr lang="en-US" altLang="en-US" sz="1900" dirty="0">
                <a:solidFill>
                  <a:srgbClr val="FF0000"/>
                </a:solidFill>
              </a:rPr>
              <a:t> Neisseria </a:t>
            </a:r>
            <a:r>
              <a:rPr lang="en-US" altLang="en-US" sz="1900" dirty="0" err="1">
                <a:solidFill>
                  <a:srgbClr val="FF0000"/>
                </a:solidFill>
              </a:rPr>
              <a:t>meningitidis</a:t>
            </a:r>
            <a:r>
              <a:rPr lang="en-US" altLang="en-US" sz="1900" dirty="0">
                <a:solidFill>
                  <a:srgbClr val="FF0000"/>
                </a:solidFill>
              </a:rPr>
              <a:t>  </a:t>
            </a:r>
          </a:p>
          <a:p>
            <a:pPr marL="457200" indent="-457200">
              <a:buFont typeface="+mj-lt"/>
              <a:buAutoNum type="arabicPeriod"/>
            </a:pPr>
            <a:r>
              <a:rPr lang="en-US" altLang="en-US" sz="1900" dirty="0">
                <a:solidFill>
                  <a:srgbClr val="FF0000"/>
                </a:solidFill>
              </a:rPr>
              <a:t> </a:t>
            </a:r>
            <a:r>
              <a:rPr lang="en-US" altLang="en-US" sz="1900" dirty="0" err="1">
                <a:solidFill>
                  <a:srgbClr val="FF0000"/>
                </a:solidFill>
              </a:rPr>
              <a:t>Sterptococcus</a:t>
            </a:r>
            <a:r>
              <a:rPr lang="en-US" altLang="en-US" sz="1900" dirty="0">
                <a:solidFill>
                  <a:srgbClr val="FF0000"/>
                </a:solidFill>
              </a:rPr>
              <a:t> pneumoniae  </a:t>
            </a:r>
            <a:r>
              <a:rPr lang="en-US" dirty="0">
                <a:solidFill>
                  <a:schemeClr val="accent1">
                    <a:lumMod val="75000"/>
                  </a:schemeClr>
                </a:solidFill>
              </a:rPr>
              <a:t>(most serious)</a:t>
            </a:r>
            <a:endParaRPr lang="en-US" altLang="en-US" sz="1900" dirty="0">
              <a:solidFill>
                <a:srgbClr val="FF0000"/>
              </a:solidFill>
            </a:endParaRPr>
          </a:p>
          <a:p>
            <a:pPr marL="457200" indent="-457200">
              <a:buFont typeface="+mj-lt"/>
              <a:buAutoNum type="arabicPeriod"/>
            </a:pPr>
            <a:r>
              <a:rPr lang="en-US" altLang="en-US" sz="1900" dirty="0">
                <a:solidFill>
                  <a:srgbClr val="FF0000"/>
                </a:solidFill>
              </a:rPr>
              <a:t> </a:t>
            </a:r>
            <a:r>
              <a:rPr lang="en-US" altLang="en-US" sz="1900" dirty="0" err="1">
                <a:solidFill>
                  <a:srgbClr val="FF0000"/>
                </a:solidFill>
              </a:rPr>
              <a:t>Hemophilus</a:t>
            </a:r>
            <a:r>
              <a:rPr lang="en-US" altLang="en-US" sz="1900" dirty="0">
                <a:solidFill>
                  <a:srgbClr val="FF0000"/>
                </a:solidFill>
              </a:rPr>
              <a:t> influenzae </a:t>
            </a:r>
            <a:r>
              <a:rPr lang="en-US" dirty="0">
                <a:solidFill>
                  <a:schemeClr val="accent1">
                    <a:lumMod val="75000"/>
                  </a:schemeClr>
                </a:solidFill>
              </a:rPr>
              <a:t>(mild &amp; only in children)</a:t>
            </a:r>
            <a:endParaRPr lang="en-US" altLang="en-US" sz="1900" dirty="0">
              <a:solidFill>
                <a:srgbClr val="FF0000"/>
              </a:solidFill>
            </a:endParaRPr>
          </a:p>
        </p:txBody>
      </p:sp>
      <p:sp>
        <p:nvSpPr>
          <p:cNvPr id="7" name="Rectangle 6"/>
          <p:cNvSpPr/>
          <p:nvPr/>
        </p:nvSpPr>
        <p:spPr>
          <a:xfrm>
            <a:off x="6802653" y="430180"/>
            <a:ext cx="4327802" cy="461665"/>
          </a:xfrm>
          <a:prstGeom prst="rect">
            <a:avLst/>
          </a:prstGeom>
        </p:spPr>
        <p:txBody>
          <a:bodyPr wrap="square">
            <a:spAutoFit/>
          </a:bodyPr>
          <a:lstStyle/>
          <a:p>
            <a:pPr marL="342900" indent="-342900">
              <a:buFont typeface="Arial" charset="0"/>
              <a:buChar char="•"/>
              <a:defRPr/>
            </a:pPr>
            <a:r>
              <a:rPr lang="en-US" sz="2400" b="1" dirty="0">
                <a:solidFill>
                  <a:schemeClr val="accent1">
                    <a:lumMod val="50000"/>
                  </a:schemeClr>
                </a:solidFill>
                <a:latin typeface="+mj-lt"/>
                <a:ea typeface="+mj-ea"/>
                <a:cs typeface="+mj-cs"/>
              </a:rPr>
              <a:t>Causes According to the Age</a:t>
            </a:r>
          </a:p>
        </p:txBody>
      </p:sp>
      <p:graphicFrame>
        <p:nvGraphicFramePr>
          <p:cNvPr id="8" name="Table 7"/>
          <p:cNvGraphicFramePr>
            <a:graphicFrameLocks noGrp="1"/>
          </p:cNvGraphicFramePr>
          <p:nvPr>
            <p:extLst>
              <p:ext uri="{D42A27DB-BD31-4B8C-83A1-F6EECF244321}">
                <p14:modId xmlns:p14="http://schemas.microsoft.com/office/powerpoint/2010/main" val="3738131687"/>
              </p:ext>
            </p:extLst>
          </p:nvPr>
        </p:nvGraphicFramePr>
        <p:xfrm>
          <a:off x="4889971" y="1093075"/>
          <a:ext cx="7302029" cy="4451655"/>
        </p:xfrm>
        <a:graphic>
          <a:graphicData uri="http://schemas.openxmlformats.org/drawingml/2006/table">
            <a:tbl>
              <a:tblPr firstRow="1" bandRow="1">
                <a:tableStyleId>{5940675A-B579-460E-94D1-54222C63F5DA}</a:tableStyleId>
              </a:tblPr>
              <a:tblGrid>
                <a:gridCol w="1721844">
                  <a:extLst>
                    <a:ext uri="{9D8B030D-6E8A-4147-A177-3AD203B41FA5}">
                      <a16:colId xmlns:a16="http://schemas.microsoft.com/office/drawing/2014/main" val="3937048379"/>
                    </a:ext>
                  </a:extLst>
                </a:gridCol>
                <a:gridCol w="5580185">
                  <a:extLst>
                    <a:ext uri="{9D8B030D-6E8A-4147-A177-3AD203B41FA5}">
                      <a16:colId xmlns:a16="http://schemas.microsoft.com/office/drawing/2014/main" val="3689128337"/>
                    </a:ext>
                  </a:extLst>
                </a:gridCol>
              </a:tblGrid>
              <a:tr h="578884">
                <a:tc>
                  <a:txBody>
                    <a:bodyPr/>
                    <a:lstStyle/>
                    <a:p>
                      <a:pPr marL="0" indent="0" algn="ctr" defTabSz="914400" rtl="0" eaLnBrk="1" latinLnBrk="0" hangingPunct="1">
                        <a:buFont typeface="Arial" charset="0"/>
                        <a:buNone/>
                      </a:pPr>
                      <a:r>
                        <a:rPr lang="en-US" altLang="en-US" sz="2400" kern="1200" dirty="0">
                          <a:solidFill>
                            <a:schemeClr val="tx1"/>
                          </a:solidFill>
                          <a:latin typeface="+mn-lt"/>
                          <a:ea typeface="+mn-ea"/>
                          <a:cs typeface="+mn-cs"/>
                        </a:rPr>
                        <a:t>Age Group </a:t>
                      </a:r>
                      <a:endParaRPr lang="en-US" sz="24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defTabSz="914400" rtl="0" eaLnBrk="1" latinLnBrk="0" hangingPunct="1">
                        <a:buFont typeface="Arial" charset="0"/>
                        <a:buNone/>
                      </a:pPr>
                      <a:r>
                        <a:rPr lang="en-US" altLang="en-US" sz="2400" kern="1200" dirty="0">
                          <a:solidFill>
                            <a:schemeClr val="tx1"/>
                          </a:solidFill>
                          <a:latin typeface="+mn-lt"/>
                          <a:ea typeface="+mn-ea"/>
                          <a:cs typeface="+mn-cs"/>
                        </a:rPr>
                        <a:t>Common Causative Agents</a:t>
                      </a:r>
                      <a:endParaRPr lang="en-US" sz="24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83237">
                <a:tc>
                  <a:txBody>
                    <a:bodyPr/>
                    <a:lstStyle/>
                    <a:p>
                      <a:pPr marL="68580" indent="0" algn="l" defTabSz="914400" rtl="0" eaLnBrk="1" latinLnBrk="0" hangingPunct="1">
                        <a:buFont typeface="Arial" panose="020B0604020202020204" pitchFamily="34" charset="0"/>
                        <a:buNone/>
                        <a:defRPr/>
                      </a:pPr>
                      <a:r>
                        <a:rPr lang="en-US" altLang="en-US" sz="1900" kern="1200" dirty="0">
                          <a:solidFill>
                            <a:schemeClr val="tx1"/>
                          </a:solidFill>
                          <a:latin typeface="+mn-lt"/>
                          <a:ea typeface="+mn-ea"/>
                          <a:cs typeface="+mn-cs"/>
                        </a:rPr>
                        <a:t> Newborns</a:t>
                      </a:r>
                      <a:endParaRPr lang="en-US" sz="19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6858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900" kern="1200" dirty="0">
                          <a:solidFill>
                            <a:srgbClr val="FF0000"/>
                          </a:solidFill>
                          <a:latin typeface="+mn-lt"/>
                          <a:ea typeface="+mn-ea"/>
                          <a:cs typeface="+mn-cs"/>
                        </a:rPr>
                        <a:t>Group B Streptococcus, E.coli (and other gram negative bacilli ) </a:t>
                      </a:r>
                      <a:r>
                        <a:rPr lang="en-US" altLang="en-US" sz="1900" kern="1200" dirty="0">
                          <a:solidFill>
                            <a:schemeClr val="tx1"/>
                          </a:solidFill>
                          <a:latin typeface="+mn-lt"/>
                          <a:ea typeface="+mn-ea"/>
                          <a:cs typeface="+mn-cs"/>
                        </a:rPr>
                        <a:t>, </a:t>
                      </a:r>
                      <a:r>
                        <a:rPr lang="en-US" altLang="en-US" sz="1900" kern="1200" dirty="0">
                          <a:solidFill>
                            <a:srgbClr val="FF0000"/>
                          </a:solidFill>
                          <a:latin typeface="+mn-lt"/>
                          <a:ea typeface="+mn-ea"/>
                          <a:cs typeface="+mn-cs"/>
                        </a:rPr>
                        <a:t>Listeria monocytogenes,</a:t>
                      </a:r>
                    </a:p>
                    <a:p>
                      <a:pPr marL="68580" indent="0" algn="l" defTabSz="914400" rtl="0" eaLnBrk="1" latinLnBrk="0" hangingPunct="1">
                        <a:buFont typeface="Arial" charset="0"/>
                        <a:buNone/>
                        <a:defRPr/>
                      </a:pPr>
                      <a:endParaRPr lang="en-US" sz="19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983237">
                <a:tc>
                  <a:txBody>
                    <a:bodyPr/>
                    <a:lstStyle/>
                    <a:p>
                      <a:pPr marL="68580" marR="0" lvl="0" indent="0" algn="l" defTabSz="914400" rtl="0" eaLnBrk="1" fontAlgn="base" latinLnBrk="0" hangingPunct="1">
                        <a:lnSpc>
                          <a:spcPct val="100000"/>
                        </a:lnSpc>
                        <a:spcBef>
                          <a:spcPts val="700"/>
                        </a:spcBef>
                        <a:spcAft>
                          <a:spcPct val="0"/>
                        </a:spcAft>
                        <a:buClr>
                          <a:srgbClr val="D6ECFF"/>
                        </a:buClr>
                        <a:buSzPct val="95000"/>
                        <a:buFont typeface="Arial" panose="020B0604020202020204" pitchFamily="34" charset="0"/>
                        <a:buNone/>
                        <a:tabLst/>
                        <a:defRPr/>
                      </a:pPr>
                      <a:r>
                        <a:rPr lang="en-US" altLang="en-US" sz="1900" kern="1200" dirty="0">
                          <a:solidFill>
                            <a:schemeClr val="tx1"/>
                          </a:solidFill>
                          <a:latin typeface="+mn-lt"/>
                          <a:ea typeface="+mn-ea"/>
                          <a:cs typeface="+mn-cs"/>
                        </a:rPr>
                        <a:t>Infants / Children </a:t>
                      </a:r>
                      <a:r>
                        <a:rPr lang="en-US" sz="1900" kern="1200" dirty="0">
                          <a:solidFill>
                            <a:schemeClr val="accent1">
                              <a:lumMod val="75000"/>
                            </a:schemeClr>
                          </a:solidFill>
                          <a:latin typeface="+mn-lt"/>
                          <a:ea typeface="+mn-ea"/>
                          <a:cs typeface="+mn-cs"/>
                        </a:rPr>
                        <a:t>(1</a:t>
                      </a:r>
                      <a:r>
                        <a:rPr lang="en-US" sz="1900" kern="1200" baseline="0" dirty="0">
                          <a:solidFill>
                            <a:schemeClr val="accent1">
                              <a:lumMod val="75000"/>
                            </a:schemeClr>
                          </a:solidFill>
                          <a:latin typeface="+mn-lt"/>
                          <a:ea typeface="+mn-ea"/>
                          <a:cs typeface="+mn-cs"/>
                        </a:rPr>
                        <a:t> month – adulthood)</a:t>
                      </a:r>
                      <a:endParaRPr lang="en-US" altLang="en-US" sz="19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6858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900" kern="1200" dirty="0" err="1">
                          <a:solidFill>
                            <a:srgbClr val="FF0000"/>
                          </a:solidFill>
                          <a:latin typeface="+mn-lt"/>
                          <a:ea typeface="+mn-ea"/>
                          <a:cs typeface="+mn-cs"/>
                        </a:rPr>
                        <a:t>Strep.pneuomiae</a:t>
                      </a:r>
                      <a:r>
                        <a:rPr lang="en-US" altLang="en-US" sz="1900" kern="1200" dirty="0">
                          <a:solidFill>
                            <a:srgbClr val="FF0000"/>
                          </a:solidFill>
                          <a:latin typeface="+mn-lt"/>
                          <a:ea typeface="+mn-ea"/>
                          <a:cs typeface="+mn-cs"/>
                        </a:rPr>
                        <a:t>, N.meningitidis, H.influenzae</a:t>
                      </a:r>
                    </a:p>
                    <a:p>
                      <a:pPr marL="68580" indent="0" algn="l" defTabSz="914400" rtl="0" eaLnBrk="1" latinLnBrk="0" hangingPunct="1">
                        <a:buFont typeface="Arial" charset="0"/>
                        <a:buNone/>
                        <a:defRPr/>
                      </a:pPr>
                      <a:endParaRPr lang="en-US" sz="19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341959737"/>
                  </a:ext>
                </a:extLst>
              </a:tr>
              <a:tr h="390174">
                <a:tc>
                  <a:txBody>
                    <a:bodyPr/>
                    <a:lstStyle/>
                    <a:p>
                      <a:pPr marL="68580" marR="0" lvl="0" indent="0" algn="l" defTabSz="914400" rtl="0" eaLnBrk="1" fontAlgn="base" latinLnBrk="0" hangingPunct="1">
                        <a:lnSpc>
                          <a:spcPct val="100000"/>
                        </a:lnSpc>
                        <a:spcBef>
                          <a:spcPts val="700"/>
                        </a:spcBef>
                        <a:spcAft>
                          <a:spcPct val="0"/>
                        </a:spcAft>
                        <a:buClr>
                          <a:srgbClr val="D6ECFF"/>
                        </a:buClr>
                        <a:buSzPct val="95000"/>
                        <a:buFont typeface="Arial" panose="020B0604020202020204" pitchFamily="34" charset="0"/>
                        <a:buNone/>
                        <a:tabLst/>
                        <a:defRPr/>
                      </a:pPr>
                      <a:r>
                        <a:rPr lang="en-US" altLang="en-US" sz="1900" kern="1200" dirty="0">
                          <a:solidFill>
                            <a:schemeClr val="tx1"/>
                          </a:solidFill>
                          <a:latin typeface="+mn-lt"/>
                          <a:ea typeface="+mn-ea"/>
                          <a:cs typeface="+mn-cs"/>
                        </a:rPr>
                        <a:t>Adults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6858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900" kern="1200" dirty="0" err="1">
                          <a:solidFill>
                            <a:srgbClr val="FF0000"/>
                          </a:solidFill>
                          <a:latin typeface="+mn-lt"/>
                          <a:ea typeface="+mn-ea"/>
                          <a:cs typeface="+mn-cs"/>
                        </a:rPr>
                        <a:t>Strep.pneumoniae</a:t>
                      </a:r>
                      <a:r>
                        <a:rPr lang="en-US" altLang="en-US" sz="1900" kern="1200" dirty="0">
                          <a:solidFill>
                            <a:srgbClr val="FF0000"/>
                          </a:solidFill>
                          <a:latin typeface="+mn-lt"/>
                          <a:ea typeface="+mn-ea"/>
                          <a:cs typeface="+mn-cs"/>
                        </a:rPr>
                        <a:t>, N.meningitidis</a:t>
                      </a:r>
                      <a:endParaRPr lang="en-US" sz="1900" kern="12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328829624"/>
                  </a:ext>
                </a:extLst>
              </a:tr>
              <a:tr h="983237">
                <a:tc>
                  <a:txBody>
                    <a:bodyPr/>
                    <a:lstStyle/>
                    <a:p>
                      <a:pPr marL="68580" marR="0" lvl="0" indent="0" algn="l" defTabSz="914400" rtl="0" eaLnBrk="1" fontAlgn="base" latinLnBrk="0" hangingPunct="1">
                        <a:lnSpc>
                          <a:spcPct val="100000"/>
                        </a:lnSpc>
                        <a:spcBef>
                          <a:spcPts val="700"/>
                        </a:spcBef>
                        <a:spcAft>
                          <a:spcPct val="0"/>
                        </a:spcAft>
                        <a:buClr>
                          <a:srgbClr val="D6ECFF"/>
                        </a:buClr>
                        <a:buSzPct val="95000"/>
                        <a:buFont typeface="Arial" charset="0"/>
                        <a:buNone/>
                        <a:tabLst/>
                        <a:defRPr/>
                      </a:pPr>
                      <a:r>
                        <a:rPr lang="en-US" altLang="en-US" sz="1900" kern="1200" dirty="0">
                          <a:solidFill>
                            <a:schemeClr val="tx1"/>
                          </a:solidFill>
                          <a:latin typeface="+mn-lt"/>
                          <a:ea typeface="+mn-ea"/>
                          <a:cs typeface="+mn-cs"/>
                        </a:rPr>
                        <a:t>Special circumstances</a:t>
                      </a:r>
                    </a:p>
                    <a:p>
                      <a:pPr marL="68580" marR="0" lvl="0" indent="0" algn="l" defTabSz="914400" rtl="0" eaLnBrk="1" fontAlgn="base" latinLnBrk="0" hangingPunct="1">
                        <a:lnSpc>
                          <a:spcPct val="100000"/>
                        </a:lnSpc>
                        <a:spcBef>
                          <a:spcPts val="700"/>
                        </a:spcBef>
                        <a:spcAft>
                          <a:spcPct val="0"/>
                        </a:spcAft>
                        <a:buClr>
                          <a:srgbClr val="D6ECFF"/>
                        </a:buClr>
                        <a:buSzPct val="95000"/>
                        <a:buFont typeface="Arial" charset="0"/>
                        <a:buNone/>
                        <a:tabLst/>
                        <a:defRPr/>
                      </a:pPr>
                      <a:r>
                        <a:rPr lang="en-US" altLang="en-US" sz="1900" kern="1200" dirty="0">
                          <a:solidFill>
                            <a:schemeClr val="accent1">
                              <a:lumMod val="75000"/>
                            </a:schemeClr>
                          </a:solidFill>
                          <a:latin typeface="+mn-lt"/>
                          <a:ea typeface="+mn-ea"/>
                          <a:cs typeface="+mn-cs"/>
                        </a:rPr>
                        <a:t>Trauma</a:t>
                      </a:r>
                      <a:endParaRPr lang="en-US" altLang="en-US" sz="19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6858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900" kern="1200" dirty="0" err="1">
                          <a:solidFill>
                            <a:schemeClr val="tx1"/>
                          </a:solidFill>
                          <a:latin typeface="+mn-lt"/>
                          <a:ea typeface="+mn-ea"/>
                          <a:cs typeface="+mn-cs"/>
                        </a:rPr>
                        <a:t>Staph.aureus</a:t>
                      </a:r>
                      <a:r>
                        <a:rPr lang="en-US" altLang="en-US" sz="1900" kern="1200" dirty="0">
                          <a:solidFill>
                            <a:schemeClr val="tx1"/>
                          </a:solidFill>
                          <a:latin typeface="+mn-lt"/>
                          <a:ea typeface="+mn-ea"/>
                          <a:cs typeface="+mn-cs"/>
                        </a:rPr>
                        <a:t> </a:t>
                      </a:r>
                      <a:r>
                        <a:rPr lang="en-US" altLang="en-US" sz="1900" kern="1200" dirty="0">
                          <a:solidFill>
                            <a:schemeClr val="accent6">
                              <a:lumMod val="50000"/>
                            </a:schemeClr>
                          </a:solidFill>
                          <a:latin typeface="+mn-lt"/>
                          <a:ea typeface="+mn-ea"/>
                          <a:cs typeface="+mn-cs"/>
                        </a:rPr>
                        <a:t>(</a:t>
                      </a:r>
                      <a:r>
                        <a:rPr lang="en-US" altLang="en-US" sz="1900" kern="1200" dirty="0" err="1">
                          <a:solidFill>
                            <a:schemeClr val="accent6">
                              <a:lumMod val="50000"/>
                            </a:schemeClr>
                          </a:solidFill>
                          <a:latin typeface="+mn-lt"/>
                          <a:ea typeface="+mn-ea"/>
                          <a:cs typeface="+mn-cs"/>
                        </a:rPr>
                        <a:t>sugery</a:t>
                      </a:r>
                      <a:r>
                        <a:rPr lang="en-US" altLang="en-US" sz="1900" kern="1200" dirty="0">
                          <a:solidFill>
                            <a:schemeClr val="accent6">
                              <a:lumMod val="50000"/>
                            </a:schemeClr>
                          </a:solidFill>
                          <a:latin typeface="+mn-lt"/>
                          <a:ea typeface="+mn-ea"/>
                          <a:cs typeface="+mn-cs"/>
                        </a:rPr>
                        <a:t>)  </a:t>
                      </a:r>
                      <a:r>
                        <a:rPr lang="en-US" altLang="en-US" sz="1900" kern="1200" dirty="0">
                          <a:solidFill>
                            <a:schemeClr val="tx1"/>
                          </a:solidFill>
                          <a:latin typeface="+mn-lt"/>
                          <a:ea typeface="+mn-ea"/>
                          <a:cs typeface="+mn-cs"/>
                        </a:rPr>
                        <a:t>,</a:t>
                      </a:r>
                      <a:r>
                        <a:rPr lang="en-US" altLang="en-US" sz="1900" kern="1200" dirty="0" err="1">
                          <a:solidFill>
                            <a:schemeClr val="tx1"/>
                          </a:solidFill>
                          <a:latin typeface="+mn-lt"/>
                          <a:ea typeface="+mn-ea"/>
                          <a:cs typeface="+mn-cs"/>
                        </a:rPr>
                        <a:t>Staph.epidermidis</a:t>
                      </a:r>
                      <a:r>
                        <a:rPr lang="en-US" altLang="en-US" sz="1900" kern="1200" dirty="0">
                          <a:solidFill>
                            <a:schemeClr val="accent6">
                              <a:lumMod val="50000"/>
                            </a:schemeClr>
                          </a:solidFill>
                          <a:latin typeface="+mn-lt"/>
                          <a:ea typeface="+mn-ea"/>
                          <a:cs typeface="+mn-cs"/>
                        </a:rPr>
                        <a:t> (shunt)  </a:t>
                      </a:r>
                      <a:r>
                        <a:rPr lang="en-US" altLang="en-US" sz="1900" kern="1200" dirty="0">
                          <a:solidFill>
                            <a:schemeClr val="tx1"/>
                          </a:solidFill>
                          <a:latin typeface="+mn-lt"/>
                          <a:ea typeface="+mn-ea"/>
                          <a:cs typeface="+mn-cs"/>
                        </a:rPr>
                        <a:t>, </a:t>
                      </a:r>
                      <a:r>
                        <a:rPr lang="en-US" altLang="en-US" sz="1900" kern="1200" dirty="0" err="1">
                          <a:solidFill>
                            <a:schemeClr val="tx1"/>
                          </a:solidFill>
                          <a:latin typeface="+mn-lt"/>
                          <a:ea typeface="+mn-ea"/>
                          <a:cs typeface="+mn-cs"/>
                        </a:rPr>
                        <a:t>Step.pneumoniae</a:t>
                      </a:r>
                      <a:r>
                        <a:rPr lang="en-US" altLang="en-US" sz="1900" kern="1200" dirty="0">
                          <a:solidFill>
                            <a:schemeClr val="tx1"/>
                          </a:solidFill>
                          <a:latin typeface="+mn-lt"/>
                          <a:ea typeface="+mn-ea"/>
                          <a:cs typeface="+mn-cs"/>
                        </a:rPr>
                        <a:t> </a:t>
                      </a:r>
                      <a:r>
                        <a:rPr lang="en-US" altLang="en-US" sz="1900" kern="1200" dirty="0">
                          <a:solidFill>
                            <a:schemeClr val="accent6">
                              <a:lumMod val="50000"/>
                            </a:schemeClr>
                          </a:solidFill>
                          <a:latin typeface="+mn-lt"/>
                          <a:ea typeface="+mn-ea"/>
                          <a:cs typeface="+mn-cs"/>
                        </a:rPr>
                        <a:t>(base of skull fracture) </a:t>
                      </a:r>
                      <a:r>
                        <a:rPr lang="en-US" altLang="en-US" sz="1900" kern="1200" dirty="0">
                          <a:solidFill>
                            <a:schemeClr val="tx1"/>
                          </a:solidFill>
                          <a:latin typeface="+mn-lt"/>
                          <a:ea typeface="+mn-ea"/>
                          <a:cs typeface="+mn-cs"/>
                        </a:rPr>
                        <a:t>, anaerobes, P.aeruginosa</a:t>
                      </a:r>
                    </a:p>
                    <a:p>
                      <a:pPr marL="68580" indent="0" algn="l" defTabSz="914400" rtl="0" eaLnBrk="1" latinLnBrk="0" hangingPunct="1">
                        <a:buFont typeface="Arial" charset="0"/>
                        <a:buNone/>
                        <a:defRPr/>
                      </a:pPr>
                      <a:endParaRPr lang="en-US" sz="19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9" name="TextBox 8">
            <a:extLst>
              <a:ext uri="{FF2B5EF4-FFF2-40B4-BE49-F238E27FC236}">
                <a16:creationId xmlns:a16="http://schemas.microsoft.com/office/drawing/2014/main" id="{10BC9EE5-8D23-40CD-ADC3-9633A7D98778}"/>
              </a:ext>
            </a:extLst>
          </p:cNvPr>
          <p:cNvSpPr txBox="1"/>
          <p:nvPr/>
        </p:nvSpPr>
        <p:spPr>
          <a:xfrm>
            <a:off x="8229600" y="3052724"/>
            <a:ext cx="2558561" cy="258532"/>
          </a:xfrm>
          <a:prstGeom prst="rect">
            <a:avLst/>
          </a:prstGeom>
          <a:noFill/>
        </p:spPr>
        <p:txBody>
          <a:bodyPr wrap="square" rtlCol="0">
            <a:spAutoFit/>
          </a:bodyPr>
          <a:lstStyle/>
          <a:p>
            <a:pPr lvl="0">
              <a:lnSpc>
                <a:spcPct val="90000"/>
              </a:lnSpc>
              <a:spcBef>
                <a:spcPts val="1000"/>
              </a:spcBef>
            </a:pPr>
            <a:r>
              <a:rPr lang="en-US" sz="1200" dirty="0">
                <a:solidFill>
                  <a:schemeClr val="accent1">
                    <a:lumMod val="75000"/>
                  </a:schemeClr>
                </a:solidFill>
              </a:rPr>
              <a:t>Young people, Elderly, Pregnant lady</a:t>
            </a:r>
          </a:p>
        </p:txBody>
      </p:sp>
      <p:sp>
        <p:nvSpPr>
          <p:cNvPr id="10" name="TextBox 9">
            <a:extLst>
              <a:ext uri="{FF2B5EF4-FFF2-40B4-BE49-F238E27FC236}">
                <a16:creationId xmlns:a16="http://schemas.microsoft.com/office/drawing/2014/main" id="{93A8D091-BD0C-43E3-BC27-0D3A14C8F17F}"/>
              </a:ext>
            </a:extLst>
          </p:cNvPr>
          <p:cNvSpPr txBox="1"/>
          <p:nvPr/>
        </p:nvSpPr>
        <p:spPr>
          <a:xfrm>
            <a:off x="5523372" y="2009370"/>
            <a:ext cx="2558561" cy="258532"/>
          </a:xfrm>
          <a:prstGeom prst="rect">
            <a:avLst/>
          </a:prstGeom>
          <a:noFill/>
        </p:spPr>
        <p:txBody>
          <a:bodyPr wrap="square" rtlCol="0">
            <a:spAutoFit/>
          </a:bodyPr>
          <a:lstStyle/>
          <a:p>
            <a:pPr lvl="0">
              <a:lnSpc>
                <a:spcPct val="90000"/>
              </a:lnSpc>
              <a:spcBef>
                <a:spcPts val="1000"/>
              </a:spcBef>
            </a:pPr>
            <a:r>
              <a:rPr lang="en-US" sz="1200" dirty="0">
                <a:solidFill>
                  <a:schemeClr val="accent1">
                    <a:lumMod val="75000"/>
                  </a:schemeClr>
                </a:solidFill>
              </a:rPr>
              <a:t>0-1 month</a:t>
            </a:r>
          </a:p>
        </p:txBody>
      </p:sp>
    </p:spTree>
    <p:extLst>
      <p:ext uri="{BB962C8B-B14F-4D97-AF65-F5344CB8AC3E}">
        <p14:creationId xmlns:p14="http://schemas.microsoft.com/office/powerpoint/2010/main" val="1122450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709" y="858329"/>
            <a:ext cx="11512061" cy="1261884"/>
          </a:xfrm>
          <a:prstGeom prst="rect">
            <a:avLst/>
          </a:prstGeom>
        </p:spPr>
        <p:txBody>
          <a:bodyPr wrap="square">
            <a:spAutoFit/>
          </a:bodyPr>
          <a:lstStyle/>
          <a:p>
            <a:pPr marL="411480" indent="-342900">
              <a:buFont typeface="Arial" charset="0"/>
              <a:buChar char="•"/>
              <a:defRPr/>
            </a:pPr>
            <a:r>
              <a:rPr lang="en-US" sz="1900" dirty="0"/>
              <a:t>There are 1.2 million cases annually worldwide.</a:t>
            </a:r>
          </a:p>
          <a:p>
            <a:pPr marL="411480" indent="-342900">
              <a:buFont typeface="Arial" charset="0"/>
              <a:buChar char="•"/>
              <a:defRPr/>
            </a:pPr>
            <a:r>
              <a:rPr lang="en-US" sz="1900" dirty="0"/>
              <a:t>135,000 deaths.</a:t>
            </a:r>
          </a:p>
          <a:p>
            <a:pPr marL="411480" indent="-342900">
              <a:buFont typeface="Arial" charset="0"/>
              <a:buChar char="•"/>
              <a:defRPr/>
            </a:pPr>
            <a:r>
              <a:rPr lang="en-US" sz="1900" dirty="0"/>
              <a:t>Bacterial meningitis is 1 of the top 10 infections causes death worldwide.</a:t>
            </a:r>
          </a:p>
          <a:p>
            <a:pPr marL="411480" indent="-342900">
              <a:buFont typeface="Arial" charset="0"/>
              <a:buChar char="•"/>
              <a:defRPr/>
            </a:pPr>
            <a:r>
              <a:rPr lang="en-US" sz="1900" dirty="0"/>
              <a:t>Half of the survivals suffer neurological damage, and /or permanent side effects.</a:t>
            </a:r>
          </a:p>
        </p:txBody>
      </p:sp>
      <p:sp>
        <p:nvSpPr>
          <p:cNvPr id="3" name="Rectangle 2"/>
          <p:cNvSpPr/>
          <p:nvPr/>
        </p:nvSpPr>
        <p:spPr>
          <a:xfrm>
            <a:off x="501322" y="273107"/>
            <a:ext cx="3986595" cy="461665"/>
          </a:xfrm>
          <a:prstGeom prst="rect">
            <a:avLst/>
          </a:prstGeom>
        </p:spPr>
        <p:txBody>
          <a:bodyPr wrap="square">
            <a:spAutoFit/>
          </a:bodyPr>
          <a:lstStyle/>
          <a:p>
            <a:pPr marL="342900" indent="-342900">
              <a:buFont typeface="Arial" charset="0"/>
              <a:buChar char="•"/>
            </a:pPr>
            <a:r>
              <a:rPr lang="en-US" sz="2400" b="1" dirty="0">
                <a:solidFill>
                  <a:schemeClr val="accent1">
                    <a:lumMod val="50000"/>
                  </a:schemeClr>
                </a:solidFill>
                <a:latin typeface="+mj-lt"/>
                <a:ea typeface="+mj-ea"/>
                <a:cs typeface="+mj-cs"/>
              </a:rPr>
              <a:t>Meningitis- Epidemiology :</a:t>
            </a:r>
          </a:p>
        </p:txBody>
      </p:sp>
      <p:graphicFrame>
        <p:nvGraphicFramePr>
          <p:cNvPr id="7" name="Table 6"/>
          <p:cNvGraphicFramePr>
            <a:graphicFrameLocks noGrp="1"/>
          </p:cNvGraphicFramePr>
          <p:nvPr>
            <p:extLst>
              <p:ext uri="{D42A27DB-BD31-4B8C-83A1-F6EECF244321}">
                <p14:modId xmlns:p14="http://schemas.microsoft.com/office/powerpoint/2010/main" val="3240889661"/>
              </p:ext>
            </p:extLst>
          </p:nvPr>
        </p:nvGraphicFramePr>
        <p:xfrm>
          <a:off x="385708" y="2875657"/>
          <a:ext cx="9543012" cy="3182112"/>
        </p:xfrm>
        <a:graphic>
          <a:graphicData uri="http://schemas.openxmlformats.org/drawingml/2006/table">
            <a:tbl>
              <a:tblPr firstRow="1" bandRow="1">
                <a:tableStyleId>{5C22544A-7EE6-4342-B048-85BDC9FD1C3A}</a:tableStyleId>
              </a:tblPr>
              <a:tblGrid>
                <a:gridCol w="2340354">
                  <a:extLst>
                    <a:ext uri="{9D8B030D-6E8A-4147-A177-3AD203B41FA5}">
                      <a16:colId xmlns:a16="http://schemas.microsoft.com/office/drawing/2014/main" val="20000"/>
                    </a:ext>
                  </a:extLst>
                </a:gridCol>
                <a:gridCol w="2431152">
                  <a:extLst>
                    <a:ext uri="{9D8B030D-6E8A-4147-A177-3AD203B41FA5}">
                      <a16:colId xmlns:a16="http://schemas.microsoft.com/office/drawing/2014/main" val="20001"/>
                    </a:ext>
                  </a:extLst>
                </a:gridCol>
                <a:gridCol w="2385753">
                  <a:extLst>
                    <a:ext uri="{9D8B030D-6E8A-4147-A177-3AD203B41FA5}">
                      <a16:colId xmlns:a16="http://schemas.microsoft.com/office/drawing/2014/main" val="20002"/>
                    </a:ext>
                  </a:extLst>
                </a:gridCol>
                <a:gridCol w="2385753">
                  <a:extLst>
                    <a:ext uri="{9D8B030D-6E8A-4147-A177-3AD203B41FA5}">
                      <a16:colId xmlns:a16="http://schemas.microsoft.com/office/drawing/2014/main" val="2694403541"/>
                    </a:ext>
                  </a:extLst>
                </a:gridCol>
              </a:tblGrid>
              <a:tr h="755291">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n-US" sz="2400" b="0" kern="1200" dirty="0">
                          <a:solidFill>
                            <a:schemeClr val="tx1">
                              <a:lumMod val="95000"/>
                              <a:lumOff val="5000"/>
                            </a:schemeClr>
                          </a:solidFill>
                          <a:latin typeface="+mn-lt"/>
                          <a:ea typeface="+mn-ea"/>
                          <a:cs typeface="+mn-cs"/>
                        </a:rPr>
                        <a:t>Most Common</a:t>
                      </a:r>
                    </a:p>
                    <a:p>
                      <a:pPr marL="0" indent="0" algn="ctr" defTabSz="914400" rtl="0" eaLnBrk="1" latinLnBrk="0" hangingPunct="1">
                        <a:buFont typeface="Arial" charset="0"/>
                        <a:buNone/>
                      </a:pPr>
                      <a:endParaRPr lang="en-US" sz="2400" b="0" kern="1200" dirty="0">
                        <a:solidFill>
                          <a:schemeClr val="tx1">
                            <a:lumMod val="95000"/>
                            <a:lumOff val="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n-US" sz="2400" b="0" kern="1200" dirty="0">
                          <a:solidFill>
                            <a:schemeClr val="tx1">
                              <a:lumMod val="95000"/>
                              <a:lumOff val="5000"/>
                            </a:schemeClr>
                          </a:solidFill>
                          <a:latin typeface="+mn-lt"/>
                          <a:ea typeface="+mn-ea"/>
                          <a:cs typeface="+mn-cs"/>
                        </a:rPr>
                        <a:t>In infants</a:t>
                      </a:r>
                    </a:p>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lang="en-US" sz="1200" b="0" i="0" kern="1200" dirty="0">
                          <a:solidFill>
                            <a:schemeClr val="bg1">
                              <a:lumMod val="50000"/>
                            </a:schemeClr>
                          </a:solidFill>
                          <a:effectLst/>
                          <a:latin typeface="+mn-lt"/>
                          <a:ea typeface="+mn-ea"/>
                          <a:cs typeface="+mn-cs"/>
                        </a:rPr>
                        <a:t>they don’t show with neck stiffness like adult, they come with unspecific symptoms like:</a:t>
                      </a:r>
                      <a:endParaRPr lang="en-US" sz="16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n-US" sz="2400" b="0" kern="1200" dirty="0">
                          <a:solidFill>
                            <a:schemeClr val="tx1">
                              <a:lumMod val="95000"/>
                              <a:lumOff val="5000"/>
                            </a:schemeClr>
                          </a:solidFill>
                          <a:latin typeface="+mn-lt"/>
                          <a:ea typeface="+mn-ea"/>
                          <a:cs typeface="+mn-cs"/>
                        </a:rPr>
                        <a:t>Advanced Cases</a:t>
                      </a:r>
                    </a:p>
                    <a:p>
                      <a:pPr marL="0" indent="0" algn="ctr" defTabSz="914400" rtl="0" eaLnBrk="1" latinLnBrk="0" hangingPunct="1">
                        <a:buFont typeface="Arial" charset="0"/>
                        <a:buNone/>
                      </a:pPr>
                      <a:endParaRPr lang="en-US" sz="2400" b="0" kern="1200" dirty="0">
                        <a:solidFill>
                          <a:schemeClr val="tx1">
                            <a:lumMod val="95000"/>
                            <a:lumOff val="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lang="en-US" sz="2400" b="0" kern="1200" dirty="0">
                          <a:solidFill>
                            <a:schemeClr val="tx1">
                              <a:lumMod val="95000"/>
                              <a:lumOff val="5000"/>
                            </a:schemeClr>
                          </a:solidFill>
                          <a:latin typeface="+mn-lt"/>
                          <a:ea typeface="+mn-ea"/>
                          <a:cs typeface="+mn-cs"/>
                        </a:rPr>
                        <a:t>Advanced disease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800197">
                <a:tc>
                  <a:txBody>
                    <a:bodyPr/>
                    <a:lstStyle/>
                    <a:p>
                      <a:pPr marL="697230" indent="-285750" algn="l">
                        <a:lnSpc>
                          <a:spcPct val="80000"/>
                        </a:lnSpc>
                        <a:buFont typeface="Arial" charset="0"/>
                        <a:buChar char="•"/>
                        <a:defRPr/>
                      </a:pPr>
                      <a:r>
                        <a:rPr lang="en-US" sz="1900" kern="1200" dirty="0">
                          <a:solidFill>
                            <a:srgbClr val="FF0000"/>
                          </a:solidFill>
                          <a:latin typeface="+mn-lt"/>
                          <a:ea typeface="+mn-ea"/>
                          <a:cs typeface="+mn-cs"/>
                        </a:rPr>
                        <a:t>fever</a:t>
                      </a:r>
                    </a:p>
                    <a:p>
                      <a:pPr marL="697230" indent="-285750" algn="l">
                        <a:lnSpc>
                          <a:spcPct val="80000"/>
                        </a:lnSpc>
                        <a:buFont typeface="Arial" charset="0"/>
                        <a:buChar char="•"/>
                        <a:defRPr/>
                      </a:pPr>
                      <a:r>
                        <a:rPr lang="en-US" sz="1900" kern="1200" dirty="0">
                          <a:solidFill>
                            <a:srgbClr val="FF0000"/>
                          </a:solidFill>
                          <a:latin typeface="+mn-lt"/>
                          <a:ea typeface="+mn-ea"/>
                          <a:cs typeface="+mn-cs"/>
                        </a:rPr>
                        <a:t>Headache  </a:t>
                      </a:r>
                      <a:r>
                        <a:rPr lang="en-US" sz="1900" kern="1200" dirty="0">
                          <a:solidFill>
                            <a:schemeClr val="accent1">
                              <a:lumMod val="75000"/>
                            </a:schemeClr>
                          </a:solidFill>
                          <a:latin typeface="+mn-lt"/>
                          <a:ea typeface="+mn-ea"/>
                          <a:cs typeface="+mn-cs"/>
                        </a:rPr>
                        <a:t>severe</a:t>
                      </a:r>
                      <a:endParaRPr lang="en-US" sz="1900" kern="1200" dirty="0">
                        <a:solidFill>
                          <a:srgbClr val="FF0000"/>
                        </a:solidFill>
                        <a:latin typeface="+mn-lt"/>
                        <a:ea typeface="+mn-ea"/>
                        <a:cs typeface="+mn-cs"/>
                      </a:endParaRPr>
                    </a:p>
                    <a:p>
                      <a:pPr marL="697230" indent="-285750" algn="l">
                        <a:lnSpc>
                          <a:spcPct val="80000"/>
                        </a:lnSpc>
                        <a:buFont typeface="Arial" charset="0"/>
                        <a:buChar char="•"/>
                        <a:defRPr/>
                      </a:pPr>
                      <a:r>
                        <a:rPr lang="en-US" sz="1900" kern="1200" dirty="0">
                          <a:solidFill>
                            <a:srgbClr val="FF0000"/>
                          </a:solidFill>
                          <a:latin typeface="+mn-lt"/>
                          <a:ea typeface="+mn-ea"/>
                          <a:cs typeface="+mn-cs"/>
                        </a:rPr>
                        <a:t>Stiff neck</a:t>
                      </a:r>
                    </a:p>
                    <a:p>
                      <a:pPr marL="697230" indent="-285750" algn="l">
                        <a:lnSpc>
                          <a:spcPct val="80000"/>
                        </a:lnSpc>
                        <a:buFont typeface="Arial" charset="0"/>
                        <a:buChar char="•"/>
                        <a:defRPr/>
                      </a:pPr>
                      <a:r>
                        <a:rPr lang="en-US" sz="1900" kern="1200" dirty="0">
                          <a:solidFill>
                            <a:schemeClr val="tx1"/>
                          </a:solidFill>
                          <a:latin typeface="+mn-lt"/>
                          <a:ea typeface="+mn-ea"/>
                          <a:cs typeface="+mn-cs"/>
                        </a:rPr>
                        <a:t>Nausea &amp; vomiting      Sensitivity to light </a:t>
                      </a:r>
                    </a:p>
                    <a:p>
                      <a:pPr marL="697230" indent="-285750" algn="l">
                        <a:lnSpc>
                          <a:spcPct val="80000"/>
                        </a:lnSpc>
                        <a:buFont typeface="Arial" charset="0"/>
                        <a:buChar char="•"/>
                        <a:defRPr/>
                      </a:pPr>
                      <a:r>
                        <a:rPr lang="en-US" sz="1900" kern="1200" dirty="0">
                          <a:solidFill>
                            <a:schemeClr val="tx1"/>
                          </a:solidFill>
                          <a:latin typeface="+mn-lt"/>
                          <a:ea typeface="+mn-ea"/>
                          <a:cs typeface="+mn-cs"/>
                        </a:rPr>
                        <a:t>Confusion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468630" indent="-285750">
                        <a:lnSpc>
                          <a:spcPct val="80000"/>
                        </a:lnSpc>
                        <a:buFont typeface="Arial" charset="0"/>
                        <a:buChar char="•"/>
                        <a:defRPr/>
                      </a:pPr>
                      <a:r>
                        <a:rPr lang="en-US" sz="1900" kern="1200" dirty="0">
                          <a:solidFill>
                            <a:schemeClr val="tx1"/>
                          </a:solidFill>
                          <a:latin typeface="+mn-lt"/>
                          <a:ea typeface="+mn-ea"/>
                          <a:cs typeface="+mn-cs"/>
                        </a:rPr>
                        <a:t>Inactivity</a:t>
                      </a:r>
                    </a:p>
                    <a:p>
                      <a:pPr marL="468630" indent="-285750">
                        <a:lnSpc>
                          <a:spcPct val="80000"/>
                        </a:lnSpc>
                        <a:buFont typeface="Arial" charset="0"/>
                        <a:buChar char="•"/>
                        <a:defRPr/>
                      </a:pPr>
                      <a:r>
                        <a:rPr lang="en-US" sz="1900" kern="1200" dirty="0">
                          <a:solidFill>
                            <a:schemeClr val="tx1"/>
                          </a:solidFill>
                          <a:latin typeface="+mn-lt"/>
                          <a:ea typeface="+mn-ea"/>
                          <a:cs typeface="+mn-cs"/>
                        </a:rPr>
                        <a:t>Irritability</a:t>
                      </a:r>
                    </a:p>
                    <a:p>
                      <a:pPr marL="468630" indent="-285750">
                        <a:lnSpc>
                          <a:spcPct val="80000"/>
                        </a:lnSpc>
                        <a:buFont typeface="Arial" charset="0"/>
                        <a:buChar char="•"/>
                        <a:defRPr/>
                      </a:pPr>
                      <a:r>
                        <a:rPr lang="en-US" sz="1900" kern="1200" dirty="0">
                          <a:solidFill>
                            <a:schemeClr val="tx1"/>
                          </a:solidFill>
                          <a:latin typeface="+mn-lt"/>
                          <a:ea typeface="+mn-ea"/>
                          <a:cs typeface="+mn-cs"/>
                        </a:rPr>
                        <a:t>Vomiting</a:t>
                      </a:r>
                    </a:p>
                    <a:p>
                      <a:pPr marL="468630" indent="-285750">
                        <a:lnSpc>
                          <a:spcPct val="80000"/>
                        </a:lnSpc>
                        <a:buFont typeface="Arial" charset="0"/>
                        <a:buChar char="•"/>
                        <a:defRPr/>
                      </a:pPr>
                      <a:r>
                        <a:rPr lang="en-US" sz="1900" kern="1200" dirty="0">
                          <a:solidFill>
                            <a:schemeClr val="tx1"/>
                          </a:solidFill>
                          <a:latin typeface="+mn-lt"/>
                          <a:ea typeface="+mn-ea"/>
                          <a:cs typeface="+mn-cs"/>
                        </a:rPr>
                        <a:t>Poor feeding</a:t>
                      </a:r>
                    </a:p>
                    <a:p>
                      <a:endParaRPr lang="en-US" sz="19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900" kern="1200" dirty="0">
                          <a:solidFill>
                            <a:schemeClr val="tx1"/>
                          </a:solidFill>
                          <a:latin typeface="+mn-lt"/>
                          <a:ea typeface="+mn-ea"/>
                          <a:cs typeface="+mn-cs"/>
                        </a:rPr>
                        <a:t>bruises under skin &amp; </a:t>
                      </a:r>
                      <a:r>
                        <a:rPr lang="en-US" sz="1900" kern="1200" dirty="0">
                          <a:solidFill>
                            <a:srgbClr val="FF0000"/>
                          </a:solidFill>
                          <a:latin typeface="+mn-lt"/>
                          <a:ea typeface="+mn-ea"/>
                          <a:cs typeface="+mn-cs"/>
                        </a:rPr>
                        <a:t>spread rapidly</a:t>
                      </a:r>
                    </a:p>
                    <a:p>
                      <a:endParaRPr lang="en-US" sz="19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342900" indent="-342900">
                        <a:buFont typeface="Arial" charset="0"/>
                        <a:buChar char="•"/>
                      </a:pPr>
                      <a:r>
                        <a:rPr lang="en-US" sz="1900" kern="1200" dirty="0">
                          <a:solidFill>
                            <a:srgbClr val="FF0000"/>
                          </a:solidFill>
                          <a:latin typeface="+mn-lt"/>
                          <a:ea typeface="+mn-ea"/>
                          <a:cs typeface="+mn-cs"/>
                        </a:rPr>
                        <a:t>Brain damage</a:t>
                      </a:r>
                    </a:p>
                    <a:p>
                      <a:pPr marL="342900" indent="-342900">
                        <a:buFont typeface="Arial" charset="0"/>
                        <a:buChar char="•"/>
                      </a:pPr>
                      <a:r>
                        <a:rPr lang="en-US" sz="1900" kern="1200" dirty="0">
                          <a:solidFill>
                            <a:schemeClr val="tx1"/>
                          </a:solidFill>
                          <a:latin typeface="+mn-lt"/>
                          <a:ea typeface="+mn-ea"/>
                          <a:cs typeface="+mn-cs"/>
                        </a:rPr>
                        <a:t>Coma</a:t>
                      </a:r>
                    </a:p>
                    <a:p>
                      <a:pPr marL="342900" indent="-342900">
                        <a:buFont typeface="Arial" charset="0"/>
                        <a:buChar char="•"/>
                      </a:pPr>
                      <a:r>
                        <a:rPr lang="en-US" sz="1900" kern="1200" dirty="0">
                          <a:solidFill>
                            <a:schemeClr val="tx1"/>
                          </a:solidFill>
                          <a:latin typeface="+mn-lt"/>
                          <a:ea typeface="+mn-ea"/>
                          <a:cs typeface="+mn-cs"/>
                        </a:rPr>
                        <a:t>Death  </a:t>
                      </a:r>
                    </a:p>
                    <a:p>
                      <a:endParaRPr lang="en-US" sz="19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385708" y="2365460"/>
            <a:ext cx="5114350" cy="461665"/>
          </a:xfrm>
          <a:prstGeom prst="rect">
            <a:avLst/>
          </a:prstGeom>
        </p:spPr>
        <p:txBody>
          <a:bodyPr wrap="none">
            <a:spAutoFit/>
          </a:bodyPr>
          <a:lstStyle/>
          <a:p>
            <a:pPr marL="285750" indent="-285750" algn="ctr">
              <a:buFont typeface="Arial" charset="0"/>
              <a:buChar char="•"/>
              <a:defRPr/>
            </a:pPr>
            <a:r>
              <a:rPr lang="en-US" sz="2400" b="1" dirty="0">
                <a:solidFill>
                  <a:schemeClr val="accent1">
                    <a:lumMod val="50000"/>
                  </a:schemeClr>
                </a:solidFill>
                <a:latin typeface="+mj-lt"/>
                <a:ea typeface="+mj-ea"/>
                <a:cs typeface="+mj-cs"/>
              </a:rPr>
              <a:t> Signs/Symptoms of Acute Meningitis</a:t>
            </a:r>
          </a:p>
        </p:txBody>
      </p:sp>
      <p:pic>
        <p:nvPicPr>
          <p:cNvPr id="6" name="Picture 93" descr="نتيجة بحث الصور عن ‪meningitis‬‏">
            <a:hlinkClick r:id="rId2"/>
            <a:extLst>
              <a:ext uri="{FF2B5EF4-FFF2-40B4-BE49-F238E27FC236}">
                <a16:creationId xmlns:a16="http://schemas.microsoft.com/office/drawing/2014/main" id="{76E95496-6CA7-4CC2-A46F-E0684E5A8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0688" y="248729"/>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3248CA9E-80FD-4960-A8D4-AE200384E5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0687" y="1531631"/>
            <a:ext cx="1536741" cy="154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
            <a:extLst>
              <a:ext uri="{FF2B5EF4-FFF2-40B4-BE49-F238E27FC236}">
                <a16:creationId xmlns:a16="http://schemas.microsoft.com/office/drawing/2014/main" id="{44F4C986-18A3-4E84-B1FC-13CA74ABE46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18420" y="3701796"/>
            <a:ext cx="1819008" cy="227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F78D4348-0DF5-4702-9692-73AF87D74355}"/>
              </a:ext>
            </a:extLst>
          </p:cNvPr>
          <p:cNvCxnSpPr/>
          <p:nvPr/>
        </p:nvCxnSpPr>
        <p:spPr>
          <a:xfrm>
            <a:off x="0" y="6249628"/>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F6CD6112-E478-41FC-8AB4-0C258916FDBC}"/>
              </a:ext>
            </a:extLst>
          </p:cNvPr>
          <p:cNvSpPr txBox="1"/>
          <p:nvPr/>
        </p:nvSpPr>
        <p:spPr>
          <a:xfrm>
            <a:off x="146664" y="6435646"/>
            <a:ext cx="5353394" cy="286232"/>
          </a:xfrm>
          <a:prstGeom prst="rect">
            <a:avLst/>
          </a:prstGeom>
          <a:noFill/>
        </p:spPr>
        <p:txBody>
          <a:bodyPr wrap="square" rtlCol="0">
            <a:spAutoFit/>
          </a:bodyPr>
          <a:lstStyle/>
          <a:p>
            <a:pPr lvl="0">
              <a:lnSpc>
                <a:spcPct val="90000"/>
              </a:lnSpc>
              <a:spcBef>
                <a:spcPts val="1000"/>
              </a:spcBef>
            </a:pPr>
            <a:r>
              <a:rPr lang="en-US" sz="1400" dirty="0">
                <a:solidFill>
                  <a:schemeClr val="accent1">
                    <a:lumMod val="75000"/>
                  </a:schemeClr>
                </a:solidFill>
              </a:rPr>
              <a:t>*Very important, it will come in the exam as a case </a:t>
            </a:r>
          </a:p>
        </p:txBody>
      </p:sp>
      <p:sp>
        <p:nvSpPr>
          <p:cNvPr id="13" name="TextBox 12">
            <a:extLst>
              <a:ext uri="{FF2B5EF4-FFF2-40B4-BE49-F238E27FC236}">
                <a16:creationId xmlns:a16="http://schemas.microsoft.com/office/drawing/2014/main" id="{390AC84A-2EE5-4411-9108-73D574423110}"/>
              </a:ext>
            </a:extLst>
          </p:cNvPr>
          <p:cNvSpPr txBox="1"/>
          <p:nvPr/>
        </p:nvSpPr>
        <p:spPr>
          <a:xfrm>
            <a:off x="4100906" y="6410702"/>
            <a:ext cx="7831188" cy="276999"/>
          </a:xfrm>
          <a:prstGeom prst="rect">
            <a:avLst/>
          </a:prstGeom>
          <a:noFill/>
        </p:spPr>
        <p:txBody>
          <a:bodyPr wrap="square" rtlCol="0">
            <a:spAutoFit/>
          </a:bodyPr>
          <a:lstStyle/>
          <a:p>
            <a:pPr lvl="0">
              <a:spcBef>
                <a:spcPts val="1000"/>
              </a:spcBef>
            </a:pPr>
            <a:r>
              <a:rPr lang="en-US" sz="1200" dirty="0">
                <a:solidFill>
                  <a:schemeClr val="accent1">
                    <a:lumMod val="75000"/>
                  </a:schemeClr>
                </a:solidFill>
              </a:rPr>
              <a:t>*Q: a boy 2 months old, he has hyperthermia ….</a:t>
            </a:r>
            <a:r>
              <a:rPr lang="en-US" sz="1200" dirty="0" err="1">
                <a:solidFill>
                  <a:schemeClr val="accent1">
                    <a:lumMod val="75000"/>
                  </a:schemeClr>
                </a:solidFill>
              </a:rPr>
              <a:t>etc</a:t>
            </a:r>
            <a:r>
              <a:rPr lang="en-US" sz="1200" dirty="0">
                <a:solidFill>
                  <a:schemeClr val="accent1">
                    <a:lumMod val="75000"/>
                  </a:schemeClr>
                </a:solidFill>
              </a:rPr>
              <a:t> , In this case the first thing we have to do is? Lumbar puncture.</a:t>
            </a:r>
          </a:p>
        </p:txBody>
      </p:sp>
    </p:spTree>
    <p:extLst>
      <p:ext uri="{BB962C8B-B14F-4D97-AF65-F5344CB8AC3E}">
        <p14:creationId xmlns:p14="http://schemas.microsoft.com/office/powerpoint/2010/main" val="1284764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l="7249" t="39143" r="6816" b="20981"/>
          <a:stretch>
            <a:fillRect/>
          </a:stretch>
        </p:blipFill>
        <p:spPr bwMode="auto">
          <a:xfrm>
            <a:off x="454809" y="321137"/>
            <a:ext cx="3569616"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5105" y="4213389"/>
            <a:ext cx="2968487" cy="830997"/>
          </a:xfrm>
          <a:prstGeom prst="rect">
            <a:avLst/>
          </a:prstGeom>
          <a:noFill/>
        </p:spPr>
        <p:txBody>
          <a:bodyPr wrap="square" rtlCol="0">
            <a:spAutoFit/>
          </a:bodyPr>
          <a:lstStyle/>
          <a:p>
            <a:r>
              <a:rPr lang="en-US" sz="1200" dirty="0">
                <a:solidFill>
                  <a:srgbClr val="FF0000"/>
                </a:solidFill>
              </a:rPr>
              <a:t>Kerning's sign</a:t>
            </a:r>
            <a:r>
              <a:rPr lang="en-US" sz="1200" dirty="0">
                <a:solidFill>
                  <a:schemeClr val="accent1"/>
                </a:solidFill>
              </a:rPr>
              <a:t> is positive when the thigh is flexed at the hip and knee at 90 degree angles, and subsequent extension in the knee is painful (leading to resistance)</a:t>
            </a:r>
          </a:p>
        </p:txBody>
      </p:sp>
      <p:sp>
        <p:nvSpPr>
          <p:cNvPr id="7" name="TextBox 6"/>
          <p:cNvSpPr txBox="1"/>
          <p:nvPr/>
        </p:nvSpPr>
        <p:spPr>
          <a:xfrm>
            <a:off x="3021923" y="4078128"/>
            <a:ext cx="1697561" cy="1569660"/>
          </a:xfrm>
          <a:prstGeom prst="rect">
            <a:avLst/>
          </a:prstGeom>
          <a:noFill/>
        </p:spPr>
        <p:txBody>
          <a:bodyPr wrap="square" rtlCol="0">
            <a:spAutoFit/>
          </a:bodyPr>
          <a:lstStyle/>
          <a:p>
            <a:r>
              <a:rPr lang="en-US" sz="1200" dirty="0">
                <a:solidFill>
                  <a:srgbClr val="FF0000"/>
                </a:solidFill>
              </a:rPr>
              <a:t> (</a:t>
            </a:r>
            <a:r>
              <a:rPr lang="en-US" sz="1200" dirty="0" err="1">
                <a:solidFill>
                  <a:srgbClr val="FF0000"/>
                </a:solidFill>
              </a:rPr>
              <a:t>Brudzinski's</a:t>
            </a:r>
            <a:r>
              <a:rPr lang="en-US" sz="1200" dirty="0">
                <a:solidFill>
                  <a:srgbClr val="FF0000"/>
                </a:solidFill>
              </a:rPr>
              <a:t> neck sign) </a:t>
            </a:r>
            <a:r>
              <a:rPr lang="en-US" sz="1200" dirty="0">
                <a:solidFill>
                  <a:schemeClr val="accent1"/>
                </a:solidFill>
              </a:rPr>
              <a:t>is the appearance of involuntary lifting of the legs when lifting a patient's head off the examining couch, with the patient lying </a:t>
            </a:r>
            <a:r>
              <a:rPr lang="en-US" sz="1200" dirty="0">
                <a:solidFill>
                  <a:srgbClr val="FF0000"/>
                </a:solidFill>
              </a:rPr>
              <a:t>supine</a:t>
            </a:r>
          </a:p>
          <a:p>
            <a:endParaRPr lang="en-US" sz="1200" dirty="0">
              <a:solidFill>
                <a:schemeClr val="accent1"/>
              </a:solidFill>
            </a:endParaRPr>
          </a:p>
        </p:txBody>
      </p:sp>
      <p:cxnSp>
        <p:nvCxnSpPr>
          <p:cNvPr id="9" name="Straight Arrow Connector 8"/>
          <p:cNvCxnSpPr/>
          <p:nvPr/>
        </p:nvCxnSpPr>
        <p:spPr>
          <a:xfrm flipH="1" flipV="1">
            <a:off x="1159059" y="2876951"/>
            <a:ext cx="18675" cy="1269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399610" y="3216737"/>
            <a:ext cx="1" cy="861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0097" y="209951"/>
            <a:ext cx="6917361" cy="62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532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020" y="-169904"/>
            <a:ext cx="10515600" cy="1325563"/>
          </a:xfrm>
        </p:spPr>
        <p:txBody>
          <a:bodyPr>
            <a:normAutofit/>
          </a:bodyPr>
          <a:lstStyle/>
          <a:p>
            <a:pPr marL="342900" indent="-342900" algn="ctr">
              <a:buFont typeface="Arial" charset="0"/>
              <a:buChar char="•"/>
            </a:pPr>
            <a:r>
              <a:rPr lang="en-US" sz="2400" b="1" dirty="0" err="1">
                <a:solidFill>
                  <a:schemeClr val="accent1">
                    <a:lumMod val="50000"/>
                  </a:schemeClr>
                </a:solidFill>
              </a:rPr>
              <a:t>Pathogenisis</a:t>
            </a:r>
            <a:r>
              <a:rPr lang="en-US" sz="2400" dirty="0">
                <a:solidFill>
                  <a:schemeClr val="accent1">
                    <a:lumMod val="50000"/>
                  </a:schemeClr>
                </a:solidFill>
              </a:rPr>
              <a:t> :</a:t>
            </a:r>
          </a:p>
        </p:txBody>
      </p:sp>
      <p:sp>
        <p:nvSpPr>
          <p:cNvPr id="4" name="TextBox 3"/>
          <p:cNvSpPr txBox="1"/>
          <p:nvPr/>
        </p:nvSpPr>
        <p:spPr>
          <a:xfrm>
            <a:off x="922283" y="5122360"/>
            <a:ext cx="6245772" cy="307777"/>
          </a:xfrm>
          <a:prstGeom prst="rect">
            <a:avLst/>
          </a:prstGeom>
          <a:noFill/>
        </p:spPr>
        <p:txBody>
          <a:bodyPr wrap="square" rtlCol="0">
            <a:spAutoFit/>
          </a:bodyPr>
          <a:lstStyle/>
          <a:p>
            <a:r>
              <a:rPr lang="en-US" sz="1400" dirty="0">
                <a:solidFill>
                  <a:schemeClr val="accent1"/>
                </a:solidFill>
              </a:rPr>
              <a:t>-</a:t>
            </a:r>
            <a:endParaRPr lang="en-US" dirty="0"/>
          </a:p>
        </p:txBody>
      </p:sp>
      <p:graphicFrame>
        <p:nvGraphicFramePr>
          <p:cNvPr id="9" name="Diagram 8"/>
          <p:cNvGraphicFramePr/>
          <p:nvPr>
            <p:extLst>
              <p:ext uri="{D42A27DB-BD31-4B8C-83A1-F6EECF244321}">
                <p14:modId xmlns:p14="http://schemas.microsoft.com/office/powerpoint/2010/main" val="1263713481"/>
              </p:ext>
            </p:extLst>
          </p:nvPr>
        </p:nvGraphicFramePr>
        <p:xfrm>
          <a:off x="418995" y="3096316"/>
          <a:ext cx="6551023" cy="1156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77435948"/>
              </p:ext>
            </p:extLst>
          </p:nvPr>
        </p:nvGraphicFramePr>
        <p:xfrm>
          <a:off x="418995" y="831148"/>
          <a:ext cx="10515600" cy="201218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20000"/>
                    </a:ext>
                  </a:extLst>
                </a:gridCol>
              </a:tblGrid>
              <a:tr h="2012186">
                <a:tc>
                  <a:txBody>
                    <a:bodyPr/>
                    <a:lstStyle/>
                    <a:p>
                      <a:pPr marL="342900" indent="-342900">
                        <a:buFont typeface="+mj-lt"/>
                        <a:buAutoNum type="arabicPeriod"/>
                      </a:pPr>
                      <a:r>
                        <a:rPr lang="en-US" b="0" dirty="0">
                          <a:solidFill>
                            <a:schemeClr val="tx1"/>
                          </a:solidFill>
                        </a:rPr>
                        <a:t>Microorganisms colonize the nasopharynx </a:t>
                      </a:r>
                      <a:r>
                        <a:rPr lang="en-US" b="0" dirty="0">
                          <a:solidFill>
                            <a:schemeClr val="accent6">
                              <a:lumMod val="50000"/>
                            </a:schemeClr>
                          </a:solidFill>
                        </a:rPr>
                        <a:t>or the birth canal </a:t>
                      </a:r>
                    </a:p>
                    <a:p>
                      <a:pPr marL="342900" indent="-342900">
                        <a:buFont typeface="+mj-lt"/>
                        <a:buAutoNum type="arabicPeriod"/>
                      </a:pPr>
                      <a:r>
                        <a:rPr lang="en-US" b="0" dirty="0">
                          <a:solidFill>
                            <a:schemeClr val="tx1"/>
                          </a:solidFill>
                        </a:rPr>
                        <a:t>Septicemia</a:t>
                      </a:r>
                    </a:p>
                    <a:p>
                      <a:pPr marL="342900" indent="-342900">
                        <a:buFont typeface="+mj-lt"/>
                        <a:buAutoNum type="arabicPeriod"/>
                      </a:pPr>
                      <a:r>
                        <a:rPr lang="en-US" b="0" dirty="0">
                          <a:solidFill>
                            <a:schemeClr val="bg1">
                              <a:lumMod val="50000"/>
                            </a:schemeClr>
                          </a:solidFill>
                        </a:rPr>
                        <a:t>Organisms cross </a:t>
                      </a:r>
                      <a:r>
                        <a:rPr lang="en-US" b="0" dirty="0">
                          <a:solidFill>
                            <a:schemeClr val="tx1"/>
                          </a:solidFill>
                        </a:rPr>
                        <a:t>the BBB</a:t>
                      </a:r>
                    </a:p>
                    <a:p>
                      <a:pPr marL="342900" indent="-342900">
                        <a:buFont typeface="+mj-lt"/>
                        <a:buAutoNum type="arabicPeriod"/>
                      </a:pPr>
                      <a:r>
                        <a:rPr lang="en-US" b="0" dirty="0">
                          <a:solidFill>
                            <a:schemeClr val="tx1"/>
                          </a:solidFill>
                        </a:rPr>
                        <a:t>Cause widespread endothelial damage </a:t>
                      </a:r>
                    </a:p>
                    <a:p>
                      <a:pPr marL="342900" indent="-342900">
                        <a:buFont typeface="+mj-lt"/>
                        <a:buAutoNum type="arabicPeriod"/>
                      </a:pPr>
                      <a:r>
                        <a:rPr lang="en-US" b="0" dirty="0">
                          <a:solidFill>
                            <a:schemeClr val="tx1"/>
                          </a:solidFill>
                        </a:rPr>
                        <a:t>Activation of coagulation </a:t>
                      </a:r>
                    </a:p>
                    <a:p>
                      <a:pPr marL="342900" indent="-342900">
                        <a:buFont typeface="+mj-lt"/>
                        <a:buAutoNum type="arabicPeriod"/>
                      </a:pPr>
                      <a:r>
                        <a:rPr lang="en-US" b="0" dirty="0">
                          <a:solidFill>
                            <a:schemeClr val="tx1"/>
                          </a:solidFill>
                        </a:rPr>
                        <a:t>Thrombosis and platelets aggregation </a:t>
                      </a:r>
                    </a:p>
                    <a:p>
                      <a:pPr marL="342900" indent="-342900">
                        <a:buFont typeface="+mj-lt"/>
                        <a:buAutoNum type="arabicPeriod"/>
                      </a:pPr>
                      <a:r>
                        <a:rPr lang="en-US" b="0" dirty="0">
                          <a:solidFill>
                            <a:schemeClr val="tx1"/>
                          </a:solidFill>
                        </a:rPr>
                        <a:t>Bleeding : Skin rash and adrenal hemorrhage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bl>
          </a:graphicData>
        </a:graphic>
      </p:graphicFrame>
      <p:cxnSp>
        <p:nvCxnSpPr>
          <p:cNvPr id="6" name="Straight Connector 5">
            <a:extLst>
              <a:ext uri="{FF2B5EF4-FFF2-40B4-BE49-F238E27FC236}">
                <a16:creationId xmlns:a16="http://schemas.microsoft.com/office/drawing/2014/main" id="{A855450B-1B7B-4467-9EC3-4BD1B00764A8}"/>
              </a:ext>
            </a:extLst>
          </p:cNvPr>
          <p:cNvCxnSpPr/>
          <p:nvPr/>
        </p:nvCxnSpPr>
        <p:spPr>
          <a:xfrm>
            <a:off x="-14912" y="6335966"/>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7" name="Picture 6" descr="Screen Clipping">
            <a:extLst>
              <a:ext uri="{FF2B5EF4-FFF2-40B4-BE49-F238E27FC236}">
                <a16:creationId xmlns:a16="http://schemas.microsoft.com/office/drawing/2014/main" id="{29DDBB5B-3E00-49A4-8753-1791C33A8D7E}"/>
              </a:ext>
            </a:extLst>
          </p:cNvPr>
          <p:cNvPicPr>
            <a:picLocks noChangeAspect="1"/>
          </p:cNvPicPr>
          <p:nvPr/>
        </p:nvPicPr>
        <p:blipFill>
          <a:blip r:embed="rId8"/>
          <a:stretch>
            <a:fillRect/>
          </a:stretch>
        </p:blipFill>
        <p:spPr>
          <a:xfrm>
            <a:off x="8701633" y="826438"/>
            <a:ext cx="2232962" cy="1491483"/>
          </a:xfrm>
          <a:prstGeom prst="rect">
            <a:avLst/>
          </a:prstGeom>
        </p:spPr>
      </p:pic>
      <p:sp>
        <p:nvSpPr>
          <p:cNvPr id="8" name="TextBox 7">
            <a:extLst>
              <a:ext uri="{FF2B5EF4-FFF2-40B4-BE49-F238E27FC236}">
                <a16:creationId xmlns:a16="http://schemas.microsoft.com/office/drawing/2014/main" id="{0128CAD2-EB6A-4868-9DC9-AE5E099441F4}"/>
              </a:ext>
            </a:extLst>
          </p:cNvPr>
          <p:cNvSpPr txBox="1"/>
          <p:nvPr/>
        </p:nvSpPr>
        <p:spPr>
          <a:xfrm>
            <a:off x="5122922" y="2479802"/>
            <a:ext cx="2849315" cy="286232"/>
          </a:xfrm>
          <a:prstGeom prst="rect">
            <a:avLst/>
          </a:prstGeom>
          <a:noFill/>
        </p:spPr>
        <p:txBody>
          <a:bodyPr wrap="square" rtlCol="0">
            <a:spAutoFit/>
          </a:bodyPr>
          <a:lstStyle/>
          <a:p>
            <a:pPr lvl="0">
              <a:lnSpc>
                <a:spcPct val="90000"/>
              </a:lnSpc>
              <a:spcBef>
                <a:spcPts val="1000"/>
              </a:spcBef>
            </a:pPr>
            <a:r>
              <a:rPr lang="en-US" sz="1400" dirty="0">
                <a:solidFill>
                  <a:schemeClr val="accent1">
                    <a:lumMod val="75000"/>
                  </a:schemeClr>
                </a:solidFill>
              </a:rPr>
              <a:t>Purpuric (inside the skin)</a:t>
            </a:r>
          </a:p>
        </p:txBody>
      </p:sp>
      <p:pic>
        <p:nvPicPr>
          <p:cNvPr id="10" name="Picture 2">
            <a:extLst>
              <a:ext uri="{FF2B5EF4-FFF2-40B4-BE49-F238E27FC236}">
                <a16:creationId xmlns:a16="http://schemas.microsoft.com/office/drawing/2014/main" id="{11E7114D-0B1B-42F5-BD66-963A2516CF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0920" y="3485551"/>
            <a:ext cx="4595473" cy="2388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996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3309080"/>
              </p:ext>
            </p:extLst>
          </p:nvPr>
        </p:nvGraphicFramePr>
        <p:xfrm>
          <a:off x="307775" y="288387"/>
          <a:ext cx="10607040" cy="4290718"/>
        </p:xfrm>
        <a:graphic>
          <a:graphicData uri="http://schemas.openxmlformats.org/drawingml/2006/table">
            <a:tbl>
              <a:tblPr firstRow="1" bandRow="1">
                <a:tableStyleId>{5C22544A-7EE6-4342-B048-85BDC9FD1C3A}</a:tableStyleId>
              </a:tblPr>
              <a:tblGrid>
                <a:gridCol w="1687884">
                  <a:extLst>
                    <a:ext uri="{9D8B030D-6E8A-4147-A177-3AD203B41FA5}">
                      <a16:colId xmlns:a16="http://schemas.microsoft.com/office/drawing/2014/main" val="1323372772"/>
                    </a:ext>
                  </a:extLst>
                </a:gridCol>
                <a:gridCol w="8919156">
                  <a:extLst>
                    <a:ext uri="{9D8B030D-6E8A-4147-A177-3AD203B41FA5}">
                      <a16:colId xmlns:a16="http://schemas.microsoft.com/office/drawing/2014/main" val="3679817453"/>
                    </a:ext>
                  </a:extLst>
                </a:gridCol>
              </a:tblGrid>
              <a:tr h="345401">
                <a:tc gridSpan="2">
                  <a:txBody>
                    <a:bodyPr/>
                    <a:lstStyle/>
                    <a:p>
                      <a:pPr algn="ctr"/>
                      <a:r>
                        <a:rPr lang="en-US" dirty="0">
                          <a:solidFill>
                            <a:schemeClr val="tx1"/>
                          </a:solidFill>
                        </a:rPr>
                        <a:t>Neisseria Meningitides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US" dirty="0"/>
                    </a:p>
                  </a:txBody>
                  <a:tcPr/>
                </a:tc>
                <a:extLst>
                  <a:ext uri="{0D108BD9-81ED-4DB2-BD59-A6C34878D82A}">
                    <a16:rowId xmlns:a16="http://schemas.microsoft.com/office/drawing/2014/main" val="4259876380"/>
                  </a:ext>
                </a:extLst>
              </a:tr>
              <a:tr h="316618">
                <a:tc>
                  <a:txBody>
                    <a:bodyPr/>
                    <a:lstStyle/>
                    <a:p>
                      <a:r>
                        <a:rPr lang="en-US" sz="1600" dirty="0"/>
                        <a:t>General</a:t>
                      </a:r>
                      <a:r>
                        <a:rPr lang="en-US" sz="1600" baseline="0" dirty="0"/>
                        <a:t> info.</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600" dirty="0">
                          <a:latin typeface="+mn-lt"/>
                        </a:rPr>
                        <a:t> </a:t>
                      </a:r>
                      <a:r>
                        <a:rPr lang="en-US" sz="1600" dirty="0">
                          <a:solidFill>
                            <a:srgbClr val="FF0000"/>
                          </a:solidFill>
                          <a:latin typeface="+mn-lt"/>
                        </a:rPr>
                        <a:t>Gram negative </a:t>
                      </a:r>
                      <a:r>
                        <a:rPr lang="en-US" sz="1600" dirty="0" err="1">
                          <a:solidFill>
                            <a:srgbClr val="FF0000"/>
                          </a:solidFill>
                          <a:latin typeface="+mn-lt"/>
                        </a:rPr>
                        <a:t>Diplococci</a:t>
                      </a:r>
                      <a:r>
                        <a:rPr lang="en-US" sz="1600" dirty="0">
                          <a:solidFill>
                            <a:srgbClr val="FF0000"/>
                          </a:solidFill>
                          <a:latin typeface="+mn-lt"/>
                        </a:rPr>
                        <a:t> </a:t>
                      </a:r>
                      <a:r>
                        <a:rPr lang="en-US" sz="1600" dirty="0">
                          <a:latin typeface="+mn-lt"/>
                        </a:rPr>
                        <a:t>–</a:t>
                      </a:r>
                      <a:r>
                        <a:rPr lang="en-US" sz="1600" baseline="0" dirty="0">
                          <a:latin typeface="+mn-lt"/>
                        </a:rPr>
                        <a:t> Present as normal flora of nasopharynx n 10% of people</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2611586"/>
                  </a:ext>
                </a:extLst>
              </a:tr>
              <a:tr h="316618">
                <a:tc>
                  <a:txBody>
                    <a:bodyPr/>
                    <a:lstStyle/>
                    <a:p>
                      <a:r>
                        <a:rPr lang="en-US" sz="1600" dirty="0"/>
                        <a:t>Transmission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600" dirty="0">
                          <a:latin typeface="+mn-lt"/>
                        </a:rPr>
                        <a:t> By inhalation of </a:t>
                      </a:r>
                      <a:r>
                        <a:rPr lang="en-US" sz="1600" dirty="0" err="1">
                          <a:latin typeface="+mn-lt"/>
                        </a:rPr>
                        <a:t>aerousal</a:t>
                      </a:r>
                      <a:r>
                        <a:rPr lang="en-US" sz="1600" dirty="0">
                          <a:latin typeface="+mn-lt"/>
                        </a:rPr>
                        <a:t> droplets and close contact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7250848"/>
                  </a:ext>
                </a:extLst>
              </a:tr>
              <a:tr h="316618">
                <a:tc>
                  <a:txBody>
                    <a:bodyPr/>
                    <a:lstStyle/>
                    <a:p>
                      <a:r>
                        <a:rPr lang="en-US" sz="1600" dirty="0"/>
                        <a:t>Prevalence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600" dirty="0">
                          <a:latin typeface="+mn-lt"/>
                        </a:rPr>
                        <a:t>Common in children below 6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3771491"/>
                  </a:ext>
                </a:extLst>
              </a:tr>
              <a:tr h="316618">
                <a:tc>
                  <a:txBody>
                    <a:bodyPr/>
                    <a:lstStyle/>
                    <a:p>
                      <a:r>
                        <a:rPr lang="en-US" sz="1600" dirty="0"/>
                        <a:t>Risk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600" dirty="0">
                          <a:latin typeface="+mn-lt"/>
                        </a:rPr>
                        <a:t>Susceptible individuals (</a:t>
                      </a:r>
                      <a:r>
                        <a:rPr lang="en-US" sz="1600" dirty="0">
                          <a:solidFill>
                            <a:schemeClr val="accent1">
                              <a:lumMod val="50000"/>
                            </a:schemeClr>
                          </a:solidFill>
                          <a:latin typeface="+mn-lt"/>
                        </a:rPr>
                        <a:t> with</a:t>
                      </a:r>
                      <a:r>
                        <a:rPr lang="en-US" sz="1600" baseline="0" dirty="0">
                          <a:solidFill>
                            <a:schemeClr val="accent1">
                              <a:lumMod val="50000"/>
                            </a:schemeClr>
                          </a:solidFill>
                          <a:latin typeface="+mn-lt"/>
                        </a:rPr>
                        <a:t> no antibodies) </a:t>
                      </a:r>
                      <a:endParaRPr lang="en-US" sz="1600" dirty="0">
                        <a:solidFill>
                          <a:schemeClr val="accent1">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5556562"/>
                  </a:ext>
                </a:extLst>
              </a:tr>
              <a:tr h="556204">
                <a:tc>
                  <a:txBody>
                    <a:bodyPr/>
                    <a:lstStyle/>
                    <a:p>
                      <a:r>
                        <a:rPr lang="en-US" sz="1600" dirty="0"/>
                        <a:t>Serotypes </a:t>
                      </a:r>
                      <a:r>
                        <a:rPr lang="en-US" sz="1600" dirty="0">
                          <a:solidFill>
                            <a:schemeClr val="accent1">
                              <a:lumMod val="75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b="1" dirty="0">
                          <a:solidFill>
                            <a:srgbClr val="FF0000"/>
                          </a:solidFill>
                          <a:latin typeface="+mn-lt"/>
                        </a:rPr>
                        <a:t>B,C,Y,W135</a:t>
                      </a:r>
                      <a:r>
                        <a:rPr lang="en-US" sz="1600" dirty="0">
                          <a:latin typeface="+mn-lt"/>
                        </a:rPr>
                        <a:t> cause isolated  ,sporadic small  epidemics in close population.</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solidFill>
                            <a:srgbClr val="FF0000"/>
                          </a:solidFill>
                          <a:latin typeface="+mn-lt"/>
                        </a:rPr>
                        <a:t>Serotype </a:t>
                      </a:r>
                      <a:r>
                        <a:rPr lang="en-US" sz="1600" b="1" dirty="0">
                          <a:solidFill>
                            <a:srgbClr val="FF0000"/>
                          </a:solidFill>
                          <a:latin typeface="+mn-lt"/>
                        </a:rPr>
                        <a:t>A</a:t>
                      </a:r>
                      <a:r>
                        <a:rPr lang="en-US" sz="1600" dirty="0">
                          <a:solidFill>
                            <a:srgbClr val="FF0000"/>
                          </a:solidFill>
                          <a:latin typeface="+mn-lt"/>
                        </a:rPr>
                        <a:t> has an epidemic potential in </a:t>
                      </a:r>
                      <a:r>
                        <a:rPr lang="en-US" sz="1600" dirty="0" err="1">
                          <a:solidFill>
                            <a:srgbClr val="FF0000"/>
                          </a:solidFill>
                          <a:latin typeface="+mn-lt"/>
                        </a:rPr>
                        <a:t>sub-saharan</a:t>
                      </a:r>
                      <a:r>
                        <a:rPr lang="en-US" sz="1600" dirty="0">
                          <a:solidFill>
                            <a:srgbClr val="FF0000"/>
                          </a:solidFill>
                          <a:latin typeface="+mn-lt"/>
                        </a:rPr>
                        <a:t> Africa (meningitis belt).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3260947"/>
                  </a:ext>
                </a:extLst>
              </a:tr>
              <a:tr h="1259505">
                <a:tc>
                  <a:txBody>
                    <a:bodyPr/>
                    <a:lstStyle/>
                    <a:p>
                      <a:r>
                        <a:rPr lang="en-US" sz="1600" dirty="0" err="1"/>
                        <a:t>Pathogenisis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kern="1200" baseline="0" dirty="0">
                          <a:solidFill>
                            <a:schemeClr val="dk1"/>
                          </a:solidFill>
                          <a:latin typeface="+mn-lt"/>
                          <a:ea typeface="+mn-ea"/>
                          <a:cs typeface="+mn-cs"/>
                        </a:rPr>
                        <a:t>Carriers stimulate antibody production</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latin typeface="+mn-lt"/>
                        </a:rPr>
                        <a:t>In some individuals</a:t>
                      </a:r>
                      <a:r>
                        <a:rPr lang="en-US" sz="1600" baseline="0" dirty="0">
                          <a:latin typeface="+mn-lt"/>
                        </a:rPr>
                        <a:t> , the bacterial</a:t>
                      </a:r>
                      <a:r>
                        <a:rPr lang="en-US" sz="1600" dirty="0">
                          <a:latin typeface="+mn-lt"/>
                        </a:rPr>
                        <a:t> pili attach to the </a:t>
                      </a:r>
                      <a:r>
                        <a:rPr lang="en-US" sz="1600" dirty="0" err="1">
                          <a:latin typeface="+mn-lt"/>
                        </a:rPr>
                        <a:t>nasopharungeal</a:t>
                      </a:r>
                      <a:r>
                        <a:rPr lang="en-US" sz="1600" dirty="0">
                          <a:latin typeface="+mn-lt"/>
                        </a:rPr>
                        <a:t> microvilli </a:t>
                      </a:r>
                      <a:r>
                        <a:rPr lang="ar-SA" sz="1600" dirty="0">
                          <a:latin typeface="+mn-lt"/>
                          <a:sym typeface="Wingdings" panose="05000000000000000000" pitchFamily="2" charset="2"/>
                        </a:rPr>
                        <a:t></a:t>
                      </a:r>
                      <a:r>
                        <a:rPr lang="en-US" sz="1600" dirty="0">
                          <a:latin typeface="+mn-lt"/>
                        </a:rPr>
                        <a:t>invasion </a:t>
                      </a:r>
                      <a:r>
                        <a:rPr lang="ar-SA" sz="1600" dirty="0">
                          <a:latin typeface="+mn-lt"/>
                          <a:sym typeface="Wingdings" panose="05000000000000000000" pitchFamily="2" charset="2"/>
                        </a:rPr>
                        <a:t></a:t>
                      </a:r>
                      <a:r>
                        <a:rPr lang="en-US" sz="1600" dirty="0">
                          <a:latin typeface="+mn-lt"/>
                        </a:rPr>
                        <a:t> bacteremia</a:t>
                      </a:r>
                      <a:r>
                        <a:rPr lang="ar-SA" sz="1600" baseline="0" dirty="0">
                          <a:latin typeface="+mn-lt"/>
                        </a:rPr>
                        <a:t> </a:t>
                      </a:r>
                      <a:r>
                        <a:rPr lang="ar-SA" sz="1600" baseline="0" dirty="0">
                          <a:latin typeface="+mn-lt"/>
                          <a:sym typeface="Wingdings" panose="05000000000000000000" pitchFamily="2" charset="2"/>
                        </a:rPr>
                        <a:t></a:t>
                      </a:r>
                      <a:r>
                        <a:rPr lang="en-US" sz="1600" dirty="0">
                          <a:latin typeface="+mn-lt"/>
                        </a:rPr>
                        <a:t>endotoxin</a:t>
                      </a:r>
                      <a:r>
                        <a:rPr lang="en-US" sz="1600" baseline="0" dirty="0">
                          <a:latin typeface="+mn-lt"/>
                        </a:rPr>
                        <a:t> Lipopolysaccharide</a:t>
                      </a:r>
                      <a:r>
                        <a:rPr lang="en-US" sz="1600" dirty="0">
                          <a:latin typeface="+mn-lt"/>
                        </a:rPr>
                        <a:t> (</a:t>
                      </a:r>
                      <a:r>
                        <a:rPr lang="en-US" sz="1600" dirty="0">
                          <a:solidFill>
                            <a:schemeClr val="tx2">
                              <a:lumMod val="75000"/>
                            </a:schemeClr>
                          </a:solidFill>
                          <a:latin typeface="+mn-lt"/>
                        </a:rPr>
                        <a:t>LPS</a:t>
                      </a:r>
                      <a:r>
                        <a:rPr lang="en-US" sz="1600" dirty="0">
                          <a:latin typeface="+mn-lt"/>
                        </a:rPr>
                        <a:t>) produced    </a:t>
                      </a:r>
                      <a:r>
                        <a:rPr lang="ar-SA" sz="1600" dirty="0">
                          <a:latin typeface="+mn-lt"/>
                          <a:sym typeface="Wingdings" panose="05000000000000000000" pitchFamily="2" charset="2"/>
                        </a:rPr>
                        <a:t></a:t>
                      </a:r>
                      <a:r>
                        <a:rPr lang="en-US" sz="1600" dirty="0">
                          <a:latin typeface="+mn-lt"/>
                        </a:rPr>
                        <a:t>   meninges.</a:t>
                      </a:r>
                      <a:endParaRPr lang="ar-SA" sz="1600" dirty="0">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latin typeface="+mn-lt"/>
                        </a:rPr>
                        <a:t>In case of carriers it stimulates antibody production</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latin typeface="+mn-lt"/>
                        </a:rPr>
                        <a:t>its capsule resists phagocytosis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831400"/>
                  </a:ext>
                </a:extLst>
              </a:tr>
              <a:tr h="694078">
                <a:tc>
                  <a:txBody>
                    <a:bodyPr/>
                    <a:lstStyle/>
                    <a:p>
                      <a:r>
                        <a:rPr lang="en-US" sz="1600" dirty="0"/>
                        <a:t>Prognosis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354330" indent="-285750" eaLnBrk="1" fontAlgn="auto" hangingPunct="1">
                        <a:spcAft>
                          <a:spcPts val="0"/>
                        </a:spcAft>
                        <a:buFont typeface="Arial" charset="0"/>
                        <a:buChar char="•"/>
                        <a:defRPr/>
                      </a:pPr>
                      <a:r>
                        <a:rPr lang="en-US" sz="1600" dirty="0">
                          <a:solidFill>
                            <a:srgbClr val="FF0000"/>
                          </a:solidFill>
                          <a:latin typeface="+mn-lt"/>
                        </a:rPr>
                        <a:t>11-20 % of recovered patients suffer permanent hearing loss, mental retardation.</a:t>
                      </a:r>
                    </a:p>
                    <a:p>
                      <a:pPr marL="354330" indent="-285750" eaLnBrk="1" fontAlgn="auto" hangingPunct="1">
                        <a:spcAft>
                          <a:spcPts val="0"/>
                        </a:spcAft>
                        <a:buFont typeface="Arial" charset="0"/>
                        <a:buChar char="•"/>
                        <a:defRPr/>
                      </a:pPr>
                      <a:r>
                        <a:rPr lang="en-US" sz="1600" dirty="0">
                          <a:solidFill>
                            <a:srgbClr val="FF0000"/>
                          </a:solidFill>
                          <a:latin typeface="+mn-lt"/>
                        </a:rPr>
                        <a:t>10-14% of cases are fatal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089300"/>
                  </a:ext>
                </a:extLst>
              </a:tr>
            </a:tbl>
          </a:graphicData>
        </a:graphic>
      </p:graphicFrame>
      <p:pic>
        <p:nvPicPr>
          <p:cNvPr id="3" name="Picture 3" descr="AM3-35">
            <a:extLst>
              <a:ext uri="{FF2B5EF4-FFF2-40B4-BE49-F238E27FC236}">
                <a16:creationId xmlns:a16="http://schemas.microsoft.com/office/drawing/2014/main" id="{61A24BC6-35AD-4A01-9A4D-1A17CED4C659}"/>
              </a:ext>
            </a:extLst>
          </p:cNvPr>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a:stretch>
            <a:fillRect/>
          </a:stretch>
        </p:blipFill>
        <p:spPr bwMode="auto">
          <a:xfrm>
            <a:off x="11071274" y="570656"/>
            <a:ext cx="1120726" cy="372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B953ABBC-AF92-4BA6-92A1-68877801FC77}"/>
              </a:ext>
            </a:extLst>
          </p:cNvPr>
          <p:cNvCxnSpPr/>
          <p:nvPr/>
        </p:nvCxnSpPr>
        <p:spPr>
          <a:xfrm>
            <a:off x="0" y="6231568"/>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3AA13F92-4431-4C2B-8C1E-E2E3B0FC603E}"/>
              </a:ext>
            </a:extLst>
          </p:cNvPr>
          <p:cNvSpPr txBox="1"/>
          <p:nvPr/>
        </p:nvSpPr>
        <p:spPr>
          <a:xfrm>
            <a:off x="5759050" y="1740174"/>
            <a:ext cx="5155765" cy="258532"/>
          </a:xfrm>
          <a:prstGeom prst="rect">
            <a:avLst/>
          </a:prstGeom>
          <a:noFill/>
        </p:spPr>
        <p:txBody>
          <a:bodyPr wrap="square" rtlCol="0">
            <a:spAutoFit/>
          </a:bodyPr>
          <a:lstStyle/>
          <a:p>
            <a:pPr lvl="0">
              <a:lnSpc>
                <a:spcPct val="90000"/>
              </a:lnSpc>
              <a:spcBef>
                <a:spcPts val="1000"/>
              </a:spcBef>
            </a:pPr>
            <a:r>
              <a:rPr lang="en-US" sz="1200" dirty="0">
                <a:solidFill>
                  <a:schemeClr val="accent1">
                    <a:lumMod val="75000"/>
                  </a:schemeClr>
                </a:solidFill>
              </a:rPr>
              <a:t>Not vaccinated or they have a problem in their immune system.</a:t>
            </a:r>
          </a:p>
        </p:txBody>
      </p:sp>
      <p:sp>
        <p:nvSpPr>
          <p:cNvPr id="7" name="TextBox 6">
            <a:extLst>
              <a:ext uri="{FF2B5EF4-FFF2-40B4-BE49-F238E27FC236}">
                <a16:creationId xmlns:a16="http://schemas.microsoft.com/office/drawing/2014/main" id="{352A05E7-6D36-4F04-ADAC-67A5DC2753E4}"/>
              </a:ext>
            </a:extLst>
          </p:cNvPr>
          <p:cNvSpPr txBox="1"/>
          <p:nvPr/>
        </p:nvSpPr>
        <p:spPr>
          <a:xfrm>
            <a:off x="0" y="6365040"/>
            <a:ext cx="8862646" cy="552972"/>
          </a:xfrm>
          <a:prstGeom prst="rect">
            <a:avLst/>
          </a:prstGeom>
          <a:noFill/>
        </p:spPr>
        <p:txBody>
          <a:bodyPr wrap="square" rtlCol="0">
            <a:spAutoFit/>
          </a:bodyPr>
          <a:lstStyle/>
          <a:p>
            <a:pPr>
              <a:lnSpc>
                <a:spcPct val="90000"/>
              </a:lnSpc>
              <a:spcBef>
                <a:spcPts val="1000"/>
              </a:spcBef>
            </a:pPr>
            <a:r>
              <a:rPr lang="en-US" sz="1200" dirty="0">
                <a:solidFill>
                  <a:schemeClr val="accent1">
                    <a:lumMod val="75000"/>
                  </a:schemeClr>
                </a:solidFill>
              </a:rPr>
              <a:t>*Very important you should know it, and it should be named as “serogroup” + (based on the difference of polysaccharide</a:t>
            </a:r>
            <a:r>
              <a:rPr lang="en-US" sz="1200" dirty="0">
                <a:solidFill>
                  <a:schemeClr val="bg1">
                    <a:lumMod val="50000"/>
                  </a:schemeClr>
                </a:solidFill>
              </a:rPr>
              <a:t>)</a:t>
            </a:r>
          </a:p>
          <a:p>
            <a:pPr lvl="0">
              <a:lnSpc>
                <a:spcPct val="90000"/>
              </a:lnSpc>
              <a:spcBef>
                <a:spcPts val="1000"/>
              </a:spcBef>
            </a:pPr>
            <a:r>
              <a:rPr lang="en-US" sz="1200" dirty="0">
                <a:solidFill>
                  <a:schemeClr val="accent1">
                    <a:lumMod val="75000"/>
                  </a:schemeClr>
                </a:solidFill>
              </a:rPr>
              <a:t>.</a:t>
            </a:r>
          </a:p>
        </p:txBody>
      </p:sp>
      <p:sp>
        <p:nvSpPr>
          <p:cNvPr id="8" name="Rectangle 2">
            <a:extLst>
              <a:ext uri="{FF2B5EF4-FFF2-40B4-BE49-F238E27FC236}">
                <a16:creationId xmlns:a16="http://schemas.microsoft.com/office/drawing/2014/main" id="{C7B0968E-674A-45DC-BDE2-4D3C77247CBA}"/>
              </a:ext>
            </a:extLst>
          </p:cNvPr>
          <p:cNvSpPr txBox="1"/>
          <p:nvPr/>
        </p:nvSpPr>
        <p:spPr>
          <a:xfrm>
            <a:off x="8636372" y="5462127"/>
            <a:ext cx="5457217" cy="769441"/>
          </a:xfrm>
          <a:prstGeom prst="rect">
            <a:avLst/>
          </a:prstGeom>
        </p:spPr>
        <p:txBody>
          <a:bodyPr wrap="square">
            <a:spAutoFit/>
          </a:bodyPr>
          <a:lstStyle/>
          <a:p>
            <a:r>
              <a:rPr lang="en-US" sz="1100" b="1" dirty="0">
                <a:solidFill>
                  <a:schemeClr val="accent1">
                    <a:lumMod val="75000"/>
                  </a:schemeClr>
                </a:solidFill>
                <a:latin typeface="Corbel" charset="0"/>
              </a:rPr>
              <a:t>Tests used to identify it:</a:t>
            </a:r>
          </a:p>
          <a:p>
            <a:r>
              <a:rPr lang="en-US" sz="1100" dirty="0">
                <a:solidFill>
                  <a:schemeClr val="accent1">
                    <a:lumMod val="75000"/>
                  </a:schemeClr>
                </a:solidFill>
                <a:latin typeface="Corbel" charset="0"/>
              </a:rPr>
              <a:t>1- chocolate agar (the best to diagnose bacteremia)</a:t>
            </a:r>
          </a:p>
          <a:p>
            <a:r>
              <a:rPr lang="en-US" sz="1100" dirty="0">
                <a:solidFill>
                  <a:schemeClr val="accent1">
                    <a:lumMod val="75000"/>
                  </a:schemeClr>
                </a:solidFill>
                <a:latin typeface="Corbel" charset="0"/>
              </a:rPr>
              <a:t>2- gram negative diplococci</a:t>
            </a:r>
          </a:p>
          <a:p>
            <a:r>
              <a:rPr lang="en-US" sz="1100" dirty="0">
                <a:solidFill>
                  <a:schemeClr val="accent1">
                    <a:lumMod val="75000"/>
                  </a:schemeClr>
                </a:solidFill>
                <a:latin typeface="Corbel" charset="0"/>
              </a:rPr>
              <a:t>3- sugar fermentation: glucose and maltose </a:t>
            </a:r>
            <a:r>
              <a:rPr lang="en-US" sz="1100" dirty="0" err="1">
                <a:solidFill>
                  <a:schemeClr val="accent1">
                    <a:lumMod val="75000"/>
                  </a:schemeClr>
                </a:solidFill>
                <a:latin typeface="Corbel" charset="0"/>
              </a:rPr>
              <a:t>fermentive</a:t>
            </a:r>
            <a:endParaRPr lang="en-US" sz="1100" b="0" i="0" dirty="0">
              <a:solidFill>
                <a:schemeClr val="accent1">
                  <a:lumMod val="75000"/>
                </a:schemeClr>
              </a:solidFill>
              <a:effectLst/>
              <a:latin typeface="Corbel" charset="0"/>
            </a:endParaRPr>
          </a:p>
        </p:txBody>
      </p:sp>
      <p:pic>
        <p:nvPicPr>
          <p:cNvPr id="10" name="Picture 6" descr="http://t2.gstatic.com/images?q=tbn:T9rurvMGJ3d0BM:http://www.wales.nhs.uk/sites3/gallery/457/neisseria_meningitidis1.jpg">
            <a:hlinkClick r:id="rId4"/>
            <a:extLst>
              <a:ext uri="{FF2B5EF4-FFF2-40B4-BE49-F238E27FC236}">
                <a16:creationId xmlns:a16="http://schemas.microsoft.com/office/drawing/2014/main" id="{A71254E4-3523-48E8-9511-5DB1DC3E53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7119" y="4987714"/>
            <a:ext cx="1371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http://t1.gstatic.com/images?q=tbn:_rRdL9YM8-qHfM:http://www.rapid-diagnostics.org/images/Image5.jpg">
            <a:hlinkClick r:id="rId6"/>
            <a:extLst>
              <a:ext uri="{FF2B5EF4-FFF2-40B4-BE49-F238E27FC236}">
                <a16:creationId xmlns:a16="http://schemas.microsoft.com/office/drawing/2014/main" id="{57315708-7599-426C-9D26-6746266C00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0180" y="4972331"/>
            <a:ext cx="1321466" cy="7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نتيجة بحث الصور عن ‪sugar fermentation of niesseria meningitidis‬‏">
            <a:extLst>
              <a:ext uri="{FF2B5EF4-FFF2-40B4-BE49-F238E27FC236}">
                <a16:creationId xmlns:a16="http://schemas.microsoft.com/office/drawing/2014/main" id="{98C1BBC9-EB70-41D1-A517-6B22C24158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5773" y="4987714"/>
            <a:ext cx="1133089" cy="78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نتيجة بحث الصور عن ‪culture of neisseria meningitidis‬‏">
            <a:extLst>
              <a:ext uri="{FF2B5EF4-FFF2-40B4-BE49-F238E27FC236}">
                <a16:creationId xmlns:a16="http://schemas.microsoft.com/office/drawing/2014/main" id="{DC861B3D-D168-4E4D-96D9-AC4C92A9C9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1013" y="4987714"/>
            <a:ext cx="1271904" cy="78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نتيجة بحث الصور عن ‪culture of neisseria meningitidis‬‏">
            <a:extLst>
              <a:ext uri="{FF2B5EF4-FFF2-40B4-BE49-F238E27FC236}">
                <a16:creationId xmlns:a16="http://schemas.microsoft.com/office/drawing/2014/main" id="{DFBF2377-4C22-4DCD-B133-2B6B619DCA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775" y="4987714"/>
            <a:ext cx="1402734" cy="78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http://t0.gstatic.com/images?q=tbn:j0NMH0S2SsrMIM:http://www.microbeworld.org/index.php%3Foption%3Dcom_jlibrary%26view%3Darticle%26task%3Ddownload%26id%3D650">
            <a:hlinkClick r:id="rId11"/>
            <a:extLst>
              <a:ext uri="{FF2B5EF4-FFF2-40B4-BE49-F238E27FC236}">
                <a16:creationId xmlns:a16="http://schemas.microsoft.com/office/drawing/2014/main" id="{D244158E-317E-48F0-8500-A6C65057342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44235" y="4972331"/>
            <a:ext cx="1158211" cy="786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331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77438779"/>
              </p:ext>
            </p:extLst>
          </p:nvPr>
        </p:nvGraphicFramePr>
        <p:xfrm>
          <a:off x="0" y="84084"/>
          <a:ext cx="12065876" cy="3221588"/>
        </p:xfrm>
        <a:graphic>
          <a:graphicData uri="http://schemas.openxmlformats.org/drawingml/2006/table">
            <a:tbl>
              <a:tblPr firstRow="1" bandRow="1">
                <a:tableStyleId>{5C22544A-7EE6-4342-B048-85BDC9FD1C3A}</a:tableStyleId>
              </a:tblPr>
              <a:tblGrid>
                <a:gridCol w="1920027">
                  <a:extLst>
                    <a:ext uri="{9D8B030D-6E8A-4147-A177-3AD203B41FA5}">
                      <a16:colId xmlns:a16="http://schemas.microsoft.com/office/drawing/2014/main" val="1323372772"/>
                    </a:ext>
                  </a:extLst>
                </a:gridCol>
                <a:gridCol w="10145849">
                  <a:extLst>
                    <a:ext uri="{9D8B030D-6E8A-4147-A177-3AD203B41FA5}">
                      <a16:colId xmlns:a16="http://schemas.microsoft.com/office/drawing/2014/main" val="3679817453"/>
                    </a:ext>
                  </a:extLst>
                </a:gridCol>
              </a:tblGrid>
              <a:tr h="299873">
                <a:tc gridSpan="2">
                  <a:txBody>
                    <a:bodyPr/>
                    <a:lstStyle/>
                    <a:p>
                      <a:pPr algn="ctr"/>
                      <a:r>
                        <a:rPr lang="en-US" dirty="0" err="1">
                          <a:solidFill>
                            <a:schemeClr val="tx1"/>
                          </a:solidFill>
                        </a:rPr>
                        <a:t>Streptoccous</a:t>
                      </a:r>
                      <a:r>
                        <a:rPr lang="en-US" baseline="0" dirty="0">
                          <a:solidFill>
                            <a:schemeClr val="tx1"/>
                          </a:solidFill>
                        </a:rPr>
                        <a:t> </a:t>
                      </a:r>
                      <a:r>
                        <a:rPr lang="en-US" dirty="0" err="1">
                          <a:solidFill>
                            <a:schemeClr val="tx1"/>
                          </a:solidFill>
                        </a:rPr>
                        <a:t>pneumoniae</a:t>
                      </a:r>
                      <a:r>
                        <a:rPr lang="en-US" baseline="0" dirty="0">
                          <a:solidFill>
                            <a:schemeClr val="tx1"/>
                          </a:solidFill>
                        </a:rPr>
                        <a:t>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US" dirty="0"/>
                    </a:p>
                  </a:txBody>
                  <a:tcPr/>
                </a:tc>
                <a:extLst>
                  <a:ext uri="{0D108BD9-81ED-4DB2-BD59-A6C34878D82A}">
                    <a16:rowId xmlns:a16="http://schemas.microsoft.com/office/drawing/2014/main" val="4259876380"/>
                  </a:ext>
                </a:extLst>
              </a:tr>
              <a:tr h="279729">
                <a:tc>
                  <a:txBody>
                    <a:bodyPr/>
                    <a:lstStyle/>
                    <a:p>
                      <a:r>
                        <a:rPr lang="en-US" sz="1600" dirty="0"/>
                        <a:t>General</a:t>
                      </a:r>
                      <a:r>
                        <a:rPr lang="en-US" sz="1600" baseline="0" dirty="0"/>
                        <a:t> info.</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600" dirty="0">
                          <a:latin typeface="+mn-lt"/>
                        </a:rPr>
                        <a:t> </a:t>
                      </a:r>
                      <a:r>
                        <a:rPr lang="en-US" sz="1600" dirty="0">
                          <a:solidFill>
                            <a:srgbClr val="FF0000"/>
                          </a:solidFill>
                          <a:latin typeface="+mn-lt"/>
                        </a:rPr>
                        <a:t>Gram positive </a:t>
                      </a:r>
                      <a:r>
                        <a:rPr lang="en-US" sz="1600" dirty="0" err="1">
                          <a:solidFill>
                            <a:srgbClr val="FF0000"/>
                          </a:solidFill>
                          <a:latin typeface="+mn-lt"/>
                        </a:rPr>
                        <a:t>Diplococci</a:t>
                      </a:r>
                      <a:endParaRPr lang="en-US" sz="16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2611586"/>
                  </a:ext>
                </a:extLst>
              </a:tr>
              <a:tr h="279729">
                <a:tc>
                  <a:txBody>
                    <a:bodyPr/>
                    <a:lstStyle/>
                    <a:p>
                      <a:r>
                        <a:rPr lang="en-US" sz="1600" dirty="0"/>
                        <a:t>Risk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buFont typeface="Arial" charset="0"/>
                        <a:buChar char="•"/>
                      </a:pPr>
                      <a:r>
                        <a:rPr lang="en-US" sz="1600" dirty="0">
                          <a:latin typeface="+mn-lt"/>
                        </a:rPr>
                        <a:t>May develop after trauma to the skull </a:t>
                      </a:r>
                    </a:p>
                    <a:p>
                      <a:pPr marL="285750" indent="-285750">
                        <a:buFont typeface="Arial" charset="0"/>
                        <a:buChar char="•"/>
                      </a:pPr>
                      <a:r>
                        <a:rPr lang="en-US" sz="1600" dirty="0">
                          <a:solidFill>
                            <a:schemeClr val="bg1">
                              <a:lumMod val="50000"/>
                            </a:schemeClr>
                          </a:solidFill>
                          <a:latin typeface="+mn-lt"/>
                        </a:rPr>
                        <a:t>None vaccinated patients</a:t>
                      </a:r>
                      <a:r>
                        <a:rPr lang="en-US" sz="1600" baseline="0" dirty="0">
                          <a:solidFill>
                            <a:schemeClr val="bg1">
                              <a:lumMod val="50000"/>
                            </a:schemeClr>
                          </a:solidFill>
                          <a:latin typeface="+mn-lt"/>
                        </a:rPr>
                        <a:t> </a:t>
                      </a:r>
                      <a:r>
                        <a:rPr lang="en-US" sz="1600" baseline="0" dirty="0">
                          <a:solidFill>
                            <a:schemeClr val="tx1"/>
                          </a:solidFill>
                          <a:latin typeface="+mn-lt"/>
                        </a:rPr>
                        <a:t>(infection rate decreased due to vaccination)</a:t>
                      </a:r>
                      <a:endParaRPr lang="en-US" sz="1600" dirty="0">
                        <a:solidFill>
                          <a:schemeClr val="bg1">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5556562"/>
                  </a:ext>
                </a:extLst>
              </a:tr>
              <a:tr h="867487">
                <a:tc>
                  <a:txBody>
                    <a:bodyPr/>
                    <a:lstStyle/>
                    <a:p>
                      <a:r>
                        <a:rPr lang="en-US" sz="1600" dirty="0" err="1"/>
                        <a:t>Pathogenisis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buFont typeface="Arial" charset="0"/>
                        <a:buChar char="•"/>
                      </a:pPr>
                      <a:r>
                        <a:rPr lang="en-US" sz="1600" dirty="0">
                          <a:latin typeface="+mn-lt"/>
                        </a:rPr>
                        <a:t> May follow a Pneumococcal pneumonia, or any other site infected with the organism. </a:t>
                      </a:r>
                    </a:p>
                    <a:p>
                      <a:pPr marL="285750" indent="-285750">
                        <a:buFont typeface="Arial" charset="0"/>
                        <a:buChar char="•"/>
                      </a:pPr>
                      <a:r>
                        <a:rPr lang="en-US" sz="1600" dirty="0">
                          <a:latin typeface="+mn-lt"/>
                        </a:rPr>
                        <a:t> </a:t>
                      </a:r>
                      <a:r>
                        <a:rPr lang="en-US" sz="1600" dirty="0" err="1">
                          <a:latin typeface="+mn-lt"/>
                        </a:rPr>
                        <a:t>Pneumolysin</a:t>
                      </a:r>
                      <a:r>
                        <a:rPr lang="en-US" sz="1600" dirty="0">
                          <a:latin typeface="+mn-lt"/>
                        </a:rPr>
                        <a:t> toxin decreases inflammatory immune response and leads to severe infection. </a:t>
                      </a:r>
                    </a:p>
                    <a:p>
                      <a:pPr marL="285750" indent="-285750">
                        <a:buFont typeface="Arial" charset="0"/>
                        <a:buChar char="•"/>
                      </a:pPr>
                      <a:r>
                        <a:rPr lang="en-US" sz="1600" dirty="0">
                          <a:latin typeface="+mn-lt"/>
                        </a:rPr>
                        <a:t>Capsule is polysaccharide polymer.</a:t>
                      </a:r>
                    </a:p>
                    <a:p>
                      <a:pPr marL="0" indent="0">
                        <a:buFont typeface="Arial" charset="0"/>
                        <a:buNone/>
                      </a:pP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831400"/>
                  </a:ext>
                </a:extLst>
              </a:tr>
              <a:tr h="874628">
                <a:tc>
                  <a:txBody>
                    <a:bodyPr/>
                    <a:lstStyle/>
                    <a:p>
                      <a:r>
                        <a:rPr lang="en-US" sz="1600" dirty="0"/>
                        <a:t>Prognosis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buFont typeface="Arial" charset="0"/>
                        <a:buChar char="•"/>
                      </a:pPr>
                      <a:r>
                        <a:rPr lang="en-US" sz="1600" dirty="0">
                          <a:latin typeface="+mn-lt"/>
                        </a:rPr>
                        <a:t>High</a:t>
                      </a:r>
                      <a:r>
                        <a:rPr lang="en-US" sz="1600" baseline="0" dirty="0">
                          <a:latin typeface="+mn-lt"/>
                        </a:rPr>
                        <a:t> mortality rate more than 30%  </a:t>
                      </a:r>
                      <a:r>
                        <a:rPr lang="en-US" sz="1600" baseline="0" dirty="0">
                          <a:solidFill>
                            <a:schemeClr val="accent1">
                              <a:lumMod val="75000"/>
                            </a:schemeClr>
                          </a:solidFill>
                          <a:latin typeface="+mn-lt"/>
                        </a:rPr>
                        <a:t>with treatment  </a:t>
                      </a:r>
                      <a:r>
                        <a:rPr lang="en-US" sz="1600" baseline="0" dirty="0">
                          <a:latin typeface="+mn-lt"/>
                        </a:rPr>
                        <a:t>( due to invasive disease)</a:t>
                      </a:r>
                    </a:p>
                    <a:p>
                      <a:pPr marL="285750" indent="-285750">
                        <a:buFont typeface="Arial" charset="0"/>
                        <a:buChar char="•"/>
                      </a:pPr>
                      <a:r>
                        <a:rPr lang="en-US" sz="1600" dirty="0">
                          <a:latin typeface="+mn-lt"/>
                        </a:rPr>
                        <a:t>Recovered patients develop</a:t>
                      </a:r>
                      <a:r>
                        <a:rPr lang="en-US" sz="1600" baseline="0" dirty="0">
                          <a:latin typeface="+mn-lt"/>
                        </a:rPr>
                        <a:t> learning disabilities.</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089300"/>
                  </a:ext>
                </a:extLst>
              </a:tr>
            </a:tbl>
          </a:graphicData>
        </a:graphic>
      </p:graphicFrame>
      <p:pic>
        <p:nvPicPr>
          <p:cNvPr id="9" name="Picture 7" descr="http://t2.gstatic.com/images?q=tbn:JPMWO7XQSZzPhM:http://memiserf.medmikro.ruhr-uni-bochum.de/OnlineSkript/VWP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8888" y="4083205"/>
            <a:ext cx="2362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http://t0.gstatic.com/images?q=tbn:MGJUENYImbkqwM:http://textbookofbacteriology.net/themicrobialworld/S.pneumoniae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9023" y="4083205"/>
            <a:ext cx="2362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http://t1.gstatic.com/images?q=tbn:_rRdL9YM8-qHfM:http://www.rapid-diagnostics.org/images/Image5.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20562" y="4083205"/>
            <a:ext cx="222466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98AB02E8-75B4-4673-941B-3C945388975C}"/>
              </a:ext>
            </a:extLst>
          </p:cNvPr>
          <p:cNvCxnSpPr/>
          <p:nvPr/>
        </p:nvCxnSpPr>
        <p:spPr>
          <a:xfrm>
            <a:off x="-14912" y="6335966"/>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4BD19123-88A8-45F3-980E-20A0B5EE57CF}"/>
              </a:ext>
            </a:extLst>
          </p:cNvPr>
          <p:cNvSpPr txBox="1"/>
          <p:nvPr/>
        </p:nvSpPr>
        <p:spPr>
          <a:xfrm>
            <a:off x="7413718" y="154192"/>
            <a:ext cx="2558561" cy="258532"/>
          </a:xfrm>
          <a:prstGeom prst="rect">
            <a:avLst/>
          </a:prstGeom>
          <a:noFill/>
        </p:spPr>
        <p:txBody>
          <a:bodyPr wrap="square" rtlCol="0">
            <a:spAutoFit/>
          </a:bodyPr>
          <a:lstStyle/>
          <a:p>
            <a:pPr lvl="0">
              <a:lnSpc>
                <a:spcPct val="90000"/>
              </a:lnSpc>
              <a:spcBef>
                <a:spcPts val="1000"/>
              </a:spcBef>
            </a:pPr>
            <a:r>
              <a:rPr lang="en-US" sz="1200" dirty="0">
                <a:solidFill>
                  <a:schemeClr val="accent1">
                    <a:lumMod val="75000"/>
                  </a:schemeClr>
                </a:solidFill>
              </a:rPr>
              <a:t>Worse than </a:t>
            </a:r>
            <a:r>
              <a:rPr lang="en-US" sz="1200" dirty="0" err="1">
                <a:solidFill>
                  <a:schemeClr val="accent1">
                    <a:lumMod val="75000"/>
                  </a:schemeClr>
                </a:solidFill>
              </a:rPr>
              <a:t>N.meningitidis</a:t>
            </a:r>
            <a:endParaRPr lang="en-US" sz="1200" dirty="0">
              <a:solidFill>
                <a:schemeClr val="accent1">
                  <a:lumMod val="75000"/>
                </a:schemeClr>
              </a:solidFill>
            </a:endParaRPr>
          </a:p>
        </p:txBody>
      </p:sp>
      <p:sp>
        <p:nvSpPr>
          <p:cNvPr id="12" name="Rectangle 1">
            <a:extLst>
              <a:ext uri="{FF2B5EF4-FFF2-40B4-BE49-F238E27FC236}">
                <a16:creationId xmlns:a16="http://schemas.microsoft.com/office/drawing/2014/main" id="{EE09EA28-F4B2-40BB-8AC9-786F04E5AE46}"/>
              </a:ext>
            </a:extLst>
          </p:cNvPr>
          <p:cNvSpPr txBox="1"/>
          <p:nvPr/>
        </p:nvSpPr>
        <p:spPr>
          <a:xfrm>
            <a:off x="36893" y="4220654"/>
            <a:ext cx="6096000" cy="1200329"/>
          </a:xfrm>
          <a:prstGeom prst="rect">
            <a:avLst/>
          </a:prstGeom>
        </p:spPr>
        <p:txBody>
          <a:bodyPr>
            <a:spAutoFit/>
          </a:bodyPr>
          <a:lstStyle/>
          <a:p>
            <a:r>
              <a:rPr lang="en-US" b="1" dirty="0">
                <a:solidFill>
                  <a:schemeClr val="accent1">
                    <a:lumMod val="75000"/>
                  </a:schemeClr>
                </a:solidFill>
                <a:latin typeface="Corbel" charset="0"/>
              </a:rPr>
              <a:t>Tests used to identify it:</a:t>
            </a:r>
          </a:p>
          <a:p>
            <a:r>
              <a:rPr lang="en-US" dirty="0">
                <a:solidFill>
                  <a:schemeClr val="accent1">
                    <a:lumMod val="75000"/>
                  </a:schemeClr>
                </a:solidFill>
                <a:latin typeface="Corbel" charset="0"/>
              </a:rPr>
              <a:t>1- a hemolytic blood agar </a:t>
            </a:r>
          </a:p>
          <a:p>
            <a:r>
              <a:rPr lang="en-US" dirty="0">
                <a:solidFill>
                  <a:schemeClr val="accent1">
                    <a:lumMod val="75000"/>
                  </a:schemeClr>
                </a:solidFill>
                <a:latin typeface="Corbel" charset="0"/>
              </a:rPr>
              <a:t>2- gram positive diplococci</a:t>
            </a:r>
          </a:p>
          <a:p>
            <a:r>
              <a:rPr lang="en-US" dirty="0">
                <a:solidFill>
                  <a:schemeClr val="accent1">
                    <a:lumMod val="75000"/>
                  </a:schemeClr>
                </a:solidFill>
                <a:latin typeface="Corbel" charset="0"/>
              </a:rPr>
              <a:t>3- </a:t>
            </a:r>
            <a:r>
              <a:rPr lang="en-US" dirty="0" err="1">
                <a:solidFill>
                  <a:schemeClr val="accent1">
                    <a:lumMod val="75000"/>
                  </a:schemeClr>
                </a:solidFill>
                <a:latin typeface="Corbel" charset="0"/>
              </a:rPr>
              <a:t>optochin</a:t>
            </a:r>
            <a:r>
              <a:rPr lang="en-US" dirty="0">
                <a:solidFill>
                  <a:schemeClr val="accent1">
                    <a:lumMod val="75000"/>
                  </a:schemeClr>
                </a:solidFill>
                <a:latin typeface="Corbel" charset="0"/>
              </a:rPr>
              <a:t> sensitivity no </a:t>
            </a:r>
            <a:r>
              <a:rPr lang="en-US" dirty="0" err="1">
                <a:solidFill>
                  <a:schemeClr val="accent1">
                    <a:lumMod val="75000"/>
                  </a:schemeClr>
                </a:solidFill>
                <a:latin typeface="Corbel" charset="0"/>
              </a:rPr>
              <a:t>growness</a:t>
            </a:r>
            <a:endParaRPr lang="en-US" b="0" i="0" dirty="0">
              <a:solidFill>
                <a:schemeClr val="accent1">
                  <a:lumMod val="75000"/>
                </a:schemeClr>
              </a:solidFill>
              <a:effectLst/>
              <a:latin typeface="Corbel" charset="0"/>
            </a:endParaRPr>
          </a:p>
        </p:txBody>
      </p:sp>
    </p:spTree>
    <p:extLst>
      <p:ext uri="{BB962C8B-B14F-4D97-AF65-F5344CB8AC3E}">
        <p14:creationId xmlns:p14="http://schemas.microsoft.com/office/powerpoint/2010/main" val="2073691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90688"/>
            <a:ext cx="10515600" cy="4486275"/>
          </a:xfrm>
        </p:spPr>
        <p:txBody>
          <a:bodyPr>
            <a:normAutofit/>
          </a:bodyPr>
          <a:lstStyle/>
          <a:p>
            <a:endParaRPr lang="en-US" altLang="en-US" sz="2200" dirty="0"/>
          </a:p>
          <a:p>
            <a:endParaRPr lang="en-US" altLang="en-US" sz="2200" dirty="0"/>
          </a:p>
        </p:txBody>
      </p:sp>
      <p:graphicFrame>
        <p:nvGraphicFramePr>
          <p:cNvPr id="7" name="Table 6"/>
          <p:cNvGraphicFramePr>
            <a:graphicFrameLocks noGrp="1"/>
          </p:cNvGraphicFramePr>
          <p:nvPr>
            <p:extLst>
              <p:ext uri="{D42A27DB-BD31-4B8C-83A1-F6EECF244321}">
                <p14:modId xmlns:p14="http://schemas.microsoft.com/office/powerpoint/2010/main" val="3520161985"/>
              </p:ext>
            </p:extLst>
          </p:nvPr>
        </p:nvGraphicFramePr>
        <p:xfrm>
          <a:off x="0" y="84084"/>
          <a:ext cx="12065876" cy="3936675"/>
        </p:xfrm>
        <a:graphic>
          <a:graphicData uri="http://schemas.openxmlformats.org/drawingml/2006/table">
            <a:tbl>
              <a:tblPr firstRow="1" bandRow="1">
                <a:tableStyleId>{5C22544A-7EE6-4342-B048-85BDC9FD1C3A}</a:tableStyleId>
              </a:tblPr>
              <a:tblGrid>
                <a:gridCol w="1920027">
                  <a:extLst>
                    <a:ext uri="{9D8B030D-6E8A-4147-A177-3AD203B41FA5}">
                      <a16:colId xmlns:a16="http://schemas.microsoft.com/office/drawing/2014/main" val="1323372772"/>
                    </a:ext>
                  </a:extLst>
                </a:gridCol>
                <a:gridCol w="10145849">
                  <a:extLst>
                    <a:ext uri="{9D8B030D-6E8A-4147-A177-3AD203B41FA5}">
                      <a16:colId xmlns:a16="http://schemas.microsoft.com/office/drawing/2014/main" val="3679817453"/>
                    </a:ext>
                  </a:extLst>
                </a:gridCol>
              </a:tblGrid>
              <a:tr h="299873">
                <a:tc gridSpan="2">
                  <a:txBody>
                    <a:bodyPr/>
                    <a:lstStyle/>
                    <a:p>
                      <a:pPr algn="ctr"/>
                      <a:r>
                        <a:rPr lang="en-US" dirty="0" err="1">
                          <a:solidFill>
                            <a:schemeClr val="tx1"/>
                          </a:solidFill>
                        </a:rPr>
                        <a:t>Haemophilus</a:t>
                      </a:r>
                      <a:r>
                        <a:rPr lang="en-US" dirty="0">
                          <a:solidFill>
                            <a:schemeClr val="tx1"/>
                          </a:solidFill>
                        </a:rPr>
                        <a:t> </a:t>
                      </a:r>
                      <a:r>
                        <a:rPr lang="en-US" dirty="0" err="1">
                          <a:solidFill>
                            <a:schemeClr val="tx1"/>
                          </a:solidFill>
                        </a:rPr>
                        <a:t>Influenzae</a:t>
                      </a: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US" dirty="0"/>
                    </a:p>
                  </a:txBody>
                  <a:tcPr/>
                </a:tc>
                <a:extLst>
                  <a:ext uri="{0D108BD9-81ED-4DB2-BD59-A6C34878D82A}">
                    <a16:rowId xmlns:a16="http://schemas.microsoft.com/office/drawing/2014/main" val="4259876380"/>
                  </a:ext>
                </a:extLst>
              </a:tr>
              <a:tr h="263834">
                <a:tc>
                  <a:txBody>
                    <a:bodyPr/>
                    <a:lstStyle/>
                    <a:p>
                      <a:r>
                        <a:rPr lang="en-US" sz="1600" dirty="0"/>
                        <a:t>General</a:t>
                      </a:r>
                      <a:r>
                        <a:rPr lang="en-US" sz="1600" baseline="0" dirty="0"/>
                        <a:t> info.</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solidFill>
                            <a:srgbClr val="FF0000"/>
                          </a:solidFill>
                          <a:latin typeface="+mn-lt"/>
                        </a:rPr>
                        <a:t> </a:t>
                      </a:r>
                      <a:r>
                        <a:rPr lang="en-US" sz="1800" kern="1200" dirty="0">
                          <a:solidFill>
                            <a:srgbClr val="FF0000"/>
                          </a:solidFill>
                          <a:effectLst/>
                          <a:latin typeface="+mn-lt"/>
                          <a:ea typeface="+mn-ea"/>
                          <a:cs typeface="+mn-cs"/>
                        </a:rPr>
                        <a:t>Small gram negative </a:t>
                      </a:r>
                      <a:r>
                        <a:rPr lang="en-US" sz="1800" kern="1200" dirty="0" err="1">
                          <a:solidFill>
                            <a:srgbClr val="FF0000"/>
                          </a:solidFill>
                          <a:effectLst/>
                          <a:latin typeface="+mn-lt"/>
                          <a:ea typeface="+mn-ea"/>
                          <a:cs typeface="+mn-cs"/>
                        </a:rPr>
                        <a:t>coccobacilli</a:t>
                      </a:r>
                      <a:r>
                        <a:rPr lang="en-US" sz="1800" kern="1200" dirty="0">
                          <a:solidFill>
                            <a:srgbClr val="FF0000"/>
                          </a:solidFill>
                          <a:effectLst/>
                          <a:latin typeface="+mn-lt"/>
                          <a:ea typeface="+mn-ea"/>
                          <a:cs typeface="+mn-cs"/>
                        </a:rPr>
                        <a:t>​</a:t>
                      </a:r>
                      <a:r>
                        <a:rPr lang="en-US" sz="1800" kern="1200" baseline="0" dirty="0">
                          <a:solidFill>
                            <a:srgbClr val="FF0000"/>
                          </a:solidFill>
                          <a:effectLst/>
                          <a:latin typeface="+mn-lt"/>
                          <a:ea typeface="+mn-ea"/>
                          <a:cs typeface="+mn-cs"/>
                        </a:rPr>
                        <a:t> </a:t>
                      </a:r>
                      <a:r>
                        <a:rPr lang="en-US" sz="1800" kern="1200" dirty="0">
                          <a:solidFill>
                            <a:schemeClr val="dk1"/>
                          </a:solidFill>
                          <a:effectLst/>
                          <a:latin typeface="+mn-lt"/>
                          <a:ea typeface="+mn-ea"/>
                          <a:cs typeface="+mn-cs"/>
                        </a:rPr>
                        <a:t>in the nasopharynx normal flora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baseline="0" dirty="0">
                          <a:effectLst/>
                          <a:latin typeface="+mn-lt"/>
                        </a:rPr>
                        <a:t> </a:t>
                      </a:r>
                      <a:r>
                        <a:rPr lang="en-US" sz="1600" dirty="0">
                          <a:effectLst/>
                          <a:latin typeface="+mn-lt"/>
                        </a:rPr>
                        <a:t>Has a polysaccharide capsule, other species have no capsule.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effectLst/>
                          <a:latin typeface="+mn-lt"/>
                        </a:rPr>
                        <a:t> Need blood for optimal growth, </a:t>
                      </a:r>
                      <a:r>
                        <a:rPr lang="en-US" sz="1600" dirty="0" err="1">
                          <a:solidFill>
                            <a:srgbClr val="FF0000"/>
                          </a:solidFill>
                          <a:effectLst/>
                          <a:latin typeface="+mn-lt"/>
                        </a:rPr>
                        <a:t>Hematin</a:t>
                      </a:r>
                      <a:r>
                        <a:rPr lang="en-US" sz="1600" dirty="0">
                          <a:solidFill>
                            <a:srgbClr val="FF0000"/>
                          </a:solidFill>
                          <a:effectLst/>
                          <a:latin typeface="+mn-lt"/>
                        </a:rPr>
                        <a:t> (factor X) and NAD ( factor V).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effectLst/>
                          <a:latin typeface="+mn-lt"/>
                        </a:rPr>
                        <a:t>  Major cause of LRTI.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effectLst/>
                          <a:latin typeface="+mn-lt"/>
                        </a:rPr>
                        <a:t> Occasionally invade deeper tissues and cause bacteremia</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altLang="en-US" sz="1600" dirty="0">
                          <a:latin typeface="+mn-lt"/>
                          <a:cs typeface="Tahoma" panose="020B0604030504040204" pitchFamily="34" charset="0"/>
                        </a:rPr>
                        <a:t>Bacteremia </a:t>
                      </a:r>
                      <a:r>
                        <a:rPr lang="en-US" altLang="en-US" sz="1600" dirty="0">
                          <a:latin typeface="+mn-lt"/>
                          <a:cs typeface="Tahoma" panose="020B0604030504040204" pitchFamily="34" charset="0"/>
                          <a:sym typeface="Wingdings" panose="05000000000000000000" pitchFamily="2" charset="2"/>
                        </a:rPr>
                        <a:t> </a:t>
                      </a:r>
                      <a:r>
                        <a:rPr lang="en-US" altLang="en-US" sz="1600" dirty="0">
                          <a:latin typeface="+mn-lt"/>
                          <a:cs typeface="Tahoma" panose="020B0604030504040204" pitchFamily="34" charset="0"/>
                        </a:rPr>
                        <a:t>CNS ,bones or other organs.</a:t>
                      </a:r>
                      <a:r>
                        <a:rPr lang="en-US" sz="1600" dirty="0">
                          <a:effectLst/>
                          <a:latin typeface="+mn-lt"/>
                        </a:rPr>
                        <a:t>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effectLst/>
                          <a:latin typeface="+mn-lt"/>
                        </a:rPr>
                        <a:t>Infection rate decreases since the routine use of Hib vaccine .(</a:t>
                      </a:r>
                      <a:r>
                        <a:rPr lang="en-US" sz="1600" b="0" i="0" kern="1200" dirty="0" err="1">
                          <a:solidFill>
                            <a:schemeClr val="bg1">
                              <a:lumMod val="50000"/>
                            </a:schemeClr>
                          </a:solidFill>
                          <a:effectLst/>
                          <a:latin typeface="+mn-lt"/>
                          <a:ea typeface="+mn-ea"/>
                          <a:cs typeface="+mn-cs"/>
                        </a:rPr>
                        <a:t>hemophilus</a:t>
                      </a:r>
                      <a:r>
                        <a:rPr lang="en-US" sz="1600" b="0" i="0" kern="1200" dirty="0">
                          <a:solidFill>
                            <a:schemeClr val="bg1">
                              <a:lumMod val="50000"/>
                            </a:schemeClr>
                          </a:solidFill>
                          <a:effectLst/>
                          <a:latin typeface="+mn-lt"/>
                          <a:ea typeface="+mn-ea"/>
                          <a:cs typeface="+mn-cs"/>
                        </a:rPr>
                        <a:t> influenzae type B)</a:t>
                      </a:r>
                      <a:endParaRPr lang="en-US" sz="160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2611586"/>
                  </a:ext>
                </a:extLst>
              </a:tr>
              <a:tr h="867487">
                <a:tc>
                  <a:txBody>
                    <a:bodyPr/>
                    <a:lstStyle/>
                    <a:p>
                      <a:r>
                        <a:rPr lang="en-US" sz="1600" dirty="0"/>
                        <a:t>Serotypes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buFont typeface="Arial" charset="0"/>
                        <a:buChar char="•"/>
                      </a:pPr>
                      <a:r>
                        <a:rPr lang="en-US" sz="1600" dirty="0">
                          <a:latin typeface="+mn-lt"/>
                        </a:rPr>
                        <a:t>  Has many serotypes (from A to F). </a:t>
                      </a:r>
                    </a:p>
                    <a:p>
                      <a:pPr marL="285750" indent="-285750">
                        <a:buFont typeface="Arial" charset="0"/>
                        <a:buChar char="•"/>
                      </a:pPr>
                      <a:r>
                        <a:rPr lang="en-US" sz="1600" dirty="0">
                          <a:latin typeface="+mn-lt"/>
                        </a:rPr>
                        <a:t> </a:t>
                      </a:r>
                      <a:r>
                        <a:rPr lang="en-US" sz="1600" i="0" dirty="0" err="1">
                          <a:solidFill>
                            <a:srgbClr val="FF0000"/>
                          </a:solidFill>
                          <a:latin typeface="+mn-lt"/>
                        </a:rPr>
                        <a:t>H.Influenzae</a:t>
                      </a:r>
                      <a:r>
                        <a:rPr lang="en-US" sz="1600" i="0" dirty="0">
                          <a:solidFill>
                            <a:srgbClr val="FF0000"/>
                          </a:solidFill>
                          <a:latin typeface="+mn-lt"/>
                        </a:rPr>
                        <a:t> type b has a capsule ,a polymer of </a:t>
                      </a:r>
                      <a:r>
                        <a:rPr lang="en-US" sz="1600" i="0" dirty="0" err="1">
                          <a:solidFill>
                            <a:srgbClr val="FF0000"/>
                          </a:solidFill>
                          <a:latin typeface="+mn-lt"/>
                        </a:rPr>
                        <a:t>polyribosyl-ribitolphosphate</a:t>
                      </a:r>
                      <a:r>
                        <a:rPr lang="en-US" sz="1600" i="0" dirty="0">
                          <a:solidFill>
                            <a:srgbClr val="FF0000"/>
                          </a:solidFill>
                          <a:latin typeface="+mn-lt"/>
                        </a:rPr>
                        <a:t>(RPR) ,cause acute life threatening invasive infections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831400"/>
                  </a:ext>
                </a:extLst>
              </a:tr>
              <a:tr h="874628">
                <a:tc>
                  <a:txBody>
                    <a:bodyPr/>
                    <a:lstStyle/>
                    <a:p>
                      <a:r>
                        <a:rPr lang="en-US" sz="1600" dirty="0"/>
                        <a:t>Prognosis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buFont typeface="Arial" charset="0"/>
                        <a:buChar char="•"/>
                      </a:pPr>
                      <a:r>
                        <a:rPr lang="en-US" sz="1600" dirty="0">
                          <a:latin typeface="+mn-lt"/>
                        </a:rPr>
                        <a:t>  3-6% mortality rate. </a:t>
                      </a:r>
                    </a:p>
                    <a:p>
                      <a:pPr marL="285750" indent="-285750">
                        <a:buFont typeface="Arial" charset="0"/>
                        <a:buChar char="•"/>
                      </a:pPr>
                      <a:r>
                        <a:rPr lang="en-US" sz="1600" dirty="0">
                          <a:latin typeface="+mn-lt"/>
                        </a:rPr>
                        <a:t> 1/3 of survivals have significant neurological </a:t>
                      </a:r>
                      <a:r>
                        <a:rPr lang="en-US" sz="1600" dirty="0" err="1">
                          <a:latin typeface="+mn-lt"/>
                        </a:rPr>
                        <a:t>sequelae</a:t>
                      </a:r>
                      <a:r>
                        <a:rPr lang="en-US" sz="1600" dirty="0">
                          <a:latin typeface="+mn-lt"/>
                        </a:rPr>
                        <a:t>. </a:t>
                      </a:r>
                    </a:p>
                    <a:p>
                      <a:pPr marL="285750" indent="-285750">
                        <a:buFont typeface="Arial" charset="0"/>
                        <a:buChar char="•"/>
                      </a:pP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089300"/>
                  </a:ext>
                </a:extLst>
              </a:tr>
            </a:tbl>
          </a:graphicData>
        </a:graphic>
      </p:graphicFrame>
      <p:pic>
        <p:nvPicPr>
          <p:cNvPr id="9" name="Picture 2" descr="http://t2.gstatic.com/images?q=tbn:WROKy7ce7ReI0M:http://pathmicro.med.sc.edu/Infectious%2520Disease/Hinfluenzae1.jpg">
            <a:hlinkClick r:id="rId3" invalidUrl="http://www.google.com/imgres?imgurl=http://pathmicro.med.sc.edu/Infectious Disease/Hinfluenzae1.jpg&amp;imgrefurl=http://pathmicro.med.sc.edu/Infectious Disease/Lower Respiratory Tract.htm&amp;usg=__IejNhMBysdRX8cmjr9ZZTZ2rVbE=&amp;h=500&amp;w=515&amp;sz=73&amp;hl=en&amp;start=10&amp;tbnid=WROKy7ce7ReI0M:&amp;tbnh=127&amp;tbnw=131&amp;prev=/images?q=haemophilus+influenzae&amp;hl=en&amp;safe=active&amp;gbv=2&amp;tbs=isch:1&amp;itbs=1"/>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558" y="4366005"/>
            <a:ext cx="1748511" cy="181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t3.gstatic.com/images?q=tbn:I37L4EcCa2rF5M:http://farm3.static.flickr.com/2240/2402321868_539a568ec7_o.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418521"/>
            <a:ext cx="1981200" cy="175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ttp://t1.gstatic.com/images?q=tbn:p8mhOjdvrKGcPM:http://phil.cdc.gov/PHIL_Images/06042002/00001/PHIL_1047_lores.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6908" y="4418521"/>
            <a:ext cx="2066010" cy="170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F4D21489-D1EE-4706-91D2-88B8FDF86755}"/>
              </a:ext>
            </a:extLst>
          </p:cNvPr>
          <p:cNvCxnSpPr/>
          <p:nvPr/>
        </p:nvCxnSpPr>
        <p:spPr>
          <a:xfrm>
            <a:off x="-14912" y="6335966"/>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A8717634-C583-4A53-8D5B-D5B26F387CFA}"/>
              </a:ext>
            </a:extLst>
          </p:cNvPr>
          <p:cNvSpPr txBox="1"/>
          <p:nvPr/>
        </p:nvSpPr>
        <p:spPr>
          <a:xfrm>
            <a:off x="3158241" y="154192"/>
            <a:ext cx="2558561" cy="258532"/>
          </a:xfrm>
          <a:prstGeom prst="rect">
            <a:avLst/>
          </a:prstGeom>
          <a:noFill/>
        </p:spPr>
        <p:txBody>
          <a:bodyPr wrap="square" rtlCol="0">
            <a:spAutoFit/>
          </a:bodyPr>
          <a:lstStyle/>
          <a:p>
            <a:pPr lvl="0">
              <a:lnSpc>
                <a:spcPct val="90000"/>
              </a:lnSpc>
              <a:spcBef>
                <a:spcPts val="1000"/>
              </a:spcBef>
            </a:pPr>
            <a:r>
              <a:rPr lang="en-US" sz="1200" dirty="0">
                <a:solidFill>
                  <a:schemeClr val="accent1">
                    <a:lumMod val="75000"/>
                  </a:schemeClr>
                </a:solidFill>
              </a:rPr>
              <a:t>Very important </a:t>
            </a:r>
            <a:r>
              <a:rPr lang="en-US" sz="1200" dirty="0" err="1">
                <a:solidFill>
                  <a:schemeClr val="accent1">
                    <a:lumMod val="75000"/>
                  </a:schemeClr>
                </a:solidFill>
              </a:rPr>
              <a:t>im</a:t>
            </a:r>
            <a:r>
              <a:rPr lang="en-US" sz="1200" dirty="0">
                <a:solidFill>
                  <a:schemeClr val="accent1">
                    <a:lumMod val="75000"/>
                  </a:schemeClr>
                </a:solidFill>
              </a:rPr>
              <a:t> MCQ’s</a:t>
            </a:r>
          </a:p>
        </p:txBody>
      </p:sp>
      <p:sp>
        <p:nvSpPr>
          <p:cNvPr id="13" name="TextBox 12">
            <a:extLst>
              <a:ext uri="{FF2B5EF4-FFF2-40B4-BE49-F238E27FC236}">
                <a16:creationId xmlns:a16="http://schemas.microsoft.com/office/drawing/2014/main" id="{D4B8647F-2E02-4844-8314-790D4840568A}"/>
              </a:ext>
            </a:extLst>
          </p:cNvPr>
          <p:cNvSpPr txBox="1"/>
          <p:nvPr/>
        </p:nvSpPr>
        <p:spPr>
          <a:xfrm>
            <a:off x="7232011" y="152322"/>
            <a:ext cx="2558561" cy="258532"/>
          </a:xfrm>
          <a:prstGeom prst="rect">
            <a:avLst/>
          </a:prstGeom>
          <a:noFill/>
        </p:spPr>
        <p:txBody>
          <a:bodyPr wrap="square" rtlCol="0">
            <a:spAutoFit/>
          </a:bodyPr>
          <a:lstStyle/>
          <a:p>
            <a:pPr lvl="0">
              <a:lnSpc>
                <a:spcPct val="90000"/>
              </a:lnSpc>
              <a:spcBef>
                <a:spcPts val="1000"/>
              </a:spcBef>
            </a:pPr>
            <a:r>
              <a:rPr lang="en-US" sz="1200" dirty="0">
                <a:solidFill>
                  <a:schemeClr val="accent1">
                    <a:lumMod val="75000"/>
                  </a:schemeClr>
                </a:solidFill>
              </a:rPr>
              <a:t>Have complications ( Deafness )</a:t>
            </a:r>
          </a:p>
        </p:txBody>
      </p:sp>
      <p:sp>
        <p:nvSpPr>
          <p:cNvPr id="14" name="Rectangle 1">
            <a:extLst>
              <a:ext uri="{FF2B5EF4-FFF2-40B4-BE49-F238E27FC236}">
                <a16:creationId xmlns:a16="http://schemas.microsoft.com/office/drawing/2014/main" id="{0AF37F08-A5C5-45AE-B59F-0AEB023A865A}"/>
              </a:ext>
            </a:extLst>
          </p:cNvPr>
          <p:cNvSpPr txBox="1"/>
          <p:nvPr/>
        </p:nvSpPr>
        <p:spPr>
          <a:xfrm>
            <a:off x="7900439" y="4561879"/>
            <a:ext cx="6096000" cy="923330"/>
          </a:xfrm>
          <a:prstGeom prst="rect">
            <a:avLst/>
          </a:prstGeom>
        </p:spPr>
        <p:txBody>
          <a:bodyPr>
            <a:spAutoFit/>
          </a:bodyPr>
          <a:lstStyle/>
          <a:p>
            <a:r>
              <a:rPr lang="en-US" b="1" dirty="0">
                <a:solidFill>
                  <a:schemeClr val="accent1">
                    <a:lumMod val="75000"/>
                  </a:schemeClr>
                </a:solidFill>
                <a:latin typeface="Calibri" panose="020F0502020204030204" pitchFamily="34" charset="0"/>
                <a:cs typeface="Calibri" panose="020F0502020204030204" pitchFamily="34" charset="0"/>
              </a:rPr>
              <a:t>Tests used to identify it:</a:t>
            </a:r>
            <a:endParaRPr lang="en-US" dirty="0">
              <a:solidFill>
                <a:schemeClr val="accent1">
                  <a:lumMod val="75000"/>
                </a:schemeClr>
              </a:solidFill>
              <a:latin typeface="Calibri" panose="020F0502020204030204" pitchFamily="34" charset="0"/>
              <a:cs typeface="Calibri" panose="020F0502020204030204" pitchFamily="34" charset="0"/>
            </a:endParaRPr>
          </a:p>
          <a:p>
            <a:r>
              <a:rPr lang="en-US" dirty="0">
                <a:solidFill>
                  <a:schemeClr val="accent1">
                    <a:lumMod val="75000"/>
                  </a:schemeClr>
                </a:solidFill>
                <a:latin typeface="Calibri" panose="020F0502020204030204" pitchFamily="34" charset="0"/>
                <a:cs typeface="Calibri" panose="020F0502020204030204" pitchFamily="34" charset="0"/>
              </a:rPr>
              <a:t>1- gram negative </a:t>
            </a:r>
            <a:r>
              <a:rPr lang="en-US" dirty="0" err="1">
                <a:solidFill>
                  <a:schemeClr val="accent1">
                    <a:lumMod val="75000"/>
                  </a:schemeClr>
                </a:solidFill>
                <a:latin typeface="Calibri" panose="020F0502020204030204" pitchFamily="34" charset="0"/>
                <a:cs typeface="Calibri" panose="020F0502020204030204" pitchFamily="34" charset="0"/>
              </a:rPr>
              <a:t>coccobacilli</a:t>
            </a:r>
            <a:endParaRPr lang="en-US" dirty="0">
              <a:solidFill>
                <a:schemeClr val="accent1">
                  <a:lumMod val="75000"/>
                </a:schemeClr>
              </a:solidFill>
              <a:latin typeface="Calibri" panose="020F0502020204030204" pitchFamily="34" charset="0"/>
              <a:cs typeface="Calibri" panose="020F0502020204030204" pitchFamily="34" charset="0"/>
            </a:endParaRPr>
          </a:p>
          <a:p>
            <a:r>
              <a:rPr lang="en-US" dirty="0">
                <a:solidFill>
                  <a:schemeClr val="accent1">
                    <a:lumMod val="75000"/>
                  </a:schemeClr>
                </a:solidFill>
                <a:latin typeface="Calibri" panose="020F0502020204030204" pitchFamily="34" charset="0"/>
                <a:cs typeface="Calibri" panose="020F0502020204030204" pitchFamily="34" charset="0"/>
              </a:rPr>
              <a:t>2- satellite test</a:t>
            </a:r>
            <a:endParaRPr lang="en-US" b="0" i="0" dirty="0">
              <a:solidFill>
                <a:schemeClr val="accent1">
                  <a:lumMod val="75000"/>
                </a:schemeClr>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7293341"/>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787</TotalTime>
  <Words>1843</Words>
  <Application>Microsoft Office PowerPoint</Application>
  <PresentationFormat>Widescreen</PresentationFormat>
  <Paragraphs>296</Paragraphs>
  <Slides>18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Corbel</vt:lpstr>
      <vt:lpstr>Courier New</vt:lpstr>
      <vt:lpstr>Footlight MT Light</vt:lpstr>
      <vt:lpstr>Tahoma</vt:lpstr>
      <vt:lpstr>Wingdings</vt:lpstr>
      <vt:lpstr>Office Theme</vt:lpstr>
      <vt:lpstr>PowerPoint Presentation</vt:lpstr>
      <vt:lpstr>OBJECTIVES:</vt:lpstr>
      <vt:lpstr>PowerPoint Presentation</vt:lpstr>
      <vt:lpstr>PowerPoint Presentation</vt:lpstr>
      <vt:lpstr>PowerPoint Presentation</vt:lpstr>
      <vt:lpstr>Pathogenisis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CNS parameters</vt:lpstr>
      <vt:lpstr>PowerPoint Presentation</vt:lpstr>
      <vt:lpstr>SUMMARY:</vt:lpstr>
      <vt:lpstr>QUIZ:</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dc:title>
  <dc:creator>kobe</dc:creator>
  <cp:lastModifiedBy>abdulaziz abdullah</cp:lastModifiedBy>
  <cp:revision>89</cp:revision>
  <dcterms:created xsi:type="dcterms:W3CDTF">2016-09-30T08:16:06Z</dcterms:created>
  <dcterms:modified xsi:type="dcterms:W3CDTF">2017-11-04T20:33:50Z</dcterms:modified>
</cp:coreProperties>
</file>