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1"/>
  </p:notesMasterIdLst>
  <p:sldIdLst>
    <p:sldId id="297" r:id="rId2"/>
    <p:sldId id="259" r:id="rId3"/>
    <p:sldId id="283" r:id="rId4"/>
    <p:sldId id="286" r:id="rId5"/>
    <p:sldId id="288" r:id="rId6"/>
    <p:sldId id="289" r:id="rId7"/>
    <p:sldId id="291" r:id="rId8"/>
    <p:sldId id="280" r:id="rId9"/>
    <p:sldId id="270" r:id="rId10"/>
    <p:sldId id="290" r:id="rId11"/>
    <p:sldId id="282" r:id="rId12"/>
    <p:sldId id="268" r:id="rId13"/>
    <p:sldId id="269" r:id="rId14"/>
    <p:sldId id="300" r:id="rId15"/>
    <p:sldId id="272" r:id="rId16"/>
    <p:sldId id="261" r:id="rId17"/>
    <p:sldId id="293" r:id="rId18"/>
    <p:sldId id="295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84178" autoAdjust="0"/>
  </p:normalViewPr>
  <p:slideViewPr>
    <p:cSldViewPr snapToGrid="0">
      <p:cViewPr varScale="1">
        <p:scale>
          <a:sx n="64" d="100"/>
          <a:sy n="64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14ECD-E5F6-5748-8C9A-6DD404265945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EABCD-5418-1C4E-AFA7-3FF395944614}">
      <dgm:prSet phldrT="[Text]"/>
      <dgm:spPr/>
      <dgm:t>
        <a:bodyPr/>
        <a:lstStyle/>
        <a:p>
          <a:r>
            <a:rPr lang="en-US" b="0" dirty="0">
              <a:latin typeface="+mn-lt"/>
              <a:ea typeface="+mj-ea"/>
              <a:cs typeface="+mj-cs"/>
            </a:rPr>
            <a:t>They should differentiated on the basis of:</a:t>
          </a:r>
          <a:endParaRPr lang="en-US" b="0" dirty="0">
            <a:latin typeface="+mn-lt"/>
          </a:endParaRPr>
        </a:p>
      </dgm:t>
    </dgm:pt>
    <dgm:pt modelId="{629FFFFF-ACCE-8B46-84F6-2319BCCF53A1}" type="parTrans" cxnId="{800B6708-818C-154D-A5BB-27D1E899C7D0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737DEFA5-0DEF-334B-8343-B969CC9F7393}" type="sibTrans" cxnId="{800B6708-818C-154D-A5BB-27D1E899C7D0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42BA2CE7-7D1A-E349-97D2-D53A0FE5478E}">
      <dgm:prSet phldrT="[Text]"/>
      <dgm:spPr/>
      <dgm:t>
        <a:bodyPr/>
        <a:lstStyle/>
        <a:p>
          <a:r>
            <a:rPr lang="en-US" b="0" dirty="0">
              <a:latin typeface="+mn-lt"/>
            </a:rPr>
            <a:t>Clinical History</a:t>
          </a:r>
        </a:p>
      </dgm:t>
    </dgm:pt>
    <dgm:pt modelId="{B24DDB00-1EF7-2444-96CF-E1E95402DAA2}" type="parTrans" cxnId="{871E851E-4488-C74A-8585-3C64B425BCC3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9477F379-86E3-244F-B794-35B9DC9535D0}" type="sibTrans" cxnId="{871E851E-4488-C74A-8585-3C64B425BCC3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2455B450-E0DC-E645-8184-E5711EDC915A}">
      <dgm:prSet phldrT="[Text]"/>
      <dgm:spPr/>
      <dgm:t>
        <a:bodyPr/>
        <a:lstStyle/>
        <a:p>
          <a:r>
            <a:rPr lang="en-US" b="0" dirty="0">
              <a:latin typeface="+mn-lt"/>
            </a:rPr>
            <a:t>Occupations</a:t>
          </a:r>
        </a:p>
      </dgm:t>
    </dgm:pt>
    <dgm:pt modelId="{E345B85E-D318-6D4B-B3B1-6924229495FD}" type="parTrans" cxnId="{66A1E9BA-81AF-5C44-8D62-E0272FF7551A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039E597A-10B8-494E-B9CB-B48E463ABC85}" type="sibTrans" cxnId="{66A1E9BA-81AF-5C44-8D62-E0272FF7551A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BE1B7841-C63D-D74E-9A34-7BFA4A24C49F}">
      <dgm:prSet phldrT="[Text]"/>
      <dgm:spPr/>
      <dgm:t>
        <a:bodyPr/>
        <a:lstStyle/>
        <a:p>
          <a:r>
            <a:rPr lang="en-US" b="0" dirty="0">
              <a:latin typeface="+mn-lt"/>
            </a:rPr>
            <a:t>Clinical symptoms</a:t>
          </a:r>
        </a:p>
      </dgm:t>
    </dgm:pt>
    <dgm:pt modelId="{E7D964FD-B29A-BC45-A9B6-1B970F38E731}" type="parTrans" cxnId="{3D81B5DB-5207-F249-B4C5-22C6926F2027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EBAEDAF2-3A6F-2F48-9920-B296EA5919F1}" type="sibTrans" cxnId="{3D81B5DB-5207-F249-B4C5-22C6926F2027}">
      <dgm:prSet/>
      <dgm:spPr/>
      <dgm:t>
        <a:bodyPr/>
        <a:lstStyle/>
        <a:p>
          <a:pPr rtl="0"/>
          <a:endParaRPr lang="en-US" b="0">
            <a:latin typeface="+mn-lt"/>
          </a:endParaRPr>
        </a:p>
      </dgm:t>
    </dgm:pt>
    <dgm:pt modelId="{109BD933-B30B-CB46-89E1-C8FAD4547F0E}">
      <dgm:prSet phldrT="[Text]"/>
      <dgm:spPr/>
      <dgm:t>
        <a:bodyPr/>
        <a:lstStyle/>
        <a:p>
          <a:r>
            <a:rPr lang="en-US" b="0" dirty="0">
              <a:latin typeface="+mn-lt"/>
            </a:rPr>
            <a:t>Cerebrospinal fluid findings</a:t>
          </a:r>
        </a:p>
      </dgm:t>
    </dgm:pt>
    <dgm:pt modelId="{B0375D7E-E541-0B43-B751-6D0FFA42F0F9}" type="parTrans" cxnId="{0E3D0A60-4040-4347-ABD2-75B9A3D9BC99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4C61304C-10D9-C84F-B977-4334B19C284D}" type="sibTrans" cxnId="{0E3D0A60-4040-4347-ABD2-75B9A3D9BC99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DB0A2F29-B530-8449-8DF5-1B2D7627B27E}">
      <dgm:prSet/>
      <dgm:spPr/>
      <dgm:t>
        <a:bodyPr/>
        <a:lstStyle/>
        <a:p>
          <a:r>
            <a:rPr lang="en-US" b="0" dirty="0">
              <a:latin typeface="+mn-lt"/>
            </a:rPr>
            <a:t>Clinical signs in other organism</a:t>
          </a:r>
        </a:p>
      </dgm:t>
    </dgm:pt>
    <dgm:pt modelId="{C1791CB9-09B1-8343-97E8-093B80044376}" type="parTrans" cxnId="{E64E51BC-33E1-9144-9F81-DC8F19FAB58A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4B2FFF45-A3E7-794D-A810-EC3DFFB3B113}" type="sibTrans" cxnId="{E64E51BC-33E1-9144-9F81-DC8F19FAB58A}">
      <dgm:prSet/>
      <dgm:spPr/>
      <dgm:t>
        <a:bodyPr/>
        <a:lstStyle/>
        <a:p>
          <a:endParaRPr lang="en-US" b="0">
            <a:latin typeface="+mn-lt"/>
          </a:endParaRPr>
        </a:p>
      </dgm:t>
    </dgm:pt>
    <dgm:pt modelId="{7D57910E-74B1-5848-9674-FB515C07A638}" type="pres">
      <dgm:prSet presAssocID="{EE114ECD-E5F6-5748-8C9A-6DD4042659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E6845-8EE4-1F42-B12A-45B1466A63B6}" type="pres">
      <dgm:prSet presAssocID="{EE114ECD-E5F6-5748-8C9A-6DD404265945}" presName="radial" presStyleCnt="0">
        <dgm:presLayoutVars>
          <dgm:animLvl val="ctr"/>
        </dgm:presLayoutVars>
      </dgm:prSet>
      <dgm:spPr/>
    </dgm:pt>
    <dgm:pt modelId="{D8D4D448-C5F4-B541-AB01-8A627169CB39}" type="pres">
      <dgm:prSet presAssocID="{2DCEABCD-5418-1C4E-AFA7-3FF395944614}" presName="centerShape" presStyleLbl="vennNode1" presStyleIdx="0" presStyleCnt="6" custScaleX="121934" custLinFactNeighborX="-9614" custLinFactNeighborY="438"/>
      <dgm:spPr/>
      <dgm:t>
        <a:bodyPr/>
        <a:lstStyle/>
        <a:p>
          <a:endParaRPr lang="en-US"/>
        </a:p>
      </dgm:t>
    </dgm:pt>
    <dgm:pt modelId="{D0B27553-873F-8E40-B9C1-8E9E84267342}" type="pres">
      <dgm:prSet presAssocID="{42BA2CE7-7D1A-E349-97D2-D53A0FE5478E}" presName="node" presStyleLbl="vennNode1" presStyleIdx="1" presStyleCnt="6" custScaleX="144865" custRadScaleRad="100086" custRadScaleInc="-1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E6B2A-CA0C-D845-A6A4-CC2067928ECA}" type="pres">
      <dgm:prSet presAssocID="{2455B450-E0DC-E645-8184-E5711EDC915A}" presName="node" presStyleLbl="vennNode1" presStyleIdx="2" presStyleCnt="6" custScaleX="144865" custRadScaleRad="112763" custRadScaleInc="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440DE-D3A2-DA47-B3BC-D0815142F3E3}" type="pres">
      <dgm:prSet presAssocID="{BE1B7841-C63D-D74E-9A34-7BFA4A24C49F}" presName="node" presStyleLbl="vennNode1" presStyleIdx="3" presStyleCnt="6" custScaleX="144865" custScaleY="99957" custRadScaleRad="96923" custRadScaleInc="-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2FB5C-CE2F-2243-BB55-A3B2D530683C}" type="pres">
      <dgm:prSet presAssocID="{109BD933-B30B-CB46-89E1-C8FAD4547F0E}" presName="node" presStyleLbl="vennNode1" presStyleIdx="4" presStyleCnt="6" custScaleX="144865" custRadScaleRad="114215" custRadScaleInc="1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E44E-F1B7-2F42-953C-41963A3E6C4F}" type="pres">
      <dgm:prSet presAssocID="{DB0A2F29-B530-8449-8DF5-1B2D7627B27E}" presName="node" presStyleLbl="vennNode1" presStyleIdx="5" presStyleCnt="6" custScaleX="144865" custRadScaleRad="154818" custRadScaleInc="-12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E51BC-33E1-9144-9F81-DC8F19FAB58A}" srcId="{2DCEABCD-5418-1C4E-AFA7-3FF395944614}" destId="{DB0A2F29-B530-8449-8DF5-1B2D7627B27E}" srcOrd="4" destOrd="0" parTransId="{C1791CB9-09B1-8343-97E8-093B80044376}" sibTransId="{4B2FFF45-A3E7-794D-A810-EC3DFFB3B113}"/>
    <dgm:cxn modelId="{871E851E-4488-C74A-8585-3C64B425BCC3}" srcId="{2DCEABCD-5418-1C4E-AFA7-3FF395944614}" destId="{42BA2CE7-7D1A-E349-97D2-D53A0FE5478E}" srcOrd="0" destOrd="0" parTransId="{B24DDB00-1EF7-2444-96CF-E1E95402DAA2}" sibTransId="{9477F379-86E3-244F-B794-35B9DC9535D0}"/>
    <dgm:cxn modelId="{3D81B5DB-5207-F249-B4C5-22C6926F2027}" srcId="{2DCEABCD-5418-1C4E-AFA7-3FF395944614}" destId="{BE1B7841-C63D-D74E-9A34-7BFA4A24C49F}" srcOrd="2" destOrd="0" parTransId="{E7D964FD-B29A-BC45-A9B6-1B970F38E731}" sibTransId="{EBAEDAF2-3A6F-2F48-9920-B296EA5919F1}"/>
    <dgm:cxn modelId="{AA3EFD81-D026-0C4D-A94B-90CEAC94DEDC}" type="presOf" srcId="{EE114ECD-E5F6-5748-8C9A-6DD404265945}" destId="{7D57910E-74B1-5848-9674-FB515C07A638}" srcOrd="0" destOrd="0" presId="urn:microsoft.com/office/officeart/2005/8/layout/radial3"/>
    <dgm:cxn modelId="{66A1E9BA-81AF-5C44-8D62-E0272FF7551A}" srcId="{2DCEABCD-5418-1C4E-AFA7-3FF395944614}" destId="{2455B450-E0DC-E645-8184-E5711EDC915A}" srcOrd="1" destOrd="0" parTransId="{E345B85E-D318-6D4B-B3B1-6924229495FD}" sibTransId="{039E597A-10B8-494E-B9CB-B48E463ABC85}"/>
    <dgm:cxn modelId="{A593BCE2-DF57-6648-AFF7-FCB2A27C902C}" type="presOf" srcId="{BE1B7841-C63D-D74E-9A34-7BFA4A24C49F}" destId="{CE3440DE-D3A2-DA47-B3BC-D0815142F3E3}" srcOrd="0" destOrd="0" presId="urn:microsoft.com/office/officeart/2005/8/layout/radial3"/>
    <dgm:cxn modelId="{800B6708-818C-154D-A5BB-27D1E899C7D0}" srcId="{EE114ECD-E5F6-5748-8C9A-6DD404265945}" destId="{2DCEABCD-5418-1C4E-AFA7-3FF395944614}" srcOrd="0" destOrd="0" parTransId="{629FFFFF-ACCE-8B46-84F6-2319BCCF53A1}" sibTransId="{737DEFA5-0DEF-334B-8343-B969CC9F7393}"/>
    <dgm:cxn modelId="{067D51AF-2253-554E-BC4D-593B7E377899}" type="presOf" srcId="{109BD933-B30B-CB46-89E1-C8FAD4547F0E}" destId="{F872FB5C-CE2F-2243-BB55-A3B2D530683C}" srcOrd="0" destOrd="0" presId="urn:microsoft.com/office/officeart/2005/8/layout/radial3"/>
    <dgm:cxn modelId="{0E3D0A60-4040-4347-ABD2-75B9A3D9BC99}" srcId="{2DCEABCD-5418-1C4E-AFA7-3FF395944614}" destId="{109BD933-B30B-CB46-89E1-C8FAD4547F0E}" srcOrd="3" destOrd="0" parTransId="{B0375D7E-E541-0B43-B751-6D0FFA42F0F9}" sibTransId="{4C61304C-10D9-C84F-B977-4334B19C284D}"/>
    <dgm:cxn modelId="{D936CDA1-5F6D-7142-B95E-0A72FA43597E}" type="presOf" srcId="{42BA2CE7-7D1A-E349-97D2-D53A0FE5478E}" destId="{D0B27553-873F-8E40-B9C1-8E9E84267342}" srcOrd="0" destOrd="0" presId="urn:microsoft.com/office/officeart/2005/8/layout/radial3"/>
    <dgm:cxn modelId="{F417E626-E12E-2446-B4BC-3F4215565BB3}" type="presOf" srcId="{DB0A2F29-B530-8449-8DF5-1B2D7627B27E}" destId="{B7D6E44E-F1B7-2F42-953C-41963A3E6C4F}" srcOrd="0" destOrd="0" presId="urn:microsoft.com/office/officeart/2005/8/layout/radial3"/>
    <dgm:cxn modelId="{A0031032-C9C1-4249-96DF-851B187878A3}" type="presOf" srcId="{2DCEABCD-5418-1C4E-AFA7-3FF395944614}" destId="{D8D4D448-C5F4-B541-AB01-8A627169CB39}" srcOrd="0" destOrd="0" presId="urn:microsoft.com/office/officeart/2005/8/layout/radial3"/>
    <dgm:cxn modelId="{899A04BA-8AC6-A948-BD19-3943EAE591D8}" type="presOf" srcId="{2455B450-E0DC-E645-8184-E5711EDC915A}" destId="{72CE6B2A-CA0C-D845-A6A4-CC2067928ECA}" srcOrd="0" destOrd="0" presId="urn:microsoft.com/office/officeart/2005/8/layout/radial3"/>
    <dgm:cxn modelId="{B748E5BF-38DD-1442-B7FA-82B4C96D4F9E}" type="presParOf" srcId="{7D57910E-74B1-5848-9674-FB515C07A638}" destId="{F2BE6845-8EE4-1F42-B12A-45B1466A63B6}" srcOrd="0" destOrd="0" presId="urn:microsoft.com/office/officeart/2005/8/layout/radial3"/>
    <dgm:cxn modelId="{0ADA46C9-0404-FF4D-AD11-215DC5602E37}" type="presParOf" srcId="{F2BE6845-8EE4-1F42-B12A-45B1466A63B6}" destId="{D8D4D448-C5F4-B541-AB01-8A627169CB39}" srcOrd="0" destOrd="0" presId="urn:microsoft.com/office/officeart/2005/8/layout/radial3"/>
    <dgm:cxn modelId="{FCD190D9-D235-0B41-86F2-CA26928337F2}" type="presParOf" srcId="{F2BE6845-8EE4-1F42-B12A-45B1466A63B6}" destId="{D0B27553-873F-8E40-B9C1-8E9E84267342}" srcOrd="1" destOrd="0" presId="urn:microsoft.com/office/officeart/2005/8/layout/radial3"/>
    <dgm:cxn modelId="{22CEA0FA-05DD-C243-88EF-E90EA647CA88}" type="presParOf" srcId="{F2BE6845-8EE4-1F42-B12A-45B1466A63B6}" destId="{72CE6B2A-CA0C-D845-A6A4-CC2067928ECA}" srcOrd="2" destOrd="0" presId="urn:microsoft.com/office/officeart/2005/8/layout/radial3"/>
    <dgm:cxn modelId="{1ECB7565-E637-174F-81EE-09DFDBE42649}" type="presParOf" srcId="{F2BE6845-8EE4-1F42-B12A-45B1466A63B6}" destId="{CE3440DE-D3A2-DA47-B3BC-D0815142F3E3}" srcOrd="3" destOrd="0" presId="urn:microsoft.com/office/officeart/2005/8/layout/radial3"/>
    <dgm:cxn modelId="{ED858BF2-EA44-6A4D-A80E-4FC33570858C}" type="presParOf" srcId="{F2BE6845-8EE4-1F42-B12A-45B1466A63B6}" destId="{F872FB5C-CE2F-2243-BB55-A3B2D530683C}" srcOrd="4" destOrd="0" presId="urn:microsoft.com/office/officeart/2005/8/layout/radial3"/>
    <dgm:cxn modelId="{1E7A7B4E-4E7C-354A-A857-04A819FF28EF}" type="presParOf" srcId="{F2BE6845-8EE4-1F42-B12A-45B1466A63B6}" destId="{B7D6E44E-F1B7-2F42-953C-41963A3E6C4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85181-25F9-1544-B640-E945A346064C}" type="doc">
      <dgm:prSet loTypeId="urn:microsoft.com/office/officeart/2005/8/layout/radial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6D00B4-FA3D-994F-9EDC-DEB6FD5ECD3D}">
      <dgm:prSet/>
      <dgm:spPr/>
      <dgm:t>
        <a:bodyPr/>
        <a:lstStyle/>
        <a:p>
          <a:pPr rtl="0"/>
          <a:r>
            <a:rPr lang="en-US"/>
            <a:t>Combination of these finding with clinical history and examination finding :</a:t>
          </a:r>
        </a:p>
      </dgm:t>
    </dgm:pt>
    <dgm:pt modelId="{4D49EF88-0E99-2541-9728-EC1FD9C3566E}" type="parTrans" cxnId="{D8926B79-5775-5D49-8083-5953308B7317}">
      <dgm:prSet/>
      <dgm:spPr/>
      <dgm:t>
        <a:bodyPr/>
        <a:lstStyle/>
        <a:p>
          <a:endParaRPr lang="en-US"/>
        </a:p>
      </dgm:t>
    </dgm:pt>
    <dgm:pt modelId="{85AFF379-3D31-7E41-96E4-EDDBC874BAEB}" type="sibTrans" cxnId="{D8926B79-5775-5D49-8083-5953308B7317}">
      <dgm:prSet/>
      <dgm:spPr/>
      <dgm:t>
        <a:bodyPr/>
        <a:lstStyle/>
        <a:p>
          <a:endParaRPr lang="en-US"/>
        </a:p>
      </dgm:t>
    </dgm:pt>
    <dgm:pt modelId="{78421F69-4BE0-D544-B2EB-64EAD0233A9D}">
      <dgm:prSet/>
      <dgm:spPr/>
      <dgm:t>
        <a:bodyPr/>
        <a:lstStyle/>
        <a:p>
          <a:pPr rtl="0"/>
          <a:r>
            <a:rPr lang="en-US" dirty="0"/>
            <a:t>VDRL and other serological  causes  for syphilis</a:t>
          </a:r>
        </a:p>
      </dgm:t>
    </dgm:pt>
    <dgm:pt modelId="{3802A1FF-09B7-4447-84A6-CF4A101EE253}" type="parTrans" cxnId="{81A2CB1C-BD64-C444-B73B-1A4A705FF640}">
      <dgm:prSet/>
      <dgm:spPr/>
      <dgm:t>
        <a:bodyPr/>
        <a:lstStyle/>
        <a:p>
          <a:endParaRPr lang="en-US"/>
        </a:p>
      </dgm:t>
    </dgm:pt>
    <dgm:pt modelId="{3564E3FD-4FEF-354D-B727-1EA694DF3A88}" type="sibTrans" cxnId="{81A2CB1C-BD64-C444-B73B-1A4A705FF640}">
      <dgm:prSet/>
      <dgm:spPr/>
      <dgm:t>
        <a:bodyPr/>
        <a:lstStyle/>
        <a:p>
          <a:endParaRPr lang="en-US"/>
        </a:p>
      </dgm:t>
    </dgm:pt>
    <dgm:pt modelId="{AC9EBB09-7992-7444-A4A1-90525645F07E}">
      <dgm:prSet custT="1"/>
      <dgm:spPr/>
      <dgm:t>
        <a:bodyPr/>
        <a:lstStyle/>
        <a:p>
          <a:pPr rtl="0"/>
          <a:r>
            <a:rPr lang="en-US" sz="1200" dirty="0"/>
            <a:t>Wet preparation of CSF for fungal and parasite</a:t>
          </a:r>
        </a:p>
      </dgm:t>
    </dgm:pt>
    <dgm:pt modelId="{C79B5B7A-4F6D-8A4F-B4F1-9D90758F29CB}" type="parTrans" cxnId="{34970AE5-BE0A-DD4A-989C-C53E0C4D9AA7}">
      <dgm:prSet/>
      <dgm:spPr/>
      <dgm:t>
        <a:bodyPr/>
        <a:lstStyle/>
        <a:p>
          <a:endParaRPr lang="en-US"/>
        </a:p>
      </dgm:t>
    </dgm:pt>
    <dgm:pt modelId="{3633074B-E9C7-554B-A751-6E4C44F89C17}" type="sibTrans" cxnId="{34970AE5-BE0A-DD4A-989C-C53E0C4D9AA7}">
      <dgm:prSet/>
      <dgm:spPr/>
      <dgm:t>
        <a:bodyPr/>
        <a:lstStyle/>
        <a:p>
          <a:endParaRPr lang="en-US"/>
        </a:p>
      </dgm:t>
    </dgm:pt>
    <dgm:pt modelId="{5D0525E7-FEAA-B64D-8FEF-ECAC5C438C26}">
      <dgm:prSet custT="1"/>
      <dgm:spPr/>
      <dgm:t>
        <a:bodyPr/>
        <a:lstStyle/>
        <a:p>
          <a:pPr rtl="0"/>
          <a:r>
            <a:rPr lang="en-US" sz="1600" dirty="0">
              <a:solidFill>
                <a:srgbClr val="FF0000"/>
              </a:solidFill>
            </a:rPr>
            <a:t>India ink for Cryptococcus </a:t>
          </a:r>
          <a:r>
            <a:rPr lang="en-US" sz="1600" dirty="0" err="1">
              <a:solidFill>
                <a:srgbClr val="FF0000"/>
              </a:solidFill>
            </a:rPr>
            <a:t>neoforman</a:t>
          </a:r>
          <a:endParaRPr lang="en-US" sz="1600" dirty="0">
            <a:solidFill>
              <a:srgbClr val="FF0000"/>
            </a:solidFill>
          </a:endParaRPr>
        </a:p>
      </dgm:t>
    </dgm:pt>
    <dgm:pt modelId="{E209A8C1-7DD4-304C-A2B8-CD09978E1872}" type="parTrans" cxnId="{50C47ADD-C6B4-204D-9C30-29322DB826C2}">
      <dgm:prSet/>
      <dgm:spPr/>
      <dgm:t>
        <a:bodyPr/>
        <a:lstStyle/>
        <a:p>
          <a:endParaRPr lang="en-US"/>
        </a:p>
      </dgm:t>
    </dgm:pt>
    <dgm:pt modelId="{6FA1DD57-6853-D443-A2BA-47C033AA71D1}" type="sibTrans" cxnId="{50C47ADD-C6B4-204D-9C30-29322DB826C2}">
      <dgm:prSet/>
      <dgm:spPr/>
      <dgm:t>
        <a:bodyPr/>
        <a:lstStyle/>
        <a:p>
          <a:endParaRPr lang="en-US"/>
        </a:p>
      </dgm:t>
    </dgm:pt>
    <dgm:pt modelId="{B9ED05A3-C3EE-0346-8B99-E45B278DFF65}">
      <dgm:prSet custT="1"/>
      <dgm:spPr/>
      <dgm:t>
        <a:bodyPr/>
        <a:lstStyle/>
        <a:p>
          <a:pPr rtl="0"/>
          <a:r>
            <a:rPr lang="en-US" sz="1200" dirty="0"/>
            <a:t>Culture for CSF for </a:t>
          </a:r>
          <a:r>
            <a:rPr lang="en-US" sz="1200" i="1" dirty="0" err="1"/>
            <a:t>Brucella</a:t>
          </a:r>
          <a:r>
            <a:rPr lang="en-US" sz="1200" dirty="0" err="1"/>
            <a:t>,T.B</a:t>
          </a:r>
          <a:r>
            <a:rPr lang="en-US" sz="1200" dirty="0"/>
            <a:t> </a:t>
          </a:r>
          <a:r>
            <a:rPr lang="en-US" sz="1200" i="1" dirty="0"/>
            <a:t>Mycobacterium tuberculosis</a:t>
          </a:r>
          <a:r>
            <a:rPr lang="en-US" sz="1200" dirty="0"/>
            <a:t>, </a:t>
          </a:r>
          <a:r>
            <a:rPr lang="en-US" sz="1200" i="1" dirty="0" err="1"/>
            <a:t>Leplospira</a:t>
          </a:r>
          <a:r>
            <a:rPr lang="en-US" sz="1200" i="1" dirty="0"/>
            <a:t> </a:t>
          </a:r>
          <a:r>
            <a:rPr lang="en-US" sz="1200" dirty="0"/>
            <a:t>other Bacteria</a:t>
          </a:r>
        </a:p>
      </dgm:t>
    </dgm:pt>
    <dgm:pt modelId="{171ECAC7-7C82-AB42-9856-1652DCA3BF91}" type="parTrans" cxnId="{B20C06D3-5ADA-9D46-80BD-1FA5FDCD4F0D}">
      <dgm:prSet/>
      <dgm:spPr/>
      <dgm:t>
        <a:bodyPr/>
        <a:lstStyle/>
        <a:p>
          <a:endParaRPr lang="en-US"/>
        </a:p>
      </dgm:t>
    </dgm:pt>
    <dgm:pt modelId="{B1792D39-224D-744B-B93A-B540B2EDCD0B}" type="sibTrans" cxnId="{B20C06D3-5ADA-9D46-80BD-1FA5FDCD4F0D}">
      <dgm:prSet/>
      <dgm:spPr/>
      <dgm:t>
        <a:bodyPr/>
        <a:lstStyle/>
        <a:p>
          <a:endParaRPr lang="en-US"/>
        </a:p>
      </dgm:t>
    </dgm:pt>
    <dgm:pt modelId="{3603C6A5-8ED6-6B4E-A226-54F0BAA5368A}" type="pres">
      <dgm:prSet presAssocID="{78885181-25F9-1544-B640-E945A34606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4FE8B-0DCF-5B4B-9F15-9186BAE0E14A}" type="pres">
      <dgm:prSet presAssocID="{78885181-25F9-1544-B640-E945A346064C}" presName="radial" presStyleCnt="0">
        <dgm:presLayoutVars>
          <dgm:animLvl val="ctr"/>
        </dgm:presLayoutVars>
      </dgm:prSet>
      <dgm:spPr/>
    </dgm:pt>
    <dgm:pt modelId="{DB33EBF4-6CA1-8749-8F68-6765F0777F4B}" type="pres">
      <dgm:prSet presAssocID="{F66D00B4-FA3D-994F-9EDC-DEB6FD5ECD3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A364D3C-D929-8249-B6CA-BB7625BB7887}" type="pres">
      <dgm:prSet presAssocID="{78421F69-4BE0-D544-B2EB-64EAD0233A9D}" presName="node" presStyleLbl="vennNode1" presStyleIdx="1" presStyleCnt="5" custScaleX="15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E16A6-7E89-4F4B-ADF0-DA00099B5397}" type="pres">
      <dgm:prSet presAssocID="{AC9EBB09-7992-7444-A4A1-90525645F07E}" presName="node" presStyleLbl="vennNode1" presStyleIdx="2" presStyleCnt="5" custScaleX="157056" custScaleY="134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E534D-9FC5-0245-929E-9EFB339AF2FD}" type="pres">
      <dgm:prSet presAssocID="{5D0525E7-FEAA-B64D-8FEF-ECAC5C438C26}" presName="node" presStyleLbl="vennNode1" presStyleIdx="3" presStyleCnt="5" custScaleX="285320" custScaleY="112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0EE99-94A3-E649-9037-FCE1EDDF74BB}" type="pres">
      <dgm:prSet presAssocID="{B9ED05A3-C3EE-0346-8B99-E45B278DFF65}" presName="node" presStyleLbl="vennNode1" presStyleIdx="4" presStyleCnt="5" custScaleX="164678" custScaleY="147978" custRadScaleRad="119691" custRadScaleInc="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70AE5-BE0A-DD4A-989C-C53E0C4D9AA7}" srcId="{F66D00B4-FA3D-994F-9EDC-DEB6FD5ECD3D}" destId="{AC9EBB09-7992-7444-A4A1-90525645F07E}" srcOrd="1" destOrd="0" parTransId="{C79B5B7A-4F6D-8A4F-B4F1-9D90758F29CB}" sibTransId="{3633074B-E9C7-554B-A751-6E4C44F89C17}"/>
    <dgm:cxn modelId="{49CEF0FC-2AC5-DA46-A43E-289621E7ADE9}" type="presOf" srcId="{AC9EBB09-7992-7444-A4A1-90525645F07E}" destId="{723E16A6-7E89-4F4B-ADF0-DA00099B5397}" srcOrd="0" destOrd="0" presId="urn:microsoft.com/office/officeart/2005/8/layout/radial3"/>
    <dgm:cxn modelId="{4BCE75D0-F835-7046-B40D-55B7CB0F29B8}" type="presOf" srcId="{78885181-25F9-1544-B640-E945A346064C}" destId="{3603C6A5-8ED6-6B4E-A226-54F0BAA5368A}" srcOrd="0" destOrd="0" presId="urn:microsoft.com/office/officeart/2005/8/layout/radial3"/>
    <dgm:cxn modelId="{B20C06D3-5ADA-9D46-80BD-1FA5FDCD4F0D}" srcId="{F66D00B4-FA3D-994F-9EDC-DEB6FD5ECD3D}" destId="{B9ED05A3-C3EE-0346-8B99-E45B278DFF65}" srcOrd="3" destOrd="0" parTransId="{171ECAC7-7C82-AB42-9856-1652DCA3BF91}" sibTransId="{B1792D39-224D-744B-B93A-B540B2EDCD0B}"/>
    <dgm:cxn modelId="{C14983E7-73D6-7743-9268-27CA89885A95}" type="presOf" srcId="{B9ED05A3-C3EE-0346-8B99-E45B278DFF65}" destId="{1080EE99-94A3-E649-9037-FCE1EDDF74BB}" srcOrd="0" destOrd="0" presId="urn:microsoft.com/office/officeart/2005/8/layout/radial3"/>
    <dgm:cxn modelId="{E9FEA07F-8D27-A243-AA13-000430E02523}" type="presOf" srcId="{78421F69-4BE0-D544-B2EB-64EAD0233A9D}" destId="{AA364D3C-D929-8249-B6CA-BB7625BB7887}" srcOrd="0" destOrd="0" presId="urn:microsoft.com/office/officeart/2005/8/layout/radial3"/>
    <dgm:cxn modelId="{D8926B79-5775-5D49-8083-5953308B7317}" srcId="{78885181-25F9-1544-B640-E945A346064C}" destId="{F66D00B4-FA3D-994F-9EDC-DEB6FD5ECD3D}" srcOrd="0" destOrd="0" parTransId="{4D49EF88-0E99-2541-9728-EC1FD9C3566E}" sibTransId="{85AFF379-3D31-7E41-96E4-EDDBC874BAEB}"/>
    <dgm:cxn modelId="{81A2CB1C-BD64-C444-B73B-1A4A705FF640}" srcId="{F66D00B4-FA3D-994F-9EDC-DEB6FD5ECD3D}" destId="{78421F69-4BE0-D544-B2EB-64EAD0233A9D}" srcOrd="0" destOrd="0" parTransId="{3802A1FF-09B7-4447-84A6-CF4A101EE253}" sibTransId="{3564E3FD-4FEF-354D-B727-1EA694DF3A88}"/>
    <dgm:cxn modelId="{50C47ADD-C6B4-204D-9C30-29322DB826C2}" srcId="{F66D00B4-FA3D-994F-9EDC-DEB6FD5ECD3D}" destId="{5D0525E7-FEAA-B64D-8FEF-ECAC5C438C26}" srcOrd="2" destOrd="0" parTransId="{E209A8C1-7DD4-304C-A2B8-CD09978E1872}" sibTransId="{6FA1DD57-6853-D443-A2BA-47C033AA71D1}"/>
    <dgm:cxn modelId="{3B1DD0E8-C77F-C34A-A480-5F513337D139}" type="presOf" srcId="{5D0525E7-FEAA-B64D-8FEF-ECAC5C438C26}" destId="{CFDE534D-9FC5-0245-929E-9EFB339AF2FD}" srcOrd="0" destOrd="0" presId="urn:microsoft.com/office/officeart/2005/8/layout/radial3"/>
    <dgm:cxn modelId="{2B295119-CF2F-DB41-BA85-59421E66D552}" type="presOf" srcId="{F66D00B4-FA3D-994F-9EDC-DEB6FD5ECD3D}" destId="{DB33EBF4-6CA1-8749-8F68-6765F0777F4B}" srcOrd="0" destOrd="0" presId="urn:microsoft.com/office/officeart/2005/8/layout/radial3"/>
    <dgm:cxn modelId="{CFF84ACB-CF61-3749-A372-50FC535FC03F}" type="presParOf" srcId="{3603C6A5-8ED6-6B4E-A226-54F0BAA5368A}" destId="{D564FE8B-0DCF-5B4B-9F15-9186BAE0E14A}" srcOrd="0" destOrd="0" presId="urn:microsoft.com/office/officeart/2005/8/layout/radial3"/>
    <dgm:cxn modelId="{8116B8C5-7652-DA4F-BC86-BB6707F8FF75}" type="presParOf" srcId="{D564FE8B-0DCF-5B4B-9F15-9186BAE0E14A}" destId="{DB33EBF4-6CA1-8749-8F68-6765F0777F4B}" srcOrd="0" destOrd="0" presId="urn:microsoft.com/office/officeart/2005/8/layout/radial3"/>
    <dgm:cxn modelId="{AFCBEAC1-8F92-6D45-969A-4CD838D6121E}" type="presParOf" srcId="{D564FE8B-0DCF-5B4B-9F15-9186BAE0E14A}" destId="{AA364D3C-D929-8249-B6CA-BB7625BB7887}" srcOrd="1" destOrd="0" presId="urn:microsoft.com/office/officeart/2005/8/layout/radial3"/>
    <dgm:cxn modelId="{DA21B1E2-C843-8A45-9BC6-2BD300923A3D}" type="presParOf" srcId="{D564FE8B-0DCF-5B4B-9F15-9186BAE0E14A}" destId="{723E16A6-7E89-4F4B-ADF0-DA00099B5397}" srcOrd="2" destOrd="0" presId="urn:microsoft.com/office/officeart/2005/8/layout/radial3"/>
    <dgm:cxn modelId="{CDB1C745-C588-E948-AD5A-566D2FF99208}" type="presParOf" srcId="{D564FE8B-0DCF-5B4B-9F15-9186BAE0E14A}" destId="{CFDE534D-9FC5-0245-929E-9EFB339AF2FD}" srcOrd="3" destOrd="0" presId="urn:microsoft.com/office/officeart/2005/8/layout/radial3"/>
    <dgm:cxn modelId="{01FD1AA7-5589-9248-B13A-211415CD5861}" type="presParOf" srcId="{D564FE8B-0DCF-5B4B-9F15-9186BAE0E14A}" destId="{1080EE99-94A3-E649-9037-FCE1EDDF74B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CE79B7-9308-FB45-BF32-9F485381375B}" type="doc">
      <dgm:prSet loTypeId="urn:microsoft.com/office/officeart/2008/layout/VerticalCircle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9BF9B-E4DE-7F47-B89F-812494BA179A}">
      <dgm:prSet custT="1"/>
      <dgm:spPr/>
      <dgm:t>
        <a:bodyPr/>
        <a:lstStyle/>
        <a:p>
          <a:pPr rtl="0"/>
          <a:r>
            <a:rPr lang="en-US" sz="1800" dirty="0" err="1"/>
            <a:t>Mantoux</a:t>
          </a:r>
          <a:r>
            <a:rPr lang="en-US" sz="1800" dirty="0"/>
            <a:t> test, Tuberculin skin test(TST)</a:t>
          </a:r>
        </a:p>
      </dgm:t>
    </dgm:pt>
    <dgm:pt modelId="{7C6FD515-4BDF-2345-BAFA-C8DCE289429D}" type="parTrans" cxnId="{3D6242FA-6E20-3B42-A97F-EACDD71B4DA9}">
      <dgm:prSet/>
      <dgm:spPr/>
      <dgm:t>
        <a:bodyPr/>
        <a:lstStyle/>
        <a:p>
          <a:endParaRPr lang="en-US" sz="1800"/>
        </a:p>
      </dgm:t>
    </dgm:pt>
    <dgm:pt modelId="{147FF151-471C-5B4B-87D3-4F99C5D62B35}" type="sibTrans" cxnId="{3D6242FA-6E20-3B42-A97F-EACDD71B4DA9}">
      <dgm:prSet/>
      <dgm:spPr/>
      <dgm:t>
        <a:bodyPr/>
        <a:lstStyle/>
        <a:p>
          <a:endParaRPr lang="en-US" sz="1800"/>
        </a:p>
      </dgm:t>
    </dgm:pt>
    <dgm:pt modelId="{4EEBCB1B-B39D-6242-A7F5-367C20951F87}">
      <dgm:prSet custT="1"/>
      <dgm:spPr/>
      <dgm:t>
        <a:bodyPr/>
        <a:lstStyle/>
        <a:p>
          <a:pPr rtl="0"/>
          <a:r>
            <a:rPr lang="en-US" sz="1800" dirty="0"/>
            <a:t>Chest x-ray for primary focus</a:t>
          </a:r>
        </a:p>
      </dgm:t>
    </dgm:pt>
    <dgm:pt modelId="{866E48DF-D98D-9F43-A734-F98038280642}" type="parTrans" cxnId="{7BB56E23-9793-5344-AA9B-23ABB4E1238F}">
      <dgm:prSet/>
      <dgm:spPr/>
      <dgm:t>
        <a:bodyPr/>
        <a:lstStyle/>
        <a:p>
          <a:endParaRPr lang="en-US" sz="1800"/>
        </a:p>
      </dgm:t>
    </dgm:pt>
    <dgm:pt modelId="{373188D8-BCA0-134F-A41C-2F47F6F672BA}" type="sibTrans" cxnId="{7BB56E23-9793-5344-AA9B-23ABB4E1238F}">
      <dgm:prSet/>
      <dgm:spPr/>
      <dgm:t>
        <a:bodyPr/>
        <a:lstStyle/>
        <a:p>
          <a:endParaRPr lang="en-US" sz="1800"/>
        </a:p>
      </dgm:t>
    </dgm:pt>
    <dgm:pt modelId="{456218F4-D9D7-7A4B-A974-0955B6DAAB75}">
      <dgm:prSet custT="1"/>
      <dgm:spPr/>
      <dgm:t>
        <a:bodyPr/>
        <a:lstStyle/>
        <a:p>
          <a:pPr rtl="0"/>
          <a:r>
            <a:rPr lang="en-US" sz="1800" dirty="0"/>
            <a:t>CSF microscopy for AFB</a:t>
          </a:r>
        </a:p>
      </dgm:t>
    </dgm:pt>
    <dgm:pt modelId="{9A627673-6DFE-2C4F-B671-9EDF1B095FF7}" type="parTrans" cxnId="{949EFCA8-22A2-8540-8F68-83C7C2FEF72C}">
      <dgm:prSet/>
      <dgm:spPr/>
      <dgm:t>
        <a:bodyPr/>
        <a:lstStyle/>
        <a:p>
          <a:endParaRPr lang="en-US" sz="1800"/>
        </a:p>
      </dgm:t>
    </dgm:pt>
    <dgm:pt modelId="{DEF4E2E9-F31A-2940-BCBD-419E8A5066BB}" type="sibTrans" cxnId="{949EFCA8-22A2-8540-8F68-83C7C2FEF72C}">
      <dgm:prSet/>
      <dgm:spPr/>
      <dgm:t>
        <a:bodyPr/>
        <a:lstStyle/>
        <a:p>
          <a:endParaRPr lang="en-US" sz="1800"/>
        </a:p>
      </dgm:t>
    </dgm:pt>
    <dgm:pt modelId="{FF4396E0-904D-D849-8EFE-339B1F8C8588}">
      <dgm:prSet custT="1"/>
      <dgm:spPr/>
      <dgm:t>
        <a:bodyPr/>
        <a:lstStyle/>
        <a:p>
          <a:pPr rtl="0"/>
          <a:r>
            <a:rPr lang="en-US" sz="1800" dirty="0"/>
            <a:t>CSF culture an solid medium L.J or fluid  medium.</a:t>
          </a:r>
        </a:p>
      </dgm:t>
    </dgm:pt>
    <dgm:pt modelId="{377F4A00-C55D-C641-A651-144D8C8CD6F4}" type="parTrans" cxnId="{45FE0413-3058-124F-A83C-8EC5737D160A}">
      <dgm:prSet/>
      <dgm:spPr/>
      <dgm:t>
        <a:bodyPr/>
        <a:lstStyle/>
        <a:p>
          <a:endParaRPr lang="en-US" sz="1800"/>
        </a:p>
      </dgm:t>
    </dgm:pt>
    <dgm:pt modelId="{27556AB7-1039-524B-B4BE-BD372B767456}" type="sibTrans" cxnId="{45FE0413-3058-124F-A83C-8EC5737D160A}">
      <dgm:prSet/>
      <dgm:spPr/>
      <dgm:t>
        <a:bodyPr/>
        <a:lstStyle/>
        <a:p>
          <a:endParaRPr lang="en-US" sz="1800"/>
        </a:p>
      </dgm:t>
    </dgm:pt>
    <dgm:pt modelId="{33543243-6745-CA42-B415-203B06B0C4D4}">
      <dgm:prSet custT="1"/>
      <dgm:spPr/>
      <dgm:t>
        <a:bodyPr/>
        <a:lstStyle/>
        <a:p>
          <a:pPr rtl="0"/>
          <a:r>
            <a:rPr lang="en-US" sz="1800" dirty="0">
              <a:solidFill>
                <a:srgbClr val="FF0000"/>
              </a:solidFill>
            </a:rPr>
            <a:t>PCR</a:t>
          </a:r>
          <a:r>
            <a:rPr lang="en-US" sz="1800" dirty="0">
              <a:solidFill>
                <a:srgbClr val="92D050"/>
              </a:solidFill>
            </a:rPr>
            <a:t> </a:t>
          </a:r>
          <a:r>
            <a:rPr lang="en-US" sz="1800" dirty="0"/>
            <a:t>or other molecular biopsy test for presence of bacterial element </a:t>
          </a:r>
          <a:r>
            <a:rPr lang="en-US" sz="1600" dirty="0">
              <a:solidFill>
                <a:schemeClr val="accent1">
                  <a:lumMod val="75000"/>
                </a:schemeClr>
              </a:solidFill>
            </a:rPr>
            <a:t>(it is fast but sometimes gives false negative)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BDF448C8-D3E1-204C-B0E9-8CF293151D06}" type="parTrans" cxnId="{3E600E23-2FDF-4448-A655-CC534ACA815B}">
      <dgm:prSet/>
      <dgm:spPr/>
      <dgm:t>
        <a:bodyPr/>
        <a:lstStyle/>
        <a:p>
          <a:endParaRPr lang="en-US" sz="1800"/>
        </a:p>
      </dgm:t>
    </dgm:pt>
    <dgm:pt modelId="{213A3DCE-DF72-D64D-B99D-81DF01B13E7A}" type="sibTrans" cxnId="{3E600E23-2FDF-4448-A655-CC534ACA815B}">
      <dgm:prSet/>
      <dgm:spPr/>
      <dgm:t>
        <a:bodyPr/>
        <a:lstStyle/>
        <a:p>
          <a:endParaRPr lang="en-US" sz="1800"/>
        </a:p>
      </dgm:t>
    </dgm:pt>
    <dgm:pt modelId="{2748E447-CD9D-6F45-B92E-D4B3ED457D5F}">
      <dgm:prSet custT="1"/>
      <dgm:spPr/>
      <dgm:t>
        <a:bodyPr/>
        <a:lstStyle/>
        <a:p>
          <a:pPr rtl="0"/>
          <a:r>
            <a:rPr lang="en-US" sz="1800" dirty="0"/>
            <a:t>Culture of CSF for </a:t>
          </a:r>
          <a:r>
            <a:rPr lang="en-US" sz="1800" dirty="0" err="1"/>
            <a:t>Brucella</a:t>
          </a:r>
          <a:endParaRPr lang="en-US" sz="1800" dirty="0"/>
        </a:p>
      </dgm:t>
    </dgm:pt>
    <dgm:pt modelId="{1E463704-8DC0-C340-9776-78C5BF442D7B}" type="parTrans" cxnId="{80156230-C457-D140-8433-EC0FD9D7EC52}">
      <dgm:prSet/>
      <dgm:spPr/>
      <dgm:t>
        <a:bodyPr/>
        <a:lstStyle/>
        <a:p>
          <a:endParaRPr lang="en-US" sz="1800"/>
        </a:p>
      </dgm:t>
    </dgm:pt>
    <dgm:pt modelId="{C5A6AD69-66C6-6842-B133-73C682D9715C}" type="sibTrans" cxnId="{80156230-C457-D140-8433-EC0FD9D7EC52}">
      <dgm:prSet/>
      <dgm:spPr/>
      <dgm:t>
        <a:bodyPr/>
        <a:lstStyle/>
        <a:p>
          <a:endParaRPr lang="en-US" sz="1800"/>
        </a:p>
      </dgm:t>
    </dgm:pt>
    <dgm:pt modelId="{57F9B550-DBCC-7C40-91E9-44032C43253A}">
      <dgm:prSet custT="1"/>
      <dgm:spPr/>
      <dgm:t>
        <a:bodyPr/>
        <a:lstStyle/>
        <a:p>
          <a:pPr rtl="0"/>
          <a:r>
            <a:rPr lang="en-US" sz="1800" dirty="0"/>
            <a:t>Serology for </a:t>
          </a:r>
          <a:r>
            <a:rPr lang="en-US" sz="1800" dirty="0" err="1"/>
            <a:t>Brucella</a:t>
          </a:r>
          <a:endParaRPr lang="en-US" sz="1800" dirty="0"/>
        </a:p>
      </dgm:t>
    </dgm:pt>
    <dgm:pt modelId="{49C684BE-9E83-3B4F-9096-804B6B5F0ACD}" type="parTrans" cxnId="{634839C0-BDB6-394A-856E-702FB36CB4F9}">
      <dgm:prSet/>
      <dgm:spPr/>
      <dgm:t>
        <a:bodyPr/>
        <a:lstStyle/>
        <a:p>
          <a:endParaRPr lang="en-US" sz="1800"/>
        </a:p>
      </dgm:t>
    </dgm:pt>
    <dgm:pt modelId="{273C03E2-6CCA-AA4D-A5B8-C876CF11E78E}" type="sibTrans" cxnId="{634839C0-BDB6-394A-856E-702FB36CB4F9}">
      <dgm:prSet/>
      <dgm:spPr/>
      <dgm:t>
        <a:bodyPr/>
        <a:lstStyle/>
        <a:p>
          <a:endParaRPr lang="en-US" sz="1800"/>
        </a:p>
      </dgm:t>
    </dgm:pt>
    <dgm:pt modelId="{14FD1DB5-3FC3-3540-9BC6-2BAEF1EDB191}" type="pres">
      <dgm:prSet presAssocID="{10CE79B7-9308-FB45-BF32-9F485381375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3E7D84B-27DB-DC44-820F-FA0BDD6853DB}" type="pres">
      <dgm:prSet presAssocID="{DDB9BF9B-E4DE-7F47-B89F-812494BA179A}" presName="noChildren" presStyleCnt="0"/>
      <dgm:spPr/>
    </dgm:pt>
    <dgm:pt modelId="{5B2E586F-0183-6044-BF68-B2A494690C94}" type="pres">
      <dgm:prSet presAssocID="{DDB9BF9B-E4DE-7F47-B89F-812494BA179A}" presName="gap" presStyleCnt="0"/>
      <dgm:spPr/>
    </dgm:pt>
    <dgm:pt modelId="{513E62C9-BA38-5441-97D7-523778D97C03}" type="pres">
      <dgm:prSet presAssocID="{DDB9BF9B-E4DE-7F47-B89F-812494BA179A}" presName="medCircle2" presStyleLbl="vennNode1" presStyleIdx="0" presStyleCnt="7"/>
      <dgm:spPr/>
    </dgm:pt>
    <dgm:pt modelId="{B80CDD5D-31AA-044D-8D49-6147AC6B3C0D}" type="pres">
      <dgm:prSet presAssocID="{DDB9BF9B-E4DE-7F47-B89F-812494BA179A}" presName="txLvlOnly1" presStyleLbl="revTx" presStyleIdx="0" presStyleCnt="7" custLinFactNeighborX="13664" custLinFactNeighborY="1972"/>
      <dgm:spPr/>
      <dgm:t>
        <a:bodyPr/>
        <a:lstStyle/>
        <a:p>
          <a:endParaRPr lang="en-US"/>
        </a:p>
      </dgm:t>
    </dgm:pt>
    <dgm:pt modelId="{880C9BD7-B408-AA49-A4D9-0469A46A6BD1}" type="pres">
      <dgm:prSet presAssocID="{4EEBCB1B-B39D-6242-A7F5-367C20951F87}" presName="noChildren" presStyleCnt="0"/>
      <dgm:spPr/>
    </dgm:pt>
    <dgm:pt modelId="{EFE84720-4282-0D46-B104-CA3065A59D22}" type="pres">
      <dgm:prSet presAssocID="{4EEBCB1B-B39D-6242-A7F5-367C20951F87}" presName="gap" presStyleCnt="0"/>
      <dgm:spPr/>
    </dgm:pt>
    <dgm:pt modelId="{C7A8F40A-D646-AE43-96A5-79C338AA4BE9}" type="pres">
      <dgm:prSet presAssocID="{4EEBCB1B-B39D-6242-A7F5-367C20951F87}" presName="medCircle2" presStyleLbl="vennNode1" presStyleIdx="1" presStyleCnt="7"/>
      <dgm:spPr/>
    </dgm:pt>
    <dgm:pt modelId="{E7AFB6CA-4461-404D-8735-6CCBE2112652}" type="pres">
      <dgm:prSet presAssocID="{4EEBCB1B-B39D-6242-A7F5-367C20951F87}" presName="txLvlOnly1" presStyleLbl="revTx" presStyleIdx="1" presStyleCnt="7" custLinFactNeighborX="13586" custLinFactNeighborY="4676"/>
      <dgm:spPr/>
      <dgm:t>
        <a:bodyPr/>
        <a:lstStyle/>
        <a:p>
          <a:endParaRPr lang="en-US"/>
        </a:p>
      </dgm:t>
    </dgm:pt>
    <dgm:pt modelId="{C5E5669D-31F2-4042-A162-5A512BC006EE}" type="pres">
      <dgm:prSet presAssocID="{456218F4-D9D7-7A4B-A974-0955B6DAAB75}" presName="noChildren" presStyleCnt="0"/>
      <dgm:spPr/>
    </dgm:pt>
    <dgm:pt modelId="{7153A37D-657D-E049-98FD-B522B1711B9F}" type="pres">
      <dgm:prSet presAssocID="{456218F4-D9D7-7A4B-A974-0955B6DAAB75}" presName="gap" presStyleCnt="0"/>
      <dgm:spPr/>
    </dgm:pt>
    <dgm:pt modelId="{A774FD7F-3C58-B14F-A7FF-1960E061FC71}" type="pres">
      <dgm:prSet presAssocID="{456218F4-D9D7-7A4B-A974-0955B6DAAB75}" presName="medCircle2" presStyleLbl="vennNode1" presStyleIdx="2" presStyleCnt="7"/>
      <dgm:spPr/>
    </dgm:pt>
    <dgm:pt modelId="{E349BE4A-A68D-BB46-804D-E0C0AA5F5D91}" type="pres">
      <dgm:prSet presAssocID="{456218F4-D9D7-7A4B-A974-0955B6DAAB75}" presName="txLvlOnly1" presStyleLbl="revTx" presStyleIdx="2" presStyleCnt="7" custLinFactNeighborX="12271" custLinFactNeighborY="4677"/>
      <dgm:spPr/>
      <dgm:t>
        <a:bodyPr/>
        <a:lstStyle/>
        <a:p>
          <a:endParaRPr lang="en-US"/>
        </a:p>
      </dgm:t>
    </dgm:pt>
    <dgm:pt modelId="{16AA1545-4B43-AF4D-89A8-9B60A1D91E12}" type="pres">
      <dgm:prSet presAssocID="{FF4396E0-904D-D849-8EFE-339B1F8C8588}" presName="noChildren" presStyleCnt="0"/>
      <dgm:spPr/>
    </dgm:pt>
    <dgm:pt modelId="{A5482BF2-4483-E344-918E-28FB245734EE}" type="pres">
      <dgm:prSet presAssocID="{FF4396E0-904D-D849-8EFE-339B1F8C8588}" presName="gap" presStyleCnt="0"/>
      <dgm:spPr/>
    </dgm:pt>
    <dgm:pt modelId="{EABDB3EC-D853-554F-BC32-22EBE32D4CEA}" type="pres">
      <dgm:prSet presAssocID="{FF4396E0-904D-D849-8EFE-339B1F8C8588}" presName="medCircle2" presStyleLbl="vennNode1" presStyleIdx="3" presStyleCnt="7"/>
      <dgm:spPr/>
    </dgm:pt>
    <dgm:pt modelId="{869F70D4-43DA-EA47-9AEE-82CFCD9B3A3B}" type="pres">
      <dgm:prSet presAssocID="{FF4396E0-904D-D849-8EFE-339B1F8C8588}" presName="txLvlOnly1" presStyleLbl="revTx" presStyleIdx="3" presStyleCnt="7" custLinFactNeighborX="12760" custLinFactNeighborY="-102"/>
      <dgm:spPr/>
      <dgm:t>
        <a:bodyPr/>
        <a:lstStyle/>
        <a:p>
          <a:endParaRPr lang="en-US"/>
        </a:p>
      </dgm:t>
    </dgm:pt>
    <dgm:pt modelId="{171A4961-0651-FF42-BF4E-636D01D5DE02}" type="pres">
      <dgm:prSet presAssocID="{33543243-6745-CA42-B415-203B06B0C4D4}" presName="noChildren" presStyleCnt="0"/>
      <dgm:spPr/>
    </dgm:pt>
    <dgm:pt modelId="{732C3BBE-5C5C-9F4A-9DA6-56059223AE9E}" type="pres">
      <dgm:prSet presAssocID="{33543243-6745-CA42-B415-203B06B0C4D4}" presName="gap" presStyleCnt="0"/>
      <dgm:spPr/>
    </dgm:pt>
    <dgm:pt modelId="{1D3D082C-D952-7B4F-A66F-96FAD197AF36}" type="pres">
      <dgm:prSet presAssocID="{33543243-6745-CA42-B415-203B06B0C4D4}" presName="medCircle2" presStyleLbl="vennNode1" presStyleIdx="4" presStyleCnt="7"/>
      <dgm:spPr/>
    </dgm:pt>
    <dgm:pt modelId="{DB47EDC3-25A0-F445-99BA-70D8FCE0A88C}" type="pres">
      <dgm:prSet presAssocID="{33543243-6745-CA42-B415-203B06B0C4D4}" presName="txLvlOnly1" presStyleLbl="revTx" presStyleIdx="4" presStyleCnt="7" custLinFactNeighborX="13586" custLinFactNeighborY="4677"/>
      <dgm:spPr/>
      <dgm:t>
        <a:bodyPr/>
        <a:lstStyle/>
        <a:p>
          <a:endParaRPr lang="en-US"/>
        </a:p>
      </dgm:t>
    </dgm:pt>
    <dgm:pt modelId="{201AD123-B15F-1044-882C-F98899DE047F}" type="pres">
      <dgm:prSet presAssocID="{2748E447-CD9D-6F45-B92E-D4B3ED457D5F}" presName="noChildren" presStyleCnt="0"/>
      <dgm:spPr/>
    </dgm:pt>
    <dgm:pt modelId="{A55336C8-AC95-BC43-AF41-F976042EAB82}" type="pres">
      <dgm:prSet presAssocID="{2748E447-CD9D-6F45-B92E-D4B3ED457D5F}" presName="gap" presStyleCnt="0"/>
      <dgm:spPr/>
    </dgm:pt>
    <dgm:pt modelId="{3F7FB160-0A73-B04B-9E4E-8AFFA68DE21B}" type="pres">
      <dgm:prSet presAssocID="{2748E447-CD9D-6F45-B92E-D4B3ED457D5F}" presName="medCircle2" presStyleLbl="vennNode1" presStyleIdx="5" presStyleCnt="7"/>
      <dgm:spPr/>
    </dgm:pt>
    <dgm:pt modelId="{F6E4A4CB-70DC-E844-9876-316FC354226C}" type="pres">
      <dgm:prSet presAssocID="{2748E447-CD9D-6F45-B92E-D4B3ED457D5F}" presName="txLvlOnly1" presStyleLbl="revTx" presStyleIdx="5" presStyleCnt="7" custLinFactNeighborX="14075" custLinFactNeighborY="4447"/>
      <dgm:spPr/>
      <dgm:t>
        <a:bodyPr/>
        <a:lstStyle/>
        <a:p>
          <a:endParaRPr lang="en-US"/>
        </a:p>
      </dgm:t>
    </dgm:pt>
    <dgm:pt modelId="{0C1A40B2-1D2F-194A-944B-76CF4122EE94}" type="pres">
      <dgm:prSet presAssocID="{57F9B550-DBCC-7C40-91E9-44032C43253A}" presName="noChildren" presStyleCnt="0"/>
      <dgm:spPr/>
    </dgm:pt>
    <dgm:pt modelId="{D8347B57-1A58-E14E-BAC1-28C92D60E5AF}" type="pres">
      <dgm:prSet presAssocID="{57F9B550-DBCC-7C40-91E9-44032C43253A}" presName="gap" presStyleCnt="0"/>
      <dgm:spPr/>
    </dgm:pt>
    <dgm:pt modelId="{DD9EC1E3-48BE-454D-A5C7-9BC6E658879C}" type="pres">
      <dgm:prSet presAssocID="{57F9B550-DBCC-7C40-91E9-44032C43253A}" presName="medCircle2" presStyleLbl="vennNode1" presStyleIdx="6" presStyleCnt="7"/>
      <dgm:spPr/>
    </dgm:pt>
    <dgm:pt modelId="{F741E8B9-F96F-6B43-B367-EF7494A76344}" type="pres">
      <dgm:prSet presAssocID="{57F9B550-DBCC-7C40-91E9-44032C43253A}" presName="txLvlOnly1" presStyleLbl="revTx" presStyleIdx="6" presStyleCnt="7" custLinFactNeighborX="13285" custLinFactNeighborY="4444"/>
      <dgm:spPr/>
      <dgm:t>
        <a:bodyPr/>
        <a:lstStyle/>
        <a:p>
          <a:endParaRPr lang="en-US"/>
        </a:p>
      </dgm:t>
    </dgm:pt>
  </dgm:ptLst>
  <dgm:cxnLst>
    <dgm:cxn modelId="{634839C0-BDB6-394A-856E-702FB36CB4F9}" srcId="{10CE79B7-9308-FB45-BF32-9F485381375B}" destId="{57F9B550-DBCC-7C40-91E9-44032C43253A}" srcOrd="6" destOrd="0" parTransId="{49C684BE-9E83-3B4F-9096-804B6B5F0ACD}" sibTransId="{273C03E2-6CCA-AA4D-A5B8-C876CF11E78E}"/>
    <dgm:cxn modelId="{7BB56E23-9793-5344-AA9B-23ABB4E1238F}" srcId="{10CE79B7-9308-FB45-BF32-9F485381375B}" destId="{4EEBCB1B-B39D-6242-A7F5-367C20951F87}" srcOrd="1" destOrd="0" parTransId="{866E48DF-D98D-9F43-A734-F98038280642}" sibTransId="{373188D8-BCA0-134F-A41C-2F47F6F672BA}"/>
    <dgm:cxn modelId="{68D9CD02-5F75-F04B-BF0F-AEC8F6013F63}" type="presOf" srcId="{456218F4-D9D7-7A4B-A974-0955B6DAAB75}" destId="{E349BE4A-A68D-BB46-804D-E0C0AA5F5D91}" srcOrd="0" destOrd="0" presId="urn:microsoft.com/office/officeart/2008/layout/VerticalCircleList"/>
    <dgm:cxn modelId="{0CA3DCAA-5C6F-E440-B86B-9C0314B10F75}" type="presOf" srcId="{33543243-6745-CA42-B415-203B06B0C4D4}" destId="{DB47EDC3-25A0-F445-99BA-70D8FCE0A88C}" srcOrd="0" destOrd="0" presId="urn:microsoft.com/office/officeart/2008/layout/VerticalCircleList"/>
    <dgm:cxn modelId="{3D6242FA-6E20-3B42-A97F-EACDD71B4DA9}" srcId="{10CE79B7-9308-FB45-BF32-9F485381375B}" destId="{DDB9BF9B-E4DE-7F47-B89F-812494BA179A}" srcOrd="0" destOrd="0" parTransId="{7C6FD515-4BDF-2345-BAFA-C8DCE289429D}" sibTransId="{147FF151-471C-5B4B-87D3-4F99C5D62B35}"/>
    <dgm:cxn modelId="{80156230-C457-D140-8433-EC0FD9D7EC52}" srcId="{10CE79B7-9308-FB45-BF32-9F485381375B}" destId="{2748E447-CD9D-6F45-B92E-D4B3ED457D5F}" srcOrd="5" destOrd="0" parTransId="{1E463704-8DC0-C340-9776-78C5BF442D7B}" sibTransId="{C5A6AD69-66C6-6842-B133-73C682D9715C}"/>
    <dgm:cxn modelId="{DC47038C-741C-B140-BB30-52B77B1B909D}" type="presOf" srcId="{4EEBCB1B-B39D-6242-A7F5-367C20951F87}" destId="{E7AFB6CA-4461-404D-8735-6CCBE2112652}" srcOrd="0" destOrd="0" presId="urn:microsoft.com/office/officeart/2008/layout/VerticalCircleList"/>
    <dgm:cxn modelId="{6E83F038-EAED-8340-B8E4-189679D92F1A}" type="presOf" srcId="{2748E447-CD9D-6F45-B92E-D4B3ED457D5F}" destId="{F6E4A4CB-70DC-E844-9876-316FC354226C}" srcOrd="0" destOrd="0" presId="urn:microsoft.com/office/officeart/2008/layout/VerticalCircleList"/>
    <dgm:cxn modelId="{949EFCA8-22A2-8540-8F68-83C7C2FEF72C}" srcId="{10CE79B7-9308-FB45-BF32-9F485381375B}" destId="{456218F4-D9D7-7A4B-A974-0955B6DAAB75}" srcOrd="2" destOrd="0" parTransId="{9A627673-6DFE-2C4F-B671-9EDF1B095FF7}" sibTransId="{DEF4E2E9-F31A-2940-BCBD-419E8A5066BB}"/>
    <dgm:cxn modelId="{61AFFBD4-A863-B740-A48D-28737467153E}" type="presOf" srcId="{FF4396E0-904D-D849-8EFE-339B1F8C8588}" destId="{869F70D4-43DA-EA47-9AEE-82CFCD9B3A3B}" srcOrd="0" destOrd="0" presId="urn:microsoft.com/office/officeart/2008/layout/VerticalCircleList"/>
    <dgm:cxn modelId="{977D74C5-B5A1-F249-AF0C-88A41D9B75E0}" type="presOf" srcId="{DDB9BF9B-E4DE-7F47-B89F-812494BA179A}" destId="{B80CDD5D-31AA-044D-8D49-6147AC6B3C0D}" srcOrd="0" destOrd="0" presId="urn:microsoft.com/office/officeart/2008/layout/VerticalCircleList"/>
    <dgm:cxn modelId="{3E600E23-2FDF-4448-A655-CC534ACA815B}" srcId="{10CE79B7-9308-FB45-BF32-9F485381375B}" destId="{33543243-6745-CA42-B415-203B06B0C4D4}" srcOrd="4" destOrd="0" parTransId="{BDF448C8-D3E1-204C-B0E9-8CF293151D06}" sibTransId="{213A3DCE-DF72-D64D-B99D-81DF01B13E7A}"/>
    <dgm:cxn modelId="{45FE0413-3058-124F-A83C-8EC5737D160A}" srcId="{10CE79B7-9308-FB45-BF32-9F485381375B}" destId="{FF4396E0-904D-D849-8EFE-339B1F8C8588}" srcOrd="3" destOrd="0" parTransId="{377F4A00-C55D-C641-A651-144D8C8CD6F4}" sibTransId="{27556AB7-1039-524B-B4BE-BD372B767456}"/>
    <dgm:cxn modelId="{92E182EA-B501-BA42-AE8D-35F198F41D53}" type="presOf" srcId="{10CE79B7-9308-FB45-BF32-9F485381375B}" destId="{14FD1DB5-3FC3-3540-9BC6-2BAEF1EDB191}" srcOrd="0" destOrd="0" presId="urn:microsoft.com/office/officeart/2008/layout/VerticalCircleList"/>
    <dgm:cxn modelId="{B80E634F-5023-E444-A38C-449036D1E411}" type="presOf" srcId="{57F9B550-DBCC-7C40-91E9-44032C43253A}" destId="{F741E8B9-F96F-6B43-B367-EF7494A76344}" srcOrd="0" destOrd="0" presId="urn:microsoft.com/office/officeart/2008/layout/VerticalCircleList"/>
    <dgm:cxn modelId="{B691F86C-BB23-554A-9034-9E1C19E3909E}" type="presParOf" srcId="{14FD1DB5-3FC3-3540-9BC6-2BAEF1EDB191}" destId="{F3E7D84B-27DB-DC44-820F-FA0BDD6853DB}" srcOrd="0" destOrd="0" presId="urn:microsoft.com/office/officeart/2008/layout/VerticalCircleList"/>
    <dgm:cxn modelId="{C49420E3-0E9A-3D40-8657-37DDED9E7B4B}" type="presParOf" srcId="{F3E7D84B-27DB-DC44-820F-FA0BDD6853DB}" destId="{5B2E586F-0183-6044-BF68-B2A494690C94}" srcOrd="0" destOrd="0" presId="urn:microsoft.com/office/officeart/2008/layout/VerticalCircleList"/>
    <dgm:cxn modelId="{FCF4B480-13AD-C441-A6C3-438C8C5EB5F0}" type="presParOf" srcId="{F3E7D84B-27DB-DC44-820F-FA0BDD6853DB}" destId="{513E62C9-BA38-5441-97D7-523778D97C03}" srcOrd="1" destOrd="0" presId="urn:microsoft.com/office/officeart/2008/layout/VerticalCircleList"/>
    <dgm:cxn modelId="{59D16787-260C-824D-A4C3-0C5D8B0C5EE8}" type="presParOf" srcId="{F3E7D84B-27DB-DC44-820F-FA0BDD6853DB}" destId="{B80CDD5D-31AA-044D-8D49-6147AC6B3C0D}" srcOrd="2" destOrd="0" presId="urn:microsoft.com/office/officeart/2008/layout/VerticalCircleList"/>
    <dgm:cxn modelId="{12DED2B4-EB68-C44A-AD89-30D219337DC7}" type="presParOf" srcId="{14FD1DB5-3FC3-3540-9BC6-2BAEF1EDB191}" destId="{880C9BD7-B408-AA49-A4D9-0469A46A6BD1}" srcOrd="1" destOrd="0" presId="urn:microsoft.com/office/officeart/2008/layout/VerticalCircleList"/>
    <dgm:cxn modelId="{21D287A2-6188-DD42-8F44-0D1DBDCCD612}" type="presParOf" srcId="{880C9BD7-B408-AA49-A4D9-0469A46A6BD1}" destId="{EFE84720-4282-0D46-B104-CA3065A59D22}" srcOrd="0" destOrd="0" presId="urn:microsoft.com/office/officeart/2008/layout/VerticalCircleList"/>
    <dgm:cxn modelId="{3A3F30FF-7C5A-0B49-BE5C-524C9BB0E994}" type="presParOf" srcId="{880C9BD7-B408-AA49-A4D9-0469A46A6BD1}" destId="{C7A8F40A-D646-AE43-96A5-79C338AA4BE9}" srcOrd="1" destOrd="0" presId="urn:microsoft.com/office/officeart/2008/layout/VerticalCircleList"/>
    <dgm:cxn modelId="{30F521D2-2174-B646-8392-CC38E300E012}" type="presParOf" srcId="{880C9BD7-B408-AA49-A4D9-0469A46A6BD1}" destId="{E7AFB6CA-4461-404D-8735-6CCBE2112652}" srcOrd="2" destOrd="0" presId="urn:microsoft.com/office/officeart/2008/layout/VerticalCircleList"/>
    <dgm:cxn modelId="{D1CBEDA3-14B1-A84A-9F45-AF92E0478BF0}" type="presParOf" srcId="{14FD1DB5-3FC3-3540-9BC6-2BAEF1EDB191}" destId="{C5E5669D-31F2-4042-A162-5A512BC006EE}" srcOrd="2" destOrd="0" presId="urn:microsoft.com/office/officeart/2008/layout/VerticalCircleList"/>
    <dgm:cxn modelId="{8515D04B-8C21-FB41-ACE0-D16F857016C1}" type="presParOf" srcId="{C5E5669D-31F2-4042-A162-5A512BC006EE}" destId="{7153A37D-657D-E049-98FD-B522B1711B9F}" srcOrd="0" destOrd="0" presId="urn:microsoft.com/office/officeart/2008/layout/VerticalCircleList"/>
    <dgm:cxn modelId="{84C398A5-E1D4-F94E-A615-4E04DD4C8A68}" type="presParOf" srcId="{C5E5669D-31F2-4042-A162-5A512BC006EE}" destId="{A774FD7F-3C58-B14F-A7FF-1960E061FC71}" srcOrd="1" destOrd="0" presId="urn:microsoft.com/office/officeart/2008/layout/VerticalCircleList"/>
    <dgm:cxn modelId="{DB7454A2-29FB-5145-9E6C-612BD964077F}" type="presParOf" srcId="{C5E5669D-31F2-4042-A162-5A512BC006EE}" destId="{E349BE4A-A68D-BB46-804D-E0C0AA5F5D91}" srcOrd="2" destOrd="0" presId="urn:microsoft.com/office/officeart/2008/layout/VerticalCircleList"/>
    <dgm:cxn modelId="{B829B9A8-C99F-B946-B1F0-A3BF4DAA6928}" type="presParOf" srcId="{14FD1DB5-3FC3-3540-9BC6-2BAEF1EDB191}" destId="{16AA1545-4B43-AF4D-89A8-9B60A1D91E12}" srcOrd="3" destOrd="0" presId="urn:microsoft.com/office/officeart/2008/layout/VerticalCircleList"/>
    <dgm:cxn modelId="{24B52E17-C250-6046-8A5C-1C4C330C1B21}" type="presParOf" srcId="{16AA1545-4B43-AF4D-89A8-9B60A1D91E12}" destId="{A5482BF2-4483-E344-918E-28FB245734EE}" srcOrd="0" destOrd="0" presId="urn:microsoft.com/office/officeart/2008/layout/VerticalCircleList"/>
    <dgm:cxn modelId="{5229B6DE-7F53-C34F-91D9-00D5171E0B20}" type="presParOf" srcId="{16AA1545-4B43-AF4D-89A8-9B60A1D91E12}" destId="{EABDB3EC-D853-554F-BC32-22EBE32D4CEA}" srcOrd="1" destOrd="0" presId="urn:microsoft.com/office/officeart/2008/layout/VerticalCircleList"/>
    <dgm:cxn modelId="{8EB6BBDB-06D1-584E-AF2F-B411CF660D2A}" type="presParOf" srcId="{16AA1545-4B43-AF4D-89A8-9B60A1D91E12}" destId="{869F70D4-43DA-EA47-9AEE-82CFCD9B3A3B}" srcOrd="2" destOrd="0" presId="urn:microsoft.com/office/officeart/2008/layout/VerticalCircleList"/>
    <dgm:cxn modelId="{0C7F1016-2017-D04A-A733-2E97CC9B1034}" type="presParOf" srcId="{14FD1DB5-3FC3-3540-9BC6-2BAEF1EDB191}" destId="{171A4961-0651-FF42-BF4E-636D01D5DE02}" srcOrd="4" destOrd="0" presId="urn:microsoft.com/office/officeart/2008/layout/VerticalCircleList"/>
    <dgm:cxn modelId="{5C458479-D46C-A449-9617-C82936C1D6BA}" type="presParOf" srcId="{171A4961-0651-FF42-BF4E-636D01D5DE02}" destId="{732C3BBE-5C5C-9F4A-9DA6-56059223AE9E}" srcOrd="0" destOrd="0" presId="urn:microsoft.com/office/officeart/2008/layout/VerticalCircleList"/>
    <dgm:cxn modelId="{00F3A4FE-442F-DD4C-AA23-93A0BC3B7B0B}" type="presParOf" srcId="{171A4961-0651-FF42-BF4E-636D01D5DE02}" destId="{1D3D082C-D952-7B4F-A66F-96FAD197AF36}" srcOrd="1" destOrd="0" presId="urn:microsoft.com/office/officeart/2008/layout/VerticalCircleList"/>
    <dgm:cxn modelId="{19CCF122-E3EA-5340-A751-67F66240B433}" type="presParOf" srcId="{171A4961-0651-FF42-BF4E-636D01D5DE02}" destId="{DB47EDC3-25A0-F445-99BA-70D8FCE0A88C}" srcOrd="2" destOrd="0" presId="urn:microsoft.com/office/officeart/2008/layout/VerticalCircleList"/>
    <dgm:cxn modelId="{B9E774AA-9283-A841-A4E9-0A3FF58FB488}" type="presParOf" srcId="{14FD1DB5-3FC3-3540-9BC6-2BAEF1EDB191}" destId="{201AD123-B15F-1044-882C-F98899DE047F}" srcOrd="5" destOrd="0" presId="urn:microsoft.com/office/officeart/2008/layout/VerticalCircleList"/>
    <dgm:cxn modelId="{A16CA2C7-70D3-2D4D-8092-0EFC8D44865C}" type="presParOf" srcId="{201AD123-B15F-1044-882C-F98899DE047F}" destId="{A55336C8-AC95-BC43-AF41-F976042EAB82}" srcOrd="0" destOrd="0" presId="urn:microsoft.com/office/officeart/2008/layout/VerticalCircleList"/>
    <dgm:cxn modelId="{9597F1E1-6876-B346-9685-FDB51E3F8190}" type="presParOf" srcId="{201AD123-B15F-1044-882C-F98899DE047F}" destId="{3F7FB160-0A73-B04B-9E4E-8AFFA68DE21B}" srcOrd="1" destOrd="0" presId="urn:microsoft.com/office/officeart/2008/layout/VerticalCircleList"/>
    <dgm:cxn modelId="{3A66CA6A-BAA7-E94B-A9BD-E76FAB44E634}" type="presParOf" srcId="{201AD123-B15F-1044-882C-F98899DE047F}" destId="{F6E4A4CB-70DC-E844-9876-316FC354226C}" srcOrd="2" destOrd="0" presId="urn:microsoft.com/office/officeart/2008/layout/VerticalCircleList"/>
    <dgm:cxn modelId="{326671FF-7CCF-A343-BBEE-7A55D36D7C71}" type="presParOf" srcId="{14FD1DB5-3FC3-3540-9BC6-2BAEF1EDB191}" destId="{0C1A40B2-1D2F-194A-944B-76CF4122EE94}" srcOrd="6" destOrd="0" presId="urn:microsoft.com/office/officeart/2008/layout/VerticalCircleList"/>
    <dgm:cxn modelId="{C6AD47C4-4634-D74F-95C8-5CDD5445F977}" type="presParOf" srcId="{0C1A40B2-1D2F-194A-944B-76CF4122EE94}" destId="{D8347B57-1A58-E14E-BAC1-28C92D60E5AF}" srcOrd="0" destOrd="0" presId="urn:microsoft.com/office/officeart/2008/layout/VerticalCircleList"/>
    <dgm:cxn modelId="{511E1FD2-361B-524B-A586-69F9314B2A9F}" type="presParOf" srcId="{0C1A40B2-1D2F-194A-944B-76CF4122EE94}" destId="{DD9EC1E3-48BE-454D-A5C7-9BC6E658879C}" srcOrd="1" destOrd="0" presId="urn:microsoft.com/office/officeart/2008/layout/VerticalCircleList"/>
    <dgm:cxn modelId="{C52F11FF-FA32-D047-874F-43F29CDAF6BE}" type="presParOf" srcId="{0C1A40B2-1D2F-194A-944B-76CF4122EE94}" destId="{F741E8B9-F96F-6B43-B367-EF7494A7634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D448-C5F4-B541-AB01-8A627169CB39}">
      <dsp:nvSpPr>
        <dsp:cNvPr id="0" name=""/>
        <dsp:cNvSpPr/>
      </dsp:nvSpPr>
      <dsp:spPr>
        <a:xfrm>
          <a:off x="4347718" y="1303438"/>
          <a:ext cx="3636175" cy="2982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>
              <a:latin typeface="+mn-lt"/>
              <a:ea typeface="+mj-ea"/>
              <a:cs typeface="+mj-cs"/>
            </a:rPr>
            <a:t>They should differentiated on the basis of:</a:t>
          </a:r>
          <a:endParaRPr lang="en-US" sz="3500" b="0" kern="1200" dirty="0">
            <a:latin typeface="+mn-lt"/>
          </a:endParaRPr>
        </a:p>
      </dsp:txBody>
      <dsp:txXfrm>
        <a:off x="4880223" y="1740154"/>
        <a:ext cx="2571165" cy="2108653"/>
      </dsp:txXfrm>
    </dsp:sp>
    <dsp:sp modelId="{D0B27553-873F-8E40-B9C1-8E9E84267342}">
      <dsp:nvSpPr>
        <dsp:cNvPr id="0" name=""/>
        <dsp:cNvSpPr/>
      </dsp:nvSpPr>
      <dsp:spPr>
        <a:xfrm>
          <a:off x="5085822" y="126500"/>
          <a:ext cx="2159998" cy="1491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n-lt"/>
            </a:rPr>
            <a:t>Clinical History</a:t>
          </a:r>
        </a:p>
      </dsp:txBody>
      <dsp:txXfrm>
        <a:off x="5402146" y="344858"/>
        <a:ext cx="1527350" cy="1054326"/>
      </dsp:txXfrm>
    </dsp:sp>
    <dsp:sp modelId="{72CE6B2A-CA0C-D845-A6A4-CC2067928ECA}">
      <dsp:nvSpPr>
        <dsp:cNvPr id="0" name=""/>
        <dsp:cNvSpPr/>
      </dsp:nvSpPr>
      <dsp:spPr>
        <a:xfrm>
          <a:off x="7562638" y="1432487"/>
          <a:ext cx="2159998" cy="1491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n-lt"/>
            </a:rPr>
            <a:t>Occupations</a:t>
          </a:r>
        </a:p>
      </dsp:txBody>
      <dsp:txXfrm>
        <a:off x="7878962" y="1650845"/>
        <a:ext cx="1527350" cy="1054326"/>
      </dsp:txXfrm>
    </dsp:sp>
    <dsp:sp modelId="{CE3440DE-D3A2-DA47-B3BC-D0815142F3E3}">
      <dsp:nvSpPr>
        <dsp:cNvPr id="0" name=""/>
        <dsp:cNvSpPr/>
      </dsp:nvSpPr>
      <dsp:spPr>
        <a:xfrm>
          <a:off x="6581851" y="3540336"/>
          <a:ext cx="2159998" cy="14904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n-lt"/>
            </a:rPr>
            <a:t>Clinical symptoms</a:t>
          </a:r>
        </a:p>
      </dsp:txBody>
      <dsp:txXfrm>
        <a:off x="6898175" y="3758600"/>
        <a:ext cx="1527350" cy="1053873"/>
      </dsp:txXfrm>
    </dsp:sp>
    <dsp:sp modelId="{F872FB5C-CE2F-2243-BB55-A3B2D530683C}">
      <dsp:nvSpPr>
        <dsp:cNvPr id="0" name=""/>
        <dsp:cNvSpPr/>
      </dsp:nvSpPr>
      <dsp:spPr>
        <a:xfrm>
          <a:off x="3835474" y="3540005"/>
          <a:ext cx="2159998" cy="1491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n-lt"/>
            </a:rPr>
            <a:t>Cerebrospinal fluid findings</a:t>
          </a:r>
        </a:p>
      </dsp:txBody>
      <dsp:txXfrm>
        <a:off x="4151798" y="3758363"/>
        <a:ext cx="1527350" cy="1054326"/>
      </dsp:txXfrm>
    </dsp:sp>
    <dsp:sp modelId="{B7D6E44E-F1B7-2F42-953C-41963A3E6C4F}">
      <dsp:nvSpPr>
        <dsp:cNvPr id="0" name=""/>
        <dsp:cNvSpPr/>
      </dsp:nvSpPr>
      <dsp:spPr>
        <a:xfrm>
          <a:off x="2492373" y="1562240"/>
          <a:ext cx="2159998" cy="1491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n-lt"/>
            </a:rPr>
            <a:t>Clinical signs in other organism</a:t>
          </a:r>
        </a:p>
      </dsp:txBody>
      <dsp:txXfrm>
        <a:off x="2808697" y="1780598"/>
        <a:ext cx="1527350" cy="1054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3EBF4-6CA1-8749-8F68-6765F0777F4B}">
      <dsp:nvSpPr>
        <dsp:cNvPr id="0" name=""/>
        <dsp:cNvSpPr/>
      </dsp:nvSpPr>
      <dsp:spPr>
        <a:xfrm>
          <a:off x="2183510" y="989949"/>
          <a:ext cx="2569630" cy="25696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Combination of these finding with clinical history and examination finding :</a:t>
          </a:r>
        </a:p>
      </dsp:txBody>
      <dsp:txXfrm>
        <a:off x="2559824" y="1366263"/>
        <a:ext cx="1817002" cy="1817002"/>
      </dsp:txXfrm>
    </dsp:sp>
    <dsp:sp modelId="{AA364D3C-D929-8249-B6CA-BB7625BB7887}">
      <dsp:nvSpPr>
        <dsp:cNvPr id="0" name=""/>
        <dsp:cNvSpPr/>
      </dsp:nvSpPr>
      <dsp:spPr>
        <a:xfrm>
          <a:off x="2459656" y="-41063"/>
          <a:ext cx="2017340" cy="12848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VDRL and other serological  causes  for syphilis</a:t>
          </a:r>
        </a:p>
      </dsp:txBody>
      <dsp:txXfrm>
        <a:off x="2755089" y="147094"/>
        <a:ext cx="1426474" cy="908501"/>
      </dsp:txXfrm>
    </dsp:sp>
    <dsp:sp modelId="{723E16A6-7E89-4F4B-ADF0-DA00099B5397}">
      <dsp:nvSpPr>
        <dsp:cNvPr id="0" name=""/>
        <dsp:cNvSpPr/>
      </dsp:nvSpPr>
      <dsp:spPr>
        <a:xfrm>
          <a:off x="4132806" y="1408465"/>
          <a:ext cx="2017879" cy="1732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Wet preparation of CSF for fungal and parasite</a:t>
          </a:r>
        </a:p>
      </dsp:txBody>
      <dsp:txXfrm>
        <a:off x="4428318" y="1662198"/>
        <a:ext cx="1426855" cy="1225133"/>
      </dsp:txXfrm>
    </dsp:sp>
    <dsp:sp modelId="{CFDE534D-9FC5-0245-929E-9EFB339AF2FD}">
      <dsp:nvSpPr>
        <dsp:cNvPr id="0" name=""/>
        <dsp:cNvSpPr/>
      </dsp:nvSpPr>
      <dsp:spPr>
        <a:xfrm>
          <a:off x="1635408" y="3222733"/>
          <a:ext cx="3665835" cy="1450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0000"/>
              </a:solidFill>
            </a:rPr>
            <a:t>India ink for Cryptococcus </a:t>
          </a:r>
          <a:r>
            <a:rPr lang="en-US" sz="1600" kern="1200" dirty="0" err="1">
              <a:solidFill>
                <a:srgbClr val="FF0000"/>
              </a:solidFill>
            </a:rPr>
            <a:t>neoforman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172257" y="3435213"/>
        <a:ext cx="2592137" cy="1025943"/>
      </dsp:txXfrm>
    </dsp:sp>
    <dsp:sp modelId="{1080EE99-94A3-E649-9037-FCE1EDDF74BB}">
      <dsp:nvSpPr>
        <dsp:cNvPr id="0" name=""/>
        <dsp:cNvSpPr/>
      </dsp:nvSpPr>
      <dsp:spPr>
        <a:xfrm>
          <a:off x="407523" y="1312281"/>
          <a:ext cx="2115808" cy="190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Culture for CSF for </a:t>
          </a:r>
          <a:r>
            <a:rPr lang="en-US" sz="1200" i="1" kern="1200" dirty="0" err="1"/>
            <a:t>Brucella</a:t>
          </a:r>
          <a:r>
            <a:rPr lang="en-US" sz="1200" kern="1200" dirty="0" err="1"/>
            <a:t>,T.B</a:t>
          </a:r>
          <a:r>
            <a:rPr lang="en-US" sz="1200" kern="1200" dirty="0"/>
            <a:t> </a:t>
          </a:r>
          <a:r>
            <a:rPr lang="en-US" sz="1200" i="1" kern="1200" dirty="0"/>
            <a:t>Mycobacterium tuberculosis</a:t>
          </a:r>
          <a:r>
            <a:rPr lang="en-US" sz="1200" kern="1200" dirty="0"/>
            <a:t>, </a:t>
          </a:r>
          <a:r>
            <a:rPr lang="en-US" sz="1200" i="1" kern="1200" dirty="0" err="1"/>
            <a:t>Leplospira</a:t>
          </a:r>
          <a:r>
            <a:rPr lang="en-US" sz="1200" i="1" kern="1200" dirty="0"/>
            <a:t> </a:t>
          </a:r>
          <a:r>
            <a:rPr lang="en-US" sz="1200" kern="1200" dirty="0"/>
            <a:t>other Bacteria</a:t>
          </a:r>
        </a:p>
      </dsp:txBody>
      <dsp:txXfrm>
        <a:off x="717376" y="1590712"/>
        <a:ext cx="1496102" cy="1344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2C9-BA38-5441-97D7-523778D97C03}">
      <dsp:nvSpPr>
        <dsp:cNvPr id="0" name=""/>
        <dsp:cNvSpPr/>
      </dsp:nvSpPr>
      <dsp:spPr>
        <a:xfrm>
          <a:off x="1551415" y="928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CDD5D-31AA-044D-8D49-6147AC6B3C0D}">
      <dsp:nvSpPr>
        <dsp:cNvPr id="0" name=""/>
        <dsp:cNvSpPr/>
      </dsp:nvSpPr>
      <dsp:spPr>
        <a:xfrm>
          <a:off x="2384135" y="14290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Mantoux</a:t>
          </a:r>
          <a:r>
            <a:rPr lang="en-US" sz="1800" kern="1200" dirty="0"/>
            <a:t> test, Tuberculin skin test(TST)</a:t>
          </a:r>
        </a:p>
      </dsp:txBody>
      <dsp:txXfrm>
        <a:off x="2384135" y="14290"/>
        <a:ext cx="3614952" cy="677545"/>
      </dsp:txXfrm>
    </dsp:sp>
    <dsp:sp modelId="{C7A8F40A-D646-AE43-96A5-79C338AA4BE9}">
      <dsp:nvSpPr>
        <dsp:cNvPr id="0" name=""/>
        <dsp:cNvSpPr/>
      </dsp:nvSpPr>
      <dsp:spPr>
        <a:xfrm>
          <a:off x="1551415" y="678474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AFB6CA-4461-404D-8735-6CCBE2112652}">
      <dsp:nvSpPr>
        <dsp:cNvPr id="0" name=""/>
        <dsp:cNvSpPr/>
      </dsp:nvSpPr>
      <dsp:spPr>
        <a:xfrm>
          <a:off x="2381315" y="710156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Chest x-ray for primary focus</a:t>
          </a:r>
        </a:p>
      </dsp:txBody>
      <dsp:txXfrm>
        <a:off x="2381315" y="710156"/>
        <a:ext cx="3614952" cy="677545"/>
      </dsp:txXfrm>
    </dsp:sp>
    <dsp:sp modelId="{A774FD7F-3C58-B14F-A7FF-1960E061FC71}">
      <dsp:nvSpPr>
        <dsp:cNvPr id="0" name=""/>
        <dsp:cNvSpPr/>
      </dsp:nvSpPr>
      <dsp:spPr>
        <a:xfrm>
          <a:off x="1551415" y="1356019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49BE4A-A68D-BB46-804D-E0C0AA5F5D91}">
      <dsp:nvSpPr>
        <dsp:cNvPr id="0" name=""/>
        <dsp:cNvSpPr/>
      </dsp:nvSpPr>
      <dsp:spPr>
        <a:xfrm>
          <a:off x="2333778" y="1387708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CSF microscopy for AFB</a:t>
          </a:r>
        </a:p>
      </dsp:txBody>
      <dsp:txXfrm>
        <a:off x="2333778" y="1387708"/>
        <a:ext cx="3614952" cy="677545"/>
      </dsp:txXfrm>
    </dsp:sp>
    <dsp:sp modelId="{EABDB3EC-D853-554F-BC32-22EBE32D4CEA}">
      <dsp:nvSpPr>
        <dsp:cNvPr id="0" name=""/>
        <dsp:cNvSpPr/>
      </dsp:nvSpPr>
      <dsp:spPr>
        <a:xfrm>
          <a:off x="1551415" y="2033565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9F70D4-43DA-EA47-9AEE-82CFCD9B3A3B}">
      <dsp:nvSpPr>
        <dsp:cNvPr id="0" name=""/>
        <dsp:cNvSpPr/>
      </dsp:nvSpPr>
      <dsp:spPr>
        <a:xfrm>
          <a:off x="2351455" y="2032874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CSF culture an solid medium L.J or fluid  medium.</a:t>
          </a:r>
        </a:p>
      </dsp:txBody>
      <dsp:txXfrm>
        <a:off x="2351455" y="2032874"/>
        <a:ext cx="3614952" cy="677545"/>
      </dsp:txXfrm>
    </dsp:sp>
    <dsp:sp modelId="{1D3D082C-D952-7B4F-A66F-96FAD197AF36}">
      <dsp:nvSpPr>
        <dsp:cNvPr id="0" name=""/>
        <dsp:cNvSpPr/>
      </dsp:nvSpPr>
      <dsp:spPr>
        <a:xfrm>
          <a:off x="1551415" y="2711110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47EDC3-25A0-F445-99BA-70D8FCE0A88C}">
      <dsp:nvSpPr>
        <dsp:cNvPr id="0" name=""/>
        <dsp:cNvSpPr/>
      </dsp:nvSpPr>
      <dsp:spPr>
        <a:xfrm>
          <a:off x="2381315" y="2742799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</a:rPr>
            <a:t>PCR</a:t>
          </a:r>
          <a:r>
            <a:rPr lang="en-US" sz="1800" kern="1200" dirty="0">
              <a:solidFill>
                <a:srgbClr val="92D050"/>
              </a:solidFill>
            </a:rPr>
            <a:t> </a:t>
          </a:r>
          <a:r>
            <a:rPr lang="en-US" sz="1800" kern="1200" dirty="0"/>
            <a:t>or other molecular biopsy test for presence of bacterial element </a:t>
          </a:r>
          <a:r>
            <a:rPr lang="en-US" sz="1600" kern="1200" dirty="0">
              <a:solidFill>
                <a:schemeClr val="accent1">
                  <a:lumMod val="75000"/>
                </a:schemeClr>
              </a:solidFill>
            </a:rPr>
            <a:t>(it is fast but sometimes gives false negative)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81315" y="2742799"/>
        <a:ext cx="3614952" cy="677545"/>
      </dsp:txXfrm>
    </dsp:sp>
    <dsp:sp modelId="{3F7FB160-0A73-B04B-9E4E-8AFFA68DE21B}">
      <dsp:nvSpPr>
        <dsp:cNvPr id="0" name=""/>
        <dsp:cNvSpPr/>
      </dsp:nvSpPr>
      <dsp:spPr>
        <a:xfrm>
          <a:off x="1551415" y="3388656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E4A4CB-70DC-E844-9876-316FC354226C}">
      <dsp:nvSpPr>
        <dsp:cNvPr id="0" name=""/>
        <dsp:cNvSpPr/>
      </dsp:nvSpPr>
      <dsp:spPr>
        <a:xfrm>
          <a:off x="2398992" y="3418786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Culture of CSF for </a:t>
          </a:r>
          <a:r>
            <a:rPr lang="en-US" sz="1800" kern="1200" dirty="0" err="1"/>
            <a:t>Brucella</a:t>
          </a:r>
          <a:endParaRPr lang="en-US" sz="1800" kern="1200" dirty="0"/>
        </a:p>
      </dsp:txBody>
      <dsp:txXfrm>
        <a:off x="2398992" y="3418786"/>
        <a:ext cx="3614952" cy="677545"/>
      </dsp:txXfrm>
    </dsp:sp>
    <dsp:sp modelId="{DD9EC1E3-48BE-454D-A5C7-9BC6E658879C}">
      <dsp:nvSpPr>
        <dsp:cNvPr id="0" name=""/>
        <dsp:cNvSpPr/>
      </dsp:nvSpPr>
      <dsp:spPr>
        <a:xfrm>
          <a:off x="1551415" y="4066201"/>
          <a:ext cx="677545" cy="6775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41E8B9-F96F-6B43-B367-EF7494A76344}">
      <dsp:nvSpPr>
        <dsp:cNvPr id="0" name=""/>
        <dsp:cNvSpPr/>
      </dsp:nvSpPr>
      <dsp:spPr>
        <a:xfrm>
          <a:off x="2370434" y="4067130"/>
          <a:ext cx="3614952" cy="677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Serology for </a:t>
          </a:r>
          <a:r>
            <a:rPr lang="en-US" sz="1800" kern="1200" dirty="0" err="1"/>
            <a:t>Brucella</a:t>
          </a:r>
          <a:endParaRPr lang="en-US" sz="1800" kern="1200" dirty="0"/>
        </a:p>
      </dsp:txBody>
      <dsp:txXfrm>
        <a:off x="2370434" y="4067130"/>
        <a:ext cx="3614952" cy="677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 eaLnBrk="1" hangingPunct="1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Consolas" panose="020B0609020204030204" pitchFamily="49" charset="0"/>
              <a:buNone/>
            </a:pPr>
            <a:r>
              <a:rPr lang="ar-SA" dirty="0" smtClean="0"/>
              <a:t>1-</a:t>
            </a:r>
            <a:r>
              <a:rPr lang="ar-SA" baseline="0" dirty="0" smtClean="0"/>
              <a:t> النص المضلل بالأصفر: فضلا إضافة النص الناقص من سلايد الدكتور رقم 6 وهو </a:t>
            </a:r>
          </a:p>
          <a:p>
            <a:pPr eaLnBrk="1" hangingPunct="1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Consolas" panose="020B0609020204030204" pitchFamily="49" charset="0"/>
              <a:buAutoNum type="alphaLcParenR"/>
            </a:pPr>
            <a:r>
              <a:rPr lang="en-US" altLang="en-US" sz="3200" b="1" dirty="0" err="1" smtClean="0">
                <a:latin typeface="Footlight MT Light" panose="0204060206030A020304" pitchFamily="18" charset="0"/>
              </a:rPr>
              <a:t>Trypanosoiasis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: caused by</a:t>
            </a:r>
          </a:p>
          <a:p>
            <a:pPr lvl="1" eaLnBrk="1" hangingPunct="1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Consolas" panose="020B0609020204030204" pitchFamily="49" charset="0"/>
              <a:buAutoNum type="alphaLcParenR"/>
            </a:pPr>
            <a:r>
              <a:rPr lang="en-US" altLang="en-US" sz="3200" b="1" dirty="0" err="1" smtClean="0">
                <a:latin typeface="Footlight MT Light" panose="0204060206030A020304" pitchFamily="18" charset="0"/>
              </a:rPr>
              <a:t>Trypanosoma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brucei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gambiense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and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Trypanosoma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brucei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rhodesiense</a:t>
            </a:r>
            <a:endParaRPr lang="en-US" altLang="en-US" sz="3200" b="1" dirty="0" smtClean="0">
              <a:latin typeface="Footlight MT Light" panose="0204060206030A020304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Consolas" panose="020B0609020204030204" pitchFamily="49" charset="0"/>
              <a:buAutoNum type="alphaLcParenR"/>
            </a:pPr>
            <a:r>
              <a:rPr lang="en-US" altLang="en-US" sz="3200" b="1" dirty="0" err="1" smtClean="0">
                <a:latin typeface="Footlight MT Light" panose="0204060206030A020304" pitchFamily="18" charset="0"/>
              </a:rPr>
              <a:t>Trypanosoma</a:t>
            </a:r>
            <a:r>
              <a:rPr lang="en-US" altLang="en-US" sz="3200" b="1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3200" b="1" dirty="0" err="1" smtClean="0">
                <a:latin typeface="Footlight MT Light" panose="0204060206030A020304" pitchFamily="18" charset="0"/>
              </a:rPr>
              <a:t>cruzi</a:t>
            </a:r>
            <a:endParaRPr lang="en-US" altLang="en-US" sz="3200" b="1" dirty="0" smtClean="0">
              <a:latin typeface="Footlight MT Light" panose="0204060206030A020304" pitchFamily="18" charset="0"/>
            </a:endParaRPr>
          </a:p>
          <a:p>
            <a:pPr lvl="1" algn="r" rtl="1" eaLnBrk="1" hangingPunct="1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Consolas" panose="020B0609020204030204" pitchFamily="49" charset="0"/>
              <a:buNone/>
            </a:pPr>
            <a:endParaRPr lang="ar-S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1- النص موجود</a:t>
            </a:r>
            <a:r>
              <a:rPr lang="ar-SA" baseline="0" dirty="0" smtClean="0"/>
              <a:t> في سلايد الدكاترة ولم تتم إضافته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3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2321104" y="3979129"/>
            <a:ext cx="77615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Cerebral TB and other chronic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Cerebral bacterial infection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5086700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Editing File </a:t>
            </a: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ED0B2-EFCF-46AA-BD99-316762496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897" y="83902"/>
            <a:ext cx="4069676" cy="40696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4348"/>
              </p:ext>
            </p:extLst>
          </p:nvPr>
        </p:nvGraphicFramePr>
        <p:xfrm>
          <a:off x="410749" y="369332"/>
          <a:ext cx="11598369" cy="4269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50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775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Fever and headache for &gt;14 days.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Vomiting.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Altered sensorium or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focal neurological deficit.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Mantoux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test (Tuberculin skin test)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occupying lesions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Miliary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Tuberculosis.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Tuberculous abscess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Microscopy: Z.N. Stain.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Culture: on L.J. or Fluid Medium.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PCR.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Pleocytosis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: &gt;20 cells, &gt;60% lymphocytes.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proteins : &gt;100 mg/dl.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Low sugar: &lt;60%.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Malignant cells: should be -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formation  a granuloma which a mass so it be confuse with tumor)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charset="0"/>
                        <a:buNone/>
                      </a:pP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Exudates in basal cisterns or in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sylvian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fissure hydrocephalus.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Infarcts (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basal ganglionic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Gyral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enhancement.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If it is meningitis, we</a:t>
                      </a:r>
                      <a:r>
                        <a:rPr lang="en-US" sz="16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would find vascular enhancement</a:t>
                      </a:r>
                      <a:endParaRPr lang="en-US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Tuberculoma formation.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37797"/>
              </p:ext>
            </p:extLst>
          </p:nvPr>
        </p:nvGraphicFramePr>
        <p:xfrm>
          <a:off x="410750" y="4639061"/>
          <a:ext cx="11598369" cy="1247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8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8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first 2 months: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Rifampicin + Isoniazid (INH) + Ethambutol + Pyrazinamide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Then, for 4-6 months: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Rifampicin + Isoniazid (INH) 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069CCC-493D-4AED-8D51-1EA9E28C87D4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87688" y="62732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intense enhancement of the basal subarachnoid</a:t>
            </a:r>
          </a:p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cisterns in acute/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subacute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TB meningitis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883" y="296883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10731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EFDDE-C2ED-4633-AA48-39A4FCF8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39" y="894896"/>
            <a:ext cx="1798774" cy="16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127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772297-C69F-4DDE-B6E9-1CE77562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39" y="2687204"/>
            <a:ext cx="1798774" cy="17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73D1D5-3BCF-46E7-976E-7FD686322B0D}"/>
              </a:ext>
            </a:extLst>
          </p:cNvPr>
          <p:cNvSpPr txBox="1"/>
          <p:nvPr/>
        </p:nvSpPr>
        <p:spPr>
          <a:xfrm>
            <a:off x="3004458" y="83975"/>
            <a:ext cx="77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Case report: disseminated tuberculosis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E32AC-A821-4424-9D67-970BC76BF3A5}"/>
              </a:ext>
            </a:extLst>
          </p:cNvPr>
          <p:cNvSpPr txBox="1"/>
          <p:nvPr/>
        </p:nvSpPr>
        <p:spPr>
          <a:xfrm>
            <a:off x="208339" y="4591935"/>
            <a:ext cx="119027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accent1"/>
                </a:solidFill>
              </a:rPr>
              <a:t>1</a:t>
            </a:r>
            <a:r>
              <a:rPr lang="en-US" sz="1600" dirty="0">
                <a:solidFill>
                  <a:schemeClr val="accent1"/>
                </a:solidFill>
              </a:rPr>
              <a:t>This means that there is increased intracranial pressure. Possible diagnosis of Acute Pyogenic Meningitis.</a:t>
            </a:r>
          </a:p>
          <a:p>
            <a:r>
              <a:rPr lang="en-US" sz="1600" baseline="30000" dirty="0">
                <a:solidFill>
                  <a:schemeClr val="accent1"/>
                </a:solidFill>
              </a:rPr>
              <a:t>2</a:t>
            </a:r>
            <a:r>
              <a:rPr lang="en-US" sz="1600" dirty="0">
                <a:solidFill>
                  <a:schemeClr val="accent1"/>
                </a:solidFill>
              </a:rPr>
              <a:t>Miliary indicates a hematogenous spread, you will notice small spots in the lungs.</a:t>
            </a:r>
          </a:p>
          <a:p>
            <a:r>
              <a:rPr lang="en-US" sz="1600" baseline="30000" dirty="0">
                <a:solidFill>
                  <a:schemeClr val="accent1"/>
                </a:solidFill>
              </a:rPr>
              <a:t>3</a:t>
            </a:r>
            <a:r>
              <a:rPr lang="en-US" sz="1600" dirty="0">
                <a:solidFill>
                  <a:schemeClr val="accent1"/>
                </a:solidFill>
              </a:rPr>
              <a:t>When you give steroids to a patient and he/she gets better, this proves the involvement of the immune system as a cause of disease. TB uses the immune system to cause a disease, so to obtain a better result in treatment the anti TB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is given with the steroids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69EF8-936E-4B83-B735-CF78DE023F55}"/>
              </a:ext>
            </a:extLst>
          </p:cNvPr>
          <p:cNvSpPr txBox="1"/>
          <p:nvPr/>
        </p:nvSpPr>
        <p:spPr>
          <a:xfrm>
            <a:off x="-65314" y="1614196"/>
            <a:ext cx="9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F33DA-CB79-426B-A8C1-BD0372EF6ED6}"/>
              </a:ext>
            </a:extLst>
          </p:cNvPr>
          <p:cNvSpPr txBox="1"/>
          <p:nvPr/>
        </p:nvSpPr>
        <p:spPr>
          <a:xfrm>
            <a:off x="-65314" y="3300446"/>
            <a:ext cx="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01500"/>
              </p:ext>
            </p:extLst>
          </p:nvPr>
        </p:nvGraphicFramePr>
        <p:xfrm>
          <a:off x="2477832" y="753429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30-year-old woman presented with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headache, vomiting and fever (104°F), and feeling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disoriented and inattentive for 6 days duration. She was conscious, had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lateral rectus palsy along with bilateral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papilledema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99CB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Left plantar was extended.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Neck rigidity and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Kernig’s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sign were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present. Other systemic and general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examinations were normal. All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hematological and serum biochemical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parameters, including liver function tests,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were normal. Chest X-ray showed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miliary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99CB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shadows in both lungs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C3F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(figure1)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CSF revealed elevated opening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pressure,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proteins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248 mg/dl, </a:t>
                      </a:r>
                      <a:r>
                        <a:rPr kumimoji="0" lang="fr-F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sugar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mg/dl (corresponding blood sugar was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98 mg/dl); 204 cells/ml, 15% polymorph, the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 was lymphocytes (85%). CT of the head showed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 small enhancing lesions in brain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parenchyma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1C3F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(figure2)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The patient was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given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antituberculous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treatment and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corticosteroids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99CB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She showed significant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improvement in all her symptoms after</a:t>
                      </a: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days.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69C57-61F6-4CD7-B6DA-5AD080A2F5BA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5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774CE-33B1-41FE-B5EB-A42B80E3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428" y="664658"/>
            <a:ext cx="1668694" cy="2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E0049-05A7-40EA-BC23-6EAC0294137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826" y="664658"/>
            <a:ext cx="841643" cy="2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73A34-1FE4-4B78-A353-5AFEE4CF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743" y="664658"/>
            <a:ext cx="1309355" cy="2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BFB07-5019-4EB7-AC91-CE5C66B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3" y="3951177"/>
            <a:ext cx="1866490" cy="18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90005-06B4-4419-88B2-49472081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3" y="664658"/>
            <a:ext cx="1866490" cy="31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B9ACE-01F4-46A8-A38D-80D321CCBEB7}"/>
              </a:ext>
            </a:extLst>
          </p:cNvPr>
          <p:cNvSpPr txBox="1"/>
          <p:nvPr/>
        </p:nvSpPr>
        <p:spPr>
          <a:xfrm>
            <a:off x="202923" y="5858841"/>
            <a:ext cx="342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CT demonstrating Tuberculoma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86554-BBFE-48B1-950F-47741D6EAE92}"/>
              </a:ext>
            </a:extLst>
          </p:cNvPr>
          <p:cNvSpPr txBox="1"/>
          <p:nvPr/>
        </p:nvSpPr>
        <p:spPr>
          <a:xfrm>
            <a:off x="2543535" y="3626346"/>
            <a:ext cx="3975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lumbar myelogram showing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spinal block at the level of T9 vertebra, a paraspinal abscess producing spinal block, paraspinal abscess compressing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spinal cord.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02D70-E792-44E9-8242-0BAE50849780}"/>
              </a:ext>
            </a:extLst>
          </p:cNvPr>
          <p:cNvSpPr txBox="1"/>
          <p:nvPr/>
        </p:nvSpPr>
        <p:spPr>
          <a:xfrm>
            <a:off x="7162801" y="4115684"/>
            <a:ext cx="502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sign indicating the presence of meningitis (inflammation of the meninges covering the brain and spinal cord). The test for </a:t>
            </a:r>
            <a:r>
              <a:rPr lang="en-US" dirty="0" err="1">
                <a:solidFill>
                  <a:schemeClr val="accent1"/>
                </a:solidFill>
              </a:rPr>
              <a:t>Kernig</a:t>
            </a:r>
            <a:r>
              <a:rPr lang="en-US" dirty="0">
                <a:solidFill>
                  <a:schemeClr val="accent1"/>
                </a:solidFill>
              </a:rPr>
              <a:t> sign is done by having the person lie flat on the back, flex the thigh so that it is at a right angle to the trunk, and completely extend the leg at the knee joint.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15BAE-B622-4F19-9756-A119E528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18" y="1642273"/>
            <a:ext cx="3810000" cy="22038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899E44-2112-4A16-8855-BFEBDA848FDB}"/>
              </a:ext>
            </a:extLst>
          </p:cNvPr>
          <p:cNvCxnSpPr/>
          <p:nvPr/>
        </p:nvCxnSpPr>
        <p:spPr>
          <a:xfrm>
            <a:off x="6691571" y="664658"/>
            <a:ext cx="0" cy="491663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63938" y="1056904"/>
            <a:ext cx="190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EXTRA</a:t>
            </a:r>
            <a:r>
              <a:rPr lang="en-US" dirty="0"/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345A9F-B87B-48AC-8D5E-7D094D85015E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9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B1765AD-A728-44EF-8812-DB8F03BF38D5}"/>
              </a:ext>
            </a:extLst>
          </p:cNvPr>
          <p:cNvSpPr txBox="1">
            <a:spLocks/>
          </p:cNvSpPr>
          <p:nvPr/>
        </p:nvSpPr>
        <p:spPr>
          <a:xfrm>
            <a:off x="288387" y="330908"/>
            <a:ext cx="8229600" cy="428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Laboratory Findings: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B658F-5875-4654-B22C-DFBBE44FF05F}"/>
              </a:ext>
            </a:extLst>
          </p:cNvPr>
          <p:cNvSpPr/>
          <p:nvPr/>
        </p:nvSpPr>
        <p:spPr>
          <a:xfrm>
            <a:off x="754967" y="1053429"/>
            <a:ext cx="6096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263" indent="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This is mainly related to the laboratory examination of cerebrospinal fluid including:-</a:t>
            </a:r>
          </a:p>
          <a:p>
            <a:pPr marL="463550" indent="-395288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dirty="0"/>
              <a:t>Collect of 2-5 ml of CSF and checking for the pressure</a:t>
            </a:r>
          </a:p>
          <a:p>
            <a:pPr marL="463550" indent="-395288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dirty="0"/>
              <a:t>Biochemical investigation for :</a:t>
            </a:r>
          </a:p>
          <a:p>
            <a:pPr marL="914400" indent="-4508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/>
              <a:t>Total protein </a:t>
            </a:r>
          </a:p>
          <a:p>
            <a:pPr marL="914400" indent="-4508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/>
              <a:t>Glucose level in comparison to the  serum glucose level</a:t>
            </a:r>
          </a:p>
          <a:p>
            <a:pPr marL="463550" indent="-395288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dirty="0"/>
              <a:t>Microscopy:</a:t>
            </a:r>
          </a:p>
          <a:p>
            <a:pPr marL="914400" indent="-4508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/>
              <a:t>Presence of organism</a:t>
            </a:r>
          </a:p>
          <a:p>
            <a:pPr marL="914400" indent="-4508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/>
              <a:t>Total white cell count</a:t>
            </a:r>
          </a:p>
          <a:p>
            <a:pPr marL="914400" indent="-4508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/>
              <a:t>Differential count mainly for:-</a:t>
            </a:r>
          </a:p>
          <a:p>
            <a:pPr marL="1377950" indent="-4635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dirty="0"/>
              <a:t>Polymorphic</a:t>
            </a:r>
          </a:p>
          <a:p>
            <a:pPr marL="1377950" indent="-463550">
              <a:lnSpc>
                <a:spcPct val="120000"/>
              </a:lnSpc>
              <a:buFont typeface="+mj-lt"/>
              <a:buAutoNum type="alphaLcParenR"/>
              <a:defRPr/>
            </a:pPr>
            <a:r>
              <a:rPr lang="en-US" dirty="0"/>
              <a:t>Lymphocytes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6BA105-66C2-4508-9CEE-49AF24C91079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5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BBDC14-A991-435B-B8FE-B5142C5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685"/>
            <a:ext cx="10515600" cy="12236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Laboratory diagnosis of cerebral and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meningetic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Tuberculosis and Brucellosis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9889068"/>
              </p:ext>
            </p:extLst>
          </p:nvPr>
        </p:nvGraphicFramePr>
        <p:xfrm>
          <a:off x="4667003" y="1401289"/>
          <a:ext cx="6887688" cy="463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AC857-D107-436B-A696-715310E09E9D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1F0589A-F044-4C6C-84C3-EF4158686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52426"/>
              </p:ext>
            </p:extLst>
          </p:nvPr>
        </p:nvGraphicFramePr>
        <p:xfrm>
          <a:off x="-1028360" y="1401289"/>
          <a:ext cx="6878907" cy="47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702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20130"/>
              </p:ext>
            </p:extLst>
          </p:nvPr>
        </p:nvGraphicFramePr>
        <p:xfrm>
          <a:off x="145774" y="1509866"/>
          <a:ext cx="119012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026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TB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and Brucellosis are the most common cause for chronic cerebral infections.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Brain is involved so sensory and motor symptoms will appear 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Its important to take a good clinical history to differentiate between TB and Brucellosis.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Brucellosis is gram (-) bacteria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coccobacilli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, transmission from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Contact with domestic animals or consumption of raw milk and dairy products 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 camels and</a:t>
                      </a:r>
                      <a:r>
                        <a:rPr lang="en-US" sz="24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gouts 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of brucellosis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combination of two antibiotics usually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Rifampicin and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Cotrimoxazole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 Mycobacterium Species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(Resist Staining)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we use Z-N stain 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usually presents with fever of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long duration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CSF findings shows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 protein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low glucose 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 CSF pressure 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lymphocytosis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176825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8983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5DD4E6-D8A2-4B56-95A8-F6FA2AB32C87}"/>
              </a:ext>
            </a:extLst>
          </p:cNvPr>
          <p:cNvSpPr/>
          <p:nvPr/>
        </p:nvSpPr>
        <p:spPr>
          <a:xfrm>
            <a:off x="145774" y="1264420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45454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56068"/>
            <a:ext cx="54992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the commonest parasitic cause of chronic cerebral infarction an meningitis is: </a:t>
            </a:r>
          </a:p>
          <a:p>
            <a:pPr marL="342900" indent="-342900">
              <a:buAutoNum type="alphaLcParenR"/>
            </a:pPr>
            <a:r>
              <a:rPr lang="en-US" sz="1400" dirty="0" err="1"/>
              <a:t>Gambines</a:t>
            </a:r>
            <a:endParaRPr lang="en-US" sz="1400" dirty="0"/>
          </a:p>
          <a:p>
            <a:r>
              <a:rPr lang="en-US" sz="1400" dirty="0"/>
              <a:t>b)  </a:t>
            </a:r>
            <a:r>
              <a:rPr lang="en-US" sz="1400" dirty="0" err="1"/>
              <a:t>acanthamoeba</a:t>
            </a:r>
            <a:r>
              <a:rPr lang="en-US" sz="1400" dirty="0"/>
              <a:t> </a:t>
            </a:r>
          </a:p>
          <a:p>
            <a:r>
              <a:rPr lang="en-US" sz="1400" dirty="0"/>
              <a:t>c)  toxoplasma </a:t>
            </a:r>
            <a:r>
              <a:rPr lang="en-US" sz="1400" dirty="0" err="1"/>
              <a:t>gonodii</a:t>
            </a:r>
            <a:r>
              <a:rPr lang="en-US" sz="1400" dirty="0"/>
              <a:t> </a:t>
            </a:r>
          </a:p>
          <a:p>
            <a:r>
              <a:rPr lang="en-US" sz="1400" dirty="0"/>
              <a:t>d)   </a:t>
            </a:r>
            <a:r>
              <a:rPr lang="en-US" sz="1400" dirty="0" err="1"/>
              <a:t>borlaexaust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2. between the attacks of fever the patient isn’t very ill, it indicate which one of the following micro organism: </a:t>
            </a:r>
          </a:p>
          <a:p>
            <a:r>
              <a:rPr lang="en-US" sz="1400" dirty="0"/>
              <a:t>a) T.B </a:t>
            </a:r>
          </a:p>
          <a:p>
            <a:r>
              <a:rPr lang="en-US" sz="1400" dirty="0"/>
              <a:t>b) Pneumonia</a:t>
            </a:r>
          </a:p>
          <a:p>
            <a:r>
              <a:rPr lang="en-US" sz="1400" dirty="0"/>
              <a:t>c) Candida</a:t>
            </a:r>
          </a:p>
          <a:p>
            <a:r>
              <a:rPr lang="en-US" sz="1400" dirty="0"/>
              <a:t>d) Brucellosis </a:t>
            </a:r>
          </a:p>
          <a:p>
            <a:endParaRPr lang="en-US" sz="1400" dirty="0"/>
          </a:p>
          <a:p>
            <a:r>
              <a:rPr lang="en-US" sz="1400" dirty="0"/>
              <a:t>3. Which of the following drugs is contraindicated when treating a child with brucellosis: </a:t>
            </a:r>
          </a:p>
          <a:p>
            <a:r>
              <a:rPr lang="en-US" sz="1400" dirty="0"/>
              <a:t>a) </a:t>
            </a:r>
            <a:r>
              <a:rPr lang="en-US" sz="1400" dirty="0" err="1"/>
              <a:t>Refanpicin</a:t>
            </a:r>
            <a:endParaRPr lang="en-US" sz="1400" dirty="0"/>
          </a:p>
          <a:p>
            <a:r>
              <a:rPr lang="en-US" sz="1400" dirty="0"/>
              <a:t> b) </a:t>
            </a:r>
            <a:r>
              <a:rPr lang="en-US" sz="1400" dirty="0" err="1"/>
              <a:t>Cotrimoxazole</a:t>
            </a:r>
            <a:endParaRPr lang="en-US" sz="1400" dirty="0"/>
          </a:p>
          <a:p>
            <a:r>
              <a:rPr lang="en-US" sz="1400" dirty="0"/>
              <a:t> c) </a:t>
            </a:r>
            <a:r>
              <a:rPr lang="en-US" sz="1400" dirty="0" err="1"/>
              <a:t>Tetracyclin</a:t>
            </a:r>
            <a:r>
              <a:rPr lang="en-US" sz="1400" dirty="0"/>
              <a:t> </a:t>
            </a:r>
          </a:p>
          <a:p>
            <a:r>
              <a:rPr lang="en-US" sz="1400" dirty="0"/>
              <a:t>d) pyrazinamide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9741" y="1056068"/>
            <a:ext cx="54735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4.which one of the following is a major risk factor of T.B in Saudi Arabia: </a:t>
            </a:r>
          </a:p>
          <a:p>
            <a:pPr marL="342900" indent="-342900">
              <a:buAutoNum type="alphaLcParenR"/>
            </a:pPr>
            <a:r>
              <a:rPr lang="en-US" sz="1400" dirty="0"/>
              <a:t>AIDS </a:t>
            </a:r>
          </a:p>
          <a:p>
            <a:r>
              <a:rPr lang="en-US" sz="1400" dirty="0"/>
              <a:t>b) diabetes mellitus</a:t>
            </a:r>
            <a:br>
              <a:rPr lang="en-US" sz="1400" dirty="0"/>
            </a:br>
            <a:r>
              <a:rPr lang="en-US" sz="1400" dirty="0"/>
              <a:t>c) U.R.T.I </a:t>
            </a:r>
          </a:p>
          <a:p>
            <a:r>
              <a:rPr lang="en-US" sz="1400" dirty="0"/>
              <a:t>d) myocardial infarction </a:t>
            </a:r>
          </a:p>
          <a:p>
            <a:endParaRPr lang="en-US" sz="1400" dirty="0"/>
          </a:p>
          <a:p>
            <a:r>
              <a:rPr lang="en-US" sz="1400" dirty="0"/>
              <a:t>5.which one of the following should be excluded before diagnosing a patient with T.B </a:t>
            </a:r>
          </a:p>
          <a:p>
            <a:r>
              <a:rPr lang="en-US" sz="1400" dirty="0"/>
              <a:t>a) Pneumonia</a:t>
            </a:r>
          </a:p>
          <a:p>
            <a:r>
              <a:rPr lang="en-US" sz="1400" dirty="0"/>
              <a:t> b) Angina pectoris</a:t>
            </a:r>
          </a:p>
          <a:p>
            <a:r>
              <a:rPr lang="en-US" sz="1400" dirty="0"/>
              <a:t> c) Brucellosis</a:t>
            </a:r>
          </a:p>
          <a:p>
            <a:r>
              <a:rPr lang="en-US" sz="1400" dirty="0"/>
              <a:t> d) L.R.T.I </a:t>
            </a:r>
          </a:p>
          <a:p>
            <a:endParaRPr lang="en-US" sz="1400" dirty="0"/>
          </a:p>
          <a:p>
            <a:r>
              <a:rPr lang="en-US" sz="1400" dirty="0"/>
              <a:t>6. the commonest bacterial cause of chronic cerebral infarction and meningitis is: </a:t>
            </a:r>
          </a:p>
          <a:p>
            <a:r>
              <a:rPr lang="en-US" sz="1400" dirty="0"/>
              <a:t>a) T.B + brucellosis</a:t>
            </a:r>
          </a:p>
          <a:p>
            <a:r>
              <a:rPr lang="en-US" sz="1400" dirty="0"/>
              <a:t>b) brucellosis + </a:t>
            </a:r>
            <a:r>
              <a:rPr lang="en-US" sz="1400" dirty="0" err="1"/>
              <a:t>S.Pneumonia</a:t>
            </a:r>
            <a:r>
              <a:rPr lang="en-US" sz="1400" dirty="0"/>
              <a:t> </a:t>
            </a:r>
          </a:p>
          <a:p>
            <a:r>
              <a:rPr lang="en-US" sz="1400" dirty="0"/>
              <a:t>c) T.B + E. Coli </a:t>
            </a:r>
          </a:p>
          <a:p>
            <a:r>
              <a:rPr lang="en-US" sz="1400" dirty="0"/>
              <a:t>d) pseudomonas </a:t>
            </a:r>
            <a:r>
              <a:rPr lang="en-US" sz="1400" dirty="0" err="1"/>
              <a:t>aeruginosa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41736" y="6362163"/>
            <a:ext cx="285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>
                <a:solidFill>
                  <a:schemeClr val="bg1">
                    <a:lumMod val="50000"/>
                  </a:schemeClr>
                </a:solidFill>
              </a:rPr>
              <a:t>Answers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 :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1-C 2-D 3-C 4-B 5-C 6-A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176825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Case: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8983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5DD4E6-D8A2-4B56-95A8-F6FA2AB32C87}"/>
              </a:ext>
            </a:extLst>
          </p:cNvPr>
          <p:cNvSpPr/>
          <p:nvPr/>
        </p:nvSpPr>
        <p:spPr>
          <a:xfrm>
            <a:off x="145774" y="1264420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45454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30" y="1081825"/>
            <a:ext cx="1150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Khalid , a 35 -year-old male went to see a neurologist in KKHU because of chronic headache. He reported that he has been suffering from unresolved severe headache with fever and night sweats , between fever he doesn't</a:t>
            </a:r>
            <a:r>
              <a:rPr lang="fr-FR" dirty="0"/>
              <a:t>’</a:t>
            </a:r>
            <a:r>
              <a:rPr lang="en-US" dirty="0"/>
              <a:t>t feel sick. he told the doctor that he loves drinking camel milk.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730" y="2282154"/>
            <a:ext cx="500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Q1) What is your diagnose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29" y="3401381"/>
            <a:ext cx="673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Q2) regarding </a:t>
            </a:r>
            <a:r>
              <a:rPr lang="en-US"/>
              <a:t>your diagnose , what is the proper treatment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729" y="2980267"/>
            <a:ext cx="268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Brucellosis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729" y="4099494"/>
            <a:ext cx="336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Rifampicin and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Cotrimoxazole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2524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8806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Ohoud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Abdullah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Rana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Barasain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1763AC-A834-4231-B0ED-88EB54F4FEA3}"/>
              </a:ext>
            </a:extLst>
          </p:cNvPr>
          <p:cNvSpPr/>
          <p:nvPr/>
        </p:nvSpPr>
        <p:spPr>
          <a:xfrm>
            <a:off x="6470593" y="1839913"/>
            <a:ext cx="2486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Alkhudhairy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Talal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alhuqayl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Nawaf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alkhudhairy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alshenaifi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Abdulmalik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alghanam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Meshal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aleiadi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Ibrahim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fetyani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70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134854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Upon completion of the lecture , students should be able to:</a:t>
            </a:r>
          </a:p>
          <a:p>
            <a:r>
              <a:rPr lang="en-US" sz="2000" dirty="0"/>
              <a:t>Etiology </a:t>
            </a:r>
          </a:p>
          <a:p>
            <a:r>
              <a:rPr lang="en-US" sz="2000" dirty="0"/>
              <a:t>Identification </a:t>
            </a:r>
          </a:p>
          <a:p>
            <a:r>
              <a:rPr lang="en-US" sz="2000" dirty="0"/>
              <a:t>Clinical presentation </a:t>
            </a:r>
          </a:p>
          <a:p>
            <a:r>
              <a:rPr lang="en-US" sz="2000" dirty="0"/>
              <a:t>Diagnostic approaches </a:t>
            </a:r>
          </a:p>
          <a:p>
            <a:r>
              <a:rPr lang="en-US" sz="2000" dirty="0"/>
              <a:t>Treatment Of chronic cerebral and </a:t>
            </a:r>
            <a:r>
              <a:rPr lang="en-US" sz="2000" dirty="0" err="1"/>
              <a:t>meningitic</a:t>
            </a:r>
            <a:r>
              <a:rPr lang="en-US" sz="2000" dirty="0"/>
              <a:t> infections. 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BDB05F-446B-41E7-9BA3-254A3DE9F30D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7B3B18-7517-468C-9422-962573B84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31668"/>
              </p:ext>
            </p:extLst>
          </p:nvPr>
        </p:nvGraphicFramePr>
        <p:xfrm>
          <a:off x="1551527" y="1107061"/>
          <a:ext cx="7778496" cy="4861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73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SYMPTOM: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92416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Chronic headache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Papilloedema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(TB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infects base of the skull so it causes </a:t>
                      </a:r>
                      <a:r>
                        <a:rPr lang="en-US" sz="1400" kern="12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papilloedema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26562"/>
                  </a:ext>
                </a:extLst>
              </a:tr>
              <a:tr h="697287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Neck or back pain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Brudzinski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Kerning 'positive sign of meningeal irritation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87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Change in personality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Altered mental status, memory loss,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Facial weakness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Seventh nerve palsy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Double vision ,visual loss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3,4,6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th,Nerve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palsy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Arm and leg weakness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Ataxia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clumsiness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Hydrocephalus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630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1856" y="255355"/>
            <a:ext cx="1088271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Symptoms and signs of chronic cerebral and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meningetic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infection: over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long period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or can be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recurrent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F14CE-DC81-4951-8306-2C9B672DBBF8}"/>
              </a:ext>
            </a:extLst>
          </p:cNvPr>
          <p:cNvCxnSpPr/>
          <p:nvPr/>
        </p:nvCxnSpPr>
        <p:spPr>
          <a:xfrm>
            <a:off x="-23709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CC7E21-DAD3-4C45-B06A-F08112A66E4B}"/>
              </a:ext>
            </a:extLst>
          </p:cNvPr>
          <p:cNvSpPr txBox="1"/>
          <p:nvPr/>
        </p:nvSpPr>
        <p:spPr>
          <a:xfrm>
            <a:off x="125649" y="6197238"/>
            <a:ext cx="53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They are similar to symptoms of a brain tumor.</a:t>
            </a:r>
          </a:p>
        </p:txBody>
      </p:sp>
    </p:spTree>
    <p:extLst>
      <p:ext uri="{BB962C8B-B14F-4D97-AF65-F5344CB8AC3E}">
        <p14:creationId xmlns:p14="http://schemas.microsoft.com/office/powerpoint/2010/main" val="202890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6CC34C-D552-487F-94A8-444D376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93645"/>
              </p:ext>
            </p:extLst>
          </p:nvPr>
        </p:nvGraphicFramePr>
        <p:xfrm>
          <a:off x="191295" y="742082"/>
          <a:ext cx="12000705" cy="5150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033">
                  <a:extLst>
                    <a:ext uri="{9D8B030D-6E8A-4147-A177-3AD203B41FA5}">
                      <a16:colId xmlns:a16="http://schemas.microsoft.com/office/drawing/2014/main" val="3292404492"/>
                    </a:ext>
                  </a:extLst>
                </a:gridCol>
                <a:gridCol w="2057575">
                  <a:extLst>
                    <a:ext uri="{9D8B030D-6E8A-4147-A177-3AD203B41FA5}">
                      <a16:colId xmlns:a16="http://schemas.microsoft.com/office/drawing/2014/main" val="2332039330"/>
                    </a:ext>
                  </a:extLst>
                </a:gridCol>
                <a:gridCol w="7455097">
                  <a:extLst>
                    <a:ext uri="{9D8B030D-6E8A-4147-A177-3AD203B41FA5}">
                      <a16:colId xmlns:a16="http://schemas.microsoft.com/office/drawing/2014/main" val="3171245292"/>
                    </a:ext>
                  </a:extLst>
                </a:gridCol>
              </a:tblGrid>
              <a:tr h="393774">
                <a:tc rowSpan="3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Bacteria: </a:t>
                      </a:r>
                      <a:r>
                        <a:rPr lang="en-US" sz="1600" b="0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(most</a:t>
                      </a:r>
                      <a:r>
                        <a:rPr lang="en-US" sz="1600" b="0" kern="12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sever)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US" sz="16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Important.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Common in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saudi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Brucella-Brucellosis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TB-Tuberculosis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411912"/>
                  </a:ext>
                </a:extLst>
              </a:tr>
              <a:tr h="5819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Partially treated acute meningitis: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Neisseria Meningitidis</a:t>
                      </a:r>
                      <a:r>
                        <a:rPr lang="en-US" sz="1600" i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Streptococcus Pneumoniae </a:t>
                      </a:r>
                      <a:r>
                        <a:rPr lang="en-US" sz="16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i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en-US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influenzae.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824">
                <a:tc v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en-US" sz="1600" dirty="0"/>
                        <a:t>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Syphilis by Treponema Pallidum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Leptospirosis by L.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Ictero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haemorrhagica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Lyme Disease by Borrelia burgdorferi - Lyme Disease (not common in Saudi Arabia),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Nocardiosis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Nocardia Asteroids e.g. N. Asteroids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Cerebral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abscess can also same – preferred as chronic infection.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793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Fungal: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Cryptococcus neoformans</a:t>
                      </a:r>
                      <a:r>
                        <a:rPr lang="en-US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 Aids patients)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Candida species (in Saudi Arabia species mainly Candida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albicans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immunocompromised patients) , Aspergillus species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cancer patients + </a:t>
                      </a:r>
                      <a:r>
                        <a:rPr lang="en-US" sz="16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very common</a:t>
                      </a:r>
                      <a:r>
                        <a:rPr lang="en-US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Histoplasma capsulatum.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97644"/>
                  </a:ext>
                </a:extLst>
              </a:tr>
              <a:tr h="824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Parasitic:</a:t>
                      </a:r>
                      <a:endParaRPr lang="en-SG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Consolas" panose="020B0609020204030204" pitchFamily="49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Toxoplasma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gonodii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(most common , from kittens )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Trypanosoiasis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(caused by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Trypanosoma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brucei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gambiense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Trypanosoma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brucei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rhodesiense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Trypanosoma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cruzi</a:t>
                      </a:r>
                      <a:endParaRPr lang="en-US" altLang="en-US" sz="3200" b="1" dirty="0" smtClean="0">
                        <a:latin typeface="Footlight MT Light" panose="0204060206030A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Acanthamoeba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(Rare causes).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Virus: 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(less sever)</a:t>
                      </a:r>
                      <a:endParaRPr lang="en-SG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virus can some present as chronic meningitis these include: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Mumps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Herpes simplex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4354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295" y="97536"/>
            <a:ext cx="894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Microbiological Causes Of Chronic Cerebral Infection And Meningitis: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91C556-00BD-4122-80E5-260A20D55CFE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7F13BCC-3591-4297-BD39-E2A103EA1885}"/>
              </a:ext>
            </a:extLst>
          </p:cNvPr>
          <p:cNvSpPr/>
          <p:nvPr/>
        </p:nvSpPr>
        <p:spPr>
          <a:xfrm>
            <a:off x="0" y="6271130"/>
            <a:ext cx="1155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Nocardia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is a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pyogen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which causes brain abscess</a:t>
            </a:r>
          </a:p>
          <a:p>
            <a:pPr lvl="0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Syphilis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used to be uncommon, but when HIV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arised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with it came back syphilis.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83ED4-DAD9-4158-8AD4-D1388A59C1E3}"/>
              </a:ext>
            </a:extLst>
          </p:cNvPr>
          <p:cNvSpPr/>
          <p:nvPr/>
        </p:nvSpPr>
        <p:spPr>
          <a:xfrm>
            <a:off x="2687654" y="3347163"/>
            <a:ext cx="915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fungal infection doesn’t come to normal person, usually has underlying disease.</a:t>
            </a:r>
          </a:p>
        </p:txBody>
      </p:sp>
    </p:spTree>
    <p:extLst>
      <p:ext uri="{BB962C8B-B14F-4D97-AF65-F5344CB8AC3E}">
        <p14:creationId xmlns:p14="http://schemas.microsoft.com/office/powerpoint/2010/main" val="95252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52" y="185610"/>
            <a:ext cx="11570208" cy="74098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most important causes of chronic bacterial cerebral and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menigetic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infection in Saudi Arabia are 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80" y="926592"/>
            <a:ext cx="9675144" cy="503245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Tuberculosis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Brucellosis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81494"/>
              </p:ext>
            </p:extLst>
          </p:nvPr>
        </p:nvGraphicFramePr>
        <p:xfrm>
          <a:off x="-202522" y="1053017"/>
          <a:ext cx="13077645" cy="518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9DE4F4-81C5-4239-B545-DC7E69803E5D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11284"/>
              </p:ext>
            </p:extLst>
          </p:nvPr>
        </p:nvGraphicFramePr>
        <p:xfrm>
          <a:off x="329184" y="950976"/>
          <a:ext cx="11289792" cy="5065073"/>
        </p:xfrm>
        <a:graphic>
          <a:graphicData uri="http://schemas.openxmlformats.org/drawingml/2006/table">
            <a:tbl>
              <a:tblPr/>
              <a:tblGrid>
                <a:gridCol w="186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7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Etiology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Brucella Species |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Gram -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Coccobacilli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Brucella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Melitensis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is the most common in Saudi Arabia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0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Contact with domestic animals or consumption of raw milk and dairy products 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 camels 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17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 It usually presents with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Pyrexia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(fever) of unknown organism of intermittent nature. 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 The fever is accompanied by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night sweating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however,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between the attacks of fever the patient is not very ill. 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 Because the symptoms are not specific and flu-like, untreated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Brucilla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invade the CNS, causing chronic cerebral infection and meningitis.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0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Laboratory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CSF culture and Serology.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02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following 3 drugs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Tetracycline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Rifampicin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Cotrimoxazole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Rifampicin and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Cotrimoxazole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are preferred as they have good penetration power in the BBB.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40147" y="324853"/>
            <a:ext cx="485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Brucellosis: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1C3F2E-4434-45DF-8AD9-3CE2A28BABD0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5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59198"/>
              </p:ext>
            </p:extLst>
          </p:nvPr>
        </p:nvGraphicFramePr>
        <p:xfrm>
          <a:off x="329184" y="702812"/>
          <a:ext cx="11484864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4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800" dirty="0"/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Etiology: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Mycobacterium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Species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(Resist Staining)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Mycobacterium tuberculosis which infected 1\3 the human race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2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patient usually presents with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fever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long duration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You will never have TB without fever. 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Symptoms of cough, and coughing blood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Haemoptysis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when the chest is affected.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can present as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meningitis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cerebral infection with chronic neurological symptoms and signs.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Parenchymal CNS involvement can occur in the form of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tuberculoma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or, more rarely, abscess.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Spinal </a:t>
                      </a:r>
                      <a:r>
                        <a:rPr lang="en-US" sz="1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meningitis,radiculomyelitis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spondylitis, or spinal cord infraction </a:t>
                      </a:r>
                      <a:r>
                        <a:rPr lang="en-US" sz="1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pott’s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spine and </a:t>
                      </a:r>
                      <a:r>
                        <a:rPr lang="en-US" sz="1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pott’s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paraplegia</a:t>
                      </a:r>
                    </a:p>
                    <a:p>
                      <a:pPr marL="0" indent="0" algn="l" defTabSz="914400" rtl="0" eaLnBrk="1" latinLnBrk="0" hangingPunct="1">
                        <a:buFont typeface="Arial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60725" y="241147"/>
            <a:ext cx="5730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Tuberculosis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63345"/>
              </p:ext>
            </p:extLst>
          </p:nvPr>
        </p:nvGraphicFramePr>
        <p:xfrm>
          <a:off x="329184" y="3058561"/>
          <a:ext cx="11484864" cy="314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491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Intracranial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8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Tuberculous meningitis (TBM).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TBM with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Miliary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Tuberculosis.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Tuberculous Encephalopathy and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Vasculopathy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or multiple space-occupying lesions 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Miliary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Tuberculosis.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Tuberculous abscess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Pott’sspine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Pott’sparaplegia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TuberculousArachnoiditis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myeloradiculopathy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osseousspinaltuberculoma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Spinal meningitis.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7B370-0336-4A2C-9483-36996FE16FB1}"/>
              </a:ext>
            </a:extLst>
          </p:cNvPr>
          <p:cNvCxnSpPr/>
          <p:nvPr/>
        </p:nvCxnSpPr>
        <p:spPr>
          <a:xfrm>
            <a:off x="0" y="636410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033" y="242064"/>
            <a:ext cx="8496944" cy="86409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Chronic cerebral and meningeal infection can produce:-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3634" y="1387514"/>
            <a:ext cx="8496944" cy="504056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70000"/>
              </a:lnSpc>
              <a:buNone/>
            </a:pPr>
            <a:r>
              <a:rPr lang="en-US" sz="8000" b="1" dirty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52733"/>
              </p:ext>
            </p:extLst>
          </p:nvPr>
        </p:nvGraphicFramePr>
        <p:xfrm>
          <a:off x="588102" y="906544"/>
          <a:ext cx="10455035" cy="326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571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Neurological disability and, may be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Fatal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not treated  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They usually have Slow insidious onset with progression of signs and symptoms over a period of weeks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They differ from those of acute infection which have Rapid on set of symptoms and signs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They are usually diagnosed ,if the neurological syndrome exists for &gt; 4 weeks</a:t>
                      </a:r>
                    </a:p>
                    <a:p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B98366-91E8-4C1B-8769-A452E1E5D57B}"/>
              </a:ext>
            </a:extLst>
          </p:cNvPr>
          <p:cNvCxnSpPr/>
          <p:nvPr/>
        </p:nvCxnSpPr>
        <p:spPr>
          <a:xfrm>
            <a:off x="0" y="62374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FD0F902-269E-4CB1-8E96-C58C63D5B72B}"/>
              </a:ext>
            </a:extLst>
          </p:cNvPr>
          <p:cNvSpPr/>
          <p:nvPr/>
        </p:nvSpPr>
        <p:spPr>
          <a:xfrm>
            <a:off x="0" y="6428074"/>
            <a:ext cx="4695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*which is a good thing because it gives more time to diagnose</a:t>
            </a:r>
          </a:p>
        </p:txBody>
      </p:sp>
    </p:spTree>
    <p:extLst>
      <p:ext uri="{BB962C8B-B14F-4D97-AF65-F5344CB8AC3E}">
        <p14:creationId xmlns:p14="http://schemas.microsoft.com/office/powerpoint/2010/main" val="110116178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A1507-727E-4F90-9582-B41FBD9CF7F4}"/>
              </a:ext>
            </a:extLst>
          </p:cNvPr>
          <p:cNvSpPr txBox="1"/>
          <p:nvPr/>
        </p:nvSpPr>
        <p:spPr>
          <a:xfrm>
            <a:off x="57398" y="2378571"/>
            <a:ext cx="1169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 in acute pyogenic infections, in chronic cerebral and meningeal infections the following CSF finding will be as follows: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22352"/>
              </p:ext>
            </p:extLst>
          </p:nvPr>
        </p:nvGraphicFramePr>
        <p:xfrm>
          <a:off x="100657" y="3209568"/>
          <a:ext cx="11647998" cy="351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5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CSF Findings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27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Increased CSF pressure</a:t>
                      </a:r>
                      <a:r>
                        <a:rPr lang="en-US" dirty="0"/>
                        <a:t> indicating increased intra cranial pressure.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Increased protein level </a:t>
                      </a:r>
                      <a:r>
                        <a:rPr lang="en-US" dirty="0"/>
                        <a:t>due to presence of inflammatory substance, dead organism, protein and WBC.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Reduced glucose level </a:t>
                      </a:r>
                      <a:r>
                        <a:rPr lang="en-US" dirty="0"/>
                        <a:t>( Normally it is 2/3 of serum glucose level).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Increased local white cell count but in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chronic infection </a:t>
                      </a:r>
                      <a:r>
                        <a:rPr lang="en-US" dirty="0"/>
                        <a:t>the differential shows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lymphocytosis </a:t>
                      </a:r>
                      <a:r>
                        <a:rPr lang="en-US" dirty="0"/>
                        <a:t>while in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acute infections </a:t>
                      </a:r>
                      <a:r>
                        <a:rPr lang="en-US" dirty="0"/>
                        <a:t>there is increased % of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polymorphonuclear leukocytes.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 Gram stain can sometimes show the causative organism.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Z-N  Stain 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Ziehl-Neelsen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stain) </a:t>
                      </a:r>
                      <a:r>
                        <a:rPr lang="en-US" dirty="0"/>
                        <a:t>can show AFB 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(acid-fast bacilli) </a:t>
                      </a:r>
                      <a:r>
                        <a:rPr lang="en-US" dirty="0"/>
                        <a:t>of T.B while modified Z-N can show </a:t>
                      </a:r>
                      <a:r>
                        <a:rPr lang="en-US" dirty="0" err="1"/>
                        <a:t>Nocardia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4246" y="102049"/>
            <a:ext cx="7240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Diagnosis of chronic cerebral and meningeal infections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748" y="563714"/>
            <a:ext cx="605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History </a:t>
            </a:r>
            <a:r>
              <a:rPr lang="en-US" dirty="0">
                <a:solidFill>
                  <a:srgbClr val="FF0000"/>
                </a:solidFill>
              </a:rPr>
              <a:t>for Brucellosis and Tuberculosis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Clinical examination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Imaging by x- ray or MRI or ultrasound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Laboratory findings</a:t>
            </a:r>
          </a:p>
        </p:txBody>
      </p:sp>
    </p:spTree>
    <p:extLst>
      <p:ext uri="{BB962C8B-B14F-4D97-AF65-F5344CB8AC3E}">
        <p14:creationId xmlns:p14="http://schemas.microsoft.com/office/powerpoint/2010/main" val="213419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1872</Words>
  <Application>Microsoft Office PowerPoint</Application>
  <PresentationFormat>Widescreen</PresentationFormat>
  <Paragraphs>261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Century Gothic</vt:lpstr>
      <vt:lpstr>Consolas</vt:lpstr>
      <vt:lpstr>Footlight MT Light</vt:lpstr>
      <vt:lpstr>Times New Roman</vt:lpstr>
      <vt:lpstr>Wingdings</vt:lpstr>
      <vt:lpstr>Office Theme</vt:lpstr>
      <vt:lpstr>PowerPoint Presentation</vt:lpstr>
      <vt:lpstr>OBJECTIVES:</vt:lpstr>
      <vt:lpstr>PowerPoint Presentation</vt:lpstr>
      <vt:lpstr>PowerPoint Presentation</vt:lpstr>
      <vt:lpstr>The most important causes of chronic bacterial cerebral and menigetic infection in Saudi Arabia are :</vt:lpstr>
      <vt:lpstr>PowerPoint Presentation</vt:lpstr>
      <vt:lpstr>PowerPoint Presentation</vt:lpstr>
      <vt:lpstr>Chronic cerebral and meningeal infection can produce:-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 of cerebral and meningetic Tuberculosis and Brucellosis</vt:lpstr>
      <vt:lpstr>SUMMARY:</vt:lpstr>
      <vt:lpstr>QUIZ:</vt:lpstr>
      <vt:lpstr>Case: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abdulaziz abdullah</cp:lastModifiedBy>
  <cp:revision>98</cp:revision>
  <dcterms:created xsi:type="dcterms:W3CDTF">2016-09-30T08:16:06Z</dcterms:created>
  <dcterms:modified xsi:type="dcterms:W3CDTF">2017-11-03T15:21:11Z</dcterms:modified>
</cp:coreProperties>
</file>