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24"/>
  </p:notesMasterIdLst>
  <p:sldIdLst>
    <p:sldId id="324" r:id="rId2"/>
    <p:sldId id="259" r:id="rId3"/>
    <p:sldId id="288" r:id="rId4"/>
    <p:sldId id="326" r:id="rId5"/>
    <p:sldId id="293" r:id="rId6"/>
    <p:sldId id="294" r:id="rId7"/>
    <p:sldId id="297" r:id="rId8"/>
    <p:sldId id="298" r:id="rId9"/>
    <p:sldId id="327" r:id="rId10"/>
    <p:sldId id="302" r:id="rId11"/>
    <p:sldId id="304" r:id="rId12"/>
    <p:sldId id="305" r:id="rId13"/>
    <p:sldId id="308" r:id="rId14"/>
    <p:sldId id="311" r:id="rId15"/>
    <p:sldId id="313" r:id="rId16"/>
    <p:sldId id="314" r:id="rId17"/>
    <p:sldId id="316" r:id="rId18"/>
    <p:sldId id="317" r:id="rId19"/>
    <p:sldId id="319" r:id="rId20"/>
    <p:sldId id="261" r:id="rId21"/>
    <p:sldId id="286" r:id="rId22"/>
    <p:sldId id="32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3300"/>
    <a:srgbClr val="DDDDDD"/>
    <a:srgbClr val="FF9933"/>
    <a:srgbClr val="FF9966"/>
    <a:srgbClr val="FF7C80"/>
    <a:srgbClr val="008000"/>
    <a:srgbClr val="0000CC"/>
    <a:srgbClr val="41414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1230" autoAdjust="0"/>
  </p:normalViewPr>
  <p:slideViewPr>
    <p:cSldViewPr snapToGrid="0">
      <p:cViewPr varScale="1">
        <p:scale>
          <a:sx n="59" d="100"/>
          <a:sy n="59" d="100"/>
        </p:scale>
        <p:origin x="87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53F11-2F7E-4D2D-99FA-663E58A892B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042D-4D00-4C37-9F90-B8D89016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3042D-4D00-4C37-9F90-B8D89016A9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EE5F-B48F-4261-A09B-4E27CB280F7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6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E487-FEE8-4C03-953F-42506F93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6A8F0-6253-4EE4-A557-FC39DC011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541C-2C30-471E-9DDB-80EECFC2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48E2C-A2C5-42D2-8872-C99D6A52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B46A7-D117-4B5B-9F28-95E9D8A9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3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6E4D-E6EF-4B15-A091-B0BD235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DEB8A-2104-4EE0-8565-0198596A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FF9C7-0729-4082-BE5D-28B8A87A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15C5D-F5F0-4612-8ADC-59101C58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2F012-EDB7-45E0-8394-18DE282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BD7806-12FE-4F5F-BE59-54192E70F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CEB49-3958-4CCA-A779-72A895C65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CE333-D839-46AE-9654-9647AE3D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F5AFA-E4C2-4079-8F72-8A765193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A8892-A083-4571-BFA4-5643F6D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8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A951-3FC8-4325-A7B4-F54C7FC247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2865549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0EF9-A7CD-40D8-99D9-D52617A14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6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078F-F1B2-4556-9170-2D0CBAB9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48954-6A81-41C6-A04F-A59E18EC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8C377-B7C2-4062-882B-02408DF0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7D246-1AF0-42C8-AC02-B3A80B6C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977DE-E876-4219-BF44-33E4AF34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8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5754-CF6C-4A4D-8865-BF1E126F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DEE2A-B077-4A8F-AA82-A0F999FF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C7CC5-FDEC-4B47-82FC-41889ABF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8731A-F93A-41CD-B48F-90988BCD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6D0F7-3918-41A4-908D-C5C1CD15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4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C500-7B41-484B-9508-147EAF43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5293-0C27-4D0B-9605-B1AB2B9D7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72FE5-6F6B-4DD1-8C77-85660AA2E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8DC7E-8FA3-4F95-88DA-08956293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05659-F190-440D-AAE6-858681CF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CE518-90FB-4424-A29C-1F1ABE1E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24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64CE-6E7A-48E1-8FDC-4561158F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7A48-8B3D-4E20-A352-17EDC11EE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5464C-48C6-4AB2-94A3-B43B6317C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9FC64-ED77-4BD0-B5B4-5904903CC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484209-D9C2-4E6F-A710-9FE61D48B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E3A0F-82A1-4936-8747-5EB21579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84429-231A-4AD2-B98B-046B3C87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968F1-D2B3-4B52-B356-1FBC241F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0EC1-4611-4C6B-AA47-DC250E99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5D828-283B-49BB-9194-815807C7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56FD7-81EF-463E-994C-DE056CD3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CD922-202A-4BBF-8FA2-E2D05EB3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07F77-8396-45B6-B6B3-809EA18E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29076-B574-4DF7-8DFF-32D18D39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1499A-276A-490F-9190-AA8F9A2E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3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9F48-3660-4094-8436-BB4E3A36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BEA1-BD5E-47CA-BFA7-7A66A0E2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C3659-89B9-4078-8CCF-5FEB4862F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CAA12-1BF5-4C7A-9AD1-3790C187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97DCA-EE76-480B-A505-E609EA07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F6E70-8175-4083-B4C5-C5ACE812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58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ECA7-99F7-4118-BEC8-3094599D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12C78-5570-4841-B60D-EEEE3BE2E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9E6C1-F09F-4468-92D5-A13719AA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D4862-EB00-4D9C-8F6D-9EE1147E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0C2FC-B6DB-467C-9B60-C6B4ECEA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23FB9-8BCA-4ADA-8921-319629CD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2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749B0-1043-41C6-80D9-F3CF73F6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2C3B7-5A8A-4EB3-9593-0739A6BA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C5636-6F99-4292-AC2F-3D7B1375E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95796-9304-4B1A-9FDD-9B423E16D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1AA1-8F8A-48FD-B621-9DC60152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9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9" r:id="rId12"/>
    <p:sldLayoutId id="21474838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-files.gather.com/images/d209/d946/d743/d224/d96/f3/full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FFECE9C-A2FE-4C10-B189-FC159910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320" y="6154"/>
            <a:ext cx="2889680" cy="1643319"/>
          </a:xfrm>
          <a:prstGeom prst="rect">
            <a:avLst/>
          </a:prstGeom>
        </p:spPr>
      </p:pic>
      <p:pic>
        <p:nvPicPr>
          <p:cNvPr id="25" name="صورة 2">
            <a:extLst>
              <a:ext uri="{FF2B5EF4-FFF2-40B4-BE49-F238E27FC236}">
                <a16:creationId xmlns:a16="http://schemas.microsoft.com/office/drawing/2014/main" id="{456DF3F2-9714-4DE6-AF9B-FE175EC1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4101"/>
            <a:ext cx="2057400" cy="178357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57A4952-C7BB-4B44-8C85-34B8EAA20AAA}"/>
              </a:ext>
            </a:extLst>
          </p:cNvPr>
          <p:cNvSpPr/>
          <p:nvPr/>
        </p:nvSpPr>
        <p:spPr>
          <a:xfrm>
            <a:off x="2384903" y="3979129"/>
            <a:ext cx="76339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LECTURE: VIRAL INFECTION OF THE CNS</a:t>
            </a:r>
            <a:b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EE7AC-43A8-4FFC-B43D-0EF274A12D56}"/>
              </a:ext>
            </a:extLst>
          </p:cNvPr>
          <p:cNvSpPr txBox="1"/>
          <p:nvPr/>
        </p:nvSpPr>
        <p:spPr>
          <a:xfrm>
            <a:off x="109983" y="5350079"/>
            <a:ext cx="2348120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Important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Doctor’s notes 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Extra explanation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Only 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or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only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58A09-01A1-4910-A22E-172E6B5F615A}"/>
              </a:ext>
            </a:extLst>
          </p:cNvPr>
          <p:cNvSpPr txBox="1"/>
          <p:nvPr/>
        </p:nvSpPr>
        <p:spPr>
          <a:xfrm>
            <a:off x="4926627" y="4720699"/>
            <a:ext cx="2338743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</a:rPr>
              <a:t>Editing File </a:t>
            </a:r>
          </a:p>
        </p:txBody>
      </p:sp>
      <p:sp>
        <p:nvSpPr>
          <p:cNvPr id="3" name="AutoShape 2" descr="https://mail.google.com/mail/u/0/?ui=2&amp;ik=c99fa0b050&amp;view=fimg&amp;th=15ee8b92b0110c05&amp;attid=0.1.1&amp;disp=emb&amp;attbid=ANGjdJ8eiXo8W8QW4DU3t3sdOf9QhsfwIWfRR8vUqmg3ktvy5gpT6xOt-tjjb3QqSWvcPNdCBS7MKM_Ok2earQjkEAkaxluAIXl_K0TCmJE4oOXm-lJ2060c6a0Ew4c&amp;sz=w1576-h1398&amp;ats=1507143010290&amp;rm=15ee8b92b0110c05&amp;zw&amp;atsh=1">
            <a:extLst>
              <a:ext uri="{FF2B5EF4-FFF2-40B4-BE49-F238E27FC236}">
                <a16:creationId xmlns:a16="http://schemas.microsoft.com/office/drawing/2014/main" id="{2FF0453A-566C-44FF-8747-E21D19657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3150" y="100013"/>
            <a:ext cx="75057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40622-7D11-4BB5-B4B5-D9D60AD25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424">
            <a:off x="7523257" y="2459331"/>
            <a:ext cx="1566939" cy="1388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ED0B2-EFCF-46AA-BD99-316762496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897" y="83902"/>
            <a:ext cx="4069676" cy="406967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7074DD-87E6-47E2-8D66-8C294443ABAC}"/>
              </a:ext>
            </a:extLst>
          </p:cNvPr>
          <p:cNvCxnSpPr/>
          <p:nvPr/>
        </p:nvCxnSpPr>
        <p:spPr>
          <a:xfrm>
            <a:off x="1762539" y="3885270"/>
            <a:ext cx="898462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78A3197-437E-42E8-BD1F-C226F81AC103}"/>
              </a:ext>
            </a:extLst>
          </p:cNvPr>
          <p:cNvSpPr/>
          <p:nvPr/>
        </p:nvSpPr>
        <p:spPr>
          <a:xfrm>
            <a:off x="7265370" y="6011799"/>
            <a:ext cx="481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داهم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8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9950" y="190500"/>
            <a:ext cx="4459357" cy="233570"/>
          </a:xfrm>
        </p:spPr>
        <p:txBody>
          <a:bodyPr>
            <a:noAutofit/>
          </a:bodyPr>
          <a:lstStyle/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Lab Diagnosis of Enteroviruses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205D6F-FAE2-43C4-A244-B2687422F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169427"/>
              </p:ext>
            </p:extLst>
          </p:nvPr>
        </p:nvGraphicFramePr>
        <p:xfrm>
          <a:off x="189949" y="617552"/>
          <a:ext cx="11412328" cy="3478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8449">
                  <a:extLst>
                    <a:ext uri="{9D8B030D-6E8A-4147-A177-3AD203B41FA5}">
                      <a16:colId xmlns:a16="http://schemas.microsoft.com/office/drawing/2014/main" val="3212604555"/>
                    </a:ext>
                  </a:extLst>
                </a:gridCol>
                <a:gridCol w="1796534">
                  <a:extLst>
                    <a:ext uri="{9D8B030D-6E8A-4147-A177-3AD203B41FA5}">
                      <a16:colId xmlns:a16="http://schemas.microsoft.com/office/drawing/2014/main" val="1696599321"/>
                    </a:ext>
                  </a:extLst>
                </a:gridCol>
                <a:gridCol w="7587345">
                  <a:extLst>
                    <a:ext uri="{9D8B030D-6E8A-4147-A177-3AD203B41FA5}">
                      <a16:colId xmlns:a16="http://schemas.microsoft.com/office/drawing/2014/main" val="394478807"/>
                    </a:ext>
                  </a:extLst>
                </a:gridCol>
              </a:tblGrid>
              <a:tr h="91843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Virus isolation:</a:t>
                      </a:r>
                      <a:endParaRPr lang="ar-SA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Samples: 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Stool (best) / Rectal / throat swabs /  CSF</a:t>
                      </a:r>
                      <a:endParaRPr lang="ar-SA" sz="1800" dirty="0"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Inoculate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in cell cultures</a:t>
                      </a: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*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- </a:t>
                      </a:r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in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+mn-lt"/>
                          <a:cs typeface="Calibri" charset="0"/>
                        </a:rPr>
                        <a:t>M</a:t>
                      </a:r>
                      <a:r>
                        <a:rPr lang="en-GB" sz="1800" b="1" dirty="0">
                          <a:solidFill>
                            <a:srgbClr val="0070C0"/>
                          </a:solidFill>
                          <a:latin typeface="+mn-lt"/>
                          <a:cs typeface="Calibri" charset="0"/>
                        </a:rPr>
                        <a:t>K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+mn-lt"/>
                          <a:cs typeface="Calibri" charset="0"/>
                        </a:rPr>
                        <a:t>C &amp; HDF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All EVs  grown except some strains of Cox A viruses</a:t>
                      </a:r>
                      <a:endParaRPr lang="ar-SA" sz="18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325532"/>
                  </a:ext>
                </a:extLst>
              </a:tr>
              <a:tr h="3447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Observe: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for CPE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(cytopathic effect)</a:t>
                      </a:r>
                      <a:endParaRPr lang="ar-SA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738438"/>
                  </a:ext>
                </a:extLst>
              </a:tr>
              <a:tr h="3447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Identify: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the type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cs typeface="Times New Roman" pitchFamily="18" charset="0"/>
                        </a:rPr>
                        <a:t>by Neutralization Test</a:t>
                      </a:r>
                      <a:endParaRPr lang="ar-SA" sz="1800" b="1" dirty="0">
                        <a:solidFill>
                          <a:srgbClr val="0070C0"/>
                        </a:solidFill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658654"/>
                  </a:ext>
                </a:extLst>
              </a:tr>
              <a:tr h="13788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CSF in aseptic meningitis: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lymphocytosis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Glucose level normal </a:t>
                      </a:r>
                      <a:r>
                        <a:rPr lang="en-GB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to</a:t>
                      </a: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 slightly low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Protein level normal or slightly high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Isolation rate is variable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EV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(enteroviruses) 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RNA detected in CSF by RT-PCR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533995"/>
                  </a:ext>
                </a:extLst>
              </a:tr>
              <a:tr h="344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Serology:</a:t>
                      </a:r>
                      <a:endParaRPr lang="en-US" sz="1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(limited value)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690682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432A18E4-DDB2-417D-8DA7-DC337AA7C031}"/>
              </a:ext>
            </a:extLst>
          </p:cNvPr>
          <p:cNvSpPr txBox="1">
            <a:spLocks noChangeArrowheads="1"/>
          </p:cNvSpPr>
          <p:nvPr/>
        </p:nvSpPr>
        <p:spPr>
          <a:xfrm>
            <a:off x="189950" y="4061791"/>
            <a:ext cx="291904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Management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602CC6-044A-463B-9A89-D9A5880B9D21}"/>
              </a:ext>
            </a:extLst>
          </p:cNvPr>
          <p:cNvCxnSpPr/>
          <p:nvPr/>
        </p:nvCxnSpPr>
        <p:spPr>
          <a:xfrm>
            <a:off x="0" y="63477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A3B2CF-A88F-459A-BB68-664B42A81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241571"/>
              </p:ext>
            </p:extLst>
          </p:nvPr>
        </p:nvGraphicFramePr>
        <p:xfrm>
          <a:off x="267255" y="4697675"/>
          <a:ext cx="10387493" cy="1487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2763">
                  <a:extLst>
                    <a:ext uri="{9D8B030D-6E8A-4147-A177-3AD203B41FA5}">
                      <a16:colId xmlns:a16="http://schemas.microsoft.com/office/drawing/2014/main" val="2183543693"/>
                    </a:ext>
                  </a:extLst>
                </a:gridCol>
                <a:gridCol w="2027582">
                  <a:extLst>
                    <a:ext uri="{9D8B030D-6E8A-4147-A177-3AD203B41FA5}">
                      <a16:colId xmlns:a16="http://schemas.microsoft.com/office/drawing/2014/main" val="730160131"/>
                    </a:ext>
                  </a:extLst>
                </a:gridCol>
                <a:gridCol w="6997148">
                  <a:extLst>
                    <a:ext uri="{9D8B030D-6E8A-4147-A177-3AD203B41FA5}">
                      <a16:colId xmlns:a16="http://schemas.microsoft.com/office/drawing/2014/main" val="2258933986"/>
                    </a:ext>
                  </a:extLst>
                </a:gridCol>
              </a:tblGrid>
              <a:tr h="477078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treatment: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No antiviral treatment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21298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Prevention: </a:t>
                      </a:r>
                      <a:endParaRPr lang="ar-SA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Sanitation &amp; Hygienic measures </a:t>
                      </a:r>
                      <a:endParaRPr lang="ar-SA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214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Poliovirus vaccines:</a:t>
                      </a:r>
                      <a:endParaRPr lang="ar-SA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a-  Inactivated polio vaccine  (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IPV</a:t>
                      </a: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)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for adult </a:t>
                      </a: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(Salk, Killed) (S/C or IM) </a:t>
                      </a:r>
                    </a:p>
                    <a:p>
                      <a:pPr lvl="0">
                        <a:buFont typeface="Wingdings" charset="2"/>
                        <a:buNone/>
                      </a:pP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b- Live-attenuated polio vaccine </a:t>
                      </a:r>
                      <a:r>
                        <a:rPr lang="ar-SA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OPV</a:t>
                      </a: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)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for children </a:t>
                      </a: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(Sabin, oral)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4100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CE3C319-FE04-42D5-B7ED-C6E5F08BC445}"/>
              </a:ext>
            </a:extLst>
          </p:cNvPr>
          <p:cNvSpPr/>
          <p:nvPr/>
        </p:nvSpPr>
        <p:spPr>
          <a:xfrm>
            <a:off x="0" y="6427947"/>
            <a:ext cx="20560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*Not all of them grow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30DAA-8ED4-486C-970D-8715575C9EE8}"/>
              </a:ext>
            </a:extLst>
          </p:cNvPr>
          <p:cNvSpPr/>
          <p:nvPr/>
        </p:nvSpPr>
        <p:spPr>
          <a:xfrm>
            <a:off x="6521027" y="3149167"/>
            <a:ext cx="3656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Very low the appearance of enteroviruses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FA4A96-012D-408E-AE9B-F814D59B61F8}"/>
              </a:ext>
            </a:extLst>
          </p:cNvPr>
          <p:cNvSpPr/>
          <p:nvPr/>
        </p:nvSpPr>
        <p:spPr>
          <a:xfrm>
            <a:off x="8055722" y="3399503"/>
            <a:ext cx="3766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The best and gold standard to diagnose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63D6FD-D9A5-4B5A-A899-F971A735D587}"/>
              </a:ext>
            </a:extLst>
          </p:cNvPr>
          <p:cNvSpPr txBox="1"/>
          <p:nvPr/>
        </p:nvSpPr>
        <p:spPr>
          <a:xfrm>
            <a:off x="2052984" y="6427947"/>
            <a:ext cx="6255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PV =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njection,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PV =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rally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A64AB2-7BE5-40E2-BE6C-1475DD2F5F69}"/>
              </a:ext>
            </a:extLst>
          </p:cNvPr>
          <p:cNvSpPr/>
          <p:nvPr/>
        </p:nvSpPr>
        <p:spPr>
          <a:xfrm>
            <a:off x="4505132" y="6466419"/>
            <a:ext cx="73174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Cytopathic effect (CPE): Any possible change in the appearance of the infected cell (CPE can take several forms) *foundation*</a:t>
            </a:r>
          </a:p>
        </p:txBody>
      </p:sp>
    </p:spTree>
    <p:extLst>
      <p:ext uri="{BB962C8B-B14F-4D97-AF65-F5344CB8AC3E}">
        <p14:creationId xmlns:p14="http://schemas.microsoft.com/office/powerpoint/2010/main" val="26565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21885" y="1546797"/>
            <a:ext cx="7920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4069730" y="3542529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		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7794" y="118290"/>
            <a:ext cx="7543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Important Features of Polio Vaccines: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884531-0F17-4F33-8C47-2A0C49049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8962"/>
              </p:ext>
            </p:extLst>
          </p:nvPr>
        </p:nvGraphicFramePr>
        <p:xfrm>
          <a:off x="440429" y="688453"/>
          <a:ext cx="11290950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6426">
                  <a:extLst>
                    <a:ext uri="{9D8B030D-6E8A-4147-A177-3AD203B41FA5}">
                      <a16:colId xmlns:a16="http://schemas.microsoft.com/office/drawing/2014/main" val="516793930"/>
                    </a:ext>
                  </a:extLst>
                </a:gridCol>
                <a:gridCol w="2300392">
                  <a:extLst>
                    <a:ext uri="{9D8B030D-6E8A-4147-A177-3AD203B41FA5}">
                      <a16:colId xmlns:a16="http://schemas.microsoft.com/office/drawing/2014/main" val="534835097"/>
                    </a:ext>
                  </a:extLst>
                </a:gridCol>
                <a:gridCol w="3804132">
                  <a:extLst>
                    <a:ext uri="{9D8B030D-6E8A-4147-A177-3AD203B41FA5}">
                      <a16:colId xmlns:a16="http://schemas.microsoft.com/office/drawing/2014/main" val="1552307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Attribute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Killed (IPV)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Live (OPV)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5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3 types (trivalent)*</a:t>
                      </a:r>
                      <a:endParaRPr 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Yes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Yes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577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Prevents disease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Yes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Yes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32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Induces humoral IgG</a:t>
                      </a:r>
                      <a:endParaRPr 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Yes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Yes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06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Route of administration</a:t>
                      </a:r>
                      <a:endParaRPr lang="en-US" sz="1800" dirty="0">
                        <a:solidFill>
                          <a:srgbClr val="FFFFFF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Injection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Oral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04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Induces intestinal IgA</a:t>
                      </a:r>
                      <a:endParaRPr 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61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latin typeface="+mn-lt"/>
                          <a:cs typeface="Times New Roman" pitchFamily="18" charset="0"/>
                        </a:rPr>
                        <a:t>Interrupts transmission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14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Affords 2</a:t>
                      </a:r>
                      <a:r>
                        <a:rPr lang="en-US" sz="1800" baseline="30000" dirty="0"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 protection by spread to others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6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Reverts to </a:t>
                      </a:r>
                      <a:r>
                        <a:rPr lang="en-US" sz="1800" dirty="0" err="1">
                          <a:latin typeface="+mn-lt"/>
                          <a:ea typeface="Calibri" charset="0"/>
                          <a:cs typeface="Calibri" charset="0"/>
                        </a:rPr>
                        <a:t>virulance</a:t>
                      </a:r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 	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No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Yes (rarely)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8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Causes disease in the immunocompromised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latin typeface="+mn-lt"/>
                          <a:cs typeface="Times New Roman" pitchFamily="18" charset="0"/>
                        </a:rPr>
                        <a:t>Co-infection with other EVs may impair immunization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26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Requires refrigeration 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68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Duration</a:t>
                      </a:r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of</a:t>
                      </a:r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immunity</a:t>
                      </a:r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  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Shorter</a:t>
                      </a:r>
                      <a:endParaRPr 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Longer</a:t>
                      </a:r>
                      <a:endParaRPr 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0086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88F58A-0A91-49FC-BF0A-4D23A561C597}"/>
              </a:ext>
            </a:extLst>
          </p:cNvPr>
          <p:cNvCxnSpPr/>
          <p:nvPr/>
        </p:nvCxnSpPr>
        <p:spPr>
          <a:xfrm>
            <a:off x="0" y="63477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9F54B04-E4E9-401D-A1DD-87338174D10E}"/>
              </a:ext>
            </a:extLst>
          </p:cNvPr>
          <p:cNvSpPr/>
          <p:nvPr/>
        </p:nvSpPr>
        <p:spPr>
          <a:xfrm>
            <a:off x="-40075" y="6397540"/>
            <a:ext cx="3698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*Protect against the three types of viruses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83C1AE-2B38-4F35-B6E9-5173D7279038}"/>
              </a:ext>
            </a:extLst>
          </p:cNvPr>
          <p:cNvSpPr/>
          <p:nvPr/>
        </p:nvSpPr>
        <p:spPr>
          <a:xfrm>
            <a:off x="2439807" y="1802504"/>
            <a:ext cx="1459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Against viremia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F710F7-E77F-40AA-B09B-0BE7254C4BF9}"/>
              </a:ext>
            </a:extLst>
          </p:cNvPr>
          <p:cNvSpPr/>
          <p:nvPr/>
        </p:nvSpPr>
        <p:spPr>
          <a:xfrm>
            <a:off x="0" y="5622336"/>
            <a:ext cx="1219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Notes: 1- immunocompromised and Adult should take the Killed (IPV) type  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2- Children take the Live (OPV) type which also oral administration            3- The Live (OPV ) rarely cause paralysis while killed (IPV) not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8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1384" y="233177"/>
            <a:ext cx="3277616" cy="438475"/>
          </a:xfrm>
        </p:spPr>
        <p:txBody>
          <a:bodyPr>
            <a:norm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Poliovirus Vaccine: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65514" y="735231"/>
            <a:ext cx="11282260" cy="4530725"/>
          </a:xfrm>
          <a:noFill/>
        </p:spPr>
        <p:txBody>
          <a:bodyPr>
            <a:normAutofit/>
          </a:bodyPr>
          <a:lstStyle/>
          <a:p>
            <a:pPr algn="just" eaLnBrk="1" hangingPunct="1"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effectLst/>
                <a:latin typeface="Calibri" charset="0"/>
                <a:ea typeface="Calibri" charset="0"/>
                <a:cs typeface="Calibri" charset="0"/>
              </a:rPr>
              <a:t>Adverse reactions ;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local reactions </a:t>
            </a:r>
            <a:r>
              <a:rPr lang="en-US" sz="1800" dirty="0">
                <a:effectLst/>
                <a:latin typeface="Calibri" charset="0"/>
                <a:ea typeface="Calibri" charset="0"/>
                <a:cs typeface="Calibri" charset="0"/>
              </a:rPr>
              <a:t>(IPV)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Vaccine -Associated Paralytic Poliomyelitis</a:t>
            </a:r>
            <a:r>
              <a:rPr lang="en-US" sz="1800" dirty="0">
                <a:effectLst/>
                <a:latin typeface="Calibri" charset="0"/>
                <a:ea typeface="Calibri" charset="0"/>
                <a:cs typeface="Calibri" charset="0"/>
              </a:rPr>
              <a:t> (OPV) 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adult , </a:t>
            </a:r>
            <a:r>
              <a:rPr lang="en-US" sz="1800" dirty="0">
                <a:cs typeface="Times New Roman" pitchFamily="18" charset="0"/>
              </a:rPr>
              <a:t>immunocompromised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*</a:t>
            </a:r>
            <a:r>
              <a:rPr lang="en-US" sz="1800" dirty="0">
                <a:effectLst/>
                <a:latin typeface="Calibri" charset="0"/>
                <a:ea typeface="Calibri" charset="0"/>
                <a:cs typeface="Calibri" charset="0"/>
              </a:rPr>
              <a:t>	 </a:t>
            </a:r>
          </a:p>
          <a:p>
            <a:pPr algn="just" eaLnBrk="1" hangingPunct="1"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charset="0"/>
                <a:ea typeface="Calibri" charset="0"/>
                <a:cs typeface="Calibri" charset="0"/>
              </a:rPr>
              <a:t>4 doses of PV;   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2, 4 , 6-18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ms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&amp; 4 - 6 yrs</a:t>
            </a:r>
            <a:endParaRPr lang="en-US" sz="1800" dirty="0">
              <a:effectLst/>
              <a:latin typeface="Calibri" charset="0"/>
              <a:ea typeface="Calibri" charset="0"/>
              <a:cs typeface="Calibri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Combination vaccine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a typeface="Calibri" charset="0"/>
                <a:cs typeface="Calibri" charset="0"/>
              </a:rPr>
              <a:t>(</a:t>
            </a:r>
            <a:r>
              <a:rPr lang="en-US" altLang="en-US" sz="180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Pediarix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): contains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a typeface="Calibri" charset="0"/>
                <a:cs typeface="Calibri" charset="0"/>
              </a:rPr>
              <a:t>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sz="1800" dirty="0">
                <a:effectLst/>
                <a:latin typeface="Calibri" charset="0"/>
                <a:ea typeface="Calibri" charset="0"/>
                <a:cs typeface="Calibri" charset="0"/>
              </a:rPr>
              <a:t>IPV, DTaP ,Hib &amp; HB vaccines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sz="1800" dirty="0">
                <a:effectLst/>
                <a:latin typeface="Calibri" charset="0"/>
                <a:ea typeface="Calibri" charset="0"/>
                <a:cs typeface="Calibri" charset="0"/>
              </a:rPr>
              <a:t>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5464" y="2815927"/>
            <a:ext cx="308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cs typeface="Times New Roman" pitchFamily="18" charset="0"/>
              </a:rPr>
              <a:t>Polio Vaccination of Adults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1229" y="3224494"/>
            <a:ext cx="44052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itchFamily="18" charset="0"/>
              </a:rPr>
              <a:t>Indications: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Travelers to polio-endemic countries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HCW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itchFamily="18" charset="0"/>
              </a:rPr>
              <a:t>IPV  </a:t>
            </a:r>
          </a:p>
        </p:txBody>
      </p:sp>
      <p:pic>
        <p:nvPicPr>
          <p:cNvPr id="9" name="Picture 2" descr="C:\Documents and Settings\Dr.Malak\Desktop\lab foundation\yearmap[1].jpg">
            <a:extLst>
              <a:ext uri="{FF2B5EF4-FFF2-40B4-BE49-F238E27FC236}">
                <a16:creationId xmlns:a16="http://schemas.microsoft.com/office/drawing/2014/main" id="{814C14DF-7775-4313-A9B9-CC37214ED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443" y="152126"/>
            <a:ext cx="3392557" cy="266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240DF-1B1D-4634-B37A-BC3210A72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53" y="3456285"/>
            <a:ext cx="3551735" cy="252217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A36DB6-4759-4DDE-B52A-D36FF3163F42}"/>
              </a:ext>
            </a:extLst>
          </p:cNvPr>
          <p:cNvCxnSpPr/>
          <p:nvPr/>
        </p:nvCxnSpPr>
        <p:spPr>
          <a:xfrm>
            <a:off x="0" y="63477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7CFDC79-BF0A-412D-BAB4-2910019EB78D}"/>
              </a:ext>
            </a:extLst>
          </p:cNvPr>
          <p:cNvSpPr/>
          <p:nvPr/>
        </p:nvSpPr>
        <p:spPr>
          <a:xfrm>
            <a:off x="3122522" y="1039948"/>
            <a:ext cx="2023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At the site of injection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793840-E65B-4A19-AEFF-4DBB85271CA3}"/>
              </a:ext>
            </a:extLst>
          </p:cNvPr>
          <p:cNvSpPr/>
          <p:nvPr/>
        </p:nvSpPr>
        <p:spPr>
          <a:xfrm>
            <a:off x="25224" y="6347791"/>
            <a:ext cx="29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*Should take the killed (IPV) type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6F782B-3E06-4F71-B56D-EDA000554D7C}"/>
              </a:ext>
            </a:extLst>
          </p:cNvPr>
          <p:cNvSpPr/>
          <p:nvPr/>
        </p:nvSpPr>
        <p:spPr>
          <a:xfrm>
            <a:off x="2075978" y="3824658"/>
            <a:ext cx="1771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Health care worker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848CA9-2DEA-4990-B304-3AE2E794E227}"/>
              </a:ext>
            </a:extLst>
          </p:cNvPr>
          <p:cNvSpPr/>
          <p:nvPr/>
        </p:nvSpPr>
        <p:spPr>
          <a:xfrm>
            <a:off x="4966307" y="3486104"/>
            <a:ext cx="2136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Take KILLED(IPV) type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D5DC9E-9489-4863-9DC4-3343521BC2FD}"/>
              </a:ext>
            </a:extLst>
          </p:cNvPr>
          <p:cNvSpPr/>
          <p:nvPr/>
        </p:nvSpPr>
        <p:spPr>
          <a:xfrm>
            <a:off x="9037983" y="2747440"/>
            <a:ext cx="28097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The Incident has been decreased due to the using of universal vaccination </a:t>
            </a:r>
          </a:p>
        </p:txBody>
      </p:sp>
    </p:spTree>
    <p:extLst>
      <p:ext uri="{BB962C8B-B14F-4D97-AF65-F5344CB8AC3E}">
        <p14:creationId xmlns:p14="http://schemas.microsoft.com/office/powerpoint/2010/main" val="66392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583" y="266234"/>
            <a:ext cx="3455504" cy="536023"/>
          </a:xfrm>
        </p:spPr>
        <p:txBody>
          <a:bodyPr>
            <a:norm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Viral Encephalitis: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E09473-3785-40C3-974E-A735AFEED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81237"/>
              </p:ext>
            </p:extLst>
          </p:nvPr>
        </p:nvGraphicFramePr>
        <p:xfrm>
          <a:off x="3320585" y="307954"/>
          <a:ext cx="8013145" cy="4269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2629">
                  <a:extLst>
                    <a:ext uri="{9D8B030D-6E8A-4147-A177-3AD203B41FA5}">
                      <a16:colId xmlns:a16="http://schemas.microsoft.com/office/drawing/2014/main" val="2730672846"/>
                    </a:ext>
                  </a:extLst>
                </a:gridCol>
                <a:gridCol w="1602629">
                  <a:extLst>
                    <a:ext uri="{9D8B030D-6E8A-4147-A177-3AD203B41FA5}">
                      <a16:colId xmlns:a16="http://schemas.microsoft.com/office/drawing/2014/main" val="329228754"/>
                    </a:ext>
                  </a:extLst>
                </a:gridCol>
                <a:gridCol w="1602629">
                  <a:extLst>
                    <a:ext uri="{9D8B030D-6E8A-4147-A177-3AD203B41FA5}">
                      <a16:colId xmlns:a16="http://schemas.microsoft.com/office/drawing/2014/main" val="3735427980"/>
                    </a:ext>
                  </a:extLst>
                </a:gridCol>
                <a:gridCol w="1602629">
                  <a:extLst>
                    <a:ext uri="{9D8B030D-6E8A-4147-A177-3AD203B41FA5}">
                      <a16:colId xmlns:a16="http://schemas.microsoft.com/office/drawing/2014/main" val="3640668268"/>
                    </a:ext>
                  </a:extLst>
                </a:gridCol>
                <a:gridCol w="1602629">
                  <a:extLst>
                    <a:ext uri="{9D8B030D-6E8A-4147-A177-3AD203B41FA5}">
                      <a16:colId xmlns:a16="http://schemas.microsoft.com/office/drawing/2014/main" val="1483336242"/>
                    </a:ext>
                  </a:extLst>
                </a:gridCol>
              </a:tblGrid>
              <a:tr h="426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Enteroviruses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Herpes viruses.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Rabies virus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Arboviruses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Others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50775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B9897D-C296-4520-82D7-A7E6830DD723}"/>
              </a:ext>
            </a:extLst>
          </p:cNvPr>
          <p:cNvCxnSpPr/>
          <p:nvPr/>
        </p:nvCxnSpPr>
        <p:spPr>
          <a:xfrm>
            <a:off x="92765" y="895022"/>
            <a:ext cx="1200647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4B3EF7-C904-487A-8225-B310D6D5DE3F}"/>
              </a:ext>
            </a:extLst>
          </p:cNvPr>
          <p:cNvCxnSpPr/>
          <p:nvPr/>
        </p:nvCxnSpPr>
        <p:spPr>
          <a:xfrm>
            <a:off x="0" y="63477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A4E2C7-076C-4CC4-B214-0F53EAFBB14B}"/>
              </a:ext>
            </a:extLst>
          </p:cNvPr>
          <p:cNvSpPr txBox="1">
            <a:spLocks/>
          </p:cNvSpPr>
          <p:nvPr/>
        </p:nvSpPr>
        <p:spPr>
          <a:xfrm>
            <a:off x="122583" y="719666"/>
            <a:ext cx="6975231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Herpes Simplex Encephalitis: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B9916-3581-4AE4-BC4D-CDCA70F6B950}"/>
              </a:ext>
            </a:extLst>
          </p:cNvPr>
          <p:cNvSpPr/>
          <p:nvPr/>
        </p:nvSpPr>
        <p:spPr>
          <a:xfrm>
            <a:off x="702364" y="1567085"/>
            <a:ext cx="69745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Caused by: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Herpes simplex virus -1(HSV-1)</a:t>
            </a:r>
          </a:p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DNA , Enveloped , Icosahedral Virus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C/F: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Fever ,Headache ,Vomiting ,Seizures &amp; altered mental status.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High mortality rate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Diagnosis: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MRI (magnetic resonance imaging)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CSF: Lymph: high 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               glucose: normal 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               Protein: high 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detection of HSV-1 DNA by PCR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Treatment: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Acyclovir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pic>
        <p:nvPicPr>
          <p:cNvPr id="12" name="Picture 2" descr="http://virology-online.com/viruses/hsv2.gif">
            <a:extLst>
              <a:ext uri="{FF2B5EF4-FFF2-40B4-BE49-F238E27FC236}">
                <a16:creationId xmlns:a16="http://schemas.microsoft.com/office/drawing/2014/main" id="{896EFFA1-D4FD-448C-BE15-3C368D4E3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313" y="1255799"/>
            <a:ext cx="2663687" cy="1447643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E8867A-5393-4186-AA58-23D2BBD19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13" y="2896100"/>
            <a:ext cx="4187687" cy="3072190"/>
          </a:xfrm>
          <a:prstGeom prst="rect">
            <a:avLst/>
          </a:prstGeom>
        </p:spPr>
      </p:pic>
      <p:sp>
        <p:nvSpPr>
          <p:cNvPr id="14" name="مربع نص 7">
            <a:extLst>
              <a:ext uri="{FF2B5EF4-FFF2-40B4-BE49-F238E27FC236}">
                <a16:creationId xmlns:a16="http://schemas.microsoft.com/office/drawing/2014/main" id="{2F9AF83D-F147-4E81-B650-B49000D61804}"/>
              </a:ext>
            </a:extLst>
          </p:cNvPr>
          <p:cNvSpPr txBox="1"/>
          <p:nvPr/>
        </p:nvSpPr>
        <p:spPr>
          <a:xfrm>
            <a:off x="3777593" y="1862354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Type 1</a:t>
            </a:r>
          </a:p>
        </p:txBody>
      </p:sp>
      <p:sp>
        <p:nvSpPr>
          <p:cNvPr id="15" name="مربع نص 5">
            <a:extLst>
              <a:ext uri="{FF2B5EF4-FFF2-40B4-BE49-F238E27FC236}">
                <a16:creationId xmlns:a16="http://schemas.microsoft.com/office/drawing/2014/main" id="{CFDC4AF4-5CCC-40D5-A762-B9B4FE015993}"/>
              </a:ext>
            </a:extLst>
          </p:cNvPr>
          <p:cNvSpPr txBox="1"/>
          <p:nvPr/>
        </p:nvSpPr>
        <p:spPr>
          <a:xfrm>
            <a:off x="92765" y="6424437"/>
            <a:ext cx="1083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-Can transmitted by saliva or direct contact with physclis then travel to the peripheral nerve to the trigeminal ganglia and it will affect the temporal lop ( necrotic lesion )</a:t>
            </a:r>
          </a:p>
          <a:p>
            <a:r>
              <a:rPr lang="en-US" sz="1200" dirty="0">
                <a:solidFill>
                  <a:srgbClr val="04AC04"/>
                </a:solidFill>
              </a:rPr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E788A6-CAB5-4674-8EC5-4B2CFF3CF66A}"/>
              </a:ext>
            </a:extLst>
          </p:cNvPr>
          <p:cNvSpPr/>
          <p:nvPr/>
        </p:nvSpPr>
        <p:spPr>
          <a:xfrm>
            <a:off x="4837557" y="3532535"/>
            <a:ext cx="25876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to find the lesion in the temporal lope </a:t>
            </a:r>
          </a:p>
        </p:txBody>
      </p:sp>
      <p:sp>
        <p:nvSpPr>
          <p:cNvPr id="16" name="مربع نص 4">
            <a:extLst>
              <a:ext uri="{FF2B5EF4-FFF2-40B4-BE49-F238E27FC236}">
                <a16:creationId xmlns:a16="http://schemas.microsoft.com/office/drawing/2014/main" id="{B0D300B0-FCA8-4051-86E9-6ECB0E46A5E7}"/>
              </a:ext>
            </a:extLst>
          </p:cNvPr>
          <p:cNvSpPr txBox="1"/>
          <p:nvPr/>
        </p:nvSpPr>
        <p:spPr>
          <a:xfrm>
            <a:off x="2107249" y="5141161"/>
            <a:ext cx="5219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this is the only virus (from this group) that can be treated.</a:t>
            </a:r>
          </a:p>
        </p:txBody>
      </p:sp>
    </p:spTree>
    <p:extLst>
      <p:ext uri="{BB962C8B-B14F-4D97-AF65-F5344CB8AC3E}">
        <p14:creationId xmlns:p14="http://schemas.microsoft.com/office/powerpoint/2010/main" val="34188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114800" y="2809830"/>
            <a:ext cx="289559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10327640" y="2635887"/>
            <a:ext cx="186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  Bullet shaped virus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4610" y="187456"/>
            <a:ext cx="3877089" cy="604606"/>
          </a:xfrm>
          <a:prstGeom prst="rect">
            <a:avLst/>
          </a:prstGeom>
          <a:ln w="3175">
            <a:noFill/>
          </a:ln>
        </p:spPr>
        <p:txBody>
          <a:bodyPr vert="horz">
            <a:normAutofit/>
          </a:bodyPr>
          <a:lstStyle/>
          <a:p>
            <a:pPr marL="480060" indent="-34290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Rabies encephalitis: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0FCBE24-EBE5-4F92-BC22-2BCEF8EF725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7640" y="759877"/>
            <a:ext cx="1828799" cy="185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DC0F58-12A7-4B63-940B-DCA3AA888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83963"/>
              </p:ext>
            </p:extLst>
          </p:nvPr>
        </p:nvGraphicFramePr>
        <p:xfrm>
          <a:off x="285077" y="742845"/>
          <a:ext cx="9866087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3326">
                  <a:extLst>
                    <a:ext uri="{9D8B030D-6E8A-4147-A177-3AD203B41FA5}">
                      <a16:colId xmlns:a16="http://schemas.microsoft.com/office/drawing/2014/main" val="690288386"/>
                    </a:ext>
                  </a:extLst>
                </a:gridCol>
                <a:gridCol w="3867649">
                  <a:extLst>
                    <a:ext uri="{9D8B030D-6E8A-4147-A177-3AD203B41FA5}">
                      <a16:colId xmlns:a16="http://schemas.microsoft.com/office/drawing/2014/main" val="1603697360"/>
                    </a:ext>
                  </a:extLst>
                </a:gridCol>
                <a:gridCol w="4445112">
                  <a:extLst>
                    <a:ext uri="{9D8B030D-6E8A-4147-A177-3AD203B41FA5}">
                      <a16:colId xmlns:a16="http://schemas.microsoft.com/office/drawing/2014/main" val="595645903"/>
                    </a:ext>
                  </a:extLst>
                </a:gridCol>
              </a:tblGrid>
              <a:tr h="324095">
                <a:tc gridSpan="3"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80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s.s</a:t>
                      </a: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 (-)RNA genome, Helical  nucleocapsid, Enveloped virus.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425686"/>
                  </a:ext>
                </a:extLst>
              </a:tr>
              <a:tr h="32859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Family:</a:t>
                      </a:r>
                      <a:r>
                        <a:rPr lang="en-US" b="1" dirty="0"/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Rabies virus :</a:t>
                      </a:r>
                      <a:r>
                        <a:rPr lang="en-US" sz="180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Rhabdoviridae</a:t>
                      </a: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.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575988"/>
                  </a:ext>
                </a:extLst>
              </a:tr>
              <a:tr h="32859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Epidemiology;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871137"/>
                  </a:ext>
                </a:extLst>
              </a:tr>
              <a:tr h="567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Reservoir: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800">
                          <a:latin typeface="Calibri" charset="0"/>
                          <a:ea typeface="Calibri" charset="0"/>
                          <a:cs typeface="Calibri" charset="0"/>
                        </a:rPr>
                        <a:t>a- Major:</a:t>
                      </a:r>
                    </a:p>
                    <a:p>
                      <a:pPr lvl="1">
                        <a:buFont typeface="Wingdings" pitchFamily="2" charset="2"/>
                        <a:buNone/>
                      </a:pPr>
                      <a:r>
                        <a:rPr lang="en-US" sz="1800">
                          <a:latin typeface="Calibri" charset="0"/>
                          <a:ea typeface="Calibri" charset="0"/>
                          <a:cs typeface="Calibri" charset="0"/>
                        </a:rPr>
                        <a:t>Raccoons , Foxes, Wolves &amp; bats.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 b- Imp:</a:t>
                      </a:r>
                    </a:p>
                    <a:p>
                      <a:pPr lvl="1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cats &amp;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dogs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318703"/>
                  </a:ext>
                </a:extLst>
              </a:tr>
              <a:tr h="810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Transmission: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a- Common route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(usually dogs)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Bite of a rabid animal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b- Uncommon route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Inhalation while in a bat infested cave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Corneal transplant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484791"/>
                  </a:ext>
                </a:extLst>
              </a:tr>
            </a:tbl>
          </a:graphicData>
        </a:graphic>
      </p:graphicFrame>
      <p:pic>
        <p:nvPicPr>
          <p:cNvPr id="13" name="Picture 2" descr="C:\Documents and Settings\Dr.Malak\Desktop\MALAK (E)\virology picture folders\ZOONSES\rabies.jpg">
            <a:extLst>
              <a:ext uri="{FF2B5EF4-FFF2-40B4-BE49-F238E27FC236}">
                <a16:creationId xmlns:a16="http://schemas.microsoft.com/office/drawing/2014/main" id="{F73997D1-82BD-4EA2-9131-2F5BE3A4B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27096" y="3545548"/>
            <a:ext cx="4724068" cy="2651299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5BBCE06-EC84-4A05-A3BD-E72134CD0715}"/>
              </a:ext>
            </a:extLst>
          </p:cNvPr>
          <p:cNvSpPr/>
          <p:nvPr/>
        </p:nvSpPr>
        <p:spPr>
          <a:xfrm>
            <a:off x="285077" y="3558536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Pathogenesis: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Picture 4" descr="19_15">
            <a:extLst>
              <a:ext uri="{FF2B5EF4-FFF2-40B4-BE49-F238E27FC236}">
                <a16:creationId xmlns:a16="http://schemas.microsoft.com/office/drawing/2014/main" id="{4DFA8535-F07C-4BD4-8542-860F51D3B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63120" t="10802" r="17519" b="3510"/>
          <a:stretch>
            <a:fillRect/>
          </a:stretch>
        </p:blipFill>
        <p:spPr bwMode="auto">
          <a:xfrm>
            <a:off x="10327640" y="1749287"/>
            <a:ext cx="473277" cy="9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4648DD-9372-4A2A-A26B-5D13C4F4E505}"/>
              </a:ext>
            </a:extLst>
          </p:cNvPr>
          <p:cNvCxnSpPr/>
          <p:nvPr/>
        </p:nvCxnSpPr>
        <p:spPr>
          <a:xfrm>
            <a:off x="0" y="63477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">
            <a:extLst>
              <a:ext uri="{FF2B5EF4-FFF2-40B4-BE49-F238E27FC236}">
                <a16:creationId xmlns:a16="http://schemas.microsoft.com/office/drawing/2014/main" id="{D96F33F6-CB06-48BA-BF0E-D0ACED424C2C}"/>
              </a:ext>
            </a:extLst>
          </p:cNvPr>
          <p:cNvSpPr txBox="1"/>
          <p:nvPr/>
        </p:nvSpPr>
        <p:spPr>
          <a:xfrm>
            <a:off x="0" y="6384146"/>
            <a:ext cx="2221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From animals to human  </a:t>
            </a:r>
          </a:p>
        </p:txBody>
      </p:sp>
      <p:sp>
        <p:nvSpPr>
          <p:cNvPr id="16" name="مربع نص 2">
            <a:extLst>
              <a:ext uri="{FF2B5EF4-FFF2-40B4-BE49-F238E27FC236}">
                <a16:creationId xmlns:a16="http://schemas.microsoft.com/office/drawing/2014/main" id="{979A8C80-0383-4BE8-970B-65F4BCC10BC8}"/>
              </a:ext>
            </a:extLst>
          </p:cNvPr>
          <p:cNvSpPr txBox="1"/>
          <p:nvPr/>
        </p:nvSpPr>
        <p:spPr>
          <a:xfrm>
            <a:off x="1326442" y="6384146"/>
            <a:ext cx="8472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/   In USA rarely conceder as reservoir for the rabies because they are immunized </a:t>
            </a:r>
          </a:p>
        </p:txBody>
      </p:sp>
    </p:spTree>
    <p:extLst>
      <p:ext uri="{BB962C8B-B14F-4D97-AF65-F5344CB8AC3E}">
        <p14:creationId xmlns:p14="http://schemas.microsoft.com/office/powerpoint/2010/main" val="12742463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26" y="0"/>
            <a:ext cx="4927600" cy="1143000"/>
          </a:xfrm>
        </p:spPr>
        <p:txBody>
          <a:bodyPr>
            <a:norm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Rabies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</a:t>
            </a:r>
            <a:endParaRPr lang="en-US" sz="2400" i="1" u="sng" dirty="0"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C58C7-419A-472D-81CA-1C462EA32900}"/>
              </a:ext>
            </a:extLst>
          </p:cNvPr>
          <p:cNvSpPr/>
          <p:nvPr/>
        </p:nvSpPr>
        <p:spPr>
          <a:xfrm>
            <a:off x="450574" y="7550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a fatal acute encephalitis</a:t>
            </a:r>
            <a:endParaRPr lang="en-US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 zoonotic disease 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893A31-8067-4F14-B42E-3E3873F0C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25092"/>
              </p:ext>
            </p:extLst>
          </p:nvPr>
        </p:nvGraphicFramePr>
        <p:xfrm>
          <a:off x="450574" y="1383599"/>
          <a:ext cx="1102581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2956">
                  <a:extLst>
                    <a:ext uri="{9D8B030D-6E8A-4147-A177-3AD203B41FA5}">
                      <a16:colId xmlns:a16="http://schemas.microsoft.com/office/drawing/2014/main" val="2005953056"/>
                    </a:ext>
                  </a:extLst>
                </a:gridCol>
                <a:gridCol w="3856383">
                  <a:extLst>
                    <a:ext uri="{9D8B030D-6E8A-4147-A177-3AD203B41FA5}">
                      <a16:colId xmlns:a16="http://schemas.microsoft.com/office/drawing/2014/main" val="3117251578"/>
                    </a:ext>
                  </a:extLst>
                </a:gridCol>
                <a:gridCol w="4386471">
                  <a:extLst>
                    <a:ext uri="{9D8B030D-6E8A-4147-A177-3AD203B41FA5}">
                      <a16:colId xmlns:a16="http://schemas.microsoft.com/office/drawing/2014/main" val="42408828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 phase :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874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1-The incubation period: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1-3 m &gt; longer 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157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2-The prodromal phase: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Fever, Headache, Malaise, Anorexia, Nausea &amp; Vomiting.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Abnormal sensation around the wound.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864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3-Neurological phase: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A- encephalitis: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Nervous , Lacrimation , salivation, Hydrophobia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**</a:t>
                      </a: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 , Convulsion  ,coma &amp; death 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B- Paralytic illness: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Ascending , Death ,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cs typeface="Times New Roman" pitchFamily="18" charset="0"/>
                        </a:rPr>
                        <a:t>associated with Bat bite.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46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4- Recovery: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Extremely rare 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716173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D1CF97-96C8-4AC9-B398-C82F4D011CFA}"/>
              </a:ext>
            </a:extLst>
          </p:cNvPr>
          <p:cNvCxnSpPr/>
          <p:nvPr/>
        </p:nvCxnSpPr>
        <p:spPr>
          <a:xfrm>
            <a:off x="0" y="63477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99059B6-45CC-4EAA-904B-39558424A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051" y="4573680"/>
            <a:ext cx="3164949" cy="166285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48AFEFD-95D2-42D7-8109-7B193733615A}"/>
              </a:ext>
            </a:extLst>
          </p:cNvPr>
          <p:cNvSpPr txBox="1"/>
          <p:nvPr/>
        </p:nvSpPr>
        <p:spPr>
          <a:xfrm>
            <a:off x="4041554" y="2803721"/>
            <a:ext cx="284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Majority of illness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1A0683E-CB42-4340-8282-C18DAEF0AD37}"/>
              </a:ext>
            </a:extLst>
          </p:cNvPr>
          <p:cNvSpPr txBox="1"/>
          <p:nvPr/>
        </p:nvSpPr>
        <p:spPr>
          <a:xfrm>
            <a:off x="108226" y="6573078"/>
            <a:ext cx="4812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**Fear from water due to painful spasm of pharyngeal muscles </a:t>
            </a:r>
          </a:p>
        </p:txBody>
      </p:sp>
      <p:sp>
        <p:nvSpPr>
          <p:cNvPr id="12" name="مربع نص 9">
            <a:extLst>
              <a:ext uri="{FF2B5EF4-FFF2-40B4-BE49-F238E27FC236}">
                <a16:creationId xmlns:a16="http://schemas.microsoft.com/office/drawing/2014/main" id="{CD7AD6A6-9262-4EAB-BF4F-2C0B1780695E}"/>
              </a:ext>
            </a:extLst>
          </p:cNvPr>
          <p:cNvSpPr txBox="1"/>
          <p:nvPr/>
        </p:nvSpPr>
        <p:spPr>
          <a:xfrm>
            <a:off x="7780878" y="3351384"/>
            <a:ext cx="369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Due to infection of the spinal cord rather than brain</a:t>
            </a:r>
          </a:p>
        </p:txBody>
      </p:sp>
      <p:sp>
        <p:nvSpPr>
          <p:cNvPr id="13" name="مربع نص 3">
            <a:extLst>
              <a:ext uri="{FF2B5EF4-FFF2-40B4-BE49-F238E27FC236}">
                <a16:creationId xmlns:a16="http://schemas.microsoft.com/office/drawing/2014/main" id="{3B299B83-3327-48EF-AEA8-BB012B7572F1}"/>
              </a:ext>
            </a:extLst>
          </p:cNvPr>
          <p:cNvSpPr txBox="1"/>
          <p:nvPr/>
        </p:nvSpPr>
        <p:spPr>
          <a:xfrm>
            <a:off x="1381539" y="424906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داء الكلب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مربع نص 4">
            <a:extLst>
              <a:ext uri="{FF2B5EF4-FFF2-40B4-BE49-F238E27FC236}">
                <a16:creationId xmlns:a16="http://schemas.microsoft.com/office/drawing/2014/main" id="{FABE51FB-FDCF-4766-9D72-4AF40075E3C2}"/>
              </a:ext>
            </a:extLst>
          </p:cNvPr>
          <p:cNvSpPr txBox="1"/>
          <p:nvPr/>
        </p:nvSpPr>
        <p:spPr>
          <a:xfrm>
            <a:off x="108226" y="6347791"/>
            <a:ext cx="9658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*Variable dependent on many factors including the  location of the bite if it’s in head it will be shorter than in leg</a:t>
            </a:r>
          </a:p>
        </p:txBody>
      </p:sp>
      <p:sp>
        <p:nvSpPr>
          <p:cNvPr id="15" name="مربع نص 6">
            <a:extLst>
              <a:ext uri="{FF2B5EF4-FFF2-40B4-BE49-F238E27FC236}">
                <a16:creationId xmlns:a16="http://schemas.microsoft.com/office/drawing/2014/main" id="{A50A0A02-DE0D-4847-B84C-49CE0D14B58B}"/>
              </a:ext>
            </a:extLst>
          </p:cNvPr>
          <p:cNvSpPr txBox="1"/>
          <p:nvPr/>
        </p:nvSpPr>
        <p:spPr>
          <a:xfrm>
            <a:off x="685800" y="236842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Non specific illness </a:t>
            </a:r>
          </a:p>
        </p:txBody>
      </p:sp>
    </p:spTree>
    <p:extLst>
      <p:ext uri="{BB962C8B-B14F-4D97-AF65-F5344CB8AC3E}">
        <p14:creationId xmlns:p14="http://schemas.microsoft.com/office/powerpoint/2010/main" val="753404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58" y="-49413"/>
            <a:ext cx="4648515" cy="1143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Laboratory Diagnosis: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059927"/>
            <a:ext cx="39625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30678" y="3014171"/>
            <a:ext cx="2111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Negri bodies are diagnostic of rabies.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9125256" y="1604236"/>
            <a:ext cx="3681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Rabid brain stained with </a:t>
            </a:r>
          </a:p>
          <a:p>
            <a:pPr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Fluorescent anti-rabies antibody</a:t>
            </a:r>
          </a:p>
        </p:txBody>
      </p:sp>
      <p:pic>
        <p:nvPicPr>
          <p:cNvPr id="9" name="Picture 6" descr="positive dFA">
            <a:extLst>
              <a:ext uri="{FF2B5EF4-FFF2-40B4-BE49-F238E27FC236}">
                <a16:creationId xmlns:a16="http://schemas.microsoft.com/office/drawing/2014/main" id="{542E1344-A6A6-44A0-A9DE-2A0F03B8C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070" t="42760"/>
          <a:stretch>
            <a:fillRect/>
          </a:stretch>
        </p:blipFill>
        <p:spPr bwMode="auto">
          <a:xfrm>
            <a:off x="10230678" y="791024"/>
            <a:ext cx="1961321" cy="8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Dr.Malak\Desktop\MALAK (E)\virology picture folders\ZOONSES\IN rabies.jpg">
            <a:extLst>
              <a:ext uri="{FF2B5EF4-FFF2-40B4-BE49-F238E27FC236}">
                <a16:creationId xmlns:a16="http://schemas.microsoft.com/office/drawing/2014/main" id="{F6EE33FA-E172-4257-B7B9-804014484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0678" y="2182228"/>
            <a:ext cx="1961322" cy="825454"/>
          </a:xfrm>
          <a:prstGeom prst="rect">
            <a:avLst/>
          </a:prstGeom>
          <a:noFill/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2D17B9-6405-46F9-B613-3DD0EE774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709231"/>
              </p:ext>
            </p:extLst>
          </p:nvPr>
        </p:nvGraphicFramePr>
        <p:xfrm>
          <a:off x="381001" y="796192"/>
          <a:ext cx="8378686" cy="2310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5795">
                  <a:extLst>
                    <a:ext uri="{9D8B030D-6E8A-4147-A177-3AD203B41FA5}">
                      <a16:colId xmlns:a16="http://schemas.microsoft.com/office/drawing/2014/main" val="4238233028"/>
                    </a:ext>
                  </a:extLst>
                </a:gridCol>
                <a:gridCol w="5032891">
                  <a:extLst>
                    <a:ext uri="{9D8B030D-6E8A-4147-A177-3AD203B41FA5}">
                      <a16:colId xmlns:a16="http://schemas.microsoft.com/office/drawing/2014/main" val="3741645633"/>
                    </a:ext>
                  </a:extLst>
                </a:gridCol>
              </a:tblGrid>
              <a:tr h="3344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PCR: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R. RNA in saliva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32487"/>
                  </a:ext>
                </a:extLst>
              </a:tr>
              <a:tr h="67502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Rapid virus antigen detection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*</a:t>
                      </a: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 (IF):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Neck skin biopsy 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Corneal impressions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Brain tissue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16020"/>
                  </a:ext>
                </a:extLst>
              </a:tr>
              <a:tr h="62637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Histopathology: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neuronal brain cells</a:t>
                      </a:r>
                    </a:p>
                    <a:p>
                      <a:pPr marL="342900" indent="-34290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intracytoplasmic inclusions (Negri bodies)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632199"/>
                  </a:ext>
                </a:extLst>
              </a:tr>
              <a:tr h="334472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Virus cultivation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206922"/>
                  </a:ext>
                </a:extLst>
              </a:tr>
              <a:tr h="334472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serology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790663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75122D5-4D3F-4B4E-82F9-E9182F9F01F7}"/>
              </a:ext>
            </a:extLst>
          </p:cNvPr>
          <p:cNvSpPr txBox="1">
            <a:spLocks/>
          </p:cNvSpPr>
          <p:nvPr/>
        </p:nvSpPr>
        <p:spPr>
          <a:xfrm>
            <a:off x="228758" y="3055286"/>
            <a:ext cx="37615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Prevention: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C74B596-434D-4C15-9B97-C27832DD0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166334"/>
              </p:ext>
            </p:extLst>
          </p:nvPr>
        </p:nvGraphicFramePr>
        <p:xfrm>
          <a:off x="381000" y="3944085"/>
          <a:ext cx="11545956" cy="1908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271">
                  <a:extLst>
                    <a:ext uri="{9D8B030D-6E8A-4147-A177-3AD203B41FA5}">
                      <a16:colId xmlns:a16="http://schemas.microsoft.com/office/drawing/2014/main" val="1822001835"/>
                    </a:ext>
                  </a:extLst>
                </a:gridCol>
                <a:gridCol w="2014330">
                  <a:extLst>
                    <a:ext uri="{9D8B030D-6E8A-4147-A177-3AD203B41FA5}">
                      <a16:colId xmlns:a16="http://schemas.microsoft.com/office/drawing/2014/main" val="802185186"/>
                    </a:ext>
                  </a:extLst>
                </a:gridCol>
                <a:gridCol w="397565">
                  <a:extLst>
                    <a:ext uri="{9D8B030D-6E8A-4147-A177-3AD203B41FA5}">
                      <a16:colId xmlns:a16="http://schemas.microsoft.com/office/drawing/2014/main" val="2548458098"/>
                    </a:ext>
                  </a:extLst>
                </a:gridCol>
                <a:gridCol w="3260035">
                  <a:extLst>
                    <a:ext uri="{9D8B030D-6E8A-4147-A177-3AD203B41FA5}">
                      <a16:colId xmlns:a16="http://schemas.microsoft.com/office/drawing/2014/main" val="3587530676"/>
                    </a:ext>
                  </a:extLst>
                </a:gridCol>
                <a:gridCol w="3087755">
                  <a:extLst>
                    <a:ext uri="{9D8B030D-6E8A-4147-A177-3AD203B41FA5}">
                      <a16:colId xmlns:a16="http://schemas.microsoft.com/office/drawing/2014/main" val="1999377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>
                          <a:latin typeface="Calibri" charset="0"/>
                          <a:ea typeface="Calibri" charset="0"/>
                          <a:cs typeface="Calibri" charset="0"/>
                        </a:rPr>
                        <a:t>Control measures against canine rabies include</a:t>
                      </a:r>
                      <a:r>
                        <a:rPr lang="en-US" sz="160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**</a:t>
                      </a:r>
                      <a:r>
                        <a:rPr lang="en-US" sz="1600" i="0" dirty="0">
                          <a:latin typeface="Calibri" charset="0"/>
                          <a:ea typeface="Calibri" charset="0"/>
                          <a:cs typeface="Calibri" charset="0"/>
                        </a:rPr>
                        <a:t>: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Stray animals control.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buFont typeface="Wingdings" pitchFamily="2" charset="2"/>
                        <a:buNone/>
                      </a:pP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 Vaccination of domestic animals.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863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>
                          <a:latin typeface="Calibri" charset="0"/>
                          <a:ea typeface="Calibri" charset="0"/>
                          <a:cs typeface="Calibri" charset="0"/>
                        </a:rPr>
                        <a:t>Pre-exposure prophylaxis (</a:t>
                      </a:r>
                      <a:r>
                        <a:rPr lang="en-US" sz="1600" i="0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Vaccine</a:t>
                      </a:r>
                      <a:r>
                        <a:rPr lang="en-US" sz="1600" i="0" dirty="0">
                          <a:latin typeface="Calibri" charset="0"/>
                          <a:ea typeface="Calibri" charset="0"/>
                          <a:cs typeface="Calibri" charset="0"/>
                        </a:rPr>
                        <a:t>):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 Persons at </a:t>
                      </a:r>
                      <a:r>
                        <a:rPr lang="en-US" sz="16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increased risk </a:t>
                      </a: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of  rabies  e.g. vets, animal handlers  etc.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46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>
                          <a:latin typeface="Calibri" charset="0"/>
                          <a:ea typeface="Calibri" charset="0"/>
                          <a:cs typeface="Calibri" charset="0"/>
                        </a:rPr>
                        <a:t>Post-exposure prophylaxis: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i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Wound treatment 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lvl="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Passive immunization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***</a:t>
                      </a: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:</a:t>
                      </a:r>
                    </a:p>
                    <a:p>
                      <a:pPr lvl="1">
                        <a:lnSpc>
                          <a:spcPct val="90000"/>
                        </a:lnSpc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human  anti-rabies immunoglobulin</a:t>
                      </a:r>
                    </a:p>
                    <a:p>
                      <a:pPr lvl="1">
                        <a:lnSpc>
                          <a:spcPct val="90000"/>
                        </a:lnSpc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around the wound &amp; I M.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lvl="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Passive immunization:</a:t>
                      </a:r>
                    </a:p>
                    <a:p>
                      <a:pPr lvl="1">
                        <a:lnSpc>
                          <a:spcPct val="90000"/>
                        </a:lnSpc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human  anti-rabies immunoglobulin</a:t>
                      </a:r>
                    </a:p>
                    <a:p>
                      <a:pPr lvl="1">
                        <a:lnSpc>
                          <a:spcPct val="90000"/>
                        </a:lnSpc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around the wound &amp; I M.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Active immunization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****</a:t>
                      </a: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:</a:t>
                      </a:r>
                    </a:p>
                    <a:p>
                      <a:pPr lvl="1">
                        <a:lnSpc>
                          <a:spcPct val="90000"/>
                        </a:lnSpc>
                      </a:pPr>
                      <a:r>
                        <a:rPr lang="en-US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Human Diploid Cell Vaccine (HDCV), 5 - 6  doses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65221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F80FC6-94FB-4E7B-9DA1-7BF767AEC73A}"/>
              </a:ext>
            </a:extLst>
          </p:cNvPr>
          <p:cNvCxnSpPr/>
          <p:nvPr/>
        </p:nvCxnSpPr>
        <p:spPr>
          <a:xfrm>
            <a:off x="0" y="6175513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مربع نص 8">
            <a:extLst>
              <a:ext uri="{FF2B5EF4-FFF2-40B4-BE49-F238E27FC236}">
                <a16:creationId xmlns:a16="http://schemas.microsoft.com/office/drawing/2014/main" id="{7C16C32A-DDD3-415D-90D0-0AB731139601}"/>
              </a:ext>
            </a:extLst>
          </p:cNvPr>
          <p:cNvSpPr txBox="1"/>
          <p:nvPr/>
        </p:nvSpPr>
        <p:spPr>
          <a:xfrm>
            <a:off x="5430078" y="1116264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Back of neck</a:t>
            </a:r>
          </a:p>
        </p:txBody>
      </p:sp>
      <p:sp>
        <p:nvSpPr>
          <p:cNvPr id="16" name="مربع نص 9">
            <a:extLst>
              <a:ext uri="{FF2B5EF4-FFF2-40B4-BE49-F238E27FC236}">
                <a16:creationId xmlns:a16="http://schemas.microsoft.com/office/drawing/2014/main" id="{994BBB41-9A4F-401F-8847-E6CD1C36332C}"/>
              </a:ext>
            </a:extLst>
          </p:cNvPr>
          <p:cNvSpPr txBox="1"/>
          <p:nvPr/>
        </p:nvSpPr>
        <p:spPr>
          <a:xfrm>
            <a:off x="0" y="6191652"/>
            <a:ext cx="763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*appear as a bright fluorescent apple green color when viewed with a fluorescence microscope</a:t>
            </a:r>
          </a:p>
        </p:txBody>
      </p:sp>
      <p:sp>
        <p:nvSpPr>
          <p:cNvPr id="17" name="مربع نص 10">
            <a:extLst>
              <a:ext uri="{FF2B5EF4-FFF2-40B4-BE49-F238E27FC236}">
                <a16:creationId xmlns:a16="http://schemas.microsoft.com/office/drawing/2014/main" id="{CD5488DD-F18A-4BC9-806A-627373A34406}"/>
              </a:ext>
            </a:extLst>
          </p:cNvPr>
          <p:cNvSpPr txBox="1"/>
          <p:nvPr/>
        </p:nvSpPr>
        <p:spPr>
          <a:xfrm>
            <a:off x="5083544" y="816588"/>
            <a:ext cx="3214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The most sensitive and specific detection</a:t>
            </a: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AE75728A-7E65-4C27-B6DC-52FE7A397138}"/>
              </a:ext>
            </a:extLst>
          </p:cNvPr>
          <p:cNvSpPr txBox="1"/>
          <p:nvPr/>
        </p:nvSpPr>
        <p:spPr>
          <a:xfrm>
            <a:off x="2205935" y="3506997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Untreatable but preventable </a:t>
            </a:r>
          </a:p>
        </p:txBody>
      </p:sp>
      <p:sp>
        <p:nvSpPr>
          <p:cNvPr id="19" name="مربع نص 6">
            <a:extLst>
              <a:ext uri="{FF2B5EF4-FFF2-40B4-BE49-F238E27FC236}">
                <a16:creationId xmlns:a16="http://schemas.microsoft.com/office/drawing/2014/main" id="{A76AFB5A-FF99-4DBA-9B6C-F86FFA006612}"/>
              </a:ext>
            </a:extLst>
          </p:cNvPr>
          <p:cNvSpPr txBox="1"/>
          <p:nvPr/>
        </p:nvSpPr>
        <p:spPr>
          <a:xfrm>
            <a:off x="6347857" y="6176157"/>
            <a:ext cx="1469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**Vaccine of animal </a:t>
            </a:r>
          </a:p>
        </p:txBody>
      </p:sp>
      <p:sp>
        <p:nvSpPr>
          <p:cNvPr id="20" name="مربع نص 7">
            <a:extLst>
              <a:ext uri="{FF2B5EF4-FFF2-40B4-BE49-F238E27FC236}">
                <a16:creationId xmlns:a16="http://schemas.microsoft.com/office/drawing/2014/main" id="{E8199B5B-02BC-4D04-937F-EAB725B7E36E}"/>
              </a:ext>
            </a:extLst>
          </p:cNvPr>
          <p:cNvSpPr txBox="1"/>
          <p:nvPr/>
        </p:nvSpPr>
        <p:spPr>
          <a:xfrm>
            <a:off x="3532766" y="4776958"/>
            <a:ext cx="3101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Such as people contact with animals </a:t>
            </a:r>
          </a:p>
        </p:txBody>
      </p:sp>
      <p:sp>
        <p:nvSpPr>
          <p:cNvPr id="21" name="مربع نص 8">
            <a:extLst>
              <a:ext uri="{FF2B5EF4-FFF2-40B4-BE49-F238E27FC236}">
                <a16:creationId xmlns:a16="http://schemas.microsoft.com/office/drawing/2014/main" id="{83E13635-EBFF-436E-903E-D1C106EA490E}"/>
              </a:ext>
            </a:extLst>
          </p:cNvPr>
          <p:cNvSpPr txBox="1"/>
          <p:nvPr/>
        </p:nvSpPr>
        <p:spPr>
          <a:xfrm>
            <a:off x="3189573" y="5393718"/>
            <a:ext cx="4171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water and antiseptic solution </a:t>
            </a:r>
          </a:p>
        </p:txBody>
      </p:sp>
      <p:sp>
        <p:nvSpPr>
          <p:cNvPr id="22" name="مربع نص 9">
            <a:extLst>
              <a:ext uri="{FF2B5EF4-FFF2-40B4-BE49-F238E27FC236}">
                <a16:creationId xmlns:a16="http://schemas.microsoft.com/office/drawing/2014/main" id="{9D2964BD-3151-4928-9EEB-2E797A7A03B5}"/>
              </a:ext>
            </a:extLst>
          </p:cNvPr>
          <p:cNvSpPr txBox="1"/>
          <p:nvPr/>
        </p:nvSpPr>
        <p:spPr>
          <a:xfrm>
            <a:off x="7933034" y="6182500"/>
            <a:ext cx="2695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***Immediate protection </a:t>
            </a:r>
          </a:p>
        </p:txBody>
      </p:sp>
      <p:sp>
        <p:nvSpPr>
          <p:cNvPr id="23" name="مربع نص 10">
            <a:extLst>
              <a:ext uri="{FF2B5EF4-FFF2-40B4-BE49-F238E27FC236}">
                <a16:creationId xmlns:a16="http://schemas.microsoft.com/office/drawing/2014/main" id="{F9D66C82-BC66-48EC-9986-70E341CF44F9}"/>
              </a:ext>
            </a:extLst>
          </p:cNvPr>
          <p:cNvSpPr txBox="1"/>
          <p:nvPr/>
        </p:nvSpPr>
        <p:spPr>
          <a:xfrm>
            <a:off x="128152" y="6484146"/>
            <a:ext cx="1642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****Prolong immunity </a:t>
            </a:r>
          </a:p>
        </p:txBody>
      </p:sp>
      <p:sp>
        <p:nvSpPr>
          <p:cNvPr id="24" name="مربع نص 11">
            <a:extLst>
              <a:ext uri="{FF2B5EF4-FFF2-40B4-BE49-F238E27FC236}">
                <a16:creationId xmlns:a16="http://schemas.microsoft.com/office/drawing/2014/main" id="{0335DD1B-9836-4ECF-A7A9-CADBCE976C63}"/>
              </a:ext>
            </a:extLst>
          </p:cNvPr>
          <p:cNvSpPr txBox="1"/>
          <p:nvPr/>
        </p:nvSpPr>
        <p:spPr>
          <a:xfrm>
            <a:off x="2307751" y="6523281"/>
            <a:ext cx="4774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/   Passive and active giving at the same time after exposure but different side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5CD006-6CC4-4C4A-BA7B-BC39B1EF8B2B}"/>
              </a:ext>
            </a:extLst>
          </p:cNvPr>
          <p:cNvSpPr/>
          <p:nvPr/>
        </p:nvSpPr>
        <p:spPr>
          <a:xfrm>
            <a:off x="869153" y="5309160"/>
            <a:ext cx="1758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who exposed to the virus</a:t>
            </a:r>
          </a:p>
        </p:txBody>
      </p:sp>
    </p:spTree>
    <p:extLst>
      <p:ext uri="{BB962C8B-B14F-4D97-AF65-F5344CB8AC3E}">
        <p14:creationId xmlns:p14="http://schemas.microsoft.com/office/powerpoint/2010/main" val="6707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ECECA6-F793-48C2-88AF-F4E46E6C9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049100"/>
              </p:ext>
            </p:extLst>
          </p:nvPr>
        </p:nvGraphicFramePr>
        <p:xfrm>
          <a:off x="304801" y="1179122"/>
          <a:ext cx="9289774" cy="3053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0503">
                  <a:extLst>
                    <a:ext uri="{9D8B030D-6E8A-4147-A177-3AD203B41FA5}">
                      <a16:colId xmlns:a16="http://schemas.microsoft.com/office/drawing/2014/main" val="690288386"/>
                    </a:ext>
                  </a:extLst>
                </a:gridCol>
                <a:gridCol w="2303787">
                  <a:extLst>
                    <a:ext uri="{9D8B030D-6E8A-4147-A177-3AD203B41FA5}">
                      <a16:colId xmlns:a16="http://schemas.microsoft.com/office/drawing/2014/main" val="1603697360"/>
                    </a:ext>
                  </a:extLst>
                </a:gridCol>
                <a:gridCol w="2866415">
                  <a:extLst>
                    <a:ext uri="{9D8B030D-6E8A-4147-A177-3AD203B41FA5}">
                      <a16:colId xmlns:a16="http://schemas.microsoft.com/office/drawing/2014/main" val="673793968"/>
                    </a:ext>
                  </a:extLst>
                </a:gridCol>
                <a:gridCol w="2569069">
                  <a:extLst>
                    <a:ext uri="{9D8B030D-6E8A-4147-A177-3AD203B41FA5}">
                      <a16:colId xmlns:a16="http://schemas.microsoft.com/office/drawing/2014/main" val="595645903"/>
                    </a:ext>
                  </a:extLst>
                </a:gridCol>
              </a:tblGrid>
              <a:tr h="34249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Epidemiology;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871137"/>
                  </a:ext>
                </a:extLst>
              </a:tr>
              <a:tr h="455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Reservoir: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>
                          <a:ea typeface="Calibri" charset="0"/>
                          <a:cs typeface="Calibri" charset="0"/>
                        </a:rPr>
                        <a:t>Wild birds </a:t>
                      </a:r>
                      <a:r>
                        <a:rPr lang="x-none" dirty="0">
                          <a:ea typeface="Calibri" charset="0"/>
                          <a:cs typeface="Calibri" charset="0"/>
                        </a:rPr>
                        <a:t>&amp;</a:t>
                      </a:r>
                      <a:r>
                        <a:rPr lang="en-US" dirty="0">
                          <a:ea typeface="Calibri" charset="0"/>
                          <a:cs typeface="Calibri" charset="0"/>
                        </a:rPr>
                        <a:t> Mammals 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318703"/>
                  </a:ext>
                </a:extLst>
              </a:tr>
              <a:tr h="359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a typeface="Calibri" charset="0"/>
                          <a:cs typeface="Calibri" charset="0"/>
                        </a:rPr>
                        <a:t>Vector: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dirty="0">
                          <a:ea typeface="Calibri" charset="0"/>
                          <a:cs typeface="Calibri" charset="0"/>
                        </a:rPr>
                        <a:t>Mosquito, ticks&amp; </a:t>
                      </a:r>
                      <a:r>
                        <a:rPr lang="en-US" dirty="0" err="1">
                          <a:ea typeface="Calibri" charset="0"/>
                          <a:cs typeface="Calibri" charset="0"/>
                        </a:rPr>
                        <a:t>Sandfly</a:t>
                      </a:r>
                      <a:r>
                        <a:rPr lang="en-US" dirty="0">
                          <a:ea typeface="Calibri" charset="0"/>
                          <a:cs typeface="Calibri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845856"/>
                  </a:ext>
                </a:extLst>
              </a:tr>
              <a:tr h="448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Transmission: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>
                          <a:ea typeface="Calibri" charset="0"/>
                          <a:cs typeface="Calibri" charset="0"/>
                        </a:rPr>
                        <a:t>bite of infected vector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484791"/>
                  </a:ext>
                </a:extLst>
              </a:tr>
              <a:tr h="503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a typeface="Calibri" charset="0"/>
                          <a:cs typeface="Calibri" charset="0"/>
                        </a:rPr>
                        <a:t>Infections: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dirty="0">
                          <a:ea typeface="Calibri" charset="0"/>
                          <a:cs typeface="Calibri" charset="0"/>
                        </a:rPr>
                        <a:t>Asymptomatic</a:t>
                      </a:r>
                      <a:r>
                        <a:rPr lang="en-US" dirty="0">
                          <a:ea typeface="Calibri" charset="0"/>
                          <a:cs typeface="Calibri" charset="0"/>
                        </a:rPr>
                        <a:t> Infections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99798"/>
                  </a:ext>
                </a:extLst>
              </a:tr>
              <a:tr h="758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a typeface="Calibri" charset="0"/>
                          <a:cs typeface="Calibri" charset="0"/>
                        </a:rPr>
                        <a:t>Diseases: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Clr>
                          <a:srgbClr val="FF0000"/>
                        </a:buClr>
                        <a:buFont typeface="+mj-lt"/>
                        <a:buNone/>
                      </a:pPr>
                      <a:r>
                        <a:rPr lang="en-US" dirty="0">
                          <a:ea typeface="Calibri" charset="0"/>
                          <a:cs typeface="Calibri" charset="0"/>
                        </a:rPr>
                        <a:t>1- Fever, Rash &amp; arthralgia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>
                          <a:ea typeface="Calibri" charset="0"/>
                          <a:cs typeface="Calibri" charset="0"/>
                        </a:rPr>
                        <a:t>2- Hemorrhagic fever ± hepatitis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Clr>
                          <a:srgbClr val="FF0000"/>
                        </a:buClr>
                        <a:buFont typeface="+mj-lt"/>
                        <a:buNone/>
                      </a:pPr>
                      <a:r>
                        <a:rPr lang="en-US" dirty="0">
                          <a:ea typeface="Calibri" charset="0"/>
                          <a:cs typeface="Calibri" charset="0"/>
                        </a:rPr>
                        <a:t>3- CNS disease </a:t>
                      </a:r>
                    </a:p>
                    <a:p>
                      <a:pPr marL="0" lvl="0" indent="0">
                        <a:buClr>
                          <a:srgbClr val="FF0000"/>
                        </a:buClr>
                        <a:buFont typeface="+mj-lt"/>
                        <a:buNone/>
                      </a:pPr>
                      <a:r>
                        <a:rPr lang="en-US" dirty="0">
                          <a:ea typeface="Calibri" charset="0"/>
                          <a:cs typeface="Calibri" charset="0"/>
                        </a:rPr>
                        <a:t> (meningitis &amp; encephalitis)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251626"/>
                  </a:ext>
                </a:extLst>
              </a:tr>
            </a:tbl>
          </a:graphicData>
        </a:graphic>
      </p:graphicFrame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1"/>
            <a:ext cx="6811617" cy="7553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Arthropod –borne Viruses:  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Arboviruses &gt; 500 Vs </a:t>
            </a:r>
            <a:endParaRPr lang="en-US" sz="36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6" name="Picture 4" descr="http://www.interhomeopathy.org/images/gallery/235-nm_ticks_070614_ms.jpg">
            <a:extLst>
              <a:ext uri="{FF2B5EF4-FFF2-40B4-BE49-F238E27FC236}">
                <a16:creationId xmlns:a16="http://schemas.microsoft.com/office/drawing/2014/main" id="{12A0D74C-B6B1-45AB-9D87-83192AB81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3602" y="4662794"/>
            <a:ext cx="1175702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ee full size image">
            <a:hlinkClick r:id="rId3"/>
            <a:extLst>
              <a:ext uri="{FF2B5EF4-FFF2-40B4-BE49-F238E27FC236}">
                <a16:creationId xmlns:a16="http://schemas.microsoft.com/office/drawing/2014/main" id="{7EA77979-A9C3-4F69-8D7C-BF24FCBFD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99304" y="4589558"/>
            <a:ext cx="1192696" cy="67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icture1-7">
            <a:extLst>
              <a:ext uri="{FF2B5EF4-FFF2-40B4-BE49-F238E27FC236}">
                <a16:creationId xmlns:a16="http://schemas.microsoft.com/office/drawing/2014/main" id="{0ADD28A8-C64D-4B75-9A70-69AD4E252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602" y="304801"/>
            <a:ext cx="2368398" cy="438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3AB261-76B0-4C2E-80B4-B4A95FCD856B}"/>
              </a:ext>
            </a:extLst>
          </p:cNvPr>
          <p:cNvCxnSpPr/>
          <p:nvPr/>
        </p:nvCxnSpPr>
        <p:spPr>
          <a:xfrm>
            <a:off x="0" y="63477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01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872" y="242455"/>
            <a:ext cx="6553200" cy="47798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l" eaLnBrk="1" hangingPunct="1">
              <a:buFont typeface="Arial" charset="0"/>
              <a:buChar char="•"/>
              <a:defRPr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ArboVs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associated with CNS disease:</a:t>
            </a:r>
          </a:p>
        </p:txBody>
      </p:sp>
      <p:graphicFrame>
        <p:nvGraphicFramePr>
          <p:cNvPr id="18469" name="Group 3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19133032"/>
              </p:ext>
            </p:extLst>
          </p:nvPr>
        </p:nvGraphicFramePr>
        <p:xfrm>
          <a:off x="297873" y="882511"/>
          <a:ext cx="7812457" cy="338178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Virus 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Vector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Reservoir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Distribution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Eastern equine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encephalitis  EEEV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Mosquito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Birds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America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Western equine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encephalitis  WEEV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Mosquito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Birds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America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Venezuelan equine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encephalitis VEEV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Mosquito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Rodent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America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Japanese encephalitis V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Mosquito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Birds Pigs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Orient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Murray Valley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encephalitis V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Mosquito    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Birds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Australia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West  Nile  V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Mosquito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     Birds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Europe, Africa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Middle East, Asia, America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35F70A-2201-43B8-8DDB-8808181E269C}"/>
              </a:ext>
            </a:extLst>
          </p:cNvPr>
          <p:cNvCxnSpPr/>
          <p:nvPr/>
        </p:nvCxnSpPr>
        <p:spPr>
          <a:xfrm>
            <a:off x="0" y="63477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Picture 3" descr="19_12">
            <a:extLst>
              <a:ext uri="{FF2B5EF4-FFF2-40B4-BE49-F238E27FC236}">
                <a16:creationId xmlns:a16="http://schemas.microsoft.com/office/drawing/2014/main" id="{F719A4FC-9BD0-4175-903E-1C0EADF1F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23" t="8354" b="21843"/>
          <a:stretch>
            <a:fillRect/>
          </a:stretch>
        </p:blipFill>
        <p:spPr bwMode="auto">
          <a:xfrm>
            <a:off x="8295860" y="882511"/>
            <a:ext cx="3499197" cy="207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9_12">
            <a:extLst>
              <a:ext uri="{FF2B5EF4-FFF2-40B4-BE49-F238E27FC236}">
                <a16:creationId xmlns:a16="http://schemas.microsoft.com/office/drawing/2014/main" id="{6C24695C-6421-4091-B036-1B694DD39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547" t="80000" r="22269" b="8888"/>
          <a:stretch>
            <a:fillRect/>
          </a:stretch>
        </p:blipFill>
        <p:spPr bwMode="auto">
          <a:xfrm>
            <a:off x="8295860" y="3291125"/>
            <a:ext cx="3499197" cy="97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1">
            <a:extLst>
              <a:ext uri="{FF2B5EF4-FFF2-40B4-BE49-F238E27FC236}">
                <a16:creationId xmlns:a16="http://schemas.microsoft.com/office/drawing/2014/main" id="{F9BF332D-A719-4895-8697-F9B38E3FB872}"/>
              </a:ext>
            </a:extLst>
          </p:cNvPr>
          <p:cNvSpPr txBox="1"/>
          <p:nvPr/>
        </p:nvSpPr>
        <p:spPr>
          <a:xfrm>
            <a:off x="2434086" y="3623819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Transmitted by</a:t>
            </a:r>
          </a:p>
        </p:txBody>
      </p:sp>
    </p:spTree>
    <p:extLst>
      <p:ext uri="{BB962C8B-B14F-4D97-AF65-F5344CB8AC3E}">
        <p14:creationId xmlns:p14="http://schemas.microsoft.com/office/powerpoint/2010/main" val="1220699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12035" y="161635"/>
            <a:ext cx="411638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West Nile virus: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594276" y="525170"/>
            <a:ext cx="9144000" cy="1142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65000"/>
              <a:buFont typeface="Courier New" panose="02070309020205020404" pitchFamily="49" charset="0"/>
              <a:buChar char="o"/>
              <a:defRPr/>
            </a:pPr>
            <a:r>
              <a:rPr lang="en-US" sz="2000" dirty="0" err="1">
                <a:solidFill>
                  <a:srgbClr val="FF0000"/>
                </a:solidFill>
                <a:ea typeface="Calibri" charset="0"/>
                <a:cs typeface="Calibri" charset="0"/>
              </a:rPr>
              <a:t>Flaviviridae</a:t>
            </a:r>
            <a:r>
              <a:rPr lang="en-US" sz="2000" dirty="0">
                <a:ea typeface="Calibri" charset="0"/>
                <a:cs typeface="Calibri" charset="0"/>
              </a:rPr>
              <a:t>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(enveloped +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ssRNA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spcBef>
                <a:spcPct val="20000"/>
              </a:spcBef>
              <a:buSzPct val="65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Febrile illness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meningitis ,  encephalitis </a:t>
            </a:r>
          </a:p>
        </p:txBody>
      </p:sp>
      <p:pic>
        <p:nvPicPr>
          <p:cNvPr id="8" name="Picture 4" descr="http://www.mosquito.org/images/vt.jpg">
            <a:extLst>
              <a:ext uri="{FF2B5EF4-FFF2-40B4-BE49-F238E27FC236}">
                <a16:creationId xmlns:a16="http://schemas.microsoft.com/office/drawing/2014/main" id="{0878867B-A162-4508-A841-EDBF60825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9909" y="2330192"/>
            <a:ext cx="2268191" cy="194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2128348-15B5-4028-8376-15933FEC6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0517" y="522163"/>
            <a:ext cx="2027583" cy="168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148BCB-940B-4AFF-8477-EDEAF9ADEA2B}"/>
              </a:ext>
            </a:extLst>
          </p:cNvPr>
          <p:cNvCxnSpPr/>
          <p:nvPr/>
        </p:nvCxnSpPr>
        <p:spPr>
          <a:xfrm>
            <a:off x="0" y="63477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5">
            <a:extLst>
              <a:ext uri="{FF2B5EF4-FFF2-40B4-BE49-F238E27FC236}">
                <a16:creationId xmlns:a16="http://schemas.microsoft.com/office/drawing/2014/main" id="{2C35FA4E-FAF2-4838-B45B-612CC8523468}"/>
              </a:ext>
            </a:extLst>
          </p:cNvPr>
          <p:cNvSpPr txBox="1">
            <a:spLocks/>
          </p:cNvSpPr>
          <p:nvPr/>
        </p:nvSpPr>
        <p:spPr>
          <a:xfrm>
            <a:off x="212035" y="1368922"/>
            <a:ext cx="509154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Laboratory Diagnosis: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43A1E58-8712-421F-920D-2C017CE66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24080"/>
              </p:ext>
            </p:extLst>
          </p:nvPr>
        </p:nvGraphicFramePr>
        <p:xfrm>
          <a:off x="689250" y="1883926"/>
          <a:ext cx="8954052" cy="239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5011">
                  <a:extLst>
                    <a:ext uri="{9D8B030D-6E8A-4147-A177-3AD203B41FA5}">
                      <a16:colId xmlns:a16="http://schemas.microsoft.com/office/drawing/2014/main" val="2056107922"/>
                    </a:ext>
                  </a:extLst>
                </a:gridCol>
                <a:gridCol w="6529041">
                  <a:extLst>
                    <a:ext uri="{9D8B030D-6E8A-4147-A177-3AD203B41FA5}">
                      <a16:colId xmlns:a16="http://schemas.microsoft.com/office/drawing/2014/main" val="278623222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a typeface="Calibri" charset="0"/>
                          <a:cs typeface="Times New Roman" pitchFamily="18" charset="0"/>
                        </a:rPr>
                        <a:t>Lab methods:</a:t>
                      </a:r>
                      <a:endParaRPr lang="en-US" dirty="0"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257132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marL="0" lvl="0" indent="0">
                        <a:buFont typeface="Wingdings" pitchFamily="2" charset="2"/>
                        <a:buNone/>
                      </a:pP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A- Isolation: </a:t>
                      </a:r>
                    </a:p>
                    <a:p>
                      <a:pPr marL="0" lvl="0" indent="0">
                        <a:buFont typeface="Wingdings" pitchFamily="2" charset="2"/>
                        <a:buNone/>
                      </a:pP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(Gold standard )</a:t>
                      </a:r>
                    </a:p>
                    <a:p>
                      <a:pPr marL="0" lvl="0" indent="0">
                        <a:buFont typeface="Wingdings" pitchFamily="2" charset="2"/>
                        <a:buNone/>
                      </a:pP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(Reference Lab)</a:t>
                      </a:r>
                    </a:p>
                    <a:p>
                      <a:pPr marL="990600" lvl="1" indent="-533400">
                        <a:buNone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lvl="0" indent="-533400">
                        <a:buNone/>
                      </a:pPr>
                      <a:r>
                        <a:rPr lang="en-US" dirty="0">
                          <a:latin typeface="Calibri" charset="0"/>
                          <a:cs typeface="Calibri" charset="0"/>
                        </a:rPr>
                        <a:t>Samples: blood, CSF, Viscera .</a:t>
                      </a:r>
                    </a:p>
                    <a:p>
                      <a:pPr marL="457200" lvl="0" indent="-457200">
                        <a:buClr>
                          <a:schemeClr val="tx1"/>
                        </a:buClr>
                        <a:buNone/>
                      </a:pPr>
                      <a:r>
                        <a:rPr lang="en-US" dirty="0">
                          <a:latin typeface="Calibri" charset="0"/>
                          <a:cs typeface="Calibri" charset="0"/>
                        </a:rPr>
                        <a:t> 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203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>
                        <a:buClr>
                          <a:schemeClr val="tx1"/>
                        </a:buClr>
                        <a:buNone/>
                      </a:pPr>
                      <a:r>
                        <a:rPr lang="en-US" dirty="0">
                          <a:latin typeface="Calibri" charset="0"/>
                          <a:cs typeface="Calibri" charset="0"/>
                        </a:rPr>
                        <a:t>Cell culture: </a:t>
                      </a:r>
                      <a:r>
                        <a:rPr lang="en-US" dirty="0">
                          <a:latin typeface="Calibri" charset="0"/>
                          <a:cs typeface="Calibri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>
                          <a:latin typeface="Calibri" charset="0"/>
                          <a:cs typeface="Calibri" charset="0"/>
                        </a:rPr>
                        <a:t>CPE </a:t>
                      </a:r>
                    </a:p>
                    <a:p>
                      <a:pPr marL="381000" lvl="0" indent="-381000">
                        <a:buNone/>
                      </a:pPr>
                      <a:r>
                        <a:rPr lang="en-US" dirty="0">
                          <a:latin typeface="Calibri" charset="0"/>
                          <a:cs typeface="Calibri" charset="0"/>
                          <a:sym typeface="Wingdings" panose="05000000000000000000" pitchFamily="2" charset="2"/>
                        </a:rPr>
                        <a:t>                       </a:t>
                      </a:r>
                      <a:r>
                        <a:rPr lang="en-US" dirty="0">
                          <a:latin typeface="Calibri" charset="0"/>
                          <a:cs typeface="Calibri" charset="0"/>
                        </a:rPr>
                        <a:t>Identify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08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33400" lvl="0" indent="-533400">
                        <a:buNone/>
                      </a:pP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B-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IgM -AB - ELISA, IF</a:t>
                      </a: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(most used) 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67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 - Arbovirus RNA: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by RT-PCR 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02983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860B838-2B1A-4C60-B153-7CA86A0A0644}"/>
              </a:ext>
            </a:extLst>
          </p:cNvPr>
          <p:cNvSpPr/>
          <p:nvPr/>
        </p:nvSpPr>
        <p:spPr>
          <a:xfrm>
            <a:off x="212035" y="4437778"/>
            <a:ext cx="1976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Prevention: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80621C-9FB8-4639-B3D2-BABDAB097932}"/>
              </a:ext>
            </a:extLst>
          </p:cNvPr>
          <p:cNvSpPr/>
          <p:nvPr/>
        </p:nvSpPr>
        <p:spPr>
          <a:xfrm>
            <a:off x="-13451" y="4899443"/>
            <a:ext cx="9090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ea typeface="Calibri" charset="0"/>
                <a:cs typeface="Calibri" charset="0"/>
              </a:rPr>
              <a:t>1-Vector Control: </a:t>
            </a:r>
          </a:p>
          <a:p>
            <a:pPr marL="1200150" lvl="2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ea typeface="Calibri" charset="0"/>
                <a:cs typeface="Calibri" charset="0"/>
              </a:rPr>
              <a:t>Elimination of vector breading sites</a:t>
            </a:r>
          </a:p>
          <a:p>
            <a:pPr marL="1200150" lvl="2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ea typeface="Calibri" charset="0"/>
                <a:cs typeface="Calibri" charset="0"/>
              </a:rPr>
              <a:t>using insecticides</a:t>
            </a:r>
          </a:p>
          <a:p>
            <a:pPr marL="1200150" lvl="2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ea typeface="Calibri" charset="0"/>
                <a:cs typeface="Calibri" charset="0"/>
              </a:rPr>
              <a:t>Avoidance contact with vectors ( repellants , net 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C584DA-D0F9-4210-A749-866E6D77B8AE}"/>
              </a:ext>
            </a:extLst>
          </p:cNvPr>
          <p:cNvSpPr/>
          <p:nvPr/>
        </p:nvSpPr>
        <p:spPr>
          <a:xfrm>
            <a:off x="5749372" y="48994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>
                <a:ea typeface="Calibri" charset="0"/>
                <a:cs typeface="Calibri" charset="0"/>
              </a:rPr>
              <a:t>2-Vaccines:</a:t>
            </a:r>
          </a:p>
          <a:p>
            <a:pPr marL="1447800" lvl="2" indent="-533400">
              <a:buFont typeface="Wingdings" panose="05000000000000000000" pitchFamily="2" charset="2"/>
              <a:buChar char="ü"/>
            </a:pPr>
            <a:r>
              <a:rPr lang="en-US" dirty="0">
                <a:ea typeface="Calibri" charset="0"/>
                <a:cs typeface="Calibri" charset="0"/>
              </a:rPr>
              <a:t>Tick-borne encephalitis vaccine</a:t>
            </a:r>
          </a:p>
          <a:p>
            <a:pPr marL="1447800" lvl="2" indent="-533400">
              <a:buFont typeface="Wingdings" panose="05000000000000000000" pitchFamily="2" charset="2"/>
              <a:buChar char="ü"/>
            </a:pPr>
            <a:r>
              <a:rPr lang="en-US" dirty="0">
                <a:ea typeface="Calibri" charset="0"/>
                <a:cs typeface="Calibri" charset="0"/>
              </a:rPr>
              <a:t>Japanese encephalitis vaccine</a:t>
            </a:r>
          </a:p>
        </p:txBody>
      </p:sp>
      <p:sp>
        <p:nvSpPr>
          <p:cNvPr id="14" name="مربع نص 3">
            <a:extLst>
              <a:ext uri="{FF2B5EF4-FFF2-40B4-BE49-F238E27FC236}">
                <a16:creationId xmlns:a16="http://schemas.microsoft.com/office/drawing/2014/main" id="{B73A7233-5B20-42A9-81F2-FF99E80A743A}"/>
              </a:ext>
            </a:extLst>
          </p:cNvPr>
          <p:cNvSpPr txBox="1"/>
          <p:nvPr/>
        </p:nvSpPr>
        <p:spPr>
          <a:xfrm>
            <a:off x="2476500" y="288388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spread by infected mosquitoes</a:t>
            </a:r>
          </a:p>
          <a:p>
            <a:endParaRPr lang="en-US" sz="1100" dirty="0"/>
          </a:p>
        </p:txBody>
      </p: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FE55A57A-3C34-4D51-B58B-37389B59EA6E}"/>
              </a:ext>
            </a:extLst>
          </p:cNvPr>
          <p:cNvSpPr txBox="1"/>
          <p:nvPr/>
        </p:nvSpPr>
        <p:spPr>
          <a:xfrm>
            <a:off x="4389367" y="358374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Most sensitive and rapid test</a:t>
            </a:r>
          </a:p>
        </p:txBody>
      </p:sp>
      <p:sp>
        <p:nvSpPr>
          <p:cNvPr id="16" name="مربع نص 1">
            <a:extLst>
              <a:ext uri="{FF2B5EF4-FFF2-40B4-BE49-F238E27FC236}">
                <a16:creationId xmlns:a16="http://schemas.microsoft.com/office/drawing/2014/main" id="{839EFE21-0D78-4B2A-9B1C-E631AA6F69A9}"/>
              </a:ext>
            </a:extLst>
          </p:cNvPr>
          <p:cNvSpPr txBox="1"/>
          <p:nvPr/>
        </p:nvSpPr>
        <p:spPr>
          <a:xfrm>
            <a:off x="2127711" y="4583884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There is no specific treatment </a:t>
            </a:r>
          </a:p>
        </p:txBody>
      </p:sp>
      <p:sp>
        <p:nvSpPr>
          <p:cNvPr id="17" name="مربع نص 2">
            <a:extLst>
              <a:ext uri="{FF2B5EF4-FFF2-40B4-BE49-F238E27FC236}">
                <a16:creationId xmlns:a16="http://schemas.microsoft.com/office/drawing/2014/main" id="{328E5947-8D38-4C14-B299-8FC90CF1961E}"/>
              </a:ext>
            </a:extLst>
          </p:cNvPr>
          <p:cNvSpPr txBox="1"/>
          <p:nvPr/>
        </p:nvSpPr>
        <p:spPr>
          <a:xfrm>
            <a:off x="6928815" y="5820987"/>
            <a:ext cx="4916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There is no vaccine against west Nile encephalitis or meningitis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FCAEDD-D370-401D-85A2-0F0DBA28137A}"/>
              </a:ext>
            </a:extLst>
          </p:cNvPr>
          <p:cNvCxnSpPr/>
          <p:nvPr/>
        </p:nvCxnSpPr>
        <p:spPr>
          <a:xfrm>
            <a:off x="156954" y="1363372"/>
            <a:ext cx="9879909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8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27236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OBJECTIVES: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FF2FF-55CA-4668-BE8F-94BD5946A2EA}"/>
              </a:ext>
            </a:extLst>
          </p:cNvPr>
          <p:cNvCxnSpPr/>
          <p:nvPr/>
        </p:nvCxnSpPr>
        <p:spPr>
          <a:xfrm>
            <a:off x="0" y="6215270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1">
            <a:extLst>
              <a:ext uri="{FF2B5EF4-FFF2-40B4-BE49-F238E27FC236}">
                <a16:creationId xmlns:a16="http://schemas.microsoft.com/office/drawing/2014/main" id="{7D08D47C-3815-4C28-BFBE-FEB6A5B7F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49" y="1148617"/>
            <a:ext cx="67978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Acute viral infections of the CNS.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Aseptic meningitis , Paralysis &amp;Encephalitis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Enteroviruses &amp; polioviruses.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Herpes simplex virus 1.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Rabies virus.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Arboviruses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West Nile virus)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ED45A6-310B-4692-B0AB-DD988AF0702C}"/>
              </a:ext>
            </a:extLst>
          </p:cNvPr>
          <p:cNvSpPr/>
          <p:nvPr/>
        </p:nvSpPr>
        <p:spPr>
          <a:xfrm>
            <a:off x="6457122" y="1444135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69875" algn="r"/>
                <a:tab pos="1260475" algn="r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structure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69875" algn="r"/>
                <a:tab pos="1260475" algn="r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Epidemiology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69875" algn="r"/>
                <a:tab pos="1260475" algn="r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Pathogenesis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69875" algn="r"/>
                <a:tab pos="1260475" algn="r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clinical presentations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69875" algn="r"/>
                <a:tab pos="1260475" algn="r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Lab diagnosis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69875" algn="r"/>
                <a:tab pos="1260475" algn="r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Treatment &amp; prevention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37CA09A-1F2D-4BFF-BE06-29542CC90B6E}"/>
              </a:ext>
            </a:extLst>
          </p:cNvPr>
          <p:cNvSpPr/>
          <p:nvPr/>
        </p:nvSpPr>
        <p:spPr>
          <a:xfrm>
            <a:off x="4227444" y="1938288"/>
            <a:ext cx="533400" cy="950686"/>
          </a:xfrm>
          <a:prstGeom prst="rightBrace">
            <a:avLst>
              <a:gd name="adj1" fmla="val 8333"/>
              <a:gd name="adj2" fmla="val 52788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AE0CFA-B2DE-4091-82F2-181EA2F532D9}"/>
              </a:ext>
            </a:extLst>
          </p:cNvPr>
          <p:cNvCxnSpPr>
            <a:stCxn id="7" idx="1"/>
          </p:cNvCxnSpPr>
          <p:nvPr/>
        </p:nvCxnSpPr>
        <p:spPr>
          <a:xfrm>
            <a:off x="4760844" y="2440135"/>
            <a:ext cx="169627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7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017" y="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SUMMARY: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FF2FF-55CA-4668-BE8F-94BD5946A2EA}"/>
              </a:ext>
            </a:extLst>
          </p:cNvPr>
          <p:cNvCxnSpPr/>
          <p:nvPr/>
        </p:nvCxnSpPr>
        <p:spPr>
          <a:xfrm>
            <a:off x="0" y="689114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395105-421D-4650-A6FA-16EA1D8C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397283"/>
              </p:ext>
            </p:extLst>
          </p:nvPr>
        </p:nvGraphicFramePr>
        <p:xfrm>
          <a:off x="251790" y="861391"/>
          <a:ext cx="11343864" cy="574258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48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0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7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6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4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Disease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Causative agent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Route of transmission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symptoms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Lab diagnosis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Management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Vaccine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Polio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Polio virus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err="1">
                          <a:effectLst/>
                        </a:rPr>
                        <a:t>ssRNA</a:t>
                      </a:r>
                      <a:endParaRPr lang="en-US" sz="1400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non enveloped 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Fecal-oral route or inhalation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Asymptomatic in most, rarely causes aseptic meningitis and flaccid paralysis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Samples: CSF, blood, stool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Test: PCR 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 serology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 antiviral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Adults: Inactivated polio vaccine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Children: live-attenuated polio vaccine (gives IG-A immunity)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7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Viral encephalitis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Herpes 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err="1">
                          <a:effectLst/>
                        </a:rPr>
                        <a:t>dsDNA</a:t>
                      </a:r>
                      <a:endParaRPr lang="en-US" sz="1400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enveloped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--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Fever, headache, seizure, high mortality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CSF shows: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 normal glucose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high protein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lymphocytosis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Acyclovir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--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6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Viral encephalitis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Rabies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err="1">
                          <a:effectLst/>
                        </a:rPr>
                        <a:t>Rhabdovirus</a:t>
                      </a:r>
                      <a:endParaRPr lang="en-US" sz="1400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err="1">
                          <a:effectLst/>
                        </a:rPr>
                        <a:t>ssRNA</a:t>
                      </a:r>
                      <a:endParaRPr lang="en-US" sz="1400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enveloped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Rabid animal bites (bats and dogs)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Stages: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1.Incubation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2.Prodromal (fever, malaise, </a:t>
                      </a:r>
                      <a:r>
                        <a:rPr lang="en-US" sz="1400" dirty="0" err="1">
                          <a:effectLst/>
                        </a:rPr>
                        <a:t>etc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3.Symptoms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 recovery is rare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PCR for saliva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IF for rapid detection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Histopathology: </a:t>
                      </a:r>
                      <a:r>
                        <a:rPr lang="en-US" sz="1400" dirty="0" err="1">
                          <a:effectLst/>
                        </a:rPr>
                        <a:t>negri</a:t>
                      </a:r>
                      <a:r>
                        <a:rPr lang="en-US" sz="1400" dirty="0">
                          <a:effectLst/>
                        </a:rPr>
                        <a:t> bodies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serology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--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For animals, prophylaxis, and after bite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1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West Nile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Arbo virus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Reservoir: birds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Vector: mosquito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Isolation of blood, CSF, and saliva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IgM AB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--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Tick borne encephalitis vaccine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 Japanese encephalitis vaccine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579" marR="4057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95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9026" y="176825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QUIZ: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FF2FF-55CA-4668-BE8F-94BD5946A2EA}"/>
              </a:ext>
            </a:extLst>
          </p:cNvPr>
          <p:cNvCxnSpPr/>
          <p:nvPr/>
        </p:nvCxnSpPr>
        <p:spPr>
          <a:xfrm>
            <a:off x="0" y="898378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6DFD6D-0DC1-4E1C-824B-643FCFB189BB}"/>
              </a:ext>
            </a:extLst>
          </p:cNvPr>
          <p:cNvSpPr txBox="1"/>
          <p:nvPr/>
        </p:nvSpPr>
        <p:spPr>
          <a:xfrm>
            <a:off x="271975" y="1213660"/>
            <a:ext cx="1164804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Patient comes in with fever, headache, nausea, and a stiff neck. You test his CSF and its clear with lymphocytosis. After talking to the patient you discovered that he </a:t>
            </a:r>
            <a:r>
              <a:rPr lang="en-US" sz="1400" dirty="0" err="1"/>
              <a:t>wasn</a:t>
            </a:r>
            <a:r>
              <a:rPr lang="fr-FR" sz="1400" dirty="0"/>
              <a:t>’</a:t>
            </a:r>
            <a:r>
              <a:rPr lang="en-US" sz="1400" dirty="0"/>
              <a:t>t vaccinated as a child, and has recently travelled to India, a very crowded city with poor hygiene. What is the causative agent of his illness?</a:t>
            </a:r>
          </a:p>
          <a:p>
            <a:pPr marL="800100" lvl="1" indent="-342900">
              <a:buAutoNum type="alphaLcPeriod"/>
            </a:pPr>
            <a:r>
              <a:rPr lang="en-US" sz="1400" dirty="0"/>
              <a:t>Herpes</a:t>
            </a:r>
          </a:p>
          <a:p>
            <a:pPr marL="800100" lvl="1" indent="-342900">
              <a:buAutoNum type="alphaLcPeriod"/>
            </a:pPr>
            <a:r>
              <a:rPr lang="en-US" sz="1400" dirty="0"/>
              <a:t>Poliovirus</a:t>
            </a:r>
          </a:p>
          <a:p>
            <a:pPr marL="800100" lvl="1" indent="-342900">
              <a:buAutoNum type="alphaLcPeriod"/>
            </a:pPr>
            <a:r>
              <a:rPr lang="en-US" sz="1400" dirty="0"/>
              <a:t>Neisseria </a:t>
            </a:r>
            <a:r>
              <a:rPr lang="en-US" sz="1400" dirty="0" err="1"/>
              <a:t>meningitidis</a:t>
            </a:r>
            <a:endParaRPr lang="en-US" sz="1400" dirty="0"/>
          </a:p>
          <a:p>
            <a:pPr marL="800100" lvl="1" indent="-342900">
              <a:buAutoNum type="alphaLcPeriod"/>
            </a:pPr>
            <a:r>
              <a:rPr lang="en-US" sz="1400" dirty="0"/>
              <a:t>Streptococcus </a:t>
            </a:r>
            <a:r>
              <a:rPr lang="en-US" sz="1400" dirty="0" err="1"/>
              <a:t>pneumonaie</a:t>
            </a:r>
            <a:endParaRPr lang="en-US" sz="1400" dirty="0"/>
          </a:p>
          <a:p>
            <a:pPr marL="342900" indent="-342900">
              <a:buAutoNum type="alphaLcPeriod"/>
            </a:pPr>
            <a:endParaRPr lang="en-US" sz="1400" dirty="0"/>
          </a:p>
          <a:p>
            <a:r>
              <a:rPr lang="en-US" sz="1400" dirty="0"/>
              <a:t>2. Herpes Simplex is a virus that is ..</a:t>
            </a:r>
          </a:p>
          <a:p>
            <a:pPr marL="800100" lvl="1" indent="-342900">
              <a:buAutoNum type="alphaLcPeriod"/>
            </a:pPr>
            <a:r>
              <a:rPr lang="en-US" sz="1400" dirty="0" err="1"/>
              <a:t>dsDNA</a:t>
            </a:r>
            <a:endParaRPr lang="en-US" sz="1400" dirty="0"/>
          </a:p>
          <a:p>
            <a:pPr marL="800100" lvl="1" indent="-342900">
              <a:buAutoNum type="alphaLcPeriod"/>
            </a:pPr>
            <a:r>
              <a:rPr lang="en-US" sz="1400" dirty="0" err="1"/>
              <a:t>ssDNA</a:t>
            </a:r>
            <a:endParaRPr lang="en-US" sz="1400" dirty="0"/>
          </a:p>
          <a:p>
            <a:pPr marL="800100" lvl="1" indent="-342900">
              <a:buAutoNum type="alphaLcPeriod"/>
            </a:pPr>
            <a:r>
              <a:rPr lang="en-US" sz="1400" dirty="0" err="1"/>
              <a:t>ssRNA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3. Which vaccine do you use for children?</a:t>
            </a:r>
          </a:p>
          <a:p>
            <a:pPr marL="800100" lvl="1" indent="-342900">
              <a:buAutoNum type="alphaLcPeriod"/>
            </a:pPr>
            <a:r>
              <a:rPr lang="en-US" sz="1400" dirty="0"/>
              <a:t>Inactivated polio virus</a:t>
            </a:r>
          </a:p>
          <a:p>
            <a:pPr marL="800100" lvl="1" indent="-342900">
              <a:buAutoNum type="alphaLcPeriod"/>
            </a:pPr>
            <a:r>
              <a:rPr lang="en-US" sz="1400" dirty="0"/>
              <a:t>Live attenuated polio virus</a:t>
            </a:r>
          </a:p>
          <a:p>
            <a:endParaRPr lang="en-US" sz="1400" dirty="0"/>
          </a:p>
          <a:p>
            <a:r>
              <a:rPr lang="en-US" sz="1400" dirty="0"/>
              <a:t>4. A vet comes into the ER with fever, headache, malaise, and hydrophobia. Upon further inspection you find that he has viral encephalitis due to a </a:t>
            </a:r>
            <a:r>
              <a:rPr lang="en-US" sz="1400" dirty="0" err="1"/>
              <a:t>ssRNA</a:t>
            </a:r>
            <a:r>
              <a:rPr lang="en-US" sz="1400" dirty="0"/>
              <a:t> virus. What could possibly be the route of transmission?</a:t>
            </a:r>
          </a:p>
          <a:p>
            <a:pPr marL="800100" lvl="1" indent="-342900">
              <a:buAutoNum type="alphaLcPeriod"/>
            </a:pPr>
            <a:r>
              <a:rPr lang="en-US" sz="1400" dirty="0"/>
              <a:t>Rabid animal bite </a:t>
            </a:r>
          </a:p>
          <a:p>
            <a:pPr marL="800100" lvl="1" indent="-342900">
              <a:buAutoNum type="alphaLcPeriod"/>
            </a:pPr>
            <a:r>
              <a:rPr lang="en-US" sz="1400" dirty="0"/>
              <a:t>Fecal-oral</a:t>
            </a:r>
          </a:p>
          <a:p>
            <a:pPr marL="800100" lvl="1" indent="-342900">
              <a:buAutoNum type="alphaLcPeriod"/>
            </a:pPr>
            <a:r>
              <a:rPr lang="en-US" sz="1400" dirty="0"/>
              <a:t>Inhalation</a:t>
            </a:r>
          </a:p>
          <a:p>
            <a:pPr marL="800100" lvl="1" indent="-342900">
              <a:buAutoNum type="alphaLcPeriod"/>
            </a:pPr>
            <a:r>
              <a:rPr lang="en-US" sz="1400" dirty="0"/>
              <a:t>Non of the above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B7E0E-9575-4644-ADA1-86BD4354C93B}"/>
              </a:ext>
            </a:extLst>
          </p:cNvPr>
          <p:cNvSpPr txBox="1"/>
          <p:nvPr/>
        </p:nvSpPr>
        <p:spPr>
          <a:xfrm>
            <a:off x="11416442" y="5753364"/>
            <a:ext cx="3291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Answers: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69927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E3CE32-B711-4660-A5D4-F37E46BA91F8}"/>
              </a:ext>
            </a:extLst>
          </p:cNvPr>
          <p:cNvSpPr/>
          <p:nvPr/>
        </p:nvSpPr>
        <p:spPr>
          <a:xfrm>
            <a:off x="0" y="0"/>
            <a:ext cx="135049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773A7-36C9-4525-99BD-59F681A8FF44}"/>
              </a:ext>
            </a:extLst>
          </p:cNvPr>
          <p:cNvSpPr/>
          <p:nvPr/>
        </p:nvSpPr>
        <p:spPr>
          <a:xfrm>
            <a:off x="1518361" y="312261"/>
            <a:ext cx="10573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THANK YOU FOR CHECKING OUR WORK, BEST OF LUCK!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01675-6040-4A6D-99FE-0AA0F5DAFDEF}"/>
              </a:ext>
            </a:extLst>
          </p:cNvPr>
          <p:cNvSpPr/>
          <p:nvPr/>
        </p:nvSpPr>
        <p:spPr>
          <a:xfrm>
            <a:off x="6457071" y="1839913"/>
            <a:ext cx="2107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Hamad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lkhudairy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F4791-DE2D-4B12-AC47-BFD39E91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12" y="1578539"/>
            <a:ext cx="922859" cy="922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C75346-F189-4E4C-A939-92A07120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155" y="1578539"/>
            <a:ext cx="948739" cy="9228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9D053C-0EB8-4C09-8864-6393CBE05011}"/>
              </a:ext>
            </a:extLst>
          </p:cNvPr>
          <p:cNvSpPr/>
          <p:nvPr/>
        </p:nvSpPr>
        <p:spPr>
          <a:xfrm>
            <a:off x="9771576" y="1839913"/>
            <a:ext cx="18765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Shrooq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Alsomali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Shatha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Alghaihb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Rehab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Alanazi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Najd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Altheeb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64F9FF-CDE9-4490-90EE-7738BF6D2BDA}"/>
              </a:ext>
            </a:extLst>
          </p:cNvPr>
          <p:cNvSpPr txBox="1"/>
          <p:nvPr/>
        </p:nvSpPr>
        <p:spPr>
          <a:xfrm>
            <a:off x="1332201" y="5761103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Doctors slides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BFC639-C571-412D-ADCE-431CF932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7" y="5410814"/>
            <a:ext cx="1069911" cy="1042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988073-9541-48B4-B7D0-4234038E9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36" y="4112195"/>
            <a:ext cx="879102" cy="932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30F191-3DE2-46CE-AC24-DF79F3FBB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97" y="2813577"/>
            <a:ext cx="932305" cy="932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5CA474-47C4-434F-858C-9C6CD740F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97" y="1427884"/>
            <a:ext cx="1019380" cy="1019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1AEEC1-3318-4BDC-9B3C-E621A2A31A37}"/>
              </a:ext>
            </a:extLst>
          </p:cNvPr>
          <p:cNvSpPr txBox="1"/>
          <p:nvPr/>
        </p:nvSpPr>
        <p:spPr>
          <a:xfrm>
            <a:off x="3442355" y="6130435"/>
            <a:ext cx="7004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If</a:t>
            </a:r>
            <a:r>
              <a:rPr lang="en-US" sz="1100" dirty="0"/>
              <a:t> </a:t>
            </a:r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the plan doesn't work, change the plan but never THE GOAL.</a:t>
            </a:r>
          </a:p>
        </p:txBody>
      </p:sp>
    </p:spTree>
    <p:extLst>
      <p:ext uri="{BB962C8B-B14F-4D97-AF65-F5344CB8AC3E}">
        <p14:creationId xmlns:p14="http://schemas.microsoft.com/office/powerpoint/2010/main" val="103342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339" y="691261"/>
            <a:ext cx="3945835" cy="76531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Virus neurological diseases: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BF6CFC-7292-49D0-9BC8-6BBB925D3EAE}"/>
              </a:ext>
            </a:extLst>
          </p:cNvPr>
          <p:cNvSpPr/>
          <p:nvPr/>
        </p:nvSpPr>
        <p:spPr>
          <a:xfrm>
            <a:off x="434005" y="1579892"/>
            <a:ext cx="93560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Acute viral infections of the CNS.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Meningitis, paralysis &amp; encephalitis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Chronic virus neurological diseases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SSPE, PML, C-J disease, tropical spastic paraparesis, HIV dementia. 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Neurological diseases precipitated by viral infections.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Reye’s syndrome,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Guillian-Barré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syndrome.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FC9AC-E387-4EE1-B440-5F065127F670}"/>
              </a:ext>
            </a:extLst>
          </p:cNvPr>
          <p:cNvCxnSpPr/>
          <p:nvPr/>
        </p:nvCxnSpPr>
        <p:spPr>
          <a:xfrm>
            <a:off x="0" y="63477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83A7162-E9DF-45E3-B05B-59E57C162D6C}"/>
              </a:ext>
            </a:extLst>
          </p:cNvPr>
          <p:cNvSpPr/>
          <p:nvPr/>
        </p:nvSpPr>
        <p:spPr>
          <a:xfrm>
            <a:off x="3930582" y="920028"/>
            <a:ext cx="2056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Three groups of infection </a:t>
            </a:r>
          </a:p>
        </p:txBody>
      </p:sp>
    </p:spTree>
    <p:extLst>
      <p:ext uri="{BB962C8B-B14F-4D97-AF65-F5344CB8AC3E}">
        <p14:creationId xmlns:p14="http://schemas.microsoft.com/office/powerpoint/2010/main" val="15186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E7A395D-1C81-47CD-A749-01F91B78A84D}"/>
              </a:ext>
            </a:extLst>
          </p:cNvPr>
          <p:cNvCxnSpPr/>
          <p:nvPr/>
        </p:nvCxnSpPr>
        <p:spPr>
          <a:xfrm>
            <a:off x="0" y="6215270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37E61F9-B342-4F7D-840C-A1715EC628D5}"/>
              </a:ext>
            </a:extLst>
          </p:cNvPr>
          <p:cNvSpPr/>
          <p:nvPr/>
        </p:nvSpPr>
        <p:spPr>
          <a:xfrm>
            <a:off x="457199" y="796118"/>
            <a:ext cx="6096000" cy="2197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Caused by: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Infectious agents: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-bacteria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-viruses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-Fungi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-protozoa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Non-infectious agents.</a:t>
            </a:r>
          </a:p>
        </p:txBody>
      </p:sp>
      <p:pic>
        <p:nvPicPr>
          <p:cNvPr id="4" name="Picture 3" descr="meninges_400">
            <a:extLst>
              <a:ext uri="{FF2B5EF4-FFF2-40B4-BE49-F238E27FC236}">
                <a16:creationId xmlns:a16="http://schemas.microsoft.com/office/drawing/2014/main" id="{F13E7CE7-5BAC-4CBE-A74A-3A8AAD64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3842" y="3248756"/>
            <a:ext cx="2478158" cy="2966514"/>
          </a:xfrm>
          <a:prstGeom prst="rect">
            <a:avLst/>
          </a:prstGeom>
          <a:noFill/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F09E22A-16C9-4480-95F4-307167141143}"/>
              </a:ext>
            </a:extLst>
          </p:cNvPr>
          <p:cNvSpPr txBox="1">
            <a:spLocks noChangeArrowheads="1"/>
          </p:cNvSpPr>
          <p:nvPr/>
        </p:nvSpPr>
        <p:spPr>
          <a:xfrm>
            <a:off x="118073" y="15994"/>
            <a:ext cx="4191000" cy="712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Meningitis: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F763F8-226A-4333-8F53-2F6FC50B1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171011"/>
              </p:ext>
            </p:extLst>
          </p:nvPr>
        </p:nvGraphicFramePr>
        <p:xfrm>
          <a:off x="192156" y="3969581"/>
          <a:ext cx="8812696" cy="1899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4714">
                  <a:extLst>
                    <a:ext uri="{9D8B030D-6E8A-4147-A177-3AD203B41FA5}">
                      <a16:colId xmlns:a16="http://schemas.microsoft.com/office/drawing/2014/main" val="3042859581"/>
                    </a:ext>
                  </a:extLst>
                </a:gridCol>
                <a:gridCol w="5227982">
                  <a:extLst>
                    <a:ext uri="{9D8B030D-6E8A-4147-A177-3AD203B41FA5}">
                      <a16:colId xmlns:a16="http://schemas.microsoft.com/office/drawing/2014/main" val="45635205"/>
                    </a:ext>
                  </a:extLst>
                </a:gridCol>
              </a:tblGrid>
              <a:tr h="347233"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+mn-lt"/>
                        </a:rPr>
                        <a:t>Viral meningitis</a:t>
                      </a:r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(we will talk about it in this lecture)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+mn-lt"/>
                        </a:rPr>
                        <a:t>Bacteria meningitis</a:t>
                      </a:r>
                      <a:r>
                        <a:rPr lang="en-US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***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  </a:t>
                      </a:r>
                      <a:r>
                        <a:rPr lang="en-US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(another lecture)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57225"/>
                  </a:ext>
                </a:extLst>
              </a:tr>
              <a:tr h="1533805">
                <a:tc>
                  <a:txBody>
                    <a:bodyPr/>
                    <a:lstStyle/>
                    <a:p>
                      <a:pPr>
                        <a:buFontTx/>
                        <a:buChar char="•"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Aseptic meningitis 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en-US" sz="1800" b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  Caused by virus.</a:t>
                      </a:r>
                    </a:p>
                    <a:p>
                      <a:pPr algn="l">
                        <a:buFontTx/>
                        <a:buChar char="•"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 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Less severe</a:t>
                      </a:r>
                    </a:p>
                    <a:p>
                      <a:pPr algn="l">
                        <a:buFontTx/>
                        <a:buChar char="•"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Resolves without specific </a:t>
                      </a:r>
                    </a:p>
                    <a:p>
                      <a:pPr algn="l"/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treatment within a week or two</a:t>
                      </a:r>
                      <a:r>
                        <a:rPr lang="en-US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Septic meningitis</a:t>
                      </a:r>
                      <a:endParaRPr lang="en-US" sz="18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buFontTx/>
                        <a:buChar char="•"/>
                      </a:pPr>
                      <a:r>
                        <a:rPr lang="en-US" sz="1800" b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Caused by bacteria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Quite severe and may result in</a:t>
                      </a:r>
                    </a:p>
                    <a:p>
                      <a:pPr algn="l"/>
                      <a:r>
                        <a:rPr lang="en-US" sz="1800" b="1" dirty="0">
                          <a:effectLst/>
                          <a:latin typeface="+mn-lt"/>
                        </a:rPr>
                        <a:t>    a)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 brain damage 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b) 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hearing loss 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c) </a:t>
                      </a:r>
                      <a:r>
                        <a:rPr lang="en-US" sz="1800" b="0" dirty="0">
                          <a:effectLst/>
                          <a:latin typeface="+mn-lt"/>
                        </a:rPr>
                        <a:t>learning disability</a:t>
                      </a:r>
                    </a:p>
                    <a:p>
                      <a:pPr algn="l">
                        <a:buFontTx/>
                        <a:buChar char="•"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It would also causes death!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514793"/>
                  </a:ext>
                </a:extLst>
              </a:tr>
            </a:tbl>
          </a:graphicData>
        </a:graphic>
      </p:graphicFrame>
      <p:pic>
        <p:nvPicPr>
          <p:cNvPr id="7" name="Picture 24" descr="meningitis">
            <a:extLst>
              <a:ext uri="{FF2B5EF4-FFF2-40B4-BE49-F238E27FC236}">
                <a16:creationId xmlns:a16="http://schemas.microsoft.com/office/drawing/2014/main" id="{82FCBACB-2214-4929-A097-8B4491391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56852" y="768123"/>
            <a:ext cx="6096000" cy="2378526"/>
          </a:xfrm>
          <a:prstGeom prst="rect">
            <a:avLst/>
          </a:prstGeom>
          <a:noFill/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A610DA-BD42-41E9-9C19-F1BBA3EC6FB1}"/>
              </a:ext>
            </a:extLst>
          </p:cNvPr>
          <p:cNvSpPr txBox="1"/>
          <p:nvPr/>
        </p:nvSpPr>
        <p:spPr>
          <a:xfrm>
            <a:off x="4061791" y="796118"/>
            <a:ext cx="274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charset="0"/>
                <a:cs typeface="Calibri" charset="0"/>
              </a:rPr>
              <a:t>Symptoms: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1950C2-BD5C-45B3-B7E9-8E0C5122B6B2}"/>
              </a:ext>
            </a:extLst>
          </p:cNvPr>
          <p:cNvSpPr/>
          <p:nvPr/>
        </p:nvSpPr>
        <p:spPr>
          <a:xfrm>
            <a:off x="1577007" y="171991"/>
            <a:ext cx="8136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-It includes the inflammation caused be an infection to the meninges or CSF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27A912-40F8-4578-B131-C2863D5DA42B}"/>
              </a:ext>
            </a:extLst>
          </p:cNvPr>
          <p:cNvSpPr/>
          <p:nvPr/>
        </p:nvSpPr>
        <p:spPr>
          <a:xfrm>
            <a:off x="0" y="6350588"/>
            <a:ext cx="5864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*Usually cause by virus and the CSF finding is negative (Aseptic)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C68E49-C91B-4EF1-8E73-9DEAFA8A7211}"/>
              </a:ext>
            </a:extLst>
          </p:cNvPr>
          <p:cNvSpPr/>
          <p:nvPr/>
        </p:nvSpPr>
        <p:spPr>
          <a:xfrm>
            <a:off x="4794652" y="6344162"/>
            <a:ext cx="1469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**spontaneously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4C56EB-5CC2-421B-83DE-10CAE6DEA5E6}"/>
              </a:ext>
            </a:extLst>
          </p:cNvPr>
          <p:cNvSpPr/>
          <p:nvPr/>
        </p:nvSpPr>
        <p:spPr>
          <a:xfrm>
            <a:off x="5129271" y="6350589"/>
            <a:ext cx="6553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***Its an emergency case and need empirical treatment</a:t>
            </a:r>
          </a:p>
        </p:txBody>
      </p:sp>
    </p:spTree>
    <p:extLst>
      <p:ext uri="{BB962C8B-B14F-4D97-AF65-F5344CB8AC3E}">
        <p14:creationId xmlns:p14="http://schemas.microsoft.com/office/powerpoint/2010/main" val="178104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52" y="179594"/>
            <a:ext cx="5430078" cy="695049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Viral Meningitis (Aseptic meningitis):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FEBF4-864A-45AC-9CBF-0B12764CD4D0}"/>
              </a:ext>
            </a:extLst>
          </p:cNvPr>
          <p:cNvSpPr/>
          <p:nvPr/>
        </p:nvSpPr>
        <p:spPr>
          <a:xfrm>
            <a:off x="427383" y="751636"/>
            <a:ext cx="806725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Etiological Agents: </a:t>
            </a:r>
          </a:p>
          <a:p>
            <a:pPr marL="800100"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Enteroviruses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most common cause of viral meningitis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Other :</a:t>
            </a:r>
          </a:p>
          <a:p>
            <a:pPr marL="800100"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Mumps virus .</a:t>
            </a:r>
          </a:p>
          <a:p>
            <a:pPr marL="800100"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Arboviruses.</a:t>
            </a:r>
          </a:p>
          <a:p>
            <a:pPr marL="800100"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Herpes viruses.</a:t>
            </a:r>
          </a:p>
          <a:p>
            <a:pPr marL="800100"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Human Immunodeficiency Virus</a:t>
            </a:r>
          </a:p>
          <a:p>
            <a:pPr marL="800100"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Lymphocytic choriomeningitis virus.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040C73-CB20-48A4-8261-833A118F5863}"/>
              </a:ext>
            </a:extLst>
          </p:cNvPr>
          <p:cNvSpPr txBox="1">
            <a:spLocks noChangeArrowheads="1"/>
          </p:cNvSpPr>
          <p:nvPr/>
        </p:nvSpPr>
        <p:spPr>
          <a:xfrm>
            <a:off x="241852" y="2699972"/>
            <a:ext cx="7361583" cy="702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charset="0"/>
              <a:buChar char="•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Cerebrospinal fluid (CSF) analysis:</a:t>
            </a:r>
          </a:p>
        </p:txBody>
      </p:sp>
      <p:graphicFrame>
        <p:nvGraphicFramePr>
          <p:cNvPr id="6" name="Group 67">
            <a:extLst>
              <a:ext uri="{FF2B5EF4-FFF2-40B4-BE49-F238E27FC236}">
                <a16:creationId xmlns:a16="http://schemas.microsoft.com/office/drawing/2014/main" id="{460DC4A2-93CF-41C8-8C00-446787CD64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181316"/>
              </p:ext>
            </p:extLst>
          </p:nvPr>
        </p:nvGraphicFramePr>
        <p:xfrm>
          <a:off x="427384" y="3345437"/>
          <a:ext cx="8256101" cy="27893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6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0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Normal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Aseptic meningitis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Septic meningitis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Colour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Clear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Clear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Cloudy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Cells/mm</a:t>
                      </a:r>
                      <a:r>
                        <a:rPr kumimoji="0" lang="en-GB" sz="18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GB" sz="18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 5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increase 100-1000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Lymphocytes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High/v. high 200-20,000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Neutrophils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Glucose </a:t>
                      </a: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mg/dl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45-85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Normal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Low&lt;45</a:t>
                      </a: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*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Protein </a:t>
                      </a: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mg/dl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15-45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Normal/high 50-100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High&gt;100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1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Causes 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Viruses , others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Bacteria 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9" descr="CSF lumbar puncture">
            <a:extLst>
              <a:ext uri="{FF2B5EF4-FFF2-40B4-BE49-F238E27FC236}">
                <a16:creationId xmlns:a16="http://schemas.microsoft.com/office/drawing/2014/main" id="{DB9FAAE4-2A73-4B68-86B2-0CD646F0B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4936" y="3345436"/>
            <a:ext cx="2918461" cy="2789373"/>
          </a:xfrm>
          <a:prstGeom prst="rect">
            <a:avLst/>
          </a:prstGeom>
          <a:noFill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C58A16-D172-4F20-95A4-CCF3F3B53614}"/>
              </a:ext>
            </a:extLst>
          </p:cNvPr>
          <p:cNvCxnSpPr/>
          <p:nvPr/>
        </p:nvCxnSpPr>
        <p:spPr>
          <a:xfrm>
            <a:off x="0" y="63477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6ADCAB2-9E47-4DD9-8661-2CF82E5C3617}"/>
              </a:ext>
            </a:extLst>
          </p:cNvPr>
          <p:cNvSpPr/>
          <p:nvPr/>
        </p:nvSpPr>
        <p:spPr>
          <a:xfrm>
            <a:off x="2602040" y="1503565"/>
            <a:ext cx="5067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Incident has been decreased due to the vaccination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06FC78-3BC6-4BE2-9B10-80A6F6D7B37B}"/>
              </a:ext>
            </a:extLst>
          </p:cNvPr>
          <p:cNvSpPr/>
          <p:nvPr/>
        </p:nvSpPr>
        <p:spPr>
          <a:xfrm>
            <a:off x="138032" y="6410609"/>
            <a:ext cx="2464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consumes by the bacteria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77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687" y="294598"/>
            <a:ext cx="2704548" cy="42331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Enteroviruses: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424113" y="1844676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x-none" dirty="0"/>
          </a:p>
        </p:txBody>
      </p:sp>
      <p:sp>
        <p:nvSpPr>
          <p:cNvPr id="8" name="Rectangle 7"/>
          <p:cNvSpPr/>
          <p:nvPr/>
        </p:nvSpPr>
        <p:spPr>
          <a:xfrm>
            <a:off x="6477000" y="4419600"/>
            <a:ext cx="3810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6" descr="picorn EM">
            <a:extLst>
              <a:ext uri="{FF2B5EF4-FFF2-40B4-BE49-F238E27FC236}">
                <a16:creationId xmlns:a16="http://schemas.microsoft.com/office/drawing/2014/main" id="{B70C8AEB-BB7A-441B-8337-B0088B84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5478" y="100477"/>
            <a:ext cx="1497495" cy="123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A4BD2A-6F27-43BD-BA65-42418827B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06552"/>
              </p:ext>
            </p:extLst>
          </p:nvPr>
        </p:nvGraphicFramePr>
        <p:xfrm>
          <a:off x="250687" y="1157644"/>
          <a:ext cx="6256130" cy="4925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2756">
                  <a:extLst>
                    <a:ext uri="{9D8B030D-6E8A-4147-A177-3AD203B41FA5}">
                      <a16:colId xmlns:a16="http://schemas.microsoft.com/office/drawing/2014/main" val="938561617"/>
                    </a:ext>
                  </a:extLst>
                </a:gridCol>
                <a:gridCol w="3803374">
                  <a:extLst>
                    <a:ext uri="{9D8B030D-6E8A-4147-A177-3AD203B41FA5}">
                      <a16:colId xmlns:a16="http://schemas.microsoft.com/office/drawing/2014/main" val="2202680676"/>
                    </a:ext>
                  </a:extLst>
                </a:gridCol>
              </a:tblGrid>
              <a:tr h="4065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charset="0"/>
                          <a:cs typeface="Calibri" charset="0"/>
                        </a:rPr>
                        <a:t>Nonenveloped , icosahedral 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Calibri" charset="0"/>
                          <a:cs typeface="Calibri" charset="0"/>
                        </a:rPr>
                        <a:t>ss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charset="0"/>
                          <a:cs typeface="Calibri" charset="0"/>
                        </a:rPr>
                        <a:t> (+) RNA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41024"/>
                  </a:ext>
                </a:extLst>
              </a:tr>
              <a:tr h="40652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Family 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charset="0"/>
                          <a:ea typeface="Calibri" charset="0"/>
                          <a:cs typeface="Calibri" charset="0"/>
                        </a:rPr>
                        <a:t>Picornaviridae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025319"/>
                  </a:ext>
                </a:extLst>
              </a:tr>
              <a:tr h="1483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Include: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Poliovirus(1, 2&amp;3 types)</a:t>
                      </a:r>
                    </a:p>
                    <a:p>
                      <a:pPr marL="285750" lvl="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Coxsackieviruses (A&amp;B)</a:t>
                      </a:r>
                    </a:p>
                    <a:p>
                      <a:pPr marL="285750" lvl="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Echoviruses</a:t>
                      </a:r>
                    </a:p>
                    <a:p>
                      <a:pPr marL="285750" lvl="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Enteroviruses (68-71)                               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567032"/>
                  </a:ext>
                </a:extLst>
              </a:tr>
              <a:tr h="4065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Epidemiology: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63574"/>
                  </a:ext>
                </a:extLst>
              </a:tr>
              <a:tr h="406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Reservoir: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Human</a:t>
                      </a: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814850"/>
                  </a:ext>
                </a:extLst>
              </a:tr>
              <a:tr h="1002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Spread :</a:t>
                      </a:r>
                      <a:endParaRPr lang="ar-SA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Fecal - oral route (mainly)</a:t>
                      </a:r>
                      <a:endParaRPr lang="ar-SA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342900" indent="-34290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Inhalation of Infectious aerosols</a:t>
                      </a:r>
                      <a:endParaRPr lang="ar-SA" sz="1800" dirty="0">
                        <a:solidFill>
                          <a:srgbClr val="FF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>
                        <a:buClr>
                          <a:schemeClr val="tx1"/>
                        </a:buClr>
                        <a:buFont typeface="Wingdings" charset="2"/>
                        <a:buNone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(Crowded, Poor hygiene &amp; Sanitation)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71826"/>
                  </a:ext>
                </a:extLst>
              </a:tr>
              <a:tr h="406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Age :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Calibri" charset="0"/>
                          <a:ea typeface="Calibri" charset="0"/>
                          <a:cs typeface="Calibri" charset="0"/>
                        </a:rPr>
                        <a:t>children &gt; adults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402230"/>
                  </a:ext>
                </a:extLst>
              </a:tr>
              <a:tr h="406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Seasonal distribution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*: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summer &amp; fall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231047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DBD64A-FF7F-43A7-B0A4-DD69C3CB0960}"/>
              </a:ext>
            </a:extLst>
          </p:cNvPr>
          <p:cNvCxnSpPr/>
          <p:nvPr/>
        </p:nvCxnSpPr>
        <p:spPr>
          <a:xfrm>
            <a:off x="0" y="63477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4" descr="C:\Documents and Settings\G\سطح المكتب\1 images\Fig-50.3.jpg">
            <a:extLst>
              <a:ext uri="{FF2B5EF4-FFF2-40B4-BE49-F238E27FC236}">
                <a16:creationId xmlns:a16="http://schemas.microsoft.com/office/drawing/2014/main" id="{761D9817-F54A-42E9-8649-B33661EA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5357" y="1844676"/>
            <a:ext cx="5446643" cy="423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5">
            <a:extLst>
              <a:ext uri="{FF2B5EF4-FFF2-40B4-BE49-F238E27FC236}">
                <a16:creationId xmlns:a16="http://schemas.microsoft.com/office/drawing/2014/main" id="{65B5EFB5-BD98-47A3-9F45-44107FF347FA}"/>
              </a:ext>
            </a:extLst>
          </p:cNvPr>
          <p:cNvSpPr/>
          <p:nvPr/>
        </p:nvSpPr>
        <p:spPr bwMode="auto">
          <a:xfrm>
            <a:off x="7361392" y="4995713"/>
            <a:ext cx="503966" cy="24037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10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HFM</a:t>
            </a:r>
            <a:endParaRPr lang="x-none" sz="110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مستطيل 5">
            <a:extLst>
              <a:ext uri="{FF2B5EF4-FFF2-40B4-BE49-F238E27FC236}">
                <a16:creationId xmlns:a16="http://schemas.microsoft.com/office/drawing/2014/main" id="{79E4AFF2-A262-4E1A-B4A6-B443481450A1}"/>
              </a:ext>
            </a:extLst>
          </p:cNvPr>
          <p:cNvSpPr/>
          <p:nvPr/>
        </p:nvSpPr>
        <p:spPr bwMode="auto">
          <a:xfrm>
            <a:off x="9468679" y="4952999"/>
            <a:ext cx="868017" cy="28308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80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Echo, coxsackie</a:t>
            </a:r>
            <a:endParaRPr lang="x-none" sz="80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ED54B3-9693-42A4-9E43-65E433D56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81964"/>
              </p:ext>
            </p:extLst>
          </p:nvPr>
        </p:nvGraphicFramePr>
        <p:xfrm>
          <a:off x="6745356" y="1476015"/>
          <a:ext cx="5446643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6643">
                  <a:extLst>
                    <a:ext uri="{9D8B030D-6E8A-4147-A177-3AD203B41FA5}">
                      <a16:colId xmlns:a16="http://schemas.microsoft.com/office/drawing/2014/main" val="23689547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Pathogenesis: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05157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5C1B47C-2136-449F-A6C1-2967ACD2346F}"/>
              </a:ext>
            </a:extLst>
          </p:cNvPr>
          <p:cNvSpPr/>
          <p:nvPr/>
        </p:nvSpPr>
        <p:spPr>
          <a:xfrm>
            <a:off x="0" y="6431226"/>
            <a:ext cx="3786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*Major seasons for enteroviruses infection </a:t>
            </a:r>
          </a:p>
        </p:txBody>
      </p:sp>
    </p:spTree>
    <p:extLst>
      <p:ext uri="{BB962C8B-B14F-4D97-AF65-F5344CB8AC3E}">
        <p14:creationId xmlns:p14="http://schemas.microsoft.com/office/powerpoint/2010/main" val="74504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259080"/>
            <a:ext cx="8229600" cy="609600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Enteroviral infections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10443"/>
              </p:ext>
            </p:extLst>
          </p:nvPr>
        </p:nvGraphicFramePr>
        <p:xfrm>
          <a:off x="259079" y="1555086"/>
          <a:ext cx="7440433" cy="1574800"/>
        </p:xfrm>
        <a:graphic>
          <a:graphicData uri="http://schemas.openxmlformats.org/drawingml/2006/table">
            <a:tbl>
              <a:tblPr/>
              <a:tblGrid>
                <a:gridCol w="2179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29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Neurologic </a:t>
                      </a:r>
                      <a:r>
                        <a:rPr lang="en-US" sz="1800" b="1" i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Diseases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Poliovirus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Types 1-3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GP A 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Types 1-24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GP B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Types 1-6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Echovirus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Types 1-34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Enterovirus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Types 68-71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Aseptic meningitis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1-3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Many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1-6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Many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Paralysis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**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1-3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7,9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2-5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2,4,6,9,11,30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70,71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3715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Encephalitis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***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2,5-7,9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1-5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2,6,9,19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70,71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5339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49580" y="86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Asymptomatic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Infections</a:t>
            </a:r>
          </a:p>
          <a:p>
            <a:pPr marL="342900" indent="-3429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Diseases: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3FF9385-8838-4E7A-8650-C65DD204A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88521"/>
              </p:ext>
            </p:extLst>
          </p:nvPr>
        </p:nvGraphicFramePr>
        <p:xfrm>
          <a:off x="7823200" y="1546415"/>
          <a:ext cx="402424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4243">
                  <a:extLst>
                    <a:ext uri="{9D8B030D-6E8A-4147-A177-3AD203B41FA5}">
                      <a16:colId xmlns:a16="http://schemas.microsoft.com/office/drawing/2014/main" val="1976469633"/>
                    </a:ext>
                  </a:extLst>
                </a:gridCol>
              </a:tblGrid>
              <a:tr h="321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NON-Neurologic Diseases: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490090"/>
                  </a:ext>
                </a:extLst>
              </a:tr>
              <a:tr h="1285502">
                <a:tc>
                  <a:txBody>
                    <a:bodyPr/>
                    <a:lstStyle/>
                    <a:p>
                      <a:pPr marL="171450" lvl="0" indent="-28575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Respiratory tract infections. </a:t>
                      </a:r>
                    </a:p>
                    <a:p>
                      <a:pPr marL="171450" lvl="0" indent="-28575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Skin and mucosa infections; </a:t>
                      </a:r>
                    </a:p>
                    <a:p>
                      <a:pPr marL="171450" lvl="0" indent="-28575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Cardiac infections</a:t>
                      </a:r>
                    </a:p>
                    <a:p>
                      <a:pPr marL="171450" lvl="0" indent="-28575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Acute hemorrhagic conjunctivitis</a:t>
                      </a:r>
                    </a:p>
                    <a:p>
                      <a:pPr marL="171450" lvl="0" indent="-28575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4851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25C52F8-B79B-4D28-892E-2A6A37E019F9}"/>
              </a:ext>
            </a:extLst>
          </p:cNvPr>
          <p:cNvSpPr/>
          <p:nvPr/>
        </p:nvSpPr>
        <p:spPr>
          <a:xfrm>
            <a:off x="449580" y="3375215"/>
            <a:ext cx="71694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14400">
              <a:spcBef>
                <a:spcPct val="0"/>
              </a:spcBef>
              <a:buClr>
                <a:schemeClr val="accent2">
                  <a:shade val="50000"/>
                </a:schemeClr>
              </a:buClr>
              <a:buSzPct val="96000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2-Cardiac and muscular:</a:t>
            </a:r>
          </a:p>
          <a:p>
            <a:pPr marL="742950" lvl="4" indent="-285750">
              <a:spcBef>
                <a:spcPct val="0"/>
              </a:spcBef>
              <a:buClr>
                <a:schemeClr val="accent6">
                  <a:lumMod val="50000"/>
                </a:schemeClr>
              </a:buClr>
              <a:buSzPct val="96000"/>
              <a:buFont typeface="Wingdings" panose="05000000000000000000" pitchFamily="2" charset="2"/>
              <a:buChar char="ü"/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Pleurodynia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(epidemic myalgia)</a:t>
            </a:r>
          </a:p>
          <a:p>
            <a:pPr marL="742950" lvl="4" indent="-285750">
              <a:spcBef>
                <a:spcPct val="0"/>
              </a:spcBef>
              <a:buClr>
                <a:schemeClr val="accent6">
                  <a:lumMod val="50000"/>
                </a:schemeClr>
              </a:buClr>
              <a:buSzPct val="96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Myocarditis, pericarditis</a:t>
            </a:r>
          </a:p>
          <a:p>
            <a:pPr indent="-914400">
              <a:spcBef>
                <a:spcPct val="0"/>
              </a:spcBef>
              <a:buClr>
                <a:schemeClr val="accent2">
                  <a:shade val="50000"/>
                </a:schemeClr>
              </a:buClr>
              <a:buSzPct val="96000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3- Skin and mucosa infections;</a:t>
            </a:r>
          </a:p>
          <a:p>
            <a:pPr marL="742950" lvl="6" indent="-285750">
              <a:spcBef>
                <a:spcPct val="0"/>
              </a:spcBef>
              <a:buClr>
                <a:schemeClr val="accent6">
                  <a:lumMod val="50000"/>
                </a:schemeClr>
              </a:buClr>
              <a:buSzPct val="96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Herpangina</a:t>
            </a:r>
          </a:p>
          <a:p>
            <a:pPr marL="742950" lvl="6" indent="-285750">
              <a:spcBef>
                <a:spcPct val="0"/>
              </a:spcBef>
              <a:buClr>
                <a:schemeClr val="accent6">
                  <a:lumMod val="50000"/>
                </a:schemeClr>
              </a:buClr>
              <a:buSzPct val="96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Hand-foot-and-mouth disease</a:t>
            </a:r>
          </a:p>
          <a:p>
            <a:pPr marL="742950" lvl="6" indent="-285750">
              <a:spcBef>
                <a:spcPct val="0"/>
              </a:spcBef>
              <a:buClr>
                <a:schemeClr val="accent6">
                  <a:lumMod val="50000"/>
                </a:schemeClr>
              </a:buClr>
              <a:buSzPct val="96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Exanthems </a:t>
            </a:r>
          </a:p>
          <a:p>
            <a:pPr indent="-914400">
              <a:spcBef>
                <a:spcPct val="0"/>
              </a:spcBef>
              <a:buClr>
                <a:schemeClr val="accent2">
                  <a:shade val="50000"/>
                </a:schemeClr>
              </a:buClr>
              <a:buSzPct val="96000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3-Acute hemorrhagic conjunctivitis</a:t>
            </a:r>
          </a:p>
          <a:p>
            <a:pPr indent="-914400">
              <a:spcBef>
                <a:spcPct val="0"/>
              </a:spcBef>
              <a:buClr>
                <a:schemeClr val="accent2">
                  <a:shade val="50000"/>
                </a:schemeClr>
              </a:buClr>
              <a:buSzPct val="96000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4-Respiratory tract infections. </a:t>
            </a:r>
          </a:p>
          <a:p>
            <a:pPr indent="-914400">
              <a:spcBef>
                <a:spcPct val="0"/>
              </a:spcBef>
              <a:buClr>
                <a:schemeClr val="accent2">
                  <a:shade val="50000"/>
                </a:schemeClr>
              </a:buClr>
              <a:buSzPct val="96000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5-Others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B6015-0EA9-4B3A-9125-B6DFCCDB576D}"/>
              </a:ext>
            </a:extLst>
          </p:cNvPr>
          <p:cNvCxnSpPr/>
          <p:nvPr/>
        </p:nvCxnSpPr>
        <p:spPr>
          <a:xfrm>
            <a:off x="0" y="63477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BE984F7-8337-43B5-B96D-4816522D895B}"/>
              </a:ext>
            </a:extLst>
          </p:cNvPr>
          <p:cNvSpPr/>
          <p:nvPr/>
        </p:nvSpPr>
        <p:spPr>
          <a:xfrm>
            <a:off x="259079" y="6347791"/>
            <a:ext cx="1972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*Self limiting disease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883F34-9C46-47BE-AB94-0EC7ABEFC31B}"/>
              </a:ext>
            </a:extLst>
          </p:cNvPr>
          <p:cNvSpPr/>
          <p:nvPr/>
        </p:nvSpPr>
        <p:spPr>
          <a:xfrm>
            <a:off x="2348960" y="6347791"/>
            <a:ext cx="1685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**flaccid paralysis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DB487C-A6C2-468B-9705-A54463E0888E}"/>
              </a:ext>
            </a:extLst>
          </p:cNvPr>
          <p:cNvSpPr/>
          <p:nvPr/>
        </p:nvSpPr>
        <p:spPr>
          <a:xfrm>
            <a:off x="4152159" y="6347791"/>
            <a:ext cx="9398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***sever</a:t>
            </a:r>
          </a:p>
        </p:txBody>
      </p:sp>
    </p:spTree>
    <p:extLst>
      <p:ext uri="{BB962C8B-B14F-4D97-AF65-F5344CB8AC3E}">
        <p14:creationId xmlns:p14="http://schemas.microsoft.com/office/powerpoint/2010/main" val="86212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1556" y="176272"/>
            <a:ext cx="5688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Pathogenesis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of polio: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728B96-FE96-455E-A10E-A9B1395E0AC6}"/>
              </a:ext>
            </a:extLst>
          </p:cNvPr>
          <p:cNvSpPr/>
          <p:nvPr/>
        </p:nvSpPr>
        <p:spPr>
          <a:xfrm>
            <a:off x="450573" y="6379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Pathway to CNS by: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Blood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Peripheral nerves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Causing destruction of motor neurons </a:t>
            </a:r>
            <a:r>
              <a:rPr lang="en-US" b="1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of AHCs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Rarely affect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brain stem (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bulber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poliomyelitis)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5818D2-BEEC-44A4-A5BB-55F90A9E2577}"/>
              </a:ext>
            </a:extLst>
          </p:cNvPr>
          <p:cNvCxnSpPr/>
          <p:nvPr/>
        </p:nvCxnSpPr>
        <p:spPr>
          <a:xfrm>
            <a:off x="0" y="63477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DC3459-9598-4F7D-93E0-4995E545E004}"/>
              </a:ext>
            </a:extLst>
          </p:cNvPr>
          <p:cNvSpPr/>
          <p:nvPr/>
        </p:nvSpPr>
        <p:spPr>
          <a:xfrm>
            <a:off x="131556" y="2684674"/>
            <a:ext cx="3107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Poliovirus Infections: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AF9F185-DD1B-45C4-A7E9-E6C189161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762162"/>
              </p:ext>
            </p:extLst>
          </p:nvPr>
        </p:nvGraphicFramePr>
        <p:xfrm>
          <a:off x="325096" y="3288375"/>
          <a:ext cx="8461096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3217">
                  <a:extLst>
                    <a:ext uri="{9D8B030D-6E8A-4147-A177-3AD203B41FA5}">
                      <a16:colId xmlns:a16="http://schemas.microsoft.com/office/drawing/2014/main" val="658754430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881637018"/>
                    </a:ext>
                  </a:extLst>
                </a:gridCol>
                <a:gridCol w="5883966">
                  <a:extLst>
                    <a:ext uri="{9D8B030D-6E8A-4147-A177-3AD203B41FA5}">
                      <a16:colId xmlns:a16="http://schemas.microsoft.com/office/drawing/2014/main" val="4238450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No illness: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  <a:cs typeface="Times New Roman" pitchFamily="18" charset="0"/>
                        </a:rPr>
                        <a:t>90-95%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Asymptomatic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4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Minor Illness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*</a:t>
                      </a:r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  <a:cs typeface="Times New Roman" pitchFamily="18" charset="0"/>
                        </a:rPr>
                        <a:t>4-8%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Abortive poliomyelitis (No CNS involvement)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316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Major Illness: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  <a:cs typeface="Times New Roman" pitchFamily="18" charset="0"/>
                        </a:rPr>
                        <a:t>1-2%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Calibri" charset="0"/>
                          <a:cs typeface="Calibri" charset="0"/>
                        </a:rPr>
                        <a:t>1- Nonparalytic poliomyelitis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(Aseptic meningitis)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  <a:cs typeface="Times New Roman" pitchFamily="18" charset="0"/>
                        </a:rPr>
                        <a:t>2- Paralytic poliomyelitis: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(Flaccid paralysis)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950511"/>
                  </a:ext>
                </a:extLst>
              </a:tr>
            </a:tbl>
          </a:graphicData>
        </a:graphic>
      </p:graphicFrame>
      <p:pic>
        <p:nvPicPr>
          <p:cNvPr id="16" name="Picture 4" descr="Fig-16">
            <a:extLst>
              <a:ext uri="{FF2B5EF4-FFF2-40B4-BE49-F238E27FC236}">
                <a16:creationId xmlns:a16="http://schemas.microsoft.com/office/drawing/2014/main" id="{A32B51A2-2857-42DF-9565-B90211A7B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8559" y="0"/>
            <a:ext cx="3293441" cy="256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D0B265-FF35-4C46-985C-107E37637778}"/>
              </a:ext>
            </a:extLst>
          </p:cNvPr>
          <p:cNvSpPr/>
          <p:nvPr/>
        </p:nvSpPr>
        <p:spPr>
          <a:xfrm>
            <a:off x="5021667" y="1745933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شلل الاطفال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23A65-1E95-4B76-8D34-9368C0039200}"/>
              </a:ext>
            </a:extLst>
          </p:cNvPr>
          <p:cNvSpPr/>
          <p:nvPr/>
        </p:nvSpPr>
        <p:spPr>
          <a:xfrm>
            <a:off x="73848" y="6444066"/>
            <a:ext cx="3404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*Non-specific signs and symptoms</a:t>
            </a:r>
          </a:p>
        </p:txBody>
      </p:sp>
    </p:spTree>
    <p:extLst>
      <p:ext uri="{BB962C8B-B14F-4D97-AF65-F5344CB8AC3E}">
        <p14:creationId xmlns:p14="http://schemas.microsoft.com/office/powerpoint/2010/main" val="70121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6D57405-E1EA-4F1C-B8DB-900562A8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94" y="5691888"/>
            <a:ext cx="53494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Immunity</a:t>
            </a:r>
            <a:r>
              <a:rPr lang="en-US" dirty="0">
                <a:solidFill>
                  <a:srgbClr val="FF0000"/>
                </a:solidFill>
              </a:rPr>
              <a:t>: IgA &amp; IgG = Lifelong type-specific immunity </a:t>
            </a:r>
          </a:p>
        </p:txBody>
      </p:sp>
      <p:pic>
        <p:nvPicPr>
          <p:cNvPr id="3" name="Picture 2" descr="C:\Documents and Settings\G\سطح المكتب\1 images\Fig-48.1.jpg">
            <a:extLst>
              <a:ext uri="{FF2B5EF4-FFF2-40B4-BE49-F238E27FC236}">
                <a16:creationId xmlns:a16="http://schemas.microsoft.com/office/drawing/2014/main" id="{7C7B3AFE-A204-49F4-A784-789A5EB7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767106"/>
            <a:ext cx="8423669" cy="4459433"/>
          </a:xfrm>
          <a:prstGeom prst="rect">
            <a:avLst/>
          </a:prstGeom>
          <a:noFill/>
        </p:spPr>
      </p:pic>
      <p:pic>
        <p:nvPicPr>
          <p:cNvPr id="4" name="Picture 6" descr="C:\Users\malak\Desktop\1 images\Fig-32-1.jpg">
            <a:extLst>
              <a:ext uri="{FF2B5EF4-FFF2-40B4-BE49-F238E27FC236}">
                <a16:creationId xmlns:a16="http://schemas.microsoft.com/office/drawing/2014/main" id="{62FE4ACE-7F1C-4DF6-98A7-48578E3E2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9322" y="92766"/>
            <a:ext cx="3200400" cy="38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hopes.stanford.edu/rltdsci/trinuc/f_f06drg&amp;ah.jpg">
            <a:extLst>
              <a:ext uri="{FF2B5EF4-FFF2-40B4-BE49-F238E27FC236}">
                <a16:creationId xmlns:a16="http://schemas.microsoft.com/office/drawing/2014/main" id="{DB0D8E43-68BB-477B-B654-35838A7D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9322" y="4138757"/>
            <a:ext cx="3200400" cy="210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C572F1-186A-4886-BD6B-2BCD29FB0DE3}"/>
              </a:ext>
            </a:extLst>
          </p:cNvPr>
          <p:cNvCxnSpPr/>
          <p:nvPr/>
        </p:nvCxnSpPr>
        <p:spPr>
          <a:xfrm>
            <a:off x="0" y="63477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 Box 3">
            <a:extLst>
              <a:ext uri="{FF2B5EF4-FFF2-40B4-BE49-F238E27FC236}">
                <a16:creationId xmlns:a16="http://schemas.microsoft.com/office/drawing/2014/main" id="{A07E58E4-3EFC-41E0-BBA1-B1BEE9918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56" y="176272"/>
            <a:ext cx="5688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Pathogenesis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of polio: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4D81BD-7DBC-488E-B958-9E774574B7DF}"/>
              </a:ext>
            </a:extLst>
          </p:cNvPr>
          <p:cNvSpPr/>
          <p:nvPr/>
        </p:nvSpPr>
        <p:spPr>
          <a:xfrm>
            <a:off x="2397979" y="1605300"/>
            <a:ext cx="1879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Non-specific symptoms</a:t>
            </a:r>
          </a:p>
        </p:txBody>
      </p:sp>
    </p:spTree>
    <p:extLst>
      <p:ext uri="{BB962C8B-B14F-4D97-AF65-F5344CB8AC3E}">
        <p14:creationId xmlns:p14="http://schemas.microsoft.com/office/powerpoint/2010/main" val="665639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Words>2228</Words>
  <Application>Microsoft Office PowerPoint</Application>
  <PresentationFormat>Widescreen</PresentationFormat>
  <Paragraphs>570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OBJECTIVES:</vt:lpstr>
      <vt:lpstr>Virus neurological diseases:</vt:lpstr>
      <vt:lpstr>PowerPoint Presentation</vt:lpstr>
      <vt:lpstr>Viral Meningitis (Aseptic meningitis):</vt:lpstr>
      <vt:lpstr>Enteroviruses: </vt:lpstr>
      <vt:lpstr>Enteroviral infections</vt:lpstr>
      <vt:lpstr>PowerPoint Presentation</vt:lpstr>
      <vt:lpstr>PowerPoint Presentation</vt:lpstr>
      <vt:lpstr>Lab Diagnosis of Enteroviruses</vt:lpstr>
      <vt:lpstr>PowerPoint Presentation</vt:lpstr>
      <vt:lpstr>Poliovirus Vaccine:</vt:lpstr>
      <vt:lpstr>Viral Encephalitis:</vt:lpstr>
      <vt:lpstr>PowerPoint Presentation</vt:lpstr>
      <vt:lpstr>Rabies:</vt:lpstr>
      <vt:lpstr>Laboratory Diagnosis:</vt:lpstr>
      <vt:lpstr>Arthropod –borne Viruses:   Arboviruses &gt; 500 Vs </vt:lpstr>
      <vt:lpstr>ArboVs associated with CNS disease:</vt:lpstr>
      <vt:lpstr>PowerPoint Presentation</vt:lpstr>
      <vt:lpstr>SUMMARY:</vt:lpstr>
      <vt:lpstr>QUIZ: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kobe</dc:creator>
  <cp:lastModifiedBy>abdulaziz abdullah</cp:lastModifiedBy>
  <cp:revision>146</cp:revision>
  <dcterms:created xsi:type="dcterms:W3CDTF">2016-09-30T08:16:06Z</dcterms:created>
  <dcterms:modified xsi:type="dcterms:W3CDTF">2017-11-03T10:36:20Z</dcterms:modified>
</cp:coreProperties>
</file>