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9"/>
  </p:notesMasterIdLst>
  <p:sldIdLst>
    <p:sldId id="263" r:id="rId2"/>
    <p:sldId id="259" r:id="rId3"/>
    <p:sldId id="289" r:id="rId4"/>
    <p:sldId id="291" r:id="rId5"/>
    <p:sldId id="293" r:id="rId6"/>
    <p:sldId id="294" r:id="rId7"/>
    <p:sldId id="296" r:id="rId8"/>
    <p:sldId id="297" r:id="rId9"/>
    <p:sldId id="298" r:id="rId10"/>
    <p:sldId id="300" r:id="rId11"/>
    <p:sldId id="303" r:id="rId12"/>
    <p:sldId id="304" r:id="rId13"/>
    <p:sldId id="308" r:id="rId14"/>
    <p:sldId id="261" r:id="rId15"/>
    <p:sldId id="307" r:id="rId16"/>
    <p:sldId id="286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2D2"/>
    <a:srgbClr val="D7FFB3"/>
    <a:srgbClr val="003300"/>
    <a:srgbClr val="DDDDDD"/>
    <a:srgbClr val="FF9933"/>
    <a:srgbClr val="FF9966"/>
    <a:srgbClr val="FF7C80"/>
    <a:srgbClr val="CC00FF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 autoAdjust="0"/>
    <p:restoredTop sz="95046"/>
  </p:normalViewPr>
  <p:slideViewPr>
    <p:cSldViewPr snapToGrid="0">
      <p:cViewPr>
        <p:scale>
          <a:sx n="100" d="100"/>
          <a:sy n="100" d="100"/>
        </p:scale>
        <p:origin x="70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53F11-2F7E-4D2D-99FA-663E58A892B7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042D-4D00-4C37-9F90-B8D89016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1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976493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18041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497848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88383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4460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 dirty="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73059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338273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412598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61159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401176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2EE487-FEE8-4C03-953F-42506F938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B6A8F0-6253-4EE4-A557-FC39DC011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C8541C-2C30-471E-9DDB-80EECFC2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10/30/17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F48E2C-A2C5-42D2-8872-C99D6A52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9B46A7-D117-4B5B-9F28-95E9D8A9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3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3A6E4D-E6EF-4B15-A091-B0BD235A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0DEB8A-2104-4EE0-8565-0198596A8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EFF9C7-0729-4082-BE5D-28B8A87A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215C5D-F5F0-4612-8ADC-59101C58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B2F012-EDB7-45E0-8394-18DE2820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BBD7806-12FE-4F5F-BE59-54192E70F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CFCEB49-3958-4CCA-A779-72A895C65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9CE333-D839-46AE-9654-9647AE3D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6F5AFA-E4C2-4079-8F72-8A765193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4A8892-A083-4571-BFA4-5643F6D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8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A3078F-F1B2-4556-9170-2D0CBAB9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848954-6A81-41C6-A04F-A59E18EC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68C377-B7C2-4062-882B-02408DF0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17D246-1AF0-42C8-AC02-B3A80B6C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1977DE-E876-4219-BF44-33E4AF34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8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CB5754-CF6C-4A4D-8865-BF1E126F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ADEE2A-B077-4A8F-AA82-A0F999FF1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7C7CC5-FDEC-4B47-82FC-41889ABF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10/30/17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98731A-F93A-41CD-B48F-90988BCD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E6D0F7-3918-41A4-908D-C5C1CD15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0C500-7B41-484B-9508-147EAF43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E55293-0C27-4D0B-9605-B1AB2B9D7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572FE5-6F6B-4DD1-8C77-85660AA2E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F98DC7E-8FA3-4F95-88DA-08956293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8405659-F190-440D-AAE6-858681CF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0CE518-90FB-4424-A29C-1F1ABE1E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24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1E64CE-6E7A-48E1-8FDC-4561158F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337A48-8B3D-4E20-A352-17EDC11E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545464C-48C6-4AB2-94A3-B43B6317C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699FC64-ED77-4BD0-B5B4-5904903CC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E484209-D9C2-4E6F-A710-9FE61D48B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F7E3A0F-82A1-4936-8747-5EB21579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7984429-231A-4AD2-B98B-046B3C87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18968F1-D2B3-4B52-B356-1FBC241F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12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5E0EC1-4611-4C6B-AA47-DC250E99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7B5D828-283B-49BB-9194-815807C7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0656FD7-81EF-463E-994C-DE056CD3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A7CD922-202A-4BBF-8FA2-E2D05EB3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6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1107F77-8396-45B6-B6B3-809EA18E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D229076-B574-4DF7-8DFF-32D18D39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4D1499A-276A-490F-9190-AA8F9A2E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31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EA9F48-3660-4094-8436-BB4E3A36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7EBEA1-BD5E-47CA-BFA7-7A66A0E26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33C3659-89B9-4078-8CCF-5FEB4862F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8CAA12-1BF5-4C7A-9AD1-3790C18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097DCA-EE76-480B-A505-E609EA07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9F6E70-8175-4083-B4C5-C5ACE812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58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7FECA7-99F7-4118-BEC8-3094599D0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BC12C78-5570-4841-B60D-EEEE3BE2E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C79E6C1-F09F-4468-92D5-A13719AAA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1D4862-EB00-4D9C-8F6D-9EE1147E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10/30/17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E90C2FC-B6DB-467C-9B60-C6B4ECEA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B23FB9-8BCA-4ADA-8921-319629CD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8C749B0-1043-41C6-80D9-F3CF73F6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E2C3B7-5A8A-4EB3-9593-0739A6BAF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3C5636-6F99-4292-AC2F-3D7B1375E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10/30/17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995796-9304-4B1A-9FDD-9B423E16D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3E1AA1-8F8A-48FD-B621-9DC60152C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9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docs.google.com/presentation/d/1-6ywx_lehytuBcjJbP9bkMb8Y8GcNQbF7Tr7v8gZn20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hyperlink" Target="https://twitter.com/microbio436?lang=ar" TargetMode="External"/><Relationship Id="rId6" Type="http://schemas.openxmlformats.org/officeDocument/2006/relationships/image" Target="../media/image12.png"/><Relationship Id="rId7" Type="http://schemas.openxmlformats.org/officeDocument/2006/relationships/hyperlink" Target="mailto:436microbiologyteam@gmail.com" TargetMode="External"/><Relationship Id="rId8" Type="http://schemas.openxmlformats.org/officeDocument/2006/relationships/image" Target="../media/image13.png"/><Relationship Id="rId9" Type="http://schemas.openxmlformats.org/officeDocument/2006/relationships/hyperlink" Target="https://goo.gl/forms/DlMQ4NVXRXpFV1Tv1" TargetMode="External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DFFECE9C-A2FE-4C10-B189-FC1599107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320" y="6154"/>
            <a:ext cx="2889680" cy="1643319"/>
          </a:xfrm>
          <a:prstGeom prst="rect">
            <a:avLst/>
          </a:prstGeom>
        </p:spPr>
      </p:pic>
      <p:pic>
        <p:nvPicPr>
          <p:cNvPr id="25" name="صورة 2">
            <a:extLst>
              <a:ext uri="{FF2B5EF4-FFF2-40B4-BE49-F238E27FC236}">
                <a16:creationId xmlns="" xmlns:a16="http://schemas.microsoft.com/office/drawing/2014/main" id="{456DF3F2-9714-4DE6-AF9B-FE175EC1C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4101"/>
            <a:ext cx="2057400" cy="178357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57A4952-C7BB-4B44-8C85-34B8EAA20AAA}"/>
              </a:ext>
            </a:extLst>
          </p:cNvPr>
          <p:cNvSpPr/>
          <p:nvPr/>
        </p:nvSpPr>
        <p:spPr>
          <a:xfrm>
            <a:off x="1110075" y="3971691"/>
            <a:ext cx="102895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LECTURE: Fungal Infections of Central Nervous System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    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34EE7AC-43A8-4FFC-B43D-0EF274A12D56}"/>
              </a:ext>
            </a:extLst>
          </p:cNvPr>
          <p:cNvSpPr txBox="1"/>
          <p:nvPr/>
        </p:nvSpPr>
        <p:spPr>
          <a:xfrm>
            <a:off x="109983" y="5350079"/>
            <a:ext cx="2348120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Important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Doctor’s notes 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Extra explanation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</a:rPr>
              <a:t>Only F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only 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B058A09-01A1-4910-A22E-172E6B5F615A}"/>
              </a:ext>
            </a:extLst>
          </p:cNvPr>
          <p:cNvSpPr txBox="1"/>
          <p:nvPr/>
        </p:nvSpPr>
        <p:spPr>
          <a:xfrm>
            <a:off x="4926627" y="4720699"/>
            <a:ext cx="2338743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Editing File </a:t>
            </a:r>
            <a:endParaRPr lang="en-US" sz="28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AutoShape 2" descr="https://mail.google.com/mail/u/0/?ui=2&amp;ik=c99fa0b050&amp;view=fimg&amp;th=15ee8b92b0110c05&amp;attid=0.1.1&amp;disp=emb&amp;attbid=ANGjdJ8eiXo8W8QW4DU3t3sdOf9QhsfwIWfRR8vUqmg3ktvy5gpT6xOt-tjjb3QqSWvcPNdCBS7MKM_Ok2earQjkEAkaxluAIXl_K0TCmJE4oOXm-lJ2060c6a0Ew4c&amp;sz=w1576-h1398&amp;ats=1507143010290&amp;rm=15ee8b92b0110c05&amp;zw&amp;atsh=1">
            <a:extLst>
              <a:ext uri="{FF2B5EF4-FFF2-40B4-BE49-F238E27FC236}">
                <a16:creationId xmlns="" xmlns:a16="http://schemas.microsoft.com/office/drawing/2014/main" id="{2FF0453A-566C-44FF-8747-E21D19657D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43150" y="100013"/>
            <a:ext cx="750570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6CED0B2-EFCF-46AA-BD99-316762496C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7897" y="83902"/>
            <a:ext cx="4069676" cy="406967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187074DD-87E6-47E2-8D66-8C294443ABAC}"/>
              </a:ext>
            </a:extLst>
          </p:cNvPr>
          <p:cNvCxnSpPr/>
          <p:nvPr/>
        </p:nvCxnSpPr>
        <p:spPr>
          <a:xfrm>
            <a:off x="1762539" y="3885270"/>
            <a:ext cx="898462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78A3197-437E-42E8-BD1F-C226F81AC103}"/>
              </a:ext>
            </a:extLst>
          </p:cNvPr>
          <p:cNvSpPr/>
          <p:nvPr/>
        </p:nvSpPr>
        <p:spPr>
          <a:xfrm>
            <a:off x="7265370" y="6011799"/>
            <a:ext cx="4816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u="sng" dirty="0">
                <a:solidFill>
                  <a:schemeClr val="accent1"/>
                </a:solidFill>
              </a:rPr>
              <a:t>"</a:t>
            </a:r>
            <a:r>
              <a:rPr lang="ar-SA" b="1" u="sng" dirty="0">
                <a:solidFill>
                  <a:schemeClr val="accent1"/>
                </a:solidFill>
              </a:rPr>
              <a:t>لا حول ولا قوة إلا بالله العلي العظيم</a:t>
            </a:r>
            <a:r>
              <a:rPr lang="ar-SA" b="1" dirty="0">
                <a:solidFill>
                  <a:schemeClr val="accent1"/>
                </a:solidFill>
              </a:rPr>
              <a:t>" </a:t>
            </a:r>
            <a:r>
              <a:rPr lang="ar-SA" b="1" dirty="0"/>
              <a:t>وتقال هذه الجملة إذا داهم الإنسان أمر عظيم لا يستطيعه ، أو يصعب عليه القيام به 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50A8B07-4E25-4DF4-B708-3E36F0CB53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9715">
            <a:off x="7501157" y="2340944"/>
            <a:ext cx="1718818" cy="15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8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7933452-9A14-4250-BBC8-F169618CED19}"/>
              </a:ext>
            </a:extLst>
          </p:cNvPr>
          <p:cNvSpPr/>
          <p:nvPr/>
        </p:nvSpPr>
        <p:spPr>
          <a:xfrm>
            <a:off x="244083" y="247916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Diagnosis: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CCF55D8E-26F2-4D11-B8F9-5FD4769D7DFA}"/>
              </a:ext>
            </a:extLst>
          </p:cNvPr>
          <p:cNvCxnSpPr/>
          <p:nvPr/>
        </p:nvCxnSpPr>
        <p:spPr>
          <a:xfrm>
            <a:off x="0" y="6316046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3F83C85-C381-409B-8136-E2867CECB124}"/>
              </a:ext>
            </a:extLst>
          </p:cNvPr>
          <p:cNvSpPr/>
          <p:nvPr/>
        </p:nvSpPr>
        <p:spPr>
          <a:xfrm>
            <a:off x="244083" y="2672646"/>
            <a:ext cx="2324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Lab Diagnosis: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BCF5C45-4B76-4FCC-91AC-42F34E14B7C6}"/>
              </a:ext>
            </a:extLst>
          </p:cNvPr>
          <p:cNvSpPr/>
          <p:nvPr/>
        </p:nvSpPr>
        <p:spPr>
          <a:xfrm>
            <a:off x="603978" y="2819635"/>
            <a:ext cx="86525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Clr>
                <a:srgbClr val="FFFF00"/>
              </a:buClr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CSF abnormalities: Not specific for Fungal infections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Cell count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Glucose level (low)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because it is consumed by the organism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Protein level (high)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We check color too (bloody , turbid)            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/>
          </a:p>
          <a:p>
            <a:pPr lvl="1">
              <a:buClr>
                <a:srgbClr val="FFFF00"/>
              </a:buClr>
            </a:pPr>
            <a:r>
              <a:rPr lang="en-US" dirty="0"/>
              <a:t>            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9BB24D0-321E-4852-A371-20942BC39E42}"/>
              </a:ext>
            </a:extLst>
          </p:cNvPr>
          <p:cNvSpPr/>
          <p:nvPr/>
        </p:nvSpPr>
        <p:spPr>
          <a:xfrm>
            <a:off x="603978" y="2229820"/>
            <a:ext cx="8271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</a:pPr>
            <a:r>
              <a:rPr lang="en-US" b="1" dirty="0">
                <a:ea typeface="+mj-ea"/>
                <a:cs typeface="+mj-cs"/>
              </a:rPr>
              <a:t>Clinical Samples: </a:t>
            </a:r>
            <a:r>
              <a:rPr lang="en-US" dirty="0"/>
              <a:t>CSF - Biopsy- Pus, aspirate - Blood (for serology)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0B79E9D-3906-4D99-97A0-5E182BD8BAFC}"/>
              </a:ext>
            </a:extLst>
          </p:cNvPr>
          <p:cNvSpPr/>
          <p:nvPr/>
        </p:nvSpPr>
        <p:spPr>
          <a:xfrm>
            <a:off x="603978" y="4232406"/>
            <a:ext cx="6092244" cy="211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defRPr/>
            </a:pPr>
            <a:r>
              <a:rPr lang="en-US" dirty="0"/>
              <a:t>2. Direct Microscopy: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dirty="0"/>
              <a:t>Fungal stains: Giemsa, GMS, PAS, </a:t>
            </a:r>
            <a:r>
              <a:rPr lang="en-US" dirty="0">
                <a:solidFill>
                  <a:srgbClr val="FF0000"/>
                </a:solidFill>
              </a:rPr>
              <a:t>India ink </a:t>
            </a:r>
            <a:r>
              <a:rPr lang="en-US" dirty="0"/>
              <a:t>(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mostly for </a:t>
            </a:r>
            <a:r>
              <a:rPr lang="en-US" dirty="0"/>
              <a:t>Cryptococcus neoformans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for the presence of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polysaccharide  capsule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0" lvl="1" indent="0">
              <a:buClr>
                <a:srgbClr val="FFFF00"/>
              </a:buClr>
              <a:buSzPct val="95000"/>
              <a:buNone/>
              <a:defRPr/>
            </a:pPr>
            <a:r>
              <a:rPr lang="en-US" dirty="0"/>
              <a:t>3. Culture:</a:t>
            </a:r>
          </a:p>
          <a:p>
            <a:pPr marL="742950" lvl="2" indent="-285750"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/>
              <a:t>Fungal media: SDA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**</a:t>
            </a:r>
            <a:r>
              <a:rPr lang="en-US" dirty="0"/>
              <a:t>, BHI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dirty="0"/>
              <a:t>, other media if needed.</a:t>
            </a:r>
          </a:p>
          <a:p>
            <a:pPr marL="0" lvl="1" indent="0">
              <a:lnSpc>
                <a:spcPct val="80000"/>
              </a:lnSpc>
              <a:buClr>
                <a:srgbClr val="FFFF00"/>
              </a:buClr>
              <a:buSzPct val="95000"/>
              <a:buNone/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F87135E-6208-4476-BB00-1C5B266F7504}"/>
              </a:ext>
            </a:extLst>
          </p:cNvPr>
          <p:cNvSpPr/>
          <p:nvPr/>
        </p:nvSpPr>
        <p:spPr>
          <a:xfrm>
            <a:off x="7864159" y="308012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dirty="0"/>
              <a:t>4. </a:t>
            </a:r>
            <a:r>
              <a:rPr lang="en-US" dirty="0">
                <a:solidFill>
                  <a:srgbClr val="FF0000"/>
                </a:solidFill>
              </a:rPr>
              <a:t>PCR: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the most accurate test </a:t>
            </a:r>
          </a:p>
          <a:p>
            <a:pPr marL="0" lvl="1" indent="0">
              <a:lnSpc>
                <a:spcPct val="80000"/>
              </a:lnSpc>
              <a:buClr>
                <a:srgbClr val="FFFF00"/>
              </a:buClr>
              <a:buSzPct val="95000"/>
              <a:buNone/>
              <a:defRPr/>
            </a:pPr>
            <a:endParaRPr lang="en-US" dirty="0"/>
          </a:p>
          <a:p>
            <a:pPr marL="0" lvl="1" indent="0">
              <a:lnSpc>
                <a:spcPct val="80000"/>
              </a:lnSpc>
              <a:buClr>
                <a:srgbClr val="FFFF00"/>
              </a:buClr>
              <a:buSzPct val="95000"/>
              <a:buNone/>
              <a:defRPr/>
            </a:pPr>
            <a:r>
              <a:rPr lang="en-US" dirty="0"/>
              <a:t>5. </a:t>
            </a:r>
            <a:r>
              <a:rPr lang="en-US" dirty="0">
                <a:solidFill>
                  <a:srgbClr val="FF0000"/>
                </a:solidFill>
              </a:rPr>
              <a:t>Serology</a:t>
            </a:r>
            <a:r>
              <a:rPr lang="en-US" dirty="0"/>
              <a:t>: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for detection of antigen or antibody </a:t>
            </a:r>
            <a:endParaRPr lang="en-US" dirty="0"/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/>
              <a:t>Candida </a:t>
            </a:r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/>
              <a:t>Aspergillus</a:t>
            </a:r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/>
              <a:t>Cryptococcus </a:t>
            </a:r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/>
              <a:t>Histoplasma</a:t>
            </a:r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Blastomyces</a:t>
            </a:r>
            <a:endParaRPr lang="en-US" dirty="0"/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Coccidioides</a:t>
            </a:r>
            <a:endParaRPr lang="en-US" dirty="0"/>
          </a:p>
          <a:p>
            <a:pPr marL="742950" lvl="2" indent="-285750">
              <a:lnSpc>
                <a:spcPct val="80000"/>
              </a:lnSpc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Paracoccidioides</a:t>
            </a:r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F4CC43BC-DF01-4E4D-89CE-6D8A3C41F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751713"/>
              </p:ext>
            </p:extLst>
          </p:nvPr>
        </p:nvGraphicFramePr>
        <p:xfrm>
          <a:off x="603978" y="739436"/>
          <a:ext cx="10167158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1745">
                  <a:extLst>
                    <a:ext uri="{9D8B030D-6E8A-4147-A177-3AD203B41FA5}">
                      <a16:colId xmlns="" xmlns:a16="http://schemas.microsoft.com/office/drawing/2014/main" val="1533267039"/>
                    </a:ext>
                  </a:extLst>
                </a:gridCol>
                <a:gridCol w="5425413">
                  <a:extLst>
                    <a:ext uri="{9D8B030D-6E8A-4147-A177-3AD203B41FA5}">
                      <a16:colId xmlns="" xmlns:a16="http://schemas.microsoft.com/office/drawing/2014/main" val="2234379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Clinical features (history, risk factors, </a:t>
                      </a:r>
                      <a:r>
                        <a:rPr lang="en-US" sz="1800" dirty="0" err="1"/>
                        <a:t>etc</a:t>
                      </a:r>
                      <a:r>
                        <a:rPr lang="en-US" sz="1800" dirty="0"/>
                        <a:t>)</a:t>
                      </a:r>
                      <a:r>
                        <a:rPr lang="en-US" sz="1800" b="1" dirty="0"/>
                        <a:t>: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Specific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(Past surgery is important in history )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8555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Neuro-imaging: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radiological finding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Good value in diagnosis and therapy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07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Lab Investigations: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CSF examination (cell count, chemistry)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Histopathology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10494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DE0D6D9-6476-49AC-9C8D-5AA7D9F2C01E}"/>
              </a:ext>
            </a:extLst>
          </p:cNvPr>
          <p:cNvSpPr/>
          <p:nvPr/>
        </p:nvSpPr>
        <p:spPr>
          <a:xfrm>
            <a:off x="7864159" y="1781719"/>
            <a:ext cx="1703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Microbiology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36A104-68BE-49F7-8874-42FF4955E948}"/>
              </a:ext>
            </a:extLst>
          </p:cNvPr>
          <p:cNvSpPr/>
          <p:nvPr/>
        </p:nvSpPr>
        <p:spPr>
          <a:xfrm>
            <a:off x="4628205" y="6427848"/>
            <a:ext cx="2627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**SDA (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Sabouraud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dextrose agar)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DA3E8BA-AAC3-4601-BB42-5E1B6181AD1E}"/>
              </a:ext>
            </a:extLst>
          </p:cNvPr>
          <p:cNvSpPr/>
          <p:nvPr/>
        </p:nvSpPr>
        <p:spPr>
          <a:xfrm>
            <a:off x="8416725" y="6420413"/>
            <a:ext cx="2759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***BHI (brain &amp; heart infusion agar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9F288A0-FDBB-4E47-82F3-352FF7FC9591}"/>
              </a:ext>
            </a:extLst>
          </p:cNvPr>
          <p:cNvSpPr/>
          <p:nvPr/>
        </p:nvSpPr>
        <p:spPr>
          <a:xfrm>
            <a:off x="-12806" y="6420414"/>
            <a:ext cx="45306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*because pyogenic bacteria can be the same findings in CSF</a:t>
            </a:r>
          </a:p>
        </p:txBody>
      </p:sp>
    </p:spTree>
    <p:extLst>
      <p:ext uri="{BB962C8B-B14F-4D97-AF65-F5344CB8AC3E}">
        <p14:creationId xmlns:p14="http://schemas.microsoft.com/office/powerpoint/2010/main" val="360593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50347"/>
              </p:ext>
            </p:extLst>
          </p:nvPr>
        </p:nvGraphicFramePr>
        <p:xfrm>
          <a:off x="217422" y="943859"/>
          <a:ext cx="9236164" cy="392422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668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77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57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58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919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/>
                        <a:t>Serology*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/>
                        <a:t>Culture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/>
                        <a:t>Direct microscopy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/>
                        <a:t>CNS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kern="1200" dirty="0"/>
                        <a:t>infection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4713"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Cryptococcal</a:t>
                      </a:r>
                      <a:r>
                        <a:rPr lang="en-US" sz="1800" kern="1200" dirty="0"/>
                        <a:t> Ag (capsule)</a:t>
                      </a:r>
                    </a:p>
                    <a:p>
                      <a:r>
                        <a:rPr lang="en-US" sz="1800" kern="1200" dirty="0"/>
                        <a:t>Latex agglutination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Yeast 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Yeast cells</a:t>
                      </a:r>
                    </a:p>
                    <a:p>
                      <a:r>
                        <a:rPr lang="en-US" sz="1800" kern="1200" dirty="0"/>
                        <a:t>Capsulated (</a:t>
                      </a:r>
                      <a:r>
                        <a:rPr lang="en-US" sz="1800" kern="1200" dirty="0" err="1"/>
                        <a:t>india</a:t>
                      </a:r>
                      <a:r>
                        <a:rPr lang="en-US" sz="1800" kern="1200" dirty="0"/>
                        <a:t> ink)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Cryptococcal</a:t>
                      </a:r>
                      <a:r>
                        <a:rPr lang="en-US" sz="1800" kern="1200" dirty="0"/>
                        <a:t> meningitis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193"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Manann</a:t>
                      </a:r>
                      <a:r>
                        <a:rPr lang="en-US" sz="1800" kern="1200" dirty="0"/>
                        <a:t> Ag (cell wall)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Yeast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Yeast cells and </a:t>
                      </a:r>
                      <a:r>
                        <a:rPr lang="en-US" sz="1800" kern="1200" dirty="0" err="1"/>
                        <a:t>pseudohyphae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Candidiasis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93"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Galactomannan</a:t>
                      </a:r>
                      <a:r>
                        <a:rPr lang="en-US" sz="1800" kern="1200" dirty="0"/>
                        <a:t> Ag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Hyaline mould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rgbClr val="FF0000"/>
                          </a:solidFill>
                        </a:rPr>
                        <a:t>Septate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</a:rPr>
                        <a:t> branching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</a:rPr>
                        <a:t>hyphae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Aspergillosis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9193"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No serology available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Hyaline mould</a:t>
                      </a:r>
                    </a:p>
                    <a:p>
                      <a:r>
                        <a:rPr lang="en-US" sz="1800" kern="1200" dirty="0"/>
                        <a:t>Fast growing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FF0000"/>
                          </a:solidFill>
                        </a:rPr>
                        <a:t>Broad non-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</a:rPr>
                        <a:t>septate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</a:rPr>
                        <a:t>hyphae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Zygomycosis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/>
                        <a:t>β</a:t>
                      </a:r>
                      <a:r>
                        <a:rPr lang="en-US" sz="1800" kern="1200" dirty="0"/>
                        <a:t>-D- </a:t>
                      </a:r>
                      <a:r>
                        <a:rPr lang="en-US" sz="1800" kern="1200" dirty="0" err="1"/>
                        <a:t>Glucan</a:t>
                      </a:r>
                      <a:r>
                        <a:rPr lang="en-US" sz="1800" kern="1200" dirty="0"/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Dematiaceous</a:t>
                      </a:r>
                      <a:r>
                        <a:rPr lang="en-US" sz="1800" kern="1200" dirty="0"/>
                        <a:t>  mould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Brown </a:t>
                      </a:r>
                      <a:r>
                        <a:rPr lang="en-US" sz="1800" kern="1200" dirty="0" err="1"/>
                        <a:t>septate</a:t>
                      </a:r>
                      <a:r>
                        <a:rPr lang="en-US" sz="1800" kern="1200" dirty="0"/>
                        <a:t> </a:t>
                      </a:r>
                      <a:r>
                        <a:rPr lang="en-US" sz="1800" kern="1200" dirty="0" err="1"/>
                        <a:t>hyphae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/>
                        <a:t>Pheohyphomycosis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7422" y="5018457"/>
            <a:ext cx="607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/>
            </a:pPr>
            <a:r>
              <a:rPr lang="en-US" sz="1400" b="1" dirty="0"/>
              <a:t>*</a:t>
            </a:r>
            <a:r>
              <a:rPr lang="en-AU" sz="1400" b="1" dirty="0"/>
              <a:t>Serology: </a:t>
            </a:r>
            <a:r>
              <a:rPr lang="el-GR" sz="1400" b="1" dirty="0"/>
              <a:t>β</a:t>
            </a:r>
            <a:r>
              <a:rPr lang="en-US" sz="1400" b="1" dirty="0"/>
              <a:t>-D- </a:t>
            </a:r>
            <a:r>
              <a:rPr lang="en-US" sz="1400" b="1" dirty="0" err="1"/>
              <a:t>Glucan</a:t>
            </a:r>
            <a:r>
              <a:rPr lang="en-US" sz="1400" b="1" dirty="0"/>
              <a:t> </a:t>
            </a:r>
          </a:p>
          <a:p>
            <a:pPr rtl="1">
              <a:defRPr/>
            </a:pPr>
            <a:r>
              <a:rPr lang="en-US" sz="1400" dirty="0"/>
              <a:t>For diagnosis of invasive fungal infections except </a:t>
            </a:r>
            <a:r>
              <a:rPr lang="en-US" sz="1400" dirty="0" err="1">
                <a:solidFill>
                  <a:srgbClr val="FF0000"/>
                </a:solidFill>
              </a:rPr>
              <a:t>cryptococcosis</a:t>
            </a:r>
            <a:r>
              <a:rPr lang="en-US" sz="1400" dirty="0">
                <a:solidFill>
                  <a:srgbClr val="FF0000"/>
                </a:solidFill>
              </a:rPr>
              <a:t> and </a:t>
            </a:r>
            <a:r>
              <a:rPr lang="en-US" sz="1400" dirty="0" err="1">
                <a:solidFill>
                  <a:srgbClr val="FF0000"/>
                </a:solidFill>
              </a:rPr>
              <a:t>zygomycosis</a:t>
            </a:r>
            <a:endParaRPr lang="en-AU" sz="1400" dirty="0">
              <a:solidFill>
                <a:srgbClr val="FF0000"/>
              </a:solidFill>
            </a:endParaRPr>
          </a:p>
        </p:txBody>
      </p:sp>
      <p:pic>
        <p:nvPicPr>
          <p:cNvPr id="5" name="Picture 4" descr="non-sept fung hy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0369" y="4690364"/>
            <a:ext cx="1221629" cy="1240227"/>
          </a:xfrm>
          <a:prstGeom prst="rect">
            <a:avLst/>
          </a:prstGeom>
        </p:spPr>
      </p:pic>
      <p:pic>
        <p:nvPicPr>
          <p:cNvPr id="6" name="Picture 5" descr="sept fungal hypha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3153" y="3347753"/>
            <a:ext cx="1198847" cy="1057932"/>
          </a:xfrm>
          <a:prstGeom prst="rect">
            <a:avLst/>
          </a:prstGeom>
        </p:spPr>
      </p:pic>
      <p:pic>
        <p:nvPicPr>
          <p:cNvPr id="7" name="Picture 6" descr="pseudohyphae yea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0369" y="2103898"/>
            <a:ext cx="1198847" cy="1140526"/>
          </a:xfrm>
          <a:prstGeom prst="rect">
            <a:avLst/>
          </a:prstGeom>
        </p:spPr>
      </p:pic>
      <p:pic>
        <p:nvPicPr>
          <p:cNvPr id="8" name="Picture 7" descr="crypt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7588" y="840185"/>
            <a:ext cx="1221628" cy="106250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32205B4-36B1-46D4-88EE-2E6D7728FE8D}"/>
              </a:ext>
            </a:extLst>
          </p:cNvPr>
          <p:cNvSpPr/>
          <p:nvPr/>
        </p:nvSpPr>
        <p:spPr>
          <a:xfrm>
            <a:off x="217422" y="178258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Lab. Diagnosis:</a:t>
            </a:r>
            <a:endParaRPr lang="en-US" sz="2400" dirty="0"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0E2D6A88-2BF8-47D8-859C-58952E9A48C2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BD20C26-1118-4A93-8E55-28725A3FCA91}"/>
              </a:ext>
            </a:extLst>
          </p:cNvPr>
          <p:cNvSpPr/>
          <p:nvPr/>
        </p:nvSpPr>
        <p:spPr>
          <a:xfrm>
            <a:off x="0" y="6315284"/>
            <a:ext cx="12646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Ag = antigen </a:t>
            </a:r>
            <a:endParaRPr lang="ar-SA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6B52F49-D5BE-4AB6-B9E0-6D1A2D9C6E57}"/>
              </a:ext>
            </a:extLst>
          </p:cNvPr>
          <p:cNvSpPr txBox="1"/>
          <p:nvPr/>
        </p:nvSpPr>
        <p:spPr>
          <a:xfrm flipH="1">
            <a:off x="3756074" y="1533359"/>
            <a:ext cx="37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73DC17C-D5C7-424B-AC4D-B679167C80BD}"/>
              </a:ext>
            </a:extLst>
          </p:cNvPr>
          <p:cNvSpPr txBox="1"/>
          <p:nvPr/>
        </p:nvSpPr>
        <p:spPr>
          <a:xfrm>
            <a:off x="10680302" y="1556170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4F6907A-B19F-4608-A483-D9EFF931B8B5}"/>
              </a:ext>
            </a:extLst>
          </p:cNvPr>
          <p:cNvSpPr txBox="1"/>
          <p:nvPr/>
        </p:nvSpPr>
        <p:spPr>
          <a:xfrm>
            <a:off x="10680302" y="2921040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D5EF552-6A2F-4032-9002-04AE025BD696}"/>
              </a:ext>
            </a:extLst>
          </p:cNvPr>
          <p:cNvSpPr txBox="1"/>
          <p:nvPr/>
        </p:nvSpPr>
        <p:spPr>
          <a:xfrm>
            <a:off x="4300932" y="2626019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B8FDF76-4ED5-4A2A-8745-4050140630B6}"/>
              </a:ext>
            </a:extLst>
          </p:cNvPr>
          <p:cNvSpPr txBox="1"/>
          <p:nvPr/>
        </p:nvSpPr>
        <p:spPr>
          <a:xfrm>
            <a:off x="10680302" y="3982820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1423D9A-C48C-4962-9855-F0AB5570F551}"/>
              </a:ext>
            </a:extLst>
          </p:cNvPr>
          <p:cNvSpPr txBox="1"/>
          <p:nvPr/>
        </p:nvSpPr>
        <p:spPr>
          <a:xfrm>
            <a:off x="10725867" y="5518933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EB272E2-9164-4B89-B004-73361823350A}"/>
              </a:ext>
            </a:extLst>
          </p:cNvPr>
          <p:cNvSpPr txBox="1"/>
          <p:nvPr/>
        </p:nvSpPr>
        <p:spPr>
          <a:xfrm>
            <a:off x="3488788" y="3219349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E36D87E-B863-45CA-9AD6-C92B7253E67F}"/>
              </a:ext>
            </a:extLst>
          </p:cNvPr>
          <p:cNvSpPr txBox="1"/>
          <p:nvPr/>
        </p:nvSpPr>
        <p:spPr>
          <a:xfrm>
            <a:off x="3514574" y="3876719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9354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604913" y="779125"/>
            <a:ext cx="8167956" cy="2466535"/>
          </a:xfrm>
        </p:spPr>
        <p:txBody>
          <a:bodyPr vert="horz" lIns="0" tIns="45720" rIns="18288" bIns="45720" rtlCol="0">
            <a:normAutofit/>
          </a:bodyPr>
          <a:lstStyle/>
          <a:p>
            <a:pPr marL="0" indent="0">
              <a:buNone/>
            </a:pPr>
            <a:r>
              <a:rPr lang="en-US" sz="1800" dirty="0"/>
              <a:t>1. Control of the underlying disease</a:t>
            </a:r>
          </a:p>
          <a:p>
            <a:pPr marL="0" indent="0">
              <a:buNone/>
            </a:pPr>
            <a:r>
              <a:rPr lang="en-US" sz="1800" dirty="0"/>
              <a:t>2. Reduce </a:t>
            </a:r>
            <a:r>
              <a:rPr lang="en-US" sz="1800" dirty="0" err="1"/>
              <a:t>immunosuppresion</a:t>
            </a:r>
            <a:r>
              <a:rPr lang="en-US" sz="1800" dirty="0"/>
              <a:t>, restore immunity if possible</a:t>
            </a:r>
            <a:endParaRPr lang="en-US" sz="2400" dirty="0"/>
          </a:p>
          <a:p>
            <a:pPr marL="0" indent="0">
              <a:buNone/>
            </a:pPr>
            <a:r>
              <a:rPr lang="en-US" sz="1800" dirty="0"/>
              <a:t>3. Start antifungal therapy promptly: Polyenes/ Azoles/ Echinocandins</a:t>
            </a:r>
          </a:p>
          <a:p>
            <a:pPr marL="0" indent="0">
              <a:buNone/>
            </a:pPr>
            <a:r>
              <a:rPr lang="en-US" sz="1800" dirty="0"/>
              <a:t>4. Consider surgery in certain situations</a:t>
            </a:r>
          </a:p>
          <a:p>
            <a:pPr marL="0" indent="0">
              <a:buNone/>
            </a:pPr>
            <a:r>
              <a:rPr lang="en-US" sz="1800" dirty="0"/>
              <a:t>5. Key of treatment is early diagnose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CD0D608-ABDF-4234-926E-C7E36EB627BE}"/>
              </a:ext>
            </a:extLst>
          </p:cNvPr>
          <p:cNvSpPr/>
          <p:nvPr/>
        </p:nvSpPr>
        <p:spPr>
          <a:xfrm>
            <a:off x="186398" y="276051"/>
            <a:ext cx="2237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Management:</a:t>
            </a:r>
            <a:endParaRPr 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C6CC894C-0545-4B23-A929-2D350FA55AE3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11347F3-D595-4D46-96D8-51559F82FFD3}"/>
              </a:ext>
            </a:extLst>
          </p:cNvPr>
          <p:cNvSpPr/>
          <p:nvPr/>
        </p:nvSpPr>
        <p:spPr>
          <a:xfrm>
            <a:off x="186398" y="2674635"/>
            <a:ext cx="2854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Antifungal therapy: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184629E7-DC17-4FB0-B373-73313640C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47129"/>
              </p:ext>
            </p:extLst>
          </p:nvPr>
        </p:nvGraphicFramePr>
        <p:xfrm>
          <a:off x="3458496" y="2674635"/>
          <a:ext cx="8733504" cy="3144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714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19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Treatment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/>
                        <a:t>CNS fungal infection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/>
                        <a:t>Amphotericin</a:t>
                      </a:r>
                      <a:r>
                        <a:rPr lang="en-US" sz="1800" kern="1200" dirty="0"/>
                        <a:t> B (combination with </a:t>
                      </a:r>
                      <a:r>
                        <a:rPr lang="en-US" sz="1800" kern="1200" dirty="0" err="1"/>
                        <a:t>Flucytosine</a:t>
                      </a:r>
                      <a:r>
                        <a:rPr lang="en-US" sz="1800" kern="1200" dirty="0"/>
                        <a:t>)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/>
                        <a:t>Cryptoccocal</a:t>
                      </a:r>
                      <a:r>
                        <a:rPr lang="en-US" sz="1800" kern="1200" dirty="0"/>
                        <a:t> meningitis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/>
                        <a:t>Caspofungin</a:t>
                      </a:r>
                      <a:r>
                        <a:rPr lang="en-US" sz="1800" kern="1200" dirty="0"/>
                        <a:t>, Fluconazole, </a:t>
                      </a:r>
                      <a:r>
                        <a:rPr lang="en-US" sz="1800" kern="1200" dirty="0" err="1"/>
                        <a:t>Voriconazole</a:t>
                      </a:r>
                      <a:r>
                        <a:rPr lang="en-US" sz="1800" kern="1200" dirty="0"/>
                        <a:t>, Amphotericin B 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CNS Candidiasis </a:t>
                      </a:r>
                      <a:r>
                        <a:rPr lang="en-US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some are resistance to azole</a:t>
                      </a:r>
                      <a:r>
                        <a:rPr lang="en-US" sz="14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)</a:t>
                      </a:r>
                      <a:endParaRPr lang="en-US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1800" kern="1200" dirty="0" err="1"/>
                        <a:t>Voriconazole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CNS </a:t>
                      </a:r>
                      <a:r>
                        <a:rPr lang="en-US" sz="1800" kern="1200" dirty="0" err="1"/>
                        <a:t>Aspergillosis</a:t>
                      </a:r>
                      <a:endParaRPr lang="en-US" sz="1800" kern="1200" dirty="0"/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/>
                        <a:t>Amphotericin</a:t>
                      </a:r>
                      <a:r>
                        <a:rPr lang="en-US" sz="1800" kern="1200" dirty="0"/>
                        <a:t> B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CNS </a:t>
                      </a:r>
                      <a:r>
                        <a:rPr lang="en-US" sz="1800" kern="1200" dirty="0" err="1"/>
                        <a:t>Zygomycosis</a:t>
                      </a:r>
                      <a:endParaRPr lang="en-US" sz="1800" kern="1200" dirty="0"/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63A571-55AD-4A47-868C-5EA2130021DE}"/>
              </a:ext>
            </a:extLst>
          </p:cNvPr>
          <p:cNvSpPr/>
          <p:nvPr/>
        </p:nvSpPr>
        <p:spPr>
          <a:xfrm>
            <a:off x="0" y="6382964"/>
            <a:ext cx="45441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-The Target of anti fungal : cell wall , cell membrane or DNA </a:t>
            </a:r>
            <a:endParaRPr lang="ar-S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3EA969A-A452-4BB1-8D1D-D14AF275F37B}"/>
              </a:ext>
            </a:extLst>
          </p:cNvPr>
          <p:cNvSpPr/>
          <p:nvPr/>
        </p:nvSpPr>
        <p:spPr>
          <a:xfrm>
            <a:off x="4928049" y="6351212"/>
            <a:ext cx="35688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-Amphotericin B has side effect : renal toxicity </a:t>
            </a:r>
            <a:endParaRPr lang="ar-S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5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9270" y="11333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Mnemonics  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810015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01FB77B-0E6D-4D46-86B6-350F00B16C09}"/>
              </a:ext>
            </a:extLst>
          </p:cNvPr>
          <p:cNvSpPr txBox="1"/>
          <p:nvPr/>
        </p:nvSpPr>
        <p:spPr>
          <a:xfrm>
            <a:off x="119270" y="998805"/>
            <a:ext cx="11852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ANTIFUNGAL MNEMONICS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ar-SA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1- in all the antifungal we use Amphotericin B </a:t>
            </a:r>
            <a:r>
              <a:rPr lang="en-US" b="1" dirty="0"/>
              <a:t>EXEPT </a:t>
            </a:r>
            <a:r>
              <a:rPr lang="en-US" dirty="0"/>
              <a:t>Aspergillosis we use Voriconazole SO</a:t>
            </a:r>
            <a:r>
              <a:rPr lang="ar-SA" dirty="0"/>
              <a:t>: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Aspergillosis</a:t>
            </a:r>
            <a:r>
              <a:rPr lang="en-US" dirty="0"/>
              <a:t> - V</a:t>
            </a:r>
            <a:r>
              <a:rPr lang="en-US" b="1" dirty="0">
                <a:solidFill>
                  <a:srgbClr val="7030A0"/>
                </a:solidFill>
              </a:rPr>
              <a:t>oric</a:t>
            </a:r>
            <a:r>
              <a:rPr lang="en-US" dirty="0"/>
              <a:t>onazole 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اصبري أجي لس </a:t>
            </a:r>
            <a:r>
              <a:rPr lang="ar-SA" b="1" dirty="0">
                <a:solidFill>
                  <a:srgbClr val="7030A0"/>
                </a:solidFill>
              </a:rPr>
              <a:t>أوريس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/>
              <a:t>2-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Candi</a:t>
            </a:r>
            <a:r>
              <a:rPr lang="en-US" dirty="0"/>
              <a:t>diasis  - </a:t>
            </a:r>
            <a:r>
              <a:rPr lang="en-US" b="1" dirty="0" err="1">
                <a:solidFill>
                  <a:srgbClr val="7030A0"/>
                </a:solidFill>
              </a:rPr>
              <a:t>Caspo</a:t>
            </a:r>
            <a:r>
              <a:rPr lang="en-US" dirty="0" err="1"/>
              <a:t>fungin</a:t>
            </a:r>
            <a:r>
              <a:rPr lang="en-US" dirty="0"/>
              <a:t> = </a:t>
            </a:r>
            <a:r>
              <a:rPr lang="ar-SA" b="1" dirty="0">
                <a:solidFill>
                  <a:srgbClr val="7030A0"/>
                </a:solidFill>
              </a:rPr>
              <a:t>كسبوا</a:t>
            </a:r>
            <a:r>
              <a:rPr lang="ar-SA" dirty="0"/>
              <a:t> 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كاندي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CA7E1D7-D22F-4DF4-A7A0-B009A44A02F2}"/>
              </a:ext>
            </a:extLst>
          </p:cNvPr>
          <p:cNvSpPr/>
          <p:nvPr/>
        </p:nvSpPr>
        <p:spPr>
          <a:xfrm>
            <a:off x="103084" y="2776966"/>
            <a:ext cx="7758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LAB DIAGNOS MNEMONICS:</a:t>
            </a:r>
          </a:p>
          <a:p>
            <a:pPr fontAlgn="t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1- </a:t>
            </a:r>
            <a:r>
              <a:rPr lang="en-US" dirty="0"/>
              <a:t>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spe</a:t>
            </a:r>
            <a:r>
              <a:rPr lang="en-US" dirty="0"/>
              <a:t>rgillosis - </a:t>
            </a:r>
            <a:r>
              <a:rPr lang="en-US" b="1" dirty="0">
                <a:solidFill>
                  <a:srgbClr val="7030A0"/>
                </a:solidFill>
              </a:rPr>
              <a:t>Sep</a:t>
            </a:r>
            <a:r>
              <a:rPr lang="en-US" dirty="0"/>
              <a:t>tate branching hyphae = </a:t>
            </a:r>
            <a:r>
              <a:rPr lang="ar-SA" dirty="0"/>
              <a:t>فيهم حروف متشابهة 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0E47ECE-1947-4848-A78F-71A12ED71BBC}"/>
              </a:ext>
            </a:extLst>
          </p:cNvPr>
          <p:cNvSpPr txBox="1"/>
          <p:nvPr/>
        </p:nvSpPr>
        <p:spPr>
          <a:xfrm>
            <a:off x="1575123" y="6211718"/>
            <a:ext cx="760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</a:rPr>
              <a:t>لو وصلتنا تشبيهات زيادة بنحطها بالاديتنق فايل ان شاء الله + شكرا لكل من أرسل لنا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269" y="3729190"/>
            <a:ext cx="11144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CNS ZYGOMYCOSIS (MUCOROMYCOSIS):</a:t>
            </a:r>
          </a:p>
          <a:p>
            <a:r>
              <a:rPr lang="en-US" dirty="0" smtClean="0"/>
              <a:t>1-Etiology: </a:t>
            </a:r>
            <a:r>
              <a:rPr lang="en-US" dirty="0" err="1"/>
              <a:t>Zygomycetes</a:t>
            </a:r>
            <a:r>
              <a:rPr lang="en-US" dirty="0"/>
              <a:t> </a:t>
            </a:r>
            <a:r>
              <a:rPr lang="en-US" dirty="0" smtClean="0"/>
              <a:t>e.g.</a:t>
            </a:r>
            <a:r>
              <a:rPr lang="ar-SA" dirty="0" smtClean="0"/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Absidia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Rhizopus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Mucor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ar-SA" b="1" dirty="0" smtClean="0">
                <a:solidFill>
                  <a:srgbClr val="0070C0"/>
                </a:solidFill>
              </a:rPr>
              <a:t>عبسي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0070C0"/>
                </a:solidFill>
              </a:rPr>
              <a:t>ذا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7030A0"/>
                </a:solidFill>
              </a:rPr>
              <a:t>مكر</a:t>
            </a:r>
            <a:r>
              <a:rPr lang="ar-SA" dirty="0" smtClean="0"/>
              <a:t> علي وقال ابي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رز بس </a:t>
            </a:r>
            <a:r>
              <a:rPr lang="ar-SA" dirty="0" smtClean="0"/>
              <a:t>ولما دخلنا البقالة ماخلى شىء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93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9270" y="11333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SUMMARY: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706647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D8F877F-3A12-47FD-A010-5B38BD58B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83946"/>
              </p:ext>
            </p:extLst>
          </p:nvPr>
        </p:nvGraphicFramePr>
        <p:xfrm>
          <a:off x="356382" y="811647"/>
          <a:ext cx="11479236" cy="59971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30898">
                  <a:extLst>
                    <a:ext uri="{9D8B030D-6E8A-4147-A177-3AD203B41FA5}">
                      <a16:colId xmlns="" xmlns:a16="http://schemas.microsoft.com/office/drawing/2014/main" val="409637586"/>
                    </a:ext>
                  </a:extLst>
                </a:gridCol>
                <a:gridCol w="7948338">
                  <a:extLst>
                    <a:ext uri="{9D8B030D-6E8A-4147-A177-3AD203B41FA5}">
                      <a16:colId xmlns="" xmlns:a16="http://schemas.microsoft.com/office/drawing/2014/main" val="2475627484"/>
                    </a:ext>
                  </a:extLst>
                </a:gridCol>
              </a:tblGrid>
              <a:tr h="200441">
                <a:tc gridSpan="2"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Etiology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518532"/>
                  </a:ext>
                </a:extLst>
              </a:tr>
              <a:tr h="461867">
                <a:tc gridSpan="2"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-Yeast​: ​Candida </a:t>
                      </a:r>
                      <a:r>
                        <a:rPr lang="en-US" sz="1000" kern="1200" dirty="0" err="1">
                          <a:effectLst/>
                        </a:rPr>
                        <a:t>spp</a:t>
                      </a:r>
                      <a:r>
                        <a:rPr lang="en-US" sz="1000" kern="1200" dirty="0">
                          <a:effectLst/>
                        </a:rPr>
                        <a:t>, ​Cryptococcus spp.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​-</a:t>
                      </a:r>
                      <a:r>
                        <a:rPr lang="en-US" sz="1000" kern="1200" dirty="0" err="1">
                          <a:effectLst/>
                        </a:rPr>
                        <a:t>Mould</a:t>
                      </a:r>
                      <a:r>
                        <a:rPr lang="en-US" sz="1000" kern="1200" dirty="0">
                          <a:effectLst/>
                        </a:rPr>
                        <a:t>​: ​Aspergillus </a:t>
                      </a:r>
                      <a:r>
                        <a:rPr lang="en-US" sz="1000" kern="1200" dirty="0" err="1">
                          <a:effectLst/>
                        </a:rPr>
                        <a:t>spp</a:t>
                      </a:r>
                      <a:r>
                        <a:rPr lang="en-US" sz="1000" kern="1200" dirty="0">
                          <a:effectLst/>
                        </a:rPr>
                        <a:t>, ​</a:t>
                      </a:r>
                      <a:r>
                        <a:rPr lang="en-US" sz="1000" kern="1200" dirty="0" err="1">
                          <a:effectLst/>
                        </a:rPr>
                        <a:t>Zygomycetes</a:t>
                      </a:r>
                      <a:r>
                        <a:rPr lang="en-US" sz="1000" kern="1200" dirty="0">
                          <a:effectLst/>
                        </a:rPr>
                        <a:t>.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​-Dimorphic​ :​Histoplasma </a:t>
                      </a:r>
                      <a:r>
                        <a:rPr lang="en-US" sz="1000" kern="1200" dirty="0" err="1">
                          <a:effectLst/>
                        </a:rPr>
                        <a:t>spp</a:t>
                      </a:r>
                      <a:r>
                        <a:rPr lang="en-US" sz="1000" kern="1200" dirty="0">
                          <a:effectLst/>
                        </a:rPr>
                        <a:t>, ​</a:t>
                      </a:r>
                      <a:r>
                        <a:rPr lang="en-US" sz="1000" kern="1200" dirty="0" err="1">
                          <a:effectLst/>
                        </a:rPr>
                        <a:t>Blastomyces</a:t>
                      </a:r>
                      <a:r>
                        <a:rPr lang="en-US" sz="1000" kern="1200" dirty="0">
                          <a:effectLst/>
                        </a:rPr>
                        <a:t> </a:t>
                      </a:r>
                      <a:r>
                        <a:rPr lang="en-US" sz="1000" kern="1200" dirty="0" err="1">
                          <a:effectLst/>
                        </a:rPr>
                        <a:t>spp</a:t>
                      </a:r>
                      <a:r>
                        <a:rPr lang="en-US" sz="1000" kern="1200" dirty="0">
                          <a:effectLst/>
                        </a:rPr>
                        <a:t>, </a:t>
                      </a:r>
                      <a:r>
                        <a:rPr lang="en-US" sz="1000" kern="1200" dirty="0" err="1">
                          <a:effectLst/>
                        </a:rPr>
                        <a:t>Coccidioides</a:t>
                      </a:r>
                      <a:r>
                        <a:rPr lang="en-US" sz="1000" kern="1200" dirty="0">
                          <a:effectLst/>
                        </a:rPr>
                        <a:t> </a:t>
                      </a:r>
                      <a:r>
                        <a:rPr lang="en-US" sz="1000" kern="1200" dirty="0" err="1">
                          <a:effectLst/>
                        </a:rPr>
                        <a:t>spp</a:t>
                      </a:r>
                      <a:r>
                        <a:rPr lang="en-US" sz="1000" kern="1200" dirty="0">
                          <a:effectLst/>
                        </a:rPr>
                        <a:t>, </a:t>
                      </a:r>
                      <a:r>
                        <a:rPr lang="en-US" sz="1000" kern="1200" dirty="0" err="1">
                          <a:effectLst/>
                        </a:rPr>
                        <a:t>Paracoccidioides</a:t>
                      </a:r>
                      <a:r>
                        <a:rPr lang="en-US" sz="1000" kern="1200" dirty="0">
                          <a:effectLst/>
                        </a:rPr>
                        <a:t> spp.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471271"/>
                  </a:ext>
                </a:extLst>
              </a:tr>
              <a:tr h="88267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Cryptococcal meningitis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​AIDS​ (​HIV​) ​is the leading predisposing factor​.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Acquired by inhalation.   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 -  ​Meningitis​.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 - Etiology: ​Cryptococcus neoformans→ found naturally in pigeon habitats – capsulated yeast cells .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Lab diagnosis​: Microscope (​india ink)​ → ​Capsulated​   . ​Serology​ → ​Cryptococcal Ag​, ​Latex agglutination​. culture→ yeast.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Treatment​: Amphotericin B + Flucytosine.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extLst>
                  <a:ext uri="{0D108BD9-81ED-4DB2-BD59-A6C34878D82A}">
                    <a16:rowId xmlns="" xmlns:a16="http://schemas.microsoft.com/office/drawing/2014/main" val="2829550815"/>
                  </a:ext>
                </a:extLst>
              </a:tr>
              <a:tr h="74240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Candidiasis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​   -  Reach CNS by: Hematogenous spread, ​surgery​, catheters.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 - Cerebral abscess​ and ​meningitis​.               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  -  Etiology is mainly ​</a:t>
                      </a:r>
                      <a:r>
                        <a:rPr lang="en-US" sz="900" kern="1200" dirty="0" err="1">
                          <a:effectLst/>
                        </a:rPr>
                        <a:t>C.albicans</a:t>
                      </a:r>
                      <a:r>
                        <a:rPr lang="en-US" sz="900" kern="1200" dirty="0">
                          <a:effectLst/>
                        </a:rPr>
                        <a:t>(normal flora).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 - Lab diagnosis​​: Microscope → ​</a:t>
                      </a:r>
                      <a:r>
                        <a:rPr lang="en-US" sz="900" kern="1200" dirty="0" err="1">
                          <a:effectLst/>
                        </a:rPr>
                        <a:t>psuedohyphae</a:t>
                      </a:r>
                      <a:r>
                        <a:rPr lang="en-US" sz="900" kern="1200" dirty="0">
                          <a:effectLst/>
                        </a:rPr>
                        <a:t>​.   ​Serology​: ​</a:t>
                      </a:r>
                      <a:r>
                        <a:rPr lang="en-US" sz="900" kern="1200" dirty="0" err="1">
                          <a:effectLst/>
                        </a:rPr>
                        <a:t>Manann</a:t>
                      </a:r>
                      <a:r>
                        <a:rPr lang="en-US" sz="900" kern="1200" dirty="0">
                          <a:effectLst/>
                        </a:rPr>
                        <a:t> Ag​ and ​</a:t>
                      </a:r>
                      <a:r>
                        <a:rPr lang="el-GR" sz="900" kern="1200" dirty="0">
                          <a:effectLst/>
                        </a:rPr>
                        <a:t>β-</a:t>
                      </a:r>
                      <a:r>
                        <a:rPr lang="en-US" sz="900" kern="1200" dirty="0">
                          <a:effectLst/>
                        </a:rPr>
                        <a:t>D- Glucan​ (if invasive). Culture: yeast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 Treatment​: </a:t>
                      </a:r>
                      <a:r>
                        <a:rPr lang="en-US" sz="900" kern="1200" dirty="0" err="1">
                          <a:effectLst/>
                        </a:rPr>
                        <a:t>Caspofungin</a:t>
                      </a:r>
                      <a:r>
                        <a:rPr lang="en-US" sz="900" kern="1200" dirty="0">
                          <a:effectLst/>
                        </a:rPr>
                        <a:t>, Fluconazole, Voriconazole, Amphotericin B.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extLst>
                  <a:ext uri="{0D108BD9-81ED-4DB2-BD59-A6C34878D82A}">
                    <a16:rowId xmlns="" xmlns:a16="http://schemas.microsoft.com/office/drawing/2014/main" val="4058630194"/>
                  </a:ext>
                </a:extLst>
              </a:tr>
              <a:tr h="1022944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CNS Aspergillosis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  -  ​Brain abscesses​.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Risk factors: Malignancy, transplantation, chemotherapy. 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900" kern="1200">
                          <a:effectLst/>
                        </a:rPr>
                        <a:t>Spread Hematogenously, or direct spread from adjacent sinuses.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Mortality rate is high​.          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Etiology: ​Aspergillus fumigatus, ​A.flavus and​ A.terrus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Lab diagnosis​: ​Microscope​ → ​Septate​ ​branching​ hyphae.   ​Culture​ → Hyaline mould.   ​Serology​ → ​Galactomannan Ag​, ​</a:t>
                      </a:r>
                      <a:r>
                        <a:rPr lang="el-GR" sz="900" kern="1200">
                          <a:effectLst/>
                        </a:rPr>
                        <a:t>β-</a:t>
                      </a:r>
                      <a:r>
                        <a:rPr lang="en-US" sz="900" kern="1200">
                          <a:effectLst/>
                        </a:rPr>
                        <a:t>D- Glucan​ (if invasive).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Treatment​: Voriconazole.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extLst>
                  <a:ext uri="{0D108BD9-81ED-4DB2-BD59-A6C34878D82A}">
                    <a16:rowId xmlns="" xmlns:a16="http://schemas.microsoft.com/office/drawing/2014/main" val="4065762399"/>
                  </a:ext>
                </a:extLst>
              </a:tr>
              <a:tr h="1163214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CNS </a:t>
                      </a:r>
                      <a:r>
                        <a:rPr lang="en-US" sz="1000" kern="1200" dirty="0" err="1">
                          <a:effectLst/>
                        </a:rPr>
                        <a:t>Zygomycosis</a:t>
                      </a:r>
                      <a:r>
                        <a:rPr lang="en-US" sz="1000" kern="1200" dirty="0">
                          <a:effectLst/>
                        </a:rPr>
                        <a:t> (​</a:t>
                      </a:r>
                      <a:r>
                        <a:rPr lang="en-US" sz="1000" kern="1200" dirty="0" err="1">
                          <a:effectLst/>
                        </a:rPr>
                        <a:t>Mucoromycosis</a:t>
                      </a:r>
                      <a:r>
                        <a:rPr lang="en-US" sz="1000" kern="1200" dirty="0">
                          <a:effectLst/>
                        </a:rPr>
                        <a:t>​)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-The ​</a:t>
                      </a:r>
                      <a:r>
                        <a:rPr lang="en-US" sz="900" kern="1200" dirty="0" err="1">
                          <a:effectLst/>
                        </a:rPr>
                        <a:t>rhinocerebral</a:t>
                      </a:r>
                      <a:r>
                        <a:rPr lang="en-US" sz="900" kern="1200" dirty="0">
                          <a:effectLst/>
                        </a:rPr>
                        <a:t>​ form is the most frequent presenting clinical syndrome in CNS </a:t>
                      </a:r>
                      <a:r>
                        <a:rPr lang="en-US" sz="900" kern="1200" dirty="0" err="1">
                          <a:effectLst/>
                        </a:rPr>
                        <a:t>zygomycosis</a:t>
                      </a:r>
                      <a:r>
                        <a:rPr lang="en-US" sz="900" kern="1200" dirty="0">
                          <a:effectLst/>
                        </a:rPr>
                        <a:t>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 - Risk factor: ​Diabetic with ketoacidosis​.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 - Clinical manifestations: Start as ​Sinusitis​ → rapidly progress → involve the orbit → eye → optic nerve → brain.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 Symptoms: ​Facial edema​, necrosis, ​loss of vision​, ​black​ discharge, ​</a:t>
                      </a:r>
                      <a:r>
                        <a:rPr lang="en-US" sz="900" kern="1200" dirty="0" err="1">
                          <a:effectLst/>
                        </a:rPr>
                        <a:t>angiotropism</a:t>
                      </a:r>
                      <a:r>
                        <a:rPr lang="en-US" sz="900" kern="1200" dirty="0">
                          <a:effectLst/>
                        </a:rPr>
                        <a:t>​.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 - Mortality rate is high​.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 etiology: </a:t>
                      </a:r>
                      <a:r>
                        <a:rPr lang="en-US" sz="900" kern="1200" dirty="0" err="1">
                          <a:effectLst/>
                        </a:rPr>
                        <a:t>Zygomycetes</a:t>
                      </a:r>
                      <a:r>
                        <a:rPr lang="en-US" sz="900" kern="1200" dirty="0">
                          <a:effectLst/>
                        </a:rPr>
                        <a:t> e.g. Rhizopus, </a:t>
                      </a:r>
                      <a:r>
                        <a:rPr lang="en-US" sz="900" kern="1200" dirty="0" err="1">
                          <a:effectLst/>
                        </a:rPr>
                        <a:t>Absidia</a:t>
                      </a:r>
                      <a:r>
                        <a:rPr lang="en-US" sz="900" kern="1200" dirty="0">
                          <a:effectLst/>
                        </a:rPr>
                        <a:t>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-Lab diagnosis​​: ​Microscope​ → Broad ​non-septate​ hyphae.  ​Culture​ → Hyaline </a:t>
                      </a:r>
                      <a:r>
                        <a:rPr lang="en-US" sz="900" kern="1200" dirty="0" err="1">
                          <a:effectLst/>
                        </a:rPr>
                        <a:t>mould</a:t>
                      </a:r>
                      <a:r>
                        <a:rPr lang="en-US" sz="900" kern="1200" dirty="0">
                          <a:effectLst/>
                        </a:rPr>
                        <a:t>, ​fast​ ​growing​.   No ​serology​ test is available.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 Treatment​: Amphotericin B.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extLst>
                  <a:ext uri="{0D108BD9-81ED-4DB2-BD59-A6C34878D82A}">
                    <a16:rowId xmlns="" xmlns:a16="http://schemas.microsoft.com/office/drawing/2014/main" val="2979905051"/>
                  </a:ext>
                </a:extLst>
              </a:tr>
              <a:tr h="74240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effectLst/>
                        </a:rPr>
                        <a:t>Pheohyphomycosis</a:t>
                      </a:r>
                      <a:r>
                        <a:rPr lang="en-US" sz="1000" kern="12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-Affects ​immunecompetent hosts​.      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-Caused by ​dematiaceous fungi​ (neurotropic fungi)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Chronic ​brain abscess​.                    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900" kern="1200">
                          <a:effectLst/>
                        </a:rPr>
                        <a:t>Etiology: ​Rhinocladiella mackenziei→ most common in middle east. 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- Lab diagnosis​: Microscope → ​Brown septate​ hyphae.  Culture → ​Dematiaceoud​ mould.   Serology → ​</a:t>
                      </a:r>
                      <a:r>
                        <a:rPr lang="el-GR" sz="900" kern="1200">
                          <a:effectLst/>
                        </a:rPr>
                        <a:t>β-</a:t>
                      </a:r>
                      <a:r>
                        <a:rPr lang="en-US" sz="900" kern="1200">
                          <a:effectLst/>
                        </a:rPr>
                        <a:t>D- Glucan​.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extLst>
                  <a:ext uri="{0D108BD9-81ED-4DB2-BD59-A6C34878D82A}">
                    <a16:rowId xmlns="" xmlns:a16="http://schemas.microsoft.com/office/drawing/2014/main" val="3232623851"/>
                  </a:ext>
                </a:extLst>
              </a:tr>
              <a:tr h="518773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Other infections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(Histoplasmosis, Blastomycosis, </a:t>
                      </a:r>
                      <a:r>
                        <a:rPr lang="en-US" sz="1000" kern="1200" dirty="0" err="1">
                          <a:effectLst/>
                        </a:rPr>
                        <a:t>Coccidiodomycosis</a:t>
                      </a:r>
                      <a:r>
                        <a:rPr lang="en-US" sz="1000" kern="1200" dirty="0">
                          <a:effectLst/>
                        </a:rPr>
                        <a:t>, </a:t>
                      </a:r>
                      <a:r>
                        <a:rPr lang="en-US" sz="1000" kern="1200" dirty="0" err="1">
                          <a:effectLst/>
                        </a:rPr>
                        <a:t>Paracoccidiodomycosis</a:t>
                      </a:r>
                      <a:r>
                        <a:rPr lang="en-US" sz="1000" kern="1200" dirty="0">
                          <a:effectLst/>
                        </a:rPr>
                        <a:t>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-Etiology → primary pathogens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 Sub-acute or chronic meningitis​(common) and brain abscess .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- following a primary ​respiratory​ infection.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436" marR="38436" marT="19218" marB="19218"/>
                </a:tc>
                <a:extLst>
                  <a:ext uri="{0D108BD9-81ED-4DB2-BD59-A6C34878D82A}">
                    <a16:rowId xmlns="" xmlns:a16="http://schemas.microsoft.com/office/drawing/2014/main" val="268823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9270" y="11333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SUMMARY: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706647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31C85ED7-5C90-45E9-8E85-E71F70454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77777"/>
              </p:ext>
            </p:extLst>
          </p:nvPr>
        </p:nvGraphicFramePr>
        <p:xfrm>
          <a:off x="587228" y="2517836"/>
          <a:ext cx="10426700" cy="3304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340">
                  <a:extLst>
                    <a:ext uri="{9D8B030D-6E8A-4147-A177-3AD203B41FA5}">
                      <a16:colId xmlns="" xmlns:a16="http://schemas.microsoft.com/office/drawing/2014/main" val="3414262523"/>
                    </a:ext>
                  </a:extLst>
                </a:gridCol>
                <a:gridCol w="2085340">
                  <a:extLst>
                    <a:ext uri="{9D8B030D-6E8A-4147-A177-3AD203B41FA5}">
                      <a16:colId xmlns="" xmlns:a16="http://schemas.microsoft.com/office/drawing/2014/main" val="1562369595"/>
                    </a:ext>
                  </a:extLst>
                </a:gridCol>
                <a:gridCol w="2085340">
                  <a:extLst>
                    <a:ext uri="{9D8B030D-6E8A-4147-A177-3AD203B41FA5}">
                      <a16:colId xmlns="" xmlns:a16="http://schemas.microsoft.com/office/drawing/2014/main" val="1637858216"/>
                    </a:ext>
                  </a:extLst>
                </a:gridCol>
                <a:gridCol w="2085340">
                  <a:extLst>
                    <a:ext uri="{9D8B030D-6E8A-4147-A177-3AD203B41FA5}">
                      <a16:colId xmlns="" xmlns:a16="http://schemas.microsoft.com/office/drawing/2014/main" val="1780535067"/>
                    </a:ext>
                  </a:extLst>
                </a:gridCol>
                <a:gridCol w="2085340">
                  <a:extLst>
                    <a:ext uri="{9D8B030D-6E8A-4147-A177-3AD203B41FA5}">
                      <a16:colId xmlns="" xmlns:a16="http://schemas.microsoft.com/office/drawing/2014/main" val="509173767"/>
                    </a:ext>
                  </a:extLst>
                </a:gridCol>
              </a:tblGrid>
              <a:tr h="40132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Diagnosis</a:t>
                      </a:r>
                      <a:r>
                        <a:rPr lang="en-US" sz="1800" dirty="0">
                          <a:effectLst/>
                        </a:rPr>
                        <a:t>: Clinical features (history, risk factors, </a:t>
                      </a:r>
                      <a:r>
                        <a:rPr lang="en-US" sz="1800" dirty="0" err="1">
                          <a:effectLst/>
                        </a:rPr>
                        <a:t>etc</a:t>
                      </a:r>
                      <a:r>
                        <a:rPr lang="en-US" sz="1800" dirty="0">
                          <a:effectLst/>
                        </a:rPr>
                        <a:t>),Neuro-imaging, Lab Investigations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6692259"/>
                  </a:ext>
                </a:extLst>
              </a:tr>
              <a:tr h="84455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Lab Investigations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( CSF examination (cell count, chemistry), Histopathology, Microbiology)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1145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CSF abnormalities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Direct microscopy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Culture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Serology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PCR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9770886"/>
                  </a:ext>
                </a:extLst>
              </a:tr>
              <a:tr h="1494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Not specific​ for fungal infection.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Fungal stains: Giemsa, GMS, PAS, India ink (Cryptococcus neoformans)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Fungal media: SDA, BHI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To detect the antigens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7421698"/>
                  </a:ext>
                </a:extLst>
              </a:tr>
            </a:tbl>
          </a:graphicData>
        </a:graphic>
      </p:graphicFrame>
      <p:sp>
        <p:nvSpPr>
          <p:cNvPr id="8" name="مستطيل 5">
            <a:extLst>
              <a:ext uri="{FF2B5EF4-FFF2-40B4-BE49-F238E27FC236}">
                <a16:creationId xmlns="" xmlns:a16="http://schemas.microsoft.com/office/drawing/2014/main" id="{E75D57D9-7BDB-414D-A1B4-9E8A19DA118A}"/>
              </a:ext>
            </a:extLst>
          </p:cNvPr>
          <p:cNvSpPr/>
          <p:nvPr/>
        </p:nvSpPr>
        <p:spPr>
          <a:xfrm>
            <a:off x="337624" y="834888"/>
            <a:ext cx="12265025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600" b="1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Fungal infections of CNS</a:t>
            </a:r>
            <a:r>
              <a:rPr lang="en-US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not common. Associated with ​Meningitis​ (sub-acute or chronic) or ​brain abscess​.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600" b="1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Risk factors: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HIV​, hematopoietic stem cell transplant, DM, Indwelling catheters, Solid organs transplantation, Malignancies, Neutropenia,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Hereditary immune defects, Immunosuppressive medications, Surgery or trauma.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600" b="1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Mechanisms to reach CNS 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Hematogenous spread, Traumatic introduction (e.g. lumbar punctures), Local extension from the paranasal sinuses, the ear, or the orbits.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7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17682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QUIZ: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898378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35DD4E6-D8A2-4B56-95A8-F6FA2AB32C87}"/>
              </a:ext>
            </a:extLst>
          </p:cNvPr>
          <p:cNvSpPr/>
          <p:nvPr/>
        </p:nvSpPr>
        <p:spPr>
          <a:xfrm>
            <a:off x="145774" y="1264420"/>
            <a:ext cx="6096000" cy="5329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1/A 54-year-old man developed a slowly worsening headache followed by gradual, progressive weakness in his right arm. A brain scan revealed a cerebral lesion. At surgery an abscess surrounded by granulomatous material was found. Sections of the tissue and subsequent culture showed darkly pigmented septate hyphae indicating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phaeohyphomycosis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 This infection may be caused by which species below?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Aspergillus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 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Cladophialophora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(C)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Coccidioides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Malassezia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Answer: B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2/A patient was diagnosed with cerebral abscess. the serology test showed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mannan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AG. What are we going to see under the microscope?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(A)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pseudohyphae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(B) non- septate hyphae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(C) septate hyphae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(D) brown septate hyphae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Answer: A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3/What is the best antifungal treatment for a patient with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cytococcal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meningitis?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(A)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Amphotercin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(B) 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comination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amphotercin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flucytocin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(C)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flucytocin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(D)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comination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amphotercin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voriconazole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Answer: B</a:t>
            </a: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45454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4C12D86-1B57-42EE-9753-2E1AE1D2D3E1}"/>
              </a:ext>
            </a:extLst>
          </p:cNvPr>
          <p:cNvSpPr/>
          <p:nvPr/>
        </p:nvSpPr>
        <p:spPr>
          <a:xfrm>
            <a:off x="6504371" y="1264420"/>
            <a:ext cx="5687629" cy="304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4/A patient was diagnosed with chronic brain abscess. The culturing of the organism showed </a:t>
            </a:r>
            <a:r>
              <a:rPr lang="en-U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Dematiceoud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mould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. What is the most likely causing organism?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(A) </a:t>
            </a:r>
            <a:r>
              <a:rPr lang="en-U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Rhinocladiella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Mackenzie 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en-U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cryptococcus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neoformans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en-U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C.albicans</a:t>
            </a:r>
            <a:endParaRPr 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(D) Aspergillus fumigatus</a:t>
            </a: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Answer: A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5/ A 52 years old male presented to the hospital with cryptococcal meningitis, history was taking and it showed that he had HIV. How did the fungus reach the CNS?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en-U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hematogenously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(B) by inhalation 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(C) infection from the ear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(D) infection from the paranasal sinuses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Answer: B</a:t>
            </a:r>
          </a:p>
        </p:txBody>
      </p:sp>
    </p:spTree>
    <p:extLst>
      <p:ext uri="{BB962C8B-B14F-4D97-AF65-F5344CB8AC3E}">
        <p14:creationId xmlns:p14="http://schemas.microsoft.com/office/powerpoint/2010/main" val="136992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0E3CE32-B711-4660-A5D4-F37E46BA91F8}"/>
              </a:ext>
            </a:extLst>
          </p:cNvPr>
          <p:cNvSpPr/>
          <p:nvPr/>
        </p:nvSpPr>
        <p:spPr>
          <a:xfrm>
            <a:off x="0" y="0"/>
            <a:ext cx="135049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C6773A7-36C9-4525-99BD-59F681A8FF44}"/>
              </a:ext>
            </a:extLst>
          </p:cNvPr>
          <p:cNvSpPr/>
          <p:nvPr/>
        </p:nvSpPr>
        <p:spPr>
          <a:xfrm>
            <a:off x="1518361" y="312261"/>
            <a:ext cx="10573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THANK YOU FOR CHECKING OUR WORK, BEST OF LUCK!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8F01675-6040-4A6D-99FE-0AA0F5DAFDEF}"/>
              </a:ext>
            </a:extLst>
          </p:cNvPr>
          <p:cNvSpPr/>
          <p:nvPr/>
        </p:nvSpPr>
        <p:spPr>
          <a:xfrm>
            <a:off x="6457071" y="1839913"/>
            <a:ext cx="22423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Hamad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lkhudhairy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55F4791-DE2D-4B12-AC47-BFD39E91B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212" y="1578539"/>
            <a:ext cx="922859" cy="9228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C75346-F189-4E4C-A939-92A07120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155" y="1578539"/>
            <a:ext cx="948739" cy="9228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59D053C-0EB8-4C09-8864-6393CBE05011}"/>
              </a:ext>
            </a:extLst>
          </p:cNvPr>
          <p:cNvSpPr/>
          <p:nvPr/>
        </p:nvSpPr>
        <p:spPr>
          <a:xfrm>
            <a:off x="9771576" y="1839913"/>
            <a:ext cx="18765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Shrooq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Alsomali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Shoag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Alahmari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Alaa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Alaqeel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C64F9FF-CDE9-4490-90EE-7738BF6D2BDA}"/>
              </a:ext>
            </a:extLst>
          </p:cNvPr>
          <p:cNvSpPr txBox="1"/>
          <p:nvPr/>
        </p:nvSpPr>
        <p:spPr>
          <a:xfrm>
            <a:off x="1332201" y="5761103"/>
            <a:ext cx="21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Doctors slides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6BFC639-C571-412D-ADCE-431CF9324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27" y="5410814"/>
            <a:ext cx="1069911" cy="1042996"/>
          </a:xfrm>
          <a:prstGeom prst="rect">
            <a:avLst/>
          </a:prstGeom>
        </p:spPr>
      </p:pic>
      <p:pic>
        <p:nvPicPr>
          <p:cNvPr id="16" name="Picture 15">
            <a:hlinkClick r:id="rId5"/>
            <a:extLst>
              <a:ext uri="{FF2B5EF4-FFF2-40B4-BE49-F238E27FC236}">
                <a16:creationId xmlns="" xmlns:a16="http://schemas.microsoft.com/office/drawing/2014/main" id="{03988073-9541-48B4-B7D0-4234038E9B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236" y="4112195"/>
            <a:ext cx="879102" cy="932305"/>
          </a:xfrm>
          <a:prstGeom prst="rect">
            <a:avLst/>
          </a:prstGeom>
        </p:spPr>
      </p:pic>
      <p:pic>
        <p:nvPicPr>
          <p:cNvPr id="18" name="Picture 17">
            <a:hlinkClick r:id="rId7"/>
            <a:extLst>
              <a:ext uri="{FF2B5EF4-FFF2-40B4-BE49-F238E27FC236}">
                <a16:creationId xmlns="" xmlns:a16="http://schemas.microsoft.com/office/drawing/2014/main" id="{E030F191-3DE2-46CE-AC24-DF79F3FBB1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097" y="2813577"/>
            <a:ext cx="932305" cy="932305"/>
          </a:xfrm>
          <a:prstGeom prst="rect">
            <a:avLst/>
          </a:prstGeom>
        </p:spPr>
      </p:pic>
      <p:pic>
        <p:nvPicPr>
          <p:cNvPr id="20" name="Picture 19">
            <a:hlinkClick r:id="rId9"/>
            <a:extLst>
              <a:ext uri="{FF2B5EF4-FFF2-40B4-BE49-F238E27FC236}">
                <a16:creationId xmlns="" xmlns:a16="http://schemas.microsoft.com/office/drawing/2014/main" id="{DD5CA474-47C4-434F-858C-9C6CD740FE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097" y="1427884"/>
            <a:ext cx="1019380" cy="10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2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028" y="13164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OBJECTIVES: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0610E33D-F5AE-475C-8D3B-D5E048CE2AC8}"/>
              </a:ext>
            </a:extLst>
          </p:cNvPr>
          <p:cNvSpPr txBox="1">
            <a:spLocks/>
          </p:cNvSpPr>
          <p:nvPr/>
        </p:nvSpPr>
        <p:spPr>
          <a:xfrm>
            <a:off x="414941" y="853193"/>
            <a:ext cx="11052629" cy="1450083"/>
          </a:xfrm>
          <a:prstGeom prst="rect">
            <a:avLst/>
          </a:prstGeom>
        </p:spPr>
        <p:txBody>
          <a:bodyPr vert="horz" lIns="0" tIns="45720" rIns="18288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  <a:defRPr/>
            </a:pPr>
            <a:r>
              <a:rPr lang="en-US" sz="2000" dirty="0"/>
              <a:t>To know the main fungi that affect the central nervous system and the   clinical settings of such infections.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000" dirty="0"/>
              <a:t>To acquire the basic knowledge about fungal meningitis and brain abscess: </a:t>
            </a:r>
            <a:r>
              <a:rPr lang="en-US" sz="2000" b="1" dirty="0"/>
              <a:t>clinical features</a:t>
            </a:r>
            <a:r>
              <a:rPr lang="en-US" sz="2000" dirty="0"/>
              <a:t>, </a:t>
            </a:r>
            <a:r>
              <a:rPr lang="en-US" sz="2000" b="1" dirty="0"/>
              <a:t>etiology</a:t>
            </a:r>
            <a:r>
              <a:rPr lang="en-US" sz="2000" dirty="0"/>
              <a:t>, </a:t>
            </a:r>
            <a:r>
              <a:rPr lang="en-US" sz="2000" b="1" dirty="0"/>
              <a:t>diagnosis</a:t>
            </a:r>
            <a:r>
              <a:rPr lang="en-US" sz="2000" dirty="0"/>
              <a:t>, and </a:t>
            </a:r>
            <a:r>
              <a:rPr lang="en-US" sz="2000" b="1" dirty="0"/>
              <a:t>treatment</a:t>
            </a:r>
            <a:r>
              <a:rPr lang="en-US" sz="2000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0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DC00ABD-617E-4A4F-BC68-02E677C6F2FF}"/>
              </a:ext>
            </a:extLst>
          </p:cNvPr>
          <p:cNvSpPr/>
          <p:nvPr/>
        </p:nvSpPr>
        <p:spPr>
          <a:xfrm>
            <a:off x="1453488" y="2191901"/>
            <a:ext cx="897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Based on the doctor notes + foundation lectures 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راح تسهل عليكم المحاضرة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3300CD5-3E21-4364-BBB5-E129829B1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19632"/>
              </p:ext>
            </p:extLst>
          </p:nvPr>
        </p:nvGraphicFramePr>
        <p:xfrm>
          <a:off x="300111" y="2646711"/>
          <a:ext cx="11591778" cy="2387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5292">
                  <a:extLst>
                    <a:ext uri="{9D8B030D-6E8A-4147-A177-3AD203B41FA5}">
                      <a16:colId xmlns="" xmlns:a16="http://schemas.microsoft.com/office/drawing/2014/main" val="2342552037"/>
                    </a:ext>
                  </a:extLst>
                </a:gridCol>
                <a:gridCol w="4079631">
                  <a:extLst>
                    <a:ext uri="{9D8B030D-6E8A-4147-A177-3AD203B41FA5}">
                      <a16:colId xmlns="" xmlns:a16="http://schemas.microsoft.com/office/drawing/2014/main" val="102228122"/>
                    </a:ext>
                  </a:extLst>
                </a:gridCol>
                <a:gridCol w="5026855">
                  <a:extLst>
                    <a:ext uri="{9D8B030D-6E8A-4147-A177-3AD203B41FA5}">
                      <a16:colId xmlns="" xmlns:a16="http://schemas.microsoft.com/office/drawing/2014/main" val="1441130799"/>
                    </a:ext>
                  </a:extLst>
                </a:gridCol>
              </a:tblGrid>
              <a:tr h="29787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FUNGI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2447774"/>
                  </a:ext>
                </a:extLst>
              </a:tr>
              <a:tr h="29787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Yeast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Moulds</a:t>
                      </a:r>
                      <a:r>
                        <a:rPr lang="en-US" sz="1600" b="1" dirty="0"/>
                        <a:t> or </a:t>
                      </a: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filamentous: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Dimorphic: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6366429"/>
                  </a:ext>
                </a:extLst>
              </a:tr>
              <a:tr h="776427"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It’s a normal flora present in our mouths, GIT… </a:t>
                      </a:r>
                      <a:endParaRPr lang="ar-SA" sz="1600" dirty="0"/>
                    </a:p>
                    <a:p>
                      <a:pPr algn="r"/>
                      <a:r>
                        <a:rPr lang="ar-SA" sz="1600" dirty="0"/>
                        <a:t>(لكن في حالة ضعفت مناعتنا ممكن تسبب لنا انفكشن)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It present in the environment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 inhalation</a:t>
                      </a:r>
                      <a:endParaRPr lang="ar-SA" sz="1600" dirty="0"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ar-SA" sz="1600" dirty="0">
                          <a:sym typeface="Wingdings" panose="05000000000000000000" pitchFamily="2" charset="2"/>
                        </a:rPr>
                        <a:t>لكن ماتسبب عدوى الا في حالة ضعف المناعة </a:t>
                      </a:r>
                      <a:r>
                        <a:rPr lang="en-US" sz="16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It’s can be : septate or non-septate hypha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Have two forms depending on change in the environmental factors</a:t>
                      </a:r>
                      <a:endParaRPr lang="ar-SA" sz="1600" dirty="0"/>
                    </a:p>
                    <a:p>
                      <a:r>
                        <a:rPr lang="en-US" sz="1600" dirty="0"/>
                        <a:t>• Yeast : Parasitic form, Tissue form, Cultured at 37° C • Filamentous : Saprophytic form, Cultured at 25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9873132"/>
                  </a:ext>
                </a:extLst>
              </a:tr>
              <a:tr h="893633">
                <a:tc v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ar-SA" sz="1600" dirty="0"/>
                        <a:t>تنقسم حسب لونها الى قسمين </a:t>
                      </a:r>
                      <a:endParaRPr lang="en-US" sz="16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1-Moniliaceous molds :colorless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2- dematiaceous molds : dark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97695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CF7B1CC9-F3FD-4703-98ED-6AC8050A8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88271"/>
              </p:ext>
            </p:extLst>
          </p:nvPr>
        </p:nvGraphicFramePr>
        <p:xfrm>
          <a:off x="2307015" y="5319439"/>
          <a:ext cx="8647115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7115">
                  <a:extLst>
                    <a:ext uri="{9D8B030D-6E8A-4147-A177-3AD203B41FA5}">
                      <a16:colId xmlns="" xmlns:a16="http://schemas.microsoft.com/office/drawing/2014/main" val="2582265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Types of fungal infections: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62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Superficial mycoses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Cutaneous mycosis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Subcutaneous mycoses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677546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3D40830-61D7-4AC0-9C68-4B83566B816E}"/>
              </a:ext>
            </a:extLst>
          </p:cNvPr>
          <p:cNvSpPr/>
          <p:nvPr/>
        </p:nvSpPr>
        <p:spPr>
          <a:xfrm>
            <a:off x="4707989" y="572242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Primary Systemic mycoses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Opportunistic mycoses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04C2F68-C245-471F-A25C-77191AED30DE}"/>
              </a:ext>
            </a:extLst>
          </p:cNvPr>
          <p:cNvSpPr txBox="1"/>
          <p:nvPr/>
        </p:nvSpPr>
        <p:spPr>
          <a:xfrm>
            <a:off x="346830" y="5407286"/>
            <a:ext cx="1416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*بنهاية المحاضرة فيه تشبيهات بسيطة ممكن تساعدكم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1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FECDE06-64ED-4418-BA6E-AF1654F72527}"/>
              </a:ext>
            </a:extLst>
          </p:cNvPr>
          <p:cNvSpPr/>
          <p:nvPr/>
        </p:nvSpPr>
        <p:spPr>
          <a:xfrm>
            <a:off x="122450" y="540474"/>
            <a:ext cx="6650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Fungal</a:t>
            </a:r>
            <a:r>
              <a:rPr lang="en-US" sz="2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infections of central nervous system (CNS) :</a:t>
            </a:r>
            <a:endParaRPr lang="en-US" sz="240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7C78F31-6A2C-4198-B530-BAF9A278901A}"/>
              </a:ext>
            </a:extLst>
          </p:cNvPr>
          <p:cNvSpPr/>
          <p:nvPr/>
        </p:nvSpPr>
        <p:spPr>
          <a:xfrm>
            <a:off x="503462" y="1203992"/>
            <a:ext cx="108210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CNS infections are both diagnostic challenge and </a:t>
            </a:r>
            <a:r>
              <a:rPr lang="en-US" dirty="0">
                <a:solidFill>
                  <a:srgbClr val="FF0000"/>
                </a:solidFill>
              </a:rPr>
              <a:t>medical emergency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Delay in diagnosis and initiation of appropriate therapy will lead to high mortality rate or in permanent, severe neurological damage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Fungal infections of the CNS  are not common However, they are being increasingly diagnosed</a:t>
            </a:r>
          </a:p>
          <a:p>
            <a:r>
              <a:rPr lang="en-US" dirty="0"/>
              <a:t>      Why?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Because of the increase of the number of immunocompromised patients. 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346626DC-0836-4938-B213-12A89E5F6E23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7AFB04E-258B-4D0A-8530-4585B91190DB}"/>
              </a:ext>
            </a:extLst>
          </p:cNvPr>
          <p:cNvSpPr/>
          <p:nvPr/>
        </p:nvSpPr>
        <p:spPr>
          <a:xfrm>
            <a:off x="122450" y="3035662"/>
            <a:ext cx="1980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Risk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factors: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5ECFE96F-61C2-4C02-A6E6-637BF58F9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883135"/>
              </p:ext>
            </p:extLst>
          </p:nvPr>
        </p:nvGraphicFramePr>
        <p:xfrm>
          <a:off x="503460" y="3521195"/>
          <a:ext cx="1118679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78">
                  <a:extLst>
                    <a:ext uri="{9D8B030D-6E8A-4147-A177-3AD203B41FA5}">
                      <a16:colId xmlns="" xmlns:a16="http://schemas.microsoft.com/office/drawing/2014/main" val="3201928049"/>
                    </a:ext>
                  </a:extLst>
                </a:gridCol>
                <a:gridCol w="7962313">
                  <a:extLst>
                    <a:ext uri="{9D8B030D-6E8A-4147-A177-3AD203B41FA5}">
                      <a16:colId xmlns="" xmlns:a16="http://schemas.microsoft.com/office/drawing/2014/main" val="2847699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HIV/AIDS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Hereditary immune defects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934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Diabetes mellitus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Immunosuppressive medications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174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Solid organs transplantation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Hematopoietic stem cell transplant (HSCT)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3002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Malignancies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Neutropenia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0628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Surgery or trauma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Indwelling catheters (e.g. candidemia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dirty="0"/>
                        <a:t>CNS seeding)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94793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1D37F1-FB09-4990-A0AF-85D77C54D944}"/>
              </a:ext>
            </a:extLst>
          </p:cNvPr>
          <p:cNvSpPr txBox="1"/>
          <p:nvPr/>
        </p:nvSpPr>
        <p:spPr>
          <a:xfrm>
            <a:off x="122450" y="6215270"/>
            <a:ext cx="3348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Normal flora = Opportunistic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Dimorphic = Primary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079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DB8A0BF-07F2-44FB-AE3F-DC81A3E56CED}"/>
              </a:ext>
            </a:extLst>
          </p:cNvPr>
          <p:cNvSpPr/>
          <p:nvPr/>
        </p:nvSpPr>
        <p:spPr>
          <a:xfrm>
            <a:off x="250682" y="409080"/>
            <a:ext cx="5925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fungi reach the central nervous system: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47B93B43-D5C2-48A6-887D-E272A65A3481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1875A26-09CD-4CF1-8095-ECCE076E783E}"/>
              </a:ext>
            </a:extLst>
          </p:cNvPr>
          <p:cNvSpPr/>
          <p:nvPr/>
        </p:nvSpPr>
        <p:spPr>
          <a:xfrm>
            <a:off x="628358" y="814565"/>
            <a:ext cx="1172307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000" b="1" dirty="0"/>
              <a:t>Fungi reach the central nervous system by different mechanisms: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Hematogenous spread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Local extension from the paranasal sinuses, the ear, or the orbits. 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Traumatic introduction: </a:t>
            </a:r>
          </a:p>
          <a:p>
            <a:pPr marL="1600200" lvl="3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/>
              <a:t>Surgical procedures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eg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 Baby shunt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1600200" lvl="3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/>
              <a:t>Head trauma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539A0DC-B509-47CC-9178-4B325F3F413B}"/>
              </a:ext>
            </a:extLst>
          </p:cNvPr>
          <p:cNvSpPr/>
          <p:nvPr/>
        </p:nvSpPr>
        <p:spPr>
          <a:xfrm>
            <a:off x="4401641" y="24797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00200" lvl="3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/>
              <a:t>Injections </a:t>
            </a:r>
          </a:p>
          <a:p>
            <a:pPr marL="1600200" lvl="3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/>
              <a:t>lumbar punctures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we use it to get CSF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A197673-F6D8-46CD-B9A6-93134080CBFE}"/>
              </a:ext>
            </a:extLst>
          </p:cNvPr>
          <p:cNvSpPr/>
          <p:nvPr/>
        </p:nvSpPr>
        <p:spPr>
          <a:xfrm>
            <a:off x="250682" y="3459274"/>
            <a:ext cx="2774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Clinical syndromes</a:t>
            </a:r>
            <a:endParaRPr lang="en-US" sz="2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0A42287-3601-4EF7-B28A-018EEBA2BCF7}"/>
              </a:ext>
            </a:extLst>
          </p:cNvPr>
          <p:cNvSpPr/>
          <p:nvPr/>
        </p:nvSpPr>
        <p:spPr>
          <a:xfrm>
            <a:off x="628358" y="5476606"/>
            <a:ext cx="997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dirty="0"/>
              <a:t>Certain clinical syndromes </a:t>
            </a:r>
            <a:r>
              <a:rPr lang="en-US" dirty="0">
                <a:solidFill>
                  <a:srgbClr val="FF0000"/>
                </a:solidFill>
              </a:rPr>
              <a:t>are specific for certain fungi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can give us a clue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EDA60BA-F991-40E0-8985-F66741EDF312}"/>
              </a:ext>
            </a:extLst>
          </p:cNvPr>
          <p:cNvSpPr/>
          <p:nvPr/>
        </p:nvSpPr>
        <p:spPr>
          <a:xfrm>
            <a:off x="628358" y="4059438"/>
            <a:ext cx="9697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dirty="0"/>
              <a:t>These clinical syndromes can occur either </a:t>
            </a:r>
            <a:r>
              <a:rPr lang="en-US" dirty="0">
                <a:solidFill>
                  <a:srgbClr val="FF0000"/>
                </a:solidFill>
              </a:rPr>
              <a:t>alone or in combination</a:t>
            </a:r>
            <a:r>
              <a:rPr lang="en-US" dirty="0"/>
              <a:t>: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43CF915C-6503-4F4F-8DC8-8EA72300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09957"/>
              </p:ext>
            </p:extLst>
          </p:nvPr>
        </p:nvGraphicFramePr>
        <p:xfrm>
          <a:off x="1075397" y="4550260"/>
          <a:ext cx="6197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6949">
                  <a:extLst>
                    <a:ext uri="{9D8B030D-6E8A-4147-A177-3AD203B41FA5}">
                      <a16:colId xmlns="" xmlns:a16="http://schemas.microsoft.com/office/drawing/2014/main" val="1729852379"/>
                    </a:ext>
                  </a:extLst>
                </a:gridCol>
                <a:gridCol w="3760651">
                  <a:extLst>
                    <a:ext uri="{9D8B030D-6E8A-4147-A177-3AD203B41FA5}">
                      <a16:colId xmlns="" xmlns:a16="http://schemas.microsoft.com/office/drawing/2014/main" val="328261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/>
                        <a:t>1- Meningitis: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/>
                        <a:t>2- Brain abscess: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13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Clr>
                          <a:schemeClr val="bg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dirty="0"/>
                        <a:t>Sub acute </a:t>
                      </a:r>
                      <a:r>
                        <a:rPr lang="en-US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OR</a:t>
                      </a:r>
                      <a:r>
                        <a:rPr lang="en-US" dirty="0"/>
                        <a:t> 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With or without vascular invasion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106249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18418"/>
              </p:ext>
            </p:extLst>
          </p:nvPr>
        </p:nvGraphicFramePr>
        <p:xfrm>
          <a:off x="9212349" y="5068295"/>
          <a:ext cx="2789382" cy="108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3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5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142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Brain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abscess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31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Yeast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Meningitis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85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13A74BF-50C1-4932-9DB5-41593C596C9A}"/>
              </a:ext>
            </a:extLst>
          </p:cNvPr>
          <p:cNvSpPr/>
          <p:nvPr/>
        </p:nvSpPr>
        <p:spPr>
          <a:xfrm>
            <a:off x="414426" y="318254"/>
            <a:ext cx="1577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Etiology:</a:t>
            </a:r>
            <a:endParaRPr lang="en-US" sz="2400" dirty="0">
              <a:latin typeface="+mj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0A1AF2B-0685-483A-8BA1-A7C52A3C2D48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96588CB-3D6A-401A-824E-6754221C27EE}"/>
              </a:ext>
            </a:extLst>
          </p:cNvPr>
          <p:cNvSpPr/>
          <p:nvPr/>
        </p:nvSpPr>
        <p:spPr>
          <a:xfrm>
            <a:off x="679552" y="761466"/>
            <a:ext cx="5240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Several fungal agents can cause CNS infections: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DE875DB9-F74D-4AC9-9DDF-D7045BF9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14132"/>
              </p:ext>
            </p:extLst>
          </p:nvPr>
        </p:nvGraphicFramePr>
        <p:xfrm>
          <a:off x="997220" y="1362630"/>
          <a:ext cx="9845097" cy="4269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1699">
                  <a:extLst>
                    <a:ext uri="{9D8B030D-6E8A-4147-A177-3AD203B41FA5}">
                      <a16:colId xmlns="" xmlns:a16="http://schemas.microsoft.com/office/drawing/2014/main" val="2670129166"/>
                    </a:ext>
                  </a:extLst>
                </a:gridCol>
                <a:gridCol w="3281699">
                  <a:extLst>
                    <a:ext uri="{9D8B030D-6E8A-4147-A177-3AD203B41FA5}">
                      <a16:colId xmlns="" xmlns:a16="http://schemas.microsoft.com/office/drawing/2014/main" val="4016938353"/>
                    </a:ext>
                  </a:extLst>
                </a:gridCol>
                <a:gridCol w="3281699">
                  <a:extLst>
                    <a:ext uri="{9D8B030D-6E8A-4147-A177-3AD203B41FA5}">
                      <a16:colId xmlns="" xmlns:a16="http://schemas.microsoft.com/office/drawing/2014/main" val="2503493975"/>
                    </a:ext>
                  </a:extLst>
                </a:gridCol>
              </a:tblGrid>
              <a:tr h="34244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Yeast: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/>
                        <a:t>Mould</a:t>
                      </a:r>
                      <a:r>
                        <a:rPr lang="en-US" sz="2000" b="0" dirty="0"/>
                        <a:t>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Dimorphic: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5524014"/>
                  </a:ext>
                </a:extLst>
              </a:tr>
              <a:tr h="673289">
                <a:tc>
                  <a:txBody>
                    <a:bodyPr/>
                    <a:lstStyle/>
                    <a:p>
                      <a:pPr marL="0" indent="0">
                        <a:buClr>
                          <a:schemeClr val="bg1"/>
                        </a:buClr>
                        <a:buNone/>
                      </a:pPr>
                      <a:r>
                        <a:rPr lang="en-US" sz="1800" dirty="0"/>
                        <a:t>Candida </a:t>
                      </a:r>
                      <a:r>
                        <a:rPr lang="en-US" sz="1800" dirty="0" err="1"/>
                        <a:t>spp</a:t>
                      </a:r>
                      <a:r>
                        <a:rPr lang="en-US" sz="1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95000"/>
                      </a:pPr>
                      <a:r>
                        <a:rPr lang="en-US" sz="1800" dirty="0"/>
                        <a:t>Aspergillus </a:t>
                      </a:r>
                      <a:r>
                        <a:rPr lang="en-US" sz="1800" dirty="0" err="1"/>
                        <a:t>spp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bg1"/>
                        </a:buClr>
                        <a:buNone/>
                      </a:pPr>
                      <a:r>
                        <a:rPr lang="en-US" sz="1800" dirty="0"/>
                        <a:t>Histoplasma </a:t>
                      </a:r>
                      <a:r>
                        <a:rPr lang="en-US" sz="1800" dirty="0" err="1"/>
                        <a:t>spp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1225674"/>
                  </a:ext>
                </a:extLst>
              </a:tr>
              <a:tr h="31610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Cryptococcus </a:t>
                      </a:r>
                      <a:r>
                        <a:rPr lang="en-US" sz="1800" dirty="0" err="1"/>
                        <a:t>spp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Zygomycetes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Blastomyces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spp</a:t>
                      </a:r>
                      <a:r>
                        <a:rPr lang="en-US" sz="1800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1544920"/>
                  </a:ext>
                </a:extLst>
              </a:tr>
              <a:tr h="3161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Exophiala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spp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Coccidioides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spp</a:t>
                      </a:r>
                      <a:r>
                        <a:rPr lang="en-US" sz="1800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4271308"/>
                  </a:ext>
                </a:extLst>
              </a:tr>
              <a:tr h="3161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Cladophialophora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bantiana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Paracoccidioides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spp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8808952"/>
                  </a:ext>
                </a:extLst>
              </a:tr>
              <a:tr h="3161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Rhinocladiella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mackinziei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0604172"/>
                  </a:ext>
                </a:extLst>
              </a:tr>
              <a:tr h="3161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and Others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3585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8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278" y="224082"/>
            <a:ext cx="6067425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>
              <a:lnSpc>
                <a:spcPct val="900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Cryptococcal meningitis: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3CE4415-4C2E-43A3-B625-B470DF05019E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8EF53553-D6C2-4E80-AD84-D1096443A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50372"/>
              </p:ext>
            </p:extLst>
          </p:nvPr>
        </p:nvGraphicFramePr>
        <p:xfrm>
          <a:off x="369278" y="706164"/>
          <a:ext cx="11264704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3939">
                  <a:extLst>
                    <a:ext uri="{9D8B030D-6E8A-4147-A177-3AD203B41FA5}">
                      <a16:colId xmlns="" xmlns:a16="http://schemas.microsoft.com/office/drawing/2014/main" val="1887104756"/>
                    </a:ext>
                  </a:extLst>
                </a:gridCol>
                <a:gridCol w="9200765">
                  <a:extLst>
                    <a:ext uri="{9D8B030D-6E8A-4147-A177-3AD203B41FA5}">
                      <a16:colId xmlns="" xmlns:a16="http://schemas.microsoft.com/office/drawing/2014/main" val="9991174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AIDS</a:t>
                      </a:r>
                      <a:r>
                        <a:rPr lang="en-US" sz="1800" b="1" dirty="0"/>
                        <a:t> is the leading predisposing factor </a:t>
                      </a:r>
                      <a:r>
                        <a:rPr lang="ar-SA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*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702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Etiology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57150">
                        <a:lnSpc>
                          <a:spcPct val="100000"/>
                        </a:lnSpc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Cryptococcus neoformans </a:t>
                      </a:r>
                      <a:r>
                        <a:rPr lang="en-US" dirty="0"/>
                        <a:t>is the </a:t>
                      </a:r>
                      <a:r>
                        <a:rPr lang="en-US" b="1" dirty="0"/>
                        <a:t>most common </a:t>
                      </a:r>
                      <a:r>
                        <a:rPr lang="en-US" dirty="0"/>
                        <a:t>etiology</a:t>
                      </a:r>
                    </a:p>
                    <a:p>
                      <a:pPr marL="1200150" lvl="2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dirty="0"/>
                        <a:t>Capsulated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yeast cells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(capsulated)</a:t>
                      </a:r>
                    </a:p>
                    <a:p>
                      <a:pPr marL="1200150" lvl="2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dirty="0"/>
                        <a:t>Naturally  in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Pigeon habitats 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(soil rich with pigeon dropping) 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62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Acquired by: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Inhalation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(not from human to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humaun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420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Clinical syndromes: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Mainly 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chronic</a:t>
                      </a:r>
                      <a:r>
                        <a:rPr lang="en-US" dirty="0"/>
                        <a:t> meningitis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09643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AADA5B6-4F3F-4BFB-86FD-C2EA6ECB2188}"/>
              </a:ext>
            </a:extLst>
          </p:cNvPr>
          <p:cNvSpPr/>
          <p:nvPr/>
        </p:nvSpPr>
        <p:spPr>
          <a:xfrm>
            <a:off x="369278" y="3007310"/>
            <a:ext cx="280897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Candidiasis: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normal flora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794ECF33-1AC0-4793-89A2-A3027EC7C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26351"/>
              </p:ext>
            </p:extLst>
          </p:nvPr>
        </p:nvGraphicFramePr>
        <p:xfrm>
          <a:off x="369278" y="3577216"/>
          <a:ext cx="11264704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3939">
                  <a:extLst>
                    <a:ext uri="{9D8B030D-6E8A-4147-A177-3AD203B41FA5}">
                      <a16:colId xmlns="" xmlns:a16="http://schemas.microsoft.com/office/drawing/2014/main" val="1887104756"/>
                    </a:ext>
                  </a:extLst>
                </a:gridCol>
                <a:gridCol w="9200765">
                  <a:extLst>
                    <a:ext uri="{9D8B030D-6E8A-4147-A177-3AD203B41FA5}">
                      <a16:colId xmlns="" xmlns:a16="http://schemas.microsoft.com/office/drawing/2014/main" val="9991174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457200" lvl="1" indent="0" algn="ctr">
                        <a:buClr>
                          <a:srgbClr val="FFFF00"/>
                        </a:buClr>
                        <a:buNone/>
                        <a:defRPr/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Candida species are the fourth most common cause of hospital acquired blood stream infections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702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Etiology: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FFFF00"/>
                        </a:buClr>
                        <a:buNone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Candida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albicans</a:t>
                      </a:r>
                      <a:r>
                        <a:rPr lang="en-US" sz="1800" dirty="0"/>
                        <a:t>, and other species including C. </a:t>
                      </a:r>
                      <a:r>
                        <a:rPr lang="en-US" sz="1800" dirty="0" err="1"/>
                        <a:t>glabrata</a:t>
                      </a:r>
                      <a:r>
                        <a:rPr lang="en-US" sz="1800" dirty="0"/>
                        <a:t>, C. </a:t>
                      </a:r>
                      <a:r>
                        <a:rPr lang="en-US" sz="1800" dirty="0" err="1"/>
                        <a:t>tropicalis</a:t>
                      </a:r>
                      <a:r>
                        <a:rPr lang="en-US" sz="1800" dirty="0"/>
                        <a:t>  C. </a:t>
                      </a:r>
                      <a:r>
                        <a:rPr lang="en-US" sz="1800" dirty="0" err="1"/>
                        <a:t>parapsilosis</a:t>
                      </a:r>
                      <a:r>
                        <a:rPr lang="en-US" sz="1800" dirty="0"/>
                        <a:t>, and C. </a:t>
                      </a:r>
                      <a:r>
                        <a:rPr lang="en-US" sz="1800" dirty="0" err="1"/>
                        <a:t>krusei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62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FFFF00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en-US" sz="1800" dirty="0"/>
                        <a:t>can reach the CNS: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85750"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 err="1"/>
                        <a:t>Hematogenously</a:t>
                      </a:r>
                      <a:endParaRPr lang="en-US" sz="1800" dirty="0"/>
                    </a:p>
                    <a:p>
                      <a:pPr marL="228600" lvl="0" indent="-285750"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Surgery, Catheters, 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420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Clinical syndromes: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Cerebral abscesses</a:t>
                      </a:r>
                    </a:p>
                    <a:p>
                      <a:pPr marL="285750" lvl="0" indent="-285750"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Meningitis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 premature babies)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0964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51D447D-DA2A-4E20-A671-7D3015B4BCDE}"/>
              </a:ext>
            </a:extLst>
          </p:cNvPr>
          <p:cNvSpPr txBox="1"/>
          <p:nvPr/>
        </p:nvSpPr>
        <p:spPr>
          <a:xfrm>
            <a:off x="0" y="6257594"/>
            <a:ext cx="239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Pigeon = </a:t>
            </a:r>
            <a:r>
              <a:rPr lang="ar-SA" sz="1400" b="1" dirty="0">
                <a:solidFill>
                  <a:schemeClr val="bg1">
                    <a:lumMod val="50000"/>
                  </a:schemeClr>
                </a:solidFill>
              </a:rPr>
              <a:t>حمامة 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3CBC104-9240-48BD-8AC6-2709DDA93BCD}"/>
              </a:ext>
            </a:extLst>
          </p:cNvPr>
          <p:cNvSpPr txBox="1"/>
          <p:nvPr/>
        </p:nvSpPr>
        <p:spPr>
          <a:xfrm>
            <a:off x="0" y="6466642"/>
            <a:ext cx="9256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*Cellular immunity is important to be infected by this organism if there is any defect </a:t>
            </a:r>
          </a:p>
        </p:txBody>
      </p:sp>
    </p:spTree>
    <p:extLst>
      <p:ext uri="{BB962C8B-B14F-4D97-AF65-F5344CB8AC3E}">
        <p14:creationId xmlns:p14="http://schemas.microsoft.com/office/powerpoint/2010/main" val="61938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2AD7E1EE-EA3F-4D6B-9B55-4BDB50504EF3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4E6B840-B720-455F-9745-530CB067E556}"/>
              </a:ext>
            </a:extLst>
          </p:cNvPr>
          <p:cNvSpPr/>
          <p:nvPr/>
        </p:nvSpPr>
        <p:spPr>
          <a:xfrm>
            <a:off x="577286" y="337930"/>
            <a:ext cx="2733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CNS Aspergillosis: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1E4E068A-A599-457E-A946-F9A246CC3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09805"/>
              </p:ext>
            </p:extLst>
          </p:nvPr>
        </p:nvGraphicFramePr>
        <p:xfrm>
          <a:off x="309489" y="1263439"/>
          <a:ext cx="11282289" cy="294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7778">
                  <a:extLst>
                    <a:ext uri="{9D8B030D-6E8A-4147-A177-3AD203B41FA5}">
                      <a16:colId xmlns="" xmlns:a16="http://schemas.microsoft.com/office/drawing/2014/main" val="1887104756"/>
                    </a:ext>
                  </a:extLst>
                </a:gridCol>
                <a:gridCol w="8834511">
                  <a:extLst>
                    <a:ext uri="{9D8B030D-6E8A-4147-A177-3AD203B41FA5}">
                      <a16:colId xmlns="" xmlns:a16="http://schemas.microsoft.com/office/drawing/2014/main" val="9991174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Mortality rate is high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702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Etiology: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Clr>
                          <a:srgbClr val="FFFF00"/>
                        </a:buClr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Aspergillus fumigatus 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most cause</a:t>
                      </a:r>
                      <a:r>
                        <a:rPr lang="en-US" dirty="0"/>
                        <a:t>, but  also A. </a:t>
                      </a:r>
                      <a:r>
                        <a:rPr lang="en-US" dirty="0" err="1"/>
                        <a:t>flavus</a:t>
                      </a:r>
                      <a:r>
                        <a:rPr lang="en-US" dirty="0"/>
                        <a:t>, and A. </a:t>
                      </a:r>
                      <a:r>
                        <a:rPr lang="en-US" dirty="0" err="1"/>
                        <a:t>terrus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62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Clinical syndrome: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Usually brain abscesses (single or multiple) 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rarely as meningitis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5666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FFFF00"/>
                        </a:buClr>
                        <a:buFont typeface="Wingdings" pitchFamily="2" charset="2"/>
                        <a:buNone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can reach the CNS: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Spread </a:t>
                      </a:r>
                      <a:r>
                        <a:rPr lang="en-US" dirty="0" err="1"/>
                        <a:t>Hematogenously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May also occur via direct spread from the anatomically adjacent sinuses,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420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Common risk factors include :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Malignancies </a:t>
                      </a:r>
                    </a:p>
                    <a:p>
                      <a:pPr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Transplantation</a:t>
                      </a:r>
                    </a:p>
                    <a:p>
                      <a:pPr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Chemotherapy</a:t>
                      </a:r>
                    </a:p>
                    <a:p>
                      <a:pPr marL="285750" lvl="0" indent="-285750"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09643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F3BC412-0F44-4131-889F-99F283CCAB1E}"/>
              </a:ext>
            </a:extLst>
          </p:cNvPr>
          <p:cNvSpPr/>
          <p:nvPr/>
        </p:nvSpPr>
        <p:spPr>
          <a:xfrm>
            <a:off x="98984" y="6215270"/>
            <a:ext cx="123546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-it is inhaled through the respiratory system then goes to CNS through circulation or through paranasal sinuses then to CNS as local extension </a:t>
            </a: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-Mostly effect immunocompromised pt. as chemo therapy , transplant surgery , malignancy  ( opportunistic infection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)    \  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-very rare for immune competent 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9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7CFD22F-AD4D-4BA8-A6FB-2A62F884FDD7}"/>
              </a:ext>
            </a:extLst>
          </p:cNvPr>
          <p:cNvSpPr/>
          <p:nvPr/>
        </p:nvSpPr>
        <p:spPr>
          <a:xfrm>
            <a:off x="355209" y="419606"/>
            <a:ext cx="5469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CNS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Zygomycosis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mucoromycosis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 </a:t>
            </a:r>
            <a:r>
              <a:rPr lang="ar-SA" sz="14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عفن الخبز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6C960105-0132-46D3-883D-7C02BA5910ED}"/>
              </a:ext>
            </a:extLst>
          </p:cNvPr>
          <p:cNvCxnSpPr/>
          <p:nvPr/>
        </p:nvCxnSpPr>
        <p:spPr>
          <a:xfrm>
            <a:off x="0" y="593668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10932AA9-289D-4D07-A199-2DB808B4D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38969"/>
              </p:ext>
            </p:extLst>
          </p:nvPr>
        </p:nvGraphicFramePr>
        <p:xfrm>
          <a:off x="355209" y="986807"/>
          <a:ext cx="11373143" cy="4333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9006">
                  <a:extLst>
                    <a:ext uri="{9D8B030D-6E8A-4147-A177-3AD203B41FA5}">
                      <a16:colId xmlns="" xmlns:a16="http://schemas.microsoft.com/office/drawing/2014/main" val="1887104756"/>
                    </a:ext>
                  </a:extLst>
                </a:gridCol>
                <a:gridCol w="8774137">
                  <a:extLst>
                    <a:ext uri="{9D8B030D-6E8A-4147-A177-3AD203B41FA5}">
                      <a16:colId xmlns="" xmlns:a16="http://schemas.microsoft.com/office/drawing/2014/main" val="2498179995"/>
                    </a:ext>
                  </a:extLst>
                </a:gridCol>
              </a:tblGrid>
              <a:tr h="739571"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</a:t>
                      </a:r>
                      <a:r>
                        <a:rPr lang="en-US" sz="1800" dirty="0" err="1"/>
                        <a:t>rhinocerebral</a:t>
                      </a:r>
                      <a:r>
                        <a:rPr lang="en-US" sz="1800" dirty="0"/>
                        <a:t> </a:t>
                      </a:r>
                      <a:r>
                        <a:rPr lang="ar-S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it is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Mucorales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 </a:t>
                      </a:r>
                      <a:r>
                        <a:rPr lang="en-US" sz="1800" dirty="0"/>
                        <a:t>form is the most frequent presenting clinical syndrome in CNS </a:t>
                      </a:r>
                      <a:r>
                        <a:rPr lang="en-US" sz="1800" dirty="0" err="1"/>
                        <a:t>zygomycosis</a:t>
                      </a:r>
                      <a:r>
                        <a:rPr lang="en-US" sz="1800" dirty="0"/>
                        <a:t>.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Mortality is high (80- 100%) Progression is rapid,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7020056"/>
                  </a:ext>
                </a:extLst>
              </a:tr>
              <a:tr h="420391">
                <a:tc>
                  <a:txBody>
                    <a:bodyPr/>
                    <a:lstStyle/>
                    <a:p>
                      <a:r>
                        <a:rPr lang="en-US" sz="1800" dirty="0"/>
                        <a:t>Etiology: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Zygomycetes</a:t>
                      </a:r>
                      <a:r>
                        <a:rPr lang="en-US" sz="1800" dirty="0"/>
                        <a:t> e.g. Rhizopus, </a:t>
                      </a:r>
                      <a:r>
                        <a:rPr lang="en-US" sz="1800" dirty="0" err="1"/>
                        <a:t>Absidia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Mucor</a:t>
                      </a:r>
                      <a:r>
                        <a:rPr lang="en-US" sz="1800" dirty="0"/>
                        <a:t> Fast growing fungi</a:t>
                      </a:r>
                      <a:r>
                        <a:rPr lang="ar-SA" sz="1800" dirty="0"/>
                        <a:t> </a:t>
                      </a:r>
                      <a:r>
                        <a:rPr lang="en-US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 all of them are </a:t>
                      </a:r>
                      <a:r>
                        <a:rPr lang="en-US" sz="1400" i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Mucorales</a:t>
                      </a:r>
                      <a:r>
                        <a:rPr lang="en-US" sz="1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627297"/>
                  </a:ext>
                </a:extLst>
              </a:tr>
              <a:tr h="420391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risk factors :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Diabetics with ketoacidosis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because it can thrive in high acidic condition</a:t>
                      </a:r>
                      <a:r>
                        <a:rPr lang="en-US" sz="1800" dirty="0"/>
                        <a:t>, in addition to other risk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096438"/>
                  </a:ext>
                </a:extLst>
              </a:tr>
              <a:tr h="1112739">
                <a:tc gridSpan="2">
                  <a:txBody>
                    <a:bodyPr/>
                    <a:lstStyle/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The clinical manifestations of the </a:t>
                      </a:r>
                      <a:r>
                        <a:rPr lang="en-US" sz="1800" dirty="0" err="1"/>
                        <a:t>rhinocerebral</a:t>
                      </a:r>
                      <a:r>
                        <a:rPr lang="en-US" sz="1800" dirty="0"/>
                        <a:t> form start as sinusitis, rapidly progress and involve the orbit, eye and optic nerve and extend to the brain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could be inhaled 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Facial edema, pain, necrosis, loss of vision, black discharge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Angiotropism</a:t>
                      </a:r>
                      <a:r>
                        <a:rPr lang="en-US" sz="1800" dirty="0"/>
                        <a:t>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due to blood vessel invasion</a:t>
                      </a:r>
                      <a:r>
                        <a:rPr lang="en-US" sz="1800" dirty="0"/>
                        <a:t>; As angio-invasion is very frequent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165876"/>
                  </a:ext>
                </a:extLst>
              </a:tr>
              <a:tr h="1454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improve the outcome:</a:t>
                      </a:r>
                    </a:p>
                    <a:p>
                      <a:pPr lvl="0"/>
                      <a:endParaRPr lang="en-US" sz="1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Rapid diagnosis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Control the underlying disease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Early surgical debridement 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buClr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dirty="0"/>
                        <a:t>Appropriate antifungal 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776029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865BB4B-AF48-4123-A0B3-786FF2EADBA9}"/>
              </a:ext>
            </a:extLst>
          </p:cNvPr>
          <p:cNvSpPr/>
          <p:nvPr/>
        </p:nvSpPr>
        <p:spPr>
          <a:xfrm>
            <a:off x="0" y="6007132"/>
            <a:ext cx="123338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-General term of opportunistic fungal infection caused by a class called :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zygomycetes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( has two order 1-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Mucorales 2-Entomophthorales.) </a:t>
            </a:r>
            <a:endParaRPr lang="ar-SA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en-US" sz="14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like </a:t>
            </a:r>
            <a:r>
              <a:rPr lang="en-US" sz="14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Aspergillosis in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 mode of transmission , start in the respiratory system then through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heamatogenous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to CNS </a:t>
            </a: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rhinocerebral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has the tendency to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invase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blood vessel (important) usually the area involved has thrombosis , necrosis , infarction lastly will become plaque scar </a:t>
            </a:r>
            <a:endParaRPr lang="ar-S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2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75222138-47B2-4E75-833D-8CD5C8E3310B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C452DBD-A40B-4429-A128-C95B62E0BAA2}"/>
              </a:ext>
            </a:extLst>
          </p:cNvPr>
          <p:cNvSpPr/>
          <p:nvPr/>
        </p:nvSpPr>
        <p:spPr>
          <a:xfrm>
            <a:off x="178535" y="410613"/>
            <a:ext cx="2929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Pheohyphomycosis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A9C6E96-8C6F-4C05-8D6B-B99008F60C01}"/>
              </a:ext>
            </a:extLst>
          </p:cNvPr>
          <p:cNvSpPr/>
          <p:nvPr/>
        </p:nvSpPr>
        <p:spPr>
          <a:xfrm>
            <a:off x="389550" y="733367"/>
            <a:ext cx="1222951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Fungal infections caused by </a:t>
            </a:r>
            <a:r>
              <a:rPr lang="en-US" dirty="0">
                <a:solidFill>
                  <a:srgbClr val="FF0000"/>
                </a:solidFill>
              </a:rPr>
              <a:t>dematiaceous </a:t>
            </a:r>
            <a:r>
              <a:rPr lang="en-US" dirty="0"/>
              <a:t>fungi</a:t>
            </a:r>
            <a:r>
              <a:rPr lang="ar-SA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darkly colored due to melanin pigment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342900">
              <a:buFont typeface="Wingdings" panose="05000000000000000000" pitchFamily="2" charset="2"/>
              <a:buChar char="ü"/>
            </a:pPr>
            <a:r>
              <a:rPr lang="en-US" dirty="0"/>
              <a:t>Neurotropic fungi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CNS infections: Usually </a:t>
            </a:r>
            <a:r>
              <a:rPr lang="en-US" dirty="0">
                <a:solidFill>
                  <a:srgbClr val="FF0000"/>
                </a:solidFill>
              </a:rPr>
              <a:t>brain abscess</a:t>
            </a:r>
            <a:r>
              <a:rPr lang="en-US" dirty="0"/>
              <a:t>, and chronic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Reported in </a:t>
            </a:r>
            <a:r>
              <a:rPr lang="en-US" dirty="0">
                <a:solidFill>
                  <a:srgbClr val="FF0000"/>
                </a:solidFill>
              </a:rPr>
              <a:t>immunocompetent</a:t>
            </a:r>
            <a:r>
              <a:rPr lang="en-US" dirty="0"/>
              <a:t> hosts </a:t>
            </a: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</a:rPr>
              <a:t>not immunocompromised 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b="1" dirty="0"/>
              <a:t>Etiology: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FF0000"/>
                </a:solidFill>
              </a:rPr>
              <a:t>Rhinocladiella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mackenziei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 Mainly reported from </a:t>
            </a:r>
            <a:r>
              <a:rPr lang="en-US" dirty="0">
                <a:solidFill>
                  <a:srgbClr val="FF0000"/>
                </a:solidFill>
              </a:rPr>
              <a:t>Middle East</a:t>
            </a:r>
            <a:r>
              <a:rPr lang="en-US" dirty="0"/>
              <a:t>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/>
              <a:t>Cladophialophora</a:t>
            </a:r>
            <a:r>
              <a:rPr lang="en-US" dirty="0"/>
              <a:t>,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/>
              <a:t>Exophiala</a:t>
            </a:r>
            <a:r>
              <a:rPr lang="en-US" dirty="0"/>
              <a:t> ,  many others</a:t>
            </a:r>
            <a:endParaRPr lang="ar-SA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E22780D-8334-452C-BC97-40CCD149233E}"/>
              </a:ext>
            </a:extLst>
          </p:cNvPr>
          <p:cNvSpPr/>
          <p:nvPr/>
        </p:nvSpPr>
        <p:spPr>
          <a:xfrm>
            <a:off x="178535" y="4053599"/>
            <a:ext cx="2572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Other Infections: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2CE70A2-027F-4726-BBA9-6317E40A27A0}"/>
              </a:ext>
            </a:extLst>
          </p:cNvPr>
          <p:cNvSpPr/>
          <p:nvPr/>
        </p:nvSpPr>
        <p:spPr>
          <a:xfrm>
            <a:off x="0" y="4515264"/>
            <a:ext cx="91299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85750">
              <a:buFont typeface="Courier New" panose="02070309020205020404" pitchFamily="49" charset="0"/>
              <a:buChar char="o"/>
              <a:defRPr/>
            </a:pPr>
            <a:r>
              <a:rPr lang="en-US" dirty="0"/>
              <a:t>Histoplasmosis  / Blastomycosis / </a:t>
            </a:r>
            <a:r>
              <a:rPr lang="en-US" dirty="0" err="1"/>
              <a:t>Coccidiodomycosis</a:t>
            </a:r>
            <a:r>
              <a:rPr lang="en-US" dirty="0"/>
              <a:t> / </a:t>
            </a:r>
            <a:r>
              <a:rPr lang="en-US" dirty="0" err="1"/>
              <a:t>Paracoccidiodomycosis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9F2FEFD-527E-4834-B728-30EA7A4EA73F}"/>
              </a:ext>
            </a:extLst>
          </p:cNvPr>
          <p:cNvSpPr/>
          <p:nvPr/>
        </p:nvSpPr>
        <p:spPr>
          <a:xfrm>
            <a:off x="408307" y="4828672"/>
            <a:ext cx="124368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Caused by primary pathogens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Sub acute or chronic Meningitis (common), and brain abscess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Following a primary infection, mainly respiratory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mainly by inhalation  then through blood  goes to  skin , bone , CNS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F8C4148-934C-4A8F-A508-250F5B87A032}"/>
              </a:ext>
            </a:extLst>
          </p:cNvPr>
          <p:cNvSpPr/>
          <p:nvPr/>
        </p:nvSpPr>
        <p:spPr>
          <a:xfrm>
            <a:off x="0" y="6296242"/>
            <a:ext cx="12421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Primary systemic infection = affecting the normal person          /        -Neurotropic  = likely invading CNS           /             </a:t>
            </a:r>
            <a:r>
              <a:rPr lang="ar-SA" sz="1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immunocompetent  = normal person</a:t>
            </a:r>
            <a:endParaRPr lang="ar-S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37D2403-453A-441E-B7C7-4EF9D01C0440}"/>
              </a:ext>
            </a:extLst>
          </p:cNvPr>
          <p:cNvSpPr/>
          <p:nvPr/>
        </p:nvSpPr>
        <p:spPr>
          <a:xfrm>
            <a:off x="8314006" y="4263362"/>
            <a:ext cx="4123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>
              <a:buClr>
                <a:srgbClr val="FFFF00"/>
              </a:buClr>
              <a:defRPr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Histoplasmosis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by Histoplasma capsulatum </a:t>
            </a:r>
          </a:p>
          <a:p>
            <a:pPr indent="-57150">
              <a:buClr>
                <a:srgbClr val="FFFF00"/>
              </a:buClr>
              <a:defRPr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Blastomycosis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Blastomyces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dermatitidis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indent="-57150">
              <a:buClr>
                <a:srgbClr val="FFFF00"/>
              </a:buClr>
              <a:defRPr/>
            </a:pPr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Coccidiodomycosis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Coccidioides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immitis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indent="-57150">
              <a:buClr>
                <a:srgbClr val="FFFF00"/>
              </a:buClr>
              <a:defRPr/>
            </a:pPr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Paracoccidiodomycosis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Paracoccidioides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brasiliensis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="" xmlns:a16="http://schemas.microsoft.com/office/drawing/2014/main" id="{57CDC72E-56F8-4D38-90F4-02204F856332}"/>
              </a:ext>
            </a:extLst>
          </p:cNvPr>
          <p:cNvCxnSpPr/>
          <p:nvPr/>
        </p:nvCxnSpPr>
        <p:spPr>
          <a:xfrm flipV="1">
            <a:off x="7939538" y="4699930"/>
            <a:ext cx="374468" cy="80972"/>
          </a:xfrm>
          <a:prstGeom prst="curvedConnector3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49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1813</Words>
  <Application>Microsoft Macintosh PowerPoint</Application>
  <PresentationFormat>Widescreen</PresentationFormat>
  <Paragraphs>383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Calibri Light</vt:lpstr>
      <vt:lpstr>Courier New</vt:lpstr>
      <vt:lpstr>Majalla UI</vt:lpstr>
      <vt:lpstr>Times New Roman</vt:lpstr>
      <vt:lpstr>Wingdings</vt:lpstr>
      <vt:lpstr>Arial</vt:lpstr>
      <vt:lpstr>Office Theme</vt:lpstr>
      <vt:lpstr>PowerPoint Presentation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Mnemonics  :</vt:lpstr>
      <vt:lpstr>SUMMARY:</vt:lpstr>
      <vt:lpstr>SUMMARY:</vt:lpstr>
      <vt:lpstr>QUIZ: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kobe</dc:creator>
  <cp:lastModifiedBy>شوق</cp:lastModifiedBy>
  <cp:revision>126</cp:revision>
  <dcterms:created xsi:type="dcterms:W3CDTF">2016-09-30T08:16:06Z</dcterms:created>
  <dcterms:modified xsi:type="dcterms:W3CDTF">2017-10-30T18:40:19Z</dcterms:modified>
</cp:coreProperties>
</file>