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2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9601200" cy="12801600" type="A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58"/>
    <p:restoredTop sz="94690"/>
  </p:normalViewPr>
  <p:slideViewPr>
    <p:cSldViewPr snapToGrid="0" snapToObjects="1">
      <p:cViewPr>
        <p:scale>
          <a:sx n="90" d="100"/>
          <a:sy n="90" d="100"/>
        </p:scale>
        <p:origin x="1504" y="-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2079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491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86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839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902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004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426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57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166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036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851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4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503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798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788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80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4861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272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079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839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801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690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0423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682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29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108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135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816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431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198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2638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15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8920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02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334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804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8547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812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749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39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902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236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2568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67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1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2613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1890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7872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16807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21273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7147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65" name="Shape 565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8330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4702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876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12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00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823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36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ctr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739352" y="3328564"/>
            <a:ext cx="8122498" cy="8281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2481607" y="5070819"/>
            <a:ext cx="10848764" cy="207025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-1718919" y="3060568"/>
            <a:ext cx="10848764" cy="6090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l" rtl="0">
              <a:lnSpc>
                <a:spcPct val="90000"/>
              </a:lnSpc>
              <a:spcBef>
                <a:spcPts val="525"/>
              </a:spcBef>
              <a:buClr>
                <a:srgbClr val="888888"/>
              </a:buClr>
              <a:buFont typeface="Arial"/>
              <a:buNone/>
              <a:defRPr sz="16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60083" y="3407833"/>
            <a:ext cx="4080510" cy="8122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860608" y="3407833"/>
            <a:ext cx="4080510" cy="8122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252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89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61334" y="4676140"/>
            <a:ext cx="4061757" cy="68778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860608" y="3138171"/>
            <a:ext cx="4081761" cy="153796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252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89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67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860608" y="4676140"/>
            <a:ext cx="4081761" cy="68778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081760" y="1843196"/>
            <a:ext cx="4860608" cy="9097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2667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98823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635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8763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1176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0922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0667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1683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1175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61333" y="3840480"/>
            <a:ext cx="3096637" cy="71149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4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4081760" y="1843196"/>
            <a:ext cx="4860608" cy="9097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61333" y="3840480"/>
            <a:ext cx="3096637" cy="71149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0060" marR="0" lvl="1" indent="-1015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4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0120" marR="0" lvl="2" indent="-761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508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20240" marR="0" lvl="4" indent="-253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00300" marR="0" lvl="5" indent="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80360" marR="0" lvl="6" indent="-1016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360420" marR="0" lvl="7" indent="-762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40480" marR="0" lvl="8" indent="-5079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40030" marR="0" lvl="0" indent="-53339" algn="l" rtl="0">
              <a:lnSpc>
                <a:spcPct val="90000"/>
              </a:lnSpc>
              <a:spcBef>
                <a:spcPts val="1050"/>
              </a:spcBef>
              <a:buClr>
                <a:schemeClr val="dk1"/>
              </a:buClr>
              <a:buSzPct val="101379"/>
              <a:buFont typeface="Arial"/>
              <a:buChar char="•"/>
              <a:defRPr sz="29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0090" marR="0" lvl="1" indent="-9017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00150" marR="0" lvl="2" indent="-114300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80210" marR="0" lvl="3" indent="-12509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60270" marR="0" lvl="4" indent="-12255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40330" marR="0" lvl="5" indent="-12001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0390" marR="0" lvl="6" indent="-130175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00450" marR="0" lvl="7" indent="-12763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0509" marR="0" lvl="8" indent="-125094" algn="l" rtl="0">
              <a:lnSpc>
                <a:spcPct val="90000"/>
              </a:lnSpc>
              <a:spcBef>
                <a:spcPts val="525"/>
              </a:spcBef>
              <a:buClr>
                <a:schemeClr val="dk1"/>
              </a:buClr>
              <a:buSzPct val="99473"/>
              <a:buFont typeface="Arial"/>
              <a:buChar char="•"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6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hyperlink" Target="https://docs.google.com/forms/d/e/1FAIpQLSc57qjDXLPcQLYftI27W91gCKD2RgH0OzQDdDxsiLYmH9DKtw/viewform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twitter.com/pharma436" TargetMode="Externa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l="3763" t="4123" r="2846" b="6720"/>
          <a:stretch/>
        </p:blipFill>
        <p:spPr>
          <a:xfrm>
            <a:off x="7011273" y="256657"/>
            <a:ext cx="2037557" cy="129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277" y="256657"/>
            <a:ext cx="1983545" cy="76112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>
            <a:off x="6617972" y="6157693"/>
            <a:ext cx="1883312" cy="53545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18150" tIns="59075" rIns="118150" bIns="59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32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882891" y="4597498"/>
            <a:ext cx="7957917" cy="29011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dirty="0">
                <a:solidFill>
                  <a:srgbClr val="009193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Pharmacology team 436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dirty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Mnemonics file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 smtClean="0">
                <a:solidFill>
                  <a:srgbClr val="009193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If </a:t>
            </a:r>
            <a:r>
              <a:rPr lang="en-US" sz="2800" b="1" dirty="0">
                <a:solidFill>
                  <a:srgbClr val="009193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you have any suggestions , contact us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4652" b="1" i="0" u="none" strike="noStrike" cap="none" dirty="0">
              <a:solidFill>
                <a:srgbClr val="94165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5">
            <a:alphaModFix/>
          </a:blip>
          <a:srcRect t="-1" b="7752"/>
          <a:stretch/>
        </p:blipFill>
        <p:spPr>
          <a:xfrm>
            <a:off x="2640518" y="592254"/>
            <a:ext cx="4069448" cy="403297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1103315" y="11932497"/>
            <a:ext cx="153720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@pharma436</a:t>
            </a: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605" y="11319328"/>
            <a:ext cx="447499" cy="44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989384" y="11370709"/>
            <a:ext cx="221553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pharma436@outlook.com</a:t>
            </a:r>
          </a:p>
        </p:txBody>
      </p:sp>
      <p:pic>
        <p:nvPicPr>
          <p:cNvPr id="92" name="Shape 9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39537" t="24554" r="39740" b="42736"/>
          <a:stretch/>
        </p:blipFill>
        <p:spPr>
          <a:xfrm>
            <a:off x="5090644" y="11139095"/>
            <a:ext cx="441083" cy="4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5554083" y="11240075"/>
            <a:ext cx="153720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feedback: </a:t>
            </a:r>
          </a:p>
        </p:txBody>
      </p:sp>
      <p:pic>
        <p:nvPicPr>
          <p:cNvPr id="94" name="Shape 9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t="11672" b="10048"/>
          <a:stretch/>
        </p:blipFill>
        <p:spPr>
          <a:xfrm>
            <a:off x="482270" y="11883756"/>
            <a:ext cx="572634" cy="4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5268750" y="11722450"/>
            <a:ext cx="3914700" cy="9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https://docs.google.com/forms/d/e/1FAIpQLSc57qjDXLPcQLYftI27W91gCKD2RgH0OzQDdDxsiLYmH9DKtw/viewform</a:t>
            </a:r>
          </a:p>
        </p:txBody>
      </p:sp>
      <p:sp>
        <p:nvSpPr>
          <p:cNvPr id="14" name="Shape 87"/>
          <p:cNvSpPr txBox="1"/>
          <p:nvPr/>
        </p:nvSpPr>
        <p:spPr>
          <a:xfrm>
            <a:off x="1456446" y="6534780"/>
            <a:ext cx="7230614" cy="23142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هذا العمل وجد فقط للربط من باب التيسير والتسهيل لنا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كدفعة ٤٣٦ ولمن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خلفنا أو حتى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للترويح عن النفس من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خلال الربط بين أسماء الأدوية وبعض المعاني الحياتية لتكون أرسخ في الذاكرة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، ولا نقصد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منه أبداً انتقاص شيء من المادة العلمية أو استسخافها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. ولذلك تم وضعها بملف منفصل، كل الشكر والتقدير لكل من ساهم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معنا فيه بناءه ولو بكلمة طيبة، سائلين من المولى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لنا ولهم التوفيق </a:t>
            </a:r>
            <a:r>
              <a:rPr lang="ar-SA" sz="2400" b="1" dirty="0" smtClean="0">
                <a:solidFill>
                  <a:srgbClr val="94165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والتيسير  </a:t>
            </a:r>
            <a:endParaRPr sz="2400" b="1" u="none" strike="noStrike" cap="none" dirty="0">
              <a:solidFill>
                <a:srgbClr val="94165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slide(11)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slide(14)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56931"/>
          <a:stretch/>
        </p:blipFill>
        <p:spPr>
          <a:xfrm>
            <a:off x="0" y="1143000"/>
            <a:ext cx="9601200" cy="100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0" y="0"/>
            <a:ext cx="9601200" cy="7315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(2) Medication affecting the balance system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4437100" y="2098625"/>
            <a:ext cx="4437000" cy="227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r="1516" b="16798"/>
          <a:stretch/>
        </p:blipFill>
        <p:spPr>
          <a:xfrm>
            <a:off x="0" y="731525"/>
            <a:ext cx="7554200" cy="100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Lecture(2) </a:t>
            </a:r>
          </a:p>
          <a:p>
            <a:pPr lv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slide(3)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7643000" y="6850975"/>
            <a:ext cx="1882200" cy="329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نقرأ اسم الدرق </a:t>
            </a:r>
            <a:r>
              <a:rPr lang="en-US" b="1" u="sng">
                <a:solidFill>
                  <a:srgbClr val="009193"/>
                </a:solidFill>
              </a:rPr>
              <a:t>(سناء رزينة</a:t>
            </a:r>
            <a:r>
              <a:rPr lang="en-US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6985100" y="7276250"/>
            <a:ext cx="2540100" cy="40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نقرأ اسم الدرق  (</a:t>
            </a:r>
            <a:r>
              <a:rPr lang="en-US" b="1" u="sng">
                <a:solidFill>
                  <a:srgbClr val="009193"/>
                </a:solidFill>
              </a:rPr>
              <a:t>فيه</a:t>
            </a:r>
            <a:r>
              <a:rPr lang="en-US" b="1">
                <a:solidFill>
                  <a:srgbClr val="009193"/>
                </a:solidFill>
              </a:rPr>
              <a:t> </a:t>
            </a:r>
            <a:r>
              <a:rPr lang="en-US" b="1" u="sng">
                <a:solidFill>
                  <a:srgbClr val="009193"/>
                </a:solidFill>
              </a:rPr>
              <a:t>رابر</a:t>
            </a:r>
            <a:r>
              <a:rPr lang="en-US" b="1">
                <a:solidFill>
                  <a:srgbClr val="009193"/>
                </a:solidFill>
              </a:rPr>
              <a:t> اسمها </a:t>
            </a:r>
            <a:r>
              <a:rPr lang="en-US" b="1" u="sng">
                <a:solidFill>
                  <a:srgbClr val="009193"/>
                </a:solidFill>
              </a:rPr>
              <a:t>أمل</a:t>
            </a:r>
            <a:r>
              <a:rPr lang="en-US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7478000" y="5761350"/>
            <a:ext cx="2047200" cy="974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ونتخيل إن (سناء و أمل) صاروا كبار بالسن وجتهم هشاشة عظام لان </a:t>
            </a:r>
            <a:r>
              <a:rPr lang="en-US" b="1" u="sng">
                <a:solidFill>
                  <a:srgbClr val="009193"/>
                </a:solidFill>
              </a:rPr>
              <a:t>(قل الكالسيوم = تقفلت قنوات الكالسيوم)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5175275" y="7778325"/>
            <a:ext cx="2047200" cy="40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نقرأ اسم الدرق </a:t>
            </a:r>
            <a:r>
              <a:rPr lang="en-US" b="1" u="sng">
                <a:solidFill>
                  <a:srgbClr val="009193"/>
                </a:solidFill>
              </a:rPr>
              <a:t>(فينو ذا الزين</a:t>
            </a:r>
            <a:r>
              <a:rPr lang="en-US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4045300" y="9666350"/>
            <a:ext cx="5525400" cy="40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Di</a:t>
            </a:r>
            <a:r>
              <a:rPr lang="en-US" b="1">
                <a:solidFill>
                  <a:srgbClr val="009193"/>
                </a:solidFill>
              </a:rPr>
              <a:t>men</a:t>
            </a:r>
            <a:r>
              <a:rPr lang="en-US" b="1" u="sng">
                <a:solidFill>
                  <a:srgbClr val="009193"/>
                </a:solidFill>
              </a:rPr>
              <a:t>hydrinate</a:t>
            </a:r>
            <a:r>
              <a:rPr lang="en-US" b="1">
                <a:solidFill>
                  <a:srgbClr val="009193"/>
                </a:solidFill>
              </a:rPr>
              <a:t> = </a:t>
            </a:r>
            <a:r>
              <a:rPr lang="en-US" b="1" u="sng">
                <a:solidFill>
                  <a:srgbClr val="009193"/>
                </a:solidFill>
              </a:rPr>
              <a:t>Dehydrate</a:t>
            </a:r>
            <a:r>
              <a:rPr lang="en-US" b="1">
                <a:solidFill>
                  <a:srgbClr val="009193"/>
                </a:solidFill>
              </a:rPr>
              <a:t>(the </a:t>
            </a:r>
            <a:r>
              <a:rPr lang="en-US" b="1" u="sng">
                <a:solidFill>
                  <a:srgbClr val="009193"/>
                </a:solidFill>
              </a:rPr>
              <a:t>vomiting</a:t>
            </a:r>
            <a:r>
              <a:rPr lang="en-US" b="1">
                <a:solidFill>
                  <a:srgbClr val="009193"/>
                </a:solidFill>
              </a:rPr>
              <a:t> lead to dehydration)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5088000" y="8703575"/>
            <a:ext cx="4437000" cy="595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  Meto</a:t>
            </a:r>
            <a:r>
              <a:rPr lang="en-US" b="1" u="sng">
                <a:solidFill>
                  <a:srgbClr val="009193"/>
                </a:solidFill>
              </a:rPr>
              <a:t>clopra</a:t>
            </a:r>
            <a:r>
              <a:rPr lang="en-US" b="1">
                <a:solidFill>
                  <a:srgbClr val="009193"/>
                </a:solidFill>
              </a:rPr>
              <a:t>mide/ Pro</a:t>
            </a:r>
            <a:r>
              <a:rPr lang="en-US" b="1" u="sng">
                <a:solidFill>
                  <a:srgbClr val="009193"/>
                </a:solidFill>
              </a:rPr>
              <a:t>chlorpera</a:t>
            </a:r>
            <a:r>
              <a:rPr lang="en-US" b="1">
                <a:solidFill>
                  <a:srgbClr val="009193"/>
                </a:solidFill>
              </a:rPr>
              <a:t>zine</a:t>
            </a:r>
          </a:p>
          <a:p>
            <a:pPr lvl="0" rtl="1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rgbClr val="009193"/>
                </a:solidFill>
              </a:rPr>
              <a:t> كلهم فيهم مقطع ممكن نقراه (اللي ببطنك </a:t>
            </a:r>
            <a:r>
              <a:rPr lang="en-US" b="1" u="sng">
                <a:solidFill>
                  <a:srgbClr val="009193"/>
                </a:solidFill>
              </a:rPr>
              <a:t>كلو برا</a:t>
            </a:r>
            <a:r>
              <a:rPr lang="en-US" b="1">
                <a:solidFill>
                  <a:srgbClr val="009193"/>
                </a:solidFill>
              </a:rPr>
              <a:t>= يعني رجع اللي ببطنه)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5175275" y="8150488"/>
            <a:ext cx="2390400" cy="40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نقرأ اسم الدرق </a:t>
            </a:r>
            <a:r>
              <a:rPr lang="en-US" b="1" u="sng">
                <a:solidFill>
                  <a:srgbClr val="009193"/>
                </a:solidFill>
              </a:rPr>
              <a:t>(بروك</a:t>
            </a:r>
            <a:r>
              <a:rPr lang="en-US" b="1">
                <a:solidFill>
                  <a:srgbClr val="009193"/>
                </a:solidFill>
              </a:rPr>
              <a:t>لي اللي </a:t>
            </a:r>
            <a:r>
              <a:rPr lang="en-US" b="1" u="sng">
                <a:solidFill>
                  <a:srgbClr val="009193"/>
                </a:solidFill>
              </a:rPr>
              <a:t>برا</a:t>
            </a:r>
            <a:r>
              <a:rPr lang="en-US" b="1">
                <a:solidFill>
                  <a:srgbClr val="009193"/>
                </a:solidFill>
              </a:rPr>
              <a:t> </a:t>
            </a:r>
            <a:r>
              <a:rPr lang="en-US" b="1" u="sng">
                <a:solidFill>
                  <a:srgbClr val="009193"/>
                </a:solidFill>
              </a:rPr>
              <a:t>زين)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864925" y="10368025"/>
            <a:ext cx="2390400" cy="40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نقرأ اسم الدرق  (</a:t>
            </a:r>
            <a:r>
              <a:rPr lang="en-US" b="1" u="sng">
                <a:solidFill>
                  <a:srgbClr val="009193"/>
                </a:solidFill>
              </a:rPr>
              <a:t>بتحس الدني</a:t>
            </a:r>
            <a:r>
              <a:rPr lang="en-US" b="1">
                <a:solidFill>
                  <a:srgbClr val="009193"/>
                </a:solidFill>
              </a:rPr>
              <a:t>ا تدور)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92150" y="8982950"/>
            <a:ext cx="1324200" cy="1165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ممكن نحرف اخر مقطع من اسم الدرقز ونقراه  (لما </a:t>
            </a:r>
            <a:r>
              <a:rPr lang="en-US" b="1" u="sng">
                <a:solidFill>
                  <a:srgbClr val="009193"/>
                </a:solidFill>
              </a:rPr>
              <a:t>الزين بان</a:t>
            </a:r>
            <a:r>
              <a:rPr lang="en-US" b="1">
                <a:solidFill>
                  <a:srgbClr val="009193"/>
                </a:solidFill>
              </a:rPr>
              <a:t> أغمى علينا من جماله)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354025" y="7740225"/>
            <a:ext cx="3107400" cy="329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لما قلنا له (</a:t>
            </a:r>
            <a:r>
              <a:rPr lang="en-US" sz="1200" b="1" u="sng">
                <a:solidFill>
                  <a:srgbClr val="009193"/>
                </a:solidFill>
              </a:rPr>
              <a:t>هيو السكين</a:t>
            </a:r>
            <a:r>
              <a:rPr lang="en-US" sz="1200" b="1">
                <a:solidFill>
                  <a:srgbClr val="009193"/>
                </a:solidFill>
              </a:rPr>
              <a:t>=هذا هو السكين) خاف وأغمى عليه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(2) Medication affecting the balance system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4437100" y="2098625"/>
            <a:ext cx="4437000" cy="227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Lecture( 2 )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slide( 4 )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2910450" y="2516025"/>
            <a:ext cx="2013000" cy="821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ممكن نقول ريلاكس بلا </a:t>
            </a:r>
            <a:r>
              <a:rPr lang="en-US" b="1" u="sng">
                <a:solidFill>
                  <a:srgbClr val="009193"/>
                </a:solidFill>
              </a:rPr>
              <a:t>قلق</a:t>
            </a:r>
            <a:r>
              <a:rPr lang="en-US" b="1">
                <a:solidFill>
                  <a:srgbClr val="009193"/>
                </a:solidFill>
              </a:rPr>
              <a:t> احنا ماسكين </a:t>
            </a:r>
            <a:r>
              <a:rPr lang="en-US" b="1" u="sng">
                <a:solidFill>
                  <a:srgbClr val="009193"/>
                </a:solidFill>
              </a:rPr>
              <a:t>زمام</a:t>
            </a:r>
            <a:r>
              <a:rPr lang="en-US" b="1">
                <a:solidFill>
                  <a:srgbClr val="009193"/>
                </a:solidFill>
              </a:rPr>
              <a:t> الأمور </a:t>
            </a:r>
          </a:p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(</a:t>
            </a:r>
            <a:r>
              <a:rPr lang="en-US" b="1" u="sng">
                <a:solidFill>
                  <a:srgbClr val="009193"/>
                </a:solidFill>
              </a:rPr>
              <a:t>Zepam=Zemam</a:t>
            </a:r>
            <a:r>
              <a:rPr lang="en-US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875575" y="8051675"/>
            <a:ext cx="2888400" cy="964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نتخيل عندنا شخص عنده دوار الحركة وشوي وبيدوخ علينا، فعشان ننسيه الموضوع نقول له شوف(</a:t>
            </a:r>
            <a:r>
              <a:rPr lang="en-US" b="1" u="sng">
                <a:solidFill>
                  <a:srgbClr val="009193"/>
                </a:solidFill>
              </a:rPr>
              <a:t>هيو مشه</a:t>
            </a:r>
            <a:r>
              <a:rPr lang="en-US" b="1">
                <a:solidFill>
                  <a:srgbClr val="009193"/>
                </a:solidFill>
              </a:rPr>
              <a:t>د البحر قدامك  ما اجمله)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(Hyo-scine=Hyo-scene)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799375" y="12035300"/>
            <a:ext cx="4223100" cy="635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نتخيل عندنا شفرة سرية بين مروجين </a:t>
            </a:r>
            <a:r>
              <a:rPr lang="en-US" b="1" u="sng">
                <a:solidFill>
                  <a:srgbClr val="009193"/>
                </a:solidFill>
              </a:rPr>
              <a:t>المخدرات(Dependence)</a:t>
            </a:r>
            <a:r>
              <a:rPr lang="en-US" b="1">
                <a:solidFill>
                  <a:srgbClr val="009193"/>
                </a:solidFill>
              </a:rPr>
              <a:t> بينهم وبين بعض لما يشوفونها يقولون</a:t>
            </a:r>
            <a:r>
              <a:rPr lang="en-US" b="1" u="sng">
                <a:solidFill>
                  <a:srgbClr val="009193"/>
                </a:solidFill>
              </a:rPr>
              <a:t>(الزين بان</a:t>
            </a:r>
            <a:r>
              <a:rPr lang="en-US" b="1">
                <a:solidFill>
                  <a:srgbClr val="009193"/>
                </a:solidFill>
              </a:rPr>
              <a:t>)=Zepam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(2) Medication affecting the balance system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Lecture( 2 )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slide( 5 )</a:t>
            </a: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b="11559"/>
          <a:stretch/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3829775" y="5885225"/>
            <a:ext cx="2538300" cy="832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وحدة قالت فيني غثيان والحل؟ </a:t>
            </a:r>
          </a:p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ردت الثانية خذي لك </a:t>
            </a:r>
            <a:r>
              <a:rPr lang="en-US" b="1" u="sng">
                <a:solidFill>
                  <a:srgbClr val="009193"/>
                </a:solidFill>
              </a:rPr>
              <a:t>فينو ذي أزين حبة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Phenothiazine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6367200" y="9705525"/>
            <a:ext cx="3151200" cy="634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Meta u close il pyramids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Metoclo</a:t>
            </a:r>
            <a:r>
              <a:rPr lang="en-US" b="1" u="sng">
                <a:solidFill>
                  <a:srgbClr val="009193"/>
                </a:solidFill>
              </a:rPr>
              <a:t>pramide</a:t>
            </a:r>
            <a:r>
              <a:rPr lang="en-US" b="1">
                <a:solidFill>
                  <a:srgbClr val="009193"/>
                </a:solidFill>
              </a:rPr>
              <a:t> = extra</a:t>
            </a:r>
            <a:r>
              <a:rPr lang="en-US" b="1" u="sng">
                <a:solidFill>
                  <a:srgbClr val="009193"/>
                </a:solidFill>
              </a:rPr>
              <a:t>pyramidal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103925" y="2537125"/>
            <a:ext cx="2209500" cy="417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دايم هيدريت=Dimin-hydrate</a:t>
            </a:r>
          </a:p>
        </p:txBody>
      </p:sp>
      <p:sp>
        <p:nvSpPr>
          <p:cNvPr id="8" name="Shape 206">
            <a:extLst>
              <a:ext uri="{FF2B5EF4-FFF2-40B4-BE49-F238E27FC236}">
                <a16:creationId xmlns:a16="http://schemas.microsoft.com/office/drawing/2014/main" xmlns="" id="{C1838ADA-D095-44FC-B965-0C7409AEAF2A}"/>
              </a:ext>
            </a:extLst>
          </p:cNvPr>
          <p:cNvSpPr txBox="1"/>
          <p:nvPr/>
        </p:nvSpPr>
        <p:spPr>
          <a:xfrm>
            <a:off x="5098925" y="2673838"/>
            <a:ext cx="2829734" cy="6345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Pro = professional = total block</a:t>
            </a:r>
          </a:p>
          <a:p>
            <a:pPr lvl="0">
              <a:spcBef>
                <a:spcPts val="0"/>
              </a:spcBef>
              <a:buNone/>
            </a:pPr>
            <a:r>
              <a:rPr lang="en-US" b="1" u="sng" dirty="0" err="1">
                <a:solidFill>
                  <a:srgbClr val="009193"/>
                </a:solidFill>
              </a:rPr>
              <a:t>Meto</a:t>
            </a:r>
            <a:r>
              <a:rPr lang="en-US" b="1" u="sng" dirty="0">
                <a:solidFill>
                  <a:srgbClr val="009193"/>
                </a:solidFill>
              </a:rPr>
              <a:t> = only partial antagonist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(2) Medication affecting the balance system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Lecture( 2 )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slide( 6 )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l="1263" b="40319"/>
          <a:stretch/>
        </p:blipFill>
        <p:spPr>
          <a:xfrm>
            <a:off x="0" y="731450"/>
            <a:ext cx="9601200" cy="1191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7358700" y="1051975"/>
            <a:ext cx="21663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سناء رزينة </a:t>
            </a:r>
            <a:r>
              <a:rPr lang="en-US" b="1">
                <a:solidFill>
                  <a:srgbClr val="009193"/>
                </a:solidFill>
              </a:rPr>
              <a:t>دايم تاخذ</a:t>
            </a:r>
            <a:r>
              <a:rPr lang="en-US" b="1" u="sng">
                <a:solidFill>
                  <a:srgbClr val="009193"/>
                </a:solidFill>
              </a:rPr>
              <a:t> احتياطاتها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3807650" y="2670525"/>
            <a:ext cx="28944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سناء رزينة </a:t>
            </a:r>
            <a:r>
              <a:rPr lang="en-US" b="1">
                <a:solidFill>
                  <a:srgbClr val="009193"/>
                </a:solidFill>
              </a:rPr>
              <a:t>دايم تاخذ</a:t>
            </a:r>
            <a:r>
              <a:rPr lang="en-US" b="1" u="sng">
                <a:solidFill>
                  <a:srgbClr val="009193"/>
                </a:solidFill>
              </a:rPr>
              <a:t> احتياطاتها وتقفل الأبواب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6028050" y="4923725"/>
            <a:ext cx="33378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سناء الرزينة على إنها كبيرة بالسن بس ذاكرتها ممتازة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600250" y="5623200"/>
            <a:ext cx="3754500" cy="285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سناء الرزينة ما عندها ضغط دم مرتفع </a:t>
            </a:r>
            <a:r>
              <a:rPr lang="en-US" b="1" u="sng">
                <a:solidFill>
                  <a:srgbClr val="009193"/>
                </a:solidFill>
              </a:rPr>
              <a:t>ولا مشاكل دم</a:t>
            </a:r>
            <a:r>
              <a:rPr lang="en-US" b="1">
                <a:solidFill>
                  <a:srgbClr val="009193"/>
                </a:solidFill>
              </a:rPr>
              <a:t> غيره</a:t>
            </a:r>
            <a:r>
              <a:rPr lang="en-US" b="1" u="sng">
                <a:solidFill>
                  <a:srgbClr val="009193"/>
                </a:solidFill>
              </a:rPr>
              <a:t>ا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7462275" y="6208900"/>
            <a:ext cx="21663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سناء الرزينة تسأل أول باص متى؟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2757250" y="7893100"/>
            <a:ext cx="20343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سناء الرزينة اسم زوجها (</a:t>
            </a:r>
            <a:r>
              <a:rPr lang="en-US" b="1" u="sng">
                <a:solidFill>
                  <a:srgbClr val="009193"/>
                </a:solidFill>
              </a:rPr>
              <a:t>منير</a:t>
            </a:r>
            <a:r>
              <a:rPr lang="en-US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6245250" y="10255675"/>
            <a:ext cx="32067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سناء الرزينة</a:t>
            </a:r>
            <a:r>
              <a:rPr lang="en-US" b="1" u="sng">
                <a:solidFill>
                  <a:srgbClr val="009193"/>
                </a:solidFill>
              </a:rPr>
              <a:t> ما تحب تروح للبارك ولا تسوق سيارة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b="60813"/>
          <a:stretch/>
        </p:blipFill>
        <p:spPr>
          <a:xfrm>
            <a:off x="0" y="1135825"/>
            <a:ext cx="9601200" cy="828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(4) Alcohol and the brain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Lecture( 4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slide( 7 )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4514175" y="6399625"/>
            <a:ext cx="2511000" cy="372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ترى موب رجولة إنك تشرب الكحول 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(4) Alcohol and the brain 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Lecture( 4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slide( 9  )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4517275" y="11587500"/>
            <a:ext cx="2495400" cy="306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ميثا</a:t>
            </a:r>
            <a:r>
              <a:rPr lang="en-US" sz="1200" b="1">
                <a:solidFill>
                  <a:srgbClr val="009193"/>
                </a:solidFill>
              </a:rPr>
              <a:t> تحط </a:t>
            </a:r>
            <a:r>
              <a:rPr lang="en-US" sz="1200" b="1" u="sng">
                <a:solidFill>
                  <a:srgbClr val="009193"/>
                </a:solidFill>
              </a:rPr>
              <a:t>كود</a:t>
            </a:r>
            <a:r>
              <a:rPr lang="en-US" sz="1200" b="1">
                <a:solidFill>
                  <a:srgbClr val="009193"/>
                </a:solidFill>
              </a:rPr>
              <a:t> وتهد السمباثتيك والريسبايرتوري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b="56007"/>
          <a:stretch/>
        </p:blipFill>
        <p:spPr>
          <a:xfrm>
            <a:off x="0" y="1195525"/>
            <a:ext cx="9601200" cy="99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r="-1327" b="55958"/>
          <a:stretch/>
        </p:blipFill>
        <p:spPr>
          <a:xfrm>
            <a:off x="-800" y="975750"/>
            <a:ext cx="9601200" cy="1008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(5) Drugs used in Parkinsonism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Lecture( 5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slide( 3 )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t="46132"/>
          <a:stretch/>
        </p:blipFill>
        <p:spPr>
          <a:xfrm>
            <a:off x="0" y="731450"/>
            <a:ext cx="9601200" cy="118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4135875" y="5317225"/>
            <a:ext cx="4408800" cy="317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 عيدوا برومو(Promo = Bromo) الكريب(crip=crepe)  تاني مره (tine)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3785775" y="6685675"/>
            <a:ext cx="4758900" cy="436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موب (MAO-B)  هذا (</a:t>
            </a:r>
            <a:r>
              <a:rPr lang="en-US" sz="1200" b="1" u="sng">
                <a:solidFill>
                  <a:srgbClr val="009193"/>
                </a:solidFill>
              </a:rPr>
              <a:t>sele</a:t>
            </a:r>
            <a:r>
              <a:rPr lang="en-US" sz="1200" b="1">
                <a:solidFill>
                  <a:srgbClr val="009193"/>
                </a:solidFill>
              </a:rPr>
              <a:t>ctive= </a:t>
            </a:r>
            <a:r>
              <a:rPr lang="en-US" sz="1200" b="1" u="sng">
                <a:solidFill>
                  <a:srgbClr val="009193"/>
                </a:solidFill>
              </a:rPr>
              <a:t>Sele</a:t>
            </a:r>
            <a:r>
              <a:rPr lang="en-US" sz="1200" b="1">
                <a:solidFill>
                  <a:srgbClr val="009193"/>
                </a:solidFill>
              </a:rPr>
              <a:t>giline)  السيليق (Seleg)  لنا (iline)  ؟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4792725" y="8412875"/>
            <a:ext cx="2745000" cy="317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009193"/>
                </a:solidFill>
              </a:rPr>
              <a:t>ممكن</a:t>
            </a:r>
            <a:r>
              <a:rPr lang="en-US" sz="1200" b="1" dirty="0">
                <a:solidFill>
                  <a:srgbClr val="009193"/>
                </a:solidFill>
              </a:rPr>
              <a:t> </a:t>
            </a:r>
            <a:r>
              <a:rPr lang="en-US" sz="1200" b="1" dirty="0" err="1">
                <a:solidFill>
                  <a:srgbClr val="009193"/>
                </a:solidFill>
              </a:rPr>
              <a:t>نقرأ</a:t>
            </a:r>
            <a:r>
              <a:rPr lang="en-US" sz="1200" b="1" dirty="0">
                <a:solidFill>
                  <a:srgbClr val="009193"/>
                </a:solidFill>
              </a:rPr>
              <a:t> </a:t>
            </a:r>
            <a:r>
              <a:rPr lang="en-US" sz="1200" b="1" dirty="0" err="1">
                <a:solidFill>
                  <a:srgbClr val="009193"/>
                </a:solidFill>
              </a:rPr>
              <a:t>اسم</a:t>
            </a:r>
            <a:r>
              <a:rPr lang="en-US" sz="1200" b="1" dirty="0">
                <a:solidFill>
                  <a:srgbClr val="009193"/>
                </a:solidFill>
              </a:rPr>
              <a:t> </a:t>
            </a:r>
            <a:r>
              <a:rPr lang="en-US" sz="1200" b="1" dirty="0" err="1">
                <a:solidFill>
                  <a:srgbClr val="009193"/>
                </a:solidFill>
              </a:rPr>
              <a:t>الدرق</a:t>
            </a:r>
            <a:r>
              <a:rPr lang="en-US" sz="1200" b="1" dirty="0">
                <a:solidFill>
                  <a:srgbClr val="009193"/>
                </a:solidFill>
              </a:rPr>
              <a:t> </a:t>
            </a:r>
            <a:r>
              <a:rPr lang="en-US" sz="1200" b="1" dirty="0" err="1" smtClean="0">
                <a:solidFill>
                  <a:srgbClr val="009193"/>
                </a:solidFill>
              </a:rPr>
              <a:t>أمنته</a:t>
            </a:r>
            <a:r>
              <a:rPr lang="en-US" sz="1200" b="1" dirty="0" smtClean="0">
                <a:solidFill>
                  <a:srgbClr val="009193"/>
                </a:solidFill>
              </a:rPr>
              <a:t> </a:t>
            </a:r>
            <a:r>
              <a:rPr lang="en-US" sz="1200" b="1" dirty="0" err="1" smtClean="0">
                <a:solidFill>
                  <a:srgbClr val="009193"/>
                </a:solidFill>
              </a:rPr>
              <a:t>بالدين</a:t>
            </a:r>
            <a:r>
              <a:rPr lang="en-US" sz="1200" b="1" dirty="0">
                <a:solidFill>
                  <a:srgbClr val="009193"/>
                </a:solidFill>
              </a:rPr>
              <a:t> </a:t>
            </a:r>
            <a:r>
              <a:rPr lang="en-US" sz="1200" b="1" dirty="0" err="1" smtClean="0">
                <a:solidFill>
                  <a:srgbClr val="009193"/>
                </a:solidFill>
              </a:rPr>
              <a:t>أوأمانة</a:t>
            </a:r>
            <a:r>
              <a:rPr lang="en-US" sz="1200" b="1" dirty="0" smtClean="0">
                <a:solidFill>
                  <a:srgbClr val="009193"/>
                </a:solidFill>
              </a:rPr>
              <a:t> </a:t>
            </a:r>
            <a:r>
              <a:rPr lang="en-US" sz="1200" b="1" dirty="0" err="1" smtClean="0">
                <a:solidFill>
                  <a:srgbClr val="009193"/>
                </a:solidFill>
              </a:rPr>
              <a:t>تديّن</a:t>
            </a:r>
            <a:endParaRPr lang="en-US" sz="1200" b="1" dirty="0">
              <a:solidFill>
                <a:srgbClr val="009193"/>
              </a:solidFill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4759725" y="11356125"/>
            <a:ext cx="2963400" cy="317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كم (</a:t>
            </a:r>
            <a:r>
              <a:rPr lang="en-US" sz="1200" b="1" u="sng">
                <a:solidFill>
                  <a:srgbClr val="009193"/>
                </a:solidFill>
              </a:rPr>
              <a:t>COM</a:t>
            </a:r>
            <a:r>
              <a:rPr lang="en-US" sz="1200" b="1">
                <a:solidFill>
                  <a:srgbClr val="009193"/>
                </a:solidFill>
              </a:rPr>
              <a:t>T) عندك أنت كوبون(</a:t>
            </a:r>
            <a:r>
              <a:rPr lang="en-US" sz="1200" b="1" u="sng">
                <a:solidFill>
                  <a:srgbClr val="009193"/>
                </a:solidFill>
              </a:rPr>
              <a:t>Enta-capone</a:t>
            </a:r>
            <a:r>
              <a:rPr lang="en-US" sz="1200" b="1">
                <a:solidFill>
                  <a:srgbClr val="009193"/>
                </a:solidFill>
              </a:rPr>
              <a:t>) ؟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4868925" y="12408000"/>
            <a:ext cx="2745000" cy="317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 عندك أنت قبعة وحدة بس !(</a:t>
            </a:r>
            <a:r>
              <a:rPr lang="en-US" sz="1200" b="1" u="sng">
                <a:solidFill>
                  <a:srgbClr val="009193"/>
                </a:solidFill>
              </a:rPr>
              <a:t>Enta-cap-one</a:t>
            </a:r>
            <a:r>
              <a:rPr lang="en-US" sz="1200" b="1">
                <a:solidFill>
                  <a:srgbClr val="009193"/>
                </a:solidFill>
              </a:rPr>
              <a:t>) ؟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4561950" y="3718975"/>
            <a:ext cx="4694400" cy="317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نقرأ اسم الدرق بالمعكوس، يوصل (L-dopa)  للمخ (Centrally)  بالسيارة(</a:t>
            </a:r>
            <a:r>
              <a:rPr lang="en-US" sz="1200" b="1" u="sng">
                <a:solidFill>
                  <a:srgbClr val="009193"/>
                </a:solidFill>
              </a:rPr>
              <a:t>Bi ca</a:t>
            </a:r>
            <a:r>
              <a:rPr lang="en-US" sz="1200" b="1">
                <a:solidFill>
                  <a:srgbClr val="009193"/>
                </a:solidFill>
              </a:rPr>
              <a:t>r)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(5) Drugs used in Parkinsonism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Lecture( 5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slide( 6 )</a:t>
            </a:r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3129275" y="3959175"/>
            <a:ext cx="19368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عدد حروف الدرق 6 (L-dopa)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981575" y="9954350"/>
            <a:ext cx="23082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ممكن نقرأ اسم الدرق (</a:t>
            </a:r>
            <a:r>
              <a:rPr lang="en-US" sz="1200" b="1" u="sng">
                <a:solidFill>
                  <a:srgbClr val="009193"/>
                </a:solidFill>
              </a:rPr>
              <a:t>برا</a:t>
            </a:r>
            <a:r>
              <a:rPr lang="en-US" sz="1200" b="1">
                <a:solidFill>
                  <a:srgbClr val="009193"/>
                </a:solidFill>
              </a:rPr>
              <a:t> </a:t>
            </a:r>
            <a:r>
              <a:rPr lang="en-US" sz="1200" b="1" u="sng">
                <a:solidFill>
                  <a:srgbClr val="009193"/>
                </a:solidFill>
              </a:rPr>
              <a:t>مابي</a:t>
            </a:r>
            <a:r>
              <a:rPr lang="en-US" sz="1200" b="1">
                <a:solidFill>
                  <a:srgbClr val="009193"/>
                </a:solidFill>
              </a:rPr>
              <a:t> يا </a:t>
            </a:r>
            <a:r>
              <a:rPr lang="en-US" sz="1200" b="1" u="sng">
                <a:solidFill>
                  <a:srgbClr val="009193"/>
                </a:solidFill>
              </a:rPr>
              <a:t>زول</a:t>
            </a:r>
            <a:r>
              <a:rPr lang="en-US" sz="1200" b="1">
                <a:solidFill>
                  <a:srgbClr val="009193"/>
                </a:solidFill>
              </a:rPr>
              <a:t> )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4475500" y="9537650"/>
            <a:ext cx="27792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ممكن نقرأ اسم الدرق (</a:t>
            </a:r>
            <a:r>
              <a:rPr lang="en-US" sz="1200" b="1" u="sng">
                <a:solidFill>
                  <a:srgbClr val="009193"/>
                </a:solidFill>
              </a:rPr>
              <a:t> سووا برومو للكريب تاني  </a:t>
            </a:r>
            <a:r>
              <a:rPr lang="en-US" sz="1200" b="1">
                <a:solidFill>
                  <a:srgbClr val="009193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(5) Drugs used in Parkinsonism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Lecture( 5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slide( 7 )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800275" y="7150050"/>
            <a:ext cx="31605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Hyper</a:t>
            </a:r>
            <a:r>
              <a:rPr lang="en-US" sz="1200" b="1" u="sng">
                <a:solidFill>
                  <a:srgbClr val="009193"/>
                </a:solidFill>
              </a:rPr>
              <a:t>PROlactin</a:t>
            </a:r>
            <a:r>
              <a:rPr lang="en-US" sz="1200" b="1">
                <a:solidFill>
                  <a:srgbClr val="009193"/>
                </a:solidFill>
              </a:rPr>
              <a:t>emia = </a:t>
            </a:r>
            <a:r>
              <a:rPr lang="en-US" sz="1200" b="1" u="sng">
                <a:solidFill>
                  <a:srgbClr val="009193"/>
                </a:solidFill>
              </a:rPr>
              <a:t>BRO</a:t>
            </a:r>
            <a:r>
              <a:rPr lang="en-US" sz="1200" b="1">
                <a:solidFill>
                  <a:srgbClr val="009193"/>
                </a:solidFill>
              </a:rPr>
              <a:t>mo</a:t>
            </a:r>
            <a:r>
              <a:rPr lang="en-US" sz="1200" b="1" u="sng">
                <a:solidFill>
                  <a:srgbClr val="009193"/>
                </a:solidFill>
              </a:rPr>
              <a:t>crip</a:t>
            </a:r>
            <a:r>
              <a:rPr lang="en-US" sz="1200" b="1">
                <a:solidFill>
                  <a:srgbClr val="009193"/>
                </a:solidFill>
              </a:rPr>
              <a:t>tine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739375" y="8440200"/>
            <a:ext cx="8510700" cy="860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My bro (bromocriptine) is an earl (ergot). he married twice (D2). because his ex-wife is infertile. His  2nd wife has Hyperprolactinemia so she can fed all his children. </a:t>
            </a:r>
          </a:p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أخوي شخص نبيل. متزوج ثنتين، لأن زوجته الأولى ما تجيب أطفال، وزوجته الثانية عندها كمية فائضة من الحليب تقدر ترضع أطفاله كلهم.   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739375" y="7490550"/>
            <a:ext cx="32823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من نفس تشبيه الكريب ← الكريب يقدم مع </a:t>
            </a:r>
            <a:r>
              <a:rPr lang="en-US" sz="1200" b="1" u="sng">
                <a:solidFill>
                  <a:srgbClr val="009193"/>
                </a:solidFill>
              </a:rPr>
              <a:t>حليب</a:t>
            </a:r>
            <a:r>
              <a:rPr lang="en-US" sz="1200" b="1">
                <a:solidFill>
                  <a:srgbClr val="009193"/>
                </a:solidFill>
              </a:rPr>
              <a:t> ساخن عادة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(5) Drugs used in Parkinsonism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Lecture( 5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slide( 8 )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2102725" y="5771000"/>
            <a:ext cx="35670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أمانة (</a:t>
            </a:r>
            <a:r>
              <a:rPr lang="en-US" sz="1200" b="1" u="sng">
                <a:solidFill>
                  <a:srgbClr val="009193"/>
                </a:solidFill>
              </a:rPr>
              <a:t>Aman</a:t>
            </a:r>
            <a:r>
              <a:rPr lang="en-US" sz="1200" b="1">
                <a:solidFill>
                  <a:srgbClr val="009193"/>
                </a:solidFill>
              </a:rPr>
              <a:t>tadine)  أنتي كُلي (</a:t>
            </a:r>
            <a:r>
              <a:rPr lang="en-US" sz="1200" b="1" u="sng">
                <a:solidFill>
                  <a:srgbClr val="009193"/>
                </a:solidFill>
              </a:rPr>
              <a:t>Anticholi</a:t>
            </a:r>
            <a:r>
              <a:rPr lang="en-US" sz="1200" b="1">
                <a:solidFill>
                  <a:srgbClr val="009193"/>
                </a:solidFill>
              </a:rPr>
              <a:t>nergic)  قبلي 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820225" y="8244225"/>
            <a:ext cx="6871200" cy="340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نتخيل جاك مريض بنفس هذي الحالة(Livedo reticularis) وقال لك أمنتك بالدين(Amantadine)  لا تعلم  أحد باللي شفته فيني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(5) Drugs used in Parkinsonism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Lecture( 5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slide( 9 )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4989325" y="6932950"/>
            <a:ext cx="3873300" cy="34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تراني (مو/ موب = MAO/MOA-B) رايقه لك طير مني(Tyra-mine) </a:t>
            </a:r>
          </a:p>
        </p:txBody>
      </p:sp>
      <p:sp>
        <p:nvSpPr>
          <p:cNvPr id="6" name="Shape 206">
            <a:extLst>
              <a:ext uri="{FF2B5EF4-FFF2-40B4-BE49-F238E27FC236}">
                <a16:creationId xmlns:a16="http://schemas.microsoft.com/office/drawing/2014/main" xmlns="" id="{F58A620E-D8C0-4F89-804D-A312C1EC7EB8}"/>
              </a:ext>
            </a:extLst>
          </p:cNvPr>
          <p:cNvSpPr txBox="1"/>
          <p:nvPr/>
        </p:nvSpPr>
        <p:spPr>
          <a:xfrm>
            <a:off x="2727380" y="1371599"/>
            <a:ext cx="1575600" cy="39139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Selective = </a:t>
            </a:r>
            <a:r>
              <a:rPr lang="en-US" b="1" dirty="0" err="1">
                <a:solidFill>
                  <a:srgbClr val="009193"/>
                </a:solidFill>
              </a:rPr>
              <a:t>Sele</a:t>
            </a:r>
            <a:endParaRPr lang="en-US" b="1" dirty="0">
              <a:solidFill>
                <a:srgbClr val="00919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b="56213"/>
          <a:stretch/>
        </p:blipFill>
        <p:spPr>
          <a:xfrm>
            <a:off x="0" y="1066800"/>
            <a:ext cx="9601200" cy="948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(6) Drugs used in management of pain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Lecture( 6 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slide( 2 )</a:t>
            </a: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l="7612" t="40440"/>
          <a:stretch/>
        </p:blipFill>
        <p:spPr>
          <a:xfrm>
            <a:off x="76200" y="731450"/>
            <a:ext cx="7490700" cy="95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6954450" y="3061425"/>
            <a:ext cx="20508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Co-deine مزدوج الديانة    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6954450" y="4034800"/>
            <a:ext cx="2050800" cy="83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ممكن نقرأ اسم الدرق كذا </a:t>
            </a:r>
          </a:p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متأكد </a:t>
            </a:r>
            <a:r>
              <a:rPr lang="en-US" b="1" u="sng">
                <a:solidFill>
                  <a:srgbClr val="009193"/>
                </a:solidFill>
              </a:rPr>
              <a:t>بتهدّيني</a:t>
            </a:r>
            <a:r>
              <a:rPr lang="en-US" b="1">
                <a:solidFill>
                  <a:srgbClr val="009193"/>
                </a:solidFill>
              </a:rPr>
              <a:t> هالمسكنات ؟</a:t>
            </a:r>
          </a:p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أصلاً </a:t>
            </a:r>
            <a:r>
              <a:rPr lang="en-US" b="1" u="sng">
                <a:solidFill>
                  <a:srgbClr val="009193"/>
                </a:solidFill>
              </a:rPr>
              <a:t>متى هدّوني</a:t>
            </a:r>
            <a:r>
              <a:rPr lang="en-US" b="1">
                <a:solidFill>
                  <a:srgbClr val="009193"/>
                </a:solidFill>
              </a:rPr>
              <a:t> هالمسكنات؟ 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3915500" y="4723075"/>
            <a:ext cx="28992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ممكن نقرأ اسم الدرق بطريقة ثانية (</a:t>
            </a:r>
            <a:r>
              <a:rPr lang="en-US" b="1" u="sng">
                <a:solidFill>
                  <a:srgbClr val="009193"/>
                </a:solidFill>
              </a:rPr>
              <a:t>متحدون</a:t>
            </a:r>
            <a:r>
              <a:rPr lang="en-US" b="1">
                <a:solidFill>
                  <a:srgbClr val="009193"/>
                </a:solidFill>
              </a:rPr>
              <a:t>) 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6954450" y="7538350"/>
            <a:ext cx="2623800" cy="612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لما الشباب يلعبون كورة بلاستيشن يقول يله نعلب واحد </a:t>
            </a:r>
            <a:r>
              <a:rPr lang="en-US" b="1" u="sng">
                <a:solidFill>
                  <a:srgbClr val="009193"/>
                </a:solidFill>
              </a:rPr>
              <a:t>ضد واح</a:t>
            </a:r>
            <a:r>
              <a:rPr lang="en-US" b="1">
                <a:solidFill>
                  <a:srgbClr val="009193"/>
                </a:solidFill>
              </a:rPr>
              <a:t>د (one </a:t>
            </a:r>
            <a:r>
              <a:rPr lang="en-US" b="1" u="sng">
                <a:solidFill>
                  <a:srgbClr val="009193"/>
                </a:solidFill>
              </a:rPr>
              <a:t>X one</a:t>
            </a:r>
            <a:r>
              <a:rPr lang="en-US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6954450" y="6574725"/>
            <a:ext cx="2269200" cy="41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بنتك تايه ما تدري على ايش تشتغل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b="62384"/>
          <a:stretch/>
        </p:blipFill>
        <p:spPr>
          <a:xfrm>
            <a:off x="0" y="1021075"/>
            <a:ext cx="9601200" cy="852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(7) Drugs used in Schizophrenia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Lecture( 7 )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slide( 3 )</a:t>
            </a: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 b="28464"/>
          <a:stretch/>
        </p:blipFill>
        <p:spPr>
          <a:xfrm>
            <a:off x="8755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3545075" y="7188975"/>
            <a:ext cx="9246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فينو ذا الزين ؟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7738200" y="7078800"/>
            <a:ext cx="16848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دا زين ؟ Thiori</a:t>
            </a:r>
            <a:r>
              <a:rPr lang="en-US" sz="1200" b="1" u="sng">
                <a:solidFill>
                  <a:srgbClr val="009193"/>
                </a:solidFill>
              </a:rPr>
              <a:t>dazine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5288100" y="7078800"/>
            <a:ext cx="22977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لا أبدا ما زين ؟ Chlorpro</a:t>
            </a:r>
            <a:r>
              <a:rPr lang="en-US" sz="1200" b="1" u="sng">
                <a:solidFill>
                  <a:srgbClr val="009193"/>
                </a:solidFill>
              </a:rPr>
              <a:t>mazine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7943550" y="8434800"/>
            <a:ext cx="10419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ذي أو ذي زين ؟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3804850" y="10086575"/>
            <a:ext cx="21666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يا ريس خلصت  ( </a:t>
            </a:r>
            <a:r>
              <a:rPr lang="en-US" sz="1200" b="1" u="sng">
                <a:solidFill>
                  <a:srgbClr val="009193"/>
                </a:solidFill>
              </a:rPr>
              <a:t>ris</a:t>
            </a:r>
            <a:r>
              <a:rPr lang="en-US" sz="1200" b="1">
                <a:solidFill>
                  <a:srgbClr val="009193"/>
                </a:solidFill>
              </a:rPr>
              <a:t>-per-i</a:t>
            </a:r>
            <a:r>
              <a:rPr lang="en-US" sz="1200" b="1" u="sng">
                <a:solidFill>
                  <a:srgbClr val="009193"/>
                </a:solidFill>
              </a:rPr>
              <a:t>-done</a:t>
            </a:r>
            <a:r>
              <a:rPr lang="en-US" sz="1200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4814275" y="9560600"/>
            <a:ext cx="12876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المحل امتلأ </a:t>
            </a:r>
            <a:r>
              <a:rPr lang="en-US" sz="1200" b="1" u="sng">
                <a:solidFill>
                  <a:srgbClr val="009193"/>
                </a:solidFill>
              </a:rPr>
              <a:t>كلو زباين 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4181350" y="10643400"/>
            <a:ext cx="17901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زباين علا (</a:t>
            </a:r>
            <a:r>
              <a:rPr lang="en-US" sz="1200" b="1" u="sng">
                <a:solidFill>
                  <a:srgbClr val="009193"/>
                </a:solidFill>
              </a:rPr>
              <a:t>Ola</a:t>
            </a:r>
            <a:r>
              <a:rPr lang="en-US" sz="1200" b="1">
                <a:solidFill>
                  <a:srgbClr val="009193"/>
                </a:solidFill>
              </a:rPr>
              <a:t>-n-</a:t>
            </a:r>
            <a:r>
              <a:rPr lang="en-US" sz="1200" b="1" u="sng">
                <a:solidFill>
                  <a:srgbClr val="009193"/>
                </a:solidFill>
              </a:rPr>
              <a:t>zepine</a:t>
            </a:r>
            <a:r>
              <a:rPr lang="en-US" sz="1200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4683850" y="11200225"/>
            <a:ext cx="12876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الملابس </a:t>
            </a:r>
            <a:r>
              <a:rPr lang="en-US" sz="1200" b="1" u="sng">
                <a:solidFill>
                  <a:srgbClr val="009193"/>
                </a:solidFill>
              </a:rPr>
              <a:t>كويتيها باين</a:t>
            </a:r>
            <a:r>
              <a:rPr lang="en-US" sz="1200" b="1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4181350" y="11680850"/>
            <a:ext cx="17901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زيبرا</a:t>
            </a:r>
            <a:r>
              <a:rPr lang="en-US" sz="1200" b="1">
                <a:solidFill>
                  <a:srgbClr val="009193"/>
                </a:solidFill>
              </a:rPr>
              <a:t> </a:t>
            </a:r>
            <a:r>
              <a:rPr lang="en-US" sz="1200" b="1" u="sng">
                <a:solidFill>
                  <a:srgbClr val="009193"/>
                </a:solidFill>
              </a:rPr>
              <a:t>سيد</a:t>
            </a:r>
            <a:r>
              <a:rPr lang="en-US" sz="1200" b="1">
                <a:solidFill>
                  <a:srgbClr val="009193"/>
                </a:solidFill>
              </a:rPr>
              <a:t> رقم </a:t>
            </a:r>
            <a:r>
              <a:rPr lang="en-US" sz="1200" b="1" u="sng">
                <a:solidFill>
                  <a:srgbClr val="009193"/>
                </a:solidFill>
              </a:rPr>
              <a:t>واحد</a:t>
            </a:r>
            <a:r>
              <a:rPr lang="en-US" sz="1200" b="1">
                <a:solidFill>
                  <a:srgbClr val="009193"/>
                </a:solidFill>
              </a:rPr>
              <a:t> بلا منافس 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3904950" y="12237675"/>
            <a:ext cx="13956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السيارة</a:t>
            </a:r>
            <a:r>
              <a:rPr lang="en-US" sz="1200" b="1">
                <a:solidFill>
                  <a:srgbClr val="009193"/>
                </a:solidFill>
              </a:rPr>
              <a:t> اللي </a:t>
            </a:r>
            <a:r>
              <a:rPr lang="en-US" sz="1200" b="1" u="sng">
                <a:solidFill>
                  <a:srgbClr val="009193"/>
                </a:solidFill>
              </a:rPr>
              <a:t>برا</a:t>
            </a:r>
            <a:r>
              <a:rPr lang="en-US" sz="1200" b="1">
                <a:solidFill>
                  <a:srgbClr val="009193"/>
                </a:solidFill>
              </a:rPr>
              <a:t> </a:t>
            </a:r>
            <a:r>
              <a:rPr lang="en-US" sz="1200" b="1" u="sng">
                <a:solidFill>
                  <a:srgbClr val="009193"/>
                </a:solidFill>
              </a:rPr>
              <a:t>زينة</a:t>
            </a:r>
            <a:r>
              <a:rPr lang="en-US" sz="1200" b="1">
                <a:solidFill>
                  <a:srgbClr val="009193"/>
                </a:solidFill>
              </a:rPr>
              <a:t> ؟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1263650" y="6573350"/>
            <a:ext cx="16848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كل شيء </a:t>
            </a:r>
            <a:r>
              <a:rPr lang="en-US" sz="1200" b="1" u="sng">
                <a:solidFill>
                  <a:srgbClr val="009193"/>
                </a:solidFill>
              </a:rPr>
              <a:t>قديم</a:t>
            </a:r>
            <a:r>
              <a:rPr lang="en-US" sz="1200" b="1">
                <a:solidFill>
                  <a:srgbClr val="009193"/>
                </a:solidFill>
              </a:rPr>
              <a:t> زين (ZINE)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606375" y="9317700"/>
            <a:ext cx="2342100" cy="31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الزباين</a:t>
            </a:r>
            <a:r>
              <a:rPr lang="en-US" sz="1200" b="1" u="sng">
                <a:solidFill>
                  <a:srgbClr val="009193"/>
                </a:solidFill>
              </a:rPr>
              <a:t> غير عاديين</a:t>
            </a:r>
            <a:r>
              <a:rPr lang="en-US" sz="1200" b="1">
                <a:solidFill>
                  <a:srgbClr val="009193"/>
                </a:solidFill>
              </a:rPr>
              <a:t> صراحة (ZEPINE)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slide(3)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(7) Drugs used in Schizophrenia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Lecture( 7 )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slide( 8 )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288" y="731450"/>
            <a:ext cx="9601200" cy="136482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/>
        </p:nvSpPr>
        <p:spPr>
          <a:xfrm>
            <a:off x="958475" y="7722525"/>
            <a:ext cx="3899400" cy="615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حيوان الحمار الوحشي (</a:t>
            </a:r>
            <a:r>
              <a:rPr lang="en-US" b="1" u="sng">
                <a:solidFill>
                  <a:srgbClr val="009193"/>
                </a:solidFill>
              </a:rPr>
              <a:t>Zipra</a:t>
            </a:r>
            <a:r>
              <a:rPr lang="en-US" b="1">
                <a:solidFill>
                  <a:srgbClr val="009193"/>
                </a:solidFill>
              </a:rPr>
              <a:t>sidone = Zebra)   مقلم أبيض وأسود واذا الواحد نظر إليه كثير </a:t>
            </a:r>
            <a:r>
              <a:rPr lang="en-US" b="1" u="sng">
                <a:solidFill>
                  <a:srgbClr val="009193"/>
                </a:solidFill>
              </a:rPr>
              <a:t>يدوخ</a:t>
            </a:r>
            <a:r>
              <a:rPr lang="en-US" b="1">
                <a:solidFill>
                  <a:srgbClr val="009193"/>
                </a:solidFill>
              </a:rPr>
              <a:t> </a:t>
            </a:r>
            <a:r>
              <a:rPr lang="en-US" b="1" u="sng">
                <a:solidFill>
                  <a:srgbClr val="009193"/>
                </a:solidFill>
              </a:rPr>
              <a:t>ويصدع</a:t>
            </a:r>
            <a:r>
              <a:rPr lang="en-US" b="1">
                <a:solidFill>
                  <a:srgbClr val="009193"/>
                </a:solidFill>
              </a:rPr>
              <a:t> راسه </a:t>
            </a:r>
          </a:p>
        </p:txBody>
      </p:sp>
      <p:sp>
        <p:nvSpPr>
          <p:cNvPr id="351" name="Shape 351"/>
          <p:cNvSpPr txBox="1"/>
          <p:nvPr/>
        </p:nvSpPr>
        <p:spPr>
          <a:xfrm>
            <a:off x="1089025" y="11835775"/>
            <a:ext cx="3222000" cy="396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Zipra</a:t>
            </a:r>
            <a:r>
              <a:rPr lang="en-US" b="1">
                <a:solidFill>
                  <a:srgbClr val="009193"/>
                </a:solidFill>
              </a:rPr>
              <a:t>sidone = al</a:t>
            </a:r>
            <a:r>
              <a:rPr lang="en-US" b="1" u="sng">
                <a:solidFill>
                  <a:srgbClr val="009193"/>
                </a:solidFill>
              </a:rPr>
              <a:t>zh</a:t>
            </a:r>
            <a:r>
              <a:rPr lang="en-US" b="1">
                <a:solidFill>
                  <a:srgbClr val="009193"/>
                </a:solidFill>
              </a:rPr>
              <a:t>eimer = dementia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6554375" y="10390700"/>
            <a:ext cx="1570500" cy="944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Queti</a:t>
            </a:r>
            <a:r>
              <a:rPr lang="en-US" b="1">
                <a:solidFill>
                  <a:srgbClr val="009193"/>
                </a:solidFill>
              </a:rPr>
              <a:t>apine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= Quiet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= Sluggishness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1110875" y="3707950"/>
            <a:ext cx="1959000" cy="396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idone</a:t>
            </a:r>
            <a:r>
              <a:rPr lang="en-US" sz="1200" b="1">
                <a:solidFill>
                  <a:srgbClr val="009193"/>
                </a:solidFill>
              </a:rPr>
              <a:t> = QT prolongation</a:t>
            </a:r>
          </a:p>
        </p:txBody>
      </p:sp>
      <p:sp>
        <p:nvSpPr>
          <p:cNvPr id="9" name="Shape 314">
            <a:extLst>
              <a:ext uri="{FF2B5EF4-FFF2-40B4-BE49-F238E27FC236}">
                <a16:creationId xmlns:a16="http://schemas.microsoft.com/office/drawing/2014/main" xmlns="" id="{00920EA6-E937-43C0-853C-10575DB5CDFE}"/>
              </a:ext>
            </a:extLst>
          </p:cNvPr>
          <p:cNvSpPr txBox="1"/>
          <p:nvPr/>
        </p:nvSpPr>
        <p:spPr>
          <a:xfrm>
            <a:off x="613453" y="1506943"/>
            <a:ext cx="1286785" cy="530202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Raspberry has 2 </a:t>
            </a:r>
            <a:r>
              <a:rPr lang="en-US" b="1" dirty="0" smtClean="0">
                <a:solidFill>
                  <a:srgbClr val="009193"/>
                </a:solidFill>
              </a:rPr>
              <a:t>colors</a:t>
            </a:r>
            <a:endParaRPr lang="en-US" b="1" dirty="0">
              <a:solidFill>
                <a:srgbClr val="009193"/>
              </a:solidFill>
            </a:endParaRPr>
          </a:p>
        </p:txBody>
      </p:sp>
      <p:sp>
        <p:nvSpPr>
          <p:cNvPr id="10" name="Shape 314">
            <a:extLst>
              <a:ext uri="{FF2B5EF4-FFF2-40B4-BE49-F238E27FC236}">
                <a16:creationId xmlns:a16="http://schemas.microsoft.com/office/drawing/2014/main" xmlns="" id="{96B4F3FD-A1E7-436E-9300-E17F20899856}"/>
              </a:ext>
            </a:extLst>
          </p:cNvPr>
          <p:cNvSpPr txBox="1"/>
          <p:nvPr/>
        </p:nvSpPr>
        <p:spPr>
          <a:xfrm>
            <a:off x="2131666" y="1393126"/>
            <a:ext cx="1342669" cy="530202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9193"/>
                </a:solidFill>
              </a:rPr>
              <a:t>Zebra </a:t>
            </a:r>
            <a:r>
              <a:rPr lang="en-US" b="1" dirty="0">
                <a:solidFill>
                  <a:srgbClr val="009193"/>
                </a:solidFill>
              </a:rPr>
              <a:t>has 2 </a:t>
            </a:r>
            <a:r>
              <a:rPr lang="en-US" b="1" dirty="0" smtClean="0">
                <a:solidFill>
                  <a:srgbClr val="009193"/>
                </a:solidFill>
              </a:rPr>
              <a:t>colors</a:t>
            </a:r>
            <a:endParaRPr lang="en-US" b="1" dirty="0">
              <a:solidFill>
                <a:srgbClr val="009193"/>
              </a:solidFill>
            </a:endParaRPr>
          </a:p>
        </p:txBody>
      </p:sp>
      <p:sp>
        <p:nvSpPr>
          <p:cNvPr id="11" name="Shape 314">
            <a:extLst>
              <a:ext uri="{FF2B5EF4-FFF2-40B4-BE49-F238E27FC236}">
                <a16:creationId xmlns:a16="http://schemas.microsoft.com/office/drawing/2014/main" xmlns="" id="{18028E05-A9BA-4CE3-9A8F-FA83D3B95B1D}"/>
              </a:ext>
            </a:extLst>
          </p:cNvPr>
          <p:cNvSpPr txBox="1"/>
          <p:nvPr/>
        </p:nvSpPr>
        <p:spPr>
          <a:xfrm>
            <a:off x="6672262" y="4247357"/>
            <a:ext cx="1438325" cy="2519118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Doctor is boring, student 1&amp;2 got sleepy (sedation </a:t>
            </a:r>
            <a:r>
              <a:rPr lang="en-US" b="1">
                <a:solidFill>
                  <a:srgbClr val="009193"/>
                </a:solidFill>
              </a:rPr>
              <a:t>and </a:t>
            </a:r>
            <a:r>
              <a:rPr lang="en-US" b="1" smtClean="0">
                <a:solidFill>
                  <a:srgbClr val="009193"/>
                </a:solidFill>
              </a:rPr>
              <a:t>sluggishness), </a:t>
            </a:r>
            <a:r>
              <a:rPr lang="en-US" b="1" dirty="0">
                <a:solidFill>
                  <a:srgbClr val="009193"/>
                </a:solidFill>
              </a:rPr>
              <a:t>so they started talking and stopped being Quite</a:t>
            </a:r>
          </a:p>
        </p:txBody>
      </p:sp>
      <p:sp>
        <p:nvSpPr>
          <p:cNvPr id="12" name="Shape 314">
            <a:extLst>
              <a:ext uri="{FF2B5EF4-FFF2-40B4-BE49-F238E27FC236}">
                <a16:creationId xmlns:a16="http://schemas.microsoft.com/office/drawing/2014/main" xmlns="" id="{4ABCF52C-C6B6-4D04-BD1C-9B6C63AEEC21}"/>
              </a:ext>
            </a:extLst>
          </p:cNvPr>
          <p:cNvSpPr txBox="1"/>
          <p:nvPr/>
        </p:nvSpPr>
        <p:spPr>
          <a:xfrm>
            <a:off x="5159303" y="6610503"/>
            <a:ext cx="1342669" cy="1419522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When you eat all in, you gain weight and get big stomach</a:t>
            </a:r>
          </a:p>
          <a:p>
            <a:pPr lvl="0" rtl="1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 ( </a:t>
            </a:r>
            <a:r>
              <a:rPr lang="en-US" b="1" dirty="0" smtClean="0">
                <a:solidFill>
                  <a:srgbClr val="009193"/>
                </a:solidFill>
              </a:rPr>
              <a:t>Flatulence)</a:t>
            </a:r>
            <a:endParaRPr lang="en-US" b="1" dirty="0">
              <a:solidFill>
                <a:srgbClr val="009193"/>
              </a:solidFill>
            </a:endParaRPr>
          </a:p>
        </p:txBody>
      </p:sp>
      <p:sp>
        <p:nvSpPr>
          <p:cNvPr id="13" name="Shape 314">
            <a:extLst>
              <a:ext uri="{FF2B5EF4-FFF2-40B4-BE49-F238E27FC236}">
                <a16:creationId xmlns:a16="http://schemas.microsoft.com/office/drawing/2014/main" xmlns="" id="{4FB37351-02AE-4C7C-908C-1DDDA70A24A5}"/>
              </a:ext>
            </a:extLst>
          </p:cNvPr>
          <p:cNvSpPr txBox="1"/>
          <p:nvPr/>
        </p:nvSpPr>
        <p:spPr>
          <a:xfrm>
            <a:off x="2111126" y="9797435"/>
            <a:ext cx="1177798" cy="578429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b="1" smtClean="0">
                <a:solidFill>
                  <a:srgbClr val="009193"/>
                </a:solidFill>
              </a:rPr>
              <a:t>zebra can’t </a:t>
            </a:r>
            <a:r>
              <a:rPr lang="en-US" b="1" dirty="0">
                <a:solidFill>
                  <a:srgbClr val="009193"/>
                </a:solidFill>
              </a:rPr>
              <a:t>stand still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 b="63735"/>
          <a:stretch/>
        </p:blipFill>
        <p:spPr>
          <a:xfrm>
            <a:off x="0" y="1143000"/>
            <a:ext cx="9601200" cy="911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(8) Drugs used in anxiety &amp; panic disorder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Lecture( 2 )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slide( 3 )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>
            <a:off x="6286125" y="9387725"/>
            <a:ext cx="2745000" cy="412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مات عشانه تسمم  بالكلور والفلور لمدة طويلة فيهم  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3719900" y="9283375"/>
            <a:ext cx="1718100" cy="412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لورا وتيما أصدقاء من أبريل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202975" y="9335575"/>
            <a:ext cx="2745000" cy="307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جرب لعبة او اكس ما تاخذ وقت معك (try O,X)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(8) Drugs used in anxiety &amp; panic disorder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Lecture( 2 )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slide( 3 )</a:t>
            </a:r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x="328225" y="12027100"/>
            <a:ext cx="2976000" cy="412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لورا عندها واسطة تروح دايركت  ويحبونها كل العجز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lt1"/>
                </a:solidFill>
              </a:rPr>
              <a:t>(8) Drugs used in anxiety &amp; panic disorder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Lecture( 2 )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slide( 6 )</a:t>
            </a: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54877"/>
          <a:stretch/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6608550" y="2897900"/>
            <a:ext cx="27573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الشخص البار لأهله لا يجيه اكتئاب ولا قلق بهالحياة  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5553400" y="3484425"/>
            <a:ext cx="39438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lora</a:t>
            </a:r>
            <a:r>
              <a:rPr lang="en-US" sz="1200" b="1">
                <a:solidFill>
                  <a:srgbClr val="009193"/>
                </a:solidFill>
              </a:rPr>
              <a:t> had </a:t>
            </a:r>
            <a:r>
              <a:rPr lang="en-US" sz="1200" b="1" u="sng">
                <a:solidFill>
                  <a:srgbClr val="009193"/>
                </a:solidFill>
              </a:rPr>
              <a:t>flu</a:t>
            </a:r>
            <a:r>
              <a:rPr lang="en-US" sz="1200" b="1">
                <a:solidFill>
                  <a:srgbClr val="009193"/>
                </a:solidFill>
              </a:rPr>
              <a:t> and she </a:t>
            </a:r>
            <a:r>
              <a:rPr lang="en-US" sz="1200" b="1" u="sng">
                <a:solidFill>
                  <a:srgbClr val="009193"/>
                </a:solidFill>
              </a:rPr>
              <a:t>trie</a:t>
            </a:r>
            <a:r>
              <a:rPr lang="en-US" sz="1200" b="1">
                <a:solidFill>
                  <a:srgbClr val="009193"/>
                </a:solidFill>
              </a:rPr>
              <a:t>d to sleep but she can not. 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7068225" y="4731000"/>
            <a:ext cx="12684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لورا</a:t>
            </a:r>
            <a:r>
              <a:rPr lang="en-US" sz="1200" b="1">
                <a:solidFill>
                  <a:srgbClr val="009193"/>
                </a:solidFill>
              </a:rPr>
              <a:t> </a:t>
            </a:r>
            <a:r>
              <a:rPr lang="en-US" sz="1200" b="1" u="sng">
                <a:solidFill>
                  <a:srgbClr val="009193"/>
                </a:solidFill>
              </a:rPr>
              <a:t>ماتت</a:t>
            </a:r>
            <a:r>
              <a:rPr lang="en-US" sz="1200" b="1">
                <a:solidFill>
                  <a:srgbClr val="009193"/>
                </a:solidFill>
              </a:rPr>
              <a:t> من </a:t>
            </a:r>
            <a:r>
              <a:rPr lang="en-US" sz="1200" b="1" u="sng">
                <a:solidFill>
                  <a:srgbClr val="009193"/>
                </a:solidFill>
              </a:rPr>
              <a:t>الصرع</a:t>
            </a:r>
            <a:r>
              <a:rPr lang="en-US" sz="1200" b="1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5317600" y="5627425"/>
            <a:ext cx="31950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كل مريض</a:t>
            </a:r>
            <a:r>
              <a:rPr lang="en-US" sz="1200" b="1" u="sng">
                <a:solidFill>
                  <a:srgbClr val="009193"/>
                </a:solidFill>
              </a:rPr>
              <a:t> قبل</a:t>
            </a:r>
            <a:r>
              <a:rPr lang="en-US" sz="1200" b="1">
                <a:solidFill>
                  <a:srgbClr val="009193"/>
                </a:solidFill>
              </a:rPr>
              <a:t> ما يدخل عمليته يراوده شعور إنه ممكن </a:t>
            </a:r>
            <a:r>
              <a:rPr lang="en-US" sz="1200" b="1" u="sng">
                <a:solidFill>
                  <a:srgbClr val="009193"/>
                </a:solidFill>
              </a:rPr>
              <a:t>يموت 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5383125" y="6086200"/>
            <a:ext cx="16851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نخدره </a:t>
            </a:r>
            <a:r>
              <a:rPr lang="en-US" sz="1200" b="1" u="sng">
                <a:solidFill>
                  <a:srgbClr val="009193"/>
                </a:solidFill>
              </a:rPr>
              <a:t>وسط</a:t>
            </a:r>
            <a:r>
              <a:rPr lang="en-US" sz="1200" b="1">
                <a:solidFill>
                  <a:srgbClr val="009193"/>
                </a:solidFill>
              </a:rPr>
              <a:t> العملية (MID)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4521600" y="6544975"/>
            <a:ext cx="28668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ترى إذا </a:t>
            </a:r>
            <a:r>
              <a:rPr lang="en-US" sz="1200" b="1" u="sng">
                <a:solidFill>
                  <a:srgbClr val="009193"/>
                </a:solidFill>
              </a:rPr>
              <a:t>ما تركت الكحول</a:t>
            </a:r>
            <a:r>
              <a:rPr lang="en-US" sz="1200" b="1">
                <a:solidFill>
                  <a:srgbClr val="009193"/>
                </a:solidFill>
              </a:rPr>
              <a:t> ترى احتمال إنك </a:t>
            </a:r>
            <a:r>
              <a:rPr lang="en-US" sz="1200" b="1" u="sng">
                <a:solidFill>
                  <a:srgbClr val="009193"/>
                </a:solidFill>
              </a:rPr>
              <a:t>تموت</a:t>
            </a:r>
            <a:r>
              <a:rPr lang="en-US" sz="1200" b="1">
                <a:solidFill>
                  <a:srgbClr val="009193"/>
                </a:solidFill>
              </a:rPr>
              <a:t> عالي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1356575" y="12066125"/>
            <a:ext cx="1268400" cy="28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الفلو ما زين لي أبداً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2800" b="1" dirty="0">
                <a:solidFill>
                  <a:schemeClr val="lt1"/>
                </a:solidFill>
              </a:rPr>
              <a:t>(8) Drugs used in anxiety &amp; panic disorder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FFFF"/>
                </a:solidFill>
              </a:rPr>
              <a:t>Lecture( </a:t>
            </a:r>
            <a:r>
              <a:rPr lang="en-US" sz="1800" b="1" dirty="0" smtClean="0">
                <a:solidFill>
                  <a:srgbClr val="00FFFF"/>
                </a:solidFill>
              </a:rPr>
              <a:t>8 </a:t>
            </a:r>
            <a:r>
              <a:rPr lang="en-US" sz="1800" b="1" dirty="0">
                <a:solidFill>
                  <a:srgbClr val="00FFFF"/>
                </a:solidFill>
              </a:rPr>
              <a:t>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FFFF"/>
                </a:solidFill>
              </a:rPr>
              <a:t> </a:t>
            </a:r>
            <a:r>
              <a:rPr lang="en-US" sz="1800" b="1" dirty="0" smtClean="0">
                <a:solidFill>
                  <a:srgbClr val="00FFFF"/>
                </a:solidFill>
              </a:rPr>
              <a:t>slide(7)</a:t>
            </a:r>
            <a:endParaRPr lang="en-US" sz="1800" b="1" dirty="0">
              <a:solidFill>
                <a:srgbClr val="00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D966B5-5603-44BA-91DA-F862FE66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399"/>
            <a:ext cx="9601199" cy="12234324"/>
          </a:xfrm>
          <a:prstGeom prst="rect">
            <a:avLst/>
          </a:prstGeom>
        </p:spPr>
      </p:pic>
      <p:sp>
        <p:nvSpPr>
          <p:cNvPr id="5" name="Shape 314">
            <a:extLst>
              <a:ext uri="{FF2B5EF4-FFF2-40B4-BE49-F238E27FC236}">
                <a16:creationId xmlns:a16="http://schemas.microsoft.com/office/drawing/2014/main" xmlns="" id="{4FA10C24-219A-4626-B80E-C7C701F8F7D6}"/>
              </a:ext>
            </a:extLst>
          </p:cNvPr>
          <p:cNvSpPr txBox="1"/>
          <p:nvPr/>
        </p:nvSpPr>
        <p:spPr>
          <a:xfrm>
            <a:off x="4615787" y="1600200"/>
            <a:ext cx="855374" cy="36576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ar-SA" b="1" dirty="0">
                <a:solidFill>
                  <a:srgbClr val="009193"/>
                </a:solidFill>
              </a:rPr>
              <a:t>فلوسي</a:t>
            </a:r>
            <a:endParaRPr lang="en-US" b="1" dirty="0">
              <a:solidFill>
                <a:srgbClr val="009193"/>
              </a:solidFill>
            </a:endParaRPr>
          </a:p>
        </p:txBody>
      </p:sp>
      <p:sp>
        <p:nvSpPr>
          <p:cNvPr id="6" name="Shape 314">
            <a:extLst>
              <a:ext uri="{FF2B5EF4-FFF2-40B4-BE49-F238E27FC236}">
                <a16:creationId xmlns:a16="http://schemas.microsoft.com/office/drawing/2014/main" xmlns="" id="{097F7479-84BB-454A-8792-7F114C092387}"/>
              </a:ext>
            </a:extLst>
          </p:cNvPr>
          <p:cNvSpPr txBox="1"/>
          <p:nvPr/>
        </p:nvSpPr>
        <p:spPr>
          <a:xfrm>
            <a:off x="2250258" y="1600200"/>
            <a:ext cx="1571653" cy="36576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Bus-Air-One</a:t>
            </a:r>
          </a:p>
        </p:txBody>
      </p:sp>
      <p:sp>
        <p:nvSpPr>
          <p:cNvPr id="7" name="Shape 314">
            <a:extLst>
              <a:ext uri="{FF2B5EF4-FFF2-40B4-BE49-F238E27FC236}">
                <a16:creationId xmlns:a16="http://schemas.microsoft.com/office/drawing/2014/main" xmlns="" id="{1EBFD6BC-04D3-490B-A04F-AD82F27E0041}"/>
              </a:ext>
            </a:extLst>
          </p:cNvPr>
          <p:cNvSpPr txBox="1"/>
          <p:nvPr/>
        </p:nvSpPr>
        <p:spPr>
          <a:xfrm>
            <a:off x="6305882" y="11750039"/>
            <a:ext cx="2978936" cy="365762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ar-SA" sz="1200" b="1" dirty="0">
                <a:solidFill>
                  <a:srgbClr val="009193"/>
                </a:solidFill>
              </a:rPr>
              <a:t>عزام وأمل </a:t>
            </a:r>
            <a:r>
              <a:rPr lang="ar-SA" sz="1200" b="1" dirty="0" err="1">
                <a:solidFill>
                  <a:srgbClr val="009193"/>
                </a:solidFill>
              </a:rPr>
              <a:t>ركبو</a:t>
            </a:r>
            <a:r>
              <a:rPr lang="ar-SA" sz="1200" b="1" dirty="0">
                <a:solidFill>
                  <a:srgbClr val="009193"/>
                </a:solidFill>
              </a:rPr>
              <a:t> </a:t>
            </a:r>
            <a:r>
              <a:rPr lang="ar-SA" sz="1200" b="1" dirty="0" smtClean="0">
                <a:solidFill>
                  <a:srgbClr val="009193"/>
                </a:solidFill>
              </a:rPr>
              <a:t>ال</a:t>
            </a:r>
            <a:r>
              <a:rPr lang="en-US" sz="1200" b="1" dirty="0" smtClean="0">
                <a:solidFill>
                  <a:srgbClr val="009193"/>
                </a:solidFill>
              </a:rPr>
              <a:t> Air-Bus-One </a:t>
            </a:r>
            <a:r>
              <a:rPr lang="ar-SA" sz="1200" b="1" dirty="0" smtClean="0">
                <a:solidFill>
                  <a:srgbClr val="009193"/>
                </a:solidFill>
              </a:rPr>
              <a:t>وطاروا</a:t>
            </a:r>
            <a:r>
              <a:rPr lang="en-US" sz="1200" b="1" dirty="0" smtClean="0">
                <a:solidFill>
                  <a:srgbClr val="009193"/>
                </a:solidFill>
              </a:rPr>
              <a:t> </a:t>
            </a:r>
            <a:r>
              <a:rPr lang="ar-SA" sz="1200" b="1" dirty="0" smtClean="0">
                <a:solidFill>
                  <a:srgbClr val="009193"/>
                </a:solidFill>
              </a:rPr>
              <a:t> </a:t>
            </a:r>
            <a:endParaRPr lang="en-US" sz="1200" b="1" dirty="0">
              <a:solidFill>
                <a:srgbClr val="009193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A64B784-A11D-48E1-B7C9-94A95FE9D9C1}"/>
              </a:ext>
            </a:extLst>
          </p:cNvPr>
          <p:cNvCxnSpPr>
            <a:cxnSpLocks/>
          </p:cNvCxnSpPr>
          <p:nvPr/>
        </p:nvCxnSpPr>
        <p:spPr>
          <a:xfrm flipV="1">
            <a:off x="6641922" y="11751314"/>
            <a:ext cx="0" cy="263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314">
            <a:extLst>
              <a:ext uri="{FF2B5EF4-FFF2-40B4-BE49-F238E27FC236}">
                <a16:creationId xmlns:a16="http://schemas.microsoft.com/office/drawing/2014/main" xmlns="" id="{097F7479-84BB-454A-8792-7F114C092387}"/>
              </a:ext>
            </a:extLst>
          </p:cNvPr>
          <p:cNvSpPr txBox="1"/>
          <p:nvPr/>
        </p:nvSpPr>
        <p:spPr>
          <a:xfrm>
            <a:off x="562639" y="1600200"/>
            <a:ext cx="1290681" cy="36576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en-US" b="1" smtClean="0">
                <a:solidFill>
                  <a:srgbClr val="009193"/>
                </a:solidFill>
              </a:rPr>
              <a:t>Bus-per-One</a:t>
            </a:r>
            <a:endParaRPr lang="en-US" b="1" dirty="0">
              <a:solidFill>
                <a:srgbClr val="009193"/>
              </a:solidFill>
            </a:endParaRPr>
          </a:p>
        </p:txBody>
      </p:sp>
      <p:sp>
        <p:nvSpPr>
          <p:cNvPr id="11" name="Shape 314">
            <a:extLst>
              <a:ext uri="{FF2B5EF4-FFF2-40B4-BE49-F238E27FC236}">
                <a16:creationId xmlns:a16="http://schemas.microsoft.com/office/drawing/2014/main" xmlns="" id="{097F7479-84BB-454A-8792-7F114C092387}"/>
              </a:ext>
            </a:extLst>
          </p:cNvPr>
          <p:cNvSpPr txBox="1"/>
          <p:nvPr/>
        </p:nvSpPr>
        <p:spPr>
          <a:xfrm>
            <a:off x="3196346" y="7620084"/>
            <a:ext cx="1025615" cy="309477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009193"/>
                </a:solidFill>
              </a:rPr>
              <a:t>Bus Driver </a:t>
            </a:r>
            <a:endParaRPr lang="en-US" sz="1200" b="1" dirty="0">
              <a:solidFill>
                <a:srgbClr val="009193"/>
              </a:solidFill>
            </a:endParaRPr>
          </a:p>
        </p:txBody>
      </p:sp>
      <p:sp>
        <p:nvSpPr>
          <p:cNvPr id="13" name="Shape 314">
            <a:extLst>
              <a:ext uri="{FF2B5EF4-FFF2-40B4-BE49-F238E27FC236}">
                <a16:creationId xmlns:a16="http://schemas.microsoft.com/office/drawing/2014/main" xmlns="" id="{097F7479-84BB-454A-8792-7F114C092387}"/>
              </a:ext>
            </a:extLst>
          </p:cNvPr>
          <p:cNvSpPr txBox="1"/>
          <p:nvPr/>
        </p:nvSpPr>
        <p:spPr>
          <a:xfrm>
            <a:off x="3443287" y="5826916"/>
            <a:ext cx="985837" cy="163892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009193"/>
                </a:solidFill>
              </a:rPr>
              <a:t>Bus Driver usually are elderly and help them to use their </a:t>
            </a:r>
            <a:r>
              <a:rPr lang="en-US" sz="1200" b="1" smtClean="0">
                <a:solidFill>
                  <a:srgbClr val="009193"/>
                </a:solidFill>
              </a:rPr>
              <a:t>brain effectively</a:t>
            </a:r>
            <a:endParaRPr lang="en-US" sz="1200" b="1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9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 rotWithShape="1">
          <a:blip r:embed="rId3">
            <a:alphaModFix/>
          </a:blip>
          <a:srcRect b="61710"/>
          <a:stretch/>
        </p:blipFill>
        <p:spPr>
          <a:xfrm>
            <a:off x="0" y="838200"/>
            <a:ext cx="9601200" cy="103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Lecture( 9 )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slide( 2 )</a:t>
            </a:r>
          </a:p>
        </p:txBody>
      </p:sp>
      <p:pic>
        <p:nvPicPr>
          <p:cNvPr id="402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/>
        </p:nvSpPr>
        <p:spPr>
          <a:xfrm>
            <a:off x="6947875" y="7144825"/>
            <a:ext cx="1893600" cy="306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قالوا </a:t>
            </a:r>
            <a:r>
              <a:rPr lang="en-US" sz="1100" b="1" u="sng">
                <a:solidFill>
                  <a:srgbClr val="009193"/>
                </a:solidFill>
              </a:rPr>
              <a:t>لنورا</a:t>
            </a:r>
            <a:r>
              <a:rPr lang="en-US" sz="1100" b="1">
                <a:solidFill>
                  <a:srgbClr val="009193"/>
                </a:solidFill>
              </a:rPr>
              <a:t> </a:t>
            </a:r>
            <a:r>
              <a:rPr lang="en-US" sz="1100" b="1" u="sng">
                <a:solidFill>
                  <a:srgbClr val="009193"/>
                </a:solidFill>
              </a:rPr>
              <a:t>سيري</a:t>
            </a:r>
            <a:r>
              <a:rPr lang="en-US" sz="1100" b="1">
                <a:solidFill>
                  <a:srgbClr val="009193"/>
                </a:solidFill>
              </a:rPr>
              <a:t> </a:t>
            </a:r>
            <a:r>
              <a:rPr lang="en-US" sz="1100" b="1" u="sng">
                <a:solidFill>
                  <a:srgbClr val="009193"/>
                </a:solidFill>
              </a:rPr>
              <a:t>يالدب</a:t>
            </a:r>
            <a:r>
              <a:rPr lang="en-US" sz="1100" b="1">
                <a:solidFill>
                  <a:srgbClr val="009193"/>
                </a:solidFill>
              </a:rPr>
              <a:t>  فجاها </a:t>
            </a:r>
            <a:r>
              <a:rPr lang="en-US" sz="1100" b="1" u="sng">
                <a:solidFill>
                  <a:srgbClr val="009193"/>
                </a:solidFill>
              </a:rPr>
              <a:t>اكتئاب</a:t>
            </a:r>
            <a:r>
              <a:rPr lang="en-US" sz="1100" b="1">
                <a:solidFill>
                  <a:srgbClr val="009193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Lecture( 9 )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slide( 4 )</a:t>
            </a:r>
          </a:p>
        </p:txBody>
      </p:sp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t="65437"/>
          <a:stretch/>
        </p:blipFill>
        <p:spPr>
          <a:xfrm>
            <a:off x="0" y="731448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622125" y="9530675"/>
            <a:ext cx="9333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ترى السيكل قديم 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2877750" y="9137925"/>
            <a:ext cx="13314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فين الزين</a:t>
            </a:r>
            <a:r>
              <a:rPr lang="en-US" sz="1100" b="1">
                <a:solidFill>
                  <a:srgbClr val="009193"/>
                </a:solidFill>
              </a:rPr>
              <a:t>، من </a:t>
            </a:r>
            <a:r>
              <a:rPr lang="en-US" sz="1100" b="1" u="sng">
                <a:solidFill>
                  <a:srgbClr val="009193"/>
                </a:solidFill>
              </a:rPr>
              <a:t>زمان</a:t>
            </a:r>
            <a:r>
              <a:rPr lang="en-US" sz="1100" b="1">
                <a:solidFill>
                  <a:srgbClr val="009193"/>
                </a:solidFill>
              </a:rPr>
              <a:t> عنه 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2065950" y="9938750"/>
            <a:ext cx="811800" cy="612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تراني لس برا</a:t>
            </a:r>
            <a:r>
              <a:rPr lang="en-US" sz="1100" b="1">
                <a:solidFill>
                  <a:srgbClr val="009193"/>
                </a:solidFill>
              </a:rPr>
              <a:t> أنتظرك لي فترة </a:t>
            </a:r>
            <a:r>
              <a:rPr lang="en-US" sz="1100" b="1" u="sng">
                <a:solidFill>
                  <a:srgbClr val="009193"/>
                </a:solidFill>
              </a:rPr>
              <a:t>طويلة</a:t>
            </a:r>
            <a:r>
              <a:rPr lang="en-US" sz="1100" b="1">
                <a:solidFill>
                  <a:srgbClr val="009193"/>
                </a:solidFill>
              </a:rPr>
              <a:t>  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4246100" y="10014950"/>
            <a:ext cx="675300" cy="477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تراني لكِ</a:t>
            </a:r>
            <a:r>
              <a:rPr lang="en-US" sz="1100" b="1">
                <a:solidFill>
                  <a:srgbClr val="009193"/>
                </a:solidFill>
              </a:rPr>
              <a:t> من </a:t>
            </a:r>
            <a:r>
              <a:rPr lang="en-US" sz="1100" b="1" u="sng">
                <a:solidFill>
                  <a:srgbClr val="009193"/>
                </a:solidFill>
              </a:rPr>
              <a:t>زمان</a:t>
            </a:r>
            <a:r>
              <a:rPr lang="en-US" sz="1100" b="1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1816850" y="10879275"/>
            <a:ext cx="31458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ترى </a:t>
            </a:r>
            <a:r>
              <a:rPr lang="en-US" sz="1100" b="1" u="sng">
                <a:solidFill>
                  <a:srgbClr val="009193"/>
                </a:solidFill>
              </a:rPr>
              <a:t>مو كلو بالميد</a:t>
            </a:r>
            <a:r>
              <a:rPr lang="en-US" sz="1100" b="1">
                <a:solidFill>
                  <a:srgbClr val="009193"/>
                </a:solidFill>
              </a:rPr>
              <a:t> داخل(فيه محاضرات من الدفع </a:t>
            </a:r>
            <a:r>
              <a:rPr lang="en-US" sz="1100" b="1" u="sng">
                <a:solidFill>
                  <a:srgbClr val="009193"/>
                </a:solidFill>
              </a:rPr>
              <a:t>القديمة</a:t>
            </a:r>
            <a:r>
              <a:rPr lang="en-US" sz="1100" b="1">
                <a:solidFill>
                  <a:srgbClr val="009193"/>
                </a:solidFill>
              </a:rPr>
              <a:t> محذوفة) 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7297350" y="9645575"/>
            <a:ext cx="20685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هذي </a:t>
            </a:r>
            <a:r>
              <a:rPr lang="en-US" sz="1100" b="1" u="sng">
                <a:solidFill>
                  <a:srgbClr val="009193"/>
                </a:solidFill>
              </a:rPr>
              <a:t>مرت عزيز باين</a:t>
            </a:r>
            <a:r>
              <a:rPr lang="en-US" sz="1100" b="1">
                <a:solidFill>
                  <a:srgbClr val="009193"/>
                </a:solidFill>
              </a:rPr>
              <a:t> عليها متزوجة </a:t>
            </a:r>
            <a:r>
              <a:rPr lang="en-US" sz="1100" b="1" u="sng">
                <a:solidFill>
                  <a:srgbClr val="009193"/>
                </a:solidFill>
              </a:rPr>
              <a:t>جديد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7407750" y="10971625"/>
            <a:ext cx="1958100" cy="477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مرته</a:t>
            </a:r>
            <a:r>
              <a:rPr lang="en-US" sz="1100" b="1">
                <a:solidFill>
                  <a:srgbClr val="009193"/>
                </a:solidFill>
              </a:rPr>
              <a:t> </a:t>
            </a:r>
            <a:r>
              <a:rPr lang="en-US" sz="1100" b="1" u="sng">
                <a:solidFill>
                  <a:srgbClr val="009193"/>
                </a:solidFill>
              </a:rPr>
              <a:t>عزيزة</a:t>
            </a:r>
            <a:r>
              <a:rPr lang="en-US" sz="1100" b="1">
                <a:solidFill>
                  <a:srgbClr val="009193"/>
                </a:solidFill>
              </a:rPr>
              <a:t> نفس </a:t>
            </a:r>
            <a:r>
              <a:rPr lang="en-US" sz="1100" b="1" u="sng">
                <a:solidFill>
                  <a:srgbClr val="009193"/>
                </a:solidFill>
              </a:rPr>
              <a:t>باين</a:t>
            </a:r>
            <a:r>
              <a:rPr lang="en-US" sz="1100" b="1">
                <a:solidFill>
                  <a:srgbClr val="009193"/>
                </a:solidFill>
              </a:rPr>
              <a:t> عليها، </a:t>
            </a:r>
            <a:r>
              <a:rPr lang="en-US" sz="1100" b="1" u="sng">
                <a:solidFill>
                  <a:srgbClr val="009193"/>
                </a:solidFill>
              </a:rPr>
              <a:t>تو</a:t>
            </a:r>
            <a:r>
              <a:rPr lang="en-US" sz="1100" b="1">
                <a:solidFill>
                  <a:srgbClr val="009193"/>
                </a:solidFill>
              </a:rPr>
              <a:t> تو </a:t>
            </a:r>
            <a:r>
              <a:rPr lang="en-US" sz="1100" b="1" u="sng">
                <a:solidFill>
                  <a:srgbClr val="009193"/>
                </a:solidFill>
              </a:rPr>
              <a:t>الف</a:t>
            </a:r>
            <a:r>
              <a:rPr lang="en-US" sz="1100" b="1">
                <a:solidFill>
                  <a:srgbClr val="009193"/>
                </a:solidFill>
              </a:rPr>
              <a:t> ما شاء الله عليها وحواليها</a:t>
            </a:r>
          </a:p>
        </p:txBody>
      </p:sp>
      <p:sp>
        <p:nvSpPr>
          <p:cNvPr id="418" name="Shape 418"/>
          <p:cNvSpPr txBox="1"/>
          <p:nvPr/>
        </p:nvSpPr>
        <p:spPr>
          <a:xfrm>
            <a:off x="7574550" y="7789950"/>
            <a:ext cx="16245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سيروا على</a:t>
            </a:r>
            <a:r>
              <a:rPr lang="en-US" sz="1100" b="1" u="sng">
                <a:solidFill>
                  <a:srgbClr val="009193"/>
                </a:solidFill>
              </a:rPr>
              <a:t> مرت عزيز الثانية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4868600" y="7789950"/>
            <a:ext cx="22176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فلوسي Fluxetne  س</a:t>
            </a:r>
            <a:r>
              <a:rPr lang="en-US" sz="1100" b="1">
                <a:solidFill>
                  <a:srgbClr val="009193"/>
                </a:solidFill>
              </a:rPr>
              <a:t>ر </a:t>
            </a:r>
            <a:r>
              <a:rPr lang="en-US" sz="1100" b="1" u="sng">
                <a:solidFill>
                  <a:srgbClr val="009193"/>
                </a:solidFill>
              </a:rPr>
              <a:t>SSRI</a:t>
            </a:r>
            <a:r>
              <a:rPr lang="en-US" sz="1100" b="1">
                <a:solidFill>
                  <a:srgbClr val="009193"/>
                </a:solidFill>
              </a:rPr>
              <a:t>  سعادتي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Lecture( 9 )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slide( 5 )</a:t>
            </a:r>
          </a:p>
        </p:txBody>
      </p:sp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5255750" y="3321950"/>
            <a:ext cx="28227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نورا NA </a:t>
            </a:r>
            <a:r>
              <a:rPr lang="en-US" sz="1100" b="1">
                <a:solidFill>
                  <a:srgbClr val="009193"/>
                </a:solidFill>
              </a:rPr>
              <a:t> </a:t>
            </a:r>
            <a:r>
              <a:rPr lang="en-US" sz="1100" b="1" u="sng">
                <a:solidFill>
                  <a:srgbClr val="009193"/>
                </a:solidFill>
              </a:rPr>
              <a:t>سيريSerotoonin </a:t>
            </a:r>
            <a:r>
              <a:rPr lang="en-US" sz="1100" b="1">
                <a:solidFill>
                  <a:srgbClr val="009193"/>
                </a:solidFill>
              </a:rPr>
              <a:t> جيبي لنا </a:t>
            </a:r>
            <a:r>
              <a:rPr lang="en-US" sz="1100" b="1" u="sng">
                <a:solidFill>
                  <a:srgbClr val="009193"/>
                </a:solidFill>
              </a:rPr>
              <a:t>فانيلا</a:t>
            </a:r>
            <a:r>
              <a:rPr lang="en-US" sz="1100" b="1">
                <a:solidFill>
                  <a:srgbClr val="009193"/>
                </a:solidFill>
              </a:rPr>
              <a:t> مع </a:t>
            </a:r>
            <a:r>
              <a:rPr lang="en-US" sz="1100" b="1" u="sng">
                <a:solidFill>
                  <a:srgbClr val="009193"/>
                </a:solidFill>
              </a:rPr>
              <a:t>ديو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4661100" y="5682975"/>
            <a:ext cx="1936800" cy="4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ندري </a:t>
            </a:r>
            <a:r>
              <a:rPr lang="en-US" sz="1100" b="1" u="sng">
                <a:solidFill>
                  <a:srgbClr val="009193"/>
                </a:solidFill>
              </a:rPr>
              <a:t>NDRI</a:t>
            </a:r>
            <a:r>
              <a:rPr lang="en-US" sz="1100" b="1">
                <a:solidFill>
                  <a:srgbClr val="009193"/>
                </a:solidFill>
              </a:rPr>
              <a:t> صار </a:t>
            </a:r>
            <a:r>
              <a:rPr lang="en-US" sz="1100" b="1" u="sng">
                <a:solidFill>
                  <a:srgbClr val="009193"/>
                </a:solidFill>
              </a:rPr>
              <a:t>دب Dopamine</a:t>
            </a:r>
            <a:r>
              <a:rPr lang="en-US" sz="1100" b="1">
                <a:solidFill>
                  <a:srgbClr val="009193"/>
                </a:solidFill>
              </a:rPr>
              <a:t> لأنه كثر من </a:t>
            </a:r>
            <a:r>
              <a:rPr lang="en-US" sz="1100" b="1" u="sng">
                <a:solidFill>
                  <a:srgbClr val="009193"/>
                </a:solidFill>
              </a:rPr>
              <a:t>البوب </a:t>
            </a:r>
            <a:r>
              <a:rPr lang="en-US" sz="1100" b="1">
                <a:solidFill>
                  <a:srgbClr val="009193"/>
                </a:solidFill>
              </a:rPr>
              <a:t>كورن أو </a:t>
            </a:r>
            <a:r>
              <a:rPr lang="en-US" sz="1100" b="1" u="sng">
                <a:solidFill>
                  <a:srgbClr val="009193"/>
                </a:solidFill>
              </a:rPr>
              <a:t>البيبروني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7724725" y="5310200"/>
            <a:ext cx="14019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ربى</a:t>
            </a:r>
            <a:r>
              <a:rPr lang="en-US" sz="1100" b="1">
                <a:solidFill>
                  <a:srgbClr val="009193"/>
                </a:solidFill>
              </a:rPr>
              <a:t> صديقة </a:t>
            </a:r>
            <a:r>
              <a:rPr lang="en-US" sz="1100" b="1" u="sng">
                <a:solidFill>
                  <a:srgbClr val="009193"/>
                </a:solidFill>
              </a:rPr>
              <a:t>نورا</a:t>
            </a:r>
            <a:r>
              <a:rPr lang="en-US" sz="1100" b="1">
                <a:solidFill>
                  <a:srgbClr val="009193"/>
                </a:solidFill>
              </a:rPr>
              <a:t> المتشائمة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3534125" y="5266425"/>
            <a:ext cx="28227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نورا </a:t>
            </a:r>
            <a:r>
              <a:rPr lang="en-US" sz="1100" b="1" u="sng">
                <a:solidFill>
                  <a:srgbClr val="009193"/>
                </a:solidFill>
              </a:rPr>
              <a:t>Nora</a:t>
            </a:r>
            <a:r>
              <a:rPr lang="en-US" sz="1100" b="1">
                <a:solidFill>
                  <a:srgbClr val="009193"/>
                </a:solidFill>
              </a:rPr>
              <a:t> عيدي تغليف </a:t>
            </a:r>
            <a:r>
              <a:rPr lang="en-US" sz="1100" b="1" u="sng">
                <a:solidFill>
                  <a:srgbClr val="009193"/>
                </a:solidFill>
              </a:rPr>
              <a:t>Re box it</a:t>
            </a:r>
            <a:r>
              <a:rPr lang="en-US" sz="1100" b="1">
                <a:solidFill>
                  <a:srgbClr val="009193"/>
                </a:solidFill>
              </a:rPr>
              <a:t> الهدية ما عجبتني 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1844875" y="8462125"/>
            <a:ext cx="15705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أمي نورا من زمن أول الطيبين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261825" y="9719650"/>
            <a:ext cx="1675200" cy="4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أمي نورا تجرب تحط آيلاينر Ami try to put eyeliner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3415375" y="9019375"/>
            <a:ext cx="17970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أمي يا بر الأمان</a:t>
            </a:r>
            <a:r>
              <a:rPr lang="en-US" sz="1100" b="1">
                <a:solidFill>
                  <a:srgbClr val="009193"/>
                </a:solidFill>
              </a:rPr>
              <a:t>، </a:t>
            </a:r>
            <a:r>
              <a:rPr lang="en-US" sz="1100" b="1" u="sng">
                <a:solidFill>
                  <a:srgbClr val="009193"/>
                </a:solidFill>
              </a:rPr>
              <a:t>دسي</a:t>
            </a:r>
            <a:r>
              <a:rPr lang="en-US" sz="1100" b="1">
                <a:solidFill>
                  <a:srgbClr val="009193"/>
                </a:solidFill>
              </a:rPr>
              <a:t> السر بالبئر 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4526925" y="3812750"/>
            <a:ext cx="1570500" cy="805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نتخيل فيه واحد اسمه نايف يستهبل ولبس لبس الهنود اللي هو </a:t>
            </a:r>
            <a:r>
              <a:rPr lang="en-US" sz="1100" b="1" u="sng">
                <a:solidFill>
                  <a:srgbClr val="009193"/>
                </a:solidFill>
              </a:rPr>
              <a:t>الساري SARI</a:t>
            </a:r>
            <a:r>
              <a:rPr lang="en-US" sz="1100" b="1">
                <a:solidFill>
                  <a:srgbClr val="009193"/>
                </a:solidFill>
              </a:rPr>
              <a:t> فنقول له </a:t>
            </a:r>
            <a:r>
              <a:rPr lang="en-US" sz="1100" b="1" u="sng">
                <a:solidFill>
                  <a:srgbClr val="009193"/>
                </a:solidFill>
              </a:rPr>
              <a:t>نايف ترى زودتها 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3205875" y="4798800"/>
            <a:ext cx="32304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مرت عزيز باين</a:t>
            </a:r>
            <a:r>
              <a:rPr lang="en-US" sz="1100" b="1">
                <a:solidFill>
                  <a:srgbClr val="009193"/>
                </a:solidFill>
              </a:rPr>
              <a:t> جاها عرق </a:t>
            </a:r>
            <a:r>
              <a:rPr lang="en-US" sz="1100" b="1" u="sng">
                <a:solidFill>
                  <a:srgbClr val="009193"/>
                </a:solidFill>
              </a:rPr>
              <a:t>النسا</a:t>
            </a:r>
            <a:r>
              <a:rPr lang="en-US" sz="1100" b="1">
                <a:solidFill>
                  <a:srgbClr val="009193"/>
                </a:solidFill>
              </a:rPr>
              <a:t> NaSSA مره ثانية alpha2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slide(4)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Lecture( 9 )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slide( 7 )</a:t>
            </a:r>
          </a:p>
        </p:txBody>
      </p:sp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6234025" y="2595175"/>
            <a:ext cx="12381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باربي</a:t>
            </a:r>
            <a:r>
              <a:rPr lang="en-US" sz="1100" b="1">
                <a:solidFill>
                  <a:srgbClr val="009193"/>
                </a:solidFill>
              </a:rPr>
              <a:t> كعادتها </a:t>
            </a:r>
            <a:r>
              <a:rPr lang="en-US" sz="1100" b="1" u="sng">
                <a:solidFill>
                  <a:srgbClr val="009193"/>
                </a:solidFill>
              </a:rPr>
              <a:t>متحمسة</a:t>
            </a:r>
            <a:r>
              <a:rPr lang="en-US" sz="1100" b="1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3539550" y="9841050"/>
            <a:ext cx="18342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فين الزين؟ طول الغيبة راح ولا رجع 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4065175" y="12494050"/>
            <a:ext cx="54234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رايح </a:t>
            </a:r>
            <a:r>
              <a:rPr lang="en-US" sz="1100" b="1" u="sng">
                <a:solidFill>
                  <a:srgbClr val="009193"/>
                </a:solidFill>
              </a:rPr>
              <a:t>للبارك Parkinsonism </a:t>
            </a:r>
            <a:r>
              <a:rPr lang="en-US" sz="1100" b="1">
                <a:solidFill>
                  <a:srgbClr val="009193"/>
                </a:solidFill>
              </a:rPr>
              <a:t> أكيد </a:t>
            </a:r>
            <a:r>
              <a:rPr lang="en-US" sz="1100" b="1" u="sng">
                <a:solidFill>
                  <a:srgbClr val="009193"/>
                </a:solidFill>
              </a:rPr>
              <a:t>موب MAO-B</a:t>
            </a:r>
            <a:r>
              <a:rPr lang="en-US" sz="1100" b="1">
                <a:solidFill>
                  <a:srgbClr val="009193"/>
                </a:solidFill>
              </a:rPr>
              <a:t> جايب </a:t>
            </a:r>
            <a:r>
              <a:rPr lang="en-US" sz="1100" b="1" u="sng">
                <a:solidFill>
                  <a:srgbClr val="009193"/>
                </a:solidFill>
              </a:rPr>
              <a:t>سيليق Selegiline</a:t>
            </a:r>
            <a:r>
              <a:rPr lang="en-US" sz="1100" b="1">
                <a:solidFill>
                  <a:srgbClr val="009193"/>
                </a:solidFill>
              </a:rPr>
              <a:t> معك يا </a:t>
            </a:r>
            <a:r>
              <a:rPr lang="en-US" sz="1100" b="1" u="sng">
                <a:solidFill>
                  <a:srgbClr val="009193"/>
                </a:solidFill>
              </a:rPr>
              <a:t>دب</a:t>
            </a:r>
            <a:r>
              <a:rPr lang="en-US" sz="1100" b="1">
                <a:solidFill>
                  <a:srgbClr val="009193"/>
                </a:solidFill>
              </a:rPr>
              <a:t> </a:t>
            </a:r>
            <a:r>
              <a:rPr lang="en-US" sz="1100" b="1" u="sng">
                <a:solidFill>
                  <a:srgbClr val="009193"/>
                </a:solidFill>
              </a:rPr>
              <a:t>Dopamine !</a:t>
            </a:r>
            <a:r>
              <a:rPr lang="en-US" sz="1100" b="1">
                <a:solidFill>
                  <a:srgbClr val="009193"/>
                </a:solidFill>
              </a:rPr>
              <a:t>  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5449950" y="11899075"/>
            <a:ext cx="35265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تكفى قول </a:t>
            </a:r>
            <a:r>
              <a:rPr lang="en-US" sz="1100" b="1" u="sng">
                <a:solidFill>
                  <a:srgbClr val="009193"/>
                </a:solidFill>
              </a:rPr>
              <a:t>مو كل</a:t>
            </a:r>
            <a:r>
              <a:rPr lang="en-US" sz="1100" b="1">
                <a:solidFill>
                  <a:srgbClr val="009193"/>
                </a:solidFill>
              </a:rPr>
              <a:t>و معنا </a:t>
            </a:r>
            <a:r>
              <a:rPr lang="en-US" sz="1100" b="1" u="sng">
                <a:solidFill>
                  <a:srgbClr val="009193"/>
                </a:solidFill>
              </a:rPr>
              <a:t>بالميد،</a:t>
            </a:r>
            <a:r>
              <a:rPr lang="en-US" sz="1100" b="1">
                <a:solidFill>
                  <a:srgbClr val="009193"/>
                </a:solidFill>
              </a:rPr>
              <a:t> عندي أمل أجيب </a:t>
            </a:r>
            <a:r>
              <a:rPr lang="en-US" sz="1100" b="1" u="sng">
                <a:solidFill>
                  <a:srgbClr val="009193"/>
                </a:solidFill>
              </a:rPr>
              <a:t>اي، وإلا بيجيني اكتئاب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Lecture( 9 )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slide( 8 )</a:t>
            </a:r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 txBox="1"/>
          <p:nvPr/>
        </p:nvSpPr>
        <p:spPr>
          <a:xfrm>
            <a:off x="5588825" y="9934825"/>
            <a:ext cx="38442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مو MOAI طاير مني Tyramine</a:t>
            </a:r>
            <a:r>
              <a:rPr lang="en-US" sz="1100" b="1">
                <a:solidFill>
                  <a:srgbClr val="009193"/>
                </a:solidFill>
              </a:rPr>
              <a:t> ، لاحقين على الأكل Cheese reaction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Lecture( 10 )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slide( 11 )</a:t>
            </a:r>
          </a:p>
        </p:txBody>
      </p:sp>
      <p:pic>
        <p:nvPicPr>
          <p:cNvPr id="461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 txBox="1"/>
          <p:nvPr/>
        </p:nvSpPr>
        <p:spPr>
          <a:xfrm>
            <a:off x="2740075" y="8304575"/>
            <a:ext cx="19488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المرض عذابين</a:t>
            </a:r>
            <a:r>
              <a:rPr lang="en-US" sz="1100" b="1">
                <a:solidFill>
                  <a:srgbClr val="009193"/>
                </a:solidFill>
              </a:rPr>
              <a:t> صدق خاصة </a:t>
            </a:r>
            <a:r>
              <a:rPr lang="en-US" sz="1100" b="1" u="sng">
                <a:solidFill>
                  <a:srgbClr val="009193"/>
                </a:solidFill>
              </a:rPr>
              <a:t>السرطان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1203950" y="6783300"/>
            <a:ext cx="16245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سيروا على</a:t>
            </a:r>
            <a:r>
              <a:rPr lang="en-US" sz="1100" b="1" u="sng">
                <a:solidFill>
                  <a:srgbClr val="009193"/>
                </a:solidFill>
              </a:rPr>
              <a:t> مرت عزيز الثانية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Lecture( 10 )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slide( 13 )</a:t>
            </a:r>
          </a:p>
        </p:txBody>
      </p:sp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>
            <a:off x="5690325" y="2187225"/>
            <a:ext cx="15705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Stop(Bup) smoking 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5726850" y="4378375"/>
            <a:ext cx="3557700" cy="3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Pop(Bup) corn with Cheese( smoking cessation )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(9 &amp;10) Drugs used in Depression old &amp; new  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Lecture( 10 )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slide( 14 )</a:t>
            </a:r>
          </a:p>
        </p:txBody>
      </p:sp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/>
          <p:nvPr/>
        </p:nvSpPr>
        <p:spPr>
          <a:xfrm>
            <a:off x="1251925" y="9690900"/>
            <a:ext cx="35559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>
                <a:solidFill>
                  <a:srgbClr val="009193"/>
                </a:solidFill>
              </a:rPr>
              <a:t>نتخيل طفل صغير يقول: </a:t>
            </a:r>
            <a:r>
              <a:rPr lang="en-US" sz="1100" b="1" u="sng">
                <a:solidFill>
                  <a:srgbClr val="009193"/>
                </a:solidFill>
              </a:rPr>
              <a:t>أمي يا بر الأمان</a:t>
            </a:r>
            <a:r>
              <a:rPr lang="en-US" sz="1100" b="1">
                <a:solidFill>
                  <a:srgbClr val="009193"/>
                </a:solidFill>
              </a:rPr>
              <a:t>، ترى </a:t>
            </a:r>
            <a:r>
              <a:rPr lang="en-US" sz="1100" b="1" u="sng">
                <a:solidFill>
                  <a:srgbClr val="009193"/>
                </a:solidFill>
              </a:rPr>
              <a:t>سويتها على نفسي وأنا نايم</a:t>
            </a:r>
            <a:r>
              <a:rPr lang="en-US" sz="1100" b="1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1623100" y="5276800"/>
            <a:ext cx="24990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فلوسي</a:t>
            </a:r>
            <a:r>
              <a:rPr lang="en-US" sz="1100" b="1">
                <a:solidFill>
                  <a:srgbClr val="009193"/>
                </a:solidFill>
              </a:rPr>
              <a:t> تعرف كيف تفتح </a:t>
            </a:r>
            <a:r>
              <a:rPr lang="en-US" sz="1100" b="1" u="sng">
                <a:solidFill>
                  <a:srgbClr val="009193"/>
                </a:solidFill>
              </a:rPr>
              <a:t>شهيتي للأكل</a:t>
            </a:r>
            <a:r>
              <a:rPr lang="en-US" sz="1100" b="1">
                <a:solidFill>
                  <a:srgbClr val="009193"/>
                </a:solidFill>
              </a:rPr>
              <a:t> وكيف تقفلها</a:t>
            </a:r>
          </a:p>
        </p:txBody>
      </p:sp>
      <p:sp>
        <p:nvSpPr>
          <p:cNvPr id="482" name="Shape 482"/>
          <p:cNvSpPr txBox="1"/>
          <p:nvPr/>
        </p:nvSpPr>
        <p:spPr>
          <a:xfrm>
            <a:off x="1680375" y="7122400"/>
            <a:ext cx="1808700" cy="287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100" b="1" u="sng">
                <a:solidFill>
                  <a:srgbClr val="009193"/>
                </a:solidFill>
              </a:rPr>
              <a:t>هذا سري SSRI ما ينقال لأي أحد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hape 487"/>
          <p:cNvPicPr preferRelativeResize="0"/>
          <p:nvPr/>
        </p:nvPicPr>
        <p:blipFill rotWithShape="1">
          <a:blip r:embed="rId3">
            <a:alphaModFix/>
          </a:blip>
          <a:srcRect b="56013"/>
          <a:stretch/>
        </p:blipFill>
        <p:spPr>
          <a:xfrm>
            <a:off x="0" y="1472375"/>
            <a:ext cx="9601200" cy="95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(11) Drugs used in meningitis 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Lecture(11 )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slide( 4 )</a:t>
            </a:r>
          </a:p>
        </p:txBody>
      </p:sp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Shape 495"/>
          <p:cNvSpPr txBox="1"/>
          <p:nvPr/>
        </p:nvSpPr>
        <p:spPr>
          <a:xfrm>
            <a:off x="5777850" y="827750"/>
            <a:ext cx="3823200" cy="42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A</a:t>
            </a:r>
            <a:r>
              <a:rPr lang="en-US" b="1" u="sng">
                <a:solidFill>
                  <a:srgbClr val="009193"/>
                </a:solidFill>
              </a:rPr>
              <a:t>minop</a:t>
            </a:r>
            <a:r>
              <a:rPr lang="en-US" b="1">
                <a:solidFill>
                  <a:srgbClr val="009193"/>
                </a:solidFill>
              </a:rPr>
              <a:t>enicillins = </a:t>
            </a:r>
            <a:r>
              <a:rPr lang="en-US" b="1" u="sng">
                <a:solidFill>
                  <a:srgbClr val="009193"/>
                </a:solidFill>
              </a:rPr>
              <a:t>Minus(-) </a:t>
            </a:r>
            <a:r>
              <a:rPr lang="en-US" b="1">
                <a:solidFill>
                  <a:srgbClr val="009193"/>
                </a:solidFill>
              </a:rPr>
              <a:t>&amp; </a:t>
            </a:r>
            <a:r>
              <a:rPr lang="en-US" b="1" u="sng">
                <a:solidFill>
                  <a:srgbClr val="009193"/>
                </a:solidFill>
              </a:rPr>
              <a:t>P</a:t>
            </a:r>
            <a:r>
              <a:rPr lang="en-US" b="1">
                <a:solidFill>
                  <a:srgbClr val="009193"/>
                </a:solidFill>
              </a:rPr>
              <a:t>ositive(+)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1203500" y="1746050"/>
            <a:ext cx="3129300" cy="42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u="sng">
                <a:solidFill>
                  <a:srgbClr val="009193"/>
                </a:solidFill>
              </a:rPr>
              <a:t>P</a:t>
            </a:r>
            <a:r>
              <a:rPr lang="en-US" b="1">
                <a:solidFill>
                  <a:srgbClr val="009193"/>
                </a:solidFill>
              </a:rPr>
              <a:t>enicillins (</a:t>
            </a:r>
            <a:r>
              <a:rPr lang="en-US" b="1" u="sng">
                <a:solidFill>
                  <a:srgbClr val="009193"/>
                </a:solidFill>
              </a:rPr>
              <a:t>G</a:t>
            </a:r>
            <a:r>
              <a:rPr lang="en-US" b="1">
                <a:solidFill>
                  <a:srgbClr val="009193"/>
                </a:solidFill>
              </a:rPr>
              <a:t>) = </a:t>
            </a:r>
            <a:r>
              <a:rPr lang="en-US" b="1" u="sng">
                <a:solidFill>
                  <a:srgbClr val="009193"/>
                </a:solidFill>
              </a:rPr>
              <a:t>P</a:t>
            </a:r>
            <a:r>
              <a:rPr lang="en-US" b="1">
                <a:solidFill>
                  <a:srgbClr val="009193"/>
                </a:solidFill>
              </a:rPr>
              <a:t>ositive(+) &amp; م</a:t>
            </a:r>
            <a:r>
              <a:rPr lang="en-US" b="1" u="sng">
                <a:solidFill>
                  <a:srgbClr val="009193"/>
                </a:solidFill>
              </a:rPr>
              <a:t>وج</a:t>
            </a:r>
            <a:r>
              <a:rPr lang="en-US" b="1">
                <a:solidFill>
                  <a:srgbClr val="009193"/>
                </a:solidFill>
              </a:rPr>
              <a:t>ب</a:t>
            </a:r>
          </a:p>
        </p:txBody>
      </p:sp>
      <p:sp>
        <p:nvSpPr>
          <p:cNvPr id="7" name="Shape 361">
            <a:extLst>
              <a:ext uri="{FF2B5EF4-FFF2-40B4-BE49-F238E27FC236}">
                <a16:creationId xmlns:a16="http://schemas.microsoft.com/office/drawing/2014/main" xmlns="" id="{0AB82A6B-8A94-49DB-A5F4-E0D3538D4E4C}"/>
              </a:ext>
            </a:extLst>
          </p:cNvPr>
          <p:cNvSpPr txBox="1"/>
          <p:nvPr/>
        </p:nvSpPr>
        <p:spPr>
          <a:xfrm>
            <a:off x="14288" y="8461273"/>
            <a:ext cx="951470" cy="358816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009193"/>
                </a:solidFill>
              </a:rPr>
              <a:t>B with P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(11) Drugs used in meningitis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Lecture(11 )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slide( 5 )</a:t>
            </a:r>
          </a:p>
        </p:txBody>
      </p:sp>
      <p:pic>
        <p:nvPicPr>
          <p:cNvPr id="503" name="Shape 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x="5371825" y="7325425"/>
            <a:ext cx="3129300" cy="618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نقرا اسم المجموعة بالمعكوس Bape Car has everything inside it 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1029325" y="6432850"/>
            <a:ext cx="3129300" cy="322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عندنا انطباع سلبي(</a:t>
            </a:r>
            <a:r>
              <a:rPr lang="en-US" sz="1200" b="1" u="sng">
                <a:solidFill>
                  <a:srgbClr val="009193"/>
                </a:solidFill>
              </a:rPr>
              <a:t>Negative</a:t>
            </a:r>
            <a:r>
              <a:rPr lang="en-US" sz="1200" b="1">
                <a:solidFill>
                  <a:srgbClr val="009193"/>
                </a:solidFill>
              </a:rPr>
              <a:t>) عن كلمة زفت (</a:t>
            </a:r>
            <a:r>
              <a:rPr lang="en-US" sz="1200" b="1" u="sng">
                <a:solidFill>
                  <a:srgbClr val="009193"/>
                </a:solidFill>
              </a:rPr>
              <a:t>Ceft</a:t>
            </a:r>
            <a:r>
              <a:rPr lang="en-US" sz="1200" b="1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6595425" y="5866425"/>
            <a:ext cx="2709300" cy="322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Imi</a:t>
            </a:r>
            <a:r>
              <a:rPr lang="en-US" sz="1200" b="1" u="sng">
                <a:solidFill>
                  <a:srgbClr val="009193"/>
                </a:solidFill>
              </a:rPr>
              <a:t>pen</a:t>
            </a:r>
            <a:r>
              <a:rPr lang="en-US" sz="1200" b="1">
                <a:solidFill>
                  <a:srgbClr val="009193"/>
                </a:solidFill>
              </a:rPr>
              <a:t>em + Ci</a:t>
            </a:r>
            <a:r>
              <a:rPr lang="en-US" sz="1200" b="1" u="sng">
                <a:solidFill>
                  <a:srgbClr val="009193"/>
                </a:solidFill>
              </a:rPr>
              <a:t>last</a:t>
            </a:r>
            <a:r>
              <a:rPr lang="en-US" sz="1200" b="1">
                <a:solidFill>
                  <a:srgbClr val="009193"/>
                </a:solidFill>
              </a:rPr>
              <a:t>atin = Last pen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722125" y="7620625"/>
            <a:ext cx="3588900" cy="322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Ceft</a:t>
            </a:r>
            <a:r>
              <a:rPr lang="en-US" sz="1200" b="1" u="sng">
                <a:solidFill>
                  <a:srgbClr val="009193"/>
                </a:solidFill>
              </a:rPr>
              <a:t>azid</a:t>
            </a:r>
            <a:r>
              <a:rPr lang="en-US" sz="1200" b="1">
                <a:solidFill>
                  <a:srgbClr val="009193"/>
                </a:solidFill>
              </a:rPr>
              <a:t>ime= كأنه يقول أنا (أزيد) عن اللي قبلي  بهذي النقطة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5027300" y="9276175"/>
            <a:ext cx="4130100" cy="851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نقرا اسم المجموعة بالمعكوس Bape Car has everything inside it</a:t>
            </a:r>
          </a:p>
          <a:p>
            <a:pPr lvl="0" algn="ctr" rtl="1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يرد أحد عليه ويقول له كذاب (</a:t>
            </a:r>
            <a:r>
              <a:rPr lang="en-US" b="1" u="sng">
                <a:solidFill>
                  <a:srgbClr val="009193"/>
                </a:solidFill>
              </a:rPr>
              <a:t>Pseudo</a:t>
            </a:r>
            <a:r>
              <a:rPr lang="en-US" b="1">
                <a:solidFill>
                  <a:srgbClr val="009193"/>
                </a:solidFill>
              </a:rPr>
              <a:t>monas)   </a:t>
            </a:r>
          </a:p>
        </p:txBody>
      </p:sp>
      <p:sp>
        <p:nvSpPr>
          <p:cNvPr id="10" name="Shape 361">
            <a:extLst>
              <a:ext uri="{FF2B5EF4-FFF2-40B4-BE49-F238E27FC236}">
                <a16:creationId xmlns:a16="http://schemas.microsoft.com/office/drawing/2014/main" xmlns="" id="{76A57370-B23D-49D5-B02A-2A7C5777941D}"/>
              </a:ext>
            </a:extLst>
          </p:cNvPr>
          <p:cNvSpPr txBox="1"/>
          <p:nvPr/>
        </p:nvSpPr>
        <p:spPr>
          <a:xfrm>
            <a:off x="7916568" y="1295227"/>
            <a:ext cx="664032" cy="37027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ar-SA" b="1" dirty="0">
                <a:solidFill>
                  <a:srgbClr val="009193"/>
                </a:solidFill>
              </a:rPr>
              <a:t>امي بنام</a:t>
            </a:r>
            <a:endParaRPr lang="en-US" b="1" dirty="0">
              <a:solidFill>
                <a:srgbClr val="009193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(11) Drugs used in meningitis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Lecture(11 )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slide( 6 )</a:t>
            </a:r>
          </a:p>
        </p:txBody>
      </p:sp>
      <p:pic>
        <p:nvPicPr>
          <p:cNvPr id="515" name="Shape 5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 txBox="1"/>
          <p:nvPr/>
        </p:nvSpPr>
        <p:spPr>
          <a:xfrm>
            <a:off x="6806250" y="9296500"/>
            <a:ext cx="2559600" cy="429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rgbClr val="009193"/>
                </a:solidFill>
              </a:rPr>
              <a:t>A</a:t>
            </a:r>
            <a:r>
              <a:rPr lang="en-US" b="1" u="sng">
                <a:solidFill>
                  <a:srgbClr val="009193"/>
                </a:solidFill>
              </a:rPr>
              <a:t>mino</a:t>
            </a:r>
            <a:r>
              <a:rPr lang="en-US" b="1">
                <a:solidFill>
                  <a:srgbClr val="009193"/>
                </a:solidFill>
              </a:rPr>
              <a:t>glycosides = </a:t>
            </a:r>
            <a:r>
              <a:rPr lang="en-US" b="1" u="sng">
                <a:solidFill>
                  <a:srgbClr val="009193"/>
                </a:solidFill>
              </a:rPr>
              <a:t>Minus(-)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3336450" y="5928350"/>
            <a:ext cx="2366400" cy="584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ركبنا باص (</a:t>
            </a:r>
            <a:r>
              <a:rPr lang="en-US" sz="1200" b="1" u="sng">
                <a:solidFill>
                  <a:srgbClr val="009193"/>
                </a:solidFill>
              </a:rPr>
              <a:t>Van</a:t>
            </a:r>
            <a:r>
              <a:rPr lang="en-US" sz="1200" b="1">
                <a:solidFill>
                  <a:srgbClr val="009193"/>
                </a:solidFill>
              </a:rPr>
              <a:t>comycin) كان سائقه معصب ووجه أحمر (</a:t>
            </a:r>
            <a:r>
              <a:rPr lang="en-US" sz="1200" b="1" u="sng">
                <a:solidFill>
                  <a:srgbClr val="009193"/>
                </a:solidFill>
              </a:rPr>
              <a:t>Red man</a:t>
            </a:r>
            <a:r>
              <a:rPr lang="en-US" sz="1200" b="1">
                <a:solidFill>
                  <a:srgbClr val="009193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 b="63002"/>
          <a:stretch/>
        </p:blipFill>
        <p:spPr>
          <a:xfrm>
            <a:off x="0" y="1600200"/>
            <a:ext cx="9601200" cy="91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slide(6)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4209750" y="2757275"/>
            <a:ext cx="1181700" cy="503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just a </a:t>
            </a:r>
            <a:r>
              <a:rPr lang="en-US" sz="1200" b="1" u="sng">
                <a:solidFill>
                  <a:srgbClr val="009193"/>
                </a:solidFill>
              </a:rPr>
              <a:t>phase</a:t>
            </a:r>
            <a:r>
              <a:rPr lang="en-US" sz="1200" b="1">
                <a:solidFill>
                  <a:srgbClr val="009193"/>
                </a:solidFill>
              </a:rPr>
              <a:t>= for </a:t>
            </a:r>
            <a:r>
              <a:rPr lang="en-US" sz="1200" b="1" u="sng">
                <a:solidFill>
                  <a:srgbClr val="009193"/>
                </a:solidFill>
              </a:rPr>
              <a:t>short time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296475" y="3478250"/>
            <a:ext cx="2826600" cy="294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Deme carries</a:t>
            </a:r>
            <a:r>
              <a:rPr lang="en-US" sz="1200" b="1">
                <a:solidFill>
                  <a:srgbClr val="009193"/>
                </a:solidFill>
              </a:rPr>
              <a:t> the baby for </a:t>
            </a:r>
            <a:r>
              <a:rPr lang="en-US" sz="1200" b="1" u="sng">
                <a:solidFill>
                  <a:srgbClr val="009193"/>
                </a:solidFill>
              </a:rPr>
              <a:t>shot time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7381225" y="3478250"/>
            <a:ext cx="2105100" cy="635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Phate</a:t>
            </a:r>
            <a:r>
              <a:rPr lang="en-US" sz="1200" b="1">
                <a:solidFill>
                  <a:srgbClr val="009193"/>
                </a:solidFill>
              </a:rPr>
              <a:t> = fate,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your fate is to be stuck with this </a:t>
            </a:r>
            <a:r>
              <a:rPr lang="en-US" sz="1200" b="1" u="sng">
                <a:solidFill>
                  <a:srgbClr val="009193"/>
                </a:solidFill>
              </a:rPr>
              <a:t>forever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(12&amp;13) Drugs used in epilepsy 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x="7396475" y="50"/>
            <a:ext cx="1969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Lecture( 12&amp;13 )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slide( 4 )</a:t>
            </a:r>
          </a:p>
        </p:txBody>
      </p:sp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/>
        </p:nvSpPr>
        <p:spPr>
          <a:xfrm>
            <a:off x="5716100" y="8437050"/>
            <a:ext cx="1841100" cy="324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لمى</a:t>
            </a:r>
            <a:r>
              <a:rPr lang="en-US" sz="1200" b="1">
                <a:solidFill>
                  <a:srgbClr val="009193"/>
                </a:solidFill>
              </a:rPr>
              <a:t> </a:t>
            </a:r>
            <a:r>
              <a:rPr lang="en-US" sz="1200" b="1" u="sng">
                <a:solidFill>
                  <a:srgbClr val="009193"/>
                </a:solidFill>
              </a:rPr>
              <a:t>توبي</a:t>
            </a:r>
            <a:r>
              <a:rPr lang="en-US" sz="1200" b="1">
                <a:solidFill>
                  <a:srgbClr val="009193"/>
                </a:solidFill>
              </a:rPr>
              <a:t> هذي </a:t>
            </a:r>
            <a:r>
              <a:rPr lang="en-US" sz="1200" b="1" u="sng">
                <a:solidFill>
                  <a:srgbClr val="009193"/>
                </a:solidFill>
              </a:rPr>
              <a:t>ثاني</a:t>
            </a:r>
            <a:r>
              <a:rPr lang="en-US" sz="1200" b="1">
                <a:solidFill>
                  <a:srgbClr val="009193"/>
                </a:solidFill>
              </a:rPr>
              <a:t> مرة تسوينها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(12&amp;13) Drugs used in epilepsy 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7396475" y="50"/>
            <a:ext cx="1969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Lecture( 12&amp;13 )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slide( 5 )</a:t>
            </a: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2143775" y="10297125"/>
            <a:ext cx="3151200" cy="324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فين Phenytoin  أسنانك ما أشوفها، لثتك مغطية عليها! 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7001050" y="11456125"/>
            <a:ext cx="2146200" cy="324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Na= No for Carb نقول لا للكرب 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2647500" y="7395875"/>
            <a:ext cx="4306200" cy="324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أفكر أروح الحفلة Party= </a:t>
            </a:r>
            <a:r>
              <a:rPr lang="en-US" sz="1200" b="1" u="sng">
                <a:solidFill>
                  <a:srgbClr val="009193"/>
                </a:solidFill>
              </a:rPr>
              <a:t>partial</a:t>
            </a:r>
            <a:r>
              <a:rPr lang="en-US" sz="1200" b="1">
                <a:solidFill>
                  <a:srgbClr val="009193"/>
                </a:solidFill>
              </a:rPr>
              <a:t> seizures بالسيارة </a:t>
            </a:r>
            <a:r>
              <a:rPr lang="en-US" sz="1200" b="1" u="sng">
                <a:solidFill>
                  <a:srgbClr val="009193"/>
                </a:solidFill>
              </a:rPr>
              <a:t>Car</a:t>
            </a:r>
            <a:r>
              <a:rPr lang="en-US" sz="1200" b="1">
                <a:solidFill>
                  <a:srgbClr val="009193"/>
                </a:solidFill>
              </a:rPr>
              <a:t>bamazepine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(12&amp;13) Drugs used in epilepsy 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7396475" y="50"/>
            <a:ext cx="1969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Lecture( 12&amp;13 )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slide( 6 )</a:t>
            </a:r>
          </a:p>
        </p:txBody>
      </p:sp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9700"/>
            <a:ext cx="9601200" cy="120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/>
        </p:nvSpPr>
        <p:spPr>
          <a:xfrm>
            <a:off x="3707075" y="11980125"/>
            <a:ext cx="1874400" cy="667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مرره صدم زوجي Sodium  لما عرف ان طفلنا عنده تشوه خلقي Nural tube defect </a:t>
            </a:r>
          </a:p>
        </p:txBody>
      </p:sp>
      <p:sp>
        <p:nvSpPr>
          <p:cNvPr id="6" name="Shape 382">
            <a:extLst>
              <a:ext uri="{FF2B5EF4-FFF2-40B4-BE49-F238E27FC236}">
                <a16:creationId xmlns:a16="http://schemas.microsoft.com/office/drawing/2014/main" xmlns="" id="{CCE8933B-FA8A-401B-8FFD-7DB9C9E766A7}"/>
              </a:ext>
            </a:extLst>
          </p:cNvPr>
          <p:cNvSpPr txBox="1"/>
          <p:nvPr/>
        </p:nvSpPr>
        <p:spPr>
          <a:xfrm>
            <a:off x="4753770" y="1615430"/>
            <a:ext cx="1098390" cy="370533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ar-SA" sz="1200" b="1" dirty="0">
                <a:solidFill>
                  <a:srgbClr val="009193"/>
                </a:solidFill>
              </a:rPr>
              <a:t>صوديوم بالبارود</a:t>
            </a:r>
            <a:endParaRPr lang="en-US" sz="1200" b="1" dirty="0">
              <a:solidFill>
                <a:srgbClr val="009193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lt1"/>
                </a:solidFill>
              </a:rPr>
              <a:t>(12&amp;13) Drugs used in epilepsy 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7396475" y="50"/>
            <a:ext cx="1969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Lecture( 12&amp;13 )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slide( 5 )</a:t>
            </a:r>
          </a:p>
        </p:txBody>
      </p:sp>
      <p:pic>
        <p:nvPicPr>
          <p:cNvPr id="555" name="Shape 5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 txBox="1"/>
          <p:nvPr/>
        </p:nvSpPr>
        <p:spPr>
          <a:xfrm>
            <a:off x="929975" y="9106800"/>
            <a:ext cx="3214800" cy="385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دوبني رميته Topi-ramate  ايش فيني نسيت بسرعة !!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5618350" y="10029225"/>
            <a:ext cx="2988900" cy="308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لمى عندها Skin rashes ومعجبة مرره بستيف جوبز</a:t>
            </a:r>
          </a:p>
        </p:txBody>
      </p:sp>
      <p:sp>
        <p:nvSpPr>
          <p:cNvPr id="7" name="Shape 382">
            <a:extLst>
              <a:ext uri="{FF2B5EF4-FFF2-40B4-BE49-F238E27FC236}">
                <a16:creationId xmlns:a16="http://schemas.microsoft.com/office/drawing/2014/main" xmlns="" id="{CCE8933B-FA8A-401B-8FFD-7DB9C9E766A7}"/>
              </a:ext>
            </a:extLst>
          </p:cNvPr>
          <p:cNvSpPr txBox="1"/>
          <p:nvPr/>
        </p:nvSpPr>
        <p:spPr>
          <a:xfrm>
            <a:off x="3730437" y="1644005"/>
            <a:ext cx="828675" cy="370533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 smtClean="0">
                <a:solidFill>
                  <a:srgbClr val="009193"/>
                </a:solidFill>
              </a:rPr>
              <a:t>دوبني رميت</a:t>
            </a:r>
            <a:endParaRPr lang="en-US" sz="1200" b="1" dirty="0">
              <a:solidFill>
                <a:srgbClr val="009193"/>
              </a:solidFill>
            </a:endParaRPr>
          </a:p>
        </p:txBody>
      </p:sp>
      <p:sp>
        <p:nvSpPr>
          <p:cNvPr id="8" name="Shape 382">
            <a:extLst>
              <a:ext uri="{FF2B5EF4-FFF2-40B4-BE49-F238E27FC236}">
                <a16:creationId xmlns:a16="http://schemas.microsoft.com/office/drawing/2014/main" xmlns="" id="{CCE8933B-FA8A-401B-8FFD-7DB9C9E766A7}"/>
              </a:ext>
            </a:extLst>
          </p:cNvPr>
          <p:cNvSpPr txBox="1"/>
          <p:nvPr/>
        </p:nvSpPr>
        <p:spPr>
          <a:xfrm>
            <a:off x="8230872" y="1635568"/>
            <a:ext cx="1077951" cy="370533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 smtClean="0">
                <a:solidFill>
                  <a:srgbClr val="009193"/>
                </a:solidFill>
              </a:rPr>
              <a:t>لمى </a:t>
            </a:r>
            <a:r>
              <a:rPr lang="ar-SA" sz="1200" b="1" smtClean="0">
                <a:solidFill>
                  <a:srgbClr val="009193"/>
                </a:solidFill>
              </a:rPr>
              <a:t>حاولي تجين</a:t>
            </a:r>
            <a:endParaRPr lang="en-US" sz="1200" b="1" dirty="0">
              <a:solidFill>
                <a:srgbClr val="009193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Shape 562"/>
          <p:cNvPicPr preferRelativeResize="0"/>
          <p:nvPr/>
        </p:nvPicPr>
        <p:blipFill rotWithShape="1">
          <a:blip r:embed="rId3">
            <a:alphaModFix/>
          </a:blip>
          <a:srcRect b="56922"/>
          <a:stretch/>
        </p:blipFill>
        <p:spPr>
          <a:xfrm>
            <a:off x="0" y="1394675"/>
            <a:ext cx="9601200" cy="94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(14) Drugs used in headache and migraine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Lecture( 14 )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slide( 5 )</a:t>
            </a:r>
          </a:p>
        </p:txBody>
      </p:sp>
      <p:pic>
        <p:nvPicPr>
          <p:cNvPr id="569" name="Shape 5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 txBox="1"/>
          <p:nvPr/>
        </p:nvSpPr>
        <p:spPr>
          <a:xfrm>
            <a:off x="7273050" y="10927125"/>
            <a:ext cx="1398300" cy="270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فين ذا الزين ؟ شكله </a:t>
            </a:r>
            <a:r>
              <a:rPr lang="en-US" sz="1200" b="1" u="sng">
                <a:solidFill>
                  <a:srgbClr val="009193"/>
                </a:solidFill>
              </a:rPr>
              <a:t>نايم</a:t>
            </a:r>
            <a:r>
              <a:rPr lang="en-US" sz="1200" b="1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3743325" y="11759375"/>
            <a:ext cx="5530975" cy="270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آخر مقطع من اسم الدرق نقدر نقراه بالمصري ،</a:t>
            </a:r>
            <a:r>
              <a:rPr lang="en-US" sz="1200" b="1" u="sng">
                <a:solidFill>
                  <a:srgbClr val="009193"/>
                </a:solidFill>
              </a:rPr>
              <a:t> الست الحديدة Set-iron</a:t>
            </a:r>
            <a:r>
              <a:rPr lang="en-US" sz="1200" b="1">
                <a:solidFill>
                  <a:srgbClr val="009193"/>
                </a:solidFill>
              </a:rPr>
              <a:t> يعني يستخدم للحالات الشديدة  </a:t>
            </a:r>
          </a:p>
        </p:txBody>
      </p:sp>
      <p:sp>
        <p:nvSpPr>
          <p:cNvPr id="7" name="Shape 382">
            <a:extLst>
              <a:ext uri="{FF2B5EF4-FFF2-40B4-BE49-F238E27FC236}">
                <a16:creationId xmlns:a16="http://schemas.microsoft.com/office/drawing/2014/main" xmlns="" id="{8BA3298E-0F70-46BE-A325-F1CD447B6159}"/>
              </a:ext>
            </a:extLst>
          </p:cNvPr>
          <p:cNvSpPr txBox="1"/>
          <p:nvPr/>
        </p:nvSpPr>
        <p:spPr>
          <a:xfrm>
            <a:off x="1040424" y="6637938"/>
            <a:ext cx="1627401" cy="28575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1">
              <a:spcBef>
                <a:spcPts val="0"/>
              </a:spcBef>
              <a:buNone/>
            </a:pPr>
            <a:r>
              <a:rPr lang="ar-SA" sz="1200" b="1" dirty="0">
                <a:solidFill>
                  <a:srgbClr val="009193"/>
                </a:solidFill>
              </a:rPr>
              <a:t>أبو إبراهيم تعب واخد غفوة</a:t>
            </a:r>
            <a:endParaRPr lang="en-US" sz="1200" b="1" dirty="0">
              <a:solidFill>
                <a:srgbClr val="009193"/>
              </a:solidFill>
            </a:endParaRPr>
          </a:p>
        </p:txBody>
      </p:sp>
      <p:sp>
        <p:nvSpPr>
          <p:cNvPr id="8" name="Shape 382">
            <a:extLst>
              <a:ext uri="{FF2B5EF4-FFF2-40B4-BE49-F238E27FC236}">
                <a16:creationId xmlns:a16="http://schemas.microsoft.com/office/drawing/2014/main" xmlns="" id="{C9CCDB30-CE08-4F9F-B3DC-4B498907294E}"/>
              </a:ext>
            </a:extLst>
          </p:cNvPr>
          <p:cNvSpPr txBox="1"/>
          <p:nvPr/>
        </p:nvSpPr>
        <p:spPr>
          <a:xfrm>
            <a:off x="-52570" y="12217079"/>
            <a:ext cx="2157412" cy="384497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9193"/>
                </a:solidFill>
              </a:rPr>
              <a:t>Messi is a good Defender </a:t>
            </a:r>
          </a:p>
        </p:txBody>
      </p:sp>
      <p:sp>
        <p:nvSpPr>
          <p:cNvPr id="9" name="Shape 382">
            <a:extLst>
              <a:ext uri="{FF2B5EF4-FFF2-40B4-BE49-F238E27FC236}">
                <a16:creationId xmlns:a16="http://schemas.microsoft.com/office/drawing/2014/main" xmlns="" id="{8BA3298E-0F70-46BE-A325-F1CD447B6159}"/>
              </a:ext>
            </a:extLst>
          </p:cNvPr>
          <p:cNvSpPr txBox="1"/>
          <p:nvPr/>
        </p:nvSpPr>
        <p:spPr>
          <a:xfrm>
            <a:off x="2257425" y="8490549"/>
            <a:ext cx="1760568" cy="782038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1"/>
            <a:r>
              <a:rPr lang="ar-SA" sz="1200" b="1" dirty="0" smtClean="0">
                <a:solidFill>
                  <a:srgbClr val="009193"/>
                </a:solidFill>
              </a:rPr>
              <a:t>دوم دن دوم دن </a:t>
            </a:r>
            <a:r>
              <a:rPr lang="en-US" sz="1200" b="1" dirty="0" smtClean="0">
                <a:solidFill>
                  <a:srgbClr val="009193"/>
                </a:solidFill>
              </a:rPr>
              <a:t>Dom-done</a:t>
            </a:r>
            <a:r>
              <a:rPr lang="ar-SA" sz="1200" b="1" dirty="0" smtClean="0">
                <a:solidFill>
                  <a:srgbClr val="009193"/>
                </a:solidFill>
              </a:rPr>
              <a:t> كأنه صوت شيء يتحرك</a:t>
            </a:r>
            <a:r>
              <a:rPr lang="en-US" sz="1200" b="1" dirty="0">
                <a:solidFill>
                  <a:srgbClr val="009193"/>
                </a:solidFill>
              </a:rPr>
              <a:t> </a:t>
            </a:r>
            <a:r>
              <a:rPr lang="en-US" sz="1200" b="1" dirty="0" smtClean="0">
                <a:solidFill>
                  <a:srgbClr val="009193"/>
                </a:solidFill>
              </a:rPr>
              <a:t>Gastro-</a:t>
            </a:r>
            <a:r>
              <a:rPr lang="en-US" sz="1200" b="1" dirty="0" err="1" smtClean="0">
                <a:solidFill>
                  <a:srgbClr val="009193"/>
                </a:solidFill>
              </a:rPr>
              <a:t>prokinetic</a:t>
            </a:r>
            <a:endParaRPr lang="en-US" sz="1200" b="1" dirty="0">
              <a:solidFill>
                <a:srgbClr val="009193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(14) Drugs used in headache and migraine</a:t>
            </a:r>
          </a:p>
        </p:txBody>
      </p:sp>
      <p:sp>
        <p:nvSpPr>
          <p:cNvPr id="577" name="Shape 577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Lecture( 14 )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slide( 8 )</a:t>
            </a:r>
          </a:p>
        </p:txBody>
      </p:sp>
      <p:pic>
        <p:nvPicPr>
          <p:cNvPr id="578" name="Shape 5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49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/>
          <p:nvPr/>
        </p:nvSpPr>
        <p:spPr>
          <a:xfrm>
            <a:off x="2411525" y="9885800"/>
            <a:ext cx="1689600" cy="270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هذا زول كبير تعبان قلبه كتير </a:t>
            </a:r>
          </a:p>
        </p:txBody>
      </p:sp>
      <p:sp>
        <p:nvSpPr>
          <p:cNvPr id="6" name="Shape 382">
            <a:extLst>
              <a:ext uri="{FF2B5EF4-FFF2-40B4-BE49-F238E27FC236}">
                <a16:creationId xmlns:a16="http://schemas.microsoft.com/office/drawing/2014/main" xmlns="" id="{B26033FA-4934-4F90-B33B-F6916BBC2E92}"/>
              </a:ext>
            </a:extLst>
          </p:cNvPr>
          <p:cNvSpPr txBox="1"/>
          <p:nvPr/>
        </p:nvSpPr>
        <p:spPr>
          <a:xfrm>
            <a:off x="2884990" y="2562376"/>
            <a:ext cx="3515810" cy="295124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9193"/>
                </a:solidFill>
              </a:rPr>
              <a:t>Summer (Suma) is Hot ( Nar) in Sudan (</a:t>
            </a:r>
            <a:r>
              <a:rPr lang="en-US" sz="1200" b="1" dirty="0" err="1">
                <a:solidFill>
                  <a:srgbClr val="009193"/>
                </a:solidFill>
              </a:rPr>
              <a:t>Zol</a:t>
            </a:r>
            <a:r>
              <a:rPr lang="en-US" sz="1200" b="1" dirty="0">
                <a:solidFill>
                  <a:srgbClr val="009193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(14) Drugs used in headache and migraine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7795350" y="50"/>
            <a:ext cx="15705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Lecture( 14 )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slide( 8 )</a:t>
            </a:r>
          </a:p>
        </p:txBody>
      </p:sp>
      <p:pic>
        <p:nvPicPr>
          <p:cNvPr id="586" name="Shape 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Shape 587"/>
          <p:cNvSpPr txBox="1"/>
          <p:nvPr/>
        </p:nvSpPr>
        <p:spPr>
          <a:xfrm>
            <a:off x="6962800" y="11252350"/>
            <a:ext cx="1855800" cy="33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Forever = Frovatriptan</a:t>
            </a:r>
          </a:p>
        </p:txBody>
      </p:sp>
      <p:sp>
        <p:nvSpPr>
          <p:cNvPr id="588" name="Shape 588"/>
          <p:cNvSpPr txBox="1"/>
          <p:nvPr/>
        </p:nvSpPr>
        <p:spPr>
          <a:xfrm>
            <a:off x="6042150" y="11908075"/>
            <a:ext cx="2535300" cy="33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u="sng">
                <a:solidFill>
                  <a:srgbClr val="009193"/>
                </a:solidFill>
              </a:rPr>
              <a:t>F</a:t>
            </a:r>
            <a:r>
              <a:rPr lang="en-US" sz="1200" b="1">
                <a:solidFill>
                  <a:srgbClr val="009193"/>
                </a:solidFill>
              </a:rPr>
              <a:t>emale cycle  = </a:t>
            </a:r>
            <a:r>
              <a:rPr lang="en-US" sz="1200" b="1" u="sng">
                <a:solidFill>
                  <a:srgbClr val="009193"/>
                </a:solidFill>
              </a:rPr>
              <a:t>F</a:t>
            </a:r>
            <a:r>
              <a:rPr lang="en-US" sz="1200" b="1">
                <a:solidFill>
                  <a:srgbClr val="009193"/>
                </a:solidFill>
              </a:rPr>
              <a:t>rovatriptan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slide(7)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slide(8)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4299425" y="2893175"/>
            <a:ext cx="1324200" cy="34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1">
              <a:spcBef>
                <a:spcPts val="0"/>
              </a:spcBef>
              <a:buNone/>
            </a:pPr>
            <a:r>
              <a:rPr lang="en-US" sz="1200" b="1">
                <a:solidFill>
                  <a:srgbClr val="009193"/>
                </a:solidFill>
              </a:rPr>
              <a:t>أبو فنيلة يرفع الضغط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slide(9)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50"/>
            <a:ext cx="9601200" cy="1207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0" y="0"/>
            <a:ext cx="9601200" cy="73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lt1"/>
                </a:solidFill>
              </a:rPr>
              <a:t>(1) Pharmacology of drugs acting on the eye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7795350" y="50"/>
            <a:ext cx="1324200" cy="73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Lecture(1)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1">
                <a:solidFill>
                  <a:srgbClr val="00FFFF"/>
                </a:solidFill>
              </a:rPr>
              <a:t> slide(10)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1400"/>
            <a:ext cx="9601200" cy="120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2192</Words>
  <Application>Microsoft Macintosh PowerPoint</Application>
  <PresentationFormat>A3 Paper (297x420 mm)‎</PresentationFormat>
  <Paragraphs>308</Paragraphs>
  <Slides>57</Slides>
  <Notes>57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61" baseType="lpstr">
      <vt:lpstr>Calibri</vt:lpstr>
      <vt:lpstr>Sorts Mill Goudy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روان القحطاني</cp:lastModifiedBy>
  <cp:revision>8</cp:revision>
  <dcterms:modified xsi:type="dcterms:W3CDTF">2017-11-08T07:52:07Z</dcterms:modified>
</cp:coreProperties>
</file>