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30" r:id="rId1"/>
  </p:sldMasterIdLst>
  <p:notesMasterIdLst>
    <p:notesMasterId r:id="rId9"/>
  </p:notesMasterIdLst>
  <p:sldIdLst>
    <p:sldId id="270" r:id="rId2"/>
    <p:sldId id="281" r:id="rId3"/>
    <p:sldId id="272" r:id="rId4"/>
    <p:sldId id="279" r:id="rId5"/>
    <p:sldId id="264" r:id="rId6"/>
    <p:sldId id="282" r:id="rId7"/>
    <p:sldId id="280" r:id="rId8"/>
  </p:sldIdLst>
  <p:sldSz cx="6858000" cy="9906000" type="A4"/>
  <p:notesSz cx="6858000" cy="9144000"/>
  <p:defaultTextStyle>
    <a:defPPr>
      <a:defRPr lang="en-US"/>
    </a:defPPr>
    <a:lvl1pPr marL="0" algn="l" defTabSz="663123" rtl="0" eaLnBrk="1" latinLnBrk="0" hangingPunct="1">
      <a:defRPr sz="1305" kern="1200">
        <a:solidFill>
          <a:schemeClr val="tx1"/>
        </a:solidFill>
        <a:latin typeface="+mn-lt"/>
        <a:ea typeface="+mn-ea"/>
        <a:cs typeface="+mn-cs"/>
      </a:defRPr>
    </a:lvl1pPr>
    <a:lvl2pPr marL="331561" algn="l" defTabSz="663123" rtl="0" eaLnBrk="1" latinLnBrk="0" hangingPunct="1">
      <a:defRPr sz="1305" kern="1200">
        <a:solidFill>
          <a:schemeClr val="tx1"/>
        </a:solidFill>
        <a:latin typeface="+mn-lt"/>
        <a:ea typeface="+mn-ea"/>
        <a:cs typeface="+mn-cs"/>
      </a:defRPr>
    </a:lvl2pPr>
    <a:lvl3pPr marL="663123" algn="l" defTabSz="663123" rtl="0" eaLnBrk="1" latinLnBrk="0" hangingPunct="1">
      <a:defRPr sz="1305" kern="1200">
        <a:solidFill>
          <a:schemeClr val="tx1"/>
        </a:solidFill>
        <a:latin typeface="+mn-lt"/>
        <a:ea typeface="+mn-ea"/>
        <a:cs typeface="+mn-cs"/>
      </a:defRPr>
    </a:lvl3pPr>
    <a:lvl4pPr marL="994684" algn="l" defTabSz="663123" rtl="0" eaLnBrk="1" latinLnBrk="0" hangingPunct="1">
      <a:defRPr sz="1305" kern="1200">
        <a:solidFill>
          <a:schemeClr val="tx1"/>
        </a:solidFill>
        <a:latin typeface="+mn-lt"/>
        <a:ea typeface="+mn-ea"/>
        <a:cs typeface="+mn-cs"/>
      </a:defRPr>
    </a:lvl4pPr>
    <a:lvl5pPr marL="1326246" algn="l" defTabSz="663123" rtl="0" eaLnBrk="1" latinLnBrk="0" hangingPunct="1">
      <a:defRPr sz="1305" kern="1200">
        <a:solidFill>
          <a:schemeClr val="tx1"/>
        </a:solidFill>
        <a:latin typeface="+mn-lt"/>
        <a:ea typeface="+mn-ea"/>
        <a:cs typeface="+mn-cs"/>
      </a:defRPr>
    </a:lvl5pPr>
    <a:lvl6pPr marL="1657807" algn="l" defTabSz="663123" rtl="0" eaLnBrk="1" latinLnBrk="0" hangingPunct="1">
      <a:defRPr sz="1305" kern="1200">
        <a:solidFill>
          <a:schemeClr val="tx1"/>
        </a:solidFill>
        <a:latin typeface="+mn-lt"/>
        <a:ea typeface="+mn-ea"/>
        <a:cs typeface="+mn-cs"/>
      </a:defRPr>
    </a:lvl6pPr>
    <a:lvl7pPr marL="1989369" algn="l" defTabSz="663123" rtl="0" eaLnBrk="1" latinLnBrk="0" hangingPunct="1">
      <a:defRPr sz="1305" kern="1200">
        <a:solidFill>
          <a:schemeClr val="tx1"/>
        </a:solidFill>
        <a:latin typeface="+mn-lt"/>
        <a:ea typeface="+mn-ea"/>
        <a:cs typeface="+mn-cs"/>
      </a:defRPr>
    </a:lvl7pPr>
    <a:lvl8pPr marL="2320930" algn="l" defTabSz="663123" rtl="0" eaLnBrk="1" latinLnBrk="0" hangingPunct="1">
      <a:defRPr sz="1305" kern="1200">
        <a:solidFill>
          <a:schemeClr val="tx1"/>
        </a:solidFill>
        <a:latin typeface="+mn-lt"/>
        <a:ea typeface="+mn-ea"/>
        <a:cs typeface="+mn-cs"/>
      </a:defRPr>
    </a:lvl8pPr>
    <a:lvl9pPr marL="2652492" algn="l" defTabSz="663123" rtl="0" eaLnBrk="1" latinLnBrk="0" hangingPunct="1">
      <a:defRPr sz="13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FF2600"/>
    <a:srgbClr val="FF9300"/>
    <a:srgbClr val="000000"/>
    <a:srgbClr val="00FA00"/>
    <a:srgbClr val="73FEFF"/>
    <a:srgbClr val="D883FF"/>
    <a:srgbClr val="941651"/>
    <a:srgbClr val="009193"/>
    <a:srgbClr val="FFD5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98"/>
    <p:restoredTop sz="94893" autoAdjust="0"/>
  </p:normalViewPr>
  <p:slideViewPr>
    <p:cSldViewPr snapToGrid="0" snapToObjects="1">
      <p:cViewPr>
        <p:scale>
          <a:sx n="95" d="100"/>
          <a:sy n="95" d="100"/>
        </p:scale>
        <p:origin x="448" y="-10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3F033F-8D2B-714D-8058-642D570BF57F}" type="datetimeFigureOut">
              <a:rPr lang="en-US" smtClean="0"/>
              <a:t>11/1/17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E5190A-6CD4-FB48-A6F9-593816121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61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63123" rtl="0" eaLnBrk="1" latinLnBrk="0" hangingPunct="1">
      <a:defRPr sz="870" kern="1200">
        <a:solidFill>
          <a:schemeClr val="tx1"/>
        </a:solidFill>
        <a:latin typeface="+mn-lt"/>
        <a:ea typeface="+mn-ea"/>
        <a:cs typeface="+mn-cs"/>
      </a:defRPr>
    </a:lvl1pPr>
    <a:lvl2pPr marL="331561" algn="l" defTabSz="663123" rtl="0" eaLnBrk="1" latinLnBrk="0" hangingPunct="1">
      <a:defRPr sz="870" kern="1200">
        <a:solidFill>
          <a:schemeClr val="tx1"/>
        </a:solidFill>
        <a:latin typeface="+mn-lt"/>
        <a:ea typeface="+mn-ea"/>
        <a:cs typeface="+mn-cs"/>
      </a:defRPr>
    </a:lvl2pPr>
    <a:lvl3pPr marL="663123" algn="l" defTabSz="663123" rtl="0" eaLnBrk="1" latinLnBrk="0" hangingPunct="1">
      <a:defRPr sz="870" kern="1200">
        <a:solidFill>
          <a:schemeClr val="tx1"/>
        </a:solidFill>
        <a:latin typeface="+mn-lt"/>
        <a:ea typeface="+mn-ea"/>
        <a:cs typeface="+mn-cs"/>
      </a:defRPr>
    </a:lvl3pPr>
    <a:lvl4pPr marL="994684" algn="l" defTabSz="663123" rtl="0" eaLnBrk="1" latinLnBrk="0" hangingPunct="1">
      <a:defRPr sz="870" kern="1200">
        <a:solidFill>
          <a:schemeClr val="tx1"/>
        </a:solidFill>
        <a:latin typeface="+mn-lt"/>
        <a:ea typeface="+mn-ea"/>
        <a:cs typeface="+mn-cs"/>
      </a:defRPr>
    </a:lvl4pPr>
    <a:lvl5pPr marL="1326246" algn="l" defTabSz="663123" rtl="0" eaLnBrk="1" latinLnBrk="0" hangingPunct="1">
      <a:defRPr sz="870" kern="1200">
        <a:solidFill>
          <a:schemeClr val="tx1"/>
        </a:solidFill>
        <a:latin typeface="+mn-lt"/>
        <a:ea typeface="+mn-ea"/>
        <a:cs typeface="+mn-cs"/>
      </a:defRPr>
    </a:lvl5pPr>
    <a:lvl6pPr marL="1657807" algn="l" defTabSz="663123" rtl="0" eaLnBrk="1" latinLnBrk="0" hangingPunct="1">
      <a:defRPr sz="870" kern="1200">
        <a:solidFill>
          <a:schemeClr val="tx1"/>
        </a:solidFill>
        <a:latin typeface="+mn-lt"/>
        <a:ea typeface="+mn-ea"/>
        <a:cs typeface="+mn-cs"/>
      </a:defRPr>
    </a:lvl6pPr>
    <a:lvl7pPr marL="1989369" algn="l" defTabSz="663123" rtl="0" eaLnBrk="1" latinLnBrk="0" hangingPunct="1">
      <a:defRPr sz="870" kern="1200">
        <a:solidFill>
          <a:schemeClr val="tx1"/>
        </a:solidFill>
        <a:latin typeface="+mn-lt"/>
        <a:ea typeface="+mn-ea"/>
        <a:cs typeface="+mn-cs"/>
      </a:defRPr>
    </a:lvl7pPr>
    <a:lvl8pPr marL="2320930" algn="l" defTabSz="663123" rtl="0" eaLnBrk="1" latinLnBrk="0" hangingPunct="1">
      <a:defRPr sz="870" kern="1200">
        <a:solidFill>
          <a:schemeClr val="tx1"/>
        </a:solidFill>
        <a:latin typeface="+mn-lt"/>
        <a:ea typeface="+mn-ea"/>
        <a:cs typeface="+mn-cs"/>
      </a:defRPr>
    </a:lvl8pPr>
    <a:lvl9pPr marL="2652492" algn="l" defTabSz="663123" rtl="0" eaLnBrk="1" latinLnBrk="0" hangingPunct="1">
      <a:defRPr sz="87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5190A-6CD4-FB48-A6F9-59381612124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758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5190A-6CD4-FB48-A6F9-59381612124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95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CF2D-96DF-9347-8969-C5D349EA6356}" type="datetimeFigureOut">
              <a:rPr lang="en-US" smtClean="0"/>
              <a:t>11/1/17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B8D4-36A7-0F48-8B20-C0FD90121D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CF2D-96DF-9347-8969-C5D349EA6356}" type="datetimeFigureOut">
              <a:rPr lang="en-US" smtClean="0"/>
              <a:t>11/1/17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B8D4-36A7-0F48-8B20-C0FD90121D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CF2D-96DF-9347-8969-C5D349EA6356}" type="datetimeFigureOut">
              <a:rPr lang="en-US" smtClean="0"/>
              <a:t>11/1/17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B8D4-36A7-0F48-8B20-C0FD90121D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CF2D-96DF-9347-8969-C5D349EA6356}" type="datetimeFigureOut">
              <a:rPr lang="en-US" smtClean="0"/>
              <a:t>11/1/17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B8D4-36A7-0F48-8B20-C0FD90121D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CF2D-96DF-9347-8969-C5D349EA6356}" type="datetimeFigureOut">
              <a:rPr lang="en-US" smtClean="0"/>
              <a:t>11/1/17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B8D4-36A7-0F48-8B20-C0FD90121D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CF2D-96DF-9347-8969-C5D349EA6356}" type="datetimeFigureOut">
              <a:rPr lang="en-US" smtClean="0"/>
              <a:t>11/1/17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B8D4-36A7-0F48-8B20-C0FD90121D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CF2D-96DF-9347-8969-C5D349EA6356}" type="datetimeFigureOut">
              <a:rPr lang="en-US" smtClean="0"/>
              <a:t>11/1/17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B8D4-36A7-0F48-8B20-C0FD90121D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CF2D-96DF-9347-8969-C5D349EA6356}" type="datetimeFigureOut">
              <a:rPr lang="en-US" smtClean="0"/>
              <a:t>11/1/17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B8D4-36A7-0F48-8B20-C0FD90121D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CF2D-96DF-9347-8969-C5D349EA6356}" type="datetimeFigureOut">
              <a:rPr lang="en-US" smtClean="0"/>
              <a:t>11/1/17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B8D4-36A7-0F48-8B20-C0FD90121D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CF2D-96DF-9347-8969-C5D349EA6356}" type="datetimeFigureOut">
              <a:rPr lang="en-US" smtClean="0"/>
              <a:t>11/1/17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B8D4-36A7-0F48-8B20-C0FD90121D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CF2D-96DF-9347-8969-C5D349EA6356}" type="datetimeFigureOut">
              <a:rPr lang="en-US" smtClean="0"/>
              <a:t>11/1/17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B8D4-36A7-0F48-8B20-C0FD90121D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BCF2D-96DF-9347-8969-C5D349EA6356}" type="datetimeFigureOut">
              <a:rPr lang="en-US" smtClean="0"/>
              <a:t>11/1/17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5B8D4-36A7-0F48-8B20-C0FD90121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557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35" r:id="rId5"/>
    <p:sldLayoutId id="2147484036" r:id="rId6"/>
    <p:sldLayoutId id="2147484037" r:id="rId7"/>
    <p:sldLayoutId id="2147484038" r:id="rId8"/>
    <p:sldLayoutId id="2147484039" r:id="rId9"/>
    <p:sldLayoutId id="2147484040" r:id="rId10"/>
    <p:sldLayoutId id="2147484041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hyperlink" Target="https://docs.google.com/presentation/d/1_-g1vol4eBWPet5xVCkuTGFvvnhFF3PJmU0tWtEEw_o/edit?usp=sharing" TargetMode="External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hyperlink" Target="https://docs.google.com/presentation/d/1Z0Vf9oEOJSXo4JIA0mTCk5jB-OU9LP5TFCwz8iBgNac/edit?usp=sharing" TargetMode="External"/><Relationship Id="rId9" Type="http://schemas.openxmlformats.org/officeDocument/2006/relationships/image" Target="../media/image5.tiff"/><Relationship Id="rId1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tiff"/><Relationship Id="rId5" Type="http://schemas.openxmlformats.org/officeDocument/2006/relationships/hyperlink" Target="https://docs.google.com/forms/d/e/1FAIpQLSc57qjDXLPcQLYftI27W91gCKD2RgH0OzQDdDxsiLYmH9DKtw/viewform" TargetMode="External"/><Relationship Id="rId6" Type="http://schemas.openxmlformats.org/officeDocument/2006/relationships/image" Target="../media/image11.tiff"/><Relationship Id="rId7" Type="http://schemas.openxmlformats.org/officeDocument/2006/relationships/hyperlink" Target="https://twitter.com/pharma436" TargetMode="External"/><Relationship Id="rId8" Type="http://schemas.openxmlformats.org/officeDocument/2006/relationships/image" Target="../media/image12.tiff"/><Relationship Id="rId9" Type="http://schemas.openxmlformats.org/officeDocument/2006/relationships/hyperlink" Target="https://docs.google.com/forms/d/1sxDqHtpP3bUaOhQmYw96IE7mX-DlrklT5dlZUA2teSI/edit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3" t="4123" r="2846" b="6720"/>
          <a:stretch/>
        </p:blipFill>
        <p:spPr>
          <a:xfrm rot="-60000">
            <a:off x="5139640" y="198604"/>
            <a:ext cx="1580474" cy="1001546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4835299" y="4764881"/>
            <a:ext cx="1457325" cy="41433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3196059"/>
            <a:ext cx="6462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941651"/>
                </a:solidFill>
                <a:latin typeface="Goudy Old Style" charset="0"/>
                <a:ea typeface="Goudy Old Style" charset="0"/>
                <a:cs typeface="Goudy Old Style" charset="0"/>
              </a:rPr>
              <a:t>Drugs </a:t>
            </a:r>
            <a:r>
              <a:rPr lang="en-US" sz="2800" b="1" dirty="0">
                <a:solidFill>
                  <a:srgbClr val="941651"/>
                </a:solidFill>
                <a:latin typeface="Goudy Old Style" charset="0"/>
                <a:ea typeface="Goudy Old Style" charset="0"/>
                <a:cs typeface="Goudy Old Style" charset="0"/>
              </a:rPr>
              <a:t>Used In Meningitis</a:t>
            </a:r>
          </a:p>
        </p:txBody>
      </p:sp>
      <p:sp>
        <p:nvSpPr>
          <p:cNvPr id="39" name="Pentagon 38"/>
          <p:cNvSpPr/>
          <p:nvPr/>
        </p:nvSpPr>
        <p:spPr>
          <a:xfrm>
            <a:off x="0" y="4418188"/>
            <a:ext cx="1780674" cy="386767"/>
          </a:xfrm>
          <a:prstGeom prst="homePlate">
            <a:avLst/>
          </a:prstGeom>
          <a:solidFill>
            <a:srgbClr val="16C7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1800" b="1" dirty="0">
              <a:solidFill>
                <a:schemeClr val="tx1"/>
              </a:solidFill>
              <a:latin typeface="Tsukushi A Round Gothic" charset="-128"/>
              <a:ea typeface="Tsukushi A Round Gothic" charset="-128"/>
              <a:cs typeface="Tsukushi A Round Gothic" charset="-128"/>
            </a:endParaRPr>
          </a:p>
          <a:p>
            <a:pPr algn="just"/>
            <a:r>
              <a:rPr lang="en-US" sz="1800" b="1" dirty="0">
                <a:solidFill>
                  <a:schemeClr val="tx1"/>
                </a:solidFill>
                <a:latin typeface="Tsukushi A Round Gothic" charset="-128"/>
                <a:ea typeface="Tsukushi A Round Gothic" charset="-128"/>
                <a:cs typeface="Tsukushi A Round Gothic" charset="-128"/>
              </a:rPr>
              <a:t>  Objectives:</a:t>
            </a:r>
          </a:p>
          <a:p>
            <a:pPr algn="just"/>
            <a:r>
              <a:rPr lang="en-US" sz="1800" b="1" dirty="0">
                <a:solidFill>
                  <a:schemeClr val="tx1"/>
                </a:solidFill>
                <a:latin typeface="Tsukushi A Round Gothic" charset="-128"/>
                <a:ea typeface="Tsukushi A Round Gothic" charset="-128"/>
                <a:cs typeface="Tsukushi A Round Gothic" charset="-128"/>
              </a:rPr>
              <a:t>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31854" y="4845030"/>
            <a:ext cx="61607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D579"/>
              </a:buClr>
              <a:buFont typeface="Wingdings" charset="2"/>
              <a:buChar char="Ø"/>
            </a:pPr>
            <a:r>
              <a:rPr lang="en-US" sz="1600" b="1" dirty="0">
                <a:solidFill>
                  <a:srgbClr val="FFC000"/>
                </a:solidFill>
              </a:rPr>
              <a:t> </a:t>
            </a:r>
            <a:r>
              <a:rPr lang="en-US" altLang="en-US" sz="1600" dirty="0">
                <a:cs typeface="Arial" panose="020B0604020202020204" pitchFamily="34" charset="0"/>
              </a:rPr>
              <a:t>Describe briefly common types of meningitis.</a:t>
            </a:r>
          </a:p>
          <a:p>
            <a:pPr marL="285750" indent="-285750">
              <a:buClr>
                <a:srgbClr val="FFD579"/>
              </a:buClr>
              <a:buFont typeface="Wingdings" charset="2"/>
              <a:buChar char="Ø"/>
            </a:pPr>
            <a:r>
              <a:rPr lang="en-US" sz="1600" b="1" dirty="0">
                <a:solidFill>
                  <a:srgbClr val="FFC000"/>
                </a:solidFill>
              </a:rPr>
              <a:t> </a:t>
            </a:r>
            <a:r>
              <a:rPr lang="en-US" altLang="en-US" sz="1600" dirty="0">
                <a:cs typeface="Arial" panose="020B0604020202020204" pitchFamily="34" charset="0"/>
              </a:rPr>
              <a:t>List the name of antibiotics used for treatment of meningitis</a:t>
            </a:r>
            <a:endParaRPr lang="en-US" sz="1600" b="1" dirty="0">
              <a:solidFill>
                <a:srgbClr val="FFC000"/>
              </a:solidFill>
            </a:endParaRPr>
          </a:p>
          <a:p>
            <a:pPr marL="285750" indent="-285750">
              <a:buClr>
                <a:srgbClr val="FFD579"/>
              </a:buClr>
              <a:buFont typeface="Wingdings" charset="2"/>
              <a:buChar char="Ø"/>
            </a:pPr>
            <a:r>
              <a:rPr lang="en-US" sz="1600" b="1" dirty="0">
                <a:solidFill>
                  <a:srgbClr val="FFC000"/>
                </a:solidFill>
              </a:rPr>
              <a:t> </a:t>
            </a:r>
            <a:r>
              <a:rPr lang="en-US" altLang="en-US" sz="1600" dirty="0">
                <a:cs typeface="Arial" panose="020B0604020202020204" pitchFamily="34" charset="0"/>
              </a:rPr>
              <a:t>Describe the principles of treatment.</a:t>
            </a:r>
            <a:endParaRPr lang="en-US" sz="1600" b="1" dirty="0">
              <a:solidFill>
                <a:srgbClr val="FFC000"/>
              </a:solidFill>
            </a:endParaRPr>
          </a:p>
          <a:p>
            <a:pPr marL="285750" indent="-285750">
              <a:buClr>
                <a:srgbClr val="FFD579"/>
              </a:buClr>
              <a:buFont typeface="Wingdings" charset="2"/>
              <a:buChar char="Ø"/>
            </a:pPr>
            <a:r>
              <a:rPr lang="en-US" sz="1600" b="1" dirty="0">
                <a:solidFill>
                  <a:srgbClr val="FFC000"/>
                </a:solidFill>
              </a:rPr>
              <a:t> </a:t>
            </a:r>
            <a:r>
              <a:rPr lang="en-US" altLang="en-US" sz="1600" dirty="0">
                <a:cs typeface="Arial" panose="020B0604020202020204" pitchFamily="34" charset="0"/>
              </a:rPr>
              <a:t>Describe the mechanism of action &amp; adverse effects of the individual drugs.</a:t>
            </a:r>
            <a:endParaRPr lang="en-US" sz="1600" b="1" dirty="0">
              <a:solidFill>
                <a:srgbClr val="FFC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55458" y="6505068"/>
            <a:ext cx="6073423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extra information and further explanation  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rgbClr val="FF0000"/>
                </a:solidFill>
              </a:rPr>
              <a:t>important 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rgbClr val="008F00"/>
                </a:solidFill>
              </a:rPr>
              <a:t>doctors notes 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rgbClr val="0432FF"/>
                </a:solidFill>
              </a:rPr>
              <a:t>Drugs names </a:t>
            </a:r>
            <a:endParaRPr lang="ar-SA" sz="1400" b="1" dirty="0">
              <a:solidFill>
                <a:srgbClr val="0432FF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rgbClr val="009193"/>
                </a:solidFill>
              </a:rPr>
              <a:t>Mnemonics </a:t>
            </a:r>
          </a:p>
        </p:txBody>
      </p:sp>
      <p:sp>
        <p:nvSpPr>
          <p:cNvPr id="49" name="Oval 48"/>
          <p:cNvSpPr/>
          <p:nvPr/>
        </p:nvSpPr>
        <p:spPr>
          <a:xfrm flipV="1">
            <a:off x="85972" y="6692477"/>
            <a:ext cx="191187" cy="174253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 flipV="1">
            <a:off x="92294" y="7020953"/>
            <a:ext cx="191187" cy="17425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 flipV="1">
            <a:off x="92666" y="7600085"/>
            <a:ext cx="191187" cy="174253"/>
          </a:xfrm>
          <a:prstGeom prst="ellipse">
            <a:avLst/>
          </a:prstGeom>
          <a:solidFill>
            <a:srgbClr val="0432FF"/>
          </a:solidFill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EFA00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 flipV="1">
            <a:off x="92294" y="7310519"/>
            <a:ext cx="191187" cy="174253"/>
          </a:xfrm>
          <a:prstGeom prst="ellipse">
            <a:avLst/>
          </a:prstGeom>
          <a:solidFill>
            <a:srgbClr val="008F00"/>
          </a:solidFill>
          <a:ln>
            <a:solidFill>
              <a:srgbClr val="008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F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31944" r="17500" b="14514"/>
          <a:stretch/>
        </p:blipFill>
        <p:spPr>
          <a:xfrm>
            <a:off x="159866" y="267240"/>
            <a:ext cx="1433509" cy="1180808"/>
          </a:xfrm>
          <a:prstGeom prst="rect">
            <a:avLst/>
          </a:prstGeom>
        </p:spPr>
      </p:pic>
      <p:sp>
        <p:nvSpPr>
          <p:cNvPr id="20" name="Pentagon 19"/>
          <p:cNvSpPr/>
          <p:nvPr/>
        </p:nvSpPr>
        <p:spPr>
          <a:xfrm>
            <a:off x="0" y="6197167"/>
            <a:ext cx="1780674" cy="360862"/>
          </a:xfrm>
          <a:prstGeom prst="homePlate">
            <a:avLst/>
          </a:prstGeom>
          <a:solidFill>
            <a:srgbClr val="16C7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solidFill>
                <a:schemeClr val="tx1"/>
              </a:solidFill>
              <a:latin typeface="Tsukushi A Round Gothic" charset="-128"/>
              <a:ea typeface="Tsukushi A Round Gothic" charset="-128"/>
              <a:cs typeface="Tsukushi A Round Gothic" charset="-128"/>
            </a:endParaRPr>
          </a:p>
          <a:p>
            <a:pPr algn="ctr"/>
            <a:r>
              <a:rPr lang="en-US" sz="1800" b="1" dirty="0">
                <a:solidFill>
                  <a:schemeClr val="tx1"/>
                </a:solidFill>
                <a:latin typeface="Tsukushi A Round Gothic" charset="-128"/>
                <a:ea typeface="Tsukushi A Round Gothic" charset="-128"/>
                <a:cs typeface="Tsukushi A Round Gothic" charset="-128"/>
              </a:rPr>
              <a:t>  color index:</a:t>
            </a:r>
          </a:p>
          <a:p>
            <a:pPr algn="just"/>
            <a:endParaRPr lang="en-US" sz="1600" b="1" dirty="0">
              <a:solidFill>
                <a:schemeClr val="tx1"/>
              </a:solidFill>
              <a:latin typeface="Tsukushi A Round Gothic" charset="-128"/>
              <a:ea typeface="Tsukushi A Round Gothic" charset="-128"/>
              <a:cs typeface="Tsukushi A Round Gothic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7753"/>
          <a:stretch/>
        </p:blipFill>
        <p:spPr>
          <a:xfrm>
            <a:off x="1895225" y="520531"/>
            <a:ext cx="2823395" cy="2799493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 flipV="1">
            <a:off x="92666" y="7942761"/>
            <a:ext cx="191187" cy="174253"/>
          </a:xfrm>
          <a:prstGeom prst="ellipse">
            <a:avLst/>
          </a:prstGeom>
          <a:solidFill>
            <a:srgbClr val="009193"/>
          </a:solidFill>
          <a:ln>
            <a:solidFill>
              <a:srgbClr val="009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EFA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6053" y="9146918"/>
            <a:ext cx="4505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Kindly check the editing file before studying this document  </a:t>
            </a:r>
          </a:p>
        </p:txBody>
      </p:sp>
      <p:pic>
        <p:nvPicPr>
          <p:cNvPr id="19" name="Picture 18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6198" y="9292388"/>
            <a:ext cx="475921" cy="47592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32119" y="9351044"/>
            <a:ext cx="6225881" cy="694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https://docs.google.com/presentation/d/1_-g1vol4eBWPet5xVCkuTGFvvnhFF3PJmU0tWtEEw_o/edit?usp=sharing</a:t>
            </a:r>
            <a:endParaRPr lang="en-US" dirty="0"/>
          </a:p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65646" y="8570334"/>
            <a:ext cx="4312753" cy="694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8"/>
              </a:rPr>
              <a:t>https://docs.google.com/presentation/d/1Z0Vf9oEOJSXo4JIA0mTCk5jB-OU9LP5TFCwz8iBgNac/edit?usp=sharing</a:t>
            </a:r>
            <a:endParaRPr lang="en-US" dirty="0"/>
          </a:p>
          <a:p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32667" y="8333022"/>
            <a:ext cx="853650" cy="90486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762391" y="8395938"/>
            <a:ext cx="4505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Check out the mnemonics file 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922" y="6611672"/>
            <a:ext cx="1702955" cy="150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8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6858000" cy="39485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Introduction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957573"/>
              </p:ext>
            </p:extLst>
          </p:nvPr>
        </p:nvGraphicFramePr>
        <p:xfrm>
          <a:off x="254577" y="465460"/>
          <a:ext cx="6348846" cy="86873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9403"/>
                <a:gridCol w="1822186"/>
                <a:gridCol w="212834"/>
                <a:gridCol w="1574074"/>
                <a:gridCol w="297888"/>
                <a:gridCol w="1302461"/>
              </a:tblGrid>
              <a:tr h="279071">
                <a:tc gridSpan="6">
                  <a:txBody>
                    <a:bodyPr/>
                    <a:lstStyle/>
                    <a:p>
                      <a:pPr algn="ctr"/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Meningitis</a:t>
                      </a:r>
                      <a:endParaRPr lang="en-US" sz="11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7E79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6884">
                <a:tc gridSpan="6"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It</a:t>
                      </a:r>
                      <a:r>
                        <a:rPr lang="en-US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is an 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inflammation 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of the protective membranes covering 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brain and the spinal cord 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(meninges).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8495">
                <a:tc gridSpan="6"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Causes</a:t>
                      </a:r>
                    </a:p>
                  </a:txBody>
                  <a:tcPr anchor="ctr">
                    <a:solidFill>
                      <a:srgbClr val="FF7E79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7184">
                <a:tc gridSpan="3">
                  <a:txBody>
                    <a:bodyPr/>
                    <a:lstStyle/>
                    <a:p>
                      <a:pPr algn="ctr"/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Infectious</a:t>
                      </a:r>
                      <a:endParaRPr lang="en-US" sz="1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D579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Non-Infectious</a:t>
                      </a:r>
                    </a:p>
                  </a:txBody>
                  <a:tcPr anchor="ctr">
                    <a:solidFill>
                      <a:srgbClr val="FFD579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0441">
                <a:tc gridSpan="3">
                  <a:txBody>
                    <a:bodyPr/>
                    <a:lstStyle/>
                    <a:p>
                      <a:pPr algn="ctr"/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1.Viruses</a:t>
                      </a:r>
                      <a:r>
                        <a:rPr lang="en-US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000" kern="1200" baseline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(common).</a:t>
                      </a:r>
                    </a:p>
                    <a:p>
                      <a:pPr algn="ctr"/>
                      <a:r>
                        <a:rPr lang="en-US" sz="1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2.Bacteria. </a:t>
                      </a:r>
                      <a:r>
                        <a:rPr lang="en-US" sz="10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(common).</a:t>
                      </a:r>
                      <a:endParaRPr lang="en-US" sz="1000" b="1" kern="1200" baseline="0" dirty="0" smtClean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3.Fungal</a:t>
                      </a:r>
                      <a:r>
                        <a:rPr lang="en-US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e.g. malignant meningitis</a:t>
                      </a:r>
                    </a:p>
                    <a:p>
                      <a:pPr algn="ctr"/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(spread of cancer to meninges)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5538">
                <a:tc gridSpan="6"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Bacterial Meningitis</a:t>
                      </a:r>
                      <a:endParaRPr lang="en-US" sz="11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7E79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99493">
                <a:tc gridSpan="6">
                  <a:txBody>
                    <a:bodyPr/>
                    <a:lstStyle/>
                    <a:p>
                      <a:pPr marL="1971675" lvl="7" indent="-171450" algn="l">
                        <a:buFont typeface="Arial" charset="0"/>
                        <a:buChar char="•"/>
                      </a:pPr>
                      <a:endParaRPr lang="en-US" altLang="en-US" sz="1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gridSpan="6"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Causes of Bacterial Meningitis</a:t>
                      </a:r>
                      <a:endParaRPr lang="en-US" sz="11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7E79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14696">
                <a:tc gridSpan="6"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3773">
                <a:tc gridSpan="6"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Route of transmission:</a:t>
                      </a:r>
                    </a:p>
                  </a:txBody>
                  <a:tcPr>
                    <a:solidFill>
                      <a:srgbClr val="FF7E79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38721">
                <a:tc gridSpan="6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bacteria are carried by humans in the nose and throat and spread by close</a:t>
                      </a:r>
                      <a:r>
                        <a:rPr lang="en-US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contact such as 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coughing and/or sneezing, kissing, sharing eating utensils.</a:t>
                      </a:r>
                      <a:endParaRPr lang="en-US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pathogens spread from the </a:t>
                      </a:r>
                      <a:r>
                        <a:rPr lang="en-US" sz="1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respiratory</a:t>
                      </a:r>
                      <a:r>
                        <a:rPr lang="en-US" sz="10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(main rout of transmission)</a:t>
                      </a:r>
                      <a:r>
                        <a:rPr lang="en-US" sz="1000" b="1" kern="1200" baseline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tract to the 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blood stream 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septicemia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 and to the nervous system and cause 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bacterial meningitis.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Contaminated food</a:t>
                      </a:r>
                      <a:r>
                        <a:rPr lang="en-US" sz="1000" b="0" kern="1200" baseline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specially in </a:t>
                      </a:r>
                      <a:r>
                        <a:rPr lang="en-US" sz="1000" b="1" kern="1200" baseline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immunocompromised patients and pregnant women </a:t>
                      </a:r>
                      <a:endParaRPr lang="en-US" sz="1000" b="1" kern="1200" dirty="0" smtClean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6333">
                <a:tc gridSpan="6"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Symptoms of Bacterial meningitis</a:t>
                      </a:r>
                      <a:endParaRPr lang="en-US" sz="11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7E79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14328">
                <a:tc gridSpan="6">
                  <a:txBody>
                    <a:bodyPr/>
                    <a:lstStyle/>
                    <a:p>
                      <a:pPr algn="ctr"/>
                      <a:endParaRPr lang="en-US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0225">
                <a:tc gridSpan="6"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Treatment principles</a:t>
                      </a:r>
                    </a:p>
                  </a:txBody>
                  <a:tcPr anchor="ctr">
                    <a:solidFill>
                      <a:srgbClr val="FF7E79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7387"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Emergency hospitalization</a:t>
                      </a: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marL="285750" marR="0" indent="-2857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Antibiotics: </a:t>
                      </a:r>
                      <a:r>
                        <a:rPr lang="en-US" sz="1000" b="0" i="0" u="none" kern="1200" baseline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the most important characteristic of the selected antibiotic is to cross BBB(lipophilic drug ) BUT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0" u="none" kern="1200" baseline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inflammation of the meninges (meningitis) causes changes in the permeability so sometimes we can use hydrophilic drugs(polar) e.g.: aminoglycosides </a:t>
                      </a:r>
                    </a:p>
                    <a:p>
                      <a:pPr marL="285750" lvl="0" indent="-285750">
                        <a:buFont typeface="Arial" charset="0"/>
                        <a:buChar char="•"/>
                      </a:pP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Antibiotics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Selected </a:t>
                      </a:r>
                      <a:r>
                        <a:rPr lang="en-US" sz="1000" b="1" i="1" u="sng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must penetrate adequately into the CSF</a:t>
                      </a:r>
                      <a:r>
                        <a:rPr lang="en-US" sz="1000" b="1" i="1" u="sng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0" u="none" kern="1200" baseline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Remember penetration is easier because of the inflammation.</a:t>
                      </a:r>
                      <a:endParaRPr lang="en-US" sz="1000" b="0" i="0" u="none" kern="1200" dirty="0" smtClean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charset="0"/>
                        <a:buChar char="•"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Regimen chosen must have </a:t>
                      </a:r>
                      <a:r>
                        <a:rPr lang="en-US" sz="1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potent activity against known or suspected pathogens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&amp; exert a bactericidal effect. (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Empiric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en-US" sz="10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mostly broad</a:t>
                      </a:r>
                      <a:r>
                        <a:rPr lang="en-US" sz="1000" kern="1200" baseline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spectrum.</a:t>
                      </a:r>
                      <a:endParaRPr lang="en-US" sz="1000" kern="1200" dirty="0" smtClean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Measures for treatment of complications.</a:t>
                      </a:r>
                    </a:p>
                  </a:txBody>
                  <a:tcPr anchor="ctr"/>
                </a:tc>
              </a:tr>
              <a:tr h="257387">
                <a:tc gridSpan="6">
                  <a:txBody>
                    <a:bodyPr/>
                    <a:lstStyle/>
                    <a:p>
                      <a:pPr algn="ctr"/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Prevention better than cure ! </a:t>
                      </a:r>
                      <a:endParaRPr lang="en-US" sz="11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7E79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endParaRPr lang="en-US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7387">
                <a:tc gridSpan="2">
                  <a:txBody>
                    <a:bodyPr/>
                    <a:lstStyle/>
                    <a:p>
                      <a:pPr marL="0" marR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A) Haemophilus influenza type B (Hib) bacterium,</a:t>
                      </a:r>
                      <a:r>
                        <a:rPr lang="en-US" sz="1000" dirty="0" smtClean="0"/>
                        <a:t> a leading cause of bacterial meningitis </a:t>
                      </a:r>
                      <a:r>
                        <a:rPr lang="en-US" sz="1000" b="1" dirty="0" smtClean="0"/>
                        <a:t>in children</a:t>
                      </a:r>
                      <a:r>
                        <a:rPr lang="en-US" sz="1000" dirty="0" smtClean="0"/>
                        <a:t>. </a:t>
                      </a:r>
                    </a:p>
                    <a:p>
                      <a:pPr marL="0" marR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So</a:t>
                      </a:r>
                      <a:r>
                        <a:rPr lang="en-US" sz="1000" dirty="0" smtClean="0"/>
                        <a:t> there is a </a:t>
                      </a:r>
                      <a:r>
                        <a:rPr lang="en-US" sz="1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New Hib vaccines </a:t>
                      </a:r>
                      <a:r>
                        <a:rPr lang="en-US" sz="1000" dirty="0" smtClean="0"/>
                        <a:t>— available as part of the routine childhood immunization schedule have greatly reduced cases of this type of meningitis.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B) Pneumococcal polysaccharide vaccine (PPSV) </a:t>
                      </a:r>
                      <a:r>
                        <a:rPr lang="en-US" sz="1000" dirty="0" smtClean="0"/>
                        <a:t>for </a:t>
                      </a:r>
                      <a:r>
                        <a:rPr lang="en-US" sz="1000" b="1" dirty="0" smtClean="0"/>
                        <a:t>older children and adults </a:t>
                      </a:r>
                      <a:r>
                        <a:rPr lang="en-US" altLang="x-none" sz="1000" b="1" dirty="0" smtClean="0">
                          <a:solidFill>
                            <a:srgbClr val="FF0000"/>
                          </a:solidFill>
                          <a:cs typeface="Tahoma" charset="0"/>
                        </a:rPr>
                        <a:t>(protects against meningitis caused by S.pneumonia)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C) Meningococcal conjugate vaccine </a:t>
                      </a:r>
                      <a:r>
                        <a:rPr lang="en-US" sz="1000" dirty="0" smtClean="0"/>
                        <a:t>,people going to </a:t>
                      </a:r>
                      <a:r>
                        <a:rPr lang="en-US" sz="1000" b="1" dirty="0" smtClean="0">
                          <a:solidFill>
                            <a:srgbClr val="FF0000"/>
                          </a:solidFill>
                        </a:rPr>
                        <a:t>Hajj</a:t>
                      </a:r>
                      <a:r>
                        <a:rPr lang="en-US" sz="1000" dirty="0" smtClean="0"/>
                        <a:t>. </a:t>
                      </a:r>
                      <a:r>
                        <a:rPr lang="en-US" altLang="x-none" sz="1000" b="1" dirty="0" smtClean="0">
                          <a:solidFill>
                            <a:schemeClr val="tx1"/>
                          </a:solidFill>
                          <a:cs typeface="Tahoma" charset="0"/>
                        </a:rPr>
                        <a:t>(protects against meningitis caused by N. meningitides)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مربع نص 17"/>
          <p:cNvSpPr txBox="1"/>
          <p:nvPr/>
        </p:nvSpPr>
        <p:spPr>
          <a:xfrm>
            <a:off x="254577" y="3378278"/>
            <a:ext cx="543111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rgbClr val="FF0000"/>
                </a:solidFill>
              </a:rPr>
              <a:t>Neisseria </a:t>
            </a:r>
            <a:r>
              <a:rPr lang="en-US" sz="1000" b="1" dirty="0" smtClean="0">
                <a:solidFill>
                  <a:srgbClr val="FF0000"/>
                </a:solidFill>
              </a:rPr>
              <a:t>meningitidis. </a:t>
            </a:r>
            <a:r>
              <a:rPr lang="en-US" sz="1000" dirty="0" smtClean="0">
                <a:solidFill>
                  <a:srgbClr val="00B050"/>
                </a:solidFill>
              </a:rPr>
              <a:t>(gram -ve)</a:t>
            </a:r>
            <a:endParaRPr lang="en-US" sz="1000" dirty="0">
              <a:solidFill>
                <a:srgbClr val="00B05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rgbClr val="FF0000"/>
                </a:solidFill>
              </a:rPr>
              <a:t>Streptococcus </a:t>
            </a:r>
            <a:r>
              <a:rPr lang="en-US" sz="1000" b="1" dirty="0" smtClean="0">
                <a:solidFill>
                  <a:srgbClr val="FF0000"/>
                </a:solidFill>
              </a:rPr>
              <a:t>pneumoniae. </a:t>
            </a:r>
            <a:r>
              <a:rPr lang="en-US" sz="1000" dirty="0">
                <a:solidFill>
                  <a:srgbClr val="00B050"/>
                </a:solidFill>
              </a:rPr>
              <a:t>Most </a:t>
            </a:r>
            <a:r>
              <a:rPr lang="en-US" sz="1000" dirty="0" smtClean="0">
                <a:solidFill>
                  <a:srgbClr val="00B050"/>
                </a:solidFill>
              </a:rPr>
              <a:t>common cause (gram +ve)</a:t>
            </a:r>
            <a:endParaRPr lang="en-US" sz="1000" dirty="0">
              <a:solidFill>
                <a:srgbClr val="00B05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000" dirty="0"/>
              <a:t>Haemophilus </a:t>
            </a:r>
            <a:r>
              <a:rPr lang="en-US" sz="1000" dirty="0" smtClean="0"/>
              <a:t>influenzae. </a:t>
            </a:r>
            <a:r>
              <a:rPr lang="en-US" sz="1000" dirty="0" smtClean="0">
                <a:solidFill>
                  <a:srgbClr val="00B050"/>
                </a:solidFill>
              </a:rPr>
              <a:t>(gram -</a:t>
            </a:r>
            <a:r>
              <a:rPr lang="en-US" sz="1000" dirty="0" err="1" smtClean="0">
                <a:solidFill>
                  <a:srgbClr val="00B050"/>
                </a:solidFill>
              </a:rPr>
              <a:t>ve</a:t>
            </a:r>
            <a:r>
              <a:rPr lang="en-US" sz="1000" dirty="0" smtClean="0">
                <a:solidFill>
                  <a:srgbClr val="00B050"/>
                </a:solidFill>
              </a:rPr>
              <a:t>) ,Vaccine is available.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000" dirty="0"/>
              <a:t>Pseudomonas aeruginosa</a:t>
            </a:r>
            <a:r>
              <a:rPr lang="en-US" sz="1000" dirty="0" smtClean="0"/>
              <a:t>→</a:t>
            </a:r>
            <a:r>
              <a:rPr lang="en-US" sz="1000" dirty="0" smtClean="0">
                <a:solidFill>
                  <a:srgbClr val="00B050"/>
                </a:solidFill>
              </a:rPr>
              <a:t>(gram </a:t>
            </a:r>
            <a:r>
              <a:rPr lang="en-US" sz="1000" dirty="0">
                <a:solidFill>
                  <a:srgbClr val="00B050"/>
                </a:solidFill>
              </a:rPr>
              <a:t>-</a:t>
            </a:r>
            <a:r>
              <a:rPr lang="en-US" sz="1000" dirty="0" err="1" smtClean="0">
                <a:solidFill>
                  <a:srgbClr val="00B050"/>
                </a:solidFill>
              </a:rPr>
              <a:t>ve</a:t>
            </a:r>
            <a:r>
              <a:rPr lang="en-US" sz="1000" dirty="0" smtClean="0">
                <a:solidFill>
                  <a:srgbClr val="00B050"/>
                </a:solidFill>
              </a:rPr>
              <a:t>),(</a:t>
            </a:r>
            <a:r>
              <a:rPr lang="en-US" sz="1000" b="1" dirty="0" smtClean="0">
                <a:solidFill>
                  <a:srgbClr val="00B050"/>
                </a:solidFill>
              </a:rPr>
              <a:t>very resistant organism</a:t>
            </a:r>
            <a:r>
              <a:rPr lang="en-US" sz="1000" dirty="0">
                <a:solidFill>
                  <a:srgbClr val="00B050"/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x-none" sz="1000" dirty="0">
              <a:solidFill>
                <a:srgbClr val="00B050"/>
              </a:solidFill>
            </a:endParaRPr>
          </a:p>
        </p:txBody>
      </p:sp>
      <p:sp>
        <p:nvSpPr>
          <p:cNvPr id="8" name="مربع نص 19"/>
          <p:cNvSpPr txBox="1"/>
          <p:nvPr/>
        </p:nvSpPr>
        <p:spPr>
          <a:xfrm>
            <a:off x="3958139" y="340219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/>
              <a:t>Staphylococcus aureus</a:t>
            </a:r>
            <a:r>
              <a:rPr lang="en-US" sz="1000" dirty="0" smtClean="0"/>
              <a:t>. </a:t>
            </a:r>
            <a:r>
              <a:rPr lang="en-US" sz="1000" dirty="0" smtClean="0">
                <a:solidFill>
                  <a:srgbClr val="00B050"/>
                </a:solidFill>
              </a:rPr>
              <a:t>(Gram +</a:t>
            </a:r>
            <a:r>
              <a:rPr lang="en-US" sz="1000" dirty="0" err="1" smtClean="0">
                <a:solidFill>
                  <a:srgbClr val="00B050"/>
                </a:solidFill>
              </a:rPr>
              <a:t>ve</a:t>
            </a:r>
            <a:r>
              <a:rPr lang="en-US" sz="1000" dirty="0" smtClean="0">
                <a:solidFill>
                  <a:srgbClr val="00B050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 smtClean="0"/>
              <a:t>Listeria Monocytogenes.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 smtClean="0"/>
              <a:t>Mycobacterium tuberculosis→</a:t>
            </a:r>
            <a:endParaRPr lang="en-US" sz="1000" dirty="0"/>
          </a:p>
          <a:p>
            <a:r>
              <a:rPr lang="en-US" sz="1000" dirty="0"/>
              <a:t>     </a:t>
            </a:r>
            <a:r>
              <a:rPr lang="en-US" sz="1000" dirty="0" smtClean="0"/>
              <a:t>     </a:t>
            </a:r>
            <a:r>
              <a:rPr lang="en-US" sz="1000" dirty="0"/>
              <a:t>(tuberculous meningitis</a:t>
            </a:r>
            <a:r>
              <a:rPr lang="en-US" sz="1000" dirty="0" smtClean="0"/>
              <a:t>).</a:t>
            </a:r>
            <a:endParaRPr lang="en-US" sz="1000" dirty="0"/>
          </a:p>
        </p:txBody>
      </p:sp>
      <p:sp>
        <p:nvSpPr>
          <p:cNvPr id="9" name="مربع نص 30">
            <a:extLst>
              <a:ext uri="{FF2B5EF4-FFF2-40B4-BE49-F238E27FC236}">
                <a16:creationId xmlns="" xmlns:a16="http://schemas.microsoft.com/office/drawing/2014/main" id="{FA8FAEB2-1DCB-455C-818C-F886C899F652}"/>
              </a:ext>
            </a:extLst>
          </p:cNvPr>
          <p:cNvSpPr txBox="1"/>
          <p:nvPr/>
        </p:nvSpPr>
        <p:spPr>
          <a:xfrm>
            <a:off x="2644497" y="5478755"/>
            <a:ext cx="2009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514350">
              <a:buFont typeface="Arial" panose="020B0604020202020204" pitchFamily="34" charset="0"/>
              <a:buChar char="•"/>
            </a:pPr>
            <a:r>
              <a:rPr lang="en-US" sz="1000" dirty="0" smtClean="0"/>
              <a:t>Vomiting.</a:t>
            </a:r>
            <a:endParaRPr lang="en-US" sz="1000" dirty="0"/>
          </a:p>
          <a:p>
            <a:pPr marL="285750" indent="-285750" defTabSz="514350">
              <a:buFont typeface="Arial" panose="020B0604020202020204" pitchFamily="34" charset="0"/>
              <a:buChar char="•"/>
            </a:pPr>
            <a:r>
              <a:rPr lang="en-US" altLang="en-US" sz="1000" dirty="0" smtClean="0"/>
              <a:t>Nausea</a:t>
            </a:r>
            <a:r>
              <a:rPr lang="en-US" altLang="en-US" sz="1000" b="1" dirty="0" smtClean="0"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pPr marL="285750" indent="-285750" defTabSz="514350">
              <a:buFont typeface="Arial" panose="020B0604020202020204" pitchFamily="34" charset="0"/>
              <a:buChar char="•"/>
            </a:pPr>
            <a:r>
              <a:rPr lang="en-US" altLang="en-US" sz="1000" dirty="0" smtClean="0"/>
              <a:t>Seizure </a:t>
            </a:r>
            <a:endParaRPr lang="en-US" altLang="en-US" sz="1000" dirty="0"/>
          </a:p>
          <a:p>
            <a:pPr marL="285750" indent="-285750" defTabSz="514350">
              <a:buFont typeface="Arial" panose="020B0604020202020204" pitchFamily="34" charset="0"/>
              <a:buChar char="•"/>
            </a:pPr>
            <a:r>
              <a:rPr lang="en-US" altLang="en-US" sz="1000" dirty="0"/>
              <a:t>Irritability </a:t>
            </a:r>
          </a:p>
        </p:txBody>
      </p:sp>
      <p:sp>
        <p:nvSpPr>
          <p:cNvPr id="10" name="مربع نص 29">
            <a:extLst>
              <a:ext uri="{FF2B5EF4-FFF2-40B4-BE49-F238E27FC236}">
                <a16:creationId xmlns="" xmlns:a16="http://schemas.microsoft.com/office/drawing/2014/main" id="{28D384BB-C3FC-4C5B-99BC-0FAAF8A1CC80}"/>
              </a:ext>
            </a:extLst>
          </p:cNvPr>
          <p:cNvSpPr txBox="1"/>
          <p:nvPr/>
        </p:nvSpPr>
        <p:spPr>
          <a:xfrm>
            <a:off x="520524" y="5456352"/>
            <a:ext cx="21885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514350"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rgbClr val="FF0000"/>
                </a:solidFill>
              </a:rPr>
              <a:t>High </a:t>
            </a:r>
            <a:r>
              <a:rPr lang="en-US" sz="1000" b="1" dirty="0" smtClean="0">
                <a:solidFill>
                  <a:srgbClr val="FF0000"/>
                </a:solidFill>
              </a:rPr>
              <a:t>fever.</a:t>
            </a:r>
            <a:endParaRPr lang="en-US" sz="1000" b="1" dirty="0">
              <a:solidFill>
                <a:srgbClr val="FF0000"/>
              </a:solidFill>
            </a:endParaRPr>
          </a:p>
          <a:p>
            <a:pPr marL="285750" indent="-285750" defTabSz="514350"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rgbClr val="FF0000"/>
                </a:solidFill>
              </a:rPr>
              <a:t>Severe </a:t>
            </a:r>
            <a:r>
              <a:rPr lang="en-US" sz="1000" b="1" dirty="0" smtClean="0">
                <a:solidFill>
                  <a:srgbClr val="FF0000"/>
                </a:solidFill>
              </a:rPr>
              <a:t>headache.</a:t>
            </a:r>
            <a:endParaRPr lang="en-US" sz="1000" b="1" dirty="0">
              <a:solidFill>
                <a:srgbClr val="FF0000"/>
              </a:solidFill>
            </a:endParaRPr>
          </a:p>
          <a:p>
            <a:pPr marL="285750" indent="-285750" defTabSz="514350"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rgbClr val="FF0000"/>
                </a:solidFill>
              </a:rPr>
              <a:t>Stiff </a:t>
            </a:r>
            <a:r>
              <a:rPr lang="en-US" sz="1000" b="1" dirty="0" smtClean="0">
                <a:solidFill>
                  <a:srgbClr val="FF0000"/>
                </a:solidFill>
              </a:rPr>
              <a:t>neck.</a:t>
            </a:r>
          </a:p>
          <a:p>
            <a:pPr defTabSz="514350"/>
            <a:r>
              <a:rPr lang="en-US" sz="1000" b="1" dirty="0" smtClean="0">
                <a:solidFill>
                  <a:srgbClr val="00B050"/>
                </a:solidFill>
              </a:rPr>
              <a:t>These 3 are meningitis triad </a:t>
            </a:r>
            <a:endParaRPr lang="en-US" sz="1000" b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4577" y="9222465"/>
            <a:ext cx="6348846" cy="5078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Because meningitis can be deadly we start empiric therapy (Treatment without exact diagnosis) Immediately. antibiotics are given to a person before the specific microorganism causing an infection is known. Empiric therapy may be changed after the culture sensitivity reports are available. Antibiotic selected must reach the meninges in a adequate quantities.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92421" y="5433684"/>
            <a:ext cx="25110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defTabSz="514350">
              <a:buFont typeface="Arial" panose="020B0604020202020204" pitchFamily="34" charset="0"/>
              <a:buChar char="•"/>
            </a:pPr>
            <a:r>
              <a:rPr lang="en-US" altLang="en-US" sz="1000" dirty="0">
                <a:solidFill>
                  <a:prstClr val="black"/>
                </a:solidFill>
              </a:rPr>
              <a:t>Sensitivity to bright </a:t>
            </a:r>
            <a:r>
              <a:rPr lang="en-US" altLang="en-US" sz="1000" dirty="0" smtClean="0">
                <a:solidFill>
                  <a:prstClr val="black"/>
                </a:solidFill>
              </a:rPr>
              <a:t>light </a:t>
            </a:r>
            <a:r>
              <a:rPr lang="en-US" altLang="en-US" sz="1000" dirty="0" smtClean="0">
                <a:solidFill>
                  <a:srgbClr val="00B050"/>
                </a:solidFill>
              </a:rPr>
              <a:t>(photophobia) it is an alarm to meningitis</a:t>
            </a:r>
          </a:p>
          <a:p>
            <a:pPr marL="285750" lvl="0" indent="-285750" defTabSz="514350">
              <a:buFont typeface="Arial" panose="020B0604020202020204" pitchFamily="34" charset="0"/>
              <a:buChar char="•"/>
            </a:pPr>
            <a:r>
              <a:rPr lang="en-US" altLang="en-US" sz="1000" dirty="0" smtClean="0">
                <a:solidFill>
                  <a:prstClr val="black"/>
                </a:solidFill>
              </a:rPr>
              <a:t>Confusion.</a:t>
            </a:r>
            <a:endParaRPr lang="en-US" altLang="en-US" sz="1000" dirty="0">
              <a:solidFill>
                <a:prstClr val="black"/>
              </a:solidFill>
            </a:endParaRPr>
          </a:p>
          <a:p>
            <a:pPr marL="285750" lvl="0" indent="-285750" defTabSz="514350">
              <a:buFont typeface="Arial" panose="020B0604020202020204" pitchFamily="34" charset="0"/>
              <a:buChar char="•"/>
            </a:pPr>
            <a:r>
              <a:rPr lang="en-US" altLang="en-US" sz="1000" dirty="0">
                <a:solidFill>
                  <a:prstClr val="black"/>
                </a:solidFill>
              </a:rPr>
              <a:t>a rash of purple </a:t>
            </a:r>
            <a:r>
              <a:rPr lang="en-US" altLang="en-US" sz="1000" dirty="0" smtClean="0">
                <a:solidFill>
                  <a:prstClr val="black"/>
                </a:solidFill>
              </a:rPr>
              <a:t>discoloration.</a:t>
            </a:r>
            <a:endParaRPr lang="en-US" altLang="en-US" sz="10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050813" y="2551387"/>
            <a:ext cx="42906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8">
              <a:buFont typeface="Wingdings" charset="2"/>
              <a:buChar char="Ø"/>
            </a:pPr>
            <a:r>
              <a:rPr lang="en-US" altLang="en-US" sz="1000" dirty="0"/>
              <a:t>Cognitive deficits.</a:t>
            </a:r>
          </a:p>
          <a:p>
            <a:pPr lvl="8">
              <a:buFont typeface="Wingdings" charset="2"/>
              <a:buChar char="Ø"/>
            </a:pPr>
            <a:r>
              <a:rPr lang="en-US" altLang="en-US" sz="1000" dirty="0"/>
              <a:t>Deafness. </a:t>
            </a:r>
            <a:r>
              <a:rPr lang="en-US" altLang="en-US" sz="1000" dirty="0">
                <a:solidFill>
                  <a:srgbClr val="00B050"/>
                </a:solidFill>
              </a:rPr>
              <a:t>(loss of hearing)</a:t>
            </a:r>
          </a:p>
          <a:p>
            <a:pPr lvl="8">
              <a:buFont typeface="Wingdings" charset="2"/>
              <a:buChar char="Ø"/>
            </a:pPr>
            <a:r>
              <a:rPr lang="en-US" altLang="en-US" sz="1000" dirty="0"/>
              <a:t>Hydrocephalus</a:t>
            </a:r>
            <a:r>
              <a:rPr lang="en-US" altLang="en-US" sz="1000" dirty="0" smtClean="0"/>
              <a:t>.</a:t>
            </a:r>
            <a:endParaRPr lang="en-US" altLang="en-US" sz="1000" dirty="0"/>
          </a:p>
        </p:txBody>
      </p:sp>
      <p:sp>
        <p:nvSpPr>
          <p:cNvPr id="4" name="TextBox 3"/>
          <p:cNvSpPr txBox="1"/>
          <p:nvPr/>
        </p:nvSpPr>
        <p:spPr>
          <a:xfrm>
            <a:off x="904476" y="2556524"/>
            <a:ext cx="5489597" cy="600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8">
              <a:buFont typeface="Wingdings" charset="2"/>
              <a:buChar char="Ø"/>
            </a:pPr>
            <a:r>
              <a:rPr lang="en-US" altLang="x-none" sz="1000" dirty="0"/>
              <a:t>paralysis.</a:t>
            </a:r>
          </a:p>
          <a:p>
            <a:pPr lvl="8">
              <a:buFont typeface="Wingdings" charset="2"/>
              <a:buChar char="Ø"/>
            </a:pPr>
            <a:r>
              <a:rPr lang="en-US" altLang="x-none" sz="1000" dirty="0"/>
              <a:t>stroke, seizures, sepsis, and even death.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-1091958" y="2368899"/>
            <a:ext cx="9303859" cy="908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225" lvl="7"/>
            <a:r>
              <a:rPr lang="en-US" sz="1000" dirty="0"/>
              <a:t>Is a serious, </a:t>
            </a:r>
            <a:r>
              <a:rPr lang="en-US" sz="1000" b="1" dirty="0"/>
              <a:t>life threatening disease</a:t>
            </a:r>
            <a:r>
              <a:rPr lang="en-US" sz="1000" dirty="0"/>
              <a:t>. </a:t>
            </a:r>
            <a:r>
              <a:rPr lang="en-US" altLang="x-none" sz="1000" dirty="0"/>
              <a:t>Without treatment, bacterial meningitis can cause </a:t>
            </a:r>
            <a:r>
              <a:rPr lang="en-US" altLang="en-US" sz="1000" b="1" dirty="0"/>
              <a:t>serious consequences </a:t>
            </a:r>
          </a:p>
          <a:p>
            <a:pPr marL="1971675" lvl="7" indent="-171450">
              <a:buFont typeface="Arial" charset="0"/>
              <a:buChar char="•"/>
            </a:pPr>
            <a:endParaRPr lang="en-US" altLang="en-US" sz="1000" b="1" dirty="0"/>
          </a:p>
          <a:p>
            <a:pPr marL="1971675" lvl="7" indent="-171450">
              <a:buFont typeface="Arial" charset="0"/>
              <a:buChar char="•"/>
            </a:pPr>
            <a:endParaRPr lang="en-US" altLang="en-US" sz="1000" b="1" dirty="0"/>
          </a:p>
          <a:p>
            <a:pPr marL="1640114" lvl="6" indent="-171450">
              <a:buFont typeface="Arial" charset="0"/>
              <a:buChar char="•"/>
            </a:pPr>
            <a:endParaRPr lang="en-US" altLang="en-US" sz="10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25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6858000" cy="44143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ln w="66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algn="ctr"/>
            <a:r>
              <a:rPr lang="en-US" sz="24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Antibiotics </a:t>
            </a:r>
            <a:r>
              <a:rPr lang="en-US" sz="24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for treatment of Bacterial Meningitis</a:t>
            </a:r>
          </a:p>
          <a:p>
            <a:pPr algn="ctr"/>
            <a:endParaRPr lang="en-US" sz="2800" b="1" dirty="0">
              <a:ln w="66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4509525"/>
              </p:ext>
            </p:extLst>
          </p:nvPr>
        </p:nvGraphicFramePr>
        <p:xfrm>
          <a:off x="169980" y="526819"/>
          <a:ext cx="6491112" cy="23552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3704"/>
                <a:gridCol w="2163704"/>
                <a:gridCol w="2163704"/>
              </a:tblGrid>
              <a:tr h="370840">
                <a:tc gridSpan="3">
                  <a:txBody>
                    <a:bodyPr/>
                    <a:lstStyle/>
                    <a:p>
                      <a:pPr lvl="0" algn="ctr"/>
                      <a:r>
                        <a:rPr lang="en-US" sz="1050" b="1" dirty="0" smtClean="0">
                          <a:solidFill>
                            <a:schemeClr val="tx1"/>
                          </a:solidFill>
                          <a:latin typeface="+mn-lt"/>
                          <a:ea typeface="Century Gothic" charset="0"/>
                          <a:cs typeface="Century Gothic" charset="0"/>
                        </a:rPr>
                        <a:t>Mechanism:</a:t>
                      </a:r>
                    </a:p>
                    <a:p>
                      <a:pPr lvl="0" algn="ct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+mn-lt"/>
                          <a:ea typeface="Century Gothic" charset="0"/>
                          <a:cs typeface="Century Gothic" charset="0"/>
                        </a:rPr>
                        <a:t>Inhibitors of cell wall synthesis (B-Lactams)</a:t>
                      </a:r>
                      <a:endParaRPr lang="en-US" sz="105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FF9300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solidFill>
                            <a:srgbClr val="0432FF"/>
                          </a:solidFill>
                        </a:rPr>
                        <a:t>Penicillins</a:t>
                      </a:r>
                    </a:p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solidFill>
                            <a:srgbClr val="0432FF"/>
                          </a:solidFill>
                        </a:rPr>
                        <a:t>Penams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err="1" smtClean="0">
                          <a:solidFill>
                            <a:srgbClr val="0432FF"/>
                          </a:solidFill>
                        </a:rPr>
                        <a:t>Cephalosporins</a:t>
                      </a:r>
                      <a:endParaRPr lang="en-US" sz="1050" b="1" dirty="0" smtClean="0">
                        <a:solidFill>
                          <a:srgbClr val="0432FF"/>
                        </a:solidFill>
                      </a:endParaRPr>
                    </a:p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err="1" smtClean="0">
                          <a:solidFill>
                            <a:srgbClr val="0432FF"/>
                          </a:solidFill>
                        </a:rPr>
                        <a:t>Cephems</a:t>
                      </a:r>
                      <a:r>
                        <a:rPr lang="en-US" sz="1050" b="1" baseline="0" dirty="0" smtClean="0">
                          <a:solidFill>
                            <a:srgbClr val="0432FF"/>
                          </a:solidFill>
                        </a:rPr>
                        <a:t> </a:t>
                      </a:r>
                      <a:endParaRPr lang="en-US" sz="1050" b="1" dirty="0" smtClean="0">
                        <a:solidFill>
                          <a:srgbClr val="0432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err="1" smtClean="0">
                          <a:solidFill>
                            <a:srgbClr val="0432FF"/>
                          </a:solidFill>
                        </a:rPr>
                        <a:t>Carbapenems</a:t>
                      </a:r>
                      <a:endParaRPr lang="en-US" sz="1050" b="1" dirty="0" smtClean="0">
                        <a:solidFill>
                          <a:srgbClr val="0432FF"/>
                        </a:solidFill>
                      </a:endParaRPr>
                    </a:p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1" dirty="0" smtClean="0">
                        <a:solidFill>
                          <a:srgbClr val="0432FF"/>
                        </a:solidFill>
                      </a:endParaRPr>
                    </a:p>
                  </a:txBody>
                  <a:tcPr anchor="ctr"/>
                </a:tc>
              </a:tr>
              <a:tr h="153233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69981" y="3087528"/>
            <a:ext cx="6491111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100" dirty="0" smtClean="0">
                <a:solidFill>
                  <a:srgbClr val="00B050"/>
                </a:solidFill>
              </a:rPr>
              <a:t>As </a:t>
            </a:r>
            <a:r>
              <a:rPr lang="en-US" sz="1100" dirty="0">
                <a:solidFill>
                  <a:srgbClr val="00B050"/>
                </a:solidFill>
              </a:rPr>
              <a:t>you see here, that all β-lactam antibiotics share the β-lactam ring, but they differ by the compounds bound to it. </a:t>
            </a:r>
            <a:endParaRPr lang="en-US" sz="1100" dirty="0" smtClean="0">
              <a:solidFill>
                <a:srgbClr val="00B05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Note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the site where the Lactamase enzyme acting on. It called (beta-Lactam)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ase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, because it acts on beta-lactam ring and destruct it. β-lactamase production is the most common mechanism by which the resistance to penicillin developed. 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→That’s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why it is better to combine β- lactamase inhibitors with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penincillins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(e.g. </a:t>
            </a:r>
            <a:r>
              <a:rPr lang="en-US" sz="1100" b="1" dirty="0">
                <a:solidFill>
                  <a:srgbClr val="0432FF"/>
                </a:solidFill>
              </a:rPr>
              <a:t>Amoxicillin + Clavulanic acid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) - The </a:t>
            </a:r>
            <a:r>
              <a:rPr lang="en-US" sz="1100" b="1" dirty="0">
                <a:solidFill>
                  <a:srgbClr val="0432FF"/>
                </a:solidFill>
              </a:rPr>
              <a:t>penicillins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are susceptible to bacterial metabolism and inactivation by amidases and lactamases at the points shown in the figure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Note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the beta-lactam chemical structure of </a:t>
            </a:r>
            <a:r>
              <a:rPr lang="en-US" sz="1100" b="1" dirty="0" err="1">
                <a:solidFill>
                  <a:srgbClr val="0432FF"/>
                </a:solidFill>
              </a:rPr>
              <a:t>Carpenems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, there is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stereochemical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configuration in the lactam ring that imparts resistance to most common β lactamases.</a:t>
            </a:r>
          </a:p>
        </p:txBody>
      </p:sp>
      <p:sp>
        <p:nvSpPr>
          <p:cNvPr id="7" name="Rectangle 6"/>
          <p:cNvSpPr/>
          <p:nvPr/>
        </p:nvSpPr>
        <p:spPr>
          <a:xfrm>
            <a:off x="384470" y="4699657"/>
            <a:ext cx="6276622" cy="1232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How does the resistance developed with the penicillins &amp; other beta-lactam antibiotic? Resistance to </a:t>
            </a:r>
            <a:r>
              <a:rPr lang="en-US" sz="1200" b="1" dirty="0">
                <a:solidFill>
                  <a:srgbClr val="0432FF"/>
                </a:solidFill>
              </a:rPr>
              <a:t>penicillins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and other β-lactams is due to one of four general mechanisms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(1) inactivation of antibiotic by β-lactamase </a:t>
            </a:r>
            <a:endParaRPr lang="en-US" sz="12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2) modification of target PBPs (structure in the cytoplasmic mem of the bacteria) </a:t>
            </a:r>
            <a:endParaRPr lang="en-US" sz="12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3) impaired penetration of drug to target PBPs, </a:t>
            </a:r>
            <a:endParaRPr lang="en-US" sz="12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4) efflux. Beta-lactamase production is the most common mechanism of resistance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97" t="25378" r="24612" b="56487"/>
          <a:stretch/>
        </p:blipFill>
        <p:spPr>
          <a:xfrm>
            <a:off x="262531" y="1421623"/>
            <a:ext cx="1968595" cy="13963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76" t="44163" r="24000" b="35349"/>
          <a:stretch/>
        </p:blipFill>
        <p:spPr>
          <a:xfrm>
            <a:off x="2522912" y="1421622"/>
            <a:ext cx="1812176" cy="14363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97" t="67755" r="32121" b="11688"/>
          <a:stretch/>
        </p:blipFill>
        <p:spPr>
          <a:xfrm>
            <a:off x="4530299" y="1421622"/>
            <a:ext cx="1937003" cy="125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15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6858000" cy="37407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Penicillins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9034298"/>
              </p:ext>
            </p:extLst>
          </p:nvPr>
        </p:nvGraphicFramePr>
        <p:xfrm>
          <a:off x="-2" y="374073"/>
          <a:ext cx="6858002" cy="95200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862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208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0592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4261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06829">
                <a:tc>
                  <a:txBody>
                    <a:bodyPr/>
                    <a:lstStyle/>
                    <a:p>
                      <a:pPr marL="0" algn="ctr" defTabSz="514350" rtl="0" eaLnBrk="1" latinLnBrk="0" hangingPunct="1"/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Kartika" charset="0"/>
                          <a:cs typeface="Kartika" charset="0"/>
                        </a:rPr>
                        <a:t>Spectrum </a:t>
                      </a:r>
                      <a:endParaRPr lang="en-US" sz="1000" b="1" kern="1200" dirty="0">
                        <a:solidFill>
                          <a:schemeClr val="tx1"/>
                        </a:solidFill>
                        <a:latin typeface="+mn-lt"/>
                        <a:ea typeface="Kartika" charset="0"/>
                        <a:cs typeface="Kartika" charset="0"/>
                      </a:endParaRPr>
                    </a:p>
                  </a:txBody>
                  <a:tcPr vert="vert27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Narrow </a:t>
                      </a: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Spectrum 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Extended or wide </a:t>
                      </a:r>
                    </a:p>
                    <a:p>
                      <a:pPr algn="ctr"/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(active against </a:t>
                      </a:r>
                      <a:r>
                        <a:rPr lang="en-US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gram +ve and –ve</a:t>
                      </a: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Kartika" charset="0"/>
                          <a:cs typeface="Kartika" charset="0"/>
                        </a:rPr>
                        <a:t>Drug</a:t>
                      </a:r>
                    </a:p>
                  </a:txBody>
                  <a:tcPr vert="vert270" anchor="ctr"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Penicillin G 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(benzyl penicillin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</a:p>
                    <a:p>
                      <a:pPr algn="ctr"/>
                      <a:r>
                        <a:rPr lang="en-US" sz="1000" b="1" kern="120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natural penicillin </a:t>
                      </a:r>
                    </a:p>
                  </a:txBody>
                  <a:tcPr anchor="ctr">
                    <a:solidFill>
                      <a:srgbClr val="009193">
                        <a:alpha val="34118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kern="1200" dirty="0" err="1" smtClean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Aminopenicillins</a:t>
                      </a:r>
                      <a:r>
                        <a:rPr lang="en-US" sz="1400" b="1" kern="1200" dirty="0" smtClean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synthetic penicillin </a:t>
                      </a:r>
                    </a:p>
                  </a:txBody>
                  <a:tcPr anchor="ctr">
                    <a:solidFill>
                      <a:srgbClr val="FF2F92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7447">
                <a:tc vMerge="1">
                  <a:txBody>
                    <a:bodyPr/>
                    <a:lstStyle/>
                    <a:p>
                      <a:pPr marL="0" algn="ctr" defTabSz="514350" rtl="0" eaLnBrk="1" latinLnBrk="0" hangingPunct="1"/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Kartika" charset="0"/>
                        <a:cs typeface="Kartika" charset="0"/>
                      </a:endParaRPr>
                    </a:p>
                  </a:txBody>
                  <a:tcPr vert="vert270" anchor="ctr"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Amoxicillin </a:t>
                      </a:r>
                    </a:p>
                  </a:txBody>
                  <a:tcPr anchor="ctr">
                    <a:solidFill>
                      <a:srgbClr val="FFD579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Ampicillin 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73825">
                <a:tc>
                  <a:txBody>
                    <a:bodyPr/>
                    <a:lstStyle/>
                    <a:p>
                      <a:pPr marL="0" algn="ctr" defTabSz="514350" rtl="0" eaLnBrk="1" latinLnBrk="0" hangingPunct="1"/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Kartika" charset="0"/>
                          <a:cs typeface="Kartika" charset="0"/>
                        </a:rPr>
                        <a:t>MOA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Kartika" charset="0"/>
                        <a:cs typeface="Kartika" charset="0"/>
                      </a:endParaRPr>
                    </a:p>
                  </a:txBody>
                  <a:tcPr vert="vert270" anchor="ctr"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Inhibit bacterial cell wall synthesis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by inhibiting the peptidoglycan layer of bacterial cell wall </a:t>
                      </a:r>
                      <a:r>
                        <a:rPr lang="en-US" sz="12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(bactericidal)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84764">
                <a:tc>
                  <a:txBody>
                    <a:bodyPr/>
                    <a:lstStyle/>
                    <a:p>
                      <a:pPr marL="0" algn="ctr" defTabSz="514350" rtl="0" eaLnBrk="1" latinLnBrk="0" hangingPunct="1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Kartika" charset="0"/>
                          <a:cs typeface="Kartika" charset="0"/>
                        </a:rPr>
                        <a:t>Pharmacokinetics</a:t>
                      </a:r>
                    </a:p>
                  </a:txBody>
                  <a:tcPr vert="vert27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1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Poor oral absorption</a:t>
                      </a:r>
                      <a:r>
                        <a:rPr lang="en-US" sz="11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171450" marR="0" indent="-1714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destroyed by </a:t>
                      </a: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gastric acidity.</a:t>
                      </a:r>
                    </a:p>
                    <a:p>
                      <a:pPr marL="171450" marR="0" indent="-1714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Given </a:t>
                      </a:r>
                      <a:r>
                        <a:rPr lang="en-US" sz="11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IV </a:t>
                      </a:r>
                      <a:r>
                        <a:rPr lang="en-US" sz="11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never orally because it can’t cope with gastric acidity</a:t>
                      </a:r>
                      <a:endParaRPr lang="en-US" sz="11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indent="-1714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Short acting (4-6 hrs.) →</a:t>
                      </a:r>
                      <a:r>
                        <a:rPr lang="en-US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en-US" sz="11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he half-life of penicillin G can be increased to 10 hours</a:t>
                      </a:r>
                      <a:r>
                        <a:rPr lang="en-US" sz="1100" kern="1200" baseline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in the presence of renal dysfunction</a:t>
                      </a:r>
                      <a:r>
                        <a:rPr lang="en-US" sz="11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1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1" kern="1200" dirty="0" smtClean="0">
                          <a:solidFill>
                            <a:srgbClr val="0432FF"/>
                          </a:solidFill>
                          <a:latin typeface="+mn-lt"/>
                          <a:ea typeface="+mn-ea"/>
                          <a:cs typeface="+mn-cs"/>
                        </a:rPr>
                        <a:t>Probenecid </a:t>
                      </a:r>
                      <a:r>
                        <a:rPr lang="en-US" sz="11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inhibits the secretion of penicillins by competing for active tubular secretion </a:t>
                      </a:r>
                      <a:r>
                        <a:rPr lang="en-US" sz="11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via the organic acid transporter and, thus, can increase blood levels</a:t>
                      </a:r>
                    </a:p>
                    <a:p>
                      <a:pPr marL="171450" marR="0" indent="-1714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β- lactamase sensitive(penicillinase sensitive)= </a:t>
                      </a:r>
                      <a:r>
                        <a:rPr lang="en-US" sz="11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they are susceptible to hydrolysis by β-lactamases </a:t>
                      </a:r>
                    </a:p>
                    <a:p>
                      <a:pPr marL="171450" marR="0" indent="-1714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Half- life 30-60 min.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171450" marR="0" indent="-1714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altLang="x-none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Broad spectrum of activity than penicillin G</a:t>
                      </a:r>
                    </a:p>
                    <a:p>
                      <a:pPr marL="171450" marR="0" indent="-1714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They are </a:t>
                      </a:r>
                      <a:r>
                        <a:rPr lang="en-US" sz="11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acid stable 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(effective </a:t>
                      </a:r>
                      <a:r>
                        <a:rPr lang="en-US" sz="11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orally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</a:p>
                    <a:p>
                      <a:pPr marL="171450" marR="0" indent="-1714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100" b="1" dirty="0" smtClean="0"/>
                        <a:t>Can also be given parenterally (I.V or I.M)</a:t>
                      </a:r>
                      <a:endParaRPr lang="en-US" sz="11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indent="-1714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100" b="1" kern="1200" dirty="0" smtClean="0">
                          <a:solidFill>
                            <a:srgbClr val="0432FF"/>
                          </a:solidFill>
                          <a:latin typeface="+mn-lt"/>
                          <a:ea typeface="+mn-ea"/>
                          <a:cs typeface="+mn-cs"/>
                        </a:rPr>
                        <a:t>Amoxicillin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is </a:t>
                      </a: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better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absorbed from the </a:t>
                      </a: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gut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n-US" sz="11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not affected by food</a:t>
                      </a: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171450" marR="0" indent="-1714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100" b="1" kern="1200" dirty="0" smtClean="0">
                          <a:solidFill>
                            <a:srgbClr val="0432FF"/>
                          </a:solidFill>
                          <a:latin typeface="+mn-lt"/>
                          <a:ea typeface="+mn-ea"/>
                          <a:cs typeface="+mn-cs"/>
                        </a:rPr>
                        <a:t>Ampicillin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is better to take it on empty stomach because of food drug interaction </a:t>
                      </a:r>
                    </a:p>
                    <a:p>
                      <a:pPr marL="171450" marR="0" indent="-1714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100" b="1" i="1" u="sng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Not active </a:t>
                      </a:r>
                      <a:r>
                        <a:rPr lang="en-US" sz="1100" i="1" u="sng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against </a:t>
                      </a:r>
                      <a:r>
                        <a:rPr lang="en-US" sz="1100" b="1" i="1" u="sng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pseudomonas</a:t>
                      </a:r>
                      <a:r>
                        <a:rPr lang="en-US" sz="1100" i="1" u="sng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1" i="1" u="sng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aeruginosa</a:t>
                      </a:r>
                      <a:r>
                        <a:rPr lang="en-US" sz="1100" b="0" i="1" u="sng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1100" i="1" u="sng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→ </a:t>
                      </a:r>
                      <a:r>
                        <a:rPr lang="en-US" sz="11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because Pseudomonas aeruginosa has restrictive porins (proteins inserted in the lipopolysaccharide layer), making this organism intrinsically resistant to many antimicrobial agents</a:t>
                      </a:r>
                      <a:endParaRPr lang="en-US" sz="11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447009">
                <a:tc>
                  <a:txBody>
                    <a:bodyPr/>
                    <a:lstStyle/>
                    <a:p>
                      <a:pPr marL="0" algn="ctr" defTabSz="514350" rtl="0" eaLnBrk="1" latinLnBrk="0" hangingPunct="1"/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Kartika" charset="0"/>
                          <a:cs typeface="Kartika" charset="0"/>
                        </a:rPr>
                        <a:t>β -lactamase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Kartika" charset="0"/>
                        <a:cs typeface="Kartika" charset="0"/>
                      </a:endParaRPr>
                    </a:p>
                  </a:txBody>
                  <a:tcPr vert="vert27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171450" marR="0" indent="-1714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Inactivated by </a:t>
                      </a: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β-lactamase enzyme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(now a days combination with </a:t>
                      </a: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B-lactamase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inhibitors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are available e.g. </a:t>
                      </a:r>
                    </a:p>
                    <a:p>
                      <a:pPr marL="257175" marR="0" lvl="1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sz="1100" b="1" kern="1200" dirty="0" smtClean="0">
                          <a:solidFill>
                            <a:srgbClr val="0432FF"/>
                          </a:solidFill>
                          <a:latin typeface="+mn-lt"/>
                          <a:ea typeface="+mn-ea"/>
                          <a:cs typeface="+mn-cs"/>
                        </a:rPr>
                        <a:t>1- Amoxicillin + Clavulanic acid </a:t>
                      </a:r>
                      <a:r>
                        <a:rPr lang="en-US" sz="11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= Augmentin</a:t>
                      </a:r>
                      <a:r>
                        <a:rPr lang="en-US" sz="11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given orally).</a:t>
                      </a:r>
                    </a:p>
                    <a:p>
                      <a:pPr marL="257175" marR="0" lvl="1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sz="1100" b="1" kern="1200" dirty="0" smtClean="0">
                          <a:solidFill>
                            <a:srgbClr val="0432FF"/>
                          </a:solidFill>
                          <a:latin typeface="+mn-lt"/>
                          <a:ea typeface="+mn-ea"/>
                          <a:cs typeface="+mn-cs"/>
                        </a:rPr>
                        <a:t>2- Ampicillin + salbactum </a:t>
                      </a:r>
                      <a:r>
                        <a:rPr lang="en-US" sz="11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= Unasyn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(</a:t>
                      </a: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Injection)</a:t>
                      </a:r>
                      <a:r>
                        <a:rPr lang="en-US" sz="11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1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indent="-1714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combination is intended to: </a:t>
                      </a:r>
                    </a:p>
                    <a:p>
                      <a:pPr marL="485775" marR="0" lvl="1" indent="-22860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100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Prevent enzymatic hydrolysis by </a:t>
                      </a:r>
                      <a:r>
                        <a:rPr lang="en-US" sz="1100" b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β-lactamase</a:t>
                      </a:r>
                      <a:r>
                        <a:rPr lang="en-US" sz="1100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485775" marR="0" lvl="1" indent="-22860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100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Extend antimicrobial activity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95772">
                <a:tc>
                  <a:txBody>
                    <a:bodyPr/>
                    <a:lstStyle/>
                    <a:p>
                      <a:pPr marL="0" algn="ctr" defTabSz="514350" rtl="0" eaLnBrk="1" latinLnBrk="0" hangingPunct="1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Kartika" charset="0"/>
                          <a:cs typeface="Kartika" charset="0"/>
                        </a:rPr>
                        <a:t>ADRs</a:t>
                      </a:r>
                    </a:p>
                  </a:txBody>
                  <a:tcPr vert="vert270" anchor="ctr"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indent="0" algn="ctr" rtl="0" eaLnBrk="1" hangingPunct="1"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sz="11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1100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 rtl="0" eaLnBrk="1" hangingPunct="1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Hypersensitivity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1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anaphylactic reaction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 → </a:t>
                      </a:r>
                      <a:r>
                        <a:rPr lang="en-US" sz="11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make sure that patient doesn’t have allergy from the beta-</a:t>
                      </a:r>
                      <a:r>
                        <a:rPr lang="en-US" sz="1100" kern="12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lavtam</a:t>
                      </a:r>
                      <a:r>
                        <a:rPr lang="en-US" sz="11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antibiotics before giving him the treatment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1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Mild→ such as skin rash ,release of histamine and hypotension or sever →anaphylactic reaction</a:t>
                      </a:r>
                      <a:r>
                        <a:rPr lang="en-US" sz="1100" kern="1200" baseline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171450" indent="-171450" algn="l" rtl="0" eaLnBrk="1" hangingPunct="1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Antibiotic-associated diarrhea 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1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only if taken orally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en-US" sz="11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→ the normal flora dies → Super infection mainly by clostridium difficile in colon.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171450" indent="-171450" algn="l" rtl="0" eaLnBrk="1" hangingPunct="1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Nephritis 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1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with high doses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). → </a:t>
                      </a:r>
                      <a:r>
                        <a:rPr lang="en-US" sz="11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beta lactam</a:t>
                      </a:r>
                      <a:r>
                        <a:rPr lang="en-US" sz="1100" kern="1200" baseline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antibiotics (such as </a:t>
                      </a:r>
                      <a:r>
                        <a:rPr lang="en-US" sz="11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penicillin's) excreted mainly by kidney.</a:t>
                      </a:r>
                    </a:p>
                    <a:p>
                      <a:pPr marL="171450" indent="-171450" algn="l" rtl="0" eaLnBrk="1" hangingPunct="1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Super-infections or secondary infections 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(candidiasis, oral thrush).</a:t>
                      </a:r>
                      <a:r>
                        <a:rPr lang="en-US" sz="1100" kern="1200" baseline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oral thrush happen </a:t>
                      </a:r>
                      <a:r>
                        <a:rPr lang="en-US" sz="11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especially in children after long term broad</a:t>
                      </a:r>
                      <a:r>
                        <a:rPr lang="en-US" sz="1100" kern="1200" baseline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spectrum antibiotic course(</a:t>
                      </a:r>
                      <a:r>
                        <a:rPr lang="en-US" sz="11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normal flora died)</a:t>
                      </a:r>
                      <a:r>
                        <a:rPr lang="en-US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baseline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and it is a fungal infection </a:t>
                      </a:r>
                      <a:endParaRPr lang="en-US" sz="11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 rtl="0" eaLnBrk="1" hangingPunct="1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High dose in renal failure (seizure). </a:t>
                      </a:r>
                      <a:r>
                        <a:rPr lang="en-US" sz="11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→</a:t>
                      </a:r>
                      <a:r>
                        <a:rPr lang="en-US" sz="11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high toxicity caused by renal failure → may cause seizure.</a:t>
                      </a:r>
                    </a:p>
                    <a:p>
                      <a:pPr marL="171450" indent="-171450" algn="l" rtl="0" eaLnBrk="1" hangingPunct="1">
                        <a:buFont typeface="Arial" panose="020B0604020202020204" pitchFamily="34" charset="0"/>
                        <a:buChar char="•"/>
                        <a:defRPr/>
                      </a:pPr>
                      <a:endParaRPr lang="en-US" sz="1100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143984">
                <a:tc>
                  <a:txBody>
                    <a:bodyPr/>
                    <a:lstStyle/>
                    <a:p>
                      <a:pPr marL="0" algn="ctr" defTabSz="514350" rtl="0" eaLnBrk="1" latinLnBrk="0" hangingPunct="1"/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Kartika" charset="0"/>
                          <a:cs typeface="Kartika" charset="0"/>
                        </a:rPr>
                        <a:t>Extra 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Kartika" charset="0"/>
                        <a:cs typeface="Kartika" charset="0"/>
                      </a:endParaRPr>
                    </a:p>
                  </a:txBody>
                  <a:tcPr vert="vert270" anchor="ctr"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71450" indent="-171450" algn="ctr" rtl="0" eaLnBrk="1" hangingPunct="1">
                        <a:buClr>
                          <a:srgbClr val="000000"/>
                        </a:buClr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100" b="1" dirty="0" smtClean="0">
                          <a:solidFill>
                            <a:srgbClr val="0432FF"/>
                          </a:solidFill>
                        </a:rPr>
                        <a:t>Ampicillin</a:t>
                      </a:r>
                      <a:r>
                        <a:rPr lang="en-US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(with or without the addition of gentamicin) is the drug of choice for the gram-positive bacillus </a:t>
                      </a:r>
                      <a:r>
                        <a:rPr lang="en-US" sz="1100" b="1" dirty="0" smtClean="0">
                          <a:solidFill>
                            <a:srgbClr val="FF0000"/>
                          </a:solidFill>
                        </a:rPr>
                        <a:t>Listeria monocytogenes.</a:t>
                      </a:r>
                      <a:endParaRPr lang="en-US" sz="11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354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076072"/>
              </p:ext>
            </p:extLst>
          </p:nvPr>
        </p:nvGraphicFramePr>
        <p:xfrm>
          <a:off x="0" y="-21636"/>
          <a:ext cx="6858000" cy="99097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286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0764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477491"/>
              </a:tblGrid>
              <a:tr h="513015">
                <a:tc rowSpan="2">
                  <a:txBody>
                    <a:bodyPr/>
                    <a:lstStyle/>
                    <a:p>
                      <a:pPr marL="0" algn="ctr" defTabSz="514350" rtl="0" eaLnBrk="1" latinLnBrk="0" hangingPunct="1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Kartika" charset="0"/>
                          <a:cs typeface="Kartika" charset="0"/>
                        </a:rPr>
                        <a:t>Drugs</a:t>
                      </a:r>
                    </a:p>
                  </a:txBody>
                  <a:tcPr vert="vert27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Cephalosporins</a:t>
                      </a:r>
                    </a:p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 (3</a:t>
                      </a:r>
                      <a:r>
                        <a:rPr lang="en-US" sz="1400" b="1" baseline="30000" dirty="0" smtClean="0"/>
                        <a:t>rd</a:t>
                      </a:r>
                      <a:r>
                        <a:rPr lang="en-US" sz="1400" b="1" dirty="0" smtClean="0"/>
                        <a:t> generation)</a:t>
                      </a:r>
                      <a:endParaRPr lang="en-US" sz="1400" b="1" kern="1200" dirty="0">
                        <a:solidFill>
                          <a:srgbClr val="0432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883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Carbapenems</a:t>
                      </a:r>
                      <a:endParaRPr lang="en-US" sz="1400" b="1" kern="1200" dirty="0">
                        <a:solidFill>
                          <a:srgbClr val="0432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73FEFF">
                        <a:alpha val="50196"/>
                      </a:srgbClr>
                    </a:solidFill>
                  </a:tcPr>
                </a:tc>
              </a:tr>
              <a:tr h="301774">
                <a:tc vMerge="1">
                  <a:txBody>
                    <a:bodyPr/>
                    <a:lstStyle/>
                    <a:p>
                      <a:pPr marL="0" algn="ctr" defTabSz="514350" rtl="0" eaLnBrk="1" latinLnBrk="0" hangingPunct="1"/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Kartika" charset="0"/>
                        <a:cs typeface="Kartika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Ceftazidime + Ceftriaxone</a:t>
                      </a:r>
                    </a:p>
                  </a:txBody>
                  <a:tcPr anchor="ctr">
                    <a:solidFill>
                      <a:srgbClr val="D883F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Imipenem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3FEFF">
                        <a:alpha val="23922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9500">
                <a:tc>
                  <a:txBody>
                    <a:bodyPr/>
                    <a:lstStyle/>
                    <a:p>
                      <a:pPr marL="0" algn="ctr" defTabSz="514350" rtl="0" eaLnBrk="1" latinLnBrk="0" hangingPunct="1"/>
                      <a:r>
                        <a:rPr lang="en-US" sz="1050" b="1" kern="1200" dirty="0" smtClean="0">
                          <a:solidFill>
                            <a:schemeClr val="tx1"/>
                          </a:solidFill>
                          <a:latin typeface="+mn-lt"/>
                          <a:ea typeface="Kartika" charset="0"/>
                          <a:cs typeface="Kartika" charset="0"/>
                        </a:rPr>
                        <a:t>MOA</a:t>
                      </a:r>
                      <a:endParaRPr lang="en-US" sz="1050" b="1" kern="1200" dirty="0">
                        <a:solidFill>
                          <a:schemeClr val="tx1"/>
                        </a:solidFill>
                        <a:latin typeface="+mn-lt"/>
                        <a:ea typeface="Kartika" charset="0"/>
                        <a:cs typeface="Kartika" charset="0"/>
                      </a:endParaRPr>
                    </a:p>
                  </a:txBody>
                  <a:tcPr vert="vert270" anchor="ctr"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Inhibits bacterial cell wall synthesis </a:t>
                      </a:r>
                      <a:r>
                        <a:rPr lang="en-US" sz="1400" b="1" kern="1200" noProof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(Bactericidal</a:t>
                      </a:r>
                      <a:r>
                        <a:rPr lang="en-US" sz="1400" b="1" kern="1200" noProof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400" b="1" kern="1200" noProof="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76016">
                <a:tc>
                  <a:txBody>
                    <a:bodyPr/>
                    <a:lstStyle/>
                    <a:p>
                      <a:pPr marL="0" algn="ctr" defTabSz="514350" rtl="0" eaLnBrk="1" latinLnBrk="0" hangingPunct="1"/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Kartika" charset="0"/>
                          <a:cs typeface="Kartika" charset="0"/>
                        </a:rPr>
                        <a:t>Pharmacokinetics</a:t>
                      </a:r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Kartika" charset="0"/>
                          <a:cs typeface="Kartika" charset="0"/>
                        </a:rPr>
                        <a:t> 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Kartika" charset="0"/>
                        <a:cs typeface="Kartika" charset="0"/>
                      </a:endParaRPr>
                    </a:p>
                  </a:txBody>
                  <a:tcPr vert="vert27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Both of them are given by </a:t>
                      </a:r>
                      <a:r>
                        <a:rPr lang="en-US" sz="1100" b="1" kern="1200" noProof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intravenous </a:t>
                      </a:r>
                      <a:r>
                        <a:rPr lang="en-US" sz="1100" b="1" kern="1200" noProof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infusion.</a:t>
                      </a:r>
                      <a:endParaRPr lang="en-US" sz="1100" b="0" kern="1200" noProof="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l" rtl="0" eaLnBrk="1" fontAlgn="auto" hangingPunct="1">
                        <a:spcBef>
                          <a:spcPts val="18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Not absorbed 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orally </a:t>
                      </a:r>
                      <a:r>
                        <a:rPr lang="en-US" sz="11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1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because</a:t>
                      </a:r>
                      <a:r>
                        <a:rPr lang="en-US" sz="1100" b="1" kern="1200" baseline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it is NOT </a:t>
                      </a:r>
                      <a:r>
                        <a:rPr lang="en-US" sz="1100" b="1" kern="1200" baseline="0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lipophylic</a:t>
                      </a:r>
                      <a:r>
                        <a:rPr lang="en-US" sz="1100" b="1" kern="1200" baseline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instead it is hydrophilic BUT can cross BBB</a:t>
                      </a:r>
                      <a:r>
                        <a:rPr lang="en-US" sz="1100" kern="1200" baseline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given 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by </a:t>
                      </a:r>
                      <a:r>
                        <a:rPr lang="en-US" sz="11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I.V.</a:t>
                      </a:r>
                    </a:p>
                    <a:p>
                      <a:pPr marL="171450" marR="0" indent="-1714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Penetrates body tissues and fluids including CSF</a:t>
                      </a:r>
                      <a:r>
                        <a:rPr lang="en-US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1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 rtl="0" eaLnBrk="1" fontAlgn="auto" hangingPunct="1">
                        <a:spcBef>
                          <a:spcPts val="180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  <a:defRPr/>
                      </a:pP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Excreted primarily by the kidney.</a:t>
                      </a:r>
                    </a:p>
                    <a:p>
                      <a:pPr marL="171450" indent="-171450" algn="l" rtl="0" eaLnBrk="1" fontAlgn="auto" hangingPunct="1">
                        <a:spcBef>
                          <a:spcPts val="180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  <a:defRPr/>
                      </a:pPr>
                      <a:r>
                        <a:rPr lang="en-US" sz="11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Doses must be reduced in renal failure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171450" indent="-171450" algn="l" rtl="0" eaLnBrk="1" fontAlgn="auto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charset="0"/>
                        <a:buChar char="•"/>
                        <a:defRPr/>
                      </a:pPr>
                      <a:r>
                        <a:rPr lang="en-US" sz="11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Short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Half- life about 1 hr. </a:t>
                      </a:r>
                    </a:p>
                    <a:p>
                      <a:pPr marL="171450" marR="0" indent="-1714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Inactivated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by </a:t>
                      </a:r>
                      <a:r>
                        <a:rPr lang="en-US" sz="1100" b="1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dehydropeptidase</a:t>
                      </a:r>
                      <a:r>
                        <a:rPr lang="en-US" sz="11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 renal tubules to a </a:t>
                      </a:r>
                      <a:r>
                        <a:rPr lang="en-US" sz="11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nephrotoxic metabolites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so it is given with a </a:t>
                      </a:r>
                      <a:r>
                        <a:rPr lang="en-US" sz="1100" b="1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dehydropeptidase</a:t>
                      </a:r>
                      <a:r>
                        <a:rPr lang="en-US" sz="11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inhibitor </a:t>
                      </a:r>
                      <a:r>
                        <a:rPr lang="en-US" sz="1100" b="1" i="1" u="sng" kern="1200" dirty="0" err="1" smtClean="0">
                          <a:solidFill>
                            <a:srgbClr val="0432FF"/>
                          </a:solidFill>
                          <a:latin typeface="+mn-lt"/>
                          <a:ea typeface="+mn-ea"/>
                          <a:cs typeface="+mn-cs"/>
                        </a:rPr>
                        <a:t>Cilastatin</a:t>
                      </a:r>
                      <a:r>
                        <a:rPr lang="en-US" sz="1100" b="1" kern="1200" dirty="0" smtClean="0">
                          <a:solidFill>
                            <a:srgbClr val="0432FF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 clinical use it given by combination of </a:t>
                      </a:r>
                      <a:r>
                        <a:rPr lang="en-US" sz="1100" b="1" i="1" u="sng" kern="1200" dirty="0" smtClean="0">
                          <a:solidFill>
                            <a:srgbClr val="0432FF"/>
                          </a:solidFill>
                          <a:latin typeface="+mn-lt"/>
                          <a:ea typeface="+mn-ea"/>
                          <a:cs typeface="+mn-cs"/>
                        </a:rPr>
                        <a:t>(Imipenem/</a:t>
                      </a:r>
                      <a:r>
                        <a:rPr lang="en-US" sz="1100" b="1" i="1" u="sng" kern="1200" dirty="0" err="1" smtClean="0">
                          <a:solidFill>
                            <a:srgbClr val="0432FF"/>
                          </a:solidFill>
                          <a:latin typeface="+mn-lt"/>
                          <a:ea typeface="+mn-ea"/>
                          <a:cs typeface="+mn-cs"/>
                        </a:rPr>
                        <a:t>cilastatin</a:t>
                      </a:r>
                      <a:r>
                        <a:rPr lang="en-US" sz="1100" b="1" i="1" u="sng" kern="1200" dirty="0" smtClean="0">
                          <a:solidFill>
                            <a:srgbClr val="0432FF"/>
                          </a:solidFill>
                          <a:latin typeface="+mn-lt"/>
                          <a:ea typeface="+mn-ea"/>
                          <a:cs typeface="+mn-cs"/>
                        </a:rPr>
                        <a:t>). </a:t>
                      </a:r>
                      <a:r>
                        <a:rPr lang="en-US" sz="10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171450" marR="0" indent="-1714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000" b="1" i="0" kern="1200" dirty="0" err="1" smtClean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Meropenem</a:t>
                      </a:r>
                      <a:r>
                        <a:rPr lang="en-US" sz="1000" b="1" i="0" kern="120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 one of </a:t>
                      </a:r>
                      <a:r>
                        <a:rPr lang="en-US" sz="1000" b="1" i="0" kern="1200" dirty="0" err="1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carbapenems</a:t>
                      </a:r>
                      <a:r>
                        <a:rPr lang="en-US" sz="1000" b="1" i="0" kern="120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but doesn’t</a:t>
                      </a:r>
                      <a:r>
                        <a:rPr lang="en-US" sz="1000" b="1" i="0" kern="1200" baseline="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cause renal toxicity s </a:t>
                      </a:r>
                      <a:endParaRPr lang="en-US" sz="1000" b="1" i="0" kern="1200" dirty="0" smtClean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146297287"/>
                  </a:ext>
                </a:extLst>
              </a:tr>
              <a:tr h="3289332">
                <a:tc>
                  <a:txBody>
                    <a:bodyPr/>
                    <a:lstStyle/>
                    <a:p>
                      <a:pPr marL="0" algn="ctr" defTabSz="514350" rtl="0" eaLnBrk="1" latinLnBrk="0" hangingPunct="1"/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Kartika" charset="0"/>
                          <a:cs typeface="Kartika" charset="0"/>
                        </a:rPr>
                        <a:t>Bacterial</a:t>
                      </a:r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Kartika" charset="0"/>
                          <a:cs typeface="Kartika" charset="0"/>
                        </a:rPr>
                        <a:t> spectrum 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Kartika" charset="0"/>
                        <a:cs typeface="Kartika" charset="0"/>
                      </a:endParaRPr>
                    </a:p>
                  </a:txBody>
                  <a:tcPr vert="vert27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rtl="0" eaLnBrk="1" fontAlgn="auto" hangingPunct="1">
                        <a:spcBef>
                          <a:spcPts val="24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1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Highly effective against Gm –ve </a:t>
                      </a:r>
                      <a:r>
                        <a:rPr lang="en-US" sz="11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bacilli.</a:t>
                      </a:r>
                      <a:endParaRPr lang="en-US" sz="1100" b="0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 rtl="0" eaLnBrk="1" fontAlgn="auto" hangingPunct="1">
                        <a:spcBef>
                          <a:spcPts val="24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1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Anaerobic microbes</a:t>
                      </a:r>
                    </a:p>
                    <a:p>
                      <a:pPr marL="171450" indent="-171450" algn="l" rtl="0" eaLnBrk="1" fontAlgn="auto" hangingPunct="1">
                        <a:spcBef>
                          <a:spcPts val="24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100" b="1" kern="1200" dirty="0" smtClean="0">
                          <a:solidFill>
                            <a:srgbClr val="0432FF"/>
                          </a:solidFill>
                          <a:latin typeface="+mn-lt"/>
                          <a:ea typeface="+mn-ea"/>
                          <a:cs typeface="+mn-cs"/>
                        </a:rPr>
                        <a:t>Ceftazidime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→ </a:t>
                      </a:r>
                      <a:r>
                        <a:rPr lang="en-US" sz="11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against</a:t>
                      </a:r>
                      <a:r>
                        <a:rPr lang="en-US" sz="11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 pseudomonas </a:t>
                      </a:r>
                      <a:r>
                        <a:rPr lang="en-US" sz="11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aeruginosa.</a:t>
                      </a:r>
                      <a:endParaRPr lang="en-US" sz="11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 rtl="0" eaLnBrk="1" fontAlgn="auto" hangingPunct="1">
                        <a:spcBef>
                          <a:spcPts val="24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1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Highly resistant to </a:t>
                      </a:r>
                      <a:r>
                        <a:rPr lang="el-GR" sz="11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β</a:t>
                      </a:r>
                      <a:r>
                        <a:rPr lang="en-US" sz="11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- lactamases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→</a:t>
                      </a:r>
                      <a:r>
                        <a:rPr lang="en-US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1" dirty="0" smtClean="0">
                          <a:solidFill>
                            <a:srgbClr val="0432FF"/>
                          </a:solidFill>
                        </a:rPr>
                        <a:t>Ceftriaxone and cefotaxime </a:t>
                      </a:r>
                      <a:r>
                        <a:rPr lang="en-US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are approved for treatment of </a:t>
                      </a:r>
                      <a:r>
                        <a:rPr lang="en-US" sz="11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meningitis. </a:t>
                      </a:r>
                    </a:p>
                    <a:p>
                      <a:pPr marL="171450" marR="0" indent="-1714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Used for treatment of bacterial meningitis caused by</a:t>
                      </a:r>
                      <a:r>
                        <a:rPr lang="en-US" sz="11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(gram </a:t>
                      </a:r>
                      <a:r>
                        <a:rPr lang="mr-IN" sz="11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en-US" sz="1100" b="1" kern="1200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ve</a:t>
                      </a:r>
                      <a:r>
                        <a:rPr lang="en-US" sz="11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organisms)</a:t>
                      </a:r>
                      <a:r>
                        <a:rPr lang="en-US" sz="1100" b="1" kern="1200" baseline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1" i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pneumococci</a:t>
                      </a: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100" b="1" i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meningococci</a:t>
                      </a: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 and </a:t>
                      </a:r>
                      <a:r>
                        <a:rPr lang="en-US" sz="1100" b="1" i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Haemophilus influenzae</a:t>
                      </a: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n-US" sz="1100" b="1" kern="1200" dirty="0" smtClean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l" defTabSz="514350" rtl="0" eaLnBrk="1" fontAlgn="auto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Has a </a:t>
                      </a:r>
                      <a:r>
                        <a:rPr lang="en-US" sz="11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wide spectrum 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of activity (aerobic &amp; anaerobic </a:t>
                      </a:r>
                      <a:r>
                        <a:rPr lang="en-US" sz="11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gram negative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n-US" sz="11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gram positive 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bacteria, including </a:t>
                      </a:r>
                      <a:r>
                        <a:rPr lang="en-US" sz="11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pseudomonads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  <a:endParaRPr lang="en-US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 defTabSz="514350" rtl="0" eaLnBrk="1" fontAlgn="auto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100" b="1" i="1" u="sng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Resistant to most </a:t>
                      </a:r>
                      <a:r>
                        <a:rPr lang="el-GR" sz="1100" b="1" i="1" u="sng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β</a:t>
                      </a:r>
                      <a:r>
                        <a:rPr lang="en-US" sz="1100" b="1" i="1" u="sng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-lactamases.</a:t>
                      </a:r>
                      <a:endParaRPr lang="en-US" sz="1100" b="1" i="1" u="sng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776035">
                <a:tc>
                  <a:txBody>
                    <a:bodyPr/>
                    <a:lstStyle/>
                    <a:p>
                      <a:pPr marL="0" algn="ctr" defTabSz="514350" rtl="0" eaLnBrk="1" latinLnBrk="0" hangingPunct="1"/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Kartika" charset="0"/>
                          <a:cs typeface="Kartika" charset="0"/>
                        </a:rPr>
                        <a:t>ADRs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Kartika" charset="0"/>
                        <a:cs typeface="Kartika" charset="0"/>
                      </a:endParaRPr>
                    </a:p>
                  </a:txBody>
                  <a:tcPr vert="vert27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rtl="0" eaLnBrk="1" hangingPunct="1">
                        <a:spcBef>
                          <a:spcPts val="1200"/>
                        </a:spcBef>
                        <a:buFont typeface="Arial" charset="0"/>
                        <a:buChar char="•"/>
                      </a:pPr>
                      <a:r>
                        <a:rPr lang="en-US" altLang="en-US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Allergy </a:t>
                      </a:r>
                      <a:r>
                        <a:rPr lang="en-US" altLang="en-US" sz="1050" b="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if the patient is allergic</a:t>
                      </a:r>
                      <a:r>
                        <a:rPr lang="en-US" altLang="en-US" sz="1050" b="0" kern="1200" baseline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en-US" sz="1050" b="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to penicillin he will</a:t>
                      </a:r>
                      <a:r>
                        <a:rPr lang="en-US" altLang="en-US" sz="1050" b="0" kern="1200" baseline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be allergic to Cephalosporins</a:t>
                      </a:r>
                      <a:r>
                        <a:rPr lang="en-US" altLang="en-US" sz="11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altLang="en-US" sz="11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 rtl="0" eaLnBrk="1" hangingPunct="1">
                        <a:spcBef>
                          <a:spcPts val="1200"/>
                        </a:spcBef>
                        <a:buFont typeface="Arial" charset="0"/>
                        <a:buChar char="•"/>
                      </a:pPr>
                      <a:r>
                        <a:rPr lang="en-US" altLang="en-US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Thrombophlebitis at site of injection.</a:t>
                      </a:r>
                    </a:p>
                    <a:p>
                      <a:pPr marL="171450" indent="-171450" algn="l" rtl="0" eaLnBrk="1" hangingPunct="1">
                        <a:spcBef>
                          <a:spcPts val="1200"/>
                        </a:spcBef>
                        <a:buFont typeface="Arial" charset="0"/>
                        <a:buChar char="•"/>
                      </a:pPr>
                      <a:r>
                        <a:rPr lang="en-US" altLang="en-US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Renal toxicity.</a:t>
                      </a:r>
                    </a:p>
                    <a:p>
                      <a:pPr marL="171450" indent="-171450" algn="l" rtl="0" eaLnBrk="1" hangingPunct="1">
                        <a:spcBef>
                          <a:spcPts val="1200"/>
                        </a:spcBef>
                        <a:buFont typeface="Arial" charset="0"/>
                        <a:buChar char="•"/>
                      </a:pPr>
                      <a:r>
                        <a:rPr lang="en-US" altLang="en-US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Super-infection.</a:t>
                      </a:r>
                    </a:p>
                    <a:p>
                      <a:pPr marL="171450" indent="-171450" algn="l" rtl="0" eaLnBrk="1" hangingPunct="1">
                        <a:spcBef>
                          <a:spcPts val="1200"/>
                        </a:spcBef>
                        <a:buFont typeface="Arial" charset="0"/>
                        <a:buChar char="•"/>
                      </a:pPr>
                      <a:r>
                        <a:rPr lang="en-US" altLang="en-US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GIT Upset &amp; diarrhea. </a:t>
                      </a:r>
                      <a:r>
                        <a:rPr lang="en-US" altLang="en-US" sz="900" b="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(not characteristic)</a:t>
                      </a:r>
                      <a:endParaRPr lang="ar-SA" altLang="en-US" sz="900" b="0" kern="1200" dirty="0" smtClean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l" defTabSz="514350" rtl="0" eaLnBrk="1" fontAlgn="auto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Nausea, vomiting, diarrhea.</a:t>
                      </a:r>
                    </a:p>
                    <a:p>
                      <a:pPr marL="171450" indent="-171450" algn="l" defTabSz="514350" rtl="0" eaLnBrk="1" fontAlgn="auto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Skin rash and reaction at the site of infusion.</a:t>
                      </a:r>
                    </a:p>
                    <a:p>
                      <a:pPr marL="171450" indent="-171450" algn="l" defTabSz="514350" rtl="0" eaLnBrk="1" fontAlgn="auto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High doses may cause seizure in patients with renal failure.</a:t>
                      </a:r>
                    </a:p>
                    <a:p>
                      <a:pPr marL="171450" indent="-171450" algn="l" defTabSz="514350" rtl="0" eaLnBrk="1" fontAlgn="auto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Patients allergic to </a:t>
                      </a:r>
                      <a:r>
                        <a:rPr lang="en-US" sz="1100" b="1" kern="1200" dirty="0" smtClean="0">
                          <a:solidFill>
                            <a:srgbClr val="0432FF"/>
                          </a:solidFill>
                          <a:latin typeface="+mn-lt"/>
                          <a:ea typeface="+mn-ea"/>
                          <a:cs typeface="+mn-cs"/>
                        </a:rPr>
                        <a:t>Penicillins </a:t>
                      </a: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may be allergic to </a:t>
                      </a:r>
                      <a:r>
                        <a:rPr lang="en-US" sz="1100" b="1" kern="1200" dirty="0" smtClean="0">
                          <a:solidFill>
                            <a:srgbClr val="0432FF"/>
                          </a:solidFill>
                          <a:latin typeface="+mn-lt"/>
                          <a:ea typeface="+mn-ea"/>
                          <a:cs typeface="+mn-cs"/>
                        </a:rPr>
                        <a:t>Carbapenems</a:t>
                      </a: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292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77152"/>
              </p:ext>
            </p:extLst>
          </p:nvPr>
        </p:nvGraphicFramePr>
        <p:xfrm>
          <a:off x="0" y="13855"/>
          <a:ext cx="6858000" cy="98831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304"/>
                <a:gridCol w="3696351"/>
                <a:gridCol w="2729345"/>
              </a:tblGrid>
              <a:tr h="488391">
                <a:tc rowSpan="2"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Drug</a:t>
                      </a:r>
                      <a:r>
                        <a:rPr lang="en-US" sz="1400" b="1" kern="1200" dirty="0" smtClean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400" b="1" kern="1200" dirty="0">
                        <a:solidFill>
                          <a:srgbClr val="0432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27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Other inhibitor of cell wall synthesis</a:t>
                      </a:r>
                      <a:endParaRPr lang="en-US" sz="1400" b="1" kern="1200" dirty="0">
                        <a:solidFill>
                          <a:srgbClr val="0432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FA00">
                        <a:alpha val="4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AMINOGLYCOSIDES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9300">
                        <a:alpha val="50196"/>
                      </a:srgbClr>
                    </a:solidFill>
                  </a:tcPr>
                </a:tc>
              </a:tr>
              <a:tr h="319242">
                <a:tc vMerge="1"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kern="1200" dirty="0">
                        <a:solidFill>
                          <a:srgbClr val="0432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FA00">
                        <a:alpha val="2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Vancomycin</a:t>
                      </a:r>
                      <a:endParaRPr lang="en-US" sz="1200" b="1" kern="1200" dirty="0">
                        <a:solidFill>
                          <a:srgbClr val="0432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FA00">
                        <a:alpha val="2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200" b="1" kern="1200" dirty="0" smtClean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Gentamicin</a:t>
                      </a:r>
                    </a:p>
                  </a:txBody>
                  <a:tcPr anchor="ctr">
                    <a:solidFill>
                      <a:srgbClr val="FF9300">
                        <a:alpha val="23137"/>
                      </a:srgbClr>
                    </a:solidFill>
                  </a:tcPr>
                </a:tc>
              </a:tr>
              <a:tr h="586069"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b="1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MOA</a:t>
                      </a:r>
                      <a:endParaRPr lang="en-US" sz="14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27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Inhibits bacterial cell wall synthesis </a:t>
                      </a:r>
                      <a:r>
                        <a:rPr lang="en-US" sz="1200" b="1" kern="1200" noProof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(Bactericidal) </a:t>
                      </a:r>
                      <a:r>
                        <a:rPr lang="en-US" sz="1200" b="1" kern="1200" noProof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it is not beta</a:t>
                      </a:r>
                      <a:r>
                        <a:rPr lang="en-US" sz="1200" b="1" kern="1200" baseline="0" noProof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lactam </a:t>
                      </a:r>
                      <a:endParaRPr lang="en-US" sz="1200" b="1" kern="1200" noProof="0" dirty="0" smtClean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1200"/>
                        </a:spcBef>
                        <a:buFont typeface="Wingdings" charset="2"/>
                        <a:buNone/>
                      </a:pPr>
                      <a:r>
                        <a:rPr lang="en-US" altLang="en-US" sz="1200" b="1" dirty="0" smtClean="0">
                          <a:cs typeface="Tahoma" charset="0"/>
                        </a:rPr>
                        <a:t>Inhibit protein synthesis (30s subunit)</a:t>
                      </a:r>
                      <a:r>
                        <a:rPr lang="en-US" altLang="en-US" sz="1200" b="1" baseline="0" dirty="0" smtClean="0">
                          <a:cs typeface="Tahoma" charset="0"/>
                        </a:rPr>
                        <a:t> </a:t>
                      </a:r>
                      <a:r>
                        <a:rPr lang="en-US" altLang="en-US" sz="1200" b="1" baseline="0" dirty="0" smtClean="0">
                          <a:solidFill>
                            <a:srgbClr val="FF0000"/>
                          </a:solidFill>
                          <a:cs typeface="Tahoma" charset="0"/>
                        </a:rPr>
                        <a:t>(</a:t>
                      </a:r>
                      <a:r>
                        <a:rPr lang="en-US" altLang="en-US" sz="1200" b="1" dirty="0" smtClean="0">
                          <a:solidFill>
                            <a:srgbClr val="FF0000"/>
                          </a:solidFill>
                          <a:cs typeface="Tahoma" charset="0"/>
                        </a:rPr>
                        <a:t>Bactericidal)</a:t>
                      </a:r>
                    </a:p>
                  </a:txBody>
                  <a:tcPr anchor="ctr"/>
                </a:tc>
              </a:tr>
              <a:tr h="1550796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Pharmacokinetics 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27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Poorly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absorbed </a:t>
                      </a:r>
                      <a:r>
                        <a:rPr lang="en-US" sz="1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orally.</a:t>
                      </a:r>
                      <a:endParaRPr lang="en-US" sz="12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Used </a:t>
                      </a:r>
                      <a:r>
                        <a:rPr lang="en-US" sz="12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orally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only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treat 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GIT infections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caused by 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clostridium difficile 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e.g. </a:t>
                      </a: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pseudomembranous</a:t>
                      </a:r>
                      <a:r>
                        <a:rPr lang="en-US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colitis</a:t>
                      </a:r>
                      <a:r>
                        <a:rPr lang="en-US" sz="12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baseline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because it will stay in GIT and wont move anywhere else and </a:t>
                      </a:r>
                      <a:r>
                        <a:rPr lang="en-US" sz="1200" b="1" kern="1200" baseline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excreted in feces. </a:t>
                      </a:r>
                      <a:endParaRPr lang="en-US" sz="1200" b="1" kern="1200" dirty="0" smtClean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Given </a:t>
                      </a:r>
                      <a:r>
                        <a:rPr lang="en-US" sz="12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intravenously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for the treatment of </a:t>
                      </a:r>
                      <a:r>
                        <a:rPr lang="en-US" sz="1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meningitis.</a:t>
                      </a:r>
                      <a:endParaRPr lang="en-US" sz="12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 rtl="0">
                        <a:spcBef>
                          <a:spcPts val="1200"/>
                        </a:spcBef>
                        <a:buFont typeface="Arial" charset="0"/>
                        <a:buChar char="•"/>
                      </a:pPr>
                      <a:r>
                        <a:rPr lang="en-US" altLang="en-US" sz="1200" b="1" dirty="0" smtClean="0">
                          <a:cs typeface="Tahoma" charset="0"/>
                        </a:rPr>
                        <a:t>Not absorbed orally </a:t>
                      </a:r>
                    </a:p>
                    <a:p>
                      <a:pPr marL="285750" indent="-285750" algn="l" rtl="0">
                        <a:spcBef>
                          <a:spcPts val="1200"/>
                        </a:spcBef>
                        <a:buFont typeface="Arial" charset="0"/>
                        <a:buChar char="•"/>
                      </a:pPr>
                      <a:r>
                        <a:rPr lang="en-US" altLang="en-US" sz="1200" b="1" dirty="0" smtClean="0">
                          <a:cs typeface="Tahoma" charset="0"/>
                        </a:rPr>
                        <a:t>Given by injection</a:t>
                      </a:r>
                      <a:r>
                        <a:rPr lang="en-US" altLang="en-US" sz="1200" b="1" baseline="0" dirty="0" smtClean="0">
                          <a:cs typeface="Tahoma" charset="0"/>
                        </a:rPr>
                        <a:t> I.V 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74059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Indications </a:t>
                      </a:r>
                    </a:p>
                  </a:txBody>
                  <a:tcPr vert="vert27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Used against Methicillin resistant S. aureus </a:t>
                      </a: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(MRSA).</a:t>
                      </a:r>
                    </a:p>
                    <a:p>
                      <a:pPr marL="2857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Used when the patient is allergic or resistant to penicillin's. because it is against the same type of bacteria which is gram +</a:t>
                      </a:r>
                      <a:r>
                        <a:rPr lang="en-US" sz="1200" kern="1200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ve</a:t>
                      </a:r>
                      <a:r>
                        <a:rPr lang="en-US" sz="12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200" kern="1200" dirty="0" smtClean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581835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ADRs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27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Ototoxicity </a:t>
                      </a:r>
                      <a:r>
                        <a:rPr lang="en-US" sz="12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rare, but the administration with another ototoxic or nephrotoxic drug, such as an aminoglycoside, increases the risk of these toxicities.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Nephrotoxicity</a:t>
                      </a:r>
                      <a:endParaRPr lang="en-US" sz="12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Clr>
                          <a:srgbClr val="0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Phlebitis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(inflammation of a vein) at site of 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injection.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Clr>
                          <a:srgbClr val="0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Histamine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release Causes </a:t>
                      </a:r>
                      <a:r>
                        <a:rPr lang="en-US" sz="12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Red </a:t>
                      </a:r>
                      <a:r>
                        <a:rPr lang="en-US" sz="1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man (red neck) syndrome </a:t>
                      </a:r>
                      <a:r>
                        <a:rPr lang="en-US" sz="1200" b="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→not IgA mediated reaction. →you might administered anti-histamine to prevent histamine effects such as diphenhydramine.</a:t>
                      </a:r>
                    </a:p>
                    <a:p>
                      <a:pPr marL="171450" marR="0" indent="-1714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Hypotension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(minimized if injected slowly over 60 minutes) </a:t>
                      </a:r>
                      <a:r>
                        <a:rPr lang="en-US" sz="12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usually infusion of the drug</a:t>
                      </a:r>
                      <a:r>
                        <a:rPr lang="en-US" sz="1200" kern="1200" baseline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takes </a:t>
                      </a:r>
                      <a:r>
                        <a:rPr lang="en-US" sz="12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20 min. and this</a:t>
                      </a:r>
                      <a:r>
                        <a:rPr lang="en-US" sz="1200" kern="1200" baseline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is the cause of hypotension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2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 rtl="0">
                        <a:spcBef>
                          <a:spcPts val="1200"/>
                        </a:spcBef>
                        <a:buFont typeface="Arial" charset="0"/>
                        <a:buChar char="•"/>
                        <a:defRPr/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a typeface="+mn-ea"/>
                        </a:rPr>
                        <a:t>Ototoxicity </a:t>
                      </a:r>
                    </a:p>
                    <a:p>
                      <a:pPr marL="285750" indent="-285750" algn="l" rtl="0">
                        <a:spcBef>
                          <a:spcPts val="1200"/>
                        </a:spcBef>
                        <a:buFont typeface="Arial" charset="0"/>
                        <a:buChar char="•"/>
                        <a:defRPr/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a typeface="+mn-ea"/>
                        </a:rPr>
                        <a:t>Nephrotoxicity (direct</a:t>
                      </a:r>
                      <a:r>
                        <a:rPr lang="en-US" sz="1200" b="1" baseline="0" dirty="0" smtClean="0">
                          <a:solidFill>
                            <a:srgbClr val="FF0000"/>
                          </a:solidFill>
                          <a:ea typeface="+mn-ea"/>
                        </a:rPr>
                        <a:t> related to serum concentration).</a:t>
                      </a:r>
                      <a:endParaRPr lang="en-US" sz="1200" b="1" dirty="0" smtClean="0">
                        <a:solidFill>
                          <a:srgbClr val="FF0000"/>
                        </a:solidFill>
                        <a:ea typeface="+mn-ea"/>
                      </a:endParaRPr>
                    </a:p>
                    <a:p>
                      <a:pPr marL="285750" indent="-285750" algn="l" rtl="0">
                        <a:spcBef>
                          <a:spcPts val="1200"/>
                        </a:spcBef>
                        <a:buFont typeface="Arial" charset="0"/>
                        <a:buChar char="•"/>
                        <a:defRPr/>
                      </a:pPr>
                      <a:r>
                        <a:rPr lang="en-US" sz="1200" b="1" dirty="0" smtClean="0">
                          <a:ea typeface="+mn-ea"/>
                        </a:rPr>
                        <a:t>Neuromuscular blockade </a:t>
                      </a:r>
                      <a:r>
                        <a:rPr lang="en-US" sz="1200" b="1" i="1" u="sng" dirty="0" smtClean="0">
                          <a:ea typeface="+mn-ea"/>
                        </a:rPr>
                        <a:t>(in very high dose). </a:t>
                      </a:r>
                      <a:r>
                        <a:rPr lang="en-US" sz="1200" b="1" i="0" u="none" dirty="0" smtClean="0">
                          <a:solidFill>
                            <a:srgbClr val="00B050"/>
                          </a:solidFill>
                          <a:ea typeface="+mn-ea"/>
                        </a:rPr>
                        <a:t>Contraindicated in patient with</a:t>
                      </a:r>
                      <a:r>
                        <a:rPr lang="en-US" sz="1200" b="1" i="0" u="none" baseline="0" dirty="0" smtClean="0">
                          <a:solidFill>
                            <a:srgbClr val="00B050"/>
                          </a:solidFill>
                          <a:ea typeface="+mn-ea"/>
                        </a:rPr>
                        <a:t> myasthenia gravis.</a:t>
                      </a:r>
                      <a:endParaRPr lang="en-US" sz="1200" b="1" i="0" u="none" dirty="0" smtClean="0">
                        <a:solidFill>
                          <a:srgbClr val="00B050"/>
                        </a:solidFill>
                        <a:ea typeface="+mn-ea"/>
                      </a:endParaRPr>
                    </a:p>
                  </a:txBody>
                  <a:tcPr anchor="ctr"/>
                </a:tc>
              </a:tr>
              <a:tr h="699247">
                <a:tc>
                  <a:txBody>
                    <a:bodyPr/>
                    <a:lstStyle/>
                    <a:p>
                      <a:pPr marL="0" lvl="0" indent="0" algn="ctr" defTabSz="514350"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Kartika" charset="0"/>
                          <a:cs typeface="Kartika" charset="0"/>
                        </a:rPr>
                        <a:t>Spectrum</a:t>
                      </a:r>
                      <a:endParaRPr lang="en-US" sz="1200" b="1" dirty="0"/>
                    </a:p>
                  </a:txBody>
                  <a:tcPr vert="vert27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 defTabSz="51435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Active only against Gram +ve bacteria </a:t>
                      </a:r>
                    </a:p>
                    <a:p>
                      <a:pPr marL="171450" marR="0" lvl="0" indent="-1714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 smtClean="0"/>
                        <a:t>(narrow spectrum)</a:t>
                      </a:r>
                      <a:r>
                        <a:rPr lang="en-US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</a:p>
                    <a:p>
                      <a:pPr marL="171450" marR="0" lvl="0" indent="-1714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With the exception of Flavobacterium.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lvl="0" indent="-171450" defTabSz="51435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100" dirty="0" smtClean="0"/>
                        <a:t>Antibacterial spectrum.</a:t>
                      </a:r>
                    </a:p>
                    <a:p>
                      <a:pPr marL="171450" lvl="0" indent="-171450" defTabSz="51435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100" dirty="0" smtClean="0"/>
                        <a:t>Bacterial </a:t>
                      </a:r>
                      <a:r>
                        <a:rPr lang="en-US" sz="1100" dirty="0" smtClean="0">
                          <a:solidFill>
                            <a:srgbClr val="FF0000"/>
                          </a:solidFill>
                        </a:rPr>
                        <a:t>exclusive for</a:t>
                      </a:r>
                      <a:r>
                        <a:rPr lang="en-US" sz="1100" baseline="0" dirty="0" smtClean="0">
                          <a:solidFill>
                            <a:srgbClr val="FF0000"/>
                          </a:solidFill>
                        </a:rPr>
                        <a:t> aerobic G-bacteria.</a:t>
                      </a:r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79930">
                <a:tc rowSpan="2"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000" b="1" kern="1200" dirty="0" smtClean="0">
                        <a:solidFill>
                          <a:schemeClr val="tx1"/>
                        </a:solidFill>
                        <a:latin typeface="+mn-lt"/>
                        <a:ea typeface="Kartika" charset="0"/>
                        <a:cs typeface="Kartika" charset="0"/>
                      </a:endParaRPr>
                    </a:p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000" b="1" kern="1200" dirty="0" smtClean="0">
                        <a:solidFill>
                          <a:schemeClr val="tx1"/>
                        </a:solidFill>
                        <a:latin typeface="+mn-lt"/>
                        <a:ea typeface="Kartika" charset="0"/>
                        <a:cs typeface="Kartika" charset="0"/>
                      </a:endParaRPr>
                    </a:p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200" b="1" kern="1200" dirty="0" smtClean="0">
                        <a:solidFill>
                          <a:schemeClr val="tx1"/>
                        </a:solidFill>
                        <a:latin typeface="+mn-lt"/>
                        <a:ea typeface="Kartika" charset="0"/>
                        <a:cs typeface="Kartika" charset="0"/>
                      </a:endParaRPr>
                    </a:p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Kartika" charset="0"/>
                          <a:cs typeface="Kartika" charset="0"/>
                        </a:rPr>
                        <a:t>Combinations </a:t>
                      </a:r>
                    </a:p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000" b="1" kern="1200" dirty="0" smtClean="0">
                        <a:solidFill>
                          <a:schemeClr val="tx1"/>
                        </a:solidFill>
                        <a:latin typeface="+mn-lt"/>
                        <a:ea typeface="Kartika" charset="0"/>
                        <a:cs typeface="Kartika" charset="0"/>
                      </a:endParaRPr>
                    </a:p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000" b="1" kern="1200" dirty="0" smtClean="0">
                        <a:solidFill>
                          <a:schemeClr val="tx1"/>
                        </a:solidFill>
                        <a:latin typeface="+mn-lt"/>
                        <a:ea typeface="Kartika" charset="0"/>
                        <a:cs typeface="Kartika" charset="0"/>
                      </a:endParaRPr>
                    </a:p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Kartika" charset="0"/>
                        <a:cs typeface="Kartika" charset="0"/>
                      </a:endParaRPr>
                    </a:p>
                  </a:txBody>
                  <a:tcPr vert="vert27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Used in combination with </a:t>
                      </a:r>
                      <a:r>
                        <a:rPr lang="en-US" sz="1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200" b="1" kern="1200" baseline="300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rd</a:t>
                      </a:r>
                      <a:r>
                        <a:rPr lang="en-US" sz="12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generation Cephalosporins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for treatment of meningitis caused by </a:t>
                      </a:r>
                      <a:r>
                        <a:rPr lang="en-US" sz="1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penicillin resistant pneumococci.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05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0623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May be combined with </a:t>
                      </a:r>
                      <a:r>
                        <a:rPr lang="en-US" sz="1200" b="1" kern="1200" dirty="0" smtClean="0">
                          <a:solidFill>
                            <a:srgbClr val="0432FF"/>
                          </a:solidFill>
                          <a:latin typeface="+mn-lt"/>
                          <a:ea typeface="+mn-ea"/>
                          <a:cs typeface="+mn-cs"/>
                        </a:rPr>
                        <a:t>Ampicillin or Ceftazidime 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 an </a:t>
                      </a:r>
                      <a:r>
                        <a:rPr lang="en-US" sz="1200" b="1" kern="1200" dirty="0" smtClean="0">
                          <a:solidFill>
                            <a:srgbClr val="FF2600"/>
                          </a:solidFill>
                          <a:latin typeface="+mn-lt"/>
                          <a:ea typeface="+mn-ea"/>
                          <a:cs typeface="+mn-cs"/>
                        </a:rPr>
                        <a:t>initial therapy </a:t>
                      </a:r>
                      <a:r>
                        <a:rPr lang="en-US" sz="12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(empiric therapy) 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of meningitis in infant, elderly and immunocompromised patients.</a:t>
                      </a:r>
                    </a:p>
                    <a:p>
                      <a:pPr marL="171450" marR="0" indent="-1714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Ceftazidime</a:t>
                      </a:r>
                      <a:r>
                        <a:rPr lang="en-US" sz="1200" b="1" kern="1200" baseline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is better than Ciftriaxone in child.</a:t>
                      </a:r>
                      <a:endParaRPr lang="en-US" sz="1200" b="1" kern="1200" dirty="0" smtClean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marR="0" indent="-1714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05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941294"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Kartika" charset="0"/>
                          <a:cs typeface="Kartika" charset="0"/>
                        </a:rPr>
                        <a:t>Note 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Kartika" charset="0"/>
                        <a:cs typeface="Kartika" charset="0"/>
                      </a:endParaRPr>
                    </a:p>
                  </a:txBody>
                  <a:tcPr vert="vert27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71450" marR="0" indent="-1714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S. pneumoniae is the main cause of community acquired pneumonia and meningitis in children and the elderly and immunocompromised patients</a:t>
                      </a:r>
                      <a:r>
                        <a:rPr lang="en-US" sz="12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171450" marR="0" indent="-1714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05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217613" y="2077376"/>
            <a:ext cx="2516819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u="sng" dirty="0" smtClean="0">
                <a:solidFill>
                  <a:srgbClr val="00B050"/>
                </a:solidFill>
              </a:rPr>
              <a:t>Remember</a:t>
            </a:r>
            <a:r>
              <a:rPr lang="en-US" sz="1200" u="sng" dirty="0" smtClean="0">
                <a:solidFill>
                  <a:srgbClr val="00B050"/>
                </a:solidFill>
              </a:rPr>
              <a:t>: </a:t>
            </a:r>
            <a:r>
              <a:rPr lang="en-US" sz="1200" dirty="0" smtClean="0">
                <a:solidFill>
                  <a:srgbClr val="00B050"/>
                </a:solidFill>
              </a:rPr>
              <a:t>all antibiotics affects the protein synthesis are considered as </a:t>
            </a:r>
            <a:r>
              <a:rPr lang="en-US" sz="1200" u="sng" dirty="0" smtClean="0">
                <a:solidFill>
                  <a:srgbClr val="00B050"/>
                </a:solidFill>
              </a:rPr>
              <a:t>bacteriostatic</a:t>
            </a:r>
            <a:r>
              <a:rPr lang="en-US" sz="1200" dirty="0" smtClean="0">
                <a:solidFill>
                  <a:srgbClr val="00B050"/>
                </a:solidFill>
              </a:rPr>
              <a:t> EXCEPT </a:t>
            </a:r>
            <a:r>
              <a:rPr lang="en-US" sz="1200" b="1" dirty="0" smtClean="0">
                <a:solidFill>
                  <a:srgbClr val="0432FF"/>
                </a:solidFill>
              </a:rPr>
              <a:t>aminoglycosides</a:t>
            </a:r>
            <a:r>
              <a:rPr lang="en-US" sz="1200" dirty="0" smtClean="0">
                <a:solidFill>
                  <a:srgbClr val="00B050"/>
                </a:solidFill>
              </a:rPr>
              <a:t> are </a:t>
            </a:r>
            <a:r>
              <a:rPr lang="en-US" sz="1200" b="1" dirty="0" smtClean="0">
                <a:solidFill>
                  <a:srgbClr val="00B050"/>
                </a:solidFill>
              </a:rPr>
              <a:t>bactericidal</a:t>
            </a:r>
            <a:r>
              <a:rPr lang="en-US" sz="1200" dirty="0" smtClean="0">
                <a:solidFill>
                  <a:srgbClr val="00B050"/>
                </a:solidFill>
              </a:rPr>
              <a:t>.</a:t>
            </a:r>
            <a:endParaRPr lang="en-US" sz="1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48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942093">
                <a:tint val="45000"/>
                <a:satMod val="400000"/>
              </a:srgbClr>
            </a:duotone>
          </a:blip>
          <a:srcRect l="44792" t="46423" r="12083" b="5293"/>
          <a:stretch/>
        </p:blipFill>
        <p:spPr>
          <a:xfrm>
            <a:off x="2461598" y="1987453"/>
            <a:ext cx="2485859" cy="43232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>
            <a:off x="1098211" y="2478873"/>
            <a:ext cx="5300421" cy="0"/>
          </a:xfrm>
          <a:prstGeom prst="line">
            <a:avLst/>
          </a:prstGeom>
          <a:ln w="38100">
            <a:solidFill>
              <a:srgbClr val="00CC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51841" y="2494813"/>
            <a:ext cx="5300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400" b="1" dirty="0">
                <a:solidFill>
                  <a:srgbClr val="941651"/>
                </a:solidFill>
                <a:latin typeface="Al Tarikh" charset="-78"/>
                <a:ea typeface="Al Tarikh" charset="-78"/>
                <a:cs typeface="Al Tarikh" charset="-78"/>
              </a:rPr>
              <a:t>قادة فريق علم الأدوية </a:t>
            </a:r>
            <a:r>
              <a:rPr lang="ar-SA" sz="2400" b="1" dirty="0" smtClean="0">
                <a:solidFill>
                  <a:srgbClr val="941651"/>
                </a:solidFill>
                <a:latin typeface="Al Tarikh" charset="-78"/>
                <a:ea typeface="Al Tarikh" charset="-78"/>
                <a:cs typeface="Al Tarikh" charset="-78"/>
              </a:rPr>
              <a:t>:</a:t>
            </a:r>
            <a:endParaRPr lang="ar-SA" sz="2400" b="1" dirty="0">
              <a:solidFill>
                <a:srgbClr val="941651"/>
              </a:solidFill>
              <a:latin typeface="Al Tarikh" charset="-78"/>
              <a:ea typeface="Al Tarikh" charset="-78"/>
              <a:cs typeface="Al Tarikh" charset="-78"/>
            </a:endParaRPr>
          </a:p>
          <a:p>
            <a:pPr marL="0" algn="ctr" defTabSz="663123" rtl="1" eaLnBrk="1" latinLnBrk="0" hangingPunct="1"/>
            <a:r>
              <a:rPr lang="ar-SA" sz="2400" b="1" dirty="0" smtClean="0">
                <a:latin typeface="Al Tarikh" charset="-78"/>
                <a:ea typeface="Al Tarikh" charset="-78"/>
                <a:cs typeface="Al Tarikh" charset="-78"/>
              </a:rPr>
              <a:t>لين  التميمي        </a:t>
            </a:r>
            <a:r>
              <a:rPr lang="en-US" sz="2400" b="1" dirty="0">
                <a:latin typeface="Al Tarikh" charset="-78"/>
                <a:ea typeface="Al Tarikh" charset="-78"/>
                <a:cs typeface="Al Tarikh" charset="-78"/>
              </a:rPr>
              <a:t> </a:t>
            </a:r>
            <a:r>
              <a:rPr lang="en-US" sz="2400" b="1" dirty="0" smtClean="0">
                <a:latin typeface="Al Tarikh" charset="-78"/>
                <a:ea typeface="Al Tarikh" charset="-78"/>
                <a:cs typeface="Al Tarikh" charset="-78"/>
              </a:rPr>
              <a:t>    </a:t>
            </a:r>
            <a:r>
              <a:rPr lang="en-US" sz="2400" b="1" dirty="0" smtClean="0">
                <a:solidFill>
                  <a:srgbClr val="941651"/>
                </a:solidFill>
                <a:latin typeface="Al Tarikh" charset="-78"/>
                <a:ea typeface="Al Tarikh" charset="-78"/>
                <a:cs typeface="Al Tarikh" charset="-78"/>
              </a:rPr>
              <a:t>&amp; </a:t>
            </a:r>
            <a:r>
              <a:rPr lang="en-US" sz="2400" b="1" dirty="0" smtClean="0">
                <a:latin typeface="Al Tarikh" charset="-78"/>
                <a:ea typeface="Al Tarikh" charset="-78"/>
                <a:cs typeface="Al Tarikh" charset="-78"/>
              </a:rPr>
              <a:t> </a:t>
            </a:r>
            <a:r>
              <a:rPr lang="ar-SA" sz="2400" b="1" dirty="0" smtClean="0">
                <a:latin typeface="Al Tarikh" charset="-78"/>
                <a:ea typeface="Al Tarikh" charset="-78"/>
                <a:cs typeface="Al Tarikh" charset="-78"/>
              </a:rPr>
              <a:t>   عبدالرحمن ذكري</a:t>
            </a:r>
          </a:p>
          <a:p>
            <a:pPr marL="0" algn="ctr" defTabSz="663123" rtl="1" eaLnBrk="1" latinLnBrk="0" hangingPunct="1"/>
            <a:r>
              <a:rPr lang="ar-SA" sz="2400" b="1" dirty="0">
                <a:solidFill>
                  <a:srgbClr val="941651"/>
                </a:solidFill>
                <a:latin typeface="Al Tarikh" charset="-78"/>
                <a:ea typeface="Al Tarikh" charset="-78"/>
                <a:cs typeface="Al Tarikh" charset="-78"/>
              </a:rPr>
              <a:t>الشكر موصول لأعضاء الفريق المتميزين </a:t>
            </a:r>
            <a:r>
              <a:rPr lang="ar-SA" sz="2400" b="1" dirty="0" smtClean="0">
                <a:solidFill>
                  <a:srgbClr val="941651"/>
                </a:solidFill>
                <a:latin typeface="Al Tarikh" charset="-78"/>
                <a:ea typeface="Al Tarikh" charset="-78"/>
                <a:cs typeface="Al Tarikh" charset="-78"/>
              </a:rPr>
              <a:t>: </a:t>
            </a:r>
            <a:endParaRPr lang="en-US" sz="2800" b="1" dirty="0">
              <a:latin typeface="Al Tarikh" charset="-78"/>
              <a:ea typeface="Al Tarikh" charset="-78"/>
              <a:cs typeface="Al Tarikh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2752" y="7569738"/>
            <a:ext cx="2779082" cy="1031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941651"/>
                </a:solidFill>
              </a:rPr>
              <a:t>References :</a:t>
            </a:r>
          </a:p>
          <a:p>
            <a:r>
              <a:rPr lang="en-US" sz="1600" dirty="0" smtClean="0"/>
              <a:t>1- 436 doctors slides </a:t>
            </a:r>
          </a:p>
          <a:p>
            <a:r>
              <a:rPr lang="en-US" sz="1600" dirty="0" smtClean="0"/>
              <a:t>2-435 team work  </a:t>
            </a:r>
          </a:p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9" t="7748" r="21891" b="8503"/>
          <a:stretch/>
        </p:blipFill>
        <p:spPr>
          <a:xfrm>
            <a:off x="4947457" y="226451"/>
            <a:ext cx="1451175" cy="214303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883328" y="1378078"/>
            <a:ext cx="452927" cy="6093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996720" y="1479429"/>
            <a:ext cx="495656" cy="42728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120156" y="889240"/>
            <a:ext cx="323960" cy="23229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165700" y="97276"/>
            <a:ext cx="264920" cy="23073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883328" y="88925"/>
            <a:ext cx="247045" cy="23073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932392" y="9441951"/>
            <a:ext cx="15372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@pharma436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682" y="8828782"/>
            <a:ext cx="447779" cy="447779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18461" y="8880163"/>
            <a:ext cx="22155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pharma436@outlook.com</a:t>
            </a:r>
          </a:p>
        </p:txBody>
      </p:sp>
      <p:pic>
        <p:nvPicPr>
          <p:cNvPr id="28" name="Picture 27">
            <a:hlinkClick r:id="rId5"/>
          </p:cNvPr>
          <p:cNvPicPr>
            <a:picLocks noChangeAspect="1"/>
          </p:cNvPicPr>
          <p:nvPr/>
        </p:nvPicPr>
        <p:blipFill rotWithShape="1">
          <a:blip r:embed="rId6"/>
          <a:srcRect l="39538" t="24554" r="39740" b="42737"/>
          <a:stretch/>
        </p:blipFill>
        <p:spPr>
          <a:xfrm>
            <a:off x="3188101" y="8831934"/>
            <a:ext cx="441083" cy="463227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651540" y="8932914"/>
            <a:ext cx="15372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Your feedback: </a:t>
            </a:r>
          </a:p>
        </p:txBody>
      </p:sp>
      <p:pic>
        <p:nvPicPr>
          <p:cNvPr id="30" name="Picture 29">
            <a:hlinkClick r:id="rId7"/>
          </p:cNvPr>
          <p:cNvPicPr>
            <a:picLocks noChangeAspect="1"/>
          </p:cNvPicPr>
          <p:nvPr/>
        </p:nvPicPr>
        <p:blipFill rotWithShape="1">
          <a:blip r:embed="rId8"/>
          <a:srcRect t="11672" b="10049"/>
          <a:stretch/>
        </p:blipFill>
        <p:spPr>
          <a:xfrm>
            <a:off x="311347" y="9393210"/>
            <a:ext cx="573552" cy="44896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254539" y="9211194"/>
            <a:ext cx="3683726" cy="694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9"/>
              </a:rPr>
              <a:t>https://docs.google.com/forms/d/1sxDqHtpP3bUaOhQmYw96IE7mX-DlrklT5dlZUA2teSI/edit</a:t>
            </a:r>
            <a:endParaRPr lang="en-US" dirty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817441" y="3695142"/>
            <a:ext cx="1591201" cy="2139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400" b="1" dirty="0">
                <a:latin typeface="Al Tarikh" charset="-78"/>
                <a:ea typeface="Al Tarikh" charset="-78"/>
                <a:cs typeface="Al Tarikh" charset="-78"/>
              </a:rPr>
              <a:t>مؤيد اليوسف</a:t>
            </a:r>
          </a:p>
          <a:p>
            <a:pPr algn="ctr" rtl="1"/>
            <a:r>
              <a:rPr lang="ar-SA" sz="2400" b="1" dirty="0">
                <a:latin typeface="Al Tarikh" charset="-78"/>
                <a:ea typeface="Al Tarikh" charset="-78"/>
                <a:cs typeface="Al Tarikh" charset="-78"/>
              </a:rPr>
              <a:t>فارس النفيسة</a:t>
            </a:r>
          </a:p>
          <a:p>
            <a:pPr algn="ctr" rtl="1"/>
            <a:r>
              <a:rPr lang="ar-SA" sz="2400" b="1" dirty="0">
                <a:latin typeface="Al Tarikh" charset="-78"/>
                <a:ea typeface="Al Tarikh" charset="-78"/>
                <a:cs typeface="Al Tarikh" charset="-78"/>
              </a:rPr>
              <a:t>عبدالكريم العتيبي</a:t>
            </a:r>
          </a:p>
          <a:p>
            <a:pPr algn="ctr" rtl="1"/>
            <a:r>
              <a:rPr lang="ar-SA" sz="2400" b="1" dirty="0">
                <a:latin typeface="Al Tarikh" charset="-78"/>
                <a:ea typeface="Al Tarikh" charset="-78"/>
                <a:cs typeface="Al Tarikh" charset="-78"/>
              </a:rPr>
              <a:t>مؤيد احمد</a:t>
            </a:r>
          </a:p>
          <a:p>
            <a:pPr algn="ctr" rtl="1"/>
            <a:r>
              <a:rPr lang="ar-SA" sz="2400" b="1" dirty="0">
                <a:latin typeface="Al Tarikh" charset="-78"/>
                <a:ea typeface="Al Tarikh" charset="-78"/>
                <a:cs typeface="Al Tarikh" charset="-78"/>
              </a:rPr>
              <a:t>سعد القحطاني</a:t>
            </a:r>
          </a:p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566376" y="3719113"/>
            <a:ext cx="2336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400" b="1" dirty="0">
                <a:latin typeface="Al Tarikh" charset="-78"/>
                <a:ea typeface="Al Tarikh" charset="-78"/>
                <a:cs typeface="Al Tarikh" charset="-78"/>
              </a:rPr>
              <a:t>روان سعد القحطاني </a:t>
            </a:r>
            <a:endParaRPr lang="en-US" sz="2400" b="1" dirty="0">
              <a:latin typeface="Al Tarikh" charset="-78"/>
              <a:ea typeface="Al Tarikh" charset="-78"/>
              <a:cs typeface="Al Tarikh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564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1954</TotalTime>
  <Words>1924</Words>
  <Application>Microsoft Macintosh PowerPoint</Application>
  <PresentationFormat>A4 Paper (210x297 mm)</PresentationFormat>
  <Paragraphs>234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20" baseType="lpstr">
      <vt:lpstr>Abadi MT Condensed Extra Bold</vt:lpstr>
      <vt:lpstr>Al Tarikh</vt:lpstr>
      <vt:lpstr>Calibri</vt:lpstr>
      <vt:lpstr>Calibri Light</vt:lpstr>
      <vt:lpstr>Century Gothic</vt:lpstr>
      <vt:lpstr>Goudy Old Style</vt:lpstr>
      <vt:lpstr>Kartika</vt:lpstr>
      <vt:lpstr>Tahoma</vt:lpstr>
      <vt:lpstr>Times New Roman</vt:lpstr>
      <vt:lpstr>Tsukushi A Round Gothic</vt:lpstr>
      <vt:lpstr>Wingdings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لين</dc:creator>
  <cp:lastModifiedBy>لين</cp:lastModifiedBy>
  <cp:revision>160</cp:revision>
  <cp:lastPrinted>2017-11-01T16:22:42Z</cp:lastPrinted>
  <dcterms:created xsi:type="dcterms:W3CDTF">2017-09-15T11:36:59Z</dcterms:created>
  <dcterms:modified xsi:type="dcterms:W3CDTF">2017-11-01T19:37:18Z</dcterms:modified>
</cp:coreProperties>
</file>