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1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0" r:id="rId1"/>
  </p:sldMasterIdLst>
  <p:notesMasterIdLst>
    <p:notesMasterId r:id="rId12"/>
  </p:notesMasterIdLst>
  <p:sldIdLst>
    <p:sldId id="270" r:id="rId2"/>
    <p:sldId id="278" r:id="rId3"/>
    <p:sldId id="279" r:id="rId4"/>
    <p:sldId id="280" r:id="rId5"/>
    <p:sldId id="286" r:id="rId6"/>
    <p:sldId id="288" r:id="rId7"/>
    <p:sldId id="283" r:id="rId8"/>
    <p:sldId id="276" r:id="rId9"/>
    <p:sldId id="277" r:id="rId10"/>
    <p:sldId id="257" r:id="rId11"/>
  </p:sldIdLst>
  <p:sldSz cx="6858000" cy="9906000" type="A4"/>
  <p:notesSz cx="6858000" cy="9144000"/>
  <p:defaultTextStyle>
    <a:defPPr>
      <a:defRPr lang="en-US"/>
    </a:defPPr>
    <a:lvl1pPr marL="0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1pPr>
    <a:lvl2pPr marL="331561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2pPr>
    <a:lvl3pPr marL="663123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3pPr>
    <a:lvl4pPr marL="994684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4pPr>
    <a:lvl5pPr marL="1326246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5pPr>
    <a:lvl6pPr marL="1657807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6pPr>
    <a:lvl7pPr marL="1989369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7pPr>
    <a:lvl8pPr marL="2320930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8pPr>
    <a:lvl9pPr marL="2652492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73FDD6"/>
    <a:srgbClr val="D5FC79"/>
    <a:srgbClr val="FF7E79"/>
    <a:srgbClr val="FFD579"/>
    <a:srgbClr val="FF2F92"/>
    <a:srgbClr val="FF2600"/>
    <a:srgbClr val="009193"/>
    <a:srgbClr val="FF93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82"/>
    <p:restoredTop sz="94671"/>
  </p:normalViewPr>
  <p:slideViewPr>
    <p:cSldViewPr snapToGrid="0" snapToObjects="1">
      <p:cViewPr>
        <p:scale>
          <a:sx n="85" d="100"/>
          <a:sy n="85" d="100"/>
        </p:scale>
        <p:origin x="7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DAD146-92AD-5841-81BA-A3D5B584C605}" type="doc">
      <dgm:prSet loTypeId="urn:microsoft.com/office/officeart/2005/8/layout/orgChart1" loCatId="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715CAE5-7265-5F4F-A22B-CF1FAC6C6A1E}">
      <dgm:prSet phldrT="[Text]" custT="1"/>
      <dgm:spPr>
        <a:ln>
          <a:solidFill>
            <a:srgbClr val="009193">
              <a:alpha val="50196"/>
            </a:srgbClr>
          </a:solidFill>
        </a:ln>
      </dgm:spPr>
      <dgm:t>
        <a:bodyPr/>
        <a:lstStyle/>
        <a:p>
          <a:r>
            <a:rPr lang="en-US" sz="1200" b="1" smtClean="0">
              <a:latin typeface="Arial Narrow" pitchFamily="34" charset="0"/>
            </a:rPr>
            <a:t>5HT</a:t>
          </a:r>
          <a:r>
            <a:rPr lang="en-US" sz="1200" b="1" baseline="-25000" smtClean="0">
              <a:latin typeface="Arial Narrow" pitchFamily="34" charset="0"/>
            </a:rPr>
            <a:t>1</a:t>
          </a:r>
          <a:endParaRPr lang="en-US" sz="1200" dirty="0"/>
        </a:p>
      </dgm:t>
    </dgm:pt>
    <dgm:pt modelId="{63F4873E-0FB8-2E4B-99D7-79FF13D722A9}" type="parTrans" cxnId="{958C7916-CC95-5744-ACEA-4C854B4C2554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F298E127-6D5E-EC44-B3ED-0E56D174424D}" type="sibTrans" cxnId="{958C7916-CC95-5744-ACEA-4C854B4C2554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3B596EB8-508E-D745-BA3F-395BCEF2D5D0}">
      <dgm:prSet phldrT="[Text]" custT="1"/>
      <dgm:spPr>
        <a:ln>
          <a:solidFill>
            <a:srgbClr val="FF2600">
              <a:alpha val="40000"/>
            </a:srgbClr>
          </a:solidFill>
        </a:ln>
      </dgm:spPr>
      <dgm:t>
        <a:bodyPr/>
        <a:lstStyle/>
        <a:p>
          <a:r>
            <a:rPr lang="en-US" sz="1200" b="1" u="none" dirty="0" smtClean="0">
              <a:uFill>
                <a:solidFill>
                  <a:srgbClr val="0092F6"/>
                </a:solidFill>
              </a:uFill>
              <a:latin typeface="Arial Narrow" pitchFamily="34" charset="0"/>
            </a:rPr>
            <a:t>AGONISTS</a:t>
          </a:r>
          <a:endParaRPr lang="en-US" sz="1200" u="none" dirty="0"/>
        </a:p>
      </dgm:t>
    </dgm:pt>
    <dgm:pt modelId="{4EE4CFA9-ADAE-0E43-A9B0-B1CB3EC226E1}" type="parTrans" cxnId="{36D37863-59AE-A049-BB58-F7E7DA1F8377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A6EEC5FD-753C-A643-B175-69AB4B2F2CF4}" type="sibTrans" cxnId="{36D37863-59AE-A049-BB58-F7E7DA1F8377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59BA8862-7EF5-1940-A70D-1D8C4E3D1E29}">
      <dgm:prSet phldrT="[Text]" custT="1"/>
      <dgm:spPr>
        <a:ln>
          <a:solidFill>
            <a:srgbClr val="FF2600">
              <a:alpha val="40000"/>
            </a:srgbClr>
          </a:solidFill>
        </a:ln>
      </dgm:spPr>
      <dgm:t>
        <a:bodyPr/>
        <a:lstStyle/>
        <a:p>
          <a:r>
            <a:rPr lang="en-US" sz="1200" b="1" u="none" dirty="0" smtClean="0">
              <a:uFill>
                <a:solidFill>
                  <a:srgbClr val="0092F6"/>
                </a:solidFill>
              </a:uFill>
              <a:latin typeface="Arial Narrow" pitchFamily="34" charset="0"/>
            </a:rPr>
            <a:t>PARTIAL AGONISTS</a:t>
          </a:r>
          <a:r>
            <a:rPr lang="en-US" sz="1200" b="1" u="none" dirty="0" smtClean="0">
              <a:uFill>
                <a:solidFill>
                  <a:srgbClr val="0092F6"/>
                </a:solidFill>
              </a:uFill>
              <a:latin typeface="Arial Narrow" pitchFamily="34" charset="0"/>
              <a:sym typeface="Wingdings" pitchFamily="2" charset="2"/>
            </a:rPr>
            <a:t> </a:t>
          </a:r>
          <a:endParaRPr lang="en-US" sz="1200" u="none" dirty="0"/>
        </a:p>
      </dgm:t>
    </dgm:pt>
    <dgm:pt modelId="{200F4092-3976-C348-86FD-CA3548525928}" type="parTrans" cxnId="{02C3D2B4-E300-264D-BC14-665170C383B2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DCFDEE70-E716-3244-99B4-6280452DE48F}" type="sibTrans" cxnId="{02C3D2B4-E300-264D-BC14-665170C383B2}">
      <dgm:prSet/>
      <dgm:spPr/>
      <dgm:t>
        <a:bodyPr/>
        <a:lstStyle/>
        <a:p>
          <a:pPr rtl="0"/>
          <a:endParaRPr lang="en-US" sz="1200">
            <a:solidFill>
              <a:schemeClr val="tx1"/>
            </a:solidFill>
          </a:endParaRPr>
        </a:p>
      </dgm:t>
    </dgm:pt>
    <dgm:pt modelId="{CACE74F5-3D0A-5F40-8711-505C37537D85}">
      <dgm:prSet custT="1"/>
      <dgm:spPr>
        <a:ln>
          <a:solidFill>
            <a:srgbClr val="FFD579"/>
          </a:solidFill>
        </a:ln>
      </dgm:spPr>
      <dgm:t>
        <a:bodyPr/>
        <a:lstStyle/>
        <a:p>
          <a:r>
            <a:rPr lang="en-US" sz="1200" b="1" dirty="0" smtClean="0">
              <a:solidFill>
                <a:srgbClr val="0432FF"/>
              </a:solidFill>
              <a:latin typeface="Arial Narrow" pitchFamily="34" charset="0"/>
              <a:sym typeface="Wingdings" pitchFamily="2" charset="2"/>
            </a:rPr>
            <a:t>TRIPTANS</a:t>
          </a:r>
        </a:p>
        <a:p>
          <a:r>
            <a:rPr lang="en-US" sz="1200" b="1" dirty="0" smtClean="0">
              <a:latin typeface="Arial Narrow" pitchFamily="34" charset="0"/>
              <a:sym typeface="Wingdings" pitchFamily="2" charset="2"/>
            </a:rPr>
            <a:t>Selective </a:t>
          </a:r>
          <a:r>
            <a:rPr lang="en-US" sz="1200" b="1" dirty="0" smtClean="0">
              <a:solidFill>
                <a:srgbClr val="00B050"/>
              </a:solidFill>
              <a:latin typeface="Arial Narrow" pitchFamily="34" charset="0"/>
              <a:sym typeface="Wingdings" pitchFamily="2" charset="2"/>
            </a:rPr>
            <a:t>for serotonin </a:t>
          </a:r>
          <a:endParaRPr lang="en-US" sz="1200" dirty="0">
            <a:solidFill>
              <a:srgbClr val="00B050"/>
            </a:solidFill>
          </a:endParaRPr>
        </a:p>
      </dgm:t>
    </dgm:pt>
    <dgm:pt modelId="{76BA4BE8-A3E2-FB45-B7FB-87FC46D8A866}" type="parTrans" cxnId="{7BED5C54-D240-C842-B9B5-D05AF2F6C6F3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96F20993-F08B-1E44-A522-1FA6F976958B}" type="sibTrans" cxnId="{7BED5C54-D240-C842-B9B5-D05AF2F6C6F3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ADD479F2-15BB-9342-9713-B4C56C7C6967}">
      <dgm:prSet custT="1"/>
      <dgm:spPr>
        <a:ln>
          <a:solidFill>
            <a:srgbClr val="FFD579"/>
          </a:solidFill>
        </a:ln>
      </dgm:spPr>
      <dgm:t>
        <a:bodyPr/>
        <a:lstStyle/>
        <a:p>
          <a:r>
            <a:rPr lang="en-US" sz="1200" b="1" dirty="0" smtClean="0">
              <a:solidFill>
                <a:srgbClr val="0432FF"/>
              </a:solidFill>
              <a:latin typeface="Arial Narrow" pitchFamily="34" charset="0"/>
              <a:sym typeface="Wingdings" pitchFamily="2" charset="2"/>
            </a:rPr>
            <a:t>ERGOTS</a:t>
          </a:r>
        </a:p>
        <a:p>
          <a:r>
            <a:rPr lang="en-US" sz="1200" b="1" dirty="0" smtClean="0">
              <a:latin typeface="Arial Narrow" pitchFamily="34" charset="0"/>
              <a:sym typeface="Wingdings" pitchFamily="2" charset="2"/>
            </a:rPr>
            <a:t>non-selective </a:t>
          </a:r>
          <a:r>
            <a:rPr lang="en-US" sz="1200" b="1" dirty="0" smtClean="0">
              <a:solidFill>
                <a:srgbClr val="00B050"/>
              </a:solidFill>
              <a:latin typeface="Arial Narrow" pitchFamily="34" charset="0"/>
              <a:sym typeface="Wingdings" pitchFamily="2" charset="2"/>
            </a:rPr>
            <a:t>for serotonin </a:t>
          </a:r>
          <a:r>
            <a:rPr lang="en-US" sz="1200" b="1" dirty="0" smtClean="0">
              <a:solidFill>
                <a:srgbClr val="00B050"/>
              </a:solidFill>
              <a:latin typeface="Arial Narrow" pitchFamily="34" charset="0"/>
            </a:rPr>
            <a:t> </a:t>
          </a:r>
          <a:endParaRPr lang="en-US" sz="1200" dirty="0">
            <a:solidFill>
              <a:srgbClr val="00B050"/>
            </a:solidFill>
          </a:endParaRPr>
        </a:p>
      </dgm:t>
    </dgm:pt>
    <dgm:pt modelId="{5541FD7C-EF02-974A-AD7E-321F02D8EB23}" type="parTrans" cxnId="{78C12E51-3BB8-DE44-9DB3-EA068D6E7C2D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F788AED6-682E-514A-8427-6E29CE5CEC55}" type="sibTrans" cxnId="{78C12E51-3BB8-DE44-9DB3-EA068D6E7C2D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A1B8A767-6CCF-D14D-894C-5D19B3D2A13F}" type="pres">
      <dgm:prSet presAssocID="{89DAD146-92AD-5841-81BA-A3D5B584C60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74BAE4F-26E9-064C-B690-5C86EA49F5DA}" type="pres">
      <dgm:prSet presAssocID="{8715CAE5-7265-5F4F-A22B-CF1FAC6C6A1E}" presName="hierRoot1" presStyleCnt="0">
        <dgm:presLayoutVars>
          <dgm:hierBranch val="init"/>
        </dgm:presLayoutVars>
      </dgm:prSet>
      <dgm:spPr/>
    </dgm:pt>
    <dgm:pt modelId="{8160EC3C-6838-974D-91FB-BC94EAF3D079}" type="pres">
      <dgm:prSet presAssocID="{8715CAE5-7265-5F4F-A22B-CF1FAC6C6A1E}" presName="rootComposite1" presStyleCnt="0"/>
      <dgm:spPr/>
    </dgm:pt>
    <dgm:pt modelId="{4DDDC9FC-CD4E-4A4B-8224-0C0FC90CC8C9}" type="pres">
      <dgm:prSet presAssocID="{8715CAE5-7265-5F4F-A22B-CF1FAC6C6A1E}" presName="rootText1" presStyleLbl="node0" presStyleIdx="0" presStyleCnt="1" custScaleX="44393" custScaleY="35293" custLinFactNeighborX="1580" custLinFactNeighborY="85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02417E-DCD4-5C40-AEC1-74CAFFB64CDD}" type="pres">
      <dgm:prSet presAssocID="{8715CAE5-7265-5F4F-A22B-CF1FAC6C6A1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47BD4E7-111B-BB45-9304-EBDA5218271E}" type="pres">
      <dgm:prSet presAssocID="{8715CAE5-7265-5F4F-A22B-CF1FAC6C6A1E}" presName="hierChild2" presStyleCnt="0"/>
      <dgm:spPr/>
    </dgm:pt>
    <dgm:pt modelId="{19B4F3DE-12AE-6147-91EF-388822BD06A7}" type="pres">
      <dgm:prSet presAssocID="{4EE4CFA9-ADAE-0E43-A9B0-B1CB3EC226E1}" presName="Name37" presStyleLbl="parChTrans1D2" presStyleIdx="0" presStyleCnt="2"/>
      <dgm:spPr/>
      <dgm:t>
        <a:bodyPr/>
        <a:lstStyle/>
        <a:p>
          <a:endParaRPr lang="en-US"/>
        </a:p>
      </dgm:t>
    </dgm:pt>
    <dgm:pt modelId="{A95245A1-0AE7-8843-AE16-076B0A2BAFB3}" type="pres">
      <dgm:prSet presAssocID="{3B596EB8-508E-D745-BA3F-395BCEF2D5D0}" presName="hierRoot2" presStyleCnt="0">
        <dgm:presLayoutVars>
          <dgm:hierBranch/>
        </dgm:presLayoutVars>
      </dgm:prSet>
      <dgm:spPr/>
    </dgm:pt>
    <dgm:pt modelId="{7CEA229D-E0A0-5040-BE96-8E8905374F72}" type="pres">
      <dgm:prSet presAssocID="{3B596EB8-508E-D745-BA3F-395BCEF2D5D0}" presName="rootComposite" presStyleCnt="0"/>
      <dgm:spPr/>
    </dgm:pt>
    <dgm:pt modelId="{5255ED6B-05A4-3F49-AD69-819B98A76D5E}" type="pres">
      <dgm:prSet presAssocID="{3B596EB8-508E-D745-BA3F-395BCEF2D5D0}" presName="rootText" presStyleLbl="node2" presStyleIdx="0" presStyleCnt="2" custScaleX="58866" custScaleY="409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A0C74B-5F4B-1B49-BC6D-DBF65EE86D03}" type="pres">
      <dgm:prSet presAssocID="{3B596EB8-508E-D745-BA3F-395BCEF2D5D0}" presName="rootConnector" presStyleLbl="node2" presStyleIdx="0" presStyleCnt="2"/>
      <dgm:spPr/>
      <dgm:t>
        <a:bodyPr/>
        <a:lstStyle/>
        <a:p>
          <a:endParaRPr lang="en-US"/>
        </a:p>
      </dgm:t>
    </dgm:pt>
    <dgm:pt modelId="{4BB7665B-FCCF-454C-A50F-DFD14F76532F}" type="pres">
      <dgm:prSet presAssocID="{3B596EB8-508E-D745-BA3F-395BCEF2D5D0}" presName="hierChild4" presStyleCnt="0"/>
      <dgm:spPr/>
    </dgm:pt>
    <dgm:pt modelId="{C82497F7-35B5-EC41-B70B-89D88E171060}" type="pres">
      <dgm:prSet presAssocID="{76BA4BE8-A3E2-FB45-B7FB-87FC46D8A866}" presName="Name35" presStyleLbl="parChTrans1D3" presStyleIdx="0" presStyleCnt="2"/>
      <dgm:spPr/>
      <dgm:t>
        <a:bodyPr/>
        <a:lstStyle/>
        <a:p>
          <a:endParaRPr lang="en-US"/>
        </a:p>
      </dgm:t>
    </dgm:pt>
    <dgm:pt modelId="{11AFA54C-E091-B04C-855D-DB4348AE1772}" type="pres">
      <dgm:prSet presAssocID="{CACE74F5-3D0A-5F40-8711-505C37537D85}" presName="hierRoot2" presStyleCnt="0">
        <dgm:presLayoutVars>
          <dgm:hierBranch val="init"/>
        </dgm:presLayoutVars>
      </dgm:prSet>
      <dgm:spPr/>
    </dgm:pt>
    <dgm:pt modelId="{15D1B2C0-2659-1549-89FF-DB3D0A40C9BF}" type="pres">
      <dgm:prSet presAssocID="{CACE74F5-3D0A-5F40-8711-505C37537D85}" presName="rootComposite" presStyleCnt="0"/>
      <dgm:spPr/>
    </dgm:pt>
    <dgm:pt modelId="{077B0E76-2FD6-E044-872F-F0BAA959806C}" type="pres">
      <dgm:prSet presAssocID="{CACE74F5-3D0A-5F40-8711-505C37537D85}" presName="rootText" presStyleLbl="node3" presStyleIdx="0" presStyleCnt="2" custScaleX="58866" custScaleY="42903" custLinFactNeighborY="-341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C4B845-EACA-CA42-8D3C-D28D03F0EE6C}" type="pres">
      <dgm:prSet presAssocID="{CACE74F5-3D0A-5F40-8711-505C37537D85}" presName="rootConnector" presStyleLbl="node3" presStyleIdx="0" presStyleCnt="2"/>
      <dgm:spPr/>
      <dgm:t>
        <a:bodyPr/>
        <a:lstStyle/>
        <a:p>
          <a:endParaRPr lang="en-US"/>
        </a:p>
      </dgm:t>
    </dgm:pt>
    <dgm:pt modelId="{A24C516F-496F-6443-9868-DE691BDE24F9}" type="pres">
      <dgm:prSet presAssocID="{CACE74F5-3D0A-5F40-8711-505C37537D85}" presName="hierChild4" presStyleCnt="0"/>
      <dgm:spPr/>
    </dgm:pt>
    <dgm:pt modelId="{8C0275F5-766F-7949-A6CA-50363F94AE71}" type="pres">
      <dgm:prSet presAssocID="{CACE74F5-3D0A-5F40-8711-505C37537D85}" presName="hierChild5" presStyleCnt="0"/>
      <dgm:spPr/>
    </dgm:pt>
    <dgm:pt modelId="{17108E0A-3791-2840-9097-3F7B946653F4}" type="pres">
      <dgm:prSet presAssocID="{3B596EB8-508E-D745-BA3F-395BCEF2D5D0}" presName="hierChild5" presStyleCnt="0"/>
      <dgm:spPr/>
    </dgm:pt>
    <dgm:pt modelId="{B65E97E7-7D39-6240-AF55-FCCA13D41636}" type="pres">
      <dgm:prSet presAssocID="{200F4092-3976-C348-86FD-CA3548525928}" presName="Name37" presStyleLbl="parChTrans1D2" presStyleIdx="1" presStyleCnt="2"/>
      <dgm:spPr/>
      <dgm:t>
        <a:bodyPr/>
        <a:lstStyle/>
        <a:p>
          <a:endParaRPr lang="en-US"/>
        </a:p>
      </dgm:t>
    </dgm:pt>
    <dgm:pt modelId="{FA69E1F4-59D6-934C-8C59-E0F69050C127}" type="pres">
      <dgm:prSet presAssocID="{59BA8862-7EF5-1940-A70D-1D8C4E3D1E29}" presName="hierRoot2" presStyleCnt="0">
        <dgm:presLayoutVars>
          <dgm:hierBranch/>
        </dgm:presLayoutVars>
      </dgm:prSet>
      <dgm:spPr/>
    </dgm:pt>
    <dgm:pt modelId="{64A3597C-ABAC-9C4D-A3D4-54CAF934E7E5}" type="pres">
      <dgm:prSet presAssocID="{59BA8862-7EF5-1940-A70D-1D8C4E3D1E29}" presName="rootComposite" presStyleCnt="0"/>
      <dgm:spPr/>
    </dgm:pt>
    <dgm:pt modelId="{8F6E93B3-40C8-BF47-9F83-C98CB9FF0AB6}" type="pres">
      <dgm:prSet presAssocID="{59BA8862-7EF5-1940-A70D-1D8C4E3D1E29}" presName="rootText" presStyleLbl="node2" presStyleIdx="1" presStyleCnt="2" custScaleX="58866" custScaleY="409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0492F7-8E3D-0942-94F7-97CE4E535DB4}" type="pres">
      <dgm:prSet presAssocID="{59BA8862-7EF5-1940-A70D-1D8C4E3D1E29}" presName="rootConnector" presStyleLbl="node2" presStyleIdx="1" presStyleCnt="2"/>
      <dgm:spPr/>
      <dgm:t>
        <a:bodyPr/>
        <a:lstStyle/>
        <a:p>
          <a:endParaRPr lang="en-US"/>
        </a:p>
      </dgm:t>
    </dgm:pt>
    <dgm:pt modelId="{DB6A8886-60D5-124F-9EFA-63C8A339EB61}" type="pres">
      <dgm:prSet presAssocID="{59BA8862-7EF5-1940-A70D-1D8C4E3D1E29}" presName="hierChild4" presStyleCnt="0"/>
      <dgm:spPr/>
    </dgm:pt>
    <dgm:pt modelId="{90ECF082-910F-374F-904E-3DEF4CD60810}" type="pres">
      <dgm:prSet presAssocID="{5541FD7C-EF02-974A-AD7E-321F02D8EB23}" presName="Name35" presStyleLbl="parChTrans1D3" presStyleIdx="1" presStyleCnt="2"/>
      <dgm:spPr/>
      <dgm:t>
        <a:bodyPr/>
        <a:lstStyle/>
        <a:p>
          <a:endParaRPr lang="en-US"/>
        </a:p>
      </dgm:t>
    </dgm:pt>
    <dgm:pt modelId="{5E006F34-5ADF-894B-A7E2-85938194CA4C}" type="pres">
      <dgm:prSet presAssocID="{ADD479F2-15BB-9342-9713-B4C56C7C6967}" presName="hierRoot2" presStyleCnt="0">
        <dgm:presLayoutVars>
          <dgm:hierBranch val="init"/>
        </dgm:presLayoutVars>
      </dgm:prSet>
      <dgm:spPr/>
    </dgm:pt>
    <dgm:pt modelId="{F77577F6-DC8E-D44C-A056-6240F40DC357}" type="pres">
      <dgm:prSet presAssocID="{ADD479F2-15BB-9342-9713-B4C56C7C6967}" presName="rootComposite" presStyleCnt="0"/>
      <dgm:spPr/>
    </dgm:pt>
    <dgm:pt modelId="{7AE09B60-7F35-6143-AE5C-361A2A1A585A}" type="pres">
      <dgm:prSet presAssocID="{ADD479F2-15BB-9342-9713-B4C56C7C6967}" presName="rootText" presStyleLbl="node3" presStyleIdx="1" presStyleCnt="2" custScaleX="58866" custScaleY="42903" custLinFactNeighborY="-341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B88A66-8BBA-0643-AA60-A862D172F7EF}" type="pres">
      <dgm:prSet presAssocID="{ADD479F2-15BB-9342-9713-B4C56C7C6967}" presName="rootConnector" presStyleLbl="node3" presStyleIdx="1" presStyleCnt="2"/>
      <dgm:spPr/>
      <dgm:t>
        <a:bodyPr/>
        <a:lstStyle/>
        <a:p>
          <a:endParaRPr lang="en-US"/>
        </a:p>
      </dgm:t>
    </dgm:pt>
    <dgm:pt modelId="{38E4F3DF-9ECC-384E-B61E-DC4D7CEB5574}" type="pres">
      <dgm:prSet presAssocID="{ADD479F2-15BB-9342-9713-B4C56C7C6967}" presName="hierChild4" presStyleCnt="0"/>
      <dgm:spPr/>
    </dgm:pt>
    <dgm:pt modelId="{87BFD687-05D7-B847-93A8-AEED5D57A130}" type="pres">
      <dgm:prSet presAssocID="{ADD479F2-15BB-9342-9713-B4C56C7C6967}" presName="hierChild5" presStyleCnt="0"/>
      <dgm:spPr/>
    </dgm:pt>
    <dgm:pt modelId="{FA5AEE95-03DE-8D47-9944-EDDAB934ADF5}" type="pres">
      <dgm:prSet presAssocID="{59BA8862-7EF5-1940-A70D-1D8C4E3D1E29}" presName="hierChild5" presStyleCnt="0"/>
      <dgm:spPr/>
    </dgm:pt>
    <dgm:pt modelId="{D7D5D7E8-4139-0F4D-9916-2F2596E655A6}" type="pres">
      <dgm:prSet presAssocID="{8715CAE5-7265-5F4F-A22B-CF1FAC6C6A1E}" presName="hierChild3" presStyleCnt="0"/>
      <dgm:spPr/>
    </dgm:pt>
  </dgm:ptLst>
  <dgm:cxnLst>
    <dgm:cxn modelId="{B982E14F-136F-D046-AA97-0A0627839224}" type="presOf" srcId="{200F4092-3976-C348-86FD-CA3548525928}" destId="{B65E97E7-7D39-6240-AF55-FCCA13D41636}" srcOrd="0" destOrd="0" presId="urn:microsoft.com/office/officeart/2005/8/layout/orgChart1"/>
    <dgm:cxn modelId="{4CA48F1E-7199-E04B-B218-C4D1B9248E5F}" type="presOf" srcId="{ADD479F2-15BB-9342-9713-B4C56C7C6967}" destId="{7AE09B60-7F35-6143-AE5C-361A2A1A585A}" srcOrd="0" destOrd="0" presId="urn:microsoft.com/office/officeart/2005/8/layout/orgChart1"/>
    <dgm:cxn modelId="{36A60B5D-A726-DD4B-98E0-EA259F0E74E2}" type="presOf" srcId="{89DAD146-92AD-5841-81BA-A3D5B584C605}" destId="{A1B8A767-6CCF-D14D-894C-5D19B3D2A13F}" srcOrd="0" destOrd="0" presId="urn:microsoft.com/office/officeart/2005/8/layout/orgChart1"/>
    <dgm:cxn modelId="{36D37863-59AE-A049-BB58-F7E7DA1F8377}" srcId="{8715CAE5-7265-5F4F-A22B-CF1FAC6C6A1E}" destId="{3B596EB8-508E-D745-BA3F-395BCEF2D5D0}" srcOrd="0" destOrd="0" parTransId="{4EE4CFA9-ADAE-0E43-A9B0-B1CB3EC226E1}" sibTransId="{A6EEC5FD-753C-A643-B175-69AB4B2F2CF4}"/>
    <dgm:cxn modelId="{D1D02362-C025-FB48-A781-EEDC4F43C6CF}" type="presOf" srcId="{8715CAE5-7265-5F4F-A22B-CF1FAC6C6A1E}" destId="{D202417E-DCD4-5C40-AEC1-74CAFFB64CDD}" srcOrd="1" destOrd="0" presId="urn:microsoft.com/office/officeart/2005/8/layout/orgChart1"/>
    <dgm:cxn modelId="{62DB4D9B-14CE-514A-8F5B-D1D4D38D7806}" type="presOf" srcId="{CACE74F5-3D0A-5F40-8711-505C37537D85}" destId="{077B0E76-2FD6-E044-872F-F0BAA959806C}" srcOrd="0" destOrd="0" presId="urn:microsoft.com/office/officeart/2005/8/layout/orgChart1"/>
    <dgm:cxn modelId="{78C12E51-3BB8-DE44-9DB3-EA068D6E7C2D}" srcId="{59BA8862-7EF5-1940-A70D-1D8C4E3D1E29}" destId="{ADD479F2-15BB-9342-9713-B4C56C7C6967}" srcOrd="0" destOrd="0" parTransId="{5541FD7C-EF02-974A-AD7E-321F02D8EB23}" sibTransId="{F788AED6-682E-514A-8427-6E29CE5CEC55}"/>
    <dgm:cxn modelId="{958C7916-CC95-5744-ACEA-4C854B4C2554}" srcId="{89DAD146-92AD-5841-81BA-A3D5B584C605}" destId="{8715CAE5-7265-5F4F-A22B-CF1FAC6C6A1E}" srcOrd="0" destOrd="0" parTransId="{63F4873E-0FB8-2E4B-99D7-79FF13D722A9}" sibTransId="{F298E127-6D5E-EC44-B3ED-0E56D174424D}"/>
    <dgm:cxn modelId="{496C77D5-AD9D-EF47-83BF-3CA289D7E298}" type="presOf" srcId="{3B596EB8-508E-D745-BA3F-395BCEF2D5D0}" destId="{5255ED6B-05A4-3F49-AD69-819B98A76D5E}" srcOrd="0" destOrd="0" presId="urn:microsoft.com/office/officeart/2005/8/layout/orgChart1"/>
    <dgm:cxn modelId="{4947D458-B34F-7F4C-9240-933397705D43}" type="presOf" srcId="{8715CAE5-7265-5F4F-A22B-CF1FAC6C6A1E}" destId="{4DDDC9FC-CD4E-4A4B-8224-0C0FC90CC8C9}" srcOrd="0" destOrd="0" presId="urn:microsoft.com/office/officeart/2005/8/layout/orgChart1"/>
    <dgm:cxn modelId="{77D0406D-E069-3344-9830-A9E9E149382F}" type="presOf" srcId="{CACE74F5-3D0A-5F40-8711-505C37537D85}" destId="{52C4B845-EACA-CA42-8D3C-D28D03F0EE6C}" srcOrd="1" destOrd="0" presId="urn:microsoft.com/office/officeart/2005/8/layout/orgChart1"/>
    <dgm:cxn modelId="{E6269104-F5F2-FE4E-8F00-5593AE07CD3D}" type="presOf" srcId="{76BA4BE8-A3E2-FB45-B7FB-87FC46D8A866}" destId="{C82497F7-35B5-EC41-B70B-89D88E171060}" srcOrd="0" destOrd="0" presId="urn:microsoft.com/office/officeart/2005/8/layout/orgChart1"/>
    <dgm:cxn modelId="{7BED5C54-D240-C842-B9B5-D05AF2F6C6F3}" srcId="{3B596EB8-508E-D745-BA3F-395BCEF2D5D0}" destId="{CACE74F5-3D0A-5F40-8711-505C37537D85}" srcOrd="0" destOrd="0" parTransId="{76BA4BE8-A3E2-FB45-B7FB-87FC46D8A866}" sibTransId="{96F20993-F08B-1E44-A522-1FA6F976958B}"/>
    <dgm:cxn modelId="{989FC24D-8465-E048-B09E-16643BE5A937}" type="presOf" srcId="{59BA8862-7EF5-1940-A70D-1D8C4E3D1E29}" destId="{8F6E93B3-40C8-BF47-9F83-C98CB9FF0AB6}" srcOrd="0" destOrd="0" presId="urn:microsoft.com/office/officeart/2005/8/layout/orgChart1"/>
    <dgm:cxn modelId="{CE39F6CB-4661-D94D-8526-6192C9443314}" type="presOf" srcId="{3B596EB8-508E-D745-BA3F-395BCEF2D5D0}" destId="{27A0C74B-5F4B-1B49-BC6D-DBF65EE86D03}" srcOrd="1" destOrd="0" presId="urn:microsoft.com/office/officeart/2005/8/layout/orgChart1"/>
    <dgm:cxn modelId="{CA80781F-9B81-0541-B232-0B3D778CE4A9}" type="presOf" srcId="{4EE4CFA9-ADAE-0E43-A9B0-B1CB3EC226E1}" destId="{19B4F3DE-12AE-6147-91EF-388822BD06A7}" srcOrd="0" destOrd="0" presId="urn:microsoft.com/office/officeart/2005/8/layout/orgChart1"/>
    <dgm:cxn modelId="{A157D6C5-A178-954B-80CC-749F6B66AD3C}" type="presOf" srcId="{5541FD7C-EF02-974A-AD7E-321F02D8EB23}" destId="{90ECF082-910F-374F-904E-3DEF4CD60810}" srcOrd="0" destOrd="0" presId="urn:microsoft.com/office/officeart/2005/8/layout/orgChart1"/>
    <dgm:cxn modelId="{02C3D2B4-E300-264D-BC14-665170C383B2}" srcId="{8715CAE5-7265-5F4F-A22B-CF1FAC6C6A1E}" destId="{59BA8862-7EF5-1940-A70D-1D8C4E3D1E29}" srcOrd="1" destOrd="0" parTransId="{200F4092-3976-C348-86FD-CA3548525928}" sibTransId="{DCFDEE70-E716-3244-99B4-6280452DE48F}"/>
    <dgm:cxn modelId="{6209044A-6956-4149-940C-B2A3629F9132}" type="presOf" srcId="{ADD479F2-15BB-9342-9713-B4C56C7C6967}" destId="{94B88A66-8BBA-0643-AA60-A862D172F7EF}" srcOrd="1" destOrd="0" presId="urn:microsoft.com/office/officeart/2005/8/layout/orgChart1"/>
    <dgm:cxn modelId="{D2D42473-72B1-374A-8207-ABB66391FAA0}" type="presOf" srcId="{59BA8862-7EF5-1940-A70D-1D8C4E3D1E29}" destId="{CA0492F7-8E3D-0942-94F7-97CE4E535DB4}" srcOrd="1" destOrd="0" presId="urn:microsoft.com/office/officeart/2005/8/layout/orgChart1"/>
    <dgm:cxn modelId="{345E6640-A9B1-0D44-B7A2-E23541057A9C}" type="presParOf" srcId="{A1B8A767-6CCF-D14D-894C-5D19B3D2A13F}" destId="{074BAE4F-26E9-064C-B690-5C86EA49F5DA}" srcOrd="0" destOrd="0" presId="urn:microsoft.com/office/officeart/2005/8/layout/orgChart1"/>
    <dgm:cxn modelId="{01479175-BD8C-0647-B0F8-FEC2232D7C9C}" type="presParOf" srcId="{074BAE4F-26E9-064C-B690-5C86EA49F5DA}" destId="{8160EC3C-6838-974D-91FB-BC94EAF3D079}" srcOrd="0" destOrd="0" presId="urn:microsoft.com/office/officeart/2005/8/layout/orgChart1"/>
    <dgm:cxn modelId="{21207394-2EC6-0647-96C3-AF03B82205B9}" type="presParOf" srcId="{8160EC3C-6838-974D-91FB-BC94EAF3D079}" destId="{4DDDC9FC-CD4E-4A4B-8224-0C0FC90CC8C9}" srcOrd="0" destOrd="0" presId="urn:microsoft.com/office/officeart/2005/8/layout/orgChart1"/>
    <dgm:cxn modelId="{BA787868-D370-E348-BDA2-A1A577695849}" type="presParOf" srcId="{8160EC3C-6838-974D-91FB-BC94EAF3D079}" destId="{D202417E-DCD4-5C40-AEC1-74CAFFB64CDD}" srcOrd="1" destOrd="0" presId="urn:microsoft.com/office/officeart/2005/8/layout/orgChart1"/>
    <dgm:cxn modelId="{30FF8B8D-39BF-F047-9CCC-9C8595BE93CD}" type="presParOf" srcId="{074BAE4F-26E9-064C-B690-5C86EA49F5DA}" destId="{847BD4E7-111B-BB45-9304-EBDA5218271E}" srcOrd="1" destOrd="0" presId="urn:microsoft.com/office/officeart/2005/8/layout/orgChart1"/>
    <dgm:cxn modelId="{6D59BA93-533B-444D-A3EE-9D22959DEB9C}" type="presParOf" srcId="{847BD4E7-111B-BB45-9304-EBDA5218271E}" destId="{19B4F3DE-12AE-6147-91EF-388822BD06A7}" srcOrd="0" destOrd="0" presId="urn:microsoft.com/office/officeart/2005/8/layout/orgChart1"/>
    <dgm:cxn modelId="{9CE3B33B-FAB9-5F48-A218-E366233B5385}" type="presParOf" srcId="{847BD4E7-111B-BB45-9304-EBDA5218271E}" destId="{A95245A1-0AE7-8843-AE16-076B0A2BAFB3}" srcOrd="1" destOrd="0" presId="urn:microsoft.com/office/officeart/2005/8/layout/orgChart1"/>
    <dgm:cxn modelId="{F400674F-34E9-734E-BCD7-947DE50D36DD}" type="presParOf" srcId="{A95245A1-0AE7-8843-AE16-076B0A2BAFB3}" destId="{7CEA229D-E0A0-5040-BE96-8E8905374F72}" srcOrd="0" destOrd="0" presId="urn:microsoft.com/office/officeart/2005/8/layout/orgChart1"/>
    <dgm:cxn modelId="{41B468D1-A245-8B48-8725-62F00B64340E}" type="presParOf" srcId="{7CEA229D-E0A0-5040-BE96-8E8905374F72}" destId="{5255ED6B-05A4-3F49-AD69-819B98A76D5E}" srcOrd="0" destOrd="0" presId="urn:microsoft.com/office/officeart/2005/8/layout/orgChart1"/>
    <dgm:cxn modelId="{F38D183F-8AD0-6346-B72A-67AEE5D67F0D}" type="presParOf" srcId="{7CEA229D-E0A0-5040-BE96-8E8905374F72}" destId="{27A0C74B-5F4B-1B49-BC6D-DBF65EE86D03}" srcOrd="1" destOrd="0" presId="urn:microsoft.com/office/officeart/2005/8/layout/orgChart1"/>
    <dgm:cxn modelId="{73C43512-271E-E84D-9842-EBCCF8F03E63}" type="presParOf" srcId="{A95245A1-0AE7-8843-AE16-076B0A2BAFB3}" destId="{4BB7665B-FCCF-454C-A50F-DFD14F76532F}" srcOrd="1" destOrd="0" presId="urn:microsoft.com/office/officeart/2005/8/layout/orgChart1"/>
    <dgm:cxn modelId="{4F016138-6551-714C-A1B1-D9F4BB351967}" type="presParOf" srcId="{4BB7665B-FCCF-454C-A50F-DFD14F76532F}" destId="{C82497F7-35B5-EC41-B70B-89D88E171060}" srcOrd="0" destOrd="0" presId="urn:microsoft.com/office/officeart/2005/8/layout/orgChart1"/>
    <dgm:cxn modelId="{98D5AE7D-3877-BC44-88E3-3E7B0578F432}" type="presParOf" srcId="{4BB7665B-FCCF-454C-A50F-DFD14F76532F}" destId="{11AFA54C-E091-B04C-855D-DB4348AE1772}" srcOrd="1" destOrd="0" presId="urn:microsoft.com/office/officeart/2005/8/layout/orgChart1"/>
    <dgm:cxn modelId="{40D8A744-A8E5-1045-8467-35E9EA224812}" type="presParOf" srcId="{11AFA54C-E091-B04C-855D-DB4348AE1772}" destId="{15D1B2C0-2659-1549-89FF-DB3D0A40C9BF}" srcOrd="0" destOrd="0" presId="urn:microsoft.com/office/officeart/2005/8/layout/orgChart1"/>
    <dgm:cxn modelId="{3486520E-EB32-7143-98F7-F5B7EBEE5F9D}" type="presParOf" srcId="{15D1B2C0-2659-1549-89FF-DB3D0A40C9BF}" destId="{077B0E76-2FD6-E044-872F-F0BAA959806C}" srcOrd="0" destOrd="0" presId="urn:microsoft.com/office/officeart/2005/8/layout/orgChart1"/>
    <dgm:cxn modelId="{883E31E4-FF30-944F-B7A0-C851E7E30DB4}" type="presParOf" srcId="{15D1B2C0-2659-1549-89FF-DB3D0A40C9BF}" destId="{52C4B845-EACA-CA42-8D3C-D28D03F0EE6C}" srcOrd="1" destOrd="0" presId="urn:microsoft.com/office/officeart/2005/8/layout/orgChart1"/>
    <dgm:cxn modelId="{BB3FB189-A8CC-F64E-8D81-3AF0EDB1D573}" type="presParOf" srcId="{11AFA54C-E091-B04C-855D-DB4348AE1772}" destId="{A24C516F-496F-6443-9868-DE691BDE24F9}" srcOrd="1" destOrd="0" presId="urn:microsoft.com/office/officeart/2005/8/layout/orgChart1"/>
    <dgm:cxn modelId="{BAC8A73A-07A3-944B-9F52-186202B09115}" type="presParOf" srcId="{11AFA54C-E091-B04C-855D-DB4348AE1772}" destId="{8C0275F5-766F-7949-A6CA-50363F94AE71}" srcOrd="2" destOrd="0" presId="urn:microsoft.com/office/officeart/2005/8/layout/orgChart1"/>
    <dgm:cxn modelId="{9B7D38AF-31F3-E14E-A267-267D81298623}" type="presParOf" srcId="{A95245A1-0AE7-8843-AE16-076B0A2BAFB3}" destId="{17108E0A-3791-2840-9097-3F7B946653F4}" srcOrd="2" destOrd="0" presId="urn:microsoft.com/office/officeart/2005/8/layout/orgChart1"/>
    <dgm:cxn modelId="{082E79B5-21D8-5948-A428-98A5D5EBA9E0}" type="presParOf" srcId="{847BD4E7-111B-BB45-9304-EBDA5218271E}" destId="{B65E97E7-7D39-6240-AF55-FCCA13D41636}" srcOrd="2" destOrd="0" presId="urn:microsoft.com/office/officeart/2005/8/layout/orgChart1"/>
    <dgm:cxn modelId="{97148227-B8C0-464E-AB9A-EF20D957CC1A}" type="presParOf" srcId="{847BD4E7-111B-BB45-9304-EBDA5218271E}" destId="{FA69E1F4-59D6-934C-8C59-E0F69050C127}" srcOrd="3" destOrd="0" presId="urn:microsoft.com/office/officeart/2005/8/layout/orgChart1"/>
    <dgm:cxn modelId="{5A35A8F6-7CD9-4A44-81F1-CD5E4389D1BF}" type="presParOf" srcId="{FA69E1F4-59D6-934C-8C59-E0F69050C127}" destId="{64A3597C-ABAC-9C4D-A3D4-54CAF934E7E5}" srcOrd="0" destOrd="0" presId="urn:microsoft.com/office/officeart/2005/8/layout/orgChart1"/>
    <dgm:cxn modelId="{E27F3F19-E512-4F42-ABE0-7768A650BEB1}" type="presParOf" srcId="{64A3597C-ABAC-9C4D-A3D4-54CAF934E7E5}" destId="{8F6E93B3-40C8-BF47-9F83-C98CB9FF0AB6}" srcOrd="0" destOrd="0" presId="urn:microsoft.com/office/officeart/2005/8/layout/orgChart1"/>
    <dgm:cxn modelId="{881ED057-62F9-3D45-B570-55525CA10B25}" type="presParOf" srcId="{64A3597C-ABAC-9C4D-A3D4-54CAF934E7E5}" destId="{CA0492F7-8E3D-0942-94F7-97CE4E535DB4}" srcOrd="1" destOrd="0" presId="urn:microsoft.com/office/officeart/2005/8/layout/orgChart1"/>
    <dgm:cxn modelId="{24044306-D813-8147-A5FC-71EE32A13319}" type="presParOf" srcId="{FA69E1F4-59D6-934C-8C59-E0F69050C127}" destId="{DB6A8886-60D5-124F-9EFA-63C8A339EB61}" srcOrd="1" destOrd="0" presId="urn:microsoft.com/office/officeart/2005/8/layout/orgChart1"/>
    <dgm:cxn modelId="{63CC48B5-471A-0F4B-9121-BA3515CD23D9}" type="presParOf" srcId="{DB6A8886-60D5-124F-9EFA-63C8A339EB61}" destId="{90ECF082-910F-374F-904E-3DEF4CD60810}" srcOrd="0" destOrd="0" presId="urn:microsoft.com/office/officeart/2005/8/layout/orgChart1"/>
    <dgm:cxn modelId="{89BB51D9-5B87-4844-BF3A-7FD025CDF8A8}" type="presParOf" srcId="{DB6A8886-60D5-124F-9EFA-63C8A339EB61}" destId="{5E006F34-5ADF-894B-A7E2-85938194CA4C}" srcOrd="1" destOrd="0" presId="urn:microsoft.com/office/officeart/2005/8/layout/orgChart1"/>
    <dgm:cxn modelId="{503A2D9A-7289-0642-AFD2-2C47FD281622}" type="presParOf" srcId="{5E006F34-5ADF-894B-A7E2-85938194CA4C}" destId="{F77577F6-DC8E-D44C-A056-6240F40DC357}" srcOrd="0" destOrd="0" presId="urn:microsoft.com/office/officeart/2005/8/layout/orgChart1"/>
    <dgm:cxn modelId="{34E68611-02C9-3D48-AD47-2A977EA1273F}" type="presParOf" srcId="{F77577F6-DC8E-D44C-A056-6240F40DC357}" destId="{7AE09B60-7F35-6143-AE5C-361A2A1A585A}" srcOrd="0" destOrd="0" presId="urn:microsoft.com/office/officeart/2005/8/layout/orgChart1"/>
    <dgm:cxn modelId="{6FB2EC44-B162-D947-8A46-BC1C3C85ADAC}" type="presParOf" srcId="{F77577F6-DC8E-D44C-A056-6240F40DC357}" destId="{94B88A66-8BBA-0643-AA60-A862D172F7EF}" srcOrd="1" destOrd="0" presId="urn:microsoft.com/office/officeart/2005/8/layout/orgChart1"/>
    <dgm:cxn modelId="{2DEE4714-E749-2A42-9459-BEE891516FFA}" type="presParOf" srcId="{5E006F34-5ADF-894B-A7E2-85938194CA4C}" destId="{38E4F3DF-9ECC-384E-B61E-DC4D7CEB5574}" srcOrd="1" destOrd="0" presId="urn:microsoft.com/office/officeart/2005/8/layout/orgChart1"/>
    <dgm:cxn modelId="{06A2B147-1996-624D-A2E4-068A8ACA6CD0}" type="presParOf" srcId="{5E006F34-5ADF-894B-A7E2-85938194CA4C}" destId="{87BFD687-05D7-B847-93A8-AEED5D57A130}" srcOrd="2" destOrd="0" presId="urn:microsoft.com/office/officeart/2005/8/layout/orgChart1"/>
    <dgm:cxn modelId="{5443B52B-C114-2040-AF58-6098E82926C9}" type="presParOf" srcId="{FA69E1F4-59D6-934C-8C59-E0F69050C127}" destId="{FA5AEE95-03DE-8D47-9944-EDDAB934ADF5}" srcOrd="2" destOrd="0" presId="urn:microsoft.com/office/officeart/2005/8/layout/orgChart1"/>
    <dgm:cxn modelId="{2CB05AE4-2CE4-E142-832F-931FF31F37F8}" type="presParOf" srcId="{074BAE4F-26E9-064C-B690-5C86EA49F5DA}" destId="{D7D5D7E8-4139-0F4D-9916-2F2596E655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7ED484-987D-42C5-8172-94CFE55C5BE3}" type="doc">
      <dgm:prSet loTypeId="urn:microsoft.com/office/officeart/2008/layout/HorizontalMultiLevelHierarchy" loCatId="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4AAEF56D-E89E-49A5-9352-B058646D88AD}">
      <dgm:prSet phldrT="[Text]" custT="1"/>
      <dgm:spPr>
        <a:ln w="28575">
          <a:solidFill>
            <a:srgbClr val="009193">
              <a:alpha val="50196"/>
            </a:srgbClr>
          </a:solidFill>
        </a:ln>
      </dgm:spPr>
      <dgm:t>
        <a:bodyPr/>
        <a:lstStyle/>
        <a:p>
          <a:r>
            <a:rPr lang="en-US" sz="2000" kern="1200">
              <a:latin typeface="Century Gothic" charset="0"/>
              <a:ea typeface="Century Gothic" charset="0"/>
              <a:cs typeface="Century Gothic" charset="0"/>
            </a:rPr>
            <a:t>Patients</a:t>
          </a:r>
          <a:endParaRPr lang="en-US" sz="2000" kern="12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7946A99B-CC8C-464B-85DA-0CA5056AC33D}" type="parTrans" cxnId="{1EAE59B8-4ED9-4146-B793-B433A7619560}">
      <dgm:prSet/>
      <dgm:spPr/>
      <dgm:t>
        <a:bodyPr/>
        <a:lstStyle/>
        <a:p>
          <a:endParaRPr lang="en-US"/>
        </a:p>
      </dgm:t>
    </dgm:pt>
    <dgm:pt modelId="{E3D39742-DD27-459A-A65E-FC18F8D86FCA}" type="sibTrans" cxnId="{1EAE59B8-4ED9-4146-B793-B433A7619560}">
      <dgm:prSet/>
      <dgm:spPr/>
      <dgm:t>
        <a:bodyPr/>
        <a:lstStyle/>
        <a:p>
          <a:endParaRPr lang="en-US"/>
        </a:p>
      </dgm:t>
    </dgm:pt>
    <dgm:pt modelId="{3DE326CE-6F5E-4BDA-8171-54221DA6CBD1}">
      <dgm:prSet phldrT="[Text]" custT="1"/>
      <dgm:spPr>
        <a:ln w="28575">
          <a:solidFill>
            <a:srgbClr val="FF2F92">
              <a:alpha val="50196"/>
            </a:srgbClr>
          </a:solidFill>
        </a:ln>
      </dgm:spPr>
      <dgm:t>
        <a:bodyPr/>
        <a:lstStyle/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+mn-lt"/>
              <a:ea typeface="Century Gothic" charset="0"/>
              <a:cs typeface="Century Gothic" charset="0"/>
            </a:rPr>
            <a:t>migraines a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0000"/>
              </a:solidFill>
              <a:latin typeface="+mn-lt"/>
              <a:ea typeface="Century Gothic" charset="0"/>
              <a:cs typeface="Century Gothic" charset="0"/>
            </a:rPr>
            <a:t>day or less</a:t>
          </a:r>
        </a:p>
      </dgm:t>
    </dgm:pt>
    <dgm:pt modelId="{59CF5E05-8A4B-4C07-AB68-0938F353E89D}" type="parTrans" cxnId="{505DED41-985A-486C-859A-F0152F7599B0}">
      <dgm:prSet/>
      <dgm:spPr/>
      <dgm:t>
        <a:bodyPr/>
        <a:lstStyle/>
        <a:p>
          <a:endParaRPr lang="en-US"/>
        </a:p>
      </dgm:t>
    </dgm:pt>
    <dgm:pt modelId="{EC30EFCD-815A-4C19-8E51-7E6DA1CD4D32}" type="sibTrans" cxnId="{505DED41-985A-486C-859A-F0152F7599B0}">
      <dgm:prSet/>
      <dgm:spPr/>
      <dgm:t>
        <a:bodyPr/>
        <a:lstStyle/>
        <a:p>
          <a:endParaRPr lang="en-US"/>
        </a:p>
      </dgm:t>
    </dgm:pt>
    <dgm:pt modelId="{40BE7F82-687C-42DB-9C62-1B40E1146457}">
      <dgm:prSet phldrT="[Text]" custT="1"/>
      <dgm:spPr>
        <a:ln w="28575">
          <a:solidFill>
            <a:srgbClr val="FF9300">
              <a:alpha val="50196"/>
            </a:srgbClr>
          </a:solidFill>
        </a:ln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>
              <a:solidFill>
                <a:srgbClr val="0432FF"/>
              </a:solidFill>
              <a:latin typeface="Century Gothic" charset="0"/>
              <a:ea typeface="Century Gothic" charset="0"/>
              <a:cs typeface="Century Gothic" charset="0"/>
            </a:rPr>
            <a:t>Triptans</a:t>
          </a:r>
          <a:r>
            <a:rPr lang="en-US" sz="1200" kern="1200" dirty="0">
              <a:latin typeface="Century Gothic" charset="0"/>
              <a:ea typeface="Century Gothic" charset="0"/>
              <a:cs typeface="Century Gothic" charset="0"/>
            </a:rPr>
            <a:t> </a:t>
          </a:r>
          <a:r>
            <a:rPr lang="en-US" sz="1400" b="0" dirty="0">
              <a:latin typeface="+mn-lt"/>
            </a:rPr>
            <a:t>(they give </a:t>
          </a:r>
          <a:r>
            <a:rPr lang="en-US" sz="1400" b="0" dirty="0" smtClean="0">
              <a:latin typeface="+mn-lt"/>
            </a:rPr>
            <a:t>rapid relief of pain)</a:t>
          </a:r>
          <a:endParaRPr lang="en-US" sz="1400" b="0" dirty="0">
            <a:latin typeface="+mn-lt"/>
          </a:endParaRPr>
        </a:p>
      </dgm:t>
    </dgm:pt>
    <dgm:pt modelId="{BFDE72DE-953C-4E6A-A83A-F55D5192509C}" type="parTrans" cxnId="{8ED6DB01-5B17-4285-9920-062D2228FBB4}">
      <dgm:prSet/>
      <dgm:spPr/>
      <dgm:t>
        <a:bodyPr/>
        <a:lstStyle/>
        <a:p>
          <a:endParaRPr lang="en-US"/>
        </a:p>
      </dgm:t>
    </dgm:pt>
    <dgm:pt modelId="{C49F9E62-0C20-4808-9084-DB5186879EF0}" type="sibTrans" cxnId="{8ED6DB01-5B17-4285-9920-062D2228FBB4}">
      <dgm:prSet/>
      <dgm:spPr/>
      <dgm:t>
        <a:bodyPr/>
        <a:lstStyle/>
        <a:p>
          <a:endParaRPr lang="en-US"/>
        </a:p>
      </dgm:t>
    </dgm:pt>
    <dgm:pt modelId="{0ED5917B-F8A7-4330-9458-1AE191742614}">
      <dgm:prSet phldrT="[Text]" custT="1"/>
      <dgm:spPr>
        <a:ln w="28575">
          <a:solidFill>
            <a:srgbClr val="FF2F92">
              <a:alpha val="50196"/>
            </a:srgbClr>
          </a:solidFill>
        </a:ln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+mn-lt"/>
              <a:ea typeface="Century Gothic" charset="0"/>
              <a:cs typeface="Century Gothic" charset="0"/>
            </a:rPr>
            <a:t>pregnant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+mn-lt"/>
              <a:ea typeface="Century Gothic" charset="0"/>
              <a:cs typeface="Century Gothic" charset="0"/>
            </a:rPr>
            <a:t>women</a:t>
          </a:r>
        </a:p>
      </dgm:t>
    </dgm:pt>
    <dgm:pt modelId="{6FC56432-95C5-4913-AB29-F7EC1EE27C62}" type="parTrans" cxnId="{FE3833A8-8932-4AD9-8BED-CA79960A62BA}">
      <dgm:prSet/>
      <dgm:spPr/>
      <dgm:t>
        <a:bodyPr/>
        <a:lstStyle/>
        <a:p>
          <a:endParaRPr lang="en-US"/>
        </a:p>
      </dgm:t>
    </dgm:pt>
    <dgm:pt modelId="{D3F0B279-31CE-4E0A-B363-8B0E20F7571E}" type="sibTrans" cxnId="{FE3833A8-8932-4AD9-8BED-CA79960A62BA}">
      <dgm:prSet/>
      <dgm:spPr/>
      <dgm:t>
        <a:bodyPr/>
        <a:lstStyle/>
        <a:p>
          <a:endParaRPr lang="en-US"/>
        </a:p>
      </dgm:t>
    </dgm:pt>
    <dgm:pt modelId="{DEBB5BDC-5BEA-4962-A80C-B9AC417FC706}">
      <dgm:prSet phldrT="[Text]" custT="1"/>
      <dgm:spPr>
        <a:ln w="28575">
          <a:solidFill>
            <a:srgbClr val="FF9300">
              <a:alpha val="50196"/>
            </a:srgbClr>
          </a:solidFill>
        </a:ln>
      </dgm:spPr>
      <dgm:t>
        <a:bodyPr/>
        <a:lstStyle/>
        <a:p>
          <a:r>
            <a:rPr lang="en-US" sz="900" b="1" kern="1200" dirty="0" smtClean="0">
              <a:solidFill>
                <a:srgbClr val="0432FF"/>
              </a:solidFill>
              <a:latin typeface="Century Gothic" charset="0"/>
              <a:ea typeface="Century Gothic" charset="0"/>
              <a:cs typeface="Century Gothic" charset="0"/>
            </a:rPr>
            <a:t>Paracetamol </a:t>
          </a:r>
          <a:r>
            <a:rPr lang="en-US" sz="900" kern="1200" dirty="0">
              <a:latin typeface="Century Gothic" charset="0"/>
              <a:ea typeface="Century Gothic" charset="0"/>
              <a:cs typeface="Century Gothic" charset="0"/>
            </a:rPr>
            <a:t>or </a:t>
          </a:r>
          <a:r>
            <a:rPr lang="en-US" sz="900" b="1" kern="1200" dirty="0">
              <a:solidFill>
                <a:srgbClr val="0432FF"/>
              </a:solidFill>
              <a:latin typeface="Century Gothic" charset="0"/>
              <a:ea typeface="Century Gothic" charset="0"/>
              <a:cs typeface="Century Gothic" charset="0"/>
            </a:rPr>
            <a:t>intranasal </a:t>
          </a:r>
          <a:r>
            <a:rPr lang="en-US" sz="900" b="1" kern="1200" dirty="0" err="1" smtClean="0">
              <a:solidFill>
                <a:srgbClr val="0432FF"/>
              </a:solidFill>
              <a:latin typeface="Century Gothic" charset="0"/>
              <a:ea typeface="Century Gothic" charset="0"/>
              <a:cs typeface="Century Gothic" charset="0"/>
            </a:rPr>
            <a:t>Sumitriptan</a:t>
          </a:r>
          <a:r>
            <a:rPr lang="en-US" sz="900" kern="1200" dirty="0" smtClean="0">
              <a:latin typeface="Century Gothic" charset="0"/>
              <a:ea typeface="Century Gothic" charset="0"/>
              <a:cs typeface="Century Gothic" charset="0"/>
            </a:rPr>
            <a:t> </a:t>
          </a:r>
          <a:r>
            <a:rPr lang="en-US" sz="900" kern="1200" dirty="0">
              <a:latin typeface="Century Gothic" charset="0"/>
              <a:ea typeface="Century Gothic" charset="0"/>
              <a:cs typeface="Century Gothic" charset="0"/>
            </a:rPr>
            <a:t>and or </a:t>
          </a:r>
        </a:p>
        <a:p>
          <a:r>
            <a:rPr lang="en-US" sz="900" b="1" kern="1200" dirty="0" smtClean="0">
              <a:solidFill>
                <a:srgbClr val="0432FF"/>
              </a:solidFill>
              <a:latin typeface="Century Gothic" charset="0"/>
              <a:ea typeface="Century Gothic" charset="0"/>
              <a:cs typeface="Century Gothic" charset="0"/>
            </a:rPr>
            <a:t>Diphenhydramin,  Meclizine </a:t>
          </a:r>
          <a:r>
            <a:rPr lang="en-US" sz="900" kern="1200" dirty="0" smtClean="0">
              <a:latin typeface="Century Gothic" charset="0"/>
              <a:ea typeface="Century Gothic" charset="0"/>
              <a:cs typeface="Century Gothic" charset="0"/>
            </a:rPr>
            <a:t>are </a:t>
          </a:r>
          <a:r>
            <a:rPr lang="en-US" sz="900" b="1" kern="1200" dirty="0">
              <a:latin typeface="Century Gothic" charset="0"/>
              <a:ea typeface="Century Gothic" charset="0"/>
              <a:cs typeface="Century Gothic" charset="0"/>
            </a:rPr>
            <a:t>safe.</a:t>
          </a:r>
          <a:endParaRPr lang="en-US" sz="1200" b="1" kern="12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0B8D68B3-A267-4902-8C78-79474A306645}" type="parTrans" cxnId="{119052E9-3808-43A2-B00C-4D56B5D0DB8D}">
      <dgm:prSet/>
      <dgm:spPr/>
      <dgm:t>
        <a:bodyPr/>
        <a:lstStyle/>
        <a:p>
          <a:endParaRPr lang="en-US"/>
        </a:p>
      </dgm:t>
    </dgm:pt>
    <dgm:pt modelId="{E135D61B-9A7A-4FEE-947D-8ECADBB1620B}" type="sibTrans" cxnId="{119052E9-3808-43A2-B00C-4D56B5D0DB8D}">
      <dgm:prSet/>
      <dgm:spPr/>
      <dgm:t>
        <a:bodyPr/>
        <a:lstStyle/>
        <a:p>
          <a:endParaRPr lang="en-US"/>
        </a:p>
      </dgm:t>
    </dgm:pt>
    <dgm:pt modelId="{5C3C5E91-10C6-8543-B29D-0F3BF7E41BD5}">
      <dgm:prSet/>
      <dgm:spPr>
        <a:ln>
          <a:solidFill>
            <a:srgbClr val="FFD579"/>
          </a:solidFill>
        </a:ln>
      </dgm:spPr>
      <dgm:t>
        <a:bodyPr/>
        <a:lstStyle/>
        <a:p>
          <a:r>
            <a:rPr lang="en-US" b="1" dirty="0" smtClean="0">
              <a:solidFill>
                <a:srgbClr val="0432FF"/>
              </a:solidFill>
              <a:latin typeface="Arial Narrow" pitchFamily="34" charset="0"/>
            </a:rPr>
            <a:t>DHE</a:t>
          </a:r>
          <a:r>
            <a:rPr lang="en-US" b="1" dirty="0" smtClean="0">
              <a:latin typeface="Arial Narrow" pitchFamily="34" charset="0"/>
            </a:rPr>
            <a:t> </a:t>
          </a:r>
          <a:r>
            <a:rPr lang="en-US" b="0" dirty="0" smtClean="0">
              <a:latin typeface="+mn-lt"/>
            </a:rPr>
            <a:t>is often the optimal choice because it has longer t</a:t>
          </a:r>
          <a:r>
            <a:rPr lang="en-US" b="0" baseline="-25000" dirty="0" smtClean="0">
              <a:latin typeface="+mn-lt"/>
            </a:rPr>
            <a:t>1/2</a:t>
          </a:r>
          <a:endParaRPr lang="en-US" b="0" dirty="0">
            <a:latin typeface="+mn-lt"/>
          </a:endParaRPr>
        </a:p>
      </dgm:t>
    </dgm:pt>
    <dgm:pt modelId="{D01D2BAB-6322-924F-ADF4-32442ED896DA}" type="parTrans" cxnId="{EA896415-CAD1-7F45-8C7B-EA1E04D944B1}">
      <dgm:prSet/>
      <dgm:spPr/>
      <dgm:t>
        <a:bodyPr/>
        <a:lstStyle/>
        <a:p>
          <a:endParaRPr lang="en-US"/>
        </a:p>
      </dgm:t>
    </dgm:pt>
    <dgm:pt modelId="{D52BB25C-45E7-4143-8B9F-B11D2880AE98}" type="sibTrans" cxnId="{EA896415-CAD1-7F45-8C7B-EA1E04D944B1}">
      <dgm:prSet/>
      <dgm:spPr/>
      <dgm:t>
        <a:bodyPr/>
        <a:lstStyle/>
        <a:p>
          <a:endParaRPr lang="en-US"/>
        </a:p>
      </dgm:t>
    </dgm:pt>
    <dgm:pt modelId="{61BA7569-FCE8-EB41-A909-CD6224210B32}">
      <dgm:prSet/>
      <dgm:spPr>
        <a:ln>
          <a:solidFill>
            <a:srgbClr val="FF2F92">
              <a:alpha val="50196"/>
            </a:srgbClr>
          </a:solidFill>
        </a:ln>
      </dgm:spPr>
      <dgm:t>
        <a:bodyPr/>
        <a:lstStyle/>
        <a:p>
          <a:r>
            <a:rPr lang="en-US" b="1" dirty="0" smtClean="0">
              <a:latin typeface="+mn-lt"/>
            </a:rPr>
            <a:t>headache episodes lasting </a:t>
          </a:r>
          <a:r>
            <a:rPr lang="en-US" b="1" dirty="0" smtClean="0">
              <a:solidFill>
                <a:srgbClr val="FF0000"/>
              </a:solidFill>
              <a:latin typeface="+mn-lt"/>
            </a:rPr>
            <a:t>2 or 3 days </a:t>
          </a:r>
          <a:r>
            <a:rPr lang="en-US" b="1" dirty="0" smtClean="0">
              <a:latin typeface="+mn-lt"/>
            </a:rPr>
            <a:t>at a time</a:t>
          </a:r>
          <a:endParaRPr lang="en-US" dirty="0">
            <a:latin typeface="+mn-lt"/>
          </a:endParaRPr>
        </a:p>
      </dgm:t>
    </dgm:pt>
    <dgm:pt modelId="{14A84F8D-BB53-F849-A92E-BBA7AFBEC043}" type="parTrans" cxnId="{52650550-D203-AA4F-8C62-2B258446F096}">
      <dgm:prSet/>
      <dgm:spPr/>
      <dgm:t>
        <a:bodyPr/>
        <a:lstStyle/>
        <a:p>
          <a:endParaRPr lang="en-US"/>
        </a:p>
      </dgm:t>
    </dgm:pt>
    <dgm:pt modelId="{7D720712-2E40-9348-8F3F-ACB869AABD6B}" type="sibTrans" cxnId="{52650550-D203-AA4F-8C62-2B258446F096}">
      <dgm:prSet/>
      <dgm:spPr/>
      <dgm:t>
        <a:bodyPr/>
        <a:lstStyle/>
        <a:p>
          <a:endParaRPr lang="en-US"/>
        </a:p>
      </dgm:t>
    </dgm:pt>
    <dgm:pt modelId="{94F8F6FA-8C42-E747-BF95-905B57118B85}" type="pres">
      <dgm:prSet presAssocID="{937ED484-987D-42C5-8172-94CFE55C5BE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723145-18AB-174C-97F8-1CC98D863917}" type="pres">
      <dgm:prSet presAssocID="{4AAEF56D-E89E-49A5-9352-B058646D88AD}" presName="root1" presStyleCnt="0"/>
      <dgm:spPr/>
    </dgm:pt>
    <dgm:pt modelId="{C52214D0-90AE-C44D-AD60-EE731CB0F122}" type="pres">
      <dgm:prSet presAssocID="{4AAEF56D-E89E-49A5-9352-B058646D88AD}" presName="LevelOneTextNode" presStyleLbl="node0" presStyleIdx="0" presStyleCnt="1" custScaleY="693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828DD2-87D6-7444-8C76-EABFC6B6FB0D}" type="pres">
      <dgm:prSet presAssocID="{4AAEF56D-E89E-49A5-9352-B058646D88AD}" presName="level2hierChild" presStyleCnt="0"/>
      <dgm:spPr/>
    </dgm:pt>
    <dgm:pt modelId="{29D67F2B-9240-754F-A49B-C96872E81256}" type="pres">
      <dgm:prSet presAssocID="{59CF5E05-8A4B-4C07-AB68-0938F353E89D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02734174-E71A-5240-994D-2E0A04468D24}" type="pres">
      <dgm:prSet presAssocID="{59CF5E05-8A4B-4C07-AB68-0938F353E89D}" presName="connTx" presStyleLbl="parChTrans1D2" presStyleIdx="0" presStyleCnt="3"/>
      <dgm:spPr/>
      <dgm:t>
        <a:bodyPr/>
        <a:lstStyle/>
        <a:p>
          <a:endParaRPr lang="en-US"/>
        </a:p>
      </dgm:t>
    </dgm:pt>
    <dgm:pt modelId="{AB1D7C31-ED2B-4942-A474-FD2A740BF8B3}" type="pres">
      <dgm:prSet presAssocID="{3DE326CE-6F5E-4BDA-8171-54221DA6CBD1}" presName="root2" presStyleCnt="0"/>
      <dgm:spPr/>
    </dgm:pt>
    <dgm:pt modelId="{53B4835A-5D4E-7541-AE4E-088000147274}" type="pres">
      <dgm:prSet presAssocID="{3DE326CE-6F5E-4BDA-8171-54221DA6CBD1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1209C0-2009-274A-BB32-DDEC1CB3C78D}" type="pres">
      <dgm:prSet presAssocID="{3DE326CE-6F5E-4BDA-8171-54221DA6CBD1}" presName="level3hierChild" presStyleCnt="0"/>
      <dgm:spPr/>
    </dgm:pt>
    <dgm:pt modelId="{9515ECB9-A12F-2942-8CE6-535D0AF402CE}" type="pres">
      <dgm:prSet presAssocID="{BFDE72DE-953C-4E6A-A83A-F55D5192509C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EF891081-1288-0149-8B10-8337F538B0B1}" type="pres">
      <dgm:prSet presAssocID="{BFDE72DE-953C-4E6A-A83A-F55D5192509C}" presName="connTx" presStyleLbl="parChTrans1D3" presStyleIdx="0" presStyleCnt="3"/>
      <dgm:spPr/>
      <dgm:t>
        <a:bodyPr/>
        <a:lstStyle/>
        <a:p>
          <a:endParaRPr lang="en-US"/>
        </a:p>
      </dgm:t>
    </dgm:pt>
    <dgm:pt modelId="{4B2E530F-EDCD-DD43-9352-51AD34735D31}" type="pres">
      <dgm:prSet presAssocID="{40BE7F82-687C-42DB-9C62-1B40E1146457}" presName="root2" presStyleCnt="0"/>
      <dgm:spPr/>
    </dgm:pt>
    <dgm:pt modelId="{E482E198-F690-A541-AC5A-0BA9E07793F1}" type="pres">
      <dgm:prSet presAssocID="{40BE7F82-687C-42DB-9C62-1B40E1146457}" presName="LevelTwoTextNode" presStyleLbl="node3" presStyleIdx="0" presStyleCnt="3" custScaleX="2132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3721EF-D462-AD48-AEB2-7F057CC78635}" type="pres">
      <dgm:prSet presAssocID="{40BE7F82-687C-42DB-9C62-1B40E1146457}" presName="level3hierChild" presStyleCnt="0"/>
      <dgm:spPr/>
    </dgm:pt>
    <dgm:pt modelId="{3A04B683-C852-C444-B0FD-908455DC21F3}" type="pres">
      <dgm:prSet presAssocID="{6FC56432-95C5-4913-AB29-F7EC1EE27C62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6F7E5881-53A0-EB45-8B66-CE6CB9A41A22}" type="pres">
      <dgm:prSet presAssocID="{6FC56432-95C5-4913-AB29-F7EC1EE27C62}" presName="connTx" presStyleLbl="parChTrans1D2" presStyleIdx="1" presStyleCnt="3"/>
      <dgm:spPr/>
      <dgm:t>
        <a:bodyPr/>
        <a:lstStyle/>
        <a:p>
          <a:endParaRPr lang="en-US"/>
        </a:p>
      </dgm:t>
    </dgm:pt>
    <dgm:pt modelId="{0D50C90D-50C9-EC4D-887C-AC820CE62169}" type="pres">
      <dgm:prSet presAssocID="{0ED5917B-F8A7-4330-9458-1AE191742614}" presName="root2" presStyleCnt="0"/>
      <dgm:spPr/>
    </dgm:pt>
    <dgm:pt modelId="{5B02F6A8-82B4-3741-815F-7F605B115C94}" type="pres">
      <dgm:prSet presAssocID="{0ED5917B-F8A7-4330-9458-1AE191742614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78711E-15F6-664B-80AF-3571F3C70E89}" type="pres">
      <dgm:prSet presAssocID="{0ED5917B-F8A7-4330-9458-1AE191742614}" presName="level3hierChild" presStyleCnt="0"/>
      <dgm:spPr/>
    </dgm:pt>
    <dgm:pt modelId="{E207FABE-1398-674D-96DC-83512A6E942D}" type="pres">
      <dgm:prSet presAssocID="{0B8D68B3-A267-4902-8C78-79474A306645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3B67A7BB-505B-D54D-B644-05793DA09131}" type="pres">
      <dgm:prSet presAssocID="{0B8D68B3-A267-4902-8C78-79474A306645}" presName="connTx" presStyleLbl="parChTrans1D3" presStyleIdx="1" presStyleCnt="3"/>
      <dgm:spPr/>
      <dgm:t>
        <a:bodyPr/>
        <a:lstStyle/>
        <a:p>
          <a:endParaRPr lang="en-US"/>
        </a:p>
      </dgm:t>
    </dgm:pt>
    <dgm:pt modelId="{5E0A7E75-EF5B-3647-B175-54E3EAEA8B47}" type="pres">
      <dgm:prSet presAssocID="{DEBB5BDC-5BEA-4962-A80C-B9AC417FC706}" presName="root2" presStyleCnt="0"/>
      <dgm:spPr/>
    </dgm:pt>
    <dgm:pt modelId="{DC441173-1B3D-B048-B256-A4AB5E7CA574}" type="pres">
      <dgm:prSet presAssocID="{DEBB5BDC-5BEA-4962-A80C-B9AC417FC706}" presName="LevelTwoTextNode" presStyleLbl="node3" presStyleIdx="1" presStyleCnt="3" custScaleX="2176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36254C-0AFE-F544-B70D-E8D53D73DBC7}" type="pres">
      <dgm:prSet presAssocID="{DEBB5BDC-5BEA-4962-A80C-B9AC417FC706}" presName="level3hierChild" presStyleCnt="0"/>
      <dgm:spPr/>
    </dgm:pt>
    <dgm:pt modelId="{3913577A-CED6-AD41-9231-A6BA254E2984}" type="pres">
      <dgm:prSet presAssocID="{14A84F8D-BB53-F849-A92E-BBA7AFBEC043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79A0C10A-DEC6-AE40-BA85-79701FFF0034}" type="pres">
      <dgm:prSet presAssocID="{14A84F8D-BB53-F849-A92E-BBA7AFBEC04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0F2BE72F-29CC-084C-9E15-EC5A266FB9FB}" type="pres">
      <dgm:prSet presAssocID="{61BA7569-FCE8-EB41-A909-CD6224210B32}" presName="root2" presStyleCnt="0"/>
      <dgm:spPr/>
    </dgm:pt>
    <dgm:pt modelId="{83CEB750-06CD-274C-8132-9F6E70312998}" type="pres">
      <dgm:prSet presAssocID="{61BA7569-FCE8-EB41-A909-CD6224210B32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55542B-B893-854D-9E05-D0CBF128D9A9}" type="pres">
      <dgm:prSet presAssocID="{61BA7569-FCE8-EB41-A909-CD6224210B32}" presName="level3hierChild" presStyleCnt="0"/>
      <dgm:spPr/>
    </dgm:pt>
    <dgm:pt modelId="{4A8945AA-6DD2-8346-8F41-61D5A8DFB5B3}" type="pres">
      <dgm:prSet presAssocID="{D01D2BAB-6322-924F-ADF4-32442ED896DA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7AEDC819-9E5C-9C4D-BBA1-CDA87076C18B}" type="pres">
      <dgm:prSet presAssocID="{D01D2BAB-6322-924F-ADF4-32442ED896DA}" presName="connTx" presStyleLbl="parChTrans1D3" presStyleIdx="2" presStyleCnt="3"/>
      <dgm:spPr/>
      <dgm:t>
        <a:bodyPr/>
        <a:lstStyle/>
        <a:p>
          <a:endParaRPr lang="en-US"/>
        </a:p>
      </dgm:t>
    </dgm:pt>
    <dgm:pt modelId="{B4AAB990-56BD-8549-B5F5-B87F0D13FA46}" type="pres">
      <dgm:prSet presAssocID="{5C3C5E91-10C6-8543-B29D-0F3BF7E41BD5}" presName="root2" presStyleCnt="0"/>
      <dgm:spPr/>
    </dgm:pt>
    <dgm:pt modelId="{A6F3B800-A254-C441-94F7-017A0FC3074C}" type="pres">
      <dgm:prSet presAssocID="{5C3C5E91-10C6-8543-B29D-0F3BF7E41BD5}" presName="LevelTwoTextNode" presStyleLbl="node3" presStyleIdx="2" presStyleCnt="3" custScaleX="2078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042DDD-7812-2D43-A8F7-C6839D95FE6C}" type="pres">
      <dgm:prSet presAssocID="{5C3C5E91-10C6-8543-B29D-0F3BF7E41BD5}" presName="level3hierChild" presStyleCnt="0"/>
      <dgm:spPr/>
    </dgm:pt>
  </dgm:ptLst>
  <dgm:cxnLst>
    <dgm:cxn modelId="{A752C4AF-3FFF-2447-998F-CB4FB0982B88}" type="presOf" srcId="{0B8D68B3-A267-4902-8C78-79474A306645}" destId="{E207FABE-1398-674D-96DC-83512A6E942D}" srcOrd="0" destOrd="0" presId="urn:microsoft.com/office/officeart/2008/layout/HorizontalMultiLevelHierarchy"/>
    <dgm:cxn modelId="{FE3833A8-8932-4AD9-8BED-CA79960A62BA}" srcId="{4AAEF56D-E89E-49A5-9352-B058646D88AD}" destId="{0ED5917B-F8A7-4330-9458-1AE191742614}" srcOrd="1" destOrd="0" parTransId="{6FC56432-95C5-4913-AB29-F7EC1EE27C62}" sibTransId="{D3F0B279-31CE-4E0A-B363-8B0E20F7571E}"/>
    <dgm:cxn modelId="{7D846136-0426-DE41-83BD-9BCB60C1DA5F}" type="presOf" srcId="{14A84F8D-BB53-F849-A92E-BBA7AFBEC043}" destId="{3913577A-CED6-AD41-9231-A6BA254E2984}" srcOrd="0" destOrd="0" presId="urn:microsoft.com/office/officeart/2008/layout/HorizontalMultiLevelHierarchy"/>
    <dgm:cxn modelId="{2000D930-7870-CD46-85AD-15C36999B47F}" type="presOf" srcId="{DEBB5BDC-5BEA-4962-A80C-B9AC417FC706}" destId="{DC441173-1B3D-B048-B256-A4AB5E7CA574}" srcOrd="0" destOrd="0" presId="urn:microsoft.com/office/officeart/2008/layout/HorizontalMultiLevelHierarchy"/>
    <dgm:cxn modelId="{78E5CC00-D924-6C46-A269-ADA06255B773}" type="presOf" srcId="{BFDE72DE-953C-4E6A-A83A-F55D5192509C}" destId="{EF891081-1288-0149-8B10-8337F538B0B1}" srcOrd="1" destOrd="0" presId="urn:microsoft.com/office/officeart/2008/layout/HorizontalMultiLevelHierarchy"/>
    <dgm:cxn modelId="{C2BC968E-BB17-5F4E-8D42-8AE840D83DBA}" type="presOf" srcId="{D01D2BAB-6322-924F-ADF4-32442ED896DA}" destId="{7AEDC819-9E5C-9C4D-BBA1-CDA87076C18B}" srcOrd="1" destOrd="0" presId="urn:microsoft.com/office/officeart/2008/layout/HorizontalMultiLevelHierarchy"/>
    <dgm:cxn modelId="{57E4A387-AB09-9246-88F3-7F8B5F195BC2}" type="presOf" srcId="{0B8D68B3-A267-4902-8C78-79474A306645}" destId="{3B67A7BB-505B-D54D-B644-05793DA09131}" srcOrd="1" destOrd="0" presId="urn:microsoft.com/office/officeart/2008/layout/HorizontalMultiLevelHierarchy"/>
    <dgm:cxn modelId="{1EAE59B8-4ED9-4146-B793-B433A7619560}" srcId="{937ED484-987D-42C5-8172-94CFE55C5BE3}" destId="{4AAEF56D-E89E-49A5-9352-B058646D88AD}" srcOrd="0" destOrd="0" parTransId="{7946A99B-CC8C-464B-85DA-0CA5056AC33D}" sibTransId="{E3D39742-DD27-459A-A65E-FC18F8D86FCA}"/>
    <dgm:cxn modelId="{52650550-D203-AA4F-8C62-2B258446F096}" srcId="{4AAEF56D-E89E-49A5-9352-B058646D88AD}" destId="{61BA7569-FCE8-EB41-A909-CD6224210B32}" srcOrd="2" destOrd="0" parTransId="{14A84F8D-BB53-F849-A92E-BBA7AFBEC043}" sibTransId="{7D720712-2E40-9348-8F3F-ACB869AABD6B}"/>
    <dgm:cxn modelId="{558E6277-EB66-A546-9A90-09111BCD9624}" type="presOf" srcId="{0ED5917B-F8A7-4330-9458-1AE191742614}" destId="{5B02F6A8-82B4-3741-815F-7F605B115C94}" srcOrd="0" destOrd="0" presId="urn:microsoft.com/office/officeart/2008/layout/HorizontalMultiLevelHierarchy"/>
    <dgm:cxn modelId="{21B36B57-1657-4E4C-8AF5-4679E482F5EA}" type="presOf" srcId="{61BA7569-FCE8-EB41-A909-CD6224210B32}" destId="{83CEB750-06CD-274C-8132-9F6E70312998}" srcOrd="0" destOrd="0" presId="urn:microsoft.com/office/officeart/2008/layout/HorizontalMultiLevelHierarchy"/>
    <dgm:cxn modelId="{2B27135A-4F47-7345-874F-A873009E342A}" type="presOf" srcId="{59CF5E05-8A4B-4C07-AB68-0938F353E89D}" destId="{02734174-E71A-5240-994D-2E0A04468D24}" srcOrd="1" destOrd="0" presId="urn:microsoft.com/office/officeart/2008/layout/HorizontalMultiLevelHierarchy"/>
    <dgm:cxn modelId="{DEFDD40E-17B6-2E43-8674-B90EE21941ED}" type="presOf" srcId="{6FC56432-95C5-4913-AB29-F7EC1EE27C62}" destId="{3A04B683-C852-C444-B0FD-908455DC21F3}" srcOrd="0" destOrd="0" presId="urn:microsoft.com/office/officeart/2008/layout/HorizontalMultiLevelHierarchy"/>
    <dgm:cxn modelId="{B5908F4D-0EB8-C144-AAE8-7F8445C9878E}" type="presOf" srcId="{5C3C5E91-10C6-8543-B29D-0F3BF7E41BD5}" destId="{A6F3B800-A254-C441-94F7-017A0FC3074C}" srcOrd="0" destOrd="0" presId="urn:microsoft.com/office/officeart/2008/layout/HorizontalMultiLevelHierarchy"/>
    <dgm:cxn modelId="{2CC45BEB-8FF6-1245-85BC-C4392AD0A955}" type="presOf" srcId="{4AAEF56D-E89E-49A5-9352-B058646D88AD}" destId="{C52214D0-90AE-C44D-AD60-EE731CB0F122}" srcOrd="0" destOrd="0" presId="urn:microsoft.com/office/officeart/2008/layout/HorizontalMultiLevelHierarchy"/>
    <dgm:cxn modelId="{97C30120-B86D-A24D-9E8C-091F09DDB2AD}" type="presOf" srcId="{6FC56432-95C5-4913-AB29-F7EC1EE27C62}" destId="{6F7E5881-53A0-EB45-8B66-CE6CB9A41A22}" srcOrd="1" destOrd="0" presId="urn:microsoft.com/office/officeart/2008/layout/HorizontalMultiLevelHierarchy"/>
    <dgm:cxn modelId="{B6044004-5249-6343-8E29-60A1A06E6A50}" type="presOf" srcId="{BFDE72DE-953C-4E6A-A83A-F55D5192509C}" destId="{9515ECB9-A12F-2942-8CE6-535D0AF402CE}" srcOrd="0" destOrd="0" presId="urn:microsoft.com/office/officeart/2008/layout/HorizontalMultiLevelHierarchy"/>
    <dgm:cxn modelId="{8ED6DB01-5B17-4285-9920-062D2228FBB4}" srcId="{3DE326CE-6F5E-4BDA-8171-54221DA6CBD1}" destId="{40BE7F82-687C-42DB-9C62-1B40E1146457}" srcOrd="0" destOrd="0" parTransId="{BFDE72DE-953C-4E6A-A83A-F55D5192509C}" sibTransId="{C49F9E62-0C20-4808-9084-DB5186879EF0}"/>
    <dgm:cxn modelId="{505DED41-985A-486C-859A-F0152F7599B0}" srcId="{4AAEF56D-E89E-49A5-9352-B058646D88AD}" destId="{3DE326CE-6F5E-4BDA-8171-54221DA6CBD1}" srcOrd="0" destOrd="0" parTransId="{59CF5E05-8A4B-4C07-AB68-0938F353E89D}" sibTransId="{EC30EFCD-815A-4C19-8E51-7E6DA1CD4D32}"/>
    <dgm:cxn modelId="{FB81B458-5AF5-2B46-9366-35A0253B0116}" type="presOf" srcId="{59CF5E05-8A4B-4C07-AB68-0938F353E89D}" destId="{29D67F2B-9240-754F-A49B-C96872E81256}" srcOrd="0" destOrd="0" presId="urn:microsoft.com/office/officeart/2008/layout/HorizontalMultiLevelHierarchy"/>
    <dgm:cxn modelId="{EA896415-CAD1-7F45-8C7B-EA1E04D944B1}" srcId="{61BA7569-FCE8-EB41-A909-CD6224210B32}" destId="{5C3C5E91-10C6-8543-B29D-0F3BF7E41BD5}" srcOrd="0" destOrd="0" parTransId="{D01D2BAB-6322-924F-ADF4-32442ED896DA}" sibTransId="{D52BB25C-45E7-4143-8B9F-B11D2880AE98}"/>
    <dgm:cxn modelId="{DB1F0B8B-44C4-EC42-B8DD-9287EAD8904D}" type="presOf" srcId="{937ED484-987D-42C5-8172-94CFE55C5BE3}" destId="{94F8F6FA-8C42-E747-BF95-905B57118B85}" srcOrd="0" destOrd="0" presId="urn:microsoft.com/office/officeart/2008/layout/HorizontalMultiLevelHierarchy"/>
    <dgm:cxn modelId="{18BCF0D1-69ED-4442-8FA9-787C0EAE74BE}" type="presOf" srcId="{14A84F8D-BB53-F849-A92E-BBA7AFBEC043}" destId="{79A0C10A-DEC6-AE40-BA85-79701FFF0034}" srcOrd="1" destOrd="0" presId="urn:microsoft.com/office/officeart/2008/layout/HorizontalMultiLevelHierarchy"/>
    <dgm:cxn modelId="{308AFD2C-481A-964D-84FA-453F4DED1269}" type="presOf" srcId="{3DE326CE-6F5E-4BDA-8171-54221DA6CBD1}" destId="{53B4835A-5D4E-7541-AE4E-088000147274}" srcOrd="0" destOrd="0" presId="urn:microsoft.com/office/officeart/2008/layout/HorizontalMultiLevelHierarchy"/>
    <dgm:cxn modelId="{4AA0D7B0-6103-F64E-9FB8-E000B1788810}" type="presOf" srcId="{40BE7F82-687C-42DB-9C62-1B40E1146457}" destId="{E482E198-F690-A541-AC5A-0BA9E07793F1}" srcOrd="0" destOrd="0" presId="urn:microsoft.com/office/officeart/2008/layout/HorizontalMultiLevelHierarchy"/>
    <dgm:cxn modelId="{7B78B4A7-4E16-F24B-BB1B-331231789EA2}" type="presOf" srcId="{D01D2BAB-6322-924F-ADF4-32442ED896DA}" destId="{4A8945AA-6DD2-8346-8F41-61D5A8DFB5B3}" srcOrd="0" destOrd="0" presId="urn:microsoft.com/office/officeart/2008/layout/HorizontalMultiLevelHierarchy"/>
    <dgm:cxn modelId="{119052E9-3808-43A2-B00C-4D56B5D0DB8D}" srcId="{0ED5917B-F8A7-4330-9458-1AE191742614}" destId="{DEBB5BDC-5BEA-4962-A80C-B9AC417FC706}" srcOrd="0" destOrd="0" parTransId="{0B8D68B3-A267-4902-8C78-79474A306645}" sibTransId="{E135D61B-9A7A-4FEE-947D-8ECADBB1620B}"/>
    <dgm:cxn modelId="{6A895242-44CC-1849-8A27-03060DA0E039}" type="presParOf" srcId="{94F8F6FA-8C42-E747-BF95-905B57118B85}" destId="{30723145-18AB-174C-97F8-1CC98D863917}" srcOrd="0" destOrd="0" presId="urn:microsoft.com/office/officeart/2008/layout/HorizontalMultiLevelHierarchy"/>
    <dgm:cxn modelId="{6C3D8505-71EF-8044-8C80-8B8231536334}" type="presParOf" srcId="{30723145-18AB-174C-97F8-1CC98D863917}" destId="{C52214D0-90AE-C44D-AD60-EE731CB0F122}" srcOrd="0" destOrd="0" presId="urn:microsoft.com/office/officeart/2008/layout/HorizontalMultiLevelHierarchy"/>
    <dgm:cxn modelId="{D212CD4B-FE96-D240-AAFB-13BC1A1C91EB}" type="presParOf" srcId="{30723145-18AB-174C-97F8-1CC98D863917}" destId="{14828DD2-87D6-7444-8C76-EABFC6B6FB0D}" srcOrd="1" destOrd="0" presId="urn:microsoft.com/office/officeart/2008/layout/HorizontalMultiLevelHierarchy"/>
    <dgm:cxn modelId="{909D7D84-2523-1142-9361-F3FEF39FE07B}" type="presParOf" srcId="{14828DD2-87D6-7444-8C76-EABFC6B6FB0D}" destId="{29D67F2B-9240-754F-A49B-C96872E81256}" srcOrd="0" destOrd="0" presId="urn:microsoft.com/office/officeart/2008/layout/HorizontalMultiLevelHierarchy"/>
    <dgm:cxn modelId="{89B1CCCD-A4EF-5041-8386-EBE7D1F83005}" type="presParOf" srcId="{29D67F2B-9240-754F-A49B-C96872E81256}" destId="{02734174-E71A-5240-994D-2E0A04468D24}" srcOrd="0" destOrd="0" presId="urn:microsoft.com/office/officeart/2008/layout/HorizontalMultiLevelHierarchy"/>
    <dgm:cxn modelId="{3E026254-A355-8040-821C-875B8BB0309B}" type="presParOf" srcId="{14828DD2-87D6-7444-8C76-EABFC6B6FB0D}" destId="{AB1D7C31-ED2B-4942-A474-FD2A740BF8B3}" srcOrd="1" destOrd="0" presId="urn:microsoft.com/office/officeart/2008/layout/HorizontalMultiLevelHierarchy"/>
    <dgm:cxn modelId="{125C59E2-C2BE-CA4C-A91F-BFBB44D32F3A}" type="presParOf" srcId="{AB1D7C31-ED2B-4942-A474-FD2A740BF8B3}" destId="{53B4835A-5D4E-7541-AE4E-088000147274}" srcOrd="0" destOrd="0" presId="urn:microsoft.com/office/officeart/2008/layout/HorizontalMultiLevelHierarchy"/>
    <dgm:cxn modelId="{3A4CC6E4-653A-3B46-8D16-5ABBF3D83A5B}" type="presParOf" srcId="{AB1D7C31-ED2B-4942-A474-FD2A740BF8B3}" destId="{E41209C0-2009-274A-BB32-DDEC1CB3C78D}" srcOrd="1" destOrd="0" presId="urn:microsoft.com/office/officeart/2008/layout/HorizontalMultiLevelHierarchy"/>
    <dgm:cxn modelId="{E31897BB-430E-7248-90F9-8C40A44B22F8}" type="presParOf" srcId="{E41209C0-2009-274A-BB32-DDEC1CB3C78D}" destId="{9515ECB9-A12F-2942-8CE6-535D0AF402CE}" srcOrd="0" destOrd="0" presId="urn:microsoft.com/office/officeart/2008/layout/HorizontalMultiLevelHierarchy"/>
    <dgm:cxn modelId="{E0B49BD7-9477-424C-B54F-CFF4AFA6ABF9}" type="presParOf" srcId="{9515ECB9-A12F-2942-8CE6-535D0AF402CE}" destId="{EF891081-1288-0149-8B10-8337F538B0B1}" srcOrd="0" destOrd="0" presId="urn:microsoft.com/office/officeart/2008/layout/HorizontalMultiLevelHierarchy"/>
    <dgm:cxn modelId="{B38C4500-88CF-4744-81B4-7932F0005F2A}" type="presParOf" srcId="{E41209C0-2009-274A-BB32-DDEC1CB3C78D}" destId="{4B2E530F-EDCD-DD43-9352-51AD34735D31}" srcOrd="1" destOrd="0" presId="urn:microsoft.com/office/officeart/2008/layout/HorizontalMultiLevelHierarchy"/>
    <dgm:cxn modelId="{E3903C43-80BC-8147-8AD7-A4B006BEE6C8}" type="presParOf" srcId="{4B2E530F-EDCD-DD43-9352-51AD34735D31}" destId="{E482E198-F690-A541-AC5A-0BA9E07793F1}" srcOrd="0" destOrd="0" presId="urn:microsoft.com/office/officeart/2008/layout/HorizontalMultiLevelHierarchy"/>
    <dgm:cxn modelId="{395155A2-59CC-DF44-80C3-290C5A42139F}" type="presParOf" srcId="{4B2E530F-EDCD-DD43-9352-51AD34735D31}" destId="{B73721EF-D462-AD48-AEB2-7F057CC78635}" srcOrd="1" destOrd="0" presId="urn:microsoft.com/office/officeart/2008/layout/HorizontalMultiLevelHierarchy"/>
    <dgm:cxn modelId="{A6B9A59E-74D1-9245-AB2F-726BCD55FAB1}" type="presParOf" srcId="{14828DD2-87D6-7444-8C76-EABFC6B6FB0D}" destId="{3A04B683-C852-C444-B0FD-908455DC21F3}" srcOrd="2" destOrd="0" presId="urn:microsoft.com/office/officeart/2008/layout/HorizontalMultiLevelHierarchy"/>
    <dgm:cxn modelId="{07E3603C-4361-9547-AE39-0DA3BDBB8A60}" type="presParOf" srcId="{3A04B683-C852-C444-B0FD-908455DC21F3}" destId="{6F7E5881-53A0-EB45-8B66-CE6CB9A41A22}" srcOrd="0" destOrd="0" presId="urn:microsoft.com/office/officeart/2008/layout/HorizontalMultiLevelHierarchy"/>
    <dgm:cxn modelId="{D88BF2F1-5107-7740-AAD2-75FBA6F33FE6}" type="presParOf" srcId="{14828DD2-87D6-7444-8C76-EABFC6B6FB0D}" destId="{0D50C90D-50C9-EC4D-887C-AC820CE62169}" srcOrd="3" destOrd="0" presId="urn:microsoft.com/office/officeart/2008/layout/HorizontalMultiLevelHierarchy"/>
    <dgm:cxn modelId="{BA48137D-B10C-CB41-8DE1-92D56181FA92}" type="presParOf" srcId="{0D50C90D-50C9-EC4D-887C-AC820CE62169}" destId="{5B02F6A8-82B4-3741-815F-7F605B115C94}" srcOrd="0" destOrd="0" presId="urn:microsoft.com/office/officeart/2008/layout/HorizontalMultiLevelHierarchy"/>
    <dgm:cxn modelId="{334B224F-086E-A546-A0AB-B3E3491FB892}" type="presParOf" srcId="{0D50C90D-50C9-EC4D-887C-AC820CE62169}" destId="{B378711E-15F6-664B-80AF-3571F3C70E89}" srcOrd="1" destOrd="0" presId="urn:microsoft.com/office/officeart/2008/layout/HorizontalMultiLevelHierarchy"/>
    <dgm:cxn modelId="{CE7AA26A-8FBC-9C49-9788-FFEF22B62384}" type="presParOf" srcId="{B378711E-15F6-664B-80AF-3571F3C70E89}" destId="{E207FABE-1398-674D-96DC-83512A6E942D}" srcOrd="0" destOrd="0" presId="urn:microsoft.com/office/officeart/2008/layout/HorizontalMultiLevelHierarchy"/>
    <dgm:cxn modelId="{24B91323-43A9-7C4A-8256-FAA6347F56EF}" type="presParOf" srcId="{E207FABE-1398-674D-96DC-83512A6E942D}" destId="{3B67A7BB-505B-D54D-B644-05793DA09131}" srcOrd="0" destOrd="0" presId="urn:microsoft.com/office/officeart/2008/layout/HorizontalMultiLevelHierarchy"/>
    <dgm:cxn modelId="{43EBBAD7-346E-0447-8A67-CDE1B6624047}" type="presParOf" srcId="{B378711E-15F6-664B-80AF-3571F3C70E89}" destId="{5E0A7E75-EF5B-3647-B175-54E3EAEA8B47}" srcOrd="1" destOrd="0" presId="urn:microsoft.com/office/officeart/2008/layout/HorizontalMultiLevelHierarchy"/>
    <dgm:cxn modelId="{014343CF-3901-BA4A-9D62-429AEACC7778}" type="presParOf" srcId="{5E0A7E75-EF5B-3647-B175-54E3EAEA8B47}" destId="{DC441173-1B3D-B048-B256-A4AB5E7CA574}" srcOrd="0" destOrd="0" presId="urn:microsoft.com/office/officeart/2008/layout/HorizontalMultiLevelHierarchy"/>
    <dgm:cxn modelId="{79F8C160-98DC-584F-95DC-24879B0AABC3}" type="presParOf" srcId="{5E0A7E75-EF5B-3647-B175-54E3EAEA8B47}" destId="{9736254C-0AFE-F544-B70D-E8D53D73DBC7}" srcOrd="1" destOrd="0" presId="urn:microsoft.com/office/officeart/2008/layout/HorizontalMultiLevelHierarchy"/>
    <dgm:cxn modelId="{6CA7AEC8-78D9-A84D-A3EB-A899CA594FAB}" type="presParOf" srcId="{14828DD2-87D6-7444-8C76-EABFC6B6FB0D}" destId="{3913577A-CED6-AD41-9231-A6BA254E2984}" srcOrd="4" destOrd="0" presId="urn:microsoft.com/office/officeart/2008/layout/HorizontalMultiLevelHierarchy"/>
    <dgm:cxn modelId="{58A2490D-F5D1-C14F-B607-30C4CFED56F4}" type="presParOf" srcId="{3913577A-CED6-AD41-9231-A6BA254E2984}" destId="{79A0C10A-DEC6-AE40-BA85-79701FFF0034}" srcOrd="0" destOrd="0" presId="urn:microsoft.com/office/officeart/2008/layout/HorizontalMultiLevelHierarchy"/>
    <dgm:cxn modelId="{10358263-7B22-CF45-8B1E-AB5FA6B25A1E}" type="presParOf" srcId="{14828DD2-87D6-7444-8C76-EABFC6B6FB0D}" destId="{0F2BE72F-29CC-084C-9E15-EC5A266FB9FB}" srcOrd="5" destOrd="0" presId="urn:microsoft.com/office/officeart/2008/layout/HorizontalMultiLevelHierarchy"/>
    <dgm:cxn modelId="{74E975A3-0B35-7B4A-BAE2-268F4ACC0663}" type="presParOf" srcId="{0F2BE72F-29CC-084C-9E15-EC5A266FB9FB}" destId="{83CEB750-06CD-274C-8132-9F6E70312998}" srcOrd="0" destOrd="0" presId="urn:microsoft.com/office/officeart/2008/layout/HorizontalMultiLevelHierarchy"/>
    <dgm:cxn modelId="{CAD66D2B-1C94-4B4C-AB72-BB8546317EC9}" type="presParOf" srcId="{0F2BE72F-29CC-084C-9E15-EC5A266FB9FB}" destId="{3C55542B-B893-854D-9E05-D0CBF128D9A9}" srcOrd="1" destOrd="0" presId="urn:microsoft.com/office/officeart/2008/layout/HorizontalMultiLevelHierarchy"/>
    <dgm:cxn modelId="{84DD4875-2E89-194E-AE86-E11A1494D2A1}" type="presParOf" srcId="{3C55542B-B893-854D-9E05-D0CBF128D9A9}" destId="{4A8945AA-6DD2-8346-8F41-61D5A8DFB5B3}" srcOrd="0" destOrd="0" presId="urn:microsoft.com/office/officeart/2008/layout/HorizontalMultiLevelHierarchy"/>
    <dgm:cxn modelId="{E9536FAB-F9DD-8444-A368-FBC2CBE7ECD6}" type="presParOf" srcId="{4A8945AA-6DD2-8346-8F41-61D5A8DFB5B3}" destId="{7AEDC819-9E5C-9C4D-BBA1-CDA87076C18B}" srcOrd="0" destOrd="0" presId="urn:microsoft.com/office/officeart/2008/layout/HorizontalMultiLevelHierarchy"/>
    <dgm:cxn modelId="{A0B16775-0477-2847-87A2-1DB5EDE6E955}" type="presParOf" srcId="{3C55542B-B893-854D-9E05-D0CBF128D9A9}" destId="{B4AAB990-56BD-8549-B5F5-B87F0D13FA46}" srcOrd="1" destOrd="0" presId="urn:microsoft.com/office/officeart/2008/layout/HorizontalMultiLevelHierarchy"/>
    <dgm:cxn modelId="{CE929D56-D613-644E-8DB7-BA9803AD2513}" type="presParOf" srcId="{B4AAB990-56BD-8549-B5F5-B87F0D13FA46}" destId="{A6F3B800-A254-C441-94F7-017A0FC3074C}" srcOrd="0" destOrd="0" presId="urn:microsoft.com/office/officeart/2008/layout/HorizontalMultiLevelHierarchy"/>
    <dgm:cxn modelId="{4735A960-653C-EC40-BD9D-0899AD034D0A}" type="presParOf" srcId="{B4AAB990-56BD-8549-B5F5-B87F0D13FA46}" destId="{3D042DDD-7812-2D43-A8F7-C6839D95FE6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CF082-910F-374F-904E-3DEF4CD60810}">
      <dsp:nvSpPr>
        <dsp:cNvPr id="0" name=""/>
        <dsp:cNvSpPr/>
      </dsp:nvSpPr>
      <dsp:spPr>
        <a:xfrm>
          <a:off x="3928035" y="1774282"/>
          <a:ext cx="91440" cy="117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86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5E97E7-7D39-6240-AF55-FCCA13D41636}">
      <dsp:nvSpPr>
        <dsp:cNvPr id="0" name=""/>
        <dsp:cNvSpPr/>
      </dsp:nvSpPr>
      <dsp:spPr>
        <a:xfrm>
          <a:off x="2823508" y="658000"/>
          <a:ext cx="1150247" cy="501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694"/>
              </a:lnTo>
              <a:lnTo>
                <a:pt x="1150247" y="186694"/>
              </a:lnTo>
              <a:lnTo>
                <a:pt x="1150247" y="5016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2497F7-35B5-EC41-B70B-89D88E171060}">
      <dsp:nvSpPr>
        <dsp:cNvPr id="0" name=""/>
        <dsp:cNvSpPr/>
      </dsp:nvSpPr>
      <dsp:spPr>
        <a:xfrm>
          <a:off x="1532769" y="1774282"/>
          <a:ext cx="91440" cy="117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86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4F3DE-12AE-6147-91EF-388822BD06A7}">
      <dsp:nvSpPr>
        <dsp:cNvPr id="0" name=""/>
        <dsp:cNvSpPr/>
      </dsp:nvSpPr>
      <dsp:spPr>
        <a:xfrm>
          <a:off x="1578489" y="658000"/>
          <a:ext cx="1245019" cy="501600"/>
        </a:xfrm>
        <a:custGeom>
          <a:avLst/>
          <a:gdLst/>
          <a:ahLst/>
          <a:cxnLst/>
          <a:rect l="0" t="0" r="0" b="0"/>
          <a:pathLst>
            <a:path>
              <a:moveTo>
                <a:pt x="1245019" y="0"/>
              </a:moveTo>
              <a:lnTo>
                <a:pt x="1245019" y="186694"/>
              </a:lnTo>
              <a:lnTo>
                <a:pt x="0" y="186694"/>
              </a:lnTo>
              <a:lnTo>
                <a:pt x="0" y="5016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DDC9FC-CD4E-4A4B-8224-0C0FC90CC8C9}">
      <dsp:nvSpPr>
        <dsp:cNvPr id="0" name=""/>
        <dsp:cNvSpPr/>
      </dsp:nvSpPr>
      <dsp:spPr>
        <a:xfrm>
          <a:off x="2157811" y="128762"/>
          <a:ext cx="1331393" cy="5292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9193">
              <a:alpha val="50196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latin typeface="Arial Narrow" pitchFamily="34" charset="0"/>
            </a:rPr>
            <a:t>5HT</a:t>
          </a:r>
          <a:r>
            <a:rPr lang="en-US" sz="1200" b="1" kern="1200" baseline="-25000" smtClean="0">
              <a:latin typeface="Arial Narrow" pitchFamily="34" charset="0"/>
            </a:rPr>
            <a:t>1</a:t>
          </a:r>
          <a:endParaRPr lang="en-US" sz="1200" kern="1200" dirty="0"/>
        </a:p>
      </dsp:txBody>
      <dsp:txXfrm>
        <a:off x="2157811" y="128762"/>
        <a:ext cx="1331393" cy="529237"/>
      </dsp:txXfrm>
    </dsp:sp>
    <dsp:sp modelId="{5255ED6B-05A4-3F49-AD69-819B98A76D5E}">
      <dsp:nvSpPr>
        <dsp:cNvPr id="0" name=""/>
        <dsp:cNvSpPr/>
      </dsp:nvSpPr>
      <dsp:spPr>
        <a:xfrm>
          <a:off x="695761" y="1159601"/>
          <a:ext cx="1765454" cy="614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F2600">
              <a:alpha val="4000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u="none" kern="1200" dirty="0" smtClean="0">
              <a:uFill>
                <a:solidFill>
                  <a:srgbClr val="0092F6"/>
                </a:solidFill>
              </a:uFill>
              <a:latin typeface="Arial Narrow" pitchFamily="34" charset="0"/>
            </a:rPr>
            <a:t>AGONISTS</a:t>
          </a:r>
          <a:endParaRPr lang="en-US" sz="1200" u="none" kern="1200" dirty="0"/>
        </a:p>
      </dsp:txBody>
      <dsp:txXfrm>
        <a:off x="695761" y="1159601"/>
        <a:ext cx="1765454" cy="614681"/>
      </dsp:txXfrm>
    </dsp:sp>
    <dsp:sp modelId="{077B0E76-2FD6-E044-872F-F0BAA959806C}">
      <dsp:nvSpPr>
        <dsp:cNvPr id="0" name=""/>
        <dsp:cNvSpPr/>
      </dsp:nvSpPr>
      <dsp:spPr>
        <a:xfrm>
          <a:off x="695761" y="1892147"/>
          <a:ext cx="1765454" cy="6433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FD579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432FF"/>
              </a:solidFill>
              <a:latin typeface="Arial Narrow" pitchFamily="34" charset="0"/>
              <a:sym typeface="Wingdings" pitchFamily="2" charset="2"/>
            </a:rPr>
            <a:t>TRIPTANS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 Narrow" pitchFamily="34" charset="0"/>
              <a:sym typeface="Wingdings" pitchFamily="2" charset="2"/>
            </a:rPr>
            <a:t>Selective </a:t>
          </a:r>
          <a:r>
            <a:rPr lang="en-US" sz="1200" b="1" kern="1200" dirty="0" smtClean="0">
              <a:solidFill>
                <a:srgbClr val="00B050"/>
              </a:solidFill>
              <a:latin typeface="Arial Narrow" pitchFamily="34" charset="0"/>
              <a:sym typeface="Wingdings" pitchFamily="2" charset="2"/>
            </a:rPr>
            <a:t>for serotonin </a:t>
          </a:r>
          <a:endParaRPr lang="en-US" sz="1200" kern="1200" dirty="0">
            <a:solidFill>
              <a:srgbClr val="00B050"/>
            </a:solidFill>
          </a:endParaRPr>
        </a:p>
      </dsp:txBody>
      <dsp:txXfrm>
        <a:off x="695761" y="1892147"/>
        <a:ext cx="1765454" cy="643353"/>
      </dsp:txXfrm>
    </dsp:sp>
    <dsp:sp modelId="{8F6E93B3-40C8-BF47-9F83-C98CB9FF0AB6}">
      <dsp:nvSpPr>
        <dsp:cNvPr id="0" name=""/>
        <dsp:cNvSpPr/>
      </dsp:nvSpPr>
      <dsp:spPr>
        <a:xfrm>
          <a:off x="3091028" y="1159601"/>
          <a:ext cx="1765454" cy="614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F2600">
              <a:alpha val="4000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u="none" kern="1200" dirty="0" smtClean="0">
              <a:uFill>
                <a:solidFill>
                  <a:srgbClr val="0092F6"/>
                </a:solidFill>
              </a:uFill>
              <a:latin typeface="Arial Narrow" pitchFamily="34" charset="0"/>
            </a:rPr>
            <a:t>PARTIAL AGONISTS</a:t>
          </a:r>
          <a:r>
            <a:rPr lang="en-US" sz="1200" b="1" u="none" kern="1200" dirty="0" smtClean="0">
              <a:uFill>
                <a:solidFill>
                  <a:srgbClr val="0092F6"/>
                </a:solidFill>
              </a:uFill>
              <a:latin typeface="Arial Narrow" pitchFamily="34" charset="0"/>
              <a:sym typeface="Wingdings" pitchFamily="2" charset="2"/>
            </a:rPr>
            <a:t> </a:t>
          </a:r>
          <a:endParaRPr lang="en-US" sz="1200" u="none" kern="1200" dirty="0"/>
        </a:p>
      </dsp:txBody>
      <dsp:txXfrm>
        <a:off x="3091028" y="1159601"/>
        <a:ext cx="1765454" cy="614681"/>
      </dsp:txXfrm>
    </dsp:sp>
    <dsp:sp modelId="{7AE09B60-7F35-6143-AE5C-361A2A1A585A}">
      <dsp:nvSpPr>
        <dsp:cNvPr id="0" name=""/>
        <dsp:cNvSpPr/>
      </dsp:nvSpPr>
      <dsp:spPr>
        <a:xfrm>
          <a:off x="3091028" y="1892147"/>
          <a:ext cx="1765454" cy="6433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FD579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432FF"/>
              </a:solidFill>
              <a:latin typeface="Arial Narrow" pitchFamily="34" charset="0"/>
              <a:sym typeface="Wingdings" pitchFamily="2" charset="2"/>
            </a:rPr>
            <a:t>ERGOTS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 Narrow" pitchFamily="34" charset="0"/>
              <a:sym typeface="Wingdings" pitchFamily="2" charset="2"/>
            </a:rPr>
            <a:t>non-selective </a:t>
          </a:r>
          <a:r>
            <a:rPr lang="en-US" sz="1200" b="1" kern="1200" dirty="0" smtClean="0">
              <a:solidFill>
                <a:srgbClr val="00B050"/>
              </a:solidFill>
              <a:latin typeface="Arial Narrow" pitchFamily="34" charset="0"/>
              <a:sym typeface="Wingdings" pitchFamily="2" charset="2"/>
            </a:rPr>
            <a:t>for serotonin </a:t>
          </a:r>
          <a:r>
            <a:rPr lang="en-US" sz="1200" b="1" kern="1200" dirty="0" smtClean="0">
              <a:solidFill>
                <a:srgbClr val="00B050"/>
              </a:solidFill>
              <a:latin typeface="Arial Narrow" pitchFamily="34" charset="0"/>
            </a:rPr>
            <a:t> </a:t>
          </a:r>
          <a:endParaRPr lang="en-US" sz="1200" kern="1200" dirty="0">
            <a:solidFill>
              <a:srgbClr val="00B050"/>
            </a:solidFill>
          </a:endParaRPr>
        </a:p>
      </dsp:txBody>
      <dsp:txXfrm>
        <a:off x="3091028" y="1892147"/>
        <a:ext cx="1765454" cy="6433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945AA-6DD2-8346-8F41-61D5A8DFB5B3}">
      <dsp:nvSpPr>
        <dsp:cNvPr id="0" name=""/>
        <dsp:cNvSpPr/>
      </dsp:nvSpPr>
      <dsp:spPr>
        <a:xfrm>
          <a:off x="2374889" y="1697868"/>
          <a:ext cx="2942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4282" y="45720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4673" y="1736231"/>
        <a:ext cx="14714" cy="14714"/>
      </dsp:txXfrm>
    </dsp:sp>
    <dsp:sp modelId="{3913577A-CED6-AD41-9231-A6BA254E2984}">
      <dsp:nvSpPr>
        <dsp:cNvPr id="0" name=""/>
        <dsp:cNvSpPr/>
      </dsp:nvSpPr>
      <dsp:spPr>
        <a:xfrm>
          <a:off x="609196" y="1182837"/>
          <a:ext cx="294282" cy="560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141" y="0"/>
              </a:lnTo>
              <a:lnTo>
                <a:pt x="147141" y="560750"/>
              </a:lnTo>
              <a:lnTo>
                <a:pt x="294282" y="56075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40505" y="1447380"/>
        <a:ext cx="31664" cy="31664"/>
      </dsp:txXfrm>
    </dsp:sp>
    <dsp:sp modelId="{E207FABE-1398-674D-96DC-83512A6E942D}">
      <dsp:nvSpPr>
        <dsp:cNvPr id="0" name=""/>
        <dsp:cNvSpPr/>
      </dsp:nvSpPr>
      <dsp:spPr>
        <a:xfrm>
          <a:off x="2374889" y="1137117"/>
          <a:ext cx="2942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4282" y="45720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4673" y="1175480"/>
        <a:ext cx="14714" cy="14714"/>
      </dsp:txXfrm>
    </dsp:sp>
    <dsp:sp modelId="{3A04B683-C852-C444-B0FD-908455DC21F3}">
      <dsp:nvSpPr>
        <dsp:cNvPr id="0" name=""/>
        <dsp:cNvSpPr/>
      </dsp:nvSpPr>
      <dsp:spPr>
        <a:xfrm>
          <a:off x="609196" y="1137117"/>
          <a:ext cx="2942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4282" y="4572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48980" y="1175480"/>
        <a:ext cx="14714" cy="14714"/>
      </dsp:txXfrm>
    </dsp:sp>
    <dsp:sp modelId="{9515ECB9-A12F-2942-8CE6-535D0AF402CE}">
      <dsp:nvSpPr>
        <dsp:cNvPr id="0" name=""/>
        <dsp:cNvSpPr/>
      </dsp:nvSpPr>
      <dsp:spPr>
        <a:xfrm>
          <a:off x="2374889" y="576366"/>
          <a:ext cx="2942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4282" y="45720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4673" y="614729"/>
        <a:ext cx="14714" cy="14714"/>
      </dsp:txXfrm>
    </dsp:sp>
    <dsp:sp modelId="{29D67F2B-9240-754F-A49B-C96872E81256}">
      <dsp:nvSpPr>
        <dsp:cNvPr id="0" name=""/>
        <dsp:cNvSpPr/>
      </dsp:nvSpPr>
      <dsp:spPr>
        <a:xfrm>
          <a:off x="609196" y="622086"/>
          <a:ext cx="294282" cy="560750"/>
        </a:xfrm>
        <a:custGeom>
          <a:avLst/>
          <a:gdLst/>
          <a:ahLst/>
          <a:cxnLst/>
          <a:rect l="0" t="0" r="0" b="0"/>
          <a:pathLst>
            <a:path>
              <a:moveTo>
                <a:pt x="0" y="560750"/>
              </a:moveTo>
              <a:lnTo>
                <a:pt x="147141" y="560750"/>
              </a:lnTo>
              <a:lnTo>
                <a:pt x="147141" y="0"/>
              </a:lnTo>
              <a:lnTo>
                <a:pt x="294282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40505" y="886630"/>
        <a:ext cx="31664" cy="31664"/>
      </dsp:txXfrm>
    </dsp:sp>
    <dsp:sp modelId="{C52214D0-90AE-C44D-AD60-EE731CB0F122}">
      <dsp:nvSpPr>
        <dsp:cNvPr id="0" name=""/>
        <dsp:cNvSpPr/>
      </dsp:nvSpPr>
      <dsp:spPr>
        <a:xfrm rot="16200000">
          <a:off x="-433221" y="958537"/>
          <a:ext cx="1636235" cy="448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9193">
              <a:alpha val="50196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latin typeface="Century Gothic" charset="0"/>
              <a:ea typeface="Century Gothic" charset="0"/>
              <a:cs typeface="Century Gothic" charset="0"/>
            </a:rPr>
            <a:t>Patients</a:t>
          </a:r>
          <a:endParaRPr lang="en-US" sz="20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-433221" y="958537"/>
        <a:ext cx="1636235" cy="448600"/>
      </dsp:txXfrm>
    </dsp:sp>
    <dsp:sp modelId="{53B4835A-5D4E-7541-AE4E-088000147274}">
      <dsp:nvSpPr>
        <dsp:cNvPr id="0" name=""/>
        <dsp:cNvSpPr/>
      </dsp:nvSpPr>
      <dsp:spPr>
        <a:xfrm>
          <a:off x="903479" y="397786"/>
          <a:ext cx="1471410" cy="448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2F92">
              <a:alpha val="50196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+mn-lt"/>
              <a:ea typeface="Century Gothic" charset="0"/>
              <a:cs typeface="Century Gothic" charset="0"/>
            </a:rPr>
            <a:t>migraines a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0000"/>
              </a:solidFill>
              <a:latin typeface="+mn-lt"/>
              <a:ea typeface="Century Gothic" charset="0"/>
              <a:cs typeface="Century Gothic" charset="0"/>
            </a:rPr>
            <a:t>day or less</a:t>
          </a:r>
        </a:p>
      </dsp:txBody>
      <dsp:txXfrm>
        <a:off x="903479" y="397786"/>
        <a:ext cx="1471410" cy="448600"/>
      </dsp:txXfrm>
    </dsp:sp>
    <dsp:sp modelId="{E482E198-F690-A541-AC5A-0BA9E07793F1}">
      <dsp:nvSpPr>
        <dsp:cNvPr id="0" name=""/>
        <dsp:cNvSpPr/>
      </dsp:nvSpPr>
      <dsp:spPr>
        <a:xfrm>
          <a:off x="2669171" y="397786"/>
          <a:ext cx="3138165" cy="448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300">
              <a:alpha val="50196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>
              <a:solidFill>
                <a:srgbClr val="0432FF"/>
              </a:solidFill>
              <a:latin typeface="Century Gothic" charset="0"/>
              <a:ea typeface="Century Gothic" charset="0"/>
              <a:cs typeface="Century Gothic" charset="0"/>
            </a:rPr>
            <a:t>Triptans</a:t>
          </a:r>
          <a:r>
            <a:rPr lang="en-US" sz="1200" kern="1200" dirty="0">
              <a:latin typeface="Century Gothic" charset="0"/>
              <a:ea typeface="Century Gothic" charset="0"/>
              <a:cs typeface="Century Gothic" charset="0"/>
            </a:rPr>
            <a:t> </a:t>
          </a:r>
          <a:r>
            <a:rPr lang="en-US" sz="1400" b="0" dirty="0">
              <a:latin typeface="+mn-lt"/>
            </a:rPr>
            <a:t>(they give </a:t>
          </a:r>
          <a:r>
            <a:rPr lang="en-US" sz="1400" b="0" dirty="0" smtClean="0">
              <a:latin typeface="+mn-lt"/>
            </a:rPr>
            <a:t>rapid relief of pain)</a:t>
          </a:r>
          <a:endParaRPr lang="en-US" sz="1400" b="0" dirty="0">
            <a:latin typeface="+mn-lt"/>
          </a:endParaRPr>
        </a:p>
      </dsp:txBody>
      <dsp:txXfrm>
        <a:off x="2669171" y="397786"/>
        <a:ext cx="3138165" cy="448600"/>
      </dsp:txXfrm>
    </dsp:sp>
    <dsp:sp modelId="{5B02F6A8-82B4-3741-815F-7F605B115C94}">
      <dsp:nvSpPr>
        <dsp:cNvPr id="0" name=""/>
        <dsp:cNvSpPr/>
      </dsp:nvSpPr>
      <dsp:spPr>
        <a:xfrm>
          <a:off x="903479" y="958537"/>
          <a:ext cx="1471410" cy="448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2F92">
              <a:alpha val="50196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+mn-lt"/>
              <a:ea typeface="Century Gothic" charset="0"/>
              <a:cs typeface="Century Gothic" charset="0"/>
            </a:rPr>
            <a:t>pregnant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+mn-lt"/>
              <a:ea typeface="Century Gothic" charset="0"/>
              <a:cs typeface="Century Gothic" charset="0"/>
            </a:rPr>
            <a:t>women</a:t>
          </a:r>
        </a:p>
      </dsp:txBody>
      <dsp:txXfrm>
        <a:off x="903479" y="958537"/>
        <a:ext cx="1471410" cy="448600"/>
      </dsp:txXfrm>
    </dsp:sp>
    <dsp:sp modelId="{DC441173-1B3D-B048-B256-A4AB5E7CA574}">
      <dsp:nvSpPr>
        <dsp:cNvPr id="0" name=""/>
        <dsp:cNvSpPr/>
      </dsp:nvSpPr>
      <dsp:spPr>
        <a:xfrm>
          <a:off x="2669171" y="958537"/>
          <a:ext cx="3202731" cy="448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300">
              <a:alpha val="50196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rgbClr val="0432FF"/>
              </a:solidFill>
              <a:latin typeface="Century Gothic" charset="0"/>
              <a:ea typeface="Century Gothic" charset="0"/>
              <a:cs typeface="Century Gothic" charset="0"/>
            </a:rPr>
            <a:t>Paracetamol </a:t>
          </a:r>
          <a:r>
            <a:rPr lang="en-US" sz="900" kern="1200" dirty="0">
              <a:latin typeface="Century Gothic" charset="0"/>
              <a:ea typeface="Century Gothic" charset="0"/>
              <a:cs typeface="Century Gothic" charset="0"/>
            </a:rPr>
            <a:t>or </a:t>
          </a:r>
          <a:r>
            <a:rPr lang="en-US" sz="900" b="1" kern="1200" dirty="0">
              <a:solidFill>
                <a:srgbClr val="0432FF"/>
              </a:solidFill>
              <a:latin typeface="Century Gothic" charset="0"/>
              <a:ea typeface="Century Gothic" charset="0"/>
              <a:cs typeface="Century Gothic" charset="0"/>
            </a:rPr>
            <a:t>intranasal </a:t>
          </a:r>
          <a:r>
            <a:rPr lang="en-US" sz="900" b="1" kern="1200" dirty="0" err="1" smtClean="0">
              <a:solidFill>
                <a:srgbClr val="0432FF"/>
              </a:solidFill>
              <a:latin typeface="Century Gothic" charset="0"/>
              <a:ea typeface="Century Gothic" charset="0"/>
              <a:cs typeface="Century Gothic" charset="0"/>
            </a:rPr>
            <a:t>Sumitriptan</a:t>
          </a:r>
          <a:r>
            <a:rPr lang="en-US" sz="900" kern="1200" dirty="0" smtClean="0">
              <a:latin typeface="Century Gothic" charset="0"/>
              <a:ea typeface="Century Gothic" charset="0"/>
              <a:cs typeface="Century Gothic" charset="0"/>
            </a:rPr>
            <a:t> </a:t>
          </a:r>
          <a:r>
            <a:rPr lang="en-US" sz="900" kern="1200" dirty="0">
              <a:latin typeface="Century Gothic" charset="0"/>
              <a:ea typeface="Century Gothic" charset="0"/>
              <a:cs typeface="Century Gothic" charset="0"/>
            </a:rPr>
            <a:t>and or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rgbClr val="0432FF"/>
              </a:solidFill>
              <a:latin typeface="Century Gothic" charset="0"/>
              <a:ea typeface="Century Gothic" charset="0"/>
              <a:cs typeface="Century Gothic" charset="0"/>
            </a:rPr>
            <a:t>Diphenhydramin,  Meclizine </a:t>
          </a:r>
          <a:r>
            <a:rPr lang="en-US" sz="900" kern="1200" dirty="0" smtClean="0">
              <a:latin typeface="Century Gothic" charset="0"/>
              <a:ea typeface="Century Gothic" charset="0"/>
              <a:cs typeface="Century Gothic" charset="0"/>
            </a:rPr>
            <a:t>are </a:t>
          </a:r>
          <a:r>
            <a:rPr lang="en-US" sz="900" b="1" kern="1200" dirty="0">
              <a:latin typeface="Century Gothic" charset="0"/>
              <a:ea typeface="Century Gothic" charset="0"/>
              <a:cs typeface="Century Gothic" charset="0"/>
            </a:rPr>
            <a:t>safe.</a:t>
          </a:r>
          <a:endParaRPr lang="en-US" sz="1200" b="1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2669171" y="958537"/>
        <a:ext cx="3202731" cy="448600"/>
      </dsp:txXfrm>
    </dsp:sp>
    <dsp:sp modelId="{83CEB750-06CD-274C-8132-9F6E70312998}">
      <dsp:nvSpPr>
        <dsp:cNvPr id="0" name=""/>
        <dsp:cNvSpPr/>
      </dsp:nvSpPr>
      <dsp:spPr>
        <a:xfrm>
          <a:off x="903479" y="1519288"/>
          <a:ext cx="1471410" cy="448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F2F92">
              <a:alpha val="50196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+mn-lt"/>
            </a:rPr>
            <a:t>headache episodes lasting </a:t>
          </a:r>
          <a:r>
            <a:rPr lang="en-US" sz="1000" b="1" kern="1200" dirty="0" smtClean="0">
              <a:solidFill>
                <a:srgbClr val="FF0000"/>
              </a:solidFill>
              <a:latin typeface="+mn-lt"/>
            </a:rPr>
            <a:t>2 or 3 days </a:t>
          </a:r>
          <a:r>
            <a:rPr lang="en-US" sz="1000" b="1" kern="1200" dirty="0" smtClean="0">
              <a:latin typeface="+mn-lt"/>
            </a:rPr>
            <a:t>at a time</a:t>
          </a:r>
          <a:endParaRPr lang="en-US" sz="1000" kern="1200" dirty="0">
            <a:latin typeface="+mn-lt"/>
          </a:endParaRPr>
        </a:p>
      </dsp:txBody>
      <dsp:txXfrm>
        <a:off x="903479" y="1519288"/>
        <a:ext cx="1471410" cy="448600"/>
      </dsp:txXfrm>
    </dsp:sp>
    <dsp:sp modelId="{A6F3B800-A254-C441-94F7-017A0FC3074C}">
      <dsp:nvSpPr>
        <dsp:cNvPr id="0" name=""/>
        <dsp:cNvSpPr/>
      </dsp:nvSpPr>
      <dsp:spPr>
        <a:xfrm>
          <a:off x="2669171" y="1519288"/>
          <a:ext cx="3058944" cy="448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FD579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0432FF"/>
              </a:solidFill>
              <a:latin typeface="Arial Narrow" pitchFamily="34" charset="0"/>
            </a:rPr>
            <a:t>DHE</a:t>
          </a:r>
          <a:r>
            <a:rPr lang="en-US" sz="1000" b="1" kern="1200" dirty="0" smtClean="0">
              <a:latin typeface="Arial Narrow" pitchFamily="34" charset="0"/>
            </a:rPr>
            <a:t> </a:t>
          </a:r>
          <a:r>
            <a:rPr lang="en-US" sz="1000" b="0" kern="1200" dirty="0" smtClean="0">
              <a:latin typeface="+mn-lt"/>
            </a:rPr>
            <a:t>is often the optimal choice because it has longer t</a:t>
          </a:r>
          <a:r>
            <a:rPr lang="en-US" sz="1000" b="0" kern="1200" baseline="-25000" dirty="0" smtClean="0">
              <a:latin typeface="+mn-lt"/>
            </a:rPr>
            <a:t>1/2</a:t>
          </a:r>
          <a:endParaRPr lang="en-US" sz="1000" b="0" kern="1200" dirty="0">
            <a:latin typeface="+mn-lt"/>
          </a:endParaRPr>
        </a:p>
      </dsp:txBody>
      <dsp:txXfrm>
        <a:off x="2669171" y="1519288"/>
        <a:ext cx="3058944" cy="448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F033F-8D2B-714D-8058-642D570BF57F}" type="datetimeFigureOut">
              <a:rPr lang="en-US" smtClean="0"/>
              <a:t>11/3/17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5190A-6CD4-FB48-A6F9-59381612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61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1pPr>
    <a:lvl2pPr marL="331561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2pPr>
    <a:lvl3pPr marL="663123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3pPr>
    <a:lvl4pPr marL="994684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4pPr>
    <a:lvl5pPr marL="1326246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5pPr>
    <a:lvl6pPr marL="1657807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6pPr>
    <a:lvl7pPr marL="1989369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7pPr>
    <a:lvl8pPr marL="2320930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8pPr>
    <a:lvl9pPr marL="2652492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5190A-6CD4-FB48-A6F9-5938161212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0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BCF2D-96DF-9347-8969-C5D349EA635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5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hyperlink" Target="https://docs.google.com/presentation/d/1_-g1vol4eBWPet5xVCkuTGFvvnhFF3PJmU0tWtEEw_o/edit?usp=sharing" TargetMode="External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tiff"/><Relationship Id="rId9" Type="http://schemas.openxmlformats.org/officeDocument/2006/relationships/hyperlink" Target="https://docs.google.com/presentation/d/1Z0Vf9oEOJSXo4JIA0mTCk5jB-OU9LP5TFCwz8iBgNac/edit?usp=sharing" TargetMode="External"/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tiff"/><Relationship Id="rId5" Type="http://schemas.openxmlformats.org/officeDocument/2006/relationships/hyperlink" Target="https://docs.google.com/forms/d/e/1FAIpQLSc57qjDXLPcQLYftI27W91gCKD2RgH0OzQDdDxsiLYmH9DKtw/viewform" TargetMode="External"/><Relationship Id="rId6" Type="http://schemas.openxmlformats.org/officeDocument/2006/relationships/image" Target="../media/image19.tiff"/><Relationship Id="rId7" Type="http://schemas.openxmlformats.org/officeDocument/2006/relationships/hyperlink" Target="https://twitter.com/pharma436" TargetMode="External"/><Relationship Id="rId8" Type="http://schemas.openxmlformats.org/officeDocument/2006/relationships/image" Target="../media/image20.tiff"/><Relationship Id="rId9" Type="http://schemas.openxmlformats.org/officeDocument/2006/relationships/hyperlink" Target="https://docs.google.com/forms/d/1sxDqHtpP3bUaOhQmYw96IE7mX-DlrklT5dlZUA2teSI/edit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hyperlink" Target="http://cdn.pharmacologycorner.com/wp-content/uploads/2009/06/migraine_clinical_features1.jpg" TargetMode="External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t="4123" r="2846" b="6720"/>
          <a:stretch/>
        </p:blipFill>
        <p:spPr>
          <a:xfrm rot="-60000">
            <a:off x="5139640" y="198604"/>
            <a:ext cx="1580474" cy="1001546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4835299" y="4764881"/>
            <a:ext cx="1457325" cy="4143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1565" y="3333457"/>
            <a:ext cx="6462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41651"/>
                </a:solidFill>
                <a:latin typeface="Goudy Old Style" charset="0"/>
                <a:ea typeface="Goudy Old Style" charset="0"/>
                <a:cs typeface="Goudy Old Style" charset="0"/>
              </a:rPr>
              <a:t>Drugs used </a:t>
            </a:r>
            <a:r>
              <a:rPr lang="en-US" sz="2800" b="1">
                <a:solidFill>
                  <a:srgbClr val="941651"/>
                </a:solidFill>
                <a:latin typeface="Goudy Old Style" charset="0"/>
                <a:ea typeface="Goudy Old Style" charset="0"/>
                <a:cs typeface="Goudy Old Style" charset="0"/>
              </a:rPr>
              <a:t>in headache and migraine</a:t>
            </a:r>
            <a:endParaRPr lang="en-US" sz="2800" b="1" dirty="0">
              <a:solidFill>
                <a:srgbClr val="941651"/>
              </a:solidFill>
              <a:latin typeface="Goudy Old Style" charset="0"/>
              <a:ea typeface="Goudy Old Style" charset="0"/>
              <a:cs typeface="Goudy Old Style" charset="0"/>
            </a:endParaRPr>
          </a:p>
        </p:txBody>
      </p:sp>
      <p:sp>
        <p:nvSpPr>
          <p:cNvPr id="39" name="Pentagon 38"/>
          <p:cNvSpPr/>
          <p:nvPr/>
        </p:nvSpPr>
        <p:spPr>
          <a:xfrm>
            <a:off x="0" y="4418188"/>
            <a:ext cx="1837944" cy="386767"/>
          </a:xfrm>
          <a:prstGeom prst="homePlate">
            <a:avLst/>
          </a:prstGeom>
          <a:solidFill>
            <a:srgbClr val="16C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800" b="1" dirty="0">
              <a:solidFill>
                <a:schemeClr val="tx1"/>
              </a:solidFill>
              <a:latin typeface="Tsukushi A Round Gothic" charset="-128"/>
              <a:ea typeface="Tsukushi A Round Gothic" charset="-128"/>
              <a:cs typeface="Tsukushi A Round Gothic" charset="-128"/>
            </a:endParaRPr>
          </a:p>
          <a:p>
            <a:pPr algn="just"/>
            <a:r>
              <a:rPr lang="en-US" sz="1800" b="1" dirty="0">
                <a:solidFill>
                  <a:schemeClr val="tx1"/>
                </a:solidFill>
                <a:latin typeface="Tsukushi A Round Gothic" charset="-128"/>
                <a:ea typeface="Tsukushi A Round Gothic" charset="-128"/>
                <a:cs typeface="Tsukushi A Round Gothic" charset="-128"/>
              </a:rPr>
              <a:t>    Objectives:</a:t>
            </a:r>
          </a:p>
          <a:p>
            <a:pPr algn="just"/>
            <a:r>
              <a:rPr lang="en-US" sz="1800" b="1" dirty="0">
                <a:solidFill>
                  <a:schemeClr val="tx1"/>
                </a:solidFill>
                <a:latin typeface="Tsukushi A Round Gothic" charset="-128"/>
                <a:ea typeface="Tsukushi A Round Gothic" charset="-128"/>
                <a:cs typeface="Tsukushi A Round Gothic" charset="-128"/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1854" y="4845030"/>
            <a:ext cx="61607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D579"/>
              </a:buClr>
              <a:buFont typeface="Wingdings" charset="2"/>
              <a:buChar char="Ø"/>
            </a:pPr>
            <a:r>
              <a:rPr lang="en-US" sz="1400" dirty="0"/>
              <a:t>Differentiate between types of headache regarding their symptoms, signs and pathophysiology.  </a:t>
            </a:r>
          </a:p>
          <a:p>
            <a:pPr marL="285750" indent="-285750">
              <a:buClr>
                <a:srgbClr val="FFD579"/>
              </a:buClr>
              <a:buFont typeface="Wingdings" charset="2"/>
              <a:buChar char="Ø"/>
            </a:pPr>
            <a:r>
              <a:rPr lang="en-US" sz="1400" dirty="0"/>
              <a:t>Recognize drugs used to prevent migraine. </a:t>
            </a:r>
          </a:p>
          <a:p>
            <a:pPr marL="285750" indent="-285750">
              <a:buClr>
                <a:srgbClr val="FFD579"/>
              </a:buClr>
              <a:buFont typeface="Wingdings" charset="2"/>
              <a:buChar char="Ø"/>
            </a:pPr>
            <a:r>
              <a:rPr lang="en-US" sz="1400" dirty="0"/>
              <a:t>Identify drugs used to rescue and abort migraine.</a:t>
            </a:r>
          </a:p>
          <a:p>
            <a:pPr marL="285750" indent="-285750">
              <a:buClr>
                <a:srgbClr val="FFD579"/>
              </a:buClr>
              <a:buFont typeface="Wingdings" charset="2"/>
              <a:buChar char="Ø"/>
            </a:pPr>
            <a:r>
              <a:rPr lang="en-US" sz="1400" dirty="0"/>
              <a:t>Elaborate on the pharmacokinetics, dynamic and toxic profile of some of these drugs.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55458" y="6505068"/>
            <a:ext cx="607342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extra information and further explanation  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FF0000"/>
                </a:solidFill>
              </a:rPr>
              <a:t>important 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08F00"/>
                </a:solidFill>
              </a:rPr>
              <a:t>doctors notes 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432FF"/>
                </a:solidFill>
              </a:rPr>
              <a:t>Drugs names </a:t>
            </a:r>
            <a:endParaRPr lang="ar-SA" sz="1400" b="1" dirty="0">
              <a:solidFill>
                <a:srgbClr val="0432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09193"/>
                </a:solidFill>
              </a:rPr>
              <a:t>Mnemonics </a:t>
            </a:r>
          </a:p>
        </p:txBody>
      </p:sp>
      <p:sp>
        <p:nvSpPr>
          <p:cNvPr id="49" name="Oval 48"/>
          <p:cNvSpPr/>
          <p:nvPr/>
        </p:nvSpPr>
        <p:spPr>
          <a:xfrm flipV="1">
            <a:off x="85972" y="6692477"/>
            <a:ext cx="191187" cy="17425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 flipV="1">
            <a:off x="92294" y="7020953"/>
            <a:ext cx="191187" cy="17425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 flipV="1">
            <a:off x="92666" y="7600085"/>
            <a:ext cx="191187" cy="174253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EFA00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 flipV="1">
            <a:off x="92294" y="7310519"/>
            <a:ext cx="191187" cy="174253"/>
          </a:xfrm>
          <a:prstGeom prst="ellipse">
            <a:avLst/>
          </a:prstGeom>
          <a:solidFill>
            <a:srgbClr val="008F00"/>
          </a:solidFill>
          <a:ln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F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31944" r="17500" b="14514"/>
          <a:stretch/>
        </p:blipFill>
        <p:spPr>
          <a:xfrm>
            <a:off x="159866" y="267240"/>
            <a:ext cx="1433509" cy="1180808"/>
          </a:xfrm>
          <a:prstGeom prst="rect">
            <a:avLst/>
          </a:prstGeom>
        </p:spPr>
      </p:pic>
      <p:sp>
        <p:nvSpPr>
          <p:cNvPr id="20" name="Pentagon 19"/>
          <p:cNvSpPr/>
          <p:nvPr/>
        </p:nvSpPr>
        <p:spPr>
          <a:xfrm>
            <a:off x="0" y="6197167"/>
            <a:ext cx="1780674" cy="360862"/>
          </a:xfrm>
          <a:prstGeom prst="homePlate">
            <a:avLst/>
          </a:prstGeom>
          <a:solidFill>
            <a:srgbClr val="16C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tx1"/>
              </a:solidFill>
              <a:latin typeface="Tsukushi A Round Gothic" charset="-128"/>
              <a:ea typeface="Tsukushi A Round Gothic" charset="-128"/>
              <a:cs typeface="Tsukushi A Round Gothic" charset="-128"/>
            </a:endParaRP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Tsukushi A Round Gothic" charset="-128"/>
                <a:ea typeface="Tsukushi A Round Gothic" charset="-128"/>
                <a:cs typeface="Tsukushi A Round Gothic" charset="-128"/>
              </a:rPr>
              <a:t>  color index:</a:t>
            </a:r>
          </a:p>
          <a:p>
            <a:pPr algn="just"/>
            <a:endParaRPr lang="en-US" sz="1600" b="1" dirty="0">
              <a:solidFill>
                <a:schemeClr val="tx1"/>
              </a:solidFill>
              <a:latin typeface="Tsukushi A Round Gothic" charset="-128"/>
              <a:ea typeface="Tsukushi A Round Gothic" charset="-128"/>
              <a:cs typeface="Tsukushi A Round Gothic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753"/>
          <a:stretch/>
        </p:blipFill>
        <p:spPr>
          <a:xfrm>
            <a:off x="1895225" y="520531"/>
            <a:ext cx="2823395" cy="2799493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 flipV="1">
            <a:off x="92666" y="7942761"/>
            <a:ext cx="191187" cy="174253"/>
          </a:xfrm>
          <a:prstGeom prst="ellipse">
            <a:avLst/>
          </a:prstGeom>
          <a:solidFill>
            <a:srgbClr val="009193"/>
          </a:solidFill>
          <a:ln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EFA00"/>
              </a:solidFill>
            </a:endParaRPr>
          </a:p>
        </p:txBody>
      </p:sp>
      <p:pic>
        <p:nvPicPr>
          <p:cNvPr id="19" name="Picture 18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235" y="9286341"/>
            <a:ext cx="475921" cy="47592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5963" y="9321636"/>
            <a:ext cx="6225881" cy="69480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kern="1200" dirty="0">
                <a:hlinkClick r:id="rId5"/>
              </a:rPr>
              <a:t>https://docs.google.com/presentation/d/1_-g1vol4eBWPet5xVCkuTGFvvnhFF3PJmU0tWtEEw_o/edit?usp=sharing</a:t>
            </a:r>
            <a:endParaRPr lang="en-US" kern="1200" dirty="0"/>
          </a:p>
          <a:p>
            <a:endParaRPr lang="en-US" kern="12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3630" y="8332390"/>
            <a:ext cx="853650" cy="90486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27419" y="8391647"/>
            <a:ext cx="4505280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1400" kern="1200" dirty="0"/>
              <a:t>Check out the mnemonics file 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5740" y="9101225"/>
            <a:ext cx="4505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Kindly check the editing file before studying this document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7419" y="8607244"/>
            <a:ext cx="6001315" cy="694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https://docs.google.com/presentation/d/1Z0Vf9oEOJSXo4JIA0mTCk5jB-OU9LP5TFCwz8iBgNac/edit?usp=sharing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189" y="6570043"/>
            <a:ext cx="1557020" cy="138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942093">
                <a:tint val="45000"/>
                <a:satMod val="400000"/>
              </a:srgbClr>
            </a:duotone>
          </a:blip>
          <a:srcRect l="44792" t="46423" r="12083" b="5293"/>
          <a:stretch/>
        </p:blipFill>
        <p:spPr>
          <a:xfrm>
            <a:off x="2711487" y="2030912"/>
            <a:ext cx="2235970" cy="38886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1098211" y="2478873"/>
            <a:ext cx="5300421" cy="0"/>
          </a:xfrm>
          <a:prstGeom prst="line">
            <a:avLst/>
          </a:prstGeom>
          <a:ln w="38100">
            <a:solidFill>
              <a:srgbClr val="00CC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51841" y="2494813"/>
            <a:ext cx="53004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قادة فريق علم الأدوية :</a:t>
            </a:r>
          </a:p>
          <a:p>
            <a:pPr marL="0" algn="ctr" defTabSz="663123" rtl="1" eaLnBrk="1" latinLnBrk="0" hangingPunct="1"/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لين  التميمي        </a:t>
            </a:r>
            <a:r>
              <a:rPr lang="en-US" sz="2400" b="1" dirty="0">
                <a:latin typeface="Al Tarikh" charset="-78"/>
                <a:ea typeface="Al Tarikh" charset="-78"/>
                <a:cs typeface="Al Tarikh" charset="-78"/>
              </a:rPr>
              <a:t>     </a:t>
            </a:r>
            <a:r>
              <a:rPr lang="en-US" sz="2400" b="1" dirty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&amp; </a:t>
            </a:r>
            <a:r>
              <a:rPr lang="en-US" sz="24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   عبدالرحمن ذكري</a:t>
            </a:r>
          </a:p>
          <a:p>
            <a:pPr marL="0" algn="ctr" defTabSz="663123" rtl="1" eaLnBrk="1" latinLnBrk="0" hangingPunct="1"/>
            <a:r>
              <a:rPr lang="ar-SA" sz="2400" b="1" dirty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الشكر موصول لأعضاء الفريق المتميزين : </a:t>
            </a:r>
          </a:p>
          <a:p>
            <a:pPr marL="0" algn="ctr" defTabSz="663123" rtl="1" eaLnBrk="1" latinLnBrk="0" hangingPunct="1"/>
            <a:r>
              <a:rPr lang="ar-SA" sz="2800" b="1" dirty="0">
                <a:latin typeface="Al Tarikh" charset="-78"/>
                <a:ea typeface="Al Tarikh" charset="-78"/>
                <a:cs typeface="Al Tarikh" charset="-78"/>
              </a:rPr>
              <a:t>  </a:t>
            </a:r>
            <a:endParaRPr lang="en-US" sz="2800" b="1" dirty="0">
              <a:latin typeface="Al Tarikh" charset="-78"/>
              <a:ea typeface="Al Tarikh" charset="-78"/>
              <a:cs typeface="Al Tarikh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681" y="7282868"/>
            <a:ext cx="5965573" cy="1524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41651"/>
                </a:solidFill>
              </a:rPr>
              <a:t>References :</a:t>
            </a:r>
          </a:p>
          <a:p>
            <a:r>
              <a:rPr lang="en-US" sz="1600" dirty="0"/>
              <a:t>1- 436 doctors slides  </a:t>
            </a:r>
            <a:endParaRPr lang="ar-SA" sz="1600" dirty="0"/>
          </a:p>
          <a:p>
            <a:r>
              <a:rPr lang="en-US" sz="1600" dirty="0"/>
              <a:t>2- 435 team work </a:t>
            </a:r>
            <a:endParaRPr lang="ar-SA" sz="1600" dirty="0" smtClean="0"/>
          </a:p>
          <a:p>
            <a:r>
              <a:rPr lang="en-US" sz="1600" dirty="0"/>
              <a:t>3-Pharmacology (</a:t>
            </a:r>
            <a:r>
              <a:rPr lang="en-US" sz="1600" dirty="0" err="1"/>
              <a:t>Lippincotts</a:t>
            </a:r>
            <a:r>
              <a:rPr lang="en-US" sz="1600" dirty="0"/>
              <a:t> Illustrated Reviews Series), 5th edition.</a:t>
            </a:r>
          </a:p>
          <a:p>
            <a:endParaRPr lang="en-US" sz="1600" dirty="0"/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9" t="7748" r="21891" b="8503"/>
          <a:stretch/>
        </p:blipFill>
        <p:spPr>
          <a:xfrm>
            <a:off x="4947457" y="226451"/>
            <a:ext cx="1451175" cy="21430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883328" y="1378078"/>
            <a:ext cx="452927" cy="6093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96720" y="1479429"/>
            <a:ext cx="495656" cy="4272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20156" y="889240"/>
            <a:ext cx="323960" cy="2322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65700" y="97276"/>
            <a:ext cx="264920" cy="2307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83328" y="88925"/>
            <a:ext cx="247045" cy="2307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32392" y="9441951"/>
            <a:ext cx="1537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@pharma436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82" y="8828782"/>
            <a:ext cx="447779" cy="44777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18461" y="8880163"/>
            <a:ext cx="2215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pharma436@outlook.com</a:t>
            </a:r>
          </a:p>
        </p:txBody>
      </p:sp>
      <p:pic>
        <p:nvPicPr>
          <p:cNvPr id="28" name="Picture 27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l="39538" t="24554" r="39740" b="42737"/>
          <a:stretch/>
        </p:blipFill>
        <p:spPr>
          <a:xfrm>
            <a:off x="3188101" y="8831934"/>
            <a:ext cx="441083" cy="46322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651540" y="8932914"/>
            <a:ext cx="1537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Your feedback: </a:t>
            </a:r>
          </a:p>
        </p:txBody>
      </p:sp>
      <p:pic>
        <p:nvPicPr>
          <p:cNvPr id="30" name="Picture 29">
            <a:hlinkClick r:id="rId7"/>
          </p:cNvPr>
          <p:cNvPicPr>
            <a:picLocks noChangeAspect="1"/>
          </p:cNvPicPr>
          <p:nvPr/>
        </p:nvPicPr>
        <p:blipFill rotWithShape="1">
          <a:blip r:embed="rId8"/>
          <a:srcRect t="11672" b="10049"/>
          <a:stretch/>
        </p:blipFill>
        <p:spPr>
          <a:xfrm>
            <a:off x="311347" y="9393210"/>
            <a:ext cx="573552" cy="44896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278293" y="9295161"/>
            <a:ext cx="3683726" cy="694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https://docs.google.com/forms/d/1sxDqHtpP3bUaOhQmYw96IE7mX-DlrklT5dlZUA2teSI/edit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00537" y="3715473"/>
            <a:ext cx="1877756" cy="2878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عبدالعزيز رضوان</a:t>
            </a:r>
          </a:p>
          <a:p>
            <a:pPr algn="ctr" rtl="1"/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فيصل العباد</a:t>
            </a:r>
          </a:p>
          <a:p>
            <a:pPr algn="ctr" rtl="1"/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عبدالرحمن الجريان</a:t>
            </a:r>
          </a:p>
          <a:p>
            <a:pPr algn="ctr" rtl="1"/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طلال العنزي</a:t>
            </a:r>
          </a:p>
          <a:p>
            <a:pPr algn="ctr" rtl="1"/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عبدالوهاب الشهراني</a:t>
            </a:r>
          </a:p>
          <a:p>
            <a:pPr algn="ctr" rtl="1"/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عبدالكريم الحربي</a:t>
            </a:r>
            <a:endParaRPr lang="en-US" sz="2400" b="1" dirty="0">
              <a:latin typeface="Al Tarikh" charset="-78"/>
              <a:ea typeface="Al Tarikh" charset="-78"/>
              <a:cs typeface="Al Tarikh" charset="-78"/>
            </a:endParaRP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726989" y="3753310"/>
            <a:ext cx="1877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63123" rtl="1" eaLnBrk="1" latinLnBrk="0" hangingPunct="1"/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دانيا خالد سجا </a:t>
            </a:r>
          </a:p>
          <a:p>
            <a:pPr marL="0" algn="ctr" defTabSz="663123" rtl="1" eaLnBrk="1" latinLnBrk="0" hangingPunct="1"/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روان سعد القحطاني </a:t>
            </a:r>
            <a:endParaRPr lang="en-US" sz="2400" b="1" dirty="0">
              <a:latin typeface="Al Tarikh" charset="-78"/>
              <a:ea typeface="Al Tarikh" charset="-78"/>
              <a:cs typeface="Al Tarikh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188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6240" y="712922"/>
            <a:ext cx="5989320" cy="8964478"/>
          </a:xfrm>
          <a:prstGeom prst="rect">
            <a:avLst/>
          </a:prstGeom>
          <a:noFill/>
          <a:ln w="28575">
            <a:solidFill>
              <a:srgbClr val="009193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114" r="14685"/>
          <a:stretch/>
        </p:blipFill>
        <p:spPr>
          <a:xfrm>
            <a:off x="597735" y="8479905"/>
            <a:ext cx="1146596" cy="11352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t="4123" r="2846" b="6720"/>
          <a:stretch/>
        </p:blipFill>
        <p:spPr>
          <a:xfrm rot="-60000">
            <a:off x="2199864" y="126729"/>
            <a:ext cx="2382074" cy="15095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0529" y="2799651"/>
            <a:ext cx="272462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defTabSz="663123" rtl="1" eaLnBrk="1" latinLnBrk="0" hangingPunct="1">
              <a:buClr>
                <a:srgbClr val="009193"/>
              </a:buClr>
              <a:buFont typeface="Arial" charset="0"/>
              <a:buChar char="•"/>
            </a:pPr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فيصل العباد</a:t>
            </a:r>
          </a:p>
          <a:p>
            <a:pPr marL="285750" indent="-285750" algn="r" defTabSz="663123" rtl="1" eaLnBrk="1" latinLnBrk="0" hangingPunct="1">
              <a:buClr>
                <a:srgbClr val="009193"/>
              </a:buClr>
              <a:buFont typeface="Arial" charset="0"/>
              <a:buChar char="•"/>
            </a:pPr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عبدالرحمن العريفي </a:t>
            </a:r>
          </a:p>
          <a:p>
            <a:pPr marL="285750" indent="-285750" algn="r" defTabSz="663123" rtl="1" eaLnBrk="1" latinLnBrk="0" hangingPunct="1">
              <a:buClr>
                <a:srgbClr val="009193"/>
              </a:buClr>
              <a:buFont typeface="Arial" charset="0"/>
              <a:buChar char="•"/>
            </a:pPr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فؤاد بهجت </a:t>
            </a:r>
          </a:p>
          <a:p>
            <a:pPr marL="285750" indent="-285750" algn="r" defTabSz="663123" rtl="1" eaLnBrk="1" latinLnBrk="0" hangingPunct="1">
              <a:buClr>
                <a:srgbClr val="009193"/>
              </a:buClr>
              <a:buFont typeface="Arial" charset="0"/>
              <a:buChar char="•"/>
            </a:pPr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عبدالرحمن الجريان </a:t>
            </a:r>
          </a:p>
          <a:p>
            <a:pPr marL="285750" indent="-285750" algn="r" defTabSz="663123" rtl="1" eaLnBrk="1" latinLnBrk="0" hangingPunct="1">
              <a:buClr>
                <a:srgbClr val="009193"/>
              </a:buClr>
              <a:buFont typeface="Arial" charset="0"/>
              <a:buChar char="•"/>
            </a:pPr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طلال العنزي </a:t>
            </a:r>
          </a:p>
          <a:p>
            <a:pPr marL="285750" indent="-285750" algn="r" defTabSz="663123" rtl="1" eaLnBrk="1" latinLnBrk="0" hangingPunct="1">
              <a:buClr>
                <a:srgbClr val="009193"/>
              </a:buClr>
              <a:buFont typeface="Arial" charset="0"/>
              <a:buChar char="•"/>
            </a:pPr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عبدالوهاب الشهراني </a:t>
            </a:r>
          </a:p>
          <a:p>
            <a:pPr marL="285750" indent="-285750" algn="r" defTabSz="663123" rtl="1" eaLnBrk="1" latinLnBrk="0" hangingPunct="1">
              <a:buClr>
                <a:srgbClr val="009193"/>
              </a:buClr>
              <a:buFont typeface="Arial" charset="0"/>
              <a:buChar char="•"/>
            </a:pPr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عبدالكريم الحربي </a:t>
            </a:r>
          </a:p>
          <a:p>
            <a:pPr marL="285750" indent="-285750" algn="r" defTabSz="663123" rtl="1" eaLnBrk="1" latinLnBrk="0" hangingPunct="1">
              <a:buClr>
                <a:srgbClr val="009193"/>
              </a:buClr>
              <a:buFont typeface="Arial" charset="0"/>
              <a:buChar char="•"/>
            </a:pPr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مؤيد اليوسف </a:t>
            </a:r>
          </a:p>
          <a:p>
            <a:pPr marL="285750" indent="-285750" algn="r" defTabSz="663123" rtl="1" eaLnBrk="1" latinLnBrk="0" hangingPunct="1">
              <a:buClr>
                <a:srgbClr val="009193"/>
              </a:buClr>
              <a:buFont typeface="Arial" charset="0"/>
              <a:buChar char="•"/>
            </a:pPr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خالد </a:t>
            </a:r>
            <a:r>
              <a:rPr lang="ar-SA" sz="1600" b="1" dirty="0" err="1">
                <a:latin typeface="Al Tarikh" charset="-78"/>
                <a:ea typeface="Al Tarikh" charset="-78"/>
                <a:cs typeface="Al Tarikh" charset="-78"/>
              </a:rPr>
              <a:t>شراحيلي</a:t>
            </a:r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</a:p>
          <a:p>
            <a:pPr marL="285750" indent="-285750" algn="r" defTabSz="663123" rtl="1" eaLnBrk="1" latinLnBrk="0" hangingPunct="1">
              <a:buClr>
                <a:srgbClr val="009193"/>
              </a:buClr>
              <a:buFont typeface="Arial" charset="0"/>
              <a:buChar char="•"/>
            </a:pPr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سعد الرشود</a:t>
            </a:r>
          </a:p>
          <a:p>
            <a:pPr marL="285750" indent="-285750" algn="r" defTabSz="663123" rtl="1" eaLnBrk="1" latinLnBrk="0" hangingPunct="1">
              <a:buClr>
                <a:srgbClr val="009193"/>
              </a:buClr>
              <a:buFont typeface="Arial" charset="0"/>
              <a:buChar char="•"/>
            </a:pPr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فارس النفيسة </a:t>
            </a:r>
          </a:p>
          <a:p>
            <a:pPr marL="285750" indent="-285750" algn="r" defTabSz="663123" rtl="1" eaLnBrk="1" latinLnBrk="0" hangingPunct="1">
              <a:buClr>
                <a:srgbClr val="009193"/>
              </a:buClr>
              <a:buFont typeface="Arial" charset="0"/>
              <a:buChar char="•"/>
            </a:pPr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عبدالكريم العتيبي </a:t>
            </a:r>
          </a:p>
          <a:p>
            <a:pPr marL="285750" indent="-285750" algn="r" defTabSz="663123" rtl="1" eaLnBrk="1" latinLnBrk="0" hangingPunct="1">
              <a:buClr>
                <a:srgbClr val="009193"/>
              </a:buClr>
              <a:buFont typeface="Arial" charset="0"/>
              <a:buChar char="•"/>
            </a:pPr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مؤيد أحمد </a:t>
            </a:r>
          </a:p>
          <a:p>
            <a:pPr marL="285750" indent="-285750" algn="r" defTabSz="663123" rtl="1" eaLnBrk="1" latinLnBrk="0" hangingPunct="1">
              <a:buClr>
                <a:srgbClr val="009193"/>
              </a:buClr>
              <a:buFont typeface="Arial" charset="0"/>
              <a:buChar char="•"/>
            </a:pPr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سعد القحطاني </a:t>
            </a:r>
          </a:p>
          <a:p>
            <a:pPr marL="285750" indent="-285750" algn="r" defTabSz="663123" rtl="1" eaLnBrk="1" latinLnBrk="0" hangingPunct="1">
              <a:buClr>
                <a:srgbClr val="009193"/>
              </a:buClr>
              <a:buFont typeface="Arial" charset="0"/>
              <a:buChar char="•"/>
            </a:pPr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عبدالرحمن الراشد </a:t>
            </a:r>
          </a:p>
          <a:p>
            <a:pPr marL="285750" indent="-285750" algn="r" defTabSz="663123" rtl="1" eaLnBrk="1" latinLnBrk="0" hangingPunct="1">
              <a:buClr>
                <a:srgbClr val="009193"/>
              </a:buClr>
              <a:buFont typeface="Arial" charset="0"/>
              <a:buChar char="•"/>
            </a:pPr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محمد </a:t>
            </a:r>
            <a:r>
              <a:rPr lang="ar-SA" sz="1600" b="1" dirty="0" err="1">
                <a:latin typeface="Al Tarikh" charset="-78"/>
                <a:ea typeface="Al Tarikh" charset="-78"/>
                <a:cs typeface="Al Tarikh" charset="-78"/>
              </a:rPr>
              <a:t>خوجه</a:t>
            </a:r>
            <a:endParaRPr lang="ar-SA" sz="1600" b="1" dirty="0">
              <a:latin typeface="Al Tarikh" charset="-78"/>
              <a:ea typeface="Al Tarikh" charset="-78"/>
              <a:cs typeface="Al Tarikh" charset="-78"/>
            </a:endParaRPr>
          </a:p>
          <a:p>
            <a:pPr marL="285750" indent="-285750" algn="r" defTabSz="663123" rtl="1" eaLnBrk="1" latinLnBrk="0" hangingPunct="1">
              <a:buClr>
                <a:srgbClr val="009193"/>
              </a:buClr>
              <a:buFont typeface="Arial" charset="0"/>
              <a:buChar char="•"/>
            </a:pPr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عبدالعزيز الجاسر </a:t>
            </a:r>
          </a:p>
          <a:p>
            <a:pPr marL="285750" indent="-285750" algn="r" defTabSz="663123" rtl="1" eaLnBrk="1" latinLnBrk="0" hangingPunct="1">
              <a:buClr>
                <a:srgbClr val="009193"/>
              </a:buClr>
              <a:buFont typeface="Arial" charset="0"/>
              <a:buChar char="•"/>
            </a:pPr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عمر </a:t>
            </a:r>
            <a:r>
              <a:rPr lang="ar-SA" sz="1600" b="1" dirty="0" err="1">
                <a:latin typeface="Al Tarikh" charset="-78"/>
                <a:ea typeface="Al Tarikh" charset="-78"/>
                <a:cs typeface="Al Tarikh" charset="-78"/>
              </a:rPr>
              <a:t>تركستاني</a:t>
            </a:r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</a:p>
          <a:p>
            <a:pPr marL="285750" indent="-285750" algn="r" defTabSz="663123" rtl="1" eaLnBrk="1" latinLnBrk="0" hangingPunct="1">
              <a:buClr>
                <a:srgbClr val="009193"/>
              </a:buClr>
              <a:buFont typeface="Arial" charset="0"/>
              <a:buChar char="•"/>
            </a:pPr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معتز </a:t>
            </a:r>
            <a:r>
              <a:rPr lang="ar-SA" sz="1600" b="1" dirty="0" err="1">
                <a:latin typeface="Al Tarikh" charset="-78"/>
                <a:ea typeface="Al Tarikh" charset="-78"/>
                <a:cs typeface="Al Tarikh" charset="-78"/>
              </a:rPr>
              <a:t>الطخيس</a:t>
            </a:r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</a:p>
          <a:p>
            <a:pPr marL="285750" indent="-285750" algn="r" defTabSz="663123" rtl="1" eaLnBrk="1" latinLnBrk="0" hangingPunct="1">
              <a:buClr>
                <a:srgbClr val="009193"/>
              </a:buClr>
              <a:buFont typeface="Arial" charset="0"/>
              <a:buChar char="•"/>
            </a:pPr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خالد العيسى</a:t>
            </a:r>
          </a:p>
          <a:p>
            <a:pPr marL="285750" indent="-285750" algn="r" defTabSz="663123" rtl="1" eaLnBrk="1" latinLnBrk="0" hangingPunct="1">
              <a:buClr>
                <a:srgbClr val="009193"/>
              </a:buClr>
              <a:buFont typeface="Arial" charset="0"/>
              <a:buChar char="•"/>
            </a:pPr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إبراهيم فتياني </a:t>
            </a:r>
          </a:p>
          <a:p>
            <a:pPr marL="285750" indent="-285750" algn="r" defTabSz="663123" rtl="1" eaLnBrk="1" latinLnBrk="0" hangingPunct="1">
              <a:buClr>
                <a:srgbClr val="009193"/>
              </a:buClr>
              <a:buFont typeface="Arial" charset="0"/>
              <a:buChar char="•"/>
            </a:pPr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حاتم </a:t>
            </a:r>
            <a:r>
              <a:rPr lang="ar-SA" sz="1600" b="1" dirty="0" err="1">
                <a:latin typeface="Al Tarikh" charset="-78"/>
                <a:ea typeface="Al Tarikh" charset="-78"/>
                <a:cs typeface="Al Tarikh" charset="-78"/>
              </a:rPr>
              <a:t>النداح</a:t>
            </a:r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</a:p>
          <a:p>
            <a:pPr marL="285750" indent="-285750" algn="r" defTabSz="663123" rtl="1" eaLnBrk="1" latinLnBrk="0" hangingPunct="1">
              <a:buClr>
                <a:srgbClr val="009193"/>
              </a:buClr>
              <a:buFont typeface="Arial" charset="0"/>
              <a:buChar char="•"/>
            </a:pPr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طراد الوكيل</a:t>
            </a:r>
          </a:p>
          <a:p>
            <a:pPr marL="285750" indent="-285750" algn="r" defTabSz="663123" rtl="1" eaLnBrk="1" latinLnBrk="0" hangingPunct="1">
              <a:buClr>
                <a:srgbClr val="009193"/>
              </a:buClr>
              <a:buFont typeface="Arial" charset="0"/>
              <a:buChar char="•"/>
            </a:pPr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عبدالعزيز رضوان  </a:t>
            </a:r>
          </a:p>
          <a:p>
            <a:pPr marL="0" algn="r" defTabSz="663123" rtl="1" eaLnBrk="1" latinLnBrk="0" hangingPunct="1"/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490974" y="2764662"/>
            <a:ext cx="27246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روان سعد القحطاني </a:t>
            </a:r>
          </a:p>
          <a:p>
            <a:pPr rtl="1"/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شذا الغيهب </a:t>
            </a:r>
          </a:p>
          <a:p>
            <a:pPr rtl="1"/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لينا الوكيل</a:t>
            </a:r>
          </a:p>
          <a:p>
            <a:pPr rtl="1"/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اللولو سعد </a:t>
            </a:r>
            <a:r>
              <a:rPr lang="ar-SA" sz="1600" b="1" dirty="0" err="1">
                <a:latin typeface="Al Tarikh" charset="-78"/>
                <a:ea typeface="Al Tarikh" charset="-78"/>
                <a:cs typeface="Al Tarikh" charset="-78"/>
              </a:rPr>
              <a:t>الصليهم</a:t>
            </a:r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</a:p>
          <a:p>
            <a:pPr rtl="1"/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غادة </a:t>
            </a:r>
            <a:r>
              <a:rPr lang="ar-SA" sz="1600" b="1" dirty="0" err="1">
                <a:latin typeface="Al Tarikh" charset="-78"/>
                <a:ea typeface="Al Tarikh" charset="-78"/>
                <a:cs typeface="Al Tarikh" charset="-78"/>
              </a:rPr>
              <a:t>المزوع</a:t>
            </a:r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</a:p>
          <a:p>
            <a:pPr rtl="1"/>
            <a:r>
              <a:rPr lang="ar-SA" sz="1600" b="1" dirty="0" err="1">
                <a:latin typeface="Al Tarikh" charset="-78"/>
                <a:ea typeface="Al Tarikh" charset="-78"/>
                <a:cs typeface="Al Tarikh" charset="-78"/>
              </a:rPr>
              <a:t>جومانا</a:t>
            </a:r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 القحطاني </a:t>
            </a:r>
          </a:p>
          <a:p>
            <a:pPr rtl="1"/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ريم </a:t>
            </a:r>
            <a:r>
              <a:rPr lang="ar-SA" sz="1600" b="1" dirty="0" err="1">
                <a:latin typeface="Al Tarikh" charset="-78"/>
                <a:ea typeface="Al Tarikh" charset="-78"/>
                <a:cs typeface="Al Tarikh" charset="-78"/>
              </a:rPr>
              <a:t>الشثري</a:t>
            </a:r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</a:p>
          <a:p>
            <a:pPr rtl="1"/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رنا </a:t>
            </a:r>
            <a:r>
              <a:rPr lang="ar-SA" sz="1600" b="1" dirty="0" err="1">
                <a:latin typeface="Al Tarikh" charset="-78"/>
                <a:ea typeface="Al Tarikh" charset="-78"/>
                <a:cs typeface="Al Tarikh" charset="-78"/>
              </a:rPr>
              <a:t>باراسين</a:t>
            </a:r>
            <a:endParaRPr lang="ar-SA" sz="1600" b="1" dirty="0">
              <a:latin typeface="Al Tarikh" charset="-78"/>
              <a:ea typeface="Al Tarikh" charset="-78"/>
              <a:cs typeface="Al Tarikh" charset="-78"/>
            </a:endParaRPr>
          </a:p>
          <a:p>
            <a:pPr rtl="1"/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سمر القحطاني </a:t>
            </a:r>
          </a:p>
          <a:p>
            <a:pPr rtl="1"/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آمال </a:t>
            </a:r>
            <a:r>
              <a:rPr lang="ar-SA" sz="1600" b="1" dirty="0" err="1">
                <a:latin typeface="Al Tarikh" charset="-78"/>
                <a:ea typeface="Al Tarikh" charset="-78"/>
                <a:cs typeface="Al Tarikh" charset="-78"/>
              </a:rPr>
              <a:t>الشيبي</a:t>
            </a:r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</a:p>
          <a:p>
            <a:pPr rtl="1"/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أنوار العجمي </a:t>
            </a:r>
          </a:p>
          <a:p>
            <a:pPr rtl="1"/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جواهر الخيال </a:t>
            </a:r>
          </a:p>
          <a:p>
            <a:pPr rtl="1"/>
            <a:r>
              <a:rPr lang="ar-SA" sz="1600" b="1" dirty="0" smtClean="0">
                <a:latin typeface="Al Tarikh" charset="-78"/>
                <a:ea typeface="Al Tarikh" charset="-78"/>
                <a:cs typeface="Al Tarikh" charset="-78"/>
              </a:rPr>
              <a:t>ريما </a:t>
            </a:r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سلطان العتيبي </a:t>
            </a:r>
          </a:p>
          <a:p>
            <a:pPr rtl="1"/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سارة الشمراني </a:t>
            </a:r>
          </a:p>
          <a:p>
            <a:pPr rtl="1"/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شهد السويدان </a:t>
            </a:r>
          </a:p>
          <a:p>
            <a:pPr rtl="1"/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ندى الصومالي </a:t>
            </a:r>
          </a:p>
          <a:p>
            <a:pPr rtl="1"/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هيفاء بن </a:t>
            </a:r>
            <a:r>
              <a:rPr lang="ar-SA" sz="1600" b="1" dirty="0" smtClean="0">
                <a:latin typeface="Al Tarikh" charset="-78"/>
                <a:ea typeface="Al Tarikh" charset="-78"/>
                <a:cs typeface="Al Tarikh" charset="-78"/>
              </a:rPr>
              <a:t>طالب</a:t>
            </a:r>
            <a:endParaRPr lang="en-US" sz="1600" b="1" dirty="0" smtClean="0">
              <a:latin typeface="Al Tarikh" charset="-78"/>
              <a:ea typeface="Al Tarikh" charset="-78"/>
              <a:cs typeface="Al Tarikh" charset="-78"/>
            </a:endParaRPr>
          </a:p>
          <a:p>
            <a:pPr rtl="1"/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دانيا خالد </a:t>
            </a:r>
            <a:r>
              <a:rPr lang="ar-SA" sz="1600" b="1" dirty="0" smtClean="0">
                <a:latin typeface="Al Tarikh" charset="-78"/>
                <a:ea typeface="Al Tarikh" charset="-78"/>
                <a:cs typeface="Al Tarikh" charset="-78"/>
              </a:rPr>
              <a:t>سجا </a:t>
            </a:r>
            <a:endParaRPr lang="ar-SA" sz="1600" b="1" dirty="0">
              <a:latin typeface="Al Tarikh" charset="-78"/>
              <a:ea typeface="Al Tarikh" charset="-78"/>
              <a:cs typeface="Al Tarikh" charset="-78"/>
            </a:endParaRPr>
          </a:p>
          <a:p>
            <a:pPr rtl="1"/>
            <a:r>
              <a:rPr lang="ar-SA" sz="1600" b="1" dirty="0">
                <a:latin typeface="Al Tarikh" charset="-78"/>
                <a:ea typeface="Al Tarikh" charset="-78"/>
                <a:cs typeface="Al Tarikh" charset="-78"/>
              </a:rPr>
              <a:t>دعاء عبدالفتاح  </a:t>
            </a:r>
          </a:p>
          <a:p>
            <a:pPr algn="r" defTabSz="663123" rtl="1" eaLnBrk="1" latinLnBrk="0" hangingPunct="1"/>
            <a:endParaRPr lang="ar-SA" sz="1600" dirty="0"/>
          </a:p>
          <a:p>
            <a:pPr algn="r" defTabSz="663123" rtl="1" eaLnBrk="1" latinLnBrk="0" hangingPunct="1"/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608" y="1510541"/>
            <a:ext cx="53187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63123" rtl="1" eaLnBrk="1" latinLnBrk="0" hangingPunct="1"/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تم بحمد الله </a:t>
            </a:r>
          </a:p>
          <a:p>
            <a:pPr marL="0" algn="ctr" defTabSz="663123" rtl="1" eaLnBrk="1" latinLnBrk="0" hangingPunct="1"/>
            <a:r>
              <a:rPr lang="ar-SA" sz="1800" b="1" dirty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كل الشكر و التقدير لكل من ساهم في إنجاز هذا العمل </a:t>
            </a:r>
          </a:p>
          <a:p>
            <a:pPr marL="0" algn="ctr" defTabSz="663123" rtl="1" eaLnBrk="1" latinLnBrk="0" hangingPunct="1"/>
            <a:r>
              <a:rPr lang="ar-SA" sz="1800" b="1" dirty="0">
                <a:solidFill>
                  <a:srgbClr val="009193"/>
                </a:solidFill>
                <a:latin typeface="Al Tarikh" charset="-78"/>
                <a:ea typeface="Al Tarikh" charset="-78"/>
                <a:cs typeface="Al Tarikh" charset="-78"/>
              </a:rPr>
              <a:t>أعضاء فريق علم الأدوية </a:t>
            </a:r>
            <a:r>
              <a:rPr lang="ar-SA" sz="1800" b="1" dirty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المتميزين الذين كانوا خير عونٍ و سندْ </a:t>
            </a:r>
          </a:p>
          <a:p>
            <a:pPr marL="0" algn="ctr" defTabSz="663123" rtl="1" eaLnBrk="1" latinLnBrk="0" hangingPunct="1"/>
            <a:r>
              <a:rPr lang="ar-SA" sz="1800" b="1" dirty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كتب الله أجرهم و نفعهم بما علمهم و زادهم علماً </a:t>
            </a:r>
            <a:endParaRPr lang="en-US" sz="1800" b="1" dirty="0">
              <a:solidFill>
                <a:srgbClr val="941651"/>
              </a:solidFill>
              <a:latin typeface="Al Tarikh" charset="-78"/>
              <a:ea typeface="Al Tarikh" charset="-78"/>
              <a:cs typeface="Al Tarikh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6050" y="8777691"/>
            <a:ext cx="43437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قادة فريق علم الأدوية :</a:t>
            </a:r>
          </a:p>
          <a:p>
            <a:pPr algn="ctr" rtl="1"/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لين  التميمي        </a:t>
            </a:r>
            <a:r>
              <a:rPr lang="en-US" sz="2400" b="1" dirty="0">
                <a:latin typeface="Al Tarikh" charset="-78"/>
                <a:ea typeface="Al Tarikh" charset="-78"/>
                <a:cs typeface="Al Tarikh" charset="-78"/>
              </a:rPr>
              <a:t>     </a:t>
            </a:r>
            <a:r>
              <a:rPr lang="en-US" sz="2400" b="1" dirty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&amp; </a:t>
            </a:r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   عبدالرحمن ذكري</a:t>
            </a:r>
          </a:p>
          <a:p>
            <a:pPr marL="0" algn="ctr" defTabSz="663123" rtl="1" eaLnBrk="1" latinLnBrk="0" hangingPunct="1"/>
            <a:endParaRPr lang="en-US" sz="1600" b="1" dirty="0">
              <a:solidFill>
                <a:srgbClr val="9416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56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4123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Introduction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181958"/>
              </p:ext>
            </p:extLst>
          </p:nvPr>
        </p:nvGraphicFramePr>
        <p:xfrm>
          <a:off x="155864" y="549912"/>
          <a:ext cx="6546272" cy="8093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79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452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73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01928"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Headache </a:t>
                      </a:r>
                    </a:p>
                  </a:txBody>
                  <a:tcPr anchor="ctr">
                    <a:solidFill>
                      <a:srgbClr val="941651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9268">
                <a:tc gridSpan="3">
                  <a:txBody>
                    <a:bodyPr/>
                    <a:lstStyle/>
                    <a:p>
                      <a:pPr marL="171450" indent="-171450" algn="l">
                        <a:buFont typeface="Wingdings" charset="2"/>
                        <a:buChar char="Ø"/>
                      </a:pPr>
                      <a:r>
                        <a:rPr lang="en-US" sz="1000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en-US" sz="100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is </a:t>
                      </a:r>
                      <a:r>
                        <a:rPr lang="en-US" sz="1000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Pain anywhere in the region of the head or neck.</a:t>
                      </a:r>
                    </a:p>
                    <a:p>
                      <a:pPr marL="171450" indent="-171450" algn="l">
                        <a:buFont typeface="Wingdings" charset="2"/>
                        <a:buChar char="Ø"/>
                        <a:defRPr/>
                      </a:pPr>
                      <a:r>
                        <a:rPr lang="en-US" sz="1000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 is caused by disturbance of the Pain -Sensitive Structures around the </a:t>
                      </a:r>
                      <a:r>
                        <a:rPr lang="en-US" sz="1000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brain</a:t>
                      </a:r>
                      <a:r>
                        <a:rPr lang="en-US" sz="1000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it is divided into: </a:t>
                      </a:r>
                      <a:endParaRPr lang="en-US" sz="1000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85775" lvl="1" indent="-228600" algn="l">
                        <a:buFont typeface="+mj-lt"/>
                        <a:buAutoNum type="arabicPeriod"/>
                        <a:defRPr/>
                      </a:pPr>
                      <a:r>
                        <a:rPr lang="en-US" sz="1000" b="1" strike="noStrike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Within </a:t>
                      </a:r>
                      <a:r>
                        <a:rPr lang="en-US" sz="1000" b="1" strike="noStrike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the cranium </a:t>
                      </a:r>
                      <a:r>
                        <a:rPr lang="en-US" sz="1000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(blood </a:t>
                      </a:r>
                      <a:r>
                        <a:rPr lang="en-US" sz="1000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vessels, meninges, cranial nerves</a:t>
                      </a:r>
                      <a:r>
                        <a:rPr lang="en-US" sz="1000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marL="485775" lvl="1" indent="-228600" algn="l">
                        <a:buFont typeface="+mj-lt"/>
                        <a:buAutoNum type="arabicPeriod"/>
                        <a:defRPr/>
                      </a:pPr>
                      <a:r>
                        <a:rPr lang="en-US" sz="1000" b="1" strike="noStrike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Outside </a:t>
                      </a:r>
                      <a:r>
                        <a:rPr lang="en-US" sz="1000" b="1" strike="noStrike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the cranium </a:t>
                      </a:r>
                      <a:r>
                        <a:rPr lang="en-US" sz="1000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(muscles</a:t>
                      </a:r>
                      <a:r>
                        <a:rPr lang="en-US" sz="1000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nerves , arteries ,veins, subcutaneous tissues ,eyes, ears and other tissues).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7648"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Migraine </a:t>
                      </a:r>
                    </a:p>
                  </a:txBody>
                  <a:tcPr anchor="ctr">
                    <a:solidFill>
                      <a:srgbClr val="941651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9268">
                <a:tc gridSpan="3">
                  <a:txBody>
                    <a:bodyPr/>
                    <a:lstStyle/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b="1" dirty="0" smtClean="0"/>
                        <a:t>Recurrent attacks</a:t>
                      </a:r>
                      <a:r>
                        <a:rPr lang="en-US" dirty="0" smtClean="0"/>
                        <a:t> of throbbing headache 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(pulsating ), mostly</a:t>
                      </a:r>
                      <a:r>
                        <a:rPr lang="en-US" dirty="0" smtClean="0"/>
                        <a:t> Unilateral and 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some times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dirty="0" smtClean="0"/>
                        <a:t>on both sides. Lasting from &gt; 2 up to 72 hours + Preceded (or accompanied) by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AURA</a:t>
                      </a:r>
                      <a:r>
                        <a:rPr lang="en-US" dirty="0" smtClean="0"/>
                        <a:t>.</a:t>
                      </a:r>
                    </a:p>
                    <a:p>
                      <a:pPr marL="171450" indent="-171450" algn="l">
                        <a:buFont typeface="Arial" charset="0"/>
                        <a:buChar char="•"/>
                      </a:pPr>
                      <a:r>
                        <a:rPr lang="en-US" dirty="0" smtClean="0"/>
                        <a:t>Pain </a:t>
                      </a:r>
                      <a:r>
                        <a:rPr lang="en-US" dirty="0"/>
                        <a:t>is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usually on one side </a:t>
                      </a:r>
                      <a:r>
                        <a:rPr lang="en-US" dirty="0"/>
                        <a:t>of head with facial and neck pain and </a:t>
                      </a:r>
                      <a:r>
                        <a:rPr lang="en-US" b="1" dirty="0"/>
                        <a:t>nausea and vomiting</a:t>
                      </a:r>
                      <a:r>
                        <a:rPr lang="en-US" dirty="0"/>
                        <a:t>. </a:t>
                      </a:r>
                    </a:p>
                    <a:p>
                      <a:pPr marL="171450" indent="-171450" algn="l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It’s called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Curtain like effect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over one eye.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437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AURA 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41651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9268">
                <a:tc gridSpan="3">
                  <a:txBody>
                    <a:bodyPr/>
                    <a:lstStyle/>
                    <a:p>
                      <a:pPr marL="171450" indent="-171450" algn="l">
                        <a:buFont typeface="Wingdings" charset="2"/>
                        <a:buChar char="Ø"/>
                      </a:pPr>
                      <a:r>
                        <a:rPr lang="en-US" sz="900" dirty="0"/>
                        <a:t>It</a:t>
                      </a:r>
                      <a:r>
                        <a:rPr lang="en-US" sz="900" baseline="0" dirty="0"/>
                        <a:t> is </a:t>
                      </a:r>
                      <a:r>
                        <a:rPr lang="en-US" sz="900" dirty="0"/>
                        <a:t>seeing flashes of light, blind spots or feeling tingling in arm. Perceptual disturbance of motor &lt; sensory </a:t>
                      </a:r>
                      <a:r>
                        <a:rPr lang="en-US" sz="900" dirty="0" smtClean="0"/>
                        <a:t>nature</a:t>
                      </a:r>
                      <a:r>
                        <a:rPr lang="en-US" sz="900" baseline="0" dirty="0" smtClean="0"/>
                        <a:t> </a:t>
                      </a:r>
                    </a:p>
                    <a:p>
                      <a:pPr marL="171450" indent="-171450" algn="l">
                        <a:buFont typeface="Wingdings" charset="2"/>
                        <a:buChar char="Ø"/>
                      </a:pPr>
                      <a:r>
                        <a:rPr lang="en-US" sz="800" dirty="0" smtClean="0">
                          <a:solidFill>
                            <a:srgbClr val="00B050"/>
                          </a:solidFill>
                        </a:rPr>
                        <a:t>It is the Best </a:t>
                      </a:r>
                      <a:r>
                        <a:rPr lang="en-US" sz="800" dirty="0">
                          <a:solidFill>
                            <a:srgbClr val="00B050"/>
                          </a:solidFill>
                        </a:rPr>
                        <a:t>time to give the </a:t>
                      </a:r>
                      <a:r>
                        <a:rPr lang="en-US" sz="800" dirty="0" smtClean="0">
                          <a:solidFill>
                            <a:srgbClr val="00B050"/>
                          </a:solidFill>
                        </a:rPr>
                        <a:t>drugs</a:t>
                      </a:r>
                      <a:r>
                        <a:rPr lang="en-US" sz="800" baseline="0" dirty="0" smtClean="0">
                          <a:solidFill>
                            <a:srgbClr val="00B050"/>
                          </a:solidFill>
                        </a:rPr>
                        <a:t> and it develops mostly 20 minutes before the attack of migraine starts.</a:t>
                      </a:r>
                      <a:endParaRPr lang="en-US" sz="800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428625" lvl="1" indent="-171450" algn="l">
                        <a:buFont typeface="Arial" charset="0"/>
                        <a:buChar char="•"/>
                      </a:pPr>
                      <a:r>
                        <a:rPr lang="en-US" sz="900" b="1" dirty="0" smtClean="0">
                          <a:solidFill>
                            <a:srgbClr val="00B0F0"/>
                          </a:solidFill>
                        </a:rPr>
                        <a:t>Visual</a:t>
                      </a:r>
                      <a:r>
                        <a:rPr lang="en-US" sz="900" b="1" dirty="0">
                          <a:solidFill>
                            <a:srgbClr val="00B0F0"/>
                          </a:solidFill>
                        </a:rPr>
                        <a:t>: </a:t>
                      </a:r>
                      <a:r>
                        <a:rPr lang="en-US" sz="900" dirty="0"/>
                        <a:t>Photophobia (↑ sensitivity to light) </a:t>
                      </a:r>
                    </a:p>
                    <a:p>
                      <a:pPr marL="428625" lvl="1" indent="-171450" algn="l">
                        <a:buFont typeface="Arial" charset="0"/>
                        <a:buChar char="•"/>
                      </a:pPr>
                      <a:r>
                        <a:rPr lang="en-US" sz="900" b="1" dirty="0">
                          <a:solidFill>
                            <a:srgbClr val="00B0F0"/>
                          </a:solidFill>
                        </a:rPr>
                        <a:t>Auditory: </a:t>
                      </a:r>
                      <a:r>
                        <a:rPr lang="en-US" sz="900" dirty="0" err="1"/>
                        <a:t>Phonophobia</a:t>
                      </a:r>
                      <a:r>
                        <a:rPr lang="en-US" sz="900" dirty="0"/>
                        <a:t> (↑ sensitivity to sound) </a:t>
                      </a:r>
                    </a:p>
                    <a:p>
                      <a:pPr marL="428625" lvl="1" indent="-171450" algn="l">
                        <a:buFont typeface="Arial" charset="0"/>
                        <a:buChar char="•"/>
                      </a:pPr>
                      <a:r>
                        <a:rPr lang="en-US" sz="900" b="1" dirty="0">
                          <a:solidFill>
                            <a:srgbClr val="00B0F0"/>
                          </a:solidFill>
                        </a:rPr>
                        <a:t>Olfactory</a:t>
                      </a:r>
                      <a:r>
                        <a:rPr lang="en-US" sz="900" dirty="0"/>
                        <a:t> unpleasant smell. </a:t>
                      </a:r>
                    </a:p>
                    <a:p>
                      <a:pPr marL="428625" lvl="1" indent="-171450" algn="l">
                        <a:buFont typeface="Arial" charset="0"/>
                        <a:buChar char="•"/>
                      </a:pPr>
                      <a:r>
                        <a:rPr lang="en-US" sz="900" b="1" dirty="0">
                          <a:solidFill>
                            <a:srgbClr val="00B0F0"/>
                          </a:solidFill>
                        </a:rPr>
                        <a:t>Sensory; </a:t>
                      </a:r>
                      <a:r>
                        <a:rPr lang="en-US" sz="900" dirty="0"/>
                        <a:t>abnormal sensation of at face, extremities. </a:t>
                      </a:r>
                      <a:endParaRPr lang="en-US" sz="900" dirty="0" smtClean="0"/>
                    </a:p>
                    <a:p>
                      <a:pPr marL="428625" lvl="1" indent="-171450" algn="l">
                        <a:buFont typeface="Wingdings" charset="2"/>
                        <a:buChar char="Ø"/>
                      </a:pPr>
                      <a:r>
                        <a:rPr lang="en-US" sz="900" dirty="0" smtClean="0"/>
                        <a:t>Develops </a:t>
                      </a:r>
                      <a:r>
                        <a:rPr lang="en-US" sz="900" dirty="0"/>
                        <a:t>over 5-20 min. &amp; last fewer than 60 min.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632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Types of migraine </a:t>
                      </a:r>
                    </a:p>
                  </a:txBody>
                  <a:tcPr anchor="ctr">
                    <a:solidFill>
                      <a:srgbClr val="941651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492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B0F0"/>
                          </a:solidFill>
                        </a:rPr>
                        <a:t>1-common</a:t>
                      </a:r>
                      <a:r>
                        <a:rPr lang="en-US" sz="1050" dirty="0"/>
                        <a:t> (without aura 80%) 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B0F0"/>
                          </a:solidFill>
                        </a:rPr>
                        <a:t>2-classic</a:t>
                      </a:r>
                      <a:r>
                        <a:rPr lang="en-US" sz="1050" dirty="0"/>
                        <a:t> (with aura 20</a:t>
                      </a:r>
                      <a:r>
                        <a:rPr lang="en-US" sz="1050" dirty="0" smtClean="0"/>
                        <a:t>%)</a:t>
                      </a:r>
                      <a:endParaRPr lang="en-US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9331">
                <a:tc gridSpan="3"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Phases</a:t>
                      </a: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migraine </a:t>
                      </a:r>
                      <a:r>
                        <a:rPr lang="en-US" sz="105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(self reading!)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941651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9063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b="1" dirty="0" smtClean="0"/>
                        <a:t>Prodrom Phase</a:t>
                      </a:r>
                      <a:endParaRPr lang="en-US" b="1" dirty="0"/>
                    </a:p>
                  </a:txBody>
                  <a:tcPr anchor="ctr">
                    <a:solidFill>
                      <a:srgbClr val="009193">
                        <a:alpha val="16863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050" dirty="0"/>
                        <a:t>a change in </a:t>
                      </a:r>
                      <a:r>
                        <a:rPr lang="en-US" sz="1050" b="1" dirty="0"/>
                        <a:t>mood or behavior </a:t>
                      </a:r>
                      <a:r>
                        <a:rPr lang="en-US" sz="1050" dirty="0"/>
                        <a:t>(irritability, neck </a:t>
                      </a:r>
                      <a:r>
                        <a:rPr lang="en-US" sz="1050" dirty="0" err="1"/>
                        <a:t>stifness</a:t>
                      </a:r>
                      <a:r>
                        <a:rPr lang="en-US" sz="1050" dirty="0"/>
                        <a:t>) that starts hours or days before</a:t>
                      </a:r>
                      <a:r>
                        <a:rPr lang="en-US" sz="1050" baseline="0" dirty="0"/>
                        <a:t> </a:t>
                      </a:r>
                      <a:r>
                        <a:rPr lang="en-US" sz="1050" dirty="0"/>
                        <a:t>headache. It is experienced by 60% of</a:t>
                      </a:r>
                      <a:r>
                        <a:rPr lang="en-US" sz="1050" baseline="0" dirty="0"/>
                        <a:t> </a:t>
                      </a:r>
                      <a:r>
                        <a:rPr lang="en-US" sz="1050" dirty="0" err="1"/>
                        <a:t>migraineurs</a:t>
                      </a:r>
                      <a:r>
                        <a:rPr lang="en-US" sz="1050" dirty="0"/>
                        <a:t>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40992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2"/>
                      </a:pPr>
                      <a:r>
                        <a:rPr lang="en-US" sz="1013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Aura Phase</a:t>
                      </a:r>
                      <a:endParaRPr lang="en-US" sz="1013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9193">
                        <a:alpha val="16863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050" b="1" dirty="0"/>
                        <a:t>Sensory</a:t>
                      </a:r>
                      <a:r>
                        <a:rPr lang="en-US" sz="1050" dirty="0"/>
                        <a:t> &gt; motor symptoms starts 5-20 min before the migraine attack. It is experienced by 20% of </a:t>
                      </a:r>
                      <a:r>
                        <a:rPr lang="en-US" sz="1050" dirty="0" err="1"/>
                        <a:t>migraineurs</a:t>
                      </a:r>
                      <a:r>
                        <a:rPr lang="en-US" sz="1050" dirty="0"/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3"/>
                      </a:pPr>
                      <a:r>
                        <a:rPr lang="en-US" sz="1013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Headache Phase</a:t>
                      </a:r>
                      <a:endParaRPr lang="en-US" sz="1013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9193">
                        <a:alpha val="16863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  <a:defRPr/>
                      </a:pPr>
                      <a:r>
                        <a:rPr lang="en-US" sz="1050" dirty="0"/>
                        <a:t>moderate to severe pain </a:t>
                      </a:r>
                      <a:r>
                        <a:rPr lang="en-US" sz="1050" dirty="0">
                          <a:sym typeface="Wingdings 3"/>
                        </a:rPr>
                        <a:t> with activity</a:t>
                      </a:r>
                      <a:r>
                        <a:rPr lang="en-US" sz="1050" dirty="0"/>
                        <a:t> + anorexia, vomiting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  <a:defRPr/>
                      </a:pPr>
                      <a:r>
                        <a:rPr lang="en-US" sz="1050" dirty="0"/>
                        <a:t> Intolerance to light, sounds, odors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  <a:defRPr/>
                      </a:pPr>
                      <a:r>
                        <a:rPr lang="en-US" sz="1050" dirty="0"/>
                        <a:t>Blurry vision ,Blocked nose ,Pale face </a:t>
                      </a:r>
                      <a:endParaRPr lang="en-US" sz="1050" dirty="0" smtClean="0"/>
                    </a:p>
                    <a:p>
                      <a:pPr marL="171450" indent="-171450">
                        <a:buFont typeface="Arial" charset="0"/>
                        <a:buChar char="•"/>
                        <a:defRPr/>
                      </a:pPr>
                      <a:r>
                        <a:rPr lang="en-US" sz="1050" dirty="0" smtClean="0"/>
                        <a:t>Sensations </a:t>
                      </a:r>
                      <a:r>
                        <a:rPr lang="en-US" sz="1050" dirty="0"/>
                        <a:t>of heat or coldness ,Sweating ,Tenderness of the scalp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4"/>
                      </a:pPr>
                      <a:r>
                        <a:rPr lang="en-US" sz="1013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Postdrom Phase</a:t>
                      </a:r>
                      <a:endParaRPr lang="en-US" sz="1013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9193">
                        <a:alpha val="16863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  <a:defRPr/>
                      </a:pPr>
                      <a:r>
                        <a:rPr lang="en-US" sz="1050" dirty="0"/>
                        <a:t>still not normal, either;</a:t>
                      </a:r>
                      <a:r>
                        <a:rPr lang="en-US" sz="1050" baseline="0" dirty="0"/>
                        <a:t> </a:t>
                      </a:r>
                      <a:r>
                        <a:rPr lang="en-US" sz="1050" dirty="0"/>
                        <a:t>More likely fatigued → irritability ,impaired concentration ,scalp tenderness ,mood changes ,GIT symptoms. </a:t>
                      </a:r>
                      <a:r>
                        <a:rPr lang="en-US" sz="1050" dirty="0">
                          <a:solidFill>
                            <a:srgbClr val="00B050"/>
                          </a:solidFill>
                        </a:rPr>
                        <a:t>(self-limiting so if you didn’t treat it will go away</a:t>
                      </a:r>
                    </a:p>
                    <a:p>
                      <a:pPr marL="0" indent="0">
                        <a:buFont typeface="Arial" charset="0"/>
                        <a:buNone/>
                        <a:defRPr/>
                      </a:pPr>
                      <a:r>
                        <a:rPr lang="en-US" sz="1050" dirty="0">
                          <a:solidFill>
                            <a:srgbClr val="00B050"/>
                          </a:solidFill>
                        </a:rPr>
                        <a:t>anyway after 2 to 72 hours depending on the severity).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Migraine triggers </a:t>
                      </a:r>
                    </a:p>
                  </a:txBody>
                  <a:tcPr>
                    <a:solidFill>
                      <a:srgbClr val="941651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Diet </a:t>
                      </a:r>
                      <a:endParaRPr lang="en-US" b="1" dirty="0"/>
                    </a:p>
                  </a:txBody>
                  <a:tcPr anchor="ctr">
                    <a:solidFill>
                      <a:srgbClr val="009193">
                        <a:alpha val="16078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 algn="l">
                        <a:buClr>
                          <a:schemeClr val="tx1"/>
                        </a:buClr>
                        <a:buFont typeface="Arial" charset="0"/>
                        <a:buChar char="•"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Aged cheese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(contains tyramine → constrict blood vessels → hypertension), </a:t>
                      </a:r>
                      <a:r>
                        <a:rPr lang="en-US" dirty="0"/>
                        <a:t>Alcohol, Chocolate, </a:t>
                      </a:r>
                      <a:r>
                        <a:rPr lang="en-US" b="1" dirty="0"/>
                        <a:t>Caffeine</a:t>
                      </a:r>
                      <a:r>
                        <a:rPr lang="en-US" dirty="0"/>
                        <a:t>, Hot dogs, Avocado, Fermented or pickled foods, Yeast or protein extracts, </a:t>
                      </a: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Aspartame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664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Therapy </a:t>
                      </a:r>
                    </a:p>
                  </a:txBody>
                  <a:tcPr anchor="ctr">
                    <a:solidFill>
                      <a:srgbClr val="009193">
                        <a:alpha val="16078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 algn="l">
                        <a:buFont typeface="Arial" charset="0"/>
                        <a:buChar char="•"/>
                      </a:pPr>
                      <a:r>
                        <a:rPr lang="en-US" dirty="0"/>
                        <a:t>Antibiotics, Antihypertensive, H2 blockers, Vasodilators, Oral contraceptives </a:t>
                      </a: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(negative feedback when body feel that estrogen levels are elevated).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4748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disease</a:t>
                      </a:r>
                      <a:r>
                        <a:rPr lang="en-US" b="1" baseline="0" dirty="0"/>
                        <a:t> </a:t>
                      </a:r>
                      <a:endParaRPr lang="en-US" b="1" dirty="0"/>
                    </a:p>
                  </a:txBody>
                  <a:tcPr anchor="ctr">
                    <a:solidFill>
                      <a:srgbClr val="009193">
                        <a:alpha val="16078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(e.g. 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hypertension,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epilepsy and depression)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.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Hormonal changes </a:t>
                      </a:r>
                    </a:p>
                  </a:txBody>
                  <a:tcPr anchor="ctr">
                    <a:solidFill>
                      <a:srgbClr val="009193">
                        <a:alpha val="16078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/>
                        <a:t>Menstrual migraine (Most common) </a:t>
                      </a: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Because estrogen is neuroprotective &amp; its declining during menstrual cycle.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Stress,</a:t>
                      </a:r>
                      <a:r>
                        <a:rPr lang="en-US" b="1" baseline="0" dirty="0"/>
                        <a:t> climate and life style </a:t>
                      </a:r>
                      <a:endParaRPr lang="en-US" b="1" dirty="0"/>
                    </a:p>
                  </a:txBody>
                  <a:tcPr>
                    <a:solidFill>
                      <a:srgbClr val="009193">
                        <a:alpha val="1607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6" name="Picture 20" descr="Migraine headache. Example of visual changes dur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864" y="8839199"/>
            <a:ext cx="1620483" cy="90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Migraine headache. Example of a central scotoma a..."/>
          <p:cNvPicPr>
            <a:picLocks noChangeAspect="1" noChangeArrowheads="1"/>
          </p:cNvPicPr>
          <p:nvPr/>
        </p:nvPicPr>
        <p:blipFill>
          <a:blip r:embed="rId3" cstate="print"/>
          <a:srcRect l="1430" t="952" r="5714"/>
          <a:stretch>
            <a:fillRect/>
          </a:stretch>
        </p:blipFill>
        <p:spPr bwMode="auto">
          <a:xfrm>
            <a:off x="1823901" y="8839199"/>
            <a:ext cx="1605099" cy="90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migraine_clinical_feature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20000"/>
          </a:blip>
          <a:srcRect t="24008" r="-565"/>
          <a:stretch>
            <a:fillRect/>
          </a:stretch>
        </p:blipFill>
        <p:spPr bwMode="auto">
          <a:xfrm>
            <a:off x="3571875" y="8777051"/>
            <a:ext cx="3130261" cy="95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5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3B69505-05C1-4B8E-AFD0-C485E9693649}"/>
              </a:ext>
            </a:extLst>
          </p:cNvPr>
          <p:cNvSpPr/>
          <p:nvPr/>
        </p:nvSpPr>
        <p:spPr>
          <a:xfrm>
            <a:off x="0" y="0"/>
            <a:ext cx="6858000" cy="4675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algn="ctr">
              <a:lnSpc>
                <a:spcPct val="150000"/>
              </a:lnSpc>
              <a:spcBef>
                <a:spcPts val="875"/>
              </a:spcBef>
              <a:tabLst>
                <a:tab pos="1863089" algn="l"/>
              </a:tabLst>
            </a:pPr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</a:rPr>
              <a:t>Migraine Causal Theories</a:t>
            </a:r>
          </a:p>
        </p:txBody>
      </p:sp>
      <p:graphicFrame>
        <p:nvGraphicFramePr>
          <p:cNvPr id="5" name="object 33">
            <a:extLst>
              <a:ext uri="{FF2B5EF4-FFF2-40B4-BE49-F238E27FC236}">
                <a16:creationId xmlns="" xmlns:a16="http://schemas.microsoft.com/office/drawing/2014/main" id="{9C40D784-8D5D-4FE9-9B66-72A7B53A6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869477"/>
              </p:ext>
            </p:extLst>
          </p:nvPr>
        </p:nvGraphicFramePr>
        <p:xfrm>
          <a:off x="57150" y="582715"/>
          <a:ext cx="6743700" cy="4577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3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44932">
                <a:tc>
                  <a:txBody>
                    <a:bodyPr/>
                    <a:lstStyle/>
                    <a:p>
                      <a:pPr marL="182880" marR="666115" algn="ctr">
                        <a:lnSpc>
                          <a:spcPts val="2160"/>
                        </a:lnSpc>
                        <a:spcBef>
                          <a:spcPts val="160"/>
                        </a:spcBef>
                      </a:pPr>
                      <a:r>
                        <a:rPr sz="1200" b="1" spc="-10" dirty="0">
                          <a:solidFill>
                            <a:srgbClr val="FF0000"/>
                          </a:solidFill>
                        </a:rPr>
                        <a:t>Vascular</a:t>
                      </a:r>
                      <a:r>
                        <a:rPr sz="1200" spc="-10" dirty="0"/>
                        <a:t>, </a:t>
                      </a:r>
                      <a:r>
                        <a:rPr sz="1200" spc="-5" dirty="0"/>
                        <a:t>Cortical Spreading Depression, Neurovascular </a:t>
                      </a:r>
                      <a:r>
                        <a:rPr sz="1200" spc="-15" dirty="0"/>
                        <a:t>theory, </a:t>
                      </a:r>
                      <a:r>
                        <a:rPr sz="1200" spc="-5" dirty="0"/>
                        <a:t>Mediators </a:t>
                      </a:r>
                      <a:r>
                        <a:rPr sz="1200" dirty="0"/>
                        <a:t>[ </a:t>
                      </a:r>
                      <a:r>
                        <a:rPr sz="1200" b="1" spc="-5" dirty="0">
                          <a:solidFill>
                            <a:srgbClr val="FF0000"/>
                          </a:solidFill>
                        </a:rPr>
                        <a:t>Serotonin</a:t>
                      </a:r>
                      <a:r>
                        <a:rPr sz="1200" spc="-5" dirty="0"/>
                        <a:t> </a:t>
                      </a:r>
                      <a:r>
                        <a:rPr sz="1200" dirty="0" smtClean="0"/>
                        <a:t>],  </a:t>
                      </a:r>
                      <a:r>
                        <a:rPr sz="1200" spc="-5" dirty="0"/>
                        <a:t>Dopaminergic</a:t>
                      </a:r>
                      <a:r>
                        <a:rPr sz="1200" spc="-30" dirty="0"/>
                        <a:t> </a:t>
                      </a:r>
                      <a:r>
                        <a:rPr sz="1200" spc="-10" dirty="0"/>
                        <a:t>Hypersensitivity</a:t>
                      </a:r>
                      <a:r>
                        <a:rPr sz="1200" spc="-10" dirty="0" smtClean="0"/>
                        <a:t>.</a:t>
                      </a:r>
                      <a:endParaRPr lang="en-US" sz="1200" spc="-10" dirty="0" smtClean="0"/>
                    </a:p>
                    <a:p>
                      <a:pPr marL="182880" marR="666115" algn="ctr">
                        <a:lnSpc>
                          <a:spcPts val="2160"/>
                        </a:lnSpc>
                        <a:spcBef>
                          <a:spcPts val="160"/>
                        </a:spcBef>
                      </a:pPr>
                      <a:r>
                        <a:rPr lang="en-US" sz="1200" spc="-1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We will discuses only</a:t>
                      </a:r>
                      <a:r>
                        <a:rPr lang="en-US" sz="1200" spc="-1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Arial"/>
                        </a:rPr>
                        <a:t> 2 of them : </a:t>
                      </a:r>
                      <a:endParaRPr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20320" marB="0">
                    <a:solidFill>
                      <a:srgbClr val="94165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00870">
                <a:tc>
                  <a:txBody>
                    <a:bodyPr/>
                    <a:lstStyle/>
                    <a:p>
                      <a:pPr marL="9779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200" b="1" u="sng" spc="-1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</a:rPr>
                        <a:t>Vascular</a:t>
                      </a:r>
                      <a:r>
                        <a:rPr sz="1200" b="1" u="sng" spc="-5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</a:rPr>
                        <a:t> </a:t>
                      </a:r>
                      <a:r>
                        <a:rPr sz="1200" b="1" u="sng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</a:rPr>
                        <a:t>theory</a:t>
                      </a:r>
                      <a:r>
                        <a:rPr sz="1200" b="1" u="sng" spc="-5" dirty="0">
                          <a:solidFill>
                            <a:srgbClr val="FF0000"/>
                          </a:solidFill>
                        </a:rPr>
                        <a:t>:</a:t>
                      </a:r>
                      <a:endParaRPr sz="1200" b="1" u="sng" dirty="0">
                        <a:solidFill>
                          <a:srgbClr val="FF0000"/>
                        </a:solidFill>
                      </a:endParaRPr>
                    </a:p>
                    <a:p>
                      <a:pPr marL="97790" marR="360045" algn="ctr">
                        <a:lnSpc>
                          <a:spcPct val="150000"/>
                        </a:lnSpc>
                      </a:pPr>
                      <a:r>
                        <a:rPr sz="1200" b="1" u="none" spc="-10" dirty="0">
                          <a:uFill>
                            <a:solidFill>
                              <a:srgbClr val="36506A"/>
                            </a:solidFill>
                          </a:uFill>
                        </a:rPr>
                        <a:t>Triggers</a:t>
                      </a:r>
                      <a:r>
                        <a:rPr sz="1200" b="1" u="none" spc="-10" dirty="0"/>
                        <a:t> </a:t>
                      </a:r>
                      <a:r>
                        <a:rPr sz="1200" dirty="0"/>
                        <a:t>→ </a:t>
                      </a:r>
                      <a:r>
                        <a:rPr sz="1200" spc="-5" dirty="0"/>
                        <a:t>Intracranial vasoconstriction </a:t>
                      </a:r>
                      <a:r>
                        <a:rPr sz="1200" dirty="0"/>
                        <a:t>→ </a:t>
                      </a:r>
                      <a:r>
                        <a:rPr sz="1200" spc="-5" dirty="0"/>
                        <a:t>migraine aura </a:t>
                      </a:r>
                      <a:r>
                        <a:rPr sz="1200" dirty="0"/>
                        <a:t>→ focal </a:t>
                      </a:r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(local)</a:t>
                      </a:r>
                      <a:r>
                        <a:rPr sz="1200" spc="-5" dirty="0" smtClean="0"/>
                        <a:t>ischemia </a:t>
                      </a:r>
                      <a:r>
                        <a:rPr sz="1200" dirty="0"/>
                        <a:t>→ ↑ </a:t>
                      </a:r>
                      <a:r>
                        <a:rPr sz="1200" spc="-5" dirty="0"/>
                        <a:t>mediators  (</a:t>
                      </a:r>
                      <a:r>
                        <a:rPr sz="1200" b="1" spc="-5" dirty="0">
                          <a:solidFill>
                            <a:srgbClr val="00B050"/>
                          </a:solidFill>
                        </a:rPr>
                        <a:t>damaging inflammatory mediators</a:t>
                      </a:r>
                      <a:r>
                        <a:rPr sz="1200" spc="-5" dirty="0"/>
                        <a:t>) → </a:t>
                      </a:r>
                      <a:r>
                        <a:rPr sz="1200" u="sng" spc="-5" dirty="0"/>
                        <a:t>rebound vasodilatation </a:t>
                      </a:r>
                      <a:r>
                        <a:rPr sz="1200" u="sng" dirty="0"/>
                        <a:t>(cause of </a:t>
                      </a:r>
                      <a:r>
                        <a:rPr sz="1200" u="sng" spc="-5" dirty="0"/>
                        <a:t>throbbing pain)</a:t>
                      </a:r>
                      <a:r>
                        <a:rPr sz="1200" spc="-5" dirty="0"/>
                        <a:t> → </a:t>
                      </a:r>
                      <a:r>
                        <a:rPr sz="1200" dirty="0"/>
                        <a:t>↑  </a:t>
                      </a:r>
                      <a:r>
                        <a:rPr sz="1200" spc="-5" dirty="0"/>
                        <a:t>permeability </a:t>
                      </a:r>
                      <a:r>
                        <a:rPr sz="1200" dirty="0"/>
                        <a:t>&amp; </a:t>
                      </a:r>
                      <a:r>
                        <a:rPr sz="1200" spc="-5" dirty="0"/>
                        <a:t>leak → inflammatory </a:t>
                      </a:r>
                      <a:r>
                        <a:rPr sz="1200" dirty="0"/>
                        <a:t>reaction </a:t>
                      </a:r>
                      <a:r>
                        <a:rPr sz="1200" spc="-5" dirty="0"/>
                        <a:t>→ activates perivascular </a:t>
                      </a:r>
                      <a:r>
                        <a:rPr sz="1200" b="1" spc="-5" dirty="0"/>
                        <a:t>nociceptive nerves </a:t>
                      </a:r>
                      <a:r>
                        <a:rPr lang="en-US" sz="1200" b="1" spc="-5" dirty="0" smtClean="0">
                          <a:solidFill>
                            <a:srgbClr val="00B050"/>
                          </a:solidFill>
                        </a:rPr>
                        <a:t>(pain mediators)</a:t>
                      </a:r>
                      <a:r>
                        <a:rPr lang="en-US" sz="1200" b="1" spc="-5" dirty="0" smtClean="0"/>
                        <a:t> </a:t>
                      </a:r>
                      <a:r>
                        <a:rPr sz="1200" dirty="0" smtClean="0"/>
                        <a:t>→  </a:t>
                      </a:r>
                      <a:r>
                        <a:rPr sz="1200" spc="-5" dirty="0"/>
                        <a:t>migraine headache </a:t>
                      </a:r>
                      <a:r>
                        <a:rPr sz="1200" dirty="0"/>
                        <a:t>→ It throbs as </a:t>
                      </a:r>
                      <a:r>
                        <a:rPr sz="1200" spc="-5" dirty="0"/>
                        <a:t>blood </a:t>
                      </a:r>
                      <a:r>
                        <a:rPr sz="1200" dirty="0"/>
                        <a:t>flow at </a:t>
                      </a:r>
                      <a:r>
                        <a:rPr sz="1200" spc="-5" dirty="0"/>
                        <a:t>these sensitive area with each heart</a:t>
                      </a:r>
                      <a:r>
                        <a:rPr sz="1200" spc="-80" dirty="0"/>
                        <a:t> </a:t>
                      </a:r>
                      <a:r>
                        <a:rPr sz="1200" spc="-5" dirty="0"/>
                        <a:t>beat.</a:t>
                      </a:r>
                      <a:endParaRPr sz="12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9969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78203">
                <a:tc>
                  <a:txBody>
                    <a:bodyPr/>
                    <a:lstStyle/>
                    <a:p>
                      <a:pPr marL="182880" marR="474980" algn="ctr">
                        <a:lnSpc>
                          <a:spcPct val="150100"/>
                        </a:lnSpc>
                        <a:spcBef>
                          <a:spcPts val="65"/>
                        </a:spcBef>
                      </a:pPr>
                      <a:r>
                        <a:rPr sz="1200" b="1" u="none" spc="-10" dirty="0">
                          <a:uFill>
                            <a:solidFill>
                              <a:srgbClr val="36506A"/>
                            </a:solidFill>
                          </a:uFill>
                        </a:rPr>
                        <a:t>Triggers</a:t>
                      </a:r>
                      <a:r>
                        <a:rPr sz="1200" spc="-10" dirty="0"/>
                        <a:t> </a:t>
                      </a:r>
                      <a:r>
                        <a:rPr sz="1200" dirty="0"/>
                        <a:t>→ </a:t>
                      </a:r>
                      <a:r>
                        <a:rPr sz="1200" spc="-5" dirty="0"/>
                        <a:t>Release </a:t>
                      </a:r>
                      <a:r>
                        <a:rPr sz="1200" dirty="0"/>
                        <a:t>K / </a:t>
                      </a:r>
                      <a:r>
                        <a:rPr sz="1200" spc="-5" dirty="0"/>
                        <a:t>glutamates (</a:t>
                      </a:r>
                      <a:r>
                        <a:rPr sz="1200" b="1" spc="-5" dirty="0">
                          <a:solidFill>
                            <a:srgbClr val="00B050"/>
                          </a:solidFill>
                        </a:rPr>
                        <a:t>too much excitation</a:t>
                      </a:r>
                      <a:r>
                        <a:rPr sz="1200" spc="-5" dirty="0"/>
                        <a:t>) </a:t>
                      </a:r>
                      <a:r>
                        <a:rPr sz="1200" dirty="0"/>
                        <a:t>→ </a:t>
                      </a:r>
                      <a:r>
                        <a:rPr sz="1200" spc="-5" dirty="0"/>
                        <a:t>Creates </a:t>
                      </a:r>
                      <a:r>
                        <a:rPr sz="1200" dirty="0"/>
                        <a:t>a </a:t>
                      </a:r>
                      <a:r>
                        <a:rPr sz="1200" spc="-5" dirty="0"/>
                        <a:t>slowly well-defined  depolarizing </a:t>
                      </a:r>
                      <a:r>
                        <a:rPr sz="1200" spc="-10" dirty="0"/>
                        <a:t>wave </a:t>
                      </a:r>
                      <a:r>
                        <a:rPr sz="1200" dirty="0"/>
                        <a:t>→ </a:t>
                      </a:r>
                      <a:r>
                        <a:rPr sz="1200" spc="-5" dirty="0"/>
                        <a:t>depolarize adjacent </a:t>
                      </a:r>
                      <a:r>
                        <a:rPr sz="1200" dirty="0"/>
                        <a:t>tissues → </a:t>
                      </a:r>
                      <a:r>
                        <a:rPr sz="1200" spc="-5" dirty="0"/>
                        <a:t>propagating </a:t>
                      </a:r>
                      <a:r>
                        <a:rPr sz="1200" dirty="0"/>
                        <a:t>at a rate of </a:t>
                      </a:r>
                      <a:r>
                        <a:rPr sz="1200" spc="5" dirty="0"/>
                        <a:t>2-6 </a:t>
                      </a:r>
                      <a:r>
                        <a:rPr sz="1200" spc="-5" dirty="0"/>
                        <a:t>mm/min </a:t>
                      </a:r>
                      <a:r>
                        <a:rPr sz="1200" dirty="0"/>
                        <a:t>→  </a:t>
                      </a:r>
                      <a:r>
                        <a:rPr sz="1200" spc="-5" dirty="0"/>
                        <a:t>vasoconstriction </a:t>
                      </a:r>
                      <a:r>
                        <a:rPr sz="1200" dirty="0"/>
                        <a:t>→ </a:t>
                      </a:r>
                      <a:r>
                        <a:rPr sz="1200" spc="-5" dirty="0"/>
                        <a:t>migraine aura </a:t>
                      </a:r>
                      <a:r>
                        <a:rPr sz="1200" dirty="0"/>
                        <a:t>→ </a:t>
                      </a:r>
                      <a:r>
                        <a:rPr sz="1200" spc="-5" dirty="0"/>
                        <a:t>activate trigemino-vascular complex →</a:t>
                      </a:r>
                      <a:r>
                        <a:rPr sz="1200" spc="30" dirty="0"/>
                        <a:t> </a:t>
                      </a:r>
                      <a:r>
                        <a:rPr sz="1200" b="1" spc="-5" dirty="0"/>
                        <a:t>vasodilation</a:t>
                      </a:r>
                      <a:endParaRPr sz="1200" b="1" dirty="0"/>
                    </a:p>
                    <a:p>
                      <a:pPr marL="18288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dirty="0"/>
                        <a:t>→ </a:t>
                      </a:r>
                      <a:r>
                        <a:rPr sz="1200" spc="-5" dirty="0"/>
                        <a:t>migraine</a:t>
                      </a:r>
                      <a:r>
                        <a:rPr sz="1200" spc="-25" dirty="0"/>
                        <a:t> </a:t>
                      </a:r>
                      <a:r>
                        <a:rPr sz="1200" spc="-5" dirty="0"/>
                        <a:t>headache</a:t>
                      </a:r>
                      <a:endParaRPr sz="12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255" marB="0">
                    <a:solidFill>
                      <a:srgbClr val="94165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1572">
                <a:tc>
                  <a:txBody>
                    <a:bodyPr/>
                    <a:lstStyle/>
                    <a:p>
                      <a:pPr marL="182880" marR="218440" algn="ctr">
                        <a:lnSpc>
                          <a:spcPct val="150000"/>
                        </a:lnSpc>
                        <a:spcBef>
                          <a:spcPts val="70"/>
                        </a:spcBef>
                      </a:pPr>
                      <a:r>
                        <a:rPr sz="1200" b="1" dirty="0"/>
                        <a:t>Stimulation of </a:t>
                      </a:r>
                      <a:r>
                        <a:rPr sz="1200" b="1" spc="-5" dirty="0"/>
                        <a:t>the </a:t>
                      </a:r>
                      <a:r>
                        <a:rPr sz="1200" b="1" dirty="0"/>
                        <a:t>trigeminal </a:t>
                      </a:r>
                      <a:r>
                        <a:rPr sz="1200" b="1" spc="-5" dirty="0"/>
                        <a:t>nerve </a:t>
                      </a:r>
                      <a:r>
                        <a:rPr sz="1200" spc="-5" dirty="0"/>
                        <a:t>causes the release </a:t>
                      </a:r>
                      <a:r>
                        <a:rPr sz="1200" dirty="0"/>
                        <a:t>of </a:t>
                      </a:r>
                      <a:r>
                        <a:rPr sz="1200" b="1" spc="-5" dirty="0"/>
                        <a:t>vasoactive </a:t>
                      </a:r>
                      <a:r>
                        <a:rPr sz="1200" b="1" dirty="0" smtClean="0"/>
                        <a:t>peptides</a:t>
                      </a:r>
                      <a:r>
                        <a:rPr lang="en-US" sz="1200" b="0" baseline="0" dirty="0" smtClean="0"/>
                        <a:t> </a:t>
                      </a:r>
                      <a:r>
                        <a:rPr lang="en-US" sz="1200" b="0" baseline="0" dirty="0" smtClean="0">
                          <a:solidFill>
                            <a:srgbClr val="00B050"/>
                          </a:solidFill>
                        </a:rPr>
                        <a:t>(substance P, Neurokinine A and Calcitonine G are the most released peptides in pain)</a:t>
                      </a:r>
                      <a:r>
                        <a:rPr sz="12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sz="1200" spc="-5" dirty="0"/>
                        <a:t>this is  responsible </a:t>
                      </a:r>
                      <a:r>
                        <a:rPr sz="1200" dirty="0"/>
                        <a:t>for </a:t>
                      </a:r>
                      <a:r>
                        <a:rPr sz="1200" spc="-5" dirty="0"/>
                        <a:t>the head pain, as well as the </a:t>
                      </a:r>
                      <a:r>
                        <a:rPr sz="1200" dirty="0"/>
                        <a:t>facial </a:t>
                      </a:r>
                      <a:r>
                        <a:rPr sz="1200" spc="-5" dirty="0"/>
                        <a:t>and neck pain, experienced during</a:t>
                      </a:r>
                      <a:r>
                        <a:rPr sz="1200" spc="-35" dirty="0"/>
                        <a:t> </a:t>
                      </a:r>
                      <a:r>
                        <a:rPr sz="1200" spc="-5" dirty="0"/>
                        <a:t>migraine.</a:t>
                      </a:r>
                      <a:endParaRPr sz="12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7">
            <a:extLst>
              <a:ext uri="{FF2B5EF4-FFF2-40B4-BE49-F238E27FC236}">
                <a16:creationId xmlns="" xmlns:a16="http://schemas.microsoft.com/office/drawing/2014/main" id="{33098653-42BE-47C0-A2D3-9A426DE31EB1}"/>
              </a:ext>
            </a:extLst>
          </p:cNvPr>
          <p:cNvSpPr txBox="1"/>
          <p:nvPr/>
        </p:nvSpPr>
        <p:spPr>
          <a:xfrm>
            <a:off x="149401" y="7165242"/>
            <a:ext cx="4595781" cy="2581476"/>
          </a:xfrm>
          <a:prstGeom prst="rect">
            <a:avLst/>
          </a:prstGeom>
          <a:ln>
            <a:solidFill>
              <a:srgbClr val="94165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1910" rIns="0" bIns="0" rtlCol="0">
            <a:spAutoFit/>
          </a:bodyPr>
          <a:lstStyle/>
          <a:p>
            <a:pPr marL="92075" marR="271780" algn="ctr">
              <a:spcBef>
                <a:spcPts val="330"/>
              </a:spcBef>
            </a:pPr>
            <a:r>
              <a:rPr sz="1000" spc="-5" dirty="0">
                <a:solidFill>
                  <a:srgbClr val="939A97"/>
                </a:solidFill>
                <a:latin typeface="Arial"/>
                <a:cs typeface="Arial"/>
              </a:rPr>
              <a:t>The vascular </a:t>
            </a:r>
            <a:r>
              <a:rPr sz="1000" spc="-10" dirty="0">
                <a:solidFill>
                  <a:srgbClr val="939A97"/>
                </a:solidFill>
                <a:latin typeface="Arial"/>
                <a:cs typeface="Arial"/>
              </a:rPr>
              <a:t>theory: </a:t>
            </a:r>
            <a:r>
              <a:rPr sz="1000" spc="-5" dirty="0">
                <a:solidFill>
                  <a:srgbClr val="939A97"/>
                </a:solidFill>
                <a:latin typeface="Arial"/>
                <a:cs typeface="Arial"/>
              </a:rPr>
              <a:t>MG is a direct result of general  vasoconstriction/vasodilatation of the small-innervated arteries  that supply</a:t>
            </a:r>
            <a:r>
              <a:rPr sz="1000" spc="-10" dirty="0">
                <a:solidFill>
                  <a:srgbClr val="939A97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939A97"/>
                </a:solidFill>
                <a:latin typeface="Arial"/>
                <a:cs typeface="Arial"/>
              </a:rPr>
              <a:t>brain</a:t>
            </a:r>
            <a:endParaRPr sz="1000" dirty="0">
              <a:latin typeface="Arial"/>
              <a:cs typeface="Arial"/>
            </a:endParaRPr>
          </a:p>
          <a:p>
            <a:pPr marL="92075" marR="246379" algn="ctr">
              <a:spcBef>
                <a:spcPts val="5"/>
              </a:spcBef>
              <a:buAutoNum type="arabicPeriod"/>
              <a:tabLst>
                <a:tab pos="219075" algn="l"/>
              </a:tabLst>
            </a:pPr>
            <a:r>
              <a:rPr sz="900" spc="-5" dirty="0">
                <a:solidFill>
                  <a:srgbClr val="939A97"/>
                </a:solidFill>
                <a:latin typeface="Arial"/>
                <a:cs typeface="Arial"/>
              </a:rPr>
              <a:t>The extracranial arteries, which supply scalp and periosteum </a:t>
            </a:r>
            <a:r>
              <a:rPr sz="900" dirty="0">
                <a:solidFill>
                  <a:srgbClr val="939A97"/>
                </a:solidFill>
                <a:latin typeface="Arial"/>
                <a:cs typeface="Arial"/>
              </a:rPr>
              <a:t>of </a:t>
            </a:r>
            <a:r>
              <a:rPr sz="900" spc="-5" dirty="0">
                <a:solidFill>
                  <a:srgbClr val="939A97"/>
                </a:solidFill>
                <a:latin typeface="Arial"/>
                <a:cs typeface="Arial"/>
              </a:rPr>
              <a:t>the  skull and intracranial arteries located inside the skull and supply brain  tissue, are linked via reflex</a:t>
            </a:r>
            <a:r>
              <a:rPr sz="900" spc="-65" dirty="0">
                <a:solidFill>
                  <a:srgbClr val="939A97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939A97"/>
                </a:solidFill>
                <a:latin typeface="Arial"/>
                <a:cs typeface="Arial"/>
              </a:rPr>
              <a:t>pathways.</a:t>
            </a:r>
            <a:endParaRPr sz="900" dirty="0">
              <a:latin typeface="Arial"/>
              <a:cs typeface="Arial"/>
            </a:endParaRPr>
          </a:p>
          <a:p>
            <a:pPr marL="92075" marR="321945" algn="ctr">
              <a:buAutoNum type="arabicPeriod"/>
              <a:tabLst>
                <a:tab pos="219075" algn="l"/>
              </a:tabLst>
            </a:pPr>
            <a:r>
              <a:rPr sz="900" spc="-5" dirty="0">
                <a:solidFill>
                  <a:srgbClr val="939A97"/>
                </a:solidFill>
                <a:latin typeface="Arial"/>
                <a:cs typeface="Arial"/>
              </a:rPr>
              <a:t>Tension in the posterior cervical muscles developed as a result </a:t>
            </a:r>
            <a:r>
              <a:rPr sz="900" dirty="0">
                <a:solidFill>
                  <a:srgbClr val="939A97"/>
                </a:solidFill>
                <a:latin typeface="Arial"/>
                <a:cs typeface="Arial"/>
              </a:rPr>
              <a:t>of  </a:t>
            </a:r>
            <a:r>
              <a:rPr sz="900" spc="-5" dirty="0">
                <a:solidFill>
                  <a:srgbClr val="939A97"/>
                </a:solidFill>
                <a:latin typeface="Arial"/>
                <a:cs typeface="Arial"/>
              </a:rPr>
              <a:t>trauma and physical or emotional </a:t>
            </a:r>
            <a:r>
              <a:rPr sz="900" dirty="0">
                <a:solidFill>
                  <a:srgbClr val="939A97"/>
                </a:solidFill>
                <a:latin typeface="Arial"/>
                <a:cs typeface="Arial"/>
              </a:rPr>
              <a:t>stress </a:t>
            </a:r>
            <a:r>
              <a:rPr sz="900" spc="-5" dirty="0">
                <a:solidFill>
                  <a:srgbClr val="939A97"/>
                </a:solidFill>
                <a:latin typeface="Arial"/>
                <a:cs typeface="Arial"/>
              </a:rPr>
              <a:t>triggers vasoconstriction </a:t>
            </a:r>
            <a:r>
              <a:rPr sz="900" dirty="0">
                <a:solidFill>
                  <a:srgbClr val="939A97"/>
                </a:solidFill>
                <a:latin typeface="Arial"/>
                <a:cs typeface="Arial"/>
              </a:rPr>
              <a:t>of  </a:t>
            </a:r>
            <a:r>
              <a:rPr sz="900" spc="-5" dirty="0">
                <a:solidFill>
                  <a:srgbClr val="939A97"/>
                </a:solidFill>
                <a:latin typeface="Arial"/>
                <a:cs typeface="Arial"/>
              </a:rPr>
              <a:t>extracranial arteries </a:t>
            </a:r>
            <a:r>
              <a:rPr sz="900" dirty="0">
                <a:solidFill>
                  <a:srgbClr val="939A97"/>
                </a:solidFill>
                <a:latin typeface="Arial"/>
                <a:cs typeface="Arial"/>
              </a:rPr>
              <a:t>that </a:t>
            </a:r>
            <a:r>
              <a:rPr sz="900" spc="-5" dirty="0">
                <a:solidFill>
                  <a:srgbClr val="939A97"/>
                </a:solidFill>
                <a:latin typeface="Arial"/>
                <a:cs typeface="Arial"/>
              </a:rPr>
              <a:t>supply the scalp. The vasoconstriction </a:t>
            </a:r>
            <a:r>
              <a:rPr sz="900" dirty="0">
                <a:solidFill>
                  <a:srgbClr val="939A97"/>
                </a:solidFill>
                <a:latin typeface="Arial"/>
                <a:cs typeface="Arial"/>
              </a:rPr>
              <a:t>of  </a:t>
            </a:r>
            <a:r>
              <a:rPr sz="900" spc="-5" dirty="0">
                <a:solidFill>
                  <a:srgbClr val="939A97"/>
                </a:solidFill>
                <a:latin typeface="Arial"/>
                <a:cs typeface="Arial"/>
              </a:rPr>
              <a:t>extracranial arteries via reflex pathways triggers vasoconstriction </a:t>
            </a:r>
            <a:r>
              <a:rPr sz="900" dirty="0">
                <a:solidFill>
                  <a:srgbClr val="939A97"/>
                </a:solidFill>
                <a:latin typeface="Arial"/>
                <a:cs typeface="Arial"/>
              </a:rPr>
              <a:t>of  </a:t>
            </a:r>
            <a:r>
              <a:rPr sz="900" spc="-5" dirty="0">
                <a:solidFill>
                  <a:srgbClr val="939A97"/>
                </a:solidFill>
                <a:latin typeface="Arial"/>
                <a:cs typeface="Arial"/>
              </a:rPr>
              <a:t>intracranial arteries </a:t>
            </a:r>
            <a:r>
              <a:rPr sz="900" dirty="0">
                <a:solidFill>
                  <a:srgbClr val="939A97"/>
                </a:solidFill>
                <a:latin typeface="Arial"/>
                <a:cs typeface="Arial"/>
              </a:rPr>
              <a:t>that </a:t>
            </a:r>
            <a:r>
              <a:rPr sz="900" spc="-5" dirty="0">
                <a:solidFill>
                  <a:srgbClr val="939A97"/>
                </a:solidFill>
                <a:latin typeface="Arial"/>
                <a:cs typeface="Arial"/>
              </a:rPr>
              <a:t>supply the brain. This vasoconstriction  corresponds with the aura stage </a:t>
            </a:r>
            <a:r>
              <a:rPr sz="900" dirty="0">
                <a:solidFill>
                  <a:srgbClr val="939A97"/>
                </a:solidFill>
                <a:latin typeface="Arial"/>
                <a:cs typeface="Arial"/>
              </a:rPr>
              <a:t>of</a:t>
            </a:r>
            <a:r>
              <a:rPr sz="900" spc="-60" dirty="0">
                <a:solidFill>
                  <a:srgbClr val="939A97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939A97"/>
                </a:solidFill>
                <a:latin typeface="Arial"/>
                <a:cs typeface="Arial"/>
              </a:rPr>
              <a:t>MG.</a:t>
            </a:r>
            <a:endParaRPr sz="900" dirty="0">
              <a:latin typeface="Arial"/>
              <a:cs typeface="Arial"/>
            </a:endParaRPr>
          </a:p>
          <a:p>
            <a:pPr marL="92075" marR="358775" algn="ctr">
              <a:buAutoNum type="arabicPeriod"/>
              <a:tabLst>
                <a:tab pos="219075" algn="l"/>
              </a:tabLst>
            </a:pPr>
            <a:r>
              <a:rPr sz="900" dirty="0">
                <a:solidFill>
                  <a:srgbClr val="939A97"/>
                </a:solidFill>
                <a:latin typeface="Arial"/>
                <a:cs typeface="Arial"/>
              </a:rPr>
              <a:t>As </a:t>
            </a:r>
            <a:r>
              <a:rPr sz="900" spc="-5" dirty="0">
                <a:solidFill>
                  <a:srgbClr val="939A97"/>
                </a:solidFill>
                <a:latin typeface="Arial"/>
                <a:cs typeface="Arial"/>
              </a:rPr>
              <a:t>soon as the blood supply </a:t>
            </a:r>
            <a:r>
              <a:rPr sz="900" dirty="0">
                <a:solidFill>
                  <a:srgbClr val="939A97"/>
                </a:solidFill>
                <a:latin typeface="Arial"/>
                <a:cs typeface="Arial"/>
              </a:rPr>
              <a:t>to </a:t>
            </a:r>
            <a:r>
              <a:rPr sz="900" spc="-5" dirty="0">
                <a:solidFill>
                  <a:srgbClr val="939A97"/>
                </a:solidFill>
                <a:latin typeface="Arial"/>
                <a:cs typeface="Arial"/>
              </a:rPr>
              <a:t>the brain is even slightly  compromised, the body will do whatever </a:t>
            </a:r>
            <a:r>
              <a:rPr sz="900" dirty="0">
                <a:solidFill>
                  <a:srgbClr val="939A97"/>
                </a:solidFill>
                <a:latin typeface="Arial"/>
                <a:cs typeface="Arial"/>
              </a:rPr>
              <a:t>it </a:t>
            </a:r>
            <a:r>
              <a:rPr sz="900" spc="-5" dirty="0">
                <a:solidFill>
                  <a:srgbClr val="939A97"/>
                </a:solidFill>
                <a:latin typeface="Arial"/>
                <a:cs typeface="Arial"/>
              </a:rPr>
              <a:t>takes </a:t>
            </a:r>
            <a:r>
              <a:rPr sz="900" dirty="0">
                <a:solidFill>
                  <a:srgbClr val="939A97"/>
                </a:solidFill>
                <a:latin typeface="Arial"/>
                <a:cs typeface="Arial"/>
              </a:rPr>
              <a:t>to </a:t>
            </a:r>
            <a:r>
              <a:rPr sz="900" spc="-5" dirty="0">
                <a:solidFill>
                  <a:srgbClr val="939A97"/>
                </a:solidFill>
                <a:latin typeface="Arial"/>
                <a:cs typeface="Arial"/>
              </a:rPr>
              <a:t>maintain normal  blood perfusion through the brain. Thus, as a reflex reaction </a:t>
            </a:r>
            <a:r>
              <a:rPr sz="900" dirty="0">
                <a:solidFill>
                  <a:srgbClr val="939A97"/>
                </a:solidFill>
                <a:latin typeface="Arial"/>
                <a:cs typeface="Arial"/>
              </a:rPr>
              <a:t>to  </a:t>
            </a:r>
            <a:r>
              <a:rPr sz="900" spc="-5" dirty="0">
                <a:solidFill>
                  <a:srgbClr val="939A97"/>
                </a:solidFill>
                <a:latin typeface="Arial"/>
                <a:cs typeface="Arial"/>
              </a:rPr>
              <a:t>vasoconstriction in the intracranial brain arteries, the parenchymal  arteries </a:t>
            </a:r>
            <a:r>
              <a:rPr sz="900" dirty="0">
                <a:solidFill>
                  <a:srgbClr val="939A97"/>
                </a:solidFill>
                <a:latin typeface="Arial"/>
                <a:cs typeface="Arial"/>
              </a:rPr>
              <a:t>(i.e., </a:t>
            </a:r>
            <a:r>
              <a:rPr sz="900" spc="-5" dirty="0">
                <a:solidFill>
                  <a:srgbClr val="939A97"/>
                </a:solidFill>
                <a:latin typeface="Arial"/>
                <a:cs typeface="Arial"/>
              </a:rPr>
              <a:t>arteries </a:t>
            </a:r>
            <a:r>
              <a:rPr sz="900" dirty="0">
                <a:solidFill>
                  <a:srgbClr val="939A97"/>
                </a:solidFill>
                <a:latin typeface="Arial"/>
                <a:cs typeface="Arial"/>
              </a:rPr>
              <a:t>that </a:t>
            </a:r>
            <a:r>
              <a:rPr sz="900" spc="-5" dirty="0">
                <a:solidFill>
                  <a:srgbClr val="939A97"/>
                </a:solidFill>
                <a:latin typeface="Arial"/>
                <a:cs typeface="Arial"/>
              </a:rPr>
              <a:t>enter the brain tissue)</a:t>
            </a:r>
            <a:r>
              <a:rPr sz="900" spc="-80" dirty="0">
                <a:solidFill>
                  <a:srgbClr val="939A97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939A97"/>
                </a:solidFill>
                <a:latin typeface="Arial"/>
                <a:cs typeface="Arial"/>
              </a:rPr>
              <a:t>dilate.</a:t>
            </a:r>
            <a:endParaRPr sz="900" dirty="0">
              <a:latin typeface="Arial"/>
              <a:cs typeface="Arial"/>
            </a:endParaRPr>
          </a:p>
          <a:p>
            <a:pPr marL="92075" marR="175260" algn="ctr">
              <a:buAutoNum type="arabicPeriod"/>
              <a:tabLst>
                <a:tab pos="219075" algn="l"/>
              </a:tabLst>
            </a:pPr>
            <a:r>
              <a:rPr sz="900" spc="-5" dirty="0">
                <a:solidFill>
                  <a:srgbClr val="939A97"/>
                </a:solidFill>
                <a:latin typeface="Arial"/>
                <a:cs typeface="Arial"/>
              </a:rPr>
              <a:t>This dilation causes an </a:t>
            </a:r>
            <a:r>
              <a:rPr sz="900" spc="-10" dirty="0">
                <a:solidFill>
                  <a:srgbClr val="939A97"/>
                </a:solidFill>
                <a:latin typeface="Arial"/>
                <a:cs typeface="Arial"/>
              </a:rPr>
              <a:t>exit </a:t>
            </a:r>
            <a:r>
              <a:rPr sz="900" dirty="0">
                <a:solidFill>
                  <a:srgbClr val="939A97"/>
                </a:solidFill>
                <a:latin typeface="Arial"/>
                <a:cs typeface="Arial"/>
              </a:rPr>
              <a:t>of </a:t>
            </a:r>
            <a:r>
              <a:rPr sz="900" spc="-5" dirty="0">
                <a:solidFill>
                  <a:srgbClr val="939A97"/>
                </a:solidFill>
                <a:latin typeface="Arial"/>
                <a:cs typeface="Arial"/>
              </a:rPr>
              <a:t>liquid into the surrounding brain tissue  and even mild local swelling, which triggers an increase </a:t>
            </a:r>
            <a:r>
              <a:rPr sz="900" dirty="0">
                <a:solidFill>
                  <a:srgbClr val="939A97"/>
                </a:solidFill>
                <a:latin typeface="Arial"/>
                <a:cs typeface="Arial"/>
              </a:rPr>
              <a:t>of </a:t>
            </a:r>
            <a:r>
              <a:rPr sz="900" spc="-5" dirty="0">
                <a:solidFill>
                  <a:srgbClr val="939A97"/>
                </a:solidFill>
                <a:latin typeface="Arial"/>
                <a:cs typeface="Arial"/>
              </a:rPr>
              <a:t>the  intracranial pressure. </a:t>
            </a:r>
            <a:r>
              <a:rPr sz="900" dirty="0">
                <a:solidFill>
                  <a:srgbClr val="939A97"/>
                </a:solidFill>
                <a:latin typeface="Arial"/>
                <a:cs typeface="Arial"/>
              </a:rPr>
              <a:t>At </a:t>
            </a:r>
            <a:r>
              <a:rPr sz="900" spc="-5" dirty="0">
                <a:solidFill>
                  <a:srgbClr val="939A97"/>
                </a:solidFill>
                <a:latin typeface="Arial"/>
                <a:cs typeface="Arial"/>
              </a:rPr>
              <a:t>this point, the </a:t>
            </a:r>
            <a:r>
              <a:rPr sz="900" spc="-10" dirty="0">
                <a:solidFill>
                  <a:srgbClr val="939A97"/>
                </a:solidFill>
                <a:latin typeface="Arial"/>
                <a:cs typeface="Arial"/>
              </a:rPr>
              <a:t>MG </a:t>
            </a:r>
            <a:r>
              <a:rPr sz="900" dirty="0">
                <a:solidFill>
                  <a:srgbClr val="939A97"/>
                </a:solidFill>
                <a:latin typeface="Arial"/>
                <a:cs typeface="Arial"/>
              </a:rPr>
              <a:t>attack</a:t>
            </a:r>
            <a:r>
              <a:rPr sz="900" spc="-50" dirty="0">
                <a:solidFill>
                  <a:srgbClr val="939A97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939A97"/>
                </a:solidFill>
                <a:latin typeface="Arial"/>
                <a:cs typeface="Arial"/>
              </a:rPr>
              <a:t>begins.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="" xmlns:a16="http://schemas.microsoft.com/office/drawing/2014/main" id="{FFF5DB43-E6CC-41B5-BE9B-E8ECF2695CA1}"/>
              </a:ext>
            </a:extLst>
          </p:cNvPr>
          <p:cNvSpPr/>
          <p:nvPr/>
        </p:nvSpPr>
        <p:spPr>
          <a:xfrm>
            <a:off x="4819650" y="7393919"/>
            <a:ext cx="1981200" cy="1777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2" descr="http://doctorstevesbanjo.com/wp-content/uploads/2009/10/first-thoughts-on-migra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990" y="5197346"/>
            <a:ext cx="2072640" cy="1809448"/>
          </a:xfrm>
          <a:prstGeom prst="rect">
            <a:avLst/>
          </a:prstGeom>
          <a:noFill/>
        </p:spPr>
      </p:pic>
      <p:pic>
        <p:nvPicPr>
          <p:cNvPr id="9" name="Picture 4" descr="http://drgominak.com/wp-content/uploads/2010/11/trigeminal-ner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8731" y="5279594"/>
            <a:ext cx="1579154" cy="1644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99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3B69505-05C1-4B8E-AFD0-C485E9693649}"/>
              </a:ext>
            </a:extLst>
          </p:cNvPr>
          <p:cNvSpPr/>
          <p:nvPr/>
        </p:nvSpPr>
        <p:spPr>
          <a:xfrm>
            <a:off x="0" y="-1"/>
            <a:ext cx="6858000" cy="4378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algn="ctr">
              <a:lnSpc>
                <a:spcPct val="150000"/>
              </a:lnSpc>
              <a:spcBef>
                <a:spcPts val="875"/>
              </a:spcBef>
              <a:tabLst>
                <a:tab pos="1863089" algn="l"/>
              </a:tabLst>
            </a:pPr>
            <a:r>
              <a:rPr lang="en-US" sz="2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</a:rPr>
              <a:t>Treatment strategy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056879"/>
              </p:ext>
            </p:extLst>
          </p:nvPr>
        </p:nvGraphicFramePr>
        <p:xfrm>
          <a:off x="0" y="437870"/>
          <a:ext cx="6858001" cy="2825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3063"/>
                <a:gridCol w="3500438"/>
                <a:gridCol w="1714500"/>
              </a:tblGrid>
              <a:tr h="503959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pc="-5" dirty="0" smtClean="0">
                          <a:latin typeface="+mn-lt"/>
                          <a:cs typeface="Century Gothic"/>
                        </a:rPr>
                        <a:t>Prevent</a:t>
                      </a:r>
                      <a:r>
                        <a:rPr lang="en-US" sz="1100" b="1" spc="-90" dirty="0" smtClean="0">
                          <a:latin typeface="+mn-lt"/>
                          <a:cs typeface="Century Gothic"/>
                        </a:rPr>
                        <a:t> </a:t>
                      </a:r>
                      <a:r>
                        <a:rPr lang="en-US" sz="1100" b="1" dirty="0" smtClean="0">
                          <a:latin typeface="+mn-lt"/>
                          <a:cs typeface="Century Gothic"/>
                        </a:rPr>
                        <a:t>recurrence</a:t>
                      </a:r>
                      <a:endParaRPr lang="en-US" sz="1100" dirty="0" smtClean="0">
                        <a:latin typeface="+mn-lt"/>
                      </a:endParaRPr>
                    </a:p>
                    <a:p>
                      <a:pPr algn="ctr"/>
                      <a:r>
                        <a:rPr lang="en-US" sz="1100" dirty="0" smtClean="0">
                          <a:solidFill>
                            <a:srgbClr val="00B050"/>
                          </a:solidFill>
                        </a:rPr>
                        <a:t>Prophylactic</a:t>
                      </a:r>
                      <a:r>
                        <a:rPr lang="en-US" sz="1100" dirty="0" smtClean="0"/>
                        <a:t> </a:t>
                      </a:r>
                      <a:endParaRPr lang="en-US" sz="1100" dirty="0"/>
                    </a:p>
                  </a:txBody>
                  <a:tcPr anchor="ctr">
                    <a:solidFill>
                      <a:srgbClr val="FF9300">
                        <a:alpha val="32157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lang="en-US" sz="1100" b="1" dirty="0" smtClean="0">
                          <a:latin typeface="+mn-lt"/>
                          <a:cs typeface="Century Gothic"/>
                        </a:rPr>
                        <a:t>Acute</a:t>
                      </a:r>
                      <a:r>
                        <a:rPr lang="en-US" sz="1100" b="1" spc="-65" dirty="0" smtClean="0">
                          <a:latin typeface="+mn-lt"/>
                          <a:cs typeface="Century Gothic"/>
                        </a:rPr>
                        <a:t> </a:t>
                      </a:r>
                      <a:r>
                        <a:rPr lang="en-US" sz="1100" b="1" spc="-5" dirty="0" smtClean="0">
                          <a:latin typeface="+mn-lt"/>
                          <a:cs typeface="Century Gothic"/>
                        </a:rPr>
                        <a:t>attack</a:t>
                      </a:r>
                      <a:endParaRPr lang="en-US" sz="1100" dirty="0" smtClean="0">
                        <a:latin typeface="+mn-lt"/>
                        <a:cs typeface="Century Gothic"/>
                      </a:endParaRPr>
                    </a:p>
                    <a:p>
                      <a:pPr lvl="0" algn="ctr"/>
                      <a:r>
                        <a:rPr lang="en-US" sz="1100" spc="-5" dirty="0" smtClean="0">
                          <a:latin typeface="+mn-lt"/>
                          <a:cs typeface="Century Gothic"/>
                        </a:rPr>
                        <a:t>(Controls</a:t>
                      </a:r>
                      <a:r>
                        <a:rPr lang="en-US" sz="1100" spc="-20" dirty="0" smtClean="0">
                          <a:latin typeface="+mn-lt"/>
                          <a:cs typeface="Century Gothic"/>
                        </a:rPr>
                        <a:t> </a:t>
                      </a:r>
                      <a:r>
                        <a:rPr lang="en-US" sz="1100" spc="-5" dirty="0" smtClean="0">
                          <a:latin typeface="+mn-lt"/>
                          <a:cs typeface="Century Gothic"/>
                        </a:rPr>
                        <a:t>attack)</a:t>
                      </a:r>
                      <a:endParaRPr lang="en-US" sz="1100" dirty="0" smtClean="0">
                        <a:latin typeface="+mn-lt"/>
                      </a:endParaRPr>
                    </a:p>
                  </a:txBody>
                  <a:tcPr anchor="ctr">
                    <a:solidFill>
                      <a:srgbClr val="73FDD6">
                        <a:alpha val="4313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3970">
                <a:tc rowSpan="2">
                  <a:txBody>
                    <a:bodyPr/>
                    <a:lstStyle/>
                    <a:p>
                      <a:pPr lvl="0" algn="ctr"/>
                      <a:r>
                        <a:rPr lang="en-US" sz="1100" spc="-5" dirty="0" smtClean="0">
                          <a:latin typeface="+mn-lt"/>
                          <a:cs typeface="Cambria Math"/>
                        </a:rPr>
                        <a:t>↓ </a:t>
                      </a:r>
                      <a:r>
                        <a:rPr lang="en-US" sz="1100" spc="-5" dirty="0" smtClean="0">
                          <a:latin typeface="+mn-lt"/>
                          <a:cs typeface="Century Gothic"/>
                        </a:rPr>
                        <a:t>Recurrence  frequency,  severity,  </a:t>
                      </a:r>
                      <a:r>
                        <a:rPr lang="en-US" sz="1100" spc="-10" dirty="0" smtClean="0">
                          <a:latin typeface="+mn-lt"/>
                          <a:cs typeface="Century Gothic"/>
                        </a:rPr>
                        <a:t>duration </a:t>
                      </a:r>
                      <a:r>
                        <a:rPr lang="en-US" sz="1100" spc="-5" dirty="0" smtClean="0">
                          <a:latin typeface="+mn-lt"/>
                          <a:cs typeface="Century Gothic"/>
                        </a:rPr>
                        <a:t>&amp; / or  disability.</a:t>
                      </a:r>
                      <a:endParaRPr lang="en-US" sz="1100" dirty="0" smtClean="0">
                        <a:latin typeface="+mn-lt"/>
                        <a:cs typeface="Century Gothic"/>
                      </a:endParaRPr>
                    </a:p>
                    <a:p>
                      <a:pPr lvl="0" algn="ctr"/>
                      <a:r>
                        <a:rPr lang="en-US" sz="1100" dirty="0" smtClean="0">
                          <a:latin typeface="+mn-lt"/>
                          <a:cs typeface="Cambria Math"/>
                        </a:rPr>
                        <a:t>↑</a:t>
                      </a:r>
                      <a:r>
                        <a:rPr lang="en-US" sz="1100" spc="-5" dirty="0" smtClean="0">
                          <a:latin typeface="+mn-lt"/>
                          <a:cs typeface="Century Gothic"/>
                        </a:rPr>
                        <a:t>Respons</a:t>
                      </a:r>
                      <a:r>
                        <a:rPr lang="en-US" sz="1100" dirty="0" smtClean="0">
                          <a:latin typeface="+mn-lt"/>
                          <a:cs typeface="Century Gothic"/>
                        </a:rPr>
                        <a:t>i</a:t>
                      </a:r>
                      <a:r>
                        <a:rPr lang="en-US" sz="1100" spc="15" dirty="0" smtClean="0">
                          <a:latin typeface="+mn-lt"/>
                          <a:cs typeface="Century Gothic"/>
                        </a:rPr>
                        <a:t>v</a:t>
                      </a:r>
                      <a:r>
                        <a:rPr lang="en-US" sz="1100" spc="-10" dirty="0" smtClean="0">
                          <a:latin typeface="+mn-lt"/>
                          <a:cs typeface="Century Gothic"/>
                        </a:rPr>
                        <a:t>e</a:t>
                      </a:r>
                      <a:r>
                        <a:rPr lang="en-US" sz="1100" spc="-5" baseline="0" dirty="0" smtClean="0">
                          <a:latin typeface="+mn-lt"/>
                          <a:cs typeface="Century Gothic"/>
                        </a:rPr>
                        <a:t> </a:t>
                      </a:r>
                      <a:r>
                        <a:rPr lang="en-US" sz="1100" spc="-10" dirty="0" smtClean="0">
                          <a:latin typeface="+mn-lt"/>
                          <a:cs typeface="Century Gothic"/>
                        </a:rPr>
                        <a:t>to </a:t>
                      </a:r>
                      <a:r>
                        <a:rPr lang="en-US" sz="1100" u="sng" spc="-5" dirty="0" smtClean="0">
                          <a:latin typeface="+mn-lt"/>
                          <a:cs typeface="Century Gothic"/>
                        </a:rPr>
                        <a:t>abortive  </a:t>
                      </a:r>
                      <a:r>
                        <a:rPr lang="en-US" sz="1100" u="sng" spc="-10" dirty="0" smtClean="0">
                          <a:latin typeface="+mn-lt"/>
                          <a:cs typeface="Century Gothic"/>
                        </a:rPr>
                        <a:t>therapy</a:t>
                      </a:r>
                      <a:r>
                        <a:rPr lang="en-US" sz="1100" spc="-10" dirty="0" smtClean="0">
                          <a:latin typeface="+mn-lt"/>
                          <a:cs typeface="Century Gothic"/>
                        </a:rPr>
                        <a:t> </a:t>
                      </a:r>
                      <a:r>
                        <a:rPr lang="en-US" sz="1100" spc="-10" dirty="0" smtClean="0">
                          <a:solidFill>
                            <a:srgbClr val="00B050"/>
                          </a:solidFill>
                          <a:latin typeface="+mn-lt"/>
                          <a:cs typeface="Century Gothic"/>
                        </a:rPr>
                        <a:t>(drugs stops migraine )</a:t>
                      </a:r>
                      <a:endParaRPr lang="en-US" sz="1100" dirty="0" smtClean="0">
                        <a:solidFill>
                          <a:srgbClr val="00B050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100" b="1" spc="-10" dirty="0" smtClean="0">
                          <a:latin typeface="+mn-lt"/>
                          <a:cs typeface="Century Gothic"/>
                        </a:rPr>
                        <a:t>ABORTIVE </a:t>
                      </a:r>
                      <a:r>
                        <a:rPr lang="en-US" sz="1100" b="1" spc="-5" dirty="0" smtClean="0">
                          <a:latin typeface="+mn-lt"/>
                          <a:cs typeface="Century Gothic"/>
                        </a:rPr>
                        <a:t>therapy  </a:t>
                      </a:r>
                    </a:p>
                    <a:p>
                      <a:pPr lvl="0" algn="ctr"/>
                      <a:r>
                        <a:rPr lang="en-US" sz="1100" b="1" spc="-5" dirty="0" smtClean="0">
                          <a:solidFill>
                            <a:srgbClr val="FF0000"/>
                          </a:solidFill>
                          <a:latin typeface="+mn-lt"/>
                          <a:cs typeface="Century Gothic"/>
                        </a:rPr>
                        <a:t>(severe-disabling) </a:t>
                      </a:r>
                    </a:p>
                    <a:p>
                      <a:pPr lvl="0" algn="ctr"/>
                      <a:r>
                        <a:rPr lang="en-US" sz="1100" spc="-5" dirty="0" smtClean="0">
                          <a:latin typeface="+mn-lt"/>
                          <a:cs typeface="Century Gothic"/>
                        </a:rPr>
                        <a:t> </a:t>
                      </a:r>
                      <a:r>
                        <a:rPr lang="en-US" sz="1100" dirty="0" smtClean="0">
                          <a:latin typeface="+mn-lt"/>
                          <a:cs typeface="Century Gothic"/>
                        </a:rPr>
                        <a:t>Treat </a:t>
                      </a:r>
                      <a:r>
                        <a:rPr lang="en-US" sz="1100" spc="-5" dirty="0" smtClean="0">
                          <a:latin typeface="+mn-lt"/>
                          <a:cs typeface="Century Gothic"/>
                        </a:rPr>
                        <a:t>the</a:t>
                      </a:r>
                      <a:r>
                        <a:rPr lang="en-US" sz="1100" spc="-10" dirty="0" smtClean="0">
                          <a:latin typeface="+mn-lt"/>
                          <a:cs typeface="Century Gothic"/>
                        </a:rPr>
                        <a:t> </a:t>
                      </a:r>
                      <a:r>
                        <a:rPr lang="en-US" sz="1100" b="1" spc="-5" dirty="0" smtClean="0">
                          <a:latin typeface="+mn-lt"/>
                          <a:cs typeface="Century Gothic"/>
                        </a:rPr>
                        <a:t>cause</a:t>
                      </a:r>
                      <a:endParaRPr lang="en-US" sz="1100" dirty="0" smtClean="0">
                        <a:latin typeface="+mn-lt"/>
                      </a:endParaRPr>
                    </a:p>
                  </a:txBody>
                  <a:tcPr>
                    <a:solidFill>
                      <a:srgbClr val="FF2600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100" b="1" spc="-5" dirty="0" smtClean="0">
                          <a:latin typeface="+mn-lt"/>
                          <a:cs typeface="Century Gothic"/>
                        </a:rPr>
                        <a:t>RESCUE therapy </a:t>
                      </a:r>
                    </a:p>
                    <a:p>
                      <a:pPr lvl="0" algn="ctr"/>
                      <a:r>
                        <a:rPr lang="en-US" sz="1100" b="1" spc="-5" dirty="0" smtClean="0">
                          <a:latin typeface="+mn-lt"/>
                          <a:cs typeface="Century Gothic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+mn-lt"/>
                          <a:cs typeface="Century Gothic"/>
                        </a:rPr>
                        <a:t>(mild </a:t>
                      </a:r>
                      <a:r>
                        <a:rPr lang="en-US" sz="1100" b="1" spc="-5" dirty="0" smtClean="0">
                          <a:solidFill>
                            <a:srgbClr val="FF0000"/>
                          </a:solidFill>
                          <a:latin typeface="+mn-lt"/>
                          <a:cs typeface="Century Gothic"/>
                        </a:rPr>
                        <a:t>to</a:t>
                      </a:r>
                      <a:r>
                        <a:rPr lang="en-US" sz="1100" b="1" spc="-85" dirty="0" smtClean="0">
                          <a:solidFill>
                            <a:srgbClr val="FF0000"/>
                          </a:solidFill>
                          <a:latin typeface="+mn-lt"/>
                          <a:cs typeface="Century Gothic"/>
                        </a:rPr>
                        <a:t> </a:t>
                      </a:r>
                      <a:r>
                        <a:rPr lang="en-US" sz="1100" b="1" spc="-5" dirty="0" smtClean="0">
                          <a:solidFill>
                            <a:srgbClr val="FF0000"/>
                          </a:solidFill>
                          <a:latin typeface="+mn-lt"/>
                          <a:cs typeface="Century Gothic"/>
                        </a:rPr>
                        <a:t>moderate)  </a:t>
                      </a:r>
                    </a:p>
                    <a:p>
                      <a:pPr lvl="0" algn="ctr"/>
                      <a:r>
                        <a:rPr lang="en-US" sz="1100" dirty="0" smtClean="0">
                          <a:latin typeface="+mn-lt"/>
                          <a:cs typeface="Century Gothic"/>
                        </a:rPr>
                        <a:t>Treat</a:t>
                      </a:r>
                      <a:r>
                        <a:rPr lang="en-US" sz="1100" spc="-5" dirty="0" smtClean="0">
                          <a:latin typeface="+mn-lt"/>
                          <a:cs typeface="Century Gothic"/>
                        </a:rPr>
                        <a:t> </a:t>
                      </a:r>
                      <a:r>
                        <a:rPr lang="en-US" sz="1100" b="1" spc="-5" dirty="0" smtClean="0">
                          <a:latin typeface="+mn-lt"/>
                          <a:cs typeface="Century Gothic"/>
                        </a:rPr>
                        <a:t>Symptoms</a:t>
                      </a:r>
                      <a:endParaRPr lang="en-US" sz="1100" dirty="0" smtClean="0">
                        <a:latin typeface="+mn-lt"/>
                      </a:endParaRPr>
                    </a:p>
                  </a:txBody>
                  <a:tcPr>
                    <a:solidFill>
                      <a:srgbClr val="D5FC79">
                        <a:alpha val="38039"/>
                      </a:srgbClr>
                    </a:solidFill>
                  </a:tcPr>
                </a:tc>
              </a:tr>
              <a:tr h="1400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100" spc="-10" dirty="0" smtClean="0">
                          <a:latin typeface="+mn-lt"/>
                          <a:cs typeface="Century Gothic"/>
                        </a:rPr>
                        <a:t>- They </a:t>
                      </a:r>
                      <a:r>
                        <a:rPr lang="en-US" sz="1100" b="1" spc="-10" dirty="0" smtClean="0">
                          <a:solidFill>
                            <a:srgbClr val="FF0000"/>
                          </a:solidFill>
                          <a:latin typeface="+mn-lt"/>
                          <a:cs typeface="Century Gothic"/>
                        </a:rPr>
                        <a:t>specifically</a:t>
                      </a:r>
                      <a:r>
                        <a:rPr lang="en-US" sz="1100" b="1" spc="-10" dirty="0" smtClean="0">
                          <a:latin typeface="+mn-lt"/>
                          <a:cs typeface="Century Gothic"/>
                        </a:rPr>
                        <a:t> </a:t>
                      </a:r>
                      <a:r>
                        <a:rPr lang="en-US" sz="1100" i="0" u="sng" spc="-10" dirty="0" smtClean="0">
                          <a:latin typeface="+mn-lt"/>
                          <a:cs typeface="Century Gothic"/>
                        </a:rPr>
                        <a:t>target  pathways </a:t>
                      </a:r>
                      <a:r>
                        <a:rPr lang="en-US" sz="1100" i="0" u="sng" spc="-5" dirty="0" smtClean="0">
                          <a:latin typeface="+mn-lt"/>
                          <a:cs typeface="Century Gothic"/>
                        </a:rPr>
                        <a:t>of migraine </a:t>
                      </a:r>
                      <a:r>
                        <a:rPr lang="en-US" sz="1100" spc="-5" dirty="0" smtClean="0">
                          <a:latin typeface="+mn-lt"/>
                          <a:cs typeface="Century Gothic"/>
                        </a:rPr>
                        <a:t>by </a:t>
                      </a:r>
                      <a:r>
                        <a:rPr lang="en-US" sz="1100" spc="-5" dirty="0" smtClean="0">
                          <a:latin typeface="+mn-lt"/>
                          <a:cs typeface="Cambria Math"/>
                        </a:rPr>
                        <a:t>↓  </a:t>
                      </a:r>
                      <a:r>
                        <a:rPr lang="en-US" sz="1100" spc="-5" dirty="0" smtClean="0">
                          <a:latin typeface="+mn-lt"/>
                          <a:cs typeface="Century Gothic"/>
                        </a:rPr>
                        <a:t>meningeal dilatation &amp; </a:t>
                      </a:r>
                      <a:r>
                        <a:rPr lang="en-US" sz="1100" spc="-5" dirty="0" smtClean="0">
                          <a:latin typeface="+mn-lt"/>
                          <a:cs typeface="Cambria Math"/>
                        </a:rPr>
                        <a:t>↓  </a:t>
                      </a:r>
                      <a:r>
                        <a:rPr lang="en-US" sz="1100" spc="-5" dirty="0" smtClean="0">
                          <a:latin typeface="+mn-lt"/>
                          <a:cs typeface="Century Gothic"/>
                        </a:rPr>
                        <a:t>neural activation via </a:t>
                      </a:r>
                      <a:r>
                        <a:rPr lang="en-US" sz="1100" b="1" spc="-10" dirty="0" smtClean="0">
                          <a:solidFill>
                            <a:srgbClr val="FF0000"/>
                          </a:solidFill>
                          <a:latin typeface="+mn-lt"/>
                          <a:cs typeface="Century Gothic"/>
                        </a:rPr>
                        <a:t>5HT1  </a:t>
                      </a:r>
                      <a:r>
                        <a:rPr lang="en-US" sz="1100" b="1" spc="-10" dirty="0" err="1" smtClean="0">
                          <a:solidFill>
                            <a:srgbClr val="FF0000"/>
                          </a:solidFill>
                          <a:latin typeface="+mn-lt"/>
                          <a:cs typeface="Century Gothic"/>
                        </a:rPr>
                        <a:t>agonism</a:t>
                      </a:r>
                      <a:r>
                        <a:rPr lang="en-US" sz="1100" b="1" spc="-10" dirty="0" smtClean="0">
                          <a:solidFill>
                            <a:srgbClr val="FF0000"/>
                          </a:solidFill>
                          <a:latin typeface="+mn-lt"/>
                          <a:cs typeface="Century Gothic"/>
                        </a:rPr>
                        <a:t> </a:t>
                      </a:r>
                      <a:r>
                        <a:rPr lang="en-US" sz="1100" spc="-10" dirty="0" smtClean="0">
                          <a:latin typeface="+mn-lt"/>
                          <a:cs typeface="Century Gothic"/>
                        </a:rPr>
                        <a:t>(</a:t>
                      </a:r>
                      <a:r>
                        <a:rPr lang="en-US" sz="1100" b="1" spc="-1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Century Gothic"/>
                        </a:rPr>
                        <a:t>serotonin </a:t>
                      </a:r>
                      <a:r>
                        <a:rPr lang="en-US" sz="1100" b="1" spc="-5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Century Gothic"/>
                        </a:rPr>
                        <a:t>constrict  blood vessels</a:t>
                      </a:r>
                      <a:r>
                        <a:rPr lang="en-US" sz="1100" spc="-5" dirty="0" smtClean="0">
                          <a:latin typeface="+mn-lt"/>
                          <a:cs typeface="Century Gothic"/>
                        </a:rPr>
                        <a:t>) i.e. Stopping  headache as </a:t>
                      </a:r>
                      <a:r>
                        <a:rPr lang="en-US" sz="1100" dirty="0" smtClean="0">
                          <a:latin typeface="+mn-lt"/>
                          <a:cs typeface="Century Gothic"/>
                        </a:rPr>
                        <a:t>it is </a:t>
                      </a:r>
                      <a:r>
                        <a:rPr lang="en-US" sz="1100" spc="-5" dirty="0" smtClean="0">
                          <a:latin typeface="+mn-lt"/>
                          <a:cs typeface="Century Gothic"/>
                        </a:rPr>
                        <a:t>evolving.  </a:t>
                      </a:r>
                    </a:p>
                    <a:p>
                      <a:pPr lvl="0" algn="ctr"/>
                      <a:r>
                        <a:rPr lang="en-US" sz="1100" spc="-5" dirty="0" smtClean="0">
                          <a:latin typeface="+mn-lt"/>
                          <a:cs typeface="Century Gothic"/>
                        </a:rPr>
                        <a:t>- Abortive medications  effective </a:t>
                      </a:r>
                      <a:r>
                        <a:rPr lang="en-US" sz="1100" dirty="0" smtClean="0">
                          <a:latin typeface="+mn-lt"/>
                          <a:cs typeface="Century Gothic"/>
                        </a:rPr>
                        <a:t>if </a:t>
                      </a:r>
                      <a:r>
                        <a:rPr lang="en-US" sz="1100" spc="-5" dirty="0" smtClean="0">
                          <a:latin typeface="+mn-lt"/>
                          <a:cs typeface="Century Gothic"/>
                        </a:rPr>
                        <a:t>taken </a:t>
                      </a:r>
                      <a:r>
                        <a:rPr lang="en-US" sz="1100" b="1" spc="-10" dirty="0" smtClean="0">
                          <a:latin typeface="+mn-lt"/>
                          <a:cs typeface="Century Gothic"/>
                        </a:rPr>
                        <a:t>early</a:t>
                      </a:r>
                      <a:r>
                        <a:rPr lang="en-US" sz="1100" spc="-10" dirty="0" smtClean="0">
                          <a:latin typeface="+mn-lt"/>
                          <a:cs typeface="Century Gothic"/>
                        </a:rPr>
                        <a:t>, </a:t>
                      </a:r>
                      <a:r>
                        <a:rPr lang="en-US" sz="1100" spc="-5" dirty="0" smtClean="0">
                          <a:latin typeface="+mn-lt"/>
                          <a:cs typeface="Century Gothic"/>
                        </a:rPr>
                        <a:t>just  before </a:t>
                      </a:r>
                      <a:r>
                        <a:rPr lang="en-US" sz="1100" spc="-10" dirty="0" smtClean="0">
                          <a:latin typeface="+mn-lt"/>
                          <a:cs typeface="Century Gothic"/>
                        </a:rPr>
                        <a:t>the </a:t>
                      </a:r>
                      <a:r>
                        <a:rPr lang="en-US" sz="1100" spc="-5" dirty="0" smtClean="0">
                          <a:latin typeface="+mn-lt"/>
                          <a:cs typeface="Century Gothic"/>
                        </a:rPr>
                        <a:t>pain </a:t>
                      </a:r>
                      <a:r>
                        <a:rPr lang="en-US" sz="1100" spc="-10" dirty="0" smtClean="0">
                          <a:latin typeface="+mn-lt"/>
                          <a:cs typeface="Century Gothic"/>
                        </a:rPr>
                        <a:t>starts  (</a:t>
                      </a:r>
                      <a:r>
                        <a:rPr lang="en-US" sz="1100" b="1" spc="-1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Century Gothic"/>
                        </a:rPr>
                        <a:t>before </a:t>
                      </a:r>
                      <a:r>
                        <a:rPr lang="en-US" sz="1100" b="1" spc="-5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Century Gothic"/>
                        </a:rPr>
                        <a:t>vasodilatation</a:t>
                      </a:r>
                      <a:r>
                        <a:rPr lang="en-US" sz="1100" spc="-5" dirty="0" smtClean="0">
                          <a:latin typeface="+mn-lt"/>
                          <a:cs typeface="Century Gothic"/>
                        </a:rPr>
                        <a:t>),  </a:t>
                      </a:r>
                      <a:r>
                        <a:rPr lang="en-US" sz="1100" b="1" spc="-5" dirty="0" smtClean="0">
                          <a:latin typeface="+mn-lt"/>
                          <a:cs typeface="Century Gothic"/>
                        </a:rPr>
                        <a:t>losing effectiveness once  the </a:t>
                      </a:r>
                      <a:r>
                        <a:rPr lang="en-US" sz="1100" b="1" spc="-10" dirty="0" smtClean="0">
                          <a:latin typeface="+mn-lt"/>
                          <a:cs typeface="Century Gothic"/>
                        </a:rPr>
                        <a:t>attack </a:t>
                      </a:r>
                      <a:r>
                        <a:rPr lang="en-US" sz="1100" b="1" spc="-5" dirty="0" smtClean="0">
                          <a:latin typeface="+mn-lt"/>
                          <a:cs typeface="Century Gothic"/>
                        </a:rPr>
                        <a:t>has begin</a:t>
                      </a:r>
                      <a:r>
                        <a:rPr lang="en-US" sz="1100" b="1" spc="-5" baseline="0" dirty="0" smtClean="0">
                          <a:latin typeface="+mn-lt"/>
                          <a:cs typeface="Century Gothic"/>
                        </a:rPr>
                        <a:t> </a:t>
                      </a:r>
                      <a:r>
                        <a:rPr lang="en-US" sz="1100" spc="-15" dirty="0" smtClean="0">
                          <a:latin typeface="+mn-lt"/>
                          <a:cs typeface="Century Gothic"/>
                        </a:rPr>
                        <a:t>(</a:t>
                      </a:r>
                      <a:r>
                        <a:rPr lang="en-US" sz="1100" b="1" u="sng" spc="-15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Century Gothic"/>
                        </a:rPr>
                        <a:t>may  </a:t>
                      </a:r>
                      <a:r>
                        <a:rPr lang="en-US" sz="1100" b="1" u="sng" spc="-1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Century Gothic"/>
                        </a:rPr>
                        <a:t>prevent </a:t>
                      </a:r>
                      <a:r>
                        <a:rPr lang="en-US" sz="1100" b="1" u="sng" spc="-5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Century Gothic"/>
                        </a:rPr>
                        <a:t>further </a:t>
                      </a:r>
                      <a:r>
                        <a:rPr lang="en-US" sz="1100" b="1" u="sng" spc="-1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Century Gothic"/>
                        </a:rPr>
                        <a:t>attacks </a:t>
                      </a:r>
                      <a:r>
                        <a:rPr lang="en-US" sz="1100" b="1" u="sng" spc="-5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Century Gothic"/>
                        </a:rPr>
                        <a:t>only</a:t>
                      </a:r>
                      <a:r>
                        <a:rPr lang="en-US" sz="1100" spc="-5" dirty="0" smtClean="0">
                          <a:latin typeface="+mn-lt"/>
                          <a:cs typeface="Century Gothic"/>
                        </a:rPr>
                        <a:t>)  So </a:t>
                      </a:r>
                      <a:r>
                        <a:rPr lang="en-US" sz="1100" b="1" spc="-10" dirty="0" smtClean="0">
                          <a:latin typeface="+mn-lt"/>
                          <a:cs typeface="Century Gothic"/>
                        </a:rPr>
                        <a:t>they </a:t>
                      </a:r>
                      <a:r>
                        <a:rPr lang="en-US" sz="1100" b="1" spc="-5" dirty="0" smtClean="0">
                          <a:latin typeface="+mn-lt"/>
                          <a:cs typeface="Century Gothic"/>
                        </a:rPr>
                        <a:t>must </a:t>
                      </a:r>
                      <a:r>
                        <a:rPr lang="en-US" sz="1100" b="1" spc="-10" dirty="0" smtClean="0">
                          <a:latin typeface="+mn-lt"/>
                          <a:cs typeface="Century Gothic"/>
                        </a:rPr>
                        <a:t>be</a:t>
                      </a:r>
                      <a:r>
                        <a:rPr lang="en-US" sz="1100" b="1" u="none" spc="-10" dirty="0" smtClean="0">
                          <a:latin typeface="+mn-lt"/>
                          <a:cs typeface="Century Gothic"/>
                        </a:rPr>
                        <a:t> </a:t>
                      </a:r>
                      <a:r>
                        <a:rPr lang="en-US" sz="1100" b="1" u="none" spc="-5" dirty="0" smtClean="0">
                          <a:uFill>
                            <a:solidFill>
                              <a:srgbClr val="171717"/>
                            </a:solidFill>
                          </a:uFill>
                          <a:latin typeface="+mn-lt"/>
                          <a:cs typeface="Century Gothic"/>
                        </a:rPr>
                        <a:t>rapidly </a:t>
                      </a:r>
                      <a:r>
                        <a:rPr lang="en-US" sz="1100" b="1" u="none" spc="-5" dirty="0" smtClean="0">
                          <a:latin typeface="+mn-lt"/>
                          <a:cs typeface="Century Gothic"/>
                        </a:rPr>
                        <a:t> </a:t>
                      </a:r>
                      <a:r>
                        <a:rPr lang="en-US" sz="1100" b="1" spc="-5" dirty="0" smtClean="0">
                          <a:latin typeface="+mn-lt"/>
                          <a:cs typeface="Century Gothic"/>
                        </a:rPr>
                        <a:t>acting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100" b="1" spc="-5" dirty="0" smtClean="0">
                          <a:solidFill>
                            <a:srgbClr val="FF0000"/>
                          </a:solidFill>
                          <a:latin typeface="+mn-lt"/>
                          <a:cs typeface="Century Gothic"/>
                        </a:rPr>
                        <a:t>Non-specifically</a:t>
                      </a:r>
                      <a:r>
                        <a:rPr lang="en-US" sz="1100" b="1" spc="-5" dirty="0" smtClean="0">
                          <a:latin typeface="+mn-lt"/>
                          <a:cs typeface="Century Gothic"/>
                        </a:rPr>
                        <a:t> </a:t>
                      </a:r>
                      <a:r>
                        <a:rPr lang="en-US" sz="1100" spc="-5" dirty="0" smtClean="0">
                          <a:latin typeface="+mn-lt"/>
                          <a:cs typeface="Century Gothic"/>
                        </a:rPr>
                        <a:t>target  </a:t>
                      </a:r>
                      <a:r>
                        <a:rPr lang="en-US" sz="1100" spc="-10" dirty="0" smtClean="0">
                          <a:latin typeface="+mn-lt"/>
                          <a:cs typeface="Century Gothic"/>
                        </a:rPr>
                        <a:t>individual  </a:t>
                      </a:r>
                      <a:r>
                        <a:rPr lang="en-US" sz="1100" u="sng" spc="-5" dirty="0" smtClean="0">
                          <a:latin typeface="+mn-lt"/>
                          <a:cs typeface="Century Gothic"/>
                        </a:rPr>
                        <a:t>symptoms</a:t>
                      </a:r>
                      <a:r>
                        <a:rPr lang="en-US" sz="1100" spc="-5" dirty="0" smtClean="0">
                          <a:latin typeface="+mn-lt"/>
                          <a:cs typeface="Century Gothic"/>
                        </a:rPr>
                        <a:t>. </a:t>
                      </a:r>
                      <a:r>
                        <a:rPr lang="en-US" sz="1100" spc="-10" dirty="0" smtClean="0">
                          <a:latin typeface="+mn-lt"/>
                          <a:cs typeface="Century Gothic"/>
                        </a:rPr>
                        <a:t>i.e.  </a:t>
                      </a:r>
                      <a:r>
                        <a:rPr lang="en-US" sz="1100" spc="-5" dirty="0" smtClean="0">
                          <a:latin typeface="+mn-lt"/>
                          <a:cs typeface="Century Gothic"/>
                        </a:rPr>
                        <a:t>Alleviating  </a:t>
                      </a:r>
                      <a:r>
                        <a:rPr lang="en-US" sz="1100" spc="-10" dirty="0" smtClean="0">
                          <a:latin typeface="+mn-lt"/>
                          <a:cs typeface="Century Gothic"/>
                        </a:rPr>
                        <a:t>Pain,</a:t>
                      </a:r>
                      <a:endParaRPr lang="en-US" sz="1100" dirty="0" smtClean="0">
                        <a:latin typeface="+mn-lt"/>
                        <a:cs typeface="Century Gothic"/>
                      </a:endParaRPr>
                    </a:p>
                    <a:p>
                      <a:pPr lvl="0" algn="ctr"/>
                      <a:r>
                        <a:rPr lang="en-US" sz="1100" spc="-5" dirty="0" smtClean="0">
                          <a:latin typeface="+mn-lt"/>
                          <a:cs typeface="Century Gothic"/>
                        </a:rPr>
                        <a:t>emesis</a:t>
                      </a:r>
                      <a:r>
                        <a:rPr lang="en-US" sz="1100" spc="-60" dirty="0" smtClean="0">
                          <a:latin typeface="+mn-lt"/>
                          <a:cs typeface="Century Gothic"/>
                        </a:rPr>
                        <a:t> </a:t>
                      </a:r>
                      <a:r>
                        <a:rPr lang="en-US" sz="1100" spc="-10" dirty="0" smtClean="0">
                          <a:latin typeface="+mn-lt"/>
                          <a:cs typeface="Century Gothic"/>
                        </a:rPr>
                        <a:t>and  associated  </a:t>
                      </a:r>
                      <a:r>
                        <a:rPr lang="en-US" sz="1100" spc="-5" dirty="0" smtClean="0">
                          <a:latin typeface="+mn-lt"/>
                          <a:cs typeface="Century Gothic"/>
                        </a:rPr>
                        <a:t>symptoms</a:t>
                      </a:r>
                      <a:endParaRPr lang="en-US" sz="1100" dirty="0" smtClean="0">
                        <a:latin typeface="+mn-lt"/>
                      </a:endParaRPr>
                    </a:p>
                  </a:txBody>
                  <a:tcPr/>
                </a:tc>
              </a:tr>
              <a:tr h="284794">
                <a:tc gridSpan="3"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</a:pPr>
                      <a:endParaRPr lang="en-US" sz="100" dirty="0" smtClean="0">
                        <a:latin typeface="Times New Roman"/>
                        <a:cs typeface="Times New Roman"/>
                      </a:endParaRPr>
                    </a:p>
                    <a:p>
                      <a:pPr marL="90805" marR="149860" algn="ctr"/>
                      <a:r>
                        <a:rPr lang="en-US" sz="1100" spc="-5" dirty="0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N.B. </a:t>
                      </a:r>
                      <a:r>
                        <a:rPr lang="en-US" sz="1100" spc="-5" dirty="0" smtClean="0">
                          <a:cs typeface="Century Gothic"/>
                        </a:rPr>
                        <a:t>Full effect of  therapy needs  several weeks to  manifest &amp; should  continue for 6 months &amp;  can be repeated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437215"/>
              </p:ext>
            </p:extLst>
          </p:nvPr>
        </p:nvGraphicFramePr>
        <p:xfrm>
          <a:off x="0" y="3667027"/>
          <a:ext cx="6858000" cy="62627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4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67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1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3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621410">
                <a:tc rowSpan="6">
                  <a:txBody>
                    <a:bodyPr/>
                    <a:lstStyle/>
                    <a:p>
                      <a:pPr marL="474345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12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spc="-5" dirty="0">
                          <a:solidFill>
                            <a:srgbClr val="171717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Drug</a:t>
                      </a:r>
                    </a:p>
                    <a:p>
                      <a:pPr marL="474345" algn="ctr" defTabSz="514350" rtl="0" eaLnBrk="1" latinLnBrk="0" hangingPunct="1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endParaRPr lang="en-US" sz="1400" b="1" kern="1200" spc="-5" dirty="0">
                        <a:solidFill>
                          <a:srgbClr val="171717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vert="vert270">
                    <a:solidFill>
                      <a:srgbClr val="009193">
                        <a:alpha val="29804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74345" lvl="0" algn="just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lang="en-US" sz="1400" b="1" kern="1200" spc="-5" dirty="0" smtClean="0">
                          <a:solidFill>
                            <a:srgbClr val="171717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Analgesics</a:t>
                      </a:r>
                      <a:endParaRPr lang="en-US" sz="1400" b="1" kern="1200" spc="-5" dirty="0">
                        <a:solidFill>
                          <a:srgbClr val="171717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vert="vert270" anchor="ctr">
                    <a:solidFill>
                      <a:srgbClr val="FF2F92">
                        <a:alpha val="30980"/>
                      </a:srgb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51435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cs typeface="Kartika" charset="0"/>
                        </a:rPr>
                        <a:t>Mech. of action</a:t>
                      </a:r>
                    </a:p>
                    <a:p>
                      <a:pPr marL="0" algn="r" defTabSz="514350" rtl="1" eaLnBrk="1" latinLnBrk="0" hangingPunct="1"/>
                      <a:endParaRPr lang="en-US" sz="1000" dirty="0"/>
                    </a:p>
                  </a:txBody>
                  <a:tcPr vert="vert270">
                    <a:solidFill>
                      <a:srgbClr val="009193">
                        <a:alpha val="3098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9700" indent="0">
                        <a:lnSpc>
                          <a:spcPct val="100000"/>
                        </a:lnSpc>
                        <a:spcBef>
                          <a:spcPts val="1095"/>
                        </a:spcBef>
                        <a:buFont typeface="+mj-lt"/>
                        <a:buNone/>
                      </a:pPr>
                      <a:r>
                        <a:rPr lang="en-US" sz="1100" b="1" spc="-1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NSAIDs</a:t>
                      </a:r>
                      <a:r>
                        <a:rPr lang="en-US" sz="1100" b="1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521335" lvl="1" indent="-171450">
                        <a:lnSpc>
                          <a:spcPct val="100000"/>
                        </a:lnSpc>
                        <a:buClr>
                          <a:srgbClr val="36506A"/>
                        </a:buClr>
                        <a:buFont typeface="Arial" charset="0"/>
                        <a:buChar char="•"/>
                        <a:tabLst>
                          <a:tab pos="201295" algn="l"/>
                        </a:tabLst>
                      </a:pPr>
                      <a:r>
                        <a:rPr lang="en-US" sz="1100" b="1" spc="-5" dirty="0" smtClean="0">
                          <a:solidFill>
                            <a:srgbClr val="0432FF"/>
                          </a:solidFill>
                          <a:latin typeface="Arial"/>
                          <a:cs typeface="Arial"/>
                        </a:rPr>
                        <a:t>Acetaminophen </a:t>
                      </a:r>
                      <a:r>
                        <a:rPr lang="en-US" sz="1100" b="1" spc="-5" dirty="0" smtClean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(=</a:t>
                      </a:r>
                      <a:r>
                        <a:rPr lang="en-US" sz="1100" b="1" spc="-5" baseline="0" dirty="0" smtClean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paracetamol) </a:t>
                      </a:r>
                      <a:r>
                        <a:rPr lang="en-US" sz="1100" b="0" spc="-5" baseline="0" dirty="0" smtClean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it is </a:t>
                      </a:r>
                      <a:r>
                        <a:rPr lang="en-US" sz="1100" b="0" spc="-5" dirty="0" smtClean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stronger</a:t>
                      </a:r>
                      <a:r>
                        <a:rPr lang="en-US" sz="1100" b="0" spc="-5" baseline="0" dirty="0" smtClean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 than the others.</a:t>
                      </a:r>
                    </a:p>
                    <a:p>
                      <a:pPr marL="778510" lvl="2" indent="-171450">
                        <a:lnSpc>
                          <a:spcPct val="100000"/>
                        </a:lnSpc>
                        <a:buClr>
                          <a:srgbClr val="36506A"/>
                        </a:buClr>
                        <a:buFont typeface="Wingdings" charset="2"/>
                        <a:buChar char="Ø"/>
                        <a:tabLst>
                          <a:tab pos="201295" algn="l"/>
                        </a:tabLst>
                      </a:pP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lang="en-US" sz="1100" b="1" baseline="0" dirty="0" smtClean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 we combine acetaminophen with: </a:t>
                      </a:r>
                    </a:p>
                    <a:p>
                      <a:pPr marL="1092835" lvl="3" indent="-228600">
                        <a:lnSpc>
                          <a:spcPct val="100000"/>
                        </a:lnSpc>
                        <a:buClr>
                          <a:srgbClr val="36506A"/>
                        </a:buClr>
                        <a:buFont typeface="+mj-lt"/>
                        <a:buAutoNum type="arabicPeriod"/>
                        <a:tabLst>
                          <a:tab pos="201295" algn="l"/>
                        </a:tabLst>
                      </a:pPr>
                      <a:r>
                        <a:rPr lang="en-US" sz="1100" b="1" baseline="0" dirty="0" smtClean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Caffeine (Panadol extra) this will cause wakefulness.</a:t>
                      </a:r>
                    </a:p>
                    <a:p>
                      <a:pPr marL="1092835" lvl="3" indent="-228600">
                        <a:lnSpc>
                          <a:spcPct val="100000"/>
                        </a:lnSpc>
                        <a:buClr>
                          <a:srgbClr val="36506A"/>
                        </a:buClr>
                        <a:buFont typeface="+mj-lt"/>
                        <a:buAutoNum type="arabicPeriod"/>
                        <a:tabLst>
                          <a:tab pos="201295" algn="l"/>
                        </a:tabLst>
                      </a:pPr>
                      <a:r>
                        <a:rPr lang="en-US" sz="1100" b="1" baseline="0" dirty="0" smtClean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1100" b="1" baseline="30000" dirty="0" smtClean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st</a:t>
                      </a:r>
                      <a:r>
                        <a:rPr lang="en-US" sz="1100" b="1" baseline="0" dirty="0" smtClean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 generation Anti-Histamine this will cause sedation and it’s good in migraine.</a:t>
                      </a:r>
                      <a:endParaRPr lang="en-US" sz="1100" b="1" dirty="0">
                        <a:solidFill>
                          <a:srgbClr val="00B050"/>
                        </a:solidFill>
                        <a:latin typeface="Arial"/>
                        <a:cs typeface="Arial"/>
                      </a:endParaRPr>
                    </a:p>
                    <a:p>
                      <a:pPr marL="521335" lvl="1" indent="-171450">
                        <a:lnSpc>
                          <a:spcPct val="100000"/>
                        </a:lnSpc>
                        <a:buClr>
                          <a:srgbClr val="36506A"/>
                        </a:buClr>
                        <a:buFont typeface="Arial" charset="0"/>
                        <a:buChar char="•"/>
                        <a:tabLst>
                          <a:tab pos="201295" algn="l"/>
                        </a:tabLst>
                      </a:pPr>
                      <a:r>
                        <a:rPr lang="en-US" sz="1100" b="1" spc="-10" dirty="0">
                          <a:solidFill>
                            <a:srgbClr val="0432FF"/>
                          </a:solidFill>
                          <a:latin typeface="Arial"/>
                          <a:cs typeface="Arial"/>
                        </a:rPr>
                        <a:t>Aspirin</a:t>
                      </a:r>
                      <a:r>
                        <a:rPr lang="en-US" sz="1100" b="1" spc="-20" dirty="0">
                          <a:solidFill>
                            <a:srgbClr val="0432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(weaker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).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521335" marR="295275" lvl="1" indent="-171450">
                        <a:lnSpc>
                          <a:spcPct val="100000"/>
                        </a:lnSpc>
                        <a:buClr>
                          <a:srgbClr val="36506A"/>
                        </a:buClr>
                        <a:buFont typeface="Arial" charset="0"/>
                        <a:buChar char="•"/>
                        <a:tabLst>
                          <a:tab pos="201295" algn="l"/>
                        </a:tabLst>
                      </a:pPr>
                      <a:r>
                        <a:rPr lang="en-US" sz="1100" b="1" dirty="0">
                          <a:solidFill>
                            <a:srgbClr val="0432FF"/>
                          </a:solidFill>
                          <a:latin typeface="Arial"/>
                          <a:cs typeface="Arial"/>
                        </a:rPr>
                        <a:t>Ibuprofen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,  </a:t>
                      </a:r>
                      <a:r>
                        <a:rPr lang="en-US" sz="1100" b="1" dirty="0">
                          <a:solidFill>
                            <a:srgbClr val="0432FF"/>
                          </a:solidFill>
                          <a:latin typeface="Arial"/>
                          <a:cs typeface="Arial"/>
                        </a:rPr>
                        <a:t>Naproxen </a:t>
                      </a:r>
                      <a:r>
                        <a:rPr lang="en-US" sz="1100" spc="0" dirty="0" smtClean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</a:t>
                      </a:r>
                      <a:r>
                        <a:rPr lang="en-US" sz="1100" spc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Drug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choice</a:t>
                      </a:r>
                      <a:r>
                        <a:rPr lang="en-US" sz="1100" b="1" spc="-125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lang="en-US" sz="1100" b="1" spc="-5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mild 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lang="en-US" sz="1100" b="1" spc="-4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moderate</a:t>
                      </a:r>
                      <a:r>
                        <a:rPr lang="en-US" sz="1100" b="1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attack </a:t>
                      </a:r>
                      <a:r>
                        <a:rPr lang="en-US" sz="1100" b="1" spc="-5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lang="en-US" sz="1100" b="1" spc="-5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lang="en-US" sz="1100" b="1" spc="-85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nausea &amp;</a:t>
                      </a:r>
                      <a:r>
                        <a:rPr lang="en-US" sz="1100" b="1" spc="-15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spc="-5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vomiting.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FF2F92">
                        <a:alpha val="1098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25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2710" marR="319405" indent="46990">
                        <a:lnSpc>
                          <a:spcPct val="100000"/>
                        </a:lnSpc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Opioid like drugs : 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μ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agonist</a:t>
                      </a:r>
                      <a:r>
                        <a:rPr lang="en-US" sz="1100" b="1" spc="-7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e.g.: </a:t>
                      </a:r>
                      <a:r>
                        <a:rPr lang="en-US" sz="1100" b="1" dirty="0" smtClean="0">
                          <a:solidFill>
                            <a:srgbClr val="0432FF"/>
                          </a:solidFill>
                          <a:latin typeface="Arial"/>
                          <a:cs typeface="Arial"/>
                        </a:rPr>
                        <a:t>tramadol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0" baseline="0" dirty="0" smtClean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lang="en-US" sz="1100" dirty="0" smtClean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entral Strong</a:t>
                      </a:r>
                      <a:r>
                        <a:rPr lang="en-US" sz="1100" spc="-70" dirty="0" smtClean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analgesic</a:t>
                      </a:r>
                      <a:r>
                        <a:rPr lang="en-US" sz="1100" baseline="0" dirty="0" smtClean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 used in </a:t>
                      </a:r>
                      <a:r>
                        <a:rPr lang="en-US" sz="1100" b="1" baseline="0" dirty="0" smtClean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severe attack </a:t>
                      </a:r>
                      <a:r>
                        <a:rPr lang="en-US" sz="1100" baseline="0" dirty="0" smtClean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of migraine and is causes tolerance.</a:t>
                      </a:r>
                      <a:endParaRPr lang="en-US" sz="1100" b="1" dirty="0">
                        <a:solidFill>
                          <a:srgbClr val="00B05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FF2F92">
                        <a:alpha val="1098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093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lang="en-US" sz="1400" b="1" spc="-5" dirty="0">
                          <a:solidFill>
                            <a:srgbClr val="171717"/>
                          </a:solidFill>
                          <a:latin typeface="Century Gothic"/>
                          <a:cs typeface="Century Gothic"/>
                        </a:rPr>
                        <a:t>Anti-emetics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en-US" sz="1000" b="1" spc="-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(prevent </a:t>
                      </a:r>
                      <a:r>
                        <a:rPr lang="en-US" sz="1000" b="1" spc="-1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nausea </a:t>
                      </a:r>
                      <a:r>
                        <a:rPr lang="en-US" sz="1000" b="1" spc="-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and</a:t>
                      </a:r>
                      <a:r>
                        <a:rPr lang="en-US" sz="1000" b="1" spc="5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000" b="1" spc="-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vomiting)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marL="0" algn="r" defTabSz="514350" rtl="1" eaLnBrk="1" latinLnBrk="0" hangingPunct="1"/>
                      <a:endParaRPr lang="en-US" sz="1000" dirty="0"/>
                    </a:p>
                  </a:txBody>
                  <a:tcPr vert="vert270">
                    <a:solidFill>
                      <a:srgbClr val="D5FC79">
                        <a:alpha val="5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28600" marR="0" indent="-22860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Dopamine</a:t>
                      </a:r>
                      <a:r>
                        <a:rPr lang="en-US" sz="1100" b="1" spc="-9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Antagonists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algn="r" defTabSz="514350" rtl="1" eaLnBrk="1" latinLnBrk="0" hangingPunct="1"/>
                      <a:endParaRPr lang="en-US" sz="1050" dirty="0"/>
                    </a:p>
                  </a:txBody>
                  <a:tcPr>
                    <a:solidFill>
                      <a:srgbClr val="D5FC79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520"/>
                        </a:lnSpc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A-</a:t>
                      </a:r>
                      <a:r>
                        <a:rPr lang="en-US" sz="11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432FF"/>
                          </a:solidFill>
                          <a:latin typeface="Arial"/>
                          <a:cs typeface="Arial"/>
                        </a:rPr>
                        <a:t>Domperidone</a:t>
                      </a:r>
                      <a:endParaRPr lang="en-US" sz="1100" dirty="0">
                        <a:solidFill>
                          <a:srgbClr val="0432FF"/>
                        </a:solidFill>
                        <a:latin typeface="Arial"/>
                        <a:cs typeface="Arial"/>
                      </a:endParaRPr>
                    </a:p>
                    <a:p>
                      <a:pPr marL="201930" indent="-108585">
                        <a:lnSpc>
                          <a:spcPts val="1520"/>
                        </a:lnSpc>
                        <a:buClr>
                          <a:srgbClr val="FF0000"/>
                        </a:buClr>
                        <a:buFont typeface="Arial"/>
                        <a:buChar char="•"/>
                        <a:tabLst>
                          <a:tab pos="201930" algn="l"/>
                        </a:tabLst>
                      </a:pP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Drug of choice </a:t>
                      </a:r>
                      <a:r>
                        <a:rPr lang="en-US" sz="1100" b="1" spc="-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lang="en-US" sz="1100" b="1" u="sng" spc="-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avoid</a:t>
                      </a:r>
                      <a:r>
                        <a:rPr lang="en-US" sz="1100" b="1" spc="-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sedation</a:t>
                      </a:r>
                    </a:p>
                    <a:p>
                      <a:pPr marL="93345" indent="0">
                        <a:lnSpc>
                          <a:spcPts val="1520"/>
                        </a:lnSpc>
                        <a:buClr>
                          <a:srgbClr val="FF0000"/>
                        </a:buClr>
                        <a:buFontTx/>
                        <a:buNone/>
                        <a:tabLst>
                          <a:tab pos="201930" algn="l"/>
                        </a:tabLst>
                      </a:pPr>
                      <a:r>
                        <a:rPr lang="en-US" sz="11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and sleeping</a:t>
                      </a:r>
                      <a:r>
                        <a:rPr lang="en-US" sz="1100" b="1" spc="-9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11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lang="en-US" sz="11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sedative</a:t>
                      </a:r>
                      <a:r>
                        <a:rPr lang="en-US" sz="11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).</a:t>
                      </a:r>
                      <a:endParaRPr 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marL="264795" indent="-171450">
                        <a:lnSpc>
                          <a:spcPts val="1520"/>
                        </a:lnSpc>
                        <a:buClr>
                          <a:srgbClr val="171717"/>
                        </a:buClr>
                        <a:buFont typeface="Arial" charset="0"/>
                        <a:buChar char="•"/>
                        <a:tabLst>
                          <a:tab pos="201930" algn="l"/>
                        </a:tabLs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Gastro-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prokinetic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effect </a:t>
                      </a:r>
                      <a:endParaRPr lang="en-US" sz="1100" b="1" spc="-5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marL="93345" indent="0">
                        <a:lnSpc>
                          <a:spcPts val="1520"/>
                        </a:lnSpc>
                        <a:buClr>
                          <a:srgbClr val="171717"/>
                        </a:buClr>
                        <a:buFont typeface="Arial" charset="0"/>
                        <a:buNone/>
                        <a:tabLst>
                          <a:tab pos="201930" algn="l"/>
                        </a:tabLst>
                      </a:pPr>
                      <a:r>
                        <a:rPr lang="en-US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(gastric empting)</a:t>
                      </a:r>
                      <a:r>
                        <a:rPr lang="en-US" sz="1100" spc="-95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en-US" sz="1100" b="1" spc="-5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marL="93345" indent="0">
                        <a:lnSpc>
                          <a:spcPts val="1520"/>
                        </a:lnSpc>
                        <a:buClr>
                          <a:srgbClr val="171717"/>
                        </a:buClr>
                        <a:buFont typeface="Arial"/>
                        <a:buNone/>
                        <a:tabLst>
                          <a:tab pos="201930" algn="l"/>
                        </a:tabLst>
                      </a:pP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(increase</a:t>
                      </a:r>
                      <a:r>
                        <a:rPr lang="en-US" sz="1100" b="1" baseline="0" dirty="0" smtClean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gastric </a:t>
                      </a:r>
                      <a:r>
                        <a:rPr lang="en-US" sz="1100" b="1" spc="-5" dirty="0" smtClean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motility </a:t>
                      </a:r>
                    </a:p>
                    <a:p>
                      <a:pPr marL="264795" indent="-171450">
                        <a:lnSpc>
                          <a:spcPts val="1520"/>
                        </a:lnSpc>
                        <a:buClr>
                          <a:srgbClr val="171717"/>
                        </a:buClr>
                        <a:buFont typeface="Wingdings" charset="2"/>
                        <a:buChar char="à"/>
                        <a:tabLst>
                          <a:tab pos="201930" algn="l"/>
                        </a:tabLst>
                      </a:pP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Increase absorption of drug &amp;</a:t>
                      </a:r>
                    </a:p>
                    <a:p>
                      <a:pPr marL="264795" indent="-171450">
                        <a:lnSpc>
                          <a:spcPts val="1520"/>
                        </a:lnSpc>
                        <a:buClr>
                          <a:srgbClr val="171717"/>
                        </a:buClr>
                        <a:buFont typeface="Wingdings" charset="2"/>
                        <a:buChar char="à"/>
                        <a:tabLst>
                          <a:tab pos="201930" algn="l"/>
                        </a:tabLst>
                      </a:pPr>
                      <a:r>
                        <a:rPr lang="en-US" sz="1100" b="1" spc="-85" dirty="0" smtClean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reduce</a:t>
                      </a:r>
                      <a:r>
                        <a:rPr lang="en-US" sz="1100" b="1" baseline="0" dirty="0" smtClean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spc="-5" dirty="0" smtClean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vomiting)</a:t>
                      </a:r>
                      <a:r>
                        <a:rPr lang="en-US" sz="1100" spc="-5" dirty="0" smtClean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0" dirty="0" smtClean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</a:t>
                      </a:r>
                      <a:r>
                        <a:rPr lang="en-US" sz="1100" spc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</a:p>
                    <a:p>
                      <a:pPr marL="93345" indent="0">
                        <a:lnSpc>
                          <a:spcPts val="1520"/>
                        </a:lnSpc>
                        <a:buClr>
                          <a:srgbClr val="171717"/>
                        </a:buClr>
                        <a:buFont typeface="Arial"/>
                        <a:buNone/>
                        <a:tabLst>
                          <a:tab pos="201930" algn="l"/>
                        </a:tabLs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↑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Absorption 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bioavailability 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93345" indent="0">
                        <a:lnSpc>
                          <a:spcPts val="1520"/>
                        </a:lnSpc>
                        <a:buClr>
                          <a:srgbClr val="171717"/>
                        </a:buClr>
                        <a:buFont typeface="Arial"/>
                        <a:buNone/>
                        <a:tabLst>
                          <a:tab pos="201930" algn="l"/>
                        </a:tabLs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lang="en-US" sz="1100" b="1" spc="-14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abortive</a:t>
                      </a:r>
                      <a:r>
                        <a:rPr lang="en-US" sz="1100" b="1" spc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spc="-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therapy</a:t>
                      </a:r>
                      <a:r>
                        <a:rPr lang="en-US" sz="1100" b="1" spc="-1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</a:t>
                      </a:r>
                    </a:p>
                    <a:p>
                      <a:pPr marL="93345" indent="0">
                        <a:lnSpc>
                          <a:spcPts val="1520"/>
                        </a:lnSpc>
                        <a:buClr>
                          <a:srgbClr val="171717"/>
                        </a:buClr>
                        <a:buFont typeface="Arial"/>
                        <a:buNone/>
                        <a:tabLst>
                          <a:tab pos="201930" algn="l"/>
                        </a:tabLst>
                      </a:pPr>
                      <a:endParaRPr lang="en-US" sz="1100" b="1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D5FC79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76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r" defTabSz="51435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520"/>
                        </a:lnSpc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B-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Phenothiazines </a:t>
                      </a:r>
                      <a:r>
                        <a:rPr lang="en-US" sz="1100" i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1100" b="1" dirty="0">
                          <a:solidFill>
                            <a:srgbClr val="0432FF"/>
                          </a:solidFill>
                          <a:latin typeface="Arial"/>
                          <a:cs typeface="Arial"/>
                        </a:rPr>
                        <a:t>Promethazine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):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it is dopamine antagonist &amp;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Has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sz="1100" spc="-1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sedative</a:t>
                      </a:r>
                      <a:r>
                        <a:rPr lang="en-US" sz="1100" b="1" spc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effect</a:t>
                      </a:r>
                      <a:r>
                        <a:rPr lang="en-US" sz="11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D5FC79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76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21945" indent="-228600">
                        <a:lnSpc>
                          <a:spcPts val="1520"/>
                        </a:lnSpc>
                        <a:buFont typeface="+mj-lt"/>
                        <a:buAutoNum type="arabicPeriod" startAt="2"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5HT3</a:t>
                      </a:r>
                      <a:r>
                        <a:rPr lang="en-US" sz="1100" b="1" spc="-4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antagonists: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93345">
                        <a:lnSpc>
                          <a:spcPts val="1520"/>
                        </a:lnSpc>
                      </a:pPr>
                      <a:r>
                        <a:rPr lang="en-US" sz="1100" b="1" dirty="0">
                          <a:solidFill>
                            <a:srgbClr val="0432FF"/>
                          </a:solidFill>
                          <a:latin typeface="Arial"/>
                          <a:cs typeface="Arial"/>
                        </a:rPr>
                        <a:t>Ondanseteron, </a:t>
                      </a:r>
                      <a:r>
                        <a:rPr lang="en-US" sz="1100" b="1" dirty="0" err="1" smtClean="0">
                          <a:solidFill>
                            <a:srgbClr val="0432FF"/>
                          </a:solidFill>
                          <a:latin typeface="Arial"/>
                          <a:cs typeface="Arial"/>
                        </a:rPr>
                        <a:t>Granisetron</a:t>
                      </a:r>
                      <a:r>
                        <a:rPr lang="en-US" sz="1100" b="1" dirty="0" smtClean="0">
                          <a:solidFill>
                            <a:srgbClr val="0432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1100" b="1" spc="-5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the best drugs for</a:t>
                      </a:r>
                      <a:r>
                        <a:rPr lang="en-US" sz="1100" b="1" spc="-5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vomiting </a:t>
                      </a:r>
                      <a:r>
                        <a:rPr lang="en-US" sz="1100" b="1" spc="-5" baseline="0" dirty="0" smtClean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)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lang="en-US" sz="11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severe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nausea</a:t>
                      </a:r>
                      <a:r>
                        <a:rPr lang="en-US" sz="1100" b="1" spc="-1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vomiting</a:t>
                      </a:r>
                      <a:r>
                        <a:rPr lang="en-US" sz="1100" spc="-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 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D5FC79">
                        <a:alpha val="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1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21945" indent="-228600">
                        <a:lnSpc>
                          <a:spcPts val="1525"/>
                        </a:lnSpc>
                        <a:buFont typeface="+mj-lt"/>
                        <a:buAutoNum type="arabicPeriod" startAt="3"/>
                      </a:pPr>
                      <a:r>
                        <a:rPr lang="en-US" sz="1100" b="1" spc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H1</a:t>
                      </a:r>
                      <a:r>
                        <a:rPr lang="en-US" sz="1100" b="1" spc="-3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antagonist: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93345">
                        <a:lnSpc>
                          <a:spcPts val="1520"/>
                        </a:lnSpc>
                      </a:pPr>
                      <a:r>
                        <a:rPr lang="en-US" sz="1100" b="1" dirty="0">
                          <a:solidFill>
                            <a:srgbClr val="0432FF"/>
                          </a:solidFill>
                          <a:latin typeface="Arial"/>
                          <a:cs typeface="Arial"/>
                        </a:rPr>
                        <a:t>Meclizine, diphenhydramine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Has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anti-histaminic</a:t>
                      </a:r>
                      <a:r>
                        <a:rPr lang="en-US" sz="1100" b="1" spc="-14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sedative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lang="en-US" sz="1100" spc="-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Anti-cholinergic</a:t>
                      </a:r>
                      <a:r>
                        <a:rPr lang="en-US" sz="1100" b="1" spc="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effect.</a:t>
                      </a:r>
                      <a:r>
                        <a:rPr lang="en-US" sz="1100" spc="-5" dirty="0">
                          <a:solidFill>
                            <a:srgbClr val="1B2835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lang="en-US" sz="1800" spc="0" baseline="-41666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050" b="1" dirty="0" smtClean="0">
                          <a:solidFill>
                            <a:srgbClr val="00B050"/>
                          </a:solidFill>
                          <a:latin typeface="Wingdings"/>
                          <a:cs typeface="Wingdings"/>
                        </a:rPr>
                        <a:t></a:t>
                      </a:r>
                      <a:r>
                        <a:rPr lang="en-US" sz="1050" b="1" dirty="0" smtClean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050" b="1" dirty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Safe for</a:t>
                      </a:r>
                      <a:r>
                        <a:rPr lang="en-US" sz="1050" b="1" spc="-55" dirty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050" b="1" spc="-5" dirty="0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pregnancy.</a:t>
                      </a:r>
                      <a:endParaRPr lang="en-US" sz="1050" b="1" dirty="0">
                        <a:solidFill>
                          <a:srgbClr val="00B05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D5FC79">
                        <a:alpha val="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3B69505-05C1-4B8E-AFD0-C485E9693649}"/>
              </a:ext>
            </a:extLst>
          </p:cNvPr>
          <p:cNvSpPr/>
          <p:nvPr/>
        </p:nvSpPr>
        <p:spPr>
          <a:xfrm>
            <a:off x="0" y="3263153"/>
            <a:ext cx="6858000" cy="4076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algn="ctr">
              <a:lnSpc>
                <a:spcPct val="150000"/>
              </a:lnSpc>
              <a:spcBef>
                <a:spcPts val="875"/>
              </a:spcBef>
              <a:tabLst>
                <a:tab pos="1863089" algn="l"/>
              </a:tabLst>
            </a:pPr>
            <a:r>
              <a:rPr lang="en-US" sz="2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ACUTE ATTACK (RESCUE THERAPY)</a:t>
            </a:r>
          </a:p>
        </p:txBody>
      </p:sp>
      <p:pic>
        <p:nvPicPr>
          <p:cNvPr id="11" name="Picture 2" descr="C:\Users\Administrator\Pictures\Picture1.pn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241303" y="5960844"/>
            <a:ext cx="1550709" cy="208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239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3B69505-05C1-4B8E-AFD0-C485E9693649}"/>
              </a:ext>
            </a:extLst>
          </p:cNvPr>
          <p:cNvSpPr/>
          <p:nvPr/>
        </p:nvSpPr>
        <p:spPr>
          <a:xfrm>
            <a:off x="0" y="0"/>
            <a:ext cx="6858000" cy="4675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algn="ctr">
              <a:lnSpc>
                <a:spcPct val="150000"/>
              </a:lnSpc>
              <a:spcBef>
                <a:spcPts val="875"/>
              </a:spcBef>
              <a:tabLst>
                <a:tab pos="1863089" algn="l"/>
              </a:tabLst>
            </a:pPr>
            <a:r>
              <a:rPr lang="en-US" sz="2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ACUTE ATTACK (ABORTIVE THERPY)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>
            <a:off x="473780" y="3026766"/>
            <a:ext cx="5685788" cy="315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99295014"/>
              </p:ext>
            </p:extLst>
          </p:nvPr>
        </p:nvGraphicFramePr>
        <p:xfrm>
          <a:off x="540552" y="496420"/>
          <a:ext cx="5552245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Bent-Up Arrow 20"/>
          <p:cNvSpPr/>
          <p:nvPr/>
        </p:nvSpPr>
        <p:spPr>
          <a:xfrm rot="10800000" flipH="1">
            <a:off x="5418354" y="2642565"/>
            <a:ext cx="462987" cy="335666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Bent-Up Arrow 21"/>
          <p:cNvSpPr/>
          <p:nvPr/>
        </p:nvSpPr>
        <p:spPr>
          <a:xfrm flipH="1" flipV="1">
            <a:off x="753538" y="2691100"/>
            <a:ext cx="462987" cy="335666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312811"/>
              </p:ext>
            </p:extLst>
          </p:nvPr>
        </p:nvGraphicFramePr>
        <p:xfrm>
          <a:off x="0" y="7160853"/>
          <a:ext cx="6858000" cy="2209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</a:tblGrid>
              <a:tr h="459538">
                <a:tc gridSpan="3"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ln w="6600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Abadi MT Condensed Extra Bold" charset="0"/>
                          <a:ea typeface="Abadi MT Condensed Extra Bold" charset="0"/>
                          <a:cs typeface="Abadi MT Condensed Extra Bold" charset="0"/>
                        </a:rPr>
                        <a:t>Prevent recurrence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3099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  <a:cs typeface="Century Gothic"/>
                        </a:rPr>
                        <a:t>Anti-epileptics</a:t>
                      </a:r>
                      <a:endParaRPr lang="en-US" sz="1400" dirty="0" smtClean="0">
                        <a:latin typeface="+mn-lt"/>
                      </a:endParaRPr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FF7E7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-5" dirty="0" smtClean="0">
                          <a:latin typeface="+mn-lt"/>
                          <a:cs typeface="Century Gothic"/>
                        </a:rPr>
                        <a:t>Anti-depressants</a:t>
                      </a:r>
                      <a:endParaRPr lang="en-US" sz="1200" dirty="0" smtClean="0">
                        <a:latin typeface="+mn-lt"/>
                      </a:endParaRPr>
                    </a:p>
                  </a:txBody>
                  <a:tcPr>
                    <a:solidFill>
                      <a:srgbClr val="D5FC7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Century Gothic"/>
                        </a:rPr>
                        <a:t>Anti-  </a:t>
                      </a:r>
                      <a:r>
                        <a:rPr lang="en-US" sz="1200" b="1" spc="5" dirty="0" smtClean="0">
                          <a:latin typeface="+mn-lt"/>
                          <a:cs typeface="Century Gothic"/>
                        </a:rPr>
                        <a:t>hy</a:t>
                      </a:r>
                      <a:r>
                        <a:rPr lang="en-US" sz="1200" b="1" spc="15" dirty="0" smtClean="0">
                          <a:latin typeface="+mn-lt"/>
                          <a:cs typeface="Century Gothic"/>
                        </a:rPr>
                        <a:t>p</a:t>
                      </a:r>
                      <a:r>
                        <a:rPr lang="en-US" sz="1200" b="1" dirty="0" smtClean="0">
                          <a:latin typeface="+mn-lt"/>
                          <a:cs typeface="Century Gothic"/>
                        </a:rPr>
                        <a:t>er</a:t>
                      </a:r>
                      <a:r>
                        <a:rPr lang="en-US" sz="1200" b="1" spc="-5" dirty="0" smtClean="0">
                          <a:latin typeface="+mn-lt"/>
                          <a:cs typeface="Century Gothic"/>
                        </a:rPr>
                        <a:t>t</a:t>
                      </a:r>
                      <a:r>
                        <a:rPr lang="en-US" sz="1200" b="1" spc="5" dirty="0" smtClean="0">
                          <a:latin typeface="+mn-lt"/>
                          <a:cs typeface="Century Gothic"/>
                        </a:rPr>
                        <a:t>ens</a:t>
                      </a:r>
                      <a:r>
                        <a:rPr lang="en-US" sz="1200" b="1" spc="-5" dirty="0" smtClean="0">
                          <a:latin typeface="+mn-lt"/>
                          <a:cs typeface="Century Gothic"/>
                        </a:rPr>
                        <a:t>i</a:t>
                      </a:r>
                      <a:r>
                        <a:rPr lang="en-US" sz="1200" b="1" dirty="0" smtClean="0">
                          <a:latin typeface="+mn-lt"/>
                          <a:cs typeface="Century Gothic"/>
                        </a:rPr>
                        <a:t>ve</a:t>
                      </a:r>
                      <a:r>
                        <a:rPr lang="en-US" sz="1200" b="1" spc="5" dirty="0" smtClean="0">
                          <a:latin typeface="+mn-lt"/>
                          <a:cs typeface="Century Gothic"/>
                        </a:rPr>
                        <a:t>s</a:t>
                      </a:r>
                      <a:endParaRPr lang="en-US" sz="1200" dirty="0" smtClean="0">
                        <a:latin typeface="+mn-lt"/>
                      </a:endParaRPr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73FDD6">
                        <a:alpha val="52157"/>
                      </a:srgbClr>
                    </a:solidFill>
                  </a:tcPr>
                </a:tc>
              </a:tr>
              <a:tr h="1262172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Century Gothic"/>
                        </a:rPr>
                        <a:t>Block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+mn-lt"/>
                          <a:cs typeface="Century Gothic"/>
                        </a:rPr>
                        <a:t>Na</a:t>
                      </a:r>
                      <a:r>
                        <a:rPr lang="en-US" sz="1200" b="1" baseline="24691" dirty="0" smtClean="0">
                          <a:solidFill>
                            <a:srgbClr val="FF0000"/>
                          </a:solidFill>
                          <a:latin typeface="+mn-lt"/>
                          <a:cs typeface="Century Gothic"/>
                        </a:rPr>
                        <a:t>+ </a:t>
                      </a:r>
                      <a:r>
                        <a:rPr lang="en-US" sz="1200" b="1" dirty="0" smtClean="0">
                          <a:latin typeface="+mn-lt"/>
                          <a:cs typeface="Century Gothic"/>
                        </a:rPr>
                        <a:t>channel &amp;  </a:t>
                      </a:r>
                      <a:r>
                        <a:rPr lang="en-US" sz="1200" b="1" spc="-5" dirty="0" smtClean="0">
                          <a:latin typeface="+mn-lt"/>
                          <a:cs typeface="Century Gothic"/>
                        </a:rPr>
                        <a:t>augment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+mn-lt"/>
                          <a:cs typeface="Century Gothic"/>
                        </a:rPr>
                        <a:t>GABA</a:t>
                      </a:r>
                      <a:r>
                        <a:rPr lang="en-US" sz="1200" b="1" dirty="0" smtClean="0">
                          <a:latin typeface="+mn-lt"/>
                          <a:cs typeface="Century Gothic"/>
                        </a:rPr>
                        <a:t> </a:t>
                      </a:r>
                      <a:r>
                        <a:rPr lang="en-US" sz="1200" b="1" spc="-5" dirty="0" smtClean="0">
                          <a:latin typeface="+mn-lt"/>
                          <a:cs typeface="Century Gothic"/>
                        </a:rPr>
                        <a:t>at  </a:t>
                      </a:r>
                      <a:r>
                        <a:rPr lang="en-US" sz="1200" b="1" dirty="0" smtClean="0">
                          <a:latin typeface="+mn-lt"/>
                          <a:cs typeface="Century Gothic"/>
                        </a:rPr>
                        <a:t>GABA-A receptors  </a:t>
                      </a:r>
                      <a:r>
                        <a:rPr lang="en-US" sz="1200" b="1" spc="-5" dirty="0" err="1" smtClean="0">
                          <a:solidFill>
                            <a:srgbClr val="0432FF"/>
                          </a:solidFill>
                          <a:latin typeface="+mn-lt"/>
                          <a:cs typeface="Century Gothic"/>
                        </a:rPr>
                        <a:t>Topiramate</a:t>
                      </a:r>
                      <a:r>
                        <a:rPr lang="en-US" sz="1200" b="1" spc="-5" dirty="0" smtClean="0">
                          <a:solidFill>
                            <a:srgbClr val="0432FF"/>
                          </a:solidFill>
                          <a:latin typeface="+mn-lt"/>
                          <a:cs typeface="Century Gothic"/>
                        </a:rPr>
                        <a:t>,</a:t>
                      </a:r>
                      <a:r>
                        <a:rPr lang="en-US" sz="1200" b="1" spc="-45" dirty="0" smtClean="0">
                          <a:solidFill>
                            <a:srgbClr val="0432FF"/>
                          </a:solidFill>
                          <a:latin typeface="+mn-lt"/>
                          <a:cs typeface="Century Gothic"/>
                        </a:rPr>
                        <a:t> </a:t>
                      </a:r>
                      <a:r>
                        <a:rPr lang="en-US" sz="1200" b="1" spc="-5" dirty="0" err="1" smtClean="0">
                          <a:solidFill>
                            <a:srgbClr val="0432FF"/>
                          </a:solidFill>
                          <a:latin typeface="+mn-lt"/>
                          <a:cs typeface="Century Gothic"/>
                        </a:rPr>
                        <a:t>Valproic</a:t>
                      </a:r>
                      <a:endParaRPr lang="en-US" sz="1200" b="1" spc="-5" dirty="0" smtClean="0">
                        <a:solidFill>
                          <a:srgbClr val="0432FF"/>
                        </a:solidFill>
                        <a:latin typeface="+mn-lt"/>
                        <a:cs typeface="Century Gothic"/>
                      </a:endParaRP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-5" dirty="0" smtClean="0">
                          <a:solidFill>
                            <a:srgbClr val="00B050"/>
                          </a:solidFill>
                          <a:latin typeface="+mn-lt"/>
                          <a:cs typeface="Century Gothic"/>
                        </a:rPr>
                        <a:t>(very low dose)</a:t>
                      </a:r>
                      <a:endParaRPr lang="en-US" sz="1200" dirty="0" smtClean="0">
                        <a:solidFill>
                          <a:srgbClr val="00B050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200" b="1" spc="-5" dirty="0" smtClean="0">
                          <a:solidFill>
                            <a:schemeClr val="tx1"/>
                          </a:solidFill>
                          <a:latin typeface="+mn-lt"/>
                          <a:cs typeface="Century Gothic"/>
                        </a:rPr>
                        <a:t>TCA;</a:t>
                      </a:r>
                      <a:r>
                        <a:rPr lang="en-US" sz="1200" b="1" spc="-80" dirty="0" smtClean="0">
                          <a:solidFill>
                            <a:srgbClr val="0432FF"/>
                          </a:solidFill>
                          <a:latin typeface="+mn-lt"/>
                          <a:cs typeface="Century Gothic"/>
                        </a:rPr>
                        <a:t> </a:t>
                      </a:r>
                      <a:r>
                        <a:rPr lang="en-US" sz="1200" b="1" u="heavy" spc="-5" dirty="0" err="1" smtClean="0">
                          <a:solidFill>
                            <a:srgbClr val="0432FF"/>
                          </a:solidFill>
                          <a:uFill>
                            <a:solidFill>
                              <a:srgbClr val="FF6692"/>
                            </a:solidFill>
                          </a:uFill>
                          <a:latin typeface="+mn-lt"/>
                          <a:cs typeface="Century Gothic"/>
                        </a:rPr>
                        <a:t>amitryptylin</a:t>
                      </a:r>
                      <a:endParaRPr lang="en-US" sz="1200" dirty="0" smtClean="0">
                        <a:solidFill>
                          <a:srgbClr val="0432FF"/>
                        </a:solidFill>
                        <a:latin typeface="+mn-lt"/>
                        <a:cs typeface="Century Gothic"/>
                      </a:endParaRPr>
                    </a:p>
                    <a:p>
                      <a:pPr lvl="0" algn="ctr"/>
                      <a:r>
                        <a:rPr lang="en-US" sz="1200" spc="-10" dirty="0" smtClean="0">
                          <a:solidFill>
                            <a:schemeClr val="tx1"/>
                          </a:solidFill>
                          <a:latin typeface="+mn-lt"/>
                          <a:cs typeface="Century Gothic"/>
                        </a:rPr>
                        <a:t>and</a:t>
                      </a:r>
                      <a:r>
                        <a:rPr lang="en-US" sz="1200" spc="-75" dirty="0" smtClean="0">
                          <a:solidFill>
                            <a:schemeClr val="tx1"/>
                          </a:solidFill>
                          <a:latin typeface="+mn-lt"/>
                          <a:cs typeface="Century Gothic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rgbClr val="0432FF"/>
                          </a:solidFill>
                          <a:latin typeface="+mn-lt"/>
                          <a:cs typeface="Century Gothic"/>
                        </a:rPr>
                        <a:t>nortryptyline</a:t>
                      </a:r>
                      <a:r>
                        <a:rPr lang="en-US" sz="1200" b="1" dirty="0" smtClean="0">
                          <a:solidFill>
                            <a:srgbClr val="0432FF"/>
                          </a:solidFill>
                          <a:latin typeface="+mn-lt"/>
                          <a:cs typeface="Century Gothic"/>
                        </a:rPr>
                        <a:t>.</a:t>
                      </a:r>
                      <a:endParaRPr lang="en-US" sz="1200" dirty="0" smtClean="0">
                        <a:solidFill>
                          <a:srgbClr val="0432FF"/>
                        </a:solidFill>
                        <a:latin typeface="+mn-lt"/>
                        <a:cs typeface="Century Gothic"/>
                      </a:endParaRPr>
                    </a:p>
                    <a:p>
                      <a:pPr lvl="0" algn="ctr"/>
                      <a:r>
                        <a:rPr lang="en-US" sz="1200" spc="-5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Century Gothic"/>
                        </a:rPr>
                        <a:t>Why </a:t>
                      </a:r>
                      <a:r>
                        <a:rPr lang="en-US" sz="1200" spc="-15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Century Gothic"/>
                        </a:rPr>
                        <a:t>TCA? </a:t>
                      </a:r>
                      <a:r>
                        <a:rPr lang="en-US" sz="1200" spc="-5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Century Gothic"/>
                        </a:rPr>
                        <a:t>Because they have 5-  HT &amp; H1 actions, which are  </a:t>
                      </a:r>
                      <a:r>
                        <a:rPr lang="en-US" sz="1200" spc="-1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Century Gothic"/>
                        </a:rPr>
                        <a:t>good </a:t>
                      </a:r>
                      <a:r>
                        <a:rPr lang="en-US" sz="1200" spc="-5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Century Gothic"/>
                        </a:rPr>
                        <a:t>for</a:t>
                      </a:r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Century Gothic"/>
                        </a:rPr>
                        <a:t> </a:t>
                      </a:r>
                      <a:r>
                        <a:rPr lang="en-US" sz="1200" spc="-5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Century Gothic"/>
                        </a:rPr>
                        <a:t>migraine</a:t>
                      </a:r>
                      <a:endParaRPr lang="en-US" sz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-5" dirty="0" err="1" smtClean="0">
                          <a:latin typeface="+mn-lt"/>
                          <a:cs typeface="Century Gothic"/>
                        </a:rPr>
                        <a:t>Β</a:t>
                      </a:r>
                      <a:r>
                        <a:rPr lang="en-US" sz="1200" b="1" spc="-5" dirty="0" smtClean="0">
                          <a:latin typeface="+mn-lt"/>
                          <a:cs typeface="Century Gothic"/>
                        </a:rPr>
                        <a:t>-blockers;</a:t>
                      </a:r>
                      <a:r>
                        <a:rPr lang="en-US" sz="1200" spc="-5" dirty="0" smtClean="0">
                          <a:latin typeface="+mn-lt"/>
                          <a:cs typeface="Century Gothic"/>
                        </a:rPr>
                        <a:t> </a:t>
                      </a:r>
                      <a:r>
                        <a:rPr lang="en-US" sz="1200" b="1" u="heavy" spc="-5" dirty="0" smtClean="0">
                          <a:solidFill>
                            <a:srgbClr val="0432FF"/>
                          </a:solidFill>
                          <a:uFill>
                            <a:solidFill>
                              <a:srgbClr val="FF6692"/>
                            </a:solidFill>
                          </a:uFill>
                          <a:latin typeface="+mn-lt"/>
                          <a:cs typeface="Century Gothic"/>
                        </a:rPr>
                        <a:t>propranolol </a:t>
                      </a:r>
                      <a:r>
                        <a:rPr lang="en-US" sz="1200" b="1" spc="-5" dirty="0" smtClean="0">
                          <a:solidFill>
                            <a:srgbClr val="0432FF"/>
                          </a:solidFill>
                          <a:latin typeface="+mn-lt"/>
                          <a:cs typeface="Century Gothic"/>
                        </a:rPr>
                        <a:t> </a:t>
                      </a:r>
                      <a:r>
                        <a:rPr lang="en-US" sz="1200" spc="-5" dirty="0" smtClean="0">
                          <a:latin typeface="+mn-lt"/>
                          <a:cs typeface="Century Gothic"/>
                        </a:rPr>
                        <a:t>Ca</a:t>
                      </a:r>
                      <a:r>
                        <a:rPr lang="en-US" sz="1200" spc="-7" baseline="24305" dirty="0" smtClean="0">
                          <a:latin typeface="+mn-lt"/>
                          <a:cs typeface="Century Gothic"/>
                        </a:rPr>
                        <a:t>2+ </a:t>
                      </a:r>
                      <a:r>
                        <a:rPr lang="en-US" sz="1200" spc="-5" dirty="0" smtClean="0">
                          <a:latin typeface="+mn-lt"/>
                          <a:cs typeface="Century Gothic"/>
                        </a:rPr>
                        <a:t>Channel </a:t>
                      </a:r>
                      <a:r>
                        <a:rPr lang="en-US" sz="1200" dirty="0" smtClean="0">
                          <a:latin typeface="+mn-lt"/>
                          <a:cs typeface="Century Gothic"/>
                        </a:rPr>
                        <a:t>Blockers </a:t>
                      </a: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+mn-lt"/>
                          <a:cs typeface="Century Gothic"/>
                        </a:rPr>
                        <a:t> </a:t>
                      </a:r>
                      <a:r>
                        <a:rPr lang="en-US" sz="1200" b="1" spc="-5" dirty="0" smtClean="0">
                          <a:solidFill>
                            <a:srgbClr val="0432FF"/>
                          </a:solidFill>
                          <a:latin typeface="+mn-lt"/>
                          <a:cs typeface="Century Gothic"/>
                        </a:rPr>
                        <a:t>Propranolol</a:t>
                      </a:r>
                      <a:r>
                        <a:rPr lang="en-US" sz="1200" b="1" spc="-5" dirty="0" smtClean="0">
                          <a:latin typeface="+mn-lt"/>
                          <a:cs typeface="Century Gothic"/>
                        </a:rPr>
                        <a:t> </a:t>
                      </a:r>
                      <a:r>
                        <a:rPr lang="en-US" sz="1200" spc="-5" dirty="0" smtClean="0">
                          <a:latin typeface="+mn-lt"/>
                          <a:cs typeface="Century Gothic"/>
                        </a:rPr>
                        <a:t>is </a:t>
                      </a:r>
                      <a:r>
                        <a:rPr lang="en-US" sz="1200" dirty="0" smtClean="0">
                          <a:latin typeface="+mn-lt"/>
                          <a:cs typeface="Century Gothic"/>
                        </a:rPr>
                        <a:t>commonly  used </a:t>
                      </a:r>
                      <a:r>
                        <a:rPr lang="en-US" sz="1200" spc="-5" dirty="0" smtClean="0">
                          <a:latin typeface="+mn-lt"/>
                          <a:cs typeface="Century Gothic"/>
                        </a:rPr>
                        <a:t>in </a:t>
                      </a:r>
                      <a:r>
                        <a:rPr lang="en-US" sz="1200" b="1" spc="-5" dirty="0" smtClean="0">
                          <a:latin typeface="+mn-lt"/>
                          <a:cs typeface="Century Gothic"/>
                        </a:rPr>
                        <a:t>prophylaxis </a:t>
                      </a:r>
                      <a:r>
                        <a:rPr lang="en-US" sz="1200" spc="-5" dirty="0" smtClean="0">
                          <a:latin typeface="+mn-lt"/>
                          <a:cs typeface="Century Gothic"/>
                        </a:rPr>
                        <a:t>of  migraine</a:t>
                      </a:r>
                      <a:r>
                        <a:rPr lang="en-US" sz="1200" dirty="0" smtClean="0">
                          <a:latin typeface="+mn-lt"/>
                          <a:cs typeface="Century Gothic"/>
                        </a:rPr>
                        <a:t> </a:t>
                      </a:r>
                      <a:r>
                        <a:rPr lang="en-US" sz="1200" spc="-10" dirty="0" smtClean="0">
                          <a:latin typeface="+mn-lt"/>
                          <a:cs typeface="Century Gothic"/>
                        </a:rPr>
                        <a:t>attack.</a:t>
                      </a:r>
                      <a:endParaRPr lang="en-US" sz="1200" dirty="0" smtClean="0">
                        <a:latin typeface="+mn-lt"/>
                      </a:endParaRP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88536" y="6325386"/>
            <a:ext cx="6259398" cy="694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0432FF"/>
                </a:solidFill>
              </a:rPr>
              <a:t>Ergotamine</a:t>
            </a:r>
            <a:r>
              <a:rPr lang="en-US" dirty="0" smtClean="0">
                <a:solidFill>
                  <a:srgbClr val="00B050"/>
                </a:solidFill>
              </a:rPr>
              <a:t> from </a:t>
            </a:r>
            <a:r>
              <a:rPr lang="en-US" dirty="0" smtClean="0">
                <a:solidFill>
                  <a:srgbClr val="0432FF"/>
                </a:solidFill>
              </a:rPr>
              <a:t>ergots</a:t>
            </a:r>
            <a:r>
              <a:rPr lang="en-US" dirty="0" smtClean="0">
                <a:solidFill>
                  <a:srgbClr val="00B050"/>
                </a:solidFill>
              </a:rPr>
              <a:t> group affect many receptor so it is not selective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>
                <a:solidFill>
                  <a:srgbClr val="0432FF"/>
                </a:solidFill>
              </a:rPr>
              <a:t>Sumatriptan</a:t>
            </a:r>
            <a:r>
              <a:rPr lang="en-US" dirty="0" smtClean="0">
                <a:solidFill>
                  <a:srgbClr val="00B050"/>
                </a:solidFill>
              </a:rPr>
              <a:t> from </a:t>
            </a:r>
            <a:r>
              <a:rPr lang="en-US" dirty="0" err="1" smtClean="0">
                <a:solidFill>
                  <a:srgbClr val="0432FF"/>
                </a:solidFill>
              </a:rPr>
              <a:t>triptans</a:t>
            </a:r>
            <a:r>
              <a:rPr lang="en-US" dirty="0" smtClean="0">
                <a:solidFill>
                  <a:srgbClr val="00B050"/>
                </a:solidFill>
              </a:rPr>
              <a:t> group  affect ONLY serotonin receptors so it is selective (better)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3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00918740-5C1A-416C-A70E-22BA52A5F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328652"/>
              </p:ext>
            </p:extLst>
          </p:nvPr>
        </p:nvGraphicFramePr>
        <p:xfrm>
          <a:off x="11783" y="467592"/>
          <a:ext cx="6834433" cy="89099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489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917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0828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  <a:ea typeface="Kartika" charset="0"/>
                          <a:cs typeface="Kartika" charset="0"/>
                        </a:rPr>
                        <a:t>1- Ergots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E79">
                        <a:alpha val="3607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8EA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8EA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10780"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Drug 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Ergotamine tartarate</a:t>
                      </a:r>
                    </a:p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rare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clinical use due to sever adverse effects)</a:t>
                      </a:r>
                    </a:p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(restricted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93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Dihydroergotamine (DHE)</a:t>
                      </a:r>
                    </a:p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preferred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clinical setting)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79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91630"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baseline="0" dirty="0">
                          <a:solidFill>
                            <a:schemeClr val="tx1"/>
                          </a:solidFill>
                          <a:latin typeface="+mn-lt"/>
                          <a:ea typeface="Kartika" charset="0"/>
                          <a:cs typeface="Kartika" charset="0"/>
                        </a:rPr>
                        <a:t>Mech. of action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200" kern="1200" dirty="0" smtClean="0"/>
                        <a:t>Product </a:t>
                      </a:r>
                      <a:r>
                        <a:rPr lang="en-US" sz="1200" kern="1200" dirty="0"/>
                        <a:t>of </a:t>
                      </a:r>
                      <a:r>
                        <a:rPr lang="en-US" sz="1200" kern="1200" dirty="0" err="1"/>
                        <a:t>Claviceps</a:t>
                      </a:r>
                      <a:r>
                        <a:rPr lang="en-US" sz="1200" kern="1200" dirty="0"/>
                        <a:t> </a:t>
                      </a:r>
                      <a:r>
                        <a:rPr lang="en-US" sz="1200" kern="1200" dirty="0" err="1" smtClean="0"/>
                        <a:t>purpurea</a:t>
                      </a:r>
                      <a:r>
                        <a:rPr lang="en-US" sz="1200" kern="1200" baseline="0" dirty="0"/>
                        <a:t> </a:t>
                      </a:r>
                      <a:r>
                        <a:rPr lang="en-US" sz="1200" kern="1200" baseline="0" dirty="0" smtClean="0"/>
                        <a:t>which is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kern="1200" dirty="0"/>
                        <a:t>a </a:t>
                      </a:r>
                      <a:r>
                        <a:rPr lang="en-US" sz="1200" kern="1200" dirty="0" smtClean="0"/>
                        <a:t>fungus </a:t>
                      </a:r>
                      <a:r>
                        <a:rPr lang="en-US" sz="1200" kern="1200" dirty="0"/>
                        <a:t>growing on rye/grains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</a:rPr>
                        <a:t>Non-Selective</a:t>
                      </a:r>
                      <a:r>
                        <a:rPr lang="en-US" sz="1200" b="1" kern="1200" baseline="0" dirty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sz="1200" b="1" kern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</a:rPr>
                        <a:t>Partial </a:t>
                      </a:r>
                      <a:r>
                        <a:rPr lang="en-US" sz="1200" b="1" kern="1200" dirty="0" err="1" smtClean="0">
                          <a:solidFill>
                            <a:srgbClr val="FF0000"/>
                          </a:solidFill>
                        </a:rPr>
                        <a:t>Agonism</a:t>
                      </a: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</a:rPr>
                        <a:t>at 5HT1 </a:t>
                      </a:r>
                      <a:r>
                        <a:rPr lang="en-US" sz="1200" kern="1200" dirty="0"/>
                        <a:t>(</a:t>
                      </a:r>
                      <a:r>
                        <a:rPr lang="en-US" sz="1200" kern="1200" dirty="0">
                          <a:solidFill>
                            <a:srgbClr val="FF0000"/>
                          </a:solidFill>
                        </a:rPr>
                        <a:t>5HT-1D/1B</a:t>
                      </a:r>
                      <a:r>
                        <a:rPr lang="en-US" sz="1200" kern="1200" dirty="0"/>
                        <a:t> found in </a:t>
                      </a:r>
                      <a:r>
                        <a:rPr lang="en-US" sz="1200" kern="1200" dirty="0" err="1"/>
                        <a:t>cerebereal</a:t>
                      </a:r>
                      <a:r>
                        <a:rPr lang="en-US" sz="1200" kern="1200" dirty="0"/>
                        <a:t> And </a:t>
                      </a:r>
                      <a:r>
                        <a:rPr lang="en-US" sz="1200" kern="1200" dirty="0" err="1"/>
                        <a:t>menigeal</a:t>
                      </a:r>
                      <a:r>
                        <a:rPr lang="en-US" sz="1200" kern="1200" dirty="0"/>
                        <a:t> vessels) </a:t>
                      </a:r>
                      <a:r>
                        <a:rPr lang="en-US" sz="1200" b="1" kern="1200" dirty="0"/>
                        <a:t>receptors</a:t>
                      </a:r>
                      <a:r>
                        <a:rPr lang="en-US" sz="1200" kern="1200" dirty="0"/>
                        <a:t>. </a:t>
                      </a:r>
                      <a:r>
                        <a:rPr lang="en-US" sz="1200" kern="1200" dirty="0" smtClean="0"/>
                        <a:t>→</a:t>
                      </a:r>
                    </a:p>
                    <a:p>
                      <a:pPr marL="428625" lvl="1" indent="-171450">
                        <a:buFont typeface="Courier New" charset="0"/>
                        <a:buChar char="o"/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</a:rPr>
                        <a:t>↓ </a:t>
                      </a:r>
                      <a:r>
                        <a:rPr lang="en-US" sz="1200" kern="1200" dirty="0">
                          <a:solidFill>
                            <a:srgbClr val="FF0000"/>
                          </a:solidFill>
                        </a:rPr>
                        <a:t>release of vasodilating </a:t>
                      </a: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</a:rPr>
                        <a:t>peptides</a:t>
                      </a:r>
                    </a:p>
                    <a:p>
                      <a:pPr marL="428625" lvl="1" indent="-171450">
                        <a:buFont typeface="Courier New" charset="0"/>
                        <a:buChar char="o"/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</a:rPr>
                        <a:t>↓ excessive firing of nerve endings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200" kern="1200" dirty="0" smtClean="0"/>
                        <a:t>At </a:t>
                      </a:r>
                      <a:r>
                        <a:rPr lang="en-US" sz="1200" kern="1200" dirty="0"/>
                        <a:t>blood vessels → ↓ vasodilation &amp; stretching of the pain </a:t>
                      </a:r>
                      <a:r>
                        <a:rPr lang="en-US" sz="1200" kern="1200" dirty="0" smtClean="0"/>
                        <a:t>endings</a:t>
                      </a:r>
                      <a:r>
                        <a:rPr lang="en-US" sz="1200" kern="1200" baseline="0" dirty="0" smtClean="0"/>
                        <a:t> </a:t>
                      </a:r>
                      <a:r>
                        <a:rPr lang="en-US" sz="1200" kern="1200" dirty="0" smtClean="0"/>
                        <a:t>Mechanism.</a:t>
                      </a:r>
                      <a:endParaRPr lang="en-US" sz="1200" kern="1200" dirty="0"/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200" kern="1200" dirty="0" smtClean="0"/>
                        <a:t>Partial 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</a:rPr>
                        <a:t>agonist effect on </a:t>
                      </a:r>
                      <a:r>
                        <a:rPr lang="el-GR" sz="1200" b="1" kern="1200" dirty="0">
                          <a:solidFill>
                            <a:srgbClr val="FF0000"/>
                          </a:solidFill>
                        </a:rPr>
                        <a:t>α-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</a:rPr>
                        <a:t>adrenoceptors </a:t>
                      </a:r>
                      <a:r>
                        <a:rPr lang="en-US" sz="1200" kern="1200" dirty="0"/>
                        <a:t>→ vasoconstriction</a:t>
                      </a:r>
                      <a:r>
                        <a:rPr lang="en-US" sz="1200" kern="1200" dirty="0" smtClean="0"/>
                        <a:t>.</a:t>
                      </a:r>
                      <a:endParaRPr lang="en-US" sz="1200" kern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57828"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baseline="0" dirty="0">
                          <a:solidFill>
                            <a:schemeClr val="tx1"/>
                          </a:solidFill>
                          <a:latin typeface="+mn-lt"/>
                          <a:ea typeface="Kartika" charset="0"/>
                          <a:cs typeface="Kartika" charset="0"/>
                        </a:rPr>
                        <a:t>pharmacokinetics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200" kern="1200" dirty="0" smtClean="0"/>
                        <a:t>Oral </a:t>
                      </a:r>
                      <a:r>
                        <a:rPr lang="en-US" sz="1200" kern="1200" dirty="0"/>
                        <a:t>absorption (as </a:t>
                      </a:r>
                      <a:r>
                        <a:rPr lang="en-US" sz="1200" b="1" kern="1200" dirty="0" err="1" smtClean="0"/>
                        <a:t>Cafergot</a:t>
                      </a:r>
                      <a:r>
                        <a:rPr lang="en-US" sz="1200" kern="1200" dirty="0" smtClean="0"/>
                        <a:t> </a:t>
                      </a:r>
                      <a:r>
                        <a:rPr lang="en-US" sz="1200" b="1" kern="1200" dirty="0" smtClean="0">
                          <a:solidFill>
                            <a:srgbClr val="00B050"/>
                          </a:solidFill>
                        </a:rPr>
                        <a:t>=ergotamine</a:t>
                      </a:r>
                      <a:r>
                        <a:rPr lang="en-US" sz="1200" b="1" kern="1200" baseline="0" dirty="0" smtClean="0">
                          <a:solidFill>
                            <a:srgbClr val="00B050"/>
                          </a:solidFill>
                        </a:rPr>
                        <a:t> + 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</a:rPr>
                        <a:t>caffeine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sz="1200" kern="12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200" kern="1200" baseline="0" dirty="0" smtClean="0"/>
                        <a:t>is </a:t>
                      </a:r>
                      <a:r>
                        <a:rPr lang="en-US" sz="1200" kern="1200" dirty="0" smtClean="0"/>
                        <a:t>Incomplete </a:t>
                      </a:r>
                      <a:r>
                        <a:rPr lang="en-US" sz="1200" kern="1200" dirty="0"/>
                        <a:t>(erratic) + slow → </a:t>
                      </a:r>
                      <a:r>
                        <a:rPr lang="en-US" sz="1200" kern="1200" dirty="0" smtClean="0"/>
                        <a:t>low</a:t>
                      </a:r>
                      <a:r>
                        <a:rPr lang="en-US" sz="1200" kern="1200" baseline="0" dirty="0" smtClean="0"/>
                        <a:t> </a:t>
                      </a:r>
                      <a:r>
                        <a:rPr lang="en-US" sz="1200" kern="1200" dirty="0" smtClean="0"/>
                        <a:t>bioavailability.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kern="1200" dirty="0" smtClean="0"/>
                        <a:t>Can be taken sublingually, rectal</a:t>
                      </a:r>
                      <a:r>
                        <a:rPr lang="en-US" sz="1200" kern="1200" baseline="0" dirty="0" smtClean="0"/>
                        <a:t> </a:t>
                      </a:r>
                      <a:r>
                        <a:rPr lang="en-US" sz="1200" kern="1200" dirty="0" smtClean="0"/>
                        <a:t>suppository, inhaler.</a:t>
                      </a:r>
                      <a:endParaRPr lang="en-US" sz="1200" kern="1200" dirty="0"/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200" b="1" kern="1200" dirty="0" smtClean="0"/>
                        <a:t>T1/2 </a:t>
                      </a:r>
                      <a:r>
                        <a:rPr lang="en-US" sz="1200" kern="1200" dirty="0"/>
                        <a:t>nearly </a:t>
                      </a:r>
                      <a:r>
                        <a:rPr lang="en-US" sz="1200" b="1" kern="1200" dirty="0"/>
                        <a:t>2 hours</a:t>
                      </a:r>
                      <a:r>
                        <a:rPr lang="en-US" sz="1200" kern="1200" dirty="0"/>
                        <a:t>, </a:t>
                      </a:r>
                      <a:r>
                        <a:rPr lang="en-US" sz="1200" b="1" kern="1200" dirty="0">
                          <a:solidFill>
                            <a:srgbClr val="0432FF"/>
                          </a:solidFill>
                        </a:rPr>
                        <a:t>ergotamine</a:t>
                      </a:r>
                      <a:r>
                        <a:rPr lang="en-US" sz="1200" kern="1200" dirty="0"/>
                        <a:t> </a:t>
                      </a:r>
                      <a:r>
                        <a:rPr lang="en-US" sz="1200" kern="1200" dirty="0" smtClean="0"/>
                        <a:t>produces</a:t>
                      </a:r>
                      <a:r>
                        <a:rPr lang="en-US" sz="1200" kern="1200" baseline="0" dirty="0" smtClean="0"/>
                        <a:t> </a:t>
                      </a:r>
                      <a:r>
                        <a:rPr lang="en-US" sz="1200" kern="1200" dirty="0" smtClean="0"/>
                        <a:t>vasoconstriction </a:t>
                      </a:r>
                      <a:r>
                        <a:rPr lang="en-US" sz="1200" kern="1200" dirty="0"/>
                        <a:t>→ </a:t>
                      </a:r>
                      <a:r>
                        <a:rPr lang="en-US" sz="1200" b="1" kern="1200" dirty="0"/>
                        <a:t>24 hours </a:t>
                      </a:r>
                      <a:r>
                        <a:rPr lang="en-US" sz="1200" kern="1200" dirty="0"/>
                        <a:t>or longer </a:t>
                      </a:r>
                      <a:r>
                        <a:rPr lang="en-US" sz="1200" kern="1200" dirty="0" smtClean="0"/>
                        <a:t>due</a:t>
                      </a:r>
                      <a:r>
                        <a:rPr lang="en-US" sz="1200" kern="1200" baseline="0" dirty="0" smtClean="0"/>
                        <a:t> </a:t>
                      </a:r>
                      <a:r>
                        <a:rPr lang="en-US" sz="1200" kern="1200" dirty="0" smtClean="0"/>
                        <a:t>to 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</a:rPr>
                        <a:t>high and long tissue binding </a:t>
                      </a: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</a:rPr>
                        <a:t>ability</a:t>
                      </a:r>
                      <a:r>
                        <a:rPr lang="en-US" sz="1200" b="1" kern="1200" dirty="0" smtClean="0"/>
                        <a:t>.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200" b="1" kern="1200" dirty="0" smtClean="0"/>
                        <a:t>Ergotamine </a:t>
                      </a:r>
                      <a:r>
                        <a:rPr lang="en-US" sz="1200" b="1" kern="1200" dirty="0"/>
                        <a:t>tartrate  </a:t>
                      </a:r>
                      <a:r>
                        <a:rPr lang="en-US" sz="1200" b="0" kern="1200" dirty="0" smtClean="0"/>
                        <a:t>(</a:t>
                      </a:r>
                      <a:r>
                        <a:rPr lang="en-US" sz="12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Reserve</a:t>
                      </a:r>
                      <a:r>
                        <a:rPr lang="en-US" sz="1200" b="1" kern="1200" dirty="0" smtClean="0">
                          <a:solidFill>
                            <a:srgbClr val="00B050"/>
                          </a:solidFill>
                        </a:rPr>
                        <a:t> drug) </a:t>
                      </a:r>
                      <a:r>
                        <a:rPr lang="en-US" sz="1200" kern="1200" dirty="0" smtClean="0"/>
                        <a:t>Has </a:t>
                      </a:r>
                      <a:r>
                        <a:rPr lang="en-US" sz="1200" kern="1200" dirty="0"/>
                        <a:t>significant side effects, and </a:t>
                      </a:r>
                      <a:r>
                        <a:rPr lang="en-US" sz="1200" kern="1200" dirty="0" smtClean="0"/>
                        <a:t>may</a:t>
                      </a:r>
                      <a:r>
                        <a:rPr lang="en-US" sz="1200" kern="1200" baseline="0" dirty="0" smtClean="0"/>
                        <a:t> </a:t>
                      </a: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</a:rPr>
                        <a:t>worsen 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</a:rPr>
                        <a:t>the nausea and </a:t>
                      </a: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</a:rPr>
                        <a:t>vomiting</a:t>
                      </a:r>
                      <a:r>
                        <a:rPr lang="en-US" sz="1200" b="1" kern="1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</a:rPr>
                        <a:t>associated 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</a:rPr>
                        <a:t>with migraine</a:t>
                      </a: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</a:rPr>
                        <a:t>. </a:t>
                      </a:r>
                      <a:r>
                        <a:rPr lang="en-US" sz="1200" b="1" kern="1200" dirty="0" smtClean="0">
                          <a:solidFill>
                            <a:srgbClr val="00B050"/>
                          </a:solidFill>
                        </a:rPr>
                        <a:t>Because it acts on DA</a:t>
                      </a:r>
                      <a:endParaRPr lang="en-US" sz="12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200" kern="1200" dirty="0" smtClean="0"/>
                        <a:t>Nasal </a:t>
                      </a:r>
                      <a:r>
                        <a:rPr lang="en-US" sz="1200" kern="1200" dirty="0"/>
                        <a:t>spray</a:t>
                      </a:r>
                      <a:r>
                        <a:rPr lang="en-US" sz="1200" kern="1200" baseline="0" dirty="0"/>
                        <a:t> &amp;</a:t>
                      </a:r>
                      <a:r>
                        <a:rPr lang="en-US" sz="1200" kern="1200" dirty="0"/>
                        <a:t> inhaler &amp; 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</a:rPr>
                        <a:t>injectable </a:t>
                      </a: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</a:rPr>
                        <a:t>forms</a:t>
                      </a:r>
                      <a:r>
                        <a:rPr lang="en-US" sz="1200" b="1" kern="1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</a:rPr>
                        <a:t>(good 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</a:rPr>
                        <a:t>to use if patient is </a:t>
                      </a: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</a:rPr>
                        <a:t>vomiting)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200" kern="1200" dirty="0" smtClean="0"/>
                        <a:t>Given </a:t>
                      </a:r>
                      <a:r>
                        <a:rPr lang="en-US" sz="1200" kern="1200" dirty="0"/>
                        <a:t>parenterally, and eliminated </a:t>
                      </a:r>
                      <a:r>
                        <a:rPr lang="en-US" sz="1200" kern="1200" dirty="0" smtClean="0"/>
                        <a:t>more</a:t>
                      </a:r>
                      <a:r>
                        <a:rPr lang="en-US" sz="1200" kern="1200" baseline="0" dirty="0" smtClean="0"/>
                        <a:t> </a:t>
                      </a:r>
                      <a:r>
                        <a:rPr lang="en-US" sz="1200" kern="1200" dirty="0" smtClean="0"/>
                        <a:t>rapidly </a:t>
                      </a:r>
                      <a:r>
                        <a:rPr lang="en-US" sz="1200" kern="1200" dirty="0"/>
                        <a:t>than </a:t>
                      </a:r>
                      <a:r>
                        <a:rPr lang="en-US" sz="1200" b="1" kern="1200" dirty="0">
                          <a:solidFill>
                            <a:srgbClr val="0432FF"/>
                          </a:solidFill>
                        </a:rPr>
                        <a:t>ergotamine</a:t>
                      </a:r>
                      <a:r>
                        <a:rPr lang="en-US" sz="1200" kern="1200" dirty="0"/>
                        <a:t>, presumably </a:t>
                      </a:r>
                      <a:r>
                        <a:rPr lang="en-US" sz="1200" kern="1200" dirty="0" smtClean="0"/>
                        <a:t>due</a:t>
                      </a:r>
                      <a:r>
                        <a:rPr lang="en-US" sz="1200" kern="1200" baseline="0" dirty="0" smtClean="0"/>
                        <a:t> </a:t>
                      </a:r>
                      <a:r>
                        <a:rPr lang="en-US" sz="1200" kern="1200" dirty="0" smtClean="0"/>
                        <a:t>to </a:t>
                      </a:r>
                      <a:r>
                        <a:rPr lang="en-US" sz="1200" kern="1200" dirty="0"/>
                        <a:t>its rapid hepatic clearance and </a:t>
                      </a:r>
                      <a:r>
                        <a:rPr lang="en-US" sz="1200" kern="1200" dirty="0" smtClean="0"/>
                        <a:t>has</a:t>
                      </a:r>
                      <a:r>
                        <a:rPr lang="en-US" sz="1200" kern="1200" baseline="0" dirty="0" smtClean="0"/>
                        <a:t> </a:t>
                      </a:r>
                      <a:r>
                        <a:rPr lang="en-US" sz="1200" kern="1200" dirty="0" smtClean="0"/>
                        <a:t>less </a:t>
                      </a:r>
                      <a:r>
                        <a:rPr lang="en-US" sz="1200" kern="1200" dirty="0"/>
                        <a:t>adverse </a:t>
                      </a:r>
                      <a:r>
                        <a:rPr lang="en-US" sz="1200" kern="1200" dirty="0" smtClean="0"/>
                        <a:t>effects.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rgbClr val="00B050"/>
                          </a:solidFill>
                        </a:rPr>
                        <a:t>Better </a:t>
                      </a:r>
                      <a:r>
                        <a:rPr lang="en-US" sz="1200" b="1" kern="1200" dirty="0">
                          <a:solidFill>
                            <a:srgbClr val="00B050"/>
                          </a:solidFill>
                        </a:rPr>
                        <a:t>than </a:t>
                      </a:r>
                      <a:r>
                        <a:rPr lang="en-US" sz="1200" b="1" kern="1200" dirty="0">
                          <a:solidFill>
                            <a:srgbClr val="0432FF"/>
                          </a:solidFill>
                        </a:rPr>
                        <a:t>Ergotamine tartarate </a:t>
                      </a:r>
                      <a:r>
                        <a:rPr lang="en-US" sz="1200" b="1" kern="1200" dirty="0">
                          <a:solidFill>
                            <a:srgbClr val="00B050"/>
                          </a:solidFill>
                        </a:rPr>
                        <a:t>because  </a:t>
                      </a:r>
                      <a:r>
                        <a:rPr lang="en-US" sz="1200" b="1" kern="1200" dirty="0" smtClean="0">
                          <a:solidFill>
                            <a:srgbClr val="00B050"/>
                          </a:solidFill>
                        </a:rPr>
                        <a:t>of</a:t>
                      </a:r>
                      <a:r>
                        <a:rPr lang="en-US" sz="1200" b="1" kern="12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rgbClr val="00B050"/>
                          </a:solidFill>
                        </a:rPr>
                        <a:t>the </a:t>
                      </a:r>
                      <a:r>
                        <a:rPr lang="en-US" sz="1200" b="1" kern="1200" dirty="0">
                          <a:solidFill>
                            <a:srgbClr val="00B050"/>
                          </a:solidFill>
                        </a:rPr>
                        <a:t>P.K characteristics.</a:t>
                      </a:r>
                      <a:endParaRPr lang="en-US" sz="1200" kern="1200" dirty="0"/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has </a:t>
                      </a:r>
                      <a:r>
                        <a:rPr lang="en-US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an efficacy similar to that </a:t>
                      </a:r>
                      <a:r>
                        <a:rPr lang="en-US" sz="12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of</a:t>
                      </a:r>
                      <a:r>
                        <a:rPr lang="en-US" sz="1200" b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rgbClr val="0432FF"/>
                          </a:solidFill>
                        </a:rPr>
                        <a:t>sumatriptan</a:t>
                      </a:r>
                      <a:r>
                        <a:rPr lang="en-US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but nausea is a </a:t>
                      </a:r>
                      <a:r>
                        <a:rPr lang="en-US" sz="12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common</a:t>
                      </a:r>
                      <a:r>
                        <a:rPr lang="en-US" sz="1200" b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adverse </a:t>
                      </a:r>
                      <a:r>
                        <a:rPr lang="en-US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effect</a:t>
                      </a:r>
                      <a:r>
                        <a:rPr lang="en-US" sz="12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1200" b="1" kern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4204"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baseline="0" dirty="0">
                          <a:solidFill>
                            <a:schemeClr val="tx1"/>
                          </a:solidFill>
                          <a:latin typeface="+mn-lt"/>
                          <a:ea typeface="Kartika" charset="0"/>
                          <a:cs typeface="Kartika" charset="0"/>
                        </a:rPr>
                        <a:t>Indications 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Font typeface="Wingdings" charset="2"/>
                        <a:buChar char="v"/>
                      </a:pPr>
                      <a:r>
                        <a:rPr lang="en-US" sz="1200" kern="1200" dirty="0" smtClean="0"/>
                        <a:t>They are only used to </a:t>
                      </a:r>
                      <a:r>
                        <a:rPr lang="en-US" sz="1200" b="1" kern="1200" dirty="0" smtClean="0"/>
                        <a:t>abort </a:t>
                      </a:r>
                      <a:r>
                        <a:rPr lang="en-US" sz="1200" kern="1200" dirty="0" smtClean="0"/>
                        <a:t>the attacks. </a:t>
                      </a:r>
                      <a:r>
                        <a:rPr lang="en-US" sz="1200" kern="1200" dirty="0" smtClean="0">
                          <a:solidFill>
                            <a:srgbClr val="00B050"/>
                          </a:solidFill>
                        </a:rPr>
                        <a:t>Given if</a:t>
                      </a:r>
                      <a:r>
                        <a:rPr lang="en-US" sz="1200" kern="1200" baseline="0" dirty="0" smtClean="0">
                          <a:solidFill>
                            <a:srgbClr val="00B050"/>
                          </a:solidFill>
                        </a:rPr>
                        <a:t> the </a:t>
                      </a:r>
                      <a:r>
                        <a:rPr lang="en-US" sz="1200" kern="1200" dirty="0" smtClean="0">
                          <a:solidFill>
                            <a:srgbClr val="00B050"/>
                          </a:solidFill>
                        </a:rPr>
                        <a:t>patient can’t tolerate pain and not responsive</a:t>
                      </a:r>
                      <a:r>
                        <a:rPr lang="en-US" sz="1200" kern="1200" baseline="0" dirty="0" smtClean="0">
                          <a:solidFill>
                            <a:srgbClr val="00B050"/>
                          </a:solidFill>
                        </a:rPr>
                        <a:t> for other medications . </a:t>
                      </a:r>
                    </a:p>
                    <a:p>
                      <a:pPr marL="171450" indent="-171450">
                        <a:buFont typeface="Wingdings" charset="2"/>
                        <a:buChar char="v"/>
                      </a:pPr>
                      <a:r>
                        <a:rPr lang="en-US" sz="1200" b="1" kern="1200" dirty="0" err="1" smtClean="0">
                          <a:solidFill>
                            <a:srgbClr val="0432FF"/>
                          </a:solidFill>
                        </a:rPr>
                        <a:t>Dihydroergotamine</a:t>
                      </a:r>
                      <a:r>
                        <a:rPr lang="en-US" sz="1200" kern="1200" dirty="0" smtClean="0"/>
                        <a:t> can be given for</a:t>
                      </a:r>
                      <a:r>
                        <a:rPr lang="en-US" sz="1200" kern="1200" baseline="0" dirty="0" smtClean="0"/>
                        <a:t> </a:t>
                      </a: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</a:rPr>
                        <a:t>severe,</a:t>
                      </a:r>
                      <a:r>
                        <a:rPr lang="en-US" sz="1200" b="1" kern="1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</a:rPr>
                        <a:t>recurrent attacks not responding to other drugs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200" kern="1200" dirty="0" smtClean="0"/>
                    </a:p>
                    <a:p>
                      <a:pPr marL="171450" indent="-171450">
                        <a:buFont typeface="Wingdings" charset="2"/>
                        <a:buChar char="v"/>
                      </a:pPr>
                      <a:r>
                        <a:rPr lang="en-US" sz="1200" kern="1200" dirty="0" smtClean="0"/>
                        <a:t>Their use is restricted to patients with frequent, moderate attack or infrequent but</a:t>
                      </a:r>
                      <a:r>
                        <a:rPr lang="en-US" sz="1200" kern="1200" baseline="0" dirty="0" smtClean="0"/>
                        <a:t> </a:t>
                      </a:r>
                      <a:r>
                        <a:rPr lang="en-US" sz="1200" kern="1200" dirty="0" smtClean="0"/>
                        <a:t>severe attacks.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charset="2"/>
                        <a:buChar char="v"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Wingdings" charset="2"/>
                        <a:buChar char="v"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88330"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baseline="0" dirty="0">
                          <a:solidFill>
                            <a:schemeClr val="tx1"/>
                          </a:solidFill>
                          <a:latin typeface="+mn-lt"/>
                          <a:ea typeface="Kartika" charset="0"/>
                          <a:cs typeface="Kartika" charset="0"/>
                        </a:rPr>
                        <a:t>ADRs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kern="1200" dirty="0"/>
                        <a:t>• GIT </a:t>
                      </a:r>
                      <a:r>
                        <a:rPr lang="en-US" sz="1200" kern="1200" dirty="0" smtClean="0"/>
                        <a:t>upset.</a:t>
                      </a:r>
                      <a:endParaRPr lang="en-US" sz="1200" kern="1200" dirty="0"/>
                    </a:p>
                    <a:p>
                      <a:r>
                        <a:rPr lang="en-US" sz="1200" kern="1200" dirty="0"/>
                        <a:t>• Feeling of cold and numbness of limbs, </a:t>
                      </a:r>
                      <a:r>
                        <a:rPr lang="en-US" sz="1200" kern="1200" dirty="0" smtClean="0"/>
                        <a:t>tingling </a:t>
                      </a:r>
                      <a:r>
                        <a:rPr lang="en-US" sz="1200" kern="1200" dirty="0" smtClean="0">
                          <a:solidFill>
                            <a:srgbClr val="00B050"/>
                          </a:solidFill>
                        </a:rPr>
                        <a:t>(because of vasoconstriction).</a:t>
                      </a:r>
                      <a:endParaRPr lang="en-US" sz="1200" kern="1200" dirty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sz="1200" kern="1200" dirty="0"/>
                        <a:t>• Anginal pain due to 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</a:rPr>
                        <a:t>coronary spasm</a:t>
                      </a:r>
                      <a:r>
                        <a:rPr lang="en-US" sz="1200" kern="1200" dirty="0"/>
                        <a:t>, and disturbed cardiac rhythm (tachycardia </a:t>
                      </a:r>
                      <a:r>
                        <a:rPr lang="en-US" sz="1200" kern="1200" dirty="0" smtClean="0"/>
                        <a:t>or</a:t>
                      </a:r>
                      <a:r>
                        <a:rPr lang="en-US" sz="1200" kern="1200" baseline="0" dirty="0" smtClean="0"/>
                        <a:t> </a:t>
                      </a:r>
                      <a:r>
                        <a:rPr lang="en-US" sz="1200" kern="1200" dirty="0" smtClean="0"/>
                        <a:t>bradycardia).</a:t>
                      </a:r>
                      <a:endParaRPr lang="en-US" sz="1200" kern="1200" dirty="0"/>
                    </a:p>
                    <a:p>
                      <a:r>
                        <a:rPr lang="en-US" sz="1200" kern="1200" dirty="0"/>
                        <a:t>• 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</a:rPr>
                        <a:t>Prolong use → rebound headache due to vasodilatation followed </a:t>
                      </a: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</a:rPr>
                        <a:t>by</a:t>
                      </a:r>
                      <a:r>
                        <a:rPr lang="en-US" sz="1200" b="1" kern="1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</a:rPr>
                        <a:t>vasoconstriction</a:t>
                      </a:r>
                      <a:r>
                        <a:rPr lang="en-US" sz="1200" kern="1200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  <a:p>
                      <a:r>
                        <a:rPr lang="en-US" sz="1200" kern="1200" dirty="0"/>
                        <a:t>• Prolong use and high dose → paraesthesia (tingling or burning sensation</a:t>
                      </a:r>
                      <a:r>
                        <a:rPr lang="en-US" sz="1200" kern="1200" dirty="0" smtClean="0"/>
                        <a:t>)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baseline="0" dirty="0">
                          <a:solidFill>
                            <a:schemeClr val="tx1"/>
                          </a:solidFill>
                          <a:latin typeface="+mn-lt"/>
                          <a:ea typeface="Kartika" charset="0"/>
                          <a:cs typeface="Kartika" charset="0"/>
                        </a:rPr>
                        <a:t>Contraindications 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</a:rPr>
                        <a:t>Pregnancy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</a:rPr>
                        <a:t>; </a:t>
                      </a:r>
                      <a:r>
                        <a:rPr lang="en-US" sz="1200" kern="1200" dirty="0">
                          <a:solidFill>
                            <a:srgbClr val="FF0000"/>
                          </a:solidFill>
                        </a:rPr>
                        <a:t>fetal distress and miscarriage (</a:t>
                      </a:r>
                      <a:r>
                        <a:rPr lang="en-US" sz="1200" kern="1200" dirty="0">
                          <a:solidFill>
                            <a:srgbClr val="0432FF"/>
                          </a:solidFill>
                        </a:rPr>
                        <a:t>ergot</a:t>
                      </a:r>
                      <a:r>
                        <a:rPr lang="en-US" sz="1200" kern="1200" dirty="0">
                          <a:solidFill>
                            <a:srgbClr val="FF0000"/>
                          </a:solidFill>
                        </a:rPr>
                        <a:t> is 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</a:rPr>
                        <a:t>uterine stimulant </a:t>
                      </a: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</a:rPr>
                        <a:t>and</a:t>
                      </a:r>
                      <a:r>
                        <a:rPr lang="en-US" sz="1200" kern="1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</a:rPr>
                        <a:t>vasoconstrictor</a:t>
                      </a: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</a:rPr>
                        <a:t>).</a:t>
                      </a:r>
                      <a:endParaRPr lang="en-US" sz="1200" kern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</a:rPr>
                        <a:t>Peripheral 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</a:rPr>
                        <a:t>and coronary vascular </a:t>
                      </a: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</a:rPr>
                        <a:t>diseases </a:t>
                      </a:r>
                      <a:r>
                        <a:rPr lang="en-US" sz="1100" b="0" kern="1200" dirty="0" smtClean="0">
                          <a:solidFill>
                            <a:srgbClr val="00B050"/>
                          </a:solidFill>
                        </a:rPr>
                        <a:t>Because</a:t>
                      </a:r>
                      <a:r>
                        <a:rPr lang="en-US" sz="1100" b="0" kern="1200" baseline="0" dirty="0" smtClean="0">
                          <a:solidFill>
                            <a:srgbClr val="00B050"/>
                          </a:solidFill>
                        </a:rPr>
                        <a:t> of the vasoconstriction effect.</a:t>
                      </a:r>
                      <a:endParaRPr lang="en-US" sz="1100" b="0" kern="1200" dirty="0">
                        <a:solidFill>
                          <a:srgbClr val="00B050"/>
                        </a:solidFill>
                      </a:endParaRP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</a:rPr>
                        <a:t>Hypertension</a:t>
                      </a:r>
                      <a:r>
                        <a:rPr lang="en-US" sz="1200" b="1" kern="1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200" b="0" kern="1200" dirty="0" smtClean="0">
                          <a:solidFill>
                            <a:srgbClr val="00B050"/>
                          </a:solidFill>
                        </a:rPr>
                        <a:t>Because</a:t>
                      </a:r>
                      <a:r>
                        <a:rPr lang="en-US" sz="1200" b="0" kern="1200" baseline="0" dirty="0" smtClean="0">
                          <a:solidFill>
                            <a:srgbClr val="00B050"/>
                          </a:solidFill>
                        </a:rPr>
                        <a:t> of the vasoconstriction effect.</a:t>
                      </a:r>
                      <a:endParaRPr lang="en-US" sz="1200" b="0" kern="1200" dirty="0">
                        <a:solidFill>
                          <a:srgbClr val="00B050"/>
                        </a:solidFill>
                      </a:endParaRP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200" kern="1200" dirty="0" smtClean="0"/>
                        <a:t>Liver </a:t>
                      </a:r>
                      <a:r>
                        <a:rPr lang="en-US" sz="1200" kern="1200" dirty="0"/>
                        <a:t>and kidney </a:t>
                      </a:r>
                      <a:r>
                        <a:rPr lang="en-US" sz="1200" kern="1200" dirty="0" smtClean="0"/>
                        <a:t>diseases.</a:t>
                      </a:r>
                      <a:endParaRPr lang="en-US" sz="1200" kern="1200" dirty="0"/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</a:rPr>
                        <a:t>Prophylaxis 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</a:rPr>
                        <a:t>of migraine.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200" kern="1200" dirty="0" smtClean="0"/>
                        <a:t>In </a:t>
                      </a:r>
                      <a:r>
                        <a:rPr lang="en-US" sz="1200" kern="1200" dirty="0"/>
                        <a:t>concurrent use </a:t>
                      </a:r>
                      <a:r>
                        <a:rPr lang="en-US" sz="1200" b="1" kern="1200" dirty="0" smtClean="0">
                          <a:solidFill>
                            <a:srgbClr val="00B050"/>
                          </a:solidFill>
                        </a:rPr>
                        <a:t>(=same time )</a:t>
                      </a:r>
                      <a:r>
                        <a:rPr lang="en-US" sz="1200" b="1" kern="12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200" kern="1200" dirty="0" smtClean="0"/>
                        <a:t>with </a:t>
                      </a:r>
                      <a:r>
                        <a:rPr lang="en-US" sz="1200" b="1" kern="1200" dirty="0">
                          <a:solidFill>
                            <a:srgbClr val="0432FF"/>
                          </a:solidFill>
                        </a:rPr>
                        <a:t>triptans</a:t>
                      </a:r>
                      <a:r>
                        <a:rPr lang="en-US" sz="1200" kern="1200" dirty="0"/>
                        <a:t> (at least </a:t>
                      </a:r>
                      <a:r>
                        <a:rPr lang="en-US" sz="1200" b="1" kern="1200" dirty="0"/>
                        <a:t>6 </a:t>
                      </a:r>
                      <a:r>
                        <a:rPr lang="en-US" sz="1200" b="1" kern="1200" dirty="0" smtClean="0"/>
                        <a:t>hours</a:t>
                      </a:r>
                      <a:r>
                        <a:rPr lang="en-US" sz="1200" b="1" kern="1200" baseline="0" dirty="0" smtClean="0"/>
                        <a:t> </a:t>
                      </a:r>
                      <a:r>
                        <a:rPr lang="en-US" sz="1200" kern="1200" dirty="0" smtClean="0"/>
                        <a:t>from </a:t>
                      </a:r>
                      <a:r>
                        <a:rPr lang="en-US" sz="1200" kern="1200" dirty="0"/>
                        <a:t>last dose of </a:t>
                      </a:r>
                      <a:r>
                        <a:rPr lang="en-US" sz="1200" b="1" kern="1200" dirty="0">
                          <a:solidFill>
                            <a:srgbClr val="0432FF"/>
                          </a:solidFill>
                        </a:rPr>
                        <a:t>triptans</a:t>
                      </a:r>
                      <a:r>
                        <a:rPr lang="en-US" sz="1200" kern="1200" dirty="0"/>
                        <a:t> or </a:t>
                      </a:r>
                      <a:r>
                        <a:rPr lang="en-US" sz="1200" b="1" kern="1200" dirty="0"/>
                        <a:t>24 </a:t>
                      </a:r>
                      <a:r>
                        <a:rPr lang="en-US" sz="1200" b="1" kern="1200" dirty="0" smtClean="0"/>
                        <a:t>hours</a:t>
                      </a:r>
                      <a:r>
                        <a:rPr lang="en-US" sz="1200" kern="1200" baseline="0" dirty="0" smtClean="0"/>
                        <a:t> </a:t>
                      </a:r>
                      <a:r>
                        <a:rPr lang="en-US" sz="1200" kern="1200" dirty="0" smtClean="0"/>
                        <a:t>from </a:t>
                      </a:r>
                      <a:r>
                        <a:rPr lang="en-US" sz="1200" kern="1200" dirty="0"/>
                        <a:t>stopping </a:t>
                      </a:r>
                      <a:r>
                        <a:rPr lang="en-US" sz="1200" b="1" kern="1200" dirty="0">
                          <a:solidFill>
                            <a:srgbClr val="0432FF"/>
                          </a:solidFill>
                        </a:rPr>
                        <a:t>ergotamine</a:t>
                      </a:r>
                      <a:r>
                        <a:rPr lang="en-US" sz="1200" kern="1200" dirty="0"/>
                        <a:t> and </a:t>
                      </a:r>
                      <a:r>
                        <a:rPr lang="el-GR" sz="1200" b="1" kern="1200" dirty="0"/>
                        <a:t>β-</a:t>
                      </a:r>
                      <a:r>
                        <a:rPr lang="en-US" sz="1200" b="1" kern="1200" dirty="0"/>
                        <a:t>blockers</a:t>
                      </a:r>
                      <a:r>
                        <a:rPr lang="en-US" sz="1200" kern="1200" dirty="0"/>
                        <a:t>)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3B69505-05C1-4B8E-AFD0-C485E9693649}"/>
              </a:ext>
            </a:extLst>
          </p:cNvPr>
          <p:cNvSpPr/>
          <p:nvPr/>
        </p:nvSpPr>
        <p:spPr>
          <a:xfrm>
            <a:off x="0" y="0"/>
            <a:ext cx="6858000" cy="4675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algn="ctr">
              <a:lnSpc>
                <a:spcPct val="150000"/>
              </a:lnSpc>
              <a:spcBef>
                <a:spcPts val="875"/>
              </a:spcBef>
              <a:tabLst>
                <a:tab pos="1863089" algn="l"/>
              </a:tabLst>
            </a:pPr>
            <a:r>
              <a:rPr lang="en-US" sz="2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ACUTE ATTACK (ABORTIVE THERPY) </a:t>
            </a:r>
          </a:p>
        </p:txBody>
      </p:sp>
    </p:spTree>
    <p:extLst>
      <p:ext uri="{BB962C8B-B14F-4D97-AF65-F5344CB8AC3E}">
        <p14:creationId xmlns:p14="http://schemas.microsoft.com/office/powerpoint/2010/main" val="66555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3B69505-05C1-4B8E-AFD0-C485E9693649}"/>
              </a:ext>
            </a:extLst>
          </p:cNvPr>
          <p:cNvSpPr/>
          <p:nvPr/>
        </p:nvSpPr>
        <p:spPr>
          <a:xfrm>
            <a:off x="0" y="0"/>
            <a:ext cx="6858000" cy="4675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algn="ctr">
              <a:lnSpc>
                <a:spcPct val="150000"/>
              </a:lnSpc>
              <a:spcBef>
                <a:spcPts val="875"/>
              </a:spcBef>
              <a:tabLst>
                <a:tab pos="1863089" algn="l"/>
              </a:tabLst>
            </a:pPr>
            <a:r>
              <a:rPr lang="en-US" sz="2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ACUTE ATTACK (ABORTIVE THERPY) cont.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00918740-5C1A-416C-A70E-22BA52A5F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389760"/>
              </p:ext>
            </p:extLst>
          </p:nvPr>
        </p:nvGraphicFramePr>
        <p:xfrm>
          <a:off x="0" y="469358"/>
          <a:ext cx="6858000" cy="91759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769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48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824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3763">
                <a:tc gridSpan="4"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Kartika" charset="0"/>
                          <a:cs typeface="Kartika" charset="0"/>
                        </a:rPr>
                        <a:t>2-Triptanes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83FF">
                        <a:alpha val="3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8EA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81679">
                <a:tc gridSpan="4">
                  <a:txBody>
                    <a:bodyPr/>
                    <a:lstStyle/>
                    <a:p>
                      <a:pPr marL="285750" indent="-285750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Selective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Agonist at 5-HT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(5-HT1D/1B)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receptors→ </a:t>
                      </a:r>
                      <a:r>
                        <a:rPr lang="en-US" sz="12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better than ergots.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Similar to </a:t>
                      </a:r>
                      <a:r>
                        <a:rPr lang="en-US" sz="1200" b="1" kern="1200" dirty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ergotamine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except that </a:t>
                      </a:r>
                      <a:r>
                        <a:rPr lang="en-US" sz="1200" b="1" kern="1200" dirty="0" err="1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triptans</a:t>
                      </a:r>
                      <a:r>
                        <a:rPr lang="en-US" sz="1200" b="1" kern="1200" dirty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are more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selective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as 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serotonergic agonist.</a:t>
                      </a: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α1, α2, β –adrenergic, dopamine or muscarinic receptors</a:t>
                      </a: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81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Drug 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9193"/>
                          </a:solidFill>
                        </a:rPr>
                        <a:t>S</a:t>
                      </a:r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umatriptan</a:t>
                      </a:r>
                    </a:p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50" b="1" dirty="0">
                          <a:solidFill>
                            <a:srgbClr val="009193"/>
                          </a:solidFill>
                        </a:rPr>
                        <a:t>S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uper 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</a:rPr>
                        <a:t>fast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DD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Zolmitriptan</a:t>
                      </a:r>
                      <a:endParaRPr lang="en-US" sz="1400" b="1" kern="1200" dirty="0">
                        <a:solidFill>
                          <a:srgbClr val="0432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F92">
                        <a:alpha val="3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Naratriptan</a:t>
                      </a:r>
                      <a:endParaRPr lang="en-US" sz="1400" b="1" kern="1200" dirty="0">
                        <a:solidFill>
                          <a:srgbClr val="0432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C79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7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oral, nasal spray, and </a:t>
                      </a:r>
                    </a:p>
                    <a:p>
                      <a:pPr algn="ctr"/>
                      <a:r>
                        <a:rPr lang="en-US" sz="1200" b="1" dirty="0" smtClean="0"/>
                        <a:t>injectable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FDD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nasal spray, and </a:t>
                      </a:r>
                    </a:p>
                    <a:p>
                      <a:pPr algn="ctr"/>
                      <a:r>
                        <a:rPr lang="en-US" sz="1050" b="1" dirty="0" smtClean="0"/>
                        <a:t>injectable</a:t>
                      </a:r>
                      <a:endParaRPr lang="en-US" sz="10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F92">
                        <a:alpha val="3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Oral </a:t>
                      </a:r>
                      <a:r>
                        <a:rPr lang="en-US" sz="1200" b="1" dirty="0" smtClean="0"/>
                        <a:t>preparations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C79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845620"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baseline="0" dirty="0">
                          <a:solidFill>
                            <a:schemeClr val="tx1"/>
                          </a:solidFill>
                          <a:latin typeface="+mn-lt"/>
                          <a:ea typeface="Kartika" charset="0"/>
                          <a:cs typeface="Kartika" charset="0"/>
                        </a:rPr>
                        <a:t>MOA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Font typeface="Arial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Same as ergot’s MAO</a:t>
                      </a:r>
                    </a:p>
                    <a:p>
                      <a:pPr marL="285750" indent="-285750"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Font typeface="Arial" charset="0"/>
                        <a:buChar char="•"/>
                      </a:pPr>
                      <a:r>
                        <a:rPr lang="en-US" sz="1600" b="1" kern="1200" dirty="0" err="1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Triptans</a:t>
                      </a:r>
                      <a:r>
                        <a:rPr lang="en-US" sz="1600" b="1" kern="1200" dirty="0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inhibit the release of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vasoactive peptides,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promote vasoconstriction, and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block pain pathways in the brainstem .</a:t>
                      </a:r>
                    </a:p>
                    <a:p>
                      <a:pPr marL="285750" indent="-285750">
                        <a:buClr>
                          <a:schemeClr val="tx1">
                            <a:lumMod val="95000"/>
                            <a:lumOff val="5000"/>
                          </a:schemeClr>
                        </a:buClr>
                        <a:buFont typeface="Arial" charset="0"/>
                        <a:buChar char="•"/>
                      </a:pPr>
                      <a:r>
                        <a:rPr lang="en-US" sz="1600" b="1" kern="1200" dirty="0" err="1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Triptans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inhibit transmission in the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trigeminal nucleus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caudalis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b="1" kern="1200" dirty="0">
                        <a:solidFill>
                          <a:srgbClr val="0432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66822"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baseline="0" dirty="0">
                          <a:solidFill>
                            <a:schemeClr val="tx1"/>
                          </a:solidFill>
                          <a:latin typeface="+mn-lt"/>
                          <a:ea typeface="Kartika" charset="0"/>
                          <a:cs typeface="Kartika" charset="0"/>
                        </a:rPr>
                        <a:t>pharmacokinetics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Oral Bioavailability→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  <a:p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 Subcutaneous → 97%,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peaks after 2 min &amp; T1/2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nearly 2 hours (fast 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action with SC,</a:t>
                      </a:r>
                    </a:p>
                    <a:p>
                      <a:r>
                        <a:rPr lang="en-US" sz="14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subcutaneous</a:t>
                      </a:r>
                      <a:r>
                        <a:rPr lang="en-US" sz="14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good</a:t>
                      </a:r>
                      <a:r>
                        <a:rPr lang="ar-SA" sz="14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for patient with vomiting)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Oral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bioavailability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40%, </a:t>
                      </a:r>
                    </a:p>
                    <a:p>
                      <a:pPr marL="0" algn="l" defTabSz="51435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peaks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after 2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hrs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&amp; T1/2</a:t>
                      </a:r>
                    </a:p>
                    <a:p>
                      <a:pPr marL="0" algn="l" defTabSz="51435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nearly 3 hours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Oral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bioavailability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70%, </a:t>
                      </a:r>
                    </a:p>
                    <a:p>
                      <a:pPr marL="0" algn="l" defTabSz="51435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peaks after 2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hrs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&amp; T1/2</a:t>
                      </a:r>
                    </a:p>
                    <a:p>
                      <a:pPr marL="0" algn="l" defTabSz="51435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nearly 6 hours </a:t>
                      </a: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(slower </a:t>
                      </a:r>
                    </a:p>
                    <a:p>
                      <a:pPr marL="0" algn="l" defTabSz="51435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onset, less side effects</a:t>
                      </a: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43970"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baseline="0" dirty="0">
                          <a:solidFill>
                            <a:schemeClr val="tx1"/>
                          </a:solidFill>
                          <a:latin typeface="+mn-lt"/>
                          <a:ea typeface="Kartika" charset="0"/>
                          <a:cs typeface="Kartika" charset="0"/>
                        </a:rPr>
                        <a:t>Indications 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To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abort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attacks in patients with frequent, moderate or infrequent but severe 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attacks.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In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cluster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headache </a:t>
                      </a:r>
                      <a:r>
                        <a:rPr lang="en-US" sz="14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generalized</a:t>
                      </a:r>
                      <a:r>
                        <a:rPr lang="en-US" sz="140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headache including head and neck.</a:t>
                      </a:r>
                      <a:endParaRPr lang="en-US" sz="14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400" kern="1200" dirty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Sumatriptan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→ first-line therapy for acute severe migraine </a:t>
                      </a:r>
                      <a:r>
                        <a:rPr lang="en-US" sz="14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attacks.</a:t>
                      </a:r>
                      <a:endParaRPr lang="en-US" sz="14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02932"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baseline="0" dirty="0">
                          <a:solidFill>
                            <a:schemeClr val="tx1"/>
                          </a:solidFill>
                          <a:latin typeface="+mn-lt"/>
                          <a:ea typeface="Kartika" charset="0"/>
                          <a:cs typeface="Kartika" charset="0"/>
                        </a:rPr>
                        <a:t>ADRs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Most of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ADRs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are the same as with </a:t>
                      </a:r>
                      <a:r>
                        <a:rPr lang="en-US" sz="1400" b="1" kern="1200" dirty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ergot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but </a:t>
                      </a:r>
                      <a:r>
                        <a:rPr lang="en-US" sz="1400" b="1" kern="1200" dirty="0" err="1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triptans</a:t>
                      </a:r>
                      <a:r>
                        <a:rPr lang="en-US" sz="1400" b="1" kern="1200" dirty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are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better tolerated.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Mild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pain and burning sensation at the site of injection.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Vasospasm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Ischemic heart; Angina 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Arrhythmias.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Clr>
                          <a:schemeClr val="tx1"/>
                        </a:buClr>
                        <a:buFont typeface="Arial" charset="0"/>
                        <a:buChar char="•"/>
                      </a:pPr>
                      <a:r>
                        <a:rPr lang="en-US" sz="1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Zolmitriptan</a:t>
                      </a:r>
                      <a:r>
                        <a:rPr lang="en-US" sz="1400" b="1" kern="1200" baseline="0" dirty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causes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Chest &amp; neck tightness, </a:t>
                      </a: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Coronary vasospasm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Somnolence.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15064"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baseline="0" dirty="0">
                          <a:solidFill>
                            <a:schemeClr val="tx1"/>
                          </a:solidFill>
                          <a:latin typeface="+mn-lt"/>
                          <a:ea typeface="Kartika" charset="0"/>
                          <a:cs typeface="Kartika" charset="0"/>
                        </a:rPr>
                        <a:t>Contraindications 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Peripheral vasospastic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diseases.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Uncontrolled hypertension.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Coronary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artery disease.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History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ischemia.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Cerebrovascular disorders.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concurrent use with </a:t>
                      </a:r>
                      <a:r>
                        <a:rPr lang="en-US" sz="1400" b="1" kern="1200" dirty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ergots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 others inducing vasospasm.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concurrent use with </a:t>
                      </a:r>
                      <a:r>
                        <a:rPr lang="en-US" sz="1200" b="1" u="sng" kern="1200" dirty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MAOIs, lithium, SSRIs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→ (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5HT increased to toxic </a:t>
                      </a: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level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Renal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 hepatic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impairment.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Because these drugs also increase serotonin and norepinephrine  and it will cause sever vasoconstriction and arrhythmia or even death </a:t>
                      </a:r>
                      <a:endParaRPr lang="en-US" sz="12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5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56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Deciding whether better with a </a:t>
            </a:r>
            <a:r>
              <a:rPr lang="en-US" sz="24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triyptan</a:t>
            </a:r>
            <a:r>
              <a:rPr lang="en-US" sz="2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 or with DHE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5B5FA811-5A0F-4999-805B-763A502AB3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0319238"/>
              </p:ext>
            </p:extLst>
          </p:nvPr>
        </p:nvGraphicFramePr>
        <p:xfrm>
          <a:off x="482601" y="283464"/>
          <a:ext cx="6032499" cy="236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524E0015-BAFA-4782-B470-BDF0E83FD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986725"/>
              </p:ext>
            </p:extLst>
          </p:nvPr>
        </p:nvGraphicFramePr>
        <p:xfrm>
          <a:off x="482600" y="2974449"/>
          <a:ext cx="6032499" cy="27889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10833">
                  <a:extLst>
                    <a:ext uri="{9D8B030D-6E8A-4147-A177-3AD203B41FA5}">
                      <a16:colId xmlns="" xmlns:a16="http://schemas.microsoft.com/office/drawing/2014/main" val="2435713330"/>
                    </a:ext>
                  </a:extLst>
                </a:gridCol>
                <a:gridCol w="2010833">
                  <a:extLst>
                    <a:ext uri="{9D8B030D-6E8A-4147-A177-3AD203B41FA5}">
                      <a16:colId xmlns="" xmlns:a16="http://schemas.microsoft.com/office/drawing/2014/main" val="2851391052"/>
                    </a:ext>
                  </a:extLst>
                </a:gridCol>
                <a:gridCol w="2010833">
                  <a:extLst>
                    <a:ext uri="{9D8B030D-6E8A-4147-A177-3AD203B41FA5}">
                      <a16:colId xmlns="" xmlns:a16="http://schemas.microsoft.com/office/drawing/2014/main" val="374122736"/>
                    </a:ext>
                  </a:extLst>
                </a:gridCol>
              </a:tblGrid>
              <a:tr h="271625">
                <a:tc>
                  <a:txBody>
                    <a:bodyPr/>
                    <a:lstStyle/>
                    <a:p>
                      <a:pPr algn="ctr" rtl="1"/>
                      <a:r>
                        <a:rPr lang="en-GB" sz="1600" b="1" dirty="0"/>
                        <a:t>T 1\2 (h</a:t>
                      </a:r>
                      <a:r>
                        <a:rPr lang="en-GB" sz="1600" b="1" dirty="0" smtClean="0"/>
                        <a:t>)</a:t>
                      </a:r>
                    </a:p>
                    <a:p>
                      <a:pPr algn="ctr" rtl="1"/>
                      <a:r>
                        <a:rPr lang="en-GB" sz="1050" b="1" dirty="0" smtClean="0">
                          <a:solidFill>
                            <a:srgbClr val="00B050"/>
                          </a:solidFill>
                        </a:rPr>
                        <a:t>Reduce pain and prevent recurrence for longer time  </a:t>
                      </a:r>
                      <a:endParaRPr lang="ar-SA" sz="105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1600" b="1" dirty="0" smtClean="0"/>
                        <a:t>T-max </a:t>
                      </a:r>
                      <a:r>
                        <a:rPr lang="en-GB" sz="1600" b="1" dirty="0"/>
                        <a:t>(h</a:t>
                      </a:r>
                      <a:r>
                        <a:rPr lang="en-GB" sz="1600" b="1" dirty="0" smtClean="0"/>
                        <a:t>)</a:t>
                      </a:r>
                    </a:p>
                    <a:p>
                      <a:pPr algn="ctr" rtl="1"/>
                      <a:r>
                        <a:rPr lang="en-GB" sz="1100" b="1" dirty="0" smtClean="0">
                          <a:solidFill>
                            <a:srgbClr val="00B050"/>
                          </a:solidFill>
                        </a:rPr>
                        <a:t>Give rapped effect </a:t>
                      </a:r>
                      <a:endParaRPr lang="ar-SA" sz="105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1600" b="1" dirty="0"/>
                        <a:t>Medication</a:t>
                      </a:r>
                      <a:endParaRPr lang="ar-SA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60418557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10</a:t>
                      </a:r>
                      <a:endParaRPr lang="ar-SA" sz="1400" b="1" dirty="0"/>
                    </a:p>
                  </a:txBody>
                  <a:tcPr>
                    <a:solidFill>
                      <a:srgbClr val="00919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1</a:t>
                      </a:r>
                      <a:endParaRPr lang="ar-SA" sz="1400" b="1" dirty="0"/>
                    </a:p>
                  </a:txBody>
                  <a:tcPr>
                    <a:solidFill>
                      <a:srgbClr val="00919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1400" b="1" dirty="0">
                          <a:solidFill>
                            <a:srgbClr val="0432FF"/>
                          </a:solidFill>
                        </a:rPr>
                        <a:t>DHE</a:t>
                      </a:r>
                      <a:endParaRPr lang="ar-SA" sz="1400" b="1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solidFill>
                      <a:srgbClr val="00919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6970122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2</a:t>
                      </a:r>
                      <a:endParaRPr lang="ar-S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0.25</a:t>
                      </a:r>
                      <a:endParaRPr lang="ar-SA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1400" b="1" dirty="0">
                          <a:solidFill>
                            <a:srgbClr val="0432FF"/>
                          </a:solidFill>
                        </a:rPr>
                        <a:t>Sumatriptan SQ</a:t>
                      </a:r>
                      <a:endParaRPr lang="ar-SA" sz="1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12574840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2-3</a:t>
                      </a:r>
                      <a:endParaRPr lang="ar-SA" sz="1400" b="1" dirty="0"/>
                    </a:p>
                  </a:txBody>
                  <a:tcPr>
                    <a:solidFill>
                      <a:srgbClr val="00919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1-1.5</a:t>
                      </a:r>
                      <a:endParaRPr lang="ar-SA" sz="1400" b="1" dirty="0"/>
                    </a:p>
                  </a:txBody>
                  <a:tcPr>
                    <a:solidFill>
                      <a:srgbClr val="00919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1400" b="1" dirty="0">
                          <a:solidFill>
                            <a:srgbClr val="0432FF"/>
                          </a:solidFill>
                        </a:rPr>
                        <a:t>Rizatriptan</a:t>
                      </a:r>
                      <a:endParaRPr lang="ar-SA" sz="1400" b="1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solidFill>
                      <a:srgbClr val="00919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2892772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3</a:t>
                      </a:r>
                      <a:endParaRPr lang="ar-S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2.5</a:t>
                      </a:r>
                      <a:endParaRPr lang="ar-S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1400" b="1" dirty="0">
                          <a:solidFill>
                            <a:srgbClr val="0432FF"/>
                          </a:solidFill>
                        </a:rPr>
                        <a:t>Zolmitriptan</a:t>
                      </a:r>
                      <a:endParaRPr lang="ar-SA" sz="1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3599527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marL="0" algn="ctr" defTabSz="514350" rtl="1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ar-SA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919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2-3</a:t>
                      </a:r>
                      <a:endParaRPr lang="ar-SA" sz="1400" b="1" dirty="0"/>
                    </a:p>
                  </a:txBody>
                  <a:tcPr>
                    <a:solidFill>
                      <a:srgbClr val="00919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1400" b="1" dirty="0">
                          <a:solidFill>
                            <a:srgbClr val="0432FF"/>
                          </a:solidFill>
                        </a:rPr>
                        <a:t>Naratriptan</a:t>
                      </a:r>
                      <a:endParaRPr lang="ar-SA" sz="1400" b="1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solidFill>
                      <a:srgbClr val="00919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7141360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marL="0" algn="ctr" defTabSz="514350" rtl="1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ar-SA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2.8</a:t>
                      </a:r>
                      <a:endParaRPr lang="ar-S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1400" b="1" dirty="0" err="1">
                          <a:solidFill>
                            <a:srgbClr val="0432FF"/>
                          </a:solidFill>
                        </a:rPr>
                        <a:t>Eletriptan</a:t>
                      </a:r>
                      <a:endParaRPr lang="ar-SA" sz="1400" b="1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4373275"/>
                  </a:ext>
                </a:extLst>
              </a:tr>
              <a:tr h="271625">
                <a:tc>
                  <a:txBody>
                    <a:bodyPr/>
                    <a:lstStyle/>
                    <a:p>
                      <a:pPr marL="0" algn="ctr" defTabSz="514350" rtl="1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ar-SA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919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2-3</a:t>
                      </a:r>
                      <a:endParaRPr lang="ar-SA" sz="1400" b="1" dirty="0"/>
                    </a:p>
                  </a:txBody>
                  <a:tcPr>
                    <a:solidFill>
                      <a:srgbClr val="00919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1400" b="1" dirty="0" err="1">
                          <a:solidFill>
                            <a:srgbClr val="0432FF"/>
                          </a:solidFill>
                        </a:rPr>
                        <a:t>Frovatriptan</a:t>
                      </a:r>
                      <a:endParaRPr lang="ar-SA" sz="1400" b="1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solidFill>
                      <a:srgbClr val="00919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591660"/>
                  </a:ext>
                </a:extLst>
              </a:tr>
            </a:tbl>
          </a:graphicData>
        </a:graphic>
      </p:graphicFrame>
      <p:sp>
        <p:nvSpPr>
          <p:cNvPr id="14" name="Rectangle: Diagonal Corners Rounded 13">
            <a:extLst>
              <a:ext uri="{FF2B5EF4-FFF2-40B4-BE49-F238E27FC236}">
                <a16:creationId xmlns="" xmlns:a16="http://schemas.microsoft.com/office/drawing/2014/main" id="{1CC2DAB0-E6FA-4BA0-B89D-88E18822D86C}"/>
              </a:ext>
            </a:extLst>
          </p:cNvPr>
          <p:cNvSpPr/>
          <p:nvPr/>
        </p:nvSpPr>
        <p:spPr>
          <a:xfrm>
            <a:off x="482600" y="5822107"/>
            <a:ext cx="6032499" cy="3849794"/>
          </a:xfrm>
          <a:prstGeom prst="rect">
            <a:avLst/>
          </a:prstGeom>
          <a:noFill/>
          <a:ln w="28575">
            <a:solidFill>
              <a:srgbClr val="FF9300">
                <a:alpha val="50196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Clr>
                <a:schemeClr val="tx1"/>
              </a:buClr>
              <a:buFont typeface="Arial" charset="0"/>
              <a:buChar char="•"/>
            </a:pPr>
            <a:r>
              <a:rPr lang="en-US" sz="1400" b="1" dirty="0" smtClean="0">
                <a:solidFill>
                  <a:srgbClr val="00B050"/>
                </a:solidFill>
              </a:rPr>
              <a:t>Advantages of fast T-max: fast release of pain. </a:t>
            </a:r>
          </a:p>
          <a:p>
            <a:pPr marL="285750" indent="-285750">
              <a:buClr>
                <a:schemeClr val="tx1"/>
              </a:buClr>
              <a:buFont typeface="Arial" charset="0"/>
              <a:buChar char="•"/>
            </a:pPr>
            <a:r>
              <a:rPr lang="en-US" sz="1400" b="1" dirty="0" smtClean="0">
                <a:solidFill>
                  <a:srgbClr val="00B050"/>
                </a:solidFill>
              </a:rPr>
              <a:t>Advantages of longer T1/2: less doses needed.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Differences 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in the time to peak blood concentration 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T </a:t>
            </a:r>
            <a:r>
              <a:rPr lang="en-US" sz="1400" baseline="-25000" dirty="0" smtClean="0">
                <a:solidFill>
                  <a:schemeClr val="bg2">
                    <a:lumMod val="10000"/>
                  </a:schemeClr>
                </a:solidFill>
              </a:rPr>
              <a:t>max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, equates with faster relief of pain.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Differences in  t ½ → a clinical effect in terms of recurrence of headache.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The form of drug preparation could influence the choice, Injectable </a:t>
            </a:r>
            <a:r>
              <a:rPr lang="en-US" sz="1400" b="1" dirty="0">
                <a:solidFill>
                  <a:srgbClr val="0432FF"/>
                </a:solidFill>
              </a:rPr>
              <a:t>Sumatriptan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 reaches 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T </a:t>
            </a:r>
            <a:r>
              <a:rPr lang="en-US" sz="1400" baseline="-25000" dirty="0" smtClean="0">
                <a:solidFill>
                  <a:schemeClr val="bg2">
                    <a:lumMod val="10000"/>
                  </a:schemeClr>
                </a:solidFill>
              </a:rPr>
              <a:t>max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the fastest followed by </a:t>
            </a:r>
            <a:r>
              <a:rPr lang="en-US" sz="1400" b="1" dirty="0">
                <a:solidFill>
                  <a:srgbClr val="0432FF"/>
                </a:solidFill>
              </a:rPr>
              <a:t>DHE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 nasal spray and </a:t>
            </a:r>
            <a:r>
              <a:rPr lang="en-US" sz="1400" b="1" dirty="0">
                <a:solidFill>
                  <a:srgbClr val="0432FF"/>
                </a:solidFill>
              </a:rPr>
              <a:t>Rizatriptan</a:t>
            </a:r>
            <a:r>
              <a:rPr lang="en-US" sz="1400" dirty="0">
                <a:solidFill>
                  <a:srgbClr val="0432FF"/>
                </a:solidFill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For extremely fast relief within 15 min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. injectable </a:t>
            </a:r>
            <a:r>
              <a:rPr lang="en-US" sz="1400" b="1" dirty="0">
                <a:solidFill>
                  <a:srgbClr val="0432FF"/>
                </a:solidFill>
              </a:rPr>
              <a:t>Sumatriptan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 is  the only choice. </a:t>
            </a:r>
            <a:endParaRPr lang="en-US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If expected re-dosing is needed and/or recurrence of headache </a:t>
            </a:r>
            <a:r>
              <a:rPr lang="en-US" sz="1400" dirty="0">
                <a:solidFill>
                  <a:srgbClr val="E7E6E6">
                    <a:lumMod val="10000"/>
                  </a:srgbClr>
                </a:solidFill>
              </a:rPr>
              <a:t>→</a:t>
            </a:r>
            <a:r>
              <a:rPr lang="en-US" sz="1400" dirty="0">
                <a:solidFill>
                  <a:prstClr val="black"/>
                </a:solidFill>
              </a:rPr>
              <a:t>  </a:t>
            </a:r>
            <a:r>
              <a:rPr lang="en-US" sz="1400" b="1" dirty="0" err="1">
                <a:solidFill>
                  <a:srgbClr val="0432FF"/>
                </a:solidFill>
              </a:rPr>
              <a:t>Naratriptan</a:t>
            </a:r>
            <a:r>
              <a:rPr lang="en-US" sz="1400" dirty="0">
                <a:solidFill>
                  <a:prstClr val="black"/>
                </a:solidFill>
              </a:rPr>
              <a:t>, </a:t>
            </a:r>
            <a:r>
              <a:rPr lang="en-US" sz="1400" b="1" dirty="0" err="1">
                <a:solidFill>
                  <a:srgbClr val="0432FF"/>
                </a:solidFill>
              </a:rPr>
              <a:t>frovatriptan</a:t>
            </a:r>
            <a:r>
              <a:rPr lang="en-US" sz="1400" dirty="0">
                <a:solidFill>
                  <a:srgbClr val="0432FF"/>
                </a:solidFill>
              </a:rPr>
              <a:t>,</a:t>
            </a:r>
            <a:r>
              <a:rPr lang="en-US" sz="1400" dirty="0">
                <a:solidFill>
                  <a:prstClr val="black"/>
                </a:solidFill>
              </a:rPr>
              <a:t> have slower onset, fewer side effects, 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and a lower recurrence rate.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1400" b="1" dirty="0" err="1">
                <a:solidFill>
                  <a:srgbClr val="FF0000"/>
                </a:solidFill>
              </a:rPr>
              <a:t>Menstraul</a:t>
            </a:r>
            <a:r>
              <a:rPr lang="en-US" sz="1400" b="1" dirty="0">
                <a:solidFill>
                  <a:srgbClr val="FF0000"/>
                </a:solidFill>
              </a:rPr>
              <a:t> migraine</a:t>
            </a:r>
            <a:r>
              <a:rPr lang="en-US" sz="1400" dirty="0">
                <a:solidFill>
                  <a:prstClr val="black"/>
                </a:solidFill>
              </a:rPr>
              <a:t>: </a:t>
            </a:r>
            <a:r>
              <a:rPr lang="en-US" sz="1400" b="1" dirty="0" err="1">
                <a:solidFill>
                  <a:srgbClr val="0432FF"/>
                </a:solidFill>
              </a:rPr>
              <a:t>Frovatriptan</a:t>
            </a:r>
            <a:r>
              <a:rPr lang="en-US" sz="1400" dirty="0">
                <a:solidFill>
                  <a:srgbClr val="0432FF"/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(longer T 1\2 = 26hrs) </a:t>
            </a:r>
            <a:r>
              <a:rPr lang="en-US" sz="1400" dirty="0">
                <a:solidFill>
                  <a:prstClr val="black"/>
                </a:solidFill>
              </a:rPr>
              <a:t>2.5 mg twice 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per day beginning two </a:t>
            </a:r>
            <a:r>
              <a:rPr lang="en-US" sz="1400" b="1" dirty="0">
                <a:solidFill>
                  <a:prstClr val="black"/>
                </a:solidFill>
              </a:rPr>
              <a:t>days before the anticipated onset of </a:t>
            </a:r>
            <a:r>
              <a:rPr lang="en-US" sz="1400" b="1" dirty="0" smtClean="0">
                <a:solidFill>
                  <a:prstClr val="black"/>
                </a:solidFill>
              </a:rPr>
              <a:t>menstrual </a:t>
            </a:r>
            <a:r>
              <a:rPr lang="en-US" sz="1400" b="1" dirty="0">
                <a:solidFill>
                  <a:prstClr val="black"/>
                </a:solidFill>
              </a:rPr>
              <a:t>migraine and continuing for six days.</a:t>
            </a:r>
            <a:endParaRPr lang="ar-SA" sz="1400" b="1" dirty="0">
              <a:solidFill>
                <a:prstClr val="black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ar-SA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2376911"/>
            <a:ext cx="3115159" cy="386817"/>
            <a:chOff x="1287887" y="1313645"/>
            <a:chExt cx="1924291" cy="328694"/>
          </a:xfrm>
          <a:solidFill>
            <a:srgbClr val="942093"/>
          </a:solidFill>
        </p:grpSpPr>
        <p:sp>
          <p:nvSpPr>
            <p:cNvPr id="11" name="Delay 10"/>
            <p:cNvSpPr/>
            <p:nvPr/>
          </p:nvSpPr>
          <p:spPr>
            <a:xfrm>
              <a:off x="2975020" y="1313645"/>
              <a:ext cx="237158" cy="328694"/>
            </a:xfrm>
            <a:prstGeom prst="flowChartDelay">
              <a:avLst/>
            </a:prstGeom>
            <a:solidFill>
              <a:srgbClr val="FFD579">
                <a:alpha val="8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" name="Process 11"/>
            <p:cNvSpPr/>
            <p:nvPr/>
          </p:nvSpPr>
          <p:spPr>
            <a:xfrm>
              <a:off x="1287887" y="1313645"/>
              <a:ext cx="1687133" cy="328694"/>
            </a:xfrm>
            <a:prstGeom prst="flowChartProcess">
              <a:avLst/>
            </a:prstGeom>
            <a:solidFill>
              <a:srgbClr val="FFD579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 sz="1400" dirty="0" err="1">
                <a:solidFill>
                  <a:schemeClr val="tx1"/>
                </a:solidFill>
              </a:endParaRPr>
            </a:p>
            <a:p>
              <a:r>
                <a:rPr lang="en-US" sz="1400" b="1" dirty="0">
                  <a:solidFill>
                    <a:schemeClr val="tx1"/>
                  </a:solidFill>
                </a:rPr>
                <a:t>Factors when Choosing a </a:t>
              </a:r>
              <a:r>
                <a:rPr lang="en-US" sz="1400" b="1" dirty="0" err="1">
                  <a:solidFill>
                    <a:srgbClr val="0432FF"/>
                  </a:solidFill>
                </a:rPr>
                <a:t>Triptans</a:t>
              </a:r>
              <a:r>
                <a:rPr lang="ar-SA" sz="1400" b="1" dirty="0">
                  <a:solidFill>
                    <a:schemeClr val="tx1"/>
                  </a:solidFill>
                </a:rPr>
                <a:t>:</a:t>
              </a:r>
            </a:p>
            <a:p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2731233" y="3982814"/>
            <a:ext cx="227896" cy="254523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2731233" y="3657552"/>
            <a:ext cx="227896" cy="254523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6" name="Oval 15"/>
          <p:cNvSpPr/>
          <p:nvPr/>
        </p:nvSpPr>
        <p:spPr>
          <a:xfrm>
            <a:off x="2731233" y="4271209"/>
            <a:ext cx="227896" cy="254523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13834" y="2278353"/>
            <a:ext cx="3082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B050"/>
                </a:solidFill>
              </a:rPr>
              <a:t>remember </a:t>
            </a:r>
            <a:r>
              <a:rPr lang="en-US" sz="1200" b="1" dirty="0" smtClean="0">
                <a:solidFill>
                  <a:srgbClr val="00B050"/>
                </a:solidFill>
              </a:rPr>
              <a:t>: always start with analgesic and Never use </a:t>
            </a:r>
            <a:r>
              <a:rPr lang="en-US" sz="1200" b="1" dirty="0">
                <a:solidFill>
                  <a:srgbClr val="0432FF"/>
                </a:solidFill>
              </a:rPr>
              <a:t>Ergotamine </a:t>
            </a:r>
            <a:r>
              <a:rPr lang="en-US" sz="1200" b="1" dirty="0" smtClean="0">
                <a:solidFill>
                  <a:srgbClr val="0432FF"/>
                </a:solidFill>
              </a:rPr>
              <a:t>tartarate.</a:t>
            </a:r>
            <a:endParaRPr lang="en-US" sz="1200" b="1" dirty="0">
              <a:solidFill>
                <a:srgbClr val="0432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831237" y="5480483"/>
            <a:ext cx="227896" cy="254523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>
            <a:off x="4839776" y="4865423"/>
            <a:ext cx="227896" cy="254523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9" name="Oval 18"/>
          <p:cNvSpPr/>
          <p:nvPr/>
        </p:nvSpPr>
        <p:spPr>
          <a:xfrm>
            <a:off x="4831237" y="5175315"/>
            <a:ext cx="227896" cy="254524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0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3859</TotalTime>
  <Words>2679</Words>
  <Application>Microsoft Macintosh PowerPoint</Application>
  <PresentationFormat>A4 Paper (210x297 mm)</PresentationFormat>
  <Paragraphs>366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Abadi MT Condensed Extra Bold</vt:lpstr>
      <vt:lpstr>Al Tarikh</vt:lpstr>
      <vt:lpstr>Arial Narrow</vt:lpstr>
      <vt:lpstr>Calibri</vt:lpstr>
      <vt:lpstr>Calibri Light</vt:lpstr>
      <vt:lpstr>Cambria Math</vt:lpstr>
      <vt:lpstr>Century Gothic</vt:lpstr>
      <vt:lpstr>Courier New</vt:lpstr>
      <vt:lpstr>Goudy Old Style</vt:lpstr>
      <vt:lpstr>Kartika</vt:lpstr>
      <vt:lpstr>Times New Roman</vt:lpstr>
      <vt:lpstr>Tsukushi A Round Gothic</vt:lpstr>
      <vt:lpstr>Wingdings</vt:lpstr>
      <vt:lpstr>Wingdings 3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لين</dc:creator>
  <cp:lastModifiedBy>Microsoft Office User</cp:lastModifiedBy>
  <cp:revision>165</cp:revision>
  <cp:lastPrinted>2017-09-20T21:28:47Z</cp:lastPrinted>
  <dcterms:created xsi:type="dcterms:W3CDTF">2017-09-15T11:36:59Z</dcterms:created>
  <dcterms:modified xsi:type="dcterms:W3CDTF">2017-11-03T18:17:53Z</dcterms:modified>
</cp:coreProperties>
</file>