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wdp" ContentType="image/vnd.ms-photo"/>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notesMasterIdLst>
    <p:notesMasterId r:id="rId13"/>
  </p:notesMasterIdLst>
  <p:sldIdLst>
    <p:sldId id="270" r:id="rId2"/>
    <p:sldId id="258" r:id="rId3"/>
    <p:sldId id="265" r:id="rId4"/>
    <p:sldId id="261" r:id="rId5"/>
    <p:sldId id="266" r:id="rId6"/>
    <p:sldId id="271" r:id="rId7"/>
    <p:sldId id="272" r:id="rId8"/>
    <p:sldId id="276" r:id="rId9"/>
    <p:sldId id="273" r:id="rId10"/>
    <p:sldId id="274" r:id="rId11"/>
    <p:sldId id="275" r:id="rId12"/>
  </p:sldIdLst>
  <p:sldSz cx="6858000" cy="9906000" type="A4"/>
  <p:notesSz cx="6858000" cy="9144000"/>
  <p:defaultTextStyle>
    <a:defPPr>
      <a:defRPr lang="en-US"/>
    </a:defPPr>
    <a:lvl1pPr marL="0" algn="l" defTabSz="663123" rtl="0" eaLnBrk="1" latinLnBrk="0" hangingPunct="1">
      <a:defRPr sz="1305" kern="1200">
        <a:solidFill>
          <a:schemeClr val="tx1"/>
        </a:solidFill>
        <a:latin typeface="+mn-lt"/>
        <a:ea typeface="+mn-ea"/>
        <a:cs typeface="+mn-cs"/>
      </a:defRPr>
    </a:lvl1pPr>
    <a:lvl2pPr marL="331561" algn="l" defTabSz="663123" rtl="0" eaLnBrk="1" latinLnBrk="0" hangingPunct="1">
      <a:defRPr sz="1305" kern="1200">
        <a:solidFill>
          <a:schemeClr val="tx1"/>
        </a:solidFill>
        <a:latin typeface="+mn-lt"/>
        <a:ea typeface="+mn-ea"/>
        <a:cs typeface="+mn-cs"/>
      </a:defRPr>
    </a:lvl2pPr>
    <a:lvl3pPr marL="663123" algn="l" defTabSz="663123" rtl="0" eaLnBrk="1" latinLnBrk="0" hangingPunct="1">
      <a:defRPr sz="1305" kern="1200">
        <a:solidFill>
          <a:schemeClr val="tx1"/>
        </a:solidFill>
        <a:latin typeface="+mn-lt"/>
        <a:ea typeface="+mn-ea"/>
        <a:cs typeface="+mn-cs"/>
      </a:defRPr>
    </a:lvl3pPr>
    <a:lvl4pPr marL="994684" algn="l" defTabSz="663123" rtl="0" eaLnBrk="1" latinLnBrk="0" hangingPunct="1">
      <a:defRPr sz="1305" kern="1200">
        <a:solidFill>
          <a:schemeClr val="tx1"/>
        </a:solidFill>
        <a:latin typeface="+mn-lt"/>
        <a:ea typeface="+mn-ea"/>
        <a:cs typeface="+mn-cs"/>
      </a:defRPr>
    </a:lvl4pPr>
    <a:lvl5pPr marL="1326246" algn="l" defTabSz="663123" rtl="0" eaLnBrk="1" latinLnBrk="0" hangingPunct="1">
      <a:defRPr sz="1305" kern="1200">
        <a:solidFill>
          <a:schemeClr val="tx1"/>
        </a:solidFill>
        <a:latin typeface="+mn-lt"/>
        <a:ea typeface="+mn-ea"/>
        <a:cs typeface="+mn-cs"/>
      </a:defRPr>
    </a:lvl5pPr>
    <a:lvl6pPr marL="1657807" algn="l" defTabSz="663123" rtl="0" eaLnBrk="1" latinLnBrk="0" hangingPunct="1">
      <a:defRPr sz="1305" kern="1200">
        <a:solidFill>
          <a:schemeClr val="tx1"/>
        </a:solidFill>
        <a:latin typeface="+mn-lt"/>
        <a:ea typeface="+mn-ea"/>
        <a:cs typeface="+mn-cs"/>
      </a:defRPr>
    </a:lvl6pPr>
    <a:lvl7pPr marL="1989369" algn="l" defTabSz="663123" rtl="0" eaLnBrk="1" latinLnBrk="0" hangingPunct="1">
      <a:defRPr sz="1305" kern="1200">
        <a:solidFill>
          <a:schemeClr val="tx1"/>
        </a:solidFill>
        <a:latin typeface="+mn-lt"/>
        <a:ea typeface="+mn-ea"/>
        <a:cs typeface="+mn-cs"/>
      </a:defRPr>
    </a:lvl7pPr>
    <a:lvl8pPr marL="2320930" algn="l" defTabSz="663123" rtl="0" eaLnBrk="1" latinLnBrk="0" hangingPunct="1">
      <a:defRPr sz="1305" kern="1200">
        <a:solidFill>
          <a:schemeClr val="tx1"/>
        </a:solidFill>
        <a:latin typeface="+mn-lt"/>
        <a:ea typeface="+mn-ea"/>
        <a:cs typeface="+mn-cs"/>
      </a:defRPr>
    </a:lvl8pPr>
    <a:lvl9pPr marL="2652492" algn="l" defTabSz="663123"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459122"/>
    <a:srgbClr val="F4BCBA"/>
    <a:srgbClr val="91C7C8"/>
    <a:srgbClr val="0432FF"/>
    <a:srgbClr val="FF9300"/>
    <a:srgbClr val="D883FF"/>
    <a:srgbClr val="FF7E79"/>
    <a:srgbClr val="E89BA1"/>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p:restoredTop sz="94309"/>
  </p:normalViewPr>
  <p:slideViewPr>
    <p:cSldViewPr snapToGrid="0" snapToObjects="1">
      <p:cViewPr>
        <p:scale>
          <a:sx n="87" d="100"/>
          <a:sy n="87" d="100"/>
        </p:scale>
        <p:origin x="28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4C330-2146-D245-9F3C-3FC770784BD3}" type="doc">
      <dgm:prSet loTypeId="urn:microsoft.com/office/officeart/2005/8/layout/orgChart1" loCatId="" qsTypeId="urn:microsoft.com/office/officeart/2005/8/quickstyle/simple2" qsCatId="simple" csTypeId="urn:microsoft.com/office/officeart/2005/8/colors/accent1_1" csCatId="accent1" phldr="1"/>
      <dgm:spPr/>
      <dgm:t>
        <a:bodyPr/>
        <a:lstStyle/>
        <a:p>
          <a:endParaRPr lang="en-US"/>
        </a:p>
      </dgm:t>
    </dgm:pt>
    <dgm:pt modelId="{981CAAB0-D103-5349-9A87-3FF610D82AA1}">
      <dgm:prSet phldrT="[Text]" custT="1"/>
      <dgm:spPr>
        <a:ln w="28575">
          <a:solidFill>
            <a:srgbClr val="9F9DE7"/>
          </a:solidFill>
        </a:ln>
      </dgm:spPr>
      <dgm:t>
        <a:bodyPr/>
        <a:lstStyle/>
        <a:p>
          <a:r>
            <a:rPr lang="en-US" sz="1100" b="1" dirty="0"/>
            <a:t>Examples of neurotransmitters </a:t>
          </a:r>
        </a:p>
      </dgm:t>
    </dgm:pt>
    <dgm:pt modelId="{7444795A-F26B-6544-AD83-ADBE50308C56}" type="parTrans" cxnId="{7926DA15-D5BB-1349-A5E5-A1E8D5E3DD7B}">
      <dgm:prSet/>
      <dgm:spPr/>
      <dgm:t>
        <a:bodyPr/>
        <a:lstStyle/>
        <a:p>
          <a:endParaRPr lang="en-US"/>
        </a:p>
      </dgm:t>
    </dgm:pt>
    <dgm:pt modelId="{1A89975A-FC3A-D34E-94E8-60386AA4DED9}" type="sibTrans" cxnId="{7926DA15-D5BB-1349-A5E5-A1E8D5E3DD7B}">
      <dgm:prSet/>
      <dgm:spPr/>
      <dgm:t>
        <a:bodyPr/>
        <a:lstStyle/>
        <a:p>
          <a:endParaRPr lang="en-US"/>
        </a:p>
      </dgm:t>
    </dgm:pt>
    <dgm:pt modelId="{7A18EAA6-6CAF-E740-9DF0-D2E0E8382CA0}">
      <dgm:prSet phldrT="[Text]" custT="1"/>
      <dgm:spPr>
        <a:ln w="28575">
          <a:solidFill>
            <a:srgbClr val="EA6C94"/>
          </a:solidFill>
        </a:ln>
      </dgm:spPr>
      <dgm:t>
        <a:bodyPr/>
        <a:lstStyle/>
        <a:p>
          <a:r>
            <a:rPr lang="en-US" sz="1100" b="1" dirty="0"/>
            <a:t>Amino acids</a:t>
          </a:r>
        </a:p>
      </dgm:t>
    </dgm:pt>
    <dgm:pt modelId="{448726A9-9F43-534E-A2C9-C53BE4CF413C}" type="parTrans" cxnId="{16499F87-8A92-1E43-B195-F2936625F93A}">
      <dgm:prSet/>
      <dgm:spPr/>
      <dgm:t>
        <a:bodyPr/>
        <a:lstStyle/>
        <a:p>
          <a:endParaRPr lang="en-US"/>
        </a:p>
      </dgm:t>
    </dgm:pt>
    <dgm:pt modelId="{F567751C-39E0-2D4A-838E-C7E59A49D4E8}" type="sibTrans" cxnId="{16499F87-8A92-1E43-B195-F2936625F93A}">
      <dgm:prSet/>
      <dgm:spPr/>
      <dgm:t>
        <a:bodyPr/>
        <a:lstStyle/>
        <a:p>
          <a:endParaRPr lang="en-US"/>
        </a:p>
      </dgm:t>
    </dgm:pt>
    <dgm:pt modelId="{2EF45C6A-FBA8-3345-8B4C-11F31774E8F4}">
      <dgm:prSet phldrT="[Text]" custT="1"/>
      <dgm:spPr>
        <a:ln w="28575">
          <a:solidFill>
            <a:srgbClr val="94E6E7"/>
          </a:solidFill>
        </a:ln>
      </dgm:spPr>
      <dgm:t>
        <a:bodyPr/>
        <a:lstStyle/>
        <a:p>
          <a:r>
            <a:rPr lang="en-US" sz="1100" b="1" dirty="0"/>
            <a:t>Monoamines &amp; other biogenic amines</a:t>
          </a:r>
        </a:p>
      </dgm:t>
    </dgm:pt>
    <dgm:pt modelId="{E48BA671-1591-AF40-B58F-22D7F95BA902}" type="parTrans" cxnId="{252286BC-48E4-1043-A448-F3316C5C5ECF}">
      <dgm:prSet/>
      <dgm:spPr/>
      <dgm:t>
        <a:bodyPr/>
        <a:lstStyle/>
        <a:p>
          <a:endParaRPr lang="en-US"/>
        </a:p>
      </dgm:t>
    </dgm:pt>
    <dgm:pt modelId="{9273B5F8-C7ED-3C46-B10E-B292240897FE}" type="sibTrans" cxnId="{252286BC-48E4-1043-A448-F3316C5C5ECF}">
      <dgm:prSet/>
      <dgm:spPr/>
      <dgm:t>
        <a:bodyPr/>
        <a:lstStyle/>
        <a:p>
          <a:endParaRPr lang="en-US"/>
        </a:p>
      </dgm:t>
    </dgm:pt>
    <dgm:pt modelId="{85DA9C43-4136-6543-9711-3B37721A4C66}">
      <dgm:prSet phldrT="[Text]" custT="1"/>
      <dgm:spPr>
        <a:ln w="28575">
          <a:solidFill>
            <a:schemeClr val="accent4">
              <a:lumMod val="75000"/>
            </a:schemeClr>
          </a:solidFill>
        </a:ln>
      </dgm:spPr>
      <dgm:t>
        <a:bodyPr/>
        <a:lstStyle/>
        <a:p>
          <a:r>
            <a:rPr lang="en-US" sz="1100" b="1" dirty="0"/>
            <a:t>Peptides</a:t>
          </a:r>
        </a:p>
      </dgm:t>
    </dgm:pt>
    <dgm:pt modelId="{A3B48646-0A43-F241-A756-2031663AE8E2}" type="parTrans" cxnId="{DFDDA325-B584-274A-9E5D-4D949C2ADE97}">
      <dgm:prSet/>
      <dgm:spPr/>
      <dgm:t>
        <a:bodyPr/>
        <a:lstStyle/>
        <a:p>
          <a:endParaRPr lang="en-US"/>
        </a:p>
      </dgm:t>
    </dgm:pt>
    <dgm:pt modelId="{AA93B3E7-2C97-F045-B55A-03E18824C7FE}" type="sibTrans" cxnId="{DFDDA325-B584-274A-9E5D-4D949C2ADE97}">
      <dgm:prSet/>
      <dgm:spPr/>
      <dgm:t>
        <a:bodyPr/>
        <a:lstStyle/>
        <a:p>
          <a:pPr rtl="0"/>
          <a:endParaRPr lang="en-US"/>
        </a:p>
      </dgm:t>
    </dgm:pt>
    <dgm:pt modelId="{F494AD93-C599-9149-8FD1-E16B33A8DC61}">
      <dgm:prSet phldrT="[Text]" custT="1"/>
      <dgm:spPr>
        <a:ln w="28575">
          <a:solidFill>
            <a:srgbClr val="941651">
              <a:alpha val="89804"/>
            </a:srgbClr>
          </a:solidFill>
        </a:ln>
      </dgm:spPr>
      <dgm:t>
        <a:bodyPr/>
        <a:lstStyle/>
        <a:p>
          <a:r>
            <a:rPr lang="en-US" sz="1100" b="1" dirty="0"/>
            <a:t>Others</a:t>
          </a:r>
        </a:p>
      </dgm:t>
    </dgm:pt>
    <dgm:pt modelId="{703BA538-F4BB-6C4D-BFF5-33EA707F9451}" type="parTrans" cxnId="{B9B40D50-23B5-7246-97DF-6319FFF2CC30}">
      <dgm:prSet/>
      <dgm:spPr/>
      <dgm:t>
        <a:bodyPr/>
        <a:lstStyle/>
        <a:p>
          <a:endParaRPr lang="en-US"/>
        </a:p>
      </dgm:t>
    </dgm:pt>
    <dgm:pt modelId="{2AE6F40C-DEE7-AC42-96B5-CF3DC8FCD645}" type="sibTrans" cxnId="{B9B40D50-23B5-7246-97DF-6319FFF2CC30}">
      <dgm:prSet/>
      <dgm:spPr/>
      <dgm:t>
        <a:bodyPr/>
        <a:lstStyle/>
        <a:p>
          <a:endParaRPr lang="en-US"/>
        </a:p>
      </dgm:t>
    </dgm:pt>
    <dgm:pt modelId="{3D38ED50-9CF2-5648-9EF7-73B5ECA37C76}">
      <dgm:prSet phldrT="[Text]" custT="1"/>
      <dgm:spPr>
        <a:ln w="28575">
          <a:solidFill>
            <a:schemeClr val="accent6"/>
          </a:solidFill>
        </a:ln>
      </dgm:spPr>
      <dgm:t>
        <a:bodyPr/>
        <a:lstStyle/>
        <a:p>
          <a:r>
            <a:rPr lang="en-US" sz="1100" b="1" dirty="0"/>
            <a:t>Somatostatin:</a:t>
          </a:r>
        </a:p>
        <a:p>
          <a:r>
            <a:rPr lang="en-US" sz="1100" b="1" dirty="0"/>
            <a:t>a peptide hormone that regulates the endocrine system </a:t>
          </a:r>
        </a:p>
        <a:p>
          <a:r>
            <a:rPr lang="en-US" sz="1100" b="1" dirty="0"/>
            <a:t> </a:t>
          </a:r>
        </a:p>
      </dgm:t>
    </dgm:pt>
    <dgm:pt modelId="{306F0156-2D7B-244C-A526-ACD2D5499A65}" type="parTrans" cxnId="{859F8328-739B-2240-AD05-BC1A4E5179F6}">
      <dgm:prSet/>
      <dgm:spPr/>
      <dgm:t>
        <a:bodyPr/>
        <a:lstStyle/>
        <a:p>
          <a:endParaRPr lang="en-US"/>
        </a:p>
      </dgm:t>
    </dgm:pt>
    <dgm:pt modelId="{B9B753C4-EB8C-7642-AE70-50C871DA309B}" type="sibTrans" cxnId="{859F8328-739B-2240-AD05-BC1A4E5179F6}">
      <dgm:prSet/>
      <dgm:spPr/>
      <dgm:t>
        <a:bodyPr/>
        <a:lstStyle/>
        <a:p>
          <a:endParaRPr lang="en-US"/>
        </a:p>
      </dgm:t>
    </dgm:pt>
    <dgm:pt modelId="{732374E9-6B4C-4D4A-A1F5-99CA691342CF}">
      <dgm:prSet phldrT="[Text]" custT="1"/>
      <dgm:spPr>
        <a:ln w="28575">
          <a:solidFill>
            <a:srgbClr val="942093">
              <a:alpha val="54118"/>
            </a:srgbClr>
          </a:solidFill>
        </a:ln>
      </dgm:spPr>
      <dgm:t>
        <a:bodyPr/>
        <a:lstStyle/>
        <a:p>
          <a:r>
            <a:rPr lang="en-US" sz="1100" b="1" dirty="0"/>
            <a:t>Dopamine (DA)</a:t>
          </a:r>
        </a:p>
      </dgm:t>
    </dgm:pt>
    <dgm:pt modelId="{FD50D6DA-D815-364F-A489-1BB8397FDF2B}" type="parTrans" cxnId="{2526DD48-4DFA-8C42-97D6-EDA0C80426E9}">
      <dgm:prSet/>
      <dgm:spPr/>
      <dgm:t>
        <a:bodyPr/>
        <a:lstStyle/>
        <a:p>
          <a:endParaRPr lang="en-US"/>
        </a:p>
      </dgm:t>
    </dgm:pt>
    <dgm:pt modelId="{E4D42400-D4E0-8447-B4EF-93AFED17FD56}" type="sibTrans" cxnId="{2526DD48-4DFA-8C42-97D6-EDA0C80426E9}">
      <dgm:prSet/>
      <dgm:spPr/>
      <dgm:t>
        <a:bodyPr/>
        <a:lstStyle/>
        <a:p>
          <a:endParaRPr lang="en-US"/>
        </a:p>
      </dgm:t>
    </dgm:pt>
    <dgm:pt modelId="{1D6DCEC4-E865-3F45-AE57-B1925B20D5DE}">
      <dgm:prSet phldrT="[Text]" custT="1"/>
      <dgm:spPr>
        <a:ln w="28575">
          <a:solidFill>
            <a:srgbClr val="5B9BD5"/>
          </a:solidFill>
        </a:ln>
      </dgm:spPr>
      <dgm:t>
        <a:bodyPr/>
        <a:lstStyle/>
        <a:p>
          <a:r>
            <a:rPr lang="en-US" sz="1100" b="1" dirty="0"/>
            <a:t>Glutamate (Glu)</a:t>
          </a:r>
        </a:p>
      </dgm:t>
    </dgm:pt>
    <dgm:pt modelId="{DD869F7D-E9B4-0845-AC82-CE1DB8AB2DA6}" type="parTrans" cxnId="{E02D5A0D-46D9-EF46-97E2-851B76D47B1C}">
      <dgm:prSet/>
      <dgm:spPr/>
      <dgm:t>
        <a:bodyPr/>
        <a:lstStyle/>
        <a:p>
          <a:endParaRPr lang="en-US"/>
        </a:p>
      </dgm:t>
    </dgm:pt>
    <dgm:pt modelId="{FBD350E8-1643-C54B-933F-13D0D3052D73}" type="sibTrans" cxnId="{E02D5A0D-46D9-EF46-97E2-851B76D47B1C}">
      <dgm:prSet/>
      <dgm:spPr/>
      <dgm:t>
        <a:bodyPr/>
        <a:lstStyle/>
        <a:p>
          <a:endParaRPr lang="en-US"/>
        </a:p>
      </dgm:t>
    </dgm:pt>
    <dgm:pt modelId="{AEF42FEE-0C08-2740-BAE7-C3D2A82E0F8A}">
      <dgm:prSet phldrT="[Text]" custT="1"/>
      <dgm:spPr>
        <a:ln w="28575">
          <a:solidFill>
            <a:srgbClr val="FF7E79"/>
          </a:solidFill>
        </a:ln>
      </dgm:spPr>
      <dgm:t>
        <a:bodyPr/>
        <a:lstStyle/>
        <a:p>
          <a:r>
            <a:rPr lang="en-US" sz="1100" b="1" dirty="0"/>
            <a:t>Acetylcholine (Ach) </a:t>
          </a:r>
        </a:p>
      </dgm:t>
    </dgm:pt>
    <dgm:pt modelId="{28DA46F9-930E-2545-9202-FFFC11D769C0}" type="parTrans" cxnId="{FAC669D4-0612-6441-934A-FE0938946AB2}">
      <dgm:prSet/>
      <dgm:spPr/>
      <dgm:t>
        <a:bodyPr/>
        <a:lstStyle/>
        <a:p>
          <a:endParaRPr lang="en-US"/>
        </a:p>
      </dgm:t>
    </dgm:pt>
    <dgm:pt modelId="{F47E5340-AC4D-2645-B369-846F5C2002E4}" type="sibTrans" cxnId="{FAC669D4-0612-6441-934A-FE0938946AB2}">
      <dgm:prSet/>
      <dgm:spPr/>
      <dgm:t>
        <a:bodyPr/>
        <a:lstStyle/>
        <a:p>
          <a:endParaRPr lang="en-US"/>
        </a:p>
      </dgm:t>
    </dgm:pt>
    <dgm:pt modelId="{555C70E6-4978-4744-825D-B9E911DCC6A4}">
      <dgm:prSet phldrT="[Text]" custT="1"/>
      <dgm:spPr>
        <a:ln w="28575">
          <a:solidFill>
            <a:srgbClr val="5B9BD5"/>
          </a:solidFill>
        </a:ln>
      </dgm:spPr>
      <dgm:t>
        <a:bodyPr/>
        <a:lstStyle/>
        <a:p>
          <a:r>
            <a:rPr lang="en-US" sz="1100" b="1" dirty="0"/>
            <a:t>gamma aminobutryic acid (GABA) </a:t>
          </a:r>
        </a:p>
      </dgm:t>
    </dgm:pt>
    <dgm:pt modelId="{BA3B0BF4-9889-3F44-95B6-213A29DBA618}" type="parTrans" cxnId="{D896B6AF-75DA-D744-9D24-519B9C88BEC6}">
      <dgm:prSet/>
      <dgm:spPr/>
      <dgm:t>
        <a:bodyPr/>
        <a:lstStyle/>
        <a:p>
          <a:endParaRPr lang="en-US"/>
        </a:p>
      </dgm:t>
    </dgm:pt>
    <dgm:pt modelId="{26C87757-45AB-4540-B0DD-042200540CD8}" type="sibTrans" cxnId="{D896B6AF-75DA-D744-9D24-519B9C88BEC6}">
      <dgm:prSet/>
      <dgm:spPr/>
      <dgm:t>
        <a:bodyPr/>
        <a:lstStyle/>
        <a:p>
          <a:endParaRPr lang="en-US"/>
        </a:p>
      </dgm:t>
    </dgm:pt>
    <dgm:pt modelId="{22955A3F-78A2-DD42-9FFB-6F11DCBC01FC}">
      <dgm:prSet phldrT="[Text]" custT="1"/>
      <dgm:spPr>
        <a:ln w="28575">
          <a:solidFill>
            <a:srgbClr val="942093"/>
          </a:solidFill>
        </a:ln>
      </dgm:spPr>
      <dgm:t>
        <a:bodyPr/>
        <a:lstStyle/>
        <a:p>
          <a:r>
            <a:rPr lang="en-US" sz="1100" b="1" dirty="0"/>
            <a:t> Norepinephrine (NE)</a:t>
          </a:r>
        </a:p>
      </dgm:t>
    </dgm:pt>
    <dgm:pt modelId="{54E1A8F9-0593-F64F-8CCD-37AA7E62D81C}" type="parTrans" cxnId="{B55638FF-3717-C444-9626-A4E7BD9C2D20}">
      <dgm:prSet/>
      <dgm:spPr/>
      <dgm:t>
        <a:bodyPr/>
        <a:lstStyle/>
        <a:p>
          <a:endParaRPr lang="en-US"/>
        </a:p>
      </dgm:t>
    </dgm:pt>
    <dgm:pt modelId="{02E1B449-22AF-664A-86FD-66CEF0130D6F}" type="sibTrans" cxnId="{B55638FF-3717-C444-9626-A4E7BD9C2D20}">
      <dgm:prSet/>
      <dgm:spPr/>
      <dgm:t>
        <a:bodyPr/>
        <a:lstStyle/>
        <a:p>
          <a:endParaRPr lang="en-US"/>
        </a:p>
      </dgm:t>
    </dgm:pt>
    <dgm:pt modelId="{F4AF0174-ABD1-494C-A97E-E9F061E92742}">
      <dgm:prSet phldrT="[Text]" custT="1"/>
      <dgm:spPr>
        <a:ln w="28575">
          <a:solidFill>
            <a:srgbClr val="942093"/>
          </a:solidFill>
        </a:ln>
      </dgm:spPr>
      <dgm:t>
        <a:bodyPr/>
        <a:lstStyle/>
        <a:p>
          <a:r>
            <a:rPr lang="en-US" sz="1100" b="1" dirty="0"/>
            <a:t>Serotonin</a:t>
          </a:r>
        </a:p>
        <a:p>
          <a:r>
            <a:rPr lang="en-US" sz="1100" b="1" dirty="0"/>
            <a:t> (5-HT) for treatment depression </a:t>
          </a:r>
        </a:p>
      </dgm:t>
    </dgm:pt>
    <dgm:pt modelId="{42C2F7B2-D07C-F140-8D5E-F4753AF54FBC}" type="parTrans" cxnId="{ED1E14EF-E0CD-3948-B71B-C950AEB7EFBA}">
      <dgm:prSet/>
      <dgm:spPr/>
      <dgm:t>
        <a:bodyPr/>
        <a:lstStyle/>
        <a:p>
          <a:endParaRPr lang="en-US"/>
        </a:p>
      </dgm:t>
    </dgm:pt>
    <dgm:pt modelId="{4FDCF469-EBD8-6749-8147-3B2B8205A54B}" type="sibTrans" cxnId="{ED1E14EF-E0CD-3948-B71B-C950AEB7EFBA}">
      <dgm:prSet/>
      <dgm:spPr/>
      <dgm:t>
        <a:bodyPr/>
        <a:lstStyle/>
        <a:p>
          <a:endParaRPr lang="en-US"/>
        </a:p>
      </dgm:t>
    </dgm:pt>
    <dgm:pt modelId="{CC630169-92F5-FA46-86AE-A05CB3D6FF05}" type="pres">
      <dgm:prSet presAssocID="{2034C330-2146-D245-9F3C-3FC770784BD3}" presName="hierChild1" presStyleCnt="0">
        <dgm:presLayoutVars>
          <dgm:orgChart val="1"/>
          <dgm:chPref val="1"/>
          <dgm:dir/>
          <dgm:animOne val="branch"/>
          <dgm:animLvl val="lvl"/>
          <dgm:resizeHandles/>
        </dgm:presLayoutVars>
      </dgm:prSet>
      <dgm:spPr/>
      <dgm:t>
        <a:bodyPr/>
        <a:lstStyle/>
        <a:p>
          <a:endParaRPr lang="en-US"/>
        </a:p>
      </dgm:t>
    </dgm:pt>
    <dgm:pt modelId="{00FB962F-3E05-CA4E-9F4B-12711990F80A}" type="pres">
      <dgm:prSet presAssocID="{981CAAB0-D103-5349-9A87-3FF610D82AA1}" presName="hierRoot1" presStyleCnt="0">
        <dgm:presLayoutVars>
          <dgm:hierBranch val="init"/>
        </dgm:presLayoutVars>
      </dgm:prSet>
      <dgm:spPr/>
    </dgm:pt>
    <dgm:pt modelId="{CFF8F3AE-B71F-6448-944A-5185D471078E}" type="pres">
      <dgm:prSet presAssocID="{981CAAB0-D103-5349-9A87-3FF610D82AA1}" presName="rootComposite1" presStyleCnt="0"/>
      <dgm:spPr/>
    </dgm:pt>
    <dgm:pt modelId="{DCEDA1F6-AFB9-264D-B84E-E9963A81430A}" type="pres">
      <dgm:prSet presAssocID="{981CAAB0-D103-5349-9A87-3FF610D82AA1}" presName="rootText1" presStyleLbl="node0" presStyleIdx="0" presStyleCnt="1" custScaleX="240146">
        <dgm:presLayoutVars>
          <dgm:chPref val="3"/>
        </dgm:presLayoutVars>
      </dgm:prSet>
      <dgm:spPr/>
      <dgm:t>
        <a:bodyPr/>
        <a:lstStyle/>
        <a:p>
          <a:endParaRPr lang="en-US"/>
        </a:p>
      </dgm:t>
    </dgm:pt>
    <dgm:pt modelId="{6ACFF6E0-2126-274E-AD57-9C4D7BF5E387}" type="pres">
      <dgm:prSet presAssocID="{981CAAB0-D103-5349-9A87-3FF610D82AA1}" presName="rootConnector1" presStyleLbl="node1" presStyleIdx="0" presStyleCnt="0"/>
      <dgm:spPr/>
      <dgm:t>
        <a:bodyPr/>
        <a:lstStyle/>
        <a:p>
          <a:endParaRPr lang="en-US"/>
        </a:p>
      </dgm:t>
    </dgm:pt>
    <dgm:pt modelId="{67E72F26-AD4D-094F-90D6-1834A3120E3E}" type="pres">
      <dgm:prSet presAssocID="{981CAAB0-D103-5349-9A87-3FF610D82AA1}" presName="hierChild2" presStyleCnt="0"/>
      <dgm:spPr/>
    </dgm:pt>
    <dgm:pt modelId="{B5B645DA-012B-B348-9532-842D821544E7}" type="pres">
      <dgm:prSet presAssocID="{448726A9-9F43-534E-A2C9-C53BE4CF413C}" presName="Name37" presStyleLbl="parChTrans1D2" presStyleIdx="0" presStyleCnt="4"/>
      <dgm:spPr/>
      <dgm:t>
        <a:bodyPr/>
        <a:lstStyle/>
        <a:p>
          <a:endParaRPr lang="en-US"/>
        </a:p>
      </dgm:t>
    </dgm:pt>
    <dgm:pt modelId="{E9307CCB-BE0A-0B40-8717-398566766E96}" type="pres">
      <dgm:prSet presAssocID="{7A18EAA6-6CAF-E740-9DF0-D2E0E8382CA0}" presName="hierRoot2" presStyleCnt="0">
        <dgm:presLayoutVars>
          <dgm:hierBranch val="init"/>
        </dgm:presLayoutVars>
      </dgm:prSet>
      <dgm:spPr/>
    </dgm:pt>
    <dgm:pt modelId="{82393606-2355-604F-A3CF-BDBE3C38CF6D}" type="pres">
      <dgm:prSet presAssocID="{7A18EAA6-6CAF-E740-9DF0-D2E0E8382CA0}" presName="rootComposite" presStyleCnt="0"/>
      <dgm:spPr/>
    </dgm:pt>
    <dgm:pt modelId="{2C62F7D2-36FD-994B-937C-225B7E0C5DFC}" type="pres">
      <dgm:prSet presAssocID="{7A18EAA6-6CAF-E740-9DF0-D2E0E8382CA0}" presName="rootText" presStyleLbl="node2" presStyleIdx="0" presStyleCnt="4">
        <dgm:presLayoutVars>
          <dgm:chPref val="3"/>
        </dgm:presLayoutVars>
      </dgm:prSet>
      <dgm:spPr/>
      <dgm:t>
        <a:bodyPr/>
        <a:lstStyle/>
        <a:p>
          <a:endParaRPr lang="en-US"/>
        </a:p>
      </dgm:t>
    </dgm:pt>
    <dgm:pt modelId="{9B998FDA-9A7D-9B44-9EE3-1E04ABDE6AA1}" type="pres">
      <dgm:prSet presAssocID="{7A18EAA6-6CAF-E740-9DF0-D2E0E8382CA0}" presName="rootConnector" presStyleLbl="node2" presStyleIdx="0" presStyleCnt="4"/>
      <dgm:spPr/>
      <dgm:t>
        <a:bodyPr/>
        <a:lstStyle/>
        <a:p>
          <a:endParaRPr lang="en-US"/>
        </a:p>
      </dgm:t>
    </dgm:pt>
    <dgm:pt modelId="{9798C59B-BF33-204B-B55E-30C0F30E177D}" type="pres">
      <dgm:prSet presAssocID="{7A18EAA6-6CAF-E740-9DF0-D2E0E8382CA0}" presName="hierChild4" presStyleCnt="0"/>
      <dgm:spPr/>
    </dgm:pt>
    <dgm:pt modelId="{BCFE4DA1-7769-4849-959A-716E8AE8C4A2}" type="pres">
      <dgm:prSet presAssocID="{DD869F7D-E9B4-0845-AC82-CE1DB8AB2DA6}" presName="Name37" presStyleLbl="parChTrans1D3" presStyleIdx="0" presStyleCnt="7"/>
      <dgm:spPr/>
      <dgm:t>
        <a:bodyPr/>
        <a:lstStyle/>
        <a:p>
          <a:endParaRPr lang="en-US"/>
        </a:p>
      </dgm:t>
    </dgm:pt>
    <dgm:pt modelId="{69362895-B7BA-2B4A-A9CC-059DC9C3D665}" type="pres">
      <dgm:prSet presAssocID="{1D6DCEC4-E865-3F45-AE57-B1925B20D5DE}" presName="hierRoot2" presStyleCnt="0">
        <dgm:presLayoutVars>
          <dgm:hierBranch val="init"/>
        </dgm:presLayoutVars>
      </dgm:prSet>
      <dgm:spPr/>
    </dgm:pt>
    <dgm:pt modelId="{E64E64F9-24B1-3445-AC85-8B967CAE4880}" type="pres">
      <dgm:prSet presAssocID="{1D6DCEC4-E865-3F45-AE57-B1925B20D5DE}" presName="rootComposite" presStyleCnt="0"/>
      <dgm:spPr/>
    </dgm:pt>
    <dgm:pt modelId="{E69B5A47-47DE-1B48-B787-22F3AFA062A6}" type="pres">
      <dgm:prSet presAssocID="{1D6DCEC4-E865-3F45-AE57-B1925B20D5DE}" presName="rootText" presStyleLbl="node3" presStyleIdx="0" presStyleCnt="7">
        <dgm:presLayoutVars>
          <dgm:chPref val="3"/>
        </dgm:presLayoutVars>
      </dgm:prSet>
      <dgm:spPr/>
      <dgm:t>
        <a:bodyPr/>
        <a:lstStyle/>
        <a:p>
          <a:endParaRPr lang="en-US"/>
        </a:p>
      </dgm:t>
    </dgm:pt>
    <dgm:pt modelId="{B5D76523-7DD8-8E43-947A-791F1E82B7F2}" type="pres">
      <dgm:prSet presAssocID="{1D6DCEC4-E865-3F45-AE57-B1925B20D5DE}" presName="rootConnector" presStyleLbl="node3" presStyleIdx="0" presStyleCnt="7"/>
      <dgm:spPr/>
      <dgm:t>
        <a:bodyPr/>
        <a:lstStyle/>
        <a:p>
          <a:endParaRPr lang="en-US"/>
        </a:p>
      </dgm:t>
    </dgm:pt>
    <dgm:pt modelId="{22CD5801-126B-8745-8741-1C160D7098F1}" type="pres">
      <dgm:prSet presAssocID="{1D6DCEC4-E865-3F45-AE57-B1925B20D5DE}" presName="hierChild4" presStyleCnt="0"/>
      <dgm:spPr/>
    </dgm:pt>
    <dgm:pt modelId="{25FBE565-B495-7E45-9E31-600707C1DCB3}" type="pres">
      <dgm:prSet presAssocID="{1D6DCEC4-E865-3F45-AE57-B1925B20D5DE}" presName="hierChild5" presStyleCnt="0"/>
      <dgm:spPr/>
    </dgm:pt>
    <dgm:pt modelId="{5C1C8912-D4AD-E543-AE2E-33C82E52EBDB}" type="pres">
      <dgm:prSet presAssocID="{BA3B0BF4-9889-3F44-95B6-213A29DBA618}" presName="Name37" presStyleLbl="parChTrans1D3" presStyleIdx="1" presStyleCnt="7"/>
      <dgm:spPr/>
      <dgm:t>
        <a:bodyPr/>
        <a:lstStyle/>
        <a:p>
          <a:endParaRPr lang="en-US"/>
        </a:p>
      </dgm:t>
    </dgm:pt>
    <dgm:pt modelId="{265A920C-8FDB-634E-A2B6-BC4C3AA2D719}" type="pres">
      <dgm:prSet presAssocID="{555C70E6-4978-4744-825D-B9E911DCC6A4}" presName="hierRoot2" presStyleCnt="0">
        <dgm:presLayoutVars>
          <dgm:hierBranch val="init"/>
        </dgm:presLayoutVars>
      </dgm:prSet>
      <dgm:spPr/>
    </dgm:pt>
    <dgm:pt modelId="{95D98C2F-7BA5-9F45-80B3-463FD6F07B8B}" type="pres">
      <dgm:prSet presAssocID="{555C70E6-4978-4744-825D-B9E911DCC6A4}" presName="rootComposite" presStyleCnt="0"/>
      <dgm:spPr/>
    </dgm:pt>
    <dgm:pt modelId="{7576C6E9-D34C-E544-BF60-BB08FCBC03B2}" type="pres">
      <dgm:prSet presAssocID="{555C70E6-4978-4744-825D-B9E911DCC6A4}" presName="rootText" presStyleLbl="node3" presStyleIdx="1" presStyleCnt="7" custScaleX="124766">
        <dgm:presLayoutVars>
          <dgm:chPref val="3"/>
        </dgm:presLayoutVars>
      </dgm:prSet>
      <dgm:spPr/>
      <dgm:t>
        <a:bodyPr/>
        <a:lstStyle/>
        <a:p>
          <a:endParaRPr lang="en-US"/>
        </a:p>
      </dgm:t>
    </dgm:pt>
    <dgm:pt modelId="{4175249F-1427-C64C-8E22-135EF8E4D1CE}" type="pres">
      <dgm:prSet presAssocID="{555C70E6-4978-4744-825D-B9E911DCC6A4}" presName="rootConnector" presStyleLbl="node3" presStyleIdx="1" presStyleCnt="7"/>
      <dgm:spPr/>
      <dgm:t>
        <a:bodyPr/>
        <a:lstStyle/>
        <a:p>
          <a:endParaRPr lang="en-US"/>
        </a:p>
      </dgm:t>
    </dgm:pt>
    <dgm:pt modelId="{C8148C4F-C025-E747-A3C2-4FFEFA7B654E}" type="pres">
      <dgm:prSet presAssocID="{555C70E6-4978-4744-825D-B9E911DCC6A4}" presName="hierChild4" presStyleCnt="0"/>
      <dgm:spPr/>
    </dgm:pt>
    <dgm:pt modelId="{DADE5E75-1A84-E54F-B064-8A3FAB8E5CAD}" type="pres">
      <dgm:prSet presAssocID="{555C70E6-4978-4744-825D-B9E911DCC6A4}" presName="hierChild5" presStyleCnt="0"/>
      <dgm:spPr/>
    </dgm:pt>
    <dgm:pt modelId="{FDDD7E9A-460B-184B-A0DE-37594C7002CE}" type="pres">
      <dgm:prSet presAssocID="{7A18EAA6-6CAF-E740-9DF0-D2E0E8382CA0}" presName="hierChild5" presStyleCnt="0"/>
      <dgm:spPr/>
    </dgm:pt>
    <dgm:pt modelId="{C4DC045D-F682-8E4A-8ADF-A7ABC11A5E4A}" type="pres">
      <dgm:prSet presAssocID="{E48BA671-1591-AF40-B58F-22D7F95BA902}" presName="Name37" presStyleLbl="parChTrans1D2" presStyleIdx="1" presStyleCnt="4"/>
      <dgm:spPr/>
      <dgm:t>
        <a:bodyPr/>
        <a:lstStyle/>
        <a:p>
          <a:endParaRPr lang="en-US"/>
        </a:p>
      </dgm:t>
    </dgm:pt>
    <dgm:pt modelId="{20D71043-A5F9-BD49-A068-1B7918446D87}" type="pres">
      <dgm:prSet presAssocID="{2EF45C6A-FBA8-3345-8B4C-11F31774E8F4}" presName="hierRoot2" presStyleCnt="0">
        <dgm:presLayoutVars>
          <dgm:hierBranch/>
        </dgm:presLayoutVars>
      </dgm:prSet>
      <dgm:spPr/>
    </dgm:pt>
    <dgm:pt modelId="{1A903F7B-BF15-4746-9248-C6F5EBFD9BF1}" type="pres">
      <dgm:prSet presAssocID="{2EF45C6A-FBA8-3345-8B4C-11F31774E8F4}" presName="rootComposite" presStyleCnt="0"/>
      <dgm:spPr/>
    </dgm:pt>
    <dgm:pt modelId="{C922BAF0-2575-4141-B307-563CC76AF188}" type="pres">
      <dgm:prSet presAssocID="{2EF45C6A-FBA8-3345-8B4C-11F31774E8F4}" presName="rootText" presStyleLbl="node2" presStyleIdx="1" presStyleCnt="4" custScaleX="134084">
        <dgm:presLayoutVars>
          <dgm:chPref val="3"/>
        </dgm:presLayoutVars>
      </dgm:prSet>
      <dgm:spPr/>
      <dgm:t>
        <a:bodyPr/>
        <a:lstStyle/>
        <a:p>
          <a:endParaRPr lang="en-US"/>
        </a:p>
      </dgm:t>
    </dgm:pt>
    <dgm:pt modelId="{EC0D103E-8A05-7843-B924-F690C5E91EF9}" type="pres">
      <dgm:prSet presAssocID="{2EF45C6A-FBA8-3345-8B4C-11F31774E8F4}" presName="rootConnector" presStyleLbl="node2" presStyleIdx="1" presStyleCnt="4"/>
      <dgm:spPr/>
      <dgm:t>
        <a:bodyPr/>
        <a:lstStyle/>
        <a:p>
          <a:endParaRPr lang="en-US"/>
        </a:p>
      </dgm:t>
    </dgm:pt>
    <dgm:pt modelId="{F523CE6F-B4BE-7446-984D-4F404FE0A5DB}" type="pres">
      <dgm:prSet presAssocID="{2EF45C6A-FBA8-3345-8B4C-11F31774E8F4}" presName="hierChild4" presStyleCnt="0"/>
      <dgm:spPr/>
    </dgm:pt>
    <dgm:pt modelId="{928D2EF2-81B3-CF4B-B63F-38BF716706F7}" type="pres">
      <dgm:prSet presAssocID="{FD50D6DA-D815-364F-A489-1BB8397FDF2B}" presName="Name35" presStyleLbl="parChTrans1D3" presStyleIdx="2" presStyleCnt="7"/>
      <dgm:spPr/>
      <dgm:t>
        <a:bodyPr/>
        <a:lstStyle/>
        <a:p>
          <a:endParaRPr lang="en-US"/>
        </a:p>
      </dgm:t>
    </dgm:pt>
    <dgm:pt modelId="{6D1B7D2F-9B79-C344-9865-9CB1306F77C5}" type="pres">
      <dgm:prSet presAssocID="{732374E9-6B4C-4D4A-A1F5-99CA691342CF}" presName="hierRoot2" presStyleCnt="0">
        <dgm:presLayoutVars>
          <dgm:hierBranch val="init"/>
        </dgm:presLayoutVars>
      </dgm:prSet>
      <dgm:spPr/>
    </dgm:pt>
    <dgm:pt modelId="{78B278E6-F545-0C48-8A49-03C1BD743184}" type="pres">
      <dgm:prSet presAssocID="{732374E9-6B4C-4D4A-A1F5-99CA691342CF}" presName="rootComposite" presStyleCnt="0"/>
      <dgm:spPr/>
    </dgm:pt>
    <dgm:pt modelId="{37523BC3-AD65-3D45-8082-E37788DB1F94}" type="pres">
      <dgm:prSet presAssocID="{732374E9-6B4C-4D4A-A1F5-99CA691342CF}" presName="rootText" presStyleLbl="node3" presStyleIdx="2" presStyleCnt="7">
        <dgm:presLayoutVars>
          <dgm:chPref val="3"/>
        </dgm:presLayoutVars>
      </dgm:prSet>
      <dgm:spPr/>
      <dgm:t>
        <a:bodyPr/>
        <a:lstStyle/>
        <a:p>
          <a:endParaRPr lang="en-US"/>
        </a:p>
      </dgm:t>
    </dgm:pt>
    <dgm:pt modelId="{9755CDBD-4036-E444-AAD9-25B6BDCB28EE}" type="pres">
      <dgm:prSet presAssocID="{732374E9-6B4C-4D4A-A1F5-99CA691342CF}" presName="rootConnector" presStyleLbl="node3" presStyleIdx="2" presStyleCnt="7"/>
      <dgm:spPr/>
      <dgm:t>
        <a:bodyPr/>
        <a:lstStyle/>
        <a:p>
          <a:endParaRPr lang="en-US"/>
        </a:p>
      </dgm:t>
    </dgm:pt>
    <dgm:pt modelId="{3AB991AB-246A-D546-86FF-9D18E3507F0A}" type="pres">
      <dgm:prSet presAssocID="{732374E9-6B4C-4D4A-A1F5-99CA691342CF}" presName="hierChild4" presStyleCnt="0"/>
      <dgm:spPr/>
    </dgm:pt>
    <dgm:pt modelId="{E9987CA1-1221-DA4C-BA14-5E6FDB5FA557}" type="pres">
      <dgm:prSet presAssocID="{732374E9-6B4C-4D4A-A1F5-99CA691342CF}" presName="hierChild5" presStyleCnt="0"/>
      <dgm:spPr/>
    </dgm:pt>
    <dgm:pt modelId="{EA565A0C-6786-504B-A647-D2E69AC12BE7}" type="pres">
      <dgm:prSet presAssocID="{54E1A8F9-0593-F64F-8CCD-37AA7E62D81C}" presName="Name35" presStyleLbl="parChTrans1D3" presStyleIdx="3" presStyleCnt="7"/>
      <dgm:spPr/>
      <dgm:t>
        <a:bodyPr/>
        <a:lstStyle/>
        <a:p>
          <a:endParaRPr lang="en-US"/>
        </a:p>
      </dgm:t>
    </dgm:pt>
    <dgm:pt modelId="{51B1D8DA-EF0E-3243-87EB-587D391D7D27}" type="pres">
      <dgm:prSet presAssocID="{22955A3F-78A2-DD42-9FFB-6F11DCBC01FC}" presName="hierRoot2" presStyleCnt="0">
        <dgm:presLayoutVars>
          <dgm:hierBranch val="init"/>
        </dgm:presLayoutVars>
      </dgm:prSet>
      <dgm:spPr/>
    </dgm:pt>
    <dgm:pt modelId="{BD981F3F-518E-8446-BE6A-701941D99B25}" type="pres">
      <dgm:prSet presAssocID="{22955A3F-78A2-DD42-9FFB-6F11DCBC01FC}" presName="rootComposite" presStyleCnt="0"/>
      <dgm:spPr/>
    </dgm:pt>
    <dgm:pt modelId="{D076E2CA-68F5-5C46-BA02-DA58579A9E4A}" type="pres">
      <dgm:prSet presAssocID="{22955A3F-78A2-DD42-9FFB-6F11DCBC01FC}" presName="rootText" presStyleLbl="node3" presStyleIdx="3" presStyleCnt="7" custScaleX="118290">
        <dgm:presLayoutVars>
          <dgm:chPref val="3"/>
        </dgm:presLayoutVars>
      </dgm:prSet>
      <dgm:spPr/>
      <dgm:t>
        <a:bodyPr/>
        <a:lstStyle/>
        <a:p>
          <a:endParaRPr lang="en-US"/>
        </a:p>
      </dgm:t>
    </dgm:pt>
    <dgm:pt modelId="{8D841FCE-BB51-2D49-B7EC-1CC14060BFB8}" type="pres">
      <dgm:prSet presAssocID="{22955A3F-78A2-DD42-9FFB-6F11DCBC01FC}" presName="rootConnector" presStyleLbl="node3" presStyleIdx="3" presStyleCnt="7"/>
      <dgm:spPr/>
      <dgm:t>
        <a:bodyPr/>
        <a:lstStyle/>
        <a:p>
          <a:endParaRPr lang="en-US"/>
        </a:p>
      </dgm:t>
    </dgm:pt>
    <dgm:pt modelId="{83C78A0C-0DBE-1A4A-93F1-18D00CC65FE8}" type="pres">
      <dgm:prSet presAssocID="{22955A3F-78A2-DD42-9FFB-6F11DCBC01FC}" presName="hierChild4" presStyleCnt="0"/>
      <dgm:spPr/>
    </dgm:pt>
    <dgm:pt modelId="{BA2DFBC8-8DA8-D442-B707-4D7D12FD3FE9}" type="pres">
      <dgm:prSet presAssocID="{22955A3F-78A2-DD42-9FFB-6F11DCBC01FC}" presName="hierChild5" presStyleCnt="0"/>
      <dgm:spPr/>
    </dgm:pt>
    <dgm:pt modelId="{CAA84C57-6B30-B948-9175-58C5611C3D0F}" type="pres">
      <dgm:prSet presAssocID="{42C2F7B2-D07C-F140-8D5E-F4753AF54FBC}" presName="Name35" presStyleLbl="parChTrans1D3" presStyleIdx="4" presStyleCnt="7"/>
      <dgm:spPr/>
      <dgm:t>
        <a:bodyPr/>
        <a:lstStyle/>
        <a:p>
          <a:endParaRPr lang="en-US"/>
        </a:p>
      </dgm:t>
    </dgm:pt>
    <dgm:pt modelId="{E89D0847-8B29-724A-918B-E9C67913E603}" type="pres">
      <dgm:prSet presAssocID="{F4AF0174-ABD1-494C-A97E-E9F061E92742}" presName="hierRoot2" presStyleCnt="0">
        <dgm:presLayoutVars>
          <dgm:hierBranch val="init"/>
        </dgm:presLayoutVars>
      </dgm:prSet>
      <dgm:spPr/>
    </dgm:pt>
    <dgm:pt modelId="{935F8042-4C52-C74E-9128-9DBA0891AE87}" type="pres">
      <dgm:prSet presAssocID="{F4AF0174-ABD1-494C-A97E-E9F061E92742}" presName="rootComposite" presStyleCnt="0"/>
      <dgm:spPr/>
    </dgm:pt>
    <dgm:pt modelId="{FC366807-70CB-0145-A811-8BEFADA8C280}" type="pres">
      <dgm:prSet presAssocID="{F4AF0174-ABD1-494C-A97E-E9F061E92742}" presName="rootText" presStyleLbl="node3" presStyleIdx="4" presStyleCnt="7" custScaleY="162654">
        <dgm:presLayoutVars>
          <dgm:chPref val="3"/>
        </dgm:presLayoutVars>
      </dgm:prSet>
      <dgm:spPr/>
      <dgm:t>
        <a:bodyPr/>
        <a:lstStyle/>
        <a:p>
          <a:endParaRPr lang="en-US"/>
        </a:p>
      </dgm:t>
    </dgm:pt>
    <dgm:pt modelId="{61F474C0-1CDD-664D-8264-E93290D9243C}" type="pres">
      <dgm:prSet presAssocID="{F4AF0174-ABD1-494C-A97E-E9F061E92742}" presName="rootConnector" presStyleLbl="node3" presStyleIdx="4" presStyleCnt="7"/>
      <dgm:spPr/>
      <dgm:t>
        <a:bodyPr/>
        <a:lstStyle/>
        <a:p>
          <a:endParaRPr lang="en-US"/>
        </a:p>
      </dgm:t>
    </dgm:pt>
    <dgm:pt modelId="{A99D39B0-5799-5F4A-BEA0-25DA441A8B09}" type="pres">
      <dgm:prSet presAssocID="{F4AF0174-ABD1-494C-A97E-E9F061E92742}" presName="hierChild4" presStyleCnt="0"/>
      <dgm:spPr/>
    </dgm:pt>
    <dgm:pt modelId="{5F8184B3-864C-7349-B26A-48E46445509D}" type="pres">
      <dgm:prSet presAssocID="{F4AF0174-ABD1-494C-A97E-E9F061E92742}" presName="hierChild5" presStyleCnt="0"/>
      <dgm:spPr/>
    </dgm:pt>
    <dgm:pt modelId="{73A51889-ACA9-0C4E-8DF1-008C4D88D09D}" type="pres">
      <dgm:prSet presAssocID="{2EF45C6A-FBA8-3345-8B4C-11F31774E8F4}" presName="hierChild5" presStyleCnt="0"/>
      <dgm:spPr/>
    </dgm:pt>
    <dgm:pt modelId="{85FB9347-693E-B04B-AC4F-20E604A48D66}" type="pres">
      <dgm:prSet presAssocID="{A3B48646-0A43-F241-A756-2031663AE8E2}" presName="Name37" presStyleLbl="parChTrans1D2" presStyleIdx="2" presStyleCnt="4"/>
      <dgm:spPr/>
      <dgm:t>
        <a:bodyPr/>
        <a:lstStyle/>
        <a:p>
          <a:endParaRPr lang="en-US"/>
        </a:p>
      </dgm:t>
    </dgm:pt>
    <dgm:pt modelId="{8C6392B6-F41A-3C44-BCD2-F26BCB34269C}" type="pres">
      <dgm:prSet presAssocID="{85DA9C43-4136-6543-9711-3B37721A4C66}" presName="hierRoot2" presStyleCnt="0">
        <dgm:presLayoutVars>
          <dgm:hierBranch/>
        </dgm:presLayoutVars>
      </dgm:prSet>
      <dgm:spPr/>
    </dgm:pt>
    <dgm:pt modelId="{A714DC64-E1C1-6244-9BA2-4F94E2064744}" type="pres">
      <dgm:prSet presAssocID="{85DA9C43-4136-6543-9711-3B37721A4C66}" presName="rootComposite" presStyleCnt="0"/>
      <dgm:spPr/>
    </dgm:pt>
    <dgm:pt modelId="{12A150B0-A877-2344-9F81-97A12F3D6482}" type="pres">
      <dgm:prSet presAssocID="{85DA9C43-4136-6543-9711-3B37721A4C66}" presName="rootText" presStyleLbl="node2" presStyleIdx="2" presStyleCnt="4">
        <dgm:presLayoutVars>
          <dgm:chPref val="3"/>
        </dgm:presLayoutVars>
      </dgm:prSet>
      <dgm:spPr/>
      <dgm:t>
        <a:bodyPr/>
        <a:lstStyle/>
        <a:p>
          <a:endParaRPr lang="en-US"/>
        </a:p>
      </dgm:t>
    </dgm:pt>
    <dgm:pt modelId="{8D95E3F5-0D8F-644A-BE14-AADAAF0DF439}" type="pres">
      <dgm:prSet presAssocID="{85DA9C43-4136-6543-9711-3B37721A4C66}" presName="rootConnector" presStyleLbl="node2" presStyleIdx="2" presStyleCnt="4"/>
      <dgm:spPr/>
      <dgm:t>
        <a:bodyPr/>
        <a:lstStyle/>
        <a:p>
          <a:endParaRPr lang="en-US"/>
        </a:p>
      </dgm:t>
    </dgm:pt>
    <dgm:pt modelId="{D9BE31C5-67EC-8D48-B448-18D568037545}" type="pres">
      <dgm:prSet presAssocID="{85DA9C43-4136-6543-9711-3B37721A4C66}" presName="hierChild4" presStyleCnt="0"/>
      <dgm:spPr/>
    </dgm:pt>
    <dgm:pt modelId="{A1CE820E-C6E9-8746-B8CD-ED6C971ACEA6}" type="pres">
      <dgm:prSet presAssocID="{306F0156-2D7B-244C-A526-ACD2D5499A65}" presName="Name35" presStyleLbl="parChTrans1D3" presStyleIdx="5" presStyleCnt="7"/>
      <dgm:spPr/>
      <dgm:t>
        <a:bodyPr/>
        <a:lstStyle/>
        <a:p>
          <a:endParaRPr lang="en-US"/>
        </a:p>
      </dgm:t>
    </dgm:pt>
    <dgm:pt modelId="{2FFD7A9D-0F36-274B-8EFD-8E8554B5594B}" type="pres">
      <dgm:prSet presAssocID="{3D38ED50-9CF2-5648-9EF7-73B5ECA37C76}" presName="hierRoot2" presStyleCnt="0">
        <dgm:presLayoutVars>
          <dgm:hierBranch val="init"/>
        </dgm:presLayoutVars>
      </dgm:prSet>
      <dgm:spPr/>
    </dgm:pt>
    <dgm:pt modelId="{919C27DA-20BA-7C47-99A8-362F9FC72C73}" type="pres">
      <dgm:prSet presAssocID="{3D38ED50-9CF2-5648-9EF7-73B5ECA37C76}" presName="rootComposite" presStyleCnt="0"/>
      <dgm:spPr/>
    </dgm:pt>
    <dgm:pt modelId="{6559E1ED-0944-FF42-8A15-4B60F96374EA}" type="pres">
      <dgm:prSet presAssocID="{3D38ED50-9CF2-5648-9EF7-73B5ECA37C76}" presName="rootText" presStyleLbl="node3" presStyleIdx="5" presStyleCnt="7" custScaleY="269892">
        <dgm:presLayoutVars>
          <dgm:chPref val="3"/>
        </dgm:presLayoutVars>
      </dgm:prSet>
      <dgm:spPr/>
      <dgm:t>
        <a:bodyPr/>
        <a:lstStyle/>
        <a:p>
          <a:endParaRPr lang="en-US"/>
        </a:p>
      </dgm:t>
    </dgm:pt>
    <dgm:pt modelId="{95D6A56C-81F3-0F42-8063-A7F87C7AF04B}" type="pres">
      <dgm:prSet presAssocID="{3D38ED50-9CF2-5648-9EF7-73B5ECA37C76}" presName="rootConnector" presStyleLbl="node3" presStyleIdx="5" presStyleCnt="7"/>
      <dgm:spPr/>
      <dgm:t>
        <a:bodyPr/>
        <a:lstStyle/>
        <a:p>
          <a:endParaRPr lang="en-US"/>
        </a:p>
      </dgm:t>
    </dgm:pt>
    <dgm:pt modelId="{2076B979-8F6E-2F41-88DC-36FE3EB478EA}" type="pres">
      <dgm:prSet presAssocID="{3D38ED50-9CF2-5648-9EF7-73B5ECA37C76}" presName="hierChild4" presStyleCnt="0"/>
      <dgm:spPr/>
    </dgm:pt>
    <dgm:pt modelId="{2EE1CDD6-EE1B-AC47-A5C0-BB091A6F062C}" type="pres">
      <dgm:prSet presAssocID="{3D38ED50-9CF2-5648-9EF7-73B5ECA37C76}" presName="hierChild5" presStyleCnt="0"/>
      <dgm:spPr/>
    </dgm:pt>
    <dgm:pt modelId="{D39615C8-79FF-B349-8573-B32BE64C7CF7}" type="pres">
      <dgm:prSet presAssocID="{85DA9C43-4136-6543-9711-3B37721A4C66}" presName="hierChild5" presStyleCnt="0"/>
      <dgm:spPr/>
    </dgm:pt>
    <dgm:pt modelId="{B5B4816A-9F33-584A-B081-B0EC3EEEE83D}" type="pres">
      <dgm:prSet presAssocID="{703BA538-F4BB-6C4D-BFF5-33EA707F9451}" presName="Name37" presStyleLbl="parChTrans1D2" presStyleIdx="3" presStyleCnt="4"/>
      <dgm:spPr/>
      <dgm:t>
        <a:bodyPr/>
        <a:lstStyle/>
        <a:p>
          <a:endParaRPr lang="en-US"/>
        </a:p>
      </dgm:t>
    </dgm:pt>
    <dgm:pt modelId="{175B1F6B-0426-674C-ABEB-B5E3816BACE6}" type="pres">
      <dgm:prSet presAssocID="{F494AD93-C599-9149-8FD1-E16B33A8DC61}" presName="hierRoot2" presStyleCnt="0">
        <dgm:presLayoutVars>
          <dgm:hierBranch/>
        </dgm:presLayoutVars>
      </dgm:prSet>
      <dgm:spPr/>
    </dgm:pt>
    <dgm:pt modelId="{929E0A3F-1EE9-6B40-BE6A-10ED49C40979}" type="pres">
      <dgm:prSet presAssocID="{F494AD93-C599-9149-8FD1-E16B33A8DC61}" presName="rootComposite" presStyleCnt="0"/>
      <dgm:spPr/>
    </dgm:pt>
    <dgm:pt modelId="{DDCF7215-0E4C-8B4F-B1B9-EE83DFFABCD3}" type="pres">
      <dgm:prSet presAssocID="{F494AD93-C599-9149-8FD1-E16B33A8DC61}" presName="rootText" presStyleLbl="node2" presStyleIdx="3" presStyleCnt="4">
        <dgm:presLayoutVars>
          <dgm:chPref val="3"/>
        </dgm:presLayoutVars>
      </dgm:prSet>
      <dgm:spPr/>
      <dgm:t>
        <a:bodyPr/>
        <a:lstStyle/>
        <a:p>
          <a:endParaRPr lang="en-US"/>
        </a:p>
      </dgm:t>
    </dgm:pt>
    <dgm:pt modelId="{C064B413-BCC0-4142-8D00-FAE6142F0856}" type="pres">
      <dgm:prSet presAssocID="{F494AD93-C599-9149-8FD1-E16B33A8DC61}" presName="rootConnector" presStyleLbl="node2" presStyleIdx="3" presStyleCnt="4"/>
      <dgm:spPr/>
      <dgm:t>
        <a:bodyPr/>
        <a:lstStyle/>
        <a:p>
          <a:endParaRPr lang="en-US"/>
        </a:p>
      </dgm:t>
    </dgm:pt>
    <dgm:pt modelId="{ABFA63DD-87F9-1E4D-AE4E-013B83F84C31}" type="pres">
      <dgm:prSet presAssocID="{F494AD93-C599-9149-8FD1-E16B33A8DC61}" presName="hierChild4" presStyleCnt="0"/>
      <dgm:spPr/>
    </dgm:pt>
    <dgm:pt modelId="{33F18BC2-D1FC-0F4B-BAD2-1155F6B550FE}" type="pres">
      <dgm:prSet presAssocID="{28DA46F9-930E-2545-9202-FFFC11D769C0}" presName="Name35" presStyleLbl="parChTrans1D3" presStyleIdx="6" presStyleCnt="7"/>
      <dgm:spPr/>
      <dgm:t>
        <a:bodyPr/>
        <a:lstStyle/>
        <a:p>
          <a:endParaRPr lang="en-US"/>
        </a:p>
      </dgm:t>
    </dgm:pt>
    <dgm:pt modelId="{584AC710-BC1F-1644-8DE8-C52C782217BD}" type="pres">
      <dgm:prSet presAssocID="{AEF42FEE-0C08-2740-BAE7-C3D2A82E0F8A}" presName="hierRoot2" presStyleCnt="0">
        <dgm:presLayoutVars>
          <dgm:hierBranch val="init"/>
        </dgm:presLayoutVars>
      </dgm:prSet>
      <dgm:spPr/>
    </dgm:pt>
    <dgm:pt modelId="{4EA24A33-82E5-B94F-A4A6-B2193CF7BA8C}" type="pres">
      <dgm:prSet presAssocID="{AEF42FEE-0C08-2740-BAE7-C3D2A82E0F8A}" presName="rootComposite" presStyleCnt="0"/>
      <dgm:spPr/>
    </dgm:pt>
    <dgm:pt modelId="{1EC094E5-B9CF-4048-A3DC-B9DCA8FE536C}" type="pres">
      <dgm:prSet presAssocID="{AEF42FEE-0C08-2740-BAE7-C3D2A82E0F8A}" presName="rootText" presStyleLbl="node3" presStyleIdx="6" presStyleCnt="7">
        <dgm:presLayoutVars>
          <dgm:chPref val="3"/>
        </dgm:presLayoutVars>
      </dgm:prSet>
      <dgm:spPr/>
      <dgm:t>
        <a:bodyPr/>
        <a:lstStyle/>
        <a:p>
          <a:endParaRPr lang="en-US"/>
        </a:p>
      </dgm:t>
    </dgm:pt>
    <dgm:pt modelId="{82A67141-94F5-9D4A-8001-CEA41D6538AF}" type="pres">
      <dgm:prSet presAssocID="{AEF42FEE-0C08-2740-BAE7-C3D2A82E0F8A}" presName="rootConnector" presStyleLbl="node3" presStyleIdx="6" presStyleCnt="7"/>
      <dgm:spPr/>
      <dgm:t>
        <a:bodyPr/>
        <a:lstStyle/>
        <a:p>
          <a:endParaRPr lang="en-US"/>
        </a:p>
      </dgm:t>
    </dgm:pt>
    <dgm:pt modelId="{49CE604F-BFD2-5641-A2A1-D3846F1D849F}" type="pres">
      <dgm:prSet presAssocID="{AEF42FEE-0C08-2740-BAE7-C3D2A82E0F8A}" presName="hierChild4" presStyleCnt="0"/>
      <dgm:spPr/>
    </dgm:pt>
    <dgm:pt modelId="{66EDDB2E-D87D-8C46-A782-2BD13C63C7FF}" type="pres">
      <dgm:prSet presAssocID="{AEF42FEE-0C08-2740-BAE7-C3D2A82E0F8A}" presName="hierChild5" presStyleCnt="0"/>
      <dgm:spPr/>
    </dgm:pt>
    <dgm:pt modelId="{73E53821-349E-5B41-9256-350F95A43A86}" type="pres">
      <dgm:prSet presAssocID="{F494AD93-C599-9149-8FD1-E16B33A8DC61}" presName="hierChild5" presStyleCnt="0"/>
      <dgm:spPr/>
    </dgm:pt>
    <dgm:pt modelId="{9D905136-071B-C546-9834-EB1313D4CFC1}" type="pres">
      <dgm:prSet presAssocID="{981CAAB0-D103-5349-9A87-3FF610D82AA1}" presName="hierChild3" presStyleCnt="0"/>
      <dgm:spPr/>
    </dgm:pt>
  </dgm:ptLst>
  <dgm:cxnLst>
    <dgm:cxn modelId="{16499F87-8A92-1E43-B195-F2936625F93A}" srcId="{981CAAB0-D103-5349-9A87-3FF610D82AA1}" destId="{7A18EAA6-6CAF-E740-9DF0-D2E0E8382CA0}" srcOrd="0" destOrd="0" parTransId="{448726A9-9F43-534E-A2C9-C53BE4CF413C}" sibTransId="{F567751C-39E0-2D4A-838E-C7E59A49D4E8}"/>
    <dgm:cxn modelId="{179EEA28-8E9E-CC47-B72E-B59033368C2F}" type="presOf" srcId="{981CAAB0-D103-5349-9A87-3FF610D82AA1}" destId="{DCEDA1F6-AFB9-264D-B84E-E9963A81430A}" srcOrd="0" destOrd="0" presId="urn:microsoft.com/office/officeart/2005/8/layout/orgChart1"/>
    <dgm:cxn modelId="{AC7389A6-9D93-8C4D-8A41-6B6C8EFC7A0A}" type="presOf" srcId="{22955A3F-78A2-DD42-9FFB-6F11DCBC01FC}" destId="{D076E2CA-68F5-5C46-BA02-DA58579A9E4A}" srcOrd="0" destOrd="0" presId="urn:microsoft.com/office/officeart/2005/8/layout/orgChart1"/>
    <dgm:cxn modelId="{D896B6AF-75DA-D744-9D24-519B9C88BEC6}" srcId="{7A18EAA6-6CAF-E740-9DF0-D2E0E8382CA0}" destId="{555C70E6-4978-4744-825D-B9E911DCC6A4}" srcOrd="1" destOrd="0" parTransId="{BA3B0BF4-9889-3F44-95B6-213A29DBA618}" sibTransId="{26C87757-45AB-4540-B0DD-042200540CD8}"/>
    <dgm:cxn modelId="{2526DD48-4DFA-8C42-97D6-EDA0C80426E9}" srcId="{2EF45C6A-FBA8-3345-8B4C-11F31774E8F4}" destId="{732374E9-6B4C-4D4A-A1F5-99CA691342CF}" srcOrd="0" destOrd="0" parTransId="{FD50D6DA-D815-364F-A489-1BB8397FDF2B}" sibTransId="{E4D42400-D4E0-8447-B4EF-93AFED17FD56}"/>
    <dgm:cxn modelId="{EDCBA0EC-71F5-EA4C-9B0F-19D35C0D78AE}" type="presOf" srcId="{AEF42FEE-0C08-2740-BAE7-C3D2A82E0F8A}" destId="{82A67141-94F5-9D4A-8001-CEA41D6538AF}" srcOrd="1" destOrd="0" presId="urn:microsoft.com/office/officeart/2005/8/layout/orgChart1"/>
    <dgm:cxn modelId="{DDCB4B91-FFA3-A649-AD44-30EE21DAA3AC}" type="presOf" srcId="{E48BA671-1591-AF40-B58F-22D7F95BA902}" destId="{C4DC045D-F682-8E4A-8ADF-A7ABC11A5E4A}" srcOrd="0" destOrd="0" presId="urn:microsoft.com/office/officeart/2005/8/layout/orgChart1"/>
    <dgm:cxn modelId="{63DDCFF4-AF15-7D43-A5FB-4D908C59DF17}" type="presOf" srcId="{F494AD93-C599-9149-8FD1-E16B33A8DC61}" destId="{C064B413-BCC0-4142-8D00-FAE6142F0856}" srcOrd="1" destOrd="0" presId="urn:microsoft.com/office/officeart/2005/8/layout/orgChart1"/>
    <dgm:cxn modelId="{6B519D12-2E29-4348-9B27-CCCBEA837267}" type="presOf" srcId="{3D38ED50-9CF2-5648-9EF7-73B5ECA37C76}" destId="{95D6A56C-81F3-0F42-8063-A7F87C7AF04B}" srcOrd="1" destOrd="0" presId="urn:microsoft.com/office/officeart/2005/8/layout/orgChart1"/>
    <dgm:cxn modelId="{09C384C6-55AF-8A41-BA28-955D742DE67A}" type="presOf" srcId="{2EF45C6A-FBA8-3345-8B4C-11F31774E8F4}" destId="{EC0D103E-8A05-7843-B924-F690C5E91EF9}" srcOrd="1" destOrd="0" presId="urn:microsoft.com/office/officeart/2005/8/layout/orgChart1"/>
    <dgm:cxn modelId="{4E5EC678-2178-E240-991E-1E9785A2E35D}" type="presOf" srcId="{A3B48646-0A43-F241-A756-2031663AE8E2}" destId="{85FB9347-693E-B04B-AC4F-20E604A48D66}" srcOrd="0" destOrd="0" presId="urn:microsoft.com/office/officeart/2005/8/layout/orgChart1"/>
    <dgm:cxn modelId="{B9B40D50-23B5-7246-97DF-6319FFF2CC30}" srcId="{981CAAB0-D103-5349-9A87-3FF610D82AA1}" destId="{F494AD93-C599-9149-8FD1-E16B33A8DC61}" srcOrd="3" destOrd="0" parTransId="{703BA538-F4BB-6C4D-BFF5-33EA707F9451}" sibTransId="{2AE6F40C-DEE7-AC42-96B5-CF3DC8FCD645}"/>
    <dgm:cxn modelId="{29BD5D08-16B9-2F44-B4FE-ECF25CE92690}" type="presOf" srcId="{F4AF0174-ABD1-494C-A97E-E9F061E92742}" destId="{FC366807-70CB-0145-A811-8BEFADA8C280}" srcOrd="0" destOrd="0" presId="urn:microsoft.com/office/officeart/2005/8/layout/orgChart1"/>
    <dgm:cxn modelId="{E72A7C27-1F4C-5048-A8BC-9FDC0CA526FB}" type="presOf" srcId="{3D38ED50-9CF2-5648-9EF7-73B5ECA37C76}" destId="{6559E1ED-0944-FF42-8A15-4B60F96374EA}" srcOrd="0" destOrd="0" presId="urn:microsoft.com/office/officeart/2005/8/layout/orgChart1"/>
    <dgm:cxn modelId="{252286BC-48E4-1043-A448-F3316C5C5ECF}" srcId="{981CAAB0-D103-5349-9A87-3FF610D82AA1}" destId="{2EF45C6A-FBA8-3345-8B4C-11F31774E8F4}" srcOrd="1" destOrd="0" parTransId="{E48BA671-1591-AF40-B58F-22D7F95BA902}" sibTransId="{9273B5F8-C7ED-3C46-B10E-B292240897FE}"/>
    <dgm:cxn modelId="{222B91FA-A5E6-8040-A407-8974CD51070A}" type="presOf" srcId="{F4AF0174-ABD1-494C-A97E-E9F061E92742}" destId="{61F474C0-1CDD-664D-8264-E93290D9243C}" srcOrd="1" destOrd="0" presId="urn:microsoft.com/office/officeart/2005/8/layout/orgChart1"/>
    <dgm:cxn modelId="{D7BD95B8-FAF5-7D44-9756-B1234C310890}" type="presOf" srcId="{1D6DCEC4-E865-3F45-AE57-B1925B20D5DE}" destId="{E69B5A47-47DE-1B48-B787-22F3AFA062A6}" srcOrd="0" destOrd="0" presId="urn:microsoft.com/office/officeart/2005/8/layout/orgChart1"/>
    <dgm:cxn modelId="{316791A1-15A1-1146-8E76-A6355366D141}" type="presOf" srcId="{448726A9-9F43-534E-A2C9-C53BE4CF413C}" destId="{B5B645DA-012B-B348-9532-842D821544E7}" srcOrd="0" destOrd="0" presId="urn:microsoft.com/office/officeart/2005/8/layout/orgChart1"/>
    <dgm:cxn modelId="{859F8328-739B-2240-AD05-BC1A4E5179F6}" srcId="{85DA9C43-4136-6543-9711-3B37721A4C66}" destId="{3D38ED50-9CF2-5648-9EF7-73B5ECA37C76}" srcOrd="0" destOrd="0" parTransId="{306F0156-2D7B-244C-A526-ACD2D5499A65}" sibTransId="{B9B753C4-EB8C-7642-AE70-50C871DA309B}"/>
    <dgm:cxn modelId="{265CF88C-3218-DF4C-986A-E9AA76505B98}" type="presOf" srcId="{732374E9-6B4C-4D4A-A1F5-99CA691342CF}" destId="{37523BC3-AD65-3D45-8082-E37788DB1F94}" srcOrd="0" destOrd="0" presId="urn:microsoft.com/office/officeart/2005/8/layout/orgChart1"/>
    <dgm:cxn modelId="{45C7320F-709D-B845-B47E-9229C6FDC4B0}" type="presOf" srcId="{2EF45C6A-FBA8-3345-8B4C-11F31774E8F4}" destId="{C922BAF0-2575-4141-B307-563CC76AF188}" srcOrd="0" destOrd="0" presId="urn:microsoft.com/office/officeart/2005/8/layout/orgChart1"/>
    <dgm:cxn modelId="{ED1E14EF-E0CD-3948-B71B-C950AEB7EFBA}" srcId="{2EF45C6A-FBA8-3345-8B4C-11F31774E8F4}" destId="{F4AF0174-ABD1-494C-A97E-E9F061E92742}" srcOrd="2" destOrd="0" parTransId="{42C2F7B2-D07C-F140-8D5E-F4753AF54FBC}" sibTransId="{4FDCF469-EBD8-6749-8147-3B2B8205A54B}"/>
    <dgm:cxn modelId="{B55638FF-3717-C444-9626-A4E7BD9C2D20}" srcId="{2EF45C6A-FBA8-3345-8B4C-11F31774E8F4}" destId="{22955A3F-78A2-DD42-9FFB-6F11DCBC01FC}" srcOrd="1" destOrd="0" parTransId="{54E1A8F9-0593-F64F-8CCD-37AA7E62D81C}" sibTransId="{02E1B449-22AF-664A-86FD-66CEF0130D6F}"/>
    <dgm:cxn modelId="{66E97195-EB80-764D-9E2D-42A8CFDCD4E8}" type="presOf" srcId="{AEF42FEE-0C08-2740-BAE7-C3D2A82E0F8A}" destId="{1EC094E5-B9CF-4048-A3DC-B9DCA8FE536C}" srcOrd="0" destOrd="0" presId="urn:microsoft.com/office/officeart/2005/8/layout/orgChart1"/>
    <dgm:cxn modelId="{7926DA15-D5BB-1349-A5E5-A1E8D5E3DD7B}" srcId="{2034C330-2146-D245-9F3C-3FC770784BD3}" destId="{981CAAB0-D103-5349-9A87-3FF610D82AA1}" srcOrd="0" destOrd="0" parTransId="{7444795A-F26B-6544-AD83-ADBE50308C56}" sibTransId="{1A89975A-FC3A-D34E-94E8-60386AA4DED9}"/>
    <dgm:cxn modelId="{7A52DAB3-A2C9-A043-8D63-457F68CD12A1}" type="presOf" srcId="{306F0156-2D7B-244C-A526-ACD2D5499A65}" destId="{A1CE820E-C6E9-8746-B8CD-ED6C971ACEA6}" srcOrd="0" destOrd="0" presId="urn:microsoft.com/office/officeart/2005/8/layout/orgChart1"/>
    <dgm:cxn modelId="{975F04E2-F430-9B40-87B1-64F803668EDE}" type="presOf" srcId="{555C70E6-4978-4744-825D-B9E911DCC6A4}" destId="{7576C6E9-D34C-E544-BF60-BB08FCBC03B2}" srcOrd="0" destOrd="0" presId="urn:microsoft.com/office/officeart/2005/8/layout/orgChart1"/>
    <dgm:cxn modelId="{0C7C900C-73DD-FD42-ABDB-57B8C4B4F3C6}" type="presOf" srcId="{85DA9C43-4136-6543-9711-3B37721A4C66}" destId="{12A150B0-A877-2344-9F81-97A12F3D6482}" srcOrd="0" destOrd="0" presId="urn:microsoft.com/office/officeart/2005/8/layout/orgChart1"/>
    <dgm:cxn modelId="{7997B24B-9396-9B45-AC5E-124B8C48E7CB}" type="presOf" srcId="{BA3B0BF4-9889-3F44-95B6-213A29DBA618}" destId="{5C1C8912-D4AD-E543-AE2E-33C82E52EBDB}" srcOrd="0" destOrd="0" presId="urn:microsoft.com/office/officeart/2005/8/layout/orgChart1"/>
    <dgm:cxn modelId="{DA32B582-3CE2-E44C-940F-38E6D652732B}" type="presOf" srcId="{42C2F7B2-D07C-F140-8D5E-F4753AF54FBC}" destId="{CAA84C57-6B30-B948-9175-58C5611C3D0F}" srcOrd="0" destOrd="0" presId="urn:microsoft.com/office/officeart/2005/8/layout/orgChart1"/>
    <dgm:cxn modelId="{5E962F22-0B2D-BE4D-9EFB-7AD212A0DAFA}" type="presOf" srcId="{FD50D6DA-D815-364F-A489-1BB8397FDF2B}" destId="{928D2EF2-81B3-CF4B-B63F-38BF716706F7}" srcOrd="0" destOrd="0" presId="urn:microsoft.com/office/officeart/2005/8/layout/orgChart1"/>
    <dgm:cxn modelId="{6E0621F5-7D83-B043-95A5-D7C96B424F98}" type="presOf" srcId="{7A18EAA6-6CAF-E740-9DF0-D2E0E8382CA0}" destId="{2C62F7D2-36FD-994B-937C-225B7E0C5DFC}" srcOrd="0" destOrd="0" presId="urn:microsoft.com/office/officeart/2005/8/layout/orgChart1"/>
    <dgm:cxn modelId="{F7C96B0B-9DC8-984E-9CAD-FEE82EE00506}" type="presOf" srcId="{DD869F7D-E9B4-0845-AC82-CE1DB8AB2DA6}" destId="{BCFE4DA1-7769-4849-959A-716E8AE8C4A2}" srcOrd="0" destOrd="0" presId="urn:microsoft.com/office/officeart/2005/8/layout/orgChart1"/>
    <dgm:cxn modelId="{B353D710-47C9-D04D-AA62-C26D52FD692F}" type="presOf" srcId="{555C70E6-4978-4744-825D-B9E911DCC6A4}" destId="{4175249F-1427-C64C-8E22-135EF8E4D1CE}" srcOrd="1" destOrd="0" presId="urn:microsoft.com/office/officeart/2005/8/layout/orgChart1"/>
    <dgm:cxn modelId="{DFDDA325-B584-274A-9E5D-4D949C2ADE97}" srcId="{981CAAB0-D103-5349-9A87-3FF610D82AA1}" destId="{85DA9C43-4136-6543-9711-3B37721A4C66}" srcOrd="2" destOrd="0" parTransId="{A3B48646-0A43-F241-A756-2031663AE8E2}" sibTransId="{AA93B3E7-2C97-F045-B55A-03E18824C7FE}"/>
    <dgm:cxn modelId="{A6BA42D9-55D5-E943-A637-D7F0CA56F23C}" type="presOf" srcId="{85DA9C43-4136-6543-9711-3B37721A4C66}" destId="{8D95E3F5-0D8F-644A-BE14-AADAAF0DF439}" srcOrd="1" destOrd="0" presId="urn:microsoft.com/office/officeart/2005/8/layout/orgChart1"/>
    <dgm:cxn modelId="{FBA3A0B4-A07E-8C4F-B1C0-BF0122186EF2}" type="presOf" srcId="{1D6DCEC4-E865-3F45-AE57-B1925B20D5DE}" destId="{B5D76523-7DD8-8E43-947A-791F1E82B7F2}" srcOrd="1" destOrd="0" presId="urn:microsoft.com/office/officeart/2005/8/layout/orgChart1"/>
    <dgm:cxn modelId="{FAC669D4-0612-6441-934A-FE0938946AB2}" srcId="{F494AD93-C599-9149-8FD1-E16B33A8DC61}" destId="{AEF42FEE-0C08-2740-BAE7-C3D2A82E0F8A}" srcOrd="0" destOrd="0" parTransId="{28DA46F9-930E-2545-9202-FFFC11D769C0}" sibTransId="{F47E5340-AC4D-2645-B369-846F5C2002E4}"/>
    <dgm:cxn modelId="{76A0F642-4701-B847-92C2-24EEDED5CF60}" type="presOf" srcId="{54E1A8F9-0593-F64F-8CCD-37AA7E62D81C}" destId="{EA565A0C-6786-504B-A647-D2E69AC12BE7}" srcOrd="0" destOrd="0" presId="urn:microsoft.com/office/officeart/2005/8/layout/orgChart1"/>
    <dgm:cxn modelId="{D0D1A3D4-E7A7-4944-9036-B8CBC1E1B9CA}" type="presOf" srcId="{F494AD93-C599-9149-8FD1-E16B33A8DC61}" destId="{DDCF7215-0E4C-8B4F-B1B9-EE83DFFABCD3}" srcOrd="0" destOrd="0" presId="urn:microsoft.com/office/officeart/2005/8/layout/orgChart1"/>
    <dgm:cxn modelId="{E02D5A0D-46D9-EF46-97E2-851B76D47B1C}" srcId="{7A18EAA6-6CAF-E740-9DF0-D2E0E8382CA0}" destId="{1D6DCEC4-E865-3F45-AE57-B1925B20D5DE}" srcOrd="0" destOrd="0" parTransId="{DD869F7D-E9B4-0845-AC82-CE1DB8AB2DA6}" sibTransId="{FBD350E8-1643-C54B-933F-13D0D3052D73}"/>
    <dgm:cxn modelId="{8B584666-5500-1E4D-A699-39104A55FA05}" type="presOf" srcId="{732374E9-6B4C-4D4A-A1F5-99CA691342CF}" destId="{9755CDBD-4036-E444-AAD9-25B6BDCB28EE}" srcOrd="1" destOrd="0" presId="urn:microsoft.com/office/officeart/2005/8/layout/orgChart1"/>
    <dgm:cxn modelId="{BA989C65-BCC2-804D-880C-F7F5F86619FF}" type="presOf" srcId="{7A18EAA6-6CAF-E740-9DF0-D2E0E8382CA0}" destId="{9B998FDA-9A7D-9B44-9EE3-1E04ABDE6AA1}" srcOrd="1" destOrd="0" presId="urn:microsoft.com/office/officeart/2005/8/layout/orgChart1"/>
    <dgm:cxn modelId="{D86DEDB6-1A5B-744B-A8C3-F91AB3EB23A0}" type="presOf" srcId="{981CAAB0-D103-5349-9A87-3FF610D82AA1}" destId="{6ACFF6E0-2126-274E-AD57-9C4D7BF5E387}" srcOrd="1" destOrd="0" presId="urn:microsoft.com/office/officeart/2005/8/layout/orgChart1"/>
    <dgm:cxn modelId="{B53297E2-A584-C74F-8C0E-A2399EB9F37E}" type="presOf" srcId="{22955A3F-78A2-DD42-9FFB-6F11DCBC01FC}" destId="{8D841FCE-BB51-2D49-B7EC-1CC14060BFB8}" srcOrd="1" destOrd="0" presId="urn:microsoft.com/office/officeart/2005/8/layout/orgChart1"/>
    <dgm:cxn modelId="{DA6C1145-1250-4245-A000-95D224C3B27B}" type="presOf" srcId="{2034C330-2146-D245-9F3C-3FC770784BD3}" destId="{CC630169-92F5-FA46-86AE-A05CB3D6FF05}" srcOrd="0" destOrd="0" presId="urn:microsoft.com/office/officeart/2005/8/layout/orgChart1"/>
    <dgm:cxn modelId="{318B74BD-4348-D045-93C1-61DA7327DBB6}" type="presOf" srcId="{28DA46F9-930E-2545-9202-FFFC11D769C0}" destId="{33F18BC2-D1FC-0F4B-BAD2-1155F6B550FE}" srcOrd="0" destOrd="0" presId="urn:microsoft.com/office/officeart/2005/8/layout/orgChart1"/>
    <dgm:cxn modelId="{7AE11602-F0F0-F247-ABB6-F6390DE7717B}" type="presOf" srcId="{703BA538-F4BB-6C4D-BFF5-33EA707F9451}" destId="{B5B4816A-9F33-584A-B081-B0EC3EEEE83D}" srcOrd="0" destOrd="0" presId="urn:microsoft.com/office/officeart/2005/8/layout/orgChart1"/>
    <dgm:cxn modelId="{AF648411-3D62-D045-8090-659316C4A254}" type="presParOf" srcId="{CC630169-92F5-FA46-86AE-A05CB3D6FF05}" destId="{00FB962F-3E05-CA4E-9F4B-12711990F80A}" srcOrd="0" destOrd="0" presId="urn:microsoft.com/office/officeart/2005/8/layout/orgChart1"/>
    <dgm:cxn modelId="{56670A97-CB6D-DA47-860C-AFDB5444CD06}" type="presParOf" srcId="{00FB962F-3E05-CA4E-9F4B-12711990F80A}" destId="{CFF8F3AE-B71F-6448-944A-5185D471078E}" srcOrd="0" destOrd="0" presId="urn:microsoft.com/office/officeart/2005/8/layout/orgChart1"/>
    <dgm:cxn modelId="{FA37CBAC-D014-834F-A0F3-E807549924A6}" type="presParOf" srcId="{CFF8F3AE-B71F-6448-944A-5185D471078E}" destId="{DCEDA1F6-AFB9-264D-B84E-E9963A81430A}" srcOrd="0" destOrd="0" presId="urn:microsoft.com/office/officeart/2005/8/layout/orgChart1"/>
    <dgm:cxn modelId="{8F9B746C-8908-1340-8CA5-F25F26717DFD}" type="presParOf" srcId="{CFF8F3AE-B71F-6448-944A-5185D471078E}" destId="{6ACFF6E0-2126-274E-AD57-9C4D7BF5E387}" srcOrd="1" destOrd="0" presId="urn:microsoft.com/office/officeart/2005/8/layout/orgChart1"/>
    <dgm:cxn modelId="{C8D492EB-D4CB-8046-A29A-ED5D1DCA459D}" type="presParOf" srcId="{00FB962F-3E05-CA4E-9F4B-12711990F80A}" destId="{67E72F26-AD4D-094F-90D6-1834A3120E3E}" srcOrd="1" destOrd="0" presId="urn:microsoft.com/office/officeart/2005/8/layout/orgChart1"/>
    <dgm:cxn modelId="{AACF36C2-FBDC-1D48-A6E2-612017847217}" type="presParOf" srcId="{67E72F26-AD4D-094F-90D6-1834A3120E3E}" destId="{B5B645DA-012B-B348-9532-842D821544E7}" srcOrd="0" destOrd="0" presId="urn:microsoft.com/office/officeart/2005/8/layout/orgChart1"/>
    <dgm:cxn modelId="{E87110CC-BC1A-3A4D-A6CF-9875216C8794}" type="presParOf" srcId="{67E72F26-AD4D-094F-90D6-1834A3120E3E}" destId="{E9307CCB-BE0A-0B40-8717-398566766E96}" srcOrd="1" destOrd="0" presId="urn:microsoft.com/office/officeart/2005/8/layout/orgChart1"/>
    <dgm:cxn modelId="{115918A8-6A53-B242-B7EB-6ECFCD3C0630}" type="presParOf" srcId="{E9307CCB-BE0A-0B40-8717-398566766E96}" destId="{82393606-2355-604F-A3CF-BDBE3C38CF6D}" srcOrd="0" destOrd="0" presId="urn:microsoft.com/office/officeart/2005/8/layout/orgChart1"/>
    <dgm:cxn modelId="{4727C287-DEA1-6E42-A2C3-9A8F552A0A8D}" type="presParOf" srcId="{82393606-2355-604F-A3CF-BDBE3C38CF6D}" destId="{2C62F7D2-36FD-994B-937C-225B7E0C5DFC}" srcOrd="0" destOrd="0" presId="urn:microsoft.com/office/officeart/2005/8/layout/orgChart1"/>
    <dgm:cxn modelId="{A2EC11E4-EEAC-FF4F-A9FB-5371ABF5264E}" type="presParOf" srcId="{82393606-2355-604F-A3CF-BDBE3C38CF6D}" destId="{9B998FDA-9A7D-9B44-9EE3-1E04ABDE6AA1}" srcOrd="1" destOrd="0" presId="urn:microsoft.com/office/officeart/2005/8/layout/orgChart1"/>
    <dgm:cxn modelId="{F569CA3E-58EA-BB4B-9A99-6E5777ED3526}" type="presParOf" srcId="{E9307CCB-BE0A-0B40-8717-398566766E96}" destId="{9798C59B-BF33-204B-B55E-30C0F30E177D}" srcOrd="1" destOrd="0" presId="urn:microsoft.com/office/officeart/2005/8/layout/orgChart1"/>
    <dgm:cxn modelId="{C8C332EE-BC69-E844-8E9C-F1EE976911F9}" type="presParOf" srcId="{9798C59B-BF33-204B-B55E-30C0F30E177D}" destId="{BCFE4DA1-7769-4849-959A-716E8AE8C4A2}" srcOrd="0" destOrd="0" presId="urn:microsoft.com/office/officeart/2005/8/layout/orgChart1"/>
    <dgm:cxn modelId="{DC60664D-33F4-144B-865F-6E377BA5AE3C}" type="presParOf" srcId="{9798C59B-BF33-204B-B55E-30C0F30E177D}" destId="{69362895-B7BA-2B4A-A9CC-059DC9C3D665}" srcOrd="1" destOrd="0" presId="urn:microsoft.com/office/officeart/2005/8/layout/orgChart1"/>
    <dgm:cxn modelId="{5F5AA993-2CDF-1A44-83D3-77AE19DD800D}" type="presParOf" srcId="{69362895-B7BA-2B4A-A9CC-059DC9C3D665}" destId="{E64E64F9-24B1-3445-AC85-8B967CAE4880}" srcOrd="0" destOrd="0" presId="urn:microsoft.com/office/officeart/2005/8/layout/orgChart1"/>
    <dgm:cxn modelId="{14F9A4AF-99F9-9D43-8014-1AB5B87A9F19}" type="presParOf" srcId="{E64E64F9-24B1-3445-AC85-8B967CAE4880}" destId="{E69B5A47-47DE-1B48-B787-22F3AFA062A6}" srcOrd="0" destOrd="0" presId="urn:microsoft.com/office/officeart/2005/8/layout/orgChart1"/>
    <dgm:cxn modelId="{346394C4-C9FE-DB49-BF4A-7C10264A9362}" type="presParOf" srcId="{E64E64F9-24B1-3445-AC85-8B967CAE4880}" destId="{B5D76523-7DD8-8E43-947A-791F1E82B7F2}" srcOrd="1" destOrd="0" presId="urn:microsoft.com/office/officeart/2005/8/layout/orgChart1"/>
    <dgm:cxn modelId="{A58B4369-0E40-7C44-9361-E2C64B8CA462}" type="presParOf" srcId="{69362895-B7BA-2B4A-A9CC-059DC9C3D665}" destId="{22CD5801-126B-8745-8741-1C160D7098F1}" srcOrd="1" destOrd="0" presId="urn:microsoft.com/office/officeart/2005/8/layout/orgChart1"/>
    <dgm:cxn modelId="{AD16A5C7-3ABD-0B4C-9F2D-7DF5E2344A32}" type="presParOf" srcId="{69362895-B7BA-2B4A-A9CC-059DC9C3D665}" destId="{25FBE565-B495-7E45-9E31-600707C1DCB3}" srcOrd="2" destOrd="0" presId="urn:microsoft.com/office/officeart/2005/8/layout/orgChart1"/>
    <dgm:cxn modelId="{643D254A-20AD-4A45-8A4C-FE8B019267F1}" type="presParOf" srcId="{9798C59B-BF33-204B-B55E-30C0F30E177D}" destId="{5C1C8912-D4AD-E543-AE2E-33C82E52EBDB}" srcOrd="2" destOrd="0" presId="urn:microsoft.com/office/officeart/2005/8/layout/orgChart1"/>
    <dgm:cxn modelId="{17F728FD-0913-0544-9413-48247885687F}" type="presParOf" srcId="{9798C59B-BF33-204B-B55E-30C0F30E177D}" destId="{265A920C-8FDB-634E-A2B6-BC4C3AA2D719}" srcOrd="3" destOrd="0" presId="urn:microsoft.com/office/officeart/2005/8/layout/orgChart1"/>
    <dgm:cxn modelId="{1EE0B6B1-3834-DC4E-B7AF-D110C7071FC5}" type="presParOf" srcId="{265A920C-8FDB-634E-A2B6-BC4C3AA2D719}" destId="{95D98C2F-7BA5-9F45-80B3-463FD6F07B8B}" srcOrd="0" destOrd="0" presId="urn:microsoft.com/office/officeart/2005/8/layout/orgChart1"/>
    <dgm:cxn modelId="{2FD0427F-B073-8C49-A831-37A6489A96D2}" type="presParOf" srcId="{95D98C2F-7BA5-9F45-80B3-463FD6F07B8B}" destId="{7576C6E9-D34C-E544-BF60-BB08FCBC03B2}" srcOrd="0" destOrd="0" presId="urn:microsoft.com/office/officeart/2005/8/layout/orgChart1"/>
    <dgm:cxn modelId="{0CEC24A8-60CB-4445-99EB-1B1FBC5B3B46}" type="presParOf" srcId="{95D98C2F-7BA5-9F45-80B3-463FD6F07B8B}" destId="{4175249F-1427-C64C-8E22-135EF8E4D1CE}" srcOrd="1" destOrd="0" presId="urn:microsoft.com/office/officeart/2005/8/layout/orgChart1"/>
    <dgm:cxn modelId="{7EE47444-15A6-BE4A-B7F3-433C9590D092}" type="presParOf" srcId="{265A920C-8FDB-634E-A2B6-BC4C3AA2D719}" destId="{C8148C4F-C025-E747-A3C2-4FFEFA7B654E}" srcOrd="1" destOrd="0" presId="urn:microsoft.com/office/officeart/2005/8/layout/orgChart1"/>
    <dgm:cxn modelId="{6C2DE261-14A9-FF43-ABB8-D5FB074E4EEB}" type="presParOf" srcId="{265A920C-8FDB-634E-A2B6-BC4C3AA2D719}" destId="{DADE5E75-1A84-E54F-B064-8A3FAB8E5CAD}" srcOrd="2" destOrd="0" presId="urn:microsoft.com/office/officeart/2005/8/layout/orgChart1"/>
    <dgm:cxn modelId="{9913EE83-2693-D843-AEFD-63669CFA106F}" type="presParOf" srcId="{E9307CCB-BE0A-0B40-8717-398566766E96}" destId="{FDDD7E9A-460B-184B-A0DE-37594C7002CE}" srcOrd="2" destOrd="0" presId="urn:microsoft.com/office/officeart/2005/8/layout/orgChart1"/>
    <dgm:cxn modelId="{9440CFDD-1916-B848-9DC6-DBC52C2FF5A9}" type="presParOf" srcId="{67E72F26-AD4D-094F-90D6-1834A3120E3E}" destId="{C4DC045D-F682-8E4A-8ADF-A7ABC11A5E4A}" srcOrd="2" destOrd="0" presId="urn:microsoft.com/office/officeart/2005/8/layout/orgChart1"/>
    <dgm:cxn modelId="{2C9307B0-1210-8044-A4B7-666E8B0FC262}" type="presParOf" srcId="{67E72F26-AD4D-094F-90D6-1834A3120E3E}" destId="{20D71043-A5F9-BD49-A068-1B7918446D87}" srcOrd="3" destOrd="0" presId="urn:microsoft.com/office/officeart/2005/8/layout/orgChart1"/>
    <dgm:cxn modelId="{59C8FD58-EDC6-494B-8849-8CF0AD6D0445}" type="presParOf" srcId="{20D71043-A5F9-BD49-A068-1B7918446D87}" destId="{1A903F7B-BF15-4746-9248-C6F5EBFD9BF1}" srcOrd="0" destOrd="0" presId="urn:microsoft.com/office/officeart/2005/8/layout/orgChart1"/>
    <dgm:cxn modelId="{ED5CC768-55D8-294C-875D-88E0404FB092}" type="presParOf" srcId="{1A903F7B-BF15-4746-9248-C6F5EBFD9BF1}" destId="{C922BAF0-2575-4141-B307-563CC76AF188}" srcOrd="0" destOrd="0" presId="urn:microsoft.com/office/officeart/2005/8/layout/orgChart1"/>
    <dgm:cxn modelId="{9D5AE4E0-BE88-AA40-8CB4-7EBF650CB0EE}" type="presParOf" srcId="{1A903F7B-BF15-4746-9248-C6F5EBFD9BF1}" destId="{EC0D103E-8A05-7843-B924-F690C5E91EF9}" srcOrd="1" destOrd="0" presId="urn:microsoft.com/office/officeart/2005/8/layout/orgChart1"/>
    <dgm:cxn modelId="{55DDFC76-4A78-0C46-915C-779F6647F441}" type="presParOf" srcId="{20D71043-A5F9-BD49-A068-1B7918446D87}" destId="{F523CE6F-B4BE-7446-984D-4F404FE0A5DB}" srcOrd="1" destOrd="0" presId="urn:microsoft.com/office/officeart/2005/8/layout/orgChart1"/>
    <dgm:cxn modelId="{886D20F7-6D1D-A14F-90BF-8B75B7F75739}" type="presParOf" srcId="{F523CE6F-B4BE-7446-984D-4F404FE0A5DB}" destId="{928D2EF2-81B3-CF4B-B63F-38BF716706F7}" srcOrd="0" destOrd="0" presId="urn:microsoft.com/office/officeart/2005/8/layout/orgChart1"/>
    <dgm:cxn modelId="{865C0A5E-45F5-B548-85E5-6A9B8C7ED626}" type="presParOf" srcId="{F523CE6F-B4BE-7446-984D-4F404FE0A5DB}" destId="{6D1B7D2F-9B79-C344-9865-9CB1306F77C5}" srcOrd="1" destOrd="0" presId="urn:microsoft.com/office/officeart/2005/8/layout/orgChart1"/>
    <dgm:cxn modelId="{B0761CFE-10FE-274F-A7C7-4C6452C19B22}" type="presParOf" srcId="{6D1B7D2F-9B79-C344-9865-9CB1306F77C5}" destId="{78B278E6-F545-0C48-8A49-03C1BD743184}" srcOrd="0" destOrd="0" presId="urn:microsoft.com/office/officeart/2005/8/layout/orgChart1"/>
    <dgm:cxn modelId="{E0B06F49-B119-BD44-9798-1FE52D08A655}" type="presParOf" srcId="{78B278E6-F545-0C48-8A49-03C1BD743184}" destId="{37523BC3-AD65-3D45-8082-E37788DB1F94}" srcOrd="0" destOrd="0" presId="urn:microsoft.com/office/officeart/2005/8/layout/orgChart1"/>
    <dgm:cxn modelId="{1C5226D3-2281-964F-946F-EFF80BAFBB4F}" type="presParOf" srcId="{78B278E6-F545-0C48-8A49-03C1BD743184}" destId="{9755CDBD-4036-E444-AAD9-25B6BDCB28EE}" srcOrd="1" destOrd="0" presId="urn:microsoft.com/office/officeart/2005/8/layout/orgChart1"/>
    <dgm:cxn modelId="{DC6CA2C6-DF2C-7742-9F88-268FF07DF4BA}" type="presParOf" srcId="{6D1B7D2F-9B79-C344-9865-9CB1306F77C5}" destId="{3AB991AB-246A-D546-86FF-9D18E3507F0A}" srcOrd="1" destOrd="0" presId="urn:microsoft.com/office/officeart/2005/8/layout/orgChart1"/>
    <dgm:cxn modelId="{F09F47C0-6AE1-9C4A-A1AD-FD8B5E3D08D6}" type="presParOf" srcId="{6D1B7D2F-9B79-C344-9865-9CB1306F77C5}" destId="{E9987CA1-1221-DA4C-BA14-5E6FDB5FA557}" srcOrd="2" destOrd="0" presId="urn:microsoft.com/office/officeart/2005/8/layout/orgChart1"/>
    <dgm:cxn modelId="{B38053E6-0A78-864E-97E4-8384A97AA9FB}" type="presParOf" srcId="{F523CE6F-B4BE-7446-984D-4F404FE0A5DB}" destId="{EA565A0C-6786-504B-A647-D2E69AC12BE7}" srcOrd="2" destOrd="0" presId="urn:microsoft.com/office/officeart/2005/8/layout/orgChart1"/>
    <dgm:cxn modelId="{F782C4E7-0AC0-044F-9D67-96AA0752A98F}" type="presParOf" srcId="{F523CE6F-B4BE-7446-984D-4F404FE0A5DB}" destId="{51B1D8DA-EF0E-3243-87EB-587D391D7D27}" srcOrd="3" destOrd="0" presId="urn:microsoft.com/office/officeart/2005/8/layout/orgChart1"/>
    <dgm:cxn modelId="{F478AF42-522A-1849-B989-8F23E12C9515}" type="presParOf" srcId="{51B1D8DA-EF0E-3243-87EB-587D391D7D27}" destId="{BD981F3F-518E-8446-BE6A-701941D99B25}" srcOrd="0" destOrd="0" presId="urn:microsoft.com/office/officeart/2005/8/layout/orgChart1"/>
    <dgm:cxn modelId="{BE90E998-8B6D-FE4C-98CD-9639849BDD14}" type="presParOf" srcId="{BD981F3F-518E-8446-BE6A-701941D99B25}" destId="{D076E2CA-68F5-5C46-BA02-DA58579A9E4A}" srcOrd="0" destOrd="0" presId="urn:microsoft.com/office/officeart/2005/8/layout/orgChart1"/>
    <dgm:cxn modelId="{07FD6FFC-618A-BB4E-883E-F49141020F96}" type="presParOf" srcId="{BD981F3F-518E-8446-BE6A-701941D99B25}" destId="{8D841FCE-BB51-2D49-B7EC-1CC14060BFB8}" srcOrd="1" destOrd="0" presId="urn:microsoft.com/office/officeart/2005/8/layout/orgChart1"/>
    <dgm:cxn modelId="{437A3A41-CA57-7645-9508-6C66CC2D17E4}" type="presParOf" srcId="{51B1D8DA-EF0E-3243-87EB-587D391D7D27}" destId="{83C78A0C-0DBE-1A4A-93F1-18D00CC65FE8}" srcOrd="1" destOrd="0" presId="urn:microsoft.com/office/officeart/2005/8/layout/orgChart1"/>
    <dgm:cxn modelId="{661319EB-4499-9146-8A80-5EC264B8ECD4}" type="presParOf" srcId="{51B1D8DA-EF0E-3243-87EB-587D391D7D27}" destId="{BA2DFBC8-8DA8-D442-B707-4D7D12FD3FE9}" srcOrd="2" destOrd="0" presId="urn:microsoft.com/office/officeart/2005/8/layout/orgChart1"/>
    <dgm:cxn modelId="{4E280F7F-F9EE-254E-873E-710162CFAED7}" type="presParOf" srcId="{F523CE6F-B4BE-7446-984D-4F404FE0A5DB}" destId="{CAA84C57-6B30-B948-9175-58C5611C3D0F}" srcOrd="4" destOrd="0" presId="urn:microsoft.com/office/officeart/2005/8/layout/orgChart1"/>
    <dgm:cxn modelId="{83EBCAB5-C0CB-124F-9C55-91FC43898EA0}" type="presParOf" srcId="{F523CE6F-B4BE-7446-984D-4F404FE0A5DB}" destId="{E89D0847-8B29-724A-918B-E9C67913E603}" srcOrd="5" destOrd="0" presId="urn:microsoft.com/office/officeart/2005/8/layout/orgChart1"/>
    <dgm:cxn modelId="{41B631AA-2FDF-F34F-908C-F1B370D7780A}" type="presParOf" srcId="{E89D0847-8B29-724A-918B-E9C67913E603}" destId="{935F8042-4C52-C74E-9128-9DBA0891AE87}" srcOrd="0" destOrd="0" presId="urn:microsoft.com/office/officeart/2005/8/layout/orgChart1"/>
    <dgm:cxn modelId="{48FFDA15-FA1A-5140-9BA0-4BBC2E5C39CC}" type="presParOf" srcId="{935F8042-4C52-C74E-9128-9DBA0891AE87}" destId="{FC366807-70CB-0145-A811-8BEFADA8C280}" srcOrd="0" destOrd="0" presId="urn:microsoft.com/office/officeart/2005/8/layout/orgChart1"/>
    <dgm:cxn modelId="{B3FA874C-2E38-4745-A509-34C1FACC98E5}" type="presParOf" srcId="{935F8042-4C52-C74E-9128-9DBA0891AE87}" destId="{61F474C0-1CDD-664D-8264-E93290D9243C}" srcOrd="1" destOrd="0" presId="urn:microsoft.com/office/officeart/2005/8/layout/orgChart1"/>
    <dgm:cxn modelId="{631DD2D0-CA30-C54D-AA16-57F2D3F28A60}" type="presParOf" srcId="{E89D0847-8B29-724A-918B-E9C67913E603}" destId="{A99D39B0-5799-5F4A-BEA0-25DA441A8B09}" srcOrd="1" destOrd="0" presId="urn:microsoft.com/office/officeart/2005/8/layout/orgChart1"/>
    <dgm:cxn modelId="{F67CD192-8609-B041-A8FC-568E67F63B88}" type="presParOf" srcId="{E89D0847-8B29-724A-918B-E9C67913E603}" destId="{5F8184B3-864C-7349-B26A-48E46445509D}" srcOrd="2" destOrd="0" presId="urn:microsoft.com/office/officeart/2005/8/layout/orgChart1"/>
    <dgm:cxn modelId="{51757625-12E9-834F-985C-60E0460422D4}" type="presParOf" srcId="{20D71043-A5F9-BD49-A068-1B7918446D87}" destId="{73A51889-ACA9-0C4E-8DF1-008C4D88D09D}" srcOrd="2" destOrd="0" presId="urn:microsoft.com/office/officeart/2005/8/layout/orgChart1"/>
    <dgm:cxn modelId="{0CDE62E1-DFC9-354D-913D-5D63FD0EDE32}" type="presParOf" srcId="{67E72F26-AD4D-094F-90D6-1834A3120E3E}" destId="{85FB9347-693E-B04B-AC4F-20E604A48D66}" srcOrd="4" destOrd="0" presId="urn:microsoft.com/office/officeart/2005/8/layout/orgChart1"/>
    <dgm:cxn modelId="{FD26CAEE-8A6A-4D4A-92F8-71FA72DA756D}" type="presParOf" srcId="{67E72F26-AD4D-094F-90D6-1834A3120E3E}" destId="{8C6392B6-F41A-3C44-BCD2-F26BCB34269C}" srcOrd="5" destOrd="0" presId="urn:microsoft.com/office/officeart/2005/8/layout/orgChart1"/>
    <dgm:cxn modelId="{F803AC18-23C1-9D4A-AD27-B1AC23EDD644}" type="presParOf" srcId="{8C6392B6-F41A-3C44-BCD2-F26BCB34269C}" destId="{A714DC64-E1C1-6244-9BA2-4F94E2064744}" srcOrd="0" destOrd="0" presId="urn:microsoft.com/office/officeart/2005/8/layout/orgChart1"/>
    <dgm:cxn modelId="{604DA7C8-8C82-A643-AE20-3AF49A9430EF}" type="presParOf" srcId="{A714DC64-E1C1-6244-9BA2-4F94E2064744}" destId="{12A150B0-A877-2344-9F81-97A12F3D6482}" srcOrd="0" destOrd="0" presId="urn:microsoft.com/office/officeart/2005/8/layout/orgChart1"/>
    <dgm:cxn modelId="{C2E2F676-77EC-A749-8E7F-710229C84F0E}" type="presParOf" srcId="{A714DC64-E1C1-6244-9BA2-4F94E2064744}" destId="{8D95E3F5-0D8F-644A-BE14-AADAAF0DF439}" srcOrd="1" destOrd="0" presId="urn:microsoft.com/office/officeart/2005/8/layout/orgChart1"/>
    <dgm:cxn modelId="{94AC9BE1-5676-474B-BC86-A6588273D39B}" type="presParOf" srcId="{8C6392B6-F41A-3C44-BCD2-F26BCB34269C}" destId="{D9BE31C5-67EC-8D48-B448-18D568037545}" srcOrd="1" destOrd="0" presId="urn:microsoft.com/office/officeart/2005/8/layout/orgChart1"/>
    <dgm:cxn modelId="{E6A0A39C-B30D-8D41-85A0-437EA9A6F972}" type="presParOf" srcId="{D9BE31C5-67EC-8D48-B448-18D568037545}" destId="{A1CE820E-C6E9-8746-B8CD-ED6C971ACEA6}" srcOrd="0" destOrd="0" presId="urn:microsoft.com/office/officeart/2005/8/layout/orgChart1"/>
    <dgm:cxn modelId="{7468038D-786D-4249-BBBB-982B592FA521}" type="presParOf" srcId="{D9BE31C5-67EC-8D48-B448-18D568037545}" destId="{2FFD7A9D-0F36-274B-8EFD-8E8554B5594B}" srcOrd="1" destOrd="0" presId="urn:microsoft.com/office/officeart/2005/8/layout/orgChart1"/>
    <dgm:cxn modelId="{71815B58-7638-4C4B-A236-AB7C62FE1595}" type="presParOf" srcId="{2FFD7A9D-0F36-274B-8EFD-8E8554B5594B}" destId="{919C27DA-20BA-7C47-99A8-362F9FC72C73}" srcOrd="0" destOrd="0" presId="urn:microsoft.com/office/officeart/2005/8/layout/orgChart1"/>
    <dgm:cxn modelId="{FC320DD5-AE3A-0844-884F-A383088A16A6}" type="presParOf" srcId="{919C27DA-20BA-7C47-99A8-362F9FC72C73}" destId="{6559E1ED-0944-FF42-8A15-4B60F96374EA}" srcOrd="0" destOrd="0" presId="urn:microsoft.com/office/officeart/2005/8/layout/orgChart1"/>
    <dgm:cxn modelId="{17C46479-19D6-E84B-B49C-EFEC063F100C}" type="presParOf" srcId="{919C27DA-20BA-7C47-99A8-362F9FC72C73}" destId="{95D6A56C-81F3-0F42-8063-A7F87C7AF04B}" srcOrd="1" destOrd="0" presId="urn:microsoft.com/office/officeart/2005/8/layout/orgChart1"/>
    <dgm:cxn modelId="{7F870D1B-10C7-1F42-83DB-0C2A6E3EC707}" type="presParOf" srcId="{2FFD7A9D-0F36-274B-8EFD-8E8554B5594B}" destId="{2076B979-8F6E-2F41-88DC-36FE3EB478EA}" srcOrd="1" destOrd="0" presId="urn:microsoft.com/office/officeart/2005/8/layout/orgChart1"/>
    <dgm:cxn modelId="{10D8B76B-387B-0241-BE01-65078FFCEF76}" type="presParOf" srcId="{2FFD7A9D-0F36-274B-8EFD-8E8554B5594B}" destId="{2EE1CDD6-EE1B-AC47-A5C0-BB091A6F062C}" srcOrd="2" destOrd="0" presId="urn:microsoft.com/office/officeart/2005/8/layout/orgChart1"/>
    <dgm:cxn modelId="{756D942F-7B3C-1442-89B4-3F45EBA2E2AB}" type="presParOf" srcId="{8C6392B6-F41A-3C44-BCD2-F26BCB34269C}" destId="{D39615C8-79FF-B349-8573-B32BE64C7CF7}" srcOrd="2" destOrd="0" presId="urn:microsoft.com/office/officeart/2005/8/layout/orgChart1"/>
    <dgm:cxn modelId="{16C0A3DE-C0E8-AF43-9AEC-2231C6E7919A}" type="presParOf" srcId="{67E72F26-AD4D-094F-90D6-1834A3120E3E}" destId="{B5B4816A-9F33-584A-B081-B0EC3EEEE83D}" srcOrd="6" destOrd="0" presId="urn:microsoft.com/office/officeart/2005/8/layout/orgChart1"/>
    <dgm:cxn modelId="{74F6485F-D9B3-494B-9F9D-11DD1B3BF1D7}" type="presParOf" srcId="{67E72F26-AD4D-094F-90D6-1834A3120E3E}" destId="{175B1F6B-0426-674C-ABEB-B5E3816BACE6}" srcOrd="7" destOrd="0" presId="urn:microsoft.com/office/officeart/2005/8/layout/orgChart1"/>
    <dgm:cxn modelId="{279F4C79-05A5-8943-9565-311C8C2EEB53}" type="presParOf" srcId="{175B1F6B-0426-674C-ABEB-B5E3816BACE6}" destId="{929E0A3F-1EE9-6B40-BE6A-10ED49C40979}" srcOrd="0" destOrd="0" presId="urn:microsoft.com/office/officeart/2005/8/layout/orgChart1"/>
    <dgm:cxn modelId="{A1180B45-43DE-BD43-8DCA-2352DBC78FDC}" type="presParOf" srcId="{929E0A3F-1EE9-6B40-BE6A-10ED49C40979}" destId="{DDCF7215-0E4C-8B4F-B1B9-EE83DFFABCD3}" srcOrd="0" destOrd="0" presId="urn:microsoft.com/office/officeart/2005/8/layout/orgChart1"/>
    <dgm:cxn modelId="{512EC583-9B68-D444-BBE4-348B87BC0045}" type="presParOf" srcId="{929E0A3F-1EE9-6B40-BE6A-10ED49C40979}" destId="{C064B413-BCC0-4142-8D00-FAE6142F0856}" srcOrd="1" destOrd="0" presId="urn:microsoft.com/office/officeart/2005/8/layout/orgChart1"/>
    <dgm:cxn modelId="{C8BA7FA0-38E2-5D44-B939-7799B1E0ACAB}" type="presParOf" srcId="{175B1F6B-0426-674C-ABEB-B5E3816BACE6}" destId="{ABFA63DD-87F9-1E4D-AE4E-013B83F84C31}" srcOrd="1" destOrd="0" presId="urn:microsoft.com/office/officeart/2005/8/layout/orgChart1"/>
    <dgm:cxn modelId="{2D1511CF-6769-2247-939B-04E95E3B32A9}" type="presParOf" srcId="{ABFA63DD-87F9-1E4D-AE4E-013B83F84C31}" destId="{33F18BC2-D1FC-0F4B-BAD2-1155F6B550FE}" srcOrd="0" destOrd="0" presId="urn:microsoft.com/office/officeart/2005/8/layout/orgChart1"/>
    <dgm:cxn modelId="{382DABEF-B350-B648-B82B-9A3CD0C96D66}" type="presParOf" srcId="{ABFA63DD-87F9-1E4D-AE4E-013B83F84C31}" destId="{584AC710-BC1F-1644-8DE8-C52C782217BD}" srcOrd="1" destOrd="0" presId="urn:microsoft.com/office/officeart/2005/8/layout/orgChart1"/>
    <dgm:cxn modelId="{54583AE9-EE6A-ED40-919D-A49576A2126B}" type="presParOf" srcId="{584AC710-BC1F-1644-8DE8-C52C782217BD}" destId="{4EA24A33-82E5-B94F-A4A6-B2193CF7BA8C}" srcOrd="0" destOrd="0" presId="urn:microsoft.com/office/officeart/2005/8/layout/orgChart1"/>
    <dgm:cxn modelId="{FBDF9AA8-1B3E-9545-B0DA-A982194F02BB}" type="presParOf" srcId="{4EA24A33-82E5-B94F-A4A6-B2193CF7BA8C}" destId="{1EC094E5-B9CF-4048-A3DC-B9DCA8FE536C}" srcOrd="0" destOrd="0" presId="urn:microsoft.com/office/officeart/2005/8/layout/orgChart1"/>
    <dgm:cxn modelId="{1564EC6E-2B12-BD4B-8B6A-2198F7646311}" type="presParOf" srcId="{4EA24A33-82E5-B94F-A4A6-B2193CF7BA8C}" destId="{82A67141-94F5-9D4A-8001-CEA41D6538AF}" srcOrd="1" destOrd="0" presId="urn:microsoft.com/office/officeart/2005/8/layout/orgChart1"/>
    <dgm:cxn modelId="{8AF0B0A4-6FE9-4B47-AB9D-956367AE3307}" type="presParOf" srcId="{584AC710-BC1F-1644-8DE8-C52C782217BD}" destId="{49CE604F-BFD2-5641-A2A1-D3846F1D849F}" srcOrd="1" destOrd="0" presId="urn:microsoft.com/office/officeart/2005/8/layout/orgChart1"/>
    <dgm:cxn modelId="{D6909BDD-CFD0-9546-B59E-A0E8CB45C963}" type="presParOf" srcId="{584AC710-BC1F-1644-8DE8-C52C782217BD}" destId="{66EDDB2E-D87D-8C46-A782-2BD13C63C7FF}" srcOrd="2" destOrd="0" presId="urn:microsoft.com/office/officeart/2005/8/layout/orgChart1"/>
    <dgm:cxn modelId="{2262AF15-E222-1B48-8FE1-1ADD261AC00C}" type="presParOf" srcId="{175B1F6B-0426-674C-ABEB-B5E3816BACE6}" destId="{73E53821-349E-5B41-9256-350F95A43A86}" srcOrd="2" destOrd="0" presId="urn:microsoft.com/office/officeart/2005/8/layout/orgChart1"/>
    <dgm:cxn modelId="{58C859B5-A482-D940-A2D2-2555AD321FEC}" type="presParOf" srcId="{00FB962F-3E05-CA4E-9F4B-12711990F80A}" destId="{9D905136-071B-C546-9834-EB1313D4CFC1}"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FDFCC-F95C-1049-8E76-CE0E85A5C8A7}" type="doc">
      <dgm:prSet loTypeId="urn:microsoft.com/office/officeart/2008/layout/VerticalCurvedList" loCatId="" qsTypeId="urn:microsoft.com/office/officeart/2005/8/quickstyle/simple1" qsCatId="simple" csTypeId="urn:microsoft.com/office/officeart/2005/8/colors/accent3_1" csCatId="accent3" phldr="1"/>
      <dgm:spPr/>
      <dgm:t>
        <a:bodyPr/>
        <a:lstStyle/>
        <a:p>
          <a:endParaRPr lang="en-US"/>
        </a:p>
      </dgm:t>
    </dgm:pt>
    <dgm:pt modelId="{1125BD8A-B9CA-5D41-966B-84F3DA12336C}">
      <dgm:prSet phldrT="[Text]"/>
      <dgm:spPr/>
      <dgm:t>
        <a:bodyPr/>
        <a:lstStyle/>
        <a:p>
          <a:r>
            <a:rPr lang="en-US" dirty="0"/>
            <a:t>To understand the etiology of diseases. </a:t>
          </a:r>
        </a:p>
      </dgm:t>
    </dgm:pt>
    <dgm:pt modelId="{2DA12371-FD12-FA48-9B89-2D9EDCFE0947}" type="parTrans" cxnId="{2CD53F93-D6B6-5A43-B0E5-4BB671252A87}">
      <dgm:prSet/>
      <dgm:spPr/>
      <dgm:t>
        <a:bodyPr/>
        <a:lstStyle/>
        <a:p>
          <a:endParaRPr lang="en-US"/>
        </a:p>
      </dgm:t>
    </dgm:pt>
    <dgm:pt modelId="{D38A81C0-CE0F-E843-B989-180F0956B14A}" type="sibTrans" cxnId="{2CD53F93-D6B6-5A43-B0E5-4BB671252A87}">
      <dgm:prSet/>
      <dgm:spPr/>
      <dgm:t>
        <a:bodyPr/>
        <a:lstStyle/>
        <a:p>
          <a:endParaRPr lang="en-US"/>
        </a:p>
      </dgm:t>
    </dgm:pt>
    <dgm:pt modelId="{3B45FDF4-D0E1-FC46-87E0-C29524C9A511}">
      <dgm:prSet phldrT="[Text]"/>
      <dgm:spPr>
        <a:ln>
          <a:solidFill>
            <a:srgbClr val="009193"/>
          </a:solidFill>
        </a:ln>
      </dgm:spPr>
      <dgm:t>
        <a:bodyPr/>
        <a:lstStyle/>
        <a:p>
          <a:r>
            <a:rPr lang="en-US" dirty="0"/>
            <a:t>To suggest the best drugs to be used. </a:t>
          </a:r>
        </a:p>
      </dgm:t>
    </dgm:pt>
    <dgm:pt modelId="{1C8B9116-9AF7-A64C-8BAA-B656F8BD8EF4}" type="parTrans" cxnId="{2199B09B-7B9F-3341-9E3F-EC500B2A6F0C}">
      <dgm:prSet/>
      <dgm:spPr/>
      <dgm:t>
        <a:bodyPr/>
        <a:lstStyle/>
        <a:p>
          <a:endParaRPr lang="en-US"/>
        </a:p>
      </dgm:t>
    </dgm:pt>
    <dgm:pt modelId="{8F148F29-7D58-6242-99E7-16961DB5F120}" type="sibTrans" cxnId="{2199B09B-7B9F-3341-9E3F-EC500B2A6F0C}">
      <dgm:prSet/>
      <dgm:spPr/>
      <dgm:t>
        <a:bodyPr/>
        <a:lstStyle/>
        <a:p>
          <a:endParaRPr lang="en-US"/>
        </a:p>
      </dgm:t>
    </dgm:pt>
    <dgm:pt modelId="{9E6243D3-5677-224C-BD7D-FEABD5A31CC8}">
      <dgm:prSet phldrT="[Text]"/>
      <dgm:spPr>
        <a:ln>
          <a:solidFill>
            <a:srgbClr val="941651"/>
          </a:solidFill>
        </a:ln>
      </dgm:spPr>
      <dgm:t>
        <a:bodyPr/>
        <a:lstStyle/>
        <a:p>
          <a:r>
            <a:rPr lang="en-US" dirty="0"/>
            <a:t>To understand the other clinical uses of any particular drug </a:t>
          </a:r>
        </a:p>
      </dgm:t>
    </dgm:pt>
    <dgm:pt modelId="{E9E8301F-692B-9044-8DB0-1E9BD050C86E}" type="parTrans" cxnId="{834F1954-1523-D245-9F76-259DC4137F53}">
      <dgm:prSet/>
      <dgm:spPr/>
      <dgm:t>
        <a:bodyPr/>
        <a:lstStyle/>
        <a:p>
          <a:endParaRPr lang="en-US"/>
        </a:p>
      </dgm:t>
    </dgm:pt>
    <dgm:pt modelId="{815B7156-6581-9245-A4BE-C04425650C21}" type="sibTrans" cxnId="{834F1954-1523-D245-9F76-259DC4137F53}">
      <dgm:prSet/>
      <dgm:spPr/>
      <dgm:t>
        <a:bodyPr/>
        <a:lstStyle/>
        <a:p>
          <a:pPr rtl="0"/>
          <a:endParaRPr lang="en-US"/>
        </a:p>
      </dgm:t>
    </dgm:pt>
    <dgm:pt modelId="{9D406982-5796-8B4A-8B17-FE0E678C1281}" type="pres">
      <dgm:prSet presAssocID="{E83FDFCC-F95C-1049-8E76-CE0E85A5C8A7}" presName="Name0" presStyleCnt="0">
        <dgm:presLayoutVars>
          <dgm:chMax val="7"/>
          <dgm:chPref val="7"/>
          <dgm:dir/>
        </dgm:presLayoutVars>
      </dgm:prSet>
      <dgm:spPr/>
      <dgm:t>
        <a:bodyPr/>
        <a:lstStyle/>
        <a:p>
          <a:endParaRPr lang="en-US"/>
        </a:p>
      </dgm:t>
    </dgm:pt>
    <dgm:pt modelId="{D1EF282F-E3AF-AB48-9B26-05F8C417C910}" type="pres">
      <dgm:prSet presAssocID="{E83FDFCC-F95C-1049-8E76-CE0E85A5C8A7}" presName="Name1" presStyleCnt="0"/>
      <dgm:spPr/>
    </dgm:pt>
    <dgm:pt modelId="{E30894D1-888C-B44A-A9A0-E599466DA80D}" type="pres">
      <dgm:prSet presAssocID="{E83FDFCC-F95C-1049-8E76-CE0E85A5C8A7}" presName="cycle" presStyleCnt="0"/>
      <dgm:spPr/>
    </dgm:pt>
    <dgm:pt modelId="{4816F7AD-3BE3-484E-81B4-D601C9F36B8A}" type="pres">
      <dgm:prSet presAssocID="{E83FDFCC-F95C-1049-8E76-CE0E85A5C8A7}" presName="srcNode" presStyleLbl="node1" presStyleIdx="0" presStyleCnt="3"/>
      <dgm:spPr/>
    </dgm:pt>
    <dgm:pt modelId="{3B97DCCB-A231-9F4C-ABBE-BA7C85468668}" type="pres">
      <dgm:prSet presAssocID="{E83FDFCC-F95C-1049-8E76-CE0E85A5C8A7}" presName="conn" presStyleLbl="parChTrans1D2" presStyleIdx="0" presStyleCnt="1"/>
      <dgm:spPr/>
      <dgm:t>
        <a:bodyPr/>
        <a:lstStyle/>
        <a:p>
          <a:endParaRPr lang="en-US"/>
        </a:p>
      </dgm:t>
    </dgm:pt>
    <dgm:pt modelId="{46B99481-FAB6-974A-AF09-A169F4B67CE7}" type="pres">
      <dgm:prSet presAssocID="{E83FDFCC-F95C-1049-8E76-CE0E85A5C8A7}" presName="extraNode" presStyleLbl="node1" presStyleIdx="0" presStyleCnt="3"/>
      <dgm:spPr/>
    </dgm:pt>
    <dgm:pt modelId="{48697545-8465-E445-AE26-6C20C2304F62}" type="pres">
      <dgm:prSet presAssocID="{E83FDFCC-F95C-1049-8E76-CE0E85A5C8A7}" presName="dstNode" presStyleLbl="node1" presStyleIdx="0" presStyleCnt="3"/>
      <dgm:spPr/>
    </dgm:pt>
    <dgm:pt modelId="{2FDC677A-5476-1548-A0EE-BEF41E4F7F55}" type="pres">
      <dgm:prSet presAssocID="{1125BD8A-B9CA-5D41-966B-84F3DA12336C}" presName="text_1" presStyleLbl="node1" presStyleIdx="0" presStyleCnt="3">
        <dgm:presLayoutVars>
          <dgm:bulletEnabled val="1"/>
        </dgm:presLayoutVars>
      </dgm:prSet>
      <dgm:spPr/>
      <dgm:t>
        <a:bodyPr/>
        <a:lstStyle/>
        <a:p>
          <a:endParaRPr lang="en-US"/>
        </a:p>
      </dgm:t>
    </dgm:pt>
    <dgm:pt modelId="{964E5083-E75F-C340-9AB7-04528878AE57}" type="pres">
      <dgm:prSet presAssocID="{1125BD8A-B9CA-5D41-966B-84F3DA12336C}" presName="accent_1" presStyleCnt="0"/>
      <dgm:spPr/>
    </dgm:pt>
    <dgm:pt modelId="{11D4098E-B783-5E48-BCC2-750C730A78C0}" type="pres">
      <dgm:prSet presAssocID="{1125BD8A-B9CA-5D41-966B-84F3DA12336C}" presName="accentRepeatNode" presStyleLbl="solidFgAcc1" presStyleIdx="0" presStyleCnt="3"/>
      <dgm:spPr/>
    </dgm:pt>
    <dgm:pt modelId="{446458CC-8D68-9B48-8C85-7E6F5202BF7E}" type="pres">
      <dgm:prSet presAssocID="{3B45FDF4-D0E1-FC46-87E0-C29524C9A511}" presName="text_2" presStyleLbl="node1" presStyleIdx="1" presStyleCnt="3">
        <dgm:presLayoutVars>
          <dgm:bulletEnabled val="1"/>
        </dgm:presLayoutVars>
      </dgm:prSet>
      <dgm:spPr/>
      <dgm:t>
        <a:bodyPr/>
        <a:lstStyle/>
        <a:p>
          <a:endParaRPr lang="en-US"/>
        </a:p>
      </dgm:t>
    </dgm:pt>
    <dgm:pt modelId="{87D2FA1F-DA5B-784F-A830-01DD685EB993}" type="pres">
      <dgm:prSet presAssocID="{3B45FDF4-D0E1-FC46-87E0-C29524C9A511}" presName="accent_2" presStyleCnt="0"/>
      <dgm:spPr/>
    </dgm:pt>
    <dgm:pt modelId="{9256560F-DDB3-DB42-A7AA-ACCFA1A16203}" type="pres">
      <dgm:prSet presAssocID="{3B45FDF4-D0E1-FC46-87E0-C29524C9A511}" presName="accentRepeatNode" presStyleLbl="solidFgAcc1" presStyleIdx="1" presStyleCnt="3"/>
      <dgm:spPr/>
    </dgm:pt>
    <dgm:pt modelId="{1DCC715B-2DEF-EA4E-B3B1-58B217C84F82}" type="pres">
      <dgm:prSet presAssocID="{9E6243D3-5677-224C-BD7D-FEABD5A31CC8}" presName="text_3" presStyleLbl="node1" presStyleIdx="2" presStyleCnt="3">
        <dgm:presLayoutVars>
          <dgm:bulletEnabled val="1"/>
        </dgm:presLayoutVars>
      </dgm:prSet>
      <dgm:spPr/>
      <dgm:t>
        <a:bodyPr/>
        <a:lstStyle/>
        <a:p>
          <a:endParaRPr lang="en-US"/>
        </a:p>
      </dgm:t>
    </dgm:pt>
    <dgm:pt modelId="{BEBA9202-7C3F-5842-8C5C-FEC32CB1E295}" type="pres">
      <dgm:prSet presAssocID="{9E6243D3-5677-224C-BD7D-FEABD5A31CC8}" presName="accent_3" presStyleCnt="0"/>
      <dgm:spPr/>
    </dgm:pt>
    <dgm:pt modelId="{A4E4A621-C539-D641-8AB1-40643F1B2061}" type="pres">
      <dgm:prSet presAssocID="{9E6243D3-5677-224C-BD7D-FEABD5A31CC8}" presName="accentRepeatNode" presStyleLbl="solidFgAcc1" presStyleIdx="2" presStyleCnt="3"/>
      <dgm:spPr/>
    </dgm:pt>
  </dgm:ptLst>
  <dgm:cxnLst>
    <dgm:cxn modelId="{2CD53F93-D6B6-5A43-B0E5-4BB671252A87}" srcId="{E83FDFCC-F95C-1049-8E76-CE0E85A5C8A7}" destId="{1125BD8A-B9CA-5D41-966B-84F3DA12336C}" srcOrd="0" destOrd="0" parTransId="{2DA12371-FD12-FA48-9B89-2D9EDCFE0947}" sibTransId="{D38A81C0-CE0F-E843-B989-180F0956B14A}"/>
    <dgm:cxn modelId="{9FDE453B-1FD3-9142-86C8-7DDF2E5CD37D}" type="presOf" srcId="{E83FDFCC-F95C-1049-8E76-CE0E85A5C8A7}" destId="{9D406982-5796-8B4A-8B17-FE0E678C1281}" srcOrd="0" destOrd="0" presId="urn:microsoft.com/office/officeart/2008/layout/VerticalCurvedList"/>
    <dgm:cxn modelId="{BBC8628B-CDB4-8E41-911A-BF58939F5183}" type="presOf" srcId="{3B45FDF4-D0E1-FC46-87E0-C29524C9A511}" destId="{446458CC-8D68-9B48-8C85-7E6F5202BF7E}" srcOrd="0" destOrd="0" presId="urn:microsoft.com/office/officeart/2008/layout/VerticalCurvedList"/>
    <dgm:cxn modelId="{2199B09B-7B9F-3341-9E3F-EC500B2A6F0C}" srcId="{E83FDFCC-F95C-1049-8E76-CE0E85A5C8A7}" destId="{3B45FDF4-D0E1-FC46-87E0-C29524C9A511}" srcOrd="1" destOrd="0" parTransId="{1C8B9116-9AF7-A64C-8BAA-B656F8BD8EF4}" sibTransId="{8F148F29-7D58-6242-99E7-16961DB5F120}"/>
    <dgm:cxn modelId="{496DA902-5CC3-D443-98EA-EC360255969A}" type="presOf" srcId="{1125BD8A-B9CA-5D41-966B-84F3DA12336C}" destId="{2FDC677A-5476-1548-A0EE-BEF41E4F7F55}" srcOrd="0" destOrd="0" presId="urn:microsoft.com/office/officeart/2008/layout/VerticalCurvedList"/>
    <dgm:cxn modelId="{D5EA7E6A-2E72-3E41-A653-E00E062473BD}" type="presOf" srcId="{D38A81C0-CE0F-E843-B989-180F0956B14A}" destId="{3B97DCCB-A231-9F4C-ABBE-BA7C85468668}" srcOrd="0" destOrd="0" presId="urn:microsoft.com/office/officeart/2008/layout/VerticalCurvedList"/>
    <dgm:cxn modelId="{834F1954-1523-D245-9F76-259DC4137F53}" srcId="{E83FDFCC-F95C-1049-8E76-CE0E85A5C8A7}" destId="{9E6243D3-5677-224C-BD7D-FEABD5A31CC8}" srcOrd="2" destOrd="0" parTransId="{E9E8301F-692B-9044-8DB0-1E9BD050C86E}" sibTransId="{815B7156-6581-9245-A4BE-C04425650C21}"/>
    <dgm:cxn modelId="{162FF2CE-F03D-CF43-8B01-B8C771B9C93D}" type="presOf" srcId="{9E6243D3-5677-224C-BD7D-FEABD5A31CC8}" destId="{1DCC715B-2DEF-EA4E-B3B1-58B217C84F82}" srcOrd="0" destOrd="0" presId="urn:microsoft.com/office/officeart/2008/layout/VerticalCurvedList"/>
    <dgm:cxn modelId="{7B232A77-4142-7046-BCE5-232DCC9AC377}" type="presParOf" srcId="{9D406982-5796-8B4A-8B17-FE0E678C1281}" destId="{D1EF282F-E3AF-AB48-9B26-05F8C417C910}" srcOrd="0" destOrd="0" presId="urn:microsoft.com/office/officeart/2008/layout/VerticalCurvedList"/>
    <dgm:cxn modelId="{CE7CD0B1-033B-FA49-899F-070D507DD476}" type="presParOf" srcId="{D1EF282F-E3AF-AB48-9B26-05F8C417C910}" destId="{E30894D1-888C-B44A-A9A0-E599466DA80D}" srcOrd="0" destOrd="0" presId="urn:microsoft.com/office/officeart/2008/layout/VerticalCurvedList"/>
    <dgm:cxn modelId="{2C02EF1E-87F5-6745-96AD-E63067CF271F}" type="presParOf" srcId="{E30894D1-888C-B44A-A9A0-E599466DA80D}" destId="{4816F7AD-3BE3-484E-81B4-D601C9F36B8A}" srcOrd="0" destOrd="0" presId="urn:microsoft.com/office/officeart/2008/layout/VerticalCurvedList"/>
    <dgm:cxn modelId="{2D6E9276-A836-A34E-A883-373C905B2E41}" type="presParOf" srcId="{E30894D1-888C-B44A-A9A0-E599466DA80D}" destId="{3B97DCCB-A231-9F4C-ABBE-BA7C85468668}" srcOrd="1" destOrd="0" presId="urn:microsoft.com/office/officeart/2008/layout/VerticalCurvedList"/>
    <dgm:cxn modelId="{607CA583-E0DA-3945-8BBA-37C9A31B6B72}" type="presParOf" srcId="{E30894D1-888C-B44A-A9A0-E599466DA80D}" destId="{46B99481-FAB6-974A-AF09-A169F4B67CE7}" srcOrd="2" destOrd="0" presId="urn:microsoft.com/office/officeart/2008/layout/VerticalCurvedList"/>
    <dgm:cxn modelId="{EC7255C5-97EB-FA43-82FE-7CDAE58EFF7C}" type="presParOf" srcId="{E30894D1-888C-B44A-A9A0-E599466DA80D}" destId="{48697545-8465-E445-AE26-6C20C2304F62}" srcOrd="3" destOrd="0" presId="urn:microsoft.com/office/officeart/2008/layout/VerticalCurvedList"/>
    <dgm:cxn modelId="{75EA6F8F-B1E8-2847-AB1B-F54B1962CB09}" type="presParOf" srcId="{D1EF282F-E3AF-AB48-9B26-05F8C417C910}" destId="{2FDC677A-5476-1548-A0EE-BEF41E4F7F55}" srcOrd="1" destOrd="0" presId="urn:microsoft.com/office/officeart/2008/layout/VerticalCurvedList"/>
    <dgm:cxn modelId="{5FE8A861-42DB-2340-91B1-16E744DB1E01}" type="presParOf" srcId="{D1EF282F-E3AF-AB48-9B26-05F8C417C910}" destId="{964E5083-E75F-C340-9AB7-04528878AE57}" srcOrd="2" destOrd="0" presId="urn:microsoft.com/office/officeart/2008/layout/VerticalCurvedList"/>
    <dgm:cxn modelId="{DC2654A2-7819-4C43-88A8-95EE63183CE4}" type="presParOf" srcId="{964E5083-E75F-C340-9AB7-04528878AE57}" destId="{11D4098E-B783-5E48-BCC2-750C730A78C0}" srcOrd="0" destOrd="0" presId="urn:microsoft.com/office/officeart/2008/layout/VerticalCurvedList"/>
    <dgm:cxn modelId="{E08D9938-702C-404C-83A7-2070A870CF6F}" type="presParOf" srcId="{D1EF282F-E3AF-AB48-9B26-05F8C417C910}" destId="{446458CC-8D68-9B48-8C85-7E6F5202BF7E}" srcOrd="3" destOrd="0" presId="urn:microsoft.com/office/officeart/2008/layout/VerticalCurvedList"/>
    <dgm:cxn modelId="{7084DA65-00DA-8C42-A047-DE4A8394331D}" type="presParOf" srcId="{D1EF282F-E3AF-AB48-9B26-05F8C417C910}" destId="{87D2FA1F-DA5B-784F-A830-01DD685EB993}" srcOrd="4" destOrd="0" presId="urn:microsoft.com/office/officeart/2008/layout/VerticalCurvedList"/>
    <dgm:cxn modelId="{2623BCFE-070B-E848-99FF-A1A1A69E8BEC}" type="presParOf" srcId="{87D2FA1F-DA5B-784F-A830-01DD685EB993}" destId="{9256560F-DDB3-DB42-A7AA-ACCFA1A16203}" srcOrd="0" destOrd="0" presId="urn:microsoft.com/office/officeart/2008/layout/VerticalCurvedList"/>
    <dgm:cxn modelId="{5A572895-6D2B-F84A-AD2E-46E8206FF01E}" type="presParOf" srcId="{D1EF282F-E3AF-AB48-9B26-05F8C417C910}" destId="{1DCC715B-2DEF-EA4E-B3B1-58B217C84F82}" srcOrd="5" destOrd="0" presId="urn:microsoft.com/office/officeart/2008/layout/VerticalCurvedList"/>
    <dgm:cxn modelId="{3892B0A1-52A6-5741-A9F3-4D89AB0B1936}" type="presParOf" srcId="{D1EF282F-E3AF-AB48-9B26-05F8C417C910}" destId="{BEBA9202-7C3F-5842-8C5C-FEC32CB1E295}" srcOrd="6" destOrd="0" presId="urn:microsoft.com/office/officeart/2008/layout/VerticalCurvedList"/>
    <dgm:cxn modelId="{915C9419-7549-BC41-BE16-BCE7DDE69D3D}" type="presParOf" srcId="{BEBA9202-7C3F-5842-8C5C-FEC32CB1E295}" destId="{A4E4A621-C539-D641-8AB1-40643F1B20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6C8B2D-E290-C941-8099-320D0C8F72D7}" type="doc">
      <dgm:prSet loTypeId="urn:microsoft.com/office/officeart/2005/8/layout/hierarchy2" loCatId="" qsTypeId="urn:microsoft.com/office/officeart/2005/8/quickstyle/simple4" qsCatId="simple" csTypeId="urn:microsoft.com/office/officeart/2005/8/colors/colorful3" csCatId="colorful" phldr="1"/>
      <dgm:spPr/>
      <dgm:t>
        <a:bodyPr/>
        <a:lstStyle/>
        <a:p>
          <a:endParaRPr lang="en-US"/>
        </a:p>
      </dgm:t>
    </dgm:pt>
    <dgm:pt modelId="{744AECCD-31B7-F342-A037-8D791892278A}">
      <dgm:prSet phldrT="[Text]" custT="1"/>
      <dgm:spPr>
        <a:solidFill>
          <a:srgbClr val="FDA5C1"/>
        </a:solidFill>
      </dgm:spPr>
      <dgm:t>
        <a:bodyPr/>
        <a:lstStyle/>
        <a:p>
          <a:r>
            <a:rPr lang="en-US" sz="1400" b="1" dirty="0">
              <a:solidFill>
                <a:schemeClr val="tx1"/>
              </a:solidFill>
            </a:rPr>
            <a:t>Affective disorders </a:t>
          </a:r>
          <a:endParaRPr lang="en-US" sz="1400" dirty="0">
            <a:solidFill>
              <a:schemeClr val="tx1"/>
            </a:solidFill>
          </a:endParaRPr>
        </a:p>
      </dgm:t>
    </dgm:pt>
    <dgm:pt modelId="{78F70F9E-32ED-634A-A9BF-9E58BE5080FA}" type="parTrans" cxnId="{3F371FAD-4DE4-334A-9AB4-380153165B12}">
      <dgm:prSet/>
      <dgm:spPr/>
      <dgm:t>
        <a:bodyPr/>
        <a:lstStyle/>
        <a:p>
          <a:endParaRPr lang="en-US">
            <a:solidFill>
              <a:schemeClr val="tx1"/>
            </a:solidFill>
          </a:endParaRPr>
        </a:p>
      </dgm:t>
    </dgm:pt>
    <dgm:pt modelId="{19A05A3C-3C83-BB46-B760-F42D491F3169}" type="sibTrans" cxnId="{3F371FAD-4DE4-334A-9AB4-380153165B12}">
      <dgm:prSet/>
      <dgm:spPr/>
      <dgm:t>
        <a:bodyPr/>
        <a:lstStyle/>
        <a:p>
          <a:endParaRPr lang="en-US">
            <a:solidFill>
              <a:schemeClr val="tx1"/>
            </a:solidFill>
          </a:endParaRPr>
        </a:p>
      </dgm:t>
    </dgm:pt>
    <dgm:pt modelId="{2D0AE3B2-D271-5544-9628-EC5CC36B8249}">
      <dgm:prSet phldrT="[Text]" custT="1"/>
      <dgm:spPr>
        <a:solidFill>
          <a:srgbClr val="EED8E1"/>
        </a:solidFill>
      </dgm:spPr>
      <dgm:t>
        <a:bodyPr/>
        <a:lstStyle/>
        <a:p>
          <a:r>
            <a:rPr lang="de-DE" sz="1400" dirty="0">
              <a:solidFill>
                <a:schemeClr val="tx1"/>
              </a:solidFill>
            </a:rPr>
            <a:t>↑NE </a:t>
          </a:r>
          <a:endParaRPr lang="en-US" sz="1400" dirty="0">
            <a:solidFill>
              <a:schemeClr val="tx1"/>
            </a:solidFill>
          </a:endParaRPr>
        </a:p>
      </dgm:t>
    </dgm:pt>
    <dgm:pt modelId="{15B43C21-C9E8-6E48-848D-051C77492C5D}" type="parTrans" cxnId="{780DE264-D8DA-1F49-8F7F-304731EAE516}">
      <dgm:prSet/>
      <dgm:spPr>
        <a:ln>
          <a:solidFill>
            <a:srgbClr val="FDA5C1"/>
          </a:solidFill>
        </a:ln>
      </dgm:spPr>
      <dgm:t>
        <a:bodyPr/>
        <a:lstStyle/>
        <a:p>
          <a:endParaRPr lang="en-US" dirty="0">
            <a:solidFill>
              <a:schemeClr val="tx1"/>
            </a:solidFill>
          </a:endParaRPr>
        </a:p>
      </dgm:t>
    </dgm:pt>
    <dgm:pt modelId="{B690F44C-EF88-3A42-8773-16EAF0B223E5}" type="sibTrans" cxnId="{780DE264-D8DA-1F49-8F7F-304731EAE516}">
      <dgm:prSet/>
      <dgm:spPr/>
      <dgm:t>
        <a:bodyPr/>
        <a:lstStyle/>
        <a:p>
          <a:endParaRPr lang="en-US">
            <a:solidFill>
              <a:schemeClr val="tx1"/>
            </a:solidFill>
          </a:endParaRPr>
        </a:p>
      </dgm:t>
    </dgm:pt>
    <dgm:pt modelId="{6CB6D00B-06DB-BA4A-811C-EB7E7D6094E2}">
      <dgm:prSet phldrT="[Text]" custT="1"/>
      <dgm:spPr>
        <a:solidFill>
          <a:srgbClr val="A1B8DE"/>
        </a:solidFill>
      </dgm:spPr>
      <dgm:t>
        <a:bodyPr/>
        <a:lstStyle/>
        <a:p>
          <a:r>
            <a:rPr lang="en-US" sz="1400" b="1" dirty="0">
              <a:solidFill>
                <a:schemeClr val="tx1"/>
              </a:solidFill>
            </a:rPr>
            <a:t>Mania</a:t>
          </a:r>
          <a:r>
            <a:rPr lang="en-US" sz="1400" dirty="0">
              <a:solidFill>
                <a:schemeClr val="tx1"/>
              </a:solidFill>
            </a:rPr>
            <a:t>* </a:t>
          </a:r>
        </a:p>
      </dgm:t>
    </dgm:pt>
    <dgm:pt modelId="{C662319A-4A36-4A46-9172-F8CEBA9A6E67}" type="parTrans" cxnId="{6DC41D4F-23C2-7849-90AA-85E5B9AD1D83}">
      <dgm:prSet/>
      <dgm:spPr/>
      <dgm:t>
        <a:bodyPr/>
        <a:lstStyle/>
        <a:p>
          <a:endParaRPr lang="en-US" dirty="0">
            <a:solidFill>
              <a:schemeClr val="tx1"/>
            </a:solidFill>
          </a:endParaRPr>
        </a:p>
      </dgm:t>
    </dgm:pt>
    <dgm:pt modelId="{146BBF53-5163-9F4D-A755-5CD9DB382274}" type="sibTrans" cxnId="{6DC41D4F-23C2-7849-90AA-85E5B9AD1D83}">
      <dgm:prSet/>
      <dgm:spPr/>
      <dgm:t>
        <a:bodyPr/>
        <a:lstStyle/>
        <a:p>
          <a:endParaRPr lang="en-US">
            <a:solidFill>
              <a:schemeClr val="tx1"/>
            </a:solidFill>
          </a:endParaRPr>
        </a:p>
      </dgm:t>
    </dgm:pt>
    <dgm:pt modelId="{389BBEF9-9669-CB4F-AC9D-21086837AA56}">
      <dgm:prSet phldrT="[Text]" custT="1"/>
      <dgm:spPr>
        <a:solidFill>
          <a:srgbClr val="EED8E1"/>
        </a:solidFill>
      </dgm:spPr>
      <dgm:t>
        <a:bodyPr/>
        <a:lstStyle/>
        <a:p>
          <a:r>
            <a:rPr lang="en-US" sz="1400" dirty="0">
              <a:solidFill>
                <a:schemeClr val="tx1"/>
              </a:solidFill>
            </a:rPr>
            <a:t>↓NE</a:t>
          </a:r>
        </a:p>
      </dgm:t>
    </dgm:pt>
    <dgm:pt modelId="{865D04EC-0B84-9040-A922-34CC767E0144}" type="parTrans" cxnId="{8CAA68B2-116D-AB4D-B1E0-684119E058B4}">
      <dgm:prSet/>
      <dgm:spPr>
        <a:ln>
          <a:solidFill>
            <a:srgbClr val="FDA5C1"/>
          </a:solidFill>
        </a:ln>
      </dgm:spPr>
      <dgm:t>
        <a:bodyPr/>
        <a:lstStyle/>
        <a:p>
          <a:endParaRPr lang="en-US" dirty="0">
            <a:solidFill>
              <a:schemeClr val="tx1"/>
            </a:solidFill>
          </a:endParaRPr>
        </a:p>
      </dgm:t>
    </dgm:pt>
    <dgm:pt modelId="{7C826DD2-E5A3-6540-9E96-F93F28E2C587}" type="sibTrans" cxnId="{8CAA68B2-116D-AB4D-B1E0-684119E058B4}">
      <dgm:prSet/>
      <dgm:spPr/>
      <dgm:t>
        <a:bodyPr/>
        <a:lstStyle/>
        <a:p>
          <a:endParaRPr lang="en-US">
            <a:solidFill>
              <a:schemeClr val="tx1"/>
            </a:solidFill>
          </a:endParaRPr>
        </a:p>
      </dgm:t>
    </dgm:pt>
    <dgm:pt modelId="{389A941B-7671-E745-A80C-45936E063748}">
      <dgm:prSet phldrT="[Text]" custT="1"/>
      <dgm:spPr>
        <a:solidFill>
          <a:srgbClr val="A1B8DE"/>
        </a:solidFill>
      </dgm:spPr>
      <dgm:t>
        <a:bodyPr/>
        <a:lstStyle/>
        <a:p>
          <a:r>
            <a:rPr lang="en-US" sz="1400" b="1" dirty="0">
              <a:solidFill>
                <a:schemeClr val="tx1"/>
              </a:solidFill>
            </a:rPr>
            <a:t>Depression </a:t>
          </a:r>
          <a:endParaRPr lang="en-US" sz="1400" dirty="0">
            <a:solidFill>
              <a:schemeClr val="tx1"/>
            </a:solidFill>
          </a:endParaRPr>
        </a:p>
      </dgm:t>
    </dgm:pt>
    <dgm:pt modelId="{E511959E-8F00-5A4D-9671-F053E37F2888}" type="parTrans" cxnId="{F587C713-B174-9D42-9134-BFC1A6655E5B}">
      <dgm:prSet/>
      <dgm:spPr/>
      <dgm:t>
        <a:bodyPr/>
        <a:lstStyle/>
        <a:p>
          <a:endParaRPr lang="en-US" dirty="0">
            <a:solidFill>
              <a:schemeClr val="tx1"/>
            </a:solidFill>
          </a:endParaRPr>
        </a:p>
      </dgm:t>
    </dgm:pt>
    <dgm:pt modelId="{FF0D27D1-3051-4844-B909-A49F55D827B4}" type="sibTrans" cxnId="{F587C713-B174-9D42-9134-BFC1A6655E5B}">
      <dgm:prSet/>
      <dgm:spPr/>
      <dgm:t>
        <a:bodyPr/>
        <a:lstStyle/>
        <a:p>
          <a:pPr rtl="0"/>
          <a:endParaRPr lang="en-US">
            <a:solidFill>
              <a:schemeClr val="tx1"/>
            </a:solidFill>
          </a:endParaRPr>
        </a:p>
      </dgm:t>
    </dgm:pt>
    <dgm:pt modelId="{F155608F-2C8A-E943-A013-6F713977AFAE}">
      <dgm:prSet phldrT="[Text]" custT="1"/>
      <dgm:spPr>
        <a:solidFill>
          <a:srgbClr val="AAD8B7"/>
        </a:solidFill>
      </dgm:spPr>
      <dgm:t>
        <a:bodyPr/>
        <a:lstStyle/>
        <a:p>
          <a:r>
            <a:rPr lang="en-US" sz="1200" dirty="0">
              <a:solidFill>
                <a:schemeClr val="tx1"/>
              </a:solidFill>
            </a:rPr>
            <a:t>Drugs that </a:t>
          </a:r>
          <a:r>
            <a:rPr lang="de-DE" sz="1200" dirty="0">
              <a:solidFill>
                <a:schemeClr val="tx1"/>
              </a:solidFill>
            </a:rPr>
            <a:t>↑</a:t>
          </a:r>
          <a:r>
            <a:rPr lang="en-US" sz="1200" dirty="0">
              <a:solidFill>
                <a:schemeClr val="tx1"/>
              </a:solidFill>
            </a:rPr>
            <a:t>NE </a:t>
          </a:r>
        </a:p>
      </dgm:t>
    </dgm:pt>
    <dgm:pt modelId="{74F5B442-DBE7-CB4D-BFBF-2E14F91A6EE8}" type="parTrans" cxnId="{C5143B48-165B-4349-84C0-66DE2B51946F}">
      <dgm:prSet/>
      <dgm:spPr/>
      <dgm:t>
        <a:bodyPr/>
        <a:lstStyle/>
        <a:p>
          <a:endParaRPr lang="en-US" dirty="0">
            <a:solidFill>
              <a:schemeClr val="tx1"/>
            </a:solidFill>
          </a:endParaRPr>
        </a:p>
      </dgm:t>
    </dgm:pt>
    <dgm:pt modelId="{CD900570-A20C-6F44-A497-EA1732A545E1}" type="sibTrans" cxnId="{C5143B48-165B-4349-84C0-66DE2B51946F}">
      <dgm:prSet/>
      <dgm:spPr/>
      <dgm:t>
        <a:bodyPr/>
        <a:lstStyle/>
        <a:p>
          <a:endParaRPr lang="en-US">
            <a:solidFill>
              <a:schemeClr val="tx1"/>
            </a:solidFill>
          </a:endParaRPr>
        </a:p>
      </dgm:t>
    </dgm:pt>
    <dgm:pt modelId="{2831CF62-BBA0-F647-BF70-F2A6AEAC0DDC}">
      <dgm:prSet phldrT="[Text]" custT="1"/>
      <dgm:spPr>
        <a:solidFill>
          <a:srgbClr val="AAD8B7"/>
        </a:solidFill>
      </dgm:spPr>
      <dgm:t>
        <a:bodyPr/>
        <a:lstStyle/>
        <a:p>
          <a:r>
            <a:rPr lang="en-US" sz="1200" dirty="0">
              <a:solidFill>
                <a:schemeClr val="tx1"/>
              </a:solidFill>
            </a:rPr>
            <a:t>Drugs that ↓NE </a:t>
          </a:r>
        </a:p>
      </dgm:t>
    </dgm:pt>
    <dgm:pt modelId="{AD367631-7A66-3143-A548-283E27FAFC91}" type="parTrans" cxnId="{E39A32E5-529C-5444-99B8-EC5CE9A237E3}">
      <dgm:prSet/>
      <dgm:spPr/>
      <dgm:t>
        <a:bodyPr/>
        <a:lstStyle/>
        <a:p>
          <a:endParaRPr lang="en-US" dirty="0">
            <a:solidFill>
              <a:schemeClr val="tx1"/>
            </a:solidFill>
          </a:endParaRPr>
        </a:p>
      </dgm:t>
    </dgm:pt>
    <dgm:pt modelId="{8D0F4285-E86B-DB41-954F-74822ECB705A}" type="sibTrans" cxnId="{E39A32E5-529C-5444-99B8-EC5CE9A237E3}">
      <dgm:prSet/>
      <dgm:spPr/>
      <dgm:t>
        <a:bodyPr/>
        <a:lstStyle/>
        <a:p>
          <a:endParaRPr lang="en-US">
            <a:solidFill>
              <a:schemeClr val="tx1"/>
            </a:solidFill>
          </a:endParaRPr>
        </a:p>
      </dgm:t>
    </dgm:pt>
    <dgm:pt modelId="{1938ADCB-AA14-534C-A308-06F5806ADB04}" type="pres">
      <dgm:prSet presAssocID="{2A6C8B2D-E290-C941-8099-320D0C8F72D7}" presName="diagram" presStyleCnt="0">
        <dgm:presLayoutVars>
          <dgm:chPref val="1"/>
          <dgm:dir/>
          <dgm:animOne val="branch"/>
          <dgm:animLvl val="lvl"/>
          <dgm:resizeHandles val="exact"/>
        </dgm:presLayoutVars>
      </dgm:prSet>
      <dgm:spPr/>
      <dgm:t>
        <a:bodyPr/>
        <a:lstStyle/>
        <a:p>
          <a:endParaRPr lang="en-US"/>
        </a:p>
      </dgm:t>
    </dgm:pt>
    <dgm:pt modelId="{F5B87C7A-78EA-E64B-BD3D-EDED74AD69CD}" type="pres">
      <dgm:prSet presAssocID="{744AECCD-31B7-F342-A037-8D791892278A}" presName="root1" presStyleCnt="0"/>
      <dgm:spPr/>
    </dgm:pt>
    <dgm:pt modelId="{4F9CF6C6-09E6-7B4B-AA8E-236F4AC0F21E}" type="pres">
      <dgm:prSet presAssocID="{744AECCD-31B7-F342-A037-8D791892278A}" presName="LevelOneTextNode" presStyleLbl="node0" presStyleIdx="0" presStyleCnt="1">
        <dgm:presLayoutVars>
          <dgm:chPref val="3"/>
        </dgm:presLayoutVars>
      </dgm:prSet>
      <dgm:spPr/>
      <dgm:t>
        <a:bodyPr/>
        <a:lstStyle/>
        <a:p>
          <a:endParaRPr lang="en-US"/>
        </a:p>
      </dgm:t>
    </dgm:pt>
    <dgm:pt modelId="{EF83AD53-79E5-7743-875F-E44BD95F86F3}" type="pres">
      <dgm:prSet presAssocID="{744AECCD-31B7-F342-A037-8D791892278A}" presName="level2hierChild" presStyleCnt="0"/>
      <dgm:spPr/>
    </dgm:pt>
    <dgm:pt modelId="{2FD9BA52-2980-544F-AF0D-500C695CCBEF}" type="pres">
      <dgm:prSet presAssocID="{15B43C21-C9E8-6E48-848D-051C77492C5D}" presName="conn2-1" presStyleLbl="parChTrans1D2" presStyleIdx="0" presStyleCnt="2"/>
      <dgm:spPr/>
      <dgm:t>
        <a:bodyPr/>
        <a:lstStyle/>
        <a:p>
          <a:endParaRPr lang="en-US"/>
        </a:p>
      </dgm:t>
    </dgm:pt>
    <dgm:pt modelId="{F43E00AA-6AE9-514C-9A06-BC6EE1A3D60D}" type="pres">
      <dgm:prSet presAssocID="{15B43C21-C9E8-6E48-848D-051C77492C5D}" presName="connTx" presStyleLbl="parChTrans1D2" presStyleIdx="0" presStyleCnt="2"/>
      <dgm:spPr/>
      <dgm:t>
        <a:bodyPr/>
        <a:lstStyle/>
        <a:p>
          <a:endParaRPr lang="en-US"/>
        </a:p>
      </dgm:t>
    </dgm:pt>
    <dgm:pt modelId="{4FCF368E-A4BD-F844-9DBB-D50AFC533CC4}" type="pres">
      <dgm:prSet presAssocID="{2D0AE3B2-D271-5544-9628-EC5CC36B8249}" presName="root2" presStyleCnt="0"/>
      <dgm:spPr/>
    </dgm:pt>
    <dgm:pt modelId="{F8132BB8-742E-E142-ABEF-F2FB159DDE6F}" type="pres">
      <dgm:prSet presAssocID="{2D0AE3B2-D271-5544-9628-EC5CC36B8249}" presName="LevelTwoTextNode" presStyleLbl="node2" presStyleIdx="0" presStyleCnt="2" custLinFactNeighborX="2828" custLinFactNeighborY="3406">
        <dgm:presLayoutVars>
          <dgm:chPref val="3"/>
        </dgm:presLayoutVars>
      </dgm:prSet>
      <dgm:spPr/>
      <dgm:t>
        <a:bodyPr/>
        <a:lstStyle/>
        <a:p>
          <a:endParaRPr lang="en-US"/>
        </a:p>
      </dgm:t>
    </dgm:pt>
    <dgm:pt modelId="{025B8B4D-7B4D-F548-B2D7-5B02DA4DBB47}" type="pres">
      <dgm:prSet presAssocID="{2D0AE3B2-D271-5544-9628-EC5CC36B8249}" presName="level3hierChild" presStyleCnt="0"/>
      <dgm:spPr/>
    </dgm:pt>
    <dgm:pt modelId="{345D6A41-0738-F945-807F-0E30D898F85C}" type="pres">
      <dgm:prSet presAssocID="{C662319A-4A36-4A46-9172-F8CEBA9A6E67}" presName="conn2-1" presStyleLbl="parChTrans1D3" presStyleIdx="0" presStyleCnt="2"/>
      <dgm:spPr/>
      <dgm:t>
        <a:bodyPr/>
        <a:lstStyle/>
        <a:p>
          <a:endParaRPr lang="en-US"/>
        </a:p>
      </dgm:t>
    </dgm:pt>
    <dgm:pt modelId="{F1EBCAED-7EB2-2745-A75B-7BF8B9F2C10A}" type="pres">
      <dgm:prSet presAssocID="{C662319A-4A36-4A46-9172-F8CEBA9A6E67}" presName="connTx" presStyleLbl="parChTrans1D3" presStyleIdx="0" presStyleCnt="2"/>
      <dgm:spPr/>
      <dgm:t>
        <a:bodyPr/>
        <a:lstStyle/>
        <a:p>
          <a:endParaRPr lang="en-US"/>
        </a:p>
      </dgm:t>
    </dgm:pt>
    <dgm:pt modelId="{E87F98AB-4CD0-0A46-A781-F2F72776BAA6}" type="pres">
      <dgm:prSet presAssocID="{6CB6D00B-06DB-BA4A-811C-EB7E7D6094E2}" presName="root2" presStyleCnt="0"/>
      <dgm:spPr/>
    </dgm:pt>
    <dgm:pt modelId="{002E87E4-8347-6145-B84F-C915D703E24A}" type="pres">
      <dgm:prSet presAssocID="{6CB6D00B-06DB-BA4A-811C-EB7E7D6094E2}" presName="LevelTwoTextNode" presStyleLbl="node3" presStyleIdx="0" presStyleCnt="2">
        <dgm:presLayoutVars>
          <dgm:chPref val="3"/>
        </dgm:presLayoutVars>
      </dgm:prSet>
      <dgm:spPr/>
      <dgm:t>
        <a:bodyPr/>
        <a:lstStyle/>
        <a:p>
          <a:endParaRPr lang="en-US"/>
        </a:p>
      </dgm:t>
    </dgm:pt>
    <dgm:pt modelId="{B38DE137-EF0C-CB42-A417-C7F1F5D7EBF7}" type="pres">
      <dgm:prSet presAssocID="{6CB6D00B-06DB-BA4A-811C-EB7E7D6094E2}" presName="level3hierChild" presStyleCnt="0"/>
      <dgm:spPr/>
    </dgm:pt>
    <dgm:pt modelId="{8E49F581-4223-6449-B2CD-96081FCF034A}" type="pres">
      <dgm:prSet presAssocID="{AD367631-7A66-3143-A548-283E27FAFC91}" presName="conn2-1" presStyleLbl="parChTrans1D4" presStyleIdx="0" presStyleCnt="2"/>
      <dgm:spPr/>
      <dgm:t>
        <a:bodyPr/>
        <a:lstStyle/>
        <a:p>
          <a:endParaRPr lang="en-US"/>
        </a:p>
      </dgm:t>
    </dgm:pt>
    <dgm:pt modelId="{5C0467E8-906B-2047-81A4-501F856C85AA}" type="pres">
      <dgm:prSet presAssocID="{AD367631-7A66-3143-A548-283E27FAFC91}" presName="connTx" presStyleLbl="parChTrans1D4" presStyleIdx="0" presStyleCnt="2"/>
      <dgm:spPr/>
      <dgm:t>
        <a:bodyPr/>
        <a:lstStyle/>
        <a:p>
          <a:endParaRPr lang="en-US"/>
        </a:p>
      </dgm:t>
    </dgm:pt>
    <dgm:pt modelId="{B5E42B18-A3DF-5F47-8E6E-33BD6736F513}" type="pres">
      <dgm:prSet presAssocID="{2831CF62-BBA0-F647-BF70-F2A6AEAC0DDC}" presName="root2" presStyleCnt="0"/>
      <dgm:spPr/>
    </dgm:pt>
    <dgm:pt modelId="{E57CCF97-49C7-6D43-B429-376B438A300C}" type="pres">
      <dgm:prSet presAssocID="{2831CF62-BBA0-F647-BF70-F2A6AEAC0DDC}" presName="LevelTwoTextNode" presStyleLbl="node4" presStyleIdx="0" presStyleCnt="2">
        <dgm:presLayoutVars>
          <dgm:chPref val="3"/>
        </dgm:presLayoutVars>
      </dgm:prSet>
      <dgm:spPr/>
      <dgm:t>
        <a:bodyPr/>
        <a:lstStyle/>
        <a:p>
          <a:endParaRPr lang="en-US"/>
        </a:p>
      </dgm:t>
    </dgm:pt>
    <dgm:pt modelId="{2DD7B101-627E-0548-81F0-928F3649B94A}" type="pres">
      <dgm:prSet presAssocID="{2831CF62-BBA0-F647-BF70-F2A6AEAC0DDC}" presName="level3hierChild" presStyleCnt="0"/>
      <dgm:spPr/>
    </dgm:pt>
    <dgm:pt modelId="{04867DCE-E4CA-2743-A715-1195B05511C6}" type="pres">
      <dgm:prSet presAssocID="{865D04EC-0B84-9040-A922-34CC767E0144}" presName="conn2-1" presStyleLbl="parChTrans1D2" presStyleIdx="1" presStyleCnt="2"/>
      <dgm:spPr/>
      <dgm:t>
        <a:bodyPr/>
        <a:lstStyle/>
        <a:p>
          <a:endParaRPr lang="en-US"/>
        </a:p>
      </dgm:t>
    </dgm:pt>
    <dgm:pt modelId="{157382E1-C0DF-7A49-9DC1-D3ED380FA0A8}" type="pres">
      <dgm:prSet presAssocID="{865D04EC-0B84-9040-A922-34CC767E0144}" presName="connTx" presStyleLbl="parChTrans1D2" presStyleIdx="1" presStyleCnt="2"/>
      <dgm:spPr/>
      <dgm:t>
        <a:bodyPr/>
        <a:lstStyle/>
        <a:p>
          <a:endParaRPr lang="en-US"/>
        </a:p>
      </dgm:t>
    </dgm:pt>
    <dgm:pt modelId="{4B937DE0-5F78-664B-8C99-D2EDE68AC9C4}" type="pres">
      <dgm:prSet presAssocID="{389BBEF9-9669-CB4F-AC9D-21086837AA56}" presName="root2" presStyleCnt="0"/>
      <dgm:spPr/>
    </dgm:pt>
    <dgm:pt modelId="{88B60645-BCB1-7C4B-9D6B-1219B4421854}" type="pres">
      <dgm:prSet presAssocID="{389BBEF9-9669-CB4F-AC9D-21086837AA56}" presName="LevelTwoTextNode" presStyleLbl="node2" presStyleIdx="1" presStyleCnt="2">
        <dgm:presLayoutVars>
          <dgm:chPref val="3"/>
        </dgm:presLayoutVars>
      </dgm:prSet>
      <dgm:spPr/>
      <dgm:t>
        <a:bodyPr/>
        <a:lstStyle/>
        <a:p>
          <a:endParaRPr lang="en-US"/>
        </a:p>
      </dgm:t>
    </dgm:pt>
    <dgm:pt modelId="{5D7EBE91-F3DE-0A40-AD78-D6A95BD8308C}" type="pres">
      <dgm:prSet presAssocID="{389BBEF9-9669-CB4F-AC9D-21086837AA56}" presName="level3hierChild" presStyleCnt="0"/>
      <dgm:spPr/>
    </dgm:pt>
    <dgm:pt modelId="{76917D5F-5044-FE48-AF89-02E8574C376D}" type="pres">
      <dgm:prSet presAssocID="{E511959E-8F00-5A4D-9671-F053E37F2888}" presName="conn2-1" presStyleLbl="parChTrans1D3" presStyleIdx="1" presStyleCnt="2"/>
      <dgm:spPr/>
      <dgm:t>
        <a:bodyPr/>
        <a:lstStyle/>
        <a:p>
          <a:endParaRPr lang="en-US"/>
        </a:p>
      </dgm:t>
    </dgm:pt>
    <dgm:pt modelId="{5B0B28A1-2F19-E045-8E68-9D743DBEB99C}" type="pres">
      <dgm:prSet presAssocID="{E511959E-8F00-5A4D-9671-F053E37F2888}" presName="connTx" presStyleLbl="parChTrans1D3" presStyleIdx="1" presStyleCnt="2"/>
      <dgm:spPr/>
      <dgm:t>
        <a:bodyPr/>
        <a:lstStyle/>
        <a:p>
          <a:endParaRPr lang="en-US"/>
        </a:p>
      </dgm:t>
    </dgm:pt>
    <dgm:pt modelId="{59284382-42FF-7F4C-8C8B-5EA21BCD280C}" type="pres">
      <dgm:prSet presAssocID="{389A941B-7671-E745-A80C-45936E063748}" presName="root2" presStyleCnt="0"/>
      <dgm:spPr/>
    </dgm:pt>
    <dgm:pt modelId="{B830E6BA-B5F5-574D-B59A-E1C9EFEB9F35}" type="pres">
      <dgm:prSet presAssocID="{389A941B-7671-E745-A80C-45936E063748}" presName="LevelTwoTextNode" presStyleLbl="node3" presStyleIdx="1" presStyleCnt="2">
        <dgm:presLayoutVars>
          <dgm:chPref val="3"/>
        </dgm:presLayoutVars>
      </dgm:prSet>
      <dgm:spPr/>
      <dgm:t>
        <a:bodyPr/>
        <a:lstStyle/>
        <a:p>
          <a:endParaRPr lang="en-US"/>
        </a:p>
      </dgm:t>
    </dgm:pt>
    <dgm:pt modelId="{8BE78ECA-9F65-CB4F-A3B5-24B8508B4C5C}" type="pres">
      <dgm:prSet presAssocID="{389A941B-7671-E745-A80C-45936E063748}" presName="level3hierChild" presStyleCnt="0"/>
      <dgm:spPr/>
    </dgm:pt>
    <dgm:pt modelId="{E6786AF6-E2B5-C34D-AF65-6256359AA72A}" type="pres">
      <dgm:prSet presAssocID="{74F5B442-DBE7-CB4D-BFBF-2E14F91A6EE8}" presName="conn2-1" presStyleLbl="parChTrans1D4" presStyleIdx="1" presStyleCnt="2"/>
      <dgm:spPr/>
      <dgm:t>
        <a:bodyPr/>
        <a:lstStyle/>
        <a:p>
          <a:endParaRPr lang="en-US"/>
        </a:p>
      </dgm:t>
    </dgm:pt>
    <dgm:pt modelId="{6876535B-536A-1949-B035-CB3AFD0E10F9}" type="pres">
      <dgm:prSet presAssocID="{74F5B442-DBE7-CB4D-BFBF-2E14F91A6EE8}" presName="connTx" presStyleLbl="parChTrans1D4" presStyleIdx="1" presStyleCnt="2"/>
      <dgm:spPr/>
      <dgm:t>
        <a:bodyPr/>
        <a:lstStyle/>
        <a:p>
          <a:endParaRPr lang="en-US"/>
        </a:p>
      </dgm:t>
    </dgm:pt>
    <dgm:pt modelId="{318BDBF5-FE06-8242-BB1C-6435E8EE553F}" type="pres">
      <dgm:prSet presAssocID="{F155608F-2C8A-E943-A013-6F713977AFAE}" presName="root2" presStyleCnt="0"/>
      <dgm:spPr/>
    </dgm:pt>
    <dgm:pt modelId="{A6FA2D7A-84E2-264E-9494-1EF7646EBA66}" type="pres">
      <dgm:prSet presAssocID="{F155608F-2C8A-E943-A013-6F713977AFAE}" presName="LevelTwoTextNode" presStyleLbl="node4" presStyleIdx="1" presStyleCnt="2">
        <dgm:presLayoutVars>
          <dgm:chPref val="3"/>
        </dgm:presLayoutVars>
      </dgm:prSet>
      <dgm:spPr/>
      <dgm:t>
        <a:bodyPr/>
        <a:lstStyle/>
        <a:p>
          <a:endParaRPr lang="en-US"/>
        </a:p>
      </dgm:t>
    </dgm:pt>
    <dgm:pt modelId="{92B62A06-1B81-5B4B-9C43-29F4DAD17053}" type="pres">
      <dgm:prSet presAssocID="{F155608F-2C8A-E943-A013-6F713977AFAE}" presName="level3hierChild" presStyleCnt="0"/>
      <dgm:spPr/>
    </dgm:pt>
  </dgm:ptLst>
  <dgm:cxnLst>
    <dgm:cxn modelId="{3F371FAD-4DE4-334A-9AB4-380153165B12}" srcId="{2A6C8B2D-E290-C941-8099-320D0C8F72D7}" destId="{744AECCD-31B7-F342-A037-8D791892278A}" srcOrd="0" destOrd="0" parTransId="{78F70F9E-32ED-634A-A9BF-9E58BE5080FA}" sibTransId="{19A05A3C-3C83-BB46-B760-F42D491F3169}"/>
    <dgm:cxn modelId="{6DC41D4F-23C2-7849-90AA-85E5B9AD1D83}" srcId="{2D0AE3B2-D271-5544-9628-EC5CC36B8249}" destId="{6CB6D00B-06DB-BA4A-811C-EB7E7D6094E2}" srcOrd="0" destOrd="0" parTransId="{C662319A-4A36-4A46-9172-F8CEBA9A6E67}" sibTransId="{146BBF53-5163-9F4D-A755-5CD9DB382274}"/>
    <dgm:cxn modelId="{8CAA68B2-116D-AB4D-B1E0-684119E058B4}" srcId="{744AECCD-31B7-F342-A037-8D791892278A}" destId="{389BBEF9-9669-CB4F-AC9D-21086837AA56}" srcOrd="1" destOrd="0" parTransId="{865D04EC-0B84-9040-A922-34CC767E0144}" sibTransId="{7C826DD2-E5A3-6540-9E96-F93F28E2C587}"/>
    <dgm:cxn modelId="{597AFAC5-EFCB-5C4E-A23E-C50B203DB619}" type="presOf" srcId="{2831CF62-BBA0-F647-BF70-F2A6AEAC0DDC}" destId="{E57CCF97-49C7-6D43-B429-376B438A300C}" srcOrd="0" destOrd="0" presId="urn:microsoft.com/office/officeart/2005/8/layout/hierarchy2"/>
    <dgm:cxn modelId="{E8EB278F-C764-D842-AE28-83769CB4F3C5}" type="presOf" srcId="{6CB6D00B-06DB-BA4A-811C-EB7E7D6094E2}" destId="{002E87E4-8347-6145-B84F-C915D703E24A}" srcOrd="0" destOrd="0" presId="urn:microsoft.com/office/officeart/2005/8/layout/hierarchy2"/>
    <dgm:cxn modelId="{73B1FB34-865B-2541-85F3-B1B8627228F5}" type="presOf" srcId="{15B43C21-C9E8-6E48-848D-051C77492C5D}" destId="{2FD9BA52-2980-544F-AF0D-500C695CCBEF}" srcOrd="0" destOrd="0" presId="urn:microsoft.com/office/officeart/2005/8/layout/hierarchy2"/>
    <dgm:cxn modelId="{882113E7-17A9-A846-BE19-B95EBA006D4A}" type="presOf" srcId="{389A941B-7671-E745-A80C-45936E063748}" destId="{B830E6BA-B5F5-574D-B59A-E1C9EFEB9F35}" srcOrd="0" destOrd="0" presId="urn:microsoft.com/office/officeart/2005/8/layout/hierarchy2"/>
    <dgm:cxn modelId="{CD8563A2-13EE-8344-9FD7-B9100C6BAF6F}" type="presOf" srcId="{F155608F-2C8A-E943-A013-6F713977AFAE}" destId="{A6FA2D7A-84E2-264E-9494-1EF7646EBA66}" srcOrd="0" destOrd="0" presId="urn:microsoft.com/office/officeart/2005/8/layout/hierarchy2"/>
    <dgm:cxn modelId="{355C028D-7186-5C43-A24D-AE46FE1A0B98}" type="presOf" srcId="{865D04EC-0B84-9040-A922-34CC767E0144}" destId="{04867DCE-E4CA-2743-A715-1195B05511C6}" srcOrd="0" destOrd="0" presId="urn:microsoft.com/office/officeart/2005/8/layout/hierarchy2"/>
    <dgm:cxn modelId="{E39A32E5-529C-5444-99B8-EC5CE9A237E3}" srcId="{6CB6D00B-06DB-BA4A-811C-EB7E7D6094E2}" destId="{2831CF62-BBA0-F647-BF70-F2A6AEAC0DDC}" srcOrd="0" destOrd="0" parTransId="{AD367631-7A66-3143-A548-283E27FAFC91}" sibTransId="{8D0F4285-E86B-DB41-954F-74822ECB705A}"/>
    <dgm:cxn modelId="{7446AEA9-9A1A-BF42-8C6D-C1B4FFD7CCA6}" type="presOf" srcId="{744AECCD-31B7-F342-A037-8D791892278A}" destId="{4F9CF6C6-09E6-7B4B-AA8E-236F4AC0F21E}" srcOrd="0" destOrd="0" presId="urn:microsoft.com/office/officeart/2005/8/layout/hierarchy2"/>
    <dgm:cxn modelId="{2F490090-F7B3-7B43-8CB3-985BFE383FC0}" type="presOf" srcId="{74F5B442-DBE7-CB4D-BFBF-2E14F91A6EE8}" destId="{E6786AF6-E2B5-C34D-AF65-6256359AA72A}" srcOrd="0" destOrd="0" presId="urn:microsoft.com/office/officeart/2005/8/layout/hierarchy2"/>
    <dgm:cxn modelId="{C5143B48-165B-4349-84C0-66DE2B51946F}" srcId="{389A941B-7671-E745-A80C-45936E063748}" destId="{F155608F-2C8A-E943-A013-6F713977AFAE}" srcOrd="0" destOrd="0" parTransId="{74F5B442-DBE7-CB4D-BFBF-2E14F91A6EE8}" sibTransId="{CD900570-A20C-6F44-A497-EA1732A545E1}"/>
    <dgm:cxn modelId="{7AC88DD8-D974-5044-A193-315E35448C72}" type="presOf" srcId="{15B43C21-C9E8-6E48-848D-051C77492C5D}" destId="{F43E00AA-6AE9-514C-9A06-BC6EE1A3D60D}" srcOrd="1" destOrd="0" presId="urn:microsoft.com/office/officeart/2005/8/layout/hierarchy2"/>
    <dgm:cxn modelId="{4A8E91EA-420F-3F4E-915E-E125737C64EC}" type="presOf" srcId="{865D04EC-0B84-9040-A922-34CC767E0144}" destId="{157382E1-C0DF-7A49-9DC1-D3ED380FA0A8}" srcOrd="1" destOrd="0" presId="urn:microsoft.com/office/officeart/2005/8/layout/hierarchy2"/>
    <dgm:cxn modelId="{776AB131-B0B6-9847-B3ED-0CD012C61AE4}" type="presOf" srcId="{AD367631-7A66-3143-A548-283E27FAFC91}" destId="{5C0467E8-906B-2047-81A4-501F856C85AA}" srcOrd="1" destOrd="0" presId="urn:microsoft.com/office/officeart/2005/8/layout/hierarchy2"/>
    <dgm:cxn modelId="{2BA4351E-4AA2-EB4D-A0DA-C68ABAFE6045}" type="presOf" srcId="{C662319A-4A36-4A46-9172-F8CEBA9A6E67}" destId="{345D6A41-0738-F945-807F-0E30D898F85C}" srcOrd="0" destOrd="0" presId="urn:microsoft.com/office/officeart/2005/8/layout/hierarchy2"/>
    <dgm:cxn modelId="{CE8B1F77-15B2-434B-8CE7-B229D2322F48}" type="presOf" srcId="{2D0AE3B2-D271-5544-9628-EC5CC36B8249}" destId="{F8132BB8-742E-E142-ABEF-F2FB159DDE6F}" srcOrd="0" destOrd="0" presId="urn:microsoft.com/office/officeart/2005/8/layout/hierarchy2"/>
    <dgm:cxn modelId="{F587C713-B174-9D42-9134-BFC1A6655E5B}" srcId="{389BBEF9-9669-CB4F-AC9D-21086837AA56}" destId="{389A941B-7671-E745-A80C-45936E063748}" srcOrd="0" destOrd="0" parTransId="{E511959E-8F00-5A4D-9671-F053E37F2888}" sibTransId="{FF0D27D1-3051-4844-B909-A49F55D827B4}"/>
    <dgm:cxn modelId="{9FF155E1-09B7-684A-B7C5-F3DC9D42937B}" type="presOf" srcId="{389BBEF9-9669-CB4F-AC9D-21086837AA56}" destId="{88B60645-BCB1-7C4B-9D6B-1219B4421854}" srcOrd="0" destOrd="0" presId="urn:microsoft.com/office/officeart/2005/8/layout/hierarchy2"/>
    <dgm:cxn modelId="{8C3B4007-1F9D-BB45-AD58-8AB633BD0E7B}" type="presOf" srcId="{AD367631-7A66-3143-A548-283E27FAFC91}" destId="{8E49F581-4223-6449-B2CD-96081FCF034A}" srcOrd="0" destOrd="0" presId="urn:microsoft.com/office/officeart/2005/8/layout/hierarchy2"/>
    <dgm:cxn modelId="{2E028528-F278-A440-BA72-9D7223B13C63}" type="presOf" srcId="{74F5B442-DBE7-CB4D-BFBF-2E14F91A6EE8}" destId="{6876535B-536A-1949-B035-CB3AFD0E10F9}" srcOrd="1" destOrd="0" presId="urn:microsoft.com/office/officeart/2005/8/layout/hierarchy2"/>
    <dgm:cxn modelId="{3906F762-C989-0348-B859-C3AD5B3C231B}" type="presOf" srcId="{E511959E-8F00-5A4D-9671-F053E37F2888}" destId="{76917D5F-5044-FE48-AF89-02E8574C376D}" srcOrd="0" destOrd="0" presId="urn:microsoft.com/office/officeart/2005/8/layout/hierarchy2"/>
    <dgm:cxn modelId="{EE4612FB-B3E1-7940-8F8A-560A8B984184}" type="presOf" srcId="{C662319A-4A36-4A46-9172-F8CEBA9A6E67}" destId="{F1EBCAED-7EB2-2745-A75B-7BF8B9F2C10A}" srcOrd="1" destOrd="0" presId="urn:microsoft.com/office/officeart/2005/8/layout/hierarchy2"/>
    <dgm:cxn modelId="{780DE264-D8DA-1F49-8F7F-304731EAE516}" srcId="{744AECCD-31B7-F342-A037-8D791892278A}" destId="{2D0AE3B2-D271-5544-9628-EC5CC36B8249}" srcOrd="0" destOrd="0" parTransId="{15B43C21-C9E8-6E48-848D-051C77492C5D}" sibTransId="{B690F44C-EF88-3A42-8773-16EAF0B223E5}"/>
    <dgm:cxn modelId="{974F658F-5421-F24C-944A-F69CFD2BAAA1}" type="presOf" srcId="{2A6C8B2D-E290-C941-8099-320D0C8F72D7}" destId="{1938ADCB-AA14-534C-A308-06F5806ADB04}" srcOrd="0" destOrd="0" presId="urn:microsoft.com/office/officeart/2005/8/layout/hierarchy2"/>
    <dgm:cxn modelId="{312C7EBF-83E5-DA4F-8B3A-8953365C08BE}" type="presOf" srcId="{E511959E-8F00-5A4D-9671-F053E37F2888}" destId="{5B0B28A1-2F19-E045-8E68-9D743DBEB99C}" srcOrd="1" destOrd="0" presId="urn:microsoft.com/office/officeart/2005/8/layout/hierarchy2"/>
    <dgm:cxn modelId="{C95CAE2B-99E9-E546-ACD2-071CE397A2BF}" type="presParOf" srcId="{1938ADCB-AA14-534C-A308-06F5806ADB04}" destId="{F5B87C7A-78EA-E64B-BD3D-EDED74AD69CD}" srcOrd="0" destOrd="0" presId="urn:microsoft.com/office/officeart/2005/8/layout/hierarchy2"/>
    <dgm:cxn modelId="{43C814CB-E201-9E4B-B4E2-764B84F622EE}" type="presParOf" srcId="{F5B87C7A-78EA-E64B-BD3D-EDED74AD69CD}" destId="{4F9CF6C6-09E6-7B4B-AA8E-236F4AC0F21E}" srcOrd="0" destOrd="0" presId="urn:microsoft.com/office/officeart/2005/8/layout/hierarchy2"/>
    <dgm:cxn modelId="{3A1D0D56-C26B-E14E-992E-58530CA3CB83}" type="presParOf" srcId="{F5B87C7A-78EA-E64B-BD3D-EDED74AD69CD}" destId="{EF83AD53-79E5-7743-875F-E44BD95F86F3}" srcOrd="1" destOrd="0" presId="urn:microsoft.com/office/officeart/2005/8/layout/hierarchy2"/>
    <dgm:cxn modelId="{B2319AB3-563E-A844-A004-AB8399C4AAC0}" type="presParOf" srcId="{EF83AD53-79E5-7743-875F-E44BD95F86F3}" destId="{2FD9BA52-2980-544F-AF0D-500C695CCBEF}" srcOrd="0" destOrd="0" presId="urn:microsoft.com/office/officeart/2005/8/layout/hierarchy2"/>
    <dgm:cxn modelId="{1A6D62F0-52D6-6F4A-9C03-9EC3327846E9}" type="presParOf" srcId="{2FD9BA52-2980-544F-AF0D-500C695CCBEF}" destId="{F43E00AA-6AE9-514C-9A06-BC6EE1A3D60D}" srcOrd="0" destOrd="0" presId="urn:microsoft.com/office/officeart/2005/8/layout/hierarchy2"/>
    <dgm:cxn modelId="{E09BB27D-1F3B-2741-A995-C89D59364661}" type="presParOf" srcId="{EF83AD53-79E5-7743-875F-E44BD95F86F3}" destId="{4FCF368E-A4BD-F844-9DBB-D50AFC533CC4}" srcOrd="1" destOrd="0" presId="urn:microsoft.com/office/officeart/2005/8/layout/hierarchy2"/>
    <dgm:cxn modelId="{052C6931-5D8C-1046-AAB3-7C1A985F219E}" type="presParOf" srcId="{4FCF368E-A4BD-F844-9DBB-D50AFC533CC4}" destId="{F8132BB8-742E-E142-ABEF-F2FB159DDE6F}" srcOrd="0" destOrd="0" presId="urn:microsoft.com/office/officeart/2005/8/layout/hierarchy2"/>
    <dgm:cxn modelId="{CCC7AB84-B5AF-F14F-A683-9D7501805DB7}" type="presParOf" srcId="{4FCF368E-A4BD-F844-9DBB-D50AFC533CC4}" destId="{025B8B4D-7B4D-F548-B2D7-5B02DA4DBB47}" srcOrd="1" destOrd="0" presId="urn:microsoft.com/office/officeart/2005/8/layout/hierarchy2"/>
    <dgm:cxn modelId="{1AB0B7B1-D412-024B-9464-7A72DF4981A1}" type="presParOf" srcId="{025B8B4D-7B4D-F548-B2D7-5B02DA4DBB47}" destId="{345D6A41-0738-F945-807F-0E30D898F85C}" srcOrd="0" destOrd="0" presId="urn:microsoft.com/office/officeart/2005/8/layout/hierarchy2"/>
    <dgm:cxn modelId="{EB7E9B67-FA75-7341-86AB-F7C130B41681}" type="presParOf" srcId="{345D6A41-0738-F945-807F-0E30D898F85C}" destId="{F1EBCAED-7EB2-2745-A75B-7BF8B9F2C10A}" srcOrd="0" destOrd="0" presId="urn:microsoft.com/office/officeart/2005/8/layout/hierarchy2"/>
    <dgm:cxn modelId="{7318B186-B36F-AC4D-8F69-BEF71439BB6D}" type="presParOf" srcId="{025B8B4D-7B4D-F548-B2D7-5B02DA4DBB47}" destId="{E87F98AB-4CD0-0A46-A781-F2F72776BAA6}" srcOrd="1" destOrd="0" presId="urn:microsoft.com/office/officeart/2005/8/layout/hierarchy2"/>
    <dgm:cxn modelId="{7DC87E49-2ABB-A341-8D7B-580D89281EF2}" type="presParOf" srcId="{E87F98AB-4CD0-0A46-A781-F2F72776BAA6}" destId="{002E87E4-8347-6145-B84F-C915D703E24A}" srcOrd="0" destOrd="0" presId="urn:microsoft.com/office/officeart/2005/8/layout/hierarchy2"/>
    <dgm:cxn modelId="{0C989492-3D3D-614A-BA55-0E6DF593C9AA}" type="presParOf" srcId="{E87F98AB-4CD0-0A46-A781-F2F72776BAA6}" destId="{B38DE137-EF0C-CB42-A417-C7F1F5D7EBF7}" srcOrd="1" destOrd="0" presId="urn:microsoft.com/office/officeart/2005/8/layout/hierarchy2"/>
    <dgm:cxn modelId="{BFA25344-7B9B-F243-AFDF-B25A8EC5F63E}" type="presParOf" srcId="{B38DE137-EF0C-CB42-A417-C7F1F5D7EBF7}" destId="{8E49F581-4223-6449-B2CD-96081FCF034A}" srcOrd="0" destOrd="0" presId="urn:microsoft.com/office/officeart/2005/8/layout/hierarchy2"/>
    <dgm:cxn modelId="{1B2471E5-D77F-C248-8DED-DAD80E06AF2B}" type="presParOf" srcId="{8E49F581-4223-6449-B2CD-96081FCF034A}" destId="{5C0467E8-906B-2047-81A4-501F856C85AA}" srcOrd="0" destOrd="0" presId="urn:microsoft.com/office/officeart/2005/8/layout/hierarchy2"/>
    <dgm:cxn modelId="{FA3E30BC-3495-A841-AD63-6E8CE640593A}" type="presParOf" srcId="{B38DE137-EF0C-CB42-A417-C7F1F5D7EBF7}" destId="{B5E42B18-A3DF-5F47-8E6E-33BD6736F513}" srcOrd="1" destOrd="0" presId="urn:microsoft.com/office/officeart/2005/8/layout/hierarchy2"/>
    <dgm:cxn modelId="{FE211B00-B2F1-3C4B-8261-1A5A57114D61}" type="presParOf" srcId="{B5E42B18-A3DF-5F47-8E6E-33BD6736F513}" destId="{E57CCF97-49C7-6D43-B429-376B438A300C}" srcOrd="0" destOrd="0" presId="urn:microsoft.com/office/officeart/2005/8/layout/hierarchy2"/>
    <dgm:cxn modelId="{65A53B8E-3771-3742-8A20-EBFF1A1C8755}" type="presParOf" srcId="{B5E42B18-A3DF-5F47-8E6E-33BD6736F513}" destId="{2DD7B101-627E-0548-81F0-928F3649B94A}" srcOrd="1" destOrd="0" presId="urn:microsoft.com/office/officeart/2005/8/layout/hierarchy2"/>
    <dgm:cxn modelId="{6CC9D675-02F2-E444-9423-2347611B14D7}" type="presParOf" srcId="{EF83AD53-79E5-7743-875F-E44BD95F86F3}" destId="{04867DCE-E4CA-2743-A715-1195B05511C6}" srcOrd="2" destOrd="0" presId="urn:microsoft.com/office/officeart/2005/8/layout/hierarchy2"/>
    <dgm:cxn modelId="{23F19EF4-E43C-B244-B498-50275D1C86FF}" type="presParOf" srcId="{04867DCE-E4CA-2743-A715-1195B05511C6}" destId="{157382E1-C0DF-7A49-9DC1-D3ED380FA0A8}" srcOrd="0" destOrd="0" presId="urn:microsoft.com/office/officeart/2005/8/layout/hierarchy2"/>
    <dgm:cxn modelId="{07A53F29-8337-8D4E-A9B8-771E36B272DC}" type="presParOf" srcId="{EF83AD53-79E5-7743-875F-E44BD95F86F3}" destId="{4B937DE0-5F78-664B-8C99-D2EDE68AC9C4}" srcOrd="3" destOrd="0" presId="urn:microsoft.com/office/officeart/2005/8/layout/hierarchy2"/>
    <dgm:cxn modelId="{0DBFCD03-8100-C647-AB86-60CC79F64915}" type="presParOf" srcId="{4B937DE0-5F78-664B-8C99-D2EDE68AC9C4}" destId="{88B60645-BCB1-7C4B-9D6B-1219B4421854}" srcOrd="0" destOrd="0" presId="urn:microsoft.com/office/officeart/2005/8/layout/hierarchy2"/>
    <dgm:cxn modelId="{537CD280-5659-8D47-8ADC-DCB2E9812C31}" type="presParOf" srcId="{4B937DE0-5F78-664B-8C99-D2EDE68AC9C4}" destId="{5D7EBE91-F3DE-0A40-AD78-D6A95BD8308C}" srcOrd="1" destOrd="0" presId="urn:microsoft.com/office/officeart/2005/8/layout/hierarchy2"/>
    <dgm:cxn modelId="{EE1B04F3-E3B6-7543-BC5F-2099EDC5C705}" type="presParOf" srcId="{5D7EBE91-F3DE-0A40-AD78-D6A95BD8308C}" destId="{76917D5F-5044-FE48-AF89-02E8574C376D}" srcOrd="0" destOrd="0" presId="urn:microsoft.com/office/officeart/2005/8/layout/hierarchy2"/>
    <dgm:cxn modelId="{2F45C1BD-5CE0-2D42-AAC8-B8038C64FAEE}" type="presParOf" srcId="{76917D5F-5044-FE48-AF89-02E8574C376D}" destId="{5B0B28A1-2F19-E045-8E68-9D743DBEB99C}" srcOrd="0" destOrd="0" presId="urn:microsoft.com/office/officeart/2005/8/layout/hierarchy2"/>
    <dgm:cxn modelId="{E32D0AD7-4A09-7349-919B-2FA6C3DE6791}" type="presParOf" srcId="{5D7EBE91-F3DE-0A40-AD78-D6A95BD8308C}" destId="{59284382-42FF-7F4C-8C8B-5EA21BCD280C}" srcOrd="1" destOrd="0" presId="urn:microsoft.com/office/officeart/2005/8/layout/hierarchy2"/>
    <dgm:cxn modelId="{187AFB54-85DA-1343-8129-9FD6804BCD6D}" type="presParOf" srcId="{59284382-42FF-7F4C-8C8B-5EA21BCD280C}" destId="{B830E6BA-B5F5-574D-B59A-E1C9EFEB9F35}" srcOrd="0" destOrd="0" presId="urn:microsoft.com/office/officeart/2005/8/layout/hierarchy2"/>
    <dgm:cxn modelId="{32BA551D-0172-9B46-A529-4AAB854C3DE8}" type="presParOf" srcId="{59284382-42FF-7F4C-8C8B-5EA21BCD280C}" destId="{8BE78ECA-9F65-CB4F-A3B5-24B8508B4C5C}" srcOrd="1" destOrd="0" presId="urn:microsoft.com/office/officeart/2005/8/layout/hierarchy2"/>
    <dgm:cxn modelId="{8BBFE353-1EF7-E44F-80DE-25E25613C3FC}" type="presParOf" srcId="{8BE78ECA-9F65-CB4F-A3B5-24B8508B4C5C}" destId="{E6786AF6-E2B5-C34D-AF65-6256359AA72A}" srcOrd="0" destOrd="0" presId="urn:microsoft.com/office/officeart/2005/8/layout/hierarchy2"/>
    <dgm:cxn modelId="{94A3D9B0-DBF4-2246-91A4-F95ED7957042}" type="presParOf" srcId="{E6786AF6-E2B5-C34D-AF65-6256359AA72A}" destId="{6876535B-536A-1949-B035-CB3AFD0E10F9}" srcOrd="0" destOrd="0" presId="urn:microsoft.com/office/officeart/2005/8/layout/hierarchy2"/>
    <dgm:cxn modelId="{D1553BFD-6B12-2742-A0DF-204295F2F079}" type="presParOf" srcId="{8BE78ECA-9F65-CB4F-A3B5-24B8508B4C5C}" destId="{318BDBF5-FE06-8242-BB1C-6435E8EE553F}" srcOrd="1" destOrd="0" presId="urn:microsoft.com/office/officeart/2005/8/layout/hierarchy2"/>
    <dgm:cxn modelId="{A4221FB1-294B-274B-9092-552F22BC5795}" type="presParOf" srcId="{318BDBF5-FE06-8242-BB1C-6435E8EE553F}" destId="{A6FA2D7A-84E2-264E-9494-1EF7646EBA66}" srcOrd="0" destOrd="0" presId="urn:microsoft.com/office/officeart/2005/8/layout/hierarchy2"/>
    <dgm:cxn modelId="{94F17C4C-6D02-FF44-964A-55A83F63CBBF}" type="presParOf" srcId="{318BDBF5-FE06-8242-BB1C-6435E8EE553F}" destId="{92B62A06-1B81-5B4B-9C43-29F4DAD1705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0A7F2-1E3A-274F-AB5F-1FAB202889AE}" type="doc">
      <dgm:prSet loTypeId="urn:microsoft.com/office/officeart/2005/8/layout/chevron2" loCatId="" qsTypeId="urn:microsoft.com/office/officeart/2005/8/quickstyle/simple4" qsCatId="simple" csTypeId="urn:microsoft.com/office/officeart/2005/8/colors/colorful1" csCatId="colorful" phldr="1"/>
      <dgm:spPr/>
      <dgm:t>
        <a:bodyPr/>
        <a:lstStyle/>
        <a:p>
          <a:endParaRPr lang="en-US"/>
        </a:p>
      </dgm:t>
    </dgm:pt>
    <dgm:pt modelId="{A4F56C14-DF13-854B-9BB5-76A374EAA501}">
      <dgm:prSet phldrT="[Text]" custT="1"/>
      <dgm:spPr/>
      <dgm:t>
        <a:bodyPr/>
        <a:lstStyle/>
        <a:p>
          <a:r>
            <a:rPr lang="en-US" sz="1200" dirty="0"/>
            <a:t>Primarily found in </a:t>
          </a:r>
          <a:r>
            <a:rPr lang="en-US" sz="1200" dirty="0" smtClean="0"/>
            <a:t>the</a:t>
          </a:r>
          <a:r>
            <a:rPr lang="en-US" sz="1200" baseline="0" dirty="0" smtClean="0"/>
            <a:t> </a:t>
          </a:r>
          <a:r>
            <a:rPr lang="en-US" sz="1200" b="1" dirty="0" smtClean="0"/>
            <a:t>CNS , GIT</a:t>
          </a:r>
          <a:r>
            <a:rPr lang="en-US" sz="1200" dirty="0"/>
            <a:t>, </a:t>
          </a:r>
          <a:r>
            <a:rPr lang="en-US" sz="1200" b="1" dirty="0"/>
            <a:t>platelets</a:t>
          </a:r>
          <a:r>
            <a:rPr lang="en-US" sz="1200" b="1" dirty="0" smtClean="0"/>
            <a:t>.</a:t>
          </a:r>
          <a:endParaRPr lang="en-US" sz="1200" dirty="0"/>
        </a:p>
      </dgm:t>
    </dgm:pt>
    <dgm:pt modelId="{1C22AFC6-7272-C24B-AAFD-108943163FF6}" type="parTrans" cxnId="{07DFBB75-0EB2-804D-BB46-E9F72106047B}">
      <dgm:prSet/>
      <dgm:spPr/>
      <dgm:t>
        <a:bodyPr/>
        <a:lstStyle/>
        <a:p>
          <a:endParaRPr lang="en-US"/>
        </a:p>
      </dgm:t>
    </dgm:pt>
    <dgm:pt modelId="{0297894A-9AD8-314A-B76F-607463A6A460}" type="sibTrans" cxnId="{07DFBB75-0EB2-804D-BB46-E9F72106047B}">
      <dgm:prSet/>
      <dgm:spPr/>
      <dgm:t>
        <a:bodyPr/>
        <a:lstStyle/>
        <a:p>
          <a:endParaRPr lang="en-US"/>
        </a:p>
      </dgm:t>
    </dgm:pt>
    <dgm:pt modelId="{365F53E9-DE00-1943-ACEF-2C15C6C2A6C1}">
      <dgm:prSet phldrT="[Text]"/>
      <dgm:spPr>
        <a:solidFill>
          <a:srgbClr val="FF7E79"/>
        </a:solidFill>
      </dgm:spPr>
      <dgm:t>
        <a:bodyPr/>
        <a:lstStyle/>
        <a:p>
          <a:r>
            <a:rPr lang="en-US" b="1" dirty="0">
              <a:solidFill>
                <a:schemeClr val="tx1"/>
              </a:solidFill>
            </a:rPr>
            <a:t>3</a:t>
          </a:r>
        </a:p>
      </dgm:t>
    </dgm:pt>
    <dgm:pt modelId="{269BF5EB-4CCB-9E4B-BD2B-423A13DD575D}" type="parTrans" cxnId="{95CCC032-8454-EF48-B714-DA0FAB44FE32}">
      <dgm:prSet/>
      <dgm:spPr/>
      <dgm:t>
        <a:bodyPr/>
        <a:lstStyle/>
        <a:p>
          <a:endParaRPr lang="en-US"/>
        </a:p>
      </dgm:t>
    </dgm:pt>
    <dgm:pt modelId="{A3C230DF-0D88-7D40-932A-28F5DB8F78C2}" type="sibTrans" cxnId="{95CCC032-8454-EF48-B714-DA0FAB44FE32}">
      <dgm:prSet/>
      <dgm:spPr/>
      <dgm:t>
        <a:bodyPr/>
        <a:lstStyle/>
        <a:p>
          <a:endParaRPr lang="en-US"/>
        </a:p>
      </dgm:t>
    </dgm:pt>
    <dgm:pt modelId="{9D64576B-75CF-AC45-804D-D39E2CD4B475}">
      <dgm:prSet custT="1"/>
      <dgm:spPr/>
      <dgm:t>
        <a:bodyPr/>
        <a:lstStyle/>
        <a:p>
          <a:r>
            <a:rPr lang="en-US" sz="1200" dirty="0" smtClean="0"/>
            <a:t>serotonin </a:t>
          </a:r>
          <a:r>
            <a:rPr lang="en-US" sz="1200" dirty="0"/>
            <a:t>is responsible for feeling of </a:t>
          </a:r>
          <a:r>
            <a:rPr lang="en-US" sz="1200" b="1" i="1" dirty="0"/>
            <a:t>well-being</a:t>
          </a:r>
          <a:r>
            <a:rPr lang="en-US" sz="1200" b="1" dirty="0"/>
            <a:t> </a:t>
          </a:r>
          <a:r>
            <a:rPr lang="en-US" sz="1200" dirty="0"/>
            <a:t>&amp; </a:t>
          </a:r>
          <a:r>
            <a:rPr lang="en-US" sz="1200" b="1" i="1" dirty="0"/>
            <a:t>happiness</a:t>
          </a:r>
          <a:r>
            <a:rPr lang="en-US" sz="1200" dirty="0" smtClean="0"/>
            <a:t>.</a:t>
          </a:r>
        </a:p>
        <a:p>
          <a:r>
            <a:rPr lang="en-US" sz="1100" dirty="0" smtClean="0">
              <a:solidFill>
                <a:schemeClr val="tx1">
                  <a:lumMod val="50000"/>
                  <a:lumOff val="50000"/>
                </a:schemeClr>
              </a:solidFill>
            </a:rPr>
            <a:t>E.g.</a:t>
          </a:r>
          <a:r>
            <a:rPr lang="en-US" sz="1100" baseline="0" dirty="0" smtClean="0">
              <a:solidFill>
                <a:schemeClr val="tx1">
                  <a:lumMod val="50000"/>
                  <a:lumOff val="50000"/>
                </a:schemeClr>
              </a:solidFill>
            </a:rPr>
            <a:t>: dark chocolate contain large amount of serotonin that’s why it bring happiness </a:t>
          </a:r>
          <a:r>
            <a:rPr lang="en-US" sz="1100" dirty="0" smtClean="0">
              <a:solidFill>
                <a:schemeClr val="tx1">
                  <a:lumMod val="50000"/>
                  <a:lumOff val="50000"/>
                </a:schemeClr>
              </a:solidFill>
            </a:rPr>
            <a:t> </a:t>
          </a:r>
          <a:endParaRPr lang="en-US" sz="1100" dirty="0">
            <a:solidFill>
              <a:schemeClr val="tx1">
                <a:lumMod val="50000"/>
                <a:lumOff val="50000"/>
              </a:schemeClr>
            </a:solidFill>
          </a:endParaRPr>
        </a:p>
      </dgm:t>
    </dgm:pt>
    <dgm:pt modelId="{CCC21E6C-4100-EB4F-9166-9EE04396F9B5}" type="parTrans" cxnId="{3B561FC6-4859-C947-B73F-AED5FCC3EA37}">
      <dgm:prSet/>
      <dgm:spPr/>
      <dgm:t>
        <a:bodyPr/>
        <a:lstStyle/>
        <a:p>
          <a:endParaRPr lang="en-US"/>
        </a:p>
      </dgm:t>
    </dgm:pt>
    <dgm:pt modelId="{E0CD2877-AD0E-6242-8841-44A976D93717}" type="sibTrans" cxnId="{3B561FC6-4859-C947-B73F-AED5FCC3EA37}">
      <dgm:prSet/>
      <dgm:spPr/>
      <dgm:t>
        <a:bodyPr/>
        <a:lstStyle/>
        <a:p>
          <a:endParaRPr lang="en-US"/>
        </a:p>
      </dgm:t>
    </dgm:pt>
    <dgm:pt modelId="{97F21614-43E4-D447-A874-0DC47D9810EC}">
      <dgm:prSet phldrT="[Text]"/>
      <dgm:spPr>
        <a:solidFill>
          <a:srgbClr val="92D050"/>
        </a:solidFill>
      </dgm:spPr>
      <dgm:t>
        <a:bodyPr/>
        <a:lstStyle/>
        <a:p>
          <a:r>
            <a:rPr lang="en-US" b="1" dirty="0">
              <a:solidFill>
                <a:schemeClr val="tx1"/>
              </a:solidFill>
            </a:rPr>
            <a:t>4</a:t>
          </a:r>
        </a:p>
      </dgm:t>
    </dgm:pt>
    <dgm:pt modelId="{FDC841DF-34FA-134D-87FF-058BEF593ED5}" type="parTrans" cxnId="{CB64B5C4-035A-7C47-9DEB-614264005BC6}">
      <dgm:prSet/>
      <dgm:spPr/>
      <dgm:t>
        <a:bodyPr/>
        <a:lstStyle/>
        <a:p>
          <a:endParaRPr lang="en-US"/>
        </a:p>
      </dgm:t>
    </dgm:pt>
    <dgm:pt modelId="{6DB95333-7EC5-D143-A48D-63418ABE5F15}" type="sibTrans" cxnId="{CB64B5C4-035A-7C47-9DEB-614264005BC6}">
      <dgm:prSet/>
      <dgm:spPr/>
      <dgm:t>
        <a:bodyPr/>
        <a:lstStyle/>
        <a:p>
          <a:endParaRPr lang="en-US"/>
        </a:p>
      </dgm:t>
    </dgm:pt>
    <dgm:pt modelId="{C0008C77-E4F2-F745-8802-8BEF151DCD7E}">
      <dgm:prSet custT="1"/>
      <dgm:spPr/>
      <dgm:t>
        <a:bodyPr/>
        <a:lstStyle/>
        <a:p>
          <a:r>
            <a:rPr lang="en-US" sz="1200" dirty="0">
              <a:solidFill>
                <a:srgbClr val="FF0000"/>
              </a:solidFill>
            </a:rPr>
            <a:t>It plays an important role : in </a:t>
          </a:r>
          <a:r>
            <a:rPr lang="en-US" sz="1200" b="1" dirty="0">
              <a:solidFill>
                <a:srgbClr val="FF0000"/>
              </a:solidFill>
            </a:rPr>
            <a:t>regulation of Mood</a:t>
          </a:r>
          <a:r>
            <a:rPr lang="en-US" sz="1200" dirty="0">
              <a:solidFill>
                <a:srgbClr val="FF0000"/>
              </a:solidFill>
            </a:rPr>
            <a:t>, </a:t>
          </a:r>
          <a:r>
            <a:rPr lang="en-US" sz="1200" b="1" dirty="0">
              <a:solidFill>
                <a:srgbClr val="FF0000"/>
              </a:solidFill>
            </a:rPr>
            <a:t>sleep</a:t>
          </a:r>
          <a:r>
            <a:rPr lang="en-US" sz="1200" dirty="0">
              <a:solidFill>
                <a:srgbClr val="FF0000"/>
              </a:solidFill>
            </a:rPr>
            <a:t>, </a:t>
          </a:r>
          <a:r>
            <a:rPr lang="en-US" sz="1200" b="1" dirty="0">
              <a:solidFill>
                <a:srgbClr val="FF0000"/>
              </a:solidFill>
            </a:rPr>
            <a:t>appetite </a:t>
          </a:r>
          <a:r>
            <a:rPr lang="en-US" sz="1200" dirty="0">
              <a:solidFill>
                <a:srgbClr val="FF0000"/>
              </a:solidFill>
            </a:rPr>
            <a:t>and </a:t>
          </a:r>
          <a:r>
            <a:rPr lang="en-US" sz="1200" b="1" dirty="0">
              <a:solidFill>
                <a:srgbClr val="FF0000"/>
              </a:solidFill>
            </a:rPr>
            <a:t>pain perception</a:t>
          </a:r>
          <a:r>
            <a:rPr lang="en-US" sz="1200" dirty="0">
              <a:solidFill>
                <a:srgbClr val="FF0000"/>
              </a:solidFill>
            </a:rPr>
            <a:t>. </a:t>
          </a:r>
          <a:r>
            <a:rPr lang="en-US" altLang="en-US" sz="1200" dirty="0">
              <a:solidFill>
                <a:srgbClr val="FF0000"/>
              </a:solidFill>
            </a:rPr>
            <a:t>and </a:t>
          </a:r>
          <a:r>
            <a:rPr lang="en-US" sz="1200" dirty="0">
              <a:solidFill>
                <a:srgbClr val="FF0000"/>
              </a:solidFill>
            </a:rPr>
            <a:t>some cognitive functions, including </a:t>
          </a:r>
          <a:r>
            <a:rPr lang="en-US" sz="1200" b="1" dirty="0">
              <a:solidFill>
                <a:srgbClr val="FF0000"/>
              </a:solidFill>
            </a:rPr>
            <a:t>memory and learning.</a:t>
          </a:r>
          <a:r>
            <a:rPr lang="en-US" sz="1200" b="1" dirty="0"/>
            <a:t> </a:t>
          </a:r>
          <a:r>
            <a:rPr lang="en-US" sz="1100" dirty="0">
              <a:solidFill>
                <a:srgbClr val="008F00"/>
              </a:solidFill>
              <a:latin typeface="+mn-lt"/>
              <a:ea typeface="+mn-ea"/>
              <a:cs typeface="+mn-cs"/>
            </a:rPr>
            <a:t>(memory and learning mostly with acetylcholine but serotonin may have a little role here) </a:t>
          </a:r>
          <a:endParaRPr lang="en-US" sz="1100" b="1" dirty="0"/>
        </a:p>
      </dgm:t>
    </dgm:pt>
    <dgm:pt modelId="{275686C3-3688-4848-8AF4-8B02CC9925C1}" type="parTrans" cxnId="{87DFF131-5249-9341-853E-F719C8EFDB94}">
      <dgm:prSet/>
      <dgm:spPr/>
      <dgm:t>
        <a:bodyPr/>
        <a:lstStyle/>
        <a:p>
          <a:endParaRPr lang="en-US"/>
        </a:p>
      </dgm:t>
    </dgm:pt>
    <dgm:pt modelId="{16E622FB-FB4C-2341-9E1F-6DF96F64BDC0}" type="sibTrans" cxnId="{87DFF131-5249-9341-853E-F719C8EFDB94}">
      <dgm:prSet/>
      <dgm:spPr/>
      <dgm:t>
        <a:bodyPr/>
        <a:lstStyle/>
        <a:p>
          <a:endParaRPr lang="en-US"/>
        </a:p>
      </dgm:t>
    </dgm:pt>
    <dgm:pt modelId="{5744E5F9-FC07-3949-8DDD-EEC3A86B8D88}">
      <dgm:prSet custT="1"/>
      <dgm:spPr>
        <a:solidFill>
          <a:srgbClr val="D883FF"/>
        </a:solidFill>
      </dgm:spPr>
      <dgm:t>
        <a:bodyPr/>
        <a:lstStyle/>
        <a:p>
          <a:r>
            <a:rPr lang="en-US" sz="1200" b="1" dirty="0">
              <a:solidFill>
                <a:schemeClr val="tx1"/>
              </a:solidFill>
            </a:rPr>
            <a:t>1</a:t>
          </a:r>
        </a:p>
      </dgm:t>
    </dgm:pt>
    <dgm:pt modelId="{76528321-6EEF-5F46-8975-BAF17ADFF3A6}" type="parTrans" cxnId="{AD10336F-43E5-CC4B-9507-BEA70B083582}">
      <dgm:prSet/>
      <dgm:spPr/>
      <dgm:t>
        <a:bodyPr/>
        <a:lstStyle/>
        <a:p>
          <a:endParaRPr lang="en-US"/>
        </a:p>
      </dgm:t>
    </dgm:pt>
    <dgm:pt modelId="{D9B73A6B-AAFA-2D45-8C3D-5F3760E664D9}" type="sibTrans" cxnId="{AD10336F-43E5-CC4B-9507-BEA70B083582}">
      <dgm:prSet/>
      <dgm:spPr/>
      <dgm:t>
        <a:bodyPr/>
        <a:lstStyle/>
        <a:p>
          <a:endParaRPr lang="en-US"/>
        </a:p>
      </dgm:t>
    </dgm:pt>
    <dgm:pt modelId="{467E80C7-8047-A24D-A9C9-DC02446DD1EC}">
      <dgm:prSet/>
      <dgm:spPr>
        <a:solidFill>
          <a:srgbClr val="FF9300">
            <a:alpha val="69804"/>
          </a:srgbClr>
        </a:solidFill>
      </dgm:spPr>
      <dgm:t>
        <a:bodyPr/>
        <a:lstStyle/>
        <a:p>
          <a:r>
            <a:rPr lang="en-US" b="1" dirty="0">
              <a:solidFill>
                <a:schemeClr val="tx1"/>
              </a:solidFill>
            </a:rPr>
            <a:t>5</a:t>
          </a:r>
        </a:p>
      </dgm:t>
    </dgm:pt>
    <dgm:pt modelId="{5CAF4BD9-13E0-EF4E-9D36-13054B5FF1D8}" type="parTrans" cxnId="{73274615-D583-2048-92A8-5D750B623903}">
      <dgm:prSet/>
      <dgm:spPr/>
      <dgm:t>
        <a:bodyPr/>
        <a:lstStyle/>
        <a:p>
          <a:endParaRPr lang="en-US"/>
        </a:p>
      </dgm:t>
    </dgm:pt>
    <dgm:pt modelId="{D61C5677-D07D-7048-965E-7F7FA4483A1B}" type="sibTrans" cxnId="{73274615-D583-2048-92A8-5D750B623903}">
      <dgm:prSet/>
      <dgm:spPr/>
      <dgm:t>
        <a:bodyPr/>
        <a:lstStyle/>
        <a:p>
          <a:endParaRPr lang="en-US"/>
        </a:p>
      </dgm:t>
    </dgm:pt>
    <dgm:pt modelId="{A0CDDF34-80C3-014C-B508-3FB16440EC25}">
      <dgm:prSet phldrT="[Text]"/>
      <dgm:spPr>
        <a:solidFill>
          <a:srgbClr val="94E6E7"/>
        </a:solidFill>
      </dgm:spPr>
      <dgm:t>
        <a:bodyPr/>
        <a:lstStyle/>
        <a:p>
          <a:r>
            <a:rPr lang="en-US" b="1" dirty="0">
              <a:solidFill>
                <a:schemeClr val="tx1"/>
              </a:solidFill>
            </a:rPr>
            <a:t>2</a:t>
          </a:r>
        </a:p>
      </dgm:t>
    </dgm:pt>
    <dgm:pt modelId="{032DB44B-7D46-0344-A5CE-AA3F3EF6386D}" type="sibTrans" cxnId="{58CFBCDE-0BBE-F64F-9C39-EA021601186F}">
      <dgm:prSet/>
      <dgm:spPr/>
      <dgm:t>
        <a:bodyPr/>
        <a:lstStyle/>
        <a:p>
          <a:endParaRPr lang="en-US"/>
        </a:p>
      </dgm:t>
    </dgm:pt>
    <dgm:pt modelId="{235B63AE-7C55-4E44-AEF8-83F022DA438A}" type="parTrans" cxnId="{58CFBCDE-0BBE-F64F-9C39-EA021601186F}">
      <dgm:prSet/>
      <dgm:spPr/>
      <dgm:t>
        <a:bodyPr/>
        <a:lstStyle/>
        <a:p>
          <a:endParaRPr lang="en-US"/>
        </a:p>
      </dgm:t>
    </dgm:pt>
    <dgm:pt modelId="{22942575-581A-F944-8292-AE6ED8927C17}">
      <dgm:prSet custT="1"/>
      <dgm:spPr/>
      <dgm:t>
        <a:bodyPr/>
        <a:lstStyle/>
        <a:p>
          <a:r>
            <a:rPr lang="en-US" sz="1200" dirty="0"/>
            <a:t>5-hydroxytryptamine (5-HT) is a monoamine.</a:t>
          </a:r>
        </a:p>
      </dgm:t>
    </dgm:pt>
    <dgm:pt modelId="{A66D7501-F121-964A-8FBD-33898C346CD6}" type="parTrans" cxnId="{A1EA9198-255A-254F-9293-AD9BB3EF532E}">
      <dgm:prSet/>
      <dgm:spPr/>
      <dgm:t>
        <a:bodyPr/>
        <a:lstStyle/>
        <a:p>
          <a:endParaRPr lang="en-US"/>
        </a:p>
      </dgm:t>
    </dgm:pt>
    <dgm:pt modelId="{9E22F010-35AA-834A-B5AF-0BCCC88C31B3}" type="sibTrans" cxnId="{A1EA9198-255A-254F-9293-AD9BB3EF532E}">
      <dgm:prSet/>
      <dgm:spPr/>
      <dgm:t>
        <a:bodyPr/>
        <a:lstStyle/>
        <a:p>
          <a:endParaRPr lang="en-US"/>
        </a:p>
      </dgm:t>
    </dgm:pt>
    <dgm:pt modelId="{C5DCA741-85B3-AD46-8C1C-8CEAE314CE6C}">
      <dgm:prSet custT="1"/>
      <dgm:spPr/>
      <dgm:t>
        <a:bodyPr/>
        <a:lstStyle/>
        <a:p>
          <a:r>
            <a:rPr lang="en-US" sz="1200" dirty="0">
              <a:solidFill>
                <a:schemeClr val="tx1"/>
              </a:solidFill>
            </a:rPr>
            <a:t>Modulation of serotonin at synapses is a major action of several classes of antidepressants </a:t>
          </a:r>
          <a:r>
            <a:rPr lang="en-US" sz="1200" dirty="0">
              <a:solidFill>
                <a:srgbClr val="FF0000"/>
              </a:solidFill>
            </a:rPr>
            <a:t>e.g. selective serotonin re-uptake inhibitors (SSRIs</a:t>
          </a:r>
          <a:r>
            <a:rPr lang="en-US" sz="1100" dirty="0" smtClean="0">
              <a:solidFill>
                <a:srgbClr val="FF0000"/>
              </a:solidFill>
            </a:rPr>
            <a:t>).</a:t>
          </a:r>
          <a:r>
            <a:rPr lang="en-US" sz="1100" dirty="0" smtClean="0">
              <a:solidFill>
                <a:srgbClr val="459122"/>
              </a:solidFill>
            </a:rPr>
            <a:t>(will</a:t>
          </a:r>
          <a:r>
            <a:rPr lang="en-US" sz="1100" baseline="0" dirty="0" smtClean="0">
              <a:solidFill>
                <a:srgbClr val="459122"/>
              </a:solidFill>
            </a:rPr>
            <a:t> lead to </a:t>
          </a:r>
          <a:r>
            <a:rPr lang="en-US" sz="1100" dirty="0" smtClean="0">
              <a:solidFill>
                <a:srgbClr val="459122"/>
              </a:solidFill>
            </a:rPr>
            <a:t>↑</a:t>
          </a:r>
          <a:r>
            <a:rPr lang="en-US" sz="1100" baseline="0" dirty="0" smtClean="0">
              <a:solidFill>
                <a:srgbClr val="459122"/>
              </a:solidFill>
            </a:rPr>
            <a:t> serotonin in post synaptic)</a:t>
          </a:r>
          <a:endParaRPr lang="en-US" sz="1100" dirty="0">
            <a:solidFill>
              <a:srgbClr val="459122"/>
            </a:solidFill>
          </a:endParaRPr>
        </a:p>
      </dgm:t>
    </dgm:pt>
    <dgm:pt modelId="{853ACB3F-4378-DD4E-B2DF-842910C08A58}" type="parTrans" cxnId="{E210AF75-862E-EF42-B5E9-1DDD9F5B2F7B}">
      <dgm:prSet/>
      <dgm:spPr/>
      <dgm:t>
        <a:bodyPr/>
        <a:lstStyle/>
        <a:p>
          <a:endParaRPr lang="en-US"/>
        </a:p>
      </dgm:t>
    </dgm:pt>
    <dgm:pt modelId="{C3DB579F-6C5E-DC43-A320-EFEC9BB8C06D}" type="sibTrans" cxnId="{E210AF75-862E-EF42-B5E9-1DDD9F5B2F7B}">
      <dgm:prSet/>
      <dgm:spPr/>
      <dgm:t>
        <a:bodyPr/>
        <a:lstStyle/>
        <a:p>
          <a:endParaRPr lang="en-US"/>
        </a:p>
      </dgm:t>
    </dgm:pt>
    <dgm:pt modelId="{D1B7F1FD-AA49-C040-B69C-4AE5B724E19D}" type="pres">
      <dgm:prSet presAssocID="{B120A7F2-1E3A-274F-AB5F-1FAB202889AE}" presName="linearFlow" presStyleCnt="0">
        <dgm:presLayoutVars>
          <dgm:dir/>
          <dgm:animLvl val="lvl"/>
          <dgm:resizeHandles val="exact"/>
        </dgm:presLayoutVars>
      </dgm:prSet>
      <dgm:spPr/>
      <dgm:t>
        <a:bodyPr/>
        <a:lstStyle/>
        <a:p>
          <a:endParaRPr lang="en-US"/>
        </a:p>
      </dgm:t>
    </dgm:pt>
    <dgm:pt modelId="{757AD69D-87E2-E84F-A912-455C4D67F4E4}" type="pres">
      <dgm:prSet presAssocID="{5744E5F9-FC07-3949-8DDD-EEC3A86B8D88}" presName="composite" presStyleCnt="0"/>
      <dgm:spPr/>
    </dgm:pt>
    <dgm:pt modelId="{C629E572-4382-8B4E-9067-CB48C683759C}" type="pres">
      <dgm:prSet presAssocID="{5744E5F9-FC07-3949-8DDD-EEC3A86B8D88}" presName="parentText" presStyleLbl="alignNode1" presStyleIdx="0" presStyleCnt="5">
        <dgm:presLayoutVars>
          <dgm:chMax val="1"/>
          <dgm:bulletEnabled val="1"/>
        </dgm:presLayoutVars>
      </dgm:prSet>
      <dgm:spPr/>
      <dgm:t>
        <a:bodyPr/>
        <a:lstStyle/>
        <a:p>
          <a:endParaRPr lang="en-US"/>
        </a:p>
      </dgm:t>
    </dgm:pt>
    <dgm:pt modelId="{01A85CFE-A9F1-D14F-AD13-E539B07CD64B}" type="pres">
      <dgm:prSet presAssocID="{5744E5F9-FC07-3949-8DDD-EEC3A86B8D88}" presName="descendantText" presStyleLbl="alignAcc1" presStyleIdx="0" presStyleCnt="5">
        <dgm:presLayoutVars>
          <dgm:bulletEnabled val="1"/>
        </dgm:presLayoutVars>
      </dgm:prSet>
      <dgm:spPr/>
      <dgm:t>
        <a:bodyPr/>
        <a:lstStyle/>
        <a:p>
          <a:endParaRPr lang="en-US"/>
        </a:p>
      </dgm:t>
    </dgm:pt>
    <dgm:pt modelId="{A152713F-0D1E-D14F-9CD0-1737FE3285DE}" type="pres">
      <dgm:prSet presAssocID="{D9B73A6B-AAFA-2D45-8C3D-5F3760E664D9}" presName="sp" presStyleCnt="0"/>
      <dgm:spPr/>
    </dgm:pt>
    <dgm:pt modelId="{4F809D5C-4194-B841-BCF9-DD440A533EB5}" type="pres">
      <dgm:prSet presAssocID="{A0CDDF34-80C3-014C-B508-3FB16440EC25}" presName="composite" presStyleCnt="0"/>
      <dgm:spPr/>
    </dgm:pt>
    <dgm:pt modelId="{C554E768-1541-5D42-A2EF-F725158A0D2C}" type="pres">
      <dgm:prSet presAssocID="{A0CDDF34-80C3-014C-B508-3FB16440EC25}" presName="parentText" presStyleLbl="alignNode1" presStyleIdx="1" presStyleCnt="5">
        <dgm:presLayoutVars>
          <dgm:chMax val="1"/>
          <dgm:bulletEnabled val="1"/>
        </dgm:presLayoutVars>
      </dgm:prSet>
      <dgm:spPr/>
      <dgm:t>
        <a:bodyPr/>
        <a:lstStyle/>
        <a:p>
          <a:endParaRPr lang="en-US"/>
        </a:p>
      </dgm:t>
    </dgm:pt>
    <dgm:pt modelId="{6A214D92-28C8-1744-A6F9-5B953CCE5C63}" type="pres">
      <dgm:prSet presAssocID="{A0CDDF34-80C3-014C-B508-3FB16440EC25}" presName="descendantText" presStyleLbl="alignAcc1" presStyleIdx="1" presStyleCnt="5">
        <dgm:presLayoutVars>
          <dgm:bulletEnabled val="1"/>
        </dgm:presLayoutVars>
      </dgm:prSet>
      <dgm:spPr/>
      <dgm:t>
        <a:bodyPr/>
        <a:lstStyle/>
        <a:p>
          <a:endParaRPr lang="en-US"/>
        </a:p>
      </dgm:t>
    </dgm:pt>
    <dgm:pt modelId="{349C1AF4-B1E9-2E46-9F54-08FE16BFCEB4}" type="pres">
      <dgm:prSet presAssocID="{032DB44B-7D46-0344-A5CE-AA3F3EF6386D}" presName="sp" presStyleCnt="0"/>
      <dgm:spPr/>
    </dgm:pt>
    <dgm:pt modelId="{E5A52B06-C67F-1340-8C14-FEF1E4B6321A}" type="pres">
      <dgm:prSet presAssocID="{365F53E9-DE00-1943-ACEF-2C15C6C2A6C1}" presName="composite" presStyleCnt="0"/>
      <dgm:spPr/>
    </dgm:pt>
    <dgm:pt modelId="{A99731F1-2072-C740-AD8B-CF3242C72A71}" type="pres">
      <dgm:prSet presAssocID="{365F53E9-DE00-1943-ACEF-2C15C6C2A6C1}" presName="parentText" presStyleLbl="alignNode1" presStyleIdx="2" presStyleCnt="5">
        <dgm:presLayoutVars>
          <dgm:chMax val="1"/>
          <dgm:bulletEnabled val="1"/>
        </dgm:presLayoutVars>
      </dgm:prSet>
      <dgm:spPr/>
      <dgm:t>
        <a:bodyPr/>
        <a:lstStyle/>
        <a:p>
          <a:endParaRPr lang="en-US"/>
        </a:p>
      </dgm:t>
    </dgm:pt>
    <dgm:pt modelId="{8371C98C-397C-B449-A7C0-971D2D194E44}" type="pres">
      <dgm:prSet presAssocID="{365F53E9-DE00-1943-ACEF-2C15C6C2A6C1}" presName="descendantText" presStyleLbl="alignAcc1" presStyleIdx="2" presStyleCnt="5">
        <dgm:presLayoutVars>
          <dgm:bulletEnabled val="1"/>
        </dgm:presLayoutVars>
      </dgm:prSet>
      <dgm:spPr/>
      <dgm:t>
        <a:bodyPr/>
        <a:lstStyle/>
        <a:p>
          <a:endParaRPr lang="en-US"/>
        </a:p>
      </dgm:t>
    </dgm:pt>
    <dgm:pt modelId="{46738517-60A8-FB44-AB43-61B5BEEC7EBE}" type="pres">
      <dgm:prSet presAssocID="{A3C230DF-0D88-7D40-932A-28F5DB8F78C2}" presName="sp" presStyleCnt="0"/>
      <dgm:spPr/>
    </dgm:pt>
    <dgm:pt modelId="{E9D5779F-D4CE-CC44-84D7-5B9329D1C755}" type="pres">
      <dgm:prSet presAssocID="{97F21614-43E4-D447-A874-0DC47D9810EC}" presName="composite" presStyleCnt="0"/>
      <dgm:spPr/>
    </dgm:pt>
    <dgm:pt modelId="{896F6C04-E325-1143-A35A-5DE9198E1137}" type="pres">
      <dgm:prSet presAssocID="{97F21614-43E4-D447-A874-0DC47D9810EC}" presName="parentText" presStyleLbl="alignNode1" presStyleIdx="3" presStyleCnt="5">
        <dgm:presLayoutVars>
          <dgm:chMax val="1"/>
          <dgm:bulletEnabled val="1"/>
        </dgm:presLayoutVars>
      </dgm:prSet>
      <dgm:spPr/>
      <dgm:t>
        <a:bodyPr/>
        <a:lstStyle/>
        <a:p>
          <a:endParaRPr lang="en-US"/>
        </a:p>
      </dgm:t>
    </dgm:pt>
    <dgm:pt modelId="{016A83A3-C5D9-6041-9BCD-51265D3FE9AA}" type="pres">
      <dgm:prSet presAssocID="{97F21614-43E4-D447-A874-0DC47D9810EC}" presName="descendantText" presStyleLbl="alignAcc1" presStyleIdx="3" presStyleCnt="5" custScaleY="133762">
        <dgm:presLayoutVars>
          <dgm:bulletEnabled val="1"/>
        </dgm:presLayoutVars>
      </dgm:prSet>
      <dgm:spPr/>
      <dgm:t>
        <a:bodyPr/>
        <a:lstStyle/>
        <a:p>
          <a:endParaRPr lang="en-US"/>
        </a:p>
      </dgm:t>
    </dgm:pt>
    <dgm:pt modelId="{CAF19FA2-B67D-134B-98BF-87AA948A3AE6}" type="pres">
      <dgm:prSet presAssocID="{6DB95333-7EC5-D143-A48D-63418ABE5F15}" presName="sp" presStyleCnt="0"/>
      <dgm:spPr/>
    </dgm:pt>
    <dgm:pt modelId="{6965D578-2C05-734E-84F7-F0330B61A40E}" type="pres">
      <dgm:prSet presAssocID="{467E80C7-8047-A24D-A9C9-DC02446DD1EC}" presName="composite" presStyleCnt="0"/>
      <dgm:spPr/>
    </dgm:pt>
    <dgm:pt modelId="{AE803782-3C0A-1348-9504-7B44BC377335}" type="pres">
      <dgm:prSet presAssocID="{467E80C7-8047-A24D-A9C9-DC02446DD1EC}" presName="parentText" presStyleLbl="alignNode1" presStyleIdx="4" presStyleCnt="5">
        <dgm:presLayoutVars>
          <dgm:chMax val="1"/>
          <dgm:bulletEnabled val="1"/>
        </dgm:presLayoutVars>
      </dgm:prSet>
      <dgm:spPr/>
      <dgm:t>
        <a:bodyPr/>
        <a:lstStyle/>
        <a:p>
          <a:endParaRPr lang="en-US"/>
        </a:p>
      </dgm:t>
    </dgm:pt>
    <dgm:pt modelId="{1B827F2A-7D93-9C4C-A93B-ABABE3D04031}" type="pres">
      <dgm:prSet presAssocID="{467E80C7-8047-A24D-A9C9-DC02446DD1EC}" presName="descendantText" presStyleLbl="alignAcc1" presStyleIdx="4" presStyleCnt="5">
        <dgm:presLayoutVars>
          <dgm:bulletEnabled val="1"/>
        </dgm:presLayoutVars>
      </dgm:prSet>
      <dgm:spPr/>
      <dgm:t>
        <a:bodyPr/>
        <a:lstStyle/>
        <a:p>
          <a:endParaRPr lang="en-US"/>
        </a:p>
      </dgm:t>
    </dgm:pt>
  </dgm:ptLst>
  <dgm:cxnLst>
    <dgm:cxn modelId="{BC4632FA-0758-2543-A108-6F63E1D1F5C1}" type="presOf" srcId="{9D64576B-75CF-AC45-804D-D39E2CD4B475}" destId="{8371C98C-397C-B449-A7C0-971D2D194E44}" srcOrd="0" destOrd="0" presId="urn:microsoft.com/office/officeart/2005/8/layout/chevron2"/>
    <dgm:cxn modelId="{E210AF75-862E-EF42-B5E9-1DDD9F5B2F7B}" srcId="{467E80C7-8047-A24D-A9C9-DC02446DD1EC}" destId="{C5DCA741-85B3-AD46-8C1C-8CEAE314CE6C}" srcOrd="0" destOrd="0" parTransId="{853ACB3F-4378-DD4E-B2DF-842910C08A58}" sibTransId="{C3DB579F-6C5E-DC43-A320-EFEC9BB8C06D}"/>
    <dgm:cxn modelId="{3B561FC6-4859-C947-B73F-AED5FCC3EA37}" srcId="{365F53E9-DE00-1943-ACEF-2C15C6C2A6C1}" destId="{9D64576B-75CF-AC45-804D-D39E2CD4B475}" srcOrd="0" destOrd="0" parTransId="{CCC21E6C-4100-EB4F-9166-9EE04396F9B5}" sibTransId="{E0CD2877-AD0E-6242-8841-44A976D93717}"/>
    <dgm:cxn modelId="{EF79B525-5558-4A47-A4FE-5F19F1DAFCFA}" type="presOf" srcId="{C5DCA741-85B3-AD46-8C1C-8CEAE314CE6C}" destId="{1B827F2A-7D93-9C4C-A93B-ABABE3D04031}" srcOrd="0" destOrd="0" presId="urn:microsoft.com/office/officeart/2005/8/layout/chevron2"/>
    <dgm:cxn modelId="{58CFBCDE-0BBE-F64F-9C39-EA021601186F}" srcId="{B120A7F2-1E3A-274F-AB5F-1FAB202889AE}" destId="{A0CDDF34-80C3-014C-B508-3FB16440EC25}" srcOrd="1" destOrd="0" parTransId="{235B63AE-7C55-4E44-AEF8-83F022DA438A}" sibTransId="{032DB44B-7D46-0344-A5CE-AA3F3EF6386D}"/>
    <dgm:cxn modelId="{C2F11FBF-09C8-574E-9452-BAB3BBD08BD6}" type="presOf" srcId="{C0008C77-E4F2-F745-8802-8BEF151DCD7E}" destId="{016A83A3-C5D9-6041-9BCD-51265D3FE9AA}" srcOrd="0" destOrd="0" presId="urn:microsoft.com/office/officeart/2005/8/layout/chevron2"/>
    <dgm:cxn modelId="{875FCDDE-9668-3449-B5BF-6DFBF615E786}" type="presOf" srcId="{A0CDDF34-80C3-014C-B508-3FB16440EC25}" destId="{C554E768-1541-5D42-A2EF-F725158A0D2C}" srcOrd="0" destOrd="0" presId="urn:microsoft.com/office/officeart/2005/8/layout/chevron2"/>
    <dgm:cxn modelId="{43080234-B353-FD47-8036-0928BBA4F11C}" type="presOf" srcId="{5744E5F9-FC07-3949-8DDD-EEC3A86B8D88}" destId="{C629E572-4382-8B4E-9067-CB48C683759C}" srcOrd="0" destOrd="0" presId="urn:microsoft.com/office/officeart/2005/8/layout/chevron2"/>
    <dgm:cxn modelId="{73274615-D583-2048-92A8-5D750B623903}" srcId="{B120A7F2-1E3A-274F-AB5F-1FAB202889AE}" destId="{467E80C7-8047-A24D-A9C9-DC02446DD1EC}" srcOrd="4" destOrd="0" parTransId="{5CAF4BD9-13E0-EF4E-9D36-13054B5FF1D8}" sibTransId="{D61C5677-D07D-7048-965E-7F7FA4483A1B}"/>
    <dgm:cxn modelId="{07DFBB75-0EB2-804D-BB46-E9F72106047B}" srcId="{A0CDDF34-80C3-014C-B508-3FB16440EC25}" destId="{A4F56C14-DF13-854B-9BB5-76A374EAA501}" srcOrd="0" destOrd="0" parTransId="{1C22AFC6-7272-C24B-AAFD-108943163FF6}" sibTransId="{0297894A-9AD8-314A-B76F-607463A6A460}"/>
    <dgm:cxn modelId="{95CCC032-8454-EF48-B714-DA0FAB44FE32}" srcId="{B120A7F2-1E3A-274F-AB5F-1FAB202889AE}" destId="{365F53E9-DE00-1943-ACEF-2C15C6C2A6C1}" srcOrd="2" destOrd="0" parTransId="{269BF5EB-4CCB-9E4B-BD2B-423A13DD575D}" sibTransId="{A3C230DF-0D88-7D40-932A-28F5DB8F78C2}"/>
    <dgm:cxn modelId="{C5988EF1-DD40-F347-8BBB-2A1B2E6A76BE}" type="presOf" srcId="{97F21614-43E4-D447-A874-0DC47D9810EC}" destId="{896F6C04-E325-1143-A35A-5DE9198E1137}" srcOrd="0" destOrd="0" presId="urn:microsoft.com/office/officeart/2005/8/layout/chevron2"/>
    <dgm:cxn modelId="{17FFC259-A45B-7649-9E9A-A8288AFF9B17}" type="presOf" srcId="{365F53E9-DE00-1943-ACEF-2C15C6C2A6C1}" destId="{A99731F1-2072-C740-AD8B-CF3242C72A71}" srcOrd="0" destOrd="0" presId="urn:microsoft.com/office/officeart/2005/8/layout/chevron2"/>
    <dgm:cxn modelId="{AD10336F-43E5-CC4B-9507-BEA70B083582}" srcId="{B120A7F2-1E3A-274F-AB5F-1FAB202889AE}" destId="{5744E5F9-FC07-3949-8DDD-EEC3A86B8D88}" srcOrd="0" destOrd="0" parTransId="{76528321-6EEF-5F46-8975-BAF17ADFF3A6}" sibTransId="{D9B73A6B-AAFA-2D45-8C3D-5F3760E664D9}"/>
    <dgm:cxn modelId="{87DFF131-5249-9341-853E-F719C8EFDB94}" srcId="{97F21614-43E4-D447-A874-0DC47D9810EC}" destId="{C0008C77-E4F2-F745-8802-8BEF151DCD7E}" srcOrd="0" destOrd="0" parTransId="{275686C3-3688-4848-8AF4-8B02CC9925C1}" sibTransId="{16E622FB-FB4C-2341-9E1F-6DF96F64BDC0}"/>
    <dgm:cxn modelId="{A1EA9198-255A-254F-9293-AD9BB3EF532E}" srcId="{5744E5F9-FC07-3949-8DDD-EEC3A86B8D88}" destId="{22942575-581A-F944-8292-AE6ED8927C17}" srcOrd="0" destOrd="0" parTransId="{A66D7501-F121-964A-8FBD-33898C346CD6}" sibTransId="{9E22F010-35AA-834A-B5AF-0BCCC88C31B3}"/>
    <dgm:cxn modelId="{CB64B5C4-035A-7C47-9DEB-614264005BC6}" srcId="{B120A7F2-1E3A-274F-AB5F-1FAB202889AE}" destId="{97F21614-43E4-D447-A874-0DC47D9810EC}" srcOrd="3" destOrd="0" parTransId="{FDC841DF-34FA-134D-87FF-058BEF593ED5}" sibTransId="{6DB95333-7EC5-D143-A48D-63418ABE5F15}"/>
    <dgm:cxn modelId="{32302434-77D4-5E43-8D27-620E4A635272}" type="presOf" srcId="{B120A7F2-1E3A-274F-AB5F-1FAB202889AE}" destId="{D1B7F1FD-AA49-C040-B69C-4AE5B724E19D}" srcOrd="0" destOrd="0" presId="urn:microsoft.com/office/officeart/2005/8/layout/chevron2"/>
    <dgm:cxn modelId="{30872D33-3DDE-4E43-A4D1-3EF1EFF5977D}" type="presOf" srcId="{467E80C7-8047-A24D-A9C9-DC02446DD1EC}" destId="{AE803782-3C0A-1348-9504-7B44BC377335}" srcOrd="0" destOrd="0" presId="urn:microsoft.com/office/officeart/2005/8/layout/chevron2"/>
    <dgm:cxn modelId="{7A148D06-FCCE-FC4B-9591-4771A37C8291}" type="presOf" srcId="{22942575-581A-F944-8292-AE6ED8927C17}" destId="{01A85CFE-A9F1-D14F-AD13-E539B07CD64B}" srcOrd="0" destOrd="0" presId="urn:microsoft.com/office/officeart/2005/8/layout/chevron2"/>
    <dgm:cxn modelId="{3770A0E1-4320-044D-9BD3-09267866FDF5}" type="presOf" srcId="{A4F56C14-DF13-854B-9BB5-76A374EAA501}" destId="{6A214D92-28C8-1744-A6F9-5B953CCE5C63}" srcOrd="0" destOrd="0" presId="urn:microsoft.com/office/officeart/2005/8/layout/chevron2"/>
    <dgm:cxn modelId="{4F6004E2-758A-7048-A62A-8E43AFAFC2E6}" type="presParOf" srcId="{D1B7F1FD-AA49-C040-B69C-4AE5B724E19D}" destId="{757AD69D-87E2-E84F-A912-455C4D67F4E4}" srcOrd="0" destOrd="0" presId="urn:microsoft.com/office/officeart/2005/8/layout/chevron2"/>
    <dgm:cxn modelId="{8CB566D3-4A39-3141-A9B0-0551B61D07BB}" type="presParOf" srcId="{757AD69D-87E2-E84F-A912-455C4D67F4E4}" destId="{C629E572-4382-8B4E-9067-CB48C683759C}" srcOrd="0" destOrd="0" presId="urn:microsoft.com/office/officeart/2005/8/layout/chevron2"/>
    <dgm:cxn modelId="{0D4E2765-011F-8044-8182-0B478CA0E397}" type="presParOf" srcId="{757AD69D-87E2-E84F-A912-455C4D67F4E4}" destId="{01A85CFE-A9F1-D14F-AD13-E539B07CD64B}" srcOrd="1" destOrd="0" presId="urn:microsoft.com/office/officeart/2005/8/layout/chevron2"/>
    <dgm:cxn modelId="{8377C3DF-709A-7147-9CD8-BD6F499D34FF}" type="presParOf" srcId="{D1B7F1FD-AA49-C040-B69C-4AE5B724E19D}" destId="{A152713F-0D1E-D14F-9CD0-1737FE3285DE}" srcOrd="1" destOrd="0" presId="urn:microsoft.com/office/officeart/2005/8/layout/chevron2"/>
    <dgm:cxn modelId="{810F07D8-BA1F-C74C-8AAA-B6D6BE67428D}" type="presParOf" srcId="{D1B7F1FD-AA49-C040-B69C-4AE5B724E19D}" destId="{4F809D5C-4194-B841-BCF9-DD440A533EB5}" srcOrd="2" destOrd="0" presId="urn:microsoft.com/office/officeart/2005/8/layout/chevron2"/>
    <dgm:cxn modelId="{78110EB8-6997-8246-9D69-B6C440A0E200}" type="presParOf" srcId="{4F809D5C-4194-B841-BCF9-DD440A533EB5}" destId="{C554E768-1541-5D42-A2EF-F725158A0D2C}" srcOrd="0" destOrd="0" presId="urn:microsoft.com/office/officeart/2005/8/layout/chevron2"/>
    <dgm:cxn modelId="{4166A757-1423-EE40-B297-D57DEAE3D55F}" type="presParOf" srcId="{4F809D5C-4194-B841-BCF9-DD440A533EB5}" destId="{6A214D92-28C8-1744-A6F9-5B953CCE5C63}" srcOrd="1" destOrd="0" presId="urn:microsoft.com/office/officeart/2005/8/layout/chevron2"/>
    <dgm:cxn modelId="{A0D5E543-DDF6-7648-8D24-77A4F9CCFC5D}" type="presParOf" srcId="{D1B7F1FD-AA49-C040-B69C-4AE5B724E19D}" destId="{349C1AF4-B1E9-2E46-9F54-08FE16BFCEB4}" srcOrd="3" destOrd="0" presId="urn:microsoft.com/office/officeart/2005/8/layout/chevron2"/>
    <dgm:cxn modelId="{6E02BD2F-A018-8440-BF84-8FCED3026B94}" type="presParOf" srcId="{D1B7F1FD-AA49-C040-B69C-4AE5B724E19D}" destId="{E5A52B06-C67F-1340-8C14-FEF1E4B6321A}" srcOrd="4" destOrd="0" presId="urn:microsoft.com/office/officeart/2005/8/layout/chevron2"/>
    <dgm:cxn modelId="{53D9DCD0-5FBC-4F43-918F-425353A1B41E}" type="presParOf" srcId="{E5A52B06-C67F-1340-8C14-FEF1E4B6321A}" destId="{A99731F1-2072-C740-AD8B-CF3242C72A71}" srcOrd="0" destOrd="0" presId="urn:microsoft.com/office/officeart/2005/8/layout/chevron2"/>
    <dgm:cxn modelId="{2879081E-A7B6-7D43-9ABA-631A9C31DCC8}" type="presParOf" srcId="{E5A52B06-C67F-1340-8C14-FEF1E4B6321A}" destId="{8371C98C-397C-B449-A7C0-971D2D194E44}" srcOrd="1" destOrd="0" presId="urn:microsoft.com/office/officeart/2005/8/layout/chevron2"/>
    <dgm:cxn modelId="{C91FCA12-BA21-424D-8BB9-3F016CAE1505}" type="presParOf" srcId="{D1B7F1FD-AA49-C040-B69C-4AE5B724E19D}" destId="{46738517-60A8-FB44-AB43-61B5BEEC7EBE}" srcOrd="5" destOrd="0" presId="urn:microsoft.com/office/officeart/2005/8/layout/chevron2"/>
    <dgm:cxn modelId="{965708E0-E75D-204C-989F-EBFBA657CEEA}" type="presParOf" srcId="{D1B7F1FD-AA49-C040-B69C-4AE5B724E19D}" destId="{E9D5779F-D4CE-CC44-84D7-5B9329D1C755}" srcOrd="6" destOrd="0" presId="urn:microsoft.com/office/officeart/2005/8/layout/chevron2"/>
    <dgm:cxn modelId="{9160AC14-B5B5-BA4F-8DA9-0B54A73575D9}" type="presParOf" srcId="{E9D5779F-D4CE-CC44-84D7-5B9329D1C755}" destId="{896F6C04-E325-1143-A35A-5DE9198E1137}" srcOrd="0" destOrd="0" presId="urn:microsoft.com/office/officeart/2005/8/layout/chevron2"/>
    <dgm:cxn modelId="{03FE7D80-5034-514D-8637-C49ED64566A4}" type="presParOf" srcId="{E9D5779F-D4CE-CC44-84D7-5B9329D1C755}" destId="{016A83A3-C5D9-6041-9BCD-51265D3FE9AA}" srcOrd="1" destOrd="0" presId="urn:microsoft.com/office/officeart/2005/8/layout/chevron2"/>
    <dgm:cxn modelId="{0A32A9E4-80E2-D244-89E6-6213D8FA9289}" type="presParOf" srcId="{D1B7F1FD-AA49-C040-B69C-4AE5B724E19D}" destId="{CAF19FA2-B67D-134B-98BF-87AA948A3AE6}" srcOrd="7" destOrd="0" presId="urn:microsoft.com/office/officeart/2005/8/layout/chevron2"/>
    <dgm:cxn modelId="{B2660DF5-7737-AE45-A6CA-C531DAD3BB6F}" type="presParOf" srcId="{D1B7F1FD-AA49-C040-B69C-4AE5B724E19D}" destId="{6965D578-2C05-734E-84F7-F0330B61A40E}" srcOrd="8" destOrd="0" presId="urn:microsoft.com/office/officeart/2005/8/layout/chevron2"/>
    <dgm:cxn modelId="{E8BBE69D-0AB4-8B4B-87D2-2D9864913FAE}" type="presParOf" srcId="{6965D578-2C05-734E-84F7-F0330B61A40E}" destId="{AE803782-3C0A-1348-9504-7B44BC377335}" srcOrd="0" destOrd="0" presId="urn:microsoft.com/office/officeart/2005/8/layout/chevron2"/>
    <dgm:cxn modelId="{8EA3CDBA-9796-4843-9A93-A78A147642DD}" type="presParOf" srcId="{6965D578-2C05-734E-84F7-F0330B61A40E}" destId="{1B827F2A-7D93-9C4C-A93B-ABABE3D040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BC139-40EF-4849-AFF6-85B4E3320ADB}" type="doc">
      <dgm:prSet loTypeId="urn:microsoft.com/office/officeart/2005/8/layout/default" loCatId="" qsTypeId="urn:microsoft.com/office/officeart/2005/8/quickstyle/simple1" qsCatId="simple" csTypeId="urn:microsoft.com/office/officeart/2005/8/colors/accent0_2" csCatId="mainScheme" phldr="1"/>
      <dgm:spPr/>
      <dgm:t>
        <a:bodyPr/>
        <a:lstStyle/>
        <a:p>
          <a:endParaRPr lang="en-US"/>
        </a:p>
      </dgm:t>
    </dgm:pt>
    <dgm:pt modelId="{88B6BA68-5CA7-634F-B0AA-6993AA233B34}">
      <dgm:prSet phldrT="[Text]"/>
      <dgm:spPr>
        <a:ln w="19050">
          <a:solidFill>
            <a:srgbClr val="9F9DE7"/>
          </a:solidFill>
        </a:ln>
      </dgm:spPr>
      <dgm:t>
        <a:bodyPr/>
        <a:lstStyle/>
        <a:p>
          <a:r>
            <a:rPr lang="en-US" b="1" dirty="0" err="1" smtClean="0">
              <a:solidFill>
                <a:schemeClr val="tx1"/>
              </a:solidFill>
            </a:rPr>
            <a:t>Vomiting</a:t>
          </a:r>
          <a:r>
            <a:rPr lang="en-US" dirty="0" err="1" smtClean="0">
              <a:solidFill>
                <a:srgbClr val="FF7E79"/>
              </a:solidFill>
              <a:latin typeface="Wingdings" charset="2"/>
            </a:rPr>
            <a:t></a:t>
          </a:r>
          <a:r>
            <a:rPr lang="en-US" dirty="0" err="1" smtClean="0">
              <a:solidFill>
                <a:schemeClr val="bg1">
                  <a:lumMod val="50000"/>
                </a:schemeClr>
              </a:solidFill>
            </a:rPr>
            <a:t>because</a:t>
          </a:r>
          <a:r>
            <a:rPr lang="en-US" dirty="0" smtClean="0">
              <a:solidFill>
                <a:schemeClr val="bg1">
                  <a:lumMod val="50000"/>
                </a:schemeClr>
              </a:solidFill>
            </a:rPr>
            <a:t> </a:t>
          </a:r>
          <a:r>
            <a:rPr lang="en-US" dirty="0">
              <a:solidFill>
                <a:schemeClr val="bg1">
                  <a:lumMod val="50000"/>
                </a:schemeClr>
              </a:solidFill>
            </a:rPr>
            <a:t>its receptors are found in GIT &amp; vomiting center of the medulla. (5-HT3) </a:t>
          </a:r>
          <a:r>
            <a:rPr lang="en-US" dirty="0" smtClean="0">
              <a:solidFill>
                <a:srgbClr val="459122"/>
              </a:solidFill>
            </a:rPr>
            <a:t>give Serotonin</a:t>
          </a:r>
          <a:r>
            <a:rPr lang="ar-SA" dirty="0" smtClean="0">
              <a:solidFill>
                <a:srgbClr val="459122"/>
              </a:solidFill>
            </a:rPr>
            <a:t> </a:t>
          </a:r>
          <a:r>
            <a:rPr lang="en-US" dirty="0" smtClean="0">
              <a:solidFill>
                <a:srgbClr val="459122"/>
              </a:solidFill>
            </a:rPr>
            <a:t>antagonism</a:t>
          </a:r>
          <a:r>
            <a:rPr lang="ar-SA" dirty="0" smtClean="0">
              <a:solidFill>
                <a:srgbClr val="459122"/>
              </a:solidFill>
            </a:rPr>
            <a:t> </a:t>
          </a:r>
          <a:endParaRPr lang="en-US" dirty="0">
            <a:solidFill>
              <a:schemeClr val="bg1">
                <a:lumMod val="50000"/>
              </a:schemeClr>
            </a:solidFill>
          </a:endParaRPr>
        </a:p>
      </dgm:t>
    </dgm:pt>
    <dgm:pt modelId="{7A6FEB9A-54A7-1F4D-B327-9A725795CEED}" type="parTrans" cxnId="{13D048E0-E23A-864F-853F-B0F49448FB56}">
      <dgm:prSet/>
      <dgm:spPr/>
      <dgm:t>
        <a:bodyPr/>
        <a:lstStyle/>
        <a:p>
          <a:endParaRPr lang="en-US"/>
        </a:p>
      </dgm:t>
    </dgm:pt>
    <dgm:pt modelId="{78E69F2E-39AC-6D48-891F-165FCA88C584}" type="sibTrans" cxnId="{13D048E0-E23A-864F-853F-B0F49448FB56}">
      <dgm:prSet/>
      <dgm:spPr/>
      <dgm:t>
        <a:bodyPr/>
        <a:lstStyle/>
        <a:p>
          <a:endParaRPr lang="en-US"/>
        </a:p>
      </dgm:t>
    </dgm:pt>
    <dgm:pt modelId="{7320EA68-D077-4D49-8649-B12F7DFD703F}">
      <dgm:prSet phldrT="[Text]"/>
      <dgm:spPr>
        <a:ln w="19050">
          <a:solidFill>
            <a:srgbClr val="FF7E79"/>
          </a:solidFill>
        </a:ln>
      </dgm:spPr>
      <dgm:t>
        <a:bodyPr/>
        <a:lstStyle/>
        <a:p>
          <a:r>
            <a:rPr lang="en-US" b="1" dirty="0">
              <a:solidFill>
                <a:schemeClr val="tx1"/>
              </a:solidFill>
            </a:rPr>
            <a:t>Obsessive compulsive </a:t>
          </a:r>
          <a:r>
            <a:rPr lang="en-US" b="1" dirty="0" smtClean="0">
              <a:solidFill>
                <a:schemeClr val="tx1"/>
              </a:solidFill>
            </a:rPr>
            <a:t>disorders*OCD </a:t>
          </a:r>
          <a:endParaRPr lang="en-US" dirty="0">
            <a:solidFill>
              <a:schemeClr val="tx1"/>
            </a:solidFill>
          </a:endParaRPr>
        </a:p>
      </dgm:t>
    </dgm:pt>
    <dgm:pt modelId="{8211ADE0-C64D-DF4D-AB2E-FC404416092A}" type="parTrans" cxnId="{3478F24C-FA51-B74D-9F43-2CBC3F4453CC}">
      <dgm:prSet/>
      <dgm:spPr/>
      <dgm:t>
        <a:bodyPr/>
        <a:lstStyle/>
        <a:p>
          <a:endParaRPr lang="en-US"/>
        </a:p>
      </dgm:t>
    </dgm:pt>
    <dgm:pt modelId="{700006AE-247E-BA4C-92DD-5CEA001101E3}" type="sibTrans" cxnId="{3478F24C-FA51-B74D-9F43-2CBC3F4453CC}">
      <dgm:prSet/>
      <dgm:spPr/>
      <dgm:t>
        <a:bodyPr/>
        <a:lstStyle/>
        <a:p>
          <a:endParaRPr lang="en-US"/>
        </a:p>
      </dgm:t>
    </dgm:pt>
    <dgm:pt modelId="{E5E44050-AF75-8F4E-9710-FED704C2D2D3}">
      <dgm:prSet phldrT="[Text]" custT="1"/>
      <dgm:spPr>
        <a:ln w="19050">
          <a:solidFill>
            <a:srgbClr val="FFC000"/>
          </a:solidFill>
        </a:ln>
      </dgm:spPr>
      <dgm:t>
        <a:bodyPr/>
        <a:lstStyle/>
        <a:p>
          <a:r>
            <a:rPr lang="en-US" sz="1200" b="1" dirty="0">
              <a:solidFill>
                <a:schemeClr val="tx1"/>
              </a:solidFill>
            </a:rPr>
            <a:t>Social </a:t>
          </a:r>
          <a:r>
            <a:rPr lang="en-US" sz="1200" b="1" dirty="0" smtClean="0">
              <a:solidFill>
                <a:schemeClr val="tx1"/>
              </a:solidFill>
            </a:rPr>
            <a:t>phobia</a:t>
          </a:r>
        </a:p>
        <a:p>
          <a:r>
            <a:rPr lang="en-US" sz="1000" b="0" dirty="0" smtClean="0">
              <a:solidFill>
                <a:srgbClr val="459122"/>
              </a:solidFill>
            </a:rPr>
            <a:t>(e.g.:</a:t>
          </a:r>
          <a:r>
            <a:rPr lang="en-US" sz="1000" b="0" baseline="0" dirty="0" smtClean="0">
              <a:solidFill>
                <a:srgbClr val="459122"/>
              </a:solidFill>
            </a:rPr>
            <a:t> talking in front of people)</a:t>
          </a:r>
          <a:r>
            <a:rPr lang="en-US" sz="1000" b="0" dirty="0" smtClean="0">
              <a:solidFill>
                <a:srgbClr val="459122"/>
              </a:solidFill>
            </a:rPr>
            <a:t> </a:t>
          </a:r>
          <a:endParaRPr lang="en-US" sz="1000" b="0" dirty="0">
            <a:solidFill>
              <a:srgbClr val="459122"/>
            </a:solidFill>
          </a:endParaRPr>
        </a:p>
      </dgm:t>
    </dgm:pt>
    <dgm:pt modelId="{753AB856-91FA-DA49-86FD-1E88D374CAA5}" type="parTrans" cxnId="{17EF231E-90B5-FE48-9BB1-65CBF5C3BBF2}">
      <dgm:prSet/>
      <dgm:spPr/>
      <dgm:t>
        <a:bodyPr/>
        <a:lstStyle/>
        <a:p>
          <a:endParaRPr lang="en-US"/>
        </a:p>
      </dgm:t>
    </dgm:pt>
    <dgm:pt modelId="{11AE8651-F45D-F445-913A-A063D57A28C3}" type="sibTrans" cxnId="{17EF231E-90B5-FE48-9BB1-65CBF5C3BBF2}">
      <dgm:prSet/>
      <dgm:spPr/>
      <dgm:t>
        <a:bodyPr/>
        <a:lstStyle/>
        <a:p>
          <a:endParaRPr lang="en-US"/>
        </a:p>
      </dgm:t>
    </dgm:pt>
    <dgm:pt modelId="{9E490992-1C69-6248-B563-BECD67980848}">
      <dgm:prSet phldrT="[Text]"/>
      <dgm:spPr>
        <a:ln w="19050">
          <a:solidFill>
            <a:schemeClr val="accent6">
              <a:lumMod val="75000"/>
            </a:schemeClr>
          </a:solidFill>
        </a:ln>
      </dgm:spPr>
      <dgm:t>
        <a:bodyPr/>
        <a:lstStyle/>
        <a:p>
          <a:r>
            <a:rPr lang="en-US" b="1" dirty="0">
              <a:solidFill>
                <a:schemeClr val="tx1"/>
              </a:solidFill>
            </a:rPr>
            <a:t>Depression</a:t>
          </a:r>
          <a:r>
            <a:rPr lang="en-US" b="1" dirty="0"/>
            <a:t> </a:t>
          </a:r>
          <a:r>
            <a:rPr lang="en-US" dirty="0" smtClean="0">
              <a:solidFill>
                <a:srgbClr val="FF7E79"/>
              </a:solidFill>
              <a:latin typeface="Wingdings" charset="2"/>
            </a:rPr>
            <a:t></a:t>
          </a:r>
          <a:r>
            <a:rPr lang="en-US" dirty="0" smtClean="0">
              <a:solidFill>
                <a:schemeClr val="bg1">
                  <a:lumMod val="50000"/>
                </a:schemeClr>
              </a:solidFill>
            </a:rPr>
            <a:t>low </a:t>
          </a:r>
          <a:r>
            <a:rPr lang="en-US" dirty="0">
              <a:solidFill>
                <a:schemeClr val="bg1">
                  <a:lumMod val="50000"/>
                </a:schemeClr>
              </a:solidFill>
            </a:rPr>
            <a:t>serotonin</a:t>
          </a:r>
        </a:p>
      </dgm:t>
    </dgm:pt>
    <dgm:pt modelId="{F706FEC5-3F9E-CE46-8D6B-7F1A8B969B72}" type="parTrans" cxnId="{4E58D83A-DE72-4C47-9426-C51AC589A4C8}">
      <dgm:prSet/>
      <dgm:spPr/>
      <dgm:t>
        <a:bodyPr/>
        <a:lstStyle/>
        <a:p>
          <a:endParaRPr lang="en-US"/>
        </a:p>
      </dgm:t>
    </dgm:pt>
    <dgm:pt modelId="{E95EFBB4-9866-0E4B-ABF0-01679374816B}" type="sibTrans" cxnId="{4E58D83A-DE72-4C47-9426-C51AC589A4C8}">
      <dgm:prSet/>
      <dgm:spPr/>
      <dgm:t>
        <a:bodyPr/>
        <a:lstStyle/>
        <a:p>
          <a:endParaRPr lang="en-US"/>
        </a:p>
      </dgm:t>
    </dgm:pt>
    <dgm:pt modelId="{1F09E27B-E7DD-A64D-999F-31D0B031575F}">
      <dgm:prSet phldrT="[Text]"/>
      <dgm:spPr>
        <a:ln w="19050">
          <a:solidFill>
            <a:srgbClr val="7030A0"/>
          </a:solidFill>
        </a:ln>
      </dgm:spPr>
      <dgm:t>
        <a:bodyPr/>
        <a:lstStyle/>
        <a:p>
          <a:r>
            <a:rPr lang="en-US" b="1" dirty="0">
              <a:solidFill>
                <a:schemeClr val="tx1"/>
              </a:solidFill>
            </a:rPr>
            <a:t>Schizophrenia</a:t>
          </a:r>
          <a:r>
            <a:rPr lang="en-US" b="1" dirty="0"/>
            <a:t> </a:t>
          </a:r>
          <a:r>
            <a:rPr lang="en-US" dirty="0" smtClean="0">
              <a:solidFill>
                <a:srgbClr val="FF7E79"/>
              </a:solidFill>
              <a:latin typeface="Wingdings" charset="2"/>
            </a:rPr>
            <a:t></a:t>
          </a:r>
          <a:r>
            <a:rPr lang="en-US" dirty="0" smtClean="0">
              <a:solidFill>
                <a:srgbClr val="008F00"/>
              </a:solidFill>
            </a:rPr>
            <a:t>dopamine </a:t>
          </a:r>
          <a:r>
            <a:rPr lang="en-US" dirty="0">
              <a:solidFill>
                <a:srgbClr val="008F00"/>
              </a:solidFill>
            </a:rPr>
            <a:t>&amp; Ach </a:t>
          </a:r>
        </a:p>
      </dgm:t>
    </dgm:pt>
    <dgm:pt modelId="{56CDE689-A730-2242-A888-3F925975602F}" type="parTrans" cxnId="{236C4F4D-91C6-DF48-8F47-13EB404F2B94}">
      <dgm:prSet/>
      <dgm:spPr/>
      <dgm:t>
        <a:bodyPr/>
        <a:lstStyle/>
        <a:p>
          <a:endParaRPr lang="en-US"/>
        </a:p>
      </dgm:t>
    </dgm:pt>
    <dgm:pt modelId="{BA922B08-049A-0449-B194-0F35913276DC}" type="sibTrans" cxnId="{236C4F4D-91C6-DF48-8F47-13EB404F2B94}">
      <dgm:prSet/>
      <dgm:spPr/>
      <dgm:t>
        <a:bodyPr/>
        <a:lstStyle/>
        <a:p>
          <a:pPr rtl="0"/>
          <a:endParaRPr lang="en-US"/>
        </a:p>
      </dgm:t>
    </dgm:pt>
    <dgm:pt modelId="{1D82406D-DA12-3B49-B120-CF14680BD8D2}">
      <dgm:prSet/>
      <dgm:spPr>
        <a:ln w="19050">
          <a:solidFill>
            <a:srgbClr val="5B9BD5"/>
          </a:solidFill>
        </a:ln>
      </dgm:spPr>
      <dgm:t>
        <a:bodyPr/>
        <a:lstStyle/>
        <a:p>
          <a:r>
            <a:rPr lang="en-US" b="1" dirty="0">
              <a:solidFill>
                <a:schemeClr val="tx1"/>
              </a:solidFill>
            </a:rPr>
            <a:t>Generalized </a:t>
          </a:r>
          <a:r>
            <a:rPr lang="en-US" b="1" dirty="0" smtClean="0">
              <a:solidFill>
                <a:schemeClr val="tx1"/>
              </a:solidFill>
            </a:rPr>
            <a:t>anxiety</a:t>
          </a:r>
          <a:endParaRPr lang="ar-SA" b="1" dirty="0" smtClean="0">
            <a:solidFill>
              <a:schemeClr val="tx1"/>
            </a:solidFill>
          </a:endParaRPr>
        </a:p>
        <a:p>
          <a:r>
            <a:rPr lang="en-US" b="1" dirty="0" smtClean="0">
              <a:solidFill>
                <a:srgbClr val="459122"/>
              </a:solidFill>
            </a:rPr>
            <a:t>All the time, unknown reason  </a:t>
          </a:r>
          <a:endParaRPr lang="en-US" dirty="0">
            <a:solidFill>
              <a:srgbClr val="459122"/>
            </a:solidFill>
          </a:endParaRPr>
        </a:p>
      </dgm:t>
    </dgm:pt>
    <dgm:pt modelId="{23AA9BC8-333E-E941-BF1E-C3AF7539EE20}" type="parTrans" cxnId="{9F5E5492-3AC5-D342-9133-25508CF8B1E7}">
      <dgm:prSet/>
      <dgm:spPr/>
      <dgm:t>
        <a:bodyPr/>
        <a:lstStyle/>
        <a:p>
          <a:endParaRPr lang="en-US"/>
        </a:p>
      </dgm:t>
    </dgm:pt>
    <dgm:pt modelId="{F59FBC05-5FBF-0445-A7C2-F5F1EA3E779F}" type="sibTrans" cxnId="{9F5E5492-3AC5-D342-9133-25508CF8B1E7}">
      <dgm:prSet/>
      <dgm:spPr/>
      <dgm:t>
        <a:bodyPr/>
        <a:lstStyle/>
        <a:p>
          <a:endParaRPr lang="en-US"/>
        </a:p>
      </dgm:t>
    </dgm:pt>
    <dgm:pt modelId="{9F32BE08-BA6A-2B4E-84C4-BFB94DFD0893}" type="pres">
      <dgm:prSet presAssocID="{8CFBC139-40EF-4849-AFF6-85B4E3320ADB}" presName="diagram" presStyleCnt="0">
        <dgm:presLayoutVars>
          <dgm:dir/>
          <dgm:resizeHandles val="exact"/>
        </dgm:presLayoutVars>
      </dgm:prSet>
      <dgm:spPr/>
      <dgm:t>
        <a:bodyPr/>
        <a:lstStyle/>
        <a:p>
          <a:endParaRPr lang="en-US"/>
        </a:p>
      </dgm:t>
    </dgm:pt>
    <dgm:pt modelId="{172B9E45-5E1D-D246-B5A7-21F8629368A1}" type="pres">
      <dgm:prSet presAssocID="{88B6BA68-5CA7-634F-B0AA-6993AA233B34}" presName="node" presStyleLbl="node1" presStyleIdx="0" presStyleCnt="6" custScaleX="140609" custScaleY="95343">
        <dgm:presLayoutVars>
          <dgm:bulletEnabled val="1"/>
        </dgm:presLayoutVars>
      </dgm:prSet>
      <dgm:spPr/>
      <dgm:t>
        <a:bodyPr/>
        <a:lstStyle/>
        <a:p>
          <a:endParaRPr lang="en-US"/>
        </a:p>
      </dgm:t>
    </dgm:pt>
    <dgm:pt modelId="{82E19C8C-DC67-D24A-9CE7-AACCF8A31581}" type="pres">
      <dgm:prSet presAssocID="{78E69F2E-39AC-6D48-891F-165FCA88C584}" presName="sibTrans" presStyleCnt="0"/>
      <dgm:spPr/>
    </dgm:pt>
    <dgm:pt modelId="{E9A25797-C27B-654C-BA20-701F2E63760E}" type="pres">
      <dgm:prSet presAssocID="{1D82406D-DA12-3B49-B120-CF14680BD8D2}" presName="node" presStyleLbl="node1" presStyleIdx="1" presStyleCnt="6" custScaleX="140609" custScaleY="95343">
        <dgm:presLayoutVars>
          <dgm:bulletEnabled val="1"/>
        </dgm:presLayoutVars>
      </dgm:prSet>
      <dgm:spPr/>
      <dgm:t>
        <a:bodyPr/>
        <a:lstStyle/>
        <a:p>
          <a:endParaRPr lang="en-US"/>
        </a:p>
      </dgm:t>
    </dgm:pt>
    <dgm:pt modelId="{CBA8B789-E039-EF47-B9D5-B13D65601D01}" type="pres">
      <dgm:prSet presAssocID="{F59FBC05-5FBF-0445-A7C2-F5F1EA3E779F}" presName="sibTrans" presStyleCnt="0"/>
      <dgm:spPr/>
    </dgm:pt>
    <dgm:pt modelId="{95852C8E-1F2F-AF4D-853F-854FB8A9B990}" type="pres">
      <dgm:prSet presAssocID="{7320EA68-D077-4D49-8649-B12F7DFD703F}" presName="node" presStyleLbl="node1" presStyleIdx="2" presStyleCnt="6" custScaleX="140609" custScaleY="95343">
        <dgm:presLayoutVars>
          <dgm:bulletEnabled val="1"/>
        </dgm:presLayoutVars>
      </dgm:prSet>
      <dgm:spPr/>
      <dgm:t>
        <a:bodyPr/>
        <a:lstStyle/>
        <a:p>
          <a:endParaRPr lang="en-US"/>
        </a:p>
      </dgm:t>
    </dgm:pt>
    <dgm:pt modelId="{3B6844BA-EF5A-324B-BE77-DFAF3DD489BC}" type="pres">
      <dgm:prSet presAssocID="{700006AE-247E-BA4C-92DD-5CEA001101E3}" presName="sibTrans" presStyleCnt="0"/>
      <dgm:spPr/>
    </dgm:pt>
    <dgm:pt modelId="{64C84C91-7FE1-E640-9087-E081018F8F56}" type="pres">
      <dgm:prSet presAssocID="{E5E44050-AF75-8F4E-9710-FED704C2D2D3}" presName="node" presStyleLbl="node1" presStyleIdx="3" presStyleCnt="6" custScaleX="140609" custScaleY="95343" custLinFactNeighborX="-979" custLinFactNeighborY="2108">
        <dgm:presLayoutVars>
          <dgm:bulletEnabled val="1"/>
        </dgm:presLayoutVars>
      </dgm:prSet>
      <dgm:spPr/>
      <dgm:t>
        <a:bodyPr/>
        <a:lstStyle/>
        <a:p>
          <a:endParaRPr lang="en-US"/>
        </a:p>
      </dgm:t>
    </dgm:pt>
    <dgm:pt modelId="{5D4C9F5B-B871-5941-B0C5-71B464F76512}" type="pres">
      <dgm:prSet presAssocID="{11AE8651-F45D-F445-913A-A063D57A28C3}" presName="sibTrans" presStyleCnt="0"/>
      <dgm:spPr/>
    </dgm:pt>
    <dgm:pt modelId="{E66641FC-EBFB-D94F-AC16-04B3C9EE49AE}" type="pres">
      <dgm:prSet presAssocID="{9E490992-1C69-6248-B563-BECD67980848}" presName="node" presStyleLbl="node1" presStyleIdx="4" presStyleCnt="6" custScaleX="140609" custScaleY="95343">
        <dgm:presLayoutVars>
          <dgm:bulletEnabled val="1"/>
        </dgm:presLayoutVars>
      </dgm:prSet>
      <dgm:spPr/>
      <dgm:t>
        <a:bodyPr/>
        <a:lstStyle/>
        <a:p>
          <a:endParaRPr lang="en-US"/>
        </a:p>
      </dgm:t>
    </dgm:pt>
    <dgm:pt modelId="{759C05A9-917F-064E-8DCF-3864A478FCA2}" type="pres">
      <dgm:prSet presAssocID="{E95EFBB4-9866-0E4B-ABF0-01679374816B}" presName="sibTrans" presStyleCnt="0"/>
      <dgm:spPr/>
    </dgm:pt>
    <dgm:pt modelId="{2608679F-3F4D-1C40-B399-217A8ABDCFDA}" type="pres">
      <dgm:prSet presAssocID="{1F09E27B-E7DD-A64D-999F-31D0B031575F}" presName="node" presStyleLbl="node1" presStyleIdx="5" presStyleCnt="6" custScaleX="140609" custScaleY="95343">
        <dgm:presLayoutVars>
          <dgm:bulletEnabled val="1"/>
        </dgm:presLayoutVars>
      </dgm:prSet>
      <dgm:spPr/>
      <dgm:t>
        <a:bodyPr/>
        <a:lstStyle/>
        <a:p>
          <a:endParaRPr lang="en-US"/>
        </a:p>
      </dgm:t>
    </dgm:pt>
  </dgm:ptLst>
  <dgm:cxnLst>
    <dgm:cxn modelId="{3478F24C-FA51-B74D-9F43-2CBC3F4453CC}" srcId="{8CFBC139-40EF-4849-AFF6-85B4E3320ADB}" destId="{7320EA68-D077-4D49-8649-B12F7DFD703F}" srcOrd="2" destOrd="0" parTransId="{8211ADE0-C64D-DF4D-AB2E-FC404416092A}" sibTransId="{700006AE-247E-BA4C-92DD-5CEA001101E3}"/>
    <dgm:cxn modelId="{17EF231E-90B5-FE48-9BB1-65CBF5C3BBF2}" srcId="{8CFBC139-40EF-4849-AFF6-85B4E3320ADB}" destId="{E5E44050-AF75-8F4E-9710-FED704C2D2D3}" srcOrd="3" destOrd="0" parTransId="{753AB856-91FA-DA49-86FD-1E88D374CAA5}" sibTransId="{11AE8651-F45D-F445-913A-A063D57A28C3}"/>
    <dgm:cxn modelId="{796AA89B-B03E-634C-B218-DA2560C0B7A0}" type="presOf" srcId="{88B6BA68-5CA7-634F-B0AA-6993AA233B34}" destId="{172B9E45-5E1D-D246-B5A7-21F8629368A1}" srcOrd="0" destOrd="0" presId="urn:microsoft.com/office/officeart/2005/8/layout/default"/>
    <dgm:cxn modelId="{4A2DC555-155C-9941-B0DB-7689A449ED2F}" type="presOf" srcId="{9E490992-1C69-6248-B563-BECD67980848}" destId="{E66641FC-EBFB-D94F-AC16-04B3C9EE49AE}" srcOrd="0" destOrd="0" presId="urn:microsoft.com/office/officeart/2005/8/layout/default"/>
    <dgm:cxn modelId="{6437FB1F-21F8-364D-9F03-2E94A6E1268C}" type="presOf" srcId="{7320EA68-D077-4D49-8649-B12F7DFD703F}" destId="{95852C8E-1F2F-AF4D-853F-854FB8A9B990}" srcOrd="0" destOrd="0" presId="urn:microsoft.com/office/officeart/2005/8/layout/default"/>
    <dgm:cxn modelId="{7E6C3B1E-B36D-7140-A548-114119C9EF9B}" type="presOf" srcId="{8CFBC139-40EF-4849-AFF6-85B4E3320ADB}" destId="{9F32BE08-BA6A-2B4E-84C4-BFB94DFD0893}" srcOrd="0" destOrd="0" presId="urn:microsoft.com/office/officeart/2005/8/layout/default"/>
    <dgm:cxn modelId="{9F5E5492-3AC5-D342-9133-25508CF8B1E7}" srcId="{8CFBC139-40EF-4849-AFF6-85B4E3320ADB}" destId="{1D82406D-DA12-3B49-B120-CF14680BD8D2}" srcOrd="1" destOrd="0" parTransId="{23AA9BC8-333E-E941-BF1E-C3AF7539EE20}" sibTransId="{F59FBC05-5FBF-0445-A7C2-F5F1EA3E779F}"/>
    <dgm:cxn modelId="{236C4F4D-91C6-DF48-8F47-13EB404F2B94}" srcId="{8CFBC139-40EF-4849-AFF6-85B4E3320ADB}" destId="{1F09E27B-E7DD-A64D-999F-31D0B031575F}" srcOrd="5" destOrd="0" parTransId="{56CDE689-A730-2242-A888-3F925975602F}" sibTransId="{BA922B08-049A-0449-B194-0F35913276DC}"/>
    <dgm:cxn modelId="{13D048E0-E23A-864F-853F-B0F49448FB56}" srcId="{8CFBC139-40EF-4849-AFF6-85B4E3320ADB}" destId="{88B6BA68-5CA7-634F-B0AA-6993AA233B34}" srcOrd="0" destOrd="0" parTransId="{7A6FEB9A-54A7-1F4D-B327-9A725795CEED}" sibTransId="{78E69F2E-39AC-6D48-891F-165FCA88C584}"/>
    <dgm:cxn modelId="{7907C6FC-862B-904B-AC9F-2A130E3E647D}" type="presOf" srcId="{E5E44050-AF75-8F4E-9710-FED704C2D2D3}" destId="{64C84C91-7FE1-E640-9087-E081018F8F56}" srcOrd="0" destOrd="0" presId="urn:microsoft.com/office/officeart/2005/8/layout/default"/>
    <dgm:cxn modelId="{90DF8EC0-8530-BE4C-B010-0C28CB8CC655}" type="presOf" srcId="{1F09E27B-E7DD-A64D-999F-31D0B031575F}" destId="{2608679F-3F4D-1C40-B399-217A8ABDCFDA}" srcOrd="0" destOrd="0" presId="urn:microsoft.com/office/officeart/2005/8/layout/default"/>
    <dgm:cxn modelId="{3CC4A8CB-24D7-494B-A85C-66032F75EAD5}" type="presOf" srcId="{1D82406D-DA12-3B49-B120-CF14680BD8D2}" destId="{E9A25797-C27B-654C-BA20-701F2E63760E}" srcOrd="0" destOrd="0" presId="urn:microsoft.com/office/officeart/2005/8/layout/default"/>
    <dgm:cxn modelId="{4E58D83A-DE72-4C47-9426-C51AC589A4C8}" srcId="{8CFBC139-40EF-4849-AFF6-85B4E3320ADB}" destId="{9E490992-1C69-6248-B563-BECD67980848}" srcOrd="4" destOrd="0" parTransId="{F706FEC5-3F9E-CE46-8D6B-7F1A8B969B72}" sibTransId="{E95EFBB4-9866-0E4B-ABF0-01679374816B}"/>
    <dgm:cxn modelId="{495ACED7-EE27-0D4D-8469-BDB5B23880DA}" type="presParOf" srcId="{9F32BE08-BA6A-2B4E-84C4-BFB94DFD0893}" destId="{172B9E45-5E1D-D246-B5A7-21F8629368A1}" srcOrd="0" destOrd="0" presId="urn:microsoft.com/office/officeart/2005/8/layout/default"/>
    <dgm:cxn modelId="{85D716D1-026E-5442-AD4E-617CA8256773}" type="presParOf" srcId="{9F32BE08-BA6A-2B4E-84C4-BFB94DFD0893}" destId="{82E19C8C-DC67-D24A-9CE7-AACCF8A31581}" srcOrd="1" destOrd="0" presId="urn:microsoft.com/office/officeart/2005/8/layout/default"/>
    <dgm:cxn modelId="{611690E4-A3D1-024F-88FF-33E68344E496}" type="presParOf" srcId="{9F32BE08-BA6A-2B4E-84C4-BFB94DFD0893}" destId="{E9A25797-C27B-654C-BA20-701F2E63760E}" srcOrd="2" destOrd="0" presId="urn:microsoft.com/office/officeart/2005/8/layout/default"/>
    <dgm:cxn modelId="{96EBC070-3F7A-5945-9471-6B270C117CB8}" type="presParOf" srcId="{9F32BE08-BA6A-2B4E-84C4-BFB94DFD0893}" destId="{CBA8B789-E039-EF47-B9D5-B13D65601D01}" srcOrd="3" destOrd="0" presId="urn:microsoft.com/office/officeart/2005/8/layout/default"/>
    <dgm:cxn modelId="{BEDFF5D4-8FA5-B24E-8E7E-41C13F53D148}" type="presParOf" srcId="{9F32BE08-BA6A-2B4E-84C4-BFB94DFD0893}" destId="{95852C8E-1F2F-AF4D-853F-854FB8A9B990}" srcOrd="4" destOrd="0" presId="urn:microsoft.com/office/officeart/2005/8/layout/default"/>
    <dgm:cxn modelId="{B1AD4319-E310-E642-BAA8-64E38763BEE9}" type="presParOf" srcId="{9F32BE08-BA6A-2B4E-84C4-BFB94DFD0893}" destId="{3B6844BA-EF5A-324B-BE77-DFAF3DD489BC}" srcOrd="5" destOrd="0" presId="urn:microsoft.com/office/officeart/2005/8/layout/default"/>
    <dgm:cxn modelId="{2E0A9474-F72A-9A4A-9187-6D23A6147F20}" type="presParOf" srcId="{9F32BE08-BA6A-2B4E-84C4-BFB94DFD0893}" destId="{64C84C91-7FE1-E640-9087-E081018F8F56}" srcOrd="6" destOrd="0" presId="urn:microsoft.com/office/officeart/2005/8/layout/default"/>
    <dgm:cxn modelId="{20116782-8C30-6540-82D0-0C502710F7C4}" type="presParOf" srcId="{9F32BE08-BA6A-2B4E-84C4-BFB94DFD0893}" destId="{5D4C9F5B-B871-5941-B0C5-71B464F76512}" srcOrd="7" destOrd="0" presId="urn:microsoft.com/office/officeart/2005/8/layout/default"/>
    <dgm:cxn modelId="{12DC338B-2AF1-2C48-B90B-F3EDC6DAE58D}" type="presParOf" srcId="{9F32BE08-BA6A-2B4E-84C4-BFB94DFD0893}" destId="{E66641FC-EBFB-D94F-AC16-04B3C9EE49AE}" srcOrd="8" destOrd="0" presId="urn:microsoft.com/office/officeart/2005/8/layout/default"/>
    <dgm:cxn modelId="{4CB3FF16-C6AA-7141-9094-3B47341B44AB}" type="presParOf" srcId="{9F32BE08-BA6A-2B4E-84C4-BFB94DFD0893}" destId="{759C05A9-917F-064E-8DCF-3864A478FCA2}" srcOrd="9" destOrd="0" presId="urn:microsoft.com/office/officeart/2005/8/layout/default"/>
    <dgm:cxn modelId="{3E155BD6-8407-5742-A2EE-6788C4D202FB}" type="presParOf" srcId="{9F32BE08-BA6A-2B4E-84C4-BFB94DFD0893}" destId="{2608679F-3F4D-1C40-B399-217A8ABDCFDA}"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1E837E-0BDB-9D4F-89AD-7E40C5D4A5C6}" type="doc">
      <dgm:prSet loTypeId="urn:microsoft.com/office/officeart/2005/8/layout/matrix1" loCatId="" qsTypeId="urn:microsoft.com/office/officeart/2005/8/quickstyle/simple1" qsCatId="simple" csTypeId="urn:microsoft.com/office/officeart/2005/8/colors/accent6_1" csCatId="accent6" phldr="1"/>
      <dgm:spPr/>
      <dgm:t>
        <a:bodyPr/>
        <a:lstStyle/>
        <a:p>
          <a:endParaRPr lang="en-US"/>
        </a:p>
      </dgm:t>
    </dgm:pt>
    <dgm:pt modelId="{DABDDB74-1E5E-0548-982A-A93FCA1840C9}">
      <dgm:prSet phldrT="[Text]"/>
      <dgm:spPr>
        <a:solidFill>
          <a:srgbClr val="8BDDDE"/>
        </a:solidFill>
      </dgm:spPr>
      <dgm:t>
        <a:bodyPr/>
        <a:lstStyle/>
        <a:p>
          <a:r>
            <a:rPr lang="en-US" b="1" dirty="0">
              <a:solidFill>
                <a:schemeClr val="tx1"/>
              </a:solidFill>
            </a:rPr>
            <a:t>Blockade of postsynaptic dopamine receptors </a:t>
          </a:r>
          <a:endParaRPr lang="en-US" dirty="0">
            <a:solidFill>
              <a:schemeClr val="tx1"/>
            </a:solidFill>
          </a:endParaRPr>
        </a:p>
      </dgm:t>
    </dgm:pt>
    <dgm:pt modelId="{CD833E84-37B5-6E44-9FD3-C80B865CF77D}" type="parTrans" cxnId="{63AB36BC-128F-0347-8937-F6229DADCD1B}">
      <dgm:prSet/>
      <dgm:spPr/>
      <dgm:t>
        <a:bodyPr/>
        <a:lstStyle/>
        <a:p>
          <a:endParaRPr lang="en-US"/>
        </a:p>
      </dgm:t>
    </dgm:pt>
    <dgm:pt modelId="{DD594CA5-48BE-6B49-9A15-279CC534E24A}" type="sibTrans" cxnId="{63AB36BC-128F-0347-8937-F6229DADCD1B}">
      <dgm:prSet/>
      <dgm:spPr/>
      <dgm:t>
        <a:bodyPr/>
        <a:lstStyle/>
        <a:p>
          <a:endParaRPr lang="en-US"/>
        </a:p>
      </dgm:t>
    </dgm:pt>
    <dgm:pt modelId="{F2F6800A-F543-EC46-89AC-45D0A1770F7C}">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1- In </a:t>
          </a:r>
          <a:r>
            <a:rPr lang="en-US" dirty="0"/>
            <a:t>chemoreceptor trigger zone (</a:t>
          </a:r>
          <a:r>
            <a:rPr lang="en-US" b="1" dirty="0"/>
            <a:t>CTZ</a:t>
          </a:r>
          <a:r>
            <a:rPr lang="en-US" dirty="0"/>
            <a:t>) </a:t>
          </a:r>
        </a:p>
        <a:p>
          <a:r>
            <a:rPr lang="en-US" b="1" dirty="0">
              <a:solidFill>
                <a:srgbClr val="FF7E79"/>
              </a:solidFill>
            </a:rPr>
            <a:t>↓</a:t>
          </a:r>
        </a:p>
        <a:p>
          <a:r>
            <a:rPr lang="en-US" dirty="0"/>
            <a:t>Antiemetic effect (low dose) </a:t>
          </a:r>
        </a:p>
      </dgm:t>
    </dgm:pt>
    <dgm:pt modelId="{BD635234-9E6B-E94E-8441-70E777B3D688}" type="parTrans" cxnId="{132E3472-7949-EE4C-89B7-C4D81E5E744C}">
      <dgm:prSet/>
      <dgm:spPr/>
      <dgm:t>
        <a:bodyPr/>
        <a:lstStyle/>
        <a:p>
          <a:endParaRPr lang="en-US"/>
        </a:p>
      </dgm:t>
    </dgm:pt>
    <dgm:pt modelId="{DAF8A3EC-2793-EC4F-9BC5-94F328F407DB}" type="sibTrans" cxnId="{132E3472-7949-EE4C-89B7-C4D81E5E744C}">
      <dgm:prSet/>
      <dgm:spPr/>
      <dgm:t>
        <a:bodyPr/>
        <a:lstStyle/>
        <a:p>
          <a:endParaRPr lang="en-US"/>
        </a:p>
      </dgm:t>
    </dgm:pt>
    <dgm:pt modelId="{36C656A1-2EA7-7340-93C7-D02CDE4275E4}">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000" dirty="0" smtClean="0">
              <a:solidFill>
                <a:srgbClr val="FF0000"/>
              </a:solidFill>
            </a:rPr>
            <a:t>2- In </a:t>
          </a:r>
          <a:r>
            <a:rPr lang="en-US" sz="1000" b="1" dirty="0">
              <a:solidFill>
                <a:srgbClr val="FF0000"/>
              </a:solidFill>
            </a:rPr>
            <a:t>mesolimbic system </a:t>
          </a:r>
          <a:endParaRPr lang="en-US" sz="1000" dirty="0">
            <a:solidFill>
              <a:srgbClr val="FF0000"/>
            </a:solidFill>
          </a:endParaRPr>
        </a:p>
        <a:p>
          <a:r>
            <a:rPr lang="en-US" sz="1000" dirty="0">
              <a:solidFill>
                <a:schemeClr val="bg1">
                  <a:lumMod val="50000"/>
                </a:schemeClr>
              </a:solidFill>
            </a:rPr>
            <a:t>(reward pathway) </a:t>
          </a:r>
        </a:p>
        <a:p>
          <a:r>
            <a:rPr lang="en-US" sz="1000" b="1" dirty="0">
              <a:solidFill>
                <a:srgbClr val="FF7E79"/>
              </a:solidFill>
            </a:rPr>
            <a:t>↓</a:t>
          </a:r>
        </a:p>
        <a:p>
          <a:r>
            <a:rPr lang="en-US" sz="1000" dirty="0">
              <a:solidFill>
                <a:srgbClr val="FF0000"/>
              </a:solidFill>
            </a:rPr>
            <a:t>Ameliorate schizophrenia (psychiatric effect</a:t>
          </a:r>
          <a:r>
            <a:rPr lang="en-US" sz="1000" dirty="0" smtClean="0">
              <a:solidFill>
                <a:srgbClr val="FF0000"/>
              </a:solidFill>
            </a:rPr>
            <a:t>)</a:t>
          </a:r>
          <a:endParaRPr lang="ar-SA" sz="1000" dirty="0" smtClean="0">
            <a:solidFill>
              <a:srgbClr val="FF0000"/>
            </a:solidFill>
          </a:endParaRPr>
        </a:p>
        <a:p>
          <a:r>
            <a:rPr lang="en-US" sz="1000" dirty="0" smtClean="0">
              <a:solidFill>
                <a:srgbClr val="459122"/>
              </a:solidFill>
            </a:rPr>
            <a:t>(↑</a:t>
          </a:r>
          <a:r>
            <a:rPr lang="en-US" sz="1000" dirty="0" err="1" smtClean="0">
              <a:solidFill>
                <a:srgbClr val="459122"/>
              </a:solidFill>
            </a:rPr>
            <a:t>dopamin</a:t>
          </a:r>
          <a:r>
            <a:rPr lang="en-US" sz="1000" dirty="0" smtClean="0">
              <a:solidFill>
                <a:srgbClr val="459122"/>
              </a:solidFill>
            </a:rPr>
            <a:t> </a:t>
          </a:r>
          <a:r>
            <a:rPr lang="en-US" sz="1000" dirty="0" smtClean="0">
              <a:solidFill>
                <a:srgbClr val="459122"/>
              </a:solidFill>
              <a:sym typeface="Wingdings"/>
            </a:rPr>
            <a:t> </a:t>
          </a:r>
          <a:r>
            <a:rPr lang="en-US" sz="1000" dirty="0" smtClean="0">
              <a:solidFill>
                <a:srgbClr val="459122"/>
              </a:solidFill>
            </a:rPr>
            <a:t>schizophrenia) </a:t>
          </a:r>
          <a:endParaRPr lang="en-US" sz="1000" dirty="0">
            <a:solidFill>
              <a:srgbClr val="459122"/>
            </a:solidFill>
          </a:endParaRPr>
        </a:p>
      </dgm:t>
    </dgm:pt>
    <dgm:pt modelId="{DCEC4D87-E11D-7548-9EA2-EFB95B48B99F}" type="parTrans" cxnId="{08AC612A-0F6C-DE42-B9E6-C187ACC004C1}">
      <dgm:prSet/>
      <dgm:spPr/>
      <dgm:t>
        <a:bodyPr/>
        <a:lstStyle/>
        <a:p>
          <a:endParaRPr lang="en-US"/>
        </a:p>
      </dgm:t>
    </dgm:pt>
    <dgm:pt modelId="{C83CF4CE-909D-3D44-894E-EBA83498AA73}" type="sibTrans" cxnId="{08AC612A-0F6C-DE42-B9E6-C187ACC004C1}">
      <dgm:prSet/>
      <dgm:spPr/>
      <dgm:t>
        <a:bodyPr/>
        <a:lstStyle/>
        <a:p>
          <a:endParaRPr lang="en-US"/>
        </a:p>
      </dgm:t>
    </dgm:pt>
    <dgm:pt modelId="{5F3D1FD3-D127-2C47-B02A-A12FB8AB1D66}">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3-In </a:t>
          </a:r>
          <a:r>
            <a:rPr lang="en-US" b="1" dirty="0"/>
            <a:t>tuberoinfundibular pathway </a:t>
          </a:r>
          <a:r>
            <a:rPr lang="en-US" dirty="0"/>
            <a:t>(hypothalamus – ant.- pituitary) </a:t>
          </a:r>
        </a:p>
        <a:p>
          <a:r>
            <a:rPr lang="en-US" b="1" dirty="0">
              <a:solidFill>
                <a:srgbClr val="FF7E79"/>
              </a:solidFill>
            </a:rPr>
            <a:t>↓</a:t>
          </a:r>
        </a:p>
        <a:p>
          <a:r>
            <a:rPr lang="en-US" dirty="0"/>
            <a:t>↑Release of prolactin→hyperprolactinemia (endocrinal effect) </a:t>
          </a:r>
        </a:p>
      </dgm:t>
    </dgm:pt>
    <dgm:pt modelId="{4859DD23-C312-9D42-AA82-BBEBB4CDF548}" type="parTrans" cxnId="{33C8F715-C0EA-404F-97C8-E7B99CF01332}">
      <dgm:prSet/>
      <dgm:spPr/>
      <dgm:t>
        <a:bodyPr/>
        <a:lstStyle/>
        <a:p>
          <a:endParaRPr lang="en-US"/>
        </a:p>
      </dgm:t>
    </dgm:pt>
    <dgm:pt modelId="{1D914462-A30A-7A4C-99A7-DEBD59AE34F9}" type="sibTrans" cxnId="{33C8F715-C0EA-404F-97C8-E7B99CF01332}">
      <dgm:prSet/>
      <dgm:spPr/>
      <dgm:t>
        <a:bodyPr/>
        <a:lstStyle/>
        <a:p>
          <a:endParaRPr lang="en-US"/>
        </a:p>
      </dgm:t>
    </dgm:pt>
    <dgm:pt modelId="{2A039ED6-F1C4-F242-80FB-34F14E9AE0EF}">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4-</a:t>
          </a:r>
          <a:r>
            <a:rPr lang="en-US" baseline="0" dirty="0" smtClean="0"/>
            <a:t> </a:t>
          </a:r>
          <a:r>
            <a:rPr lang="en-US" dirty="0" smtClean="0"/>
            <a:t>In </a:t>
          </a:r>
          <a:r>
            <a:rPr lang="en-US" b="1" dirty="0"/>
            <a:t>nigrostriatal system </a:t>
          </a:r>
          <a:r>
            <a:rPr lang="en-US" dirty="0"/>
            <a:t>(</a:t>
          </a:r>
          <a:r>
            <a:rPr lang="en-US" b="1" dirty="0"/>
            <a:t>basal ganglia</a:t>
          </a:r>
          <a:r>
            <a:rPr lang="en-US" dirty="0"/>
            <a:t>) </a:t>
          </a:r>
        </a:p>
        <a:p>
          <a:r>
            <a:rPr lang="en-US" b="1" dirty="0">
              <a:solidFill>
                <a:srgbClr val="FF7E79"/>
              </a:solidFill>
            </a:rPr>
            <a:t>↓</a:t>
          </a:r>
        </a:p>
        <a:p>
          <a:r>
            <a:rPr lang="en-US" dirty="0"/>
            <a:t>Predispose to parkinsonism symptoms (neurologic) </a:t>
          </a:r>
        </a:p>
      </dgm:t>
    </dgm:pt>
    <dgm:pt modelId="{26D4A119-8C96-494B-87AF-979750EEF289}" type="parTrans" cxnId="{B5B1ACAC-BAF1-1F47-9D3D-28B0164C5C87}">
      <dgm:prSet/>
      <dgm:spPr/>
      <dgm:t>
        <a:bodyPr/>
        <a:lstStyle/>
        <a:p>
          <a:endParaRPr lang="en-US"/>
        </a:p>
      </dgm:t>
    </dgm:pt>
    <dgm:pt modelId="{85CF5684-BF2F-5549-8B3D-855D35FEF933}" type="sibTrans" cxnId="{B5B1ACAC-BAF1-1F47-9D3D-28B0164C5C87}">
      <dgm:prSet/>
      <dgm:spPr/>
      <dgm:t>
        <a:bodyPr/>
        <a:lstStyle/>
        <a:p>
          <a:pPr rtl="0"/>
          <a:endParaRPr lang="en-US"/>
        </a:p>
      </dgm:t>
    </dgm:pt>
    <dgm:pt modelId="{148E3FC2-6101-9D4F-8672-91AFA060252A}" type="pres">
      <dgm:prSet presAssocID="{271E837E-0BDB-9D4F-89AD-7E40C5D4A5C6}" presName="diagram" presStyleCnt="0">
        <dgm:presLayoutVars>
          <dgm:chMax val="1"/>
          <dgm:dir/>
          <dgm:animLvl val="ctr"/>
          <dgm:resizeHandles val="exact"/>
        </dgm:presLayoutVars>
      </dgm:prSet>
      <dgm:spPr/>
      <dgm:t>
        <a:bodyPr/>
        <a:lstStyle/>
        <a:p>
          <a:endParaRPr lang="en-US"/>
        </a:p>
      </dgm:t>
    </dgm:pt>
    <dgm:pt modelId="{45745B53-14FA-A449-825E-329B977CF8BA}" type="pres">
      <dgm:prSet presAssocID="{271E837E-0BDB-9D4F-89AD-7E40C5D4A5C6}" presName="matrix" presStyleCnt="0"/>
      <dgm:spPr/>
    </dgm:pt>
    <dgm:pt modelId="{2709F89F-DB6B-844E-B247-8902086A9703}" type="pres">
      <dgm:prSet presAssocID="{271E837E-0BDB-9D4F-89AD-7E40C5D4A5C6}" presName="tile1" presStyleLbl="node1" presStyleIdx="0" presStyleCnt="4" custLinFactNeighborX="309" custLinFactNeighborY="-3027"/>
      <dgm:spPr/>
      <dgm:t>
        <a:bodyPr/>
        <a:lstStyle/>
        <a:p>
          <a:endParaRPr lang="en-US"/>
        </a:p>
      </dgm:t>
    </dgm:pt>
    <dgm:pt modelId="{40D1D234-19F6-004F-8036-ED23EC30C96A}" type="pres">
      <dgm:prSet presAssocID="{271E837E-0BDB-9D4F-89AD-7E40C5D4A5C6}" presName="tile1text" presStyleLbl="node1" presStyleIdx="0" presStyleCnt="4">
        <dgm:presLayoutVars>
          <dgm:chMax val="0"/>
          <dgm:chPref val="0"/>
          <dgm:bulletEnabled val="1"/>
        </dgm:presLayoutVars>
      </dgm:prSet>
      <dgm:spPr/>
      <dgm:t>
        <a:bodyPr/>
        <a:lstStyle/>
        <a:p>
          <a:endParaRPr lang="en-US"/>
        </a:p>
      </dgm:t>
    </dgm:pt>
    <dgm:pt modelId="{754406DC-9BA1-144A-BE94-0ACA8CBF0B76}" type="pres">
      <dgm:prSet presAssocID="{271E837E-0BDB-9D4F-89AD-7E40C5D4A5C6}" presName="tile2" presStyleLbl="node1" presStyleIdx="1" presStyleCnt="4"/>
      <dgm:spPr/>
      <dgm:t>
        <a:bodyPr/>
        <a:lstStyle/>
        <a:p>
          <a:endParaRPr lang="en-US"/>
        </a:p>
      </dgm:t>
    </dgm:pt>
    <dgm:pt modelId="{9CAB79F5-B25E-CB4B-8A82-ACA45F7C0AC9}" type="pres">
      <dgm:prSet presAssocID="{271E837E-0BDB-9D4F-89AD-7E40C5D4A5C6}" presName="tile2text" presStyleLbl="node1" presStyleIdx="1" presStyleCnt="4">
        <dgm:presLayoutVars>
          <dgm:chMax val="0"/>
          <dgm:chPref val="0"/>
          <dgm:bulletEnabled val="1"/>
        </dgm:presLayoutVars>
      </dgm:prSet>
      <dgm:spPr/>
      <dgm:t>
        <a:bodyPr/>
        <a:lstStyle/>
        <a:p>
          <a:endParaRPr lang="en-US"/>
        </a:p>
      </dgm:t>
    </dgm:pt>
    <dgm:pt modelId="{AE634E2C-335E-6044-AD8C-DF845ADDDE5C}" type="pres">
      <dgm:prSet presAssocID="{271E837E-0BDB-9D4F-89AD-7E40C5D4A5C6}" presName="tile3" presStyleLbl="node1" presStyleIdx="2" presStyleCnt="4"/>
      <dgm:spPr/>
      <dgm:t>
        <a:bodyPr/>
        <a:lstStyle/>
        <a:p>
          <a:endParaRPr lang="en-US"/>
        </a:p>
      </dgm:t>
    </dgm:pt>
    <dgm:pt modelId="{4E69C1AF-9D01-7D4E-B0B3-2FE498A55FCC}" type="pres">
      <dgm:prSet presAssocID="{271E837E-0BDB-9D4F-89AD-7E40C5D4A5C6}" presName="tile3text" presStyleLbl="node1" presStyleIdx="2" presStyleCnt="4">
        <dgm:presLayoutVars>
          <dgm:chMax val="0"/>
          <dgm:chPref val="0"/>
          <dgm:bulletEnabled val="1"/>
        </dgm:presLayoutVars>
      </dgm:prSet>
      <dgm:spPr/>
      <dgm:t>
        <a:bodyPr/>
        <a:lstStyle/>
        <a:p>
          <a:endParaRPr lang="en-US"/>
        </a:p>
      </dgm:t>
    </dgm:pt>
    <dgm:pt modelId="{2D40E7ED-B1A8-D943-8C3A-6E612B7FC315}" type="pres">
      <dgm:prSet presAssocID="{271E837E-0BDB-9D4F-89AD-7E40C5D4A5C6}" presName="tile4" presStyleLbl="node1" presStyleIdx="3" presStyleCnt="4" custLinFactNeighborY="621"/>
      <dgm:spPr/>
      <dgm:t>
        <a:bodyPr/>
        <a:lstStyle/>
        <a:p>
          <a:endParaRPr lang="en-US"/>
        </a:p>
      </dgm:t>
    </dgm:pt>
    <dgm:pt modelId="{EE6785BB-FF89-984E-829C-B16CA4451EE1}" type="pres">
      <dgm:prSet presAssocID="{271E837E-0BDB-9D4F-89AD-7E40C5D4A5C6}" presName="tile4text" presStyleLbl="node1" presStyleIdx="3" presStyleCnt="4">
        <dgm:presLayoutVars>
          <dgm:chMax val="0"/>
          <dgm:chPref val="0"/>
          <dgm:bulletEnabled val="1"/>
        </dgm:presLayoutVars>
      </dgm:prSet>
      <dgm:spPr/>
      <dgm:t>
        <a:bodyPr/>
        <a:lstStyle/>
        <a:p>
          <a:endParaRPr lang="en-US"/>
        </a:p>
      </dgm:t>
    </dgm:pt>
    <dgm:pt modelId="{F40355B3-6219-A345-9234-6E105F358692}" type="pres">
      <dgm:prSet presAssocID="{271E837E-0BDB-9D4F-89AD-7E40C5D4A5C6}" presName="centerTile" presStyleLbl="fgShp" presStyleIdx="0" presStyleCnt="1" custLinFactNeighborX="-71" custLinFactNeighborY="-8882">
        <dgm:presLayoutVars>
          <dgm:chMax val="0"/>
          <dgm:chPref val="0"/>
        </dgm:presLayoutVars>
      </dgm:prSet>
      <dgm:spPr/>
      <dgm:t>
        <a:bodyPr/>
        <a:lstStyle/>
        <a:p>
          <a:endParaRPr lang="en-US"/>
        </a:p>
      </dgm:t>
    </dgm:pt>
  </dgm:ptLst>
  <dgm:cxnLst>
    <dgm:cxn modelId="{5F40B764-5B21-3F47-856F-E2DA389C0234}" type="presOf" srcId="{5F3D1FD3-D127-2C47-B02A-A12FB8AB1D66}" destId="{4E69C1AF-9D01-7D4E-B0B3-2FE498A55FCC}" srcOrd="1" destOrd="0" presId="urn:microsoft.com/office/officeart/2005/8/layout/matrix1"/>
    <dgm:cxn modelId="{44BA4A7C-1F22-6B4F-B777-6D645836EDA4}" type="presOf" srcId="{36C656A1-2EA7-7340-93C7-D02CDE4275E4}" destId="{754406DC-9BA1-144A-BE94-0ACA8CBF0B76}" srcOrd="0" destOrd="0" presId="urn:microsoft.com/office/officeart/2005/8/layout/matrix1"/>
    <dgm:cxn modelId="{33C8F715-C0EA-404F-97C8-E7B99CF01332}" srcId="{DABDDB74-1E5E-0548-982A-A93FCA1840C9}" destId="{5F3D1FD3-D127-2C47-B02A-A12FB8AB1D66}" srcOrd="2" destOrd="0" parTransId="{4859DD23-C312-9D42-AA82-BBEBB4CDF548}" sibTransId="{1D914462-A30A-7A4C-99A7-DEBD59AE34F9}"/>
    <dgm:cxn modelId="{91BCB78F-59A0-4F45-A6A1-0700559713FF}" type="presOf" srcId="{F2F6800A-F543-EC46-89AC-45D0A1770F7C}" destId="{40D1D234-19F6-004F-8036-ED23EC30C96A}" srcOrd="1" destOrd="0" presId="urn:microsoft.com/office/officeart/2005/8/layout/matrix1"/>
    <dgm:cxn modelId="{63AB36BC-128F-0347-8937-F6229DADCD1B}" srcId="{271E837E-0BDB-9D4F-89AD-7E40C5D4A5C6}" destId="{DABDDB74-1E5E-0548-982A-A93FCA1840C9}" srcOrd="0" destOrd="0" parTransId="{CD833E84-37B5-6E44-9FD3-C80B865CF77D}" sibTransId="{DD594CA5-48BE-6B49-9A15-279CC534E24A}"/>
    <dgm:cxn modelId="{9217F1F5-329F-8546-AF08-156D2125C3BF}" type="presOf" srcId="{271E837E-0BDB-9D4F-89AD-7E40C5D4A5C6}" destId="{148E3FC2-6101-9D4F-8672-91AFA060252A}" srcOrd="0" destOrd="0" presId="urn:microsoft.com/office/officeart/2005/8/layout/matrix1"/>
    <dgm:cxn modelId="{DD87E475-DB81-3443-8320-5BA6D60A34EB}" type="presOf" srcId="{36C656A1-2EA7-7340-93C7-D02CDE4275E4}" destId="{9CAB79F5-B25E-CB4B-8A82-ACA45F7C0AC9}" srcOrd="1" destOrd="0" presId="urn:microsoft.com/office/officeart/2005/8/layout/matrix1"/>
    <dgm:cxn modelId="{DFE21FEC-D4E6-EC45-A8B6-099187DF3C5E}" type="presOf" srcId="{2A039ED6-F1C4-F242-80FB-34F14E9AE0EF}" destId="{EE6785BB-FF89-984E-829C-B16CA4451EE1}" srcOrd="1" destOrd="0" presId="urn:microsoft.com/office/officeart/2005/8/layout/matrix1"/>
    <dgm:cxn modelId="{20BAEB34-AC8E-3345-8E41-9BFEF03A7967}" type="presOf" srcId="{2A039ED6-F1C4-F242-80FB-34F14E9AE0EF}" destId="{2D40E7ED-B1A8-D943-8C3A-6E612B7FC315}" srcOrd="0" destOrd="0" presId="urn:microsoft.com/office/officeart/2005/8/layout/matrix1"/>
    <dgm:cxn modelId="{5FDD750A-C2E8-AC4E-BD0B-463ADC30AFF5}" type="presOf" srcId="{DABDDB74-1E5E-0548-982A-A93FCA1840C9}" destId="{F40355B3-6219-A345-9234-6E105F358692}" srcOrd="0" destOrd="0" presId="urn:microsoft.com/office/officeart/2005/8/layout/matrix1"/>
    <dgm:cxn modelId="{B5B1ACAC-BAF1-1F47-9D3D-28B0164C5C87}" srcId="{DABDDB74-1E5E-0548-982A-A93FCA1840C9}" destId="{2A039ED6-F1C4-F242-80FB-34F14E9AE0EF}" srcOrd="3" destOrd="0" parTransId="{26D4A119-8C96-494B-87AF-979750EEF289}" sibTransId="{85CF5684-BF2F-5549-8B3D-855D35FEF933}"/>
    <dgm:cxn modelId="{D2BD7B59-5673-FC4D-8227-4469BB1C65FA}" type="presOf" srcId="{F2F6800A-F543-EC46-89AC-45D0A1770F7C}" destId="{2709F89F-DB6B-844E-B247-8902086A9703}" srcOrd="0" destOrd="0" presId="urn:microsoft.com/office/officeart/2005/8/layout/matrix1"/>
    <dgm:cxn modelId="{0E347A3B-A985-384C-82A5-3E590BE34A20}" type="presOf" srcId="{5F3D1FD3-D127-2C47-B02A-A12FB8AB1D66}" destId="{AE634E2C-335E-6044-AD8C-DF845ADDDE5C}" srcOrd="0" destOrd="0" presId="urn:microsoft.com/office/officeart/2005/8/layout/matrix1"/>
    <dgm:cxn modelId="{08AC612A-0F6C-DE42-B9E6-C187ACC004C1}" srcId="{DABDDB74-1E5E-0548-982A-A93FCA1840C9}" destId="{36C656A1-2EA7-7340-93C7-D02CDE4275E4}" srcOrd="1" destOrd="0" parTransId="{DCEC4D87-E11D-7548-9EA2-EFB95B48B99F}" sibTransId="{C83CF4CE-909D-3D44-894E-EBA83498AA73}"/>
    <dgm:cxn modelId="{132E3472-7949-EE4C-89B7-C4D81E5E744C}" srcId="{DABDDB74-1E5E-0548-982A-A93FCA1840C9}" destId="{F2F6800A-F543-EC46-89AC-45D0A1770F7C}" srcOrd="0" destOrd="0" parTransId="{BD635234-9E6B-E94E-8441-70E777B3D688}" sibTransId="{DAF8A3EC-2793-EC4F-9BC5-94F328F407DB}"/>
    <dgm:cxn modelId="{58A04030-98EA-824A-8D63-345E81C9BA8C}" type="presParOf" srcId="{148E3FC2-6101-9D4F-8672-91AFA060252A}" destId="{45745B53-14FA-A449-825E-329B977CF8BA}" srcOrd="0" destOrd="0" presId="urn:microsoft.com/office/officeart/2005/8/layout/matrix1"/>
    <dgm:cxn modelId="{39BBD7E4-894B-5E4D-A9CE-A2C5B1149125}" type="presParOf" srcId="{45745B53-14FA-A449-825E-329B977CF8BA}" destId="{2709F89F-DB6B-844E-B247-8902086A9703}" srcOrd="0" destOrd="0" presId="urn:microsoft.com/office/officeart/2005/8/layout/matrix1"/>
    <dgm:cxn modelId="{197A2227-643C-DC47-8752-D1773D8EB068}" type="presParOf" srcId="{45745B53-14FA-A449-825E-329B977CF8BA}" destId="{40D1D234-19F6-004F-8036-ED23EC30C96A}" srcOrd="1" destOrd="0" presId="urn:microsoft.com/office/officeart/2005/8/layout/matrix1"/>
    <dgm:cxn modelId="{17FE530F-655C-9D46-B705-E4E209C41917}" type="presParOf" srcId="{45745B53-14FA-A449-825E-329B977CF8BA}" destId="{754406DC-9BA1-144A-BE94-0ACA8CBF0B76}" srcOrd="2" destOrd="0" presId="urn:microsoft.com/office/officeart/2005/8/layout/matrix1"/>
    <dgm:cxn modelId="{DB1FC8E3-063E-B746-B30B-FF30CBFA33E6}" type="presParOf" srcId="{45745B53-14FA-A449-825E-329B977CF8BA}" destId="{9CAB79F5-B25E-CB4B-8A82-ACA45F7C0AC9}" srcOrd="3" destOrd="0" presId="urn:microsoft.com/office/officeart/2005/8/layout/matrix1"/>
    <dgm:cxn modelId="{1A50B685-6EFA-0745-BDE7-C3853645203E}" type="presParOf" srcId="{45745B53-14FA-A449-825E-329B977CF8BA}" destId="{AE634E2C-335E-6044-AD8C-DF845ADDDE5C}" srcOrd="4" destOrd="0" presId="urn:microsoft.com/office/officeart/2005/8/layout/matrix1"/>
    <dgm:cxn modelId="{E2B20B77-F6C1-C44A-A725-5D948960085A}" type="presParOf" srcId="{45745B53-14FA-A449-825E-329B977CF8BA}" destId="{4E69C1AF-9D01-7D4E-B0B3-2FE498A55FCC}" srcOrd="5" destOrd="0" presId="urn:microsoft.com/office/officeart/2005/8/layout/matrix1"/>
    <dgm:cxn modelId="{F9FE76A4-A80F-AB47-9F1D-4215B28A262E}" type="presParOf" srcId="{45745B53-14FA-A449-825E-329B977CF8BA}" destId="{2D40E7ED-B1A8-D943-8C3A-6E612B7FC315}" srcOrd="6" destOrd="0" presId="urn:microsoft.com/office/officeart/2005/8/layout/matrix1"/>
    <dgm:cxn modelId="{8D3935BB-3B4A-674F-AA39-5DDCC4018728}" type="presParOf" srcId="{45745B53-14FA-A449-825E-329B977CF8BA}" destId="{EE6785BB-FF89-984E-829C-B16CA4451EE1}" srcOrd="7" destOrd="0" presId="urn:microsoft.com/office/officeart/2005/8/layout/matrix1"/>
    <dgm:cxn modelId="{24088AA2-D79E-934C-BB35-430E9BE5E0A4}" type="presParOf" srcId="{148E3FC2-6101-9D4F-8672-91AFA060252A}" destId="{F40355B3-6219-A345-9234-6E105F35869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56E688-2670-2346-B389-DA856F069403}" type="doc">
      <dgm:prSet loTypeId="urn:microsoft.com/office/officeart/2005/8/layout/default" loCatId="" qsTypeId="urn:microsoft.com/office/officeart/2005/8/quickstyle/simple2" qsCatId="simple" csTypeId="urn:microsoft.com/office/officeart/2005/8/colors/accent0_2" csCatId="mainScheme" phldr="1"/>
      <dgm:spPr/>
      <dgm:t>
        <a:bodyPr/>
        <a:lstStyle/>
        <a:p>
          <a:endParaRPr lang="en-US"/>
        </a:p>
      </dgm:t>
    </dgm:pt>
    <dgm:pt modelId="{C7D83FAA-073E-0949-8101-8ECD2AA1CE4E}">
      <dgm:prSet phldrT="[Text]" custT="1"/>
      <dgm:spPr>
        <a:ln w="19050">
          <a:solidFill>
            <a:srgbClr val="EA6C94"/>
          </a:solidFill>
        </a:ln>
      </dgm:spPr>
      <dgm:t>
        <a:bodyPr/>
        <a:lstStyle/>
        <a:p>
          <a:pPr rtl="1"/>
          <a:r>
            <a:rPr lang="en-US" sz="1000" b="1" dirty="0"/>
            <a:t>Parkinson’s disease </a:t>
          </a:r>
          <a:endParaRPr lang="en-US" sz="1000" b="1" dirty="0" smtClean="0"/>
        </a:p>
        <a:p>
          <a:pPr rtl="1"/>
          <a:r>
            <a:rPr lang="en-US" sz="1000" dirty="0" smtClean="0">
              <a:solidFill>
                <a:srgbClr val="459122"/>
              </a:solidFill>
            </a:rPr>
            <a:t>↓Dopamine= ↑ Ach</a:t>
          </a:r>
          <a:endParaRPr lang="en-US" sz="1000" b="1" dirty="0">
            <a:solidFill>
              <a:srgbClr val="459122"/>
            </a:solidFill>
          </a:endParaRPr>
        </a:p>
      </dgm:t>
    </dgm:pt>
    <dgm:pt modelId="{2461F48D-9652-0547-A02D-598B4C6D8704}" type="parTrans" cxnId="{5EC0A7A8-E2D5-7741-8B77-14D0AA725911}">
      <dgm:prSet/>
      <dgm:spPr/>
      <dgm:t>
        <a:bodyPr/>
        <a:lstStyle/>
        <a:p>
          <a:endParaRPr lang="en-US" b="1">
            <a:solidFill>
              <a:schemeClr val="tx1"/>
            </a:solidFill>
          </a:endParaRPr>
        </a:p>
      </dgm:t>
    </dgm:pt>
    <dgm:pt modelId="{1585D0FA-6665-3B46-BCDF-2E0FE4B2D28F}" type="sibTrans" cxnId="{5EC0A7A8-E2D5-7741-8B77-14D0AA725911}">
      <dgm:prSet/>
      <dgm:spPr/>
      <dgm:t>
        <a:bodyPr/>
        <a:lstStyle/>
        <a:p>
          <a:endParaRPr lang="en-US" b="1">
            <a:solidFill>
              <a:schemeClr val="tx1"/>
            </a:solidFill>
          </a:endParaRPr>
        </a:p>
      </dgm:t>
    </dgm:pt>
    <dgm:pt modelId="{2FF41359-7CC9-5643-8151-AA20FF0A9FAD}">
      <dgm:prSet phldrT="[Text]" custT="1"/>
      <dgm:spPr>
        <a:ln w="19050">
          <a:solidFill>
            <a:srgbClr val="941651"/>
          </a:solidFill>
        </a:ln>
      </dgm:spPr>
      <dgm:t>
        <a:bodyPr/>
        <a:lstStyle/>
        <a:p>
          <a:r>
            <a:rPr lang="en-US" sz="1000" b="1" dirty="0"/>
            <a:t> Drug </a:t>
          </a:r>
          <a:r>
            <a:rPr lang="en-US" sz="1000" b="1" dirty="0" smtClean="0"/>
            <a:t>addiction</a:t>
          </a:r>
        </a:p>
        <a:p>
          <a:r>
            <a:rPr lang="en-US" sz="1000" b="0" dirty="0" smtClean="0">
              <a:solidFill>
                <a:srgbClr val="459122"/>
              </a:solidFill>
              <a:latin typeface="+mn-lt"/>
            </a:rPr>
            <a:t>(NE,dopamin,5-HT)</a:t>
          </a:r>
          <a:endParaRPr lang="en-US" sz="1000" b="0" dirty="0">
            <a:solidFill>
              <a:srgbClr val="459122"/>
            </a:solidFill>
            <a:latin typeface="+mn-lt"/>
          </a:endParaRPr>
        </a:p>
      </dgm:t>
    </dgm:pt>
    <dgm:pt modelId="{228F3202-C33D-6845-B5D7-3088660B645B}" type="parTrans" cxnId="{61160078-F6F1-834B-84DA-09AD672B2101}">
      <dgm:prSet/>
      <dgm:spPr/>
      <dgm:t>
        <a:bodyPr/>
        <a:lstStyle/>
        <a:p>
          <a:endParaRPr lang="en-US" b="1">
            <a:solidFill>
              <a:schemeClr val="tx1"/>
            </a:solidFill>
          </a:endParaRPr>
        </a:p>
      </dgm:t>
    </dgm:pt>
    <dgm:pt modelId="{63256750-AB9A-3D45-81AE-3BAB88FFACC2}" type="sibTrans" cxnId="{61160078-F6F1-834B-84DA-09AD672B2101}">
      <dgm:prSet/>
      <dgm:spPr/>
      <dgm:t>
        <a:bodyPr/>
        <a:lstStyle/>
        <a:p>
          <a:endParaRPr lang="en-US" b="1">
            <a:solidFill>
              <a:schemeClr val="tx1"/>
            </a:solidFill>
          </a:endParaRPr>
        </a:p>
      </dgm:t>
    </dgm:pt>
    <dgm:pt modelId="{960DE1FC-B370-C342-B22B-95CAA39537EA}">
      <dgm:prSet phldrT="[Text]" custT="1"/>
      <dgm:spPr>
        <a:ln w="19050">
          <a:solidFill>
            <a:srgbClr val="008F00"/>
          </a:solidFill>
        </a:ln>
      </dgm:spPr>
      <dgm:t>
        <a:bodyPr/>
        <a:lstStyle/>
        <a:p>
          <a:r>
            <a:rPr lang="en-US" sz="1000" b="1" dirty="0" smtClean="0"/>
            <a:t>Depression</a:t>
          </a:r>
        </a:p>
        <a:p>
          <a:r>
            <a:rPr lang="en-US" sz="1000" b="1" dirty="0" smtClean="0">
              <a:solidFill>
                <a:srgbClr val="459122"/>
              </a:solidFill>
              <a:latin typeface="+mn-lt"/>
            </a:rPr>
            <a:t>↓ Dopamine</a:t>
          </a:r>
        </a:p>
        <a:p>
          <a:r>
            <a:rPr lang="en-US" sz="1000" b="1" dirty="0" smtClean="0">
              <a:solidFill>
                <a:srgbClr val="459122"/>
              </a:solidFill>
              <a:latin typeface="+mn-lt"/>
            </a:rPr>
            <a:t>Treatment: Drugs that</a:t>
          </a:r>
          <a:r>
            <a:rPr lang="ar-SA" sz="1000" b="1" dirty="0" smtClean="0">
              <a:solidFill>
                <a:srgbClr val="459122"/>
              </a:solidFill>
              <a:latin typeface="+mn-lt"/>
            </a:rPr>
            <a:t> </a:t>
          </a:r>
          <a:r>
            <a:rPr lang="en-US" sz="1000" b="1" dirty="0" smtClean="0">
              <a:solidFill>
                <a:srgbClr val="459122"/>
              </a:solidFill>
              <a:latin typeface="+mn-lt"/>
            </a:rPr>
            <a:t>↑Dopamine  </a:t>
          </a:r>
          <a:endParaRPr lang="en-US" sz="1000" b="1" dirty="0">
            <a:solidFill>
              <a:srgbClr val="459122"/>
            </a:solidFill>
            <a:latin typeface="+mn-lt"/>
          </a:endParaRPr>
        </a:p>
      </dgm:t>
    </dgm:pt>
    <dgm:pt modelId="{77A2D05F-AAFD-7242-A45A-518726E6B706}" type="parTrans" cxnId="{BBF6A7FA-FC55-2147-85A4-C0B2DE89B47B}">
      <dgm:prSet/>
      <dgm:spPr/>
      <dgm:t>
        <a:bodyPr/>
        <a:lstStyle/>
        <a:p>
          <a:endParaRPr lang="en-US" b="1">
            <a:solidFill>
              <a:schemeClr val="tx1"/>
            </a:solidFill>
          </a:endParaRPr>
        </a:p>
      </dgm:t>
    </dgm:pt>
    <dgm:pt modelId="{47F19666-0EF0-8243-A74E-F58F3975BECA}" type="sibTrans" cxnId="{BBF6A7FA-FC55-2147-85A4-C0B2DE89B47B}">
      <dgm:prSet/>
      <dgm:spPr/>
      <dgm:t>
        <a:bodyPr/>
        <a:lstStyle/>
        <a:p>
          <a:endParaRPr lang="en-US" b="1">
            <a:solidFill>
              <a:schemeClr val="tx1"/>
            </a:solidFill>
          </a:endParaRPr>
        </a:p>
      </dgm:t>
    </dgm:pt>
    <dgm:pt modelId="{D7119AC3-C3F2-9440-97CD-55DB965E70B7}">
      <dgm:prSet phldrT="[Text]" custT="1"/>
      <dgm:spPr>
        <a:ln w="19050">
          <a:solidFill>
            <a:srgbClr val="7030A0"/>
          </a:solidFill>
        </a:ln>
      </dgm:spPr>
      <dgm:t>
        <a:bodyPr/>
        <a:lstStyle/>
        <a:p>
          <a:r>
            <a:rPr lang="en-US" sz="1000" b="1" dirty="0"/>
            <a:t>Schizophrenia</a:t>
          </a:r>
        </a:p>
      </dgm:t>
    </dgm:pt>
    <dgm:pt modelId="{698FFD9E-B448-314A-8AC7-2835C251815C}" type="parTrans" cxnId="{AD01B951-295B-5546-A071-18E24C446B92}">
      <dgm:prSet/>
      <dgm:spPr/>
      <dgm:t>
        <a:bodyPr/>
        <a:lstStyle/>
        <a:p>
          <a:endParaRPr lang="en-US" b="1">
            <a:solidFill>
              <a:schemeClr val="tx1"/>
            </a:solidFill>
          </a:endParaRPr>
        </a:p>
      </dgm:t>
    </dgm:pt>
    <dgm:pt modelId="{708214F2-70EF-1F4E-A234-71D855AE177E}" type="sibTrans" cxnId="{AD01B951-295B-5546-A071-18E24C446B92}">
      <dgm:prSet/>
      <dgm:spPr/>
      <dgm:t>
        <a:bodyPr/>
        <a:lstStyle/>
        <a:p>
          <a:endParaRPr lang="en-US" b="1">
            <a:solidFill>
              <a:schemeClr val="tx1"/>
            </a:solidFill>
          </a:endParaRPr>
        </a:p>
      </dgm:t>
    </dgm:pt>
    <dgm:pt modelId="{3CFDFB5D-563E-C644-9839-41E66C771C54}">
      <dgm:prSet phldrT="[Text]" custT="1"/>
      <dgm:spPr>
        <a:ln w="19050">
          <a:solidFill>
            <a:schemeClr val="accent1">
              <a:lumMod val="60000"/>
              <a:lumOff val="40000"/>
            </a:schemeClr>
          </a:solidFill>
        </a:ln>
      </dgm:spPr>
      <dgm:t>
        <a:bodyPr/>
        <a:lstStyle/>
        <a:p>
          <a:r>
            <a:rPr lang="en-US" sz="1000" b="1" dirty="0"/>
            <a:t>Attention deficit hyperactivity disorder</a:t>
          </a:r>
          <a:r>
            <a:rPr lang="en-US" sz="1000" b="1" dirty="0" smtClean="0"/>
            <a:t>*</a:t>
          </a:r>
        </a:p>
        <a:p>
          <a:r>
            <a:rPr lang="en-US" sz="1000" b="1" dirty="0" smtClean="0"/>
            <a:t>ADHD </a:t>
          </a:r>
          <a:endParaRPr lang="en-US" sz="1000" b="1" dirty="0"/>
        </a:p>
      </dgm:t>
    </dgm:pt>
    <dgm:pt modelId="{AAA40A6B-CBB0-4F42-B186-EAC34138DC87}" type="parTrans" cxnId="{FF4364E6-21A9-D646-9D95-84EF7CF0B979}">
      <dgm:prSet/>
      <dgm:spPr/>
      <dgm:t>
        <a:bodyPr/>
        <a:lstStyle/>
        <a:p>
          <a:endParaRPr lang="en-US" b="1">
            <a:solidFill>
              <a:schemeClr val="tx1"/>
            </a:solidFill>
          </a:endParaRPr>
        </a:p>
      </dgm:t>
    </dgm:pt>
    <dgm:pt modelId="{A4BAD195-3DC7-324E-9BAB-51BE9AA13F76}" type="sibTrans" cxnId="{FF4364E6-21A9-D646-9D95-84EF7CF0B979}">
      <dgm:prSet/>
      <dgm:spPr/>
      <dgm:t>
        <a:bodyPr/>
        <a:lstStyle/>
        <a:p>
          <a:pPr rtl="1"/>
          <a:endParaRPr lang="en-US" b="1">
            <a:solidFill>
              <a:schemeClr val="tx1"/>
            </a:solidFill>
          </a:endParaRPr>
        </a:p>
      </dgm:t>
    </dgm:pt>
    <dgm:pt modelId="{1744D264-AA4A-5F48-B03D-87A2BCF6F838}" type="pres">
      <dgm:prSet presAssocID="{ED56E688-2670-2346-B389-DA856F069403}" presName="diagram" presStyleCnt="0">
        <dgm:presLayoutVars>
          <dgm:dir/>
          <dgm:resizeHandles val="exact"/>
        </dgm:presLayoutVars>
      </dgm:prSet>
      <dgm:spPr/>
      <dgm:t>
        <a:bodyPr/>
        <a:lstStyle/>
        <a:p>
          <a:endParaRPr lang="en-US"/>
        </a:p>
      </dgm:t>
    </dgm:pt>
    <dgm:pt modelId="{30265CEE-D352-894B-89C6-FC9B464AC39D}" type="pres">
      <dgm:prSet presAssocID="{C7D83FAA-073E-0949-8101-8ECD2AA1CE4E}" presName="node" presStyleLbl="node1" presStyleIdx="0" presStyleCnt="5">
        <dgm:presLayoutVars>
          <dgm:bulletEnabled val="1"/>
        </dgm:presLayoutVars>
      </dgm:prSet>
      <dgm:spPr/>
      <dgm:t>
        <a:bodyPr/>
        <a:lstStyle/>
        <a:p>
          <a:endParaRPr lang="en-US"/>
        </a:p>
      </dgm:t>
    </dgm:pt>
    <dgm:pt modelId="{8ADAECB3-3BA8-8042-A6A0-F2263172A844}" type="pres">
      <dgm:prSet presAssocID="{1585D0FA-6665-3B46-BCDF-2E0FE4B2D28F}" presName="sibTrans" presStyleCnt="0"/>
      <dgm:spPr/>
    </dgm:pt>
    <dgm:pt modelId="{EFE01B8A-1BC5-6748-BB8A-BE5569E72C5E}" type="pres">
      <dgm:prSet presAssocID="{2FF41359-7CC9-5643-8151-AA20FF0A9FAD}" presName="node" presStyleLbl="node1" presStyleIdx="1" presStyleCnt="5">
        <dgm:presLayoutVars>
          <dgm:bulletEnabled val="1"/>
        </dgm:presLayoutVars>
      </dgm:prSet>
      <dgm:spPr/>
      <dgm:t>
        <a:bodyPr/>
        <a:lstStyle/>
        <a:p>
          <a:endParaRPr lang="en-US"/>
        </a:p>
      </dgm:t>
    </dgm:pt>
    <dgm:pt modelId="{5586297E-C3F5-C747-AEE5-DFF574E8A7C6}" type="pres">
      <dgm:prSet presAssocID="{63256750-AB9A-3D45-81AE-3BAB88FFACC2}" presName="sibTrans" presStyleCnt="0"/>
      <dgm:spPr/>
    </dgm:pt>
    <dgm:pt modelId="{822548C8-C57B-414F-B3F1-C331FE6605A9}" type="pres">
      <dgm:prSet presAssocID="{960DE1FC-B370-C342-B22B-95CAA39537EA}" presName="node" presStyleLbl="node1" presStyleIdx="2" presStyleCnt="5">
        <dgm:presLayoutVars>
          <dgm:bulletEnabled val="1"/>
        </dgm:presLayoutVars>
      </dgm:prSet>
      <dgm:spPr/>
      <dgm:t>
        <a:bodyPr/>
        <a:lstStyle/>
        <a:p>
          <a:endParaRPr lang="en-US"/>
        </a:p>
      </dgm:t>
    </dgm:pt>
    <dgm:pt modelId="{86FEF5D7-4FBF-DB4E-B0ED-54AA4E2594B7}" type="pres">
      <dgm:prSet presAssocID="{47F19666-0EF0-8243-A74E-F58F3975BECA}" presName="sibTrans" presStyleCnt="0"/>
      <dgm:spPr/>
    </dgm:pt>
    <dgm:pt modelId="{046F8913-F571-FE41-968A-FC80DAA28B74}" type="pres">
      <dgm:prSet presAssocID="{D7119AC3-C3F2-9440-97CD-55DB965E70B7}" presName="node" presStyleLbl="node1" presStyleIdx="3" presStyleCnt="5" custLinFactNeighborX="438" custLinFactNeighborY="3220">
        <dgm:presLayoutVars>
          <dgm:bulletEnabled val="1"/>
        </dgm:presLayoutVars>
      </dgm:prSet>
      <dgm:spPr/>
      <dgm:t>
        <a:bodyPr/>
        <a:lstStyle/>
        <a:p>
          <a:endParaRPr lang="en-US"/>
        </a:p>
      </dgm:t>
    </dgm:pt>
    <dgm:pt modelId="{DD72614B-2FAF-634C-A844-D724C558ED7E}" type="pres">
      <dgm:prSet presAssocID="{708214F2-70EF-1F4E-A234-71D855AE177E}" presName="sibTrans" presStyleCnt="0"/>
      <dgm:spPr/>
    </dgm:pt>
    <dgm:pt modelId="{BDB3A977-BF73-384D-84B1-CA8B8598CF48}" type="pres">
      <dgm:prSet presAssocID="{3CFDFB5D-563E-C644-9839-41E66C771C54}" presName="node" presStyleLbl="node1" presStyleIdx="4" presStyleCnt="5">
        <dgm:presLayoutVars>
          <dgm:bulletEnabled val="1"/>
        </dgm:presLayoutVars>
      </dgm:prSet>
      <dgm:spPr/>
      <dgm:t>
        <a:bodyPr/>
        <a:lstStyle/>
        <a:p>
          <a:endParaRPr lang="en-US"/>
        </a:p>
      </dgm:t>
    </dgm:pt>
  </dgm:ptLst>
  <dgm:cxnLst>
    <dgm:cxn modelId="{1EACFC10-1AA8-F142-969A-75F71332B1A7}" type="presOf" srcId="{C7D83FAA-073E-0949-8101-8ECD2AA1CE4E}" destId="{30265CEE-D352-894B-89C6-FC9B464AC39D}" srcOrd="0" destOrd="0" presId="urn:microsoft.com/office/officeart/2005/8/layout/default"/>
    <dgm:cxn modelId="{57CB4775-7797-634D-96D8-AAE0946AF692}" type="presOf" srcId="{960DE1FC-B370-C342-B22B-95CAA39537EA}" destId="{822548C8-C57B-414F-B3F1-C331FE6605A9}" srcOrd="0" destOrd="0" presId="urn:microsoft.com/office/officeart/2005/8/layout/default"/>
    <dgm:cxn modelId="{BBF6A7FA-FC55-2147-85A4-C0B2DE89B47B}" srcId="{ED56E688-2670-2346-B389-DA856F069403}" destId="{960DE1FC-B370-C342-B22B-95CAA39537EA}" srcOrd="2" destOrd="0" parTransId="{77A2D05F-AAFD-7242-A45A-518726E6B706}" sibTransId="{47F19666-0EF0-8243-A74E-F58F3975BECA}"/>
    <dgm:cxn modelId="{AD01B951-295B-5546-A071-18E24C446B92}" srcId="{ED56E688-2670-2346-B389-DA856F069403}" destId="{D7119AC3-C3F2-9440-97CD-55DB965E70B7}" srcOrd="3" destOrd="0" parTransId="{698FFD9E-B448-314A-8AC7-2835C251815C}" sibTransId="{708214F2-70EF-1F4E-A234-71D855AE177E}"/>
    <dgm:cxn modelId="{28532576-396B-5B4C-A04D-1132F64C5A5C}" type="presOf" srcId="{ED56E688-2670-2346-B389-DA856F069403}" destId="{1744D264-AA4A-5F48-B03D-87A2BCF6F838}" srcOrd="0" destOrd="0" presId="urn:microsoft.com/office/officeart/2005/8/layout/default"/>
    <dgm:cxn modelId="{FF4364E6-21A9-D646-9D95-84EF7CF0B979}" srcId="{ED56E688-2670-2346-B389-DA856F069403}" destId="{3CFDFB5D-563E-C644-9839-41E66C771C54}" srcOrd="4" destOrd="0" parTransId="{AAA40A6B-CBB0-4F42-B186-EAC34138DC87}" sibTransId="{A4BAD195-3DC7-324E-9BAB-51BE9AA13F76}"/>
    <dgm:cxn modelId="{8FB9E9A0-4B20-0448-AD8C-DA890EA767C3}" type="presOf" srcId="{2FF41359-7CC9-5643-8151-AA20FF0A9FAD}" destId="{EFE01B8A-1BC5-6748-BB8A-BE5569E72C5E}" srcOrd="0" destOrd="0" presId="urn:microsoft.com/office/officeart/2005/8/layout/default"/>
    <dgm:cxn modelId="{5EC0A7A8-E2D5-7741-8B77-14D0AA725911}" srcId="{ED56E688-2670-2346-B389-DA856F069403}" destId="{C7D83FAA-073E-0949-8101-8ECD2AA1CE4E}" srcOrd="0" destOrd="0" parTransId="{2461F48D-9652-0547-A02D-598B4C6D8704}" sibTransId="{1585D0FA-6665-3B46-BCDF-2E0FE4B2D28F}"/>
    <dgm:cxn modelId="{49569962-BDD7-614B-A81A-DCC46E004CAD}" type="presOf" srcId="{D7119AC3-C3F2-9440-97CD-55DB965E70B7}" destId="{046F8913-F571-FE41-968A-FC80DAA28B74}" srcOrd="0" destOrd="0" presId="urn:microsoft.com/office/officeart/2005/8/layout/default"/>
    <dgm:cxn modelId="{61160078-F6F1-834B-84DA-09AD672B2101}" srcId="{ED56E688-2670-2346-B389-DA856F069403}" destId="{2FF41359-7CC9-5643-8151-AA20FF0A9FAD}" srcOrd="1" destOrd="0" parTransId="{228F3202-C33D-6845-B5D7-3088660B645B}" sibTransId="{63256750-AB9A-3D45-81AE-3BAB88FFACC2}"/>
    <dgm:cxn modelId="{332AEA66-963C-2245-95A9-2DD7A3AE5FA0}" type="presOf" srcId="{3CFDFB5D-563E-C644-9839-41E66C771C54}" destId="{BDB3A977-BF73-384D-84B1-CA8B8598CF48}" srcOrd="0" destOrd="0" presId="urn:microsoft.com/office/officeart/2005/8/layout/default"/>
    <dgm:cxn modelId="{37133944-364F-8D44-9B41-120245C0883B}" type="presParOf" srcId="{1744D264-AA4A-5F48-B03D-87A2BCF6F838}" destId="{30265CEE-D352-894B-89C6-FC9B464AC39D}" srcOrd="0" destOrd="0" presId="urn:microsoft.com/office/officeart/2005/8/layout/default"/>
    <dgm:cxn modelId="{8EDAC4BE-B8DA-B342-BA1A-05CAC0BA0C19}" type="presParOf" srcId="{1744D264-AA4A-5F48-B03D-87A2BCF6F838}" destId="{8ADAECB3-3BA8-8042-A6A0-F2263172A844}" srcOrd="1" destOrd="0" presId="urn:microsoft.com/office/officeart/2005/8/layout/default"/>
    <dgm:cxn modelId="{D9D42DAC-0F96-0C42-A291-2FF88E21EC1C}" type="presParOf" srcId="{1744D264-AA4A-5F48-B03D-87A2BCF6F838}" destId="{EFE01B8A-1BC5-6748-BB8A-BE5569E72C5E}" srcOrd="2" destOrd="0" presId="urn:microsoft.com/office/officeart/2005/8/layout/default"/>
    <dgm:cxn modelId="{57C97EE9-A3D9-CD45-A7CB-2DC751CBE57C}" type="presParOf" srcId="{1744D264-AA4A-5F48-B03D-87A2BCF6F838}" destId="{5586297E-C3F5-C747-AEE5-DFF574E8A7C6}" srcOrd="3" destOrd="0" presId="urn:microsoft.com/office/officeart/2005/8/layout/default"/>
    <dgm:cxn modelId="{957CC8B5-ABE5-0F4D-9713-947E499147F8}" type="presParOf" srcId="{1744D264-AA4A-5F48-B03D-87A2BCF6F838}" destId="{822548C8-C57B-414F-B3F1-C331FE6605A9}" srcOrd="4" destOrd="0" presId="urn:microsoft.com/office/officeart/2005/8/layout/default"/>
    <dgm:cxn modelId="{39E00247-3B29-9540-B169-BE5E061E8F59}" type="presParOf" srcId="{1744D264-AA4A-5F48-B03D-87A2BCF6F838}" destId="{86FEF5D7-4FBF-DB4E-B0ED-54AA4E2594B7}" srcOrd="5" destOrd="0" presId="urn:microsoft.com/office/officeart/2005/8/layout/default"/>
    <dgm:cxn modelId="{47FD6AAA-16D9-6E48-98AF-05C57B35A222}" type="presParOf" srcId="{1744D264-AA4A-5F48-B03D-87A2BCF6F838}" destId="{046F8913-F571-FE41-968A-FC80DAA28B74}" srcOrd="6" destOrd="0" presId="urn:microsoft.com/office/officeart/2005/8/layout/default"/>
    <dgm:cxn modelId="{EA1E5B13-700B-2F43-9E5B-4350DEB9D10D}" type="presParOf" srcId="{1744D264-AA4A-5F48-B03D-87A2BCF6F838}" destId="{DD72614B-2FAF-634C-A844-D724C558ED7E}" srcOrd="7" destOrd="0" presId="urn:microsoft.com/office/officeart/2005/8/layout/default"/>
    <dgm:cxn modelId="{5D843023-70A4-EB4F-AB0D-F72B20940570}" type="presParOf" srcId="{1744D264-AA4A-5F48-B03D-87A2BCF6F838}" destId="{BDB3A977-BF73-384D-84B1-CA8B8598CF48}" srcOrd="8" destOrd="0" presId="urn:microsoft.com/office/officeart/2005/8/layout/default"/>
  </dgm:cxnLst>
  <dgm:bg/>
  <dgm:whole>
    <a:ln w="19050"/>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18BC2-D1FC-0F4B-BAD2-1155F6B550FE}">
      <dsp:nvSpPr>
        <dsp:cNvPr id="0" name=""/>
        <dsp:cNvSpPr/>
      </dsp:nvSpPr>
      <dsp:spPr>
        <a:xfrm>
          <a:off x="6244670" y="1496229"/>
          <a:ext cx="91440" cy="189080"/>
        </a:xfrm>
        <a:custGeom>
          <a:avLst/>
          <a:gdLst/>
          <a:ahLst/>
          <a:cxnLst/>
          <a:rect l="0" t="0" r="0" b="0"/>
          <a:pathLst>
            <a:path>
              <a:moveTo>
                <a:pt x="45720" y="0"/>
              </a:moveTo>
              <a:lnTo>
                <a:pt x="45720" y="189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4816A-9F33-584A-B081-B0EC3EEEE83D}">
      <dsp:nvSpPr>
        <dsp:cNvPr id="0" name=""/>
        <dsp:cNvSpPr/>
      </dsp:nvSpPr>
      <dsp:spPr>
        <a:xfrm>
          <a:off x="3371850" y="856959"/>
          <a:ext cx="2918540" cy="189080"/>
        </a:xfrm>
        <a:custGeom>
          <a:avLst/>
          <a:gdLst/>
          <a:ahLst/>
          <a:cxnLst/>
          <a:rect l="0" t="0" r="0" b="0"/>
          <a:pathLst>
            <a:path>
              <a:moveTo>
                <a:pt x="0" y="0"/>
              </a:moveTo>
              <a:lnTo>
                <a:pt x="0" y="94540"/>
              </a:lnTo>
              <a:lnTo>
                <a:pt x="2918540" y="94540"/>
              </a:lnTo>
              <a:lnTo>
                <a:pt x="2918540" y="1890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E820E-C6E9-8746-B8CD-ED6C971ACEA6}">
      <dsp:nvSpPr>
        <dsp:cNvPr id="0" name=""/>
        <dsp:cNvSpPr/>
      </dsp:nvSpPr>
      <dsp:spPr>
        <a:xfrm>
          <a:off x="5155209" y="1496229"/>
          <a:ext cx="91440" cy="189080"/>
        </a:xfrm>
        <a:custGeom>
          <a:avLst/>
          <a:gdLst/>
          <a:ahLst/>
          <a:cxnLst/>
          <a:rect l="0" t="0" r="0" b="0"/>
          <a:pathLst>
            <a:path>
              <a:moveTo>
                <a:pt x="45720" y="0"/>
              </a:moveTo>
              <a:lnTo>
                <a:pt x="45720" y="189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B9347-693E-B04B-AC4F-20E604A48D66}">
      <dsp:nvSpPr>
        <dsp:cNvPr id="0" name=""/>
        <dsp:cNvSpPr/>
      </dsp:nvSpPr>
      <dsp:spPr>
        <a:xfrm>
          <a:off x="3371850" y="856959"/>
          <a:ext cx="1829079" cy="189080"/>
        </a:xfrm>
        <a:custGeom>
          <a:avLst/>
          <a:gdLst/>
          <a:ahLst/>
          <a:cxnLst/>
          <a:rect l="0" t="0" r="0" b="0"/>
          <a:pathLst>
            <a:path>
              <a:moveTo>
                <a:pt x="0" y="0"/>
              </a:moveTo>
              <a:lnTo>
                <a:pt x="0" y="94540"/>
              </a:lnTo>
              <a:lnTo>
                <a:pt x="1829079" y="94540"/>
              </a:lnTo>
              <a:lnTo>
                <a:pt x="1829079" y="1890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A84C57-6B30-B948-9175-58C5611C3D0F}">
      <dsp:nvSpPr>
        <dsp:cNvPr id="0" name=""/>
        <dsp:cNvSpPr/>
      </dsp:nvSpPr>
      <dsp:spPr>
        <a:xfrm>
          <a:off x="2939667" y="1496229"/>
          <a:ext cx="1171800" cy="189080"/>
        </a:xfrm>
        <a:custGeom>
          <a:avLst/>
          <a:gdLst/>
          <a:ahLst/>
          <a:cxnLst/>
          <a:rect l="0" t="0" r="0" b="0"/>
          <a:pathLst>
            <a:path>
              <a:moveTo>
                <a:pt x="0" y="0"/>
              </a:moveTo>
              <a:lnTo>
                <a:pt x="0" y="94540"/>
              </a:lnTo>
              <a:lnTo>
                <a:pt x="1171800" y="94540"/>
              </a:lnTo>
              <a:lnTo>
                <a:pt x="1171800" y="189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565A0C-6786-504B-A647-D2E69AC12BE7}">
      <dsp:nvSpPr>
        <dsp:cNvPr id="0" name=""/>
        <dsp:cNvSpPr/>
      </dsp:nvSpPr>
      <dsp:spPr>
        <a:xfrm>
          <a:off x="2893947" y="1496229"/>
          <a:ext cx="91440" cy="189080"/>
        </a:xfrm>
        <a:custGeom>
          <a:avLst/>
          <a:gdLst/>
          <a:ahLst/>
          <a:cxnLst/>
          <a:rect l="0" t="0" r="0" b="0"/>
          <a:pathLst>
            <a:path>
              <a:moveTo>
                <a:pt x="45720" y="0"/>
              </a:moveTo>
              <a:lnTo>
                <a:pt x="45720" y="189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D2EF2-81B3-CF4B-B63F-38BF716706F7}">
      <dsp:nvSpPr>
        <dsp:cNvPr id="0" name=""/>
        <dsp:cNvSpPr/>
      </dsp:nvSpPr>
      <dsp:spPr>
        <a:xfrm>
          <a:off x="1767866" y="1496229"/>
          <a:ext cx="1171800" cy="189080"/>
        </a:xfrm>
        <a:custGeom>
          <a:avLst/>
          <a:gdLst/>
          <a:ahLst/>
          <a:cxnLst/>
          <a:rect l="0" t="0" r="0" b="0"/>
          <a:pathLst>
            <a:path>
              <a:moveTo>
                <a:pt x="1171800" y="0"/>
              </a:moveTo>
              <a:lnTo>
                <a:pt x="1171800" y="94540"/>
              </a:lnTo>
              <a:lnTo>
                <a:pt x="0" y="94540"/>
              </a:lnTo>
              <a:lnTo>
                <a:pt x="0" y="189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C045D-F682-8E4A-8ADF-A7ABC11A5E4A}">
      <dsp:nvSpPr>
        <dsp:cNvPr id="0" name=""/>
        <dsp:cNvSpPr/>
      </dsp:nvSpPr>
      <dsp:spPr>
        <a:xfrm>
          <a:off x="2939667" y="856959"/>
          <a:ext cx="432182" cy="189080"/>
        </a:xfrm>
        <a:custGeom>
          <a:avLst/>
          <a:gdLst/>
          <a:ahLst/>
          <a:cxnLst/>
          <a:rect l="0" t="0" r="0" b="0"/>
          <a:pathLst>
            <a:path>
              <a:moveTo>
                <a:pt x="432182" y="0"/>
              </a:moveTo>
              <a:lnTo>
                <a:pt x="432182" y="94540"/>
              </a:lnTo>
              <a:lnTo>
                <a:pt x="0" y="94540"/>
              </a:lnTo>
              <a:lnTo>
                <a:pt x="0" y="1890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C8912-D4AD-E543-AE2E-33C82E52EBDB}">
      <dsp:nvSpPr>
        <dsp:cNvPr id="0" name=""/>
        <dsp:cNvSpPr/>
      </dsp:nvSpPr>
      <dsp:spPr>
        <a:xfrm>
          <a:off x="93157" y="1496229"/>
          <a:ext cx="135057" cy="1053445"/>
        </a:xfrm>
        <a:custGeom>
          <a:avLst/>
          <a:gdLst/>
          <a:ahLst/>
          <a:cxnLst/>
          <a:rect l="0" t="0" r="0" b="0"/>
          <a:pathLst>
            <a:path>
              <a:moveTo>
                <a:pt x="0" y="0"/>
              </a:moveTo>
              <a:lnTo>
                <a:pt x="0" y="1053445"/>
              </a:lnTo>
              <a:lnTo>
                <a:pt x="135057" y="10534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E4DA1-7769-4849-959A-716E8AE8C4A2}">
      <dsp:nvSpPr>
        <dsp:cNvPr id="0" name=""/>
        <dsp:cNvSpPr/>
      </dsp:nvSpPr>
      <dsp:spPr>
        <a:xfrm>
          <a:off x="93157" y="1496229"/>
          <a:ext cx="135057" cy="414175"/>
        </a:xfrm>
        <a:custGeom>
          <a:avLst/>
          <a:gdLst/>
          <a:ahLst/>
          <a:cxnLst/>
          <a:rect l="0" t="0" r="0" b="0"/>
          <a:pathLst>
            <a:path>
              <a:moveTo>
                <a:pt x="0" y="0"/>
              </a:moveTo>
              <a:lnTo>
                <a:pt x="0" y="414175"/>
              </a:lnTo>
              <a:lnTo>
                <a:pt x="135057" y="4141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645DA-012B-B348-9532-842D821544E7}">
      <dsp:nvSpPr>
        <dsp:cNvPr id="0" name=""/>
        <dsp:cNvSpPr/>
      </dsp:nvSpPr>
      <dsp:spPr>
        <a:xfrm>
          <a:off x="453309" y="856959"/>
          <a:ext cx="2918540" cy="189080"/>
        </a:xfrm>
        <a:custGeom>
          <a:avLst/>
          <a:gdLst/>
          <a:ahLst/>
          <a:cxnLst/>
          <a:rect l="0" t="0" r="0" b="0"/>
          <a:pathLst>
            <a:path>
              <a:moveTo>
                <a:pt x="2918540" y="0"/>
              </a:moveTo>
              <a:lnTo>
                <a:pt x="2918540" y="94540"/>
              </a:lnTo>
              <a:lnTo>
                <a:pt x="0" y="94540"/>
              </a:lnTo>
              <a:lnTo>
                <a:pt x="0" y="1890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EDA1F6-AFB9-264D-B84E-E9963A81430A}">
      <dsp:nvSpPr>
        <dsp:cNvPr id="0" name=""/>
        <dsp:cNvSpPr/>
      </dsp:nvSpPr>
      <dsp:spPr>
        <a:xfrm>
          <a:off x="2290735" y="406768"/>
          <a:ext cx="2162229" cy="450190"/>
        </a:xfrm>
        <a:prstGeom prst="rect">
          <a:avLst/>
        </a:prstGeom>
        <a:solidFill>
          <a:schemeClr val="lt1">
            <a:hueOff val="0"/>
            <a:satOff val="0"/>
            <a:lumOff val="0"/>
            <a:alphaOff val="0"/>
          </a:schemeClr>
        </a:solidFill>
        <a:ln w="28575" cap="flat" cmpd="sng" algn="ctr">
          <a:solidFill>
            <a:srgbClr val="9F9DE7"/>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Examples of neurotransmitters </a:t>
          </a:r>
        </a:p>
      </dsp:txBody>
      <dsp:txXfrm>
        <a:off x="2290735" y="406768"/>
        <a:ext cx="2162229" cy="450190"/>
      </dsp:txXfrm>
    </dsp:sp>
    <dsp:sp modelId="{2C62F7D2-36FD-994B-937C-225B7E0C5DFC}">
      <dsp:nvSpPr>
        <dsp:cNvPr id="0" name=""/>
        <dsp:cNvSpPr/>
      </dsp:nvSpPr>
      <dsp:spPr>
        <a:xfrm>
          <a:off x="3119" y="1046039"/>
          <a:ext cx="900381" cy="450190"/>
        </a:xfrm>
        <a:prstGeom prst="rect">
          <a:avLst/>
        </a:prstGeom>
        <a:solidFill>
          <a:schemeClr val="lt1">
            <a:hueOff val="0"/>
            <a:satOff val="0"/>
            <a:lumOff val="0"/>
            <a:alphaOff val="0"/>
          </a:schemeClr>
        </a:solidFill>
        <a:ln w="28575" cap="flat" cmpd="sng" algn="ctr">
          <a:solidFill>
            <a:srgbClr val="EA6C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Amino acids</a:t>
          </a:r>
        </a:p>
      </dsp:txBody>
      <dsp:txXfrm>
        <a:off x="3119" y="1046039"/>
        <a:ext cx="900381" cy="450190"/>
      </dsp:txXfrm>
    </dsp:sp>
    <dsp:sp modelId="{E69B5A47-47DE-1B48-B787-22F3AFA062A6}">
      <dsp:nvSpPr>
        <dsp:cNvPr id="0" name=""/>
        <dsp:cNvSpPr/>
      </dsp:nvSpPr>
      <dsp:spPr>
        <a:xfrm>
          <a:off x="228214" y="1685309"/>
          <a:ext cx="900381" cy="450190"/>
        </a:xfrm>
        <a:prstGeom prst="rect">
          <a:avLst/>
        </a:prstGeom>
        <a:solidFill>
          <a:schemeClr val="lt1">
            <a:hueOff val="0"/>
            <a:satOff val="0"/>
            <a:lumOff val="0"/>
            <a:alphaOff val="0"/>
          </a:schemeClr>
        </a:solidFill>
        <a:ln w="28575" cap="flat" cmpd="sng" algn="ctr">
          <a:solidFill>
            <a:srgbClr val="5B9BD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Glutamate (Glu)</a:t>
          </a:r>
        </a:p>
      </dsp:txBody>
      <dsp:txXfrm>
        <a:off x="228214" y="1685309"/>
        <a:ext cx="900381" cy="450190"/>
      </dsp:txXfrm>
    </dsp:sp>
    <dsp:sp modelId="{7576C6E9-D34C-E544-BF60-BB08FCBC03B2}">
      <dsp:nvSpPr>
        <dsp:cNvPr id="0" name=""/>
        <dsp:cNvSpPr/>
      </dsp:nvSpPr>
      <dsp:spPr>
        <a:xfrm>
          <a:off x="228214" y="2324580"/>
          <a:ext cx="1123369" cy="450190"/>
        </a:xfrm>
        <a:prstGeom prst="rect">
          <a:avLst/>
        </a:prstGeom>
        <a:solidFill>
          <a:schemeClr val="lt1">
            <a:hueOff val="0"/>
            <a:satOff val="0"/>
            <a:lumOff val="0"/>
            <a:alphaOff val="0"/>
          </a:schemeClr>
        </a:solidFill>
        <a:ln w="28575" cap="flat" cmpd="sng" algn="ctr">
          <a:solidFill>
            <a:srgbClr val="5B9BD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gamma aminobutryic acid (GABA) </a:t>
          </a:r>
        </a:p>
      </dsp:txBody>
      <dsp:txXfrm>
        <a:off x="228214" y="2324580"/>
        <a:ext cx="1123369" cy="450190"/>
      </dsp:txXfrm>
    </dsp:sp>
    <dsp:sp modelId="{C922BAF0-2575-4141-B307-563CC76AF188}">
      <dsp:nvSpPr>
        <dsp:cNvPr id="0" name=""/>
        <dsp:cNvSpPr/>
      </dsp:nvSpPr>
      <dsp:spPr>
        <a:xfrm>
          <a:off x="2336033" y="1046039"/>
          <a:ext cx="1207266" cy="450190"/>
        </a:xfrm>
        <a:prstGeom prst="rect">
          <a:avLst/>
        </a:prstGeom>
        <a:solidFill>
          <a:schemeClr val="lt1">
            <a:hueOff val="0"/>
            <a:satOff val="0"/>
            <a:lumOff val="0"/>
            <a:alphaOff val="0"/>
          </a:schemeClr>
        </a:solidFill>
        <a:ln w="28575" cap="flat" cmpd="sng" algn="ctr">
          <a:solidFill>
            <a:srgbClr val="94E6E7"/>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Monoamines &amp; other biogenic amines</a:t>
          </a:r>
        </a:p>
      </dsp:txBody>
      <dsp:txXfrm>
        <a:off x="2336033" y="1046039"/>
        <a:ext cx="1207266" cy="450190"/>
      </dsp:txXfrm>
    </dsp:sp>
    <dsp:sp modelId="{37523BC3-AD65-3D45-8082-E37788DB1F94}">
      <dsp:nvSpPr>
        <dsp:cNvPr id="0" name=""/>
        <dsp:cNvSpPr/>
      </dsp:nvSpPr>
      <dsp:spPr>
        <a:xfrm>
          <a:off x="1317675" y="1685309"/>
          <a:ext cx="900381" cy="450190"/>
        </a:xfrm>
        <a:prstGeom prst="rect">
          <a:avLst/>
        </a:prstGeom>
        <a:solidFill>
          <a:schemeClr val="lt1">
            <a:hueOff val="0"/>
            <a:satOff val="0"/>
            <a:lumOff val="0"/>
            <a:alphaOff val="0"/>
          </a:schemeClr>
        </a:solidFill>
        <a:ln w="28575" cap="flat" cmpd="sng" algn="ctr">
          <a:solidFill>
            <a:srgbClr val="942093">
              <a:alpha val="54118"/>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Dopamine (DA)</a:t>
          </a:r>
        </a:p>
      </dsp:txBody>
      <dsp:txXfrm>
        <a:off x="1317675" y="1685309"/>
        <a:ext cx="900381" cy="450190"/>
      </dsp:txXfrm>
    </dsp:sp>
    <dsp:sp modelId="{D076E2CA-68F5-5C46-BA02-DA58579A9E4A}">
      <dsp:nvSpPr>
        <dsp:cNvPr id="0" name=""/>
        <dsp:cNvSpPr/>
      </dsp:nvSpPr>
      <dsp:spPr>
        <a:xfrm>
          <a:off x="2407136" y="1685309"/>
          <a:ext cx="1065060" cy="450190"/>
        </a:xfrm>
        <a:prstGeom prst="rect">
          <a:avLst/>
        </a:prstGeom>
        <a:solidFill>
          <a:schemeClr val="lt1">
            <a:hueOff val="0"/>
            <a:satOff val="0"/>
            <a:lumOff val="0"/>
            <a:alphaOff val="0"/>
          </a:schemeClr>
        </a:solidFill>
        <a:ln w="28575" cap="flat" cmpd="sng" algn="ctr">
          <a:solidFill>
            <a:srgbClr val="94209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 Norepinephrine (NE)</a:t>
          </a:r>
        </a:p>
      </dsp:txBody>
      <dsp:txXfrm>
        <a:off x="2407136" y="1685309"/>
        <a:ext cx="1065060" cy="450190"/>
      </dsp:txXfrm>
    </dsp:sp>
    <dsp:sp modelId="{FC366807-70CB-0145-A811-8BEFADA8C280}">
      <dsp:nvSpPr>
        <dsp:cNvPr id="0" name=""/>
        <dsp:cNvSpPr/>
      </dsp:nvSpPr>
      <dsp:spPr>
        <a:xfrm>
          <a:off x="3661277" y="1685309"/>
          <a:ext cx="900381" cy="732252"/>
        </a:xfrm>
        <a:prstGeom prst="rect">
          <a:avLst/>
        </a:prstGeom>
        <a:solidFill>
          <a:schemeClr val="lt1">
            <a:hueOff val="0"/>
            <a:satOff val="0"/>
            <a:lumOff val="0"/>
            <a:alphaOff val="0"/>
          </a:schemeClr>
        </a:solidFill>
        <a:ln w="28575" cap="flat" cmpd="sng" algn="ctr">
          <a:solidFill>
            <a:srgbClr val="94209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Serotonin</a:t>
          </a:r>
        </a:p>
        <a:p>
          <a:pPr lvl="0" algn="ctr" defTabSz="488950">
            <a:lnSpc>
              <a:spcPct val="90000"/>
            </a:lnSpc>
            <a:spcBef>
              <a:spcPct val="0"/>
            </a:spcBef>
            <a:spcAft>
              <a:spcPct val="35000"/>
            </a:spcAft>
          </a:pPr>
          <a:r>
            <a:rPr lang="en-US" sz="1100" b="1" kern="1200" dirty="0"/>
            <a:t> (5-HT) for treatment depression </a:t>
          </a:r>
        </a:p>
      </dsp:txBody>
      <dsp:txXfrm>
        <a:off x="3661277" y="1685309"/>
        <a:ext cx="900381" cy="732252"/>
      </dsp:txXfrm>
    </dsp:sp>
    <dsp:sp modelId="{12A150B0-A877-2344-9F81-97A12F3D6482}">
      <dsp:nvSpPr>
        <dsp:cNvPr id="0" name=""/>
        <dsp:cNvSpPr/>
      </dsp:nvSpPr>
      <dsp:spPr>
        <a:xfrm>
          <a:off x="4750738" y="1046039"/>
          <a:ext cx="900381" cy="450190"/>
        </a:xfrm>
        <a:prstGeom prst="rect">
          <a:avLst/>
        </a:prstGeom>
        <a:solidFill>
          <a:schemeClr val="lt1">
            <a:hueOff val="0"/>
            <a:satOff val="0"/>
            <a:lumOff val="0"/>
            <a:alphaOff val="0"/>
          </a:schemeClr>
        </a:solidFill>
        <a:ln w="28575" cap="flat" cmpd="sng" algn="ctr">
          <a:solidFill>
            <a:schemeClr val="accent4">
              <a:lumMod val="75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Peptides</a:t>
          </a:r>
        </a:p>
      </dsp:txBody>
      <dsp:txXfrm>
        <a:off x="4750738" y="1046039"/>
        <a:ext cx="900381" cy="450190"/>
      </dsp:txXfrm>
    </dsp:sp>
    <dsp:sp modelId="{6559E1ED-0944-FF42-8A15-4B60F96374EA}">
      <dsp:nvSpPr>
        <dsp:cNvPr id="0" name=""/>
        <dsp:cNvSpPr/>
      </dsp:nvSpPr>
      <dsp:spPr>
        <a:xfrm>
          <a:off x="4750738" y="1685309"/>
          <a:ext cx="900381" cy="1215028"/>
        </a:xfrm>
        <a:prstGeom prst="rect">
          <a:avLst/>
        </a:prstGeom>
        <a:solidFill>
          <a:schemeClr val="lt1">
            <a:hueOff val="0"/>
            <a:satOff val="0"/>
            <a:lumOff val="0"/>
            <a:alphaOff val="0"/>
          </a:schemeClr>
        </a:solidFill>
        <a:ln w="28575"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Somatostatin:</a:t>
          </a:r>
        </a:p>
        <a:p>
          <a:pPr lvl="0" algn="ctr" defTabSz="488950">
            <a:lnSpc>
              <a:spcPct val="90000"/>
            </a:lnSpc>
            <a:spcBef>
              <a:spcPct val="0"/>
            </a:spcBef>
            <a:spcAft>
              <a:spcPct val="35000"/>
            </a:spcAft>
          </a:pPr>
          <a:r>
            <a:rPr lang="en-US" sz="1100" b="1" kern="1200" dirty="0"/>
            <a:t>a peptide hormone that regulates the endocrine system </a:t>
          </a:r>
        </a:p>
        <a:p>
          <a:pPr lvl="0" algn="ctr" defTabSz="488950">
            <a:lnSpc>
              <a:spcPct val="90000"/>
            </a:lnSpc>
            <a:spcBef>
              <a:spcPct val="0"/>
            </a:spcBef>
            <a:spcAft>
              <a:spcPct val="35000"/>
            </a:spcAft>
          </a:pPr>
          <a:r>
            <a:rPr lang="en-US" sz="1100" b="1" kern="1200" dirty="0"/>
            <a:t> </a:t>
          </a:r>
        </a:p>
      </dsp:txBody>
      <dsp:txXfrm>
        <a:off x="4750738" y="1685309"/>
        <a:ext cx="900381" cy="1215028"/>
      </dsp:txXfrm>
    </dsp:sp>
    <dsp:sp modelId="{DDCF7215-0E4C-8B4F-B1B9-EE83DFFABCD3}">
      <dsp:nvSpPr>
        <dsp:cNvPr id="0" name=""/>
        <dsp:cNvSpPr/>
      </dsp:nvSpPr>
      <dsp:spPr>
        <a:xfrm>
          <a:off x="5840199" y="1046039"/>
          <a:ext cx="900381" cy="450190"/>
        </a:xfrm>
        <a:prstGeom prst="rect">
          <a:avLst/>
        </a:prstGeom>
        <a:solidFill>
          <a:schemeClr val="lt1">
            <a:hueOff val="0"/>
            <a:satOff val="0"/>
            <a:lumOff val="0"/>
            <a:alphaOff val="0"/>
          </a:schemeClr>
        </a:solidFill>
        <a:ln w="28575" cap="flat" cmpd="sng" algn="ctr">
          <a:solidFill>
            <a:srgbClr val="941651">
              <a:alpha val="89804"/>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Others</a:t>
          </a:r>
        </a:p>
      </dsp:txBody>
      <dsp:txXfrm>
        <a:off x="5840199" y="1046039"/>
        <a:ext cx="900381" cy="450190"/>
      </dsp:txXfrm>
    </dsp:sp>
    <dsp:sp modelId="{1EC094E5-B9CF-4048-A3DC-B9DCA8FE536C}">
      <dsp:nvSpPr>
        <dsp:cNvPr id="0" name=""/>
        <dsp:cNvSpPr/>
      </dsp:nvSpPr>
      <dsp:spPr>
        <a:xfrm>
          <a:off x="5840199" y="1685309"/>
          <a:ext cx="900381" cy="450190"/>
        </a:xfrm>
        <a:prstGeom prst="rect">
          <a:avLst/>
        </a:prstGeom>
        <a:solidFill>
          <a:schemeClr val="lt1">
            <a:hueOff val="0"/>
            <a:satOff val="0"/>
            <a:lumOff val="0"/>
            <a:alphaOff val="0"/>
          </a:schemeClr>
        </a:solidFill>
        <a:ln w="28575" cap="flat" cmpd="sng" algn="ctr">
          <a:solidFill>
            <a:srgbClr val="FF7E7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Acetylcholine (Ach) </a:t>
          </a:r>
        </a:p>
      </dsp:txBody>
      <dsp:txXfrm>
        <a:off x="5840199" y="1685309"/>
        <a:ext cx="900381" cy="450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7DCCB-A231-9F4C-ABBE-BA7C85468668}">
      <dsp:nvSpPr>
        <dsp:cNvPr id="0" name=""/>
        <dsp:cNvSpPr/>
      </dsp:nvSpPr>
      <dsp:spPr>
        <a:xfrm>
          <a:off x="-1514380" y="-236173"/>
          <a:ext cx="1814051" cy="1814051"/>
        </a:xfrm>
        <a:prstGeom prst="blockArc">
          <a:avLst>
            <a:gd name="adj1" fmla="val 18900000"/>
            <a:gd name="adj2" fmla="val 2700000"/>
            <a:gd name="adj3" fmla="val 1191"/>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C677A-5476-1548-A0EE-BEF41E4F7F55}">
      <dsp:nvSpPr>
        <dsp:cNvPr id="0" name=""/>
        <dsp:cNvSpPr/>
      </dsp:nvSpPr>
      <dsp:spPr>
        <a:xfrm>
          <a:off x="192553" y="134170"/>
          <a:ext cx="4508571" cy="26834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996" tIns="35560" rIns="35560" bIns="35560" numCol="1" spcCol="1270" anchor="ctr" anchorCtr="0">
          <a:noAutofit/>
        </a:bodyPr>
        <a:lstStyle/>
        <a:p>
          <a:pPr lvl="0" algn="l" defTabSz="622300">
            <a:lnSpc>
              <a:spcPct val="90000"/>
            </a:lnSpc>
            <a:spcBef>
              <a:spcPct val="0"/>
            </a:spcBef>
            <a:spcAft>
              <a:spcPct val="35000"/>
            </a:spcAft>
          </a:pPr>
          <a:r>
            <a:rPr lang="en-US" sz="1400" kern="1200" dirty="0"/>
            <a:t>To understand the etiology of diseases. </a:t>
          </a:r>
        </a:p>
      </dsp:txBody>
      <dsp:txXfrm>
        <a:off x="192553" y="134170"/>
        <a:ext cx="4508571" cy="268341"/>
      </dsp:txXfrm>
    </dsp:sp>
    <dsp:sp modelId="{11D4098E-B783-5E48-BCC2-750C730A78C0}">
      <dsp:nvSpPr>
        <dsp:cNvPr id="0" name=""/>
        <dsp:cNvSpPr/>
      </dsp:nvSpPr>
      <dsp:spPr>
        <a:xfrm>
          <a:off x="24840" y="100627"/>
          <a:ext cx="335426" cy="3354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458CC-8D68-9B48-8C85-7E6F5202BF7E}">
      <dsp:nvSpPr>
        <dsp:cNvPr id="0" name=""/>
        <dsp:cNvSpPr/>
      </dsp:nvSpPr>
      <dsp:spPr>
        <a:xfrm>
          <a:off x="290095" y="536682"/>
          <a:ext cx="4411029" cy="268341"/>
        </a:xfrm>
        <a:prstGeom prst="rect">
          <a:avLst/>
        </a:prstGeom>
        <a:solidFill>
          <a:schemeClr val="lt1">
            <a:hueOff val="0"/>
            <a:satOff val="0"/>
            <a:lumOff val="0"/>
            <a:alphaOff val="0"/>
          </a:schemeClr>
        </a:solidFill>
        <a:ln w="12700" cap="flat" cmpd="sng" algn="ctr">
          <a:solidFill>
            <a:srgbClr val="0091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996" tIns="35560" rIns="35560" bIns="35560" numCol="1" spcCol="1270" anchor="ctr" anchorCtr="0">
          <a:noAutofit/>
        </a:bodyPr>
        <a:lstStyle/>
        <a:p>
          <a:pPr lvl="0" algn="l" defTabSz="622300">
            <a:lnSpc>
              <a:spcPct val="90000"/>
            </a:lnSpc>
            <a:spcBef>
              <a:spcPct val="0"/>
            </a:spcBef>
            <a:spcAft>
              <a:spcPct val="35000"/>
            </a:spcAft>
          </a:pPr>
          <a:r>
            <a:rPr lang="en-US" sz="1400" kern="1200" dirty="0"/>
            <a:t>To suggest the best drugs to be used. </a:t>
          </a:r>
        </a:p>
      </dsp:txBody>
      <dsp:txXfrm>
        <a:off x="290095" y="536682"/>
        <a:ext cx="4411029" cy="268341"/>
      </dsp:txXfrm>
    </dsp:sp>
    <dsp:sp modelId="{9256560F-DDB3-DB42-A7AA-ACCFA1A16203}">
      <dsp:nvSpPr>
        <dsp:cNvPr id="0" name=""/>
        <dsp:cNvSpPr/>
      </dsp:nvSpPr>
      <dsp:spPr>
        <a:xfrm>
          <a:off x="122382" y="503139"/>
          <a:ext cx="335426" cy="3354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CC715B-2DEF-EA4E-B3B1-58B217C84F82}">
      <dsp:nvSpPr>
        <dsp:cNvPr id="0" name=""/>
        <dsp:cNvSpPr/>
      </dsp:nvSpPr>
      <dsp:spPr>
        <a:xfrm>
          <a:off x="192553" y="939193"/>
          <a:ext cx="4508571" cy="268341"/>
        </a:xfrm>
        <a:prstGeom prst="rect">
          <a:avLst/>
        </a:prstGeom>
        <a:solidFill>
          <a:schemeClr val="lt1">
            <a:hueOff val="0"/>
            <a:satOff val="0"/>
            <a:lumOff val="0"/>
            <a:alphaOff val="0"/>
          </a:schemeClr>
        </a:solidFill>
        <a:ln w="12700" cap="flat" cmpd="sng" algn="ctr">
          <a:solidFill>
            <a:srgbClr val="9416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996" tIns="35560" rIns="35560" bIns="35560" numCol="1" spcCol="1270" anchor="ctr" anchorCtr="0">
          <a:noAutofit/>
        </a:bodyPr>
        <a:lstStyle/>
        <a:p>
          <a:pPr lvl="0" algn="l" defTabSz="622300">
            <a:lnSpc>
              <a:spcPct val="90000"/>
            </a:lnSpc>
            <a:spcBef>
              <a:spcPct val="0"/>
            </a:spcBef>
            <a:spcAft>
              <a:spcPct val="35000"/>
            </a:spcAft>
          </a:pPr>
          <a:r>
            <a:rPr lang="en-US" sz="1400" kern="1200" dirty="0"/>
            <a:t>To understand the other clinical uses of any particular drug </a:t>
          </a:r>
        </a:p>
      </dsp:txBody>
      <dsp:txXfrm>
        <a:off x="192553" y="939193"/>
        <a:ext cx="4508571" cy="268341"/>
      </dsp:txXfrm>
    </dsp:sp>
    <dsp:sp modelId="{A4E4A621-C539-D641-8AB1-40643F1B2061}">
      <dsp:nvSpPr>
        <dsp:cNvPr id="0" name=""/>
        <dsp:cNvSpPr/>
      </dsp:nvSpPr>
      <dsp:spPr>
        <a:xfrm>
          <a:off x="24840" y="905650"/>
          <a:ext cx="335426" cy="3354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CF6C6-09E6-7B4B-AA8E-236F4AC0F21E}">
      <dsp:nvSpPr>
        <dsp:cNvPr id="0" name=""/>
        <dsp:cNvSpPr/>
      </dsp:nvSpPr>
      <dsp:spPr>
        <a:xfrm>
          <a:off x="790117" y="280937"/>
          <a:ext cx="976104" cy="488052"/>
        </a:xfrm>
        <a:prstGeom prst="roundRect">
          <a:avLst>
            <a:gd name="adj" fmla="val 10000"/>
          </a:avLst>
        </a:prstGeom>
        <a:solidFill>
          <a:srgbClr val="FDA5C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Affective disorders </a:t>
          </a:r>
          <a:endParaRPr lang="en-US" sz="1400" kern="1200" dirty="0">
            <a:solidFill>
              <a:schemeClr val="tx1"/>
            </a:solidFill>
          </a:endParaRPr>
        </a:p>
      </dsp:txBody>
      <dsp:txXfrm>
        <a:off x="804412" y="295232"/>
        <a:ext cx="947514" cy="459462"/>
      </dsp:txXfrm>
    </dsp:sp>
    <dsp:sp modelId="{2FD9BA52-2980-544F-AF0D-500C695CCBEF}">
      <dsp:nvSpPr>
        <dsp:cNvPr id="0" name=""/>
        <dsp:cNvSpPr/>
      </dsp:nvSpPr>
      <dsp:spPr>
        <a:xfrm rot="19663591">
          <a:off x="1728030" y="351124"/>
          <a:ext cx="494431" cy="83671"/>
        </a:xfrm>
        <a:custGeom>
          <a:avLst/>
          <a:gdLst/>
          <a:ahLst/>
          <a:cxnLst/>
          <a:rect l="0" t="0" r="0" b="0"/>
          <a:pathLst>
            <a:path>
              <a:moveTo>
                <a:pt x="0" y="41835"/>
              </a:moveTo>
              <a:lnTo>
                <a:pt x="494431" y="41835"/>
              </a:lnTo>
            </a:path>
          </a:pathLst>
        </a:custGeom>
        <a:noFill/>
        <a:ln w="6350" cap="flat" cmpd="sng" algn="ctr">
          <a:solidFill>
            <a:srgbClr val="FDA5C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1962884" y="380599"/>
        <a:ext cx="24721" cy="24721"/>
      </dsp:txXfrm>
    </dsp:sp>
    <dsp:sp modelId="{F8132BB8-742E-E142-ABEF-F2FB159DDE6F}">
      <dsp:nvSpPr>
        <dsp:cNvPr id="0" name=""/>
        <dsp:cNvSpPr/>
      </dsp:nvSpPr>
      <dsp:spPr>
        <a:xfrm>
          <a:off x="2184268" y="16930"/>
          <a:ext cx="976104" cy="488052"/>
        </a:xfrm>
        <a:prstGeom prst="roundRect">
          <a:avLst>
            <a:gd name="adj" fmla="val 10000"/>
          </a:avLst>
        </a:prstGeom>
        <a:solidFill>
          <a:srgbClr val="EED8E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solidFill>
                <a:schemeClr val="tx1"/>
              </a:solidFill>
            </a:rPr>
            <a:t>↑NE </a:t>
          </a:r>
          <a:endParaRPr lang="en-US" sz="1400" kern="1200" dirty="0">
            <a:solidFill>
              <a:schemeClr val="tx1"/>
            </a:solidFill>
          </a:endParaRPr>
        </a:p>
      </dsp:txBody>
      <dsp:txXfrm>
        <a:off x="2198563" y="31225"/>
        <a:ext cx="947514" cy="459462"/>
      </dsp:txXfrm>
    </dsp:sp>
    <dsp:sp modelId="{345D6A41-0738-F945-807F-0E30D898F85C}">
      <dsp:nvSpPr>
        <dsp:cNvPr id="0" name=""/>
        <dsp:cNvSpPr/>
      </dsp:nvSpPr>
      <dsp:spPr>
        <a:xfrm rot="21442613">
          <a:off x="3160183" y="210809"/>
          <a:ext cx="363218" cy="83671"/>
        </a:xfrm>
        <a:custGeom>
          <a:avLst/>
          <a:gdLst/>
          <a:ahLst/>
          <a:cxnLst/>
          <a:rect l="0" t="0" r="0" b="0"/>
          <a:pathLst>
            <a:path>
              <a:moveTo>
                <a:pt x="0" y="41835"/>
              </a:moveTo>
              <a:lnTo>
                <a:pt x="363218" y="4183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332712" y="243564"/>
        <a:ext cx="18160" cy="18160"/>
      </dsp:txXfrm>
    </dsp:sp>
    <dsp:sp modelId="{002E87E4-8347-6145-B84F-C915D703E24A}">
      <dsp:nvSpPr>
        <dsp:cNvPr id="0" name=""/>
        <dsp:cNvSpPr/>
      </dsp:nvSpPr>
      <dsp:spPr>
        <a:xfrm>
          <a:off x="3523211" y="307"/>
          <a:ext cx="976104" cy="488052"/>
        </a:xfrm>
        <a:prstGeom prst="roundRect">
          <a:avLst>
            <a:gd name="adj" fmla="val 10000"/>
          </a:avLst>
        </a:prstGeom>
        <a:solidFill>
          <a:srgbClr val="A1B8D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Mania</a:t>
          </a:r>
          <a:r>
            <a:rPr lang="en-US" sz="1400" kern="1200" dirty="0">
              <a:solidFill>
                <a:schemeClr val="tx1"/>
              </a:solidFill>
            </a:rPr>
            <a:t>* </a:t>
          </a:r>
        </a:p>
      </dsp:txBody>
      <dsp:txXfrm>
        <a:off x="3537506" y="14602"/>
        <a:ext cx="947514" cy="459462"/>
      </dsp:txXfrm>
    </dsp:sp>
    <dsp:sp modelId="{8E49F581-4223-6449-B2CD-96081FCF034A}">
      <dsp:nvSpPr>
        <dsp:cNvPr id="0" name=""/>
        <dsp:cNvSpPr/>
      </dsp:nvSpPr>
      <dsp:spPr>
        <a:xfrm>
          <a:off x="4499316" y="202497"/>
          <a:ext cx="390441" cy="83671"/>
        </a:xfrm>
        <a:custGeom>
          <a:avLst/>
          <a:gdLst/>
          <a:ahLst/>
          <a:cxnLst/>
          <a:rect l="0" t="0" r="0" b="0"/>
          <a:pathLst>
            <a:path>
              <a:moveTo>
                <a:pt x="0" y="41835"/>
              </a:moveTo>
              <a:lnTo>
                <a:pt x="390441" y="4183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4684776" y="234572"/>
        <a:ext cx="19522" cy="19522"/>
      </dsp:txXfrm>
    </dsp:sp>
    <dsp:sp modelId="{E57CCF97-49C7-6D43-B429-376B438A300C}">
      <dsp:nvSpPr>
        <dsp:cNvPr id="0" name=""/>
        <dsp:cNvSpPr/>
      </dsp:nvSpPr>
      <dsp:spPr>
        <a:xfrm>
          <a:off x="4889758" y="307"/>
          <a:ext cx="976104" cy="488052"/>
        </a:xfrm>
        <a:prstGeom prst="roundRect">
          <a:avLst>
            <a:gd name="adj" fmla="val 10000"/>
          </a:avLst>
        </a:prstGeom>
        <a:solidFill>
          <a:srgbClr val="AAD8B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Drugs that ↓NE </a:t>
          </a:r>
        </a:p>
      </dsp:txBody>
      <dsp:txXfrm>
        <a:off x="4904053" y="14602"/>
        <a:ext cx="947514" cy="459462"/>
      </dsp:txXfrm>
    </dsp:sp>
    <dsp:sp modelId="{04867DCE-E4CA-2743-A715-1195B05511C6}">
      <dsp:nvSpPr>
        <dsp:cNvPr id="0" name=""/>
        <dsp:cNvSpPr/>
      </dsp:nvSpPr>
      <dsp:spPr>
        <a:xfrm rot="2142401">
          <a:off x="1721028" y="623443"/>
          <a:ext cx="480830" cy="83671"/>
        </a:xfrm>
        <a:custGeom>
          <a:avLst/>
          <a:gdLst/>
          <a:ahLst/>
          <a:cxnLst/>
          <a:rect l="0" t="0" r="0" b="0"/>
          <a:pathLst>
            <a:path>
              <a:moveTo>
                <a:pt x="0" y="41835"/>
              </a:moveTo>
              <a:lnTo>
                <a:pt x="480830" y="41835"/>
              </a:lnTo>
            </a:path>
          </a:pathLst>
        </a:custGeom>
        <a:noFill/>
        <a:ln w="6350" cap="flat" cmpd="sng" algn="ctr">
          <a:solidFill>
            <a:srgbClr val="FDA5C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1949422" y="653258"/>
        <a:ext cx="24041" cy="24041"/>
      </dsp:txXfrm>
    </dsp:sp>
    <dsp:sp modelId="{88B60645-BCB1-7C4B-9D6B-1219B4421854}">
      <dsp:nvSpPr>
        <dsp:cNvPr id="0" name=""/>
        <dsp:cNvSpPr/>
      </dsp:nvSpPr>
      <dsp:spPr>
        <a:xfrm>
          <a:off x="2156664" y="561567"/>
          <a:ext cx="976104" cy="488052"/>
        </a:xfrm>
        <a:prstGeom prst="roundRect">
          <a:avLst>
            <a:gd name="adj" fmla="val 10000"/>
          </a:avLst>
        </a:prstGeom>
        <a:solidFill>
          <a:srgbClr val="EED8E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↓NE</a:t>
          </a:r>
        </a:p>
      </dsp:txBody>
      <dsp:txXfrm>
        <a:off x="2170959" y="575862"/>
        <a:ext cx="947514" cy="459462"/>
      </dsp:txXfrm>
    </dsp:sp>
    <dsp:sp modelId="{76917D5F-5044-FE48-AF89-02E8574C376D}">
      <dsp:nvSpPr>
        <dsp:cNvPr id="0" name=""/>
        <dsp:cNvSpPr/>
      </dsp:nvSpPr>
      <dsp:spPr>
        <a:xfrm>
          <a:off x="3132769" y="763758"/>
          <a:ext cx="390441" cy="83671"/>
        </a:xfrm>
        <a:custGeom>
          <a:avLst/>
          <a:gdLst/>
          <a:ahLst/>
          <a:cxnLst/>
          <a:rect l="0" t="0" r="0" b="0"/>
          <a:pathLst>
            <a:path>
              <a:moveTo>
                <a:pt x="0" y="41835"/>
              </a:moveTo>
              <a:lnTo>
                <a:pt x="390441" y="4183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318229" y="795833"/>
        <a:ext cx="19522" cy="19522"/>
      </dsp:txXfrm>
    </dsp:sp>
    <dsp:sp modelId="{B830E6BA-B5F5-574D-B59A-E1C9EFEB9F35}">
      <dsp:nvSpPr>
        <dsp:cNvPr id="0" name=""/>
        <dsp:cNvSpPr/>
      </dsp:nvSpPr>
      <dsp:spPr>
        <a:xfrm>
          <a:off x="3523211" y="561567"/>
          <a:ext cx="976104" cy="488052"/>
        </a:xfrm>
        <a:prstGeom prst="roundRect">
          <a:avLst>
            <a:gd name="adj" fmla="val 10000"/>
          </a:avLst>
        </a:prstGeom>
        <a:solidFill>
          <a:srgbClr val="A1B8D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Depression </a:t>
          </a:r>
          <a:endParaRPr lang="en-US" sz="1400" kern="1200" dirty="0">
            <a:solidFill>
              <a:schemeClr val="tx1"/>
            </a:solidFill>
          </a:endParaRPr>
        </a:p>
      </dsp:txBody>
      <dsp:txXfrm>
        <a:off x="3537506" y="575862"/>
        <a:ext cx="947514" cy="459462"/>
      </dsp:txXfrm>
    </dsp:sp>
    <dsp:sp modelId="{E6786AF6-E2B5-C34D-AF65-6256359AA72A}">
      <dsp:nvSpPr>
        <dsp:cNvPr id="0" name=""/>
        <dsp:cNvSpPr/>
      </dsp:nvSpPr>
      <dsp:spPr>
        <a:xfrm>
          <a:off x="4499316" y="763758"/>
          <a:ext cx="390441" cy="83671"/>
        </a:xfrm>
        <a:custGeom>
          <a:avLst/>
          <a:gdLst/>
          <a:ahLst/>
          <a:cxnLst/>
          <a:rect l="0" t="0" r="0" b="0"/>
          <a:pathLst>
            <a:path>
              <a:moveTo>
                <a:pt x="0" y="41835"/>
              </a:moveTo>
              <a:lnTo>
                <a:pt x="390441" y="4183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4684776" y="795833"/>
        <a:ext cx="19522" cy="19522"/>
      </dsp:txXfrm>
    </dsp:sp>
    <dsp:sp modelId="{A6FA2D7A-84E2-264E-9494-1EF7646EBA66}">
      <dsp:nvSpPr>
        <dsp:cNvPr id="0" name=""/>
        <dsp:cNvSpPr/>
      </dsp:nvSpPr>
      <dsp:spPr>
        <a:xfrm>
          <a:off x="4889758" y="561567"/>
          <a:ext cx="976104" cy="488052"/>
        </a:xfrm>
        <a:prstGeom prst="roundRect">
          <a:avLst>
            <a:gd name="adj" fmla="val 10000"/>
          </a:avLst>
        </a:prstGeom>
        <a:solidFill>
          <a:srgbClr val="AAD8B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Drugs that </a:t>
          </a:r>
          <a:r>
            <a:rPr lang="de-DE" sz="1200" kern="1200" dirty="0">
              <a:solidFill>
                <a:schemeClr val="tx1"/>
              </a:solidFill>
            </a:rPr>
            <a:t>↑</a:t>
          </a:r>
          <a:r>
            <a:rPr lang="en-US" sz="1200" kern="1200" dirty="0">
              <a:solidFill>
                <a:schemeClr val="tx1"/>
              </a:solidFill>
            </a:rPr>
            <a:t>NE </a:t>
          </a:r>
        </a:p>
      </dsp:txBody>
      <dsp:txXfrm>
        <a:off x="4904053" y="575862"/>
        <a:ext cx="947514" cy="459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9E572-4382-8B4E-9067-CB48C683759C}">
      <dsp:nvSpPr>
        <dsp:cNvPr id="0" name=""/>
        <dsp:cNvSpPr/>
      </dsp:nvSpPr>
      <dsp:spPr>
        <a:xfrm rot="5400000">
          <a:off x="-99185" y="101338"/>
          <a:ext cx="661235" cy="462864"/>
        </a:xfrm>
        <a:prstGeom prst="chevron">
          <a:avLst/>
        </a:prstGeom>
        <a:solidFill>
          <a:srgbClr val="D883FF"/>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1</a:t>
          </a:r>
        </a:p>
      </dsp:txBody>
      <dsp:txXfrm rot="-5400000">
        <a:off x="1" y="233584"/>
        <a:ext cx="462864" cy="198371"/>
      </dsp:txXfrm>
    </dsp:sp>
    <dsp:sp modelId="{01A85CFE-A9F1-D14F-AD13-E539B07CD64B}">
      <dsp:nvSpPr>
        <dsp:cNvPr id="0" name=""/>
        <dsp:cNvSpPr/>
      </dsp:nvSpPr>
      <dsp:spPr>
        <a:xfrm rot="5400000">
          <a:off x="3428998" y="-2963980"/>
          <a:ext cx="429802" cy="6362070"/>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5-hydroxytryptamine (5-HT) is a monoamine.</a:t>
          </a:r>
        </a:p>
      </dsp:txBody>
      <dsp:txXfrm rot="-5400000">
        <a:off x="462865" y="23134"/>
        <a:ext cx="6341089" cy="387840"/>
      </dsp:txXfrm>
    </dsp:sp>
    <dsp:sp modelId="{C554E768-1541-5D42-A2EF-F725158A0D2C}">
      <dsp:nvSpPr>
        <dsp:cNvPr id="0" name=""/>
        <dsp:cNvSpPr/>
      </dsp:nvSpPr>
      <dsp:spPr>
        <a:xfrm rot="5400000">
          <a:off x="-99185" y="640151"/>
          <a:ext cx="661235" cy="462864"/>
        </a:xfrm>
        <a:prstGeom prst="chevron">
          <a:avLst/>
        </a:prstGeom>
        <a:solidFill>
          <a:srgbClr val="94E6E7"/>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2</a:t>
          </a:r>
        </a:p>
      </dsp:txBody>
      <dsp:txXfrm rot="-5400000">
        <a:off x="1" y="772397"/>
        <a:ext cx="462864" cy="198371"/>
      </dsp:txXfrm>
    </dsp:sp>
    <dsp:sp modelId="{6A214D92-28C8-1744-A6F9-5B953CCE5C63}">
      <dsp:nvSpPr>
        <dsp:cNvPr id="0" name=""/>
        <dsp:cNvSpPr/>
      </dsp:nvSpPr>
      <dsp:spPr>
        <a:xfrm rot="5400000">
          <a:off x="3428998" y="-2425168"/>
          <a:ext cx="429802" cy="636207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Primarily found in </a:t>
          </a:r>
          <a:r>
            <a:rPr lang="en-US" sz="1200" kern="1200" dirty="0" smtClean="0"/>
            <a:t>the</a:t>
          </a:r>
          <a:r>
            <a:rPr lang="en-US" sz="1200" kern="1200" baseline="0" dirty="0" smtClean="0"/>
            <a:t> </a:t>
          </a:r>
          <a:r>
            <a:rPr lang="en-US" sz="1200" b="1" kern="1200" dirty="0" smtClean="0"/>
            <a:t>CNS , GIT</a:t>
          </a:r>
          <a:r>
            <a:rPr lang="en-US" sz="1200" kern="1200" dirty="0"/>
            <a:t>, </a:t>
          </a:r>
          <a:r>
            <a:rPr lang="en-US" sz="1200" b="1" kern="1200" dirty="0"/>
            <a:t>platelets</a:t>
          </a:r>
          <a:r>
            <a:rPr lang="en-US" sz="1200" b="1" kern="1200" dirty="0" smtClean="0"/>
            <a:t>.</a:t>
          </a:r>
          <a:endParaRPr lang="en-US" sz="1200" kern="1200" dirty="0"/>
        </a:p>
      </dsp:txBody>
      <dsp:txXfrm rot="-5400000">
        <a:off x="462865" y="561946"/>
        <a:ext cx="6341089" cy="387840"/>
      </dsp:txXfrm>
    </dsp:sp>
    <dsp:sp modelId="{A99731F1-2072-C740-AD8B-CF3242C72A71}">
      <dsp:nvSpPr>
        <dsp:cNvPr id="0" name=""/>
        <dsp:cNvSpPr/>
      </dsp:nvSpPr>
      <dsp:spPr>
        <a:xfrm rot="5400000">
          <a:off x="-99185" y="1178963"/>
          <a:ext cx="661235" cy="462864"/>
        </a:xfrm>
        <a:prstGeom prst="chevron">
          <a:avLst/>
        </a:prstGeom>
        <a:solidFill>
          <a:srgbClr val="FF7E79"/>
        </a:soli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3</a:t>
          </a:r>
        </a:p>
      </dsp:txBody>
      <dsp:txXfrm rot="-5400000">
        <a:off x="1" y="1311209"/>
        <a:ext cx="462864" cy="198371"/>
      </dsp:txXfrm>
    </dsp:sp>
    <dsp:sp modelId="{8371C98C-397C-B449-A7C0-971D2D194E44}">
      <dsp:nvSpPr>
        <dsp:cNvPr id="0" name=""/>
        <dsp:cNvSpPr/>
      </dsp:nvSpPr>
      <dsp:spPr>
        <a:xfrm rot="5400000">
          <a:off x="3428998" y="-1886355"/>
          <a:ext cx="429802" cy="6362070"/>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serotonin </a:t>
          </a:r>
          <a:r>
            <a:rPr lang="en-US" sz="1200" kern="1200" dirty="0"/>
            <a:t>is responsible for feeling of </a:t>
          </a:r>
          <a:r>
            <a:rPr lang="en-US" sz="1200" b="1" i="1" kern="1200" dirty="0"/>
            <a:t>well-being</a:t>
          </a:r>
          <a:r>
            <a:rPr lang="en-US" sz="1200" b="1" kern="1200" dirty="0"/>
            <a:t> </a:t>
          </a:r>
          <a:r>
            <a:rPr lang="en-US" sz="1200" kern="1200" dirty="0"/>
            <a:t>&amp; </a:t>
          </a:r>
          <a:r>
            <a:rPr lang="en-US" sz="1200" b="1" i="1" kern="1200" dirty="0"/>
            <a:t>happiness</a:t>
          </a:r>
          <a:r>
            <a:rPr lang="en-US" sz="1200" kern="1200" dirty="0" smtClean="0"/>
            <a:t>.</a:t>
          </a:r>
        </a:p>
        <a:p>
          <a:pPr marL="114300" lvl="1" indent="-114300" algn="l" defTabSz="533400">
            <a:lnSpc>
              <a:spcPct val="90000"/>
            </a:lnSpc>
            <a:spcBef>
              <a:spcPct val="0"/>
            </a:spcBef>
            <a:spcAft>
              <a:spcPct val="15000"/>
            </a:spcAft>
            <a:buChar char="•"/>
          </a:pPr>
          <a:r>
            <a:rPr lang="en-US" sz="1100" kern="1200" dirty="0" smtClean="0">
              <a:solidFill>
                <a:schemeClr val="tx1">
                  <a:lumMod val="50000"/>
                  <a:lumOff val="50000"/>
                </a:schemeClr>
              </a:solidFill>
            </a:rPr>
            <a:t>E.g.</a:t>
          </a:r>
          <a:r>
            <a:rPr lang="en-US" sz="1100" kern="1200" baseline="0" dirty="0" smtClean="0">
              <a:solidFill>
                <a:schemeClr val="tx1">
                  <a:lumMod val="50000"/>
                  <a:lumOff val="50000"/>
                </a:schemeClr>
              </a:solidFill>
            </a:rPr>
            <a:t>: dark chocolate contain large amount of serotonin that’s why it bring happiness </a:t>
          </a:r>
          <a:r>
            <a:rPr lang="en-US" sz="1100" kern="1200" dirty="0" smtClean="0">
              <a:solidFill>
                <a:schemeClr val="tx1">
                  <a:lumMod val="50000"/>
                  <a:lumOff val="50000"/>
                </a:schemeClr>
              </a:solidFill>
            </a:rPr>
            <a:t> </a:t>
          </a:r>
          <a:endParaRPr lang="en-US" sz="1100" kern="1200" dirty="0">
            <a:solidFill>
              <a:schemeClr val="tx1">
                <a:lumMod val="50000"/>
                <a:lumOff val="50000"/>
              </a:schemeClr>
            </a:solidFill>
          </a:endParaRPr>
        </a:p>
      </dsp:txBody>
      <dsp:txXfrm rot="-5400000">
        <a:off x="462865" y="1100759"/>
        <a:ext cx="6341089" cy="387840"/>
      </dsp:txXfrm>
    </dsp:sp>
    <dsp:sp modelId="{896F6C04-E325-1143-A35A-5DE9198E1137}">
      <dsp:nvSpPr>
        <dsp:cNvPr id="0" name=""/>
        <dsp:cNvSpPr/>
      </dsp:nvSpPr>
      <dsp:spPr>
        <a:xfrm rot="5400000">
          <a:off x="-99185" y="1790331"/>
          <a:ext cx="661235" cy="462864"/>
        </a:xfrm>
        <a:prstGeom prst="chevron">
          <a:avLst/>
        </a:prstGeom>
        <a:solidFill>
          <a:srgbClr val="92D050"/>
        </a:soli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4</a:t>
          </a:r>
        </a:p>
      </dsp:txBody>
      <dsp:txXfrm rot="-5400000">
        <a:off x="1" y="1922577"/>
        <a:ext cx="462864" cy="198371"/>
      </dsp:txXfrm>
    </dsp:sp>
    <dsp:sp modelId="{016A83A3-C5D9-6041-9BCD-51265D3FE9AA}">
      <dsp:nvSpPr>
        <dsp:cNvPr id="0" name=""/>
        <dsp:cNvSpPr/>
      </dsp:nvSpPr>
      <dsp:spPr>
        <a:xfrm rot="5400000">
          <a:off x="3356443" y="-1274987"/>
          <a:ext cx="574912" cy="6362070"/>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FF0000"/>
              </a:solidFill>
            </a:rPr>
            <a:t>It plays an important role : in </a:t>
          </a:r>
          <a:r>
            <a:rPr lang="en-US" sz="1200" b="1" kern="1200" dirty="0">
              <a:solidFill>
                <a:srgbClr val="FF0000"/>
              </a:solidFill>
            </a:rPr>
            <a:t>regulation of Mood</a:t>
          </a:r>
          <a:r>
            <a:rPr lang="en-US" sz="1200" kern="1200" dirty="0">
              <a:solidFill>
                <a:srgbClr val="FF0000"/>
              </a:solidFill>
            </a:rPr>
            <a:t>, </a:t>
          </a:r>
          <a:r>
            <a:rPr lang="en-US" sz="1200" b="1" kern="1200" dirty="0">
              <a:solidFill>
                <a:srgbClr val="FF0000"/>
              </a:solidFill>
            </a:rPr>
            <a:t>sleep</a:t>
          </a:r>
          <a:r>
            <a:rPr lang="en-US" sz="1200" kern="1200" dirty="0">
              <a:solidFill>
                <a:srgbClr val="FF0000"/>
              </a:solidFill>
            </a:rPr>
            <a:t>, </a:t>
          </a:r>
          <a:r>
            <a:rPr lang="en-US" sz="1200" b="1" kern="1200" dirty="0">
              <a:solidFill>
                <a:srgbClr val="FF0000"/>
              </a:solidFill>
            </a:rPr>
            <a:t>appetite </a:t>
          </a:r>
          <a:r>
            <a:rPr lang="en-US" sz="1200" kern="1200" dirty="0">
              <a:solidFill>
                <a:srgbClr val="FF0000"/>
              </a:solidFill>
            </a:rPr>
            <a:t>and </a:t>
          </a:r>
          <a:r>
            <a:rPr lang="en-US" sz="1200" b="1" kern="1200" dirty="0">
              <a:solidFill>
                <a:srgbClr val="FF0000"/>
              </a:solidFill>
            </a:rPr>
            <a:t>pain perception</a:t>
          </a:r>
          <a:r>
            <a:rPr lang="en-US" sz="1200" kern="1200" dirty="0">
              <a:solidFill>
                <a:srgbClr val="FF0000"/>
              </a:solidFill>
            </a:rPr>
            <a:t>. </a:t>
          </a:r>
          <a:r>
            <a:rPr lang="en-US" altLang="en-US" sz="1200" kern="1200" dirty="0">
              <a:solidFill>
                <a:srgbClr val="FF0000"/>
              </a:solidFill>
            </a:rPr>
            <a:t>and </a:t>
          </a:r>
          <a:r>
            <a:rPr lang="en-US" sz="1200" kern="1200" dirty="0">
              <a:solidFill>
                <a:srgbClr val="FF0000"/>
              </a:solidFill>
            </a:rPr>
            <a:t>some cognitive functions, including </a:t>
          </a:r>
          <a:r>
            <a:rPr lang="en-US" sz="1200" b="1" kern="1200" dirty="0">
              <a:solidFill>
                <a:srgbClr val="FF0000"/>
              </a:solidFill>
            </a:rPr>
            <a:t>memory and learning.</a:t>
          </a:r>
          <a:r>
            <a:rPr lang="en-US" sz="1200" b="1" kern="1200" dirty="0"/>
            <a:t> </a:t>
          </a:r>
          <a:r>
            <a:rPr lang="en-US" sz="1100" kern="1200" dirty="0">
              <a:solidFill>
                <a:srgbClr val="008F00"/>
              </a:solidFill>
              <a:latin typeface="+mn-lt"/>
              <a:ea typeface="+mn-ea"/>
              <a:cs typeface="+mn-cs"/>
            </a:rPr>
            <a:t>(memory and learning mostly with acetylcholine but serotonin may have a little role here) </a:t>
          </a:r>
          <a:endParaRPr lang="en-US" sz="1100" b="1" kern="1200" dirty="0"/>
        </a:p>
      </dsp:txBody>
      <dsp:txXfrm rot="-5400000">
        <a:off x="462865" y="1646656"/>
        <a:ext cx="6334005" cy="518782"/>
      </dsp:txXfrm>
    </dsp:sp>
    <dsp:sp modelId="{AE803782-3C0A-1348-9504-7B44BC377335}">
      <dsp:nvSpPr>
        <dsp:cNvPr id="0" name=""/>
        <dsp:cNvSpPr/>
      </dsp:nvSpPr>
      <dsp:spPr>
        <a:xfrm rot="5400000">
          <a:off x="-99185" y="2329144"/>
          <a:ext cx="661235" cy="462864"/>
        </a:xfrm>
        <a:prstGeom prst="chevron">
          <a:avLst/>
        </a:prstGeom>
        <a:solidFill>
          <a:srgbClr val="FF9300">
            <a:alpha val="69804"/>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5</a:t>
          </a:r>
        </a:p>
      </dsp:txBody>
      <dsp:txXfrm rot="-5400000">
        <a:off x="1" y="2461390"/>
        <a:ext cx="462864" cy="198371"/>
      </dsp:txXfrm>
    </dsp:sp>
    <dsp:sp modelId="{1B827F2A-7D93-9C4C-A93B-ABABE3D04031}">
      <dsp:nvSpPr>
        <dsp:cNvPr id="0" name=""/>
        <dsp:cNvSpPr/>
      </dsp:nvSpPr>
      <dsp:spPr>
        <a:xfrm rot="5400000">
          <a:off x="3428998" y="-736175"/>
          <a:ext cx="429802" cy="6362070"/>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Modulation of serotonin at synapses is a major action of several classes of antidepressants </a:t>
          </a:r>
          <a:r>
            <a:rPr lang="en-US" sz="1200" kern="1200" dirty="0">
              <a:solidFill>
                <a:srgbClr val="FF0000"/>
              </a:solidFill>
            </a:rPr>
            <a:t>e.g. selective serotonin re-uptake inhibitors (SSRIs</a:t>
          </a:r>
          <a:r>
            <a:rPr lang="en-US" sz="1100" kern="1200" dirty="0" smtClean="0">
              <a:solidFill>
                <a:srgbClr val="FF0000"/>
              </a:solidFill>
            </a:rPr>
            <a:t>).</a:t>
          </a:r>
          <a:r>
            <a:rPr lang="en-US" sz="1100" kern="1200" dirty="0" smtClean="0">
              <a:solidFill>
                <a:srgbClr val="459122"/>
              </a:solidFill>
            </a:rPr>
            <a:t>(will</a:t>
          </a:r>
          <a:r>
            <a:rPr lang="en-US" sz="1100" kern="1200" baseline="0" dirty="0" smtClean="0">
              <a:solidFill>
                <a:srgbClr val="459122"/>
              </a:solidFill>
            </a:rPr>
            <a:t> lead to </a:t>
          </a:r>
          <a:r>
            <a:rPr lang="en-US" sz="1100" kern="1200" dirty="0" smtClean="0">
              <a:solidFill>
                <a:srgbClr val="459122"/>
              </a:solidFill>
            </a:rPr>
            <a:t>↑</a:t>
          </a:r>
          <a:r>
            <a:rPr lang="en-US" sz="1100" kern="1200" baseline="0" dirty="0" smtClean="0">
              <a:solidFill>
                <a:srgbClr val="459122"/>
              </a:solidFill>
            </a:rPr>
            <a:t> serotonin in post synaptic)</a:t>
          </a:r>
          <a:endParaRPr lang="en-US" sz="1100" kern="1200" dirty="0">
            <a:solidFill>
              <a:srgbClr val="459122"/>
            </a:solidFill>
          </a:endParaRPr>
        </a:p>
      </dsp:txBody>
      <dsp:txXfrm rot="-5400000">
        <a:off x="462865" y="2250939"/>
        <a:ext cx="6341089" cy="387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B9E45-5E1D-D246-B5A7-21F8629368A1}">
      <dsp:nvSpPr>
        <dsp:cNvPr id="0" name=""/>
        <dsp:cNvSpPr/>
      </dsp:nvSpPr>
      <dsp:spPr>
        <a:xfrm>
          <a:off x="823" y="152994"/>
          <a:ext cx="2206707" cy="897783"/>
        </a:xfrm>
        <a:prstGeom prst="rect">
          <a:avLst/>
        </a:prstGeom>
        <a:solidFill>
          <a:schemeClr val="lt1">
            <a:hueOff val="0"/>
            <a:satOff val="0"/>
            <a:lumOff val="0"/>
            <a:alphaOff val="0"/>
          </a:schemeClr>
        </a:solidFill>
        <a:ln w="19050" cap="flat" cmpd="sng" algn="ctr">
          <a:solidFill>
            <a:srgbClr val="9F9D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Vomiting</a:t>
          </a:r>
          <a:r>
            <a:rPr lang="en-US" sz="1200" kern="1200" dirty="0" err="1" smtClean="0">
              <a:solidFill>
                <a:srgbClr val="FF7E79"/>
              </a:solidFill>
              <a:latin typeface="Wingdings" charset="2"/>
            </a:rPr>
            <a:t></a:t>
          </a:r>
          <a:r>
            <a:rPr lang="en-US" sz="1200" kern="1200" dirty="0" err="1" smtClean="0">
              <a:solidFill>
                <a:schemeClr val="bg1">
                  <a:lumMod val="50000"/>
                </a:schemeClr>
              </a:solidFill>
            </a:rPr>
            <a:t>because</a:t>
          </a:r>
          <a:r>
            <a:rPr lang="en-US" sz="1200" kern="1200" dirty="0" smtClean="0">
              <a:solidFill>
                <a:schemeClr val="bg1">
                  <a:lumMod val="50000"/>
                </a:schemeClr>
              </a:solidFill>
            </a:rPr>
            <a:t> </a:t>
          </a:r>
          <a:r>
            <a:rPr lang="en-US" sz="1200" kern="1200" dirty="0">
              <a:solidFill>
                <a:schemeClr val="bg1">
                  <a:lumMod val="50000"/>
                </a:schemeClr>
              </a:solidFill>
            </a:rPr>
            <a:t>its receptors are found in GIT &amp; vomiting center of the medulla. (5-HT3) </a:t>
          </a:r>
          <a:r>
            <a:rPr lang="en-US" sz="1200" kern="1200" dirty="0" smtClean="0">
              <a:solidFill>
                <a:srgbClr val="459122"/>
              </a:solidFill>
            </a:rPr>
            <a:t>give Serotonin</a:t>
          </a:r>
          <a:r>
            <a:rPr lang="ar-SA" sz="1200" kern="1200" dirty="0" smtClean="0">
              <a:solidFill>
                <a:srgbClr val="459122"/>
              </a:solidFill>
            </a:rPr>
            <a:t> </a:t>
          </a:r>
          <a:r>
            <a:rPr lang="en-US" sz="1200" kern="1200" dirty="0" smtClean="0">
              <a:solidFill>
                <a:srgbClr val="459122"/>
              </a:solidFill>
            </a:rPr>
            <a:t>antagonism</a:t>
          </a:r>
          <a:r>
            <a:rPr lang="ar-SA" sz="1200" kern="1200" dirty="0" smtClean="0">
              <a:solidFill>
                <a:srgbClr val="459122"/>
              </a:solidFill>
            </a:rPr>
            <a:t> </a:t>
          </a:r>
          <a:endParaRPr lang="en-US" sz="1200" kern="1200" dirty="0">
            <a:solidFill>
              <a:schemeClr val="bg1">
                <a:lumMod val="50000"/>
              </a:schemeClr>
            </a:solidFill>
          </a:endParaRPr>
        </a:p>
      </dsp:txBody>
      <dsp:txXfrm>
        <a:off x="823" y="152994"/>
        <a:ext cx="2206707" cy="897783"/>
      </dsp:txXfrm>
    </dsp:sp>
    <dsp:sp modelId="{E9A25797-C27B-654C-BA20-701F2E63760E}">
      <dsp:nvSpPr>
        <dsp:cNvPr id="0" name=""/>
        <dsp:cNvSpPr/>
      </dsp:nvSpPr>
      <dsp:spPr>
        <a:xfrm>
          <a:off x="2364469" y="152994"/>
          <a:ext cx="2206707" cy="897783"/>
        </a:xfrm>
        <a:prstGeom prst="rect">
          <a:avLst/>
        </a:prstGeom>
        <a:solidFill>
          <a:schemeClr val="lt1">
            <a:hueOff val="0"/>
            <a:satOff val="0"/>
            <a:lumOff val="0"/>
            <a:alphaOff val="0"/>
          </a:schemeClr>
        </a:solidFill>
        <a:ln w="1905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Generalized </a:t>
          </a:r>
          <a:r>
            <a:rPr lang="en-US" sz="1200" b="1" kern="1200" dirty="0" smtClean="0">
              <a:solidFill>
                <a:schemeClr val="tx1"/>
              </a:solidFill>
            </a:rPr>
            <a:t>anxiety</a:t>
          </a:r>
          <a:endParaRPr lang="ar-SA" sz="1200" b="1" kern="1200" dirty="0" smtClean="0">
            <a:solidFill>
              <a:schemeClr val="tx1"/>
            </a:solidFill>
          </a:endParaRPr>
        </a:p>
        <a:p>
          <a:pPr lvl="0" algn="ctr" defTabSz="533400">
            <a:lnSpc>
              <a:spcPct val="90000"/>
            </a:lnSpc>
            <a:spcBef>
              <a:spcPct val="0"/>
            </a:spcBef>
            <a:spcAft>
              <a:spcPct val="35000"/>
            </a:spcAft>
          </a:pPr>
          <a:r>
            <a:rPr lang="en-US" sz="1200" b="1" kern="1200" dirty="0" smtClean="0">
              <a:solidFill>
                <a:srgbClr val="459122"/>
              </a:solidFill>
            </a:rPr>
            <a:t>All the time, unknown reason  </a:t>
          </a:r>
          <a:endParaRPr lang="en-US" sz="1200" kern="1200" dirty="0">
            <a:solidFill>
              <a:srgbClr val="459122"/>
            </a:solidFill>
          </a:endParaRPr>
        </a:p>
      </dsp:txBody>
      <dsp:txXfrm>
        <a:off x="2364469" y="152994"/>
        <a:ext cx="2206707" cy="897783"/>
      </dsp:txXfrm>
    </dsp:sp>
    <dsp:sp modelId="{95852C8E-1F2F-AF4D-853F-854FB8A9B990}">
      <dsp:nvSpPr>
        <dsp:cNvPr id="0" name=""/>
        <dsp:cNvSpPr/>
      </dsp:nvSpPr>
      <dsp:spPr>
        <a:xfrm>
          <a:off x="823" y="1207717"/>
          <a:ext cx="2206707" cy="897783"/>
        </a:xfrm>
        <a:prstGeom prst="rect">
          <a:avLst/>
        </a:prstGeom>
        <a:solidFill>
          <a:schemeClr val="lt1">
            <a:hueOff val="0"/>
            <a:satOff val="0"/>
            <a:lumOff val="0"/>
            <a:alphaOff val="0"/>
          </a:schemeClr>
        </a:solidFill>
        <a:ln w="19050" cap="flat" cmpd="sng" algn="ctr">
          <a:solidFill>
            <a:srgbClr val="FF7E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Obsessive compulsive </a:t>
          </a:r>
          <a:r>
            <a:rPr lang="en-US" sz="1200" b="1" kern="1200" dirty="0" smtClean="0">
              <a:solidFill>
                <a:schemeClr val="tx1"/>
              </a:solidFill>
            </a:rPr>
            <a:t>disorders*OCD </a:t>
          </a:r>
          <a:endParaRPr lang="en-US" sz="1200" kern="1200" dirty="0">
            <a:solidFill>
              <a:schemeClr val="tx1"/>
            </a:solidFill>
          </a:endParaRPr>
        </a:p>
      </dsp:txBody>
      <dsp:txXfrm>
        <a:off x="823" y="1207717"/>
        <a:ext cx="2206707" cy="897783"/>
      </dsp:txXfrm>
    </dsp:sp>
    <dsp:sp modelId="{64C84C91-7FE1-E640-9087-E081018F8F56}">
      <dsp:nvSpPr>
        <dsp:cNvPr id="0" name=""/>
        <dsp:cNvSpPr/>
      </dsp:nvSpPr>
      <dsp:spPr>
        <a:xfrm>
          <a:off x="2349105" y="1227567"/>
          <a:ext cx="2206707" cy="897783"/>
        </a:xfrm>
        <a:prstGeom prst="rect">
          <a:avLst/>
        </a:prstGeom>
        <a:solidFill>
          <a:schemeClr val="l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Social </a:t>
          </a:r>
          <a:r>
            <a:rPr lang="en-US" sz="1200" b="1" kern="1200" dirty="0" smtClean="0">
              <a:solidFill>
                <a:schemeClr val="tx1"/>
              </a:solidFill>
            </a:rPr>
            <a:t>phobia</a:t>
          </a:r>
        </a:p>
        <a:p>
          <a:pPr lvl="0" algn="ctr" defTabSz="533400">
            <a:lnSpc>
              <a:spcPct val="90000"/>
            </a:lnSpc>
            <a:spcBef>
              <a:spcPct val="0"/>
            </a:spcBef>
            <a:spcAft>
              <a:spcPct val="35000"/>
            </a:spcAft>
          </a:pPr>
          <a:r>
            <a:rPr lang="en-US" sz="1000" b="0" kern="1200" dirty="0" smtClean="0">
              <a:solidFill>
                <a:srgbClr val="459122"/>
              </a:solidFill>
            </a:rPr>
            <a:t>(e.g.:</a:t>
          </a:r>
          <a:r>
            <a:rPr lang="en-US" sz="1000" b="0" kern="1200" baseline="0" dirty="0" smtClean="0">
              <a:solidFill>
                <a:srgbClr val="459122"/>
              </a:solidFill>
            </a:rPr>
            <a:t> talking in front of people)</a:t>
          </a:r>
          <a:r>
            <a:rPr lang="en-US" sz="1000" b="0" kern="1200" dirty="0" smtClean="0">
              <a:solidFill>
                <a:srgbClr val="459122"/>
              </a:solidFill>
            </a:rPr>
            <a:t> </a:t>
          </a:r>
          <a:endParaRPr lang="en-US" sz="1000" b="0" kern="1200" dirty="0">
            <a:solidFill>
              <a:srgbClr val="459122"/>
            </a:solidFill>
          </a:endParaRPr>
        </a:p>
      </dsp:txBody>
      <dsp:txXfrm>
        <a:off x="2349105" y="1227567"/>
        <a:ext cx="2206707" cy="897783"/>
      </dsp:txXfrm>
    </dsp:sp>
    <dsp:sp modelId="{E66641FC-EBFB-D94F-AC16-04B3C9EE49AE}">
      <dsp:nvSpPr>
        <dsp:cNvPr id="0" name=""/>
        <dsp:cNvSpPr/>
      </dsp:nvSpPr>
      <dsp:spPr>
        <a:xfrm>
          <a:off x="823" y="2262440"/>
          <a:ext cx="2206707" cy="897783"/>
        </a:xfrm>
        <a:prstGeom prst="rect">
          <a:avLst/>
        </a:prstGeom>
        <a:solidFill>
          <a:schemeClr val="lt1">
            <a:hueOff val="0"/>
            <a:satOff val="0"/>
            <a:lumOff val="0"/>
            <a:alphaOff val="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Depression</a:t>
          </a:r>
          <a:r>
            <a:rPr lang="en-US" sz="1200" b="1" kern="1200" dirty="0"/>
            <a:t> </a:t>
          </a:r>
          <a:r>
            <a:rPr lang="en-US" sz="1200" kern="1200" dirty="0" smtClean="0">
              <a:solidFill>
                <a:srgbClr val="FF7E79"/>
              </a:solidFill>
              <a:latin typeface="Wingdings" charset="2"/>
            </a:rPr>
            <a:t></a:t>
          </a:r>
          <a:r>
            <a:rPr lang="en-US" sz="1200" kern="1200" dirty="0" smtClean="0">
              <a:solidFill>
                <a:schemeClr val="bg1">
                  <a:lumMod val="50000"/>
                </a:schemeClr>
              </a:solidFill>
            </a:rPr>
            <a:t>low </a:t>
          </a:r>
          <a:r>
            <a:rPr lang="en-US" sz="1200" kern="1200" dirty="0">
              <a:solidFill>
                <a:schemeClr val="bg1">
                  <a:lumMod val="50000"/>
                </a:schemeClr>
              </a:solidFill>
            </a:rPr>
            <a:t>serotonin</a:t>
          </a:r>
        </a:p>
      </dsp:txBody>
      <dsp:txXfrm>
        <a:off x="823" y="2262440"/>
        <a:ext cx="2206707" cy="897783"/>
      </dsp:txXfrm>
    </dsp:sp>
    <dsp:sp modelId="{2608679F-3F4D-1C40-B399-217A8ABDCFDA}">
      <dsp:nvSpPr>
        <dsp:cNvPr id="0" name=""/>
        <dsp:cNvSpPr/>
      </dsp:nvSpPr>
      <dsp:spPr>
        <a:xfrm>
          <a:off x="2364469" y="2262440"/>
          <a:ext cx="2206707" cy="897783"/>
        </a:xfrm>
        <a:prstGeom prst="rect">
          <a:avLst/>
        </a:prstGeom>
        <a:solidFill>
          <a:schemeClr val="lt1">
            <a:hueOff val="0"/>
            <a:satOff val="0"/>
            <a:lumOff val="0"/>
            <a:alphaOff val="0"/>
          </a:schemeClr>
        </a:solidFill>
        <a:ln w="1905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Schizophrenia</a:t>
          </a:r>
          <a:r>
            <a:rPr lang="en-US" sz="1200" b="1" kern="1200" dirty="0"/>
            <a:t> </a:t>
          </a:r>
          <a:r>
            <a:rPr lang="en-US" sz="1200" kern="1200" dirty="0" smtClean="0">
              <a:solidFill>
                <a:srgbClr val="FF7E79"/>
              </a:solidFill>
              <a:latin typeface="Wingdings" charset="2"/>
            </a:rPr>
            <a:t></a:t>
          </a:r>
          <a:r>
            <a:rPr lang="en-US" sz="1200" kern="1200" dirty="0" smtClean="0">
              <a:solidFill>
                <a:srgbClr val="008F00"/>
              </a:solidFill>
            </a:rPr>
            <a:t>dopamine </a:t>
          </a:r>
          <a:r>
            <a:rPr lang="en-US" sz="1200" kern="1200" dirty="0">
              <a:solidFill>
                <a:srgbClr val="008F00"/>
              </a:solidFill>
            </a:rPr>
            <a:t>&amp; Ach </a:t>
          </a:r>
        </a:p>
      </dsp:txBody>
      <dsp:txXfrm>
        <a:off x="2364469" y="2262440"/>
        <a:ext cx="2206707" cy="897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F89F-DB6B-844E-B247-8902086A9703}">
      <dsp:nvSpPr>
        <dsp:cNvPr id="0" name=""/>
        <dsp:cNvSpPr/>
      </dsp:nvSpPr>
      <dsp:spPr>
        <a:xfrm rot="16200000">
          <a:off x="856074" y="-846601"/>
          <a:ext cx="1372632" cy="3065834"/>
        </a:xfrm>
        <a:prstGeom prst="round1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1- In </a:t>
          </a:r>
          <a:r>
            <a:rPr lang="en-US" sz="1000" kern="1200" dirty="0"/>
            <a:t>chemoreceptor trigger zone (</a:t>
          </a:r>
          <a:r>
            <a:rPr lang="en-US" sz="1000" b="1" kern="1200" dirty="0"/>
            <a:t>CTZ</a:t>
          </a:r>
          <a:r>
            <a:rPr lang="en-US" sz="1000" kern="1200" dirty="0"/>
            <a:t>) </a:t>
          </a:r>
        </a:p>
        <a:p>
          <a:pPr lvl="0" algn="ctr" defTabSz="444500">
            <a:lnSpc>
              <a:spcPct val="90000"/>
            </a:lnSpc>
            <a:spcBef>
              <a:spcPct val="0"/>
            </a:spcBef>
            <a:spcAft>
              <a:spcPct val="35000"/>
            </a:spcAft>
          </a:pPr>
          <a:r>
            <a:rPr lang="en-US" sz="1000" b="1" kern="1200" dirty="0">
              <a:solidFill>
                <a:srgbClr val="FF7E79"/>
              </a:solidFill>
            </a:rPr>
            <a:t>↓</a:t>
          </a:r>
        </a:p>
        <a:p>
          <a:pPr lvl="0" algn="ctr" defTabSz="444500">
            <a:lnSpc>
              <a:spcPct val="90000"/>
            </a:lnSpc>
            <a:spcBef>
              <a:spcPct val="0"/>
            </a:spcBef>
            <a:spcAft>
              <a:spcPct val="35000"/>
            </a:spcAft>
          </a:pPr>
          <a:r>
            <a:rPr lang="en-US" sz="1000" kern="1200" dirty="0"/>
            <a:t>Antiemetic effect (low dose) </a:t>
          </a:r>
        </a:p>
      </dsp:txBody>
      <dsp:txXfrm rot="5400000">
        <a:off x="9473" y="0"/>
        <a:ext cx="3065834" cy="1029474"/>
      </dsp:txXfrm>
    </dsp:sp>
    <dsp:sp modelId="{754406DC-9BA1-144A-BE94-0ACA8CBF0B76}">
      <dsp:nvSpPr>
        <dsp:cNvPr id="0" name=""/>
        <dsp:cNvSpPr/>
      </dsp:nvSpPr>
      <dsp:spPr>
        <a:xfrm>
          <a:off x="3065834" y="0"/>
          <a:ext cx="3065834" cy="1372632"/>
        </a:xfrm>
        <a:prstGeom prst="round1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0000"/>
              </a:solidFill>
            </a:rPr>
            <a:t>2- In </a:t>
          </a:r>
          <a:r>
            <a:rPr lang="en-US" sz="1000" b="1" kern="1200" dirty="0">
              <a:solidFill>
                <a:srgbClr val="FF0000"/>
              </a:solidFill>
            </a:rPr>
            <a:t>mesolimbic system </a:t>
          </a:r>
          <a:endParaRPr lang="en-US" sz="1000" kern="1200" dirty="0">
            <a:solidFill>
              <a:srgbClr val="FF0000"/>
            </a:solidFill>
          </a:endParaRPr>
        </a:p>
        <a:p>
          <a:pPr lvl="0" algn="ctr" defTabSz="444500">
            <a:lnSpc>
              <a:spcPct val="90000"/>
            </a:lnSpc>
            <a:spcBef>
              <a:spcPct val="0"/>
            </a:spcBef>
            <a:spcAft>
              <a:spcPct val="35000"/>
            </a:spcAft>
          </a:pPr>
          <a:r>
            <a:rPr lang="en-US" sz="1000" kern="1200" dirty="0">
              <a:solidFill>
                <a:schemeClr val="bg1">
                  <a:lumMod val="50000"/>
                </a:schemeClr>
              </a:solidFill>
            </a:rPr>
            <a:t>(reward pathway) </a:t>
          </a:r>
        </a:p>
        <a:p>
          <a:pPr lvl="0" algn="ctr" defTabSz="444500">
            <a:lnSpc>
              <a:spcPct val="90000"/>
            </a:lnSpc>
            <a:spcBef>
              <a:spcPct val="0"/>
            </a:spcBef>
            <a:spcAft>
              <a:spcPct val="35000"/>
            </a:spcAft>
          </a:pPr>
          <a:r>
            <a:rPr lang="en-US" sz="1000" b="1" kern="1200" dirty="0">
              <a:solidFill>
                <a:srgbClr val="FF7E79"/>
              </a:solidFill>
            </a:rPr>
            <a:t>↓</a:t>
          </a:r>
        </a:p>
        <a:p>
          <a:pPr lvl="0" algn="ctr" defTabSz="444500">
            <a:lnSpc>
              <a:spcPct val="90000"/>
            </a:lnSpc>
            <a:spcBef>
              <a:spcPct val="0"/>
            </a:spcBef>
            <a:spcAft>
              <a:spcPct val="35000"/>
            </a:spcAft>
          </a:pPr>
          <a:r>
            <a:rPr lang="en-US" sz="1000" kern="1200" dirty="0">
              <a:solidFill>
                <a:srgbClr val="FF0000"/>
              </a:solidFill>
            </a:rPr>
            <a:t>Ameliorate schizophrenia (psychiatric effect</a:t>
          </a:r>
          <a:r>
            <a:rPr lang="en-US" sz="1000" kern="1200" dirty="0" smtClean="0">
              <a:solidFill>
                <a:srgbClr val="FF0000"/>
              </a:solidFill>
            </a:rPr>
            <a:t>)</a:t>
          </a:r>
          <a:endParaRPr lang="ar-SA" sz="1000" kern="1200" dirty="0" smtClean="0">
            <a:solidFill>
              <a:srgbClr val="FF0000"/>
            </a:solidFill>
          </a:endParaRPr>
        </a:p>
        <a:p>
          <a:pPr lvl="0" algn="ctr" defTabSz="444500">
            <a:lnSpc>
              <a:spcPct val="90000"/>
            </a:lnSpc>
            <a:spcBef>
              <a:spcPct val="0"/>
            </a:spcBef>
            <a:spcAft>
              <a:spcPct val="35000"/>
            </a:spcAft>
          </a:pPr>
          <a:r>
            <a:rPr lang="en-US" sz="1000" kern="1200" dirty="0" smtClean="0">
              <a:solidFill>
                <a:srgbClr val="459122"/>
              </a:solidFill>
            </a:rPr>
            <a:t>(↑</a:t>
          </a:r>
          <a:r>
            <a:rPr lang="en-US" sz="1000" kern="1200" dirty="0" err="1" smtClean="0">
              <a:solidFill>
                <a:srgbClr val="459122"/>
              </a:solidFill>
            </a:rPr>
            <a:t>dopamin</a:t>
          </a:r>
          <a:r>
            <a:rPr lang="en-US" sz="1000" kern="1200" dirty="0" smtClean="0">
              <a:solidFill>
                <a:srgbClr val="459122"/>
              </a:solidFill>
            </a:rPr>
            <a:t> </a:t>
          </a:r>
          <a:r>
            <a:rPr lang="en-US" sz="1000" kern="1200" dirty="0" smtClean="0">
              <a:solidFill>
                <a:srgbClr val="459122"/>
              </a:solidFill>
              <a:sym typeface="Wingdings"/>
            </a:rPr>
            <a:t> </a:t>
          </a:r>
          <a:r>
            <a:rPr lang="en-US" sz="1000" kern="1200" dirty="0" smtClean="0">
              <a:solidFill>
                <a:srgbClr val="459122"/>
              </a:solidFill>
            </a:rPr>
            <a:t>schizophrenia) </a:t>
          </a:r>
          <a:endParaRPr lang="en-US" sz="1000" kern="1200" dirty="0">
            <a:solidFill>
              <a:srgbClr val="459122"/>
            </a:solidFill>
          </a:endParaRPr>
        </a:p>
      </dsp:txBody>
      <dsp:txXfrm>
        <a:off x="3065834" y="0"/>
        <a:ext cx="3065834" cy="1029474"/>
      </dsp:txXfrm>
    </dsp:sp>
    <dsp:sp modelId="{AE634E2C-335E-6044-AD8C-DF845ADDDE5C}">
      <dsp:nvSpPr>
        <dsp:cNvPr id="0" name=""/>
        <dsp:cNvSpPr/>
      </dsp:nvSpPr>
      <dsp:spPr>
        <a:xfrm rot="10800000">
          <a:off x="0" y="1372632"/>
          <a:ext cx="3065834" cy="1372632"/>
        </a:xfrm>
        <a:prstGeom prst="round1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3-In </a:t>
          </a:r>
          <a:r>
            <a:rPr lang="en-US" sz="1000" b="1" kern="1200" dirty="0"/>
            <a:t>tuberoinfundibular pathway </a:t>
          </a:r>
          <a:r>
            <a:rPr lang="en-US" sz="1000" kern="1200" dirty="0"/>
            <a:t>(hypothalamus – ant.- pituitary) </a:t>
          </a:r>
        </a:p>
        <a:p>
          <a:pPr lvl="0" algn="ctr" defTabSz="444500">
            <a:lnSpc>
              <a:spcPct val="90000"/>
            </a:lnSpc>
            <a:spcBef>
              <a:spcPct val="0"/>
            </a:spcBef>
            <a:spcAft>
              <a:spcPct val="35000"/>
            </a:spcAft>
          </a:pPr>
          <a:r>
            <a:rPr lang="en-US" sz="1000" b="1" kern="1200" dirty="0">
              <a:solidFill>
                <a:srgbClr val="FF7E79"/>
              </a:solidFill>
            </a:rPr>
            <a:t>↓</a:t>
          </a:r>
        </a:p>
        <a:p>
          <a:pPr lvl="0" algn="ctr" defTabSz="444500">
            <a:lnSpc>
              <a:spcPct val="90000"/>
            </a:lnSpc>
            <a:spcBef>
              <a:spcPct val="0"/>
            </a:spcBef>
            <a:spcAft>
              <a:spcPct val="35000"/>
            </a:spcAft>
          </a:pPr>
          <a:r>
            <a:rPr lang="en-US" sz="1000" kern="1200" dirty="0"/>
            <a:t>↑Release of prolactin→hyperprolactinemia (endocrinal effect) </a:t>
          </a:r>
        </a:p>
      </dsp:txBody>
      <dsp:txXfrm rot="10800000">
        <a:off x="0" y="1715790"/>
        <a:ext cx="3065834" cy="1029474"/>
      </dsp:txXfrm>
    </dsp:sp>
    <dsp:sp modelId="{2D40E7ED-B1A8-D943-8C3A-6E612B7FC315}">
      <dsp:nvSpPr>
        <dsp:cNvPr id="0" name=""/>
        <dsp:cNvSpPr/>
      </dsp:nvSpPr>
      <dsp:spPr>
        <a:xfrm rot="5400000">
          <a:off x="3912435" y="526030"/>
          <a:ext cx="1372632" cy="3065834"/>
        </a:xfrm>
        <a:prstGeom prst="round1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4-</a:t>
          </a:r>
          <a:r>
            <a:rPr lang="en-US" sz="1000" kern="1200" baseline="0" dirty="0" smtClean="0"/>
            <a:t> </a:t>
          </a:r>
          <a:r>
            <a:rPr lang="en-US" sz="1000" kern="1200" dirty="0" smtClean="0"/>
            <a:t>In </a:t>
          </a:r>
          <a:r>
            <a:rPr lang="en-US" sz="1000" b="1" kern="1200" dirty="0"/>
            <a:t>nigrostriatal system </a:t>
          </a:r>
          <a:r>
            <a:rPr lang="en-US" sz="1000" kern="1200" dirty="0"/>
            <a:t>(</a:t>
          </a:r>
          <a:r>
            <a:rPr lang="en-US" sz="1000" b="1" kern="1200" dirty="0"/>
            <a:t>basal ganglia</a:t>
          </a:r>
          <a:r>
            <a:rPr lang="en-US" sz="1000" kern="1200" dirty="0"/>
            <a:t>) </a:t>
          </a:r>
        </a:p>
        <a:p>
          <a:pPr lvl="0" algn="ctr" defTabSz="444500">
            <a:lnSpc>
              <a:spcPct val="90000"/>
            </a:lnSpc>
            <a:spcBef>
              <a:spcPct val="0"/>
            </a:spcBef>
            <a:spcAft>
              <a:spcPct val="35000"/>
            </a:spcAft>
          </a:pPr>
          <a:r>
            <a:rPr lang="en-US" sz="1000" b="1" kern="1200" dirty="0">
              <a:solidFill>
                <a:srgbClr val="FF7E79"/>
              </a:solidFill>
            </a:rPr>
            <a:t>↓</a:t>
          </a:r>
        </a:p>
        <a:p>
          <a:pPr lvl="0" algn="ctr" defTabSz="444500">
            <a:lnSpc>
              <a:spcPct val="90000"/>
            </a:lnSpc>
            <a:spcBef>
              <a:spcPct val="0"/>
            </a:spcBef>
            <a:spcAft>
              <a:spcPct val="35000"/>
            </a:spcAft>
          </a:pPr>
          <a:r>
            <a:rPr lang="en-US" sz="1000" kern="1200" dirty="0"/>
            <a:t>Predispose to parkinsonism symptoms (neurologic) </a:t>
          </a:r>
        </a:p>
      </dsp:txBody>
      <dsp:txXfrm rot="-5400000">
        <a:off x="3065834" y="1715789"/>
        <a:ext cx="3065834" cy="1029474"/>
      </dsp:txXfrm>
    </dsp:sp>
    <dsp:sp modelId="{F40355B3-6219-A345-9234-6E105F358692}">
      <dsp:nvSpPr>
        <dsp:cNvPr id="0" name=""/>
        <dsp:cNvSpPr/>
      </dsp:nvSpPr>
      <dsp:spPr>
        <a:xfrm>
          <a:off x="2144778" y="968515"/>
          <a:ext cx="1839500" cy="686316"/>
        </a:xfrm>
        <a:prstGeom prst="roundRect">
          <a:avLst/>
        </a:prstGeom>
        <a:solidFill>
          <a:srgbClr val="8BDD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rPr>
            <a:t>Blockade of postsynaptic dopamine receptors </a:t>
          </a:r>
          <a:endParaRPr lang="en-US" sz="1000" kern="1200" dirty="0">
            <a:solidFill>
              <a:schemeClr val="tx1"/>
            </a:solidFill>
          </a:endParaRPr>
        </a:p>
      </dsp:txBody>
      <dsp:txXfrm>
        <a:off x="2178281" y="1002018"/>
        <a:ext cx="1772494" cy="61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65CEE-D352-894B-89C6-FC9B464AC39D}">
      <dsp:nvSpPr>
        <dsp:cNvPr id="0" name=""/>
        <dsp:cNvSpPr/>
      </dsp:nvSpPr>
      <dsp:spPr>
        <a:xfrm>
          <a:off x="2151" y="153190"/>
          <a:ext cx="1165084" cy="699050"/>
        </a:xfrm>
        <a:prstGeom prst="rect">
          <a:avLst/>
        </a:prstGeom>
        <a:solidFill>
          <a:schemeClr val="lt1">
            <a:hueOff val="0"/>
            <a:satOff val="0"/>
            <a:lumOff val="0"/>
            <a:alphaOff val="0"/>
          </a:schemeClr>
        </a:solidFill>
        <a:ln w="19050" cap="flat" cmpd="sng" algn="ctr">
          <a:solidFill>
            <a:srgbClr val="EA6C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b="1" kern="1200" dirty="0"/>
            <a:t>Parkinson’s disease </a:t>
          </a:r>
          <a:endParaRPr lang="en-US" sz="1000" b="1" kern="1200" dirty="0" smtClean="0"/>
        </a:p>
        <a:p>
          <a:pPr lvl="0" algn="ctr" defTabSz="444500" rtl="1">
            <a:lnSpc>
              <a:spcPct val="90000"/>
            </a:lnSpc>
            <a:spcBef>
              <a:spcPct val="0"/>
            </a:spcBef>
            <a:spcAft>
              <a:spcPct val="35000"/>
            </a:spcAft>
          </a:pPr>
          <a:r>
            <a:rPr lang="en-US" sz="1000" kern="1200" dirty="0" smtClean="0">
              <a:solidFill>
                <a:srgbClr val="459122"/>
              </a:solidFill>
            </a:rPr>
            <a:t>↓Dopamine= ↑ Ach</a:t>
          </a:r>
          <a:endParaRPr lang="en-US" sz="1000" b="1" kern="1200" dirty="0">
            <a:solidFill>
              <a:srgbClr val="459122"/>
            </a:solidFill>
          </a:endParaRPr>
        </a:p>
      </dsp:txBody>
      <dsp:txXfrm>
        <a:off x="2151" y="153190"/>
        <a:ext cx="1165084" cy="699050"/>
      </dsp:txXfrm>
    </dsp:sp>
    <dsp:sp modelId="{EFE01B8A-1BC5-6748-BB8A-BE5569E72C5E}">
      <dsp:nvSpPr>
        <dsp:cNvPr id="0" name=""/>
        <dsp:cNvSpPr/>
      </dsp:nvSpPr>
      <dsp:spPr>
        <a:xfrm>
          <a:off x="1283744" y="153190"/>
          <a:ext cx="1165084" cy="699050"/>
        </a:xfrm>
        <a:prstGeom prst="rect">
          <a:avLst/>
        </a:prstGeom>
        <a:solidFill>
          <a:schemeClr val="lt1">
            <a:hueOff val="0"/>
            <a:satOff val="0"/>
            <a:lumOff val="0"/>
            <a:alphaOff val="0"/>
          </a:schemeClr>
        </a:solidFill>
        <a:ln w="19050" cap="flat" cmpd="sng" algn="ctr">
          <a:solidFill>
            <a:srgbClr val="94165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 Drug </a:t>
          </a:r>
          <a:r>
            <a:rPr lang="en-US" sz="1000" b="1" kern="1200" dirty="0" smtClean="0"/>
            <a:t>addiction</a:t>
          </a:r>
        </a:p>
        <a:p>
          <a:pPr lvl="0" algn="ctr" defTabSz="444500">
            <a:lnSpc>
              <a:spcPct val="90000"/>
            </a:lnSpc>
            <a:spcBef>
              <a:spcPct val="0"/>
            </a:spcBef>
            <a:spcAft>
              <a:spcPct val="35000"/>
            </a:spcAft>
          </a:pPr>
          <a:r>
            <a:rPr lang="en-US" sz="1000" b="0" kern="1200" dirty="0" smtClean="0">
              <a:solidFill>
                <a:srgbClr val="459122"/>
              </a:solidFill>
              <a:latin typeface="+mn-lt"/>
            </a:rPr>
            <a:t>(NE,dopamin,5-HT)</a:t>
          </a:r>
          <a:endParaRPr lang="en-US" sz="1000" b="0" kern="1200" dirty="0">
            <a:solidFill>
              <a:srgbClr val="459122"/>
            </a:solidFill>
            <a:latin typeface="+mn-lt"/>
          </a:endParaRPr>
        </a:p>
      </dsp:txBody>
      <dsp:txXfrm>
        <a:off x="1283744" y="153190"/>
        <a:ext cx="1165084" cy="699050"/>
      </dsp:txXfrm>
    </dsp:sp>
    <dsp:sp modelId="{822548C8-C57B-414F-B3F1-C331FE6605A9}">
      <dsp:nvSpPr>
        <dsp:cNvPr id="0" name=""/>
        <dsp:cNvSpPr/>
      </dsp:nvSpPr>
      <dsp:spPr>
        <a:xfrm>
          <a:off x="2565337" y="153190"/>
          <a:ext cx="1165084" cy="699050"/>
        </a:xfrm>
        <a:prstGeom prst="rect">
          <a:avLst/>
        </a:prstGeom>
        <a:solidFill>
          <a:schemeClr val="lt1">
            <a:hueOff val="0"/>
            <a:satOff val="0"/>
            <a:lumOff val="0"/>
            <a:alphaOff val="0"/>
          </a:schemeClr>
        </a:solidFill>
        <a:ln w="19050" cap="flat" cmpd="sng" algn="ctr">
          <a:solidFill>
            <a:srgbClr val="008F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Depression</a:t>
          </a:r>
        </a:p>
        <a:p>
          <a:pPr lvl="0" algn="ctr" defTabSz="444500">
            <a:lnSpc>
              <a:spcPct val="90000"/>
            </a:lnSpc>
            <a:spcBef>
              <a:spcPct val="0"/>
            </a:spcBef>
            <a:spcAft>
              <a:spcPct val="35000"/>
            </a:spcAft>
          </a:pPr>
          <a:r>
            <a:rPr lang="en-US" sz="1000" b="1" kern="1200" dirty="0" smtClean="0">
              <a:solidFill>
                <a:srgbClr val="459122"/>
              </a:solidFill>
              <a:latin typeface="+mn-lt"/>
            </a:rPr>
            <a:t>↓ Dopamine</a:t>
          </a:r>
        </a:p>
        <a:p>
          <a:pPr lvl="0" algn="ctr" defTabSz="444500">
            <a:lnSpc>
              <a:spcPct val="90000"/>
            </a:lnSpc>
            <a:spcBef>
              <a:spcPct val="0"/>
            </a:spcBef>
            <a:spcAft>
              <a:spcPct val="35000"/>
            </a:spcAft>
          </a:pPr>
          <a:r>
            <a:rPr lang="en-US" sz="1000" b="1" kern="1200" dirty="0" smtClean="0">
              <a:solidFill>
                <a:srgbClr val="459122"/>
              </a:solidFill>
              <a:latin typeface="+mn-lt"/>
            </a:rPr>
            <a:t>Treatment: Drugs that</a:t>
          </a:r>
          <a:r>
            <a:rPr lang="ar-SA" sz="1000" b="1" kern="1200" dirty="0" smtClean="0">
              <a:solidFill>
                <a:srgbClr val="459122"/>
              </a:solidFill>
              <a:latin typeface="+mn-lt"/>
            </a:rPr>
            <a:t> </a:t>
          </a:r>
          <a:r>
            <a:rPr lang="en-US" sz="1000" b="1" kern="1200" dirty="0" smtClean="0">
              <a:solidFill>
                <a:srgbClr val="459122"/>
              </a:solidFill>
              <a:latin typeface="+mn-lt"/>
            </a:rPr>
            <a:t>↑Dopamine  </a:t>
          </a:r>
          <a:endParaRPr lang="en-US" sz="1000" b="1" kern="1200" dirty="0">
            <a:solidFill>
              <a:srgbClr val="459122"/>
            </a:solidFill>
            <a:latin typeface="+mn-lt"/>
          </a:endParaRPr>
        </a:p>
      </dsp:txBody>
      <dsp:txXfrm>
        <a:off x="2565337" y="153190"/>
        <a:ext cx="1165084" cy="699050"/>
      </dsp:txXfrm>
    </dsp:sp>
    <dsp:sp modelId="{046F8913-F571-FE41-968A-FC80DAA28B74}">
      <dsp:nvSpPr>
        <dsp:cNvPr id="0" name=""/>
        <dsp:cNvSpPr/>
      </dsp:nvSpPr>
      <dsp:spPr>
        <a:xfrm>
          <a:off x="3852033" y="175699"/>
          <a:ext cx="1165084" cy="699050"/>
        </a:xfrm>
        <a:prstGeom prst="rect">
          <a:avLst/>
        </a:prstGeom>
        <a:solidFill>
          <a:schemeClr val="lt1">
            <a:hueOff val="0"/>
            <a:satOff val="0"/>
            <a:lumOff val="0"/>
            <a:alphaOff val="0"/>
          </a:schemeClr>
        </a:solidFill>
        <a:ln w="19050" cap="flat" cmpd="sng" algn="ctr">
          <a:solidFill>
            <a:srgbClr val="7030A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Schizophrenia</a:t>
          </a:r>
        </a:p>
      </dsp:txBody>
      <dsp:txXfrm>
        <a:off x="3852033" y="175699"/>
        <a:ext cx="1165084" cy="699050"/>
      </dsp:txXfrm>
    </dsp:sp>
    <dsp:sp modelId="{BDB3A977-BF73-384D-84B1-CA8B8598CF48}">
      <dsp:nvSpPr>
        <dsp:cNvPr id="0" name=""/>
        <dsp:cNvSpPr/>
      </dsp:nvSpPr>
      <dsp:spPr>
        <a:xfrm>
          <a:off x="5128523" y="153190"/>
          <a:ext cx="1165084" cy="699050"/>
        </a:xfrm>
        <a:prstGeom prst="rect">
          <a:avLst/>
        </a:prstGeom>
        <a:solidFill>
          <a:schemeClr val="lt1">
            <a:hueOff val="0"/>
            <a:satOff val="0"/>
            <a:lumOff val="0"/>
            <a:alphaOff val="0"/>
          </a:schemeClr>
        </a:solidFill>
        <a:ln w="19050" cap="flat" cmpd="sng" algn="ctr">
          <a:solidFill>
            <a:schemeClr val="accent1">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Attention deficit hyperactivity disorder</a:t>
          </a:r>
          <a:r>
            <a:rPr lang="en-US" sz="1000" b="1" kern="1200" dirty="0" smtClean="0"/>
            <a:t>*</a:t>
          </a:r>
        </a:p>
        <a:p>
          <a:pPr lvl="0" algn="ctr" defTabSz="444500">
            <a:lnSpc>
              <a:spcPct val="90000"/>
            </a:lnSpc>
            <a:spcBef>
              <a:spcPct val="0"/>
            </a:spcBef>
            <a:spcAft>
              <a:spcPct val="35000"/>
            </a:spcAft>
          </a:pPr>
          <a:r>
            <a:rPr lang="en-US" sz="1000" b="1" kern="1200" dirty="0" smtClean="0"/>
            <a:t>ADHD </a:t>
          </a:r>
          <a:endParaRPr lang="en-US" sz="1000" b="1" kern="1200" dirty="0"/>
        </a:p>
      </dsp:txBody>
      <dsp:txXfrm>
        <a:off x="5128523" y="153190"/>
        <a:ext cx="1165084" cy="6990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033F-8D2B-714D-8058-642D570BF57F}" type="datetimeFigureOut">
              <a:rPr lang="en-US" smtClean="0"/>
              <a:t>10/24/17</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190A-6CD4-FB48-A6F9-593816121248}" type="slidenum">
              <a:rPr lang="en-US" smtClean="0"/>
              <a:t>‹#›</a:t>
            </a:fld>
            <a:endParaRPr lang="en-US" dirty="0"/>
          </a:p>
        </p:txBody>
      </p:sp>
    </p:spTree>
    <p:extLst>
      <p:ext uri="{BB962C8B-B14F-4D97-AF65-F5344CB8AC3E}">
        <p14:creationId xmlns:p14="http://schemas.microsoft.com/office/powerpoint/2010/main" val="431861055"/>
      </p:ext>
    </p:extLst>
  </p:cSld>
  <p:clrMap bg1="lt1" tx1="dk1" bg2="lt2" tx2="dk2" accent1="accent1" accent2="accent2" accent3="accent3" accent4="accent4" accent5="accent5" accent6="accent6" hlink="hlink" folHlink="folHlink"/>
  <p:notesStyle>
    <a:lvl1pPr marL="0" algn="l" defTabSz="663123" rtl="0" eaLnBrk="1" latinLnBrk="0" hangingPunct="1">
      <a:defRPr sz="870" kern="1200">
        <a:solidFill>
          <a:schemeClr val="tx1"/>
        </a:solidFill>
        <a:latin typeface="+mn-lt"/>
        <a:ea typeface="+mn-ea"/>
        <a:cs typeface="+mn-cs"/>
      </a:defRPr>
    </a:lvl1pPr>
    <a:lvl2pPr marL="331561" algn="l" defTabSz="663123" rtl="0" eaLnBrk="1" latinLnBrk="0" hangingPunct="1">
      <a:defRPr sz="870" kern="1200">
        <a:solidFill>
          <a:schemeClr val="tx1"/>
        </a:solidFill>
        <a:latin typeface="+mn-lt"/>
        <a:ea typeface="+mn-ea"/>
        <a:cs typeface="+mn-cs"/>
      </a:defRPr>
    </a:lvl2pPr>
    <a:lvl3pPr marL="663123" algn="l" defTabSz="663123" rtl="0" eaLnBrk="1" latinLnBrk="0" hangingPunct="1">
      <a:defRPr sz="870" kern="1200">
        <a:solidFill>
          <a:schemeClr val="tx1"/>
        </a:solidFill>
        <a:latin typeface="+mn-lt"/>
        <a:ea typeface="+mn-ea"/>
        <a:cs typeface="+mn-cs"/>
      </a:defRPr>
    </a:lvl3pPr>
    <a:lvl4pPr marL="994684" algn="l" defTabSz="663123" rtl="0" eaLnBrk="1" latinLnBrk="0" hangingPunct="1">
      <a:defRPr sz="870" kern="1200">
        <a:solidFill>
          <a:schemeClr val="tx1"/>
        </a:solidFill>
        <a:latin typeface="+mn-lt"/>
        <a:ea typeface="+mn-ea"/>
        <a:cs typeface="+mn-cs"/>
      </a:defRPr>
    </a:lvl4pPr>
    <a:lvl5pPr marL="1326246" algn="l" defTabSz="663123" rtl="0" eaLnBrk="1" latinLnBrk="0" hangingPunct="1">
      <a:defRPr sz="870" kern="1200">
        <a:solidFill>
          <a:schemeClr val="tx1"/>
        </a:solidFill>
        <a:latin typeface="+mn-lt"/>
        <a:ea typeface="+mn-ea"/>
        <a:cs typeface="+mn-cs"/>
      </a:defRPr>
    </a:lvl5pPr>
    <a:lvl6pPr marL="1657807" algn="l" defTabSz="663123" rtl="0" eaLnBrk="1" latinLnBrk="0" hangingPunct="1">
      <a:defRPr sz="870" kern="1200">
        <a:solidFill>
          <a:schemeClr val="tx1"/>
        </a:solidFill>
        <a:latin typeface="+mn-lt"/>
        <a:ea typeface="+mn-ea"/>
        <a:cs typeface="+mn-cs"/>
      </a:defRPr>
    </a:lvl6pPr>
    <a:lvl7pPr marL="1989369" algn="l" defTabSz="663123" rtl="0" eaLnBrk="1" latinLnBrk="0" hangingPunct="1">
      <a:defRPr sz="870" kern="1200">
        <a:solidFill>
          <a:schemeClr val="tx1"/>
        </a:solidFill>
        <a:latin typeface="+mn-lt"/>
        <a:ea typeface="+mn-ea"/>
        <a:cs typeface="+mn-cs"/>
      </a:defRPr>
    </a:lvl7pPr>
    <a:lvl8pPr marL="2320930" algn="l" defTabSz="663123" rtl="0" eaLnBrk="1" latinLnBrk="0" hangingPunct="1">
      <a:defRPr sz="870" kern="1200">
        <a:solidFill>
          <a:schemeClr val="tx1"/>
        </a:solidFill>
        <a:latin typeface="+mn-lt"/>
        <a:ea typeface="+mn-ea"/>
        <a:cs typeface="+mn-cs"/>
      </a:defRPr>
    </a:lvl8pPr>
    <a:lvl9pPr marL="2652492" algn="l" defTabSz="663123" rtl="0" eaLnBrk="1" latinLnBrk="0" hangingPunct="1">
      <a:defRPr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5190A-6CD4-FB48-A6F9-593816121248}" type="slidenum">
              <a:rPr lang="en-US" smtClean="0"/>
              <a:t>2</a:t>
            </a:fld>
            <a:endParaRPr lang="en-US" dirty="0"/>
          </a:p>
        </p:txBody>
      </p:sp>
    </p:spTree>
    <p:extLst>
      <p:ext uri="{BB962C8B-B14F-4D97-AF65-F5344CB8AC3E}">
        <p14:creationId xmlns:p14="http://schemas.microsoft.com/office/powerpoint/2010/main" val="133808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5190A-6CD4-FB48-A6F9-593816121248}" type="slidenum">
              <a:rPr lang="en-US" smtClean="0"/>
              <a:t>9</a:t>
            </a:fld>
            <a:endParaRPr lang="en-US" dirty="0"/>
          </a:p>
        </p:txBody>
      </p:sp>
    </p:spTree>
    <p:extLst>
      <p:ext uri="{BB962C8B-B14F-4D97-AF65-F5344CB8AC3E}">
        <p14:creationId xmlns:p14="http://schemas.microsoft.com/office/powerpoint/2010/main" val="4817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5190A-6CD4-FB48-A6F9-593816121248}" type="slidenum">
              <a:rPr lang="en-US" smtClean="0"/>
              <a:t>10</a:t>
            </a:fld>
            <a:endParaRPr lang="en-US" dirty="0"/>
          </a:p>
        </p:txBody>
      </p:sp>
    </p:spTree>
    <p:extLst>
      <p:ext uri="{BB962C8B-B14F-4D97-AF65-F5344CB8AC3E}">
        <p14:creationId xmlns:p14="http://schemas.microsoft.com/office/powerpoint/2010/main" val="91628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10/24/17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B9BCF2D-96DF-9347-8969-C5D349EA6356}" type="datetimeFigureOut">
              <a:rPr lang="en-US" smtClean="0"/>
              <a:t>10/24/17</a:t>
            </a:fld>
            <a:endParaRPr lang="en-US" dirty="0"/>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615B8D4-36A7-0F48-8B20-C0FD90121DE2}" type="slidenum">
              <a:rPr lang="en-US" smtClean="0"/>
              <a:t>‹#›</a:t>
            </a:fld>
            <a:endParaRPr lang="en-US" dirty="0"/>
          </a:p>
        </p:txBody>
      </p:sp>
    </p:spTree>
    <p:extLst>
      <p:ext uri="{BB962C8B-B14F-4D97-AF65-F5344CB8AC3E}">
        <p14:creationId xmlns:p14="http://schemas.microsoft.com/office/powerpoint/2010/main" val="174755788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hyperlink" Target="https://docs.google.com/presentation/d/1_-g1vol4eBWPet5xVCkuTGFvvnhFF3PJmU0tWtEEw_o/edit?usp=sharing" TargetMode="External"/><Relationship Id="rId6" Type="http://schemas.openxmlformats.org/officeDocument/2006/relationships/image" Target="../media/image4.png"/><Relationship Id="rId7" Type="http://schemas.microsoft.com/office/2007/relationships/hdphoto" Target="../media/hdphoto1.wdp"/><Relationship Id="rId8" Type="http://schemas.openxmlformats.org/officeDocument/2006/relationships/hyperlink" Target="https://docs.google.com/presentation/d/1Z0Vf9oEOJSXo4JIA0mTCk5jB-OU9LP5TFCwz8iBgNac/edit?usp=sharing" TargetMode="External"/><Relationship Id="rId9" Type="http://schemas.openxmlformats.org/officeDocument/2006/relationships/image" Target="../media/image5.tiff"/><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20.tiff"/><Relationship Id="rId7" Type="http://schemas.openxmlformats.org/officeDocument/2006/relationships/hyperlink" Target="https://twitter.com/pharma436" TargetMode="External"/><Relationship Id="rId8"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jpeg"/><Relationship Id="rId5" Type="http://schemas.openxmlformats.org/officeDocument/2006/relationships/oleObject" Target="../embeddings/oleObject1.bin"/><Relationship Id="rId6" Type="http://schemas.openxmlformats.org/officeDocument/2006/relationships/image" Target="../media/image7.emf"/><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 Id="rId11" Type="http://schemas.microsoft.com/office/2007/relationships/diagramDrawing" Target="../diagrams/drawing1.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0.jpeg"/><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2.jpeg"/><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3" t="4123" r="2846" b="6720"/>
          <a:stretch/>
        </p:blipFill>
        <p:spPr>
          <a:xfrm>
            <a:off x="5139640" y="198604"/>
            <a:ext cx="1580474" cy="1001546"/>
          </a:xfrm>
          <a:prstGeom prst="rect">
            <a:avLst/>
          </a:prstGeom>
        </p:spPr>
      </p:pic>
      <p:sp>
        <p:nvSpPr>
          <p:cNvPr id="21" name="Oval 20"/>
          <p:cNvSpPr/>
          <p:nvPr/>
        </p:nvSpPr>
        <p:spPr>
          <a:xfrm>
            <a:off x="4835299" y="4764881"/>
            <a:ext cx="1457325" cy="414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2" name="TextBox 31"/>
          <p:cNvSpPr txBox="1"/>
          <p:nvPr/>
        </p:nvSpPr>
        <p:spPr>
          <a:xfrm>
            <a:off x="75838" y="3096685"/>
            <a:ext cx="6782162" cy="523220"/>
          </a:xfrm>
          <a:prstGeom prst="rect">
            <a:avLst/>
          </a:prstGeom>
          <a:noFill/>
        </p:spPr>
        <p:txBody>
          <a:bodyPr wrap="square" rtlCol="0">
            <a:spAutoFit/>
          </a:bodyPr>
          <a:lstStyle/>
          <a:p>
            <a:pPr algn="ctr"/>
            <a:r>
              <a:rPr lang="en-US" sz="2800" b="1" dirty="0">
                <a:solidFill>
                  <a:srgbClr val="C00000"/>
                </a:solidFill>
                <a:latin typeface="Goudy Old Style" charset="0"/>
                <a:ea typeface="Goudy Old Style" charset="0"/>
                <a:cs typeface="Goudy Old Style" charset="0"/>
              </a:rPr>
              <a:t>Pharmacology of central neurotransmitter </a:t>
            </a:r>
          </a:p>
        </p:txBody>
      </p:sp>
      <p:sp>
        <p:nvSpPr>
          <p:cNvPr id="39" name="Pentagon 38"/>
          <p:cNvSpPr/>
          <p:nvPr/>
        </p:nvSpPr>
        <p:spPr>
          <a:xfrm>
            <a:off x="0" y="3632023"/>
            <a:ext cx="1780674" cy="386767"/>
          </a:xfrm>
          <a:prstGeom prst="homePlate">
            <a:avLst/>
          </a:prstGeom>
          <a:solidFill>
            <a:srgbClr val="16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chemeClr val="tx1"/>
              </a:solidFill>
              <a:latin typeface="Tsukushi A Round Gothic" charset="-128"/>
              <a:ea typeface="Tsukushi A Round Gothic" charset="-128"/>
              <a:cs typeface="Tsukushi A Round Gothic" charset="-128"/>
            </a:endParaRPr>
          </a:p>
          <a:p>
            <a:r>
              <a:rPr lang="en-US" sz="1800" b="1" dirty="0">
                <a:solidFill>
                  <a:schemeClr val="tx1"/>
                </a:solidFill>
                <a:latin typeface="Tsukushi A Round Gothic" charset="-128"/>
                <a:ea typeface="Tsukushi A Round Gothic" charset="-128"/>
                <a:cs typeface="Tsukushi A Round Gothic" charset="-128"/>
              </a:rPr>
              <a:t>   Objectives:</a:t>
            </a:r>
          </a:p>
          <a:p>
            <a:pPr algn="just"/>
            <a:r>
              <a:rPr lang="en-US" sz="1800" b="1" dirty="0">
                <a:solidFill>
                  <a:schemeClr val="tx1"/>
                </a:solidFill>
                <a:latin typeface="Tsukushi A Round Gothic" charset="-128"/>
                <a:ea typeface="Tsukushi A Round Gothic" charset="-128"/>
                <a:cs typeface="Tsukushi A Round Gothic" charset="-128"/>
              </a:rPr>
              <a:t> </a:t>
            </a:r>
          </a:p>
        </p:txBody>
      </p:sp>
      <p:sp>
        <p:nvSpPr>
          <p:cNvPr id="40" name="TextBox 39"/>
          <p:cNvSpPr txBox="1"/>
          <p:nvPr/>
        </p:nvSpPr>
        <p:spPr>
          <a:xfrm>
            <a:off x="93994" y="4060979"/>
            <a:ext cx="6160770" cy="2462213"/>
          </a:xfrm>
          <a:prstGeom prst="rect">
            <a:avLst/>
          </a:prstGeom>
          <a:noFill/>
        </p:spPr>
        <p:txBody>
          <a:bodyPr wrap="square" rtlCol="0">
            <a:spAutoFit/>
          </a:bodyPr>
          <a:lstStyle/>
          <a:p>
            <a:pPr marL="285750" indent="-285750">
              <a:buClr>
                <a:srgbClr val="FFD579"/>
              </a:buClr>
              <a:buFont typeface="Wingdings" charset="2"/>
              <a:buChar char="Ø"/>
            </a:pPr>
            <a:r>
              <a:rPr lang="en-US" sz="1400" dirty="0"/>
              <a:t>To understand the role of neurotransmitters in the etiology and treatment of CNS diseases. </a:t>
            </a:r>
          </a:p>
          <a:p>
            <a:pPr marL="285750" indent="-285750">
              <a:buClr>
                <a:srgbClr val="FFD579"/>
              </a:buClr>
              <a:buFont typeface="Wingdings" charset="2"/>
              <a:buChar char="Ø"/>
            </a:pPr>
            <a:r>
              <a:rPr lang="en-US" sz="1400" dirty="0"/>
              <a:t>To define neurotransmitters. </a:t>
            </a:r>
          </a:p>
          <a:p>
            <a:pPr marL="285750" indent="-285750">
              <a:buClr>
                <a:srgbClr val="FFD579"/>
              </a:buClr>
              <a:buFont typeface="Wingdings" charset="2"/>
              <a:buChar char="Ø"/>
            </a:pPr>
            <a:r>
              <a:rPr lang="en-US" sz="1400" dirty="0"/>
              <a:t>To understand neuronal circuits system for neurotransmitters.</a:t>
            </a:r>
          </a:p>
          <a:p>
            <a:pPr marL="285750" indent="-285750">
              <a:buClr>
                <a:srgbClr val="FFD579"/>
              </a:buClr>
              <a:buFont typeface="Wingdings" charset="2"/>
              <a:buChar char="Ø"/>
            </a:pPr>
            <a:r>
              <a:rPr lang="en-US" sz="1400" dirty="0"/>
              <a:t> To compare the location, receptor subtypes, effect of release, and general physiological and pharmacological roles of the neurotransmitter systems and the dysregulation of their level .</a:t>
            </a:r>
          </a:p>
          <a:p>
            <a:pPr marL="285750" indent="-285750">
              <a:buClr>
                <a:srgbClr val="FFD579"/>
              </a:buClr>
              <a:buFont typeface="Wingdings" charset="2"/>
              <a:buChar char="Ø"/>
            </a:pPr>
            <a:r>
              <a:rPr lang="en-US" sz="1400" dirty="0"/>
              <a:t>Basic classes of neurotransmitters: Cholinergic (Ach),Biogenic amines (norepinephrine, epinephrine, dopamine, glutamate, and serotonin) , Inhibitory amino acids (GABA, glycine) , Opioid peptides.</a:t>
            </a:r>
          </a:p>
          <a:p>
            <a:pPr marL="285750" indent="-285750">
              <a:buClr>
                <a:srgbClr val="FFD579"/>
              </a:buClr>
              <a:buFont typeface="Wingdings" charset="2"/>
              <a:buChar char="Ø"/>
            </a:pPr>
            <a:endParaRPr lang="en-US" sz="1400" dirty="0"/>
          </a:p>
        </p:txBody>
      </p:sp>
      <p:sp>
        <p:nvSpPr>
          <p:cNvPr id="48" name="TextBox 47"/>
          <p:cNvSpPr txBox="1"/>
          <p:nvPr/>
        </p:nvSpPr>
        <p:spPr>
          <a:xfrm>
            <a:off x="255458" y="6643596"/>
            <a:ext cx="6073423"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008F00"/>
                </a:solidFill>
              </a:rPr>
              <a:t>doctors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49" name="Oval 48"/>
          <p:cNvSpPr/>
          <p:nvPr/>
        </p:nvSpPr>
        <p:spPr>
          <a:xfrm flipV="1">
            <a:off x="85972" y="6831005"/>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0" name="Oval 49"/>
          <p:cNvSpPr/>
          <p:nvPr/>
        </p:nvSpPr>
        <p:spPr>
          <a:xfrm flipV="1">
            <a:off x="92294" y="7159481"/>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2" name="Oval 51"/>
          <p:cNvSpPr/>
          <p:nvPr/>
        </p:nvSpPr>
        <p:spPr>
          <a:xfrm flipV="1">
            <a:off x="92666" y="7738613"/>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EFA00"/>
              </a:solidFill>
            </a:endParaRPr>
          </a:p>
        </p:txBody>
      </p:sp>
      <p:sp>
        <p:nvSpPr>
          <p:cNvPr id="53" name="Oval 52"/>
          <p:cNvSpPr/>
          <p:nvPr/>
        </p:nvSpPr>
        <p:spPr>
          <a:xfrm flipV="1">
            <a:off x="92294" y="744904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F00"/>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500" t="31944" r="17500" b="14514"/>
          <a:stretch/>
        </p:blipFill>
        <p:spPr>
          <a:xfrm>
            <a:off x="159866" y="267240"/>
            <a:ext cx="1433509" cy="1180808"/>
          </a:xfrm>
          <a:prstGeom prst="rect">
            <a:avLst/>
          </a:prstGeom>
        </p:spPr>
      </p:pic>
      <p:sp>
        <p:nvSpPr>
          <p:cNvPr id="20" name="Pentagon 19"/>
          <p:cNvSpPr/>
          <p:nvPr/>
        </p:nvSpPr>
        <p:spPr>
          <a:xfrm>
            <a:off x="0" y="6335695"/>
            <a:ext cx="1780674" cy="360862"/>
          </a:xfrm>
          <a:prstGeom prst="homePlate">
            <a:avLst/>
          </a:prstGeom>
          <a:solidFill>
            <a:srgbClr val="16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solidFill>
              <a:latin typeface="Tsukushi A Round Gothic" charset="-128"/>
              <a:ea typeface="Tsukushi A Round Gothic" charset="-128"/>
              <a:cs typeface="Tsukushi A Round Gothic" charset="-128"/>
            </a:endParaRPr>
          </a:p>
          <a:p>
            <a:pPr algn="ctr"/>
            <a:r>
              <a:rPr lang="en-US" sz="1800" b="1" dirty="0">
                <a:solidFill>
                  <a:schemeClr val="tx1"/>
                </a:solidFill>
                <a:latin typeface="Tsukushi A Round Gothic" charset="-128"/>
                <a:ea typeface="Tsukushi A Round Gothic" charset="-128"/>
                <a:cs typeface="Tsukushi A Round Gothic" charset="-128"/>
              </a:rPr>
              <a:t>  color index:</a:t>
            </a:r>
          </a:p>
          <a:p>
            <a:pPr algn="just"/>
            <a:endParaRPr lang="en-US" sz="1600" b="1" dirty="0">
              <a:solidFill>
                <a:schemeClr val="tx1"/>
              </a:solidFill>
              <a:latin typeface="Tsukushi A Round Gothic" charset="-128"/>
              <a:ea typeface="Tsukushi A Round Gothic" charset="-128"/>
              <a:cs typeface="Tsukushi A Round Gothic" charset="-128"/>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b="7753"/>
          <a:stretch/>
        </p:blipFill>
        <p:spPr>
          <a:xfrm>
            <a:off x="1880471" y="297192"/>
            <a:ext cx="2823395" cy="2799493"/>
          </a:xfrm>
          <a:prstGeom prst="rect">
            <a:avLst/>
          </a:prstGeom>
        </p:spPr>
      </p:pic>
      <p:sp>
        <p:nvSpPr>
          <p:cNvPr id="23" name="Oval 22"/>
          <p:cNvSpPr/>
          <p:nvPr/>
        </p:nvSpPr>
        <p:spPr>
          <a:xfrm flipV="1">
            <a:off x="92666" y="8081289"/>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EFA00"/>
              </a:solidFill>
            </a:endParaRPr>
          </a:p>
        </p:txBody>
      </p:sp>
      <p:pic>
        <p:nvPicPr>
          <p:cNvPr id="19" name="Picture 18">
            <a:hlinkClick r:id="rId5"/>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143979" y="9316196"/>
            <a:ext cx="475921" cy="475921"/>
          </a:xfrm>
          <a:prstGeom prst="rect">
            <a:avLst/>
          </a:prstGeom>
        </p:spPr>
      </p:pic>
      <p:sp>
        <p:nvSpPr>
          <p:cNvPr id="22" name="TextBox 21"/>
          <p:cNvSpPr txBox="1"/>
          <p:nvPr/>
        </p:nvSpPr>
        <p:spPr>
          <a:xfrm>
            <a:off x="657177" y="9136083"/>
            <a:ext cx="4505280" cy="307777"/>
          </a:xfrm>
          <a:prstGeom prst="rect">
            <a:avLst/>
          </a:prstGeom>
          <a:noFill/>
        </p:spPr>
        <p:txBody>
          <a:bodyPr wrap="square" rtlCol="0">
            <a:spAutoFit/>
          </a:bodyPr>
          <a:lstStyle/>
          <a:p>
            <a:r>
              <a:rPr lang="en-US" sz="1400" dirty="0"/>
              <a:t>Kindly check the editing file before studying this document  </a:t>
            </a:r>
          </a:p>
        </p:txBody>
      </p:sp>
      <p:sp>
        <p:nvSpPr>
          <p:cNvPr id="24" name="TextBox 23"/>
          <p:cNvSpPr txBox="1"/>
          <p:nvPr/>
        </p:nvSpPr>
        <p:spPr>
          <a:xfrm>
            <a:off x="674707" y="9351491"/>
            <a:ext cx="6225881" cy="694806"/>
          </a:xfrm>
          <a:prstGeom prst="rect">
            <a:avLst/>
          </a:prstGeom>
          <a:noFill/>
        </p:spPr>
        <p:txBody>
          <a:bodyPr wrap="square" rtlCol="0">
            <a:spAutoFit/>
          </a:bodyPr>
          <a:lstStyle/>
          <a:p>
            <a:r>
              <a:rPr lang="en-US" dirty="0">
                <a:hlinkClick r:id="rId5"/>
              </a:rPr>
              <a:t>https://docs.google.com/presentation/d/1_-g1vol4eBWPet5xVCkuTGFvvnhFF3PJmU0tWtEEw_o/edit?usp=sharing</a:t>
            </a:r>
            <a:endParaRPr lang="en-US" dirty="0"/>
          </a:p>
          <a:p>
            <a:endParaRPr lang="en-US" dirty="0"/>
          </a:p>
        </p:txBody>
      </p:sp>
      <p:sp>
        <p:nvSpPr>
          <p:cNvPr id="25" name="TextBox 24"/>
          <p:cNvSpPr txBox="1"/>
          <p:nvPr/>
        </p:nvSpPr>
        <p:spPr>
          <a:xfrm>
            <a:off x="674707" y="8642054"/>
            <a:ext cx="4312753" cy="694806"/>
          </a:xfrm>
          <a:prstGeom prst="rect">
            <a:avLst/>
          </a:prstGeom>
          <a:noFill/>
        </p:spPr>
        <p:txBody>
          <a:bodyPr wrap="square" rtlCol="0">
            <a:spAutoFit/>
          </a:bodyPr>
          <a:lstStyle/>
          <a:p>
            <a:r>
              <a:rPr lang="en-US" dirty="0">
                <a:hlinkClick r:id="rId8"/>
              </a:rPr>
              <a:t>https://</a:t>
            </a:r>
            <a:r>
              <a:rPr lang="en-US" dirty="0" smtClean="0">
                <a:hlinkClick r:id="rId8"/>
              </a:rPr>
              <a:t>docs.google.com/presentation/d/1Z0Vf9oEOJSXo4JIA0mTCk5jB-OU9LP5TFCwz8iBgNac/edit?usp=sharing</a:t>
            </a:r>
            <a:endParaRPr lang="en-US" dirty="0" smtClean="0"/>
          </a:p>
          <a:p>
            <a:endParaRPr lang="en-US" dirty="0"/>
          </a:p>
        </p:txBody>
      </p:sp>
      <p:pic>
        <p:nvPicPr>
          <p:cNvPr id="26" name="Picture 25"/>
          <p:cNvPicPr>
            <a:picLocks noChangeAspect="1"/>
          </p:cNvPicPr>
          <p:nvPr/>
        </p:nvPicPr>
        <p:blipFill>
          <a:blip r:embed="rId9"/>
          <a:stretch>
            <a:fillRect/>
          </a:stretch>
        </p:blipFill>
        <p:spPr>
          <a:xfrm>
            <a:off x="-44886" y="8362245"/>
            <a:ext cx="853650" cy="904869"/>
          </a:xfrm>
          <a:prstGeom prst="rect">
            <a:avLst/>
          </a:prstGeom>
        </p:spPr>
      </p:pic>
      <p:sp>
        <p:nvSpPr>
          <p:cNvPr id="27" name="TextBox 26"/>
          <p:cNvSpPr txBox="1"/>
          <p:nvPr/>
        </p:nvSpPr>
        <p:spPr>
          <a:xfrm>
            <a:off x="716163" y="8421502"/>
            <a:ext cx="4505280" cy="307777"/>
          </a:xfrm>
          <a:prstGeom prst="rect">
            <a:avLst/>
          </a:prstGeom>
          <a:noFill/>
        </p:spPr>
        <p:txBody>
          <a:bodyPr wrap="square" rtlCol="0">
            <a:spAutoFit/>
          </a:bodyPr>
          <a:lstStyle/>
          <a:p>
            <a:r>
              <a:rPr lang="en-US" sz="1400" dirty="0"/>
              <a:t>Check out the mnemonics file :</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4774" y="6604708"/>
            <a:ext cx="1675103" cy="1484709"/>
          </a:xfrm>
          <a:prstGeom prst="rect">
            <a:avLst/>
          </a:prstGeom>
        </p:spPr>
      </p:pic>
    </p:spTree>
    <p:extLst>
      <p:ext uri="{BB962C8B-B14F-4D97-AF65-F5344CB8AC3E}">
        <p14:creationId xmlns:p14="http://schemas.microsoft.com/office/powerpoint/2010/main" val="243788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3542607"/>
              </p:ext>
            </p:extLst>
          </p:nvPr>
        </p:nvGraphicFramePr>
        <p:xfrm>
          <a:off x="0" y="467466"/>
          <a:ext cx="6858000" cy="9108311"/>
        </p:xfrm>
        <a:graphic>
          <a:graphicData uri="http://schemas.openxmlformats.org/drawingml/2006/table">
            <a:tbl>
              <a:tblPr firstRow="1" bandRow="1">
                <a:tableStyleId>{5940675A-B579-460E-94D1-54222C63F5DA}</a:tableStyleId>
              </a:tblPr>
              <a:tblGrid>
                <a:gridCol w="679269">
                  <a:extLst>
                    <a:ext uri="{9D8B030D-6E8A-4147-A177-3AD203B41FA5}">
                      <a16:colId xmlns="" xmlns:a16="http://schemas.microsoft.com/office/drawing/2014/main" val="20000"/>
                    </a:ext>
                  </a:extLst>
                </a:gridCol>
                <a:gridCol w="2600960">
                  <a:extLst>
                    <a:ext uri="{9D8B030D-6E8A-4147-A177-3AD203B41FA5}">
                      <a16:colId xmlns="" xmlns:a16="http://schemas.microsoft.com/office/drawing/2014/main" val="20001"/>
                    </a:ext>
                  </a:extLst>
                </a:gridCol>
                <a:gridCol w="1863271">
                  <a:extLst>
                    <a:ext uri="{9D8B030D-6E8A-4147-A177-3AD203B41FA5}">
                      <a16:colId xmlns="" xmlns:a16="http://schemas.microsoft.com/office/drawing/2014/main" val="20002"/>
                    </a:ext>
                  </a:extLst>
                </a:gridCol>
                <a:gridCol w="1714500">
                  <a:extLst>
                    <a:ext uri="{9D8B030D-6E8A-4147-A177-3AD203B41FA5}">
                      <a16:colId xmlns="" xmlns:a16="http://schemas.microsoft.com/office/drawing/2014/main" val="20003"/>
                    </a:ext>
                  </a:extLst>
                </a:gridCol>
              </a:tblGrid>
              <a:tr h="673802">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Trans- </a:t>
                      </a:r>
                      <a:r>
                        <a:rPr lang="en-US" sz="1400" b="1" kern="1200" dirty="0" err="1" smtClean="0">
                          <a:solidFill>
                            <a:schemeClr val="tx1"/>
                          </a:solidFill>
                          <a:effectLst/>
                          <a:latin typeface="+mn-lt"/>
                          <a:ea typeface="+mn-ea"/>
                          <a:cs typeface="+mn-cs"/>
                        </a:rPr>
                        <a:t>mitter</a:t>
                      </a:r>
                      <a:r>
                        <a:rPr lang="en-US" sz="1400" b="1" kern="1200" dirty="0" smtClean="0">
                          <a:solidFill>
                            <a:schemeClr val="tx1"/>
                          </a:solidFill>
                          <a:effectLst/>
                          <a:latin typeface="+mn-lt"/>
                          <a:ea typeface="+mn-ea"/>
                          <a:cs typeface="+mn-cs"/>
                        </a:rPr>
                        <a:t> </a:t>
                      </a:r>
                      <a:endParaRPr lang="en-US" sz="1400" b="1" dirty="0">
                        <a:effectLst/>
                      </a:endParaRPr>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Anatomic </a:t>
                      </a:r>
                      <a:r>
                        <a:rPr lang="en-US" sz="1400" b="1" kern="1200" dirty="0">
                          <a:solidFill>
                            <a:schemeClr val="tx1"/>
                          </a:solidFill>
                          <a:effectLst/>
                          <a:latin typeface="+mn-lt"/>
                          <a:ea typeface="+mn-ea"/>
                          <a:cs typeface="+mn-cs"/>
                        </a:rPr>
                        <a:t>distribution </a:t>
                      </a:r>
                      <a:endParaRPr lang="en-US" sz="1400" b="1" dirty="0"/>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Receptor </a:t>
                      </a:r>
                      <a:r>
                        <a:rPr lang="en-US" sz="1400" b="1" kern="1200" dirty="0">
                          <a:solidFill>
                            <a:schemeClr val="tx1"/>
                          </a:solidFill>
                          <a:effectLst/>
                          <a:latin typeface="+mn-lt"/>
                          <a:ea typeface="+mn-ea"/>
                          <a:cs typeface="+mn-cs"/>
                        </a:rPr>
                        <a:t>subtype </a:t>
                      </a:r>
                      <a:endParaRPr lang="en-US" sz="1400" b="1" dirty="0"/>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Receptor </a:t>
                      </a:r>
                      <a:r>
                        <a:rPr lang="en-US" sz="1400" b="1" kern="1200" dirty="0">
                          <a:solidFill>
                            <a:schemeClr val="tx1"/>
                          </a:solidFill>
                          <a:effectLst/>
                          <a:latin typeface="+mn-lt"/>
                          <a:ea typeface="+mn-ea"/>
                          <a:cs typeface="+mn-cs"/>
                        </a:rPr>
                        <a:t>mechanism </a:t>
                      </a:r>
                      <a:endParaRPr lang="en-US" sz="1400" b="1" dirty="0">
                        <a:effectLst/>
                      </a:endParaRPr>
                    </a:p>
                  </a:txBody>
                  <a:tcPr anchor="ctr">
                    <a:solidFill>
                      <a:schemeClr val="accent4"/>
                    </a:solidFill>
                  </a:tcPr>
                </a:tc>
                <a:extLst>
                  <a:ext uri="{0D108BD9-81ED-4DB2-BD59-A6C34878D82A}">
                    <a16:rowId xmlns="" xmlns:a16="http://schemas.microsoft.com/office/drawing/2014/main" val="10000"/>
                  </a:ext>
                </a:extLst>
              </a:tr>
              <a:tr h="835041">
                <a:tc rowSpan="2">
                  <a:txBody>
                    <a:bodyPr/>
                    <a:lstStyle/>
                    <a:p>
                      <a:pPr algn="ctr"/>
                      <a:r>
                        <a:rPr lang="en-US" sz="2000" b="1" kern="1200" dirty="0">
                          <a:solidFill>
                            <a:schemeClr val="tx1"/>
                          </a:solidFill>
                          <a:latin typeface="+mn-lt"/>
                          <a:ea typeface="+mn-ea"/>
                          <a:cs typeface="+mn-cs"/>
                        </a:rPr>
                        <a:t>  GABA</a:t>
                      </a:r>
                    </a:p>
                  </a:txBody>
                  <a:tcPr vert="vert270" anchor="ctr">
                    <a:solidFill>
                      <a:srgbClr val="009193">
                        <a:alpha val="50196"/>
                      </a:srgbClr>
                    </a:solidFill>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err="1" smtClean="0">
                          <a:solidFill>
                            <a:schemeClr val="tx1"/>
                          </a:solidFill>
                          <a:effectLst/>
                          <a:latin typeface="+mn-lt"/>
                          <a:ea typeface="+mn-ea"/>
                          <a:cs typeface="+mn-cs"/>
                        </a:rPr>
                        <a:t>Supraspinal</a:t>
                      </a:r>
                      <a:r>
                        <a:rPr lang="en-US" sz="1600" kern="1200" dirty="0" smtClean="0">
                          <a:solidFill>
                            <a:schemeClr val="tx1"/>
                          </a:solidFill>
                          <a:effectLst/>
                          <a:latin typeface="+mn-lt"/>
                          <a:ea typeface="+mn-ea"/>
                          <a:cs typeface="+mn-cs"/>
                        </a:rPr>
                        <a:t> </a:t>
                      </a:r>
                      <a:r>
                        <a:rPr lang="en-US" sz="1600" kern="1200" dirty="0">
                          <a:solidFill>
                            <a:schemeClr val="tx1"/>
                          </a:solidFill>
                          <a:effectLst/>
                          <a:latin typeface="+mn-lt"/>
                          <a:ea typeface="+mn-ea"/>
                          <a:cs typeface="+mn-cs"/>
                        </a:rPr>
                        <a:t>interneurons: </a:t>
                      </a:r>
                    </a:p>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spinal interneurons involved in presynaptic </a:t>
                      </a:r>
                      <a:r>
                        <a:rPr lang="en-US" sz="1600" kern="1200" dirty="0" smtClean="0">
                          <a:solidFill>
                            <a:schemeClr val="tx1"/>
                          </a:solidFill>
                          <a:effectLst/>
                          <a:latin typeface="+mn-lt"/>
                          <a:ea typeface="+mn-ea"/>
                          <a:cs typeface="+mn-cs"/>
                        </a:rPr>
                        <a:t>inhibition</a:t>
                      </a:r>
                      <a:endParaRPr lang="en-US" sz="2400" dirty="0"/>
                    </a:p>
                  </a:txBody>
                  <a:tcPr anchor="ct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GABAa</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facilitated by </a:t>
                      </a:r>
                      <a:r>
                        <a:rPr lang="en-US" sz="1200" kern="1200" dirty="0">
                          <a:solidFill>
                            <a:srgbClr val="0070C0"/>
                          </a:solidFill>
                          <a:effectLst/>
                          <a:latin typeface="+mn-lt"/>
                          <a:ea typeface="+mn-ea"/>
                          <a:cs typeface="+mn-cs"/>
                        </a:rPr>
                        <a:t>benzodiazepine and zolpidem </a:t>
                      </a:r>
                      <a:endParaRPr lang="en-US" sz="1400" dirty="0">
                        <a:solidFill>
                          <a:srgbClr val="0070C0"/>
                        </a:solidFill>
                      </a:endParaRPr>
                    </a:p>
                  </a:txBody>
                  <a:tcPr anchor="ct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Inhibitory: increase CL conductance </a:t>
                      </a:r>
                      <a:endParaRPr lang="en-US" sz="1400" dirty="0"/>
                    </a:p>
                  </a:txBody>
                  <a:tcPr anchor="ctr"/>
                </a:tc>
                <a:extLst>
                  <a:ext uri="{0D108BD9-81ED-4DB2-BD59-A6C34878D82A}">
                    <a16:rowId xmlns="" xmlns:a16="http://schemas.microsoft.com/office/drawing/2014/main" val="10001"/>
                  </a:ext>
                </a:extLst>
              </a:tr>
              <a:tr h="1264814">
                <a:tc vMerge="1">
                  <a:txBody>
                    <a:bodyPr/>
                    <a:lstStyle/>
                    <a:p>
                      <a:endParaRPr lang="en-US" dirty="0"/>
                    </a:p>
                  </a:txBody>
                  <a:tcPr/>
                </a:tc>
                <a:tc vMerge="1">
                  <a:txBody>
                    <a:bodyPr/>
                    <a:lstStyle/>
                    <a:p>
                      <a:pPr algn="ctr"/>
                      <a:endParaRPr lang="en-US" sz="1200" dirty="0"/>
                    </a:p>
                  </a:txBody>
                  <a:tcPr/>
                </a:tc>
                <a:tc>
                  <a:txBody>
                    <a:bodyPr/>
                    <a:lstStyle/>
                    <a:p>
                      <a:pPr algn="ctr"/>
                      <a:r>
                        <a:rPr lang="en-US" sz="1200" kern="1200" dirty="0" err="1" smtClean="0">
                          <a:solidFill>
                            <a:schemeClr val="tx1"/>
                          </a:solidFill>
                          <a:effectLst/>
                          <a:latin typeface="+mn-lt"/>
                          <a:ea typeface="+mn-ea"/>
                          <a:cs typeface="+mn-cs"/>
                        </a:rPr>
                        <a:t>GABAb</a:t>
                      </a:r>
                      <a:r>
                        <a:rPr lang="en-US" sz="1200" kern="1200" dirty="0">
                          <a:solidFill>
                            <a:schemeClr val="tx1"/>
                          </a:solidFill>
                          <a:effectLst/>
                          <a:latin typeface="+mn-lt"/>
                          <a:ea typeface="+mn-ea"/>
                          <a:cs typeface="+mn-cs"/>
                        </a:rPr>
                        <a:t>: activated by </a:t>
                      </a:r>
                      <a:endParaRPr lang="en-US" sz="1800" dirty="0"/>
                    </a:p>
                    <a:p>
                      <a:pPr algn="ctr"/>
                      <a:r>
                        <a:rPr lang="en-US" sz="1200" kern="1200" dirty="0">
                          <a:solidFill>
                            <a:srgbClr val="0070C0"/>
                          </a:solidFill>
                          <a:effectLst/>
                          <a:latin typeface="+mn-lt"/>
                          <a:ea typeface="+mn-ea"/>
                          <a:cs typeface="+mn-cs"/>
                        </a:rPr>
                        <a:t>baclofen </a:t>
                      </a:r>
                      <a:endParaRPr lang="en-US" sz="1800" dirty="0">
                        <a:solidFill>
                          <a:srgbClr val="0070C0"/>
                        </a:solidFill>
                      </a:endParaRPr>
                    </a:p>
                  </a:txBody>
                  <a:tcPr anchor="ct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Inhibitory (presynaptic): decrease ca conductance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Inhibitory (postsynaptic) : increase K conductance </a:t>
                      </a:r>
                      <a:endParaRPr lang="en-US" sz="1400" dirty="0"/>
                    </a:p>
                  </a:txBody>
                  <a:tcPr anchor="ctr"/>
                </a:tc>
                <a:extLst>
                  <a:ext uri="{0D108BD9-81ED-4DB2-BD59-A6C34878D82A}">
                    <a16:rowId xmlns="" xmlns:a16="http://schemas.microsoft.com/office/drawing/2014/main" val="10002"/>
                  </a:ext>
                </a:extLst>
              </a:tr>
              <a:tr h="1699905">
                <a:tc>
                  <a:txBody>
                    <a:bodyPr/>
                    <a:lstStyle/>
                    <a:p>
                      <a:pPr marL="0" algn="ctr" defTabSz="514350" rtl="0" eaLnBrk="1" latinLnBrk="0" hangingPunct="1"/>
                      <a:r>
                        <a:rPr lang="en-US" sz="2000" b="1" kern="1200" dirty="0">
                          <a:solidFill>
                            <a:schemeClr val="tx1"/>
                          </a:solidFill>
                          <a:latin typeface="+mn-lt"/>
                          <a:ea typeface="+mn-ea"/>
                          <a:cs typeface="+mn-cs"/>
                        </a:rPr>
                        <a:t>Glutamate</a:t>
                      </a:r>
                    </a:p>
                  </a:txBody>
                  <a:tcPr vert="vert270" anchor="ctr">
                    <a:solidFill>
                      <a:srgbClr val="FF7E79">
                        <a:alpha val="50196"/>
                      </a:srgb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Relay </a:t>
                      </a:r>
                      <a:r>
                        <a:rPr lang="en-US" sz="1600" kern="1200" dirty="0">
                          <a:solidFill>
                            <a:schemeClr val="tx1"/>
                          </a:solidFill>
                          <a:effectLst/>
                          <a:latin typeface="+mn-lt"/>
                          <a:ea typeface="+mn-ea"/>
                          <a:cs typeface="+mn-cs"/>
                        </a:rPr>
                        <a:t>neurons at all levels </a:t>
                      </a:r>
                      <a:endParaRPr lang="en-US" sz="1600" dirty="0"/>
                    </a:p>
                  </a:txBody>
                  <a:tcPr anchor="ctr"/>
                </a:tc>
                <a:tc>
                  <a:txBody>
                    <a:bodyPr/>
                    <a:lstStyle/>
                    <a:p>
                      <a:pPr algn="ctr"/>
                      <a:endParaRPr lang="en-US" sz="1200" kern="1200" dirty="0">
                        <a:solidFill>
                          <a:schemeClr val="tx1"/>
                        </a:solidFill>
                        <a:effectLst/>
                        <a:latin typeface="+mn-lt"/>
                        <a:ea typeface="+mn-ea"/>
                        <a:cs typeface="+mn-cs"/>
                      </a:endParaRPr>
                    </a:p>
                    <a:p>
                      <a:pPr algn="ctr"/>
                      <a:r>
                        <a:rPr lang="en-US" sz="1200" kern="1200" dirty="0">
                          <a:solidFill>
                            <a:schemeClr val="tx1"/>
                          </a:solidFill>
                          <a:effectLst/>
                          <a:latin typeface="+mn-lt"/>
                          <a:ea typeface="+mn-ea"/>
                          <a:cs typeface="+mn-cs"/>
                        </a:rPr>
                        <a:t>-Four subtypes: NMDA subtype blocked by </a:t>
                      </a:r>
                      <a:r>
                        <a:rPr lang="en-US" sz="1200" kern="1200" dirty="0" smtClean="0">
                          <a:solidFill>
                            <a:schemeClr val="tx1"/>
                          </a:solidFill>
                          <a:effectLst/>
                          <a:latin typeface="+mn-lt"/>
                          <a:ea typeface="+mn-ea"/>
                          <a:cs typeface="+mn-cs"/>
                        </a:rPr>
                        <a:t>phencyclidine.</a:t>
                      </a:r>
                      <a:endParaRPr lang="en-US" sz="1800" dirty="0"/>
                    </a:p>
                    <a:p>
                      <a:pPr algn="ctr"/>
                      <a:r>
                        <a:rPr lang="en-US" sz="1200" kern="1200" dirty="0">
                          <a:solidFill>
                            <a:schemeClr val="tx1"/>
                          </a:solidFill>
                          <a:effectLst/>
                          <a:latin typeface="+mn-lt"/>
                          <a:ea typeface="+mn-ea"/>
                          <a:cs typeface="+mn-cs"/>
                        </a:rPr>
                        <a:t>- Metabotropic </a:t>
                      </a:r>
                      <a:r>
                        <a:rPr lang="en-US" sz="1200" kern="1200" dirty="0" smtClean="0">
                          <a:solidFill>
                            <a:schemeClr val="tx1"/>
                          </a:solidFill>
                          <a:effectLst/>
                          <a:latin typeface="+mn-lt"/>
                          <a:ea typeface="+mn-ea"/>
                          <a:cs typeface="+mn-cs"/>
                        </a:rPr>
                        <a:t>subtype. </a:t>
                      </a:r>
                      <a:endParaRPr lang="en-US" sz="1800" dirty="0"/>
                    </a:p>
                  </a:txBody>
                  <a:tcPr anchor="ctr"/>
                </a:tc>
                <a:tc>
                  <a:txBody>
                    <a:bodyPr/>
                    <a:lstStyle/>
                    <a:p>
                      <a:pPr algn="ctr"/>
                      <a:r>
                        <a:rPr lang="en-US" sz="1200" kern="1200" dirty="0">
                          <a:solidFill>
                            <a:schemeClr val="tx1"/>
                          </a:solidFill>
                          <a:effectLst/>
                          <a:latin typeface="+mn-lt"/>
                          <a:ea typeface="+mn-ea"/>
                          <a:cs typeface="+mn-cs"/>
                        </a:rPr>
                        <a:t>- Excitatory: increase Ca or cation conductance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inhibitory (presynaptic ): decrease ca conductance &amp; decrease cAMP -Excitatory (postsynaptic): decrease K conductance &amp; increase IP3 &amp; DAG </a:t>
                      </a:r>
                      <a:endParaRPr lang="en-US" sz="1200" dirty="0"/>
                    </a:p>
                  </a:txBody>
                  <a:tcPr anchor="ctr"/>
                </a:tc>
                <a:extLst>
                  <a:ext uri="{0D108BD9-81ED-4DB2-BD59-A6C34878D82A}">
                    <a16:rowId xmlns="" xmlns:a16="http://schemas.microsoft.com/office/drawing/2014/main" val="10003"/>
                  </a:ext>
                </a:extLst>
              </a:tr>
              <a:tr h="1828694">
                <a:tc>
                  <a:txBody>
                    <a:bodyPr/>
                    <a:lstStyle/>
                    <a:p>
                      <a:pPr marL="0" algn="ctr" defTabSz="514350" rtl="0" eaLnBrk="1" latinLnBrk="0" hangingPunct="1"/>
                      <a:r>
                        <a:rPr lang="en-US" sz="2000" b="1" kern="1200" dirty="0">
                          <a:solidFill>
                            <a:schemeClr val="tx1"/>
                          </a:solidFill>
                          <a:latin typeface="+mn-lt"/>
                          <a:ea typeface="+mn-ea"/>
                          <a:cs typeface="+mn-cs"/>
                        </a:rPr>
                        <a:t>Glycine</a:t>
                      </a:r>
                    </a:p>
                  </a:txBody>
                  <a:tcPr vert="vert270" anchor="ctr">
                    <a:solidFill>
                      <a:srgbClr val="FFD579">
                        <a:alpha val="52157"/>
                      </a:srgb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Interneurons </a:t>
                      </a:r>
                      <a:r>
                        <a:rPr lang="en-US" sz="1600" kern="1200" dirty="0">
                          <a:solidFill>
                            <a:schemeClr val="tx1"/>
                          </a:solidFill>
                          <a:effectLst/>
                          <a:latin typeface="+mn-lt"/>
                          <a:ea typeface="+mn-ea"/>
                          <a:cs typeface="+mn-cs"/>
                        </a:rPr>
                        <a:t>in spinal cord and brain stem </a:t>
                      </a:r>
                      <a:endParaRPr lang="en-US" sz="1600" dirty="0"/>
                    </a:p>
                  </a:txBody>
                  <a:tcPr anchor="ctr">
                    <a:solidFill>
                      <a:schemeClr val="bg1"/>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Single </a:t>
                      </a:r>
                      <a:r>
                        <a:rPr lang="en-US" sz="1200" kern="1200" dirty="0">
                          <a:solidFill>
                            <a:schemeClr val="tx1"/>
                          </a:solidFill>
                          <a:effectLst/>
                          <a:latin typeface="+mn-lt"/>
                          <a:ea typeface="+mn-ea"/>
                          <a:cs typeface="+mn-cs"/>
                        </a:rPr>
                        <a:t>subtype: blocked by strychnine </a:t>
                      </a:r>
                      <a:endParaRPr lang="en-US" sz="1200" dirty="0"/>
                    </a:p>
                  </a:txBody>
                  <a:tcPr anchor="ct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Inhibitory</a:t>
                      </a:r>
                      <a:r>
                        <a:rPr lang="en-US" sz="1200" kern="1200" dirty="0">
                          <a:solidFill>
                            <a:schemeClr val="tx1"/>
                          </a:solidFill>
                          <a:effectLst/>
                          <a:latin typeface="+mn-lt"/>
                          <a:ea typeface="+mn-ea"/>
                          <a:cs typeface="+mn-cs"/>
                        </a:rPr>
                        <a:t>: increase CL </a:t>
                      </a:r>
                      <a:r>
                        <a:rPr lang="en-US" sz="1200" kern="1200" dirty="0" smtClean="0">
                          <a:solidFill>
                            <a:schemeClr val="tx1"/>
                          </a:solidFill>
                          <a:effectLst/>
                          <a:latin typeface="+mn-lt"/>
                          <a:ea typeface="+mn-ea"/>
                          <a:cs typeface="+mn-cs"/>
                        </a:rPr>
                        <a:t>conductance</a:t>
                      </a:r>
                      <a:endParaRPr lang="en-US" sz="1200" dirty="0"/>
                    </a:p>
                  </a:txBody>
                  <a:tcPr anchor="ctr"/>
                </a:tc>
                <a:extLst>
                  <a:ext uri="{0D108BD9-81ED-4DB2-BD59-A6C34878D82A}">
                    <a16:rowId xmlns="" xmlns:a16="http://schemas.microsoft.com/office/drawing/2014/main" val="10004"/>
                  </a:ext>
                </a:extLst>
              </a:tr>
              <a:tr h="1168633">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opioid peptide </a:t>
                      </a:r>
                    </a:p>
                  </a:txBody>
                  <a:tcPr vert="vert270" anchor="ctr">
                    <a:solidFill>
                      <a:srgbClr val="FF9300">
                        <a:alpha val="52941"/>
                      </a:srgbClr>
                    </a:solidFill>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Cell </a:t>
                      </a:r>
                      <a:r>
                        <a:rPr lang="en-US" sz="1600" kern="1200" dirty="0">
                          <a:solidFill>
                            <a:schemeClr val="tx1"/>
                          </a:solidFill>
                          <a:effectLst/>
                          <a:latin typeface="+mn-lt"/>
                          <a:ea typeface="+mn-ea"/>
                          <a:cs typeface="+mn-cs"/>
                        </a:rPr>
                        <a:t>body at all levels </a:t>
                      </a:r>
                      <a:endParaRPr lang="en-US" sz="1600" dirty="0"/>
                    </a:p>
                  </a:txBody>
                  <a:tcPr anchor="ctr">
                    <a:solidFill>
                      <a:schemeClr val="bg1"/>
                    </a:solidFill>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a:t>
                      </a:r>
                      <a:r>
                        <a:rPr lang="en-US" sz="1200" kern="1200" dirty="0">
                          <a:solidFill>
                            <a:schemeClr val="tx1"/>
                          </a:solidFill>
                          <a:effectLst/>
                          <a:latin typeface="+mn-lt"/>
                          <a:ea typeface="+mn-ea"/>
                          <a:cs typeface="+mn-cs"/>
                        </a:rPr>
                        <a:t>major subtypes: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mu, delta &amp; kappa. </a:t>
                      </a:r>
                      <a:endParaRPr lang="en-US" sz="1200" dirty="0"/>
                    </a:p>
                  </a:txBody>
                  <a:tcPr anchor="ct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Inhibitory (presynaptic ): decrease ca conductance &amp; decrease </a:t>
                      </a:r>
                      <a:r>
                        <a:rPr lang="en-US" sz="1200" kern="1200" dirty="0" err="1">
                          <a:solidFill>
                            <a:schemeClr val="tx1"/>
                          </a:solidFill>
                          <a:effectLst/>
                          <a:latin typeface="+mn-lt"/>
                          <a:ea typeface="+mn-ea"/>
                          <a:cs typeface="+mn-cs"/>
                        </a:rPr>
                        <a:t>cAMP</a:t>
                      </a:r>
                      <a:r>
                        <a:rPr lang="en-US" sz="1200" kern="1200" dirty="0">
                          <a:solidFill>
                            <a:schemeClr val="tx1"/>
                          </a:solidFill>
                          <a:effectLst/>
                          <a:latin typeface="+mn-lt"/>
                          <a:ea typeface="+mn-ea"/>
                          <a:cs typeface="+mn-cs"/>
                        </a:rPr>
                        <a:t> </a:t>
                      </a:r>
                      <a:endParaRPr lang="en-US" sz="1200" dirty="0"/>
                    </a:p>
                  </a:txBody>
                  <a:tcPr anchor="ctr"/>
                </a:tc>
                <a:extLst>
                  <a:ext uri="{0D108BD9-81ED-4DB2-BD59-A6C34878D82A}">
                    <a16:rowId xmlns="" xmlns:a16="http://schemas.microsoft.com/office/drawing/2014/main" val="10005"/>
                  </a:ext>
                </a:extLst>
              </a:tr>
              <a:tr h="15999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Inhibitory (postsynaptic) : increase K conductance &amp; decrease </a:t>
                      </a:r>
                      <a:r>
                        <a:rPr lang="en-US" sz="1200" kern="1200" dirty="0" err="1">
                          <a:solidFill>
                            <a:schemeClr val="tx1"/>
                          </a:solidFill>
                          <a:effectLst/>
                          <a:latin typeface="+mn-lt"/>
                          <a:ea typeface="+mn-ea"/>
                          <a:cs typeface="+mn-cs"/>
                        </a:rPr>
                        <a:t>cAMP</a:t>
                      </a:r>
                      <a:r>
                        <a:rPr lang="en-US" sz="1200" kern="1200" dirty="0">
                          <a:solidFill>
                            <a:schemeClr val="tx1"/>
                          </a:solidFill>
                          <a:effectLst/>
                          <a:latin typeface="+mn-lt"/>
                          <a:ea typeface="+mn-ea"/>
                          <a:cs typeface="+mn-cs"/>
                        </a:rPr>
                        <a:t> </a:t>
                      </a:r>
                      <a:endParaRPr lang="en-US" sz="1200" dirty="0"/>
                    </a:p>
                  </a:txBody>
                  <a:tcPr anchor="ctr"/>
                </a:tc>
                <a:extLst>
                  <a:ext uri="{0D108BD9-81ED-4DB2-BD59-A6C34878D82A}">
                    <a16:rowId xmlns="" xmlns:a16="http://schemas.microsoft.com/office/drawing/2014/main" val="10006"/>
                  </a:ext>
                </a:extLst>
              </a:tr>
            </a:tbl>
          </a:graphicData>
        </a:graphic>
      </p:graphicFrame>
      <p:sp>
        <p:nvSpPr>
          <p:cNvPr id="7" name="TextBox 6"/>
          <p:cNvSpPr txBox="1"/>
          <p:nvPr/>
        </p:nvSpPr>
        <p:spPr>
          <a:xfrm rot="16200000">
            <a:off x="-1753487" y="3102655"/>
            <a:ext cx="253596" cy="908710"/>
          </a:xfrm>
          <a:prstGeom prst="rect">
            <a:avLst/>
          </a:prstGeom>
          <a:noFill/>
        </p:spPr>
        <p:txBody>
          <a:bodyPr wrap="none" rtlCol="0">
            <a:spAutoFit/>
          </a:bodyPr>
          <a:lstStyle/>
          <a:p>
            <a:r>
              <a:rPr lang="en-US" sz="2400" b="1" dirty="0">
                <a:solidFill>
                  <a:schemeClr val="bg1"/>
                </a:solidFill>
              </a:rPr>
              <a:t> </a:t>
            </a:r>
            <a:endParaRPr lang="en-US" sz="2400" dirty="0">
              <a:solidFill>
                <a:schemeClr val="bg1"/>
              </a:solidFill>
            </a:endParaRPr>
          </a:p>
          <a:p>
            <a:r>
              <a:rPr lang="en-US" sz="1600" b="1" dirty="0"/>
              <a:t> </a:t>
            </a:r>
            <a:endParaRPr lang="en-US" sz="1600" dirty="0"/>
          </a:p>
          <a:p>
            <a:endParaRPr lang="en-US" dirty="0"/>
          </a:p>
        </p:txBody>
      </p:sp>
      <p:sp>
        <p:nvSpPr>
          <p:cNvPr id="10" name="TextBox 9"/>
          <p:cNvSpPr txBox="1"/>
          <p:nvPr/>
        </p:nvSpPr>
        <p:spPr>
          <a:xfrm>
            <a:off x="1510145" y="11263745"/>
            <a:ext cx="184731" cy="293157"/>
          </a:xfrm>
          <a:prstGeom prst="rect">
            <a:avLst/>
          </a:prstGeom>
          <a:noFill/>
        </p:spPr>
        <p:txBody>
          <a:bodyPr wrap="none" rtlCol="0">
            <a:spAutoFit/>
          </a:bodyPr>
          <a:lstStyle/>
          <a:p>
            <a:endParaRPr lang="en-US" dirty="0"/>
          </a:p>
        </p:txBody>
      </p:sp>
      <p:sp>
        <p:nvSpPr>
          <p:cNvPr id="12" name="TextBox 11"/>
          <p:cNvSpPr txBox="1"/>
          <p:nvPr/>
        </p:nvSpPr>
        <p:spPr>
          <a:xfrm>
            <a:off x="-19050" y="8763000"/>
            <a:ext cx="184731" cy="293157"/>
          </a:xfrm>
          <a:prstGeom prst="rect">
            <a:avLst/>
          </a:prstGeom>
          <a:noFill/>
        </p:spPr>
        <p:txBody>
          <a:bodyPr wrap="none" rtlCol="0">
            <a:spAutoFit/>
          </a:bodyPr>
          <a:lstStyle/>
          <a:p>
            <a:endParaRPr lang="en-US" dirty="0"/>
          </a:p>
        </p:txBody>
      </p:sp>
      <p:sp>
        <p:nvSpPr>
          <p:cNvPr id="11" name="Rectangle 10"/>
          <p:cNvSpPr/>
          <p:nvPr/>
        </p:nvSpPr>
        <p:spPr>
          <a:xfrm>
            <a:off x="0" y="0"/>
            <a:ext cx="68580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To understand ! </a:t>
            </a:r>
          </a:p>
        </p:txBody>
      </p:sp>
      <p:sp>
        <p:nvSpPr>
          <p:cNvPr id="8" name="TextBox 7"/>
          <p:cNvSpPr txBox="1"/>
          <p:nvPr/>
        </p:nvSpPr>
        <p:spPr>
          <a:xfrm>
            <a:off x="73314" y="116542"/>
            <a:ext cx="1621561"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800" b="1" dirty="0" smtClean="0">
                <a:solidFill>
                  <a:srgbClr val="00B050"/>
                </a:solidFill>
              </a:rPr>
              <a:t>Self reading</a:t>
            </a:r>
            <a:endParaRPr lang="en-US" sz="1800" b="1" dirty="0">
              <a:solidFill>
                <a:srgbClr val="00B050"/>
              </a:solidFill>
            </a:endParaRPr>
          </a:p>
        </p:txBody>
      </p:sp>
    </p:spTree>
    <p:extLst>
      <p:ext uri="{BB962C8B-B14F-4D97-AF65-F5344CB8AC3E}">
        <p14:creationId xmlns:p14="http://schemas.microsoft.com/office/powerpoint/2010/main" val="152189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4524315"/>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marL="0" algn="ctr" defTabSz="663123" rtl="1" eaLnBrk="1" latinLnBrk="0" hangingPunct="1"/>
            <a:r>
              <a:rPr lang="ar-SA" sz="2400" b="1" dirty="0">
                <a:latin typeface="Al Tarikh" charset="-78"/>
                <a:ea typeface="Al Tarikh" charset="-78"/>
                <a:cs typeface="Al Tarikh" charset="-78"/>
              </a:rPr>
              <a:t>لين  التميمي        </a:t>
            </a:r>
            <a:r>
              <a:rPr lang="en-US" sz="2400" b="1" dirty="0">
                <a:latin typeface="Al Tarikh" charset="-78"/>
                <a:ea typeface="Al Tarikh" charset="-78"/>
                <a:cs typeface="Al Tarikh" charset="-78"/>
              </a:rPr>
              <a:t>     </a:t>
            </a:r>
            <a:r>
              <a:rPr lang="en-US" sz="2400" b="1" dirty="0">
                <a:solidFill>
                  <a:srgbClr val="941651"/>
                </a:solidFill>
                <a:latin typeface="Al Tarikh" charset="-78"/>
                <a:ea typeface="Al Tarikh" charset="-78"/>
                <a:cs typeface="Al Tarikh" charset="-78"/>
              </a:rPr>
              <a:t>&amp; </a:t>
            </a:r>
            <a:r>
              <a:rPr lang="en-US" sz="2400" b="1" dirty="0">
                <a:latin typeface="Al Tarikh" charset="-78"/>
                <a:ea typeface="Al Tarikh" charset="-78"/>
                <a:cs typeface="Al Tarikh" charset="-78"/>
              </a:rPr>
              <a:t> </a:t>
            </a:r>
            <a:r>
              <a:rPr lang="ar-SA" sz="2400" b="1" dirty="0">
                <a:latin typeface="Al Tarikh" charset="-78"/>
                <a:ea typeface="Al Tarikh" charset="-78"/>
                <a:cs typeface="Al Tarikh" charset="-78"/>
              </a:rPr>
              <a:t>   عبدالرحمن ذكري</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 </a:t>
            </a:r>
          </a:p>
          <a:p>
            <a:pPr algn="ctr" rtl="1"/>
            <a:r>
              <a:rPr lang="ar-SA" sz="2400" b="1" dirty="0">
                <a:latin typeface="Al Tarikh" charset="-78"/>
                <a:ea typeface="Al Tarikh" charset="-78"/>
                <a:cs typeface="Al Tarikh" charset="-78"/>
              </a:rPr>
              <a:t>لينا الوكيل  </a:t>
            </a:r>
            <a:endParaRPr lang="en-US" sz="2400" b="1" dirty="0">
              <a:latin typeface="Al Tarikh" charset="-78"/>
              <a:ea typeface="Al Tarikh" charset="-78"/>
              <a:cs typeface="Al Tarikh" charset="-78"/>
            </a:endParaRPr>
          </a:p>
          <a:p>
            <a:pPr algn="ctr" rtl="1"/>
            <a:r>
              <a:rPr lang="ar-SA" sz="2400" b="1" dirty="0">
                <a:latin typeface="Al Tarikh" charset="-78"/>
                <a:ea typeface="Al Tarikh" charset="-78"/>
                <a:cs typeface="Al Tarikh" charset="-78"/>
              </a:rPr>
              <a:t>شهد السويدان </a:t>
            </a:r>
          </a:p>
          <a:p>
            <a:pPr algn="ctr" rtl="1"/>
            <a:r>
              <a:rPr lang="ar-SA" sz="2400" b="1" dirty="0">
                <a:latin typeface="Al Tarikh" charset="-78"/>
                <a:ea typeface="Al Tarikh" charset="-78"/>
                <a:cs typeface="Al Tarikh" charset="-78"/>
              </a:rPr>
              <a:t>ريم </a:t>
            </a:r>
            <a:r>
              <a:rPr lang="ar-SA" sz="2400" b="1" dirty="0" err="1">
                <a:latin typeface="Al Tarikh" charset="-78"/>
                <a:ea typeface="Al Tarikh" charset="-78"/>
                <a:cs typeface="Al Tarikh" charset="-78"/>
              </a:rPr>
              <a:t>الشثري</a:t>
            </a:r>
            <a:endParaRPr lang="ar-SA" sz="2400" b="1" dirty="0">
              <a:latin typeface="Al Tarikh" charset="-78"/>
              <a:ea typeface="Al Tarikh" charset="-78"/>
              <a:cs typeface="Al Tarikh" charset="-78"/>
            </a:endParaRPr>
          </a:p>
          <a:p>
            <a:pPr algn="ctr" rtl="1"/>
            <a:r>
              <a:rPr lang="ar-SA" sz="2400" b="1" dirty="0">
                <a:latin typeface="Al Tarikh" charset="-78"/>
                <a:ea typeface="Al Tarikh" charset="-78"/>
                <a:cs typeface="Al Tarikh" charset="-78"/>
              </a:rPr>
              <a:t>جواهر الخيال</a:t>
            </a:r>
          </a:p>
          <a:p>
            <a:pPr algn="ctr" rtl="1"/>
            <a:r>
              <a:rPr lang="ar-SA" sz="2400" b="1" dirty="0">
                <a:latin typeface="Al Tarikh" charset="-78"/>
                <a:ea typeface="Al Tarikh" charset="-78"/>
                <a:cs typeface="Al Tarikh" charset="-78"/>
              </a:rPr>
              <a:t>شذا الغيهب</a:t>
            </a:r>
          </a:p>
          <a:p>
            <a:pPr algn="ctr" rtl="1"/>
            <a:r>
              <a:rPr lang="ar-SA" sz="2400" b="1" dirty="0">
                <a:latin typeface="Al Tarikh" charset="-78"/>
                <a:ea typeface="Al Tarikh" charset="-78"/>
                <a:cs typeface="Al Tarikh" charset="-78"/>
              </a:rPr>
              <a:t>امال </a:t>
            </a:r>
            <a:r>
              <a:rPr lang="ar-SA" sz="2400" b="1" dirty="0" err="1">
                <a:latin typeface="Al Tarikh" charset="-78"/>
                <a:ea typeface="Al Tarikh" charset="-78"/>
                <a:cs typeface="Al Tarikh" charset="-78"/>
              </a:rPr>
              <a:t>الشيبي</a:t>
            </a:r>
            <a:endParaRPr lang="ar-SA" sz="2400" b="1" dirty="0">
              <a:latin typeface="Al Tarikh" charset="-78"/>
              <a:ea typeface="Al Tarikh" charset="-78"/>
              <a:cs typeface="Al Tarikh" charset="-78"/>
            </a:endParaRPr>
          </a:p>
          <a:p>
            <a:pPr algn="ctr" rtl="1"/>
            <a:r>
              <a:rPr lang="ar-SA" sz="2400" b="1" dirty="0">
                <a:latin typeface="Al Tarikh" charset="-78"/>
                <a:ea typeface="Al Tarikh" charset="-78"/>
                <a:cs typeface="Al Tarikh" charset="-78"/>
              </a:rPr>
              <a:t>ريما العتيبي</a:t>
            </a:r>
          </a:p>
          <a:p>
            <a:pPr algn="ctr" rtl="1"/>
            <a:r>
              <a:rPr lang="ar-SA" sz="2400" b="1" dirty="0">
                <a:latin typeface="Al Tarikh" charset="-78"/>
                <a:ea typeface="Al Tarikh" charset="-78"/>
                <a:cs typeface="Al Tarikh" charset="-78"/>
              </a:rPr>
              <a:t>ساره </a:t>
            </a:r>
            <a:r>
              <a:rPr lang="ar-SA" sz="2400" b="1" dirty="0" smtClean="0">
                <a:latin typeface="Al Tarikh" charset="-78"/>
                <a:ea typeface="Al Tarikh" charset="-78"/>
                <a:cs typeface="Al Tarikh" charset="-78"/>
              </a:rPr>
              <a:t>الشمراني</a:t>
            </a:r>
            <a:endParaRPr lang="en-US" sz="2400" b="1" dirty="0" smtClean="0">
              <a:latin typeface="Al Tarikh" charset="-78"/>
              <a:ea typeface="Al Tarikh" charset="-78"/>
              <a:cs typeface="Al Tarikh" charset="-78"/>
            </a:endParaRPr>
          </a:p>
          <a:p>
            <a:pPr algn="ctr" rtl="1"/>
            <a:r>
              <a:rPr lang="ar-SA" sz="2400" b="1" dirty="0">
                <a:latin typeface="Al Tarikh" charset="-78"/>
                <a:ea typeface="Al Tarikh" charset="-78"/>
                <a:cs typeface="Al Tarikh" charset="-78"/>
              </a:rPr>
              <a:t>روان سعد القحطاني </a:t>
            </a:r>
          </a:p>
        </p:txBody>
      </p:sp>
      <p:sp>
        <p:nvSpPr>
          <p:cNvPr id="11" name="TextBox 10"/>
          <p:cNvSpPr txBox="1"/>
          <p:nvPr/>
        </p:nvSpPr>
        <p:spPr>
          <a:xfrm>
            <a:off x="370682" y="7282868"/>
            <a:ext cx="6144418" cy="1524263"/>
          </a:xfrm>
          <a:prstGeom prst="rect">
            <a:avLst/>
          </a:prstGeom>
          <a:noFill/>
        </p:spPr>
        <p:txBody>
          <a:bodyPr wrap="square" rtlCol="0">
            <a:spAutoFit/>
          </a:bodyPr>
          <a:lstStyle/>
          <a:p>
            <a:r>
              <a:rPr lang="en-US" sz="1600" dirty="0">
                <a:solidFill>
                  <a:srgbClr val="941651"/>
                </a:solidFill>
              </a:rPr>
              <a:t>References :</a:t>
            </a:r>
          </a:p>
          <a:p>
            <a:r>
              <a:rPr lang="en-US" sz="1600" dirty="0"/>
              <a:t>1- 436 doctors slides</a:t>
            </a:r>
          </a:p>
          <a:p>
            <a:r>
              <a:rPr lang="en-US" sz="1600" dirty="0"/>
              <a:t>2-435 team work </a:t>
            </a:r>
            <a:endParaRPr lang="en-US" sz="1600" dirty="0" smtClean="0"/>
          </a:p>
          <a:p>
            <a:r>
              <a:rPr lang="en-US" sz="1600" dirty="0" smtClean="0"/>
              <a:t>3-Pharmacology </a:t>
            </a:r>
            <a:r>
              <a:rPr lang="en-US" sz="1600" dirty="0"/>
              <a:t>(</a:t>
            </a:r>
            <a:r>
              <a:rPr lang="en-US" sz="1600" dirty="0" err="1"/>
              <a:t>Lippincotts</a:t>
            </a:r>
            <a:r>
              <a:rPr lang="en-US" sz="1600" dirty="0"/>
              <a:t> Illustrated Reviews Series), 5th edition.</a:t>
            </a:r>
          </a:p>
          <a:p>
            <a:r>
              <a:rPr lang="en-US" sz="1600" dirty="0" smtClean="0"/>
              <a:t> </a:t>
            </a:r>
            <a:endParaRPr lang="en-US" sz="1600" dirty="0"/>
          </a:p>
          <a:p>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932392" y="9441951"/>
            <a:ext cx="1537203" cy="307777"/>
          </a:xfrm>
          <a:prstGeom prst="rect">
            <a:avLst/>
          </a:prstGeom>
          <a:noFill/>
        </p:spPr>
        <p:txBody>
          <a:bodyPr wrap="square" rtlCol="0">
            <a:spAutoFit/>
          </a:bodyPr>
          <a:lstStyle/>
          <a:p>
            <a:r>
              <a:rPr lang="en-US" sz="1400" b="1" dirty="0"/>
              <a:t>@pharma436</a:t>
            </a:r>
          </a:p>
        </p:txBody>
      </p:sp>
      <p:pic>
        <p:nvPicPr>
          <p:cNvPr id="20" name="Picture 19"/>
          <p:cNvPicPr>
            <a:picLocks noChangeAspect="1"/>
          </p:cNvPicPr>
          <p:nvPr/>
        </p:nvPicPr>
        <p:blipFill>
          <a:blip r:embed="rId4"/>
          <a:stretch>
            <a:fillRect/>
          </a:stretch>
        </p:blipFill>
        <p:spPr>
          <a:xfrm>
            <a:off x="370682" y="8828782"/>
            <a:ext cx="447779" cy="447779"/>
          </a:xfrm>
          <a:prstGeom prst="rect">
            <a:avLst/>
          </a:prstGeom>
        </p:spPr>
      </p:pic>
      <p:sp>
        <p:nvSpPr>
          <p:cNvPr id="27" name="TextBox 26"/>
          <p:cNvSpPr txBox="1"/>
          <p:nvPr/>
        </p:nvSpPr>
        <p:spPr>
          <a:xfrm>
            <a:off x="818461" y="8880163"/>
            <a:ext cx="2215537" cy="307777"/>
          </a:xfrm>
          <a:prstGeom prst="rect">
            <a:avLst/>
          </a:prstGeom>
          <a:noFill/>
        </p:spPr>
        <p:txBody>
          <a:bodyPr wrap="square" rtlCol="0">
            <a:spAutoFit/>
          </a:bodyPr>
          <a:lstStyle/>
          <a:p>
            <a:r>
              <a:rPr lang="en-US" sz="1400" b="1" dirty="0"/>
              <a:t>pharma436@outlook.com</a:t>
            </a:r>
          </a:p>
        </p:txBody>
      </p:sp>
      <p:pic>
        <p:nvPicPr>
          <p:cNvPr id="28" name="Picture 27">
            <a:hlinkClick r:id="rId5"/>
          </p:cNvPr>
          <p:cNvPicPr>
            <a:picLocks noChangeAspect="1"/>
          </p:cNvPicPr>
          <p:nvPr/>
        </p:nvPicPr>
        <p:blipFill rotWithShape="1">
          <a:blip r:embed="rId6"/>
          <a:srcRect l="39538" t="24554" r="39740" b="42737"/>
          <a:stretch/>
        </p:blipFill>
        <p:spPr>
          <a:xfrm>
            <a:off x="3188101" y="8802437"/>
            <a:ext cx="441083" cy="463227"/>
          </a:xfrm>
          <a:prstGeom prst="rect">
            <a:avLst/>
          </a:prstGeom>
        </p:spPr>
      </p:pic>
      <p:sp>
        <p:nvSpPr>
          <p:cNvPr id="29" name="TextBox 28"/>
          <p:cNvSpPr txBox="1"/>
          <p:nvPr/>
        </p:nvSpPr>
        <p:spPr>
          <a:xfrm>
            <a:off x="3651540" y="8903417"/>
            <a:ext cx="1537203" cy="307777"/>
          </a:xfrm>
          <a:prstGeom prst="rect">
            <a:avLst/>
          </a:prstGeom>
          <a:noFill/>
        </p:spPr>
        <p:txBody>
          <a:bodyPr wrap="square" rtlCol="0">
            <a:spAutoFit/>
          </a:bodyPr>
          <a:lstStyle/>
          <a:p>
            <a:r>
              <a:rPr lang="en-US" sz="1400" b="1" dirty="0"/>
              <a:t>Your feedback: </a:t>
            </a:r>
          </a:p>
        </p:txBody>
      </p:sp>
      <p:pic>
        <p:nvPicPr>
          <p:cNvPr id="30" name="Picture 29">
            <a:hlinkClick r:id="rId7"/>
          </p:cNvPr>
          <p:cNvPicPr>
            <a:picLocks noChangeAspect="1"/>
          </p:cNvPicPr>
          <p:nvPr/>
        </p:nvPicPr>
        <p:blipFill rotWithShape="1">
          <a:blip r:embed="rId8"/>
          <a:srcRect t="11672" b="10049"/>
          <a:stretch/>
        </p:blipFill>
        <p:spPr>
          <a:xfrm>
            <a:off x="311347" y="9393210"/>
            <a:ext cx="573552" cy="448968"/>
          </a:xfrm>
          <a:prstGeom prst="rect">
            <a:avLst/>
          </a:prstGeom>
        </p:spPr>
      </p:pic>
      <p:sp>
        <p:nvSpPr>
          <p:cNvPr id="31" name="TextBox 30"/>
          <p:cNvSpPr txBox="1"/>
          <p:nvPr/>
        </p:nvSpPr>
        <p:spPr>
          <a:xfrm>
            <a:off x="3174274" y="9187940"/>
            <a:ext cx="3683726" cy="895630"/>
          </a:xfrm>
          <a:prstGeom prst="rect">
            <a:avLst/>
          </a:prstGeom>
          <a:noFill/>
        </p:spPr>
        <p:txBody>
          <a:bodyPr wrap="square" rtlCol="0">
            <a:spAutoFit/>
          </a:bodyPr>
          <a:lstStyle/>
          <a:p>
            <a:r>
              <a:rPr lang="en-US" dirty="0">
                <a:hlinkClick r:id="rId5"/>
              </a:rPr>
              <a:t>https://</a:t>
            </a:r>
            <a:r>
              <a:rPr lang="en-US" dirty="0" smtClean="0">
                <a:hlinkClick r:id="rId5"/>
              </a:rPr>
              <a:t>docs.google.com/forms/d/e/1FAIpQLSc57qjDXLPcQLYftI27W91gCKD2RgH0OzQDdDxsiLYmH9DKtw/viewform</a:t>
            </a:r>
            <a:endParaRPr lang="en-US" dirty="0" smtClean="0"/>
          </a:p>
          <a:p>
            <a:endParaRPr lang="en-US" dirty="0"/>
          </a:p>
        </p:txBody>
      </p:sp>
    </p:spTree>
    <p:extLst>
      <p:ext uri="{BB962C8B-B14F-4D97-AF65-F5344CB8AC3E}">
        <p14:creationId xmlns:p14="http://schemas.microsoft.com/office/powerpoint/2010/main" val="340014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
            <a:ext cx="6858000" cy="3637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Introduction </a:t>
            </a:r>
          </a:p>
        </p:txBody>
      </p:sp>
      <p:sp>
        <p:nvSpPr>
          <p:cNvPr id="4" name="TextBox 3"/>
          <p:cNvSpPr txBox="1"/>
          <p:nvPr/>
        </p:nvSpPr>
        <p:spPr>
          <a:xfrm>
            <a:off x="-1" y="739161"/>
            <a:ext cx="6858000" cy="1498102"/>
          </a:xfrm>
          <a:prstGeom prst="rect">
            <a:avLst/>
          </a:prstGeom>
          <a:noFill/>
        </p:spPr>
        <p:txBody>
          <a:bodyPr wrap="square" rtlCol="0">
            <a:spAutoFit/>
          </a:bodyPr>
          <a:lstStyle/>
          <a:p>
            <a:r>
              <a:rPr lang="en-US" b="1" dirty="0">
                <a:solidFill>
                  <a:srgbClr val="EA6C94"/>
                </a:solidFill>
              </a:rPr>
              <a:t>Endogenous</a:t>
            </a:r>
            <a:r>
              <a:rPr lang="en-US" dirty="0"/>
              <a:t> chemicals </a:t>
            </a:r>
            <a:r>
              <a:rPr lang="en-US" dirty="0" smtClean="0"/>
              <a:t>or chemical messengers that </a:t>
            </a:r>
            <a:r>
              <a:rPr lang="en-US" dirty="0"/>
              <a:t>transmit signals from a neuron to a target cell across a synapse.</a:t>
            </a:r>
          </a:p>
          <a:p>
            <a:pPr marL="285750" indent="-285750">
              <a:buFont typeface="Arial" charset="0"/>
              <a:buChar char="•"/>
            </a:pPr>
            <a:r>
              <a:rPr lang="en-US" dirty="0"/>
              <a:t>They’re packed into </a:t>
            </a:r>
            <a:r>
              <a:rPr lang="en-US" u="sng" dirty="0"/>
              <a:t>synaptic vesicles </a:t>
            </a:r>
            <a:r>
              <a:rPr lang="en-US" dirty="0"/>
              <a:t>under the membrane in the axon terminal, on the </a:t>
            </a:r>
            <a:r>
              <a:rPr lang="en-US" u="sng" dirty="0"/>
              <a:t>presynaptic side</a:t>
            </a:r>
            <a:r>
              <a:rPr lang="en-US" dirty="0"/>
              <a:t>. </a:t>
            </a:r>
          </a:p>
          <a:p>
            <a:pPr marL="285750" indent="-285750">
              <a:buFont typeface="Arial" charset="0"/>
              <a:buChar char="•"/>
            </a:pPr>
            <a:r>
              <a:rPr lang="en-US" dirty="0"/>
              <a:t>They are released into &amp; diffuse across the synaptic cleft to bind to a specific receptors on the </a:t>
            </a:r>
            <a:r>
              <a:rPr lang="en-US" u="sng" dirty="0"/>
              <a:t>postsynaptic side</a:t>
            </a:r>
            <a:r>
              <a:rPr lang="en-US" dirty="0"/>
              <a:t>.</a:t>
            </a:r>
          </a:p>
          <a:p>
            <a:endParaRPr lang="en-US" dirty="0"/>
          </a:p>
        </p:txBody>
      </p:sp>
      <p:sp>
        <p:nvSpPr>
          <p:cNvPr id="7" name="TextBox 6"/>
          <p:cNvSpPr txBox="1"/>
          <p:nvPr/>
        </p:nvSpPr>
        <p:spPr>
          <a:xfrm>
            <a:off x="4069976" y="2127501"/>
            <a:ext cx="2788023" cy="3762568"/>
          </a:xfrm>
          <a:prstGeom prst="rect">
            <a:avLst/>
          </a:prstGeom>
          <a:ln w="28575">
            <a:solidFill>
              <a:srgbClr val="94E6E7"/>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r>
              <a:rPr lang="en-US" dirty="0">
                <a:solidFill>
                  <a:schemeClr val="tx1"/>
                </a:solidFill>
              </a:rPr>
              <a:t>A membrane action potential arriving at the terminal opens axonal Ca channels; Ca inflow releases neurotransmitter molecules from many vesicles by fusing the vesicle membranes to the nerve terminal membrane. Membrane fusion generates an opening through which the molecules are expelled into the synaptic cleft </a:t>
            </a:r>
            <a:r>
              <a:rPr lang="en-US" dirty="0">
                <a:solidFill>
                  <a:srgbClr val="FF0000"/>
                </a:solidFill>
              </a:rPr>
              <a:t>via exocytosis</a:t>
            </a:r>
            <a:r>
              <a:rPr lang="en-US" dirty="0" smtClean="0">
                <a:solidFill>
                  <a:srgbClr val="FF0000"/>
                </a:solidFill>
              </a:rPr>
              <a:t>.</a:t>
            </a:r>
            <a:endParaRPr lang="en-US" dirty="0" smtClean="0">
              <a:solidFill>
                <a:srgbClr val="FF0000"/>
              </a:solidFill>
            </a:endParaRPr>
          </a:p>
        </p:txBody>
      </p:sp>
      <p:pic>
        <p:nvPicPr>
          <p:cNvPr id="6" name="Picture 2" descr="C:\My Documents\My Pictures\Science Pics\RSsy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939" y="2249230"/>
            <a:ext cx="1928724" cy="136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2132386"/>
            <a:ext cx="4069977" cy="3767185"/>
          </a:xfrm>
          <a:prstGeom prst="rect">
            <a:avLst/>
          </a:prstGeom>
          <a:ln w="28575">
            <a:solidFill>
              <a:srgbClr val="94E6E7"/>
            </a:solidFill>
          </a:ln>
        </p:spPr>
        <p:style>
          <a:lnRef idx="2">
            <a:schemeClr val="accent3"/>
          </a:lnRef>
          <a:fillRef idx="1">
            <a:schemeClr val="lt1"/>
          </a:fillRef>
          <a:effectRef idx="0">
            <a:schemeClr val="accent3"/>
          </a:effectRef>
          <a:fontRef idx="minor">
            <a:schemeClr val="dk1"/>
          </a:fontRef>
        </p:style>
        <p:txBody>
          <a:bodyPr wrap="square">
            <a:spAutoFit/>
          </a:bodyPr>
          <a:lstStyle/>
          <a:p>
            <a:endParaRPr lang="en-US" sz="1200" dirty="0">
              <a:solidFill>
                <a:srgbClr val="354F68"/>
              </a:solidFill>
              <a:latin typeface="CenturyGothic" charset="0"/>
            </a:endParaRPr>
          </a:p>
          <a:p>
            <a:endParaRPr lang="en-US" sz="1200" dirty="0">
              <a:solidFill>
                <a:srgbClr val="354F68"/>
              </a:solidFill>
              <a:latin typeface="CenturyGothic" charset="0"/>
            </a:endParaRPr>
          </a:p>
          <a:p>
            <a:endParaRPr lang="en-US" sz="1200" dirty="0">
              <a:solidFill>
                <a:srgbClr val="354F68"/>
              </a:solidFill>
              <a:latin typeface="CenturyGothic" charset="0"/>
            </a:endParaRPr>
          </a:p>
          <a:p>
            <a:endParaRPr lang="en-US" sz="1200" dirty="0">
              <a:solidFill>
                <a:srgbClr val="354F68"/>
              </a:solidFill>
              <a:latin typeface="CenturyGothic" charset="0"/>
            </a:endParaRPr>
          </a:p>
          <a:p>
            <a:endParaRPr lang="en-US" sz="1200" dirty="0">
              <a:solidFill>
                <a:srgbClr val="354F68"/>
              </a:solidFill>
              <a:latin typeface="CenturyGothic" charset="0"/>
            </a:endParaRPr>
          </a:p>
          <a:p>
            <a:pPr algn="ctr"/>
            <a:r>
              <a:rPr lang="en-US" sz="1200" dirty="0">
                <a:solidFill>
                  <a:schemeClr val="tx1"/>
                </a:solidFill>
              </a:rPr>
              <a:t>The neurotransmitter-receptor interaction must be terminated quickly to allow rapid, repeated activation of receptors. </a:t>
            </a:r>
            <a:r>
              <a:rPr lang="en-US" sz="1200" dirty="0">
                <a:solidFill>
                  <a:srgbClr val="FF743A"/>
                </a:solidFill>
              </a:rPr>
              <a:t>One of the following can happen to neurotransmitters that have interacted with receptors: </a:t>
            </a:r>
          </a:p>
          <a:p>
            <a:r>
              <a:rPr lang="en-US" sz="1200" b="1" dirty="0">
                <a:solidFill>
                  <a:srgbClr val="FF743A"/>
                </a:solidFill>
              </a:rPr>
              <a:t>1-</a:t>
            </a:r>
            <a:r>
              <a:rPr lang="en-US" sz="1200" dirty="0">
                <a:solidFill>
                  <a:schemeClr val="tx1"/>
                </a:solidFill>
              </a:rPr>
              <a:t> They can be quickly pumped back into the presynaptic nerve terminals by active, ATP- dependent processes (reuptake</a:t>
            </a:r>
            <a:r>
              <a:rPr lang="en-US" sz="1200" dirty="0" smtClean="0">
                <a:solidFill>
                  <a:schemeClr val="tx1"/>
                </a:solidFill>
              </a:rPr>
              <a:t>).</a:t>
            </a:r>
            <a:r>
              <a:rPr lang="en-US" sz="1200" dirty="0"/>
              <a:t> Neurotransmitters taken up by the nerve terminals are repackaged in vesicles for reuse. </a:t>
            </a:r>
            <a:r>
              <a:rPr lang="en-US" sz="1200" dirty="0">
                <a:solidFill>
                  <a:schemeClr val="tx1"/>
                </a:solidFill>
              </a:rPr>
              <a:t/>
            </a:r>
            <a:br>
              <a:rPr lang="en-US" sz="1200" dirty="0">
                <a:solidFill>
                  <a:schemeClr val="tx1"/>
                </a:solidFill>
              </a:rPr>
            </a:br>
            <a:r>
              <a:rPr lang="en-US" sz="1200" b="1" dirty="0">
                <a:solidFill>
                  <a:srgbClr val="FF743A"/>
                </a:solidFill>
              </a:rPr>
              <a:t>2-</a:t>
            </a:r>
            <a:r>
              <a:rPr lang="en-US" sz="1200" dirty="0">
                <a:solidFill>
                  <a:schemeClr val="tx1"/>
                </a:solidFill>
              </a:rPr>
              <a:t> They can be destroyed by enzymes near the receptors. </a:t>
            </a:r>
            <a:r>
              <a:rPr lang="en-US" altLang="en-US" sz="1170" dirty="0">
                <a:solidFill>
                  <a:srgbClr val="459122"/>
                </a:solidFill>
              </a:rPr>
              <a:t>One way to treat depression :</a:t>
            </a:r>
          </a:p>
          <a:p>
            <a:r>
              <a:rPr lang="en-US" altLang="en-US" sz="1170" dirty="0">
                <a:solidFill>
                  <a:srgbClr val="459122"/>
                </a:solidFill>
              </a:rPr>
              <a:t>MAO enzyme responsible for degradation of serotonin and dopamine if you inhibit this enzyme serotonin and dopamine levels will go high that will lead to antidepressant effect</a:t>
            </a:r>
            <a:r>
              <a:rPr lang="en-US" altLang="en-US" sz="1170" dirty="0">
                <a:solidFill>
                  <a:srgbClr val="008F00"/>
                </a:solidFill>
              </a:rPr>
              <a:t>.  </a:t>
            </a:r>
            <a:endParaRPr lang="en-US" sz="1170" dirty="0">
              <a:solidFill>
                <a:schemeClr val="tx1"/>
              </a:solidFill>
            </a:endParaRPr>
          </a:p>
          <a:p>
            <a:r>
              <a:rPr lang="en-US" sz="1200" b="1" dirty="0">
                <a:solidFill>
                  <a:srgbClr val="FF743A"/>
                </a:solidFill>
              </a:rPr>
              <a:t>3-</a:t>
            </a:r>
            <a:r>
              <a:rPr lang="en-US" sz="1200" dirty="0">
                <a:solidFill>
                  <a:schemeClr val="tx1"/>
                </a:solidFill>
              </a:rPr>
              <a:t> They can diffuse into the surrounding area and be removed.</a:t>
            </a:r>
            <a:br>
              <a:rPr lang="en-US" sz="1200" dirty="0">
                <a:solidFill>
                  <a:schemeClr val="tx1"/>
                </a:solidFill>
              </a:rPr>
            </a:br>
            <a:r>
              <a:rPr lang="en-US" sz="1200" dirty="0" smtClean="0">
                <a:solidFill>
                  <a:schemeClr val="tx1"/>
                </a:solidFill>
              </a:rPr>
              <a:t>. </a:t>
            </a:r>
            <a:endParaRPr lang="en-US" sz="1200" dirty="0">
              <a:solidFill>
                <a:schemeClr val="tx1"/>
              </a:solidFill>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1580198790"/>
              </p:ext>
            </p:extLst>
          </p:nvPr>
        </p:nvGraphicFramePr>
        <p:xfrm>
          <a:off x="1041620" y="2153954"/>
          <a:ext cx="2053767" cy="926389"/>
        </p:xfrm>
        <a:graphic>
          <a:graphicData uri="http://schemas.openxmlformats.org/presentationml/2006/ole">
            <mc:AlternateContent xmlns:mc="http://schemas.openxmlformats.org/markup-compatibility/2006">
              <mc:Choice xmlns:v="urn:schemas-microsoft-com:vml" Requires="v">
                <p:oleObj spid="_x0000_s1178" name="Presentation" r:id="rId5" imgW="4570388" imgH="3427437" progId="PowerPoint.Show.8">
                  <p:embed/>
                </p:oleObj>
              </mc:Choice>
              <mc:Fallback>
                <p:oleObj name="Presentation" r:id="rId5" imgW="4570388" imgH="3427437" progId="PowerPoint.Show.8">
                  <p:embed/>
                  <p:pic>
                    <p:nvPicPr>
                      <p:cNvPr id="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20" y="2153954"/>
                        <a:ext cx="2053767" cy="926389"/>
                      </a:xfrm>
                      <a:prstGeom prst="rect">
                        <a:avLst/>
                      </a:prstGeom>
                      <a:noFill/>
                      <a:ln>
                        <a:noFill/>
                      </a:ln>
                    </p:spPr>
                  </p:pic>
                </p:oleObj>
              </mc:Fallback>
            </mc:AlternateContent>
          </a:graphicData>
        </a:graphic>
      </p:graphicFrame>
      <p:graphicFrame>
        <p:nvGraphicFramePr>
          <p:cNvPr id="10" name="Diagram 9"/>
          <p:cNvGraphicFramePr/>
          <p:nvPr>
            <p:extLst>
              <p:ext uri="{D42A27DB-BD31-4B8C-83A1-F6EECF244321}">
                <p14:modId xmlns:p14="http://schemas.microsoft.com/office/powerpoint/2010/main" val="681457347"/>
              </p:ext>
            </p:extLst>
          </p:nvPr>
        </p:nvGraphicFramePr>
        <p:xfrm>
          <a:off x="59431" y="5906245"/>
          <a:ext cx="6743700" cy="3307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 11"/>
          <p:cNvGrpSpPr/>
          <p:nvPr/>
        </p:nvGrpSpPr>
        <p:grpSpPr>
          <a:xfrm>
            <a:off x="-1" y="419611"/>
            <a:ext cx="2556770" cy="299824"/>
            <a:chOff x="1287888" y="1313645"/>
            <a:chExt cx="2209223" cy="277077"/>
          </a:xfrm>
          <a:solidFill>
            <a:srgbClr val="942093"/>
          </a:solidFill>
        </p:grpSpPr>
        <p:sp>
          <p:nvSpPr>
            <p:cNvPr id="13" name="Delay 12"/>
            <p:cNvSpPr/>
            <p:nvPr/>
          </p:nvSpPr>
          <p:spPr>
            <a:xfrm>
              <a:off x="3293132" y="1313646"/>
              <a:ext cx="203979" cy="277076"/>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rocess 13"/>
            <p:cNvSpPr/>
            <p:nvPr/>
          </p:nvSpPr>
          <p:spPr>
            <a:xfrm>
              <a:off x="1287888" y="1313645"/>
              <a:ext cx="2005244" cy="275613"/>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2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What are Neurotransmitters? </a:t>
              </a:r>
            </a:p>
            <a:p>
              <a:pPr algn="ctr"/>
              <a:r>
                <a:rPr lang="en-US" sz="2000" dirty="0">
                  <a:solidFill>
                    <a:schemeClr val="bg2">
                      <a:lumMod val="10000"/>
                    </a:schemeClr>
                  </a:solidFill>
                  <a:latin typeface="Century Gothic" charset="0"/>
                  <a:ea typeface="Century Gothic" charset="0"/>
                  <a:cs typeface="Century Gothic" charset="0"/>
                </a:rPr>
                <a:t> </a:t>
              </a:r>
            </a:p>
          </p:txBody>
        </p:sp>
      </p:grpSp>
      <p:sp>
        <p:nvSpPr>
          <p:cNvPr id="5" name="TextBox 4"/>
          <p:cNvSpPr txBox="1"/>
          <p:nvPr/>
        </p:nvSpPr>
        <p:spPr>
          <a:xfrm>
            <a:off x="192316" y="8988833"/>
            <a:ext cx="6473366" cy="861774"/>
          </a:xfrm>
          <a:prstGeom prst="rect">
            <a:avLst/>
          </a:prstGeom>
          <a:noFill/>
          <a:ln>
            <a:solidFill>
              <a:schemeClr val="bg1">
                <a:lumMod val="65000"/>
              </a:schemeClr>
            </a:solidFill>
          </a:ln>
        </p:spPr>
        <p:txBody>
          <a:bodyPr wrap="square" rtlCol="0">
            <a:spAutoFit/>
          </a:bodyPr>
          <a:lstStyle/>
          <a:p>
            <a:r>
              <a:rPr lang="en-US" sz="1000" dirty="0">
                <a:solidFill>
                  <a:schemeClr val="bg1">
                    <a:lumMod val="50000"/>
                  </a:schemeClr>
                </a:solidFill>
              </a:rPr>
              <a:t>Although over fifty signal molecules in the nervous system have been identified, six signal compounds, including norepinephrine (and the closely related epinephrine), acetylcholine, dopamine, serotonin, histamine, and γ-aminobutyric acid (GABA), are most commonly involved in the actions of therapeutically useful drugs. Each of these chemical signals binds to a specific family of receptors. Acetylcholine and nor- epinephrine are the primary chemical signals in the ANS, whereas a wide variety of neurotransmitters function in the CNS. </a:t>
            </a:r>
          </a:p>
        </p:txBody>
      </p:sp>
      <p:sp>
        <p:nvSpPr>
          <p:cNvPr id="11" name="TextBox 10"/>
          <p:cNvSpPr txBox="1"/>
          <p:nvPr/>
        </p:nvSpPr>
        <p:spPr>
          <a:xfrm>
            <a:off x="192316" y="8703212"/>
            <a:ext cx="1449499" cy="293157"/>
          </a:xfrm>
          <a:prstGeom prst="rect">
            <a:avLst/>
          </a:prstGeom>
          <a:noFill/>
        </p:spPr>
        <p:txBody>
          <a:bodyPr wrap="none" rtlCol="0">
            <a:spAutoFit/>
          </a:bodyPr>
          <a:lstStyle/>
          <a:p>
            <a:r>
              <a:rPr lang="en-US" dirty="0">
                <a:solidFill>
                  <a:schemeClr val="bg1">
                    <a:lumMod val="50000"/>
                  </a:schemeClr>
                </a:solidFill>
              </a:rPr>
              <a:t>Lippincott’s corner</a:t>
            </a:r>
          </a:p>
        </p:txBody>
      </p:sp>
    </p:spTree>
    <p:extLst>
      <p:ext uri="{BB962C8B-B14F-4D97-AF65-F5344CB8AC3E}">
        <p14:creationId xmlns:p14="http://schemas.microsoft.com/office/powerpoint/2010/main" val="174153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361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Central Neurotransmitter</a:t>
            </a:r>
          </a:p>
        </p:txBody>
      </p:sp>
      <p:sp>
        <p:nvSpPr>
          <p:cNvPr id="6" name="Rectangle 5"/>
          <p:cNvSpPr/>
          <p:nvPr/>
        </p:nvSpPr>
        <p:spPr>
          <a:xfrm>
            <a:off x="364007" y="819792"/>
            <a:ext cx="2892056" cy="1212113"/>
          </a:xfrm>
          <a:prstGeom prst="rect">
            <a:avLst/>
          </a:prstGeom>
          <a:noFill/>
          <a:ln>
            <a:solidFill>
              <a:srgbClr val="FF7E79"/>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solidFill>
                  <a:schemeClr val="tx1"/>
                </a:solidFill>
              </a:rPr>
              <a:t>Understand how drugs can affect the CNS </a:t>
            </a:r>
            <a:r>
              <a:rPr lang="en-US" b="1" dirty="0">
                <a:solidFill>
                  <a:schemeClr val="tx1"/>
                </a:solidFill>
              </a:rPr>
              <a:t>selectively </a:t>
            </a:r>
            <a:r>
              <a:rPr lang="en-US" dirty="0">
                <a:solidFill>
                  <a:schemeClr val="tx1"/>
                </a:solidFill>
              </a:rPr>
              <a:t>to relieve pain, improve attention, induce sleep, reduce appetite, suppress disordered movements .... etc</a:t>
            </a:r>
            <a:r>
              <a:rPr lang="en-US" dirty="0"/>
              <a:t>. </a:t>
            </a:r>
          </a:p>
        </p:txBody>
      </p:sp>
      <p:sp>
        <p:nvSpPr>
          <p:cNvPr id="7" name="Rectangle 6"/>
          <p:cNvSpPr/>
          <p:nvPr/>
        </p:nvSpPr>
        <p:spPr>
          <a:xfrm>
            <a:off x="3420689" y="815643"/>
            <a:ext cx="2902688" cy="1212112"/>
          </a:xfrm>
          <a:prstGeom prst="rect">
            <a:avLst/>
          </a:prstGeom>
          <a:noFill/>
          <a:ln>
            <a:solidFill>
              <a:srgbClr val="94E6E7"/>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solidFill>
                  <a:schemeClr val="tx1"/>
                </a:solidFill>
              </a:rPr>
              <a:t>To provide the means to develop </a:t>
            </a:r>
            <a:r>
              <a:rPr lang="en-US" b="1" dirty="0">
                <a:solidFill>
                  <a:schemeClr val="tx1"/>
                </a:solidFill>
              </a:rPr>
              <a:t>appropriate drugs </a:t>
            </a:r>
            <a:r>
              <a:rPr lang="en-US" dirty="0">
                <a:solidFill>
                  <a:schemeClr val="tx1"/>
                </a:solidFill>
              </a:rPr>
              <a:t>to correct pathophysiological events in the abnormal CNS. </a:t>
            </a:r>
          </a:p>
        </p:txBody>
      </p:sp>
      <p:graphicFrame>
        <p:nvGraphicFramePr>
          <p:cNvPr id="9" name="Diagram 8"/>
          <p:cNvGraphicFramePr/>
          <p:nvPr>
            <p:extLst>
              <p:ext uri="{D42A27DB-BD31-4B8C-83A1-F6EECF244321}">
                <p14:modId xmlns:p14="http://schemas.microsoft.com/office/powerpoint/2010/main" val="218221672"/>
              </p:ext>
            </p:extLst>
          </p:nvPr>
        </p:nvGraphicFramePr>
        <p:xfrm>
          <a:off x="-16622" y="2435814"/>
          <a:ext cx="4713316" cy="1341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6622" y="3784031"/>
            <a:ext cx="6874622" cy="389522"/>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1- Norepinephrine (NE)</a:t>
            </a:r>
            <a:r>
              <a:rPr lang="en-US" sz="1600" dirty="0"/>
              <a:t> </a:t>
            </a:r>
          </a:p>
        </p:txBody>
      </p:sp>
      <p:graphicFrame>
        <p:nvGraphicFramePr>
          <p:cNvPr id="14" name="Diagram 13"/>
          <p:cNvGraphicFramePr/>
          <p:nvPr>
            <p:extLst>
              <p:ext uri="{D42A27DB-BD31-4B8C-83A1-F6EECF244321}">
                <p14:modId xmlns:p14="http://schemas.microsoft.com/office/powerpoint/2010/main" val="764841115"/>
              </p:ext>
            </p:extLst>
          </p:nvPr>
        </p:nvGraphicFramePr>
        <p:xfrm>
          <a:off x="-611542" y="7984534"/>
          <a:ext cx="6655981" cy="1049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p:cNvSpPr txBox="1"/>
          <p:nvPr/>
        </p:nvSpPr>
        <p:spPr>
          <a:xfrm>
            <a:off x="135086" y="9562965"/>
            <a:ext cx="6722914" cy="230832"/>
          </a:xfrm>
          <a:prstGeom prst="rect">
            <a:avLst/>
          </a:prstGeom>
          <a:noFill/>
        </p:spPr>
        <p:txBody>
          <a:bodyPr wrap="square" rtlCol="0">
            <a:spAutoFit/>
          </a:bodyPr>
          <a:lstStyle/>
          <a:p>
            <a:r>
              <a:rPr lang="en-US" sz="900" dirty="0">
                <a:solidFill>
                  <a:schemeClr val="bg1">
                    <a:lumMod val="50000"/>
                  </a:schemeClr>
                </a:solidFill>
              </a:rPr>
              <a:t>* Mania is characterized by: enthusiasm, rapid thought and speech patterns, extreme self-confidence, and impaired judgment. </a:t>
            </a:r>
            <a:r>
              <a:rPr lang="ar-SA" sz="900" dirty="0">
                <a:solidFill>
                  <a:schemeClr val="bg1">
                    <a:lumMod val="50000"/>
                  </a:schemeClr>
                </a:solidFill>
              </a:rPr>
              <a:t>الهوس</a:t>
            </a:r>
            <a:endParaRPr lang="en-US" sz="900" dirty="0">
              <a:solidFill>
                <a:schemeClr val="bg1">
                  <a:lumMod val="50000"/>
                </a:schemeClr>
              </a:solidFill>
            </a:endParaRPr>
          </a:p>
        </p:txBody>
      </p:sp>
      <p:sp>
        <p:nvSpPr>
          <p:cNvPr id="16" name="Rectangle 15"/>
          <p:cNvSpPr/>
          <p:nvPr/>
        </p:nvSpPr>
        <p:spPr>
          <a:xfrm>
            <a:off x="4274135" y="7653005"/>
            <a:ext cx="974218" cy="276999"/>
          </a:xfrm>
          <a:prstGeom prst="rect">
            <a:avLst/>
          </a:prstGeom>
          <a:ln>
            <a:solidFill>
              <a:schemeClr val="accent4"/>
            </a:solidFill>
          </a:ln>
        </p:spPr>
        <p:txBody>
          <a:bodyPr wrap="square">
            <a:spAutoFit/>
          </a:bodyPr>
          <a:lstStyle/>
          <a:p>
            <a:r>
              <a:rPr lang="en-US" sz="1200" dirty="0">
                <a:solidFill>
                  <a:srgbClr val="354F68"/>
                </a:solidFill>
                <a:latin typeface="CenturyGothic" charset="0"/>
              </a:rPr>
              <a:t>Treatment </a:t>
            </a:r>
            <a:endParaRPr lang="en-US" sz="1200" dirty="0"/>
          </a:p>
        </p:txBody>
      </p:sp>
      <p:pic>
        <p:nvPicPr>
          <p:cNvPr id="19" name="Picture 2" descr="G:\Fig. 33.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580" y="4607226"/>
            <a:ext cx="2817286" cy="264516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0" y="454287"/>
            <a:ext cx="4121314" cy="288957"/>
            <a:chOff x="1287887" y="1328337"/>
            <a:chExt cx="2175958" cy="242839"/>
          </a:xfrm>
          <a:solidFill>
            <a:srgbClr val="942093"/>
          </a:solidFill>
        </p:grpSpPr>
        <p:sp>
          <p:nvSpPr>
            <p:cNvPr id="23" name="Delay 22"/>
            <p:cNvSpPr/>
            <p:nvPr/>
          </p:nvSpPr>
          <p:spPr>
            <a:xfrm>
              <a:off x="3336073" y="1328337"/>
              <a:ext cx="127772"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rocess 23"/>
            <p:cNvSpPr/>
            <p:nvPr/>
          </p:nvSpPr>
          <p:spPr>
            <a:xfrm>
              <a:off x="1287887" y="1332860"/>
              <a:ext cx="2053843"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Neuropsychopharmacological science seeks to:</a:t>
              </a:r>
              <a:r>
                <a:rPr lang="en-US" sz="1400" dirty="0">
                  <a:solidFill>
                    <a:schemeClr val="tx1"/>
                  </a:solidFill>
                </a:rPr>
                <a:t>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25" name="Group 24"/>
          <p:cNvGrpSpPr/>
          <p:nvPr/>
        </p:nvGrpSpPr>
        <p:grpSpPr>
          <a:xfrm>
            <a:off x="-8311" y="2140542"/>
            <a:ext cx="4039985" cy="283575"/>
            <a:chOff x="1287888" y="1350942"/>
            <a:chExt cx="2133016" cy="238316"/>
          </a:xfrm>
          <a:solidFill>
            <a:srgbClr val="942093"/>
          </a:solidFill>
        </p:grpSpPr>
        <p:sp>
          <p:nvSpPr>
            <p:cNvPr id="26" name="Delay 25"/>
            <p:cNvSpPr/>
            <p:nvPr/>
          </p:nvSpPr>
          <p:spPr>
            <a:xfrm>
              <a:off x="3293132" y="1350942"/>
              <a:ext cx="127772" cy="232245"/>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rocess 26"/>
            <p:cNvSpPr/>
            <p:nvPr/>
          </p:nvSpPr>
          <p:spPr>
            <a:xfrm>
              <a:off x="1287888" y="1350942"/>
              <a:ext cx="2005244"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Importance of understanding neurotransmitters </a:t>
              </a:r>
            </a:p>
            <a:p>
              <a:pPr algn="ctr"/>
              <a:r>
                <a:rPr lang="en-US" sz="1400" dirty="0">
                  <a:solidFill>
                    <a:schemeClr val="tx1"/>
                  </a:solidFill>
                </a:rPr>
                <a:t>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28" name="Group 27"/>
          <p:cNvGrpSpPr/>
          <p:nvPr/>
        </p:nvGrpSpPr>
        <p:grpSpPr>
          <a:xfrm>
            <a:off x="0" y="4257018"/>
            <a:ext cx="1704110" cy="256794"/>
            <a:chOff x="1287888" y="1350941"/>
            <a:chExt cx="2236033" cy="239780"/>
          </a:xfrm>
          <a:solidFill>
            <a:srgbClr val="942093"/>
          </a:solidFill>
        </p:grpSpPr>
        <p:sp>
          <p:nvSpPr>
            <p:cNvPr id="29" name="Delay 28"/>
            <p:cNvSpPr/>
            <p:nvPr/>
          </p:nvSpPr>
          <p:spPr>
            <a:xfrm>
              <a:off x="3293132" y="1350941"/>
              <a:ext cx="230789"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rocess 29"/>
            <p:cNvSpPr/>
            <p:nvPr/>
          </p:nvSpPr>
          <p:spPr>
            <a:xfrm>
              <a:off x="1287888" y="1350942"/>
              <a:ext cx="2005244"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Pathway :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31" name="Group 30"/>
          <p:cNvGrpSpPr/>
          <p:nvPr/>
        </p:nvGrpSpPr>
        <p:grpSpPr>
          <a:xfrm>
            <a:off x="-8966" y="7543183"/>
            <a:ext cx="2344189" cy="283603"/>
            <a:chOff x="1287888" y="1350941"/>
            <a:chExt cx="2236033" cy="239780"/>
          </a:xfrm>
          <a:solidFill>
            <a:srgbClr val="942093"/>
          </a:solidFill>
        </p:grpSpPr>
        <p:sp>
          <p:nvSpPr>
            <p:cNvPr id="32" name="Delay 31"/>
            <p:cNvSpPr/>
            <p:nvPr/>
          </p:nvSpPr>
          <p:spPr>
            <a:xfrm>
              <a:off x="3293132" y="1350941"/>
              <a:ext cx="230789"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rocess 32"/>
            <p:cNvSpPr/>
            <p:nvPr/>
          </p:nvSpPr>
          <p:spPr>
            <a:xfrm>
              <a:off x="1287888" y="1350942"/>
              <a:ext cx="2005244"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Mood disorders and NE: </a:t>
              </a:r>
            </a:p>
            <a:p>
              <a:pPr algn="ctr"/>
              <a:endParaRPr lang="en-US" sz="1400" dirty="0">
                <a:solidFill>
                  <a:schemeClr val="tx1"/>
                </a:solidFill>
              </a:endParaRPr>
            </a:p>
            <a:p>
              <a:pPr algn="ctr"/>
              <a:r>
                <a:rPr lang="en-US" sz="2000" dirty="0">
                  <a:solidFill>
                    <a:schemeClr val="bg2">
                      <a:lumMod val="10000"/>
                    </a:schemeClr>
                  </a:solidFill>
                  <a:latin typeface="Century Gothic" charset="0"/>
                  <a:ea typeface="Century Gothic" charset="0"/>
                  <a:cs typeface="Century Gothic" charset="0"/>
                </a:rPr>
                <a:t> </a:t>
              </a:r>
            </a:p>
          </p:txBody>
        </p:sp>
      </p:grpSp>
      <p:cxnSp>
        <p:nvCxnSpPr>
          <p:cNvPr id="4" name="Straight Connector 3"/>
          <p:cNvCxnSpPr/>
          <p:nvPr/>
        </p:nvCxnSpPr>
        <p:spPr>
          <a:xfrm flipV="1">
            <a:off x="135086" y="9459884"/>
            <a:ext cx="4736947" cy="831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51818" y="4503873"/>
            <a:ext cx="3440430" cy="3046988"/>
          </a:xfrm>
          <a:prstGeom prst="rect">
            <a:avLst/>
          </a:prstGeom>
          <a:noFill/>
          <a:ln w="19050">
            <a:solidFill>
              <a:srgbClr val="E89BA1"/>
            </a:solidFill>
          </a:ln>
        </p:spPr>
        <p:txBody>
          <a:bodyPr wrap="square" rtlCol="0">
            <a:spAutoFit/>
          </a:bodyPr>
          <a:lstStyle/>
          <a:p>
            <a:pPr>
              <a:buFont typeface="Wingdings" charset="2"/>
              <a:buChar char="Ø"/>
            </a:pPr>
            <a:r>
              <a:rPr lang="en-US" altLang="en-US" sz="1400" dirty="0"/>
              <a:t>A</a:t>
            </a:r>
            <a:r>
              <a:rPr lang="en-US" altLang="en-US" sz="1400" dirty="0" smtClean="0"/>
              <a:t>lso </a:t>
            </a:r>
            <a:r>
              <a:rPr lang="en-US" altLang="en-US" sz="1400" dirty="0"/>
              <a:t>called noradrenaline, belongs to</a:t>
            </a:r>
            <a:r>
              <a:rPr lang="ar-SA" altLang="en-US" sz="1400" dirty="0"/>
              <a:t> </a:t>
            </a:r>
            <a:r>
              <a:rPr lang="en-US" altLang="en-US" sz="1400" dirty="0"/>
              <a:t>catecholamines, the direct precursor of  NE is dopamine </a:t>
            </a:r>
          </a:p>
          <a:p>
            <a:pPr>
              <a:buFont typeface="Wingdings" charset="2"/>
              <a:buChar char="Ø"/>
            </a:pPr>
            <a:r>
              <a:rPr lang="en-US" altLang="en-US" sz="1400" dirty="0"/>
              <a:t>The CNS effects of NE are manifested in alertness, arousal , and readiness for action.</a:t>
            </a:r>
            <a:endParaRPr lang="ar-SA" altLang="en-US" sz="1400" dirty="0"/>
          </a:p>
          <a:p>
            <a:endParaRPr lang="ar-SA" altLang="en-US" sz="1400" dirty="0"/>
          </a:p>
          <a:p>
            <a:endParaRPr lang="en-US" altLang="en-US" sz="1400" dirty="0"/>
          </a:p>
          <a:p>
            <a:endParaRPr lang="en-US" altLang="en-US" sz="1400" dirty="0"/>
          </a:p>
          <a:p>
            <a:pPr>
              <a:buFont typeface="Wingdings" charset="2"/>
              <a:buChar char="Ø"/>
            </a:pPr>
            <a:r>
              <a:rPr lang="en-US" altLang="en-US" sz="1400" dirty="0"/>
              <a:t> A variety of medically important drugs work by altering the actions of  NE e.g.,  for treatment of CV </a:t>
            </a:r>
            <a:r>
              <a:rPr lang="en-US" altLang="en-US" sz="1400" dirty="0" smtClean="0"/>
              <a:t>problems</a:t>
            </a:r>
          </a:p>
          <a:p>
            <a:r>
              <a:rPr lang="en-US" altLang="en-US" sz="1400" dirty="0" smtClean="0"/>
              <a:t> </a:t>
            </a:r>
            <a:r>
              <a:rPr lang="en-US" altLang="en-US" sz="1100" dirty="0" smtClean="0">
                <a:solidFill>
                  <a:srgbClr val="459122"/>
                </a:solidFill>
              </a:rPr>
              <a:t>(vasoconstriction,</a:t>
            </a:r>
            <a:r>
              <a:rPr lang="en-US" sz="1100" dirty="0" smtClean="0">
                <a:solidFill>
                  <a:srgbClr val="459122"/>
                </a:solidFill>
              </a:rPr>
              <a:t>↑ BP)</a:t>
            </a:r>
            <a:r>
              <a:rPr lang="en-US" altLang="en-US" sz="1400" dirty="0" smtClean="0"/>
              <a:t>and </a:t>
            </a:r>
            <a:r>
              <a:rPr lang="en-US" altLang="en-US" sz="1400" dirty="0"/>
              <a:t>some of psychiatric </a:t>
            </a:r>
            <a:r>
              <a:rPr lang="en-US" altLang="en-US" sz="1400" dirty="0" smtClean="0"/>
              <a:t>conditions</a:t>
            </a:r>
            <a:r>
              <a:rPr lang="en-US" altLang="en-US" sz="1400" dirty="0"/>
              <a:t> </a:t>
            </a:r>
            <a:endParaRPr lang="en-US" altLang="en-US" sz="1400" dirty="0" smtClean="0"/>
          </a:p>
          <a:p>
            <a:pPr>
              <a:buFont typeface="Wingdings" charset="2"/>
              <a:buChar char="Ø"/>
            </a:pPr>
            <a:r>
              <a:rPr lang="en-US" altLang="en-US" sz="1000" dirty="0" smtClean="0">
                <a:solidFill>
                  <a:srgbClr val="459122"/>
                </a:solidFill>
              </a:rPr>
              <a:t>(e.g. depression)</a:t>
            </a:r>
            <a:endParaRPr lang="en-US" altLang="en-US" sz="1000" dirty="0">
              <a:solidFill>
                <a:srgbClr val="459122"/>
              </a:solidFill>
            </a:endParaRPr>
          </a:p>
        </p:txBody>
      </p:sp>
      <p:sp>
        <p:nvSpPr>
          <p:cNvPr id="5" name="TextBox 4">
            <a:extLst>
              <a:ext uri="{FF2B5EF4-FFF2-40B4-BE49-F238E27FC236}">
                <a16:creationId xmlns="" xmlns:a16="http://schemas.microsoft.com/office/drawing/2014/main" id="{29F32ACA-A2A4-DB47-B0E6-8D829FA1EB27}"/>
              </a:ext>
            </a:extLst>
          </p:cNvPr>
          <p:cNvSpPr txBox="1"/>
          <p:nvPr/>
        </p:nvSpPr>
        <p:spPr>
          <a:xfrm>
            <a:off x="4761244" y="2232052"/>
            <a:ext cx="2044765"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050" u="sng" dirty="0" smtClean="0">
                <a:solidFill>
                  <a:srgbClr val="459122"/>
                </a:solidFill>
              </a:rPr>
              <a:t>Doctor note :</a:t>
            </a:r>
          </a:p>
          <a:p>
            <a:r>
              <a:rPr lang="en-US" sz="1050" dirty="0" smtClean="0">
                <a:solidFill>
                  <a:srgbClr val="459122"/>
                </a:solidFill>
              </a:rPr>
              <a:t>Diseases </a:t>
            </a:r>
            <a:r>
              <a:rPr lang="en-US" sz="1050" dirty="0">
                <a:solidFill>
                  <a:srgbClr val="459122"/>
                </a:solidFill>
              </a:rPr>
              <a:t>related to ↑ or </a:t>
            </a:r>
            <a:r>
              <a:rPr lang="en-US" sz="1050" dirty="0" smtClean="0">
                <a:solidFill>
                  <a:srgbClr val="459122"/>
                </a:solidFill>
              </a:rPr>
              <a:t>↓ neurotransmitters </a:t>
            </a:r>
            <a:r>
              <a:rPr lang="en-US" sz="1050" dirty="0">
                <a:solidFill>
                  <a:srgbClr val="459122"/>
                </a:solidFill>
              </a:rPr>
              <a:t>: </a:t>
            </a:r>
            <a:r>
              <a:rPr lang="en-US" sz="1050" dirty="0" smtClean="0">
                <a:solidFill>
                  <a:srgbClr val="459122"/>
                </a:solidFill>
              </a:rPr>
              <a:t>e.g</a:t>
            </a:r>
            <a:r>
              <a:rPr lang="en-US" sz="1050" dirty="0">
                <a:solidFill>
                  <a:srgbClr val="459122"/>
                </a:solidFill>
              </a:rPr>
              <a:t>.</a:t>
            </a:r>
          </a:p>
          <a:p>
            <a:pPr marL="171450" indent="-171450">
              <a:buFontTx/>
              <a:buChar char="-"/>
            </a:pPr>
            <a:r>
              <a:rPr lang="en-US" sz="1050" dirty="0" smtClean="0">
                <a:solidFill>
                  <a:srgbClr val="459122"/>
                </a:solidFill>
              </a:rPr>
              <a:t>schizophrenia </a:t>
            </a:r>
            <a:r>
              <a:rPr lang="en-US" sz="1050" dirty="0">
                <a:solidFill>
                  <a:srgbClr val="459122"/>
                </a:solidFill>
              </a:rPr>
              <a:t>↑ dopamine which we </a:t>
            </a:r>
            <a:r>
              <a:rPr lang="en-US" sz="1050" dirty="0" smtClean="0">
                <a:solidFill>
                  <a:srgbClr val="459122"/>
                </a:solidFill>
              </a:rPr>
              <a:t>will </a:t>
            </a:r>
            <a:r>
              <a:rPr lang="en-US" sz="1050" dirty="0">
                <a:solidFill>
                  <a:srgbClr val="459122"/>
                </a:solidFill>
              </a:rPr>
              <a:t>give medication to close the receptor </a:t>
            </a:r>
            <a:endParaRPr lang="en-US" sz="1050" dirty="0" smtClean="0">
              <a:solidFill>
                <a:srgbClr val="459122"/>
              </a:solidFill>
            </a:endParaRPr>
          </a:p>
          <a:p>
            <a:pPr marL="171450" indent="-171450">
              <a:buFontTx/>
              <a:buChar char="-"/>
            </a:pPr>
            <a:r>
              <a:rPr lang="en-US" sz="1050" dirty="0" smtClean="0">
                <a:solidFill>
                  <a:srgbClr val="459122"/>
                </a:solidFill>
              </a:rPr>
              <a:t>depression </a:t>
            </a:r>
            <a:r>
              <a:rPr lang="en-US" sz="1050" dirty="0">
                <a:solidFill>
                  <a:srgbClr val="459122"/>
                </a:solidFill>
              </a:rPr>
              <a:t>we give medication to elevate NE and E .</a:t>
            </a:r>
          </a:p>
        </p:txBody>
      </p:sp>
      <p:sp>
        <p:nvSpPr>
          <p:cNvPr id="35" name="Rectangle 34">
            <a:extLst>
              <a:ext uri="{FF2B5EF4-FFF2-40B4-BE49-F238E27FC236}">
                <a16:creationId xmlns="" xmlns:a16="http://schemas.microsoft.com/office/drawing/2014/main" id="{9E99367C-8C6A-46B6-870B-07084CB7B81D}"/>
              </a:ext>
            </a:extLst>
          </p:cNvPr>
          <p:cNvSpPr/>
          <p:nvPr/>
        </p:nvSpPr>
        <p:spPr>
          <a:xfrm>
            <a:off x="3256063" y="5642409"/>
            <a:ext cx="1765300" cy="400110"/>
          </a:xfrm>
          <a:prstGeom prst="rect">
            <a:avLst/>
          </a:prstGeom>
          <a:ln>
            <a:noFill/>
          </a:ln>
        </p:spPr>
        <p:txBody>
          <a:bodyPr wrap="square">
            <a:spAutoFit/>
          </a:bodyPr>
          <a:lstStyle/>
          <a:p>
            <a:r>
              <a:rPr lang="en-US" sz="1000" dirty="0">
                <a:solidFill>
                  <a:srgbClr val="459122"/>
                </a:solidFill>
              </a:rPr>
              <a:t>So, used in treatment of depression patients. </a:t>
            </a:r>
          </a:p>
        </p:txBody>
      </p:sp>
      <p:sp>
        <p:nvSpPr>
          <p:cNvPr id="36" name="Rectangle 35">
            <a:extLst>
              <a:ext uri="{FF2B5EF4-FFF2-40B4-BE49-F238E27FC236}">
                <a16:creationId xmlns="" xmlns:a16="http://schemas.microsoft.com/office/drawing/2014/main" id="{BC22810A-881A-4D97-A73E-28F69578B34C}"/>
              </a:ext>
            </a:extLst>
          </p:cNvPr>
          <p:cNvSpPr/>
          <p:nvPr/>
        </p:nvSpPr>
        <p:spPr>
          <a:xfrm>
            <a:off x="5170754" y="5739613"/>
            <a:ext cx="1765300" cy="246221"/>
          </a:xfrm>
          <a:prstGeom prst="rect">
            <a:avLst/>
          </a:prstGeom>
          <a:ln>
            <a:noFill/>
          </a:ln>
        </p:spPr>
        <p:txBody>
          <a:bodyPr wrap="square">
            <a:spAutoFit/>
          </a:bodyPr>
          <a:lstStyle/>
          <a:p>
            <a:r>
              <a:rPr lang="en-US" sz="1000" dirty="0">
                <a:solidFill>
                  <a:srgbClr val="459122"/>
                </a:solidFill>
              </a:rPr>
              <a:t>Fight and flight. </a:t>
            </a:r>
          </a:p>
        </p:txBody>
      </p:sp>
      <p:cxnSp>
        <p:nvCxnSpPr>
          <p:cNvPr id="11" name="Straight Connector 10">
            <a:extLst>
              <a:ext uri="{FF2B5EF4-FFF2-40B4-BE49-F238E27FC236}">
                <a16:creationId xmlns="" xmlns:a16="http://schemas.microsoft.com/office/drawing/2014/main" id="{482AED1A-706A-4185-985E-A4A1E2C4742B}"/>
              </a:ext>
            </a:extLst>
          </p:cNvPr>
          <p:cNvCxnSpPr>
            <a:cxnSpLocks/>
          </p:cNvCxnSpPr>
          <p:nvPr/>
        </p:nvCxnSpPr>
        <p:spPr>
          <a:xfrm>
            <a:off x="4924156" y="5644843"/>
            <a:ext cx="145759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 xmlns:a16="http://schemas.microsoft.com/office/drawing/2014/main" id="{F5FB2F81-6DEB-46CC-8736-D5ED8E98F70A}"/>
              </a:ext>
            </a:extLst>
          </p:cNvPr>
          <p:cNvCxnSpPr/>
          <p:nvPr/>
        </p:nvCxnSpPr>
        <p:spPr>
          <a:xfrm>
            <a:off x="5676900" y="5644843"/>
            <a:ext cx="0" cy="1740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4" name="Rectangle 33">
            <a:extLst>
              <a:ext uri="{FF2B5EF4-FFF2-40B4-BE49-F238E27FC236}">
                <a16:creationId xmlns="" xmlns:a16="http://schemas.microsoft.com/office/drawing/2014/main" id="{B4F5A398-E905-4D37-AC42-758741A491E0}"/>
              </a:ext>
            </a:extLst>
          </p:cNvPr>
          <p:cNvSpPr/>
          <p:nvPr/>
        </p:nvSpPr>
        <p:spPr>
          <a:xfrm>
            <a:off x="2276120" y="7547011"/>
            <a:ext cx="1152880" cy="261610"/>
          </a:xfrm>
          <a:prstGeom prst="rect">
            <a:avLst/>
          </a:prstGeom>
        </p:spPr>
        <p:txBody>
          <a:bodyPr wrap="none">
            <a:spAutoFit/>
          </a:bodyPr>
          <a:lstStyle/>
          <a:p>
            <a:r>
              <a:rPr lang="en-US" sz="1100" b="1" dirty="0">
                <a:solidFill>
                  <a:srgbClr val="FF0000"/>
                </a:solidFill>
              </a:rPr>
              <a:t>*Very important</a:t>
            </a:r>
          </a:p>
        </p:txBody>
      </p:sp>
    </p:spTree>
    <p:extLst>
      <p:ext uri="{BB962C8B-B14F-4D97-AF65-F5344CB8AC3E}">
        <p14:creationId xmlns:p14="http://schemas.microsoft.com/office/powerpoint/2010/main" val="182158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367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2- Serotonin (5-HT) </a:t>
            </a:r>
          </a:p>
        </p:txBody>
      </p:sp>
      <p:graphicFrame>
        <p:nvGraphicFramePr>
          <p:cNvPr id="6" name="Diagram 5"/>
          <p:cNvGraphicFramePr/>
          <p:nvPr>
            <p:extLst>
              <p:ext uri="{D42A27DB-BD31-4B8C-83A1-F6EECF244321}">
                <p14:modId xmlns:p14="http://schemas.microsoft.com/office/powerpoint/2010/main" val="1159157599"/>
              </p:ext>
            </p:extLst>
          </p:nvPr>
        </p:nvGraphicFramePr>
        <p:xfrm>
          <a:off x="33064" y="3128873"/>
          <a:ext cx="6824935" cy="289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2" descr="G:\Fig. 3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0" y="814631"/>
            <a:ext cx="2710135" cy="19469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8310" y="473313"/>
            <a:ext cx="1487974" cy="251662"/>
            <a:chOff x="1287888" y="1350941"/>
            <a:chExt cx="2248091" cy="239780"/>
          </a:xfrm>
          <a:solidFill>
            <a:srgbClr val="942093"/>
          </a:solidFill>
        </p:grpSpPr>
        <p:sp>
          <p:nvSpPr>
            <p:cNvPr id="23" name="Delay 22"/>
            <p:cNvSpPr/>
            <p:nvPr/>
          </p:nvSpPr>
          <p:spPr>
            <a:xfrm>
              <a:off x="3293131" y="1350941"/>
              <a:ext cx="242848"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rocess 23"/>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Pathway: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25" name="Group 24"/>
          <p:cNvGrpSpPr/>
          <p:nvPr/>
        </p:nvGrpSpPr>
        <p:grpSpPr>
          <a:xfrm>
            <a:off x="3722" y="2822438"/>
            <a:ext cx="1487974" cy="251662"/>
            <a:chOff x="1287888" y="1350941"/>
            <a:chExt cx="2248091" cy="239780"/>
          </a:xfrm>
          <a:solidFill>
            <a:srgbClr val="942093"/>
          </a:solidFill>
        </p:grpSpPr>
        <p:sp>
          <p:nvSpPr>
            <p:cNvPr id="26" name="Delay 25"/>
            <p:cNvSpPr/>
            <p:nvPr/>
          </p:nvSpPr>
          <p:spPr>
            <a:xfrm>
              <a:off x="3293131" y="1350941"/>
              <a:ext cx="242848"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rocess 26"/>
            <p:cNvSpPr/>
            <p:nvPr/>
          </p:nvSpPr>
          <p:spPr>
            <a:xfrm>
              <a:off x="1287888" y="1350942"/>
              <a:ext cx="2005244"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Facts:</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28" name="Group 27"/>
          <p:cNvGrpSpPr/>
          <p:nvPr/>
        </p:nvGrpSpPr>
        <p:grpSpPr>
          <a:xfrm>
            <a:off x="-8310" y="6113412"/>
            <a:ext cx="5440477" cy="284390"/>
            <a:chOff x="1284825" y="1350941"/>
            <a:chExt cx="2106582" cy="238317"/>
          </a:xfrm>
          <a:solidFill>
            <a:srgbClr val="942093"/>
          </a:solidFill>
        </p:grpSpPr>
        <p:sp>
          <p:nvSpPr>
            <p:cNvPr id="29" name="Delay 28"/>
            <p:cNvSpPr/>
            <p:nvPr/>
          </p:nvSpPr>
          <p:spPr>
            <a:xfrm>
              <a:off x="3290069" y="1350941"/>
              <a:ext cx="101338" cy="238317"/>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
          <p:nvSpPr>
            <p:cNvPr id="30" name="Process 29"/>
            <p:cNvSpPr/>
            <p:nvPr/>
          </p:nvSpPr>
          <p:spPr>
            <a:xfrm>
              <a:off x="1284825" y="1350942"/>
              <a:ext cx="2005244"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latin typeface="CenturyGothic" charset="0"/>
              </a:endParaRPr>
            </a:p>
            <a:p>
              <a:endParaRPr lang="en-US" sz="1200" dirty="0">
                <a:solidFill>
                  <a:schemeClr val="tx1"/>
                </a:solidFill>
                <a:latin typeface="CenturyGothic" charset="0"/>
              </a:endParaRPr>
            </a:p>
            <a:p>
              <a:r>
                <a:rPr lang="en-US" sz="1200" b="1" dirty="0">
                  <a:solidFill>
                    <a:schemeClr val="tx1"/>
                  </a:solidFill>
                  <a:latin typeface="CenturyGothic" charset="0"/>
                </a:rPr>
                <a:t>Diseases that are influenced by changes in serotonin brain content: </a:t>
              </a:r>
            </a:p>
            <a:p>
              <a:endParaRPr lang="en-US" sz="1400" dirty="0">
                <a:solidFill>
                  <a:schemeClr val="tx1"/>
                </a:solidFill>
              </a:endParaRPr>
            </a:p>
            <a:p>
              <a:r>
                <a:rPr lang="en-US" sz="2000" dirty="0">
                  <a:solidFill>
                    <a:schemeClr val="tx1"/>
                  </a:solidFill>
                  <a:latin typeface="Century Gothic" charset="0"/>
                  <a:ea typeface="Century Gothic" charset="0"/>
                  <a:cs typeface="Century Gothic" charset="0"/>
                </a:rPr>
                <a:t> </a:t>
              </a:r>
            </a:p>
          </p:txBody>
        </p:sp>
      </p:grpSp>
      <p:graphicFrame>
        <p:nvGraphicFramePr>
          <p:cNvPr id="2" name="Diagram 1"/>
          <p:cNvGraphicFramePr/>
          <p:nvPr>
            <p:extLst>
              <p:ext uri="{D42A27DB-BD31-4B8C-83A1-F6EECF244321}">
                <p14:modId xmlns:p14="http://schemas.microsoft.com/office/powerpoint/2010/main" val="395509123"/>
              </p:ext>
            </p:extLst>
          </p:nvPr>
        </p:nvGraphicFramePr>
        <p:xfrm>
          <a:off x="976028" y="6316613"/>
          <a:ext cx="4572000" cy="33132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Connector 9"/>
          <p:cNvCxnSpPr/>
          <p:nvPr/>
        </p:nvCxnSpPr>
        <p:spPr>
          <a:xfrm flipV="1">
            <a:off x="122878" y="9621520"/>
            <a:ext cx="2426836" cy="831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0" name="Picture 2" descr="mage2.jpeg"/>
          <p:cNvPicPr>
            <a:picLocks noChangeAspect="1" noChangeArrowheads="1"/>
          </p:cNvPicPr>
          <p:nvPr/>
        </p:nvPicPr>
        <p:blipFill rotWithShape="1">
          <a:blip r:embed="rId13">
            <a:extLst>
              <a:ext uri="{28A0092B-C50C-407E-A947-70E740481C1C}">
                <a14:useLocalDpi xmlns:a14="http://schemas.microsoft.com/office/drawing/2010/main" val="0"/>
              </a:ext>
            </a:extLst>
          </a:blip>
          <a:srcRect l="33246"/>
          <a:stretch/>
        </p:blipFill>
        <p:spPr bwMode="auto">
          <a:xfrm>
            <a:off x="2868328" y="1014276"/>
            <a:ext cx="3949858" cy="11883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00394" y="774792"/>
            <a:ext cx="528606" cy="293157"/>
          </a:xfrm>
          <a:prstGeom prst="rect">
            <a:avLst/>
          </a:prstGeom>
          <a:noFill/>
        </p:spPr>
        <p:txBody>
          <a:bodyPr wrap="none" rtlCol="0">
            <a:spAutoFit/>
          </a:bodyPr>
          <a:lstStyle/>
          <a:p>
            <a:r>
              <a:rPr lang="en-US" dirty="0">
                <a:solidFill>
                  <a:schemeClr val="bg1">
                    <a:lumMod val="50000"/>
                  </a:schemeClr>
                </a:solidFill>
              </a:rPr>
              <a:t>extra</a:t>
            </a:r>
          </a:p>
        </p:txBody>
      </p:sp>
      <p:sp>
        <p:nvSpPr>
          <p:cNvPr id="5" name="Rectangle 4">
            <a:extLst>
              <a:ext uri="{FF2B5EF4-FFF2-40B4-BE49-F238E27FC236}">
                <a16:creationId xmlns="" xmlns:a16="http://schemas.microsoft.com/office/drawing/2014/main" id="{B4F5A398-E905-4D37-AC42-758741A491E0}"/>
              </a:ext>
            </a:extLst>
          </p:cNvPr>
          <p:cNvSpPr/>
          <p:nvPr/>
        </p:nvSpPr>
        <p:spPr>
          <a:xfrm>
            <a:off x="5459985" y="6122904"/>
            <a:ext cx="1152880" cy="261610"/>
          </a:xfrm>
          <a:prstGeom prst="rect">
            <a:avLst/>
          </a:prstGeom>
        </p:spPr>
        <p:txBody>
          <a:bodyPr wrap="none">
            <a:spAutoFit/>
          </a:bodyPr>
          <a:lstStyle/>
          <a:p>
            <a:r>
              <a:rPr lang="en-US" sz="1100" b="1" dirty="0">
                <a:solidFill>
                  <a:srgbClr val="FF0000"/>
                </a:solidFill>
              </a:rPr>
              <a:t>*Very important</a:t>
            </a:r>
          </a:p>
        </p:txBody>
      </p:sp>
      <p:sp>
        <p:nvSpPr>
          <p:cNvPr id="8" name="TextBox 7"/>
          <p:cNvSpPr txBox="1"/>
          <p:nvPr/>
        </p:nvSpPr>
        <p:spPr>
          <a:xfrm>
            <a:off x="91920" y="9629832"/>
            <a:ext cx="4480080" cy="293157"/>
          </a:xfrm>
          <a:prstGeom prst="rect">
            <a:avLst/>
          </a:prstGeom>
          <a:noFill/>
        </p:spPr>
        <p:txBody>
          <a:bodyPr wrap="square" rtlCol="0">
            <a:spAutoFit/>
          </a:bodyPr>
          <a:lstStyle/>
          <a:p>
            <a:pPr marL="0" algn="r" defTabSz="663123" rtl="1" eaLnBrk="1" latinLnBrk="0" hangingPunct="1"/>
            <a:r>
              <a:rPr lang="ar-SA" dirty="0" smtClean="0">
                <a:solidFill>
                  <a:schemeClr val="bg1">
                    <a:lumMod val="50000"/>
                  </a:schemeClr>
                </a:solidFill>
              </a:rPr>
              <a:t>*الوسواس القهري : مثال الهوس بالنظافة بشكل مبالغ فيه و خارج عن الإرادة </a:t>
            </a:r>
            <a:endParaRPr lang="en-US" dirty="0">
              <a:solidFill>
                <a:schemeClr val="bg1">
                  <a:lumMod val="50000"/>
                </a:schemeClr>
              </a:solidFill>
            </a:endParaRPr>
          </a:p>
        </p:txBody>
      </p:sp>
    </p:spTree>
    <p:extLst>
      <p:ext uri="{BB962C8B-B14F-4D97-AF65-F5344CB8AC3E}">
        <p14:creationId xmlns:p14="http://schemas.microsoft.com/office/powerpoint/2010/main" val="87951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3999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3- Dopamine</a:t>
            </a:r>
          </a:p>
        </p:txBody>
      </p:sp>
      <p:graphicFrame>
        <p:nvGraphicFramePr>
          <p:cNvPr id="2" name="Diagram 1"/>
          <p:cNvGraphicFramePr/>
          <p:nvPr>
            <p:extLst>
              <p:ext uri="{D42A27DB-BD31-4B8C-83A1-F6EECF244321}">
                <p14:modId xmlns:p14="http://schemas.microsoft.com/office/powerpoint/2010/main" val="1445047241"/>
              </p:ext>
            </p:extLst>
          </p:nvPr>
        </p:nvGraphicFramePr>
        <p:xfrm>
          <a:off x="265516" y="4478844"/>
          <a:ext cx="6131669" cy="274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164216" y="7278197"/>
            <a:ext cx="6359860" cy="519263"/>
            <a:chOff x="2004274" y="1211664"/>
            <a:chExt cx="2066083" cy="807777"/>
          </a:xfrm>
          <a:noFill/>
        </p:grpSpPr>
        <p:sp>
          <p:nvSpPr>
            <p:cNvPr id="9" name="Rounded Rectangle 8"/>
            <p:cNvSpPr/>
            <p:nvPr/>
          </p:nvSpPr>
          <p:spPr>
            <a:xfrm>
              <a:off x="2004274" y="1211665"/>
              <a:ext cx="2066083" cy="807776"/>
            </a:xfrm>
            <a:prstGeom prst="roundRect">
              <a:avLst/>
            </a:prstGeom>
            <a:grpFill/>
            <a:ln w="12700">
              <a:solidFill>
                <a:srgbClr val="EA6C94"/>
              </a:solidFill>
            </a:ln>
          </p:spPr>
          <p:style>
            <a:lnRef idx="2">
              <a:schemeClr val="lt1">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004274" y="1211664"/>
              <a:ext cx="2066082" cy="807776"/>
            </a:xfrm>
            <a:prstGeom prst="rect">
              <a:avLst/>
            </a:prstGeom>
            <a:grpFill/>
            <a:ln w="12700">
              <a:solidFill>
                <a:srgbClr val="EA6C9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a:r>
                <a:rPr lang="en-US" sz="1100" b="1" dirty="0">
                  <a:solidFill>
                    <a:schemeClr val="tx1"/>
                  </a:solidFill>
                  <a:latin typeface="CenturyGothic" charset="0"/>
                </a:rPr>
                <a:t>The same pharmacodynamics action may have distinct psychiatric ”neurologic” and endocrine effects</a:t>
              </a:r>
              <a:r>
                <a:rPr lang="en-US" sz="1100" b="1" dirty="0">
                  <a:solidFill>
                    <a:srgbClr val="FFFFFF"/>
                  </a:solidFill>
                  <a:latin typeface="CenturyGothic" charset="0"/>
                </a:rPr>
                <a:t>. </a:t>
              </a:r>
              <a:endParaRPr lang="en-US" sz="1100" b="1" dirty="0"/>
            </a:p>
          </p:txBody>
        </p:sp>
      </p:grpSp>
      <p:pic>
        <p:nvPicPr>
          <p:cNvPr id="11" name="Picture 2" descr="G:\Fig. 3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216" y="864486"/>
            <a:ext cx="2945721" cy="2034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06260" y="9606660"/>
            <a:ext cx="990977" cy="261610"/>
          </a:xfrm>
          <a:prstGeom prst="rect">
            <a:avLst/>
          </a:prstGeom>
          <a:noFill/>
        </p:spPr>
        <p:txBody>
          <a:bodyPr wrap="none" rtlCol="0">
            <a:spAutoFit/>
          </a:bodyPr>
          <a:lstStyle/>
          <a:p>
            <a:r>
              <a:rPr lang="ar-SA" sz="1100" dirty="0">
                <a:solidFill>
                  <a:schemeClr val="bg1">
                    <a:lumMod val="50000"/>
                  </a:schemeClr>
                </a:solidFill>
              </a:rPr>
              <a:t>فرط الحركة * </a:t>
            </a:r>
          </a:p>
        </p:txBody>
      </p:sp>
      <p:grpSp>
        <p:nvGrpSpPr>
          <p:cNvPr id="16" name="Group 15"/>
          <p:cNvGrpSpPr/>
          <p:nvPr/>
        </p:nvGrpSpPr>
        <p:grpSpPr>
          <a:xfrm>
            <a:off x="-11417" y="465833"/>
            <a:ext cx="1763214" cy="325057"/>
            <a:chOff x="1287888" y="1350941"/>
            <a:chExt cx="2298276" cy="239780"/>
          </a:xfrm>
          <a:solidFill>
            <a:srgbClr val="942093"/>
          </a:solidFill>
        </p:grpSpPr>
        <p:sp>
          <p:nvSpPr>
            <p:cNvPr id="17" name="Delay 16"/>
            <p:cNvSpPr/>
            <p:nvPr/>
          </p:nvSpPr>
          <p:spPr>
            <a:xfrm>
              <a:off x="3293130" y="1350941"/>
              <a:ext cx="293034"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rocess 17"/>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Pathway: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20" name="Group 19"/>
          <p:cNvGrpSpPr/>
          <p:nvPr/>
        </p:nvGrpSpPr>
        <p:grpSpPr>
          <a:xfrm>
            <a:off x="0" y="2974442"/>
            <a:ext cx="3149253" cy="394197"/>
            <a:chOff x="1287888" y="1350941"/>
            <a:chExt cx="2298276" cy="239780"/>
          </a:xfrm>
          <a:solidFill>
            <a:srgbClr val="942093"/>
          </a:solidFill>
        </p:grpSpPr>
        <p:sp>
          <p:nvSpPr>
            <p:cNvPr id="21" name="Delay 20"/>
            <p:cNvSpPr/>
            <p:nvPr/>
          </p:nvSpPr>
          <p:spPr>
            <a:xfrm>
              <a:off x="3293130" y="1350941"/>
              <a:ext cx="293034"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rocess 21"/>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ar-SA" sz="1200" b="1" dirty="0">
                <a:solidFill>
                  <a:schemeClr val="tx1"/>
                </a:solidFill>
                <a:latin typeface="CenturyGothic" charset="0"/>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Effects on dopaminergic synapses: </a:t>
              </a:r>
            </a:p>
            <a:p>
              <a:pPr algn="ctr"/>
              <a:r>
                <a:rPr lang="en-US" sz="1200" b="1" dirty="0">
                  <a:solidFill>
                    <a:schemeClr val="tx1"/>
                  </a:solidFill>
                  <a:latin typeface="CenturyGothic" charset="0"/>
                </a:rPr>
                <a:t>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23" name="Group 22"/>
          <p:cNvGrpSpPr/>
          <p:nvPr/>
        </p:nvGrpSpPr>
        <p:grpSpPr>
          <a:xfrm>
            <a:off x="0" y="7902615"/>
            <a:ext cx="4337234" cy="370065"/>
            <a:chOff x="1287888" y="1350942"/>
            <a:chExt cx="2207700" cy="239779"/>
          </a:xfrm>
          <a:solidFill>
            <a:srgbClr val="942093"/>
          </a:solidFill>
        </p:grpSpPr>
        <p:sp>
          <p:nvSpPr>
            <p:cNvPr id="24" name="Delay 23"/>
            <p:cNvSpPr/>
            <p:nvPr/>
          </p:nvSpPr>
          <p:spPr>
            <a:xfrm>
              <a:off x="3293130" y="1350942"/>
              <a:ext cx="202458" cy="239779"/>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rocess 24"/>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ar-SA" sz="1200" b="1" dirty="0">
                <a:solidFill>
                  <a:schemeClr val="tx1"/>
                </a:solidFill>
                <a:latin typeface="CenturyGothic" charset="0"/>
              </a:endParaRPr>
            </a:p>
            <a:p>
              <a:pPr algn="ctr"/>
              <a:endParaRPr lang="ar-SA" sz="1200" b="1" dirty="0">
                <a:solidFill>
                  <a:schemeClr val="tx1"/>
                </a:solidFill>
                <a:latin typeface="CenturyGothic" charset="0"/>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Diseases that are influenced by dopamine level: </a:t>
              </a:r>
            </a:p>
            <a:p>
              <a:pPr algn="ctr"/>
              <a:r>
                <a:rPr lang="en-US" sz="1200" b="1" dirty="0">
                  <a:solidFill>
                    <a:schemeClr val="tx1"/>
                  </a:solidFill>
                  <a:latin typeface="CenturyGothic" charset="0"/>
                </a:rPr>
                <a:t> </a:t>
              </a:r>
            </a:p>
            <a:p>
              <a:pPr algn="ctr"/>
              <a:r>
                <a:rPr lang="en-US" sz="1200" b="1" dirty="0">
                  <a:solidFill>
                    <a:schemeClr val="tx1"/>
                  </a:solidFill>
                  <a:latin typeface="CenturyGothic" charset="0"/>
                </a:rPr>
                <a:t> </a:t>
              </a:r>
            </a:p>
            <a:p>
              <a:pPr algn="ctr"/>
              <a:r>
                <a:rPr lang="en-US" sz="2000" dirty="0">
                  <a:solidFill>
                    <a:schemeClr val="bg2">
                      <a:lumMod val="10000"/>
                    </a:schemeClr>
                  </a:solidFill>
                  <a:latin typeface="Century Gothic" charset="0"/>
                  <a:ea typeface="Century Gothic" charset="0"/>
                  <a:cs typeface="Century Gothic" charset="0"/>
                </a:rPr>
                <a:t> </a:t>
              </a:r>
            </a:p>
          </p:txBody>
        </p:sp>
      </p:grpSp>
      <p:graphicFrame>
        <p:nvGraphicFramePr>
          <p:cNvPr id="7" name="Diagram 6"/>
          <p:cNvGraphicFramePr/>
          <p:nvPr>
            <p:extLst>
              <p:ext uri="{D42A27DB-BD31-4B8C-83A1-F6EECF244321}">
                <p14:modId xmlns:p14="http://schemas.microsoft.com/office/powerpoint/2010/main" val="2004150318"/>
              </p:ext>
            </p:extLst>
          </p:nvPr>
        </p:nvGraphicFramePr>
        <p:xfrm>
          <a:off x="154775" y="8538828"/>
          <a:ext cx="6295760" cy="1005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6" name="Straight Connector 25"/>
          <p:cNvCxnSpPr/>
          <p:nvPr/>
        </p:nvCxnSpPr>
        <p:spPr>
          <a:xfrm flipV="1">
            <a:off x="82606" y="9598348"/>
            <a:ext cx="2426836" cy="831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5" name="Picture 3" descr="C:\WINDOWS\Desktop\Dopaminergic-3.t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0198" y="465833"/>
            <a:ext cx="3304346" cy="2034376"/>
          </a:xfrm>
          <a:prstGeom prst="rect">
            <a:avLst/>
          </a:prstGeom>
          <a:solidFill>
            <a:schemeClr val="bg1"/>
          </a:solidFill>
          <a:ln w="12700">
            <a:solidFill>
              <a:srgbClr val="000000"/>
            </a:solidFill>
            <a:miter lim="800000"/>
            <a:headEnd/>
            <a:tailEnd/>
          </a:ln>
        </p:spPr>
      </p:pic>
      <p:sp>
        <p:nvSpPr>
          <p:cNvPr id="37" name="Right Arrow 36"/>
          <p:cNvSpPr/>
          <p:nvPr/>
        </p:nvSpPr>
        <p:spPr>
          <a:xfrm rot="5400000">
            <a:off x="6168492" y="878249"/>
            <a:ext cx="207519" cy="1534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a:spLocks noChangeArrowheads="1"/>
          </p:cNvSpPr>
          <p:nvPr/>
        </p:nvSpPr>
        <p:spPr bwMode="auto">
          <a:xfrm>
            <a:off x="5746262" y="1161783"/>
            <a:ext cx="1111738"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1"/>
              </a:buClr>
              <a:buSzPct val="100000"/>
              <a:buChar char="-"/>
              <a:defRPr sz="3200" b="1">
                <a:solidFill>
                  <a:srgbClr val="FFFFFF"/>
                </a:solidFill>
                <a:latin typeface="Helvetica" charset="0"/>
              </a:defRPr>
            </a:lvl1pPr>
            <a:lvl2pPr>
              <a:spcBef>
                <a:spcPct val="20000"/>
              </a:spcBef>
              <a:buClr>
                <a:schemeClr val="tx1"/>
              </a:buClr>
              <a:buSzPct val="100000"/>
              <a:buChar char="•"/>
              <a:defRPr sz="2800" b="1">
                <a:solidFill>
                  <a:srgbClr val="FFFFFF"/>
                </a:solidFill>
                <a:latin typeface="Helvetica" charset="0"/>
              </a:defRPr>
            </a:lvl2pPr>
            <a:lvl3pPr marL="1143000" indent="-228600">
              <a:spcBef>
                <a:spcPct val="20000"/>
              </a:spcBef>
              <a:buClr>
                <a:schemeClr val="tx1"/>
              </a:buClr>
              <a:buSzPct val="100000"/>
              <a:buChar char="»"/>
              <a:defRPr sz="2400" b="1">
                <a:solidFill>
                  <a:srgbClr val="FFFFFF"/>
                </a:solidFill>
                <a:latin typeface="Helvetica" charset="0"/>
              </a:defRPr>
            </a:lvl3pPr>
            <a:lvl4pPr marL="1600200" indent="-228600">
              <a:spcBef>
                <a:spcPct val="20000"/>
              </a:spcBef>
              <a:buClr>
                <a:schemeClr val="tx1"/>
              </a:buClr>
              <a:buSzPct val="100000"/>
              <a:buChar char="–"/>
              <a:defRPr sz="2000" b="1">
                <a:solidFill>
                  <a:srgbClr val="FFFFFF"/>
                </a:solidFill>
                <a:latin typeface="Helvetica" charset="0"/>
              </a:defRPr>
            </a:lvl4pPr>
            <a:lvl5pPr marL="2057400" indent="-228600">
              <a:spcBef>
                <a:spcPct val="20000"/>
              </a:spcBef>
              <a:buClr>
                <a:schemeClr val="tx1"/>
              </a:buClr>
              <a:buSzPct val="100000"/>
              <a:buChar char="•"/>
              <a:defRPr sz="2000" b="1">
                <a:solidFill>
                  <a:srgbClr val="FFFFFF"/>
                </a:solidFill>
                <a:latin typeface="Helvetica" charset="0"/>
              </a:defRPr>
            </a:lvl5pPr>
            <a:lvl6pPr marL="25146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6pPr>
            <a:lvl7pPr marL="29718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7pPr>
            <a:lvl8pPr marL="34290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8pPr>
            <a:lvl9pPr marL="38862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9pPr>
          </a:lstStyle>
          <a:p>
            <a:pPr marL="0" lvl="1" algn="ctr" eaLnBrk="1" hangingPunct="1">
              <a:lnSpc>
                <a:spcPct val="90000"/>
              </a:lnSpc>
              <a:spcBef>
                <a:spcPct val="0"/>
              </a:spcBef>
              <a:buClrTx/>
              <a:buSzTx/>
              <a:buFontTx/>
              <a:buNone/>
            </a:pPr>
            <a:r>
              <a:rPr lang="en-US" altLang="en-US" sz="1050" dirty="0">
                <a:solidFill>
                  <a:srgbClr val="FF0000"/>
                </a:solidFill>
                <a:latin typeface="Arial" charset="0"/>
                <a:ea typeface="Arial" charset="0"/>
                <a:cs typeface="Arial" charset="0"/>
              </a:rPr>
              <a:t>Controls </a:t>
            </a:r>
          </a:p>
          <a:p>
            <a:pPr marL="0" lvl="1" algn="ctr" eaLnBrk="1" hangingPunct="1">
              <a:lnSpc>
                <a:spcPct val="90000"/>
              </a:lnSpc>
              <a:spcBef>
                <a:spcPct val="0"/>
              </a:spcBef>
              <a:buClrTx/>
              <a:buSzTx/>
              <a:buFontTx/>
              <a:buNone/>
            </a:pPr>
            <a:r>
              <a:rPr lang="en-US" altLang="en-US" sz="1050" dirty="0">
                <a:solidFill>
                  <a:srgbClr val="FF0000"/>
                </a:solidFill>
                <a:latin typeface="Arial" charset="0"/>
                <a:ea typeface="Arial" charset="0"/>
                <a:cs typeface="Arial" charset="0"/>
              </a:rPr>
              <a:t>movements</a:t>
            </a:r>
          </a:p>
        </p:txBody>
      </p:sp>
      <p:sp>
        <p:nvSpPr>
          <p:cNvPr id="39" name="Oval 6"/>
          <p:cNvSpPr>
            <a:spLocks noChangeArrowheads="1"/>
          </p:cNvSpPr>
          <p:nvPr/>
        </p:nvSpPr>
        <p:spPr bwMode="auto">
          <a:xfrm>
            <a:off x="3313200" y="1584146"/>
            <a:ext cx="974968" cy="281354"/>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100000"/>
              <a:buChar char="-"/>
              <a:defRPr sz="3200" b="1">
                <a:solidFill>
                  <a:srgbClr val="FFFFFF"/>
                </a:solidFill>
                <a:latin typeface="Helvetica" charset="0"/>
              </a:defRPr>
            </a:lvl1pPr>
            <a:lvl2pPr marL="742950" indent="-285750">
              <a:spcBef>
                <a:spcPct val="20000"/>
              </a:spcBef>
              <a:buClr>
                <a:schemeClr val="tx1"/>
              </a:buClr>
              <a:buSzPct val="100000"/>
              <a:buChar char="•"/>
              <a:defRPr sz="2800" b="1">
                <a:solidFill>
                  <a:srgbClr val="FFFFFF"/>
                </a:solidFill>
                <a:latin typeface="Helvetica" charset="0"/>
              </a:defRPr>
            </a:lvl2pPr>
            <a:lvl3pPr marL="1143000" indent="-228600">
              <a:spcBef>
                <a:spcPct val="20000"/>
              </a:spcBef>
              <a:buClr>
                <a:schemeClr val="tx1"/>
              </a:buClr>
              <a:buSzPct val="100000"/>
              <a:buChar char="»"/>
              <a:defRPr sz="2400" b="1">
                <a:solidFill>
                  <a:srgbClr val="FFFFFF"/>
                </a:solidFill>
                <a:latin typeface="Helvetica" charset="0"/>
              </a:defRPr>
            </a:lvl3pPr>
            <a:lvl4pPr marL="1600200" indent="-228600">
              <a:spcBef>
                <a:spcPct val="20000"/>
              </a:spcBef>
              <a:buClr>
                <a:schemeClr val="tx1"/>
              </a:buClr>
              <a:buSzPct val="100000"/>
              <a:buChar char="–"/>
              <a:defRPr sz="2000" b="1">
                <a:solidFill>
                  <a:srgbClr val="FFFFFF"/>
                </a:solidFill>
                <a:latin typeface="Helvetica" charset="0"/>
              </a:defRPr>
            </a:lvl4pPr>
            <a:lvl5pPr marL="2057400" indent="-228600">
              <a:spcBef>
                <a:spcPct val="20000"/>
              </a:spcBef>
              <a:buClr>
                <a:schemeClr val="tx1"/>
              </a:buClr>
              <a:buSzPct val="100000"/>
              <a:buChar char="•"/>
              <a:defRPr sz="2000" b="1">
                <a:solidFill>
                  <a:srgbClr val="FFFFFF"/>
                </a:solidFill>
                <a:latin typeface="Helvetica" charset="0"/>
              </a:defRPr>
            </a:lvl5pPr>
            <a:lvl6pPr marL="25146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6pPr>
            <a:lvl7pPr marL="29718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7pPr>
            <a:lvl8pPr marL="34290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8pPr>
            <a:lvl9pPr marL="38862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9pPr>
          </a:lstStyle>
          <a:p>
            <a:pPr eaLnBrk="1" hangingPunct="1">
              <a:spcBef>
                <a:spcPct val="0"/>
              </a:spcBef>
              <a:buClrTx/>
              <a:buSzTx/>
              <a:buFontTx/>
              <a:buNone/>
            </a:pPr>
            <a:endParaRPr lang="en-US" altLang="en-US" b="0" dirty="0">
              <a:solidFill>
                <a:schemeClr val="tx1"/>
              </a:solidFill>
              <a:latin typeface="Arial" charset="0"/>
              <a:ea typeface="Arial" charset="0"/>
              <a:cs typeface="Arial" charset="0"/>
            </a:endParaRPr>
          </a:p>
        </p:txBody>
      </p:sp>
      <p:sp>
        <p:nvSpPr>
          <p:cNvPr id="43" name="Oval 6"/>
          <p:cNvSpPr>
            <a:spLocks noChangeArrowheads="1"/>
          </p:cNvSpPr>
          <p:nvPr/>
        </p:nvSpPr>
        <p:spPr bwMode="auto">
          <a:xfrm>
            <a:off x="4198432" y="2071033"/>
            <a:ext cx="781843" cy="4291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100000"/>
              <a:buChar char="-"/>
              <a:defRPr sz="3200" b="1">
                <a:solidFill>
                  <a:srgbClr val="FFFFFF"/>
                </a:solidFill>
                <a:latin typeface="Helvetica" charset="0"/>
              </a:defRPr>
            </a:lvl1pPr>
            <a:lvl2pPr marL="742950" indent="-285750">
              <a:spcBef>
                <a:spcPct val="20000"/>
              </a:spcBef>
              <a:buClr>
                <a:schemeClr val="tx1"/>
              </a:buClr>
              <a:buSzPct val="100000"/>
              <a:buChar char="•"/>
              <a:defRPr sz="2800" b="1">
                <a:solidFill>
                  <a:srgbClr val="FFFFFF"/>
                </a:solidFill>
                <a:latin typeface="Helvetica" charset="0"/>
              </a:defRPr>
            </a:lvl2pPr>
            <a:lvl3pPr marL="1143000" indent="-228600">
              <a:spcBef>
                <a:spcPct val="20000"/>
              </a:spcBef>
              <a:buClr>
                <a:schemeClr val="tx1"/>
              </a:buClr>
              <a:buSzPct val="100000"/>
              <a:buChar char="»"/>
              <a:defRPr sz="2400" b="1">
                <a:solidFill>
                  <a:srgbClr val="FFFFFF"/>
                </a:solidFill>
                <a:latin typeface="Helvetica" charset="0"/>
              </a:defRPr>
            </a:lvl3pPr>
            <a:lvl4pPr marL="1600200" indent="-228600">
              <a:spcBef>
                <a:spcPct val="20000"/>
              </a:spcBef>
              <a:buClr>
                <a:schemeClr val="tx1"/>
              </a:buClr>
              <a:buSzPct val="100000"/>
              <a:buChar char="–"/>
              <a:defRPr sz="2000" b="1">
                <a:solidFill>
                  <a:srgbClr val="FFFFFF"/>
                </a:solidFill>
                <a:latin typeface="Helvetica" charset="0"/>
              </a:defRPr>
            </a:lvl4pPr>
            <a:lvl5pPr marL="2057400" indent="-228600">
              <a:spcBef>
                <a:spcPct val="20000"/>
              </a:spcBef>
              <a:buClr>
                <a:schemeClr val="tx1"/>
              </a:buClr>
              <a:buSzPct val="100000"/>
              <a:buChar char="•"/>
              <a:defRPr sz="2000" b="1">
                <a:solidFill>
                  <a:srgbClr val="FFFFFF"/>
                </a:solidFill>
                <a:latin typeface="Helvetica" charset="0"/>
              </a:defRPr>
            </a:lvl5pPr>
            <a:lvl6pPr marL="25146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6pPr>
            <a:lvl7pPr marL="29718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7pPr>
            <a:lvl8pPr marL="34290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8pPr>
            <a:lvl9pPr marL="38862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9pPr>
          </a:lstStyle>
          <a:p>
            <a:pPr eaLnBrk="1" hangingPunct="1">
              <a:spcBef>
                <a:spcPct val="0"/>
              </a:spcBef>
              <a:buClrTx/>
              <a:buSzTx/>
              <a:buFontTx/>
              <a:buNone/>
            </a:pPr>
            <a:endParaRPr lang="en-US" altLang="en-US" b="0" dirty="0">
              <a:solidFill>
                <a:schemeClr val="tx1"/>
              </a:solidFill>
              <a:latin typeface="Arial" charset="0"/>
              <a:ea typeface="Arial" charset="0"/>
              <a:cs typeface="Arial" charset="0"/>
            </a:endParaRPr>
          </a:p>
        </p:txBody>
      </p:sp>
      <p:sp>
        <p:nvSpPr>
          <p:cNvPr id="44" name="Rectangle 43"/>
          <p:cNvSpPr>
            <a:spLocks noChangeArrowheads="1"/>
          </p:cNvSpPr>
          <p:nvPr/>
        </p:nvSpPr>
        <p:spPr bwMode="auto">
          <a:xfrm>
            <a:off x="3248379" y="1959991"/>
            <a:ext cx="165618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100000"/>
              <a:buChar char="-"/>
              <a:defRPr sz="3200" b="1">
                <a:solidFill>
                  <a:srgbClr val="FFFFFF"/>
                </a:solidFill>
                <a:latin typeface="Helvetica" charset="0"/>
              </a:defRPr>
            </a:lvl1pPr>
            <a:lvl2pPr marL="742950" indent="-285750">
              <a:spcBef>
                <a:spcPct val="20000"/>
              </a:spcBef>
              <a:buClr>
                <a:schemeClr val="tx1"/>
              </a:buClr>
              <a:buSzPct val="100000"/>
              <a:buChar char="•"/>
              <a:defRPr sz="2800" b="1">
                <a:solidFill>
                  <a:srgbClr val="FFFFFF"/>
                </a:solidFill>
                <a:latin typeface="Helvetica" charset="0"/>
              </a:defRPr>
            </a:lvl2pPr>
            <a:lvl3pPr marL="1143000" indent="-228600">
              <a:spcBef>
                <a:spcPct val="20000"/>
              </a:spcBef>
              <a:buClr>
                <a:schemeClr val="tx1"/>
              </a:buClr>
              <a:buSzPct val="100000"/>
              <a:buChar char="»"/>
              <a:defRPr sz="2400" b="1">
                <a:solidFill>
                  <a:srgbClr val="FFFFFF"/>
                </a:solidFill>
                <a:latin typeface="Helvetica" charset="0"/>
              </a:defRPr>
            </a:lvl3pPr>
            <a:lvl4pPr marL="1600200" indent="-228600">
              <a:spcBef>
                <a:spcPct val="20000"/>
              </a:spcBef>
              <a:buClr>
                <a:schemeClr val="tx1"/>
              </a:buClr>
              <a:buSzPct val="100000"/>
              <a:buChar char="–"/>
              <a:defRPr sz="2000" b="1">
                <a:solidFill>
                  <a:srgbClr val="FFFFFF"/>
                </a:solidFill>
                <a:latin typeface="Helvetica" charset="0"/>
              </a:defRPr>
            </a:lvl4pPr>
            <a:lvl5pPr marL="2057400" indent="-228600">
              <a:spcBef>
                <a:spcPct val="20000"/>
              </a:spcBef>
              <a:buClr>
                <a:schemeClr val="tx1"/>
              </a:buClr>
              <a:buSzPct val="100000"/>
              <a:buChar char="•"/>
              <a:defRPr sz="2000" b="1">
                <a:solidFill>
                  <a:srgbClr val="FFFFFF"/>
                </a:solidFill>
                <a:latin typeface="Helvetica" charset="0"/>
              </a:defRPr>
            </a:lvl5pPr>
            <a:lvl6pPr marL="25146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6pPr>
            <a:lvl7pPr marL="29718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7pPr>
            <a:lvl8pPr marL="34290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8pPr>
            <a:lvl9pPr marL="38862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9pPr>
          </a:lstStyle>
          <a:p>
            <a:pPr eaLnBrk="1" hangingPunct="1">
              <a:spcBef>
                <a:spcPct val="0"/>
              </a:spcBef>
              <a:buClrTx/>
              <a:buSzTx/>
              <a:buFontTx/>
              <a:buNone/>
            </a:pPr>
            <a:r>
              <a:rPr lang="en-US" altLang="en-US" sz="900" dirty="0">
                <a:solidFill>
                  <a:srgbClr val="FF0000"/>
                </a:solidFill>
                <a:latin typeface="Arial" charset="0"/>
                <a:ea typeface="Arial" charset="0"/>
                <a:cs typeface="Arial" charset="0"/>
              </a:rPr>
              <a:t>Over activity </a:t>
            </a:r>
          </a:p>
          <a:p>
            <a:pPr eaLnBrk="1" hangingPunct="1">
              <a:spcBef>
                <a:spcPct val="0"/>
              </a:spcBef>
              <a:buClrTx/>
              <a:buSzTx/>
              <a:buFontTx/>
              <a:buNone/>
            </a:pPr>
            <a:r>
              <a:rPr lang="en-US" altLang="en-US" sz="900" dirty="0">
                <a:solidFill>
                  <a:schemeClr val="tx1"/>
                </a:solidFill>
                <a:latin typeface="Arial" charset="0"/>
                <a:ea typeface="Arial" charset="0"/>
                <a:cs typeface="Arial" charset="0"/>
              </a:rPr>
              <a:t>produces </a:t>
            </a:r>
          </a:p>
          <a:p>
            <a:pPr eaLnBrk="1" hangingPunct="1">
              <a:spcBef>
                <a:spcPct val="0"/>
              </a:spcBef>
              <a:buClrTx/>
              <a:buSzTx/>
              <a:buFontTx/>
              <a:buNone/>
            </a:pPr>
            <a:r>
              <a:rPr lang="en-US" altLang="en-US" sz="900" dirty="0">
                <a:solidFill>
                  <a:schemeClr val="tx1"/>
                </a:solidFill>
                <a:latin typeface="Arial" charset="0"/>
                <a:ea typeface="Arial" charset="0"/>
                <a:cs typeface="Arial" charset="0"/>
              </a:rPr>
              <a:t>delusions</a:t>
            </a:r>
          </a:p>
        </p:txBody>
      </p:sp>
      <p:sp>
        <p:nvSpPr>
          <p:cNvPr id="45" name="Right Arrow 44"/>
          <p:cNvSpPr/>
          <p:nvPr/>
        </p:nvSpPr>
        <p:spPr>
          <a:xfrm rot="10800000">
            <a:off x="3933013" y="2166124"/>
            <a:ext cx="244204" cy="1607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6"/>
          <p:cNvSpPr>
            <a:spLocks noChangeArrowheads="1"/>
          </p:cNvSpPr>
          <p:nvPr/>
        </p:nvSpPr>
        <p:spPr bwMode="auto">
          <a:xfrm>
            <a:off x="5704792" y="518864"/>
            <a:ext cx="974968" cy="281354"/>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100000"/>
              <a:buChar char="-"/>
              <a:defRPr sz="3200" b="1">
                <a:solidFill>
                  <a:srgbClr val="FFFFFF"/>
                </a:solidFill>
                <a:latin typeface="Helvetica" charset="0"/>
              </a:defRPr>
            </a:lvl1pPr>
            <a:lvl2pPr marL="742950" indent="-285750">
              <a:spcBef>
                <a:spcPct val="20000"/>
              </a:spcBef>
              <a:buClr>
                <a:schemeClr val="tx1"/>
              </a:buClr>
              <a:buSzPct val="100000"/>
              <a:buChar char="•"/>
              <a:defRPr sz="2800" b="1">
                <a:solidFill>
                  <a:srgbClr val="FFFFFF"/>
                </a:solidFill>
                <a:latin typeface="Helvetica" charset="0"/>
              </a:defRPr>
            </a:lvl2pPr>
            <a:lvl3pPr marL="1143000" indent="-228600">
              <a:spcBef>
                <a:spcPct val="20000"/>
              </a:spcBef>
              <a:buClr>
                <a:schemeClr val="tx1"/>
              </a:buClr>
              <a:buSzPct val="100000"/>
              <a:buChar char="»"/>
              <a:defRPr sz="2400" b="1">
                <a:solidFill>
                  <a:srgbClr val="FFFFFF"/>
                </a:solidFill>
                <a:latin typeface="Helvetica" charset="0"/>
              </a:defRPr>
            </a:lvl3pPr>
            <a:lvl4pPr marL="1600200" indent="-228600">
              <a:spcBef>
                <a:spcPct val="20000"/>
              </a:spcBef>
              <a:buClr>
                <a:schemeClr val="tx1"/>
              </a:buClr>
              <a:buSzPct val="100000"/>
              <a:buChar char="–"/>
              <a:defRPr sz="2000" b="1">
                <a:solidFill>
                  <a:srgbClr val="FFFFFF"/>
                </a:solidFill>
                <a:latin typeface="Helvetica" charset="0"/>
              </a:defRPr>
            </a:lvl4pPr>
            <a:lvl5pPr marL="2057400" indent="-228600">
              <a:spcBef>
                <a:spcPct val="20000"/>
              </a:spcBef>
              <a:buClr>
                <a:schemeClr val="tx1"/>
              </a:buClr>
              <a:buSzPct val="100000"/>
              <a:buChar char="•"/>
              <a:defRPr sz="2000" b="1">
                <a:solidFill>
                  <a:srgbClr val="FFFFFF"/>
                </a:solidFill>
                <a:latin typeface="Helvetica" charset="0"/>
              </a:defRPr>
            </a:lvl5pPr>
            <a:lvl6pPr marL="25146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6pPr>
            <a:lvl7pPr marL="29718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7pPr>
            <a:lvl8pPr marL="34290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8pPr>
            <a:lvl9pPr marL="3886200" indent="-228600" eaLnBrk="0" fontAlgn="base" hangingPunct="0">
              <a:spcBef>
                <a:spcPct val="20000"/>
              </a:spcBef>
              <a:spcAft>
                <a:spcPct val="0"/>
              </a:spcAft>
              <a:buClr>
                <a:schemeClr val="tx1"/>
              </a:buClr>
              <a:buSzPct val="100000"/>
              <a:buChar char="•"/>
              <a:defRPr sz="2000" b="1">
                <a:solidFill>
                  <a:srgbClr val="FFFFFF"/>
                </a:solidFill>
                <a:latin typeface="Helvetica" charset="0"/>
              </a:defRPr>
            </a:lvl9pPr>
          </a:lstStyle>
          <a:p>
            <a:pPr eaLnBrk="1" hangingPunct="1">
              <a:spcBef>
                <a:spcPct val="0"/>
              </a:spcBef>
              <a:buClrTx/>
              <a:buSzTx/>
              <a:buFontTx/>
              <a:buNone/>
            </a:pPr>
            <a:endParaRPr lang="en-US" altLang="en-US" b="0" dirty="0">
              <a:solidFill>
                <a:schemeClr val="tx1"/>
              </a:solidFill>
              <a:latin typeface="Arial" charset="0"/>
              <a:ea typeface="Arial" charset="0"/>
              <a:cs typeface="Arial" charset="0"/>
            </a:endParaRPr>
          </a:p>
        </p:txBody>
      </p:sp>
      <p:sp>
        <p:nvSpPr>
          <p:cNvPr id="4" name="TextBox 3"/>
          <p:cNvSpPr txBox="1"/>
          <p:nvPr/>
        </p:nvSpPr>
        <p:spPr>
          <a:xfrm>
            <a:off x="-310611" y="3420323"/>
            <a:ext cx="3213269" cy="423193"/>
          </a:xfrm>
          <a:prstGeom prst="rect">
            <a:avLst/>
          </a:prstGeom>
          <a:noFill/>
        </p:spPr>
        <p:txBody>
          <a:bodyPr wrap="square" rtlCol="0">
            <a:spAutoFit/>
          </a:bodyPr>
          <a:lstStyle/>
          <a:p>
            <a:pPr marL="0" algn="ctr" defTabSz="663123" rtl="1" eaLnBrk="1" latinLnBrk="0" hangingPunct="1"/>
            <a:r>
              <a:rPr lang="en-US" sz="1100" dirty="0" smtClean="0">
                <a:solidFill>
                  <a:schemeClr val="bg1">
                    <a:lumMod val="50000"/>
                  </a:schemeClr>
                </a:solidFill>
              </a:rPr>
              <a:t>Dopamine has 4 pathway </a:t>
            </a:r>
            <a:r>
              <a:rPr lang="en-US" sz="1100" smtClean="0">
                <a:solidFill>
                  <a:schemeClr val="bg1">
                    <a:lumMod val="50000"/>
                  </a:schemeClr>
                </a:solidFill>
              </a:rPr>
              <a:t>to synapse in </a:t>
            </a:r>
            <a:r>
              <a:rPr lang="en-US" sz="1100" dirty="0" smtClean="0">
                <a:solidFill>
                  <a:schemeClr val="bg1">
                    <a:lumMod val="50000"/>
                  </a:schemeClr>
                </a:solidFill>
              </a:rPr>
              <a:t>:- </a:t>
            </a:r>
            <a:endParaRPr lang="en-US" sz="1100" dirty="0">
              <a:solidFill>
                <a:schemeClr val="bg1">
                  <a:lumMod val="50000"/>
                </a:schemeClr>
              </a:solidFill>
            </a:endParaRPr>
          </a:p>
          <a:p>
            <a:pPr marL="0" algn="ctr" defTabSz="663123" rtl="1" eaLnBrk="1" latinLnBrk="0" hangingPunct="1"/>
            <a:r>
              <a:rPr lang="en-US" sz="1050" dirty="0"/>
              <a:t> </a:t>
            </a:r>
          </a:p>
        </p:txBody>
      </p:sp>
      <p:pic>
        <p:nvPicPr>
          <p:cNvPr id="3074" name="Picture 2" descr="mage3.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041" y="2614441"/>
            <a:ext cx="2538912" cy="18626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841375" y="3023760"/>
            <a:ext cx="528606" cy="293157"/>
          </a:xfrm>
          <a:prstGeom prst="rect">
            <a:avLst/>
          </a:prstGeom>
          <a:noFill/>
        </p:spPr>
        <p:txBody>
          <a:bodyPr wrap="none" rtlCol="0">
            <a:spAutoFit/>
          </a:bodyPr>
          <a:lstStyle/>
          <a:p>
            <a:r>
              <a:rPr lang="en-US" dirty="0">
                <a:solidFill>
                  <a:schemeClr val="bg1">
                    <a:lumMod val="50000"/>
                  </a:schemeClr>
                </a:solidFill>
              </a:rPr>
              <a:t>extra</a:t>
            </a:r>
          </a:p>
        </p:txBody>
      </p:sp>
      <p:sp>
        <p:nvSpPr>
          <p:cNvPr id="32" name="Rectangle 31">
            <a:extLst>
              <a:ext uri="{FF2B5EF4-FFF2-40B4-BE49-F238E27FC236}">
                <a16:creationId xmlns="" xmlns:a16="http://schemas.microsoft.com/office/drawing/2014/main" id="{6A381810-634E-4C1A-93A0-AD96C89C104B}"/>
              </a:ext>
            </a:extLst>
          </p:cNvPr>
          <p:cNvSpPr/>
          <p:nvPr/>
        </p:nvSpPr>
        <p:spPr>
          <a:xfrm>
            <a:off x="3835534" y="1911062"/>
            <a:ext cx="992771" cy="246221"/>
          </a:xfrm>
          <a:prstGeom prst="rect">
            <a:avLst/>
          </a:prstGeom>
        </p:spPr>
        <p:txBody>
          <a:bodyPr wrap="square">
            <a:spAutoFit/>
          </a:bodyPr>
          <a:lstStyle/>
          <a:p>
            <a:pPr algn="ctr"/>
            <a:r>
              <a:rPr lang="en-US" sz="1000" b="1" dirty="0">
                <a:solidFill>
                  <a:schemeClr val="accent6"/>
                </a:solidFill>
              </a:rPr>
              <a:t> of dopamine</a:t>
            </a:r>
          </a:p>
        </p:txBody>
      </p:sp>
      <p:sp>
        <p:nvSpPr>
          <p:cNvPr id="40" name="Rectangle 39">
            <a:extLst>
              <a:ext uri="{FF2B5EF4-FFF2-40B4-BE49-F238E27FC236}">
                <a16:creationId xmlns="" xmlns:a16="http://schemas.microsoft.com/office/drawing/2014/main" id="{FA105D15-0E4E-42A9-AC3F-0934DD52AE42}"/>
              </a:ext>
            </a:extLst>
          </p:cNvPr>
          <p:cNvSpPr/>
          <p:nvPr/>
        </p:nvSpPr>
        <p:spPr>
          <a:xfrm>
            <a:off x="4444678" y="86201"/>
            <a:ext cx="1421638" cy="261610"/>
          </a:xfrm>
          <a:prstGeom prst="rect">
            <a:avLst/>
          </a:prstGeom>
          <a:ln>
            <a:solidFill>
              <a:srgbClr val="459122"/>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sz="1050" dirty="0" smtClean="0">
                <a:solidFill>
                  <a:srgbClr val="459122"/>
                </a:solidFill>
              </a:rPr>
              <a:t>↑Dopamine  =</a:t>
            </a:r>
            <a:r>
              <a:rPr lang="en-US" sz="1050" dirty="0">
                <a:solidFill>
                  <a:srgbClr val="459122"/>
                </a:solidFill>
              </a:rPr>
              <a:t> ↓</a:t>
            </a:r>
            <a:r>
              <a:rPr lang="en-US" sz="1050" dirty="0" smtClean="0">
                <a:solidFill>
                  <a:srgbClr val="459122"/>
                </a:solidFill>
              </a:rPr>
              <a:t> </a:t>
            </a:r>
            <a:r>
              <a:rPr lang="en-US" sz="1050" dirty="0">
                <a:solidFill>
                  <a:srgbClr val="459122"/>
                </a:solidFill>
              </a:rPr>
              <a:t>Ach</a:t>
            </a:r>
          </a:p>
        </p:txBody>
      </p:sp>
      <p:sp>
        <p:nvSpPr>
          <p:cNvPr id="47" name="Rectangle 46">
            <a:extLst>
              <a:ext uri="{FF2B5EF4-FFF2-40B4-BE49-F238E27FC236}">
                <a16:creationId xmlns="" xmlns:a16="http://schemas.microsoft.com/office/drawing/2014/main" id="{BD2D987E-89FF-4104-AF12-0542C44ACCB6}"/>
              </a:ext>
            </a:extLst>
          </p:cNvPr>
          <p:cNvSpPr/>
          <p:nvPr/>
        </p:nvSpPr>
        <p:spPr>
          <a:xfrm>
            <a:off x="4270535" y="8055838"/>
            <a:ext cx="2090637" cy="400110"/>
          </a:xfrm>
          <a:prstGeom prst="rect">
            <a:avLst/>
          </a:prstGeom>
        </p:spPr>
        <p:txBody>
          <a:bodyPr wrap="none">
            <a:spAutoFit/>
          </a:bodyPr>
          <a:lstStyle/>
          <a:p>
            <a:pPr algn="ctr"/>
            <a:r>
              <a:rPr lang="en-US" sz="1000" b="1" dirty="0" smtClean="0">
                <a:solidFill>
                  <a:srgbClr val="459122"/>
                </a:solidFill>
              </a:rPr>
              <a:t>Caused by ↑</a:t>
            </a:r>
            <a:r>
              <a:rPr lang="en-US" sz="1000" b="1" dirty="0" smtClean="0">
                <a:solidFill>
                  <a:schemeClr val="accent6"/>
                </a:solidFill>
              </a:rPr>
              <a:t>Dopamine</a:t>
            </a:r>
            <a:endParaRPr lang="en-US" sz="1000" b="1" dirty="0">
              <a:solidFill>
                <a:schemeClr val="accent6"/>
              </a:solidFill>
            </a:endParaRPr>
          </a:p>
          <a:p>
            <a:pPr algn="ctr"/>
            <a:r>
              <a:rPr lang="en-US" sz="1000" b="1" dirty="0">
                <a:solidFill>
                  <a:schemeClr val="accent6"/>
                </a:solidFill>
              </a:rPr>
              <a:t>Treatment: Drugs that </a:t>
            </a:r>
            <a:r>
              <a:rPr lang="en-US" sz="1000" b="1" dirty="0" smtClean="0">
                <a:solidFill>
                  <a:srgbClr val="459122"/>
                </a:solidFill>
              </a:rPr>
              <a:t>↓</a:t>
            </a:r>
            <a:r>
              <a:rPr lang="en-US" sz="1000" b="1" dirty="0" smtClean="0">
                <a:solidFill>
                  <a:schemeClr val="accent6"/>
                </a:solidFill>
              </a:rPr>
              <a:t>Dopamine </a:t>
            </a:r>
            <a:endParaRPr lang="en-US" sz="1000" b="1" dirty="0">
              <a:solidFill>
                <a:schemeClr val="accent6"/>
              </a:solidFill>
            </a:endParaRPr>
          </a:p>
        </p:txBody>
      </p:sp>
      <p:sp>
        <p:nvSpPr>
          <p:cNvPr id="53" name="Right Brace 52">
            <a:extLst>
              <a:ext uri="{FF2B5EF4-FFF2-40B4-BE49-F238E27FC236}">
                <a16:creationId xmlns="" xmlns:a16="http://schemas.microsoft.com/office/drawing/2014/main" id="{9817F781-3EF2-4DDB-9A02-8878395C6509}"/>
              </a:ext>
            </a:extLst>
          </p:cNvPr>
          <p:cNvSpPr/>
          <p:nvPr/>
        </p:nvSpPr>
        <p:spPr>
          <a:xfrm rot="16200000">
            <a:off x="5127358" y="7263987"/>
            <a:ext cx="272843" cy="2661534"/>
          </a:xfrm>
          <a:prstGeom prst="rightBrace">
            <a:avLst>
              <a:gd name="adj1" fmla="val 8333"/>
              <a:gd name="adj2" fmla="val 48615"/>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9945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424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4-Acetylcholine </a:t>
            </a:r>
          </a:p>
        </p:txBody>
      </p:sp>
      <p:sp>
        <p:nvSpPr>
          <p:cNvPr id="5" name="TextBox 4"/>
          <p:cNvSpPr txBox="1"/>
          <p:nvPr/>
        </p:nvSpPr>
        <p:spPr>
          <a:xfrm>
            <a:off x="3076804" y="517287"/>
            <a:ext cx="3781195" cy="3432478"/>
          </a:xfrm>
          <a:prstGeom prst="rect">
            <a:avLst/>
          </a:prstGeom>
          <a:noFill/>
        </p:spPr>
        <p:txBody>
          <a:bodyPr wrap="square" rtlCol="0">
            <a:spAutoFit/>
          </a:bodyPr>
          <a:lstStyle/>
          <a:p>
            <a:r>
              <a:rPr lang="en-US" sz="1200" b="1" dirty="0">
                <a:solidFill>
                  <a:schemeClr val="bg1">
                    <a:lumMod val="50000"/>
                  </a:schemeClr>
                </a:solidFill>
              </a:rPr>
              <a:t>There are two constellations </a:t>
            </a:r>
            <a:r>
              <a:rPr lang="en-US" sz="1200" dirty="0">
                <a:solidFill>
                  <a:schemeClr val="bg1">
                    <a:lumMod val="50000"/>
                  </a:schemeClr>
                </a:solidFill>
              </a:rPr>
              <a:t>of cholinergic neurons:</a:t>
            </a:r>
            <a:br>
              <a:rPr lang="en-US" sz="1200" dirty="0">
                <a:solidFill>
                  <a:schemeClr val="bg1">
                    <a:lumMod val="50000"/>
                  </a:schemeClr>
                </a:solidFill>
              </a:rPr>
            </a:br>
            <a:endParaRPr lang="en-US" sz="1200" dirty="0">
              <a:solidFill>
                <a:schemeClr val="bg1">
                  <a:lumMod val="50000"/>
                </a:schemeClr>
              </a:solidFill>
            </a:endParaRPr>
          </a:p>
          <a:p>
            <a:pPr marL="342900" indent="-342900">
              <a:buAutoNum type="arabicPeriod"/>
            </a:pPr>
            <a:r>
              <a:rPr lang="en-US" sz="1200" b="1" dirty="0">
                <a:solidFill>
                  <a:schemeClr val="bg1">
                    <a:lumMod val="50000"/>
                  </a:schemeClr>
                </a:solidFill>
              </a:rPr>
              <a:t>The basal forebrain constellation </a:t>
            </a:r>
            <a:r>
              <a:rPr lang="en-US" sz="1200" dirty="0">
                <a:solidFill>
                  <a:schemeClr val="bg1">
                    <a:lumMod val="50000"/>
                  </a:schemeClr>
                </a:solidFill>
              </a:rPr>
              <a:t>is located in the telencephalon, medial and ventral to the basal ganglia. It includes </a:t>
            </a:r>
            <a:r>
              <a:rPr lang="en-US" sz="1200" b="1" dirty="0">
                <a:solidFill>
                  <a:schemeClr val="bg1">
                    <a:lumMod val="50000"/>
                  </a:schemeClr>
                </a:solidFill>
              </a:rPr>
              <a:t>the basal nucleus of Meynert (nucleus basalis</a:t>
            </a:r>
            <a:r>
              <a:rPr lang="en-US" sz="1200" dirty="0">
                <a:solidFill>
                  <a:schemeClr val="bg1">
                    <a:lumMod val="50000"/>
                  </a:schemeClr>
                </a:solidFill>
              </a:rPr>
              <a:t>), which provides cholinergic innervation to the entire neocortex, amygdala (Am), hippocampus (Hip), and thalamus (Th). </a:t>
            </a:r>
            <a:r>
              <a:rPr lang="en-US" sz="1200" b="1" dirty="0">
                <a:solidFill>
                  <a:schemeClr val="bg1">
                    <a:lumMod val="50000"/>
                  </a:schemeClr>
                </a:solidFill>
              </a:rPr>
              <a:t>The medial septal nuclei (Sep) </a:t>
            </a:r>
            <a:r>
              <a:rPr lang="en-US" sz="1200" dirty="0">
                <a:solidFill>
                  <a:schemeClr val="bg1">
                    <a:lumMod val="50000"/>
                  </a:schemeClr>
                </a:solidFill>
              </a:rPr>
              <a:t>provide cholinergic innervation to the cerebral cortex, hippocampus (Hip), and amygdala (Am).</a:t>
            </a:r>
            <a:br>
              <a:rPr lang="en-US" sz="1200" dirty="0">
                <a:solidFill>
                  <a:schemeClr val="bg1">
                    <a:lumMod val="50000"/>
                  </a:schemeClr>
                </a:solidFill>
              </a:rPr>
            </a:br>
            <a:endParaRPr lang="en-US" sz="1200" b="1" dirty="0">
              <a:solidFill>
                <a:schemeClr val="bg1">
                  <a:lumMod val="50000"/>
                </a:schemeClr>
              </a:solidFill>
            </a:endParaRPr>
          </a:p>
          <a:p>
            <a:pPr marL="342900" indent="-342900">
              <a:buAutoNum type="arabicPeriod"/>
            </a:pPr>
            <a:r>
              <a:rPr lang="en-US" sz="1200" b="1" dirty="0">
                <a:solidFill>
                  <a:schemeClr val="bg1">
                    <a:lumMod val="50000"/>
                  </a:schemeClr>
                </a:solidFill>
              </a:rPr>
              <a:t>The second </a:t>
            </a:r>
            <a:r>
              <a:rPr lang="en-US" sz="1200" dirty="0">
                <a:solidFill>
                  <a:schemeClr val="bg1">
                    <a:lumMod val="50000"/>
                  </a:schemeClr>
                </a:solidFill>
              </a:rPr>
              <a:t>constellation includes cholinergic neurons located in the dorsolateral tegmentum of the pons that project to the basal ganglia, thalamus, hypothalamus, medullary reticular formation, and deep cerebellar nuclei. </a:t>
            </a:r>
          </a:p>
          <a:p>
            <a:endParaRPr lang="en-US" dirty="0"/>
          </a:p>
        </p:txBody>
      </p:sp>
      <p:pic>
        <p:nvPicPr>
          <p:cNvPr id="6" name="Picture 2" descr="G:\Fig. 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9" y="933442"/>
            <a:ext cx="2976323" cy="195741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0" y="517287"/>
            <a:ext cx="1763214" cy="325057"/>
            <a:chOff x="1287888" y="1350941"/>
            <a:chExt cx="2298276" cy="239780"/>
          </a:xfrm>
          <a:solidFill>
            <a:srgbClr val="942093"/>
          </a:solidFill>
        </p:grpSpPr>
        <p:sp>
          <p:nvSpPr>
            <p:cNvPr id="8" name="Delay 7"/>
            <p:cNvSpPr/>
            <p:nvPr/>
          </p:nvSpPr>
          <p:spPr>
            <a:xfrm>
              <a:off x="3293130" y="1350941"/>
              <a:ext cx="293034"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rocess 8"/>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Pathway: </a:t>
              </a:r>
            </a:p>
            <a:p>
              <a:pPr algn="ctr"/>
              <a:r>
                <a:rPr lang="en-US" sz="2000" dirty="0">
                  <a:solidFill>
                    <a:schemeClr val="bg2">
                      <a:lumMod val="10000"/>
                    </a:schemeClr>
                  </a:solidFill>
                  <a:latin typeface="Century Gothic" charset="0"/>
                  <a:ea typeface="Century Gothic" charset="0"/>
                  <a:cs typeface="Century Gothic" charset="0"/>
                </a:rPr>
                <a:t> </a:t>
              </a:r>
            </a:p>
          </p:txBody>
        </p:sp>
      </p:grpSp>
      <p:sp>
        <p:nvSpPr>
          <p:cNvPr id="10" name="TextBox 9"/>
          <p:cNvSpPr txBox="1"/>
          <p:nvPr/>
        </p:nvSpPr>
        <p:spPr>
          <a:xfrm>
            <a:off x="42866" y="3858839"/>
            <a:ext cx="6807761" cy="189975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nSpc>
                <a:spcPct val="150000"/>
              </a:lnSpc>
              <a:buFont typeface="Wingdings" charset="2"/>
              <a:buChar char="§"/>
            </a:pPr>
            <a:r>
              <a:rPr lang="en-US" dirty="0"/>
              <a:t>Acetylcholine is the first neurotransmitter discovered</a:t>
            </a:r>
          </a:p>
          <a:p>
            <a:pPr marL="285750" indent="-285750">
              <a:lnSpc>
                <a:spcPct val="150000"/>
              </a:lnSpc>
              <a:buFont typeface="Wingdings" charset="2"/>
              <a:buChar char="§"/>
            </a:pPr>
            <a:r>
              <a:rPr lang="en-US" dirty="0"/>
              <a:t>Inside the brain Ach functions as a </a:t>
            </a:r>
            <a:r>
              <a:rPr lang="en-US" b="1" dirty="0"/>
              <a:t>neuro- modulator</a:t>
            </a:r>
            <a:r>
              <a:rPr lang="en-US" dirty="0"/>
              <a:t>—a chemical that alters the way other brain structures process information rather than a chemical used to transmit information from point to point </a:t>
            </a:r>
          </a:p>
          <a:p>
            <a:pPr marL="285750" indent="-285750">
              <a:lnSpc>
                <a:spcPct val="150000"/>
              </a:lnSpc>
              <a:buFont typeface="Wingdings" charset="2"/>
              <a:buChar char="§"/>
            </a:pPr>
            <a:r>
              <a:rPr lang="en-US" dirty="0"/>
              <a:t> Ach is both </a:t>
            </a:r>
            <a:r>
              <a:rPr lang="en-US" dirty="0">
                <a:solidFill>
                  <a:srgbClr val="FF0000"/>
                </a:solidFill>
              </a:rPr>
              <a:t>excitatory</a:t>
            </a:r>
            <a:r>
              <a:rPr lang="en-US" dirty="0"/>
              <a:t> </a:t>
            </a:r>
            <a:r>
              <a:rPr lang="en-US" sz="1100" dirty="0">
                <a:solidFill>
                  <a:srgbClr val="459122"/>
                </a:solidFill>
              </a:rPr>
              <a:t>(as in skeletal muscles) </a:t>
            </a:r>
            <a:r>
              <a:rPr lang="en-US" dirty="0"/>
              <a:t>and</a:t>
            </a:r>
            <a:r>
              <a:rPr lang="en-US" dirty="0">
                <a:solidFill>
                  <a:srgbClr val="FF0000"/>
                </a:solidFill>
              </a:rPr>
              <a:t> inhibitory </a:t>
            </a:r>
            <a:r>
              <a:rPr lang="en-US" sz="1100" dirty="0">
                <a:solidFill>
                  <a:srgbClr val="459122"/>
                </a:solidFill>
              </a:rPr>
              <a:t>(as in heart </a:t>
            </a:r>
            <a:r>
              <a:rPr lang="en-US" sz="1100" dirty="0" smtClean="0">
                <a:solidFill>
                  <a:srgbClr val="459122"/>
                </a:solidFill>
              </a:rPr>
              <a:t>muscle-&gt;bradycardia)</a:t>
            </a:r>
            <a:r>
              <a:rPr lang="en-US" sz="1100" dirty="0" smtClean="0"/>
              <a:t> </a:t>
            </a:r>
            <a:r>
              <a:rPr lang="en-US" dirty="0"/>
              <a:t>neurotransmitter </a:t>
            </a:r>
          </a:p>
        </p:txBody>
      </p:sp>
      <p:grpSp>
        <p:nvGrpSpPr>
          <p:cNvPr id="11" name="Group 10"/>
          <p:cNvGrpSpPr/>
          <p:nvPr/>
        </p:nvGrpSpPr>
        <p:grpSpPr>
          <a:xfrm>
            <a:off x="-1" y="3470175"/>
            <a:ext cx="1866507" cy="330444"/>
            <a:chOff x="1287888" y="1117048"/>
            <a:chExt cx="2298276" cy="243752"/>
          </a:xfrm>
          <a:solidFill>
            <a:srgbClr val="942093"/>
          </a:solidFill>
        </p:grpSpPr>
        <p:sp>
          <p:nvSpPr>
            <p:cNvPr id="12" name="Delay 11"/>
            <p:cNvSpPr/>
            <p:nvPr/>
          </p:nvSpPr>
          <p:spPr>
            <a:xfrm>
              <a:off x="3293130" y="1117048"/>
              <a:ext cx="293034"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rocess 12"/>
            <p:cNvSpPr/>
            <p:nvPr/>
          </p:nvSpPr>
          <p:spPr>
            <a:xfrm>
              <a:off x="1287888" y="1122484"/>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Pathway: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14" name="Group 13"/>
          <p:cNvGrpSpPr/>
          <p:nvPr/>
        </p:nvGrpSpPr>
        <p:grpSpPr>
          <a:xfrm>
            <a:off x="-1" y="5675208"/>
            <a:ext cx="3289955" cy="338132"/>
            <a:chOff x="1287888" y="1350941"/>
            <a:chExt cx="2298276" cy="239780"/>
          </a:xfrm>
          <a:solidFill>
            <a:srgbClr val="942093"/>
          </a:solidFill>
        </p:grpSpPr>
        <p:sp>
          <p:nvSpPr>
            <p:cNvPr id="15" name="Delay 14"/>
            <p:cNvSpPr/>
            <p:nvPr/>
          </p:nvSpPr>
          <p:spPr>
            <a:xfrm>
              <a:off x="3293130" y="1350941"/>
              <a:ext cx="293034" cy="239780"/>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rocess 15"/>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CenturyGothic" charset="0"/>
              </a:endParaRPr>
            </a:p>
            <a:p>
              <a:pPr algn="ctr"/>
              <a:endParaRPr lang="ar-SA" sz="1200" b="1" dirty="0">
                <a:solidFill>
                  <a:schemeClr val="tx1"/>
                </a:solidFill>
                <a:latin typeface="CenturyGothic" charset="0"/>
              </a:endParaRPr>
            </a:p>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Role of Acetylcholine in the CNS :</a:t>
              </a:r>
            </a:p>
            <a:p>
              <a:pPr algn="ctr"/>
              <a:r>
                <a:rPr lang="en-US" sz="1200" b="1" dirty="0">
                  <a:solidFill>
                    <a:schemeClr val="tx1"/>
                  </a:solidFill>
                  <a:latin typeface="CenturyGothic" charset="0"/>
                </a:rPr>
                <a:t> </a:t>
              </a:r>
            </a:p>
            <a:p>
              <a:pPr algn="ctr"/>
              <a:r>
                <a:rPr lang="en-US" sz="2000" dirty="0">
                  <a:solidFill>
                    <a:schemeClr val="bg2">
                      <a:lumMod val="10000"/>
                    </a:schemeClr>
                  </a:solidFill>
                  <a:latin typeface="Century Gothic" charset="0"/>
                  <a:ea typeface="Century Gothic" charset="0"/>
                  <a:cs typeface="Century Gothic" charset="0"/>
                </a:rPr>
                <a:t> </a:t>
              </a:r>
            </a:p>
          </p:txBody>
        </p:sp>
      </p:grpSp>
      <p:grpSp>
        <p:nvGrpSpPr>
          <p:cNvPr id="17" name="Group 16"/>
          <p:cNvGrpSpPr/>
          <p:nvPr/>
        </p:nvGrpSpPr>
        <p:grpSpPr>
          <a:xfrm>
            <a:off x="-1" y="6992723"/>
            <a:ext cx="3594102" cy="371614"/>
            <a:chOff x="1287888" y="1350942"/>
            <a:chExt cx="2153683" cy="238317"/>
          </a:xfrm>
          <a:solidFill>
            <a:srgbClr val="942093"/>
          </a:solidFill>
        </p:grpSpPr>
        <p:sp>
          <p:nvSpPr>
            <p:cNvPr id="18" name="Delay 17"/>
            <p:cNvSpPr/>
            <p:nvPr/>
          </p:nvSpPr>
          <p:spPr>
            <a:xfrm>
              <a:off x="3293130" y="1350942"/>
              <a:ext cx="148441" cy="238317"/>
            </a:xfrm>
            <a:prstGeom prst="flowChartDelay">
              <a:avLst/>
            </a:prstGeom>
            <a:solidFill>
              <a:srgbClr val="FFD57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rocess 18"/>
            <p:cNvSpPr/>
            <p:nvPr/>
          </p:nvSpPr>
          <p:spPr>
            <a:xfrm>
              <a:off x="1287888" y="1350942"/>
              <a:ext cx="2005245" cy="238316"/>
            </a:xfrm>
            <a:prstGeom prst="flowChartProcess">
              <a:avLst/>
            </a:prstGeom>
            <a:solidFill>
              <a:srgbClr val="FFD57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CenturyGothic" charset="0"/>
              </a:endParaRPr>
            </a:p>
            <a:p>
              <a:pPr algn="ctr"/>
              <a:r>
                <a:rPr lang="en-US" sz="1200" b="1" dirty="0">
                  <a:solidFill>
                    <a:schemeClr val="tx1"/>
                  </a:solidFill>
                  <a:latin typeface="CenturyGothic" charset="0"/>
                </a:rPr>
                <a:t>CNS diseases linked to ACH derangement</a:t>
              </a:r>
              <a:r>
                <a:rPr lang="ar-SA" sz="1200" b="1" dirty="0">
                  <a:solidFill>
                    <a:schemeClr val="tx1"/>
                  </a:solidFill>
                  <a:latin typeface="CenturyGothic" charset="0"/>
                </a:rPr>
                <a:t>:</a:t>
              </a:r>
              <a:r>
                <a:rPr lang="en-US" sz="2000" dirty="0"/>
                <a:t>  </a:t>
              </a:r>
            </a:p>
            <a:p>
              <a:pPr algn="ctr"/>
              <a:r>
                <a:rPr lang="en-US" sz="2000" dirty="0">
                  <a:solidFill>
                    <a:schemeClr val="bg2">
                      <a:lumMod val="10000"/>
                    </a:schemeClr>
                  </a:solidFill>
                  <a:latin typeface="Century Gothic" charset="0"/>
                  <a:ea typeface="Century Gothic" charset="0"/>
                  <a:cs typeface="Century Gothic" charset="0"/>
                </a:rPr>
                <a:t> </a:t>
              </a:r>
            </a:p>
          </p:txBody>
        </p:sp>
      </p:grpSp>
      <p:sp>
        <p:nvSpPr>
          <p:cNvPr id="20" name="TextBox 19"/>
          <p:cNvSpPr txBox="1"/>
          <p:nvPr/>
        </p:nvSpPr>
        <p:spPr>
          <a:xfrm>
            <a:off x="50239" y="6028320"/>
            <a:ext cx="6326155" cy="895630"/>
          </a:xfrm>
          <a:prstGeom prst="rect">
            <a:avLst/>
          </a:prstGeom>
          <a:noFill/>
        </p:spPr>
        <p:txBody>
          <a:bodyPr wrap="square" rtlCol="0">
            <a:spAutoFit/>
          </a:bodyPr>
          <a:lstStyle/>
          <a:p>
            <a:r>
              <a:rPr lang="en-US" dirty="0"/>
              <a:t>Ach is thought to be involved in cognitive functions such as :</a:t>
            </a:r>
          </a:p>
          <a:p>
            <a:pPr marL="285750" indent="-285750">
              <a:buFont typeface="Wingdings" charset="2"/>
              <a:buChar char="Ø"/>
            </a:pPr>
            <a:r>
              <a:rPr lang="en-US" b="1" dirty="0">
                <a:solidFill>
                  <a:srgbClr val="FF0000"/>
                </a:solidFill>
              </a:rPr>
              <a:t>Memory </a:t>
            </a:r>
          </a:p>
          <a:p>
            <a:pPr marL="285750" indent="-285750">
              <a:buFont typeface="Wingdings" charset="2"/>
              <a:buChar char="Ø"/>
            </a:pPr>
            <a:r>
              <a:rPr lang="en-US" b="1" dirty="0">
                <a:solidFill>
                  <a:srgbClr val="FF0000"/>
                </a:solidFill>
              </a:rPr>
              <a:t>Arousal </a:t>
            </a:r>
          </a:p>
          <a:p>
            <a:pPr marL="285750" indent="-285750">
              <a:buFont typeface="Wingdings" charset="2"/>
              <a:buChar char="Ø"/>
            </a:pPr>
            <a:r>
              <a:rPr lang="en-US" b="1" dirty="0">
                <a:solidFill>
                  <a:srgbClr val="FF0000"/>
                </a:solidFill>
              </a:rPr>
              <a:t>Attention </a:t>
            </a:r>
          </a:p>
        </p:txBody>
      </p:sp>
      <p:sp>
        <p:nvSpPr>
          <p:cNvPr id="21" name="TextBox 20"/>
          <p:cNvSpPr txBox="1"/>
          <p:nvPr/>
        </p:nvSpPr>
        <p:spPr>
          <a:xfrm>
            <a:off x="42866" y="7446104"/>
            <a:ext cx="6477292" cy="2115194"/>
          </a:xfrm>
          <a:prstGeom prst="rect">
            <a:avLst/>
          </a:prstGeom>
          <a:noFill/>
        </p:spPr>
        <p:txBody>
          <a:bodyPr wrap="square" rtlCol="0">
            <a:spAutoFit/>
          </a:bodyPr>
          <a:lstStyle/>
          <a:p>
            <a:pPr marL="285750" lvl="0" indent="-285750">
              <a:buFont typeface="Arial" charset="0"/>
              <a:buChar char="•"/>
            </a:pPr>
            <a:r>
              <a:rPr lang="en-US" dirty="0"/>
              <a:t>Damage to </a:t>
            </a:r>
            <a:r>
              <a:rPr lang="en-US" b="1" dirty="0"/>
              <a:t>cholinergic receptors</a:t>
            </a:r>
            <a:r>
              <a:rPr lang="en-US" dirty="0"/>
              <a:t/>
            </a:r>
            <a:br>
              <a:rPr lang="en-US" dirty="0"/>
            </a:br>
            <a:r>
              <a:rPr lang="en-US" dirty="0"/>
              <a:t>( muscarinic) is associated with memory deficits as in </a:t>
            </a:r>
            <a:r>
              <a:rPr lang="en-US" dirty="0">
                <a:solidFill>
                  <a:srgbClr val="FF0000"/>
                </a:solidFill>
              </a:rPr>
              <a:t>Alzheimer's disease</a:t>
            </a:r>
            <a:r>
              <a:rPr lang="en-US" dirty="0" smtClean="0"/>
              <a:t>.</a:t>
            </a:r>
            <a:r>
              <a:rPr lang="en-US" sz="1100" dirty="0">
                <a:solidFill>
                  <a:srgbClr val="459122"/>
                </a:solidFill>
              </a:rPr>
              <a:t> </a:t>
            </a:r>
            <a:r>
              <a:rPr lang="en-US" sz="1100" dirty="0" smtClean="0">
                <a:solidFill>
                  <a:srgbClr val="459122"/>
                </a:solidFill>
              </a:rPr>
              <a:t>(</a:t>
            </a:r>
            <a:r>
              <a:rPr lang="en-US" sz="1050" dirty="0" smtClean="0">
                <a:solidFill>
                  <a:srgbClr val="459122"/>
                </a:solidFill>
              </a:rPr>
              <a:t>↓Ach)</a:t>
            </a:r>
            <a:endParaRPr lang="en-US" sz="1050" dirty="0"/>
          </a:p>
          <a:p>
            <a:pPr marL="285750" indent="-285750">
              <a:buFont typeface="Arial" charset="0"/>
              <a:buChar char="•"/>
            </a:pPr>
            <a:r>
              <a:rPr lang="en-US" b="1" dirty="0"/>
              <a:t>Muscarinic antagonists </a:t>
            </a:r>
            <a:r>
              <a:rPr lang="en-US" dirty="0"/>
              <a:t>as hyoscine cause </a:t>
            </a:r>
            <a:r>
              <a:rPr lang="en-US" dirty="0">
                <a:solidFill>
                  <a:srgbClr val="FF0000"/>
                </a:solidFill>
              </a:rPr>
              <a:t>amnesia</a:t>
            </a:r>
            <a:r>
              <a:rPr lang="en-US" dirty="0">
                <a:solidFill>
                  <a:srgbClr val="FFFF00"/>
                </a:solidFill>
              </a:rPr>
              <a:t> </a:t>
            </a:r>
            <a:r>
              <a:rPr lang="en-US" dirty="0"/>
              <a:t>(</a:t>
            </a:r>
            <a:r>
              <a:rPr lang="en-US" dirty="0" err="1" smtClean="0">
                <a:solidFill>
                  <a:srgbClr val="FF0000"/>
                </a:solidFill>
              </a:rPr>
              <a:t>Cholinomimetics</a:t>
            </a:r>
            <a:r>
              <a:rPr lang="en-US" dirty="0">
                <a:solidFill>
                  <a:srgbClr val="FF0000"/>
                </a:solidFill>
              </a:rPr>
              <a:t> </a:t>
            </a:r>
            <a:r>
              <a:rPr lang="en-US" dirty="0" smtClean="0">
                <a:solidFill>
                  <a:srgbClr val="FF0000"/>
                </a:solidFill>
              </a:rPr>
              <a:t>are </a:t>
            </a:r>
            <a:r>
              <a:rPr lang="en-US" dirty="0">
                <a:solidFill>
                  <a:srgbClr val="FF0000"/>
                </a:solidFill>
              </a:rPr>
              <a:t>used as therapy of Alzheimer </a:t>
            </a:r>
            <a:r>
              <a:rPr lang="en-US" dirty="0"/>
              <a:t>). </a:t>
            </a:r>
          </a:p>
          <a:p>
            <a:pPr marL="285750" indent="-285750">
              <a:buFont typeface="Arial" charset="0"/>
              <a:buChar char="•"/>
            </a:pPr>
            <a:r>
              <a:rPr lang="en-US" dirty="0"/>
              <a:t>I</a:t>
            </a:r>
            <a:r>
              <a:rPr lang="en-US" b="1" dirty="0"/>
              <a:t>ncreased</a:t>
            </a:r>
            <a:r>
              <a:rPr lang="en-US" dirty="0"/>
              <a:t> brain level of </a:t>
            </a:r>
            <a:r>
              <a:rPr lang="en-US" b="1" dirty="0"/>
              <a:t>Ach predispose </a:t>
            </a:r>
            <a:r>
              <a:rPr lang="en-US" dirty="0"/>
              <a:t>to </a:t>
            </a:r>
            <a:r>
              <a:rPr lang="en-US" dirty="0">
                <a:solidFill>
                  <a:srgbClr val="FF0000"/>
                </a:solidFill>
              </a:rPr>
              <a:t>Parkinson's </a:t>
            </a:r>
            <a:r>
              <a:rPr lang="en-US" dirty="0"/>
              <a:t>disease </a:t>
            </a:r>
            <a:r>
              <a:rPr lang="en-US" dirty="0">
                <a:solidFill>
                  <a:srgbClr val="FF0000"/>
                </a:solidFill>
              </a:rPr>
              <a:t>(anticholinergic drugs are used as therapy).</a:t>
            </a:r>
            <a:endParaRPr lang="en-US" dirty="0"/>
          </a:p>
          <a:p>
            <a:pPr marL="285750" indent="-285750">
              <a:buFont typeface="Arial" charset="0"/>
              <a:buChar char="•"/>
            </a:pPr>
            <a:r>
              <a:rPr lang="en-US" dirty="0">
                <a:solidFill>
                  <a:srgbClr val="00B050"/>
                </a:solidFill>
              </a:rPr>
              <a:t>Schizophrenia may be due to </a:t>
            </a:r>
            <a:r>
              <a:rPr lang="en-US" b="1" dirty="0">
                <a:solidFill>
                  <a:srgbClr val="00B050"/>
                </a:solidFill>
              </a:rPr>
              <a:t>imbalance</a:t>
            </a:r>
            <a:r>
              <a:rPr lang="en-US" dirty="0">
                <a:solidFill>
                  <a:srgbClr val="00B050"/>
                </a:solidFill>
              </a:rPr>
              <a:t> between </a:t>
            </a:r>
            <a:r>
              <a:rPr lang="en-US" b="1" dirty="0">
                <a:solidFill>
                  <a:srgbClr val="00B050"/>
                </a:solidFill>
              </a:rPr>
              <a:t>Ach &amp; dopamine </a:t>
            </a:r>
            <a:r>
              <a:rPr lang="en-US" dirty="0">
                <a:solidFill>
                  <a:srgbClr val="00B050"/>
                </a:solidFill>
              </a:rPr>
              <a:t>brain levels.</a:t>
            </a:r>
          </a:p>
          <a:p>
            <a:pPr marL="285750" indent="-285750">
              <a:buFont typeface="Arial" charset="0"/>
              <a:buChar char="•"/>
            </a:pPr>
            <a:r>
              <a:rPr lang="en-US" dirty="0">
                <a:solidFill>
                  <a:srgbClr val="FF0000"/>
                </a:solidFill>
              </a:rPr>
              <a:t>Depression</a:t>
            </a:r>
            <a:r>
              <a:rPr lang="en-US" dirty="0"/>
              <a:t> may be a manifestation of a central </a:t>
            </a:r>
            <a:r>
              <a:rPr lang="en-US" b="1" dirty="0"/>
              <a:t>cholinergic predominance</a:t>
            </a:r>
            <a:r>
              <a:rPr lang="en-US" dirty="0"/>
              <a:t>.  </a:t>
            </a:r>
          </a:p>
          <a:p>
            <a:pPr marL="285750" indent="-285750">
              <a:buFont typeface="Arial" charset="0"/>
              <a:buChar char="•"/>
            </a:pPr>
            <a:endParaRPr lang="en-US" dirty="0"/>
          </a:p>
          <a:p>
            <a:pPr marL="285750" indent="-285750">
              <a:buFont typeface="Arial" charset="0"/>
              <a:buChar char="•"/>
            </a:pPr>
            <a:endParaRPr lang="en-US" dirty="0"/>
          </a:p>
        </p:txBody>
      </p:sp>
      <p:pic>
        <p:nvPicPr>
          <p:cNvPr id="4098" name="Picture 2" descr="mage4.jpeg"/>
          <p:cNvPicPr>
            <a:picLocks noChangeAspect="1" noChangeArrowheads="1"/>
          </p:cNvPicPr>
          <p:nvPr/>
        </p:nvPicPr>
        <p:blipFill rotWithShape="1">
          <a:blip r:embed="rId3">
            <a:extLst>
              <a:ext uri="{28A0092B-C50C-407E-A947-70E740481C1C}">
                <a14:useLocalDpi xmlns:a14="http://schemas.microsoft.com/office/drawing/2010/main" val="0"/>
              </a:ext>
            </a:extLst>
          </a:blip>
          <a:srcRect l="5703" t="7926" r="13802"/>
          <a:stretch/>
        </p:blipFill>
        <p:spPr bwMode="auto">
          <a:xfrm>
            <a:off x="4719113" y="5766467"/>
            <a:ext cx="2028840" cy="174233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620144" y="5511191"/>
            <a:ext cx="587405" cy="293157"/>
          </a:xfrm>
          <a:prstGeom prst="rect">
            <a:avLst/>
          </a:prstGeom>
          <a:noFill/>
        </p:spPr>
        <p:txBody>
          <a:bodyPr wrap="none" rtlCol="0">
            <a:spAutoFit/>
          </a:bodyPr>
          <a:lstStyle/>
          <a:p>
            <a:r>
              <a:rPr lang="en-US" b="1" dirty="0" smtClean="0">
                <a:solidFill>
                  <a:schemeClr val="bg1">
                    <a:lumMod val="50000"/>
                  </a:schemeClr>
                </a:solidFill>
              </a:rPr>
              <a:t>Extra:</a:t>
            </a:r>
            <a:endParaRPr lang="en-US" b="1" dirty="0">
              <a:solidFill>
                <a:schemeClr val="bg1">
                  <a:lumMod val="50000"/>
                </a:schemeClr>
              </a:solidFill>
            </a:endParaRPr>
          </a:p>
        </p:txBody>
      </p:sp>
      <p:sp>
        <p:nvSpPr>
          <p:cNvPr id="23" name="Rectangle 22">
            <a:extLst>
              <a:ext uri="{FF2B5EF4-FFF2-40B4-BE49-F238E27FC236}">
                <a16:creationId xmlns="" xmlns:a16="http://schemas.microsoft.com/office/drawing/2014/main" id="{77326DD9-8B3F-4D51-9B6D-FDE32A932623}"/>
              </a:ext>
            </a:extLst>
          </p:cNvPr>
          <p:cNvSpPr/>
          <p:nvPr/>
        </p:nvSpPr>
        <p:spPr>
          <a:xfrm>
            <a:off x="255728" y="3765719"/>
            <a:ext cx="3216073" cy="276999"/>
          </a:xfrm>
          <a:prstGeom prst="rect">
            <a:avLst/>
          </a:prstGeom>
        </p:spPr>
        <p:txBody>
          <a:bodyPr wrap="none">
            <a:spAutoFit/>
          </a:bodyPr>
          <a:lstStyle/>
          <a:p>
            <a:pPr algn="ctr"/>
            <a:r>
              <a:rPr lang="en-US" sz="1200" b="1" dirty="0">
                <a:solidFill>
                  <a:schemeClr val="accent6"/>
                </a:solidFill>
              </a:rPr>
              <a:t>*First two points are not important(physiology)</a:t>
            </a:r>
          </a:p>
        </p:txBody>
      </p:sp>
      <p:sp>
        <p:nvSpPr>
          <p:cNvPr id="24" name="Rectangle 23">
            <a:extLst>
              <a:ext uri="{FF2B5EF4-FFF2-40B4-BE49-F238E27FC236}">
                <a16:creationId xmlns="" xmlns:a16="http://schemas.microsoft.com/office/drawing/2014/main" id="{7DB85718-9069-4610-AF6F-A0AB75698294}"/>
              </a:ext>
            </a:extLst>
          </p:cNvPr>
          <p:cNvSpPr/>
          <p:nvPr/>
        </p:nvSpPr>
        <p:spPr>
          <a:xfrm>
            <a:off x="5556778" y="9041864"/>
            <a:ext cx="1239698" cy="694806"/>
          </a:xfrm>
          <a:prstGeom prst="rect">
            <a:avLst/>
          </a:prstGeom>
        </p:spPr>
        <p:txBody>
          <a:bodyPr wrap="none">
            <a:spAutoFit/>
          </a:bodyPr>
          <a:lstStyle/>
          <a:p>
            <a:pPr algn="ctr"/>
            <a:r>
              <a:rPr lang="en-US" b="1" dirty="0">
                <a:solidFill>
                  <a:schemeClr val="accent6"/>
                </a:solidFill>
              </a:rPr>
              <a:t>Just a theory,</a:t>
            </a:r>
          </a:p>
          <a:p>
            <a:pPr algn="ctr"/>
            <a:r>
              <a:rPr lang="en-US" b="1" dirty="0">
                <a:solidFill>
                  <a:schemeClr val="accent6"/>
                </a:solidFill>
              </a:rPr>
              <a:t> not important </a:t>
            </a:r>
          </a:p>
          <a:p>
            <a:pPr algn="ctr"/>
            <a:r>
              <a:rPr lang="en-US" b="1" dirty="0">
                <a:solidFill>
                  <a:schemeClr val="accent6"/>
                </a:solidFill>
              </a:rPr>
              <a:t>point.</a:t>
            </a:r>
          </a:p>
        </p:txBody>
      </p:sp>
      <p:cxnSp>
        <p:nvCxnSpPr>
          <p:cNvPr id="27" name="Connector: Elbow 26">
            <a:extLst>
              <a:ext uri="{FF2B5EF4-FFF2-40B4-BE49-F238E27FC236}">
                <a16:creationId xmlns="" xmlns:a16="http://schemas.microsoft.com/office/drawing/2014/main" id="{E01F476B-54F0-4789-9883-6B62D3C8CCC6}"/>
              </a:ext>
            </a:extLst>
          </p:cNvPr>
          <p:cNvCxnSpPr>
            <a:cxnSpLocks/>
          </p:cNvCxnSpPr>
          <p:nvPr/>
        </p:nvCxnSpPr>
        <p:spPr>
          <a:xfrm>
            <a:off x="5449529" y="9026853"/>
            <a:ext cx="235974" cy="146578"/>
          </a:xfrm>
          <a:prstGeom prst="bentConnector3">
            <a:avLst>
              <a:gd name="adj1" fmla="val 37500"/>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Rectangle 24">
            <a:extLst>
              <a:ext uri="{FF2B5EF4-FFF2-40B4-BE49-F238E27FC236}">
                <a16:creationId xmlns="" xmlns:a16="http://schemas.microsoft.com/office/drawing/2014/main" id="{B4F5A398-E905-4D37-AC42-758741A491E0}"/>
              </a:ext>
            </a:extLst>
          </p:cNvPr>
          <p:cNvSpPr/>
          <p:nvPr/>
        </p:nvSpPr>
        <p:spPr>
          <a:xfrm>
            <a:off x="3213316" y="5686005"/>
            <a:ext cx="1152880" cy="261610"/>
          </a:xfrm>
          <a:prstGeom prst="rect">
            <a:avLst/>
          </a:prstGeom>
        </p:spPr>
        <p:txBody>
          <a:bodyPr wrap="none">
            <a:spAutoFit/>
          </a:bodyPr>
          <a:lstStyle/>
          <a:p>
            <a:r>
              <a:rPr lang="en-US" sz="1100" b="1" dirty="0">
                <a:solidFill>
                  <a:srgbClr val="FF0000"/>
                </a:solidFill>
              </a:rPr>
              <a:t>*Very important</a:t>
            </a:r>
          </a:p>
        </p:txBody>
      </p:sp>
      <p:sp>
        <p:nvSpPr>
          <p:cNvPr id="26" name="Rectangle 25">
            <a:extLst>
              <a:ext uri="{FF2B5EF4-FFF2-40B4-BE49-F238E27FC236}">
                <a16:creationId xmlns="" xmlns:a16="http://schemas.microsoft.com/office/drawing/2014/main" id="{B4F5A398-E905-4D37-AC42-758741A491E0}"/>
              </a:ext>
            </a:extLst>
          </p:cNvPr>
          <p:cNvSpPr/>
          <p:nvPr/>
        </p:nvSpPr>
        <p:spPr>
          <a:xfrm>
            <a:off x="3531058" y="7063428"/>
            <a:ext cx="1152880" cy="261610"/>
          </a:xfrm>
          <a:prstGeom prst="rect">
            <a:avLst/>
          </a:prstGeom>
        </p:spPr>
        <p:txBody>
          <a:bodyPr wrap="none">
            <a:spAutoFit/>
          </a:bodyPr>
          <a:lstStyle/>
          <a:p>
            <a:r>
              <a:rPr lang="en-US" sz="1100" b="1" dirty="0">
                <a:solidFill>
                  <a:srgbClr val="FF0000"/>
                </a:solidFill>
              </a:rPr>
              <a:t>*Very important</a:t>
            </a:r>
          </a:p>
        </p:txBody>
      </p:sp>
      <p:sp>
        <p:nvSpPr>
          <p:cNvPr id="2" name="Rounded Rectangle 1"/>
          <p:cNvSpPr/>
          <p:nvPr/>
        </p:nvSpPr>
        <p:spPr>
          <a:xfrm>
            <a:off x="2870479" y="7433108"/>
            <a:ext cx="1517727" cy="250777"/>
          </a:xfrm>
          <a:prstGeom prst="roundRect">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93"/>
                </a:solidFill>
              </a:rPr>
              <a:t>Ach</a:t>
            </a:r>
            <a:r>
              <a:rPr lang="en-US" dirty="0" smtClean="0">
                <a:solidFill>
                  <a:schemeClr val="tx1"/>
                </a:solidFill>
              </a:rPr>
              <a:t>=</a:t>
            </a:r>
            <a:r>
              <a:rPr lang="en-US" dirty="0" smtClean="0">
                <a:solidFill>
                  <a:srgbClr val="009193"/>
                </a:solidFill>
              </a:rPr>
              <a:t>A</a:t>
            </a:r>
            <a:r>
              <a:rPr lang="en-US" dirty="0" smtClean="0">
                <a:solidFill>
                  <a:schemeClr val="tx1"/>
                </a:solidFill>
              </a:rPr>
              <a:t>l</a:t>
            </a:r>
            <a:r>
              <a:rPr lang="en-US" dirty="0" smtClean="0">
                <a:solidFill>
                  <a:srgbClr val="009193"/>
                </a:solidFill>
              </a:rPr>
              <a:t>zh</a:t>
            </a:r>
            <a:r>
              <a:rPr lang="en-US" dirty="0" smtClean="0">
                <a:solidFill>
                  <a:schemeClr val="tx1"/>
                </a:solidFill>
              </a:rPr>
              <a:t>eimer’s</a:t>
            </a:r>
            <a:endParaRPr lang="en-US" dirty="0">
              <a:solidFill>
                <a:schemeClr val="tx1"/>
              </a:solidFill>
            </a:endParaRPr>
          </a:p>
        </p:txBody>
      </p:sp>
    </p:spTree>
    <p:extLst>
      <p:ext uri="{BB962C8B-B14F-4D97-AF65-F5344CB8AC3E}">
        <p14:creationId xmlns:p14="http://schemas.microsoft.com/office/powerpoint/2010/main" val="50162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464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5-Glutamic acid + GABA  </a:t>
            </a:r>
          </a:p>
        </p:txBody>
      </p:sp>
      <p:graphicFrame>
        <p:nvGraphicFramePr>
          <p:cNvPr id="4" name="Table 3"/>
          <p:cNvGraphicFramePr>
            <a:graphicFrameLocks noGrp="1"/>
          </p:cNvGraphicFramePr>
          <p:nvPr>
            <p:extLst>
              <p:ext uri="{D42A27DB-BD31-4B8C-83A1-F6EECF244321}">
                <p14:modId xmlns:p14="http://schemas.microsoft.com/office/powerpoint/2010/main" val="1514033100"/>
              </p:ext>
            </p:extLst>
          </p:nvPr>
        </p:nvGraphicFramePr>
        <p:xfrm>
          <a:off x="0" y="496617"/>
          <a:ext cx="6858000" cy="5124386"/>
        </p:xfrm>
        <a:graphic>
          <a:graphicData uri="http://schemas.openxmlformats.org/drawingml/2006/table">
            <a:tbl>
              <a:tblPr firstRow="1" bandRow="1">
                <a:tableStyleId>{5940675A-B579-460E-94D1-54222C63F5DA}</a:tableStyleId>
              </a:tblPr>
              <a:tblGrid>
                <a:gridCol w="3429000">
                  <a:extLst>
                    <a:ext uri="{9D8B030D-6E8A-4147-A177-3AD203B41FA5}">
                      <a16:colId xmlns="" xmlns:a16="http://schemas.microsoft.com/office/drawing/2014/main" val="20000"/>
                    </a:ext>
                  </a:extLst>
                </a:gridCol>
                <a:gridCol w="3429000">
                  <a:extLst>
                    <a:ext uri="{9D8B030D-6E8A-4147-A177-3AD203B41FA5}">
                      <a16:colId xmlns="" xmlns:a16="http://schemas.microsoft.com/office/drawing/2014/main" val="20001"/>
                    </a:ext>
                  </a:extLst>
                </a:gridCol>
              </a:tblGrid>
              <a:tr h="491426">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b="1" dirty="0"/>
                        <a:t>Glutamic acid </a:t>
                      </a:r>
                      <a:endParaRPr lang="en-US" sz="16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endParaRPr>
                    </a:p>
                  </a:txBody>
                  <a:tcPr anchor="ctr">
                    <a:solidFill>
                      <a:srgbClr val="FF7E79">
                        <a:alpha val="50196"/>
                      </a:srgb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b="1" dirty="0"/>
                        <a:t>Gamma amino butyric acid “GABA” </a:t>
                      </a:r>
                      <a:endParaRPr lang="en-US" sz="1600" b="1" dirty="0">
                        <a:effectLst/>
                      </a:endParaRPr>
                    </a:p>
                  </a:txBody>
                  <a:tcPr anchor="ctr">
                    <a:solidFill>
                      <a:srgbClr val="73FDD6">
                        <a:alpha val="50196"/>
                      </a:srgbClr>
                    </a:solidFill>
                  </a:tcPr>
                </a:tc>
                <a:extLst>
                  <a:ext uri="{0D108BD9-81ED-4DB2-BD59-A6C34878D82A}">
                    <a16:rowId xmlns="" xmlns:a16="http://schemas.microsoft.com/office/drawing/2014/main" val="10000"/>
                  </a:ext>
                </a:extLst>
              </a:tr>
              <a:tr h="1232293">
                <a:tc>
                  <a:txBody>
                    <a:bodyPr/>
                    <a:lstStyle/>
                    <a:p>
                      <a:pPr marL="285750" indent="-285750" algn="l">
                        <a:buFont typeface="Arial" charset="0"/>
                        <a:buChar char="•"/>
                      </a:pPr>
                      <a:r>
                        <a:rPr lang="en-US" sz="1400" dirty="0" smtClean="0"/>
                        <a:t>It’s </a:t>
                      </a:r>
                      <a:r>
                        <a:rPr lang="en-US" sz="1400" dirty="0"/>
                        <a:t>an</a:t>
                      </a:r>
                      <a:r>
                        <a:rPr lang="en-US" sz="1400" dirty="0">
                          <a:solidFill>
                            <a:srgbClr val="FF0000"/>
                          </a:solidFill>
                        </a:rPr>
                        <a:t> excitatory </a:t>
                      </a:r>
                      <a:r>
                        <a:rPr lang="en-US" sz="1400" dirty="0"/>
                        <a:t>neurotransmitter.</a:t>
                      </a:r>
                    </a:p>
                    <a:p>
                      <a:pPr marL="285750" indent="-285750" algn="l">
                        <a:buFont typeface="Arial" charset="0"/>
                        <a:buChar char="•"/>
                      </a:pPr>
                      <a:r>
                        <a:rPr lang="en-US" sz="1400" dirty="0"/>
                        <a:t>An </a:t>
                      </a:r>
                      <a:r>
                        <a:rPr lang="en-US" sz="1400" b="1" dirty="0"/>
                        <a:t>increase</a:t>
                      </a:r>
                      <a:r>
                        <a:rPr lang="en-US" sz="1400" dirty="0"/>
                        <a:t> in its level predispose to </a:t>
                      </a:r>
                      <a:r>
                        <a:rPr lang="en-US" sz="1400" dirty="0">
                          <a:solidFill>
                            <a:srgbClr val="FF0000"/>
                          </a:solidFill>
                        </a:rPr>
                        <a:t>epilepsy.</a:t>
                      </a:r>
                      <a:r>
                        <a:rPr lang="en-US" sz="1400" dirty="0"/>
                        <a:t> </a:t>
                      </a:r>
                    </a:p>
                    <a:p>
                      <a:pPr marL="285750" indent="-285750" algn="l">
                        <a:buFont typeface="Arial" charset="0"/>
                        <a:buChar char="•"/>
                      </a:pPr>
                      <a:endParaRPr lang="en-US" sz="1400" dirty="0"/>
                    </a:p>
                  </a:txBody>
                  <a:tcPr anchor="ctr"/>
                </a:tc>
                <a:tc>
                  <a:txBody>
                    <a:bodyPr/>
                    <a:lstStyle/>
                    <a:p>
                      <a:pPr marL="285750" indent="-285750" algn="l">
                        <a:buFont typeface="Arial" charset="0"/>
                        <a:buChar char="•"/>
                      </a:pPr>
                      <a:r>
                        <a:rPr lang="en-US" sz="1400" b="1" dirty="0"/>
                        <a:t>GABA</a:t>
                      </a:r>
                      <a:r>
                        <a:rPr lang="en-US" sz="1400" dirty="0"/>
                        <a:t> is the main </a:t>
                      </a:r>
                      <a:r>
                        <a:rPr lang="en-US" sz="1400" b="1" dirty="0">
                          <a:solidFill>
                            <a:srgbClr val="FF0000"/>
                          </a:solidFill>
                        </a:rPr>
                        <a:t>inhibitory</a:t>
                      </a:r>
                      <a:r>
                        <a:rPr lang="en-US" sz="1400" dirty="0">
                          <a:solidFill>
                            <a:srgbClr val="FF0000"/>
                          </a:solidFill>
                        </a:rPr>
                        <a:t> </a:t>
                      </a:r>
                      <a:r>
                        <a:rPr lang="en-US" sz="1400" dirty="0"/>
                        <a:t>neurotransmitter in the brain.</a:t>
                      </a:r>
                    </a:p>
                    <a:p>
                      <a:pPr marL="285750" indent="-285750" algn="l">
                        <a:buFont typeface="Arial" charset="0"/>
                        <a:buChar char="•"/>
                      </a:pPr>
                      <a:r>
                        <a:rPr lang="en-US" sz="1400" dirty="0"/>
                        <a:t>Present throughout the </a:t>
                      </a:r>
                      <a:r>
                        <a:rPr lang="en-US" sz="1400" dirty="0">
                          <a:solidFill>
                            <a:srgbClr val="FF0000"/>
                          </a:solidFill>
                        </a:rPr>
                        <a:t>brain</a:t>
                      </a:r>
                      <a:r>
                        <a:rPr lang="en-US" sz="1400" dirty="0"/>
                        <a:t>; there is very </a:t>
                      </a:r>
                      <a:r>
                        <a:rPr lang="en-US" sz="1400" dirty="0">
                          <a:solidFill>
                            <a:srgbClr val="FF0000"/>
                          </a:solidFill>
                        </a:rPr>
                        <a:t>little</a:t>
                      </a:r>
                      <a:r>
                        <a:rPr lang="en-US" sz="1400" dirty="0"/>
                        <a:t> in peripheral tissues. </a:t>
                      </a:r>
                      <a:endParaRPr lang="en-US" sz="1400" dirty="0" smtClean="0"/>
                    </a:p>
                    <a:p>
                      <a:pPr marL="285750" indent="-285750" algn="l">
                        <a:buFont typeface="Arial" charset="0"/>
                        <a:buChar char="•"/>
                      </a:pPr>
                      <a:endParaRPr lang="en-US" sz="1400" dirty="0"/>
                    </a:p>
                    <a:p>
                      <a:pPr algn="ctr"/>
                      <a:endParaRPr lang="en-US" sz="1400" dirty="0"/>
                    </a:p>
                  </a:txBody>
                  <a:tcPr anchor="ctr"/>
                </a:tc>
                <a:extLst>
                  <a:ext uri="{0D108BD9-81ED-4DB2-BD59-A6C34878D82A}">
                    <a16:rowId xmlns="" xmlns:a16="http://schemas.microsoft.com/office/drawing/2014/main" val="10001"/>
                  </a:ext>
                </a:extLst>
              </a:tr>
              <a:tr h="685197">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Potential therapeutic effect of glutamate </a:t>
                      </a:r>
                      <a:r>
                        <a:rPr lang="en-US" sz="1600" b="1" dirty="0" smtClean="0">
                          <a:solidFill>
                            <a:schemeClr val="tx1"/>
                          </a:solidFill>
                        </a:rPr>
                        <a:t>antagonists </a:t>
                      </a:r>
                      <a:endParaRPr lang="en-US" sz="1600" b="1" dirty="0">
                        <a:solidFill>
                          <a:schemeClr val="tx1"/>
                        </a:solidFill>
                        <a:effectLst/>
                      </a:endParaRPr>
                    </a:p>
                    <a:p>
                      <a:pPr algn="ctr"/>
                      <a:endParaRPr lang="en-US" sz="1600" dirty="0"/>
                    </a:p>
                  </a:txBody>
                  <a:tcPr anchor="ctr">
                    <a:solidFill>
                      <a:srgbClr val="73FDD6">
                        <a:alpha val="50196"/>
                      </a:srgb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Pathophysiological role of </a:t>
                      </a:r>
                      <a:r>
                        <a:rPr lang="en-US" sz="1600" b="1" dirty="0" smtClean="0">
                          <a:solidFill>
                            <a:schemeClr val="tx1"/>
                          </a:solidFill>
                        </a:rPr>
                        <a:t>GABA </a:t>
                      </a:r>
                      <a:endParaRPr lang="en-US" sz="1600" b="1" dirty="0">
                        <a:solidFill>
                          <a:schemeClr val="tx1"/>
                        </a:solidFill>
                        <a:effectLst/>
                      </a:endParaRPr>
                    </a:p>
                  </a:txBody>
                  <a:tcPr anchor="ctr">
                    <a:solidFill>
                      <a:srgbClr val="FF7E79">
                        <a:alpha val="50196"/>
                      </a:srgbClr>
                    </a:solidFill>
                  </a:tcPr>
                </a:tc>
                <a:extLst>
                  <a:ext uri="{0D108BD9-81ED-4DB2-BD59-A6C34878D82A}">
                    <a16:rowId xmlns="" xmlns:a16="http://schemas.microsoft.com/office/drawing/2014/main" val="10002"/>
                  </a:ext>
                </a:extLst>
              </a:tr>
              <a:tr h="1497281">
                <a:tc>
                  <a:txBody>
                    <a:bodyPr/>
                    <a:lstStyle/>
                    <a:p>
                      <a:pPr marL="0" indent="0" algn="ctr">
                        <a:buFont typeface="Arial" charset="0"/>
                        <a:buNone/>
                      </a:pPr>
                      <a:r>
                        <a:rPr lang="en-US" sz="1400" dirty="0"/>
                        <a:t>Reduction of brain damage following :</a:t>
                      </a:r>
                    </a:p>
                    <a:p>
                      <a:pPr marL="285750" indent="-285750" algn="l">
                        <a:buFont typeface="Arial" charset="0"/>
                        <a:buChar char="•"/>
                      </a:pPr>
                      <a:r>
                        <a:rPr lang="en-US" sz="1400" b="1" dirty="0">
                          <a:solidFill>
                            <a:srgbClr val="FF0000"/>
                          </a:solidFill>
                        </a:rPr>
                        <a:t>strokes &amp; head injury </a:t>
                      </a:r>
                    </a:p>
                    <a:p>
                      <a:pPr marL="285750" indent="-285750" algn="l">
                        <a:buFont typeface="Arial" charset="0"/>
                        <a:buChar char="•"/>
                      </a:pPr>
                      <a:r>
                        <a:rPr lang="en-US" sz="1400" b="1" dirty="0">
                          <a:solidFill>
                            <a:schemeClr val="tx1"/>
                          </a:solidFill>
                        </a:rPr>
                        <a:t>Treatment of </a:t>
                      </a:r>
                      <a:r>
                        <a:rPr lang="en-US" sz="1400" b="1" dirty="0">
                          <a:solidFill>
                            <a:srgbClr val="FF0000"/>
                          </a:solidFill>
                        </a:rPr>
                        <a:t>epilepsy </a:t>
                      </a:r>
                    </a:p>
                    <a:p>
                      <a:pPr marL="285750" indent="-285750" algn="l">
                        <a:buFont typeface="Arial" charset="0"/>
                        <a:buChar char="•"/>
                      </a:pPr>
                      <a:r>
                        <a:rPr lang="en-US" sz="1400" b="1" dirty="0">
                          <a:solidFill>
                            <a:srgbClr val="FF0000"/>
                          </a:solidFill>
                        </a:rPr>
                        <a:t>Drug dependence</a:t>
                      </a:r>
                    </a:p>
                    <a:p>
                      <a:pPr marL="285750" indent="-285750" algn="l">
                        <a:buFont typeface="Arial" charset="0"/>
                        <a:buChar char="•"/>
                      </a:pPr>
                      <a:r>
                        <a:rPr lang="en-US" sz="1400" b="1" dirty="0">
                          <a:solidFill>
                            <a:srgbClr val="FF0000"/>
                          </a:solidFill>
                        </a:rPr>
                        <a:t>Schizophrenia </a:t>
                      </a:r>
                    </a:p>
                  </a:txBody>
                  <a:tcPr anchor="ctr"/>
                </a:tc>
                <a:tc>
                  <a:txBody>
                    <a:bodyPr/>
                    <a:lstStyle/>
                    <a:p>
                      <a:pPr algn="l"/>
                      <a:r>
                        <a:rPr lang="en-US" sz="1400" dirty="0"/>
                        <a:t>Decrease GABA brain content is associated with : </a:t>
                      </a:r>
                      <a:endParaRPr lang="en-US" sz="1400" b="1" dirty="0"/>
                    </a:p>
                    <a:p>
                      <a:pPr marL="0" marR="0" indent="0" algn="l" defTabSz="514350" rtl="0" eaLnBrk="1" fontAlgn="auto" latinLnBrk="0" hangingPunct="1">
                        <a:lnSpc>
                          <a:spcPct val="100000"/>
                        </a:lnSpc>
                        <a:spcBef>
                          <a:spcPts val="0"/>
                        </a:spcBef>
                        <a:spcAft>
                          <a:spcPts val="0"/>
                        </a:spcAft>
                        <a:buClrTx/>
                        <a:buSzTx/>
                        <a:buFont typeface="Arial" charset="0"/>
                        <a:buNone/>
                        <a:tabLst/>
                        <a:defRPr/>
                      </a:pPr>
                      <a:r>
                        <a:rPr lang="en-US" sz="1400" b="1" dirty="0" smtClean="0"/>
                        <a:t>Epilepsy </a:t>
                      </a:r>
                      <a:r>
                        <a:rPr lang="en-US" sz="1400" dirty="0" smtClean="0">
                          <a:solidFill>
                            <a:srgbClr val="008F00"/>
                          </a:solidFill>
                        </a:rPr>
                        <a:t>which is an over activity so that</a:t>
                      </a:r>
                      <a:r>
                        <a:rPr lang="mr-IN" sz="1400" dirty="0" smtClean="0">
                          <a:solidFill>
                            <a:srgbClr val="008F00"/>
                          </a:solidFill>
                        </a:rPr>
                        <a:t>’</a:t>
                      </a:r>
                      <a:r>
                        <a:rPr lang="en-US" sz="1400" dirty="0" smtClean="0">
                          <a:solidFill>
                            <a:srgbClr val="008F00"/>
                          </a:solidFill>
                        </a:rPr>
                        <a:t>s why we use GABA which inhibit the excess secretion of neurotransmitter.</a:t>
                      </a:r>
                      <a:endParaRPr lang="en-US" sz="1400" b="1" dirty="0"/>
                    </a:p>
                    <a:p>
                      <a:pPr marL="0" indent="0" algn="l">
                        <a:buFont typeface="Arial" charset="0"/>
                        <a:buNone/>
                      </a:pPr>
                      <a:r>
                        <a:rPr lang="en-US" sz="1400" b="1" dirty="0"/>
                        <a:t>Anxiety</a:t>
                      </a:r>
                    </a:p>
                    <a:p>
                      <a:pPr marL="0" indent="0" algn="l">
                        <a:buFont typeface="Arial" charset="0"/>
                        <a:buNone/>
                      </a:pPr>
                      <a:r>
                        <a:rPr lang="en-US" sz="1400" b="1" dirty="0"/>
                        <a:t>Convulsions </a:t>
                      </a:r>
                    </a:p>
                    <a:p>
                      <a:pPr marL="0" indent="0" algn="l">
                        <a:buFont typeface="Arial" charset="0"/>
                        <a:buNone/>
                      </a:pPr>
                      <a:r>
                        <a:rPr lang="en-US" sz="1400" b="1" dirty="0"/>
                        <a:t>Insomnia </a:t>
                      </a:r>
                    </a:p>
                    <a:p>
                      <a:pPr marL="0" indent="0" algn="ctr">
                        <a:buFont typeface="Arial" charset="0"/>
                        <a:buNone/>
                      </a:pPr>
                      <a:r>
                        <a:rPr lang="en-US" sz="1400" dirty="0">
                          <a:solidFill>
                            <a:srgbClr val="0432FF"/>
                          </a:solidFill>
                        </a:rPr>
                        <a:t>Benzodiazepine</a:t>
                      </a:r>
                      <a:r>
                        <a:rPr lang="en-US" sz="1400" dirty="0">
                          <a:solidFill>
                            <a:srgbClr val="FF0000"/>
                          </a:solidFill>
                        </a:rPr>
                        <a:t> (</a:t>
                      </a:r>
                      <a:r>
                        <a:rPr lang="en-US" sz="1400" dirty="0">
                          <a:solidFill>
                            <a:srgbClr val="0432FF"/>
                          </a:solidFill>
                        </a:rPr>
                        <a:t>diazepam</a:t>
                      </a:r>
                      <a:r>
                        <a:rPr lang="en-US" sz="1400" dirty="0">
                          <a:solidFill>
                            <a:srgbClr val="FF0000"/>
                          </a:solidFill>
                        </a:rPr>
                        <a:t>) enhances GABA function and used in treatment of </a:t>
                      </a:r>
                      <a:r>
                        <a:rPr lang="en-US" sz="1400" dirty="0" smtClean="0">
                          <a:solidFill>
                            <a:srgbClr val="FF0000"/>
                          </a:solidFill>
                        </a:rPr>
                        <a:t>above </a:t>
                      </a:r>
                      <a:r>
                        <a:rPr lang="en-US" sz="1400" dirty="0">
                          <a:solidFill>
                            <a:srgbClr val="FF0000"/>
                          </a:solidFill>
                        </a:rPr>
                        <a:t>diseases.</a:t>
                      </a:r>
                      <a:r>
                        <a:rPr lang="en-US" sz="1400" dirty="0"/>
                        <a:t> </a:t>
                      </a:r>
                      <a:r>
                        <a:rPr lang="en-US" sz="1100" dirty="0" smtClean="0">
                          <a:solidFill>
                            <a:srgbClr val="459122"/>
                          </a:solidFill>
                        </a:rPr>
                        <a:t>(it give sedate affect)</a:t>
                      </a:r>
                      <a:endParaRPr lang="en-US" sz="1100" dirty="0">
                        <a:solidFill>
                          <a:srgbClr val="459122"/>
                        </a:solidFill>
                      </a:endParaRPr>
                    </a:p>
                  </a:txBody>
                  <a:tcPr anchor="ctr"/>
                </a:tc>
                <a:extLst>
                  <a:ext uri="{0D108BD9-81ED-4DB2-BD59-A6C34878D82A}">
                    <a16:rowId xmlns="" xmlns:a16="http://schemas.microsoft.com/office/drawing/2014/main" val="10003"/>
                  </a:ext>
                </a:extLst>
              </a:tr>
            </a:tbl>
          </a:graphicData>
        </a:graphic>
      </p:graphicFrame>
      <p:sp>
        <p:nvSpPr>
          <p:cNvPr id="5" name="Rectangle 4"/>
          <p:cNvSpPr/>
          <p:nvPr/>
        </p:nvSpPr>
        <p:spPr>
          <a:xfrm>
            <a:off x="0" y="5814717"/>
            <a:ext cx="6858000" cy="370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Conclusion </a:t>
            </a:r>
            <a:r>
              <a:rPr lang="en-US" sz="2800" b="1" dirty="0" smtClean="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  </a:t>
            </a:r>
            <a:endParaRPr lang="en-US" sz="2800" b="1"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endParaRPr>
          </a:p>
        </p:txBody>
      </p:sp>
      <p:sp>
        <p:nvSpPr>
          <p:cNvPr id="2" name="TextBox 1"/>
          <p:cNvSpPr txBox="1"/>
          <p:nvPr/>
        </p:nvSpPr>
        <p:spPr>
          <a:xfrm>
            <a:off x="0" y="6216692"/>
            <a:ext cx="6750424" cy="3133935"/>
          </a:xfrm>
          <a:prstGeom prst="rect">
            <a:avLst/>
          </a:prstGeom>
          <a:noFill/>
        </p:spPr>
        <p:txBody>
          <a:bodyPr wrap="square" rtlCol="0">
            <a:spAutoFit/>
          </a:bodyPr>
          <a:lstStyle/>
          <a:p>
            <a:pPr marL="0" lvl="1"/>
            <a:r>
              <a:rPr lang="en-US" altLang="en-US" dirty="0"/>
              <a:t>Without understanding the involvement of </a:t>
            </a:r>
            <a:r>
              <a:rPr lang="en-US" altLang="en-US" dirty="0">
                <a:solidFill>
                  <a:srgbClr val="00B0F0"/>
                </a:solidFill>
              </a:rPr>
              <a:t>neurotransmitters </a:t>
            </a:r>
            <a:r>
              <a:rPr lang="en-US" altLang="en-US" dirty="0"/>
              <a:t>in the </a:t>
            </a:r>
            <a:r>
              <a:rPr lang="en-US" altLang="en-US" dirty="0">
                <a:solidFill>
                  <a:srgbClr val="00B0F0"/>
                </a:solidFill>
              </a:rPr>
              <a:t>etiology </a:t>
            </a:r>
            <a:r>
              <a:rPr lang="en-US" altLang="en-US" dirty="0"/>
              <a:t>of </a:t>
            </a:r>
            <a:r>
              <a:rPr lang="en-US" altLang="en-US" dirty="0">
                <a:solidFill>
                  <a:srgbClr val="00B0F0"/>
                </a:solidFill>
              </a:rPr>
              <a:t>CNS diseases</a:t>
            </a:r>
            <a:r>
              <a:rPr lang="en-US" altLang="en-US" dirty="0"/>
              <a:t>, doctors could not select the proper drug for any particular disease.   </a:t>
            </a:r>
          </a:p>
          <a:p>
            <a:endParaRPr lang="en-US" dirty="0"/>
          </a:p>
          <a:p>
            <a:r>
              <a:rPr lang="en-US" sz="1400" b="1" dirty="0">
                <a:solidFill>
                  <a:schemeClr val="bg2">
                    <a:lumMod val="50000"/>
                  </a:schemeClr>
                </a:solidFill>
              </a:rPr>
              <a:t>Glutamate:</a:t>
            </a:r>
          </a:p>
          <a:p>
            <a:r>
              <a:rPr lang="en-US" dirty="0">
                <a:solidFill>
                  <a:schemeClr val="bg2">
                    <a:lumMod val="50000"/>
                  </a:schemeClr>
                </a:solidFill>
              </a:rPr>
              <a:t>Glutamate is an important neurotransmitter in the brain it</a:t>
            </a:r>
            <a:r>
              <a:rPr lang="mr-IN" dirty="0">
                <a:solidFill>
                  <a:schemeClr val="bg2">
                    <a:lumMod val="50000"/>
                  </a:schemeClr>
                </a:solidFill>
              </a:rPr>
              <a:t>’</a:t>
            </a:r>
            <a:r>
              <a:rPr lang="en-US" dirty="0">
                <a:solidFill>
                  <a:schemeClr val="bg2">
                    <a:lumMod val="50000"/>
                  </a:schemeClr>
                </a:solidFill>
              </a:rPr>
              <a:t>s a precursor to GABA and its very abundant in quantity.</a:t>
            </a:r>
          </a:p>
          <a:p>
            <a:r>
              <a:rPr lang="en-US" dirty="0">
                <a:solidFill>
                  <a:schemeClr val="bg2">
                    <a:lumMod val="50000"/>
                  </a:schemeClr>
                </a:solidFill>
              </a:rPr>
              <a:t>But an increase in glutamate levels in the brain can lead to multiple brain damages and injuries epilepsy being one of them, due to its excitatory functions (over exciting neurons). Due to that we use glutamate antagonists to help decrease levels of glutamate and treat such cases.</a:t>
            </a:r>
          </a:p>
          <a:p>
            <a:r>
              <a:rPr lang="ar-SA" dirty="0">
                <a:solidFill>
                  <a:schemeClr val="bg2">
                    <a:lumMod val="50000"/>
                  </a:schemeClr>
                </a:solidFill>
              </a:rPr>
              <a:t>مفيد و وجوده مهم بس الشي اذا زاد عن حده يتقلب ضده لذلك يبدأ يأذي الخلايا </a:t>
            </a:r>
            <a:endParaRPr lang="en-US" dirty="0">
              <a:solidFill>
                <a:schemeClr val="bg2">
                  <a:lumMod val="50000"/>
                </a:schemeClr>
              </a:solidFill>
            </a:endParaRPr>
          </a:p>
          <a:p>
            <a:r>
              <a:rPr lang="en-US" sz="1400" b="1" dirty="0">
                <a:solidFill>
                  <a:schemeClr val="bg2">
                    <a:lumMod val="50000"/>
                  </a:schemeClr>
                </a:solidFill>
              </a:rPr>
              <a:t>GABA:</a:t>
            </a:r>
          </a:p>
          <a:p>
            <a:r>
              <a:rPr lang="en-US" dirty="0">
                <a:solidFill>
                  <a:schemeClr val="bg2">
                    <a:lumMod val="50000"/>
                  </a:schemeClr>
                </a:solidFill>
              </a:rPr>
              <a:t>GABA on the other hand is inhibitory in function meaning it regulates neuronal activity, if neurons are over exited they will cause disease like anxiety, stress , insomnia etc.</a:t>
            </a:r>
          </a:p>
          <a:p>
            <a:r>
              <a:rPr lang="en-US" dirty="0">
                <a:solidFill>
                  <a:schemeClr val="bg2">
                    <a:lumMod val="50000"/>
                  </a:schemeClr>
                </a:solidFill>
              </a:rPr>
              <a:t>So a decrease in GABA levels will cause these diseases.</a:t>
            </a:r>
          </a:p>
          <a:p>
            <a:r>
              <a:rPr lang="ar-SA" dirty="0">
                <a:solidFill>
                  <a:schemeClr val="bg2">
                    <a:lumMod val="50000"/>
                  </a:schemeClr>
                </a:solidFill>
              </a:rPr>
              <a:t>يعني هو زي الأم اللي تهدي اطفالها اذا راحت انهبلوا</a:t>
            </a:r>
            <a:endParaRPr lang="en-US" dirty="0">
              <a:solidFill>
                <a:schemeClr val="bg2">
                  <a:lumMod val="50000"/>
                </a:schemeClr>
              </a:solidFill>
            </a:endParaRPr>
          </a:p>
        </p:txBody>
      </p:sp>
      <p:sp>
        <p:nvSpPr>
          <p:cNvPr id="8" name="Rectangle 7">
            <a:extLst>
              <a:ext uri="{FF2B5EF4-FFF2-40B4-BE49-F238E27FC236}">
                <a16:creationId xmlns="" xmlns:a16="http://schemas.microsoft.com/office/drawing/2014/main" id="{2BB5CE06-27D0-4F31-82FF-4B1BF0C5E8C3}"/>
              </a:ext>
            </a:extLst>
          </p:cNvPr>
          <p:cNvSpPr/>
          <p:nvPr/>
        </p:nvSpPr>
        <p:spPr>
          <a:xfrm>
            <a:off x="875618" y="2878668"/>
            <a:ext cx="1396253" cy="276999"/>
          </a:xfrm>
          <a:prstGeom prst="rect">
            <a:avLst/>
          </a:prstGeom>
        </p:spPr>
        <p:txBody>
          <a:bodyPr wrap="square">
            <a:spAutoFit/>
          </a:bodyPr>
          <a:lstStyle/>
          <a:p>
            <a:pPr algn="ctr"/>
            <a:r>
              <a:rPr lang="en-US" sz="1200" b="1" dirty="0">
                <a:solidFill>
                  <a:srgbClr val="FF0000"/>
                </a:solidFill>
              </a:rPr>
              <a:t>Very important!!!</a:t>
            </a:r>
          </a:p>
        </p:txBody>
      </p:sp>
      <p:sp>
        <p:nvSpPr>
          <p:cNvPr id="9" name="Rectangle 8">
            <a:extLst>
              <a:ext uri="{FF2B5EF4-FFF2-40B4-BE49-F238E27FC236}">
                <a16:creationId xmlns="" xmlns:a16="http://schemas.microsoft.com/office/drawing/2014/main" id="{7306406C-DC0A-4E2A-BE24-E040E7A77E9E}"/>
              </a:ext>
            </a:extLst>
          </p:cNvPr>
          <p:cNvSpPr/>
          <p:nvPr/>
        </p:nvSpPr>
        <p:spPr>
          <a:xfrm>
            <a:off x="3809931" y="1929085"/>
            <a:ext cx="3048069" cy="415498"/>
          </a:xfrm>
          <a:prstGeom prst="rect">
            <a:avLst/>
          </a:prstGeom>
          <a:ln>
            <a:noFill/>
          </a:ln>
        </p:spPr>
        <p:txBody>
          <a:bodyPr wrap="square">
            <a:spAutoFit/>
          </a:bodyPr>
          <a:lstStyle/>
          <a:p>
            <a:r>
              <a:rPr lang="en-US" sz="1050" dirty="0">
                <a:solidFill>
                  <a:srgbClr val="459122"/>
                </a:solidFill>
              </a:rPr>
              <a:t>*Glycine is the main inhibitory neurotransmitter in the </a:t>
            </a:r>
            <a:r>
              <a:rPr lang="en-US" sz="1050" u="sng" dirty="0">
                <a:solidFill>
                  <a:srgbClr val="459122"/>
                </a:solidFill>
              </a:rPr>
              <a:t>spinal cord</a:t>
            </a:r>
            <a:r>
              <a:rPr lang="en-US" sz="1050" dirty="0">
                <a:solidFill>
                  <a:srgbClr val="459122"/>
                </a:solidFill>
              </a:rPr>
              <a:t>.</a:t>
            </a:r>
          </a:p>
        </p:txBody>
      </p:sp>
    </p:spTree>
    <p:extLst>
      <p:ext uri="{BB962C8B-B14F-4D97-AF65-F5344CB8AC3E}">
        <p14:creationId xmlns:p14="http://schemas.microsoft.com/office/powerpoint/2010/main" val="795097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858000" cy="4008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095"/>
            <a:r>
              <a:rPr lang="en-US" sz="2000" b="1" dirty="0" smtClean="0">
                <a:ln w="6600">
                  <a:solidFill>
                    <a:prstClr val="black"/>
                  </a:solidFill>
                  <a:prstDash val="solid"/>
                </a:ln>
                <a:solidFill>
                  <a:prstClr val="white"/>
                </a:solidFill>
                <a:effectLst>
                  <a:outerShdw dist="38100" dir="2700000" algn="tl" rotWithShape="0">
                    <a:srgbClr val="ED7D31"/>
                  </a:outerShdw>
                </a:effectLst>
                <a:latin typeface="Abadi MT Condensed Extra Bold" charset="0"/>
                <a:ea typeface="Abadi MT Condensed Extra Bold" charset="0"/>
                <a:cs typeface="Abadi MT Condensed Extra Bold" charset="0"/>
              </a:rPr>
              <a:t>Summary  </a:t>
            </a:r>
            <a:endParaRPr lang="en-US" sz="2000" b="1" dirty="0">
              <a:ln w="6600">
                <a:solidFill>
                  <a:prstClr val="black"/>
                </a:solidFill>
                <a:prstDash val="solid"/>
              </a:ln>
              <a:solidFill>
                <a:prstClr val="white"/>
              </a:solidFill>
              <a:effectLst>
                <a:outerShdw dist="38100" dir="2700000" algn="tl" rotWithShape="0">
                  <a:srgbClr val="ED7D31"/>
                </a:outerShdw>
              </a:effectLst>
              <a:latin typeface="Abadi MT Condensed Extra Bold" charset="0"/>
              <a:ea typeface="Abadi MT Condensed Extra Bold" charset="0"/>
              <a:cs typeface="Abadi MT Condensed Extra Bold"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1021866"/>
              </p:ext>
            </p:extLst>
          </p:nvPr>
        </p:nvGraphicFramePr>
        <p:xfrm>
          <a:off x="0" y="400812"/>
          <a:ext cx="6858000" cy="9491699"/>
        </p:xfrm>
        <a:graphic>
          <a:graphicData uri="http://schemas.openxmlformats.org/drawingml/2006/table">
            <a:tbl>
              <a:tblPr firstRow="1" bandRow="1">
                <a:tableStyleId>{5940675A-B579-460E-94D1-54222C63F5DA}</a:tableStyleId>
              </a:tblPr>
              <a:tblGrid>
                <a:gridCol w="835677">
                  <a:extLst>
                    <a:ext uri="{9D8B030D-6E8A-4147-A177-3AD203B41FA5}">
                      <a16:colId xmlns="" xmlns:a16="http://schemas.microsoft.com/office/drawing/2014/main" val="20000"/>
                    </a:ext>
                  </a:extLst>
                </a:gridCol>
                <a:gridCol w="3098590">
                  <a:extLst>
                    <a:ext uri="{9D8B030D-6E8A-4147-A177-3AD203B41FA5}">
                      <a16:colId xmlns="" xmlns:a16="http://schemas.microsoft.com/office/drawing/2014/main" val="20001"/>
                    </a:ext>
                  </a:extLst>
                </a:gridCol>
                <a:gridCol w="2923733">
                  <a:extLst>
                    <a:ext uri="{9D8B030D-6E8A-4147-A177-3AD203B41FA5}">
                      <a16:colId xmlns="" xmlns:a16="http://schemas.microsoft.com/office/drawing/2014/main" val="20003"/>
                    </a:ext>
                  </a:extLst>
                </a:gridCol>
              </a:tblGrid>
              <a:tr h="504671">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Trans-</a:t>
                      </a:r>
                    </a:p>
                    <a:p>
                      <a:pPr marL="0" marR="0" indent="0" algn="ctr" defTabSz="51435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mitter</a:t>
                      </a:r>
                      <a:endParaRPr lang="en-US" sz="1200" b="1" kern="1200" dirty="0">
                        <a:solidFill>
                          <a:schemeClr val="tx1"/>
                        </a:solidFill>
                        <a:effectLst/>
                        <a:latin typeface="+mn-lt"/>
                        <a:ea typeface="+mn-ea"/>
                        <a:cs typeface="+mn-cs"/>
                      </a:endParaRPr>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Function </a:t>
                      </a:r>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Diseases that are influenced </a:t>
                      </a:r>
                    </a:p>
                  </a:txBody>
                  <a:tcPr anchor="ctr">
                    <a:solidFill>
                      <a:schemeClr val="accent4"/>
                    </a:solidFill>
                  </a:tcPr>
                </a:tc>
                <a:extLst>
                  <a:ext uri="{0D108BD9-81ED-4DB2-BD59-A6C34878D82A}">
                    <a16:rowId xmlns="" xmlns:a16="http://schemas.microsoft.com/office/drawing/2014/main" val="10001"/>
                  </a:ext>
                </a:extLst>
              </a:tr>
              <a:tr h="2269533">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 </a:t>
                      </a:r>
                      <a:r>
                        <a:rPr lang="en-US" sz="2000" b="1" dirty="0"/>
                        <a:t>Acetylcholine </a:t>
                      </a:r>
                      <a:endParaRPr lang="en-US" sz="2000" dirty="0"/>
                    </a:p>
                  </a:txBody>
                  <a:tcPr vert="vert270" anchor="ctr">
                    <a:solidFill>
                      <a:srgbClr val="00FDFF">
                        <a:alpha val="50196"/>
                      </a:srgbClr>
                    </a:solidFill>
                  </a:tcPr>
                </a:tc>
                <a:tc>
                  <a:txBody>
                    <a:bodyPr/>
                    <a:lstStyle/>
                    <a:p>
                      <a:r>
                        <a:rPr lang="en-US" sz="1130" dirty="0" smtClean="0">
                          <a:latin typeface="+mn-lt"/>
                        </a:rPr>
                        <a:t>Ach is thought to be involved in cognitive functions such as :</a:t>
                      </a:r>
                    </a:p>
                    <a:p>
                      <a:pPr marL="285750" indent="-285750">
                        <a:buFont typeface="Wingdings" charset="2"/>
                        <a:buChar char="Ø"/>
                      </a:pPr>
                      <a:r>
                        <a:rPr lang="en-US" sz="1130" b="1" dirty="0" smtClean="0">
                          <a:solidFill>
                            <a:srgbClr val="FF0000"/>
                          </a:solidFill>
                          <a:latin typeface="+mn-lt"/>
                        </a:rPr>
                        <a:t>Memory </a:t>
                      </a:r>
                    </a:p>
                    <a:p>
                      <a:pPr marL="285750" indent="-285750">
                        <a:buFont typeface="Wingdings" charset="2"/>
                        <a:buChar char="Ø"/>
                      </a:pPr>
                      <a:r>
                        <a:rPr lang="en-US" sz="1130" b="1" dirty="0" smtClean="0">
                          <a:solidFill>
                            <a:srgbClr val="FF0000"/>
                          </a:solidFill>
                          <a:latin typeface="+mn-lt"/>
                        </a:rPr>
                        <a:t>Arousal </a:t>
                      </a:r>
                    </a:p>
                    <a:p>
                      <a:pPr marL="285750" indent="-285750">
                        <a:buFont typeface="Wingdings" charset="2"/>
                        <a:buChar char="Ø"/>
                      </a:pPr>
                      <a:r>
                        <a:rPr lang="en-US" sz="1130" b="1" dirty="0" smtClean="0">
                          <a:solidFill>
                            <a:srgbClr val="FF0000"/>
                          </a:solidFill>
                          <a:latin typeface="+mn-lt"/>
                        </a:rPr>
                        <a:t>Attention </a:t>
                      </a:r>
                    </a:p>
                    <a:p>
                      <a:pPr marL="285750" indent="-285750">
                        <a:buFont typeface="Wingdings" charset="2"/>
                        <a:buChar char="Ø"/>
                      </a:pPr>
                      <a:endParaRPr lang="en-US" sz="1130" b="1" dirty="0" smtClean="0">
                        <a:solidFill>
                          <a:srgbClr val="FF0000"/>
                        </a:solidFill>
                        <a:latin typeface="+mn-lt"/>
                      </a:endParaRPr>
                    </a:p>
                    <a:p>
                      <a:pPr marL="285750" indent="-285750">
                        <a:buFont typeface="Wingdings" charset="2"/>
                        <a:buChar char="Ø"/>
                      </a:pPr>
                      <a:endParaRPr lang="en-US" sz="1130" b="1" dirty="0" smtClean="0">
                        <a:solidFill>
                          <a:srgbClr val="FF0000"/>
                        </a:solidFill>
                        <a:latin typeface="+mn-lt"/>
                      </a:endParaRPr>
                    </a:p>
                    <a:p>
                      <a:pPr marL="285750" indent="-285750">
                        <a:buFont typeface="Wingdings" charset="2"/>
                        <a:buChar char="Ø"/>
                      </a:pPr>
                      <a:endParaRPr lang="en-US" sz="1130" b="1" dirty="0" smtClean="0">
                        <a:solidFill>
                          <a:srgbClr val="FF0000"/>
                        </a:solidFill>
                        <a:latin typeface="+mn-lt"/>
                      </a:endParaRPr>
                    </a:p>
                  </a:txBody>
                  <a:tcPr anchor="ctr">
                    <a:solidFill>
                      <a:schemeClr val="bg1"/>
                    </a:solidFill>
                  </a:tcPr>
                </a:tc>
                <a:tc>
                  <a:txBody>
                    <a:bodyPr/>
                    <a:lstStyle/>
                    <a:p>
                      <a:pPr marL="285750" indent="-285750">
                        <a:buFont typeface="Arial" charset="0"/>
                        <a:buChar char="•"/>
                      </a:pPr>
                      <a:r>
                        <a:rPr lang="en-US" sz="1130" dirty="0" smtClean="0">
                          <a:latin typeface="+mn-lt"/>
                        </a:rPr>
                        <a:t>Damage to </a:t>
                      </a:r>
                      <a:r>
                        <a:rPr lang="en-US" sz="1130" b="1" dirty="0" smtClean="0">
                          <a:latin typeface="+mn-lt"/>
                        </a:rPr>
                        <a:t>cholinergic receptors</a:t>
                      </a:r>
                      <a:r>
                        <a:rPr lang="en-US" sz="1130" dirty="0" smtClean="0">
                          <a:latin typeface="+mn-lt"/>
                        </a:rPr>
                        <a:t/>
                      </a:r>
                      <a:br>
                        <a:rPr lang="en-US" sz="1130" dirty="0" smtClean="0">
                          <a:latin typeface="+mn-lt"/>
                        </a:rPr>
                      </a:br>
                      <a:r>
                        <a:rPr lang="en-US" sz="1130" dirty="0" smtClean="0">
                          <a:latin typeface="+mn-lt"/>
                        </a:rPr>
                        <a:t>( muscarinic) is associated with memory deficits as in </a:t>
                      </a:r>
                      <a:r>
                        <a:rPr lang="en-US" sz="1130" dirty="0" smtClean="0">
                          <a:solidFill>
                            <a:srgbClr val="FF0000"/>
                          </a:solidFill>
                          <a:latin typeface="+mn-lt"/>
                        </a:rPr>
                        <a:t>Alzheimer's disease</a:t>
                      </a:r>
                      <a:r>
                        <a:rPr lang="en-US" sz="1130" dirty="0" smtClean="0">
                          <a:latin typeface="+mn-lt"/>
                        </a:rPr>
                        <a:t>.</a:t>
                      </a:r>
                    </a:p>
                    <a:p>
                      <a:pPr marL="285750" indent="-285750">
                        <a:buFont typeface="Arial" charset="0"/>
                        <a:buChar char="•"/>
                      </a:pPr>
                      <a:r>
                        <a:rPr lang="en-US" sz="1130" b="1" dirty="0" smtClean="0">
                          <a:latin typeface="+mn-lt"/>
                        </a:rPr>
                        <a:t>Muscarinic antagonists </a:t>
                      </a:r>
                      <a:r>
                        <a:rPr lang="en-US" sz="1130" dirty="0" smtClean="0">
                          <a:latin typeface="+mn-lt"/>
                        </a:rPr>
                        <a:t>as hyoscine cause </a:t>
                      </a:r>
                      <a:r>
                        <a:rPr lang="en-US" sz="1130" dirty="0" smtClean="0">
                          <a:solidFill>
                            <a:srgbClr val="FF0000"/>
                          </a:solidFill>
                          <a:latin typeface="+mn-lt"/>
                        </a:rPr>
                        <a:t>amnesia</a:t>
                      </a:r>
                      <a:r>
                        <a:rPr lang="en-US" sz="1130" dirty="0" smtClean="0">
                          <a:solidFill>
                            <a:srgbClr val="FFFF00"/>
                          </a:solidFill>
                          <a:latin typeface="+mn-lt"/>
                        </a:rPr>
                        <a:t> </a:t>
                      </a:r>
                      <a:r>
                        <a:rPr lang="en-US" sz="1130" dirty="0" smtClean="0">
                          <a:latin typeface="+mn-lt"/>
                        </a:rPr>
                        <a:t>(</a:t>
                      </a:r>
                      <a:r>
                        <a:rPr lang="en-US" sz="1130" dirty="0" err="1" smtClean="0">
                          <a:solidFill>
                            <a:srgbClr val="FF0000"/>
                          </a:solidFill>
                          <a:latin typeface="+mn-lt"/>
                        </a:rPr>
                        <a:t>Cholinomimetics</a:t>
                      </a:r>
                      <a:r>
                        <a:rPr lang="en-US" sz="1130" dirty="0" smtClean="0">
                          <a:solidFill>
                            <a:srgbClr val="FF0000"/>
                          </a:solidFill>
                          <a:latin typeface="+mn-lt"/>
                        </a:rPr>
                        <a:t> are used as therapy of Alzheimer </a:t>
                      </a:r>
                      <a:r>
                        <a:rPr lang="en-US" sz="1130" dirty="0" smtClean="0">
                          <a:latin typeface="+mn-lt"/>
                        </a:rPr>
                        <a:t>)</a:t>
                      </a:r>
                      <a:r>
                        <a:rPr lang="en-US" sz="1130" dirty="0" smtClean="0">
                          <a:solidFill>
                            <a:srgbClr val="FFFF00"/>
                          </a:solidFill>
                          <a:latin typeface="+mn-lt"/>
                        </a:rPr>
                        <a:t>.</a:t>
                      </a:r>
                      <a:r>
                        <a:rPr lang="en-US" sz="1130" dirty="0" smtClean="0">
                          <a:latin typeface="+mn-lt"/>
                        </a:rPr>
                        <a:t> </a:t>
                      </a:r>
                    </a:p>
                    <a:p>
                      <a:pPr marL="285750" indent="-285750">
                        <a:buFont typeface="Arial" charset="0"/>
                        <a:buChar char="•"/>
                      </a:pPr>
                      <a:r>
                        <a:rPr lang="en-US" sz="1130" dirty="0" smtClean="0">
                          <a:latin typeface="+mn-lt"/>
                        </a:rPr>
                        <a:t>I</a:t>
                      </a:r>
                      <a:r>
                        <a:rPr lang="en-US" sz="1130" b="1" dirty="0" smtClean="0">
                          <a:latin typeface="+mn-lt"/>
                        </a:rPr>
                        <a:t>ncreased</a:t>
                      </a:r>
                      <a:r>
                        <a:rPr lang="en-US" sz="1130" dirty="0" smtClean="0">
                          <a:latin typeface="+mn-lt"/>
                        </a:rPr>
                        <a:t> brain level of </a:t>
                      </a:r>
                      <a:r>
                        <a:rPr lang="en-US" sz="1130" b="1" dirty="0" smtClean="0">
                          <a:latin typeface="+mn-lt"/>
                        </a:rPr>
                        <a:t>Ach predispose </a:t>
                      </a:r>
                      <a:r>
                        <a:rPr lang="en-US" sz="1130" dirty="0" smtClean="0">
                          <a:latin typeface="+mn-lt"/>
                        </a:rPr>
                        <a:t>to </a:t>
                      </a:r>
                      <a:r>
                        <a:rPr lang="en-US" sz="1130" dirty="0" smtClean="0">
                          <a:solidFill>
                            <a:srgbClr val="FF0000"/>
                          </a:solidFill>
                          <a:latin typeface="+mn-lt"/>
                        </a:rPr>
                        <a:t>Parkinson's </a:t>
                      </a:r>
                      <a:r>
                        <a:rPr lang="en-US" sz="1130" dirty="0" smtClean="0">
                          <a:latin typeface="+mn-lt"/>
                        </a:rPr>
                        <a:t>disease </a:t>
                      </a:r>
                      <a:r>
                        <a:rPr lang="en-US" sz="1130" dirty="0" smtClean="0">
                          <a:solidFill>
                            <a:srgbClr val="FF0000"/>
                          </a:solidFill>
                          <a:latin typeface="+mn-lt"/>
                        </a:rPr>
                        <a:t>(anticholinergic drugs are used as therapy)</a:t>
                      </a:r>
                      <a:endParaRPr lang="en-US" sz="1130" dirty="0" smtClean="0">
                        <a:latin typeface="+mn-lt"/>
                      </a:endParaRPr>
                    </a:p>
                    <a:p>
                      <a:pPr marL="285750" indent="-285750">
                        <a:buFont typeface="Arial" charset="0"/>
                        <a:buChar char="•"/>
                      </a:pPr>
                      <a:r>
                        <a:rPr lang="en-US" sz="1130" dirty="0" smtClean="0">
                          <a:solidFill>
                            <a:srgbClr val="FF0000"/>
                          </a:solidFill>
                          <a:latin typeface="+mn-lt"/>
                        </a:rPr>
                        <a:t>Schizophrenia </a:t>
                      </a:r>
                      <a:r>
                        <a:rPr lang="en-US" sz="1130" dirty="0" smtClean="0">
                          <a:latin typeface="+mn-lt"/>
                        </a:rPr>
                        <a:t>may be due to </a:t>
                      </a:r>
                      <a:r>
                        <a:rPr lang="en-US" sz="1130" b="1" dirty="0" smtClean="0">
                          <a:latin typeface="+mn-lt"/>
                        </a:rPr>
                        <a:t>imbalance</a:t>
                      </a:r>
                      <a:r>
                        <a:rPr lang="en-US" sz="1130" dirty="0" smtClean="0">
                          <a:latin typeface="+mn-lt"/>
                        </a:rPr>
                        <a:t> between </a:t>
                      </a:r>
                      <a:r>
                        <a:rPr lang="en-US" sz="1130" b="1" dirty="0" smtClean="0">
                          <a:latin typeface="+mn-lt"/>
                        </a:rPr>
                        <a:t>Ach &amp; dopamine </a:t>
                      </a:r>
                      <a:r>
                        <a:rPr lang="en-US" sz="1130" dirty="0" smtClean="0">
                          <a:latin typeface="+mn-lt"/>
                        </a:rPr>
                        <a:t>brain levels.</a:t>
                      </a:r>
                    </a:p>
                    <a:p>
                      <a:pPr marL="285750" indent="-285750">
                        <a:buFont typeface="Arial" charset="0"/>
                        <a:buChar char="•"/>
                      </a:pPr>
                      <a:r>
                        <a:rPr lang="en-US" sz="1130" dirty="0" smtClean="0">
                          <a:solidFill>
                            <a:srgbClr val="FF0000"/>
                          </a:solidFill>
                          <a:latin typeface="+mn-lt"/>
                        </a:rPr>
                        <a:t>Depression</a:t>
                      </a:r>
                      <a:r>
                        <a:rPr lang="en-US" sz="1130" dirty="0" smtClean="0">
                          <a:latin typeface="+mn-lt"/>
                        </a:rPr>
                        <a:t> may be a manifestation of a central </a:t>
                      </a:r>
                      <a:r>
                        <a:rPr lang="en-US" sz="1130" b="1" dirty="0" smtClean="0">
                          <a:latin typeface="+mn-lt"/>
                        </a:rPr>
                        <a:t>cholinergic predominance</a:t>
                      </a:r>
                      <a:r>
                        <a:rPr lang="en-US" sz="1130" dirty="0" smtClean="0">
                          <a:latin typeface="+mn-lt"/>
                        </a:rPr>
                        <a:t>.  </a:t>
                      </a:r>
                    </a:p>
                  </a:txBody>
                  <a:tcPr anchor="ctr">
                    <a:solidFill>
                      <a:schemeClr val="bg1"/>
                    </a:solidFill>
                  </a:tcPr>
                </a:tc>
                <a:extLst>
                  <a:ext uri="{0D108BD9-81ED-4DB2-BD59-A6C34878D82A}">
                    <a16:rowId xmlns="" xmlns:a16="http://schemas.microsoft.com/office/drawing/2014/main" val="10002"/>
                  </a:ext>
                </a:extLst>
              </a:tr>
              <a:tr h="927703">
                <a:tc>
                  <a:txBody>
                    <a:bodyPr/>
                    <a:lstStyle/>
                    <a:p>
                      <a:pPr algn="ctr"/>
                      <a:r>
                        <a:rPr lang="en-US" sz="1600" b="1" dirty="0"/>
                        <a:t>dopamine</a:t>
                      </a:r>
                      <a:r>
                        <a:rPr lang="en-US" sz="1400" b="1" dirty="0">
                          <a:solidFill>
                            <a:schemeClr val="bg1"/>
                          </a:solidFill>
                        </a:rPr>
                        <a:t> </a:t>
                      </a:r>
                      <a:endParaRPr lang="en-US" sz="1600" dirty="0">
                        <a:solidFill>
                          <a:schemeClr val="bg1"/>
                        </a:solidFill>
                      </a:endParaRPr>
                    </a:p>
                  </a:txBody>
                  <a:tcPr vert="vert270" anchor="ctr">
                    <a:solidFill>
                      <a:srgbClr val="8EFA00">
                        <a:alpha val="50980"/>
                      </a:srgb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endParaRPr lang="en-US" sz="1130" kern="1200" dirty="0">
                        <a:solidFill>
                          <a:schemeClr val="tx1"/>
                        </a:solidFill>
                        <a:effectLst/>
                        <a:latin typeface="+mn-lt"/>
                        <a:ea typeface="+mn-ea"/>
                        <a:cs typeface="+mn-cs"/>
                      </a:endParaRPr>
                    </a:p>
                    <a:p>
                      <a:pPr marL="0" marR="0" indent="0" algn="ctr" defTabSz="514350" rtl="0" eaLnBrk="1" fontAlgn="auto" latinLnBrk="0" hangingPunct="1">
                        <a:lnSpc>
                          <a:spcPct val="100000"/>
                        </a:lnSpc>
                        <a:spcBef>
                          <a:spcPts val="0"/>
                        </a:spcBef>
                        <a:spcAft>
                          <a:spcPts val="0"/>
                        </a:spcAft>
                        <a:buClrTx/>
                        <a:buSzTx/>
                        <a:buFontTx/>
                        <a:buNone/>
                        <a:tabLst/>
                        <a:defRPr/>
                      </a:pPr>
                      <a:endParaRPr lang="en-US" sz="1130" kern="1200" dirty="0">
                        <a:solidFill>
                          <a:schemeClr val="tx1"/>
                        </a:solidFill>
                        <a:effectLst/>
                        <a:latin typeface="+mn-lt"/>
                        <a:ea typeface="+mn-ea"/>
                        <a:cs typeface="+mn-cs"/>
                      </a:endParaRPr>
                    </a:p>
                    <a:p>
                      <a:endParaRPr lang="en-US" sz="1130" dirty="0">
                        <a:latin typeface="+mn-lt"/>
                      </a:endParaRPr>
                    </a:p>
                  </a:txBody>
                  <a:tcPr anchor="ctr">
                    <a:solidFill>
                      <a:schemeClr val="bg1"/>
                    </a:solidFill>
                  </a:tcPr>
                </a:tc>
                <a:tc>
                  <a:txBody>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Parkinson’s disease </a:t>
                      </a: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Schizophrenia </a:t>
                      </a:r>
                      <a:endParaRPr lang="ar-SA"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Drug addiction </a:t>
                      </a: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Depression</a:t>
                      </a:r>
                      <a:endParaRPr lang="ar-SA"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Attention deficit hyperactivity disorder* </a:t>
                      </a:r>
                    </a:p>
                  </a:txBody>
                  <a:tcPr anchor="ctr">
                    <a:solidFill>
                      <a:schemeClr val="bg1"/>
                    </a:solidFill>
                  </a:tcPr>
                </a:tc>
                <a:extLst>
                  <a:ext uri="{0D108BD9-81ED-4DB2-BD59-A6C34878D82A}">
                    <a16:rowId xmlns="" xmlns:a16="http://schemas.microsoft.com/office/drawing/2014/main" val="10005"/>
                  </a:ext>
                </a:extLst>
              </a:tr>
              <a:tr h="1430889">
                <a:tc>
                  <a:txBody>
                    <a:bodyPr/>
                    <a:lstStyle/>
                    <a:p>
                      <a:pPr marL="0" algn="ctr" defTabSz="514350" rtl="0" eaLnBrk="1" latinLnBrk="0" hangingPunct="1"/>
                      <a:r>
                        <a:rPr lang="en-US" sz="1600" b="1" dirty="0"/>
                        <a:t>Norepinephrine</a:t>
                      </a:r>
                    </a:p>
                  </a:txBody>
                  <a:tcPr vert="vert270" anchor="ctr">
                    <a:solidFill>
                      <a:srgbClr val="D883FF">
                        <a:alpha val="50196"/>
                      </a:srgbClr>
                    </a:solidFill>
                  </a:tcPr>
                </a:tc>
                <a:tc>
                  <a:txBody>
                    <a:bodyPr/>
                    <a:lstStyle/>
                    <a:p>
                      <a:pPr rtl="1"/>
                      <a:r>
                        <a:rPr lang="en-US" sz="1130" dirty="0" smtClean="0">
                          <a:latin typeface="+mn-lt"/>
                        </a:rPr>
                        <a:t>also called noradrenaline ,  belongs  to </a:t>
                      </a:r>
                      <a:r>
                        <a:rPr lang="en-US" sz="1130" dirty="0" err="1" smtClean="0">
                          <a:latin typeface="+mn-lt"/>
                        </a:rPr>
                        <a:t>catecholamines</a:t>
                      </a:r>
                      <a:r>
                        <a:rPr lang="en-US" sz="1130" dirty="0" smtClean="0">
                          <a:latin typeface="+mn-lt"/>
                        </a:rPr>
                        <a:t>, the direct precursor of  NE is dopamine </a:t>
                      </a:r>
                    </a:p>
                    <a:p>
                      <a:pPr rtl="1"/>
                      <a:r>
                        <a:rPr lang="en-US" sz="1130" dirty="0" smtClean="0">
                          <a:latin typeface="+mn-lt"/>
                        </a:rPr>
                        <a:t>The CNS effects of NE are manifested in alertness, arousal , and readiness for action.</a:t>
                      </a:r>
                    </a:p>
                    <a:p>
                      <a:pPr rtl="1"/>
                      <a:r>
                        <a:rPr lang="en-US" sz="1130" dirty="0" smtClean="0">
                          <a:latin typeface="+mn-lt"/>
                        </a:rPr>
                        <a:t> A variety of medically important drugs work by altering the actions of  NE e.g.,  for treatment of CV problems  and some of psychiatric conditions.</a:t>
                      </a:r>
                    </a:p>
                  </a:txBody>
                  <a:tcPr anchor="ctr">
                    <a:solidFill>
                      <a:schemeClr val="bg1"/>
                    </a:solidFill>
                  </a:tcPr>
                </a:tc>
                <a:tc>
                  <a:txBody>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solidFill>
                            <a:schemeClr val="tx1"/>
                          </a:solidFill>
                          <a:latin typeface="+mn-lt"/>
                        </a:rPr>
                        <a:t>Mania</a:t>
                      </a:r>
                      <a:r>
                        <a:rPr lang="en-US" sz="1130" b="0" baseline="0" dirty="0" smtClean="0">
                          <a:solidFill>
                            <a:schemeClr val="dk1"/>
                          </a:solidFill>
                          <a:latin typeface="+mn-lt"/>
                        </a:rPr>
                        <a:t> high NE</a:t>
                      </a: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solidFill>
                            <a:schemeClr val="tx1"/>
                          </a:solidFill>
                          <a:latin typeface="+mn-lt"/>
                        </a:rPr>
                        <a:t>Depression </a:t>
                      </a:r>
                      <a:r>
                        <a:rPr lang="en-US" sz="1130" b="0" dirty="0" smtClean="0">
                          <a:solidFill>
                            <a:schemeClr val="dk1"/>
                          </a:solidFill>
                          <a:latin typeface="+mn-lt"/>
                        </a:rPr>
                        <a:t>low</a:t>
                      </a:r>
                      <a:r>
                        <a:rPr lang="en-US" sz="1130" b="0" baseline="0" dirty="0" smtClean="0">
                          <a:solidFill>
                            <a:schemeClr val="dk1"/>
                          </a:solidFill>
                          <a:latin typeface="+mn-lt"/>
                        </a:rPr>
                        <a:t> NE</a:t>
                      </a:r>
                      <a:endParaRPr lang="ar-SA" sz="1130" dirty="0" smtClean="0">
                        <a:latin typeface="+mn-lt"/>
                      </a:endParaRPr>
                    </a:p>
                  </a:txBody>
                  <a:tcPr anchor="ctr">
                    <a:solidFill>
                      <a:schemeClr val="bg1"/>
                    </a:solidFill>
                  </a:tcPr>
                </a:tc>
                <a:extLst>
                  <a:ext uri="{0D108BD9-81ED-4DB2-BD59-A6C34878D82A}">
                    <a16:rowId xmlns="" xmlns:a16="http://schemas.microsoft.com/office/drawing/2014/main" val="10007"/>
                  </a:ext>
                </a:extLst>
              </a:tr>
              <a:tr h="2101804">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dirty="0"/>
                        <a:t>Serotonin</a:t>
                      </a:r>
                    </a:p>
                    <a:p>
                      <a:pPr marL="0" marR="0" indent="0" algn="ctr" defTabSz="514350" rtl="0" eaLnBrk="1" fontAlgn="auto" latinLnBrk="0" hangingPunct="1">
                        <a:lnSpc>
                          <a:spcPct val="100000"/>
                        </a:lnSpc>
                        <a:spcBef>
                          <a:spcPts val="0"/>
                        </a:spcBef>
                        <a:spcAft>
                          <a:spcPts val="0"/>
                        </a:spcAft>
                        <a:buClrTx/>
                        <a:buSzTx/>
                        <a:buFontTx/>
                        <a:buNone/>
                        <a:tabLst/>
                        <a:defRPr/>
                      </a:pPr>
                      <a:r>
                        <a:rPr lang="en-US" sz="1400" b="1" dirty="0"/>
                        <a:t> (5- hydroxy-tryptamine</a:t>
                      </a:r>
                      <a:r>
                        <a:rPr lang="en-US" sz="1050" b="1" dirty="0"/>
                        <a:t>) </a:t>
                      </a:r>
                    </a:p>
                  </a:txBody>
                  <a:tcPr vert="vert270" anchor="ctr">
                    <a:solidFill>
                      <a:srgbClr val="FF2F92">
                        <a:alpha val="50196"/>
                      </a:srgbClr>
                    </a:solidFill>
                  </a:tcPr>
                </a:tc>
                <a:tc>
                  <a:txBody>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30" dirty="0" smtClean="0">
                          <a:latin typeface="+mn-lt"/>
                        </a:rPr>
                        <a:t>5-hydroxytryptamine (5-HT) is a monoamine </a:t>
                      </a: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dirty="0" smtClean="0">
                          <a:latin typeface="+mn-lt"/>
                        </a:rPr>
                        <a:t>Primarily found in the </a:t>
                      </a:r>
                      <a:r>
                        <a:rPr lang="en-US" sz="1130" b="1" dirty="0" smtClean="0">
                          <a:latin typeface="+mn-lt"/>
                        </a:rPr>
                        <a:t>CNS</a:t>
                      </a:r>
                      <a:r>
                        <a:rPr lang="en-US" sz="1130" dirty="0" smtClean="0">
                          <a:latin typeface="+mn-lt"/>
                        </a:rPr>
                        <a:t>, </a:t>
                      </a:r>
                      <a:r>
                        <a:rPr lang="en-US" sz="1130" b="1" dirty="0" smtClean="0">
                          <a:latin typeface="+mn-lt"/>
                        </a:rPr>
                        <a:t>GIT</a:t>
                      </a:r>
                      <a:r>
                        <a:rPr lang="en-US" sz="1130" dirty="0" smtClean="0">
                          <a:latin typeface="+mn-lt"/>
                        </a:rPr>
                        <a:t>, </a:t>
                      </a:r>
                      <a:r>
                        <a:rPr lang="en-US" sz="1130" b="1" dirty="0" smtClean="0">
                          <a:latin typeface="+mn-lt"/>
                        </a:rPr>
                        <a:t>platelets.</a:t>
                      </a:r>
                      <a:endParaRPr lang="en-US"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dirty="0" smtClean="0">
                          <a:latin typeface="+mn-lt"/>
                        </a:rPr>
                        <a:t>It is a popular thought that serotonin is responsible for feeling of </a:t>
                      </a:r>
                      <a:r>
                        <a:rPr lang="en-US" sz="1130" b="1" dirty="0" smtClean="0">
                          <a:latin typeface="+mn-lt"/>
                        </a:rPr>
                        <a:t>well-being </a:t>
                      </a:r>
                      <a:r>
                        <a:rPr lang="en-US" sz="1130" dirty="0" smtClean="0">
                          <a:latin typeface="+mn-lt"/>
                        </a:rPr>
                        <a:t>&amp; </a:t>
                      </a:r>
                      <a:r>
                        <a:rPr lang="en-US" sz="1130" b="1" dirty="0" smtClean="0">
                          <a:latin typeface="+mn-lt"/>
                        </a:rPr>
                        <a:t>happiness</a:t>
                      </a:r>
                      <a:r>
                        <a:rPr lang="en-US" sz="1130" dirty="0" smtClean="0">
                          <a:latin typeface="+mn-lt"/>
                        </a:rPr>
                        <a:t>. </a:t>
                      </a: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dirty="0" smtClean="0">
                          <a:latin typeface="+mn-lt"/>
                        </a:rPr>
                        <a:t>It plays an important role : in </a:t>
                      </a:r>
                      <a:r>
                        <a:rPr lang="en-US" sz="1130" b="1" dirty="0" smtClean="0">
                          <a:latin typeface="+mn-lt"/>
                        </a:rPr>
                        <a:t>regulation of Mood</a:t>
                      </a:r>
                      <a:r>
                        <a:rPr lang="en-US" sz="1130" dirty="0" smtClean="0">
                          <a:latin typeface="+mn-lt"/>
                        </a:rPr>
                        <a:t>, </a:t>
                      </a:r>
                      <a:r>
                        <a:rPr lang="en-US" sz="1130" b="1" dirty="0" smtClean="0">
                          <a:latin typeface="+mn-lt"/>
                        </a:rPr>
                        <a:t>sleep</a:t>
                      </a:r>
                      <a:r>
                        <a:rPr lang="en-US" sz="1130" dirty="0" smtClean="0">
                          <a:latin typeface="+mn-lt"/>
                        </a:rPr>
                        <a:t>, </a:t>
                      </a:r>
                      <a:r>
                        <a:rPr lang="en-US" sz="1130" b="1" dirty="0" smtClean="0">
                          <a:latin typeface="+mn-lt"/>
                        </a:rPr>
                        <a:t>appetite </a:t>
                      </a:r>
                      <a:r>
                        <a:rPr lang="en-US" sz="1130" dirty="0" smtClean="0">
                          <a:latin typeface="+mn-lt"/>
                        </a:rPr>
                        <a:t>and </a:t>
                      </a:r>
                      <a:r>
                        <a:rPr lang="en-US" sz="1130" b="1" dirty="0" smtClean="0">
                          <a:latin typeface="+mn-lt"/>
                        </a:rPr>
                        <a:t>pain perception</a:t>
                      </a:r>
                      <a:r>
                        <a:rPr lang="en-US" sz="1130" dirty="0" smtClean="0">
                          <a:latin typeface="+mn-lt"/>
                        </a:rPr>
                        <a:t>. </a:t>
                      </a:r>
                      <a:r>
                        <a:rPr lang="en-US" altLang="en-US" sz="1130" dirty="0" smtClean="0">
                          <a:latin typeface="+mn-lt"/>
                        </a:rPr>
                        <a:t>and </a:t>
                      </a:r>
                      <a:r>
                        <a:rPr lang="en-US" sz="1130" dirty="0" smtClean="0">
                          <a:latin typeface="+mn-lt"/>
                        </a:rPr>
                        <a:t>some cognitive functions, including </a:t>
                      </a:r>
                      <a:r>
                        <a:rPr lang="en-US" sz="1130" b="1" dirty="0" smtClean="0">
                          <a:latin typeface="+mn-lt"/>
                        </a:rPr>
                        <a:t>memory and learning. </a:t>
                      </a: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dirty="0" smtClean="0">
                          <a:solidFill>
                            <a:schemeClr val="tx1"/>
                          </a:solidFill>
                          <a:latin typeface="+mn-lt"/>
                        </a:rPr>
                        <a:t>Modulation of serotonin at synapses is a major action of several classes of antidepressants </a:t>
                      </a:r>
                      <a:r>
                        <a:rPr lang="en-US" sz="1130" dirty="0" err="1" smtClean="0">
                          <a:solidFill>
                            <a:srgbClr val="FF0000"/>
                          </a:solidFill>
                          <a:latin typeface="+mn-lt"/>
                        </a:rPr>
                        <a:t>eg</a:t>
                      </a:r>
                      <a:r>
                        <a:rPr lang="en-US" sz="1130" dirty="0" smtClean="0">
                          <a:solidFill>
                            <a:srgbClr val="FF0000"/>
                          </a:solidFill>
                          <a:latin typeface="+mn-lt"/>
                        </a:rPr>
                        <a:t> selective serotonin re-uptake inhibitors (SSRIs).</a:t>
                      </a:r>
                      <a:endParaRPr lang="en-US" sz="1130" dirty="0" smtClean="0">
                        <a:latin typeface="+mn-lt"/>
                      </a:endParaRPr>
                    </a:p>
                  </a:txBody>
                  <a:tcPr anchor="ctr">
                    <a:solidFill>
                      <a:schemeClr val="bg1"/>
                    </a:solidFill>
                  </a:tcPr>
                </a:tc>
                <a:tc>
                  <a:txBody>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Vomiting</a:t>
                      </a:r>
                      <a:endParaRPr lang="ar-SA"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Generalized anxiety </a:t>
                      </a:r>
                      <a:endParaRPr lang="en-US"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Obsessive compulsive disorders</a:t>
                      </a:r>
                      <a:endParaRPr lang="en-US" sz="1130" b="1" dirty="0" smtClean="0">
                        <a:solidFill>
                          <a:srgbClr val="FF7E79"/>
                        </a:solidFill>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Depression </a:t>
                      </a:r>
                      <a:endParaRPr lang="ar-SA"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Social phobia </a:t>
                      </a:r>
                      <a:endParaRPr lang="en-US" sz="1130" dirty="0" smtClean="0">
                        <a:latin typeface="+mn-lt"/>
                      </a:endParaRPr>
                    </a:p>
                    <a:p>
                      <a:pPr marL="0" marR="0" lvl="0" indent="0" algn="l" defTabSz="685800" rtl="1" eaLnBrk="1" fontAlgn="auto" latinLnBrk="0" hangingPunct="1">
                        <a:lnSpc>
                          <a:spcPct val="100000"/>
                        </a:lnSpc>
                        <a:spcBef>
                          <a:spcPts val="0"/>
                        </a:spcBef>
                        <a:spcAft>
                          <a:spcPts val="0"/>
                        </a:spcAft>
                        <a:buClrTx/>
                        <a:buSzTx/>
                        <a:buFontTx/>
                        <a:buNone/>
                        <a:tabLst/>
                        <a:defRPr/>
                      </a:pPr>
                      <a:r>
                        <a:rPr lang="en-US" sz="1130" b="1" dirty="0" smtClean="0">
                          <a:latin typeface="+mn-lt"/>
                        </a:rPr>
                        <a:t>Schizophrenia </a:t>
                      </a:r>
                      <a:endParaRPr lang="ar-SA" sz="1130" dirty="0" smtClean="0">
                        <a:latin typeface="+mn-lt"/>
                      </a:endParaRPr>
                    </a:p>
                  </a:txBody>
                  <a:tcPr anchor="ctr">
                    <a:solidFill>
                      <a:schemeClr val="bg1"/>
                    </a:solidFill>
                  </a:tcPr>
                </a:tc>
                <a:extLst>
                  <a:ext uri="{0D108BD9-81ED-4DB2-BD59-A6C34878D82A}">
                    <a16:rowId xmlns="" xmlns:a16="http://schemas.microsoft.com/office/drawing/2014/main" val="10011"/>
                  </a:ext>
                </a:extLst>
              </a:tr>
              <a:tr h="1095432">
                <a:tc>
                  <a:txBody>
                    <a:bodyPr/>
                    <a:lstStyle/>
                    <a:p>
                      <a:pPr marL="0" algn="ctr" defTabSz="514350" rtl="0" eaLnBrk="1" latinLnBrk="0" hangingPunct="1"/>
                      <a:r>
                        <a:rPr lang="en-US" sz="2000" b="1" kern="1200" dirty="0" smtClean="0">
                          <a:solidFill>
                            <a:schemeClr val="tx1"/>
                          </a:solidFill>
                          <a:latin typeface="+mn-lt"/>
                          <a:ea typeface="+mn-ea"/>
                          <a:cs typeface="+mn-cs"/>
                        </a:rPr>
                        <a:t>GABA</a:t>
                      </a:r>
                      <a:endParaRPr lang="en-US" sz="2000" b="1" dirty="0"/>
                    </a:p>
                  </a:txBody>
                  <a:tcPr vert="vert270" anchor="ctr">
                    <a:solidFill>
                      <a:srgbClr val="91C7C8">
                        <a:alpha val="50196"/>
                      </a:srgbClr>
                    </a:solidFill>
                  </a:tcPr>
                </a:tc>
                <a:tc>
                  <a:txBody>
                    <a:bodyPr/>
                    <a:lstStyle/>
                    <a:p>
                      <a:pPr marL="285750" indent="-285750" algn="l">
                        <a:buFont typeface="Arial" charset="0"/>
                        <a:buChar char="•"/>
                      </a:pPr>
                      <a:r>
                        <a:rPr lang="en-US" sz="1130" b="1" dirty="0" smtClean="0">
                          <a:latin typeface="+mn-lt"/>
                        </a:rPr>
                        <a:t>GABA</a:t>
                      </a:r>
                      <a:r>
                        <a:rPr lang="en-US" sz="1130" dirty="0" smtClean="0">
                          <a:latin typeface="+mn-lt"/>
                        </a:rPr>
                        <a:t> is the</a:t>
                      </a:r>
                      <a:r>
                        <a:rPr lang="ar-SA" sz="1130" dirty="0" smtClean="0">
                          <a:latin typeface="+mn-lt"/>
                        </a:rPr>
                        <a:t> </a:t>
                      </a:r>
                      <a:r>
                        <a:rPr lang="en-US" sz="1130" dirty="0" smtClean="0">
                          <a:latin typeface="+mn-lt"/>
                        </a:rPr>
                        <a:t>main </a:t>
                      </a:r>
                      <a:r>
                        <a:rPr lang="en-US" sz="1130" b="1" dirty="0" smtClean="0">
                          <a:latin typeface="+mn-lt"/>
                        </a:rPr>
                        <a:t>inhibitory</a:t>
                      </a:r>
                      <a:r>
                        <a:rPr lang="en-US" sz="1130" dirty="0" smtClean="0">
                          <a:latin typeface="+mn-lt"/>
                        </a:rPr>
                        <a:t> neurotransmitter in the brain</a:t>
                      </a:r>
                    </a:p>
                    <a:p>
                      <a:pPr marL="285750" indent="-285750" algn="l">
                        <a:buFont typeface="Arial" charset="0"/>
                        <a:buChar char="•"/>
                      </a:pPr>
                      <a:r>
                        <a:rPr lang="en-US" sz="1130" dirty="0" smtClean="0">
                          <a:latin typeface="+mn-lt"/>
                        </a:rPr>
                        <a:t>Present throughout the brain; there is very </a:t>
                      </a:r>
                      <a:r>
                        <a:rPr lang="en-US" sz="1130" dirty="0" smtClean="0">
                          <a:solidFill>
                            <a:srgbClr val="FF0000"/>
                          </a:solidFill>
                          <a:latin typeface="+mn-lt"/>
                        </a:rPr>
                        <a:t>little</a:t>
                      </a:r>
                      <a:r>
                        <a:rPr lang="en-US" sz="1130" dirty="0" smtClean="0">
                          <a:latin typeface="+mn-lt"/>
                        </a:rPr>
                        <a:t> in peripheral tissues </a:t>
                      </a:r>
                    </a:p>
                  </a:txBody>
                  <a:tcPr anchor="ctr">
                    <a:solidFill>
                      <a:schemeClr val="bg1"/>
                    </a:solidFill>
                  </a:tcPr>
                </a:tc>
                <a:tc>
                  <a:txBody>
                    <a:bodyPr/>
                    <a:lstStyle/>
                    <a:p>
                      <a:pPr algn="l"/>
                      <a:r>
                        <a:rPr lang="en-US" sz="1130" dirty="0" smtClean="0">
                          <a:latin typeface="+mn-lt"/>
                        </a:rPr>
                        <a:t>Decrease GABA brain content is associated with</a:t>
                      </a:r>
                      <a:endParaRPr lang="en-US" sz="1130" b="1" dirty="0" smtClean="0">
                        <a:latin typeface="+mn-lt"/>
                      </a:endParaRPr>
                    </a:p>
                    <a:p>
                      <a:pPr marL="0" indent="0" algn="l">
                        <a:buFont typeface="Arial" charset="0"/>
                        <a:buNone/>
                      </a:pPr>
                      <a:r>
                        <a:rPr lang="en-US" sz="1130" b="1" dirty="0" smtClean="0">
                          <a:latin typeface="+mn-lt"/>
                        </a:rPr>
                        <a:t>Epilepsy</a:t>
                      </a:r>
                      <a:r>
                        <a:rPr lang="ar-SA" sz="1130" b="1" baseline="0" dirty="0" smtClean="0">
                          <a:latin typeface="+mn-lt"/>
                        </a:rPr>
                        <a:t> </a:t>
                      </a:r>
                      <a:r>
                        <a:rPr lang="en-US" sz="1130" b="1" baseline="0" dirty="0" smtClean="0">
                          <a:latin typeface="+mn-lt"/>
                        </a:rPr>
                        <a:t> , </a:t>
                      </a:r>
                      <a:r>
                        <a:rPr lang="en-US" sz="1130" b="1" dirty="0" smtClean="0">
                          <a:latin typeface="+mn-lt"/>
                        </a:rPr>
                        <a:t>Anxiety</a:t>
                      </a:r>
                      <a:r>
                        <a:rPr lang="en-US" sz="1130" b="1" baseline="0" dirty="0" smtClean="0">
                          <a:latin typeface="+mn-lt"/>
                        </a:rPr>
                        <a:t> , </a:t>
                      </a:r>
                      <a:r>
                        <a:rPr lang="en-US" sz="1130" b="1" dirty="0" smtClean="0">
                          <a:latin typeface="+mn-lt"/>
                        </a:rPr>
                        <a:t>Convulsions ,</a:t>
                      </a:r>
                      <a:r>
                        <a:rPr lang="en-US" sz="1130" b="1" baseline="0" dirty="0" smtClean="0">
                          <a:latin typeface="+mn-lt"/>
                        </a:rPr>
                        <a:t> </a:t>
                      </a:r>
                      <a:r>
                        <a:rPr lang="en-US" sz="1130" b="1" dirty="0" smtClean="0">
                          <a:latin typeface="+mn-lt"/>
                        </a:rPr>
                        <a:t>Insomnia </a:t>
                      </a:r>
                    </a:p>
                    <a:p>
                      <a:pPr marL="0" indent="0" algn="l">
                        <a:buFont typeface="Arial" charset="0"/>
                        <a:buNone/>
                      </a:pPr>
                      <a:r>
                        <a:rPr lang="en-US" sz="1130" dirty="0" smtClean="0">
                          <a:solidFill>
                            <a:srgbClr val="0432FF"/>
                          </a:solidFill>
                          <a:latin typeface="+mn-lt"/>
                        </a:rPr>
                        <a:t>Benzodiazepine</a:t>
                      </a:r>
                      <a:r>
                        <a:rPr lang="en-US" sz="1130" dirty="0" smtClean="0">
                          <a:solidFill>
                            <a:srgbClr val="FF0000"/>
                          </a:solidFill>
                          <a:latin typeface="+mn-lt"/>
                        </a:rPr>
                        <a:t> (</a:t>
                      </a:r>
                      <a:r>
                        <a:rPr lang="en-US" sz="1130" dirty="0" smtClean="0">
                          <a:solidFill>
                            <a:srgbClr val="0432FF"/>
                          </a:solidFill>
                          <a:latin typeface="+mn-lt"/>
                        </a:rPr>
                        <a:t>diazepam</a:t>
                      </a:r>
                      <a:r>
                        <a:rPr lang="en-US" sz="1130" dirty="0" smtClean="0">
                          <a:solidFill>
                            <a:srgbClr val="FF0000"/>
                          </a:solidFill>
                          <a:latin typeface="+mn-lt"/>
                        </a:rPr>
                        <a:t>) enhances GABA function and used in treatment of  above diseases</a:t>
                      </a:r>
                      <a:r>
                        <a:rPr lang="en-US" sz="1130" dirty="0" smtClean="0">
                          <a:latin typeface="+mn-lt"/>
                        </a:rPr>
                        <a:t> </a:t>
                      </a:r>
                    </a:p>
                  </a:txBody>
                  <a:tcPr anchor="ctr">
                    <a:solidFill>
                      <a:schemeClr val="bg1"/>
                    </a:solidFill>
                  </a:tcPr>
                </a:tc>
              </a:tr>
              <a:tr h="927703">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Glutamate</a:t>
                      </a:r>
                      <a:endParaRPr lang="en-US" sz="1800" b="1" kern="1200" dirty="0" smtClean="0">
                        <a:solidFill>
                          <a:schemeClr val="tx1"/>
                        </a:solidFill>
                        <a:latin typeface="+mn-lt"/>
                        <a:ea typeface="+mn-ea"/>
                        <a:cs typeface="+mn-cs"/>
                      </a:endParaRPr>
                    </a:p>
                  </a:txBody>
                  <a:tcPr vert="vert270" anchor="ctr">
                    <a:solidFill>
                      <a:srgbClr val="F4BCBA">
                        <a:alpha val="50196"/>
                      </a:srgbClr>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130" dirty="0" smtClean="0">
                          <a:latin typeface="+mn-lt"/>
                        </a:rPr>
                        <a:t>is an</a:t>
                      </a:r>
                      <a:r>
                        <a:rPr lang="en-US" sz="1130" dirty="0" smtClean="0">
                          <a:solidFill>
                            <a:srgbClr val="FF0000"/>
                          </a:solidFill>
                          <a:latin typeface="+mn-lt"/>
                        </a:rPr>
                        <a:t> </a:t>
                      </a:r>
                      <a:r>
                        <a:rPr lang="en-US" sz="1130" dirty="0" smtClean="0">
                          <a:latin typeface="+mn-lt"/>
                        </a:rPr>
                        <a:t>An </a:t>
                      </a:r>
                      <a:r>
                        <a:rPr lang="en-US" sz="1130" b="1" dirty="0" smtClean="0">
                          <a:latin typeface="+mn-lt"/>
                        </a:rPr>
                        <a:t>increase</a:t>
                      </a:r>
                      <a:r>
                        <a:rPr lang="en-US" sz="1130" dirty="0" smtClean="0">
                          <a:latin typeface="+mn-lt"/>
                        </a:rPr>
                        <a:t> in its level predispose to </a:t>
                      </a:r>
                      <a:r>
                        <a:rPr lang="en-US" sz="1130" dirty="0" smtClean="0">
                          <a:solidFill>
                            <a:srgbClr val="FF0000"/>
                          </a:solidFill>
                          <a:latin typeface="+mn-lt"/>
                        </a:rPr>
                        <a:t>epilepsy</a:t>
                      </a:r>
                      <a:r>
                        <a:rPr lang="en-US" sz="1130" dirty="0" smtClean="0">
                          <a:latin typeface="+mn-lt"/>
                        </a:rPr>
                        <a:t> </a:t>
                      </a:r>
                    </a:p>
                    <a:p>
                      <a:pPr marL="285750" indent="-285750" algn="l">
                        <a:buFont typeface="Arial" charset="0"/>
                        <a:buChar char="•"/>
                      </a:pPr>
                      <a:r>
                        <a:rPr lang="en-US" sz="1130" dirty="0" smtClean="0">
                          <a:solidFill>
                            <a:srgbClr val="FF0000"/>
                          </a:solidFill>
                          <a:latin typeface="+mn-lt"/>
                        </a:rPr>
                        <a:t>excitatory </a:t>
                      </a:r>
                      <a:r>
                        <a:rPr lang="en-US" sz="1130" dirty="0" smtClean="0">
                          <a:latin typeface="+mn-lt"/>
                        </a:rPr>
                        <a:t>neurotransmitter</a:t>
                      </a:r>
                    </a:p>
                  </a:txBody>
                  <a:tcPr anchor="ctr">
                    <a:solidFill>
                      <a:schemeClr val="bg1"/>
                    </a:solidFill>
                  </a:tcPr>
                </a:tc>
                <a:tc>
                  <a:txBody>
                    <a:bodyPr/>
                    <a:lstStyle/>
                    <a:p>
                      <a:pPr marL="285750" indent="-285750" algn="l">
                        <a:buFont typeface="Arial" charset="0"/>
                        <a:buChar char="•"/>
                      </a:pPr>
                      <a:r>
                        <a:rPr lang="en-US" sz="1130" dirty="0" smtClean="0">
                          <a:latin typeface="+mn-lt"/>
                        </a:rPr>
                        <a:t>Reduction of brain damage following :</a:t>
                      </a:r>
                    </a:p>
                    <a:p>
                      <a:pPr marL="285750" indent="-285750" algn="l">
                        <a:buFont typeface="Arial" charset="0"/>
                        <a:buChar char="•"/>
                      </a:pPr>
                      <a:r>
                        <a:rPr lang="en-US" sz="1130" b="1" dirty="0" smtClean="0">
                          <a:solidFill>
                            <a:srgbClr val="FF0000"/>
                          </a:solidFill>
                          <a:latin typeface="+mn-lt"/>
                        </a:rPr>
                        <a:t>strokes &amp; head injury </a:t>
                      </a:r>
                    </a:p>
                    <a:p>
                      <a:pPr marL="285750" indent="-285750" algn="l">
                        <a:buFont typeface="Arial" charset="0"/>
                        <a:buChar char="•"/>
                      </a:pPr>
                      <a:r>
                        <a:rPr lang="en-US" sz="1130" b="1" dirty="0" smtClean="0">
                          <a:solidFill>
                            <a:schemeClr val="tx1"/>
                          </a:solidFill>
                          <a:latin typeface="+mn-lt"/>
                        </a:rPr>
                        <a:t>Treatment of </a:t>
                      </a:r>
                      <a:r>
                        <a:rPr lang="en-US" sz="1130" b="1" dirty="0" smtClean="0">
                          <a:solidFill>
                            <a:srgbClr val="FF0000"/>
                          </a:solidFill>
                          <a:latin typeface="+mn-lt"/>
                        </a:rPr>
                        <a:t>epilepsy </a:t>
                      </a:r>
                    </a:p>
                    <a:p>
                      <a:pPr marL="285750" indent="-285750" algn="l">
                        <a:buFont typeface="Arial" charset="0"/>
                        <a:buChar char="•"/>
                      </a:pPr>
                      <a:r>
                        <a:rPr lang="en-US" sz="1130" b="1" dirty="0" smtClean="0">
                          <a:solidFill>
                            <a:srgbClr val="FF0000"/>
                          </a:solidFill>
                          <a:latin typeface="+mn-lt"/>
                        </a:rPr>
                        <a:t>Drug dependence</a:t>
                      </a:r>
                    </a:p>
                    <a:p>
                      <a:pPr marL="285750" indent="-285750" algn="l">
                        <a:buFont typeface="Arial" charset="0"/>
                        <a:buChar char="•"/>
                      </a:pPr>
                      <a:r>
                        <a:rPr lang="en-US" sz="1130" b="1" dirty="0" smtClean="0">
                          <a:solidFill>
                            <a:srgbClr val="FF0000"/>
                          </a:solidFill>
                          <a:latin typeface="+mn-lt"/>
                        </a:rPr>
                        <a:t>Schizophrenia </a:t>
                      </a:r>
                    </a:p>
                  </a:txBody>
                  <a:tcPr anchor="ctr">
                    <a:solidFill>
                      <a:schemeClr val="bg1"/>
                    </a:solidFill>
                  </a:tcPr>
                </a:tc>
              </a:tr>
            </a:tbl>
          </a:graphicData>
        </a:graphic>
      </p:graphicFrame>
    </p:spTree>
    <p:extLst>
      <p:ext uri="{BB962C8B-B14F-4D97-AF65-F5344CB8AC3E}">
        <p14:creationId xmlns:p14="http://schemas.microsoft.com/office/powerpoint/2010/main" val="76208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315585"/>
              </p:ext>
            </p:extLst>
          </p:nvPr>
        </p:nvGraphicFramePr>
        <p:xfrm>
          <a:off x="0" y="17933"/>
          <a:ext cx="6858000" cy="9425484"/>
        </p:xfrm>
        <a:graphic>
          <a:graphicData uri="http://schemas.openxmlformats.org/drawingml/2006/table">
            <a:tbl>
              <a:tblPr firstRow="1" bandRow="1">
                <a:tableStyleId>{5940675A-B579-460E-94D1-54222C63F5DA}</a:tableStyleId>
              </a:tblPr>
              <a:tblGrid>
                <a:gridCol w="667657">
                  <a:extLst>
                    <a:ext uri="{9D8B030D-6E8A-4147-A177-3AD203B41FA5}">
                      <a16:colId xmlns="" xmlns:a16="http://schemas.microsoft.com/office/drawing/2014/main" val="20000"/>
                    </a:ext>
                  </a:extLst>
                </a:gridCol>
                <a:gridCol w="2656114">
                  <a:extLst>
                    <a:ext uri="{9D8B030D-6E8A-4147-A177-3AD203B41FA5}">
                      <a16:colId xmlns="" xmlns:a16="http://schemas.microsoft.com/office/drawing/2014/main" val="20001"/>
                    </a:ext>
                  </a:extLst>
                </a:gridCol>
                <a:gridCol w="1378858">
                  <a:extLst>
                    <a:ext uri="{9D8B030D-6E8A-4147-A177-3AD203B41FA5}">
                      <a16:colId xmlns="" xmlns:a16="http://schemas.microsoft.com/office/drawing/2014/main" val="20002"/>
                    </a:ext>
                  </a:extLst>
                </a:gridCol>
                <a:gridCol w="2155371">
                  <a:extLst>
                    <a:ext uri="{9D8B030D-6E8A-4147-A177-3AD203B41FA5}">
                      <a16:colId xmlns="" xmlns:a16="http://schemas.microsoft.com/office/drawing/2014/main" val="20003"/>
                    </a:ext>
                  </a:extLst>
                </a:gridCol>
              </a:tblGrid>
              <a:tr h="436693">
                <a:tc gridSpan="4">
                  <a:txBody>
                    <a:bodyPr/>
                    <a:lstStyle/>
                    <a:p>
                      <a:pPr algn="ctr"/>
                      <a:r>
                        <a:rPr lang="en-US" sz="2400" b="1" i="1" u="sng" kern="1200" dirty="0">
                          <a:ln w="6600">
                            <a:solidFill>
                              <a:schemeClr val="tx1"/>
                            </a:solidFill>
                            <a:prstDash val="solid"/>
                          </a:ln>
                          <a:solidFill>
                            <a:schemeClr val="bg1"/>
                          </a:solidFill>
                          <a:effectLst>
                            <a:outerShdw dist="38100" dir="2700000" algn="tl" rotWithShape="0">
                              <a:schemeClr val="accent2"/>
                            </a:outerShdw>
                          </a:effectLst>
                          <a:latin typeface="Abadi MT Condensed Extra Bold" charset="0"/>
                          <a:ea typeface="Abadi MT Condensed Extra Bold" charset="0"/>
                          <a:cs typeface="Abadi MT Condensed Extra Bold" charset="0"/>
                        </a:rPr>
                        <a:t>To understand !</a:t>
                      </a:r>
                    </a:p>
                  </a:txBody>
                  <a:tcPr anchor="ctr">
                    <a:solidFill>
                      <a:schemeClr val="accent4"/>
                    </a:solidFill>
                  </a:tcPr>
                </a:tc>
                <a:tc hMerge="1">
                  <a:txBody>
                    <a:bodyPr/>
                    <a:lstStyle/>
                    <a:p>
                      <a:endParaRPr lang="en-US" sz="800" dirty="0"/>
                    </a:p>
                  </a:txBody>
                  <a:tcPr>
                    <a:solidFill>
                      <a:schemeClr val="accent4"/>
                    </a:solidFill>
                  </a:tcPr>
                </a:tc>
                <a:tc hMerge="1">
                  <a:txBody>
                    <a:bodyPr/>
                    <a:lstStyle/>
                    <a:p>
                      <a:endParaRPr lang="en-US" sz="800" dirty="0"/>
                    </a:p>
                  </a:txBody>
                  <a:tcPr>
                    <a:solidFill>
                      <a:schemeClr val="accent4"/>
                    </a:solidFill>
                  </a:tcPr>
                </a:tc>
                <a:tc hMerge="1">
                  <a:txBody>
                    <a:bodyPr/>
                    <a:lstStyle/>
                    <a:p>
                      <a:pPr marL="0" algn="r" defTabSz="514350" rtl="1" eaLnBrk="1" latinLnBrk="0" hangingPunct="1"/>
                      <a:endParaRPr lang="en-US" sz="800" dirty="0"/>
                    </a:p>
                  </a:txBody>
                  <a:tcPr>
                    <a:solidFill>
                      <a:schemeClr val="accent4"/>
                    </a:solidFill>
                  </a:tcPr>
                </a:tc>
                <a:extLst>
                  <a:ext uri="{0D108BD9-81ED-4DB2-BD59-A6C34878D82A}">
                    <a16:rowId xmlns="" xmlns:a16="http://schemas.microsoft.com/office/drawing/2014/main" val="10000"/>
                  </a:ext>
                </a:extLst>
              </a:tr>
              <a:tr h="573734">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Trans-</a:t>
                      </a:r>
                      <a:r>
                        <a:rPr lang="en-US" sz="1200" b="1" kern="1200" dirty="0" err="1" smtClean="0">
                          <a:solidFill>
                            <a:schemeClr val="tx1"/>
                          </a:solidFill>
                          <a:effectLst/>
                          <a:latin typeface="+mn-lt"/>
                          <a:ea typeface="+mn-ea"/>
                          <a:cs typeface="+mn-cs"/>
                        </a:rPr>
                        <a:t>mitter</a:t>
                      </a:r>
                      <a:r>
                        <a:rPr lang="en-US"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Anatomic </a:t>
                      </a:r>
                      <a:r>
                        <a:rPr lang="en-US" sz="1400" b="1" kern="1200" dirty="0">
                          <a:solidFill>
                            <a:schemeClr val="tx1"/>
                          </a:solidFill>
                          <a:effectLst/>
                          <a:latin typeface="+mn-lt"/>
                          <a:ea typeface="+mn-ea"/>
                          <a:cs typeface="+mn-cs"/>
                        </a:rPr>
                        <a:t>distribution</a:t>
                      </a:r>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Receptor </a:t>
                      </a:r>
                      <a:r>
                        <a:rPr lang="en-US" sz="1200" b="1" kern="1200" dirty="0">
                          <a:solidFill>
                            <a:schemeClr val="tx1"/>
                          </a:solidFill>
                          <a:effectLst/>
                          <a:latin typeface="+mn-lt"/>
                          <a:ea typeface="+mn-ea"/>
                          <a:cs typeface="+mn-cs"/>
                        </a:rPr>
                        <a:t>subtype </a:t>
                      </a:r>
                    </a:p>
                  </a:txBody>
                  <a:tcPr anchor="ctr">
                    <a:solidFill>
                      <a:schemeClr val="accent4"/>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Receptor mechanism</a:t>
                      </a:r>
                      <a:endParaRPr lang="en-US" sz="1400" b="1" kern="1200" dirty="0">
                        <a:solidFill>
                          <a:schemeClr val="tx1"/>
                        </a:solidFill>
                        <a:effectLst/>
                        <a:latin typeface="+mn-lt"/>
                        <a:ea typeface="+mn-ea"/>
                        <a:cs typeface="+mn-cs"/>
                      </a:endParaRPr>
                    </a:p>
                  </a:txBody>
                  <a:tcPr anchor="ctr">
                    <a:solidFill>
                      <a:schemeClr val="accent4"/>
                    </a:solidFill>
                  </a:tcPr>
                </a:tc>
                <a:extLst>
                  <a:ext uri="{0D108BD9-81ED-4DB2-BD59-A6C34878D82A}">
                    <a16:rowId xmlns="" xmlns:a16="http://schemas.microsoft.com/office/drawing/2014/main" val="10001"/>
                  </a:ext>
                </a:extLst>
              </a:tr>
              <a:tr h="524031">
                <a:tc rowSpan="3">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 </a:t>
                      </a:r>
                      <a:r>
                        <a:rPr lang="en-US" sz="2000" b="1" dirty="0"/>
                        <a:t>Acetylcholine </a:t>
                      </a:r>
                      <a:endParaRPr lang="en-US" sz="2000" dirty="0"/>
                    </a:p>
                  </a:txBody>
                  <a:tcPr vert="vert270" anchor="ctr">
                    <a:solidFill>
                      <a:srgbClr val="00FDFF">
                        <a:alpha val="50196"/>
                      </a:srgbClr>
                    </a:solidFill>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Cell </a:t>
                      </a:r>
                      <a:r>
                        <a:rPr lang="en-US" sz="1600" kern="1200" dirty="0">
                          <a:solidFill>
                            <a:schemeClr val="tx1"/>
                          </a:solidFill>
                          <a:effectLst/>
                          <a:latin typeface="+mn-lt"/>
                          <a:ea typeface="+mn-ea"/>
                          <a:cs typeface="+mn-cs"/>
                        </a:rPr>
                        <a:t>bodies at all levels, short and long axons </a:t>
                      </a:r>
                    </a:p>
                  </a:txBody>
                  <a:tcPr anchor="ctr"/>
                </a:tc>
                <a:tc>
                  <a:txBody>
                    <a:bodyPr/>
                    <a:lstStyle/>
                    <a:p>
                      <a:pPr marL="171450" marR="0" indent="-171450" algn="ctr" defTabSz="514350" rtl="0" eaLnBrk="1" fontAlgn="auto" latinLnBrk="0" hangingPunct="1">
                        <a:lnSpc>
                          <a:spcPct val="100000"/>
                        </a:lnSpc>
                        <a:spcBef>
                          <a:spcPts val="0"/>
                        </a:spcBef>
                        <a:spcAft>
                          <a:spcPts val="0"/>
                        </a:spcAft>
                        <a:buClrTx/>
                        <a:buSzTx/>
                        <a:buFontTx/>
                        <a:buChar char="-"/>
                        <a:tabLst/>
                        <a:defRPr/>
                      </a:pPr>
                      <a:r>
                        <a:rPr lang="en-US" sz="1000" kern="1200" dirty="0">
                          <a:solidFill>
                            <a:schemeClr val="tx1"/>
                          </a:solidFill>
                          <a:effectLst/>
                          <a:latin typeface="+mn-lt"/>
                          <a:ea typeface="+mn-ea"/>
                          <a:cs typeface="+mn-cs"/>
                        </a:rPr>
                        <a:t>M1: blocked by </a:t>
                      </a:r>
                      <a:r>
                        <a:rPr lang="en-US" sz="1000" kern="1200" dirty="0">
                          <a:solidFill>
                            <a:srgbClr val="0070C0"/>
                          </a:solidFill>
                          <a:effectLst/>
                          <a:latin typeface="+mn-lt"/>
                          <a:ea typeface="+mn-ea"/>
                          <a:cs typeface="+mn-cs"/>
                        </a:rPr>
                        <a:t>pirenzepine</a:t>
                      </a:r>
                      <a:r>
                        <a:rPr lang="en-US" sz="1000" kern="1200" dirty="0">
                          <a:solidFill>
                            <a:schemeClr val="tx1"/>
                          </a:solidFill>
                          <a:effectLst/>
                          <a:latin typeface="+mn-lt"/>
                          <a:ea typeface="+mn-ea"/>
                          <a:cs typeface="+mn-cs"/>
                        </a:rPr>
                        <a:t> and </a:t>
                      </a:r>
                      <a:r>
                        <a:rPr lang="en-US" sz="1000" kern="1200" dirty="0" smtClean="0">
                          <a:solidFill>
                            <a:srgbClr val="0070C0"/>
                          </a:solidFill>
                          <a:effectLst/>
                          <a:latin typeface="+mn-lt"/>
                          <a:ea typeface="+mn-ea"/>
                          <a:cs typeface="+mn-cs"/>
                        </a:rPr>
                        <a:t>atropine</a:t>
                      </a:r>
                      <a:endParaRPr lang="en-US" sz="1000" kern="1200" dirty="0">
                        <a:solidFill>
                          <a:srgbClr val="0070C0"/>
                        </a:solidFill>
                        <a:effectLst/>
                        <a:latin typeface="+mn-lt"/>
                        <a:ea typeface="+mn-ea"/>
                        <a:cs typeface="+mn-cs"/>
                      </a:endParaRPr>
                    </a:p>
                  </a:txBody>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Excitatory : decrease K conductance &amp; increase IP3 &amp; DAG </a:t>
                      </a:r>
                      <a:endParaRPr lang="en-US" sz="1000" dirty="0"/>
                    </a:p>
                  </a:txBody>
                  <a:tcPr anchor="ctr"/>
                </a:tc>
                <a:extLst>
                  <a:ext uri="{0D108BD9-81ED-4DB2-BD59-A6C34878D82A}">
                    <a16:rowId xmlns="" xmlns:a16="http://schemas.microsoft.com/office/drawing/2014/main" val="10002"/>
                  </a:ext>
                </a:extLst>
              </a:tr>
              <a:tr h="553144">
                <a:tc vMerge="1">
                  <a:txBody>
                    <a:bodyPr/>
                    <a:lstStyle/>
                    <a:p>
                      <a:endParaRPr lang="en-US"/>
                    </a:p>
                  </a:txBody>
                  <a:tcPr/>
                </a:tc>
                <a:tc vMerge="1">
                  <a:txBody>
                    <a:bodyPr/>
                    <a:lstStyle/>
                    <a:p>
                      <a:endParaRPr lang="en-US"/>
                    </a:p>
                  </a:txBody>
                  <a:tcPr/>
                </a:tc>
                <a:tc>
                  <a:txBody>
                    <a:bodyPr/>
                    <a:lstStyle/>
                    <a:p>
                      <a:pPr marL="171450" marR="0" lvl="0" indent="-171450" algn="ctr" defTabSz="514350" rtl="0" eaLnBrk="1" fontAlgn="auto" latinLnBrk="0" hangingPunct="1">
                        <a:lnSpc>
                          <a:spcPct val="100000"/>
                        </a:lnSpc>
                        <a:spcBef>
                          <a:spcPts val="0"/>
                        </a:spcBef>
                        <a:spcAft>
                          <a:spcPts val="0"/>
                        </a:spcAft>
                        <a:buClrTx/>
                        <a:buSzTx/>
                        <a:buFontTx/>
                        <a:buChar char="-"/>
                        <a:tabLst/>
                        <a:defRPr/>
                      </a:pPr>
                      <a:r>
                        <a:rPr lang="en-US" sz="1000" kern="1200" dirty="0" smtClean="0">
                          <a:solidFill>
                            <a:schemeClr val="tx1"/>
                          </a:solidFill>
                          <a:effectLst/>
                          <a:latin typeface="+mn-lt"/>
                          <a:ea typeface="+mn-ea"/>
                          <a:cs typeface="+mn-cs"/>
                        </a:rPr>
                        <a:t>M2: blocked by </a:t>
                      </a:r>
                      <a:r>
                        <a:rPr lang="en-US" sz="1000" kern="1200" dirty="0" smtClean="0">
                          <a:solidFill>
                            <a:srgbClr val="0070C0"/>
                          </a:solidFill>
                          <a:effectLst/>
                          <a:latin typeface="+mn-lt"/>
                          <a:ea typeface="+mn-ea"/>
                          <a:cs typeface="+mn-cs"/>
                        </a:rPr>
                        <a:t>atropine</a:t>
                      </a:r>
                      <a:r>
                        <a:rPr lang="en-US" sz="1000" kern="1200" dirty="0" smtClean="0">
                          <a:solidFill>
                            <a:schemeClr val="tx1"/>
                          </a:solidFill>
                          <a:effectLst/>
                          <a:latin typeface="+mn-lt"/>
                          <a:ea typeface="+mn-ea"/>
                          <a:cs typeface="+mn-cs"/>
                        </a:rPr>
                        <a:t> </a:t>
                      </a:r>
                      <a:endParaRPr lang="en-US" sz="1000" dirty="0" smtClean="0"/>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Inhibitory : increase K conductance &amp; </a:t>
                      </a:r>
                      <a:r>
                        <a:rPr lang="en-US" sz="1000" kern="1200" dirty="0" smtClean="0">
                          <a:solidFill>
                            <a:schemeClr val="tx1"/>
                          </a:solidFill>
                          <a:effectLst/>
                          <a:latin typeface="+mn-lt"/>
                          <a:ea typeface="+mn-ea"/>
                          <a:cs typeface="+mn-cs"/>
                        </a:rPr>
                        <a:t>decrease</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cAMP</a:t>
                      </a:r>
                      <a:endParaRPr lang="en-US" sz="1000" dirty="0"/>
                    </a:p>
                  </a:txBody>
                  <a:tcPr anchor="ctr"/>
                </a:tc>
              </a:tr>
              <a:tr h="931611">
                <a:tc vMerge="1">
                  <a:txBody>
                    <a:bodyPr/>
                    <a:lstStyle/>
                    <a:p>
                      <a:endParaRPr lang="en-US" dirty="0"/>
                    </a:p>
                  </a:txBody>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err="1" smtClean="0">
                          <a:solidFill>
                            <a:schemeClr val="tx1"/>
                          </a:solidFill>
                          <a:effectLst/>
                          <a:latin typeface="+mn-lt"/>
                          <a:ea typeface="+mn-ea"/>
                          <a:cs typeface="+mn-cs"/>
                        </a:rPr>
                        <a:t>Motoneurons</a:t>
                      </a:r>
                      <a:r>
                        <a:rPr lang="en-US" sz="1600" kern="1200" dirty="0" smtClean="0">
                          <a:solidFill>
                            <a:schemeClr val="tx1"/>
                          </a:solidFill>
                          <a:effectLst/>
                          <a:latin typeface="+mn-lt"/>
                          <a:ea typeface="+mn-ea"/>
                          <a:cs typeface="+mn-cs"/>
                        </a:rPr>
                        <a:t> </a:t>
                      </a:r>
                      <a:r>
                        <a:rPr lang="en-US" sz="1600" kern="1200" dirty="0">
                          <a:solidFill>
                            <a:schemeClr val="tx1"/>
                          </a:solidFill>
                          <a:effectLst/>
                          <a:latin typeface="+mn-lt"/>
                          <a:ea typeface="+mn-ea"/>
                          <a:cs typeface="+mn-cs"/>
                        </a:rPr>
                        <a:t>– renshew cells synapse </a:t>
                      </a:r>
                    </a:p>
                  </a:txBody>
                  <a:tcPr anchor="ct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Nicotinic</a:t>
                      </a:r>
                      <a:r>
                        <a:rPr lang="en-US" sz="1100" kern="1200" dirty="0">
                          <a:solidFill>
                            <a:schemeClr val="tx1"/>
                          </a:solidFill>
                          <a:effectLst/>
                          <a:latin typeface="+mn-lt"/>
                          <a:ea typeface="+mn-ea"/>
                          <a:cs typeface="+mn-cs"/>
                        </a:rPr>
                        <a:t>, N </a:t>
                      </a:r>
                      <a:endParaRPr lang="en-US" sz="1100" dirty="0"/>
                    </a:p>
                  </a:txBody>
                  <a:tcPr anchor="ct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Excitatory</a:t>
                      </a:r>
                      <a:r>
                        <a:rPr lang="en-US" sz="1000" kern="1200" dirty="0">
                          <a:solidFill>
                            <a:schemeClr val="tx1"/>
                          </a:solidFill>
                          <a:effectLst/>
                          <a:latin typeface="+mn-lt"/>
                          <a:ea typeface="+mn-ea"/>
                          <a:cs typeface="+mn-cs"/>
                        </a:rPr>
                        <a:t>: increase cation conductance </a:t>
                      </a:r>
                      <a:endParaRPr lang="en-US" sz="1000" dirty="0"/>
                    </a:p>
                  </a:txBody>
                  <a:tcPr anchor="ctr"/>
                </a:tc>
                <a:extLst>
                  <a:ext uri="{0D108BD9-81ED-4DB2-BD59-A6C34878D82A}">
                    <a16:rowId xmlns="" xmlns:a16="http://schemas.microsoft.com/office/drawing/2014/main" val="10003"/>
                  </a:ext>
                </a:extLst>
              </a:tr>
              <a:tr h="567700">
                <a:tc rowSpan="2">
                  <a:txBody>
                    <a:bodyPr/>
                    <a:lstStyle/>
                    <a:p>
                      <a:pPr algn="ctr"/>
                      <a:r>
                        <a:rPr lang="en-US" sz="2000" b="1" dirty="0"/>
                        <a:t>dopamine</a:t>
                      </a:r>
                      <a:r>
                        <a:rPr lang="en-US" sz="1800" b="1" dirty="0">
                          <a:solidFill>
                            <a:schemeClr val="bg1"/>
                          </a:solidFill>
                        </a:rPr>
                        <a:t> </a:t>
                      </a:r>
                      <a:endParaRPr lang="en-US" sz="2000" dirty="0">
                        <a:solidFill>
                          <a:schemeClr val="bg1"/>
                        </a:solidFill>
                      </a:endParaRPr>
                    </a:p>
                  </a:txBody>
                  <a:tcPr vert="vert270" anchor="ctr">
                    <a:solidFill>
                      <a:srgbClr val="8EFA00">
                        <a:alpha val="50980"/>
                      </a:srgbClr>
                    </a:solidFill>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Cell </a:t>
                      </a:r>
                      <a:r>
                        <a:rPr lang="en-US" sz="1600" kern="1200" dirty="0">
                          <a:solidFill>
                            <a:schemeClr val="tx1"/>
                          </a:solidFill>
                          <a:effectLst/>
                          <a:latin typeface="+mn-lt"/>
                          <a:ea typeface="+mn-ea"/>
                          <a:cs typeface="+mn-cs"/>
                        </a:rPr>
                        <a:t>bodies at all levels, short, medium and long axons </a:t>
                      </a:r>
                    </a:p>
                  </a:txBody>
                  <a:tcPr anchor="ctr"/>
                </a:tc>
                <a:tc>
                  <a:txBody>
                    <a:bodyPr/>
                    <a:lstStyle/>
                    <a:p>
                      <a:pPr algn="ctr"/>
                      <a:r>
                        <a:rPr lang="en-US" sz="1100" kern="1200" dirty="0">
                          <a:solidFill>
                            <a:schemeClr val="tx1"/>
                          </a:solidFill>
                          <a:effectLst/>
                          <a:latin typeface="+mn-lt"/>
                          <a:ea typeface="+mn-ea"/>
                          <a:cs typeface="+mn-cs"/>
                        </a:rPr>
                        <a:t>D1: </a:t>
                      </a:r>
                      <a:r>
                        <a:rPr lang="en-US" sz="1100" kern="1200" dirty="0" smtClean="0">
                          <a:solidFill>
                            <a:schemeClr val="tx1"/>
                          </a:solidFill>
                          <a:effectLst/>
                          <a:latin typeface="+mn-lt"/>
                          <a:ea typeface="+mn-ea"/>
                          <a:cs typeface="+mn-cs"/>
                        </a:rPr>
                        <a:t>blocked </a:t>
                      </a:r>
                      <a:r>
                        <a:rPr lang="en-US" sz="1100" kern="1200" dirty="0">
                          <a:solidFill>
                            <a:schemeClr val="tx1"/>
                          </a:solidFill>
                          <a:effectLst/>
                          <a:latin typeface="+mn-lt"/>
                          <a:ea typeface="+mn-ea"/>
                          <a:cs typeface="+mn-cs"/>
                        </a:rPr>
                        <a:t>by </a:t>
                      </a:r>
                      <a:endParaRPr lang="en-US" sz="1100" dirty="0"/>
                    </a:p>
                    <a:p>
                      <a:pPr algn="ctr"/>
                      <a:r>
                        <a:rPr lang="en-US" sz="1100" kern="1200" dirty="0">
                          <a:solidFill>
                            <a:srgbClr val="0070C0"/>
                          </a:solidFill>
                          <a:effectLst/>
                          <a:latin typeface="+mn-lt"/>
                          <a:ea typeface="+mn-ea"/>
                          <a:cs typeface="+mn-cs"/>
                        </a:rPr>
                        <a:t>phenothiazine </a:t>
                      </a:r>
                      <a:endParaRPr lang="en-US" sz="1100" dirty="0">
                        <a:solidFill>
                          <a:srgbClr val="0070C0"/>
                        </a:solidFill>
                      </a:endParaRPr>
                    </a:p>
                  </a:txBody>
                  <a:tcPr anchor="ct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Inhibitory: increase </a:t>
                      </a:r>
                      <a:r>
                        <a:rPr lang="en-US" sz="1000" kern="1200" dirty="0" err="1">
                          <a:solidFill>
                            <a:schemeClr val="tx1"/>
                          </a:solidFill>
                          <a:effectLst/>
                          <a:latin typeface="+mn-lt"/>
                          <a:ea typeface="+mn-ea"/>
                          <a:cs typeface="+mn-cs"/>
                        </a:rPr>
                        <a:t>cAMP</a:t>
                      </a:r>
                      <a:r>
                        <a:rPr lang="en-US" sz="1000" kern="1200" dirty="0">
                          <a:solidFill>
                            <a:schemeClr val="tx1"/>
                          </a:solidFill>
                          <a:effectLst/>
                          <a:latin typeface="+mn-lt"/>
                          <a:ea typeface="+mn-ea"/>
                          <a:cs typeface="+mn-cs"/>
                        </a:rPr>
                        <a:t> </a:t>
                      </a:r>
                      <a:endParaRPr lang="en-US" sz="1000" dirty="0"/>
                    </a:p>
                  </a:txBody>
                  <a:tcPr anchor="ctr"/>
                </a:tc>
                <a:extLst>
                  <a:ext uri="{0D108BD9-81ED-4DB2-BD59-A6C34878D82A}">
                    <a16:rowId xmlns="" xmlns:a16="http://schemas.microsoft.com/office/drawing/2014/main" val="10005"/>
                  </a:ext>
                </a:extLst>
              </a:tr>
              <a:tr h="727821">
                <a:tc vMerge="1">
                  <a:txBody>
                    <a:bodyPr/>
                    <a:lstStyle/>
                    <a:p>
                      <a:endParaRPr lang="en-US" dirty="0"/>
                    </a:p>
                  </a:txBody>
                  <a:tcPr>
                    <a:solidFill>
                      <a:schemeClr val="bg2"/>
                    </a:solidFill>
                  </a:tcPr>
                </a:tc>
                <a:tc vMerge="1">
                  <a:txBody>
                    <a:bodyPr/>
                    <a:lstStyle/>
                    <a:p>
                      <a:endParaRPr lang="en-US" dirty="0"/>
                    </a:p>
                  </a:txBody>
                  <a:tcPr/>
                </a:tc>
                <a:tc>
                  <a:txBody>
                    <a:bodyPr/>
                    <a:lstStyle/>
                    <a:p>
                      <a:pPr algn="ctr"/>
                      <a:r>
                        <a:rPr lang="en-US" sz="1100" kern="1200" dirty="0">
                          <a:solidFill>
                            <a:schemeClr val="tx1"/>
                          </a:solidFill>
                          <a:effectLst/>
                          <a:latin typeface="+mn-lt"/>
                          <a:ea typeface="+mn-ea"/>
                          <a:cs typeface="+mn-cs"/>
                        </a:rPr>
                        <a:t>D2: blocked by </a:t>
                      </a:r>
                      <a:endParaRPr lang="en-US" sz="1100" dirty="0"/>
                    </a:p>
                    <a:p>
                      <a:pPr algn="ctr"/>
                      <a:r>
                        <a:rPr lang="en-US" sz="1100" kern="1200" dirty="0">
                          <a:solidFill>
                            <a:srgbClr val="0070C0"/>
                          </a:solidFill>
                          <a:effectLst/>
                          <a:latin typeface="+mn-lt"/>
                          <a:ea typeface="+mn-ea"/>
                          <a:cs typeface="+mn-cs"/>
                        </a:rPr>
                        <a:t>phenothiazine &amp; haloperidol </a:t>
                      </a:r>
                      <a:endParaRPr lang="en-US" sz="1100" dirty="0">
                        <a:solidFill>
                          <a:srgbClr val="0070C0"/>
                        </a:solidFill>
                      </a:endParaRPr>
                    </a:p>
                  </a:txBody>
                  <a:tcPr anchor="ctr"/>
                </a:tc>
                <a:tc>
                  <a:txBody>
                    <a:bodyPr/>
                    <a:lstStyle/>
                    <a:p>
                      <a:r>
                        <a:rPr lang="en-US" sz="1000" kern="1200" dirty="0">
                          <a:solidFill>
                            <a:schemeClr val="tx1"/>
                          </a:solidFill>
                          <a:effectLst/>
                          <a:latin typeface="+mn-lt"/>
                          <a:ea typeface="+mn-ea"/>
                          <a:cs typeface="+mn-cs"/>
                        </a:rPr>
                        <a:t>Inhibitory (presynaptic ): decrease ca conductance </a:t>
                      </a:r>
                    </a:p>
                    <a:p>
                      <a:r>
                        <a:rPr lang="en-US" sz="1000" kern="1200" dirty="0">
                          <a:solidFill>
                            <a:schemeClr val="tx1"/>
                          </a:solidFill>
                          <a:effectLst/>
                          <a:latin typeface="+mn-lt"/>
                          <a:ea typeface="+mn-ea"/>
                          <a:cs typeface="+mn-cs"/>
                        </a:rPr>
                        <a:t>- Inhibitory (postsynaptic) : increase K conductance, decrease cAMP </a:t>
                      </a:r>
                      <a:endParaRPr lang="en-US" sz="1000" dirty="0"/>
                    </a:p>
                  </a:txBody>
                  <a:tcPr anchor="ctr"/>
                </a:tc>
                <a:extLst>
                  <a:ext uri="{0D108BD9-81ED-4DB2-BD59-A6C34878D82A}">
                    <a16:rowId xmlns="" xmlns:a16="http://schemas.microsoft.com/office/drawing/2014/main" val="10006"/>
                  </a:ext>
                </a:extLst>
              </a:tr>
              <a:tr h="524031">
                <a:tc rowSpan="4">
                  <a:txBody>
                    <a:bodyPr/>
                    <a:lstStyle/>
                    <a:p>
                      <a:pPr marL="0" algn="ctr" defTabSz="514350" rtl="0" eaLnBrk="1" latinLnBrk="0" hangingPunct="1"/>
                      <a:r>
                        <a:rPr lang="en-US" sz="2000" b="1" dirty="0"/>
                        <a:t>Norepinephrine</a:t>
                      </a:r>
                    </a:p>
                  </a:txBody>
                  <a:tcPr vert="vert270" anchor="ctr">
                    <a:solidFill>
                      <a:srgbClr val="D883FF">
                        <a:alpha val="50196"/>
                      </a:srgbClr>
                    </a:solidFill>
                  </a:tcPr>
                </a:tc>
                <a:tc rowSpan="4">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Cell </a:t>
                      </a:r>
                      <a:r>
                        <a:rPr lang="en-US" sz="1600" kern="1200" dirty="0">
                          <a:solidFill>
                            <a:schemeClr val="tx1"/>
                          </a:solidFill>
                          <a:effectLst/>
                          <a:latin typeface="+mn-lt"/>
                          <a:ea typeface="+mn-ea"/>
                          <a:cs typeface="+mn-cs"/>
                        </a:rPr>
                        <a:t>bodies in pons and brainstem project to all </a:t>
                      </a:r>
                      <a:r>
                        <a:rPr lang="en-US" sz="1600" kern="1200" dirty="0" smtClean="0">
                          <a:solidFill>
                            <a:schemeClr val="tx1"/>
                          </a:solidFill>
                          <a:effectLst/>
                          <a:latin typeface="+mn-lt"/>
                          <a:ea typeface="+mn-ea"/>
                          <a:cs typeface="+mn-cs"/>
                        </a:rPr>
                        <a:t>levels.</a:t>
                      </a:r>
                      <a:endParaRPr lang="en-US" sz="1600" kern="1200" dirty="0">
                        <a:solidFill>
                          <a:schemeClr val="tx1"/>
                        </a:solidFill>
                        <a:effectLst/>
                        <a:latin typeface="+mn-lt"/>
                        <a:ea typeface="+mn-ea"/>
                        <a:cs typeface="+mn-cs"/>
                      </a:endParaRPr>
                    </a:p>
                  </a:txBody>
                  <a:tcPr anchor="ctr">
                    <a:solidFill>
                      <a:schemeClr val="bg1"/>
                    </a:solidFill>
                  </a:tcPr>
                </a:tc>
                <a:tc>
                  <a:txBody>
                    <a:bodyPr/>
                    <a:lstStyle/>
                    <a:p>
                      <a:pPr algn="ctr"/>
                      <a:r>
                        <a:rPr lang="en-US" sz="1000" kern="1200" dirty="0">
                          <a:solidFill>
                            <a:schemeClr val="tx1"/>
                          </a:solidFill>
                          <a:effectLst/>
                          <a:latin typeface="+mn-lt"/>
                          <a:ea typeface="+mn-ea"/>
                          <a:cs typeface="+mn-cs"/>
                        </a:rPr>
                        <a:t>Alpha1: blocked by </a:t>
                      </a:r>
                      <a:endParaRPr lang="en-US" sz="1000" dirty="0"/>
                    </a:p>
                    <a:p>
                      <a:pPr algn="ctr"/>
                      <a:r>
                        <a:rPr lang="en-US" sz="1000" kern="1200" dirty="0">
                          <a:solidFill>
                            <a:srgbClr val="0070C0"/>
                          </a:solidFill>
                          <a:effectLst/>
                          <a:latin typeface="+mn-lt"/>
                          <a:ea typeface="+mn-ea"/>
                          <a:cs typeface="+mn-cs"/>
                        </a:rPr>
                        <a:t>prazosin </a:t>
                      </a:r>
                      <a:endParaRPr lang="en-US" sz="1000" dirty="0">
                        <a:solidFill>
                          <a:srgbClr val="0070C0"/>
                        </a:solidFill>
                      </a:endParaRPr>
                    </a:p>
                  </a:txBody>
                  <a:tcPr anchor="ct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Excitatory : decrease K conductance &amp; increase IP3 &amp; DAG </a:t>
                      </a:r>
                      <a:endParaRPr lang="en-US" sz="1000" dirty="0"/>
                    </a:p>
                  </a:txBody>
                  <a:tcPr anchor="ctr"/>
                </a:tc>
                <a:extLst>
                  <a:ext uri="{0D108BD9-81ED-4DB2-BD59-A6C34878D82A}">
                    <a16:rowId xmlns="" xmlns:a16="http://schemas.microsoft.com/office/drawing/2014/main" val="10007"/>
                  </a:ext>
                </a:extLst>
              </a:tr>
              <a:tr h="815160">
                <a:tc vMerge="1">
                  <a:txBody>
                    <a:bodyPr/>
                    <a:lstStyle/>
                    <a:p>
                      <a:endParaRPr lang="en-US" dirty="0"/>
                    </a:p>
                  </a:txBody>
                  <a:tcPr>
                    <a:solidFill>
                      <a:schemeClr val="bg2"/>
                    </a:solidFill>
                  </a:tcPr>
                </a:tc>
                <a:tc vMerge="1">
                  <a:txBody>
                    <a:bodyPr/>
                    <a:lstStyle/>
                    <a:p>
                      <a:endParaRPr lang="en-US" dirty="0"/>
                    </a:p>
                  </a:txBody>
                  <a:tcPr>
                    <a:solidFill>
                      <a:schemeClr val="bg1"/>
                    </a:solidFill>
                  </a:tcPr>
                </a:tc>
                <a:tc>
                  <a:txBody>
                    <a:bodyPr/>
                    <a:lstStyle/>
                    <a:p>
                      <a:pPr algn="ctr"/>
                      <a:r>
                        <a:rPr lang="en-US" sz="1000" kern="1200" dirty="0">
                          <a:solidFill>
                            <a:schemeClr val="tx1"/>
                          </a:solidFill>
                          <a:effectLst/>
                          <a:latin typeface="+mn-lt"/>
                          <a:ea typeface="+mn-ea"/>
                          <a:cs typeface="+mn-cs"/>
                        </a:rPr>
                        <a:t>Alpha2: activated by </a:t>
                      </a:r>
                      <a:endParaRPr lang="en-US" sz="1000" dirty="0"/>
                    </a:p>
                    <a:p>
                      <a:pPr algn="ctr"/>
                      <a:r>
                        <a:rPr lang="en-US" sz="1000" kern="1200" dirty="0" smtClean="0">
                          <a:solidFill>
                            <a:srgbClr val="0070C0"/>
                          </a:solidFill>
                          <a:effectLst/>
                          <a:latin typeface="+mn-lt"/>
                          <a:ea typeface="+mn-ea"/>
                          <a:cs typeface="+mn-cs"/>
                        </a:rPr>
                        <a:t>clonidine</a:t>
                      </a:r>
                      <a:endParaRPr lang="en-US" sz="1000" dirty="0">
                        <a:solidFill>
                          <a:srgbClr val="0070C0"/>
                        </a:solidFill>
                      </a:endParaRPr>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Inhibitory (presynaptic ): decrease ca conductance </a:t>
                      </a:r>
                    </a:p>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 Inhibitory (postsynaptic) : increase K conductance, decrease </a:t>
                      </a:r>
                      <a:r>
                        <a:rPr lang="en-US" sz="1000" kern="1200" dirty="0" err="1">
                          <a:solidFill>
                            <a:schemeClr val="tx1"/>
                          </a:solidFill>
                          <a:effectLst/>
                          <a:latin typeface="+mn-lt"/>
                          <a:ea typeface="+mn-ea"/>
                          <a:cs typeface="+mn-cs"/>
                        </a:rPr>
                        <a:t>cAMP</a:t>
                      </a:r>
                      <a:r>
                        <a:rPr lang="en-US" sz="1000" kern="1200" dirty="0">
                          <a:solidFill>
                            <a:schemeClr val="tx1"/>
                          </a:solidFill>
                          <a:effectLst/>
                          <a:latin typeface="+mn-lt"/>
                          <a:ea typeface="+mn-ea"/>
                          <a:cs typeface="+mn-cs"/>
                        </a:rPr>
                        <a:t> </a:t>
                      </a:r>
                      <a:endParaRPr lang="en-US" sz="1000" dirty="0"/>
                    </a:p>
                  </a:txBody>
                  <a:tcPr anchor="ctr">
                    <a:solidFill>
                      <a:schemeClr val="bg1"/>
                    </a:solidFill>
                  </a:tcPr>
                </a:tc>
                <a:extLst>
                  <a:ext uri="{0D108BD9-81ED-4DB2-BD59-A6C34878D82A}">
                    <a16:rowId xmlns="" xmlns:a16="http://schemas.microsoft.com/office/drawing/2014/main" val="10008"/>
                  </a:ext>
                </a:extLst>
              </a:tr>
              <a:tr h="524031">
                <a:tc vMerge="1">
                  <a:txBody>
                    <a:bodyPr/>
                    <a:lstStyle/>
                    <a:p>
                      <a:endParaRPr lang="en-US" dirty="0"/>
                    </a:p>
                  </a:txBody>
                  <a:tcPr>
                    <a:solidFill>
                      <a:schemeClr val="bg2"/>
                    </a:solidFill>
                  </a:tcPr>
                </a:tc>
                <a:tc vMerge="1">
                  <a:txBody>
                    <a:bodyPr/>
                    <a:lstStyle/>
                    <a:p>
                      <a:endParaRPr lang="en-US" dirty="0"/>
                    </a:p>
                  </a:txBody>
                  <a:tcPr>
                    <a:solidFill>
                      <a:schemeClr val="bg1"/>
                    </a:solidFill>
                  </a:tcPr>
                </a:tc>
                <a:tc>
                  <a:txBody>
                    <a:bodyPr/>
                    <a:lstStyle/>
                    <a:p>
                      <a:pPr algn="ctr"/>
                      <a:r>
                        <a:rPr lang="en-US" sz="1000" kern="1200" dirty="0">
                          <a:solidFill>
                            <a:schemeClr val="tx1"/>
                          </a:solidFill>
                          <a:effectLst/>
                          <a:latin typeface="+mn-lt"/>
                          <a:ea typeface="+mn-ea"/>
                          <a:cs typeface="+mn-cs"/>
                        </a:rPr>
                        <a:t>Beta1 : blocked by </a:t>
                      </a:r>
                      <a:endParaRPr lang="en-US" sz="1000" dirty="0"/>
                    </a:p>
                    <a:p>
                      <a:pPr algn="ctr"/>
                      <a:r>
                        <a:rPr lang="en-US" sz="1000" kern="1200" dirty="0">
                          <a:solidFill>
                            <a:srgbClr val="0070C0"/>
                          </a:solidFill>
                          <a:effectLst/>
                          <a:latin typeface="+mn-lt"/>
                          <a:ea typeface="+mn-ea"/>
                          <a:cs typeface="+mn-cs"/>
                        </a:rPr>
                        <a:t>propranolol </a:t>
                      </a:r>
                      <a:endParaRPr lang="en-US" sz="1000" dirty="0">
                        <a:solidFill>
                          <a:srgbClr val="0070C0"/>
                        </a:solidFill>
                      </a:endParaRPr>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Excitatory : decrease K conductance &amp; increase </a:t>
                      </a:r>
                      <a:r>
                        <a:rPr lang="en-US" sz="1000" kern="1200" dirty="0" err="1">
                          <a:solidFill>
                            <a:schemeClr val="tx1"/>
                          </a:solidFill>
                          <a:effectLst/>
                          <a:latin typeface="+mn-lt"/>
                          <a:ea typeface="+mn-ea"/>
                          <a:cs typeface="+mn-cs"/>
                        </a:rPr>
                        <a:t>cAMP</a:t>
                      </a:r>
                      <a:r>
                        <a:rPr lang="en-US" sz="1000" kern="1200" dirty="0">
                          <a:solidFill>
                            <a:schemeClr val="tx1"/>
                          </a:solidFill>
                          <a:effectLst/>
                          <a:latin typeface="+mn-lt"/>
                          <a:ea typeface="+mn-ea"/>
                          <a:cs typeface="+mn-cs"/>
                        </a:rPr>
                        <a:t> </a:t>
                      </a:r>
                      <a:endParaRPr lang="en-US" sz="1000" dirty="0"/>
                    </a:p>
                  </a:txBody>
                  <a:tcPr anchor="ctr">
                    <a:solidFill>
                      <a:schemeClr val="bg1"/>
                    </a:solidFill>
                  </a:tcPr>
                </a:tc>
                <a:extLst>
                  <a:ext uri="{0D108BD9-81ED-4DB2-BD59-A6C34878D82A}">
                    <a16:rowId xmlns="" xmlns:a16="http://schemas.microsoft.com/office/drawing/2014/main" val="10009"/>
                  </a:ext>
                </a:extLst>
              </a:tr>
              <a:tr h="524031">
                <a:tc vMerge="1">
                  <a:txBody>
                    <a:bodyPr/>
                    <a:lstStyle/>
                    <a:p>
                      <a:endParaRPr lang="en-US" dirty="0"/>
                    </a:p>
                  </a:txBody>
                  <a:tcPr>
                    <a:solidFill>
                      <a:schemeClr val="bg2"/>
                    </a:solidFill>
                  </a:tcPr>
                </a:tc>
                <a:tc vMerge="1">
                  <a:txBody>
                    <a:bodyPr/>
                    <a:lstStyle/>
                    <a:p>
                      <a:endParaRPr lang="en-US" dirty="0"/>
                    </a:p>
                  </a:txBody>
                  <a:tcPr>
                    <a:solidFill>
                      <a:schemeClr val="bg1"/>
                    </a:solidFill>
                  </a:tcPr>
                </a:tc>
                <a:tc>
                  <a:txBody>
                    <a:bodyPr/>
                    <a:lstStyle/>
                    <a:p>
                      <a:pPr algn="ctr"/>
                      <a:r>
                        <a:rPr lang="en-US" sz="1000" kern="1200" dirty="0">
                          <a:solidFill>
                            <a:schemeClr val="tx1"/>
                          </a:solidFill>
                          <a:effectLst/>
                          <a:latin typeface="+mn-lt"/>
                          <a:ea typeface="+mn-ea"/>
                          <a:cs typeface="+mn-cs"/>
                        </a:rPr>
                        <a:t>Beta2 :blocked by </a:t>
                      </a:r>
                      <a:endParaRPr lang="en-US" sz="1000" dirty="0"/>
                    </a:p>
                    <a:p>
                      <a:pPr algn="ctr"/>
                      <a:r>
                        <a:rPr lang="en-US" sz="1000" kern="1200" dirty="0">
                          <a:solidFill>
                            <a:srgbClr val="0070C0"/>
                          </a:solidFill>
                          <a:effectLst/>
                          <a:latin typeface="+mn-lt"/>
                          <a:ea typeface="+mn-ea"/>
                          <a:cs typeface="+mn-cs"/>
                        </a:rPr>
                        <a:t>propranolol </a:t>
                      </a:r>
                      <a:endParaRPr lang="en-US" sz="1000" dirty="0">
                        <a:solidFill>
                          <a:srgbClr val="0070C0"/>
                        </a:solidFill>
                      </a:endParaRPr>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Inhibitory: increase in electrogenic sodium pumps &amp; increase </a:t>
                      </a:r>
                      <a:r>
                        <a:rPr lang="en-US" sz="1000" kern="1200" dirty="0" err="1">
                          <a:solidFill>
                            <a:schemeClr val="tx1"/>
                          </a:solidFill>
                          <a:effectLst/>
                          <a:latin typeface="+mn-lt"/>
                          <a:ea typeface="+mn-ea"/>
                          <a:cs typeface="+mn-cs"/>
                        </a:rPr>
                        <a:t>cAMP</a:t>
                      </a:r>
                      <a:r>
                        <a:rPr lang="en-US" sz="1000" kern="1200" dirty="0">
                          <a:solidFill>
                            <a:schemeClr val="tx1"/>
                          </a:solidFill>
                          <a:effectLst/>
                          <a:latin typeface="+mn-lt"/>
                          <a:ea typeface="+mn-ea"/>
                          <a:cs typeface="+mn-cs"/>
                        </a:rPr>
                        <a:t> </a:t>
                      </a:r>
                      <a:endParaRPr lang="en-US" sz="1000" dirty="0"/>
                    </a:p>
                  </a:txBody>
                  <a:tcPr anchor="ctr">
                    <a:solidFill>
                      <a:schemeClr val="bg1"/>
                    </a:solidFill>
                  </a:tcPr>
                </a:tc>
                <a:extLst>
                  <a:ext uri="{0D108BD9-81ED-4DB2-BD59-A6C34878D82A}">
                    <a16:rowId xmlns="" xmlns:a16="http://schemas.microsoft.com/office/drawing/2014/main" val="10010"/>
                  </a:ext>
                </a:extLst>
              </a:tr>
              <a:tr h="669595">
                <a:tc rowSpan="4">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b="1" dirty="0"/>
                        <a:t>Serotonin</a:t>
                      </a:r>
                    </a:p>
                    <a:p>
                      <a:pPr marL="0" marR="0" indent="0" algn="ctr" defTabSz="514350" rtl="0" eaLnBrk="1" fontAlgn="auto" latinLnBrk="0" hangingPunct="1">
                        <a:lnSpc>
                          <a:spcPct val="100000"/>
                        </a:lnSpc>
                        <a:spcBef>
                          <a:spcPts val="0"/>
                        </a:spcBef>
                        <a:spcAft>
                          <a:spcPts val="0"/>
                        </a:spcAft>
                        <a:buClrTx/>
                        <a:buSzTx/>
                        <a:buFontTx/>
                        <a:buNone/>
                        <a:tabLst/>
                        <a:defRPr/>
                      </a:pPr>
                      <a:r>
                        <a:rPr lang="en-US" sz="1600" b="1" dirty="0"/>
                        <a:t> (5- hydroxy-tryptamine) </a:t>
                      </a:r>
                    </a:p>
                    <a:p>
                      <a:pPr marL="0" algn="ctr" defTabSz="514350" rtl="0" eaLnBrk="1" latinLnBrk="0" hangingPunct="1"/>
                      <a:endParaRPr lang="en-US" sz="2000" b="1" dirty="0"/>
                    </a:p>
                  </a:txBody>
                  <a:tcPr vert="vert270" anchor="ctr">
                    <a:solidFill>
                      <a:srgbClr val="FF2F92">
                        <a:alpha val="50196"/>
                      </a:srgbClr>
                    </a:solidFill>
                  </a:tcPr>
                </a:tc>
                <a:tc rowSpan="4">
                  <a:txBody>
                    <a:bodyPr/>
                    <a:lstStyle/>
                    <a:p>
                      <a:pPr algn="ctr"/>
                      <a:r>
                        <a:rPr lang="en-US" sz="1600" kern="1200" dirty="0" smtClean="0">
                          <a:solidFill>
                            <a:schemeClr val="tx1"/>
                          </a:solidFill>
                          <a:effectLst/>
                          <a:latin typeface="+mn-lt"/>
                          <a:ea typeface="+mn-ea"/>
                          <a:cs typeface="+mn-cs"/>
                        </a:rPr>
                        <a:t>Cell </a:t>
                      </a:r>
                      <a:r>
                        <a:rPr lang="en-US" sz="1600" kern="1200" dirty="0">
                          <a:solidFill>
                            <a:schemeClr val="tx1"/>
                          </a:solidFill>
                          <a:effectLst/>
                          <a:latin typeface="+mn-lt"/>
                          <a:ea typeface="+mn-ea"/>
                          <a:cs typeface="+mn-cs"/>
                        </a:rPr>
                        <a:t>bodies in pons and midbrain project to all </a:t>
                      </a:r>
                      <a:r>
                        <a:rPr lang="en-US" sz="1600" kern="1200" dirty="0" smtClean="0">
                          <a:solidFill>
                            <a:schemeClr val="tx1"/>
                          </a:solidFill>
                          <a:effectLst/>
                          <a:latin typeface="+mn-lt"/>
                          <a:ea typeface="+mn-ea"/>
                          <a:cs typeface="+mn-cs"/>
                        </a:rPr>
                        <a:t>levels.</a:t>
                      </a:r>
                      <a:endParaRPr lang="en-US" sz="2800" dirty="0"/>
                    </a:p>
                  </a:txBody>
                  <a:tcPr anchor="ctr">
                    <a:solidFill>
                      <a:schemeClr val="bg1"/>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5-HT1A</a:t>
                      </a:r>
                      <a:r>
                        <a:rPr lang="en-US" sz="1000" kern="1200" dirty="0">
                          <a:solidFill>
                            <a:srgbClr val="0070C0"/>
                          </a:solidFill>
                          <a:effectLst/>
                          <a:latin typeface="+mn-lt"/>
                          <a:ea typeface="+mn-ea"/>
                          <a:cs typeface="+mn-cs"/>
                        </a:rPr>
                        <a:t>: buspirone </a:t>
                      </a:r>
                      <a:r>
                        <a:rPr lang="en-US" sz="1000" kern="1200" dirty="0">
                          <a:solidFill>
                            <a:schemeClr val="tx1"/>
                          </a:solidFill>
                          <a:effectLst/>
                          <a:latin typeface="+mn-lt"/>
                          <a:ea typeface="+mn-ea"/>
                          <a:cs typeface="+mn-cs"/>
                        </a:rPr>
                        <a:t>is a partial agonist </a:t>
                      </a:r>
                      <a:endParaRPr lang="en-US" sz="1000" dirty="0"/>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Inhibitory: increase K conductance, decrease </a:t>
                      </a:r>
                      <a:r>
                        <a:rPr lang="en-US" sz="1000" kern="1200" dirty="0" err="1" smtClean="0">
                          <a:solidFill>
                            <a:schemeClr val="tx1"/>
                          </a:solidFill>
                          <a:effectLst/>
                          <a:latin typeface="+mn-lt"/>
                          <a:ea typeface="+mn-ea"/>
                          <a:cs typeface="+mn-cs"/>
                        </a:rPr>
                        <a:t>cAMP</a:t>
                      </a:r>
                      <a:endParaRPr lang="en-US" sz="1000" dirty="0"/>
                    </a:p>
                  </a:txBody>
                  <a:tcPr anchor="ctr">
                    <a:solidFill>
                      <a:schemeClr val="bg1"/>
                    </a:solidFill>
                  </a:tcPr>
                </a:tc>
                <a:extLst>
                  <a:ext uri="{0D108BD9-81ED-4DB2-BD59-A6C34878D82A}">
                    <a16:rowId xmlns="" xmlns:a16="http://schemas.microsoft.com/office/drawing/2014/main" val="10011"/>
                  </a:ext>
                </a:extLst>
              </a:tr>
              <a:tr h="815160">
                <a:tc vMerge="1">
                  <a:txBody>
                    <a:bodyPr/>
                    <a:lstStyle/>
                    <a:p>
                      <a:endParaRPr lang="en-US"/>
                    </a:p>
                  </a:txBody>
                  <a:tcPr/>
                </a:tc>
                <a:tc vMerge="1">
                  <a:txBody>
                    <a:bodyPr/>
                    <a:lstStyle/>
                    <a:p>
                      <a:endParaRPr lang="en-US"/>
                    </a:p>
                  </a:txBody>
                  <a:tcPr/>
                </a:tc>
                <a:tc>
                  <a:txBody>
                    <a:bodyPr/>
                    <a:lstStyle/>
                    <a:p>
                      <a:pPr marL="0" marR="0" indent="0" algn="ctr" defTabSz="514350" rtl="1"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5-HT2A: blocked by </a:t>
                      </a:r>
                      <a:r>
                        <a:rPr lang="en-US" sz="1000" kern="1200" dirty="0">
                          <a:solidFill>
                            <a:srgbClr val="0070C0"/>
                          </a:solidFill>
                          <a:effectLst/>
                          <a:latin typeface="+mn-lt"/>
                          <a:ea typeface="+mn-ea"/>
                          <a:cs typeface="+mn-cs"/>
                        </a:rPr>
                        <a:t>clozapine , resperidone &amp; olanzapine </a:t>
                      </a:r>
                      <a:endParaRPr lang="en-US" sz="1000" dirty="0">
                        <a:solidFill>
                          <a:srgbClr val="0070C0"/>
                        </a:solidFill>
                      </a:endParaRPr>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Excitatory : decrease K conductance &amp; increase IP3 &amp; DAG </a:t>
                      </a:r>
                      <a:endParaRPr lang="en-US" sz="1000" dirty="0"/>
                    </a:p>
                  </a:txBody>
                  <a:tcPr anchor="ctr">
                    <a:solidFill>
                      <a:schemeClr val="bg1"/>
                    </a:solidFill>
                  </a:tcPr>
                </a:tc>
                <a:extLst>
                  <a:ext uri="{0D108BD9-81ED-4DB2-BD59-A6C34878D82A}">
                    <a16:rowId xmlns="" xmlns:a16="http://schemas.microsoft.com/office/drawing/2014/main" val="10012"/>
                  </a:ext>
                </a:extLst>
              </a:tr>
              <a:tr h="669595">
                <a:tc vMerge="1">
                  <a:txBody>
                    <a:bodyPr/>
                    <a:lstStyle/>
                    <a:p>
                      <a:endParaRPr lang="en-US"/>
                    </a:p>
                  </a:txBody>
                  <a:tcPr/>
                </a:tc>
                <a:tc vMerge="1">
                  <a:txBody>
                    <a:bodyPr/>
                    <a:lstStyle/>
                    <a:p>
                      <a:endParaRPr lang="en-US"/>
                    </a:p>
                  </a:txBody>
                  <a:tcPr/>
                </a:tc>
                <a:tc>
                  <a:txBody>
                    <a:bodyPr/>
                    <a:lstStyle/>
                    <a:p>
                      <a:pPr algn="ctr"/>
                      <a:r>
                        <a:rPr lang="en-US" sz="1000" kern="1200" dirty="0">
                          <a:solidFill>
                            <a:schemeClr val="tx1"/>
                          </a:solidFill>
                          <a:effectLst/>
                          <a:latin typeface="+mn-lt"/>
                          <a:ea typeface="+mn-ea"/>
                          <a:cs typeface="+mn-cs"/>
                        </a:rPr>
                        <a:t>5-HT3: blocked </a:t>
                      </a:r>
                      <a:r>
                        <a:rPr lang="en-US" sz="1000" kern="1200" dirty="0" smtClean="0">
                          <a:solidFill>
                            <a:schemeClr val="tx1"/>
                          </a:solidFill>
                          <a:effectLst/>
                          <a:latin typeface="+mn-lt"/>
                          <a:ea typeface="+mn-ea"/>
                          <a:cs typeface="+mn-cs"/>
                        </a:rPr>
                        <a:t>by</a:t>
                      </a:r>
                    </a:p>
                    <a:p>
                      <a:pPr algn="ctr"/>
                      <a:r>
                        <a:rPr lang="en-US" sz="1000" kern="1200" dirty="0" smtClean="0">
                          <a:solidFill>
                            <a:srgbClr val="0070C0"/>
                          </a:solidFill>
                          <a:effectLst/>
                          <a:latin typeface="+mn-lt"/>
                          <a:ea typeface="+mn-ea"/>
                          <a:cs typeface="+mn-cs"/>
                        </a:rPr>
                        <a:t>ondansetron </a:t>
                      </a:r>
                      <a:endParaRPr lang="en-US" sz="1000" dirty="0">
                        <a:solidFill>
                          <a:srgbClr val="0070C0"/>
                        </a:solidFill>
                      </a:endParaRPr>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Excitatory: increase cation conductance </a:t>
                      </a:r>
                      <a:endParaRPr lang="en-US" sz="1000" dirty="0"/>
                    </a:p>
                  </a:txBody>
                  <a:tcPr anchor="ctr">
                    <a:solidFill>
                      <a:schemeClr val="bg1"/>
                    </a:solidFill>
                  </a:tcPr>
                </a:tc>
                <a:extLst>
                  <a:ext uri="{0D108BD9-81ED-4DB2-BD59-A6C34878D82A}">
                    <a16:rowId xmlns="" xmlns:a16="http://schemas.microsoft.com/office/drawing/2014/main" val="10013"/>
                  </a:ext>
                </a:extLst>
              </a:tr>
              <a:tr h="524031">
                <a:tc vMerge="1">
                  <a:txBody>
                    <a:bodyPr/>
                    <a:lstStyle/>
                    <a:p>
                      <a:pPr marL="0" algn="r" defTabSz="514350" rtl="1" eaLnBrk="1" latinLnBrk="0" hangingPunct="1"/>
                      <a:endParaRPr lang="en-US" sz="2000" b="1" dirty="0"/>
                    </a:p>
                  </a:txBody>
                  <a:tcPr>
                    <a:solidFill>
                      <a:srgbClr val="CE37E0"/>
                    </a:solidFill>
                  </a:tcPr>
                </a:tc>
                <a:tc vMerge="1">
                  <a:txBody>
                    <a:bodyPr/>
                    <a:lstStyle/>
                    <a:p>
                      <a:pPr marL="0" algn="r" defTabSz="514350" rtl="1" eaLnBrk="1" latinLnBrk="0" hangingPunct="1"/>
                      <a:endParaRPr lang="en-US" dirty="0"/>
                    </a:p>
                  </a:txBody>
                  <a:tcPr>
                    <a:solidFill>
                      <a:schemeClr val="bg1"/>
                    </a:solidFill>
                  </a:tcPr>
                </a:tc>
                <a:tc>
                  <a:txBody>
                    <a:bodyPr/>
                    <a:lstStyle/>
                    <a:p>
                      <a:pPr marL="0" marR="0" indent="0" algn="ctr" defTabSz="514350" rtl="1"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5-HT4 </a:t>
                      </a:r>
                      <a:endParaRPr lang="en-US" sz="1000" dirty="0"/>
                    </a:p>
                  </a:txBody>
                  <a:tcPr anchor="ctr">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Excitatory : decrease K </a:t>
                      </a:r>
                      <a:r>
                        <a:rPr lang="en-US" sz="1000" kern="1200" dirty="0" smtClean="0">
                          <a:solidFill>
                            <a:schemeClr val="tx1"/>
                          </a:solidFill>
                          <a:effectLst/>
                          <a:latin typeface="+mn-lt"/>
                          <a:ea typeface="+mn-ea"/>
                          <a:cs typeface="+mn-cs"/>
                        </a:rPr>
                        <a:t>conductance</a:t>
                      </a:r>
                      <a:endParaRPr lang="en-US" sz="1000" dirty="0"/>
                    </a:p>
                  </a:txBody>
                  <a:tcPr anchor="ctr">
                    <a:solidFill>
                      <a:schemeClr val="bg1"/>
                    </a:solidFill>
                  </a:tcPr>
                </a:tc>
                <a:extLst>
                  <a:ext uri="{0D108BD9-81ED-4DB2-BD59-A6C34878D82A}">
                    <a16:rowId xmlns="" xmlns:a16="http://schemas.microsoft.com/office/drawing/2014/main" val="10014"/>
                  </a:ext>
                </a:extLst>
              </a:tr>
            </a:tbl>
          </a:graphicData>
        </a:graphic>
      </p:graphicFrame>
      <p:sp>
        <p:nvSpPr>
          <p:cNvPr id="8" name="TextBox 7"/>
          <p:cNvSpPr txBox="1"/>
          <p:nvPr/>
        </p:nvSpPr>
        <p:spPr>
          <a:xfrm rot="16200000">
            <a:off x="-2077980" y="5878130"/>
            <a:ext cx="242374" cy="600934"/>
          </a:xfrm>
          <a:prstGeom prst="rect">
            <a:avLst/>
          </a:prstGeom>
          <a:noFill/>
        </p:spPr>
        <p:txBody>
          <a:bodyPr wrap="none" rtlCol="0">
            <a:spAutoFit/>
          </a:bodyPr>
          <a:lstStyle/>
          <a:p>
            <a:r>
              <a:rPr lang="en-US" sz="2000" b="1" dirty="0">
                <a:solidFill>
                  <a:schemeClr val="bg1"/>
                </a:solidFill>
              </a:rPr>
              <a:t> </a:t>
            </a:r>
            <a:endParaRPr lang="en-US" dirty="0">
              <a:solidFill>
                <a:schemeClr val="bg1"/>
              </a:solidFill>
            </a:endParaRPr>
          </a:p>
          <a:p>
            <a:endParaRPr lang="en-US" dirty="0"/>
          </a:p>
        </p:txBody>
      </p:sp>
      <p:sp>
        <p:nvSpPr>
          <p:cNvPr id="10" name="TextBox 9"/>
          <p:cNvSpPr txBox="1"/>
          <p:nvPr/>
        </p:nvSpPr>
        <p:spPr>
          <a:xfrm>
            <a:off x="1510145" y="11263745"/>
            <a:ext cx="184731" cy="293157"/>
          </a:xfrm>
          <a:prstGeom prst="rect">
            <a:avLst/>
          </a:prstGeom>
          <a:noFill/>
        </p:spPr>
        <p:txBody>
          <a:bodyPr wrap="none" rtlCol="0">
            <a:spAutoFit/>
          </a:bodyPr>
          <a:lstStyle/>
          <a:p>
            <a:endParaRPr lang="en-US" dirty="0"/>
          </a:p>
        </p:txBody>
      </p:sp>
      <p:sp>
        <p:nvSpPr>
          <p:cNvPr id="9" name="TextBox 8"/>
          <p:cNvSpPr txBox="1"/>
          <p:nvPr/>
        </p:nvSpPr>
        <p:spPr>
          <a:xfrm rot="16200000">
            <a:off x="-2619570" y="8376202"/>
            <a:ext cx="2550996" cy="508601"/>
          </a:xfrm>
          <a:prstGeom prst="rect">
            <a:avLst/>
          </a:prstGeom>
          <a:noFill/>
        </p:spPr>
        <p:txBody>
          <a:bodyPr wrap="square" rtlCol="0">
            <a:spAutoFit/>
          </a:bodyPr>
          <a:lstStyle/>
          <a:p>
            <a:r>
              <a:rPr lang="en-US" sz="1400" b="1" dirty="0"/>
              <a:t> </a:t>
            </a:r>
          </a:p>
          <a:p>
            <a:endParaRPr lang="en-US" b="1" dirty="0"/>
          </a:p>
        </p:txBody>
      </p:sp>
      <p:sp>
        <p:nvSpPr>
          <p:cNvPr id="12" name="TextBox 11"/>
          <p:cNvSpPr txBox="1"/>
          <p:nvPr/>
        </p:nvSpPr>
        <p:spPr>
          <a:xfrm>
            <a:off x="-19050" y="8763000"/>
            <a:ext cx="184731" cy="293157"/>
          </a:xfrm>
          <a:prstGeom prst="rect">
            <a:avLst/>
          </a:prstGeom>
          <a:noFill/>
        </p:spPr>
        <p:txBody>
          <a:bodyPr wrap="none" rtlCol="0">
            <a:spAutoFit/>
          </a:bodyPr>
          <a:lstStyle/>
          <a:p>
            <a:endParaRPr lang="en-US" dirty="0"/>
          </a:p>
        </p:txBody>
      </p:sp>
      <p:sp>
        <p:nvSpPr>
          <p:cNvPr id="11" name="TextBox 10"/>
          <p:cNvSpPr txBox="1"/>
          <p:nvPr/>
        </p:nvSpPr>
        <p:spPr>
          <a:xfrm>
            <a:off x="73314" y="116542"/>
            <a:ext cx="1621561"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800" b="1" dirty="0" smtClean="0">
                <a:solidFill>
                  <a:srgbClr val="00B050"/>
                </a:solidFill>
              </a:rPr>
              <a:t>Self reading</a:t>
            </a:r>
            <a:endParaRPr lang="en-US" sz="1800" b="1" dirty="0">
              <a:solidFill>
                <a:srgbClr val="00B050"/>
              </a:solidFill>
            </a:endParaRPr>
          </a:p>
        </p:txBody>
      </p:sp>
    </p:spTree>
    <p:extLst>
      <p:ext uri="{BB962C8B-B14F-4D97-AF65-F5344CB8AC3E}">
        <p14:creationId xmlns:p14="http://schemas.microsoft.com/office/powerpoint/2010/main" val="1246985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1820</TotalTime>
  <Words>2081</Words>
  <Application>Microsoft Macintosh PowerPoint</Application>
  <PresentationFormat>A4 Paper (210x297 mm)</PresentationFormat>
  <Paragraphs>449</Paragraphs>
  <Slides>11</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4" baseType="lpstr">
      <vt:lpstr>Abadi MT Condensed Extra Bold</vt:lpstr>
      <vt:lpstr>Al Tarikh</vt:lpstr>
      <vt:lpstr>Calibri</vt:lpstr>
      <vt:lpstr>Calibri Light</vt:lpstr>
      <vt:lpstr>Century Gothic</vt:lpstr>
      <vt:lpstr>CenturyGothic</vt:lpstr>
      <vt:lpstr>Goudy Old Style</vt:lpstr>
      <vt:lpstr>Mangal</vt:lpstr>
      <vt:lpstr>Tsukushi A Round Gothic</vt:lpstr>
      <vt:lpstr>Wingdings</vt:lpstr>
      <vt:lpstr>Arial</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لين</dc:creator>
  <cp:lastModifiedBy>لين</cp:lastModifiedBy>
  <cp:revision>240</cp:revision>
  <cp:lastPrinted>2017-09-20T21:28:47Z</cp:lastPrinted>
  <dcterms:created xsi:type="dcterms:W3CDTF">2017-09-15T11:36:59Z</dcterms:created>
  <dcterms:modified xsi:type="dcterms:W3CDTF">2017-10-24T11:12:42Z</dcterms:modified>
</cp:coreProperties>
</file>