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media/image7.jpg" ContentType="image/jpg"/>
  <Override PartName="/ppt/media/image8.jpg" ContentType="image/jp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54" r:id="rId1"/>
  </p:sldMasterIdLst>
  <p:notesMasterIdLst>
    <p:notesMasterId r:id="rId12"/>
  </p:notesMasterIdLst>
  <p:sldIdLst>
    <p:sldId id="270" r:id="rId2"/>
    <p:sldId id="258" r:id="rId3"/>
    <p:sldId id="265" r:id="rId4"/>
    <p:sldId id="261" r:id="rId5"/>
    <p:sldId id="280" r:id="rId6"/>
    <p:sldId id="281" r:id="rId7"/>
    <p:sldId id="282" r:id="rId8"/>
    <p:sldId id="278" r:id="rId9"/>
    <p:sldId id="279" r:id="rId10"/>
    <p:sldId id="257" r:id="rId11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929292"/>
    <a:srgbClr val="009193"/>
    <a:srgbClr val="929000"/>
    <a:srgbClr val="FF9300"/>
    <a:srgbClr val="00FB92"/>
    <a:srgbClr val="FF2F92"/>
    <a:srgbClr val="941651"/>
    <a:srgbClr val="FFFC00"/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4"/>
    <p:restoredTop sz="95206"/>
  </p:normalViewPr>
  <p:slideViewPr>
    <p:cSldViewPr snapToGrid="0" snapToObjects="1">
      <p:cViewPr>
        <p:scale>
          <a:sx n="110" d="100"/>
          <a:sy n="110" d="100"/>
        </p:scale>
        <p:origin x="303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2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E8D755-4FED-483C-9BE2-C456A72FD47E}" type="doc">
      <dgm:prSet loTypeId="urn:microsoft.com/office/officeart/2005/8/layout/chevron1" loCatId="process" qsTypeId="urn:microsoft.com/office/officeart/2005/8/quickstyle/simple2" qsCatId="simple" csTypeId="urn:microsoft.com/office/officeart/2005/8/colors/accent0_2" csCatId="mainScheme" phldr="1"/>
      <dgm:spPr/>
    </dgm:pt>
    <dgm:pt modelId="{69B918DD-976F-4370-B6B8-A1D6A2BF2197}">
      <dgm:prSet phldrT="[Text]" custT="1"/>
      <dgm:spPr>
        <a:ln>
          <a:solidFill>
            <a:srgbClr val="73FDD6">
              <a:alpha val="50196"/>
            </a:srgbClr>
          </a:solidFill>
        </a:ln>
      </dgm:spPr>
      <dgm:t>
        <a:bodyPr/>
        <a:lstStyle/>
        <a:p>
          <a:r>
            <a:rPr lang="en-US" sz="1400" dirty="0" smtClean="0">
              <a:solidFill>
                <a:schemeClr val="tx1"/>
              </a:solidFill>
            </a:rPr>
            <a:t>Minor pathway start function</a:t>
          </a:r>
          <a:endParaRPr lang="en-US" sz="1400" dirty="0">
            <a:solidFill>
              <a:schemeClr val="tx1"/>
            </a:solidFill>
          </a:endParaRPr>
        </a:p>
      </dgm:t>
    </dgm:pt>
    <dgm:pt modelId="{F7143D5E-3336-4357-9EF1-2D91A6586CAF}" type="parTrans" cxnId="{8EC22EA4-1690-4D24-BE9F-3CA3C9D3D98D}">
      <dgm:prSet/>
      <dgm:spPr/>
      <dgm:t>
        <a:bodyPr/>
        <a:lstStyle/>
        <a:p>
          <a:endParaRPr lang="en-US" sz="1400"/>
        </a:p>
      </dgm:t>
    </dgm:pt>
    <dgm:pt modelId="{70B31A02-CC48-4320-B6E4-17806C4E8BC9}" type="sibTrans" cxnId="{8EC22EA4-1690-4D24-BE9F-3CA3C9D3D98D}">
      <dgm:prSet/>
      <dgm:spPr/>
      <dgm:t>
        <a:bodyPr/>
        <a:lstStyle/>
        <a:p>
          <a:endParaRPr lang="en-US" sz="1400"/>
        </a:p>
      </dgm:t>
    </dgm:pt>
    <dgm:pt modelId="{FF386AEC-14FF-45A7-AF9E-8AE64BDD032E}">
      <dgm:prSet phldrT="[Text]" custT="1"/>
      <dgm:spPr>
        <a:ln>
          <a:solidFill>
            <a:srgbClr val="FF2F92">
              <a:alpha val="50196"/>
            </a:srgbClr>
          </a:solidFill>
        </a:ln>
      </dgm:spPr>
      <dgm:t>
        <a:bodyPr/>
        <a:lstStyle/>
        <a:p>
          <a:r>
            <a:rPr lang="en-US" sz="1400" dirty="0" smtClean="0">
              <a:solidFill>
                <a:schemeClr val="tx1"/>
              </a:solidFill>
            </a:rPr>
            <a:t>Low conc. alcohol intake</a:t>
          </a:r>
          <a:endParaRPr lang="en-US" sz="1400" dirty="0">
            <a:solidFill>
              <a:schemeClr val="tx1"/>
            </a:solidFill>
          </a:endParaRPr>
        </a:p>
      </dgm:t>
    </dgm:pt>
    <dgm:pt modelId="{EA727593-3038-489E-B286-09DAEFD7BB14}" type="sibTrans" cxnId="{8B6A3F2C-2843-43AD-8B25-4897EB608EAC}">
      <dgm:prSet/>
      <dgm:spPr/>
      <dgm:t>
        <a:bodyPr/>
        <a:lstStyle/>
        <a:p>
          <a:endParaRPr lang="en-US" sz="1400"/>
        </a:p>
      </dgm:t>
    </dgm:pt>
    <dgm:pt modelId="{37651154-7C6B-476F-B5A4-608781DB24C6}" type="parTrans" cxnId="{8B6A3F2C-2843-43AD-8B25-4897EB608EAC}">
      <dgm:prSet/>
      <dgm:spPr/>
      <dgm:t>
        <a:bodyPr/>
        <a:lstStyle/>
        <a:p>
          <a:endParaRPr lang="en-US" sz="1400"/>
        </a:p>
      </dgm:t>
    </dgm:pt>
    <dgm:pt modelId="{4562393F-0F8D-4A42-A826-F8E4351149AD}" type="pres">
      <dgm:prSet presAssocID="{F9E8D755-4FED-483C-9BE2-C456A72FD47E}" presName="Name0" presStyleCnt="0">
        <dgm:presLayoutVars>
          <dgm:dir/>
          <dgm:animLvl val="lvl"/>
          <dgm:resizeHandles val="exact"/>
        </dgm:presLayoutVars>
      </dgm:prSet>
      <dgm:spPr/>
    </dgm:pt>
    <dgm:pt modelId="{5C963118-378F-4FD0-A19B-6BBF5E721CAE}" type="pres">
      <dgm:prSet presAssocID="{FF386AEC-14FF-45A7-AF9E-8AE64BDD032E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339E46-2BBD-45E9-97EF-42D77E1545F1}" type="pres">
      <dgm:prSet presAssocID="{EA727593-3038-489E-B286-09DAEFD7BB14}" presName="parTxOnlySpace" presStyleCnt="0"/>
      <dgm:spPr/>
    </dgm:pt>
    <dgm:pt modelId="{26EF36A7-3AA4-4480-A756-590AFC95F4C1}" type="pres">
      <dgm:prSet presAssocID="{69B918DD-976F-4370-B6B8-A1D6A2BF2197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6635E8-824E-4D8A-8451-B12EF3BADE7D}" type="presOf" srcId="{FF386AEC-14FF-45A7-AF9E-8AE64BDD032E}" destId="{5C963118-378F-4FD0-A19B-6BBF5E721CAE}" srcOrd="0" destOrd="0" presId="urn:microsoft.com/office/officeart/2005/8/layout/chevron1"/>
    <dgm:cxn modelId="{8B6A3F2C-2843-43AD-8B25-4897EB608EAC}" srcId="{F9E8D755-4FED-483C-9BE2-C456A72FD47E}" destId="{FF386AEC-14FF-45A7-AF9E-8AE64BDD032E}" srcOrd="0" destOrd="0" parTransId="{37651154-7C6B-476F-B5A4-608781DB24C6}" sibTransId="{EA727593-3038-489E-B286-09DAEFD7BB14}"/>
    <dgm:cxn modelId="{8EC22EA4-1690-4D24-BE9F-3CA3C9D3D98D}" srcId="{F9E8D755-4FED-483C-9BE2-C456A72FD47E}" destId="{69B918DD-976F-4370-B6B8-A1D6A2BF2197}" srcOrd="1" destOrd="0" parTransId="{F7143D5E-3336-4357-9EF1-2D91A6586CAF}" sibTransId="{70B31A02-CC48-4320-B6E4-17806C4E8BC9}"/>
    <dgm:cxn modelId="{A5AD5B82-C5B6-46BF-A154-5F6B4DD58CCD}" type="presOf" srcId="{F9E8D755-4FED-483C-9BE2-C456A72FD47E}" destId="{4562393F-0F8D-4A42-A826-F8E4351149AD}" srcOrd="0" destOrd="0" presId="urn:microsoft.com/office/officeart/2005/8/layout/chevron1"/>
    <dgm:cxn modelId="{69827B1E-DD45-4A82-8D77-05FD5A07D628}" type="presOf" srcId="{69B918DD-976F-4370-B6B8-A1D6A2BF2197}" destId="{26EF36A7-3AA4-4480-A756-590AFC95F4C1}" srcOrd="0" destOrd="0" presId="urn:microsoft.com/office/officeart/2005/8/layout/chevron1"/>
    <dgm:cxn modelId="{3FFE00A7-1214-427A-A9E3-799CC6380ACB}" type="presParOf" srcId="{4562393F-0F8D-4A42-A826-F8E4351149AD}" destId="{5C963118-378F-4FD0-A19B-6BBF5E721CAE}" srcOrd="0" destOrd="0" presId="urn:microsoft.com/office/officeart/2005/8/layout/chevron1"/>
    <dgm:cxn modelId="{97D7B954-017F-4A7E-B1F9-F574B08AAEBA}" type="presParOf" srcId="{4562393F-0F8D-4A42-A826-F8E4351149AD}" destId="{DD339E46-2BBD-45E9-97EF-42D77E1545F1}" srcOrd="1" destOrd="0" presId="urn:microsoft.com/office/officeart/2005/8/layout/chevron1"/>
    <dgm:cxn modelId="{E5151A23-944B-41FB-9D0A-B7D31F0F2758}" type="presParOf" srcId="{4562393F-0F8D-4A42-A826-F8E4351149AD}" destId="{26EF36A7-3AA4-4480-A756-590AFC95F4C1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BAA57D-72C4-4E73-8410-0E945B6D086E}" type="doc">
      <dgm:prSet loTypeId="urn:microsoft.com/office/officeart/2005/8/layout/process1" loCatId="process" qsTypeId="urn:microsoft.com/office/officeart/2005/8/quickstyle/simple1" qsCatId="simple" csTypeId="urn:microsoft.com/office/officeart/2005/8/colors/accent0_2" csCatId="mainScheme" phldr="1"/>
      <dgm:spPr/>
    </dgm:pt>
    <dgm:pt modelId="{C1AE5F21-07B3-4384-8B4F-F48310FFB563}">
      <dgm:prSet phldrT="[Text]" custT="1"/>
      <dgm:spPr>
        <a:ln w="19050">
          <a:solidFill>
            <a:srgbClr val="FF9300">
              <a:alpha val="50196"/>
            </a:srgbClr>
          </a:solidFill>
        </a:ln>
      </dgm:spPr>
      <dgm:t>
        <a:bodyPr/>
        <a:lstStyle/>
        <a:p>
          <a:r>
            <a:rPr lang="en-US" sz="1000" dirty="0">
              <a:solidFill>
                <a:schemeClr val="tx1"/>
              </a:solidFill>
            </a:rPr>
            <a:t>Prolonged alcohol intake (even if low conc.)</a:t>
          </a:r>
        </a:p>
      </dgm:t>
    </dgm:pt>
    <dgm:pt modelId="{2596977E-E918-4D30-A0FA-C8AF523DBEDA}" type="parTrans" cxnId="{5401AA98-C67D-457C-B1AD-81BCB1511BFB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0C7BE2FC-4AEC-4CB9-AB91-41066EBCD761}" type="sibTrans" cxnId="{5401AA98-C67D-457C-B1AD-81BCB1511BFB}">
      <dgm:prSet/>
      <dgm:spPr>
        <a:solidFill>
          <a:srgbClr val="942093">
            <a:alpha val="69804"/>
          </a:srgbClr>
        </a:solidFill>
        <a:ln>
          <a:solidFill>
            <a:srgbClr val="942093">
              <a:alpha val="70980"/>
            </a:srgbClr>
          </a:solidFill>
        </a:ln>
      </dgm:spPr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C1F4DFF5-6064-4904-95A2-82D9726DA474}">
      <dgm:prSet phldrT="[Text]" custT="1"/>
      <dgm:spPr>
        <a:ln w="19050">
          <a:solidFill>
            <a:srgbClr val="FF7E79">
              <a:alpha val="50196"/>
            </a:srgbClr>
          </a:solidFill>
        </a:ln>
      </dgm:spPr>
      <dgm:t>
        <a:bodyPr/>
        <a:lstStyle/>
        <a:p>
          <a:r>
            <a:rPr lang="en-US" sz="1000" dirty="0">
              <a:solidFill>
                <a:schemeClr val="tx1"/>
              </a:solidFill>
            </a:rPr>
            <a:t>Chronic alcohol abuse</a:t>
          </a:r>
        </a:p>
      </dgm:t>
    </dgm:pt>
    <dgm:pt modelId="{54709105-59BF-47BA-8C3B-1B9031F24087}" type="parTrans" cxnId="{07D029EF-14C6-4DCD-BF7C-90BAF91583EF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048B3A85-A8ED-4D31-8E98-0FE6245A4139}" type="sibTrans" cxnId="{07D029EF-14C6-4DCD-BF7C-90BAF91583EF}">
      <dgm:prSet/>
      <dgm:spPr>
        <a:solidFill>
          <a:srgbClr val="942093">
            <a:alpha val="69804"/>
          </a:srgbClr>
        </a:solidFill>
        <a:ln>
          <a:solidFill>
            <a:srgbClr val="942093">
              <a:alpha val="70980"/>
            </a:srgbClr>
          </a:solidFill>
        </a:ln>
      </dgm:spPr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79C51A80-E744-4A09-B4A1-ED3AE5DD3196}">
      <dgm:prSet phldrT="[Text]" custT="1"/>
      <dgm:spPr>
        <a:ln w="19050">
          <a:solidFill>
            <a:srgbClr val="00FDFF">
              <a:alpha val="50196"/>
            </a:srgbClr>
          </a:solidFill>
        </a:ln>
      </dgm:spPr>
      <dgm:t>
        <a:bodyPr/>
        <a:lstStyle/>
        <a:p>
          <a:r>
            <a:rPr lang="en-US" sz="1000" dirty="0">
              <a:solidFill>
                <a:schemeClr val="tx1"/>
              </a:solidFill>
            </a:rPr>
            <a:t>Induction of liver enzymes</a:t>
          </a:r>
        </a:p>
      </dgm:t>
    </dgm:pt>
    <dgm:pt modelId="{ED206862-1CC9-4B7D-908D-2E8ACCC0D58D}" type="parTrans" cxnId="{FE7A1CCD-95D9-471C-8C14-9D2454BDE536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DEBE7544-FDF4-4C65-811E-92575D75BEBD}" type="sibTrans" cxnId="{FE7A1CCD-95D9-471C-8C14-9D2454BDE536}">
      <dgm:prSet/>
      <dgm:spPr>
        <a:solidFill>
          <a:srgbClr val="942093">
            <a:alpha val="69804"/>
          </a:srgbClr>
        </a:solidFill>
        <a:ln>
          <a:solidFill>
            <a:srgbClr val="942093">
              <a:alpha val="70980"/>
            </a:srgbClr>
          </a:solidFill>
        </a:ln>
      </dgm:spPr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5A293F0B-1616-421A-933F-5FF8EB655E8D}">
      <dgm:prSet phldrT="[Text]" custT="1"/>
      <dgm:spPr>
        <a:ln w="19050">
          <a:solidFill>
            <a:srgbClr val="9437FF">
              <a:alpha val="50196"/>
            </a:srgbClr>
          </a:solidFill>
        </a:ln>
      </dgm:spPr>
      <dgm:t>
        <a:bodyPr/>
        <a:lstStyle/>
        <a:p>
          <a:r>
            <a:rPr lang="en-US" sz="1000" dirty="0">
              <a:solidFill>
                <a:schemeClr val="tx1"/>
              </a:solidFill>
            </a:rPr>
            <a:t>Tolerance is developed</a:t>
          </a:r>
        </a:p>
      </dgm:t>
    </dgm:pt>
    <dgm:pt modelId="{F940D8C1-BACC-4D8B-919E-015BEBA3C58E}" type="parTrans" cxnId="{0C7CE216-AFBB-4EC7-8E45-7CAE7EB6C1C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69E3EDB-4F6B-408C-85A5-6D62CEB18B57}" type="sibTrans" cxnId="{0C7CE216-AFBB-4EC7-8E45-7CAE7EB6C1C2}">
      <dgm:prSet/>
      <dgm:spPr>
        <a:solidFill>
          <a:srgbClr val="942093">
            <a:alpha val="69804"/>
          </a:srgbClr>
        </a:solidFill>
        <a:ln>
          <a:solidFill>
            <a:srgbClr val="942093">
              <a:alpha val="70980"/>
            </a:srgbClr>
          </a:solidFill>
        </a:ln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1662094-3054-451F-9EA2-FFE16F8E27F0}">
      <dgm:prSet phldrT="[Text]" custT="1"/>
      <dgm:spPr>
        <a:ln w="19050">
          <a:solidFill>
            <a:srgbClr val="009193">
              <a:alpha val="52157"/>
            </a:srgbClr>
          </a:solidFill>
        </a:ln>
      </dgm:spPr>
      <dgm:t>
        <a:bodyPr/>
        <a:lstStyle/>
        <a:p>
          <a:r>
            <a:rPr lang="en-US" sz="1000" dirty="0">
              <a:solidFill>
                <a:schemeClr val="tx1"/>
              </a:solidFill>
            </a:rPr>
            <a:t>Up regulation of microsomal enzymes</a:t>
          </a:r>
        </a:p>
      </dgm:t>
    </dgm:pt>
    <dgm:pt modelId="{66810DE8-C138-4E08-9365-991428470121}" type="parTrans" cxnId="{D5E1D03E-3E28-49C5-A2C2-8978158E515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C6C4C51-3477-4E8F-86F2-A881DB8C85E7}" type="sibTrans" cxnId="{D5E1D03E-3E28-49C5-A2C2-8978158E515A}">
      <dgm:prSet/>
      <dgm:spPr>
        <a:solidFill>
          <a:srgbClr val="942093">
            <a:alpha val="69804"/>
          </a:srgbClr>
        </a:solidFill>
        <a:ln>
          <a:solidFill>
            <a:srgbClr val="942093">
              <a:alpha val="70980"/>
            </a:srgbClr>
          </a:solidFill>
        </a:ln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6DB33A2-6110-4BFA-95C2-9222D72F3F5D}">
      <dgm:prSet phldrT="[Text]" custT="1"/>
      <dgm:spPr>
        <a:ln w="19050">
          <a:solidFill>
            <a:srgbClr val="011893">
              <a:alpha val="61176"/>
            </a:srgbClr>
          </a:solidFill>
        </a:ln>
      </dgm:spPr>
      <dgm:t>
        <a:bodyPr/>
        <a:lstStyle/>
        <a:p>
          <a:r>
            <a:rPr lang="en-US" sz="1000" dirty="0">
              <a:solidFill>
                <a:schemeClr val="tx1"/>
              </a:solidFill>
            </a:rPr>
            <a:t>Addiction (psychological and physiological  symptoms)</a:t>
          </a:r>
        </a:p>
      </dgm:t>
    </dgm:pt>
    <dgm:pt modelId="{908CD83A-794B-488D-833A-CECC68106ACE}" type="parTrans" cxnId="{624B126F-9BC7-44FC-A015-EB5FF917414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32AEC3A-C7C5-474A-8B60-4A3BAB334DC6}" type="sibTrans" cxnId="{624B126F-9BC7-44FC-A015-EB5FF917414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8FEE42D-B6BC-4CD4-8346-F9FB0B12BC06}" type="pres">
      <dgm:prSet presAssocID="{ACBAA57D-72C4-4E73-8410-0E945B6D086E}" presName="Name0" presStyleCnt="0">
        <dgm:presLayoutVars>
          <dgm:dir/>
          <dgm:resizeHandles val="exact"/>
        </dgm:presLayoutVars>
      </dgm:prSet>
      <dgm:spPr/>
    </dgm:pt>
    <dgm:pt modelId="{56F1DE84-AC1A-4901-AC67-574472488DD3}" type="pres">
      <dgm:prSet presAssocID="{C1AE5F21-07B3-4384-8B4F-F48310FFB56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4F6D2D-5CC5-4206-ADA5-5EA47F32A2F2}" type="pres">
      <dgm:prSet presAssocID="{0C7BE2FC-4AEC-4CB9-AB91-41066EBCD761}" presName="sibTrans" presStyleLbl="sibTrans2D1" presStyleIdx="0" presStyleCnt="5"/>
      <dgm:spPr/>
      <dgm:t>
        <a:bodyPr/>
        <a:lstStyle/>
        <a:p>
          <a:endParaRPr lang="en-US"/>
        </a:p>
      </dgm:t>
    </dgm:pt>
    <dgm:pt modelId="{8E56905D-C126-4F09-93D3-40EA41C8325A}" type="pres">
      <dgm:prSet presAssocID="{0C7BE2FC-4AEC-4CB9-AB91-41066EBCD761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51194556-615F-4B7D-BD0D-F1A0F4DC4D02}" type="pres">
      <dgm:prSet presAssocID="{C1F4DFF5-6064-4904-95A2-82D9726DA47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21DF2A-C796-463E-8DA7-F83DB420EA7E}" type="pres">
      <dgm:prSet presAssocID="{048B3A85-A8ED-4D31-8E98-0FE6245A4139}" presName="sibTrans" presStyleLbl="sibTrans2D1" presStyleIdx="1" presStyleCnt="5"/>
      <dgm:spPr/>
      <dgm:t>
        <a:bodyPr/>
        <a:lstStyle/>
        <a:p>
          <a:endParaRPr lang="en-US"/>
        </a:p>
      </dgm:t>
    </dgm:pt>
    <dgm:pt modelId="{C09979ED-625A-4E69-8939-CBC0B0FB9966}" type="pres">
      <dgm:prSet presAssocID="{048B3A85-A8ED-4D31-8E98-0FE6245A4139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E347613E-8AEF-43BE-BB71-75222E9815ED}" type="pres">
      <dgm:prSet presAssocID="{79C51A80-E744-4A09-B4A1-ED3AE5DD3196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2AA6DC-11E9-4F8B-B7DB-4292775C69B8}" type="pres">
      <dgm:prSet presAssocID="{DEBE7544-FDF4-4C65-811E-92575D75BEBD}" presName="sibTrans" presStyleLbl="sibTrans2D1" presStyleIdx="2" presStyleCnt="5"/>
      <dgm:spPr/>
      <dgm:t>
        <a:bodyPr/>
        <a:lstStyle/>
        <a:p>
          <a:endParaRPr lang="en-US"/>
        </a:p>
      </dgm:t>
    </dgm:pt>
    <dgm:pt modelId="{96097464-0B4D-4AA6-9825-248364B61BD2}" type="pres">
      <dgm:prSet presAssocID="{DEBE7544-FDF4-4C65-811E-92575D75BEBD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E05283F1-7CBC-4B8B-BA53-E38126C7C015}" type="pres">
      <dgm:prSet presAssocID="{5A293F0B-1616-421A-933F-5FF8EB655E8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500681-91A7-4229-A6E6-64B154D7DFEB}" type="pres">
      <dgm:prSet presAssocID="{B69E3EDB-4F6B-408C-85A5-6D62CEB18B57}" presName="sibTrans" presStyleLbl="sibTrans2D1" presStyleIdx="3" presStyleCnt="5"/>
      <dgm:spPr/>
      <dgm:t>
        <a:bodyPr/>
        <a:lstStyle/>
        <a:p>
          <a:endParaRPr lang="en-US"/>
        </a:p>
      </dgm:t>
    </dgm:pt>
    <dgm:pt modelId="{0C43A454-1DF1-4D1D-954D-6177BAA541AA}" type="pres">
      <dgm:prSet presAssocID="{B69E3EDB-4F6B-408C-85A5-6D62CEB18B57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0B04E34A-C274-402A-AAAF-5A104E80A6AE}" type="pres">
      <dgm:prSet presAssocID="{81662094-3054-451F-9EA2-FFE16F8E27F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32DB87-82A6-4165-83EA-A0519C22D9A9}" type="pres">
      <dgm:prSet presAssocID="{BC6C4C51-3477-4E8F-86F2-A881DB8C85E7}" presName="sibTrans" presStyleLbl="sibTrans2D1" presStyleIdx="4" presStyleCnt="5"/>
      <dgm:spPr/>
      <dgm:t>
        <a:bodyPr/>
        <a:lstStyle/>
        <a:p>
          <a:endParaRPr lang="en-US"/>
        </a:p>
      </dgm:t>
    </dgm:pt>
    <dgm:pt modelId="{215782F5-FC8B-43FF-9FEB-3168ECED1C0F}" type="pres">
      <dgm:prSet presAssocID="{BC6C4C51-3477-4E8F-86F2-A881DB8C85E7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CF6F77A8-05A3-40C7-AA80-2A4C0BA784E2}" type="pres">
      <dgm:prSet presAssocID="{76DB33A2-6110-4BFA-95C2-9222D72F3F5D}" presName="node" presStyleLbl="node1" presStyleIdx="5" presStyleCnt="6" custScaleX="117951" custLinFactNeighborX="-18351" custLinFactNeighborY="46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ECBF87-29E2-4F24-97FB-09B82851FABD}" type="presOf" srcId="{DEBE7544-FDF4-4C65-811E-92575D75BEBD}" destId="{452AA6DC-11E9-4F8B-B7DB-4292775C69B8}" srcOrd="0" destOrd="0" presId="urn:microsoft.com/office/officeart/2005/8/layout/process1"/>
    <dgm:cxn modelId="{D5E1D03E-3E28-49C5-A2C2-8978158E515A}" srcId="{ACBAA57D-72C4-4E73-8410-0E945B6D086E}" destId="{81662094-3054-451F-9EA2-FFE16F8E27F0}" srcOrd="4" destOrd="0" parTransId="{66810DE8-C138-4E08-9365-991428470121}" sibTransId="{BC6C4C51-3477-4E8F-86F2-A881DB8C85E7}"/>
    <dgm:cxn modelId="{5401AA98-C67D-457C-B1AD-81BCB1511BFB}" srcId="{ACBAA57D-72C4-4E73-8410-0E945B6D086E}" destId="{C1AE5F21-07B3-4384-8B4F-F48310FFB563}" srcOrd="0" destOrd="0" parTransId="{2596977E-E918-4D30-A0FA-C8AF523DBEDA}" sibTransId="{0C7BE2FC-4AEC-4CB9-AB91-41066EBCD761}"/>
    <dgm:cxn modelId="{4CFA3E51-E391-4274-B627-704B51EECFF1}" type="presOf" srcId="{ACBAA57D-72C4-4E73-8410-0E945B6D086E}" destId="{98FEE42D-B6BC-4CD4-8346-F9FB0B12BC06}" srcOrd="0" destOrd="0" presId="urn:microsoft.com/office/officeart/2005/8/layout/process1"/>
    <dgm:cxn modelId="{361FA1F9-CB9A-4B84-B74F-7053A007A58B}" type="presOf" srcId="{C1AE5F21-07B3-4384-8B4F-F48310FFB563}" destId="{56F1DE84-AC1A-4901-AC67-574472488DD3}" srcOrd="0" destOrd="0" presId="urn:microsoft.com/office/officeart/2005/8/layout/process1"/>
    <dgm:cxn modelId="{56F48E84-AAAA-4DF7-B050-ADEB7609D370}" type="presOf" srcId="{81662094-3054-451F-9EA2-FFE16F8E27F0}" destId="{0B04E34A-C274-402A-AAAF-5A104E80A6AE}" srcOrd="0" destOrd="0" presId="urn:microsoft.com/office/officeart/2005/8/layout/process1"/>
    <dgm:cxn modelId="{0C7CE216-AFBB-4EC7-8E45-7CAE7EB6C1C2}" srcId="{ACBAA57D-72C4-4E73-8410-0E945B6D086E}" destId="{5A293F0B-1616-421A-933F-5FF8EB655E8D}" srcOrd="3" destOrd="0" parTransId="{F940D8C1-BACC-4D8B-919E-015BEBA3C58E}" sibTransId="{B69E3EDB-4F6B-408C-85A5-6D62CEB18B57}"/>
    <dgm:cxn modelId="{2DE78D21-879C-40E8-8D4C-2912D71331DD}" type="presOf" srcId="{C1F4DFF5-6064-4904-95A2-82D9726DA474}" destId="{51194556-615F-4B7D-BD0D-F1A0F4DC4D02}" srcOrd="0" destOrd="0" presId="urn:microsoft.com/office/officeart/2005/8/layout/process1"/>
    <dgm:cxn modelId="{8BB4836E-C9E0-4E9A-985E-219CF9819B00}" type="presOf" srcId="{BC6C4C51-3477-4E8F-86F2-A881DB8C85E7}" destId="{5832DB87-82A6-4165-83EA-A0519C22D9A9}" srcOrd="0" destOrd="0" presId="urn:microsoft.com/office/officeart/2005/8/layout/process1"/>
    <dgm:cxn modelId="{199D74FC-ED9D-400D-BAA2-3891E6298A24}" type="presOf" srcId="{76DB33A2-6110-4BFA-95C2-9222D72F3F5D}" destId="{CF6F77A8-05A3-40C7-AA80-2A4C0BA784E2}" srcOrd="0" destOrd="0" presId="urn:microsoft.com/office/officeart/2005/8/layout/process1"/>
    <dgm:cxn modelId="{336DD49C-82C2-4D8D-A548-F71F403F7DBE}" type="presOf" srcId="{79C51A80-E744-4A09-B4A1-ED3AE5DD3196}" destId="{E347613E-8AEF-43BE-BB71-75222E9815ED}" srcOrd="0" destOrd="0" presId="urn:microsoft.com/office/officeart/2005/8/layout/process1"/>
    <dgm:cxn modelId="{6B4DDE6B-5FAD-44D8-87A8-65B27525915B}" type="presOf" srcId="{5A293F0B-1616-421A-933F-5FF8EB655E8D}" destId="{E05283F1-7CBC-4B8B-BA53-E38126C7C015}" srcOrd="0" destOrd="0" presId="urn:microsoft.com/office/officeart/2005/8/layout/process1"/>
    <dgm:cxn modelId="{624B126F-9BC7-44FC-A015-EB5FF9174147}" srcId="{ACBAA57D-72C4-4E73-8410-0E945B6D086E}" destId="{76DB33A2-6110-4BFA-95C2-9222D72F3F5D}" srcOrd="5" destOrd="0" parTransId="{908CD83A-794B-488D-833A-CECC68106ACE}" sibTransId="{D32AEC3A-C7C5-474A-8B60-4A3BAB334DC6}"/>
    <dgm:cxn modelId="{FE7A1CCD-95D9-471C-8C14-9D2454BDE536}" srcId="{ACBAA57D-72C4-4E73-8410-0E945B6D086E}" destId="{79C51A80-E744-4A09-B4A1-ED3AE5DD3196}" srcOrd="2" destOrd="0" parTransId="{ED206862-1CC9-4B7D-908D-2E8ACCC0D58D}" sibTransId="{DEBE7544-FDF4-4C65-811E-92575D75BEBD}"/>
    <dgm:cxn modelId="{4B72EDD4-AEB1-4850-87E7-8B0203ACE6AB}" type="presOf" srcId="{DEBE7544-FDF4-4C65-811E-92575D75BEBD}" destId="{96097464-0B4D-4AA6-9825-248364B61BD2}" srcOrd="1" destOrd="0" presId="urn:microsoft.com/office/officeart/2005/8/layout/process1"/>
    <dgm:cxn modelId="{094472BB-191F-4527-BA9B-FDA7194F19D5}" type="presOf" srcId="{0C7BE2FC-4AEC-4CB9-AB91-41066EBCD761}" destId="{E94F6D2D-5CC5-4206-ADA5-5EA47F32A2F2}" srcOrd="0" destOrd="0" presId="urn:microsoft.com/office/officeart/2005/8/layout/process1"/>
    <dgm:cxn modelId="{07D029EF-14C6-4DCD-BF7C-90BAF91583EF}" srcId="{ACBAA57D-72C4-4E73-8410-0E945B6D086E}" destId="{C1F4DFF5-6064-4904-95A2-82D9726DA474}" srcOrd="1" destOrd="0" parTransId="{54709105-59BF-47BA-8C3B-1B9031F24087}" sibTransId="{048B3A85-A8ED-4D31-8E98-0FE6245A4139}"/>
    <dgm:cxn modelId="{0D15634D-5823-451C-8CAE-0B0D84549E49}" type="presOf" srcId="{B69E3EDB-4F6B-408C-85A5-6D62CEB18B57}" destId="{6E500681-91A7-4229-A6E6-64B154D7DFEB}" srcOrd="0" destOrd="0" presId="urn:microsoft.com/office/officeart/2005/8/layout/process1"/>
    <dgm:cxn modelId="{D18EAF71-FEA1-4590-97D6-8B19DDB99D78}" type="presOf" srcId="{B69E3EDB-4F6B-408C-85A5-6D62CEB18B57}" destId="{0C43A454-1DF1-4D1D-954D-6177BAA541AA}" srcOrd="1" destOrd="0" presId="urn:microsoft.com/office/officeart/2005/8/layout/process1"/>
    <dgm:cxn modelId="{7D18AB23-3E4E-4F17-9436-2C081B8A8421}" type="presOf" srcId="{0C7BE2FC-4AEC-4CB9-AB91-41066EBCD761}" destId="{8E56905D-C126-4F09-93D3-40EA41C8325A}" srcOrd="1" destOrd="0" presId="urn:microsoft.com/office/officeart/2005/8/layout/process1"/>
    <dgm:cxn modelId="{2F5579E4-EB5A-4BA5-86CA-403E1A49F140}" type="presOf" srcId="{048B3A85-A8ED-4D31-8E98-0FE6245A4139}" destId="{6021DF2A-C796-463E-8DA7-F83DB420EA7E}" srcOrd="0" destOrd="0" presId="urn:microsoft.com/office/officeart/2005/8/layout/process1"/>
    <dgm:cxn modelId="{029AD374-B8D0-446F-82CF-DAF4A34CBDF5}" type="presOf" srcId="{048B3A85-A8ED-4D31-8E98-0FE6245A4139}" destId="{C09979ED-625A-4E69-8939-CBC0B0FB9966}" srcOrd="1" destOrd="0" presId="urn:microsoft.com/office/officeart/2005/8/layout/process1"/>
    <dgm:cxn modelId="{8967EC78-E7A6-45BB-ACF0-564E0C6461C7}" type="presOf" srcId="{BC6C4C51-3477-4E8F-86F2-A881DB8C85E7}" destId="{215782F5-FC8B-43FF-9FEB-3168ECED1C0F}" srcOrd="1" destOrd="0" presId="urn:microsoft.com/office/officeart/2005/8/layout/process1"/>
    <dgm:cxn modelId="{36AB930E-1BBA-43DA-8D4F-8BC1E13F6BD1}" type="presParOf" srcId="{98FEE42D-B6BC-4CD4-8346-F9FB0B12BC06}" destId="{56F1DE84-AC1A-4901-AC67-574472488DD3}" srcOrd="0" destOrd="0" presId="urn:microsoft.com/office/officeart/2005/8/layout/process1"/>
    <dgm:cxn modelId="{465D188B-79EF-49EC-A059-7E4FC5C66161}" type="presParOf" srcId="{98FEE42D-B6BC-4CD4-8346-F9FB0B12BC06}" destId="{E94F6D2D-5CC5-4206-ADA5-5EA47F32A2F2}" srcOrd="1" destOrd="0" presId="urn:microsoft.com/office/officeart/2005/8/layout/process1"/>
    <dgm:cxn modelId="{92A91567-6011-4B23-9D0A-A12A76C4C7D3}" type="presParOf" srcId="{E94F6D2D-5CC5-4206-ADA5-5EA47F32A2F2}" destId="{8E56905D-C126-4F09-93D3-40EA41C8325A}" srcOrd="0" destOrd="0" presId="urn:microsoft.com/office/officeart/2005/8/layout/process1"/>
    <dgm:cxn modelId="{DC10D42C-450D-4CBA-B7EF-6EC0419294B3}" type="presParOf" srcId="{98FEE42D-B6BC-4CD4-8346-F9FB0B12BC06}" destId="{51194556-615F-4B7D-BD0D-F1A0F4DC4D02}" srcOrd="2" destOrd="0" presId="urn:microsoft.com/office/officeart/2005/8/layout/process1"/>
    <dgm:cxn modelId="{F4C94CEF-E1FC-411C-955E-96ED041D9AA7}" type="presParOf" srcId="{98FEE42D-B6BC-4CD4-8346-F9FB0B12BC06}" destId="{6021DF2A-C796-463E-8DA7-F83DB420EA7E}" srcOrd="3" destOrd="0" presId="urn:microsoft.com/office/officeart/2005/8/layout/process1"/>
    <dgm:cxn modelId="{D38A1215-5BD5-486C-9275-1A804EC39F8E}" type="presParOf" srcId="{6021DF2A-C796-463E-8DA7-F83DB420EA7E}" destId="{C09979ED-625A-4E69-8939-CBC0B0FB9966}" srcOrd="0" destOrd="0" presId="urn:microsoft.com/office/officeart/2005/8/layout/process1"/>
    <dgm:cxn modelId="{EB681296-A997-4CAD-9F3C-EBEFFFCCA9C1}" type="presParOf" srcId="{98FEE42D-B6BC-4CD4-8346-F9FB0B12BC06}" destId="{E347613E-8AEF-43BE-BB71-75222E9815ED}" srcOrd="4" destOrd="0" presId="urn:microsoft.com/office/officeart/2005/8/layout/process1"/>
    <dgm:cxn modelId="{521C1789-F43F-4EAA-BE73-F69EF3271F1B}" type="presParOf" srcId="{98FEE42D-B6BC-4CD4-8346-F9FB0B12BC06}" destId="{452AA6DC-11E9-4F8B-B7DB-4292775C69B8}" srcOrd="5" destOrd="0" presId="urn:microsoft.com/office/officeart/2005/8/layout/process1"/>
    <dgm:cxn modelId="{41AD2CB0-E814-4ED8-8F00-C1185E588F5E}" type="presParOf" srcId="{452AA6DC-11E9-4F8B-B7DB-4292775C69B8}" destId="{96097464-0B4D-4AA6-9825-248364B61BD2}" srcOrd="0" destOrd="0" presId="urn:microsoft.com/office/officeart/2005/8/layout/process1"/>
    <dgm:cxn modelId="{AF009719-2CA6-4984-A61D-A1F9B8D20B89}" type="presParOf" srcId="{98FEE42D-B6BC-4CD4-8346-F9FB0B12BC06}" destId="{E05283F1-7CBC-4B8B-BA53-E38126C7C015}" srcOrd="6" destOrd="0" presId="urn:microsoft.com/office/officeart/2005/8/layout/process1"/>
    <dgm:cxn modelId="{13B244A0-E6AF-4DD6-88B0-31A0754A111A}" type="presParOf" srcId="{98FEE42D-B6BC-4CD4-8346-F9FB0B12BC06}" destId="{6E500681-91A7-4229-A6E6-64B154D7DFEB}" srcOrd="7" destOrd="0" presId="urn:microsoft.com/office/officeart/2005/8/layout/process1"/>
    <dgm:cxn modelId="{DF1EA187-2DEF-440F-8CC4-F183B229B496}" type="presParOf" srcId="{6E500681-91A7-4229-A6E6-64B154D7DFEB}" destId="{0C43A454-1DF1-4D1D-954D-6177BAA541AA}" srcOrd="0" destOrd="0" presId="urn:microsoft.com/office/officeart/2005/8/layout/process1"/>
    <dgm:cxn modelId="{FC9AE2A5-90C0-499D-A17C-E26FC5FF3015}" type="presParOf" srcId="{98FEE42D-B6BC-4CD4-8346-F9FB0B12BC06}" destId="{0B04E34A-C274-402A-AAAF-5A104E80A6AE}" srcOrd="8" destOrd="0" presId="urn:microsoft.com/office/officeart/2005/8/layout/process1"/>
    <dgm:cxn modelId="{D4BF8AD4-8F44-4538-9C31-FCC024C05786}" type="presParOf" srcId="{98FEE42D-B6BC-4CD4-8346-F9FB0B12BC06}" destId="{5832DB87-82A6-4165-83EA-A0519C22D9A9}" srcOrd="9" destOrd="0" presId="urn:microsoft.com/office/officeart/2005/8/layout/process1"/>
    <dgm:cxn modelId="{760AAF84-27FD-4B80-95DE-4F80BA8CB617}" type="presParOf" srcId="{5832DB87-82A6-4165-83EA-A0519C22D9A9}" destId="{215782F5-FC8B-43FF-9FEB-3168ECED1C0F}" srcOrd="0" destOrd="0" presId="urn:microsoft.com/office/officeart/2005/8/layout/process1"/>
    <dgm:cxn modelId="{8144C3BD-1E63-440D-B3EB-C753C24F860D}" type="presParOf" srcId="{98FEE42D-B6BC-4CD4-8346-F9FB0B12BC06}" destId="{CF6F77A8-05A3-40C7-AA80-2A4C0BA784E2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941693-4F1A-4CEA-9208-39F1C01CE264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FB7B1430-1BE7-4100-80DB-B9BB6BD76CFB}">
      <dgm:prSet phldrT="[Text]"/>
      <dgm:spPr>
        <a:ln w="19050">
          <a:solidFill>
            <a:srgbClr val="941651"/>
          </a:solidFill>
        </a:ln>
      </dgm:spPr>
      <dgm:t>
        <a:bodyPr/>
        <a:lstStyle/>
        <a:p>
          <a:r>
            <a:rPr lang="en-US" dirty="0"/>
            <a:t>Nausea</a:t>
          </a:r>
        </a:p>
      </dgm:t>
    </dgm:pt>
    <dgm:pt modelId="{EFAE7566-F7E0-43A2-BF55-494FF341EA8C}" type="parTrans" cxnId="{E502247D-D800-41E4-9649-D39D7D696FEE}">
      <dgm:prSet/>
      <dgm:spPr/>
      <dgm:t>
        <a:bodyPr/>
        <a:lstStyle/>
        <a:p>
          <a:endParaRPr lang="en-US"/>
        </a:p>
      </dgm:t>
    </dgm:pt>
    <dgm:pt modelId="{BCE834F5-F9AC-453F-B78C-3392D38884A7}" type="sibTrans" cxnId="{E502247D-D800-41E4-9649-D39D7D696FEE}">
      <dgm:prSet/>
      <dgm:spPr/>
      <dgm:t>
        <a:bodyPr/>
        <a:lstStyle/>
        <a:p>
          <a:endParaRPr lang="en-US"/>
        </a:p>
      </dgm:t>
    </dgm:pt>
    <dgm:pt modelId="{1C78B678-0062-467B-9548-6F42D8F87E8F}">
      <dgm:prSet phldrT="[Text]"/>
      <dgm:spPr>
        <a:ln w="19050">
          <a:solidFill>
            <a:srgbClr val="FF2F92"/>
          </a:solidFill>
        </a:ln>
      </dgm:spPr>
      <dgm:t>
        <a:bodyPr/>
        <a:lstStyle/>
        <a:p>
          <a:r>
            <a:rPr lang="en-US" dirty="0"/>
            <a:t>Vomiting</a:t>
          </a:r>
        </a:p>
      </dgm:t>
    </dgm:pt>
    <dgm:pt modelId="{5A90FCFF-9D09-48E2-B9E6-AEEA282BB3E0}" type="parTrans" cxnId="{98106E54-5E0E-4DAC-B741-EF2D4E4B9F61}">
      <dgm:prSet/>
      <dgm:spPr/>
      <dgm:t>
        <a:bodyPr/>
        <a:lstStyle/>
        <a:p>
          <a:endParaRPr lang="en-US"/>
        </a:p>
      </dgm:t>
    </dgm:pt>
    <dgm:pt modelId="{DA30C91A-32BF-414F-B030-7797D610C19C}" type="sibTrans" cxnId="{98106E54-5E0E-4DAC-B741-EF2D4E4B9F61}">
      <dgm:prSet/>
      <dgm:spPr/>
      <dgm:t>
        <a:bodyPr/>
        <a:lstStyle/>
        <a:p>
          <a:endParaRPr lang="en-US"/>
        </a:p>
      </dgm:t>
    </dgm:pt>
    <dgm:pt modelId="{037FC8E5-3AD4-4246-9366-8D8C5EF9329C}">
      <dgm:prSet phldrT="[Text]"/>
      <dgm:spPr>
        <a:ln w="19050">
          <a:solidFill>
            <a:srgbClr val="00FB92"/>
          </a:solidFill>
        </a:ln>
      </dgm:spPr>
      <dgm:t>
        <a:bodyPr/>
        <a:lstStyle/>
        <a:p>
          <a:r>
            <a:rPr lang="en-US" dirty="0"/>
            <a:t>Dizziness</a:t>
          </a:r>
        </a:p>
      </dgm:t>
    </dgm:pt>
    <dgm:pt modelId="{BDF10B89-DDEE-4B47-8166-9B30F66A4E8F}" type="parTrans" cxnId="{2E889E45-1641-49F7-A1D5-80B0A7E434E8}">
      <dgm:prSet/>
      <dgm:spPr/>
      <dgm:t>
        <a:bodyPr/>
        <a:lstStyle/>
        <a:p>
          <a:endParaRPr lang="en-US"/>
        </a:p>
      </dgm:t>
    </dgm:pt>
    <dgm:pt modelId="{CD08AD63-F260-4CB7-9227-257E3E1D9D5D}" type="sibTrans" cxnId="{2E889E45-1641-49F7-A1D5-80B0A7E434E8}">
      <dgm:prSet/>
      <dgm:spPr/>
      <dgm:t>
        <a:bodyPr/>
        <a:lstStyle/>
        <a:p>
          <a:endParaRPr lang="en-US"/>
        </a:p>
      </dgm:t>
    </dgm:pt>
    <dgm:pt modelId="{724FC5EE-9AC8-43FE-A697-85C4A510044F}">
      <dgm:prSet phldrT="[Text]"/>
      <dgm:spPr>
        <a:ln w="19050">
          <a:solidFill>
            <a:srgbClr val="FF9300"/>
          </a:solidFill>
        </a:ln>
      </dgm:spPr>
      <dgm:t>
        <a:bodyPr/>
        <a:lstStyle/>
        <a:p>
          <a:r>
            <a:rPr lang="en-US" dirty="0"/>
            <a:t>Vasodilation</a:t>
          </a:r>
        </a:p>
      </dgm:t>
    </dgm:pt>
    <dgm:pt modelId="{86AE973E-CBB3-4550-B150-40E0C47AEB50}" type="parTrans" cxnId="{9276BFD4-7425-472D-88C2-8C3ABAFF8D06}">
      <dgm:prSet/>
      <dgm:spPr/>
      <dgm:t>
        <a:bodyPr/>
        <a:lstStyle/>
        <a:p>
          <a:endParaRPr lang="en-US"/>
        </a:p>
      </dgm:t>
    </dgm:pt>
    <dgm:pt modelId="{10440364-7606-405E-8144-50295B0E3E3F}" type="sibTrans" cxnId="{9276BFD4-7425-472D-88C2-8C3ABAFF8D06}">
      <dgm:prSet/>
      <dgm:spPr/>
      <dgm:t>
        <a:bodyPr/>
        <a:lstStyle/>
        <a:p>
          <a:endParaRPr lang="en-US"/>
        </a:p>
      </dgm:t>
    </dgm:pt>
    <dgm:pt modelId="{663EC973-58EE-4E16-B524-0242F70D846F}">
      <dgm:prSet phldrT="[Text]"/>
      <dgm:spPr>
        <a:ln w="19050">
          <a:solidFill>
            <a:srgbClr val="929000"/>
          </a:solidFill>
        </a:ln>
      </dgm:spPr>
      <dgm:t>
        <a:bodyPr/>
        <a:lstStyle/>
        <a:p>
          <a:r>
            <a:rPr lang="en-US" dirty="0"/>
            <a:t>Headache</a:t>
          </a:r>
        </a:p>
      </dgm:t>
    </dgm:pt>
    <dgm:pt modelId="{B63F64E4-F2F3-42E1-8E7A-0A17664C0246}" type="parTrans" cxnId="{B0D5CEEA-990C-4939-8F4A-7216649AD8FF}">
      <dgm:prSet/>
      <dgm:spPr/>
      <dgm:t>
        <a:bodyPr/>
        <a:lstStyle/>
        <a:p>
          <a:endParaRPr lang="en-US"/>
        </a:p>
      </dgm:t>
    </dgm:pt>
    <dgm:pt modelId="{C4C30DEA-158A-482F-B3B0-E8A4F52E6C9E}" type="sibTrans" cxnId="{B0D5CEEA-990C-4939-8F4A-7216649AD8FF}">
      <dgm:prSet/>
      <dgm:spPr/>
      <dgm:t>
        <a:bodyPr/>
        <a:lstStyle/>
        <a:p>
          <a:endParaRPr lang="en-US"/>
        </a:p>
      </dgm:t>
    </dgm:pt>
    <dgm:pt modelId="{20FB456C-FE54-414A-940B-07D553090EC6}">
      <dgm:prSet phldrT="[Text]"/>
      <dgm:spPr>
        <a:ln w="19050">
          <a:solidFill>
            <a:srgbClr val="009193"/>
          </a:solidFill>
        </a:ln>
      </dgm:spPr>
      <dgm:t>
        <a:bodyPr/>
        <a:lstStyle/>
        <a:p>
          <a:r>
            <a:rPr lang="en-US" dirty="0"/>
            <a:t>Facial flushing</a:t>
          </a:r>
        </a:p>
      </dgm:t>
    </dgm:pt>
    <dgm:pt modelId="{CA455310-CF51-476F-8737-DF06C21A73DD}" type="parTrans" cxnId="{794F2C0E-BC90-45C1-99E4-646EBE13C400}">
      <dgm:prSet/>
      <dgm:spPr/>
      <dgm:t>
        <a:bodyPr/>
        <a:lstStyle/>
        <a:p>
          <a:endParaRPr lang="en-US"/>
        </a:p>
      </dgm:t>
    </dgm:pt>
    <dgm:pt modelId="{CB64040E-6AB5-406F-A9C1-DBA831E0CB31}" type="sibTrans" cxnId="{794F2C0E-BC90-45C1-99E4-646EBE13C400}">
      <dgm:prSet/>
      <dgm:spPr/>
      <dgm:t>
        <a:bodyPr/>
        <a:lstStyle/>
        <a:p>
          <a:endParaRPr lang="en-US"/>
        </a:p>
      </dgm:t>
    </dgm:pt>
    <dgm:pt modelId="{5B3A211A-B59F-4C9B-84EF-DE758EB5583B}" type="pres">
      <dgm:prSet presAssocID="{9E941693-4F1A-4CEA-9208-39F1C01CE26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F5207EB-031A-4DC1-A372-2C659A2F1AEB}" type="pres">
      <dgm:prSet presAssocID="{FB7B1430-1BE7-4100-80DB-B9BB6BD76CF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7DEEB9-8324-4F22-ADEE-DA6E5500A855}" type="pres">
      <dgm:prSet presAssocID="{BCE834F5-F9AC-453F-B78C-3392D38884A7}" presName="sibTrans" presStyleCnt="0"/>
      <dgm:spPr/>
      <dgm:t>
        <a:bodyPr/>
        <a:lstStyle/>
        <a:p>
          <a:endParaRPr lang="en-US"/>
        </a:p>
      </dgm:t>
    </dgm:pt>
    <dgm:pt modelId="{00FB2CBE-2ECD-4118-909E-F87AEBEA43EE}" type="pres">
      <dgm:prSet presAssocID="{1C78B678-0062-467B-9548-6F42D8F87E8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6F8064-ED5A-4F4C-A9E1-720F257B138C}" type="pres">
      <dgm:prSet presAssocID="{DA30C91A-32BF-414F-B030-7797D610C19C}" presName="sibTrans" presStyleCnt="0"/>
      <dgm:spPr/>
      <dgm:t>
        <a:bodyPr/>
        <a:lstStyle/>
        <a:p>
          <a:endParaRPr lang="en-US"/>
        </a:p>
      </dgm:t>
    </dgm:pt>
    <dgm:pt modelId="{3E66C03F-A538-4B53-A070-7C32CB17B88C}" type="pres">
      <dgm:prSet presAssocID="{037FC8E5-3AD4-4246-9366-8D8C5EF9329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9B908D-6844-4173-BD5D-64C23B862500}" type="pres">
      <dgm:prSet presAssocID="{CD08AD63-F260-4CB7-9227-257E3E1D9D5D}" presName="sibTrans" presStyleCnt="0"/>
      <dgm:spPr/>
      <dgm:t>
        <a:bodyPr/>
        <a:lstStyle/>
        <a:p>
          <a:endParaRPr lang="en-US"/>
        </a:p>
      </dgm:t>
    </dgm:pt>
    <dgm:pt modelId="{D339C018-5C3B-493E-B367-B85C5C468526}" type="pres">
      <dgm:prSet presAssocID="{724FC5EE-9AC8-43FE-A697-85C4A510044F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09DD3D-7396-4CAD-9E77-2F842AB9C976}" type="pres">
      <dgm:prSet presAssocID="{10440364-7606-405E-8144-50295B0E3E3F}" presName="sibTrans" presStyleCnt="0"/>
      <dgm:spPr/>
      <dgm:t>
        <a:bodyPr/>
        <a:lstStyle/>
        <a:p>
          <a:endParaRPr lang="en-US"/>
        </a:p>
      </dgm:t>
    </dgm:pt>
    <dgm:pt modelId="{B35CAFDF-86CE-429A-B5C1-14BF00687481}" type="pres">
      <dgm:prSet presAssocID="{663EC973-58EE-4E16-B524-0242F70D846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6A7FB4-E392-4DA7-B78F-3A6ED8C6B59A}" type="pres">
      <dgm:prSet presAssocID="{C4C30DEA-158A-482F-B3B0-E8A4F52E6C9E}" presName="sibTrans" presStyleCnt="0"/>
      <dgm:spPr/>
      <dgm:t>
        <a:bodyPr/>
        <a:lstStyle/>
        <a:p>
          <a:endParaRPr lang="en-US"/>
        </a:p>
      </dgm:t>
    </dgm:pt>
    <dgm:pt modelId="{BE0B8C03-F537-47A7-8C36-0C499A1A0226}" type="pres">
      <dgm:prSet presAssocID="{20FB456C-FE54-414A-940B-07D553090EC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808A9C-5E8A-43D7-AABA-94A62822A621}" type="presOf" srcId="{9E941693-4F1A-4CEA-9208-39F1C01CE264}" destId="{5B3A211A-B59F-4C9B-84EF-DE758EB5583B}" srcOrd="0" destOrd="0" presId="urn:microsoft.com/office/officeart/2005/8/layout/default"/>
    <dgm:cxn modelId="{A7D63571-3039-4AE3-B1AC-E72CFD501119}" type="presOf" srcId="{20FB456C-FE54-414A-940B-07D553090EC6}" destId="{BE0B8C03-F537-47A7-8C36-0C499A1A0226}" srcOrd="0" destOrd="0" presId="urn:microsoft.com/office/officeart/2005/8/layout/default"/>
    <dgm:cxn modelId="{98106E54-5E0E-4DAC-B741-EF2D4E4B9F61}" srcId="{9E941693-4F1A-4CEA-9208-39F1C01CE264}" destId="{1C78B678-0062-467B-9548-6F42D8F87E8F}" srcOrd="1" destOrd="0" parTransId="{5A90FCFF-9D09-48E2-B9E6-AEEA282BB3E0}" sibTransId="{DA30C91A-32BF-414F-B030-7797D610C19C}"/>
    <dgm:cxn modelId="{16715F59-283A-4465-8337-34A1F31F77A1}" type="presOf" srcId="{037FC8E5-3AD4-4246-9366-8D8C5EF9329C}" destId="{3E66C03F-A538-4B53-A070-7C32CB17B88C}" srcOrd="0" destOrd="0" presId="urn:microsoft.com/office/officeart/2005/8/layout/default"/>
    <dgm:cxn modelId="{794F2C0E-BC90-45C1-99E4-646EBE13C400}" srcId="{9E941693-4F1A-4CEA-9208-39F1C01CE264}" destId="{20FB456C-FE54-414A-940B-07D553090EC6}" srcOrd="5" destOrd="0" parTransId="{CA455310-CF51-476F-8737-DF06C21A73DD}" sibTransId="{CB64040E-6AB5-406F-A9C1-DBA831E0CB31}"/>
    <dgm:cxn modelId="{B677B91B-A316-44C0-AE80-E2AC4BB3D2CD}" type="presOf" srcId="{1C78B678-0062-467B-9548-6F42D8F87E8F}" destId="{00FB2CBE-2ECD-4118-909E-F87AEBEA43EE}" srcOrd="0" destOrd="0" presId="urn:microsoft.com/office/officeart/2005/8/layout/default"/>
    <dgm:cxn modelId="{EC432FDB-2FB9-4889-81B3-663BD910112C}" type="presOf" srcId="{FB7B1430-1BE7-4100-80DB-B9BB6BD76CFB}" destId="{FF5207EB-031A-4DC1-A372-2C659A2F1AEB}" srcOrd="0" destOrd="0" presId="urn:microsoft.com/office/officeart/2005/8/layout/default"/>
    <dgm:cxn modelId="{2E889E45-1641-49F7-A1D5-80B0A7E434E8}" srcId="{9E941693-4F1A-4CEA-9208-39F1C01CE264}" destId="{037FC8E5-3AD4-4246-9366-8D8C5EF9329C}" srcOrd="2" destOrd="0" parTransId="{BDF10B89-DDEE-4B47-8166-9B30F66A4E8F}" sibTransId="{CD08AD63-F260-4CB7-9227-257E3E1D9D5D}"/>
    <dgm:cxn modelId="{6119C4DF-DEA5-4FE1-B411-9BA12D60980B}" type="presOf" srcId="{724FC5EE-9AC8-43FE-A697-85C4A510044F}" destId="{D339C018-5C3B-493E-B367-B85C5C468526}" srcOrd="0" destOrd="0" presId="urn:microsoft.com/office/officeart/2005/8/layout/default"/>
    <dgm:cxn modelId="{E502247D-D800-41E4-9649-D39D7D696FEE}" srcId="{9E941693-4F1A-4CEA-9208-39F1C01CE264}" destId="{FB7B1430-1BE7-4100-80DB-B9BB6BD76CFB}" srcOrd="0" destOrd="0" parTransId="{EFAE7566-F7E0-43A2-BF55-494FF341EA8C}" sibTransId="{BCE834F5-F9AC-453F-B78C-3392D38884A7}"/>
    <dgm:cxn modelId="{1462441A-877A-418B-98CA-BB1151F4C91A}" type="presOf" srcId="{663EC973-58EE-4E16-B524-0242F70D846F}" destId="{B35CAFDF-86CE-429A-B5C1-14BF00687481}" srcOrd="0" destOrd="0" presId="urn:microsoft.com/office/officeart/2005/8/layout/default"/>
    <dgm:cxn modelId="{9276BFD4-7425-472D-88C2-8C3ABAFF8D06}" srcId="{9E941693-4F1A-4CEA-9208-39F1C01CE264}" destId="{724FC5EE-9AC8-43FE-A697-85C4A510044F}" srcOrd="3" destOrd="0" parTransId="{86AE973E-CBB3-4550-B150-40E0C47AEB50}" sibTransId="{10440364-7606-405E-8144-50295B0E3E3F}"/>
    <dgm:cxn modelId="{B0D5CEEA-990C-4939-8F4A-7216649AD8FF}" srcId="{9E941693-4F1A-4CEA-9208-39F1C01CE264}" destId="{663EC973-58EE-4E16-B524-0242F70D846F}" srcOrd="4" destOrd="0" parTransId="{B63F64E4-F2F3-42E1-8E7A-0A17664C0246}" sibTransId="{C4C30DEA-158A-482F-B3B0-E8A4F52E6C9E}"/>
    <dgm:cxn modelId="{101D35DC-A5EB-4043-A47B-73ED98BF45FE}" type="presParOf" srcId="{5B3A211A-B59F-4C9B-84EF-DE758EB5583B}" destId="{FF5207EB-031A-4DC1-A372-2C659A2F1AEB}" srcOrd="0" destOrd="0" presId="urn:microsoft.com/office/officeart/2005/8/layout/default"/>
    <dgm:cxn modelId="{E2C4E24C-70C8-46C5-B1FD-C6FF80F7B7C2}" type="presParOf" srcId="{5B3A211A-B59F-4C9B-84EF-DE758EB5583B}" destId="{187DEEB9-8324-4F22-ADEE-DA6E5500A855}" srcOrd="1" destOrd="0" presId="urn:microsoft.com/office/officeart/2005/8/layout/default"/>
    <dgm:cxn modelId="{4302873A-1C3C-426C-A7BF-700830C91346}" type="presParOf" srcId="{5B3A211A-B59F-4C9B-84EF-DE758EB5583B}" destId="{00FB2CBE-2ECD-4118-909E-F87AEBEA43EE}" srcOrd="2" destOrd="0" presId="urn:microsoft.com/office/officeart/2005/8/layout/default"/>
    <dgm:cxn modelId="{BF8E5E36-6C70-4C55-8101-F58553863C23}" type="presParOf" srcId="{5B3A211A-B59F-4C9B-84EF-DE758EB5583B}" destId="{A76F8064-ED5A-4F4C-A9E1-720F257B138C}" srcOrd="3" destOrd="0" presId="urn:microsoft.com/office/officeart/2005/8/layout/default"/>
    <dgm:cxn modelId="{DB8425AF-920C-442C-8C57-3E8A6A82B516}" type="presParOf" srcId="{5B3A211A-B59F-4C9B-84EF-DE758EB5583B}" destId="{3E66C03F-A538-4B53-A070-7C32CB17B88C}" srcOrd="4" destOrd="0" presId="urn:microsoft.com/office/officeart/2005/8/layout/default"/>
    <dgm:cxn modelId="{2C30A14D-A184-48BC-9FEB-FD01540ABA2D}" type="presParOf" srcId="{5B3A211A-B59F-4C9B-84EF-DE758EB5583B}" destId="{879B908D-6844-4173-BD5D-64C23B862500}" srcOrd="5" destOrd="0" presId="urn:microsoft.com/office/officeart/2005/8/layout/default"/>
    <dgm:cxn modelId="{6C5CAE8C-BC8E-4504-BEE4-6DC4FEC9846A}" type="presParOf" srcId="{5B3A211A-B59F-4C9B-84EF-DE758EB5583B}" destId="{D339C018-5C3B-493E-B367-B85C5C468526}" srcOrd="6" destOrd="0" presId="urn:microsoft.com/office/officeart/2005/8/layout/default"/>
    <dgm:cxn modelId="{1F2F9591-F527-49FD-AD80-5136077C28C0}" type="presParOf" srcId="{5B3A211A-B59F-4C9B-84EF-DE758EB5583B}" destId="{6009DD3D-7396-4CAD-9E77-2F842AB9C976}" srcOrd="7" destOrd="0" presId="urn:microsoft.com/office/officeart/2005/8/layout/default"/>
    <dgm:cxn modelId="{9388AB57-D317-4898-8DF7-287B1C0788A0}" type="presParOf" srcId="{5B3A211A-B59F-4C9B-84EF-DE758EB5583B}" destId="{B35CAFDF-86CE-429A-B5C1-14BF00687481}" srcOrd="8" destOrd="0" presId="urn:microsoft.com/office/officeart/2005/8/layout/default"/>
    <dgm:cxn modelId="{4D1ACB54-F35F-4B80-A67A-F87847AB4F4F}" type="presParOf" srcId="{5B3A211A-B59F-4C9B-84EF-DE758EB5583B}" destId="{106A7FB4-E392-4DA7-B78F-3A6ED8C6B59A}" srcOrd="9" destOrd="0" presId="urn:microsoft.com/office/officeart/2005/8/layout/default"/>
    <dgm:cxn modelId="{D1ADDF7D-FDCD-4F88-843A-938B0C2122F3}" type="presParOf" srcId="{5B3A211A-B59F-4C9B-84EF-DE758EB5583B}" destId="{BE0B8C03-F537-47A7-8C36-0C499A1A0226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2F1CA51-C3A7-EC42-A356-B10B433BB1E6}" type="doc">
      <dgm:prSet loTypeId="urn:microsoft.com/office/officeart/2005/8/layout/hProcess7" loCatId="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A61F67D2-1111-1E41-8F60-12AB0BDADD30}">
      <dgm:prSet phldrT="[Text]" custT="1"/>
      <dgm:spPr/>
      <dgm:t>
        <a:bodyPr anchor="ctr"/>
        <a:lstStyle/>
        <a:p>
          <a:r>
            <a:rPr lang="en-US" sz="1050" b="1" dirty="0" smtClean="0">
              <a:solidFill>
                <a:srgbClr val="0432FF"/>
              </a:solidFill>
              <a:latin typeface="+mn-lt"/>
              <a:ea typeface="+mn-ea"/>
              <a:cs typeface="+mn-cs"/>
            </a:rPr>
            <a:t>Disulfiram</a:t>
          </a:r>
          <a:r>
            <a:rPr lang="en-US" sz="105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 therapy: 250 mg daily </a:t>
          </a:r>
          <a:endParaRPr lang="en-US" sz="1050" dirty="0"/>
        </a:p>
      </dgm:t>
    </dgm:pt>
    <dgm:pt modelId="{45A13936-9B3E-B045-BE46-FE2A0003713C}" type="parTrans" cxnId="{D3C50116-650C-8142-B49B-EF99A94976D4}">
      <dgm:prSet/>
      <dgm:spPr/>
      <dgm:t>
        <a:bodyPr/>
        <a:lstStyle/>
        <a:p>
          <a:endParaRPr lang="en-US"/>
        </a:p>
      </dgm:t>
    </dgm:pt>
    <dgm:pt modelId="{252148CC-DD77-CD49-88B7-8AE00C0DBA2F}" type="sibTrans" cxnId="{D3C50116-650C-8142-B49B-EF99A94976D4}">
      <dgm:prSet/>
      <dgm:spPr/>
      <dgm:t>
        <a:bodyPr/>
        <a:lstStyle/>
        <a:p>
          <a:endParaRPr lang="en-US"/>
        </a:p>
      </dgm:t>
    </dgm:pt>
    <dgm:pt modelId="{24564B96-1E58-D24D-9B1F-302FE71011EB}">
      <dgm:prSet phldrT="[Text]" custT="1"/>
      <dgm:spPr>
        <a:ln>
          <a:solidFill>
            <a:srgbClr val="FF2F92"/>
          </a:solidFill>
        </a:ln>
      </dgm:spPr>
      <dgm:t>
        <a:bodyPr anchor="ctr"/>
        <a:lstStyle/>
        <a:p>
          <a:r>
            <a:rPr lang="en-US" sz="1200" dirty="0" smtClean="0">
              <a:solidFill>
                <a:schemeClr val="bg1"/>
              </a:solidFill>
            </a:rPr>
            <a:t>.</a:t>
          </a:r>
          <a:endParaRPr lang="en-US" sz="1200" dirty="0">
            <a:solidFill>
              <a:schemeClr val="bg1"/>
            </a:solidFill>
          </a:endParaRPr>
        </a:p>
      </dgm:t>
    </dgm:pt>
    <dgm:pt modelId="{B4E3100D-7B85-934A-9D0E-E623F10978A6}" type="parTrans" cxnId="{547C5316-4225-AA4A-B391-79D8677FFB3B}">
      <dgm:prSet/>
      <dgm:spPr/>
      <dgm:t>
        <a:bodyPr/>
        <a:lstStyle/>
        <a:p>
          <a:endParaRPr lang="en-US"/>
        </a:p>
      </dgm:t>
    </dgm:pt>
    <dgm:pt modelId="{AE1DC792-38AF-2B4C-8AF4-12DBE75E13B5}" type="sibTrans" cxnId="{547C5316-4225-AA4A-B391-79D8677FFB3B}">
      <dgm:prSet/>
      <dgm:spPr/>
      <dgm:t>
        <a:bodyPr/>
        <a:lstStyle/>
        <a:p>
          <a:endParaRPr lang="en-US"/>
        </a:p>
      </dgm:t>
    </dgm:pt>
    <dgm:pt modelId="{F6604D14-1CAF-3C40-8005-768DE2B4ABF3}">
      <dgm:prSet phldrT="[Text]" custT="1"/>
      <dgm:spPr/>
      <dgm:t>
        <a:bodyPr anchor="ctr"/>
        <a:lstStyle/>
        <a:p>
          <a:r>
            <a:rPr lang="en-US" sz="105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Inhibits hepatic aldehyde dehydrogenas</a:t>
          </a:r>
          <a:r>
            <a:rPr lang="en-US" sz="8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e</a:t>
          </a:r>
          <a:endParaRPr lang="en-US" sz="800" dirty="0"/>
        </a:p>
      </dgm:t>
    </dgm:pt>
    <dgm:pt modelId="{3893745D-DF7A-134B-8DBA-5D5936BBD62E}" type="parTrans" cxnId="{A51DB986-44B6-B343-A9B9-004613D86A17}">
      <dgm:prSet/>
      <dgm:spPr/>
      <dgm:t>
        <a:bodyPr/>
        <a:lstStyle/>
        <a:p>
          <a:endParaRPr lang="en-US"/>
        </a:p>
      </dgm:t>
    </dgm:pt>
    <dgm:pt modelId="{E3DC0D66-9DB6-3B46-B882-0DCD3C4BDDEA}" type="sibTrans" cxnId="{A51DB986-44B6-B343-A9B9-004613D86A17}">
      <dgm:prSet/>
      <dgm:spPr/>
      <dgm:t>
        <a:bodyPr/>
        <a:lstStyle/>
        <a:p>
          <a:endParaRPr lang="en-US"/>
        </a:p>
      </dgm:t>
    </dgm:pt>
    <dgm:pt modelId="{53C921EF-D5B5-3340-9600-D333DB62E952}">
      <dgm:prSet phldrT="[Text]" custT="1"/>
      <dgm:spPr>
        <a:ln>
          <a:solidFill>
            <a:srgbClr val="00FA00"/>
          </a:solidFill>
        </a:ln>
      </dgm:spPr>
      <dgm:t>
        <a:bodyPr/>
        <a:lstStyle/>
        <a:p>
          <a:r>
            <a:rPr lang="en-US" sz="1200" dirty="0" smtClean="0">
              <a:solidFill>
                <a:schemeClr val="bg1"/>
              </a:solidFill>
            </a:rPr>
            <a:t>.</a:t>
          </a:r>
          <a:endParaRPr lang="en-US" sz="1200" dirty="0">
            <a:solidFill>
              <a:schemeClr val="bg1"/>
            </a:solidFill>
          </a:endParaRPr>
        </a:p>
      </dgm:t>
    </dgm:pt>
    <dgm:pt modelId="{36230E38-AEEB-D246-B541-8099CB33734B}" type="parTrans" cxnId="{F393BBC2-4D1E-B24A-83A7-46EBFEC40E88}">
      <dgm:prSet/>
      <dgm:spPr/>
      <dgm:t>
        <a:bodyPr/>
        <a:lstStyle/>
        <a:p>
          <a:endParaRPr lang="en-US"/>
        </a:p>
      </dgm:t>
    </dgm:pt>
    <dgm:pt modelId="{9844BC24-7F3C-044D-B236-14051247862C}" type="sibTrans" cxnId="{F393BBC2-4D1E-B24A-83A7-46EBFEC40E88}">
      <dgm:prSet/>
      <dgm:spPr/>
      <dgm:t>
        <a:bodyPr/>
        <a:lstStyle/>
        <a:p>
          <a:endParaRPr lang="en-US"/>
        </a:p>
      </dgm:t>
    </dgm:pt>
    <dgm:pt modelId="{401D77BC-E538-E743-A7C0-93BBD801D3B0}">
      <dgm:prSet phldrT="[Text]" custT="1"/>
      <dgm:spPr/>
      <dgm:t>
        <a:bodyPr anchor="ctr"/>
        <a:lstStyle/>
        <a:p>
          <a:r>
            <a:rPr lang="en-US" sz="8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i</a:t>
          </a:r>
          <a:r>
            <a:rPr lang="en-US" sz="105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ncrease blood level of acetaldehyde</a:t>
          </a:r>
          <a:endParaRPr lang="en-US" sz="1050" dirty="0"/>
        </a:p>
      </dgm:t>
    </dgm:pt>
    <dgm:pt modelId="{CF25D955-A2C6-9E4B-BFFA-86BA635A990D}" type="parTrans" cxnId="{74ECB6D7-43CC-6443-BD84-5B5C20371E7F}">
      <dgm:prSet/>
      <dgm:spPr/>
      <dgm:t>
        <a:bodyPr/>
        <a:lstStyle/>
        <a:p>
          <a:endParaRPr lang="en-US"/>
        </a:p>
      </dgm:t>
    </dgm:pt>
    <dgm:pt modelId="{DD0469BB-7801-514D-9E73-625ECC82F5B4}" type="sibTrans" cxnId="{74ECB6D7-43CC-6443-BD84-5B5C20371E7F}">
      <dgm:prSet/>
      <dgm:spPr/>
      <dgm:t>
        <a:bodyPr/>
        <a:lstStyle/>
        <a:p>
          <a:pPr rtl="0"/>
          <a:endParaRPr lang="en-US"/>
        </a:p>
      </dgm:t>
    </dgm:pt>
    <dgm:pt modelId="{D548A4E0-51D3-9C4A-BC28-E70B3593E9FE}">
      <dgm:prSet custT="1"/>
      <dgm:spPr>
        <a:ln>
          <a:solidFill>
            <a:srgbClr val="FF9300"/>
          </a:solidFill>
        </a:ln>
      </dgm:spPr>
      <dgm:t>
        <a:bodyPr anchor="ctr"/>
        <a:lstStyle/>
        <a:p>
          <a:endParaRPr lang="en-US" sz="1200" dirty="0"/>
        </a:p>
      </dgm:t>
    </dgm:pt>
    <dgm:pt modelId="{C21E57C7-83ED-DC42-B298-A8DB1C3A651C}" type="parTrans" cxnId="{1922D23A-2518-784E-8073-5C1CEBE2211F}">
      <dgm:prSet/>
      <dgm:spPr/>
      <dgm:t>
        <a:bodyPr/>
        <a:lstStyle/>
        <a:p>
          <a:endParaRPr lang="en-US"/>
        </a:p>
      </dgm:t>
    </dgm:pt>
    <dgm:pt modelId="{242508A8-9848-BD4C-A7A0-3C3211CBD3AC}" type="sibTrans" cxnId="{1922D23A-2518-784E-8073-5C1CEBE2211F}">
      <dgm:prSet/>
      <dgm:spPr/>
      <dgm:t>
        <a:bodyPr/>
        <a:lstStyle/>
        <a:p>
          <a:endParaRPr lang="en-US"/>
        </a:p>
      </dgm:t>
    </dgm:pt>
    <dgm:pt modelId="{998ACDD3-E494-AA4F-BA5B-0020D3DDDD73}">
      <dgm:prSet custT="1"/>
      <dgm:spPr>
        <a:ln>
          <a:solidFill>
            <a:srgbClr val="FFFC00"/>
          </a:solidFill>
        </a:ln>
      </dgm:spPr>
      <dgm:t>
        <a:bodyPr anchor="ctr"/>
        <a:lstStyle/>
        <a:p>
          <a:r>
            <a:rPr lang="en-US" sz="8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Acetaldehyde produces extreme discomfort, vomiting, diarrhea, flushing, hotness, cyanosis, tachycardia, dyspnea, palpitations &amp; headache</a:t>
          </a:r>
          <a:endParaRPr lang="en-US" sz="800" dirty="0"/>
        </a:p>
      </dgm:t>
    </dgm:pt>
    <dgm:pt modelId="{2BCA45D7-6AA2-8841-A62A-7644AEDB801E}" type="parTrans" cxnId="{9422D68A-236B-0740-904D-77CEDFF2D18D}">
      <dgm:prSet/>
      <dgm:spPr/>
      <dgm:t>
        <a:bodyPr/>
        <a:lstStyle/>
        <a:p>
          <a:endParaRPr lang="en-US"/>
        </a:p>
      </dgm:t>
    </dgm:pt>
    <dgm:pt modelId="{8DA34EB3-9D56-BB48-911E-6ECFB9E9CC61}" type="sibTrans" cxnId="{9422D68A-236B-0740-904D-77CEDFF2D18D}">
      <dgm:prSet/>
      <dgm:spPr/>
      <dgm:t>
        <a:bodyPr/>
        <a:lstStyle/>
        <a:p>
          <a:endParaRPr lang="en-US"/>
        </a:p>
      </dgm:t>
    </dgm:pt>
    <dgm:pt modelId="{D22F68F1-185D-454B-A4F3-44EBD00F4A02}">
      <dgm:prSet phldrT="[Text]" custT="1"/>
      <dgm:spPr>
        <a:ln>
          <a:solidFill>
            <a:srgbClr val="00FDFF"/>
          </a:solidFill>
        </a:ln>
      </dgm:spPr>
      <dgm:t>
        <a:bodyPr anchor="ctr"/>
        <a:lstStyle/>
        <a:p>
          <a:r>
            <a:rPr lang="en-US" sz="1200" dirty="0" smtClean="0">
              <a:solidFill>
                <a:schemeClr val="bg1"/>
              </a:solidFill>
            </a:rPr>
            <a:t>.</a:t>
          </a:r>
          <a:endParaRPr lang="en-US" sz="1200" dirty="0">
            <a:solidFill>
              <a:schemeClr val="bg1"/>
            </a:solidFill>
          </a:endParaRPr>
        </a:p>
      </dgm:t>
    </dgm:pt>
    <dgm:pt modelId="{46FAB95A-EC1B-FF49-A883-B5E1D148E260}" type="sibTrans" cxnId="{693B6FBA-9660-AA41-868B-BBDEE8F92B9E}">
      <dgm:prSet/>
      <dgm:spPr/>
      <dgm:t>
        <a:bodyPr/>
        <a:lstStyle/>
        <a:p>
          <a:endParaRPr lang="en-US"/>
        </a:p>
      </dgm:t>
    </dgm:pt>
    <dgm:pt modelId="{C703AB8A-517A-E34C-AEA9-7C77DFB04138}" type="parTrans" cxnId="{693B6FBA-9660-AA41-868B-BBDEE8F92B9E}">
      <dgm:prSet/>
      <dgm:spPr/>
      <dgm:t>
        <a:bodyPr/>
        <a:lstStyle/>
        <a:p>
          <a:endParaRPr lang="en-US"/>
        </a:p>
      </dgm:t>
    </dgm:pt>
    <dgm:pt modelId="{6C9DEC4A-3209-174C-A5D4-615B49D2528D}">
      <dgm:prSet/>
      <dgm:spPr>
        <a:ln>
          <a:solidFill>
            <a:srgbClr val="FFFC00"/>
          </a:solidFill>
        </a:ln>
      </dgm:spPr>
      <dgm:t>
        <a:bodyPr anchor="ctr"/>
        <a:lstStyle/>
        <a:p>
          <a:endParaRPr lang="en-US" dirty="0"/>
        </a:p>
      </dgm:t>
    </dgm:pt>
    <dgm:pt modelId="{D76A7294-CA56-EB4D-8481-1F88ABBDC1F9}" type="parTrans" cxnId="{5AA40D4C-DAD6-9546-AAE5-61CF2F67B3F3}">
      <dgm:prSet/>
      <dgm:spPr/>
      <dgm:t>
        <a:bodyPr/>
        <a:lstStyle/>
        <a:p>
          <a:endParaRPr lang="en-US"/>
        </a:p>
      </dgm:t>
    </dgm:pt>
    <dgm:pt modelId="{4DC324BE-603C-0A43-A09B-64C7C0E5A8C4}" type="sibTrans" cxnId="{5AA40D4C-DAD6-9546-AAE5-61CF2F67B3F3}">
      <dgm:prSet/>
      <dgm:spPr/>
      <dgm:t>
        <a:bodyPr/>
        <a:lstStyle/>
        <a:p>
          <a:endParaRPr lang="en-US"/>
        </a:p>
      </dgm:t>
    </dgm:pt>
    <dgm:pt modelId="{C371966A-82EB-814B-80F5-F51E2C159FB5}" type="pres">
      <dgm:prSet presAssocID="{E2F1CA51-C3A7-EC42-A356-B10B433BB1E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7FF6F8-ACBE-3F4C-B418-1D1FE949B912}" type="pres">
      <dgm:prSet presAssocID="{D22F68F1-185D-454B-A4F3-44EBD00F4A02}" presName="compositeNode" presStyleCnt="0">
        <dgm:presLayoutVars>
          <dgm:bulletEnabled val="1"/>
        </dgm:presLayoutVars>
      </dgm:prSet>
      <dgm:spPr/>
    </dgm:pt>
    <dgm:pt modelId="{1307DCCE-2A93-C54B-916A-ED400431B3A7}" type="pres">
      <dgm:prSet presAssocID="{D22F68F1-185D-454B-A4F3-44EBD00F4A02}" presName="bgRect" presStyleLbl="node1" presStyleIdx="0" presStyleCnt="5" custScaleX="108631" custLinFactNeighborX="-3088" custLinFactNeighborY="4675"/>
      <dgm:spPr/>
      <dgm:t>
        <a:bodyPr/>
        <a:lstStyle/>
        <a:p>
          <a:endParaRPr lang="en-US"/>
        </a:p>
      </dgm:t>
    </dgm:pt>
    <dgm:pt modelId="{F5059668-CEDC-5549-8286-B4464B12C1D4}" type="pres">
      <dgm:prSet presAssocID="{D22F68F1-185D-454B-A4F3-44EBD00F4A02}" presName="parentNode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CD103B-FCF3-F14C-81D1-4DDA4CB29098}" type="pres">
      <dgm:prSet presAssocID="{D22F68F1-185D-454B-A4F3-44EBD00F4A02}" presName="child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402354-3833-7F4C-B436-D0C212993EC0}" type="pres">
      <dgm:prSet presAssocID="{46FAB95A-EC1B-FF49-A883-B5E1D148E260}" presName="hSp" presStyleCnt="0"/>
      <dgm:spPr/>
    </dgm:pt>
    <dgm:pt modelId="{525AC6FD-1633-3641-9717-14780716AAC5}" type="pres">
      <dgm:prSet presAssocID="{46FAB95A-EC1B-FF49-A883-B5E1D148E260}" presName="vProcSp" presStyleCnt="0"/>
      <dgm:spPr/>
    </dgm:pt>
    <dgm:pt modelId="{CC49A0BC-A032-EB4C-B382-4A22A2B49EE1}" type="pres">
      <dgm:prSet presAssocID="{46FAB95A-EC1B-FF49-A883-B5E1D148E260}" presName="vSp1" presStyleCnt="0"/>
      <dgm:spPr/>
    </dgm:pt>
    <dgm:pt modelId="{3013A2D1-4C02-B14F-9083-338DDDD73609}" type="pres">
      <dgm:prSet presAssocID="{46FAB95A-EC1B-FF49-A883-B5E1D148E260}" presName="simulatedConn" presStyleLbl="solidFgAcc1" presStyleIdx="0" presStyleCnt="4"/>
      <dgm:spPr>
        <a:solidFill>
          <a:srgbClr val="00FDFF"/>
        </a:solidFill>
      </dgm:spPr>
    </dgm:pt>
    <dgm:pt modelId="{3008753E-71EC-EE4C-8AC2-9D3F5DB61BFE}" type="pres">
      <dgm:prSet presAssocID="{46FAB95A-EC1B-FF49-A883-B5E1D148E260}" presName="vSp2" presStyleCnt="0"/>
      <dgm:spPr/>
    </dgm:pt>
    <dgm:pt modelId="{068423E5-D77E-644C-882B-36B1D3A2BDE5}" type="pres">
      <dgm:prSet presAssocID="{46FAB95A-EC1B-FF49-A883-B5E1D148E260}" presName="sibTrans" presStyleCnt="0"/>
      <dgm:spPr/>
    </dgm:pt>
    <dgm:pt modelId="{138A8FA0-6932-B647-B839-64B247249789}" type="pres">
      <dgm:prSet presAssocID="{24564B96-1E58-D24D-9B1F-302FE71011EB}" presName="compositeNode" presStyleCnt="0">
        <dgm:presLayoutVars>
          <dgm:bulletEnabled val="1"/>
        </dgm:presLayoutVars>
      </dgm:prSet>
      <dgm:spPr/>
    </dgm:pt>
    <dgm:pt modelId="{8E9A6812-7183-A742-8AB0-BD9D8479975F}" type="pres">
      <dgm:prSet presAssocID="{24564B96-1E58-D24D-9B1F-302FE71011EB}" presName="bgRect" presStyleLbl="node1" presStyleIdx="1" presStyleCnt="5" custLinFactNeighborX="-3088" custLinFactNeighborY="4675"/>
      <dgm:spPr/>
      <dgm:t>
        <a:bodyPr/>
        <a:lstStyle/>
        <a:p>
          <a:endParaRPr lang="en-US"/>
        </a:p>
      </dgm:t>
    </dgm:pt>
    <dgm:pt modelId="{09612522-8958-764A-A956-7B0321DFAACD}" type="pres">
      <dgm:prSet presAssocID="{24564B96-1E58-D24D-9B1F-302FE71011EB}" presName="parentNode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CF68D0-E1B1-4C4C-8EBB-315F90D48FFA}" type="pres">
      <dgm:prSet presAssocID="{24564B96-1E58-D24D-9B1F-302FE71011EB}" presName="child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524A85-CBFD-AB4A-9B3D-3E97FE366343}" type="pres">
      <dgm:prSet presAssocID="{AE1DC792-38AF-2B4C-8AF4-12DBE75E13B5}" presName="hSp" presStyleCnt="0"/>
      <dgm:spPr/>
    </dgm:pt>
    <dgm:pt modelId="{BE2E899B-A0D9-EE48-A866-A2C97C2FDE5B}" type="pres">
      <dgm:prSet presAssocID="{AE1DC792-38AF-2B4C-8AF4-12DBE75E13B5}" presName="vProcSp" presStyleCnt="0"/>
      <dgm:spPr/>
    </dgm:pt>
    <dgm:pt modelId="{88245D9F-1AA7-5946-9C25-1D0156C765A2}" type="pres">
      <dgm:prSet presAssocID="{AE1DC792-38AF-2B4C-8AF4-12DBE75E13B5}" presName="vSp1" presStyleCnt="0"/>
      <dgm:spPr/>
    </dgm:pt>
    <dgm:pt modelId="{3670791D-C00D-304D-BA54-9070411B9A24}" type="pres">
      <dgm:prSet presAssocID="{AE1DC792-38AF-2B4C-8AF4-12DBE75E13B5}" presName="simulatedConn" presStyleLbl="solidFgAcc1" presStyleIdx="1" presStyleCnt="4"/>
      <dgm:spPr>
        <a:solidFill>
          <a:srgbClr val="FF2F92"/>
        </a:solidFill>
      </dgm:spPr>
    </dgm:pt>
    <dgm:pt modelId="{10505D85-A56B-4545-A4C5-03A2D1665B49}" type="pres">
      <dgm:prSet presAssocID="{AE1DC792-38AF-2B4C-8AF4-12DBE75E13B5}" presName="vSp2" presStyleCnt="0"/>
      <dgm:spPr/>
    </dgm:pt>
    <dgm:pt modelId="{90B55AA4-B870-C144-8422-53990E2F9572}" type="pres">
      <dgm:prSet presAssocID="{AE1DC792-38AF-2B4C-8AF4-12DBE75E13B5}" presName="sibTrans" presStyleCnt="0"/>
      <dgm:spPr/>
    </dgm:pt>
    <dgm:pt modelId="{07825F59-0D3E-7D4D-8AC7-4E13338A2956}" type="pres">
      <dgm:prSet presAssocID="{53C921EF-D5B5-3340-9600-D333DB62E952}" presName="compositeNode" presStyleCnt="0">
        <dgm:presLayoutVars>
          <dgm:bulletEnabled val="1"/>
        </dgm:presLayoutVars>
      </dgm:prSet>
      <dgm:spPr/>
    </dgm:pt>
    <dgm:pt modelId="{7981C7B0-2A2A-1145-89C1-F26AE6646E29}" type="pres">
      <dgm:prSet presAssocID="{53C921EF-D5B5-3340-9600-D333DB62E952}" presName="bgRect" presStyleLbl="node1" presStyleIdx="2" presStyleCnt="5" custLinFactNeighborX="-3088" custLinFactNeighborY="4675"/>
      <dgm:spPr/>
      <dgm:t>
        <a:bodyPr/>
        <a:lstStyle/>
        <a:p>
          <a:endParaRPr lang="en-US"/>
        </a:p>
      </dgm:t>
    </dgm:pt>
    <dgm:pt modelId="{A4946409-86F7-FB43-BC96-3C96934B08F3}" type="pres">
      <dgm:prSet presAssocID="{53C921EF-D5B5-3340-9600-D333DB62E952}" presName="parentNode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C1C8B1-C1C6-7149-A575-6561A11482E5}" type="pres">
      <dgm:prSet presAssocID="{53C921EF-D5B5-3340-9600-D333DB62E952}" presName="child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4F435C-978D-9E4D-887B-451D6535AB29}" type="pres">
      <dgm:prSet presAssocID="{9844BC24-7F3C-044D-B236-14051247862C}" presName="hSp" presStyleCnt="0"/>
      <dgm:spPr/>
    </dgm:pt>
    <dgm:pt modelId="{55622725-182C-1D4C-9597-4A01D7CA2398}" type="pres">
      <dgm:prSet presAssocID="{9844BC24-7F3C-044D-B236-14051247862C}" presName="vProcSp" presStyleCnt="0"/>
      <dgm:spPr/>
    </dgm:pt>
    <dgm:pt modelId="{5FFBFE0C-CD58-CD48-8E04-75DD0C0ADD93}" type="pres">
      <dgm:prSet presAssocID="{9844BC24-7F3C-044D-B236-14051247862C}" presName="vSp1" presStyleCnt="0"/>
      <dgm:spPr/>
    </dgm:pt>
    <dgm:pt modelId="{9B8E954F-FD6E-E245-AE19-08C62614BBF5}" type="pres">
      <dgm:prSet presAssocID="{9844BC24-7F3C-044D-B236-14051247862C}" presName="simulatedConn" presStyleLbl="solidFgAcc1" presStyleIdx="2" presStyleCnt="4" custLinFactNeighborX="-7222" custLinFactNeighborY="26335"/>
      <dgm:spPr>
        <a:solidFill>
          <a:srgbClr val="00FA00"/>
        </a:solidFill>
      </dgm:spPr>
    </dgm:pt>
    <dgm:pt modelId="{51A291B8-CC7C-AA4B-AD4B-F69D3B6C41CC}" type="pres">
      <dgm:prSet presAssocID="{9844BC24-7F3C-044D-B236-14051247862C}" presName="vSp2" presStyleCnt="0"/>
      <dgm:spPr/>
    </dgm:pt>
    <dgm:pt modelId="{025C7251-411E-B245-95D7-A9DCD42262C2}" type="pres">
      <dgm:prSet presAssocID="{9844BC24-7F3C-044D-B236-14051247862C}" presName="sibTrans" presStyleCnt="0"/>
      <dgm:spPr/>
    </dgm:pt>
    <dgm:pt modelId="{1E15563B-D93D-5A4E-AAF2-4A4C0E58D575}" type="pres">
      <dgm:prSet presAssocID="{6C9DEC4A-3209-174C-A5D4-615B49D2528D}" presName="compositeNode" presStyleCnt="0">
        <dgm:presLayoutVars>
          <dgm:bulletEnabled val="1"/>
        </dgm:presLayoutVars>
      </dgm:prSet>
      <dgm:spPr/>
    </dgm:pt>
    <dgm:pt modelId="{DEBFA655-60B9-AE4E-A0EE-4C9CD3BA65AB}" type="pres">
      <dgm:prSet presAssocID="{6C9DEC4A-3209-174C-A5D4-615B49D2528D}" presName="bgRect" presStyleLbl="node1" presStyleIdx="3" presStyleCnt="5" custLinFactNeighborX="-3088" custLinFactNeighborY="4675"/>
      <dgm:spPr/>
      <dgm:t>
        <a:bodyPr/>
        <a:lstStyle/>
        <a:p>
          <a:endParaRPr lang="en-US"/>
        </a:p>
      </dgm:t>
    </dgm:pt>
    <dgm:pt modelId="{40189314-05EF-E24A-83A1-C2A3B68045D4}" type="pres">
      <dgm:prSet presAssocID="{6C9DEC4A-3209-174C-A5D4-615B49D2528D}" presName="parentNode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9AC894-7681-E14B-AD0C-A48F8DF65834}" type="pres">
      <dgm:prSet presAssocID="{4DC324BE-603C-0A43-A09B-64C7C0E5A8C4}" presName="hSp" presStyleCnt="0"/>
      <dgm:spPr/>
    </dgm:pt>
    <dgm:pt modelId="{F24BBC93-7854-3048-8B63-66B8244D9CE3}" type="pres">
      <dgm:prSet presAssocID="{4DC324BE-603C-0A43-A09B-64C7C0E5A8C4}" presName="vProcSp" presStyleCnt="0"/>
      <dgm:spPr/>
    </dgm:pt>
    <dgm:pt modelId="{559237D1-8BA8-7E47-91CF-915EF09FEA86}" type="pres">
      <dgm:prSet presAssocID="{4DC324BE-603C-0A43-A09B-64C7C0E5A8C4}" presName="vSp1" presStyleCnt="0"/>
      <dgm:spPr/>
    </dgm:pt>
    <dgm:pt modelId="{6C8C5B8F-3222-D94D-8D4F-7920D63A814C}" type="pres">
      <dgm:prSet presAssocID="{4DC324BE-603C-0A43-A09B-64C7C0E5A8C4}" presName="simulatedConn" presStyleLbl="solidFgAcc1" presStyleIdx="3" presStyleCnt="4"/>
      <dgm:spPr>
        <a:solidFill>
          <a:srgbClr val="FFFC00"/>
        </a:solidFill>
      </dgm:spPr>
    </dgm:pt>
    <dgm:pt modelId="{0DBB2B5A-0138-6544-8151-BB7502C02E21}" type="pres">
      <dgm:prSet presAssocID="{4DC324BE-603C-0A43-A09B-64C7C0E5A8C4}" presName="vSp2" presStyleCnt="0"/>
      <dgm:spPr/>
    </dgm:pt>
    <dgm:pt modelId="{B9DA5485-A0A3-E442-B148-E2807F399063}" type="pres">
      <dgm:prSet presAssocID="{4DC324BE-603C-0A43-A09B-64C7C0E5A8C4}" presName="sibTrans" presStyleCnt="0"/>
      <dgm:spPr/>
    </dgm:pt>
    <dgm:pt modelId="{D2BBD0AD-5C3B-D943-AB4B-D94D83BE7A5A}" type="pres">
      <dgm:prSet presAssocID="{D548A4E0-51D3-9C4A-BC28-E70B3593E9FE}" presName="compositeNode" presStyleCnt="0">
        <dgm:presLayoutVars>
          <dgm:bulletEnabled val="1"/>
        </dgm:presLayoutVars>
      </dgm:prSet>
      <dgm:spPr/>
    </dgm:pt>
    <dgm:pt modelId="{40400661-0428-DD45-8261-86227BF194EE}" type="pres">
      <dgm:prSet presAssocID="{D548A4E0-51D3-9C4A-BC28-E70B3593E9FE}" presName="bgRect" presStyleLbl="node1" presStyleIdx="4" presStyleCnt="5" custLinFactNeighborX="-3088" custLinFactNeighborY="4675"/>
      <dgm:spPr/>
      <dgm:t>
        <a:bodyPr/>
        <a:lstStyle/>
        <a:p>
          <a:endParaRPr lang="en-US"/>
        </a:p>
      </dgm:t>
    </dgm:pt>
    <dgm:pt modelId="{69EC915C-8832-F040-93F0-0C194A09AF6D}" type="pres">
      <dgm:prSet presAssocID="{D548A4E0-51D3-9C4A-BC28-E70B3593E9FE}" presName="parentNode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5514FE-555B-684E-9C18-C5570E9073F9}" type="pres">
      <dgm:prSet presAssocID="{D548A4E0-51D3-9C4A-BC28-E70B3593E9FE}" presName="child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DFF36D-4A24-7149-9794-2D2E68A8E269}" type="presOf" srcId="{E2F1CA51-C3A7-EC42-A356-B10B433BB1E6}" destId="{C371966A-82EB-814B-80F5-F51E2C159FB5}" srcOrd="0" destOrd="0" presId="urn:microsoft.com/office/officeart/2005/8/layout/hProcess7"/>
    <dgm:cxn modelId="{EDA580EA-75A0-5A47-BA91-D44FAE1AA807}" type="presOf" srcId="{D548A4E0-51D3-9C4A-BC28-E70B3593E9FE}" destId="{40400661-0428-DD45-8261-86227BF194EE}" srcOrd="0" destOrd="0" presId="urn:microsoft.com/office/officeart/2005/8/layout/hProcess7"/>
    <dgm:cxn modelId="{D3C50116-650C-8142-B49B-EF99A94976D4}" srcId="{D22F68F1-185D-454B-A4F3-44EBD00F4A02}" destId="{A61F67D2-1111-1E41-8F60-12AB0BDADD30}" srcOrd="0" destOrd="0" parTransId="{45A13936-9B3E-B045-BE46-FE2A0003713C}" sibTransId="{252148CC-DD77-CD49-88B7-8AE00C0DBA2F}"/>
    <dgm:cxn modelId="{F99E5898-DE15-014A-BBF1-03C02C704A53}" type="presOf" srcId="{24564B96-1E58-D24D-9B1F-302FE71011EB}" destId="{09612522-8958-764A-A956-7B0321DFAACD}" srcOrd="1" destOrd="0" presId="urn:microsoft.com/office/officeart/2005/8/layout/hProcess7"/>
    <dgm:cxn modelId="{693B6FBA-9660-AA41-868B-BBDEE8F92B9E}" srcId="{E2F1CA51-C3A7-EC42-A356-B10B433BB1E6}" destId="{D22F68F1-185D-454B-A4F3-44EBD00F4A02}" srcOrd="0" destOrd="0" parTransId="{C703AB8A-517A-E34C-AEA9-7C77DFB04138}" sibTransId="{46FAB95A-EC1B-FF49-A883-B5E1D148E260}"/>
    <dgm:cxn modelId="{4D0B512D-2945-544A-BD95-5A597B1F7552}" type="presOf" srcId="{F6604D14-1CAF-3C40-8005-768DE2B4ABF3}" destId="{FBCF68D0-E1B1-4C4C-8EBB-315F90D48FFA}" srcOrd="0" destOrd="0" presId="urn:microsoft.com/office/officeart/2005/8/layout/hProcess7"/>
    <dgm:cxn modelId="{48227A90-7DD5-994B-9F7A-09004F784209}" type="presOf" srcId="{A61F67D2-1111-1E41-8F60-12AB0BDADD30}" destId="{C9CD103B-FCF3-F14C-81D1-4DDA4CB29098}" srcOrd="0" destOrd="0" presId="urn:microsoft.com/office/officeart/2005/8/layout/hProcess7"/>
    <dgm:cxn modelId="{E7B65D33-E9A9-5F44-80AD-451A2CA908DF}" type="presOf" srcId="{6C9DEC4A-3209-174C-A5D4-615B49D2528D}" destId="{DEBFA655-60B9-AE4E-A0EE-4C9CD3BA65AB}" srcOrd="0" destOrd="0" presId="urn:microsoft.com/office/officeart/2005/8/layout/hProcess7"/>
    <dgm:cxn modelId="{4DCB8B3C-3D83-BD47-A398-05E04BE06957}" type="presOf" srcId="{D22F68F1-185D-454B-A4F3-44EBD00F4A02}" destId="{1307DCCE-2A93-C54B-916A-ED400431B3A7}" srcOrd="0" destOrd="0" presId="urn:microsoft.com/office/officeart/2005/8/layout/hProcess7"/>
    <dgm:cxn modelId="{9309CF95-D54E-AE47-A9F0-2AFB5B584A69}" type="presOf" srcId="{6C9DEC4A-3209-174C-A5D4-615B49D2528D}" destId="{40189314-05EF-E24A-83A1-C2A3B68045D4}" srcOrd="1" destOrd="0" presId="urn:microsoft.com/office/officeart/2005/8/layout/hProcess7"/>
    <dgm:cxn modelId="{5AA40D4C-DAD6-9546-AAE5-61CF2F67B3F3}" srcId="{E2F1CA51-C3A7-EC42-A356-B10B433BB1E6}" destId="{6C9DEC4A-3209-174C-A5D4-615B49D2528D}" srcOrd="3" destOrd="0" parTransId="{D76A7294-CA56-EB4D-8481-1F88ABBDC1F9}" sibTransId="{4DC324BE-603C-0A43-A09B-64C7C0E5A8C4}"/>
    <dgm:cxn modelId="{78D69FC1-9C8B-1240-9E1B-636AC74B7B85}" type="presOf" srcId="{53C921EF-D5B5-3340-9600-D333DB62E952}" destId="{7981C7B0-2A2A-1145-89C1-F26AE6646E29}" srcOrd="0" destOrd="0" presId="urn:microsoft.com/office/officeart/2005/8/layout/hProcess7"/>
    <dgm:cxn modelId="{21FA2856-27DA-B342-85BA-C477DC383F31}" type="presOf" srcId="{D548A4E0-51D3-9C4A-BC28-E70B3593E9FE}" destId="{69EC915C-8832-F040-93F0-0C194A09AF6D}" srcOrd="1" destOrd="0" presId="urn:microsoft.com/office/officeart/2005/8/layout/hProcess7"/>
    <dgm:cxn modelId="{F393BBC2-4D1E-B24A-83A7-46EBFEC40E88}" srcId="{E2F1CA51-C3A7-EC42-A356-B10B433BB1E6}" destId="{53C921EF-D5B5-3340-9600-D333DB62E952}" srcOrd="2" destOrd="0" parTransId="{36230E38-AEEB-D246-B541-8099CB33734B}" sibTransId="{9844BC24-7F3C-044D-B236-14051247862C}"/>
    <dgm:cxn modelId="{547C5316-4225-AA4A-B391-79D8677FFB3B}" srcId="{E2F1CA51-C3A7-EC42-A356-B10B433BB1E6}" destId="{24564B96-1E58-D24D-9B1F-302FE71011EB}" srcOrd="1" destOrd="0" parTransId="{B4E3100D-7B85-934A-9D0E-E623F10978A6}" sibTransId="{AE1DC792-38AF-2B4C-8AF4-12DBE75E13B5}"/>
    <dgm:cxn modelId="{9422D68A-236B-0740-904D-77CEDFF2D18D}" srcId="{D548A4E0-51D3-9C4A-BC28-E70B3593E9FE}" destId="{998ACDD3-E494-AA4F-BA5B-0020D3DDDD73}" srcOrd="0" destOrd="0" parTransId="{2BCA45D7-6AA2-8841-A62A-7644AEDB801E}" sibTransId="{8DA34EB3-9D56-BB48-911E-6ECFB9E9CC61}"/>
    <dgm:cxn modelId="{1DFBF7C8-2254-E64B-9F30-16B755E7DB8C}" type="presOf" srcId="{53C921EF-D5B5-3340-9600-D333DB62E952}" destId="{A4946409-86F7-FB43-BC96-3C96934B08F3}" srcOrd="1" destOrd="0" presId="urn:microsoft.com/office/officeart/2005/8/layout/hProcess7"/>
    <dgm:cxn modelId="{6E119982-47F8-A745-B439-CD2BB9DCC9B7}" type="presOf" srcId="{401D77BC-E538-E743-A7C0-93BBD801D3B0}" destId="{EDC1C8B1-C1C6-7149-A575-6561A11482E5}" srcOrd="0" destOrd="0" presId="urn:microsoft.com/office/officeart/2005/8/layout/hProcess7"/>
    <dgm:cxn modelId="{1922D23A-2518-784E-8073-5C1CEBE2211F}" srcId="{E2F1CA51-C3A7-EC42-A356-B10B433BB1E6}" destId="{D548A4E0-51D3-9C4A-BC28-E70B3593E9FE}" srcOrd="4" destOrd="0" parTransId="{C21E57C7-83ED-DC42-B298-A8DB1C3A651C}" sibTransId="{242508A8-9848-BD4C-A7A0-3C3211CBD3AC}"/>
    <dgm:cxn modelId="{8DEC442D-F258-1148-BA8E-D3877ED4CA89}" type="presOf" srcId="{24564B96-1E58-D24D-9B1F-302FE71011EB}" destId="{8E9A6812-7183-A742-8AB0-BD9D8479975F}" srcOrd="0" destOrd="0" presId="urn:microsoft.com/office/officeart/2005/8/layout/hProcess7"/>
    <dgm:cxn modelId="{5476C6EA-1E60-FE4C-90A4-59175DF9C9A4}" type="presOf" srcId="{D22F68F1-185D-454B-A4F3-44EBD00F4A02}" destId="{F5059668-CEDC-5549-8286-B4464B12C1D4}" srcOrd="1" destOrd="0" presId="urn:microsoft.com/office/officeart/2005/8/layout/hProcess7"/>
    <dgm:cxn modelId="{A51DB986-44B6-B343-A9B9-004613D86A17}" srcId="{24564B96-1E58-D24D-9B1F-302FE71011EB}" destId="{F6604D14-1CAF-3C40-8005-768DE2B4ABF3}" srcOrd="0" destOrd="0" parTransId="{3893745D-DF7A-134B-8DBA-5D5936BBD62E}" sibTransId="{E3DC0D66-9DB6-3B46-B882-0DCD3C4BDDEA}"/>
    <dgm:cxn modelId="{74ECB6D7-43CC-6443-BD84-5B5C20371E7F}" srcId="{53C921EF-D5B5-3340-9600-D333DB62E952}" destId="{401D77BC-E538-E743-A7C0-93BBD801D3B0}" srcOrd="0" destOrd="0" parTransId="{CF25D955-A2C6-9E4B-BFFA-86BA635A990D}" sibTransId="{DD0469BB-7801-514D-9E73-625ECC82F5B4}"/>
    <dgm:cxn modelId="{DA3D5F92-A88E-D749-B819-F9544783132C}" type="presOf" srcId="{998ACDD3-E494-AA4F-BA5B-0020D3DDDD73}" destId="{F55514FE-555B-684E-9C18-C5570E9073F9}" srcOrd="0" destOrd="0" presId="urn:microsoft.com/office/officeart/2005/8/layout/hProcess7"/>
    <dgm:cxn modelId="{48E94522-7582-0544-AFF7-F002833E4C4B}" type="presParOf" srcId="{C371966A-82EB-814B-80F5-F51E2C159FB5}" destId="{E87FF6F8-ACBE-3F4C-B418-1D1FE949B912}" srcOrd="0" destOrd="0" presId="urn:microsoft.com/office/officeart/2005/8/layout/hProcess7"/>
    <dgm:cxn modelId="{E6E7E547-D4E7-C549-85D0-5C0B03080A86}" type="presParOf" srcId="{E87FF6F8-ACBE-3F4C-B418-1D1FE949B912}" destId="{1307DCCE-2A93-C54B-916A-ED400431B3A7}" srcOrd="0" destOrd="0" presId="urn:microsoft.com/office/officeart/2005/8/layout/hProcess7"/>
    <dgm:cxn modelId="{0473B05A-CB4B-0D4E-B1FF-8CFCE9B2BC75}" type="presParOf" srcId="{E87FF6F8-ACBE-3F4C-B418-1D1FE949B912}" destId="{F5059668-CEDC-5549-8286-B4464B12C1D4}" srcOrd="1" destOrd="0" presId="urn:microsoft.com/office/officeart/2005/8/layout/hProcess7"/>
    <dgm:cxn modelId="{25243BB5-AB1F-9B41-8EE6-5FC9145E98B1}" type="presParOf" srcId="{E87FF6F8-ACBE-3F4C-B418-1D1FE949B912}" destId="{C9CD103B-FCF3-F14C-81D1-4DDA4CB29098}" srcOrd="2" destOrd="0" presId="urn:microsoft.com/office/officeart/2005/8/layout/hProcess7"/>
    <dgm:cxn modelId="{0DAA1CC7-ACF9-D64D-8380-5C3F1248C8FD}" type="presParOf" srcId="{C371966A-82EB-814B-80F5-F51E2C159FB5}" destId="{48402354-3833-7F4C-B436-D0C212993EC0}" srcOrd="1" destOrd="0" presId="urn:microsoft.com/office/officeart/2005/8/layout/hProcess7"/>
    <dgm:cxn modelId="{8DBB60E1-F7FD-4E43-BB3B-A2E6CD2C899B}" type="presParOf" srcId="{C371966A-82EB-814B-80F5-F51E2C159FB5}" destId="{525AC6FD-1633-3641-9717-14780716AAC5}" srcOrd="2" destOrd="0" presId="urn:microsoft.com/office/officeart/2005/8/layout/hProcess7"/>
    <dgm:cxn modelId="{5B8C6A2B-7086-9E45-B5B9-6050E5AEAC08}" type="presParOf" srcId="{525AC6FD-1633-3641-9717-14780716AAC5}" destId="{CC49A0BC-A032-EB4C-B382-4A22A2B49EE1}" srcOrd="0" destOrd="0" presId="urn:microsoft.com/office/officeart/2005/8/layout/hProcess7"/>
    <dgm:cxn modelId="{AB6DF6DF-0F1E-E440-8A09-54D1DD13481C}" type="presParOf" srcId="{525AC6FD-1633-3641-9717-14780716AAC5}" destId="{3013A2D1-4C02-B14F-9083-338DDDD73609}" srcOrd="1" destOrd="0" presId="urn:microsoft.com/office/officeart/2005/8/layout/hProcess7"/>
    <dgm:cxn modelId="{80F6C0C2-AE92-2B48-8462-9DFB079F07D6}" type="presParOf" srcId="{525AC6FD-1633-3641-9717-14780716AAC5}" destId="{3008753E-71EC-EE4C-8AC2-9D3F5DB61BFE}" srcOrd="2" destOrd="0" presId="urn:microsoft.com/office/officeart/2005/8/layout/hProcess7"/>
    <dgm:cxn modelId="{62E85275-DE35-C745-8A05-F79632CB9EF2}" type="presParOf" srcId="{C371966A-82EB-814B-80F5-F51E2C159FB5}" destId="{068423E5-D77E-644C-882B-36B1D3A2BDE5}" srcOrd="3" destOrd="0" presId="urn:microsoft.com/office/officeart/2005/8/layout/hProcess7"/>
    <dgm:cxn modelId="{720E1743-D9EF-A648-9F6A-C1C2A9D96550}" type="presParOf" srcId="{C371966A-82EB-814B-80F5-F51E2C159FB5}" destId="{138A8FA0-6932-B647-B839-64B247249789}" srcOrd="4" destOrd="0" presId="urn:microsoft.com/office/officeart/2005/8/layout/hProcess7"/>
    <dgm:cxn modelId="{B5E4B091-681A-E746-BC8F-838914D0CBC6}" type="presParOf" srcId="{138A8FA0-6932-B647-B839-64B247249789}" destId="{8E9A6812-7183-A742-8AB0-BD9D8479975F}" srcOrd="0" destOrd="0" presId="urn:microsoft.com/office/officeart/2005/8/layout/hProcess7"/>
    <dgm:cxn modelId="{46000794-5CC6-9C47-B0D8-B789506A9D50}" type="presParOf" srcId="{138A8FA0-6932-B647-B839-64B247249789}" destId="{09612522-8958-764A-A956-7B0321DFAACD}" srcOrd="1" destOrd="0" presId="urn:microsoft.com/office/officeart/2005/8/layout/hProcess7"/>
    <dgm:cxn modelId="{FA44B7B9-C4D2-4945-80AF-6EF6630EAC65}" type="presParOf" srcId="{138A8FA0-6932-B647-B839-64B247249789}" destId="{FBCF68D0-E1B1-4C4C-8EBB-315F90D48FFA}" srcOrd="2" destOrd="0" presId="urn:microsoft.com/office/officeart/2005/8/layout/hProcess7"/>
    <dgm:cxn modelId="{29CB9A20-7054-5841-AF38-D9C392AABF74}" type="presParOf" srcId="{C371966A-82EB-814B-80F5-F51E2C159FB5}" destId="{53524A85-CBFD-AB4A-9B3D-3E97FE366343}" srcOrd="5" destOrd="0" presId="urn:microsoft.com/office/officeart/2005/8/layout/hProcess7"/>
    <dgm:cxn modelId="{C90F4D3B-0FDF-1C46-8546-FB92AD4E15B0}" type="presParOf" srcId="{C371966A-82EB-814B-80F5-F51E2C159FB5}" destId="{BE2E899B-A0D9-EE48-A866-A2C97C2FDE5B}" srcOrd="6" destOrd="0" presId="urn:microsoft.com/office/officeart/2005/8/layout/hProcess7"/>
    <dgm:cxn modelId="{ADA762DA-10B9-DA40-86C1-8701EFC39A97}" type="presParOf" srcId="{BE2E899B-A0D9-EE48-A866-A2C97C2FDE5B}" destId="{88245D9F-1AA7-5946-9C25-1D0156C765A2}" srcOrd="0" destOrd="0" presId="urn:microsoft.com/office/officeart/2005/8/layout/hProcess7"/>
    <dgm:cxn modelId="{EE37CFF3-6886-1746-99CC-6E399AFCCDBF}" type="presParOf" srcId="{BE2E899B-A0D9-EE48-A866-A2C97C2FDE5B}" destId="{3670791D-C00D-304D-BA54-9070411B9A24}" srcOrd="1" destOrd="0" presId="urn:microsoft.com/office/officeart/2005/8/layout/hProcess7"/>
    <dgm:cxn modelId="{2BB2B56C-53D5-ED45-BC55-00E535C8F893}" type="presParOf" srcId="{BE2E899B-A0D9-EE48-A866-A2C97C2FDE5B}" destId="{10505D85-A56B-4545-A4C5-03A2D1665B49}" srcOrd="2" destOrd="0" presId="urn:microsoft.com/office/officeart/2005/8/layout/hProcess7"/>
    <dgm:cxn modelId="{99F88855-1702-B24A-B4CB-F66746496DAA}" type="presParOf" srcId="{C371966A-82EB-814B-80F5-F51E2C159FB5}" destId="{90B55AA4-B870-C144-8422-53990E2F9572}" srcOrd="7" destOrd="0" presId="urn:microsoft.com/office/officeart/2005/8/layout/hProcess7"/>
    <dgm:cxn modelId="{1A0E80F3-B670-074A-9A2B-9397EC1A3F35}" type="presParOf" srcId="{C371966A-82EB-814B-80F5-F51E2C159FB5}" destId="{07825F59-0D3E-7D4D-8AC7-4E13338A2956}" srcOrd="8" destOrd="0" presId="urn:microsoft.com/office/officeart/2005/8/layout/hProcess7"/>
    <dgm:cxn modelId="{CEEBAD99-3830-EB44-BD6A-24A86A84A8D6}" type="presParOf" srcId="{07825F59-0D3E-7D4D-8AC7-4E13338A2956}" destId="{7981C7B0-2A2A-1145-89C1-F26AE6646E29}" srcOrd="0" destOrd="0" presId="urn:microsoft.com/office/officeart/2005/8/layout/hProcess7"/>
    <dgm:cxn modelId="{10119FF4-4E6D-E94B-BC05-784BF6C30F62}" type="presParOf" srcId="{07825F59-0D3E-7D4D-8AC7-4E13338A2956}" destId="{A4946409-86F7-FB43-BC96-3C96934B08F3}" srcOrd="1" destOrd="0" presId="urn:microsoft.com/office/officeart/2005/8/layout/hProcess7"/>
    <dgm:cxn modelId="{F171B6F7-DF43-9C4A-BD9E-96EC744FF13E}" type="presParOf" srcId="{07825F59-0D3E-7D4D-8AC7-4E13338A2956}" destId="{EDC1C8B1-C1C6-7149-A575-6561A11482E5}" srcOrd="2" destOrd="0" presId="urn:microsoft.com/office/officeart/2005/8/layout/hProcess7"/>
    <dgm:cxn modelId="{A48ACFF0-5BA2-2745-8DE7-5CC469745B98}" type="presParOf" srcId="{C371966A-82EB-814B-80F5-F51E2C159FB5}" destId="{724F435C-978D-9E4D-887B-451D6535AB29}" srcOrd="9" destOrd="0" presId="urn:microsoft.com/office/officeart/2005/8/layout/hProcess7"/>
    <dgm:cxn modelId="{BECF0D82-F69E-B343-8A21-EBFA2FD1F51C}" type="presParOf" srcId="{C371966A-82EB-814B-80F5-F51E2C159FB5}" destId="{55622725-182C-1D4C-9597-4A01D7CA2398}" srcOrd="10" destOrd="0" presId="urn:microsoft.com/office/officeart/2005/8/layout/hProcess7"/>
    <dgm:cxn modelId="{36C357F3-DD78-3C4D-9ECB-1718075B9741}" type="presParOf" srcId="{55622725-182C-1D4C-9597-4A01D7CA2398}" destId="{5FFBFE0C-CD58-CD48-8E04-75DD0C0ADD93}" srcOrd="0" destOrd="0" presId="urn:microsoft.com/office/officeart/2005/8/layout/hProcess7"/>
    <dgm:cxn modelId="{785110DC-34E5-664D-8741-526C10365457}" type="presParOf" srcId="{55622725-182C-1D4C-9597-4A01D7CA2398}" destId="{9B8E954F-FD6E-E245-AE19-08C62614BBF5}" srcOrd="1" destOrd="0" presId="urn:microsoft.com/office/officeart/2005/8/layout/hProcess7"/>
    <dgm:cxn modelId="{CABAE198-33BC-F446-A50F-10AD737D8F14}" type="presParOf" srcId="{55622725-182C-1D4C-9597-4A01D7CA2398}" destId="{51A291B8-CC7C-AA4B-AD4B-F69D3B6C41CC}" srcOrd="2" destOrd="0" presId="urn:microsoft.com/office/officeart/2005/8/layout/hProcess7"/>
    <dgm:cxn modelId="{CA5CDF2F-CC57-444D-9FD1-79662E0C5FFC}" type="presParOf" srcId="{C371966A-82EB-814B-80F5-F51E2C159FB5}" destId="{025C7251-411E-B245-95D7-A9DCD42262C2}" srcOrd="11" destOrd="0" presId="urn:microsoft.com/office/officeart/2005/8/layout/hProcess7"/>
    <dgm:cxn modelId="{A8AD56A5-92A1-8F48-B675-BE914BBF7492}" type="presParOf" srcId="{C371966A-82EB-814B-80F5-F51E2C159FB5}" destId="{1E15563B-D93D-5A4E-AAF2-4A4C0E58D575}" srcOrd="12" destOrd="0" presId="urn:microsoft.com/office/officeart/2005/8/layout/hProcess7"/>
    <dgm:cxn modelId="{BEB64ACE-452F-9848-917D-6ED6BF811553}" type="presParOf" srcId="{1E15563B-D93D-5A4E-AAF2-4A4C0E58D575}" destId="{DEBFA655-60B9-AE4E-A0EE-4C9CD3BA65AB}" srcOrd="0" destOrd="0" presId="urn:microsoft.com/office/officeart/2005/8/layout/hProcess7"/>
    <dgm:cxn modelId="{098C609F-C563-194E-AB10-C447AA270241}" type="presParOf" srcId="{1E15563B-D93D-5A4E-AAF2-4A4C0E58D575}" destId="{40189314-05EF-E24A-83A1-C2A3B68045D4}" srcOrd="1" destOrd="0" presId="urn:microsoft.com/office/officeart/2005/8/layout/hProcess7"/>
    <dgm:cxn modelId="{6AC95340-F7CE-2F49-9D11-90F08F72C615}" type="presParOf" srcId="{C371966A-82EB-814B-80F5-F51E2C159FB5}" destId="{C69AC894-7681-E14B-AD0C-A48F8DF65834}" srcOrd="13" destOrd="0" presId="urn:microsoft.com/office/officeart/2005/8/layout/hProcess7"/>
    <dgm:cxn modelId="{C699C5CA-3A31-854C-B817-13158908D2B6}" type="presParOf" srcId="{C371966A-82EB-814B-80F5-F51E2C159FB5}" destId="{F24BBC93-7854-3048-8B63-66B8244D9CE3}" srcOrd="14" destOrd="0" presId="urn:microsoft.com/office/officeart/2005/8/layout/hProcess7"/>
    <dgm:cxn modelId="{CFFA62D3-21F7-CE40-85EA-2289CCC5C73F}" type="presParOf" srcId="{F24BBC93-7854-3048-8B63-66B8244D9CE3}" destId="{559237D1-8BA8-7E47-91CF-915EF09FEA86}" srcOrd="0" destOrd="0" presId="urn:microsoft.com/office/officeart/2005/8/layout/hProcess7"/>
    <dgm:cxn modelId="{DFBBF93F-9B52-A74B-9A1D-F3FA68743311}" type="presParOf" srcId="{F24BBC93-7854-3048-8B63-66B8244D9CE3}" destId="{6C8C5B8F-3222-D94D-8D4F-7920D63A814C}" srcOrd="1" destOrd="0" presId="urn:microsoft.com/office/officeart/2005/8/layout/hProcess7"/>
    <dgm:cxn modelId="{DB1244FF-C3A1-664F-A0EB-5F9FC45373D6}" type="presParOf" srcId="{F24BBC93-7854-3048-8B63-66B8244D9CE3}" destId="{0DBB2B5A-0138-6544-8151-BB7502C02E21}" srcOrd="2" destOrd="0" presId="urn:microsoft.com/office/officeart/2005/8/layout/hProcess7"/>
    <dgm:cxn modelId="{14D6F690-6D85-2442-BA14-8C4E97D728BB}" type="presParOf" srcId="{C371966A-82EB-814B-80F5-F51E2C159FB5}" destId="{B9DA5485-A0A3-E442-B148-E2807F399063}" srcOrd="15" destOrd="0" presId="urn:microsoft.com/office/officeart/2005/8/layout/hProcess7"/>
    <dgm:cxn modelId="{5C5E52EC-7A4C-C44D-AA06-0C5AF227F09E}" type="presParOf" srcId="{C371966A-82EB-814B-80F5-F51E2C159FB5}" destId="{D2BBD0AD-5C3B-D943-AB4B-D94D83BE7A5A}" srcOrd="16" destOrd="0" presId="urn:microsoft.com/office/officeart/2005/8/layout/hProcess7"/>
    <dgm:cxn modelId="{D90BF4D0-FE64-3741-A342-9FC7592DC924}" type="presParOf" srcId="{D2BBD0AD-5C3B-D943-AB4B-D94D83BE7A5A}" destId="{40400661-0428-DD45-8261-86227BF194EE}" srcOrd="0" destOrd="0" presId="urn:microsoft.com/office/officeart/2005/8/layout/hProcess7"/>
    <dgm:cxn modelId="{8E4CB1E8-5038-B549-98ED-D191259CF64D}" type="presParOf" srcId="{D2BBD0AD-5C3B-D943-AB4B-D94D83BE7A5A}" destId="{69EC915C-8832-F040-93F0-0C194A09AF6D}" srcOrd="1" destOrd="0" presId="urn:microsoft.com/office/officeart/2005/8/layout/hProcess7"/>
    <dgm:cxn modelId="{9EB67060-9492-034E-A7E4-5CC9E5FC2925}" type="presParOf" srcId="{D2BBD0AD-5C3B-D943-AB4B-D94D83BE7A5A}" destId="{F55514FE-555B-684E-9C18-C5570E9073F9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963118-378F-4FD0-A19B-6BBF5E721CAE}">
      <dsp:nvSpPr>
        <dsp:cNvPr id="0" name=""/>
        <dsp:cNvSpPr/>
      </dsp:nvSpPr>
      <dsp:spPr>
        <a:xfrm>
          <a:off x="4679" y="0"/>
          <a:ext cx="2797166" cy="29146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FF2F92">
              <a:alpha val="50196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Low conc. alcohol intake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150409" y="0"/>
        <a:ext cx="2505706" cy="291460"/>
      </dsp:txXfrm>
    </dsp:sp>
    <dsp:sp modelId="{26EF36A7-3AA4-4480-A756-590AFC95F4C1}">
      <dsp:nvSpPr>
        <dsp:cNvPr id="0" name=""/>
        <dsp:cNvSpPr/>
      </dsp:nvSpPr>
      <dsp:spPr>
        <a:xfrm>
          <a:off x="2522128" y="0"/>
          <a:ext cx="2797166" cy="29146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73FDD6">
              <a:alpha val="50196"/>
            </a:srgb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Minor pathway start function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2667858" y="0"/>
        <a:ext cx="2505706" cy="2914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F1DE84-AC1A-4901-AC67-574472488DD3}">
      <dsp:nvSpPr>
        <dsp:cNvPr id="0" name=""/>
        <dsp:cNvSpPr/>
      </dsp:nvSpPr>
      <dsp:spPr>
        <a:xfrm>
          <a:off x="5087" y="673509"/>
          <a:ext cx="826895" cy="83966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FF9300">
              <a:alpha val="50196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solidFill>
                <a:schemeClr val="tx1"/>
              </a:solidFill>
            </a:rPr>
            <a:t>Prolonged alcohol intake (even if low conc.)</a:t>
          </a:r>
        </a:p>
      </dsp:txBody>
      <dsp:txXfrm>
        <a:off x="29306" y="697728"/>
        <a:ext cx="778457" cy="791224"/>
      </dsp:txXfrm>
    </dsp:sp>
    <dsp:sp modelId="{E94F6D2D-5CC5-4206-ADA5-5EA47F32A2F2}">
      <dsp:nvSpPr>
        <dsp:cNvPr id="0" name=""/>
        <dsp:cNvSpPr/>
      </dsp:nvSpPr>
      <dsp:spPr>
        <a:xfrm>
          <a:off x="914673" y="990805"/>
          <a:ext cx="175301" cy="205070"/>
        </a:xfrm>
        <a:prstGeom prst="rightArrow">
          <a:avLst>
            <a:gd name="adj1" fmla="val 60000"/>
            <a:gd name="adj2" fmla="val 50000"/>
          </a:avLst>
        </a:prstGeom>
        <a:solidFill>
          <a:srgbClr val="942093">
            <a:alpha val="69804"/>
          </a:srgbClr>
        </a:solidFill>
        <a:ln>
          <a:solidFill>
            <a:srgbClr val="942093">
              <a:alpha val="70980"/>
            </a:srgb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>
            <a:solidFill>
              <a:schemeClr val="tx1"/>
            </a:solidFill>
          </a:endParaRPr>
        </a:p>
      </dsp:txBody>
      <dsp:txXfrm>
        <a:off x="914673" y="1031819"/>
        <a:ext cx="122711" cy="123042"/>
      </dsp:txXfrm>
    </dsp:sp>
    <dsp:sp modelId="{51194556-615F-4B7D-BD0D-F1A0F4DC4D02}">
      <dsp:nvSpPr>
        <dsp:cNvPr id="0" name=""/>
        <dsp:cNvSpPr/>
      </dsp:nvSpPr>
      <dsp:spPr>
        <a:xfrm>
          <a:off x="1162742" y="673509"/>
          <a:ext cx="826895" cy="83966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FF7E79">
              <a:alpha val="50196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solidFill>
                <a:schemeClr val="tx1"/>
              </a:solidFill>
            </a:rPr>
            <a:t>Chronic alcohol abuse</a:t>
          </a:r>
        </a:p>
      </dsp:txBody>
      <dsp:txXfrm>
        <a:off x="1186961" y="697728"/>
        <a:ext cx="778457" cy="791224"/>
      </dsp:txXfrm>
    </dsp:sp>
    <dsp:sp modelId="{6021DF2A-C796-463E-8DA7-F83DB420EA7E}">
      <dsp:nvSpPr>
        <dsp:cNvPr id="0" name=""/>
        <dsp:cNvSpPr/>
      </dsp:nvSpPr>
      <dsp:spPr>
        <a:xfrm>
          <a:off x="2072327" y="990805"/>
          <a:ext cx="175301" cy="205070"/>
        </a:xfrm>
        <a:prstGeom prst="rightArrow">
          <a:avLst>
            <a:gd name="adj1" fmla="val 60000"/>
            <a:gd name="adj2" fmla="val 50000"/>
          </a:avLst>
        </a:prstGeom>
        <a:solidFill>
          <a:srgbClr val="942093">
            <a:alpha val="69804"/>
          </a:srgbClr>
        </a:solidFill>
        <a:ln>
          <a:solidFill>
            <a:srgbClr val="942093">
              <a:alpha val="70980"/>
            </a:srgb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>
            <a:solidFill>
              <a:schemeClr val="tx1"/>
            </a:solidFill>
          </a:endParaRPr>
        </a:p>
      </dsp:txBody>
      <dsp:txXfrm>
        <a:off x="2072327" y="1031819"/>
        <a:ext cx="122711" cy="123042"/>
      </dsp:txXfrm>
    </dsp:sp>
    <dsp:sp modelId="{E347613E-8AEF-43BE-BB71-75222E9815ED}">
      <dsp:nvSpPr>
        <dsp:cNvPr id="0" name=""/>
        <dsp:cNvSpPr/>
      </dsp:nvSpPr>
      <dsp:spPr>
        <a:xfrm>
          <a:off x="2320396" y="673509"/>
          <a:ext cx="826895" cy="83966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FDFF">
              <a:alpha val="50196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solidFill>
                <a:schemeClr val="tx1"/>
              </a:solidFill>
            </a:rPr>
            <a:t>Induction of liver enzymes</a:t>
          </a:r>
        </a:p>
      </dsp:txBody>
      <dsp:txXfrm>
        <a:off x="2344615" y="697728"/>
        <a:ext cx="778457" cy="791224"/>
      </dsp:txXfrm>
    </dsp:sp>
    <dsp:sp modelId="{452AA6DC-11E9-4F8B-B7DB-4292775C69B8}">
      <dsp:nvSpPr>
        <dsp:cNvPr id="0" name=""/>
        <dsp:cNvSpPr/>
      </dsp:nvSpPr>
      <dsp:spPr>
        <a:xfrm>
          <a:off x="3229981" y="990805"/>
          <a:ext cx="175301" cy="205070"/>
        </a:xfrm>
        <a:prstGeom prst="rightArrow">
          <a:avLst>
            <a:gd name="adj1" fmla="val 60000"/>
            <a:gd name="adj2" fmla="val 50000"/>
          </a:avLst>
        </a:prstGeom>
        <a:solidFill>
          <a:srgbClr val="942093">
            <a:alpha val="69804"/>
          </a:srgbClr>
        </a:solidFill>
        <a:ln>
          <a:solidFill>
            <a:srgbClr val="942093">
              <a:alpha val="70980"/>
            </a:srgb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>
            <a:solidFill>
              <a:schemeClr val="tx1"/>
            </a:solidFill>
          </a:endParaRPr>
        </a:p>
      </dsp:txBody>
      <dsp:txXfrm>
        <a:off x="3229981" y="1031819"/>
        <a:ext cx="122711" cy="123042"/>
      </dsp:txXfrm>
    </dsp:sp>
    <dsp:sp modelId="{E05283F1-7CBC-4B8B-BA53-E38126C7C015}">
      <dsp:nvSpPr>
        <dsp:cNvPr id="0" name=""/>
        <dsp:cNvSpPr/>
      </dsp:nvSpPr>
      <dsp:spPr>
        <a:xfrm>
          <a:off x="3478050" y="673509"/>
          <a:ext cx="826895" cy="83966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9437FF">
              <a:alpha val="50196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solidFill>
                <a:schemeClr val="tx1"/>
              </a:solidFill>
            </a:rPr>
            <a:t>Tolerance is developed</a:t>
          </a:r>
        </a:p>
      </dsp:txBody>
      <dsp:txXfrm>
        <a:off x="3502269" y="697728"/>
        <a:ext cx="778457" cy="791224"/>
      </dsp:txXfrm>
    </dsp:sp>
    <dsp:sp modelId="{6E500681-91A7-4229-A6E6-64B154D7DFEB}">
      <dsp:nvSpPr>
        <dsp:cNvPr id="0" name=""/>
        <dsp:cNvSpPr/>
      </dsp:nvSpPr>
      <dsp:spPr>
        <a:xfrm>
          <a:off x="4387636" y="990805"/>
          <a:ext cx="175301" cy="205070"/>
        </a:xfrm>
        <a:prstGeom prst="rightArrow">
          <a:avLst>
            <a:gd name="adj1" fmla="val 60000"/>
            <a:gd name="adj2" fmla="val 50000"/>
          </a:avLst>
        </a:prstGeom>
        <a:solidFill>
          <a:srgbClr val="942093">
            <a:alpha val="69804"/>
          </a:srgbClr>
        </a:solidFill>
        <a:ln>
          <a:solidFill>
            <a:srgbClr val="942093">
              <a:alpha val="70980"/>
            </a:srgb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>
            <a:solidFill>
              <a:schemeClr val="tx1"/>
            </a:solidFill>
          </a:endParaRPr>
        </a:p>
      </dsp:txBody>
      <dsp:txXfrm>
        <a:off x="4387636" y="1031819"/>
        <a:ext cx="122711" cy="123042"/>
      </dsp:txXfrm>
    </dsp:sp>
    <dsp:sp modelId="{0B04E34A-C274-402A-AAAF-5A104E80A6AE}">
      <dsp:nvSpPr>
        <dsp:cNvPr id="0" name=""/>
        <dsp:cNvSpPr/>
      </dsp:nvSpPr>
      <dsp:spPr>
        <a:xfrm>
          <a:off x="4635704" y="673509"/>
          <a:ext cx="826895" cy="83966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9193">
              <a:alpha val="52157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solidFill>
                <a:schemeClr val="tx1"/>
              </a:solidFill>
            </a:rPr>
            <a:t>Up regulation of microsomal enzymes</a:t>
          </a:r>
        </a:p>
      </dsp:txBody>
      <dsp:txXfrm>
        <a:off x="4659923" y="697728"/>
        <a:ext cx="778457" cy="791224"/>
      </dsp:txXfrm>
    </dsp:sp>
    <dsp:sp modelId="{5832DB87-82A6-4165-83EA-A0519C22D9A9}">
      <dsp:nvSpPr>
        <dsp:cNvPr id="0" name=""/>
        <dsp:cNvSpPr/>
      </dsp:nvSpPr>
      <dsp:spPr>
        <a:xfrm rot="114983">
          <a:off x="5530075" y="1009293"/>
          <a:ext cx="143212" cy="205070"/>
        </a:xfrm>
        <a:prstGeom prst="rightArrow">
          <a:avLst>
            <a:gd name="adj1" fmla="val 60000"/>
            <a:gd name="adj2" fmla="val 50000"/>
          </a:avLst>
        </a:prstGeom>
        <a:solidFill>
          <a:srgbClr val="942093">
            <a:alpha val="69804"/>
          </a:srgbClr>
        </a:solidFill>
        <a:ln>
          <a:solidFill>
            <a:srgbClr val="942093">
              <a:alpha val="70980"/>
            </a:srgb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>
            <a:solidFill>
              <a:schemeClr val="tx1"/>
            </a:solidFill>
          </a:endParaRPr>
        </a:p>
      </dsp:txBody>
      <dsp:txXfrm>
        <a:off x="5530087" y="1049589"/>
        <a:ext cx="100248" cy="123042"/>
      </dsp:txXfrm>
    </dsp:sp>
    <dsp:sp modelId="{CF6F77A8-05A3-40C7-AA80-2A4C0BA784E2}">
      <dsp:nvSpPr>
        <dsp:cNvPr id="0" name=""/>
        <dsp:cNvSpPr/>
      </dsp:nvSpPr>
      <dsp:spPr>
        <a:xfrm>
          <a:off x="5732661" y="712696"/>
          <a:ext cx="975331" cy="83966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11893">
              <a:alpha val="61176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solidFill>
                <a:schemeClr val="tx1"/>
              </a:solidFill>
            </a:rPr>
            <a:t>Addiction (psychological and physiological  symptoms)</a:t>
          </a:r>
        </a:p>
      </dsp:txBody>
      <dsp:txXfrm>
        <a:off x="5757254" y="737289"/>
        <a:ext cx="926145" cy="7904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5207EB-031A-4DC1-A372-2C659A2F1AEB}">
      <dsp:nvSpPr>
        <dsp:cNvPr id="0" name=""/>
        <dsp:cNvSpPr/>
      </dsp:nvSpPr>
      <dsp:spPr>
        <a:xfrm>
          <a:off x="310" y="378481"/>
          <a:ext cx="1212731" cy="7276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94165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Nausea</a:t>
          </a:r>
        </a:p>
      </dsp:txBody>
      <dsp:txXfrm>
        <a:off x="310" y="378481"/>
        <a:ext cx="1212731" cy="727639"/>
      </dsp:txXfrm>
    </dsp:sp>
    <dsp:sp modelId="{00FB2CBE-2ECD-4118-909E-F87AEBEA43EE}">
      <dsp:nvSpPr>
        <dsp:cNvPr id="0" name=""/>
        <dsp:cNvSpPr/>
      </dsp:nvSpPr>
      <dsp:spPr>
        <a:xfrm>
          <a:off x="1334316" y="378481"/>
          <a:ext cx="1212731" cy="7276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FF2F9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Vomiting</a:t>
          </a:r>
        </a:p>
      </dsp:txBody>
      <dsp:txXfrm>
        <a:off x="1334316" y="378481"/>
        <a:ext cx="1212731" cy="727639"/>
      </dsp:txXfrm>
    </dsp:sp>
    <dsp:sp modelId="{3E66C03F-A538-4B53-A070-7C32CB17B88C}">
      <dsp:nvSpPr>
        <dsp:cNvPr id="0" name=""/>
        <dsp:cNvSpPr/>
      </dsp:nvSpPr>
      <dsp:spPr>
        <a:xfrm>
          <a:off x="310" y="1227393"/>
          <a:ext cx="1212731" cy="7276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FB9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Dizziness</a:t>
          </a:r>
        </a:p>
      </dsp:txBody>
      <dsp:txXfrm>
        <a:off x="310" y="1227393"/>
        <a:ext cx="1212731" cy="727639"/>
      </dsp:txXfrm>
    </dsp:sp>
    <dsp:sp modelId="{D339C018-5C3B-493E-B367-B85C5C468526}">
      <dsp:nvSpPr>
        <dsp:cNvPr id="0" name=""/>
        <dsp:cNvSpPr/>
      </dsp:nvSpPr>
      <dsp:spPr>
        <a:xfrm>
          <a:off x="1334316" y="1227393"/>
          <a:ext cx="1212731" cy="7276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FF93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Vasodilation</a:t>
          </a:r>
        </a:p>
      </dsp:txBody>
      <dsp:txXfrm>
        <a:off x="1334316" y="1227393"/>
        <a:ext cx="1212731" cy="727639"/>
      </dsp:txXfrm>
    </dsp:sp>
    <dsp:sp modelId="{B35CAFDF-86CE-429A-B5C1-14BF00687481}">
      <dsp:nvSpPr>
        <dsp:cNvPr id="0" name=""/>
        <dsp:cNvSpPr/>
      </dsp:nvSpPr>
      <dsp:spPr>
        <a:xfrm>
          <a:off x="310" y="2076305"/>
          <a:ext cx="1212731" cy="7276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929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Headache</a:t>
          </a:r>
        </a:p>
      </dsp:txBody>
      <dsp:txXfrm>
        <a:off x="310" y="2076305"/>
        <a:ext cx="1212731" cy="727639"/>
      </dsp:txXfrm>
    </dsp:sp>
    <dsp:sp modelId="{BE0B8C03-F537-47A7-8C36-0C499A1A0226}">
      <dsp:nvSpPr>
        <dsp:cNvPr id="0" name=""/>
        <dsp:cNvSpPr/>
      </dsp:nvSpPr>
      <dsp:spPr>
        <a:xfrm>
          <a:off x="1334316" y="2076305"/>
          <a:ext cx="1212731" cy="7276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919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Facial flushing</a:t>
          </a:r>
        </a:p>
      </dsp:txBody>
      <dsp:txXfrm>
        <a:off x="1334316" y="2076305"/>
        <a:ext cx="1212731" cy="7276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07DCCE-2A93-C54B-916A-ED400431B3A7}">
      <dsp:nvSpPr>
        <dsp:cNvPr id="0" name=""/>
        <dsp:cNvSpPr/>
      </dsp:nvSpPr>
      <dsp:spPr>
        <a:xfrm>
          <a:off x="0" y="365627"/>
          <a:ext cx="1201775" cy="1327549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FDFF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41148" rIns="53340" bIns="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bg1"/>
              </a:solidFill>
            </a:rPr>
            <a:t>.</a:t>
          </a:r>
          <a:endParaRPr lang="en-US" sz="1200" kern="1200" dirty="0">
            <a:solidFill>
              <a:schemeClr val="bg1"/>
            </a:solidFill>
          </a:endParaRPr>
        </a:p>
      </dsp:txBody>
      <dsp:txXfrm rot="16200000">
        <a:off x="-424117" y="789744"/>
        <a:ext cx="1088590" cy="240355"/>
      </dsp:txXfrm>
    </dsp:sp>
    <dsp:sp modelId="{C9CD103B-FCF3-F14C-81D1-4DDA4CB29098}">
      <dsp:nvSpPr>
        <dsp:cNvPr id="0" name=""/>
        <dsp:cNvSpPr/>
      </dsp:nvSpPr>
      <dsp:spPr>
        <a:xfrm>
          <a:off x="233432" y="365627"/>
          <a:ext cx="895322" cy="1327549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37719" rIns="0" bIns="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>
              <a:solidFill>
                <a:srgbClr val="0432FF"/>
              </a:solidFill>
              <a:latin typeface="+mn-lt"/>
              <a:ea typeface="+mn-ea"/>
              <a:cs typeface="+mn-cs"/>
            </a:rPr>
            <a:t>Disulfiram</a:t>
          </a:r>
          <a:r>
            <a:rPr lang="en-US" sz="105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 therapy: 250 mg daily </a:t>
          </a:r>
          <a:endParaRPr lang="en-US" sz="1050" kern="1200" dirty="0"/>
        </a:p>
      </dsp:txBody>
      <dsp:txXfrm>
        <a:off x="233432" y="365627"/>
        <a:ext cx="895322" cy="1327549"/>
      </dsp:txXfrm>
    </dsp:sp>
    <dsp:sp modelId="{8E9A6812-7183-A742-8AB0-BD9D8479975F}">
      <dsp:nvSpPr>
        <dsp:cNvPr id="0" name=""/>
        <dsp:cNvSpPr/>
      </dsp:nvSpPr>
      <dsp:spPr>
        <a:xfrm>
          <a:off x="1209017" y="365627"/>
          <a:ext cx="1106291" cy="1327549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FF2F92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41148" rIns="53340" bIns="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bg1"/>
              </a:solidFill>
            </a:rPr>
            <a:t>.</a:t>
          </a:r>
          <a:endParaRPr lang="en-US" sz="1200" kern="1200" dirty="0">
            <a:solidFill>
              <a:schemeClr val="bg1"/>
            </a:solidFill>
          </a:endParaRPr>
        </a:p>
      </dsp:txBody>
      <dsp:txXfrm rot="16200000">
        <a:off x="775350" y="799293"/>
        <a:ext cx="1088590" cy="221258"/>
      </dsp:txXfrm>
    </dsp:sp>
    <dsp:sp modelId="{3013A2D1-4C02-B14F-9083-338DDDD73609}">
      <dsp:nvSpPr>
        <dsp:cNvPr id="0" name=""/>
        <dsp:cNvSpPr/>
      </dsp:nvSpPr>
      <dsp:spPr>
        <a:xfrm rot="5400000">
          <a:off x="1151221" y="1357972"/>
          <a:ext cx="194979" cy="165943"/>
        </a:xfrm>
        <a:prstGeom prst="flowChartExtract">
          <a:avLst/>
        </a:prstGeom>
        <a:solidFill>
          <a:srgbClr val="00FDFF"/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CF68D0-E1B1-4C4C-8EBB-315F90D48FFA}">
      <dsp:nvSpPr>
        <dsp:cNvPr id="0" name=""/>
        <dsp:cNvSpPr/>
      </dsp:nvSpPr>
      <dsp:spPr>
        <a:xfrm>
          <a:off x="1430275" y="365627"/>
          <a:ext cx="824186" cy="1327549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37719" rIns="0" bIns="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Inhibits hepatic aldehyde dehydrogenas</a:t>
          </a:r>
          <a:r>
            <a:rPr lang="en-US" sz="8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e</a:t>
          </a:r>
          <a:endParaRPr lang="en-US" sz="800" kern="1200" dirty="0"/>
        </a:p>
      </dsp:txBody>
      <dsp:txXfrm>
        <a:off x="1430275" y="365627"/>
        <a:ext cx="824186" cy="1327549"/>
      </dsp:txXfrm>
    </dsp:sp>
    <dsp:sp modelId="{7981C7B0-2A2A-1145-89C1-F26AE6646E29}">
      <dsp:nvSpPr>
        <dsp:cNvPr id="0" name=""/>
        <dsp:cNvSpPr/>
      </dsp:nvSpPr>
      <dsp:spPr>
        <a:xfrm>
          <a:off x="2354028" y="365627"/>
          <a:ext cx="1106291" cy="1327549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FA0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41148" rIns="53340" bIns="0" numCol="1" spcCol="1270" anchor="t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bg1"/>
              </a:solidFill>
            </a:rPr>
            <a:t>.</a:t>
          </a:r>
          <a:endParaRPr lang="en-US" sz="1200" kern="1200" dirty="0">
            <a:solidFill>
              <a:schemeClr val="bg1"/>
            </a:solidFill>
          </a:endParaRPr>
        </a:p>
      </dsp:txBody>
      <dsp:txXfrm rot="16200000">
        <a:off x="1920362" y="799293"/>
        <a:ext cx="1088590" cy="221258"/>
      </dsp:txXfrm>
    </dsp:sp>
    <dsp:sp modelId="{3670791D-C00D-304D-BA54-9070411B9A24}">
      <dsp:nvSpPr>
        <dsp:cNvPr id="0" name=""/>
        <dsp:cNvSpPr/>
      </dsp:nvSpPr>
      <dsp:spPr>
        <a:xfrm rot="5400000">
          <a:off x="2296232" y="1357972"/>
          <a:ext cx="194979" cy="165943"/>
        </a:xfrm>
        <a:prstGeom prst="flowChartExtract">
          <a:avLst/>
        </a:prstGeom>
        <a:solidFill>
          <a:srgbClr val="FF2F92"/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C1C8B1-C1C6-7149-A575-6561A11482E5}">
      <dsp:nvSpPr>
        <dsp:cNvPr id="0" name=""/>
        <dsp:cNvSpPr/>
      </dsp:nvSpPr>
      <dsp:spPr>
        <a:xfrm>
          <a:off x="2575286" y="365627"/>
          <a:ext cx="824186" cy="1327549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27432" rIns="0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i</a:t>
          </a:r>
          <a:r>
            <a:rPr lang="en-US" sz="105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ncrease blood level of acetaldehyde</a:t>
          </a:r>
          <a:endParaRPr lang="en-US" sz="1050" kern="1200" dirty="0"/>
        </a:p>
      </dsp:txBody>
      <dsp:txXfrm>
        <a:off x="2575286" y="365627"/>
        <a:ext cx="824186" cy="1327549"/>
      </dsp:txXfrm>
    </dsp:sp>
    <dsp:sp modelId="{DEBFA655-60B9-AE4E-A0EE-4C9CD3BA65AB}">
      <dsp:nvSpPr>
        <dsp:cNvPr id="0" name=""/>
        <dsp:cNvSpPr/>
      </dsp:nvSpPr>
      <dsp:spPr>
        <a:xfrm>
          <a:off x="3499040" y="365627"/>
          <a:ext cx="1106291" cy="1327549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FFFC0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41148" rIns="53340" bIns="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 rot="16200000">
        <a:off x="3065373" y="799293"/>
        <a:ext cx="1088590" cy="221258"/>
      </dsp:txXfrm>
    </dsp:sp>
    <dsp:sp modelId="{9B8E954F-FD6E-E245-AE19-08C62614BBF5}">
      <dsp:nvSpPr>
        <dsp:cNvPr id="0" name=""/>
        <dsp:cNvSpPr/>
      </dsp:nvSpPr>
      <dsp:spPr>
        <a:xfrm rot="5400000">
          <a:off x="3429259" y="1381934"/>
          <a:ext cx="194979" cy="165943"/>
        </a:xfrm>
        <a:prstGeom prst="flowChartExtract">
          <a:avLst/>
        </a:prstGeom>
        <a:solidFill>
          <a:srgbClr val="00FA00"/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400661-0428-DD45-8261-86227BF194EE}">
      <dsp:nvSpPr>
        <dsp:cNvPr id="0" name=""/>
        <dsp:cNvSpPr/>
      </dsp:nvSpPr>
      <dsp:spPr>
        <a:xfrm>
          <a:off x="4644051" y="365627"/>
          <a:ext cx="1106291" cy="1327549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FF930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41148" rIns="53340" bIns="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 rot="16200000">
        <a:off x="4210385" y="799293"/>
        <a:ext cx="1088590" cy="221258"/>
      </dsp:txXfrm>
    </dsp:sp>
    <dsp:sp modelId="{6C8C5B8F-3222-D94D-8D4F-7920D63A814C}">
      <dsp:nvSpPr>
        <dsp:cNvPr id="0" name=""/>
        <dsp:cNvSpPr/>
      </dsp:nvSpPr>
      <dsp:spPr>
        <a:xfrm rot="5400000">
          <a:off x="4586255" y="1357972"/>
          <a:ext cx="194979" cy="165943"/>
        </a:xfrm>
        <a:prstGeom prst="flowChartExtract">
          <a:avLst/>
        </a:prstGeom>
        <a:solidFill>
          <a:srgbClr val="FFFC00"/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5514FE-555B-684E-9C18-C5570E9073F9}">
      <dsp:nvSpPr>
        <dsp:cNvPr id="0" name=""/>
        <dsp:cNvSpPr/>
      </dsp:nvSpPr>
      <dsp:spPr>
        <a:xfrm>
          <a:off x="4865309" y="365627"/>
          <a:ext cx="824186" cy="1327549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27432" rIns="0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Acetaldehyde produces extreme discomfort, vomiting, diarrhea, flushing, hotness, cyanosis, tachycardia, dyspnea, palpitations &amp; headache</a:t>
          </a:r>
          <a:endParaRPr lang="en-US" sz="800" kern="1200" dirty="0"/>
        </a:p>
      </dsp:txBody>
      <dsp:txXfrm>
        <a:off x="4865309" y="365627"/>
        <a:ext cx="824186" cy="13275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3F033F-8D2B-714D-8058-642D570BF57F}" type="datetimeFigureOut">
              <a:rPr lang="en-US" smtClean="0"/>
              <a:t>10/24/17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E5190A-6CD4-FB48-A6F9-593816121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61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63123" rtl="0" eaLnBrk="1" latinLnBrk="0" hangingPunct="1">
      <a:defRPr sz="870" kern="1200">
        <a:solidFill>
          <a:schemeClr val="tx1"/>
        </a:solidFill>
        <a:latin typeface="+mn-lt"/>
        <a:ea typeface="+mn-ea"/>
        <a:cs typeface="+mn-cs"/>
      </a:defRPr>
    </a:lvl1pPr>
    <a:lvl2pPr marL="331561" algn="l" defTabSz="663123" rtl="0" eaLnBrk="1" latinLnBrk="0" hangingPunct="1">
      <a:defRPr sz="870" kern="1200">
        <a:solidFill>
          <a:schemeClr val="tx1"/>
        </a:solidFill>
        <a:latin typeface="+mn-lt"/>
        <a:ea typeface="+mn-ea"/>
        <a:cs typeface="+mn-cs"/>
      </a:defRPr>
    </a:lvl2pPr>
    <a:lvl3pPr marL="663123" algn="l" defTabSz="663123" rtl="0" eaLnBrk="1" latinLnBrk="0" hangingPunct="1">
      <a:defRPr sz="870" kern="1200">
        <a:solidFill>
          <a:schemeClr val="tx1"/>
        </a:solidFill>
        <a:latin typeface="+mn-lt"/>
        <a:ea typeface="+mn-ea"/>
        <a:cs typeface="+mn-cs"/>
      </a:defRPr>
    </a:lvl3pPr>
    <a:lvl4pPr marL="994684" algn="l" defTabSz="663123" rtl="0" eaLnBrk="1" latinLnBrk="0" hangingPunct="1">
      <a:defRPr sz="870" kern="1200">
        <a:solidFill>
          <a:schemeClr val="tx1"/>
        </a:solidFill>
        <a:latin typeface="+mn-lt"/>
        <a:ea typeface="+mn-ea"/>
        <a:cs typeface="+mn-cs"/>
      </a:defRPr>
    </a:lvl4pPr>
    <a:lvl5pPr marL="1326246" algn="l" defTabSz="663123" rtl="0" eaLnBrk="1" latinLnBrk="0" hangingPunct="1">
      <a:defRPr sz="870" kern="1200">
        <a:solidFill>
          <a:schemeClr val="tx1"/>
        </a:solidFill>
        <a:latin typeface="+mn-lt"/>
        <a:ea typeface="+mn-ea"/>
        <a:cs typeface="+mn-cs"/>
      </a:defRPr>
    </a:lvl5pPr>
    <a:lvl6pPr marL="1657807" algn="l" defTabSz="663123" rtl="0" eaLnBrk="1" latinLnBrk="0" hangingPunct="1">
      <a:defRPr sz="870" kern="1200">
        <a:solidFill>
          <a:schemeClr val="tx1"/>
        </a:solidFill>
        <a:latin typeface="+mn-lt"/>
        <a:ea typeface="+mn-ea"/>
        <a:cs typeface="+mn-cs"/>
      </a:defRPr>
    </a:lvl6pPr>
    <a:lvl7pPr marL="1989369" algn="l" defTabSz="663123" rtl="0" eaLnBrk="1" latinLnBrk="0" hangingPunct="1">
      <a:defRPr sz="870" kern="1200">
        <a:solidFill>
          <a:schemeClr val="tx1"/>
        </a:solidFill>
        <a:latin typeface="+mn-lt"/>
        <a:ea typeface="+mn-ea"/>
        <a:cs typeface="+mn-cs"/>
      </a:defRPr>
    </a:lvl7pPr>
    <a:lvl8pPr marL="2320930" algn="l" defTabSz="663123" rtl="0" eaLnBrk="1" latinLnBrk="0" hangingPunct="1">
      <a:defRPr sz="870" kern="1200">
        <a:solidFill>
          <a:schemeClr val="tx1"/>
        </a:solidFill>
        <a:latin typeface="+mn-lt"/>
        <a:ea typeface="+mn-ea"/>
        <a:cs typeface="+mn-cs"/>
      </a:defRPr>
    </a:lvl8pPr>
    <a:lvl9pPr marL="2652492" algn="l" defTabSz="663123" rtl="0" eaLnBrk="1" latinLnBrk="0" hangingPunct="1">
      <a:defRPr sz="87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5190A-6CD4-FB48-A6F9-59381612124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830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5190A-6CD4-FB48-A6F9-59381612124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88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CF2D-96DF-9347-8969-C5D349EA6356}" type="datetimeFigureOut">
              <a:rPr lang="en-US" smtClean="0"/>
              <a:t>10/24/17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B8D4-36A7-0F48-8B20-C0FD90121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2734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CF2D-96DF-9347-8969-C5D349EA6356}" type="datetimeFigureOut">
              <a:rPr lang="en-US" smtClean="0"/>
              <a:t>10/24/17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B8D4-36A7-0F48-8B20-C0FD90121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412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CF2D-96DF-9347-8969-C5D349EA6356}" type="datetimeFigureOut">
              <a:rPr lang="en-US" smtClean="0"/>
              <a:t>10/24/17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B8D4-36A7-0F48-8B20-C0FD90121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0145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CF2D-96DF-9347-8969-C5D349EA6356}" type="datetimeFigureOut">
              <a:rPr lang="en-US" smtClean="0"/>
              <a:t>10/24/17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B8D4-36A7-0F48-8B20-C0FD90121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11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CF2D-96DF-9347-8969-C5D349EA6356}" type="datetimeFigureOut">
              <a:rPr lang="en-US" smtClean="0"/>
              <a:t>10/24/17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B8D4-36A7-0F48-8B20-C0FD90121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4205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CF2D-96DF-9347-8969-C5D349EA6356}" type="datetimeFigureOut">
              <a:rPr lang="en-US" smtClean="0"/>
              <a:t>10/24/17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B8D4-36A7-0F48-8B20-C0FD90121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5230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CF2D-96DF-9347-8969-C5D349EA6356}" type="datetimeFigureOut">
              <a:rPr lang="en-US" smtClean="0"/>
              <a:t>10/24/17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B8D4-36A7-0F48-8B20-C0FD90121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4471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CF2D-96DF-9347-8969-C5D349EA6356}" type="datetimeFigureOut">
              <a:rPr lang="en-US" smtClean="0"/>
              <a:t>10/24/17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B8D4-36A7-0F48-8B20-C0FD90121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185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CF2D-96DF-9347-8969-C5D349EA6356}" type="datetimeFigureOut">
              <a:rPr lang="en-US" smtClean="0"/>
              <a:t>10/24/17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B8D4-36A7-0F48-8B20-C0FD90121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7258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CF2D-96DF-9347-8969-C5D349EA6356}" type="datetimeFigureOut">
              <a:rPr lang="en-US" smtClean="0"/>
              <a:t>10/24/17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B8D4-36A7-0F48-8B20-C0FD90121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2118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CF2D-96DF-9347-8969-C5D349EA6356}" type="datetimeFigureOut">
              <a:rPr lang="en-US" smtClean="0"/>
              <a:t>10/24/17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B8D4-36A7-0F48-8B20-C0FD90121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612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BCF2D-96DF-9347-8969-C5D349EA6356}" type="datetimeFigureOut">
              <a:rPr lang="en-US" smtClean="0"/>
              <a:t>10/24/17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5B8D4-36A7-0F48-8B20-C0FD90121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388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56" r:id="rId2"/>
    <p:sldLayoutId id="2147484057" r:id="rId3"/>
    <p:sldLayoutId id="2147484058" r:id="rId4"/>
    <p:sldLayoutId id="2147484059" r:id="rId5"/>
    <p:sldLayoutId id="2147484060" r:id="rId6"/>
    <p:sldLayoutId id="2147484061" r:id="rId7"/>
    <p:sldLayoutId id="2147484062" r:id="rId8"/>
    <p:sldLayoutId id="2147484063" r:id="rId9"/>
    <p:sldLayoutId id="2147484064" r:id="rId10"/>
    <p:sldLayoutId id="214748406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hyperlink" Target="https://docs.google.com/presentation/d/1_-g1vol4eBWPet5xVCkuTGFvvnhFF3PJmU0tWtEEw_o/edit?usp=sharing" TargetMode="External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hyperlink" Target="https://docs.google.com/presentation/d/1Z0Vf9oEOJSXo4JIA0mTCk5jB-OU9LP5TFCwz8iBgNac/edit?usp=sharing" TargetMode="External"/><Relationship Id="rId9" Type="http://schemas.openxmlformats.org/officeDocument/2006/relationships/image" Target="../media/image5.tiff"/><Relationship Id="rId1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tiff"/><Relationship Id="rId5" Type="http://schemas.openxmlformats.org/officeDocument/2006/relationships/hyperlink" Target="https://docs.google.com/forms/d/e/1FAIpQLSc57qjDXLPcQLYftI27W91gCKD2RgH0OzQDdDxsiLYmH9DKtw/viewform" TargetMode="External"/><Relationship Id="rId6" Type="http://schemas.openxmlformats.org/officeDocument/2006/relationships/image" Target="../media/image16.tiff"/><Relationship Id="rId7" Type="http://schemas.openxmlformats.org/officeDocument/2006/relationships/hyperlink" Target="https://twitter.com/pharma436" TargetMode="External"/><Relationship Id="rId8" Type="http://schemas.openxmlformats.org/officeDocument/2006/relationships/image" Target="../media/image17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diagramData" Target="../diagrams/data2.xml"/><Relationship Id="rId8" Type="http://schemas.openxmlformats.org/officeDocument/2006/relationships/diagramLayout" Target="../diagrams/layout2.xml"/><Relationship Id="rId9" Type="http://schemas.openxmlformats.org/officeDocument/2006/relationships/diagramQuickStyle" Target="../diagrams/quickStyle2.xml"/><Relationship Id="rId10" Type="http://schemas.openxmlformats.org/officeDocument/2006/relationships/diagramColors" Target="../diagrams/colors2.xml"/><Relationship Id="rId11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7/72/Photo_of_baby_with_FAS.jpg" TargetMode="External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3" t="4123" r="2846" b="6720"/>
          <a:stretch/>
        </p:blipFill>
        <p:spPr>
          <a:xfrm rot="-60000">
            <a:off x="5139640" y="198604"/>
            <a:ext cx="1580474" cy="1001546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4835299" y="4764881"/>
            <a:ext cx="1457325" cy="41433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838" y="3210039"/>
            <a:ext cx="6462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941651"/>
                </a:solidFill>
                <a:latin typeface="Goudy Old Style" charset="0"/>
                <a:ea typeface="Goudy Old Style" charset="0"/>
                <a:cs typeface="Goudy Old Style" charset="0"/>
              </a:rPr>
              <a:t>Alcohol and the brain</a:t>
            </a:r>
            <a:endParaRPr lang="en-US" sz="2800" b="1" dirty="0">
              <a:solidFill>
                <a:srgbClr val="941651"/>
              </a:solidFill>
              <a:latin typeface="Goudy Old Style" charset="0"/>
              <a:ea typeface="Goudy Old Style" charset="0"/>
              <a:cs typeface="Goudy Old Style" charset="0"/>
            </a:endParaRPr>
          </a:p>
        </p:txBody>
      </p:sp>
      <p:sp>
        <p:nvSpPr>
          <p:cNvPr id="39" name="Pentagon 38"/>
          <p:cNvSpPr/>
          <p:nvPr/>
        </p:nvSpPr>
        <p:spPr>
          <a:xfrm>
            <a:off x="0" y="3935541"/>
            <a:ext cx="1780674" cy="322197"/>
          </a:xfrm>
          <a:prstGeom prst="homePlate">
            <a:avLst/>
          </a:prstGeom>
          <a:solidFill>
            <a:srgbClr val="16C7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b="1" dirty="0" smtClean="0">
                <a:solidFill>
                  <a:schemeClr val="tx1"/>
                </a:solidFill>
                <a:latin typeface="Tsukushi A Round Gothic" charset="-128"/>
                <a:ea typeface="Tsukushi A Round Gothic" charset="-128"/>
                <a:cs typeface="Tsukushi A Round Gothic" charset="-128"/>
              </a:rPr>
              <a:t>Objectives:</a:t>
            </a:r>
            <a:endParaRPr lang="en-US" sz="1800" b="1" dirty="0">
              <a:solidFill>
                <a:schemeClr val="tx1"/>
              </a:solidFill>
              <a:latin typeface="Tsukushi A Round Gothic" charset="-128"/>
              <a:ea typeface="Tsukushi A Round Gothic" charset="-128"/>
              <a:cs typeface="Tsukushi A Round Gothic" charset="-128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0" y="4268835"/>
            <a:ext cx="61607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663123">
              <a:buClr>
                <a:srgbClr val="FFD579"/>
              </a:buClr>
              <a:buFont typeface="Wingdings" charset="2"/>
              <a:buChar char="Ø"/>
            </a:pPr>
            <a:r>
              <a:rPr lang="en-US" sz="1400" dirty="0"/>
              <a:t>Describe the pharmacological actions of alcohol</a:t>
            </a:r>
          </a:p>
          <a:p>
            <a:pPr marL="285750" indent="-285750" defTabSz="663123">
              <a:buClr>
                <a:srgbClr val="FFD579"/>
              </a:buClr>
              <a:buFont typeface="Wingdings" charset="2"/>
              <a:buChar char="Ø"/>
            </a:pPr>
            <a:r>
              <a:rPr lang="en-US" sz="1400" dirty="0"/>
              <a:t>Describe the pharmacokinetic profile of alcohol</a:t>
            </a:r>
          </a:p>
          <a:p>
            <a:pPr marL="285750" indent="-285750" defTabSz="663123">
              <a:buClr>
                <a:srgbClr val="FFD579"/>
              </a:buClr>
              <a:buFont typeface="Wingdings" charset="2"/>
              <a:buChar char="Ø"/>
            </a:pPr>
            <a:r>
              <a:rPr lang="en-US" sz="1400" dirty="0"/>
              <a:t>Describe the development of intoxication symptoms of alcohol</a:t>
            </a:r>
          </a:p>
          <a:p>
            <a:pPr marL="285750" indent="-285750" defTabSz="663123">
              <a:buClr>
                <a:srgbClr val="FFD579"/>
              </a:buClr>
              <a:buFont typeface="Wingdings" charset="2"/>
              <a:buChar char="Ø"/>
            </a:pPr>
            <a:r>
              <a:rPr lang="en-US" sz="1400" dirty="0"/>
              <a:t>Describe how alcohol affects various neurotransmitters in the brain.</a:t>
            </a:r>
          </a:p>
          <a:p>
            <a:pPr marL="285750" indent="-285750" defTabSz="663123">
              <a:buClr>
                <a:srgbClr val="FFD579"/>
              </a:buClr>
              <a:buFont typeface="Wingdings" charset="2"/>
              <a:buChar char="Ø"/>
            </a:pPr>
            <a:r>
              <a:rPr lang="en-US" sz="1400" dirty="0"/>
              <a:t>Identify various toxicity of alcohols at different organs level</a:t>
            </a:r>
          </a:p>
          <a:p>
            <a:pPr marL="285750" indent="-285750" defTabSz="663123">
              <a:buClr>
                <a:srgbClr val="FFD579"/>
              </a:buClr>
              <a:buFont typeface="Wingdings" charset="2"/>
              <a:buChar char="Ø"/>
            </a:pPr>
            <a:r>
              <a:rPr lang="en-US" sz="1400" dirty="0"/>
              <a:t>Describe the addictive nature of alcohol and its mechanism</a:t>
            </a:r>
          </a:p>
          <a:p>
            <a:pPr marL="285750" indent="-285750" defTabSz="663123">
              <a:buClr>
                <a:srgbClr val="FFD579"/>
              </a:buClr>
              <a:buFont typeface="Wingdings" charset="2"/>
              <a:buChar char="Ø"/>
            </a:pPr>
            <a:r>
              <a:rPr lang="en-US" sz="1400" dirty="0"/>
              <a:t>Identify alcohol withdrawal symptoms and their management.</a:t>
            </a:r>
          </a:p>
          <a:p>
            <a:pPr marL="285750" indent="-285750" defTabSz="663123">
              <a:buClr>
                <a:srgbClr val="FFD579"/>
              </a:buClr>
              <a:buFont typeface="Wingdings" charset="2"/>
              <a:buChar char="Ø"/>
            </a:pPr>
            <a:r>
              <a:rPr lang="en-US" sz="1400" dirty="0"/>
              <a:t>Identify clinically relevant drug interactions with alcohol</a:t>
            </a:r>
          </a:p>
          <a:p>
            <a:pPr marL="285750" indent="-285750" defTabSz="663123">
              <a:buClr>
                <a:srgbClr val="FFD579"/>
              </a:buClr>
              <a:buFont typeface="Wingdings" charset="2"/>
              <a:buChar char="Ø"/>
            </a:pPr>
            <a:r>
              <a:rPr lang="en-US" sz="1400" dirty="0"/>
              <a:t>Hazards of alcohol in pregnancy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83853" y="6587960"/>
            <a:ext cx="607342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extra information and further explanation  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rgbClr val="FF0000"/>
                </a:solidFill>
              </a:rPr>
              <a:t>important 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rgbClr val="008F00"/>
                </a:solidFill>
              </a:rPr>
              <a:t>doctors notes 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rgbClr val="0432FF"/>
                </a:solidFill>
              </a:rPr>
              <a:t>Drugs names </a:t>
            </a:r>
            <a:endParaRPr lang="ar-SA" sz="1400" b="1" dirty="0">
              <a:solidFill>
                <a:srgbClr val="0432FF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rgbClr val="009193"/>
                </a:solidFill>
              </a:rPr>
              <a:t>Mnemonics </a:t>
            </a:r>
          </a:p>
        </p:txBody>
      </p:sp>
      <p:sp>
        <p:nvSpPr>
          <p:cNvPr id="49" name="Oval 48"/>
          <p:cNvSpPr/>
          <p:nvPr/>
        </p:nvSpPr>
        <p:spPr>
          <a:xfrm flipV="1">
            <a:off x="85972" y="6692477"/>
            <a:ext cx="191187" cy="174253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 flipV="1">
            <a:off x="92294" y="7020953"/>
            <a:ext cx="191187" cy="17425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 flipV="1">
            <a:off x="92666" y="7639865"/>
            <a:ext cx="191187" cy="174253"/>
          </a:xfrm>
          <a:prstGeom prst="ellipse">
            <a:avLst/>
          </a:prstGeom>
          <a:solidFill>
            <a:srgbClr val="0432FF"/>
          </a:solidFill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EFA00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 flipV="1">
            <a:off x="92294" y="7310519"/>
            <a:ext cx="191187" cy="174253"/>
          </a:xfrm>
          <a:prstGeom prst="ellipse">
            <a:avLst/>
          </a:prstGeom>
          <a:solidFill>
            <a:srgbClr val="008F00"/>
          </a:solidFill>
          <a:ln>
            <a:solidFill>
              <a:srgbClr val="008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F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31944" r="17500" b="14514"/>
          <a:stretch/>
        </p:blipFill>
        <p:spPr>
          <a:xfrm>
            <a:off x="159866" y="267240"/>
            <a:ext cx="1433509" cy="1180808"/>
          </a:xfrm>
          <a:prstGeom prst="rect">
            <a:avLst/>
          </a:prstGeom>
        </p:spPr>
      </p:pic>
      <p:sp>
        <p:nvSpPr>
          <p:cNvPr id="20" name="Pentagon 19"/>
          <p:cNvSpPr/>
          <p:nvPr/>
        </p:nvSpPr>
        <p:spPr>
          <a:xfrm>
            <a:off x="0" y="6309807"/>
            <a:ext cx="1780674" cy="287155"/>
          </a:xfrm>
          <a:prstGeom prst="homePlate">
            <a:avLst/>
          </a:prstGeom>
          <a:solidFill>
            <a:srgbClr val="16C7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sukushi A Round Gothic" charset="-128"/>
                <a:ea typeface="Tsukushi A Round Gothic" charset="-128"/>
                <a:cs typeface="Tsukushi A Round Gothic" charset="-128"/>
              </a:rPr>
              <a:t>Color index:</a:t>
            </a:r>
            <a:endParaRPr lang="en-US" sz="1800" b="1" dirty="0">
              <a:solidFill>
                <a:schemeClr val="tx1"/>
              </a:solidFill>
              <a:latin typeface="Tsukushi A Round Gothic" charset="-128"/>
              <a:ea typeface="Tsukushi A Round Gothic" charset="-128"/>
              <a:cs typeface="Tsukushi A Round Gothic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7753"/>
          <a:stretch/>
        </p:blipFill>
        <p:spPr>
          <a:xfrm>
            <a:off x="1895225" y="520531"/>
            <a:ext cx="2823395" cy="2799493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 flipV="1">
            <a:off x="92666" y="7981801"/>
            <a:ext cx="191187" cy="174253"/>
          </a:xfrm>
          <a:prstGeom prst="ellipse">
            <a:avLst/>
          </a:prstGeom>
          <a:solidFill>
            <a:srgbClr val="009193"/>
          </a:solidFill>
          <a:ln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EFA00"/>
              </a:solidFill>
            </a:endParaRPr>
          </a:p>
        </p:txBody>
      </p:sp>
      <p:pic>
        <p:nvPicPr>
          <p:cNvPr id="35" name="Picture 34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567" y="9236323"/>
            <a:ext cx="475921" cy="475921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627488" y="9115813"/>
            <a:ext cx="4505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66312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Kindly check the editing file before studying this document 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32119" y="9312150"/>
            <a:ext cx="6225881" cy="694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66312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5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5"/>
              </a:rPr>
              <a:t>https://docs.google.com/presentation/d/1_-g1vol4eBWPet5xVCkuTGFvvnhFF3PJmU0tWtEEw_o/edit?usp=sharing</a:t>
            </a:r>
            <a:endParaRPr kumimoji="0" lang="en-US" sz="1305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66312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5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95239" y="8456732"/>
            <a:ext cx="4312753" cy="694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66312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5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8"/>
              </a:rPr>
              <a:t>https://docs.google.com/presentation/d/1Z0Vf9oEOJSXo4JIA0mTCk5jB-OU9LP5TFCwz8iBgNac/edit?usp=sharing</a:t>
            </a:r>
            <a:endParaRPr kumimoji="0" lang="en-US" sz="1305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66312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5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26087" y="8257128"/>
            <a:ext cx="853650" cy="904869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695239" y="8281925"/>
            <a:ext cx="4505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66312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Check out the mnemonics file 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622" y="6482975"/>
            <a:ext cx="1669793" cy="148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8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942093">
                <a:tint val="45000"/>
                <a:satMod val="400000"/>
              </a:srgbClr>
            </a:duotone>
          </a:blip>
          <a:srcRect l="44792" t="46423" r="12083" b="5293"/>
          <a:stretch/>
        </p:blipFill>
        <p:spPr>
          <a:xfrm>
            <a:off x="2711487" y="2030912"/>
            <a:ext cx="2235970" cy="388864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>
            <a:off x="1098211" y="2478873"/>
            <a:ext cx="5300421" cy="0"/>
          </a:xfrm>
          <a:prstGeom prst="line">
            <a:avLst/>
          </a:prstGeom>
          <a:ln w="38100">
            <a:solidFill>
              <a:srgbClr val="00CC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98210" y="2507015"/>
            <a:ext cx="530042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400" b="1" dirty="0">
                <a:solidFill>
                  <a:srgbClr val="941651"/>
                </a:solidFill>
                <a:latin typeface="Al Tarikh" charset="-78"/>
                <a:ea typeface="Al Tarikh" charset="-78"/>
                <a:cs typeface="Al Tarikh" charset="-78"/>
              </a:rPr>
              <a:t>قادة فريق علم الأدوية :</a:t>
            </a:r>
          </a:p>
          <a:p>
            <a:pPr marL="0" algn="ctr" defTabSz="663123" rtl="1" eaLnBrk="1" latinLnBrk="0" hangingPunct="1"/>
            <a:r>
              <a:rPr lang="ar-SA" sz="2800" b="1" dirty="0">
                <a:latin typeface="Al Tarikh" charset="-78"/>
                <a:ea typeface="Al Tarikh" charset="-78"/>
                <a:cs typeface="Al Tarikh" charset="-78"/>
              </a:rPr>
              <a:t>لين  التميمي        </a:t>
            </a:r>
            <a:r>
              <a:rPr lang="en-US" sz="2800" b="1" dirty="0">
                <a:latin typeface="Al Tarikh" charset="-78"/>
                <a:ea typeface="Al Tarikh" charset="-78"/>
                <a:cs typeface="Al Tarikh" charset="-78"/>
              </a:rPr>
              <a:t>     </a:t>
            </a:r>
            <a:r>
              <a:rPr lang="en-US" sz="2800" b="1" dirty="0">
                <a:solidFill>
                  <a:srgbClr val="941651"/>
                </a:solidFill>
                <a:latin typeface="Al Tarikh" charset="-78"/>
                <a:ea typeface="Al Tarikh" charset="-78"/>
                <a:cs typeface="Al Tarikh" charset="-78"/>
              </a:rPr>
              <a:t>&amp; </a:t>
            </a:r>
            <a:r>
              <a:rPr lang="en-US" sz="2800" b="1" dirty="0"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ar-SA" sz="2800" b="1" dirty="0">
                <a:latin typeface="Al Tarikh" charset="-78"/>
                <a:ea typeface="Al Tarikh" charset="-78"/>
                <a:cs typeface="Al Tarikh" charset="-78"/>
              </a:rPr>
              <a:t>   عبدالرحمن ذكري</a:t>
            </a:r>
          </a:p>
          <a:p>
            <a:pPr marL="0" algn="ctr" defTabSz="663123" rtl="1" eaLnBrk="1" latinLnBrk="0" hangingPunct="1"/>
            <a:r>
              <a:rPr lang="ar-SA" sz="2400" b="1" dirty="0">
                <a:solidFill>
                  <a:srgbClr val="941651"/>
                </a:solidFill>
                <a:latin typeface="Al Tarikh" charset="-78"/>
                <a:ea typeface="Al Tarikh" charset="-78"/>
                <a:cs typeface="Al Tarikh" charset="-78"/>
              </a:rPr>
              <a:t>الشكر موصول لأعضاء الفريق المتميزين : </a:t>
            </a:r>
          </a:p>
          <a:p>
            <a:pPr marL="0" algn="ctr" defTabSz="663123" rtl="1" eaLnBrk="1" latinLnBrk="0" hangingPunct="1"/>
            <a:r>
              <a:rPr lang="ar-SA" sz="2800" b="1" dirty="0">
                <a:latin typeface="Al Tarikh" charset="-78"/>
                <a:ea typeface="Al Tarikh" charset="-78"/>
                <a:cs typeface="Al Tarikh" charset="-78"/>
              </a:rPr>
              <a:t>  </a:t>
            </a:r>
            <a:endParaRPr lang="en-US" sz="2800" b="1" dirty="0">
              <a:latin typeface="Al Tarikh" charset="-78"/>
              <a:ea typeface="Al Tarikh" charset="-78"/>
              <a:cs typeface="Al Tarikh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0682" y="7282868"/>
            <a:ext cx="27790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941651"/>
                </a:solidFill>
              </a:rPr>
              <a:t>References :</a:t>
            </a:r>
          </a:p>
          <a:p>
            <a:r>
              <a:rPr lang="en-US" sz="1600" dirty="0"/>
              <a:t>1- 436 doctors slides </a:t>
            </a:r>
            <a:endParaRPr lang="en-US" sz="1600" dirty="0" smtClean="0"/>
          </a:p>
          <a:p>
            <a:r>
              <a:rPr lang="en-US" sz="1600" dirty="0" smtClean="0"/>
              <a:t>2-435 teamwork  </a:t>
            </a:r>
            <a:endParaRPr lang="en-US" sz="1600" dirty="0"/>
          </a:p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9" t="7748" r="21891" b="8503"/>
          <a:stretch/>
        </p:blipFill>
        <p:spPr>
          <a:xfrm>
            <a:off x="4947457" y="226451"/>
            <a:ext cx="1451175" cy="214303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883328" y="1378078"/>
            <a:ext cx="452927" cy="6093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996720" y="1479429"/>
            <a:ext cx="495656" cy="42728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120156" y="889240"/>
            <a:ext cx="323960" cy="23229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165700" y="97276"/>
            <a:ext cx="264920" cy="23073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883328" y="88925"/>
            <a:ext cx="247045" cy="23073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898021" y="9349317"/>
            <a:ext cx="15372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66312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@pharma436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311" y="8736148"/>
            <a:ext cx="447779" cy="447779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784090" y="8787529"/>
            <a:ext cx="22155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66312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pharma436@outlook.com</a:t>
            </a:r>
          </a:p>
        </p:txBody>
      </p:sp>
      <p:pic>
        <p:nvPicPr>
          <p:cNvPr id="42" name="Picture 41">
            <a:hlinkClick r:id="rId5"/>
          </p:cNvPr>
          <p:cNvPicPr>
            <a:picLocks noChangeAspect="1"/>
          </p:cNvPicPr>
          <p:nvPr/>
        </p:nvPicPr>
        <p:blipFill rotWithShape="1">
          <a:blip r:embed="rId6"/>
          <a:srcRect l="39538" t="24554" r="39740" b="42737"/>
          <a:stretch/>
        </p:blipFill>
        <p:spPr>
          <a:xfrm>
            <a:off x="3153730" y="8709803"/>
            <a:ext cx="441083" cy="463227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3617169" y="8810783"/>
            <a:ext cx="15372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66312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Your feedback: </a:t>
            </a:r>
          </a:p>
        </p:txBody>
      </p:sp>
      <p:pic>
        <p:nvPicPr>
          <p:cNvPr id="44" name="Picture 43">
            <a:hlinkClick r:id="rId7"/>
          </p:cNvPr>
          <p:cNvPicPr>
            <a:picLocks noChangeAspect="1"/>
          </p:cNvPicPr>
          <p:nvPr/>
        </p:nvPicPr>
        <p:blipFill rotWithShape="1">
          <a:blip r:embed="rId8"/>
          <a:srcRect t="11672" b="10049"/>
          <a:stretch/>
        </p:blipFill>
        <p:spPr>
          <a:xfrm>
            <a:off x="276976" y="9300576"/>
            <a:ext cx="573552" cy="448968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3220168" y="9118560"/>
            <a:ext cx="3683726" cy="89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66312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5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5"/>
              </a:rPr>
              <a:t>https://docs.google.com/forms/d/e/1FAIpQLSc57qjDXLPcQLYftI27W91gCKD2RgH0OzQDdDxsiLYmH9DKtw/viewform</a:t>
            </a:r>
            <a:endParaRPr kumimoji="0" lang="en-US" sz="1305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66312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5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2557" y="3771167"/>
            <a:ext cx="23551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63123" rtl="1"/>
            <a:r>
              <a:rPr lang="ar-SA" sz="2800" b="1" dirty="0">
                <a:latin typeface="Al Tarikh" charset="-78"/>
                <a:ea typeface="Al Tarikh" charset="-78"/>
                <a:cs typeface="Al Tarikh" charset="-78"/>
              </a:rPr>
              <a:t>لينا </a:t>
            </a:r>
            <a:r>
              <a:rPr lang="ar-SA" sz="2800" b="1" dirty="0">
                <a:latin typeface="Al Tarikh" charset="-78"/>
                <a:ea typeface="Al Tarikh" charset="-78"/>
                <a:cs typeface="Al Tarikh" charset="-78"/>
              </a:rPr>
              <a:t>الوكيل</a:t>
            </a:r>
          </a:p>
          <a:p>
            <a:pPr algn="ctr" defTabSz="663123" rtl="1"/>
            <a:r>
              <a:rPr lang="ar-SA" sz="2800" b="1" dirty="0">
                <a:latin typeface="Al Tarikh" charset="-78"/>
                <a:ea typeface="Al Tarikh" charset="-78"/>
                <a:cs typeface="Al Tarikh" charset="-78"/>
              </a:rPr>
              <a:t>روان سعد القحطاني  </a:t>
            </a:r>
            <a:endParaRPr lang="en-US" sz="2800" b="1" dirty="0">
              <a:latin typeface="Al Tarikh" charset="-78"/>
              <a:ea typeface="Al Tarikh" charset="-78"/>
              <a:cs typeface="Al Tarikh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76338" y="3765976"/>
            <a:ext cx="227606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63123" rtl="1"/>
            <a:r>
              <a:rPr lang="ar-SA" sz="2800" b="1" dirty="0">
                <a:latin typeface="Al Tarikh" charset="-78"/>
                <a:ea typeface="Al Tarikh" charset="-78"/>
                <a:cs typeface="Al Tarikh" charset="-78"/>
              </a:rPr>
              <a:t>عبدالرحمن الراشد</a:t>
            </a:r>
          </a:p>
          <a:p>
            <a:pPr algn="ctr" defTabSz="663123" rtl="1"/>
            <a:r>
              <a:rPr lang="ar-SA" sz="2800" b="1" dirty="0">
                <a:latin typeface="Al Tarikh" charset="-78"/>
                <a:ea typeface="Al Tarikh" charset="-78"/>
                <a:cs typeface="Al Tarikh" charset="-78"/>
              </a:rPr>
              <a:t>عمر </a:t>
            </a:r>
            <a:r>
              <a:rPr lang="ar-SA" sz="2800" b="1" dirty="0" err="1">
                <a:latin typeface="Al Tarikh" charset="-78"/>
                <a:ea typeface="Al Tarikh" charset="-78"/>
                <a:cs typeface="Al Tarikh" charset="-78"/>
              </a:rPr>
              <a:t>تركستاني</a:t>
            </a:r>
            <a:endParaRPr lang="ar-SA" sz="2800" b="1" dirty="0">
              <a:latin typeface="Al Tarikh" charset="-78"/>
              <a:ea typeface="Al Tarikh" charset="-78"/>
              <a:cs typeface="Al Tarikh" charset="-78"/>
            </a:endParaRPr>
          </a:p>
          <a:p>
            <a:pPr algn="ctr" defTabSz="663123" rtl="1"/>
            <a:r>
              <a:rPr lang="ar-SA" sz="2800" b="1" dirty="0">
                <a:latin typeface="Al Tarikh" charset="-78"/>
                <a:ea typeface="Al Tarikh" charset="-78"/>
                <a:cs typeface="Al Tarikh" charset="-78"/>
              </a:rPr>
              <a:t>معتز </a:t>
            </a:r>
            <a:r>
              <a:rPr lang="ar-SA" sz="2800" b="1" dirty="0" err="1">
                <a:latin typeface="Al Tarikh" charset="-78"/>
                <a:ea typeface="Al Tarikh" charset="-78"/>
                <a:cs typeface="Al Tarikh" charset="-78"/>
              </a:rPr>
              <a:t>الطخيس</a:t>
            </a:r>
            <a:endParaRPr lang="ar-SA" sz="2800" b="1" dirty="0">
              <a:latin typeface="Al Tarikh" charset="-78"/>
              <a:ea typeface="Al Tarikh" charset="-78"/>
              <a:cs typeface="Al Tarikh" charset="-78"/>
            </a:endParaRPr>
          </a:p>
          <a:p>
            <a:pPr algn="ctr" defTabSz="663123" rtl="1"/>
            <a:r>
              <a:rPr lang="ar-SA" sz="2800" b="1" dirty="0">
                <a:latin typeface="Al Tarikh" charset="-78"/>
                <a:ea typeface="Al Tarikh" charset="-78"/>
                <a:cs typeface="Al Tarikh" charset="-78"/>
              </a:rPr>
              <a:t>خالد العيسى</a:t>
            </a:r>
          </a:p>
          <a:p>
            <a:pPr algn="ctr" defTabSz="663123" rtl="1"/>
            <a:r>
              <a:rPr lang="ar-SA" sz="2800" b="1" dirty="0">
                <a:latin typeface="Al Tarikh" charset="-78"/>
                <a:ea typeface="Al Tarikh" charset="-78"/>
                <a:cs typeface="Al Tarikh" charset="-78"/>
              </a:rPr>
              <a:t>إبراهيم فتياني</a:t>
            </a:r>
            <a:endParaRPr lang="en-US" sz="2800" b="1" dirty="0">
              <a:latin typeface="Al Tarikh" charset="-78"/>
              <a:ea typeface="Al Tarikh" charset="-78"/>
              <a:cs typeface="Al Tarikh" charset="-78"/>
            </a:endParaRPr>
          </a:p>
          <a:p>
            <a:pPr marL="0" algn="r" defTabSz="457200" rtl="1" eaLnBrk="1" latinLnBrk="0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88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60EBF07-4F77-47E0-A394-42445A6BF054}"/>
              </a:ext>
            </a:extLst>
          </p:cNvPr>
          <p:cNvSpPr/>
          <p:nvPr/>
        </p:nvSpPr>
        <p:spPr>
          <a:xfrm>
            <a:off x="0" y="0"/>
            <a:ext cx="6858000" cy="42454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Ethyl </a:t>
            </a:r>
            <a:r>
              <a:rPr lang="en-US" sz="24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Alcohol (ethanol)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26AA8F1C-4D34-4431-8761-8558B731F4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763491"/>
              </p:ext>
            </p:extLst>
          </p:nvPr>
        </p:nvGraphicFramePr>
        <p:xfrm>
          <a:off x="0" y="424545"/>
          <a:ext cx="6836229" cy="53755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2257">
                  <a:extLst>
                    <a:ext uri="{9D8B030D-6E8A-4147-A177-3AD203B41FA5}">
                      <a16:colId xmlns:a16="http://schemas.microsoft.com/office/drawing/2014/main" xmlns="" val="2542511771"/>
                    </a:ext>
                  </a:extLst>
                </a:gridCol>
                <a:gridCol w="6193972">
                  <a:extLst>
                    <a:ext uri="{9D8B030D-6E8A-4147-A177-3AD203B41FA5}">
                      <a16:colId xmlns:a16="http://schemas.microsoft.com/office/drawing/2014/main" xmlns="" val="886466169"/>
                    </a:ext>
                  </a:extLst>
                </a:gridCol>
              </a:tblGrid>
              <a:tr h="296529">
                <a:tc gridSpan="2">
                  <a:txBody>
                    <a:bodyPr/>
                    <a:lstStyle/>
                    <a:p>
                      <a:pPr marL="0" indent="0" algn="ctr" defTabSz="685800" rtl="1" eaLnBrk="1" latinLnBrk="0" hangingPunct="1">
                        <a:buClr>
                          <a:schemeClr val="bg1"/>
                        </a:buClr>
                        <a:buFont typeface="+mj-lt"/>
                        <a:buNone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It is the most commonly abused drug in the world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2F92">
                        <a:alpha val="6117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 defTabSz="685800" rtl="1" eaLnBrk="1" latinLnBrk="0" hangingPunct="1">
                        <a:buClr>
                          <a:schemeClr val="bg1"/>
                        </a:buClr>
                        <a:buFont typeface="+mj-lt"/>
                        <a:buNone/>
                      </a:pP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504569"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Pharmacokinetics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270" anchor="ctr">
                    <a:solidFill>
                      <a:srgbClr val="00FB92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Font typeface="Arial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Small </a:t>
                      </a:r>
                      <a:r>
                        <a:rPr lang="en-US" sz="12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lipophilic </a:t>
                      </a:r>
                      <a:r>
                        <a:rPr lang="en-US" sz="120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(lipid</a:t>
                      </a:r>
                      <a:r>
                        <a:rPr lang="en-US" sz="120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soluble) 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molecule</a:t>
                      </a:r>
                      <a:r>
                        <a:rPr lang="ar-SA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→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readily crosses all biological membranes.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Arial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Rapidly &amp; completely absorbed from 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GIT.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Has 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high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volume of 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distribution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(distributed to all body tissues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  <a:r>
                        <a:rPr lang="en-US" sz="1200" dirty="0" smtClean="0"/>
                        <a:t> </a:t>
                      </a:r>
                      <a:r>
                        <a:rPr lang="ar-SA" sz="1200" dirty="0" smtClean="0"/>
                        <a:t>→</a:t>
                      </a:r>
                      <a:r>
                        <a:rPr lang="en-US" sz="1200" dirty="0" smtClean="0"/>
                        <a:t>Volume of distribution = Total body water (0.5-0.7 L/kg). </a:t>
                      </a:r>
                      <a:r>
                        <a:rPr lang="en-US" sz="1200" dirty="0" smtClean="0">
                          <a:solidFill>
                            <a:srgbClr val="008F00"/>
                          </a:solidFill>
                        </a:rPr>
                        <a:t>“multi compartment distribution</a:t>
                      </a:r>
                      <a:r>
                        <a:rPr lang="en-US" sz="1200" dirty="0" smtClean="0">
                          <a:solidFill>
                            <a:srgbClr val="008F00"/>
                          </a:solidFill>
                        </a:rPr>
                        <a:t>”</a:t>
                      </a:r>
                      <a:r>
                        <a:rPr lang="en-US" sz="1200" b="1" dirty="0" smtClean="0">
                          <a:solidFill>
                            <a:srgbClr val="DB8BE5"/>
                          </a:solidFill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rgbClr val="00B050"/>
                          </a:solidFill>
                        </a:rPr>
                        <a:t>(plasma </a:t>
                      </a:r>
                      <a:r>
                        <a:rPr lang="en-US" sz="1200" b="1" baseline="0" dirty="0" smtClean="0">
                          <a:solidFill>
                            <a:srgbClr val="00B050"/>
                          </a:solidFill>
                        </a:rPr>
                        <a:t>+ ESF + ICF)</a:t>
                      </a:r>
                      <a:endParaRPr lang="ar-SA" sz="1200" kern="1200" dirty="0" smtClean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lnSpc>
                          <a:spcPct val="150000"/>
                        </a:lnSpc>
                        <a:buClr>
                          <a:schemeClr val="tx1"/>
                        </a:buClr>
                        <a:buFont typeface="Arial" charset="0"/>
                        <a:buChar char="•"/>
                      </a:pPr>
                      <a:r>
                        <a:rPr lang="en-US" sz="12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Crosses </a:t>
                      </a:r>
                      <a:r>
                        <a:rPr lang="en-US" sz="12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placenta </a:t>
                      </a:r>
                      <a:r>
                        <a:rPr lang="en-US" sz="12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(can</a:t>
                      </a:r>
                      <a:r>
                        <a:rPr lang="en-US" sz="1200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easily reach the fetus) 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and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excreted in milk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64999949"/>
                  </a:ext>
                </a:extLst>
              </a:tr>
              <a:tr h="2502708"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Metabolism</a:t>
                      </a:r>
                    </a:p>
                    <a:p>
                      <a:pPr algn="ctr"/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(in 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gastric mucosa and liver)</a:t>
                      </a:r>
                    </a:p>
                  </a:txBody>
                  <a:tcPr vert="vert270" anchor="ctr">
                    <a:solidFill>
                      <a:srgbClr val="0096FF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00000"/>
                        </a:lnSpc>
                        <a:buFont typeface="Arial" charset="0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Oxidation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of 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ethanol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lang="en-US" sz="1200" b="1" i="1" u="sng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acetaldehyde</a:t>
                      </a:r>
                      <a:r>
                        <a:rPr lang="en-US" sz="12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via </a:t>
                      </a:r>
                      <a:r>
                        <a:rPr lang="en-US" sz="1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alcohol dehydrogenase</a:t>
                      </a:r>
                      <a:r>
                        <a:rPr lang="ar-SA" sz="1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2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major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or 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2-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CYT-p450 (</a:t>
                      </a:r>
                      <a:r>
                        <a:rPr lang="en-US" sz="12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minor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)(CYP-</a:t>
                      </a:r>
                      <a:r>
                        <a:rPr lang="en-US" sz="1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2E1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228600" indent="-228600">
                        <a:lnSpc>
                          <a:spcPct val="100000"/>
                        </a:lnSpc>
                        <a:buFont typeface="Arial" charset="0"/>
                        <a:buChar char="•"/>
                      </a:pPr>
                      <a:endParaRPr lang="ar-SA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indent="-228600">
                        <a:lnSpc>
                          <a:spcPct val="100000"/>
                        </a:lnSpc>
                        <a:buFont typeface="Arial" charset="0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Oxidation of Acetaldehyde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is converted to 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acetate via </a:t>
                      </a:r>
                      <a:r>
                        <a:rPr lang="en-US" sz="1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aldehyde dehydrogenase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200" dirty="0" smtClean="0"/>
                        <a:t> which also reduces NAD+ to NADH. </a:t>
                      </a:r>
                    </a:p>
                    <a:p>
                      <a:pPr marL="228600" indent="-228600">
                        <a:lnSpc>
                          <a:spcPct val="100000"/>
                        </a:lnSpc>
                        <a:buFont typeface="Arial" charset="0"/>
                        <a:buChar char="•"/>
                      </a:pPr>
                      <a:endParaRPr lang="ar-SA" sz="12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indent="-228600">
                        <a:lnSpc>
                          <a:spcPct val="100000"/>
                        </a:lnSpc>
                        <a:buFont typeface="Arial" charset="0"/>
                        <a:buChar char="•"/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Acetate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ultimately is converted to CO2 + water.</a:t>
                      </a:r>
                    </a:p>
                    <a:p>
                      <a:pPr marL="228600" indent="-228600">
                        <a:lnSpc>
                          <a:spcPct val="100000"/>
                        </a:lnSpc>
                        <a:buFont typeface="Arial" charset="0"/>
                        <a:buChar char="•"/>
                      </a:pPr>
                      <a:endParaRPr lang="ar-SA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indent="-228600">
                        <a:lnSpc>
                          <a:spcPct val="100000"/>
                        </a:lnSpc>
                        <a:buFont typeface="Arial" charset="0"/>
                        <a:buChar char="•"/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At 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low ethanol 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concentration</a:t>
                      </a:r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minor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metabolism by </a:t>
                      </a:r>
                      <a:r>
                        <a:rPr lang="en-US" sz="12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MEOS(microsomal ethanol-oxidizing system)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mainly </a:t>
                      </a:r>
                      <a:r>
                        <a:rPr lang="en-US" sz="1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cyt-p450 </a:t>
                      </a:r>
                      <a:r>
                        <a:rPr lang="en-US" sz="12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(CYP2E1</a:t>
                      </a:r>
                      <a:r>
                        <a:rPr lang="en-US" sz="1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  <a:r>
                        <a:rPr lang="en-US" sz="12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→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Upon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continuous (</a:t>
                      </a:r>
                      <a:r>
                        <a:rPr lang="en-US" sz="12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chronic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alcohol use, this enzyme 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is stimulated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and contribute significantly to 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alcohol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metabolism &amp; 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tolerance.</a:t>
                      </a:r>
                    </a:p>
                    <a:p>
                      <a:pPr marL="228600" indent="-228600">
                        <a:lnSpc>
                          <a:spcPct val="100000"/>
                        </a:lnSpc>
                        <a:buFont typeface="Arial" charset="0"/>
                        <a:buChar char="•"/>
                      </a:pPr>
                      <a:endParaRPr lang="en-US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indent="-228600">
                        <a:lnSpc>
                          <a:spcPct val="100000"/>
                        </a:lnSpc>
                        <a:buFont typeface="Arial" charset="0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Acute alcohol consumption </a:t>
                      </a:r>
                      <a:r>
                        <a:rPr lang="en-US" sz="12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inhibits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CYP450 </a:t>
                      </a:r>
                      <a:r>
                        <a:rPr lang="en-US" sz="12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especially</a:t>
                      </a:r>
                      <a:r>
                        <a:rPr lang="en-US" sz="1200" b="1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2E1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2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liver enzyme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ar-SA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→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↓ metabolism of other drugs taken concurrently as (</a:t>
                      </a:r>
                      <a:r>
                        <a:rPr lang="en-US" sz="1200" b="1" kern="1200" dirty="0" smtClean="0">
                          <a:solidFill>
                            <a:srgbClr val="0432FF"/>
                          </a:solidFill>
                          <a:latin typeface="+mn-lt"/>
                          <a:ea typeface="+mn-ea"/>
                          <a:cs typeface="+mn-cs"/>
                        </a:rPr>
                        <a:t>warfarin, phenytoin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</a:p>
                    <a:p>
                      <a:pPr marL="228600" indent="-228600">
                        <a:lnSpc>
                          <a:spcPct val="100000"/>
                        </a:lnSpc>
                        <a:buFont typeface="Arial" charset="0"/>
                        <a:buChar char="•"/>
                      </a:pPr>
                      <a:endParaRPr lang="en-US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indent="-228600">
                        <a:lnSpc>
                          <a:spcPct val="100000"/>
                        </a:lnSpc>
                        <a:buFont typeface="Arial" charset="0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Chronic alcohol consumption induces </a:t>
                      </a:r>
                      <a:r>
                        <a:rPr lang="en-US" sz="12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liver microsomal enzyme 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CYP450 2E1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which leads to significant increases in ethanol metabolism (</a:t>
                      </a:r>
                      <a:r>
                        <a:rPr lang="en-US" sz="12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Tolerance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&amp; metabolism of other drugs as </a:t>
                      </a:r>
                      <a:r>
                        <a:rPr lang="en-US" sz="1200" kern="1200" dirty="0" smtClean="0">
                          <a:solidFill>
                            <a:srgbClr val="0432FF"/>
                          </a:solidFill>
                          <a:latin typeface="+mn-lt"/>
                          <a:ea typeface="+mn-ea"/>
                          <a:cs typeface="+mn-cs"/>
                        </a:rPr>
                        <a:t>warfarin 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2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Drug interactions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). </a:t>
                      </a:r>
                    </a:p>
                    <a:p>
                      <a:pPr marL="228600" indent="-228600">
                        <a:lnSpc>
                          <a:spcPct val="100000"/>
                        </a:lnSpc>
                        <a:buFont typeface="Arial" charset="0"/>
                        <a:buChar char="•"/>
                      </a:pPr>
                      <a:r>
                        <a:rPr lang="en-US" sz="1200" kern="1200" dirty="0" smtClean="0">
                          <a:solidFill>
                            <a:srgbClr val="008F00"/>
                          </a:solidFill>
                          <a:latin typeface="+mn-lt"/>
                          <a:ea typeface="+mn-ea"/>
                          <a:cs typeface="+mn-cs"/>
                        </a:rPr>
                        <a:t>The </a:t>
                      </a:r>
                      <a:r>
                        <a:rPr lang="en-US" sz="1200" kern="1200" dirty="0">
                          <a:solidFill>
                            <a:srgbClr val="008F00"/>
                          </a:solidFill>
                          <a:latin typeface="+mn-lt"/>
                          <a:ea typeface="+mn-ea"/>
                          <a:cs typeface="+mn-cs"/>
                        </a:rPr>
                        <a:t>microsomal enzymes will take the upper hand in metabolism of alcohol in this case.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34645328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0" y="5908925"/>
            <a:ext cx="3345961" cy="309822"/>
            <a:chOff x="1287887" y="1313645"/>
            <a:chExt cx="1790261" cy="328694"/>
          </a:xfrm>
          <a:solidFill>
            <a:srgbClr val="942093"/>
          </a:solidFill>
        </p:grpSpPr>
        <p:sp>
          <p:nvSpPr>
            <p:cNvPr id="8" name="Delay 7"/>
            <p:cNvSpPr/>
            <p:nvPr/>
          </p:nvSpPr>
          <p:spPr>
            <a:xfrm>
              <a:off x="2975020" y="1313645"/>
              <a:ext cx="103128" cy="328694"/>
            </a:xfrm>
            <a:prstGeom prst="flowChartDelay">
              <a:avLst/>
            </a:prstGeom>
            <a:solidFill>
              <a:srgbClr val="FFD579">
                <a:alpha val="8313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9" name="Process 8"/>
            <p:cNvSpPr/>
            <p:nvPr/>
          </p:nvSpPr>
          <p:spPr>
            <a:xfrm>
              <a:off x="1287887" y="1313645"/>
              <a:ext cx="1724684" cy="328694"/>
            </a:xfrm>
            <a:prstGeom prst="flowChartProcess">
              <a:avLst/>
            </a:prstGeom>
            <a:solidFill>
              <a:srgbClr val="FFD579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SA" sz="1400" dirty="0" err="1" smtClean="0">
                <a:solidFill>
                  <a:schemeClr val="tx1"/>
                </a:solidFill>
              </a:endParaRPr>
            </a:p>
            <a:p>
              <a:pPr algn="ctr"/>
              <a:r>
                <a:rPr lang="ar-SA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dirty="0" smtClean="0">
                  <a:solidFill>
                    <a:schemeClr val="tx1"/>
                  </a:solidFill>
                </a:rPr>
                <a:t>Alcohol </a:t>
              </a:r>
              <a:r>
                <a:rPr lang="en-US" sz="1400" dirty="0">
                  <a:solidFill>
                    <a:schemeClr val="tx1"/>
                  </a:solidFill>
                </a:rPr>
                <a:t>metabolism (</a:t>
              </a:r>
              <a:r>
                <a:rPr lang="en-US" sz="1400" b="1" dirty="0">
                  <a:solidFill>
                    <a:schemeClr val="tx1"/>
                  </a:solidFill>
                </a:rPr>
                <a:t>major</a:t>
              </a:r>
              <a:r>
                <a:rPr lang="en-US" sz="1400" dirty="0">
                  <a:solidFill>
                    <a:schemeClr val="tx1"/>
                  </a:solidFill>
                </a:rPr>
                <a:t> pathway)</a:t>
              </a:r>
            </a:p>
            <a:p>
              <a:pPr algn="ctr"/>
              <a:r>
                <a:rPr lang="ar-SA" sz="1400" dirty="0" smtClean="0">
                  <a:solidFill>
                    <a:schemeClr val="tx1"/>
                  </a:solidFill>
                </a:rPr>
                <a:t> 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B2387B5-E0A8-410D-8E7B-63A9DA9F902F}"/>
              </a:ext>
            </a:extLst>
          </p:cNvPr>
          <p:cNvSpPr/>
          <p:nvPr/>
        </p:nvSpPr>
        <p:spPr>
          <a:xfrm>
            <a:off x="85590" y="7237467"/>
            <a:ext cx="1636295" cy="268135"/>
          </a:xfrm>
          <a:prstGeom prst="rect">
            <a:avLst/>
          </a:prstGeom>
          <a:noFill/>
          <a:ln w="12700">
            <a:solidFill>
              <a:srgbClr val="941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CH3CH2OH (Ethanol)</a:t>
            </a:r>
          </a:p>
        </p:txBody>
      </p:sp>
      <p:sp>
        <p:nvSpPr>
          <p:cNvPr id="17" name="Arrow: Right 5">
            <a:extLst>
              <a:ext uri="{FF2B5EF4-FFF2-40B4-BE49-F238E27FC236}">
                <a16:creationId xmlns:a16="http://schemas.microsoft.com/office/drawing/2014/main" xmlns="" id="{55469E69-A91D-4D55-905C-F5F6BEC9DE85}"/>
              </a:ext>
            </a:extLst>
          </p:cNvPr>
          <p:cNvSpPr/>
          <p:nvPr/>
        </p:nvSpPr>
        <p:spPr>
          <a:xfrm>
            <a:off x="1735349" y="7257086"/>
            <a:ext cx="2423469" cy="228898"/>
          </a:xfrm>
          <a:prstGeom prst="rightArrow">
            <a:avLst/>
          </a:prstGeom>
          <a:solidFill>
            <a:srgbClr val="941651">
              <a:alpha val="60000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BF63840-351E-43D9-84F3-734559416B4B}"/>
              </a:ext>
            </a:extLst>
          </p:cNvPr>
          <p:cNvSpPr/>
          <p:nvPr/>
        </p:nvSpPr>
        <p:spPr>
          <a:xfrm>
            <a:off x="4172282" y="7237467"/>
            <a:ext cx="1980750" cy="228898"/>
          </a:xfrm>
          <a:prstGeom prst="rect">
            <a:avLst/>
          </a:prstGeom>
          <a:noFill/>
          <a:ln w="12700">
            <a:solidFill>
              <a:srgbClr val="941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smtClean="0">
                <a:solidFill>
                  <a:schemeClr val="tx1"/>
                </a:solidFill>
              </a:rPr>
              <a:t>CH3CHO(</a:t>
            </a:r>
            <a:r>
              <a:rPr lang="en-US" altLang="en-US" sz="1200">
                <a:solidFill>
                  <a:schemeClr val="tx1"/>
                </a:solidFill>
                <a:sym typeface="Wingdings" panose="05000000000000000000" pitchFamily="2" charset="2"/>
              </a:rPr>
              <a:t>Acetaldehyde</a:t>
            </a:r>
            <a:r>
              <a:rPr lang="en-US" sz="1200" smtClean="0">
                <a:solidFill>
                  <a:schemeClr val="tx1"/>
                </a:solidFill>
              </a:rPr>
              <a:t>)</a:t>
            </a:r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19B9B45-F0E3-496A-AF5B-002190590219}"/>
              </a:ext>
            </a:extLst>
          </p:cNvPr>
          <p:cNvSpPr/>
          <p:nvPr/>
        </p:nvSpPr>
        <p:spPr>
          <a:xfrm>
            <a:off x="4206591" y="8666181"/>
            <a:ext cx="1928459" cy="236033"/>
          </a:xfrm>
          <a:prstGeom prst="rect">
            <a:avLst/>
          </a:prstGeom>
          <a:noFill/>
          <a:ln w="12700">
            <a:solidFill>
              <a:srgbClr val="941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smtClean="0">
                <a:solidFill>
                  <a:schemeClr val="tx1"/>
                </a:solidFill>
              </a:rPr>
              <a:t>CH3COOH( </a:t>
            </a:r>
            <a:r>
              <a:rPr lang="en-US" altLang="en-US" sz="1200" smtClean="0">
                <a:solidFill>
                  <a:schemeClr val="tx1"/>
                </a:solidFill>
                <a:sym typeface="Wingdings" panose="05000000000000000000" pitchFamily="2" charset="2"/>
              </a:rPr>
              <a:t>Acetic </a:t>
            </a:r>
            <a:r>
              <a:rPr lang="en-US" altLang="en-US" sz="1200" dirty="0">
                <a:solidFill>
                  <a:schemeClr val="tx1"/>
                </a:solidFill>
                <a:sym typeface="Wingdings" panose="05000000000000000000" pitchFamily="2" charset="2"/>
              </a:rPr>
              <a:t>Acid</a:t>
            </a:r>
            <a:r>
              <a:rPr lang="ar-SA" altLang="en-US" sz="1200" dirty="0">
                <a:solidFill>
                  <a:schemeClr val="tx1"/>
                </a:solidFill>
                <a:sym typeface="Wingdings" panose="05000000000000000000" pitchFamily="2" charset="2"/>
              </a:rPr>
              <a:t>(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AB2387B5-E0A8-410D-8E7B-63A9DA9F902F}"/>
              </a:ext>
            </a:extLst>
          </p:cNvPr>
          <p:cNvSpPr/>
          <p:nvPr/>
        </p:nvSpPr>
        <p:spPr>
          <a:xfrm>
            <a:off x="508306" y="8674166"/>
            <a:ext cx="1168670" cy="244871"/>
          </a:xfrm>
          <a:prstGeom prst="rect">
            <a:avLst/>
          </a:prstGeom>
          <a:noFill/>
          <a:ln w="12700">
            <a:solidFill>
              <a:srgbClr val="941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1" eaLnBrk="1" latinLnBrk="0" hangingPunct="1"/>
            <a:r>
              <a:rPr lang="en-US" sz="1200" dirty="0">
                <a:solidFill>
                  <a:schemeClr val="tx1"/>
                </a:solidFill>
              </a:rPr>
              <a:t>Co2+water </a:t>
            </a:r>
          </a:p>
        </p:txBody>
      </p:sp>
      <p:sp>
        <p:nvSpPr>
          <p:cNvPr id="24" name="Arrow: Right 5">
            <a:extLst>
              <a:ext uri="{FF2B5EF4-FFF2-40B4-BE49-F238E27FC236}">
                <a16:creationId xmlns:a16="http://schemas.microsoft.com/office/drawing/2014/main" xmlns="" id="{55469E69-A91D-4D55-905C-F5F6BEC9DE85}"/>
              </a:ext>
            </a:extLst>
          </p:cNvPr>
          <p:cNvSpPr/>
          <p:nvPr/>
        </p:nvSpPr>
        <p:spPr>
          <a:xfrm rot="5400000">
            <a:off x="4460219" y="7924526"/>
            <a:ext cx="1131554" cy="215233"/>
          </a:xfrm>
          <a:prstGeom prst="rightArrow">
            <a:avLst/>
          </a:prstGeom>
          <a:solidFill>
            <a:srgbClr val="941651">
              <a:alpha val="60000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Right 5">
            <a:extLst>
              <a:ext uri="{FF2B5EF4-FFF2-40B4-BE49-F238E27FC236}">
                <a16:creationId xmlns:a16="http://schemas.microsoft.com/office/drawing/2014/main" xmlns="" id="{55469E69-A91D-4D55-905C-F5F6BEC9DE85}"/>
              </a:ext>
            </a:extLst>
          </p:cNvPr>
          <p:cNvSpPr/>
          <p:nvPr/>
        </p:nvSpPr>
        <p:spPr>
          <a:xfrm rot="10800000">
            <a:off x="1730049" y="8682153"/>
            <a:ext cx="2423469" cy="228898"/>
          </a:xfrm>
          <a:prstGeom prst="rightArrow">
            <a:avLst/>
          </a:prstGeom>
          <a:solidFill>
            <a:srgbClr val="941651">
              <a:alpha val="60000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urved Down Arrow 1"/>
          <p:cNvSpPr/>
          <p:nvPr/>
        </p:nvSpPr>
        <p:spPr>
          <a:xfrm>
            <a:off x="2382541" y="7516682"/>
            <a:ext cx="564542" cy="226243"/>
          </a:xfrm>
          <a:prstGeom prst="curvedDownArrow">
            <a:avLst/>
          </a:prstGeom>
          <a:solidFill>
            <a:srgbClr val="941651">
              <a:alpha val="6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Curved Down Arrow 25"/>
          <p:cNvSpPr/>
          <p:nvPr/>
        </p:nvSpPr>
        <p:spPr>
          <a:xfrm rot="5681760">
            <a:off x="4477998" y="7900786"/>
            <a:ext cx="581465" cy="213182"/>
          </a:xfrm>
          <a:prstGeom prst="curvedDownArrow">
            <a:avLst/>
          </a:prstGeom>
          <a:solidFill>
            <a:srgbClr val="941651"/>
          </a:solidFill>
          <a:ln>
            <a:solidFill>
              <a:srgbClr val="941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96945" y="7761933"/>
            <a:ext cx="16277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NAD</a:t>
            </a:r>
            <a:r>
              <a:rPr lang="en-US" sz="1200" baseline="30000" dirty="0"/>
              <a:t>+</a:t>
            </a:r>
            <a:r>
              <a:rPr lang="en-US" sz="1200" dirty="0"/>
              <a:t> </a:t>
            </a:r>
            <a:r>
              <a:rPr lang="en-US" sz="1200" dirty="0" smtClean="0"/>
              <a:t>      </a:t>
            </a:r>
            <a:r>
              <a:rPr lang="en-US" sz="1200" dirty="0"/>
              <a:t>NADH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129516" y="7629331"/>
            <a:ext cx="709518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NAD</a:t>
            </a:r>
            <a:r>
              <a:rPr lang="en-US" sz="1200" baseline="30000" dirty="0"/>
              <a:t>+</a:t>
            </a:r>
            <a:r>
              <a:rPr lang="en-US" sz="1200" dirty="0"/>
              <a:t> </a:t>
            </a:r>
            <a:endParaRPr lang="en-US" sz="1200" dirty="0" smtClean="0"/>
          </a:p>
          <a:p>
            <a:endParaRPr lang="en-US" sz="1200" dirty="0"/>
          </a:p>
          <a:p>
            <a:endParaRPr lang="en-US" sz="800" dirty="0" smtClean="0"/>
          </a:p>
          <a:p>
            <a:r>
              <a:rPr lang="en-US" sz="1200" dirty="0" smtClean="0"/>
              <a:t>NADH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1895527" y="7032281"/>
            <a:ext cx="1898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Alcohol dehydrogenase</a:t>
            </a:r>
          </a:p>
        </p:txBody>
      </p:sp>
      <p:sp>
        <p:nvSpPr>
          <p:cNvPr id="28" name="Bent Arrow 27"/>
          <p:cNvSpPr/>
          <p:nvPr/>
        </p:nvSpPr>
        <p:spPr>
          <a:xfrm>
            <a:off x="1996236" y="6889186"/>
            <a:ext cx="201418" cy="200785"/>
          </a:xfrm>
          <a:prstGeom prst="bentArrow">
            <a:avLst/>
          </a:prstGeom>
          <a:solidFill>
            <a:srgbClr val="941651">
              <a:alpha val="6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87896" y="6840204"/>
            <a:ext cx="161621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00B050"/>
                </a:solidFill>
              </a:rPr>
              <a:t>Oxidation reaction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140885" y="7564782"/>
            <a:ext cx="1589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Aldehyde (acetaldehyde</a:t>
            </a:r>
            <a:r>
              <a:rPr lang="en-US" sz="1200" b="1">
                <a:solidFill>
                  <a:srgbClr val="FF0000"/>
                </a:solidFill>
              </a:rPr>
              <a:t>) </a:t>
            </a:r>
            <a:r>
              <a:rPr lang="en-US" sz="1200" b="1" smtClean="0">
                <a:solidFill>
                  <a:srgbClr val="FF0000"/>
                </a:solidFill>
              </a:rPr>
              <a:t>dehydrogenase</a:t>
            </a:r>
          </a:p>
          <a:p>
            <a:r>
              <a:rPr lang="en-US" sz="12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1200" dirty="0" smtClean="0">
                <a:solidFill>
                  <a:srgbClr val="00B050"/>
                </a:solidFill>
              </a:rPr>
              <a:t>mitochondrial </a:t>
            </a:r>
            <a:r>
              <a:rPr lang="en-US" sz="1200" dirty="0">
                <a:solidFill>
                  <a:srgbClr val="00B050"/>
                </a:solidFill>
              </a:rPr>
              <a:t>enzyme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803B53B4-7D7F-467D-9B97-AE957FCCEAF5}"/>
              </a:ext>
            </a:extLst>
          </p:cNvPr>
          <p:cNvSpPr/>
          <p:nvPr/>
        </p:nvSpPr>
        <p:spPr>
          <a:xfrm>
            <a:off x="4172282" y="6763712"/>
            <a:ext cx="1980750" cy="430887"/>
          </a:xfrm>
          <a:prstGeom prst="rect">
            <a:avLst/>
          </a:prstGeom>
          <a:noFill/>
          <a:ln w="12700">
            <a:solidFill>
              <a:srgbClr val="00919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1100" dirty="0"/>
              <a:t>Acetaldehyde in </a:t>
            </a:r>
            <a:r>
              <a:rPr lang="en-US" altLang="en-US" sz="1100" b="1" dirty="0"/>
              <a:t>more toxic </a:t>
            </a:r>
            <a:r>
              <a:rPr lang="en-US" altLang="en-US" sz="1100" dirty="0"/>
              <a:t>than ethanol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9CCA7D2B-DC48-4D18-BF50-8AD4933088D0}"/>
              </a:ext>
            </a:extLst>
          </p:cNvPr>
          <p:cNvSpPr/>
          <p:nvPr/>
        </p:nvSpPr>
        <p:spPr>
          <a:xfrm>
            <a:off x="40169" y="6392205"/>
            <a:ext cx="6750639" cy="276999"/>
          </a:xfrm>
          <a:prstGeom prst="rect">
            <a:avLst/>
          </a:prstGeom>
          <a:noFill/>
          <a:ln w="12700">
            <a:solidFill>
              <a:srgbClr val="00919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Alcohol Metabolism; 90-98% metabolized in liver </a:t>
            </a:r>
            <a:r>
              <a:rPr lang="en-US" sz="1200" dirty="0" smtClean="0">
                <a:solidFill>
                  <a:srgbClr val="00B050"/>
                </a:solidFill>
              </a:rPr>
              <a:t>Depends </a:t>
            </a:r>
            <a:r>
              <a:rPr lang="en-US" sz="1200" dirty="0">
                <a:solidFill>
                  <a:srgbClr val="00B050"/>
                </a:solidFill>
              </a:rPr>
              <a:t>on cytosolic enzyme (alcohol dehydrogenase)</a:t>
            </a:r>
          </a:p>
        </p:txBody>
      </p:sp>
    </p:spTree>
    <p:extLst>
      <p:ext uri="{BB962C8B-B14F-4D97-AF65-F5344CB8AC3E}">
        <p14:creationId xmlns:p14="http://schemas.microsoft.com/office/powerpoint/2010/main" val="174153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6A9BBF5-E803-45F8-BDED-B78BF16B7688}"/>
              </a:ext>
            </a:extLst>
          </p:cNvPr>
          <p:cNvSpPr/>
          <p:nvPr/>
        </p:nvSpPr>
        <p:spPr>
          <a:xfrm>
            <a:off x="2536415" y="466550"/>
            <a:ext cx="1767197" cy="298583"/>
          </a:xfrm>
          <a:prstGeom prst="rect">
            <a:avLst/>
          </a:prstGeom>
          <a:noFill/>
          <a:ln w="19050">
            <a:solidFill>
              <a:srgbClr val="941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CH3CH2OH  (ethanol)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ECCDB2AA-129F-4D78-8808-014C0082B3CB}"/>
              </a:ext>
            </a:extLst>
          </p:cNvPr>
          <p:cNvSpPr/>
          <p:nvPr/>
        </p:nvSpPr>
        <p:spPr>
          <a:xfrm>
            <a:off x="1447609" y="856043"/>
            <a:ext cx="1130968" cy="4744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36116E8D-F98D-4A3E-94AE-C6F0B14B64A5}"/>
              </a:ext>
            </a:extLst>
          </p:cNvPr>
          <p:cNvSpPr/>
          <p:nvPr/>
        </p:nvSpPr>
        <p:spPr>
          <a:xfrm>
            <a:off x="2641288" y="2213255"/>
            <a:ext cx="1576137" cy="317444"/>
          </a:xfrm>
          <a:prstGeom prst="rect">
            <a:avLst/>
          </a:prstGeom>
          <a:noFill/>
          <a:ln w="19050">
            <a:solidFill>
              <a:srgbClr val="941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Acetaldehyde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8D2B17CE-784D-4712-8871-56D6E408ACC3}"/>
              </a:ext>
            </a:extLst>
          </p:cNvPr>
          <p:cNvSpPr/>
          <p:nvPr/>
        </p:nvSpPr>
        <p:spPr>
          <a:xfrm>
            <a:off x="1171088" y="793151"/>
            <a:ext cx="1251284" cy="1032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941651"/>
                </a:solidFill>
              </a:rPr>
              <a:t>ER</a:t>
            </a:r>
          </a:p>
          <a:p>
            <a:pPr algn="ctr"/>
            <a:r>
              <a:rPr lang="en-US" sz="1200" b="1" dirty="0">
                <a:solidFill>
                  <a:srgbClr val="941651"/>
                </a:solidFill>
              </a:rPr>
              <a:t>(Endoplasmic </a:t>
            </a:r>
          </a:p>
          <a:p>
            <a:pPr algn="ctr"/>
            <a:r>
              <a:rPr lang="en-US" sz="1200" b="1" dirty="0">
                <a:solidFill>
                  <a:srgbClr val="941651"/>
                </a:solidFill>
              </a:rPr>
              <a:t>Reticulum)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F2288D19-5672-4762-803B-51F2C7517CFE}"/>
              </a:ext>
            </a:extLst>
          </p:cNvPr>
          <p:cNvSpPr/>
          <p:nvPr/>
        </p:nvSpPr>
        <p:spPr>
          <a:xfrm>
            <a:off x="1264327" y="2530699"/>
            <a:ext cx="1335505" cy="7218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941651"/>
                </a:solidFill>
              </a:rPr>
              <a:t>Mitochondrion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4EF8ACE1-A98A-46DB-94FB-562A2A97CA11}"/>
              </a:ext>
            </a:extLst>
          </p:cNvPr>
          <p:cNvSpPr/>
          <p:nvPr/>
        </p:nvSpPr>
        <p:spPr>
          <a:xfrm>
            <a:off x="2886980" y="3771508"/>
            <a:ext cx="1002985" cy="256189"/>
          </a:xfrm>
          <a:prstGeom prst="rect">
            <a:avLst/>
          </a:prstGeom>
          <a:noFill/>
          <a:ln w="19050">
            <a:solidFill>
              <a:srgbClr val="941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Acetate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E081110F-A3B7-4AA8-9CE8-5D3EE8C4FECA}"/>
              </a:ext>
            </a:extLst>
          </p:cNvPr>
          <p:cNvSpPr/>
          <p:nvPr/>
        </p:nvSpPr>
        <p:spPr>
          <a:xfrm>
            <a:off x="3315362" y="2902173"/>
            <a:ext cx="2212307" cy="394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Aldehyde dehydrogenase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15149375-F134-4B1F-9161-BB266317A4AE}"/>
              </a:ext>
            </a:extLst>
          </p:cNvPr>
          <p:cNvSpPr/>
          <p:nvPr/>
        </p:nvSpPr>
        <p:spPr>
          <a:xfrm>
            <a:off x="2659463" y="4566998"/>
            <a:ext cx="1458018" cy="266110"/>
          </a:xfrm>
          <a:prstGeom prst="rect">
            <a:avLst/>
          </a:prstGeom>
          <a:noFill/>
          <a:ln w="19050">
            <a:solidFill>
              <a:srgbClr val="94165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Extrahepatic tissue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7B38CA78-2A9A-42E4-A0A1-C525952C6FB5}"/>
              </a:ext>
            </a:extLst>
          </p:cNvPr>
          <p:cNvSpPr/>
          <p:nvPr/>
        </p:nvSpPr>
        <p:spPr>
          <a:xfrm>
            <a:off x="3410182" y="1040136"/>
            <a:ext cx="822660" cy="287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CYP450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5CA578FA-7DFD-44A6-9445-0DAF443AE158}"/>
              </a:ext>
            </a:extLst>
          </p:cNvPr>
          <p:cNvSpPr/>
          <p:nvPr/>
        </p:nvSpPr>
        <p:spPr>
          <a:xfrm>
            <a:off x="3769612" y="1273581"/>
            <a:ext cx="2046744" cy="75137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B050"/>
                </a:solidFill>
              </a:rPr>
              <a:t>The same effect of alcohol dehydrogenase,</a:t>
            </a:r>
          </a:p>
          <a:p>
            <a:pPr algn="ctr"/>
            <a:r>
              <a:rPr lang="en-US" sz="1200" dirty="0">
                <a:solidFill>
                  <a:srgbClr val="00B050"/>
                </a:solidFill>
              </a:rPr>
              <a:t>Convert alcohol acetaldehyde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xmlns="" id="{CB1550D7-CE61-4197-BA78-FB28A71A5732}"/>
              </a:ext>
            </a:extLst>
          </p:cNvPr>
          <p:cNvCxnSpPr>
            <a:cxnSpLocks/>
          </p:cNvCxnSpPr>
          <p:nvPr/>
        </p:nvCxnSpPr>
        <p:spPr>
          <a:xfrm>
            <a:off x="4315146" y="627966"/>
            <a:ext cx="2282993" cy="0"/>
          </a:xfrm>
          <a:prstGeom prst="line">
            <a:avLst/>
          </a:prstGeom>
          <a:ln w="19050">
            <a:solidFill>
              <a:srgbClr val="00919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xmlns="" id="{D3260418-43BE-4C0D-8D41-9C1A2B58BC37}"/>
              </a:ext>
            </a:extLst>
          </p:cNvPr>
          <p:cNvCxnSpPr>
            <a:cxnSpLocks/>
          </p:cNvCxnSpPr>
          <p:nvPr/>
        </p:nvCxnSpPr>
        <p:spPr>
          <a:xfrm>
            <a:off x="6609673" y="614787"/>
            <a:ext cx="0" cy="1676923"/>
          </a:xfrm>
          <a:prstGeom prst="line">
            <a:avLst/>
          </a:prstGeom>
          <a:ln w="19050">
            <a:solidFill>
              <a:srgbClr val="00919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9A1C8041-EC4E-4CCB-A27D-BE5C918294C2}"/>
              </a:ext>
            </a:extLst>
          </p:cNvPr>
          <p:cNvSpPr/>
          <p:nvPr/>
        </p:nvSpPr>
        <p:spPr>
          <a:xfrm>
            <a:off x="5866809" y="652213"/>
            <a:ext cx="644133" cy="41527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941651"/>
                </a:solidFill>
              </a:rPr>
              <a:t>cytosol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xmlns="" id="{0AF35C9E-0153-40A9-B735-674792BAC0C7}"/>
              </a:ext>
            </a:extLst>
          </p:cNvPr>
          <p:cNvSpPr/>
          <p:nvPr/>
        </p:nvSpPr>
        <p:spPr>
          <a:xfrm>
            <a:off x="6651602" y="576697"/>
            <a:ext cx="174458" cy="16604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Alcohol dehydrogenase</a:t>
            </a: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xmlns="" id="{F427DB51-44D1-4AAE-8D11-336982C3EAD5}"/>
              </a:ext>
            </a:extLst>
          </p:cNvPr>
          <p:cNvCxnSpPr/>
          <p:nvPr/>
        </p:nvCxnSpPr>
        <p:spPr>
          <a:xfrm flipH="1">
            <a:off x="4815464" y="2291710"/>
            <a:ext cx="1794209" cy="0"/>
          </a:xfrm>
          <a:prstGeom prst="straightConnector1">
            <a:avLst/>
          </a:prstGeom>
          <a:ln w="19050">
            <a:solidFill>
              <a:srgbClr val="00919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2" name="Diagram 91">
            <a:extLst>
              <a:ext uri="{FF2B5EF4-FFF2-40B4-BE49-F238E27FC236}">
                <a16:creationId xmlns:a16="http://schemas.microsoft.com/office/drawing/2014/main" xmlns="" id="{B2D312EE-EFBA-4890-926C-7DFE95CC69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2237331"/>
              </p:ext>
            </p:extLst>
          </p:nvPr>
        </p:nvGraphicFramePr>
        <p:xfrm>
          <a:off x="839135" y="4889856"/>
          <a:ext cx="5323974" cy="291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5" name="Diagram 94">
            <a:extLst>
              <a:ext uri="{FF2B5EF4-FFF2-40B4-BE49-F238E27FC236}">
                <a16:creationId xmlns:a16="http://schemas.microsoft.com/office/drawing/2014/main" xmlns="" id="{65CEC873-7C8B-4954-8A59-BD799F867C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3134416"/>
              </p:ext>
            </p:extLst>
          </p:nvPr>
        </p:nvGraphicFramePr>
        <p:xfrm>
          <a:off x="57082" y="4635372"/>
          <a:ext cx="6773779" cy="2186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50" name="Group 49"/>
          <p:cNvGrpSpPr/>
          <p:nvPr/>
        </p:nvGrpSpPr>
        <p:grpSpPr>
          <a:xfrm>
            <a:off x="0" y="119290"/>
            <a:ext cx="4155541" cy="295042"/>
            <a:chOff x="1287887" y="1313645"/>
            <a:chExt cx="1790261" cy="328694"/>
          </a:xfrm>
          <a:solidFill>
            <a:srgbClr val="942093"/>
          </a:solidFill>
        </p:grpSpPr>
        <p:sp>
          <p:nvSpPr>
            <p:cNvPr id="51" name="Delay 50"/>
            <p:cNvSpPr/>
            <p:nvPr/>
          </p:nvSpPr>
          <p:spPr>
            <a:xfrm>
              <a:off x="2975020" y="1313645"/>
              <a:ext cx="103128" cy="328694"/>
            </a:xfrm>
            <a:prstGeom prst="flowChartDelay">
              <a:avLst/>
            </a:prstGeom>
            <a:solidFill>
              <a:srgbClr val="FFD579">
                <a:alpha val="8313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52" name="Process 51"/>
            <p:cNvSpPr/>
            <p:nvPr/>
          </p:nvSpPr>
          <p:spPr>
            <a:xfrm>
              <a:off x="1287887" y="1313645"/>
              <a:ext cx="1724684" cy="328694"/>
            </a:xfrm>
            <a:prstGeom prst="flowChartProcess">
              <a:avLst/>
            </a:prstGeom>
            <a:solidFill>
              <a:srgbClr val="FFD579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SA" sz="1400" dirty="0" err="1" smtClean="0">
                <a:solidFill>
                  <a:schemeClr val="tx1"/>
                </a:solidFill>
              </a:endParaRPr>
            </a:p>
            <a:p>
              <a:pPr algn="ctr"/>
              <a:r>
                <a:rPr lang="ar-SA" sz="1400" dirty="0" smtClean="0">
                  <a:solidFill>
                    <a:schemeClr val="tx1"/>
                  </a:solidFill>
                </a:rPr>
                <a:t>  </a:t>
              </a:r>
              <a:r>
                <a:rPr lang="en-US" sz="1400" dirty="0">
                  <a:solidFill>
                    <a:schemeClr val="tx1"/>
                  </a:solidFill>
                </a:rPr>
                <a:t>Hepatic cellular processing of </a:t>
              </a:r>
              <a:r>
                <a:rPr lang="en-US" sz="1400" dirty="0" smtClean="0">
                  <a:solidFill>
                    <a:schemeClr val="tx1"/>
                  </a:solidFill>
                </a:rPr>
                <a:t>(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minor</a:t>
              </a:r>
              <a:r>
                <a:rPr lang="en-US" sz="1400" dirty="0" smtClean="0">
                  <a:solidFill>
                    <a:schemeClr val="tx1"/>
                  </a:solidFill>
                </a:rPr>
                <a:t> </a:t>
              </a:r>
              <a:r>
                <a:rPr lang="en-US" sz="1400" dirty="0">
                  <a:solidFill>
                    <a:schemeClr val="tx1"/>
                  </a:solidFill>
                </a:rPr>
                <a:t>pathway)</a:t>
              </a:r>
            </a:p>
            <a:p>
              <a:pPr algn="ctr"/>
              <a:r>
                <a:rPr lang="ar-SA" sz="1400" dirty="0" smtClean="0">
                  <a:solidFill>
                    <a:schemeClr val="tx1"/>
                  </a:solidFill>
                </a:rPr>
                <a:t> 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37" name="Curved Down Arrow 36"/>
          <p:cNvSpPr/>
          <p:nvPr/>
        </p:nvSpPr>
        <p:spPr>
          <a:xfrm rot="5681760">
            <a:off x="2887846" y="1309742"/>
            <a:ext cx="581465" cy="213182"/>
          </a:xfrm>
          <a:prstGeom prst="curvedDownArrow">
            <a:avLst/>
          </a:prstGeom>
          <a:solidFill>
            <a:srgbClr val="941651"/>
          </a:solidFill>
          <a:ln>
            <a:solidFill>
              <a:srgbClr val="941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Arrow: Right 5">
            <a:extLst>
              <a:ext uri="{FF2B5EF4-FFF2-40B4-BE49-F238E27FC236}">
                <a16:creationId xmlns:a16="http://schemas.microsoft.com/office/drawing/2014/main" xmlns="" id="{55469E69-A91D-4D55-905C-F5F6BEC9DE85}"/>
              </a:ext>
            </a:extLst>
          </p:cNvPr>
          <p:cNvSpPr/>
          <p:nvPr/>
        </p:nvSpPr>
        <p:spPr>
          <a:xfrm rot="5400000">
            <a:off x="2675753" y="1369257"/>
            <a:ext cx="1369248" cy="209492"/>
          </a:xfrm>
          <a:prstGeom prst="rightArrow">
            <a:avLst/>
          </a:prstGeom>
          <a:solidFill>
            <a:srgbClr val="941651">
              <a:alpha val="60000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238775" y="820796"/>
            <a:ext cx="880804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</a:t>
            </a:r>
            <a:r>
              <a:rPr lang="en-US" sz="1600" b="1" baseline="-25000" dirty="0" smtClean="0"/>
              <a:t>2</a:t>
            </a:r>
            <a:endParaRPr lang="en-US" sz="1600" b="1" baseline="-25000" dirty="0"/>
          </a:p>
          <a:p>
            <a:pPr algn="ctr"/>
            <a:r>
              <a:rPr lang="en-US" sz="1200" dirty="0"/>
              <a:t>NADPH</a:t>
            </a:r>
            <a:endParaRPr lang="en-US" sz="1600" dirty="0"/>
          </a:p>
          <a:p>
            <a:endParaRPr lang="en-US" sz="1200" dirty="0"/>
          </a:p>
          <a:p>
            <a:endParaRPr lang="en-US" sz="800" dirty="0" smtClean="0"/>
          </a:p>
          <a:p>
            <a:r>
              <a:rPr lang="en-US" sz="1200" dirty="0" smtClean="0"/>
              <a:t>      NADP</a:t>
            </a:r>
            <a:r>
              <a:rPr lang="en-US" sz="1200" baseline="30000" dirty="0" smtClean="0"/>
              <a:t>+</a:t>
            </a:r>
            <a:endParaRPr lang="en-US" sz="1200" baseline="30000" dirty="0"/>
          </a:p>
        </p:txBody>
      </p:sp>
      <p:sp>
        <p:nvSpPr>
          <p:cNvPr id="39" name="Bent Arrow 38"/>
          <p:cNvSpPr/>
          <p:nvPr/>
        </p:nvSpPr>
        <p:spPr>
          <a:xfrm flipV="1">
            <a:off x="3609995" y="1358856"/>
            <a:ext cx="279970" cy="248084"/>
          </a:xfrm>
          <a:prstGeom prst="bentArrow">
            <a:avLst/>
          </a:prstGeom>
          <a:solidFill>
            <a:srgbClr val="941651">
              <a:alpha val="6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326899" y="823921"/>
            <a:ext cx="4489457" cy="1231800"/>
          </a:xfrm>
          <a:prstGeom prst="roundRect">
            <a:avLst/>
          </a:prstGeom>
          <a:noFill/>
          <a:ln w="12700">
            <a:solidFill>
              <a:srgbClr val="00919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row: Right 5">
            <a:extLst>
              <a:ext uri="{FF2B5EF4-FFF2-40B4-BE49-F238E27FC236}">
                <a16:creationId xmlns:a16="http://schemas.microsoft.com/office/drawing/2014/main" xmlns="" id="{55469E69-A91D-4D55-905C-F5F6BEC9DE85}"/>
              </a:ext>
            </a:extLst>
          </p:cNvPr>
          <p:cNvSpPr/>
          <p:nvPr/>
        </p:nvSpPr>
        <p:spPr>
          <a:xfrm rot="5400000">
            <a:off x="2797470" y="3043487"/>
            <a:ext cx="1131554" cy="215233"/>
          </a:xfrm>
          <a:prstGeom prst="rightArrow">
            <a:avLst/>
          </a:prstGeom>
          <a:solidFill>
            <a:srgbClr val="941651">
              <a:alpha val="60000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urved Down Arrow 40"/>
          <p:cNvSpPr/>
          <p:nvPr/>
        </p:nvSpPr>
        <p:spPr>
          <a:xfrm rot="5681760">
            <a:off x="2853045" y="3056409"/>
            <a:ext cx="581465" cy="213182"/>
          </a:xfrm>
          <a:prstGeom prst="curvedDownArrow">
            <a:avLst/>
          </a:prstGeom>
          <a:solidFill>
            <a:srgbClr val="941651"/>
          </a:solidFill>
          <a:ln>
            <a:solidFill>
              <a:srgbClr val="941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499411" y="2778279"/>
            <a:ext cx="709518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NAD</a:t>
            </a:r>
            <a:r>
              <a:rPr lang="en-US" sz="1200" baseline="30000" dirty="0" smtClean="0"/>
              <a:t>+*</a:t>
            </a:r>
            <a:r>
              <a:rPr lang="en-US" sz="1200" dirty="0" smtClean="0"/>
              <a:t> </a:t>
            </a:r>
          </a:p>
          <a:p>
            <a:endParaRPr lang="en-US" sz="1200" dirty="0"/>
          </a:p>
          <a:p>
            <a:endParaRPr lang="en-US" sz="800" dirty="0" smtClean="0"/>
          </a:p>
          <a:p>
            <a:r>
              <a:rPr lang="en-US" sz="1200" dirty="0" smtClean="0"/>
              <a:t>NADH</a:t>
            </a:r>
            <a:endParaRPr lang="en-US" sz="1200" dirty="0"/>
          </a:p>
        </p:txBody>
      </p:sp>
      <p:sp>
        <p:nvSpPr>
          <p:cNvPr id="43" name="Rounded Rectangle 42"/>
          <p:cNvSpPr/>
          <p:nvPr/>
        </p:nvSpPr>
        <p:spPr>
          <a:xfrm>
            <a:off x="1326900" y="2591357"/>
            <a:ext cx="4539910" cy="1489329"/>
          </a:xfrm>
          <a:prstGeom prst="roundRect">
            <a:avLst/>
          </a:prstGeom>
          <a:noFill/>
          <a:ln w="12700">
            <a:solidFill>
              <a:srgbClr val="00919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rrow: Right 5">
            <a:extLst>
              <a:ext uri="{FF2B5EF4-FFF2-40B4-BE49-F238E27FC236}">
                <a16:creationId xmlns:a16="http://schemas.microsoft.com/office/drawing/2014/main" xmlns="" id="{55469E69-A91D-4D55-905C-F5F6BEC9DE85}"/>
              </a:ext>
            </a:extLst>
          </p:cNvPr>
          <p:cNvSpPr/>
          <p:nvPr/>
        </p:nvSpPr>
        <p:spPr>
          <a:xfrm rot="5400000">
            <a:off x="3174255" y="4211728"/>
            <a:ext cx="380563" cy="201171"/>
          </a:xfrm>
          <a:prstGeom prst="rightArrow">
            <a:avLst/>
          </a:prstGeom>
          <a:solidFill>
            <a:srgbClr val="941651">
              <a:alpha val="60000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urved Down Arrow 44"/>
          <p:cNvSpPr/>
          <p:nvPr/>
        </p:nvSpPr>
        <p:spPr>
          <a:xfrm rot="5681760">
            <a:off x="6162431" y="1364792"/>
            <a:ext cx="581465" cy="213182"/>
          </a:xfrm>
          <a:prstGeom prst="curvedDownArrow">
            <a:avLst/>
          </a:prstGeom>
          <a:solidFill>
            <a:srgbClr val="941651"/>
          </a:solidFill>
          <a:ln>
            <a:solidFill>
              <a:srgbClr val="941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859822" y="1136813"/>
            <a:ext cx="709518" cy="6771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50" dirty="0"/>
              <a:t>NAD</a:t>
            </a:r>
            <a:r>
              <a:rPr lang="en-US" sz="1050" baseline="30000" dirty="0"/>
              <a:t>+</a:t>
            </a:r>
            <a:r>
              <a:rPr lang="en-US" sz="1050" dirty="0"/>
              <a:t> </a:t>
            </a:r>
            <a:endParaRPr lang="en-US" sz="1050" dirty="0" smtClean="0"/>
          </a:p>
          <a:p>
            <a:endParaRPr lang="en-US" sz="1050" dirty="0"/>
          </a:p>
          <a:p>
            <a:endParaRPr lang="en-US" sz="600" dirty="0" smtClean="0"/>
          </a:p>
          <a:p>
            <a:r>
              <a:rPr lang="en-US" sz="1050" dirty="0" smtClean="0"/>
              <a:t>NADH</a:t>
            </a:r>
            <a:endParaRPr lang="en-US" sz="1050" dirty="0"/>
          </a:p>
        </p:txBody>
      </p:sp>
      <p:sp>
        <p:nvSpPr>
          <p:cNvPr id="3" name="TextBox 2"/>
          <p:cNvSpPr txBox="1"/>
          <p:nvPr/>
        </p:nvSpPr>
        <p:spPr>
          <a:xfrm>
            <a:off x="4723518" y="119290"/>
            <a:ext cx="1751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200" dirty="0">
                <a:solidFill>
                  <a:srgbClr val="008F00"/>
                </a:solidFill>
              </a:rPr>
              <a:t>Depends on the microsomal enzymes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1" y="6250002"/>
            <a:ext cx="2536414" cy="295042"/>
            <a:chOff x="1287887" y="1313645"/>
            <a:chExt cx="1874544" cy="328694"/>
          </a:xfrm>
          <a:solidFill>
            <a:srgbClr val="942093"/>
          </a:solidFill>
        </p:grpSpPr>
        <p:sp>
          <p:nvSpPr>
            <p:cNvPr id="53" name="Delay 52"/>
            <p:cNvSpPr/>
            <p:nvPr/>
          </p:nvSpPr>
          <p:spPr>
            <a:xfrm>
              <a:off x="3012571" y="1313645"/>
              <a:ext cx="149860" cy="328694"/>
            </a:xfrm>
            <a:prstGeom prst="flowChartDelay">
              <a:avLst/>
            </a:prstGeom>
            <a:solidFill>
              <a:srgbClr val="FFD579">
                <a:alpha val="8313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54" name="Process 53"/>
            <p:cNvSpPr/>
            <p:nvPr/>
          </p:nvSpPr>
          <p:spPr>
            <a:xfrm>
              <a:off x="1287887" y="1313645"/>
              <a:ext cx="1724684" cy="328694"/>
            </a:xfrm>
            <a:prstGeom prst="flowChartProcess">
              <a:avLst/>
            </a:prstGeom>
            <a:solidFill>
              <a:srgbClr val="FFD579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SA" sz="1400" dirty="0" err="1" smtClean="0">
                <a:solidFill>
                  <a:schemeClr val="tx1"/>
                </a:solidFill>
              </a:endParaRPr>
            </a:p>
            <a:p>
              <a:pPr algn="ctr"/>
              <a:endParaRPr lang="en-US" sz="14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Hepatic </a:t>
              </a:r>
              <a:r>
                <a:rPr lang="en-US" sz="1400" dirty="0">
                  <a:solidFill>
                    <a:schemeClr val="tx1"/>
                  </a:solidFill>
                </a:rPr>
                <a:t>ethanol metabolism</a:t>
              </a:r>
            </a:p>
            <a:p>
              <a:pPr algn="ctr"/>
              <a:endParaRPr lang="en-US" sz="1400" dirty="0">
                <a:solidFill>
                  <a:schemeClr val="tx1"/>
                </a:solidFill>
              </a:endParaRPr>
            </a:p>
            <a:p>
              <a:pPr algn="ctr"/>
              <a:r>
                <a:rPr lang="ar-SA" sz="1400" dirty="0" smtClean="0">
                  <a:solidFill>
                    <a:schemeClr val="tx1"/>
                  </a:solidFill>
                </a:rPr>
                <a:t> 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3811DC5A-3505-49A7-AC3E-5B71A27D6A43}"/>
              </a:ext>
            </a:extLst>
          </p:cNvPr>
          <p:cNvSpPr/>
          <p:nvPr/>
        </p:nvSpPr>
        <p:spPr>
          <a:xfrm>
            <a:off x="231539" y="6895784"/>
            <a:ext cx="935282" cy="291095"/>
          </a:xfrm>
          <a:prstGeom prst="rect">
            <a:avLst/>
          </a:prstGeom>
          <a:noFill/>
          <a:ln w="19050">
            <a:solidFill>
              <a:srgbClr val="941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Alcohol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F898E97D-B469-49FF-AB50-8C7AC6FB718E}"/>
              </a:ext>
            </a:extLst>
          </p:cNvPr>
          <p:cNvSpPr/>
          <p:nvPr/>
        </p:nvSpPr>
        <p:spPr>
          <a:xfrm>
            <a:off x="3984047" y="6932115"/>
            <a:ext cx="1106905" cy="299419"/>
          </a:xfrm>
          <a:prstGeom prst="rect">
            <a:avLst/>
          </a:prstGeom>
          <a:noFill/>
          <a:ln w="19050">
            <a:solidFill>
              <a:srgbClr val="941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Acetaldehyde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B21AC266-7BAE-4B1E-8C6B-9F62398644A3}"/>
              </a:ext>
            </a:extLst>
          </p:cNvPr>
          <p:cNvSpPr/>
          <p:nvPr/>
        </p:nvSpPr>
        <p:spPr>
          <a:xfrm>
            <a:off x="4200773" y="8423751"/>
            <a:ext cx="757296" cy="282478"/>
          </a:xfrm>
          <a:prstGeom prst="rect">
            <a:avLst/>
          </a:prstGeom>
          <a:noFill/>
          <a:ln w="19050">
            <a:solidFill>
              <a:srgbClr val="941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Acetate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2A2699BD-3444-4FFD-A5C3-1D0E7892BCFE}"/>
              </a:ext>
            </a:extLst>
          </p:cNvPr>
          <p:cNvSpPr/>
          <p:nvPr/>
        </p:nvSpPr>
        <p:spPr>
          <a:xfrm>
            <a:off x="332416" y="8400599"/>
            <a:ext cx="1013437" cy="266688"/>
          </a:xfrm>
          <a:prstGeom prst="rect">
            <a:avLst/>
          </a:prstGeom>
          <a:noFill/>
          <a:ln w="19050">
            <a:solidFill>
              <a:srgbClr val="941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Acetyl CoA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B37A0756-1A96-44C1-A6B8-DAAFA88FA838}"/>
              </a:ext>
            </a:extLst>
          </p:cNvPr>
          <p:cNvSpPr/>
          <p:nvPr/>
        </p:nvSpPr>
        <p:spPr>
          <a:xfrm>
            <a:off x="1771383" y="7376151"/>
            <a:ext cx="788398" cy="3136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NAD+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B020F968-7230-4804-9915-B6CA5F3EF939}"/>
              </a:ext>
            </a:extLst>
          </p:cNvPr>
          <p:cNvSpPr/>
          <p:nvPr/>
        </p:nvSpPr>
        <p:spPr>
          <a:xfrm>
            <a:off x="2379360" y="7315870"/>
            <a:ext cx="709518" cy="3556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NADH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7F31C296-D65D-41F3-A33B-F2178743478A}"/>
              </a:ext>
            </a:extLst>
          </p:cNvPr>
          <p:cNvSpPr/>
          <p:nvPr/>
        </p:nvSpPr>
        <p:spPr>
          <a:xfrm>
            <a:off x="3583993" y="7400247"/>
            <a:ext cx="665679" cy="3136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NAD+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3D5E35D8-6E57-42EE-B44C-5C6A2E8A6F6C}"/>
              </a:ext>
            </a:extLst>
          </p:cNvPr>
          <p:cNvSpPr/>
          <p:nvPr/>
        </p:nvSpPr>
        <p:spPr>
          <a:xfrm>
            <a:off x="3609996" y="7923605"/>
            <a:ext cx="595942" cy="3556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NADH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E8504ADA-65F0-44D9-8EAE-CA0B68FC7111}"/>
              </a:ext>
            </a:extLst>
          </p:cNvPr>
          <p:cNvSpPr/>
          <p:nvPr/>
        </p:nvSpPr>
        <p:spPr>
          <a:xfrm>
            <a:off x="1053038" y="8901029"/>
            <a:ext cx="1383632" cy="300789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Citric Acid Cycle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92DC2339-D5BC-4AA0-9372-9300827F692C}"/>
              </a:ext>
            </a:extLst>
          </p:cNvPr>
          <p:cNvSpPr/>
          <p:nvPr/>
        </p:nvSpPr>
        <p:spPr>
          <a:xfrm>
            <a:off x="1113903" y="9287364"/>
            <a:ext cx="1565274" cy="378338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Fatty Acid synthesis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39AD8D7F-90B2-4F9A-9D02-61CEDBA3F706}"/>
              </a:ext>
            </a:extLst>
          </p:cNvPr>
          <p:cNvSpPr/>
          <p:nvPr/>
        </p:nvSpPr>
        <p:spPr>
          <a:xfrm>
            <a:off x="2849210" y="8913567"/>
            <a:ext cx="1383632" cy="300789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B050"/>
                </a:solidFill>
              </a:rPr>
              <a:t>Energy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7F161B69-57C7-414B-9667-99B7411060DA}"/>
              </a:ext>
            </a:extLst>
          </p:cNvPr>
          <p:cNvSpPr/>
          <p:nvPr/>
        </p:nvSpPr>
        <p:spPr>
          <a:xfrm>
            <a:off x="2849210" y="9340538"/>
            <a:ext cx="1383632" cy="300789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B050"/>
                </a:solidFill>
              </a:rPr>
              <a:t>Fatty liver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xmlns="" id="{538404FE-AF93-4714-949F-E83A53B81EA2}"/>
              </a:ext>
            </a:extLst>
          </p:cNvPr>
          <p:cNvSpPr/>
          <p:nvPr/>
        </p:nvSpPr>
        <p:spPr>
          <a:xfrm>
            <a:off x="1297821" y="6782400"/>
            <a:ext cx="2370221" cy="16428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Alcohol dehydrogenase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xmlns="" id="{51BDFBD4-87AD-429A-9A4A-80286BF84C2C}"/>
              </a:ext>
            </a:extLst>
          </p:cNvPr>
          <p:cNvSpPr/>
          <p:nvPr/>
        </p:nvSpPr>
        <p:spPr>
          <a:xfrm>
            <a:off x="4469604" y="7477548"/>
            <a:ext cx="1968255" cy="54924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Alcohol dehydrogenase</a:t>
            </a:r>
          </a:p>
        </p:txBody>
      </p:sp>
      <p:sp>
        <p:nvSpPr>
          <p:cNvPr id="94" name="Arrow: Right 5">
            <a:extLst>
              <a:ext uri="{FF2B5EF4-FFF2-40B4-BE49-F238E27FC236}">
                <a16:creationId xmlns:a16="http://schemas.microsoft.com/office/drawing/2014/main" xmlns="" id="{55469E69-A91D-4D55-905C-F5F6BEC9DE85}"/>
              </a:ext>
            </a:extLst>
          </p:cNvPr>
          <p:cNvSpPr/>
          <p:nvPr/>
        </p:nvSpPr>
        <p:spPr>
          <a:xfrm>
            <a:off x="1173375" y="6992276"/>
            <a:ext cx="2716590" cy="194603"/>
          </a:xfrm>
          <a:prstGeom prst="rightArrow">
            <a:avLst/>
          </a:prstGeom>
          <a:solidFill>
            <a:srgbClr val="941651">
              <a:alpha val="60000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Curved Down Arrow 95"/>
          <p:cNvSpPr/>
          <p:nvPr/>
        </p:nvSpPr>
        <p:spPr>
          <a:xfrm>
            <a:off x="2152654" y="7167233"/>
            <a:ext cx="581465" cy="213182"/>
          </a:xfrm>
          <a:prstGeom prst="curvedDownArrow">
            <a:avLst/>
          </a:prstGeom>
          <a:solidFill>
            <a:srgbClr val="941651"/>
          </a:solidFill>
          <a:ln>
            <a:solidFill>
              <a:srgbClr val="941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7" name="Arrow: Right 5">
            <a:extLst>
              <a:ext uri="{FF2B5EF4-FFF2-40B4-BE49-F238E27FC236}">
                <a16:creationId xmlns:a16="http://schemas.microsoft.com/office/drawing/2014/main" xmlns="" id="{55469E69-A91D-4D55-905C-F5F6BEC9DE85}"/>
              </a:ext>
            </a:extLst>
          </p:cNvPr>
          <p:cNvSpPr/>
          <p:nvPr/>
        </p:nvSpPr>
        <p:spPr>
          <a:xfrm rot="5400000">
            <a:off x="3967710" y="7711969"/>
            <a:ext cx="1131554" cy="215233"/>
          </a:xfrm>
          <a:prstGeom prst="rightArrow">
            <a:avLst/>
          </a:prstGeom>
          <a:solidFill>
            <a:srgbClr val="941651">
              <a:alpha val="60000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Curved Down Arrow 97"/>
          <p:cNvSpPr/>
          <p:nvPr/>
        </p:nvSpPr>
        <p:spPr>
          <a:xfrm rot="5756408">
            <a:off x="4046147" y="7743574"/>
            <a:ext cx="581465" cy="213182"/>
          </a:xfrm>
          <a:prstGeom prst="curvedDownArrow">
            <a:avLst/>
          </a:prstGeom>
          <a:solidFill>
            <a:srgbClr val="941651"/>
          </a:solidFill>
          <a:ln>
            <a:solidFill>
              <a:srgbClr val="941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9" name="Arrow: Right 5">
            <a:extLst>
              <a:ext uri="{FF2B5EF4-FFF2-40B4-BE49-F238E27FC236}">
                <a16:creationId xmlns:a16="http://schemas.microsoft.com/office/drawing/2014/main" xmlns="" id="{55469E69-A91D-4D55-905C-F5F6BEC9DE85}"/>
              </a:ext>
            </a:extLst>
          </p:cNvPr>
          <p:cNvSpPr/>
          <p:nvPr/>
        </p:nvSpPr>
        <p:spPr>
          <a:xfrm rot="10800000" flipV="1">
            <a:off x="1453538" y="8472684"/>
            <a:ext cx="2716590" cy="194603"/>
          </a:xfrm>
          <a:prstGeom prst="rightArrow">
            <a:avLst/>
          </a:prstGeom>
          <a:solidFill>
            <a:srgbClr val="941651">
              <a:alpha val="60000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Arrow: Right 5">
            <a:extLst>
              <a:ext uri="{FF2B5EF4-FFF2-40B4-BE49-F238E27FC236}">
                <a16:creationId xmlns:a16="http://schemas.microsoft.com/office/drawing/2014/main" xmlns="" id="{55469E69-A91D-4D55-905C-F5F6BEC9DE85}"/>
              </a:ext>
            </a:extLst>
          </p:cNvPr>
          <p:cNvSpPr/>
          <p:nvPr/>
        </p:nvSpPr>
        <p:spPr>
          <a:xfrm rot="5400000">
            <a:off x="16018" y="8908676"/>
            <a:ext cx="1154589" cy="405124"/>
          </a:xfrm>
          <a:prstGeom prst="mathMinus">
            <a:avLst/>
          </a:prstGeom>
          <a:solidFill>
            <a:srgbClr val="941651">
              <a:alpha val="60000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Arrow: Right 5">
            <a:extLst>
              <a:ext uri="{FF2B5EF4-FFF2-40B4-BE49-F238E27FC236}">
                <a16:creationId xmlns:a16="http://schemas.microsoft.com/office/drawing/2014/main" xmlns="" id="{55469E69-A91D-4D55-905C-F5F6BEC9DE85}"/>
              </a:ext>
            </a:extLst>
          </p:cNvPr>
          <p:cNvSpPr/>
          <p:nvPr/>
        </p:nvSpPr>
        <p:spPr>
          <a:xfrm>
            <a:off x="656875" y="9376822"/>
            <a:ext cx="509946" cy="189819"/>
          </a:xfrm>
          <a:prstGeom prst="rightArrow">
            <a:avLst/>
          </a:prstGeom>
          <a:solidFill>
            <a:srgbClr val="941651">
              <a:alpha val="60000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Arrow: Right 5">
            <a:extLst>
              <a:ext uri="{FF2B5EF4-FFF2-40B4-BE49-F238E27FC236}">
                <a16:creationId xmlns:a16="http://schemas.microsoft.com/office/drawing/2014/main" xmlns="" id="{55469E69-A91D-4D55-905C-F5F6BEC9DE85}"/>
              </a:ext>
            </a:extLst>
          </p:cNvPr>
          <p:cNvSpPr/>
          <p:nvPr/>
        </p:nvSpPr>
        <p:spPr>
          <a:xfrm>
            <a:off x="656875" y="8958989"/>
            <a:ext cx="509946" cy="189819"/>
          </a:xfrm>
          <a:prstGeom prst="rightArrow">
            <a:avLst/>
          </a:prstGeom>
          <a:solidFill>
            <a:srgbClr val="941651">
              <a:alpha val="60000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Arrow: Right 5">
            <a:extLst>
              <a:ext uri="{FF2B5EF4-FFF2-40B4-BE49-F238E27FC236}">
                <a16:creationId xmlns:a16="http://schemas.microsoft.com/office/drawing/2014/main" xmlns="" id="{55469E69-A91D-4D55-905C-F5F6BEC9DE85}"/>
              </a:ext>
            </a:extLst>
          </p:cNvPr>
          <p:cNvSpPr/>
          <p:nvPr/>
        </p:nvSpPr>
        <p:spPr>
          <a:xfrm>
            <a:off x="2560974" y="9398084"/>
            <a:ext cx="509946" cy="189819"/>
          </a:xfrm>
          <a:prstGeom prst="rightArrow">
            <a:avLst/>
          </a:prstGeom>
          <a:solidFill>
            <a:srgbClr val="941651">
              <a:alpha val="60000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Arrow: Right 5">
            <a:extLst>
              <a:ext uri="{FF2B5EF4-FFF2-40B4-BE49-F238E27FC236}">
                <a16:creationId xmlns:a16="http://schemas.microsoft.com/office/drawing/2014/main" xmlns="" id="{55469E69-A91D-4D55-905C-F5F6BEC9DE85}"/>
              </a:ext>
            </a:extLst>
          </p:cNvPr>
          <p:cNvSpPr/>
          <p:nvPr/>
        </p:nvSpPr>
        <p:spPr>
          <a:xfrm>
            <a:off x="2333642" y="8980251"/>
            <a:ext cx="737278" cy="168557"/>
          </a:xfrm>
          <a:prstGeom prst="rightArrow">
            <a:avLst/>
          </a:prstGeom>
          <a:solidFill>
            <a:srgbClr val="941651">
              <a:alpha val="60000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103465" y="2522741"/>
            <a:ext cx="1060085" cy="1277273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00B050"/>
                </a:solidFill>
              </a:rPr>
              <a:t>*If NAD+ is low in the body, the body will be destroyed by the huge amount of free radicals.</a:t>
            </a:r>
            <a:endParaRPr lang="en-US" sz="11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58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" name="Diagram 91">
            <a:extLst>
              <a:ext uri="{FF2B5EF4-FFF2-40B4-BE49-F238E27FC236}">
                <a16:creationId xmlns:a16="http://schemas.microsoft.com/office/drawing/2014/main" xmlns="" id="{96B90C58-E758-4874-BD6A-267D0CB4A0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5085957"/>
              </p:ext>
            </p:extLst>
          </p:nvPr>
        </p:nvGraphicFramePr>
        <p:xfrm>
          <a:off x="401053" y="4932672"/>
          <a:ext cx="2547359" cy="3182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DE34995F-25C7-4CC7-9760-587F56D421DD}"/>
              </a:ext>
            </a:extLst>
          </p:cNvPr>
          <p:cNvSpPr/>
          <p:nvPr/>
        </p:nvSpPr>
        <p:spPr>
          <a:xfrm>
            <a:off x="0" y="0"/>
            <a:ext cx="6858000" cy="5669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Genetic variation of alcohol metabolism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0" y="728270"/>
            <a:ext cx="4074178" cy="433266"/>
            <a:chOff x="1287887" y="1313645"/>
            <a:chExt cx="1790261" cy="328694"/>
          </a:xfrm>
          <a:solidFill>
            <a:srgbClr val="942093"/>
          </a:solidFill>
        </p:grpSpPr>
        <p:sp>
          <p:nvSpPr>
            <p:cNvPr id="10" name="Delay 9"/>
            <p:cNvSpPr/>
            <p:nvPr/>
          </p:nvSpPr>
          <p:spPr>
            <a:xfrm>
              <a:off x="2975020" y="1313645"/>
              <a:ext cx="103128" cy="328694"/>
            </a:xfrm>
            <a:prstGeom prst="flowChartDelay">
              <a:avLst/>
            </a:prstGeom>
            <a:solidFill>
              <a:srgbClr val="FFD579">
                <a:alpha val="8313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1" name="Process 10"/>
            <p:cNvSpPr/>
            <p:nvPr/>
          </p:nvSpPr>
          <p:spPr>
            <a:xfrm>
              <a:off x="1287887" y="1313645"/>
              <a:ext cx="1724684" cy="328694"/>
            </a:xfrm>
            <a:prstGeom prst="flowChartProcess">
              <a:avLst/>
            </a:prstGeom>
            <a:solidFill>
              <a:srgbClr val="FFD579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SA" sz="1400" dirty="0" err="1" smtClean="0">
                <a:solidFill>
                  <a:schemeClr val="tx1"/>
                </a:solidFill>
              </a:endParaRPr>
            </a:p>
            <a:p>
              <a:pPr algn="ctr"/>
              <a:endParaRPr lang="en-US" altLang="en-US" sz="14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altLang="en-US" sz="1400" dirty="0" smtClean="0">
                  <a:solidFill>
                    <a:schemeClr val="tx1"/>
                  </a:solidFill>
                </a:rPr>
                <a:t>Aldehyde </a:t>
              </a:r>
              <a:r>
                <a:rPr lang="en-US" altLang="en-US" sz="1400" dirty="0">
                  <a:solidFill>
                    <a:schemeClr val="tx1"/>
                  </a:solidFill>
                </a:rPr>
                <a:t>Dehydrogenase polymorphism</a:t>
              </a:r>
            </a:p>
            <a:p>
              <a:pPr algn="ctr"/>
              <a:endParaRPr lang="en-US" sz="1400" dirty="0">
                <a:solidFill>
                  <a:schemeClr val="tx1"/>
                </a:solidFill>
              </a:endParaRPr>
            </a:p>
            <a:p>
              <a:pPr algn="ctr"/>
              <a:r>
                <a:rPr lang="ar-SA" sz="1400" dirty="0">
                  <a:solidFill>
                    <a:schemeClr val="tx1"/>
                  </a:solidFill>
                </a:rPr>
                <a:t> 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12295" y="1315453"/>
            <a:ext cx="648101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Asian </a:t>
            </a:r>
            <a:r>
              <a:rPr lang="en-US" b="1" dirty="0"/>
              <a:t>populations </a:t>
            </a:r>
            <a:r>
              <a:rPr lang="en-US" dirty="0"/>
              <a:t>(including Chinese, Japanese, Taiwanese, Korean) have genetic variation in </a:t>
            </a:r>
            <a:r>
              <a:rPr lang="en-US" dirty="0">
                <a:solidFill>
                  <a:srgbClr val="FF0000"/>
                </a:solidFill>
              </a:rPr>
              <a:t>aldehyde dehydrogenase </a:t>
            </a:r>
            <a:r>
              <a:rPr lang="en-US" dirty="0"/>
              <a:t>resulting in a variant allele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ALDH2*2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Genetic variation of alcohol metabolism </a:t>
            </a:r>
            <a:r>
              <a:rPr lang="en-US" dirty="0" smtClean="0"/>
              <a:t>→Which </a:t>
            </a:r>
            <a:r>
              <a:rPr lang="en-US" dirty="0"/>
              <a:t>means that </a:t>
            </a:r>
            <a:r>
              <a:rPr lang="en-US" b="1" dirty="0">
                <a:solidFill>
                  <a:srgbClr val="FF0000"/>
                </a:solidFill>
              </a:rPr>
              <a:t>acetaldehyde can NOT be converted to acetate </a:t>
            </a:r>
            <a:r>
              <a:rPr lang="en-US" dirty="0"/>
              <a:t>due to </a:t>
            </a:r>
            <a:r>
              <a:rPr lang="en-US" b="1" dirty="0">
                <a:solidFill>
                  <a:srgbClr val="FF0000"/>
                </a:solidFill>
              </a:rPr>
              <a:t>aldehyde dehydrogenase deficiency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They </a:t>
            </a:r>
            <a:r>
              <a:rPr lang="en-US" dirty="0"/>
              <a:t>metabolized alcohol at </a:t>
            </a:r>
            <a:r>
              <a:rPr lang="en-US" b="1" dirty="0"/>
              <a:t>slower</a:t>
            </a:r>
            <a:r>
              <a:rPr lang="en-US" dirty="0"/>
              <a:t> rate than other </a:t>
            </a:r>
            <a:r>
              <a:rPr lang="en-US" dirty="0" smtClean="0"/>
              <a:t>populations.</a:t>
            </a:r>
          </a:p>
          <a:p>
            <a:r>
              <a:rPr lang="en-US" dirty="0" smtClean="0"/>
              <a:t>Can </a:t>
            </a:r>
            <a:r>
              <a:rPr lang="en-US" dirty="0"/>
              <a:t>develop </a:t>
            </a:r>
            <a:r>
              <a:rPr lang="en-US" b="1" dirty="0"/>
              <a:t>“Acute acetaldehyde toxicity” </a:t>
            </a:r>
            <a:r>
              <a:rPr lang="en-US" dirty="0"/>
              <a:t>after alcohol intake </a:t>
            </a:r>
            <a:r>
              <a:rPr lang="en-US" dirty="0" smtClean="0"/>
              <a:t>→</a:t>
            </a:r>
            <a:r>
              <a:rPr lang="en-US" dirty="0" smtClean="0">
                <a:solidFill>
                  <a:srgbClr val="00B050"/>
                </a:solidFill>
              </a:rPr>
              <a:t>it </a:t>
            </a:r>
            <a:r>
              <a:rPr lang="en-US" dirty="0">
                <a:solidFill>
                  <a:srgbClr val="00B050"/>
                </a:solidFill>
              </a:rPr>
              <a:t>has a beneficial effect </a:t>
            </a:r>
            <a:r>
              <a:rPr lang="en-US" dirty="0" smtClean="0">
                <a:solidFill>
                  <a:srgbClr val="00B050"/>
                </a:solidFill>
              </a:rPr>
              <a:t>→</a:t>
            </a:r>
            <a:r>
              <a:rPr lang="en-US" dirty="0" smtClean="0"/>
              <a:t>This </a:t>
            </a:r>
            <a:r>
              <a:rPr lang="en-US" dirty="0"/>
              <a:t>Strongly protect against </a:t>
            </a:r>
            <a:r>
              <a:rPr lang="en-US" dirty="0">
                <a:solidFill>
                  <a:srgbClr val="00B050"/>
                </a:solidFill>
              </a:rPr>
              <a:t>alcohol-use disorders </a:t>
            </a:r>
            <a:r>
              <a:rPr lang="en-US" dirty="0"/>
              <a:t>and prevent them from becoming alcoholic. </a:t>
            </a:r>
            <a:endParaRPr lang="en-US" dirty="0" smtClean="0"/>
          </a:p>
          <a:p>
            <a:r>
              <a:rPr lang="en-US" dirty="0" smtClean="0">
                <a:solidFill>
                  <a:srgbClr val="00B050"/>
                </a:solidFill>
              </a:rPr>
              <a:t>*</a:t>
            </a:r>
            <a:r>
              <a:rPr lang="en-US" dirty="0">
                <a:solidFill>
                  <a:srgbClr val="00B050"/>
                </a:solidFill>
              </a:rPr>
              <a:t>Polymorphism is the existence of one gene in different forms.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0" y="4583633"/>
            <a:ext cx="5582653" cy="466584"/>
            <a:chOff x="1287887" y="1313645"/>
            <a:chExt cx="1790261" cy="328694"/>
          </a:xfrm>
          <a:solidFill>
            <a:srgbClr val="942093"/>
          </a:solidFill>
        </p:grpSpPr>
        <p:sp>
          <p:nvSpPr>
            <p:cNvPr id="15" name="Delay 14"/>
            <p:cNvSpPr/>
            <p:nvPr/>
          </p:nvSpPr>
          <p:spPr>
            <a:xfrm>
              <a:off x="2975020" y="1313645"/>
              <a:ext cx="103128" cy="328694"/>
            </a:xfrm>
            <a:prstGeom prst="flowChartDelay">
              <a:avLst/>
            </a:prstGeom>
            <a:solidFill>
              <a:srgbClr val="FFD579">
                <a:alpha val="8313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6" name="Process 15"/>
            <p:cNvSpPr/>
            <p:nvPr/>
          </p:nvSpPr>
          <p:spPr>
            <a:xfrm>
              <a:off x="1287887" y="1313645"/>
              <a:ext cx="1724684" cy="328694"/>
            </a:xfrm>
            <a:prstGeom prst="flowChartProcess">
              <a:avLst/>
            </a:prstGeom>
            <a:solidFill>
              <a:srgbClr val="FFD579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SA" sz="1400" dirty="0" err="1" smtClean="0">
                <a:solidFill>
                  <a:schemeClr val="tx1"/>
                </a:solidFill>
              </a:endParaRPr>
            </a:p>
            <a:p>
              <a:pPr algn="ctr"/>
              <a:endParaRPr lang="en-US" altLang="en-US" sz="1400" dirty="0" smtClean="0">
                <a:solidFill>
                  <a:schemeClr val="tx1"/>
                </a:solidFill>
              </a:endParaRPr>
            </a:p>
            <a:p>
              <a:pPr algn="ctr"/>
              <a:endParaRPr lang="en-US" sz="1400" b="1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en-US" sz="1400" b="1" dirty="0" smtClean="0">
                  <a:solidFill>
                    <a:srgbClr val="FF0000"/>
                  </a:solidFill>
                </a:rPr>
                <a:t>Acute </a:t>
              </a:r>
              <a:r>
                <a:rPr lang="en-US" sz="1400" b="1" dirty="0">
                  <a:solidFill>
                    <a:srgbClr val="FF0000"/>
                  </a:solidFill>
                </a:rPr>
                <a:t>acetaldehyde toxicity </a:t>
              </a:r>
              <a:r>
                <a:rPr lang="en-US" sz="1400" b="1" dirty="0">
                  <a:solidFill>
                    <a:schemeClr val="tx1"/>
                  </a:solidFill>
                </a:rPr>
                <a:t>after alcohol intake characterized by:</a:t>
              </a:r>
            </a:p>
            <a:p>
              <a:pPr algn="ctr"/>
              <a:endParaRPr lang="en-US" altLang="en-US" sz="1400" dirty="0" smtClean="0">
                <a:solidFill>
                  <a:schemeClr val="tx1"/>
                </a:solidFill>
              </a:endParaRPr>
            </a:p>
            <a:p>
              <a:pPr algn="ctr"/>
              <a:endParaRPr lang="en-US" sz="1400" dirty="0">
                <a:solidFill>
                  <a:schemeClr val="tx1"/>
                </a:solidFill>
              </a:endParaRPr>
            </a:p>
            <a:p>
              <a:pPr algn="ctr"/>
              <a:r>
                <a:rPr lang="ar-SA" sz="1400" dirty="0">
                  <a:solidFill>
                    <a:schemeClr val="tx1"/>
                  </a:solidFill>
                </a:rPr>
                <a:t> 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429000" y="5369723"/>
            <a:ext cx="23728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</a:rPr>
              <a:t>Explanation : The Asian people will have accumulation of acetaldehyde </a:t>
            </a:r>
          </a:p>
          <a:p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</a:rPr>
              <a:t>So when they get another drink of alcohol more acetaldehyde will be formed so the following characters will start to appear (nausea , vomiting, </a:t>
            </a:r>
            <a:r>
              <a:rPr lang="mr-IN" sz="1200" b="1" dirty="0" smtClean="0">
                <a:solidFill>
                  <a:schemeClr val="bg1">
                    <a:lumMod val="50000"/>
                  </a:schemeClr>
                </a:solidFill>
              </a:rPr>
              <a:t>…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</a:rPr>
              <a:t>) .</a:t>
            </a:r>
          </a:p>
          <a:p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</a:rPr>
              <a:t>And that’s one way to treat alcoholism people to let them stop drinking  (will be discussed later)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5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122153"/>
              </p:ext>
            </p:extLst>
          </p:nvPr>
        </p:nvGraphicFramePr>
        <p:xfrm>
          <a:off x="0" y="-20957"/>
          <a:ext cx="6858001" cy="99357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8731"/>
                <a:gridCol w="529841"/>
                <a:gridCol w="5839429"/>
              </a:tblGrid>
              <a:tr h="497166"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b="1" kern="1200" dirty="0" smtClean="0">
                          <a:ln w="6600">
                            <a:solidFill>
                              <a:schemeClr val="tx1"/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dist="38100" dir="2700000" algn="tl" rotWithShape="0">
                              <a:schemeClr val="accent2"/>
                            </a:outerShdw>
                          </a:effectLst>
                          <a:latin typeface="Abadi MT Condensed Extra Bold" charset="0"/>
                          <a:ea typeface="Abadi MT Condensed Extra Bold" charset="0"/>
                          <a:cs typeface="Abadi MT Condensed Extra Bold" charset="0"/>
                        </a:rPr>
                        <a:t>Alcohol (Ethyl alcohol *ethanol*)</a:t>
                      </a:r>
                      <a:endParaRPr lang="en-US" sz="2000" b="1" kern="1200" dirty="0">
                        <a:ln w="6600">
                          <a:solidFill>
                            <a:schemeClr val="tx1"/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dist="38100" dir="2700000" algn="tl" rotWithShape="0">
                            <a:schemeClr val="accent2"/>
                          </a:outerShdw>
                        </a:effectLst>
                        <a:latin typeface="Abadi MT Condensed Extra Bold" charset="0"/>
                        <a:ea typeface="Abadi MT Condensed Extra Bold" charset="0"/>
                        <a:cs typeface="Abadi MT Condensed Extra Bold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7479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Excretion</a:t>
                      </a:r>
                      <a:endParaRPr lang="en-US" sz="1400" b="1" dirty="0"/>
                    </a:p>
                  </a:txBody>
                  <a:tcPr vert="vert270" anchor="ctr">
                    <a:solidFill>
                      <a:srgbClr val="941651">
                        <a:alpha val="5098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71450" marR="0" lvl="0" indent="-1714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400" dirty="0" smtClean="0"/>
                        <a:t>Excreted </a:t>
                      </a:r>
                      <a:r>
                        <a:rPr lang="en-US" sz="1400" i="1" u="sng" dirty="0" smtClean="0">
                          <a:solidFill>
                            <a:srgbClr val="FF0000"/>
                          </a:solidFill>
                        </a:rPr>
                        <a:t>un</a:t>
                      </a:r>
                      <a:r>
                        <a:rPr lang="en-US" sz="1400" i="1" u="sng" baseline="0" dirty="0" smtClean="0">
                          <a:solidFill>
                            <a:srgbClr val="FF0000"/>
                          </a:solidFill>
                        </a:rPr>
                        <a:t>changed</a:t>
                      </a:r>
                      <a:r>
                        <a:rPr lang="en-US" sz="1400" baseline="0" dirty="0" smtClean="0"/>
                        <a:t> in urine (2-8%).</a:t>
                      </a:r>
                    </a:p>
                    <a:p>
                      <a:pPr marL="171450" marR="0" lvl="0" indent="-1714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400" baseline="0" dirty="0" smtClean="0"/>
                        <a:t>Excreted unchanged via lungs (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</a:rPr>
                        <a:t>basis for breath alcohol test</a:t>
                      </a:r>
                      <a:r>
                        <a:rPr lang="en-US" sz="1400" baseline="0" dirty="0" smtClean="0"/>
                        <a:t>).</a:t>
                      </a:r>
                      <a:r>
                        <a:rPr lang="en-US" sz="1400" b="0" baseline="0" dirty="0" smtClean="0">
                          <a:solidFill>
                            <a:srgbClr val="008F00"/>
                          </a:solidFill>
                        </a:rPr>
                        <a:t> </a:t>
                      </a:r>
                      <a:r>
                        <a:rPr lang="en-US" sz="1400" b="1" baseline="0" dirty="0" smtClean="0">
                          <a:solidFill>
                            <a:srgbClr val="00B050"/>
                          </a:solidFill>
                        </a:rPr>
                        <a:t>(used as driving test )</a:t>
                      </a:r>
                      <a:endParaRPr lang="en-US" sz="1400" b="1" baseline="0" dirty="0" smtClean="0">
                        <a:solidFill>
                          <a:srgbClr val="00B050"/>
                        </a:solidFill>
                      </a:endParaRPr>
                    </a:p>
                    <a:p>
                      <a:pPr marL="171450" marR="0" lvl="0" indent="-1714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400" baseline="0" dirty="0" smtClean="0"/>
                        <a:t>Rate of elimination is </a:t>
                      </a:r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</a:rPr>
                        <a:t>zero-order kinetic </a:t>
                      </a:r>
                      <a:r>
                        <a:rPr lang="en-US" sz="1400" baseline="0" dirty="0" smtClean="0"/>
                        <a:t>(</a:t>
                      </a:r>
                      <a:r>
                        <a:rPr lang="en-US" sz="1400" i="1" u="sng" baseline="0" dirty="0" smtClean="0">
                          <a:solidFill>
                            <a:srgbClr val="FF0000"/>
                          </a:solidFill>
                        </a:rPr>
                        <a:t>not concentration-dependent</a:t>
                      </a:r>
                      <a:r>
                        <a:rPr lang="en-US" sz="1400" baseline="0" dirty="0" smtClean="0"/>
                        <a:t>) i.e. rate of </a:t>
                      </a:r>
                      <a:r>
                        <a:rPr lang="en-US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(amount of) </a:t>
                      </a:r>
                      <a:r>
                        <a:rPr lang="en-US" sz="1400" baseline="0" dirty="0" smtClean="0"/>
                        <a:t>elimination is the same at low and high concentration. </a:t>
                      </a:r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18872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Mechanism of action</a:t>
                      </a:r>
                      <a:endParaRPr lang="en-US" sz="1400" b="1" dirty="0"/>
                    </a:p>
                  </a:txBody>
                  <a:tcPr vert="vert270" anchor="ctr">
                    <a:solidFill>
                      <a:srgbClr val="00919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sz="1400" b="1" baseline="0" dirty="0" smtClean="0"/>
                        <a:t>Acute alcohol</a:t>
                      </a:r>
                    </a:p>
                  </a:txBody>
                  <a:tcPr vert="vert270" anchor="ctr">
                    <a:solidFill>
                      <a:srgbClr val="92929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400" dirty="0" smtClean="0"/>
                        <a:t>CNS depressant.</a:t>
                      </a:r>
                      <a:r>
                        <a:rPr lang="en-US" sz="1400" baseline="0" dirty="0" smtClean="0"/>
                        <a:t> </a:t>
                      </a:r>
                    </a:p>
                    <a:p>
                      <a:pPr marL="600075" lvl="1" indent="-342900">
                        <a:buClr>
                          <a:schemeClr val="tx1"/>
                        </a:buClr>
                        <a:buFont typeface="+mj-lt"/>
                        <a:buAutoNum type="arabicPeriod"/>
                      </a:pPr>
                      <a:r>
                        <a:rPr lang="en-US" sz="1400" b="1" u="sng" dirty="0" smtClean="0">
                          <a:solidFill>
                            <a:srgbClr val="FF0000"/>
                          </a:solidFill>
                        </a:rPr>
                        <a:t>Enhancement</a:t>
                      </a:r>
                      <a:r>
                        <a:rPr lang="en-US" sz="1400" b="1" u="sng" baseline="0" dirty="0" smtClean="0">
                          <a:solidFill>
                            <a:srgbClr val="FF0000"/>
                          </a:solidFill>
                        </a:rPr>
                        <a:t> the effect of GABA 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1400" b="1" baseline="0" dirty="0" smtClean="0"/>
                        <a:t>inhibitory Neurotransmitter</a:t>
                      </a:r>
                      <a:r>
                        <a:rPr lang="en-US" sz="1400" baseline="0" dirty="0" smtClean="0"/>
                        <a:t>) causing CNS depression. </a:t>
                      </a:r>
                    </a:p>
                    <a:p>
                      <a:pPr marL="600075" lvl="1" indent="-342900">
                        <a:buClr>
                          <a:schemeClr val="tx1"/>
                        </a:buClr>
                        <a:buFont typeface="+mj-lt"/>
                        <a:buAutoNum type="arabicPeriod"/>
                      </a:pPr>
                      <a:r>
                        <a:rPr lang="en-US" sz="1400" b="1" u="sng" kern="1200" dirty="0" smtClean="0">
                          <a:solidFill>
                            <a:srgbClr val="FF0000"/>
                          </a:solidFill>
                        </a:rPr>
                        <a:t>Inhibition of glutamate action </a:t>
                      </a:r>
                      <a:r>
                        <a:rPr lang="en-US" sz="1400" baseline="0" dirty="0" smtClean="0"/>
                        <a:t>(</a:t>
                      </a:r>
                      <a:r>
                        <a:rPr lang="en-US" sz="1400" b="1" baseline="0" dirty="0" smtClean="0"/>
                        <a:t>excitatory Neurotransmitter</a:t>
                      </a:r>
                      <a:r>
                        <a:rPr lang="en-US" sz="1400" baseline="0" dirty="0" smtClean="0"/>
                        <a:t>) causing disruption in memory, consciousness and alertness.</a:t>
                      </a:r>
                    </a:p>
                  </a:txBody>
                  <a:tcPr anchor="ctr"/>
                </a:tc>
              </a:tr>
              <a:tr h="958029">
                <a:tc vMerge="1"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vert="vert270" anchor="ctr">
                    <a:solidFill>
                      <a:srgbClr val="00FA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US" sz="1400" b="1" dirty="0" smtClean="0"/>
                        <a:t>Chronic alcohol </a:t>
                      </a:r>
                      <a:endParaRPr lang="en-US" sz="1400" b="1" dirty="0"/>
                    </a:p>
                  </a:txBody>
                  <a:tcPr vert="vert270" anchor="ctr">
                    <a:solidFill>
                      <a:srgbClr val="FF8AD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200" b="1" baseline="0" dirty="0" smtClean="0">
                          <a:solidFill>
                            <a:srgbClr val="FF0000"/>
                          </a:solidFill>
                        </a:rPr>
                        <a:t>Up-regulation</a:t>
                      </a:r>
                      <a:r>
                        <a:rPr lang="en-US" sz="1200" b="1" baseline="0" dirty="0" smtClean="0">
                          <a:solidFill>
                            <a:srgbClr val="0432FF"/>
                          </a:solidFill>
                        </a:rPr>
                        <a:t>*</a:t>
                      </a:r>
                      <a:r>
                        <a:rPr lang="en-US" sz="12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200" b="1" baseline="0" dirty="0" smtClean="0">
                          <a:solidFill>
                            <a:srgbClr val="FF0000"/>
                          </a:solidFill>
                        </a:rPr>
                        <a:t>of NMDA receptors </a:t>
                      </a:r>
                      <a:r>
                        <a:rPr lang="en-US" sz="1200" baseline="0" dirty="0" smtClean="0"/>
                        <a:t>and voltage sensitive Ca channels leading to </a:t>
                      </a:r>
                      <a:r>
                        <a:rPr lang="en-US" sz="1200" b="1" baseline="0" dirty="0" smtClean="0">
                          <a:solidFill>
                            <a:srgbClr val="FF0000"/>
                          </a:solidFill>
                        </a:rPr>
                        <a:t>alcohol tolerance </a:t>
                      </a:r>
                      <a:r>
                        <a:rPr lang="en-US" sz="1200" baseline="0" dirty="0" smtClean="0"/>
                        <a:t>and </a:t>
                      </a:r>
                      <a:r>
                        <a:rPr lang="en-US" sz="1200" b="1" baseline="0" dirty="0" smtClean="0">
                          <a:solidFill>
                            <a:srgbClr val="FF0000"/>
                          </a:solidFill>
                        </a:rPr>
                        <a:t>withdrawal symptoms </a:t>
                      </a:r>
                      <a:r>
                        <a:rPr lang="en-US" sz="1200" baseline="0" dirty="0" smtClean="0"/>
                        <a:t>includes tremor, exaggerated response and seizures. </a:t>
                      </a:r>
                      <a:r>
                        <a:rPr lang="en-US" sz="1200" baseline="0" dirty="0" smtClean="0">
                          <a:solidFill>
                            <a:srgbClr val="00B050"/>
                          </a:solidFill>
                        </a:rPr>
                        <a:t>Chronic means low doses in prolonged time</a:t>
                      </a:r>
                      <a:r>
                        <a:rPr lang="en-US" sz="1200" baseline="0" dirty="0" smtClean="0">
                          <a:solidFill>
                            <a:srgbClr val="00B050"/>
                          </a:solidFill>
                        </a:rPr>
                        <a:t>.</a:t>
                      </a:r>
                    </a:p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endParaRPr lang="en-US" sz="1200" baseline="0" dirty="0" smtClean="0">
                        <a:solidFill>
                          <a:srgbClr val="00B050"/>
                        </a:solidFill>
                      </a:endParaRPr>
                    </a:p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endParaRPr lang="en-US" sz="1200" dirty="0" smtClean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  <a:tr h="1097737"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Acute</a:t>
                      </a:r>
                      <a:r>
                        <a:rPr lang="en-US" sz="1400" b="1" baseline="0" dirty="0" smtClean="0"/>
                        <a:t> actions of Alcohol</a:t>
                      </a:r>
                      <a:endParaRPr lang="en-US" sz="1400" b="1" dirty="0"/>
                    </a:p>
                  </a:txBody>
                  <a:tcPr vert="vert270" anchor="ctr">
                    <a:solidFill>
                      <a:srgbClr val="FF9300">
                        <a:alpha val="50196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Mild to moderate amount</a:t>
                      </a:r>
                      <a:endParaRPr lang="en-US" sz="1400" b="1" dirty="0"/>
                    </a:p>
                  </a:txBody>
                  <a:tcPr vert="vert270" anchor="ctr">
                    <a:solidFill>
                      <a:srgbClr val="D5FC79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v"/>
                        <a:tabLst/>
                        <a:defRPr/>
                      </a:pPr>
                      <a:r>
                        <a:rPr lang="en-US" sz="1400" b="1" dirty="0" smtClean="0"/>
                        <a:t>On</a:t>
                      </a:r>
                      <a:r>
                        <a:rPr lang="en-US" sz="1400" b="1" baseline="0" dirty="0" smtClean="0"/>
                        <a:t> CNS: </a:t>
                      </a:r>
                    </a:p>
                    <a:p>
                      <a:pPr marL="542925" marR="0" lvl="1" indent="-2857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400" baseline="0" dirty="0" smtClean="0"/>
                        <a:t>Relieves anxiety and </a:t>
                      </a:r>
                      <a:r>
                        <a:rPr lang="en-US" sz="1400" baseline="0" dirty="0" smtClean="0"/>
                        <a:t>euphoria</a:t>
                      </a:r>
                      <a:r>
                        <a:rPr lang="en-US" sz="1400" dirty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(feeling of well-being).</a:t>
                      </a:r>
                      <a:endParaRPr lang="en-US" sz="1400" baseline="0" dirty="0" smtClean="0"/>
                    </a:p>
                    <a:p>
                      <a:pPr marL="542925" marR="0" lvl="1" indent="-2857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rgbClr val="00B050"/>
                          </a:solidFill>
                        </a:rPr>
                        <a:t>In higher doses</a:t>
                      </a:r>
                      <a:r>
                        <a:rPr lang="en-US" sz="1400" baseline="0" dirty="0" smtClean="0"/>
                        <a:t>: Nystagmus, slurred speech, impaired judgment and ataxia. </a:t>
                      </a:r>
                    </a:p>
                    <a:p>
                      <a:pPr marL="542925" marR="0" lvl="1" indent="-28575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rgbClr val="00B050"/>
                          </a:solidFill>
                        </a:rPr>
                        <a:t>A little bit higher dose: </a:t>
                      </a:r>
                      <a:r>
                        <a:rPr lang="en-US" sz="1400" baseline="0" dirty="0" smtClean="0"/>
                        <a:t>Sedation, hypnosis and loss of consciousness.</a:t>
                      </a:r>
                      <a:endParaRPr lang="en-US" sz="1400" dirty="0"/>
                    </a:p>
                  </a:txBody>
                  <a:tcPr anchor="ctr"/>
                </a:tc>
              </a:tr>
              <a:tr h="11743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v"/>
                      </a:pPr>
                      <a:r>
                        <a:rPr lang="en-US" sz="1400" b="1" dirty="0" smtClean="0"/>
                        <a:t>On CVS: </a:t>
                      </a:r>
                    </a:p>
                    <a:p>
                      <a:pPr marL="542925" lvl="1" indent="-285750">
                        <a:buClr>
                          <a:schemeClr val="tx1"/>
                        </a:buClr>
                        <a:buFont typeface="Arial" charset="0"/>
                        <a:buChar char="•"/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Myocardial contractility depression</a:t>
                      </a:r>
                      <a:r>
                        <a:rPr lang="en-US" sz="1400" dirty="0" smtClean="0"/>
                        <a:t>. </a:t>
                      </a:r>
                    </a:p>
                    <a:p>
                      <a:pPr marL="542925" lvl="1" indent="-285750">
                        <a:buFont typeface="Arial" charset="0"/>
                        <a:buChar char="•"/>
                      </a:pPr>
                      <a:r>
                        <a:rPr lang="en-US" sz="1400" dirty="0" smtClean="0"/>
                        <a:t>Vasodilatation</a:t>
                      </a:r>
                      <a:r>
                        <a:rPr lang="en-US" sz="1400" baseline="0" dirty="0" smtClean="0"/>
                        <a:t> due to: </a:t>
                      </a:r>
                    </a:p>
                    <a:p>
                      <a:pPr marL="857250" lvl="2" indent="-342900">
                        <a:buFont typeface="+mj-lt"/>
                        <a:buAutoNum type="arabicPeriod"/>
                      </a:pPr>
                      <a:r>
                        <a:rPr lang="en-US" sz="1400" dirty="0" smtClean="0"/>
                        <a:t>Vasomotor center depression.</a:t>
                      </a:r>
                      <a:r>
                        <a:rPr lang="en-US" sz="1400" baseline="0" dirty="0" smtClean="0"/>
                        <a:t> </a:t>
                      </a:r>
                    </a:p>
                    <a:p>
                      <a:pPr marL="857250" lvl="2" indent="-342900">
                        <a:buFont typeface="+mj-lt"/>
                        <a:buAutoNum type="arabicPeriod"/>
                      </a:pPr>
                      <a:r>
                        <a:rPr lang="en-US" sz="1400" baseline="0" dirty="0" smtClean="0"/>
                        <a:t>Direct smooth muscle relaxation caused by </a:t>
                      </a:r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</a:rPr>
                        <a:t>Acetaldehyde.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1883089"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Sever</a:t>
                      </a:r>
                      <a:r>
                        <a:rPr lang="en-US" sz="1400" b="1" baseline="0" dirty="0" smtClean="0"/>
                        <a:t> amounts</a:t>
                      </a:r>
                      <a:endParaRPr lang="en-US" sz="1400" b="1" dirty="0"/>
                    </a:p>
                  </a:txBody>
                  <a:tcPr vert="vert270" anchor="ctr">
                    <a:solidFill>
                      <a:srgbClr val="FFFD7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400" dirty="0" smtClean="0"/>
                        <a:t>Severe CNS</a:t>
                      </a:r>
                      <a:r>
                        <a:rPr lang="en-US" sz="1400" baseline="0" dirty="0" smtClean="0"/>
                        <a:t> depression.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400" baseline="0" dirty="0" smtClean="0"/>
                        <a:t>Nausea, vomiting and aspiration of vomitus. 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400" baseline="0" dirty="0" smtClean="0"/>
                        <a:t>Respiratory depression and acidosis. 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400" baseline="0" dirty="0" smtClean="0"/>
                        <a:t>CVS depression. 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400" baseline="0" dirty="0" smtClean="0"/>
                        <a:t>Volume depletion. 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400" baseline="0" dirty="0" smtClean="0"/>
                        <a:t>Hypotension. 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400" baseline="0" dirty="0" smtClean="0"/>
                        <a:t>Hypothermia. 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1400" baseline="0" dirty="0" smtClean="0"/>
                        <a:t>coma </a:t>
                      </a:r>
                      <a:r>
                        <a:rPr lang="en-US" sz="1400" baseline="0" dirty="0" smtClean="0"/>
                        <a:t>and death. </a:t>
                      </a:r>
                    </a:p>
                  </a:txBody>
                  <a:tcPr anchor="ctr"/>
                </a:tc>
              </a:tr>
              <a:tr h="182334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Chronic actions of alcohol</a:t>
                      </a:r>
                      <a:endParaRPr lang="en-US" sz="1400" b="1" dirty="0"/>
                    </a:p>
                  </a:txBody>
                  <a:tcPr vert="vert270" anchor="ctr">
                    <a:solidFill>
                      <a:srgbClr val="FF8AD8">
                        <a:alpha val="5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99085" indent="-286385">
                        <a:lnSpc>
                          <a:spcPct val="100000"/>
                        </a:lnSpc>
                        <a:buClr>
                          <a:schemeClr val="tx1"/>
                        </a:buClr>
                        <a:buFont typeface="Arial"/>
                        <a:buChar char="•"/>
                        <a:tabLst>
                          <a:tab pos="299720" algn="l"/>
                        </a:tabLst>
                      </a:pPr>
                      <a:r>
                        <a:rPr lang="en-US" sz="1400" spc="-155" dirty="0" smtClean="0"/>
                        <a:t>T</a:t>
                      </a:r>
                      <a:r>
                        <a:rPr lang="en-US" sz="1400" spc="-10" dirty="0" smtClean="0"/>
                        <a:t>o</a:t>
                      </a:r>
                      <a:r>
                        <a:rPr lang="en-US" sz="1400" dirty="0" smtClean="0"/>
                        <a:t>l</a:t>
                      </a:r>
                      <a:r>
                        <a:rPr lang="en-US" sz="1400" spc="-5" dirty="0" smtClean="0"/>
                        <a:t>e</a:t>
                      </a:r>
                      <a:r>
                        <a:rPr lang="en-US" sz="1400" spc="-45" dirty="0" smtClean="0"/>
                        <a:t>r</a:t>
                      </a:r>
                      <a:r>
                        <a:rPr lang="en-US" sz="1400" spc="-10" dirty="0" smtClean="0"/>
                        <a:t>ance,</a:t>
                      </a:r>
                      <a:r>
                        <a:rPr lang="en-US" sz="1400" spc="-40" dirty="0" smtClean="0"/>
                        <a:t> </a:t>
                      </a:r>
                      <a:r>
                        <a:rPr lang="en-US" sz="1400" spc="-20" dirty="0" smtClean="0"/>
                        <a:t>d</a:t>
                      </a:r>
                      <a:r>
                        <a:rPr lang="en-US" sz="1400" spc="-15" dirty="0" smtClean="0"/>
                        <a:t>e</a:t>
                      </a:r>
                      <a:r>
                        <a:rPr lang="en-US" sz="1400" spc="-20" dirty="0" smtClean="0"/>
                        <a:t>p</a:t>
                      </a:r>
                      <a:r>
                        <a:rPr lang="en-US" sz="1400" spc="-15" dirty="0" smtClean="0"/>
                        <a:t>e</a:t>
                      </a:r>
                      <a:r>
                        <a:rPr lang="en-US" sz="1400" spc="-20" dirty="0" smtClean="0"/>
                        <a:t>nd</a:t>
                      </a:r>
                      <a:r>
                        <a:rPr lang="en-US" sz="1400" spc="-15" dirty="0" smtClean="0"/>
                        <a:t>e</a:t>
                      </a:r>
                      <a:r>
                        <a:rPr lang="en-US" sz="1400" spc="-20" dirty="0" smtClean="0"/>
                        <a:t>n</a:t>
                      </a:r>
                      <a:r>
                        <a:rPr lang="en-US" sz="1400" spc="-15" dirty="0" smtClean="0"/>
                        <a:t>ce</a:t>
                      </a:r>
                      <a:r>
                        <a:rPr lang="en-US" sz="1400" spc="-5" dirty="0" smtClean="0"/>
                        <a:t>,</a:t>
                      </a:r>
                      <a:r>
                        <a:rPr lang="en-US" sz="1400" spc="5" dirty="0" smtClean="0"/>
                        <a:t> </a:t>
                      </a:r>
                      <a:r>
                        <a:rPr lang="en-US" sz="1400" spc="-10" dirty="0" smtClean="0"/>
                        <a:t>ad</a:t>
                      </a:r>
                      <a:r>
                        <a:rPr lang="en-US" sz="1400" spc="-20" dirty="0" smtClean="0"/>
                        <a:t>d</a:t>
                      </a:r>
                      <a:r>
                        <a:rPr lang="en-US" sz="1400" spc="-10" dirty="0" smtClean="0"/>
                        <a:t>iction</a:t>
                      </a:r>
                      <a:r>
                        <a:rPr lang="en-US" sz="1400" spc="-10" baseline="0" dirty="0" smtClean="0"/>
                        <a:t> and</a:t>
                      </a:r>
                      <a:r>
                        <a:rPr lang="en-US" sz="1400" spc="-35" dirty="0" smtClean="0"/>
                        <a:t> </a:t>
                      </a:r>
                      <a:r>
                        <a:rPr lang="en-US" sz="1400" spc="-20" dirty="0" smtClean="0"/>
                        <a:t>b</a:t>
                      </a:r>
                      <a:r>
                        <a:rPr lang="en-US" sz="1400" spc="-15" dirty="0" smtClean="0"/>
                        <a:t>e</a:t>
                      </a:r>
                      <a:r>
                        <a:rPr lang="en-US" sz="1400" spc="-20" dirty="0" smtClean="0"/>
                        <a:t>h</a:t>
                      </a:r>
                      <a:r>
                        <a:rPr lang="en-US" sz="1400" spc="-35" dirty="0" smtClean="0"/>
                        <a:t>a</a:t>
                      </a:r>
                      <a:r>
                        <a:rPr lang="en-US" sz="1400" spc="-15" dirty="0" smtClean="0"/>
                        <a:t>vi</a:t>
                      </a:r>
                      <a:r>
                        <a:rPr lang="en-US" sz="1400" spc="-5" dirty="0" smtClean="0"/>
                        <a:t>o</a:t>
                      </a:r>
                      <a:r>
                        <a:rPr lang="en-US" sz="1400" spc="-45" dirty="0" smtClean="0"/>
                        <a:t>r</a:t>
                      </a:r>
                      <a:r>
                        <a:rPr lang="en-US" sz="1400" spc="-10" dirty="0" smtClean="0"/>
                        <a:t>al</a:t>
                      </a:r>
                      <a:r>
                        <a:rPr lang="en-US" sz="1400" spc="-30" dirty="0" smtClean="0"/>
                        <a:t> </a:t>
                      </a:r>
                      <a:r>
                        <a:rPr lang="en-US" sz="1400" spc="-15" dirty="0" smtClean="0"/>
                        <a:t>chan</a:t>
                      </a:r>
                      <a:r>
                        <a:rPr lang="en-US" sz="1400" spc="-25" dirty="0" smtClean="0"/>
                        <a:t>g</a:t>
                      </a:r>
                      <a:r>
                        <a:rPr lang="en-US" sz="1400" spc="-15" dirty="0" smtClean="0"/>
                        <a:t>es.</a:t>
                      </a:r>
                    </a:p>
                    <a:p>
                      <a:pPr marL="299085" indent="-286385">
                        <a:lnSpc>
                          <a:spcPct val="100000"/>
                        </a:lnSpc>
                        <a:buClr>
                          <a:schemeClr val="tx1"/>
                        </a:buClr>
                        <a:buFont typeface="Arial"/>
                        <a:buChar char="•"/>
                        <a:tabLst>
                          <a:tab pos="299720" algn="l"/>
                        </a:tabLst>
                      </a:pPr>
                      <a:r>
                        <a:rPr lang="en-US" sz="1400" b="1" u="sng" spc="-15" dirty="0" smtClean="0">
                          <a:solidFill>
                            <a:srgbClr val="009193"/>
                          </a:solidFill>
                        </a:rPr>
                        <a:t>Liver</a:t>
                      </a:r>
                      <a:r>
                        <a:rPr lang="en-US" sz="1400" b="1" spc="-15" dirty="0" smtClean="0"/>
                        <a:t>:</a:t>
                      </a:r>
                      <a:r>
                        <a:rPr lang="en-US" sz="1400" b="1" spc="-15" baseline="0" dirty="0" smtClean="0"/>
                        <a:t> </a:t>
                      </a:r>
                      <a:r>
                        <a:rPr lang="en-US" sz="1400" spc="-15" baseline="0" dirty="0" smtClean="0"/>
                        <a:t>Hepatic cirrhosis and liver failure. </a:t>
                      </a:r>
                      <a:endParaRPr lang="en-US" sz="1400" dirty="0" smtClean="0"/>
                    </a:p>
                    <a:p>
                      <a:pPr marL="299085" indent="-286385">
                        <a:lnSpc>
                          <a:spcPct val="100000"/>
                        </a:lnSpc>
                        <a:buClr>
                          <a:schemeClr val="tx1"/>
                        </a:buClr>
                        <a:buFont typeface="Arial"/>
                        <a:buChar char="•"/>
                        <a:tabLst>
                          <a:tab pos="299720" algn="l"/>
                        </a:tabLst>
                      </a:pPr>
                      <a:r>
                        <a:rPr lang="en-US" sz="1400" b="1" u="sng" spc="-15" dirty="0" smtClean="0">
                          <a:solidFill>
                            <a:srgbClr val="009193"/>
                          </a:solidFill>
                        </a:rPr>
                        <a:t>C</a:t>
                      </a:r>
                      <a:r>
                        <a:rPr lang="en-US" sz="1400" b="1" u="sng" spc="-25" dirty="0" smtClean="0">
                          <a:solidFill>
                            <a:srgbClr val="009193"/>
                          </a:solidFill>
                        </a:rPr>
                        <a:t>V</a:t>
                      </a:r>
                      <a:r>
                        <a:rPr lang="en-US" sz="1400" b="1" u="sng" spc="-10" dirty="0" smtClean="0">
                          <a:solidFill>
                            <a:srgbClr val="009193"/>
                          </a:solidFill>
                        </a:rPr>
                        <a:t>S</a:t>
                      </a:r>
                      <a:r>
                        <a:rPr lang="en-US" sz="1400" b="1" spc="-10" dirty="0" smtClean="0"/>
                        <a:t>:</a:t>
                      </a:r>
                      <a:r>
                        <a:rPr lang="en-US" sz="1400" b="1" spc="-25" dirty="0" smtClean="0"/>
                        <a:t> </a:t>
                      </a:r>
                      <a:r>
                        <a:rPr lang="en-US" sz="1400" spc="-35" dirty="0" smtClean="0">
                          <a:solidFill>
                            <a:srgbClr val="FF0000"/>
                          </a:solidFill>
                        </a:rPr>
                        <a:t>h</a:t>
                      </a:r>
                      <a:r>
                        <a:rPr lang="en-US" sz="1400" spc="-10" dirty="0" smtClean="0">
                          <a:solidFill>
                            <a:srgbClr val="FF0000"/>
                          </a:solidFill>
                        </a:rPr>
                        <a:t>ype</a:t>
                      </a:r>
                      <a:r>
                        <a:rPr lang="en-US" sz="1400" spc="-20" dirty="0" smtClean="0">
                          <a:solidFill>
                            <a:srgbClr val="FF0000"/>
                          </a:solidFill>
                        </a:rPr>
                        <a:t>rt</a:t>
                      </a:r>
                      <a:r>
                        <a:rPr lang="en-US" sz="1400" spc="-10" dirty="0" smtClean="0">
                          <a:solidFill>
                            <a:srgbClr val="FF0000"/>
                          </a:solidFill>
                        </a:rPr>
                        <a:t>ens</a:t>
                      </a:r>
                      <a:r>
                        <a:rPr lang="en-US" sz="1400" spc="-15" dirty="0" smtClean="0">
                          <a:solidFill>
                            <a:srgbClr val="FF0000"/>
                          </a:solidFill>
                        </a:rPr>
                        <a:t>io</a:t>
                      </a:r>
                      <a:r>
                        <a:rPr lang="en-US" sz="1400" spc="-10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r>
                        <a:rPr lang="en-US" sz="1400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(regarding epithelial cells damage), </a:t>
                      </a:r>
                      <a:r>
                        <a:rPr lang="en-US" sz="1400" spc="-45" dirty="0" smtClean="0"/>
                        <a:t>m</a:t>
                      </a:r>
                      <a:r>
                        <a:rPr lang="en-US" sz="1400" spc="-40" dirty="0" smtClean="0"/>
                        <a:t>y</a:t>
                      </a:r>
                      <a:r>
                        <a:rPr lang="en-US" sz="1400" spc="-15" dirty="0" smtClean="0"/>
                        <a:t>o</a:t>
                      </a:r>
                      <a:r>
                        <a:rPr lang="en-US" sz="1400" spc="-30" dirty="0" smtClean="0"/>
                        <a:t>c</a:t>
                      </a:r>
                      <a:r>
                        <a:rPr lang="en-US" sz="1400" spc="-10" dirty="0" smtClean="0"/>
                        <a:t>a</a:t>
                      </a:r>
                      <a:r>
                        <a:rPr lang="en-US" sz="1400" spc="-35" dirty="0" smtClean="0"/>
                        <a:t>r</a:t>
                      </a:r>
                      <a:r>
                        <a:rPr lang="en-US" sz="1400" spc="-15" dirty="0" smtClean="0"/>
                        <a:t>d</a:t>
                      </a:r>
                      <a:r>
                        <a:rPr lang="en-US" sz="1400" dirty="0" smtClean="0"/>
                        <a:t>i</a:t>
                      </a:r>
                      <a:r>
                        <a:rPr lang="en-US" sz="1400" spc="-10" dirty="0" smtClean="0"/>
                        <a:t>al</a:t>
                      </a:r>
                      <a:r>
                        <a:rPr lang="en-US" sz="1400" spc="-35" dirty="0" smtClean="0"/>
                        <a:t> </a:t>
                      </a:r>
                      <a:r>
                        <a:rPr lang="en-US" sz="1400" spc="-5" dirty="0" smtClean="0"/>
                        <a:t>i</a:t>
                      </a:r>
                      <a:r>
                        <a:rPr lang="en-US" sz="1400" spc="-20" dirty="0" smtClean="0"/>
                        <a:t>n</a:t>
                      </a:r>
                      <a:r>
                        <a:rPr lang="en-US" sz="1400" spc="-40" dirty="0" smtClean="0"/>
                        <a:t>f</a:t>
                      </a:r>
                      <a:r>
                        <a:rPr lang="en-US" sz="1400" spc="-10" dirty="0" smtClean="0"/>
                        <a:t>a</a:t>
                      </a:r>
                      <a:r>
                        <a:rPr lang="en-US" sz="1400" spc="-35" dirty="0" smtClean="0"/>
                        <a:t>r</a:t>
                      </a:r>
                      <a:r>
                        <a:rPr lang="en-US" sz="1400" spc="-10" dirty="0" smtClean="0"/>
                        <a:t>ct</a:t>
                      </a:r>
                      <a:r>
                        <a:rPr lang="en-US" sz="1400" dirty="0" smtClean="0"/>
                        <a:t>i</a:t>
                      </a:r>
                      <a:r>
                        <a:rPr lang="en-US" sz="1400" spc="-15" dirty="0" smtClean="0"/>
                        <a:t>on.</a:t>
                      </a:r>
                      <a:endParaRPr lang="en-US" sz="1400" dirty="0" smtClean="0"/>
                    </a:p>
                    <a:p>
                      <a:pPr marL="299085" marR="166370" indent="-286385">
                        <a:lnSpc>
                          <a:spcPct val="100000"/>
                        </a:lnSpc>
                        <a:buClr>
                          <a:schemeClr val="tx1"/>
                        </a:buClr>
                        <a:buFont typeface="Arial"/>
                        <a:buChar char="•"/>
                        <a:tabLst>
                          <a:tab pos="299720" algn="l"/>
                        </a:tabLst>
                      </a:pPr>
                      <a:r>
                        <a:rPr lang="en-US" sz="1400" b="1" u="sng" spc="-15" dirty="0" smtClean="0">
                          <a:solidFill>
                            <a:srgbClr val="009193"/>
                          </a:solidFill>
                        </a:rPr>
                        <a:t>CN</a:t>
                      </a:r>
                      <a:r>
                        <a:rPr lang="en-US" sz="1400" b="1" u="sng" spc="-5" dirty="0" smtClean="0">
                          <a:solidFill>
                            <a:srgbClr val="009193"/>
                          </a:solidFill>
                        </a:rPr>
                        <a:t>S</a:t>
                      </a:r>
                      <a:r>
                        <a:rPr lang="en-US" sz="1400" b="1" spc="-5" dirty="0" smtClean="0"/>
                        <a:t>:</a:t>
                      </a:r>
                      <a:r>
                        <a:rPr lang="en-US" sz="1400" b="1" spc="-25" dirty="0" smtClean="0"/>
                        <a:t> </a:t>
                      </a:r>
                      <a:r>
                        <a:rPr lang="en-US" sz="1400" spc="-10" dirty="0" smtClean="0"/>
                        <a:t>c</a:t>
                      </a:r>
                      <a:r>
                        <a:rPr lang="en-US" sz="1400" spc="-20" dirty="0" smtClean="0"/>
                        <a:t>e</a:t>
                      </a:r>
                      <a:r>
                        <a:rPr lang="en-US" sz="1400" spc="-40" dirty="0" smtClean="0"/>
                        <a:t>r</a:t>
                      </a:r>
                      <a:r>
                        <a:rPr lang="en-US" sz="1400" spc="-10" dirty="0" smtClean="0"/>
                        <a:t>ebral</a:t>
                      </a:r>
                      <a:r>
                        <a:rPr lang="en-US" sz="1400" spc="-20" dirty="0" smtClean="0"/>
                        <a:t> </a:t>
                      </a:r>
                      <a:r>
                        <a:rPr lang="en-US" sz="1400" spc="-15" dirty="0" smtClean="0"/>
                        <a:t>de</a:t>
                      </a:r>
                      <a:r>
                        <a:rPr lang="en-US" sz="1400" spc="-20" dirty="0" smtClean="0"/>
                        <a:t>g</a:t>
                      </a:r>
                      <a:r>
                        <a:rPr lang="en-US" sz="1400" spc="-10" dirty="0" smtClean="0"/>
                        <a:t>ene</a:t>
                      </a:r>
                      <a:r>
                        <a:rPr lang="en-US" sz="1400" spc="-60" dirty="0" smtClean="0"/>
                        <a:t>r</a:t>
                      </a:r>
                      <a:r>
                        <a:rPr lang="en-US" sz="1400" spc="-20" dirty="0" smtClean="0"/>
                        <a:t>a</a:t>
                      </a:r>
                      <a:r>
                        <a:rPr lang="en-US" sz="1400" spc="-5" dirty="0" smtClean="0"/>
                        <a:t>ti</a:t>
                      </a:r>
                      <a:r>
                        <a:rPr lang="en-US" sz="1400" spc="-15" dirty="0" smtClean="0"/>
                        <a:t>on</a:t>
                      </a:r>
                      <a:r>
                        <a:rPr lang="en-US" sz="1400" spc="-5" dirty="0" smtClean="0"/>
                        <a:t>,</a:t>
                      </a:r>
                      <a:r>
                        <a:rPr lang="en-US" sz="1400" spc="-30" dirty="0" smtClean="0"/>
                        <a:t> </a:t>
                      </a:r>
                      <a:r>
                        <a:rPr lang="en-US" sz="1400" spc="-10" dirty="0" smtClean="0"/>
                        <a:t>and</a:t>
                      </a:r>
                      <a:r>
                        <a:rPr lang="en-US" sz="1400" spc="-40" dirty="0" smtClean="0"/>
                        <a:t> </a:t>
                      </a:r>
                      <a:r>
                        <a:rPr lang="en-US" sz="1400" spc="-15" dirty="0" smtClean="0"/>
                        <a:t>per</a:t>
                      </a:r>
                      <a:r>
                        <a:rPr lang="en-US" sz="1400" spc="-5" dirty="0" smtClean="0"/>
                        <a:t>i</a:t>
                      </a:r>
                      <a:r>
                        <a:rPr lang="en-US" sz="1400" spc="-15" dirty="0" smtClean="0"/>
                        <a:t>p</a:t>
                      </a:r>
                      <a:r>
                        <a:rPr lang="en-US" sz="1400" spc="-10" dirty="0" smtClean="0"/>
                        <a:t>he</a:t>
                      </a:r>
                      <a:r>
                        <a:rPr lang="en-US" sz="1400" spc="-55" dirty="0" smtClean="0"/>
                        <a:t>r</a:t>
                      </a:r>
                      <a:r>
                        <a:rPr lang="en-US" sz="1400" spc="-10" dirty="0" smtClean="0"/>
                        <a:t>al</a:t>
                      </a:r>
                      <a:r>
                        <a:rPr lang="en-US" sz="1400" spc="-25" dirty="0" smtClean="0"/>
                        <a:t> </a:t>
                      </a:r>
                      <a:r>
                        <a:rPr lang="en-US" sz="1400" spc="-15" dirty="0" smtClean="0"/>
                        <a:t>neu</a:t>
                      </a:r>
                      <a:r>
                        <a:rPr lang="en-US" sz="1400" spc="-40" dirty="0" smtClean="0"/>
                        <a:t>r</a:t>
                      </a:r>
                      <a:r>
                        <a:rPr lang="en-US" sz="1400" spc="-15" dirty="0" smtClean="0"/>
                        <a:t>op</a:t>
                      </a:r>
                      <a:r>
                        <a:rPr lang="en-US" sz="1400" spc="-20" dirty="0" smtClean="0"/>
                        <a:t>a</a:t>
                      </a:r>
                      <a:r>
                        <a:rPr lang="en-US" sz="1400" spc="-10" dirty="0" smtClean="0"/>
                        <a:t>t</a:t>
                      </a:r>
                      <a:r>
                        <a:rPr lang="en-US" sz="1400" spc="-35" dirty="0" smtClean="0"/>
                        <a:t>h</a:t>
                      </a:r>
                      <a:r>
                        <a:rPr lang="en-US" sz="1400" spc="-125" dirty="0" smtClean="0"/>
                        <a:t>y</a:t>
                      </a:r>
                      <a:r>
                        <a:rPr lang="en-US" sz="1400" spc="-5" dirty="0" smtClean="0"/>
                        <a:t>.</a:t>
                      </a:r>
                      <a:r>
                        <a:rPr lang="en-US" sz="1400" spc="-40" dirty="0" smtClean="0"/>
                        <a:t> </a:t>
                      </a:r>
                      <a:r>
                        <a:rPr lang="en-US" sz="1400" u="sng" spc="-80" dirty="0" smtClean="0">
                          <a:solidFill>
                            <a:srgbClr val="FF0000"/>
                          </a:solidFill>
                        </a:rPr>
                        <a:t>W</a:t>
                      </a:r>
                      <a:r>
                        <a:rPr lang="en-US" sz="1400" u="sng" spc="-10" dirty="0" smtClean="0">
                          <a:solidFill>
                            <a:srgbClr val="FF0000"/>
                          </a:solidFill>
                        </a:rPr>
                        <a:t>e</a:t>
                      </a:r>
                      <a:r>
                        <a:rPr lang="en-US" sz="1400" u="sng" spc="-20" dirty="0" smtClean="0">
                          <a:solidFill>
                            <a:srgbClr val="FF0000"/>
                          </a:solidFill>
                        </a:rPr>
                        <a:t>r</a:t>
                      </a:r>
                      <a:r>
                        <a:rPr lang="en-US" sz="1400" u="sng" spc="-15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r>
                        <a:rPr lang="en-US" sz="1400" u="sng" dirty="0" smtClean="0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en-US" sz="1400" u="sng" spc="-10" dirty="0" smtClean="0">
                          <a:solidFill>
                            <a:srgbClr val="FF0000"/>
                          </a:solidFill>
                        </a:rPr>
                        <a:t>c</a:t>
                      </a:r>
                      <a:r>
                        <a:rPr lang="en-US" sz="1400" u="sng" spc="-70" dirty="0" smtClean="0">
                          <a:solidFill>
                            <a:srgbClr val="FF0000"/>
                          </a:solidFill>
                        </a:rPr>
                        <a:t>k</a:t>
                      </a:r>
                      <a:r>
                        <a:rPr lang="en-US" sz="1400" u="sng" spc="-10" dirty="0" smtClean="0">
                          <a:solidFill>
                            <a:srgbClr val="FF0000"/>
                          </a:solidFill>
                        </a:rPr>
                        <a:t>e</a:t>
                      </a:r>
                      <a:r>
                        <a:rPr lang="en-US" sz="1400" u="sng" spc="-5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400" u="sng" spc="-10" dirty="0" smtClean="0">
                          <a:solidFill>
                            <a:srgbClr val="FF0000"/>
                          </a:solidFill>
                        </a:rPr>
                        <a:t>enc</a:t>
                      </a:r>
                      <a:r>
                        <a:rPr lang="en-US" sz="1400" u="sng" spc="-20" dirty="0" smtClean="0">
                          <a:solidFill>
                            <a:srgbClr val="FF0000"/>
                          </a:solidFill>
                        </a:rPr>
                        <a:t>e</a:t>
                      </a:r>
                      <a:r>
                        <a:rPr lang="en-US" sz="1400" u="sng" spc="-15" dirty="0" smtClean="0">
                          <a:solidFill>
                            <a:srgbClr val="FF0000"/>
                          </a:solidFill>
                        </a:rPr>
                        <a:t>ph</a:t>
                      </a:r>
                      <a:r>
                        <a:rPr lang="en-US" sz="1400" u="sng" spc="-5" dirty="0" smtClean="0">
                          <a:solidFill>
                            <a:srgbClr val="FF0000"/>
                          </a:solidFill>
                        </a:rPr>
                        <a:t>al</a:t>
                      </a:r>
                      <a:r>
                        <a:rPr lang="en-US" sz="1400" u="sng" spc="-15" dirty="0" smtClean="0">
                          <a:solidFill>
                            <a:srgbClr val="FF0000"/>
                          </a:solidFill>
                        </a:rPr>
                        <a:t>op</a:t>
                      </a:r>
                      <a:r>
                        <a:rPr lang="en-US" sz="1400" u="sng" spc="-20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US" sz="1400" u="sng" spc="-10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r>
                        <a:rPr lang="en-US" sz="1400" u="sng" spc="-35" dirty="0" smtClean="0">
                          <a:solidFill>
                            <a:srgbClr val="FF0000"/>
                          </a:solidFill>
                        </a:rPr>
                        <a:t>h</a:t>
                      </a:r>
                      <a:r>
                        <a:rPr lang="en-US" sz="1400" u="sng" spc="-10" dirty="0" smtClean="0">
                          <a:solidFill>
                            <a:srgbClr val="FF0000"/>
                          </a:solidFill>
                        </a:rPr>
                        <a:t>y</a:t>
                      </a:r>
                      <a:r>
                        <a:rPr lang="en-US" sz="1400" u="sng" spc="-55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400" u="sng" spc="-15" dirty="0" smtClean="0">
                          <a:solidFill>
                            <a:srgbClr val="FF0000"/>
                          </a:solidFill>
                        </a:rPr>
                        <a:t>o</a:t>
                      </a:r>
                      <a:r>
                        <a:rPr lang="en-US" sz="1400" u="sng" spc="-10" dirty="0" smtClean="0">
                          <a:solidFill>
                            <a:srgbClr val="FF0000"/>
                          </a:solidFill>
                        </a:rPr>
                        <a:t>r</a:t>
                      </a:r>
                      <a:r>
                        <a:rPr lang="en-US" sz="1400" u="sng" spc="-15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400" u="sng" spc="-35" dirty="0" err="1" smtClean="0">
                          <a:solidFill>
                            <a:srgbClr val="FF0000"/>
                          </a:solidFill>
                        </a:rPr>
                        <a:t>K</a:t>
                      </a:r>
                      <a:r>
                        <a:rPr lang="en-US" sz="1400" u="sng" spc="-15" dirty="0" err="1" smtClean="0">
                          <a:solidFill>
                            <a:srgbClr val="FF0000"/>
                          </a:solidFill>
                        </a:rPr>
                        <a:t>o</a:t>
                      </a:r>
                      <a:r>
                        <a:rPr lang="en-US" sz="1400" u="sng" spc="-40" dirty="0" err="1" smtClean="0">
                          <a:solidFill>
                            <a:srgbClr val="FF0000"/>
                          </a:solidFill>
                        </a:rPr>
                        <a:t>r</a:t>
                      </a:r>
                      <a:r>
                        <a:rPr lang="en-US" sz="1400" u="sng" spc="-15" dirty="0" err="1" smtClean="0">
                          <a:solidFill>
                            <a:srgbClr val="FF0000"/>
                          </a:solidFill>
                        </a:rPr>
                        <a:t>sa</a:t>
                      </a:r>
                      <a:r>
                        <a:rPr lang="en-US" sz="1400" u="sng" spc="-65" dirty="0" err="1" smtClean="0">
                          <a:solidFill>
                            <a:srgbClr val="FF0000"/>
                          </a:solidFill>
                        </a:rPr>
                        <a:t>k</a:t>
                      </a:r>
                      <a:r>
                        <a:rPr lang="en-US" sz="1400" u="sng" spc="-15" dirty="0" err="1" smtClean="0">
                          <a:solidFill>
                            <a:srgbClr val="FF0000"/>
                          </a:solidFill>
                        </a:rPr>
                        <a:t>of</a:t>
                      </a:r>
                      <a:r>
                        <a:rPr lang="en-US" sz="1400" u="sng" spc="-5" dirty="0" err="1" smtClean="0">
                          <a:solidFill>
                            <a:srgbClr val="FF0000"/>
                          </a:solidFill>
                        </a:rPr>
                        <a:t>f</a:t>
                      </a:r>
                      <a:r>
                        <a:rPr lang="en-US" sz="1400" u="sng" spc="-15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400" u="sng" spc="-25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sz="1400" u="sng" spc="-35" dirty="0" smtClean="0">
                          <a:solidFill>
                            <a:srgbClr val="FF0000"/>
                          </a:solidFill>
                        </a:rPr>
                        <a:t>s</a:t>
                      </a:r>
                      <a:r>
                        <a:rPr lang="en-US" sz="1400" u="sng" spc="-40" dirty="0" smtClean="0">
                          <a:solidFill>
                            <a:srgbClr val="FF0000"/>
                          </a:solidFill>
                        </a:rPr>
                        <a:t>y</a:t>
                      </a:r>
                      <a:r>
                        <a:rPr lang="en-US" sz="1400" u="sng" spc="-10" dirty="0" smtClean="0">
                          <a:solidFill>
                            <a:srgbClr val="FF0000"/>
                          </a:solidFill>
                        </a:rPr>
                        <a:t>chosis</a:t>
                      </a:r>
                      <a:r>
                        <a:rPr lang="en-US" sz="1400" u="sng" spc="-3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400" u="sng" spc="-15" dirty="0" smtClean="0">
                          <a:solidFill>
                            <a:srgbClr val="FF0000"/>
                          </a:solidFill>
                        </a:rPr>
                        <a:t>m</a:t>
                      </a:r>
                      <a:r>
                        <a:rPr lang="en-US" sz="1400" u="sng" spc="-35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US" sz="1400" u="sng" spc="-10" dirty="0" smtClean="0">
                          <a:solidFill>
                            <a:srgbClr val="FF0000"/>
                          </a:solidFill>
                        </a:rPr>
                        <a:t>y</a:t>
                      </a:r>
                      <a:r>
                        <a:rPr lang="en-US" sz="1400" u="sng" spc="-4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400" u="sng" spc="-15" dirty="0" smtClean="0">
                          <a:solidFill>
                            <a:srgbClr val="FF0000"/>
                          </a:solidFill>
                        </a:rPr>
                        <a:t>o</a:t>
                      </a:r>
                      <a:r>
                        <a:rPr lang="en-US" sz="1400" u="sng" spc="-20" dirty="0" smtClean="0">
                          <a:solidFill>
                            <a:srgbClr val="FF0000"/>
                          </a:solidFill>
                        </a:rPr>
                        <a:t>c</a:t>
                      </a:r>
                      <a:r>
                        <a:rPr lang="en-US" sz="1400" u="sng" spc="-10" dirty="0" smtClean="0">
                          <a:solidFill>
                            <a:srgbClr val="FF0000"/>
                          </a:solidFill>
                        </a:rPr>
                        <a:t>c</a:t>
                      </a:r>
                      <a:r>
                        <a:rPr lang="en-US" sz="1400" u="sng" spc="-15" dirty="0" smtClean="0">
                          <a:solidFill>
                            <a:srgbClr val="FF0000"/>
                          </a:solidFill>
                        </a:rPr>
                        <a:t>u</a:t>
                      </a:r>
                      <a:r>
                        <a:rPr lang="en-US" sz="1400" u="sng" spc="-175" dirty="0" smtClean="0">
                          <a:solidFill>
                            <a:srgbClr val="FF0000"/>
                          </a:solidFill>
                        </a:rPr>
                        <a:t>r </a:t>
                      </a:r>
                      <a:r>
                        <a:rPr lang="en-US" sz="1400" u="none" spc="-5" dirty="0" smtClean="0"/>
                        <a:t>.</a:t>
                      </a:r>
                      <a:r>
                        <a:rPr lang="en-US" sz="1400" u="none" spc="-5" baseline="0" dirty="0" smtClean="0"/>
                        <a:t> </a:t>
                      </a:r>
                      <a:r>
                        <a:rPr lang="en-US" sz="1100" u="none" spc="-5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(explained later in slide 8)</a:t>
                      </a:r>
                      <a:endParaRPr lang="en-US" sz="1100" u="none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marL="299085" indent="-286385">
                        <a:lnSpc>
                          <a:spcPct val="100000"/>
                        </a:lnSpc>
                        <a:buClr>
                          <a:schemeClr val="tx1"/>
                        </a:buClr>
                        <a:buFont typeface="Arial"/>
                        <a:buChar char="•"/>
                        <a:tabLst>
                          <a:tab pos="299720" algn="l"/>
                        </a:tabLst>
                      </a:pPr>
                      <a:r>
                        <a:rPr lang="en-US" sz="1400" b="1" u="sng" spc="-15" dirty="0" smtClean="0">
                          <a:solidFill>
                            <a:srgbClr val="009193"/>
                          </a:solidFill>
                        </a:rPr>
                        <a:t>GI</a:t>
                      </a:r>
                      <a:r>
                        <a:rPr lang="en-US" sz="1400" b="1" u="sng" spc="-10" dirty="0" smtClean="0">
                          <a:solidFill>
                            <a:srgbClr val="009193"/>
                          </a:solidFill>
                        </a:rPr>
                        <a:t>T</a:t>
                      </a:r>
                      <a:r>
                        <a:rPr lang="en-US" sz="1400" b="1" spc="-5" dirty="0" smtClean="0"/>
                        <a:t>:</a:t>
                      </a:r>
                      <a:r>
                        <a:rPr lang="en-US" sz="1400" b="1" spc="-40" dirty="0" smtClean="0"/>
                        <a:t> </a:t>
                      </a:r>
                      <a:r>
                        <a:rPr lang="en-US" sz="1400" spc="-5" dirty="0" smtClean="0"/>
                        <a:t>i</a:t>
                      </a:r>
                      <a:r>
                        <a:rPr lang="en-US" sz="1400" spc="-15" dirty="0" smtClean="0"/>
                        <a:t>rr</a:t>
                      </a:r>
                      <a:r>
                        <a:rPr lang="en-US" sz="1400" spc="-5" dirty="0" smtClean="0"/>
                        <a:t>i</a:t>
                      </a:r>
                      <a:r>
                        <a:rPr lang="en-US" sz="1400" spc="-30" dirty="0" smtClean="0"/>
                        <a:t>t</a:t>
                      </a:r>
                      <a:r>
                        <a:rPr lang="en-US" sz="1400" spc="-20" dirty="0" smtClean="0"/>
                        <a:t>a</a:t>
                      </a:r>
                      <a:r>
                        <a:rPr lang="en-US" sz="1400" spc="-5" dirty="0" smtClean="0"/>
                        <a:t>ti</a:t>
                      </a:r>
                      <a:r>
                        <a:rPr lang="en-US" sz="1400" spc="-15" dirty="0" smtClean="0"/>
                        <a:t>on</a:t>
                      </a:r>
                      <a:r>
                        <a:rPr lang="en-US" sz="1400" spc="-5" dirty="0" smtClean="0"/>
                        <a:t>,</a:t>
                      </a:r>
                      <a:r>
                        <a:rPr lang="en-US" sz="1400" spc="-40" dirty="0" smtClean="0"/>
                        <a:t> </a:t>
                      </a:r>
                      <a:r>
                        <a:rPr lang="en-US" sz="1400" spc="-5" dirty="0" smtClean="0"/>
                        <a:t>i</a:t>
                      </a:r>
                      <a:r>
                        <a:rPr lang="en-US" sz="1400" spc="-20" dirty="0" smtClean="0"/>
                        <a:t>n</a:t>
                      </a:r>
                      <a:r>
                        <a:rPr lang="en-US" sz="1400" spc="-10" dirty="0" smtClean="0"/>
                        <a:t>flamm</a:t>
                      </a:r>
                      <a:r>
                        <a:rPr lang="en-US" sz="1400" spc="-25" dirty="0" smtClean="0"/>
                        <a:t>a</a:t>
                      </a:r>
                      <a:r>
                        <a:rPr lang="en-US" sz="1400" spc="-10" dirty="0" smtClean="0"/>
                        <a:t>t</a:t>
                      </a:r>
                      <a:r>
                        <a:rPr lang="en-US" sz="1400" spc="-15" dirty="0" smtClean="0"/>
                        <a:t>ion</a:t>
                      </a:r>
                      <a:r>
                        <a:rPr lang="en-US" sz="1400" spc="-5" dirty="0" smtClean="0"/>
                        <a:t>,</a:t>
                      </a:r>
                      <a:r>
                        <a:rPr lang="en-US" sz="1400" spc="-65" dirty="0" smtClean="0"/>
                        <a:t> </a:t>
                      </a:r>
                      <a:r>
                        <a:rPr lang="en-US" sz="1400" spc="-15" dirty="0" smtClean="0"/>
                        <a:t>b</a:t>
                      </a:r>
                      <a:r>
                        <a:rPr lang="en-US" sz="1400" dirty="0" smtClean="0"/>
                        <a:t>l</a:t>
                      </a:r>
                      <a:r>
                        <a:rPr lang="en-US" sz="1400" spc="-10" dirty="0" smtClean="0"/>
                        <a:t>e</a:t>
                      </a:r>
                      <a:r>
                        <a:rPr lang="en-US" sz="1400" spc="-20" dirty="0" smtClean="0"/>
                        <a:t>e</a:t>
                      </a:r>
                      <a:r>
                        <a:rPr lang="en-US" sz="1400" spc="-15" dirty="0" smtClean="0"/>
                        <a:t>d</a:t>
                      </a:r>
                      <a:r>
                        <a:rPr lang="en-US" sz="1400" dirty="0" smtClean="0"/>
                        <a:t>i</a:t>
                      </a:r>
                      <a:r>
                        <a:rPr lang="en-US" sz="1400" spc="-15" dirty="0" smtClean="0"/>
                        <a:t>n</a:t>
                      </a:r>
                      <a:r>
                        <a:rPr lang="en-US" sz="1400" dirty="0" smtClean="0"/>
                        <a:t>g</a:t>
                      </a:r>
                      <a:r>
                        <a:rPr lang="en-US" sz="1400" spc="-5" baseline="0" dirty="0" smtClean="0"/>
                        <a:t> and</a:t>
                      </a:r>
                      <a:r>
                        <a:rPr lang="en-US" sz="1400" spc="-40" dirty="0" smtClean="0"/>
                        <a:t> </a:t>
                      </a:r>
                      <a:r>
                        <a:rPr lang="en-US" sz="1400" spc="-15" dirty="0" smtClean="0"/>
                        <a:t>nu</a:t>
                      </a:r>
                      <a:r>
                        <a:rPr lang="en-US" sz="1400" spc="-10" dirty="0" smtClean="0"/>
                        <a:t>t</a:t>
                      </a:r>
                      <a:r>
                        <a:rPr lang="en-US" sz="1400" spc="-15" dirty="0" smtClean="0"/>
                        <a:t>r</a:t>
                      </a:r>
                      <a:r>
                        <a:rPr lang="en-US" sz="1400" spc="-5" dirty="0" smtClean="0"/>
                        <a:t>iti</a:t>
                      </a:r>
                      <a:r>
                        <a:rPr lang="en-US" sz="1400" spc="-15" dirty="0" smtClean="0"/>
                        <a:t>ona</a:t>
                      </a:r>
                      <a:r>
                        <a:rPr lang="en-US" sz="1400" spc="-5" dirty="0" smtClean="0"/>
                        <a:t>l</a:t>
                      </a:r>
                      <a:r>
                        <a:rPr lang="en-US" sz="1400" spc="-55" dirty="0" smtClean="0"/>
                        <a:t> </a:t>
                      </a:r>
                      <a:r>
                        <a:rPr lang="en-US" sz="1400" spc="-15" dirty="0" smtClean="0"/>
                        <a:t>d</a:t>
                      </a:r>
                      <a:r>
                        <a:rPr lang="en-US" sz="1400" spc="-25" dirty="0" smtClean="0"/>
                        <a:t>e</a:t>
                      </a:r>
                      <a:r>
                        <a:rPr lang="en-US" sz="1400" spc="-10" dirty="0" smtClean="0"/>
                        <a:t>ficiencies.</a:t>
                      </a:r>
                      <a:endParaRPr lang="en-US" sz="1400" dirty="0" smtClean="0"/>
                    </a:p>
                    <a:p>
                      <a:pPr marL="299085" indent="-286385">
                        <a:lnSpc>
                          <a:spcPct val="100000"/>
                        </a:lnSpc>
                        <a:buClr>
                          <a:schemeClr val="tx1"/>
                        </a:buClr>
                        <a:buFont typeface="Arial"/>
                        <a:buChar char="•"/>
                        <a:tabLst>
                          <a:tab pos="299720" algn="l"/>
                        </a:tabLst>
                      </a:pPr>
                      <a:r>
                        <a:rPr lang="en-US" sz="1400" b="1" u="sng" spc="-10" dirty="0" smtClean="0">
                          <a:solidFill>
                            <a:srgbClr val="009193"/>
                          </a:solidFill>
                        </a:rPr>
                        <a:t>En</a:t>
                      </a:r>
                      <a:r>
                        <a:rPr lang="en-US" sz="1400" b="1" u="sng" spc="-20" dirty="0" smtClean="0">
                          <a:solidFill>
                            <a:srgbClr val="009193"/>
                          </a:solidFill>
                        </a:rPr>
                        <a:t>d</a:t>
                      </a:r>
                      <a:r>
                        <a:rPr lang="en-US" sz="1400" b="1" u="sng" spc="-10" dirty="0" smtClean="0">
                          <a:solidFill>
                            <a:srgbClr val="009193"/>
                          </a:solidFill>
                        </a:rPr>
                        <a:t>oc</a:t>
                      </a:r>
                      <a:r>
                        <a:rPr lang="en-US" sz="1400" b="1" u="sng" spc="-15" dirty="0" smtClean="0">
                          <a:solidFill>
                            <a:srgbClr val="009193"/>
                          </a:solidFill>
                        </a:rPr>
                        <a:t>rin</a:t>
                      </a:r>
                      <a:r>
                        <a:rPr lang="en-US" sz="1400" b="1" u="sng" spc="-10" dirty="0" smtClean="0">
                          <a:solidFill>
                            <a:srgbClr val="009193"/>
                          </a:solidFill>
                        </a:rPr>
                        <a:t>e </a:t>
                      </a:r>
                      <a:r>
                        <a:rPr lang="en-US" sz="1400" b="1" u="sng" spc="-40" dirty="0" smtClean="0">
                          <a:solidFill>
                            <a:srgbClr val="009193"/>
                          </a:solidFill>
                        </a:rPr>
                        <a:t>s</a:t>
                      </a:r>
                      <a:r>
                        <a:rPr lang="en-US" sz="1400" b="1" u="sng" spc="-25" dirty="0" smtClean="0">
                          <a:solidFill>
                            <a:srgbClr val="009193"/>
                          </a:solidFill>
                        </a:rPr>
                        <a:t>ys</a:t>
                      </a:r>
                      <a:r>
                        <a:rPr lang="en-US" sz="1400" b="1" u="sng" spc="-35" dirty="0" smtClean="0">
                          <a:solidFill>
                            <a:srgbClr val="009193"/>
                          </a:solidFill>
                        </a:rPr>
                        <a:t>t</a:t>
                      </a:r>
                      <a:r>
                        <a:rPr lang="en-US" sz="1400" b="1" u="sng" spc="-20" dirty="0" smtClean="0">
                          <a:solidFill>
                            <a:srgbClr val="009193"/>
                          </a:solidFill>
                        </a:rPr>
                        <a:t>em</a:t>
                      </a:r>
                      <a:r>
                        <a:rPr lang="en-US" sz="1400" b="1" spc="-5" dirty="0" smtClean="0"/>
                        <a:t>:</a:t>
                      </a:r>
                      <a:r>
                        <a:rPr lang="en-US" sz="1400" b="1" spc="-20" dirty="0" smtClean="0"/>
                        <a:t> </a:t>
                      </a:r>
                      <a:r>
                        <a:rPr lang="en-US" sz="1400" kern="1200" spc="-15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gynecomastia </a:t>
                      </a:r>
                      <a:r>
                        <a:rPr lang="en-US" sz="1400" kern="1200" spc="-15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(Enlarged breasts in men</a:t>
                      </a:r>
                      <a:r>
                        <a:rPr lang="en-US" sz="1400" kern="1200" spc="-15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en-US" sz="1400" spc="-15" dirty="0" smtClean="0"/>
                        <a:t>and</a:t>
                      </a:r>
                      <a:r>
                        <a:rPr lang="en-US" sz="1400" spc="-40" dirty="0" smtClean="0"/>
                        <a:t> </a:t>
                      </a:r>
                      <a:r>
                        <a:rPr lang="en-US" sz="1400" spc="-10" dirty="0" smtClean="0"/>
                        <a:t>t</a:t>
                      </a:r>
                      <a:r>
                        <a:rPr lang="en-US" sz="1400" spc="-20" dirty="0" smtClean="0"/>
                        <a:t>e</a:t>
                      </a:r>
                      <a:r>
                        <a:rPr lang="en-US" sz="1400" spc="-25" dirty="0" smtClean="0"/>
                        <a:t>s</a:t>
                      </a:r>
                      <a:r>
                        <a:rPr lang="en-US" sz="1400" spc="-10" dirty="0" smtClean="0"/>
                        <a:t>ticul</a:t>
                      </a:r>
                      <a:r>
                        <a:rPr lang="en-US" sz="1400" spc="-5" dirty="0" smtClean="0"/>
                        <a:t>a</a:t>
                      </a:r>
                      <a:r>
                        <a:rPr lang="en-US" sz="1400" spc="-10" dirty="0" smtClean="0"/>
                        <a:t>r</a:t>
                      </a:r>
                      <a:r>
                        <a:rPr lang="en-US" sz="1400" spc="-60" dirty="0" smtClean="0"/>
                        <a:t> </a:t>
                      </a:r>
                      <a:r>
                        <a:rPr lang="en-US" sz="1400" spc="-20" dirty="0" smtClean="0"/>
                        <a:t>a</a:t>
                      </a:r>
                      <a:r>
                        <a:rPr lang="en-US" sz="1400" spc="-10" dirty="0" smtClean="0"/>
                        <a:t>t</a:t>
                      </a:r>
                      <a:r>
                        <a:rPr lang="en-US" sz="1400" spc="-40" dirty="0" smtClean="0"/>
                        <a:t>r</a:t>
                      </a:r>
                      <a:r>
                        <a:rPr lang="en-US" sz="1400" spc="-15" dirty="0" smtClean="0"/>
                        <a:t>op</a:t>
                      </a:r>
                      <a:r>
                        <a:rPr lang="en-US" sz="1400" spc="-35" dirty="0" smtClean="0"/>
                        <a:t>h</a:t>
                      </a:r>
                      <a:r>
                        <a:rPr lang="en-US" sz="1400" spc="-10" dirty="0" smtClean="0"/>
                        <a:t>y.</a:t>
                      </a:r>
                      <a:endParaRPr lang="en-US" sz="1400" spc="-35" dirty="0" smtClean="0"/>
                    </a:p>
                    <a:p>
                      <a:pPr marL="299085" indent="-286385">
                        <a:lnSpc>
                          <a:spcPct val="100000"/>
                        </a:lnSpc>
                        <a:buClr>
                          <a:schemeClr val="tx1"/>
                        </a:buClr>
                        <a:buFont typeface="Arial"/>
                        <a:buChar char="•"/>
                        <a:tabLst>
                          <a:tab pos="299720" algn="l"/>
                        </a:tabLst>
                      </a:pPr>
                      <a:r>
                        <a:rPr lang="en-US" sz="1400" b="1" spc="-15" dirty="0" smtClean="0">
                          <a:solidFill>
                            <a:srgbClr val="009193"/>
                          </a:solidFill>
                        </a:rPr>
                        <a:t>hematology</a:t>
                      </a:r>
                      <a:r>
                        <a:rPr lang="en-US" sz="1400" spc="-15" dirty="0" smtClean="0"/>
                        <a:t>:</a:t>
                      </a:r>
                      <a:r>
                        <a:rPr lang="en-US" sz="1400" spc="-15" baseline="0" dirty="0" smtClean="0"/>
                        <a:t> h</a:t>
                      </a:r>
                      <a:r>
                        <a:rPr lang="en-US" sz="1400" spc="-15" dirty="0" smtClean="0"/>
                        <a:t>em</a:t>
                      </a:r>
                      <a:r>
                        <a:rPr lang="en-US" sz="1400" spc="-25" dirty="0" smtClean="0"/>
                        <a:t>a</a:t>
                      </a:r>
                      <a:r>
                        <a:rPr lang="en-US" sz="1400" spc="-20" dirty="0" smtClean="0"/>
                        <a:t>t</a:t>
                      </a:r>
                      <a:r>
                        <a:rPr lang="en-US" sz="1400" spc="-15" dirty="0" smtClean="0"/>
                        <a:t>o</a:t>
                      </a:r>
                      <a:r>
                        <a:rPr lang="en-US" sz="1400" spc="-5" dirty="0" smtClean="0"/>
                        <a:t>l</a:t>
                      </a:r>
                      <a:r>
                        <a:rPr lang="en-US" sz="1400" spc="-15" dirty="0" smtClean="0"/>
                        <a:t>o</a:t>
                      </a:r>
                      <a:r>
                        <a:rPr lang="en-US" sz="1400" spc="-5" dirty="0" smtClean="0"/>
                        <a:t>gi</a:t>
                      </a:r>
                      <a:r>
                        <a:rPr lang="en-US" sz="1400" spc="-25" dirty="0" smtClean="0"/>
                        <a:t>c</a:t>
                      </a:r>
                      <a:r>
                        <a:rPr lang="en-US" sz="1400" spc="-10" dirty="0" smtClean="0"/>
                        <a:t>al</a:t>
                      </a:r>
                      <a:r>
                        <a:rPr lang="en-US" sz="1400" spc="-45" dirty="0" smtClean="0"/>
                        <a:t> </a:t>
                      </a:r>
                      <a:r>
                        <a:rPr lang="en-US" sz="1400" spc="-15" dirty="0" smtClean="0"/>
                        <a:t>d</a:t>
                      </a:r>
                      <a:r>
                        <a:rPr lang="en-US" sz="1400" dirty="0" smtClean="0"/>
                        <a:t>i</a:t>
                      </a:r>
                      <a:r>
                        <a:rPr lang="en-US" sz="1400" spc="-15" dirty="0" smtClean="0"/>
                        <a:t>so</a:t>
                      </a:r>
                      <a:r>
                        <a:rPr lang="en-US" sz="1400" spc="-45" dirty="0" smtClean="0"/>
                        <a:t>r</a:t>
                      </a:r>
                      <a:r>
                        <a:rPr lang="en-US" sz="1400" spc="-15" dirty="0" smtClean="0"/>
                        <a:t>de</a:t>
                      </a:r>
                      <a:r>
                        <a:rPr lang="en-US" sz="1400" spc="-40" dirty="0" smtClean="0"/>
                        <a:t>r</a:t>
                      </a:r>
                      <a:r>
                        <a:rPr lang="en-US" sz="1400" spc="-15" dirty="0" smtClean="0"/>
                        <a:t>s</a:t>
                      </a:r>
                      <a:r>
                        <a:rPr lang="en-US" sz="1400" spc="-5" dirty="0" smtClean="0"/>
                        <a:t>,</a:t>
                      </a:r>
                      <a:r>
                        <a:rPr lang="en-US" sz="1400" spc="-20" dirty="0" smtClean="0"/>
                        <a:t> </a:t>
                      </a:r>
                      <a:r>
                        <a:rPr lang="en-US" sz="1400" spc="-15" dirty="0" smtClean="0"/>
                        <a:t>neop</a:t>
                      </a:r>
                      <a:r>
                        <a:rPr lang="en-US" sz="1400" dirty="0" smtClean="0"/>
                        <a:t>l</a:t>
                      </a:r>
                      <a:r>
                        <a:rPr lang="en-US" sz="1400" spc="-10" dirty="0" smtClean="0"/>
                        <a:t>as</a:t>
                      </a:r>
                      <a:r>
                        <a:rPr lang="en-US" sz="1400" dirty="0" smtClean="0"/>
                        <a:t>i</a:t>
                      </a:r>
                      <a:r>
                        <a:rPr lang="en-US" sz="1400" spc="-10" dirty="0" smtClean="0"/>
                        <a:t>a.</a:t>
                      </a:r>
                      <a:endParaRPr lang="en-US" sz="1400" b="0" spc="-10" dirty="0" smtClean="0">
                        <a:cs typeface="Calibri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endParaRPr lang="en-US" sz="1400" baseline="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166395" y="3440264"/>
            <a:ext cx="569160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rgbClr val="0432FF"/>
                </a:solidFill>
              </a:rPr>
              <a:t>*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↑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NMDA receptors amount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→they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become more sensitive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→begin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to be tolerance  and if the drinker didn’t ↑ the dose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→withdrawal symptoms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will start to appear </a:t>
            </a:r>
          </a:p>
        </p:txBody>
      </p:sp>
    </p:spTree>
    <p:extLst>
      <p:ext uri="{BB962C8B-B14F-4D97-AF65-F5344CB8AC3E}">
        <p14:creationId xmlns:p14="http://schemas.microsoft.com/office/powerpoint/2010/main" val="192684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782768"/>
              </p:ext>
            </p:extLst>
          </p:nvPr>
        </p:nvGraphicFramePr>
        <p:xfrm>
          <a:off x="0" y="409903"/>
          <a:ext cx="6858000" cy="95180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7220"/>
                <a:gridCol w="6240780"/>
              </a:tblGrid>
              <a:tr h="5199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Organ/ system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Complications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</a:tr>
              <a:tr h="597167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Liver</a:t>
                      </a:r>
                      <a:endParaRPr lang="en-US" sz="1800" b="1" dirty="0"/>
                    </a:p>
                  </a:txBody>
                  <a:tcPr vert="vert270" anchor="ctr">
                    <a:solidFill>
                      <a:srgbClr val="FF7E79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charset="2"/>
                        <a:buChar char="v"/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The most</a:t>
                      </a:r>
                      <a:r>
                        <a:rPr lang="en-US" sz="1200" b="1" baseline="0" dirty="0" smtClean="0">
                          <a:solidFill>
                            <a:srgbClr val="FF0000"/>
                          </a:solidFill>
                        </a:rPr>
                        <a:t> common complications includes: </a:t>
                      </a:r>
                    </a:p>
                    <a:p>
                      <a:pPr marL="685800" marR="0" lvl="1" indent="-3429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400" baseline="0" dirty="0" smtClean="0"/>
                        <a:t>Reduction in gluconeogenesis</a:t>
                      </a:r>
                      <a:r>
                        <a:rPr lang="en-US" sz="1400" baseline="0" dirty="0" smtClean="0"/>
                        <a:t>.</a:t>
                      </a:r>
                      <a:r>
                        <a:rPr lang="en-US" sz="1400" b="1" baseline="0" dirty="0" smtClean="0">
                          <a:solidFill>
                            <a:srgbClr val="00B0F0"/>
                          </a:solidFill>
                          <a:sym typeface="Wingdings"/>
                        </a:rPr>
                        <a:t> </a:t>
                      </a:r>
                      <a:r>
                        <a:rPr lang="en-US" sz="1200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 </a:t>
                      </a:r>
                      <a:r>
                        <a:rPr lang="en-US" sz="1200" kern="1200" baseline="0" dirty="0" err="1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  <a:sym typeface="Wingdings"/>
                        </a:rPr>
                        <a:t>Hypoglacemia</a:t>
                      </a:r>
                      <a:endParaRPr lang="en-US" sz="1400" baseline="0" dirty="0" smtClean="0"/>
                    </a:p>
                    <a:p>
                      <a:pPr marL="685800" marR="0" lvl="1" indent="-3429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rgbClr val="00B050"/>
                          </a:solidFill>
                        </a:rPr>
                        <a:t>Alcoholic </a:t>
                      </a:r>
                      <a:r>
                        <a:rPr lang="en-US" sz="1400" baseline="0" dirty="0" smtClean="0"/>
                        <a:t>Fatty liver/ Alcohol steatosis. </a:t>
                      </a:r>
                      <a:r>
                        <a:rPr lang="en-US" sz="1200" baseline="0" dirty="0" smtClean="0">
                          <a:solidFill>
                            <a:srgbClr val="00B050"/>
                          </a:solidFill>
                        </a:rPr>
                        <a:t>Reduction of gluconeogenesis →accumulation of Acetyl co A →energy production from alcohol rather than from fat →accumulation of fat →(fatty liver)</a:t>
                      </a:r>
                    </a:p>
                    <a:p>
                      <a:pPr marL="685800" lvl="1" indent="-342900" algn="l">
                        <a:buFont typeface="+mj-lt"/>
                        <a:buAutoNum type="arabicPeriod"/>
                      </a:pPr>
                      <a:r>
                        <a:rPr lang="en-US" sz="1400" baseline="0" dirty="0" smtClean="0"/>
                        <a:t>Hepatitis.</a:t>
                      </a:r>
                      <a:r>
                        <a:rPr lang="en-US" sz="1200" b="1" baseline="0" dirty="0" smtClean="0"/>
                        <a:t> jaundice, Ascites, bleeding, encephalopathy</a:t>
                      </a:r>
                      <a:r>
                        <a:rPr lang="en-US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.(liver metabolism not going properly →accumulation ammonia → enter brain →encephalopathy) </a:t>
                      </a:r>
                    </a:p>
                    <a:p>
                      <a:pPr marL="685800" lvl="1" indent="-342900" algn="l">
                        <a:buFont typeface="+mj-lt"/>
                        <a:buAutoNum type="arabicPeriod"/>
                      </a:pPr>
                      <a:r>
                        <a:rPr lang="en-US" sz="1400" baseline="0" dirty="0" smtClean="0"/>
                        <a:t>Hepatic cirrhosis: jaundice, ascites, bleeding and encephalopathy. </a:t>
                      </a:r>
                    </a:p>
                    <a:p>
                      <a:pPr marL="685800" marR="0" lvl="1" indent="-3429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400" baseline="0" dirty="0" smtClean="0"/>
                        <a:t>Irreversible liver failure.</a:t>
                      </a:r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  <a:p>
                      <a:pPr marL="685800" marR="0" lvl="1" indent="-3429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20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Acetate converted to other product Acetyl co A “other than CO2+ H2O”. In over drinking → depletion of NAD will be in reduced form →all enzymes depend on NAD will not work →That lead to accumulation of Acetyl co A →converted into fatty acid→ deposition in liver →first step injury happen in liver on drinking alcohol. </a:t>
                      </a:r>
                      <a:endParaRPr lang="en-US" sz="1200" baseline="0" dirty="0" smtClean="0"/>
                    </a:p>
                    <a:p>
                      <a:pPr marL="342900" lvl="0" indent="-342900" algn="l">
                        <a:buFont typeface="Wingdings" charset="2"/>
                        <a:buChar char="v"/>
                      </a:pP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Hypoglycemia and ketoacidosis due to impaired hepatic gluconeogenesis and excessive </a:t>
                      </a:r>
                      <a:r>
                        <a:rPr lang="en-US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lipolytic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factors especially increased cortisol and growth hormone.</a:t>
                      </a:r>
                    </a:p>
                    <a:p>
                      <a:pPr marL="342900" lvl="0" indent="-342900" algn="l">
                        <a:buFont typeface="Wingdings" charset="2"/>
                        <a:buChar char="v"/>
                      </a:pPr>
                      <a:endParaRPr lang="en-US" sz="1200" baseline="0" dirty="0" smtClean="0"/>
                    </a:p>
                    <a:p>
                      <a:pPr marL="342900" lvl="0" indent="-342900" algn="l">
                        <a:buFont typeface="Wingdings" charset="2"/>
                        <a:buChar char="v"/>
                      </a:pPr>
                      <a:endParaRPr lang="en-US" sz="1200" baseline="0" dirty="0" smtClean="0"/>
                    </a:p>
                    <a:p>
                      <a:pPr marL="342900" lvl="0" indent="-342900" algn="l">
                        <a:buFont typeface="Wingdings" charset="2"/>
                        <a:buChar char="v"/>
                      </a:pPr>
                      <a:endParaRPr lang="en-US" sz="1200" baseline="0" dirty="0" smtClean="0"/>
                    </a:p>
                    <a:p>
                      <a:pPr marL="342900" lvl="0" indent="-342900" algn="l">
                        <a:buFont typeface="Wingdings" charset="2"/>
                        <a:buChar char="v"/>
                      </a:pPr>
                      <a:endParaRPr lang="en-US" sz="1200" baseline="0" dirty="0" smtClean="0"/>
                    </a:p>
                    <a:p>
                      <a:pPr marL="342900" lvl="0" indent="-342900" algn="l">
                        <a:buFont typeface="Wingdings" charset="2"/>
                        <a:buChar char="v"/>
                      </a:pPr>
                      <a:endParaRPr lang="en-US" sz="1200" baseline="0" dirty="0" smtClean="0"/>
                    </a:p>
                    <a:p>
                      <a:pPr marL="342900" lvl="0" indent="-342900" algn="l">
                        <a:buFont typeface="Wingdings" charset="2"/>
                        <a:buChar char="v"/>
                      </a:pPr>
                      <a:endParaRPr lang="en-US" sz="1200" baseline="0" dirty="0" smtClean="0"/>
                    </a:p>
                    <a:p>
                      <a:pPr marL="342900" lvl="0" indent="-342900" algn="l">
                        <a:buFont typeface="Wingdings" charset="2"/>
                        <a:buChar char="v"/>
                      </a:pPr>
                      <a:endParaRPr lang="en-US" sz="1200" baseline="0" dirty="0" smtClean="0"/>
                    </a:p>
                    <a:p>
                      <a:pPr marL="342900" lvl="0" indent="-342900" algn="l">
                        <a:buFont typeface="Wingdings" charset="2"/>
                        <a:buChar char="v"/>
                      </a:pPr>
                      <a:endParaRPr lang="en-US" sz="1200" baseline="0" dirty="0" smtClean="0"/>
                    </a:p>
                    <a:p>
                      <a:pPr marL="342900" lvl="0" indent="-342900" algn="l">
                        <a:buClr>
                          <a:schemeClr val="tx1"/>
                        </a:buClr>
                        <a:buFont typeface="Wingdings" charset="2"/>
                        <a:buChar char="v"/>
                      </a:pPr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Acetaldehyde</a:t>
                      </a:r>
                      <a:r>
                        <a:rPr lang="en-US" sz="1200" dirty="0" smtClean="0"/>
                        <a:t> is more toxic than alcohol →causing 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inflammation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</a:rPr>
                        <a:t> and fat cell proliferation</a:t>
                      </a:r>
                      <a:endParaRPr lang="en-US" sz="1200" dirty="0" smtClean="0"/>
                    </a:p>
                    <a:p>
                      <a:pPr marL="342900" lvl="0" indent="-342900" algn="l">
                        <a:buFont typeface="Wingdings" charset="2"/>
                        <a:buChar char="v"/>
                      </a:pPr>
                      <a:r>
                        <a:rPr lang="en-US" sz="1400" b="1" dirty="0" smtClean="0"/>
                        <a:t>Alcoholic Liver Disease: </a:t>
                      </a:r>
                      <a:r>
                        <a:rPr lang="en-US" sz="1200" b="1" dirty="0" smtClean="0"/>
                        <a:t>Normal Liver Steatosis </a:t>
                      </a:r>
                      <a:r>
                        <a:rPr lang="en-US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(infiltration of liver cells with fat) </a:t>
                      </a:r>
                      <a:r>
                        <a:rPr lang="en-US" sz="1200" b="1" dirty="0" smtClean="0"/>
                        <a:t>Steatohepatitis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 inflammation of the liver with concurrent fat accumulation in liver) </a:t>
                      </a:r>
                      <a:r>
                        <a:rPr lang="en-US" sz="1200" b="1" dirty="0" smtClean="0"/>
                        <a:t>Cirrhosis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(a chronic disease of the liver marked by degeneration of cells, inflammation, and fibrous thickening of tissue)</a:t>
                      </a:r>
                      <a:r>
                        <a:rPr lang="en-US" sz="1200" dirty="0" smtClean="0"/>
                        <a:t> </a:t>
                      </a:r>
                    </a:p>
                    <a:p>
                      <a:pPr marL="342900" lvl="0" indent="-342900" algn="l">
                        <a:buFont typeface="Wingdings" charset="2"/>
                        <a:buChar char="v"/>
                      </a:pPr>
                      <a:r>
                        <a:rPr lang="en-US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Fatty liver →inflammation→ hepatitis→ fibrosis “liver not functioning” →cirrhosis </a:t>
                      </a:r>
                      <a:endParaRPr lang="en-US" sz="1200" baseline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147202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GIT </a:t>
                      </a:r>
                      <a:endParaRPr lang="en-US" sz="1800" b="1" dirty="0"/>
                    </a:p>
                  </a:txBody>
                  <a:tcPr vert="vert270" anchor="ctr">
                    <a:solidFill>
                      <a:srgbClr val="009193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charset="2"/>
                        <a:buChar char="v"/>
                      </a:pPr>
                      <a:r>
                        <a:rPr lang="en-US" sz="1200" b="1" dirty="0" smtClean="0"/>
                        <a:t>Gastritis</a:t>
                      </a:r>
                      <a:r>
                        <a:rPr lang="en-US" sz="1200" b="1" baseline="0" dirty="0" smtClean="0"/>
                        <a:t>, hemorrhagic esophagitis, ulcer diseases and pancreatitis </a:t>
                      </a:r>
                      <a:r>
                        <a:rPr lang="en-US" sz="1200" baseline="0" dirty="0" smtClean="0"/>
                        <a:t>due to direct toxic action on epithelium. </a:t>
                      </a:r>
                    </a:p>
                    <a:p>
                      <a:pPr marL="285750" indent="-285750" algn="l">
                        <a:buFont typeface="Wingdings" charset="2"/>
                        <a:buChar char="v"/>
                      </a:pPr>
                      <a:r>
                        <a:rPr lang="en-US" sz="1200" b="1" baseline="0" dirty="0" smtClean="0"/>
                        <a:t>Diarrhea.</a:t>
                      </a:r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.</a:t>
                      </a:r>
                      <a:endParaRPr lang="en-US" sz="1200" b="1" baseline="0" dirty="0" smtClean="0">
                        <a:solidFill>
                          <a:srgbClr val="00B050"/>
                        </a:solidFill>
                      </a:endParaRPr>
                    </a:p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v"/>
                        <a:tabLst/>
                        <a:defRPr/>
                      </a:pPr>
                      <a:r>
                        <a:rPr lang="en-US" sz="1200" b="1" baseline="0" dirty="0" smtClean="0"/>
                        <a:t>Deficiency of vitamins. </a:t>
                      </a:r>
                      <a:r>
                        <a:rPr lang="en-US" sz="1200" b="1" baseline="0" dirty="0" smtClean="0">
                          <a:solidFill>
                            <a:srgbClr val="00B050"/>
                          </a:solidFill>
                        </a:rPr>
                        <a:t>→</a:t>
                      </a:r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decrease the absorption in the </a:t>
                      </a:r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intestine →</a:t>
                      </a:r>
                      <a:r>
                        <a:rPr lang="en-US" sz="12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due to diarrhea</a:t>
                      </a:r>
                      <a:endParaRPr lang="en-US" sz="1200" b="1" baseline="0" dirty="0" smtClean="0"/>
                    </a:p>
                    <a:p>
                      <a:pPr marL="285750" indent="-285750" algn="l">
                        <a:buFont typeface="Wingdings" charset="2"/>
                        <a:buChar char="v"/>
                      </a:pPr>
                      <a:r>
                        <a:rPr lang="en-US" sz="1200" b="1" baseline="0" dirty="0" smtClean="0"/>
                        <a:t>Exacerbates nutritional deficiencies. </a:t>
                      </a:r>
                    </a:p>
                    <a:p>
                      <a:pPr marL="285750" indent="-285750" algn="l">
                        <a:buFont typeface="Wingdings" charset="2"/>
                        <a:buChar char="v"/>
                      </a:pPr>
                      <a:r>
                        <a:rPr lang="en-US" sz="1200" b="1" baseline="0" dirty="0" smtClean="0"/>
                        <a:t>Weight loss and malnutrition. </a:t>
                      </a:r>
                      <a:r>
                        <a:rPr lang="en-US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(due to malabsorption)</a:t>
                      </a:r>
                    </a:p>
                    <a:p>
                      <a:pPr marL="285750" indent="-285750" algn="l">
                        <a:buFont typeface="Wingdings" charset="2"/>
                        <a:buChar char="v"/>
                      </a:pPr>
                      <a:r>
                        <a:rPr lang="en-US" sz="1200" b="1" dirty="0" smtClean="0"/>
                        <a:t>In heavy drinkers: 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increased risk of oral and esophageal cancer</a:t>
                      </a:r>
                      <a:endParaRPr lang="en-US" sz="1200" b="1" baseline="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15325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CVS</a:t>
                      </a:r>
                      <a:endParaRPr lang="en-US" sz="1800" b="1" dirty="0"/>
                    </a:p>
                  </a:txBody>
                  <a:tcPr vert="vert270" anchor="ctr">
                    <a:solidFill>
                      <a:srgbClr val="FFFC00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charset="2"/>
                        <a:buChar char="v"/>
                      </a:pPr>
                      <a:r>
                        <a:rPr lang="en-US" sz="1200" dirty="0" smtClean="0"/>
                        <a:t>Chronic</a:t>
                      </a:r>
                      <a:r>
                        <a:rPr lang="en-US" sz="1200" baseline="0" dirty="0" smtClean="0"/>
                        <a:t> alcohol abuse can lead to </a:t>
                      </a: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</a:rPr>
                        <a:t>cardiomyopathy</a:t>
                      </a:r>
                      <a:r>
                        <a:rPr lang="en-US" sz="1200" baseline="0" dirty="0" smtClean="0"/>
                        <a:t> including: </a:t>
                      </a:r>
                    </a:p>
                    <a:p>
                      <a:pPr marL="628650" lvl="1" indent="-285750" algn="l">
                        <a:buFont typeface="+mj-lt"/>
                        <a:buAutoNum type="arabicPeriod"/>
                      </a:pPr>
                      <a:r>
                        <a:rPr lang="en-US" sz="1200" b="1" baseline="0" dirty="0" smtClean="0"/>
                        <a:t>Cardiac hypertrophy.</a:t>
                      </a:r>
                    </a:p>
                    <a:p>
                      <a:pPr marL="628650" lvl="1" indent="-285750" algn="l">
                        <a:buFont typeface="+mj-lt"/>
                        <a:buAutoNum type="arabicPeriod"/>
                      </a:pPr>
                      <a:r>
                        <a:rPr lang="en-US" sz="1200" b="1" baseline="0" dirty="0" smtClean="0"/>
                        <a:t>Congestive heart failure. </a:t>
                      </a:r>
                    </a:p>
                    <a:p>
                      <a:pPr marL="628650" lvl="1" indent="-285750" algn="l">
                        <a:buFont typeface="+mj-lt"/>
                        <a:buAutoNum type="arabicPeriod"/>
                      </a:pPr>
                      <a:r>
                        <a:rPr lang="en-US" sz="1200" b="1" baseline="0" dirty="0" smtClean="0"/>
                        <a:t>Arrhythmias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due to K</a:t>
                      </a:r>
                      <a:r>
                        <a:rPr lang="en-US" sz="1200" baseline="30000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 and Mg</a:t>
                      </a:r>
                      <a:r>
                        <a:rPr lang="en-US" sz="1200" baseline="30000" dirty="0" smtClean="0">
                          <a:solidFill>
                            <a:srgbClr val="FF0000"/>
                          </a:solidFill>
                        </a:rPr>
                        <a:t>2+ 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depletion </a:t>
                      </a:r>
                      <a:r>
                        <a:rPr lang="en-US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as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well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as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enhanced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release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of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catecholamine.</a:t>
                      </a:r>
                      <a:endParaRPr lang="en-US" sz="1200" b="1" baseline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marL="628650" lvl="1" indent="-285750" algn="l">
                        <a:buFont typeface="+mj-lt"/>
                        <a:buAutoNum type="arabicPeriod"/>
                      </a:pPr>
                      <a:r>
                        <a:rPr lang="en-US" sz="1200" b="1" baseline="0" dirty="0" smtClean="0"/>
                        <a:t>Hypertension </a:t>
                      </a:r>
                      <a:r>
                        <a:rPr lang="en-US" sz="1200" baseline="0" dirty="0" smtClean="0"/>
                        <a:t>due to increased calcium and </a:t>
                      </a: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</a:rPr>
                        <a:t>sympathetic activity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aseline="0" dirty="0" smtClean="0">
                          <a:solidFill>
                            <a:srgbClr val="00B050"/>
                          </a:solidFill>
                        </a:rPr>
                        <a:t>also by producing substances that attack the vascular epithelial cells.</a:t>
                      </a:r>
                    </a:p>
                    <a:p>
                      <a:pPr marL="628650" lvl="1" indent="-285750" algn="l">
                        <a:buFont typeface="Arial" charset="0"/>
                        <a:buChar char="•"/>
                      </a:pPr>
                      <a:r>
                        <a:rPr lang="en-US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Alcohol is the most common cause of reversible hypertension.</a:t>
                      </a:r>
                      <a:endParaRPr lang="en-US" sz="1200" baseline="0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object 7"/>
          <p:cNvSpPr/>
          <p:nvPr/>
        </p:nvSpPr>
        <p:spPr>
          <a:xfrm>
            <a:off x="767664" y="4184437"/>
            <a:ext cx="1049562" cy="8790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8"/>
          <p:cNvSpPr/>
          <p:nvPr/>
        </p:nvSpPr>
        <p:spPr>
          <a:xfrm>
            <a:off x="1965417" y="4184437"/>
            <a:ext cx="1056044" cy="8790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244" y="4184437"/>
            <a:ext cx="970561" cy="8790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922" y="4184437"/>
            <a:ext cx="1092075" cy="87905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E34995F-25C7-4CC7-9760-587F56D421DD}"/>
              </a:ext>
            </a:extLst>
          </p:cNvPr>
          <p:cNvSpPr/>
          <p:nvPr/>
        </p:nvSpPr>
        <p:spPr>
          <a:xfrm>
            <a:off x="0" y="0"/>
            <a:ext cx="6858000" cy="4099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Complications </a:t>
            </a:r>
            <a:r>
              <a:rPr lang="en-US" sz="24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Of Chronic Alcohol Use (Alcoholism)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6213" y="5063490"/>
            <a:ext cx="58956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sz="1200" dirty="0" smtClean="0"/>
              <a:t>     Healthy </a:t>
            </a:r>
            <a:r>
              <a:rPr lang="en-US" sz="1200" dirty="0" smtClean="0"/>
              <a:t>liver   </a:t>
            </a:r>
            <a:r>
              <a:rPr lang="en-US" sz="1200" dirty="0"/>
              <a:t>Liver in </a:t>
            </a:r>
            <a:r>
              <a:rPr lang="en-US" sz="1200" dirty="0" smtClean="0"/>
              <a:t>chronic </a:t>
            </a:r>
            <a:r>
              <a:rPr lang="en-US" sz="1200" dirty="0" smtClean="0"/>
              <a:t>alcoholics    </a:t>
            </a:r>
            <a:r>
              <a:rPr lang="en-US" sz="1200" dirty="0" smtClean="0"/>
              <a:t>Normal liver        </a:t>
            </a:r>
            <a:r>
              <a:rPr lang="en-US" sz="1200" dirty="0" smtClean="0"/>
              <a:t>   </a:t>
            </a:r>
            <a:r>
              <a:rPr lang="en-US" sz="1200" dirty="0"/>
              <a:t>Fatty </a:t>
            </a:r>
            <a:r>
              <a:rPr lang="en-US" sz="1200" dirty="0" smtClean="0"/>
              <a:t>liver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3" t="28223" r="12067" b="29380"/>
          <a:stretch/>
        </p:blipFill>
        <p:spPr>
          <a:xfrm>
            <a:off x="5679114" y="4209698"/>
            <a:ext cx="1061167" cy="75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04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630263"/>
              </p:ext>
            </p:extLst>
          </p:nvPr>
        </p:nvGraphicFramePr>
        <p:xfrm>
          <a:off x="0" y="0"/>
          <a:ext cx="6858000" cy="98485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9567"/>
                <a:gridCol w="749508"/>
                <a:gridCol w="629587"/>
                <a:gridCol w="4819338"/>
              </a:tblGrid>
              <a:tr h="52246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Organ/ system </a:t>
                      </a:r>
                      <a:endParaRPr lang="en-US" sz="1200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Complications</a:t>
                      </a:r>
                      <a:r>
                        <a:rPr lang="en-US" sz="1200" baseline="0" dirty="0" smtClean="0"/>
                        <a:t> </a:t>
                      </a:r>
                      <a:endParaRPr lang="en-US" sz="1200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1560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Hematology</a:t>
                      </a:r>
                      <a:endParaRPr lang="en-US" sz="1800" b="1" dirty="0"/>
                    </a:p>
                  </a:txBody>
                  <a:tcPr vert="vert270" anchor="ctr">
                    <a:solidFill>
                      <a:srgbClr val="73FEFF">
                        <a:alpha val="5098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42900" indent="-342900" algn="l">
                        <a:buClr>
                          <a:schemeClr val="tx1"/>
                        </a:buClr>
                        <a:buFont typeface="+mj-lt"/>
                        <a:buAutoNum type="arabicPeriod"/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Iron deficiency anemia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400" b="0" baseline="0" dirty="0" smtClean="0">
                          <a:solidFill>
                            <a:srgbClr val="00B050"/>
                          </a:solidFill>
                        </a:rPr>
                        <a:t>(microcytic anemia) </a:t>
                      </a:r>
                      <a:r>
                        <a:rPr lang="en-US" sz="1400" baseline="0" dirty="0" smtClean="0"/>
                        <a:t>due to inadequate dietary intake and GIT blood loss. </a:t>
                      </a:r>
                    </a:p>
                    <a:p>
                      <a:pPr marL="342900" indent="-342900" algn="l">
                        <a:buClr>
                          <a:schemeClr val="tx1"/>
                        </a:buClr>
                        <a:buFont typeface="+mj-lt"/>
                        <a:buAutoNum type="arabicPeriod"/>
                      </a:pP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</a:rPr>
                        <a:t>Megaloblastic anemia </a:t>
                      </a:r>
                      <a:r>
                        <a:rPr lang="en-US" sz="1400" baseline="0" dirty="0" smtClean="0"/>
                        <a:t>due to 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</a:rPr>
                        <a:t>folate deficiency</a:t>
                      </a:r>
                      <a:r>
                        <a:rPr lang="en-US" sz="1400" baseline="0" dirty="0" smtClean="0"/>
                        <a:t>, malnutrition and impaired folate absorption. 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sz="1400" b="1" baseline="0" dirty="0" smtClean="0"/>
                        <a:t>Hemolytic anemia. </a:t>
                      </a:r>
                      <a:r>
                        <a:rPr lang="en-US" sz="12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(Destruction of red blood cells)</a:t>
                      </a:r>
                    </a:p>
                    <a:p>
                      <a:pPr marL="342900" indent="-342900" algn="l">
                        <a:buClr>
                          <a:schemeClr val="tx1"/>
                        </a:buClr>
                        <a:buFont typeface="+mj-lt"/>
                        <a:buAutoNum type="arabicPeriod"/>
                      </a:pP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</a:rPr>
                        <a:t>Bone marrow suppression</a:t>
                      </a:r>
                      <a:r>
                        <a:rPr lang="en-US" sz="1400" b="1" baseline="0" dirty="0" smtClean="0"/>
                        <a:t>.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sz="1400" b="1" baseline="0" dirty="0" smtClean="0"/>
                        <a:t>Thrombocytopenia</a:t>
                      </a:r>
                      <a:r>
                        <a:rPr lang="en-US" sz="1400" baseline="0" dirty="0" smtClean="0"/>
                        <a:t> (suppressing platelet formation and prolong bleeding time).</a:t>
                      </a:r>
                    </a:p>
                    <a:p>
                      <a:pPr marL="342900" marR="0" indent="-3429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400" b="1" baseline="0" dirty="0" smtClean="0"/>
                        <a:t>Impaired production of 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</a:rPr>
                        <a:t>vitamin-K dependent clotting factors </a:t>
                      </a:r>
                      <a:r>
                        <a:rPr lang="en-US" sz="1400" baseline="0" dirty="0" smtClean="0"/>
                        <a:t>leading to prolonged prothrombin time. </a:t>
                      </a:r>
                      <a:r>
                        <a:rPr lang="en-US" sz="1200" b="1" baseline="0" dirty="0" smtClean="0">
                          <a:solidFill>
                            <a:srgbClr val="00B050"/>
                          </a:solidFill>
                        </a:rPr>
                        <a:t>(</a:t>
                      </a:r>
                      <a:r>
                        <a:rPr lang="en-US" sz="1200" b="1" baseline="0" dirty="0" err="1" smtClean="0">
                          <a:solidFill>
                            <a:srgbClr val="00B050"/>
                          </a:solidFill>
                        </a:rPr>
                        <a:t>Vit</a:t>
                      </a:r>
                      <a:r>
                        <a:rPr lang="en-US" sz="1200" b="1" baseline="0" dirty="0" smtClean="0">
                          <a:solidFill>
                            <a:srgbClr val="00B050"/>
                          </a:solidFill>
                        </a:rPr>
                        <a:t> K is an important precursor to clot if there were deficiency thrombocytopenia will happen )</a:t>
                      </a:r>
                      <a:endParaRPr lang="en-US" sz="1200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67001">
                <a:tc rowSpan="3"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Endocrine</a:t>
                      </a:r>
                      <a:endParaRPr lang="en-US" sz="1800" b="1" dirty="0"/>
                    </a:p>
                  </a:txBody>
                  <a:tcPr vert="vert270" anchor="ctr">
                    <a:solidFill>
                      <a:srgbClr val="942093">
                        <a:alpha val="50196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buFont typeface="Wingdings" charset="2"/>
                        <a:buNone/>
                      </a:pPr>
                      <a:r>
                        <a:rPr lang="en-US" sz="1400" b="1" dirty="0" smtClean="0"/>
                        <a:t>Hypogonadism </a:t>
                      </a:r>
                      <a:endParaRPr lang="en-US" sz="1400" b="1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charset="2"/>
                        <a:buNone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In women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charset="2"/>
                        <a:buNone/>
                      </a:pPr>
                      <a:r>
                        <a:rPr lang="en-US" sz="1400" dirty="0" smtClean="0"/>
                        <a:t>ovarian dysfunction, amenorrhea </a:t>
                      </a:r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(abnormal absence of menstruation)</a:t>
                      </a:r>
                      <a:r>
                        <a:rPr lang="en-US" sz="1400" dirty="0" smtClean="0"/>
                        <a:t> , anovulation, hyperprolactinemia </a:t>
                      </a:r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(high prolactin)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associated</a:t>
                      </a:r>
                      <a:r>
                        <a:rPr lang="en-US" sz="1400" baseline="0" dirty="0" smtClean="0">
                          <a:solidFill>
                            <a:srgbClr val="00B050"/>
                          </a:solidFill>
                        </a:rPr>
                        <a:t> with low estrogen </a:t>
                      </a:r>
                      <a:r>
                        <a:rPr lang="en-US" sz="1400" dirty="0" smtClean="0"/>
                        <a:t>→infertility</a:t>
                      </a:r>
                      <a:r>
                        <a:rPr lang="en-US" sz="1400" baseline="0" dirty="0" smtClean="0"/>
                        <a:t>.</a:t>
                      </a:r>
                      <a:endParaRPr lang="en-US" sz="1400" dirty="0"/>
                    </a:p>
                  </a:txBody>
                  <a:tcPr anchor="ctr"/>
                </a:tc>
              </a:tr>
              <a:tr h="9713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285750" indent="-285750" algn="l">
                        <a:buFont typeface="Wingdings" charset="2"/>
                        <a:buChar char="v"/>
                      </a:pP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charset="2"/>
                        <a:buNone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In men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charset="2"/>
                        <a:buNone/>
                      </a:pPr>
                      <a:r>
                        <a:rPr lang="en-US" sz="1400" dirty="0" smtClean="0"/>
                        <a:t>Gynecomastia</a:t>
                      </a:r>
                      <a:r>
                        <a:rPr lang="en-US" sz="1400" baseline="0" dirty="0" smtClean="0"/>
                        <a:t>, decreased muscle and bone mass, testicular atrophy and sexual impotence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due to inhibition of luteinizing hormone (LH), decreased in testosterone, estradiol and progesterone.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041184">
                <a:tc vMerge="1"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charset="2"/>
                        <a:buNone/>
                      </a:pPr>
                      <a:r>
                        <a:rPr lang="en-US" sz="1400" b="1" dirty="0" smtClean="0"/>
                        <a:t>Hypoglycemia &amp; ketoacidosis</a:t>
                      </a:r>
                      <a:endParaRPr lang="en-US" sz="1400" b="1" dirty="0"/>
                    </a:p>
                  </a:txBody>
                  <a:tcPr vert="vert270" anchor="ctr"/>
                </a:tc>
                <a:tc gridSpan="2">
                  <a:txBody>
                    <a:bodyPr/>
                    <a:lstStyle/>
                    <a:p>
                      <a:pPr marL="0" indent="0" algn="l">
                        <a:buFont typeface="Wingdings" charset="2"/>
                        <a:buNone/>
                      </a:pPr>
                      <a:r>
                        <a:rPr lang="en-US" sz="1400" dirty="0" smtClean="0"/>
                        <a:t>due to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impaired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hepatic gluconeogenesis </a:t>
                      </a:r>
                      <a:r>
                        <a:rPr lang="en-US" sz="1400" dirty="0" smtClean="0"/>
                        <a:t>&amp; excessive </a:t>
                      </a:r>
                      <a:r>
                        <a:rPr lang="en-US" sz="1400" dirty="0" err="1" smtClean="0"/>
                        <a:t>lipolytic</a:t>
                      </a:r>
                      <a:r>
                        <a:rPr lang="en-US" sz="1400" dirty="0" smtClean="0"/>
                        <a:t> factors, especially increased </a:t>
                      </a:r>
                      <a:r>
                        <a:rPr lang="en-US" sz="1400" b="1" dirty="0" smtClean="0"/>
                        <a:t>cortisol </a:t>
                      </a:r>
                      <a:r>
                        <a:rPr lang="en-US" sz="1400" dirty="0" smtClean="0"/>
                        <a:t>and </a:t>
                      </a:r>
                      <a:r>
                        <a:rPr lang="en-US" sz="1400" b="1" dirty="0" smtClean="0"/>
                        <a:t>growth hormone</a:t>
                      </a:r>
                      <a:r>
                        <a:rPr lang="en-US" sz="1400" dirty="0" smtClean="0"/>
                        <a:t>.</a:t>
                      </a:r>
                    </a:p>
                    <a:p>
                      <a:pPr marL="0" indent="0" algn="l">
                        <a:buFont typeface="Wingdings" charset="2"/>
                        <a:buNone/>
                      </a:pPr>
                      <a:r>
                        <a:rPr lang="en-US" sz="1200" b="1" dirty="0" smtClean="0">
                          <a:solidFill>
                            <a:srgbClr val="00B050"/>
                          </a:solidFill>
                        </a:rPr>
                        <a:t>Ketoacidosis can</a:t>
                      </a:r>
                      <a:r>
                        <a:rPr lang="en-US" sz="1200" b="1" baseline="0" dirty="0" smtClean="0">
                          <a:solidFill>
                            <a:srgbClr val="00B050"/>
                          </a:solidFill>
                        </a:rPr>
                        <a:t> be seen in 2 condition if the glucose is :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US" sz="1200" b="1" baseline="0" dirty="0" smtClean="0">
                          <a:solidFill>
                            <a:srgbClr val="00B050"/>
                          </a:solidFill>
                        </a:rPr>
                        <a:t>Low : alcoholism patient (fatty liver)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US" sz="1200" b="1" baseline="0" dirty="0" smtClean="0">
                          <a:solidFill>
                            <a:srgbClr val="00B050"/>
                          </a:solidFill>
                        </a:rPr>
                        <a:t>High : diabetic patient </a:t>
                      </a:r>
                      <a:endParaRPr lang="en-US" sz="1200" b="1" dirty="0" smtClean="0">
                        <a:solidFill>
                          <a:srgbClr val="00B050"/>
                        </a:solidFill>
                      </a:endParaRPr>
                    </a:p>
                    <a:p>
                      <a:pPr marL="0" indent="0" algn="l">
                        <a:buFont typeface="Wingdings" charset="2"/>
                        <a:buNone/>
                      </a:pPr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indent="0" algn="l">
                        <a:buFont typeface="Wingdings" charset="2"/>
                        <a:buNone/>
                      </a:pPr>
                      <a:endParaRPr lang="en-US" sz="1400" dirty="0"/>
                    </a:p>
                  </a:txBody>
                  <a:tcPr anchor="ctr"/>
                </a:tc>
              </a:tr>
              <a:tr h="2930889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CNS</a:t>
                      </a:r>
                      <a:endParaRPr lang="en-US" sz="1800" b="1" dirty="0"/>
                    </a:p>
                  </a:txBody>
                  <a:tcPr vert="vert270" anchor="ctr">
                    <a:solidFill>
                      <a:srgbClr val="8EFA00">
                        <a:alpha val="50196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sz="1400" b="1" dirty="0" smtClean="0"/>
                        <a:t>Tolerance</a:t>
                      </a:r>
                      <a:r>
                        <a:rPr lang="en-US" sz="1400" b="1" baseline="0" dirty="0" smtClean="0"/>
                        <a:t>. 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sz="1400" b="1" baseline="0" dirty="0" smtClean="0"/>
                        <a:t>Physiological and psychological dependence. </a:t>
                      </a:r>
                    </a:p>
                    <a:p>
                      <a:pPr marL="685800" lvl="1" indent="-342900" algn="l">
                        <a:buFont typeface="Arial" charset="0"/>
                        <a:buChar char="•"/>
                      </a:pPr>
                      <a:r>
                        <a:rPr lang="en-US" sz="1400" b="0" i="0" u="sng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Physiological dependence</a:t>
                      </a:r>
                      <a:r>
                        <a:rPr lang="en-US" sz="1400" b="0" i="0" u="non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: </a:t>
                      </a:r>
                      <a:r>
                        <a:rPr lang="en-US" sz="1400" b="0" i="0" u="none" baseline="0" dirty="0" smtClean="0">
                          <a:solidFill>
                            <a:srgbClr val="00B050"/>
                          </a:solidFill>
                        </a:rPr>
                        <a:t>Changes in physiological action</a:t>
                      </a:r>
                      <a:r>
                        <a:rPr lang="en-US" sz="1400" b="0" i="0" u="non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according to the substance the patient’s addicted to it.</a:t>
                      </a:r>
                    </a:p>
                    <a:p>
                      <a:pPr marL="685800" lvl="1" indent="-342900" algn="l">
                        <a:buFont typeface="Arial" charset="0"/>
                        <a:buChar char="•"/>
                      </a:pPr>
                      <a:r>
                        <a:rPr lang="en-US" sz="1400" b="0" i="0" u="sng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Psychological dependence</a:t>
                      </a:r>
                      <a:r>
                        <a:rPr lang="en-US" sz="1400" b="0" i="0" u="non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: </a:t>
                      </a:r>
                      <a:r>
                        <a:rPr lang="en-US" sz="1400" b="0" i="0" u="none" baseline="0" dirty="0" smtClean="0">
                          <a:solidFill>
                            <a:srgbClr val="00B050"/>
                          </a:solidFill>
                        </a:rPr>
                        <a:t>No changes in the physiology </a:t>
                      </a:r>
                      <a:r>
                        <a:rPr lang="en-US" sz="1400" b="0" i="0" u="non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but the person just want to show off. 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sz="1400" b="1" baseline="0" dirty="0" smtClean="0"/>
                        <a:t>Addiction: 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</a:rPr>
                        <a:t>dopamine</a:t>
                      </a:r>
                      <a:r>
                        <a:rPr lang="en-US" sz="1400" b="1" baseline="0" dirty="0" smtClean="0"/>
                        <a:t>, </a:t>
                      </a:r>
                      <a:r>
                        <a:rPr lang="en-US" sz="1400" b="1" baseline="0" dirty="0" smtClean="0">
                          <a:solidFill>
                            <a:srgbClr val="0432FF"/>
                          </a:solidFill>
                        </a:rPr>
                        <a:t>serotonin and opioids</a:t>
                      </a:r>
                      <a:r>
                        <a:rPr lang="en-US" sz="1400" b="1" baseline="0" dirty="0" smtClean="0"/>
                        <a:t> are involved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sz="1400" b="1" baseline="0" dirty="0" smtClean="0"/>
                        <a:t>Neurological disturbances.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sz="1400" b="1" baseline="0" dirty="0" smtClean="0"/>
                        <a:t>Wernicke-</a:t>
                      </a:r>
                      <a:r>
                        <a:rPr lang="en-US" sz="1400" b="1" baseline="0" dirty="0" err="1" smtClean="0"/>
                        <a:t>Korsakoff</a:t>
                      </a:r>
                      <a:r>
                        <a:rPr lang="en-US" sz="1400" b="1" baseline="0" dirty="0" smtClean="0"/>
                        <a:t> syndrome.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Vitamins deficiency→ A,D,B”B1”→ Wernicke encephalopathy or </a:t>
                      </a:r>
                      <a:r>
                        <a:rPr lang="en-US" sz="1400" dirty="0" err="1" smtClean="0">
                          <a:solidFill>
                            <a:srgbClr val="00B050"/>
                          </a:solidFill>
                        </a:rPr>
                        <a:t>Korsakoff</a:t>
                      </a:r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 psychosis may occur</a:t>
                      </a:r>
                      <a:endParaRPr lang="en-US" sz="1400" b="1" baseline="0" dirty="0" smtClean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Wingdings" charset="2"/>
                        <a:buNone/>
                      </a:pPr>
                      <a:endParaRPr lang="en-US" sz="1400" dirty="0"/>
                    </a:p>
                  </a:txBody>
                  <a:tcPr vert="vert270" anchor="ctr"/>
                </a:tc>
                <a:tc hMerge="1">
                  <a:txBody>
                    <a:bodyPr/>
                    <a:lstStyle/>
                    <a:p>
                      <a:pPr marL="285750" indent="-285750" algn="l">
                        <a:buFont typeface="Wingdings" charset="2"/>
                        <a:buChar char="v"/>
                      </a:pPr>
                      <a:endParaRPr lang="en-US" sz="1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737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جدول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832873"/>
              </p:ext>
            </p:extLst>
          </p:nvPr>
        </p:nvGraphicFramePr>
        <p:xfrm>
          <a:off x="0" y="3718059"/>
          <a:ext cx="6858000" cy="3566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705"/>
                <a:gridCol w="36197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885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63216"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+mn-lt"/>
                        </a:rPr>
                        <a:t>Wernicke-</a:t>
                      </a:r>
                      <a:r>
                        <a:rPr lang="en-US" sz="2000" b="1" dirty="0" err="1" smtClean="0">
                          <a:latin typeface="+mn-lt"/>
                        </a:rPr>
                        <a:t>Korsakoff</a:t>
                      </a:r>
                      <a:r>
                        <a:rPr lang="en-US" sz="2000" b="1" dirty="0" smtClean="0">
                          <a:latin typeface="+mn-lt"/>
                        </a:rPr>
                        <a:t> syndrome</a:t>
                      </a:r>
                    </a:p>
                    <a:p>
                      <a:endParaRPr lang="en-US" sz="2000" b="1" dirty="0" smtClean="0">
                        <a:latin typeface="+mn-lt"/>
                      </a:endParaRPr>
                    </a:p>
                    <a:p>
                      <a:endParaRPr lang="en-US" sz="2000" b="1" dirty="0">
                        <a:latin typeface="+mn-lt"/>
                      </a:endParaRPr>
                    </a:p>
                  </a:txBody>
                  <a:tcPr vert="vert270">
                    <a:solidFill>
                      <a:srgbClr val="942093">
                        <a:alpha val="5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is a combined manifestation of 2 disorders</a:t>
                      </a:r>
                      <a:r>
                        <a:rPr lang="en-US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en-US" sz="14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6433">
                <a:tc vMerge="1">
                  <a:txBody>
                    <a:bodyPr/>
                    <a:lstStyle/>
                    <a:p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Wernicke's encephalopathy</a:t>
                      </a:r>
                    </a:p>
                    <a:p>
                      <a:r>
                        <a:rPr lang="en-US" sz="140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characterized by: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ocular disturbances </a:t>
                      </a:r>
                      <a:endParaRPr lang="en-US" sz="1400" u="non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unsteady </a:t>
                      </a:r>
                      <a:r>
                        <a:rPr lang="en-US" sz="140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gait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changes in </a:t>
                      </a:r>
                      <a:r>
                        <a:rPr lang="en-US" sz="1400" u="non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mental state as confusion</a:t>
                      </a:r>
                      <a:r>
                        <a:rPr lang="en-US" sz="140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4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delirium</a:t>
                      </a:r>
                      <a:r>
                        <a:rPr lang="ar-SA" sz="1400" u="none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(هذيان)</a:t>
                      </a:r>
                      <a:r>
                        <a:rPr lang="ar-SA" sz="1400" u="none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 ataxia</a:t>
                      </a:r>
                    </a:p>
                    <a:p>
                      <a:endParaRPr lang="en-US" sz="140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47688" indent="-411163" algn="ctr" eaLnBrk="1" hangingPunct="1">
                        <a:spcBef>
                          <a:spcPts val="0"/>
                        </a:spcBef>
                        <a:buClr>
                          <a:srgbClr val="000000"/>
                        </a:buClr>
                        <a:buFontTx/>
                        <a:buNone/>
                        <a:defRPr/>
                      </a:pPr>
                      <a:r>
                        <a:rPr lang="en-US" sz="1400" b="1" u="none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Korsakoff's</a:t>
                      </a:r>
                      <a:r>
                        <a:rPr lang="en-US" sz="1400" b="1" u="non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psychosis: </a:t>
                      </a:r>
                    </a:p>
                    <a:p>
                      <a:pPr marL="547688" indent="-411163" eaLnBrk="1" hangingPunct="1">
                        <a:spcBef>
                          <a:spcPts val="0"/>
                        </a:spcBef>
                        <a:buClr>
                          <a:srgbClr val="000000"/>
                        </a:buClr>
                        <a:buFont typeface="+mj-lt"/>
                        <a:buAutoNum type="arabicPeriod"/>
                        <a:defRPr/>
                      </a:pPr>
                      <a:r>
                        <a:rPr lang="en-US" sz="140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4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mpaired </a:t>
                      </a:r>
                      <a:r>
                        <a:rPr lang="en-US" sz="140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memory </a:t>
                      </a:r>
                      <a:r>
                        <a:rPr lang="en-US" sz="1400" u="none" kern="120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especially in elderly.</a:t>
                      </a:r>
                      <a:endParaRPr lang="en-US" sz="1400" u="none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547688" indent="-411163" eaLnBrk="1" hangingPunct="1">
                        <a:spcBef>
                          <a:spcPts val="0"/>
                        </a:spcBef>
                        <a:buClr>
                          <a:srgbClr val="000000"/>
                        </a:buClr>
                        <a:buFont typeface="+mj-lt"/>
                        <a:buAutoNum type="arabicPeriod"/>
                        <a:defRPr/>
                      </a:pPr>
                      <a:r>
                        <a:rPr lang="en-US" sz="140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14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ognitive </a:t>
                      </a:r>
                      <a:r>
                        <a:rPr lang="en-US" sz="140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</a:t>
                      </a:r>
                      <a:r>
                        <a:rPr lang="en-US" sz="1400" u="none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behavioral dysfunction</a:t>
                      </a:r>
                      <a:r>
                        <a:rPr lang="en-US" sz="140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en-US" sz="140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1642">
                <a:tc vMerge="1">
                  <a:txBody>
                    <a:bodyPr/>
                    <a:lstStyle/>
                    <a:p>
                      <a:endParaRPr lang="en-US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547688" indent="-411163" eaLnBrk="1" hangingPunct="1">
                        <a:spcBef>
                          <a:spcPts val="0"/>
                        </a:spcBef>
                        <a:buFontTx/>
                        <a:buNone/>
                        <a:defRPr/>
                      </a:pPr>
                      <a:r>
                        <a:rPr lang="en-US" sz="140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Cause: </a:t>
                      </a:r>
                      <a:r>
                        <a:rPr lang="en-US" sz="1400" b="1" u="non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thiamine (vitamin B1) deficiency </a:t>
                      </a:r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(rarely seen with absence of</a:t>
                      </a:r>
                      <a:r>
                        <a:rPr lang="en-US" sz="14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alcoholism)</a:t>
                      </a:r>
                    </a:p>
                    <a:p>
                      <a:pPr marL="547688" indent="-411163" eaLnBrk="1" hangingPunct="1">
                        <a:spcBef>
                          <a:spcPts val="0"/>
                        </a:spcBef>
                        <a:buFontTx/>
                        <a:buNone/>
                        <a:defRPr/>
                      </a:pPr>
                      <a:r>
                        <a:rPr lang="en-US" sz="14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due </a:t>
                      </a:r>
                      <a:r>
                        <a:rPr lang="en-US" sz="140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to:</a:t>
                      </a:r>
                    </a:p>
                    <a:p>
                      <a:pPr marL="542925" lvl="1" indent="-285750" eaLnBrk="1" hangingPunct="1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40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inadequate nutritional </a:t>
                      </a:r>
                      <a:r>
                        <a:rPr lang="en-US" sz="14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intake.</a:t>
                      </a:r>
                      <a:endParaRPr lang="en-US" sz="140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542925" lvl="1" indent="-285750" eaLnBrk="1" hangingPunct="1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4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decreased</a:t>
                      </a:r>
                      <a:r>
                        <a:rPr lang="en-US" sz="140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uptake of thiamine from </a:t>
                      </a:r>
                      <a:r>
                        <a:rPr lang="en-US" sz="14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GIT.</a:t>
                      </a:r>
                      <a:endParaRPr lang="en-US" sz="140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542925" lvl="1" indent="-285750" eaLnBrk="1" hangingPunct="1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4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decreased</a:t>
                      </a:r>
                      <a:r>
                        <a:rPr lang="en-US" sz="140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liver thiamine </a:t>
                      </a:r>
                      <a:r>
                        <a:rPr lang="en-US" sz="140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stores.</a:t>
                      </a:r>
                      <a:endParaRPr lang="en-US" sz="140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1642">
                <a:tc vMerge="1">
                  <a:txBody>
                    <a:bodyPr/>
                    <a:lstStyle/>
                    <a:p>
                      <a:pPr marL="0" marR="0" lvl="1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Century Gothic" panose="020B0502020202020204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1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Treated by: </a:t>
                      </a:r>
                      <a:r>
                        <a:rPr lang="en-US" sz="1400" b="1" u="none" kern="1200" dirty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thiamine</a:t>
                      </a:r>
                      <a:r>
                        <a:rPr lang="en-US" sz="14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+ </a:t>
                      </a:r>
                      <a:r>
                        <a:rPr lang="en-US" sz="1400" b="1" u="none" kern="1200" dirty="0"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dextrose-containing IV fluids</a:t>
                      </a:r>
                      <a:r>
                        <a:rPr lang="en-US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400" b="1" u="none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u="none" kern="1200" baseline="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(because of dehydration)</a:t>
                      </a:r>
                      <a:r>
                        <a:rPr lang="en-US" sz="1400" b="1" u="none" kern="120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1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E34995F-25C7-4CC7-9760-587F56D421DD}"/>
              </a:ext>
            </a:extLst>
          </p:cNvPr>
          <p:cNvSpPr/>
          <p:nvPr/>
        </p:nvSpPr>
        <p:spPr>
          <a:xfrm>
            <a:off x="0" y="0"/>
            <a:ext cx="6858000" cy="4946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Chronic Alcoholism Associated Syndromes </a:t>
            </a:r>
          </a:p>
        </p:txBody>
      </p:sp>
      <p:pic>
        <p:nvPicPr>
          <p:cNvPr id="4" name="Picture 5" descr="File:Photo of baby with FAS.jpg">
            <a:hlinkClick r:id="rId3"/>
            <a:extLst>
              <a:ext uri="{FF2B5EF4-FFF2-40B4-BE49-F238E27FC236}">
                <a16:creationId xmlns:a16="http://schemas.microsoft.com/office/drawing/2014/main" xmlns="" id="{31B03F88-DFE0-4DD7-8841-CF1153245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791" y="2604935"/>
            <a:ext cx="1751327" cy="992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جدول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931649"/>
              </p:ext>
            </p:extLst>
          </p:nvPr>
        </p:nvGraphicFramePr>
        <p:xfrm>
          <a:off x="0" y="494675"/>
          <a:ext cx="6858000" cy="3215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705"/>
                <a:gridCol w="64082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35757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Fetal alcohol syndrome(FAS)</a:t>
                      </a:r>
                      <a:endParaRPr lang="en-US" sz="1600" b="1" dirty="0" smtClean="0">
                        <a:latin typeface="+mn-lt"/>
                      </a:endParaRPr>
                    </a:p>
                    <a:p>
                      <a:endParaRPr lang="en-US" sz="1600" b="1" dirty="0">
                        <a:latin typeface="+mn-lt"/>
                      </a:endParaRPr>
                    </a:p>
                  </a:txBody>
                  <a:tcPr vert="vert270">
                    <a:solidFill>
                      <a:srgbClr val="FF7E79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charset="2"/>
                        <a:buChar char="v"/>
                      </a:pPr>
                      <a:r>
                        <a:rPr lang="en-US" sz="1350" u="none" kern="1200" dirty="0" smtClean="0">
                          <a:solidFill>
                            <a:srgbClr val="00B050"/>
                          </a:solidFill>
                          <a:effectLst/>
                        </a:rPr>
                        <a:t>are a group of conditions that can occur in a person whose mother drank </a:t>
                      </a:r>
                      <a:r>
                        <a:rPr lang="en-US" sz="1350" u="none" strike="noStrike" kern="1200" dirty="0" smtClean="0">
                          <a:solidFill>
                            <a:srgbClr val="00B050"/>
                          </a:solidFill>
                          <a:effectLst/>
                        </a:rPr>
                        <a:t>alcohol</a:t>
                      </a:r>
                      <a:r>
                        <a:rPr lang="en-US" sz="1350" u="none" kern="1200" dirty="0" smtClean="0">
                          <a:solidFill>
                            <a:srgbClr val="00B050"/>
                          </a:solidFill>
                          <a:effectLst/>
                        </a:rPr>
                        <a:t> during </a:t>
                      </a:r>
                      <a:r>
                        <a:rPr lang="en-US" sz="1350" u="none" strike="noStrike" kern="1200" dirty="0" smtClean="0">
                          <a:solidFill>
                            <a:srgbClr val="00B050"/>
                          </a:solidFill>
                          <a:effectLst/>
                        </a:rPr>
                        <a:t>pregnancy</a:t>
                      </a:r>
                      <a:r>
                        <a:rPr lang="en-US" sz="1350" u="none" kern="1200" dirty="0" smtClean="0">
                          <a:solidFill>
                            <a:srgbClr val="00B050"/>
                          </a:solidFill>
                          <a:effectLst/>
                        </a:rPr>
                        <a:t>. </a:t>
                      </a:r>
                    </a:p>
                    <a:p>
                      <a:pPr marL="285750" indent="-285750" algn="l">
                        <a:buFont typeface="Wingdings" charset="2"/>
                        <a:buChar char="v"/>
                      </a:pPr>
                      <a:r>
                        <a:rPr lang="en-US" sz="1350" u="none" kern="1200" dirty="0" smtClean="0">
                          <a:effectLst/>
                        </a:rPr>
                        <a:t>Problems may include an </a:t>
                      </a:r>
                      <a:r>
                        <a:rPr lang="en-US" sz="1350" b="1" u="none" kern="1200" dirty="0" smtClean="0">
                          <a:effectLst/>
                        </a:rPr>
                        <a:t>abnormal appearance, short height, low body weight, </a:t>
                      </a:r>
                      <a:r>
                        <a:rPr lang="en-US" sz="1350" b="1" u="none" strike="noStrike" kern="1200" dirty="0" smtClean="0">
                          <a:effectLst/>
                        </a:rPr>
                        <a:t>small head size</a:t>
                      </a:r>
                      <a:r>
                        <a:rPr lang="en-US" sz="1350" b="1" u="none" kern="1200" dirty="0" smtClean="0">
                          <a:effectLst/>
                        </a:rPr>
                        <a:t>, poor coordination, low intelligence, behavior problems, and </a:t>
                      </a:r>
                      <a:r>
                        <a:rPr lang="en-US" sz="1350" b="1" u="none" strike="noStrike" kern="1200" dirty="0" smtClean="0">
                          <a:effectLst/>
                        </a:rPr>
                        <a:t>problems with hearing</a:t>
                      </a:r>
                      <a:r>
                        <a:rPr lang="en-US" sz="1350" b="1" u="none" kern="1200" dirty="0" smtClean="0">
                          <a:effectLst/>
                        </a:rPr>
                        <a:t> or </a:t>
                      </a:r>
                      <a:r>
                        <a:rPr lang="en-US" sz="1350" b="1" u="none" strike="noStrike" kern="1200" dirty="0" smtClean="0">
                          <a:effectLst/>
                        </a:rPr>
                        <a:t>seeing</a:t>
                      </a:r>
                      <a:r>
                        <a:rPr lang="en-US" sz="1350" b="1" u="none" kern="1200" dirty="0" smtClean="0">
                          <a:effectLst/>
                        </a:rPr>
                        <a:t>.</a:t>
                      </a:r>
                    </a:p>
                    <a:p>
                      <a:pPr marL="285750" indent="-285750" algn="l">
                        <a:buFont typeface="Wingdings" charset="2"/>
                        <a:buChar char="v"/>
                      </a:pPr>
                      <a:r>
                        <a:rPr lang="en-US" sz="1350" b="1" u="none" kern="1200" dirty="0" smtClean="0">
                          <a:solidFill>
                            <a:srgbClr val="FF0000"/>
                          </a:solidFill>
                          <a:effectLst/>
                        </a:rPr>
                        <a:t>Irreversible</a:t>
                      </a:r>
                      <a:r>
                        <a:rPr lang="en-US" sz="1350" b="1" u="none" kern="1200" baseline="0" dirty="0" smtClean="0">
                          <a:solidFill>
                            <a:srgbClr val="FF0000"/>
                          </a:solidFill>
                          <a:effectLst/>
                        </a:rPr>
                        <a:t> syndrome</a:t>
                      </a:r>
                      <a:r>
                        <a:rPr lang="en-US" sz="1350" b="1" u="none" kern="1200" baseline="0" dirty="0" smtClean="0">
                          <a:effectLst/>
                        </a:rPr>
                        <a:t> </a:t>
                      </a:r>
                      <a:endParaRPr lang="en-US" sz="1350" b="1" u="none" kern="1200" dirty="0" smtClean="0">
                        <a:effectLst/>
                      </a:endParaRPr>
                    </a:p>
                    <a:p>
                      <a:pPr marL="285750" indent="-285750" algn="l">
                        <a:buFont typeface="Wingdings" charset="2"/>
                        <a:buChar char="v"/>
                      </a:pPr>
                      <a:r>
                        <a:rPr lang="en-US" sz="1350" u="none" kern="1200" baseline="0" dirty="0" smtClean="0">
                          <a:effectLst/>
                        </a:rPr>
                        <a:t>Ethanol rapidly crosses placenta </a:t>
                      </a:r>
                      <a:r>
                        <a:rPr lang="en-US" sz="1350" u="none" kern="1200" baseline="0" dirty="0" smtClean="0">
                          <a:solidFill>
                            <a:srgbClr val="00B050"/>
                          </a:solidFill>
                          <a:effectLst/>
                        </a:rPr>
                        <a:t>and it’s prohibited in all pregnancy trimesters</a:t>
                      </a:r>
                      <a:r>
                        <a:rPr lang="en-US" sz="1350" u="none" kern="1200" baseline="0" dirty="0" smtClean="0">
                          <a:effectLst/>
                        </a:rPr>
                        <a:t>.</a:t>
                      </a:r>
                    </a:p>
                    <a:p>
                      <a:pPr marL="285750" indent="-285750" algn="l">
                        <a:buFont typeface="Wingdings" charset="2"/>
                        <a:buChar char="v"/>
                      </a:pPr>
                      <a:r>
                        <a:rPr lang="en-US" sz="1350" u="none" kern="1200" baseline="0" dirty="0" smtClean="0">
                          <a:effectLst/>
                        </a:rPr>
                        <a:t>Prenatal exposure to alcohol causes: </a:t>
                      </a:r>
                    </a:p>
                    <a:p>
                      <a:pPr marL="685800" lvl="1" indent="-342900" algn="l">
                        <a:buFont typeface="+mj-lt"/>
                        <a:buAutoNum type="arabicPeriod"/>
                      </a:pPr>
                      <a:r>
                        <a:rPr lang="en-US" sz="1350" b="1" u="none" kern="1200" baseline="0" dirty="0" smtClean="0">
                          <a:effectLst/>
                        </a:rPr>
                        <a:t>Intrauterine growth retardation </a:t>
                      </a:r>
                      <a:r>
                        <a:rPr lang="en-US" sz="1350" b="1" u="none" kern="1200" baseline="0" dirty="0" smtClean="0">
                          <a:solidFill>
                            <a:srgbClr val="00B050"/>
                          </a:solidFill>
                          <a:effectLst/>
                        </a:rPr>
                        <a:t>(reduction in body weight) </a:t>
                      </a:r>
                      <a:r>
                        <a:rPr lang="en-US" sz="1350" b="1" u="none" kern="1200" baseline="0" dirty="0" smtClean="0">
                          <a:effectLst/>
                        </a:rPr>
                        <a:t>due to hypoxia.</a:t>
                      </a:r>
                    </a:p>
                    <a:p>
                      <a:pPr marL="685800" lvl="1" indent="-342900" algn="l">
                        <a:buFont typeface="+mj-lt"/>
                        <a:buAutoNum type="arabicPeriod"/>
                      </a:pPr>
                      <a:r>
                        <a:rPr lang="en-US" sz="1350" b="1" u="none" kern="1200" baseline="0" dirty="0" smtClean="0">
                          <a:effectLst/>
                        </a:rPr>
                        <a:t>Congenital malformation </a:t>
                      </a:r>
                      <a:r>
                        <a:rPr lang="en-US" sz="1350" u="none" kern="1200" baseline="0" dirty="0" smtClean="0">
                          <a:effectLst/>
                        </a:rPr>
                        <a:t>(</a:t>
                      </a:r>
                      <a:r>
                        <a:rPr lang="en-US" sz="1350" b="1" u="none" kern="1200" baseline="0" dirty="0" smtClean="0">
                          <a:solidFill>
                            <a:srgbClr val="FF0000"/>
                          </a:solidFill>
                          <a:effectLst/>
                        </a:rPr>
                        <a:t>Teratogenic effects</a:t>
                      </a:r>
                      <a:r>
                        <a:rPr lang="en-US" sz="1350" u="none" kern="1200" baseline="0" dirty="0" smtClean="0">
                          <a:effectLst/>
                        </a:rPr>
                        <a:t>) such as: </a:t>
                      </a:r>
                    </a:p>
                    <a:p>
                      <a:pPr marL="1028700" lvl="2" indent="-342900" algn="l">
                        <a:buFont typeface="Arial" charset="0"/>
                        <a:buChar char="•"/>
                      </a:pPr>
                      <a:r>
                        <a:rPr lang="en-US" sz="1350" u="none" kern="1200" baseline="0" dirty="0" smtClean="0">
                          <a:effectLst/>
                        </a:rPr>
                        <a:t>Microcephaly. </a:t>
                      </a:r>
                      <a:r>
                        <a:rPr lang="en-US" sz="1350" u="none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(small brain)</a:t>
                      </a:r>
                    </a:p>
                    <a:p>
                      <a:pPr marL="1028700" lvl="2" indent="-342900" algn="l">
                        <a:buFont typeface="Arial" charset="0"/>
                        <a:buChar char="•"/>
                      </a:pPr>
                      <a:r>
                        <a:rPr lang="en-US" sz="1350" u="none" kern="1200" baseline="0" dirty="0" smtClean="0">
                          <a:effectLst/>
                        </a:rPr>
                        <a:t>Impaired facial development. </a:t>
                      </a:r>
                    </a:p>
                    <a:p>
                      <a:pPr marL="1028700" lvl="2" indent="-342900" algn="l">
                        <a:buFont typeface="Arial" charset="0"/>
                        <a:buChar char="•"/>
                      </a:pPr>
                      <a:r>
                        <a:rPr lang="en-US" sz="1350" u="none" kern="1200" baseline="0" dirty="0" smtClean="0">
                          <a:effectLst/>
                        </a:rPr>
                        <a:t>Congenital heart defects. </a:t>
                      </a:r>
                    </a:p>
                    <a:p>
                      <a:pPr marL="1028700" lvl="2" indent="-342900" algn="l">
                        <a:buClr>
                          <a:schemeClr val="tx1"/>
                        </a:buClr>
                        <a:buFont typeface="Arial" charset="0"/>
                        <a:buChar char="•"/>
                      </a:pPr>
                      <a:r>
                        <a:rPr lang="en-US" sz="1350" u="none" kern="1200" baseline="0" dirty="0" smtClean="0">
                          <a:solidFill>
                            <a:srgbClr val="FF0000"/>
                          </a:solidFill>
                          <a:effectLst/>
                        </a:rPr>
                        <a:t>Physical and mental retardation</a:t>
                      </a:r>
                      <a:r>
                        <a:rPr lang="en-US" sz="1350" u="none" kern="1200" baseline="0" dirty="0" smtClean="0">
                          <a:effectLst/>
                        </a:rPr>
                        <a:t>. </a:t>
                      </a:r>
                      <a:endParaRPr lang="en-US" sz="1350" b="0" i="0" u="none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1" indent="0" algn="r" defTabSz="51435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109461"/>
              </p:ext>
            </p:extLst>
          </p:nvPr>
        </p:nvGraphicFramePr>
        <p:xfrm>
          <a:off x="0" y="7291963"/>
          <a:ext cx="6858001" cy="25928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4715"/>
                <a:gridCol w="1753849"/>
                <a:gridCol w="4669437"/>
              </a:tblGrid>
              <a:tr h="379865">
                <a:tc rowSpan="3">
                  <a:txBody>
                    <a:bodyPr/>
                    <a:lstStyle/>
                    <a:p>
                      <a:pPr algn="ctr"/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Alcoholism Tolerance </a:t>
                      </a:r>
                    </a:p>
                  </a:txBody>
                  <a:tcPr vert="vert270" anchor="ctr">
                    <a:solidFill>
                      <a:srgbClr val="73FDD6">
                        <a:alpha val="5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buFont typeface="+mj-lt"/>
                        <a:buNone/>
                      </a:pPr>
                      <a:r>
                        <a:rPr lang="en-US" sz="14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Chronic consumption of alcohol leads to tolerance That develops due to: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830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buFont typeface="+mj-lt"/>
                        <a:buNone/>
                      </a:pPr>
                      <a:r>
                        <a:rPr lang="en-US" sz="14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Metabolic tolerance (pharmacokinetic</a:t>
                      </a:r>
                      <a:r>
                        <a:rPr lang="en-US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4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9300">
                        <a:alpha val="4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buFont typeface="+mj-lt"/>
                        <a:buNone/>
                      </a:pPr>
                      <a:r>
                        <a:rPr lang="en-US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Due</a:t>
                      </a:r>
                      <a:r>
                        <a:rPr lang="en-US" sz="1400" b="1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lang="en-US" sz="1400" b="1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induction</a:t>
                      </a:r>
                      <a:r>
                        <a:rPr lang="en-US" sz="1400" b="1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u="none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(increase) </a:t>
                      </a:r>
                      <a:r>
                        <a:rPr lang="en-US" sz="1400" b="1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 liver microsomal enzymes </a:t>
                      </a:r>
                      <a:r>
                        <a:rPr lang="en-US" sz="1400" b="1" u="none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(e.g. CYP450) </a:t>
                      </a:r>
                      <a:r>
                        <a:rPr lang="en-US" sz="1400" b="1" u="none" kern="1200" baseline="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chronic use.</a:t>
                      </a:r>
                      <a:endParaRPr lang="en-US" sz="1400" b="1" u="none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2299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buFont typeface="+mj-lt"/>
                        <a:buNone/>
                      </a:pPr>
                      <a:r>
                        <a:rPr lang="en-US" sz="14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Functional tolerance (</a:t>
                      </a:r>
                      <a:r>
                        <a:rPr lang="en-US" sz="1400" b="1" u="non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Pharmaco</a:t>
                      </a:r>
                      <a:r>
                        <a:rPr lang="en-US" sz="14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dynamic) </a:t>
                      </a:r>
                      <a:endParaRPr lang="en-US" sz="14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76D6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buFont typeface="+mj-lt"/>
                        <a:buNone/>
                      </a:pPr>
                      <a:r>
                        <a:rPr lang="en-US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Changes</a:t>
                      </a:r>
                      <a:r>
                        <a:rPr lang="en-US" sz="1400" b="1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CNS sensitivity </a:t>
                      </a:r>
                      <a:r>
                        <a:rPr lang="en-US" sz="1400" b="1" u="none" kern="1200" baseline="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 receptors to dopamine and GABA mainly</a:t>
                      </a:r>
                      <a:r>
                        <a:rPr lang="en-US" sz="1400" b="1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4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256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066194"/>
              </p:ext>
            </p:extLst>
          </p:nvPr>
        </p:nvGraphicFramePr>
        <p:xfrm>
          <a:off x="1" y="-16792"/>
          <a:ext cx="6858000" cy="99227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36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03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7640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82894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+mn-lt"/>
                          <a:ea typeface="Kartika" charset="0"/>
                          <a:cs typeface="Kartika" charset="0"/>
                        </a:rPr>
                        <a:t>Alcoholism </a:t>
                      </a:r>
                      <a:r>
                        <a:rPr lang="en-US" sz="1400" b="1" dirty="0" smtClean="0">
                          <a:latin typeface="+mn-lt"/>
                          <a:ea typeface="Kartika" charset="0"/>
                          <a:cs typeface="Kartika" charset="0"/>
                        </a:rPr>
                        <a:t>withdrawal symptoms</a:t>
                      </a:r>
                      <a:endParaRPr lang="en-US" sz="1400" b="1" dirty="0">
                        <a:latin typeface="+mn-lt"/>
                        <a:ea typeface="Kartika" charset="0"/>
                        <a:cs typeface="Kartika" charset="0"/>
                      </a:endParaRPr>
                    </a:p>
                  </a:txBody>
                  <a:tcPr vert="vert270" anchor="ctr">
                    <a:solidFill>
                      <a:srgbClr val="009193">
                        <a:alpha val="5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100" dirty="0" smtClean="0">
                          <a:solidFill>
                            <a:srgbClr val="00B050"/>
                          </a:solidFill>
                        </a:rPr>
                        <a:t>There symptoms result from </a:t>
                      </a:r>
                      <a:r>
                        <a:rPr lang="en-US" sz="1100" b="1" i="1" u="sng" dirty="0" smtClean="0">
                          <a:solidFill>
                            <a:srgbClr val="00B050"/>
                          </a:solidFill>
                        </a:rPr>
                        <a:t>high sympathetic activity &amp; upregulation of the receptors</a:t>
                      </a:r>
                      <a:endParaRPr lang="en-US" sz="1100" b="1" i="1" u="sng" dirty="0" smtClean="0">
                        <a:solidFill>
                          <a:srgbClr val="00B050"/>
                        </a:solidFill>
                        <a:latin typeface="+mn-lt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latin typeface="+mn-lt"/>
                        </a:rPr>
                        <a:t>Autonomic 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  <a:latin typeface="+mn-lt"/>
                        </a:rPr>
                        <a:t>hyperactivity</a:t>
                      </a:r>
                      <a:r>
                        <a:rPr lang="en-US" sz="1100" dirty="0">
                          <a:latin typeface="+mn-lt"/>
                        </a:rPr>
                        <a:t> &amp; 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  <a:latin typeface="+mn-lt"/>
                        </a:rPr>
                        <a:t>craving</a:t>
                      </a:r>
                      <a:r>
                        <a:rPr lang="en-US" sz="1100" dirty="0">
                          <a:latin typeface="+mn-lt"/>
                        </a:rPr>
                        <a:t> for alcohol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latin typeface="+mn-lt"/>
                        </a:rPr>
                        <a:t>Vomiting, thirst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latin typeface="+mn-lt"/>
                        </a:rPr>
                        <a:t>Profuse sweating, 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  <a:latin typeface="+mn-lt"/>
                        </a:rPr>
                        <a:t>severe tachycardia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latin typeface="+mn-lt"/>
                        </a:rPr>
                        <a:t>Vasodilatation, fever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latin typeface="+mn-lt"/>
                        </a:rPr>
                        <a:t>Delirium, tremors, anxiety, agitation, </a:t>
                      </a:r>
                      <a:r>
                        <a:rPr lang="en-US" sz="1100" dirty="0" smtClean="0">
                          <a:latin typeface="+mn-lt"/>
                        </a:rPr>
                        <a:t>insomnia </a:t>
                      </a:r>
                      <a:r>
                        <a:rPr lang="en-US" sz="1100" dirty="0" smtClean="0">
                          <a:solidFill>
                            <a:srgbClr val="00B050"/>
                          </a:solidFill>
                          <a:latin typeface="+mn-lt"/>
                        </a:rPr>
                        <a:t>(CNS effects and need</a:t>
                      </a:r>
                      <a:r>
                        <a:rPr lang="en-US" sz="1100" baseline="0" dirty="0" smtClean="0">
                          <a:solidFill>
                            <a:srgbClr val="00B050"/>
                          </a:solidFill>
                          <a:latin typeface="+mn-lt"/>
                        </a:rPr>
                        <a:t> to be controlled)</a:t>
                      </a:r>
                      <a:endParaRPr lang="en-US" sz="11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latin typeface="+mn-lt"/>
                        </a:rPr>
                        <a:t>transient visual/ auditory illusions, violent  behavior, hallucinations.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latin typeface="+mn-lt"/>
                        </a:rPr>
                        <a:t>Grand mal </a:t>
                      </a: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+mn-lt"/>
                        </a:rPr>
                        <a:t>seizures</a:t>
                      </a:r>
                      <a:r>
                        <a:rPr lang="en-US" sz="1100" dirty="0">
                          <a:latin typeface="+mn-lt"/>
                        </a:rPr>
                        <a:t> (after 7-48 </a:t>
                      </a:r>
                      <a:r>
                        <a:rPr lang="en-US" sz="1100" dirty="0" smtClean="0">
                          <a:latin typeface="+mn-lt"/>
                        </a:rPr>
                        <a:t>hours</a:t>
                      </a:r>
                      <a:r>
                        <a:rPr lang="en-US" sz="1100" baseline="0" dirty="0" smtClean="0">
                          <a:latin typeface="+mn-lt"/>
                        </a:rPr>
                        <a:t> of</a:t>
                      </a:r>
                      <a:r>
                        <a:rPr lang="en-US" sz="1100" dirty="0" smtClean="0">
                          <a:latin typeface="+mn-lt"/>
                        </a:rPr>
                        <a:t> </a:t>
                      </a:r>
                      <a:r>
                        <a:rPr lang="en-US" sz="1100" dirty="0">
                          <a:latin typeface="+mn-lt"/>
                        </a:rPr>
                        <a:t>alcohol cessation)</a:t>
                      </a:r>
                      <a:r>
                        <a:rPr lang="en-US" sz="1100" baseline="0" dirty="0">
                          <a:latin typeface="+mn-lt"/>
                        </a:rPr>
                        <a:t> </a:t>
                      </a:r>
                      <a:r>
                        <a:rPr lang="en-US" sz="1100" dirty="0">
                          <a:latin typeface="+mn-lt"/>
                        </a:rPr>
                        <a:t>Due to </a:t>
                      </a: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+mn-lt"/>
                        </a:rPr>
                        <a:t>super-sensitivity of glutamate receptors </a:t>
                      </a:r>
                      <a:r>
                        <a:rPr lang="en-US" sz="1100" dirty="0">
                          <a:latin typeface="+mn-lt"/>
                        </a:rPr>
                        <a:t>&amp; </a:t>
                      </a: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hypo-activity </a:t>
                      </a: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+mn-lt"/>
                        </a:rPr>
                        <a:t>of GABA receptors</a:t>
                      </a:r>
                      <a:r>
                        <a:rPr lang="en-US" sz="1100" dirty="0">
                          <a:latin typeface="+mn-lt"/>
                        </a:rPr>
                        <a:t> are possibly </a:t>
                      </a:r>
                      <a:r>
                        <a:rPr lang="en-US" sz="1100" baseline="0" dirty="0">
                          <a:latin typeface="+mn-lt"/>
                        </a:rPr>
                        <a:t> </a:t>
                      </a:r>
                      <a:r>
                        <a:rPr lang="en-US" sz="1100" dirty="0">
                          <a:latin typeface="+mn-lt"/>
                        </a:rPr>
                        <a:t>involved.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2223">
                <a:tc rowSpan="6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+mn-lt"/>
                          <a:ea typeface="Kartika" charset="0"/>
                          <a:cs typeface="Kartika" charset="0"/>
                        </a:rPr>
                        <a:t>Management of alcoholism withdrawal </a:t>
                      </a:r>
                    </a:p>
                  </a:txBody>
                  <a:tcPr vert="vert270" anchor="ctr">
                    <a:solidFill>
                      <a:srgbClr val="FFFC00">
                        <a:alpha val="65098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n-lt"/>
                        </a:rPr>
                        <a:t>Substituting alcohol with a long-acting sedative hypnotic </a:t>
                      </a:r>
                      <a:r>
                        <a:rPr lang="en-US" sz="1050" b="1" dirty="0" smtClean="0">
                          <a:latin typeface="+mn-lt"/>
                        </a:rPr>
                        <a:t>drug </a:t>
                      </a:r>
                      <a:r>
                        <a:rPr lang="en-US" sz="1050" b="1" dirty="0" smtClean="0">
                          <a:solidFill>
                            <a:srgbClr val="00B050"/>
                          </a:solidFill>
                          <a:latin typeface="+mn-lt"/>
                        </a:rPr>
                        <a:t>(depressant drug)  </a:t>
                      </a:r>
                      <a:r>
                        <a:rPr lang="en-US" sz="1050" b="1" dirty="0">
                          <a:latin typeface="+mn-lt"/>
                        </a:rPr>
                        <a:t>then tapering the dose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04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432FF"/>
                          </a:solidFill>
                          <a:latin typeface="+mn-lt"/>
                        </a:rPr>
                        <a:t>Benzodiazepines</a:t>
                      </a:r>
                    </a:p>
                  </a:txBody>
                  <a:tcPr anchor="ctr">
                    <a:solidFill>
                      <a:srgbClr val="00FD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as (</a:t>
                      </a:r>
                      <a:r>
                        <a:rPr lang="en-US" sz="1100" b="1" dirty="0" err="1" smtClean="0">
                          <a:solidFill>
                            <a:srgbClr val="0432FF"/>
                          </a:solidFill>
                        </a:rPr>
                        <a:t>Chlordiazepoxide</a:t>
                      </a:r>
                      <a:r>
                        <a:rPr lang="en-US" sz="1100" dirty="0" smtClean="0"/>
                        <a:t>, </a:t>
                      </a:r>
                      <a:r>
                        <a:rPr lang="en-US" sz="1100" b="1" dirty="0" smtClean="0">
                          <a:solidFill>
                            <a:srgbClr val="0432FF"/>
                          </a:solidFill>
                        </a:rPr>
                        <a:t>diazepam</a:t>
                      </a:r>
                      <a:r>
                        <a:rPr lang="en-US" sz="1100" dirty="0" smtClean="0"/>
                        <a:t>) →</a:t>
                      </a:r>
                      <a:r>
                        <a:rPr lang="en-US" sz="1100" dirty="0" smtClean="0">
                          <a:solidFill>
                            <a:srgbClr val="00B050"/>
                          </a:solidFill>
                        </a:rPr>
                        <a:t>long acting drug. </a:t>
                      </a:r>
                    </a:p>
                    <a:p>
                      <a:r>
                        <a:rPr lang="en-US" sz="1100" dirty="0" smtClean="0"/>
                        <a:t>Or </a:t>
                      </a:r>
                      <a:r>
                        <a:rPr lang="en-US" sz="1100" b="1" dirty="0" smtClean="0">
                          <a:solidFill>
                            <a:srgbClr val="0432FF"/>
                          </a:solidFill>
                        </a:rPr>
                        <a:t>lorazepam</a:t>
                      </a:r>
                      <a:r>
                        <a:rPr lang="en-US" sz="1100" dirty="0" smtClean="0"/>
                        <a:t> </a:t>
                      </a:r>
                      <a:r>
                        <a:rPr lang="en-US" sz="1100" dirty="0" smtClean="0">
                          <a:solidFill>
                            <a:srgbClr val="FF0000"/>
                          </a:solidFill>
                        </a:rPr>
                        <a:t>that is </a:t>
                      </a:r>
                      <a:r>
                        <a:rPr lang="en-US" sz="1100" b="1" i="1" u="sng" dirty="0" smtClean="0">
                          <a:solidFill>
                            <a:srgbClr val="FF0000"/>
                          </a:solidFill>
                        </a:rPr>
                        <a:t>preferable</a:t>
                      </a:r>
                      <a:r>
                        <a:rPr lang="en-US" sz="1100" dirty="0" smtClean="0">
                          <a:solidFill>
                            <a:srgbClr val="FF0000"/>
                          </a:solidFill>
                        </a:rPr>
                        <a:t> (</a:t>
                      </a:r>
                      <a:r>
                        <a:rPr lang="en-US" sz="1100" b="1" i="1" u="sng" dirty="0" smtClean="0">
                          <a:solidFill>
                            <a:srgbClr val="FF0000"/>
                          </a:solidFill>
                        </a:rPr>
                        <a:t>shorter</a:t>
                      </a:r>
                      <a:r>
                        <a:rPr lang="en-US" sz="1100" dirty="0" smtClean="0">
                          <a:solidFill>
                            <a:srgbClr val="FF0000"/>
                          </a:solidFill>
                        </a:rPr>
                        <a:t> duration of action)</a:t>
                      </a:r>
                      <a:endParaRPr lang="en-US" sz="11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9281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900" dirty="0">
                        <a:latin typeface="+mn-lt"/>
                      </a:endParaRPr>
                    </a:p>
                  </a:txBody>
                  <a:tcPr>
                    <a:solidFill>
                      <a:srgbClr val="00FD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+mn-lt"/>
                        </a:rPr>
                        <a:t>Dose of benzodiazepines should be carefully adjusted To</a:t>
                      </a:r>
                      <a:r>
                        <a:rPr lang="en-US" sz="1100" baseline="0" dirty="0" smtClean="0">
                          <a:latin typeface="+mn-lt"/>
                        </a:rPr>
                        <a:t> provide </a:t>
                      </a:r>
                      <a:r>
                        <a:rPr lang="en-US" sz="1100" dirty="0" smtClean="0">
                          <a:latin typeface="+mn-lt"/>
                        </a:rPr>
                        <a:t>Efficacy:</a:t>
                      </a:r>
                    </a:p>
                    <a:p>
                      <a:r>
                        <a:rPr lang="en-US" sz="1100" dirty="0" smtClean="0">
                          <a:latin typeface="+mn-lt"/>
                        </a:rPr>
                        <a:t> (</a:t>
                      </a:r>
                      <a:r>
                        <a:rPr lang="en-US" sz="1100" b="1" dirty="0" smtClean="0">
                          <a:latin typeface="+mn-lt"/>
                        </a:rPr>
                        <a:t>IV</a:t>
                      </a:r>
                      <a:r>
                        <a:rPr lang="en-US" sz="1100" b="1" dirty="0">
                          <a:latin typeface="+mn-lt"/>
                        </a:rPr>
                        <a:t>/</a:t>
                      </a:r>
                      <a:r>
                        <a:rPr lang="en-US" sz="1100" dirty="0">
                          <a:latin typeface="+mn-lt"/>
                        </a:rPr>
                        <a:t> </a:t>
                      </a:r>
                      <a:r>
                        <a:rPr lang="en-US" sz="1100" b="1" dirty="0" err="1" smtClean="0">
                          <a:latin typeface="+mn-lt"/>
                        </a:rPr>
                        <a:t>po</a:t>
                      </a:r>
                      <a:r>
                        <a:rPr lang="en-US" sz="1100" dirty="0" smtClean="0">
                          <a:latin typeface="+mn-lt"/>
                        </a:rPr>
                        <a:t>)</a:t>
                      </a:r>
                      <a:r>
                        <a:rPr lang="en-US" sz="1100" baseline="0" dirty="0" smtClean="0">
                          <a:latin typeface="+mn-lt"/>
                        </a:rPr>
                        <a:t> &amp;</a:t>
                      </a:r>
                      <a:r>
                        <a:rPr lang="en-US" sz="1100" dirty="0" smtClean="0">
                          <a:latin typeface="+mn-lt"/>
                        </a:rPr>
                        <a:t>Manage </a:t>
                      </a:r>
                      <a:r>
                        <a:rPr lang="en-US" sz="1100" b="1" dirty="0">
                          <a:latin typeface="+mn-lt"/>
                        </a:rPr>
                        <a:t>withdrawal</a:t>
                      </a:r>
                      <a:r>
                        <a:rPr lang="en-US" sz="1100" dirty="0">
                          <a:latin typeface="+mn-lt"/>
                        </a:rPr>
                        <a:t> </a:t>
                      </a:r>
                      <a:r>
                        <a:rPr lang="en-US" sz="1100" b="1" dirty="0">
                          <a:latin typeface="+mn-lt"/>
                        </a:rPr>
                        <a:t>symptoms</a:t>
                      </a:r>
                      <a:r>
                        <a:rPr lang="en-US" sz="1100" dirty="0">
                          <a:latin typeface="+mn-lt"/>
                        </a:rPr>
                        <a:t> &amp; prevent irritability, insomnia, agitation &amp; seizures.</a:t>
                      </a:r>
                      <a:r>
                        <a:rPr lang="en-US" sz="1100" baseline="0" dirty="0">
                          <a:latin typeface="+mn-lt"/>
                        </a:rPr>
                        <a:t> </a:t>
                      </a:r>
                      <a:r>
                        <a:rPr lang="en-US" sz="1100" dirty="0" smtClean="0">
                          <a:latin typeface="+mn-lt"/>
                        </a:rPr>
                        <a:t>&amp; </a:t>
                      </a:r>
                      <a:r>
                        <a:rPr lang="en-US" sz="1100" dirty="0">
                          <a:latin typeface="+mn-lt"/>
                        </a:rPr>
                        <a:t>avoid </a:t>
                      </a:r>
                      <a:r>
                        <a:rPr lang="en-US" sz="1100" b="1" dirty="0">
                          <a:latin typeface="+mn-lt"/>
                        </a:rPr>
                        <a:t>excessive</a:t>
                      </a:r>
                      <a:r>
                        <a:rPr lang="en-US" sz="1100" dirty="0">
                          <a:latin typeface="+mn-lt"/>
                        </a:rPr>
                        <a:t> </a:t>
                      </a:r>
                      <a:r>
                        <a:rPr lang="en-US" sz="1100" b="1" dirty="0">
                          <a:latin typeface="+mn-lt"/>
                        </a:rPr>
                        <a:t>dose</a:t>
                      </a:r>
                      <a:r>
                        <a:rPr lang="en-US" sz="1100" dirty="0">
                          <a:latin typeface="+mn-lt"/>
                        </a:rPr>
                        <a:t> that causes respiratory depression &amp; hypotension.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05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kern="1200" dirty="0">
                          <a:solidFill>
                            <a:srgbClr val="0432FF"/>
                          </a:solidFill>
                          <a:latin typeface="+mn-lt"/>
                          <a:ea typeface="+mn-ea"/>
                          <a:cs typeface="+mn-cs"/>
                        </a:rPr>
                        <a:t>Fluoxetine</a:t>
                      </a:r>
                    </a:p>
                  </a:txBody>
                  <a:tcPr anchor="ctr">
                    <a:solidFill>
                      <a:srgbClr val="929292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US" sz="12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Serotonin</a:t>
                      </a:r>
                      <a:r>
                        <a:rPr lang="en-US" sz="1200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reuptake inhibitor (anti-depressant drug).</a:t>
                      </a: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US" sz="1200" kern="1200" baseline="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Affect dopamine levels.</a:t>
                      </a:r>
                      <a:endParaRPr lang="en-US" sz="120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060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kern="1200" dirty="0">
                          <a:solidFill>
                            <a:srgbClr val="0432FF"/>
                          </a:solidFill>
                          <a:latin typeface="+mn-lt"/>
                          <a:ea typeface="+mn-ea"/>
                          <a:cs typeface="+mn-cs"/>
                        </a:rPr>
                        <a:t>Clonidine &amp; Propranolol</a:t>
                      </a:r>
                    </a:p>
                  </a:txBody>
                  <a:tcPr anchor="ctr">
                    <a:solidFill>
                      <a:srgbClr val="FF7E79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432FF"/>
                          </a:solidFill>
                        </a:rPr>
                        <a:t>Clonidine</a:t>
                      </a:r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 is a2 agonist </a:t>
                      </a:r>
                      <a:r>
                        <a:rPr lang="en-US" sz="1200" b="1" dirty="0" smtClean="0">
                          <a:latin typeface="+mn-lt"/>
                        </a:rPr>
                        <a:t>inhibits</a:t>
                      </a:r>
                      <a:r>
                        <a:rPr lang="en-US" sz="1200" dirty="0" smtClean="0">
                          <a:latin typeface="+mn-lt"/>
                        </a:rPr>
                        <a:t> the </a:t>
                      </a:r>
                      <a:r>
                        <a:rPr lang="en-US" sz="1200" dirty="0">
                          <a:latin typeface="+mn-lt"/>
                        </a:rPr>
                        <a:t>action of exaggerated </a:t>
                      </a:r>
                      <a:r>
                        <a:rPr lang="en-US" sz="1200" b="1" dirty="0">
                          <a:latin typeface="+mn-lt"/>
                        </a:rPr>
                        <a:t>sympathetic </a:t>
                      </a:r>
                      <a:r>
                        <a:rPr lang="en-US" sz="1200" b="1" dirty="0" smtClean="0">
                          <a:latin typeface="+mn-lt"/>
                        </a:rPr>
                        <a:t>activity.</a:t>
                      </a:r>
                      <a:endParaRPr lang="en-US" sz="1200" b="1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640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kern="1200" dirty="0" err="1">
                          <a:solidFill>
                            <a:srgbClr val="0432FF"/>
                          </a:solidFill>
                          <a:latin typeface="+mn-lt"/>
                          <a:ea typeface="+mn-ea"/>
                          <a:cs typeface="+mn-cs"/>
                        </a:rPr>
                        <a:t>Acamprosate</a:t>
                      </a:r>
                      <a:endParaRPr lang="en-US" sz="1200" b="1" kern="1200" dirty="0">
                        <a:solidFill>
                          <a:srgbClr val="0432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FA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a weak 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+mn-lt"/>
                        </a:rPr>
                        <a:t>NMDA receptor antagonist &amp; GABA activator</a:t>
                      </a:r>
                      <a:r>
                        <a:rPr lang="en-US" sz="1200" dirty="0">
                          <a:latin typeface="+mn-lt"/>
                        </a:rPr>
                        <a:t>, </a:t>
                      </a:r>
                      <a:r>
                        <a:rPr lang="en-US" sz="1100" dirty="0">
                          <a:latin typeface="+mn-lt"/>
                        </a:rPr>
                        <a:t>reduce psychic </a:t>
                      </a:r>
                      <a:r>
                        <a:rPr lang="en-US" sz="1100" dirty="0" smtClean="0">
                          <a:latin typeface="+mn-lt"/>
                        </a:rPr>
                        <a:t>craving </a:t>
                      </a:r>
                      <a:r>
                        <a:rPr lang="en-US" sz="1200" dirty="0" smtClean="0">
                          <a:solidFill>
                            <a:srgbClr val="929292"/>
                          </a:solidFill>
                        </a:rPr>
                        <a:t>(reduce risk of relapse)</a:t>
                      </a:r>
                      <a:endParaRPr lang="en-US" sz="1200" dirty="0">
                        <a:solidFill>
                          <a:srgbClr val="929292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57797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+mn-lt"/>
                          <a:ea typeface="Kartika" charset="0"/>
                          <a:cs typeface="Kartika" charset="0"/>
                        </a:rPr>
                        <a:t>To prevent alcohol relapse</a:t>
                      </a:r>
                    </a:p>
                  </a:txBody>
                  <a:tcPr vert="vert270" anchor="ctr">
                    <a:solidFill>
                      <a:srgbClr val="00FB92">
                        <a:alpha val="5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endParaRPr lang="en-US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06623"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+mn-lt"/>
                          <a:ea typeface="Kartika" charset="0"/>
                          <a:cs typeface="Kartika" charset="0"/>
                        </a:rPr>
                        <a:t>Alcohol and drug interactions </a:t>
                      </a:r>
                    </a:p>
                  </a:txBody>
                  <a:tcPr vert="vert270" anchor="ctr">
                    <a:solidFill>
                      <a:srgbClr val="FF93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+mn-lt"/>
                        </a:rPr>
                        <a:t>Acute alcohol </a:t>
                      </a:r>
                      <a:r>
                        <a:rPr lang="en-US" b="1" dirty="0" smtClean="0">
                          <a:latin typeface="+mn-lt"/>
                        </a:rPr>
                        <a:t>use </a:t>
                      </a:r>
                      <a:r>
                        <a:rPr lang="en-US" sz="1100" b="1" dirty="0" smtClean="0">
                          <a:solidFill>
                            <a:srgbClr val="00B050"/>
                          </a:solidFill>
                        </a:rPr>
                        <a:t>(large dose)</a:t>
                      </a:r>
                      <a:r>
                        <a:rPr lang="en-US" sz="1100" b="1" dirty="0" smtClean="0">
                          <a:solidFill>
                            <a:srgbClr val="00B050"/>
                          </a:solidFill>
                          <a:latin typeface="+mn-lt"/>
                        </a:rPr>
                        <a:t> </a:t>
                      </a:r>
                    </a:p>
                  </a:txBody>
                  <a:tcPr anchor="ctr">
                    <a:solidFill>
                      <a:srgbClr val="FFFD7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+mn-lt"/>
                        </a:rPr>
                        <a:t>causes </a:t>
                      </a: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+mn-lt"/>
                        </a:rPr>
                        <a:t>inhibition </a:t>
                      </a:r>
                      <a:r>
                        <a:rPr lang="en-US" sz="1100" dirty="0">
                          <a:latin typeface="+mn-lt"/>
                        </a:rPr>
                        <a:t>of liver </a:t>
                      </a:r>
                      <a:r>
                        <a:rPr lang="en-US" sz="1100" dirty="0" smtClean="0">
                          <a:latin typeface="+mn-lt"/>
                        </a:rPr>
                        <a:t>microsomal</a:t>
                      </a:r>
                      <a:r>
                        <a:rPr lang="en-US" sz="1100" baseline="0" dirty="0" smtClean="0">
                          <a:latin typeface="+mn-lt"/>
                        </a:rPr>
                        <a:t> </a:t>
                      </a:r>
                      <a:r>
                        <a:rPr lang="en-US" sz="1100" dirty="0" smtClean="0">
                          <a:latin typeface="+mn-lt"/>
                        </a:rPr>
                        <a:t>enzyme</a:t>
                      </a:r>
                      <a:r>
                        <a:rPr lang="en-US" sz="1100" dirty="0">
                          <a:latin typeface="+mn-lt"/>
                        </a:rPr>
                        <a:t>, decreases metabolism of some drugs and increases their toxicities e.g. </a:t>
                      </a: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+mn-lt"/>
                        </a:rPr>
                        <a:t>bleeding</a:t>
                      </a:r>
                      <a:r>
                        <a:rPr lang="en-US" sz="1100" dirty="0">
                          <a:latin typeface="+mn-lt"/>
                        </a:rPr>
                        <a:t> with </a:t>
                      </a:r>
                      <a:r>
                        <a:rPr lang="en-US" sz="1100" b="1" dirty="0">
                          <a:solidFill>
                            <a:srgbClr val="0432FF"/>
                          </a:solidFill>
                          <a:latin typeface="+mn-lt"/>
                        </a:rPr>
                        <a:t>warfarin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7780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+mn-lt"/>
                        </a:rPr>
                        <a:t>Chronic </a:t>
                      </a:r>
                      <a:r>
                        <a:rPr lang="en-US" b="1" dirty="0" err="1" smtClean="0">
                          <a:latin typeface="+mn-lt"/>
                        </a:rPr>
                        <a:t>alcoholuse</a:t>
                      </a:r>
                      <a:r>
                        <a:rPr lang="en-US" sz="1200" b="1" dirty="0" smtClean="0">
                          <a:solidFill>
                            <a:srgbClr val="00B050"/>
                          </a:solidFill>
                        </a:rPr>
                        <a:t>(continuous</a:t>
                      </a:r>
                      <a:r>
                        <a:rPr lang="en-US" sz="1200" b="1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rgbClr val="00B050"/>
                          </a:solidFill>
                        </a:rPr>
                        <a:t> dose)</a:t>
                      </a:r>
                      <a:r>
                        <a:rPr lang="en-US" sz="1200" b="1" dirty="0" smtClean="0">
                          <a:solidFill>
                            <a:srgbClr val="00B050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b="1" dirty="0" smtClean="0">
                          <a:latin typeface="+mn-lt"/>
                        </a:rPr>
                        <a:t> </a:t>
                      </a:r>
                      <a:endParaRPr lang="en-US" b="1" dirty="0">
                        <a:latin typeface="+mn-lt"/>
                      </a:endParaRPr>
                    </a:p>
                  </a:txBody>
                  <a:tcPr anchor="ctr">
                    <a:solidFill>
                      <a:srgbClr val="FF7E79">
                        <a:alpha val="4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+mn-lt"/>
                        </a:rPr>
                        <a:t>induces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100" dirty="0">
                          <a:latin typeface="+mn-lt"/>
                        </a:rPr>
                        <a:t>liver microsomal enzymes and increases metabolism of drugs such as </a:t>
                      </a:r>
                      <a:r>
                        <a:rPr lang="en-US" sz="1100" b="1" dirty="0">
                          <a:solidFill>
                            <a:srgbClr val="0432FF"/>
                          </a:solidFill>
                          <a:latin typeface="+mn-lt"/>
                        </a:rPr>
                        <a:t>warfarin, propranolol</a:t>
                      </a:r>
                      <a:r>
                        <a:rPr lang="en-US" sz="1100" dirty="0">
                          <a:latin typeface="+mn-lt"/>
                        </a:rPr>
                        <a:t> and </a:t>
                      </a:r>
                      <a:r>
                        <a:rPr lang="en-US" sz="1100" dirty="0" err="1">
                          <a:latin typeface="+mn-lt"/>
                        </a:rPr>
                        <a:t>etc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497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+mn-lt"/>
                        </a:rPr>
                        <a:t>other</a:t>
                      </a:r>
                    </a:p>
                  </a:txBody>
                  <a:tcPr anchor="ctr">
                    <a:solidFill>
                      <a:srgbClr val="00FB92">
                        <a:alpha val="4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0432FF"/>
                          </a:solidFill>
                          <a:latin typeface="+mn-lt"/>
                        </a:rPr>
                        <a:t>Acetaminophen</a:t>
                      </a:r>
                      <a:r>
                        <a:rPr lang="en-US" sz="1100" dirty="0" smtClean="0">
                          <a:latin typeface="+mn-lt"/>
                        </a:rPr>
                        <a:t> </a:t>
                      </a:r>
                      <a:r>
                        <a:rPr lang="en-US" sz="1100" dirty="0">
                          <a:latin typeface="+mn-lt"/>
                        </a:rPr>
                        <a:t>+ alcohol (chronic use</a:t>
                      </a:r>
                      <a:r>
                        <a:rPr lang="en-US" sz="1100" dirty="0" smtClean="0">
                          <a:latin typeface="+mn-lt"/>
                        </a:rPr>
                        <a:t>)= </a:t>
                      </a:r>
                      <a:r>
                        <a:rPr lang="en-US" sz="1100" dirty="0">
                          <a:latin typeface="+mn-lt"/>
                        </a:rPr>
                        <a:t>risk of </a:t>
                      </a: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+mn-lt"/>
                        </a:rPr>
                        <a:t>hepatotoxicity</a:t>
                      </a:r>
                      <a:r>
                        <a:rPr lang="en-US" sz="1100" dirty="0" smtClean="0">
                          <a:latin typeface="+mn-lt"/>
                        </a:rPr>
                        <a:t>. →due to increased production of free radical metabolite of </a:t>
                      </a:r>
                      <a:r>
                        <a:rPr lang="en-US" sz="1100" dirty="0" err="1" smtClean="0">
                          <a:latin typeface="+mn-lt"/>
                        </a:rPr>
                        <a:t>acetaminophen</a:t>
                      </a:r>
                      <a:r>
                        <a:rPr lang="en-US" sz="1100" dirty="0" err="1" smtClean="0">
                          <a:solidFill>
                            <a:srgbClr val="00B050"/>
                          </a:solidFill>
                          <a:latin typeface="+mn-lt"/>
                        </a:rPr>
                        <a:t>→High</a:t>
                      </a:r>
                      <a:r>
                        <a:rPr lang="en-US" sz="1100" dirty="0" smtClean="0">
                          <a:solidFill>
                            <a:srgbClr val="00B050"/>
                          </a:solidFill>
                          <a:latin typeface="+mn-lt"/>
                        </a:rPr>
                        <a:t> metabolism of high doses of acetaminophen →high free radicals (result from </a:t>
                      </a:r>
                      <a:r>
                        <a:rPr lang="en-US" sz="1100" dirty="0" err="1" smtClean="0">
                          <a:solidFill>
                            <a:srgbClr val="00B050"/>
                          </a:solidFill>
                          <a:latin typeface="+mn-lt"/>
                        </a:rPr>
                        <a:t>metabolismby</a:t>
                      </a:r>
                      <a:r>
                        <a:rPr lang="en-US" sz="1100" dirty="0" smtClean="0">
                          <a:solidFill>
                            <a:srgbClr val="00B050"/>
                          </a:solidFill>
                          <a:latin typeface="+mn-lt"/>
                        </a:rPr>
                        <a:t> microsomal enzymes) →hepatotoxicity</a:t>
                      </a:r>
                      <a:r>
                        <a:rPr lang="en-US" sz="1100" dirty="0" smtClean="0">
                          <a:latin typeface="+mn-lt"/>
                        </a:rPr>
                        <a:t> </a:t>
                      </a:r>
                    </a:p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0432FF"/>
                          </a:solidFill>
                          <a:latin typeface="+mn-lt"/>
                        </a:rPr>
                        <a:t>NSAIDs</a:t>
                      </a:r>
                      <a:r>
                        <a:rPr lang="en-US" sz="1100" b="1" dirty="0" smtClean="0">
                          <a:latin typeface="+mn-lt"/>
                        </a:rPr>
                        <a:t> + alcohol: </a:t>
                      </a:r>
                      <a:r>
                        <a:rPr lang="en-US" sz="1100" dirty="0" smtClean="0">
                          <a:latin typeface="+mn-lt"/>
                        </a:rPr>
                        <a:t>Increase in the risk of developing a major GI </a:t>
                      </a:r>
                      <a:r>
                        <a:rPr lang="en-US" sz="1100" dirty="0" smtClean="0">
                          <a:latin typeface="+mn-lt"/>
                        </a:rPr>
                        <a:t>bleeding </a:t>
                      </a:r>
                      <a:r>
                        <a:rPr lang="en-US" sz="1100" dirty="0" smtClean="0">
                          <a:latin typeface="+mn-lt"/>
                        </a:rPr>
                        <a:t>or an ulcer. </a:t>
                      </a:r>
                      <a:r>
                        <a:rPr lang="en-US" sz="1100" dirty="0" smtClean="0">
                          <a:solidFill>
                            <a:srgbClr val="00B050"/>
                          </a:solidFill>
                          <a:latin typeface="+mn-lt"/>
                        </a:rPr>
                        <a:t>Because</a:t>
                      </a:r>
                      <a:r>
                        <a:rPr lang="en-US" sz="1100" baseline="0" dirty="0" smtClean="0">
                          <a:solidFill>
                            <a:srgbClr val="00B050"/>
                          </a:solidFill>
                          <a:latin typeface="+mn-lt"/>
                        </a:rPr>
                        <a:t> </a:t>
                      </a:r>
                      <a:r>
                        <a:rPr lang="en-US" sz="1100" dirty="0" smtClean="0">
                          <a:solidFill>
                            <a:srgbClr val="00B050"/>
                          </a:solidFill>
                        </a:rPr>
                        <a:t>NSAIDs may causes ulcer and bleeding, so the combination increases the risk of ulcer &amp; bleeding </a:t>
                      </a:r>
                      <a:endParaRPr lang="en-US" sz="1100" dirty="0" smtClean="0">
                        <a:solidFill>
                          <a:srgbClr val="00B050"/>
                        </a:solidFill>
                        <a:latin typeface="+mn-lt"/>
                      </a:endParaRPr>
                    </a:p>
                    <a:p>
                      <a:pPr marL="171450" indent="-171450">
                        <a:buFont typeface="Arial" charset="0"/>
                        <a:buChar char="•"/>
                      </a:pPr>
                      <a:r>
                        <a:rPr lang="en-US" sz="1100" dirty="0" smtClean="0">
                          <a:latin typeface="+mn-lt"/>
                        </a:rPr>
                        <a:t>Narcotic </a:t>
                      </a:r>
                      <a:r>
                        <a:rPr lang="en-US" sz="1100" dirty="0">
                          <a:latin typeface="+mn-lt"/>
                        </a:rPr>
                        <a:t>drugs (</a:t>
                      </a:r>
                      <a:r>
                        <a:rPr lang="en-US" sz="1100" b="1" dirty="0">
                          <a:solidFill>
                            <a:srgbClr val="0432FF"/>
                          </a:solidFill>
                          <a:latin typeface="+mn-lt"/>
                        </a:rPr>
                        <a:t>codeine</a:t>
                      </a:r>
                      <a:r>
                        <a:rPr lang="en-US" sz="1100" dirty="0">
                          <a:latin typeface="+mn-lt"/>
                        </a:rPr>
                        <a:t> and </a:t>
                      </a:r>
                      <a:r>
                        <a:rPr lang="en-US" sz="1100" b="1" kern="1200" dirty="0" err="1">
                          <a:solidFill>
                            <a:srgbClr val="0432FF"/>
                          </a:solidFill>
                          <a:latin typeface="+mn-lt"/>
                          <a:ea typeface="+mn-ea"/>
                          <a:cs typeface="+mn-cs"/>
                        </a:rPr>
                        <a:t>methahdone</a:t>
                      </a:r>
                      <a:r>
                        <a:rPr lang="en-US" sz="1100" dirty="0">
                          <a:latin typeface="+mn-lt"/>
                        </a:rPr>
                        <a:t>) + </a:t>
                      </a:r>
                      <a:r>
                        <a:rPr lang="en-US" sz="1100" dirty="0" smtClean="0">
                          <a:latin typeface="+mn-lt"/>
                        </a:rPr>
                        <a:t>alcohol= </a:t>
                      </a:r>
                      <a:r>
                        <a:rPr lang="en-US" sz="1100" dirty="0">
                          <a:latin typeface="+mn-lt"/>
                        </a:rPr>
                        <a:t>risk of </a:t>
                      </a:r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+mn-lt"/>
                        </a:rPr>
                        <a:t>respiratory and CNS </a:t>
                      </a:r>
                      <a:r>
                        <a:rPr lang="en-US" sz="11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depression</a:t>
                      </a:r>
                    </a:p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100" dirty="0" smtClean="0">
                          <a:latin typeface="+mn-lt"/>
                        </a:rPr>
                        <a:t>Alcohol suppresses gluconeogenesis, which may increase risk for hypoglycemia in diabetic patients.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32408703"/>
              </p:ext>
            </p:extLst>
          </p:nvPr>
        </p:nvGraphicFramePr>
        <p:xfrm>
          <a:off x="921619" y="4905905"/>
          <a:ext cx="5787189" cy="1934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379494" y="5342329"/>
            <a:ext cx="119353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050" b="1" dirty="0" smtClean="0">
                <a:solidFill>
                  <a:srgbClr val="0432FF"/>
                </a:solidFill>
              </a:rPr>
              <a:t>Disulfiram </a:t>
            </a:r>
            <a:r>
              <a:rPr lang="en-US" sz="1050" dirty="0" smtClean="0"/>
              <a:t>induced </a:t>
            </a:r>
            <a:r>
              <a:rPr lang="en-US" sz="1050" dirty="0"/>
              <a:t>symptoms render alcoholics afraid from drinking alcohol </a:t>
            </a:r>
          </a:p>
        </p:txBody>
      </p:sp>
    </p:spTree>
    <p:extLst>
      <p:ext uri="{BB962C8B-B14F-4D97-AF65-F5344CB8AC3E}">
        <p14:creationId xmlns:p14="http://schemas.microsoft.com/office/powerpoint/2010/main" val="183731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11117</TotalTime>
  <Words>2422</Words>
  <Application>Microsoft Macintosh PowerPoint</Application>
  <PresentationFormat>A4 Paper (210x297 mm)</PresentationFormat>
  <Paragraphs>351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Abadi MT Condensed Extra Bold</vt:lpstr>
      <vt:lpstr>Al Tarikh</vt:lpstr>
      <vt:lpstr>Calibri Light</vt:lpstr>
      <vt:lpstr>Goudy Old Style</vt:lpstr>
      <vt:lpstr>Kartika</vt:lpstr>
      <vt:lpstr>Mangal</vt:lpstr>
      <vt:lpstr>Tsukushi A Round Gothic</vt:lpstr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لين</dc:creator>
  <cp:lastModifiedBy>لين</cp:lastModifiedBy>
  <cp:revision>182</cp:revision>
  <cp:lastPrinted>2017-09-20T21:28:47Z</cp:lastPrinted>
  <dcterms:created xsi:type="dcterms:W3CDTF">2017-09-15T11:36:59Z</dcterms:created>
  <dcterms:modified xsi:type="dcterms:W3CDTF">2017-10-24T14:41:45Z</dcterms:modified>
</cp:coreProperties>
</file>