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emf" ContentType="image/x-emf"/>
  <Default Extension="tmp" ContentType="image/png"/>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30" r:id="rId1"/>
  </p:sldMasterIdLst>
  <p:notesMasterIdLst>
    <p:notesMasterId r:id="rId13"/>
  </p:notesMasterIdLst>
  <p:sldIdLst>
    <p:sldId id="270" r:id="rId2"/>
    <p:sldId id="277" r:id="rId3"/>
    <p:sldId id="266" r:id="rId4"/>
    <p:sldId id="258" r:id="rId5"/>
    <p:sldId id="281" r:id="rId6"/>
    <p:sldId id="264" r:id="rId7"/>
    <p:sldId id="273" r:id="rId8"/>
    <p:sldId id="274" r:id="rId9"/>
    <p:sldId id="278" r:id="rId10"/>
    <p:sldId id="279" r:id="rId11"/>
    <p:sldId id="257" r:id="rId12"/>
  </p:sldIdLst>
  <p:sldSz cx="6858000" cy="9906000" type="A4"/>
  <p:notesSz cx="6858000" cy="9144000"/>
  <p:defaultTextStyle>
    <a:defPPr>
      <a:defRPr lang="en-US"/>
    </a:defPPr>
    <a:lvl1pPr marL="0" algn="l" defTabSz="663123" rtl="0" eaLnBrk="1" latinLnBrk="0" hangingPunct="1">
      <a:defRPr sz="1305" kern="1200">
        <a:solidFill>
          <a:schemeClr val="tx1"/>
        </a:solidFill>
        <a:latin typeface="+mn-lt"/>
        <a:ea typeface="+mn-ea"/>
        <a:cs typeface="+mn-cs"/>
      </a:defRPr>
    </a:lvl1pPr>
    <a:lvl2pPr marL="331561" algn="l" defTabSz="663123" rtl="0" eaLnBrk="1" latinLnBrk="0" hangingPunct="1">
      <a:defRPr sz="1305" kern="1200">
        <a:solidFill>
          <a:schemeClr val="tx1"/>
        </a:solidFill>
        <a:latin typeface="+mn-lt"/>
        <a:ea typeface="+mn-ea"/>
        <a:cs typeface="+mn-cs"/>
      </a:defRPr>
    </a:lvl2pPr>
    <a:lvl3pPr marL="663123" algn="l" defTabSz="663123" rtl="0" eaLnBrk="1" latinLnBrk="0" hangingPunct="1">
      <a:defRPr sz="1305" kern="1200">
        <a:solidFill>
          <a:schemeClr val="tx1"/>
        </a:solidFill>
        <a:latin typeface="+mn-lt"/>
        <a:ea typeface="+mn-ea"/>
        <a:cs typeface="+mn-cs"/>
      </a:defRPr>
    </a:lvl3pPr>
    <a:lvl4pPr marL="994684" algn="l" defTabSz="663123" rtl="0" eaLnBrk="1" latinLnBrk="0" hangingPunct="1">
      <a:defRPr sz="1305" kern="1200">
        <a:solidFill>
          <a:schemeClr val="tx1"/>
        </a:solidFill>
        <a:latin typeface="+mn-lt"/>
        <a:ea typeface="+mn-ea"/>
        <a:cs typeface="+mn-cs"/>
      </a:defRPr>
    </a:lvl4pPr>
    <a:lvl5pPr marL="1326246" algn="l" defTabSz="663123" rtl="0" eaLnBrk="1" latinLnBrk="0" hangingPunct="1">
      <a:defRPr sz="1305" kern="1200">
        <a:solidFill>
          <a:schemeClr val="tx1"/>
        </a:solidFill>
        <a:latin typeface="+mn-lt"/>
        <a:ea typeface="+mn-ea"/>
        <a:cs typeface="+mn-cs"/>
      </a:defRPr>
    </a:lvl5pPr>
    <a:lvl6pPr marL="1657807" algn="l" defTabSz="663123" rtl="0" eaLnBrk="1" latinLnBrk="0" hangingPunct="1">
      <a:defRPr sz="1305" kern="1200">
        <a:solidFill>
          <a:schemeClr val="tx1"/>
        </a:solidFill>
        <a:latin typeface="+mn-lt"/>
        <a:ea typeface="+mn-ea"/>
        <a:cs typeface="+mn-cs"/>
      </a:defRPr>
    </a:lvl6pPr>
    <a:lvl7pPr marL="1989369" algn="l" defTabSz="663123" rtl="0" eaLnBrk="1" latinLnBrk="0" hangingPunct="1">
      <a:defRPr sz="1305" kern="1200">
        <a:solidFill>
          <a:schemeClr val="tx1"/>
        </a:solidFill>
        <a:latin typeface="+mn-lt"/>
        <a:ea typeface="+mn-ea"/>
        <a:cs typeface="+mn-cs"/>
      </a:defRPr>
    </a:lvl7pPr>
    <a:lvl8pPr marL="2320930" algn="l" defTabSz="663123" rtl="0" eaLnBrk="1" latinLnBrk="0" hangingPunct="1">
      <a:defRPr sz="1305" kern="1200">
        <a:solidFill>
          <a:schemeClr val="tx1"/>
        </a:solidFill>
        <a:latin typeface="+mn-lt"/>
        <a:ea typeface="+mn-ea"/>
        <a:cs typeface="+mn-cs"/>
      </a:defRPr>
    </a:lvl8pPr>
    <a:lvl9pPr marL="2652492" algn="l" defTabSz="663123" rtl="0" eaLnBrk="1" latinLnBrk="0" hangingPunct="1">
      <a:defRPr sz="130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لين" initials="لين"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8F00"/>
    <a:srgbClr val="941651"/>
    <a:srgbClr val="D883FF"/>
    <a:srgbClr val="009193"/>
    <a:srgbClr val="FF7E79"/>
    <a:srgbClr val="459122"/>
    <a:srgbClr val="BBD4AA"/>
    <a:srgbClr val="00FA00"/>
    <a:srgbClr val="0054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94674"/>
  </p:normalViewPr>
  <p:slideViewPr>
    <p:cSldViewPr snapToGrid="0" snapToObjects="1">
      <p:cViewPr>
        <p:scale>
          <a:sx n="115" d="100"/>
          <a:sy n="115" d="100"/>
        </p:scale>
        <p:origin x="2944" y="144"/>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commentAuthors" Target="commentAuthors.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6523F4-9C08-449E-A6C3-C91FC01C65A4}" type="doc">
      <dgm:prSet loTypeId="urn:microsoft.com/office/officeart/2005/8/layout/hierarchy4" loCatId="list" qsTypeId="urn:microsoft.com/office/officeart/2005/8/quickstyle/simple2" qsCatId="simple" csTypeId="urn:microsoft.com/office/officeart/2005/8/colors/accent0_2" csCatId="mainScheme" phldr="1"/>
      <dgm:spPr/>
      <dgm:t>
        <a:bodyPr/>
        <a:lstStyle/>
        <a:p>
          <a:endParaRPr lang="en-US"/>
        </a:p>
      </dgm:t>
    </dgm:pt>
    <dgm:pt modelId="{B24DB486-BB03-47AA-83F1-7A32A04F7881}">
      <dgm:prSet phldrT="[Text]" custT="1"/>
      <dgm:spPr>
        <a:ln>
          <a:solidFill>
            <a:srgbClr val="FF9300">
              <a:alpha val="45098"/>
            </a:srgbClr>
          </a:solidFill>
        </a:ln>
      </dgm:spPr>
      <dgm:t>
        <a:bodyPr/>
        <a:lstStyle/>
        <a:p>
          <a:r>
            <a:rPr lang="en-US" sz="1050" dirty="0" smtClean="0"/>
            <a:t>Drugs to </a:t>
          </a:r>
          <a:r>
            <a:rPr lang="en-US" sz="1050" b="1" dirty="0" smtClean="0"/>
            <a:t>increase</a:t>
          </a:r>
          <a:r>
            <a:rPr lang="en-US" sz="1050" dirty="0" smtClean="0"/>
            <a:t> </a:t>
          </a:r>
          <a:r>
            <a:rPr lang="en-US" sz="1050" b="1" dirty="0" smtClean="0">
              <a:solidFill>
                <a:srgbClr val="FF0000"/>
              </a:solidFill>
            </a:rPr>
            <a:t>dopaminergic</a:t>
          </a:r>
          <a:r>
            <a:rPr lang="en-US" sz="1050" dirty="0" smtClean="0"/>
            <a:t> activity.</a:t>
          </a:r>
          <a:endParaRPr lang="en-US" sz="1050" dirty="0"/>
        </a:p>
      </dgm:t>
    </dgm:pt>
    <dgm:pt modelId="{98F224DE-B398-481A-B0B4-4B80EA9122D2}" type="parTrans" cxnId="{9181D294-1892-456D-A518-07B5CEECB0D2}">
      <dgm:prSet/>
      <dgm:spPr/>
      <dgm:t>
        <a:bodyPr/>
        <a:lstStyle/>
        <a:p>
          <a:endParaRPr lang="en-US" sz="1050"/>
        </a:p>
      </dgm:t>
    </dgm:pt>
    <dgm:pt modelId="{0B7645A9-8189-4D5C-A55B-B506F0C5D43B}" type="sibTrans" cxnId="{9181D294-1892-456D-A518-07B5CEECB0D2}">
      <dgm:prSet/>
      <dgm:spPr/>
      <dgm:t>
        <a:bodyPr/>
        <a:lstStyle/>
        <a:p>
          <a:endParaRPr lang="en-US" sz="1050"/>
        </a:p>
      </dgm:t>
    </dgm:pt>
    <dgm:pt modelId="{4FE25822-3266-47CE-9A24-37BDF9A74460}">
      <dgm:prSet phldrT="[Text]" custT="1"/>
      <dgm:spPr>
        <a:ln>
          <a:solidFill>
            <a:srgbClr val="4E8F00">
              <a:alpha val="38039"/>
            </a:srgbClr>
          </a:solidFill>
        </a:ln>
      </dgm:spPr>
      <dgm:t>
        <a:bodyPr/>
        <a:lstStyle/>
        <a:p>
          <a:r>
            <a:rPr lang="en-US" sz="1050" b="1" dirty="0" smtClean="0">
              <a:solidFill>
                <a:srgbClr val="00B050"/>
              </a:solidFill>
            </a:rPr>
            <a:t>Increase</a:t>
          </a:r>
          <a:r>
            <a:rPr lang="en-US" sz="1050" dirty="0" smtClean="0">
              <a:solidFill>
                <a:srgbClr val="00B050"/>
              </a:solidFill>
            </a:rPr>
            <a:t> central DA synthesis </a:t>
          </a:r>
          <a:endParaRPr lang="en-US" sz="1050" dirty="0">
            <a:solidFill>
              <a:srgbClr val="00B050"/>
            </a:solidFill>
          </a:endParaRPr>
        </a:p>
      </dgm:t>
    </dgm:pt>
    <dgm:pt modelId="{4F639E41-AEFE-4A29-AE90-9C55106F9924}" type="parTrans" cxnId="{DE0ED54A-595F-4A35-B19B-3F97D2F1D61E}">
      <dgm:prSet/>
      <dgm:spPr/>
      <dgm:t>
        <a:bodyPr/>
        <a:lstStyle/>
        <a:p>
          <a:endParaRPr lang="en-US" sz="1050"/>
        </a:p>
      </dgm:t>
    </dgm:pt>
    <dgm:pt modelId="{8C27B669-72E9-4CE1-8EB2-FB3472DA4F14}" type="sibTrans" cxnId="{DE0ED54A-595F-4A35-B19B-3F97D2F1D61E}">
      <dgm:prSet/>
      <dgm:spPr/>
      <dgm:t>
        <a:bodyPr/>
        <a:lstStyle/>
        <a:p>
          <a:endParaRPr lang="en-US" sz="1050"/>
        </a:p>
      </dgm:t>
    </dgm:pt>
    <dgm:pt modelId="{6C9573AE-3F5E-49AC-8052-F0E487518C40}">
      <dgm:prSet phldrT="[Text]" custT="1"/>
      <dgm:spPr>
        <a:ln>
          <a:solidFill>
            <a:srgbClr val="4E8F00">
              <a:alpha val="38039"/>
            </a:srgbClr>
          </a:solidFill>
        </a:ln>
      </dgm:spPr>
      <dgm:t>
        <a:bodyPr/>
        <a:lstStyle/>
        <a:p>
          <a:r>
            <a:rPr lang="en-US" sz="1050" b="1" dirty="0" smtClean="0">
              <a:solidFill>
                <a:srgbClr val="FF0000"/>
              </a:solidFill>
            </a:rPr>
            <a:t>(DA precursors): </a:t>
          </a:r>
          <a:r>
            <a:rPr lang="en-US" sz="1050" b="1" dirty="0" smtClean="0">
              <a:solidFill>
                <a:srgbClr val="0432FF"/>
              </a:solidFill>
            </a:rPr>
            <a:t>L-dopa+</a:t>
          </a:r>
        </a:p>
        <a:p>
          <a:r>
            <a:rPr lang="en-US" sz="1050" b="1" dirty="0" smtClean="0">
              <a:solidFill>
                <a:srgbClr val="0432FF"/>
              </a:solidFill>
            </a:rPr>
            <a:t>carbidopa </a:t>
          </a:r>
        </a:p>
      </dgm:t>
    </dgm:pt>
    <dgm:pt modelId="{C5EB9D69-0747-4F6D-A14C-0D86EC61AB43}" type="parTrans" cxnId="{1FC444A7-7106-49EA-B62F-D1DB58489BF3}">
      <dgm:prSet/>
      <dgm:spPr/>
      <dgm:t>
        <a:bodyPr/>
        <a:lstStyle/>
        <a:p>
          <a:endParaRPr lang="en-US" sz="1050"/>
        </a:p>
      </dgm:t>
    </dgm:pt>
    <dgm:pt modelId="{7C7A8B49-5970-4F1F-84B3-45065A4E141A}" type="sibTrans" cxnId="{1FC444A7-7106-49EA-B62F-D1DB58489BF3}">
      <dgm:prSet/>
      <dgm:spPr/>
      <dgm:t>
        <a:bodyPr/>
        <a:lstStyle/>
        <a:p>
          <a:endParaRPr lang="en-US" sz="1050"/>
        </a:p>
      </dgm:t>
    </dgm:pt>
    <dgm:pt modelId="{F456C0CE-ACC2-4368-9BE0-5CE229337C07}">
      <dgm:prSet phldrT="[Text]" custT="1"/>
      <dgm:spPr>
        <a:ln>
          <a:solidFill>
            <a:srgbClr val="4E8F00">
              <a:alpha val="38039"/>
            </a:srgbClr>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050" dirty="0" smtClean="0"/>
            <a:t>DA releaser: </a:t>
          </a:r>
          <a:r>
            <a:rPr lang="en-US" sz="1050" b="1" dirty="0" smtClean="0">
              <a:solidFill>
                <a:srgbClr val="0432FF"/>
              </a:solidFill>
            </a:rPr>
            <a:t>amantadine </a:t>
          </a:r>
          <a:endParaRPr lang="en-US" sz="1050" b="0" dirty="0" smtClean="0">
            <a:solidFill>
              <a:srgbClr val="00B050"/>
            </a:solidFill>
          </a:endParaRPr>
        </a:p>
        <a:p>
          <a:pPr defTabSz="400050">
            <a:lnSpc>
              <a:spcPct val="90000"/>
            </a:lnSpc>
            <a:spcBef>
              <a:spcPct val="0"/>
            </a:spcBef>
            <a:spcAft>
              <a:spcPct val="35000"/>
            </a:spcAft>
          </a:pPr>
          <a:endParaRPr lang="en-US" sz="1050" dirty="0"/>
        </a:p>
      </dgm:t>
    </dgm:pt>
    <dgm:pt modelId="{591E764A-4951-4EC5-A687-C2D23444A78F}" type="parTrans" cxnId="{885AD487-BD91-4EDB-BA27-5451063E7409}">
      <dgm:prSet/>
      <dgm:spPr/>
      <dgm:t>
        <a:bodyPr/>
        <a:lstStyle/>
        <a:p>
          <a:endParaRPr lang="en-US" sz="1050"/>
        </a:p>
      </dgm:t>
    </dgm:pt>
    <dgm:pt modelId="{49EFD05F-02EB-4C0A-9EE4-490711082E95}" type="sibTrans" cxnId="{885AD487-BD91-4EDB-BA27-5451063E7409}">
      <dgm:prSet/>
      <dgm:spPr/>
      <dgm:t>
        <a:bodyPr/>
        <a:lstStyle/>
        <a:p>
          <a:endParaRPr lang="en-US" sz="1050"/>
        </a:p>
      </dgm:t>
    </dgm:pt>
    <dgm:pt modelId="{2FD93170-00B2-42CC-892A-241E7B6421ED}">
      <dgm:prSet phldrT="[Text]" custT="1"/>
      <dgm:spPr>
        <a:ln>
          <a:solidFill>
            <a:srgbClr val="4E8F00">
              <a:alpha val="38039"/>
            </a:srgbClr>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050" b="1" dirty="0" smtClean="0">
              <a:solidFill>
                <a:srgbClr val="FF0000"/>
              </a:solidFill>
            </a:rPr>
            <a:t>COMT inhibitors: </a:t>
          </a:r>
          <a:r>
            <a:rPr lang="en-US" sz="1050" b="1" dirty="0" err="1" smtClean="0">
              <a:solidFill>
                <a:srgbClr val="0432FF"/>
              </a:solidFill>
            </a:rPr>
            <a:t>entacapone</a:t>
          </a:r>
          <a:endParaRPr lang="en-US" sz="1050" b="1" dirty="0" smtClean="0">
            <a:solidFill>
              <a:srgbClr val="0432FF"/>
            </a:solidFill>
          </a:endParaRPr>
        </a:p>
        <a:p>
          <a:pPr marL="0" marR="0" indent="0" defTabSz="914400" eaLnBrk="1" fontAlgn="auto" latinLnBrk="0" hangingPunct="1">
            <a:lnSpc>
              <a:spcPct val="100000"/>
            </a:lnSpc>
            <a:spcBef>
              <a:spcPts val="0"/>
            </a:spcBef>
            <a:spcAft>
              <a:spcPts val="0"/>
            </a:spcAft>
            <a:buClrTx/>
            <a:buSzTx/>
            <a:buFontTx/>
            <a:buNone/>
            <a:tabLst/>
            <a:defRPr/>
          </a:pPr>
          <a:r>
            <a:rPr lang="en-US" sz="1000" dirty="0" smtClean="0">
              <a:solidFill>
                <a:srgbClr val="008F00"/>
              </a:solidFill>
            </a:rPr>
            <a:t>e.g. </a:t>
          </a:r>
          <a:r>
            <a:rPr lang="en-US" sz="1000" dirty="0" err="1" smtClean="0">
              <a:solidFill>
                <a:srgbClr val="008F00"/>
              </a:solidFill>
            </a:rPr>
            <a:t>Nitecapone</a:t>
          </a:r>
          <a:r>
            <a:rPr lang="en-US" sz="1000" dirty="0" smtClean="0">
              <a:solidFill>
                <a:schemeClr val="bg1">
                  <a:lumMod val="50000"/>
                </a:schemeClr>
              </a:solidFill>
            </a:rPr>
            <a:t> </a:t>
          </a:r>
          <a:endParaRPr lang="en-US" sz="1050" b="1" dirty="0" smtClean="0"/>
        </a:p>
        <a:p>
          <a:pPr marL="0" marR="0" indent="0" defTabSz="914400" eaLnBrk="1" fontAlgn="auto" latinLnBrk="0" hangingPunct="1">
            <a:lnSpc>
              <a:spcPct val="100000"/>
            </a:lnSpc>
            <a:spcBef>
              <a:spcPts val="0"/>
            </a:spcBef>
            <a:spcAft>
              <a:spcPts val="0"/>
            </a:spcAft>
            <a:buClrTx/>
            <a:buSzTx/>
            <a:buFontTx/>
            <a:buNone/>
            <a:tabLst/>
            <a:defRPr/>
          </a:pPr>
          <a:r>
            <a:rPr lang="en-US" sz="1050" b="1" dirty="0" smtClean="0">
              <a:solidFill>
                <a:srgbClr val="FF0000"/>
              </a:solidFill>
            </a:rPr>
            <a:t>MAO-B inhibitors</a:t>
          </a:r>
          <a:r>
            <a:rPr lang="en-US" sz="1050" b="1" dirty="0" smtClean="0">
              <a:solidFill>
                <a:srgbClr val="008F00"/>
              </a:solidFill>
            </a:rPr>
            <a:t>*</a:t>
          </a:r>
          <a:r>
            <a:rPr lang="en-US" sz="1050" b="1" dirty="0" smtClean="0">
              <a:solidFill>
                <a:srgbClr val="FF0000"/>
              </a:solidFill>
            </a:rPr>
            <a:t>:</a:t>
          </a:r>
        </a:p>
        <a:p>
          <a:pPr marL="0" marR="0" indent="0" defTabSz="914400" eaLnBrk="1" fontAlgn="auto" latinLnBrk="0" hangingPunct="1">
            <a:lnSpc>
              <a:spcPct val="100000"/>
            </a:lnSpc>
            <a:spcBef>
              <a:spcPts val="0"/>
            </a:spcBef>
            <a:spcAft>
              <a:spcPts val="0"/>
            </a:spcAft>
            <a:buClrTx/>
            <a:buSzTx/>
            <a:buFontTx/>
            <a:buNone/>
            <a:tabLst/>
            <a:defRPr/>
          </a:pPr>
          <a:r>
            <a:rPr lang="en-US" sz="1050" b="1" dirty="0" smtClean="0">
              <a:solidFill>
                <a:srgbClr val="0432FF"/>
              </a:solidFill>
            </a:rPr>
            <a:t>selegiline</a:t>
          </a:r>
        </a:p>
      </dgm:t>
    </dgm:pt>
    <dgm:pt modelId="{F4D23C3A-F022-4F3A-B414-AFCCA24B6AF0}" type="parTrans" cxnId="{9321397A-3D77-4EFB-A086-097FE0452C67}">
      <dgm:prSet/>
      <dgm:spPr/>
      <dgm:t>
        <a:bodyPr/>
        <a:lstStyle/>
        <a:p>
          <a:endParaRPr lang="en-US" sz="1050"/>
        </a:p>
      </dgm:t>
    </dgm:pt>
    <dgm:pt modelId="{992C8D9D-24C6-48A3-9377-A49F74096AE3}" type="sibTrans" cxnId="{9321397A-3D77-4EFB-A086-097FE0452C67}">
      <dgm:prSet/>
      <dgm:spPr/>
      <dgm:t>
        <a:bodyPr/>
        <a:lstStyle/>
        <a:p>
          <a:endParaRPr lang="en-US" sz="1050"/>
        </a:p>
      </dgm:t>
    </dgm:pt>
    <dgm:pt modelId="{8BCA1AB1-5135-4AAE-8A49-59C37BA486C6}">
      <dgm:prSet custT="1"/>
      <dgm:spPr>
        <a:ln>
          <a:solidFill>
            <a:srgbClr val="521B93">
              <a:alpha val="52157"/>
            </a:srgbClr>
          </a:solidFill>
        </a:ln>
      </dgm:spPr>
      <dgm:t>
        <a:bodyPr/>
        <a:lstStyle/>
        <a:p>
          <a:r>
            <a:rPr lang="en-US" sz="1600" b="1" dirty="0" smtClean="0"/>
            <a:t>Minor approach</a:t>
          </a:r>
          <a:endParaRPr lang="en-US" sz="1600" b="1" dirty="0"/>
        </a:p>
      </dgm:t>
    </dgm:pt>
    <dgm:pt modelId="{40E4B35D-9606-402A-A719-DA374A95CFA3}" type="parTrans" cxnId="{2DF72B2E-39F3-413C-BAA8-76E06C52DF4B}">
      <dgm:prSet/>
      <dgm:spPr/>
      <dgm:t>
        <a:bodyPr/>
        <a:lstStyle/>
        <a:p>
          <a:endParaRPr lang="en-US" sz="1050"/>
        </a:p>
      </dgm:t>
    </dgm:pt>
    <dgm:pt modelId="{CB211987-67A3-4644-951A-95F1BD699ABC}" type="sibTrans" cxnId="{2DF72B2E-39F3-413C-BAA8-76E06C52DF4B}">
      <dgm:prSet/>
      <dgm:spPr/>
      <dgm:t>
        <a:bodyPr/>
        <a:lstStyle/>
        <a:p>
          <a:endParaRPr lang="en-US" sz="1050"/>
        </a:p>
      </dgm:t>
    </dgm:pt>
    <dgm:pt modelId="{EDCF8D07-9251-4C29-A454-786E477D8EC6}">
      <dgm:prSet custT="1"/>
      <dgm:spPr>
        <a:ln>
          <a:solidFill>
            <a:srgbClr val="FF2F92">
              <a:alpha val="50196"/>
            </a:srgbClr>
          </a:solidFill>
        </a:ln>
      </dgm:spPr>
      <dgm:t>
        <a:bodyPr/>
        <a:lstStyle/>
        <a:p>
          <a:r>
            <a:rPr lang="en-US" sz="1000" dirty="0" smtClean="0"/>
            <a:t>Drugs to </a:t>
          </a:r>
          <a:r>
            <a:rPr lang="en-US" sz="1000" b="1" dirty="0" smtClean="0"/>
            <a:t>block</a:t>
          </a:r>
          <a:r>
            <a:rPr lang="en-US" sz="1000" dirty="0" smtClean="0"/>
            <a:t> </a:t>
          </a:r>
          <a:r>
            <a:rPr lang="en-US" sz="1000" b="1" dirty="0" smtClean="0">
              <a:solidFill>
                <a:srgbClr val="FF0000"/>
              </a:solidFill>
            </a:rPr>
            <a:t>cholinergic </a:t>
          </a:r>
          <a:r>
            <a:rPr lang="en-US" sz="1000" dirty="0" smtClean="0"/>
            <a:t>activity</a:t>
          </a:r>
          <a:endParaRPr lang="en-US" sz="1000" dirty="0"/>
        </a:p>
      </dgm:t>
    </dgm:pt>
    <dgm:pt modelId="{A88FA75D-2DFD-4633-BC39-857E34892BB5}" type="parTrans" cxnId="{85145964-4A75-4B2F-97B0-30DFA010940F}">
      <dgm:prSet/>
      <dgm:spPr/>
      <dgm:t>
        <a:bodyPr/>
        <a:lstStyle/>
        <a:p>
          <a:endParaRPr lang="en-US" sz="1050"/>
        </a:p>
      </dgm:t>
    </dgm:pt>
    <dgm:pt modelId="{A59BC639-B3B3-4129-9DC9-BB2C41A7FCBF}" type="sibTrans" cxnId="{85145964-4A75-4B2F-97B0-30DFA010940F}">
      <dgm:prSet/>
      <dgm:spPr/>
      <dgm:t>
        <a:bodyPr/>
        <a:lstStyle/>
        <a:p>
          <a:endParaRPr lang="en-US" sz="1050"/>
        </a:p>
      </dgm:t>
    </dgm:pt>
    <dgm:pt modelId="{175648BA-35A1-4689-854B-D9FC731365D1}">
      <dgm:prSet custT="1"/>
      <dgm:spPr>
        <a:ln>
          <a:solidFill>
            <a:srgbClr val="FF2F92">
              <a:alpha val="50196"/>
            </a:srgbClr>
          </a:solidFill>
        </a:ln>
      </dgm:spPr>
      <dgm:t>
        <a:bodyPr/>
        <a:lstStyle/>
        <a:p>
          <a:r>
            <a:rPr lang="en-US" sz="1050" b="1" dirty="0" smtClean="0"/>
            <a:t>Muscarinic antagonists:</a:t>
          </a:r>
        </a:p>
        <a:p>
          <a:r>
            <a:rPr lang="en-US" altLang="en-US" sz="1050" b="1" dirty="0" err="1" smtClean="0">
              <a:solidFill>
                <a:srgbClr val="0432FF"/>
              </a:solidFill>
            </a:rPr>
            <a:t>Benztropine</a:t>
          </a:r>
          <a:r>
            <a:rPr lang="en-US" altLang="en-US" sz="1050" b="1" dirty="0" smtClean="0">
              <a:solidFill>
                <a:srgbClr val="0432FF"/>
              </a:solidFill>
            </a:rPr>
            <a:t>, </a:t>
          </a:r>
        </a:p>
        <a:p>
          <a:r>
            <a:rPr lang="en-US" altLang="en-US" sz="1050" b="1" dirty="0" err="1" smtClean="0">
              <a:solidFill>
                <a:srgbClr val="0432FF"/>
              </a:solidFill>
            </a:rPr>
            <a:t>Trihexy-phenidyl</a:t>
          </a:r>
          <a:endParaRPr lang="en-US" sz="1050" b="1" dirty="0" smtClean="0">
            <a:solidFill>
              <a:srgbClr val="0432FF"/>
            </a:solidFill>
          </a:endParaRPr>
        </a:p>
        <a:p>
          <a:endParaRPr lang="en-US" sz="1050" b="1" dirty="0"/>
        </a:p>
      </dgm:t>
    </dgm:pt>
    <dgm:pt modelId="{DED05538-3CEF-4B04-97B8-214C7001EAF6}" type="parTrans" cxnId="{4F9085D6-6604-4AAB-8698-7327E0F4E931}">
      <dgm:prSet/>
      <dgm:spPr/>
      <dgm:t>
        <a:bodyPr/>
        <a:lstStyle/>
        <a:p>
          <a:endParaRPr lang="en-US" sz="1050"/>
        </a:p>
      </dgm:t>
    </dgm:pt>
    <dgm:pt modelId="{08C5291B-D8BF-4C5A-812F-FBB2E5C49891}" type="sibTrans" cxnId="{4F9085D6-6604-4AAB-8698-7327E0F4E931}">
      <dgm:prSet/>
      <dgm:spPr/>
      <dgm:t>
        <a:bodyPr/>
        <a:lstStyle/>
        <a:p>
          <a:endParaRPr lang="en-US" sz="1050"/>
        </a:p>
      </dgm:t>
    </dgm:pt>
    <dgm:pt modelId="{D0A7167F-C230-43C6-AD76-3E137B4B435B}">
      <dgm:prSet custT="1"/>
      <dgm:spPr>
        <a:ln>
          <a:solidFill>
            <a:srgbClr val="4E8F00">
              <a:alpha val="38039"/>
            </a:srgbClr>
          </a:solidFill>
        </a:ln>
      </dgm:spPr>
      <dgm:t>
        <a:bodyPr/>
        <a:lstStyle/>
        <a:p>
          <a:r>
            <a:rPr lang="en-US" sz="1050" dirty="0" smtClean="0"/>
            <a:t>DA receptor </a:t>
          </a:r>
          <a:r>
            <a:rPr lang="en-US" sz="1050" b="1" dirty="0" smtClean="0"/>
            <a:t>agonists </a:t>
          </a:r>
          <a:endParaRPr lang="en-US" sz="1050" b="1" dirty="0"/>
        </a:p>
      </dgm:t>
    </dgm:pt>
    <dgm:pt modelId="{8495CD4B-E4F8-4D38-A9B4-242CBFE0D398}" type="parTrans" cxnId="{2CC4CC44-7853-48E7-B147-328F108E3752}">
      <dgm:prSet/>
      <dgm:spPr/>
      <dgm:t>
        <a:bodyPr/>
        <a:lstStyle/>
        <a:p>
          <a:endParaRPr lang="en-US" sz="1050"/>
        </a:p>
      </dgm:t>
    </dgm:pt>
    <dgm:pt modelId="{48EFED6F-4101-44B6-856C-76A2E9FA2C1C}" type="sibTrans" cxnId="{2CC4CC44-7853-48E7-B147-328F108E3752}">
      <dgm:prSet/>
      <dgm:spPr/>
      <dgm:t>
        <a:bodyPr/>
        <a:lstStyle/>
        <a:p>
          <a:endParaRPr lang="en-US" sz="1050"/>
        </a:p>
      </dgm:t>
    </dgm:pt>
    <dgm:pt modelId="{0DC9D093-FFA5-4BD3-84AF-DD08E1C0B009}">
      <dgm:prSet custT="1"/>
      <dgm:spPr>
        <a:ln>
          <a:solidFill>
            <a:srgbClr val="4E8F00">
              <a:alpha val="38039"/>
            </a:srgbClr>
          </a:solidFill>
        </a:ln>
      </dgm:spPr>
      <dgm:t>
        <a:bodyPr/>
        <a:lstStyle/>
        <a:p>
          <a:r>
            <a:rPr lang="en-US" sz="1050" b="1" dirty="0" smtClean="0"/>
            <a:t>Inhibition</a:t>
          </a:r>
          <a:r>
            <a:rPr lang="en-US" sz="1050" dirty="0" smtClean="0"/>
            <a:t> of DA metabolism </a:t>
          </a:r>
          <a:endParaRPr lang="en-US" sz="1050" dirty="0"/>
        </a:p>
      </dgm:t>
    </dgm:pt>
    <dgm:pt modelId="{3FE3FC1E-F18F-4FFF-8AF2-740DD9DE9B1E}" type="parTrans" cxnId="{221C7431-12B0-48A3-84BE-BC97C6F4916A}">
      <dgm:prSet/>
      <dgm:spPr/>
      <dgm:t>
        <a:bodyPr/>
        <a:lstStyle/>
        <a:p>
          <a:endParaRPr lang="en-US" sz="1050"/>
        </a:p>
      </dgm:t>
    </dgm:pt>
    <dgm:pt modelId="{44419DD1-0444-4FD3-8C15-D571133A2980}" type="sibTrans" cxnId="{221C7431-12B0-48A3-84BE-BC97C6F4916A}">
      <dgm:prSet/>
      <dgm:spPr/>
      <dgm:t>
        <a:bodyPr/>
        <a:lstStyle/>
        <a:p>
          <a:endParaRPr lang="en-US" sz="1050"/>
        </a:p>
      </dgm:t>
    </dgm:pt>
    <dgm:pt modelId="{4BFD4AE9-104E-4828-8B01-07307C1E6C5B}">
      <dgm:prSet custT="1"/>
      <dgm:spPr>
        <a:ln>
          <a:solidFill>
            <a:srgbClr val="009193">
              <a:alpha val="50196"/>
            </a:srgbClr>
          </a:solidFill>
        </a:ln>
      </dgm:spPr>
      <dgm:t>
        <a:bodyPr/>
        <a:lstStyle/>
        <a:p>
          <a:r>
            <a:rPr lang="en-US" sz="1600" b="1" dirty="0" smtClean="0"/>
            <a:t>Main approach</a:t>
          </a:r>
          <a:endParaRPr lang="en-US" sz="1600" b="1" dirty="0"/>
        </a:p>
      </dgm:t>
    </dgm:pt>
    <dgm:pt modelId="{FDD7BC9B-C2CB-4C56-A9A3-A004F13D45F6}" type="parTrans" cxnId="{29079D1E-8E45-4F03-A544-C4BC8D836290}">
      <dgm:prSet/>
      <dgm:spPr/>
      <dgm:t>
        <a:bodyPr/>
        <a:lstStyle/>
        <a:p>
          <a:endParaRPr lang="en-US" sz="1050"/>
        </a:p>
      </dgm:t>
    </dgm:pt>
    <dgm:pt modelId="{6B5B3772-7271-4EB3-AABF-3A69724336A8}" type="sibTrans" cxnId="{29079D1E-8E45-4F03-A544-C4BC8D836290}">
      <dgm:prSet/>
      <dgm:spPr/>
      <dgm:t>
        <a:bodyPr/>
        <a:lstStyle/>
        <a:p>
          <a:endParaRPr lang="en-US" sz="1050"/>
        </a:p>
      </dgm:t>
    </dgm:pt>
    <dgm:pt modelId="{CEE350D9-33D4-AE45-A3F6-BDD91F0D91BA}">
      <dgm:prSet custT="1"/>
      <dgm:spPr>
        <a:ln>
          <a:solidFill>
            <a:srgbClr val="BBD4AA"/>
          </a:solidFill>
        </a:ln>
      </dgm:spPr>
      <dgm:t>
        <a:bodyPr/>
        <a:lstStyle/>
        <a:p>
          <a:r>
            <a:rPr lang="en-US" sz="1050" b="1" dirty="0" smtClean="0"/>
            <a:t>Ergot derivatives:</a:t>
          </a:r>
        </a:p>
        <a:p>
          <a:r>
            <a:rPr lang="en-US" altLang="en-US" sz="1050" b="1" dirty="0" smtClean="0">
              <a:solidFill>
                <a:srgbClr val="0432FF"/>
              </a:solidFill>
            </a:rPr>
            <a:t>bromocriptine, </a:t>
          </a:r>
          <a:r>
            <a:rPr lang="en-US" altLang="en-US" sz="1050" b="1" dirty="0" err="1" smtClean="0">
              <a:solidFill>
                <a:srgbClr val="0432FF"/>
              </a:solidFill>
            </a:rPr>
            <a:t>pergolide</a:t>
          </a:r>
          <a:endParaRPr lang="en-US" sz="1050" b="1" dirty="0" smtClean="0">
            <a:solidFill>
              <a:srgbClr val="0432FF"/>
            </a:solidFill>
          </a:endParaRPr>
        </a:p>
        <a:p>
          <a:r>
            <a:rPr lang="en-US" sz="1050" b="1" dirty="0" smtClean="0"/>
            <a:t>Non ergot derivatives:</a:t>
          </a:r>
        </a:p>
        <a:p>
          <a:r>
            <a:rPr lang="en-US" altLang="en-US" sz="1050" b="1" dirty="0" err="1" smtClean="0">
              <a:solidFill>
                <a:srgbClr val="0432FF"/>
              </a:solidFill>
            </a:rPr>
            <a:t>pramipexole</a:t>
          </a:r>
          <a:endParaRPr lang="en-US" sz="1050" b="1" dirty="0">
            <a:solidFill>
              <a:srgbClr val="0432FF"/>
            </a:solidFill>
          </a:endParaRPr>
        </a:p>
      </dgm:t>
    </dgm:pt>
    <dgm:pt modelId="{FC4348CB-BE51-9E4C-BC1E-95E85A9AB328}" type="parTrans" cxnId="{0B377CD6-DC36-3C41-B521-019F87BECC4E}">
      <dgm:prSet/>
      <dgm:spPr/>
      <dgm:t>
        <a:bodyPr/>
        <a:lstStyle/>
        <a:p>
          <a:endParaRPr lang="en-US"/>
        </a:p>
      </dgm:t>
    </dgm:pt>
    <dgm:pt modelId="{0D1EA825-C7CF-2542-B4FE-DE6C7CCA3470}" type="sibTrans" cxnId="{0B377CD6-DC36-3C41-B521-019F87BECC4E}">
      <dgm:prSet/>
      <dgm:spPr/>
      <dgm:t>
        <a:bodyPr/>
        <a:lstStyle/>
        <a:p>
          <a:endParaRPr lang="en-US"/>
        </a:p>
      </dgm:t>
    </dgm:pt>
    <dgm:pt modelId="{1EF0E919-2121-0346-BDFC-10446CDC130C}">
      <dgm:prSet/>
      <dgm:spPr>
        <a:ln>
          <a:solidFill>
            <a:srgbClr val="008F00">
              <a:alpha val="21961"/>
            </a:srgbClr>
          </a:solidFill>
        </a:ln>
      </dgm:spPr>
      <dgm:t>
        <a:bodyPr/>
        <a:lstStyle/>
        <a:p>
          <a:r>
            <a:rPr lang="en-US" dirty="0" smtClean="0"/>
            <a:t>Drugs that mimic the effects of D2&amp;D3 receptor </a:t>
          </a:r>
          <a:endParaRPr lang="en-US" dirty="0"/>
        </a:p>
      </dgm:t>
    </dgm:pt>
    <dgm:pt modelId="{7C9DCC55-B479-2C48-83A6-973FA4E7AC2E}" type="parTrans" cxnId="{AF27C492-D885-634E-971F-EAD278C317AB}">
      <dgm:prSet/>
      <dgm:spPr/>
      <dgm:t>
        <a:bodyPr/>
        <a:lstStyle/>
        <a:p>
          <a:endParaRPr lang="en-US"/>
        </a:p>
      </dgm:t>
    </dgm:pt>
    <dgm:pt modelId="{D47576F8-2CBF-1B4E-BEE1-6D78C33B27C2}" type="sibTrans" cxnId="{AF27C492-D885-634E-971F-EAD278C317AB}">
      <dgm:prSet/>
      <dgm:spPr/>
      <dgm:t>
        <a:bodyPr/>
        <a:lstStyle/>
        <a:p>
          <a:endParaRPr lang="en-US"/>
        </a:p>
      </dgm:t>
    </dgm:pt>
    <dgm:pt modelId="{22C65866-B25F-4046-84DA-2767D651DCAA}" type="pres">
      <dgm:prSet presAssocID="{216523F4-9C08-449E-A6C3-C91FC01C65A4}" presName="Name0" presStyleCnt="0">
        <dgm:presLayoutVars>
          <dgm:chPref val="1"/>
          <dgm:dir/>
          <dgm:animOne val="branch"/>
          <dgm:animLvl val="lvl"/>
          <dgm:resizeHandles/>
        </dgm:presLayoutVars>
      </dgm:prSet>
      <dgm:spPr/>
      <dgm:t>
        <a:bodyPr/>
        <a:lstStyle/>
        <a:p>
          <a:endParaRPr lang="en-US"/>
        </a:p>
      </dgm:t>
    </dgm:pt>
    <dgm:pt modelId="{DF72CBF4-5720-4407-873E-5DFD742FD423}" type="pres">
      <dgm:prSet presAssocID="{8BCA1AB1-5135-4AAE-8A49-59C37BA486C6}" presName="vertOne" presStyleCnt="0"/>
      <dgm:spPr/>
      <dgm:t>
        <a:bodyPr/>
        <a:lstStyle/>
        <a:p>
          <a:endParaRPr lang="en-US"/>
        </a:p>
      </dgm:t>
    </dgm:pt>
    <dgm:pt modelId="{42B3858B-72F4-4714-9ABB-3BA619488C5D}" type="pres">
      <dgm:prSet presAssocID="{8BCA1AB1-5135-4AAE-8A49-59C37BA486C6}" presName="txOne" presStyleLbl="node0" presStyleIdx="0" presStyleCnt="2" custScaleX="226984">
        <dgm:presLayoutVars>
          <dgm:chPref val="3"/>
        </dgm:presLayoutVars>
      </dgm:prSet>
      <dgm:spPr/>
      <dgm:t>
        <a:bodyPr/>
        <a:lstStyle/>
        <a:p>
          <a:endParaRPr lang="en-US"/>
        </a:p>
      </dgm:t>
    </dgm:pt>
    <dgm:pt modelId="{3210362A-4746-441E-A3CA-631B7E7F50A0}" type="pres">
      <dgm:prSet presAssocID="{8BCA1AB1-5135-4AAE-8A49-59C37BA486C6}" presName="parTransOne" presStyleCnt="0"/>
      <dgm:spPr/>
      <dgm:t>
        <a:bodyPr/>
        <a:lstStyle/>
        <a:p>
          <a:endParaRPr lang="en-US"/>
        </a:p>
      </dgm:t>
    </dgm:pt>
    <dgm:pt modelId="{015899C0-73F2-448B-ADA4-A0E915AB8E60}" type="pres">
      <dgm:prSet presAssocID="{8BCA1AB1-5135-4AAE-8A49-59C37BA486C6}" presName="horzOne" presStyleCnt="0"/>
      <dgm:spPr/>
      <dgm:t>
        <a:bodyPr/>
        <a:lstStyle/>
        <a:p>
          <a:endParaRPr lang="en-US"/>
        </a:p>
      </dgm:t>
    </dgm:pt>
    <dgm:pt modelId="{FE425009-EC76-4FA7-8321-0577A67A0A2C}" type="pres">
      <dgm:prSet presAssocID="{EDCF8D07-9251-4C29-A454-786E477D8EC6}" presName="vertTwo" presStyleCnt="0"/>
      <dgm:spPr/>
      <dgm:t>
        <a:bodyPr/>
        <a:lstStyle/>
        <a:p>
          <a:endParaRPr lang="en-US"/>
        </a:p>
      </dgm:t>
    </dgm:pt>
    <dgm:pt modelId="{626F5557-C84B-4C76-89AD-424B5E378107}" type="pres">
      <dgm:prSet presAssocID="{EDCF8D07-9251-4C29-A454-786E477D8EC6}" presName="txTwo" presStyleLbl="node2" presStyleIdx="0" presStyleCnt="2">
        <dgm:presLayoutVars>
          <dgm:chPref val="3"/>
        </dgm:presLayoutVars>
      </dgm:prSet>
      <dgm:spPr/>
      <dgm:t>
        <a:bodyPr/>
        <a:lstStyle/>
        <a:p>
          <a:endParaRPr lang="en-US"/>
        </a:p>
      </dgm:t>
    </dgm:pt>
    <dgm:pt modelId="{9F121715-8320-4914-BE4C-B1932F68BCBE}" type="pres">
      <dgm:prSet presAssocID="{EDCF8D07-9251-4C29-A454-786E477D8EC6}" presName="parTransTwo" presStyleCnt="0"/>
      <dgm:spPr/>
      <dgm:t>
        <a:bodyPr/>
        <a:lstStyle/>
        <a:p>
          <a:endParaRPr lang="en-US"/>
        </a:p>
      </dgm:t>
    </dgm:pt>
    <dgm:pt modelId="{D5863013-D52B-4238-8EA6-58BBCF2C413D}" type="pres">
      <dgm:prSet presAssocID="{EDCF8D07-9251-4C29-A454-786E477D8EC6}" presName="horzTwo" presStyleCnt="0"/>
      <dgm:spPr/>
      <dgm:t>
        <a:bodyPr/>
        <a:lstStyle/>
        <a:p>
          <a:endParaRPr lang="en-US"/>
        </a:p>
      </dgm:t>
    </dgm:pt>
    <dgm:pt modelId="{DF7D7451-722D-47A2-9F0F-ABA27A35BF0E}" type="pres">
      <dgm:prSet presAssocID="{175648BA-35A1-4689-854B-D9FC731365D1}" presName="vertThree" presStyleCnt="0"/>
      <dgm:spPr/>
      <dgm:t>
        <a:bodyPr/>
        <a:lstStyle/>
        <a:p>
          <a:endParaRPr lang="en-US"/>
        </a:p>
      </dgm:t>
    </dgm:pt>
    <dgm:pt modelId="{A379E811-A023-4482-8DD2-E8E7C015E66B}" type="pres">
      <dgm:prSet presAssocID="{175648BA-35A1-4689-854B-D9FC731365D1}" presName="txThree" presStyleLbl="node3" presStyleIdx="0" presStyleCnt="6" custScaleY="244305">
        <dgm:presLayoutVars>
          <dgm:chPref val="3"/>
        </dgm:presLayoutVars>
      </dgm:prSet>
      <dgm:spPr/>
      <dgm:t>
        <a:bodyPr/>
        <a:lstStyle/>
        <a:p>
          <a:endParaRPr lang="en-US"/>
        </a:p>
      </dgm:t>
    </dgm:pt>
    <dgm:pt modelId="{B1E5DBF0-3846-4163-B692-9623684B4369}" type="pres">
      <dgm:prSet presAssocID="{175648BA-35A1-4689-854B-D9FC731365D1}" presName="horzThree" presStyleCnt="0"/>
      <dgm:spPr/>
      <dgm:t>
        <a:bodyPr/>
        <a:lstStyle/>
        <a:p>
          <a:endParaRPr lang="en-US"/>
        </a:p>
      </dgm:t>
    </dgm:pt>
    <dgm:pt modelId="{3F54EFA3-C7F9-4677-BA18-EEBD7A8B6E86}" type="pres">
      <dgm:prSet presAssocID="{CB211987-67A3-4644-951A-95F1BD699ABC}" presName="sibSpaceOne" presStyleCnt="0"/>
      <dgm:spPr/>
      <dgm:t>
        <a:bodyPr/>
        <a:lstStyle/>
        <a:p>
          <a:endParaRPr lang="en-US"/>
        </a:p>
      </dgm:t>
    </dgm:pt>
    <dgm:pt modelId="{655DE99A-F263-42F7-B24D-5D5AF66740D3}" type="pres">
      <dgm:prSet presAssocID="{4BFD4AE9-104E-4828-8B01-07307C1E6C5B}" presName="vertOne" presStyleCnt="0"/>
      <dgm:spPr/>
      <dgm:t>
        <a:bodyPr/>
        <a:lstStyle/>
        <a:p>
          <a:endParaRPr lang="en-US"/>
        </a:p>
      </dgm:t>
    </dgm:pt>
    <dgm:pt modelId="{F08F15DC-81B8-4BF0-B6C3-008E5A06288A}" type="pres">
      <dgm:prSet presAssocID="{4BFD4AE9-104E-4828-8B01-07307C1E6C5B}" presName="txOne" presStyleLbl="node0" presStyleIdx="1" presStyleCnt="2">
        <dgm:presLayoutVars>
          <dgm:chPref val="3"/>
        </dgm:presLayoutVars>
      </dgm:prSet>
      <dgm:spPr/>
      <dgm:t>
        <a:bodyPr/>
        <a:lstStyle/>
        <a:p>
          <a:endParaRPr lang="en-US"/>
        </a:p>
      </dgm:t>
    </dgm:pt>
    <dgm:pt modelId="{3BFED457-DD63-440D-98A1-2A50E652A8E4}" type="pres">
      <dgm:prSet presAssocID="{4BFD4AE9-104E-4828-8B01-07307C1E6C5B}" presName="parTransOne" presStyleCnt="0"/>
      <dgm:spPr/>
      <dgm:t>
        <a:bodyPr/>
        <a:lstStyle/>
        <a:p>
          <a:endParaRPr lang="en-US"/>
        </a:p>
      </dgm:t>
    </dgm:pt>
    <dgm:pt modelId="{B1CE6FE6-A922-4653-8139-407E59ECEAF9}" type="pres">
      <dgm:prSet presAssocID="{4BFD4AE9-104E-4828-8B01-07307C1E6C5B}" presName="horzOne" presStyleCnt="0"/>
      <dgm:spPr/>
      <dgm:t>
        <a:bodyPr/>
        <a:lstStyle/>
        <a:p>
          <a:endParaRPr lang="en-US"/>
        </a:p>
      </dgm:t>
    </dgm:pt>
    <dgm:pt modelId="{F04CF37E-7F4A-4291-A5BC-B421B3C3CAD7}" type="pres">
      <dgm:prSet presAssocID="{B24DB486-BB03-47AA-83F1-7A32A04F7881}" presName="vertTwo" presStyleCnt="0"/>
      <dgm:spPr/>
      <dgm:t>
        <a:bodyPr/>
        <a:lstStyle/>
        <a:p>
          <a:endParaRPr lang="en-US"/>
        </a:p>
      </dgm:t>
    </dgm:pt>
    <dgm:pt modelId="{1033DBDD-0BBA-49BC-BBB2-876CC0DB4F04}" type="pres">
      <dgm:prSet presAssocID="{B24DB486-BB03-47AA-83F1-7A32A04F7881}" presName="txTwo" presStyleLbl="node2" presStyleIdx="1" presStyleCnt="2">
        <dgm:presLayoutVars>
          <dgm:chPref val="3"/>
        </dgm:presLayoutVars>
      </dgm:prSet>
      <dgm:spPr/>
      <dgm:t>
        <a:bodyPr/>
        <a:lstStyle/>
        <a:p>
          <a:endParaRPr lang="en-US"/>
        </a:p>
      </dgm:t>
    </dgm:pt>
    <dgm:pt modelId="{232AC56F-CB46-4607-82F9-10D381C4C396}" type="pres">
      <dgm:prSet presAssocID="{B24DB486-BB03-47AA-83F1-7A32A04F7881}" presName="parTransTwo" presStyleCnt="0"/>
      <dgm:spPr/>
      <dgm:t>
        <a:bodyPr/>
        <a:lstStyle/>
        <a:p>
          <a:endParaRPr lang="en-US"/>
        </a:p>
      </dgm:t>
    </dgm:pt>
    <dgm:pt modelId="{E76F2F19-C574-4999-A39D-1D02BC64D29A}" type="pres">
      <dgm:prSet presAssocID="{B24DB486-BB03-47AA-83F1-7A32A04F7881}" presName="horzTwo" presStyleCnt="0"/>
      <dgm:spPr/>
      <dgm:t>
        <a:bodyPr/>
        <a:lstStyle/>
        <a:p>
          <a:endParaRPr lang="en-US"/>
        </a:p>
      </dgm:t>
    </dgm:pt>
    <dgm:pt modelId="{FD7381D1-8C4E-2B46-A984-45541FE18744}" type="pres">
      <dgm:prSet presAssocID="{1EF0E919-2121-0346-BDFC-10446CDC130C}" presName="vertThree" presStyleCnt="0"/>
      <dgm:spPr/>
    </dgm:pt>
    <dgm:pt modelId="{5AC44976-9BAD-AA49-AA2C-A192EB30246F}" type="pres">
      <dgm:prSet presAssocID="{1EF0E919-2121-0346-BDFC-10446CDC130C}" presName="txThree" presStyleLbl="node3" presStyleIdx="1" presStyleCnt="6">
        <dgm:presLayoutVars>
          <dgm:chPref val="3"/>
        </dgm:presLayoutVars>
      </dgm:prSet>
      <dgm:spPr/>
      <dgm:t>
        <a:bodyPr/>
        <a:lstStyle/>
        <a:p>
          <a:endParaRPr lang="en-US"/>
        </a:p>
      </dgm:t>
    </dgm:pt>
    <dgm:pt modelId="{1253E832-259D-EC4C-A5C3-626E7BA7F857}" type="pres">
      <dgm:prSet presAssocID="{1EF0E919-2121-0346-BDFC-10446CDC130C}" presName="horzThree" presStyleCnt="0"/>
      <dgm:spPr/>
    </dgm:pt>
    <dgm:pt modelId="{CF42547D-3787-3D4A-9045-10D732EE9361}" type="pres">
      <dgm:prSet presAssocID="{D47576F8-2CBF-1B4E-BEE1-6D78C33B27C2}" presName="sibSpaceThree" presStyleCnt="0"/>
      <dgm:spPr/>
    </dgm:pt>
    <dgm:pt modelId="{4FF9581C-77B1-4BE3-8790-11584FF4F4A3}" type="pres">
      <dgm:prSet presAssocID="{4FE25822-3266-47CE-9A24-37BDF9A74460}" presName="vertThree" presStyleCnt="0"/>
      <dgm:spPr/>
      <dgm:t>
        <a:bodyPr/>
        <a:lstStyle/>
        <a:p>
          <a:endParaRPr lang="en-US"/>
        </a:p>
      </dgm:t>
    </dgm:pt>
    <dgm:pt modelId="{CD66B476-7E7E-4C5E-A892-A39E5EBD4CDB}" type="pres">
      <dgm:prSet presAssocID="{4FE25822-3266-47CE-9A24-37BDF9A74460}" presName="txThree" presStyleLbl="node3" presStyleIdx="2" presStyleCnt="6">
        <dgm:presLayoutVars>
          <dgm:chPref val="3"/>
        </dgm:presLayoutVars>
      </dgm:prSet>
      <dgm:spPr/>
      <dgm:t>
        <a:bodyPr/>
        <a:lstStyle/>
        <a:p>
          <a:endParaRPr lang="en-US"/>
        </a:p>
      </dgm:t>
    </dgm:pt>
    <dgm:pt modelId="{9AA930AB-63C2-47EB-8F4C-0B83BA85E1D9}" type="pres">
      <dgm:prSet presAssocID="{4FE25822-3266-47CE-9A24-37BDF9A74460}" presName="parTransThree" presStyleCnt="0"/>
      <dgm:spPr/>
      <dgm:t>
        <a:bodyPr/>
        <a:lstStyle/>
        <a:p>
          <a:endParaRPr lang="en-US"/>
        </a:p>
      </dgm:t>
    </dgm:pt>
    <dgm:pt modelId="{EB384FD7-45CC-420A-A486-7B76047D36DC}" type="pres">
      <dgm:prSet presAssocID="{4FE25822-3266-47CE-9A24-37BDF9A74460}" presName="horzThree" presStyleCnt="0"/>
      <dgm:spPr/>
      <dgm:t>
        <a:bodyPr/>
        <a:lstStyle/>
        <a:p>
          <a:endParaRPr lang="en-US"/>
        </a:p>
      </dgm:t>
    </dgm:pt>
    <dgm:pt modelId="{D235BA82-0BCA-4AFB-80BB-0AA9454F2532}" type="pres">
      <dgm:prSet presAssocID="{6C9573AE-3F5E-49AC-8052-F0E487518C40}" presName="vertFour" presStyleCnt="0">
        <dgm:presLayoutVars>
          <dgm:chPref val="3"/>
        </dgm:presLayoutVars>
      </dgm:prSet>
      <dgm:spPr/>
      <dgm:t>
        <a:bodyPr/>
        <a:lstStyle/>
        <a:p>
          <a:endParaRPr lang="en-US"/>
        </a:p>
      </dgm:t>
    </dgm:pt>
    <dgm:pt modelId="{2507643E-DFC1-4004-8233-B93D2C11CE25}" type="pres">
      <dgm:prSet presAssocID="{6C9573AE-3F5E-49AC-8052-F0E487518C40}" presName="txFour" presStyleLbl="node4" presStyleIdx="0" presStyleCnt="3" custScaleY="300730">
        <dgm:presLayoutVars>
          <dgm:chPref val="3"/>
        </dgm:presLayoutVars>
      </dgm:prSet>
      <dgm:spPr/>
      <dgm:t>
        <a:bodyPr/>
        <a:lstStyle/>
        <a:p>
          <a:endParaRPr lang="en-US"/>
        </a:p>
      </dgm:t>
    </dgm:pt>
    <dgm:pt modelId="{09CE1A07-0C10-4D35-BF67-D26F44196A0B}" type="pres">
      <dgm:prSet presAssocID="{6C9573AE-3F5E-49AC-8052-F0E487518C40}" presName="horzFour" presStyleCnt="0"/>
      <dgm:spPr/>
      <dgm:t>
        <a:bodyPr/>
        <a:lstStyle/>
        <a:p>
          <a:endParaRPr lang="en-US"/>
        </a:p>
      </dgm:t>
    </dgm:pt>
    <dgm:pt modelId="{12561F9D-C885-40E7-8939-EE17280BB20A}" type="pres">
      <dgm:prSet presAssocID="{8C27B669-72E9-4CE1-8EB2-FB3472DA4F14}" presName="sibSpaceThree" presStyleCnt="0"/>
      <dgm:spPr/>
      <dgm:t>
        <a:bodyPr/>
        <a:lstStyle/>
        <a:p>
          <a:endParaRPr lang="en-US"/>
        </a:p>
      </dgm:t>
    </dgm:pt>
    <dgm:pt modelId="{7AA15FF5-19DC-4C3C-91F7-EE7E09B402E0}" type="pres">
      <dgm:prSet presAssocID="{0DC9D093-FFA5-4BD3-84AF-DD08E1C0B009}" presName="vertThree" presStyleCnt="0"/>
      <dgm:spPr/>
      <dgm:t>
        <a:bodyPr/>
        <a:lstStyle/>
        <a:p>
          <a:endParaRPr lang="en-US"/>
        </a:p>
      </dgm:t>
    </dgm:pt>
    <dgm:pt modelId="{57138E27-26DA-4710-B028-7EF7EA7EBE39}" type="pres">
      <dgm:prSet presAssocID="{0DC9D093-FFA5-4BD3-84AF-DD08E1C0B009}" presName="txThree" presStyleLbl="node3" presStyleIdx="3" presStyleCnt="6">
        <dgm:presLayoutVars>
          <dgm:chPref val="3"/>
        </dgm:presLayoutVars>
      </dgm:prSet>
      <dgm:spPr/>
      <dgm:t>
        <a:bodyPr/>
        <a:lstStyle/>
        <a:p>
          <a:endParaRPr lang="en-US"/>
        </a:p>
      </dgm:t>
    </dgm:pt>
    <dgm:pt modelId="{99FC14E6-87CA-4565-888D-936AAFB9143B}" type="pres">
      <dgm:prSet presAssocID="{0DC9D093-FFA5-4BD3-84AF-DD08E1C0B009}" presName="horzThree" presStyleCnt="0"/>
      <dgm:spPr/>
      <dgm:t>
        <a:bodyPr/>
        <a:lstStyle/>
        <a:p>
          <a:endParaRPr lang="en-US"/>
        </a:p>
      </dgm:t>
    </dgm:pt>
    <dgm:pt modelId="{202F5A2F-9512-4A8A-A1B5-34431CCC55EA}" type="pres">
      <dgm:prSet presAssocID="{44419DD1-0444-4FD3-8C15-D571133A2980}" presName="sibSpaceThree" presStyleCnt="0"/>
      <dgm:spPr/>
      <dgm:t>
        <a:bodyPr/>
        <a:lstStyle/>
        <a:p>
          <a:endParaRPr lang="en-US"/>
        </a:p>
      </dgm:t>
    </dgm:pt>
    <dgm:pt modelId="{AF4024AC-508F-4E78-B48A-14606E744578}" type="pres">
      <dgm:prSet presAssocID="{D0A7167F-C230-43C6-AD76-3E137B4B435B}" presName="vertThree" presStyleCnt="0"/>
      <dgm:spPr/>
      <dgm:t>
        <a:bodyPr/>
        <a:lstStyle/>
        <a:p>
          <a:endParaRPr lang="en-US"/>
        </a:p>
      </dgm:t>
    </dgm:pt>
    <dgm:pt modelId="{B5BDBC8C-C373-47D0-960A-3654383B9040}" type="pres">
      <dgm:prSet presAssocID="{D0A7167F-C230-43C6-AD76-3E137B4B435B}" presName="txThree" presStyleLbl="node3" presStyleIdx="4" presStyleCnt="6">
        <dgm:presLayoutVars>
          <dgm:chPref val="3"/>
        </dgm:presLayoutVars>
      </dgm:prSet>
      <dgm:spPr/>
      <dgm:t>
        <a:bodyPr/>
        <a:lstStyle/>
        <a:p>
          <a:endParaRPr lang="en-US"/>
        </a:p>
      </dgm:t>
    </dgm:pt>
    <dgm:pt modelId="{9C5B52A9-9573-194D-99F4-FF5C1942D764}" type="pres">
      <dgm:prSet presAssocID="{D0A7167F-C230-43C6-AD76-3E137B4B435B}" presName="parTransThree" presStyleCnt="0"/>
      <dgm:spPr/>
    </dgm:pt>
    <dgm:pt modelId="{49D0B432-4807-4A1D-B2C8-22343B10C06B}" type="pres">
      <dgm:prSet presAssocID="{D0A7167F-C230-43C6-AD76-3E137B4B435B}" presName="horzThree" presStyleCnt="0"/>
      <dgm:spPr/>
      <dgm:t>
        <a:bodyPr/>
        <a:lstStyle/>
        <a:p>
          <a:endParaRPr lang="en-US"/>
        </a:p>
      </dgm:t>
    </dgm:pt>
    <dgm:pt modelId="{25F82F15-7188-9F48-B236-BB74AC976F2A}" type="pres">
      <dgm:prSet presAssocID="{CEE350D9-33D4-AE45-A3F6-BDD91F0D91BA}" presName="vertFour" presStyleCnt="0">
        <dgm:presLayoutVars>
          <dgm:chPref val="3"/>
        </dgm:presLayoutVars>
      </dgm:prSet>
      <dgm:spPr/>
    </dgm:pt>
    <dgm:pt modelId="{BF2CB5EF-ED56-114E-A53B-30E3416799EA}" type="pres">
      <dgm:prSet presAssocID="{CEE350D9-33D4-AE45-A3F6-BDD91F0D91BA}" presName="txFour" presStyleLbl="node4" presStyleIdx="1" presStyleCnt="3" custScaleX="107305" custScaleY="305029" custLinFactNeighborX="2554" custLinFactNeighborY="-3313">
        <dgm:presLayoutVars>
          <dgm:chPref val="3"/>
        </dgm:presLayoutVars>
      </dgm:prSet>
      <dgm:spPr/>
      <dgm:t>
        <a:bodyPr/>
        <a:lstStyle/>
        <a:p>
          <a:endParaRPr lang="en-US"/>
        </a:p>
      </dgm:t>
    </dgm:pt>
    <dgm:pt modelId="{3C187CC8-05F9-F543-9E0A-75AD2CAE2C8E}" type="pres">
      <dgm:prSet presAssocID="{CEE350D9-33D4-AE45-A3F6-BDD91F0D91BA}" presName="horzFour" presStyleCnt="0"/>
      <dgm:spPr/>
    </dgm:pt>
    <dgm:pt modelId="{AE9C2474-F5BA-49E1-85AB-E4691B471669}" type="pres">
      <dgm:prSet presAssocID="{48EFED6F-4101-44B6-856C-76A2E9FA2C1C}" presName="sibSpaceThree" presStyleCnt="0"/>
      <dgm:spPr/>
      <dgm:t>
        <a:bodyPr/>
        <a:lstStyle/>
        <a:p>
          <a:endParaRPr lang="en-US"/>
        </a:p>
      </dgm:t>
    </dgm:pt>
    <dgm:pt modelId="{6C7AF309-F084-4423-BE9D-54D53FCB971A}" type="pres">
      <dgm:prSet presAssocID="{F456C0CE-ACC2-4368-9BE0-5CE229337C07}" presName="vertThree" presStyleCnt="0"/>
      <dgm:spPr/>
      <dgm:t>
        <a:bodyPr/>
        <a:lstStyle/>
        <a:p>
          <a:endParaRPr lang="en-US"/>
        </a:p>
      </dgm:t>
    </dgm:pt>
    <dgm:pt modelId="{1454D327-0532-438D-8C45-BEF8BC5A4954}" type="pres">
      <dgm:prSet presAssocID="{F456C0CE-ACC2-4368-9BE0-5CE229337C07}" presName="txThree" presStyleLbl="node3" presStyleIdx="5" presStyleCnt="6">
        <dgm:presLayoutVars>
          <dgm:chPref val="3"/>
        </dgm:presLayoutVars>
      </dgm:prSet>
      <dgm:spPr/>
      <dgm:t>
        <a:bodyPr/>
        <a:lstStyle/>
        <a:p>
          <a:endParaRPr lang="en-US"/>
        </a:p>
      </dgm:t>
    </dgm:pt>
    <dgm:pt modelId="{E82DB0B2-7966-451E-B690-F69E27A35C74}" type="pres">
      <dgm:prSet presAssocID="{F456C0CE-ACC2-4368-9BE0-5CE229337C07}" presName="parTransThree" presStyleCnt="0"/>
      <dgm:spPr/>
      <dgm:t>
        <a:bodyPr/>
        <a:lstStyle/>
        <a:p>
          <a:endParaRPr lang="en-US"/>
        </a:p>
      </dgm:t>
    </dgm:pt>
    <dgm:pt modelId="{0F461D6A-FA6A-43C2-9D15-FEF771110480}" type="pres">
      <dgm:prSet presAssocID="{F456C0CE-ACC2-4368-9BE0-5CE229337C07}" presName="horzThree" presStyleCnt="0"/>
      <dgm:spPr/>
      <dgm:t>
        <a:bodyPr/>
        <a:lstStyle/>
        <a:p>
          <a:endParaRPr lang="en-US"/>
        </a:p>
      </dgm:t>
    </dgm:pt>
    <dgm:pt modelId="{1F9134C1-BC45-461B-AD98-9FE5D1E274D8}" type="pres">
      <dgm:prSet presAssocID="{2FD93170-00B2-42CC-892A-241E7B6421ED}" presName="vertFour" presStyleCnt="0">
        <dgm:presLayoutVars>
          <dgm:chPref val="3"/>
        </dgm:presLayoutVars>
      </dgm:prSet>
      <dgm:spPr/>
      <dgm:t>
        <a:bodyPr/>
        <a:lstStyle/>
        <a:p>
          <a:endParaRPr lang="en-US"/>
        </a:p>
      </dgm:t>
    </dgm:pt>
    <dgm:pt modelId="{646A7261-0568-4866-9727-732CDAEA0E70}" type="pres">
      <dgm:prSet presAssocID="{2FD93170-00B2-42CC-892A-241E7B6421ED}" presName="txFour" presStyleLbl="node4" presStyleIdx="2" presStyleCnt="3" custScaleY="310979" custLinFactX="-100000" custLinFactNeighborX="-117502" custLinFactNeighborY="12480">
        <dgm:presLayoutVars>
          <dgm:chPref val="3"/>
        </dgm:presLayoutVars>
      </dgm:prSet>
      <dgm:spPr/>
      <dgm:t>
        <a:bodyPr/>
        <a:lstStyle/>
        <a:p>
          <a:endParaRPr lang="en-US"/>
        </a:p>
      </dgm:t>
    </dgm:pt>
    <dgm:pt modelId="{2622C70E-6DCD-481E-BE21-0B5C182B8F8C}" type="pres">
      <dgm:prSet presAssocID="{2FD93170-00B2-42CC-892A-241E7B6421ED}" presName="horzFour" presStyleCnt="0"/>
      <dgm:spPr/>
      <dgm:t>
        <a:bodyPr/>
        <a:lstStyle/>
        <a:p>
          <a:endParaRPr lang="en-US"/>
        </a:p>
      </dgm:t>
    </dgm:pt>
  </dgm:ptLst>
  <dgm:cxnLst>
    <dgm:cxn modelId="{9321397A-3D77-4EFB-A086-097FE0452C67}" srcId="{F456C0CE-ACC2-4368-9BE0-5CE229337C07}" destId="{2FD93170-00B2-42CC-892A-241E7B6421ED}" srcOrd="0" destOrd="0" parTransId="{F4D23C3A-F022-4F3A-B414-AFCCA24B6AF0}" sibTransId="{992C8D9D-24C6-48A3-9377-A49F74096AE3}"/>
    <dgm:cxn modelId="{2CC4CC44-7853-48E7-B147-328F108E3752}" srcId="{B24DB486-BB03-47AA-83F1-7A32A04F7881}" destId="{D0A7167F-C230-43C6-AD76-3E137B4B435B}" srcOrd="3" destOrd="0" parTransId="{8495CD4B-E4F8-4D38-A9B4-242CBFE0D398}" sibTransId="{48EFED6F-4101-44B6-856C-76A2E9FA2C1C}"/>
    <dgm:cxn modelId="{0A5E62C5-E84A-4001-BED7-DC5EA05588EE}" type="presOf" srcId="{EDCF8D07-9251-4C29-A454-786E477D8EC6}" destId="{626F5557-C84B-4C76-89AD-424B5E378107}" srcOrd="0" destOrd="0" presId="urn:microsoft.com/office/officeart/2005/8/layout/hierarchy4"/>
    <dgm:cxn modelId="{5789621F-3B43-4E08-8181-F93CDC23C87F}" type="presOf" srcId="{4BFD4AE9-104E-4828-8B01-07307C1E6C5B}" destId="{F08F15DC-81B8-4BF0-B6C3-008E5A06288A}" srcOrd="0" destOrd="0" presId="urn:microsoft.com/office/officeart/2005/8/layout/hierarchy4"/>
    <dgm:cxn modelId="{9181D294-1892-456D-A518-07B5CEECB0D2}" srcId="{4BFD4AE9-104E-4828-8B01-07307C1E6C5B}" destId="{B24DB486-BB03-47AA-83F1-7A32A04F7881}" srcOrd="0" destOrd="0" parTransId="{98F224DE-B398-481A-B0B4-4B80EA9122D2}" sibTransId="{0B7645A9-8189-4D5C-A55B-B506F0C5D43B}"/>
    <dgm:cxn modelId="{885AD487-BD91-4EDB-BA27-5451063E7409}" srcId="{B24DB486-BB03-47AA-83F1-7A32A04F7881}" destId="{F456C0CE-ACC2-4368-9BE0-5CE229337C07}" srcOrd="4" destOrd="0" parTransId="{591E764A-4951-4EC5-A687-C2D23444A78F}" sibTransId="{49EFD05F-02EB-4C0A-9EE4-490711082E95}"/>
    <dgm:cxn modelId="{29079D1E-8E45-4F03-A544-C4BC8D836290}" srcId="{216523F4-9C08-449E-A6C3-C91FC01C65A4}" destId="{4BFD4AE9-104E-4828-8B01-07307C1E6C5B}" srcOrd="1" destOrd="0" parTransId="{FDD7BC9B-C2CB-4C56-A9A3-A004F13D45F6}" sibTransId="{6B5B3772-7271-4EB3-AABF-3A69724336A8}"/>
    <dgm:cxn modelId="{A81A84B2-74C8-4719-A21E-7A24FC84C922}" type="presOf" srcId="{6C9573AE-3F5E-49AC-8052-F0E487518C40}" destId="{2507643E-DFC1-4004-8233-B93D2C11CE25}" srcOrd="0" destOrd="0" presId="urn:microsoft.com/office/officeart/2005/8/layout/hierarchy4"/>
    <dgm:cxn modelId="{AF27C492-D885-634E-971F-EAD278C317AB}" srcId="{B24DB486-BB03-47AA-83F1-7A32A04F7881}" destId="{1EF0E919-2121-0346-BDFC-10446CDC130C}" srcOrd="0" destOrd="0" parTransId="{7C9DCC55-B479-2C48-83A6-973FA4E7AC2E}" sibTransId="{D47576F8-2CBF-1B4E-BEE1-6D78C33B27C2}"/>
    <dgm:cxn modelId="{1FC444A7-7106-49EA-B62F-D1DB58489BF3}" srcId="{4FE25822-3266-47CE-9A24-37BDF9A74460}" destId="{6C9573AE-3F5E-49AC-8052-F0E487518C40}" srcOrd="0" destOrd="0" parTransId="{C5EB9D69-0747-4F6D-A14C-0D86EC61AB43}" sibTransId="{7C7A8B49-5970-4F1F-84B3-45065A4E141A}"/>
    <dgm:cxn modelId="{85145964-4A75-4B2F-97B0-30DFA010940F}" srcId="{8BCA1AB1-5135-4AAE-8A49-59C37BA486C6}" destId="{EDCF8D07-9251-4C29-A454-786E477D8EC6}" srcOrd="0" destOrd="0" parTransId="{A88FA75D-2DFD-4633-BC39-857E34892BB5}" sibTransId="{A59BC639-B3B3-4129-9DC9-BB2C41A7FCBF}"/>
    <dgm:cxn modelId="{3836C621-7005-493A-A627-EB89CD8BAA27}" type="presOf" srcId="{2FD93170-00B2-42CC-892A-241E7B6421ED}" destId="{646A7261-0568-4866-9727-732CDAEA0E70}" srcOrd="0" destOrd="0" presId="urn:microsoft.com/office/officeart/2005/8/layout/hierarchy4"/>
    <dgm:cxn modelId="{36CDC2F8-D578-4F54-ADCD-65B285D57684}" type="presOf" srcId="{175648BA-35A1-4689-854B-D9FC731365D1}" destId="{A379E811-A023-4482-8DD2-E8E7C015E66B}" srcOrd="0" destOrd="0" presId="urn:microsoft.com/office/officeart/2005/8/layout/hierarchy4"/>
    <dgm:cxn modelId="{DE0ED54A-595F-4A35-B19B-3F97D2F1D61E}" srcId="{B24DB486-BB03-47AA-83F1-7A32A04F7881}" destId="{4FE25822-3266-47CE-9A24-37BDF9A74460}" srcOrd="1" destOrd="0" parTransId="{4F639E41-AEFE-4A29-AE90-9C55106F9924}" sibTransId="{8C27B669-72E9-4CE1-8EB2-FB3472DA4F14}"/>
    <dgm:cxn modelId="{7ABA840D-489A-3749-9546-5ACE0EDE3434}" type="presOf" srcId="{CEE350D9-33D4-AE45-A3F6-BDD91F0D91BA}" destId="{BF2CB5EF-ED56-114E-A53B-30E3416799EA}" srcOrd="0" destOrd="0" presId="urn:microsoft.com/office/officeart/2005/8/layout/hierarchy4"/>
    <dgm:cxn modelId="{0BE4F2EE-7B51-49B5-A053-95A4B16FFA90}" type="presOf" srcId="{F456C0CE-ACC2-4368-9BE0-5CE229337C07}" destId="{1454D327-0532-438D-8C45-BEF8BC5A4954}" srcOrd="0" destOrd="0" presId="urn:microsoft.com/office/officeart/2005/8/layout/hierarchy4"/>
    <dgm:cxn modelId="{221C7431-12B0-48A3-84BE-BC97C6F4916A}" srcId="{B24DB486-BB03-47AA-83F1-7A32A04F7881}" destId="{0DC9D093-FFA5-4BD3-84AF-DD08E1C0B009}" srcOrd="2" destOrd="0" parTransId="{3FE3FC1E-F18F-4FFF-8AF2-740DD9DE9B1E}" sibTransId="{44419DD1-0444-4FD3-8C15-D571133A2980}"/>
    <dgm:cxn modelId="{CEA75F9D-2296-44D9-9333-2647F13FE7C0}" type="presOf" srcId="{B24DB486-BB03-47AA-83F1-7A32A04F7881}" destId="{1033DBDD-0BBA-49BC-BBB2-876CC0DB4F04}" srcOrd="0" destOrd="0" presId="urn:microsoft.com/office/officeart/2005/8/layout/hierarchy4"/>
    <dgm:cxn modelId="{D10895F9-2F48-43E3-8AA3-4A4225E34CD9}" type="presOf" srcId="{8BCA1AB1-5135-4AAE-8A49-59C37BA486C6}" destId="{42B3858B-72F4-4714-9ABB-3BA619488C5D}" srcOrd="0" destOrd="0" presId="urn:microsoft.com/office/officeart/2005/8/layout/hierarchy4"/>
    <dgm:cxn modelId="{F72FED83-FDE5-43BF-9225-EB2069EEC7FD}" type="presOf" srcId="{216523F4-9C08-449E-A6C3-C91FC01C65A4}" destId="{22C65866-B25F-4046-84DA-2767D651DCAA}" srcOrd="0" destOrd="0" presId="urn:microsoft.com/office/officeart/2005/8/layout/hierarchy4"/>
    <dgm:cxn modelId="{4F9085D6-6604-4AAB-8698-7327E0F4E931}" srcId="{EDCF8D07-9251-4C29-A454-786E477D8EC6}" destId="{175648BA-35A1-4689-854B-D9FC731365D1}" srcOrd="0" destOrd="0" parTransId="{DED05538-3CEF-4B04-97B8-214C7001EAF6}" sibTransId="{08C5291B-D8BF-4C5A-812F-FBB2E5C49891}"/>
    <dgm:cxn modelId="{2736B022-6C3F-43F7-A7BE-54AE19167F1A}" type="presOf" srcId="{D0A7167F-C230-43C6-AD76-3E137B4B435B}" destId="{B5BDBC8C-C373-47D0-960A-3654383B9040}" srcOrd="0" destOrd="0" presId="urn:microsoft.com/office/officeart/2005/8/layout/hierarchy4"/>
    <dgm:cxn modelId="{03EE182D-4C1D-4510-A2B8-E34799E96CA7}" type="presOf" srcId="{0DC9D093-FFA5-4BD3-84AF-DD08E1C0B009}" destId="{57138E27-26DA-4710-B028-7EF7EA7EBE39}" srcOrd="0" destOrd="0" presId="urn:microsoft.com/office/officeart/2005/8/layout/hierarchy4"/>
    <dgm:cxn modelId="{C30624A3-89E9-45DA-AB94-B5F0BDA47CAA}" type="presOf" srcId="{4FE25822-3266-47CE-9A24-37BDF9A74460}" destId="{CD66B476-7E7E-4C5E-A892-A39E5EBD4CDB}" srcOrd="0" destOrd="0" presId="urn:microsoft.com/office/officeart/2005/8/layout/hierarchy4"/>
    <dgm:cxn modelId="{2DF72B2E-39F3-413C-BAA8-76E06C52DF4B}" srcId="{216523F4-9C08-449E-A6C3-C91FC01C65A4}" destId="{8BCA1AB1-5135-4AAE-8A49-59C37BA486C6}" srcOrd="0" destOrd="0" parTransId="{40E4B35D-9606-402A-A719-DA374A95CFA3}" sibTransId="{CB211987-67A3-4644-951A-95F1BD699ABC}"/>
    <dgm:cxn modelId="{0B377CD6-DC36-3C41-B521-019F87BECC4E}" srcId="{D0A7167F-C230-43C6-AD76-3E137B4B435B}" destId="{CEE350D9-33D4-AE45-A3F6-BDD91F0D91BA}" srcOrd="0" destOrd="0" parTransId="{FC4348CB-BE51-9E4C-BC1E-95E85A9AB328}" sibTransId="{0D1EA825-C7CF-2542-B4FE-DE6C7CCA3470}"/>
    <dgm:cxn modelId="{5DB500BE-6C14-1140-8341-1480B88C02FC}" type="presOf" srcId="{1EF0E919-2121-0346-BDFC-10446CDC130C}" destId="{5AC44976-9BAD-AA49-AA2C-A192EB30246F}" srcOrd="0" destOrd="0" presId="urn:microsoft.com/office/officeart/2005/8/layout/hierarchy4"/>
    <dgm:cxn modelId="{E8088DBC-641D-4B31-B435-69B7CB06DB21}" type="presParOf" srcId="{22C65866-B25F-4046-84DA-2767D651DCAA}" destId="{DF72CBF4-5720-4407-873E-5DFD742FD423}" srcOrd="0" destOrd="0" presId="urn:microsoft.com/office/officeart/2005/8/layout/hierarchy4"/>
    <dgm:cxn modelId="{A2EAB2F1-4BB0-40EC-A255-4A5425FB36B2}" type="presParOf" srcId="{DF72CBF4-5720-4407-873E-5DFD742FD423}" destId="{42B3858B-72F4-4714-9ABB-3BA619488C5D}" srcOrd="0" destOrd="0" presId="urn:microsoft.com/office/officeart/2005/8/layout/hierarchy4"/>
    <dgm:cxn modelId="{6DF3B7A9-283E-4DEB-A510-4407EFAF0478}" type="presParOf" srcId="{DF72CBF4-5720-4407-873E-5DFD742FD423}" destId="{3210362A-4746-441E-A3CA-631B7E7F50A0}" srcOrd="1" destOrd="0" presId="urn:microsoft.com/office/officeart/2005/8/layout/hierarchy4"/>
    <dgm:cxn modelId="{2B088370-DCC4-4EDD-AB42-C6F2B64C10CE}" type="presParOf" srcId="{DF72CBF4-5720-4407-873E-5DFD742FD423}" destId="{015899C0-73F2-448B-ADA4-A0E915AB8E60}" srcOrd="2" destOrd="0" presId="urn:microsoft.com/office/officeart/2005/8/layout/hierarchy4"/>
    <dgm:cxn modelId="{B3DAB3DF-F39D-4CF5-BB9C-8DDE80826AF4}" type="presParOf" srcId="{015899C0-73F2-448B-ADA4-A0E915AB8E60}" destId="{FE425009-EC76-4FA7-8321-0577A67A0A2C}" srcOrd="0" destOrd="0" presId="urn:microsoft.com/office/officeart/2005/8/layout/hierarchy4"/>
    <dgm:cxn modelId="{2BE5A667-4803-4531-870F-2DFE6307C6EA}" type="presParOf" srcId="{FE425009-EC76-4FA7-8321-0577A67A0A2C}" destId="{626F5557-C84B-4C76-89AD-424B5E378107}" srcOrd="0" destOrd="0" presId="urn:microsoft.com/office/officeart/2005/8/layout/hierarchy4"/>
    <dgm:cxn modelId="{74B3FEB9-162C-4BF2-8BBE-B74A50B54030}" type="presParOf" srcId="{FE425009-EC76-4FA7-8321-0577A67A0A2C}" destId="{9F121715-8320-4914-BE4C-B1932F68BCBE}" srcOrd="1" destOrd="0" presId="urn:microsoft.com/office/officeart/2005/8/layout/hierarchy4"/>
    <dgm:cxn modelId="{7E0C79AC-3888-402A-B720-A10FE1F8F73A}" type="presParOf" srcId="{FE425009-EC76-4FA7-8321-0577A67A0A2C}" destId="{D5863013-D52B-4238-8EA6-58BBCF2C413D}" srcOrd="2" destOrd="0" presId="urn:microsoft.com/office/officeart/2005/8/layout/hierarchy4"/>
    <dgm:cxn modelId="{A92F7436-F70F-4ED5-ADF6-99842106D70A}" type="presParOf" srcId="{D5863013-D52B-4238-8EA6-58BBCF2C413D}" destId="{DF7D7451-722D-47A2-9F0F-ABA27A35BF0E}" srcOrd="0" destOrd="0" presId="urn:microsoft.com/office/officeart/2005/8/layout/hierarchy4"/>
    <dgm:cxn modelId="{EC6B1F2E-A8B8-4D7D-8B58-87F21A879038}" type="presParOf" srcId="{DF7D7451-722D-47A2-9F0F-ABA27A35BF0E}" destId="{A379E811-A023-4482-8DD2-E8E7C015E66B}" srcOrd="0" destOrd="0" presId="urn:microsoft.com/office/officeart/2005/8/layout/hierarchy4"/>
    <dgm:cxn modelId="{B1CFE48F-9274-437A-A0F8-5B485589EA19}" type="presParOf" srcId="{DF7D7451-722D-47A2-9F0F-ABA27A35BF0E}" destId="{B1E5DBF0-3846-4163-B692-9623684B4369}" srcOrd="1" destOrd="0" presId="urn:microsoft.com/office/officeart/2005/8/layout/hierarchy4"/>
    <dgm:cxn modelId="{4846F0AA-8BED-486A-A4AB-1A63ED7C200C}" type="presParOf" srcId="{22C65866-B25F-4046-84DA-2767D651DCAA}" destId="{3F54EFA3-C7F9-4677-BA18-EEBD7A8B6E86}" srcOrd="1" destOrd="0" presId="urn:microsoft.com/office/officeart/2005/8/layout/hierarchy4"/>
    <dgm:cxn modelId="{098785A8-5661-4FE5-8FD2-534AF1980BE5}" type="presParOf" srcId="{22C65866-B25F-4046-84DA-2767D651DCAA}" destId="{655DE99A-F263-42F7-B24D-5D5AF66740D3}" srcOrd="2" destOrd="0" presId="urn:microsoft.com/office/officeart/2005/8/layout/hierarchy4"/>
    <dgm:cxn modelId="{7BA5CCE8-2119-4F7B-88AD-E50B7EF94931}" type="presParOf" srcId="{655DE99A-F263-42F7-B24D-5D5AF66740D3}" destId="{F08F15DC-81B8-4BF0-B6C3-008E5A06288A}" srcOrd="0" destOrd="0" presId="urn:microsoft.com/office/officeart/2005/8/layout/hierarchy4"/>
    <dgm:cxn modelId="{CFF30182-021C-4120-9760-EAFD1DD5A2B5}" type="presParOf" srcId="{655DE99A-F263-42F7-B24D-5D5AF66740D3}" destId="{3BFED457-DD63-440D-98A1-2A50E652A8E4}" srcOrd="1" destOrd="0" presId="urn:microsoft.com/office/officeart/2005/8/layout/hierarchy4"/>
    <dgm:cxn modelId="{5DA9A2AF-224A-4B01-926B-6072E0218286}" type="presParOf" srcId="{655DE99A-F263-42F7-B24D-5D5AF66740D3}" destId="{B1CE6FE6-A922-4653-8139-407E59ECEAF9}" srcOrd="2" destOrd="0" presId="urn:microsoft.com/office/officeart/2005/8/layout/hierarchy4"/>
    <dgm:cxn modelId="{51B3BD20-2E5F-4580-BFB5-0B8A47051CE6}" type="presParOf" srcId="{B1CE6FE6-A922-4653-8139-407E59ECEAF9}" destId="{F04CF37E-7F4A-4291-A5BC-B421B3C3CAD7}" srcOrd="0" destOrd="0" presId="urn:microsoft.com/office/officeart/2005/8/layout/hierarchy4"/>
    <dgm:cxn modelId="{144D765E-9F5F-4793-AD41-7EA31B51F3A1}" type="presParOf" srcId="{F04CF37E-7F4A-4291-A5BC-B421B3C3CAD7}" destId="{1033DBDD-0BBA-49BC-BBB2-876CC0DB4F04}" srcOrd="0" destOrd="0" presId="urn:microsoft.com/office/officeart/2005/8/layout/hierarchy4"/>
    <dgm:cxn modelId="{2D4F169F-1BCF-4F2A-A090-2AD155C4D949}" type="presParOf" srcId="{F04CF37E-7F4A-4291-A5BC-B421B3C3CAD7}" destId="{232AC56F-CB46-4607-82F9-10D381C4C396}" srcOrd="1" destOrd="0" presId="urn:microsoft.com/office/officeart/2005/8/layout/hierarchy4"/>
    <dgm:cxn modelId="{D772AD89-75E6-4ED8-AED2-BB9C73DA89D0}" type="presParOf" srcId="{F04CF37E-7F4A-4291-A5BC-B421B3C3CAD7}" destId="{E76F2F19-C574-4999-A39D-1D02BC64D29A}" srcOrd="2" destOrd="0" presId="urn:microsoft.com/office/officeart/2005/8/layout/hierarchy4"/>
    <dgm:cxn modelId="{6B5C4BEF-7ADA-C64B-B599-0E60FFD79D0F}" type="presParOf" srcId="{E76F2F19-C574-4999-A39D-1D02BC64D29A}" destId="{FD7381D1-8C4E-2B46-A984-45541FE18744}" srcOrd="0" destOrd="0" presId="urn:microsoft.com/office/officeart/2005/8/layout/hierarchy4"/>
    <dgm:cxn modelId="{06A1CE0F-E253-7D42-BF64-4FD0C1E9FA36}" type="presParOf" srcId="{FD7381D1-8C4E-2B46-A984-45541FE18744}" destId="{5AC44976-9BAD-AA49-AA2C-A192EB30246F}" srcOrd="0" destOrd="0" presId="urn:microsoft.com/office/officeart/2005/8/layout/hierarchy4"/>
    <dgm:cxn modelId="{28DAB760-1262-E941-B10D-0DC011B4912B}" type="presParOf" srcId="{FD7381D1-8C4E-2B46-A984-45541FE18744}" destId="{1253E832-259D-EC4C-A5C3-626E7BA7F857}" srcOrd="1" destOrd="0" presId="urn:microsoft.com/office/officeart/2005/8/layout/hierarchy4"/>
    <dgm:cxn modelId="{DE16A30C-83FD-3B4B-9C93-3892D63360EA}" type="presParOf" srcId="{E76F2F19-C574-4999-A39D-1D02BC64D29A}" destId="{CF42547D-3787-3D4A-9045-10D732EE9361}" srcOrd="1" destOrd="0" presId="urn:microsoft.com/office/officeart/2005/8/layout/hierarchy4"/>
    <dgm:cxn modelId="{1B626EC9-261F-4803-AFF0-8A2B66D05C48}" type="presParOf" srcId="{E76F2F19-C574-4999-A39D-1D02BC64D29A}" destId="{4FF9581C-77B1-4BE3-8790-11584FF4F4A3}" srcOrd="2" destOrd="0" presId="urn:microsoft.com/office/officeart/2005/8/layout/hierarchy4"/>
    <dgm:cxn modelId="{71DE8789-F7B8-4908-8D8F-21CA81331746}" type="presParOf" srcId="{4FF9581C-77B1-4BE3-8790-11584FF4F4A3}" destId="{CD66B476-7E7E-4C5E-A892-A39E5EBD4CDB}" srcOrd="0" destOrd="0" presId="urn:microsoft.com/office/officeart/2005/8/layout/hierarchy4"/>
    <dgm:cxn modelId="{0E080A47-BCA8-459C-98AB-C5905B4E848B}" type="presParOf" srcId="{4FF9581C-77B1-4BE3-8790-11584FF4F4A3}" destId="{9AA930AB-63C2-47EB-8F4C-0B83BA85E1D9}" srcOrd="1" destOrd="0" presId="urn:microsoft.com/office/officeart/2005/8/layout/hierarchy4"/>
    <dgm:cxn modelId="{786ED660-DAE9-448B-9083-EB7883ECE788}" type="presParOf" srcId="{4FF9581C-77B1-4BE3-8790-11584FF4F4A3}" destId="{EB384FD7-45CC-420A-A486-7B76047D36DC}" srcOrd="2" destOrd="0" presId="urn:microsoft.com/office/officeart/2005/8/layout/hierarchy4"/>
    <dgm:cxn modelId="{4A4D3C79-D340-4672-862A-EAF4CAC67BB7}" type="presParOf" srcId="{EB384FD7-45CC-420A-A486-7B76047D36DC}" destId="{D235BA82-0BCA-4AFB-80BB-0AA9454F2532}" srcOrd="0" destOrd="0" presId="urn:microsoft.com/office/officeart/2005/8/layout/hierarchy4"/>
    <dgm:cxn modelId="{28404D43-2B16-4638-9B6D-5E0A6D9E9565}" type="presParOf" srcId="{D235BA82-0BCA-4AFB-80BB-0AA9454F2532}" destId="{2507643E-DFC1-4004-8233-B93D2C11CE25}" srcOrd="0" destOrd="0" presId="urn:microsoft.com/office/officeart/2005/8/layout/hierarchy4"/>
    <dgm:cxn modelId="{4EEBC95B-738A-4ACE-9154-F6A2FE5F9C7F}" type="presParOf" srcId="{D235BA82-0BCA-4AFB-80BB-0AA9454F2532}" destId="{09CE1A07-0C10-4D35-BF67-D26F44196A0B}" srcOrd="1" destOrd="0" presId="urn:microsoft.com/office/officeart/2005/8/layout/hierarchy4"/>
    <dgm:cxn modelId="{D8DC6B96-D1E6-4565-B238-48D30E68CA2B}" type="presParOf" srcId="{E76F2F19-C574-4999-A39D-1D02BC64D29A}" destId="{12561F9D-C885-40E7-8939-EE17280BB20A}" srcOrd="3" destOrd="0" presId="urn:microsoft.com/office/officeart/2005/8/layout/hierarchy4"/>
    <dgm:cxn modelId="{E8DF5560-2D24-45F9-A2EB-CAEEDC6C26B8}" type="presParOf" srcId="{E76F2F19-C574-4999-A39D-1D02BC64D29A}" destId="{7AA15FF5-19DC-4C3C-91F7-EE7E09B402E0}" srcOrd="4" destOrd="0" presId="urn:microsoft.com/office/officeart/2005/8/layout/hierarchy4"/>
    <dgm:cxn modelId="{70BC32E7-907F-4601-B0DE-566E81CF01B7}" type="presParOf" srcId="{7AA15FF5-19DC-4C3C-91F7-EE7E09B402E0}" destId="{57138E27-26DA-4710-B028-7EF7EA7EBE39}" srcOrd="0" destOrd="0" presId="urn:microsoft.com/office/officeart/2005/8/layout/hierarchy4"/>
    <dgm:cxn modelId="{6415E15B-683D-455D-A0D7-07DBD07FBA06}" type="presParOf" srcId="{7AA15FF5-19DC-4C3C-91F7-EE7E09B402E0}" destId="{99FC14E6-87CA-4565-888D-936AAFB9143B}" srcOrd="1" destOrd="0" presId="urn:microsoft.com/office/officeart/2005/8/layout/hierarchy4"/>
    <dgm:cxn modelId="{D62D244F-BA79-4DE0-B073-891E2D3D5B55}" type="presParOf" srcId="{E76F2F19-C574-4999-A39D-1D02BC64D29A}" destId="{202F5A2F-9512-4A8A-A1B5-34431CCC55EA}" srcOrd="5" destOrd="0" presId="urn:microsoft.com/office/officeart/2005/8/layout/hierarchy4"/>
    <dgm:cxn modelId="{02D16A68-F823-4EAC-8A07-64711D758319}" type="presParOf" srcId="{E76F2F19-C574-4999-A39D-1D02BC64D29A}" destId="{AF4024AC-508F-4E78-B48A-14606E744578}" srcOrd="6" destOrd="0" presId="urn:microsoft.com/office/officeart/2005/8/layout/hierarchy4"/>
    <dgm:cxn modelId="{6CCB1B81-A4AF-4C44-B995-77AC2C16BD02}" type="presParOf" srcId="{AF4024AC-508F-4E78-B48A-14606E744578}" destId="{B5BDBC8C-C373-47D0-960A-3654383B9040}" srcOrd="0" destOrd="0" presId="urn:microsoft.com/office/officeart/2005/8/layout/hierarchy4"/>
    <dgm:cxn modelId="{F95A267E-310C-A740-8DF8-59BF39ABB450}" type="presParOf" srcId="{AF4024AC-508F-4E78-B48A-14606E744578}" destId="{9C5B52A9-9573-194D-99F4-FF5C1942D764}" srcOrd="1" destOrd="0" presId="urn:microsoft.com/office/officeart/2005/8/layout/hierarchy4"/>
    <dgm:cxn modelId="{B72D6E2B-B85A-4D09-BF13-DAE5CB57D1C3}" type="presParOf" srcId="{AF4024AC-508F-4E78-B48A-14606E744578}" destId="{49D0B432-4807-4A1D-B2C8-22343B10C06B}" srcOrd="2" destOrd="0" presId="urn:microsoft.com/office/officeart/2005/8/layout/hierarchy4"/>
    <dgm:cxn modelId="{62F79F37-A246-2D49-B7F3-38EE517F9CF0}" type="presParOf" srcId="{49D0B432-4807-4A1D-B2C8-22343B10C06B}" destId="{25F82F15-7188-9F48-B236-BB74AC976F2A}" srcOrd="0" destOrd="0" presId="urn:microsoft.com/office/officeart/2005/8/layout/hierarchy4"/>
    <dgm:cxn modelId="{6F5251E8-E9B0-8046-9D05-F6D2D5AB8EA0}" type="presParOf" srcId="{25F82F15-7188-9F48-B236-BB74AC976F2A}" destId="{BF2CB5EF-ED56-114E-A53B-30E3416799EA}" srcOrd="0" destOrd="0" presId="urn:microsoft.com/office/officeart/2005/8/layout/hierarchy4"/>
    <dgm:cxn modelId="{CE443111-50CA-9148-96E2-9DE3BB0E8A9A}" type="presParOf" srcId="{25F82F15-7188-9F48-B236-BB74AC976F2A}" destId="{3C187CC8-05F9-F543-9E0A-75AD2CAE2C8E}" srcOrd="1" destOrd="0" presId="urn:microsoft.com/office/officeart/2005/8/layout/hierarchy4"/>
    <dgm:cxn modelId="{77AEDE53-087C-43AD-861A-BC68DBBB22E6}" type="presParOf" srcId="{E76F2F19-C574-4999-A39D-1D02BC64D29A}" destId="{AE9C2474-F5BA-49E1-85AB-E4691B471669}" srcOrd="7" destOrd="0" presId="urn:microsoft.com/office/officeart/2005/8/layout/hierarchy4"/>
    <dgm:cxn modelId="{674A8E26-0F54-4BA4-B6C1-0AC2BFB10C5D}" type="presParOf" srcId="{E76F2F19-C574-4999-A39D-1D02BC64D29A}" destId="{6C7AF309-F084-4423-BE9D-54D53FCB971A}" srcOrd="8" destOrd="0" presId="urn:microsoft.com/office/officeart/2005/8/layout/hierarchy4"/>
    <dgm:cxn modelId="{F259B5EE-CC01-4FB1-986B-5F8FBB8CACBE}" type="presParOf" srcId="{6C7AF309-F084-4423-BE9D-54D53FCB971A}" destId="{1454D327-0532-438D-8C45-BEF8BC5A4954}" srcOrd="0" destOrd="0" presId="urn:microsoft.com/office/officeart/2005/8/layout/hierarchy4"/>
    <dgm:cxn modelId="{CE09F073-2923-4161-9905-11FAACB43CCB}" type="presParOf" srcId="{6C7AF309-F084-4423-BE9D-54D53FCB971A}" destId="{E82DB0B2-7966-451E-B690-F69E27A35C74}" srcOrd="1" destOrd="0" presId="urn:microsoft.com/office/officeart/2005/8/layout/hierarchy4"/>
    <dgm:cxn modelId="{15EB2AD4-C7CD-451C-B288-C6328F2559E6}" type="presParOf" srcId="{6C7AF309-F084-4423-BE9D-54D53FCB971A}" destId="{0F461D6A-FA6A-43C2-9D15-FEF771110480}" srcOrd="2" destOrd="0" presId="urn:microsoft.com/office/officeart/2005/8/layout/hierarchy4"/>
    <dgm:cxn modelId="{C1FFFAD2-4099-439E-A15D-B81089E0A3ED}" type="presParOf" srcId="{0F461D6A-FA6A-43C2-9D15-FEF771110480}" destId="{1F9134C1-BC45-461B-AD98-9FE5D1E274D8}" srcOrd="0" destOrd="0" presId="urn:microsoft.com/office/officeart/2005/8/layout/hierarchy4"/>
    <dgm:cxn modelId="{D869FC7E-7ADA-42B1-A5B5-371AF7F0DEB0}" type="presParOf" srcId="{1F9134C1-BC45-461B-AD98-9FE5D1E274D8}" destId="{646A7261-0568-4866-9727-732CDAEA0E70}" srcOrd="0" destOrd="0" presId="urn:microsoft.com/office/officeart/2005/8/layout/hierarchy4"/>
    <dgm:cxn modelId="{0A9EC920-7931-4C38-8073-9D6B5861C212}" type="presParOf" srcId="{1F9134C1-BC45-461B-AD98-9FE5D1E274D8}" destId="{2622C70E-6DCD-481E-BE21-0B5C182B8F8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459620-4918-E54B-B5F9-B32E95944C40}" type="doc">
      <dgm:prSet loTypeId="urn:microsoft.com/office/officeart/2008/layout/HorizontalMultiLevelHierarchy" loCatId="" qsTypeId="urn:microsoft.com/office/officeart/2005/8/quickstyle/simple1" qsCatId="simple" csTypeId="urn:microsoft.com/office/officeart/2005/8/colors/accent0_2" csCatId="mainScheme" phldr="1"/>
      <dgm:spPr/>
      <dgm:t>
        <a:bodyPr/>
        <a:lstStyle/>
        <a:p>
          <a:endParaRPr lang="en-US"/>
        </a:p>
      </dgm:t>
    </dgm:pt>
    <dgm:pt modelId="{ADAFAD0D-65A3-FC4D-A368-CB261EF75363}">
      <dgm:prSet phldrT="[Text]" custT="1"/>
      <dgm:spPr>
        <a:ln w="19050">
          <a:solidFill>
            <a:srgbClr val="FF9300"/>
          </a:solidFill>
        </a:ln>
      </dgm:spPr>
      <dgm:t>
        <a:bodyPr/>
        <a:lstStyle/>
        <a:p>
          <a:r>
            <a:rPr lang="en-US" sz="2000" dirty="0" smtClean="0"/>
            <a:t>treatment of </a:t>
          </a:r>
          <a:r>
            <a:rPr lang="en-US" sz="2000" dirty="0" err="1" smtClean="0"/>
            <a:t>parkinson’s</a:t>
          </a:r>
          <a:r>
            <a:rPr lang="en-US" sz="2000" dirty="0" smtClean="0"/>
            <a:t> disease</a:t>
          </a:r>
          <a:endParaRPr lang="en-US" sz="2000" dirty="0"/>
        </a:p>
      </dgm:t>
    </dgm:pt>
    <dgm:pt modelId="{CFAD3FFA-77B4-F945-9F0E-67D98537F381}" type="parTrans" cxnId="{84D0E918-A3AE-B64E-B62C-8715E0721625}">
      <dgm:prSet/>
      <dgm:spPr/>
      <dgm:t>
        <a:bodyPr/>
        <a:lstStyle/>
        <a:p>
          <a:endParaRPr lang="en-US"/>
        </a:p>
      </dgm:t>
    </dgm:pt>
    <dgm:pt modelId="{14F7A56F-6F98-B94F-BB9D-116619613825}" type="sibTrans" cxnId="{84D0E918-A3AE-B64E-B62C-8715E0721625}">
      <dgm:prSet/>
      <dgm:spPr/>
      <dgm:t>
        <a:bodyPr/>
        <a:lstStyle/>
        <a:p>
          <a:endParaRPr lang="en-US"/>
        </a:p>
      </dgm:t>
    </dgm:pt>
    <dgm:pt modelId="{C21E5C17-34C5-5F49-BFA6-D905D862102C}">
      <dgm:prSet phldrT="[Text]"/>
      <dgm:spPr>
        <a:ln w="19050">
          <a:solidFill>
            <a:schemeClr val="accent6">
              <a:lumMod val="75000"/>
            </a:schemeClr>
          </a:solidFill>
        </a:ln>
      </dgm:spPr>
      <dgm:t>
        <a:bodyPr/>
        <a:lstStyle/>
        <a:p>
          <a:r>
            <a:rPr lang="en-US" dirty="0" smtClean="0"/>
            <a:t>Mild cases </a:t>
          </a:r>
          <a:endParaRPr lang="en-US" dirty="0"/>
        </a:p>
      </dgm:t>
    </dgm:pt>
    <dgm:pt modelId="{A2A64852-3F4C-5A4F-AB51-5868A8D83EFC}" type="parTrans" cxnId="{5E5B2D6B-7018-484B-A71E-3D9B98BBDA56}">
      <dgm:prSet/>
      <dgm:spPr/>
      <dgm:t>
        <a:bodyPr/>
        <a:lstStyle/>
        <a:p>
          <a:endParaRPr lang="en-US"/>
        </a:p>
      </dgm:t>
    </dgm:pt>
    <dgm:pt modelId="{E5D533BC-89B3-024A-9B7B-2BF9DF539EDE}" type="sibTrans" cxnId="{5E5B2D6B-7018-484B-A71E-3D9B98BBDA56}">
      <dgm:prSet/>
      <dgm:spPr/>
      <dgm:t>
        <a:bodyPr/>
        <a:lstStyle/>
        <a:p>
          <a:endParaRPr lang="en-US"/>
        </a:p>
      </dgm:t>
    </dgm:pt>
    <dgm:pt modelId="{DC172294-76D4-EA46-8FFF-070DBB3826BA}">
      <dgm:prSet phldrT="[Text]"/>
      <dgm:spPr>
        <a:ln w="19050">
          <a:solidFill>
            <a:srgbClr val="FF2F92"/>
          </a:solidFill>
        </a:ln>
      </dgm:spPr>
      <dgm:t>
        <a:bodyPr/>
        <a:lstStyle/>
        <a:p>
          <a:r>
            <a:rPr lang="en-US" dirty="0" smtClean="0"/>
            <a:t>Main cases </a:t>
          </a:r>
          <a:endParaRPr lang="en-US" dirty="0"/>
        </a:p>
      </dgm:t>
    </dgm:pt>
    <dgm:pt modelId="{C43FB35B-D6D5-E648-9031-05845352662E}" type="parTrans" cxnId="{0496DD03-A302-734C-9B97-F84E4ACF641E}">
      <dgm:prSet/>
      <dgm:spPr/>
      <dgm:t>
        <a:bodyPr/>
        <a:lstStyle/>
        <a:p>
          <a:endParaRPr lang="en-US"/>
        </a:p>
      </dgm:t>
    </dgm:pt>
    <dgm:pt modelId="{BCB53DFB-31EC-054C-B6C4-4C65B03D2D45}" type="sibTrans" cxnId="{0496DD03-A302-734C-9B97-F84E4ACF641E}">
      <dgm:prSet/>
      <dgm:spPr/>
      <dgm:t>
        <a:bodyPr/>
        <a:lstStyle/>
        <a:p>
          <a:endParaRPr lang="en-US"/>
        </a:p>
      </dgm:t>
    </dgm:pt>
    <dgm:pt modelId="{096DCA6C-51B2-1D44-B4CB-55E02F5DF612}">
      <dgm:prSet phldrT="[Text]"/>
      <dgm:spPr>
        <a:ln w="19050">
          <a:solidFill>
            <a:schemeClr val="accent4">
              <a:lumMod val="60000"/>
              <a:lumOff val="40000"/>
            </a:schemeClr>
          </a:solidFill>
        </a:ln>
      </dgm:spPr>
      <dgm:t>
        <a:bodyPr/>
        <a:lstStyle/>
        <a:p>
          <a:r>
            <a:rPr lang="en-US" dirty="0" smtClean="0"/>
            <a:t>Adjuncts to levodopa</a:t>
          </a:r>
          <a:endParaRPr lang="en-US" dirty="0"/>
        </a:p>
      </dgm:t>
    </dgm:pt>
    <dgm:pt modelId="{603FE097-2414-694F-8B09-7527B48A6F4A}" type="parTrans" cxnId="{F13D5DAC-5B48-CA4F-8DFD-4A98A1101C45}">
      <dgm:prSet/>
      <dgm:spPr/>
      <dgm:t>
        <a:bodyPr/>
        <a:lstStyle/>
        <a:p>
          <a:endParaRPr lang="en-US"/>
        </a:p>
      </dgm:t>
    </dgm:pt>
    <dgm:pt modelId="{C1C7985D-8AF9-BB45-9C62-5EDEB048BDED}" type="sibTrans" cxnId="{F13D5DAC-5B48-CA4F-8DFD-4A98A1101C45}">
      <dgm:prSet/>
      <dgm:spPr/>
      <dgm:t>
        <a:bodyPr/>
        <a:lstStyle/>
        <a:p>
          <a:pPr rtl="0"/>
          <a:endParaRPr lang="en-US"/>
        </a:p>
      </dgm:t>
    </dgm:pt>
    <dgm:pt modelId="{68D3CF55-936A-6446-AFA5-ED5C37457817}">
      <dgm:prSet/>
      <dgm:spPr>
        <a:ln w="19050">
          <a:solidFill>
            <a:srgbClr val="73FDD6"/>
          </a:solidFill>
        </a:ln>
      </dgm:spPr>
      <dgm:t>
        <a:bodyPr/>
        <a:lstStyle/>
        <a:p>
          <a:r>
            <a:rPr lang="en-US" dirty="0" smtClean="0"/>
            <a:t>Other useful drugs </a:t>
          </a:r>
          <a:endParaRPr lang="en-US" dirty="0"/>
        </a:p>
      </dgm:t>
    </dgm:pt>
    <dgm:pt modelId="{C0C99AFD-4EAE-154D-A918-B331F65E19F9}" type="parTrans" cxnId="{09F696B0-1699-4842-B562-77BC8370C95C}">
      <dgm:prSet/>
      <dgm:spPr/>
      <dgm:t>
        <a:bodyPr/>
        <a:lstStyle/>
        <a:p>
          <a:endParaRPr lang="en-US"/>
        </a:p>
      </dgm:t>
    </dgm:pt>
    <dgm:pt modelId="{3401037B-A962-D345-A2F2-B74427354F2A}" type="sibTrans" cxnId="{09F696B0-1699-4842-B562-77BC8370C95C}">
      <dgm:prSet/>
      <dgm:spPr/>
      <dgm:t>
        <a:bodyPr/>
        <a:lstStyle/>
        <a:p>
          <a:endParaRPr lang="en-US"/>
        </a:p>
      </dgm:t>
    </dgm:pt>
    <dgm:pt modelId="{CF0F7B35-EBEC-EC40-A620-2AB83FFDB989}">
      <dgm:prSet/>
      <dgm:spPr>
        <a:ln w="19050">
          <a:solidFill>
            <a:srgbClr val="4E8F00">
              <a:alpha val="45098"/>
            </a:srgbClr>
          </a:solidFill>
        </a:ln>
      </dgm:spPr>
      <dgm:t>
        <a:bodyPr/>
        <a:lstStyle/>
        <a:p>
          <a:r>
            <a:rPr lang="en-US" dirty="0" smtClean="0">
              <a:solidFill>
                <a:srgbClr val="0432FF"/>
              </a:solidFill>
            </a:rPr>
            <a:t>selegiline, amantadine or anticholinergics</a:t>
          </a:r>
          <a:endParaRPr lang="en-US" dirty="0">
            <a:solidFill>
              <a:srgbClr val="0432FF"/>
            </a:solidFill>
          </a:endParaRPr>
        </a:p>
      </dgm:t>
    </dgm:pt>
    <dgm:pt modelId="{538D6492-E323-3A4B-B875-016CB3A891EA}" type="parTrans" cxnId="{76F00327-B5B1-2141-8296-680D50312AC8}">
      <dgm:prSet/>
      <dgm:spPr/>
      <dgm:t>
        <a:bodyPr/>
        <a:lstStyle/>
        <a:p>
          <a:endParaRPr lang="en-US"/>
        </a:p>
      </dgm:t>
    </dgm:pt>
    <dgm:pt modelId="{708B927C-9B79-0A4F-B6D0-C6CBAAA1ABC1}" type="sibTrans" cxnId="{76F00327-B5B1-2141-8296-680D50312AC8}">
      <dgm:prSet/>
      <dgm:spPr/>
      <dgm:t>
        <a:bodyPr/>
        <a:lstStyle/>
        <a:p>
          <a:endParaRPr lang="en-US"/>
        </a:p>
      </dgm:t>
    </dgm:pt>
    <dgm:pt modelId="{16EBD800-D1C0-AB43-BFA0-9F22D0EDCCCC}">
      <dgm:prSet/>
      <dgm:spPr>
        <a:ln w="19050">
          <a:solidFill>
            <a:srgbClr val="FF40FF">
              <a:alpha val="32157"/>
            </a:srgbClr>
          </a:solidFill>
        </a:ln>
      </dgm:spPr>
      <dgm:t>
        <a:bodyPr/>
        <a:lstStyle/>
        <a:p>
          <a:r>
            <a:rPr lang="en-US" dirty="0" smtClean="0">
              <a:solidFill>
                <a:srgbClr val="0432FF"/>
              </a:solidFill>
            </a:rPr>
            <a:t>Levodopa and carbidopa</a:t>
          </a:r>
          <a:endParaRPr lang="en-US" dirty="0">
            <a:solidFill>
              <a:srgbClr val="0432FF"/>
            </a:solidFill>
          </a:endParaRPr>
        </a:p>
      </dgm:t>
    </dgm:pt>
    <dgm:pt modelId="{30914498-A7C3-4C4B-BC8A-CB6786F5C414}" type="parTrans" cxnId="{64817AD5-2BE6-9549-BEAC-61152234BEA6}">
      <dgm:prSet/>
      <dgm:spPr/>
      <dgm:t>
        <a:bodyPr/>
        <a:lstStyle/>
        <a:p>
          <a:endParaRPr lang="en-US"/>
        </a:p>
      </dgm:t>
    </dgm:pt>
    <dgm:pt modelId="{64CCBB93-AE53-CA4A-803E-0D5C7218F7ED}" type="sibTrans" cxnId="{64817AD5-2BE6-9549-BEAC-61152234BEA6}">
      <dgm:prSet/>
      <dgm:spPr/>
      <dgm:t>
        <a:bodyPr/>
        <a:lstStyle/>
        <a:p>
          <a:endParaRPr lang="en-US"/>
        </a:p>
      </dgm:t>
    </dgm:pt>
    <dgm:pt modelId="{7C667300-A99D-B144-AEDB-7B545D5E01ED}">
      <dgm:prSet/>
      <dgm:spPr>
        <a:ln w="19050">
          <a:solidFill>
            <a:srgbClr val="929000">
              <a:alpha val="38039"/>
            </a:srgbClr>
          </a:solidFill>
        </a:ln>
      </dgm:spPr>
      <dgm:t>
        <a:bodyPr/>
        <a:lstStyle/>
        <a:p>
          <a:r>
            <a:rPr lang="en-US" dirty="0" smtClean="0"/>
            <a:t>Other medications </a:t>
          </a:r>
          <a:endParaRPr lang="en-US" dirty="0"/>
        </a:p>
      </dgm:t>
    </dgm:pt>
    <dgm:pt modelId="{EE12BF2D-7600-3547-ACA2-C50BF63B554A}" type="parTrans" cxnId="{EE6B881E-5CE5-3B41-86A0-5276F801C76E}">
      <dgm:prSet/>
      <dgm:spPr/>
      <dgm:t>
        <a:bodyPr/>
        <a:lstStyle/>
        <a:p>
          <a:endParaRPr lang="en-US"/>
        </a:p>
      </dgm:t>
    </dgm:pt>
    <dgm:pt modelId="{C34DFD14-8064-F84E-941F-68D2A8A34CC6}" type="sibTrans" cxnId="{EE6B881E-5CE5-3B41-86A0-5276F801C76E}">
      <dgm:prSet/>
      <dgm:spPr/>
      <dgm:t>
        <a:bodyPr/>
        <a:lstStyle/>
        <a:p>
          <a:endParaRPr lang="en-US"/>
        </a:p>
      </dgm:t>
    </dgm:pt>
    <dgm:pt modelId="{032B8EFA-4C45-4048-A259-D9C92AAFCBE4}">
      <dgm:prSet/>
      <dgm:spPr>
        <a:ln w="19050">
          <a:solidFill>
            <a:srgbClr val="941651">
              <a:alpha val="45098"/>
            </a:srgbClr>
          </a:solidFill>
        </a:ln>
      </dgm:spPr>
      <dgm:t>
        <a:bodyPr/>
        <a:lstStyle/>
        <a:p>
          <a:r>
            <a:rPr lang="en-US" dirty="0" smtClean="0"/>
            <a:t>Dopamine agonist →</a:t>
          </a:r>
          <a:r>
            <a:rPr lang="en-US" dirty="0" smtClean="0">
              <a:solidFill>
                <a:srgbClr val="0432FF"/>
              </a:solidFill>
            </a:rPr>
            <a:t>Bromocriptine </a:t>
          </a:r>
          <a:endParaRPr lang="en-US" dirty="0">
            <a:solidFill>
              <a:srgbClr val="0432FF"/>
            </a:solidFill>
          </a:endParaRPr>
        </a:p>
      </dgm:t>
    </dgm:pt>
    <dgm:pt modelId="{05F0B058-C1CF-3748-A530-DF8BC82D1BB1}" type="parTrans" cxnId="{6407E549-9E49-D841-B375-198D13883B98}">
      <dgm:prSet/>
      <dgm:spPr/>
      <dgm:t>
        <a:bodyPr/>
        <a:lstStyle/>
        <a:p>
          <a:endParaRPr lang="en-US"/>
        </a:p>
      </dgm:t>
    </dgm:pt>
    <dgm:pt modelId="{8440C824-E159-EE4A-B12A-FE17D22573EE}" type="sibTrans" cxnId="{6407E549-9E49-D841-B375-198D13883B98}">
      <dgm:prSet/>
      <dgm:spPr/>
      <dgm:t>
        <a:bodyPr/>
        <a:lstStyle/>
        <a:p>
          <a:endParaRPr lang="en-US"/>
        </a:p>
      </dgm:t>
    </dgm:pt>
    <dgm:pt modelId="{125A4F5E-7BAC-3443-B9F0-3FEF03E81A07}">
      <dgm:prSet/>
      <dgm:spPr>
        <a:ln w="19050">
          <a:solidFill>
            <a:srgbClr val="941651">
              <a:alpha val="45098"/>
            </a:srgbClr>
          </a:solidFill>
        </a:ln>
      </dgm:spPr>
      <dgm:t>
        <a:bodyPr/>
        <a:lstStyle/>
        <a:p>
          <a:r>
            <a:rPr lang="en-US" dirty="0" smtClean="0"/>
            <a:t>MAO-B inhibitors →</a:t>
          </a:r>
          <a:r>
            <a:rPr lang="en-US" dirty="0" smtClean="0">
              <a:solidFill>
                <a:srgbClr val="0432FF"/>
              </a:solidFill>
            </a:rPr>
            <a:t>Selegiline</a:t>
          </a:r>
          <a:endParaRPr lang="en-US" dirty="0">
            <a:solidFill>
              <a:srgbClr val="0432FF"/>
            </a:solidFill>
          </a:endParaRPr>
        </a:p>
      </dgm:t>
    </dgm:pt>
    <dgm:pt modelId="{7F8BD591-3EC0-9F42-A80D-8160D56913EF}" type="parTrans" cxnId="{C918E430-AC53-DA49-9A04-026AC3BD81DE}">
      <dgm:prSet/>
      <dgm:spPr/>
      <dgm:t>
        <a:bodyPr/>
        <a:lstStyle/>
        <a:p>
          <a:endParaRPr lang="en-US"/>
        </a:p>
      </dgm:t>
    </dgm:pt>
    <dgm:pt modelId="{DC8AC742-5F38-6A48-9D35-5FE92DCFEC99}" type="sibTrans" cxnId="{C918E430-AC53-DA49-9A04-026AC3BD81DE}">
      <dgm:prSet/>
      <dgm:spPr/>
      <dgm:t>
        <a:bodyPr/>
        <a:lstStyle/>
        <a:p>
          <a:endParaRPr lang="en-US"/>
        </a:p>
      </dgm:t>
    </dgm:pt>
    <dgm:pt modelId="{B22448C0-96EF-1A4B-BAC0-9DAC633C82C1}">
      <dgm:prSet/>
      <dgm:spPr>
        <a:ln w="19050">
          <a:solidFill>
            <a:srgbClr val="941651">
              <a:alpha val="45098"/>
            </a:srgbClr>
          </a:solidFill>
        </a:ln>
      </dgm:spPr>
      <dgm:t>
        <a:bodyPr/>
        <a:lstStyle/>
        <a:p>
          <a:r>
            <a:rPr lang="en-US" dirty="0" smtClean="0"/>
            <a:t>Enhance dopamine release →</a:t>
          </a:r>
          <a:r>
            <a:rPr lang="en-US" dirty="0" smtClean="0">
              <a:solidFill>
                <a:srgbClr val="0432FF"/>
              </a:solidFill>
            </a:rPr>
            <a:t>Amantadine</a:t>
          </a:r>
          <a:endParaRPr lang="en-US" dirty="0">
            <a:solidFill>
              <a:srgbClr val="0432FF"/>
            </a:solidFill>
          </a:endParaRPr>
        </a:p>
      </dgm:t>
    </dgm:pt>
    <dgm:pt modelId="{DE176127-200B-3F46-975A-454A6D83040F}" type="parTrans" cxnId="{9CC8D29E-BED5-B840-93E2-DA3596BF1F06}">
      <dgm:prSet/>
      <dgm:spPr/>
      <dgm:t>
        <a:bodyPr/>
        <a:lstStyle/>
        <a:p>
          <a:endParaRPr lang="en-US"/>
        </a:p>
      </dgm:t>
    </dgm:pt>
    <dgm:pt modelId="{2A40E3E2-B3ED-2F4E-BE85-BC7EA7D893D1}" type="sibTrans" cxnId="{9CC8D29E-BED5-B840-93E2-DA3596BF1F06}">
      <dgm:prSet/>
      <dgm:spPr/>
      <dgm:t>
        <a:bodyPr/>
        <a:lstStyle/>
        <a:p>
          <a:endParaRPr lang="en-US"/>
        </a:p>
      </dgm:t>
    </dgm:pt>
    <dgm:pt modelId="{0481EAA4-5D66-5F40-819E-718DE938D666}">
      <dgm:prSet/>
      <dgm:spPr>
        <a:ln w="19050">
          <a:solidFill>
            <a:srgbClr val="941651">
              <a:alpha val="45098"/>
            </a:srgbClr>
          </a:solidFill>
        </a:ln>
      </dgm:spPr>
      <dgm:t>
        <a:bodyPr/>
        <a:lstStyle/>
        <a:p>
          <a:r>
            <a:rPr lang="en-US" dirty="0" smtClean="0"/>
            <a:t>Muscarinic receptor antagonist →</a:t>
          </a:r>
          <a:r>
            <a:rPr lang="en-US" dirty="0" err="1" smtClean="0">
              <a:solidFill>
                <a:srgbClr val="0432FF"/>
              </a:solidFill>
            </a:rPr>
            <a:t>Benztropine</a:t>
          </a:r>
          <a:r>
            <a:rPr lang="en-US" dirty="0" smtClean="0">
              <a:solidFill>
                <a:srgbClr val="0432FF"/>
              </a:solidFill>
            </a:rPr>
            <a:t> and </a:t>
          </a:r>
          <a:r>
            <a:rPr lang="en-US" dirty="0" err="1" smtClean="0">
              <a:solidFill>
                <a:srgbClr val="0432FF"/>
              </a:solidFill>
            </a:rPr>
            <a:t>trihexyphenidyl</a:t>
          </a:r>
          <a:endParaRPr lang="en-US" dirty="0">
            <a:solidFill>
              <a:srgbClr val="0432FF"/>
            </a:solidFill>
          </a:endParaRPr>
        </a:p>
      </dgm:t>
    </dgm:pt>
    <dgm:pt modelId="{6CA82962-A245-2545-B426-A65D3777B0B6}" type="parTrans" cxnId="{B6C220D2-6C44-C746-9C61-50264A046574}">
      <dgm:prSet/>
      <dgm:spPr/>
      <dgm:t>
        <a:bodyPr/>
        <a:lstStyle/>
        <a:p>
          <a:endParaRPr lang="en-US"/>
        </a:p>
      </dgm:t>
    </dgm:pt>
    <dgm:pt modelId="{9F82C65F-EE55-E14B-A5CC-7465B3618636}" type="sibTrans" cxnId="{B6C220D2-6C44-C746-9C61-50264A046574}">
      <dgm:prSet/>
      <dgm:spPr/>
      <dgm:t>
        <a:bodyPr/>
        <a:lstStyle/>
        <a:p>
          <a:endParaRPr lang="en-US"/>
        </a:p>
      </dgm:t>
    </dgm:pt>
    <dgm:pt modelId="{8701EA14-1211-A943-8CF2-266AEDD2529E}">
      <dgm:prSet/>
      <dgm:spPr>
        <a:ln w="19050">
          <a:solidFill>
            <a:srgbClr val="941651">
              <a:alpha val="40000"/>
            </a:srgbClr>
          </a:solidFill>
        </a:ln>
      </dgm:spPr>
      <dgm:t>
        <a:bodyPr/>
        <a:lstStyle/>
        <a:p>
          <a:r>
            <a:rPr lang="en-US" dirty="0" smtClean="0"/>
            <a:t>COMT inhibitors </a:t>
          </a:r>
          <a:r>
            <a:rPr lang="en-US" dirty="0" err="1" smtClean="0">
              <a:solidFill>
                <a:srgbClr val="0432FF"/>
              </a:solidFill>
            </a:rPr>
            <a:t>entacapaone</a:t>
          </a:r>
          <a:r>
            <a:rPr lang="en-US" dirty="0" smtClean="0"/>
            <a:t> </a:t>
          </a:r>
          <a:endParaRPr lang="en-US" dirty="0"/>
        </a:p>
      </dgm:t>
    </dgm:pt>
    <dgm:pt modelId="{71E3AEE8-7920-934F-B50D-2BA1EA3E6117}" type="parTrans" cxnId="{93A4FD74-7F49-314E-A7B2-9D0B63B6B859}">
      <dgm:prSet/>
      <dgm:spPr/>
      <dgm:t>
        <a:bodyPr/>
        <a:lstStyle/>
        <a:p>
          <a:endParaRPr lang="en-US"/>
        </a:p>
      </dgm:t>
    </dgm:pt>
    <dgm:pt modelId="{692C0F26-1974-214C-BA3A-8A84C0B6CA1A}" type="sibTrans" cxnId="{93A4FD74-7F49-314E-A7B2-9D0B63B6B859}">
      <dgm:prSet/>
      <dgm:spPr/>
      <dgm:t>
        <a:bodyPr/>
        <a:lstStyle/>
        <a:p>
          <a:endParaRPr lang="en-US"/>
        </a:p>
      </dgm:t>
    </dgm:pt>
    <dgm:pt modelId="{654A38E4-3D9A-6044-A251-8EDE6AEC3115}" type="pres">
      <dgm:prSet presAssocID="{C9459620-4918-E54B-B5F9-B32E95944C40}" presName="Name0" presStyleCnt="0">
        <dgm:presLayoutVars>
          <dgm:chPref val="1"/>
          <dgm:dir/>
          <dgm:animOne val="branch"/>
          <dgm:animLvl val="lvl"/>
          <dgm:resizeHandles val="exact"/>
        </dgm:presLayoutVars>
      </dgm:prSet>
      <dgm:spPr/>
      <dgm:t>
        <a:bodyPr/>
        <a:lstStyle/>
        <a:p>
          <a:endParaRPr lang="en-US"/>
        </a:p>
      </dgm:t>
    </dgm:pt>
    <dgm:pt modelId="{263E470A-E298-3B4D-A59B-B118BCD8F198}" type="pres">
      <dgm:prSet presAssocID="{ADAFAD0D-65A3-FC4D-A368-CB261EF75363}" presName="root1" presStyleCnt="0"/>
      <dgm:spPr/>
    </dgm:pt>
    <dgm:pt modelId="{45F098B5-8810-6741-BA23-0B8B8EA2EC5E}" type="pres">
      <dgm:prSet presAssocID="{ADAFAD0D-65A3-FC4D-A368-CB261EF75363}" presName="LevelOneTextNode" presStyleLbl="node0" presStyleIdx="0" presStyleCnt="1" custScaleY="128761" custLinFactNeighborY="11978">
        <dgm:presLayoutVars>
          <dgm:chPref val="3"/>
        </dgm:presLayoutVars>
      </dgm:prSet>
      <dgm:spPr/>
      <dgm:t>
        <a:bodyPr/>
        <a:lstStyle/>
        <a:p>
          <a:endParaRPr lang="en-US"/>
        </a:p>
      </dgm:t>
    </dgm:pt>
    <dgm:pt modelId="{C8D9A5D3-2E54-BE4B-9C7D-15F3A442BCAF}" type="pres">
      <dgm:prSet presAssocID="{ADAFAD0D-65A3-FC4D-A368-CB261EF75363}" presName="level2hierChild" presStyleCnt="0"/>
      <dgm:spPr/>
    </dgm:pt>
    <dgm:pt modelId="{F2FD20A0-B98E-AB4F-ACA7-E927CD62EEB6}" type="pres">
      <dgm:prSet presAssocID="{A2A64852-3F4C-5A4F-AB51-5868A8D83EFC}" presName="conn2-1" presStyleLbl="parChTrans1D2" presStyleIdx="0" presStyleCnt="4"/>
      <dgm:spPr/>
      <dgm:t>
        <a:bodyPr/>
        <a:lstStyle/>
        <a:p>
          <a:endParaRPr lang="en-US"/>
        </a:p>
      </dgm:t>
    </dgm:pt>
    <dgm:pt modelId="{09C46F4A-FFCD-1947-948B-5B3B5D466D6D}" type="pres">
      <dgm:prSet presAssocID="{A2A64852-3F4C-5A4F-AB51-5868A8D83EFC}" presName="connTx" presStyleLbl="parChTrans1D2" presStyleIdx="0" presStyleCnt="4"/>
      <dgm:spPr/>
      <dgm:t>
        <a:bodyPr/>
        <a:lstStyle/>
        <a:p>
          <a:endParaRPr lang="en-US"/>
        </a:p>
      </dgm:t>
    </dgm:pt>
    <dgm:pt modelId="{71309881-DB24-C74B-B63A-1D07C981EF58}" type="pres">
      <dgm:prSet presAssocID="{C21E5C17-34C5-5F49-BFA6-D905D862102C}" presName="root2" presStyleCnt="0"/>
      <dgm:spPr/>
    </dgm:pt>
    <dgm:pt modelId="{676D60AE-2229-5141-8740-37DA5E5D9463}" type="pres">
      <dgm:prSet presAssocID="{C21E5C17-34C5-5F49-BFA6-D905D862102C}" presName="LevelTwoTextNode" presStyleLbl="node2" presStyleIdx="0" presStyleCnt="4" custScaleY="53777">
        <dgm:presLayoutVars>
          <dgm:chPref val="3"/>
        </dgm:presLayoutVars>
      </dgm:prSet>
      <dgm:spPr/>
      <dgm:t>
        <a:bodyPr/>
        <a:lstStyle/>
        <a:p>
          <a:endParaRPr lang="en-US"/>
        </a:p>
      </dgm:t>
    </dgm:pt>
    <dgm:pt modelId="{0D612BC1-D955-8849-8428-6890DF16E084}" type="pres">
      <dgm:prSet presAssocID="{C21E5C17-34C5-5F49-BFA6-D905D862102C}" presName="level3hierChild" presStyleCnt="0"/>
      <dgm:spPr/>
    </dgm:pt>
    <dgm:pt modelId="{CEF7C80D-67A5-434D-8372-5E4FDA01ECC7}" type="pres">
      <dgm:prSet presAssocID="{538D6492-E323-3A4B-B875-016CB3A891EA}" presName="conn2-1" presStyleLbl="parChTrans1D3" presStyleIdx="0" presStyleCnt="8"/>
      <dgm:spPr/>
      <dgm:t>
        <a:bodyPr/>
        <a:lstStyle/>
        <a:p>
          <a:endParaRPr lang="en-US"/>
        </a:p>
      </dgm:t>
    </dgm:pt>
    <dgm:pt modelId="{CB12D346-DA16-9C42-A8EE-AA70B9573917}" type="pres">
      <dgm:prSet presAssocID="{538D6492-E323-3A4B-B875-016CB3A891EA}" presName="connTx" presStyleLbl="parChTrans1D3" presStyleIdx="0" presStyleCnt="8"/>
      <dgm:spPr/>
      <dgm:t>
        <a:bodyPr/>
        <a:lstStyle/>
        <a:p>
          <a:endParaRPr lang="en-US"/>
        </a:p>
      </dgm:t>
    </dgm:pt>
    <dgm:pt modelId="{B90EECDA-EA4C-B94F-96E4-C529B1FC627B}" type="pres">
      <dgm:prSet presAssocID="{CF0F7B35-EBEC-EC40-A620-2AB83FFDB989}" presName="root2" presStyleCnt="0"/>
      <dgm:spPr/>
    </dgm:pt>
    <dgm:pt modelId="{E8B515F0-E12F-4A4C-B781-4E9E733D92F6}" type="pres">
      <dgm:prSet presAssocID="{CF0F7B35-EBEC-EC40-A620-2AB83FFDB989}" presName="LevelTwoTextNode" presStyleLbl="node3" presStyleIdx="0" presStyleCnt="8" custScaleY="67750">
        <dgm:presLayoutVars>
          <dgm:chPref val="3"/>
        </dgm:presLayoutVars>
      </dgm:prSet>
      <dgm:spPr/>
      <dgm:t>
        <a:bodyPr/>
        <a:lstStyle/>
        <a:p>
          <a:endParaRPr lang="en-US"/>
        </a:p>
      </dgm:t>
    </dgm:pt>
    <dgm:pt modelId="{64794596-875C-6E4F-B70B-BC50F22F6731}" type="pres">
      <dgm:prSet presAssocID="{CF0F7B35-EBEC-EC40-A620-2AB83FFDB989}" presName="level3hierChild" presStyleCnt="0"/>
      <dgm:spPr/>
    </dgm:pt>
    <dgm:pt modelId="{DFD10C1A-E413-1243-B9E8-FC597EFFDF0C}" type="pres">
      <dgm:prSet presAssocID="{C43FB35B-D6D5-E648-9031-05845352662E}" presName="conn2-1" presStyleLbl="parChTrans1D2" presStyleIdx="1" presStyleCnt="4"/>
      <dgm:spPr/>
      <dgm:t>
        <a:bodyPr/>
        <a:lstStyle/>
        <a:p>
          <a:endParaRPr lang="en-US"/>
        </a:p>
      </dgm:t>
    </dgm:pt>
    <dgm:pt modelId="{55B652FB-F892-AC45-8B74-1D2BD5669498}" type="pres">
      <dgm:prSet presAssocID="{C43FB35B-D6D5-E648-9031-05845352662E}" presName="connTx" presStyleLbl="parChTrans1D2" presStyleIdx="1" presStyleCnt="4"/>
      <dgm:spPr/>
      <dgm:t>
        <a:bodyPr/>
        <a:lstStyle/>
        <a:p>
          <a:endParaRPr lang="en-US"/>
        </a:p>
      </dgm:t>
    </dgm:pt>
    <dgm:pt modelId="{A635DFE1-43CE-364F-BA15-DB629CBC1C19}" type="pres">
      <dgm:prSet presAssocID="{DC172294-76D4-EA46-8FFF-070DBB3826BA}" presName="root2" presStyleCnt="0"/>
      <dgm:spPr/>
    </dgm:pt>
    <dgm:pt modelId="{08051E2C-F0A0-1944-B645-8700BFABC113}" type="pres">
      <dgm:prSet presAssocID="{DC172294-76D4-EA46-8FFF-070DBB3826BA}" presName="LevelTwoTextNode" presStyleLbl="node2" presStyleIdx="1" presStyleCnt="4" custScaleY="76640">
        <dgm:presLayoutVars>
          <dgm:chPref val="3"/>
        </dgm:presLayoutVars>
      </dgm:prSet>
      <dgm:spPr/>
      <dgm:t>
        <a:bodyPr/>
        <a:lstStyle/>
        <a:p>
          <a:endParaRPr lang="en-US"/>
        </a:p>
      </dgm:t>
    </dgm:pt>
    <dgm:pt modelId="{57A4D19F-AA16-3E4F-89C2-E1513AD2C9CF}" type="pres">
      <dgm:prSet presAssocID="{DC172294-76D4-EA46-8FFF-070DBB3826BA}" presName="level3hierChild" presStyleCnt="0"/>
      <dgm:spPr/>
    </dgm:pt>
    <dgm:pt modelId="{2A9E1A13-91AF-A54B-865F-0E66C4D2B000}" type="pres">
      <dgm:prSet presAssocID="{30914498-A7C3-4C4B-BC8A-CB6786F5C414}" presName="conn2-1" presStyleLbl="parChTrans1D3" presStyleIdx="1" presStyleCnt="8"/>
      <dgm:spPr/>
      <dgm:t>
        <a:bodyPr/>
        <a:lstStyle/>
        <a:p>
          <a:endParaRPr lang="en-US"/>
        </a:p>
      </dgm:t>
    </dgm:pt>
    <dgm:pt modelId="{8997C0FD-7D53-5D42-87E5-4636AF77552B}" type="pres">
      <dgm:prSet presAssocID="{30914498-A7C3-4C4B-BC8A-CB6786F5C414}" presName="connTx" presStyleLbl="parChTrans1D3" presStyleIdx="1" presStyleCnt="8"/>
      <dgm:spPr/>
      <dgm:t>
        <a:bodyPr/>
        <a:lstStyle/>
        <a:p>
          <a:endParaRPr lang="en-US"/>
        </a:p>
      </dgm:t>
    </dgm:pt>
    <dgm:pt modelId="{641CFBF8-4357-9B40-9C57-D9FD85FEDD21}" type="pres">
      <dgm:prSet presAssocID="{16EBD800-D1C0-AB43-BFA0-9F22D0EDCCCC}" presName="root2" presStyleCnt="0"/>
      <dgm:spPr/>
    </dgm:pt>
    <dgm:pt modelId="{0FF6AB4D-3327-6B40-89EE-1F2B2FFBB73C}" type="pres">
      <dgm:prSet presAssocID="{16EBD800-D1C0-AB43-BFA0-9F22D0EDCCCC}" presName="LevelTwoTextNode" presStyleLbl="node3" presStyleIdx="1" presStyleCnt="8" custScaleY="41751">
        <dgm:presLayoutVars>
          <dgm:chPref val="3"/>
        </dgm:presLayoutVars>
      </dgm:prSet>
      <dgm:spPr/>
      <dgm:t>
        <a:bodyPr/>
        <a:lstStyle/>
        <a:p>
          <a:endParaRPr lang="en-US"/>
        </a:p>
      </dgm:t>
    </dgm:pt>
    <dgm:pt modelId="{84A33671-0F02-8E4E-B0EF-69528304F1C9}" type="pres">
      <dgm:prSet presAssocID="{16EBD800-D1C0-AB43-BFA0-9F22D0EDCCCC}" presName="level3hierChild" presStyleCnt="0"/>
      <dgm:spPr/>
    </dgm:pt>
    <dgm:pt modelId="{0BD20346-D718-B74E-8785-10E5643617E4}" type="pres">
      <dgm:prSet presAssocID="{603FE097-2414-694F-8B09-7527B48A6F4A}" presName="conn2-1" presStyleLbl="parChTrans1D2" presStyleIdx="2" presStyleCnt="4"/>
      <dgm:spPr/>
      <dgm:t>
        <a:bodyPr/>
        <a:lstStyle/>
        <a:p>
          <a:endParaRPr lang="en-US"/>
        </a:p>
      </dgm:t>
    </dgm:pt>
    <dgm:pt modelId="{3F06A053-8EA6-A449-B8B4-7AAE0FE7E7E2}" type="pres">
      <dgm:prSet presAssocID="{603FE097-2414-694F-8B09-7527B48A6F4A}" presName="connTx" presStyleLbl="parChTrans1D2" presStyleIdx="2" presStyleCnt="4"/>
      <dgm:spPr/>
      <dgm:t>
        <a:bodyPr/>
        <a:lstStyle/>
        <a:p>
          <a:endParaRPr lang="en-US"/>
        </a:p>
      </dgm:t>
    </dgm:pt>
    <dgm:pt modelId="{B16C0C71-34BC-3D4E-9645-266ABC52579D}" type="pres">
      <dgm:prSet presAssocID="{096DCA6C-51B2-1D44-B4CB-55E02F5DF612}" presName="root2" presStyleCnt="0"/>
      <dgm:spPr/>
    </dgm:pt>
    <dgm:pt modelId="{DCD99089-AC4E-9142-B65F-EE1EF32E0585}" type="pres">
      <dgm:prSet presAssocID="{096DCA6C-51B2-1D44-B4CB-55E02F5DF612}" presName="LevelTwoTextNode" presStyleLbl="node2" presStyleIdx="2" presStyleCnt="4" custScaleY="83438">
        <dgm:presLayoutVars>
          <dgm:chPref val="3"/>
        </dgm:presLayoutVars>
      </dgm:prSet>
      <dgm:spPr/>
      <dgm:t>
        <a:bodyPr/>
        <a:lstStyle/>
        <a:p>
          <a:endParaRPr lang="en-US"/>
        </a:p>
      </dgm:t>
    </dgm:pt>
    <dgm:pt modelId="{34F0D825-0D3B-8348-85EC-F52F32A2ADFC}" type="pres">
      <dgm:prSet presAssocID="{096DCA6C-51B2-1D44-B4CB-55E02F5DF612}" presName="level3hierChild" presStyleCnt="0"/>
      <dgm:spPr/>
    </dgm:pt>
    <dgm:pt modelId="{EE0C2D0F-9B7E-864A-B593-BC8EBE6F258F}" type="pres">
      <dgm:prSet presAssocID="{EE12BF2D-7600-3547-ACA2-C50BF63B554A}" presName="conn2-1" presStyleLbl="parChTrans1D3" presStyleIdx="2" presStyleCnt="8"/>
      <dgm:spPr/>
      <dgm:t>
        <a:bodyPr/>
        <a:lstStyle/>
        <a:p>
          <a:endParaRPr lang="en-US"/>
        </a:p>
      </dgm:t>
    </dgm:pt>
    <dgm:pt modelId="{E0956DE1-0DE0-6545-AB53-5E1C819FCFC3}" type="pres">
      <dgm:prSet presAssocID="{EE12BF2D-7600-3547-ACA2-C50BF63B554A}" presName="connTx" presStyleLbl="parChTrans1D3" presStyleIdx="2" presStyleCnt="8"/>
      <dgm:spPr/>
      <dgm:t>
        <a:bodyPr/>
        <a:lstStyle/>
        <a:p>
          <a:endParaRPr lang="en-US"/>
        </a:p>
      </dgm:t>
    </dgm:pt>
    <dgm:pt modelId="{B0A5553D-CCE2-1349-8D9D-45F57E44F950}" type="pres">
      <dgm:prSet presAssocID="{7C667300-A99D-B144-AEDB-7B545D5E01ED}" presName="root2" presStyleCnt="0"/>
      <dgm:spPr/>
    </dgm:pt>
    <dgm:pt modelId="{3C94B0EC-E7F4-B44A-91E8-06665685CF64}" type="pres">
      <dgm:prSet presAssocID="{7C667300-A99D-B144-AEDB-7B545D5E01ED}" presName="LevelTwoTextNode" presStyleLbl="node3" presStyleIdx="2" presStyleCnt="8" custScaleY="49211">
        <dgm:presLayoutVars>
          <dgm:chPref val="3"/>
        </dgm:presLayoutVars>
      </dgm:prSet>
      <dgm:spPr/>
      <dgm:t>
        <a:bodyPr/>
        <a:lstStyle/>
        <a:p>
          <a:endParaRPr lang="en-US"/>
        </a:p>
      </dgm:t>
    </dgm:pt>
    <dgm:pt modelId="{315BAFB6-B60E-F94F-8378-5E8CAAF26650}" type="pres">
      <dgm:prSet presAssocID="{7C667300-A99D-B144-AEDB-7B545D5E01ED}" presName="level3hierChild" presStyleCnt="0"/>
      <dgm:spPr/>
    </dgm:pt>
    <dgm:pt modelId="{840B1EF6-4D7F-4841-869B-AA81DB78FC8C}" type="pres">
      <dgm:prSet presAssocID="{C0C99AFD-4EAE-154D-A918-B331F65E19F9}" presName="conn2-1" presStyleLbl="parChTrans1D2" presStyleIdx="3" presStyleCnt="4"/>
      <dgm:spPr/>
      <dgm:t>
        <a:bodyPr/>
        <a:lstStyle/>
        <a:p>
          <a:endParaRPr lang="en-US"/>
        </a:p>
      </dgm:t>
    </dgm:pt>
    <dgm:pt modelId="{595BBBDA-6220-CB4A-B025-B1089052A51E}" type="pres">
      <dgm:prSet presAssocID="{C0C99AFD-4EAE-154D-A918-B331F65E19F9}" presName="connTx" presStyleLbl="parChTrans1D2" presStyleIdx="3" presStyleCnt="4"/>
      <dgm:spPr/>
      <dgm:t>
        <a:bodyPr/>
        <a:lstStyle/>
        <a:p>
          <a:endParaRPr lang="en-US"/>
        </a:p>
      </dgm:t>
    </dgm:pt>
    <dgm:pt modelId="{406C284E-B7E0-1648-9B83-8D254DF3DB3C}" type="pres">
      <dgm:prSet presAssocID="{68D3CF55-936A-6446-AFA5-ED5C37457817}" presName="root2" presStyleCnt="0"/>
      <dgm:spPr/>
    </dgm:pt>
    <dgm:pt modelId="{1AC0F988-28DB-174A-B778-E951F30B289D}" type="pres">
      <dgm:prSet presAssocID="{68D3CF55-936A-6446-AFA5-ED5C37457817}" presName="LevelTwoTextNode" presStyleLbl="node2" presStyleIdx="3" presStyleCnt="4">
        <dgm:presLayoutVars>
          <dgm:chPref val="3"/>
        </dgm:presLayoutVars>
      </dgm:prSet>
      <dgm:spPr/>
      <dgm:t>
        <a:bodyPr/>
        <a:lstStyle/>
        <a:p>
          <a:endParaRPr lang="en-US"/>
        </a:p>
      </dgm:t>
    </dgm:pt>
    <dgm:pt modelId="{4E00A96B-9EFA-4745-8333-CC84B533F7A1}" type="pres">
      <dgm:prSet presAssocID="{68D3CF55-936A-6446-AFA5-ED5C37457817}" presName="level3hierChild" presStyleCnt="0"/>
      <dgm:spPr/>
    </dgm:pt>
    <dgm:pt modelId="{0971DF4D-4911-5946-8A75-03FD97AA940C}" type="pres">
      <dgm:prSet presAssocID="{05F0B058-C1CF-3748-A530-DF8BC82D1BB1}" presName="conn2-1" presStyleLbl="parChTrans1D3" presStyleIdx="3" presStyleCnt="8"/>
      <dgm:spPr/>
      <dgm:t>
        <a:bodyPr/>
        <a:lstStyle/>
        <a:p>
          <a:endParaRPr lang="en-US"/>
        </a:p>
      </dgm:t>
    </dgm:pt>
    <dgm:pt modelId="{21745DEA-9632-074F-B35A-871D3078252A}" type="pres">
      <dgm:prSet presAssocID="{05F0B058-C1CF-3748-A530-DF8BC82D1BB1}" presName="connTx" presStyleLbl="parChTrans1D3" presStyleIdx="3" presStyleCnt="8"/>
      <dgm:spPr/>
      <dgm:t>
        <a:bodyPr/>
        <a:lstStyle/>
        <a:p>
          <a:endParaRPr lang="en-US"/>
        </a:p>
      </dgm:t>
    </dgm:pt>
    <dgm:pt modelId="{1ED2EC60-5A15-EB42-946A-D9F350133591}" type="pres">
      <dgm:prSet presAssocID="{032B8EFA-4C45-4048-A259-D9C92AAFCBE4}" presName="root2" presStyleCnt="0"/>
      <dgm:spPr/>
    </dgm:pt>
    <dgm:pt modelId="{4DCB35F5-4D59-2E4D-9695-039A9B5132C0}" type="pres">
      <dgm:prSet presAssocID="{032B8EFA-4C45-4048-A259-D9C92AAFCBE4}" presName="LevelTwoTextNode" presStyleLbl="node3" presStyleIdx="3" presStyleCnt="8">
        <dgm:presLayoutVars>
          <dgm:chPref val="3"/>
        </dgm:presLayoutVars>
      </dgm:prSet>
      <dgm:spPr/>
      <dgm:t>
        <a:bodyPr/>
        <a:lstStyle/>
        <a:p>
          <a:endParaRPr lang="en-US"/>
        </a:p>
      </dgm:t>
    </dgm:pt>
    <dgm:pt modelId="{E15D1413-1054-1944-9E91-9C8F332A8FF6}" type="pres">
      <dgm:prSet presAssocID="{032B8EFA-4C45-4048-A259-D9C92AAFCBE4}" presName="level3hierChild" presStyleCnt="0"/>
      <dgm:spPr/>
    </dgm:pt>
    <dgm:pt modelId="{9CD2BDD3-4E5B-FF42-8F87-CAF23AD5245D}" type="pres">
      <dgm:prSet presAssocID="{7F8BD591-3EC0-9F42-A80D-8160D56913EF}" presName="conn2-1" presStyleLbl="parChTrans1D3" presStyleIdx="4" presStyleCnt="8"/>
      <dgm:spPr/>
      <dgm:t>
        <a:bodyPr/>
        <a:lstStyle/>
        <a:p>
          <a:endParaRPr lang="en-US"/>
        </a:p>
      </dgm:t>
    </dgm:pt>
    <dgm:pt modelId="{552F70F3-522E-5D48-B35D-9A1792B5B724}" type="pres">
      <dgm:prSet presAssocID="{7F8BD591-3EC0-9F42-A80D-8160D56913EF}" presName="connTx" presStyleLbl="parChTrans1D3" presStyleIdx="4" presStyleCnt="8"/>
      <dgm:spPr/>
      <dgm:t>
        <a:bodyPr/>
        <a:lstStyle/>
        <a:p>
          <a:endParaRPr lang="en-US"/>
        </a:p>
      </dgm:t>
    </dgm:pt>
    <dgm:pt modelId="{8BDBEE96-2FB5-CD44-91BB-86579A35CA1F}" type="pres">
      <dgm:prSet presAssocID="{125A4F5E-7BAC-3443-B9F0-3FEF03E81A07}" presName="root2" presStyleCnt="0"/>
      <dgm:spPr/>
    </dgm:pt>
    <dgm:pt modelId="{9FA069EB-DEA4-2944-81B6-71133C2F61DA}" type="pres">
      <dgm:prSet presAssocID="{125A4F5E-7BAC-3443-B9F0-3FEF03E81A07}" presName="LevelTwoTextNode" presStyleLbl="node3" presStyleIdx="4" presStyleCnt="8">
        <dgm:presLayoutVars>
          <dgm:chPref val="3"/>
        </dgm:presLayoutVars>
      </dgm:prSet>
      <dgm:spPr/>
      <dgm:t>
        <a:bodyPr/>
        <a:lstStyle/>
        <a:p>
          <a:endParaRPr lang="en-US"/>
        </a:p>
      </dgm:t>
    </dgm:pt>
    <dgm:pt modelId="{F825A4D4-3E0E-3C43-8313-E4592586628D}" type="pres">
      <dgm:prSet presAssocID="{125A4F5E-7BAC-3443-B9F0-3FEF03E81A07}" presName="level3hierChild" presStyleCnt="0"/>
      <dgm:spPr/>
    </dgm:pt>
    <dgm:pt modelId="{B1D3CE2F-1D4C-1A42-B0B5-90D25D78A9F9}" type="pres">
      <dgm:prSet presAssocID="{DE176127-200B-3F46-975A-454A6D83040F}" presName="conn2-1" presStyleLbl="parChTrans1D3" presStyleIdx="5" presStyleCnt="8"/>
      <dgm:spPr/>
      <dgm:t>
        <a:bodyPr/>
        <a:lstStyle/>
        <a:p>
          <a:endParaRPr lang="en-US"/>
        </a:p>
      </dgm:t>
    </dgm:pt>
    <dgm:pt modelId="{7E2361D3-3A8B-634F-997E-A1D54912A738}" type="pres">
      <dgm:prSet presAssocID="{DE176127-200B-3F46-975A-454A6D83040F}" presName="connTx" presStyleLbl="parChTrans1D3" presStyleIdx="5" presStyleCnt="8"/>
      <dgm:spPr/>
      <dgm:t>
        <a:bodyPr/>
        <a:lstStyle/>
        <a:p>
          <a:endParaRPr lang="en-US"/>
        </a:p>
      </dgm:t>
    </dgm:pt>
    <dgm:pt modelId="{10CBA181-673C-A84B-BC7A-38033594C4DF}" type="pres">
      <dgm:prSet presAssocID="{B22448C0-96EF-1A4B-BAC0-9DAC633C82C1}" presName="root2" presStyleCnt="0"/>
      <dgm:spPr/>
    </dgm:pt>
    <dgm:pt modelId="{EA66B682-94C3-494C-8254-DC7EDDD92E9B}" type="pres">
      <dgm:prSet presAssocID="{B22448C0-96EF-1A4B-BAC0-9DAC633C82C1}" presName="LevelTwoTextNode" presStyleLbl="node3" presStyleIdx="5" presStyleCnt="8">
        <dgm:presLayoutVars>
          <dgm:chPref val="3"/>
        </dgm:presLayoutVars>
      </dgm:prSet>
      <dgm:spPr/>
      <dgm:t>
        <a:bodyPr/>
        <a:lstStyle/>
        <a:p>
          <a:endParaRPr lang="en-US"/>
        </a:p>
      </dgm:t>
    </dgm:pt>
    <dgm:pt modelId="{77154468-E40B-6E4A-AA90-45049DE05F50}" type="pres">
      <dgm:prSet presAssocID="{B22448C0-96EF-1A4B-BAC0-9DAC633C82C1}" presName="level3hierChild" presStyleCnt="0"/>
      <dgm:spPr/>
    </dgm:pt>
    <dgm:pt modelId="{F87BC39C-B488-B746-A260-FADB306A317C}" type="pres">
      <dgm:prSet presAssocID="{6CA82962-A245-2545-B426-A65D3777B0B6}" presName="conn2-1" presStyleLbl="parChTrans1D3" presStyleIdx="6" presStyleCnt="8"/>
      <dgm:spPr/>
      <dgm:t>
        <a:bodyPr/>
        <a:lstStyle/>
        <a:p>
          <a:endParaRPr lang="en-US"/>
        </a:p>
      </dgm:t>
    </dgm:pt>
    <dgm:pt modelId="{6482888A-BFA5-8F4C-A815-463DE5B31E44}" type="pres">
      <dgm:prSet presAssocID="{6CA82962-A245-2545-B426-A65D3777B0B6}" presName="connTx" presStyleLbl="parChTrans1D3" presStyleIdx="6" presStyleCnt="8"/>
      <dgm:spPr/>
      <dgm:t>
        <a:bodyPr/>
        <a:lstStyle/>
        <a:p>
          <a:endParaRPr lang="en-US"/>
        </a:p>
      </dgm:t>
    </dgm:pt>
    <dgm:pt modelId="{9193787F-BEE9-C345-BF02-237CF3759560}" type="pres">
      <dgm:prSet presAssocID="{0481EAA4-5D66-5F40-819E-718DE938D666}" presName="root2" presStyleCnt="0"/>
      <dgm:spPr/>
    </dgm:pt>
    <dgm:pt modelId="{F0F32028-3FB6-E646-9F39-4D6C800E752B}" type="pres">
      <dgm:prSet presAssocID="{0481EAA4-5D66-5F40-819E-718DE938D666}" presName="LevelTwoTextNode" presStyleLbl="node3" presStyleIdx="6" presStyleCnt="8">
        <dgm:presLayoutVars>
          <dgm:chPref val="3"/>
        </dgm:presLayoutVars>
      </dgm:prSet>
      <dgm:spPr/>
      <dgm:t>
        <a:bodyPr/>
        <a:lstStyle/>
        <a:p>
          <a:endParaRPr lang="en-US"/>
        </a:p>
      </dgm:t>
    </dgm:pt>
    <dgm:pt modelId="{FA6DD18E-C1A0-9347-BF68-16B29B47676A}" type="pres">
      <dgm:prSet presAssocID="{0481EAA4-5D66-5F40-819E-718DE938D666}" presName="level3hierChild" presStyleCnt="0"/>
      <dgm:spPr/>
    </dgm:pt>
    <dgm:pt modelId="{BB1727DA-4C97-4E45-9BD1-C70439A4C9F7}" type="pres">
      <dgm:prSet presAssocID="{71E3AEE8-7920-934F-B50D-2BA1EA3E6117}" presName="conn2-1" presStyleLbl="parChTrans1D3" presStyleIdx="7" presStyleCnt="8"/>
      <dgm:spPr/>
      <dgm:t>
        <a:bodyPr/>
        <a:lstStyle/>
        <a:p>
          <a:endParaRPr lang="en-US"/>
        </a:p>
      </dgm:t>
    </dgm:pt>
    <dgm:pt modelId="{06C408B3-7400-2D48-939E-1EBDF1155B0D}" type="pres">
      <dgm:prSet presAssocID="{71E3AEE8-7920-934F-B50D-2BA1EA3E6117}" presName="connTx" presStyleLbl="parChTrans1D3" presStyleIdx="7" presStyleCnt="8"/>
      <dgm:spPr/>
      <dgm:t>
        <a:bodyPr/>
        <a:lstStyle/>
        <a:p>
          <a:endParaRPr lang="en-US"/>
        </a:p>
      </dgm:t>
    </dgm:pt>
    <dgm:pt modelId="{214CD029-7E1A-0340-8BE4-622EE71C458A}" type="pres">
      <dgm:prSet presAssocID="{8701EA14-1211-A943-8CF2-266AEDD2529E}" presName="root2" presStyleCnt="0"/>
      <dgm:spPr/>
    </dgm:pt>
    <dgm:pt modelId="{8838BE32-49FE-CB4C-84FF-A879C71FF7A6}" type="pres">
      <dgm:prSet presAssocID="{8701EA14-1211-A943-8CF2-266AEDD2529E}" presName="LevelTwoTextNode" presStyleLbl="node3" presStyleIdx="7" presStyleCnt="8" custScaleY="76745">
        <dgm:presLayoutVars>
          <dgm:chPref val="3"/>
        </dgm:presLayoutVars>
      </dgm:prSet>
      <dgm:spPr/>
      <dgm:t>
        <a:bodyPr/>
        <a:lstStyle/>
        <a:p>
          <a:endParaRPr lang="en-US"/>
        </a:p>
      </dgm:t>
    </dgm:pt>
    <dgm:pt modelId="{0B6014BA-CB70-CA47-AEA4-114AB105DDF3}" type="pres">
      <dgm:prSet presAssocID="{8701EA14-1211-A943-8CF2-266AEDD2529E}" presName="level3hierChild" presStyleCnt="0"/>
      <dgm:spPr/>
    </dgm:pt>
  </dgm:ptLst>
  <dgm:cxnLst>
    <dgm:cxn modelId="{64817AD5-2BE6-9549-BEAC-61152234BEA6}" srcId="{DC172294-76D4-EA46-8FFF-070DBB3826BA}" destId="{16EBD800-D1C0-AB43-BFA0-9F22D0EDCCCC}" srcOrd="0" destOrd="0" parTransId="{30914498-A7C3-4C4B-BC8A-CB6786F5C414}" sibTransId="{64CCBB93-AE53-CA4A-803E-0D5C7218F7ED}"/>
    <dgm:cxn modelId="{3207CA98-49E4-2C40-8D30-5442C8C437B3}" type="presOf" srcId="{125A4F5E-7BAC-3443-B9F0-3FEF03E81A07}" destId="{9FA069EB-DEA4-2944-81B6-71133C2F61DA}" srcOrd="0" destOrd="0" presId="urn:microsoft.com/office/officeart/2008/layout/HorizontalMultiLevelHierarchy"/>
    <dgm:cxn modelId="{BBE3B9D2-A3D1-CF4B-A1B8-7BA68699DEE1}" type="presOf" srcId="{032B8EFA-4C45-4048-A259-D9C92AAFCBE4}" destId="{4DCB35F5-4D59-2E4D-9695-039A9B5132C0}" srcOrd="0" destOrd="0" presId="urn:microsoft.com/office/officeart/2008/layout/HorizontalMultiLevelHierarchy"/>
    <dgm:cxn modelId="{0ECA7BDA-0CF7-4847-B36C-04F04D5811D9}" type="presOf" srcId="{6CA82962-A245-2545-B426-A65D3777B0B6}" destId="{6482888A-BFA5-8F4C-A815-463DE5B31E44}" srcOrd="1" destOrd="0" presId="urn:microsoft.com/office/officeart/2008/layout/HorizontalMultiLevelHierarchy"/>
    <dgm:cxn modelId="{F251888C-C34D-F540-8942-20FCEA5FE553}" type="presOf" srcId="{8701EA14-1211-A943-8CF2-266AEDD2529E}" destId="{8838BE32-49FE-CB4C-84FF-A879C71FF7A6}" srcOrd="0" destOrd="0" presId="urn:microsoft.com/office/officeart/2008/layout/HorizontalMultiLevelHierarchy"/>
    <dgm:cxn modelId="{9E7104AE-6882-A046-A6F1-B1F0DD179103}" type="presOf" srcId="{16EBD800-D1C0-AB43-BFA0-9F22D0EDCCCC}" destId="{0FF6AB4D-3327-6B40-89EE-1F2B2FFBB73C}" srcOrd="0" destOrd="0" presId="urn:microsoft.com/office/officeart/2008/layout/HorizontalMultiLevelHierarchy"/>
    <dgm:cxn modelId="{B9F0B90A-3C87-9B49-A4A3-C09750808247}" type="presOf" srcId="{7F8BD591-3EC0-9F42-A80D-8160D56913EF}" destId="{552F70F3-522E-5D48-B35D-9A1792B5B724}" srcOrd="1" destOrd="0" presId="urn:microsoft.com/office/officeart/2008/layout/HorizontalMultiLevelHierarchy"/>
    <dgm:cxn modelId="{7788E5F8-6B08-B941-9ED2-28AE956107C8}" type="presOf" srcId="{603FE097-2414-694F-8B09-7527B48A6F4A}" destId="{3F06A053-8EA6-A449-B8B4-7AAE0FE7E7E2}" srcOrd="1" destOrd="0" presId="urn:microsoft.com/office/officeart/2008/layout/HorizontalMultiLevelHierarchy"/>
    <dgm:cxn modelId="{EE6B881E-5CE5-3B41-86A0-5276F801C76E}" srcId="{096DCA6C-51B2-1D44-B4CB-55E02F5DF612}" destId="{7C667300-A99D-B144-AEDB-7B545D5E01ED}" srcOrd="0" destOrd="0" parTransId="{EE12BF2D-7600-3547-ACA2-C50BF63B554A}" sibTransId="{C34DFD14-8064-F84E-941F-68D2A8A34CC6}"/>
    <dgm:cxn modelId="{0496DD03-A302-734C-9B97-F84E4ACF641E}" srcId="{ADAFAD0D-65A3-FC4D-A368-CB261EF75363}" destId="{DC172294-76D4-EA46-8FFF-070DBB3826BA}" srcOrd="1" destOrd="0" parTransId="{C43FB35B-D6D5-E648-9031-05845352662E}" sibTransId="{BCB53DFB-31EC-054C-B6C4-4C65B03D2D45}"/>
    <dgm:cxn modelId="{09F696B0-1699-4842-B562-77BC8370C95C}" srcId="{ADAFAD0D-65A3-FC4D-A368-CB261EF75363}" destId="{68D3CF55-936A-6446-AFA5-ED5C37457817}" srcOrd="3" destOrd="0" parTransId="{C0C99AFD-4EAE-154D-A918-B331F65E19F9}" sibTransId="{3401037B-A962-D345-A2F2-B74427354F2A}"/>
    <dgm:cxn modelId="{93A4FD74-7F49-314E-A7B2-9D0B63B6B859}" srcId="{68D3CF55-936A-6446-AFA5-ED5C37457817}" destId="{8701EA14-1211-A943-8CF2-266AEDD2529E}" srcOrd="4" destOrd="0" parTransId="{71E3AEE8-7920-934F-B50D-2BA1EA3E6117}" sibTransId="{692C0F26-1974-214C-BA3A-8A84C0B6CA1A}"/>
    <dgm:cxn modelId="{9A3C38D5-E53A-DE49-8AA7-1B2DD3BB734E}" type="presOf" srcId="{DE176127-200B-3F46-975A-454A6D83040F}" destId="{7E2361D3-3A8B-634F-997E-A1D54912A738}" srcOrd="1" destOrd="0" presId="urn:microsoft.com/office/officeart/2008/layout/HorizontalMultiLevelHierarchy"/>
    <dgm:cxn modelId="{B6C220D2-6C44-C746-9C61-50264A046574}" srcId="{68D3CF55-936A-6446-AFA5-ED5C37457817}" destId="{0481EAA4-5D66-5F40-819E-718DE938D666}" srcOrd="3" destOrd="0" parTransId="{6CA82962-A245-2545-B426-A65D3777B0B6}" sibTransId="{9F82C65F-EE55-E14B-A5CC-7465B3618636}"/>
    <dgm:cxn modelId="{A32BA5D4-8809-514D-B7CB-62BF49EDE273}" type="presOf" srcId="{0481EAA4-5D66-5F40-819E-718DE938D666}" destId="{F0F32028-3FB6-E646-9F39-4D6C800E752B}" srcOrd="0" destOrd="0" presId="urn:microsoft.com/office/officeart/2008/layout/HorizontalMultiLevelHierarchy"/>
    <dgm:cxn modelId="{79C0876B-1726-8F49-A9C9-118B1B5A4BD3}" type="presOf" srcId="{B22448C0-96EF-1A4B-BAC0-9DAC633C82C1}" destId="{EA66B682-94C3-494C-8254-DC7EDDD92E9B}" srcOrd="0" destOrd="0" presId="urn:microsoft.com/office/officeart/2008/layout/HorizontalMultiLevelHierarchy"/>
    <dgm:cxn modelId="{1B2C9985-3C1A-3A48-AE0B-6E86967770FE}" type="presOf" srcId="{30914498-A7C3-4C4B-BC8A-CB6786F5C414}" destId="{2A9E1A13-91AF-A54B-865F-0E66C4D2B000}" srcOrd="0" destOrd="0" presId="urn:microsoft.com/office/officeart/2008/layout/HorizontalMultiLevelHierarchy"/>
    <dgm:cxn modelId="{3A1AECC6-E45A-BE48-A606-7EA7D4CB736F}" type="presOf" srcId="{603FE097-2414-694F-8B09-7527B48A6F4A}" destId="{0BD20346-D718-B74E-8785-10E5643617E4}" srcOrd="0" destOrd="0" presId="urn:microsoft.com/office/officeart/2008/layout/HorizontalMultiLevelHierarchy"/>
    <dgm:cxn modelId="{7DD42AEE-9670-4842-9B93-A01172213F06}" type="presOf" srcId="{A2A64852-3F4C-5A4F-AB51-5868A8D83EFC}" destId="{09C46F4A-FFCD-1947-948B-5B3B5D466D6D}" srcOrd="1" destOrd="0" presId="urn:microsoft.com/office/officeart/2008/layout/HorizontalMultiLevelHierarchy"/>
    <dgm:cxn modelId="{39E49C6A-73D6-374E-ACCC-4E083B8A766F}" type="presOf" srcId="{30914498-A7C3-4C4B-BC8A-CB6786F5C414}" destId="{8997C0FD-7D53-5D42-87E5-4636AF77552B}" srcOrd="1" destOrd="0" presId="urn:microsoft.com/office/officeart/2008/layout/HorizontalMultiLevelHierarchy"/>
    <dgm:cxn modelId="{AF546737-FE56-3C45-BB5C-0FDBA9378877}" type="presOf" srcId="{C21E5C17-34C5-5F49-BFA6-D905D862102C}" destId="{676D60AE-2229-5141-8740-37DA5E5D9463}" srcOrd="0" destOrd="0" presId="urn:microsoft.com/office/officeart/2008/layout/HorizontalMultiLevelHierarchy"/>
    <dgm:cxn modelId="{4D56EA55-AC25-AA4F-93A1-2F67FA5EB99F}" type="presOf" srcId="{EE12BF2D-7600-3547-ACA2-C50BF63B554A}" destId="{E0956DE1-0DE0-6545-AB53-5E1C819FCFC3}" srcOrd="1" destOrd="0" presId="urn:microsoft.com/office/officeart/2008/layout/HorizontalMultiLevelHierarchy"/>
    <dgm:cxn modelId="{BC27524D-7CB9-E646-A532-21F73B245619}" type="presOf" srcId="{C9459620-4918-E54B-B5F9-B32E95944C40}" destId="{654A38E4-3D9A-6044-A251-8EDE6AEC3115}" srcOrd="0" destOrd="0" presId="urn:microsoft.com/office/officeart/2008/layout/HorizontalMultiLevelHierarchy"/>
    <dgm:cxn modelId="{84D0E918-A3AE-B64E-B62C-8715E0721625}" srcId="{C9459620-4918-E54B-B5F9-B32E95944C40}" destId="{ADAFAD0D-65A3-FC4D-A368-CB261EF75363}" srcOrd="0" destOrd="0" parTransId="{CFAD3FFA-77B4-F945-9F0E-67D98537F381}" sibTransId="{14F7A56F-6F98-B94F-BB9D-116619613825}"/>
    <dgm:cxn modelId="{137D83CC-F1F1-4F41-B129-6B57C581E9F9}" type="presOf" srcId="{096DCA6C-51B2-1D44-B4CB-55E02F5DF612}" destId="{DCD99089-AC4E-9142-B65F-EE1EF32E0585}" srcOrd="0" destOrd="0" presId="urn:microsoft.com/office/officeart/2008/layout/HorizontalMultiLevelHierarchy"/>
    <dgm:cxn modelId="{A26B5D18-3C1C-F24A-B135-C02D89CF30A7}" type="presOf" srcId="{EE12BF2D-7600-3547-ACA2-C50BF63B554A}" destId="{EE0C2D0F-9B7E-864A-B593-BC8EBE6F258F}" srcOrd="0" destOrd="0" presId="urn:microsoft.com/office/officeart/2008/layout/HorizontalMultiLevelHierarchy"/>
    <dgm:cxn modelId="{045E8949-2012-D642-A0F6-743184EB8E19}" type="presOf" srcId="{68D3CF55-936A-6446-AFA5-ED5C37457817}" destId="{1AC0F988-28DB-174A-B778-E951F30B289D}" srcOrd="0" destOrd="0" presId="urn:microsoft.com/office/officeart/2008/layout/HorizontalMultiLevelHierarchy"/>
    <dgm:cxn modelId="{9F6DE44B-C259-8544-B41A-EA58FD925652}" type="presOf" srcId="{6CA82962-A245-2545-B426-A65D3777B0B6}" destId="{F87BC39C-B488-B746-A260-FADB306A317C}" srcOrd="0" destOrd="0" presId="urn:microsoft.com/office/officeart/2008/layout/HorizontalMultiLevelHierarchy"/>
    <dgm:cxn modelId="{C4F51DF7-6620-DD46-803D-7E5CC5C79CF3}" type="presOf" srcId="{05F0B058-C1CF-3748-A530-DF8BC82D1BB1}" destId="{21745DEA-9632-074F-B35A-871D3078252A}" srcOrd="1" destOrd="0" presId="urn:microsoft.com/office/officeart/2008/layout/HorizontalMultiLevelHierarchy"/>
    <dgm:cxn modelId="{76F00327-B5B1-2141-8296-680D50312AC8}" srcId="{C21E5C17-34C5-5F49-BFA6-D905D862102C}" destId="{CF0F7B35-EBEC-EC40-A620-2AB83FFDB989}" srcOrd="0" destOrd="0" parTransId="{538D6492-E323-3A4B-B875-016CB3A891EA}" sibTransId="{708B927C-9B79-0A4F-B6D0-C6CBAAA1ABC1}"/>
    <dgm:cxn modelId="{105C6917-8256-B34A-819F-1101672F96FC}" type="presOf" srcId="{538D6492-E323-3A4B-B875-016CB3A891EA}" destId="{CB12D346-DA16-9C42-A8EE-AA70B9573917}" srcOrd="1" destOrd="0" presId="urn:microsoft.com/office/officeart/2008/layout/HorizontalMultiLevelHierarchy"/>
    <dgm:cxn modelId="{BBCFD441-A673-F94C-AF62-727C0F0F6600}" type="presOf" srcId="{C43FB35B-D6D5-E648-9031-05845352662E}" destId="{55B652FB-F892-AC45-8B74-1D2BD5669498}" srcOrd="1" destOrd="0" presId="urn:microsoft.com/office/officeart/2008/layout/HorizontalMultiLevelHierarchy"/>
    <dgm:cxn modelId="{31451921-C735-8148-AA6F-858900184538}" type="presOf" srcId="{C0C99AFD-4EAE-154D-A918-B331F65E19F9}" destId="{840B1EF6-4D7F-4841-869B-AA81DB78FC8C}" srcOrd="0" destOrd="0" presId="urn:microsoft.com/office/officeart/2008/layout/HorizontalMultiLevelHierarchy"/>
    <dgm:cxn modelId="{9CC8D29E-BED5-B840-93E2-DA3596BF1F06}" srcId="{68D3CF55-936A-6446-AFA5-ED5C37457817}" destId="{B22448C0-96EF-1A4B-BAC0-9DAC633C82C1}" srcOrd="2" destOrd="0" parTransId="{DE176127-200B-3F46-975A-454A6D83040F}" sibTransId="{2A40E3E2-B3ED-2F4E-BE85-BC7EA7D893D1}"/>
    <dgm:cxn modelId="{C918E430-AC53-DA49-9A04-026AC3BD81DE}" srcId="{68D3CF55-936A-6446-AFA5-ED5C37457817}" destId="{125A4F5E-7BAC-3443-B9F0-3FEF03E81A07}" srcOrd="1" destOrd="0" parTransId="{7F8BD591-3EC0-9F42-A80D-8160D56913EF}" sibTransId="{DC8AC742-5F38-6A48-9D35-5FE92DCFEC99}"/>
    <dgm:cxn modelId="{D09397E4-886D-BD4D-B8EF-9057477190F6}" type="presOf" srcId="{A2A64852-3F4C-5A4F-AB51-5868A8D83EFC}" destId="{F2FD20A0-B98E-AB4F-ACA7-E927CD62EEB6}" srcOrd="0" destOrd="0" presId="urn:microsoft.com/office/officeart/2008/layout/HorizontalMultiLevelHierarchy"/>
    <dgm:cxn modelId="{4FA9EB22-2FAC-1A43-88F4-EA0A98B34FDD}" type="presOf" srcId="{ADAFAD0D-65A3-FC4D-A368-CB261EF75363}" destId="{45F098B5-8810-6741-BA23-0B8B8EA2EC5E}" srcOrd="0" destOrd="0" presId="urn:microsoft.com/office/officeart/2008/layout/HorizontalMultiLevelHierarchy"/>
    <dgm:cxn modelId="{F13D5DAC-5B48-CA4F-8DFD-4A98A1101C45}" srcId="{ADAFAD0D-65A3-FC4D-A368-CB261EF75363}" destId="{096DCA6C-51B2-1D44-B4CB-55E02F5DF612}" srcOrd="2" destOrd="0" parTransId="{603FE097-2414-694F-8B09-7527B48A6F4A}" sibTransId="{C1C7985D-8AF9-BB45-9C62-5EDEB048BDED}"/>
    <dgm:cxn modelId="{160A0AA9-F5F7-024E-9A3E-4DDE091BFF8B}" type="presOf" srcId="{05F0B058-C1CF-3748-A530-DF8BC82D1BB1}" destId="{0971DF4D-4911-5946-8A75-03FD97AA940C}" srcOrd="0" destOrd="0" presId="urn:microsoft.com/office/officeart/2008/layout/HorizontalMultiLevelHierarchy"/>
    <dgm:cxn modelId="{F6BBC493-A3A5-8145-B0AD-25EA8E199966}" type="presOf" srcId="{7F8BD591-3EC0-9F42-A80D-8160D56913EF}" destId="{9CD2BDD3-4E5B-FF42-8F87-CAF23AD5245D}" srcOrd="0" destOrd="0" presId="urn:microsoft.com/office/officeart/2008/layout/HorizontalMultiLevelHierarchy"/>
    <dgm:cxn modelId="{42859C80-9FBB-8F4F-8BDB-D892E4E42C56}" type="presOf" srcId="{7C667300-A99D-B144-AEDB-7B545D5E01ED}" destId="{3C94B0EC-E7F4-B44A-91E8-06665685CF64}" srcOrd="0" destOrd="0" presId="urn:microsoft.com/office/officeart/2008/layout/HorizontalMultiLevelHierarchy"/>
    <dgm:cxn modelId="{6407E549-9E49-D841-B375-198D13883B98}" srcId="{68D3CF55-936A-6446-AFA5-ED5C37457817}" destId="{032B8EFA-4C45-4048-A259-D9C92AAFCBE4}" srcOrd="0" destOrd="0" parTransId="{05F0B058-C1CF-3748-A530-DF8BC82D1BB1}" sibTransId="{8440C824-E159-EE4A-B12A-FE17D22573EE}"/>
    <dgm:cxn modelId="{437836ED-375D-7742-9AB5-9832769F1FF0}" type="presOf" srcId="{71E3AEE8-7920-934F-B50D-2BA1EA3E6117}" destId="{BB1727DA-4C97-4E45-9BD1-C70439A4C9F7}" srcOrd="0" destOrd="0" presId="urn:microsoft.com/office/officeart/2008/layout/HorizontalMultiLevelHierarchy"/>
    <dgm:cxn modelId="{7A6D4AC9-975D-1648-AC64-343458AAD9CC}" type="presOf" srcId="{C43FB35B-D6D5-E648-9031-05845352662E}" destId="{DFD10C1A-E413-1243-B9E8-FC597EFFDF0C}" srcOrd="0" destOrd="0" presId="urn:microsoft.com/office/officeart/2008/layout/HorizontalMultiLevelHierarchy"/>
    <dgm:cxn modelId="{DF10BB4F-7648-974D-9F2A-93B50DA69BDE}" type="presOf" srcId="{C0C99AFD-4EAE-154D-A918-B331F65E19F9}" destId="{595BBBDA-6220-CB4A-B025-B1089052A51E}" srcOrd="1" destOrd="0" presId="urn:microsoft.com/office/officeart/2008/layout/HorizontalMultiLevelHierarchy"/>
    <dgm:cxn modelId="{F6249278-5764-B64E-8C70-9D5A1E8AD83F}" type="presOf" srcId="{DE176127-200B-3F46-975A-454A6D83040F}" destId="{B1D3CE2F-1D4C-1A42-B0B5-90D25D78A9F9}" srcOrd="0" destOrd="0" presId="urn:microsoft.com/office/officeart/2008/layout/HorizontalMultiLevelHierarchy"/>
    <dgm:cxn modelId="{5E5B2D6B-7018-484B-A71E-3D9B98BBDA56}" srcId="{ADAFAD0D-65A3-FC4D-A368-CB261EF75363}" destId="{C21E5C17-34C5-5F49-BFA6-D905D862102C}" srcOrd="0" destOrd="0" parTransId="{A2A64852-3F4C-5A4F-AB51-5868A8D83EFC}" sibTransId="{E5D533BC-89B3-024A-9B7B-2BF9DF539EDE}"/>
    <dgm:cxn modelId="{11EEB366-0EB6-3540-8486-056EAA198511}" type="presOf" srcId="{CF0F7B35-EBEC-EC40-A620-2AB83FFDB989}" destId="{E8B515F0-E12F-4A4C-B781-4E9E733D92F6}" srcOrd="0" destOrd="0" presId="urn:microsoft.com/office/officeart/2008/layout/HorizontalMultiLevelHierarchy"/>
    <dgm:cxn modelId="{46285883-B966-1D45-A667-139F11F5E0D0}" type="presOf" srcId="{538D6492-E323-3A4B-B875-016CB3A891EA}" destId="{CEF7C80D-67A5-434D-8372-5E4FDA01ECC7}" srcOrd="0" destOrd="0" presId="urn:microsoft.com/office/officeart/2008/layout/HorizontalMultiLevelHierarchy"/>
    <dgm:cxn modelId="{867A6280-F9CE-8849-9FEB-1BFE0F5B9B12}" type="presOf" srcId="{DC172294-76D4-EA46-8FFF-070DBB3826BA}" destId="{08051E2C-F0A0-1944-B645-8700BFABC113}" srcOrd="0" destOrd="0" presId="urn:microsoft.com/office/officeart/2008/layout/HorizontalMultiLevelHierarchy"/>
    <dgm:cxn modelId="{6BE0F450-7657-7843-B128-841F687A2BBE}" type="presOf" srcId="{71E3AEE8-7920-934F-B50D-2BA1EA3E6117}" destId="{06C408B3-7400-2D48-939E-1EBDF1155B0D}" srcOrd="1" destOrd="0" presId="urn:microsoft.com/office/officeart/2008/layout/HorizontalMultiLevelHierarchy"/>
    <dgm:cxn modelId="{6652EC1A-2A59-8C48-9A7A-A50D135EF7F7}" type="presParOf" srcId="{654A38E4-3D9A-6044-A251-8EDE6AEC3115}" destId="{263E470A-E298-3B4D-A59B-B118BCD8F198}" srcOrd="0" destOrd="0" presId="urn:microsoft.com/office/officeart/2008/layout/HorizontalMultiLevelHierarchy"/>
    <dgm:cxn modelId="{6D4400B8-D426-404B-83A8-D08E5F8684CA}" type="presParOf" srcId="{263E470A-E298-3B4D-A59B-B118BCD8F198}" destId="{45F098B5-8810-6741-BA23-0B8B8EA2EC5E}" srcOrd="0" destOrd="0" presId="urn:microsoft.com/office/officeart/2008/layout/HorizontalMultiLevelHierarchy"/>
    <dgm:cxn modelId="{65518A94-B71A-F74D-BD84-B44376591A08}" type="presParOf" srcId="{263E470A-E298-3B4D-A59B-B118BCD8F198}" destId="{C8D9A5D3-2E54-BE4B-9C7D-15F3A442BCAF}" srcOrd="1" destOrd="0" presId="urn:microsoft.com/office/officeart/2008/layout/HorizontalMultiLevelHierarchy"/>
    <dgm:cxn modelId="{E522D4D8-23EB-854B-A0BE-3182D5080E39}" type="presParOf" srcId="{C8D9A5D3-2E54-BE4B-9C7D-15F3A442BCAF}" destId="{F2FD20A0-B98E-AB4F-ACA7-E927CD62EEB6}" srcOrd="0" destOrd="0" presId="urn:microsoft.com/office/officeart/2008/layout/HorizontalMultiLevelHierarchy"/>
    <dgm:cxn modelId="{F4AED24A-0A62-D546-8533-3F747AAEAF68}" type="presParOf" srcId="{F2FD20A0-B98E-AB4F-ACA7-E927CD62EEB6}" destId="{09C46F4A-FFCD-1947-948B-5B3B5D466D6D}" srcOrd="0" destOrd="0" presId="urn:microsoft.com/office/officeart/2008/layout/HorizontalMultiLevelHierarchy"/>
    <dgm:cxn modelId="{EBD45855-AE36-3643-9A4E-3D67A51C8F24}" type="presParOf" srcId="{C8D9A5D3-2E54-BE4B-9C7D-15F3A442BCAF}" destId="{71309881-DB24-C74B-B63A-1D07C981EF58}" srcOrd="1" destOrd="0" presId="urn:microsoft.com/office/officeart/2008/layout/HorizontalMultiLevelHierarchy"/>
    <dgm:cxn modelId="{914FF705-74B8-9949-BFBB-6EAB1F14ABCA}" type="presParOf" srcId="{71309881-DB24-C74B-B63A-1D07C981EF58}" destId="{676D60AE-2229-5141-8740-37DA5E5D9463}" srcOrd="0" destOrd="0" presId="urn:microsoft.com/office/officeart/2008/layout/HorizontalMultiLevelHierarchy"/>
    <dgm:cxn modelId="{B289DB68-EB56-CB42-A7BA-0BCF69827D30}" type="presParOf" srcId="{71309881-DB24-C74B-B63A-1D07C981EF58}" destId="{0D612BC1-D955-8849-8428-6890DF16E084}" srcOrd="1" destOrd="0" presId="urn:microsoft.com/office/officeart/2008/layout/HorizontalMultiLevelHierarchy"/>
    <dgm:cxn modelId="{7CAE2DC5-F782-0242-A35C-D9868FBD94F3}" type="presParOf" srcId="{0D612BC1-D955-8849-8428-6890DF16E084}" destId="{CEF7C80D-67A5-434D-8372-5E4FDA01ECC7}" srcOrd="0" destOrd="0" presId="urn:microsoft.com/office/officeart/2008/layout/HorizontalMultiLevelHierarchy"/>
    <dgm:cxn modelId="{A38DF4EA-9214-9D42-9CC2-579AB06E9E9B}" type="presParOf" srcId="{CEF7C80D-67A5-434D-8372-5E4FDA01ECC7}" destId="{CB12D346-DA16-9C42-A8EE-AA70B9573917}" srcOrd="0" destOrd="0" presId="urn:microsoft.com/office/officeart/2008/layout/HorizontalMultiLevelHierarchy"/>
    <dgm:cxn modelId="{9EAAF6BD-6B44-044D-BA45-E21AFCB87718}" type="presParOf" srcId="{0D612BC1-D955-8849-8428-6890DF16E084}" destId="{B90EECDA-EA4C-B94F-96E4-C529B1FC627B}" srcOrd="1" destOrd="0" presId="urn:microsoft.com/office/officeart/2008/layout/HorizontalMultiLevelHierarchy"/>
    <dgm:cxn modelId="{94A3D4A3-0609-8B44-AEE3-0768FDE372D0}" type="presParOf" srcId="{B90EECDA-EA4C-B94F-96E4-C529B1FC627B}" destId="{E8B515F0-E12F-4A4C-B781-4E9E733D92F6}" srcOrd="0" destOrd="0" presId="urn:microsoft.com/office/officeart/2008/layout/HorizontalMultiLevelHierarchy"/>
    <dgm:cxn modelId="{846EB297-A7C1-004D-99EB-A5ED10B89E9F}" type="presParOf" srcId="{B90EECDA-EA4C-B94F-96E4-C529B1FC627B}" destId="{64794596-875C-6E4F-B70B-BC50F22F6731}" srcOrd="1" destOrd="0" presId="urn:microsoft.com/office/officeart/2008/layout/HorizontalMultiLevelHierarchy"/>
    <dgm:cxn modelId="{8943D9E7-07A3-8245-9FA2-E1ECAC0E7996}" type="presParOf" srcId="{C8D9A5D3-2E54-BE4B-9C7D-15F3A442BCAF}" destId="{DFD10C1A-E413-1243-B9E8-FC597EFFDF0C}" srcOrd="2" destOrd="0" presId="urn:microsoft.com/office/officeart/2008/layout/HorizontalMultiLevelHierarchy"/>
    <dgm:cxn modelId="{25F63C0B-BEBE-FC45-9CF6-05F2EA826886}" type="presParOf" srcId="{DFD10C1A-E413-1243-B9E8-FC597EFFDF0C}" destId="{55B652FB-F892-AC45-8B74-1D2BD5669498}" srcOrd="0" destOrd="0" presId="urn:microsoft.com/office/officeart/2008/layout/HorizontalMultiLevelHierarchy"/>
    <dgm:cxn modelId="{6438EB03-F5A9-5F4E-A928-58785CACDF8E}" type="presParOf" srcId="{C8D9A5D3-2E54-BE4B-9C7D-15F3A442BCAF}" destId="{A635DFE1-43CE-364F-BA15-DB629CBC1C19}" srcOrd="3" destOrd="0" presId="urn:microsoft.com/office/officeart/2008/layout/HorizontalMultiLevelHierarchy"/>
    <dgm:cxn modelId="{1B568433-8AB2-2248-85FA-979E06D319AF}" type="presParOf" srcId="{A635DFE1-43CE-364F-BA15-DB629CBC1C19}" destId="{08051E2C-F0A0-1944-B645-8700BFABC113}" srcOrd="0" destOrd="0" presId="urn:microsoft.com/office/officeart/2008/layout/HorizontalMultiLevelHierarchy"/>
    <dgm:cxn modelId="{A7736AE7-BFBA-BA4E-B433-35CA047EDA9C}" type="presParOf" srcId="{A635DFE1-43CE-364F-BA15-DB629CBC1C19}" destId="{57A4D19F-AA16-3E4F-89C2-E1513AD2C9CF}" srcOrd="1" destOrd="0" presId="urn:microsoft.com/office/officeart/2008/layout/HorizontalMultiLevelHierarchy"/>
    <dgm:cxn modelId="{A2ADE439-6F03-4948-8E38-7DC6A6FA3B03}" type="presParOf" srcId="{57A4D19F-AA16-3E4F-89C2-E1513AD2C9CF}" destId="{2A9E1A13-91AF-A54B-865F-0E66C4D2B000}" srcOrd="0" destOrd="0" presId="urn:microsoft.com/office/officeart/2008/layout/HorizontalMultiLevelHierarchy"/>
    <dgm:cxn modelId="{CEC59268-6536-924D-B0DA-880A0FD3BFB8}" type="presParOf" srcId="{2A9E1A13-91AF-A54B-865F-0E66C4D2B000}" destId="{8997C0FD-7D53-5D42-87E5-4636AF77552B}" srcOrd="0" destOrd="0" presId="urn:microsoft.com/office/officeart/2008/layout/HorizontalMultiLevelHierarchy"/>
    <dgm:cxn modelId="{14563141-AD58-724F-80DB-4A3A0368AA6E}" type="presParOf" srcId="{57A4D19F-AA16-3E4F-89C2-E1513AD2C9CF}" destId="{641CFBF8-4357-9B40-9C57-D9FD85FEDD21}" srcOrd="1" destOrd="0" presId="urn:microsoft.com/office/officeart/2008/layout/HorizontalMultiLevelHierarchy"/>
    <dgm:cxn modelId="{2C1CC6AA-4617-ED45-AC27-F7879914A666}" type="presParOf" srcId="{641CFBF8-4357-9B40-9C57-D9FD85FEDD21}" destId="{0FF6AB4D-3327-6B40-89EE-1F2B2FFBB73C}" srcOrd="0" destOrd="0" presId="urn:microsoft.com/office/officeart/2008/layout/HorizontalMultiLevelHierarchy"/>
    <dgm:cxn modelId="{D1D62C52-EF25-1A43-994D-08A97FF8C9F0}" type="presParOf" srcId="{641CFBF8-4357-9B40-9C57-D9FD85FEDD21}" destId="{84A33671-0F02-8E4E-B0EF-69528304F1C9}" srcOrd="1" destOrd="0" presId="urn:microsoft.com/office/officeart/2008/layout/HorizontalMultiLevelHierarchy"/>
    <dgm:cxn modelId="{845D6D03-9497-8347-8916-DF31E4A99D32}" type="presParOf" srcId="{C8D9A5D3-2E54-BE4B-9C7D-15F3A442BCAF}" destId="{0BD20346-D718-B74E-8785-10E5643617E4}" srcOrd="4" destOrd="0" presId="urn:microsoft.com/office/officeart/2008/layout/HorizontalMultiLevelHierarchy"/>
    <dgm:cxn modelId="{55C7B296-E9BA-FC42-901D-D660D99A0A4F}" type="presParOf" srcId="{0BD20346-D718-B74E-8785-10E5643617E4}" destId="{3F06A053-8EA6-A449-B8B4-7AAE0FE7E7E2}" srcOrd="0" destOrd="0" presId="urn:microsoft.com/office/officeart/2008/layout/HorizontalMultiLevelHierarchy"/>
    <dgm:cxn modelId="{39E69DA6-E5C8-AC48-8066-045F5144EFA1}" type="presParOf" srcId="{C8D9A5D3-2E54-BE4B-9C7D-15F3A442BCAF}" destId="{B16C0C71-34BC-3D4E-9645-266ABC52579D}" srcOrd="5" destOrd="0" presId="urn:microsoft.com/office/officeart/2008/layout/HorizontalMultiLevelHierarchy"/>
    <dgm:cxn modelId="{5C978140-B1F6-EB40-B448-7C37C343489E}" type="presParOf" srcId="{B16C0C71-34BC-3D4E-9645-266ABC52579D}" destId="{DCD99089-AC4E-9142-B65F-EE1EF32E0585}" srcOrd="0" destOrd="0" presId="urn:microsoft.com/office/officeart/2008/layout/HorizontalMultiLevelHierarchy"/>
    <dgm:cxn modelId="{093CB028-8656-EB44-8A1C-1760CD526FFD}" type="presParOf" srcId="{B16C0C71-34BC-3D4E-9645-266ABC52579D}" destId="{34F0D825-0D3B-8348-85EC-F52F32A2ADFC}" srcOrd="1" destOrd="0" presId="urn:microsoft.com/office/officeart/2008/layout/HorizontalMultiLevelHierarchy"/>
    <dgm:cxn modelId="{9B381B0A-ECD9-6B46-ADB8-45712EE76D8C}" type="presParOf" srcId="{34F0D825-0D3B-8348-85EC-F52F32A2ADFC}" destId="{EE0C2D0F-9B7E-864A-B593-BC8EBE6F258F}" srcOrd="0" destOrd="0" presId="urn:microsoft.com/office/officeart/2008/layout/HorizontalMultiLevelHierarchy"/>
    <dgm:cxn modelId="{9996271D-3C40-174A-9EF7-0A895F343587}" type="presParOf" srcId="{EE0C2D0F-9B7E-864A-B593-BC8EBE6F258F}" destId="{E0956DE1-0DE0-6545-AB53-5E1C819FCFC3}" srcOrd="0" destOrd="0" presId="urn:microsoft.com/office/officeart/2008/layout/HorizontalMultiLevelHierarchy"/>
    <dgm:cxn modelId="{BECAD21F-2DDC-4646-AC99-94BFF4855E9D}" type="presParOf" srcId="{34F0D825-0D3B-8348-85EC-F52F32A2ADFC}" destId="{B0A5553D-CCE2-1349-8D9D-45F57E44F950}" srcOrd="1" destOrd="0" presId="urn:microsoft.com/office/officeart/2008/layout/HorizontalMultiLevelHierarchy"/>
    <dgm:cxn modelId="{21102523-3A0A-BD4C-A2C5-302581CA273E}" type="presParOf" srcId="{B0A5553D-CCE2-1349-8D9D-45F57E44F950}" destId="{3C94B0EC-E7F4-B44A-91E8-06665685CF64}" srcOrd="0" destOrd="0" presId="urn:microsoft.com/office/officeart/2008/layout/HorizontalMultiLevelHierarchy"/>
    <dgm:cxn modelId="{2E7EEB64-37FC-2E44-BDE3-60F0B0A52A9F}" type="presParOf" srcId="{B0A5553D-CCE2-1349-8D9D-45F57E44F950}" destId="{315BAFB6-B60E-F94F-8378-5E8CAAF26650}" srcOrd="1" destOrd="0" presId="urn:microsoft.com/office/officeart/2008/layout/HorizontalMultiLevelHierarchy"/>
    <dgm:cxn modelId="{83912250-E9C5-DE4A-B535-0AF3C7F4BEE2}" type="presParOf" srcId="{C8D9A5D3-2E54-BE4B-9C7D-15F3A442BCAF}" destId="{840B1EF6-4D7F-4841-869B-AA81DB78FC8C}" srcOrd="6" destOrd="0" presId="urn:microsoft.com/office/officeart/2008/layout/HorizontalMultiLevelHierarchy"/>
    <dgm:cxn modelId="{1F8225AF-19EF-824D-9CAA-895157F35127}" type="presParOf" srcId="{840B1EF6-4D7F-4841-869B-AA81DB78FC8C}" destId="{595BBBDA-6220-CB4A-B025-B1089052A51E}" srcOrd="0" destOrd="0" presId="urn:microsoft.com/office/officeart/2008/layout/HorizontalMultiLevelHierarchy"/>
    <dgm:cxn modelId="{9E93C60D-742D-7741-B01C-774583964308}" type="presParOf" srcId="{C8D9A5D3-2E54-BE4B-9C7D-15F3A442BCAF}" destId="{406C284E-B7E0-1648-9B83-8D254DF3DB3C}" srcOrd="7" destOrd="0" presId="urn:microsoft.com/office/officeart/2008/layout/HorizontalMultiLevelHierarchy"/>
    <dgm:cxn modelId="{87F22A6E-AFC7-8C43-A4D2-14B6AF49FE82}" type="presParOf" srcId="{406C284E-B7E0-1648-9B83-8D254DF3DB3C}" destId="{1AC0F988-28DB-174A-B778-E951F30B289D}" srcOrd="0" destOrd="0" presId="urn:microsoft.com/office/officeart/2008/layout/HorizontalMultiLevelHierarchy"/>
    <dgm:cxn modelId="{498B9CDE-0290-1F43-BE73-C2C6C5B13D13}" type="presParOf" srcId="{406C284E-B7E0-1648-9B83-8D254DF3DB3C}" destId="{4E00A96B-9EFA-4745-8333-CC84B533F7A1}" srcOrd="1" destOrd="0" presId="urn:microsoft.com/office/officeart/2008/layout/HorizontalMultiLevelHierarchy"/>
    <dgm:cxn modelId="{A61B7D07-B1FD-7C48-A060-D30CFE8E8854}" type="presParOf" srcId="{4E00A96B-9EFA-4745-8333-CC84B533F7A1}" destId="{0971DF4D-4911-5946-8A75-03FD97AA940C}" srcOrd="0" destOrd="0" presId="urn:microsoft.com/office/officeart/2008/layout/HorizontalMultiLevelHierarchy"/>
    <dgm:cxn modelId="{AD5198BF-3CCA-D742-8A87-92EE4596CAE2}" type="presParOf" srcId="{0971DF4D-4911-5946-8A75-03FD97AA940C}" destId="{21745DEA-9632-074F-B35A-871D3078252A}" srcOrd="0" destOrd="0" presId="urn:microsoft.com/office/officeart/2008/layout/HorizontalMultiLevelHierarchy"/>
    <dgm:cxn modelId="{40D5EC16-092A-354E-9AAC-BB0CC49C6908}" type="presParOf" srcId="{4E00A96B-9EFA-4745-8333-CC84B533F7A1}" destId="{1ED2EC60-5A15-EB42-946A-D9F350133591}" srcOrd="1" destOrd="0" presId="urn:microsoft.com/office/officeart/2008/layout/HorizontalMultiLevelHierarchy"/>
    <dgm:cxn modelId="{EBD87DB6-038D-3B49-B047-3BA2FD671EFB}" type="presParOf" srcId="{1ED2EC60-5A15-EB42-946A-D9F350133591}" destId="{4DCB35F5-4D59-2E4D-9695-039A9B5132C0}" srcOrd="0" destOrd="0" presId="urn:microsoft.com/office/officeart/2008/layout/HorizontalMultiLevelHierarchy"/>
    <dgm:cxn modelId="{4D4F9E31-B928-664A-A756-C9ABE7EB2341}" type="presParOf" srcId="{1ED2EC60-5A15-EB42-946A-D9F350133591}" destId="{E15D1413-1054-1944-9E91-9C8F332A8FF6}" srcOrd="1" destOrd="0" presId="urn:microsoft.com/office/officeart/2008/layout/HorizontalMultiLevelHierarchy"/>
    <dgm:cxn modelId="{E94ECC8A-0C7B-6748-AE74-0F10563D6DB0}" type="presParOf" srcId="{4E00A96B-9EFA-4745-8333-CC84B533F7A1}" destId="{9CD2BDD3-4E5B-FF42-8F87-CAF23AD5245D}" srcOrd="2" destOrd="0" presId="urn:microsoft.com/office/officeart/2008/layout/HorizontalMultiLevelHierarchy"/>
    <dgm:cxn modelId="{79F194C7-27A0-2446-A753-960C91A81A5F}" type="presParOf" srcId="{9CD2BDD3-4E5B-FF42-8F87-CAF23AD5245D}" destId="{552F70F3-522E-5D48-B35D-9A1792B5B724}" srcOrd="0" destOrd="0" presId="urn:microsoft.com/office/officeart/2008/layout/HorizontalMultiLevelHierarchy"/>
    <dgm:cxn modelId="{AA1D095A-0F26-B342-B84C-473B4E91D36C}" type="presParOf" srcId="{4E00A96B-9EFA-4745-8333-CC84B533F7A1}" destId="{8BDBEE96-2FB5-CD44-91BB-86579A35CA1F}" srcOrd="3" destOrd="0" presId="urn:microsoft.com/office/officeart/2008/layout/HorizontalMultiLevelHierarchy"/>
    <dgm:cxn modelId="{7C484AFA-BE3C-A54D-80D4-5E969987C759}" type="presParOf" srcId="{8BDBEE96-2FB5-CD44-91BB-86579A35CA1F}" destId="{9FA069EB-DEA4-2944-81B6-71133C2F61DA}" srcOrd="0" destOrd="0" presId="urn:microsoft.com/office/officeart/2008/layout/HorizontalMultiLevelHierarchy"/>
    <dgm:cxn modelId="{9346C4D1-8986-C046-86AD-271D1CAB4EE9}" type="presParOf" srcId="{8BDBEE96-2FB5-CD44-91BB-86579A35CA1F}" destId="{F825A4D4-3E0E-3C43-8313-E4592586628D}" srcOrd="1" destOrd="0" presId="urn:microsoft.com/office/officeart/2008/layout/HorizontalMultiLevelHierarchy"/>
    <dgm:cxn modelId="{5FDA9B8F-044F-234F-AF14-D8CD89613862}" type="presParOf" srcId="{4E00A96B-9EFA-4745-8333-CC84B533F7A1}" destId="{B1D3CE2F-1D4C-1A42-B0B5-90D25D78A9F9}" srcOrd="4" destOrd="0" presId="urn:microsoft.com/office/officeart/2008/layout/HorizontalMultiLevelHierarchy"/>
    <dgm:cxn modelId="{CD095225-49F1-4048-9F19-8935B61C9BD1}" type="presParOf" srcId="{B1D3CE2F-1D4C-1A42-B0B5-90D25D78A9F9}" destId="{7E2361D3-3A8B-634F-997E-A1D54912A738}" srcOrd="0" destOrd="0" presId="urn:microsoft.com/office/officeart/2008/layout/HorizontalMultiLevelHierarchy"/>
    <dgm:cxn modelId="{CAA16CB2-B362-ED43-856F-7F09104C50DB}" type="presParOf" srcId="{4E00A96B-9EFA-4745-8333-CC84B533F7A1}" destId="{10CBA181-673C-A84B-BC7A-38033594C4DF}" srcOrd="5" destOrd="0" presId="urn:microsoft.com/office/officeart/2008/layout/HorizontalMultiLevelHierarchy"/>
    <dgm:cxn modelId="{916E2B11-A437-CB4E-AAA9-78E088DED0FB}" type="presParOf" srcId="{10CBA181-673C-A84B-BC7A-38033594C4DF}" destId="{EA66B682-94C3-494C-8254-DC7EDDD92E9B}" srcOrd="0" destOrd="0" presId="urn:microsoft.com/office/officeart/2008/layout/HorizontalMultiLevelHierarchy"/>
    <dgm:cxn modelId="{44BF68BB-DC76-B641-92EE-383D674FF7E3}" type="presParOf" srcId="{10CBA181-673C-A84B-BC7A-38033594C4DF}" destId="{77154468-E40B-6E4A-AA90-45049DE05F50}" srcOrd="1" destOrd="0" presId="urn:microsoft.com/office/officeart/2008/layout/HorizontalMultiLevelHierarchy"/>
    <dgm:cxn modelId="{9F774701-963B-A44F-A8B2-53A4FEF3DAFE}" type="presParOf" srcId="{4E00A96B-9EFA-4745-8333-CC84B533F7A1}" destId="{F87BC39C-B488-B746-A260-FADB306A317C}" srcOrd="6" destOrd="0" presId="urn:microsoft.com/office/officeart/2008/layout/HorizontalMultiLevelHierarchy"/>
    <dgm:cxn modelId="{6A211BB0-3FB4-3A4F-8C7D-91430F3AAB40}" type="presParOf" srcId="{F87BC39C-B488-B746-A260-FADB306A317C}" destId="{6482888A-BFA5-8F4C-A815-463DE5B31E44}" srcOrd="0" destOrd="0" presId="urn:microsoft.com/office/officeart/2008/layout/HorizontalMultiLevelHierarchy"/>
    <dgm:cxn modelId="{84206A98-3795-9C49-A875-0EC7D99E4DD2}" type="presParOf" srcId="{4E00A96B-9EFA-4745-8333-CC84B533F7A1}" destId="{9193787F-BEE9-C345-BF02-237CF3759560}" srcOrd="7" destOrd="0" presId="urn:microsoft.com/office/officeart/2008/layout/HorizontalMultiLevelHierarchy"/>
    <dgm:cxn modelId="{CE80165E-0835-584C-9C30-CBDA5AD82567}" type="presParOf" srcId="{9193787F-BEE9-C345-BF02-237CF3759560}" destId="{F0F32028-3FB6-E646-9F39-4D6C800E752B}" srcOrd="0" destOrd="0" presId="urn:microsoft.com/office/officeart/2008/layout/HorizontalMultiLevelHierarchy"/>
    <dgm:cxn modelId="{79094568-80B6-9B4B-835B-99816F90F97B}" type="presParOf" srcId="{9193787F-BEE9-C345-BF02-237CF3759560}" destId="{FA6DD18E-C1A0-9347-BF68-16B29B47676A}" srcOrd="1" destOrd="0" presId="urn:microsoft.com/office/officeart/2008/layout/HorizontalMultiLevelHierarchy"/>
    <dgm:cxn modelId="{BA73F678-32D1-0E44-B135-15FCBCA0CEA1}" type="presParOf" srcId="{4E00A96B-9EFA-4745-8333-CC84B533F7A1}" destId="{BB1727DA-4C97-4E45-9BD1-C70439A4C9F7}" srcOrd="8" destOrd="0" presId="urn:microsoft.com/office/officeart/2008/layout/HorizontalMultiLevelHierarchy"/>
    <dgm:cxn modelId="{D198B130-7AB0-6548-BAD1-6F06E07AFC6F}" type="presParOf" srcId="{BB1727DA-4C97-4E45-9BD1-C70439A4C9F7}" destId="{06C408B3-7400-2D48-939E-1EBDF1155B0D}" srcOrd="0" destOrd="0" presId="urn:microsoft.com/office/officeart/2008/layout/HorizontalMultiLevelHierarchy"/>
    <dgm:cxn modelId="{2A75CB8E-D4D5-494C-8572-B93216DD6245}" type="presParOf" srcId="{4E00A96B-9EFA-4745-8333-CC84B533F7A1}" destId="{214CD029-7E1A-0340-8BE4-622EE71C458A}" srcOrd="9" destOrd="0" presId="urn:microsoft.com/office/officeart/2008/layout/HorizontalMultiLevelHierarchy"/>
    <dgm:cxn modelId="{62296513-C4C0-5B42-94B0-1D51BA70A73E}" type="presParOf" srcId="{214CD029-7E1A-0340-8BE4-622EE71C458A}" destId="{8838BE32-49FE-CB4C-84FF-A879C71FF7A6}" srcOrd="0" destOrd="0" presId="urn:microsoft.com/office/officeart/2008/layout/HorizontalMultiLevelHierarchy"/>
    <dgm:cxn modelId="{F723D24B-69D9-0D46-8ABB-EB5FCF39820F}" type="presParOf" srcId="{214CD029-7E1A-0340-8BE4-622EE71C458A}" destId="{0B6014BA-CB70-CA47-AEA4-114AB105DDF3}"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3858B-72F4-4714-9ABB-3BA619488C5D}">
      <dsp:nvSpPr>
        <dsp:cNvPr id="0" name=""/>
        <dsp:cNvSpPr/>
      </dsp:nvSpPr>
      <dsp:spPr>
        <a:xfrm>
          <a:off x="2753" y="280"/>
          <a:ext cx="1951428" cy="440655"/>
        </a:xfrm>
        <a:prstGeom prst="roundRect">
          <a:avLst>
            <a:gd name="adj" fmla="val 10000"/>
          </a:avLst>
        </a:prstGeom>
        <a:solidFill>
          <a:schemeClr val="lt1">
            <a:hueOff val="0"/>
            <a:satOff val="0"/>
            <a:lumOff val="0"/>
            <a:alphaOff val="0"/>
          </a:schemeClr>
        </a:solidFill>
        <a:ln w="19050" cap="flat" cmpd="sng" algn="ctr">
          <a:solidFill>
            <a:srgbClr val="521B93">
              <a:alpha val="52157"/>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Minor approach</a:t>
          </a:r>
          <a:endParaRPr lang="en-US" sz="1600" b="1" kern="1200" dirty="0"/>
        </a:p>
      </dsp:txBody>
      <dsp:txXfrm>
        <a:off x="15659" y="13186"/>
        <a:ext cx="1925616" cy="414843"/>
      </dsp:txXfrm>
    </dsp:sp>
    <dsp:sp modelId="{626F5557-C84B-4C76-89AD-424B5E378107}">
      <dsp:nvSpPr>
        <dsp:cNvPr id="0" name=""/>
        <dsp:cNvSpPr/>
      </dsp:nvSpPr>
      <dsp:spPr>
        <a:xfrm>
          <a:off x="549446" y="497868"/>
          <a:ext cx="858042" cy="440655"/>
        </a:xfrm>
        <a:prstGeom prst="roundRect">
          <a:avLst>
            <a:gd name="adj" fmla="val 10000"/>
          </a:avLst>
        </a:prstGeom>
        <a:solidFill>
          <a:schemeClr val="lt1">
            <a:hueOff val="0"/>
            <a:satOff val="0"/>
            <a:lumOff val="0"/>
            <a:alphaOff val="0"/>
          </a:schemeClr>
        </a:solidFill>
        <a:ln w="19050" cap="flat" cmpd="sng" algn="ctr">
          <a:solidFill>
            <a:srgbClr val="FF2F92">
              <a:alpha val="50196"/>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Drugs to </a:t>
          </a:r>
          <a:r>
            <a:rPr lang="en-US" sz="1000" b="1" kern="1200" dirty="0" smtClean="0"/>
            <a:t>block</a:t>
          </a:r>
          <a:r>
            <a:rPr lang="en-US" sz="1000" kern="1200" dirty="0" smtClean="0"/>
            <a:t> </a:t>
          </a:r>
          <a:r>
            <a:rPr lang="en-US" sz="1000" b="1" kern="1200" dirty="0" smtClean="0">
              <a:solidFill>
                <a:srgbClr val="FF0000"/>
              </a:solidFill>
            </a:rPr>
            <a:t>cholinergic </a:t>
          </a:r>
          <a:r>
            <a:rPr lang="en-US" sz="1000" kern="1200" dirty="0" smtClean="0"/>
            <a:t>activity</a:t>
          </a:r>
          <a:endParaRPr lang="en-US" sz="1000" kern="1200" dirty="0"/>
        </a:p>
      </dsp:txBody>
      <dsp:txXfrm>
        <a:off x="562352" y="510774"/>
        <a:ext cx="832230" cy="414843"/>
      </dsp:txXfrm>
    </dsp:sp>
    <dsp:sp modelId="{A379E811-A023-4482-8DD2-E8E7C015E66B}">
      <dsp:nvSpPr>
        <dsp:cNvPr id="0" name=""/>
        <dsp:cNvSpPr/>
      </dsp:nvSpPr>
      <dsp:spPr>
        <a:xfrm>
          <a:off x="551119" y="995455"/>
          <a:ext cx="854695" cy="1076544"/>
        </a:xfrm>
        <a:prstGeom prst="roundRect">
          <a:avLst>
            <a:gd name="adj" fmla="val 10000"/>
          </a:avLst>
        </a:prstGeom>
        <a:solidFill>
          <a:schemeClr val="lt1">
            <a:hueOff val="0"/>
            <a:satOff val="0"/>
            <a:lumOff val="0"/>
            <a:alphaOff val="0"/>
          </a:schemeClr>
        </a:solidFill>
        <a:ln w="19050" cap="flat" cmpd="sng" algn="ctr">
          <a:solidFill>
            <a:srgbClr val="FF2F92">
              <a:alpha val="50196"/>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b="1" kern="1200" dirty="0" smtClean="0"/>
            <a:t>Muscarinic antagonists:</a:t>
          </a:r>
        </a:p>
        <a:p>
          <a:pPr lvl="0" algn="ctr" defTabSz="466725">
            <a:lnSpc>
              <a:spcPct val="90000"/>
            </a:lnSpc>
            <a:spcBef>
              <a:spcPct val="0"/>
            </a:spcBef>
            <a:spcAft>
              <a:spcPct val="35000"/>
            </a:spcAft>
          </a:pPr>
          <a:r>
            <a:rPr lang="en-US" altLang="en-US" sz="1050" b="1" kern="1200" dirty="0" err="1" smtClean="0">
              <a:solidFill>
                <a:srgbClr val="0432FF"/>
              </a:solidFill>
            </a:rPr>
            <a:t>Benztropine</a:t>
          </a:r>
          <a:r>
            <a:rPr lang="en-US" altLang="en-US" sz="1050" b="1" kern="1200" dirty="0" smtClean="0">
              <a:solidFill>
                <a:srgbClr val="0432FF"/>
              </a:solidFill>
            </a:rPr>
            <a:t>, </a:t>
          </a:r>
        </a:p>
        <a:p>
          <a:pPr lvl="0" algn="ctr" defTabSz="466725">
            <a:lnSpc>
              <a:spcPct val="90000"/>
            </a:lnSpc>
            <a:spcBef>
              <a:spcPct val="0"/>
            </a:spcBef>
            <a:spcAft>
              <a:spcPct val="35000"/>
            </a:spcAft>
          </a:pPr>
          <a:r>
            <a:rPr lang="en-US" altLang="en-US" sz="1050" b="1" kern="1200" dirty="0" err="1" smtClean="0">
              <a:solidFill>
                <a:srgbClr val="0432FF"/>
              </a:solidFill>
            </a:rPr>
            <a:t>Trihexy-phenidyl</a:t>
          </a:r>
          <a:endParaRPr lang="en-US" sz="1050" b="1" kern="1200" dirty="0" smtClean="0">
            <a:solidFill>
              <a:srgbClr val="0432FF"/>
            </a:solidFill>
          </a:endParaRPr>
        </a:p>
        <a:p>
          <a:pPr lvl="0" algn="ctr" defTabSz="466725">
            <a:lnSpc>
              <a:spcPct val="90000"/>
            </a:lnSpc>
            <a:spcBef>
              <a:spcPct val="0"/>
            </a:spcBef>
            <a:spcAft>
              <a:spcPct val="35000"/>
            </a:spcAft>
          </a:pPr>
          <a:endParaRPr lang="en-US" sz="1050" b="1" kern="1200" dirty="0"/>
        </a:p>
      </dsp:txBody>
      <dsp:txXfrm>
        <a:off x="576152" y="1020488"/>
        <a:ext cx="804629" cy="1026478"/>
      </dsp:txXfrm>
    </dsp:sp>
    <dsp:sp modelId="{F08F15DC-81B8-4BF0-B6C3-008E5A06288A}">
      <dsp:nvSpPr>
        <dsp:cNvPr id="0" name=""/>
        <dsp:cNvSpPr/>
      </dsp:nvSpPr>
      <dsp:spPr>
        <a:xfrm>
          <a:off x="2098191" y="280"/>
          <a:ext cx="4505838" cy="440655"/>
        </a:xfrm>
        <a:prstGeom prst="roundRect">
          <a:avLst>
            <a:gd name="adj" fmla="val 10000"/>
          </a:avLst>
        </a:prstGeom>
        <a:solidFill>
          <a:schemeClr val="lt1">
            <a:hueOff val="0"/>
            <a:satOff val="0"/>
            <a:lumOff val="0"/>
            <a:alphaOff val="0"/>
          </a:schemeClr>
        </a:solidFill>
        <a:ln w="19050" cap="flat" cmpd="sng" algn="ctr">
          <a:solidFill>
            <a:srgbClr val="009193">
              <a:alpha val="50196"/>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Main approach</a:t>
          </a:r>
          <a:endParaRPr lang="en-US" sz="1600" b="1" kern="1200" dirty="0"/>
        </a:p>
      </dsp:txBody>
      <dsp:txXfrm>
        <a:off x="2111097" y="13186"/>
        <a:ext cx="4480026" cy="414843"/>
      </dsp:txXfrm>
    </dsp:sp>
    <dsp:sp modelId="{1033DBDD-0BBA-49BC-BBB2-876CC0DB4F04}">
      <dsp:nvSpPr>
        <dsp:cNvPr id="0" name=""/>
        <dsp:cNvSpPr/>
      </dsp:nvSpPr>
      <dsp:spPr>
        <a:xfrm>
          <a:off x="2102589" y="497868"/>
          <a:ext cx="4497042" cy="440655"/>
        </a:xfrm>
        <a:prstGeom prst="roundRect">
          <a:avLst>
            <a:gd name="adj" fmla="val 10000"/>
          </a:avLst>
        </a:prstGeom>
        <a:solidFill>
          <a:schemeClr val="lt1">
            <a:hueOff val="0"/>
            <a:satOff val="0"/>
            <a:lumOff val="0"/>
            <a:alphaOff val="0"/>
          </a:schemeClr>
        </a:solidFill>
        <a:ln w="19050" cap="flat" cmpd="sng" algn="ctr">
          <a:solidFill>
            <a:srgbClr val="FF9300">
              <a:alpha val="45098"/>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Drugs to </a:t>
          </a:r>
          <a:r>
            <a:rPr lang="en-US" sz="1050" b="1" kern="1200" dirty="0" smtClean="0"/>
            <a:t>increase</a:t>
          </a:r>
          <a:r>
            <a:rPr lang="en-US" sz="1050" kern="1200" dirty="0" smtClean="0"/>
            <a:t> </a:t>
          </a:r>
          <a:r>
            <a:rPr lang="en-US" sz="1050" b="1" kern="1200" dirty="0" smtClean="0">
              <a:solidFill>
                <a:srgbClr val="FF0000"/>
              </a:solidFill>
            </a:rPr>
            <a:t>dopaminergic</a:t>
          </a:r>
          <a:r>
            <a:rPr lang="en-US" sz="1050" kern="1200" dirty="0" smtClean="0"/>
            <a:t> activity.</a:t>
          </a:r>
          <a:endParaRPr lang="en-US" sz="1050" kern="1200" dirty="0"/>
        </a:p>
      </dsp:txBody>
      <dsp:txXfrm>
        <a:off x="2115495" y="510774"/>
        <a:ext cx="4471230" cy="414843"/>
      </dsp:txXfrm>
    </dsp:sp>
    <dsp:sp modelId="{5AC44976-9BAD-AA49-AA2C-A192EB30246F}">
      <dsp:nvSpPr>
        <dsp:cNvPr id="0" name=""/>
        <dsp:cNvSpPr/>
      </dsp:nvSpPr>
      <dsp:spPr>
        <a:xfrm>
          <a:off x="2106979" y="995455"/>
          <a:ext cx="856367" cy="440655"/>
        </a:xfrm>
        <a:prstGeom prst="roundRect">
          <a:avLst>
            <a:gd name="adj" fmla="val 10000"/>
          </a:avLst>
        </a:prstGeom>
        <a:solidFill>
          <a:schemeClr val="lt1">
            <a:hueOff val="0"/>
            <a:satOff val="0"/>
            <a:lumOff val="0"/>
            <a:alphaOff val="0"/>
          </a:schemeClr>
        </a:solidFill>
        <a:ln w="19050" cap="flat" cmpd="sng" algn="ctr">
          <a:solidFill>
            <a:srgbClr val="008F00">
              <a:alpha val="21961"/>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Drugs that mimic the effects of D2&amp;D3 receptor </a:t>
          </a:r>
          <a:endParaRPr lang="en-US" sz="800" kern="1200" dirty="0"/>
        </a:p>
      </dsp:txBody>
      <dsp:txXfrm>
        <a:off x="2119885" y="1008361"/>
        <a:ext cx="830555" cy="414843"/>
      </dsp:txXfrm>
    </dsp:sp>
    <dsp:sp modelId="{CD66B476-7E7E-4C5E-A892-A39E5EBD4CDB}">
      <dsp:nvSpPr>
        <dsp:cNvPr id="0" name=""/>
        <dsp:cNvSpPr/>
      </dsp:nvSpPr>
      <dsp:spPr>
        <a:xfrm>
          <a:off x="2999313" y="995455"/>
          <a:ext cx="856367" cy="440655"/>
        </a:xfrm>
        <a:prstGeom prst="roundRect">
          <a:avLst>
            <a:gd name="adj" fmla="val 10000"/>
          </a:avLst>
        </a:prstGeom>
        <a:solidFill>
          <a:schemeClr val="lt1">
            <a:hueOff val="0"/>
            <a:satOff val="0"/>
            <a:lumOff val="0"/>
            <a:alphaOff val="0"/>
          </a:schemeClr>
        </a:solidFill>
        <a:ln w="19050" cap="flat" cmpd="sng" algn="ctr">
          <a:solidFill>
            <a:srgbClr val="4E8F00">
              <a:alpha val="38039"/>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b="1" kern="1200" dirty="0" smtClean="0">
              <a:solidFill>
                <a:srgbClr val="00B050"/>
              </a:solidFill>
            </a:rPr>
            <a:t>Increase</a:t>
          </a:r>
          <a:r>
            <a:rPr lang="en-US" sz="1050" kern="1200" dirty="0" smtClean="0">
              <a:solidFill>
                <a:srgbClr val="00B050"/>
              </a:solidFill>
            </a:rPr>
            <a:t> central DA synthesis </a:t>
          </a:r>
          <a:endParaRPr lang="en-US" sz="1050" kern="1200" dirty="0">
            <a:solidFill>
              <a:srgbClr val="00B050"/>
            </a:solidFill>
          </a:endParaRPr>
        </a:p>
      </dsp:txBody>
      <dsp:txXfrm>
        <a:off x="3012219" y="1008361"/>
        <a:ext cx="830555" cy="414843"/>
      </dsp:txXfrm>
    </dsp:sp>
    <dsp:sp modelId="{2507643E-DFC1-4004-8233-B93D2C11CE25}">
      <dsp:nvSpPr>
        <dsp:cNvPr id="0" name=""/>
        <dsp:cNvSpPr/>
      </dsp:nvSpPr>
      <dsp:spPr>
        <a:xfrm>
          <a:off x="3000983" y="1493043"/>
          <a:ext cx="853026" cy="1325184"/>
        </a:xfrm>
        <a:prstGeom prst="roundRect">
          <a:avLst>
            <a:gd name="adj" fmla="val 10000"/>
          </a:avLst>
        </a:prstGeom>
        <a:solidFill>
          <a:schemeClr val="lt1">
            <a:hueOff val="0"/>
            <a:satOff val="0"/>
            <a:lumOff val="0"/>
            <a:alphaOff val="0"/>
          </a:schemeClr>
        </a:solidFill>
        <a:ln w="19050" cap="flat" cmpd="sng" algn="ctr">
          <a:solidFill>
            <a:srgbClr val="4E8F00">
              <a:alpha val="38039"/>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b="1" kern="1200" dirty="0" smtClean="0">
              <a:solidFill>
                <a:srgbClr val="FF0000"/>
              </a:solidFill>
            </a:rPr>
            <a:t>(DA precursors): </a:t>
          </a:r>
          <a:r>
            <a:rPr lang="en-US" sz="1050" b="1" kern="1200" dirty="0" smtClean="0">
              <a:solidFill>
                <a:srgbClr val="0432FF"/>
              </a:solidFill>
            </a:rPr>
            <a:t>L-dopa+</a:t>
          </a:r>
        </a:p>
        <a:p>
          <a:pPr lvl="0" algn="ctr" defTabSz="466725">
            <a:lnSpc>
              <a:spcPct val="90000"/>
            </a:lnSpc>
            <a:spcBef>
              <a:spcPct val="0"/>
            </a:spcBef>
            <a:spcAft>
              <a:spcPct val="35000"/>
            </a:spcAft>
          </a:pPr>
          <a:r>
            <a:rPr lang="en-US" sz="1050" b="1" kern="1200" dirty="0" smtClean="0">
              <a:solidFill>
                <a:srgbClr val="0432FF"/>
              </a:solidFill>
            </a:rPr>
            <a:t>carbidopa </a:t>
          </a:r>
        </a:p>
      </dsp:txBody>
      <dsp:txXfrm>
        <a:off x="3025967" y="1518027"/>
        <a:ext cx="803058" cy="1275216"/>
      </dsp:txXfrm>
    </dsp:sp>
    <dsp:sp modelId="{57138E27-26DA-4710-B028-7EF7EA7EBE39}">
      <dsp:nvSpPr>
        <dsp:cNvPr id="0" name=""/>
        <dsp:cNvSpPr/>
      </dsp:nvSpPr>
      <dsp:spPr>
        <a:xfrm>
          <a:off x="3891648" y="995455"/>
          <a:ext cx="856367" cy="440655"/>
        </a:xfrm>
        <a:prstGeom prst="roundRect">
          <a:avLst>
            <a:gd name="adj" fmla="val 10000"/>
          </a:avLst>
        </a:prstGeom>
        <a:solidFill>
          <a:schemeClr val="lt1">
            <a:hueOff val="0"/>
            <a:satOff val="0"/>
            <a:lumOff val="0"/>
            <a:alphaOff val="0"/>
          </a:schemeClr>
        </a:solidFill>
        <a:ln w="19050" cap="flat" cmpd="sng" algn="ctr">
          <a:solidFill>
            <a:srgbClr val="4E8F00">
              <a:alpha val="38039"/>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b="1" kern="1200" dirty="0" smtClean="0"/>
            <a:t>Inhibition</a:t>
          </a:r>
          <a:r>
            <a:rPr lang="en-US" sz="1050" kern="1200" dirty="0" smtClean="0"/>
            <a:t> of DA metabolism </a:t>
          </a:r>
          <a:endParaRPr lang="en-US" sz="1050" kern="1200" dirty="0"/>
        </a:p>
      </dsp:txBody>
      <dsp:txXfrm>
        <a:off x="3904554" y="1008361"/>
        <a:ext cx="830555" cy="414843"/>
      </dsp:txXfrm>
    </dsp:sp>
    <dsp:sp modelId="{B5BDBC8C-C373-47D0-960A-3654383B9040}">
      <dsp:nvSpPr>
        <dsp:cNvPr id="0" name=""/>
        <dsp:cNvSpPr/>
      </dsp:nvSpPr>
      <dsp:spPr>
        <a:xfrm>
          <a:off x="4783982" y="995455"/>
          <a:ext cx="918924" cy="440655"/>
        </a:xfrm>
        <a:prstGeom prst="roundRect">
          <a:avLst>
            <a:gd name="adj" fmla="val 10000"/>
          </a:avLst>
        </a:prstGeom>
        <a:solidFill>
          <a:schemeClr val="lt1">
            <a:hueOff val="0"/>
            <a:satOff val="0"/>
            <a:lumOff val="0"/>
            <a:alphaOff val="0"/>
          </a:schemeClr>
        </a:solidFill>
        <a:ln w="19050" cap="flat" cmpd="sng" algn="ctr">
          <a:solidFill>
            <a:srgbClr val="4E8F00">
              <a:alpha val="38039"/>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DA receptor </a:t>
          </a:r>
          <a:r>
            <a:rPr lang="en-US" sz="1050" b="1" kern="1200" dirty="0" smtClean="0"/>
            <a:t>agonists </a:t>
          </a:r>
          <a:endParaRPr lang="en-US" sz="1050" b="1" kern="1200" dirty="0"/>
        </a:p>
      </dsp:txBody>
      <dsp:txXfrm>
        <a:off x="4796888" y="1008361"/>
        <a:ext cx="893112" cy="414843"/>
      </dsp:txXfrm>
    </dsp:sp>
    <dsp:sp modelId="{BF2CB5EF-ED56-114E-A53B-30E3416799EA}">
      <dsp:nvSpPr>
        <dsp:cNvPr id="0" name=""/>
        <dsp:cNvSpPr/>
      </dsp:nvSpPr>
      <dsp:spPr>
        <a:xfrm>
          <a:off x="4807561" y="1478444"/>
          <a:ext cx="915340" cy="1344128"/>
        </a:xfrm>
        <a:prstGeom prst="roundRect">
          <a:avLst>
            <a:gd name="adj" fmla="val 10000"/>
          </a:avLst>
        </a:prstGeom>
        <a:solidFill>
          <a:schemeClr val="lt1">
            <a:hueOff val="0"/>
            <a:satOff val="0"/>
            <a:lumOff val="0"/>
            <a:alphaOff val="0"/>
          </a:schemeClr>
        </a:solidFill>
        <a:ln w="19050" cap="flat" cmpd="sng" algn="ctr">
          <a:solidFill>
            <a:srgbClr val="BBD4AA"/>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b="1" kern="1200" dirty="0" smtClean="0"/>
            <a:t>Ergot derivatives:</a:t>
          </a:r>
        </a:p>
        <a:p>
          <a:pPr lvl="0" algn="ctr" defTabSz="466725">
            <a:lnSpc>
              <a:spcPct val="90000"/>
            </a:lnSpc>
            <a:spcBef>
              <a:spcPct val="0"/>
            </a:spcBef>
            <a:spcAft>
              <a:spcPct val="35000"/>
            </a:spcAft>
          </a:pPr>
          <a:r>
            <a:rPr lang="en-US" altLang="en-US" sz="1050" b="1" kern="1200" dirty="0" smtClean="0">
              <a:solidFill>
                <a:srgbClr val="0432FF"/>
              </a:solidFill>
            </a:rPr>
            <a:t>bromocriptine, </a:t>
          </a:r>
          <a:r>
            <a:rPr lang="en-US" altLang="en-US" sz="1050" b="1" kern="1200" dirty="0" err="1" smtClean="0">
              <a:solidFill>
                <a:srgbClr val="0432FF"/>
              </a:solidFill>
            </a:rPr>
            <a:t>pergolide</a:t>
          </a:r>
          <a:endParaRPr lang="en-US" sz="1050" b="1" kern="1200" dirty="0" smtClean="0">
            <a:solidFill>
              <a:srgbClr val="0432FF"/>
            </a:solidFill>
          </a:endParaRPr>
        </a:p>
        <a:p>
          <a:pPr lvl="0" algn="ctr" defTabSz="466725">
            <a:lnSpc>
              <a:spcPct val="90000"/>
            </a:lnSpc>
            <a:spcBef>
              <a:spcPct val="0"/>
            </a:spcBef>
            <a:spcAft>
              <a:spcPct val="35000"/>
            </a:spcAft>
          </a:pPr>
          <a:r>
            <a:rPr lang="en-US" sz="1050" b="1" kern="1200" dirty="0" smtClean="0"/>
            <a:t>Non ergot derivatives:</a:t>
          </a:r>
        </a:p>
        <a:p>
          <a:pPr lvl="0" algn="ctr" defTabSz="466725">
            <a:lnSpc>
              <a:spcPct val="90000"/>
            </a:lnSpc>
            <a:spcBef>
              <a:spcPct val="0"/>
            </a:spcBef>
            <a:spcAft>
              <a:spcPct val="35000"/>
            </a:spcAft>
          </a:pPr>
          <a:r>
            <a:rPr lang="en-US" altLang="en-US" sz="1050" b="1" kern="1200" dirty="0" err="1" smtClean="0">
              <a:solidFill>
                <a:srgbClr val="0432FF"/>
              </a:solidFill>
            </a:rPr>
            <a:t>pramipexole</a:t>
          </a:r>
          <a:endParaRPr lang="en-US" sz="1050" b="1" kern="1200" dirty="0">
            <a:solidFill>
              <a:srgbClr val="0432FF"/>
            </a:solidFill>
          </a:endParaRPr>
        </a:p>
      </dsp:txBody>
      <dsp:txXfrm>
        <a:off x="4834370" y="1505253"/>
        <a:ext cx="861722" cy="1290510"/>
      </dsp:txXfrm>
    </dsp:sp>
    <dsp:sp modelId="{1454D327-0532-438D-8C45-BEF8BC5A4954}">
      <dsp:nvSpPr>
        <dsp:cNvPr id="0" name=""/>
        <dsp:cNvSpPr/>
      </dsp:nvSpPr>
      <dsp:spPr>
        <a:xfrm>
          <a:off x="5738875" y="995455"/>
          <a:ext cx="856367" cy="440655"/>
        </a:xfrm>
        <a:prstGeom prst="roundRect">
          <a:avLst>
            <a:gd name="adj" fmla="val 10000"/>
          </a:avLst>
        </a:prstGeom>
        <a:solidFill>
          <a:schemeClr val="lt1">
            <a:hueOff val="0"/>
            <a:satOff val="0"/>
            <a:lumOff val="0"/>
            <a:alphaOff val="0"/>
          </a:schemeClr>
        </a:solidFill>
        <a:ln w="19050" cap="flat" cmpd="sng" algn="ctr">
          <a:solidFill>
            <a:srgbClr val="4E8F00">
              <a:alpha val="38039"/>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050" kern="1200" dirty="0" smtClean="0"/>
            <a:t>DA releaser: </a:t>
          </a:r>
          <a:r>
            <a:rPr lang="en-US" sz="1050" b="1" kern="1200" dirty="0" smtClean="0">
              <a:solidFill>
                <a:srgbClr val="0432FF"/>
              </a:solidFill>
            </a:rPr>
            <a:t>amantadine </a:t>
          </a:r>
          <a:endParaRPr lang="en-US" sz="1050" b="0" kern="1200" dirty="0" smtClean="0">
            <a:solidFill>
              <a:srgbClr val="00B050"/>
            </a:solidFill>
          </a:endParaRPr>
        </a:p>
        <a:p>
          <a:pPr lvl="0" algn="ctr" defTabSz="400050">
            <a:lnSpc>
              <a:spcPct val="90000"/>
            </a:lnSpc>
            <a:spcBef>
              <a:spcPct val="0"/>
            </a:spcBef>
            <a:spcAft>
              <a:spcPct val="35000"/>
            </a:spcAft>
          </a:pPr>
          <a:endParaRPr lang="en-US" sz="1050" kern="1200" dirty="0"/>
        </a:p>
      </dsp:txBody>
      <dsp:txXfrm>
        <a:off x="5751781" y="1008361"/>
        <a:ext cx="830555" cy="414843"/>
      </dsp:txXfrm>
    </dsp:sp>
    <dsp:sp modelId="{646A7261-0568-4866-9727-732CDAEA0E70}">
      <dsp:nvSpPr>
        <dsp:cNvPr id="0" name=""/>
        <dsp:cNvSpPr/>
      </dsp:nvSpPr>
      <dsp:spPr>
        <a:xfrm>
          <a:off x="3885194" y="1493323"/>
          <a:ext cx="853026" cy="1370347"/>
        </a:xfrm>
        <a:prstGeom prst="roundRect">
          <a:avLst>
            <a:gd name="adj" fmla="val 10000"/>
          </a:avLst>
        </a:prstGeom>
        <a:solidFill>
          <a:schemeClr val="lt1">
            <a:hueOff val="0"/>
            <a:satOff val="0"/>
            <a:lumOff val="0"/>
            <a:alphaOff val="0"/>
          </a:schemeClr>
        </a:solidFill>
        <a:ln w="19050" cap="flat" cmpd="sng" algn="ctr">
          <a:solidFill>
            <a:srgbClr val="4E8F00">
              <a:alpha val="38039"/>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050" b="1" kern="1200" dirty="0" smtClean="0">
              <a:solidFill>
                <a:srgbClr val="FF0000"/>
              </a:solidFill>
            </a:rPr>
            <a:t>COMT inhibitors: </a:t>
          </a:r>
          <a:r>
            <a:rPr lang="en-US" sz="1050" b="1" kern="1200" dirty="0" err="1" smtClean="0">
              <a:solidFill>
                <a:srgbClr val="0432FF"/>
              </a:solidFill>
            </a:rPr>
            <a:t>entacapone</a:t>
          </a:r>
          <a:endParaRPr lang="en-US" sz="1050" b="1" kern="1200" dirty="0" smtClean="0">
            <a:solidFill>
              <a:srgbClr val="0432FF"/>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US" sz="1000" kern="1200" dirty="0" smtClean="0">
              <a:solidFill>
                <a:srgbClr val="008F00"/>
              </a:solidFill>
            </a:rPr>
            <a:t>e.g. </a:t>
          </a:r>
          <a:r>
            <a:rPr lang="en-US" sz="1000" kern="1200" dirty="0" err="1" smtClean="0">
              <a:solidFill>
                <a:srgbClr val="008F00"/>
              </a:solidFill>
            </a:rPr>
            <a:t>Nitecapone</a:t>
          </a:r>
          <a:r>
            <a:rPr lang="en-US" sz="1000" kern="1200" dirty="0" smtClean="0">
              <a:solidFill>
                <a:schemeClr val="bg1">
                  <a:lumMod val="50000"/>
                </a:schemeClr>
              </a:solidFill>
            </a:rPr>
            <a:t> </a:t>
          </a:r>
          <a:endParaRPr lang="en-US" sz="1050" b="1" kern="1200" dirty="0" smtClean="0"/>
        </a:p>
        <a:p>
          <a:pPr marL="0" marR="0" lvl="0" indent="0" algn="ctr" defTabSz="914400" eaLnBrk="1" fontAlgn="auto" latinLnBrk="0" hangingPunct="1">
            <a:lnSpc>
              <a:spcPct val="100000"/>
            </a:lnSpc>
            <a:spcBef>
              <a:spcPct val="0"/>
            </a:spcBef>
            <a:spcAft>
              <a:spcPts val="0"/>
            </a:spcAft>
            <a:buClrTx/>
            <a:buSzTx/>
            <a:buFontTx/>
            <a:buNone/>
            <a:tabLst/>
            <a:defRPr/>
          </a:pPr>
          <a:r>
            <a:rPr lang="en-US" sz="1050" b="1" kern="1200" dirty="0" smtClean="0">
              <a:solidFill>
                <a:srgbClr val="FF0000"/>
              </a:solidFill>
            </a:rPr>
            <a:t>MAO-B inhibitors</a:t>
          </a:r>
          <a:r>
            <a:rPr lang="en-US" sz="1050" b="1" kern="1200" dirty="0" smtClean="0">
              <a:solidFill>
                <a:srgbClr val="008F00"/>
              </a:solidFill>
            </a:rPr>
            <a:t>*</a:t>
          </a:r>
          <a:r>
            <a:rPr lang="en-US" sz="1050" b="1" kern="1200" dirty="0" smtClean="0">
              <a:solidFill>
                <a:srgbClr val="FF0000"/>
              </a:solidFill>
            </a:rPr>
            <a:t>:</a:t>
          </a:r>
        </a:p>
        <a:p>
          <a:pPr marL="0" marR="0" lvl="0" indent="0" algn="ctr" defTabSz="914400" eaLnBrk="1" fontAlgn="auto" latinLnBrk="0" hangingPunct="1">
            <a:lnSpc>
              <a:spcPct val="100000"/>
            </a:lnSpc>
            <a:spcBef>
              <a:spcPct val="0"/>
            </a:spcBef>
            <a:spcAft>
              <a:spcPts val="0"/>
            </a:spcAft>
            <a:buClrTx/>
            <a:buSzTx/>
            <a:buFontTx/>
            <a:buNone/>
            <a:tabLst/>
            <a:defRPr/>
          </a:pPr>
          <a:r>
            <a:rPr lang="en-US" sz="1050" b="1" kern="1200" dirty="0" smtClean="0">
              <a:solidFill>
                <a:srgbClr val="0432FF"/>
              </a:solidFill>
            </a:rPr>
            <a:t>selegiline</a:t>
          </a:r>
        </a:p>
      </dsp:txBody>
      <dsp:txXfrm>
        <a:off x="3910178" y="1518307"/>
        <a:ext cx="803058" cy="13203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727DA-4C97-4E45-9BD1-C70439A4C9F7}">
      <dsp:nvSpPr>
        <dsp:cNvPr id="0" name=""/>
        <dsp:cNvSpPr/>
      </dsp:nvSpPr>
      <dsp:spPr>
        <a:xfrm>
          <a:off x="2724422" y="3316883"/>
          <a:ext cx="361694" cy="1378408"/>
        </a:xfrm>
        <a:custGeom>
          <a:avLst/>
          <a:gdLst/>
          <a:ahLst/>
          <a:cxnLst/>
          <a:rect l="0" t="0" r="0" b="0"/>
          <a:pathLst>
            <a:path>
              <a:moveTo>
                <a:pt x="0" y="0"/>
              </a:moveTo>
              <a:lnTo>
                <a:pt x="180847" y="0"/>
              </a:lnTo>
              <a:lnTo>
                <a:pt x="180847" y="1378408"/>
              </a:lnTo>
              <a:lnTo>
                <a:pt x="361694" y="137840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69643" y="3970460"/>
        <a:ext cx="71253" cy="71253"/>
      </dsp:txXfrm>
    </dsp:sp>
    <dsp:sp modelId="{F87BC39C-B488-B746-A260-FADB306A317C}">
      <dsp:nvSpPr>
        <dsp:cNvPr id="0" name=""/>
        <dsp:cNvSpPr/>
      </dsp:nvSpPr>
      <dsp:spPr>
        <a:xfrm>
          <a:off x="2724422" y="3316883"/>
          <a:ext cx="361694" cy="753314"/>
        </a:xfrm>
        <a:custGeom>
          <a:avLst/>
          <a:gdLst/>
          <a:ahLst/>
          <a:cxnLst/>
          <a:rect l="0" t="0" r="0" b="0"/>
          <a:pathLst>
            <a:path>
              <a:moveTo>
                <a:pt x="0" y="0"/>
              </a:moveTo>
              <a:lnTo>
                <a:pt x="180847" y="0"/>
              </a:lnTo>
              <a:lnTo>
                <a:pt x="180847" y="753314"/>
              </a:lnTo>
              <a:lnTo>
                <a:pt x="361694" y="753314"/>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84378" y="3672649"/>
        <a:ext cx="41782" cy="41782"/>
      </dsp:txXfrm>
    </dsp:sp>
    <dsp:sp modelId="{B1D3CE2F-1D4C-1A42-B0B5-90D25D78A9F9}">
      <dsp:nvSpPr>
        <dsp:cNvPr id="0" name=""/>
        <dsp:cNvSpPr/>
      </dsp:nvSpPr>
      <dsp:spPr>
        <a:xfrm>
          <a:off x="2724422" y="3271163"/>
          <a:ext cx="361694" cy="91440"/>
        </a:xfrm>
        <a:custGeom>
          <a:avLst/>
          <a:gdLst/>
          <a:ahLst/>
          <a:cxnLst/>
          <a:rect l="0" t="0" r="0" b="0"/>
          <a:pathLst>
            <a:path>
              <a:moveTo>
                <a:pt x="0" y="45720"/>
              </a:moveTo>
              <a:lnTo>
                <a:pt x="180847" y="45720"/>
              </a:lnTo>
              <a:lnTo>
                <a:pt x="180847" y="109829"/>
              </a:lnTo>
              <a:lnTo>
                <a:pt x="361694" y="109829"/>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96086" y="3307699"/>
        <a:ext cx="18366" cy="18366"/>
      </dsp:txXfrm>
    </dsp:sp>
    <dsp:sp modelId="{9CD2BDD3-4E5B-FF42-8F87-CAF23AD5245D}">
      <dsp:nvSpPr>
        <dsp:cNvPr id="0" name=""/>
        <dsp:cNvSpPr/>
      </dsp:nvSpPr>
      <dsp:spPr>
        <a:xfrm>
          <a:off x="2724422" y="2691788"/>
          <a:ext cx="361694" cy="625094"/>
        </a:xfrm>
        <a:custGeom>
          <a:avLst/>
          <a:gdLst/>
          <a:ahLst/>
          <a:cxnLst/>
          <a:rect l="0" t="0" r="0" b="0"/>
          <a:pathLst>
            <a:path>
              <a:moveTo>
                <a:pt x="0" y="625094"/>
              </a:moveTo>
              <a:lnTo>
                <a:pt x="180847" y="625094"/>
              </a:lnTo>
              <a:lnTo>
                <a:pt x="180847" y="0"/>
              </a:lnTo>
              <a:lnTo>
                <a:pt x="361694"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87215" y="2986281"/>
        <a:ext cx="36109" cy="36109"/>
      </dsp:txXfrm>
    </dsp:sp>
    <dsp:sp modelId="{0971DF4D-4911-5946-8A75-03FD97AA940C}">
      <dsp:nvSpPr>
        <dsp:cNvPr id="0" name=""/>
        <dsp:cNvSpPr/>
      </dsp:nvSpPr>
      <dsp:spPr>
        <a:xfrm>
          <a:off x="2724422" y="2002584"/>
          <a:ext cx="361694" cy="1314298"/>
        </a:xfrm>
        <a:custGeom>
          <a:avLst/>
          <a:gdLst/>
          <a:ahLst/>
          <a:cxnLst/>
          <a:rect l="0" t="0" r="0" b="0"/>
          <a:pathLst>
            <a:path>
              <a:moveTo>
                <a:pt x="0" y="1314298"/>
              </a:moveTo>
              <a:lnTo>
                <a:pt x="180847" y="1314298"/>
              </a:lnTo>
              <a:lnTo>
                <a:pt x="180847" y="0"/>
              </a:lnTo>
              <a:lnTo>
                <a:pt x="361694"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71190" y="2625654"/>
        <a:ext cx="68157" cy="68157"/>
      </dsp:txXfrm>
    </dsp:sp>
    <dsp:sp modelId="{840B1EF6-4D7F-4841-869B-AA81DB78FC8C}">
      <dsp:nvSpPr>
        <dsp:cNvPr id="0" name=""/>
        <dsp:cNvSpPr/>
      </dsp:nvSpPr>
      <dsp:spPr>
        <a:xfrm>
          <a:off x="554256" y="2258183"/>
          <a:ext cx="361694" cy="1058699"/>
        </a:xfrm>
        <a:custGeom>
          <a:avLst/>
          <a:gdLst/>
          <a:ahLst/>
          <a:cxnLst/>
          <a:rect l="0" t="0" r="0" b="0"/>
          <a:pathLst>
            <a:path>
              <a:moveTo>
                <a:pt x="0" y="0"/>
              </a:moveTo>
              <a:lnTo>
                <a:pt x="180847" y="0"/>
              </a:lnTo>
              <a:lnTo>
                <a:pt x="180847" y="1058699"/>
              </a:lnTo>
              <a:lnTo>
                <a:pt x="361694" y="105869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07134" y="2759563"/>
        <a:ext cx="55938" cy="55938"/>
      </dsp:txXfrm>
    </dsp:sp>
    <dsp:sp modelId="{EE0C2D0F-9B7E-864A-B593-BC8EBE6F258F}">
      <dsp:nvSpPr>
        <dsp:cNvPr id="0" name=""/>
        <dsp:cNvSpPr/>
      </dsp:nvSpPr>
      <dsp:spPr>
        <a:xfrm>
          <a:off x="2724422" y="1407676"/>
          <a:ext cx="361694" cy="91440"/>
        </a:xfrm>
        <a:custGeom>
          <a:avLst/>
          <a:gdLst/>
          <a:ahLst/>
          <a:cxnLst/>
          <a:rect l="0" t="0" r="0" b="0"/>
          <a:pathLst>
            <a:path>
              <a:moveTo>
                <a:pt x="0" y="45720"/>
              </a:moveTo>
              <a:lnTo>
                <a:pt x="361694" y="4572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96227" y="1444353"/>
        <a:ext cx="18084" cy="18084"/>
      </dsp:txXfrm>
    </dsp:sp>
    <dsp:sp modelId="{0BD20346-D718-B74E-8785-10E5643617E4}">
      <dsp:nvSpPr>
        <dsp:cNvPr id="0" name=""/>
        <dsp:cNvSpPr/>
      </dsp:nvSpPr>
      <dsp:spPr>
        <a:xfrm>
          <a:off x="554256" y="1453396"/>
          <a:ext cx="361694" cy="804787"/>
        </a:xfrm>
        <a:custGeom>
          <a:avLst/>
          <a:gdLst/>
          <a:ahLst/>
          <a:cxnLst/>
          <a:rect l="0" t="0" r="0" b="0"/>
          <a:pathLst>
            <a:path>
              <a:moveTo>
                <a:pt x="0" y="804787"/>
              </a:moveTo>
              <a:lnTo>
                <a:pt x="180847" y="804787"/>
              </a:lnTo>
              <a:lnTo>
                <a:pt x="180847" y="0"/>
              </a:lnTo>
              <a:lnTo>
                <a:pt x="361694"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13045" y="1833731"/>
        <a:ext cx="44116" cy="44116"/>
      </dsp:txXfrm>
    </dsp:sp>
    <dsp:sp modelId="{2A9E1A13-91AF-A54B-865F-0E66C4D2B000}">
      <dsp:nvSpPr>
        <dsp:cNvPr id="0" name=""/>
        <dsp:cNvSpPr/>
      </dsp:nvSpPr>
      <dsp:spPr>
        <a:xfrm>
          <a:off x="2724422" y="828529"/>
          <a:ext cx="361694" cy="91440"/>
        </a:xfrm>
        <a:custGeom>
          <a:avLst/>
          <a:gdLst/>
          <a:ahLst/>
          <a:cxnLst/>
          <a:rect l="0" t="0" r="0" b="0"/>
          <a:pathLst>
            <a:path>
              <a:moveTo>
                <a:pt x="0" y="45720"/>
              </a:moveTo>
              <a:lnTo>
                <a:pt x="361694" y="4572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96227" y="865207"/>
        <a:ext cx="18084" cy="18084"/>
      </dsp:txXfrm>
    </dsp:sp>
    <dsp:sp modelId="{DFD10C1A-E413-1243-B9E8-FC597EFFDF0C}">
      <dsp:nvSpPr>
        <dsp:cNvPr id="0" name=""/>
        <dsp:cNvSpPr/>
      </dsp:nvSpPr>
      <dsp:spPr>
        <a:xfrm>
          <a:off x="554256" y="874249"/>
          <a:ext cx="361694" cy="1383933"/>
        </a:xfrm>
        <a:custGeom>
          <a:avLst/>
          <a:gdLst/>
          <a:ahLst/>
          <a:cxnLst/>
          <a:rect l="0" t="0" r="0" b="0"/>
          <a:pathLst>
            <a:path>
              <a:moveTo>
                <a:pt x="0" y="1383933"/>
              </a:moveTo>
              <a:lnTo>
                <a:pt x="180847" y="1383933"/>
              </a:lnTo>
              <a:lnTo>
                <a:pt x="180847" y="0"/>
              </a:lnTo>
              <a:lnTo>
                <a:pt x="361694"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99343" y="1530456"/>
        <a:ext cx="71520" cy="71520"/>
      </dsp:txXfrm>
    </dsp:sp>
    <dsp:sp modelId="{CEF7C80D-67A5-434D-8372-5E4FDA01ECC7}">
      <dsp:nvSpPr>
        <dsp:cNvPr id="0" name=""/>
        <dsp:cNvSpPr/>
      </dsp:nvSpPr>
      <dsp:spPr>
        <a:xfrm>
          <a:off x="2724422" y="331153"/>
          <a:ext cx="361694" cy="91440"/>
        </a:xfrm>
        <a:custGeom>
          <a:avLst/>
          <a:gdLst/>
          <a:ahLst/>
          <a:cxnLst/>
          <a:rect l="0" t="0" r="0" b="0"/>
          <a:pathLst>
            <a:path>
              <a:moveTo>
                <a:pt x="0" y="45720"/>
              </a:moveTo>
              <a:lnTo>
                <a:pt x="361694" y="4572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96227" y="367830"/>
        <a:ext cx="18084" cy="18084"/>
      </dsp:txXfrm>
    </dsp:sp>
    <dsp:sp modelId="{F2FD20A0-B98E-AB4F-ACA7-E927CD62EEB6}">
      <dsp:nvSpPr>
        <dsp:cNvPr id="0" name=""/>
        <dsp:cNvSpPr/>
      </dsp:nvSpPr>
      <dsp:spPr>
        <a:xfrm>
          <a:off x="554256" y="376873"/>
          <a:ext cx="361694" cy="1881310"/>
        </a:xfrm>
        <a:custGeom>
          <a:avLst/>
          <a:gdLst/>
          <a:ahLst/>
          <a:cxnLst/>
          <a:rect l="0" t="0" r="0" b="0"/>
          <a:pathLst>
            <a:path>
              <a:moveTo>
                <a:pt x="0" y="1881310"/>
              </a:moveTo>
              <a:lnTo>
                <a:pt x="180847" y="1881310"/>
              </a:lnTo>
              <a:lnTo>
                <a:pt x="180847" y="0"/>
              </a:lnTo>
              <a:lnTo>
                <a:pt x="361694"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687209" y="1269634"/>
        <a:ext cx="95788" cy="95788"/>
      </dsp:txXfrm>
    </dsp:sp>
    <dsp:sp modelId="{45F098B5-8810-6741-BA23-0B8B8EA2EC5E}">
      <dsp:nvSpPr>
        <dsp:cNvPr id="0" name=""/>
        <dsp:cNvSpPr/>
      </dsp:nvSpPr>
      <dsp:spPr>
        <a:xfrm rot="16200000">
          <a:off x="-1589691" y="1982501"/>
          <a:ext cx="3736531" cy="551363"/>
        </a:xfrm>
        <a:prstGeom prst="rect">
          <a:avLst/>
        </a:prstGeom>
        <a:solidFill>
          <a:schemeClr val="lt1">
            <a:hueOff val="0"/>
            <a:satOff val="0"/>
            <a:lumOff val="0"/>
            <a:alphaOff val="0"/>
          </a:schemeClr>
        </a:solidFill>
        <a:ln w="19050" cap="flat" cmpd="sng" algn="ctr">
          <a:solidFill>
            <a:srgbClr val="FF93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treatment of </a:t>
          </a:r>
          <a:r>
            <a:rPr lang="en-US" sz="2000" kern="1200" dirty="0" err="1" smtClean="0"/>
            <a:t>parkinson’s</a:t>
          </a:r>
          <a:r>
            <a:rPr lang="en-US" sz="2000" kern="1200" dirty="0" smtClean="0"/>
            <a:t> disease</a:t>
          </a:r>
          <a:endParaRPr lang="en-US" sz="2000" kern="1200" dirty="0"/>
        </a:p>
      </dsp:txBody>
      <dsp:txXfrm>
        <a:off x="-1589691" y="1982501"/>
        <a:ext cx="3736531" cy="551363"/>
      </dsp:txXfrm>
    </dsp:sp>
    <dsp:sp modelId="{676D60AE-2229-5141-8740-37DA5E5D9463}">
      <dsp:nvSpPr>
        <dsp:cNvPr id="0" name=""/>
        <dsp:cNvSpPr/>
      </dsp:nvSpPr>
      <dsp:spPr>
        <a:xfrm>
          <a:off x="915950" y="228619"/>
          <a:ext cx="1808471" cy="296506"/>
        </a:xfrm>
        <a:prstGeom prst="rect">
          <a:avLst/>
        </a:prstGeom>
        <a:solidFill>
          <a:schemeClr val="lt1">
            <a:hueOff val="0"/>
            <a:satOff val="0"/>
            <a:lumOff val="0"/>
            <a:alphaOff val="0"/>
          </a:schemeClr>
        </a:solidFill>
        <a:ln w="1905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Mild cases </a:t>
          </a:r>
          <a:endParaRPr lang="en-US" sz="1200" kern="1200" dirty="0"/>
        </a:p>
      </dsp:txBody>
      <dsp:txXfrm>
        <a:off x="915950" y="228619"/>
        <a:ext cx="1808471" cy="296506"/>
      </dsp:txXfrm>
    </dsp:sp>
    <dsp:sp modelId="{E8B515F0-E12F-4A4C-B781-4E9E733D92F6}">
      <dsp:nvSpPr>
        <dsp:cNvPr id="0" name=""/>
        <dsp:cNvSpPr/>
      </dsp:nvSpPr>
      <dsp:spPr>
        <a:xfrm>
          <a:off x="3086117" y="190098"/>
          <a:ext cx="1808471" cy="373548"/>
        </a:xfrm>
        <a:prstGeom prst="rect">
          <a:avLst/>
        </a:prstGeom>
        <a:solidFill>
          <a:schemeClr val="lt1">
            <a:hueOff val="0"/>
            <a:satOff val="0"/>
            <a:lumOff val="0"/>
            <a:alphaOff val="0"/>
          </a:schemeClr>
        </a:solidFill>
        <a:ln w="19050" cap="flat" cmpd="sng" algn="ctr">
          <a:solidFill>
            <a:srgbClr val="4E8F00">
              <a:alpha val="45098"/>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solidFill>
                <a:srgbClr val="0432FF"/>
              </a:solidFill>
            </a:rPr>
            <a:t>selegiline, amantadine or anticholinergics</a:t>
          </a:r>
          <a:endParaRPr lang="en-US" sz="1200" kern="1200" dirty="0">
            <a:solidFill>
              <a:srgbClr val="0432FF"/>
            </a:solidFill>
          </a:endParaRPr>
        </a:p>
      </dsp:txBody>
      <dsp:txXfrm>
        <a:off x="3086117" y="190098"/>
        <a:ext cx="1808471" cy="373548"/>
      </dsp:txXfrm>
    </dsp:sp>
    <dsp:sp modelId="{08051E2C-F0A0-1944-B645-8700BFABC113}">
      <dsp:nvSpPr>
        <dsp:cNvPr id="0" name=""/>
        <dsp:cNvSpPr/>
      </dsp:nvSpPr>
      <dsp:spPr>
        <a:xfrm>
          <a:off x="915950" y="662967"/>
          <a:ext cx="1808471" cy="422564"/>
        </a:xfrm>
        <a:prstGeom prst="rect">
          <a:avLst/>
        </a:prstGeom>
        <a:solidFill>
          <a:schemeClr val="lt1">
            <a:hueOff val="0"/>
            <a:satOff val="0"/>
            <a:lumOff val="0"/>
            <a:alphaOff val="0"/>
          </a:schemeClr>
        </a:solidFill>
        <a:ln w="19050" cap="flat" cmpd="sng" algn="ctr">
          <a:solidFill>
            <a:srgbClr val="FF2F9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Main cases </a:t>
          </a:r>
          <a:endParaRPr lang="en-US" sz="1200" kern="1200" dirty="0"/>
        </a:p>
      </dsp:txBody>
      <dsp:txXfrm>
        <a:off x="915950" y="662967"/>
        <a:ext cx="1808471" cy="422564"/>
      </dsp:txXfrm>
    </dsp:sp>
    <dsp:sp modelId="{0FF6AB4D-3327-6B40-89EE-1F2B2FFBB73C}">
      <dsp:nvSpPr>
        <dsp:cNvPr id="0" name=""/>
        <dsp:cNvSpPr/>
      </dsp:nvSpPr>
      <dsp:spPr>
        <a:xfrm>
          <a:off x="3086117" y="759149"/>
          <a:ext cx="1808471" cy="230199"/>
        </a:xfrm>
        <a:prstGeom prst="rect">
          <a:avLst/>
        </a:prstGeom>
        <a:solidFill>
          <a:schemeClr val="lt1">
            <a:hueOff val="0"/>
            <a:satOff val="0"/>
            <a:lumOff val="0"/>
            <a:alphaOff val="0"/>
          </a:schemeClr>
        </a:solidFill>
        <a:ln w="19050" cap="flat" cmpd="sng" algn="ctr">
          <a:solidFill>
            <a:srgbClr val="FF40FF">
              <a:alpha val="32157"/>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solidFill>
                <a:srgbClr val="0432FF"/>
              </a:solidFill>
            </a:rPr>
            <a:t>Levodopa and carbidopa</a:t>
          </a:r>
          <a:endParaRPr lang="en-US" sz="1200" kern="1200" dirty="0">
            <a:solidFill>
              <a:srgbClr val="0432FF"/>
            </a:solidFill>
          </a:endParaRPr>
        </a:p>
      </dsp:txBody>
      <dsp:txXfrm>
        <a:off x="3086117" y="759149"/>
        <a:ext cx="1808471" cy="230199"/>
      </dsp:txXfrm>
    </dsp:sp>
    <dsp:sp modelId="{DCD99089-AC4E-9142-B65F-EE1EF32E0585}">
      <dsp:nvSpPr>
        <dsp:cNvPr id="0" name=""/>
        <dsp:cNvSpPr/>
      </dsp:nvSpPr>
      <dsp:spPr>
        <a:xfrm>
          <a:off x="915950" y="1223372"/>
          <a:ext cx="1808471" cy="460046"/>
        </a:xfrm>
        <a:prstGeom prst="rect">
          <a:avLst/>
        </a:prstGeom>
        <a:solidFill>
          <a:schemeClr val="lt1">
            <a:hueOff val="0"/>
            <a:satOff val="0"/>
            <a:lumOff val="0"/>
            <a:alphaOff val="0"/>
          </a:schemeClr>
        </a:solidFill>
        <a:ln w="1905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Adjuncts to levodopa</a:t>
          </a:r>
          <a:endParaRPr lang="en-US" sz="1200" kern="1200" dirty="0"/>
        </a:p>
      </dsp:txBody>
      <dsp:txXfrm>
        <a:off x="915950" y="1223372"/>
        <a:ext cx="1808471" cy="460046"/>
      </dsp:txXfrm>
    </dsp:sp>
    <dsp:sp modelId="{3C94B0EC-E7F4-B44A-91E8-06665685CF64}">
      <dsp:nvSpPr>
        <dsp:cNvPr id="0" name=""/>
        <dsp:cNvSpPr/>
      </dsp:nvSpPr>
      <dsp:spPr>
        <a:xfrm>
          <a:off x="3086117" y="1317730"/>
          <a:ext cx="1808471" cy="271331"/>
        </a:xfrm>
        <a:prstGeom prst="rect">
          <a:avLst/>
        </a:prstGeom>
        <a:solidFill>
          <a:schemeClr val="lt1">
            <a:hueOff val="0"/>
            <a:satOff val="0"/>
            <a:lumOff val="0"/>
            <a:alphaOff val="0"/>
          </a:schemeClr>
        </a:solidFill>
        <a:ln w="19050" cap="flat" cmpd="sng" algn="ctr">
          <a:solidFill>
            <a:srgbClr val="929000">
              <a:alpha val="38039"/>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Other medications </a:t>
          </a:r>
          <a:endParaRPr lang="en-US" sz="1200" kern="1200" dirty="0"/>
        </a:p>
      </dsp:txBody>
      <dsp:txXfrm>
        <a:off x="3086117" y="1317730"/>
        <a:ext cx="1808471" cy="271331"/>
      </dsp:txXfrm>
    </dsp:sp>
    <dsp:sp modelId="{1AC0F988-28DB-174A-B778-E951F30B289D}">
      <dsp:nvSpPr>
        <dsp:cNvPr id="0" name=""/>
        <dsp:cNvSpPr/>
      </dsp:nvSpPr>
      <dsp:spPr>
        <a:xfrm>
          <a:off x="915950" y="3041201"/>
          <a:ext cx="1808471" cy="551363"/>
        </a:xfrm>
        <a:prstGeom prst="rect">
          <a:avLst/>
        </a:prstGeom>
        <a:solidFill>
          <a:schemeClr val="lt1">
            <a:hueOff val="0"/>
            <a:satOff val="0"/>
            <a:lumOff val="0"/>
            <a:alphaOff val="0"/>
          </a:schemeClr>
        </a:solidFill>
        <a:ln w="19050" cap="flat" cmpd="sng" algn="ctr">
          <a:solidFill>
            <a:srgbClr val="73FDD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Other useful drugs </a:t>
          </a:r>
          <a:endParaRPr lang="en-US" sz="1200" kern="1200" dirty="0"/>
        </a:p>
      </dsp:txBody>
      <dsp:txXfrm>
        <a:off x="915950" y="3041201"/>
        <a:ext cx="1808471" cy="551363"/>
      </dsp:txXfrm>
    </dsp:sp>
    <dsp:sp modelId="{4DCB35F5-4D59-2E4D-9695-039A9B5132C0}">
      <dsp:nvSpPr>
        <dsp:cNvPr id="0" name=""/>
        <dsp:cNvSpPr/>
      </dsp:nvSpPr>
      <dsp:spPr>
        <a:xfrm>
          <a:off x="3086117" y="1726902"/>
          <a:ext cx="1808471" cy="551363"/>
        </a:xfrm>
        <a:prstGeom prst="rect">
          <a:avLst/>
        </a:prstGeom>
        <a:solidFill>
          <a:schemeClr val="lt1">
            <a:hueOff val="0"/>
            <a:satOff val="0"/>
            <a:lumOff val="0"/>
            <a:alphaOff val="0"/>
          </a:schemeClr>
        </a:solidFill>
        <a:ln w="19050" cap="flat" cmpd="sng" algn="ctr">
          <a:solidFill>
            <a:srgbClr val="941651">
              <a:alpha val="45098"/>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Dopamine agonist →</a:t>
          </a:r>
          <a:r>
            <a:rPr lang="en-US" sz="1200" kern="1200" dirty="0" smtClean="0">
              <a:solidFill>
                <a:srgbClr val="0432FF"/>
              </a:solidFill>
            </a:rPr>
            <a:t>Bromocriptine </a:t>
          </a:r>
          <a:endParaRPr lang="en-US" sz="1200" kern="1200" dirty="0">
            <a:solidFill>
              <a:srgbClr val="0432FF"/>
            </a:solidFill>
          </a:endParaRPr>
        </a:p>
      </dsp:txBody>
      <dsp:txXfrm>
        <a:off x="3086117" y="1726902"/>
        <a:ext cx="1808471" cy="551363"/>
      </dsp:txXfrm>
    </dsp:sp>
    <dsp:sp modelId="{9FA069EB-DEA4-2944-81B6-71133C2F61DA}">
      <dsp:nvSpPr>
        <dsp:cNvPr id="0" name=""/>
        <dsp:cNvSpPr/>
      </dsp:nvSpPr>
      <dsp:spPr>
        <a:xfrm>
          <a:off x="3086117" y="2416107"/>
          <a:ext cx="1808471" cy="551363"/>
        </a:xfrm>
        <a:prstGeom prst="rect">
          <a:avLst/>
        </a:prstGeom>
        <a:solidFill>
          <a:schemeClr val="lt1">
            <a:hueOff val="0"/>
            <a:satOff val="0"/>
            <a:lumOff val="0"/>
            <a:alphaOff val="0"/>
          </a:schemeClr>
        </a:solidFill>
        <a:ln w="19050" cap="flat" cmpd="sng" algn="ctr">
          <a:solidFill>
            <a:srgbClr val="941651">
              <a:alpha val="45098"/>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MAO-B inhibitors →</a:t>
          </a:r>
          <a:r>
            <a:rPr lang="en-US" sz="1200" kern="1200" dirty="0" smtClean="0">
              <a:solidFill>
                <a:srgbClr val="0432FF"/>
              </a:solidFill>
            </a:rPr>
            <a:t>Selegiline</a:t>
          </a:r>
          <a:endParaRPr lang="en-US" sz="1200" kern="1200" dirty="0">
            <a:solidFill>
              <a:srgbClr val="0432FF"/>
            </a:solidFill>
          </a:endParaRPr>
        </a:p>
      </dsp:txBody>
      <dsp:txXfrm>
        <a:off x="3086117" y="2416107"/>
        <a:ext cx="1808471" cy="551363"/>
      </dsp:txXfrm>
    </dsp:sp>
    <dsp:sp modelId="{EA66B682-94C3-494C-8254-DC7EDDD92E9B}">
      <dsp:nvSpPr>
        <dsp:cNvPr id="0" name=""/>
        <dsp:cNvSpPr/>
      </dsp:nvSpPr>
      <dsp:spPr>
        <a:xfrm>
          <a:off x="3086117" y="3105311"/>
          <a:ext cx="1808471" cy="551363"/>
        </a:xfrm>
        <a:prstGeom prst="rect">
          <a:avLst/>
        </a:prstGeom>
        <a:solidFill>
          <a:schemeClr val="lt1">
            <a:hueOff val="0"/>
            <a:satOff val="0"/>
            <a:lumOff val="0"/>
            <a:alphaOff val="0"/>
          </a:schemeClr>
        </a:solidFill>
        <a:ln w="19050" cap="flat" cmpd="sng" algn="ctr">
          <a:solidFill>
            <a:srgbClr val="941651">
              <a:alpha val="45098"/>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Enhance dopamine release →</a:t>
          </a:r>
          <a:r>
            <a:rPr lang="en-US" sz="1200" kern="1200" dirty="0" smtClean="0">
              <a:solidFill>
                <a:srgbClr val="0432FF"/>
              </a:solidFill>
            </a:rPr>
            <a:t>Amantadine</a:t>
          </a:r>
          <a:endParaRPr lang="en-US" sz="1200" kern="1200" dirty="0">
            <a:solidFill>
              <a:srgbClr val="0432FF"/>
            </a:solidFill>
          </a:endParaRPr>
        </a:p>
      </dsp:txBody>
      <dsp:txXfrm>
        <a:off x="3086117" y="3105311"/>
        <a:ext cx="1808471" cy="551363"/>
      </dsp:txXfrm>
    </dsp:sp>
    <dsp:sp modelId="{F0F32028-3FB6-E646-9F39-4D6C800E752B}">
      <dsp:nvSpPr>
        <dsp:cNvPr id="0" name=""/>
        <dsp:cNvSpPr/>
      </dsp:nvSpPr>
      <dsp:spPr>
        <a:xfrm>
          <a:off x="3086117" y="3794515"/>
          <a:ext cx="1808471" cy="551363"/>
        </a:xfrm>
        <a:prstGeom prst="rect">
          <a:avLst/>
        </a:prstGeom>
        <a:solidFill>
          <a:schemeClr val="lt1">
            <a:hueOff val="0"/>
            <a:satOff val="0"/>
            <a:lumOff val="0"/>
            <a:alphaOff val="0"/>
          </a:schemeClr>
        </a:solidFill>
        <a:ln w="19050" cap="flat" cmpd="sng" algn="ctr">
          <a:solidFill>
            <a:srgbClr val="941651">
              <a:alpha val="45098"/>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Muscarinic receptor antagonist →</a:t>
          </a:r>
          <a:r>
            <a:rPr lang="en-US" sz="1200" kern="1200" dirty="0" err="1" smtClean="0">
              <a:solidFill>
                <a:srgbClr val="0432FF"/>
              </a:solidFill>
            </a:rPr>
            <a:t>Benztropine</a:t>
          </a:r>
          <a:r>
            <a:rPr lang="en-US" sz="1200" kern="1200" dirty="0" smtClean="0">
              <a:solidFill>
                <a:srgbClr val="0432FF"/>
              </a:solidFill>
            </a:rPr>
            <a:t> and </a:t>
          </a:r>
          <a:r>
            <a:rPr lang="en-US" sz="1200" kern="1200" dirty="0" err="1" smtClean="0">
              <a:solidFill>
                <a:srgbClr val="0432FF"/>
              </a:solidFill>
            </a:rPr>
            <a:t>trihexyphenidyl</a:t>
          </a:r>
          <a:endParaRPr lang="en-US" sz="1200" kern="1200" dirty="0">
            <a:solidFill>
              <a:srgbClr val="0432FF"/>
            </a:solidFill>
          </a:endParaRPr>
        </a:p>
      </dsp:txBody>
      <dsp:txXfrm>
        <a:off x="3086117" y="3794515"/>
        <a:ext cx="1808471" cy="551363"/>
      </dsp:txXfrm>
    </dsp:sp>
    <dsp:sp modelId="{8838BE32-49FE-CB4C-84FF-A879C71FF7A6}">
      <dsp:nvSpPr>
        <dsp:cNvPr id="0" name=""/>
        <dsp:cNvSpPr/>
      </dsp:nvSpPr>
      <dsp:spPr>
        <a:xfrm>
          <a:off x="3086117" y="4483719"/>
          <a:ext cx="1808471" cy="423143"/>
        </a:xfrm>
        <a:prstGeom prst="rect">
          <a:avLst/>
        </a:prstGeom>
        <a:solidFill>
          <a:schemeClr val="lt1">
            <a:hueOff val="0"/>
            <a:satOff val="0"/>
            <a:lumOff val="0"/>
            <a:alphaOff val="0"/>
          </a:schemeClr>
        </a:solidFill>
        <a:ln w="19050" cap="flat" cmpd="sng" algn="ctr">
          <a:solidFill>
            <a:srgbClr val="941651">
              <a:alpha val="40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COMT inhibitors </a:t>
          </a:r>
          <a:r>
            <a:rPr lang="en-US" sz="1200" kern="1200" dirty="0" err="1" smtClean="0">
              <a:solidFill>
                <a:srgbClr val="0432FF"/>
              </a:solidFill>
            </a:rPr>
            <a:t>entacapaone</a:t>
          </a:r>
          <a:r>
            <a:rPr lang="en-US" sz="1200" kern="1200" dirty="0" smtClean="0"/>
            <a:t> </a:t>
          </a:r>
          <a:endParaRPr lang="en-US" sz="1200" kern="1200" dirty="0"/>
        </a:p>
      </dsp:txBody>
      <dsp:txXfrm>
        <a:off x="3086117" y="4483719"/>
        <a:ext cx="1808471" cy="42314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3F033F-8D2B-714D-8058-642D570BF57F}" type="datetimeFigureOut">
              <a:rPr lang="en-US" smtClean="0"/>
              <a:t>11/1/17</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E5190A-6CD4-FB48-A6F9-593816121248}" type="slidenum">
              <a:rPr lang="en-US" smtClean="0"/>
              <a:t>‹#›</a:t>
            </a:fld>
            <a:endParaRPr lang="en-US"/>
          </a:p>
        </p:txBody>
      </p:sp>
    </p:spTree>
    <p:extLst>
      <p:ext uri="{BB962C8B-B14F-4D97-AF65-F5344CB8AC3E}">
        <p14:creationId xmlns:p14="http://schemas.microsoft.com/office/powerpoint/2010/main" val="431861055"/>
      </p:ext>
    </p:extLst>
  </p:cSld>
  <p:clrMap bg1="lt1" tx1="dk1" bg2="lt2" tx2="dk2" accent1="accent1" accent2="accent2" accent3="accent3" accent4="accent4" accent5="accent5" accent6="accent6" hlink="hlink" folHlink="folHlink"/>
  <p:notesStyle>
    <a:lvl1pPr marL="0" algn="l" defTabSz="663123" rtl="0" eaLnBrk="1" latinLnBrk="0" hangingPunct="1">
      <a:defRPr sz="870" kern="1200">
        <a:solidFill>
          <a:schemeClr val="tx1"/>
        </a:solidFill>
        <a:latin typeface="+mn-lt"/>
        <a:ea typeface="+mn-ea"/>
        <a:cs typeface="+mn-cs"/>
      </a:defRPr>
    </a:lvl1pPr>
    <a:lvl2pPr marL="331561" algn="l" defTabSz="663123" rtl="0" eaLnBrk="1" latinLnBrk="0" hangingPunct="1">
      <a:defRPr sz="870" kern="1200">
        <a:solidFill>
          <a:schemeClr val="tx1"/>
        </a:solidFill>
        <a:latin typeface="+mn-lt"/>
        <a:ea typeface="+mn-ea"/>
        <a:cs typeface="+mn-cs"/>
      </a:defRPr>
    </a:lvl2pPr>
    <a:lvl3pPr marL="663123" algn="l" defTabSz="663123" rtl="0" eaLnBrk="1" latinLnBrk="0" hangingPunct="1">
      <a:defRPr sz="870" kern="1200">
        <a:solidFill>
          <a:schemeClr val="tx1"/>
        </a:solidFill>
        <a:latin typeface="+mn-lt"/>
        <a:ea typeface="+mn-ea"/>
        <a:cs typeface="+mn-cs"/>
      </a:defRPr>
    </a:lvl3pPr>
    <a:lvl4pPr marL="994684" algn="l" defTabSz="663123" rtl="0" eaLnBrk="1" latinLnBrk="0" hangingPunct="1">
      <a:defRPr sz="870" kern="1200">
        <a:solidFill>
          <a:schemeClr val="tx1"/>
        </a:solidFill>
        <a:latin typeface="+mn-lt"/>
        <a:ea typeface="+mn-ea"/>
        <a:cs typeface="+mn-cs"/>
      </a:defRPr>
    </a:lvl4pPr>
    <a:lvl5pPr marL="1326246" algn="l" defTabSz="663123" rtl="0" eaLnBrk="1" latinLnBrk="0" hangingPunct="1">
      <a:defRPr sz="870" kern="1200">
        <a:solidFill>
          <a:schemeClr val="tx1"/>
        </a:solidFill>
        <a:latin typeface="+mn-lt"/>
        <a:ea typeface="+mn-ea"/>
        <a:cs typeface="+mn-cs"/>
      </a:defRPr>
    </a:lvl5pPr>
    <a:lvl6pPr marL="1657807" algn="l" defTabSz="663123" rtl="0" eaLnBrk="1" latinLnBrk="0" hangingPunct="1">
      <a:defRPr sz="870" kern="1200">
        <a:solidFill>
          <a:schemeClr val="tx1"/>
        </a:solidFill>
        <a:latin typeface="+mn-lt"/>
        <a:ea typeface="+mn-ea"/>
        <a:cs typeface="+mn-cs"/>
      </a:defRPr>
    </a:lvl6pPr>
    <a:lvl7pPr marL="1989369" algn="l" defTabSz="663123" rtl="0" eaLnBrk="1" latinLnBrk="0" hangingPunct="1">
      <a:defRPr sz="870" kern="1200">
        <a:solidFill>
          <a:schemeClr val="tx1"/>
        </a:solidFill>
        <a:latin typeface="+mn-lt"/>
        <a:ea typeface="+mn-ea"/>
        <a:cs typeface="+mn-cs"/>
      </a:defRPr>
    </a:lvl7pPr>
    <a:lvl8pPr marL="2320930" algn="l" defTabSz="663123" rtl="0" eaLnBrk="1" latinLnBrk="0" hangingPunct="1">
      <a:defRPr sz="870" kern="1200">
        <a:solidFill>
          <a:schemeClr val="tx1"/>
        </a:solidFill>
        <a:latin typeface="+mn-lt"/>
        <a:ea typeface="+mn-ea"/>
        <a:cs typeface="+mn-cs"/>
      </a:defRPr>
    </a:lvl8pPr>
    <a:lvl9pPr marL="2652492" algn="l" defTabSz="663123" rtl="0" eaLnBrk="1" latinLnBrk="0" hangingPunct="1">
      <a:defRPr sz="87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E5190A-6CD4-FB48-A6F9-593816121248}" type="slidenum">
              <a:rPr lang="en-US" smtClean="0"/>
              <a:t>2</a:t>
            </a:fld>
            <a:endParaRPr lang="en-US"/>
          </a:p>
        </p:txBody>
      </p:sp>
    </p:spTree>
    <p:extLst>
      <p:ext uri="{BB962C8B-B14F-4D97-AF65-F5344CB8AC3E}">
        <p14:creationId xmlns:p14="http://schemas.microsoft.com/office/powerpoint/2010/main" val="1693160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E5190A-6CD4-FB48-A6F9-593816121248}" type="slidenum">
              <a:rPr lang="en-US" smtClean="0"/>
              <a:t>3</a:t>
            </a:fld>
            <a:endParaRPr lang="en-US"/>
          </a:p>
        </p:txBody>
      </p:sp>
    </p:spTree>
    <p:extLst>
      <p:ext uri="{BB962C8B-B14F-4D97-AF65-F5344CB8AC3E}">
        <p14:creationId xmlns:p14="http://schemas.microsoft.com/office/powerpoint/2010/main" val="685058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E5190A-6CD4-FB48-A6F9-593816121248}" type="slidenum">
              <a:rPr lang="en-US" smtClean="0"/>
              <a:t>6</a:t>
            </a:fld>
            <a:endParaRPr lang="en-US"/>
          </a:p>
        </p:txBody>
      </p:sp>
    </p:spTree>
    <p:extLst>
      <p:ext uri="{BB962C8B-B14F-4D97-AF65-F5344CB8AC3E}">
        <p14:creationId xmlns:p14="http://schemas.microsoft.com/office/powerpoint/2010/main" val="327395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E5190A-6CD4-FB48-A6F9-593816121248}" type="slidenum">
              <a:rPr lang="en-US" smtClean="0"/>
              <a:t>7</a:t>
            </a:fld>
            <a:endParaRPr lang="en-US"/>
          </a:p>
        </p:txBody>
      </p:sp>
    </p:spTree>
    <p:extLst>
      <p:ext uri="{BB962C8B-B14F-4D97-AF65-F5344CB8AC3E}">
        <p14:creationId xmlns:p14="http://schemas.microsoft.com/office/powerpoint/2010/main" val="253502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E5190A-6CD4-FB48-A6F9-593816121248}" type="slidenum">
              <a:rPr lang="en-US" smtClean="0"/>
              <a:t>8</a:t>
            </a:fld>
            <a:endParaRPr lang="en-US"/>
          </a:p>
        </p:txBody>
      </p:sp>
    </p:spTree>
    <p:extLst>
      <p:ext uri="{BB962C8B-B14F-4D97-AF65-F5344CB8AC3E}">
        <p14:creationId xmlns:p14="http://schemas.microsoft.com/office/powerpoint/2010/main" val="1139336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E5190A-6CD4-FB48-A6F9-593816121248}" type="slidenum">
              <a:rPr lang="en-US" smtClean="0"/>
              <a:t>9</a:t>
            </a:fld>
            <a:endParaRPr lang="en-US"/>
          </a:p>
        </p:txBody>
      </p:sp>
    </p:spTree>
    <p:extLst>
      <p:ext uri="{BB962C8B-B14F-4D97-AF65-F5344CB8AC3E}">
        <p14:creationId xmlns:p14="http://schemas.microsoft.com/office/powerpoint/2010/main" val="312361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621191"/>
            <a:ext cx="5143500" cy="3448756"/>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9BCF2D-96DF-9347-8969-C5D349EA6356}"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9BCF2D-96DF-9347-8969-C5D349EA6356}"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527403"/>
            <a:ext cx="1478756" cy="839487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1487" y="527403"/>
            <a:ext cx="4350544" cy="839487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9BCF2D-96DF-9347-8969-C5D349EA6356}"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9BCF2D-96DF-9347-8969-C5D349EA6356}"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2"/>
            <a:ext cx="5915025" cy="4120620"/>
          </a:xfrm>
        </p:spPr>
        <p:txBody>
          <a:bodyPr anchor="b"/>
          <a:lstStyle>
            <a:lvl1pPr>
              <a:defRPr sz="3375"/>
            </a:lvl1pPr>
          </a:lstStyle>
          <a:p>
            <a:r>
              <a:rPr lang="en-US" smtClean="0"/>
              <a:t>Click to edit Master title style</a:t>
            </a:r>
            <a:endParaRPr lang="en-US"/>
          </a:p>
        </p:txBody>
      </p:sp>
      <p:sp>
        <p:nvSpPr>
          <p:cNvPr id="3" name="Text Placeholder 2"/>
          <p:cNvSpPr>
            <a:spLocks noGrp="1"/>
          </p:cNvSpPr>
          <p:nvPr>
            <p:ph type="body" idx="1"/>
          </p:nvPr>
        </p:nvSpPr>
        <p:spPr>
          <a:xfrm>
            <a:off x="467916" y="6629225"/>
            <a:ext cx="5915025" cy="216693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9BCF2D-96DF-9347-8969-C5D349EA6356}"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71488" y="2637014"/>
            <a:ext cx="2914650" cy="62852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71863" y="2637014"/>
            <a:ext cx="2914650" cy="62852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9BCF2D-96DF-9347-8969-C5D349EA6356}" type="datetimeFigureOut">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4"/>
            <a:ext cx="5915025" cy="191470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9BCF2D-96DF-9347-8969-C5D349EA6356}" type="datetimeFigureOut">
              <a:rPr lang="en-US" smtClean="0"/>
              <a:t>11/1/17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9BCF2D-96DF-9347-8969-C5D349EA6356}" type="datetimeFigureOut">
              <a:rPr lang="en-US" smtClean="0"/>
              <a:t>11/1/17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9BCF2D-96DF-9347-8969-C5D349EA6356}" type="datetimeFigureOut">
              <a:rPr lang="en-US" smtClean="0"/>
              <a:t>11/1/17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3" cy="2311400"/>
          </a:xfrm>
        </p:spPr>
        <p:txBody>
          <a:bodyPr anchor="b"/>
          <a:lstStyle>
            <a:lvl1pPr>
              <a:defRPr sz="1800"/>
            </a:lvl1pPr>
          </a:lstStyle>
          <a:p>
            <a:r>
              <a:rPr lang="en-US" smtClean="0"/>
              <a:t>Click to edit Master title style</a:t>
            </a:r>
            <a:endParaRPr lang="en-US"/>
          </a:p>
        </p:txBody>
      </p:sp>
      <p:sp>
        <p:nvSpPr>
          <p:cNvPr id="3" name="Content Placeholder 2"/>
          <p:cNvSpPr>
            <a:spLocks noGrp="1"/>
          </p:cNvSpPr>
          <p:nvPr>
            <p:ph idx="1"/>
          </p:nvPr>
        </p:nvSpPr>
        <p:spPr>
          <a:xfrm>
            <a:off x="2915543" y="1426281"/>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9BCF2D-96DF-9347-8969-C5D349EA6356}" type="datetimeFigureOut">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3" cy="2311400"/>
          </a:xfrm>
        </p:spPr>
        <p:txBody>
          <a:bodyPr anchor="b"/>
          <a:lstStyle>
            <a:lvl1pPr>
              <a:defRPr sz="1800"/>
            </a:lvl1pPr>
          </a:lstStyle>
          <a:p>
            <a:r>
              <a:rPr lang="en-US" smtClean="0"/>
              <a:t>Click to edit Master title style</a:t>
            </a:r>
            <a:endParaRPr lang="en-US"/>
          </a:p>
        </p:txBody>
      </p:sp>
      <p:sp>
        <p:nvSpPr>
          <p:cNvPr id="3" name="Picture Placeholder 2"/>
          <p:cNvSpPr>
            <a:spLocks noGrp="1"/>
          </p:cNvSpPr>
          <p:nvPr>
            <p:ph type="pic" idx="1"/>
          </p:nvPr>
        </p:nvSpPr>
        <p:spPr>
          <a:xfrm>
            <a:off x="2915543" y="1426281"/>
            <a:ext cx="3471863" cy="703968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9BCF2D-96DF-9347-8969-C5D349EA6356}" type="datetimeFigureOut">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75000"/>
                  </a:schemeClr>
                </a:solidFill>
              </a:defRPr>
            </a:lvl1pPr>
          </a:lstStyle>
          <a:p>
            <a:fld id="{CB9BCF2D-96DF-9347-8969-C5D349EA6356}" type="datetimeFigureOut">
              <a:rPr lang="en-US" smtClean="0"/>
              <a:t>11/1/17</a:t>
            </a:fld>
            <a:endParaRPr lang="en-US"/>
          </a:p>
        </p:txBody>
      </p:sp>
      <p:sp>
        <p:nvSpPr>
          <p:cNvPr id="5" name="Footer Placeholder 4"/>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75000"/>
                  </a:schemeClr>
                </a:solidFill>
              </a:defRPr>
            </a:lvl1pPr>
          </a:lstStyle>
          <a:p>
            <a:fld id="{A615B8D4-36A7-0F48-8B20-C0FD90121DE2}" type="slidenum">
              <a:rPr lang="en-US" smtClean="0"/>
              <a:t>‹#›</a:t>
            </a:fld>
            <a:endParaRPr lang="en-US"/>
          </a:p>
        </p:txBody>
      </p:sp>
    </p:spTree>
    <p:extLst>
      <p:ext uri="{BB962C8B-B14F-4D97-AF65-F5344CB8AC3E}">
        <p14:creationId xmlns:p14="http://schemas.microsoft.com/office/powerpoint/2010/main" val="1747557881"/>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hyperlink" Target="https://docs.google.com/presentation/d/1_-g1vol4eBWPet5xVCkuTGFvvnhFF3PJmU0tWtEEw_o/edit?usp=sharing" TargetMode="External"/><Relationship Id="rId6" Type="http://schemas.openxmlformats.org/officeDocument/2006/relationships/image" Target="../media/image4.png"/><Relationship Id="rId7" Type="http://schemas.microsoft.com/office/2007/relationships/hdphoto" Target="../media/hdphoto1.wdp"/><Relationship Id="rId8" Type="http://schemas.openxmlformats.org/officeDocument/2006/relationships/image" Target="../media/image5.tiff"/><Relationship Id="rId9" Type="http://schemas.openxmlformats.org/officeDocument/2006/relationships/image" Target="../media/image6.png"/><Relationship Id="rId10" Type="http://schemas.openxmlformats.org/officeDocument/2006/relationships/hyperlink" Target="https://docs.google.com/presentation/d/1Z0Vf9oEOJSXo4JIA0mTCk5jB-OU9LP5TFCwz8iBgNac/edit?usp=sharing" TargetMode="External"/><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tiff"/><Relationship Id="rId5" Type="http://schemas.openxmlformats.org/officeDocument/2006/relationships/hyperlink" Target="https://docs.google.com/forms/d/e/1FAIpQLSc57qjDXLPcQLYftI27W91gCKD2RgH0OzQDdDxsiLYmH9DKtw/viewform" TargetMode="External"/><Relationship Id="rId6" Type="http://schemas.openxmlformats.org/officeDocument/2006/relationships/image" Target="../media/image35.tiff"/><Relationship Id="rId7" Type="http://schemas.openxmlformats.org/officeDocument/2006/relationships/hyperlink" Target="https://twitter.com/pharma436" TargetMode="External"/><Relationship Id="rId8" Type="http://schemas.openxmlformats.org/officeDocument/2006/relationships/image" Target="../media/image36.tiff"/><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2.xml.rels><?xml version="1.0" encoding="UTF-8" standalone="yes"?>
<Relationships xmlns="http://schemas.openxmlformats.org/package/2006/relationships"><Relationship Id="rId3" Type="http://schemas.openxmlformats.org/officeDocument/2006/relationships/image" Target="../media/image7.tmp"/><Relationship Id="rId4" Type="http://schemas.openxmlformats.org/officeDocument/2006/relationships/image" Target="../media/image8.tmp"/><Relationship Id="rId5" Type="http://schemas.openxmlformats.org/officeDocument/2006/relationships/image" Target="../media/image9.tmp"/><Relationship Id="rId6" Type="http://schemas.openxmlformats.org/officeDocument/2006/relationships/image" Target="../media/image10.tmp"/><Relationship Id="rId7" Type="http://schemas.openxmlformats.org/officeDocument/2006/relationships/image" Target="../media/image11.jpeg"/><Relationship Id="rId8"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1" Type="http://schemas.openxmlformats.org/officeDocument/2006/relationships/diagramColors" Target="../diagrams/colors2.xml"/><Relationship Id="rId12" Type="http://schemas.microsoft.com/office/2007/relationships/diagramDrawing" Target="../diagrams/drawing2.xml"/><Relationship Id="rId13"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diagramData" Target="../diagrams/data2.xml"/><Relationship Id="rId9" Type="http://schemas.openxmlformats.org/officeDocument/2006/relationships/diagramLayout" Target="../diagrams/layout2.xml"/><Relationship Id="rId10"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hyperlink" Target="http://www.google.com.eg/url?sa=i&amp;rct=j&amp;q=&amp;esrc=s&amp;source=images&amp;cd=&amp;cad=rja&amp;uact=8&amp;ved=0CAcQjRxqFQoTCNKZn9aqqMgCFUFqGgodO6MGvg&amp;url=http://www.diseasesweb.org/neurology-2/parkinsons-disease&amp;psig=AFQjCNEMwTa7Bc3SYVZcJJehCiZgXveFoQ&amp;ust=1444030995597682" TargetMode="External"/><Relationship Id="rId8" Type="http://schemas.openxmlformats.org/officeDocument/2006/relationships/image" Target="../media/image19.jpeg"/><Relationship Id="rId9" Type="http://schemas.openxmlformats.org/officeDocument/2006/relationships/image" Target="../media/image20.emf"/><Relationship Id="rId10" Type="http://schemas.openxmlformats.org/officeDocument/2006/relationships/image" Target="../media/image21.png"/><Relationship Id="rId11"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4.tm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mp"/></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tiff"/><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hyperlink" Target="https://belladonnalilly.wordpress.com/2013/12/01/livedo-reticularis/" TargetMode="External"/><Relationship Id="rId4" Type="http://schemas.openxmlformats.org/officeDocument/2006/relationships/image" Target="../media/image28.jpe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763" t="4123" r="2846" b="6720"/>
          <a:stretch/>
        </p:blipFill>
        <p:spPr>
          <a:xfrm>
            <a:off x="5139640" y="198604"/>
            <a:ext cx="1580474" cy="1001546"/>
          </a:xfrm>
          <a:prstGeom prst="rect">
            <a:avLst/>
          </a:prstGeom>
        </p:spPr>
      </p:pic>
      <p:sp>
        <p:nvSpPr>
          <p:cNvPr id="21" name="Oval 20"/>
          <p:cNvSpPr/>
          <p:nvPr/>
        </p:nvSpPr>
        <p:spPr>
          <a:xfrm>
            <a:off x="4835299" y="4764881"/>
            <a:ext cx="1457325" cy="4143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32" name="TextBox 31"/>
          <p:cNvSpPr txBox="1"/>
          <p:nvPr/>
        </p:nvSpPr>
        <p:spPr>
          <a:xfrm>
            <a:off x="75838" y="3210039"/>
            <a:ext cx="6462170" cy="523220"/>
          </a:xfrm>
          <a:prstGeom prst="rect">
            <a:avLst/>
          </a:prstGeom>
          <a:noFill/>
        </p:spPr>
        <p:txBody>
          <a:bodyPr wrap="square" rtlCol="0">
            <a:spAutoFit/>
          </a:bodyPr>
          <a:lstStyle/>
          <a:p>
            <a:pPr algn="ctr"/>
            <a:r>
              <a:rPr lang="en-US" sz="2800" b="1" dirty="0" smtClean="0">
                <a:solidFill>
                  <a:srgbClr val="941651"/>
                </a:solidFill>
                <a:latin typeface="Goudy Old Style" charset="0"/>
                <a:ea typeface="Goudy Old Style" charset="0"/>
                <a:cs typeface="Goudy Old Style" charset="0"/>
              </a:rPr>
              <a:t>Drugs </a:t>
            </a:r>
            <a:r>
              <a:rPr lang="en-US" sz="2800" b="1" dirty="0">
                <a:solidFill>
                  <a:srgbClr val="941651"/>
                </a:solidFill>
                <a:latin typeface="Goudy Old Style" charset="0"/>
                <a:ea typeface="Goudy Old Style" charset="0"/>
                <a:cs typeface="Goudy Old Style" charset="0"/>
              </a:rPr>
              <a:t>used in Parkinsonism</a:t>
            </a:r>
            <a:endParaRPr lang="en-US" sz="2800" b="1" dirty="0" smtClean="0">
              <a:solidFill>
                <a:srgbClr val="941651"/>
              </a:solidFill>
              <a:latin typeface="Goudy Old Style" charset="0"/>
              <a:ea typeface="Goudy Old Style" charset="0"/>
              <a:cs typeface="Goudy Old Style" charset="0"/>
            </a:endParaRPr>
          </a:p>
        </p:txBody>
      </p:sp>
      <p:sp>
        <p:nvSpPr>
          <p:cNvPr id="39" name="Pentagon 38"/>
          <p:cNvSpPr/>
          <p:nvPr/>
        </p:nvSpPr>
        <p:spPr>
          <a:xfrm>
            <a:off x="0" y="4418188"/>
            <a:ext cx="1780674" cy="386767"/>
          </a:xfrm>
          <a:prstGeom prst="homePlate">
            <a:avLst/>
          </a:prstGeom>
          <a:solidFill>
            <a:srgbClr val="16C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800" b="1" dirty="0" smtClean="0">
              <a:solidFill>
                <a:schemeClr val="tx1"/>
              </a:solidFill>
              <a:latin typeface="Tsukushi A Round Gothic" charset="-128"/>
              <a:ea typeface="Tsukushi A Round Gothic" charset="-128"/>
              <a:cs typeface="Tsukushi A Round Gothic" charset="-128"/>
            </a:endParaRPr>
          </a:p>
          <a:p>
            <a:pPr algn="just"/>
            <a:r>
              <a:rPr lang="en-US" sz="1800" b="1" dirty="0" smtClean="0">
                <a:solidFill>
                  <a:schemeClr val="tx1"/>
                </a:solidFill>
                <a:latin typeface="Tsukushi A Round Gothic" charset="-128"/>
                <a:ea typeface="Tsukushi A Round Gothic" charset="-128"/>
                <a:cs typeface="Tsukushi A Round Gothic" charset="-128"/>
              </a:rPr>
              <a:t>    Objectives</a:t>
            </a:r>
            <a:r>
              <a:rPr lang="en-US" sz="1800" b="1" dirty="0">
                <a:solidFill>
                  <a:schemeClr val="tx1"/>
                </a:solidFill>
                <a:latin typeface="Tsukushi A Round Gothic" charset="-128"/>
                <a:ea typeface="Tsukushi A Round Gothic" charset="-128"/>
                <a:cs typeface="Tsukushi A Round Gothic" charset="-128"/>
              </a:rPr>
              <a:t>:</a:t>
            </a:r>
          </a:p>
          <a:p>
            <a:pPr algn="just"/>
            <a:r>
              <a:rPr lang="en-US" sz="1800" b="1" dirty="0">
                <a:solidFill>
                  <a:schemeClr val="tx1"/>
                </a:solidFill>
                <a:latin typeface="Tsukushi A Round Gothic" charset="-128"/>
                <a:ea typeface="Tsukushi A Round Gothic" charset="-128"/>
                <a:cs typeface="Tsukushi A Round Gothic" charset="-128"/>
              </a:rPr>
              <a:t> </a:t>
            </a:r>
          </a:p>
        </p:txBody>
      </p:sp>
      <p:sp>
        <p:nvSpPr>
          <p:cNvPr id="40" name="TextBox 39"/>
          <p:cNvSpPr txBox="1"/>
          <p:nvPr/>
        </p:nvSpPr>
        <p:spPr>
          <a:xfrm>
            <a:off x="131854" y="4845030"/>
            <a:ext cx="6160770" cy="1569660"/>
          </a:xfrm>
          <a:prstGeom prst="rect">
            <a:avLst/>
          </a:prstGeom>
          <a:noFill/>
        </p:spPr>
        <p:txBody>
          <a:bodyPr wrap="square" rtlCol="0">
            <a:spAutoFit/>
          </a:bodyPr>
          <a:lstStyle/>
          <a:p>
            <a:pPr marL="285750" indent="-285750">
              <a:buClr>
                <a:srgbClr val="FFD579"/>
              </a:buClr>
              <a:buFont typeface="Wingdings" charset="2"/>
              <a:buChar char="Ø"/>
            </a:pPr>
            <a:r>
              <a:rPr lang="en-US" sz="1600" dirty="0" smtClean="0"/>
              <a:t>Recognize </a:t>
            </a:r>
            <a:r>
              <a:rPr lang="en-US" sz="1600" dirty="0"/>
              <a:t>the symptoms and pathophysiology of parkinsonism</a:t>
            </a:r>
            <a:r>
              <a:rPr lang="en-US" sz="1600" dirty="0" smtClean="0"/>
              <a:t>.</a:t>
            </a:r>
          </a:p>
          <a:p>
            <a:pPr marL="285750" indent="-285750">
              <a:buClr>
                <a:srgbClr val="FFD579"/>
              </a:buClr>
              <a:buFont typeface="Wingdings" charset="2"/>
              <a:buChar char="Ø"/>
            </a:pPr>
            <a:r>
              <a:rPr lang="en-US" sz="1600" dirty="0" smtClean="0"/>
              <a:t>Understand </a:t>
            </a:r>
            <a:r>
              <a:rPr lang="en-US" sz="1600" dirty="0"/>
              <a:t>the pharmacology of drugs used for treatment of parkinsonism. </a:t>
            </a:r>
            <a:endParaRPr lang="en-US" sz="1600" dirty="0" smtClean="0"/>
          </a:p>
          <a:p>
            <a:pPr marL="285750" indent="-285750">
              <a:buClr>
                <a:srgbClr val="FFD579"/>
              </a:buClr>
              <a:buFont typeface="Wingdings" charset="2"/>
              <a:buChar char="Ø"/>
            </a:pPr>
            <a:r>
              <a:rPr lang="en-US" sz="1600" dirty="0" smtClean="0"/>
              <a:t>Define </a:t>
            </a:r>
            <a:r>
              <a:rPr lang="en-US" sz="1600" dirty="0"/>
              <a:t>pharmacokinetics, pharmacodynamics and side effects of different drugs used for the treatment of parkinsonism</a:t>
            </a:r>
            <a:r>
              <a:rPr lang="en-US" sz="1600" dirty="0" smtClean="0"/>
              <a:t>.</a:t>
            </a:r>
            <a:r>
              <a:rPr lang="en-US" sz="1600" b="1" dirty="0" smtClean="0">
                <a:solidFill>
                  <a:srgbClr val="FFC000"/>
                </a:solidFill>
              </a:rPr>
              <a:t> </a:t>
            </a:r>
          </a:p>
          <a:p>
            <a:pPr>
              <a:buClr>
                <a:srgbClr val="FFD579"/>
              </a:buClr>
            </a:pPr>
            <a:endParaRPr lang="en-US" sz="1600" dirty="0" smtClean="0"/>
          </a:p>
        </p:txBody>
      </p:sp>
      <p:sp>
        <p:nvSpPr>
          <p:cNvPr id="48" name="TextBox 47"/>
          <p:cNvSpPr txBox="1"/>
          <p:nvPr/>
        </p:nvSpPr>
        <p:spPr>
          <a:xfrm>
            <a:off x="255458" y="6505068"/>
            <a:ext cx="6073423" cy="1708160"/>
          </a:xfrm>
          <a:prstGeom prst="rect">
            <a:avLst/>
          </a:prstGeom>
          <a:noFill/>
        </p:spPr>
        <p:txBody>
          <a:bodyPr wrap="square" rtlCol="0">
            <a:spAutoFit/>
          </a:bodyPr>
          <a:lstStyle/>
          <a:p>
            <a:pPr>
              <a:lnSpc>
                <a:spcPct val="150000"/>
              </a:lnSpc>
            </a:pPr>
            <a:r>
              <a:rPr lang="en-US" sz="1400" b="1" dirty="0" smtClean="0">
                <a:solidFill>
                  <a:schemeClr val="bg1">
                    <a:lumMod val="50000"/>
                  </a:schemeClr>
                </a:solidFill>
              </a:rPr>
              <a:t>extra information and further explanation  </a:t>
            </a:r>
          </a:p>
          <a:p>
            <a:pPr>
              <a:lnSpc>
                <a:spcPct val="150000"/>
              </a:lnSpc>
            </a:pPr>
            <a:r>
              <a:rPr lang="en-US" sz="1400" b="1" dirty="0" smtClean="0">
                <a:solidFill>
                  <a:srgbClr val="FF0000"/>
                </a:solidFill>
              </a:rPr>
              <a:t>important </a:t>
            </a:r>
          </a:p>
          <a:p>
            <a:pPr>
              <a:lnSpc>
                <a:spcPct val="150000"/>
              </a:lnSpc>
            </a:pPr>
            <a:r>
              <a:rPr lang="en-US" sz="1400" b="1" dirty="0" smtClean="0">
                <a:solidFill>
                  <a:srgbClr val="008F00"/>
                </a:solidFill>
              </a:rPr>
              <a:t>doctors notes  </a:t>
            </a:r>
          </a:p>
          <a:p>
            <a:pPr>
              <a:lnSpc>
                <a:spcPct val="150000"/>
              </a:lnSpc>
            </a:pPr>
            <a:r>
              <a:rPr lang="en-US" sz="1400" b="1" dirty="0" smtClean="0">
                <a:solidFill>
                  <a:srgbClr val="0432FF"/>
                </a:solidFill>
              </a:rPr>
              <a:t>Drugs names </a:t>
            </a:r>
            <a:endParaRPr lang="ar-SA" sz="1400" b="1" dirty="0" smtClean="0">
              <a:solidFill>
                <a:srgbClr val="0432FF"/>
              </a:solidFill>
            </a:endParaRPr>
          </a:p>
          <a:p>
            <a:pPr>
              <a:lnSpc>
                <a:spcPct val="150000"/>
              </a:lnSpc>
            </a:pPr>
            <a:r>
              <a:rPr lang="en-US" sz="1400" b="1" dirty="0" smtClean="0">
                <a:solidFill>
                  <a:srgbClr val="009193"/>
                </a:solidFill>
              </a:rPr>
              <a:t>Mnemonics </a:t>
            </a:r>
          </a:p>
        </p:txBody>
      </p:sp>
      <p:sp>
        <p:nvSpPr>
          <p:cNvPr id="49" name="Oval 48"/>
          <p:cNvSpPr/>
          <p:nvPr/>
        </p:nvSpPr>
        <p:spPr>
          <a:xfrm flipV="1">
            <a:off x="85972" y="6692477"/>
            <a:ext cx="191187" cy="17425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50" name="Oval 49"/>
          <p:cNvSpPr/>
          <p:nvPr/>
        </p:nvSpPr>
        <p:spPr>
          <a:xfrm flipV="1">
            <a:off x="92294" y="7020953"/>
            <a:ext cx="191187" cy="1742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2" name="Oval 51"/>
          <p:cNvSpPr/>
          <p:nvPr/>
        </p:nvSpPr>
        <p:spPr>
          <a:xfrm flipV="1">
            <a:off x="92666" y="7600085"/>
            <a:ext cx="191187" cy="174253"/>
          </a:xfrm>
          <a:prstGeom prst="ellipse">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EFA00"/>
              </a:solidFill>
            </a:endParaRPr>
          </a:p>
        </p:txBody>
      </p:sp>
      <p:sp>
        <p:nvSpPr>
          <p:cNvPr id="53" name="Oval 52"/>
          <p:cNvSpPr/>
          <p:nvPr/>
        </p:nvSpPr>
        <p:spPr>
          <a:xfrm flipV="1">
            <a:off x="92294" y="7310519"/>
            <a:ext cx="191187" cy="174253"/>
          </a:xfrm>
          <a:prstGeom prst="ellipse">
            <a:avLst/>
          </a:prstGeom>
          <a:solidFill>
            <a:srgbClr val="008F00"/>
          </a:solidFill>
          <a:ln>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F00"/>
              </a:solidFill>
            </a:endParaRPr>
          </a:p>
        </p:txBody>
      </p:sp>
      <p:sp>
        <p:nvSpPr>
          <p:cNvPr id="61" name="TextBox 60"/>
          <p:cNvSpPr txBox="1"/>
          <p:nvPr/>
        </p:nvSpPr>
        <p:spPr>
          <a:xfrm>
            <a:off x="540819" y="9093624"/>
            <a:ext cx="4505280" cy="307777"/>
          </a:xfrm>
          <a:prstGeom prst="rect">
            <a:avLst/>
          </a:prstGeom>
          <a:noFill/>
        </p:spPr>
        <p:txBody>
          <a:bodyPr wrap="square" rtlCol="0">
            <a:spAutoFit/>
          </a:bodyPr>
          <a:lstStyle/>
          <a:p>
            <a:r>
              <a:rPr lang="en-US" sz="1400" dirty="0" smtClean="0"/>
              <a:t>Kindly check the editing file before studying this document  </a:t>
            </a:r>
            <a:endParaRPr lang="en-US" sz="1400" dirty="0"/>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7500" t="31944" r="17500" b="14514"/>
          <a:stretch/>
        </p:blipFill>
        <p:spPr>
          <a:xfrm>
            <a:off x="159866" y="267240"/>
            <a:ext cx="1433509" cy="1180808"/>
          </a:xfrm>
          <a:prstGeom prst="rect">
            <a:avLst/>
          </a:prstGeom>
        </p:spPr>
      </p:pic>
      <p:sp>
        <p:nvSpPr>
          <p:cNvPr id="20" name="Pentagon 19"/>
          <p:cNvSpPr/>
          <p:nvPr/>
        </p:nvSpPr>
        <p:spPr>
          <a:xfrm>
            <a:off x="0" y="6197167"/>
            <a:ext cx="1780674" cy="360862"/>
          </a:xfrm>
          <a:prstGeom prst="homePlate">
            <a:avLst/>
          </a:prstGeom>
          <a:solidFill>
            <a:srgbClr val="16C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smtClean="0">
              <a:solidFill>
                <a:schemeClr val="tx1"/>
              </a:solidFill>
              <a:latin typeface="Tsukushi A Round Gothic" charset="-128"/>
              <a:ea typeface="Tsukushi A Round Gothic" charset="-128"/>
              <a:cs typeface="Tsukushi A Round Gothic" charset="-128"/>
            </a:endParaRPr>
          </a:p>
          <a:p>
            <a:pPr algn="ctr"/>
            <a:r>
              <a:rPr lang="en-US" sz="1800" b="1" dirty="0" smtClean="0">
                <a:solidFill>
                  <a:schemeClr val="tx1"/>
                </a:solidFill>
                <a:latin typeface="Tsukushi A Round Gothic" charset="-128"/>
                <a:ea typeface="Tsukushi A Round Gothic" charset="-128"/>
                <a:cs typeface="Tsukushi A Round Gothic" charset="-128"/>
              </a:rPr>
              <a:t>  color </a:t>
            </a:r>
            <a:r>
              <a:rPr lang="en-US" sz="1800" b="1" dirty="0">
                <a:solidFill>
                  <a:schemeClr val="tx1"/>
                </a:solidFill>
                <a:latin typeface="Tsukushi A Round Gothic" charset="-128"/>
                <a:ea typeface="Tsukushi A Round Gothic" charset="-128"/>
                <a:cs typeface="Tsukushi A Round Gothic" charset="-128"/>
              </a:rPr>
              <a:t>index:</a:t>
            </a:r>
          </a:p>
          <a:p>
            <a:pPr algn="just"/>
            <a:endParaRPr lang="en-US" sz="1600" b="1" dirty="0">
              <a:solidFill>
                <a:schemeClr val="tx1"/>
              </a:solidFill>
              <a:latin typeface="Tsukushi A Round Gothic" charset="-128"/>
              <a:ea typeface="Tsukushi A Round Gothic" charset="-128"/>
              <a:cs typeface="Tsukushi A Round Gothic" charset="-128"/>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 b="7753"/>
          <a:stretch/>
        </p:blipFill>
        <p:spPr>
          <a:xfrm>
            <a:off x="1895225" y="520531"/>
            <a:ext cx="2823395" cy="2799493"/>
          </a:xfrm>
          <a:prstGeom prst="rect">
            <a:avLst/>
          </a:prstGeom>
        </p:spPr>
      </p:pic>
      <p:sp>
        <p:nvSpPr>
          <p:cNvPr id="23" name="Oval 22"/>
          <p:cNvSpPr/>
          <p:nvPr/>
        </p:nvSpPr>
        <p:spPr>
          <a:xfrm flipV="1">
            <a:off x="92666" y="7942761"/>
            <a:ext cx="191187" cy="174253"/>
          </a:xfrm>
          <a:prstGeom prst="ellipse">
            <a:avLst/>
          </a:prstGeom>
          <a:solidFill>
            <a:srgbClr val="009193"/>
          </a:solidFill>
          <a:ln>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EFA00"/>
              </a:solidFill>
            </a:endParaRPr>
          </a:p>
        </p:txBody>
      </p:sp>
      <p:pic>
        <p:nvPicPr>
          <p:cNvPr id="19" name="Picture 18">
            <a:hlinkClick r:id="rId5"/>
          </p:cNvPr>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85972" y="9350475"/>
            <a:ext cx="475921" cy="475921"/>
          </a:xfrm>
          <a:prstGeom prst="rect">
            <a:avLst/>
          </a:prstGeom>
        </p:spPr>
      </p:pic>
      <p:sp>
        <p:nvSpPr>
          <p:cNvPr id="22" name="TextBox 21"/>
          <p:cNvSpPr txBox="1"/>
          <p:nvPr/>
        </p:nvSpPr>
        <p:spPr>
          <a:xfrm>
            <a:off x="561893" y="9313436"/>
            <a:ext cx="6225881" cy="694806"/>
          </a:xfrm>
          <a:prstGeom prst="rect">
            <a:avLst/>
          </a:prstGeom>
          <a:noFill/>
        </p:spPr>
        <p:txBody>
          <a:bodyPr wrap="square" rtlCol="0">
            <a:spAutoFit/>
          </a:bodyPr>
          <a:lstStyle/>
          <a:p>
            <a:r>
              <a:rPr lang="en-US" dirty="0">
                <a:hlinkClick r:id="rId5"/>
              </a:rPr>
              <a:t>https://docs.google.com/presentation/d/1_-g1vol4eBWPet5xVCkuTGFvvnhFF3PJmU0tWtEEw_o/edit?usp=sharing</a:t>
            </a:r>
            <a:endParaRPr lang="en-US" dirty="0"/>
          </a:p>
          <a:p>
            <a:endParaRPr lang="en-US" dirty="0"/>
          </a:p>
        </p:txBody>
      </p:sp>
      <p:pic>
        <p:nvPicPr>
          <p:cNvPr id="25" name="Picture 24"/>
          <p:cNvPicPr>
            <a:picLocks noChangeAspect="1"/>
          </p:cNvPicPr>
          <p:nvPr/>
        </p:nvPicPr>
        <p:blipFill>
          <a:blip r:embed="rId8"/>
          <a:stretch>
            <a:fillRect/>
          </a:stretch>
        </p:blipFill>
        <p:spPr>
          <a:xfrm>
            <a:off x="-102893" y="8361129"/>
            <a:ext cx="853650" cy="904869"/>
          </a:xfrm>
          <a:prstGeom prst="rect">
            <a:avLst/>
          </a:prstGeom>
        </p:spPr>
      </p:pic>
      <p:sp>
        <p:nvSpPr>
          <p:cNvPr id="26" name="TextBox 25"/>
          <p:cNvSpPr txBox="1"/>
          <p:nvPr/>
        </p:nvSpPr>
        <p:spPr>
          <a:xfrm>
            <a:off x="692165" y="8424045"/>
            <a:ext cx="4505280" cy="307777"/>
          </a:xfrm>
          <a:prstGeom prst="rect">
            <a:avLst/>
          </a:prstGeom>
          <a:noFill/>
        </p:spPr>
        <p:txBody>
          <a:bodyPr wrap="square" rtlCol="0">
            <a:spAutoFit/>
          </a:bodyPr>
          <a:lstStyle/>
          <a:p>
            <a:r>
              <a:rPr lang="en-US" sz="1400" dirty="0"/>
              <a:t>Check out the mnemonics file :</a:t>
            </a: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9311" y="6830696"/>
            <a:ext cx="1593576" cy="1412448"/>
          </a:xfrm>
          <a:prstGeom prst="rect">
            <a:avLst/>
          </a:prstGeom>
        </p:spPr>
      </p:pic>
      <p:sp>
        <p:nvSpPr>
          <p:cNvPr id="3" name="Rectangle 2"/>
          <p:cNvSpPr/>
          <p:nvPr/>
        </p:nvSpPr>
        <p:spPr>
          <a:xfrm>
            <a:off x="617003" y="8618630"/>
            <a:ext cx="6137147" cy="694806"/>
          </a:xfrm>
          <a:prstGeom prst="rect">
            <a:avLst/>
          </a:prstGeom>
        </p:spPr>
        <p:txBody>
          <a:bodyPr wrap="square">
            <a:spAutoFit/>
          </a:bodyPr>
          <a:lstStyle/>
          <a:p>
            <a:r>
              <a:rPr lang="en-US" dirty="0">
                <a:hlinkClick r:id="rId10"/>
              </a:rPr>
              <a:t>https://</a:t>
            </a:r>
            <a:r>
              <a:rPr lang="en-US" dirty="0" smtClean="0">
                <a:hlinkClick r:id="rId10"/>
              </a:rPr>
              <a:t>docs.google.com/presentation/d/1Z0Vf9oEOJSXo4JIA0mTCk5jB-OU9LP5TFCwz8iBgNac/edit?usp=sharing</a:t>
            </a:r>
            <a:endParaRPr lang="en-US" dirty="0" smtClean="0"/>
          </a:p>
          <a:p>
            <a:endParaRPr lang="en-US" dirty="0"/>
          </a:p>
        </p:txBody>
      </p:sp>
    </p:spTree>
    <p:extLst>
      <p:ext uri="{BB962C8B-B14F-4D97-AF65-F5344CB8AC3E}">
        <p14:creationId xmlns:p14="http://schemas.microsoft.com/office/powerpoint/2010/main" val="2437889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966699888"/>
              </p:ext>
            </p:extLst>
          </p:nvPr>
        </p:nvGraphicFramePr>
        <p:xfrm>
          <a:off x="556054" y="434341"/>
          <a:ext cx="6301946" cy="4990275"/>
        </p:xfrm>
        <a:graphic>
          <a:graphicData uri="http://schemas.openxmlformats.org/drawingml/2006/table">
            <a:tbl>
              <a:tblPr firstRow="1" bandRow="1">
                <a:tableStyleId>{5940675A-B579-460E-94D1-54222C63F5DA}</a:tableStyleId>
              </a:tblPr>
              <a:tblGrid>
                <a:gridCol w="2819718"/>
                <a:gridCol w="3482228"/>
              </a:tblGrid>
              <a:tr h="509376">
                <a:tc>
                  <a:txBody>
                    <a:bodyPr/>
                    <a:lstStyle/>
                    <a:p>
                      <a:pPr algn="ctr"/>
                      <a:r>
                        <a:rPr lang="en-US" sz="1400" b="1" dirty="0" err="1" smtClean="0">
                          <a:solidFill>
                            <a:srgbClr val="0432FF"/>
                          </a:solidFill>
                        </a:rPr>
                        <a:t>Benztropine</a:t>
                      </a:r>
                      <a:endParaRPr lang="en-US" sz="1400" b="1" u="sng" dirty="0">
                        <a:solidFill>
                          <a:srgbClr val="0432FF"/>
                        </a:solidFill>
                        <a:latin typeface="+mn-lt"/>
                      </a:endParaRPr>
                    </a:p>
                  </a:txBody>
                  <a:tcPr anchor="ctr">
                    <a:lnT w="12700" cap="flat" cmpd="sng" algn="ctr">
                      <a:solidFill>
                        <a:schemeClr val="tx1"/>
                      </a:solidFill>
                      <a:prstDash val="solid"/>
                      <a:round/>
                      <a:headEnd type="none" w="med" len="med"/>
                      <a:tailEnd type="none" w="med" len="med"/>
                    </a:lnT>
                    <a:solidFill>
                      <a:srgbClr val="008F00">
                        <a:alpha val="23922"/>
                      </a:srgbClr>
                    </a:solidFill>
                  </a:tcPr>
                </a:tc>
                <a:tc>
                  <a:txBody>
                    <a:bodyPr/>
                    <a:lstStyle/>
                    <a:p>
                      <a:pPr algn="ctr"/>
                      <a:r>
                        <a:rPr lang="en-US" sz="1400" b="1" dirty="0" err="1" smtClean="0">
                          <a:solidFill>
                            <a:srgbClr val="0432FF"/>
                          </a:solidFill>
                        </a:rPr>
                        <a:t>Trihexphenidyl</a:t>
                      </a:r>
                      <a:endParaRPr lang="en-US" sz="1400" b="1" u="sng" dirty="0">
                        <a:solidFill>
                          <a:srgbClr val="0432FF"/>
                        </a:solidFill>
                        <a:latin typeface="+mn-lt"/>
                      </a:endParaRPr>
                    </a:p>
                  </a:txBody>
                  <a:tcPr anchor="ctr">
                    <a:lnT w="12700" cap="flat" cmpd="sng" algn="ctr">
                      <a:solidFill>
                        <a:schemeClr val="tx1"/>
                      </a:solidFill>
                      <a:prstDash val="solid"/>
                      <a:round/>
                      <a:headEnd type="none" w="med" len="med"/>
                      <a:tailEnd type="none" w="med" len="med"/>
                    </a:lnT>
                    <a:solidFill>
                      <a:srgbClr val="FFFD78">
                        <a:alpha val="43922"/>
                      </a:srgbClr>
                    </a:solidFill>
                  </a:tcPr>
                </a:tc>
              </a:tr>
              <a:tr h="1463040">
                <a:tc gridSpan="2">
                  <a:txBody>
                    <a:bodyPr/>
                    <a:lstStyle/>
                    <a:p>
                      <a:pPr marL="942975" lvl="3" indent="-171450">
                        <a:buFontTx/>
                        <a:buChar char="-"/>
                      </a:pPr>
                      <a:r>
                        <a:rPr lang="en-US" sz="1200" dirty="0" smtClean="0"/>
                        <a:t>Central muscarinic antagonist.</a:t>
                      </a:r>
                    </a:p>
                    <a:p>
                      <a:pPr marL="771525" marR="0" lvl="3" indent="0" algn="l" defTabSz="514350" rtl="0" eaLnBrk="1" fontAlgn="auto" latinLnBrk="0" hangingPunct="1">
                        <a:lnSpc>
                          <a:spcPct val="100000"/>
                        </a:lnSpc>
                        <a:spcBef>
                          <a:spcPts val="0"/>
                        </a:spcBef>
                        <a:spcAft>
                          <a:spcPts val="0"/>
                        </a:spcAft>
                        <a:buClrTx/>
                        <a:buSzTx/>
                        <a:buFontTx/>
                        <a:buNone/>
                        <a:tabLst/>
                        <a:defRPr/>
                      </a:pPr>
                      <a:r>
                        <a:rPr lang="en-US" sz="1200" b="0" u="none" dirty="0" smtClean="0">
                          <a:solidFill>
                            <a:schemeClr val="tx1"/>
                          </a:solidFill>
                        </a:rPr>
                        <a:t>(Efficacy is due to blockade of muscarinic receptors in the striatum</a:t>
                      </a:r>
                      <a:r>
                        <a:rPr lang="en-US" sz="1200" b="0" u="none" dirty="0" smtClean="0">
                          <a:solidFill>
                            <a:schemeClr val="tx1"/>
                          </a:solidFill>
                          <a:latin typeface="Algerian" panose="04020705040A02060702" pitchFamily="82" charset="0"/>
                        </a:rPr>
                        <a:t>)</a:t>
                      </a:r>
                      <a:r>
                        <a:rPr lang="en-US" sz="1200" b="0" u="none" baseline="0" dirty="0" smtClean="0">
                          <a:solidFill>
                            <a:schemeClr val="tx1"/>
                          </a:solidFill>
                          <a:latin typeface="Algerian" panose="04020705040A02060702" pitchFamily="82" charset="0"/>
                        </a:rPr>
                        <a:t> </a:t>
                      </a:r>
                      <a:endParaRPr lang="en-US" sz="1200" b="0" u="none" dirty="0" smtClean="0">
                        <a:solidFill>
                          <a:schemeClr val="tx1"/>
                        </a:solidFill>
                      </a:endParaRPr>
                    </a:p>
                    <a:p>
                      <a:pPr marL="771525" lvl="3" indent="0">
                        <a:buFont typeface="Arial" charset="0"/>
                        <a:buNone/>
                      </a:pPr>
                      <a:r>
                        <a:rPr lang="en-US" sz="1200" dirty="0" smtClean="0"/>
                        <a:t>- It has modest anti-parkinsonian action.</a:t>
                      </a:r>
                      <a:endParaRPr lang="en-US" sz="1200" dirty="0">
                        <a:solidFill>
                          <a:srgbClr val="0070C0"/>
                        </a:solidFill>
                        <a:latin typeface="+mn-lt"/>
                      </a:endParaRPr>
                    </a:p>
                  </a:txBody>
                  <a:tcPr anchor="ctr"/>
                </a:tc>
                <a:tc hMerge="1">
                  <a:txBody>
                    <a:bodyPr/>
                    <a:lstStyle/>
                    <a:p>
                      <a:endParaRPr lang="en-US"/>
                    </a:p>
                  </a:txBody>
                  <a:tcPr/>
                </a:tc>
              </a:tr>
              <a:tr h="1108710">
                <a:tc gridSpan="2">
                  <a:txBody>
                    <a:bodyPr/>
                    <a:lstStyle/>
                    <a:p>
                      <a:r>
                        <a:rPr lang="en-US" sz="1200" dirty="0" smtClean="0"/>
                        <a:t>- Improve tremor &amp; rigidity. (but have </a:t>
                      </a:r>
                      <a:r>
                        <a:rPr lang="en-US" sz="1200" u="sng" dirty="0" smtClean="0"/>
                        <a:t>little effect on bradykinesia. </a:t>
                      </a:r>
                    </a:p>
                    <a:p>
                      <a:r>
                        <a:rPr lang="en-US" sz="1200" dirty="0" smtClean="0"/>
                        <a:t>- Provide benefit in </a:t>
                      </a:r>
                      <a:r>
                        <a:rPr lang="en-US" sz="1200" u="sng" dirty="0" smtClean="0"/>
                        <a:t>drug-induced</a:t>
                      </a:r>
                      <a:r>
                        <a:rPr lang="en-US" sz="1200" dirty="0" smtClean="0"/>
                        <a:t> parkinsonism (due to antipsychotics). </a:t>
                      </a:r>
                    </a:p>
                    <a:p>
                      <a:r>
                        <a:rPr lang="en-US" sz="1200" dirty="0" smtClean="0"/>
                        <a:t>- Used during </a:t>
                      </a:r>
                      <a:r>
                        <a:rPr lang="en-US" sz="1200" u="sng" dirty="0" smtClean="0"/>
                        <a:t>early stage </a:t>
                      </a:r>
                      <a:r>
                        <a:rPr lang="en-US" sz="1200" dirty="0" smtClean="0"/>
                        <a:t>of the disease </a:t>
                      </a:r>
                    </a:p>
                    <a:p>
                      <a:r>
                        <a:rPr lang="en-US" sz="1200" dirty="0" smtClean="0"/>
                        <a:t>- Used as an </a:t>
                      </a:r>
                      <a:r>
                        <a:rPr lang="en-US" sz="1200" u="sng" dirty="0" smtClean="0"/>
                        <a:t>adjunct</a:t>
                      </a:r>
                      <a:r>
                        <a:rPr lang="en-US" sz="1200" dirty="0" smtClean="0"/>
                        <a:t> to </a:t>
                      </a:r>
                      <a:r>
                        <a:rPr lang="en-US" sz="1200" dirty="0" smtClean="0">
                          <a:solidFill>
                            <a:srgbClr val="0432FF"/>
                          </a:solidFill>
                        </a:rPr>
                        <a:t>levodopa</a:t>
                      </a:r>
                      <a:r>
                        <a:rPr lang="en-US" sz="1200" dirty="0" smtClean="0"/>
                        <a:t> therapy.</a:t>
                      </a:r>
                      <a:endParaRPr lang="en-US" sz="1200" dirty="0">
                        <a:latin typeface="+mn-lt"/>
                      </a:endParaRPr>
                    </a:p>
                  </a:txBody>
                  <a:tcPr anchor="ctr"/>
                </a:tc>
                <a:tc hMerge="1">
                  <a:txBody>
                    <a:bodyPr/>
                    <a:lstStyle/>
                    <a:p>
                      <a:endParaRPr lang="en-US"/>
                    </a:p>
                  </a:txBody>
                  <a:tcPr/>
                </a:tc>
              </a:tr>
              <a:tr h="942037">
                <a:tc>
                  <a:txBody>
                    <a:bodyPr/>
                    <a:lstStyle/>
                    <a:p>
                      <a:pPr lvl="3"/>
                      <a:r>
                        <a:rPr lang="en-US" sz="1200" dirty="0" smtClean="0"/>
                        <a:t>-    </a:t>
                      </a:r>
                      <a:r>
                        <a:rPr lang="en-US" sz="1200" dirty="0" err="1" smtClean="0"/>
                        <a:t>Cycloplegia</a:t>
                      </a:r>
                      <a:r>
                        <a:rPr lang="en-US" sz="1200" dirty="0" smtClean="0"/>
                        <a:t> </a:t>
                      </a:r>
                    </a:p>
                    <a:p>
                      <a:pPr marL="942975" lvl="3" indent="-171450">
                        <a:buFontTx/>
                        <a:buChar char="-"/>
                      </a:pPr>
                      <a:r>
                        <a:rPr lang="en-US" sz="1200" dirty="0" smtClean="0"/>
                        <a:t>Mydriasis </a:t>
                      </a:r>
                    </a:p>
                    <a:p>
                      <a:pPr marL="942975" lvl="3" indent="-171450">
                        <a:buFontTx/>
                        <a:buChar char="-"/>
                      </a:pPr>
                      <a:r>
                        <a:rPr lang="en-US" sz="1200" dirty="0" smtClean="0"/>
                        <a:t>Dry mouth </a:t>
                      </a:r>
                    </a:p>
                    <a:p>
                      <a:pPr marL="942975" lvl="3" indent="-171450">
                        <a:buFontTx/>
                        <a:buChar char="-"/>
                      </a:pPr>
                      <a:r>
                        <a:rPr lang="en-US" sz="1200" dirty="0" smtClean="0"/>
                        <a:t>Urinary retention</a:t>
                      </a:r>
                    </a:p>
                    <a:p>
                      <a:pPr marL="942975" lvl="3" indent="-171450">
                        <a:buFontTx/>
                        <a:buChar char="-"/>
                      </a:pPr>
                      <a:r>
                        <a:rPr lang="en-US" sz="1200" dirty="0" smtClean="0"/>
                        <a:t>Constipation</a:t>
                      </a:r>
                      <a:endParaRPr lang="en-US" sz="1200" dirty="0"/>
                    </a:p>
                  </a:txBody>
                  <a:tcPr/>
                </a:tc>
                <a:tc>
                  <a:txBody>
                    <a:bodyPr/>
                    <a:lstStyle/>
                    <a:p>
                      <a:pPr lvl="3" algn="l"/>
                      <a:r>
                        <a:rPr lang="en-US" sz="1200" b="1" dirty="0" smtClean="0"/>
                        <a:t>At high doses: </a:t>
                      </a:r>
                    </a:p>
                    <a:p>
                      <a:pPr lvl="4" algn="l"/>
                      <a:r>
                        <a:rPr lang="en-US" sz="1200" dirty="0" smtClean="0"/>
                        <a:t>- Confusion </a:t>
                      </a:r>
                    </a:p>
                    <a:p>
                      <a:pPr lvl="4" algn="l"/>
                      <a:r>
                        <a:rPr lang="en-US" sz="1200" dirty="0" smtClean="0"/>
                        <a:t>- Delirium </a:t>
                      </a:r>
                    </a:p>
                    <a:p>
                      <a:pPr marL="1200150" lvl="4" indent="-171450" algn="l">
                        <a:buFontTx/>
                        <a:buChar char="-"/>
                      </a:pPr>
                      <a:r>
                        <a:rPr lang="en-US" sz="1200" dirty="0" smtClean="0"/>
                        <a:t>Hallucinations</a:t>
                      </a:r>
                    </a:p>
                    <a:p>
                      <a:pPr marL="1200150" lvl="4" indent="-171450" algn="l">
                        <a:buFontTx/>
                        <a:buChar char="-"/>
                      </a:pPr>
                      <a:r>
                        <a:rPr lang="en-US" sz="1200" dirty="0" smtClean="0"/>
                        <a:t>May</a:t>
                      </a:r>
                      <a:r>
                        <a:rPr lang="en-US" sz="1200" baseline="0" dirty="0" smtClean="0"/>
                        <a:t> cause withdrawal symptoms in pts receiving large dose </a:t>
                      </a:r>
                      <a:endParaRPr lang="en-US" sz="1200" dirty="0"/>
                    </a:p>
                  </a:txBody>
                  <a:tcPr/>
                </a:tc>
              </a:tr>
              <a:tr h="720429">
                <a:tc gridSpan="2">
                  <a:txBody>
                    <a:bodyPr/>
                    <a:lstStyle/>
                    <a:p>
                      <a:pPr lvl="6"/>
                      <a:r>
                        <a:rPr lang="en-US" sz="1200" dirty="0" smtClean="0"/>
                        <a:t>- Prostatic hypertrophy </a:t>
                      </a:r>
                    </a:p>
                    <a:p>
                      <a:pPr lvl="6"/>
                      <a:r>
                        <a:rPr lang="en-US" sz="1200" dirty="0" smtClean="0"/>
                        <a:t>- Glaucoma </a:t>
                      </a:r>
                    </a:p>
                    <a:p>
                      <a:pPr lvl="6"/>
                      <a:r>
                        <a:rPr lang="en-US" sz="1200" dirty="0" smtClean="0"/>
                        <a:t>- Intestinal obstruction</a:t>
                      </a:r>
                      <a:r>
                        <a:rPr lang="en-US" sz="1200" baseline="0" dirty="0" smtClean="0"/>
                        <a:t> </a:t>
                      </a:r>
                      <a:r>
                        <a:rPr lang="en-US" sz="1200" baseline="0" dirty="0" smtClean="0">
                          <a:solidFill>
                            <a:srgbClr val="008F00"/>
                          </a:solidFill>
                        </a:rPr>
                        <a:t>(due to constipation)</a:t>
                      </a:r>
                      <a:endParaRPr lang="en-US" sz="1200" dirty="0">
                        <a:solidFill>
                          <a:srgbClr val="008F00"/>
                        </a:solidFill>
                      </a:endParaRPr>
                    </a:p>
                  </a:txBody>
                  <a:tcPr/>
                </a:tc>
                <a:tc hMerge="1">
                  <a:txBody>
                    <a:bodyPr/>
                    <a:lstStyle/>
                    <a:p>
                      <a:endParaRPr lang="en-US"/>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412258275"/>
              </p:ext>
            </p:extLst>
          </p:nvPr>
        </p:nvGraphicFramePr>
        <p:xfrm>
          <a:off x="0" y="434343"/>
          <a:ext cx="556054" cy="4990274"/>
        </p:xfrm>
        <a:graphic>
          <a:graphicData uri="http://schemas.openxmlformats.org/drawingml/2006/table">
            <a:tbl>
              <a:tblPr firstRow="1" bandRow="1">
                <a:tableStyleId>{5940675A-B579-460E-94D1-54222C63F5DA}</a:tableStyleId>
              </a:tblPr>
              <a:tblGrid>
                <a:gridCol w="556054"/>
              </a:tblGrid>
              <a:tr h="525723">
                <a:tc>
                  <a:txBody>
                    <a:bodyPr/>
                    <a:lstStyle/>
                    <a:p>
                      <a:pPr algn="ctr"/>
                      <a:r>
                        <a:rPr lang="en-US" sz="1050" b="1" dirty="0" smtClean="0">
                          <a:latin typeface="+mn-lt"/>
                          <a:ea typeface="Kartika" charset="0"/>
                          <a:cs typeface="Kartika" charset="0"/>
                        </a:rPr>
                        <a:t>Drug </a:t>
                      </a:r>
                      <a:endParaRPr lang="en-US" sz="1050" b="1" dirty="0">
                        <a:latin typeface="+mn-lt"/>
                        <a:ea typeface="Kartika" charset="0"/>
                        <a:cs typeface="Kartika" charset="0"/>
                      </a:endParaRPr>
                    </a:p>
                  </a:txBody>
                  <a:tcPr vert="vert270" anchor="ctr">
                    <a:lnT w="12700" cap="flat" cmpd="sng" algn="ctr">
                      <a:solidFill>
                        <a:schemeClr val="tx1"/>
                      </a:solidFill>
                      <a:prstDash val="solid"/>
                      <a:round/>
                      <a:headEnd type="none" w="med" len="med"/>
                      <a:tailEnd type="none" w="med" len="med"/>
                    </a:lnT>
                    <a:solidFill>
                      <a:srgbClr val="FFC000"/>
                    </a:solidFill>
                  </a:tcPr>
                </a:tc>
              </a:tr>
              <a:tr h="1435262">
                <a:tc>
                  <a:txBody>
                    <a:bodyPr/>
                    <a:lstStyle/>
                    <a:p>
                      <a:pPr algn="ctr"/>
                      <a:r>
                        <a:rPr lang="en-US" sz="1200" b="1" dirty="0" smtClean="0">
                          <a:latin typeface="+mn-lt"/>
                          <a:ea typeface="Kartika" charset="0"/>
                          <a:cs typeface="Kartika" charset="0"/>
                        </a:rPr>
                        <a:t>Action/Mech.</a:t>
                      </a:r>
                      <a:r>
                        <a:rPr lang="en-US" sz="1200" b="1" baseline="0" dirty="0" smtClean="0">
                          <a:latin typeface="+mn-lt"/>
                          <a:ea typeface="Kartika" charset="0"/>
                          <a:cs typeface="Kartika" charset="0"/>
                        </a:rPr>
                        <a:t> of action</a:t>
                      </a:r>
                      <a:endParaRPr lang="en-US" sz="1200" b="1" dirty="0">
                        <a:latin typeface="+mn-lt"/>
                        <a:ea typeface="Kartika" charset="0"/>
                        <a:cs typeface="Kartika" charset="0"/>
                      </a:endParaRPr>
                    </a:p>
                  </a:txBody>
                  <a:tcPr vert="vert270" anchor="ctr">
                    <a:solidFill>
                      <a:srgbClr val="FFC000"/>
                    </a:solidFill>
                  </a:tcPr>
                </a:tc>
              </a:tr>
              <a:tr h="1116683">
                <a:tc>
                  <a:txBody>
                    <a:bodyPr/>
                    <a:lstStyle/>
                    <a:p>
                      <a:pPr algn="ctr"/>
                      <a:r>
                        <a:rPr lang="en-US" sz="1200" b="1" dirty="0" smtClean="0">
                          <a:latin typeface="+mn-lt"/>
                          <a:ea typeface="Kartika" charset="0"/>
                          <a:cs typeface="Kartika" charset="0"/>
                        </a:rPr>
                        <a:t>Indications </a:t>
                      </a:r>
                      <a:endParaRPr lang="en-US" sz="1200" b="1" dirty="0">
                        <a:latin typeface="+mn-lt"/>
                        <a:ea typeface="Kartika" charset="0"/>
                        <a:cs typeface="Kartika" charset="0"/>
                      </a:endParaRPr>
                    </a:p>
                  </a:txBody>
                  <a:tcPr vert="vert270" anchor="ctr">
                    <a:solidFill>
                      <a:srgbClr val="FFC000"/>
                    </a:solidFill>
                  </a:tcPr>
                </a:tc>
              </a:tr>
              <a:tr h="1153284">
                <a:tc>
                  <a:txBody>
                    <a:bodyPr/>
                    <a:lstStyle/>
                    <a:p>
                      <a:pPr algn="ctr"/>
                      <a:r>
                        <a:rPr lang="en-US" sz="1200" b="1" dirty="0" smtClean="0">
                          <a:latin typeface="+mn-lt"/>
                          <a:ea typeface="Kartika" charset="0"/>
                          <a:cs typeface="Kartika" charset="0"/>
                        </a:rPr>
                        <a:t>ADRs</a:t>
                      </a:r>
                      <a:endParaRPr lang="en-US" sz="1200" b="1" dirty="0">
                        <a:latin typeface="+mn-lt"/>
                        <a:ea typeface="Kartika" charset="0"/>
                        <a:cs typeface="Kartika" charset="0"/>
                      </a:endParaRPr>
                    </a:p>
                  </a:txBody>
                  <a:tcPr vert="vert270" anchor="ctr">
                    <a:solidFill>
                      <a:srgbClr val="FFC000"/>
                    </a:solidFill>
                  </a:tcPr>
                </a:tc>
              </a:tr>
              <a:tr h="759322">
                <a:tc>
                  <a:txBody>
                    <a:bodyPr/>
                    <a:lstStyle/>
                    <a:p>
                      <a:pPr algn="ctr"/>
                      <a:r>
                        <a:rPr lang="en-US" sz="1200" b="1" dirty="0" smtClean="0">
                          <a:latin typeface="+mn-lt"/>
                          <a:ea typeface="Kartika" charset="0"/>
                          <a:cs typeface="Kartika" charset="0"/>
                        </a:rPr>
                        <a:t>C.I</a:t>
                      </a:r>
                      <a:endParaRPr lang="en-US" sz="1200" b="1" dirty="0">
                        <a:latin typeface="+mn-lt"/>
                        <a:ea typeface="Kartika" charset="0"/>
                        <a:cs typeface="Kartika" charset="0"/>
                      </a:endParaRPr>
                    </a:p>
                  </a:txBody>
                  <a:tcPr vert="vert270" anchor="ctr">
                    <a:solidFill>
                      <a:srgbClr val="FFC000"/>
                    </a:solidFill>
                  </a:tcPr>
                </a:tc>
              </a:tr>
            </a:tbl>
          </a:graphicData>
        </a:graphic>
      </p:graphicFrame>
      <p:graphicFrame>
        <p:nvGraphicFramePr>
          <p:cNvPr id="8" name="Table 7"/>
          <p:cNvGraphicFramePr>
            <a:graphicFrameLocks noGrp="1"/>
          </p:cNvGraphicFramePr>
          <p:nvPr>
            <p:extLst/>
          </p:nvPr>
        </p:nvGraphicFramePr>
        <p:xfrm>
          <a:off x="0" y="0"/>
          <a:ext cx="6858000" cy="434341"/>
        </p:xfrm>
        <a:graphic>
          <a:graphicData uri="http://schemas.openxmlformats.org/drawingml/2006/table">
            <a:tbl>
              <a:tblPr firstRow="1" bandRow="1">
                <a:tableStyleId>{5C22544A-7EE6-4342-B048-85BDC9FD1C3A}</a:tableStyleId>
              </a:tblPr>
              <a:tblGrid>
                <a:gridCol w="6858000"/>
              </a:tblGrid>
              <a:tr h="434341">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altLang="en-US" sz="2000" b="1" kern="1200" dirty="0" smtClean="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Anticholinergic Drugs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sp>
        <p:nvSpPr>
          <p:cNvPr id="10" name="Rectangle 9"/>
          <p:cNvSpPr/>
          <p:nvPr/>
        </p:nvSpPr>
        <p:spPr>
          <a:xfrm>
            <a:off x="0" y="5435249"/>
            <a:ext cx="6858000" cy="4343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Summary</a:t>
            </a:r>
            <a:r>
              <a:rPr lang="en-US" sz="1800" b="1" dirty="0" smtClean="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 </a:t>
            </a:r>
            <a:endParaRPr lang="en-US" sz="1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p:txBody>
      </p:sp>
      <p:sp>
        <p:nvSpPr>
          <p:cNvPr id="11" name="TextBox 10"/>
          <p:cNvSpPr txBox="1"/>
          <p:nvPr/>
        </p:nvSpPr>
        <p:spPr>
          <a:xfrm>
            <a:off x="212948" y="5972467"/>
            <a:ext cx="6252210" cy="2724592"/>
          </a:xfrm>
          <a:prstGeom prst="rect">
            <a:avLst/>
          </a:prstGeom>
          <a:noFill/>
        </p:spPr>
        <p:txBody>
          <a:bodyPr wrap="square" rtlCol="0">
            <a:spAutoFit/>
          </a:bodyPr>
          <a:lstStyle/>
          <a:p>
            <a:pPr marL="171450" indent="-171450">
              <a:spcBef>
                <a:spcPts val="2400"/>
              </a:spcBef>
              <a:buClr>
                <a:srgbClr val="FF0066"/>
              </a:buClr>
              <a:buSzPct val="80000"/>
              <a:buFont typeface="Wingdings" charset="2"/>
              <a:buChar char="Ø"/>
              <a:defRPr/>
            </a:pPr>
            <a:r>
              <a:rPr lang="en-US" sz="1400" dirty="0"/>
              <a:t>In mild cases, </a:t>
            </a:r>
            <a:r>
              <a:rPr lang="en-US" sz="1400" b="1" dirty="0">
                <a:solidFill>
                  <a:srgbClr val="0432FF"/>
                </a:solidFill>
              </a:rPr>
              <a:t>selegiline</a:t>
            </a:r>
            <a:r>
              <a:rPr lang="en-US" sz="1400" dirty="0"/>
              <a:t>, amantadine or anticholinergics can be used.</a:t>
            </a:r>
          </a:p>
          <a:p>
            <a:pPr marL="171450" indent="-171450">
              <a:spcBef>
                <a:spcPts val="2400"/>
              </a:spcBef>
              <a:buClr>
                <a:srgbClr val="FF0066"/>
              </a:buClr>
              <a:buSzPct val="80000"/>
              <a:buFont typeface="Wingdings" charset="2"/>
              <a:buChar char="Ø"/>
              <a:defRPr/>
            </a:pPr>
            <a:r>
              <a:rPr lang="en-US" sz="1400" b="1" dirty="0">
                <a:solidFill>
                  <a:srgbClr val="0432FF"/>
                </a:solidFill>
              </a:rPr>
              <a:t>Levodopa</a:t>
            </a:r>
            <a:r>
              <a:rPr lang="en-US" sz="1400" dirty="0"/>
              <a:t> and carbidopa is the main treatment</a:t>
            </a:r>
          </a:p>
          <a:p>
            <a:pPr marL="171450" indent="-171450">
              <a:spcBef>
                <a:spcPts val="2400"/>
              </a:spcBef>
              <a:buClr>
                <a:srgbClr val="FF0066"/>
              </a:buClr>
              <a:buSzPct val="80000"/>
              <a:buFont typeface="Wingdings" charset="2"/>
              <a:buChar char="Ø"/>
              <a:defRPr/>
            </a:pPr>
            <a:r>
              <a:rPr lang="en-US" sz="1400" dirty="0"/>
              <a:t>All other medications are adjuncts to levodopa </a:t>
            </a:r>
            <a:r>
              <a:rPr lang="en-US" sz="1400" dirty="0" smtClean="0"/>
              <a:t>therapy</a:t>
            </a:r>
          </a:p>
          <a:p>
            <a:pPr marL="171450" indent="-171450">
              <a:spcBef>
                <a:spcPts val="2400"/>
              </a:spcBef>
              <a:buClr>
                <a:srgbClr val="FF0066"/>
              </a:buClr>
              <a:buSzPct val="80000"/>
              <a:buFont typeface="Wingdings" charset="2"/>
              <a:buChar char="Ø"/>
              <a:defRPr/>
            </a:pPr>
            <a:r>
              <a:rPr lang="en-US" sz="1400" dirty="0" smtClean="0"/>
              <a:t>Other </a:t>
            </a:r>
            <a:r>
              <a:rPr lang="en-US" sz="1400" dirty="0"/>
              <a:t>useful drugs include bromocriptine </a:t>
            </a:r>
            <a:r>
              <a:rPr lang="en-US" sz="1400" b="1" dirty="0">
                <a:solidFill>
                  <a:srgbClr val="0432FF"/>
                </a:solidFill>
              </a:rPr>
              <a:t>(dopamine agonist), selegiline (monoamine oxidase-B inhibitor), amantadine (enhances dopamine release) and </a:t>
            </a:r>
            <a:r>
              <a:rPr lang="en-US" sz="1400" b="1" dirty="0" err="1">
                <a:solidFill>
                  <a:srgbClr val="0432FF"/>
                </a:solidFill>
              </a:rPr>
              <a:t>benztropine</a:t>
            </a:r>
            <a:r>
              <a:rPr lang="en-US" sz="1400" b="1" dirty="0">
                <a:solidFill>
                  <a:srgbClr val="0432FF"/>
                </a:solidFill>
              </a:rPr>
              <a:t> (muscarinic receptor </a:t>
            </a:r>
            <a:r>
              <a:rPr lang="en-US" sz="1400" b="1" dirty="0" smtClean="0">
                <a:solidFill>
                  <a:srgbClr val="0432FF"/>
                </a:solidFill>
              </a:rPr>
              <a:t>antagonist)</a:t>
            </a:r>
            <a:r>
              <a:rPr lang="en-US" sz="1400" dirty="0" smtClean="0"/>
              <a:t>, </a:t>
            </a:r>
            <a:r>
              <a:rPr lang="en-US" sz="1400" dirty="0"/>
              <a:t>that is used for parkinsonism caused by antipsychotic drugs.</a:t>
            </a:r>
          </a:p>
          <a:p>
            <a:endParaRPr lang="en-US" dirty="0"/>
          </a:p>
        </p:txBody>
      </p:sp>
      <p:pic>
        <p:nvPicPr>
          <p:cNvPr id="2" name="صورة 1"/>
          <p:cNvPicPr>
            <a:picLocks noChangeAspect="1"/>
          </p:cNvPicPr>
          <p:nvPr/>
        </p:nvPicPr>
        <p:blipFill rotWithShape="1">
          <a:blip r:embed="rId2">
            <a:extLst>
              <a:ext uri="{28A0092B-C50C-407E-A947-70E740481C1C}">
                <a14:useLocalDpi xmlns:a14="http://schemas.microsoft.com/office/drawing/2010/main" val="0"/>
              </a:ext>
            </a:extLst>
          </a:blip>
          <a:srcRect l="62946" t="15093" r="21085" b="61356"/>
          <a:stretch/>
        </p:blipFill>
        <p:spPr>
          <a:xfrm>
            <a:off x="2777052" y="444974"/>
            <a:ext cx="562001" cy="480157"/>
          </a:xfrm>
          <a:prstGeom prst="rect">
            <a:avLst/>
          </a:prstGeom>
        </p:spPr>
      </p:pic>
    </p:spTree>
    <p:extLst>
      <p:ext uri="{BB962C8B-B14F-4D97-AF65-F5344CB8AC3E}">
        <p14:creationId xmlns:p14="http://schemas.microsoft.com/office/powerpoint/2010/main" val="1417546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duotone>
              <a:prstClr val="black"/>
              <a:srgbClr val="942093">
                <a:tint val="45000"/>
                <a:satMod val="400000"/>
              </a:srgbClr>
            </a:duotone>
          </a:blip>
          <a:srcRect l="44792" t="46423" r="12083" b="5293"/>
          <a:stretch/>
        </p:blipFill>
        <p:spPr>
          <a:xfrm>
            <a:off x="2711487" y="2030912"/>
            <a:ext cx="2235970" cy="388864"/>
          </a:xfrm>
          <a:prstGeom prst="rect">
            <a:avLst/>
          </a:prstGeom>
        </p:spPr>
      </p:pic>
      <p:cxnSp>
        <p:nvCxnSpPr>
          <p:cNvPr id="8" name="Straight Connector 7"/>
          <p:cNvCxnSpPr/>
          <p:nvPr/>
        </p:nvCxnSpPr>
        <p:spPr>
          <a:xfrm flipH="1">
            <a:off x="1098211" y="2478873"/>
            <a:ext cx="5300421" cy="0"/>
          </a:xfrm>
          <a:prstGeom prst="line">
            <a:avLst/>
          </a:prstGeom>
          <a:ln w="38100">
            <a:solidFill>
              <a:srgbClr val="00CCC9"/>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51841" y="2494813"/>
            <a:ext cx="5300421" cy="3847207"/>
          </a:xfrm>
          <a:prstGeom prst="rect">
            <a:avLst/>
          </a:prstGeom>
          <a:noFill/>
        </p:spPr>
        <p:txBody>
          <a:bodyPr wrap="square" rtlCol="0">
            <a:spAutoFit/>
          </a:bodyPr>
          <a:lstStyle/>
          <a:p>
            <a:pPr algn="ctr" rtl="1"/>
            <a:r>
              <a:rPr lang="ar-SA" sz="2400" b="1" dirty="0">
                <a:solidFill>
                  <a:srgbClr val="941651"/>
                </a:solidFill>
                <a:latin typeface="Al Tarikh" charset="-78"/>
                <a:ea typeface="Al Tarikh" charset="-78"/>
                <a:cs typeface="Al Tarikh" charset="-78"/>
              </a:rPr>
              <a:t>قادة فريق علم الأدوية </a:t>
            </a:r>
            <a:r>
              <a:rPr lang="ar-SA" sz="2400" b="1" dirty="0" smtClean="0">
                <a:solidFill>
                  <a:srgbClr val="941651"/>
                </a:solidFill>
                <a:latin typeface="Al Tarikh" charset="-78"/>
                <a:ea typeface="Al Tarikh" charset="-78"/>
                <a:cs typeface="Al Tarikh" charset="-78"/>
              </a:rPr>
              <a:t>:</a:t>
            </a:r>
            <a:endParaRPr lang="ar-SA" sz="2400" b="1" dirty="0">
              <a:solidFill>
                <a:srgbClr val="941651"/>
              </a:solidFill>
              <a:latin typeface="Al Tarikh" charset="-78"/>
              <a:ea typeface="Al Tarikh" charset="-78"/>
              <a:cs typeface="Al Tarikh" charset="-78"/>
            </a:endParaRPr>
          </a:p>
          <a:p>
            <a:pPr marL="0" algn="ctr" defTabSz="663123" rtl="1" eaLnBrk="1" latinLnBrk="0" hangingPunct="1"/>
            <a:r>
              <a:rPr lang="ar-SA" sz="2400" b="1" dirty="0" smtClean="0">
                <a:latin typeface="Al Tarikh" charset="-78"/>
                <a:ea typeface="Al Tarikh" charset="-78"/>
                <a:cs typeface="Al Tarikh" charset="-78"/>
              </a:rPr>
              <a:t>لين  التميمي        </a:t>
            </a:r>
            <a:r>
              <a:rPr lang="en-US" sz="2400" b="1" dirty="0">
                <a:latin typeface="Al Tarikh" charset="-78"/>
                <a:ea typeface="Al Tarikh" charset="-78"/>
                <a:cs typeface="Al Tarikh" charset="-78"/>
              </a:rPr>
              <a:t> </a:t>
            </a:r>
            <a:r>
              <a:rPr lang="en-US" sz="2400" b="1" dirty="0" smtClean="0">
                <a:latin typeface="Al Tarikh" charset="-78"/>
                <a:ea typeface="Al Tarikh" charset="-78"/>
                <a:cs typeface="Al Tarikh" charset="-78"/>
              </a:rPr>
              <a:t>    </a:t>
            </a:r>
            <a:r>
              <a:rPr lang="en-US" sz="2400" b="1" dirty="0" smtClean="0">
                <a:solidFill>
                  <a:srgbClr val="941651"/>
                </a:solidFill>
                <a:latin typeface="Al Tarikh" charset="-78"/>
                <a:ea typeface="Al Tarikh" charset="-78"/>
                <a:cs typeface="Al Tarikh" charset="-78"/>
              </a:rPr>
              <a:t>&amp; </a:t>
            </a:r>
            <a:r>
              <a:rPr lang="en-US" sz="2400" b="1" dirty="0" smtClean="0">
                <a:latin typeface="Al Tarikh" charset="-78"/>
                <a:ea typeface="Al Tarikh" charset="-78"/>
                <a:cs typeface="Al Tarikh" charset="-78"/>
              </a:rPr>
              <a:t> </a:t>
            </a:r>
            <a:r>
              <a:rPr lang="ar-SA" sz="2400" b="1" dirty="0" smtClean="0">
                <a:latin typeface="Al Tarikh" charset="-78"/>
                <a:ea typeface="Al Tarikh" charset="-78"/>
                <a:cs typeface="Al Tarikh" charset="-78"/>
              </a:rPr>
              <a:t>   عبدالرحمن ذكري</a:t>
            </a:r>
          </a:p>
          <a:p>
            <a:pPr marL="0" algn="ctr" defTabSz="663123" rtl="1" eaLnBrk="1" latinLnBrk="0" hangingPunct="1"/>
            <a:r>
              <a:rPr lang="ar-SA" sz="2400" b="1" dirty="0">
                <a:solidFill>
                  <a:srgbClr val="941651"/>
                </a:solidFill>
                <a:latin typeface="Al Tarikh" charset="-78"/>
                <a:ea typeface="Al Tarikh" charset="-78"/>
                <a:cs typeface="Al Tarikh" charset="-78"/>
              </a:rPr>
              <a:t>الشكر موصول لأعضاء الفريق المتميزين : </a:t>
            </a:r>
            <a:endParaRPr lang="en-US" sz="2400" b="1" dirty="0" smtClean="0">
              <a:solidFill>
                <a:srgbClr val="941651"/>
              </a:solidFill>
              <a:latin typeface="Al Tarikh" charset="-78"/>
              <a:ea typeface="Al Tarikh" charset="-78"/>
              <a:cs typeface="Al Tarikh" charset="-78"/>
            </a:endParaRPr>
          </a:p>
          <a:p>
            <a:pPr marL="0" algn="ctr" defTabSz="663123" rtl="1" eaLnBrk="1" latinLnBrk="0" hangingPunct="1"/>
            <a:r>
              <a:rPr lang="ar-SA" sz="2400" b="1" dirty="0" smtClean="0">
                <a:latin typeface="Al Tarikh" charset="-78"/>
                <a:ea typeface="Al Tarikh" charset="-78"/>
                <a:cs typeface="Al Tarikh" charset="-78"/>
              </a:rPr>
              <a:t>روان سعد القحطاني </a:t>
            </a:r>
          </a:p>
          <a:p>
            <a:pPr marL="0" algn="ctr" defTabSz="663123" rtl="1" eaLnBrk="1" latinLnBrk="0" hangingPunct="1"/>
            <a:r>
              <a:rPr lang="ar-SA" sz="2400" b="1" dirty="0" smtClean="0">
                <a:latin typeface="Al Tarikh" charset="-78"/>
                <a:ea typeface="Al Tarikh" charset="-78"/>
                <a:cs typeface="Al Tarikh" charset="-78"/>
              </a:rPr>
              <a:t>غادة المزروع</a:t>
            </a:r>
            <a:endParaRPr lang="en-US" sz="2400" b="1" dirty="0" smtClean="0">
              <a:latin typeface="Al Tarikh" charset="-78"/>
              <a:ea typeface="Al Tarikh" charset="-78"/>
              <a:cs typeface="Al Tarikh" charset="-78"/>
            </a:endParaRPr>
          </a:p>
          <a:p>
            <a:pPr marL="0" algn="ctr" defTabSz="663123" rtl="1" eaLnBrk="1" latinLnBrk="0" hangingPunct="1"/>
            <a:r>
              <a:rPr lang="ar-SA" sz="2400" b="1" dirty="0" smtClean="0">
                <a:latin typeface="Al Tarikh" charset="-78"/>
                <a:ea typeface="Al Tarikh" charset="-78"/>
                <a:cs typeface="Al Tarikh" charset="-78"/>
              </a:rPr>
              <a:t>رنا </a:t>
            </a:r>
            <a:r>
              <a:rPr lang="ar-SA" sz="2400" b="1" dirty="0" err="1" smtClean="0">
                <a:latin typeface="Al Tarikh" charset="-78"/>
                <a:ea typeface="Al Tarikh" charset="-78"/>
                <a:cs typeface="Al Tarikh" charset="-78"/>
              </a:rPr>
              <a:t>باراسين</a:t>
            </a:r>
            <a:endParaRPr lang="en-US" sz="2400" b="1" dirty="0" smtClean="0">
              <a:latin typeface="Al Tarikh" charset="-78"/>
              <a:ea typeface="Al Tarikh" charset="-78"/>
              <a:cs typeface="Al Tarikh" charset="-78"/>
            </a:endParaRPr>
          </a:p>
          <a:p>
            <a:pPr marL="0" algn="ctr" defTabSz="663123" rtl="1" eaLnBrk="1" latinLnBrk="0" hangingPunct="1"/>
            <a:r>
              <a:rPr lang="ar-SA" sz="2400" b="1" dirty="0" smtClean="0">
                <a:latin typeface="Al Tarikh" charset="-78"/>
                <a:ea typeface="Al Tarikh" charset="-78"/>
                <a:cs typeface="Al Tarikh" charset="-78"/>
              </a:rPr>
              <a:t>لينا الوكيل </a:t>
            </a:r>
          </a:p>
          <a:p>
            <a:pPr marL="0" algn="ctr" defTabSz="663123" rtl="1" eaLnBrk="1" latinLnBrk="0" hangingPunct="1"/>
            <a:r>
              <a:rPr lang="ar-SA" sz="2400" b="1" dirty="0" smtClean="0">
                <a:latin typeface="Al Tarikh" charset="-78"/>
                <a:ea typeface="Al Tarikh" charset="-78"/>
                <a:cs typeface="Al Tarikh" charset="-78"/>
              </a:rPr>
              <a:t>سمر القحطاني </a:t>
            </a:r>
            <a:endParaRPr lang="en-US" sz="2400" b="1" dirty="0" smtClean="0">
              <a:latin typeface="Al Tarikh" charset="-78"/>
              <a:ea typeface="Al Tarikh" charset="-78"/>
              <a:cs typeface="Al Tarikh" charset="-78"/>
            </a:endParaRPr>
          </a:p>
          <a:p>
            <a:pPr marL="0" algn="ctr" defTabSz="663123" rtl="1" eaLnBrk="1" latinLnBrk="0" hangingPunct="1"/>
            <a:endParaRPr lang="ar-SA" sz="2400" b="1" dirty="0">
              <a:latin typeface="Al Tarikh" charset="-78"/>
              <a:ea typeface="Al Tarikh" charset="-78"/>
              <a:cs typeface="Al Tarikh" charset="-78"/>
            </a:endParaRPr>
          </a:p>
          <a:p>
            <a:pPr marL="0" algn="ctr" defTabSz="663123" rtl="1" eaLnBrk="1" latinLnBrk="0" hangingPunct="1"/>
            <a:r>
              <a:rPr lang="ar-SA" sz="2800" b="1" dirty="0" smtClean="0">
                <a:latin typeface="Al Tarikh" charset="-78"/>
                <a:ea typeface="Al Tarikh" charset="-78"/>
                <a:cs typeface="Al Tarikh" charset="-78"/>
              </a:rPr>
              <a:t>  </a:t>
            </a:r>
            <a:endParaRPr lang="en-US" sz="2800" b="1" dirty="0">
              <a:latin typeface="Al Tarikh" charset="-78"/>
              <a:ea typeface="Al Tarikh" charset="-78"/>
              <a:cs typeface="Al Tarikh" charset="-78"/>
            </a:endParaRPr>
          </a:p>
        </p:txBody>
      </p:sp>
      <p:sp>
        <p:nvSpPr>
          <p:cNvPr id="11" name="TextBox 10"/>
          <p:cNvSpPr txBox="1"/>
          <p:nvPr/>
        </p:nvSpPr>
        <p:spPr>
          <a:xfrm>
            <a:off x="370682" y="7282868"/>
            <a:ext cx="6487318" cy="1524263"/>
          </a:xfrm>
          <a:prstGeom prst="rect">
            <a:avLst/>
          </a:prstGeom>
          <a:noFill/>
        </p:spPr>
        <p:txBody>
          <a:bodyPr wrap="square" rtlCol="0">
            <a:spAutoFit/>
          </a:bodyPr>
          <a:lstStyle/>
          <a:p>
            <a:r>
              <a:rPr lang="en-US" sz="1600" dirty="0" smtClean="0">
                <a:solidFill>
                  <a:srgbClr val="941651"/>
                </a:solidFill>
              </a:rPr>
              <a:t>References :</a:t>
            </a:r>
          </a:p>
          <a:p>
            <a:r>
              <a:rPr lang="en-US" sz="1600" dirty="0" smtClean="0"/>
              <a:t>1- 436 doctors slides </a:t>
            </a:r>
            <a:endParaRPr lang="ar-SA" sz="1600" dirty="0" smtClean="0"/>
          </a:p>
          <a:p>
            <a:r>
              <a:rPr lang="en-US" sz="1600" dirty="0" smtClean="0"/>
              <a:t>2- 435 team’s work </a:t>
            </a:r>
            <a:endParaRPr lang="ar-SA" sz="1600" dirty="0" smtClean="0"/>
          </a:p>
          <a:p>
            <a:r>
              <a:rPr lang="en-US" sz="1600" dirty="0" smtClean="0"/>
              <a:t>3-Pharmacology </a:t>
            </a:r>
            <a:r>
              <a:rPr lang="en-US" sz="1600" dirty="0"/>
              <a:t>(</a:t>
            </a:r>
            <a:r>
              <a:rPr lang="en-US" sz="1600" dirty="0" err="1"/>
              <a:t>Lippincotts</a:t>
            </a:r>
            <a:r>
              <a:rPr lang="en-US" sz="1600" dirty="0"/>
              <a:t> Illustrated Reviews Series), 5th edition.</a:t>
            </a:r>
          </a:p>
          <a:p>
            <a:endParaRPr lang="en-US" sz="1600" dirty="0" smtClean="0"/>
          </a:p>
          <a:p>
            <a:endParaRPr lang="en-US" dirty="0"/>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21399" t="7748" r="21891" b="8503"/>
          <a:stretch/>
        </p:blipFill>
        <p:spPr>
          <a:xfrm>
            <a:off x="4947457" y="226451"/>
            <a:ext cx="1451175" cy="2143038"/>
          </a:xfrm>
          <a:prstGeom prst="rect">
            <a:avLst/>
          </a:prstGeom>
        </p:spPr>
      </p:pic>
      <p:sp>
        <p:nvSpPr>
          <p:cNvPr id="3" name="Oval 2"/>
          <p:cNvSpPr/>
          <p:nvPr/>
        </p:nvSpPr>
        <p:spPr>
          <a:xfrm>
            <a:off x="5883328" y="1378078"/>
            <a:ext cx="452927" cy="6093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996720" y="1479429"/>
            <a:ext cx="495656" cy="4272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120156" y="889240"/>
            <a:ext cx="323960" cy="232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165700" y="97276"/>
            <a:ext cx="264920" cy="2307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883328" y="88925"/>
            <a:ext cx="247045" cy="2307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932392" y="9441951"/>
            <a:ext cx="1537203" cy="307777"/>
          </a:xfrm>
          <a:prstGeom prst="rect">
            <a:avLst/>
          </a:prstGeom>
          <a:noFill/>
        </p:spPr>
        <p:txBody>
          <a:bodyPr wrap="square" rtlCol="0">
            <a:spAutoFit/>
          </a:bodyPr>
          <a:lstStyle/>
          <a:p>
            <a:r>
              <a:rPr lang="en-US" sz="1400" b="1" dirty="0"/>
              <a:t>@pharma436</a:t>
            </a:r>
          </a:p>
        </p:txBody>
      </p:sp>
      <p:pic>
        <p:nvPicPr>
          <p:cNvPr id="20" name="Picture 19"/>
          <p:cNvPicPr>
            <a:picLocks noChangeAspect="1"/>
          </p:cNvPicPr>
          <p:nvPr/>
        </p:nvPicPr>
        <p:blipFill>
          <a:blip r:embed="rId4"/>
          <a:stretch>
            <a:fillRect/>
          </a:stretch>
        </p:blipFill>
        <p:spPr>
          <a:xfrm>
            <a:off x="370682" y="8828782"/>
            <a:ext cx="447779" cy="447779"/>
          </a:xfrm>
          <a:prstGeom prst="rect">
            <a:avLst/>
          </a:prstGeom>
        </p:spPr>
      </p:pic>
      <p:sp>
        <p:nvSpPr>
          <p:cNvPr id="27" name="TextBox 26"/>
          <p:cNvSpPr txBox="1"/>
          <p:nvPr/>
        </p:nvSpPr>
        <p:spPr>
          <a:xfrm>
            <a:off x="818461" y="8880163"/>
            <a:ext cx="2215537" cy="307777"/>
          </a:xfrm>
          <a:prstGeom prst="rect">
            <a:avLst/>
          </a:prstGeom>
          <a:noFill/>
        </p:spPr>
        <p:txBody>
          <a:bodyPr wrap="square" rtlCol="0">
            <a:spAutoFit/>
          </a:bodyPr>
          <a:lstStyle/>
          <a:p>
            <a:r>
              <a:rPr lang="en-US" sz="1400" b="1" dirty="0"/>
              <a:t>pharma436@outlook.com</a:t>
            </a:r>
          </a:p>
        </p:txBody>
      </p:sp>
      <p:pic>
        <p:nvPicPr>
          <p:cNvPr id="28" name="Picture 27">
            <a:hlinkClick r:id="rId5"/>
          </p:cNvPr>
          <p:cNvPicPr>
            <a:picLocks noChangeAspect="1"/>
          </p:cNvPicPr>
          <p:nvPr/>
        </p:nvPicPr>
        <p:blipFill rotWithShape="1">
          <a:blip r:embed="rId6"/>
          <a:srcRect l="39538" t="24554" r="39740" b="42737"/>
          <a:stretch/>
        </p:blipFill>
        <p:spPr>
          <a:xfrm>
            <a:off x="3188101" y="8831934"/>
            <a:ext cx="441083" cy="463227"/>
          </a:xfrm>
          <a:prstGeom prst="rect">
            <a:avLst/>
          </a:prstGeom>
        </p:spPr>
      </p:pic>
      <p:sp>
        <p:nvSpPr>
          <p:cNvPr id="29" name="TextBox 28"/>
          <p:cNvSpPr txBox="1"/>
          <p:nvPr/>
        </p:nvSpPr>
        <p:spPr>
          <a:xfrm>
            <a:off x="3651540" y="8932914"/>
            <a:ext cx="1537203" cy="307777"/>
          </a:xfrm>
          <a:prstGeom prst="rect">
            <a:avLst/>
          </a:prstGeom>
          <a:noFill/>
        </p:spPr>
        <p:txBody>
          <a:bodyPr wrap="square" rtlCol="0">
            <a:spAutoFit/>
          </a:bodyPr>
          <a:lstStyle/>
          <a:p>
            <a:r>
              <a:rPr lang="en-US" sz="1400" b="1" dirty="0"/>
              <a:t>Your feedback: </a:t>
            </a:r>
          </a:p>
        </p:txBody>
      </p:sp>
      <p:pic>
        <p:nvPicPr>
          <p:cNvPr id="30" name="Picture 29">
            <a:hlinkClick r:id="rId7"/>
          </p:cNvPr>
          <p:cNvPicPr>
            <a:picLocks noChangeAspect="1"/>
          </p:cNvPicPr>
          <p:nvPr/>
        </p:nvPicPr>
        <p:blipFill rotWithShape="1">
          <a:blip r:embed="rId8"/>
          <a:srcRect t="11672" b="10049"/>
          <a:stretch/>
        </p:blipFill>
        <p:spPr>
          <a:xfrm>
            <a:off x="311347" y="9393210"/>
            <a:ext cx="573552" cy="448968"/>
          </a:xfrm>
          <a:prstGeom prst="rect">
            <a:avLst/>
          </a:prstGeom>
        </p:spPr>
      </p:pic>
      <p:sp>
        <p:nvSpPr>
          <p:cNvPr id="2" name="Rectangle 1"/>
          <p:cNvSpPr/>
          <p:nvPr/>
        </p:nvSpPr>
        <p:spPr>
          <a:xfrm>
            <a:off x="2726410" y="9211194"/>
            <a:ext cx="4131590" cy="694806"/>
          </a:xfrm>
          <a:prstGeom prst="rect">
            <a:avLst/>
          </a:prstGeom>
        </p:spPr>
        <p:txBody>
          <a:bodyPr wrap="square">
            <a:spAutoFit/>
          </a:bodyPr>
          <a:lstStyle/>
          <a:p>
            <a:r>
              <a:rPr lang="en-US" dirty="0">
                <a:hlinkClick r:id="rId5"/>
              </a:rPr>
              <a:t>https://</a:t>
            </a:r>
            <a:r>
              <a:rPr lang="en-US" dirty="0" smtClean="0">
                <a:hlinkClick r:id="rId5"/>
              </a:rPr>
              <a:t>docs.google.com/forms/d/e/1FAIpQLSc57qjDXLPcQLYftI27W91gCKD2RgH0OzQDdDxsiLYmH9DKtw/viewform</a:t>
            </a:r>
            <a:endParaRPr lang="en-US" dirty="0" smtClean="0"/>
          </a:p>
          <a:p>
            <a:endParaRPr lang="en-US" dirty="0"/>
          </a:p>
        </p:txBody>
      </p:sp>
    </p:spTree>
    <p:extLst>
      <p:ext uri="{BB962C8B-B14F-4D97-AF65-F5344CB8AC3E}">
        <p14:creationId xmlns:p14="http://schemas.microsoft.com/office/powerpoint/2010/main" val="17118807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6858000" cy="41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To understand!</a:t>
            </a:r>
            <a:endPar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108740659"/>
              </p:ext>
            </p:extLst>
          </p:nvPr>
        </p:nvGraphicFramePr>
        <p:xfrm>
          <a:off x="0" y="419724"/>
          <a:ext cx="6858000" cy="9486275"/>
        </p:xfrm>
        <a:graphic>
          <a:graphicData uri="http://schemas.openxmlformats.org/drawingml/2006/table">
            <a:tbl>
              <a:tblPr firstRow="1" bandRow="1">
                <a:tableStyleId>{5940675A-B579-460E-94D1-54222C63F5DA}</a:tableStyleId>
              </a:tblPr>
              <a:tblGrid>
                <a:gridCol w="1714500"/>
                <a:gridCol w="1714500"/>
                <a:gridCol w="3429000"/>
              </a:tblGrid>
              <a:tr h="377937">
                <a:tc gridSpan="2">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200" b="1" dirty="0" smtClean="0">
                          <a:solidFill>
                            <a:schemeClr val="bg2">
                              <a:lumMod val="10000"/>
                            </a:schemeClr>
                          </a:solidFill>
                          <a:latin typeface="Century Gothic" charset="0"/>
                          <a:ea typeface="Century Gothic" charset="0"/>
                          <a:cs typeface="Century Gothic" charset="0"/>
                        </a:rPr>
                        <a:t>Parkinson’s Disease</a:t>
                      </a:r>
                    </a:p>
                  </a:txBody>
                  <a:tcPr anchor="ctr">
                    <a:lnB w="12700" cap="flat" cmpd="sng" algn="ctr">
                      <a:solidFill>
                        <a:schemeClr val="tx1"/>
                      </a:solidFill>
                      <a:prstDash val="solid"/>
                      <a:round/>
                      <a:headEnd type="none" w="med" len="med"/>
                      <a:tailEnd type="none" w="med" len="med"/>
                    </a:lnB>
                    <a:solidFill>
                      <a:srgbClr val="73FDD6">
                        <a:alpha val="40000"/>
                      </a:srgbClr>
                    </a:solidFill>
                  </a:tcPr>
                </a:tc>
                <a:tc hMerge="1">
                  <a:txBody>
                    <a:bodyPr/>
                    <a:lstStyle/>
                    <a:p>
                      <a:endParaRPr lang="en-US"/>
                    </a:p>
                  </a:txBody>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200" b="1" dirty="0" smtClean="0">
                          <a:solidFill>
                            <a:schemeClr val="bg2">
                              <a:lumMod val="10000"/>
                            </a:schemeClr>
                          </a:solidFill>
                          <a:latin typeface="Century Gothic" charset="0"/>
                          <a:ea typeface="Century Gothic" charset="0"/>
                          <a:cs typeface="Century Gothic" charset="0"/>
                        </a:rPr>
                        <a:t>Pathophysiology</a:t>
                      </a:r>
                    </a:p>
                  </a:txBody>
                  <a:tcPr anchor="ctr">
                    <a:lnB w="12700" cap="flat" cmpd="sng" algn="ctr">
                      <a:solidFill>
                        <a:schemeClr val="tx1"/>
                      </a:solidFill>
                      <a:prstDash val="solid"/>
                      <a:round/>
                      <a:headEnd type="none" w="med" len="med"/>
                      <a:tailEnd type="none" w="med" len="med"/>
                    </a:lnB>
                    <a:solidFill>
                      <a:srgbClr val="FF9300">
                        <a:alpha val="43922"/>
                      </a:srgbClr>
                    </a:solidFill>
                  </a:tcPr>
                </a:tc>
              </a:tr>
              <a:tr h="2831521">
                <a:tc gridSpan="2">
                  <a:txBody>
                    <a:bodyPr/>
                    <a:lstStyle/>
                    <a:p>
                      <a:pPr algn="ctr"/>
                      <a:r>
                        <a:rPr lang="en-US" sz="1200" dirty="0" smtClean="0"/>
                        <a:t>A progressive neurodegenerative diseases </a:t>
                      </a:r>
                    </a:p>
                    <a:p>
                      <a:pPr algn="ctr"/>
                      <a:r>
                        <a:rPr lang="en-US" sz="1200" dirty="0" smtClean="0"/>
                        <a:t>disorder that occurs mainly in the </a:t>
                      </a:r>
                      <a:r>
                        <a:rPr lang="en-US" sz="1200" b="1" dirty="0" smtClean="0">
                          <a:solidFill>
                            <a:srgbClr val="FF0000"/>
                          </a:solidFill>
                        </a:rPr>
                        <a:t>elderly </a:t>
                      </a:r>
                    </a:p>
                    <a:p>
                      <a:pPr algn="ctr"/>
                      <a:r>
                        <a:rPr lang="en-US" sz="1200" dirty="0" smtClean="0"/>
                        <a:t>and can lead to disability unless effective </a:t>
                      </a:r>
                    </a:p>
                    <a:p>
                      <a:pPr algn="ctr"/>
                      <a:r>
                        <a:rPr lang="en-US" sz="1200" dirty="0" smtClean="0"/>
                        <a:t>treatment is provided. </a:t>
                      </a:r>
                    </a:p>
                    <a:p>
                      <a:endParaRPr lang="en-US" sz="1200" dirty="0"/>
                    </a:p>
                  </a:txBody>
                  <a:tcPr>
                    <a:lnT w="12700" cap="flat" cmpd="sng" algn="ctr">
                      <a:solidFill>
                        <a:schemeClr val="tx1"/>
                      </a:solidFill>
                      <a:prstDash val="solid"/>
                      <a:round/>
                      <a:headEnd type="none" w="med" len="med"/>
                      <a:tailEnd type="none" w="med" len="med"/>
                    </a:lnT>
                  </a:tcPr>
                </a:tc>
                <a:tc hMerge="1">
                  <a:txBody>
                    <a:bodyPr/>
                    <a:lstStyle/>
                    <a:p>
                      <a:endParaRPr lang="en-US"/>
                    </a:p>
                  </a:txBody>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200" dirty="0" smtClean="0"/>
                        <a:t>This movement disorder occurs mainly due to </a:t>
                      </a:r>
                      <a:r>
                        <a:rPr lang="en-US" sz="1200" dirty="0" smtClean="0">
                          <a:solidFill>
                            <a:srgbClr val="008F00"/>
                          </a:solidFill>
                        </a:rPr>
                        <a:t>↓</a:t>
                      </a:r>
                      <a:r>
                        <a:rPr lang="en-US" sz="1200" b="1" dirty="0" smtClean="0">
                          <a:solidFill>
                            <a:srgbClr val="FF0000"/>
                          </a:solidFill>
                        </a:rPr>
                        <a:t>dopamine/</a:t>
                      </a:r>
                      <a:r>
                        <a:rPr lang="en-US" sz="1013" b="0" kern="1200" dirty="0" smtClean="0">
                          <a:solidFill>
                            <a:srgbClr val="008F00"/>
                          </a:solidFill>
                          <a:latin typeface="+mn-lt"/>
                          <a:ea typeface="+mn-ea"/>
                          <a:cs typeface="+mn-cs"/>
                        </a:rPr>
                        <a:t>↑</a:t>
                      </a:r>
                      <a:r>
                        <a:rPr lang="en-US" sz="1200" b="1" dirty="0" smtClean="0">
                          <a:solidFill>
                            <a:srgbClr val="FF0000"/>
                          </a:solidFill>
                        </a:rPr>
                        <a:t>acetylcholine imbalance</a:t>
                      </a:r>
                      <a:r>
                        <a:rPr lang="en-US" sz="1200" b="1" dirty="0" smtClean="0"/>
                        <a:t> </a:t>
                      </a:r>
                      <a:r>
                        <a:rPr lang="en-US" sz="1200" dirty="0" smtClean="0"/>
                        <a:t>in basal ganglia (caudate nucleus, substantia </a:t>
                      </a:r>
                      <a:r>
                        <a:rPr lang="en-US" sz="1200" dirty="0" err="1" smtClean="0"/>
                        <a:t>nigra</a:t>
                      </a:r>
                      <a:r>
                        <a:rPr lang="en-US" sz="1200" dirty="0" smtClean="0"/>
                        <a:t> &amp; corpus striatum) that is involved in motor control.</a:t>
                      </a:r>
                    </a:p>
                    <a:p>
                      <a:endParaRPr lang="en-US" sz="1200" dirty="0"/>
                    </a:p>
                  </a:txBody>
                  <a:tcPr>
                    <a:lnT w="12700" cap="flat" cmpd="sng" algn="ctr">
                      <a:solidFill>
                        <a:schemeClr val="tx1"/>
                      </a:solidFill>
                      <a:prstDash val="solid"/>
                      <a:round/>
                      <a:headEnd type="none" w="med" len="med"/>
                      <a:tailEnd type="none" w="med" len="med"/>
                    </a:lnT>
                  </a:tcPr>
                </a:tc>
              </a:tr>
              <a:tr h="464118">
                <a:tc gridSpan="2">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200" b="1" dirty="0" smtClean="0">
                          <a:solidFill>
                            <a:schemeClr val="bg2">
                              <a:lumMod val="10000"/>
                            </a:schemeClr>
                          </a:solidFill>
                          <a:latin typeface="Century Gothic" charset="0"/>
                          <a:ea typeface="Century Gothic" charset="0"/>
                          <a:cs typeface="Century Gothic" charset="0"/>
                        </a:rPr>
                        <a:t>Dopamine Pathway</a:t>
                      </a:r>
                    </a:p>
                  </a:txBody>
                  <a:tcPr anchor="ctr">
                    <a:lnB w="12700" cap="flat" cmpd="sng" algn="ctr">
                      <a:solidFill>
                        <a:schemeClr val="tx1"/>
                      </a:solidFill>
                      <a:prstDash val="solid"/>
                      <a:round/>
                      <a:headEnd type="none" w="med" len="med"/>
                      <a:tailEnd type="none" w="med" len="med"/>
                    </a:lnB>
                    <a:solidFill>
                      <a:srgbClr val="FF9300">
                        <a:alpha val="41176"/>
                      </a:srgbClr>
                    </a:solidFill>
                  </a:tcPr>
                </a:tc>
                <a:tc hMerge="1">
                  <a:txBody>
                    <a:bodyPr/>
                    <a:lstStyle/>
                    <a:p>
                      <a:endParaRPr lang="en-US"/>
                    </a:p>
                  </a:txBody>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200" b="1" dirty="0" smtClean="0">
                          <a:solidFill>
                            <a:schemeClr val="bg2">
                              <a:lumMod val="10000"/>
                            </a:schemeClr>
                          </a:solidFill>
                          <a:latin typeface="Century Gothic" charset="0"/>
                          <a:ea typeface="Century Gothic" charset="0"/>
                          <a:cs typeface="Century Gothic" charset="0"/>
                        </a:rPr>
                        <a:t>In Parkinson’s disease</a:t>
                      </a:r>
                    </a:p>
                  </a:txBody>
                  <a:tcPr anchor="ctr">
                    <a:lnB w="12700" cap="flat" cmpd="sng" algn="ctr">
                      <a:solidFill>
                        <a:schemeClr val="tx1"/>
                      </a:solidFill>
                      <a:prstDash val="solid"/>
                      <a:round/>
                      <a:headEnd type="none" w="med" len="med"/>
                      <a:tailEnd type="none" w="med" len="med"/>
                    </a:lnB>
                    <a:solidFill>
                      <a:srgbClr val="73FDD6">
                        <a:alpha val="41961"/>
                      </a:srgbClr>
                    </a:solidFill>
                  </a:tcPr>
                </a:tc>
              </a:tr>
              <a:tr h="464118">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200" b="1" dirty="0" smtClean="0"/>
                        <a:t>1- Reward pathway</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D78">
                        <a:alpha val="40000"/>
                      </a:srgbClr>
                    </a:solidFill>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200" b="1" dirty="0" smtClean="0"/>
                        <a:t>2-Motor pathway</a:t>
                      </a:r>
                      <a:endParaRPr lang="en-US" sz="1200" dirty="0" smtClean="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D78">
                        <a:alpha val="40000"/>
                      </a:srgbClr>
                    </a:solidFill>
                  </a:tcPr>
                </a:tc>
                <a:tc rowSpan="2">
                  <a:txBody>
                    <a:bodyPr/>
                    <a:lstStyle/>
                    <a:p>
                      <a:pPr algn="ctr"/>
                      <a:r>
                        <a:rPr lang="en-US" sz="1200" b="1" dirty="0" smtClean="0">
                          <a:solidFill>
                            <a:srgbClr val="FF0000"/>
                          </a:solidFill>
                        </a:rPr>
                        <a:t>Predominance</a:t>
                      </a:r>
                      <a:r>
                        <a:rPr lang="en-US" sz="1200" b="1" dirty="0" smtClean="0"/>
                        <a:t> of Ach + </a:t>
                      </a:r>
                      <a:r>
                        <a:rPr lang="en-US" sz="1200" b="1" dirty="0" smtClean="0">
                          <a:solidFill>
                            <a:srgbClr val="FF0000"/>
                          </a:solidFill>
                        </a:rPr>
                        <a:t>Deficiency</a:t>
                      </a:r>
                      <a:r>
                        <a:rPr lang="en-US" sz="1200" b="1" dirty="0" smtClean="0"/>
                        <a:t> of dopamine</a:t>
                      </a:r>
                    </a:p>
                    <a:p>
                      <a:pPr algn="ctr"/>
                      <a:endParaRPr lang="en-US" sz="1200" b="1" dirty="0" smtClean="0"/>
                    </a:p>
                    <a:p>
                      <a:pPr algn="ctr"/>
                      <a:endParaRPr lang="en-US" sz="1200" dirty="0"/>
                    </a:p>
                  </a:txBody>
                  <a:tcPr>
                    <a:lnT w="12700" cap="flat" cmpd="sng" algn="ctr">
                      <a:solidFill>
                        <a:schemeClr val="tx1"/>
                      </a:solidFill>
                      <a:prstDash val="solid"/>
                      <a:round/>
                      <a:headEnd type="none" w="med" len="med"/>
                      <a:tailEnd type="none" w="med" len="med"/>
                    </a:lnT>
                  </a:tcPr>
                </a:tc>
              </a:tr>
              <a:tr h="2192576">
                <a:tc>
                  <a:txBody>
                    <a:bodyPr/>
                    <a:lstStyle/>
                    <a:p>
                      <a:pPr algn="ctr"/>
                      <a:r>
                        <a:rPr lang="en-US" sz="1200" dirty="0" smtClean="0"/>
                        <a:t>DA is manufactured in nerve cell bodies </a:t>
                      </a:r>
                    </a:p>
                    <a:p>
                      <a:pPr algn="ctr"/>
                      <a:r>
                        <a:rPr lang="en-US" sz="1200" dirty="0" smtClean="0"/>
                        <a:t>located within the </a:t>
                      </a:r>
                      <a:r>
                        <a:rPr lang="en-US" sz="1200" dirty="0" smtClean="0">
                          <a:solidFill>
                            <a:srgbClr val="FF0000"/>
                          </a:solidFill>
                        </a:rPr>
                        <a:t>ventral tegmental </a:t>
                      </a:r>
                    </a:p>
                    <a:p>
                      <a:pPr algn="ctr"/>
                      <a:r>
                        <a:rPr lang="en-US" sz="1200" dirty="0" smtClean="0">
                          <a:solidFill>
                            <a:srgbClr val="FF0000"/>
                          </a:solidFill>
                        </a:rPr>
                        <a:t>area (VTA)</a:t>
                      </a:r>
                      <a:r>
                        <a:rPr lang="en-US" sz="1200" dirty="0" smtClean="0"/>
                        <a:t> and is released in the nucleus</a:t>
                      </a:r>
                    </a:p>
                    <a:p>
                      <a:pPr algn="ctr"/>
                      <a:r>
                        <a:rPr lang="en-US" sz="1200" dirty="0" smtClean="0"/>
                        <a:t> </a:t>
                      </a:r>
                      <a:r>
                        <a:rPr lang="en-US" sz="1200" dirty="0" err="1" smtClean="0"/>
                        <a:t>accumbens</a:t>
                      </a:r>
                      <a:r>
                        <a:rPr lang="en-US" sz="1200" dirty="0" smtClean="0"/>
                        <a:t> and the prefrontal cortex.</a:t>
                      </a:r>
                    </a:p>
                    <a:p>
                      <a:pPr algn="ctr"/>
                      <a:endParaRPr lang="en-US" sz="12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200" dirty="0" smtClean="0"/>
                        <a:t>Cell bodies in the </a:t>
                      </a:r>
                      <a:r>
                        <a:rPr lang="en-US" sz="1200" dirty="0" smtClean="0">
                          <a:solidFill>
                            <a:srgbClr val="FF0000"/>
                          </a:solidFill>
                        </a:rPr>
                        <a:t>substantia </a:t>
                      </a:r>
                      <a:r>
                        <a:rPr lang="en-US" sz="1200" dirty="0" err="1" smtClean="0">
                          <a:solidFill>
                            <a:srgbClr val="FF0000"/>
                          </a:solidFill>
                        </a:rPr>
                        <a:t>nigra</a:t>
                      </a:r>
                      <a:r>
                        <a:rPr lang="en-US" sz="1200" dirty="0" smtClean="0">
                          <a:solidFill>
                            <a:srgbClr val="FF0000"/>
                          </a:solidFill>
                        </a:rPr>
                        <a:t> </a:t>
                      </a:r>
                      <a:r>
                        <a:rPr lang="en-US" sz="1200" dirty="0" smtClean="0"/>
                        <a:t>that manufacture and release dopamine into the striatum.</a:t>
                      </a:r>
                    </a:p>
                    <a:p>
                      <a:pPr algn="ctr"/>
                      <a:endParaRPr lang="en-US"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vMerge="1">
                  <a:txBody>
                    <a:bodyPr/>
                    <a:lstStyle/>
                    <a:p>
                      <a:endParaRPr lang="en-US"/>
                    </a:p>
                  </a:txBody>
                  <a:tcPr/>
                </a:tc>
              </a:tr>
              <a:tr h="464118">
                <a:tc gridSpan="2">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200" b="1" dirty="0" smtClean="0">
                          <a:solidFill>
                            <a:schemeClr val="bg2">
                              <a:lumMod val="10000"/>
                            </a:schemeClr>
                          </a:solidFill>
                          <a:latin typeface="Century Gothic" charset="0"/>
                          <a:ea typeface="Century Gothic" charset="0"/>
                          <a:cs typeface="Century Gothic" charset="0"/>
                        </a:rPr>
                        <a:t>Causes</a:t>
                      </a:r>
                    </a:p>
                  </a:txBody>
                  <a:tcPr anchor="ctr">
                    <a:lnB w="12700" cap="flat" cmpd="sng" algn="ctr">
                      <a:solidFill>
                        <a:schemeClr val="tx1"/>
                      </a:solidFill>
                      <a:prstDash val="solid"/>
                      <a:round/>
                      <a:headEnd type="none" w="med" len="med"/>
                      <a:tailEnd type="none" w="med" len="med"/>
                    </a:lnB>
                    <a:solidFill>
                      <a:srgbClr val="73FDD6">
                        <a:alpha val="40000"/>
                      </a:srgbClr>
                    </a:solidFill>
                  </a:tcPr>
                </a:tc>
                <a:tc hMerge="1">
                  <a:txBody>
                    <a:bodyPr/>
                    <a:lstStyle/>
                    <a:p>
                      <a:endParaRPr lang="en-US"/>
                    </a:p>
                  </a:txBody>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200" b="1" dirty="0" smtClean="0">
                          <a:solidFill>
                            <a:schemeClr val="bg2">
                              <a:lumMod val="10000"/>
                            </a:schemeClr>
                          </a:solidFill>
                          <a:latin typeface="Century Gothic" charset="0"/>
                          <a:ea typeface="Century Gothic" charset="0"/>
                          <a:cs typeface="Century Gothic" charset="0"/>
                        </a:rPr>
                        <a:t>Characters</a:t>
                      </a:r>
                    </a:p>
                  </a:txBody>
                  <a:tcPr anchor="ctr">
                    <a:lnB w="12700" cap="flat" cmpd="sng" algn="ctr">
                      <a:solidFill>
                        <a:schemeClr val="tx1"/>
                      </a:solidFill>
                      <a:prstDash val="solid"/>
                      <a:round/>
                      <a:headEnd type="none" w="med" len="med"/>
                      <a:tailEnd type="none" w="med" len="med"/>
                    </a:lnB>
                    <a:solidFill>
                      <a:srgbClr val="FF9300">
                        <a:alpha val="45098"/>
                      </a:srgbClr>
                    </a:solidFill>
                  </a:tcPr>
                </a:tc>
              </a:tr>
              <a:tr h="2691887">
                <a:tc gridSpan="2">
                  <a:txBody>
                    <a:bodyPr/>
                    <a:lstStyle/>
                    <a:p>
                      <a:r>
                        <a:rPr lang="en-US" sz="1200" dirty="0" smtClean="0"/>
                        <a:t>It is </a:t>
                      </a:r>
                      <a:r>
                        <a:rPr lang="en-US" sz="1200" b="1" dirty="0" smtClean="0">
                          <a:solidFill>
                            <a:srgbClr val="FF0000"/>
                          </a:solidFill>
                        </a:rPr>
                        <a:t>idiopathic disease </a:t>
                      </a:r>
                      <a:r>
                        <a:rPr lang="en-US" sz="1200" dirty="0" smtClean="0"/>
                        <a:t>but some causes may be: </a:t>
                      </a:r>
                    </a:p>
                    <a:p>
                      <a:pPr marL="285750" indent="-285750">
                        <a:buClr>
                          <a:schemeClr val="accent6">
                            <a:lumMod val="75000"/>
                          </a:schemeClr>
                        </a:buClr>
                        <a:buFont typeface="Arial" panose="020B0604020202020204" pitchFamily="34" charset="0"/>
                        <a:buChar char="•"/>
                      </a:pPr>
                      <a:r>
                        <a:rPr lang="en-US" sz="1200" dirty="0" smtClean="0"/>
                        <a:t>Genetic. </a:t>
                      </a:r>
                    </a:p>
                    <a:p>
                      <a:pPr marL="285750" indent="-285750">
                        <a:buClr>
                          <a:schemeClr val="accent6">
                            <a:lumMod val="75000"/>
                          </a:schemeClr>
                        </a:buClr>
                        <a:buFont typeface="Arial" panose="020B0604020202020204" pitchFamily="34" charset="0"/>
                        <a:buChar char="•"/>
                      </a:pPr>
                      <a:r>
                        <a:rPr lang="en-US" sz="1200" dirty="0" smtClean="0"/>
                        <a:t>Toxins </a:t>
                      </a:r>
                      <a:r>
                        <a:rPr lang="en-US" sz="1200" dirty="0" smtClean="0">
                          <a:solidFill>
                            <a:srgbClr val="00B050"/>
                          </a:solidFill>
                        </a:rPr>
                        <a:t>used</a:t>
                      </a:r>
                      <a:r>
                        <a:rPr lang="en-US" sz="1200" baseline="0" dirty="0" smtClean="0">
                          <a:solidFill>
                            <a:srgbClr val="00B050"/>
                          </a:solidFill>
                        </a:rPr>
                        <a:t> to induce models of Parkinson disease from animals </a:t>
                      </a:r>
                      <a:endParaRPr lang="en-US" sz="1200" dirty="0" smtClean="0">
                        <a:solidFill>
                          <a:srgbClr val="00B050"/>
                        </a:solidFill>
                      </a:endParaRPr>
                    </a:p>
                    <a:p>
                      <a:pPr marL="0" indent="0">
                        <a:buClr>
                          <a:schemeClr val="accent6">
                            <a:lumMod val="75000"/>
                          </a:schemeClr>
                        </a:buClr>
                        <a:buFont typeface="Arial" panose="020B0604020202020204" pitchFamily="34" charset="0"/>
                        <a:buNone/>
                      </a:pPr>
                      <a:r>
                        <a:rPr lang="en-US" sz="1200" dirty="0" smtClean="0"/>
                        <a:t>(MPTP = methyl phenyl</a:t>
                      </a:r>
                      <a:r>
                        <a:rPr lang="en-US" sz="1200" baseline="0" dirty="0" smtClean="0"/>
                        <a:t> </a:t>
                      </a:r>
                      <a:r>
                        <a:rPr lang="en-US" sz="1200" dirty="0" err="1" smtClean="0"/>
                        <a:t>tetrahydropyridine</a:t>
                      </a:r>
                      <a:r>
                        <a:rPr lang="en-US" sz="1200" dirty="0" smtClean="0"/>
                        <a:t>). </a:t>
                      </a:r>
                    </a:p>
                    <a:p>
                      <a:pPr marL="285750" indent="-285750">
                        <a:buClr>
                          <a:schemeClr val="accent6">
                            <a:lumMod val="75000"/>
                          </a:schemeClr>
                        </a:buClr>
                        <a:buFont typeface="Arial" panose="020B0604020202020204" pitchFamily="34" charset="0"/>
                        <a:buChar char="•"/>
                      </a:pPr>
                      <a:r>
                        <a:rPr lang="en-US" sz="1200" dirty="0" smtClean="0"/>
                        <a:t>Head trauma. </a:t>
                      </a:r>
                    </a:p>
                    <a:p>
                      <a:pPr marL="285750" indent="-285750">
                        <a:buClr>
                          <a:schemeClr val="accent6">
                            <a:lumMod val="75000"/>
                          </a:schemeClr>
                        </a:buClr>
                        <a:buFont typeface="Arial" panose="020B0604020202020204" pitchFamily="34" charset="0"/>
                        <a:buChar char="•"/>
                      </a:pPr>
                      <a:r>
                        <a:rPr lang="en-US" sz="1200" dirty="0" smtClean="0"/>
                        <a:t>Cerebral anoxia. </a:t>
                      </a:r>
                      <a:r>
                        <a:rPr lang="en-US" sz="1200" dirty="0" smtClean="0">
                          <a:solidFill>
                            <a:schemeClr val="tx1">
                              <a:lumMod val="50000"/>
                              <a:lumOff val="50000"/>
                            </a:schemeClr>
                          </a:solidFill>
                        </a:rPr>
                        <a:t>(hypoxia)</a:t>
                      </a:r>
                    </a:p>
                    <a:p>
                      <a:pPr marL="285750" indent="-285750">
                        <a:buClr>
                          <a:schemeClr val="accent6">
                            <a:lumMod val="75000"/>
                          </a:schemeClr>
                        </a:buClr>
                        <a:buFont typeface="Arial" panose="020B0604020202020204" pitchFamily="34" charset="0"/>
                        <a:buChar char="•"/>
                      </a:pPr>
                      <a:r>
                        <a:rPr lang="en-US" sz="1200" dirty="0" smtClean="0"/>
                        <a:t>Oxidative stress </a:t>
                      </a:r>
                      <a:r>
                        <a:rPr lang="en-US" sz="1200" dirty="0" smtClean="0">
                          <a:solidFill>
                            <a:schemeClr val="bg1">
                              <a:lumMod val="50000"/>
                            </a:schemeClr>
                          </a:solidFill>
                        </a:rPr>
                        <a:t>increase</a:t>
                      </a:r>
                      <a:r>
                        <a:rPr lang="en-US" sz="1200" baseline="0" dirty="0" smtClean="0">
                          <a:solidFill>
                            <a:schemeClr val="bg1">
                              <a:lumMod val="50000"/>
                            </a:schemeClr>
                          </a:solidFill>
                        </a:rPr>
                        <a:t> production of free radicals due to e.g. environmental pollution, nicotine and sulfa medication</a:t>
                      </a:r>
                      <a:endParaRPr lang="en-US" sz="1200" dirty="0" smtClean="0">
                        <a:solidFill>
                          <a:schemeClr val="bg1">
                            <a:lumMod val="50000"/>
                          </a:schemeClr>
                        </a:solidFill>
                      </a:endParaRPr>
                    </a:p>
                    <a:p>
                      <a:pPr marL="285750" indent="-285750">
                        <a:buClr>
                          <a:schemeClr val="accent6">
                            <a:lumMod val="75000"/>
                          </a:schemeClr>
                        </a:buClr>
                        <a:buFont typeface="Arial" panose="020B0604020202020204" pitchFamily="34" charset="0"/>
                        <a:buChar char="•"/>
                      </a:pPr>
                      <a:r>
                        <a:rPr lang="en-US" sz="1200" dirty="0" smtClean="0"/>
                        <a:t>Drug-induced Parkinson's disease</a:t>
                      </a:r>
                      <a:endParaRPr lang="ar-SA" sz="1200" dirty="0" smtClean="0"/>
                    </a:p>
                    <a:p>
                      <a:pPr>
                        <a:buClr>
                          <a:schemeClr val="accent6">
                            <a:lumMod val="75000"/>
                          </a:schemeClr>
                        </a:buClr>
                      </a:pPr>
                      <a:r>
                        <a:rPr lang="en-US" sz="1200" dirty="0" smtClean="0"/>
                        <a:t>e.g. </a:t>
                      </a:r>
                      <a:r>
                        <a:rPr lang="en-US" sz="1200" u="sng" dirty="0" smtClean="0"/>
                        <a:t>antipsychotics</a:t>
                      </a:r>
                      <a:r>
                        <a:rPr lang="en-US" sz="1200" dirty="0" smtClean="0"/>
                        <a:t> (as </a:t>
                      </a:r>
                      <a:r>
                        <a:rPr lang="en-US" sz="1200" dirty="0" smtClean="0">
                          <a:solidFill>
                            <a:srgbClr val="0066FF"/>
                          </a:solidFill>
                        </a:rPr>
                        <a:t>haloperidol</a:t>
                      </a:r>
                      <a:r>
                        <a:rPr lang="en-US" sz="1200" dirty="0" smtClean="0"/>
                        <a:t>) </a:t>
                      </a:r>
                      <a:endParaRPr lang="ar-SA" sz="1200" dirty="0" smtClean="0"/>
                    </a:p>
                    <a:p>
                      <a:pPr>
                        <a:buClr>
                          <a:schemeClr val="accent6">
                            <a:lumMod val="75000"/>
                          </a:schemeClr>
                        </a:buClr>
                      </a:pPr>
                      <a:r>
                        <a:rPr lang="en-US" sz="1200" dirty="0" smtClean="0"/>
                        <a:t>and </a:t>
                      </a:r>
                      <a:r>
                        <a:rPr lang="en-US" sz="1200" u="sng" dirty="0" smtClean="0"/>
                        <a:t>Dopamine antagonists </a:t>
                      </a:r>
                      <a:r>
                        <a:rPr lang="en-US" sz="1200" dirty="0" smtClean="0"/>
                        <a:t>(as </a:t>
                      </a:r>
                      <a:r>
                        <a:rPr lang="en-US" sz="1200" dirty="0" smtClean="0">
                          <a:solidFill>
                            <a:srgbClr val="0066FF"/>
                          </a:solidFill>
                        </a:rPr>
                        <a:t>metoclopramide </a:t>
                      </a:r>
                      <a:endParaRPr lang="ar-SA" sz="1200" dirty="0" smtClean="0">
                        <a:solidFill>
                          <a:srgbClr val="0066FF"/>
                        </a:solidFill>
                      </a:endParaRPr>
                    </a:p>
                    <a:p>
                      <a:pPr>
                        <a:buClr>
                          <a:schemeClr val="accent6">
                            <a:lumMod val="75000"/>
                          </a:schemeClr>
                        </a:buClr>
                      </a:pPr>
                      <a:r>
                        <a:rPr lang="en-US" sz="1200" dirty="0" smtClean="0"/>
                        <a:t>(antiemetic). </a:t>
                      </a:r>
                    </a:p>
                  </a:txBody>
                  <a:tcPr>
                    <a:lnT w="12700" cap="flat" cmpd="sng" algn="ctr">
                      <a:solidFill>
                        <a:schemeClr val="tx1"/>
                      </a:solidFill>
                      <a:prstDash val="solid"/>
                      <a:round/>
                      <a:headEnd type="none" w="med" len="med"/>
                      <a:tailEnd type="none" w="med" len="med"/>
                    </a:lnT>
                  </a:tcPr>
                </a:tc>
                <a:tc hMerge="1">
                  <a:txBody>
                    <a:bodyPr/>
                    <a:lstStyle/>
                    <a:p>
                      <a:endParaRPr lang="en-US"/>
                    </a:p>
                  </a:txBody>
                  <a:tcPr/>
                </a:tc>
                <a:tc>
                  <a:txBody>
                    <a:bodyPr/>
                    <a:lstStyle/>
                    <a:p>
                      <a:pPr>
                        <a:buClr>
                          <a:schemeClr val="accent6">
                            <a:lumMod val="75000"/>
                          </a:schemeClr>
                        </a:buClr>
                      </a:pPr>
                      <a:endParaRPr lang="en-US" sz="1200" dirty="0" smtClean="0"/>
                    </a:p>
                    <a:p>
                      <a:pPr>
                        <a:buClr>
                          <a:schemeClr val="accent6">
                            <a:lumMod val="75000"/>
                          </a:schemeClr>
                        </a:buClr>
                      </a:pPr>
                      <a:r>
                        <a:rPr lang="en-US" sz="1200" dirty="0" smtClean="0"/>
                        <a:t>Simplified by the acronym “ </a:t>
                      </a:r>
                      <a:r>
                        <a:rPr lang="en-US" sz="1200" dirty="0" smtClean="0">
                          <a:solidFill>
                            <a:srgbClr val="009193"/>
                          </a:solidFill>
                        </a:rPr>
                        <a:t>TRAP</a:t>
                      </a:r>
                      <a:r>
                        <a:rPr lang="en-US" sz="1200" dirty="0" smtClean="0"/>
                        <a:t> ”: </a:t>
                      </a:r>
                    </a:p>
                    <a:p>
                      <a:pPr marL="285750" indent="-285750">
                        <a:buClr>
                          <a:schemeClr val="accent6">
                            <a:lumMod val="75000"/>
                          </a:schemeClr>
                        </a:buClr>
                        <a:buFont typeface="Arial" panose="020B0604020202020204" pitchFamily="34" charset="0"/>
                        <a:buChar char="•"/>
                      </a:pPr>
                      <a:r>
                        <a:rPr lang="en-US" sz="1200" dirty="0" smtClean="0">
                          <a:solidFill>
                            <a:srgbClr val="009193"/>
                          </a:solidFill>
                        </a:rPr>
                        <a:t>T</a:t>
                      </a:r>
                      <a:r>
                        <a:rPr lang="en-US" sz="1200" dirty="0" smtClean="0"/>
                        <a:t>remors at rest. </a:t>
                      </a:r>
                    </a:p>
                    <a:p>
                      <a:pPr marL="285750" indent="-285750">
                        <a:buClr>
                          <a:schemeClr val="accent6">
                            <a:lumMod val="75000"/>
                          </a:schemeClr>
                        </a:buClr>
                        <a:buFont typeface="Arial" panose="020B0604020202020204" pitchFamily="34" charset="0"/>
                        <a:buChar char="•"/>
                      </a:pPr>
                      <a:r>
                        <a:rPr lang="en-US" sz="1200" dirty="0" smtClean="0">
                          <a:solidFill>
                            <a:srgbClr val="009193"/>
                          </a:solidFill>
                        </a:rPr>
                        <a:t>R</a:t>
                      </a:r>
                      <a:r>
                        <a:rPr lang="en-US" sz="1200" dirty="0" smtClean="0"/>
                        <a:t>igidity of muscles. </a:t>
                      </a:r>
                    </a:p>
                    <a:p>
                      <a:pPr marL="285750" indent="-285750">
                        <a:buClr>
                          <a:schemeClr val="accent6">
                            <a:lumMod val="75000"/>
                          </a:schemeClr>
                        </a:buClr>
                        <a:buFont typeface="Arial" panose="020B0604020202020204" pitchFamily="34" charset="0"/>
                        <a:buChar char="•"/>
                      </a:pPr>
                      <a:r>
                        <a:rPr lang="en-US" sz="1200" dirty="0" smtClean="0">
                          <a:solidFill>
                            <a:srgbClr val="009193"/>
                          </a:solidFill>
                        </a:rPr>
                        <a:t>A</a:t>
                      </a:r>
                      <a:r>
                        <a:rPr lang="en-US" sz="1200" dirty="0" smtClean="0"/>
                        <a:t>kinesia or Bradykinesia (</a:t>
                      </a:r>
                      <a:r>
                        <a:rPr lang="en-US" sz="1200" dirty="0" smtClean="0">
                          <a:solidFill>
                            <a:srgbClr val="008F00"/>
                          </a:solidFill>
                        </a:rPr>
                        <a:t>no movement </a:t>
                      </a:r>
                      <a:r>
                        <a:rPr lang="en-US" sz="1200" dirty="0" smtClean="0"/>
                        <a:t>or slowness in initiating and carrying out voluntary movements). </a:t>
                      </a:r>
                    </a:p>
                    <a:p>
                      <a:pPr marL="285750" indent="-285750">
                        <a:buClr>
                          <a:schemeClr val="accent6">
                            <a:lumMod val="75000"/>
                          </a:schemeClr>
                        </a:buClr>
                        <a:buFont typeface="Arial" panose="020B0604020202020204" pitchFamily="34" charset="0"/>
                        <a:buChar char="•"/>
                      </a:pPr>
                      <a:r>
                        <a:rPr lang="en-US" sz="1200" dirty="0" smtClean="0">
                          <a:solidFill>
                            <a:srgbClr val="009193"/>
                          </a:solidFill>
                        </a:rPr>
                        <a:t>P</a:t>
                      </a:r>
                      <a:r>
                        <a:rPr lang="en-US" sz="1200" dirty="0" smtClean="0"/>
                        <a:t>ostural and gait abnormalities. </a:t>
                      </a:r>
                    </a:p>
                    <a:p>
                      <a:pPr marL="285750" indent="-285750">
                        <a:buClr>
                          <a:schemeClr val="accent6">
                            <a:lumMod val="75000"/>
                          </a:schemeClr>
                        </a:buClr>
                        <a:buFont typeface="Arial" panose="020B0604020202020204" pitchFamily="34" charset="0"/>
                        <a:buChar char="•"/>
                      </a:pPr>
                      <a:r>
                        <a:rPr lang="en-US" sz="1200" dirty="0" smtClean="0"/>
                        <a:t>Anxiety or depression.</a:t>
                      </a:r>
                    </a:p>
                  </a:txBody>
                  <a:tcPr>
                    <a:lnT w="12700" cap="flat" cmpd="sng" algn="ctr">
                      <a:solidFill>
                        <a:schemeClr val="tx1"/>
                      </a:solidFill>
                      <a:prstDash val="solid"/>
                      <a:round/>
                      <a:headEnd type="none" w="med" len="med"/>
                      <a:tailEnd type="none" w="med" len="med"/>
                    </a:lnT>
                  </a:tcPr>
                </a:tc>
              </a:tr>
            </a:tbl>
          </a:graphicData>
        </a:graphic>
      </p:graphicFrame>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0455" y="4326560"/>
            <a:ext cx="3089526" cy="1004779"/>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5218" y="2194039"/>
            <a:ext cx="1182773" cy="1123284"/>
          </a:xfrm>
          <a:prstGeom prst="rect">
            <a:avLst/>
          </a:prstGeom>
        </p:spPr>
      </p:pic>
      <p:pic>
        <p:nvPicPr>
          <p:cNvPr id="9" name="Picture 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0093" y="5596062"/>
            <a:ext cx="1297891" cy="1123285"/>
          </a:xfrm>
          <a:prstGeom prst="rect">
            <a:avLst/>
          </a:prstGeom>
        </p:spPr>
      </p:pic>
      <p:pic>
        <p:nvPicPr>
          <p:cNvPr id="10" name="Picture 9"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4811" y="8623299"/>
            <a:ext cx="764088" cy="1217887"/>
          </a:xfrm>
          <a:prstGeom prst="rect">
            <a:avLst/>
          </a:prstGeom>
        </p:spPr>
      </p:pic>
      <p:pic>
        <p:nvPicPr>
          <p:cNvPr id="11" name="Picture 9" descr="[ image: Muhammed Ali has the degenerative disease]"/>
          <p:cNvPicPr>
            <a:picLocks noGrp="1" noChangeAspect="1" noChangeArrowheads="1"/>
          </p:cNvPicPr>
          <p:nvPr>
            <p:ph sz="half" idx="4294967295"/>
          </p:nvPr>
        </p:nvPicPr>
        <p:blipFill>
          <a:blip r:embed="rId7">
            <a:extLst>
              <a:ext uri="{28A0092B-C50C-407E-A947-70E740481C1C}">
                <a14:useLocalDpi xmlns:a14="http://schemas.microsoft.com/office/drawing/2010/main" val="0"/>
              </a:ext>
            </a:extLst>
          </a:blip>
          <a:srcRect/>
          <a:stretch>
            <a:fillRect/>
          </a:stretch>
        </p:blipFill>
        <p:spPr>
          <a:xfrm>
            <a:off x="1041721" y="1989576"/>
            <a:ext cx="1338806" cy="1415309"/>
          </a:xfrm>
          <a:prstGeom prst="rect">
            <a:avLst/>
          </a:prstGeom>
        </p:spPr>
      </p:pic>
      <p:pic>
        <p:nvPicPr>
          <p:cNvPr id="12" name="Picture 2" descr="img43"/>
          <p:cNvPicPr>
            <a:picLocks noChangeAspect="1" noChangeArrowheads="1"/>
          </p:cNvPicPr>
          <p:nvPr/>
        </p:nvPicPr>
        <p:blipFill>
          <a:blip r:embed="rId8">
            <a:lum bright="-24000" contrast="32000"/>
            <a:extLst>
              <a:ext uri="{28A0092B-C50C-407E-A947-70E740481C1C}">
                <a14:useLocalDpi xmlns:a14="http://schemas.microsoft.com/office/drawing/2010/main" val="0"/>
              </a:ext>
            </a:extLst>
          </a:blip>
          <a:srcRect t="51199" b="19200"/>
          <a:stretch>
            <a:fillRect/>
          </a:stretch>
        </p:blipFill>
        <p:spPr bwMode="auto">
          <a:xfrm>
            <a:off x="4317963" y="5659731"/>
            <a:ext cx="1606848" cy="949552"/>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435081" y="5348956"/>
            <a:ext cx="3452006" cy="293157"/>
          </a:xfrm>
          <a:prstGeom prst="rect">
            <a:avLst/>
          </a:prstGeom>
          <a:noFill/>
        </p:spPr>
        <p:txBody>
          <a:bodyPr wrap="square" rtlCol="0">
            <a:spAutoFit/>
          </a:bodyPr>
          <a:lstStyle/>
          <a:p>
            <a:r>
              <a:rPr lang="en-US" b="1" dirty="0" smtClean="0"/>
              <a:t>Treatment </a:t>
            </a:r>
            <a:r>
              <a:rPr lang="en-US" b="1" smtClean="0"/>
              <a:t>approach  </a:t>
            </a:r>
            <a:r>
              <a:rPr lang="en-US" smtClean="0">
                <a:solidFill>
                  <a:schemeClr val="bg1">
                    <a:lumMod val="50000"/>
                  </a:schemeClr>
                </a:solidFill>
              </a:rPr>
              <a:t>More </a:t>
            </a:r>
            <a:r>
              <a:rPr lang="en-US" dirty="0" smtClean="0">
                <a:solidFill>
                  <a:schemeClr val="bg1">
                    <a:lumMod val="50000"/>
                  </a:schemeClr>
                </a:solidFill>
              </a:rPr>
              <a:t>discussed in page 3 </a:t>
            </a:r>
            <a:endParaRPr lang="en-US" dirty="0">
              <a:solidFill>
                <a:schemeClr val="bg1">
                  <a:lumMod val="50000"/>
                </a:schemeClr>
              </a:solidFill>
            </a:endParaRPr>
          </a:p>
        </p:txBody>
      </p:sp>
      <p:sp>
        <p:nvSpPr>
          <p:cNvPr id="2" name="مستطيل 1"/>
          <p:cNvSpPr/>
          <p:nvPr/>
        </p:nvSpPr>
        <p:spPr>
          <a:xfrm>
            <a:off x="5933510" y="5659730"/>
            <a:ext cx="961328" cy="1107996"/>
          </a:xfrm>
          <a:prstGeom prst="rect">
            <a:avLst/>
          </a:prstGeom>
        </p:spPr>
        <p:txBody>
          <a:bodyPr wrap="square">
            <a:spAutoFit/>
          </a:bodyPr>
          <a:lstStyle/>
          <a:p>
            <a:pPr rtl="1"/>
            <a:r>
              <a:rPr lang="en-US" sz="1100" dirty="0"/>
              <a:t>Main approach Drugs to increase dopaminergic </a:t>
            </a:r>
            <a:r>
              <a:rPr lang="en-US" sz="1100" dirty="0" smtClean="0"/>
              <a:t>activity</a:t>
            </a:r>
            <a:endParaRPr lang="ar-SA" sz="1100" dirty="0"/>
          </a:p>
        </p:txBody>
      </p:sp>
      <p:sp>
        <p:nvSpPr>
          <p:cNvPr id="3" name="مستطيل 2"/>
          <p:cNvSpPr/>
          <p:nvPr/>
        </p:nvSpPr>
        <p:spPr>
          <a:xfrm>
            <a:off x="3429000" y="5751064"/>
            <a:ext cx="852125" cy="938719"/>
          </a:xfrm>
          <a:prstGeom prst="rect">
            <a:avLst/>
          </a:prstGeom>
        </p:spPr>
        <p:txBody>
          <a:bodyPr wrap="square">
            <a:spAutoFit/>
          </a:bodyPr>
          <a:lstStyle/>
          <a:p>
            <a:pPr rtl="1"/>
            <a:r>
              <a:rPr lang="en-US" sz="1100" dirty="0" smtClean="0"/>
              <a:t>Or</a:t>
            </a:r>
            <a:endParaRPr lang="ar-SA" sz="1100" dirty="0" smtClean="0"/>
          </a:p>
          <a:p>
            <a:pPr rtl="1"/>
            <a:r>
              <a:rPr lang="en-US" sz="1100" dirty="0" smtClean="0"/>
              <a:t> </a:t>
            </a:r>
            <a:r>
              <a:rPr lang="en-US" sz="1100" dirty="0"/>
              <a:t>Drugs to block cholinergic activity </a:t>
            </a:r>
            <a:endParaRPr lang="ar-SA" sz="1100" dirty="0"/>
          </a:p>
        </p:txBody>
      </p:sp>
    </p:spTree>
    <p:extLst>
      <p:ext uri="{BB962C8B-B14F-4D97-AF65-F5344CB8AC3E}">
        <p14:creationId xmlns:p14="http://schemas.microsoft.com/office/powerpoint/2010/main" val="146987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858000" cy="4568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Drug Treatment </a:t>
            </a:r>
          </a:p>
        </p:txBody>
      </p:sp>
      <p:graphicFrame>
        <p:nvGraphicFramePr>
          <p:cNvPr id="2" name="Diagram 1"/>
          <p:cNvGraphicFramePr/>
          <p:nvPr>
            <p:extLst>
              <p:ext uri="{D42A27DB-BD31-4B8C-83A1-F6EECF244321}">
                <p14:modId xmlns:p14="http://schemas.microsoft.com/office/powerpoint/2010/main" val="107644918"/>
              </p:ext>
            </p:extLst>
          </p:nvPr>
        </p:nvGraphicFramePr>
        <p:xfrm>
          <a:off x="108810" y="566928"/>
          <a:ext cx="6606783" cy="28636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103735578"/>
              </p:ext>
            </p:extLst>
          </p:nvPr>
        </p:nvGraphicFramePr>
        <p:xfrm>
          <a:off x="415924" y="4930112"/>
          <a:ext cx="4897482" cy="49491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5470574" y="7924915"/>
            <a:ext cx="1328267" cy="1546577"/>
          </a:xfrm>
          <a:prstGeom prst="rect">
            <a:avLst/>
          </a:prstGeom>
          <a:ln>
            <a:solidFill>
              <a:srgbClr val="D883FF"/>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50" dirty="0" smtClean="0">
                <a:solidFill>
                  <a:schemeClr val="tx1">
                    <a:lumMod val="50000"/>
                    <a:lumOff val="50000"/>
                  </a:schemeClr>
                </a:solidFill>
              </a:rPr>
              <a:t>Benzo is from benzene so it is lipid soluble </a:t>
            </a:r>
            <a:r>
              <a:rPr lang="en-US" sz="1050" dirty="0" smtClean="0">
                <a:solidFill>
                  <a:schemeClr val="tx1">
                    <a:lumMod val="50000"/>
                    <a:lumOff val="50000"/>
                  </a:schemeClr>
                </a:solidFill>
                <a:sym typeface="Wingdings"/>
              </a:rPr>
              <a:t> cross BBB. </a:t>
            </a:r>
          </a:p>
          <a:p>
            <a:pPr algn="ctr"/>
            <a:r>
              <a:rPr lang="en-US" sz="1050" dirty="0" smtClean="0">
                <a:solidFill>
                  <a:srgbClr val="00B050"/>
                </a:solidFill>
              </a:rPr>
              <a:t>It </a:t>
            </a:r>
            <a:r>
              <a:rPr lang="en-US" sz="1050" dirty="0">
                <a:solidFill>
                  <a:srgbClr val="00B050"/>
                </a:solidFill>
              </a:rPr>
              <a:t>is a minor </a:t>
            </a:r>
            <a:r>
              <a:rPr lang="en-US" sz="1050" dirty="0" smtClean="0">
                <a:solidFill>
                  <a:srgbClr val="00B050"/>
                </a:solidFill>
              </a:rPr>
              <a:t>treatment if the patient can’t </a:t>
            </a:r>
            <a:r>
              <a:rPr lang="en-US" sz="1050" dirty="0">
                <a:solidFill>
                  <a:srgbClr val="00B050"/>
                </a:solidFill>
              </a:rPr>
              <a:t>take dopamine </a:t>
            </a:r>
            <a:r>
              <a:rPr lang="en-US" sz="1050" dirty="0" smtClean="0">
                <a:solidFill>
                  <a:srgbClr val="00B050"/>
                </a:solidFill>
              </a:rPr>
              <a:t>→ give </a:t>
            </a:r>
            <a:r>
              <a:rPr lang="en-US" sz="1050" dirty="0">
                <a:solidFill>
                  <a:srgbClr val="00B050"/>
                </a:solidFill>
              </a:rPr>
              <a:t>him anti-muscarinic drugs.</a:t>
            </a:r>
          </a:p>
        </p:txBody>
      </p:sp>
      <p:sp>
        <p:nvSpPr>
          <p:cNvPr id="17" name="Rectangle 16"/>
          <p:cNvSpPr/>
          <p:nvPr/>
        </p:nvSpPr>
        <p:spPr>
          <a:xfrm>
            <a:off x="-16799" y="4587151"/>
            <a:ext cx="6858000" cy="3891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Overview </a:t>
            </a:r>
            <a:r>
              <a:rPr lang="en-US" sz="20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on the treatment of </a:t>
            </a:r>
            <a:r>
              <a:rPr lang="en-US" sz="2000" b="1" dirty="0" smtClean="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Parkinson's </a:t>
            </a:r>
            <a:r>
              <a:rPr lang="en-US" sz="20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disease</a:t>
            </a:r>
          </a:p>
        </p:txBody>
      </p:sp>
      <p:pic>
        <p:nvPicPr>
          <p:cNvPr id="7" name="Content Placeholder 3"/>
          <p:cNvPicPr>
            <a:picLocks noChangeAspect="1"/>
          </p:cNvPicPr>
          <p:nvPr/>
        </p:nvPicPr>
        <p:blipFill>
          <a:blip r:embed="rId13" cstate="print"/>
          <a:stretch>
            <a:fillRect/>
          </a:stretch>
        </p:blipFill>
        <p:spPr>
          <a:xfrm>
            <a:off x="0" y="2555793"/>
            <a:ext cx="2672490" cy="2065484"/>
          </a:xfrm>
          <a:prstGeom prst="rect">
            <a:avLst/>
          </a:prstGeom>
          <a:effectLst>
            <a:softEdge rad="112500"/>
          </a:effectLst>
        </p:spPr>
      </p:pic>
      <p:cxnSp>
        <p:nvCxnSpPr>
          <p:cNvPr id="8" name="Straight Arrow Connector 7"/>
          <p:cNvCxnSpPr/>
          <p:nvPr/>
        </p:nvCxnSpPr>
        <p:spPr>
          <a:xfrm flipV="1">
            <a:off x="5292774" y="8896865"/>
            <a:ext cx="177800" cy="1260"/>
          </a:xfrm>
          <a:prstGeom prst="straightConnector1">
            <a:avLst/>
          </a:prstGeom>
          <a:ln w="12700">
            <a:solidFill>
              <a:srgbClr val="D883FF"/>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508948" y="3482531"/>
            <a:ext cx="4289893" cy="1262653"/>
          </a:xfrm>
          <a:prstGeom prst="rect">
            <a:avLst/>
          </a:prstGeom>
          <a:noFill/>
        </p:spPr>
        <p:txBody>
          <a:bodyPr wrap="square" rtlCol="0">
            <a:spAutoFit/>
          </a:bodyPr>
          <a:lstStyle/>
          <a:p>
            <a:r>
              <a:rPr lang="en-US" sz="1050" dirty="0" smtClean="0">
                <a:solidFill>
                  <a:schemeClr val="bg1">
                    <a:lumMod val="50000"/>
                  </a:schemeClr>
                </a:solidFill>
              </a:rPr>
              <a:t>Patients with Parkinson have deficiency of DA, to treat them we can’t give only DA. Why? Dopamine is a polar can not cross the blood brain barrier  → can not produce action </a:t>
            </a:r>
          </a:p>
          <a:p>
            <a:r>
              <a:rPr lang="en-US" sz="1050" dirty="0" smtClean="0">
                <a:solidFill>
                  <a:schemeClr val="bg1">
                    <a:lumMod val="50000"/>
                  </a:schemeClr>
                </a:solidFill>
              </a:rPr>
              <a:t>Also, Dopamine metabolized by COMT and MAO </a:t>
            </a:r>
          </a:p>
          <a:p>
            <a:r>
              <a:rPr lang="en-US" sz="1050" dirty="0" smtClean="0">
                <a:solidFill>
                  <a:schemeClr val="bg1">
                    <a:lumMod val="50000"/>
                  </a:schemeClr>
                </a:solidFill>
              </a:rPr>
              <a:t>*L-dopa have catechol nucleus so, we prescribe it with one of the DA metabolism inhibitors to prolong the action </a:t>
            </a:r>
          </a:p>
          <a:p>
            <a:endParaRPr lang="en-US" dirty="0"/>
          </a:p>
        </p:txBody>
      </p:sp>
      <p:sp>
        <p:nvSpPr>
          <p:cNvPr id="6" name="TextBox 5"/>
          <p:cNvSpPr txBox="1"/>
          <p:nvPr/>
        </p:nvSpPr>
        <p:spPr>
          <a:xfrm>
            <a:off x="5894173" y="2200976"/>
            <a:ext cx="904668" cy="1107996"/>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lstStyle/>
          <a:p>
            <a:pPr algn="ctr"/>
            <a:r>
              <a:rPr lang="en-US" sz="1000" dirty="0" smtClean="0">
                <a:solidFill>
                  <a:srgbClr val="008F00"/>
                </a:solidFill>
              </a:rPr>
              <a:t>*</a:t>
            </a:r>
            <a:r>
              <a:rPr lang="en-US" sz="800" dirty="0" smtClean="0">
                <a:solidFill>
                  <a:srgbClr val="008F00"/>
                </a:solidFill>
              </a:rPr>
              <a:t>the non-selective MAO inhibitors (A&amp;B) are used as antidepressants and they  produce many ADRs.</a:t>
            </a:r>
            <a:endParaRPr lang="en-US" sz="800" dirty="0">
              <a:solidFill>
                <a:srgbClr val="008F00"/>
              </a:solidFill>
            </a:endParaRPr>
          </a:p>
        </p:txBody>
      </p:sp>
    </p:spTree>
    <p:extLst>
      <p:ext uri="{BB962C8B-B14F-4D97-AF65-F5344CB8AC3E}">
        <p14:creationId xmlns:p14="http://schemas.microsoft.com/office/powerpoint/2010/main" val="12994574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6858000" cy="3225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a:p>
            <a:pPr algn="ctr"/>
            <a:r>
              <a:rPr lang="en-US" sz="2400" b="1" dirty="0" smtClean="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Dopamine </a:t>
            </a:r>
            <a:r>
              <a:rPr lang="en-US" sz="24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processing in a synapse: </a:t>
            </a:r>
          </a:p>
          <a:p>
            <a:pPr algn="ctr"/>
            <a:endPar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p:txBody>
      </p:sp>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1062" y="3823979"/>
            <a:ext cx="1983319" cy="2069827"/>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5167" t="33952" r="34500" b="41246"/>
          <a:stretch/>
        </p:blipFill>
        <p:spPr>
          <a:xfrm>
            <a:off x="441118" y="3823979"/>
            <a:ext cx="3773710" cy="1232570"/>
          </a:xfrm>
          <a:prstGeom prst="rect">
            <a:avLst/>
          </a:prstGeom>
          <a:ln>
            <a:solidFill>
              <a:schemeClr val="tx1"/>
            </a:solidFill>
          </a:ln>
        </p:spPr>
      </p:pic>
      <p:sp>
        <p:nvSpPr>
          <p:cNvPr id="15" name="Rectangle 14"/>
          <p:cNvSpPr/>
          <p:nvPr/>
        </p:nvSpPr>
        <p:spPr>
          <a:xfrm>
            <a:off x="441118" y="5075776"/>
            <a:ext cx="3773708" cy="8738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100" b="1" dirty="0">
                <a:solidFill>
                  <a:schemeClr val="bg1">
                    <a:lumMod val="50000"/>
                  </a:schemeClr>
                </a:solidFill>
              </a:rPr>
              <a:t>*L-dopa is an amino acid</a:t>
            </a:r>
          </a:p>
          <a:p>
            <a:pPr algn="ctr"/>
            <a:r>
              <a:rPr lang="en-US" sz="1100" b="1" dirty="0">
                <a:solidFill>
                  <a:schemeClr val="bg1">
                    <a:lumMod val="50000"/>
                  </a:schemeClr>
                </a:solidFill>
              </a:rPr>
              <a:t>( derivative from tyrosine)contain </a:t>
            </a:r>
            <a:r>
              <a:rPr lang="en-US" sz="1100" b="1" dirty="0" smtClean="0">
                <a:solidFill>
                  <a:schemeClr val="bg1">
                    <a:lumMod val="50000"/>
                  </a:schemeClr>
                </a:solidFill>
              </a:rPr>
              <a:t>COOH and NH2 </a:t>
            </a:r>
          </a:p>
          <a:p>
            <a:pPr algn="ctr"/>
            <a:r>
              <a:rPr lang="en-US" sz="1100" b="1" kern="1200" dirty="0" smtClean="0">
                <a:solidFill>
                  <a:schemeClr val="bg1">
                    <a:lumMod val="50000"/>
                  </a:schemeClr>
                </a:solidFill>
              </a:rPr>
              <a:t>* </a:t>
            </a:r>
            <a:r>
              <a:rPr lang="en-US" sz="1100" b="1" kern="1200" dirty="0" err="1" smtClean="0">
                <a:solidFill>
                  <a:schemeClr val="bg1">
                    <a:lumMod val="50000"/>
                  </a:schemeClr>
                </a:solidFill>
              </a:rPr>
              <a:t>Dopa</a:t>
            </a:r>
            <a:r>
              <a:rPr lang="en-US" sz="1100" b="1" kern="1200" dirty="0" smtClean="0">
                <a:solidFill>
                  <a:schemeClr val="bg1">
                    <a:lumMod val="50000"/>
                  </a:schemeClr>
                </a:solidFill>
              </a:rPr>
              <a:t> decarboxylase enzyme convert L-dopa to dopamine by removal of COOH</a:t>
            </a:r>
            <a:endParaRPr lang="en-US" sz="1100" b="1" kern="1200" dirty="0">
              <a:solidFill>
                <a:schemeClr val="bg1">
                  <a:lumMod val="50000"/>
                </a:schemeClr>
              </a:solidFill>
            </a:endParaRPr>
          </a:p>
        </p:txBody>
      </p:sp>
      <p:pic>
        <p:nvPicPr>
          <p:cNvPr id="21" name="صورة 20"/>
          <p:cNvPicPr>
            <a:picLocks noChangeAspect="1"/>
          </p:cNvPicPr>
          <p:nvPr/>
        </p:nvPicPr>
        <p:blipFill rotWithShape="1">
          <a:blip r:embed="rId4">
            <a:extLst>
              <a:ext uri="{28A0092B-C50C-407E-A947-70E740481C1C}">
                <a14:useLocalDpi xmlns:a14="http://schemas.microsoft.com/office/drawing/2010/main" val="0"/>
              </a:ext>
            </a:extLst>
          </a:blip>
          <a:srcRect l="21852" t="23017" r="21481" b="8255"/>
          <a:stretch/>
        </p:blipFill>
        <p:spPr>
          <a:xfrm>
            <a:off x="142326" y="431055"/>
            <a:ext cx="3128180" cy="2730500"/>
          </a:xfrm>
          <a:prstGeom prst="rect">
            <a:avLst/>
          </a:prstGeom>
        </p:spPr>
      </p:pic>
      <p:sp>
        <p:nvSpPr>
          <p:cNvPr id="23" name="مستطيل 22"/>
          <p:cNvSpPr/>
          <p:nvPr/>
        </p:nvSpPr>
        <p:spPr>
          <a:xfrm>
            <a:off x="3503829" y="3133861"/>
            <a:ext cx="3139904" cy="694806"/>
          </a:xfrm>
          <a:prstGeom prst="rect">
            <a:avLst/>
          </a:prstGeom>
        </p:spPr>
        <p:txBody>
          <a:bodyPr wrap="square">
            <a:spAutoFit/>
          </a:bodyPr>
          <a:lstStyle/>
          <a:p>
            <a:pPr marL="285750" indent="-285750">
              <a:buFont typeface="Arial" charset="0"/>
              <a:buChar char="•"/>
            </a:pPr>
            <a:r>
              <a:rPr lang="en-US" b="1" dirty="0">
                <a:solidFill>
                  <a:srgbClr val="FF0000"/>
                </a:solidFill>
              </a:rPr>
              <a:t>DC:</a:t>
            </a:r>
            <a:r>
              <a:rPr lang="en-US" b="1" dirty="0"/>
              <a:t> DOPA Decarboxylase </a:t>
            </a:r>
            <a:endParaRPr lang="en-US" b="1" dirty="0" smtClean="0"/>
          </a:p>
          <a:p>
            <a:pPr marL="285750" indent="-285750">
              <a:buFont typeface="Arial" charset="0"/>
              <a:buChar char="•"/>
            </a:pPr>
            <a:r>
              <a:rPr lang="en-US" b="1" dirty="0" smtClean="0">
                <a:solidFill>
                  <a:srgbClr val="FF0000"/>
                </a:solidFill>
              </a:rPr>
              <a:t>MAO</a:t>
            </a:r>
            <a:r>
              <a:rPr lang="en-US" b="1" dirty="0">
                <a:solidFill>
                  <a:srgbClr val="FF0000"/>
                </a:solidFill>
              </a:rPr>
              <a:t>: </a:t>
            </a:r>
            <a:r>
              <a:rPr lang="en-US" b="1" dirty="0"/>
              <a:t>Monoamine Oxidase </a:t>
            </a:r>
            <a:endParaRPr lang="en-US" b="1" dirty="0" smtClean="0"/>
          </a:p>
          <a:p>
            <a:pPr marL="285750" indent="-285750">
              <a:buFont typeface="Arial" charset="0"/>
              <a:buChar char="•"/>
            </a:pPr>
            <a:r>
              <a:rPr lang="en-US" b="1" dirty="0" smtClean="0">
                <a:solidFill>
                  <a:srgbClr val="FF0000"/>
                </a:solidFill>
              </a:rPr>
              <a:t>COMT</a:t>
            </a:r>
            <a:r>
              <a:rPr lang="en-US" b="1" dirty="0">
                <a:solidFill>
                  <a:srgbClr val="FF0000"/>
                </a:solidFill>
              </a:rPr>
              <a:t>:</a:t>
            </a:r>
            <a:r>
              <a:rPr lang="en-US" b="1" dirty="0"/>
              <a:t> Catechol-O-Methyl transferase </a:t>
            </a:r>
            <a:endParaRPr lang="ar-SA" b="1" dirty="0"/>
          </a:p>
        </p:txBody>
      </p:sp>
      <p:sp>
        <p:nvSpPr>
          <p:cNvPr id="26" name="Rectangle 2"/>
          <p:cNvSpPr/>
          <p:nvPr/>
        </p:nvSpPr>
        <p:spPr>
          <a:xfrm>
            <a:off x="0" y="6003331"/>
            <a:ext cx="6858000" cy="3225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a:p>
            <a:pPr algn="ctr"/>
            <a:r>
              <a:rPr lang="en-US" sz="2400" b="1" dirty="0" smtClean="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Better understanding</a:t>
            </a:r>
            <a:r>
              <a:rPr lang="ar-SA" sz="2400" b="1" dirty="0" smtClean="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 !</a:t>
            </a:r>
            <a:endParaRPr lang="en-US" sz="24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a:p>
            <a:pPr algn="ctr"/>
            <a:endPar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p:txBody>
      </p:sp>
      <p:pic>
        <p:nvPicPr>
          <p:cNvPr id="27" name="Picture 3"/>
          <p:cNvPicPr>
            <a:picLocks noChangeAspect="1" noChangeArrowheads="1"/>
          </p:cNvPicPr>
          <p:nvPr/>
        </p:nvPicPr>
        <p:blipFill>
          <a:blip r:embed="rId5"/>
          <a:srcRect/>
          <a:stretch>
            <a:fillRect/>
          </a:stretch>
        </p:blipFill>
        <p:spPr bwMode="auto">
          <a:xfrm>
            <a:off x="441118" y="6419549"/>
            <a:ext cx="1819668" cy="1518710"/>
          </a:xfrm>
          <a:prstGeom prst="rect">
            <a:avLst/>
          </a:prstGeom>
          <a:noFill/>
          <a:ln w="38100">
            <a:noFill/>
            <a:miter lim="800000"/>
            <a:headEnd/>
            <a:tailEnd/>
          </a:ln>
        </p:spPr>
      </p:pic>
      <p:pic>
        <p:nvPicPr>
          <p:cNvPr id="28" name="Picture 2"/>
          <p:cNvPicPr>
            <a:picLocks noChangeAspect="1" noChangeArrowheads="1"/>
          </p:cNvPicPr>
          <p:nvPr/>
        </p:nvPicPr>
        <p:blipFill>
          <a:blip r:embed="rId6"/>
          <a:srcRect/>
          <a:stretch>
            <a:fillRect/>
          </a:stretch>
        </p:blipFill>
        <p:spPr bwMode="auto">
          <a:xfrm>
            <a:off x="142326" y="8180271"/>
            <a:ext cx="1738698" cy="1523181"/>
          </a:xfrm>
          <a:prstGeom prst="rect">
            <a:avLst/>
          </a:prstGeom>
          <a:noFill/>
          <a:ln w="38100">
            <a:noFill/>
            <a:miter lim="800000"/>
            <a:headEnd/>
            <a:tailEnd/>
          </a:ln>
        </p:spPr>
      </p:pic>
      <p:pic>
        <p:nvPicPr>
          <p:cNvPr id="31" name="Picture 10" descr="http://www.diseasesweb.org/wp-content/uploads/2013/05/Parkinson-3.jpg">
            <a:hlinkClick r:id="rId7"/>
          </p:cNvPr>
          <p:cNvPicPr>
            <a:picLocks noChangeAspect="1" noChangeArrowheads="1"/>
          </p:cNvPicPr>
          <p:nvPr/>
        </p:nvPicPr>
        <p:blipFill>
          <a:blip r:embed="rId8" cstate="print"/>
          <a:srcRect/>
          <a:stretch>
            <a:fillRect/>
          </a:stretch>
        </p:blipFill>
        <p:spPr bwMode="auto">
          <a:xfrm>
            <a:off x="2395020" y="8115962"/>
            <a:ext cx="1275429" cy="1728718"/>
          </a:xfrm>
          <a:prstGeom prst="rect">
            <a:avLst/>
          </a:prstGeom>
          <a:noFill/>
          <a:ln w="38100">
            <a:noFill/>
          </a:ln>
        </p:spPr>
      </p:pic>
      <p:pic>
        <p:nvPicPr>
          <p:cNvPr id="32" name="Picture 2"/>
          <p:cNvPicPr>
            <a:picLocks noChangeAspect="1"/>
          </p:cNvPicPr>
          <p:nvPr/>
        </p:nvPicPr>
        <p:blipFill>
          <a:blip r:embed="rId9"/>
          <a:stretch>
            <a:fillRect/>
          </a:stretch>
        </p:blipFill>
        <p:spPr>
          <a:xfrm>
            <a:off x="3429000" y="431055"/>
            <a:ext cx="3270338" cy="2727615"/>
          </a:xfrm>
          <a:prstGeom prst="rect">
            <a:avLst/>
          </a:prstGeom>
        </p:spPr>
      </p:pic>
      <p:pic>
        <p:nvPicPr>
          <p:cNvPr id="33" name="Picture 2"/>
          <p:cNvPicPr>
            <a:picLocks noChangeAspect="1" noChangeArrowheads="1"/>
          </p:cNvPicPr>
          <p:nvPr/>
        </p:nvPicPr>
        <p:blipFill>
          <a:blip r:embed="rId10"/>
          <a:srcRect/>
          <a:stretch>
            <a:fillRect/>
          </a:stretch>
        </p:blipFill>
        <p:spPr bwMode="auto">
          <a:xfrm>
            <a:off x="4214826" y="8276979"/>
            <a:ext cx="2428907" cy="1416388"/>
          </a:xfrm>
          <a:prstGeom prst="rect">
            <a:avLst/>
          </a:prstGeom>
          <a:noFill/>
          <a:ln w="9525">
            <a:noFill/>
            <a:miter lim="800000"/>
            <a:headEnd/>
            <a:tailEnd/>
          </a:ln>
        </p:spPr>
      </p:pic>
      <p:pic>
        <p:nvPicPr>
          <p:cNvPr id="34" name="Picture 2"/>
          <p:cNvPicPr>
            <a:picLocks noChangeAspect="1" noChangeArrowheads="1"/>
          </p:cNvPicPr>
          <p:nvPr/>
        </p:nvPicPr>
        <p:blipFill>
          <a:blip r:embed="rId11"/>
          <a:srcRect/>
          <a:stretch>
            <a:fillRect/>
          </a:stretch>
        </p:blipFill>
        <p:spPr bwMode="auto">
          <a:xfrm>
            <a:off x="2866449" y="6435454"/>
            <a:ext cx="3991551" cy="1166994"/>
          </a:xfrm>
          <a:prstGeom prst="rect">
            <a:avLst/>
          </a:prstGeom>
          <a:noFill/>
          <a:ln w="57150">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1848682420"/>
              </p:ext>
            </p:extLst>
          </p:nvPr>
        </p:nvGraphicFramePr>
        <p:xfrm>
          <a:off x="18848" y="6325925"/>
          <a:ext cx="6839152" cy="3580074"/>
        </p:xfrm>
        <a:graphic>
          <a:graphicData uri="http://schemas.openxmlformats.org/drawingml/2006/table">
            <a:tbl>
              <a:tblPr firstRow="1" bandRow="1">
                <a:tableStyleId>{5940675A-B579-460E-94D1-54222C63F5DA}</a:tableStyleId>
              </a:tblPr>
              <a:tblGrid>
                <a:gridCol w="1942460"/>
                <a:gridCol w="819599"/>
                <a:gridCol w="1300899"/>
                <a:gridCol w="2776194"/>
              </a:tblGrid>
              <a:tr h="1790037">
                <a:tc gridSpan="2">
                  <a:txBody>
                    <a:bodyPr/>
                    <a:lstStyle/>
                    <a:p>
                      <a:pPr marL="0" algn="r" defTabSz="514350" rtl="1" eaLnBrk="1" latinLnBrk="0" hangingPunct="1"/>
                      <a:endParaRPr lang="en-US" dirty="0"/>
                    </a:p>
                  </a:txBody>
                  <a:tcPr/>
                </a:tc>
                <a:tc hMerge="1">
                  <a:txBody>
                    <a:bodyPr/>
                    <a:lstStyle/>
                    <a:p>
                      <a:endParaRPr lang="en-US"/>
                    </a:p>
                  </a:txBody>
                  <a:tcPr/>
                </a:tc>
                <a:tc gridSpan="2">
                  <a:txBody>
                    <a:bodyPr/>
                    <a:lstStyle/>
                    <a:p>
                      <a:pPr marL="0" algn="r" defTabSz="514350" rtl="1" eaLnBrk="1" latinLnBrk="0" hangingPunct="1"/>
                      <a:endParaRPr lang="en-US" dirty="0"/>
                    </a:p>
                  </a:txBody>
                  <a:tcPr/>
                </a:tc>
                <a:tc hMerge="1">
                  <a:txBody>
                    <a:bodyPr/>
                    <a:lstStyle/>
                    <a:p>
                      <a:endParaRPr lang="en-US"/>
                    </a:p>
                  </a:txBody>
                  <a:tcPr/>
                </a:tc>
              </a:tr>
              <a:tr h="1790037">
                <a:tc>
                  <a:txBody>
                    <a:bodyPr/>
                    <a:lstStyle/>
                    <a:p>
                      <a:pPr marL="0" algn="r" defTabSz="514350" rtl="1" eaLnBrk="1" latinLnBrk="0" hangingPunct="1"/>
                      <a:endParaRPr lang="en-US" dirty="0"/>
                    </a:p>
                  </a:txBody>
                  <a:tcPr/>
                </a:tc>
                <a:tc gridSpan="2">
                  <a:txBody>
                    <a:bodyPr/>
                    <a:lstStyle/>
                    <a:p>
                      <a:pPr marL="0" algn="r" defTabSz="514350" rtl="1" eaLnBrk="1" latinLnBrk="0" hangingPunct="1"/>
                      <a:endParaRPr lang="en-US" dirty="0"/>
                    </a:p>
                  </a:txBody>
                  <a:tcPr>
                    <a:lnR w="12700" cap="flat" cmpd="sng" algn="ctr">
                      <a:solidFill>
                        <a:schemeClr val="tx1"/>
                      </a:solidFill>
                      <a:prstDash val="solid"/>
                      <a:round/>
                      <a:headEnd type="none" w="med" len="med"/>
                      <a:tailEnd type="none" w="med" len="med"/>
                    </a:lnR>
                  </a:tcPr>
                </a:tc>
                <a:tc hMerge="1">
                  <a:txBody>
                    <a:bodyPr/>
                    <a:lstStyle/>
                    <a:p>
                      <a:pPr marL="0" algn="r" defTabSz="514350" rtl="1" eaLnBrk="1" latinLnBrk="0" hangingPunct="1"/>
                      <a:endParaRPr lang="en-US" dirty="0"/>
                    </a:p>
                  </a:txBody>
                  <a:tcPr/>
                </a:tc>
                <a:tc>
                  <a:txBody>
                    <a:bodyPr/>
                    <a:lstStyle/>
                    <a:p>
                      <a:endParaRPr lang="en-US" dirty="0"/>
                    </a:p>
                  </a:txBody>
                  <a:tcPr>
                    <a:lnL w="12700" cap="flat" cmpd="sng" algn="ctr">
                      <a:solidFill>
                        <a:schemeClr val="tx1"/>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174153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10" dur="1000" fill="hold"/>
                                        <p:tgtEl>
                                          <p:spTgt spid="2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xit" presetSubtype="16" fill="hold" nodeType="clickEffect">
                                  <p:stCondLst>
                                    <p:cond delay="0"/>
                                  </p:stCondLst>
                                  <p:childTnLst>
                                    <p:animEffect transition="out" filter="box(in)">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27" dur="1000" fill="hold"/>
                                        <p:tgtEl>
                                          <p:spTgt spid="28"/>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28"/>
                                        </p:tgtEl>
                                      </p:cBhvr>
                                    </p:animEffect>
                                  </p:childTnLst>
                                </p:cTn>
                              </p:par>
                              <p:par>
                                <p:cTn id="32" presetID="4" presetClass="exit" presetSubtype="16" fill="hold" nodeType="withEffect">
                                  <p:stCondLst>
                                    <p:cond delay="0"/>
                                  </p:stCondLst>
                                  <p:childTnLst>
                                    <p:animEffect transition="out" filter="box(in)">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par>
                                <p:cTn id="35" presetID="25"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40" dur="1000" fill="hold"/>
                                        <p:tgtEl>
                                          <p:spTgt spid="32"/>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xit" presetSubtype="16" fill="hold" nodeType="clickEffect">
                                  <p:stCondLst>
                                    <p:cond delay="0"/>
                                  </p:stCondLst>
                                  <p:childTnLst>
                                    <p:animEffect transition="out" filter="box(in)">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25"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55" dur="1000" fill="hold"/>
                                        <p:tgtEl>
                                          <p:spTgt spid="33"/>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33"/>
                                        </p:tgtEl>
                                      </p:cBhvr>
                                    </p:animEffect>
                                  </p:childTnLst>
                                </p:cTn>
                              </p:par>
                            </p:childTnLst>
                          </p:cTn>
                        </p:par>
                      </p:childTnLst>
                    </p:cTn>
                  </p:par>
                  <p:par>
                    <p:cTn id="60" fill="hold">
                      <p:stCondLst>
                        <p:cond delay="indefinite"/>
                      </p:stCondLst>
                      <p:childTnLst>
                        <p:par>
                          <p:cTn id="61" fill="hold">
                            <p:stCondLst>
                              <p:cond delay="0"/>
                            </p:stCondLst>
                            <p:childTnLst>
                              <p:par>
                                <p:cTn id="62" presetID="25" presetClass="entr" presetSubtype="0" fill="hold" nodeType="clickEffect">
                                  <p:stCondLst>
                                    <p:cond delay="0"/>
                                  </p:stCondLst>
                                  <p:childTnLst>
                                    <p:set>
                                      <p:cBhvr>
                                        <p:cTn id="63" dur="1" fill="hold">
                                          <p:stCondLst>
                                            <p:cond delay="0"/>
                                          </p:stCondLst>
                                        </p:cTn>
                                        <p:tgtEl>
                                          <p:spTgt spid="34"/>
                                        </p:tgtEl>
                                        <p:attrNameLst>
                                          <p:attrName>style.visibility</p:attrName>
                                        </p:attrNameLst>
                                      </p:cBhvr>
                                      <p:to>
                                        <p:strVal val="visible"/>
                                      </p:to>
                                    </p:set>
                                    <p:anim calcmode="lin" valueType="num">
                                      <p:cBhvr>
                                        <p:cTn id="64"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65"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66"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67" dur="1000" fill="hold"/>
                                        <p:tgtEl>
                                          <p:spTgt spid="34"/>
                                        </p:tgtEl>
                                        <p:attrNameLst>
                                          <p:attrName>ppt_h</p:attrName>
                                        </p:attrNameLst>
                                      </p:cBhvr>
                                      <p:tavLst>
                                        <p:tav tm="0">
                                          <p:val>
                                            <p:strVal val="#ppt_h"/>
                                          </p:val>
                                        </p:tav>
                                        <p:tav tm="100000">
                                          <p:val>
                                            <p:strVal val="#ppt_h"/>
                                          </p:val>
                                        </p:tav>
                                      </p:tavLst>
                                    </p:anim>
                                    <p:anim calcmode="lin" valueType="num">
                                      <p:cBhvr>
                                        <p:cTn id="68"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69"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70"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71" dur="1000" decel="50000">
                                          <p:stCondLst>
                                            <p:cond delay="0"/>
                                          </p:stCondLst>
                                        </p:cTn>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6858000" cy="4150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Drugs that increase dopaminergic activities (DA precursors</a:t>
            </a:r>
            <a:r>
              <a:rPr lang="en-US" sz="2000" b="1" dirty="0" smtClean="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a:t>
            </a:r>
            <a:endParaRPr lang="en-US" sz="20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813869809"/>
              </p:ext>
            </p:extLst>
          </p:nvPr>
        </p:nvGraphicFramePr>
        <p:xfrm>
          <a:off x="0" y="415002"/>
          <a:ext cx="6858000" cy="7293109"/>
        </p:xfrm>
        <a:graphic>
          <a:graphicData uri="http://schemas.openxmlformats.org/drawingml/2006/table">
            <a:tbl>
              <a:tblPr firstRow="1" bandRow="1">
                <a:tableStyleId>{5940675A-B579-460E-94D1-54222C63F5DA}</a:tableStyleId>
              </a:tblPr>
              <a:tblGrid>
                <a:gridCol w="393700"/>
                <a:gridCol w="6464300"/>
              </a:tblGrid>
              <a:tr h="520415">
                <a:tc>
                  <a:txBody>
                    <a:bodyPr/>
                    <a:lstStyle/>
                    <a:p>
                      <a:pPr algn="ctr"/>
                      <a:r>
                        <a:rPr lang="en-US" sz="1400" b="1" dirty="0" smtClean="0">
                          <a:latin typeface="+mn-lt"/>
                          <a:ea typeface="Kartika" charset="0"/>
                          <a:cs typeface="Kartika" charset="0"/>
                        </a:rPr>
                        <a:t>Drug </a:t>
                      </a:r>
                      <a:endParaRPr lang="en-US" sz="1400" b="1" dirty="0">
                        <a:latin typeface="+mn-lt"/>
                        <a:ea typeface="Kartika" charset="0"/>
                        <a:cs typeface="Kartika" charset="0"/>
                      </a:endParaRPr>
                    </a:p>
                  </a:txBody>
                  <a:tcPr vert="vert270">
                    <a:solidFill>
                      <a:srgbClr val="FFC000"/>
                    </a:solidFill>
                  </a:tcPr>
                </a:tc>
                <a:tc>
                  <a:txBody>
                    <a:bodyPr/>
                    <a:lstStyle/>
                    <a:p>
                      <a:pPr algn="ctr"/>
                      <a:r>
                        <a:rPr lang="en-US" sz="2800" b="1" dirty="0" smtClean="0">
                          <a:solidFill>
                            <a:srgbClr val="0432FF"/>
                          </a:solidFill>
                        </a:rPr>
                        <a:t>Levodopa (L-dopa) </a:t>
                      </a:r>
                    </a:p>
                  </a:txBody>
                  <a:tcPr anchor="ctr">
                    <a:solidFill>
                      <a:srgbClr val="009193">
                        <a:alpha val="27843"/>
                      </a:srgbClr>
                    </a:solidFill>
                  </a:tcPr>
                </a:tc>
              </a:tr>
              <a:tr h="1728625">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400" b="1" dirty="0" smtClean="0"/>
                        <a:t>Pharmacokinetic </a:t>
                      </a:r>
                      <a:endParaRPr lang="en-US" sz="1400" b="1" dirty="0" smtClean="0">
                        <a:latin typeface="+mn-lt"/>
                        <a:ea typeface="Kartika" charset="0"/>
                        <a:cs typeface="Kartika" charset="0"/>
                      </a:endParaRPr>
                    </a:p>
                    <a:p>
                      <a:pPr algn="ctr"/>
                      <a:endParaRPr lang="en-US" sz="1400" b="1" dirty="0">
                        <a:latin typeface="+mn-lt"/>
                        <a:ea typeface="Kartika" charset="0"/>
                        <a:cs typeface="Kartika" charset="0"/>
                      </a:endParaRPr>
                    </a:p>
                  </a:txBody>
                  <a:tcPr vert="vert270">
                    <a:solidFill>
                      <a:srgbClr val="FFC000"/>
                    </a:solidFill>
                  </a:tcPr>
                </a:tc>
                <a:tc>
                  <a:txBody>
                    <a:bodyPr/>
                    <a:lstStyle/>
                    <a:p>
                      <a:pPr marL="171450" marR="0" indent="-171450" algn="l" defTabSz="514350" rtl="0" eaLnBrk="1" fontAlgn="auto" latinLnBrk="0" hangingPunct="1">
                        <a:lnSpc>
                          <a:spcPct val="100000"/>
                        </a:lnSpc>
                        <a:spcBef>
                          <a:spcPts val="0"/>
                        </a:spcBef>
                        <a:spcAft>
                          <a:spcPts val="0"/>
                        </a:spcAft>
                        <a:buClrTx/>
                        <a:buSzTx/>
                        <a:buFontTx/>
                        <a:buChar char="-"/>
                        <a:tabLst/>
                        <a:defRPr/>
                      </a:pPr>
                      <a:r>
                        <a:rPr lang="en-US" sz="1200" dirty="0" smtClean="0">
                          <a:latin typeface="+mn-lt"/>
                        </a:rPr>
                        <a:t>It is a precursor of dopamine. </a:t>
                      </a:r>
                      <a:r>
                        <a:rPr lang="en-US" sz="1200" b="1" dirty="0" smtClean="0">
                          <a:solidFill>
                            <a:srgbClr val="008F00"/>
                          </a:solidFill>
                        </a:rPr>
                        <a:t>L-dopa is a replacement therapy, it’s not prevent the progression of the disease. </a:t>
                      </a:r>
                      <a:endParaRPr lang="en-US" sz="1200" b="1" dirty="0" smtClean="0">
                        <a:latin typeface="+mn-lt"/>
                      </a:endParaRPr>
                    </a:p>
                    <a:p>
                      <a:pPr marL="171450" indent="-171450">
                        <a:buFontTx/>
                        <a:buChar char="-"/>
                      </a:pPr>
                      <a:r>
                        <a:rPr lang="en-US" sz="1200" b="1" dirty="0" smtClean="0">
                          <a:latin typeface="+mn-lt"/>
                        </a:rPr>
                        <a:t>Pathway of </a:t>
                      </a:r>
                      <a:r>
                        <a:rPr lang="en-US" sz="1200" b="1" dirty="0" smtClean="0">
                          <a:solidFill>
                            <a:srgbClr val="0432FF"/>
                          </a:solidFill>
                          <a:latin typeface="+mn-lt"/>
                        </a:rPr>
                        <a:t>L-dopa</a:t>
                      </a:r>
                      <a:r>
                        <a:rPr lang="en-US" sz="1200" b="1" dirty="0" smtClean="0">
                          <a:latin typeface="+mn-lt"/>
                        </a:rPr>
                        <a:t>: </a:t>
                      </a:r>
                      <a:r>
                        <a:rPr lang="en-US" sz="1200" dirty="0" smtClean="0">
                          <a:latin typeface="+mn-lt"/>
                        </a:rPr>
                        <a:t>Is converted into dopamine via </a:t>
                      </a:r>
                      <a:r>
                        <a:rPr lang="en-US" sz="1200" dirty="0" err="1" smtClean="0">
                          <a:solidFill>
                            <a:srgbClr val="FF0000"/>
                          </a:solidFill>
                          <a:latin typeface="+mn-lt"/>
                        </a:rPr>
                        <a:t>dopa</a:t>
                      </a:r>
                      <a:r>
                        <a:rPr lang="en-US" sz="1200" dirty="0" smtClean="0">
                          <a:solidFill>
                            <a:srgbClr val="FF0000"/>
                          </a:solidFill>
                          <a:latin typeface="+mn-lt"/>
                        </a:rPr>
                        <a:t> decarboxylase </a:t>
                      </a:r>
                      <a:r>
                        <a:rPr lang="en-US" sz="1200" dirty="0" smtClean="0">
                          <a:latin typeface="+mn-lt"/>
                        </a:rPr>
                        <a:t>(DC) </a:t>
                      </a:r>
                      <a:r>
                        <a:rPr lang="en-US" sz="1200" b="1" u="sng" dirty="0" smtClean="0">
                          <a:latin typeface="+mn-lt"/>
                        </a:rPr>
                        <a:t>peripherally and centrally</a:t>
                      </a:r>
                      <a:r>
                        <a:rPr lang="en-US" sz="1200" dirty="0" smtClean="0">
                          <a:latin typeface="+mn-lt"/>
                        </a:rPr>
                        <a:t>. </a:t>
                      </a:r>
                    </a:p>
                    <a:p>
                      <a:pPr marL="171450" indent="-171450">
                        <a:buFontTx/>
                        <a:buChar char="-"/>
                      </a:pPr>
                      <a:r>
                        <a:rPr lang="en-US" sz="1200" b="1" dirty="0" smtClean="0">
                          <a:latin typeface="+mn-lt"/>
                        </a:rPr>
                        <a:t>Dopamine formed peripherally </a:t>
                      </a:r>
                      <a:r>
                        <a:rPr lang="en-US" sz="1200" dirty="0" smtClean="0">
                          <a:latin typeface="+mn-lt"/>
                        </a:rPr>
                        <a:t>is metabolized by </a:t>
                      </a:r>
                      <a:r>
                        <a:rPr lang="en-US" sz="1200" dirty="0" smtClean="0">
                          <a:solidFill>
                            <a:srgbClr val="FF0000"/>
                          </a:solidFill>
                          <a:latin typeface="+mn-lt"/>
                        </a:rPr>
                        <a:t>MAO</a:t>
                      </a:r>
                      <a:r>
                        <a:rPr lang="ar-SA" sz="1200" baseline="0" dirty="0" smtClean="0">
                          <a:solidFill>
                            <a:srgbClr val="FF0000"/>
                          </a:solidFill>
                          <a:latin typeface="+mn-lt"/>
                        </a:rPr>
                        <a:t> </a:t>
                      </a:r>
                      <a:r>
                        <a:rPr lang="en-US" sz="1200" dirty="0" smtClean="0">
                          <a:solidFill>
                            <a:srgbClr val="FF0000"/>
                          </a:solidFill>
                          <a:latin typeface="+mn-lt"/>
                        </a:rPr>
                        <a:t>&amp; COMT enzymes</a:t>
                      </a:r>
                      <a:r>
                        <a:rPr lang="en-US" sz="1200" dirty="0" smtClean="0">
                          <a:latin typeface="+mn-lt"/>
                        </a:rPr>
                        <a:t>. </a:t>
                      </a:r>
                    </a:p>
                    <a:p>
                      <a:pPr marL="171450" indent="-171450">
                        <a:buFontTx/>
                        <a:buChar char="-"/>
                      </a:pPr>
                      <a:r>
                        <a:rPr lang="en-US" sz="1200" b="1" dirty="0" smtClean="0">
                          <a:latin typeface="+mn-lt"/>
                        </a:rPr>
                        <a:t>99% </a:t>
                      </a:r>
                      <a:r>
                        <a:rPr lang="en-US" sz="1200" b="1" dirty="0" smtClean="0">
                          <a:solidFill>
                            <a:srgbClr val="0432FF"/>
                          </a:solidFill>
                          <a:latin typeface="+mn-lt"/>
                        </a:rPr>
                        <a:t>L-dopa</a:t>
                      </a:r>
                      <a:r>
                        <a:rPr lang="en-US" sz="1200" dirty="0" smtClean="0">
                          <a:latin typeface="+mn-lt"/>
                        </a:rPr>
                        <a:t> is </a:t>
                      </a:r>
                      <a:r>
                        <a:rPr lang="en-US" sz="1200" dirty="0" err="1" smtClean="0">
                          <a:solidFill>
                            <a:srgbClr val="FF0000"/>
                          </a:solidFill>
                          <a:latin typeface="+mn-lt"/>
                        </a:rPr>
                        <a:t>decarboxylated</a:t>
                      </a:r>
                      <a:r>
                        <a:rPr lang="en-US" sz="1200" dirty="0" smtClean="0">
                          <a:solidFill>
                            <a:srgbClr val="FF0000"/>
                          </a:solidFill>
                          <a:latin typeface="+mn-lt"/>
                        </a:rPr>
                        <a:t> </a:t>
                      </a:r>
                      <a:r>
                        <a:rPr lang="en-US" sz="1200" dirty="0" smtClean="0">
                          <a:latin typeface="+mn-lt"/>
                        </a:rPr>
                        <a:t>to give dopamine </a:t>
                      </a:r>
                      <a:r>
                        <a:rPr lang="en-US" sz="1200" b="1" u="sng" dirty="0" smtClean="0">
                          <a:latin typeface="+mn-lt"/>
                        </a:rPr>
                        <a:t>in gut and liver </a:t>
                      </a:r>
                      <a:r>
                        <a:rPr lang="en-US" sz="1200" dirty="0" smtClean="0">
                          <a:latin typeface="+mn-lt"/>
                        </a:rPr>
                        <a:t>by decarboxylase enzyme. </a:t>
                      </a:r>
                      <a:r>
                        <a:rPr lang="en-US" sz="1200" b="0" dirty="0" smtClean="0">
                          <a:solidFill>
                            <a:srgbClr val="008F00"/>
                          </a:solidFill>
                          <a:latin typeface="+mn-lt"/>
                        </a:rPr>
                        <a:t>peripherally</a:t>
                      </a:r>
                    </a:p>
                    <a:p>
                      <a:pPr marL="171450" indent="-171450">
                        <a:buFontTx/>
                        <a:buChar char="-"/>
                      </a:pPr>
                      <a:r>
                        <a:rPr lang="en-US" sz="1200" b="1" dirty="0" smtClean="0">
                          <a:latin typeface="+mn-lt"/>
                        </a:rPr>
                        <a:t>1% </a:t>
                      </a:r>
                      <a:r>
                        <a:rPr lang="en-US" sz="1200" dirty="0" smtClean="0">
                          <a:latin typeface="+mn-lt"/>
                        </a:rPr>
                        <a:t>crosses BBB to form dopamine </a:t>
                      </a:r>
                      <a:r>
                        <a:rPr lang="en-US" sz="1200" b="1" u="sng" dirty="0" smtClean="0">
                          <a:latin typeface="+mn-lt"/>
                        </a:rPr>
                        <a:t>centrally.</a:t>
                      </a:r>
                      <a:r>
                        <a:rPr lang="en-US" sz="1200" b="0" u="sng" dirty="0" smtClean="0">
                          <a:latin typeface="+mn-lt"/>
                        </a:rPr>
                        <a:t> </a:t>
                      </a:r>
                    </a:p>
                    <a:p>
                      <a:pPr marL="171450" indent="-171450">
                        <a:buFontTx/>
                        <a:buChar char="-"/>
                      </a:pPr>
                      <a:r>
                        <a:rPr lang="en-US" sz="1200" dirty="0" smtClean="0">
                          <a:latin typeface="+mn-lt"/>
                        </a:rPr>
                        <a:t>Given orally (should be taken on </a:t>
                      </a:r>
                      <a:r>
                        <a:rPr lang="en-US" sz="1200" dirty="0" smtClean="0">
                          <a:solidFill>
                            <a:srgbClr val="FF0000"/>
                          </a:solidFill>
                          <a:latin typeface="+mn-lt"/>
                        </a:rPr>
                        <a:t>empty stomach </a:t>
                      </a:r>
                      <a:r>
                        <a:rPr lang="ar-SA" sz="1200" b="1" dirty="0" smtClean="0">
                          <a:solidFill>
                            <a:schemeClr val="bg1">
                              <a:lumMod val="50000"/>
                            </a:schemeClr>
                          </a:solidFill>
                          <a:latin typeface="+mn-lt"/>
                        </a:rPr>
                        <a:t>)</a:t>
                      </a:r>
                      <a:r>
                        <a:rPr lang="en-US" sz="1200" b="1" dirty="0" smtClean="0">
                          <a:solidFill>
                            <a:schemeClr val="bg1">
                              <a:lumMod val="50000"/>
                            </a:schemeClr>
                          </a:solidFill>
                          <a:latin typeface="+mn-lt"/>
                        </a:rPr>
                        <a:t>especially without proteins</a:t>
                      </a:r>
                      <a:r>
                        <a:rPr lang="en-US" sz="1200" dirty="0" smtClean="0">
                          <a:latin typeface="+mn-lt"/>
                        </a:rPr>
                        <a:t>). </a:t>
                      </a:r>
                    </a:p>
                    <a:p>
                      <a:pPr marL="171450" indent="-171450">
                        <a:buFontTx/>
                        <a:buChar char="-"/>
                      </a:pPr>
                      <a:r>
                        <a:rPr lang="en-US" sz="1200" dirty="0" smtClean="0">
                          <a:latin typeface="+mn-lt"/>
                        </a:rPr>
                        <a:t>Absorbed from the small intestine and taken up to CNS by </a:t>
                      </a:r>
                      <a:r>
                        <a:rPr lang="en-US" sz="1200" dirty="0" smtClean="0">
                          <a:solidFill>
                            <a:srgbClr val="FF0000"/>
                          </a:solidFill>
                          <a:latin typeface="+mn-lt"/>
                        </a:rPr>
                        <a:t>active transport system</a:t>
                      </a:r>
                      <a:r>
                        <a:rPr lang="en-US" sz="1200" dirty="0" smtClean="0">
                          <a:latin typeface="+mn-lt"/>
                        </a:rPr>
                        <a:t>. </a:t>
                      </a:r>
                      <a:r>
                        <a:rPr lang="en-US" sz="1200" dirty="0" smtClean="0">
                          <a:latin typeface="+mn-lt"/>
                          <a:cs typeface="Times New Roman" panose="02020603050405020304" pitchFamily="18" charset="0"/>
                        </a:rPr>
                        <a:t>→</a:t>
                      </a:r>
                      <a:r>
                        <a:rPr lang="en-US" sz="1200" dirty="0" smtClean="0">
                          <a:latin typeface="+mn-lt"/>
                        </a:rPr>
                        <a:t> </a:t>
                      </a:r>
                      <a:r>
                        <a:rPr lang="en-US" sz="1200" b="0" kern="1200" dirty="0" smtClean="0">
                          <a:solidFill>
                            <a:srgbClr val="008F00"/>
                          </a:solidFill>
                          <a:latin typeface="+mn-lt"/>
                          <a:ea typeface="+mn-ea"/>
                          <a:cs typeface="+mn-cs"/>
                        </a:rPr>
                        <a:t>so if we take a protein meal → uptake process done by competition process between the amino acids &amp; L-dopa. </a:t>
                      </a:r>
                    </a:p>
                    <a:p>
                      <a:pPr marL="171450" marR="0" indent="-171450" algn="l" defTabSz="514350" rtl="0" eaLnBrk="1" fontAlgn="auto" latinLnBrk="0" hangingPunct="1">
                        <a:lnSpc>
                          <a:spcPct val="100000"/>
                        </a:lnSpc>
                        <a:spcBef>
                          <a:spcPts val="0"/>
                        </a:spcBef>
                        <a:spcAft>
                          <a:spcPts val="0"/>
                        </a:spcAft>
                        <a:buClrTx/>
                        <a:buSzTx/>
                        <a:buFontTx/>
                        <a:buChar char="-"/>
                        <a:tabLst/>
                        <a:defRPr/>
                      </a:pPr>
                      <a:r>
                        <a:rPr lang="en-US" altLang="en-US" sz="1200" kern="1200" dirty="0" smtClean="0">
                          <a:solidFill>
                            <a:schemeClr val="tx1"/>
                          </a:solidFill>
                          <a:latin typeface="+mn-lt"/>
                          <a:ea typeface="+mn-ea"/>
                          <a:cs typeface="+mn-cs"/>
                        </a:rPr>
                        <a:t>High protein meal interferes with its absorption and transport into CNS.</a:t>
                      </a:r>
                      <a:endParaRPr lang="en-US" sz="1200" kern="1200" dirty="0" smtClean="0">
                        <a:solidFill>
                          <a:schemeClr val="tx1"/>
                        </a:solidFill>
                        <a:latin typeface="+mn-lt"/>
                        <a:ea typeface="+mn-ea"/>
                        <a:cs typeface="+mn-cs"/>
                      </a:endParaRPr>
                    </a:p>
                    <a:p>
                      <a:pPr marL="171450" indent="-171450">
                        <a:buFontTx/>
                        <a:buChar char="-"/>
                      </a:pPr>
                      <a:r>
                        <a:rPr lang="en-US" sz="1200" b="1" dirty="0" smtClean="0">
                          <a:solidFill>
                            <a:srgbClr val="FF0000"/>
                          </a:solidFill>
                          <a:latin typeface="+mn-lt"/>
                        </a:rPr>
                        <a:t>Short duration of action (t½ = 2 </a:t>
                      </a:r>
                      <a:r>
                        <a:rPr lang="en-US" sz="1200" b="1" dirty="0" err="1" smtClean="0">
                          <a:solidFill>
                            <a:srgbClr val="FF0000"/>
                          </a:solidFill>
                          <a:latin typeface="+mn-lt"/>
                        </a:rPr>
                        <a:t>hs</a:t>
                      </a:r>
                      <a:r>
                        <a:rPr lang="en-US" sz="1200" b="1" dirty="0" smtClean="0">
                          <a:solidFill>
                            <a:srgbClr val="FF0000"/>
                          </a:solidFill>
                          <a:latin typeface="+mn-lt"/>
                        </a:rPr>
                        <a:t>) </a:t>
                      </a:r>
                      <a:r>
                        <a:rPr lang="en-US" sz="1200" dirty="0" smtClean="0">
                          <a:latin typeface="+mn-lt"/>
                          <a:cs typeface="Times New Roman" panose="02020603050405020304" pitchFamily="18" charset="0"/>
                        </a:rPr>
                        <a:t>→</a:t>
                      </a:r>
                      <a:r>
                        <a:rPr lang="en-US" sz="1200" dirty="0" smtClean="0">
                          <a:latin typeface="+mn-lt"/>
                        </a:rPr>
                        <a:t> </a:t>
                      </a:r>
                      <a:r>
                        <a:rPr lang="en-US" sz="1200" b="1" dirty="0" smtClean="0">
                          <a:solidFill>
                            <a:srgbClr val="FF0000"/>
                          </a:solidFill>
                          <a:latin typeface="+mn-lt"/>
                        </a:rPr>
                        <a:t>(fluctuation of plasma concentration).</a:t>
                      </a:r>
                      <a:endParaRPr lang="en-US" sz="1200" b="1" dirty="0">
                        <a:solidFill>
                          <a:srgbClr val="FF0000"/>
                        </a:solidFill>
                        <a:latin typeface="+mn-lt"/>
                      </a:endParaRPr>
                    </a:p>
                  </a:txBody>
                  <a:tcPr/>
                </a:tc>
              </a:tr>
              <a:tr h="3824842">
                <a:tc>
                  <a:txBody>
                    <a:bodyPr/>
                    <a:lstStyle/>
                    <a:p>
                      <a:pPr algn="ctr"/>
                      <a:r>
                        <a:rPr lang="en-US" sz="1400" b="1" dirty="0" smtClean="0"/>
                        <a:t>Limitation </a:t>
                      </a:r>
                      <a:endParaRPr lang="en-US" sz="1400" b="1" dirty="0">
                        <a:latin typeface="+mn-lt"/>
                        <a:ea typeface="Kartika" charset="0"/>
                        <a:cs typeface="Kartika" charset="0"/>
                      </a:endParaRPr>
                    </a:p>
                  </a:txBody>
                  <a:tcPr vert="vert270">
                    <a:solidFill>
                      <a:srgbClr val="FFC000"/>
                    </a:solidFill>
                  </a:tcPr>
                </a:tc>
                <a:tc>
                  <a:txBody>
                    <a:bodyPr/>
                    <a:lstStyle/>
                    <a:p>
                      <a:r>
                        <a:rPr lang="en-US" sz="1200" dirty="0" smtClean="0">
                          <a:latin typeface="+mn-lt"/>
                        </a:rPr>
                        <a:t>Limitation of </a:t>
                      </a:r>
                      <a:r>
                        <a:rPr lang="en-US" sz="1200" b="1" dirty="0" smtClean="0">
                          <a:solidFill>
                            <a:srgbClr val="0432FF"/>
                          </a:solidFill>
                          <a:latin typeface="+mn-lt"/>
                        </a:rPr>
                        <a:t>L-DOPA</a:t>
                      </a:r>
                      <a:r>
                        <a:rPr lang="en-US" sz="1200" dirty="0" smtClean="0">
                          <a:latin typeface="+mn-lt"/>
                        </a:rPr>
                        <a:t> treatment</a:t>
                      </a:r>
                      <a:r>
                        <a:rPr lang="en-US" sz="1200" baseline="0" dirty="0" smtClean="0">
                          <a:latin typeface="+mn-lt"/>
                          <a:sym typeface="Wingdings"/>
                        </a:rPr>
                        <a:t> </a:t>
                      </a:r>
                      <a:r>
                        <a:rPr lang="en-US" sz="1200" baseline="0" dirty="0" smtClean="0">
                          <a:solidFill>
                            <a:srgbClr val="00B050"/>
                          </a:solidFill>
                          <a:latin typeface="+mn-lt"/>
                          <a:sym typeface="Wingdings"/>
                        </a:rPr>
                        <a:t>(effective only for the first 4-5 years)</a:t>
                      </a:r>
                      <a:endParaRPr lang="en-US" sz="1200" dirty="0" smtClean="0">
                        <a:solidFill>
                          <a:srgbClr val="00B050"/>
                        </a:solidFill>
                        <a:latin typeface="+mn-lt"/>
                      </a:endParaRPr>
                    </a:p>
                    <a:p>
                      <a:pPr marL="171450" indent="-171450">
                        <a:buFontTx/>
                        <a:buChar char="-"/>
                      </a:pPr>
                      <a:r>
                        <a:rPr lang="en-US" sz="1200" dirty="0" smtClean="0">
                          <a:solidFill>
                            <a:srgbClr val="FF0000"/>
                          </a:solidFill>
                          <a:latin typeface="+mn-lt"/>
                        </a:rPr>
                        <a:t>Dyskinesia</a:t>
                      </a:r>
                      <a:r>
                        <a:rPr lang="en-US" sz="1200" dirty="0" smtClean="0">
                          <a:latin typeface="+mn-lt"/>
                        </a:rPr>
                        <a:t> (involuntary movements occurs in 40 to 90% of patients) </a:t>
                      </a:r>
                      <a:r>
                        <a:rPr lang="en-US" sz="1200" dirty="0" smtClean="0">
                          <a:latin typeface="+mn-lt"/>
                          <a:cs typeface="Times New Roman" panose="02020603050405020304" pitchFamily="18" charset="0"/>
                        </a:rPr>
                        <a:t>→</a:t>
                      </a:r>
                      <a:r>
                        <a:rPr lang="en-US" sz="1200" dirty="0" smtClean="0">
                          <a:latin typeface="+mn-lt"/>
                        </a:rPr>
                        <a:t> due to </a:t>
                      </a:r>
                      <a:r>
                        <a:rPr lang="en-US" sz="1200" dirty="0" smtClean="0">
                          <a:solidFill>
                            <a:srgbClr val="FF0000"/>
                          </a:solidFill>
                          <a:latin typeface="+mn-lt"/>
                        </a:rPr>
                        <a:t>fluctuating plasma levels </a:t>
                      </a:r>
                      <a:r>
                        <a:rPr lang="en-US" sz="1200" dirty="0" smtClean="0">
                          <a:latin typeface="+mn-lt"/>
                        </a:rPr>
                        <a:t>of </a:t>
                      </a:r>
                      <a:r>
                        <a:rPr lang="en-US" sz="1200" b="1" dirty="0" smtClean="0">
                          <a:solidFill>
                            <a:srgbClr val="0432FF"/>
                          </a:solidFill>
                          <a:latin typeface="+mn-lt"/>
                        </a:rPr>
                        <a:t>levodopa</a:t>
                      </a:r>
                      <a:r>
                        <a:rPr lang="en-US" sz="1200" dirty="0" smtClean="0">
                          <a:latin typeface="+mn-lt"/>
                        </a:rPr>
                        <a:t>. </a:t>
                      </a:r>
                      <a:r>
                        <a:rPr lang="en-US" sz="1200" dirty="0" smtClean="0">
                          <a:solidFill>
                            <a:srgbClr val="00B050"/>
                          </a:solidFill>
                          <a:latin typeface="+mn-lt"/>
                        </a:rPr>
                        <a:t>(not constant concentration)</a:t>
                      </a:r>
                    </a:p>
                    <a:p>
                      <a:pPr marL="171450" indent="-171450">
                        <a:buFontTx/>
                        <a:buChar char="-"/>
                      </a:pPr>
                      <a:r>
                        <a:rPr lang="en-US" sz="1200" dirty="0" smtClean="0">
                          <a:latin typeface="+mn-lt"/>
                        </a:rPr>
                        <a:t>The dyskinesia can be reduced by lowering the dosage; however, the symptoms of parkinsonism may then reappear.</a:t>
                      </a:r>
                      <a:endParaRPr lang="ar-SA" sz="1200" dirty="0" smtClean="0">
                        <a:latin typeface="+mn-lt"/>
                      </a:endParaRPr>
                    </a:p>
                    <a:p>
                      <a:pPr marL="171450" indent="-171450">
                        <a:buFontTx/>
                        <a:buChar char="-"/>
                      </a:pPr>
                      <a:r>
                        <a:rPr lang="en-US" sz="1200" b="1" dirty="0" smtClean="0">
                          <a:latin typeface="+mn-lt"/>
                        </a:rPr>
                        <a:t>Wearing-off effect </a:t>
                      </a:r>
                      <a:r>
                        <a:rPr lang="en-US" sz="1200" dirty="0" smtClean="0">
                          <a:latin typeface="+mn-lt"/>
                        </a:rPr>
                        <a:t>(</a:t>
                      </a:r>
                      <a:r>
                        <a:rPr lang="en-US" sz="1200" b="1" dirty="0" smtClean="0">
                          <a:solidFill>
                            <a:srgbClr val="FF0000"/>
                          </a:solidFill>
                          <a:latin typeface="+mn-lt"/>
                        </a:rPr>
                        <a:t>duration of “on” states becomes shorter</a:t>
                      </a:r>
                      <a:r>
                        <a:rPr lang="en-US" sz="1200" dirty="0" smtClean="0">
                          <a:latin typeface="+mn-lt"/>
                        </a:rPr>
                        <a:t>) </a:t>
                      </a:r>
                      <a:r>
                        <a:rPr lang="en-US" sz="1200" dirty="0" smtClean="0">
                          <a:solidFill>
                            <a:srgbClr val="00B050"/>
                          </a:solidFill>
                          <a:latin typeface="+mn-lt"/>
                        </a:rPr>
                        <a:t>(decrease in L-dopa effect)</a:t>
                      </a:r>
                      <a:endParaRPr lang="ar-SA" sz="1200" dirty="0" smtClean="0">
                        <a:solidFill>
                          <a:srgbClr val="00B050"/>
                        </a:solidFill>
                        <a:latin typeface="+mn-lt"/>
                      </a:endParaRPr>
                    </a:p>
                    <a:p>
                      <a:pPr marL="171450" marR="0" indent="-171450" algn="l" defTabSz="514350" rtl="0" eaLnBrk="1" fontAlgn="auto" latinLnBrk="0" hangingPunct="1">
                        <a:lnSpc>
                          <a:spcPct val="100000"/>
                        </a:lnSpc>
                        <a:spcBef>
                          <a:spcPts val="0"/>
                        </a:spcBef>
                        <a:spcAft>
                          <a:spcPts val="0"/>
                        </a:spcAft>
                        <a:buClrTx/>
                        <a:buSzTx/>
                        <a:buFontTx/>
                        <a:buChar char="-"/>
                        <a:tabLst/>
                        <a:defRPr/>
                      </a:pPr>
                      <a:r>
                        <a:rPr lang="en-US" sz="1200" dirty="0" smtClean="0">
                          <a:solidFill>
                            <a:srgbClr val="008F00"/>
                          </a:solidFill>
                        </a:rPr>
                        <a:t>How can we improve wearing-off effect? By combining</a:t>
                      </a:r>
                      <a:r>
                        <a:rPr lang="en-US" sz="1200" baseline="0" dirty="0" smtClean="0">
                          <a:solidFill>
                            <a:srgbClr val="008F00"/>
                          </a:solidFill>
                        </a:rPr>
                        <a:t> it</a:t>
                      </a:r>
                      <a:r>
                        <a:rPr lang="en-US" sz="1200" dirty="0" smtClean="0">
                          <a:solidFill>
                            <a:srgbClr val="008F00"/>
                          </a:solidFill>
                        </a:rPr>
                        <a:t> with MAO inhibitors</a:t>
                      </a:r>
                      <a:r>
                        <a:rPr lang="en-US" sz="1200" baseline="0" dirty="0" smtClean="0">
                          <a:solidFill>
                            <a:srgbClr val="008F00"/>
                          </a:solidFill>
                        </a:rPr>
                        <a:t> to decrease the frequency of administration and prolong the action potential.</a:t>
                      </a:r>
                      <a:endParaRPr lang="en-US" sz="1200" dirty="0" smtClean="0">
                        <a:solidFill>
                          <a:srgbClr val="00B050"/>
                        </a:solidFill>
                        <a:latin typeface="+mn-lt"/>
                      </a:endParaRPr>
                    </a:p>
                    <a:p>
                      <a:pPr marL="171450" indent="-171450">
                        <a:buFontTx/>
                        <a:buChar char="-"/>
                      </a:pPr>
                      <a:r>
                        <a:rPr lang="en-US" sz="1200" b="1" dirty="0" smtClean="0">
                          <a:latin typeface="+mn-lt"/>
                        </a:rPr>
                        <a:t>On-off phenomenon</a:t>
                      </a:r>
                      <a:r>
                        <a:rPr lang="en-US" sz="1200" b="1" dirty="0" smtClean="0">
                          <a:solidFill>
                            <a:srgbClr val="008F00"/>
                          </a:solidFill>
                          <a:latin typeface="+mn-lt"/>
                        </a:rPr>
                        <a:t>*</a:t>
                      </a:r>
                      <a:r>
                        <a:rPr lang="en-US" sz="1200" b="1" dirty="0" smtClean="0">
                          <a:latin typeface="+mn-lt"/>
                        </a:rPr>
                        <a:t> </a:t>
                      </a:r>
                      <a:r>
                        <a:rPr lang="en-US" sz="1200" dirty="0" smtClean="0">
                          <a:latin typeface="+mn-lt"/>
                        </a:rPr>
                        <a:t>(On= improved mobility &amp; Off=Akinesia or hypomobility) </a:t>
                      </a:r>
                      <a:r>
                        <a:rPr lang="en-US" sz="1200" dirty="0" smtClean="0">
                          <a:solidFill>
                            <a:srgbClr val="00B050"/>
                          </a:solidFill>
                          <a:latin typeface="+mn-lt"/>
                        </a:rPr>
                        <a:t>because of short T</a:t>
                      </a:r>
                      <a:r>
                        <a:rPr lang="en-US" sz="1200" baseline="-25000" dirty="0" smtClean="0">
                          <a:solidFill>
                            <a:srgbClr val="00B050"/>
                          </a:solidFill>
                          <a:latin typeface="+mn-lt"/>
                        </a:rPr>
                        <a:t>1/2.</a:t>
                      </a:r>
                    </a:p>
                    <a:p>
                      <a:pPr marL="171450" indent="-171450">
                        <a:buFontTx/>
                        <a:buChar char="-"/>
                      </a:pPr>
                      <a:r>
                        <a:rPr lang="en-US" sz="1200" dirty="0" smtClean="0">
                          <a:latin typeface="+mn-lt"/>
                        </a:rPr>
                        <a:t>Wearing off effect and on-off phenomena occur due to </a:t>
                      </a:r>
                      <a:r>
                        <a:rPr lang="en-US" sz="1200" dirty="0" smtClean="0">
                          <a:latin typeface="+mn-lt"/>
                          <a:cs typeface="Times New Roman" panose="02020603050405020304" pitchFamily="18" charset="0"/>
                        </a:rPr>
                        <a:t>→</a:t>
                      </a:r>
                      <a:r>
                        <a:rPr lang="en-US" sz="1200" dirty="0" smtClean="0">
                          <a:latin typeface="+mn-lt"/>
                        </a:rPr>
                        <a:t> </a:t>
                      </a:r>
                      <a:r>
                        <a:rPr lang="en-US" sz="1200" b="1" dirty="0" smtClean="0">
                          <a:solidFill>
                            <a:srgbClr val="FF0000"/>
                          </a:solidFill>
                          <a:latin typeface="+mn-lt"/>
                        </a:rPr>
                        <a:t>progression</a:t>
                      </a:r>
                      <a:r>
                        <a:rPr lang="en-US" sz="1200" dirty="0" smtClean="0">
                          <a:solidFill>
                            <a:srgbClr val="FF0000"/>
                          </a:solidFill>
                          <a:latin typeface="+mn-lt"/>
                        </a:rPr>
                        <a:t> of the disease and the </a:t>
                      </a:r>
                      <a:r>
                        <a:rPr lang="en-US" sz="1200" b="1" dirty="0" smtClean="0">
                          <a:solidFill>
                            <a:srgbClr val="FF0000"/>
                          </a:solidFill>
                          <a:latin typeface="+mn-lt"/>
                        </a:rPr>
                        <a:t>loss</a:t>
                      </a:r>
                      <a:r>
                        <a:rPr lang="en-US" sz="1200" dirty="0" smtClean="0">
                          <a:solidFill>
                            <a:srgbClr val="FF0000"/>
                          </a:solidFill>
                          <a:latin typeface="+mn-lt"/>
                        </a:rPr>
                        <a:t> of striatal dopamine nerve terminals.</a:t>
                      </a:r>
                      <a:endParaRPr lang="ar-SA" sz="1200" dirty="0" smtClean="0">
                        <a:solidFill>
                          <a:srgbClr val="FF0000"/>
                        </a:solidFill>
                        <a:latin typeface="+mn-lt"/>
                      </a:endParaRPr>
                    </a:p>
                    <a:p>
                      <a:pPr marL="171450" indent="-171450">
                        <a:buFontTx/>
                        <a:buChar char="-"/>
                      </a:pPr>
                      <a:endParaRPr lang="ar-SA" sz="1200" dirty="0" smtClean="0">
                        <a:latin typeface="+mn-lt"/>
                      </a:endParaRPr>
                    </a:p>
                    <a:p>
                      <a:pPr marL="171450" indent="-171450">
                        <a:buFontTx/>
                        <a:buChar char="-"/>
                      </a:pPr>
                      <a:endParaRPr lang="ar-SA" sz="1200" dirty="0" smtClean="0">
                        <a:latin typeface="+mn-lt"/>
                      </a:endParaRPr>
                    </a:p>
                    <a:p>
                      <a:pPr marL="171450" indent="-171450">
                        <a:buFontTx/>
                        <a:buChar char="-"/>
                      </a:pPr>
                      <a:endParaRPr lang="ar-SA" sz="1200" dirty="0" smtClean="0">
                        <a:latin typeface="+mn-lt"/>
                      </a:endParaRPr>
                    </a:p>
                    <a:p>
                      <a:pPr marL="171450" indent="-171450">
                        <a:buFontTx/>
                        <a:buChar char="-"/>
                      </a:pPr>
                      <a:endParaRPr lang="ar-SA" sz="1200" dirty="0" smtClean="0">
                        <a:latin typeface="+mn-lt"/>
                      </a:endParaRPr>
                    </a:p>
                    <a:p>
                      <a:pPr marL="171450" indent="-171450">
                        <a:buFontTx/>
                        <a:buChar char="-"/>
                      </a:pPr>
                      <a:endParaRPr lang="ar-SA" sz="1200" dirty="0" smtClean="0">
                        <a:latin typeface="+mn-lt"/>
                      </a:endParaRPr>
                    </a:p>
                  </a:txBody>
                  <a:tcPr/>
                </a:tc>
              </a:tr>
              <a:tr h="478972">
                <a:tc>
                  <a:txBody>
                    <a:bodyPr/>
                    <a:lstStyle/>
                    <a:p>
                      <a:pPr algn="ctr"/>
                      <a:r>
                        <a:rPr lang="en-US" sz="1400" b="1" dirty="0" smtClean="0"/>
                        <a:t>P.D </a:t>
                      </a:r>
                      <a:endParaRPr lang="en-US" sz="1400" b="1" dirty="0">
                        <a:latin typeface="+mn-lt"/>
                        <a:ea typeface="Kartika" charset="0"/>
                        <a:cs typeface="Kartika" charset="0"/>
                      </a:endParaRPr>
                    </a:p>
                  </a:txBody>
                  <a:tcPr vert="vert270">
                    <a:solidFill>
                      <a:srgbClr val="FFC000"/>
                    </a:solidFill>
                  </a:tcPr>
                </a:tc>
                <a:tc>
                  <a:txBody>
                    <a:bodyPr/>
                    <a:lstStyle/>
                    <a:p>
                      <a:pPr marL="171450" indent="-171450">
                        <a:buFontTx/>
                        <a:buChar char="-"/>
                      </a:pPr>
                      <a:r>
                        <a:rPr lang="en-US" sz="1200" b="1" dirty="0" smtClean="0">
                          <a:solidFill>
                            <a:srgbClr val="0432FF"/>
                          </a:solidFill>
                          <a:latin typeface="+mn-lt"/>
                        </a:rPr>
                        <a:t>Dopamine</a:t>
                      </a:r>
                      <a:r>
                        <a:rPr lang="en-US" sz="1200" dirty="0" smtClean="0">
                          <a:latin typeface="+mn-lt"/>
                        </a:rPr>
                        <a:t> acts on dopaminergic receptors D1-D5 (G-protein linked receptors) </a:t>
                      </a:r>
                    </a:p>
                    <a:p>
                      <a:pPr marL="171450" indent="-171450">
                        <a:buFontTx/>
                        <a:buChar char="-"/>
                      </a:pPr>
                      <a:r>
                        <a:rPr lang="en-US" sz="1200" dirty="0" smtClean="0">
                          <a:latin typeface="+mn-lt"/>
                        </a:rPr>
                        <a:t>D1, D5 </a:t>
                      </a:r>
                      <a:r>
                        <a:rPr lang="en-US" sz="1200" dirty="0" smtClean="0">
                          <a:latin typeface="Times New Roman" panose="02020603050405020304" pitchFamily="18" charset="0"/>
                          <a:cs typeface="Times New Roman" panose="02020603050405020304" pitchFamily="18" charset="0"/>
                        </a:rPr>
                        <a:t>→</a:t>
                      </a:r>
                      <a:r>
                        <a:rPr lang="en-US" sz="1200" dirty="0" smtClean="0">
                          <a:latin typeface="+mn-lt"/>
                        </a:rPr>
                        <a:t>Excitatory. - D2, D3, D4 </a:t>
                      </a:r>
                      <a:r>
                        <a:rPr lang="en-US" sz="1200" dirty="0" smtClean="0">
                          <a:latin typeface="Times New Roman" panose="02020603050405020304" pitchFamily="18" charset="0"/>
                          <a:cs typeface="Times New Roman" panose="02020603050405020304" pitchFamily="18" charset="0"/>
                        </a:rPr>
                        <a:t>→</a:t>
                      </a:r>
                      <a:r>
                        <a:rPr lang="en-US" sz="1200" dirty="0" smtClean="0">
                          <a:latin typeface="+mn-lt"/>
                        </a:rPr>
                        <a:t>Inhibitory.</a:t>
                      </a:r>
                      <a:endParaRPr lang="en-US" sz="1200" dirty="0">
                        <a:latin typeface="+mn-lt"/>
                      </a:endParaRPr>
                    </a:p>
                  </a:txBody>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835561281"/>
              </p:ext>
            </p:extLst>
          </p:nvPr>
        </p:nvGraphicFramePr>
        <p:xfrm>
          <a:off x="0" y="7704551"/>
          <a:ext cx="6858000" cy="2192484"/>
        </p:xfrm>
        <a:graphic>
          <a:graphicData uri="http://schemas.openxmlformats.org/drawingml/2006/table">
            <a:tbl>
              <a:tblPr firstRow="1" bandRow="1">
                <a:tableStyleId>{5940675A-B579-460E-94D1-54222C63F5DA}</a:tableStyleId>
              </a:tblPr>
              <a:tblGrid>
                <a:gridCol w="393700"/>
                <a:gridCol w="6464300"/>
              </a:tblGrid>
              <a:tr h="2192484">
                <a:tc>
                  <a:txBody>
                    <a:bodyPr/>
                    <a:lstStyle/>
                    <a:p>
                      <a:pPr algn="ctr"/>
                      <a:r>
                        <a:rPr lang="en-US" sz="1400" b="1" dirty="0" smtClean="0"/>
                        <a:t>prescription </a:t>
                      </a:r>
                      <a:endParaRPr lang="en-US" sz="1400" b="1" dirty="0">
                        <a:latin typeface="+mn-lt"/>
                        <a:ea typeface="Kartika" charset="0"/>
                        <a:cs typeface="Kartika" charset="0"/>
                      </a:endParaRPr>
                    </a:p>
                  </a:txBody>
                  <a:tcPr vert="vert270">
                    <a:solidFill>
                      <a:srgbClr val="FFC000"/>
                    </a:solidFill>
                  </a:tcPr>
                </a:tc>
                <a:tc>
                  <a:txBody>
                    <a:bodyPr/>
                    <a:lstStyle/>
                    <a:p>
                      <a:pPr marL="171450" indent="-171450">
                        <a:buFontTx/>
                        <a:buChar char="-"/>
                      </a:pPr>
                      <a:r>
                        <a:rPr lang="en-US" sz="1200" b="1" dirty="0" smtClean="0">
                          <a:solidFill>
                            <a:srgbClr val="0432FF"/>
                          </a:solidFill>
                          <a:latin typeface="+mn-lt"/>
                        </a:rPr>
                        <a:t>L-dopa</a:t>
                      </a:r>
                      <a:r>
                        <a:rPr lang="en-US" sz="1200" dirty="0" smtClean="0">
                          <a:latin typeface="+mn-lt"/>
                        </a:rPr>
                        <a:t> is usually combined with </a:t>
                      </a:r>
                      <a:r>
                        <a:rPr lang="en-US" sz="1200" b="1" dirty="0" smtClean="0">
                          <a:solidFill>
                            <a:srgbClr val="0432FF"/>
                          </a:solidFill>
                          <a:latin typeface="+mn-lt"/>
                        </a:rPr>
                        <a:t>carbidopa or </a:t>
                      </a:r>
                      <a:r>
                        <a:rPr lang="en-US" sz="1200" b="1" dirty="0" err="1" smtClean="0">
                          <a:solidFill>
                            <a:srgbClr val="0432FF"/>
                          </a:solidFill>
                          <a:latin typeface="+mn-lt"/>
                        </a:rPr>
                        <a:t>benserazide</a:t>
                      </a:r>
                      <a:r>
                        <a:rPr lang="en-US" sz="1200" b="1" dirty="0" smtClean="0">
                          <a:solidFill>
                            <a:srgbClr val="0432FF"/>
                          </a:solidFill>
                          <a:latin typeface="+mn-lt"/>
                        </a:rPr>
                        <a:t> </a:t>
                      </a:r>
                      <a:r>
                        <a:rPr lang="en-US" sz="1200" dirty="0" smtClean="0">
                          <a:latin typeface="+mn-lt"/>
                        </a:rPr>
                        <a:t>(DC inhibitor). </a:t>
                      </a:r>
                    </a:p>
                    <a:p>
                      <a:pPr marL="171450" indent="-171450">
                        <a:buFontTx/>
                        <a:buChar char="-"/>
                      </a:pPr>
                      <a:r>
                        <a:rPr lang="en-US" sz="1200" dirty="0" smtClean="0">
                          <a:latin typeface="+mn-lt"/>
                          <a:cs typeface="Times New Roman" panose="02020603050405020304" pitchFamily="18" charset="0"/>
                        </a:rPr>
                        <a:t>→</a:t>
                      </a:r>
                      <a:r>
                        <a:rPr lang="en-US" sz="1200" dirty="0" smtClean="0">
                          <a:latin typeface="+mn-lt"/>
                        </a:rPr>
                        <a:t>Why? </a:t>
                      </a:r>
                      <a:r>
                        <a:rPr lang="en-US" sz="1200" dirty="0" smtClean="0">
                          <a:latin typeface="+mn-lt"/>
                          <a:cs typeface="Times New Roman" panose="02020603050405020304" pitchFamily="18" charset="0"/>
                        </a:rPr>
                        <a:t>→</a:t>
                      </a:r>
                      <a:r>
                        <a:rPr lang="en-US" sz="1200" dirty="0" smtClean="0">
                          <a:latin typeface="+mn-lt"/>
                        </a:rPr>
                        <a:t> because </a:t>
                      </a:r>
                      <a:r>
                        <a:rPr lang="en-US" sz="1200" b="1" dirty="0" smtClean="0">
                          <a:solidFill>
                            <a:srgbClr val="0432FF"/>
                          </a:solidFill>
                          <a:latin typeface="+mn-lt"/>
                        </a:rPr>
                        <a:t>Carbidopa</a:t>
                      </a:r>
                      <a:r>
                        <a:rPr lang="en-US" sz="1200" dirty="0" smtClean="0">
                          <a:solidFill>
                            <a:srgbClr val="0096FF"/>
                          </a:solidFill>
                          <a:latin typeface="+mn-lt"/>
                        </a:rPr>
                        <a:t> </a:t>
                      </a:r>
                      <a:r>
                        <a:rPr lang="en-US" sz="1200" dirty="0" smtClean="0">
                          <a:latin typeface="+mn-lt"/>
                        </a:rPr>
                        <a:t>is a peripheral </a:t>
                      </a:r>
                      <a:r>
                        <a:rPr lang="en-US" sz="1200" dirty="0" err="1" smtClean="0">
                          <a:solidFill>
                            <a:srgbClr val="FF0000"/>
                          </a:solidFill>
                          <a:latin typeface="+mn-lt"/>
                        </a:rPr>
                        <a:t>dopa</a:t>
                      </a:r>
                      <a:r>
                        <a:rPr lang="en-US" sz="1200" dirty="0" smtClean="0">
                          <a:solidFill>
                            <a:srgbClr val="FF0000"/>
                          </a:solidFill>
                          <a:latin typeface="+mn-lt"/>
                        </a:rPr>
                        <a:t> decarboxylase inhibitor </a:t>
                      </a:r>
                      <a:r>
                        <a:rPr lang="en-US" sz="1200" dirty="0" smtClean="0">
                          <a:latin typeface="+mn-lt"/>
                          <a:cs typeface="Times New Roman" panose="02020603050405020304" pitchFamily="18" charset="0"/>
                        </a:rPr>
                        <a:t>→</a:t>
                      </a:r>
                      <a:r>
                        <a:rPr lang="en-US" sz="1200" dirty="0" smtClean="0">
                          <a:latin typeface="+mn-lt"/>
                        </a:rPr>
                        <a:t>inhibit</a:t>
                      </a:r>
                      <a:r>
                        <a:rPr lang="en-US" sz="1200" baseline="0" dirty="0" smtClean="0">
                          <a:latin typeface="+mn-lt"/>
                        </a:rPr>
                        <a:t> </a:t>
                      </a:r>
                      <a:r>
                        <a:rPr lang="en-US" sz="1200" dirty="0" smtClean="0">
                          <a:latin typeface="+mn-lt"/>
                        </a:rPr>
                        <a:t>GIT &amp; other peripheral conversion of L-dopa to dopamine. </a:t>
                      </a:r>
                      <a:r>
                        <a:rPr lang="en-US" sz="1200" dirty="0" smtClean="0">
                          <a:latin typeface="+mn-lt"/>
                          <a:cs typeface="Times New Roman" panose="02020603050405020304" pitchFamily="18" charset="0"/>
                        </a:rPr>
                        <a:t>→</a:t>
                      </a:r>
                      <a:r>
                        <a:rPr lang="en-US" sz="1200" dirty="0" smtClean="0">
                          <a:latin typeface="+mn-lt"/>
                        </a:rPr>
                        <a:t> </a:t>
                      </a:r>
                      <a:r>
                        <a:rPr lang="en-US" sz="1200" dirty="0" smtClean="0">
                          <a:solidFill>
                            <a:srgbClr val="00B050"/>
                          </a:solidFill>
                          <a:latin typeface="+mn-lt"/>
                        </a:rPr>
                        <a:t>It acts only peripherally because it does not cross BBB </a:t>
                      </a:r>
                      <a:r>
                        <a:rPr lang="en-US" sz="1200" dirty="0" smtClean="0">
                          <a:solidFill>
                            <a:srgbClr val="00B050"/>
                          </a:solidFill>
                          <a:latin typeface="+mn-lt"/>
                          <a:cs typeface="Times New Roman" panose="02020603050405020304" pitchFamily="18" charset="0"/>
                        </a:rPr>
                        <a:t>→</a:t>
                      </a:r>
                      <a:r>
                        <a:rPr lang="en-US" sz="1200" dirty="0" smtClean="0">
                          <a:solidFill>
                            <a:schemeClr val="bg1">
                              <a:lumMod val="50000"/>
                            </a:schemeClr>
                          </a:solidFill>
                          <a:latin typeface="+mn-lt"/>
                        </a:rPr>
                        <a:t> </a:t>
                      </a:r>
                      <a:r>
                        <a:rPr lang="en-US" sz="1200" dirty="0" smtClean="0">
                          <a:solidFill>
                            <a:schemeClr val="tx1"/>
                          </a:solidFill>
                          <a:latin typeface="+mn-lt"/>
                        </a:rPr>
                        <a:t>↑ T1\2 </a:t>
                      </a:r>
                    </a:p>
                    <a:p>
                      <a:pPr marL="171450" indent="-171450">
                        <a:buFontTx/>
                        <a:buChar char="-"/>
                      </a:pPr>
                      <a:r>
                        <a:rPr lang="en-US" sz="1200" b="1" dirty="0" smtClean="0">
                          <a:solidFill>
                            <a:schemeClr val="tx1"/>
                          </a:solidFill>
                          <a:latin typeface="+mn-lt"/>
                          <a:cs typeface="Times New Roman" panose="02020603050405020304" pitchFamily="18" charset="0"/>
                        </a:rPr>
                        <a:t>→</a:t>
                      </a:r>
                      <a:r>
                        <a:rPr lang="en-US" sz="1200" b="1" dirty="0" smtClean="0">
                          <a:solidFill>
                            <a:schemeClr val="tx1"/>
                          </a:solidFill>
                          <a:latin typeface="+mn-lt"/>
                        </a:rPr>
                        <a:t> Why only peripherally? </a:t>
                      </a:r>
                      <a:endParaRPr lang="en-US" sz="1200" dirty="0" smtClean="0">
                        <a:solidFill>
                          <a:schemeClr val="bg1">
                            <a:lumMod val="50000"/>
                          </a:schemeClr>
                        </a:solidFill>
                        <a:latin typeface="+mn-lt"/>
                      </a:endParaRPr>
                    </a:p>
                    <a:p>
                      <a:pPr marL="171450" indent="-171450">
                        <a:buFontTx/>
                        <a:buChar char="-"/>
                      </a:pPr>
                      <a:r>
                        <a:rPr lang="en-US" sz="1200" dirty="0" smtClean="0">
                          <a:solidFill>
                            <a:srgbClr val="FF0000"/>
                          </a:solidFill>
                          <a:latin typeface="+mn-lt"/>
                        </a:rPr>
                        <a:t>Benefit of </a:t>
                      </a:r>
                      <a:r>
                        <a:rPr lang="en-US" sz="1200" b="1" dirty="0" smtClean="0">
                          <a:solidFill>
                            <a:srgbClr val="0432FF"/>
                          </a:solidFill>
                          <a:latin typeface="+mn-lt"/>
                        </a:rPr>
                        <a:t>L-dopa + </a:t>
                      </a:r>
                      <a:r>
                        <a:rPr lang="en-US" sz="1200" b="1" dirty="0" err="1" smtClean="0">
                          <a:solidFill>
                            <a:srgbClr val="0432FF"/>
                          </a:solidFill>
                          <a:latin typeface="+mn-lt"/>
                        </a:rPr>
                        <a:t>carbidopa</a:t>
                      </a:r>
                      <a:r>
                        <a:rPr lang="en-US" sz="1200" b="1" dirty="0" smtClean="0">
                          <a:solidFill>
                            <a:srgbClr val="0432FF"/>
                          </a:solidFill>
                          <a:latin typeface="+mn-lt"/>
                        </a:rPr>
                        <a:t> </a:t>
                      </a:r>
                      <a:r>
                        <a:rPr lang="en-US" sz="1200" dirty="0" smtClean="0">
                          <a:solidFill>
                            <a:srgbClr val="FF0000"/>
                          </a:solidFill>
                          <a:latin typeface="+mn-lt"/>
                        </a:rPr>
                        <a:t>combination</a:t>
                      </a:r>
                      <a:r>
                        <a:rPr lang="en-US" sz="1200" dirty="0" smtClean="0">
                          <a:latin typeface="+mn-lt"/>
                        </a:rPr>
                        <a:t>: </a:t>
                      </a:r>
                    </a:p>
                    <a:p>
                      <a:pPr marL="0" indent="0">
                        <a:buFontTx/>
                        <a:buNone/>
                      </a:pPr>
                      <a:r>
                        <a:rPr lang="en-US" sz="1200" dirty="0" smtClean="0">
                          <a:latin typeface="+mn-lt"/>
                        </a:rPr>
                        <a:t>-</a:t>
                      </a:r>
                      <a:r>
                        <a:rPr lang="en-US" sz="1200" b="1" dirty="0" smtClean="0">
                          <a:latin typeface="+mn-lt"/>
                        </a:rPr>
                        <a:t>Lowers</a:t>
                      </a:r>
                      <a:r>
                        <a:rPr lang="en-US" sz="1200" dirty="0" smtClean="0">
                          <a:latin typeface="+mn-lt"/>
                        </a:rPr>
                        <a:t> the effective </a:t>
                      </a:r>
                      <a:r>
                        <a:rPr lang="en-US" sz="1200" b="1" dirty="0" smtClean="0">
                          <a:solidFill>
                            <a:srgbClr val="0432FF"/>
                          </a:solidFill>
                          <a:latin typeface="+mn-lt"/>
                        </a:rPr>
                        <a:t>levodopa</a:t>
                      </a:r>
                      <a:r>
                        <a:rPr lang="en-US" sz="1200" dirty="0" smtClean="0">
                          <a:latin typeface="+mn-lt"/>
                        </a:rPr>
                        <a:t> dose.</a:t>
                      </a:r>
                    </a:p>
                    <a:p>
                      <a:pPr marL="0" indent="0">
                        <a:buFontTx/>
                        <a:buNone/>
                      </a:pPr>
                      <a:r>
                        <a:rPr lang="en-US" sz="1200" dirty="0" smtClean="0">
                          <a:latin typeface="+mn-lt"/>
                        </a:rPr>
                        <a:t>-</a:t>
                      </a:r>
                      <a:r>
                        <a:rPr lang="en-US" sz="1200" b="1" dirty="0" smtClean="0">
                          <a:latin typeface="+mn-lt"/>
                        </a:rPr>
                        <a:t>Increase</a:t>
                      </a:r>
                      <a:r>
                        <a:rPr lang="en-US" sz="1200" dirty="0" smtClean="0">
                          <a:latin typeface="+mn-lt"/>
                        </a:rPr>
                        <a:t> availability of </a:t>
                      </a:r>
                      <a:r>
                        <a:rPr lang="en-US" sz="1200" b="1" dirty="0" smtClean="0">
                          <a:solidFill>
                            <a:srgbClr val="0432FF"/>
                          </a:solidFill>
                          <a:latin typeface="+mn-lt"/>
                        </a:rPr>
                        <a:t>L-dopa</a:t>
                      </a:r>
                      <a:r>
                        <a:rPr lang="en-US" sz="1200" dirty="0" smtClean="0">
                          <a:latin typeface="+mn-lt"/>
                        </a:rPr>
                        <a:t> to CNS. </a:t>
                      </a:r>
                    </a:p>
                    <a:p>
                      <a:pPr marL="0" indent="0">
                        <a:buFontTx/>
                        <a:buNone/>
                      </a:pPr>
                      <a:r>
                        <a:rPr lang="en-US" sz="1200" dirty="0" smtClean="0">
                          <a:latin typeface="+mn-lt"/>
                        </a:rPr>
                        <a:t>-</a:t>
                      </a:r>
                      <a:r>
                        <a:rPr lang="en-US" sz="1200" b="1" dirty="0" smtClean="0">
                          <a:latin typeface="+mn-lt"/>
                        </a:rPr>
                        <a:t>Reduce</a:t>
                      </a:r>
                      <a:r>
                        <a:rPr lang="en-US" sz="1200" dirty="0" smtClean="0">
                          <a:latin typeface="+mn-lt"/>
                        </a:rPr>
                        <a:t> side effects of </a:t>
                      </a:r>
                      <a:r>
                        <a:rPr lang="en-US" sz="1200" b="1" dirty="0" smtClean="0">
                          <a:solidFill>
                            <a:srgbClr val="0432FF"/>
                          </a:solidFill>
                          <a:latin typeface="+mn-lt"/>
                        </a:rPr>
                        <a:t>L-dopa</a:t>
                      </a:r>
                      <a:r>
                        <a:rPr lang="en-US" sz="1200" dirty="0" smtClean="0">
                          <a:latin typeface="+mn-lt"/>
                        </a:rPr>
                        <a:t>.</a:t>
                      </a:r>
                      <a:endParaRPr lang="en-US" sz="1200" dirty="0">
                        <a:latin typeface="+mn-lt"/>
                      </a:endParaRPr>
                    </a:p>
                  </a:txBody>
                  <a:tcPr anchor="ctr"/>
                </a:tc>
              </a:tr>
            </a:tbl>
          </a:graphicData>
        </a:graphic>
      </p:graphicFrame>
      <p:pic>
        <p:nvPicPr>
          <p:cNvPr id="12" name="Picture 11" descr="Screen Clipping"/>
          <p:cNvPicPr>
            <a:picLocks noChangeAspect="1"/>
          </p:cNvPicPr>
          <p:nvPr/>
        </p:nvPicPr>
        <p:blipFill rotWithShape="1">
          <a:blip r:embed="rId2">
            <a:extLst>
              <a:ext uri="{28A0092B-C50C-407E-A947-70E740481C1C}">
                <a14:useLocalDpi xmlns:a14="http://schemas.microsoft.com/office/drawing/2010/main" val="0"/>
              </a:ext>
            </a:extLst>
          </a:blip>
          <a:srcRect t="8903" r="5708"/>
          <a:stretch/>
        </p:blipFill>
        <p:spPr>
          <a:xfrm>
            <a:off x="455143" y="5634318"/>
            <a:ext cx="2905206" cy="1320435"/>
          </a:xfrm>
          <a:prstGeom prst="rect">
            <a:avLst/>
          </a:prstGeom>
        </p:spPr>
      </p:pic>
      <p:sp>
        <p:nvSpPr>
          <p:cNvPr id="14" name="TextBox 13"/>
          <p:cNvSpPr txBox="1"/>
          <p:nvPr/>
        </p:nvSpPr>
        <p:spPr>
          <a:xfrm>
            <a:off x="2599730" y="6273271"/>
            <a:ext cx="4114562" cy="1092607"/>
          </a:xfrm>
          <a:prstGeom prst="rect">
            <a:avLst/>
          </a:prstGeom>
          <a:noFill/>
        </p:spPr>
        <p:txBody>
          <a:bodyPr wrap="square" rtlCol="0">
            <a:spAutoFit/>
          </a:bodyPr>
          <a:lstStyle/>
          <a:p>
            <a:pPr algn="r" rtl="1"/>
            <a:r>
              <a:rPr lang="ar-SA" sz="1100" b="1" dirty="0" smtClean="0">
                <a:solidFill>
                  <a:srgbClr val="00B050"/>
                </a:solidFill>
              </a:rPr>
              <a:t>في المستطيل الأخضر =</a:t>
            </a:r>
          </a:p>
          <a:p>
            <a:pPr algn="r" rtl="1"/>
            <a:r>
              <a:rPr lang="ar-SA" sz="1100" b="1" dirty="0" smtClean="0">
                <a:solidFill>
                  <a:srgbClr val="00B050"/>
                </a:solidFill>
              </a:rPr>
              <a:t> </a:t>
            </a:r>
            <a:r>
              <a:rPr lang="en-US" sz="1100" b="1" dirty="0" smtClean="0">
                <a:solidFill>
                  <a:srgbClr val="00B050"/>
                </a:solidFill>
              </a:rPr>
              <a:t>drug in the therapeutic range </a:t>
            </a:r>
            <a:r>
              <a:rPr lang="ar-SA" sz="1100" b="1" dirty="0">
                <a:solidFill>
                  <a:srgbClr val="00B050"/>
                </a:solidFill>
              </a:rPr>
              <a:t>= </a:t>
            </a:r>
            <a:r>
              <a:rPr lang="en-US" sz="1100" b="1" dirty="0">
                <a:solidFill>
                  <a:srgbClr val="00B050"/>
                </a:solidFill>
              </a:rPr>
              <a:t>on </a:t>
            </a:r>
            <a:r>
              <a:rPr lang="en-US" sz="1100" b="1" dirty="0" smtClean="0">
                <a:solidFill>
                  <a:srgbClr val="00B050"/>
                </a:solidFill>
              </a:rPr>
              <a:t>phenomenon</a:t>
            </a:r>
            <a:endParaRPr lang="ar-SA" sz="1100" b="1" dirty="0" smtClean="0">
              <a:solidFill>
                <a:srgbClr val="00B050"/>
              </a:solidFill>
            </a:endParaRPr>
          </a:p>
          <a:p>
            <a:pPr marL="0" algn="r" defTabSz="663123" rtl="1" eaLnBrk="1" latinLnBrk="0" hangingPunct="1"/>
            <a:r>
              <a:rPr lang="ar-SA" sz="1100" b="1" dirty="0" smtClean="0">
                <a:solidFill>
                  <a:srgbClr val="00B050"/>
                </a:solidFill>
              </a:rPr>
              <a:t>فوق المستطيل الأخضر = تركيزه عالي في الدم </a:t>
            </a:r>
          </a:p>
          <a:p>
            <a:pPr marL="0" algn="r" defTabSz="663123" rtl="1" eaLnBrk="1" latinLnBrk="0" hangingPunct="1"/>
            <a:r>
              <a:rPr lang="ar-SA" sz="1100" b="1" dirty="0" smtClean="0">
                <a:solidFill>
                  <a:srgbClr val="00B050"/>
                </a:solidFill>
              </a:rPr>
              <a:t>تحت المستطيل الأخضر= يقل التركيز = </a:t>
            </a:r>
            <a:r>
              <a:rPr lang="en-US" sz="1100" b="1" dirty="0" smtClean="0">
                <a:solidFill>
                  <a:srgbClr val="00B050"/>
                </a:solidFill>
              </a:rPr>
              <a:t>off phenomenon </a:t>
            </a:r>
            <a:endParaRPr lang="ar-SA" sz="1100" b="1" dirty="0" smtClean="0">
              <a:solidFill>
                <a:srgbClr val="00B050"/>
              </a:solidFill>
            </a:endParaRPr>
          </a:p>
          <a:p>
            <a:pPr marL="0" algn="r" defTabSz="663123" rtl="1" eaLnBrk="1" latinLnBrk="0" hangingPunct="1"/>
            <a:endParaRPr lang="en-US" sz="1050" dirty="0" smtClean="0">
              <a:solidFill>
                <a:srgbClr val="00B050"/>
              </a:solidFill>
            </a:endParaRPr>
          </a:p>
          <a:p>
            <a:pPr marL="0" algn="r" defTabSz="663123" rtl="1" eaLnBrk="1" latinLnBrk="0" hangingPunct="1"/>
            <a:endParaRPr lang="en-US" sz="1050" dirty="0">
              <a:solidFill>
                <a:srgbClr val="00B050"/>
              </a:solidFill>
            </a:endParaRPr>
          </a:p>
        </p:txBody>
      </p:sp>
      <p:sp>
        <p:nvSpPr>
          <p:cNvPr id="2" name="Rectangle 1"/>
          <p:cNvSpPr/>
          <p:nvPr/>
        </p:nvSpPr>
        <p:spPr>
          <a:xfrm>
            <a:off x="455143" y="5689491"/>
            <a:ext cx="647516" cy="321344"/>
          </a:xfrm>
          <a:prstGeom prst="rect">
            <a:avLst/>
          </a:prstGeom>
          <a:noFill/>
          <a:ln>
            <a:solidFill>
              <a:srgbClr val="4591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55143" y="6010835"/>
            <a:ext cx="647516" cy="30268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343194" y="6171741"/>
            <a:ext cx="257005" cy="203061"/>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767315" y="5677348"/>
            <a:ext cx="556704" cy="226007"/>
          </a:xfrm>
          <a:prstGeom prst="rect">
            <a:avLst/>
          </a:prstGeom>
          <a:noFill/>
          <a:ln>
            <a:solidFill>
              <a:srgbClr val="4591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64467" y="6305115"/>
            <a:ext cx="638192" cy="306496"/>
          </a:xfrm>
          <a:prstGeom prst="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303771" y="6427338"/>
            <a:ext cx="404005" cy="184273"/>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79801" y="5726849"/>
            <a:ext cx="2882681" cy="415498"/>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050" b="1" dirty="0" smtClean="0">
                <a:solidFill>
                  <a:srgbClr val="008F00"/>
                </a:solidFill>
              </a:rPr>
              <a:t>*Sudden transition from normal kinetic activity to dyskinetic activity.  </a:t>
            </a:r>
            <a:endParaRPr lang="en-US" sz="1050" b="1" dirty="0">
              <a:solidFill>
                <a:srgbClr val="008F00"/>
              </a:solidFill>
            </a:endParaRPr>
          </a:p>
        </p:txBody>
      </p:sp>
      <p:sp>
        <p:nvSpPr>
          <p:cNvPr id="21" name="مستطيل 20"/>
          <p:cNvSpPr/>
          <p:nvPr/>
        </p:nvSpPr>
        <p:spPr>
          <a:xfrm>
            <a:off x="361862" y="6954753"/>
            <a:ext cx="3067138" cy="261610"/>
          </a:xfrm>
          <a:prstGeom prst="rect">
            <a:avLst/>
          </a:prstGeom>
        </p:spPr>
        <p:txBody>
          <a:bodyPr wrap="square">
            <a:spAutoFit/>
          </a:bodyPr>
          <a:lstStyle/>
          <a:p>
            <a:r>
              <a:rPr lang="en-US" sz="1100" dirty="0"/>
              <a:t>Dyskinesia and response fluctuations with L-DOPA </a:t>
            </a:r>
            <a:endParaRPr lang="ar-SA" sz="1100" dirty="0"/>
          </a:p>
        </p:txBody>
      </p:sp>
      <p:sp>
        <p:nvSpPr>
          <p:cNvPr id="22" name="مستطيل 21"/>
          <p:cNvSpPr/>
          <p:nvPr/>
        </p:nvSpPr>
        <p:spPr>
          <a:xfrm>
            <a:off x="3428999" y="8804145"/>
            <a:ext cx="3384287" cy="64633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1200" b="1" dirty="0">
                <a:solidFill>
                  <a:srgbClr val="00B050"/>
                </a:solidFill>
              </a:rPr>
              <a:t>Because when it acts also centrally, we won’t take the benefit because L-dopa will not degraded to produce dopamine + it is polar so can’t cross BBB</a:t>
            </a:r>
            <a:endParaRPr lang="ar-SA" sz="1200" b="1" dirty="0">
              <a:solidFill>
                <a:srgbClr val="00B050"/>
              </a:solidFill>
            </a:endParaRPr>
          </a:p>
        </p:txBody>
      </p:sp>
    </p:spTree>
    <p:extLst>
      <p:ext uri="{BB962C8B-B14F-4D97-AF65-F5344CB8AC3E}">
        <p14:creationId xmlns:p14="http://schemas.microsoft.com/office/powerpoint/2010/main" val="16069462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858000" cy="566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Drugs that increase dopaminergic activities (DA precursors</a:t>
            </a:r>
            <a:r>
              <a:rPr lang="en-US" sz="1800" b="1" dirty="0" smtClean="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a:t>
            </a:r>
            <a:endParaRPr lang="en-US" sz="1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941275479"/>
              </p:ext>
            </p:extLst>
          </p:nvPr>
        </p:nvGraphicFramePr>
        <p:xfrm>
          <a:off x="0" y="566928"/>
          <a:ext cx="6858000" cy="2953041"/>
        </p:xfrm>
        <a:graphic>
          <a:graphicData uri="http://schemas.openxmlformats.org/drawingml/2006/table">
            <a:tbl>
              <a:tblPr firstRow="1" bandRow="1">
                <a:tableStyleId>{5940675A-B579-460E-94D1-54222C63F5DA}</a:tableStyleId>
              </a:tblPr>
              <a:tblGrid>
                <a:gridCol w="393700"/>
                <a:gridCol w="6464300"/>
              </a:tblGrid>
              <a:tr h="680921">
                <a:tc>
                  <a:txBody>
                    <a:bodyPr/>
                    <a:lstStyle/>
                    <a:p>
                      <a:pPr algn="ctr"/>
                      <a:r>
                        <a:rPr lang="en-US" sz="1400" b="1" dirty="0" smtClean="0">
                          <a:latin typeface="+mn-lt"/>
                          <a:ea typeface="Kartika" charset="0"/>
                          <a:cs typeface="Kartika" charset="0"/>
                        </a:rPr>
                        <a:t>Drug </a:t>
                      </a:r>
                      <a:endParaRPr lang="en-US" sz="1400" b="1" dirty="0">
                        <a:latin typeface="+mn-lt"/>
                        <a:ea typeface="Kartika" charset="0"/>
                        <a:cs typeface="Kartika" charset="0"/>
                      </a:endParaRPr>
                    </a:p>
                  </a:txBody>
                  <a:tcPr vert="vert270">
                    <a:solidFill>
                      <a:srgbClr val="FFC000"/>
                    </a:solidFill>
                  </a:tcPr>
                </a:tc>
                <a:tc>
                  <a:txBody>
                    <a:bodyPr/>
                    <a:lstStyle/>
                    <a:p>
                      <a:pPr algn="ctr"/>
                      <a:r>
                        <a:rPr lang="en-US" sz="2800" dirty="0" smtClean="0">
                          <a:solidFill>
                            <a:srgbClr val="0432FF"/>
                          </a:solidFill>
                        </a:rPr>
                        <a:t>Levodopa (L-dopa) </a:t>
                      </a:r>
                      <a:r>
                        <a:rPr lang="en-US" sz="2800" dirty="0" smtClean="0"/>
                        <a:t>cont.</a:t>
                      </a:r>
                    </a:p>
                  </a:txBody>
                  <a:tcPr anchor="ctr">
                    <a:solidFill>
                      <a:srgbClr val="009193">
                        <a:alpha val="34118"/>
                      </a:srgbClr>
                    </a:solidFill>
                  </a:tcPr>
                </a:tc>
              </a:tr>
              <a:tr h="1174840">
                <a:tc>
                  <a:txBody>
                    <a:bodyPr/>
                    <a:lstStyle/>
                    <a:p>
                      <a:pPr algn="ctr"/>
                      <a:r>
                        <a:rPr lang="en-US" sz="1100" b="1" dirty="0" smtClean="0"/>
                        <a:t>Indications </a:t>
                      </a:r>
                      <a:r>
                        <a:rPr lang="ar-SA" sz="1100" b="1" dirty="0" smtClean="0"/>
                        <a:t>/</a:t>
                      </a:r>
                      <a:r>
                        <a:rPr lang="en-US" sz="1100" b="1" baseline="0" dirty="0" smtClean="0"/>
                        <a:t> </a:t>
                      </a:r>
                      <a:r>
                        <a:rPr lang="en-US" sz="1100" b="1" dirty="0" smtClean="0"/>
                        <a:t>Uses </a:t>
                      </a:r>
                      <a:endParaRPr lang="en-US" sz="1100" b="1" dirty="0">
                        <a:latin typeface="+mn-lt"/>
                        <a:ea typeface="Kartika" charset="0"/>
                        <a:cs typeface="Kartika" charset="0"/>
                      </a:endParaRPr>
                    </a:p>
                  </a:txBody>
                  <a:tcPr vert="vert270">
                    <a:solidFill>
                      <a:srgbClr val="FFC000"/>
                    </a:solidFill>
                  </a:tcPr>
                </a:tc>
                <a:tc>
                  <a:txBody>
                    <a:bodyPr/>
                    <a:lstStyle/>
                    <a:p>
                      <a:pPr marL="171450" indent="-171450">
                        <a:buFontTx/>
                        <a:buChar char="-"/>
                      </a:pPr>
                      <a:r>
                        <a:rPr lang="en-US" sz="1200" dirty="0" smtClean="0">
                          <a:solidFill>
                            <a:srgbClr val="FF0000"/>
                          </a:solidFill>
                        </a:rPr>
                        <a:t>The most efficacious therapy</a:t>
                      </a:r>
                      <a:r>
                        <a:rPr lang="en-US" sz="1200" dirty="0" smtClean="0"/>
                        <a:t>. </a:t>
                      </a:r>
                      <a:r>
                        <a:rPr lang="en-US" sz="1200" dirty="0" smtClean="0">
                          <a:solidFill>
                            <a:srgbClr val="00B050"/>
                          </a:solidFill>
                          <a:latin typeface="Times New Roman" panose="02020603050405020304" pitchFamily="18" charset="0"/>
                          <a:cs typeface="Times New Roman" panose="02020603050405020304" pitchFamily="18" charset="0"/>
                        </a:rPr>
                        <a:t>→</a:t>
                      </a:r>
                      <a:r>
                        <a:rPr lang="en-US" sz="1200" dirty="0" smtClean="0">
                          <a:solidFill>
                            <a:srgbClr val="00B050"/>
                          </a:solidFill>
                        </a:rPr>
                        <a:t> 1 </a:t>
                      </a:r>
                      <a:r>
                        <a:rPr lang="en-US" sz="1200" dirty="0" err="1" smtClean="0">
                          <a:solidFill>
                            <a:srgbClr val="00B050"/>
                          </a:solidFill>
                        </a:rPr>
                        <a:t>st</a:t>
                      </a:r>
                      <a:r>
                        <a:rPr lang="en-US" sz="1200" dirty="0" smtClean="0">
                          <a:solidFill>
                            <a:srgbClr val="00B050"/>
                          </a:solidFill>
                        </a:rPr>
                        <a:t> line treatment. </a:t>
                      </a:r>
                    </a:p>
                    <a:p>
                      <a:pPr marL="171450" indent="-171450">
                        <a:buFontTx/>
                        <a:buChar char="-"/>
                      </a:pPr>
                      <a:r>
                        <a:rPr lang="en-US" sz="1200" dirty="0" smtClean="0"/>
                        <a:t>The best results of </a:t>
                      </a:r>
                      <a:r>
                        <a:rPr lang="en-US" sz="1200" b="1" dirty="0" smtClean="0">
                          <a:solidFill>
                            <a:srgbClr val="0432FF"/>
                          </a:solidFill>
                        </a:rPr>
                        <a:t>levodopa</a:t>
                      </a:r>
                      <a:r>
                        <a:rPr lang="en-US" sz="1200" dirty="0" smtClean="0"/>
                        <a:t> are obtained in the first few years of treatment. </a:t>
                      </a:r>
                    </a:p>
                    <a:p>
                      <a:pPr marL="171450" indent="-171450">
                        <a:buFontTx/>
                        <a:buChar char="-"/>
                      </a:pPr>
                      <a:r>
                        <a:rPr lang="en-US" sz="1200" b="1" dirty="0" smtClean="0">
                          <a:solidFill>
                            <a:srgbClr val="0432FF"/>
                          </a:solidFill>
                        </a:rPr>
                        <a:t>L-dopa</a:t>
                      </a:r>
                      <a:r>
                        <a:rPr lang="en-US" sz="1200" dirty="0" smtClean="0"/>
                        <a:t> ameliorates all signs of parkinsonism particularly </a:t>
                      </a:r>
                      <a:r>
                        <a:rPr lang="en-US" sz="1200" b="1" dirty="0" smtClean="0"/>
                        <a:t>bradykinesia</a:t>
                      </a:r>
                      <a:r>
                        <a:rPr lang="en-US" sz="1200" dirty="0" smtClean="0"/>
                        <a:t> &amp; </a:t>
                      </a:r>
                      <a:r>
                        <a:rPr lang="en-US" sz="1200" b="1" dirty="0" smtClean="0"/>
                        <a:t>rigidity</a:t>
                      </a:r>
                      <a:r>
                        <a:rPr lang="en-US" sz="1200" dirty="0" smtClean="0"/>
                        <a:t> but does not cure the disease.</a:t>
                      </a:r>
                    </a:p>
                    <a:p>
                      <a:pPr marL="171450" indent="-171450">
                        <a:buFontTx/>
                        <a:buChar char="-"/>
                      </a:pPr>
                      <a:r>
                        <a:rPr lang="en-US" sz="1200" dirty="0" smtClean="0"/>
                        <a:t>Should </a:t>
                      </a:r>
                      <a:r>
                        <a:rPr lang="en-US" sz="1200" b="1" dirty="0" smtClean="0">
                          <a:solidFill>
                            <a:srgbClr val="FF0000"/>
                          </a:solidFill>
                        </a:rPr>
                        <a:t>not</a:t>
                      </a:r>
                      <a:r>
                        <a:rPr lang="en-US" sz="1200" dirty="0" smtClean="0">
                          <a:solidFill>
                            <a:srgbClr val="FF0000"/>
                          </a:solidFill>
                        </a:rPr>
                        <a:t> </a:t>
                      </a:r>
                      <a:r>
                        <a:rPr lang="en-US" sz="1200" dirty="0" smtClean="0"/>
                        <a:t>be used in parkinsonism associated with </a:t>
                      </a:r>
                      <a:r>
                        <a:rPr lang="en-US" sz="1200" dirty="0" smtClean="0">
                          <a:solidFill>
                            <a:srgbClr val="FF0000"/>
                          </a:solidFill>
                        </a:rPr>
                        <a:t>antipsychotic</a:t>
                      </a:r>
                      <a:r>
                        <a:rPr lang="en-US" sz="1200" dirty="0" smtClean="0"/>
                        <a:t> drug therapy.</a:t>
                      </a:r>
                      <a:endParaRPr lang="en-US" sz="1200" dirty="0">
                        <a:latin typeface="+mn-lt"/>
                      </a:endParaRPr>
                    </a:p>
                  </a:txBody>
                  <a:tcPr anchor="ctr"/>
                </a:tc>
              </a:tr>
              <a:tr h="1037903">
                <a:tc>
                  <a:txBody>
                    <a:bodyPr/>
                    <a:lstStyle/>
                    <a:p>
                      <a:pPr algn="ctr"/>
                      <a:r>
                        <a:rPr lang="en-US" sz="1200" b="1" dirty="0" smtClean="0"/>
                        <a:t>Drug interaction </a:t>
                      </a:r>
                      <a:endParaRPr lang="en-US" sz="1200" b="1" dirty="0">
                        <a:latin typeface="+mn-lt"/>
                        <a:ea typeface="Kartika" charset="0"/>
                        <a:cs typeface="Kartika" charset="0"/>
                      </a:endParaRPr>
                    </a:p>
                  </a:txBody>
                  <a:tcPr vert="vert270" anchor="ctr">
                    <a:solidFill>
                      <a:srgbClr val="FFC000"/>
                    </a:solidFill>
                  </a:tcPr>
                </a:tc>
                <a:tc>
                  <a:txBody>
                    <a:bodyPr/>
                    <a:lstStyle/>
                    <a:p>
                      <a:pPr marL="171450" indent="-171450">
                        <a:buFontTx/>
                        <a:buChar char="-"/>
                      </a:pPr>
                      <a:r>
                        <a:rPr lang="en-US" sz="1100" b="1" dirty="0" smtClean="0">
                          <a:solidFill>
                            <a:srgbClr val="FF0000"/>
                          </a:solidFill>
                        </a:rPr>
                        <a:t>High proteins meals. </a:t>
                      </a:r>
                      <a:r>
                        <a:rPr lang="en-US" sz="1100" b="0" dirty="0" smtClean="0">
                          <a:solidFill>
                            <a:srgbClr val="008F00"/>
                          </a:solidFill>
                        </a:rPr>
                        <a:t>(compensate on the same</a:t>
                      </a:r>
                      <a:r>
                        <a:rPr lang="en-US" sz="1100" b="0" baseline="0" dirty="0" smtClean="0">
                          <a:solidFill>
                            <a:srgbClr val="008F00"/>
                          </a:solidFill>
                        </a:rPr>
                        <a:t> receptors )</a:t>
                      </a:r>
                      <a:endParaRPr lang="en-US" sz="1100" b="0" dirty="0" smtClean="0">
                        <a:solidFill>
                          <a:srgbClr val="008F00"/>
                        </a:solidFill>
                      </a:endParaRPr>
                    </a:p>
                    <a:p>
                      <a:pPr marL="171450" indent="-171450">
                        <a:buFontTx/>
                        <a:buChar char="-"/>
                      </a:pPr>
                      <a:r>
                        <a:rPr lang="en-US" sz="1100" b="1" dirty="0" smtClean="0">
                          <a:solidFill>
                            <a:srgbClr val="0432FF"/>
                          </a:solidFill>
                        </a:rPr>
                        <a:t>Pyridoxine</a:t>
                      </a:r>
                      <a:r>
                        <a:rPr lang="en-US" sz="1100" dirty="0" smtClean="0"/>
                        <a:t> (Vitamin B6). </a:t>
                      </a:r>
                      <a:r>
                        <a:rPr lang="en-US" sz="1100" dirty="0" smtClean="0">
                          <a:solidFill>
                            <a:schemeClr val="bg1">
                              <a:lumMod val="50000"/>
                            </a:schemeClr>
                          </a:solidFill>
                          <a:latin typeface="Times New Roman" panose="02020603050405020304" pitchFamily="18" charset="0"/>
                          <a:cs typeface="Times New Roman" panose="02020603050405020304" pitchFamily="18" charset="0"/>
                        </a:rPr>
                        <a:t>→</a:t>
                      </a:r>
                      <a:r>
                        <a:rPr lang="en-US" sz="1100" dirty="0" smtClean="0">
                          <a:solidFill>
                            <a:schemeClr val="bg1">
                              <a:lumMod val="50000"/>
                            </a:schemeClr>
                          </a:solidFill>
                        </a:rPr>
                        <a:t> </a:t>
                      </a:r>
                      <a:r>
                        <a:rPr lang="en-US" sz="1100" dirty="0" smtClean="0">
                          <a:solidFill>
                            <a:srgbClr val="008F00"/>
                          </a:solidFill>
                        </a:rPr>
                        <a:t>↓ effect of L-dopa due to ↑ peripheral metabolism by Vit.B6</a:t>
                      </a:r>
                      <a:r>
                        <a:rPr lang="en-US" sz="1100" dirty="0" smtClean="0">
                          <a:solidFill>
                            <a:schemeClr val="bg1">
                              <a:lumMod val="50000"/>
                            </a:schemeClr>
                          </a:solidFill>
                        </a:rPr>
                        <a:t>. </a:t>
                      </a:r>
                    </a:p>
                    <a:p>
                      <a:pPr marL="171450" indent="-171450">
                        <a:buFontTx/>
                        <a:buChar char="-"/>
                      </a:pPr>
                      <a:r>
                        <a:rPr lang="en-US" sz="1100" dirty="0" err="1" smtClean="0">
                          <a:solidFill>
                            <a:schemeClr val="tx1"/>
                          </a:solidFill>
                        </a:rPr>
                        <a:t>Adrenomimetic</a:t>
                      </a:r>
                      <a:r>
                        <a:rPr lang="en-US" sz="1100" dirty="0" smtClean="0">
                          <a:solidFill>
                            <a:schemeClr val="tx1"/>
                          </a:solidFill>
                        </a:rPr>
                        <a:t> </a:t>
                      </a:r>
                      <a:r>
                        <a:rPr lang="en-US" sz="1100" dirty="0" err="1" smtClean="0">
                          <a:solidFill>
                            <a:schemeClr val="tx1"/>
                          </a:solidFill>
                        </a:rPr>
                        <a:t>aminees</a:t>
                      </a:r>
                      <a:endParaRPr lang="en-US" sz="1100" dirty="0" smtClean="0">
                        <a:solidFill>
                          <a:schemeClr val="tx1"/>
                        </a:solidFill>
                      </a:endParaRPr>
                    </a:p>
                    <a:p>
                      <a:pPr marL="171450" indent="-171450">
                        <a:buFontTx/>
                        <a:buChar char="-"/>
                      </a:pPr>
                      <a:r>
                        <a:rPr lang="en-US" sz="1100" b="1" dirty="0" smtClean="0">
                          <a:solidFill>
                            <a:srgbClr val="FF0000"/>
                          </a:solidFill>
                        </a:rPr>
                        <a:t>Nonselective MAO inhibitors </a:t>
                      </a:r>
                      <a:r>
                        <a:rPr lang="en-US" sz="1100" dirty="0" smtClean="0"/>
                        <a:t>(</a:t>
                      </a:r>
                      <a:r>
                        <a:rPr lang="en-US" sz="1100" b="1" dirty="0" smtClean="0">
                          <a:solidFill>
                            <a:srgbClr val="0432FF"/>
                          </a:solidFill>
                        </a:rPr>
                        <a:t>phenelzine, </a:t>
                      </a:r>
                      <a:r>
                        <a:rPr lang="en-US" sz="1100" b="1" kern="1200" dirty="0" smtClean="0">
                          <a:solidFill>
                            <a:srgbClr val="0432FF"/>
                          </a:solidFill>
                          <a:latin typeface="+mn-lt"/>
                          <a:ea typeface="+mn-ea"/>
                          <a:cs typeface="+mn-cs"/>
                        </a:rPr>
                        <a:t>tranylcypromine)</a:t>
                      </a:r>
                      <a:r>
                        <a:rPr lang="en-US" sz="1100" dirty="0" smtClean="0"/>
                        <a:t>. </a:t>
                      </a:r>
                      <a:r>
                        <a:rPr lang="en-US" sz="1100" dirty="0" smtClean="0">
                          <a:solidFill>
                            <a:srgbClr val="00B050"/>
                          </a:solidFill>
                          <a:latin typeface="Times New Roman" panose="02020603050405020304" pitchFamily="18" charset="0"/>
                          <a:cs typeface="Times New Roman" panose="02020603050405020304" pitchFamily="18" charset="0"/>
                        </a:rPr>
                        <a:t>→</a:t>
                      </a:r>
                      <a:r>
                        <a:rPr lang="en-US" sz="1100" baseline="0" dirty="0" smtClean="0">
                          <a:solidFill>
                            <a:srgbClr val="00B050"/>
                          </a:solidFill>
                        </a:rPr>
                        <a:t> </a:t>
                      </a:r>
                      <a:r>
                        <a:rPr lang="en-US" sz="1100" b="1" u="sng" dirty="0" smtClean="0">
                          <a:solidFill>
                            <a:srgbClr val="00B050"/>
                          </a:solidFill>
                        </a:rPr>
                        <a:t>Hypersensitivity crisis </a:t>
                      </a:r>
                      <a:r>
                        <a:rPr lang="en-US" sz="1100" dirty="0" smtClean="0">
                          <a:solidFill>
                            <a:srgbClr val="00B050"/>
                          </a:solidFill>
                        </a:rPr>
                        <a:t>due to </a:t>
                      </a:r>
                    </a:p>
                    <a:p>
                      <a:pPr marL="0" marR="0" indent="0" algn="l" defTabSz="514350" rtl="0" eaLnBrk="1" fontAlgn="auto" latinLnBrk="0" hangingPunct="1">
                        <a:lnSpc>
                          <a:spcPct val="100000"/>
                        </a:lnSpc>
                        <a:spcBef>
                          <a:spcPts val="0"/>
                        </a:spcBef>
                        <a:spcAft>
                          <a:spcPts val="0"/>
                        </a:spcAft>
                        <a:buClrTx/>
                        <a:buSzTx/>
                        <a:buFontTx/>
                        <a:buNone/>
                        <a:tabLst/>
                        <a:defRPr/>
                      </a:pPr>
                      <a:r>
                        <a:rPr lang="en-US" sz="1100" dirty="0" smtClean="0">
                          <a:solidFill>
                            <a:srgbClr val="00B050"/>
                          </a:solidFill>
                        </a:rPr>
                        <a:t>↑ </a:t>
                      </a:r>
                      <a:r>
                        <a:rPr lang="en-US" sz="1100" dirty="0" err="1" smtClean="0">
                          <a:solidFill>
                            <a:srgbClr val="00B050"/>
                          </a:solidFill>
                        </a:rPr>
                        <a:t>catecholamines</a:t>
                      </a:r>
                      <a:r>
                        <a:rPr lang="en-US" sz="1100" dirty="0" smtClean="0">
                          <a:solidFill>
                            <a:srgbClr val="00B050"/>
                          </a:solidFill>
                        </a:rPr>
                        <a:t>, MAO inhibitors are 3 types A (metabolize catechol amines: 5-TH + NE )</a:t>
                      </a:r>
                    </a:p>
                    <a:p>
                      <a:pPr marL="0" marR="0" indent="0" algn="l" defTabSz="514350" rtl="0" eaLnBrk="1" fontAlgn="auto" latinLnBrk="0" hangingPunct="1">
                        <a:lnSpc>
                          <a:spcPct val="100000"/>
                        </a:lnSpc>
                        <a:spcBef>
                          <a:spcPts val="0"/>
                        </a:spcBef>
                        <a:spcAft>
                          <a:spcPts val="0"/>
                        </a:spcAft>
                        <a:buClrTx/>
                        <a:buSzTx/>
                        <a:buFontTx/>
                        <a:buNone/>
                        <a:tabLst/>
                        <a:defRPr/>
                      </a:pPr>
                      <a:r>
                        <a:rPr lang="en-US" sz="1100" dirty="0" smtClean="0">
                          <a:solidFill>
                            <a:srgbClr val="00B050"/>
                          </a:solidFill>
                        </a:rPr>
                        <a:t> &amp; B (metabolize DA)&amp; non-selective </a:t>
                      </a:r>
                    </a:p>
                  </a:txBody>
                  <a:tcPr/>
                </a:tc>
              </a:tr>
            </a:tbl>
          </a:graphicData>
        </a:graphic>
      </p:graphicFrame>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1673131266"/>
                  </p:ext>
                </p:extLst>
              </p:nvPr>
            </p:nvGraphicFramePr>
            <p:xfrm>
              <a:off x="-1" y="3531007"/>
              <a:ext cx="6858000" cy="2468880"/>
            </p:xfrm>
            <a:graphic>
              <a:graphicData uri="http://schemas.openxmlformats.org/drawingml/2006/table">
                <a:tbl>
                  <a:tblPr firstRow="1" bandRow="1">
                    <a:tableStyleId>{5940675A-B579-460E-94D1-54222C63F5DA}</a:tableStyleId>
                  </a:tblPr>
                  <a:tblGrid>
                    <a:gridCol w="393700"/>
                    <a:gridCol w="821642"/>
                    <a:gridCol w="5642658"/>
                  </a:tblGrid>
                  <a:tr h="884153">
                    <a:tc rowSpan="2">
                      <a:txBody>
                        <a:bodyPr/>
                        <a:lstStyle/>
                        <a:p>
                          <a:pPr algn="ctr"/>
                          <a:r>
                            <a:rPr lang="en-US" sz="1200" b="1" dirty="0" smtClean="0"/>
                            <a:t>ADRs </a:t>
                          </a:r>
                          <a:endParaRPr lang="en-US" sz="1200" b="1" dirty="0">
                            <a:latin typeface="+mn-lt"/>
                            <a:ea typeface="Kartika" charset="0"/>
                            <a:cs typeface="Kartika" charset="0"/>
                          </a:endParaRPr>
                        </a:p>
                      </a:txBody>
                      <a:tcPr vert="vert270">
                        <a:solidFill>
                          <a:srgbClr val="FFC000"/>
                        </a:solidFill>
                      </a:tcPr>
                    </a:tc>
                    <a:tc>
                      <a:txBody>
                        <a:bodyPr/>
                        <a:lstStyle/>
                        <a:p>
                          <a:pPr algn="ctr"/>
                          <a:r>
                            <a:rPr lang="en-US" sz="1100" b="1" dirty="0" smtClean="0"/>
                            <a:t>Peripheral </a:t>
                          </a:r>
                          <a:endParaRPr lang="en-US" sz="1100" b="1" dirty="0"/>
                        </a:p>
                      </a:txBody>
                      <a:tcPr anchor="ctr"/>
                    </a:tc>
                    <a:tc>
                      <a:txBody>
                        <a:bodyPr/>
                        <a:lstStyle/>
                        <a:p>
                          <a:pPr marL="171450" indent="-171450">
                            <a:buFontTx/>
                            <a:buChar char="-"/>
                          </a:pPr>
                          <a:r>
                            <a:rPr lang="en-US" sz="1200" dirty="0" smtClean="0"/>
                            <a:t>Anorexia, nausea, vomiting </a:t>
                          </a:r>
                          <a:r>
                            <a:rPr lang="en-US" sz="1200" dirty="0" smtClean="0">
                              <a:solidFill>
                                <a:srgbClr val="FF0000"/>
                              </a:solidFill>
                            </a:rPr>
                            <a:t>(due to stimulation of chemoreceptor trigger zone CTZ). </a:t>
                          </a:r>
                          <a:r>
                            <a:rPr lang="en-US" sz="1200" dirty="0" smtClean="0">
                              <a:latin typeface="Times New Roman" panose="02020603050405020304" pitchFamily="18" charset="0"/>
                              <a:cs typeface="Times New Roman" panose="02020603050405020304" pitchFamily="18" charset="0"/>
                            </a:rPr>
                            <a:t>→</a:t>
                          </a:r>
                          <a:r>
                            <a:rPr lang="en-US" sz="1200" dirty="0" smtClean="0">
                              <a:solidFill>
                                <a:schemeClr val="bg1">
                                  <a:lumMod val="50000"/>
                                </a:schemeClr>
                              </a:solidFill>
                            </a:rPr>
                            <a:t>They are more common with combination of DC inhibitors. </a:t>
                          </a:r>
                          <a:endParaRPr lang="ar-SA" sz="1200" dirty="0" smtClean="0">
                            <a:solidFill>
                              <a:schemeClr val="bg1">
                                <a:lumMod val="50000"/>
                              </a:schemeClr>
                            </a:solidFill>
                          </a:endParaRPr>
                        </a:p>
                        <a:p>
                          <a:pPr marL="171450" indent="-171450">
                            <a:buFontTx/>
                            <a:buChar char="-"/>
                          </a:pPr>
                          <a:r>
                            <a:rPr lang="en-US" sz="1200" dirty="0" smtClean="0"/>
                            <a:t>Cardiac arrhythmias. </a:t>
                          </a:r>
                          <a14:m>
                            <m:oMath xmlns:m="http://schemas.openxmlformats.org/officeDocument/2006/math">
                              <m:r>
                                <a:rPr lang="en-US" sz="1200" i="1" dirty="0" smtClean="0">
                                  <a:latin typeface="Cambria Math" panose="02040503050406030204" pitchFamily="18" charset="0"/>
                                </a:rPr>
                                <m:t> →</m:t>
                              </m:r>
                              <m:r>
                                <a:rPr lang="ar-SA" sz="1200" b="0" i="1" dirty="0" smtClean="0">
                                  <a:latin typeface="Cambria Math" panose="02040503050406030204" pitchFamily="18" charset="0"/>
                                </a:rPr>
                                <m:t> </m:t>
                              </m:r>
                            </m:oMath>
                          </a14:m>
                          <a:r>
                            <a:rPr lang="en-US" sz="1200" dirty="0" smtClean="0">
                              <a:solidFill>
                                <a:srgbClr val="00B050"/>
                              </a:solidFill>
                            </a:rPr>
                            <a:t>because of increased </a:t>
                          </a:r>
                          <a:r>
                            <a:rPr lang="en-US" sz="1200" dirty="0" err="1" smtClean="0">
                              <a:solidFill>
                                <a:srgbClr val="00B050"/>
                              </a:solidFill>
                            </a:rPr>
                            <a:t>catecholamines</a:t>
                          </a:r>
                          <a:r>
                            <a:rPr lang="en-US" sz="1200" dirty="0" smtClean="0">
                              <a:solidFill>
                                <a:srgbClr val="00B050"/>
                              </a:solidFill>
                            </a:rPr>
                            <a:t> peripherally. </a:t>
                          </a:r>
                          <a:endParaRPr lang="ar-SA" sz="1200" dirty="0" smtClean="0">
                            <a:solidFill>
                              <a:srgbClr val="00B050"/>
                            </a:solidFill>
                          </a:endParaRPr>
                        </a:p>
                        <a:p>
                          <a:pPr marL="171450" indent="-171450">
                            <a:buFontTx/>
                            <a:buChar char="-"/>
                          </a:pPr>
                          <a:r>
                            <a:rPr lang="en-US" sz="1200" b="1" dirty="0" smtClean="0"/>
                            <a:t>Mydriasis</a:t>
                          </a:r>
                          <a:r>
                            <a:rPr lang="en-US" sz="1200" dirty="0" smtClean="0"/>
                            <a:t> </a:t>
                          </a:r>
                          <a:r>
                            <a:rPr lang="en-US" sz="1200" dirty="0" smtClean="0">
                              <a:latin typeface="Times New Roman" panose="02020603050405020304" pitchFamily="18" charset="0"/>
                              <a:cs typeface="Times New Roman" panose="02020603050405020304" pitchFamily="18" charset="0"/>
                            </a:rPr>
                            <a:t>→</a:t>
                          </a:r>
                          <a:r>
                            <a:rPr lang="en-US" sz="1200" dirty="0" smtClean="0"/>
                            <a:t> </a:t>
                          </a:r>
                          <a:r>
                            <a:rPr lang="en-US" sz="1200" dirty="0" smtClean="0">
                              <a:solidFill>
                                <a:schemeClr val="bg1">
                                  <a:lumMod val="50000"/>
                                </a:schemeClr>
                              </a:solidFill>
                            </a:rPr>
                            <a:t>May occur and participate in acute glaucoma</a:t>
                          </a:r>
                          <a:r>
                            <a:rPr lang="en-US" sz="1200" dirty="0" smtClean="0"/>
                            <a:t>. </a:t>
                          </a:r>
                          <a:endParaRPr lang="ar-SA" sz="1200" dirty="0" smtClean="0"/>
                        </a:p>
                        <a:p>
                          <a:pPr marL="171450" indent="-171450">
                            <a:buFontTx/>
                            <a:buChar char="-"/>
                          </a:pPr>
                          <a:r>
                            <a:rPr lang="en-US" sz="1200" dirty="0" smtClean="0">
                              <a:solidFill>
                                <a:srgbClr val="FF0000"/>
                              </a:solidFill>
                            </a:rPr>
                            <a:t>orthostatic (postural) hypotension </a:t>
                          </a:r>
                          <a:r>
                            <a:rPr lang="en-US" sz="1200" dirty="0" smtClean="0">
                              <a:latin typeface="Times New Roman" panose="02020603050405020304" pitchFamily="18" charset="0"/>
                              <a:cs typeface="Times New Roman" panose="02020603050405020304" pitchFamily="18" charset="0"/>
                            </a:rPr>
                            <a:t>→</a:t>
                          </a:r>
                          <a:r>
                            <a:rPr lang="en-US" sz="1200" dirty="0" smtClean="0">
                              <a:solidFill>
                                <a:srgbClr val="00B050"/>
                              </a:solidFill>
                            </a:rPr>
                            <a:t>with higher doses</a:t>
                          </a:r>
                          <a:endParaRPr lang="en-US" sz="1200" dirty="0">
                            <a:solidFill>
                              <a:srgbClr val="00B050"/>
                            </a:solidFill>
                          </a:endParaRPr>
                        </a:p>
                      </a:txBody>
                      <a:tcPr/>
                    </a:tc>
                  </a:tr>
                  <a:tr h="253702">
                    <a:tc vMerge="1">
                      <a:txBody>
                        <a:bodyPr/>
                        <a:lstStyle/>
                        <a:p>
                          <a:endParaRPr lang="en-US"/>
                        </a:p>
                      </a:txBody>
                      <a:tcPr/>
                    </a:tc>
                    <a:tc>
                      <a:txBody>
                        <a:bodyPr/>
                        <a:lstStyle/>
                        <a:p>
                          <a:pPr algn="ctr"/>
                          <a:r>
                            <a:rPr lang="en-US" sz="1200" b="1" dirty="0" smtClean="0"/>
                            <a:t>CNS </a:t>
                          </a:r>
                          <a:endParaRPr lang="en-US" sz="1200" b="1" dirty="0"/>
                        </a:p>
                      </a:txBody>
                      <a:tcPr anchor="ctr"/>
                    </a:tc>
                    <a:tc>
                      <a:txBody>
                        <a:bodyPr/>
                        <a:lstStyle/>
                        <a:p>
                          <a:r>
                            <a:rPr lang="en-US" sz="1200" dirty="0" smtClean="0"/>
                            <a:t>Mainly depression, delusions, confusion, sleep disturbances(insomnia), hallucinations,</a:t>
                          </a:r>
                          <a:r>
                            <a:rPr lang="en-US" sz="1200" baseline="0" dirty="0" smtClean="0"/>
                            <a:t> vivid dreams </a:t>
                          </a:r>
                          <a:r>
                            <a:rPr lang="en-US" sz="1200" dirty="0" smtClean="0"/>
                            <a:t> </a:t>
                          </a:r>
                          <a:endParaRPr lang="en-US" sz="1200" dirty="0"/>
                        </a:p>
                      </a:txBody>
                      <a:tcPr/>
                    </a:tc>
                  </a:tr>
                  <a:tr h="884153">
                    <a:tc>
                      <a:txBody>
                        <a:bodyPr/>
                        <a:lstStyle/>
                        <a:p>
                          <a:pPr algn="ctr"/>
                          <a:r>
                            <a:rPr lang="en-US" sz="1200" b="1" dirty="0" smtClean="0"/>
                            <a:t>C.I </a:t>
                          </a:r>
                          <a:endParaRPr lang="en-US" sz="1200" b="1" dirty="0">
                            <a:latin typeface="+mn-lt"/>
                            <a:ea typeface="Kartika" charset="0"/>
                            <a:cs typeface="Kartika" charset="0"/>
                          </a:endParaRPr>
                        </a:p>
                      </a:txBody>
                      <a:tcPr vert="vert270">
                        <a:solidFill>
                          <a:srgbClr val="FFC000"/>
                        </a:solidFill>
                      </a:tcPr>
                    </a:tc>
                    <a:tc gridSpan="2">
                      <a:txBody>
                        <a:bodyPr/>
                        <a:lstStyle/>
                        <a:p>
                          <a:pPr marL="171450" marR="0" indent="-171450" algn="l" defTabSz="514350" rtl="0" eaLnBrk="1" fontAlgn="auto" latinLnBrk="0" hangingPunct="1">
                            <a:lnSpc>
                              <a:spcPct val="100000"/>
                            </a:lnSpc>
                            <a:spcBef>
                              <a:spcPts val="0"/>
                            </a:spcBef>
                            <a:spcAft>
                              <a:spcPts val="0"/>
                            </a:spcAft>
                            <a:buClrTx/>
                            <a:buSzTx/>
                            <a:buFontTx/>
                            <a:buChar char="-"/>
                            <a:tabLst/>
                            <a:defRPr/>
                          </a:pPr>
                          <a:r>
                            <a:rPr lang="en-US" sz="1200" dirty="0" smtClean="0"/>
                            <a:t>Psychotic patient. </a:t>
                          </a:r>
                          <a:r>
                            <a:rPr lang="en-US" sz="1200" dirty="0" smtClean="0">
                              <a:latin typeface="Times New Roman" panose="02020603050405020304" pitchFamily="18" charset="0"/>
                              <a:cs typeface="Times New Roman" panose="02020603050405020304" pitchFamily="18" charset="0"/>
                            </a:rPr>
                            <a:t>→</a:t>
                          </a:r>
                          <a:r>
                            <a:rPr lang="en-US" sz="1200" dirty="0" smtClean="0">
                              <a:solidFill>
                                <a:schemeClr val="bg1">
                                  <a:lumMod val="50000"/>
                                </a:schemeClr>
                              </a:solidFill>
                            </a:rPr>
                            <a:t>because it may exacerbate the mental disturbance</a:t>
                          </a:r>
                          <a:r>
                            <a:rPr lang="en-US" sz="1200" dirty="0" smtClean="0"/>
                            <a:t>. </a:t>
                          </a:r>
                        </a:p>
                        <a:p>
                          <a:pPr marL="0" marR="0" indent="0" algn="l" defTabSz="514350" rtl="0" eaLnBrk="1" fontAlgn="auto" latinLnBrk="0" hangingPunct="1">
                            <a:lnSpc>
                              <a:spcPct val="100000"/>
                            </a:lnSpc>
                            <a:spcBef>
                              <a:spcPts val="0"/>
                            </a:spcBef>
                            <a:spcAft>
                              <a:spcPts val="0"/>
                            </a:spcAft>
                            <a:buClrTx/>
                            <a:buSzTx/>
                            <a:buFontTx/>
                            <a:buNone/>
                            <a:tabLst/>
                            <a:defRPr/>
                          </a:pPr>
                          <a:r>
                            <a:rPr lang="en-US" sz="1200" b="0" u="none" dirty="0" smtClean="0">
                              <a:solidFill>
                                <a:schemeClr val="tx1"/>
                              </a:solidFill>
                            </a:rPr>
                            <a:t>(Effective against all types of parkinsonism except those associated with antipsychotic drug therapy.)</a:t>
                          </a:r>
                          <a:endParaRPr lang="ar-SA" sz="1200" b="0" u="none" dirty="0" smtClean="0">
                            <a:solidFill>
                              <a:schemeClr val="tx1"/>
                            </a:solidFill>
                          </a:endParaRPr>
                        </a:p>
                        <a:p>
                          <a:pPr marL="171450" indent="-171450">
                            <a:buFontTx/>
                            <a:buChar char="-"/>
                          </a:pPr>
                          <a:r>
                            <a:rPr lang="en-US" sz="1200" b="1" dirty="0" smtClean="0"/>
                            <a:t>Glaucoma</a:t>
                          </a:r>
                          <a:r>
                            <a:rPr lang="en-US" sz="1200" dirty="0" smtClean="0"/>
                            <a:t> (due to </a:t>
                          </a:r>
                          <a:r>
                            <a:rPr lang="en-US" sz="1200" dirty="0" err="1" smtClean="0"/>
                            <a:t>mydriatic</a:t>
                          </a:r>
                          <a:r>
                            <a:rPr lang="en-US" sz="1200" dirty="0" smtClean="0"/>
                            <a:t> effect).</a:t>
                          </a:r>
                          <a:endParaRPr lang="ar-SA" sz="1200" dirty="0" smtClean="0"/>
                        </a:p>
                        <a:p>
                          <a:pPr marL="171450" indent="-171450">
                            <a:buFontTx/>
                            <a:buChar char="-"/>
                          </a:pPr>
                          <a:r>
                            <a:rPr lang="en-US" sz="1200" dirty="0" smtClean="0"/>
                            <a:t>Patients with history of </a:t>
                          </a:r>
                          <a:r>
                            <a:rPr lang="en-US" sz="1200" dirty="0" smtClean="0">
                              <a:solidFill>
                                <a:srgbClr val="FF0000"/>
                              </a:solidFill>
                            </a:rPr>
                            <a:t>melanoma</a:t>
                          </a:r>
                          <a:r>
                            <a:rPr lang="en-US" sz="1200" dirty="0" smtClean="0"/>
                            <a:t>. Why? </a:t>
                          </a:r>
                          <a:r>
                            <a:rPr lang="en-US" sz="1200" dirty="0" smtClean="0">
                              <a:latin typeface="Times New Roman" panose="02020603050405020304" pitchFamily="18" charset="0"/>
                              <a:cs typeface="Times New Roman" panose="02020603050405020304" pitchFamily="18" charset="0"/>
                            </a:rPr>
                            <a:t>→</a:t>
                          </a:r>
                          <a:r>
                            <a:rPr lang="en-US" sz="1200" b="1" dirty="0" smtClean="0">
                              <a:solidFill>
                                <a:srgbClr val="0432FF"/>
                              </a:solidFill>
                            </a:rPr>
                            <a:t>L-dopa</a:t>
                          </a:r>
                          <a:r>
                            <a:rPr lang="en-US" sz="1200" dirty="0" smtClean="0">
                              <a:solidFill>
                                <a:srgbClr val="0066FF"/>
                              </a:solidFill>
                            </a:rPr>
                            <a:t> </a:t>
                          </a:r>
                          <a:r>
                            <a:rPr lang="en-US" sz="1200" dirty="0" smtClean="0"/>
                            <a:t>is a precursor of melanin  </a:t>
                          </a:r>
                          <a:r>
                            <a:rPr lang="en-US" sz="1200" dirty="0" smtClean="0">
                              <a:latin typeface="Times New Roman" panose="02020603050405020304" pitchFamily="18" charset="0"/>
                              <a:cs typeface="Times New Roman" panose="02020603050405020304" pitchFamily="18" charset="0"/>
                            </a:rPr>
                            <a:t>→</a:t>
                          </a:r>
                          <a:r>
                            <a:rPr lang="en-US" sz="1200" dirty="0" smtClean="0"/>
                            <a:t> </a:t>
                          </a:r>
                          <a:r>
                            <a:rPr lang="en-US" sz="1200" dirty="0" smtClean="0">
                              <a:solidFill>
                                <a:srgbClr val="00B050"/>
                              </a:solidFill>
                            </a:rPr>
                            <a:t>so it may activate malignant melanoma</a:t>
                          </a:r>
                          <a:endParaRPr lang="en-US" sz="1200" dirty="0">
                            <a:solidFill>
                              <a:srgbClr val="00B050"/>
                            </a:solidFill>
                          </a:endParaRPr>
                        </a:p>
                      </a:txBody>
                      <a:tcPr/>
                    </a:tc>
                    <a:tc hMerge="1">
                      <a:txBody>
                        <a:bodyPr/>
                        <a:lstStyle/>
                        <a:p>
                          <a:endParaRPr lang="en-US"/>
                        </a:p>
                      </a:txBody>
                      <a:tcPr/>
                    </a:tc>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1673131266"/>
                  </p:ext>
                </p:extLst>
              </p:nvPr>
            </p:nvGraphicFramePr>
            <p:xfrm>
              <a:off x="-1" y="3531007"/>
              <a:ext cx="6858000" cy="2468880"/>
            </p:xfrm>
            <a:graphic>
              <a:graphicData uri="http://schemas.openxmlformats.org/drawingml/2006/table">
                <a:tbl>
                  <a:tblPr firstRow="1" bandRow="1">
                    <a:tableStyleId>{5940675A-B579-460E-94D1-54222C63F5DA}</a:tableStyleId>
                  </a:tblPr>
                  <a:tblGrid>
                    <a:gridCol w="393700"/>
                    <a:gridCol w="821642"/>
                    <a:gridCol w="5642658"/>
                  </a:tblGrid>
                  <a:tr h="1005840">
                    <a:tc rowSpan="2">
                      <a:txBody>
                        <a:bodyPr/>
                        <a:lstStyle/>
                        <a:p>
                          <a:pPr algn="ctr"/>
                          <a:r>
                            <a:rPr lang="en-US" sz="1200" b="1" dirty="0" smtClean="0"/>
                            <a:t>ADRs </a:t>
                          </a:r>
                          <a:endParaRPr lang="en-US" sz="1200" b="1" dirty="0">
                            <a:latin typeface="+mn-lt"/>
                            <a:ea typeface="Kartika" charset="0"/>
                            <a:cs typeface="Kartika" charset="0"/>
                          </a:endParaRPr>
                        </a:p>
                      </a:txBody>
                      <a:tcPr vert="vert270">
                        <a:solidFill>
                          <a:srgbClr val="FFC000"/>
                        </a:solidFill>
                      </a:tcPr>
                    </a:tc>
                    <a:tc>
                      <a:txBody>
                        <a:bodyPr/>
                        <a:lstStyle/>
                        <a:p>
                          <a:pPr algn="ctr"/>
                          <a:r>
                            <a:rPr lang="en-US" sz="1100" b="1" dirty="0" smtClean="0"/>
                            <a:t>Peripheral </a:t>
                          </a:r>
                          <a:endParaRPr lang="en-US" sz="1100" b="1" dirty="0"/>
                        </a:p>
                      </a:txBody>
                      <a:tcPr anchor="ctr"/>
                    </a:tc>
                    <a:tc>
                      <a:txBody>
                        <a:bodyPr/>
                        <a:lstStyle/>
                        <a:p>
                          <a:endParaRPr lang="en-US"/>
                        </a:p>
                      </a:txBody>
                      <a:tcPr>
                        <a:blipFill rotWithShape="0">
                          <a:blip r:embed="rId3"/>
                          <a:stretch>
                            <a:fillRect l="-21706" t="-1212" r="-324" b="-150303"/>
                          </a:stretch>
                        </a:blipFill>
                      </a:tcPr>
                    </a:tc>
                  </a:tr>
                  <a:tr h="457200">
                    <a:tc vMerge="1">
                      <a:txBody>
                        <a:bodyPr/>
                        <a:lstStyle/>
                        <a:p>
                          <a:endParaRPr lang="en-US"/>
                        </a:p>
                      </a:txBody>
                      <a:tcPr/>
                    </a:tc>
                    <a:tc>
                      <a:txBody>
                        <a:bodyPr/>
                        <a:lstStyle/>
                        <a:p>
                          <a:pPr algn="ctr"/>
                          <a:r>
                            <a:rPr lang="en-US" sz="1200" b="1" dirty="0" smtClean="0"/>
                            <a:t>CNS </a:t>
                          </a:r>
                          <a:endParaRPr lang="en-US" sz="1200" b="1" dirty="0"/>
                        </a:p>
                      </a:txBody>
                      <a:tcPr anchor="ctr"/>
                    </a:tc>
                    <a:tc>
                      <a:txBody>
                        <a:bodyPr/>
                        <a:lstStyle/>
                        <a:p>
                          <a:r>
                            <a:rPr lang="en-US" sz="1200" dirty="0" smtClean="0"/>
                            <a:t>Mainly depression, delusions, confusion, sleep disturbances(insomnia), </a:t>
                          </a:r>
                          <a:r>
                            <a:rPr lang="en-US" sz="1200" dirty="0" smtClean="0"/>
                            <a:t>hallucinations,</a:t>
                          </a:r>
                          <a:r>
                            <a:rPr lang="en-US" sz="1200" baseline="0" dirty="0" smtClean="0"/>
                            <a:t> vivid dreams </a:t>
                          </a:r>
                          <a:r>
                            <a:rPr lang="en-US" sz="1200" dirty="0" smtClean="0"/>
                            <a:t> </a:t>
                          </a:r>
                          <a:endParaRPr lang="en-US" sz="1200" dirty="0"/>
                        </a:p>
                      </a:txBody>
                      <a:tcPr/>
                    </a:tc>
                  </a:tr>
                  <a:tr h="1005840">
                    <a:tc>
                      <a:txBody>
                        <a:bodyPr/>
                        <a:lstStyle/>
                        <a:p>
                          <a:pPr algn="ctr"/>
                          <a:r>
                            <a:rPr lang="en-US" sz="1200" b="1" dirty="0" smtClean="0"/>
                            <a:t>C.I </a:t>
                          </a:r>
                          <a:endParaRPr lang="en-US" sz="1200" b="1" dirty="0">
                            <a:latin typeface="+mn-lt"/>
                            <a:ea typeface="Kartika" charset="0"/>
                            <a:cs typeface="Kartika" charset="0"/>
                          </a:endParaRPr>
                        </a:p>
                      </a:txBody>
                      <a:tcPr vert="vert270">
                        <a:solidFill>
                          <a:srgbClr val="FFC000"/>
                        </a:solidFill>
                      </a:tcPr>
                    </a:tc>
                    <a:tc gridSpan="2">
                      <a:txBody>
                        <a:bodyPr/>
                        <a:lstStyle/>
                        <a:p>
                          <a:pPr marL="171450" marR="0" indent="-171450" algn="l" defTabSz="514350" rtl="0" eaLnBrk="1" fontAlgn="auto" latinLnBrk="0" hangingPunct="1">
                            <a:lnSpc>
                              <a:spcPct val="100000"/>
                            </a:lnSpc>
                            <a:spcBef>
                              <a:spcPts val="0"/>
                            </a:spcBef>
                            <a:spcAft>
                              <a:spcPts val="0"/>
                            </a:spcAft>
                            <a:buClrTx/>
                            <a:buSzTx/>
                            <a:buFontTx/>
                            <a:buChar char="-"/>
                            <a:tabLst/>
                            <a:defRPr/>
                          </a:pPr>
                          <a:r>
                            <a:rPr lang="en-US" sz="1200" dirty="0" smtClean="0"/>
                            <a:t>Psychotic patient. </a:t>
                          </a:r>
                          <a:r>
                            <a:rPr lang="en-US" sz="1200" dirty="0" smtClean="0">
                              <a:latin typeface="Times New Roman" panose="02020603050405020304" pitchFamily="18" charset="0"/>
                              <a:cs typeface="Times New Roman" panose="02020603050405020304" pitchFamily="18" charset="0"/>
                            </a:rPr>
                            <a:t>→</a:t>
                          </a:r>
                          <a:r>
                            <a:rPr lang="en-US" sz="1200" dirty="0" smtClean="0">
                              <a:solidFill>
                                <a:schemeClr val="bg1">
                                  <a:lumMod val="50000"/>
                                </a:schemeClr>
                              </a:solidFill>
                            </a:rPr>
                            <a:t>because it may exacerbate the mental disturbance</a:t>
                          </a:r>
                          <a:r>
                            <a:rPr lang="en-US" sz="1200" dirty="0" smtClean="0"/>
                            <a:t>. </a:t>
                          </a:r>
                        </a:p>
                        <a:p>
                          <a:pPr marL="0" marR="0" indent="0" algn="l" defTabSz="514350" rtl="0" eaLnBrk="1" fontAlgn="auto" latinLnBrk="0" hangingPunct="1">
                            <a:lnSpc>
                              <a:spcPct val="100000"/>
                            </a:lnSpc>
                            <a:spcBef>
                              <a:spcPts val="0"/>
                            </a:spcBef>
                            <a:spcAft>
                              <a:spcPts val="0"/>
                            </a:spcAft>
                            <a:buClrTx/>
                            <a:buSzTx/>
                            <a:buFontTx/>
                            <a:buNone/>
                            <a:tabLst/>
                            <a:defRPr/>
                          </a:pPr>
                          <a:r>
                            <a:rPr lang="en-US" sz="1200" b="0" u="none" dirty="0" smtClean="0">
                              <a:solidFill>
                                <a:schemeClr val="tx1"/>
                              </a:solidFill>
                            </a:rPr>
                            <a:t>(Effective against all types of parkinsonism except those associated with antipsychotic drug therapy.)</a:t>
                          </a:r>
                          <a:endParaRPr lang="ar-SA" sz="1200" b="0" u="none" dirty="0" smtClean="0">
                            <a:solidFill>
                              <a:schemeClr val="tx1"/>
                            </a:solidFill>
                          </a:endParaRPr>
                        </a:p>
                        <a:p>
                          <a:pPr marL="171450" indent="-171450">
                            <a:buFontTx/>
                            <a:buChar char="-"/>
                          </a:pPr>
                          <a:r>
                            <a:rPr lang="en-US" sz="1200" b="1" dirty="0" smtClean="0"/>
                            <a:t>Glaucoma</a:t>
                          </a:r>
                          <a:r>
                            <a:rPr lang="en-US" sz="1200" dirty="0" smtClean="0"/>
                            <a:t> (due to </a:t>
                          </a:r>
                          <a:r>
                            <a:rPr lang="en-US" sz="1200" dirty="0" err="1" smtClean="0"/>
                            <a:t>mydriatic</a:t>
                          </a:r>
                          <a:r>
                            <a:rPr lang="en-US" sz="1200" dirty="0" smtClean="0"/>
                            <a:t> effect).</a:t>
                          </a:r>
                          <a:endParaRPr lang="ar-SA" sz="1200" dirty="0" smtClean="0"/>
                        </a:p>
                        <a:p>
                          <a:pPr marL="171450" indent="-171450">
                            <a:buFontTx/>
                            <a:buChar char="-"/>
                          </a:pPr>
                          <a:r>
                            <a:rPr lang="en-US" sz="1200" dirty="0" smtClean="0"/>
                            <a:t>Patients with history of </a:t>
                          </a:r>
                          <a:r>
                            <a:rPr lang="en-US" sz="1200" dirty="0" smtClean="0">
                              <a:solidFill>
                                <a:srgbClr val="FF0000"/>
                              </a:solidFill>
                            </a:rPr>
                            <a:t>melanoma</a:t>
                          </a:r>
                          <a:r>
                            <a:rPr lang="en-US" sz="1200" dirty="0" smtClean="0"/>
                            <a:t>. Why? </a:t>
                          </a:r>
                          <a:r>
                            <a:rPr lang="en-US" sz="1200" dirty="0" smtClean="0">
                              <a:latin typeface="Times New Roman" panose="02020603050405020304" pitchFamily="18" charset="0"/>
                              <a:cs typeface="Times New Roman" panose="02020603050405020304" pitchFamily="18" charset="0"/>
                            </a:rPr>
                            <a:t>→</a:t>
                          </a:r>
                          <a:r>
                            <a:rPr lang="en-US" sz="1200" b="1" dirty="0" smtClean="0">
                              <a:solidFill>
                                <a:srgbClr val="0432FF"/>
                              </a:solidFill>
                            </a:rPr>
                            <a:t>L-dopa</a:t>
                          </a:r>
                          <a:r>
                            <a:rPr lang="en-US" sz="1200" dirty="0" smtClean="0">
                              <a:solidFill>
                                <a:srgbClr val="0066FF"/>
                              </a:solidFill>
                            </a:rPr>
                            <a:t> </a:t>
                          </a:r>
                          <a:r>
                            <a:rPr lang="en-US" sz="1200" dirty="0" smtClean="0"/>
                            <a:t>is a precursor of melanin  </a:t>
                          </a:r>
                          <a:r>
                            <a:rPr lang="en-US" sz="1200" dirty="0" smtClean="0">
                              <a:latin typeface="Times New Roman" panose="02020603050405020304" pitchFamily="18" charset="0"/>
                              <a:cs typeface="Times New Roman" panose="02020603050405020304" pitchFamily="18" charset="0"/>
                            </a:rPr>
                            <a:t>→</a:t>
                          </a:r>
                          <a:r>
                            <a:rPr lang="en-US" sz="1200" dirty="0" smtClean="0"/>
                            <a:t> </a:t>
                          </a:r>
                          <a:r>
                            <a:rPr lang="en-US" sz="1200" dirty="0" smtClean="0">
                              <a:solidFill>
                                <a:srgbClr val="00B050"/>
                              </a:solidFill>
                            </a:rPr>
                            <a:t>so it may activate malignant melanoma</a:t>
                          </a:r>
                          <a:endParaRPr lang="en-US" sz="1200" dirty="0">
                            <a:solidFill>
                              <a:srgbClr val="00B050"/>
                            </a:solidFill>
                          </a:endParaRPr>
                        </a:p>
                      </a:txBody>
                      <a:tcPr/>
                    </a:tc>
                    <a:tc hMerge="1">
                      <a:txBody>
                        <a:bodyPr/>
                        <a:lstStyle/>
                        <a:p>
                          <a:endParaRPr lang="en-US"/>
                        </a:p>
                      </a:txBody>
                      <a:tcPr/>
                    </a:tc>
                  </a:tr>
                </a:tbl>
              </a:graphicData>
            </a:graphic>
          </p:graphicFrame>
        </mc:Fallback>
      </mc:AlternateContent>
      <p:sp>
        <p:nvSpPr>
          <p:cNvPr id="10" name="Rectangle 9"/>
          <p:cNvSpPr/>
          <p:nvPr/>
        </p:nvSpPr>
        <p:spPr>
          <a:xfrm>
            <a:off x="-1" y="6040187"/>
            <a:ext cx="6858000" cy="3729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Dopamine Receptor </a:t>
            </a:r>
            <a:r>
              <a:rPr lang="en-US" sz="2400" b="1" dirty="0" smtClean="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Agonists</a:t>
            </a:r>
            <a:endParaRPr lang="en-US" sz="24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p:txBody>
      </p:sp>
      <p:grpSp>
        <p:nvGrpSpPr>
          <p:cNvPr id="11" name="Group 10"/>
          <p:cNvGrpSpPr/>
          <p:nvPr/>
        </p:nvGrpSpPr>
        <p:grpSpPr>
          <a:xfrm>
            <a:off x="0" y="6465653"/>
            <a:ext cx="1348033" cy="237124"/>
            <a:chOff x="1287887" y="1313645"/>
            <a:chExt cx="2150772" cy="476518"/>
          </a:xfrm>
          <a:solidFill>
            <a:srgbClr val="942093"/>
          </a:solidFill>
        </p:grpSpPr>
        <p:sp>
          <p:nvSpPr>
            <p:cNvPr id="12" name="Delay 11"/>
            <p:cNvSpPr/>
            <p:nvPr/>
          </p:nvSpPr>
          <p:spPr>
            <a:xfrm>
              <a:off x="2975020" y="1313645"/>
              <a:ext cx="463639" cy="476518"/>
            </a:xfrm>
            <a:prstGeom prst="flowChartDelay">
              <a:avLst/>
            </a:prstGeom>
            <a:solidFill>
              <a:srgbClr val="FFD579">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Process 12"/>
            <p:cNvSpPr/>
            <p:nvPr/>
          </p:nvSpPr>
          <p:spPr>
            <a:xfrm>
              <a:off x="1287887" y="1313645"/>
              <a:ext cx="1687133" cy="476518"/>
            </a:xfrm>
            <a:prstGeom prst="flowChartProcess">
              <a:avLst/>
            </a:prstGeom>
            <a:solidFill>
              <a:srgbClr val="FFD579">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2">
                      <a:lumMod val="10000"/>
                    </a:schemeClr>
                  </a:solidFill>
                  <a:latin typeface="Century Gothic" charset="0"/>
                  <a:ea typeface="Century Gothic" charset="0"/>
                  <a:cs typeface="Century Gothic" charset="0"/>
                </a:rPr>
                <a:t>Overview:</a:t>
              </a:r>
              <a:endParaRPr lang="en-US" sz="1400" dirty="0">
                <a:solidFill>
                  <a:schemeClr val="bg2">
                    <a:lumMod val="10000"/>
                  </a:schemeClr>
                </a:solidFill>
                <a:latin typeface="Century Gothic" charset="0"/>
                <a:ea typeface="Century Gothic" charset="0"/>
                <a:cs typeface="Century Gothic" charset="0"/>
              </a:endParaRPr>
            </a:p>
          </p:txBody>
        </p:sp>
      </p:grpSp>
      <p:sp>
        <p:nvSpPr>
          <p:cNvPr id="14" name="TextBox 13"/>
          <p:cNvSpPr txBox="1"/>
          <p:nvPr/>
        </p:nvSpPr>
        <p:spPr>
          <a:xfrm>
            <a:off x="0" y="6658671"/>
            <a:ext cx="6457048" cy="1123384"/>
          </a:xfrm>
          <a:prstGeom prst="rect">
            <a:avLst/>
          </a:prstGeom>
          <a:noFill/>
        </p:spPr>
        <p:txBody>
          <a:bodyPr wrap="square" rtlCol="0">
            <a:spAutoFit/>
          </a:bodyPr>
          <a:lstStyle/>
          <a:p>
            <a:pPr marL="342900" indent="-342900">
              <a:buFont typeface="Arial" charset="0"/>
              <a:buChar char="•"/>
            </a:pPr>
            <a:r>
              <a:rPr lang="en-US" sz="1100" dirty="0">
                <a:solidFill>
                  <a:schemeClr val="bg2">
                    <a:lumMod val="10000"/>
                  </a:schemeClr>
                </a:solidFill>
                <a:ea typeface="Century Gothic" charset="0"/>
                <a:cs typeface="Century Gothic" charset="0"/>
              </a:rPr>
              <a:t>Have longer duration of action than </a:t>
            </a:r>
            <a:r>
              <a:rPr lang="en-US" sz="1100" b="1" dirty="0">
                <a:solidFill>
                  <a:srgbClr val="0432FF"/>
                </a:solidFill>
                <a:ea typeface="Century Gothic" charset="0"/>
                <a:cs typeface="Century Gothic" charset="0"/>
              </a:rPr>
              <a:t>L-dopa</a:t>
            </a:r>
            <a:r>
              <a:rPr lang="en-US" sz="1100" dirty="0">
                <a:solidFill>
                  <a:schemeClr val="bg2">
                    <a:lumMod val="10000"/>
                  </a:schemeClr>
                </a:solidFill>
                <a:ea typeface="Century Gothic" charset="0"/>
                <a:cs typeface="Century Gothic" charset="0"/>
              </a:rPr>
              <a:t> </a:t>
            </a:r>
            <a:r>
              <a:rPr lang="en-US" sz="1100" dirty="0" smtClean="0">
                <a:solidFill>
                  <a:srgbClr val="FF0000"/>
                </a:solidFill>
                <a:ea typeface="Century Gothic" charset="0"/>
                <a:cs typeface="Century Gothic" charset="0"/>
              </a:rPr>
              <a:t>(less likely to cause </a:t>
            </a:r>
            <a:r>
              <a:rPr lang="en-US" sz="1100" dirty="0" err="1" smtClean="0">
                <a:solidFill>
                  <a:srgbClr val="FF0000"/>
                </a:solidFill>
                <a:ea typeface="Century Gothic" charset="0"/>
                <a:cs typeface="Century Gothic" charset="0"/>
              </a:rPr>
              <a:t>dyskinesias</a:t>
            </a:r>
            <a:r>
              <a:rPr lang="en-US" sz="1100" dirty="0" smtClean="0">
                <a:solidFill>
                  <a:srgbClr val="FF0000"/>
                </a:solidFill>
                <a:ea typeface="Century Gothic" charset="0"/>
                <a:cs typeface="Century Gothic" charset="0"/>
              </a:rPr>
              <a:t> than </a:t>
            </a:r>
            <a:r>
              <a:rPr lang="en-US" sz="1100" b="1" dirty="0" smtClean="0">
                <a:solidFill>
                  <a:srgbClr val="0432FF"/>
                </a:solidFill>
                <a:ea typeface="Century Gothic" charset="0"/>
                <a:cs typeface="Century Gothic" charset="0"/>
              </a:rPr>
              <a:t>levodopa</a:t>
            </a:r>
            <a:r>
              <a:rPr lang="en-US" sz="1100" dirty="0" smtClean="0">
                <a:solidFill>
                  <a:schemeClr val="bg2">
                    <a:lumMod val="10000"/>
                  </a:schemeClr>
                </a:solidFill>
                <a:ea typeface="Century Gothic" charset="0"/>
                <a:cs typeface="Century Gothic" charset="0"/>
              </a:rPr>
              <a:t>)</a:t>
            </a:r>
            <a:r>
              <a:rPr lang="en-US" sz="1100" dirty="0">
                <a:solidFill>
                  <a:srgbClr val="008F00"/>
                </a:solidFill>
              </a:rPr>
              <a:t> but more likely to cause psychotic side effects</a:t>
            </a:r>
            <a:endParaRPr lang="en-US" sz="1100" dirty="0" smtClean="0">
              <a:solidFill>
                <a:schemeClr val="bg2">
                  <a:lumMod val="10000"/>
                </a:schemeClr>
              </a:solidFill>
              <a:ea typeface="Century Gothic" charset="0"/>
              <a:cs typeface="Century Gothic" charset="0"/>
            </a:endParaRPr>
          </a:p>
          <a:p>
            <a:pPr marL="342900" indent="-342900">
              <a:buFont typeface="Arial" charset="0"/>
              <a:buChar char="•"/>
            </a:pPr>
            <a:r>
              <a:rPr lang="en-US" sz="1100" dirty="0" smtClean="0">
                <a:solidFill>
                  <a:schemeClr val="bg1">
                    <a:lumMod val="50000"/>
                  </a:schemeClr>
                </a:solidFill>
                <a:ea typeface="Century Gothic" charset="0"/>
                <a:cs typeface="Century Gothic" charset="0"/>
              </a:rPr>
              <a:t>They are divided into ergot derivatives and non ergot depending on the density . </a:t>
            </a:r>
            <a:endParaRPr lang="en-US" sz="1100" dirty="0">
              <a:solidFill>
                <a:schemeClr val="bg1">
                  <a:lumMod val="50000"/>
                </a:schemeClr>
              </a:solidFill>
              <a:ea typeface="Century Gothic" charset="0"/>
              <a:cs typeface="Century Gothic" charset="0"/>
            </a:endParaRPr>
          </a:p>
          <a:p>
            <a:pPr marL="342900" indent="-342900">
              <a:buFont typeface="Arial" charset="0"/>
              <a:buChar char="•"/>
            </a:pPr>
            <a:r>
              <a:rPr lang="en-US" sz="1100" b="1" dirty="0" smtClean="0"/>
              <a:t>Ergot </a:t>
            </a:r>
            <a:r>
              <a:rPr lang="en-US" sz="1100" b="1" dirty="0"/>
              <a:t>derivatives: </a:t>
            </a:r>
            <a:r>
              <a:rPr lang="en-US" altLang="en-US" sz="1100" b="1" dirty="0">
                <a:solidFill>
                  <a:srgbClr val="0432FF"/>
                </a:solidFill>
              </a:rPr>
              <a:t>bromocriptine, </a:t>
            </a:r>
            <a:r>
              <a:rPr lang="en-US" altLang="en-US" sz="1100" b="1" dirty="0" err="1" smtClean="0">
                <a:solidFill>
                  <a:srgbClr val="0432FF"/>
                </a:solidFill>
              </a:rPr>
              <a:t>pergolide</a:t>
            </a:r>
            <a:endParaRPr lang="en-US" altLang="en-US" sz="1100" b="1" dirty="0" smtClean="0">
              <a:solidFill>
                <a:srgbClr val="0432FF"/>
              </a:solidFill>
            </a:endParaRPr>
          </a:p>
          <a:p>
            <a:pPr marL="342900" indent="-342900">
              <a:buFont typeface="Arial" charset="0"/>
              <a:buChar char="•"/>
            </a:pPr>
            <a:r>
              <a:rPr lang="en-US" sz="1100" b="1" dirty="0" smtClean="0"/>
              <a:t>Non </a:t>
            </a:r>
            <a:r>
              <a:rPr lang="en-US" sz="1100" b="1" dirty="0"/>
              <a:t>ergot derivatives</a:t>
            </a:r>
            <a:r>
              <a:rPr lang="en-US" sz="1100" b="1" dirty="0" smtClean="0"/>
              <a:t>: </a:t>
            </a:r>
            <a:r>
              <a:rPr lang="en-US" altLang="en-US" sz="1100" b="1" dirty="0" err="1" smtClean="0">
                <a:solidFill>
                  <a:srgbClr val="0432FF"/>
                </a:solidFill>
              </a:rPr>
              <a:t>pramipexole</a:t>
            </a:r>
            <a:r>
              <a:rPr lang="en-US" altLang="en-US" sz="1100" b="1" dirty="0">
                <a:solidFill>
                  <a:srgbClr val="0432FF"/>
                </a:solidFill>
              </a:rPr>
              <a:t>, </a:t>
            </a:r>
            <a:r>
              <a:rPr lang="en-US" sz="1100" b="1" dirty="0" err="1">
                <a:solidFill>
                  <a:srgbClr val="0432FF"/>
                </a:solidFill>
              </a:rPr>
              <a:t>ropinirole</a:t>
            </a:r>
            <a:endParaRPr lang="en-US" sz="1100" b="1" dirty="0">
              <a:solidFill>
                <a:srgbClr val="0432FF"/>
              </a:solidFill>
            </a:endParaRPr>
          </a:p>
          <a:p>
            <a:pPr marL="342900" indent="-342900">
              <a:buFont typeface="Arial" charset="0"/>
              <a:buChar char="•"/>
            </a:pPr>
            <a:endParaRPr lang="en-US" sz="1200" dirty="0">
              <a:solidFill>
                <a:schemeClr val="bg1">
                  <a:lumMod val="50000"/>
                </a:schemeClr>
              </a:solidFill>
              <a:ea typeface="Century Gothic" charset="0"/>
              <a:cs typeface="Century Gothic" charset="0"/>
            </a:endParaRPr>
          </a:p>
        </p:txBody>
      </p:sp>
      <p:grpSp>
        <p:nvGrpSpPr>
          <p:cNvPr id="15" name="Group 14"/>
          <p:cNvGrpSpPr/>
          <p:nvPr/>
        </p:nvGrpSpPr>
        <p:grpSpPr>
          <a:xfrm>
            <a:off x="0" y="7608577"/>
            <a:ext cx="1480009" cy="231338"/>
            <a:chOff x="1287887" y="1313645"/>
            <a:chExt cx="2041581" cy="476518"/>
          </a:xfrm>
          <a:solidFill>
            <a:srgbClr val="942093"/>
          </a:solidFill>
        </p:grpSpPr>
        <p:sp>
          <p:nvSpPr>
            <p:cNvPr id="16" name="Delay 15"/>
            <p:cNvSpPr/>
            <p:nvPr/>
          </p:nvSpPr>
          <p:spPr>
            <a:xfrm>
              <a:off x="2975021" y="1313645"/>
              <a:ext cx="354447" cy="476518"/>
            </a:xfrm>
            <a:prstGeom prst="flowChartDelay">
              <a:avLst/>
            </a:prstGeom>
            <a:solidFill>
              <a:srgbClr val="FFD579">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Process 16"/>
            <p:cNvSpPr/>
            <p:nvPr/>
          </p:nvSpPr>
          <p:spPr>
            <a:xfrm>
              <a:off x="1287887" y="1313645"/>
              <a:ext cx="1687133" cy="476518"/>
            </a:xfrm>
            <a:prstGeom prst="flowChartProcess">
              <a:avLst/>
            </a:prstGeom>
            <a:solidFill>
              <a:srgbClr val="FFD579">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2">
                      <a:lumMod val="10000"/>
                    </a:schemeClr>
                  </a:solidFill>
                  <a:latin typeface="Century Gothic" charset="0"/>
                  <a:ea typeface="Century Gothic" charset="0"/>
                  <a:cs typeface="Century Gothic" charset="0"/>
                </a:rPr>
                <a:t>Clinical use:</a:t>
              </a:r>
              <a:endParaRPr lang="en-US" sz="1400" dirty="0">
                <a:solidFill>
                  <a:schemeClr val="bg2">
                    <a:lumMod val="10000"/>
                  </a:schemeClr>
                </a:solidFill>
                <a:latin typeface="Century Gothic" charset="0"/>
                <a:ea typeface="Century Gothic" charset="0"/>
                <a:cs typeface="Century Gothic" charset="0"/>
              </a:endParaRPr>
            </a:p>
          </p:txBody>
        </p:sp>
      </p:grpSp>
      <p:sp>
        <p:nvSpPr>
          <p:cNvPr id="18" name="Rectangle 17"/>
          <p:cNvSpPr/>
          <p:nvPr/>
        </p:nvSpPr>
        <p:spPr>
          <a:xfrm>
            <a:off x="-1" y="7782055"/>
            <a:ext cx="6672580" cy="1200329"/>
          </a:xfrm>
          <a:prstGeom prst="rect">
            <a:avLst/>
          </a:prstGeom>
        </p:spPr>
        <p:txBody>
          <a:bodyPr wrap="square">
            <a:spAutoFit/>
          </a:bodyPr>
          <a:lstStyle/>
          <a:p>
            <a:pPr marL="342900" indent="-342900">
              <a:buFont typeface="Arial" charset="0"/>
              <a:buChar char="•"/>
            </a:pPr>
            <a:r>
              <a:rPr lang="en-US" sz="1200" dirty="0">
                <a:solidFill>
                  <a:schemeClr val="bg2">
                    <a:lumMod val="10000"/>
                  </a:schemeClr>
                </a:solidFill>
                <a:ea typeface="Century Gothic" charset="0"/>
                <a:cs typeface="Century Gothic" charset="0"/>
              </a:rPr>
              <a:t>As monotherapy, the </a:t>
            </a:r>
            <a:r>
              <a:rPr lang="en-US" sz="1200" dirty="0">
                <a:solidFill>
                  <a:srgbClr val="0432FF"/>
                </a:solidFill>
                <a:ea typeface="Century Gothic" charset="0"/>
                <a:cs typeface="Century Gothic" charset="0"/>
              </a:rPr>
              <a:t>dopamine agonists </a:t>
            </a:r>
            <a:r>
              <a:rPr lang="en-US" sz="1200" dirty="0">
                <a:solidFill>
                  <a:schemeClr val="bg2">
                    <a:lumMod val="10000"/>
                  </a:schemeClr>
                </a:solidFill>
                <a:ea typeface="Century Gothic" charset="0"/>
                <a:cs typeface="Century Gothic" charset="0"/>
              </a:rPr>
              <a:t>are less effective than levodopa. </a:t>
            </a:r>
            <a:r>
              <a:rPr lang="en-US" sz="1200" dirty="0">
                <a:solidFill>
                  <a:srgbClr val="00B050"/>
                </a:solidFill>
                <a:ea typeface="Century Gothic" charset="0"/>
                <a:cs typeface="Century Gothic" charset="0"/>
              </a:rPr>
              <a:t>Thus can only be used as initial therapy for early stages of the </a:t>
            </a:r>
            <a:r>
              <a:rPr lang="en-US" sz="1200" dirty="0" smtClean="0">
                <a:solidFill>
                  <a:srgbClr val="00B050"/>
                </a:solidFill>
                <a:ea typeface="Century Gothic" charset="0"/>
                <a:cs typeface="Century Gothic" charset="0"/>
              </a:rPr>
              <a:t>disease, and it has longer duration of action.</a:t>
            </a:r>
            <a:endParaRPr lang="en-US" sz="1200" dirty="0">
              <a:solidFill>
                <a:srgbClr val="00B050"/>
              </a:solidFill>
              <a:ea typeface="Century Gothic" charset="0"/>
              <a:cs typeface="Century Gothic" charset="0"/>
            </a:endParaRPr>
          </a:p>
          <a:p>
            <a:pPr marL="342900" indent="-342900">
              <a:buFont typeface="Arial" charset="0"/>
              <a:buChar char="•"/>
            </a:pPr>
            <a:r>
              <a:rPr lang="en-US" sz="1200" dirty="0">
                <a:solidFill>
                  <a:schemeClr val="bg2">
                    <a:lumMod val="10000"/>
                  </a:schemeClr>
                </a:solidFill>
                <a:ea typeface="Century Gothic" charset="0"/>
                <a:cs typeface="Century Gothic" charset="0"/>
              </a:rPr>
              <a:t>In advanced stages, </a:t>
            </a:r>
            <a:r>
              <a:rPr lang="en-US" sz="1200" dirty="0">
                <a:solidFill>
                  <a:srgbClr val="0432FF"/>
                </a:solidFill>
                <a:ea typeface="Century Gothic" charset="0"/>
                <a:cs typeface="Century Gothic" charset="0"/>
              </a:rPr>
              <a:t>dopamine agonists </a:t>
            </a:r>
            <a:r>
              <a:rPr lang="en-US" sz="1200" dirty="0">
                <a:solidFill>
                  <a:schemeClr val="bg2">
                    <a:lumMod val="10000"/>
                  </a:schemeClr>
                </a:solidFill>
                <a:ea typeface="Century Gothic" charset="0"/>
                <a:cs typeface="Century Gothic" charset="0"/>
              </a:rPr>
              <a:t>are used as an adjunct to </a:t>
            </a:r>
            <a:r>
              <a:rPr lang="en-US" sz="1200" dirty="0">
                <a:solidFill>
                  <a:srgbClr val="0432FF"/>
                </a:solidFill>
                <a:ea typeface="Century Gothic" charset="0"/>
                <a:cs typeface="Century Gothic" charset="0"/>
              </a:rPr>
              <a:t>levodopa</a:t>
            </a:r>
            <a:r>
              <a:rPr lang="en-US" sz="1200" dirty="0">
                <a:solidFill>
                  <a:schemeClr val="bg2">
                    <a:lumMod val="10000"/>
                  </a:schemeClr>
                </a:solidFill>
                <a:ea typeface="Century Gothic" charset="0"/>
                <a:cs typeface="Century Gothic" charset="0"/>
              </a:rPr>
              <a:t>, they may contribute to clinical improvement and reduce </a:t>
            </a:r>
            <a:r>
              <a:rPr lang="en-US" sz="1200" dirty="0">
                <a:solidFill>
                  <a:srgbClr val="0432FF"/>
                </a:solidFill>
                <a:ea typeface="Century Gothic" charset="0"/>
                <a:cs typeface="Century Gothic" charset="0"/>
              </a:rPr>
              <a:t>levodopa</a:t>
            </a:r>
            <a:r>
              <a:rPr lang="en-US" sz="1200" dirty="0">
                <a:solidFill>
                  <a:schemeClr val="bg2">
                    <a:lumMod val="10000"/>
                  </a:schemeClr>
                </a:solidFill>
                <a:ea typeface="Century Gothic" charset="0"/>
                <a:cs typeface="Century Gothic" charset="0"/>
              </a:rPr>
              <a:t> dosage needs.</a:t>
            </a:r>
          </a:p>
          <a:p>
            <a:pPr marL="342900" indent="-342900">
              <a:buFont typeface="Arial" charset="0"/>
              <a:buChar char="•"/>
            </a:pPr>
            <a:r>
              <a:rPr lang="en-US" sz="1200" dirty="0">
                <a:solidFill>
                  <a:schemeClr val="bg1">
                    <a:lumMod val="50000"/>
                  </a:schemeClr>
                </a:solidFill>
                <a:ea typeface="Century Gothic" charset="0"/>
                <a:cs typeface="Century Gothic" charset="0"/>
              </a:rPr>
              <a:t>Lippincott: Dopamine agonists may delay the need to use levodopa therapy in early Parkinson disease and may decrease the dose of levodopa in advanced Parkinson disease.</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165" y="8965443"/>
            <a:ext cx="1545284" cy="815033"/>
          </a:xfrm>
          <a:prstGeom prst="rect">
            <a:avLst/>
          </a:prstGeom>
          <a:ln w="12700">
            <a:solidFill>
              <a:schemeClr val="tx1"/>
            </a:solidFill>
          </a:ln>
        </p:spPr>
      </p:pic>
      <p:pic>
        <p:nvPicPr>
          <p:cNvPr id="20" name="Picture 19"/>
          <p:cNvPicPr>
            <a:picLocks noChangeAspect="1"/>
          </p:cNvPicPr>
          <p:nvPr/>
        </p:nvPicPr>
        <p:blipFill>
          <a:blip r:embed="rId5"/>
          <a:stretch>
            <a:fillRect/>
          </a:stretch>
        </p:blipFill>
        <p:spPr>
          <a:xfrm>
            <a:off x="3336289" y="8965442"/>
            <a:ext cx="1818952" cy="815034"/>
          </a:xfrm>
          <a:prstGeom prst="rect">
            <a:avLst/>
          </a:prstGeom>
          <a:ln w="12700">
            <a:solidFill>
              <a:schemeClr val="tx1"/>
            </a:solidFill>
          </a:ln>
        </p:spPr>
      </p:pic>
      <p:sp>
        <p:nvSpPr>
          <p:cNvPr id="4" name="TextBox 3"/>
          <p:cNvSpPr txBox="1"/>
          <p:nvPr/>
        </p:nvSpPr>
        <p:spPr>
          <a:xfrm>
            <a:off x="3267075" y="6606122"/>
            <a:ext cx="2781300" cy="246221"/>
          </a:xfrm>
          <a:prstGeom prst="rect">
            <a:avLst/>
          </a:prstGeom>
          <a:noFill/>
        </p:spPr>
        <p:txBody>
          <a:bodyPr wrap="square" rtlCol="0">
            <a:spAutoFit/>
          </a:bodyPr>
          <a:lstStyle/>
          <a:p>
            <a:r>
              <a:rPr lang="en-US" sz="1000" dirty="0" smtClean="0">
                <a:solidFill>
                  <a:srgbClr val="008F00"/>
                </a:solidFill>
              </a:rPr>
              <a:t>.</a:t>
            </a:r>
            <a:endParaRPr lang="en-US" sz="1000" dirty="0">
              <a:solidFill>
                <a:srgbClr val="008F00"/>
              </a:solidFill>
            </a:endParaRPr>
          </a:p>
        </p:txBody>
      </p:sp>
      <p:pic>
        <p:nvPicPr>
          <p:cNvPr id="6" name="صورة 5"/>
          <p:cNvPicPr>
            <a:picLocks noChangeAspect="1"/>
          </p:cNvPicPr>
          <p:nvPr/>
        </p:nvPicPr>
        <p:blipFill rotWithShape="1">
          <a:blip r:embed="rId6">
            <a:extLst>
              <a:ext uri="{28A0092B-C50C-407E-A947-70E740481C1C}">
                <a14:useLocalDpi xmlns:a14="http://schemas.microsoft.com/office/drawing/2010/main" val="0"/>
              </a:ext>
            </a:extLst>
          </a:blip>
          <a:srcRect l="60929" t="17222" r="21856" b="11332"/>
          <a:stretch/>
        </p:blipFill>
        <p:spPr>
          <a:xfrm>
            <a:off x="6048375" y="2449521"/>
            <a:ext cx="809624" cy="999504"/>
          </a:xfrm>
          <a:prstGeom prst="rect">
            <a:avLst/>
          </a:prstGeom>
        </p:spPr>
      </p:pic>
    </p:spTree>
    <p:extLst>
      <p:ext uri="{BB962C8B-B14F-4D97-AF65-F5344CB8AC3E}">
        <p14:creationId xmlns:p14="http://schemas.microsoft.com/office/powerpoint/2010/main" val="10629254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858000" cy="566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Dopamine Receptor </a:t>
            </a:r>
            <a:r>
              <a:rPr lang="en-US" sz="2800" b="1" dirty="0" smtClean="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Agonists</a:t>
            </a:r>
            <a:endPar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p:txBody>
      </p:sp>
      <p:graphicFrame>
        <p:nvGraphicFramePr>
          <p:cNvPr id="2" name="Table 1"/>
          <p:cNvGraphicFramePr>
            <a:graphicFrameLocks noGrp="1"/>
          </p:cNvGraphicFramePr>
          <p:nvPr>
            <p:extLst>
              <p:ext uri="{D42A27DB-BD31-4B8C-83A1-F6EECF244321}">
                <p14:modId xmlns:p14="http://schemas.microsoft.com/office/powerpoint/2010/main" val="6046292"/>
              </p:ext>
            </p:extLst>
          </p:nvPr>
        </p:nvGraphicFramePr>
        <p:xfrm>
          <a:off x="-1" y="566925"/>
          <a:ext cx="6836900" cy="8673603"/>
        </p:xfrm>
        <a:graphic>
          <a:graphicData uri="http://schemas.openxmlformats.org/drawingml/2006/table">
            <a:tbl>
              <a:tblPr firstRow="1" bandRow="1">
                <a:tableStyleId>{5940675A-B579-460E-94D1-54222C63F5DA}</a:tableStyleId>
              </a:tblPr>
              <a:tblGrid>
                <a:gridCol w="393700"/>
                <a:gridCol w="3113430"/>
                <a:gridCol w="3329770"/>
              </a:tblGrid>
              <a:tr h="590913">
                <a:tc rowSpan="2">
                  <a:txBody>
                    <a:bodyPr/>
                    <a:lstStyle/>
                    <a:p>
                      <a:pPr algn="ctr"/>
                      <a:r>
                        <a:rPr lang="en-US" sz="1400" b="1" dirty="0" smtClean="0">
                          <a:latin typeface="+mn-lt"/>
                          <a:ea typeface="Kartika" charset="0"/>
                          <a:cs typeface="Kartika" charset="0"/>
                        </a:rPr>
                        <a:t>Drug </a:t>
                      </a:r>
                      <a:endParaRPr lang="en-US" sz="1400" b="1" dirty="0">
                        <a:latin typeface="+mn-lt"/>
                        <a:ea typeface="Kartika" charset="0"/>
                        <a:cs typeface="Kartika" charset="0"/>
                      </a:endParaRPr>
                    </a:p>
                  </a:txBody>
                  <a:tcPr vert="vert270">
                    <a:solidFill>
                      <a:srgbClr val="FFC000"/>
                    </a:solidFill>
                  </a:tcPr>
                </a:tc>
                <a:tc>
                  <a:txBody>
                    <a:bodyPr/>
                    <a:lstStyle/>
                    <a:p>
                      <a:pPr algn="ctr"/>
                      <a:r>
                        <a:rPr lang="en-US" sz="1400" b="1" dirty="0" smtClean="0">
                          <a:solidFill>
                            <a:schemeClr val="tx1"/>
                          </a:solidFill>
                          <a:latin typeface="+mn-lt"/>
                        </a:rPr>
                        <a:t>Ergot derivatives: </a:t>
                      </a:r>
                    </a:p>
                    <a:p>
                      <a:pPr algn="ctr"/>
                      <a:r>
                        <a:rPr lang="en-US" sz="1400" b="1" dirty="0" err="1" smtClean="0">
                          <a:solidFill>
                            <a:srgbClr val="0432FF"/>
                          </a:solidFill>
                          <a:latin typeface="+mn-lt"/>
                        </a:rPr>
                        <a:t>e.g:Bromocriptine</a:t>
                      </a:r>
                      <a:r>
                        <a:rPr lang="en-US" sz="1400" b="1" dirty="0" smtClean="0">
                          <a:solidFill>
                            <a:srgbClr val="0432FF"/>
                          </a:solidFill>
                          <a:latin typeface="+mn-lt"/>
                        </a:rPr>
                        <a:t>, </a:t>
                      </a:r>
                      <a:r>
                        <a:rPr lang="en-US" sz="1400" b="1" dirty="0" err="1" smtClean="0">
                          <a:solidFill>
                            <a:srgbClr val="0432FF"/>
                          </a:solidFill>
                          <a:latin typeface="+mn-lt"/>
                        </a:rPr>
                        <a:t>pergolide</a:t>
                      </a:r>
                      <a:endParaRPr lang="en-US" sz="1400" b="1" u="sng" dirty="0">
                        <a:solidFill>
                          <a:srgbClr val="0432FF"/>
                        </a:solidFill>
                        <a:latin typeface="+mn-lt"/>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sz="1400" b="1" dirty="0" smtClean="0">
                          <a:solidFill>
                            <a:schemeClr val="tx1"/>
                          </a:solidFill>
                          <a:latin typeface="+mn-lt"/>
                        </a:rPr>
                        <a:t>Non ergot derivatives: </a:t>
                      </a:r>
                    </a:p>
                  </a:txBody>
                  <a:tcPr anchor="ctr">
                    <a:lnB w="12700" cap="flat" cmpd="sng" algn="ctr">
                      <a:solidFill>
                        <a:schemeClr val="tx1"/>
                      </a:solidFill>
                      <a:prstDash val="solid"/>
                      <a:round/>
                      <a:headEnd type="none" w="med" len="med"/>
                      <a:tailEnd type="none" w="med" len="med"/>
                    </a:lnB>
                  </a:tcPr>
                </a:tc>
              </a:tr>
              <a:tr h="364349">
                <a:tc vMerge="1">
                  <a:txBody>
                    <a:bodyPr/>
                    <a:lstStyle/>
                    <a:p>
                      <a:endParaRPr lang="en-US"/>
                    </a:p>
                  </a:txBody>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400" b="1" u="none" dirty="0" smtClean="0">
                          <a:solidFill>
                            <a:srgbClr val="0432FF"/>
                          </a:solidFill>
                          <a:latin typeface="+mn-lt"/>
                        </a:rPr>
                        <a:t>Bromocriptine</a:t>
                      </a:r>
                    </a:p>
                  </a:txBody>
                  <a:tcPr>
                    <a:lnT w="12700" cap="flat" cmpd="sng" algn="ctr">
                      <a:solidFill>
                        <a:schemeClr val="tx1"/>
                      </a:solidFill>
                      <a:prstDash val="solid"/>
                      <a:round/>
                      <a:headEnd type="none" w="med" len="med"/>
                      <a:tailEnd type="none" w="med" len="med"/>
                    </a:lnT>
                    <a:solidFill>
                      <a:srgbClr val="FF7E79">
                        <a:alpha val="63137"/>
                      </a:srgbClr>
                    </a:solidFill>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400" b="1" u="none" dirty="0" err="1" smtClean="0">
                          <a:solidFill>
                            <a:srgbClr val="0432FF"/>
                          </a:solidFill>
                          <a:latin typeface="+mn-lt"/>
                        </a:rPr>
                        <a:t>Pramipexole</a:t>
                      </a:r>
                      <a:endParaRPr lang="en-US" sz="1400" b="1" u="none" dirty="0" smtClean="0">
                        <a:solidFill>
                          <a:srgbClr val="0432FF"/>
                        </a:solidFill>
                        <a:latin typeface="+mn-lt"/>
                      </a:endParaRPr>
                    </a:p>
                  </a:txBody>
                  <a:tcPr>
                    <a:lnT w="12700" cap="flat" cmpd="sng" algn="ctr">
                      <a:solidFill>
                        <a:schemeClr val="tx1"/>
                      </a:solidFill>
                      <a:prstDash val="solid"/>
                      <a:round/>
                      <a:headEnd type="none" w="med" len="med"/>
                      <a:tailEnd type="none" w="med" len="med"/>
                    </a:lnT>
                    <a:solidFill>
                      <a:srgbClr val="8EFA00">
                        <a:alpha val="45882"/>
                      </a:srgbClr>
                    </a:solidFill>
                  </a:tcPr>
                </a:tc>
              </a:tr>
              <a:tr h="1417783">
                <a:tc>
                  <a:txBody>
                    <a:bodyPr/>
                    <a:lstStyle/>
                    <a:p>
                      <a:pPr algn="ctr"/>
                      <a:r>
                        <a:rPr lang="en-US" sz="1400" b="1" dirty="0" smtClean="0">
                          <a:latin typeface="+mn-lt"/>
                          <a:ea typeface="Kartika" charset="0"/>
                          <a:cs typeface="Kartika" charset="0"/>
                        </a:rPr>
                        <a:t>Mech.</a:t>
                      </a:r>
                      <a:r>
                        <a:rPr lang="en-US" sz="1400" b="1" baseline="0" dirty="0" smtClean="0">
                          <a:latin typeface="+mn-lt"/>
                          <a:ea typeface="Kartika" charset="0"/>
                          <a:cs typeface="Kartika" charset="0"/>
                        </a:rPr>
                        <a:t> of action</a:t>
                      </a:r>
                      <a:endParaRPr lang="en-US" sz="1400" b="1" dirty="0">
                        <a:latin typeface="+mn-lt"/>
                        <a:ea typeface="Kartika" charset="0"/>
                        <a:cs typeface="Kartika" charset="0"/>
                      </a:endParaRPr>
                    </a:p>
                  </a:txBody>
                  <a:tcPr vert="vert270">
                    <a:solidFill>
                      <a:srgbClr val="FFC000"/>
                    </a:solidFill>
                  </a:tcPr>
                </a:tc>
                <a:tc>
                  <a:txBody>
                    <a:bodyPr/>
                    <a:lstStyle/>
                    <a:p>
                      <a:pPr marL="285750" indent="-285750">
                        <a:buFont typeface="Arial" charset="0"/>
                        <a:buChar char="•"/>
                      </a:pPr>
                      <a:r>
                        <a:rPr lang="en-US" sz="1400" b="1" dirty="0" smtClean="0">
                          <a:solidFill>
                            <a:srgbClr val="FF0000"/>
                          </a:solidFill>
                          <a:latin typeface="+mn-lt"/>
                        </a:rPr>
                        <a:t>D2 agonist, </a:t>
                      </a:r>
                      <a:r>
                        <a:rPr lang="en-US" sz="1400" b="0" u="sng" dirty="0" smtClean="0">
                          <a:solidFill>
                            <a:schemeClr val="tx1"/>
                          </a:solidFill>
                          <a:latin typeface="+mn-lt"/>
                        </a:rPr>
                        <a:t>and </a:t>
                      </a:r>
                      <a:r>
                        <a:rPr lang="en-US" sz="1400" b="0" u="sng" dirty="0" smtClean="0">
                          <a:solidFill>
                            <a:schemeClr val="tx1"/>
                          </a:solidFill>
                        </a:rPr>
                        <a:t>a partial D1-antagonist</a:t>
                      </a:r>
                      <a:endParaRPr lang="en-US" sz="1400" b="0" u="sng" dirty="0" smtClean="0">
                        <a:solidFill>
                          <a:schemeClr val="tx1"/>
                        </a:solidFill>
                        <a:latin typeface="+mn-lt"/>
                      </a:endParaRPr>
                    </a:p>
                    <a:p>
                      <a:pPr marL="285750" indent="-285750">
                        <a:buFont typeface="Arial" charset="0"/>
                        <a:buChar char="•"/>
                      </a:pPr>
                      <a:r>
                        <a:rPr lang="en-US" sz="1400" dirty="0" smtClean="0">
                          <a:latin typeface="+mn-lt"/>
                        </a:rPr>
                        <a:t>T½ = 6-8 h.</a:t>
                      </a:r>
                    </a:p>
                    <a:p>
                      <a:pPr marL="285750" indent="-285750">
                        <a:buFont typeface="Arial" charset="0"/>
                        <a:buChar char="•"/>
                      </a:pPr>
                      <a:r>
                        <a:rPr lang="en-US" sz="1400" dirty="0" smtClean="0">
                          <a:solidFill>
                            <a:srgbClr val="00B050"/>
                          </a:solidFill>
                          <a:latin typeface="+mn-lt"/>
                        </a:rPr>
                        <a:t>Longer than </a:t>
                      </a:r>
                      <a:r>
                        <a:rPr lang="en-US" sz="1400" dirty="0" smtClean="0">
                          <a:solidFill>
                            <a:srgbClr val="0432FF"/>
                          </a:solidFill>
                          <a:latin typeface="+mn-lt"/>
                        </a:rPr>
                        <a:t>Levodopa</a:t>
                      </a:r>
                      <a:r>
                        <a:rPr lang="en-US" sz="1400" dirty="0" smtClean="0">
                          <a:solidFill>
                            <a:srgbClr val="0096FF"/>
                          </a:solidFill>
                          <a:latin typeface="+mn-lt"/>
                        </a:rPr>
                        <a:t> </a:t>
                      </a:r>
                      <a:r>
                        <a:rPr lang="en-US" sz="1400" dirty="0" smtClean="0">
                          <a:solidFill>
                            <a:srgbClr val="00B050"/>
                          </a:solidFill>
                          <a:latin typeface="+mn-lt"/>
                        </a:rPr>
                        <a:t>(t½ =2 h)</a:t>
                      </a:r>
                    </a:p>
                    <a:p>
                      <a:pPr marL="285750" indent="-285750">
                        <a:buFont typeface="Arial" charset="0"/>
                        <a:buChar char="•"/>
                      </a:pPr>
                      <a:r>
                        <a:rPr lang="en-US" sz="1400" dirty="0" smtClean="0">
                          <a:solidFill>
                            <a:srgbClr val="00B050"/>
                          </a:solidFill>
                          <a:latin typeface="+mn-lt"/>
                        </a:rPr>
                        <a:t>But</a:t>
                      </a:r>
                      <a:r>
                        <a:rPr lang="en-US" sz="1400" baseline="0" dirty="0" smtClean="0">
                          <a:solidFill>
                            <a:srgbClr val="00B050"/>
                          </a:solidFill>
                          <a:latin typeface="+mn-lt"/>
                        </a:rPr>
                        <a:t> L-dopa more effective.</a:t>
                      </a:r>
                    </a:p>
                  </a:txBody>
                  <a:tcPr anchor="ctr"/>
                </a:tc>
                <a:tc>
                  <a:txBody>
                    <a:bodyPr/>
                    <a:lstStyle/>
                    <a:p>
                      <a:pPr marL="285750" indent="-285750">
                        <a:buFont typeface="Arial" charset="0"/>
                        <a:buChar char="•"/>
                      </a:pPr>
                      <a:r>
                        <a:rPr lang="en-US" sz="1400" dirty="0" smtClean="0">
                          <a:solidFill>
                            <a:srgbClr val="FF0000"/>
                          </a:solidFill>
                          <a:latin typeface="+mn-lt"/>
                        </a:rPr>
                        <a:t>D3 agonist </a:t>
                      </a:r>
                    </a:p>
                    <a:p>
                      <a:pPr marL="285750" indent="-285750">
                        <a:buFont typeface="Arial" charset="0"/>
                        <a:buChar char="•"/>
                      </a:pPr>
                      <a:r>
                        <a:rPr lang="en-US" sz="1400" dirty="0" smtClean="0">
                          <a:latin typeface="+mn-lt"/>
                        </a:rPr>
                        <a:t> Used </a:t>
                      </a:r>
                      <a:r>
                        <a:rPr lang="en-US" sz="1400" u="sng" dirty="0" smtClean="0">
                          <a:latin typeface="+mn-lt"/>
                        </a:rPr>
                        <a:t>alone </a:t>
                      </a:r>
                      <a:r>
                        <a:rPr lang="en-US" sz="1400" dirty="0" smtClean="0">
                          <a:latin typeface="+mn-lt"/>
                        </a:rPr>
                        <a:t>as initial therapy or in </a:t>
                      </a:r>
                      <a:r>
                        <a:rPr lang="en-US" sz="1400" u="sng" dirty="0" smtClean="0">
                          <a:latin typeface="+mn-lt"/>
                        </a:rPr>
                        <a:t>combination</a:t>
                      </a:r>
                      <a:r>
                        <a:rPr lang="en-US" sz="1400" dirty="0" smtClean="0">
                          <a:latin typeface="+mn-lt"/>
                        </a:rPr>
                        <a:t> with </a:t>
                      </a:r>
                      <a:r>
                        <a:rPr lang="en-US" sz="1400" dirty="0" err="1" smtClean="0">
                          <a:solidFill>
                            <a:srgbClr val="0432FF"/>
                          </a:solidFill>
                          <a:latin typeface="+mn-lt"/>
                        </a:rPr>
                        <a:t>Ldopa</a:t>
                      </a:r>
                      <a:r>
                        <a:rPr lang="en-US" sz="1400" dirty="0" smtClean="0">
                          <a:solidFill>
                            <a:srgbClr val="0070C0"/>
                          </a:solidFill>
                          <a:latin typeface="+mn-lt"/>
                        </a:rPr>
                        <a:t>.</a:t>
                      </a:r>
                    </a:p>
                  </a:txBody>
                  <a:tcPr anchor="ctr"/>
                </a:tc>
              </a:tr>
              <a:tr h="1342663">
                <a:tc>
                  <a:txBody>
                    <a:bodyPr/>
                    <a:lstStyle/>
                    <a:p>
                      <a:pPr algn="ctr"/>
                      <a:r>
                        <a:rPr lang="en-US" sz="1400" b="1" dirty="0" smtClean="0">
                          <a:latin typeface="+mn-lt"/>
                          <a:ea typeface="Kartika" charset="0"/>
                          <a:cs typeface="Kartika" charset="0"/>
                        </a:rPr>
                        <a:t>Route of</a:t>
                      </a:r>
                      <a:r>
                        <a:rPr lang="en-US" sz="1400" b="1" baseline="0" dirty="0" smtClean="0">
                          <a:latin typeface="+mn-lt"/>
                          <a:ea typeface="Kartika" charset="0"/>
                          <a:cs typeface="Kartika" charset="0"/>
                        </a:rPr>
                        <a:t>  admin.</a:t>
                      </a:r>
                      <a:endParaRPr lang="en-US" sz="1400" b="1" dirty="0">
                        <a:latin typeface="+mn-lt"/>
                        <a:ea typeface="Kartika" charset="0"/>
                        <a:cs typeface="Kartika" charset="0"/>
                      </a:endParaRPr>
                    </a:p>
                  </a:txBody>
                  <a:tcPr vert="vert270">
                    <a:solidFill>
                      <a:srgbClr val="FFC000"/>
                    </a:solidFill>
                  </a:tcPr>
                </a:tc>
                <a:tc>
                  <a:txBody>
                    <a:bodyPr/>
                    <a:lstStyle/>
                    <a:p>
                      <a:pPr algn="ctr"/>
                      <a:r>
                        <a:rPr lang="en-US" sz="1400" b="1" dirty="0" smtClean="0">
                          <a:latin typeface="+mn-lt"/>
                        </a:rPr>
                        <a:t>Orally </a:t>
                      </a:r>
                    </a:p>
                    <a:p>
                      <a:pPr marL="0" marR="0" indent="0" algn="ctr" defTabSz="514350" rtl="0" eaLnBrk="1" fontAlgn="auto" latinLnBrk="0" hangingPunct="1">
                        <a:lnSpc>
                          <a:spcPct val="100000"/>
                        </a:lnSpc>
                        <a:spcBef>
                          <a:spcPts val="0"/>
                        </a:spcBef>
                        <a:spcAft>
                          <a:spcPts val="0"/>
                        </a:spcAft>
                        <a:buClrTx/>
                        <a:buSzTx/>
                        <a:buFontTx/>
                        <a:buNone/>
                        <a:tabLst/>
                        <a:defRPr/>
                      </a:pPr>
                      <a:r>
                        <a:rPr lang="en-US" sz="1400" b="0" u="none" dirty="0" smtClean="0">
                          <a:solidFill>
                            <a:schemeClr val="tx1"/>
                          </a:solidFill>
                        </a:rPr>
                        <a:t>Absorbed to a variable extent from the GIT ; peak plasma levels are reached within 1–2 hours after an oral dose. </a:t>
                      </a:r>
                      <a:endParaRPr lang="en-US" sz="1400" b="1" dirty="0" smtClean="0">
                        <a:latin typeface="+mn-lt"/>
                      </a:endParaRPr>
                    </a:p>
                    <a:p>
                      <a:pPr marL="0" marR="0" indent="0" algn="ctr" defTabSz="514350" rtl="0" eaLnBrk="1" fontAlgn="auto" latinLnBrk="0" hangingPunct="1">
                        <a:lnSpc>
                          <a:spcPct val="100000"/>
                        </a:lnSpc>
                        <a:spcBef>
                          <a:spcPts val="0"/>
                        </a:spcBef>
                        <a:spcAft>
                          <a:spcPts val="0"/>
                        </a:spcAft>
                        <a:buClrTx/>
                        <a:buSzTx/>
                        <a:buFontTx/>
                        <a:buNone/>
                        <a:tabLst/>
                        <a:defRPr/>
                      </a:pPr>
                      <a:r>
                        <a:rPr lang="en-US" sz="1400" b="0" u="none" dirty="0" smtClean="0">
                          <a:solidFill>
                            <a:schemeClr val="tx1"/>
                          </a:solidFill>
                        </a:rPr>
                        <a:t>Excreted in the bile and feces.</a:t>
                      </a:r>
                    </a:p>
                  </a:txBody>
                  <a:tcPr/>
                </a:tc>
                <a:tc>
                  <a:txBody>
                    <a:bodyPr/>
                    <a:lstStyle/>
                    <a:p>
                      <a:pPr algn="ctr"/>
                      <a:r>
                        <a:rPr lang="en-US" sz="1400" b="1" dirty="0" smtClean="0">
                          <a:latin typeface="+mn-lt"/>
                        </a:rPr>
                        <a:t>Orally</a:t>
                      </a:r>
                    </a:p>
                    <a:p>
                      <a:pPr marL="0" marR="0" indent="0" algn="ctr" defTabSz="514350" rtl="0" eaLnBrk="1" fontAlgn="auto" latinLnBrk="0" hangingPunct="1">
                        <a:lnSpc>
                          <a:spcPct val="100000"/>
                        </a:lnSpc>
                        <a:spcBef>
                          <a:spcPts val="0"/>
                        </a:spcBef>
                        <a:spcAft>
                          <a:spcPts val="0"/>
                        </a:spcAft>
                        <a:buClrTx/>
                        <a:buSzTx/>
                        <a:buFontTx/>
                        <a:buNone/>
                        <a:tabLst/>
                        <a:defRPr/>
                      </a:pPr>
                      <a:r>
                        <a:rPr lang="en-US" sz="1400" b="0" u="none" dirty="0" smtClean="0">
                          <a:solidFill>
                            <a:schemeClr val="tx1"/>
                          </a:solidFill>
                        </a:rPr>
                        <a:t>Rapidly absorbed, reaching peak plasma concentrations in approximately 2 hours, excreted largely unchanged in the urine</a:t>
                      </a:r>
                      <a:endParaRPr lang="en-US" sz="1400" b="0" u="none" dirty="0" smtClean="0">
                        <a:solidFill>
                          <a:schemeClr val="tx1"/>
                        </a:solidFill>
                        <a:latin typeface="+mn-lt"/>
                      </a:endParaRPr>
                    </a:p>
                    <a:p>
                      <a:pPr algn="ctr"/>
                      <a:r>
                        <a:rPr lang="en-US" sz="1400" b="1" dirty="0" smtClean="0">
                          <a:latin typeface="+mn-lt"/>
                        </a:rPr>
                        <a:t> excreted unchanged in urine. </a:t>
                      </a:r>
                    </a:p>
                    <a:p>
                      <a:pPr marL="0" marR="0" indent="0" algn="ctr" defTabSz="514350" rtl="0" eaLnBrk="1" fontAlgn="auto" latinLnBrk="0" hangingPunct="1">
                        <a:lnSpc>
                          <a:spcPct val="100000"/>
                        </a:lnSpc>
                        <a:spcBef>
                          <a:spcPts val="0"/>
                        </a:spcBef>
                        <a:spcAft>
                          <a:spcPts val="0"/>
                        </a:spcAft>
                        <a:buClrTx/>
                        <a:buSzTx/>
                        <a:buFontTx/>
                        <a:buNone/>
                        <a:tabLst/>
                        <a:defRPr/>
                      </a:pPr>
                      <a:r>
                        <a:rPr lang="en-US" sz="1400" b="0" u="none" dirty="0" smtClean="0">
                          <a:solidFill>
                            <a:schemeClr val="tx1"/>
                          </a:solidFill>
                        </a:rPr>
                        <a:t>Renal insufficiency may necessitate dosage adjustment</a:t>
                      </a:r>
                      <a:endParaRPr lang="en-US" sz="1400" b="0" u="none" dirty="0" smtClean="0">
                        <a:solidFill>
                          <a:schemeClr val="tx1"/>
                        </a:solidFill>
                        <a:latin typeface="Algerian" panose="04020705040A02060702" pitchFamily="82" charset="0"/>
                      </a:endParaRPr>
                    </a:p>
                  </a:txBody>
                  <a:tcPr/>
                </a:tc>
              </a:tr>
              <a:tr h="1851949">
                <a:tc>
                  <a:txBody>
                    <a:bodyPr/>
                    <a:lstStyle/>
                    <a:p>
                      <a:pPr algn="ctr"/>
                      <a:r>
                        <a:rPr lang="en-US" sz="1400" b="1" dirty="0" smtClean="0">
                          <a:latin typeface="+mn-lt"/>
                          <a:ea typeface="Kartika" charset="0"/>
                          <a:cs typeface="Kartika" charset="0"/>
                        </a:rPr>
                        <a:t>Indications </a:t>
                      </a:r>
                      <a:endParaRPr lang="en-US" sz="1400" b="1" dirty="0">
                        <a:latin typeface="+mn-lt"/>
                        <a:ea typeface="Kartika" charset="0"/>
                        <a:cs typeface="Kartika" charset="0"/>
                      </a:endParaRPr>
                    </a:p>
                  </a:txBody>
                  <a:tcPr vert="vert270">
                    <a:solidFill>
                      <a:srgbClr val="FFC000"/>
                    </a:solidFill>
                  </a:tcPr>
                </a:tc>
                <a:tc>
                  <a:txBody>
                    <a:bodyPr/>
                    <a:lstStyle/>
                    <a:p>
                      <a:r>
                        <a:rPr lang="en-US" sz="1400" dirty="0" smtClean="0">
                          <a:latin typeface="+mn-lt"/>
                        </a:rPr>
                        <a:t>Used for the treatment of:</a:t>
                      </a:r>
                    </a:p>
                    <a:p>
                      <a:r>
                        <a:rPr lang="en-US" sz="1400" dirty="0" smtClean="0">
                          <a:latin typeface="+mn-lt"/>
                        </a:rPr>
                        <a:t>1. Parkinson’s disease </a:t>
                      </a:r>
                    </a:p>
                    <a:p>
                      <a:r>
                        <a:rPr lang="en-US" sz="1400" dirty="0" smtClean="0">
                          <a:latin typeface="+mn-lt"/>
                        </a:rPr>
                        <a:t>2. Hyperprolactinemia (</a:t>
                      </a:r>
                      <a:r>
                        <a:rPr lang="en-US" sz="1400" b="1" dirty="0" smtClean="0">
                          <a:solidFill>
                            <a:srgbClr val="FF0000"/>
                          </a:solidFill>
                          <a:latin typeface="+mn-lt"/>
                        </a:rPr>
                        <a:t>galactorrhea</a:t>
                      </a:r>
                      <a:r>
                        <a:rPr lang="en-US" sz="1400" dirty="0" smtClean="0">
                          <a:latin typeface="+mn-lt"/>
                        </a:rPr>
                        <a:t>) </a:t>
                      </a:r>
                      <a:r>
                        <a:rPr lang="en-US" sz="1400" dirty="0" smtClean="0">
                          <a:solidFill>
                            <a:srgbClr val="00B050"/>
                          </a:solidFill>
                          <a:latin typeface="+mn-lt"/>
                        </a:rPr>
                        <a:t>Galactorrhea</a:t>
                      </a:r>
                      <a:r>
                        <a:rPr lang="en-US" sz="1400" baseline="0" dirty="0" smtClean="0">
                          <a:solidFill>
                            <a:srgbClr val="00B050"/>
                          </a:solidFill>
                          <a:latin typeface="+mn-lt"/>
                        </a:rPr>
                        <a:t> is </a:t>
                      </a:r>
                      <a:r>
                        <a:rPr lang="en-US" sz="1400" dirty="0" smtClean="0">
                          <a:solidFill>
                            <a:srgbClr val="00B050"/>
                          </a:solidFill>
                          <a:latin typeface="+mn-lt"/>
                        </a:rPr>
                        <a:t>a condition of elevated serum prolactin</a:t>
                      </a:r>
                      <a:r>
                        <a:rPr lang="ar-SA" sz="1400" dirty="0" smtClean="0">
                          <a:solidFill>
                            <a:srgbClr val="00B050"/>
                          </a:solidFill>
                          <a:latin typeface="+mn-lt"/>
                        </a:rPr>
                        <a:t>.</a:t>
                      </a:r>
                      <a:r>
                        <a:rPr lang="en-US" sz="1400" dirty="0" smtClean="0">
                          <a:solidFill>
                            <a:srgbClr val="00B050"/>
                          </a:solidFill>
                          <a:latin typeface="+mn-lt"/>
                        </a:rPr>
                        <a:t>which induces infertility in women. Secretion of prolactin is under inhibitory control by dopamine.</a:t>
                      </a:r>
                    </a:p>
                    <a:p>
                      <a:r>
                        <a:rPr lang="en-US" sz="1400" dirty="0" smtClean="0">
                          <a:latin typeface="+mn-lt"/>
                        </a:rPr>
                        <a:t>3</a:t>
                      </a:r>
                      <a:r>
                        <a:rPr lang="en-US" sz="1400" b="1" dirty="0" smtClean="0">
                          <a:solidFill>
                            <a:schemeClr val="tx1"/>
                          </a:solidFill>
                          <a:latin typeface="+mn-lt"/>
                        </a:rPr>
                        <a:t>.</a:t>
                      </a:r>
                      <a:r>
                        <a:rPr lang="en-US" sz="1400" b="1" dirty="0" smtClean="0">
                          <a:solidFill>
                            <a:srgbClr val="FF0000"/>
                          </a:solidFill>
                          <a:latin typeface="+mn-lt"/>
                        </a:rPr>
                        <a:t> </a:t>
                      </a:r>
                      <a:r>
                        <a:rPr lang="en-US" sz="1400" b="0" dirty="0" smtClean="0">
                          <a:solidFill>
                            <a:schemeClr val="tx1"/>
                          </a:solidFill>
                          <a:latin typeface="+mn-lt"/>
                        </a:rPr>
                        <a:t>Infertility in women.</a:t>
                      </a:r>
                      <a:endParaRPr lang="en-US" sz="1400" b="0" dirty="0">
                        <a:solidFill>
                          <a:schemeClr val="tx1"/>
                        </a:solidFill>
                        <a:latin typeface="+mn-lt"/>
                      </a:endParaRPr>
                    </a:p>
                  </a:txBody>
                  <a:tcPr/>
                </a:tc>
                <a:tc>
                  <a:txBody>
                    <a:bodyPr/>
                    <a:lstStyle/>
                    <a:p>
                      <a:r>
                        <a:rPr lang="en-US" sz="1400" dirty="0" smtClean="0">
                          <a:latin typeface="+mn-lt"/>
                        </a:rPr>
                        <a:t>Has the advantage of being </a:t>
                      </a:r>
                      <a:r>
                        <a:rPr lang="en-US" sz="1400" b="1" dirty="0" smtClean="0">
                          <a:solidFill>
                            <a:srgbClr val="FF0000"/>
                          </a:solidFill>
                          <a:latin typeface="+mn-lt"/>
                        </a:rPr>
                        <a:t>free radicals scavenger.</a:t>
                      </a:r>
                    </a:p>
                    <a:p>
                      <a:pPr marL="0" marR="0" indent="0" algn="l" defTabSz="514350" rtl="0" eaLnBrk="1" fontAlgn="auto" latinLnBrk="0" hangingPunct="1">
                        <a:lnSpc>
                          <a:spcPct val="100000"/>
                        </a:lnSpc>
                        <a:spcBef>
                          <a:spcPts val="0"/>
                        </a:spcBef>
                        <a:spcAft>
                          <a:spcPts val="0"/>
                        </a:spcAft>
                        <a:buClrTx/>
                        <a:buSzTx/>
                        <a:buFontTx/>
                        <a:buNone/>
                        <a:tabLst/>
                        <a:defRPr/>
                      </a:pPr>
                      <a:r>
                        <a:rPr lang="en-US" sz="1400" dirty="0" smtClean="0">
                          <a:solidFill>
                            <a:schemeClr val="bg1">
                              <a:lumMod val="50000"/>
                            </a:schemeClr>
                          </a:solidFill>
                          <a:latin typeface="+mn-lt"/>
                        </a:rPr>
                        <a:t>For example, </a:t>
                      </a:r>
                      <a:r>
                        <a:rPr lang="en-US" sz="1400" dirty="0" smtClean="0">
                          <a:solidFill>
                            <a:srgbClr val="0432FF"/>
                          </a:solidFill>
                          <a:latin typeface="+mn-lt"/>
                        </a:rPr>
                        <a:t>cimetidine</a:t>
                      </a:r>
                      <a:r>
                        <a:rPr lang="en-US" sz="1400" dirty="0" smtClean="0">
                          <a:solidFill>
                            <a:srgbClr val="0070C0"/>
                          </a:solidFill>
                          <a:latin typeface="+mn-lt"/>
                        </a:rPr>
                        <a:t>,</a:t>
                      </a:r>
                      <a:r>
                        <a:rPr lang="en-US" sz="1400" dirty="0" smtClean="0">
                          <a:solidFill>
                            <a:schemeClr val="bg1">
                              <a:lumMod val="50000"/>
                            </a:schemeClr>
                          </a:solidFill>
                          <a:latin typeface="+mn-lt"/>
                        </a:rPr>
                        <a:t> which inhibits renal tubular secretion of organic bases, increases the </a:t>
                      </a:r>
                      <a:r>
                        <a:rPr lang="en-US" sz="1400" dirty="0" err="1" smtClean="0">
                          <a:solidFill>
                            <a:schemeClr val="bg1">
                              <a:lumMod val="50000"/>
                            </a:schemeClr>
                          </a:solidFill>
                          <a:latin typeface="+mn-lt"/>
                        </a:rPr>
                        <a:t>halflife</a:t>
                      </a:r>
                      <a:r>
                        <a:rPr lang="en-US" sz="1400" dirty="0" smtClean="0">
                          <a:solidFill>
                            <a:schemeClr val="bg1">
                              <a:lumMod val="50000"/>
                            </a:schemeClr>
                          </a:solidFill>
                          <a:latin typeface="+mn-lt"/>
                        </a:rPr>
                        <a:t> of </a:t>
                      </a:r>
                      <a:r>
                        <a:rPr lang="en-US" sz="1400" dirty="0" err="1" smtClean="0">
                          <a:solidFill>
                            <a:srgbClr val="0432FF"/>
                          </a:solidFill>
                          <a:latin typeface="+mn-lt"/>
                        </a:rPr>
                        <a:t>pramipexole</a:t>
                      </a:r>
                      <a:r>
                        <a:rPr lang="en-US" sz="1400" dirty="0" smtClean="0">
                          <a:solidFill>
                            <a:schemeClr val="bg1">
                              <a:lumMod val="50000"/>
                            </a:schemeClr>
                          </a:solidFill>
                          <a:latin typeface="+mn-lt"/>
                        </a:rPr>
                        <a:t> by 40%</a:t>
                      </a:r>
                    </a:p>
                  </a:txBody>
                  <a:tcPr/>
                </a:tc>
              </a:tr>
              <a:tr h="1183229">
                <a:tc>
                  <a:txBody>
                    <a:bodyPr/>
                    <a:lstStyle/>
                    <a:p>
                      <a:pPr algn="ctr"/>
                      <a:r>
                        <a:rPr lang="en-US" sz="1400" b="1" dirty="0" smtClean="0">
                          <a:latin typeface="+mn-lt"/>
                          <a:ea typeface="Kartika" charset="0"/>
                          <a:cs typeface="Kartika" charset="0"/>
                        </a:rPr>
                        <a:t>ADRs</a:t>
                      </a:r>
                      <a:endParaRPr lang="en-US" sz="1400" b="1" dirty="0">
                        <a:latin typeface="+mn-lt"/>
                        <a:ea typeface="Kartika" charset="0"/>
                        <a:cs typeface="Kartika" charset="0"/>
                      </a:endParaRPr>
                    </a:p>
                  </a:txBody>
                  <a:tcPr vert="vert270">
                    <a:solidFill>
                      <a:srgbClr val="FFC000"/>
                    </a:solidFill>
                  </a:tcPr>
                </a:tc>
                <a:tc gridSpan="2">
                  <a:txBody>
                    <a:bodyPr/>
                    <a:lstStyle/>
                    <a:p>
                      <a:pPr lvl="5"/>
                      <a:r>
                        <a:rPr lang="en-US" sz="1400" dirty="0" smtClean="0">
                          <a:latin typeface="+mn-lt"/>
                        </a:rPr>
                        <a:t>Similar to </a:t>
                      </a:r>
                      <a:r>
                        <a:rPr lang="en-US" sz="1400" dirty="0" smtClean="0">
                          <a:solidFill>
                            <a:srgbClr val="0432FF"/>
                          </a:solidFill>
                          <a:latin typeface="+mn-lt"/>
                        </a:rPr>
                        <a:t>L-dopa</a:t>
                      </a:r>
                      <a:r>
                        <a:rPr lang="en-US" sz="1400" dirty="0" smtClean="0">
                          <a:solidFill>
                            <a:schemeClr val="tx1"/>
                          </a:solidFill>
                          <a:latin typeface="+mn-lt"/>
                        </a:rPr>
                        <a:t>: </a:t>
                      </a:r>
                    </a:p>
                    <a:p>
                      <a:pPr marL="1828800" lvl="6" indent="-285750">
                        <a:buFont typeface="Arial" charset="0"/>
                        <a:buChar char="•"/>
                      </a:pPr>
                      <a:r>
                        <a:rPr lang="en-US" sz="1400" dirty="0" smtClean="0">
                          <a:latin typeface="+mn-lt"/>
                        </a:rPr>
                        <a:t>Nausea, vomiting, postural hypotension </a:t>
                      </a:r>
                    </a:p>
                    <a:p>
                      <a:pPr marL="1828800" lvl="6" indent="-285750">
                        <a:buFont typeface="Arial" charset="0"/>
                        <a:buChar char="•"/>
                      </a:pPr>
                      <a:r>
                        <a:rPr lang="en-US" sz="1400" dirty="0" smtClean="0">
                          <a:latin typeface="+mn-lt"/>
                        </a:rPr>
                        <a:t>Cardiac </a:t>
                      </a:r>
                      <a:r>
                        <a:rPr lang="en-US" sz="1400" dirty="0" err="1" smtClean="0">
                          <a:latin typeface="+mn-lt"/>
                        </a:rPr>
                        <a:t>arrythmias</a:t>
                      </a:r>
                      <a:r>
                        <a:rPr lang="en-US" sz="1400" dirty="0" smtClean="0">
                          <a:latin typeface="+mn-lt"/>
                        </a:rPr>
                        <a:t> </a:t>
                      </a:r>
                    </a:p>
                    <a:p>
                      <a:pPr marL="1828800" lvl="6" indent="-285750">
                        <a:buFont typeface="Arial" charset="0"/>
                        <a:buChar char="•"/>
                      </a:pPr>
                      <a:r>
                        <a:rPr lang="en-US" sz="1400" dirty="0" smtClean="0">
                          <a:latin typeface="+mn-lt"/>
                        </a:rPr>
                        <a:t>Confusion, hallucinations, delusions</a:t>
                      </a:r>
                    </a:p>
                    <a:p>
                      <a:pPr marL="1828800" lvl="6" indent="-285750">
                        <a:buFont typeface="Arial" charset="0"/>
                        <a:buChar char="•"/>
                      </a:pPr>
                      <a:r>
                        <a:rPr lang="en-US" sz="1400" dirty="0" err="1" smtClean="0">
                          <a:latin typeface="+mn-lt"/>
                        </a:rPr>
                        <a:t>Dyskinesias</a:t>
                      </a:r>
                      <a:r>
                        <a:rPr lang="en-US" sz="1400" dirty="0" smtClean="0">
                          <a:solidFill>
                            <a:srgbClr val="FF0000"/>
                          </a:solidFill>
                          <a:latin typeface="+mn-lt"/>
                        </a:rPr>
                        <a:t> (less prominent).</a:t>
                      </a:r>
                    </a:p>
                    <a:p>
                      <a:pPr marL="1828800" lvl="6" indent="-285750">
                        <a:buFont typeface="Arial" charset="0"/>
                        <a:buChar char="•"/>
                      </a:pPr>
                      <a:r>
                        <a:rPr lang="en-US" sz="1400" dirty="0" smtClean="0">
                          <a:solidFill>
                            <a:schemeClr val="tx1"/>
                          </a:solidFill>
                          <a:latin typeface="+mn-lt"/>
                        </a:rPr>
                        <a:t>Somnolence </a:t>
                      </a:r>
                      <a:endParaRPr lang="en-US" sz="1400" dirty="0">
                        <a:solidFill>
                          <a:schemeClr val="tx1"/>
                        </a:solidFill>
                        <a:latin typeface="+mn-lt"/>
                      </a:endParaRPr>
                    </a:p>
                  </a:txBody>
                  <a:tcPr/>
                </a:tc>
                <a:tc hMerge="1">
                  <a:txBody>
                    <a:bodyPr/>
                    <a:lstStyle/>
                    <a:p>
                      <a:endParaRPr lang="en-US"/>
                    </a:p>
                  </a:txBody>
                  <a:tcPr/>
                </a:tc>
              </a:tr>
              <a:tr h="1492049">
                <a:tc>
                  <a:txBody>
                    <a:bodyPr/>
                    <a:lstStyle/>
                    <a:p>
                      <a:pPr algn="ctr"/>
                      <a:r>
                        <a:rPr lang="en-US" sz="1400" b="1" dirty="0" smtClean="0">
                          <a:latin typeface="+mn-lt"/>
                          <a:ea typeface="Kartika" charset="0"/>
                          <a:cs typeface="Kartika" charset="0"/>
                        </a:rPr>
                        <a:t>Contraindications</a:t>
                      </a:r>
                      <a:r>
                        <a:rPr lang="en-US" sz="1400" b="1" baseline="0" dirty="0" smtClean="0">
                          <a:latin typeface="+mn-lt"/>
                          <a:ea typeface="Kartika" charset="0"/>
                          <a:cs typeface="Kartika" charset="0"/>
                        </a:rPr>
                        <a:t> </a:t>
                      </a:r>
                      <a:endParaRPr lang="en-US" sz="1400" b="1" dirty="0">
                        <a:latin typeface="+mn-lt"/>
                        <a:ea typeface="Kartika" charset="0"/>
                        <a:cs typeface="Kartika" charset="0"/>
                      </a:endParaRPr>
                    </a:p>
                  </a:txBody>
                  <a:tcPr vert="vert270">
                    <a:solidFill>
                      <a:srgbClr val="FFC000"/>
                    </a:solidFill>
                  </a:tcPr>
                </a:tc>
                <a:tc gridSpan="2">
                  <a:txBody>
                    <a:bodyPr/>
                    <a:lstStyle/>
                    <a:p>
                      <a:pPr lvl="2"/>
                      <a:r>
                        <a:rPr lang="en-US" sz="1400" dirty="0" smtClean="0">
                          <a:latin typeface="+mn-lt"/>
                        </a:rPr>
                        <a:t>• Psychosis </a:t>
                      </a:r>
                    </a:p>
                    <a:p>
                      <a:pPr lvl="2"/>
                      <a:r>
                        <a:rPr lang="en-US" sz="1400" dirty="0" smtClean="0">
                          <a:latin typeface="+mn-lt"/>
                        </a:rPr>
                        <a:t>• Peripheral vascular disease (only ergot derivatives, </a:t>
                      </a:r>
                      <a:r>
                        <a:rPr lang="en-US" sz="1400" dirty="0" smtClean="0">
                          <a:solidFill>
                            <a:srgbClr val="00B050"/>
                          </a:solidFill>
                          <a:latin typeface="+mn-lt"/>
                        </a:rPr>
                        <a:t>which cause severe vasoconstriction and may cause gangrene with high dosage</a:t>
                      </a:r>
                      <a:r>
                        <a:rPr lang="en-US" sz="1400" dirty="0" smtClean="0">
                          <a:latin typeface="+mn-lt"/>
                        </a:rPr>
                        <a:t>) </a:t>
                      </a:r>
                    </a:p>
                    <a:p>
                      <a:pPr lvl="2"/>
                      <a:r>
                        <a:rPr lang="en-US" sz="1400" dirty="0" smtClean="0">
                          <a:latin typeface="+mn-lt"/>
                        </a:rPr>
                        <a:t>• Recent myocardial infarction.</a:t>
                      </a:r>
                    </a:p>
                    <a:p>
                      <a:pPr marL="800100" lvl="2" indent="-285750" algn="l" rtl="0">
                        <a:buFont typeface="Arial" charset="0"/>
                        <a:buChar char="•"/>
                      </a:pPr>
                      <a:r>
                        <a:rPr lang="en-US" sz="1400" b="0" u="none" dirty="0" smtClean="0">
                          <a:solidFill>
                            <a:schemeClr val="tx1"/>
                          </a:solidFill>
                        </a:rPr>
                        <a:t>Active peptic ulceration (with Bromocriptine)</a:t>
                      </a:r>
                      <a:endParaRPr lang="en-US" sz="1400" b="0" u="none" dirty="0" smtClean="0">
                        <a:solidFill>
                          <a:schemeClr val="tx1"/>
                        </a:solidFill>
                        <a:latin typeface="Algerian" panose="04020705040A02060702" pitchFamily="82" charset="0"/>
                      </a:endParaRPr>
                    </a:p>
                  </a:txBody>
                  <a:tcPr anchor="ctr"/>
                </a:tc>
                <a:tc hMerge="1">
                  <a:txBody>
                    <a:bodyPr/>
                    <a:lstStyle/>
                    <a:p>
                      <a:endParaRPr lang="en-US"/>
                    </a:p>
                  </a:txBody>
                  <a:tcPr/>
                </a:tc>
              </a:tr>
            </a:tbl>
          </a:graphicData>
        </a:graphic>
      </p:graphicFrame>
    </p:spTree>
    <p:extLst>
      <p:ext uri="{BB962C8B-B14F-4D97-AF65-F5344CB8AC3E}">
        <p14:creationId xmlns:p14="http://schemas.microsoft.com/office/powerpoint/2010/main" val="11410294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858000" cy="566928"/>
          </a:xfrm>
          <a:prstGeom prst="rect">
            <a:avLst/>
          </a:prstGeom>
          <a:solidFill>
            <a:srgbClr val="00FA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Amantadine</a:t>
            </a:r>
            <a:endPar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p:txBody>
      </p:sp>
      <p:graphicFrame>
        <p:nvGraphicFramePr>
          <p:cNvPr id="2" name="Table 1"/>
          <p:cNvGraphicFramePr>
            <a:graphicFrameLocks noGrp="1"/>
          </p:cNvGraphicFramePr>
          <p:nvPr>
            <p:extLst>
              <p:ext uri="{D42A27DB-BD31-4B8C-83A1-F6EECF244321}">
                <p14:modId xmlns:p14="http://schemas.microsoft.com/office/powerpoint/2010/main" val="688298235"/>
              </p:ext>
            </p:extLst>
          </p:nvPr>
        </p:nvGraphicFramePr>
        <p:xfrm>
          <a:off x="0" y="566928"/>
          <a:ext cx="6858000" cy="9339281"/>
        </p:xfrm>
        <a:graphic>
          <a:graphicData uri="http://schemas.openxmlformats.org/drawingml/2006/table">
            <a:tbl>
              <a:tblPr firstRow="1" bandRow="1">
                <a:tableStyleId>{5940675A-B579-460E-94D1-54222C63F5DA}</a:tableStyleId>
              </a:tblPr>
              <a:tblGrid>
                <a:gridCol w="501041"/>
                <a:gridCol w="6356959"/>
              </a:tblGrid>
              <a:tr h="972657">
                <a:tc>
                  <a:txBody>
                    <a:bodyPr/>
                    <a:lstStyle/>
                    <a:p>
                      <a:pPr algn="ctr"/>
                      <a:r>
                        <a:rPr lang="en-US" sz="1200" b="1" baseline="0" dirty="0" smtClean="0">
                          <a:latin typeface="+mn-lt"/>
                          <a:ea typeface="Kartika" charset="0"/>
                          <a:cs typeface="Kartika" charset="0"/>
                        </a:rPr>
                        <a:t>action</a:t>
                      </a:r>
                      <a:endParaRPr lang="en-US" sz="1200" b="1" dirty="0">
                        <a:latin typeface="+mn-lt"/>
                        <a:ea typeface="Kartika" charset="0"/>
                        <a:cs typeface="Kartika" charset="0"/>
                      </a:endParaRPr>
                    </a:p>
                  </a:txBody>
                  <a:tcPr vert="vert270" anchor="ctr">
                    <a:solidFill>
                      <a:srgbClr val="FFC000"/>
                    </a:solidFill>
                  </a:tcPr>
                </a:tc>
                <a:tc>
                  <a:txBody>
                    <a:bodyPr/>
                    <a:lstStyle/>
                    <a:p>
                      <a:pPr algn="l"/>
                      <a:r>
                        <a:rPr lang="en-US" sz="1400" dirty="0" smtClean="0"/>
                        <a:t>- originally introduced as an </a:t>
                      </a:r>
                      <a:r>
                        <a:rPr lang="en-US" sz="1400" b="1" dirty="0" smtClean="0">
                          <a:solidFill>
                            <a:srgbClr val="FF0000"/>
                          </a:solidFill>
                        </a:rPr>
                        <a:t>antiviral</a:t>
                      </a:r>
                      <a:r>
                        <a:rPr lang="en-US" sz="1400" dirty="0" smtClean="0"/>
                        <a:t>. </a:t>
                      </a:r>
                      <a:r>
                        <a:rPr lang="en-US" sz="1400" dirty="0" smtClean="0">
                          <a:solidFill>
                            <a:srgbClr val="008F00"/>
                          </a:solidFill>
                        </a:rPr>
                        <a:t>Anti-parkinsonism.</a:t>
                      </a:r>
                      <a:endParaRPr lang="en-US" sz="1400" dirty="0" smtClean="0"/>
                    </a:p>
                    <a:p>
                      <a:pPr algn="l"/>
                      <a:r>
                        <a:rPr lang="en-US" sz="1400" dirty="0" smtClean="0"/>
                        <a:t>1. </a:t>
                      </a:r>
                      <a:r>
                        <a:rPr lang="en-US" sz="1400" dirty="0" smtClean="0">
                          <a:solidFill>
                            <a:schemeClr val="tx1"/>
                          </a:solidFill>
                        </a:rPr>
                        <a:t>inhibit</a:t>
                      </a:r>
                      <a:r>
                        <a:rPr lang="en-US" sz="1400" baseline="0" dirty="0" smtClean="0">
                          <a:solidFill>
                            <a:schemeClr val="tx1"/>
                          </a:solidFill>
                        </a:rPr>
                        <a:t>s </a:t>
                      </a:r>
                      <a:r>
                        <a:rPr lang="en-US" sz="1400" dirty="0" smtClean="0">
                          <a:solidFill>
                            <a:schemeClr val="tx1"/>
                          </a:solidFill>
                        </a:rPr>
                        <a:t>the reuptake of </a:t>
                      </a:r>
                      <a:r>
                        <a:rPr lang="en-US" sz="1400" dirty="0" smtClean="0">
                          <a:solidFill>
                            <a:srgbClr val="0432FF"/>
                          </a:solidFill>
                        </a:rPr>
                        <a:t>DA</a:t>
                      </a:r>
                      <a:r>
                        <a:rPr lang="en-US" sz="1400" dirty="0" smtClean="0"/>
                        <a:t>→</a:t>
                      </a:r>
                      <a:r>
                        <a:rPr lang="en-US" sz="1400" dirty="0" smtClean="0">
                          <a:solidFill>
                            <a:schemeClr val="tx1"/>
                          </a:solidFill>
                        </a:rPr>
                        <a:t> </a:t>
                      </a:r>
                      <a:r>
                        <a:rPr lang="en-US" sz="1400" dirty="0" smtClean="0"/>
                        <a:t>Increases </a:t>
                      </a:r>
                      <a:r>
                        <a:rPr lang="en-US" sz="1400" dirty="0" smtClean="0">
                          <a:solidFill>
                            <a:srgbClr val="0432FF"/>
                          </a:solidFill>
                        </a:rPr>
                        <a:t>dopamin</a:t>
                      </a:r>
                      <a:r>
                        <a:rPr lang="en-US" sz="1400" dirty="0" smtClean="0">
                          <a:solidFill>
                            <a:srgbClr val="0070C0"/>
                          </a:solidFill>
                        </a:rPr>
                        <a:t>e </a:t>
                      </a:r>
                      <a:r>
                        <a:rPr lang="en-US" sz="1400" dirty="0" smtClean="0"/>
                        <a:t>release</a:t>
                      </a:r>
                      <a:endParaRPr lang="en-US" sz="1400" dirty="0" smtClean="0">
                        <a:solidFill>
                          <a:srgbClr val="0070C0"/>
                        </a:solidFill>
                      </a:endParaRPr>
                    </a:p>
                    <a:p>
                      <a:pPr algn="l"/>
                      <a:r>
                        <a:rPr lang="en-US" sz="1400" dirty="0" smtClean="0"/>
                        <a:t>2. Acts as an antagonist at </a:t>
                      </a:r>
                      <a:r>
                        <a:rPr lang="en-US" sz="1400" b="1" dirty="0" smtClean="0">
                          <a:solidFill>
                            <a:srgbClr val="FF0000"/>
                          </a:solidFill>
                        </a:rPr>
                        <a:t>muscarinic receptors </a:t>
                      </a:r>
                    </a:p>
                    <a:p>
                      <a:pPr algn="l"/>
                      <a:r>
                        <a:rPr lang="en-US" sz="1400" dirty="0" smtClean="0"/>
                        <a:t>3. Antagonist at </a:t>
                      </a:r>
                      <a:r>
                        <a:rPr lang="en-US" sz="1400" dirty="0" smtClean="0">
                          <a:solidFill>
                            <a:srgbClr val="FF0000"/>
                          </a:solidFill>
                        </a:rPr>
                        <a:t>NMDA receptors </a:t>
                      </a:r>
                      <a:r>
                        <a:rPr lang="en-US" sz="1400" dirty="0" smtClean="0"/>
                        <a:t>(N-methyl-D-aspartate) </a:t>
                      </a:r>
                      <a:r>
                        <a:rPr lang="en-US" sz="1400" dirty="0" smtClean="0">
                          <a:solidFill>
                            <a:schemeClr val="bg1">
                              <a:lumMod val="50000"/>
                            </a:schemeClr>
                          </a:solidFill>
                        </a:rPr>
                        <a:t>(</a:t>
                      </a:r>
                      <a:r>
                        <a:rPr lang="en-US" sz="1400" dirty="0" smtClean="0">
                          <a:solidFill>
                            <a:srgbClr val="00B050"/>
                          </a:solidFill>
                        </a:rPr>
                        <a:t>glutamate receptors</a:t>
                      </a:r>
                      <a:r>
                        <a:rPr lang="en-US" sz="1400" dirty="0" smtClean="0">
                          <a:solidFill>
                            <a:schemeClr val="bg1">
                              <a:lumMod val="50000"/>
                            </a:schemeClr>
                          </a:solidFill>
                        </a:rPr>
                        <a:t>)</a:t>
                      </a:r>
                      <a:endParaRPr lang="en-US" sz="1400" u="sng" dirty="0">
                        <a:solidFill>
                          <a:schemeClr val="bg1">
                            <a:lumMod val="50000"/>
                          </a:schemeClr>
                        </a:solidFill>
                        <a:latin typeface="+mn-lt"/>
                      </a:endParaRPr>
                    </a:p>
                  </a:txBody>
                  <a:tcPr/>
                </a:tc>
              </a:tr>
              <a:tr h="1250206">
                <a:tc>
                  <a:txBody>
                    <a:bodyPr/>
                    <a:lstStyle/>
                    <a:p>
                      <a:pPr algn="ctr"/>
                      <a:r>
                        <a:rPr lang="en-US" sz="1200" b="1" dirty="0" smtClean="0">
                          <a:latin typeface="+mn-lt"/>
                          <a:ea typeface="Kartika" charset="0"/>
                          <a:cs typeface="Kartika" charset="0"/>
                        </a:rPr>
                        <a:t>Route of</a:t>
                      </a:r>
                      <a:r>
                        <a:rPr lang="en-US" sz="1200" b="1" baseline="0" dirty="0" smtClean="0">
                          <a:latin typeface="+mn-lt"/>
                          <a:ea typeface="Kartika" charset="0"/>
                          <a:cs typeface="Kartika" charset="0"/>
                        </a:rPr>
                        <a:t>  admin.</a:t>
                      </a:r>
                      <a:endParaRPr lang="en-US" sz="1200" b="1" dirty="0">
                        <a:latin typeface="+mn-lt"/>
                        <a:ea typeface="Kartika" charset="0"/>
                        <a:cs typeface="Kartika" charset="0"/>
                      </a:endParaRPr>
                    </a:p>
                  </a:txBody>
                  <a:tcPr vert="vert270" anchor="ctr">
                    <a:solidFill>
                      <a:srgbClr val="FFC000"/>
                    </a:solidFill>
                  </a:tcPr>
                </a:tc>
                <a:tc>
                  <a:txBody>
                    <a:bodyPr/>
                    <a:lstStyle/>
                    <a:p>
                      <a:r>
                        <a:rPr lang="en-US" sz="1400" dirty="0" smtClean="0"/>
                        <a:t>- Given </a:t>
                      </a:r>
                      <a:r>
                        <a:rPr lang="en-US" sz="1400" b="1" dirty="0" smtClean="0"/>
                        <a:t>orally</a:t>
                      </a:r>
                      <a:r>
                        <a:rPr lang="en-US" sz="1400" dirty="0" smtClean="0"/>
                        <a:t> with short half life</a:t>
                      </a:r>
                      <a:r>
                        <a:rPr lang="en-US" sz="1400" baseline="0" dirty="0" smtClean="0"/>
                        <a:t> = 2-4 h </a:t>
                      </a:r>
                      <a:endParaRPr lang="en-US" sz="1400" dirty="0" smtClean="0"/>
                    </a:p>
                    <a:p>
                      <a:r>
                        <a:rPr lang="en-US" sz="1400" dirty="0" smtClean="0"/>
                        <a:t>- Most of the drug is excreted unchanged in the </a:t>
                      </a:r>
                      <a:r>
                        <a:rPr lang="en-US" sz="1400" b="1" dirty="0" smtClean="0"/>
                        <a:t>urine</a:t>
                      </a:r>
                      <a:endParaRPr lang="en-US" sz="1400" b="1" dirty="0">
                        <a:latin typeface="+mn-lt"/>
                      </a:endParaRPr>
                    </a:p>
                  </a:txBody>
                  <a:tcPr/>
                </a:tc>
              </a:tr>
              <a:tr h="1631553">
                <a:tc>
                  <a:txBody>
                    <a:bodyPr/>
                    <a:lstStyle/>
                    <a:p>
                      <a:pPr marL="0" algn="ctr" defTabSz="514350" rtl="0" eaLnBrk="1" latinLnBrk="0" hangingPunct="1"/>
                      <a:r>
                        <a:rPr lang="en-US" sz="1200" b="1" dirty="0" smtClean="0">
                          <a:latin typeface="+mn-lt"/>
                          <a:ea typeface="Kartika" charset="0"/>
                          <a:cs typeface="Kartika" charset="0"/>
                        </a:rPr>
                        <a:t>Efficacy</a:t>
                      </a:r>
                      <a:r>
                        <a:rPr lang="en-US" sz="1200" b="1" baseline="0" dirty="0" smtClean="0">
                          <a:latin typeface="+mn-lt"/>
                          <a:ea typeface="Kartika" charset="0"/>
                          <a:cs typeface="Kartika" charset="0"/>
                        </a:rPr>
                        <a:t> </a:t>
                      </a:r>
                      <a:endParaRPr lang="en-US" sz="1200" b="1" dirty="0">
                        <a:latin typeface="+mn-lt"/>
                        <a:ea typeface="Kartika" charset="0"/>
                        <a:cs typeface="Kartika" charset="0"/>
                      </a:endParaRPr>
                    </a:p>
                  </a:txBody>
                  <a:tcPr vert="vert270" anchor="ctr">
                    <a:lnB w="12700" cap="flat" cmpd="sng" algn="ctr">
                      <a:solidFill>
                        <a:schemeClr val="tx1"/>
                      </a:solidFill>
                      <a:prstDash val="solid"/>
                      <a:round/>
                      <a:headEnd type="none" w="med" len="med"/>
                      <a:tailEnd type="none" w="med" len="med"/>
                    </a:lnB>
                    <a:solidFill>
                      <a:srgbClr val="FFC000"/>
                    </a:solidFill>
                  </a:tcPr>
                </a:tc>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sz="1400" dirty="0" smtClean="0"/>
                        <a:t>- Less efficacious than </a:t>
                      </a:r>
                      <a:r>
                        <a:rPr lang="en-US" sz="1400" kern="1200" dirty="0" smtClean="0">
                          <a:solidFill>
                            <a:srgbClr val="0432FF"/>
                          </a:solidFill>
                          <a:latin typeface="+mn-lt"/>
                          <a:ea typeface="+mn-ea"/>
                          <a:cs typeface="+mn-cs"/>
                        </a:rPr>
                        <a:t>L-dopa </a:t>
                      </a:r>
                      <a:r>
                        <a:rPr lang="en-US" sz="1200" b="0" u="none" kern="1200" dirty="0" smtClean="0">
                          <a:solidFill>
                            <a:schemeClr val="tx1"/>
                          </a:solidFill>
                          <a:latin typeface="+mn-lt"/>
                          <a:ea typeface="+mn-ea"/>
                          <a:cs typeface="+mn-cs"/>
                        </a:rPr>
                        <a:t>(</a:t>
                      </a:r>
                      <a:r>
                        <a:rPr lang="en-US" sz="1200" b="0" u="none" dirty="0" smtClean="0">
                          <a:solidFill>
                            <a:schemeClr val="tx1"/>
                          </a:solidFill>
                        </a:rPr>
                        <a:t>Modest effectiveness</a:t>
                      </a:r>
                      <a:r>
                        <a:rPr lang="en-US" sz="1200" b="0" u="none" dirty="0" smtClean="0">
                          <a:solidFill>
                            <a:schemeClr val="tx1"/>
                          </a:solidFill>
                          <a:latin typeface="Algerian" panose="04020705040A02060702" pitchFamily="82" charset="0"/>
                        </a:rPr>
                        <a:t>)</a:t>
                      </a:r>
                      <a:endParaRPr lang="en-US" sz="1200" b="0" u="none" kern="1200" dirty="0" smtClean="0">
                        <a:solidFill>
                          <a:schemeClr val="tx1"/>
                        </a:solidFill>
                        <a:latin typeface="+mn-lt"/>
                        <a:ea typeface="+mn-ea"/>
                        <a:cs typeface="+mn-cs"/>
                      </a:endParaRPr>
                    </a:p>
                    <a:p>
                      <a:pPr marL="0" indent="0">
                        <a:buFontTx/>
                        <a:buNone/>
                      </a:pPr>
                      <a:r>
                        <a:rPr lang="en-US" sz="1400" dirty="0" smtClean="0"/>
                        <a:t>- </a:t>
                      </a:r>
                      <a:r>
                        <a:rPr lang="en-US" sz="1400" b="1" dirty="0" smtClean="0"/>
                        <a:t>Tolerance</a:t>
                      </a:r>
                      <a:r>
                        <a:rPr lang="en-US" sz="1400" dirty="0" smtClean="0"/>
                        <a:t> </a:t>
                      </a:r>
                      <a:r>
                        <a:rPr lang="en-US" sz="1400" dirty="0" smtClean="0">
                          <a:solidFill>
                            <a:schemeClr val="bg1">
                              <a:lumMod val="50000"/>
                            </a:schemeClr>
                          </a:solidFill>
                        </a:rPr>
                        <a:t>(decrease of response) </a:t>
                      </a:r>
                      <a:r>
                        <a:rPr lang="en-US" sz="1400" dirty="0" smtClean="0"/>
                        <a:t>develops to its therapeutic effect after 6-8 months. </a:t>
                      </a:r>
                      <a:r>
                        <a:rPr lang="en-US" sz="1400" dirty="0" smtClean="0">
                          <a:solidFill>
                            <a:srgbClr val="008F00"/>
                          </a:solidFill>
                        </a:rPr>
                        <a:t>(tolerance is after 3-5 years for levodopa) </a:t>
                      </a:r>
                    </a:p>
                    <a:p>
                      <a:pPr marL="0" indent="0">
                        <a:buFontTx/>
                        <a:buNone/>
                      </a:pPr>
                      <a:r>
                        <a:rPr lang="en-US" sz="1400" dirty="0" smtClean="0"/>
                        <a:t>- Its benefits last only for short period and only used for </a:t>
                      </a:r>
                      <a:r>
                        <a:rPr lang="en-US" sz="1400" u="sng" kern="1200" dirty="0" smtClean="0">
                          <a:solidFill>
                            <a:srgbClr val="0432FF"/>
                          </a:solidFill>
                          <a:latin typeface="+mn-lt"/>
                          <a:ea typeface="+mn-ea"/>
                          <a:cs typeface="+mn-cs"/>
                        </a:rPr>
                        <a:t>L-dopa</a:t>
                      </a:r>
                      <a:r>
                        <a:rPr lang="en-US" sz="1400" u="sng" kern="1200" dirty="0" smtClean="0">
                          <a:solidFill>
                            <a:schemeClr val="accent1">
                              <a:lumMod val="75000"/>
                            </a:schemeClr>
                          </a:solidFill>
                          <a:latin typeface="+mn-lt"/>
                          <a:ea typeface="+mn-ea"/>
                          <a:cs typeface="+mn-cs"/>
                        </a:rPr>
                        <a:t> </a:t>
                      </a:r>
                      <a:r>
                        <a:rPr lang="en-US" sz="1400" u="sng" dirty="0" smtClean="0"/>
                        <a:t>resistance</a:t>
                      </a:r>
                      <a:r>
                        <a:rPr lang="en-US" sz="1400" dirty="0" smtClean="0"/>
                        <a:t>. </a:t>
                      </a:r>
                      <a:r>
                        <a:rPr lang="en-US" sz="1400" dirty="0" smtClean="0">
                          <a:solidFill>
                            <a:srgbClr val="008F00"/>
                          </a:solidFill>
                        </a:rPr>
                        <a:t>(which is caused by variation in response among patients)  </a:t>
                      </a:r>
                    </a:p>
                    <a:p>
                      <a:pPr marL="0" indent="0">
                        <a:buFontTx/>
                        <a:buNone/>
                      </a:pPr>
                      <a:r>
                        <a:rPr lang="en-US" sz="1400" dirty="0" smtClean="0"/>
                        <a:t>- </a:t>
                      </a:r>
                      <a:r>
                        <a:rPr lang="en-US" sz="1400" kern="1200" dirty="0" smtClean="0">
                          <a:solidFill>
                            <a:srgbClr val="0432FF"/>
                          </a:solidFill>
                          <a:latin typeface="+mn-lt"/>
                          <a:ea typeface="+mn-ea"/>
                          <a:cs typeface="+mn-cs"/>
                        </a:rPr>
                        <a:t>Amantadine</a:t>
                      </a:r>
                      <a:r>
                        <a:rPr lang="en-US" sz="1400" kern="1200" dirty="0" smtClean="0">
                          <a:solidFill>
                            <a:schemeClr val="accent1">
                              <a:lumMod val="75000"/>
                            </a:schemeClr>
                          </a:solidFill>
                          <a:latin typeface="+mn-lt"/>
                          <a:ea typeface="+mn-ea"/>
                          <a:cs typeface="+mn-cs"/>
                        </a:rPr>
                        <a:t> </a:t>
                      </a:r>
                      <a:r>
                        <a:rPr lang="en-US" sz="1400" dirty="0" smtClean="0"/>
                        <a:t>and the </a:t>
                      </a:r>
                      <a:r>
                        <a:rPr lang="en-US" sz="1400" kern="1200" dirty="0" smtClean="0">
                          <a:solidFill>
                            <a:srgbClr val="0432FF"/>
                          </a:solidFill>
                          <a:latin typeface="+mn-lt"/>
                          <a:ea typeface="+mn-ea"/>
                          <a:cs typeface="+mn-cs"/>
                        </a:rPr>
                        <a:t>anticholinergics</a:t>
                      </a:r>
                      <a:r>
                        <a:rPr lang="en-US" sz="1400" kern="1200" dirty="0" smtClean="0">
                          <a:solidFill>
                            <a:schemeClr val="accent1">
                              <a:lumMod val="75000"/>
                            </a:schemeClr>
                          </a:solidFill>
                          <a:latin typeface="+mn-lt"/>
                          <a:ea typeface="+mn-ea"/>
                          <a:cs typeface="+mn-cs"/>
                        </a:rPr>
                        <a:t> </a:t>
                      </a:r>
                      <a:r>
                        <a:rPr lang="en-US" sz="1400" dirty="0" smtClean="0"/>
                        <a:t>may exert additive effects on mental functioning. </a:t>
                      </a:r>
                      <a:r>
                        <a:rPr lang="en-US" sz="1400" dirty="0" smtClean="0">
                          <a:solidFill>
                            <a:srgbClr val="008F00"/>
                          </a:solidFill>
                        </a:rPr>
                        <a:t>(A muscarinic receptor antagonist effect</a:t>
                      </a:r>
                      <a:r>
                        <a:rPr lang="en-US" sz="1400" baseline="0" dirty="0" smtClean="0">
                          <a:solidFill>
                            <a:srgbClr val="008F00"/>
                          </a:solidFill>
                        </a:rPr>
                        <a:t> and atropine like effect)</a:t>
                      </a:r>
                      <a:endParaRPr lang="en-US" sz="1400" dirty="0" smtClean="0">
                        <a:solidFill>
                          <a:srgbClr val="008F00"/>
                        </a:solidFill>
                      </a:endParaRPr>
                    </a:p>
                  </a:txBody>
                  <a:tcPr>
                    <a:lnB w="12700" cap="flat" cmpd="sng" algn="ctr">
                      <a:solidFill>
                        <a:schemeClr val="tx1"/>
                      </a:solidFill>
                      <a:prstDash val="solid"/>
                      <a:round/>
                      <a:headEnd type="none" w="med" len="med"/>
                      <a:tailEnd type="none" w="med" len="med"/>
                    </a:lnB>
                  </a:tcPr>
                </a:tc>
              </a:tr>
              <a:tr h="470641">
                <a:tc>
                  <a:txBody>
                    <a:bodyPr/>
                    <a:lstStyle/>
                    <a:p>
                      <a:pPr marL="0" marR="0" indent="0" algn="ctr" defTabSz="514350" rtl="1" eaLnBrk="1" fontAlgn="auto" latinLnBrk="0" hangingPunct="1">
                        <a:lnSpc>
                          <a:spcPct val="100000"/>
                        </a:lnSpc>
                        <a:spcBef>
                          <a:spcPts val="0"/>
                        </a:spcBef>
                        <a:spcAft>
                          <a:spcPts val="0"/>
                        </a:spcAft>
                        <a:buClrTx/>
                        <a:buSzTx/>
                        <a:buFontTx/>
                        <a:buNone/>
                        <a:tabLst/>
                        <a:defRPr/>
                      </a:pPr>
                      <a:r>
                        <a:rPr lang="en-US" sz="1200" b="1" dirty="0" smtClean="0">
                          <a:latin typeface="+mn-lt"/>
                          <a:ea typeface="Kartika" charset="0"/>
                          <a:cs typeface="Kartika" charset="0"/>
                        </a:rPr>
                        <a:t>Uses</a:t>
                      </a:r>
                    </a:p>
                  </a:txBody>
                  <a:tcPr vert="vert270" anchor="ctr">
                    <a:lnT w="12700" cap="flat" cmpd="sng" algn="ctr">
                      <a:solidFill>
                        <a:schemeClr val="tx1"/>
                      </a:solidFill>
                      <a:prstDash val="solid"/>
                      <a:round/>
                      <a:headEnd type="none" w="med" len="med"/>
                      <a:tailEnd type="none" w="med" len="med"/>
                    </a:lnT>
                    <a:solidFill>
                      <a:srgbClr val="FFC000"/>
                    </a:solidFill>
                  </a:tcPr>
                </a:tc>
                <a:tc>
                  <a:txBody>
                    <a:bodyPr/>
                    <a:lstStyle/>
                    <a:p>
                      <a:pPr marL="0" marR="0" indent="0" algn="l" defTabSz="514350" rtl="1" eaLnBrk="1" fontAlgn="auto" latinLnBrk="0" hangingPunct="1">
                        <a:lnSpc>
                          <a:spcPct val="100000"/>
                        </a:lnSpc>
                        <a:spcBef>
                          <a:spcPts val="0"/>
                        </a:spcBef>
                        <a:spcAft>
                          <a:spcPts val="0"/>
                        </a:spcAft>
                        <a:buClrTx/>
                        <a:buSzTx/>
                        <a:buFontTx/>
                        <a:buNone/>
                        <a:tabLst/>
                        <a:defRPr/>
                      </a:pPr>
                      <a:r>
                        <a:rPr lang="en-US" sz="1400" dirty="0" smtClean="0"/>
                        <a:t>- </a:t>
                      </a:r>
                      <a:r>
                        <a:rPr lang="en-US" sz="1400" dirty="0" smtClean="0">
                          <a:solidFill>
                            <a:srgbClr val="FF0000"/>
                          </a:solidFill>
                        </a:rPr>
                        <a:t>Useful in the </a:t>
                      </a:r>
                      <a:r>
                        <a:rPr lang="en-US" sz="1400" b="1" dirty="0" smtClean="0">
                          <a:solidFill>
                            <a:srgbClr val="FF0000"/>
                          </a:solidFill>
                        </a:rPr>
                        <a:t>early stages </a:t>
                      </a:r>
                      <a:r>
                        <a:rPr lang="en-US" sz="1400" dirty="0" smtClean="0">
                          <a:solidFill>
                            <a:srgbClr val="FF0000"/>
                          </a:solidFill>
                        </a:rPr>
                        <a:t>of parkinsonism or as an adjunct to </a:t>
                      </a:r>
                      <a:r>
                        <a:rPr lang="en-US" sz="1400" kern="1200" dirty="0" smtClean="0">
                          <a:solidFill>
                            <a:srgbClr val="0432FF"/>
                          </a:solidFill>
                          <a:latin typeface="+mn-lt"/>
                          <a:ea typeface="+mn-ea"/>
                          <a:cs typeface="+mn-cs"/>
                        </a:rPr>
                        <a:t>levodopa</a:t>
                      </a:r>
                      <a:r>
                        <a:rPr lang="en-US" sz="1400" dirty="0" smtClean="0"/>
                        <a:t> </a:t>
                      </a:r>
                      <a:r>
                        <a:rPr lang="en-US" sz="1400" dirty="0" smtClean="0">
                          <a:solidFill>
                            <a:srgbClr val="FF0000"/>
                          </a:solidFill>
                        </a:rPr>
                        <a:t>therapy.</a:t>
                      </a:r>
                      <a:endParaRPr lang="en-US" sz="1400" dirty="0" smtClean="0">
                        <a:solidFill>
                          <a:srgbClr val="FF0000"/>
                        </a:solidFill>
                        <a:latin typeface="+mn-lt"/>
                      </a:endParaRPr>
                    </a:p>
                  </a:txBody>
                  <a:tcPr anchor="ctr">
                    <a:lnT w="12700" cap="flat" cmpd="sng" algn="ctr">
                      <a:solidFill>
                        <a:schemeClr val="tx1"/>
                      </a:solidFill>
                      <a:prstDash val="solid"/>
                      <a:round/>
                      <a:headEnd type="none" w="med" len="med"/>
                      <a:tailEnd type="none" w="med" len="med"/>
                    </a:lnT>
                  </a:tcPr>
                </a:tc>
              </a:tr>
              <a:tr h="470847">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200" b="1" dirty="0" smtClean="0">
                          <a:latin typeface="+mn-lt"/>
                          <a:ea typeface="Kartika" charset="0"/>
                          <a:cs typeface="Kartika" charset="0"/>
                        </a:rPr>
                        <a:t>C.I</a:t>
                      </a:r>
                    </a:p>
                  </a:txBody>
                  <a:tcPr vert="vert270" anchor="ctr">
                    <a:solidFill>
                      <a:srgbClr val="FFC000"/>
                    </a:solidFill>
                  </a:tcPr>
                </a:tc>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TT" sz="1600" b="0" u="none" dirty="0" smtClean="0">
                          <a:solidFill>
                            <a:schemeClr val="tx1"/>
                          </a:solidFill>
                          <a:latin typeface="+mn-lt"/>
                        </a:rPr>
                        <a:t>-</a:t>
                      </a:r>
                      <a:r>
                        <a:rPr lang="en-US" sz="1600" b="0" u="none" dirty="0" smtClean="0">
                          <a:solidFill>
                            <a:schemeClr val="tx1"/>
                          </a:solidFill>
                        </a:rPr>
                        <a:t>Anticholinergics.</a:t>
                      </a:r>
                      <a:r>
                        <a:rPr lang="en-US" sz="1600" b="0" u="none" baseline="0" dirty="0" smtClean="0">
                          <a:solidFill>
                            <a:schemeClr val="tx1"/>
                          </a:solidFill>
                        </a:rPr>
                        <a:t>     -</a:t>
                      </a:r>
                      <a:r>
                        <a:rPr lang="en-US" sz="1600" b="0" u="none" dirty="0" smtClean="0">
                          <a:solidFill>
                            <a:schemeClr val="tx1"/>
                          </a:solidFill>
                        </a:rPr>
                        <a:t>In patients with a history of seizures or heart failure</a:t>
                      </a:r>
                      <a:endParaRPr lang="en-US" sz="1800" b="0" u="none" dirty="0" smtClean="0">
                        <a:solidFill>
                          <a:schemeClr val="tx1"/>
                        </a:solidFill>
                        <a:latin typeface="Algerian" panose="04020705040A02060702" pitchFamily="82" charset="0"/>
                      </a:endParaRPr>
                    </a:p>
                  </a:txBody>
                  <a:tcPr anchor="ctr"/>
                </a:tc>
              </a:tr>
              <a:tr h="2510082">
                <a:tc>
                  <a:txBody>
                    <a:bodyPr/>
                    <a:lstStyle/>
                    <a:p>
                      <a:pPr algn="ctr"/>
                      <a:r>
                        <a:rPr lang="en-US" sz="1200" b="1" dirty="0" smtClean="0">
                          <a:latin typeface="+mn-lt"/>
                          <a:ea typeface="Kartika" charset="0"/>
                          <a:cs typeface="Kartika" charset="0"/>
                        </a:rPr>
                        <a:t>ADRs</a:t>
                      </a:r>
                      <a:endParaRPr lang="en-US" sz="1200" b="1" dirty="0">
                        <a:latin typeface="+mn-lt"/>
                        <a:ea typeface="Kartika" charset="0"/>
                        <a:cs typeface="Kartika" charset="0"/>
                      </a:endParaRPr>
                    </a:p>
                  </a:txBody>
                  <a:tcPr vert="vert270" anchor="ctr">
                    <a:solidFill>
                      <a:srgbClr val="FFC000"/>
                    </a:solidFill>
                  </a:tcPr>
                </a:tc>
                <a:tc>
                  <a:txBody>
                    <a:bodyPr/>
                    <a:lstStyle/>
                    <a:p>
                      <a:r>
                        <a:rPr lang="en-US" sz="1400" dirty="0" smtClean="0"/>
                        <a:t>Nausea, anxiety, insomnia, confusion, hallucinations (</a:t>
                      </a:r>
                      <a:r>
                        <a:rPr lang="en-US" sz="1400" kern="1200" dirty="0" smtClean="0">
                          <a:solidFill>
                            <a:srgbClr val="0432FF"/>
                          </a:solidFill>
                          <a:latin typeface="+mn-lt"/>
                          <a:ea typeface="+mn-ea"/>
                          <a:cs typeface="+mn-cs"/>
                        </a:rPr>
                        <a:t>dopamine</a:t>
                      </a:r>
                      <a:r>
                        <a:rPr lang="en-US" sz="1400" dirty="0" smtClean="0"/>
                        <a:t> </a:t>
                      </a:r>
                      <a:r>
                        <a:rPr lang="en-US" sz="1400" dirty="0" smtClean="0">
                          <a:solidFill>
                            <a:srgbClr val="FF0000"/>
                          </a:solidFill>
                        </a:rPr>
                        <a:t>like side effects).</a:t>
                      </a:r>
                      <a:r>
                        <a:rPr lang="en-US" sz="1400" dirty="0" smtClean="0"/>
                        <a:t> </a:t>
                      </a:r>
                    </a:p>
                    <a:p>
                      <a:r>
                        <a:rPr lang="en-US" sz="1400" dirty="0" smtClean="0"/>
                        <a:t>• Dry mouth, urinary </a:t>
                      </a:r>
                      <a:r>
                        <a:rPr lang="en-US" sz="1400" dirty="0" smtClean="0">
                          <a:solidFill>
                            <a:srgbClr val="FF0000"/>
                          </a:solidFill>
                        </a:rPr>
                        <a:t>retention , </a:t>
                      </a:r>
                      <a:r>
                        <a:rPr lang="en-US" sz="1400" dirty="0" smtClean="0">
                          <a:solidFill>
                            <a:srgbClr val="008F00"/>
                          </a:solidFill>
                        </a:rPr>
                        <a:t>constipation </a:t>
                      </a:r>
                      <a:r>
                        <a:rPr lang="en-US" sz="1400" dirty="0" smtClean="0">
                          <a:solidFill>
                            <a:srgbClr val="FF0000"/>
                          </a:solidFill>
                        </a:rPr>
                        <a:t>(anticholinergic effects). </a:t>
                      </a:r>
                    </a:p>
                    <a:p>
                      <a:r>
                        <a:rPr lang="en-US" sz="1400" dirty="0" smtClean="0"/>
                        <a:t>• Restlessness and hallucinations (NMDA antagonist). →</a:t>
                      </a:r>
                    </a:p>
                    <a:p>
                      <a:r>
                        <a:rPr lang="en-US" sz="1400" dirty="0" smtClean="0">
                          <a:solidFill>
                            <a:srgbClr val="008F00"/>
                          </a:solidFill>
                        </a:rPr>
                        <a:t>NMDA is a type of glutamate receptors &amp; glutamate is an excitatory neurotransmitter, antagonizing it will thus cause restlessness and hallucinations. </a:t>
                      </a:r>
                    </a:p>
                    <a:p>
                      <a:r>
                        <a:rPr lang="en-US" sz="1400" dirty="0" smtClean="0"/>
                        <a:t>• Ankle edema, and </a:t>
                      </a:r>
                      <a:r>
                        <a:rPr lang="en-US" sz="1400" b="1" dirty="0" smtClean="0">
                          <a:solidFill>
                            <a:srgbClr val="FF0000"/>
                          </a:solidFill>
                        </a:rPr>
                        <a:t>livedo reticularis</a:t>
                      </a:r>
                      <a:r>
                        <a:rPr lang="en-US" sz="1400" b="1" dirty="0" smtClean="0">
                          <a:solidFill>
                            <a:srgbClr val="008F00"/>
                          </a:solidFill>
                        </a:rPr>
                        <a:t>*</a:t>
                      </a:r>
                      <a:r>
                        <a:rPr lang="en-US" sz="1400" dirty="0" smtClean="0">
                          <a:solidFill>
                            <a:schemeClr val="bg1">
                              <a:lumMod val="50000"/>
                            </a:schemeClr>
                          </a:solidFill>
                        </a:rPr>
                        <a:t>.(rare)</a:t>
                      </a:r>
                    </a:p>
                    <a:p>
                      <a:pPr marL="0" indent="0">
                        <a:buFont typeface="Arial" charset="0"/>
                        <a:buNone/>
                      </a:pPr>
                      <a:r>
                        <a:rPr lang="en-US" sz="1400" baseline="0" dirty="0" smtClean="0">
                          <a:solidFill>
                            <a:srgbClr val="008F00"/>
                          </a:solidFill>
                        </a:rPr>
                        <a:t>*Discoloration of skin due to accumulation </a:t>
                      </a:r>
                    </a:p>
                    <a:p>
                      <a:pPr marL="0" indent="0">
                        <a:buFont typeface="Arial" charset="0"/>
                        <a:buNone/>
                      </a:pPr>
                      <a:r>
                        <a:rPr lang="en-US" sz="1400" dirty="0" smtClean="0">
                          <a:solidFill>
                            <a:srgbClr val="008F00"/>
                          </a:solidFill>
                        </a:rPr>
                        <a:t>Of blood inside veins.</a:t>
                      </a:r>
                    </a:p>
                    <a:p>
                      <a:endParaRPr lang="en-US" sz="1400" dirty="0" smtClean="0"/>
                    </a:p>
                    <a:p>
                      <a:endParaRPr lang="en-US" sz="1400" dirty="0" smtClean="0"/>
                    </a:p>
                  </a:txBody>
                  <a:tcPr/>
                </a:tc>
              </a:tr>
              <a:tr h="2033295">
                <a:tc>
                  <a:txBody>
                    <a:bodyPr/>
                    <a:lstStyle/>
                    <a:p>
                      <a:pPr algn="ctr"/>
                      <a:r>
                        <a:rPr lang="en-US" sz="1200" b="1" dirty="0" smtClean="0">
                          <a:latin typeface="+mn-lt"/>
                          <a:ea typeface="Kartika" charset="0"/>
                          <a:cs typeface="Kartika" charset="0"/>
                        </a:rPr>
                        <a:t>Notes </a:t>
                      </a:r>
                      <a:endParaRPr lang="en-US" sz="1200" b="1" dirty="0">
                        <a:latin typeface="+mn-lt"/>
                        <a:ea typeface="Kartika" charset="0"/>
                        <a:cs typeface="Kartika" charset="0"/>
                      </a:endParaRPr>
                    </a:p>
                  </a:txBody>
                  <a:tcPr vert="vert270" anchor="ctr">
                    <a:solidFill>
                      <a:srgbClr val="FFC000"/>
                    </a:solidFill>
                  </a:tcPr>
                </a:tc>
                <a:tc>
                  <a:txBody>
                    <a:bodyPr/>
                    <a:lstStyle/>
                    <a:p>
                      <a:r>
                        <a:rPr lang="en-US" sz="1200" dirty="0" smtClean="0">
                          <a:solidFill>
                            <a:schemeClr val="bg1">
                              <a:lumMod val="50000"/>
                            </a:schemeClr>
                          </a:solidFill>
                        </a:rPr>
                        <a:t>Lippincott: It was accidentally discovered that the antiviral drug amantadine [a-MAN-ta-</a:t>
                      </a:r>
                      <a:r>
                        <a:rPr lang="en-US" sz="1200" dirty="0" err="1" smtClean="0">
                          <a:solidFill>
                            <a:schemeClr val="bg1">
                              <a:lumMod val="50000"/>
                            </a:schemeClr>
                          </a:solidFill>
                        </a:rPr>
                        <a:t>deen</a:t>
                      </a:r>
                      <a:r>
                        <a:rPr lang="en-US" sz="1200" dirty="0" smtClean="0">
                          <a:solidFill>
                            <a:schemeClr val="bg1">
                              <a:lumMod val="50000"/>
                            </a:schemeClr>
                          </a:solidFill>
                        </a:rPr>
                        <a:t>], which is effective in the treatment of influenza has an </a:t>
                      </a:r>
                      <a:r>
                        <a:rPr lang="en-US" sz="1200" dirty="0" err="1" smtClean="0">
                          <a:solidFill>
                            <a:schemeClr val="bg1">
                              <a:lumMod val="50000"/>
                            </a:schemeClr>
                          </a:solidFill>
                        </a:rPr>
                        <a:t>antiparkinsonism</a:t>
                      </a:r>
                      <a:r>
                        <a:rPr lang="en-US" sz="1200" dirty="0" smtClean="0">
                          <a:solidFill>
                            <a:schemeClr val="bg1">
                              <a:lumMod val="50000"/>
                            </a:schemeClr>
                          </a:solidFill>
                        </a:rPr>
                        <a:t> action. </a:t>
                      </a:r>
                      <a:endParaRPr lang="ar-SA" sz="1200" dirty="0" smtClean="0">
                        <a:solidFill>
                          <a:schemeClr val="bg1">
                            <a:lumMod val="50000"/>
                          </a:schemeClr>
                        </a:solidFill>
                      </a:endParaRPr>
                    </a:p>
                    <a:p>
                      <a:r>
                        <a:rPr lang="ar-SA" sz="1200" dirty="0" smtClean="0">
                          <a:solidFill>
                            <a:schemeClr val="bg1">
                              <a:lumMod val="50000"/>
                            </a:schemeClr>
                          </a:solidFill>
                        </a:rPr>
                        <a:t>- </a:t>
                      </a:r>
                      <a:r>
                        <a:rPr lang="en-US" sz="1200" dirty="0" smtClean="0">
                          <a:solidFill>
                            <a:schemeClr val="bg1">
                              <a:lumMod val="50000"/>
                            </a:schemeClr>
                          </a:solidFill>
                        </a:rPr>
                        <a:t>Amantadine has several effects on a number of neurotransmitters implicated in causing parkinsonism, including increasing the release of dopamine, blockading cholinergic receptors, and inhibiting the N-methyl-D-aspartate (NMDA) type of glutamate receptors. </a:t>
                      </a:r>
                      <a:endParaRPr lang="ar-SA" sz="1200" dirty="0" smtClean="0">
                        <a:solidFill>
                          <a:schemeClr val="bg1">
                            <a:lumMod val="50000"/>
                          </a:schemeClr>
                        </a:solidFill>
                      </a:endParaRPr>
                    </a:p>
                    <a:p>
                      <a:r>
                        <a:rPr lang="ar-SA" sz="1200" dirty="0" smtClean="0">
                          <a:solidFill>
                            <a:schemeClr val="bg1">
                              <a:lumMod val="50000"/>
                            </a:schemeClr>
                          </a:solidFill>
                        </a:rPr>
                        <a:t>- </a:t>
                      </a:r>
                      <a:r>
                        <a:rPr lang="en-US" sz="1200" dirty="0" smtClean="0">
                          <a:solidFill>
                            <a:schemeClr val="bg1">
                              <a:lumMod val="50000"/>
                            </a:schemeClr>
                          </a:solidFill>
                        </a:rPr>
                        <a:t>The drug may cause restlessness, agitation, confusion, and hallucinations, and, at high doses, it may induce acute toxic psychosis. Orthostatic hypotension, urinary retention, peripheral edema, and dry mouth also may occur. Amantadine is less efficacious than levodopa, and tolerance develops more readily. However, amantadine has fewer side effects. The drug has little effect on tremor, but it is more effective than the anticholinergics against rigidity and bradykinesia. </a:t>
                      </a:r>
                      <a:endParaRPr lang="en-US" sz="1200" dirty="0">
                        <a:solidFill>
                          <a:schemeClr val="bg1">
                            <a:lumMod val="50000"/>
                          </a:schemeClr>
                        </a:solidFill>
                        <a:latin typeface="+mn-lt"/>
                      </a:endParaRPr>
                    </a:p>
                  </a:txBody>
                  <a:tcPr/>
                </a:tc>
              </a:tr>
            </a:tbl>
          </a:graphicData>
        </a:graphic>
      </p:graphicFrame>
      <p:pic>
        <p:nvPicPr>
          <p:cNvPr id="4" name="Picture 6" descr="https://belladonnalilly.files.wordpress.com/2013/12/livedo-reticulari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3044" y="6558119"/>
            <a:ext cx="223393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14350" y="7158194"/>
            <a:ext cx="3181350" cy="461665"/>
          </a:xfrm>
          <a:prstGeom prst="rect">
            <a:avLst/>
          </a:prstGeom>
          <a:noFill/>
        </p:spPr>
        <p:txBody>
          <a:bodyPr wrap="square" rtlCol="0">
            <a:spAutoFit/>
          </a:bodyPr>
          <a:lstStyle/>
          <a:p>
            <a:r>
              <a:rPr lang="en-US" sz="1200" dirty="0">
                <a:solidFill>
                  <a:srgbClr val="008F00"/>
                </a:solidFill>
              </a:rPr>
              <a:t>Amantadine is contraindicated with </a:t>
            </a:r>
            <a:r>
              <a:rPr lang="en-US" sz="1200" dirty="0" smtClean="0">
                <a:solidFill>
                  <a:srgbClr val="008F00"/>
                </a:solidFill>
              </a:rPr>
              <a:t>heart failure </a:t>
            </a:r>
            <a:r>
              <a:rPr lang="en-US" sz="1200" smtClean="0">
                <a:solidFill>
                  <a:srgbClr val="008F00"/>
                </a:solidFill>
              </a:rPr>
              <a:t>patients because it causes fluid retention. </a:t>
            </a:r>
            <a:endParaRPr lang="en-US" sz="1200" dirty="0">
              <a:solidFill>
                <a:srgbClr val="008F00"/>
              </a:solidFill>
            </a:endParaRPr>
          </a:p>
        </p:txBody>
      </p:sp>
      <p:pic>
        <p:nvPicPr>
          <p:cNvPr id="6" name="صورة 5"/>
          <p:cNvPicPr>
            <a:picLocks noChangeAspect="1"/>
          </p:cNvPicPr>
          <p:nvPr/>
        </p:nvPicPr>
        <p:blipFill rotWithShape="1">
          <a:blip r:embed="rId5">
            <a:extLst>
              <a:ext uri="{28A0092B-C50C-407E-A947-70E740481C1C}">
                <a14:useLocalDpi xmlns:a14="http://schemas.microsoft.com/office/drawing/2010/main" val="0"/>
              </a:ext>
            </a:extLst>
          </a:blip>
          <a:srcRect l="60679" t="17200" r="20847" b="49854"/>
          <a:stretch/>
        </p:blipFill>
        <p:spPr>
          <a:xfrm>
            <a:off x="5220586" y="598827"/>
            <a:ext cx="1579844" cy="712721"/>
          </a:xfrm>
          <a:prstGeom prst="rect">
            <a:avLst/>
          </a:prstGeom>
        </p:spPr>
      </p:pic>
    </p:spTree>
    <p:extLst>
      <p:ext uri="{BB962C8B-B14F-4D97-AF65-F5344CB8AC3E}">
        <p14:creationId xmlns:p14="http://schemas.microsoft.com/office/powerpoint/2010/main" val="186708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858000" cy="4454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Monoamine oxidase-B (MAO-B) inhibitors</a:t>
            </a:r>
          </a:p>
        </p:txBody>
      </p:sp>
      <p:graphicFrame>
        <p:nvGraphicFramePr>
          <p:cNvPr id="2" name="Table 1"/>
          <p:cNvGraphicFramePr>
            <a:graphicFrameLocks noGrp="1"/>
          </p:cNvGraphicFramePr>
          <p:nvPr>
            <p:extLst>
              <p:ext uri="{D42A27DB-BD31-4B8C-83A1-F6EECF244321}">
                <p14:modId xmlns:p14="http://schemas.microsoft.com/office/powerpoint/2010/main" val="300741175"/>
              </p:ext>
            </p:extLst>
          </p:nvPr>
        </p:nvGraphicFramePr>
        <p:xfrm>
          <a:off x="0" y="445477"/>
          <a:ext cx="6858000" cy="5376726"/>
        </p:xfrm>
        <a:graphic>
          <a:graphicData uri="http://schemas.openxmlformats.org/drawingml/2006/table">
            <a:tbl>
              <a:tblPr firstRow="1" bandRow="1">
                <a:tableStyleId>{5940675A-B579-460E-94D1-54222C63F5DA}</a:tableStyleId>
              </a:tblPr>
              <a:tblGrid>
                <a:gridCol w="399852"/>
                <a:gridCol w="6458148"/>
              </a:tblGrid>
              <a:tr h="435704">
                <a:tc>
                  <a:txBody>
                    <a:bodyPr/>
                    <a:lstStyle/>
                    <a:p>
                      <a:pPr algn="ctr"/>
                      <a:r>
                        <a:rPr lang="en-US" sz="1100" b="1" dirty="0" smtClean="0">
                          <a:latin typeface="+mn-lt"/>
                          <a:ea typeface="Kartika" charset="0"/>
                          <a:cs typeface="Kartika" charset="0"/>
                        </a:rPr>
                        <a:t>Drug </a:t>
                      </a:r>
                      <a:endParaRPr lang="en-US" sz="1100" b="1" dirty="0">
                        <a:latin typeface="+mn-lt"/>
                        <a:ea typeface="Kartika" charset="0"/>
                        <a:cs typeface="Kartika" charset="0"/>
                      </a:endParaRPr>
                    </a:p>
                  </a:txBody>
                  <a:tcPr vert="vert270">
                    <a:solidFill>
                      <a:srgbClr val="FFC000"/>
                    </a:solidFill>
                  </a:tcPr>
                </a:tc>
                <a:tc>
                  <a:txBody>
                    <a:bodyPr/>
                    <a:lstStyle/>
                    <a:p>
                      <a:pPr algn="ctr"/>
                      <a:r>
                        <a:rPr lang="en-US" sz="1400" b="1" u="none" dirty="0" smtClean="0">
                          <a:solidFill>
                            <a:srgbClr val="0432FF"/>
                          </a:solidFill>
                        </a:rPr>
                        <a:t>Selegiline</a:t>
                      </a:r>
                    </a:p>
                  </a:txBody>
                  <a:tcPr anchor="ctr">
                    <a:solidFill>
                      <a:srgbClr val="D883FF">
                        <a:alpha val="41961"/>
                      </a:srgbClr>
                    </a:solidFill>
                  </a:tcPr>
                </a:tc>
              </a:tr>
              <a:tr h="1478972">
                <a:tc>
                  <a:txBody>
                    <a:bodyPr/>
                    <a:lstStyle/>
                    <a:p>
                      <a:pPr algn="ctr"/>
                      <a:r>
                        <a:rPr lang="en-US" sz="1100" b="1" dirty="0" smtClean="0">
                          <a:latin typeface="+mn-lt"/>
                          <a:ea typeface="Kartika" charset="0"/>
                          <a:cs typeface="Kartika" charset="0"/>
                        </a:rPr>
                        <a:t>Mech.</a:t>
                      </a:r>
                      <a:r>
                        <a:rPr lang="en-US" sz="1100" b="1" baseline="0" dirty="0" smtClean="0">
                          <a:latin typeface="+mn-lt"/>
                          <a:ea typeface="Kartika" charset="0"/>
                          <a:cs typeface="Kartika" charset="0"/>
                        </a:rPr>
                        <a:t> of action</a:t>
                      </a:r>
                      <a:endParaRPr lang="en-US" sz="1100" b="1" dirty="0">
                        <a:latin typeface="+mn-lt"/>
                        <a:ea typeface="Kartika" charset="0"/>
                        <a:cs typeface="Kartika" charset="0"/>
                      </a:endParaRPr>
                    </a:p>
                  </a:txBody>
                  <a:tcPr vert="vert270">
                    <a:solidFill>
                      <a:srgbClr val="FFC000"/>
                    </a:solidFill>
                  </a:tcPr>
                </a:tc>
                <a:tc>
                  <a:txBody>
                    <a:bodyPr/>
                    <a:lstStyle/>
                    <a:p>
                      <a:pPr algn="l"/>
                      <a:r>
                        <a:rPr lang="en-US" sz="1200" dirty="0" smtClean="0"/>
                        <a:t>It is a </a:t>
                      </a:r>
                      <a:r>
                        <a:rPr lang="en-US" sz="1200" b="1" dirty="0" smtClean="0">
                          <a:solidFill>
                            <a:srgbClr val="FF0000"/>
                          </a:solidFill>
                        </a:rPr>
                        <a:t>selective</a:t>
                      </a:r>
                      <a:r>
                        <a:rPr lang="en-US" sz="1200" dirty="0" smtClean="0"/>
                        <a:t> irreversible inhibitor of </a:t>
                      </a:r>
                      <a:r>
                        <a:rPr lang="en-US" sz="1200" b="1" dirty="0" smtClean="0">
                          <a:solidFill>
                            <a:srgbClr val="FF0000"/>
                          </a:solidFill>
                        </a:rPr>
                        <a:t>MAO-B</a:t>
                      </a:r>
                      <a:r>
                        <a:rPr lang="en-US" sz="1200" dirty="0" smtClean="0"/>
                        <a:t>, an important enzyme for </a:t>
                      </a:r>
                      <a:r>
                        <a:rPr lang="en-US" sz="1200" b="1" kern="1200" dirty="0" smtClean="0">
                          <a:solidFill>
                            <a:srgbClr val="0432FF"/>
                          </a:solidFill>
                          <a:latin typeface="+mn-lt"/>
                          <a:ea typeface="+mn-ea"/>
                          <a:cs typeface="+mn-cs"/>
                        </a:rPr>
                        <a:t>dopamine </a:t>
                      </a:r>
                    </a:p>
                    <a:p>
                      <a:pPr algn="l"/>
                      <a:r>
                        <a:rPr lang="en-US" sz="1200" dirty="0" smtClean="0"/>
                        <a:t>metabolism. </a:t>
                      </a:r>
                      <a:r>
                        <a:rPr lang="en-US" sz="1200" baseline="0" dirty="0" smtClean="0"/>
                        <a:t>   </a:t>
                      </a:r>
                      <a:r>
                        <a:rPr lang="en-US" sz="1200" dirty="0" smtClean="0">
                          <a:solidFill>
                            <a:schemeClr val="bg1">
                              <a:lumMod val="50000"/>
                            </a:schemeClr>
                          </a:solidFill>
                        </a:rPr>
                        <a:t>* MAO-A</a:t>
                      </a:r>
                      <a:r>
                        <a:rPr lang="en-US" sz="1200" baseline="0" dirty="0" smtClean="0">
                          <a:solidFill>
                            <a:schemeClr val="bg1">
                              <a:lumMod val="50000"/>
                            </a:schemeClr>
                          </a:solidFill>
                        </a:rPr>
                        <a:t> →</a:t>
                      </a:r>
                      <a:r>
                        <a:rPr lang="en-US" sz="1200" dirty="0" smtClean="0">
                          <a:solidFill>
                            <a:schemeClr val="bg1">
                              <a:lumMod val="50000"/>
                            </a:schemeClr>
                          </a:solidFill>
                        </a:rPr>
                        <a:t>metabolize NE, 5-HT, DA </a:t>
                      </a:r>
                    </a:p>
                    <a:p>
                      <a:pPr marL="171450" indent="-171450" algn="l">
                        <a:buFontTx/>
                        <a:buChar char="-"/>
                      </a:pPr>
                      <a:r>
                        <a:rPr lang="en-US" sz="1200" dirty="0" smtClean="0"/>
                        <a:t>The blockade of </a:t>
                      </a:r>
                      <a:r>
                        <a:rPr lang="en-US" sz="1200" b="1" kern="1200" dirty="0" smtClean="0">
                          <a:solidFill>
                            <a:srgbClr val="0432FF"/>
                          </a:solidFill>
                          <a:latin typeface="+mn-lt"/>
                          <a:ea typeface="+mn-ea"/>
                          <a:cs typeface="+mn-cs"/>
                        </a:rPr>
                        <a:t>dopamine </a:t>
                      </a:r>
                      <a:r>
                        <a:rPr lang="en-US" sz="1200" dirty="0" smtClean="0"/>
                        <a:t>metabolism makes more </a:t>
                      </a:r>
                      <a:r>
                        <a:rPr lang="en-US" sz="1200" b="1" kern="1200" dirty="0" smtClean="0">
                          <a:solidFill>
                            <a:srgbClr val="0432FF"/>
                          </a:solidFill>
                          <a:latin typeface="+mn-lt"/>
                          <a:ea typeface="+mn-ea"/>
                          <a:cs typeface="+mn-cs"/>
                        </a:rPr>
                        <a:t>dopamine </a:t>
                      </a:r>
                      <a:r>
                        <a:rPr lang="en-US" sz="1200" dirty="0" smtClean="0"/>
                        <a:t>available</a:t>
                      </a:r>
                    </a:p>
                    <a:p>
                      <a:pPr marL="0" indent="0" algn="l">
                        <a:buFontTx/>
                        <a:buNone/>
                      </a:pPr>
                      <a:r>
                        <a:rPr lang="en-US" sz="1200" dirty="0" smtClean="0"/>
                        <a:t> </a:t>
                      </a:r>
                      <a:r>
                        <a:rPr lang="en-US" sz="1200" dirty="0" smtClean="0"/>
                        <a:t>for stimulation </a:t>
                      </a:r>
                      <a:r>
                        <a:rPr lang="en-US" sz="1200" dirty="0" smtClean="0"/>
                        <a:t>Mech</a:t>
                      </a:r>
                      <a:r>
                        <a:rPr lang="en-US" sz="1200" dirty="0" smtClean="0"/>
                        <a:t>. of its receptors. </a:t>
                      </a:r>
                      <a:endParaRPr lang="en-US" sz="1200" u="sng" dirty="0" smtClean="0">
                        <a:solidFill>
                          <a:srgbClr val="0070C0"/>
                        </a:solidFill>
                        <a:latin typeface="+mn-lt"/>
                      </a:endParaRPr>
                    </a:p>
                    <a:p>
                      <a:pPr marL="0" marR="0" indent="0" algn="l" defTabSz="514350" rtl="0" eaLnBrk="1" fontAlgn="auto" latinLnBrk="0" hangingPunct="1">
                        <a:lnSpc>
                          <a:spcPct val="100000"/>
                        </a:lnSpc>
                        <a:spcBef>
                          <a:spcPts val="0"/>
                        </a:spcBef>
                        <a:spcAft>
                          <a:spcPts val="0"/>
                        </a:spcAft>
                        <a:buClrTx/>
                        <a:buSzTx/>
                        <a:buFontTx/>
                        <a:buNone/>
                        <a:tabLst/>
                        <a:defRPr/>
                      </a:pPr>
                      <a:r>
                        <a:rPr lang="en-US" sz="1200" b="1" kern="1200" dirty="0" smtClean="0">
                          <a:solidFill>
                            <a:srgbClr val="0432FF"/>
                          </a:solidFill>
                          <a:latin typeface="+mn-lt"/>
                          <a:ea typeface="+mn-ea"/>
                          <a:cs typeface="+mn-cs"/>
                        </a:rPr>
                        <a:t>Selegiline</a:t>
                      </a:r>
                      <a:r>
                        <a:rPr lang="en-US" sz="1200" dirty="0" smtClean="0"/>
                        <a:t> </a:t>
                      </a:r>
                      <a:r>
                        <a:rPr lang="en-US" sz="1200" b="1" dirty="0" smtClean="0"/>
                        <a:t>may have </a:t>
                      </a:r>
                      <a:r>
                        <a:rPr lang="en-US" sz="1200" b="1" dirty="0" smtClean="0">
                          <a:solidFill>
                            <a:srgbClr val="FF0000"/>
                          </a:solidFill>
                        </a:rPr>
                        <a:t>neuroprotective effects</a:t>
                      </a:r>
                      <a:r>
                        <a:rPr lang="en-US" sz="1200" b="1" baseline="0" dirty="0" smtClean="0"/>
                        <a:t> due to:</a:t>
                      </a:r>
                      <a:endParaRPr lang="en-US" sz="1200" b="1" dirty="0" smtClean="0"/>
                    </a:p>
                    <a:p>
                      <a:pPr algn="l"/>
                      <a:r>
                        <a:rPr lang="en-US" sz="1200" dirty="0" smtClean="0"/>
                        <a:t>- Metabolized to </a:t>
                      </a:r>
                      <a:r>
                        <a:rPr lang="en-US" sz="1200" b="1" kern="1200" dirty="0" err="1" smtClean="0">
                          <a:solidFill>
                            <a:srgbClr val="0432FF"/>
                          </a:solidFill>
                          <a:latin typeface="+mn-lt"/>
                          <a:ea typeface="+mn-ea"/>
                          <a:cs typeface="+mn-cs"/>
                        </a:rPr>
                        <a:t>desmethylselegiline</a:t>
                      </a:r>
                      <a:r>
                        <a:rPr lang="en-US" sz="1200" kern="1200" dirty="0" smtClean="0">
                          <a:solidFill>
                            <a:schemeClr val="accent1">
                              <a:lumMod val="75000"/>
                            </a:schemeClr>
                          </a:solidFill>
                          <a:latin typeface="+mn-lt"/>
                          <a:ea typeface="+mn-ea"/>
                          <a:cs typeface="+mn-cs"/>
                        </a:rPr>
                        <a:t>,</a:t>
                      </a:r>
                      <a:r>
                        <a:rPr lang="en-US" sz="1200" dirty="0" smtClean="0"/>
                        <a:t> </a:t>
                      </a:r>
                      <a:r>
                        <a:rPr lang="en-US" sz="1200" dirty="0" smtClean="0">
                          <a:solidFill>
                            <a:srgbClr val="FF0000"/>
                          </a:solidFill>
                        </a:rPr>
                        <a:t>which is anti-apoptotic. </a:t>
                      </a:r>
                    </a:p>
                    <a:p>
                      <a:pPr marL="171450" indent="-171450" algn="l">
                        <a:buFontTx/>
                        <a:buChar char="-"/>
                      </a:pPr>
                      <a:r>
                        <a:rPr lang="en-US" sz="1200" dirty="0" smtClean="0">
                          <a:solidFill>
                            <a:srgbClr val="FF0000"/>
                          </a:solidFill>
                        </a:rPr>
                        <a:t>Has anti-oxidant </a:t>
                      </a:r>
                      <a:r>
                        <a:rPr lang="en-US" sz="1200" dirty="0" smtClean="0"/>
                        <a:t>activity against </a:t>
                      </a:r>
                      <a:r>
                        <a:rPr lang="en-US" sz="1200" dirty="0" smtClean="0">
                          <a:solidFill>
                            <a:srgbClr val="FF0000"/>
                          </a:solidFill>
                        </a:rPr>
                        <a:t>toxic free radicals </a:t>
                      </a:r>
                      <a:r>
                        <a:rPr lang="en-US" sz="1200" dirty="0" smtClean="0"/>
                        <a:t>produced during </a:t>
                      </a:r>
                      <a:r>
                        <a:rPr lang="en-US" sz="1200" b="1" kern="1200" dirty="0" smtClean="0">
                          <a:solidFill>
                            <a:srgbClr val="0432FF"/>
                          </a:solidFill>
                          <a:latin typeface="+mn-lt"/>
                          <a:ea typeface="+mn-ea"/>
                          <a:cs typeface="+mn-cs"/>
                        </a:rPr>
                        <a:t>dopamine</a:t>
                      </a:r>
                      <a:r>
                        <a:rPr lang="en-US" sz="1200" kern="1200" dirty="0" smtClean="0">
                          <a:solidFill>
                            <a:schemeClr val="accent1">
                              <a:lumMod val="75000"/>
                            </a:schemeClr>
                          </a:solidFill>
                          <a:latin typeface="+mn-lt"/>
                          <a:ea typeface="+mn-ea"/>
                          <a:cs typeface="+mn-cs"/>
                        </a:rPr>
                        <a:t> </a:t>
                      </a:r>
                      <a:endParaRPr lang="en-US" sz="1200" kern="1200" dirty="0" smtClean="0">
                        <a:solidFill>
                          <a:schemeClr val="accent1">
                            <a:lumMod val="75000"/>
                          </a:schemeClr>
                        </a:solidFill>
                        <a:latin typeface="+mn-lt"/>
                        <a:ea typeface="+mn-ea"/>
                        <a:cs typeface="+mn-cs"/>
                      </a:endParaRPr>
                    </a:p>
                    <a:p>
                      <a:pPr marL="0" indent="0" algn="l">
                        <a:buFontTx/>
                        <a:buNone/>
                      </a:pPr>
                      <a:r>
                        <a:rPr lang="en-US" sz="1200" dirty="0" smtClean="0"/>
                        <a:t>Metabolism so </a:t>
                      </a:r>
                      <a:r>
                        <a:rPr lang="en-US" sz="1200" dirty="0" smtClean="0"/>
                        <a:t>it slows the progression of the disease </a:t>
                      </a:r>
                      <a:endParaRPr lang="en-US" sz="1200" u="sng" dirty="0">
                        <a:solidFill>
                          <a:srgbClr val="0070C0"/>
                        </a:solidFill>
                        <a:latin typeface="+mn-lt"/>
                      </a:endParaRPr>
                    </a:p>
                  </a:txBody>
                  <a:tcPr/>
                </a:tc>
              </a:tr>
              <a:tr h="959759">
                <a:tc>
                  <a:txBody>
                    <a:bodyPr/>
                    <a:lstStyle/>
                    <a:p>
                      <a:pPr algn="ctr"/>
                      <a:r>
                        <a:rPr lang="en-US" sz="1100" b="1" dirty="0" smtClean="0">
                          <a:latin typeface="+mn-lt"/>
                          <a:ea typeface="Kartika" charset="0"/>
                          <a:cs typeface="Kartika" charset="0"/>
                        </a:rPr>
                        <a:t>Indications </a:t>
                      </a:r>
                      <a:endParaRPr lang="en-US" sz="1100" b="1" dirty="0">
                        <a:latin typeface="+mn-lt"/>
                        <a:ea typeface="Kartika" charset="0"/>
                        <a:cs typeface="Kartika" charset="0"/>
                      </a:endParaRPr>
                    </a:p>
                  </a:txBody>
                  <a:tcPr vert="vert270">
                    <a:solidFill>
                      <a:srgbClr val="FFC000"/>
                    </a:solidFill>
                  </a:tcPr>
                </a:tc>
                <a:tc>
                  <a:txBody>
                    <a:bodyPr/>
                    <a:lstStyle/>
                    <a:p>
                      <a:pPr marL="0" indent="0">
                        <a:buFontTx/>
                        <a:buNone/>
                      </a:pPr>
                      <a:r>
                        <a:rPr lang="en-US" sz="1100" dirty="0" smtClean="0"/>
                        <a:t>Adjunctive to </a:t>
                      </a:r>
                      <a:r>
                        <a:rPr lang="en-US" sz="1100" b="1" kern="1200" dirty="0" smtClean="0">
                          <a:solidFill>
                            <a:srgbClr val="0432FF"/>
                          </a:solidFill>
                          <a:latin typeface="+mn-lt"/>
                          <a:ea typeface="+mn-ea"/>
                          <a:cs typeface="+mn-cs"/>
                        </a:rPr>
                        <a:t>levodopa/carbidopa</a:t>
                      </a:r>
                      <a:r>
                        <a:rPr lang="en-US" sz="1100" dirty="0" smtClean="0"/>
                        <a:t> in l</a:t>
                      </a:r>
                      <a:r>
                        <a:rPr lang="en-US" sz="1100" u="sng" dirty="0" smtClean="0"/>
                        <a:t>ater-stage </a:t>
                      </a:r>
                      <a:r>
                        <a:rPr lang="en-US" sz="1100" dirty="0" smtClean="0"/>
                        <a:t>parkinsonism to: </a:t>
                      </a:r>
                    </a:p>
                    <a:p>
                      <a:pPr marL="171450" indent="-171450">
                        <a:buFontTx/>
                        <a:buChar char="-"/>
                      </a:pPr>
                      <a:r>
                        <a:rPr lang="en-US" sz="1100" u="sng" dirty="0" smtClean="0"/>
                        <a:t>Reduce</a:t>
                      </a:r>
                      <a:r>
                        <a:rPr lang="en-US" sz="1100" dirty="0" smtClean="0"/>
                        <a:t> the required dose of </a:t>
                      </a:r>
                      <a:r>
                        <a:rPr lang="en-US" sz="1100" b="1" kern="1200" dirty="0" smtClean="0">
                          <a:solidFill>
                            <a:srgbClr val="0432FF"/>
                          </a:solidFill>
                          <a:latin typeface="+mn-lt"/>
                          <a:ea typeface="+mn-ea"/>
                          <a:cs typeface="+mn-cs"/>
                        </a:rPr>
                        <a:t>levodopa.</a:t>
                      </a:r>
                    </a:p>
                    <a:p>
                      <a:pPr marL="171450" indent="-171450">
                        <a:buFontTx/>
                        <a:buChar char="-"/>
                      </a:pPr>
                      <a:r>
                        <a:rPr lang="en-US" sz="1100" b="0" kern="1200" dirty="0" smtClean="0">
                          <a:solidFill>
                            <a:schemeClr val="tx1"/>
                          </a:solidFill>
                          <a:latin typeface="+mn-lt"/>
                          <a:ea typeface="+mn-ea"/>
                          <a:cs typeface="+mn-cs"/>
                        </a:rPr>
                        <a:t>A</a:t>
                      </a:r>
                      <a:r>
                        <a:rPr lang="en-US" sz="1100" kern="1200" dirty="0" smtClean="0">
                          <a:solidFill>
                            <a:schemeClr val="tx1"/>
                          </a:solidFill>
                          <a:latin typeface="+mn-lt"/>
                          <a:ea typeface="+mn-ea"/>
                          <a:cs typeface="+mn-cs"/>
                        </a:rPr>
                        <a:t>s monotherapy may be effective in newly diagnosed patients</a:t>
                      </a:r>
                    </a:p>
                    <a:p>
                      <a:pPr marL="0" indent="0">
                        <a:buFontTx/>
                        <a:buNone/>
                      </a:pPr>
                      <a:r>
                        <a:rPr lang="en-US" sz="1100" u="sng" dirty="0" smtClean="0"/>
                        <a:t>- Delay </a:t>
                      </a:r>
                      <a:r>
                        <a:rPr lang="en-US" sz="1100" dirty="0" smtClean="0"/>
                        <a:t>the onset of dyskinesia and motor fluctuations that usually accompany long-term treatment with </a:t>
                      </a:r>
                      <a:r>
                        <a:rPr lang="en-US" sz="1100" b="1" kern="1200" dirty="0" smtClean="0">
                          <a:solidFill>
                            <a:srgbClr val="0432FF"/>
                          </a:solidFill>
                          <a:latin typeface="+mn-lt"/>
                          <a:ea typeface="+mn-ea"/>
                          <a:cs typeface="+mn-cs"/>
                        </a:rPr>
                        <a:t>levodopa.</a:t>
                      </a:r>
                      <a:r>
                        <a:rPr lang="en-US" sz="1100" kern="1200" dirty="0" smtClean="0">
                          <a:solidFill>
                            <a:srgbClr val="00B050"/>
                          </a:solidFill>
                          <a:latin typeface="+mn-lt"/>
                          <a:ea typeface="+mn-ea"/>
                          <a:cs typeface="+mn-cs"/>
                        </a:rPr>
                        <a:t>(the main goal is to prolong the effect of </a:t>
                      </a:r>
                      <a:r>
                        <a:rPr lang="en-US" sz="1100" kern="1200" dirty="0" smtClean="0">
                          <a:solidFill>
                            <a:srgbClr val="0432FF"/>
                          </a:solidFill>
                          <a:latin typeface="+mn-lt"/>
                          <a:ea typeface="+mn-ea"/>
                          <a:cs typeface="+mn-cs"/>
                        </a:rPr>
                        <a:t>L-dopa</a:t>
                      </a:r>
                      <a:r>
                        <a:rPr lang="en-US" sz="1100" kern="1200" dirty="0" smtClean="0">
                          <a:solidFill>
                            <a:srgbClr val="00B050"/>
                          </a:solidFill>
                          <a:latin typeface="+mn-lt"/>
                          <a:ea typeface="+mn-ea"/>
                          <a:cs typeface="+mn-cs"/>
                        </a:rPr>
                        <a:t> without increase the dose and within the therapeutic range and that happens when</a:t>
                      </a:r>
                      <a:r>
                        <a:rPr lang="en-US" sz="1100" kern="1200" baseline="0" dirty="0" smtClean="0">
                          <a:solidFill>
                            <a:srgbClr val="00B050"/>
                          </a:solidFill>
                          <a:latin typeface="+mn-lt"/>
                          <a:ea typeface="+mn-ea"/>
                          <a:cs typeface="+mn-cs"/>
                        </a:rPr>
                        <a:t> we combine </a:t>
                      </a:r>
                      <a:r>
                        <a:rPr lang="en-US" sz="1100" kern="1200" baseline="0" dirty="0" smtClean="0">
                          <a:solidFill>
                            <a:srgbClr val="0432FF"/>
                          </a:solidFill>
                          <a:latin typeface="+mn-lt"/>
                          <a:ea typeface="+mn-ea"/>
                          <a:cs typeface="+mn-cs"/>
                        </a:rPr>
                        <a:t>L</a:t>
                      </a:r>
                      <a:r>
                        <a:rPr lang="en-US" sz="1100" kern="1200" dirty="0" smtClean="0">
                          <a:solidFill>
                            <a:srgbClr val="0432FF"/>
                          </a:solidFill>
                          <a:latin typeface="+mn-lt"/>
                          <a:ea typeface="+mn-ea"/>
                          <a:cs typeface="+mn-cs"/>
                        </a:rPr>
                        <a:t>-dopa</a:t>
                      </a:r>
                      <a:r>
                        <a:rPr lang="en-US" sz="1100" kern="1200" baseline="0" dirty="0" smtClean="0">
                          <a:solidFill>
                            <a:srgbClr val="00B050"/>
                          </a:solidFill>
                          <a:latin typeface="+mn-lt"/>
                          <a:ea typeface="+mn-ea"/>
                          <a:cs typeface="+mn-cs"/>
                        </a:rPr>
                        <a:t> with</a:t>
                      </a:r>
                      <a:r>
                        <a:rPr lang="en-US" sz="1100" kern="1200" dirty="0" smtClean="0">
                          <a:solidFill>
                            <a:srgbClr val="00B050"/>
                          </a:solidFill>
                          <a:latin typeface="+mn-lt"/>
                          <a:ea typeface="+mn-ea"/>
                          <a:cs typeface="+mn-cs"/>
                        </a:rPr>
                        <a:t> MAO &amp; COMT inhibitors )</a:t>
                      </a:r>
                      <a:endParaRPr lang="en-US" sz="1100" kern="1200" dirty="0">
                        <a:solidFill>
                          <a:srgbClr val="00B050"/>
                        </a:solidFill>
                        <a:latin typeface="+mn-lt"/>
                        <a:ea typeface="+mn-ea"/>
                        <a:cs typeface="+mn-cs"/>
                      </a:endParaRPr>
                    </a:p>
                  </a:txBody>
                  <a:tcPr/>
                </a:tc>
              </a:tr>
              <a:tr h="798790">
                <a:tc>
                  <a:txBody>
                    <a:bodyPr/>
                    <a:lstStyle/>
                    <a:p>
                      <a:pPr algn="ctr"/>
                      <a:r>
                        <a:rPr lang="en-US" sz="1100" b="1" dirty="0" smtClean="0">
                          <a:latin typeface="+mn-lt"/>
                          <a:ea typeface="Kartika" charset="0"/>
                          <a:cs typeface="Kartika" charset="0"/>
                        </a:rPr>
                        <a:t>ADRs</a:t>
                      </a:r>
                      <a:endParaRPr lang="en-US" sz="1100" b="1" dirty="0">
                        <a:latin typeface="+mn-lt"/>
                        <a:ea typeface="Kartika" charset="0"/>
                        <a:cs typeface="Kartika" charset="0"/>
                      </a:endParaRPr>
                    </a:p>
                  </a:txBody>
                  <a:tcPr vert="vert270">
                    <a:solidFill>
                      <a:srgbClr val="FFC000"/>
                    </a:solidFill>
                  </a:tcPr>
                </a:tc>
                <a:tc>
                  <a:txBody>
                    <a:bodyPr/>
                    <a:lstStyle/>
                    <a:p>
                      <a:r>
                        <a:rPr lang="en-US" sz="1100" dirty="0" smtClean="0"/>
                        <a:t>At high doses: </a:t>
                      </a:r>
                    </a:p>
                    <a:p>
                      <a:pPr marL="0" marR="0" indent="0" algn="l" defTabSz="514350" rtl="0" eaLnBrk="1" fontAlgn="auto" latinLnBrk="0" hangingPunct="1">
                        <a:lnSpc>
                          <a:spcPct val="100000"/>
                        </a:lnSpc>
                        <a:spcBef>
                          <a:spcPts val="0"/>
                        </a:spcBef>
                        <a:spcAft>
                          <a:spcPts val="0"/>
                        </a:spcAft>
                        <a:buClrTx/>
                        <a:buSzTx/>
                        <a:buFontTx/>
                        <a:buNone/>
                        <a:tabLst/>
                        <a:defRPr/>
                      </a:pPr>
                      <a:r>
                        <a:rPr lang="en-US" sz="1200" dirty="0" smtClean="0"/>
                        <a:t>- </a:t>
                      </a:r>
                      <a:r>
                        <a:rPr lang="en-US" sz="1100" dirty="0" smtClean="0"/>
                        <a:t>It may inhibit MAO-A</a:t>
                      </a:r>
                      <a:r>
                        <a:rPr lang="en-US" sz="1100" baseline="0" dirty="0" smtClean="0"/>
                        <a:t> →</a:t>
                      </a:r>
                      <a:r>
                        <a:rPr lang="en-US" sz="1100" b="1" dirty="0" smtClean="0">
                          <a:solidFill>
                            <a:srgbClr val="FF0000"/>
                          </a:solidFill>
                        </a:rPr>
                        <a:t>(hypertensive crises)</a:t>
                      </a:r>
                      <a:r>
                        <a:rPr lang="en-US" sz="1100" dirty="0" smtClean="0"/>
                        <a:t> →</a:t>
                      </a:r>
                      <a:r>
                        <a:rPr lang="en-US" sz="1100" dirty="0" smtClean="0">
                          <a:solidFill>
                            <a:srgbClr val="00B050"/>
                          </a:solidFill>
                        </a:rPr>
                        <a:t>as a result, do not prescribe </a:t>
                      </a:r>
                      <a:r>
                        <a:rPr lang="en-US" sz="1100" dirty="0" err="1" smtClean="0">
                          <a:solidFill>
                            <a:srgbClr val="0432FF"/>
                          </a:solidFill>
                        </a:rPr>
                        <a:t>selegiline</a:t>
                      </a:r>
                      <a:r>
                        <a:rPr lang="en-US" sz="1100" dirty="0" smtClean="0">
                          <a:solidFill>
                            <a:srgbClr val="00B050"/>
                          </a:solidFill>
                        </a:rPr>
                        <a:t> with drugs that increase the level of </a:t>
                      </a:r>
                      <a:r>
                        <a:rPr lang="en-US" sz="1100" dirty="0" err="1" smtClean="0">
                          <a:solidFill>
                            <a:srgbClr val="0432FF"/>
                          </a:solidFill>
                        </a:rPr>
                        <a:t>catecholamines</a:t>
                      </a:r>
                      <a:r>
                        <a:rPr lang="en-US" sz="1100" b="0" u="none" dirty="0" smtClean="0">
                          <a:solidFill>
                            <a:schemeClr val="tx1"/>
                          </a:solidFill>
                        </a:rPr>
                        <a:t>.            - May ↑the adverse effects of levodopa.</a:t>
                      </a:r>
                    </a:p>
                    <a:p>
                      <a:pPr lvl="0"/>
                      <a:r>
                        <a:rPr lang="en-US" sz="1100" dirty="0" smtClean="0"/>
                        <a:t>- May cause insomnia when taking later during the day.</a:t>
                      </a:r>
                      <a:endParaRPr lang="en-US" sz="1100" dirty="0">
                        <a:solidFill>
                          <a:schemeClr val="bg1">
                            <a:lumMod val="50000"/>
                          </a:schemeClr>
                        </a:solidFill>
                        <a:latin typeface="+mn-lt"/>
                      </a:endParaRPr>
                    </a:p>
                  </a:txBody>
                  <a:tcPr/>
                </a:tc>
              </a:tr>
              <a:tr h="1340515">
                <a:tc>
                  <a:txBody>
                    <a:bodyPr/>
                    <a:lstStyle/>
                    <a:p>
                      <a:pPr algn="ctr"/>
                      <a:r>
                        <a:rPr lang="en-US" sz="1100" b="1" dirty="0" smtClean="0">
                          <a:latin typeface="+mn-lt"/>
                          <a:ea typeface="Kartika" charset="0"/>
                          <a:cs typeface="Kartika" charset="0"/>
                        </a:rPr>
                        <a:t>Contra-indications</a:t>
                      </a:r>
                      <a:endParaRPr lang="en-US" sz="1100" b="1" dirty="0">
                        <a:latin typeface="+mn-lt"/>
                        <a:ea typeface="Kartika" charset="0"/>
                        <a:cs typeface="Kartika" charset="0"/>
                      </a:endParaRPr>
                    </a:p>
                  </a:txBody>
                  <a:tcPr vert="vert270" anchor="ctr">
                    <a:solidFill>
                      <a:srgbClr val="FFC000"/>
                    </a:solidFill>
                  </a:tcPr>
                </a:tc>
                <a:tc>
                  <a:txBody>
                    <a:bodyPr/>
                    <a:lstStyle/>
                    <a:p>
                      <a:pPr algn="l" rtl="0" eaLnBrk="1" hangingPunct="1">
                        <a:lnSpc>
                          <a:spcPct val="90000"/>
                        </a:lnSpc>
                        <a:buFont typeface="Wingdings" panose="05000000000000000000" pitchFamily="2" charset="2"/>
                        <a:buNone/>
                        <a:defRPr/>
                      </a:pPr>
                      <a:r>
                        <a:rPr lang="en-US" sz="1200" b="1" kern="1200" dirty="0" smtClean="0">
                          <a:solidFill>
                            <a:schemeClr val="tx1"/>
                          </a:solidFill>
                          <a:latin typeface="+mn-lt"/>
                          <a:ea typeface="+mn-ea"/>
                          <a:cs typeface="+mn-cs"/>
                        </a:rPr>
                        <a:t>Co-administered with:</a:t>
                      </a:r>
                    </a:p>
                    <a:p>
                      <a:pPr marL="228600" indent="-228600" algn="l" rtl="0" eaLnBrk="1" hangingPunct="1">
                        <a:lnSpc>
                          <a:spcPct val="90000"/>
                        </a:lnSpc>
                        <a:buFont typeface="+mj-lt"/>
                        <a:buAutoNum type="arabicPeriod"/>
                        <a:defRPr/>
                      </a:pPr>
                      <a:r>
                        <a:rPr lang="en-US" sz="1100" b="1" kern="1200" dirty="0" smtClean="0">
                          <a:solidFill>
                            <a:srgbClr val="0432FF"/>
                          </a:solidFill>
                          <a:latin typeface="+mn-lt"/>
                          <a:ea typeface="+mn-ea"/>
                          <a:cs typeface="+mn-cs"/>
                        </a:rPr>
                        <a:t>Meperidine</a:t>
                      </a:r>
                      <a:r>
                        <a:rPr lang="en-US" sz="1100" b="1" kern="1200" baseline="0" dirty="0" smtClean="0">
                          <a:solidFill>
                            <a:srgbClr val="0432FF"/>
                          </a:solidFill>
                          <a:latin typeface="+mn-lt"/>
                          <a:ea typeface="+mn-ea"/>
                          <a:cs typeface="+mn-cs"/>
                        </a:rPr>
                        <a:t> </a:t>
                      </a:r>
                      <a:endParaRPr lang="en-US" sz="1100" b="1" kern="1200" dirty="0" smtClean="0">
                        <a:solidFill>
                          <a:srgbClr val="0432FF"/>
                        </a:solidFill>
                        <a:latin typeface="+mn-lt"/>
                        <a:ea typeface="+mn-ea"/>
                        <a:cs typeface="+mn-cs"/>
                      </a:endParaRPr>
                    </a:p>
                    <a:p>
                      <a:pPr marL="228600" lvl="0" indent="-228600" algn="l" rtl="0" eaLnBrk="1" hangingPunct="1">
                        <a:lnSpc>
                          <a:spcPct val="90000"/>
                        </a:lnSpc>
                        <a:buFont typeface="+mj-lt"/>
                        <a:buAutoNum type="arabicPeriod"/>
                        <a:defRPr/>
                      </a:pPr>
                      <a:r>
                        <a:rPr lang="en-US" sz="1100" kern="1200" dirty="0" smtClean="0">
                          <a:solidFill>
                            <a:schemeClr val="tx1"/>
                          </a:solidFill>
                          <a:latin typeface="+mn-lt"/>
                          <a:ea typeface="+mn-ea"/>
                          <a:cs typeface="+mn-cs"/>
                        </a:rPr>
                        <a:t> </a:t>
                      </a:r>
                      <a:r>
                        <a:rPr lang="en-US" sz="1100" b="1" kern="1200" dirty="0" smtClean="0">
                          <a:solidFill>
                            <a:srgbClr val="0432FF"/>
                          </a:solidFill>
                          <a:latin typeface="+mn-lt"/>
                          <a:ea typeface="+mn-ea"/>
                          <a:cs typeface="+mn-cs"/>
                        </a:rPr>
                        <a:t>Tricyclic antidepressants.</a:t>
                      </a:r>
                    </a:p>
                    <a:p>
                      <a:pPr marL="228600" marR="0" lvl="0" indent="-228600" algn="l" defTabSz="514350" rtl="0" eaLnBrk="1" fontAlgn="auto" latinLnBrk="0" hangingPunct="1">
                        <a:lnSpc>
                          <a:spcPct val="90000"/>
                        </a:lnSpc>
                        <a:spcBef>
                          <a:spcPts val="0"/>
                        </a:spcBef>
                        <a:spcAft>
                          <a:spcPts val="0"/>
                        </a:spcAft>
                        <a:buClrTx/>
                        <a:buSzTx/>
                        <a:buFont typeface="+mj-lt"/>
                        <a:buAutoNum type="arabicPeriod"/>
                        <a:tabLst/>
                        <a:defRPr/>
                      </a:pPr>
                      <a:r>
                        <a:rPr lang="en-US" sz="1100" kern="1200" dirty="0" smtClean="0">
                          <a:solidFill>
                            <a:schemeClr val="tx1"/>
                          </a:solidFill>
                          <a:latin typeface="+mn-lt"/>
                          <a:ea typeface="+mn-ea"/>
                          <a:cs typeface="+mn-cs"/>
                        </a:rPr>
                        <a:t> Selective </a:t>
                      </a:r>
                      <a:r>
                        <a:rPr lang="en-US" sz="1100" kern="1200" dirty="0" smtClean="0">
                          <a:solidFill>
                            <a:srgbClr val="0432FF"/>
                          </a:solidFill>
                          <a:latin typeface="+mn-lt"/>
                          <a:ea typeface="+mn-ea"/>
                          <a:cs typeface="+mn-cs"/>
                        </a:rPr>
                        <a:t>serotonin</a:t>
                      </a:r>
                      <a:r>
                        <a:rPr lang="en-US" sz="1100" kern="1200" dirty="0" smtClean="0">
                          <a:solidFill>
                            <a:schemeClr val="tx1"/>
                          </a:solidFill>
                          <a:latin typeface="+mn-lt"/>
                          <a:ea typeface="+mn-ea"/>
                          <a:cs typeface="+mn-cs"/>
                        </a:rPr>
                        <a:t> reuptake </a:t>
                      </a:r>
                      <a:r>
                        <a:rPr lang="en-US" sz="1200" kern="1200" dirty="0" smtClean="0">
                          <a:solidFill>
                            <a:schemeClr val="tx1"/>
                          </a:solidFill>
                          <a:latin typeface="+mn-lt"/>
                          <a:ea typeface="+mn-ea"/>
                          <a:cs typeface="+mn-cs"/>
                        </a:rPr>
                        <a:t>inhibitors (may cause hyperpyrexia, agitation, delirium, coma).</a:t>
                      </a:r>
                      <a:r>
                        <a:rPr lang="en-US" sz="1200" kern="1200" dirty="0" smtClean="0">
                          <a:solidFill>
                            <a:srgbClr val="00B050"/>
                          </a:solidFill>
                          <a:latin typeface="+mn-lt"/>
                          <a:ea typeface="+mn-ea"/>
                          <a:cs typeface="+mn-cs"/>
                        </a:rPr>
                        <a:t>due to increase in catecholamine</a:t>
                      </a:r>
                      <a:r>
                        <a:rPr lang="en-US" sz="1200" kern="1200" dirty="0" smtClean="0">
                          <a:solidFill>
                            <a:schemeClr val="tx1"/>
                          </a:solidFill>
                          <a:latin typeface="+mn-lt"/>
                          <a:ea typeface="+mn-ea"/>
                          <a:cs typeface="+mn-cs"/>
                        </a:rPr>
                        <a:t> </a:t>
                      </a:r>
                      <a:r>
                        <a:rPr lang="en-US" sz="1200" dirty="0" smtClean="0">
                          <a:solidFill>
                            <a:srgbClr val="00B050"/>
                          </a:solidFill>
                        </a:rPr>
                        <a:t>→Serotonin toxicity.</a:t>
                      </a:r>
                      <a:endParaRPr lang="en-US" sz="1200" kern="1200" dirty="0" smtClean="0">
                        <a:solidFill>
                          <a:schemeClr val="tx1"/>
                        </a:solidFill>
                        <a:latin typeface="+mn-lt"/>
                        <a:ea typeface="+mn-ea"/>
                        <a:cs typeface="+mn-cs"/>
                      </a:endParaRPr>
                    </a:p>
                    <a:p>
                      <a:pPr marL="228600" marR="0" lvl="0" indent="-228600" algn="l" defTabSz="514350" rtl="0" eaLnBrk="1" fontAlgn="auto" latinLnBrk="0" hangingPunct="1">
                        <a:lnSpc>
                          <a:spcPct val="90000"/>
                        </a:lnSpc>
                        <a:spcBef>
                          <a:spcPts val="0"/>
                        </a:spcBef>
                        <a:spcAft>
                          <a:spcPts val="0"/>
                        </a:spcAft>
                        <a:buClrTx/>
                        <a:buSzTx/>
                        <a:buFont typeface="+mj-lt"/>
                        <a:buAutoNum type="arabicPeriod"/>
                        <a:tabLst/>
                        <a:defRPr/>
                      </a:pPr>
                      <a:r>
                        <a:rPr lang="en-US" sz="1100" kern="1200" dirty="0" smtClean="0">
                          <a:solidFill>
                            <a:schemeClr val="tx1"/>
                          </a:solidFill>
                          <a:latin typeface="+mn-lt"/>
                          <a:ea typeface="+mn-ea"/>
                          <a:cs typeface="+mn-cs"/>
                        </a:rPr>
                        <a:t> Food restriction “low </a:t>
                      </a:r>
                      <a:r>
                        <a:rPr lang="en-US" sz="1100" b="1" kern="1200" dirty="0" smtClean="0">
                          <a:solidFill>
                            <a:srgbClr val="0432FF"/>
                          </a:solidFill>
                          <a:latin typeface="+mn-lt"/>
                          <a:ea typeface="+mn-ea"/>
                          <a:cs typeface="+mn-cs"/>
                        </a:rPr>
                        <a:t>tyramine</a:t>
                      </a:r>
                      <a:r>
                        <a:rPr lang="en-US" sz="1100" kern="1200" dirty="0" smtClean="0">
                          <a:solidFill>
                            <a:schemeClr val="tx1"/>
                          </a:solidFill>
                          <a:latin typeface="+mn-lt"/>
                          <a:ea typeface="+mn-ea"/>
                          <a:cs typeface="+mn-cs"/>
                        </a:rPr>
                        <a:t> diet” is required</a:t>
                      </a:r>
                      <a:r>
                        <a:rPr lang="en-US" sz="1100" kern="1200" dirty="0" smtClean="0">
                          <a:solidFill>
                            <a:srgbClr val="00B050"/>
                          </a:solidFill>
                          <a:latin typeface="+mn-lt"/>
                          <a:ea typeface="+mn-ea"/>
                          <a:cs typeface="+mn-cs"/>
                        </a:rPr>
                        <a:t>.</a:t>
                      </a:r>
                      <a:r>
                        <a:rPr lang="en-US" sz="1100" baseline="0" dirty="0" smtClean="0">
                          <a:solidFill>
                            <a:srgbClr val="00B050"/>
                          </a:solidFill>
                        </a:rPr>
                        <a:t> →</a:t>
                      </a:r>
                      <a:r>
                        <a:rPr lang="en-US" sz="1100" dirty="0" smtClean="0">
                          <a:solidFill>
                            <a:srgbClr val="00B050"/>
                          </a:solidFill>
                        </a:rPr>
                        <a:t>increase release of E &amp; NE →sever elevation in BP (cheese effect)</a:t>
                      </a:r>
                      <a:r>
                        <a:rPr lang="en-US" sz="1100" kern="1200" dirty="0" smtClean="0">
                          <a:solidFill>
                            <a:srgbClr val="00B050"/>
                          </a:solidFill>
                          <a:latin typeface="+mn-lt"/>
                          <a:ea typeface="+mn-ea"/>
                          <a:cs typeface="+mn-cs"/>
                        </a:rPr>
                        <a:t>(</a:t>
                      </a:r>
                      <a:r>
                        <a:rPr lang="en-US" sz="1100" kern="1200" dirty="0" smtClean="0">
                          <a:solidFill>
                            <a:srgbClr val="00B050"/>
                          </a:solidFill>
                          <a:latin typeface="+mn-lt"/>
                          <a:ea typeface="+mn-ea"/>
                          <a:cs typeface="+mn-cs"/>
                        </a:rPr>
                        <a:t>cheese and banana are rich in tyramine which increase</a:t>
                      </a:r>
                      <a:r>
                        <a:rPr lang="en-US" sz="1100" kern="1200" baseline="0" dirty="0" smtClean="0">
                          <a:solidFill>
                            <a:srgbClr val="00B050"/>
                          </a:solidFill>
                          <a:latin typeface="+mn-lt"/>
                          <a:ea typeface="+mn-ea"/>
                          <a:cs typeface="+mn-cs"/>
                        </a:rPr>
                        <a:t> noradrenaline. So, taking this type of food with MAO B inhibitor (which indirectly increase noradrenaline) will increase the catecholamine level epically noradrenaline  and causes hypertension )</a:t>
                      </a:r>
                      <a:endParaRPr lang="en-US" sz="1100" kern="1200" dirty="0" smtClean="0">
                        <a:solidFill>
                          <a:srgbClr val="00B050"/>
                        </a:solidFill>
                        <a:latin typeface="+mn-lt"/>
                        <a:ea typeface="+mn-ea"/>
                        <a:cs typeface="+mn-cs"/>
                      </a:endParaRPr>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325041566"/>
              </p:ext>
            </p:extLst>
          </p:nvPr>
        </p:nvGraphicFramePr>
        <p:xfrm>
          <a:off x="0" y="5822203"/>
          <a:ext cx="6858000" cy="3535330"/>
        </p:xfrm>
        <a:graphic>
          <a:graphicData uri="http://schemas.openxmlformats.org/drawingml/2006/table">
            <a:tbl>
              <a:tblPr firstRow="1" bandRow="1">
                <a:tableStyleId>{5940675A-B579-460E-94D1-54222C63F5DA}</a:tableStyleId>
              </a:tblPr>
              <a:tblGrid>
                <a:gridCol w="564204"/>
                <a:gridCol w="3394953"/>
                <a:gridCol w="2898843"/>
              </a:tblGrid>
              <a:tr h="467085">
                <a:tc gridSpan="3">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800" b="1" kern="1200" dirty="0" smtClean="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COMT(</a:t>
                      </a:r>
                      <a:r>
                        <a:rPr lang="en-US" altLang="en-US" sz="1800" b="1" kern="1200" dirty="0" smtClean="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Catechol-O-Methyl transferase</a:t>
                      </a:r>
                      <a:r>
                        <a:rPr lang="en-US" sz="1800" b="1" kern="1200" dirty="0" smtClean="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 Inhibitors</a:t>
                      </a:r>
                      <a:endParaRPr lang="en-US" sz="1800" b="1" kern="1200"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US" sz="1600" u="sng" dirty="0">
                        <a:solidFill>
                          <a:srgbClr val="0070C0"/>
                        </a:solidFill>
                        <a:latin typeface="+mn-lt"/>
                      </a:endParaRPr>
                    </a:p>
                  </a:txBody>
                  <a:tcPr/>
                </a:tc>
                <a:tc hMerge="1">
                  <a:txBody>
                    <a:bodyPr/>
                    <a:lstStyle/>
                    <a:p>
                      <a:endParaRPr lang="en-US"/>
                    </a:p>
                  </a:txBody>
                  <a:tcPr/>
                </a:tc>
              </a:tr>
              <a:tr h="401172">
                <a:tc>
                  <a:txBody>
                    <a:bodyPr/>
                    <a:lstStyle/>
                    <a:p>
                      <a:pPr algn="ctr"/>
                      <a:r>
                        <a:rPr lang="en-US" sz="1050" b="1" dirty="0" smtClean="0">
                          <a:latin typeface="+mn-lt"/>
                          <a:ea typeface="Kartika" charset="0"/>
                          <a:cs typeface="Kartika" charset="0"/>
                        </a:rPr>
                        <a:t>Drug </a:t>
                      </a:r>
                      <a:endParaRPr lang="en-US" sz="1050" b="1" dirty="0">
                        <a:latin typeface="+mn-lt"/>
                        <a:ea typeface="Kartika" charset="0"/>
                        <a:cs typeface="Kartika" charset="0"/>
                      </a:endParaRPr>
                    </a:p>
                  </a:txBody>
                  <a:tcPr vert="vert270" anchor="ctr">
                    <a:lnT w="12700" cap="flat" cmpd="sng" algn="ctr">
                      <a:solidFill>
                        <a:schemeClr val="tx1"/>
                      </a:solidFill>
                      <a:prstDash val="solid"/>
                      <a:round/>
                      <a:headEnd type="none" w="med" len="med"/>
                      <a:tailEnd type="none" w="med" len="med"/>
                    </a:lnT>
                    <a:solidFill>
                      <a:srgbClr val="FFC000"/>
                    </a:solidFill>
                  </a:tcPr>
                </a:tc>
                <a:tc>
                  <a:txBody>
                    <a:bodyPr/>
                    <a:lstStyle/>
                    <a:p>
                      <a:pPr algn="ctr"/>
                      <a:r>
                        <a:rPr lang="en-US" sz="1200" b="1" dirty="0" err="1" smtClean="0">
                          <a:solidFill>
                            <a:srgbClr val="0432FF"/>
                          </a:solidFill>
                        </a:rPr>
                        <a:t>Enta</a:t>
                      </a:r>
                      <a:r>
                        <a:rPr lang="en-US" sz="1200" b="1" u="sng" dirty="0" err="1" smtClean="0">
                          <a:solidFill>
                            <a:srgbClr val="0432FF"/>
                          </a:solidFill>
                        </a:rPr>
                        <a:t>capone</a:t>
                      </a:r>
                      <a:endParaRPr lang="en-US" sz="1200" b="1" u="sng" dirty="0">
                        <a:solidFill>
                          <a:srgbClr val="0432FF"/>
                        </a:solidFill>
                        <a:latin typeface="+mn-lt"/>
                      </a:endParaRPr>
                    </a:p>
                  </a:txBody>
                  <a:tcPr anchor="ctr">
                    <a:lnT w="12700" cap="flat" cmpd="sng" algn="ctr">
                      <a:solidFill>
                        <a:schemeClr val="tx1"/>
                      </a:solidFill>
                      <a:prstDash val="solid"/>
                      <a:round/>
                      <a:headEnd type="none" w="med" len="med"/>
                      <a:tailEnd type="none" w="med" len="med"/>
                    </a:lnT>
                    <a:solidFill>
                      <a:srgbClr val="009193">
                        <a:alpha val="30980"/>
                      </a:srgbClr>
                    </a:solidFill>
                  </a:tcPr>
                </a:tc>
                <a:tc>
                  <a:txBody>
                    <a:bodyPr/>
                    <a:lstStyle/>
                    <a:p>
                      <a:pPr algn="ctr"/>
                      <a:r>
                        <a:rPr lang="en-US" sz="1200" b="1" dirty="0" err="1" smtClean="0">
                          <a:solidFill>
                            <a:srgbClr val="0432FF"/>
                          </a:solidFill>
                        </a:rPr>
                        <a:t>Tole</a:t>
                      </a:r>
                      <a:r>
                        <a:rPr lang="en-US" sz="1200" b="1" u="sng" dirty="0" err="1" smtClean="0">
                          <a:solidFill>
                            <a:srgbClr val="0432FF"/>
                          </a:solidFill>
                        </a:rPr>
                        <a:t>capone</a:t>
                      </a:r>
                      <a:endParaRPr lang="en-US" sz="1200" b="1" u="sng" dirty="0" smtClean="0">
                        <a:solidFill>
                          <a:srgbClr val="0432FF"/>
                        </a:solidFill>
                      </a:endParaRPr>
                    </a:p>
                  </a:txBody>
                  <a:tcPr anchor="ctr">
                    <a:lnT w="12700" cap="flat" cmpd="sng" algn="ctr">
                      <a:solidFill>
                        <a:schemeClr val="tx1"/>
                      </a:solidFill>
                      <a:prstDash val="solid"/>
                      <a:round/>
                      <a:headEnd type="none" w="med" len="med"/>
                      <a:tailEnd type="none" w="med" len="med"/>
                    </a:lnT>
                    <a:solidFill>
                      <a:srgbClr val="FF9300">
                        <a:alpha val="34118"/>
                      </a:srgbClr>
                    </a:solidFill>
                  </a:tcPr>
                </a:tc>
              </a:tr>
              <a:tr h="1046076">
                <a:tc>
                  <a:txBody>
                    <a:bodyPr/>
                    <a:lstStyle/>
                    <a:p>
                      <a:pPr algn="ctr"/>
                      <a:r>
                        <a:rPr lang="en-US" sz="1200" b="1" dirty="0" smtClean="0">
                          <a:latin typeface="+mn-lt"/>
                          <a:ea typeface="Kartika" charset="0"/>
                          <a:cs typeface="Kartika" charset="0"/>
                        </a:rPr>
                        <a:t>Action/Mech.</a:t>
                      </a:r>
                      <a:r>
                        <a:rPr lang="en-US" sz="1200" b="1" baseline="0" dirty="0" smtClean="0">
                          <a:latin typeface="+mn-lt"/>
                          <a:ea typeface="Kartika" charset="0"/>
                          <a:cs typeface="Kartika" charset="0"/>
                        </a:rPr>
                        <a:t> of action</a:t>
                      </a:r>
                      <a:endParaRPr lang="en-US" sz="1200" b="1" dirty="0">
                        <a:latin typeface="+mn-lt"/>
                        <a:ea typeface="Kartika" charset="0"/>
                        <a:cs typeface="Kartika" charset="0"/>
                      </a:endParaRPr>
                    </a:p>
                  </a:txBody>
                  <a:tcPr vert="vert270" anchor="ctr">
                    <a:solidFill>
                      <a:srgbClr val="FFC000"/>
                    </a:solidFill>
                  </a:tcPr>
                </a:tc>
                <a:tc>
                  <a:txBody>
                    <a:bodyPr/>
                    <a:lstStyle/>
                    <a:p>
                      <a:pPr marL="0" indent="0">
                        <a:buFont typeface="Arial" charset="0"/>
                        <a:buNone/>
                      </a:pPr>
                      <a:r>
                        <a:rPr lang="en-US" sz="1200" dirty="0" smtClean="0"/>
                        <a:t>-  Acts </a:t>
                      </a:r>
                      <a:r>
                        <a:rPr lang="en-US" sz="1200" u="sng" dirty="0" smtClean="0"/>
                        <a:t>peripherally</a:t>
                      </a:r>
                      <a:r>
                        <a:rPr lang="en-US" sz="1200" dirty="0" smtClean="0"/>
                        <a:t> to inhibit COMT enzyme required for</a:t>
                      </a:r>
                      <a:r>
                        <a:rPr lang="en-US" sz="1200" baseline="0" dirty="0" smtClean="0"/>
                        <a:t> </a:t>
                      </a:r>
                      <a:r>
                        <a:rPr lang="en-US" sz="1200" dirty="0" smtClean="0">
                          <a:solidFill>
                            <a:srgbClr val="0432FF"/>
                          </a:solidFill>
                        </a:rPr>
                        <a:t>L-dopa</a:t>
                      </a:r>
                      <a:r>
                        <a:rPr lang="en-US" sz="1200" dirty="0" smtClean="0">
                          <a:solidFill>
                            <a:schemeClr val="accent1">
                              <a:lumMod val="75000"/>
                            </a:schemeClr>
                          </a:solidFill>
                        </a:rPr>
                        <a:t> </a:t>
                      </a:r>
                      <a:r>
                        <a:rPr lang="en-US" sz="1200" dirty="0" smtClean="0"/>
                        <a:t>degradation. </a:t>
                      </a:r>
                    </a:p>
                    <a:p>
                      <a:pPr marL="171450" indent="-171450">
                        <a:buFontTx/>
                        <a:buChar char="-"/>
                      </a:pPr>
                      <a:r>
                        <a:rPr lang="en-US" sz="1200" dirty="0" smtClean="0"/>
                        <a:t>Usually given in combination with  </a:t>
                      </a:r>
                      <a:r>
                        <a:rPr lang="en-US" sz="1200" dirty="0" smtClean="0">
                          <a:solidFill>
                            <a:srgbClr val="0432FF"/>
                          </a:solidFill>
                        </a:rPr>
                        <a:t>L-dopa and carbidopa </a:t>
                      </a:r>
                      <a:r>
                        <a:rPr lang="en-US" sz="1200" dirty="0" smtClean="0"/>
                        <a:t>to diminish</a:t>
                      </a:r>
                      <a:r>
                        <a:rPr lang="en-US" sz="1200" baseline="0" dirty="0" smtClean="0"/>
                        <a:t> </a:t>
                      </a:r>
                      <a:r>
                        <a:rPr lang="en-US" sz="1200" dirty="0" smtClean="0">
                          <a:solidFill>
                            <a:srgbClr val="FF0000"/>
                          </a:solidFill>
                        </a:rPr>
                        <a:t>peripheral</a:t>
                      </a:r>
                      <a:r>
                        <a:rPr lang="en-US" sz="1200" dirty="0" smtClean="0"/>
                        <a:t> metabolism of</a:t>
                      </a:r>
                      <a:r>
                        <a:rPr lang="en-US" sz="1200" baseline="0" dirty="0" smtClean="0"/>
                        <a:t> </a:t>
                      </a:r>
                      <a:r>
                        <a:rPr lang="en-US" sz="1200" dirty="0" smtClean="0">
                          <a:solidFill>
                            <a:srgbClr val="0432FF"/>
                          </a:solidFill>
                        </a:rPr>
                        <a:t>L-dopa.</a:t>
                      </a:r>
                    </a:p>
                    <a:p>
                      <a:pPr marL="171450" indent="-171450">
                        <a:buFontTx/>
                        <a:buChar char="-"/>
                      </a:pPr>
                      <a:r>
                        <a:rPr lang="en-US" sz="1200" dirty="0" smtClean="0">
                          <a:solidFill>
                            <a:srgbClr val="00B050"/>
                          </a:solidFill>
                          <a:latin typeface="+mn-lt"/>
                        </a:rPr>
                        <a:t>Can’t cross BBB</a:t>
                      </a:r>
                      <a:endParaRPr lang="en-US" sz="1200" dirty="0">
                        <a:solidFill>
                          <a:srgbClr val="00B050"/>
                        </a:solidFill>
                        <a:latin typeface="+mn-lt"/>
                      </a:endParaRPr>
                    </a:p>
                  </a:txBody>
                  <a:tcPr/>
                </a:tc>
                <a:tc>
                  <a:txBody>
                    <a:bodyPr/>
                    <a:lstStyle/>
                    <a:p>
                      <a:pPr marL="0" indent="0">
                        <a:buFont typeface="Arial" charset="0"/>
                        <a:buNone/>
                      </a:pPr>
                      <a:r>
                        <a:rPr lang="en-US" sz="1200" dirty="0" smtClean="0"/>
                        <a:t>- </a:t>
                      </a:r>
                      <a:r>
                        <a:rPr lang="en-US" sz="1200" u="sng" dirty="0" smtClean="0"/>
                        <a:t>Peripheral and central </a:t>
                      </a:r>
                      <a:r>
                        <a:rPr lang="en-US" sz="1200" dirty="0" smtClean="0"/>
                        <a:t>COMT inhibitor</a:t>
                      </a:r>
                      <a:endParaRPr lang="ar-SA" sz="1200" dirty="0" smtClean="0"/>
                    </a:p>
                    <a:p>
                      <a:pPr marL="0" indent="0">
                        <a:buFont typeface="Arial" charset="0"/>
                        <a:buNone/>
                      </a:pPr>
                      <a:r>
                        <a:rPr lang="ar-SA" sz="1200" dirty="0" smtClean="0"/>
                        <a:t>-</a:t>
                      </a:r>
                      <a:r>
                        <a:rPr lang="en-US" sz="1200" dirty="0" smtClean="0"/>
                        <a:t> More lipid  soluble than </a:t>
                      </a:r>
                      <a:r>
                        <a:rPr lang="en-US" sz="1200" dirty="0" err="1" smtClean="0">
                          <a:solidFill>
                            <a:srgbClr val="0432FF"/>
                          </a:solidFill>
                        </a:rPr>
                        <a:t>entacapone</a:t>
                      </a:r>
                      <a:r>
                        <a:rPr lang="en-US" sz="1200" dirty="0" smtClean="0">
                          <a:solidFill>
                            <a:srgbClr val="0432FF"/>
                          </a:solidFill>
                        </a:rPr>
                        <a:t>. </a:t>
                      </a:r>
                    </a:p>
                    <a:p>
                      <a:pPr marL="0" indent="0">
                        <a:buFont typeface="Arial" charset="0"/>
                        <a:buNone/>
                      </a:pPr>
                      <a:r>
                        <a:rPr lang="en-US" sz="1200" dirty="0" smtClean="0"/>
                        <a:t>- More penetration into CNS.</a:t>
                      </a:r>
                    </a:p>
                    <a:p>
                      <a:pPr marL="0" indent="0">
                        <a:buFont typeface="Arial" charset="0"/>
                        <a:buNone/>
                      </a:pPr>
                      <a:r>
                        <a:rPr lang="en-US" sz="1200" dirty="0" smtClean="0">
                          <a:solidFill>
                            <a:srgbClr val="009193"/>
                          </a:solidFill>
                        </a:rPr>
                        <a:t> </a:t>
                      </a:r>
                      <a:r>
                        <a:rPr lang="en-US" sz="1200" b="1" dirty="0" smtClean="0">
                          <a:solidFill>
                            <a:srgbClr val="009193"/>
                          </a:solidFill>
                        </a:rPr>
                        <a:t>- </a:t>
                      </a:r>
                      <a:r>
                        <a:rPr lang="en-US" sz="1200" b="1" dirty="0" err="1" smtClean="0">
                          <a:solidFill>
                            <a:srgbClr val="009193"/>
                          </a:solidFill>
                        </a:rPr>
                        <a:t>Tole</a:t>
                      </a:r>
                      <a:r>
                        <a:rPr lang="en-US" sz="1200" b="1" dirty="0" smtClean="0">
                          <a:solidFill>
                            <a:srgbClr val="009193"/>
                          </a:solidFill>
                        </a:rPr>
                        <a:t> = Total = Central &amp; peripheral</a:t>
                      </a:r>
                      <a:endParaRPr lang="en-US" sz="1200" b="1" dirty="0">
                        <a:solidFill>
                          <a:srgbClr val="009193"/>
                        </a:solidFill>
                        <a:latin typeface="+mn-lt"/>
                      </a:endParaRPr>
                    </a:p>
                  </a:txBody>
                  <a:tcPr/>
                </a:tc>
              </a:tr>
              <a:tr h="929713">
                <a:tc>
                  <a:txBody>
                    <a:bodyPr/>
                    <a:lstStyle/>
                    <a:p>
                      <a:pPr algn="ctr"/>
                      <a:r>
                        <a:rPr lang="en-US" sz="1200" b="1" dirty="0" smtClean="0">
                          <a:latin typeface="+mn-lt"/>
                          <a:ea typeface="Kartika" charset="0"/>
                          <a:cs typeface="Kartika" charset="0"/>
                        </a:rPr>
                        <a:t>Indications </a:t>
                      </a:r>
                      <a:endParaRPr lang="en-US" sz="1200" b="1" dirty="0">
                        <a:latin typeface="+mn-lt"/>
                        <a:ea typeface="Kartika" charset="0"/>
                        <a:cs typeface="Kartika" charset="0"/>
                      </a:endParaRPr>
                    </a:p>
                  </a:txBody>
                  <a:tcPr vert="vert270" anchor="ctr">
                    <a:solidFill>
                      <a:srgbClr val="FFC000"/>
                    </a:solidFill>
                  </a:tcPr>
                </a:tc>
                <a:tc gridSpan="2">
                  <a:txBody>
                    <a:bodyPr/>
                    <a:lstStyle/>
                    <a:p>
                      <a:r>
                        <a:rPr lang="en-US" sz="1200" b="1" dirty="0" smtClean="0"/>
                        <a:t>Used as adjuvant to </a:t>
                      </a:r>
                      <a:r>
                        <a:rPr lang="en-US" sz="1200" b="1" dirty="0" smtClean="0">
                          <a:solidFill>
                            <a:srgbClr val="0432FF"/>
                          </a:solidFill>
                        </a:rPr>
                        <a:t>L-dopa + carbidopa </a:t>
                      </a:r>
                      <a:r>
                        <a:rPr lang="en-US" sz="1200" b="1" dirty="0" smtClean="0"/>
                        <a:t>to: </a:t>
                      </a:r>
                    </a:p>
                    <a:p>
                      <a:r>
                        <a:rPr lang="en-US" sz="1200" dirty="0" smtClean="0"/>
                        <a:t>- Decrease fluctuations </a:t>
                      </a:r>
                    </a:p>
                    <a:p>
                      <a:r>
                        <a:rPr lang="en-US" sz="1200" dirty="0" smtClean="0"/>
                        <a:t>- Improve response</a:t>
                      </a:r>
                    </a:p>
                    <a:p>
                      <a:r>
                        <a:rPr lang="en-US" sz="1200" dirty="0" smtClean="0">
                          <a:latin typeface="+mn-lt"/>
                        </a:rPr>
                        <a:t>-</a:t>
                      </a:r>
                      <a:r>
                        <a:rPr lang="en-US" sz="1200" baseline="0" dirty="0" smtClean="0">
                          <a:latin typeface="+mn-lt"/>
                        </a:rPr>
                        <a:t> </a:t>
                      </a:r>
                      <a:r>
                        <a:rPr lang="en-US" sz="1200" baseline="0" dirty="0" smtClean="0">
                          <a:solidFill>
                            <a:srgbClr val="FF0000"/>
                          </a:solidFill>
                          <a:latin typeface="+mn-lt"/>
                        </a:rPr>
                        <a:t>Prolong the ON-TIME</a:t>
                      </a:r>
                      <a:endParaRPr lang="en-US" sz="1200" dirty="0">
                        <a:solidFill>
                          <a:srgbClr val="FF0000"/>
                        </a:solidFill>
                        <a:latin typeface="+mn-lt"/>
                      </a:endParaRPr>
                    </a:p>
                  </a:txBody>
                  <a:tcPr/>
                </a:tc>
                <a:tc hMerge="1">
                  <a:txBody>
                    <a:bodyPr/>
                    <a:lstStyle/>
                    <a:p>
                      <a:endParaRPr lang="en-US"/>
                    </a:p>
                  </a:txBody>
                  <a:tcPr/>
                </a:tc>
              </a:tr>
              <a:tr h="271092">
                <a:tc rowSpan="2">
                  <a:txBody>
                    <a:bodyPr/>
                    <a:lstStyle/>
                    <a:p>
                      <a:pPr algn="ctr"/>
                      <a:r>
                        <a:rPr lang="en-US" sz="1200" b="1" dirty="0" smtClean="0">
                          <a:latin typeface="+mn-lt"/>
                          <a:ea typeface="Kartika" charset="0"/>
                          <a:cs typeface="Kartika" charset="0"/>
                        </a:rPr>
                        <a:t>ADRs</a:t>
                      </a:r>
                      <a:endParaRPr lang="en-US" sz="1200" b="1" dirty="0">
                        <a:latin typeface="+mn-lt"/>
                        <a:ea typeface="Kartika" charset="0"/>
                        <a:cs typeface="Kartika" charset="0"/>
                      </a:endParaRPr>
                    </a:p>
                  </a:txBody>
                  <a:tcPr vert="vert270" anchor="ctr">
                    <a:solidFill>
                      <a:srgbClr val="FFC000"/>
                    </a:solidFill>
                  </a:tcPr>
                </a:tc>
                <a:tc gridSpan="2">
                  <a:txBody>
                    <a:bodyPr/>
                    <a:lstStyle/>
                    <a:p>
                      <a:pPr algn="ctr"/>
                      <a:r>
                        <a:rPr lang="en-US" sz="1200" b="1" dirty="0" smtClean="0">
                          <a:solidFill>
                            <a:srgbClr val="0432FF"/>
                          </a:solidFill>
                        </a:rPr>
                        <a:t>L-dopa</a:t>
                      </a:r>
                      <a:r>
                        <a:rPr lang="en-US" sz="1200" b="1" dirty="0" smtClean="0"/>
                        <a:t> side effects</a:t>
                      </a:r>
                    </a:p>
                  </a:txBody>
                  <a:tcPr>
                    <a:lnB w="12700" cap="flat" cmpd="sng" algn="ctr">
                      <a:solidFill>
                        <a:schemeClr val="tx1"/>
                      </a:solidFill>
                      <a:prstDash val="solid"/>
                      <a:round/>
                      <a:headEnd type="none" w="med" len="med"/>
                      <a:tailEnd type="none" w="med" len="med"/>
                    </a:lnB>
                  </a:tcPr>
                </a:tc>
                <a:tc hMerge="1">
                  <a:txBody>
                    <a:bodyPr/>
                    <a:lstStyle/>
                    <a:p>
                      <a:endParaRPr lang="en-US"/>
                    </a:p>
                  </a:txBody>
                  <a:tcPr/>
                </a:tc>
              </a:tr>
              <a:tr h="271092">
                <a:tc vMerge="1">
                  <a:txBody>
                    <a:bodyPr/>
                    <a:lstStyle/>
                    <a:p>
                      <a:endParaRPr lang="en-US"/>
                    </a:p>
                  </a:txBody>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rPr>
                        <a:t>Orange discoloration of urine.</a:t>
                      </a:r>
                      <a:endParaRPr lang="en-US" sz="1200" b="1" dirty="0" smtClean="0">
                        <a:solidFill>
                          <a:srgbClr val="FF0000"/>
                        </a:solidFill>
                        <a:latin typeface="+mn-lt"/>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200" b="1" dirty="0" smtClean="0"/>
                        <a:t> -</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sp>
        <p:nvSpPr>
          <p:cNvPr id="4" name="TextBox 3"/>
          <p:cNvSpPr txBox="1"/>
          <p:nvPr/>
        </p:nvSpPr>
        <p:spPr>
          <a:xfrm>
            <a:off x="4012812" y="7514995"/>
            <a:ext cx="2990154" cy="246221"/>
          </a:xfrm>
          <a:prstGeom prst="rect">
            <a:avLst/>
          </a:prstGeom>
          <a:noFill/>
        </p:spPr>
        <p:txBody>
          <a:bodyPr wrap="square" rtlCol="0">
            <a:spAutoFit/>
          </a:bodyPr>
          <a:lstStyle/>
          <a:p>
            <a:r>
              <a:rPr lang="en-US" sz="1000" b="1" dirty="0" smtClean="0">
                <a:solidFill>
                  <a:srgbClr val="008F00"/>
                </a:solidFill>
              </a:rPr>
              <a:t>Not all patients respond to anti-cholinergic drugs</a:t>
            </a:r>
            <a:endParaRPr lang="en-US" sz="1000" b="1" dirty="0">
              <a:solidFill>
                <a:srgbClr val="008F00"/>
              </a:solidFill>
            </a:endParaRPr>
          </a:p>
        </p:txBody>
      </p:sp>
      <p:pic>
        <p:nvPicPr>
          <p:cNvPr id="6" name="صورة 5"/>
          <p:cNvPicPr>
            <a:picLocks noChangeAspect="1"/>
          </p:cNvPicPr>
          <p:nvPr/>
        </p:nvPicPr>
        <p:blipFill rotWithShape="1">
          <a:blip r:embed="rId3">
            <a:extLst>
              <a:ext uri="{28A0092B-C50C-407E-A947-70E740481C1C}">
                <a14:useLocalDpi xmlns:a14="http://schemas.microsoft.com/office/drawing/2010/main" val="0"/>
              </a:ext>
            </a:extLst>
          </a:blip>
          <a:srcRect l="59380" t="18355" r="20465" b="31598"/>
          <a:stretch/>
        </p:blipFill>
        <p:spPr>
          <a:xfrm>
            <a:off x="5687123" y="890954"/>
            <a:ext cx="1170878" cy="1493536"/>
          </a:xfrm>
          <a:prstGeom prst="rect">
            <a:avLst/>
          </a:prstGeom>
        </p:spPr>
      </p:pic>
      <p:sp>
        <p:nvSpPr>
          <p:cNvPr id="7" name="مربع نص 6"/>
          <p:cNvSpPr txBox="1"/>
          <p:nvPr/>
        </p:nvSpPr>
        <p:spPr>
          <a:xfrm>
            <a:off x="-1" y="5822203"/>
            <a:ext cx="2384854" cy="492443"/>
          </a:xfrm>
          <a:prstGeom prst="rect">
            <a:avLst/>
          </a:prstGeom>
          <a:noFill/>
        </p:spPr>
        <p:txBody>
          <a:bodyPr wrap="square" rtlCol="1">
            <a:spAutoFit/>
          </a:bodyPr>
          <a:lstStyle/>
          <a:p>
            <a:r>
              <a:rPr lang="en-US" sz="1200" b="1" dirty="0" smtClean="0">
                <a:solidFill>
                  <a:schemeClr val="bg1">
                    <a:lumMod val="50000"/>
                  </a:schemeClr>
                </a:solidFill>
              </a:rPr>
              <a:t>Only</a:t>
            </a:r>
            <a:r>
              <a:rPr lang="en-US" sz="1200" b="1" dirty="0">
                <a:solidFill>
                  <a:schemeClr val="bg1">
                    <a:lumMod val="50000"/>
                  </a:schemeClr>
                </a:solidFill>
              </a:rPr>
              <a:t> </a:t>
            </a:r>
            <a:r>
              <a:rPr lang="en-US" sz="1200" b="1" dirty="0" smtClean="0">
                <a:solidFill>
                  <a:schemeClr val="bg1">
                    <a:lumMod val="50000"/>
                  </a:schemeClr>
                </a:solidFill>
              </a:rPr>
              <a:t>in </a:t>
            </a:r>
            <a:r>
              <a:rPr lang="en-US" sz="1200" b="1" dirty="0" smtClean="0">
                <a:solidFill>
                  <a:schemeClr val="bg1">
                    <a:lumMod val="50000"/>
                  </a:schemeClr>
                </a:solidFill>
              </a:rPr>
              <a:t>girl</a:t>
            </a:r>
          </a:p>
          <a:p>
            <a:r>
              <a:rPr lang="en-US" sz="1200" b="1" dirty="0" smtClean="0">
                <a:solidFill>
                  <a:schemeClr val="bg1">
                    <a:lumMod val="50000"/>
                  </a:schemeClr>
                </a:solidFill>
              </a:rPr>
              <a:t> slides</a:t>
            </a:r>
            <a:r>
              <a:rPr lang="ar-SA" sz="1200" b="1" dirty="0" smtClean="0">
                <a:solidFill>
                  <a:schemeClr val="bg1">
                    <a:lumMod val="50000"/>
                  </a:schemeClr>
                </a:solidFill>
              </a:rPr>
              <a:t> </a:t>
            </a:r>
            <a:r>
              <a:rPr lang="ar-SA" sz="1400" b="1" dirty="0" smtClean="0">
                <a:solidFill>
                  <a:schemeClr val="bg1">
                    <a:lumMod val="50000"/>
                  </a:schemeClr>
                </a:solidFill>
              </a:rPr>
              <a:t>!</a:t>
            </a:r>
            <a:endParaRPr lang="ar-SA" sz="1400" b="1" dirty="0">
              <a:solidFill>
                <a:schemeClr val="bg1">
                  <a:lumMod val="50000"/>
                </a:schemeClr>
              </a:solidFill>
            </a:endParaRPr>
          </a:p>
        </p:txBody>
      </p:sp>
    </p:spTree>
    <p:extLst>
      <p:ext uri="{BB962C8B-B14F-4D97-AF65-F5344CB8AC3E}">
        <p14:creationId xmlns:p14="http://schemas.microsoft.com/office/powerpoint/2010/main" val="2118664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3770</TotalTime>
  <Words>2934</Words>
  <Application>Microsoft Macintosh PowerPoint</Application>
  <PresentationFormat>A4 Paper (210x297 mm)</PresentationFormat>
  <Paragraphs>374</Paragraphs>
  <Slides>11</Slides>
  <Notes>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11</vt:i4>
      </vt:variant>
    </vt:vector>
  </HeadingPairs>
  <TitlesOfParts>
    <vt:vector size="25" baseType="lpstr">
      <vt:lpstr>Abadi MT Condensed Extra Bold</vt:lpstr>
      <vt:lpstr>Al Tarikh</vt:lpstr>
      <vt:lpstr>Algerian</vt:lpstr>
      <vt:lpstr>Calibri</vt:lpstr>
      <vt:lpstr>Calibri Light</vt:lpstr>
      <vt:lpstr>Cambria Math</vt:lpstr>
      <vt:lpstr>Century Gothic</vt:lpstr>
      <vt:lpstr>Goudy Old Style</vt:lpstr>
      <vt:lpstr>Kartika</vt:lpstr>
      <vt:lpstr>Times New Roman</vt:lpstr>
      <vt:lpstr>Tsukushi A Round Gothic</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لين</dc:creator>
  <cp:lastModifiedBy>لين</cp:lastModifiedBy>
  <cp:revision>178</cp:revision>
  <cp:lastPrinted>2017-09-20T21:28:47Z</cp:lastPrinted>
  <dcterms:created xsi:type="dcterms:W3CDTF">2017-09-15T11:36:59Z</dcterms:created>
  <dcterms:modified xsi:type="dcterms:W3CDTF">2017-11-01T18:39:31Z</dcterms:modified>
</cp:coreProperties>
</file>