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bin" ContentType="application/vnd.openxmlformats-officedocument.oleObject"/>
  <Default Extension="tmp" ContentType="image/png"/>
  <Default Extension="vml" ContentType="application/vnd.openxmlformats-officedocument.vmlDrawing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1"/>
  </p:notesMasterIdLst>
  <p:sldIdLst>
    <p:sldId id="270" r:id="rId2"/>
    <p:sldId id="273" r:id="rId3"/>
    <p:sldId id="265" r:id="rId4"/>
    <p:sldId id="274" r:id="rId5"/>
    <p:sldId id="264" r:id="rId6"/>
    <p:sldId id="275" r:id="rId7"/>
    <p:sldId id="272" r:id="rId8"/>
    <p:sldId id="271" r:id="rId9"/>
    <p:sldId id="257" r:id="rId10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FF2F92"/>
    <a:srgbClr val="9437FF"/>
    <a:srgbClr val="FF7E79"/>
    <a:srgbClr val="FF9300"/>
    <a:srgbClr val="0096FF"/>
    <a:srgbClr val="FFD579"/>
    <a:srgbClr val="942093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954" autoAdjust="0"/>
  </p:normalViewPr>
  <p:slideViewPr>
    <p:cSldViewPr snapToGrid="0" snapToObjects="1">
      <p:cViewPr>
        <p:scale>
          <a:sx n="77" d="100"/>
          <a:sy n="77" d="100"/>
        </p:scale>
        <p:origin x="2656" y="-8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65AE7-ADE0-0B4F-BAFE-2C55A3A236CA}" type="doc">
      <dgm:prSet loTypeId="urn:microsoft.com/office/officeart/2008/layout/HorizontalMultiLevelHierarchy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FBA6C80-90CD-F646-B877-C13D2C4644AC}">
      <dgm:prSet phldrT="[Text]" custT="1"/>
      <dgm:spPr>
        <a:noFill/>
        <a:ln>
          <a:solidFill>
            <a:srgbClr val="941651"/>
          </a:solidFill>
        </a:ln>
      </dgm:spPr>
      <dgm:t>
        <a:bodyPr/>
        <a:lstStyle/>
        <a:p>
          <a:r>
            <a:rPr lang="en-US" sz="1400" b="1" dirty="0"/>
            <a:t>Drugs used in management of pain</a:t>
          </a:r>
        </a:p>
      </dgm:t>
    </dgm:pt>
    <dgm:pt modelId="{AD567223-3557-0546-B271-84AACA569799}" type="parTrans" cxnId="{7B93A364-8D5F-5B4F-8BC7-BDF245F432C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1901722A-4E65-7548-A40A-A15A2079D411}" type="sibTrans" cxnId="{7B93A364-8D5F-5B4F-8BC7-BDF245F432C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15880770-921E-684F-B376-63D6D5139C1E}">
      <dgm:prSet phldrT="[Text]" custT="1"/>
      <dgm:spPr>
        <a:ln>
          <a:solidFill>
            <a:srgbClr val="009193"/>
          </a:solidFill>
        </a:ln>
      </dgm:spPr>
      <dgm:t>
        <a:bodyPr/>
        <a:lstStyle/>
        <a:p>
          <a:r>
            <a:rPr lang="en-US" sz="1050" dirty="0"/>
            <a:t>NSAIDs</a:t>
          </a:r>
        </a:p>
      </dgm:t>
    </dgm:pt>
    <dgm:pt modelId="{1A5CB874-8C51-494A-96F6-B6CEF29E5969}" type="parTrans" cxnId="{8A2C282A-2838-614E-90F7-8F4860C96158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A1DDABAB-4699-B442-99E9-B016F473E52B}" type="sibTrans" cxnId="{8A2C282A-2838-614E-90F7-8F4860C9615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3CE24154-AB11-2349-9541-6C387A453F66}">
      <dgm:prSet phldrT="[Text]" custT="1"/>
      <dgm:spPr>
        <a:ln>
          <a:solidFill>
            <a:srgbClr val="009193"/>
          </a:solidFill>
        </a:ln>
      </dgm:spPr>
      <dgm:t>
        <a:bodyPr/>
        <a:lstStyle/>
        <a:p>
          <a:r>
            <a:rPr lang="en-US" sz="1050" dirty="0"/>
            <a:t>Adjuvant drugs</a:t>
          </a:r>
        </a:p>
      </dgm:t>
    </dgm:pt>
    <dgm:pt modelId="{0367E0CB-6EEE-2746-9F6C-B7B05380E8C7}" type="parTrans" cxnId="{074C7881-846A-0440-855D-E0C58DF61546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2BA9BAF1-D517-B74D-AF7D-22E05397AD9C}" type="sibTrans" cxnId="{074C7881-846A-0440-855D-E0C58DF61546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3789EE6-678A-DE4C-A3C8-CB5FB5BDB7B2}">
      <dgm:prSet phldrT="[Text]" custT="1"/>
      <dgm:spPr>
        <a:ln>
          <a:solidFill>
            <a:srgbClr val="009193"/>
          </a:solidFill>
        </a:ln>
      </dgm:spPr>
      <dgm:t>
        <a:bodyPr/>
        <a:lstStyle/>
        <a:p>
          <a:r>
            <a:rPr lang="en-US" sz="1050" dirty="0"/>
            <a:t>Opioids </a:t>
          </a:r>
        </a:p>
      </dgm:t>
    </dgm:pt>
    <dgm:pt modelId="{4A1D6022-4C23-B44F-BDF9-DA825CEF7A28}" type="parTrans" cxnId="{1A943EB5-C81B-A44B-8A94-4BB740E6C3D2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C5F5E20D-C0D7-4547-A1BC-6CE1BCB44341}" type="sibTrans" cxnId="{1A943EB5-C81B-A44B-8A94-4BB740E6C3D2}">
      <dgm:prSet/>
      <dgm:spPr/>
      <dgm:t>
        <a:bodyPr/>
        <a:lstStyle/>
        <a:p>
          <a:pPr rtl="0"/>
          <a:endParaRPr lang="en-US" sz="1050">
            <a:solidFill>
              <a:schemeClr val="tx1"/>
            </a:solidFill>
          </a:endParaRPr>
        </a:p>
      </dgm:t>
    </dgm:pt>
    <dgm:pt modelId="{AB7FAF34-B2A2-824A-8679-6D050A384EAE}">
      <dgm:prSet custT="1"/>
      <dgm:spPr>
        <a:ln>
          <a:solidFill>
            <a:srgbClr val="FF9300"/>
          </a:solidFill>
        </a:ln>
      </dgm:spPr>
      <dgm:t>
        <a:bodyPr/>
        <a:lstStyle/>
        <a:p>
          <a:pPr algn="l"/>
          <a:r>
            <a:rPr lang="en-US" sz="1050" kern="1200" dirty="0"/>
            <a:t>• 1st class of drugs used. </a:t>
          </a:r>
        </a:p>
        <a:p>
          <a:pPr algn="l"/>
          <a:r>
            <a:rPr lang="en-US" sz="1050" kern="1200" dirty="0"/>
            <a:t>• </a:t>
          </a:r>
          <a:r>
            <a:rPr lang="en-US" sz="1050" kern="1200" dirty="0" smtClean="0"/>
            <a:t>work at the site of tissue </a:t>
          </a:r>
          <a:r>
            <a:rPr lang="en-US" sz="1050" b="1" kern="1200" dirty="0" smtClean="0">
              <a:solidFill>
                <a:srgbClr val="008F00"/>
              </a:solidFill>
              <a:latin typeface="+mn-lt"/>
              <a:ea typeface="+mn-ea"/>
              <a:cs typeface="+mn-cs"/>
            </a:rPr>
            <a:t>(act peripherally)</a:t>
          </a:r>
          <a:endParaRPr lang="en-US" sz="1050" kern="1200" dirty="0"/>
        </a:p>
        <a:p>
          <a:pPr algn="l"/>
          <a:r>
            <a:rPr lang="en-US" sz="1050" kern="1200" dirty="0"/>
            <a:t> • </a:t>
          </a:r>
          <a:r>
            <a:rPr lang="en-US" sz="1050" kern="1200" dirty="0" smtClean="0"/>
            <a:t>so decreasing opioid-related side effects.</a:t>
          </a:r>
          <a:endParaRPr lang="en-US" sz="1050" kern="1200" dirty="0"/>
        </a:p>
        <a:p>
          <a:pPr algn="l"/>
          <a:r>
            <a:rPr lang="en-US" sz="1050" kern="1200" dirty="0"/>
            <a:t> • Neither cause tolerance or dependence. </a:t>
          </a:r>
          <a:endParaRPr lang="en-US" sz="1050" kern="1200" dirty="0" smtClean="0"/>
        </a:p>
        <a:p>
          <a:pPr algn="l"/>
          <a:r>
            <a:rPr lang="en-US" sz="1050" kern="1200" dirty="0" smtClean="0"/>
            <a:t>• </a:t>
          </a:r>
          <a:r>
            <a:rPr lang="en-US" sz="1050" kern="1200" dirty="0"/>
            <a:t>Has a ceiling effect to </a:t>
          </a:r>
          <a:r>
            <a:rPr lang="en-US" sz="1050" kern="1200" dirty="0" smtClean="0"/>
            <a:t>analgesia. </a:t>
          </a:r>
        </a:p>
        <a:p>
          <a:pPr algn="ctr"/>
          <a:r>
            <a:rPr lang="en-US" sz="1050" kern="1200" dirty="0" smtClean="0">
              <a:solidFill>
                <a:schemeClr val="bg2">
                  <a:lumMod val="50000"/>
                </a:schemeClr>
              </a:solidFill>
            </a:rPr>
            <a:t>NSAIDS </a:t>
          </a:r>
          <a:r>
            <a:rPr lang="en-US" sz="1050" kern="1200" dirty="0">
              <a:solidFill>
                <a:schemeClr val="bg2">
                  <a:lumMod val="50000"/>
                </a:schemeClr>
              </a:solidFill>
            </a:rPr>
            <a:t>are</a:t>
          </a:r>
          <a:r>
            <a:rPr lang="en-US" sz="1050" kern="1200" baseline="0" dirty="0">
              <a:solidFill>
                <a:schemeClr val="bg2">
                  <a:lumMod val="50000"/>
                </a:schemeClr>
              </a:solidFill>
            </a:rPr>
            <a:t> anti inflammatory therefore they prevent formation of the chemical mediators associated with nociceptor activation</a:t>
          </a:r>
          <a:endParaRPr lang="en-US" sz="1050" kern="1200" dirty="0">
            <a:solidFill>
              <a:schemeClr val="bg2">
                <a:lumMod val="50000"/>
              </a:schemeClr>
            </a:solidFill>
          </a:endParaRPr>
        </a:p>
      </dgm:t>
    </dgm:pt>
    <dgm:pt modelId="{7DC5FFF6-764C-984F-B349-48AB4C0D3399}" type="parTrans" cxnId="{893A0157-2A1D-4244-802D-6146FC421108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C2F32A9B-108A-B440-8EBE-D9DD0ECDE75A}" type="sibTrans" cxnId="{893A0157-2A1D-4244-802D-6146FC42110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CC8B4875-6E32-F343-89C5-8B4E8D43B014}">
      <dgm:prSet custT="1"/>
      <dgm:spPr>
        <a:ln>
          <a:solidFill>
            <a:srgbClr val="00FA00"/>
          </a:solidFill>
        </a:ln>
      </dgm:spPr>
      <dgm:t>
        <a:bodyPr/>
        <a:lstStyle/>
        <a:p>
          <a:r>
            <a:rPr lang="en-US" sz="1050" dirty="0" smtClean="0"/>
            <a:t>modify </a:t>
          </a:r>
          <a:r>
            <a:rPr lang="en-US" sz="1050" dirty="0"/>
            <a:t>the perception of pain and remove the concomitants of pain such as anxiety, fear, depression.</a:t>
          </a:r>
        </a:p>
        <a:p>
          <a:r>
            <a:rPr lang="en-US" sz="1050" dirty="0">
              <a:solidFill>
                <a:schemeClr val="bg2">
                  <a:lumMod val="50000"/>
                </a:schemeClr>
              </a:solidFill>
            </a:rPr>
            <a:t>They</a:t>
          </a:r>
          <a:r>
            <a:rPr lang="en-US" sz="1050" baseline="0" dirty="0">
              <a:solidFill>
                <a:schemeClr val="bg2">
                  <a:lumMod val="50000"/>
                </a:schemeClr>
              </a:solidFill>
            </a:rPr>
            <a:t> don</a:t>
          </a:r>
          <a:r>
            <a:rPr lang="mr-IN" sz="1050" baseline="0" dirty="0">
              <a:solidFill>
                <a:schemeClr val="bg2">
                  <a:lumMod val="50000"/>
                </a:schemeClr>
              </a:solidFill>
            </a:rPr>
            <a:t>’</a:t>
          </a:r>
          <a:r>
            <a:rPr lang="en-US" sz="1050" baseline="0" dirty="0">
              <a:solidFill>
                <a:schemeClr val="bg2">
                  <a:lumMod val="50000"/>
                </a:schemeClr>
              </a:solidFill>
            </a:rPr>
            <a:t>t really stop the pain rather they work on managing it via </a:t>
          </a:r>
          <a:r>
            <a:rPr lang="en-US" sz="1050" baseline="0">
              <a:solidFill>
                <a:schemeClr val="bg2">
                  <a:lumMod val="50000"/>
                </a:schemeClr>
              </a:solidFill>
            </a:rPr>
            <a:t>controlling </a:t>
          </a:r>
          <a:r>
            <a:rPr lang="en-US" sz="1050" baseline="0" smtClean="0">
              <a:solidFill>
                <a:schemeClr val="bg2">
                  <a:lumMod val="50000"/>
                </a:schemeClr>
              </a:solidFill>
            </a:rPr>
            <a:t>symptoms</a:t>
          </a:r>
        </a:p>
        <a:p>
          <a:r>
            <a:rPr lang="en-US" sz="1050" smtClean="0"/>
            <a:t>Primarily indicated for clinical conditions other than pain</a:t>
          </a:r>
          <a:endParaRPr lang="en-US" sz="1050" dirty="0">
            <a:solidFill>
              <a:schemeClr val="bg2">
                <a:lumMod val="50000"/>
              </a:schemeClr>
            </a:solidFill>
          </a:endParaRPr>
        </a:p>
      </dgm:t>
    </dgm:pt>
    <dgm:pt modelId="{F7414FB8-A708-B84C-BD67-34E91DAB848F}" type="parTrans" cxnId="{24842211-D8DD-5F4D-9FA8-1CB077947A93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6C8B4B70-4086-7E4C-9A3C-A11EDFF2F37A}" type="sibTrans" cxnId="{24842211-D8DD-5F4D-9FA8-1CB077947A93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274DA9DB-2504-CF42-8940-CD07E6E39C74}">
      <dgm:prSet custT="1"/>
      <dgm:spPr>
        <a:ln>
          <a:solidFill>
            <a:srgbClr val="FFFC00"/>
          </a:solidFill>
        </a:ln>
      </dgm:spPr>
      <dgm:t>
        <a:bodyPr/>
        <a:lstStyle/>
        <a:p>
          <a:r>
            <a:rPr lang="en-US" sz="1050" b="1" dirty="0"/>
            <a:t>Antiepileptics</a:t>
          </a:r>
        </a:p>
      </dgm:t>
    </dgm:pt>
    <dgm:pt modelId="{1A2E466F-7CFC-4C4E-BEDF-5063344E286A}" type="parTrans" cxnId="{F3FB3D2C-F99A-E74F-B0BD-0B4399A279E8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89A0D959-AA7F-5D4E-AEC6-379D7E38B647}" type="sibTrans" cxnId="{F3FB3D2C-F99A-E74F-B0BD-0B4399A279E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C7D08F70-175E-1347-989A-28EEFB41308E}">
      <dgm:prSet custT="1"/>
      <dgm:spPr>
        <a:ln>
          <a:solidFill>
            <a:srgbClr val="9437FF"/>
          </a:solidFill>
        </a:ln>
      </dgm:spPr>
      <dgm:t>
        <a:bodyPr/>
        <a:lstStyle/>
        <a:p>
          <a:r>
            <a:rPr lang="en-US" sz="1050" b="1" dirty="0"/>
            <a:t>Antidepressants</a:t>
          </a:r>
        </a:p>
      </dgm:t>
    </dgm:pt>
    <dgm:pt modelId="{48332925-1493-7E45-BFDA-4466D657A2AD}" type="parTrans" cxnId="{22FE4217-9208-974C-A22D-5654F94720FF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C40408C5-E5B1-D148-A528-BB7144C71755}" type="sibTrans" cxnId="{22FE4217-9208-974C-A22D-5654F94720FF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CD2FA0E-5418-E549-83D9-F107C485C0A8}">
      <dgm:prSet custT="1"/>
      <dgm:spPr>
        <a:ln>
          <a:solidFill>
            <a:srgbClr val="FF7E79"/>
          </a:solidFill>
        </a:ln>
      </dgm:spPr>
      <dgm:t>
        <a:bodyPr/>
        <a:lstStyle/>
        <a:p>
          <a:r>
            <a:rPr lang="en-US" sz="1050" b="1" dirty="0"/>
            <a:t>neuroleptic</a:t>
          </a:r>
        </a:p>
      </dgm:t>
    </dgm:pt>
    <dgm:pt modelId="{E40A0AC1-FF1D-8140-B1CD-90E56B9090EA}" type="parTrans" cxnId="{3EB53DCC-2F08-AE46-B772-64D2C50C5DC0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24C356A6-1CC3-804C-A60F-6FA8AA80E909}" type="sibTrans" cxnId="{3EB53DCC-2F08-AE46-B772-64D2C50C5DC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3CA0EED9-3047-F641-9994-8BBF9A24744D}">
      <dgm:prSet custT="1"/>
      <dgm:spPr>
        <a:ln>
          <a:solidFill>
            <a:srgbClr val="FF40FF">
              <a:alpha val="56078"/>
            </a:srgbClr>
          </a:solidFill>
        </a:ln>
      </dgm:spPr>
      <dgm:t>
        <a:bodyPr/>
        <a:lstStyle/>
        <a:p>
          <a:r>
            <a:rPr lang="en-US" sz="1050" b="1" dirty="0"/>
            <a:t>anxiolytics</a:t>
          </a:r>
        </a:p>
      </dgm:t>
    </dgm:pt>
    <dgm:pt modelId="{53DC7A5B-422F-AE4C-BDAE-161569FDB8A7}" type="parTrans" cxnId="{726F8D17-A59F-314B-8D90-690E641CC5AC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16360A9E-164F-1945-851D-510443ACC134}" type="sibTrans" cxnId="{726F8D17-A59F-314B-8D90-690E641CC5AC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F1E07058-9D08-484C-B3AD-B47397B32508}">
      <dgm:prSet custT="1"/>
      <dgm:spPr>
        <a:ln>
          <a:solidFill>
            <a:srgbClr val="0432FF">
              <a:alpha val="83137"/>
            </a:srgbClr>
          </a:solidFill>
        </a:ln>
      </dgm:spPr>
      <dgm:t>
        <a:bodyPr/>
        <a:lstStyle/>
        <a:p>
          <a:r>
            <a:rPr lang="en-US" sz="1050" dirty="0"/>
            <a:t>Receptors (g protein coupled r)</a:t>
          </a:r>
        </a:p>
      </dgm:t>
    </dgm:pt>
    <dgm:pt modelId="{7E8CE92B-DAAB-5041-9B98-F8A2463D71AD}" type="parTrans" cxnId="{71AD22C3-FBCB-694E-9415-A55832A85B76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799A327A-969C-0242-BABB-BD74853CB9CF}" type="sibTrans" cxnId="{71AD22C3-FBCB-694E-9415-A55832A85B76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6BEC19C2-8D35-7646-B543-B15E30B3E106}">
      <dgm:prSet custT="1"/>
      <dgm:spPr>
        <a:ln>
          <a:solidFill>
            <a:srgbClr val="0432FF">
              <a:alpha val="83137"/>
            </a:srgbClr>
          </a:solidFill>
        </a:ln>
      </dgm:spPr>
      <dgm:t>
        <a:bodyPr/>
        <a:lstStyle/>
        <a:p>
          <a:r>
            <a:rPr lang="en-US" sz="1050" dirty="0"/>
            <a:t>classification according to </a:t>
          </a:r>
        </a:p>
      </dgm:t>
    </dgm:pt>
    <dgm:pt modelId="{D4F95A21-D3E0-514C-9441-C664C66F2EC8}" type="parTrans" cxnId="{5FB7BBB7-32BB-A44C-A6C6-C0B5642CBA85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498330F5-8FDF-FB43-A321-141D2F56310D}" type="sibTrans" cxnId="{5FB7BBB7-32BB-A44C-A6C6-C0B5642CBA85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5CC18D09-6A94-B44A-AC3D-65D44EF68E51}">
      <dgm:prSet custT="1"/>
      <dgm:spPr>
        <a:ln>
          <a:solidFill>
            <a:srgbClr val="929292"/>
          </a:solidFill>
        </a:ln>
      </dgm:spPr>
      <dgm:t>
        <a:bodyPr/>
        <a:lstStyle/>
        <a:p>
          <a:r>
            <a:rPr lang="en-US" sz="1050" dirty="0"/>
            <a:t>1.</a:t>
          </a:r>
          <a:r>
            <a:rPr lang="mr-IN" sz="1050"/>
            <a:t>Mu (µ).</a:t>
          </a:r>
          <a:endParaRPr lang="en-US" sz="1050" dirty="0"/>
        </a:p>
        <a:p>
          <a:r>
            <a:rPr lang="mr-IN" sz="1050"/>
            <a:t>2. Kappa (ĸ)</a:t>
          </a:r>
          <a:endParaRPr lang="en-US" sz="1050" dirty="0"/>
        </a:p>
        <a:p>
          <a:r>
            <a:rPr lang="mr-IN" sz="1050"/>
            <a:t>3. Delta (δ)</a:t>
          </a:r>
          <a:endParaRPr lang="en-US" sz="1050" dirty="0"/>
        </a:p>
        <a:p>
          <a:r>
            <a:rPr lang="mr-IN" sz="1050"/>
            <a:t>4. ORL-1.</a:t>
          </a:r>
          <a:endParaRPr lang="en-US" sz="1050" dirty="0"/>
        </a:p>
      </dgm:t>
    </dgm:pt>
    <dgm:pt modelId="{46D72473-0BC9-0C45-A4A6-023B5C3A0626}" type="parTrans" cxnId="{BFB16D53-A91E-D94F-86ED-9A3BC9BAA9D6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52170B23-1536-5B42-AFB4-42171DB73B1E}" type="sibTrans" cxnId="{BFB16D53-A91E-D94F-86ED-9A3BC9BAA9D6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8A2DA5AE-805A-1A41-BFCB-F9F9BCFBA52A}">
      <dgm:prSet custT="1"/>
      <dgm:spPr>
        <a:ln>
          <a:solidFill>
            <a:srgbClr val="942093">
              <a:alpha val="50980"/>
            </a:srgbClr>
          </a:solidFill>
        </a:ln>
      </dgm:spPr>
      <dgm:t>
        <a:bodyPr/>
        <a:lstStyle/>
        <a:p>
          <a:r>
            <a:rPr lang="en-US" sz="1050" dirty="0"/>
            <a:t>their source </a:t>
          </a:r>
        </a:p>
      </dgm:t>
    </dgm:pt>
    <dgm:pt modelId="{42514384-CD3B-AE41-BCF2-380B60F984B8}" type="parTrans" cxnId="{2755AEF9-77BD-1D41-AA49-410EF5C3DA90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9C489413-8765-1A4D-8A67-EBAC46A4D4AD}" type="sibTrans" cxnId="{2755AEF9-77BD-1D41-AA49-410EF5C3DA9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4AED4385-C609-2145-A0A5-DE8B5CD71E56}">
      <dgm:prSet custT="1"/>
      <dgm:spPr>
        <a:ln>
          <a:solidFill>
            <a:srgbClr val="942093">
              <a:alpha val="50980"/>
            </a:srgbClr>
          </a:solidFill>
        </a:ln>
      </dgm:spPr>
      <dgm:t>
        <a:bodyPr/>
        <a:lstStyle/>
        <a:p>
          <a:r>
            <a:rPr lang="en-US" sz="1050" dirty="0"/>
            <a:t>agonistic/antagonistic action </a:t>
          </a:r>
        </a:p>
      </dgm:t>
    </dgm:pt>
    <dgm:pt modelId="{4C3BC3E4-C6D0-D84B-909E-CA18DD969A47}" type="parTrans" cxnId="{15456D8B-AD05-4B4B-8172-32992ABEE83B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DDBC7F4D-F5A8-D443-ACE7-B37F315AA544}" type="sibTrans" cxnId="{15456D8B-AD05-4B4B-8172-32992ABEE83B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50D08FEC-C3C4-F140-9423-C270E5037495}">
      <dgm:prSet custT="1"/>
      <dgm:spPr>
        <a:ln>
          <a:solidFill>
            <a:srgbClr val="942093">
              <a:alpha val="50980"/>
            </a:srgbClr>
          </a:solidFill>
        </a:ln>
      </dgm:spPr>
      <dgm:t>
        <a:bodyPr/>
        <a:lstStyle/>
        <a:p>
          <a:r>
            <a:rPr lang="en-US" sz="1050" dirty="0"/>
            <a:t>their specificity of action on receptors </a:t>
          </a:r>
        </a:p>
      </dgm:t>
    </dgm:pt>
    <dgm:pt modelId="{24FFE70D-C249-3F4D-8496-9071CE5D429B}" type="parTrans" cxnId="{36290DD7-9EB2-A343-9868-E293FBC8F4C3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136C2ACD-E627-7742-8D2F-6FD7B7250828}" type="sibTrans" cxnId="{36290DD7-9EB2-A343-9868-E293FBC8F4C3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42E203C7-D1B4-A242-87B0-A0F87EC2DC04}">
      <dgm:prSet custT="1"/>
      <dgm:spPr>
        <a:ln>
          <a:solidFill>
            <a:srgbClr val="945200">
              <a:alpha val="72941"/>
            </a:srgbClr>
          </a:solidFill>
        </a:ln>
      </dgm:spPr>
      <dgm:t>
        <a:bodyPr/>
        <a:lstStyle/>
        <a:p>
          <a:r>
            <a:rPr lang="en-US" sz="1050" dirty="0"/>
            <a:t>1. Natural → </a:t>
          </a:r>
          <a:r>
            <a:rPr lang="en-US" sz="1050" b="1" dirty="0">
              <a:solidFill>
                <a:srgbClr val="0432FF"/>
              </a:solidFill>
            </a:rPr>
            <a:t>Morphine,Codeine</a:t>
          </a:r>
        </a:p>
        <a:p>
          <a:r>
            <a:rPr lang="en-US" sz="1050" dirty="0"/>
            <a:t> 2. Semisynthetic → </a:t>
          </a:r>
          <a:r>
            <a:rPr lang="en-US" sz="1050" b="1" dirty="0">
              <a:solidFill>
                <a:srgbClr val="0432FF"/>
              </a:solidFill>
            </a:rPr>
            <a:t>Heroin </a:t>
          </a:r>
        </a:p>
        <a:p>
          <a:r>
            <a:rPr lang="en-US" sz="1050" dirty="0"/>
            <a:t>3. Synthetic → </a:t>
          </a:r>
          <a:r>
            <a:rPr lang="en-US" sz="1050" b="1" dirty="0">
              <a:solidFill>
                <a:srgbClr val="0432FF"/>
              </a:solidFill>
            </a:rPr>
            <a:t>Pethidine, Methadone </a:t>
          </a:r>
        </a:p>
      </dgm:t>
    </dgm:pt>
    <dgm:pt modelId="{13B25B31-D80E-BD49-9205-650EA5A82318}" type="parTrans" cxnId="{D3D0CE0D-5FDD-9442-8BFA-CAE115D0B811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727E68BD-612B-2C47-B692-1ECB0C6E6066}" type="sibTrans" cxnId="{D3D0CE0D-5FDD-9442-8BFA-CAE115D0B811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F9E99BF3-A749-FB49-83AD-B37EDB4AF78B}">
      <dgm:prSet custT="1"/>
      <dgm:spPr>
        <a:ln>
          <a:solidFill>
            <a:srgbClr val="008F00">
              <a:alpha val="58039"/>
            </a:srgbClr>
          </a:solidFill>
        </a:ln>
      </dgm:spPr>
      <dgm:t>
        <a:bodyPr/>
        <a:lstStyle/>
        <a:p>
          <a:r>
            <a:rPr lang="en-US" sz="1050" b="1" dirty="0">
              <a:solidFill>
                <a:srgbClr val="C00000"/>
              </a:solidFill>
            </a:rPr>
            <a:t>Agonists</a:t>
          </a:r>
          <a:r>
            <a:rPr lang="en-US" sz="1050" dirty="0"/>
            <a:t> </a:t>
          </a:r>
          <a:r>
            <a:rPr lang="en-US" sz="1050" b="1" dirty="0">
              <a:solidFill>
                <a:srgbClr val="0432FF"/>
              </a:solidFill>
            </a:rPr>
            <a:t>Morphine</a:t>
          </a:r>
          <a:r>
            <a:rPr lang="en-US" sz="1050" dirty="0"/>
            <a:t>, </a:t>
          </a:r>
          <a:r>
            <a:rPr lang="en-US" sz="1050" b="1" dirty="0">
              <a:solidFill>
                <a:srgbClr val="0432FF"/>
              </a:solidFill>
            </a:rPr>
            <a:t>Codeine, Pethidine, Methadone</a:t>
          </a:r>
        </a:p>
      </dgm:t>
    </dgm:pt>
    <dgm:pt modelId="{E93505F8-F193-8846-AEC6-B4AFDA7DA5D9}" type="parTrans" cxnId="{8EAF38D3-0C5C-0E40-AAA0-AF446CB88E50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FEE9C0DE-1E2F-9744-880E-22D33B211F65}" type="sibTrans" cxnId="{8EAF38D3-0C5C-0E40-AAA0-AF446CB88E5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215AC466-E304-7445-9CFA-252348977A47}">
      <dgm:prSet custT="1"/>
      <dgm:spPr>
        <a:ln>
          <a:solidFill>
            <a:srgbClr val="008F00">
              <a:alpha val="58039"/>
            </a:srgbClr>
          </a:solidFill>
        </a:ln>
      </dgm:spPr>
      <dgm:t>
        <a:bodyPr/>
        <a:lstStyle/>
        <a:p>
          <a:r>
            <a:rPr lang="en-US" sz="1050" b="1" dirty="0">
              <a:solidFill>
                <a:srgbClr val="C00000"/>
              </a:solidFill>
            </a:rPr>
            <a:t>Mixed agonist\antagonist</a:t>
          </a:r>
          <a:r>
            <a:rPr lang="en-US" sz="1050" dirty="0"/>
            <a:t> </a:t>
          </a:r>
          <a:r>
            <a:rPr lang="en-US" sz="1050" b="1" dirty="0">
              <a:solidFill>
                <a:srgbClr val="0432FF"/>
              </a:solidFill>
            </a:rPr>
            <a:t>Pentazocine</a:t>
          </a:r>
        </a:p>
      </dgm:t>
    </dgm:pt>
    <dgm:pt modelId="{D67489E2-DB10-3F45-A397-7FFBFD4EC391}" type="parTrans" cxnId="{99659182-ECE7-8F40-A587-38DA08D394D7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E3058106-5A9E-4E40-AEE5-D8FEBAB12ABA}" type="sibTrans" cxnId="{99659182-ECE7-8F40-A587-38DA08D394D7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F2EFC460-006B-7742-B9C1-6CDFE95966FE}">
      <dgm:prSet custT="1"/>
      <dgm:spPr>
        <a:ln>
          <a:solidFill>
            <a:srgbClr val="008F00">
              <a:alpha val="58039"/>
            </a:srgbClr>
          </a:solidFill>
        </a:ln>
      </dgm:spPr>
      <dgm:t>
        <a:bodyPr/>
        <a:lstStyle/>
        <a:p>
          <a:r>
            <a:rPr lang="en-US" sz="1050" b="1" dirty="0">
              <a:solidFill>
                <a:srgbClr val="C00000"/>
              </a:solidFill>
            </a:rPr>
            <a:t>Pure antagonist</a:t>
          </a:r>
          <a:r>
            <a:rPr lang="en-US" sz="1050" dirty="0"/>
            <a:t> </a:t>
          </a:r>
          <a:r>
            <a:rPr lang="en-US" sz="1050" b="1" dirty="0">
              <a:solidFill>
                <a:srgbClr val="0432FF"/>
              </a:solidFill>
            </a:rPr>
            <a:t>Nalaxone, Naltraxone</a:t>
          </a:r>
        </a:p>
      </dgm:t>
    </dgm:pt>
    <dgm:pt modelId="{891011A6-901F-3044-A004-3FB1F830C66E}" type="parTrans" cxnId="{A8AE2F45-32A5-1D4A-9B2D-84D706C76F28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85DE0465-C20E-D248-9B59-FE12A43771DE}" type="sibTrans" cxnId="{A8AE2F45-32A5-1D4A-9B2D-84D706C76F2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17C896D9-8503-614D-A980-D8F7D3A7D620}">
      <dgm:prSet custT="1"/>
      <dgm:spPr>
        <a:ln>
          <a:solidFill>
            <a:srgbClr val="005493">
              <a:alpha val="34118"/>
            </a:srgbClr>
          </a:solidFill>
        </a:ln>
      </dgm:spPr>
      <dgm:t>
        <a:bodyPr/>
        <a:lstStyle/>
        <a:p>
          <a:r>
            <a:rPr lang="en-US" sz="1050" b="1" dirty="0">
              <a:solidFill>
                <a:srgbClr val="C00000"/>
              </a:solidFill>
            </a:rPr>
            <a:t>µ </a:t>
          </a:r>
          <a:r>
            <a:rPr lang="en-US" sz="1050" b="1" dirty="0" smtClean="0">
              <a:solidFill>
                <a:srgbClr val="C00000"/>
              </a:solidFill>
            </a:rPr>
            <a:t>receptor. </a:t>
          </a:r>
          <a:r>
            <a:rPr lang="en-US" sz="1050" b="1" dirty="0">
              <a:solidFill>
                <a:srgbClr val="C00000"/>
              </a:solidFill>
            </a:rPr>
            <a:t>agonists </a:t>
          </a:r>
          <a:r>
            <a:rPr lang="en-US" sz="1050" dirty="0"/>
            <a:t>→ </a:t>
          </a:r>
          <a:r>
            <a:rPr lang="en-US" sz="1050" b="1" dirty="0">
              <a:solidFill>
                <a:srgbClr val="0432FF"/>
              </a:solidFill>
            </a:rPr>
            <a:t>Morphine, codeine, heroin</a:t>
          </a:r>
          <a:r>
            <a:rPr lang="en-US" sz="1050" dirty="0"/>
            <a:t> </a:t>
          </a:r>
        </a:p>
        <a:p>
          <a:r>
            <a:rPr lang="en-US" sz="1050" b="1" dirty="0">
              <a:solidFill>
                <a:srgbClr val="C00000"/>
              </a:solidFill>
            </a:rPr>
            <a:t>agonist at k </a:t>
          </a:r>
          <a:r>
            <a:rPr lang="en-US" sz="1050" b="1" dirty="0" smtClean="0">
              <a:solidFill>
                <a:srgbClr val="C00000"/>
              </a:solidFill>
            </a:rPr>
            <a:t>receptor. </a:t>
          </a:r>
          <a:r>
            <a:rPr lang="en-US" sz="1050" b="1" dirty="0">
              <a:solidFill>
                <a:srgbClr val="C00000"/>
              </a:solidFill>
            </a:rPr>
            <a:t>&amp; antagonist at µ </a:t>
          </a:r>
          <a:r>
            <a:rPr lang="en-US" sz="1050" b="1" dirty="0" smtClean="0">
              <a:solidFill>
                <a:srgbClr val="C00000"/>
              </a:solidFill>
            </a:rPr>
            <a:t>receptor. </a:t>
          </a:r>
          <a:r>
            <a:rPr lang="en-US" sz="1050" dirty="0"/>
            <a:t>→ </a:t>
          </a:r>
          <a:r>
            <a:rPr lang="en-US" sz="1050" b="1" dirty="0">
              <a:solidFill>
                <a:srgbClr val="0432FF"/>
              </a:solidFill>
            </a:rPr>
            <a:t>Pentazocine</a:t>
          </a:r>
        </a:p>
      </dgm:t>
    </dgm:pt>
    <dgm:pt modelId="{68E56A28-13BF-C74A-893C-566F3B6C259D}" type="parTrans" cxnId="{98E73ED2-0522-3842-9576-14B3502D4128}">
      <dgm:prSet custT="1"/>
      <dgm:spPr/>
      <dgm:t>
        <a:bodyPr/>
        <a:lstStyle/>
        <a:p>
          <a:endParaRPr lang="en-US" sz="1050" dirty="0">
            <a:solidFill>
              <a:schemeClr val="tx1"/>
            </a:solidFill>
          </a:endParaRPr>
        </a:p>
      </dgm:t>
    </dgm:pt>
    <dgm:pt modelId="{61EEFEA7-EF97-6E49-942F-F6B18F838B75}" type="sibTrans" cxnId="{98E73ED2-0522-3842-9576-14B3502D4128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FB3E4F14-C5A4-8F47-B5B6-85B293FC5A93}" type="pres">
      <dgm:prSet presAssocID="{DC865AE7-ADE0-0B4F-BAFE-2C55A3A236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6C9FAE-7AD3-6642-A06D-A95EF89F4489}" type="pres">
      <dgm:prSet presAssocID="{BFBA6C80-90CD-F646-B877-C13D2C4644AC}" presName="root1" presStyleCnt="0"/>
      <dgm:spPr/>
    </dgm:pt>
    <dgm:pt modelId="{12B56195-1406-6A4A-8978-9D342E1657B8}" type="pres">
      <dgm:prSet presAssocID="{BFBA6C80-90CD-F646-B877-C13D2C4644AC}" presName="LevelOneTextNode" presStyleLbl="node0" presStyleIdx="0" presStyleCnt="1" custScaleY="15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762AE-CF8E-FE4C-9528-2B4854FAB8FA}" type="pres">
      <dgm:prSet presAssocID="{BFBA6C80-90CD-F646-B877-C13D2C4644AC}" presName="level2hierChild" presStyleCnt="0"/>
      <dgm:spPr/>
    </dgm:pt>
    <dgm:pt modelId="{FFE1714D-E923-F746-8A06-763A125329FB}" type="pres">
      <dgm:prSet presAssocID="{1A5CB874-8C51-494A-96F6-B6CEF29E596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8C03127-3EC4-3E4F-BA93-8EB177B706BF}" type="pres">
      <dgm:prSet presAssocID="{1A5CB874-8C51-494A-96F6-B6CEF29E596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FBF966A-D7F0-C04B-B808-7A749187ECC0}" type="pres">
      <dgm:prSet presAssocID="{15880770-921E-684F-B376-63D6D5139C1E}" presName="root2" presStyleCnt="0"/>
      <dgm:spPr/>
    </dgm:pt>
    <dgm:pt modelId="{4CDADEBD-F2F3-7740-A338-9F67279982B0}" type="pres">
      <dgm:prSet presAssocID="{15880770-921E-684F-B376-63D6D5139C1E}" presName="LevelTwoTextNode" presStyleLbl="node2" presStyleIdx="0" presStyleCnt="3" custLinFactY="-7575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34F0A-3C6E-3344-9CEB-5BD6ED536D7F}" type="pres">
      <dgm:prSet presAssocID="{15880770-921E-684F-B376-63D6D5139C1E}" presName="level3hierChild" presStyleCnt="0"/>
      <dgm:spPr/>
    </dgm:pt>
    <dgm:pt modelId="{CCC925EC-FA86-9648-887E-DFDF71EF62EF}" type="pres">
      <dgm:prSet presAssocID="{7DC5FFF6-764C-984F-B349-48AB4C0D339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DBAA7C6-830C-3F42-AF8C-89B09D85DEE5}" type="pres">
      <dgm:prSet presAssocID="{7DC5FFF6-764C-984F-B349-48AB4C0D339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35FAD5F-5CE4-DA45-8B0C-97C3FDAB737C}" type="pres">
      <dgm:prSet presAssocID="{AB7FAF34-B2A2-824A-8679-6D050A384EAE}" presName="root2" presStyleCnt="0"/>
      <dgm:spPr/>
    </dgm:pt>
    <dgm:pt modelId="{2F4C8C89-7FBB-C441-8FB4-6AC910F6175B}" type="pres">
      <dgm:prSet presAssocID="{AB7FAF34-B2A2-824A-8679-6D050A384EAE}" presName="LevelTwoTextNode" presStyleLbl="node3" presStyleIdx="0" presStyleCnt="4" custScaleX="336723" custScaleY="429140" custLinFactY="-7575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3E197-FB13-4248-86F2-3CB6AFBFB298}" type="pres">
      <dgm:prSet presAssocID="{AB7FAF34-B2A2-824A-8679-6D050A384EAE}" presName="level3hierChild" presStyleCnt="0"/>
      <dgm:spPr/>
    </dgm:pt>
    <dgm:pt modelId="{D32AEB3E-7A60-F142-B7B9-D7F0F5AF72FD}" type="pres">
      <dgm:prSet presAssocID="{0367E0CB-6EEE-2746-9F6C-B7B05380E8C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6BE9A5B-6E31-6942-A019-27BAA1CC5196}" type="pres">
      <dgm:prSet presAssocID="{0367E0CB-6EEE-2746-9F6C-B7B05380E8C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515F53-2E8B-7843-8DEC-1F54DA64258B}" type="pres">
      <dgm:prSet presAssocID="{3CE24154-AB11-2349-9541-6C387A453F66}" presName="root2" presStyleCnt="0"/>
      <dgm:spPr/>
    </dgm:pt>
    <dgm:pt modelId="{2ABB7BDB-738F-5F45-BF6B-786CA0EE2F86}" type="pres">
      <dgm:prSet presAssocID="{3CE24154-AB11-2349-9541-6C387A453F6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76D0A-1B34-9841-8E71-64C04BAC54D5}" type="pres">
      <dgm:prSet presAssocID="{3CE24154-AB11-2349-9541-6C387A453F66}" presName="level3hierChild" presStyleCnt="0"/>
      <dgm:spPr/>
    </dgm:pt>
    <dgm:pt modelId="{C3EAC1D7-0A2C-ED47-8A7A-CB5C0D43DE89}" type="pres">
      <dgm:prSet presAssocID="{F7414FB8-A708-B84C-BD67-34E91DAB848F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8650DBB8-47D1-394E-8D70-4696803CE51D}" type="pres">
      <dgm:prSet presAssocID="{F7414FB8-A708-B84C-BD67-34E91DAB848F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373D66-6515-1748-B4F4-EAFA5334B1EF}" type="pres">
      <dgm:prSet presAssocID="{CC8B4875-6E32-F343-89C5-8B4E8D43B014}" presName="root2" presStyleCnt="0"/>
      <dgm:spPr/>
    </dgm:pt>
    <dgm:pt modelId="{730CE897-41B7-3A41-B037-9FF76A5A4951}" type="pres">
      <dgm:prSet presAssocID="{CC8B4875-6E32-F343-89C5-8B4E8D43B014}" presName="LevelTwoTextNode" presStyleLbl="node3" presStyleIdx="1" presStyleCnt="4" custScaleX="217151" custScaleY="411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EB996-1768-DE46-8D81-0AFE8FF27F11}" type="pres">
      <dgm:prSet presAssocID="{CC8B4875-6E32-F343-89C5-8B4E8D43B014}" presName="level3hierChild" presStyleCnt="0"/>
      <dgm:spPr/>
    </dgm:pt>
    <dgm:pt modelId="{39E0E555-6A0F-BE4D-AAF2-71BD84B423EF}" type="pres">
      <dgm:prSet presAssocID="{1A2E466F-7CFC-4C4E-BEDF-5063344E286A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4EF6DDC5-F8F6-0A46-A011-00E26BEFC100}" type="pres">
      <dgm:prSet presAssocID="{1A2E466F-7CFC-4C4E-BEDF-5063344E286A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440EFAB3-1B5E-5847-9001-8DAD05E7EE5E}" type="pres">
      <dgm:prSet presAssocID="{274DA9DB-2504-CF42-8940-CD07E6E39C74}" presName="root2" presStyleCnt="0"/>
      <dgm:spPr/>
    </dgm:pt>
    <dgm:pt modelId="{DE2A57B5-4685-0346-A6FC-07BF9EB410D7}" type="pres">
      <dgm:prSet presAssocID="{274DA9DB-2504-CF42-8940-CD07E6E39C74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CAB69-1826-5C49-82FA-6D766E1DA1F5}" type="pres">
      <dgm:prSet presAssocID="{274DA9DB-2504-CF42-8940-CD07E6E39C74}" presName="level3hierChild" presStyleCnt="0"/>
      <dgm:spPr/>
    </dgm:pt>
    <dgm:pt modelId="{CD16F2F5-E80D-9A48-98EB-473B7EA3CE91}" type="pres">
      <dgm:prSet presAssocID="{48332925-1493-7E45-BFDA-4466D657A2AD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CCA5BC0A-A7C4-1F47-A1A4-5E28EF485699}" type="pres">
      <dgm:prSet presAssocID="{48332925-1493-7E45-BFDA-4466D657A2AD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1B9C20C4-12EB-9141-B638-C50744161304}" type="pres">
      <dgm:prSet presAssocID="{C7D08F70-175E-1347-989A-28EEFB41308E}" presName="root2" presStyleCnt="0"/>
      <dgm:spPr/>
    </dgm:pt>
    <dgm:pt modelId="{A6BF4005-E5D8-0448-99D7-FB5E2E287B0F}" type="pres">
      <dgm:prSet presAssocID="{C7D08F70-175E-1347-989A-28EEFB41308E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0EBF2B-EF6A-3947-9B15-278D37398FC0}" type="pres">
      <dgm:prSet presAssocID="{C7D08F70-175E-1347-989A-28EEFB41308E}" presName="level3hierChild" presStyleCnt="0"/>
      <dgm:spPr/>
    </dgm:pt>
    <dgm:pt modelId="{652E7A70-AFAB-8141-9C8D-79E6BCE771CB}" type="pres">
      <dgm:prSet presAssocID="{E40A0AC1-FF1D-8140-B1CD-90E56B9090EA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1091F085-2274-D245-B5F9-A2889F8CCD97}" type="pres">
      <dgm:prSet presAssocID="{E40A0AC1-FF1D-8140-B1CD-90E56B9090EA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84478817-DBF1-FF44-A967-37784B2D4A2E}" type="pres">
      <dgm:prSet presAssocID="{6CD2FA0E-5418-E549-83D9-F107C485C0A8}" presName="root2" presStyleCnt="0"/>
      <dgm:spPr/>
    </dgm:pt>
    <dgm:pt modelId="{1AB3B2C9-8AA9-FB4D-A65D-671BBE6A6028}" type="pres">
      <dgm:prSet presAssocID="{6CD2FA0E-5418-E549-83D9-F107C485C0A8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DEA6F-7BF0-674C-896A-8845F3472E47}" type="pres">
      <dgm:prSet presAssocID="{6CD2FA0E-5418-E549-83D9-F107C485C0A8}" presName="level3hierChild" presStyleCnt="0"/>
      <dgm:spPr/>
    </dgm:pt>
    <dgm:pt modelId="{BB649752-BCB4-3441-8DC7-42F21BB3C736}" type="pres">
      <dgm:prSet presAssocID="{53DC7A5B-422F-AE4C-BDAE-161569FDB8A7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DDD73991-5A71-694E-853D-61553B0F91B4}" type="pres">
      <dgm:prSet presAssocID="{53DC7A5B-422F-AE4C-BDAE-161569FDB8A7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69251B12-694C-DC4C-974C-769155415B7B}" type="pres">
      <dgm:prSet presAssocID="{3CA0EED9-3047-F641-9994-8BBF9A24744D}" presName="root2" presStyleCnt="0"/>
      <dgm:spPr/>
    </dgm:pt>
    <dgm:pt modelId="{FE6C4BB4-0861-1040-84EF-44986F1B2C7E}" type="pres">
      <dgm:prSet presAssocID="{3CA0EED9-3047-F641-9994-8BBF9A24744D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30CFD-49A6-BE4C-8021-B3EAA7C3BFDA}" type="pres">
      <dgm:prSet presAssocID="{3CA0EED9-3047-F641-9994-8BBF9A24744D}" presName="level3hierChild" presStyleCnt="0"/>
      <dgm:spPr/>
    </dgm:pt>
    <dgm:pt modelId="{15D5AEA9-9C25-4840-9C8D-0608E926CD04}" type="pres">
      <dgm:prSet presAssocID="{4A1D6022-4C23-B44F-BDF9-DA825CEF7A2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5A2138B-1CE9-1E46-8A24-43BB8DB7F0B9}" type="pres">
      <dgm:prSet presAssocID="{4A1D6022-4C23-B44F-BDF9-DA825CEF7A2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4DC36E4-343E-6F4C-A907-70132EF756CA}" type="pres">
      <dgm:prSet presAssocID="{63789EE6-678A-DE4C-A3C8-CB5FB5BDB7B2}" presName="root2" presStyleCnt="0"/>
      <dgm:spPr/>
    </dgm:pt>
    <dgm:pt modelId="{8E3AFCA1-856B-CA4A-BBAE-75F05986E973}" type="pres">
      <dgm:prSet presAssocID="{63789EE6-678A-DE4C-A3C8-CB5FB5BDB7B2}" presName="LevelTwoTextNode" presStyleLbl="node2" presStyleIdx="2" presStyleCnt="3" custLinFactY="31478" custLinFactNeighborX="89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A361B0-A76C-ED49-BD5D-5648E4627206}" type="pres">
      <dgm:prSet presAssocID="{63789EE6-678A-DE4C-A3C8-CB5FB5BDB7B2}" presName="level3hierChild" presStyleCnt="0"/>
      <dgm:spPr/>
    </dgm:pt>
    <dgm:pt modelId="{55504DE0-642E-9548-86C9-8B6066AC7191}" type="pres">
      <dgm:prSet presAssocID="{7E8CE92B-DAAB-5041-9B98-F8A2463D71A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6EC852F-4C2A-CC4C-AD14-3978B79B3073}" type="pres">
      <dgm:prSet presAssocID="{7E8CE92B-DAAB-5041-9B98-F8A2463D71A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5AE3E003-510D-884E-BBA2-E88FBCAED840}" type="pres">
      <dgm:prSet presAssocID="{F1E07058-9D08-484C-B3AD-B47397B32508}" presName="root2" presStyleCnt="0"/>
      <dgm:spPr/>
    </dgm:pt>
    <dgm:pt modelId="{4E8FD2DE-A40B-334A-8923-307D7FA52D8C}" type="pres">
      <dgm:prSet presAssocID="{F1E07058-9D08-484C-B3AD-B47397B32508}" presName="LevelTwoTextNode" presStyleLbl="node3" presStyleIdx="2" presStyleCnt="4" custLinFactNeighborX="1586" custLinFactNeighborY="16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F92249-AE74-244E-9159-16D7C3B2AA67}" type="pres">
      <dgm:prSet presAssocID="{F1E07058-9D08-484C-B3AD-B47397B32508}" presName="level3hierChild" presStyleCnt="0"/>
      <dgm:spPr/>
    </dgm:pt>
    <dgm:pt modelId="{76D365D1-E0F7-4E47-8D23-BDE9B1A0D7EC}" type="pres">
      <dgm:prSet presAssocID="{46D72473-0BC9-0C45-A4A6-023B5C3A0626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F522784D-E658-934A-B6F2-1562944A811C}" type="pres">
      <dgm:prSet presAssocID="{46D72473-0BC9-0C45-A4A6-023B5C3A0626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D5821352-F51A-794B-AC08-4C09A71B0188}" type="pres">
      <dgm:prSet presAssocID="{5CC18D09-6A94-B44A-AC3D-65D44EF68E51}" presName="root2" presStyleCnt="0"/>
      <dgm:spPr/>
    </dgm:pt>
    <dgm:pt modelId="{D5CAB3AB-AB73-4E4B-8406-A66DE76495E3}" type="pres">
      <dgm:prSet presAssocID="{5CC18D09-6A94-B44A-AC3D-65D44EF68E51}" presName="LevelTwoTextNode" presStyleLbl="node4" presStyleIdx="4" presStyleCnt="13" custScaleY="291131" custLinFactNeighborX="1586" custLinFactNeighborY="16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890C3-786D-A74E-8328-FBE57C43FBC2}" type="pres">
      <dgm:prSet presAssocID="{5CC18D09-6A94-B44A-AC3D-65D44EF68E51}" presName="level3hierChild" presStyleCnt="0"/>
      <dgm:spPr/>
    </dgm:pt>
    <dgm:pt modelId="{80354F0A-E593-C249-BCF5-D7D140010A7D}" type="pres">
      <dgm:prSet presAssocID="{D4F95A21-D3E0-514C-9441-C664C66F2EC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01F019B-5203-1840-AA12-1683398944FC}" type="pres">
      <dgm:prSet presAssocID="{D4F95A21-D3E0-514C-9441-C664C66F2EC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5E64A05-48F1-D74D-8B9F-6F57AB04B660}" type="pres">
      <dgm:prSet presAssocID="{6BEC19C2-8D35-7646-B543-B15E30B3E106}" presName="root2" presStyleCnt="0"/>
      <dgm:spPr/>
    </dgm:pt>
    <dgm:pt modelId="{6FF49A68-3969-1744-A7EA-F8F20BA4EBF8}" type="pres">
      <dgm:prSet presAssocID="{6BEC19C2-8D35-7646-B543-B15E30B3E106}" presName="LevelTwoTextNode" presStyleLbl="node3" presStyleIdx="3" presStyleCnt="4" custLinFactY="31478" custLinFactNeighborX="89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09F66-6A8B-F042-9D5D-AF4EE382DCDC}" type="pres">
      <dgm:prSet presAssocID="{6BEC19C2-8D35-7646-B543-B15E30B3E106}" presName="level3hierChild" presStyleCnt="0"/>
      <dgm:spPr/>
    </dgm:pt>
    <dgm:pt modelId="{EA91CA56-E411-3848-92E5-D8662F4B3CD9}" type="pres">
      <dgm:prSet presAssocID="{42514384-CD3B-AE41-BCF2-380B60F984B8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E6B28149-F784-FC49-9B08-71BAAD9EA72F}" type="pres">
      <dgm:prSet presAssocID="{42514384-CD3B-AE41-BCF2-380B60F984B8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E4891F13-1CF0-B54D-AA68-F00E705862E3}" type="pres">
      <dgm:prSet presAssocID="{8A2DA5AE-805A-1A41-BFCB-F9F9BCFBA52A}" presName="root2" presStyleCnt="0"/>
      <dgm:spPr/>
    </dgm:pt>
    <dgm:pt modelId="{EE3B76AE-AE1F-104C-8E38-B32B99D0D65A}" type="pres">
      <dgm:prSet presAssocID="{8A2DA5AE-805A-1A41-BFCB-F9F9BCFBA52A}" presName="LevelTwoTextNode" presStyleLbl="node4" presStyleIdx="5" presStyleCnt="13" custLinFactNeighborX="-87" custLinFactNeighborY="-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0A407-F976-BE4D-A33C-4CB369B839C1}" type="pres">
      <dgm:prSet presAssocID="{8A2DA5AE-805A-1A41-BFCB-F9F9BCFBA52A}" presName="level3hierChild" presStyleCnt="0"/>
      <dgm:spPr/>
    </dgm:pt>
    <dgm:pt modelId="{FBEC3A4D-21D1-BF48-B6B5-CF3A73429630}" type="pres">
      <dgm:prSet presAssocID="{13B25B31-D80E-BD49-9205-650EA5A82318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74B9ADB2-89C2-3746-AD04-C7943A1EA9F0}" type="pres">
      <dgm:prSet presAssocID="{13B25B31-D80E-BD49-9205-650EA5A82318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BAA5DA5D-EF11-0041-B20B-09937A5C3478}" type="pres">
      <dgm:prSet presAssocID="{42E203C7-D1B4-A242-87B0-A0F87EC2DC04}" presName="root2" presStyleCnt="0"/>
      <dgm:spPr/>
    </dgm:pt>
    <dgm:pt modelId="{5BBC8B01-7B29-D544-904E-8F4A2F03E87A}" type="pres">
      <dgm:prSet presAssocID="{42E203C7-D1B4-A242-87B0-A0F87EC2DC04}" presName="LevelTwoTextNode" presStyleLbl="node4" presStyleIdx="6" presStyleCnt="13" custScaleY="353278" custLinFactNeighborX="-567" custLinFactNeighborY="-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FC504-881C-9B4D-83C3-3E2CB5EB4B5D}" type="pres">
      <dgm:prSet presAssocID="{42E203C7-D1B4-A242-87B0-A0F87EC2DC04}" presName="level3hierChild" presStyleCnt="0"/>
      <dgm:spPr/>
    </dgm:pt>
    <dgm:pt modelId="{EC8F967A-AD44-9F4D-A9F1-FABF26655F64}" type="pres">
      <dgm:prSet presAssocID="{4C3BC3E4-C6D0-D84B-909E-CA18DD969A47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9AA707D7-8765-8B46-9C4D-1FDCA93EE566}" type="pres">
      <dgm:prSet presAssocID="{4C3BC3E4-C6D0-D84B-909E-CA18DD969A47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FF368E7A-8140-E047-B734-4ABCDB2A000F}" type="pres">
      <dgm:prSet presAssocID="{4AED4385-C609-2145-A0A5-DE8B5CD71E56}" presName="root2" presStyleCnt="0"/>
      <dgm:spPr/>
    </dgm:pt>
    <dgm:pt modelId="{12B1198D-15F8-154C-8161-8B6BDB7C68A7}" type="pres">
      <dgm:prSet presAssocID="{4AED4385-C609-2145-A0A5-DE8B5CD71E56}" presName="LevelTwoTextNode" presStyleLbl="node4" presStyleIdx="7" presStyleCnt="13" custLinFactNeighborX="-2961" custLinFactNeighborY="31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BA40CF-086D-914D-9857-A79AFEA291CF}" type="pres">
      <dgm:prSet presAssocID="{4AED4385-C609-2145-A0A5-DE8B5CD71E56}" presName="level3hierChild" presStyleCnt="0"/>
      <dgm:spPr/>
    </dgm:pt>
    <dgm:pt modelId="{2AA1C982-92E5-C04F-84FF-73943179DA0A}" type="pres">
      <dgm:prSet presAssocID="{E93505F8-F193-8846-AEC6-B4AFDA7DA5D9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9D68E42A-8EA6-D445-8182-EC51489277D8}" type="pres">
      <dgm:prSet presAssocID="{E93505F8-F193-8846-AEC6-B4AFDA7DA5D9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6EA98A18-C928-D149-AC5F-495E8AAA1423}" type="pres">
      <dgm:prSet presAssocID="{F9E99BF3-A749-FB49-83AD-B37EDB4AF78B}" presName="root2" presStyleCnt="0"/>
      <dgm:spPr/>
    </dgm:pt>
    <dgm:pt modelId="{5E4D754A-7090-C047-B8E6-EF46F9E50E5A}" type="pres">
      <dgm:prSet presAssocID="{F9E99BF3-A749-FB49-83AD-B37EDB4AF78B}" presName="LevelTwoTextNode" presStyleLbl="node4" presStyleIdx="8" presStyleCnt="13" custScaleY="168313" custLinFactNeighborX="-3441" custLinFactNeighborY="31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C4DB1-F754-254C-AC2A-C07E89368527}" type="pres">
      <dgm:prSet presAssocID="{F9E99BF3-A749-FB49-83AD-B37EDB4AF78B}" presName="level3hierChild" presStyleCnt="0"/>
      <dgm:spPr/>
    </dgm:pt>
    <dgm:pt modelId="{F529679C-A56B-2544-9959-7C3D2C20D2C2}" type="pres">
      <dgm:prSet presAssocID="{D67489E2-DB10-3F45-A397-7FFBFD4EC391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F79BE06E-E984-1041-A3C6-2A1C3D7CD1BF}" type="pres">
      <dgm:prSet presAssocID="{D67489E2-DB10-3F45-A397-7FFBFD4EC391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65746D91-DE13-6142-937F-23AB9A4E76B2}" type="pres">
      <dgm:prSet presAssocID="{215AC466-E304-7445-9CFA-252348977A47}" presName="root2" presStyleCnt="0"/>
      <dgm:spPr/>
    </dgm:pt>
    <dgm:pt modelId="{48B6E09A-F46B-A449-BC52-C8B7C978F383}" type="pres">
      <dgm:prSet presAssocID="{215AC466-E304-7445-9CFA-252348977A47}" presName="LevelTwoTextNode" presStyleLbl="node4" presStyleIdx="9" presStyleCnt="13" custScaleY="155808" custLinFactNeighborX="-3441" custLinFactNeighborY="31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47725-BBE7-AA4E-AB70-F88F56F62657}" type="pres">
      <dgm:prSet presAssocID="{215AC466-E304-7445-9CFA-252348977A47}" presName="level3hierChild" presStyleCnt="0"/>
      <dgm:spPr/>
    </dgm:pt>
    <dgm:pt modelId="{B2E30695-40EA-4740-BA2F-57F1EF01F34D}" type="pres">
      <dgm:prSet presAssocID="{891011A6-901F-3044-A004-3FB1F830C66E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44F983AC-66A4-D94A-992E-4B259EADE8B5}" type="pres">
      <dgm:prSet presAssocID="{891011A6-901F-3044-A004-3FB1F830C66E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690E4D05-CA04-1E40-894C-4370457F2791}" type="pres">
      <dgm:prSet presAssocID="{F2EFC460-006B-7742-B9C1-6CDFE95966FE}" presName="root2" presStyleCnt="0"/>
      <dgm:spPr/>
    </dgm:pt>
    <dgm:pt modelId="{03EF62DD-A56D-6E4E-BCF5-0F015C1BDB90}" type="pres">
      <dgm:prSet presAssocID="{F2EFC460-006B-7742-B9C1-6CDFE95966FE}" presName="LevelTwoTextNode" presStyleLbl="node4" presStyleIdx="10" presStyleCnt="13" custScaleY="132137" custLinFactNeighborX="-3441" custLinFactNeighborY="31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B97DF-BB6B-3A45-BBFB-25640AAC753C}" type="pres">
      <dgm:prSet presAssocID="{F2EFC460-006B-7742-B9C1-6CDFE95966FE}" presName="level3hierChild" presStyleCnt="0"/>
      <dgm:spPr/>
    </dgm:pt>
    <dgm:pt modelId="{16D0F720-A896-1E41-B6DB-92144BC9E847}" type="pres">
      <dgm:prSet presAssocID="{24FFE70D-C249-3F4D-8496-9071CE5D429B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72CC5EDE-5A02-864E-9725-2F9D3BD36D24}" type="pres">
      <dgm:prSet presAssocID="{24FFE70D-C249-3F4D-8496-9071CE5D429B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2F61425E-2E09-1040-BF0C-DE88FE18F945}" type="pres">
      <dgm:prSet presAssocID="{50D08FEC-C3C4-F140-9423-C270E5037495}" presName="root2" presStyleCnt="0"/>
      <dgm:spPr/>
    </dgm:pt>
    <dgm:pt modelId="{7691405E-BED5-0148-BC2F-9548FEF58225}" type="pres">
      <dgm:prSet presAssocID="{50D08FEC-C3C4-F140-9423-C270E5037495}" presName="LevelTwoTextNode" presStyleLbl="node4" presStyleIdx="11" presStyleCnt="13" custLinFactY="31478" custLinFactNeighborX="89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0B752-6E96-634E-A150-CA9CD2E3596C}" type="pres">
      <dgm:prSet presAssocID="{50D08FEC-C3C4-F140-9423-C270E5037495}" presName="level3hierChild" presStyleCnt="0"/>
      <dgm:spPr/>
    </dgm:pt>
    <dgm:pt modelId="{8D1FB691-3938-A844-894E-17F4C91D2059}" type="pres">
      <dgm:prSet presAssocID="{68E56A28-13BF-C74A-893C-566F3B6C259D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59C60268-DDF6-4C4E-B5D1-E00BF4146348}" type="pres">
      <dgm:prSet presAssocID="{68E56A28-13BF-C74A-893C-566F3B6C259D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7287ACC5-7644-0242-8921-17133ACE7DCD}" type="pres">
      <dgm:prSet presAssocID="{17C896D9-8503-614D-A980-D8F7D3A7D620}" presName="root2" presStyleCnt="0"/>
      <dgm:spPr/>
    </dgm:pt>
    <dgm:pt modelId="{E693F52E-8841-BC48-8B44-CC6EAB67DE84}" type="pres">
      <dgm:prSet presAssocID="{17C896D9-8503-614D-A980-D8F7D3A7D620}" presName="LevelTwoTextNode" presStyleLbl="node4" presStyleIdx="12" presStyleCnt="13" custScaleX="138159" custScaleY="249845" custLinFactY="31478" custLinFactNeighborX="41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571F8-825B-B148-A129-92816AC10A01}" type="pres">
      <dgm:prSet presAssocID="{17C896D9-8503-614D-A980-D8F7D3A7D620}" presName="level3hierChild" presStyleCnt="0"/>
      <dgm:spPr/>
    </dgm:pt>
  </dgm:ptLst>
  <dgm:cxnLst>
    <dgm:cxn modelId="{D0706B73-2450-F545-8BDD-9C10CEA9D018}" type="presOf" srcId="{68E56A28-13BF-C74A-893C-566F3B6C259D}" destId="{59C60268-DDF6-4C4E-B5D1-E00BF4146348}" srcOrd="1" destOrd="0" presId="urn:microsoft.com/office/officeart/2008/layout/HorizontalMultiLevelHierarchy"/>
    <dgm:cxn modelId="{F3FB3D2C-F99A-E74F-B0BD-0B4399A279E8}" srcId="{CC8B4875-6E32-F343-89C5-8B4E8D43B014}" destId="{274DA9DB-2504-CF42-8940-CD07E6E39C74}" srcOrd="0" destOrd="0" parTransId="{1A2E466F-7CFC-4C4E-BEDF-5063344E286A}" sibTransId="{89A0D959-AA7F-5D4E-AEC6-379D7E38B647}"/>
    <dgm:cxn modelId="{8A2C282A-2838-614E-90F7-8F4860C96158}" srcId="{BFBA6C80-90CD-F646-B877-C13D2C4644AC}" destId="{15880770-921E-684F-B376-63D6D5139C1E}" srcOrd="0" destOrd="0" parTransId="{1A5CB874-8C51-494A-96F6-B6CEF29E5969}" sibTransId="{A1DDABAB-4699-B442-99E9-B016F473E52B}"/>
    <dgm:cxn modelId="{2A96B00E-7DFE-B644-8972-BBC85EBE46AF}" type="presOf" srcId="{7E8CE92B-DAAB-5041-9B98-F8A2463D71AD}" destId="{06EC852F-4C2A-CC4C-AD14-3978B79B3073}" srcOrd="1" destOrd="0" presId="urn:microsoft.com/office/officeart/2008/layout/HorizontalMultiLevelHierarchy"/>
    <dgm:cxn modelId="{28B45D25-A39C-0643-8BF9-52169364AC02}" type="presOf" srcId="{D4F95A21-D3E0-514C-9441-C664C66F2EC8}" destId="{A01F019B-5203-1840-AA12-1683398944FC}" srcOrd="1" destOrd="0" presId="urn:microsoft.com/office/officeart/2008/layout/HorizontalMultiLevelHierarchy"/>
    <dgm:cxn modelId="{C1AB808B-AAD4-584B-ACFA-A6C538857FBF}" type="presOf" srcId="{6CD2FA0E-5418-E549-83D9-F107C485C0A8}" destId="{1AB3B2C9-8AA9-FB4D-A65D-671BBE6A6028}" srcOrd="0" destOrd="0" presId="urn:microsoft.com/office/officeart/2008/layout/HorizontalMultiLevelHierarchy"/>
    <dgm:cxn modelId="{7B56F511-8D40-B444-84B4-28EC4AE2C679}" type="presOf" srcId="{50D08FEC-C3C4-F140-9423-C270E5037495}" destId="{7691405E-BED5-0148-BC2F-9548FEF58225}" srcOrd="0" destOrd="0" presId="urn:microsoft.com/office/officeart/2008/layout/HorizontalMultiLevelHierarchy"/>
    <dgm:cxn modelId="{9D0B381C-E086-5145-A381-769162C1DD0F}" type="presOf" srcId="{3CA0EED9-3047-F641-9994-8BBF9A24744D}" destId="{FE6C4BB4-0861-1040-84EF-44986F1B2C7E}" srcOrd="0" destOrd="0" presId="urn:microsoft.com/office/officeart/2008/layout/HorizontalMultiLevelHierarchy"/>
    <dgm:cxn modelId="{60E01E1C-7AE8-CF46-AAE8-306478F7194E}" type="presOf" srcId="{F7414FB8-A708-B84C-BD67-34E91DAB848F}" destId="{C3EAC1D7-0A2C-ED47-8A7A-CB5C0D43DE89}" srcOrd="0" destOrd="0" presId="urn:microsoft.com/office/officeart/2008/layout/HorizontalMultiLevelHierarchy"/>
    <dgm:cxn modelId="{D44C2A5D-5487-B742-8EAD-18D8156AAC9E}" type="presOf" srcId="{7DC5FFF6-764C-984F-B349-48AB4C0D3399}" destId="{DDBAA7C6-830C-3F42-AF8C-89B09D85DEE5}" srcOrd="1" destOrd="0" presId="urn:microsoft.com/office/officeart/2008/layout/HorizontalMultiLevelHierarchy"/>
    <dgm:cxn modelId="{83ED50CD-6D20-1E4C-8261-3DC2C7BDCCB7}" type="presOf" srcId="{1A2E466F-7CFC-4C4E-BEDF-5063344E286A}" destId="{4EF6DDC5-F8F6-0A46-A011-00E26BEFC100}" srcOrd="1" destOrd="0" presId="urn:microsoft.com/office/officeart/2008/layout/HorizontalMultiLevelHierarchy"/>
    <dgm:cxn modelId="{C50F246D-4741-5C4D-B75B-132671F81AB2}" type="presOf" srcId="{274DA9DB-2504-CF42-8940-CD07E6E39C74}" destId="{DE2A57B5-4685-0346-A6FC-07BF9EB410D7}" srcOrd="0" destOrd="0" presId="urn:microsoft.com/office/officeart/2008/layout/HorizontalMultiLevelHierarchy"/>
    <dgm:cxn modelId="{E503DB2E-B87C-7545-98AF-06BAB447C027}" type="presOf" srcId="{F9E99BF3-A749-FB49-83AD-B37EDB4AF78B}" destId="{5E4D754A-7090-C047-B8E6-EF46F9E50E5A}" srcOrd="0" destOrd="0" presId="urn:microsoft.com/office/officeart/2008/layout/HorizontalMultiLevelHierarchy"/>
    <dgm:cxn modelId="{3EDC8917-D316-4142-9F9F-9F8A71256D43}" type="presOf" srcId="{4AED4385-C609-2145-A0A5-DE8B5CD71E56}" destId="{12B1198D-15F8-154C-8161-8B6BDB7C68A7}" srcOrd="0" destOrd="0" presId="urn:microsoft.com/office/officeart/2008/layout/HorizontalMultiLevelHierarchy"/>
    <dgm:cxn modelId="{7B93A364-8D5F-5B4F-8BC7-BDF245F432C0}" srcId="{DC865AE7-ADE0-0B4F-BAFE-2C55A3A236CA}" destId="{BFBA6C80-90CD-F646-B877-C13D2C4644AC}" srcOrd="0" destOrd="0" parTransId="{AD567223-3557-0546-B271-84AACA569799}" sibTransId="{1901722A-4E65-7548-A40A-A15A2079D411}"/>
    <dgm:cxn modelId="{24842211-D8DD-5F4D-9FA8-1CB077947A93}" srcId="{3CE24154-AB11-2349-9541-6C387A453F66}" destId="{CC8B4875-6E32-F343-89C5-8B4E8D43B014}" srcOrd="0" destOrd="0" parTransId="{F7414FB8-A708-B84C-BD67-34E91DAB848F}" sibTransId="{6C8B4B70-4086-7E4C-9A3C-A11EDFF2F37A}"/>
    <dgm:cxn modelId="{B519E2F4-0010-5648-A07C-8294D7F62728}" type="presOf" srcId="{42E203C7-D1B4-A242-87B0-A0F87EC2DC04}" destId="{5BBC8B01-7B29-D544-904E-8F4A2F03E87A}" srcOrd="0" destOrd="0" presId="urn:microsoft.com/office/officeart/2008/layout/HorizontalMultiLevelHierarchy"/>
    <dgm:cxn modelId="{13695A38-9862-3142-AD51-91B8E133FD27}" type="presOf" srcId="{46D72473-0BC9-0C45-A4A6-023B5C3A0626}" destId="{76D365D1-E0F7-4E47-8D23-BDE9B1A0D7EC}" srcOrd="0" destOrd="0" presId="urn:microsoft.com/office/officeart/2008/layout/HorizontalMultiLevelHierarchy"/>
    <dgm:cxn modelId="{1A23EA9F-75CB-6D49-9239-315B8C47D8CC}" type="presOf" srcId="{13B25B31-D80E-BD49-9205-650EA5A82318}" destId="{74B9ADB2-89C2-3746-AD04-C7943A1EA9F0}" srcOrd="1" destOrd="0" presId="urn:microsoft.com/office/officeart/2008/layout/HorizontalMultiLevelHierarchy"/>
    <dgm:cxn modelId="{6BB39686-5257-124F-A3B8-AF6071635F38}" type="presOf" srcId="{53DC7A5B-422F-AE4C-BDAE-161569FDB8A7}" destId="{DDD73991-5A71-694E-853D-61553B0F91B4}" srcOrd="1" destOrd="0" presId="urn:microsoft.com/office/officeart/2008/layout/HorizontalMultiLevelHierarchy"/>
    <dgm:cxn modelId="{A40A005E-E4DA-8148-AC66-D55380A28FB9}" type="presOf" srcId="{BFBA6C80-90CD-F646-B877-C13D2C4644AC}" destId="{12B56195-1406-6A4A-8978-9D342E1657B8}" srcOrd="0" destOrd="0" presId="urn:microsoft.com/office/officeart/2008/layout/HorizontalMultiLevelHierarchy"/>
    <dgm:cxn modelId="{3EB53DCC-2F08-AE46-B772-64D2C50C5DC0}" srcId="{CC8B4875-6E32-F343-89C5-8B4E8D43B014}" destId="{6CD2FA0E-5418-E549-83D9-F107C485C0A8}" srcOrd="2" destOrd="0" parTransId="{E40A0AC1-FF1D-8140-B1CD-90E56B9090EA}" sibTransId="{24C356A6-1CC3-804C-A60F-6FA8AA80E909}"/>
    <dgm:cxn modelId="{AB3B2135-38F0-FE40-8D14-3C6D6FF15EE8}" type="presOf" srcId="{1A5CB874-8C51-494A-96F6-B6CEF29E5969}" destId="{C8C03127-3EC4-3E4F-BA93-8EB177B706BF}" srcOrd="1" destOrd="0" presId="urn:microsoft.com/office/officeart/2008/layout/HorizontalMultiLevelHierarchy"/>
    <dgm:cxn modelId="{244B322B-95DD-114C-8F68-8484ABF87153}" type="presOf" srcId="{3CE24154-AB11-2349-9541-6C387A453F66}" destId="{2ABB7BDB-738F-5F45-BF6B-786CA0EE2F86}" srcOrd="0" destOrd="0" presId="urn:microsoft.com/office/officeart/2008/layout/HorizontalMultiLevelHierarchy"/>
    <dgm:cxn modelId="{36290DD7-9EB2-A343-9868-E293FBC8F4C3}" srcId="{6BEC19C2-8D35-7646-B543-B15E30B3E106}" destId="{50D08FEC-C3C4-F140-9423-C270E5037495}" srcOrd="2" destOrd="0" parTransId="{24FFE70D-C249-3F4D-8496-9071CE5D429B}" sibTransId="{136C2ACD-E627-7742-8D2F-6FD7B7250828}"/>
    <dgm:cxn modelId="{0E961822-11BA-6B4E-9B5A-B8ABD149FA56}" type="presOf" srcId="{E93505F8-F193-8846-AEC6-B4AFDA7DA5D9}" destId="{9D68E42A-8EA6-D445-8182-EC51489277D8}" srcOrd="1" destOrd="0" presId="urn:microsoft.com/office/officeart/2008/layout/HorizontalMultiLevelHierarchy"/>
    <dgm:cxn modelId="{7FEC226B-105E-2240-BF59-CD457687E0DD}" type="presOf" srcId="{17C896D9-8503-614D-A980-D8F7D3A7D620}" destId="{E693F52E-8841-BC48-8B44-CC6EAB67DE84}" srcOrd="0" destOrd="0" presId="urn:microsoft.com/office/officeart/2008/layout/HorizontalMultiLevelHierarchy"/>
    <dgm:cxn modelId="{98E73ED2-0522-3842-9576-14B3502D4128}" srcId="{50D08FEC-C3C4-F140-9423-C270E5037495}" destId="{17C896D9-8503-614D-A980-D8F7D3A7D620}" srcOrd="0" destOrd="0" parTransId="{68E56A28-13BF-C74A-893C-566F3B6C259D}" sibTransId="{61EEFEA7-EF97-6E49-942F-F6B18F838B75}"/>
    <dgm:cxn modelId="{336A766D-63A4-2A40-92F0-8928A73D24A1}" type="presOf" srcId="{891011A6-901F-3044-A004-3FB1F830C66E}" destId="{B2E30695-40EA-4740-BA2F-57F1EF01F34D}" srcOrd="0" destOrd="0" presId="urn:microsoft.com/office/officeart/2008/layout/HorizontalMultiLevelHierarchy"/>
    <dgm:cxn modelId="{7AD04E6A-CAB0-9343-8E25-B34B12F1E765}" type="presOf" srcId="{4A1D6022-4C23-B44F-BDF9-DA825CEF7A28}" destId="{15D5AEA9-9C25-4840-9C8D-0608E926CD04}" srcOrd="0" destOrd="0" presId="urn:microsoft.com/office/officeart/2008/layout/HorizontalMultiLevelHierarchy"/>
    <dgm:cxn modelId="{AB66C886-B3AF-BB42-9137-8C8626339A19}" type="presOf" srcId="{E40A0AC1-FF1D-8140-B1CD-90E56B9090EA}" destId="{652E7A70-AFAB-8141-9C8D-79E6BCE771CB}" srcOrd="0" destOrd="0" presId="urn:microsoft.com/office/officeart/2008/layout/HorizontalMultiLevelHierarchy"/>
    <dgm:cxn modelId="{9DB30208-4961-934D-A767-BA74BAB85E1F}" type="presOf" srcId="{F2EFC460-006B-7742-B9C1-6CDFE95966FE}" destId="{03EF62DD-A56D-6E4E-BCF5-0F015C1BDB90}" srcOrd="0" destOrd="0" presId="urn:microsoft.com/office/officeart/2008/layout/HorizontalMultiLevelHierarchy"/>
    <dgm:cxn modelId="{726F8D17-A59F-314B-8D90-690E641CC5AC}" srcId="{CC8B4875-6E32-F343-89C5-8B4E8D43B014}" destId="{3CA0EED9-3047-F641-9994-8BBF9A24744D}" srcOrd="3" destOrd="0" parTransId="{53DC7A5B-422F-AE4C-BDAE-161569FDB8A7}" sibTransId="{16360A9E-164F-1945-851D-510443ACC134}"/>
    <dgm:cxn modelId="{83F5132D-226C-8247-9C3C-0A470BBB0C25}" type="presOf" srcId="{53DC7A5B-422F-AE4C-BDAE-161569FDB8A7}" destId="{BB649752-BCB4-3441-8DC7-42F21BB3C736}" srcOrd="0" destOrd="0" presId="urn:microsoft.com/office/officeart/2008/layout/HorizontalMultiLevelHierarchy"/>
    <dgm:cxn modelId="{924004E7-57C4-754C-AB02-261F80B53A2C}" type="presOf" srcId="{891011A6-901F-3044-A004-3FB1F830C66E}" destId="{44F983AC-66A4-D94A-992E-4B259EADE8B5}" srcOrd="1" destOrd="0" presId="urn:microsoft.com/office/officeart/2008/layout/HorizontalMultiLevelHierarchy"/>
    <dgm:cxn modelId="{22FE4217-9208-974C-A22D-5654F94720FF}" srcId="{CC8B4875-6E32-F343-89C5-8B4E8D43B014}" destId="{C7D08F70-175E-1347-989A-28EEFB41308E}" srcOrd="1" destOrd="0" parTransId="{48332925-1493-7E45-BFDA-4466D657A2AD}" sibTransId="{C40408C5-E5B1-D148-A528-BB7144C71755}"/>
    <dgm:cxn modelId="{1A142012-B5AA-AD44-B9C0-DE16B34CE66B}" type="presOf" srcId="{5CC18D09-6A94-B44A-AC3D-65D44EF68E51}" destId="{D5CAB3AB-AB73-4E4B-8406-A66DE76495E3}" srcOrd="0" destOrd="0" presId="urn:microsoft.com/office/officeart/2008/layout/HorizontalMultiLevelHierarchy"/>
    <dgm:cxn modelId="{C3931BC1-9D06-624D-AD21-51F6FC968A27}" type="presOf" srcId="{8A2DA5AE-805A-1A41-BFCB-F9F9BCFBA52A}" destId="{EE3B76AE-AE1F-104C-8E38-B32B99D0D65A}" srcOrd="0" destOrd="0" presId="urn:microsoft.com/office/officeart/2008/layout/HorizontalMultiLevelHierarchy"/>
    <dgm:cxn modelId="{2B14F41B-404B-4B46-B635-91A5A9EE18DB}" type="presOf" srcId="{46D72473-0BC9-0C45-A4A6-023B5C3A0626}" destId="{F522784D-E658-934A-B6F2-1562944A811C}" srcOrd="1" destOrd="0" presId="urn:microsoft.com/office/officeart/2008/layout/HorizontalMultiLevelHierarchy"/>
    <dgm:cxn modelId="{D3D0CE0D-5FDD-9442-8BFA-CAE115D0B811}" srcId="{8A2DA5AE-805A-1A41-BFCB-F9F9BCFBA52A}" destId="{42E203C7-D1B4-A242-87B0-A0F87EC2DC04}" srcOrd="0" destOrd="0" parTransId="{13B25B31-D80E-BD49-9205-650EA5A82318}" sibTransId="{727E68BD-612B-2C47-B692-1ECB0C6E6066}"/>
    <dgm:cxn modelId="{8C862001-E949-DB42-8470-517E65D754AA}" type="presOf" srcId="{4C3BC3E4-C6D0-D84B-909E-CA18DD969A47}" destId="{EC8F967A-AD44-9F4D-A9F1-FABF26655F64}" srcOrd="0" destOrd="0" presId="urn:microsoft.com/office/officeart/2008/layout/HorizontalMultiLevelHierarchy"/>
    <dgm:cxn modelId="{8EAF38D3-0C5C-0E40-AAA0-AF446CB88E50}" srcId="{4AED4385-C609-2145-A0A5-DE8B5CD71E56}" destId="{F9E99BF3-A749-FB49-83AD-B37EDB4AF78B}" srcOrd="0" destOrd="0" parTransId="{E93505F8-F193-8846-AEC6-B4AFDA7DA5D9}" sibTransId="{FEE9C0DE-1E2F-9744-880E-22D33B211F65}"/>
    <dgm:cxn modelId="{51467BF5-362F-E44E-BDF1-32DF9C67922C}" type="presOf" srcId="{68E56A28-13BF-C74A-893C-566F3B6C259D}" destId="{8D1FB691-3938-A844-894E-17F4C91D2059}" srcOrd="0" destOrd="0" presId="urn:microsoft.com/office/officeart/2008/layout/HorizontalMultiLevelHierarchy"/>
    <dgm:cxn modelId="{E0CF8077-3846-C04D-A50F-632402D70399}" type="presOf" srcId="{6BEC19C2-8D35-7646-B543-B15E30B3E106}" destId="{6FF49A68-3969-1744-A7EA-F8F20BA4EBF8}" srcOrd="0" destOrd="0" presId="urn:microsoft.com/office/officeart/2008/layout/HorizontalMultiLevelHierarchy"/>
    <dgm:cxn modelId="{C7C08AF9-2FB9-6E42-9D90-2C866171FD6A}" type="presOf" srcId="{C7D08F70-175E-1347-989A-28EEFB41308E}" destId="{A6BF4005-E5D8-0448-99D7-FB5E2E287B0F}" srcOrd="0" destOrd="0" presId="urn:microsoft.com/office/officeart/2008/layout/HorizontalMultiLevelHierarchy"/>
    <dgm:cxn modelId="{DBD55B6E-2B58-E84B-A368-B9822AEA5467}" type="presOf" srcId="{AB7FAF34-B2A2-824A-8679-6D050A384EAE}" destId="{2F4C8C89-7FBB-C441-8FB4-6AC910F6175B}" srcOrd="0" destOrd="0" presId="urn:microsoft.com/office/officeart/2008/layout/HorizontalMultiLevelHierarchy"/>
    <dgm:cxn modelId="{6B98B6DF-33E2-ED40-9272-AAB3D9913771}" type="presOf" srcId="{13B25B31-D80E-BD49-9205-650EA5A82318}" destId="{FBEC3A4D-21D1-BF48-B6B5-CF3A73429630}" srcOrd="0" destOrd="0" presId="urn:microsoft.com/office/officeart/2008/layout/HorizontalMultiLevelHierarchy"/>
    <dgm:cxn modelId="{845B8FBD-69D7-034E-B99C-6B3C776F19EE}" type="presOf" srcId="{63789EE6-678A-DE4C-A3C8-CB5FB5BDB7B2}" destId="{8E3AFCA1-856B-CA4A-BBAE-75F05986E973}" srcOrd="0" destOrd="0" presId="urn:microsoft.com/office/officeart/2008/layout/HorizontalMultiLevelHierarchy"/>
    <dgm:cxn modelId="{F9784013-5309-A546-86E6-888912C13F5F}" type="presOf" srcId="{0367E0CB-6EEE-2746-9F6C-B7B05380E8C7}" destId="{C6BE9A5B-6E31-6942-A019-27BAA1CC5196}" srcOrd="1" destOrd="0" presId="urn:microsoft.com/office/officeart/2008/layout/HorizontalMultiLevelHierarchy"/>
    <dgm:cxn modelId="{A8B284FF-E169-F64A-B4B3-5CBB341EDFC0}" type="presOf" srcId="{E40A0AC1-FF1D-8140-B1CD-90E56B9090EA}" destId="{1091F085-2274-D245-B5F9-A2889F8CCD97}" srcOrd="1" destOrd="0" presId="urn:microsoft.com/office/officeart/2008/layout/HorizontalMultiLevelHierarchy"/>
    <dgm:cxn modelId="{074C7881-846A-0440-855D-E0C58DF61546}" srcId="{BFBA6C80-90CD-F646-B877-C13D2C4644AC}" destId="{3CE24154-AB11-2349-9541-6C387A453F66}" srcOrd="1" destOrd="0" parTransId="{0367E0CB-6EEE-2746-9F6C-B7B05380E8C7}" sibTransId="{2BA9BAF1-D517-B74D-AF7D-22E05397AD9C}"/>
    <dgm:cxn modelId="{E91BD2F5-195D-B74D-B290-66579908FC41}" type="presOf" srcId="{F1E07058-9D08-484C-B3AD-B47397B32508}" destId="{4E8FD2DE-A40B-334A-8923-307D7FA52D8C}" srcOrd="0" destOrd="0" presId="urn:microsoft.com/office/officeart/2008/layout/HorizontalMultiLevelHierarchy"/>
    <dgm:cxn modelId="{C1314F23-6CA4-E44C-9D5D-705F5F452DB3}" type="presOf" srcId="{7DC5FFF6-764C-984F-B349-48AB4C0D3399}" destId="{CCC925EC-FA86-9648-887E-DFDF71EF62EF}" srcOrd="0" destOrd="0" presId="urn:microsoft.com/office/officeart/2008/layout/HorizontalMultiLevelHierarchy"/>
    <dgm:cxn modelId="{34DC7340-44D3-F24E-87B4-794A1196A352}" type="presOf" srcId="{E93505F8-F193-8846-AEC6-B4AFDA7DA5D9}" destId="{2AA1C982-92E5-C04F-84FF-73943179DA0A}" srcOrd="0" destOrd="0" presId="urn:microsoft.com/office/officeart/2008/layout/HorizontalMultiLevelHierarchy"/>
    <dgm:cxn modelId="{A8AE2F45-32A5-1D4A-9B2D-84D706C76F28}" srcId="{4AED4385-C609-2145-A0A5-DE8B5CD71E56}" destId="{F2EFC460-006B-7742-B9C1-6CDFE95966FE}" srcOrd="2" destOrd="0" parTransId="{891011A6-901F-3044-A004-3FB1F830C66E}" sibTransId="{85DE0465-C20E-D248-9B59-FE12A43771DE}"/>
    <dgm:cxn modelId="{99659182-ECE7-8F40-A587-38DA08D394D7}" srcId="{4AED4385-C609-2145-A0A5-DE8B5CD71E56}" destId="{215AC466-E304-7445-9CFA-252348977A47}" srcOrd="1" destOrd="0" parTransId="{D67489E2-DB10-3F45-A397-7FFBFD4EC391}" sibTransId="{E3058106-5A9E-4E40-AEE5-D8FEBAB12ABA}"/>
    <dgm:cxn modelId="{004FEE8D-4B3C-1C4B-9582-7565A7010EE4}" type="presOf" srcId="{48332925-1493-7E45-BFDA-4466D657A2AD}" destId="{CD16F2F5-E80D-9A48-98EB-473B7EA3CE91}" srcOrd="0" destOrd="0" presId="urn:microsoft.com/office/officeart/2008/layout/HorizontalMultiLevelHierarchy"/>
    <dgm:cxn modelId="{5FB7BBB7-32BB-A44C-A6C6-C0B5642CBA85}" srcId="{63789EE6-678A-DE4C-A3C8-CB5FB5BDB7B2}" destId="{6BEC19C2-8D35-7646-B543-B15E30B3E106}" srcOrd="1" destOrd="0" parTransId="{D4F95A21-D3E0-514C-9441-C664C66F2EC8}" sibTransId="{498330F5-8FDF-FB43-A321-141D2F56310D}"/>
    <dgm:cxn modelId="{8721BA58-1DF5-9C42-92E5-165784B6F3E6}" type="presOf" srcId="{0367E0CB-6EEE-2746-9F6C-B7B05380E8C7}" destId="{D32AEB3E-7A60-F142-B7B9-D7F0F5AF72FD}" srcOrd="0" destOrd="0" presId="urn:microsoft.com/office/officeart/2008/layout/HorizontalMultiLevelHierarchy"/>
    <dgm:cxn modelId="{893A0157-2A1D-4244-802D-6146FC421108}" srcId="{15880770-921E-684F-B376-63D6D5139C1E}" destId="{AB7FAF34-B2A2-824A-8679-6D050A384EAE}" srcOrd="0" destOrd="0" parTransId="{7DC5FFF6-764C-984F-B349-48AB4C0D3399}" sibTransId="{C2F32A9B-108A-B440-8EBE-D9DD0ECDE75A}"/>
    <dgm:cxn modelId="{F294186A-7ECB-8348-BFA8-6F808037D8E0}" type="presOf" srcId="{42514384-CD3B-AE41-BCF2-380B60F984B8}" destId="{EA91CA56-E411-3848-92E5-D8662F4B3CD9}" srcOrd="0" destOrd="0" presId="urn:microsoft.com/office/officeart/2008/layout/HorizontalMultiLevelHierarchy"/>
    <dgm:cxn modelId="{30AD6FF9-39CB-3D46-90BB-47732906C401}" type="presOf" srcId="{DC865AE7-ADE0-0B4F-BAFE-2C55A3A236CA}" destId="{FB3E4F14-C5A4-8F47-B5B6-85B293FC5A93}" srcOrd="0" destOrd="0" presId="urn:microsoft.com/office/officeart/2008/layout/HorizontalMultiLevelHierarchy"/>
    <dgm:cxn modelId="{1A943EB5-C81B-A44B-8A94-4BB740E6C3D2}" srcId="{BFBA6C80-90CD-F646-B877-C13D2C4644AC}" destId="{63789EE6-678A-DE4C-A3C8-CB5FB5BDB7B2}" srcOrd="2" destOrd="0" parTransId="{4A1D6022-4C23-B44F-BDF9-DA825CEF7A28}" sibTransId="{C5F5E20D-C0D7-4547-A1BC-6CE1BCB44341}"/>
    <dgm:cxn modelId="{84253B29-50BC-C547-9F54-54299F4F1402}" type="presOf" srcId="{4A1D6022-4C23-B44F-BDF9-DA825CEF7A28}" destId="{85A2138B-1CE9-1E46-8A24-43BB8DB7F0B9}" srcOrd="1" destOrd="0" presId="urn:microsoft.com/office/officeart/2008/layout/HorizontalMultiLevelHierarchy"/>
    <dgm:cxn modelId="{3FFDD35C-44B8-F545-A8D5-CC754206DDFE}" type="presOf" srcId="{24FFE70D-C249-3F4D-8496-9071CE5D429B}" destId="{72CC5EDE-5A02-864E-9725-2F9D3BD36D24}" srcOrd="1" destOrd="0" presId="urn:microsoft.com/office/officeart/2008/layout/HorizontalMultiLevelHierarchy"/>
    <dgm:cxn modelId="{BBA015BA-9D10-DB43-8E8D-86BD3F5D7ED5}" type="presOf" srcId="{CC8B4875-6E32-F343-89C5-8B4E8D43B014}" destId="{730CE897-41B7-3A41-B037-9FF76A5A4951}" srcOrd="0" destOrd="0" presId="urn:microsoft.com/office/officeart/2008/layout/HorizontalMultiLevelHierarchy"/>
    <dgm:cxn modelId="{420821B3-2431-FF46-AABA-DEDD164928AA}" type="presOf" srcId="{D67489E2-DB10-3F45-A397-7FFBFD4EC391}" destId="{F79BE06E-E984-1041-A3C6-2A1C3D7CD1BF}" srcOrd="1" destOrd="0" presId="urn:microsoft.com/office/officeart/2008/layout/HorizontalMultiLevelHierarchy"/>
    <dgm:cxn modelId="{CDC3223D-A85F-5347-AF42-B8CC7D5F7867}" type="presOf" srcId="{15880770-921E-684F-B376-63D6D5139C1E}" destId="{4CDADEBD-F2F3-7740-A338-9F67279982B0}" srcOrd="0" destOrd="0" presId="urn:microsoft.com/office/officeart/2008/layout/HorizontalMultiLevelHierarchy"/>
    <dgm:cxn modelId="{1E9F6BD9-607B-5E41-927C-3E4B09E4F201}" type="presOf" srcId="{D67489E2-DB10-3F45-A397-7FFBFD4EC391}" destId="{F529679C-A56B-2544-9959-7C3D2C20D2C2}" srcOrd="0" destOrd="0" presId="urn:microsoft.com/office/officeart/2008/layout/HorizontalMultiLevelHierarchy"/>
    <dgm:cxn modelId="{152A359B-D2C8-0C47-BB83-F1FE1E568A99}" type="presOf" srcId="{215AC466-E304-7445-9CFA-252348977A47}" destId="{48B6E09A-F46B-A449-BC52-C8B7C978F383}" srcOrd="0" destOrd="0" presId="urn:microsoft.com/office/officeart/2008/layout/HorizontalMultiLevelHierarchy"/>
    <dgm:cxn modelId="{9E763839-D13D-E749-B61C-C3E0CA16E83B}" type="presOf" srcId="{42514384-CD3B-AE41-BCF2-380B60F984B8}" destId="{E6B28149-F784-FC49-9B08-71BAAD9EA72F}" srcOrd="1" destOrd="0" presId="urn:microsoft.com/office/officeart/2008/layout/HorizontalMultiLevelHierarchy"/>
    <dgm:cxn modelId="{6EE5A0FB-A7F3-4949-8DCA-68FB9FDEE651}" type="presOf" srcId="{F7414FB8-A708-B84C-BD67-34E91DAB848F}" destId="{8650DBB8-47D1-394E-8D70-4696803CE51D}" srcOrd="1" destOrd="0" presId="urn:microsoft.com/office/officeart/2008/layout/HorizontalMultiLevelHierarchy"/>
    <dgm:cxn modelId="{89E159EB-CA96-5A47-BCF6-0F8519F825E0}" type="presOf" srcId="{48332925-1493-7E45-BFDA-4466D657A2AD}" destId="{CCA5BC0A-A7C4-1F47-A1A4-5E28EF485699}" srcOrd="1" destOrd="0" presId="urn:microsoft.com/office/officeart/2008/layout/HorizontalMultiLevelHierarchy"/>
    <dgm:cxn modelId="{209D443A-5734-CF49-8428-012EA96D442A}" type="presOf" srcId="{1A2E466F-7CFC-4C4E-BEDF-5063344E286A}" destId="{39E0E555-6A0F-BE4D-AAF2-71BD84B423EF}" srcOrd="0" destOrd="0" presId="urn:microsoft.com/office/officeart/2008/layout/HorizontalMultiLevelHierarchy"/>
    <dgm:cxn modelId="{2755AEF9-77BD-1D41-AA49-410EF5C3DA90}" srcId="{6BEC19C2-8D35-7646-B543-B15E30B3E106}" destId="{8A2DA5AE-805A-1A41-BFCB-F9F9BCFBA52A}" srcOrd="0" destOrd="0" parTransId="{42514384-CD3B-AE41-BCF2-380B60F984B8}" sibTransId="{9C489413-8765-1A4D-8A67-EBAC46A4D4AD}"/>
    <dgm:cxn modelId="{15456D8B-AD05-4B4B-8172-32992ABEE83B}" srcId="{6BEC19C2-8D35-7646-B543-B15E30B3E106}" destId="{4AED4385-C609-2145-A0A5-DE8B5CD71E56}" srcOrd="1" destOrd="0" parTransId="{4C3BC3E4-C6D0-D84B-909E-CA18DD969A47}" sibTransId="{DDBC7F4D-F5A8-D443-ACE7-B37F315AA544}"/>
    <dgm:cxn modelId="{27089F54-1D27-D54D-BB00-8323603B49CF}" type="presOf" srcId="{7E8CE92B-DAAB-5041-9B98-F8A2463D71AD}" destId="{55504DE0-642E-9548-86C9-8B6066AC7191}" srcOrd="0" destOrd="0" presId="urn:microsoft.com/office/officeart/2008/layout/HorizontalMultiLevelHierarchy"/>
    <dgm:cxn modelId="{40DF4418-C49C-AF41-8B97-7D99DAC61416}" type="presOf" srcId="{4C3BC3E4-C6D0-D84B-909E-CA18DD969A47}" destId="{9AA707D7-8765-8B46-9C4D-1FDCA93EE566}" srcOrd="1" destOrd="0" presId="urn:microsoft.com/office/officeart/2008/layout/HorizontalMultiLevelHierarchy"/>
    <dgm:cxn modelId="{81328D32-65E9-874C-9550-C141E0EC165D}" type="presOf" srcId="{D4F95A21-D3E0-514C-9441-C664C66F2EC8}" destId="{80354F0A-E593-C249-BCF5-D7D140010A7D}" srcOrd="0" destOrd="0" presId="urn:microsoft.com/office/officeart/2008/layout/HorizontalMultiLevelHierarchy"/>
    <dgm:cxn modelId="{0FB95054-D6B2-FD45-A5AC-E1E914718F91}" type="presOf" srcId="{1A5CB874-8C51-494A-96F6-B6CEF29E5969}" destId="{FFE1714D-E923-F746-8A06-763A125329FB}" srcOrd="0" destOrd="0" presId="urn:microsoft.com/office/officeart/2008/layout/HorizontalMultiLevelHierarchy"/>
    <dgm:cxn modelId="{7710E76B-9A88-E34D-9911-4BD69D9EA7EC}" type="presOf" srcId="{24FFE70D-C249-3F4D-8496-9071CE5D429B}" destId="{16D0F720-A896-1E41-B6DB-92144BC9E847}" srcOrd="0" destOrd="0" presId="urn:microsoft.com/office/officeart/2008/layout/HorizontalMultiLevelHierarchy"/>
    <dgm:cxn modelId="{71AD22C3-FBCB-694E-9415-A55832A85B76}" srcId="{63789EE6-678A-DE4C-A3C8-CB5FB5BDB7B2}" destId="{F1E07058-9D08-484C-B3AD-B47397B32508}" srcOrd="0" destOrd="0" parTransId="{7E8CE92B-DAAB-5041-9B98-F8A2463D71AD}" sibTransId="{799A327A-969C-0242-BABB-BD74853CB9CF}"/>
    <dgm:cxn modelId="{BFB16D53-A91E-D94F-86ED-9A3BC9BAA9D6}" srcId="{F1E07058-9D08-484C-B3AD-B47397B32508}" destId="{5CC18D09-6A94-B44A-AC3D-65D44EF68E51}" srcOrd="0" destOrd="0" parTransId="{46D72473-0BC9-0C45-A4A6-023B5C3A0626}" sibTransId="{52170B23-1536-5B42-AFB4-42171DB73B1E}"/>
    <dgm:cxn modelId="{4BF31951-2EF9-5943-B319-5DFE34659C07}" type="presParOf" srcId="{FB3E4F14-C5A4-8F47-B5B6-85B293FC5A93}" destId="{016C9FAE-7AD3-6642-A06D-A95EF89F4489}" srcOrd="0" destOrd="0" presId="urn:microsoft.com/office/officeart/2008/layout/HorizontalMultiLevelHierarchy"/>
    <dgm:cxn modelId="{F89B9C62-524E-9E4C-AAEC-961220684F6A}" type="presParOf" srcId="{016C9FAE-7AD3-6642-A06D-A95EF89F4489}" destId="{12B56195-1406-6A4A-8978-9D342E1657B8}" srcOrd="0" destOrd="0" presId="urn:microsoft.com/office/officeart/2008/layout/HorizontalMultiLevelHierarchy"/>
    <dgm:cxn modelId="{60CC1617-C5BF-3546-8F07-820F591D791E}" type="presParOf" srcId="{016C9FAE-7AD3-6642-A06D-A95EF89F4489}" destId="{188762AE-CF8E-FE4C-9528-2B4854FAB8FA}" srcOrd="1" destOrd="0" presId="urn:microsoft.com/office/officeart/2008/layout/HorizontalMultiLevelHierarchy"/>
    <dgm:cxn modelId="{175B7340-078F-6740-8256-C34A480C0EF2}" type="presParOf" srcId="{188762AE-CF8E-FE4C-9528-2B4854FAB8FA}" destId="{FFE1714D-E923-F746-8A06-763A125329FB}" srcOrd="0" destOrd="0" presId="urn:microsoft.com/office/officeart/2008/layout/HorizontalMultiLevelHierarchy"/>
    <dgm:cxn modelId="{24B53A96-1119-B04D-BC25-E6B096414C97}" type="presParOf" srcId="{FFE1714D-E923-F746-8A06-763A125329FB}" destId="{C8C03127-3EC4-3E4F-BA93-8EB177B706BF}" srcOrd="0" destOrd="0" presId="urn:microsoft.com/office/officeart/2008/layout/HorizontalMultiLevelHierarchy"/>
    <dgm:cxn modelId="{33DDFFF2-9B6E-AB42-B74B-E8AB6CFF0247}" type="presParOf" srcId="{188762AE-CF8E-FE4C-9528-2B4854FAB8FA}" destId="{9FBF966A-D7F0-C04B-B808-7A749187ECC0}" srcOrd="1" destOrd="0" presId="urn:microsoft.com/office/officeart/2008/layout/HorizontalMultiLevelHierarchy"/>
    <dgm:cxn modelId="{A8D89A44-6B12-A34C-9C37-A327F3FBFE14}" type="presParOf" srcId="{9FBF966A-D7F0-C04B-B808-7A749187ECC0}" destId="{4CDADEBD-F2F3-7740-A338-9F67279982B0}" srcOrd="0" destOrd="0" presId="urn:microsoft.com/office/officeart/2008/layout/HorizontalMultiLevelHierarchy"/>
    <dgm:cxn modelId="{895CBB1D-E3B6-6F4D-8655-F8593596732D}" type="presParOf" srcId="{9FBF966A-D7F0-C04B-B808-7A749187ECC0}" destId="{B5A34F0A-3C6E-3344-9CEB-5BD6ED536D7F}" srcOrd="1" destOrd="0" presId="urn:microsoft.com/office/officeart/2008/layout/HorizontalMultiLevelHierarchy"/>
    <dgm:cxn modelId="{E25BE399-00D0-4042-BD1E-F99A67C53DB9}" type="presParOf" srcId="{B5A34F0A-3C6E-3344-9CEB-5BD6ED536D7F}" destId="{CCC925EC-FA86-9648-887E-DFDF71EF62EF}" srcOrd="0" destOrd="0" presId="urn:microsoft.com/office/officeart/2008/layout/HorizontalMultiLevelHierarchy"/>
    <dgm:cxn modelId="{1B91F2E4-7502-F149-8829-A16278D0940E}" type="presParOf" srcId="{CCC925EC-FA86-9648-887E-DFDF71EF62EF}" destId="{DDBAA7C6-830C-3F42-AF8C-89B09D85DEE5}" srcOrd="0" destOrd="0" presId="urn:microsoft.com/office/officeart/2008/layout/HorizontalMultiLevelHierarchy"/>
    <dgm:cxn modelId="{A97C9055-6F87-D548-97F6-A033DCC1B0FA}" type="presParOf" srcId="{B5A34F0A-3C6E-3344-9CEB-5BD6ED536D7F}" destId="{F35FAD5F-5CE4-DA45-8B0C-97C3FDAB737C}" srcOrd="1" destOrd="0" presId="urn:microsoft.com/office/officeart/2008/layout/HorizontalMultiLevelHierarchy"/>
    <dgm:cxn modelId="{ED03D712-F86F-094B-B8E0-7C17BAC5103F}" type="presParOf" srcId="{F35FAD5F-5CE4-DA45-8B0C-97C3FDAB737C}" destId="{2F4C8C89-7FBB-C441-8FB4-6AC910F6175B}" srcOrd="0" destOrd="0" presId="urn:microsoft.com/office/officeart/2008/layout/HorizontalMultiLevelHierarchy"/>
    <dgm:cxn modelId="{B5EB607B-BEB4-FA4E-B71F-A2D98D4C5A1B}" type="presParOf" srcId="{F35FAD5F-5CE4-DA45-8B0C-97C3FDAB737C}" destId="{AA23E197-FB13-4248-86F2-3CB6AFBFB298}" srcOrd="1" destOrd="0" presId="urn:microsoft.com/office/officeart/2008/layout/HorizontalMultiLevelHierarchy"/>
    <dgm:cxn modelId="{827D5C35-D63A-4F43-B7CA-925D7628EE0B}" type="presParOf" srcId="{188762AE-CF8E-FE4C-9528-2B4854FAB8FA}" destId="{D32AEB3E-7A60-F142-B7B9-D7F0F5AF72FD}" srcOrd="2" destOrd="0" presId="urn:microsoft.com/office/officeart/2008/layout/HorizontalMultiLevelHierarchy"/>
    <dgm:cxn modelId="{E59A9463-626C-0941-971D-3906D081C71B}" type="presParOf" srcId="{D32AEB3E-7A60-F142-B7B9-D7F0F5AF72FD}" destId="{C6BE9A5B-6E31-6942-A019-27BAA1CC5196}" srcOrd="0" destOrd="0" presId="urn:microsoft.com/office/officeart/2008/layout/HorizontalMultiLevelHierarchy"/>
    <dgm:cxn modelId="{80A6F733-4C27-A94B-A282-9F8CC11A9CE5}" type="presParOf" srcId="{188762AE-CF8E-FE4C-9528-2B4854FAB8FA}" destId="{82515F53-2E8B-7843-8DEC-1F54DA64258B}" srcOrd="3" destOrd="0" presId="urn:microsoft.com/office/officeart/2008/layout/HorizontalMultiLevelHierarchy"/>
    <dgm:cxn modelId="{347EBC14-1C48-5C44-89A6-727992AC480C}" type="presParOf" srcId="{82515F53-2E8B-7843-8DEC-1F54DA64258B}" destId="{2ABB7BDB-738F-5F45-BF6B-786CA0EE2F86}" srcOrd="0" destOrd="0" presId="urn:microsoft.com/office/officeart/2008/layout/HorizontalMultiLevelHierarchy"/>
    <dgm:cxn modelId="{2A4302D5-BCCF-444B-B84A-6A6E5CF13C35}" type="presParOf" srcId="{82515F53-2E8B-7843-8DEC-1F54DA64258B}" destId="{3F176D0A-1B34-9841-8E71-64C04BAC54D5}" srcOrd="1" destOrd="0" presId="urn:microsoft.com/office/officeart/2008/layout/HorizontalMultiLevelHierarchy"/>
    <dgm:cxn modelId="{1A3A7FE5-A2FB-CD47-ACBE-5AB77AC7911A}" type="presParOf" srcId="{3F176D0A-1B34-9841-8E71-64C04BAC54D5}" destId="{C3EAC1D7-0A2C-ED47-8A7A-CB5C0D43DE89}" srcOrd="0" destOrd="0" presId="urn:microsoft.com/office/officeart/2008/layout/HorizontalMultiLevelHierarchy"/>
    <dgm:cxn modelId="{267AF8D5-D10B-144B-B2D5-E0E2FBB698BC}" type="presParOf" srcId="{C3EAC1D7-0A2C-ED47-8A7A-CB5C0D43DE89}" destId="{8650DBB8-47D1-394E-8D70-4696803CE51D}" srcOrd="0" destOrd="0" presId="urn:microsoft.com/office/officeart/2008/layout/HorizontalMultiLevelHierarchy"/>
    <dgm:cxn modelId="{7EBE7CE3-C012-6740-940B-BA0C3FC280C9}" type="presParOf" srcId="{3F176D0A-1B34-9841-8E71-64C04BAC54D5}" destId="{6F373D66-6515-1748-B4F4-EAFA5334B1EF}" srcOrd="1" destOrd="0" presId="urn:microsoft.com/office/officeart/2008/layout/HorizontalMultiLevelHierarchy"/>
    <dgm:cxn modelId="{802F3748-2CD8-DE46-B9D3-9077037C8685}" type="presParOf" srcId="{6F373D66-6515-1748-B4F4-EAFA5334B1EF}" destId="{730CE897-41B7-3A41-B037-9FF76A5A4951}" srcOrd="0" destOrd="0" presId="urn:microsoft.com/office/officeart/2008/layout/HorizontalMultiLevelHierarchy"/>
    <dgm:cxn modelId="{49FE0330-1A04-7C43-BF9C-CC92A1F278D6}" type="presParOf" srcId="{6F373D66-6515-1748-B4F4-EAFA5334B1EF}" destId="{B4CEB996-1768-DE46-8D81-0AFE8FF27F11}" srcOrd="1" destOrd="0" presId="urn:microsoft.com/office/officeart/2008/layout/HorizontalMultiLevelHierarchy"/>
    <dgm:cxn modelId="{68E64A45-0672-B44E-B036-963C9FA3EE31}" type="presParOf" srcId="{B4CEB996-1768-DE46-8D81-0AFE8FF27F11}" destId="{39E0E555-6A0F-BE4D-AAF2-71BD84B423EF}" srcOrd="0" destOrd="0" presId="urn:microsoft.com/office/officeart/2008/layout/HorizontalMultiLevelHierarchy"/>
    <dgm:cxn modelId="{146BDF7F-0EAF-7742-B87F-D2F29A892A35}" type="presParOf" srcId="{39E0E555-6A0F-BE4D-AAF2-71BD84B423EF}" destId="{4EF6DDC5-F8F6-0A46-A011-00E26BEFC100}" srcOrd="0" destOrd="0" presId="urn:microsoft.com/office/officeart/2008/layout/HorizontalMultiLevelHierarchy"/>
    <dgm:cxn modelId="{8AD8B1E7-EC68-1B48-8012-42200568F478}" type="presParOf" srcId="{B4CEB996-1768-DE46-8D81-0AFE8FF27F11}" destId="{440EFAB3-1B5E-5847-9001-8DAD05E7EE5E}" srcOrd="1" destOrd="0" presId="urn:microsoft.com/office/officeart/2008/layout/HorizontalMultiLevelHierarchy"/>
    <dgm:cxn modelId="{F7D6BFF9-8809-884F-8358-D40180AF7AB9}" type="presParOf" srcId="{440EFAB3-1B5E-5847-9001-8DAD05E7EE5E}" destId="{DE2A57B5-4685-0346-A6FC-07BF9EB410D7}" srcOrd="0" destOrd="0" presId="urn:microsoft.com/office/officeart/2008/layout/HorizontalMultiLevelHierarchy"/>
    <dgm:cxn modelId="{DD965508-D1ED-D340-B9F7-9944F72B6745}" type="presParOf" srcId="{440EFAB3-1B5E-5847-9001-8DAD05E7EE5E}" destId="{6BFCAB69-1826-5C49-82FA-6D766E1DA1F5}" srcOrd="1" destOrd="0" presId="urn:microsoft.com/office/officeart/2008/layout/HorizontalMultiLevelHierarchy"/>
    <dgm:cxn modelId="{A51ECBEE-3685-7C44-A0EF-6C039DC8D972}" type="presParOf" srcId="{B4CEB996-1768-DE46-8D81-0AFE8FF27F11}" destId="{CD16F2F5-E80D-9A48-98EB-473B7EA3CE91}" srcOrd="2" destOrd="0" presId="urn:microsoft.com/office/officeart/2008/layout/HorizontalMultiLevelHierarchy"/>
    <dgm:cxn modelId="{917F73BE-778D-F343-A1DD-AFA79CDC7023}" type="presParOf" srcId="{CD16F2F5-E80D-9A48-98EB-473B7EA3CE91}" destId="{CCA5BC0A-A7C4-1F47-A1A4-5E28EF485699}" srcOrd="0" destOrd="0" presId="urn:microsoft.com/office/officeart/2008/layout/HorizontalMultiLevelHierarchy"/>
    <dgm:cxn modelId="{F525F653-2B24-2742-9BFB-69CF8D4F95FB}" type="presParOf" srcId="{B4CEB996-1768-DE46-8D81-0AFE8FF27F11}" destId="{1B9C20C4-12EB-9141-B638-C50744161304}" srcOrd="3" destOrd="0" presId="urn:microsoft.com/office/officeart/2008/layout/HorizontalMultiLevelHierarchy"/>
    <dgm:cxn modelId="{A476E58F-AF32-CE4D-A2DB-BEFCEFF36720}" type="presParOf" srcId="{1B9C20C4-12EB-9141-B638-C50744161304}" destId="{A6BF4005-E5D8-0448-99D7-FB5E2E287B0F}" srcOrd="0" destOrd="0" presId="urn:microsoft.com/office/officeart/2008/layout/HorizontalMultiLevelHierarchy"/>
    <dgm:cxn modelId="{30F94019-4F81-4047-BCCF-B16966082FFD}" type="presParOf" srcId="{1B9C20C4-12EB-9141-B638-C50744161304}" destId="{4A0EBF2B-EF6A-3947-9B15-278D37398FC0}" srcOrd="1" destOrd="0" presId="urn:microsoft.com/office/officeart/2008/layout/HorizontalMultiLevelHierarchy"/>
    <dgm:cxn modelId="{D5200245-8D55-394D-B9EC-22FB435878C9}" type="presParOf" srcId="{B4CEB996-1768-DE46-8D81-0AFE8FF27F11}" destId="{652E7A70-AFAB-8141-9C8D-79E6BCE771CB}" srcOrd="4" destOrd="0" presId="urn:microsoft.com/office/officeart/2008/layout/HorizontalMultiLevelHierarchy"/>
    <dgm:cxn modelId="{6D703CEB-E5CE-7D40-8358-D76B167D5929}" type="presParOf" srcId="{652E7A70-AFAB-8141-9C8D-79E6BCE771CB}" destId="{1091F085-2274-D245-B5F9-A2889F8CCD97}" srcOrd="0" destOrd="0" presId="urn:microsoft.com/office/officeart/2008/layout/HorizontalMultiLevelHierarchy"/>
    <dgm:cxn modelId="{11141981-F7E4-624F-A795-D19A42A0386F}" type="presParOf" srcId="{B4CEB996-1768-DE46-8D81-0AFE8FF27F11}" destId="{84478817-DBF1-FF44-A967-37784B2D4A2E}" srcOrd="5" destOrd="0" presId="urn:microsoft.com/office/officeart/2008/layout/HorizontalMultiLevelHierarchy"/>
    <dgm:cxn modelId="{A5C534F4-D619-0341-8E93-1D1716A289B8}" type="presParOf" srcId="{84478817-DBF1-FF44-A967-37784B2D4A2E}" destId="{1AB3B2C9-8AA9-FB4D-A65D-671BBE6A6028}" srcOrd="0" destOrd="0" presId="urn:microsoft.com/office/officeart/2008/layout/HorizontalMultiLevelHierarchy"/>
    <dgm:cxn modelId="{10002D1F-CABC-BE41-9BB1-FA4795E6A77D}" type="presParOf" srcId="{84478817-DBF1-FF44-A967-37784B2D4A2E}" destId="{59ADEA6F-7BF0-674C-896A-8845F3472E47}" srcOrd="1" destOrd="0" presId="urn:microsoft.com/office/officeart/2008/layout/HorizontalMultiLevelHierarchy"/>
    <dgm:cxn modelId="{F4C4B2A7-B204-584F-96F7-679CAA45B8E3}" type="presParOf" srcId="{B4CEB996-1768-DE46-8D81-0AFE8FF27F11}" destId="{BB649752-BCB4-3441-8DC7-42F21BB3C736}" srcOrd="6" destOrd="0" presId="urn:microsoft.com/office/officeart/2008/layout/HorizontalMultiLevelHierarchy"/>
    <dgm:cxn modelId="{FE2006FF-69FD-4D4B-8DA1-AC2FFF396EA0}" type="presParOf" srcId="{BB649752-BCB4-3441-8DC7-42F21BB3C736}" destId="{DDD73991-5A71-694E-853D-61553B0F91B4}" srcOrd="0" destOrd="0" presId="urn:microsoft.com/office/officeart/2008/layout/HorizontalMultiLevelHierarchy"/>
    <dgm:cxn modelId="{C8601808-02B8-0C4C-B63B-86562B558F15}" type="presParOf" srcId="{B4CEB996-1768-DE46-8D81-0AFE8FF27F11}" destId="{69251B12-694C-DC4C-974C-769155415B7B}" srcOrd="7" destOrd="0" presId="urn:microsoft.com/office/officeart/2008/layout/HorizontalMultiLevelHierarchy"/>
    <dgm:cxn modelId="{18F92676-F9C5-BB4E-B88D-82D07A0A81DF}" type="presParOf" srcId="{69251B12-694C-DC4C-974C-769155415B7B}" destId="{FE6C4BB4-0861-1040-84EF-44986F1B2C7E}" srcOrd="0" destOrd="0" presId="urn:microsoft.com/office/officeart/2008/layout/HorizontalMultiLevelHierarchy"/>
    <dgm:cxn modelId="{7A5253F4-DB26-E94D-AC09-AF28A3464C07}" type="presParOf" srcId="{69251B12-694C-DC4C-974C-769155415B7B}" destId="{E1530CFD-49A6-BE4C-8021-B3EAA7C3BFDA}" srcOrd="1" destOrd="0" presId="urn:microsoft.com/office/officeart/2008/layout/HorizontalMultiLevelHierarchy"/>
    <dgm:cxn modelId="{0FEF92A8-DD0E-0B41-8A3B-E8E81B6A8880}" type="presParOf" srcId="{188762AE-CF8E-FE4C-9528-2B4854FAB8FA}" destId="{15D5AEA9-9C25-4840-9C8D-0608E926CD04}" srcOrd="4" destOrd="0" presId="urn:microsoft.com/office/officeart/2008/layout/HorizontalMultiLevelHierarchy"/>
    <dgm:cxn modelId="{152417FF-2FAB-F843-BECB-408F66A40E42}" type="presParOf" srcId="{15D5AEA9-9C25-4840-9C8D-0608E926CD04}" destId="{85A2138B-1CE9-1E46-8A24-43BB8DB7F0B9}" srcOrd="0" destOrd="0" presId="urn:microsoft.com/office/officeart/2008/layout/HorizontalMultiLevelHierarchy"/>
    <dgm:cxn modelId="{881DA731-8232-0448-8BC6-B607D769F829}" type="presParOf" srcId="{188762AE-CF8E-FE4C-9528-2B4854FAB8FA}" destId="{A4DC36E4-343E-6F4C-A907-70132EF756CA}" srcOrd="5" destOrd="0" presId="urn:microsoft.com/office/officeart/2008/layout/HorizontalMultiLevelHierarchy"/>
    <dgm:cxn modelId="{0C5FEEF3-E915-804C-A693-BE5DA3328704}" type="presParOf" srcId="{A4DC36E4-343E-6F4C-A907-70132EF756CA}" destId="{8E3AFCA1-856B-CA4A-BBAE-75F05986E973}" srcOrd="0" destOrd="0" presId="urn:microsoft.com/office/officeart/2008/layout/HorizontalMultiLevelHierarchy"/>
    <dgm:cxn modelId="{271B1442-14EA-2649-A81E-2F29277CE64A}" type="presParOf" srcId="{A4DC36E4-343E-6F4C-A907-70132EF756CA}" destId="{17A361B0-A76C-ED49-BD5D-5648E4627206}" srcOrd="1" destOrd="0" presId="urn:microsoft.com/office/officeart/2008/layout/HorizontalMultiLevelHierarchy"/>
    <dgm:cxn modelId="{1D27DDFD-C27E-6142-B565-383568A58338}" type="presParOf" srcId="{17A361B0-A76C-ED49-BD5D-5648E4627206}" destId="{55504DE0-642E-9548-86C9-8B6066AC7191}" srcOrd="0" destOrd="0" presId="urn:microsoft.com/office/officeart/2008/layout/HorizontalMultiLevelHierarchy"/>
    <dgm:cxn modelId="{275DA1C9-7BC7-0244-8424-B7B9F16E56E6}" type="presParOf" srcId="{55504DE0-642E-9548-86C9-8B6066AC7191}" destId="{06EC852F-4C2A-CC4C-AD14-3978B79B3073}" srcOrd="0" destOrd="0" presId="urn:microsoft.com/office/officeart/2008/layout/HorizontalMultiLevelHierarchy"/>
    <dgm:cxn modelId="{E17D3CDD-D11F-C148-945E-7448AF9441CE}" type="presParOf" srcId="{17A361B0-A76C-ED49-BD5D-5648E4627206}" destId="{5AE3E003-510D-884E-BBA2-E88FBCAED840}" srcOrd="1" destOrd="0" presId="urn:microsoft.com/office/officeart/2008/layout/HorizontalMultiLevelHierarchy"/>
    <dgm:cxn modelId="{BC8F9E2F-D1BE-4C42-A975-3511B86B0E57}" type="presParOf" srcId="{5AE3E003-510D-884E-BBA2-E88FBCAED840}" destId="{4E8FD2DE-A40B-334A-8923-307D7FA52D8C}" srcOrd="0" destOrd="0" presId="urn:microsoft.com/office/officeart/2008/layout/HorizontalMultiLevelHierarchy"/>
    <dgm:cxn modelId="{BD2C92B8-E3A9-3D4A-9EDA-5911AF186A01}" type="presParOf" srcId="{5AE3E003-510D-884E-BBA2-E88FBCAED840}" destId="{09F92249-AE74-244E-9159-16D7C3B2AA67}" srcOrd="1" destOrd="0" presId="urn:microsoft.com/office/officeart/2008/layout/HorizontalMultiLevelHierarchy"/>
    <dgm:cxn modelId="{C8A124F7-C1D5-8444-A819-E28A37312798}" type="presParOf" srcId="{09F92249-AE74-244E-9159-16D7C3B2AA67}" destId="{76D365D1-E0F7-4E47-8D23-BDE9B1A0D7EC}" srcOrd="0" destOrd="0" presId="urn:microsoft.com/office/officeart/2008/layout/HorizontalMultiLevelHierarchy"/>
    <dgm:cxn modelId="{F87C263C-26F7-AD4C-9AA2-9F836515EB08}" type="presParOf" srcId="{76D365D1-E0F7-4E47-8D23-BDE9B1A0D7EC}" destId="{F522784D-E658-934A-B6F2-1562944A811C}" srcOrd="0" destOrd="0" presId="urn:microsoft.com/office/officeart/2008/layout/HorizontalMultiLevelHierarchy"/>
    <dgm:cxn modelId="{FF0C3A85-5BE6-8540-81D8-B4A31E2C6C3A}" type="presParOf" srcId="{09F92249-AE74-244E-9159-16D7C3B2AA67}" destId="{D5821352-F51A-794B-AC08-4C09A71B0188}" srcOrd="1" destOrd="0" presId="urn:microsoft.com/office/officeart/2008/layout/HorizontalMultiLevelHierarchy"/>
    <dgm:cxn modelId="{A7C5DDE6-A135-484D-9C54-10DBB8BB70F5}" type="presParOf" srcId="{D5821352-F51A-794B-AC08-4C09A71B0188}" destId="{D5CAB3AB-AB73-4E4B-8406-A66DE76495E3}" srcOrd="0" destOrd="0" presId="urn:microsoft.com/office/officeart/2008/layout/HorizontalMultiLevelHierarchy"/>
    <dgm:cxn modelId="{809B8A03-1F43-254E-89CF-36CEBC90E471}" type="presParOf" srcId="{D5821352-F51A-794B-AC08-4C09A71B0188}" destId="{E37890C3-786D-A74E-8328-FBE57C43FBC2}" srcOrd="1" destOrd="0" presId="urn:microsoft.com/office/officeart/2008/layout/HorizontalMultiLevelHierarchy"/>
    <dgm:cxn modelId="{6DBA29AD-336F-AD47-9C43-EC24804F1414}" type="presParOf" srcId="{17A361B0-A76C-ED49-BD5D-5648E4627206}" destId="{80354F0A-E593-C249-BCF5-D7D140010A7D}" srcOrd="2" destOrd="0" presId="urn:microsoft.com/office/officeart/2008/layout/HorizontalMultiLevelHierarchy"/>
    <dgm:cxn modelId="{EDE718A8-AF1F-914C-BDFB-8765E1F90357}" type="presParOf" srcId="{80354F0A-E593-C249-BCF5-D7D140010A7D}" destId="{A01F019B-5203-1840-AA12-1683398944FC}" srcOrd="0" destOrd="0" presId="urn:microsoft.com/office/officeart/2008/layout/HorizontalMultiLevelHierarchy"/>
    <dgm:cxn modelId="{A6D95CEC-25B3-C943-AD45-F7E7FB658B5F}" type="presParOf" srcId="{17A361B0-A76C-ED49-BD5D-5648E4627206}" destId="{85E64A05-48F1-D74D-8B9F-6F57AB04B660}" srcOrd="3" destOrd="0" presId="urn:microsoft.com/office/officeart/2008/layout/HorizontalMultiLevelHierarchy"/>
    <dgm:cxn modelId="{859D783F-DE7A-4146-9EBE-36AC4235570A}" type="presParOf" srcId="{85E64A05-48F1-D74D-8B9F-6F57AB04B660}" destId="{6FF49A68-3969-1744-A7EA-F8F20BA4EBF8}" srcOrd="0" destOrd="0" presId="urn:microsoft.com/office/officeart/2008/layout/HorizontalMultiLevelHierarchy"/>
    <dgm:cxn modelId="{ADD9EF13-A0F6-CA4F-99E6-45295E54F5A3}" type="presParOf" srcId="{85E64A05-48F1-D74D-8B9F-6F57AB04B660}" destId="{06A09F66-6A8B-F042-9D5D-AF4EE382DCDC}" srcOrd="1" destOrd="0" presId="urn:microsoft.com/office/officeart/2008/layout/HorizontalMultiLevelHierarchy"/>
    <dgm:cxn modelId="{B0952A19-0805-3847-BC73-3DC180636FD3}" type="presParOf" srcId="{06A09F66-6A8B-F042-9D5D-AF4EE382DCDC}" destId="{EA91CA56-E411-3848-92E5-D8662F4B3CD9}" srcOrd="0" destOrd="0" presId="urn:microsoft.com/office/officeart/2008/layout/HorizontalMultiLevelHierarchy"/>
    <dgm:cxn modelId="{19FD64F2-1935-A74C-B35B-18E7FC69EF6F}" type="presParOf" srcId="{EA91CA56-E411-3848-92E5-D8662F4B3CD9}" destId="{E6B28149-F784-FC49-9B08-71BAAD9EA72F}" srcOrd="0" destOrd="0" presId="urn:microsoft.com/office/officeart/2008/layout/HorizontalMultiLevelHierarchy"/>
    <dgm:cxn modelId="{6D01663A-43E1-F845-9FB2-A4DA36AFB00D}" type="presParOf" srcId="{06A09F66-6A8B-F042-9D5D-AF4EE382DCDC}" destId="{E4891F13-1CF0-B54D-AA68-F00E705862E3}" srcOrd="1" destOrd="0" presId="urn:microsoft.com/office/officeart/2008/layout/HorizontalMultiLevelHierarchy"/>
    <dgm:cxn modelId="{7B4C3353-619B-4742-99A4-52829CC1439E}" type="presParOf" srcId="{E4891F13-1CF0-B54D-AA68-F00E705862E3}" destId="{EE3B76AE-AE1F-104C-8E38-B32B99D0D65A}" srcOrd="0" destOrd="0" presId="urn:microsoft.com/office/officeart/2008/layout/HorizontalMultiLevelHierarchy"/>
    <dgm:cxn modelId="{497E7AAB-A850-A340-A416-F4FC6BF2153C}" type="presParOf" srcId="{E4891F13-1CF0-B54D-AA68-F00E705862E3}" destId="{7320A407-F976-BE4D-A33C-4CB369B839C1}" srcOrd="1" destOrd="0" presId="urn:microsoft.com/office/officeart/2008/layout/HorizontalMultiLevelHierarchy"/>
    <dgm:cxn modelId="{6D66E8E2-4939-7842-A8CE-6B86B8832EB5}" type="presParOf" srcId="{7320A407-F976-BE4D-A33C-4CB369B839C1}" destId="{FBEC3A4D-21D1-BF48-B6B5-CF3A73429630}" srcOrd="0" destOrd="0" presId="urn:microsoft.com/office/officeart/2008/layout/HorizontalMultiLevelHierarchy"/>
    <dgm:cxn modelId="{58BE1FEA-9CE4-1D4E-B611-6A3694681863}" type="presParOf" srcId="{FBEC3A4D-21D1-BF48-B6B5-CF3A73429630}" destId="{74B9ADB2-89C2-3746-AD04-C7943A1EA9F0}" srcOrd="0" destOrd="0" presId="urn:microsoft.com/office/officeart/2008/layout/HorizontalMultiLevelHierarchy"/>
    <dgm:cxn modelId="{C841E1CA-1698-F44C-A5CC-C19E6E9FCBD4}" type="presParOf" srcId="{7320A407-F976-BE4D-A33C-4CB369B839C1}" destId="{BAA5DA5D-EF11-0041-B20B-09937A5C3478}" srcOrd="1" destOrd="0" presId="urn:microsoft.com/office/officeart/2008/layout/HorizontalMultiLevelHierarchy"/>
    <dgm:cxn modelId="{BC7AE7C2-9BDA-6747-A314-C21752CA51E2}" type="presParOf" srcId="{BAA5DA5D-EF11-0041-B20B-09937A5C3478}" destId="{5BBC8B01-7B29-D544-904E-8F4A2F03E87A}" srcOrd="0" destOrd="0" presId="urn:microsoft.com/office/officeart/2008/layout/HorizontalMultiLevelHierarchy"/>
    <dgm:cxn modelId="{6D4C1F12-5BDB-2646-8144-AEDC2D9ADEE0}" type="presParOf" srcId="{BAA5DA5D-EF11-0041-B20B-09937A5C3478}" destId="{572FC504-881C-9B4D-83C3-3E2CB5EB4B5D}" srcOrd="1" destOrd="0" presId="urn:microsoft.com/office/officeart/2008/layout/HorizontalMultiLevelHierarchy"/>
    <dgm:cxn modelId="{4CC0CFCE-3F88-8341-A078-5B40791C33C1}" type="presParOf" srcId="{06A09F66-6A8B-F042-9D5D-AF4EE382DCDC}" destId="{EC8F967A-AD44-9F4D-A9F1-FABF26655F64}" srcOrd="2" destOrd="0" presId="urn:microsoft.com/office/officeart/2008/layout/HorizontalMultiLevelHierarchy"/>
    <dgm:cxn modelId="{5B42A380-9900-7945-B91B-4ADC3516D108}" type="presParOf" srcId="{EC8F967A-AD44-9F4D-A9F1-FABF26655F64}" destId="{9AA707D7-8765-8B46-9C4D-1FDCA93EE566}" srcOrd="0" destOrd="0" presId="urn:microsoft.com/office/officeart/2008/layout/HorizontalMultiLevelHierarchy"/>
    <dgm:cxn modelId="{2F716C15-5F51-6144-83F5-604C8EE79C1A}" type="presParOf" srcId="{06A09F66-6A8B-F042-9D5D-AF4EE382DCDC}" destId="{FF368E7A-8140-E047-B734-4ABCDB2A000F}" srcOrd="3" destOrd="0" presId="urn:microsoft.com/office/officeart/2008/layout/HorizontalMultiLevelHierarchy"/>
    <dgm:cxn modelId="{A2040B7F-0929-5A4F-8AF5-3F4A2DE806A8}" type="presParOf" srcId="{FF368E7A-8140-E047-B734-4ABCDB2A000F}" destId="{12B1198D-15F8-154C-8161-8B6BDB7C68A7}" srcOrd="0" destOrd="0" presId="urn:microsoft.com/office/officeart/2008/layout/HorizontalMultiLevelHierarchy"/>
    <dgm:cxn modelId="{A7FC6FB2-36AC-B74A-89E7-7730930A2822}" type="presParOf" srcId="{FF368E7A-8140-E047-B734-4ABCDB2A000F}" destId="{16BA40CF-086D-914D-9857-A79AFEA291CF}" srcOrd="1" destOrd="0" presId="urn:microsoft.com/office/officeart/2008/layout/HorizontalMultiLevelHierarchy"/>
    <dgm:cxn modelId="{ABBD0FBC-BF4C-4047-BEB9-7703260C98B1}" type="presParOf" srcId="{16BA40CF-086D-914D-9857-A79AFEA291CF}" destId="{2AA1C982-92E5-C04F-84FF-73943179DA0A}" srcOrd="0" destOrd="0" presId="urn:microsoft.com/office/officeart/2008/layout/HorizontalMultiLevelHierarchy"/>
    <dgm:cxn modelId="{DED1B4CF-3AF1-C040-9002-614D14877D58}" type="presParOf" srcId="{2AA1C982-92E5-C04F-84FF-73943179DA0A}" destId="{9D68E42A-8EA6-D445-8182-EC51489277D8}" srcOrd="0" destOrd="0" presId="urn:microsoft.com/office/officeart/2008/layout/HorizontalMultiLevelHierarchy"/>
    <dgm:cxn modelId="{D7BE3C1C-170C-5A4D-95CB-6F0569A30DC0}" type="presParOf" srcId="{16BA40CF-086D-914D-9857-A79AFEA291CF}" destId="{6EA98A18-C928-D149-AC5F-495E8AAA1423}" srcOrd="1" destOrd="0" presId="urn:microsoft.com/office/officeart/2008/layout/HorizontalMultiLevelHierarchy"/>
    <dgm:cxn modelId="{12AD9C2A-A7F4-1242-82B4-F4F3F3D4DE94}" type="presParOf" srcId="{6EA98A18-C928-D149-AC5F-495E8AAA1423}" destId="{5E4D754A-7090-C047-B8E6-EF46F9E50E5A}" srcOrd="0" destOrd="0" presId="urn:microsoft.com/office/officeart/2008/layout/HorizontalMultiLevelHierarchy"/>
    <dgm:cxn modelId="{8F2C24C8-CD33-7F46-A8BB-31E60DF8CF69}" type="presParOf" srcId="{6EA98A18-C928-D149-AC5F-495E8AAA1423}" destId="{53AC4DB1-F754-254C-AC2A-C07E89368527}" srcOrd="1" destOrd="0" presId="urn:microsoft.com/office/officeart/2008/layout/HorizontalMultiLevelHierarchy"/>
    <dgm:cxn modelId="{00E985DA-FFB8-7F44-8065-E44F656FDA03}" type="presParOf" srcId="{16BA40CF-086D-914D-9857-A79AFEA291CF}" destId="{F529679C-A56B-2544-9959-7C3D2C20D2C2}" srcOrd="2" destOrd="0" presId="urn:microsoft.com/office/officeart/2008/layout/HorizontalMultiLevelHierarchy"/>
    <dgm:cxn modelId="{8A3D75E4-2E8D-0645-BF59-A45C26EC56A8}" type="presParOf" srcId="{F529679C-A56B-2544-9959-7C3D2C20D2C2}" destId="{F79BE06E-E984-1041-A3C6-2A1C3D7CD1BF}" srcOrd="0" destOrd="0" presId="urn:microsoft.com/office/officeart/2008/layout/HorizontalMultiLevelHierarchy"/>
    <dgm:cxn modelId="{EDFE195D-DFD3-0E40-AA15-AC5D5879677B}" type="presParOf" srcId="{16BA40CF-086D-914D-9857-A79AFEA291CF}" destId="{65746D91-DE13-6142-937F-23AB9A4E76B2}" srcOrd="3" destOrd="0" presId="urn:microsoft.com/office/officeart/2008/layout/HorizontalMultiLevelHierarchy"/>
    <dgm:cxn modelId="{FBF443B0-7863-DC42-AC55-9ACD08C7FA85}" type="presParOf" srcId="{65746D91-DE13-6142-937F-23AB9A4E76B2}" destId="{48B6E09A-F46B-A449-BC52-C8B7C978F383}" srcOrd="0" destOrd="0" presId="urn:microsoft.com/office/officeart/2008/layout/HorizontalMultiLevelHierarchy"/>
    <dgm:cxn modelId="{3605E81D-0DDB-E040-BEA4-59BC9F9645D1}" type="presParOf" srcId="{65746D91-DE13-6142-937F-23AB9A4E76B2}" destId="{67547725-BBE7-AA4E-AB70-F88F56F62657}" srcOrd="1" destOrd="0" presId="urn:microsoft.com/office/officeart/2008/layout/HorizontalMultiLevelHierarchy"/>
    <dgm:cxn modelId="{2AC55325-43EF-E74A-AF90-338D0F225314}" type="presParOf" srcId="{16BA40CF-086D-914D-9857-A79AFEA291CF}" destId="{B2E30695-40EA-4740-BA2F-57F1EF01F34D}" srcOrd="4" destOrd="0" presId="urn:microsoft.com/office/officeart/2008/layout/HorizontalMultiLevelHierarchy"/>
    <dgm:cxn modelId="{ACB0C23C-CCF4-A644-BF61-93C076CB0110}" type="presParOf" srcId="{B2E30695-40EA-4740-BA2F-57F1EF01F34D}" destId="{44F983AC-66A4-D94A-992E-4B259EADE8B5}" srcOrd="0" destOrd="0" presId="urn:microsoft.com/office/officeart/2008/layout/HorizontalMultiLevelHierarchy"/>
    <dgm:cxn modelId="{B61A7C85-610B-8B4B-82F9-14201F9011E9}" type="presParOf" srcId="{16BA40CF-086D-914D-9857-A79AFEA291CF}" destId="{690E4D05-CA04-1E40-894C-4370457F2791}" srcOrd="5" destOrd="0" presId="urn:microsoft.com/office/officeart/2008/layout/HorizontalMultiLevelHierarchy"/>
    <dgm:cxn modelId="{A52A318D-6E20-7748-95AB-E9B29EAA6316}" type="presParOf" srcId="{690E4D05-CA04-1E40-894C-4370457F2791}" destId="{03EF62DD-A56D-6E4E-BCF5-0F015C1BDB90}" srcOrd="0" destOrd="0" presId="urn:microsoft.com/office/officeart/2008/layout/HorizontalMultiLevelHierarchy"/>
    <dgm:cxn modelId="{2D757DC0-C5BC-4645-8386-3EDD92588BE7}" type="presParOf" srcId="{690E4D05-CA04-1E40-894C-4370457F2791}" destId="{37EB97DF-BB6B-3A45-BBFB-25640AAC753C}" srcOrd="1" destOrd="0" presId="urn:microsoft.com/office/officeart/2008/layout/HorizontalMultiLevelHierarchy"/>
    <dgm:cxn modelId="{60104776-ED43-C144-99AF-F45D82D2DCFF}" type="presParOf" srcId="{06A09F66-6A8B-F042-9D5D-AF4EE382DCDC}" destId="{16D0F720-A896-1E41-B6DB-92144BC9E847}" srcOrd="4" destOrd="0" presId="urn:microsoft.com/office/officeart/2008/layout/HorizontalMultiLevelHierarchy"/>
    <dgm:cxn modelId="{C1D8E981-825A-1842-A470-E707180F7F3F}" type="presParOf" srcId="{16D0F720-A896-1E41-B6DB-92144BC9E847}" destId="{72CC5EDE-5A02-864E-9725-2F9D3BD36D24}" srcOrd="0" destOrd="0" presId="urn:microsoft.com/office/officeart/2008/layout/HorizontalMultiLevelHierarchy"/>
    <dgm:cxn modelId="{F83DB6EF-D440-FB41-A95E-FF5779774D4A}" type="presParOf" srcId="{06A09F66-6A8B-F042-9D5D-AF4EE382DCDC}" destId="{2F61425E-2E09-1040-BF0C-DE88FE18F945}" srcOrd="5" destOrd="0" presId="urn:microsoft.com/office/officeart/2008/layout/HorizontalMultiLevelHierarchy"/>
    <dgm:cxn modelId="{B3508376-631C-6C46-99E0-F4336A21AD4D}" type="presParOf" srcId="{2F61425E-2E09-1040-BF0C-DE88FE18F945}" destId="{7691405E-BED5-0148-BC2F-9548FEF58225}" srcOrd="0" destOrd="0" presId="urn:microsoft.com/office/officeart/2008/layout/HorizontalMultiLevelHierarchy"/>
    <dgm:cxn modelId="{1DF34DBA-7971-634E-95AC-5BAD368BFAE4}" type="presParOf" srcId="{2F61425E-2E09-1040-BF0C-DE88FE18F945}" destId="{EDF0B752-6E96-634E-A150-CA9CD2E3596C}" srcOrd="1" destOrd="0" presId="urn:microsoft.com/office/officeart/2008/layout/HorizontalMultiLevelHierarchy"/>
    <dgm:cxn modelId="{8AAA05D4-DA8B-7849-B6B4-134802237DB4}" type="presParOf" srcId="{EDF0B752-6E96-634E-A150-CA9CD2E3596C}" destId="{8D1FB691-3938-A844-894E-17F4C91D2059}" srcOrd="0" destOrd="0" presId="urn:microsoft.com/office/officeart/2008/layout/HorizontalMultiLevelHierarchy"/>
    <dgm:cxn modelId="{7BBED9FB-0913-AC4A-AF88-C0769AFE65BA}" type="presParOf" srcId="{8D1FB691-3938-A844-894E-17F4C91D2059}" destId="{59C60268-DDF6-4C4E-B5D1-E00BF4146348}" srcOrd="0" destOrd="0" presId="urn:microsoft.com/office/officeart/2008/layout/HorizontalMultiLevelHierarchy"/>
    <dgm:cxn modelId="{86A80D31-0D30-1B40-9922-DC2A8CC8060E}" type="presParOf" srcId="{EDF0B752-6E96-634E-A150-CA9CD2E3596C}" destId="{7287ACC5-7644-0242-8921-17133ACE7DCD}" srcOrd="1" destOrd="0" presId="urn:microsoft.com/office/officeart/2008/layout/HorizontalMultiLevelHierarchy"/>
    <dgm:cxn modelId="{7A9D223F-672E-9543-A99F-1CB6C8ABD09E}" type="presParOf" srcId="{7287ACC5-7644-0242-8921-17133ACE7DCD}" destId="{E693F52E-8841-BC48-8B44-CC6EAB67DE84}" srcOrd="0" destOrd="0" presId="urn:microsoft.com/office/officeart/2008/layout/HorizontalMultiLevelHierarchy"/>
    <dgm:cxn modelId="{7F02B3E5-C30E-7542-8FD9-9639FDACC641}" type="presParOf" srcId="{7287ACC5-7644-0242-8921-17133ACE7DCD}" destId="{026571F8-825B-B148-A129-92816AC10A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CEC0D-89F3-429B-946A-3E547572F30E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5284F51-2378-43C4-B04A-AC958361AD34}">
      <dgm:prSet phldrT="[Text]"/>
      <dgm:spPr>
        <a:ln>
          <a:solidFill>
            <a:srgbClr val="941651">
              <a:alpha val="50196"/>
            </a:srgbClr>
          </a:solidFill>
        </a:ln>
      </dgm:spPr>
      <dgm:t>
        <a:bodyPr/>
        <a:lstStyle/>
        <a:p>
          <a:r>
            <a:rPr lang="en-US" dirty="0"/>
            <a:t>Adjuvant drugs</a:t>
          </a:r>
        </a:p>
      </dgm:t>
    </dgm:pt>
    <dgm:pt modelId="{4C289807-35ED-4BF0-8C6D-87CDD83F992B}" type="parTrans" cxnId="{F4EB5F55-FD26-4C32-9F8E-B6EF52A3B1B1}">
      <dgm:prSet/>
      <dgm:spPr/>
      <dgm:t>
        <a:bodyPr/>
        <a:lstStyle/>
        <a:p>
          <a:endParaRPr lang="en-US"/>
        </a:p>
      </dgm:t>
    </dgm:pt>
    <dgm:pt modelId="{A103A6D1-3CDF-42AE-8D1D-28F899504B9B}" type="sibTrans" cxnId="{F4EB5F55-FD26-4C32-9F8E-B6EF52A3B1B1}">
      <dgm:prSet/>
      <dgm:spPr/>
      <dgm:t>
        <a:bodyPr/>
        <a:lstStyle/>
        <a:p>
          <a:endParaRPr lang="en-US"/>
        </a:p>
      </dgm:t>
    </dgm:pt>
    <dgm:pt modelId="{88D87428-F573-4CC9-9493-F650AA02903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1651">
              <a:alpha val="50196"/>
            </a:srgbClr>
          </a:solidFill>
        </a:ln>
      </dgm:spPr>
      <dgm:t>
        <a:bodyPr/>
        <a:lstStyle/>
        <a:p>
          <a:r>
            <a:rPr lang="en-US" sz="1000" dirty="0"/>
            <a:t>May modify the perception of pain (</a:t>
          </a:r>
          <a:r>
            <a:rPr lang="en-US" sz="1000" dirty="0">
              <a:solidFill>
                <a:srgbClr val="008F00"/>
              </a:solidFill>
            </a:rPr>
            <a:t>by ↓ AP</a:t>
          </a:r>
          <a:r>
            <a:rPr lang="en-US" sz="1000" dirty="0"/>
            <a:t>) and remove the concomitants of pain such as anxiety, fear, depression.</a:t>
          </a:r>
        </a:p>
      </dgm:t>
    </dgm:pt>
    <dgm:pt modelId="{8ED51CBB-F5B9-4BFC-A453-690E9A268870}" type="parTrans" cxnId="{B6172F33-93CB-4AB7-864E-10BA0493AB5A}">
      <dgm:prSet/>
      <dgm:spPr/>
      <dgm:t>
        <a:bodyPr/>
        <a:lstStyle/>
        <a:p>
          <a:endParaRPr lang="en-US"/>
        </a:p>
      </dgm:t>
    </dgm:pt>
    <dgm:pt modelId="{6131683C-F6DE-4A60-AE9D-BB96816119EE}" type="sibTrans" cxnId="{B6172F33-93CB-4AB7-864E-10BA0493AB5A}">
      <dgm:prSet/>
      <dgm:spPr/>
      <dgm:t>
        <a:bodyPr/>
        <a:lstStyle/>
        <a:p>
          <a:endParaRPr lang="en-US"/>
        </a:p>
      </dgm:t>
    </dgm:pt>
    <dgm:pt modelId="{52E780E1-7B3D-40DE-8A91-FDBB2724EC85}">
      <dgm:prSet phldrT="[Text]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r>
            <a:rPr lang="en-US" dirty="0"/>
            <a:t>Opioids </a:t>
          </a:r>
        </a:p>
      </dgm:t>
    </dgm:pt>
    <dgm:pt modelId="{2C08D446-B697-41E5-9219-542398454B3B}" type="parTrans" cxnId="{F8109975-3F0B-4589-ABCD-001CDD9F7C6A}">
      <dgm:prSet/>
      <dgm:spPr/>
      <dgm:t>
        <a:bodyPr/>
        <a:lstStyle/>
        <a:p>
          <a:endParaRPr lang="en-US"/>
        </a:p>
      </dgm:t>
    </dgm:pt>
    <dgm:pt modelId="{FE807F37-7DEA-4FAC-93CD-37C3F0768FC9}" type="sibTrans" cxnId="{F8109975-3F0B-4589-ABCD-001CDD9F7C6A}">
      <dgm:prSet/>
      <dgm:spPr/>
      <dgm:t>
        <a:bodyPr/>
        <a:lstStyle/>
        <a:p>
          <a:endParaRPr lang="en-US"/>
        </a:p>
      </dgm:t>
    </dgm:pt>
    <dgm:pt modelId="{FED6F93E-AAFF-48D5-B4A9-BA79B941CAF0}">
      <dgm:prSet phldrT="[Text]" custT="1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pPr algn="l"/>
          <a:r>
            <a:rPr lang="en-US" sz="1000" dirty="0"/>
            <a:t>Opium is derived from the juice of the opium poppy, Papaver somniferum</a:t>
          </a:r>
        </a:p>
      </dgm:t>
    </dgm:pt>
    <dgm:pt modelId="{E1BF3D39-A2EF-4323-A34B-3958A4CE688E}" type="parTrans" cxnId="{C2F9D962-418B-447F-A6E6-301023651C5F}">
      <dgm:prSet/>
      <dgm:spPr/>
      <dgm:t>
        <a:bodyPr/>
        <a:lstStyle/>
        <a:p>
          <a:endParaRPr lang="en-US"/>
        </a:p>
      </dgm:t>
    </dgm:pt>
    <dgm:pt modelId="{E753A923-7B6F-463E-AA5A-621EAF7E47A5}" type="sibTrans" cxnId="{C2F9D962-418B-447F-A6E6-301023651C5F}">
      <dgm:prSet/>
      <dgm:spPr/>
      <dgm:t>
        <a:bodyPr/>
        <a:lstStyle/>
        <a:p>
          <a:endParaRPr lang="en-US"/>
        </a:p>
      </dgm:t>
    </dgm:pt>
    <dgm:pt modelId="{8ECD7F37-DC89-470C-B802-978311D6B665}">
      <dgm:prSet phldrT="[Text]"/>
      <dgm:spPr>
        <a:ln>
          <a:solidFill>
            <a:srgbClr val="009193">
              <a:alpha val="50980"/>
            </a:srgbClr>
          </a:solidFill>
        </a:ln>
      </dgm:spPr>
      <dgm:t>
        <a:bodyPr/>
        <a:lstStyle/>
        <a:p>
          <a:r>
            <a:rPr lang="en-US" dirty="0"/>
            <a:t>NSAIDs</a:t>
          </a:r>
        </a:p>
      </dgm:t>
    </dgm:pt>
    <dgm:pt modelId="{27D6B740-0936-4F47-986D-64A5B43C06A1}" type="parTrans" cxnId="{5380EA52-23C4-4DCE-A59E-9D4C482658AB}">
      <dgm:prSet/>
      <dgm:spPr/>
      <dgm:t>
        <a:bodyPr/>
        <a:lstStyle/>
        <a:p>
          <a:endParaRPr lang="en-US"/>
        </a:p>
      </dgm:t>
    </dgm:pt>
    <dgm:pt modelId="{528F259E-FC9B-440A-8319-47EB9504F5E8}" type="sibTrans" cxnId="{5380EA52-23C4-4DCE-A59E-9D4C482658AB}">
      <dgm:prSet/>
      <dgm:spPr/>
      <dgm:t>
        <a:bodyPr/>
        <a:lstStyle/>
        <a:p>
          <a:endParaRPr lang="en-US"/>
        </a:p>
      </dgm:t>
    </dgm:pt>
    <dgm:pt modelId="{EC714044-4A58-47DC-8E23-D2AEECC13459}">
      <dgm:prSet phldrT="[Text]" custT="1"/>
      <dgm:spPr>
        <a:ln>
          <a:solidFill>
            <a:srgbClr val="009193">
              <a:alpha val="45882"/>
            </a:srgbClr>
          </a:solidFill>
        </a:ln>
      </dgm:spPr>
      <dgm:t>
        <a:bodyPr/>
        <a:lstStyle/>
        <a:p>
          <a:r>
            <a:rPr lang="en-US" sz="1000" dirty="0"/>
            <a:t>Generally the </a:t>
          </a:r>
          <a:r>
            <a:rPr lang="en-US" sz="1000" b="1" dirty="0">
              <a:solidFill>
                <a:srgbClr val="FF0000"/>
              </a:solidFill>
            </a:rPr>
            <a:t>first class </a:t>
          </a:r>
          <a:r>
            <a:rPr lang="en-US" sz="1000" dirty="0"/>
            <a:t>of drugs used for controlling pain.</a:t>
          </a:r>
        </a:p>
      </dgm:t>
    </dgm:pt>
    <dgm:pt modelId="{444990A2-D0BC-4D3C-AAB5-C9FBCA434D68}" type="parTrans" cxnId="{EEF5B285-D39C-4CCC-8783-BAF10830C532}">
      <dgm:prSet/>
      <dgm:spPr/>
      <dgm:t>
        <a:bodyPr/>
        <a:lstStyle/>
        <a:p>
          <a:endParaRPr lang="en-US"/>
        </a:p>
      </dgm:t>
    </dgm:pt>
    <dgm:pt modelId="{31E3715C-22F3-4470-BC55-4DA91D622882}" type="sibTrans" cxnId="{EEF5B285-D39C-4CCC-8783-BAF10830C532}">
      <dgm:prSet/>
      <dgm:spPr/>
      <dgm:t>
        <a:bodyPr/>
        <a:lstStyle/>
        <a:p>
          <a:endParaRPr lang="en-US"/>
        </a:p>
      </dgm:t>
    </dgm:pt>
    <dgm:pt modelId="{5611E1F9-808A-42FD-88DA-13D08C91A60C}">
      <dgm:prSet phldrT="[Text]" custT="1"/>
      <dgm:spPr>
        <a:ln>
          <a:solidFill>
            <a:srgbClr val="941651">
              <a:alpha val="50196"/>
            </a:srgbClr>
          </a:solidFill>
        </a:ln>
      </dgm:spPr>
      <dgm:t>
        <a:bodyPr/>
        <a:lstStyle/>
        <a:p>
          <a:r>
            <a:rPr lang="en-US" sz="1000" dirty="0"/>
            <a:t>e.g. </a:t>
          </a:r>
          <a:r>
            <a:rPr lang="en-US" sz="1000" b="1" dirty="0">
              <a:solidFill>
                <a:srgbClr val="0432FF"/>
              </a:solidFill>
            </a:rPr>
            <a:t>Anxiolytics, Neuroleptics, Antidepressants, Antiepileptics. </a:t>
          </a:r>
          <a:r>
            <a:rPr lang="en-US" sz="1000" dirty="0">
              <a:solidFill>
                <a:srgbClr val="008F00"/>
              </a:solidFill>
            </a:rPr>
            <a:t>Used in sever + chronic pains</a:t>
          </a:r>
        </a:p>
      </dgm:t>
    </dgm:pt>
    <dgm:pt modelId="{B3D400C5-5BD3-4407-B942-96D607390488}" type="parTrans" cxnId="{0E44DFA0-D436-4F22-8508-67D8AA351149}">
      <dgm:prSet/>
      <dgm:spPr/>
      <dgm:t>
        <a:bodyPr/>
        <a:lstStyle/>
        <a:p>
          <a:endParaRPr lang="en-US"/>
        </a:p>
      </dgm:t>
    </dgm:pt>
    <dgm:pt modelId="{CDBD8CFD-33B1-4AF3-B79A-6EDEEBCA1ACA}" type="sibTrans" cxnId="{0E44DFA0-D436-4F22-8508-67D8AA351149}">
      <dgm:prSet/>
      <dgm:spPr/>
      <dgm:t>
        <a:bodyPr/>
        <a:lstStyle/>
        <a:p>
          <a:endParaRPr lang="en-US"/>
        </a:p>
      </dgm:t>
    </dgm:pt>
    <dgm:pt modelId="{0A654CB0-E5D3-469B-8BD0-45D53E7811AA}">
      <dgm:prSet phldrT="[Text]" custT="1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pPr algn="l"/>
          <a:r>
            <a:rPr lang="en-US" sz="1000" dirty="0"/>
            <a:t>The natural products include </a:t>
          </a:r>
          <a:r>
            <a:rPr lang="en-US" sz="1000" b="1" dirty="0">
              <a:solidFill>
                <a:srgbClr val="0432FF"/>
              </a:solidFill>
            </a:rPr>
            <a:t>morphine, codeine, papaverine and thebaine</a:t>
          </a:r>
        </a:p>
      </dgm:t>
    </dgm:pt>
    <dgm:pt modelId="{FD1E1DA1-277A-4694-B700-42B397F49091}" type="parTrans" cxnId="{1E31520A-E43F-45F7-8E59-C2762298603F}">
      <dgm:prSet/>
      <dgm:spPr/>
      <dgm:t>
        <a:bodyPr/>
        <a:lstStyle/>
        <a:p>
          <a:endParaRPr lang="en-US"/>
        </a:p>
      </dgm:t>
    </dgm:pt>
    <dgm:pt modelId="{A0079CAE-B927-417C-AA40-C45B27D07037}" type="sibTrans" cxnId="{1E31520A-E43F-45F7-8E59-C2762298603F}">
      <dgm:prSet/>
      <dgm:spPr/>
      <dgm:t>
        <a:bodyPr/>
        <a:lstStyle/>
        <a:p>
          <a:endParaRPr lang="en-US"/>
        </a:p>
      </dgm:t>
    </dgm:pt>
    <dgm:pt modelId="{77908D99-74DA-46B3-A77A-D0D8C0AE4A2B}">
      <dgm:prSet phldrT="[Text]" custT="1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pPr algn="l"/>
          <a:r>
            <a:rPr lang="en-US" sz="1000" dirty="0"/>
            <a:t>Opiates are drugs derived from opium and semisynthetic and synthetic derivatives</a:t>
          </a:r>
        </a:p>
      </dgm:t>
    </dgm:pt>
    <dgm:pt modelId="{DBCA1B1F-05A7-4C37-8299-8C3D3BF12D43}" type="parTrans" cxnId="{8708170B-0347-457E-828E-EC137F76A410}">
      <dgm:prSet/>
      <dgm:spPr/>
      <dgm:t>
        <a:bodyPr/>
        <a:lstStyle/>
        <a:p>
          <a:endParaRPr lang="en-US"/>
        </a:p>
      </dgm:t>
    </dgm:pt>
    <dgm:pt modelId="{DF232DC9-74A9-4CF3-84B1-DF6E2799F13F}" type="sibTrans" cxnId="{8708170B-0347-457E-828E-EC137F76A410}">
      <dgm:prSet/>
      <dgm:spPr/>
      <dgm:t>
        <a:bodyPr/>
        <a:lstStyle/>
        <a:p>
          <a:endParaRPr lang="en-US"/>
        </a:p>
      </dgm:t>
    </dgm:pt>
    <dgm:pt modelId="{A9C29578-AFA4-4DC1-B870-8BC1B88B06F8}">
      <dgm:prSet phldrT="[Text]" custT="1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pPr algn="l"/>
          <a:r>
            <a:rPr lang="en-US" sz="1000" dirty="0">
              <a:solidFill>
                <a:schemeClr val="bg1">
                  <a:lumMod val="50000"/>
                </a:schemeClr>
              </a:solidFill>
            </a:rPr>
            <a:t>Opioids are natural, semi- synthetic, or synthetic compounds that produce morphine-like effects. </a:t>
          </a:r>
        </a:p>
      </dgm:t>
    </dgm:pt>
    <dgm:pt modelId="{B078C173-7865-4D3B-AB22-00F0456948AC}" type="parTrans" cxnId="{75031F5E-AF1D-4BEA-B7C8-90E1FE1A28AD}">
      <dgm:prSet/>
      <dgm:spPr/>
      <dgm:t>
        <a:bodyPr/>
        <a:lstStyle/>
        <a:p>
          <a:endParaRPr lang="en-US"/>
        </a:p>
      </dgm:t>
    </dgm:pt>
    <dgm:pt modelId="{33C42FE1-0248-489D-AB44-F8CEE3E58E6E}" type="sibTrans" cxnId="{75031F5E-AF1D-4BEA-B7C8-90E1FE1A28AD}">
      <dgm:prSet/>
      <dgm:spPr/>
      <dgm:t>
        <a:bodyPr/>
        <a:lstStyle/>
        <a:p>
          <a:endParaRPr lang="en-US"/>
        </a:p>
      </dgm:t>
    </dgm:pt>
    <dgm:pt modelId="{72BE3EE6-FA06-482D-8DC5-F5F399DEB739}">
      <dgm:prSet phldrT="[Text]" custT="1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pPr algn="l"/>
          <a:r>
            <a:rPr lang="en-US" sz="1000" dirty="0">
              <a:solidFill>
                <a:schemeClr val="bg1">
                  <a:lumMod val="50000"/>
                </a:schemeClr>
              </a:solidFill>
            </a:rPr>
            <a:t>Uses: Their primary use is to relieve intense pain, whether that pain results from surgery, injury, or chronic disease. </a:t>
          </a:r>
        </a:p>
      </dgm:t>
    </dgm:pt>
    <dgm:pt modelId="{D615D473-586C-44D5-8475-8B47C8D233AF}" type="parTrans" cxnId="{EA2CFD46-9DE7-4FC9-906C-E402C4FF8B66}">
      <dgm:prSet/>
      <dgm:spPr/>
      <dgm:t>
        <a:bodyPr/>
        <a:lstStyle/>
        <a:p>
          <a:endParaRPr lang="en-US"/>
        </a:p>
      </dgm:t>
    </dgm:pt>
    <dgm:pt modelId="{19418669-F9CD-4720-A99E-548D41A52BDB}" type="sibTrans" cxnId="{EA2CFD46-9DE7-4FC9-906C-E402C4FF8B66}">
      <dgm:prSet/>
      <dgm:spPr/>
      <dgm:t>
        <a:bodyPr/>
        <a:lstStyle/>
        <a:p>
          <a:endParaRPr lang="en-US"/>
        </a:p>
      </dgm:t>
    </dgm:pt>
    <dgm:pt modelId="{E7089F74-FEFA-4194-BBB1-4FE97C063F82}">
      <dgm:prSet phldrT="[Text]" custT="1"/>
      <dgm:spPr>
        <a:ln>
          <a:solidFill>
            <a:srgbClr val="009193">
              <a:alpha val="45882"/>
            </a:srgbClr>
          </a:solidFill>
        </a:ln>
      </dgm:spPr>
      <dgm:t>
        <a:bodyPr/>
        <a:lstStyle/>
        <a:p>
          <a:r>
            <a:rPr lang="en-US" sz="1000" dirty="0"/>
            <a:t>Work at site of tissue injury to prevent the formation of the nociceptive mediators </a:t>
          </a:r>
          <a:r>
            <a:rPr lang="en-US" sz="1000" dirty="0">
              <a:solidFill>
                <a:srgbClr val="008F00"/>
              </a:solidFill>
            </a:rPr>
            <a:t>As histamine and prostaglandin.</a:t>
          </a:r>
        </a:p>
      </dgm:t>
    </dgm:pt>
    <dgm:pt modelId="{0C71AE13-4A6E-4B3D-8529-FED6D7FF3CE6}" type="parTrans" cxnId="{1C16E0D9-A8C8-4C51-89E3-61F1F4E83F61}">
      <dgm:prSet/>
      <dgm:spPr/>
      <dgm:t>
        <a:bodyPr/>
        <a:lstStyle/>
        <a:p>
          <a:endParaRPr lang="en-US"/>
        </a:p>
      </dgm:t>
    </dgm:pt>
    <dgm:pt modelId="{BFD400C3-C1F0-4F02-9599-72DE82CF3DD4}" type="sibTrans" cxnId="{1C16E0D9-A8C8-4C51-89E3-61F1F4E83F61}">
      <dgm:prSet/>
      <dgm:spPr/>
      <dgm:t>
        <a:bodyPr/>
        <a:lstStyle/>
        <a:p>
          <a:endParaRPr lang="en-US"/>
        </a:p>
      </dgm:t>
    </dgm:pt>
    <dgm:pt modelId="{18AEFF67-00BB-4C79-9ADF-21C1CFCC7F6A}">
      <dgm:prSet phldrT="[Text]" custT="1"/>
      <dgm:spPr>
        <a:ln>
          <a:solidFill>
            <a:srgbClr val="009193">
              <a:alpha val="45882"/>
            </a:srgbClr>
          </a:solidFill>
        </a:ln>
      </dgm:spPr>
      <dgm:t>
        <a:bodyPr/>
        <a:lstStyle/>
        <a:p>
          <a:r>
            <a:rPr lang="en-US" sz="1000" dirty="0"/>
            <a:t>Can decrease opioid use by ~30% therefore decreasing opioid-related side effects. </a:t>
          </a:r>
        </a:p>
      </dgm:t>
    </dgm:pt>
    <dgm:pt modelId="{06CF7B68-1FC0-4BB3-A191-960C05FFFE51}" type="parTrans" cxnId="{F5A10FB9-CB43-498D-B245-EE612E6DD376}">
      <dgm:prSet/>
      <dgm:spPr/>
      <dgm:t>
        <a:bodyPr/>
        <a:lstStyle/>
        <a:p>
          <a:endParaRPr lang="en-US"/>
        </a:p>
      </dgm:t>
    </dgm:pt>
    <dgm:pt modelId="{CFA9278E-69B7-41AC-80DA-9B3B3AC7A688}" type="sibTrans" cxnId="{F5A10FB9-CB43-498D-B245-EE612E6DD376}">
      <dgm:prSet/>
      <dgm:spPr/>
      <dgm:t>
        <a:bodyPr/>
        <a:lstStyle/>
        <a:p>
          <a:endParaRPr lang="en-US"/>
        </a:p>
      </dgm:t>
    </dgm:pt>
    <dgm:pt modelId="{7D93A609-4211-486E-B9E4-BD1243EF0347}">
      <dgm:prSet phldrT="[Text]" custT="1"/>
      <dgm:spPr>
        <a:ln>
          <a:solidFill>
            <a:srgbClr val="009193">
              <a:alpha val="45882"/>
            </a:srgbClr>
          </a:solidFill>
        </a:ln>
      </dgm:spPr>
      <dgm:t>
        <a:bodyPr/>
        <a:lstStyle/>
        <a:p>
          <a:r>
            <a:rPr lang="en-US" sz="1000" b="1" dirty="0"/>
            <a:t>They neither cause tolerance or dependence</a:t>
          </a:r>
        </a:p>
      </dgm:t>
    </dgm:pt>
    <dgm:pt modelId="{EF374B0C-0F95-4FC9-882B-E02785FFA951}" type="parTrans" cxnId="{9FEAE4A0-328C-4628-AC00-D6A17318B90F}">
      <dgm:prSet/>
      <dgm:spPr/>
      <dgm:t>
        <a:bodyPr/>
        <a:lstStyle/>
        <a:p>
          <a:endParaRPr lang="en-US"/>
        </a:p>
      </dgm:t>
    </dgm:pt>
    <dgm:pt modelId="{DF050712-AFD0-47B2-BB66-D55F05006B74}" type="sibTrans" cxnId="{9FEAE4A0-328C-4628-AC00-D6A17318B90F}">
      <dgm:prSet/>
      <dgm:spPr/>
      <dgm:t>
        <a:bodyPr/>
        <a:lstStyle/>
        <a:p>
          <a:endParaRPr lang="en-US"/>
        </a:p>
      </dgm:t>
    </dgm:pt>
    <dgm:pt modelId="{0BE371C4-B96F-4E8C-8BFB-F369ACA27174}">
      <dgm:prSet phldrT="[Text]" custT="1"/>
      <dgm:spPr>
        <a:ln>
          <a:solidFill>
            <a:srgbClr val="009193">
              <a:alpha val="45882"/>
            </a:srgbClr>
          </a:solidFill>
        </a:ln>
      </dgm:spPr>
      <dgm:t>
        <a:bodyPr/>
        <a:lstStyle/>
        <a:p>
          <a:r>
            <a:rPr lang="en-US" sz="1000" dirty="0"/>
            <a:t>Has a ceiling effect to analgesia. </a:t>
          </a:r>
          <a:r>
            <a:rPr lang="en-US" sz="1000" dirty="0">
              <a:solidFill>
                <a:srgbClr val="008F00"/>
              </a:solidFill>
            </a:rPr>
            <a:t>They have a limit then if the pain increase than this limit NSAID produce No effect to relief the pain even if we increase the dose. </a:t>
          </a:r>
        </a:p>
      </dgm:t>
    </dgm:pt>
    <dgm:pt modelId="{D6EF3530-1097-40DF-BF8E-76C3C5C713C5}" type="parTrans" cxnId="{ABFF4AF8-8421-4AE5-A711-51CC4CDCDFBA}">
      <dgm:prSet/>
      <dgm:spPr/>
      <dgm:t>
        <a:bodyPr/>
        <a:lstStyle/>
        <a:p>
          <a:endParaRPr lang="en-US"/>
        </a:p>
      </dgm:t>
    </dgm:pt>
    <dgm:pt modelId="{D7A13593-4C99-4932-81CF-07F0828D14D3}" type="sibTrans" cxnId="{ABFF4AF8-8421-4AE5-A711-51CC4CDCDFBA}">
      <dgm:prSet/>
      <dgm:spPr/>
      <dgm:t>
        <a:bodyPr/>
        <a:lstStyle/>
        <a:p>
          <a:endParaRPr lang="en-US"/>
        </a:p>
      </dgm:t>
    </dgm:pt>
    <dgm:pt modelId="{6636F40B-986D-4223-97EB-F597AD7DB276}">
      <dgm:prSet phldrT="[Text]" custT="1"/>
      <dgm:spPr>
        <a:ln>
          <a:solidFill>
            <a:srgbClr val="941651">
              <a:alpha val="50196"/>
            </a:srgbClr>
          </a:solidFill>
        </a:ln>
      </dgm:spPr>
      <dgm:t>
        <a:bodyPr/>
        <a:lstStyle/>
        <a:p>
          <a:r>
            <a:rPr lang="en-US" sz="1000" dirty="0"/>
            <a:t>Primarily indicated for clinical</a:t>
          </a:r>
          <a:r>
            <a:rPr lang="ar-SA" sz="1000" dirty="0"/>
            <a:t> </a:t>
          </a:r>
          <a:r>
            <a:rPr lang="en-US" sz="1000" dirty="0"/>
            <a:t>conditions other than pain.  </a:t>
          </a:r>
          <a:r>
            <a:rPr lang="en-US" sz="1000" dirty="0">
              <a:solidFill>
                <a:srgbClr val="008F00"/>
              </a:solidFill>
            </a:rPr>
            <a:t>They’re indicated for anxiety-epilepsy-depression.</a:t>
          </a:r>
          <a:endParaRPr lang="en-US" sz="1000" dirty="0"/>
        </a:p>
      </dgm:t>
    </dgm:pt>
    <dgm:pt modelId="{84C15E58-4063-419E-B6F4-DE80CBFAA6CF}" type="parTrans" cxnId="{46941102-02E8-4205-9F35-7823BE7AC0AB}">
      <dgm:prSet/>
      <dgm:spPr/>
      <dgm:t>
        <a:bodyPr/>
        <a:lstStyle/>
        <a:p>
          <a:endParaRPr lang="en-US"/>
        </a:p>
      </dgm:t>
    </dgm:pt>
    <dgm:pt modelId="{AE3DE955-A438-40B7-A6B8-F624C4E58908}" type="sibTrans" cxnId="{46941102-02E8-4205-9F35-7823BE7AC0AB}">
      <dgm:prSet/>
      <dgm:spPr/>
      <dgm:t>
        <a:bodyPr/>
        <a:lstStyle/>
        <a:p>
          <a:endParaRPr lang="en-US"/>
        </a:p>
      </dgm:t>
    </dgm:pt>
    <dgm:pt modelId="{5183C5DB-4113-AA46-A12D-3D2224C64BFD}">
      <dgm:prSet phldrT="[Text]" custT="1"/>
      <dgm:spPr>
        <a:ln>
          <a:solidFill>
            <a:srgbClr val="FF7E79">
              <a:alpha val="50196"/>
            </a:srgbClr>
          </a:solidFill>
        </a:ln>
      </dgm:spPr>
      <dgm:t>
        <a:bodyPr/>
        <a:lstStyle/>
        <a:p>
          <a:pPr algn="l" rtl="0"/>
          <a:r>
            <a:rPr lang="en-US" sz="1000" dirty="0" smtClean="0"/>
            <a:t>Opioids refer to opiates and </a:t>
          </a:r>
          <a:r>
            <a:rPr lang="en-US" sz="1000" b="1" dirty="0" smtClean="0">
              <a:solidFill>
                <a:schemeClr val="tx1"/>
              </a:solidFill>
            </a:rPr>
            <a:t>Endogenous opioid peptides, e.g. </a:t>
          </a:r>
          <a:r>
            <a:rPr lang="el-GR" sz="1000" b="1" dirty="0" smtClean="0">
              <a:solidFill>
                <a:srgbClr val="0432FF"/>
              </a:solidFill>
            </a:rPr>
            <a:t>β− </a:t>
          </a:r>
          <a:r>
            <a:rPr lang="en-US" sz="1000" b="1" dirty="0" smtClean="0">
              <a:solidFill>
                <a:srgbClr val="0432FF"/>
              </a:solidFill>
            </a:rPr>
            <a:t>Endorphins, enkephalins &amp; dynorphins.</a:t>
          </a:r>
          <a:endParaRPr lang="en-US" sz="1000" dirty="0"/>
        </a:p>
      </dgm:t>
    </dgm:pt>
    <dgm:pt modelId="{9248AEB1-248C-3E48-A929-3CBF9EC43B40}" type="parTrans" cxnId="{33DFBD83-BD93-EC43-B294-E9E48157E08B}">
      <dgm:prSet/>
      <dgm:spPr/>
      <dgm:t>
        <a:bodyPr/>
        <a:lstStyle/>
        <a:p>
          <a:pPr rtl="1"/>
          <a:endParaRPr lang="ar-SA"/>
        </a:p>
      </dgm:t>
    </dgm:pt>
    <dgm:pt modelId="{72ED6DA3-8408-A14A-8BF6-0CC6E65A1C2F}" type="sibTrans" cxnId="{33DFBD83-BD93-EC43-B294-E9E48157E08B}">
      <dgm:prSet/>
      <dgm:spPr/>
      <dgm:t>
        <a:bodyPr/>
        <a:lstStyle/>
        <a:p>
          <a:pPr rtl="1"/>
          <a:endParaRPr lang="ar-SA"/>
        </a:p>
      </dgm:t>
    </dgm:pt>
    <dgm:pt modelId="{57D6FD3D-080E-8442-9872-AB7DD42DF8D2}">
      <dgm:prSet phldrT="[Text]" custT="1"/>
      <dgm:spPr>
        <a:ln>
          <a:solidFill>
            <a:srgbClr val="941651">
              <a:alpha val="50196"/>
            </a:srgbClr>
          </a:solidFill>
        </a:ln>
      </dgm:spPr>
      <dgm:t>
        <a:bodyPr/>
        <a:lstStyle/>
        <a:p>
          <a:r>
            <a:rPr lang="en-US" sz="1000" dirty="0" smtClean="0"/>
            <a:t>Useful in neuropathic pain </a:t>
          </a:r>
          <a:endParaRPr lang="en-US" sz="1000" dirty="0"/>
        </a:p>
      </dgm:t>
    </dgm:pt>
    <dgm:pt modelId="{1840BCD4-6ABF-EF46-9941-6B888E82FB85}" type="parTrans" cxnId="{DB097302-967E-2943-98E8-914900D7725A}">
      <dgm:prSet/>
      <dgm:spPr/>
      <dgm:t>
        <a:bodyPr/>
        <a:lstStyle/>
        <a:p>
          <a:endParaRPr lang="en-US"/>
        </a:p>
      </dgm:t>
    </dgm:pt>
    <dgm:pt modelId="{6AE5BB4B-D904-144A-95C2-4A4E45BF276F}" type="sibTrans" cxnId="{DB097302-967E-2943-98E8-914900D7725A}">
      <dgm:prSet/>
      <dgm:spPr/>
      <dgm:t>
        <a:bodyPr/>
        <a:lstStyle/>
        <a:p>
          <a:endParaRPr lang="en-US"/>
        </a:p>
      </dgm:t>
    </dgm:pt>
    <dgm:pt modelId="{47FCCC50-2F54-457B-B958-572678483AF1}" type="pres">
      <dgm:prSet presAssocID="{526CEC0D-89F3-429B-946A-3E547572F3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14B1C-2797-4415-8F6A-85C0F755489C}" type="pres">
      <dgm:prSet presAssocID="{15284F51-2378-43C4-B04A-AC958361AD34}" presName="linNode" presStyleCnt="0"/>
      <dgm:spPr/>
    </dgm:pt>
    <dgm:pt modelId="{019B2B3C-6502-4068-BB5D-19BD1630CA67}" type="pres">
      <dgm:prSet presAssocID="{15284F51-2378-43C4-B04A-AC958361AD34}" presName="parentText" presStyleLbl="node1" presStyleIdx="0" presStyleCnt="3" custScaleX="397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9A36-439D-4183-B882-32990532474E}" type="pres">
      <dgm:prSet presAssocID="{15284F51-2378-43C4-B04A-AC958361AD34}" presName="descendantText" presStyleLbl="alignAccFollowNode1" presStyleIdx="0" presStyleCnt="3" custScaleX="133996" custScaleY="124581" custLinFactNeighborX="-1211" custLinFactNeighborY="4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256B1-AEDF-4A35-9C85-B6F58D51EA29}" type="pres">
      <dgm:prSet presAssocID="{A103A6D1-3CDF-42AE-8D1D-28F899504B9B}" presName="sp" presStyleCnt="0"/>
      <dgm:spPr/>
    </dgm:pt>
    <dgm:pt modelId="{4CE00862-B60F-4806-B1FD-4B0BA243F465}" type="pres">
      <dgm:prSet presAssocID="{52E780E1-7B3D-40DE-8A91-FDBB2724EC85}" presName="linNode" presStyleCnt="0"/>
      <dgm:spPr/>
    </dgm:pt>
    <dgm:pt modelId="{521C4F6C-FBAD-4D0A-8734-7286D9FDFA2F}" type="pres">
      <dgm:prSet presAssocID="{52E780E1-7B3D-40DE-8A91-FDBB2724EC85}" presName="parentText" presStyleLbl="node1" presStyleIdx="1" presStyleCnt="3" custScaleX="39795" custScaleY="129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D16AD-53DB-4FA9-A454-A6EC45CBF54E}" type="pres">
      <dgm:prSet presAssocID="{52E780E1-7B3D-40DE-8A91-FDBB2724EC85}" presName="descendantText" presStyleLbl="alignAccFollowNode1" presStyleIdx="1" presStyleCnt="3" custScaleX="133996" custScaleY="18357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91EFC-A65C-43A5-B916-AF7FFCB57FCF}" type="pres">
      <dgm:prSet presAssocID="{FE807F37-7DEA-4FAC-93CD-37C3F0768FC9}" presName="sp" presStyleCnt="0"/>
      <dgm:spPr/>
    </dgm:pt>
    <dgm:pt modelId="{E2BB39E9-E1E2-4DF5-BE10-F7AE3AC5D96E}" type="pres">
      <dgm:prSet presAssocID="{8ECD7F37-DC89-470C-B802-978311D6B665}" presName="linNode" presStyleCnt="0"/>
      <dgm:spPr/>
    </dgm:pt>
    <dgm:pt modelId="{4B2835B7-367D-44DE-874E-A8CC2E9F3298}" type="pres">
      <dgm:prSet presAssocID="{8ECD7F37-DC89-470C-B802-978311D6B665}" presName="parentText" presStyleLbl="node1" presStyleIdx="2" presStyleCnt="3" custScaleX="397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F2B5-6262-4893-9339-98E82CB9A8AB}" type="pres">
      <dgm:prSet presAssocID="{8ECD7F37-DC89-470C-B802-978311D6B665}" presName="descendantText" presStyleLbl="alignAccFollowNode1" presStyleIdx="2" presStyleCnt="3" custScaleX="133996" custScaleY="148217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941102-02E8-4205-9F35-7823BE7AC0AB}" srcId="{15284F51-2378-43C4-B04A-AC958361AD34}" destId="{6636F40B-986D-4223-97EB-F597AD7DB276}" srcOrd="1" destOrd="0" parTransId="{84C15E58-4063-419E-B6F4-DE80CBFAA6CF}" sibTransId="{AE3DE955-A438-40B7-A6B8-F624C4E58908}"/>
    <dgm:cxn modelId="{F5A10FB9-CB43-498D-B245-EE612E6DD376}" srcId="{8ECD7F37-DC89-470C-B802-978311D6B665}" destId="{18AEFF67-00BB-4C79-9ADF-21C1CFCC7F6A}" srcOrd="2" destOrd="0" parTransId="{06CF7B68-1FC0-4BB3-A191-960C05FFFE51}" sibTransId="{CFA9278E-69B7-41AC-80DA-9B3B3AC7A688}"/>
    <dgm:cxn modelId="{F4EB5F55-FD26-4C32-9F8E-B6EF52A3B1B1}" srcId="{526CEC0D-89F3-429B-946A-3E547572F30E}" destId="{15284F51-2378-43C4-B04A-AC958361AD34}" srcOrd="0" destOrd="0" parTransId="{4C289807-35ED-4BF0-8C6D-87CDD83F992B}" sibTransId="{A103A6D1-3CDF-42AE-8D1D-28F899504B9B}"/>
    <dgm:cxn modelId="{0E44DFA0-D436-4F22-8508-67D8AA351149}" srcId="{15284F51-2378-43C4-B04A-AC958361AD34}" destId="{5611E1F9-808A-42FD-88DA-13D08C91A60C}" srcOrd="2" destOrd="0" parTransId="{B3D400C5-5BD3-4407-B942-96D607390488}" sibTransId="{CDBD8CFD-33B1-4AF3-B79A-6EDEEBCA1ACA}"/>
    <dgm:cxn modelId="{5DCF5FC6-A01E-0142-9C12-F94119D45259}" type="presOf" srcId="{A9C29578-AFA4-4DC1-B870-8BC1B88B06F8}" destId="{A87D16AD-53DB-4FA9-A454-A6EC45CBF54E}" srcOrd="0" destOrd="4" presId="urn:microsoft.com/office/officeart/2005/8/layout/vList5"/>
    <dgm:cxn modelId="{22348903-E385-944D-8D60-BE1FF2F1D27D}" type="presOf" srcId="{E7089F74-FEFA-4194-BBB1-4FE97C063F82}" destId="{882CF2B5-6262-4893-9339-98E82CB9A8AB}" srcOrd="0" destOrd="1" presId="urn:microsoft.com/office/officeart/2005/8/layout/vList5"/>
    <dgm:cxn modelId="{839EB610-95F2-F143-9345-41A5C194ECDD}" type="presOf" srcId="{8ECD7F37-DC89-470C-B802-978311D6B665}" destId="{4B2835B7-367D-44DE-874E-A8CC2E9F3298}" srcOrd="0" destOrd="0" presId="urn:microsoft.com/office/officeart/2005/8/layout/vList5"/>
    <dgm:cxn modelId="{ABFF4AF8-8421-4AE5-A711-51CC4CDCDFBA}" srcId="{8ECD7F37-DC89-470C-B802-978311D6B665}" destId="{0BE371C4-B96F-4E8C-8BFB-F369ACA27174}" srcOrd="4" destOrd="0" parTransId="{D6EF3530-1097-40DF-BF8E-76C3C5C713C5}" sibTransId="{D7A13593-4C99-4932-81CF-07F0828D14D3}"/>
    <dgm:cxn modelId="{75031F5E-AF1D-4BEA-B7C8-90E1FE1A28AD}" srcId="{52E780E1-7B3D-40DE-8A91-FDBB2724EC85}" destId="{A9C29578-AFA4-4DC1-B870-8BC1B88B06F8}" srcOrd="4" destOrd="0" parTransId="{B078C173-7865-4D3B-AB22-00F0456948AC}" sibTransId="{33C42FE1-0248-489D-AB44-F8CEE3E58E6E}"/>
    <dgm:cxn modelId="{C2F9D962-418B-447F-A6E6-301023651C5F}" srcId="{52E780E1-7B3D-40DE-8A91-FDBB2724EC85}" destId="{FED6F93E-AAFF-48D5-B4A9-BA79B941CAF0}" srcOrd="0" destOrd="0" parTransId="{E1BF3D39-A2EF-4323-A34B-3958A4CE688E}" sibTransId="{E753A923-7B6F-463E-AA5A-621EAF7E47A5}"/>
    <dgm:cxn modelId="{B6172F33-93CB-4AB7-864E-10BA0493AB5A}" srcId="{15284F51-2378-43C4-B04A-AC958361AD34}" destId="{88D87428-F573-4CC9-9493-F650AA02903A}" srcOrd="0" destOrd="0" parTransId="{8ED51CBB-F5B9-4BFC-A453-690E9A268870}" sibTransId="{6131683C-F6DE-4A60-AE9D-BB96816119EE}"/>
    <dgm:cxn modelId="{9FEAE4A0-328C-4628-AC00-D6A17318B90F}" srcId="{8ECD7F37-DC89-470C-B802-978311D6B665}" destId="{7D93A609-4211-486E-B9E4-BD1243EF0347}" srcOrd="3" destOrd="0" parTransId="{EF374B0C-0F95-4FC9-882B-E02785FFA951}" sibTransId="{DF050712-AFD0-47B2-BB66-D55F05006B74}"/>
    <dgm:cxn modelId="{EEF5B285-D39C-4CCC-8783-BAF10830C532}" srcId="{8ECD7F37-DC89-470C-B802-978311D6B665}" destId="{EC714044-4A58-47DC-8E23-D2AEECC13459}" srcOrd="0" destOrd="0" parTransId="{444990A2-D0BC-4D3C-AAB5-C9FBCA434D68}" sibTransId="{31E3715C-22F3-4470-BC55-4DA91D622882}"/>
    <dgm:cxn modelId="{450DFFFC-5A73-774E-AF49-40F4B2B1CA71}" type="presOf" srcId="{5611E1F9-808A-42FD-88DA-13D08C91A60C}" destId="{81239A36-439D-4183-B882-32990532474E}" srcOrd="0" destOrd="2" presId="urn:microsoft.com/office/officeart/2005/8/layout/vList5"/>
    <dgm:cxn modelId="{1E31520A-E43F-45F7-8E59-C2762298603F}" srcId="{52E780E1-7B3D-40DE-8A91-FDBB2724EC85}" destId="{0A654CB0-E5D3-469B-8BD0-45D53E7811AA}" srcOrd="1" destOrd="0" parTransId="{FD1E1DA1-277A-4694-B700-42B397F49091}" sibTransId="{A0079CAE-B927-417C-AA40-C45B27D07037}"/>
    <dgm:cxn modelId="{EA2CFD46-9DE7-4FC9-906C-E402C4FF8B66}" srcId="{52E780E1-7B3D-40DE-8A91-FDBB2724EC85}" destId="{72BE3EE6-FA06-482D-8DC5-F5F399DEB739}" srcOrd="5" destOrd="0" parTransId="{D615D473-586C-44D5-8475-8B47C8D233AF}" sibTransId="{19418669-F9CD-4720-A99E-548D41A52BDB}"/>
    <dgm:cxn modelId="{05C230EE-21D8-2B4F-9293-7AE51E64038A}" type="presOf" srcId="{52E780E1-7B3D-40DE-8A91-FDBB2724EC85}" destId="{521C4F6C-FBAD-4D0A-8734-7286D9FDFA2F}" srcOrd="0" destOrd="0" presId="urn:microsoft.com/office/officeart/2005/8/layout/vList5"/>
    <dgm:cxn modelId="{BF81B40E-FE87-3846-8612-68A3153DF5C4}" type="presOf" srcId="{0BE371C4-B96F-4E8C-8BFB-F369ACA27174}" destId="{882CF2B5-6262-4893-9339-98E82CB9A8AB}" srcOrd="0" destOrd="4" presId="urn:microsoft.com/office/officeart/2005/8/layout/vList5"/>
    <dgm:cxn modelId="{1C16E0D9-A8C8-4C51-89E3-61F1F4E83F61}" srcId="{8ECD7F37-DC89-470C-B802-978311D6B665}" destId="{E7089F74-FEFA-4194-BBB1-4FE97C063F82}" srcOrd="1" destOrd="0" parTransId="{0C71AE13-4A6E-4B3D-8529-FED6D7FF3CE6}" sibTransId="{BFD400C3-C1F0-4F02-9599-72DE82CF3DD4}"/>
    <dgm:cxn modelId="{3C94C8DE-76F5-0148-A526-D5AB6089F8C7}" type="presOf" srcId="{526CEC0D-89F3-429B-946A-3E547572F30E}" destId="{47FCCC50-2F54-457B-B958-572678483AF1}" srcOrd="0" destOrd="0" presId="urn:microsoft.com/office/officeart/2005/8/layout/vList5"/>
    <dgm:cxn modelId="{E6F9E1EF-68B9-A346-B0D6-AD32D3FE47C7}" type="presOf" srcId="{FED6F93E-AAFF-48D5-B4A9-BA79B941CAF0}" destId="{A87D16AD-53DB-4FA9-A454-A6EC45CBF54E}" srcOrd="0" destOrd="0" presId="urn:microsoft.com/office/officeart/2005/8/layout/vList5"/>
    <dgm:cxn modelId="{5380EA52-23C4-4DCE-A59E-9D4C482658AB}" srcId="{526CEC0D-89F3-429B-946A-3E547572F30E}" destId="{8ECD7F37-DC89-470C-B802-978311D6B665}" srcOrd="2" destOrd="0" parTransId="{27D6B740-0936-4F47-986D-64A5B43C06A1}" sibTransId="{528F259E-FC9B-440A-8319-47EB9504F5E8}"/>
    <dgm:cxn modelId="{8105D5D4-3E6C-E649-9C81-0E42F04C02BC}" type="presOf" srcId="{EC714044-4A58-47DC-8E23-D2AEECC13459}" destId="{882CF2B5-6262-4893-9339-98E82CB9A8AB}" srcOrd="0" destOrd="0" presId="urn:microsoft.com/office/officeart/2005/8/layout/vList5"/>
    <dgm:cxn modelId="{C2B36D2B-0793-6340-B040-FA94C79C7C63}" type="presOf" srcId="{5183C5DB-4113-AA46-A12D-3D2224C64BFD}" destId="{A87D16AD-53DB-4FA9-A454-A6EC45CBF54E}" srcOrd="0" destOrd="3" presId="urn:microsoft.com/office/officeart/2005/8/layout/vList5"/>
    <dgm:cxn modelId="{33DFBD83-BD93-EC43-B294-E9E48157E08B}" srcId="{52E780E1-7B3D-40DE-8A91-FDBB2724EC85}" destId="{5183C5DB-4113-AA46-A12D-3D2224C64BFD}" srcOrd="3" destOrd="0" parTransId="{9248AEB1-248C-3E48-A929-3CBF9EC43B40}" sibTransId="{72ED6DA3-8408-A14A-8BF6-0CC6E65A1C2F}"/>
    <dgm:cxn modelId="{F34686ED-2BBB-9C4D-8252-3ED03715E73C}" type="presOf" srcId="{7D93A609-4211-486E-B9E4-BD1243EF0347}" destId="{882CF2B5-6262-4893-9339-98E82CB9A8AB}" srcOrd="0" destOrd="3" presId="urn:microsoft.com/office/officeart/2005/8/layout/vList5"/>
    <dgm:cxn modelId="{087185A1-960C-4F4B-BC91-C14955A289AB}" type="presOf" srcId="{15284F51-2378-43C4-B04A-AC958361AD34}" destId="{019B2B3C-6502-4068-BB5D-19BD1630CA67}" srcOrd="0" destOrd="0" presId="urn:microsoft.com/office/officeart/2005/8/layout/vList5"/>
    <dgm:cxn modelId="{52414B63-F44E-4F63-9685-DFB89093CF5F}" type="presOf" srcId="{6636F40B-986D-4223-97EB-F597AD7DB276}" destId="{81239A36-439D-4183-B882-32990532474E}" srcOrd="0" destOrd="1" presId="urn:microsoft.com/office/officeart/2005/8/layout/vList5"/>
    <dgm:cxn modelId="{827FF033-6D8F-924F-9C07-73638BC5E79A}" type="presOf" srcId="{88D87428-F573-4CC9-9493-F650AA02903A}" destId="{81239A36-439D-4183-B882-32990532474E}" srcOrd="0" destOrd="0" presId="urn:microsoft.com/office/officeart/2005/8/layout/vList5"/>
    <dgm:cxn modelId="{45F0E24A-F12A-674C-B785-DE0CA0670FCD}" type="presOf" srcId="{0A654CB0-E5D3-469B-8BD0-45D53E7811AA}" destId="{A87D16AD-53DB-4FA9-A454-A6EC45CBF54E}" srcOrd="0" destOrd="1" presId="urn:microsoft.com/office/officeart/2005/8/layout/vList5"/>
    <dgm:cxn modelId="{F304327C-0C1B-6B46-A2E5-13298B69640E}" type="presOf" srcId="{72BE3EE6-FA06-482D-8DC5-F5F399DEB739}" destId="{A87D16AD-53DB-4FA9-A454-A6EC45CBF54E}" srcOrd="0" destOrd="5" presId="urn:microsoft.com/office/officeart/2005/8/layout/vList5"/>
    <dgm:cxn modelId="{DB097302-967E-2943-98E8-914900D7725A}" srcId="{15284F51-2378-43C4-B04A-AC958361AD34}" destId="{57D6FD3D-080E-8442-9872-AB7DD42DF8D2}" srcOrd="3" destOrd="0" parTransId="{1840BCD4-6ABF-EF46-9941-6B888E82FB85}" sibTransId="{6AE5BB4B-D904-144A-95C2-4A4E45BF276F}"/>
    <dgm:cxn modelId="{F21EBA48-50F3-FA46-9110-A4AEFE3CBFE1}" type="presOf" srcId="{18AEFF67-00BB-4C79-9ADF-21C1CFCC7F6A}" destId="{882CF2B5-6262-4893-9339-98E82CB9A8AB}" srcOrd="0" destOrd="2" presId="urn:microsoft.com/office/officeart/2005/8/layout/vList5"/>
    <dgm:cxn modelId="{8708170B-0347-457E-828E-EC137F76A410}" srcId="{52E780E1-7B3D-40DE-8A91-FDBB2724EC85}" destId="{77908D99-74DA-46B3-A77A-D0D8C0AE4A2B}" srcOrd="2" destOrd="0" parTransId="{DBCA1B1F-05A7-4C37-8299-8C3D3BF12D43}" sibTransId="{DF232DC9-74A9-4CF3-84B1-DF6E2799F13F}"/>
    <dgm:cxn modelId="{49FCEF84-2B74-7C4D-A71A-63B0E20AC526}" type="presOf" srcId="{77908D99-74DA-46B3-A77A-D0D8C0AE4A2B}" destId="{A87D16AD-53DB-4FA9-A454-A6EC45CBF54E}" srcOrd="0" destOrd="2" presId="urn:microsoft.com/office/officeart/2005/8/layout/vList5"/>
    <dgm:cxn modelId="{86A5C56F-DA39-2347-BE8E-5098DA7E3D5A}" type="presOf" srcId="{57D6FD3D-080E-8442-9872-AB7DD42DF8D2}" destId="{81239A36-439D-4183-B882-32990532474E}" srcOrd="0" destOrd="3" presId="urn:microsoft.com/office/officeart/2005/8/layout/vList5"/>
    <dgm:cxn modelId="{F8109975-3F0B-4589-ABCD-001CDD9F7C6A}" srcId="{526CEC0D-89F3-429B-946A-3E547572F30E}" destId="{52E780E1-7B3D-40DE-8A91-FDBB2724EC85}" srcOrd="1" destOrd="0" parTransId="{2C08D446-B697-41E5-9219-542398454B3B}" sibTransId="{FE807F37-7DEA-4FAC-93CD-37C3F0768FC9}"/>
    <dgm:cxn modelId="{7ACA8E8D-0522-5244-8BB5-A2BC25F0E5B9}" type="presParOf" srcId="{47FCCC50-2F54-457B-B958-572678483AF1}" destId="{B9B14B1C-2797-4415-8F6A-85C0F755489C}" srcOrd="0" destOrd="0" presId="urn:microsoft.com/office/officeart/2005/8/layout/vList5"/>
    <dgm:cxn modelId="{8506058C-5CF3-8C47-B6FD-6D0BB1154396}" type="presParOf" srcId="{B9B14B1C-2797-4415-8F6A-85C0F755489C}" destId="{019B2B3C-6502-4068-BB5D-19BD1630CA67}" srcOrd="0" destOrd="0" presId="urn:microsoft.com/office/officeart/2005/8/layout/vList5"/>
    <dgm:cxn modelId="{56FB8A58-709B-6B4D-A5C9-56D5D1CC6A4F}" type="presParOf" srcId="{B9B14B1C-2797-4415-8F6A-85C0F755489C}" destId="{81239A36-439D-4183-B882-32990532474E}" srcOrd="1" destOrd="0" presId="urn:microsoft.com/office/officeart/2005/8/layout/vList5"/>
    <dgm:cxn modelId="{D9F7CB6F-A9C3-0547-8F50-7E9706C411AB}" type="presParOf" srcId="{47FCCC50-2F54-457B-B958-572678483AF1}" destId="{FF4256B1-AEDF-4A35-9C85-B6F58D51EA29}" srcOrd="1" destOrd="0" presId="urn:microsoft.com/office/officeart/2005/8/layout/vList5"/>
    <dgm:cxn modelId="{A64BB250-8967-204E-BB98-CC5E3285CF32}" type="presParOf" srcId="{47FCCC50-2F54-457B-B958-572678483AF1}" destId="{4CE00862-B60F-4806-B1FD-4B0BA243F465}" srcOrd="2" destOrd="0" presId="urn:microsoft.com/office/officeart/2005/8/layout/vList5"/>
    <dgm:cxn modelId="{01C16EE1-F5BC-F748-A251-1D54DE6953E4}" type="presParOf" srcId="{4CE00862-B60F-4806-B1FD-4B0BA243F465}" destId="{521C4F6C-FBAD-4D0A-8734-7286D9FDFA2F}" srcOrd="0" destOrd="0" presId="urn:microsoft.com/office/officeart/2005/8/layout/vList5"/>
    <dgm:cxn modelId="{53052968-DC8F-5341-A22A-2A44B00D736C}" type="presParOf" srcId="{4CE00862-B60F-4806-B1FD-4B0BA243F465}" destId="{A87D16AD-53DB-4FA9-A454-A6EC45CBF54E}" srcOrd="1" destOrd="0" presId="urn:microsoft.com/office/officeart/2005/8/layout/vList5"/>
    <dgm:cxn modelId="{B08C1955-7B1D-E04A-96FA-C5E377C0F213}" type="presParOf" srcId="{47FCCC50-2F54-457B-B958-572678483AF1}" destId="{FC491EFC-A65C-43A5-B916-AF7FFCB57FCF}" srcOrd="3" destOrd="0" presId="urn:microsoft.com/office/officeart/2005/8/layout/vList5"/>
    <dgm:cxn modelId="{8D09D074-E9F7-5A4C-A4EA-C98CD12E4B53}" type="presParOf" srcId="{47FCCC50-2F54-457B-B958-572678483AF1}" destId="{E2BB39E9-E1E2-4DF5-BE10-F7AE3AC5D96E}" srcOrd="4" destOrd="0" presId="urn:microsoft.com/office/officeart/2005/8/layout/vList5"/>
    <dgm:cxn modelId="{DFA82C05-66F5-2042-A96A-3F78D3530244}" type="presParOf" srcId="{E2BB39E9-E1E2-4DF5-BE10-F7AE3AC5D96E}" destId="{4B2835B7-367D-44DE-874E-A8CC2E9F3298}" srcOrd="0" destOrd="0" presId="urn:microsoft.com/office/officeart/2005/8/layout/vList5"/>
    <dgm:cxn modelId="{6FECE78D-8F7E-1D48-9768-0AC50B099F9E}" type="presParOf" srcId="{E2BB39E9-E1E2-4DF5-BE10-F7AE3AC5D96E}" destId="{882CF2B5-6262-4893-9339-98E82CB9A8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B691-3938-A844-894E-17F4C91D2059}">
      <dsp:nvSpPr>
        <dsp:cNvPr id="0" name=""/>
        <dsp:cNvSpPr/>
      </dsp:nvSpPr>
      <dsp:spPr>
        <a:xfrm>
          <a:off x="4724564" y="8859884"/>
          <a:ext cx="235299" cy="229529"/>
        </a:xfrm>
        <a:custGeom>
          <a:avLst/>
          <a:gdLst/>
          <a:ahLst/>
          <a:cxnLst/>
          <a:rect l="0" t="0" r="0" b="0"/>
          <a:pathLst>
            <a:path>
              <a:moveTo>
                <a:pt x="0" y="229529"/>
              </a:moveTo>
              <a:lnTo>
                <a:pt x="117649" y="229529"/>
              </a:lnTo>
              <a:lnTo>
                <a:pt x="117649" y="0"/>
              </a:lnTo>
              <a:lnTo>
                <a:pt x="23529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833997" y="8966431"/>
        <a:ext cx="16435" cy="16435"/>
      </dsp:txXfrm>
    </dsp:sp>
    <dsp:sp modelId="{16D0F720-A896-1E41-B6DB-92144BC9E847}">
      <dsp:nvSpPr>
        <dsp:cNvPr id="0" name=""/>
        <dsp:cNvSpPr/>
      </dsp:nvSpPr>
      <dsp:spPr>
        <a:xfrm>
          <a:off x="3278051" y="7513133"/>
          <a:ext cx="241085" cy="157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2" y="0"/>
              </a:lnTo>
              <a:lnTo>
                <a:pt x="120542" y="1576280"/>
              </a:lnTo>
              <a:lnTo>
                <a:pt x="241085" y="1576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3358728" y="8261408"/>
        <a:ext cx="79730" cy="79730"/>
      </dsp:txXfrm>
    </dsp:sp>
    <dsp:sp modelId="{B2E30695-40EA-4740-BA2F-57F1EF01F34D}">
      <dsp:nvSpPr>
        <dsp:cNvPr id="0" name=""/>
        <dsp:cNvSpPr/>
      </dsp:nvSpPr>
      <dsp:spPr>
        <a:xfrm>
          <a:off x="4678107" y="7242001"/>
          <a:ext cx="235299" cy="68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49" y="0"/>
              </a:lnTo>
              <a:lnTo>
                <a:pt x="117649" y="687463"/>
              </a:lnTo>
              <a:lnTo>
                <a:pt x="235299" y="687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77592" y="7567567"/>
        <a:ext cx="36330" cy="36330"/>
      </dsp:txXfrm>
    </dsp:sp>
    <dsp:sp modelId="{F529679C-A56B-2544-9959-7C3D2C20D2C2}">
      <dsp:nvSpPr>
        <dsp:cNvPr id="0" name=""/>
        <dsp:cNvSpPr/>
      </dsp:nvSpPr>
      <dsp:spPr>
        <a:xfrm>
          <a:off x="4678107" y="7196281"/>
          <a:ext cx="235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7649" y="45720"/>
              </a:lnTo>
              <a:lnTo>
                <a:pt x="117649" y="112194"/>
              </a:lnTo>
              <a:lnTo>
                <a:pt x="235299" y="1121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89644" y="7235888"/>
        <a:ext cx="12225" cy="12225"/>
      </dsp:txXfrm>
    </dsp:sp>
    <dsp:sp modelId="{2AA1C982-92E5-C04F-84FF-73943179DA0A}">
      <dsp:nvSpPr>
        <dsp:cNvPr id="0" name=""/>
        <dsp:cNvSpPr/>
      </dsp:nvSpPr>
      <dsp:spPr>
        <a:xfrm>
          <a:off x="4678107" y="6621012"/>
          <a:ext cx="235299" cy="620988"/>
        </a:xfrm>
        <a:custGeom>
          <a:avLst/>
          <a:gdLst/>
          <a:ahLst/>
          <a:cxnLst/>
          <a:rect l="0" t="0" r="0" b="0"/>
          <a:pathLst>
            <a:path>
              <a:moveTo>
                <a:pt x="0" y="620988"/>
              </a:moveTo>
              <a:lnTo>
                <a:pt x="117649" y="620988"/>
              </a:lnTo>
              <a:lnTo>
                <a:pt x="117649" y="0"/>
              </a:lnTo>
              <a:lnTo>
                <a:pt x="23529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79155" y="6914905"/>
        <a:ext cx="33203" cy="33203"/>
      </dsp:txXfrm>
    </dsp:sp>
    <dsp:sp modelId="{EC8F967A-AD44-9F4D-A9F1-FABF26655F64}">
      <dsp:nvSpPr>
        <dsp:cNvPr id="0" name=""/>
        <dsp:cNvSpPr/>
      </dsp:nvSpPr>
      <dsp:spPr>
        <a:xfrm>
          <a:off x="3278051" y="7242001"/>
          <a:ext cx="194628" cy="271132"/>
        </a:xfrm>
        <a:custGeom>
          <a:avLst/>
          <a:gdLst/>
          <a:ahLst/>
          <a:cxnLst/>
          <a:rect l="0" t="0" r="0" b="0"/>
          <a:pathLst>
            <a:path>
              <a:moveTo>
                <a:pt x="0" y="271132"/>
              </a:moveTo>
              <a:lnTo>
                <a:pt x="97314" y="271132"/>
              </a:lnTo>
              <a:lnTo>
                <a:pt x="97314" y="0"/>
              </a:lnTo>
              <a:lnTo>
                <a:pt x="194628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3367021" y="7369223"/>
        <a:ext cx="16687" cy="16687"/>
      </dsp:txXfrm>
    </dsp:sp>
    <dsp:sp modelId="{FBEC3A4D-21D1-BF48-B6B5-CF3A73429630}">
      <dsp:nvSpPr>
        <dsp:cNvPr id="0" name=""/>
        <dsp:cNvSpPr/>
      </dsp:nvSpPr>
      <dsp:spPr>
        <a:xfrm>
          <a:off x="4712751" y="5406852"/>
          <a:ext cx="235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299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824519" y="5446689"/>
        <a:ext cx="11764" cy="11764"/>
      </dsp:txXfrm>
    </dsp:sp>
    <dsp:sp modelId="{EA91CA56-E411-3848-92E5-D8662F4B3CD9}">
      <dsp:nvSpPr>
        <dsp:cNvPr id="0" name=""/>
        <dsp:cNvSpPr/>
      </dsp:nvSpPr>
      <dsp:spPr>
        <a:xfrm>
          <a:off x="3278051" y="5452572"/>
          <a:ext cx="229272" cy="2060560"/>
        </a:xfrm>
        <a:custGeom>
          <a:avLst/>
          <a:gdLst/>
          <a:ahLst/>
          <a:cxnLst/>
          <a:rect l="0" t="0" r="0" b="0"/>
          <a:pathLst>
            <a:path>
              <a:moveTo>
                <a:pt x="0" y="2060560"/>
              </a:moveTo>
              <a:lnTo>
                <a:pt x="114636" y="2060560"/>
              </a:lnTo>
              <a:lnTo>
                <a:pt x="114636" y="0"/>
              </a:lnTo>
              <a:lnTo>
                <a:pt x="229272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3340855" y="6431020"/>
        <a:ext cx="103663" cy="103663"/>
      </dsp:txXfrm>
    </dsp:sp>
    <dsp:sp modelId="{80354F0A-E593-C249-BCF5-D7D140010A7D}">
      <dsp:nvSpPr>
        <dsp:cNvPr id="0" name=""/>
        <dsp:cNvSpPr/>
      </dsp:nvSpPr>
      <dsp:spPr>
        <a:xfrm>
          <a:off x="1831537" y="6086990"/>
          <a:ext cx="241085" cy="1426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2" y="0"/>
              </a:lnTo>
              <a:lnTo>
                <a:pt x="120542" y="1426143"/>
              </a:lnTo>
              <a:lnTo>
                <a:pt x="241085" y="14261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1915920" y="6763902"/>
        <a:ext cx="72318" cy="72318"/>
      </dsp:txXfrm>
    </dsp:sp>
    <dsp:sp modelId="{76D365D1-E0F7-4E47-8D23-BDE9B1A0D7EC}">
      <dsp:nvSpPr>
        <dsp:cNvPr id="0" name=""/>
        <dsp:cNvSpPr/>
      </dsp:nvSpPr>
      <dsp:spPr>
        <a:xfrm>
          <a:off x="3286404" y="4193017"/>
          <a:ext cx="2410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085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3400920" y="4232710"/>
        <a:ext cx="12054" cy="12054"/>
      </dsp:txXfrm>
    </dsp:sp>
    <dsp:sp modelId="{55504DE0-642E-9548-86C9-8B6066AC7191}">
      <dsp:nvSpPr>
        <dsp:cNvPr id="0" name=""/>
        <dsp:cNvSpPr/>
      </dsp:nvSpPr>
      <dsp:spPr>
        <a:xfrm>
          <a:off x="1831537" y="4238737"/>
          <a:ext cx="249439" cy="1848252"/>
        </a:xfrm>
        <a:custGeom>
          <a:avLst/>
          <a:gdLst/>
          <a:ahLst/>
          <a:cxnLst/>
          <a:rect l="0" t="0" r="0" b="0"/>
          <a:pathLst>
            <a:path>
              <a:moveTo>
                <a:pt x="0" y="1848252"/>
              </a:moveTo>
              <a:lnTo>
                <a:pt x="124719" y="1848252"/>
              </a:lnTo>
              <a:lnTo>
                <a:pt x="124719" y="0"/>
              </a:lnTo>
              <a:lnTo>
                <a:pt x="24943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1909631" y="5116238"/>
        <a:ext cx="93250" cy="93250"/>
      </dsp:txXfrm>
    </dsp:sp>
    <dsp:sp modelId="{15D5AEA9-9C25-4840-9C8D-0608E926CD04}">
      <dsp:nvSpPr>
        <dsp:cNvPr id="0" name=""/>
        <dsp:cNvSpPr/>
      </dsp:nvSpPr>
      <dsp:spPr>
        <a:xfrm>
          <a:off x="374258" y="3323011"/>
          <a:ext cx="251850" cy="276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25" y="0"/>
              </a:lnTo>
              <a:lnTo>
                <a:pt x="125925" y="2763978"/>
              </a:lnTo>
              <a:lnTo>
                <a:pt x="251850" y="2763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30798" y="4635615"/>
        <a:ext cx="138771" cy="138771"/>
      </dsp:txXfrm>
    </dsp:sp>
    <dsp:sp modelId="{BB649752-BCB4-3441-8DC7-42F21BB3C736}">
      <dsp:nvSpPr>
        <dsp:cNvPr id="0" name=""/>
        <dsp:cNvSpPr/>
      </dsp:nvSpPr>
      <dsp:spPr>
        <a:xfrm>
          <a:off x="4679457" y="2795499"/>
          <a:ext cx="241085" cy="689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2" y="0"/>
              </a:lnTo>
              <a:lnTo>
                <a:pt x="120542" y="689078"/>
              </a:lnTo>
              <a:lnTo>
                <a:pt x="241085" y="689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81749" y="3121788"/>
        <a:ext cx="36501" cy="36501"/>
      </dsp:txXfrm>
    </dsp:sp>
    <dsp:sp modelId="{652E7A70-AFAB-8141-9C8D-79E6BCE771CB}">
      <dsp:nvSpPr>
        <dsp:cNvPr id="0" name=""/>
        <dsp:cNvSpPr/>
      </dsp:nvSpPr>
      <dsp:spPr>
        <a:xfrm>
          <a:off x="4679457" y="2795499"/>
          <a:ext cx="241085" cy="229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2" y="0"/>
              </a:lnTo>
              <a:lnTo>
                <a:pt x="120542" y="229692"/>
              </a:lnTo>
              <a:lnTo>
                <a:pt x="241085" y="2296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91675" y="2902021"/>
        <a:ext cx="16649" cy="16649"/>
      </dsp:txXfrm>
    </dsp:sp>
    <dsp:sp modelId="{CD16F2F5-E80D-9A48-98EB-473B7EA3CE91}">
      <dsp:nvSpPr>
        <dsp:cNvPr id="0" name=""/>
        <dsp:cNvSpPr/>
      </dsp:nvSpPr>
      <dsp:spPr>
        <a:xfrm>
          <a:off x="4679457" y="2565807"/>
          <a:ext cx="241085" cy="229692"/>
        </a:xfrm>
        <a:custGeom>
          <a:avLst/>
          <a:gdLst/>
          <a:ahLst/>
          <a:cxnLst/>
          <a:rect l="0" t="0" r="0" b="0"/>
          <a:pathLst>
            <a:path>
              <a:moveTo>
                <a:pt x="0" y="229692"/>
              </a:moveTo>
              <a:lnTo>
                <a:pt x="120542" y="229692"/>
              </a:lnTo>
              <a:lnTo>
                <a:pt x="120542" y="0"/>
              </a:lnTo>
              <a:lnTo>
                <a:pt x="24108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91675" y="2672328"/>
        <a:ext cx="16649" cy="16649"/>
      </dsp:txXfrm>
    </dsp:sp>
    <dsp:sp modelId="{39E0E555-6A0F-BE4D-AAF2-71BD84B423EF}">
      <dsp:nvSpPr>
        <dsp:cNvPr id="0" name=""/>
        <dsp:cNvSpPr/>
      </dsp:nvSpPr>
      <dsp:spPr>
        <a:xfrm>
          <a:off x="4679457" y="2106421"/>
          <a:ext cx="241085" cy="689078"/>
        </a:xfrm>
        <a:custGeom>
          <a:avLst/>
          <a:gdLst/>
          <a:ahLst/>
          <a:cxnLst/>
          <a:rect l="0" t="0" r="0" b="0"/>
          <a:pathLst>
            <a:path>
              <a:moveTo>
                <a:pt x="0" y="689078"/>
              </a:moveTo>
              <a:lnTo>
                <a:pt x="120542" y="689078"/>
              </a:lnTo>
              <a:lnTo>
                <a:pt x="120542" y="0"/>
              </a:lnTo>
              <a:lnTo>
                <a:pt x="24108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781749" y="2432709"/>
        <a:ext cx="36501" cy="36501"/>
      </dsp:txXfrm>
    </dsp:sp>
    <dsp:sp modelId="{C3EAC1D7-0A2C-ED47-8A7A-CB5C0D43DE89}">
      <dsp:nvSpPr>
        <dsp:cNvPr id="0" name=""/>
        <dsp:cNvSpPr/>
      </dsp:nvSpPr>
      <dsp:spPr>
        <a:xfrm>
          <a:off x="1820772" y="2749779"/>
          <a:ext cx="2410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085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1935288" y="2789472"/>
        <a:ext cx="12054" cy="12054"/>
      </dsp:txXfrm>
    </dsp:sp>
    <dsp:sp modelId="{D32AEB3E-7A60-F142-B7B9-D7F0F5AF72FD}">
      <dsp:nvSpPr>
        <dsp:cNvPr id="0" name=""/>
        <dsp:cNvSpPr/>
      </dsp:nvSpPr>
      <dsp:spPr>
        <a:xfrm>
          <a:off x="374258" y="2795499"/>
          <a:ext cx="241085" cy="527511"/>
        </a:xfrm>
        <a:custGeom>
          <a:avLst/>
          <a:gdLst/>
          <a:ahLst/>
          <a:cxnLst/>
          <a:rect l="0" t="0" r="0" b="0"/>
          <a:pathLst>
            <a:path>
              <a:moveTo>
                <a:pt x="0" y="527511"/>
              </a:moveTo>
              <a:lnTo>
                <a:pt x="120542" y="527511"/>
              </a:lnTo>
              <a:lnTo>
                <a:pt x="120542" y="0"/>
              </a:lnTo>
              <a:lnTo>
                <a:pt x="24108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80301" y="3044756"/>
        <a:ext cx="28999" cy="28999"/>
      </dsp:txXfrm>
    </dsp:sp>
    <dsp:sp modelId="{CCC925EC-FA86-9648-887E-DFDF71EF62EF}">
      <dsp:nvSpPr>
        <dsp:cNvPr id="0" name=""/>
        <dsp:cNvSpPr/>
      </dsp:nvSpPr>
      <dsp:spPr>
        <a:xfrm>
          <a:off x="1820772" y="396322"/>
          <a:ext cx="241085" cy="392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2" y="0"/>
              </a:lnTo>
              <a:lnTo>
                <a:pt x="120542" y="392240"/>
              </a:lnTo>
              <a:lnTo>
                <a:pt x="241085" y="3922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1929805" y="580932"/>
        <a:ext cx="23020" cy="23020"/>
      </dsp:txXfrm>
    </dsp:sp>
    <dsp:sp modelId="{FFE1714D-E923-F746-8A06-763A125329FB}">
      <dsp:nvSpPr>
        <dsp:cNvPr id="0" name=""/>
        <dsp:cNvSpPr/>
      </dsp:nvSpPr>
      <dsp:spPr>
        <a:xfrm>
          <a:off x="374258" y="396322"/>
          <a:ext cx="241085" cy="2926688"/>
        </a:xfrm>
        <a:custGeom>
          <a:avLst/>
          <a:gdLst/>
          <a:ahLst/>
          <a:cxnLst/>
          <a:rect l="0" t="0" r="0" b="0"/>
          <a:pathLst>
            <a:path>
              <a:moveTo>
                <a:pt x="0" y="2926688"/>
              </a:moveTo>
              <a:lnTo>
                <a:pt x="120542" y="2926688"/>
              </a:lnTo>
              <a:lnTo>
                <a:pt x="120542" y="0"/>
              </a:lnTo>
              <a:lnTo>
                <a:pt x="24108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421386" y="1786252"/>
        <a:ext cx="146830" cy="146830"/>
      </dsp:txXfrm>
    </dsp:sp>
    <dsp:sp modelId="{12B56195-1406-6A4A-8978-9D342E1657B8}">
      <dsp:nvSpPr>
        <dsp:cNvPr id="0" name=""/>
        <dsp:cNvSpPr/>
      </dsp:nvSpPr>
      <dsp:spPr>
        <a:xfrm rot="16200000">
          <a:off x="-1297605" y="3139257"/>
          <a:ext cx="2976220" cy="367508"/>
        </a:xfrm>
        <a:prstGeom prst="rect">
          <a:avLst/>
        </a:prstGeom>
        <a:noFill/>
        <a:ln w="19050" cap="flat" cmpd="sng" algn="ctr">
          <a:solidFill>
            <a:srgbClr val="94165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Drugs used in management of pain</a:t>
          </a:r>
        </a:p>
      </dsp:txBody>
      <dsp:txXfrm>
        <a:off x="-1297605" y="3139257"/>
        <a:ext cx="2976220" cy="367508"/>
      </dsp:txXfrm>
    </dsp:sp>
    <dsp:sp modelId="{4CDADEBD-F2F3-7740-A338-9F67279982B0}">
      <dsp:nvSpPr>
        <dsp:cNvPr id="0" name=""/>
        <dsp:cNvSpPr/>
      </dsp:nvSpPr>
      <dsp:spPr>
        <a:xfrm>
          <a:off x="615344" y="212568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NSAIDs</a:t>
          </a:r>
        </a:p>
      </dsp:txBody>
      <dsp:txXfrm>
        <a:off x="615344" y="212568"/>
        <a:ext cx="1205428" cy="367508"/>
      </dsp:txXfrm>
    </dsp:sp>
    <dsp:sp modelId="{2F4C8C89-7FBB-C441-8FB4-6AC910F6175B}">
      <dsp:nvSpPr>
        <dsp:cNvPr id="0" name=""/>
        <dsp:cNvSpPr/>
      </dsp:nvSpPr>
      <dsp:spPr>
        <a:xfrm>
          <a:off x="2061858" y="0"/>
          <a:ext cx="4058953" cy="157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93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• 1st class of drugs used.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• </a:t>
          </a:r>
          <a:r>
            <a:rPr lang="en-US" sz="1050" kern="1200" dirty="0" smtClean="0"/>
            <a:t>work at the site of tissue </a:t>
          </a:r>
          <a:r>
            <a:rPr lang="en-US" sz="1050" b="1" kern="1200" dirty="0" smtClean="0">
              <a:solidFill>
                <a:srgbClr val="008F00"/>
              </a:solidFill>
              <a:latin typeface="+mn-lt"/>
              <a:ea typeface="+mn-ea"/>
              <a:cs typeface="+mn-cs"/>
            </a:rPr>
            <a:t>(act peripherally)</a:t>
          </a:r>
          <a:endParaRPr lang="en-US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 • </a:t>
          </a:r>
          <a:r>
            <a:rPr lang="en-US" sz="1050" kern="1200" dirty="0" smtClean="0"/>
            <a:t>so decreasing opioid-related side effects.</a:t>
          </a:r>
          <a:endParaRPr lang="en-US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 • Neither cause tolerance or dependence. </a:t>
          </a:r>
          <a:endParaRPr lang="en-U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• </a:t>
          </a:r>
          <a:r>
            <a:rPr lang="en-US" sz="1050" kern="1200" dirty="0"/>
            <a:t>Has a ceiling effect to </a:t>
          </a:r>
          <a:r>
            <a:rPr lang="en-US" sz="1050" kern="1200" dirty="0" smtClean="0"/>
            <a:t>analgesia.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bg2">
                  <a:lumMod val="50000"/>
                </a:schemeClr>
              </a:solidFill>
            </a:rPr>
            <a:t>NSAIDS </a:t>
          </a:r>
          <a:r>
            <a:rPr lang="en-US" sz="1050" kern="1200" dirty="0">
              <a:solidFill>
                <a:schemeClr val="bg2">
                  <a:lumMod val="50000"/>
                </a:schemeClr>
              </a:solidFill>
            </a:rPr>
            <a:t>are</a:t>
          </a:r>
          <a:r>
            <a:rPr lang="en-US" sz="1050" kern="1200" baseline="0" dirty="0">
              <a:solidFill>
                <a:schemeClr val="bg2">
                  <a:lumMod val="50000"/>
                </a:schemeClr>
              </a:solidFill>
            </a:rPr>
            <a:t> anti inflammatory therefore they prevent formation of the chemical mediators associated with nociceptor activation</a:t>
          </a:r>
          <a:endParaRPr lang="en-US" sz="105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061858" y="0"/>
        <a:ext cx="4058953" cy="1577126"/>
      </dsp:txXfrm>
    </dsp:sp>
    <dsp:sp modelId="{2ABB7BDB-738F-5F45-BF6B-786CA0EE2F86}">
      <dsp:nvSpPr>
        <dsp:cNvPr id="0" name=""/>
        <dsp:cNvSpPr/>
      </dsp:nvSpPr>
      <dsp:spPr>
        <a:xfrm>
          <a:off x="615344" y="2611745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Adjuvant drugs</a:t>
          </a:r>
        </a:p>
      </dsp:txBody>
      <dsp:txXfrm>
        <a:off x="615344" y="2611745"/>
        <a:ext cx="1205428" cy="367508"/>
      </dsp:txXfrm>
    </dsp:sp>
    <dsp:sp modelId="{730CE897-41B7-3A41-B037-9FF76A5A4951}">
      <dsp:nvSpPr>
        <dsp:cNvPr id="0" name=""/>
        <dsp:cNvSpPr/>
      </dsp:nvSpPr>
      <dsp:spPr>
        <a:xfrm>
          <a:off x="2061858" y="2040188"/>
          <a:ext cx="2617599" cy="1510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FA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modify </a:t>
          </a:r>
          <a:r>
            <a:rPr lang="en-US" sz="1050" kern="1200" dirty="0"/>
            <a:t>the perception of pain and remove the concomitants of pain such as anxiety, fear, depression.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bg2">
                  <a:lumMod val="50000"/>
                </a:schemeClr>
              </a:solidFill>
            </a:rPr>
            <a:t>They</a:t>
          </a:r>
          <a:r>
            <a:rPr lang="en-US" sz="1050" kern="1200" baseline="0" dirty="0">
              <a:solidFill>
                <a:schemeClr val="bg2">
                  <a:lumMod val="50000"/>
                </a:schemeClr>
              </a:solidFill>
            </a:rPr>
            <a:t> don</a:t>
          </a:r>
          <a:r>
            <a:rPr lang="mr-IN" sz="1050" kern="1200" baseline="0" dirty="0">
              <a:solidFill>
                <a:schemeClr val="bg2">
                  <a:lumMod val="50000"/>
                </a:schemeClr>
              </a:solidFill>
            </a:rPr>
            <a:t>’</a:t>
          </a:r>
          <a:r>
            <a:rPr lang="en-US" sz="1050" kern="1200" baseline="0" dirty="0">
              <a:solidFill>
                <a:schemeClr val="bg2">
                  <a:lumMod val="50000"/>
                </a:schemeClr>
              </a:solidFill>
            </a:rPr>
            <a:t>t really stop the pain rather they work on managing it via </a:t>
          </a:r>
          <a:r>
            <a:rPr lang="en-US" sz="1050" kern="1200" baseline="0">
              <a:solidFill>
                <a:schemeClr val="bg2">
                  <a:lumMod val="50000"/>
                </a:schemeClr>
              </a:solidFill>
            </a:rPr>
            <a:t>controlling </a:t>
          </a:r>
          <a:r>
            <a:rPr lang="en-US" sz="1050" kern="1200" baseline="0" smtClean="0">
              <a:solidFill>
                <a:schemeClr val="bg2">
                  <a:lumMod val="50000"/>
                </a:schemeClr>
              </a:solidFill>
            </a:rPr>
            <a:t>symptoms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/>
            <a:t>Primarily indicated for clinical conditions other than pain</a:t>
          </a:r>
          <a:endParaRPr lang="en-US" sz="105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061858" y="2040188"/>
        <a:ext cx="2617599" cy="1510622"/>
      </dsp:txXfrm>
    </dsp:sp>
    <dsp:sp modelId="{DE2A57B5-4685-0346-A6FC-07BF9EB410D7}">
      <dsp:nvSpPr>
        <dsp:cNvPr id="0" name=""/>
        <dsp:cNvSpPr/>
      </dsp:nvSpPr>
      <dsp:spPr>
        <a:xfrm>
          <a:off x="4920543" y="1922667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FC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Antiepileptics</a:t>
          </a:r>
        </a:p>
      </dsp:txBody>
      <dsp:txXfrm>
        <a:off x="4920543" y="1922667"/>
        <a:ext cx="1205428" cy="367508"/>
      </dsp:txXfrm>
    </dsp:sp>
    <dsp:sp modelId="{A6BF4005-E5D8-0448-99D7-FB5E2E287B0F}">
      <dsp:nvSpPr>
        <dsp:cNvPr id="0" name=""/>
        <dsp:cNvSpPr/>
      </dsp:nvSpPr>
      <dsp:spPr>
        <a:xfrm>
          <a:off x="4920543" y="2382052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37FF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Antidepressants</a:t>
          </a:r>
        </a:p>
      </dsp:txBody>
      <dsp:txXfrm>
        <a:off x="4920543" y="2382052"/>
        <a:ext cx="1205428" cy="367508"/>
      </dsp:txXfrm>
    </dsp:sp>
    <dsp:sp modelId="{1AB3B2C9-8AA9-FB4D-A65D-671BBE6A6028}">
      <dsp:nvSpPr>
        <dsp:cNvPr id="0" name=""/>
        <dsp:cNvSpPr/>
      </dsp:nvSpPr>
      <dsp:spPr>
        <a:xfrm>
          <a:off x="4920543" y="2841438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7E7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neuroleptic</a:t>
          </a:r>
        </a:p>
      </dsp:txBody>
      <dsp:txXfrm>
        <a:off x="4920543" y="2841438"/>
        <a:ext cx="1205428" cy="367508"/>
      </dsp:txXfrm>
    </dsp:sp>
    <dsp:sp modelId="{FE6C4BB4-0861-1040-84EF-44986F1B2C7E}">
      <dsp:nvSpPr>
        <dsp:cNvPr id="0" name=""/>
        <dsp:cNvSpPr/>
      </dsp:nvSpPr>
      <dsp:spPr>
        <a:xfrm>
          <a:off x="4920543" y="3300824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40FF">
              <a:alpha val="56078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anxiolytics</a:t>
          </a:r>
        </a:p>
      </dsp:txBody>
      <dsp:txXfrm>
        <a:off x="4920543" y="3300824"/>
        <a:ext cx="1205428" cy="367508"/>
      </dsp:txXfrm>
    </dsp:sp>
    <dsp:sp modelId="{8E3AFCA1-856B-CA4A-BBAE-75F05986E973}">
      <dsp:nvSpPr>
        <dsp:cNvPr id="0" name=""/>
        <dsp:cNvSpPr/>
      </dsp:nvSpPr>
      <dsp:spPr>
        <a:xfrm>
          <a:off x="626109" y="5903235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Opioids </a:t>
          </a:r>
        </a:p>
      </dsp:txBody>
      <dsp:txXfrm>
        <a:off x="626109" y="5903235"/>
        <a:ext cx="1205428" cy="367508"/>
      </dsp:txXfrm>
    </dsp:sp>
    <dsp:sp modelId="{4E8FD2DE-A40B-334A-8923-307D7FA52D8C}">
      <dsp:nvSpPr>
        <dsp:cNvPr id="0" name=""/>
        <dsp:cNvSpPr/>
      </dsp:nvSpPr>
      <dsp:spPr>
        <a:xfrm>
          <a:off x="2080976" y="4054983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432FF">
              <a:alpha val="83137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Receptors (g protein coupled r)</a:t>
          </a:r>
        </a:p>
      </dsp:txBody>
      <dsp:txXfrm>
        <a:off x="2080976" y="4054983"/>
        <a:ext cx="1205428" cy="367508"/>
      </dsp:txXfrm>
    </dsp:sp>
    <dsp:sp modelId="{D5CAB3AB-AB73-4E4B-8406-A66DE76495E3}">
      <dsp:nvSpPr>
        <dsp:cNvPr id="0" name=""/>
        <dsp:cNvSpPr/>
      </dsp:nvSpPr>
      <dsp:spPr>
        <a:xfrm>
          <a:off x="3527490" y="3703771"/>
          <a:ext cx="1205428" cy="1069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292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1.</a:t>
          </a:r>
          <a:r>
            <a:rPr lang="mr-IN" sz="1050" kern="1200"/>
            <a:t>Mu (µ).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050" kern="1200"/>
            <a:t>2. Kappa (ĸ)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050" kern="1200"/>
            <a:t>3. Delta (δ)</a:t>
          </a:r>
          <a:endParaRPr lang="en-US" sz="1050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050" kern="1200"/>
            <a:t>4. ORL-1.</a:t>
          </a:r>
          <a:endParaRPr lang="en-US" sz="1050" kern="1200" dirty="0"/>
        </a:p>
      </dsp:txBody>
      <dsp:txXfrm>
        <a:off x="3527490" y="3703771"/>
        <a:ext cx="1205428" cy="1069931"/>
      </dsp:txXfrm>
    </dsp:sp>
    <dsp:sp modelId="{6FF49A68-3969-1744-A7EA-F8F20BA4EBF8}">
      <dsp:nvSpPr>
        <dsp:cNvPr id="0" name=""/>
        <dsp:cNvSpPr/>
      </dsp:nvSpPr>
      <dsp:spPr>
        <a:xfrm>
          <a:off x="2072622" y="7329379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432FF">
              <a:alpha val="83137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classification according to </a:t>
          </a:r>
        </a:p>
      </dsp:txBody>
      <dsp:txXfrm>
        <a:off x="2072622" y="7329379"/>
        <a:ext cx="1205428" cy="367508"/>
      </dsp:txXfrm>
    </dsp:sp>
    <dsp:sp modelId="{EE3B76AE-AE1F-104C-8E38-B32B99D0D65A}">
      <dsp:nvSpPr>
        <dsp:cNvPr id="0" name=""/>
        <dsp:cNvSpPr/>
      </dsp:nvSpPr>
      <dsp:spPr>
        <a:xfrm>
          <a:off x="3507323" y="5268818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2093">
              <a:alpha val="5098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their source </a:t>
          </a:r>
        </a:p>
      </dsp:txBody>
      <dsp:txXfrm>
        <a:off x="3507323" y="5268818"/>
        <a:ext cx="1205428" cy="367508"/>
      </dsp:txXfrm>
    </dsp:sp>
    <dsp:sp modelId="{5BBC8B01-7B29-D544-904E-8F4A2F03E87A}">
      <dsp:nvSpPr>
        <dsp:cNvPr id="0" name=""/>
        <dsp:cNvSpPr/>
      </dsp:nvSpPr>
      <dsp:spPr>
        <a:xfrm>
          <a:off x="4948051" y="4803408"/>
          <a:ext cx="1205428" cy="129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5200">
              <a:alpha val="72941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1. Natural → </a:t>
          </a:r>
          <a:r>
            <a:rPr lang="en-US" sz="1050" b="1" kern="1200" dirty="0">
              <a:solidFill>
                <a:srgbClr val="0432FF"/>
              </a:solidFill>
            </a:rPr>
            <a:t>Morphine,Codeine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 2. Semisynthetic → </a:t>
          </a:r>
          <a:r>
            <a:rPr lang="en-US" sz="1050" b="1" kern="1200" dirty="0">
              <a:solidFill>
                <a:srgbClr val="0432FF"/>
              </a:solidFill>
            </a:rPr>
            <a:t>Heroin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3. Synthetic → </a:t>
          </a:r>
          <a:r>
            <a:rPr lang="en-US" sz="1050" b="1" kern="1200" dirty="0">
              <a:solidFill>
                <a:srgbClr val="0432FF"/>
              </a:solidFill>
            </a:rPr>
            <a:t>Pethidine, Methadone </a:t>
          </a:r>
        </a:p>
      </dsp:txBody>
      <dsp:txXfrm>
        <a:off x="4948051" y="4803408"/>
        <a:ext cx="1205428" cy="1298327"/>
      </dsp:txXfrm>
    </dsp:sp>
    <dsp:sp modelId="{12B1198D-15F8-154C-8161-8B6BDB7C68A7}">
      <dsp:nvSpPr>
        <dsp:cNvPr id="0" name=""/>
        <dsp:cNvSpPr/>
      </dsp:nvSpPr>
      <dsp:spPr>
        <a:xfrm>
          <a:off x="3472679" y="7058246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2093">
              <a:alpha val="5098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agonistic/antagonistic action </a:t>
          </a:r>
        </a:p>
      </dsp:txBody>
      <dsp:txXfrm>
        <a:off x="3472679" y="7058246"/>
        <a:ext cx="1205428" cy="367508"/>
      </dsp:txXfrm>
    </dsp:sp>
    <dsp:sp modelId="{5E4D754A-7090-C047-B8E6-EF46F9E50E5A}">
      <dsp:nvSpPr>
        <dsp:cNvPr id="0" name=""/>
        <dsp:cNvSpPr/>
      </dsp:nvSpPr>
      <dsp:spPr>
        <a:xfrm>
          <a:off x="4913407" y="6311730"/>
          <a:ext cx="1205428" cy="618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F00">
              <a:alpha val="58039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rgbClr val="C00000"/>
              </a:solidFill>
            </a:rPr>
            <a:t>Agonists</a:t>
          </a:r>
          <a:r>
            <a:rPr lang="en-US" sz="1050" kern="1200" dirty="0"/>
            <a:t> </a:t>
          </a:r>
          <a:r>
            <a:rPr lang="en-US" sz="1050" b="1" kern="1200" dirty="0">
              <a:solidFill>
                <a:srgbClr val="0432FF"/>
              </a:solidFill>
            </a:rPr>
            <a:t>Morphine</a:t>
          </a:r>
          <a:r>
            <a:rPr lang="en-US" sz="1050" kern="1200" dirty="0"/>
            <a:t>, </a:t>
          </a:r>
          <a:r>
            <a:rPr lang="en-US" sz="1050" b="1" kern="1200" dirty="0">
              <a:solidFill>
                <a:srgbClr val="0432FF"/>
              </a:solidFill>
            </a:rPr>
            <a:t>Codeine, Pethidine, Methadone</a:t>
          </a:r>
        </a:p>
      </dsp:txBody>
      <dsp:txXfrm>
        <a:off x="4913407" y="6311730"/>
        <a:ext cx="1205428" cy="618564"/>
      </dsp:txXfrm>
    </dsp:sp>
    <dsp:sp modelId="{48B6E09A-F46B-A449-BC52-C8B7C978F383}">
      <dsp:nvSpPr>
        <dsp:cNvPr id="0" name=""/>
        <dsp:cNvSpPr/>
      </dsp:nvSpPr>
      <dsp:spPr>
        <a:xfrm>
          <a:off x="4913407" y="7022172"/>
          <a:ext cx="1205428" cy="572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F00">
              <a:alpha val="58039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rgbClr val="C00000"/>
              </a:solidFill>
            </a:rPr>
            <a:t>Mixed agonist\antagonist</a:t>
          </a:r>
          <a:r>
            <a:rPr lang="en-US" sz="1050" kern="1200" dirty="0"/>
            <a:t> </a:t>
          </a:r>
          <a:r>
            <a:rPr lang="en-US" sz="1050" b="1" kern="1200" dirty="0">
              <a:solidFill>
                <a:srgbClr val="0432FF"/>
              </a:solidFill>
            </a:rPr>
            <a:t>Pentazocine</a:t>
          </a:r>
        </a:p>
      </dsp:txBody>
      <dsp:txXfrm>
        <a:off x="4913407" y="7022172"/>
        <a:ext cx="1205428" cy="572607"/>
      </dsp:txXfrm>
    </dsp:sp>
    <dsp:sp modelId="{03EF62DD-A56D-6E4E-BCF5-0F015C1BDB90}">
      <dsp:nvSpPr>
        <dsp:cNvPr id="0" name=""/>
        <dsp:cNvSpPr/>
      </dsp:nvSpPr>
      <dsp:spPr>
        <a:xfrm>
          <a:off x="4913407" y="7686657"/>
          <a:ext cx="1205428" cy="485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F00">
              <a:alpha val="58039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rgbClr val="C00000"/>
              </a:solidFill>
            </a:rPr>
            <a:t>Pure antagonist</a:t>
          </a:r>
          <a:r>
            <a:rPr lang="en-US" sz="1050" kern="1200" dirty="0"/>
            <a:t> </a:t>
          </a:r>
          <a:r>
            <a:rPr lang="en-US" sz="1050" b="1" kern="1200" dirty="0">
              <a:solidFill>
                <a:srgbClr val="0432FF"/>
              </a:solidFill>
            </a:rPr>
            <a:t>Nalaxone, Naltraxone</a:t>
          </a:r>
        </a:p>
      </dsp:txBody>
      <dsp:txXfrm>
        <a:off x="4913407" y="7686657"/>
        <a:ext cx="1205428" cy="485614"/>
      </dsp:txXfrm>
    </dsp:sp>
    <dsp:sp modelId="{7691405E-BED5-0148-BC2F-9548FEF58225}">
      <dsp:nvSpPr>
        <dsp:cNvPr id="0" name=""/>
        <dsp:cNvSpPr/>
      </dsp:nvSpPr>
      <dsp:spPr>
        <a:xfrm>
          <a:off x="3519136" y="8905659"/>
          <a:ext cx="1205428" cy="36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2093">
              <a:alpha val="5098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their specificity of action on receptors </a:t>
          </a:r>
        </a:p>
      </dsp:txBody>
      <dsp:txXfrm>
        <a:off x="3519136" y="8905659"/>
        <a:ext cx="1205428" cy="367508"/>
      </dsp:txXfrm>
    </dsp:sp>
    <dsp:sp modelId="{E693F52E-8841-BC48-8B44-CC6EAB67DE84}">
      <dsp:nvSpPr>
        <dsp:cNvPr id="0" name=""/>
        <dsp:cNvSpPr/>
      </dsp:nvSpPr>
      <dsp:spPr>
        <a:xfrm>
          <a:off x="4959864" y="8400783"/>
          <a:ext cx="1665407" cy="918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5493">
              <a:alpha val="34118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rgbClr val="C00000"/>
              </a:solidFill>
            </a:rPr>
            <a:t>µ </a:t>
          </a:r>
          <a:r>
            <a:rPr lang="en-US" sz="1050" b="1" kern="1200" dirty="0" smtClean="0">
              <a:solidFill>
                <a:srgbClr val="C00000"/>
              </a:solidFill>
            </a:rPr>
            <a:t>receptor. </a:t>
          </a:r>
          <a:r>
            <a:rPr lang="en-US" sz="1050" b="1" kern="1200" dirty="0">
              <a:solidFill>
                <a:srgbClr val="C00000"/>
              </a:solidFill>
            </a:rPr>
            <a:t>agonists </a:t>
          </a:r>
          <a:r>
            <a:rPr lang="en-US" sz="1050" kern="1200" dirty="0"/>
            <a:t>→ </a:t>
          </a:r>
          <a:r>
            <a:rPr lang="en-US" sz="1050" b="1" kern="1200" dirty="0">
              <a:solidFill>
                <a:srgbClr val="0432FF"/>
              </a:solidFill>
            </a:rPr>
            <a:t>Morphine, codeine, heroin</a:t>
          </a:r>
          <a:r>
            <a:rPr lang="en-US" sz="1050" kern="1200" dirty="0"/>
            <a:t>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rgbClr val="C00000"/>
              </a:solidFill>
            </a:rPr>
            <a:t>agonist at k </a:t>
          </a:r>
          <a:r>
            <a:rPr lang="en-US" sz="1050" b="1" kern="1200" dirty="0" smtClean="0">
              <a:solidFill>
                <a:srgbClr val="C00000"/>
              </a:solidFill>
            </a:rPr>
            <a:t>receptor. </a:t>
          </a:r>
          <a:r>
            <a:rPr lang="en-US" sz="1050" b="1" kern="1200" dirty="0">
              <a:solidFill>
                <a:srgbClr val="C00000"/>
              </a:solidFill>
            </a:rPr>
            <a:t>&amp; antagonist at µ </a:t>
          </a:r>
          <a:r>
            <a:rPr lang="en-US" sz="1050" b="1" kern="1200" dirty="0" smtClean="0">
              <a:solidFill>
                <a:srgbClr val="C00000"/>
              </a:solidFill>
            </a:rPr>
            <a:t>receptor. </a:t>
          </a:r>
          <a:r>
            <a:rPr lang="en-US" sz="1050" kern="1200" dirty="0"/>
            <a:t>→ </a:t>
          </a:r>
          <a:r>
            <a:rPr lang="en-US" sz="1050" b="1" kern="1200" dirty="0">
              <a:solidFill>
                <a:srgbClr val="0432FF"/>
              </a:solidFill>
            </a:rPr>
            <a:t>Pentazocine</a:t>
          </a:r>
        </a:p>
      </dsp:txBody>
      <dsp:txXfrm>
        <a:off x="4959864" y="8400783"/>
        <a:ext cx="1665407" cy="918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9A36-439D-4183-B882-32990532474E}">
      <dsp:nvSpPr>
        <dsp:cNvPr id="0" name=""/>
        <dsp:cNvSpPr/>
      </dsp:nvSpPr>
      <dsp:spPr>
        <a:xfrm rot="5400000">
          <a:off x="3346045" y="-2367451"/>
          <a:ext cx="992669" cy="5803730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941651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May modify the perception of pain (</a:t>
          </a:r>
          <a:r>
            <a:rPr lang="en-US" sz="1000" kern="1200" dirty="0">
              <a:solidFill>
                <a:srgbClr val="008F00"/>
              </a:solidFill>
            </a:rPr>
            <a:t>by ↓ AP</a:t>
          </a:r>
          <a:r>
            <a:rPr lang="en-US" sz="1000" kern="1200" dirty="0"/>
            <a:t>) and remove the concomitants of pain such as anxiety, fear, depression.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Primarily indicated for clinical</a:t>
          </a:r>
          <a:r>
            <a:rPr lang="ar-SA" sz="1000" kern="1200" dirty="0"/>
            <a:t> </a:t>
          </a:r>
          <a:r>
            <a:rPr lang="en-US" sz="1000" kern="1200" dirty="0"/>
            <a:t>conditions other than pain.  </a:t>
          </a:r>
          <a:r>
            <a:rPr lang="en-US" sz="1000" kern="1200" dirty="0">
              <a:solidFill>
                <a:srgbClr val="008F00"/>
              </a:solidFill>
            </a:rPr>
            <a:t>They’re indicated for anxiety-epilepsy-depression.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e.g. </a:t>
          </a:r>
          <a:r>
            <a:rPr lang="en-US" sz="1000" b="1" kern="1200" dirty="0">
              <a:solidFill>
                <a:srgbClr val="0432FF"/>
              </a:solidFill>
            </a:rPr>
            <a:t>Anxiolytics, Neuroleptics, Antidepressants, Antiepileptics. </a:t>
          </a:r>
          <a:r>
            <a:rPr lang="en-US" sz="1000" kern="1200" dirty="0">
              <a:solidFill>
                <a:srgbClr val="008F00"/>
              </a:solidFill>
            </a:rPr>
            <a:t>Used in sever + chronic pains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Useful in neuropathic pain </a:t>
          </a:r>
          <a:endParaRPr lang="en-US" sz="1000" kern="1200" dirty="0"/>
        </a:p>
      </dsp:txBody>
      <dsp:txXfrm rot="-5400000">
        <a:off x="940515" y="86537"/>
        <a:ext cx="5755272" cy="895753"/>
      </dsp:txXfrm>
    </dsp:sp>
    <dsp:sp modelId="{019B2B3C-6502-4068-BB5D-19BD1630CA67}">
      <dsp:nvSpPr>
        <dsp:cNvPr id="0" name=""/>
        <dsp:cNvSpPr/>
      </dsp:nvSpPr>
      <dsp:spPr>
        <a:xfrm>
          <a:off x="477" y="1740"/>
          <a:ext cx="969541" cy="99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1651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Adjuvant drugs</a:t>
          </a:r>
        </a:p>
      </dsp:txBody>
      <dsp:txXfrm>
        <a:off x="47806" y="49069"/>
        <a:ext cx="874883" cy="901350"/>
      </dsp:txXfrm>
    </dsp:sp>
    <dsp:sp modelId="{A87D16AD-53DB-4FA9-A454-A6EC45CBF54E}">
      <dsp:nvSpPr>
        <dsp:cNvPr id="0" name=""/>
        <dsp:cNvSpPr/>
      </dsp:nvSpPr>
      <dsp:spPr>
        <a:xfrm rot="5400000">
          <a:off x="3140531" y="-1122963"/>
          <a:ext cx="1462705" cy="580373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E79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Opium is derived from the juice of the opium poppy, Papaver somniferum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The natural products include </a:t>
          </a:r>
          <a:r>
            <a:rPr lang="en-US" sz="1000" b="1" kern="1200" dirty="0">
              <a:solidFill>
                <a:srgbClr val="0432FF"/>
              </a:solidFill>
            </a:rPr>
            <a:t>morphine, codeine, papaverine and thebaine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Opiates are drugs derived from opium and semisynthetic and synthetic derivatives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Opioids refer to opiates and </a:t>
          </a:r>
          <a:r>
            <a:rPr lang="en-US" sz="1000" b="1" kern="1200" dirty="0" smtClean="0">
              <a:solidFill>
                <a:schemeClr val="tx1"/>
              </a:solidFill>
            </a:rPr>
            <a:t>Endogenous opioid peptides, e.g. </a:t>
          </a:r>
          <a:r>
            <a:rPr lang="el-GR" sz="1000" b="1" kern="1200" dirty="0" smtClean="0">
              <a:solidFill>
                <a:srgbClr val="0432FF"/>
              </a:solidFill>
            </a:rPr>
            <a:t>β− </a:t>
          </a:r>
          <a:r>
            <a:rPr lang="en-US" sz="1000" b="1" kern="1200" dirty="0" smtClean="0">
              <a:solidFill>
                <a:srgbClr val="0432FF"/>
              </a:solidFill>
            </a:rPr>
            <a:t>Endorphins, enkephalins &amp; dynorphins.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Opioids are natural, semi- synthetic, or synthetic compounds that produce morphine-like effects.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Uses: Their primary use is to relieve intense pain, whether that pain results from surgery, injury, or chronic disease. </a:t>
          </a:r>
        </a:p>
      </dsp:txBody>
      <dsp:txXfrm rot="-5400000">
        <a:off x="970019" y="1118952"/>
        <a:ext cx="5732327" cy="1319899"/>
      </dsp:txXfrm>
    </dsp:sp>
    <dsp:sp modelId="{521C4F6C-FBAD-4D0A-8734-7286D9FDFA2F}">
      <dsp:nvSpPr>
        <dsp:cNvPr id="0" name=""/>
        <dsp:cNvSpPr/>
      </dsp:nvSpPr>
      <dsp:spPr>
        <a:xfrm>
          <a:off x="477" y="1134464"/>
          <a:ext cx="969541" cy="1288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7E79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Opioids </a:t>
          </a:r>
        </a:p>
      </dsp:txBody>
      <dsp:txXfrm>
        <a:off x="47806" y="1181793"/>
        <a:ext cx="874883" cy="1194216"/>
      </dsp:txXfrm>
    </dsp:sp>
    <dsp:sp modelId="{882CF2B5-6262-4893-9339-98E82CB9A8AB}">
      <dsp:nvSpPr>
        <dsp:cNvPr id="0" name=""/>
        <dsp:cNvSpPr/>
      </dsp:nvSpPr>
      <dsp:spPr>
        <a:xfrm rot="5400000">
          <a:off x="3281382" y="248691"/>
          <a:ext cx="1181002" cy="580373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193">
              <a:alpha val="45882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Generally the </a:t>
          </a:r>
          <a:r>
            <a:rPr lang="en-US" sz="1000" b="1" kern="1200" dirty="0">
              <a:solidFill>
                <a:srgbClr val="FF0000"/>
              </a:solidFill>
            </a:rPr>
            <a:t>first class </a:t>
          </a:r>
          <a:r>
            <a:rPr lang="en-US" sz="1000" kern="1200" dirty="0"/>
            <a:t>of drugs used for controlling pain.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Work at site of tissue injury to prevent the formation of the nociceptive mediators </a:t>
          </a:r>
          <a:r>
            <a:rPr lang="en-US" sz="1000" kern="1200" dirty="0">
              <a:solidFill>
                <a:srgbClr val="008F00"/>
              </a:solidFill>
            </a:rPr>
            <a:t>As histamine and prostaglandin.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Can decrease opioid use by ~30% therefore decreasing opioid-related side effects.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/>
            <a:t>They neither cause tolerance or dependence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Has a ceiling effect to analgesia. </a:t>
          </a:r>
          <a:r>
            <a:rPr lang="en-US" sz="1000" kern="1200" dirty="0">
              <a:solidFill>
                <a:srgbClr val="008F00"/>
              </a:solidFill>
            </a:rPr>
            <a:t>They have a limit then if the pain increase than this limit NSAID produce No effect to relief the pain even if we increase the dose. </a:t>
          </a:r>
        </a:p>
      </dsp:txBody>
      <dsp:txXfrm rot="-5400000">
        <a:off x="970018" y="2617707"/>
        <a:ext cx="5746078" cy="1065698"/>
      </dsp:txXfrm>
    </dsp:sp>
    <dsp:sp modelId="{4B2835B7-367D-44DE-874E-A8CC2E9F3298}">
      <dsp:nvSpPr>
        <dsp:cNvPr id="0" name=""/>
        <dsp:cNvSpPr/>
      </dsp:nvSpPr>
      <dsp:spPr>
        <a:xfrm>
          <a:off x="477" y="2652552"/>
          <a:ext cx="969541" cy="99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>
              <a:alpha val="5098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NSAIDs</a:t>
          </a:r>
        </a:p>
      </dsp:txBody>
      <dsp:txXfrm>
        <a:off x="47806" y="2699881"/>
        <a:ext cx="874883" cy="901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0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2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s://docs.google.com/presentation/d/1_-g1vol4eBWPet5xVCkuTGFvvnhFF3PJmU0tWtEEw_o/edit?usp=sharing" TargetMode="External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hyperlink" Target="https://docs.google.com/presentation/d/1Z0Vf9oEOJSXo4JIA0mTCk5jB-OU9LP5TFCwz8iBgNac/edit?usp=sharing" TargetMode="External"/><Relationship Id="rId9" Type="http://schemas.openxmlformats.org/officeDocument/2006/relationships/image" Target="../media/image5.tiff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24.tiff"/><Relationship Id="rId7" Type="http://schemas.openxmlformats.org/officeDocument/2006/relationships/hyperlink" Target="https://twitter.com/pharma436" TargetMode="External"/><Relationship Id="rId8" Type="http://schemas.openxmlformats.org/officeDocument/2006/relationships/image" Target="../media/image25.tiff"/><Relationship Id="rId9" Type="http://schemas.openxmlformats.org/officeDocument/2006/relationships/hyperlink" Target="https://docs.google.com/forms/d/1sxDqHtpP3bUaOhQmYw96IE7mX-DlrklT5dlZUA2teSI/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972" y="3362092"/>
            <a:ext cx="646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Drugs used in management of pain</a:t>
            </a:r>
          </a:p>
        </p:txBody>
      </p:sp>
      <p:sp>
        <p:nvSpPr>
          <p:cNvPr id="39" name="Pentagon 38"/>
          <p:cNvSpPr/>
          <p:nvPr/>
        </p:nvSpPr>
        <p:spPr>
          <a:xfrm>
            <a:off x="0" y="4418188"/>
            <a:ext cx="1780674" cy="386767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 Objectives: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854" y="4851336"/>
            <a:ext cx="6160770" cy="14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200" dirty="0"/>
              <a:t>Revise how pain is perceived and modulated, emphasizing on neurotransmitters, receptors, channels involved 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200" b="1" dirty="0"/>
              <a:t>Classify drugs used in management of pain 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200" dirty="0"/>
              <a:t>Expand on pharmacology of opiates, patterns of classification, mechanism of action , indications, ADR,…etc. detailing on </a:t>
            </a:r>
            <a:r>
              <a:rPr lang="en-US" sz="1200" b="1" u="sng" dirty="0"/>
              <a:t>morphine</a:t>
            </a:r>
            <a:r>
              <a:rPr lang="en-US" sz="1200" dirty="0"/>
              <a:t> as an example &amp; its synthetic derivatives.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200" b="1" dirty="0"/>
              <a:t>Hints on the properties &amp; clinical uses of morphine antagonists.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200" dirty="0"/>
              <a:t>Compare in brief actions and indications of other opiate agonists and antagonists. 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5458" y="6505068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85972" y="6692477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92294" y="7020953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92666" y="7600085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92294" y="7310519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>
            <a:off x="0" y="6197167"/>
            <a:ext cx="1780674" cy="360862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color index: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3"/>
          <a:stretch/>
        </p:blipFill>
        <p:spPr>
          <a:xfrm>
            <a:off x="1895225" y="520531"/>
            <a:ext cx="2823395" cy="279949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92666" y="7942761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EFA00"/>
              </a:solidFill>
            </a:endParaRPr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79" y="9316196"/>
            <a:ext cx="475921" cy="4759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7177" y="9136083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Kindly check the editing file before studying this document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707" y="9351491"/>
            <a:ext cx="6225881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https://docs.google.com/presentation/d/1_-g1vol4eBWPet5xVCkuTGFvvnhFF3PJmU0tWtEEw_o/edit?usp=sharing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6163" y="8570795"/>
            <a:ext cx="4312753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https://docs.google.com/presentation/d/1Z0Vf9oEOJSXo4JIA0mTCk5jB-OU9LP5TFCwz8iBgNac/edit?usp=sharing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4886" y="8362245"/>
            <a:ext cx="853650" cy="9048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16163" y="8421502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out the mnemonics file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9" y="6766011"/>
            <a:ext cx="1524251" cy="13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00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Overview  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325136"/>
              </p:ext>
            </p:extLst>
          </p:nvPr>
        </p:nvGraphicFramePr>
        <p:xfrm>
          <a:off x="115478" y="440086"/>
          <a:ext cx="6627044" cy="931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2225240" y="4806422"/>
            <a:ext cx="184731" cy="293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14500" y="4605597"/>
            <a:ext cx="3429000" cy="2931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understand !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906" y="2273637"/>
            <a:ext cx="6954486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-The </a:t>
            </a:r>
            <a:r>
              <a:rPr lang="en-US" dirty="0">
                <a:solidFill>
                  <a:schemeClr val="accent2"/>
                </a:solidFill>
              </a:rPr>
              <a:t>5th </a:t>
            </a:r>
            <a:r>
              <a:rPr lang="en-US" dirty="0"/>
              <a:t>vital sign suggests that assessment of pain should be as automatic as taking a client’s BP and </a:t>
            </a:r>
            <a:r>
              <a:rPr lang="en-US" dirty="0" smtClean="0"/>
              <a:t>pulse</a:t>
            </a:r>
          </a:p>
          <a:p>
            <a:r>
              <a:rPr lang="en-US" dirty="0" smtClean="0"/>
              <a:t>-Is </a:t>
            </a:r>
            <a:r>
              <a:rPr lang="en-US" dirty="0"/>
              <a:t>an unpleasant sensory and emotional experience associated with actual and potential tissue damage, or described in terms of such </a:t>
            </a:r>
            <a:r>
              <a:rPr lang="en-US" dirty="0" smtClean="0"/>
              <a:t>damage</a:t>
            </a:r>
            <a:endParaRPr lang="en-US" sz="130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30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123291"/>
            <a:ext cx="1600201" cy="343056"/>
            <a:chOff x="1287887" y="1313645"/>
            <a:chExt cx="2150772" cy="476518"/>
          </a:xfrm>
          <a:solidFill>
            <a:srgbClr val="942093"/>
          </a:solidFill>
        </p:grpSpPr>
        <p:sp>
          <p:nvSpPr>
            <p:cNvPr id="8" name="Delay 3"/>
            <p:cNvSpPr/>
            <p:nvPr/>
          </p:nvSpPr>
          <p:spPr>
            <a:xfrm>
              <a:off x="2975020" y="1313645"/>
              <a:ext cx="463639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Process 4"/>
            <p:cNvSpPr/>
            <p:nvPr/>
          </p:nvSpPr>
          <p:spPr>
            <a:xfrm>
              <a:off x="1287887" y="1313645"/>
              <a:ext cx="1687133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What is pain?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0214" y="3663812"/>
            <a:ext cx="6878428" cy="189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Pain is a miserable experience.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Pain is the most common reason patient seek medical advice.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Impairs the patient functional ability &amp; psychological well being.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Pain increases :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                       - sympathetic output.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                       - Increases myocardial oxygen demand.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                       - Increases BP, HR.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Pain limits mobility.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Increases risk for DVT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(Deep vein thrombosis) </a:t>
            </a:r>
            <a:r>
              <a:rPr lang="en-US" dirty="0"/>
              <a:t>and PE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(Pulmonary embolism)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06725948"/>
              </p:ext>
            </p:extLst>
          </p:nvPr>
        </p:nvGraphicFramePr>
        <p:xfrm>
          <a:off x="51969" y="6060959"/>
          <a:ext cx="6774227" cy="374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0" y="3346397"/>
            <a:ext cx="2668249" cy="343056"/>
            <a:chOff x="1287887" y="1313645"/>
            <a:chExt cx="2150772" cy="476518"/>
          </a:xfrm>
          <a:solidFill>
            <a:srgbClr val="942093"/>
          </a:solidFill>
        </p:grpSpPr>
        <p:sp>
          <p:nvSpPr>
            <p:cNvPr id="19" name="Delay 3"/>
            <p:cNvSpPr/>
            <p:nvPr/>
          </p:nvSpPr>
          <p:spPr>
            <a:xfrm>
              <a:off x="3144235" y="1313645"/>
              <a:ext cx="294424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Process 4"/>
            <p:cNvSpPr/>
            <p:nvPr/>
          </p:nvSpPr>
          <p:spPr>
            <a:xfrm>
              <a:off x="1287887" y="1313645"/>
              <a:ext cx="1856348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Why should we treat pain? </a:t>
              </a:r>
            </a:p>
            <a:p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5538629"/>
            <a:ext cx="3342808" cy="363305"/>
            <a:chOff x="1287887" y="1313645"/>
            <a:chExt cx="2015220" cy="476518"/>
          </a:xfrm>
          <a:solidFill>
            <a:srgbClr val="942093"/>
          </a:solidFill>
        </p:grpSpPr>
        <p:sp>
          <p:nvSpPr>
            <p:cNvPr id="22" name="Delay 3"/>
            <p:cNvSpPr/>
            <p:nvPr/>
          </p:nvSpPr>
          <p:spPr>
            <a:xfrm>
              <a:off x="3144235" y="1313645"/>
              <a:ext cx="158872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Process 4"/>
            <p:cNvSpPr/>
            <p:nvPr/>
          </p:nvSpPr>
          <p:spPr>
            <a:xfrm>
              <a:off x="1287887" y="1313645"/>
              <a:ext cx="1856348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300" dirty="0">
                <a:solidFill>
                  <a:srgbClr val="008F00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Drugs used in management of pain:</a:t>
              </a:r>
            </a:p>
            <a:p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</a:p>
            <a:p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A61139B-DCAA-4EF4-94BE-2B3075145DD9}"/>
              </a:ext>
            </a:extLst>
          </p:cNvPr>
          <p:cNvGrpSpPr/>
          <p:nvPr/>
        </p:nvGrpSpPr>
        <p:grpSpPr>
          <a:xfrm>
            <a:off x="-3442" y="690958"/>
            <a:ext cx="2343152" cy="343056"/>
            <a:chOff x="488092" y="906311"/>
            <a:chExt cx="2150772" cy="476518"/>
          </a:xfrm>
          <a:solidFill>
            <a:srgbClr val="942093"/>
          </a:solidFill>
        </p:grpSpPr>
        <p:sp>
          <p:nvSpPr>
            <p:cNvPr id="25" name="Delay 3">
              <a:extLst>
                <a:ext uri="{FF2B5EF4-FFF2-40B4-BE49-F238E27FC236}">
                  <a16:creationId xmlns="" xmlns:a16="http://schemas.microsoft.com/office/drawing/2014/main" id="{81D64323-66A4-4EB8-848C-086671BB401B}"/>
                </a:ext>
              </a:extLst>
            </p:cNvPr>
            <p:cNvSpPr/>
            <p:nvPr/>
          </p:nvSpPr>
          <p:spPr>
            <a:xfrm>
              <a:off x="2175225" y="906311"/>
              <a:ext cx="463639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Process 4">
              <a:extLst>
                <a:ext uri="{FF2B5EF4-FFF2-40B4-BE49-F238E27FC236}">
                  <a16:creationId xmlns="" xmlns:a16="http://schemas.microsoft.com/office/drawing/2014/main" id="{36C0E770-3181-4C2B-82A6-24F90285D509}"/>
                </a:ext>
              </a:extLst>
            </p:cNvPr>
            <p:cNvSpPr/>
            <p:nvPr/>
          </p:nvSpPr>
          <p:spPr>
            <a:xfrm>
              <a:off x="488092" y="906311"/>
              <a:ext cx="1687133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A case of overdose: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2F69FC0-AB56-48DA-AE28-3CE9C2159C6E}"/>
              </a:ext>
            </a:extLst>
          </p:cNvPr>
          <p:cNvSpPr txBox="1"/>
          <p:nvPr/>
        </p:nvSpPr>
        <p:spPr>
          <a:xfrm>
            <a:off x="-35458" y="1018158"/>
            <a:ext cx="6893457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Sigmund Freud, the father of psychoanalysis. His cancer of the jaw was causing him increasingly severe </a:t>
            </a:r>
            <a:r>
              <a:rPr lang="en-US" dirty="0">
                <a:solidFill>
                  <a:schemeClr val="accent2"/>
                </a:solidFill>
              </a:rPr>
              <a:t>PAIN</a:t>
            </a:r>
            <a:r>
              <a:rPr lang="en-US" dirty="0"/>
              <a:t> &amp; agony. He begged his friend and doctor, Max Schur to relieve him. His doctor administered increasing doses of MORPHINE that resulted in Freud's death on 23 September 1939.</a:t>
            </a:r>
            <a:endParaRPr lang="en-US" sz="130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30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9E8B401-987D-4090-82F5-1F57C38F6951}"/>
              </a:ext>
            </a:extLst>
          </p:cNvPr>
          <p:cNvSpPr txBox="1"/>
          <p:nvPr/>
        </p:nvSpPr>
        <p:spPr>
          <a:xfrm>
            <a:off x="730012" y="1840293"/>
            <a:ext cx="6893457" cy="29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effect of morphine caused the death of Sigmund Freud? Euthenasia </a:t>
            </a:r>
            <a:endParaRPr lang="en-US" sz="1305" kern="1200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804DE869-88DA-4E7D-9B8D-B041A64F7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028" y="145403"/>
            <a:ext cx="942103" cy="1091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8131" y="4723285"/>
            <a:ext cx="2593117" cy="164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rgbClr val="008F00"/>
                </a:solidFill>
              </a:rPr>
              <a:t>May cause myocardial infraction.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0911" y="5582613"/>
            <a:ext cx="3585285" cy="31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8F00"/>
                </a:solidFill>
              </a:rPr>
              <a:t>We use Adjuvant drugs and NSAIDs in order to relieve.</a:t>
            </a:r>
          </a:p>
        </p:txBody>
      </p:sp>
    </p:spTree>
    <p:extLst>
      <p:ext uri="{BB962C8B-B14F-4D97-AF65-F5344CB8AC3E}">
        <p14:creationId xmlns:p14="http://schemas.microsoft.com/office/powerpoint/2010/main" val="1821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25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Opioids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56968"/>
            <a:ext cx="1963972" cy="362544"/>
            <a:chOff x="1287887" y="1313645"/>
            <a:chExt cx="2136306" cy="476518"/>
          </a:xfrm>
          <a:solidFill>
            <a:srgbClr val="942093"/>
          </a:solidFill>
        </p:grpSpPr>
        <p:sp>
          <p:nvSpPr>
            <p:cNvPr id="6" name="Delay 3"/>
            <p:cNvSpPr/>
            <p:nvPr/>
          </p:nvSpPr>
          <p:spPr>
            <a:xfrm>
              <a:off x="3144234" y="1313645"/>
              <a:ext cx="279959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rocess 4"/>
            <p:cNvSpPr/>
            <p:nvPr/>
          </p:nvSpPr>
          <p:spPr>
            <a:xfrm>
              <a:off x="1287887" y="1313645"/>
              <a:ext cx="1856348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WHO Pain Ladder:</a:t>
              </a: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093323" y="556968"/>
            <a:ext cx="4634048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Why do we use more than 1 drug? →Combination of drugs lowers the 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993007"/>
            <a:ext cx="4754880" cy="731723"/>
            <a:chOff x="1287887" y="1313645"/>
            <a:chExt cx="2230430" cy="705859"/>
          </a:xfrm>
          <a:solidFill>
            <a:srgbClr val="942093"/>
          </a:solidFill>
        </p:grpSpPr>
        <p:sp>
          <p:nvSpPr>
            <p:cNvPr id="11" name="Delay 3"/>
            <p:cNvSpPr/>
            <p:nvPr/>
          </p:nvSpPr>
          <p:spPr>
            <a:xfrm>
              <a:off x="3311691" y="1313645"/>
              <a:ext cx="206626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rocess 4"/>
            <p:cNvSpPr/>
            <p:nvPr/>
          </p:nvSpPr>
          <p:spPr>
            <a:xfrm>
              <a:off x="1287887" y="1542986"/>
              <a:ext cx="2230430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Opioids exert their pharmacological receptors through 4 types of receptors:</a:t>
              </a:r>
              <a:r>
                <a:rPr lang="en-US" sz="1100" dirty="0">
                  <a:solidFill>
                    <a:schemeClr val="tx1"/>
                  </a:solidFill>
                </a:rPr>
                <a:t> </a:t>
              </a:r>
              <a:r>
                <a:rPr lang="en-US" sz="1100" dirty="0">
                  <a:solidFill>
                    <a:srgbClr val="00B050"/>
                  </a:solidFill>
                </a:rPr>
                <a:t>These receptor mainly found in the CNS and less in peripheral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" y="3818706"/>
            <a:ext cx="4847752" cy="27768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31078" y="4113944"/>
            <a:ext cx="2026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/>
              <a:t>All of the 4 receptors are typical </a:t>
            </a:r>
            <a:r>
              <a:rPr lang="en-US" sz="1400" b="1" dirty="0">
                <a:solidFill>
                  <a:srgbClr val="FF0000"/>
                </a:solidFill>
              </a:rPr>
              <a:t>G-protein coupled </a:t>
            </a:r>
            <a:r>
              <a:rPr lang="en-US" sz="1400" b="1" dirty="0"/>
              <a:t>receptors</a:t>
            </a:r>
            <a:r>
              <a:rPr lang="en-US" sz="1400" b="1" dirty="0" smtClean="0"/>
              <a:t>.</a:t>
            </a:r>
            <a:endParaRPr lang="ar-SA" sz="1400" b="1" dirty="0" smtClean="0"/>
          </a:p>
          <a:p>
            <a:pPr marL="285750" indent="-285750">
              <a:buFontTx/>
              <a:buChar char="-"/>
            </a:pPr>
            <a:endParaRPr lang="en-US" sz="1400" b="1" dirty="0"/>
          </a:p>
          <a:p>
            <a:pPr marL="285750" indent="-285750">
              <a:buFontTx/>
              <a:buChar char="-"/>
            </a:pPr>
            <a:r>
              <a:rPr lang="en-US" sz="1400" b="1" dirty="0"/>
              <a:t>Anatomical distribution in brain, spinal cord, &amp; the periphery.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747949"/>
            <a:ext cx="1567543" cy="345182"/>
            <a:chOff x="1287887" y="1313645"/>
            <a:chExt cx="2136306" cy="476518"/>
          </a:xfrm>
          <a:solidFill>
            <a:srgbClr val="942093"/>
          </a:solidFill>
        </p:grpSpPr>
        <p:sp>
          <p:nvSpPr>
            <p:cNvPr id="20" name="Delay 3"/>
            <p:cNvSpPr/>
            <p:nvPr/>
          </p:nvSpPr>
          <p:spPr>
            <a:xfrm>
              <a:off x="3144234" y="1313645"/>
              <a:ext cx="279959" cy="476518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Process 4"/>
            <p:cNvSpPr/>
            <p:nvPr/>
          </p:nvSpPr>
          <p:spPr>
            <a:xfrm>
              <a:off x="1287887" y="1313645"/>
              <a:ext cx="1856348" cy="476518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Classification :</a:t>
              </a: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37583" y="2167973"/>
            <a:ext cx="1703543" cy="494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8F00"/>
                </a:solidFill>
              </a:rPr>
              <a:t>If these drugs failed to control pain then we have to add mild or weak Opioid.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0915" y="1328021"/>
            <a:ext cx="1619437" cy="474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8F00"/>
                </a:solidFill>
              </a:rPr>
              <a:t>If the combination failed because of increasing in the severity of the pain then we add strong Opioid.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075" y="2622717"/>
            <a:ext cx="6701850" cy="58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8F00"/>
                </a:solidFill>
              </a:rPr>
              <a:t>What’s the advantages and disadvantages for this combination?</a:t>
            </a:r>
          </a:p>
          <a:p>
            <a:r>
              <a:rPr lang="en-US" sz="1000" dirty="0">
                <a:solidFill>
                  <a:srgbClr val="008F00"/>
                </a:solidFill>
              </a:rPr>
              <a:t>Advantages: NSAIDs, they’re not addictive and they aren’t cause tolerance.</a:t>
            </a:r>
          </a:p>
          <a:p>
            <a:r>
              <a:rPr lang="en-US" sz="1000" dirty="0">
                <a:solidFill>
                  <a:srgbClr val="008F00"/>
                </a:solidFill>
              </a:rPr>
              <a:t>Disadvantages: they can only relieve mild to moderate pain they can’t relieve severe pain e.g. pain of trauma – pain of cancer. 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239380" y="3767929"/>
            <a:ext cx="613919" cy="147190"/>
          </a:xfrm>
          <a:prstGeom prst="wedgeRectCallout">
            <a:avLst>
              <a:gd name="adj1" fmla="val -42554"/>
              <a:gd name="adj2" fmla="val 747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435team</a:t>
            </a:r>
          </a:p>
        </p:txBody>
      </p:sp>
      <p:grpSp>
        <p:nvGrpSpPr>
          <p:cNvPr id="24" name="Group 11"/>
          <p:cNvGrpSpPr/>
          <p:nvPr/>
        </p:nvGrpSpPr>
        <p:grpSpPr>
          <a:xfrm>
            <a:off x="4626075" y="1237806"/>
            <a:ext cx="2494075" cy="742189"/>
            <a:chOff x="1181703" y="3048000"/>
            <a:chExt cx="8942228" cy="2667000"/>
          </a:xfrm>
        </p:grpSpPr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4310349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Clip" r:id="rId4" imgW="4762500" imgH="3505200" progId="">
                    <p:embed/>
                  </p:oleObj>
                </mc:Choice>
                <mc:Fallback>
                  <p:oleObj name="Clip" r:id="rId4" imgW="4762500" imgH="3505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70" y="3345597"/>
                          <a:ext cx="2743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181703" y="4411234"/>
              <a:ext cx="3595388" cy="617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Analgesia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6480173" y="3048000"/>
              <a:ext cx="3643758" cy="59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Side effects</a:t>
              </a: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30" name="Rectangle 15"/>
          <p:cNvSpPr/>
          <p:nvPr/>
        </p:nvSpPr>
        <p:spPr>
          <a:xfrm>
            <a:off x="4706209" y="1886746"/>
            <a:ext cx="2047080" cy="62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dirty="0" smtClean="0">
                <a:solidFill>
                  <a:srgbClr val="008F00"/>
                </a:solidFill>
              </a:rPr>
              <a:t> </a:t>
            </a:r>
            <a:r>
              <a:rPr lang="ar-SA" sz="1050" dirty="0" smtClean="0">
                <a:solidFill>
                  <a:srgbClr val="008F00"/>
                </a:solidFill>
              </a:rPr>
              <a:t>كل شيء له ثمن، فإذا أبغى أقضي أو أقلل الألم راح أضطر أزود الأدوية وجرعاتها فبالتالي زدت معها الآثار الجانبية</a:t>
            </a:r>
            <a:endParaRPr lang="en-US" sz="1050" dirty="0">
              <a:solidFill>
                <a:srgbClr val="008F00"/>
              </a:solidFill>
            </a:endParaRPr>
          </a:p>
        </p:txBody>
      </p:sp>
      <p:pic>
        <p:nvPicPr>
          <p:cNvPr id="31" name="Picture 3" descr="who_ladder">
            <a:extLst>
              <a:ext uri="{FF2B5EF4-FFF2-40B4-BE49-F238E27FC236}">
                <a16:creationId xmlns:a16="http://schemas.microsoft.com/office/drawing/2014/main" xmlns="" id="{21B2A80E-39F3-4573-8CCF-4E0639F4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75" y="1024280"/>
            <a:ext cx="2886745" cy="1614464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3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49515"/>
              </p:ext>
            </p:extLst>
          </p:nvPr>
        </p:nvGraphicFramePr>
        <p:xfrm>
          <a:off x="124170" y="7245544"/>
          <a:ext cx="5995886" cy="2407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86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1303">
                <a:tc gridSpan="4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A- According to their </a:t>
                      </a:r>
                      <a:r>
                        <a:rPr lang="en-US" sz="1000" b="1" dirty="0" smtClean="0"/>
                        <a:t>source</a:t>
                      </a:r>
                      <a:r>
                        <a:rPr lang="en-US" sz="1000" dirty="0" smtClean="0"/>
                        <a:t>: </a:t>
                      </a:r>
                      <a:endParaRPr lang="en-US" sz="1000" dirty="0"/>
                    </a:p>
                  </a:txBody>
                  <a:tcPr>
                    <a:solidFill>
                      <a:srgbClr val="008F00">
                        <a:alpha val="3686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746">
                <a:tc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1- Natural: </a:t>
                      </a:r>
                    </a:p>
                    <a:p>
                      <a:pPr lvl="0" algn="ctr"/>
                      <a:r>
                        <a:rPr lang="en-US" sz="1000" b="1" dirty="0" smtClean="0">
                          <a:solidFill>
                            <a:srgbClr val="0432FF"/>
                          </a:solidFill>
                        </a:rPr>
                        <a:t>Morphine</a:t>
                      </a:r>
                      <a:endParaRPr lang="ar-SA" sz="1000" b="1" dirty="0" smtClean="0">
                        <a:solidFill>
                          <a:srgbClr val="0432FF"/>
                        </a:solidFill>
                      </a:endParaRPr>
                    </a:p>
                    <a:p>
                      <a:pPr lvl="0" algn="ctr"/>
                      <a:r>
                        <a:rPr lang="en-US" sz="1000" b="1" dirty="0" smtClean="0">
                          <a:solidFill>
                            <a:srgbClr val="0432FF"/>
                          </a:solidFill>
                        </a:rPr>
                        <a:t>Codeine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2- Semi-synthetic: </a:t>
                      </a:r>
                    </a:p>
                    <a:p>
                      <a:pPr lvl="0" algn="ctr"/>
                      <a:r>
                        <a:rPr lang="en-US" sz="1000" b="1" dirty="0" smtClean="0">
                          <a:solidFill>
                            <a:srgbClr val="0432FF"/>
                          </a:solidFill>
                        </a:rPr>
                        <a:t>Heroin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</a:p>
                    <a:p>
                      <a:pPr lvl="0" algn="ctr"/>
                      <a:r>
                        <a:rPr lang="en-US" sz="1000" dirty="0" smtClean="0">
                          <a:solidFill>
                            <a:srgbClr val="008F00"/>
                          </a:solidFill>
                        </a:rPr>
                        <a:t> (Diacetylmorphine, synthesized form morphine)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3- Synthetic:</a:t>
                      </a:r>
                    </a:p>
                    <a:p>
                      <a:pPr lvl="0" algn="ctr"/>
                      <a:r>
                        <a:rPr lang="en-US" sz="1000" dirty="0" smtClean="0"/>
                        <a:t> </a:t>
                      </a:r>
                      <a:r>
                        <a:rPr lang="en-US" sz="1000" b="1" dirty="0" smtClean="0">
                          <a:solidFill>
                            <a:srgbClr val="0432FF"/>
                          </a:solidFill>
                        </a:rPr>
                        <a:t>Pethidine, Methadone.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303">
                <a:tc gridSpan="4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B- According to their </a:t>
                      </a:r>
                      <a:r>
                        <a:rPr lang="en-US" sz="1000" b="1" dirty="0"/>
                        <a:t>specificity of action </a:t>
                      </a:r>
                      <a:r>
                        <a:rPr lang="en-US" sz="1000" dirty="0"/>
                        <a:t>on receptors: </a:t>
                      </a:r>
                    </a:p>
                  </a:txBody>
                  <a:tcPr>
                    <a:solidFill>
                      <a:srgbClr val="FF8AD8">
                        <a:alpha val="5686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385"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432FF"/>
                          </a:solidFill>
                        </a:rPr>
                        <a:t>Morphine, codeine, heroin</a:t>
                      </a:r>
                      <a:r>
                        <a:rPr lang="en-US" sz="1000" dirty="0"/>
                        <a:t>→ µ -receptor agonists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1000" b="1" dirty="0">
                          <a:solidFill>
                            <a:srgbClr val="0432FF"/>
                          </a:solidFill>
                        </a:rPr>
                        <a:t>Pentazocine 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000" dirty="0"/>
                        <a:t> agonist at k –receptors </a:t>
                      </a:r>
                    </a:p>
                    <a:p>
                      <a:pPr lvl="0"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→</a:t>
                      </a:r>
                      <a:r>
                        <a:rPr lang="en-US" sz="1000" dirty="0"/>
                        <a:t> antagonist at µ-receptors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303">
                <a:tc gridSpan="4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C- According to </a:t>
                      </a:r>
                      <a:r>
                        <a:rPr lang="en-US" sz="1000" b="1" dirty="0" smtClean="0"/>
                        <a:t>agonistic/antagonistic</a:t>
                      </a:r>
                      <a:r>
                        <a:rPr lang="en-US" sz="1000" dirty="0" smtClean="0"/>
                        <a:t> actions: </a:t>
                      </a:r>
                    </a:p>
                  </a:txBody>
                  <a:tcPr>
                    <a:solidFill>
                      <a:srgbClr val="FFD579">
                        <a:alpha val="6588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746">
                <a:tc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1- Agonists; </a:t>
                      </a:r>
                    </a:p>
                    <a:p>
                      <a:pPr lvl="0" algn="ctr"/>
                      <a:r>
                        <a:rPr lang="en-US" sz="1000" b="1" dirty="0" smtClean="0">
                          <a:solidFill>
                            <a:srgbClr val="0432FF"/>
                          </a:solidFill>
                        </a:rPr>
                        <a:t>Morphine, Codeine, Pethidine, Methadone</a:t>
                      </a:r>
                      <a:endParaRPr lang="en-US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1000" dirty="0" smtClean="0"/>
                        <a:t>2- Mixed agonists /antagonists; </a:t>
                      </a:r>
                    </a:p>
                    <a:p>
                      <a:pPr lvl="0" algn="ctr"/>
                      <a:r>
                        <a:rPr lang="en-US" sz="1000" b="1" dirty="0" err="1" smtClean="0">
                          <a:solidFill>
                            <a:srgbClr val="0432FF"/>
                          </a:solidFill>
                        </a:rPr>
                        <a:t>Pentazocine</a:t>
                      </a:r>
                      <a:endParaRPr lang="en-US" sz="1000" b="1" dirty="0" smtClean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it-IT" sz="1000" dirty="0" smtClean="0"/>
                        <a:t>3- Pure </a:t>
                      </a:r>
                      <a:r>
                        <a:rPr lang="it-IT" sz="1000" dirty="0" err="1" smtClean="0"/>
                        <a:t>antagonist</a:t>
                      </a:r>
                      <a:r>
                        <a:rPr lang="it-IT" sz="1000" dirty="0" smtClean="0"/>
                        <a:t>; </a:t>
                      </a:r>
                    </a:p>
                    <a:p>
                      <a:pPr lvl="0" algn="ctr"/>
                      <a:r>
                        <a:rPr lang="it-IT" sz="1000" b="1" dirty="0" err="1" smtClean="0">
                          <a:solidFill>
                            <a:srgbClr val="0432FF"/>
                          </a:solidFill>
                        </a:rPr>
                        <a:t>Nalaxone</a:t>
                      </a:r>
                      <a:r>
                        <a:rPr lang="it-IT" sz="1000" b="1" dirty="0" smtClean="0">
                          <a:solidFill>
                            <a:srgbClr val="0432FF"/>
                          </a:solidFill>
                        </a:rPr>
                        <a:t>, </a:t>
                      </a:r>
                      <a:r>
                        <a:rPr lang="it-IT" sz="1000" b="1" dirty="0" err="1" smtClean="0">
                          <a:solidFill>
                            <a:srgbClr val="0432FF"/>
                          </a:solidFill>
                        </a:rPr>
                        <a:t>Naltraxone</a:t>
                      </a:r>
                      <a:endParaRPr lang="en-US" sz="1000" b="1" dirty="0" smtClean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8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3687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Opioids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39950"/>
              </p:ext>
            </p:extLst>
          </p:nvPr>
        </p:nvGraphicFramePr>
        <p:xfrm>
          <a:off x="0" y="368710"/>
          <a:ext cx="6858002" cy="9537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8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7608"/>
              </a:tblGrid>
              <a:tr h="33444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morphine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8F00">
                        <a:alpha val="3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50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Kartika" charset="0"/>
                          <a:cs typeface="Kartika" charset="0"/>
                        </a:rPr>
                        <a:t>Mech.</a:t>
                      </a:r>
                      <a:r>
                        <a:rPr lang="en-US" sz="1200" b="1" baseline="0" dirty="0">
                          <a:latin typeface="+mn-lt"/>
                          <a:ea typeface="Kartika" charset="0"/>
                          <a:cs typeface="Kartika" charset="0"/>
                        </a:rPr>
                        <a:t> of action</a:t>
                      </a:r>
                      <a:endParaRPr lang="en-US" sz="12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b="1" dirty="0"/>
                        <a:t>Binding to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presynaptic</a:t>
                      </a:r>
                      <a:r>
                        <a:rPr lang="en-US" sz="1200" b="1" dirty="0"/>
                        <a:t> opioid receptors coupled to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Gi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</a:rPr>
                        <a:t>(inhibitory G protein)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→↓</a:t>
                      </a:r>
                      <a:r>
                        <a:rPr lang="en-US" sz="1200" b="1" dirty="0"/>
                        <a:t> AC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</a:rPr>
                        <a:t>(adenylate cyclase)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dirty="0"/>
                        <a:t>&amp; cAMP 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→↓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N-type</a:t>
                      </a:r>
                      <a:r>
                        <a:rPr lang="en-US" sz="1200" b="1" dirty="0"/>
                        <a:t> voltage-gated Ca2+ channels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</a:rPr>
                        <a:t>(inhibit influx of Ca2+,</a:t>
                      </a:r>
                      <a:r>
                        <a:rPr lang="en-US" sz="1200" b="1" baseline="0" dirty="0">
                          <a:solidFill>
                            <a:srgbClr val="008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</a:rPr>
                        <a:t>reduce release of neurotransmitter) 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→↓</a:t>
                      </a:r>
                      <a:r>
                        <a:rPr lang="en-US" sz="1200" b="1" dirty="0"/>
                        <a:t> excitatory transmitter. </a:t>
                      </a:r>
                    </a:p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1" dirty="0"/>
                        <a:t>Binding to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postsynaptic</a:t>
                      </a:r>
                      <a:r>
                        <a:rPr lang="en-US" sz="1200" b="1" dirty="0"/>
                        <a:t> receptors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smtClean="0"/>
                        <a:t>opening</a:t>
                      </a:r>
                      <a:r>
                        <a:rPr lang="en-US" sz="1200" b="1" baseline="0" dirty="0" smtClean="0"/>
                        <a:t> of K channels.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(↑postsynaptic </a:t>
                      </a:r>
                      <a:r>
                        <a:rPr lang="en-US" sz="1200" b="1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K+ efflux (hyperpolar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</a:rPr>
                        <a:t>ization)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→↓</a:t>
                      </a:r>
                      <a:r>
                        <a:rPr lang="en-US" sz="1200" b="1" dirty="0"/>
                        <a:t> neuronal excitability</a:t>
                      </a:r>
                      <a:r>
                        <a:rPr lang="en-US" sz="1200" b="1" dirty="0" smtClean="0"/>
                        <a:t>.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Decrease release of neurotransmitter from presynaptic and decrease the neuronal activity of post synaptic leading decrease in action potential signals of pain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24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Pharmacodynamics Actions</a:t>
                      </a: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Analgesia</a:t>
                      </a:r>
                      <a:r>
                        <a:rPr lang="en-US" sz="1200" b="1" dirty="0">
                          <a:latin typeface="+mn-lt"/>
                        </a:rPr>
                        <a:t> [in acute &amp; chronic pain]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more effective on visceral &amp; skeletal pain.</a:t>
                      </a:r>
                      <a:r>
                        <a:rPr lang="en-US" sz="1200" b="1" dirty="0">
                          <a:latin typeface="+mn-lt"/>
                        </a:rPr>
                        <a:t>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 smtClean="0">
                          <a:latin typeface="+mn-lt"/>
                        </a:rPr>
                        <a:t>Euphoria &amp; sedation. </a:t>
                      </a:r>
                      <a:r>
                        <a:rPr lang="en-US" sz="1200" b="1" dirty="0" smtClean="0">
                          <a:latin typeface="+mn-lt"/>
                          <a:sym typeface="Wingdings"/>
                        </a:rPr>
                        <a:t></a:t>
                      </a:r>
                      <a:r>
                        <a:rPr lang="en-US" sz="1200" b="1" dirty="0" smtClean="0">
                          <a:latin typeface="+mn-lt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relieves anxiety of patient.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that’s why 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they may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addict it.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Respiratory depression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 reduction of the sensitivity of respiratory center neurons to carbon di- oxide.  </a:t>
                      </a:r>
                      <a:r>
                        <a:rPr lang="en-US" sz="1200" b="1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cause of death in addicted</a:t>
                      </a:r>
                      <a:r>
                        <a:rPr lang="en-US" sz="1200" b="1" kern="1200" baseline="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  <a:endParaRPr lang="en-US" sz="1200" b="1" kern="120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Depression of cough reflexes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treatment of non-reproductive cough</a:t>
                      </a:r>
                      <a:r>
                        <a:rPr lang="en-US" sz="1200" b="1" dirty="0">
                          <a:latin typeface="+mn-lt"/>
                        </a:rPr>
                        <a:t>.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  <a:latin typeface="+mn-lt"/>
                        </a:rPr>
                        <a:t>Dry cough.</a:t>
                      </a:r>
                      <a:r>
                        <a:rPr lang="en-US" sz="1200" b="1" dirty="0">
                          <a:latin typeface="+mn-lt"/>
                        </a:rPr>
                        <a:t>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Nausea &amp; vomiting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>
                          <a:latin typeface="+mn-lt"/>
                        </a:rPr>
                        <a:t> 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en-US" sz="1200" b="1" dirty="0">
                          <a:latin typeface="+mn-lt"/>
                        </a:rPr>
                        <a:t>excitation CRTZ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Pin point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pupil (miosis)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Diagnostic feature of opioid addiction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28625" lvl="1" indent="-171450" algn="l" defTabSz="514350" rtl="0" eaLnBrk="1" latinLnBrk="0" hangingPunct="1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How? It excites the EWN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enhance parasympathetic effect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constrict pupil.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Releases histamine from mast cells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causing: hypotension, bronchoconstriction, itching of skin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contraindicated w\ asthmatic pts.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Effects on GIT:-  •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US" sz="1200" b="1" dirty="0">
                          <a:latin typeface="+mn-lt"/>
                        </a:rPr>
                        <a:t>in tone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  <a:latin typeface="+mn-lt"/>
                        </a:rPr>
                        <a:t>of contraction </a:t>
                      </a:r>
                      <a:r>
                        <a:rPr lang="en-US" sz="1200" b="1" dirty="0">
                          <a:latin typeface="+mn-lt"/>
                        </a:rPr>
                        <a:t>,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en-US" sz="1200" b="1" dirty="0">
                          <a:latin typeface="+mn-lt"/>
                        </a:rPr>
                        <a:t>motility </a:t>
                      </a:r>
                      <a:r>
                        <a:rPr lang="en-US" sz="1200" b="1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of intestine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>
                          <a:latin typeface="+mn-lt"/>
                        </a:rPr>
                        <a:t>severe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constipation</a:t>
                      </a:r>
                      <a:r>
                        <a:rPr lang="en-US" sz="1200" b="1" dirty="0">
                          <a:latin typeface="+mn-lt"/>
                        </a:rPr>
                        <a:t>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In GIT reduces motility (peristalsis) by reducing release of Ach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used to treat diarrhea</a:t>
                      </a:r>
                      <a:r>
                        <a:rPr lang="en-US" sz="1200" b="1" dirty="0">
                          <a:latin typeface="+mn-lt"/>
                        </a:rPr>
                        <a:t>. </a:t>
                      </a:r>
                    </a:p>
                    <a:p>
                      <a:pPr marL="0" indent="0">
                        <a:buClr>
                          <a:schemeClr val="accent5"/>
                        </a:buClr>
                        <a:buFont typeface=".AppleSystemUIFont" charset="-120"/>
                        <a:buNone/>
                      </a:pPr>
                      <a:r>
                        <a:rPr lang="en-US" sz="1200" b="1" dirty="0">
                          <a:latin typeface="+mn-lt"/>
                        </a:rPr>
                        <a:t>                              •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US" sz="1200" b="1" dirty="0">
                          <a:latin typeface="+mn-lt"/>
                        </a:rPr>
                        <a:t>biliary tract pressure </a:t>
                      </a:r>
                      <a:r>
                        <a:rPr lang="en-US" sz="1200" b="1" dirty="0" smtClean="0">
                          <a:latin typeface="+mn-lt"/>
                        </a:rPr>
                        <a:t>and biliary</a:t>
                      </a:r>
                      <a:r>
                        <a:rPr lang="en-US" sz="1200" b="1" baseline="0" dirty="0" smtClean="0">
                          <a:latin typeface="+mn-lt"/>
                        </a:rPr>
                        <a:t> colic </a:t>
                      </a:r>
                      <a:r>
                        <a:rPr lang="en-US" sz="1200" b="1" dirty="0" smtClean="0">
                          <a:latin typeface="+mn-lt"/>
                        </a:rPr>
                        <a:t>due </a:t>
                      </a:r>
                      <a:r>
                        <a:rPr lang="en-US" sz="1200" b="1" dirty="0">
                          <a:latin typeface="+mn-lt"/>
                        </a:rPr>
                        <a:t>to contraction of the gallbladder and constriction of the biliary sphincter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contraindicated in biliary colic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.</a:t>
                      </a:r>
                      <a:r>
                        <a:rPr lang="en-US" sz="1100" b="1" baseline="0" dirty="0">
                          <a:solidFill>
                            <a:srgbClr val="008F00"/>
                          </a:solidFill>
                          <a:latin typeface="+mn-lt"/>
                        </a:rPr>
                        <a:t> increase the intra-biliary pressure so for this reason we can’t use it for gallbladder colic</a:t>
                      </a:r>
                      <a:r>
                        <a:rPr lang="en-US" sz="1100" b="1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Clr>
                          <a:schemeClr val="accent5"/>
                        </a:buClr>
                        <a:buFont typeface=".AppleSystemUIFont" charset="-120"/>
                        <a:buNone/>
                      </a:pP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Depress renal functions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60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Tolerance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Tolerance occurs when the person takes a higher dose of the drug 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to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achieve the same level of response achieved initially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Occurs rapidly with opioids (e.g. 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+mn-lt"/>
                        </a:rPr>
                        <a:t>morphine</a:t>
                      </a:r>
                      <a:r>
                        <a:rPr lang="en-US" sz="1200" b="1" dirty="0">
                          <a:latin typeface="+mn-lt"/>
                        </a:rPr>
                        <a:t> 12–24 hours)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Develops to</a:t>
                      </a:r>
                      <a:r>
                        <a:rPr lang="en-US" sz="1050" b="1" dirty="0">
                          <a:solidFill>
                            <a:srgbClr val="008F00"/>
                          </a:solidFill>
                          <a:latin typeface="+mn-lt"/>
                        </a:rPr>
                        <a:t>(reduce)</a:t>
                      </a:r>
                      <a:r>
                        <a:rPr lang="en-US" sz="1200" b="1" dirty="0">
                          <a:latin typeface="+mn-lt"/>
                        </a:rPr>
                        <a:t> respiratory depression, analgesia, euphoria and sedation.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  <a:latin typeface="+mn-lt"/>
                        </a:rPr>
                        <a:t>No</a:t>
                      </a:r>
                      <a:r>
                        <a:rPr lang="en-US" sz="1200" b="1" baseline="0" dirty="0">
                          <a:solidFill>
                            <a:srgbClr val="008F00"/>
                          </a:solidFill>
                          <a:latin typeface="+mn-lt"/>
                        </a:rPr>
                        <a:t> tolerance for miosis so it’s good indicator for addict people</a:t>
                      </a:r>
                      <a:r>
                        <a:rPr lang="en-US" sz="120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. 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47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Dependence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Dependence develops when the neurons adapt to the repeated drug exposure and only function normally in the presence of the drug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Physical dependence </a:t>
                      </a:r>
                      <a:r>
                        <a:rPr lang="en-US" sz="1200" b="1" dirty="0" smtClean="0">
                          <a:latin typeface="+mn-lt"/>
                        </a:rPr>
                        <a:t>(abstinence)</a:t>
                      </a:r>
                      <a:r>
                        <a:rPr lang="en-US" sz="1200" b="1" dirty="0" smtClean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 smtClean="0">
                          <a:latin typeface="+mn-lt"/>
                        </a:rPr>
                        <a:t>withdrawal </a:t>
                      </a:r>
                      <a:r>
                        <a:rPr lang="en-US" sz="1200" b="1" dirty="0">
                          <a:latin typeface="+mn-lt"/>
                        </a:rPr>
                        <a:t>manifestations develop upon stoppage.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  <a:latin typeface="+mn-lt"/>
                        </a:rPr>
                        <a:t>Or giving </a:t>
                      </a:r>
                      <a:r>
                        <a:rPr lang="en-US" sz="1200" b="1" dirty="0" smtClean="0">
                          <a:solidFill>
                            <a:srgbClr val="008F00"/>
                          </a:solidFill>
                          <a:latin typeface="+mn-lt"/>
                        </a:rPr>
                        <a:t>opioids antagonist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.</a:t>
                      </a:r>
                      <a:r>
                        <a:rPr lang="en-US" sz="120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Lasts for a few days (8-10 days) in form of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US" sz="1200" b="1" dirty="0">
                          <a:latin typeface="+mn-lt"/>
                        </a:rPr>
                        <a:t>body ache, insomnia, diarrhea, goose flesh, lacrimation.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latin typeface="+mn-lt"/>
                        </a:rPr>
                        <a:t>Psychological</a:t>
                      </a:r>
                      <a:r>
                        <a:rPr lang="en-US" sz="1200" b="1" baseline="0" dirty="0">
                          <a:latin typeface="+mn-lt"/>
                        </a:rPr>
                        <a:t> </a:t>
                      </a:r>
                      <a:r>
                        <a:rPr lang="en-US" sz="1200" b="1" dirty="0">
                          <a:latin typeface="+mn-lt"/>
                        </a:rPr>
                        <a:t>dependence lasting for months / years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dirty="0">
                          <a:latin typeface="+mn-lt"/>
                        </a:rPr>
                        <a:t>craving. </a:t>
                      </a:r>
                      <a:r>
                        <a:rPr lang="en-US" sz="1200" b="1" dirty="0">
                          <a:solidFill>
                            <a:srgbClr val="008F00"/>
                          </a:solidFill>
                          <a:latin typeface="+mn-lt"/>
                        </a:rPr>
                        <a:t>This is very difficult to treat.</a:t>
                      </a:r>
                      <a:r>
                        <a:rPr lang="en-US" sz="1200" b="1" baseline="0" dirty="0">
                          <a:solidFill>
                            <a:srgbClr val="008F00"/>
                          </a:solidFill>
                          <a:latin typeface="+mn-lt"/>
                        </a:rPr>
                        <a:t> </a:t>
                      </a:r>
                      <a:endParaRPr lang="en-US" sz="1200" b="1" dirty="0">
                        <a:latin typeface="+mn-lt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Dependence developed mainly 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with </a:t>
                      </a:r>
                      <a:r>
                        <a:rPr 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morphine.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6871">
                <a:tc>
                  <a:txBody>
                    <a:bodyPr/>
                    <a:lstStyle/>
                    <a:p>
                      <a:pPr marL="0" marR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Pharmacokinetics</a:t>
                      </a:r>
                      <a:endParaRPr lang="en-US" sz="20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1⁄2 is 2-3 h </a:t>
                      </a: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slowly and erratically absorbed orally (bioavailability 10-40%)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 →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Given SC, IM, or IV injection.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Metabolized by conjugation with glucuronic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 </a:t>
                      </a:r>
                      <a:r>
                        <a:rPr lang="en-US" sz="1200" b="1" dirty="0" smtClean="0">
                          <a:solidFill>
                            <a:srgbClr val="008F00"/>
                          </a:solidFill>
                        </a:rPr>
                        <a:t>It goes to the intestine (undergo recycling) then it goes back to the blood circulation.</a:t>
                      </a:r>
                      <a:endParaRPr lang="ar-S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Undergoes enterohepatic recycling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ar-SA" sz="1200" b="1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Crosses BBB. </a:t>
                      </a:r>
                    </a:p>
                    <a:p>
                      <a:pPr marL="171450" lvl="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Crosses Placenta 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2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Infants born of addicted mothers show physical dependence on opiates and exhibit withdrawal symptoms if opioids are not administered </a:t>
                      </a:r>
                      <a:r>
                        <a:rPr lang="en-US" sz="1100" b="1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1100" b="1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mother got addictive to morphine, the newborn baby will also be addictive to morphine.</a:t>
                      </a:r>
                      <a:endParaRPr lang="en-US" sz="1100" b="1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endParaRPr lang="en-US" sz="1100" b="1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F92F61-DCD2-4A0C-B50E-22C3A67C9D26}"/>
              </a:ext>
            </a:extLst>
          </p:cNvPr>
          <p:cNvSpPr txBox="1"/>
          <p:nvPr/>
        </p:nvSpPr>
        <p:spPr>
          <a:xfrm>
            <a:off x="3187652" y="3023905"/>
            <a:ext cx="367034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8F00"/>
                </a:solidFill>
              </a:rPr>
              <a:t>This is the vomiting center in </a:t>
            </a:r>
            <a:r>
              <a:rPr lang="en-US" sz="1000" b="1" dirty="0" smtClean="0">
                <a:solidFill>
                  <a:srgbClr val="008F00"/>
                </a:solidFill>
              </a:rPr>
              <a:t>the brain</a:t>
            </a:r>
            <a:r>
              <a:rPr lang="en-US" sz="1000" b="1" dirty="0">
                <a:solidFill>
                  <a:srgbClr val="00B050"/>
                </a:solidFill>
              </a:rPr>
              <a:t>.</a:t>
            </a:r>
            <a:r>
              <a:rPr lang="en-US" sz="1000" b="1" dirty="0">
                <a:solidFill>
                  <a:srgbClr val="008F00"/>
                </a:solidFill>
              </a:rPr>
              <a:t>(Stimulate vomiting</a:t>
            </a:r>
            <a:r>
              <a:rPr lang="en-US" sz="1000" b="1" dirty="0" smtClean="0">
                <a:solidFill>
                  <a:srgbClr val="008F00"/>
                </a:solidFill>
              </a:rPr>
              <a:t>)</a:t>
            </a:r>
            <a:r>
              <a:rPr lang="en-US" sz="1000" b="1" dirty="0">
                <a:solidFill>
                  <a:srgbClr val="008F00"/>
                </a:solidFill>
              </a:rPr>
              <a:t>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767" y="7866965"/>
            <a:ext cx="1654233" cy="20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29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316" y="4644271"/>
            <a:ext cx="3216179" cy="393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48" y="7519913"/>
            <a:ext cx="2223656" cy="211048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51" y="4600342"/>
            <a:ext cx="3147647" cy="25898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3989778"/>
            <a:ext cx="6858000" cy="377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63123" rtl="0" eaLnBrk="1" latinLnBrk="0" hangingPunct="1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Better understanding 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705" y="4336931"/>
            <a:ext cx="3076937" cy="29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Mechanism of </a:t>
            </a:r>
            <a:r>
              <a:rPr lang="en-US" b="1" smtClean="0"/>
              <a:t>action (opioids)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9960" y="4374685"/>
            <a:ext cx="3076937" cy="29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Pharmacological </a:t>
            </a:r>
            <a:r>
              <a:rPr lang="en-US" b="1" dirty="0" smtClean="0"/>
              <a:t>action </a:t>
            </a:r>
            <a:r>
              <a:rPr lang="en-US" b="1" smtClean="0"/>
              <a:t>of morphine 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3687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Opioids con.</a:t>
            </a:r>
            <a:endParaRPr lang="en-US" sz="1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2902"/>
              </p:ext>
            </p:extLst>
          </p:nvPr>
        </p:nvGraphicFramePr>
        <p:xfrm>
          <a:off x="-1" y="368710"/>
          <a:ext cx="6858001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86"/>
                <a:gridCol w="1723214"/>
                <a:gridCol w="292100"/>
                <a:gridCol w="4521201"/>
              </a:tblGrid>
              <a:tr h="30256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morphine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8F00">
                        <a:alpha val="3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83009"/>
              </p:ext>
            </p:extLst>
          </p:nvPr>
        </p:nvGraphicFramePr>
        <p:xfrm>
          <a:off x="-2" y="673510"/>
          <a:ext cx="6858001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86"/>
                <a:gridCol w="1723214"/>
                <a:gridCol w="292100"/>
                <a:gridCol w="4521201"/>
              </a:tblGrid>
              <a:tr h="1301022">
                <a:tc>
                  <a:txBody>
                    <a:bodyPr/>
                    <a:lstStyle/>
                    <a:p>
                      <a:pPr marL="0" marR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Indications </a:t>
                      </a:r>
                      <a:endParaRPr lang="en-US" sz="1400" b="1" dirty="0">
                        <a:effectLst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indent="-228600" algn="l" rtl="0">
                        <a:buClr>
                          <a:schemeClr val="accent5"/>
                        </a:buClr>
                        <a:buFont typeface="+mj-lt"/>
                        <a:buAutoNum type="arabicPeriod"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 Control </a:t>
                      </a:r>
                      <a:r>
                        <a:rPr lang="ar-S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514350" lvl="2" indent="0" algn="l" rtl="0">
                        <a:buClr>
                          <a:schemeClr val="accent5"/>
                        </a:buClr>
                        <a:buFont typeface="+mj-lt"/>
                        <a:buNone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pain, severe burns, trauma, Severe visceral pain (not renalcolics </a:t>
                      </a:r>
                      <a:r>
                        <a:rPr lang="en-US" sz="1100" b="1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(because it constricts the ureter) 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/biliary colics, acute pancreatitis</a:t>
                      </a:r>
                      <a:r>
                        <a:rPr lang="en-US" sz="1100" b="1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8F00"/>
                          </a:solidFill>
                        </a:rPr>
                        <a:t>because the gall bladder &amp; pancreas has similar sphincter constricted by morphine)</a:t>
                      </a:r>
                      <a:r>
                        <a:rPr lang="en-US" sz="1100" b="1" baseline="0" dirty="0">
                          <a:solidFill>
                            <a:srgbClr val="008F00"/>
                          </a:solidFill>
                        </a:rPr>
                        <a:t> </a:t>
                      </a:r>
                      <a:endParaRPr lang="en-US" sz="1100" b="1" dirty="0" smtClean="0">
                        <a:latin typeface="+mn-lt"/>
                      </a:endParaRPr>
                    </a:p>
                    <a:p>
                      <a:pPr marL="228600" indent="-228600" algn="l" rtl="0">
                        <a:buClr>
                          <a:schemeClr val="accent5"/>
                        </a:buClr>
                        <a:buFont typeface="+mj-lt"/>
                        <a:buAutoNum type="arabicPeriod"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Ischemia and Acute Pulmonary Edema </a:t>
                      </a:r>
                      <a:endParaRPr lang="en-US" sz="1100" b="1" dirty="0" smtClean="0">
                        <a:latin typeface="+mn-lt"/>
                      </a:endParaRPr>
                    </a:p>
                    <a:p>
                      <a:pPr marL="228600" indent="-228600" algn="l" rtl="0">
                        <a:buClr>
                          <a:schemeClr val="accent5"/>
                        </a:buClr>
                        <a:buFont typeface="+mj-lt"/>
                        <a:buAutoNum type="arabicPeriod"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Relief</a:t>
                      </a:r>
                      <a:r>
                        <a:rPr lang="ar-SA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: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distress :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>
                        <a:buClr>
                          <a:schemeClr val="accent5"/>
                        </a:buClr>
                        <a:buFont typeface="+mj-lt"/>
                        <a:buNone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heart failure (non painful conditions) </a:t>
                      </a:r>
                      <a:endParaRPr lang="en-US" sz="1100" b="1" dirty="0">
                        <a:latin typeface="+mn-lt"/>
                      </a:endParaRPr>
                    </a:p>
                    <a:p>
                      <a:pPr marL="228600" indent="-228600" algn="l" rtl="0">
                        <a:buClr>
                          <a:schemeClr val="accent5"/>
                        </a:buClr>
                        <a:buFont typeface="+mj-lt"/>
                        <a:buAutoNum type="arabicPeriod" startAt="4"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 anesthetic medication 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 algn="l" rtl="0">
                        <a:buClr>
                          <a:schemeClr val="accent5"/>
                        </a:buClr>
                        <a:buFont typeface="+mj-lt"/>
                        <a:buAutoNum type="arabicPeriod"/>
                      </a:pPr>
                      <a:endParaRPr lang="en-US" sz="10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 algn="l" rtl="0">
                        <a:buClr>
                          <a:schemeClr val="accent5"/>
                        </a:buClr>
                        <a:buFont typeface="+mj-lt"/>
                        <a:buAutoNum type="arabicPeriod"/>
                      </a:pPr>
                      <a:endParaRPr lang="en-US" sz="1000" b="0" dirty="0">
                        <a:latin typeface="+mn-lt"/>
                      </a:endParaRPr>
                    </a:p>
                  </a:txBody>
                  <a:tcPr/>
                </a:tc>
              </a:tr>
              <a:tr h="1676316">
                <a:tc>
                  <a:txBody>
                    <a:bodyPr/>
                    <a:lstStyle/>
                    <a:p>
                      <a:pPr marL="0" marR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Adverse Effects </a:t>
                      </a:r>
                      <a:endParaRPr lang="en-US" sz="1400" b="1" dirty="0"/>
                    </a:p>
                    <a:p>
                      <a:pPr marL="0" marR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effectLst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onstipation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espiratory Depression </a:t>
                      </a:r>
                      <a:endParaRPr lang="en-US" sz="11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tching  </a:t>
                      </a:r>
                      <a:endParaRPr lang="ar-SA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ausea /Vomiting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onstricted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 </a:t>
                      </a:r>
                      <a:endParaRPr lang="ar-SA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edation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endParaRPr lang="en-US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(CRINCS)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Contraindications</a:t>
                      </a: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 Injury </a:t>
                      </a:r>
                      <a:r>
                        <a:rPr lang="en-US" sz="1000" b="1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dilation in cranial blood vessels</a:t>
                      </a:r>
                      <a:r>
                        <a:rPr lang="en-US" sz="1000" b="1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intra-cranial Pressure &gt;bleeding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Bronchial asthma or Impaired Pulmonary Function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Biliary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colic 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1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increase the pressure of biliary tract.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Elderly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 due to 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Metabolism, lean body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Pancreatic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pain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.AppleSystemUIFont" charset="-120"/>
                        <a:buChar char="-"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Pts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MAOIs (Monoamine oxidase inhibitors)</a:t>
                      </a:r>
                      <a:r>
                        <a:rPr lang="en-US" sz="11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Wingdings" charset="2"/>
                          <a:ea typeface="+mn-ea"/>
                          <a:cs typeface="+mn-cs"/>
                        </a:rPr>
                        <a:t></a:t>
                      </a:r>
                      <a:r>
                        <a:rPr lang="en-US" sz="11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 depressant actions of morphine are enhanced </a:t>
                      </a:r>
                      <a:endParaRPr lang="en-US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1450" indent="-171450">
                        <a:buClr>
                          <a:schemeClr val="accent5"/>
                        </a:buClr>
                        <a:buFont typeface=".AppleSystemUIFont" charset="-120"/>
                        <a:buChar char="-"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Infants, neonates, or during child birth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decrease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conjugating </a:t>
                      </a:r>
                      <a:r>
                        <a:rPr lang="en-U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accumulate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636720" y="1657404"/>
            <a:ext cx="2883415" cy="311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rgbClr val="008F00"/>
                </a:solidFill>
              </a:rPr>
              <a:t>*morphine </a:t>
            </a:r>
            <a:r>
              <a:rPr lang="en-US" sz="900" dirty="0">
                <a:solidFill>
                  <a:srgbClr val="008F00"/>
                </a:solidFill>
              </a:rPr>
              <a:t>release histamine, so it can cause bronchoconstriction and centrally depresses respiration. </a:t>
            </a:r>
          </a:p>
        </p:txBody>
      </p:sp>
    </p:spTree>
    <p:extLst>
      <p:ext uri="{BB962C8B-B14F-4D97-AF65-F5344CB8AC3E}">
        <p14:creationId xmlns:p14="http://schemas.microsoft.com/office/powerpoint/2010/main" val="1182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77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Opioids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79121"/>
              </p:ext>
            </p:extLst>
          </p:nvPr>
        </p:nvGraphicFramePr>
        <p:xfrm>
          <a:off x="250229" y="834891"/>
          <a:ext cx="5565531" cy="150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8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055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Codeine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7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168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 Agonist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Dependence 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1013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677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Indication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in mild &amp; moderate pain </a:t>
                      </a:r>
                      <a:r>
                        <a:rPr lang="en-US" sz="1013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(systemic)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cough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Diarrhea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59825"/>
              </p:ext>
            </p:extLst>
          </p:nvPr>
        </p:nvGraphicFramePr>
        <p:xfrm>
          <a:off x="1" y="2755119"/>
          <a:ext cx="6857999" cy="707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4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1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29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097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TRAMADOL 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9193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PETHIDINE (meperidine) 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9420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FENTANYL 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FFD5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19">
                <a:tc rowSpan="3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Mechanism of action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Synthetic, </a:t>
                      </a:r>
                      <a:r>
                        <a:rPr lang="en-US" sz="1013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013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agonist.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 than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Morphine</a:t>
                      </a:r>
                      <a:r>
                        <a:rPr lang="en-US" sz="1013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13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Wingdings" charset="2"/>
                          <a:ea typeface="+mn-ea"/>
                          <a:cs typeface="+mn-cs"/>
                        </a:rPr>
                        <a:t></a:t>
                      </a:r>
                      <a:r>
                        <a:rPr lang="en-US" sz="1013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it is weak Analgesic.</a:t>
                      </a:r>
                      <a:r>
                        <a:rPr lang="en-US" sz="1013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inhibits NE and 5HT (serotonin) reuptake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b="0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Synthetic, more effective </a:t>
                      </a: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(kappa) 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agonist. 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Synthetic, </a:t>
                      </a:r>
                      <a:r>
                        <a:rPr lang="en-US" sz="1013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agonist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US" sz="1013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 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Pethidine</a:t>
                      </a: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Morphine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Pharmacodynamics</a:t>
                      </a: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5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Less analgesic, constipating, depressant on fetal respiration than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morphine.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 cough suppressant effect.</a:t>
                      </a:r>
                      <a:b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cause pinpoint pupils but, rather, causes the pupils to dilate because of an anticholinergic action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793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P.K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given orally </a:t>
                      </a:r>
                      <a:r>
                        <a:rPr lang="en-US" sz="1013" b="0" dirty="0">
                          <a:effectLst/>
                          <a:latin typeface="Wingdings" charset="2"/>
                        </a:rPr>
                        <a:t>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oral bioavailability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Highly lipophilic.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Duration. 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4895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Indications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to moderate acute and chronic visceral pain.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013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labor</a:t>
                      </a:r>
                      <a:r>
                        <a:rPr lang="en-US" sz="1013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Wingdings" charset="2"/>
                          <a:ea typeface="+mn-ea"/>
                          <a:cs typeface="+mn-cs"/>
                        </a:rPr>
                        <a:t> </a:t>
                      </a:r>
                      <a:r>
                        <a:rPr lang="en-US" sz="1013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it does not inhibit respiration</a:t>
                      </a:r>
                      <a:r>
                        <a:rPr lang="en-US" sz="1013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in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Morphine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not in cough and diarrhea.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013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+mn-ea"/>
                          <a:cs typeface="+mn-cs"/>
                        </a:rPr>
                        <a:t>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preanaethetic medication.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b="0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in obstetric analgesia (no decrease in respiration)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013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in severe visceral pain; renal and biliary </a:t>
                      </a:r>
                      <a:r>
                        <a:rPr lang="en-US" sz="1013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colics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(smooth muscles relaxant).</a:t>
                      </a:r>
                      <a:b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13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for acute pain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870" b="0" kern="1200" dirty="0">
                        <a:solidFill>
                          <a:srgbClr val="008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87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Pethidine</a:t>
                      </a:r>
                      <a:r>
                        <a:rPr lang="en-US" sz="87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metabolized by dealkylation for this reason  it doesn’t accumulate in the body of the fetus  so, it won’t cause respiratory depression in the fetus</a:t>
                      </a:r>
                      <a:r>
                        <a:rPr lang="en-US" sz="870" b="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</a:t>
                      </a:r>
                      <a:r>
                        <a:rPr lang="en-US" sz="1013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atropine-like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 (</a:t>
                      </a:r>
                      <a:r>
                        <a:rPr lang="en-US" sz="1013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smooth muscle relaxant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r>
                        <a:rPr lang="en-US" sz="870" b="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we can use it with biliary colic and pancreatitis.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Analgesic supplement during anesthesia (</a:t>
                      </a: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intrathecal </a:t>
                      </a:r>
                      <a:r>
                        <a:rPr lang="en-US" sz="1013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injection into the spinal canal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Induce and maintain anesthesia in poor-risk pts (</a:t>
                      </a:r>
                      <a:r>
                        <a:rPr lang="en-US" sz="1013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stabilizing heart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013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in combination with</a:t>
                      </a:r>
                      <a:r>
                        <a:rPr lang="en-US" sz="1013" b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Droperidol 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NEUROLEPTANALGESIA. - In cancer pain and severe postoperative pain; 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(transdermal patch changed every 72 hrs) </a:t>
                      </a:r>
                      <a:endParaRPr lang="ar-SA" sz="1013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ar-SA" sz="1013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838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ADRs</a:t>
                      </a: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Seizures (not use with epileptics)</a:t>
                      </a:r>
                      <a:b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Nausea</a:t>
                      </a:r>
                      <a:b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Dry mouth </a:t>
                      </a:r>
                      <a:endParaRPr lang="en-US" dirty="0"/>
                    </a:p>
                    <a:p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Dizziness</a:t>
                      </a:r>
                      <a:b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Sedation</a:t>
                      </a:r>
                      <a:b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Less ADRs on</a:t>
                      </a:r>
                      <a:r>
                        <a:rPr lang="en-US" sz="1013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and CVS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Tremors, convulsions </a:t>
                      </a:r>
                      <a:r>
                        <a:rPr lang="en-US" sz="85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due to the serotonin in the brain</a:t>
                      </a: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hyperthermia, hypotension.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Blurred vision, dry mouth, urine retention </a:t>
                      </a:r>
                      <a:r>
                        <a:rPr lang="en-US" sz="1013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(atropine-like effects)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13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Tolerance and addiction.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Respiratory depression (most serious)</a:t>
                      </a:r>
                      <a:b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CV effects are less</a:t>
                      </a:r>
                      <a:r>
                        <a:rPr lang="en-US" sz="1013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50" b="1" dirty="0" smtClean="0">
                          <a:solidFill>
                            <a:srgbClr val="008F00"/>
                          </a:solidFill>
                        </a:rPr>
                        <a:t> So it is good for pts with heart problems.</a:t>
                      </a: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13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Bradycardia may still occur </a:t>
                      </a:r>
                      <a:endParaRPr lang="en-US" b="0" dirty="0"/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479686"/>
            <a:ext cx="1477711" cy="305423"/>
            <a:chOff x="1287886" y="1345655"/>
            <a:chExt cx="2090118" cy="470544"/>
          </a:xfrm>
          <a:solidFill>
            <a:srgbClr val="942093"/>
          </a:solidFill>
        </p:grpSpPr>
        <p:sp>
          <p:nvSpPr>
            <p:cNvPr id="12" name="Delay 3"/>
            <p:cNvSpPr/>
            <p:nvPr/>
          </p:nvSpPr>
          <p:spPr>
            <a:xfrm>
              <a:off x="3098045" y="1345655"/>
              <a:ext cx="279959" cy="47054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Process 4"/>
            <p:cNvSpPr/>
            <p:nvPr/>
          </p:nvSpPr>
          <p:spPr>
            <a:xfrm>
              <a:off x="1287886" y="1345655"/>
              <a:ext cx="1856348" cy="47054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Opioid drugs:</a:t>
              </a: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392278"/>
            <a:ext cx="1857829" cy="313059"/>
            <a:chOff x="1287886" y="1345655"/>
            <a:chExt cx="2090118" cy="470544"/>
          </a:xfrm>
          <a:solidFill>
            <a:srgbClr val="942093"/>
          </a:solidFill>
        </p:grpSpPr>
        <p:sp>
          <p:nvSpPr>
            <p:cNvPr id="15" name="Delay 3"/>
            <p:cNvSpPr/>
            <p:nvPr/>
          </p:nvSpPr>
          <p:spPr>
            <a:xfrm>
              <a:off x="3098045" y="1345655"/>
              <a:ext cx="279959" cy="47054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Process 4"/>
            <p:cNvSpPr/>
            <p:nvPr/>
          </p:nvSpPr>
          <p:spPr>
            <a:xfrm>
              <a:off x="1287886" y="1345655"/>
              <a:ext cx="1856348" cy="47054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Opioid Agonists:</a:t>
              </a:r>
            </a:p>
            <a:p>
              <a:endParaRPr lang="en-US" sz="1400" b="1" dirty="0">
                <a:solidFill>
                  <a:schemeClr val="tx1"/>
                </a:solidFill>
              </a:endParaRPr>
            </a:p>
            <a:p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A2FD732-9D9C-424F-BD0B-069CDDE8F5D4}"/>
              </a:ext>
            </a:extLst>
          </p:cNvPr>
          <p:cNvSpPr txBox="1"/>
          <p:nvPr/>
        </p:nvSpPr>
        <p:spPr>
          <a:xfrm>
            <a:off x="5396958" y="7661705"/>
            <a:ext cx="14178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1000" b="1" dirty="0">
                <a:solidFill>
                  <a:srgbClr val="008F00"/>
                </a:solidFill>
              </a:rPr>
              <a:t>لصقه تخدر كل </a:t>
            </a:r>
            <a:r>
              <a:rPr lang="ar-SA" sz="1000" b="1" dirty="0" smtClean="0">
                <a:solidFill>
                  <a:srgbClr val="008F00"/>
                </a:solidFill>
              </a:rPr>
              <a:t>الجسم </a:t>
            </a:r>
            <a:r>
              <a:rPr lang="ar-SA" sz="1000" b="1" smtClean="0">
                <a:solidFill>
                  <a:srgbClr val="008F00"/>
                </a:solidFill>
              </a:rPr>
              <a:t>و يتم تغييرها </a:t>
            </a:r>
            <a:r>
              <a:rPr lang="ar-SA" sz="1000" b="1" dirty="0" smtClean="0">
                <a:solidFill>
                  <a:srgbClr val="008F00"/>
                </a:solidFill>
              </a:rPr>
              <a:t>كل ٣ أيام </a:t>
            </a:r>
            <a:endParaRPr lang="en-US" sz="1000" dirty="0">
              <a:solidFill>
                <a:srgbClr val="008F00"/>
              </a:solidFill>
            </a:endParaRPr>
          </a:p>
        </p:txBody>
      </p:sp>
      <p:pic>
        <p:nvPicPr>
          <p:cNvPr id="24" name="Picture 23" descr="Screen Clipping">
            <a:extLst>
              <a:ext uri="{FF2B5EF4-FFF2-40B4-BE49-F238E27FC236}">
                <a16:creationId xmlns="" xmlns:a16="http://schemas.microsoft.com/office/drawing/2014/main" id="{24018794-87F0-4F12-9093-2D5CAB80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48" y="7558647"/>
            <a:ext cx="884940" cy="606226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388" y="3784922"/>
            <a:ext cx="1250071" cy="128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0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Opioids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03219"/>
              </p:ext>
            </p:extLst>
          </p:nvPr>
        </p:nvGraphicFramePr>
        <p:xfrm>
          <a:off x="0" y="566922"/>
          <a:ext cx="6858000" cy="9339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1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18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agonists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96FF">
                        <a:alpha val="2902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Antagonists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8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349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3C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METHADONE 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F930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NALOXONE 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F2F9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NALTREXONE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9437FF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9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Action/Mech.</a:t>
                      </a:r>
                      <a:r>
                        <a:rPr lang="en-US" sz="1400" b="1" baseline="0" dirty="0">
                          <a:latin typeface="+mn-lt"/>
                          <a:ea typeface="Kartika" charset="0"/>
                          <a:cs typeface="Kartika" charset="0"/>
                        </a:rPr>
                        <a:t> of action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Weaker synthetic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b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agonist.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antagonist of the N-methyl- D- aspartate (</a:t>
                      </a:r>
                      <a:r>
                        <a:rPr lang="en-US" sz="11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NMDA</a:t>
                      </a:r>
                      <a:r>
                        <a:rPr lang="en-US" sz="11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receptor. </a:t>
                      </a:r>
                      <a:endParaRPr lang="en-US" sz="1100" dirty="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Pure opioid antagonist 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Competitive antagonist to μ, κ, and δ. 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similar to </a:t>
                      </a:r>
                      <a:endParaRPr lang="en-US" sz="1200" b="0" dirty="0"/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Naloxone 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1050" dirty="0"/>
                    </a:p>
                    <a:p>
                      <a:pPr algn="ctr"/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dirty="0"/>
                    </a:p>
                    <a:p>
                      <a:pPr algn="ctr"/>
                      <a:endParaRPr lang="en-US" sz="105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039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P.D </a:t>
                      </a:r>
                      <a:endParaRPr lang="en-US" sz="2000" dirty="0"/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non-addicts, it causes tolerance and dependence but not as severe as that of </a:t>
                      </a: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Morphine. </a:t>
                      </a:r>
                      <a:endParaRPr 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6166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P.K </a:t>
                      </a:r>
                      <a:endParaRPr lang="en-US" sz="1400" dirty="0"/>
                    </a:p>
                    <a:p>
                      <a:pPr algn="ctr"/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T1/2 = 55 </a:t>
                      </a:r>
                      <a:r>
                        <a:rPr lang="mr-IN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mr-IN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mr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 lasts only for 2-4 hrs. 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Longer duration of action.</a:t>
                      </a:r>
                      <a:b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T1/2 = 10hrs 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3999">
                <a:tc rowSpan="3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Indications </a:t>
                      </a:r>
                      <a:endParaRPr lang="en-US" sz="1400" b="1" dirty="0"/>
                    </a:p>
                    <a:p>
                      <a:pPr algn="ctr"/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treat and control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withdrawal </a:t>
                      </a:r>
                      <a:r>
                        <a:rPr lang="en-US" sz="11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people who have become addicted to opiates such as heroin) </a:t>
                      </a:r>
                      <a:endParaRPr lang="en-US" sz="1100" dirty="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neurogenic pain </a:t>
                      </a:r>
                      <a:r>
                        <a:rPr lang="en-US" sz="1100" kern="1200" dirty="0">
                          <a:solidFill>
                            <a:schemeClr val="accent3"/>
                          </a:solidFill>
                          <a:effectLst/>
                          <a:latin typeface="Wingdings" charset="2"/>
                          <a:ea typeface="+mn-ea"/>
                          <a:cs typeface="+mn-cs"/>
                        </a:rPr>
                        <a:t></a:t>
                      </a:r>
                      <a:r>
                        <a:rPr lang="en-US" sz="110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NMDA antagonist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00" dirty="0"/>
                    </a:p>
                    <a:p>
                      <a:endParaRPr 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treat and reverse </a:t>
                      </a:r>
                      <a:r>
                        <a:rPr lang="en-US" sz="11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depression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caused by opioid overdose.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the effect of analgesia on the respiration of the new born baby. </a:t>
                      </a:r>
                      <a:endParaRPr lang="en-US" sz="1100" b="0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Precipitates </a:t>
                      </a:r>
                      <a:r>
                        <a:rPr lang="en-US" sz="11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withdrawal syndrome in addicts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00" b="0" dirty="0"/>
                    </a:p>
                    <a:p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40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B5F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OPIOID ANTAGONISTS </a:t>
                      </a:r>
                      <a:endParaRPr lang="en-US" sz="1400" dirty="0"/>
                    </a:p>
                  </a:txBody>
                  <a:tcPr anchor="ctr">
                    <a:solidFill>
                      <a:srgbClr val="EED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5372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addiction of opioid: 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013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methadone</a:t>
                      </a:r>
                      <a:r>
                        <a:rPr lang="en-US" sz="101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30" y="7957039"/>
            <a:ext cx="4056436" cy="1837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1268" y="7957040"/>
            <a:ext cx="782516" cy="226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Morphine</a:t>
            </a:r>
            <a:r>
              <a:rPr lang="en-US" sz="2000" b="1" dirty="0"/>
              <a:t> 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5473211" y="7964768"/>
            <a:ext cx="958362" cy="226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Naloxone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075" y="7957039"/>
            <a:ext cx="949569" cy="226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FF"/>
                </a:solidFill>
              </a:rPr>
              <a:t>Nalorphine </a:t>
            </a:r>
            <a:endParaRPr lang="en-US" sz="1100" b="1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11600" r="51026" b="65964"/>
          <a:stretch/>
        </p:blipFill>
        <p:spPr>
          <a:xfrm>
            <a:off x="439615" y="8015345"/>
            <a:ext cx="908414" cy="839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 t="11400" r="7563" b="66264"/>
          <a:stretch/>
        </p:blipFill>
        <p:spPr>
          <a:xfrm>
            <a:off x="1503580" y="8015346"/>
            <a:ext cx="905116" cy="8392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9614" y="8177480"/>
            <a:ext cx="302594" cy="50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" b="1" dirty="0">
                <a:solidFill>
                  <a:sysClr val="windowText" lastClr="000000"/>
                </a:solidFill>
              </a:rPr>
              <a:t>An ADDICT </a:t>
            </a:r>
            <a:endParaRPr lang="en-US" sz="2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4" t="47371" r="6218" b="30051"/>
          <a:stretch/>
        </p:blipFill>
        <p:spPr>
          <a:xfrm>
            <a:off x="1484091" y="9136710"/>
            <a:ext cx="924605" cy="72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47641" r="51393" b="30174"/>
          <a:stretch/>
        </p:blipFill>
        <p:spPr>
          <a:xfrm>
            <a:off x="439614" y="9136710"/>
            <a:ext cx="908415" cy="7229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4091" y="9685403"/>
            <a:ext cx="302594" cy="50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" dirty="0">
                <a:solidFill>
                  <a:srgbClr val="0000FF"/>
                </a:solidFill>
              </a:rPr>
              <a:t>methadone</a:t>
            </a:r>
            <a:endParaRPr lang="en-US" sz="2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4091" y="9183011"/>
            <a:ext cx="393710" cy="1132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solidFill>
                  <a:sysClr val="windowText" lastClr="000000"/>
                </a:solidFill>
              </a:rPr>
              <a:t>After 72 hours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0405" y="2015200"/>
            <a:ext cx="1298654" cy="241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8F00"/>
                </a:solidFill>
              </a:rPr>
              <a:t>Use for overdose of morphine </a:t>
            </a:r>
            <a:r>
              <a:rPr lang="en-US" sz="1000" smtClean="0">
                <a:solidFill>
                  <a:srgbClr val="008F00"/>
                </a:solidFill>
              </a:rPr>
              <a:t>(antidote)</a:t>
            </a:r>
            <a:endParaRPr lang="en-US" sz="1000" dirty="0">
              <a:solidFill>
                <a:srgbClr val="008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52CE4B-6730-406A-AAF4-8811F6DDCADC}"/>
              </a:ext>
            </a:extLst>
          </p:cNvPr>
          <p:cNvSpPr txBox="1"/>
          <p:nvPr/>
        </p:nvSpPr>
        <p:spPr>
          <a:xfrm>
            <a:off x="5148451" y="7281197"/>
            <a:ext cx="170954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1000" b="1" dirty="0" smtClean="0">
                <a:solidFill>
                  <a:srgbClr val="008F00"/>
                </a:solidFill>
              </a:rPr>
              <a:t>It is better to be </a:t>
            </a:r>
            <a:r>
              <a:rPr lang="en-US" sz="1000" b="1" smtClean="0">
                <a:solidFill>
                  <a:srgbClr val="008F00"/>
                </a:solidFill>
              </a:rPr>
              <a:t>pure either Agonist </a:t>
            </a:r>
            <a:r>
              <a:rPr lang="en-US" sz="1000" b="1" dirty="0">
                <a:solidFill>
                  <a:srgbClr val="008F00"/>
                </a:solidFill>
              </a:rPr>
              <a:t>or Antagonist</a:t>
            </a:r>
            <a:endParaRPr lang="en-US" sz="1000" dirty="0">
              <a:solidFill>
                <a:srgbClr val="008F00"/>
              </a:solidFill>
            </a:endParaRPr>
          </a:p>
        </p:txBody>
      </p:sp>
      <p:pic>
        <p:nvPicPr>
          <p:cNvPr id="18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29773" y="6725001"/>
            <a:ext cx="1932559" cy="967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2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    </a:t>
            </a:r>
            <a:r>
              <a:rPr lang="en-US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غادة المزروع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ريم الشثري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ساره </a:t>
            </a:r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الشمراني</a:t>
            </a:r>
            <a:endParaRPr lang="en-US" sz="24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شذا الغيهب </a:t>
            </a: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سمر القحطاني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ريما العتيبي </a:t>
            </a:r>
            <a:endParaRPr lang="ar-SA" sz="24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روان سعد القحطاني 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2779082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doctors slides </a:t>
            </a:r>
          </a:p>
          <a:p>
            <a:r>
              <a:rPr lang="en-US" sz="1600" dirty="0"/>
              <a:t>2- 435 team’s work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32392" y="9441951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@pharma436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8828782"/>
            <a:ext cx="447779" cy="447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8461" y="888016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3188101" y="8831934"/>
            <a:ext cx="441083" cy="463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51540" y="893291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Your feedback: </a:t>
            </a:r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11672" b="10049"/>
          <a:stretch/>
        </p:blipFill>
        <p:spPr>
          <a:xfrm>
            <a:off x="311347" y="9393210"/>
            <a:ext cx="573552" cy="4489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4539" y="9211194"/>
            <a:ext cx="3683726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https://docs.google.com/forms/d/1sxDqHtpP3bUaOhQmYw96IE7mX-DlrklT5dlZUA2teSI/edit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</TotalTime>
  <Words>2344</Words>
  <Application>Microsoft Macintosh PowerPoint</Application>
  <PresentationFormat>A4 Paper (210x297 mm)</PresentationFormat>
  <Paragraphs>333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.AppleSystemUIFont</vt:lpstr>
      <vt:lpstr>Abadi MT Condensed Extra Bold</vt:lpstr>
      <vt:lpstr>Al Tarikh</vt:lpstr>
      <vt:lpstr>Arial</vt:lpstr>
      <vt:lpstr>Calibri</vt:lpstr>
      <vt:lpstr>Calibri Light</vt:lpstr>
      <vt:lpstr>Goudy Old Style</vt:lpstr>
      <vt:lpstr>Kartika</vt:lpstr>
      <vt:lpstr>Times New Roman</vt:lpstr>
      <vt:lpstr>Tsukushi A Round Gothic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شوق</cp:lastModifiedBy>
  <cp:revision>214</cp:revision>
  <cp:lastPrinted>2017-09-20T21:28:47Z</cp:lastPrinted>
  <dcterms:created xsi:type="dcterms:W3CDTF">2017-09-15T11:36:59Z</dcterms:created>
  <dcterms:modified xsi:type="dcterms:W3CDTF">2017-10-27T12:25:15Z</dcterms:modified>
</cp:coreProperties>
</file>