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media/image9.jpg" ContentType="image/jpg"/>
  <Override PartName="/ppt/media/image12.jpg" ContentType="image/jpg"/>
  <Override PartName="/ppt/notesSlides/notesSlide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030" r:id="rId1"/>
  </p:sldMasterIdLst>
  <p:notesMasterIdLst>
    <p:notesMasterId r:id="rId12"/>
  </p:notesMasterIdLst>
  <p:sldIdLst>
    <p:sldId id="270" r:id="rId2"/>
    <p:sldId id="279" r:id="rId3"/>
    <p:sldId id="280" r:id="rId4"/>
    <p:sldId id="274" r:id="rId5"/>
    <p:sldId id="275" r:id="rId6"/>
    <p:sldId id="281" r:id="rId7"/>
    <p:sldId id="282" r:id="rId8"/>
    <p:sldId id="284" r:id="rId9"/>
    <p:sldId id="283" r:id="rId10"/>
    <p:sldId id="257" r:id="rId11"/>
  </p:sldIdLst>
  <p:sldSz cx="6858000" cy="9906000" type="A4"/>
  <p:notesSz cx="6858000" cy="9144000"/>
  <p:defaultTextStyle>
    <a:defPPr>
      <a:defRPr lang="en-US"/>
    </a:defPPr>
    <a:lvl1pPr marL="0" algn="l" defTabSz="663123" rtl="0" eaLnBrk="1" latinLnBrk="0" hangingPunct="1">
      <a:defRPr sz="1305" kern="1200">
        <a:solidFill>
          <a:schemeClr val="tx1"/>
        </a:solidFill>
        <a:latin typeface="+mn-lt"/>
        <a:ea typeface="+mn-ea"/>
        <a:cs typeface="+mn-cs"/>
      </a:defRPr>
    </a:lvl1pPr>
    <a:lvl2pPr marL="331561" algn="l" defTabSz="663123" rtl="0" eaLnBrk="1" latinLnBrk="0" hangingPunct="1">
      <a:defRPr sz="1305" kern="1200">
        <a:solidFill>
          <a:schemeClr val="tx1"/>
        </a:solidFill>
        <a:latin typeface="+mn-lt"/>
        <a:ea typeface="+mn-ea"/>
        <a:cs typeface="+mn-cs"/>
      </a:defRPr>
    </a:lvl2pPr>
    <a:lvl3pPr marL="663123" algn="l" defTabSz="663123" rtl="0" eaLnBrk="1" latinLnBrk="0" hangingPunct="1">
      <a:defRPr sz="1305" kern="1200">
        <a:solidFill>
          <a:schemeClr val="tx1"/>
        </a:solidFill>
        <a:latin typeface="+mn-lt"/>
        <a:ea typeface="+mn-ea"/>
        <a:cs typeface="+mn-cs"/>
      </a:defRPr>
    </a:lvl3pPr>
    <a:lvl4pPr marL="994684" algn="l" defTabSz="663123" rtl="0" eaLnBrk="1" latinLnBrk="0" hangingPunct="1">
      <a:defRPr sz="1305" kern="1200">
        <a:solidFill>
          <a:schemeClr val="tx1"/>
        </a:solidFill>
        <a:latin typeface="+mn-lt"/>
        <a:ea typeface="+mn-ea"/>
        <a:cs typeface="+mn-cs"/>
      </a:defRPr>
    </a:lvl4pPr>
    <a:lvl5pPr marL="1326246" algn="l" defTabSz="663123" rtl="0" eaLnBrk="1" latinLnBrk="0" hangingPunct="1">
      <a:defRPr sz="1305" kern="1200">
        <a:solidFill>
          <a:schemeClr val="tx1"/>
        </a:solidFill>
        <a:latin typeface="+mn-lt"/>
        <a:ea typeface="+mn-ea"/>
        <a:cs typeface="+mn-cs"/>
      </a:defRPr>
    </a:lvl5pPr>
    <a:lvl6pPr marL="1657807" algn="l" defTabSz="663123" rtl="0" eaLnBrk="1" latinLnBrk="0" hangingPunct="1">
      <a:defRPr sz="1305" kern="1200">
        <a:solidFill>
          <a:schemeClr val="tx1"/>
        </a:solidFill>
        <a:latin typeface="+mn-lt"/>
        <a:ea typeface="+mn-ea"/>
        <a:cs typeface="+mn-cs"/>
      </a:defRPr>
    </a:lvl6pPr>
    <a:lvl7pPr marL="1989369" algn="l" defTabSz="663123" rtl="0" eaLnBrk="1" latinLnBrk="0" hangingPunct="1">
      <a:defRPr sz="1305" kern="1200">
        <a:solidFill>
          <a:schemeClr val="tx1"/>
        </a:solidFill>
        <a:latin typeface="+mn-lt"/>
        <a:ea typeface="+mn-ea"/>
        <a:cs typeface="+mn-cs"/>
      </a:defRPr>
    </a:lvl7pPr>
    <a:lvl8pPr marL="2320930" algn="l" defTabSz="663123" rtl="0" eaLnBrk="1" latinLnBrk="0" hangingPunct="1">
      <a:defRPr sz="1305" kern="1200">
        <a:solidFill>
          <a:schemeClr val="tx1"/>
        </a:solidFill>
        <a:latin typeface="+mn-lt"/>
        <a:ea typeface="+mn-ea"/>
        <a:cs typeface="+mn-cs"/>
      </a:defRPr>
    </a:lvl8pPr>
    <a:lvl9pPr marL="2652492" algn="l" defTabSz="663123" rtl="0" eaLnBrk="1" latinLnBrk="0" hangingPunct="1">
      <a:defRPr sz="1305"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7E79"/>
    <a:srgbClr val="FC00FE"/>
    <a:srgbClr val="D883FF"/>
    <a:srgbClr val="FF9300"/>
    <a:srgbClr val="009193"/>
    <a:srgbClr val="00FB92"/>
    <a:srgbClr val="0432FF"/>
    <a:srgbClr val="FFD579"/>
    <a:srgbClr val="0096FF"/>
    <a:srgbClr val="00905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143" autoAdjust="0"/>
    <p:restoredTop sz="95206" autoAdjust="0"/>
  </p:normalViewPr>
  <p:slideViewPr>
    <p:cSldViewPr snapToGrid="0" snapToObjects="1">
      <p:cViewPr varScale="1">
        <p:scale>
          <a:sx n="43" d="100"/>
          <a:sy n="43" d="100"/>
        </p:scale>
        <p:origin x="2136" y="44"/>
      </p:cViewPr>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D3F0F73-35DB-BA46-96B0-946841C72A4A}" type="doc">
      <dgm:prSet loTypeId="urn:microsoft.com/office/officeart/2008/layout/HorizontalMultiLevelHierarchy" loCatId="" qsTypeId="urn:microsoft.com/office/officeart/2005/8/quickstyle/simple2" qsCatId="simple" csTypeId="urn:microsoft.com/office/officeart/2005/8/colors/accent0_2" csCatId="mainScheme" phldr="1"/>
      <dgm:spPr/>
      <dgm:t>
        <a:bodyPr/>
        <a:lstStyle/>
        <a:p>
          <a:endParaRPr lang="en-US"/>
        </a:p>
      </dgm:t>
    </dgm:pt>
    <dgm:pt modelId="{3859FAAB-EB25-E244-9ADF-CA615BE60D66}">
      <dgm:prSet phldrT="[Text]" custT="1"/>
      <dgm:spPr>
        <a:ln w="28575">
          <a:solidFill>
            <a:srgbClr val="FF9300">
              <a:alpha val="36078"/>
            </a:srgbClr>
          </a:solidFill>
        </a:ln>
      </dgm:spPr>
      <dgm:t>
        <a:bodyPr/>
        <a:lstStyle/>
        <a:p>
          <a:r>
            <a:rPr lang="en-US" sz="1800" b="1">
              <a:latin typeface="+mn-lt"/>
            </a:rPr>
            <a:t>Psychoses :</a:t>
          </a:r>
          <a:endParaRPr lang="en-US" sz="1800" dirty="0"/>
        </a:p>
      </dgm:t>
    </dgm:pt>
    <dgm:pt modelId="{C95895E5-1238-6C44-8BD3-0F289A436AED}" type="parTrans" cxnId="{6649A2FC-5E12-7B41-A524-2053EA4B83C3}">
      <dgm:prSet/>
      <dgm:spPr/>
      <dgm:t>
        <a:bodyPr/>
        <a:lstStyle/>
        <a:p>
          <a:endParaRPr lang="en-US" sz="1050">
            <a:solidFill>
              <a:schemeClr val="tx1"/>
            </a:solidFill>
          </a:endParaRPr>
        </a:p>
      </dgm:t>
    </dgm:pt>
    <dgm:pt modelId="{5F62BD63-E5DC-C044-8D00-CDD13E90DAA2}" type="sibTrans" cxnId="{6649A2FC-5E12-7B41-A524-2053EA4B83C3}">
      <dgm:prSet/>
      <dgm:spPr/>
      <dgm:t>
        <a:bodyPr/>
        <a:lstStyle/>
        <a:p>
          <a:endParaRPr lang="en-US" sz="1050">
            <a:solidFill>
              <a:schemeClr val="tx1"/>
            </a:solidFill>
          </a:endParaRPr>
        </a:p>
      </dgm:t>
    </dgm:pt>
    <dgm:pt modelId="{E701782A-1818-E94E-AAA6-5E7A7312C8A6}">
      <dgm:prSet phldrT="[Text]" custT="1"/>
      <dgm:spPr>
        <a:ln w="28575">
          <a:solidFill>
            <a:srgbClr val="009193">
              <a:alpha val="69804"/>
            </a:srgbClr>
          </a:solidFill>
        </a:ln>
      </dgm:spPr>
      <dgm:t>
        <a:bodyPr/>
        <a:lstStyle/>
        <a:p>
          <a:r>
            <a:rPr lang="en-US" altLang="en-US" sz="1200" dirty="0" smtClean="0">
              <a:cs typeface="Arial" charset="0"/>
            </a:rPr>
            <a:t>Schizophrenia </a:t>
          </a:r>
          <a:r>
            <a:rPr lang="en-US" altLang="en-US" sz="1200" dirty="0" smtClean="0">
              <a:solidFill>
                <a:srgbClr val="00B050"/>
              </a:solidFill>
              <a:cs typeface="Arial" charset="0"/>
            </a:rPr>
            <a:t>affect thoughts </a:t>
          </a:r>
          <a:endParaRPr lang="en-US" sz="1200" dirty="0">
            <a:solidFill>
              <a:srgbClr val="00B050"/>
            </a:solidFill>
          </a:endParaRPr>
        </a:p>
      </dgm:t>
    </dgm:pt>
    <dgm:pt modelId="{B6DD09DD-CEE9-714C-9D07-2AE756CE2F93}" type="parTrans" cxnId="{5E3770E0-5B71-1F46-9F84-90878F5BC0D0}">
      <dgm:prSet custT="1"/>
      <dgm:spPr/>
      <dgm:t>
        <a:bodyPr/>
        <a:lstStyle/>
        <a:p>
          <a:endParaRPr lang="en-US" sz="1050">
            <a:solidFill>
              <a:schemeClr val="tx1"/>
            </a:solidFill>
          </a:endParaRPr>
        </a:p>
      </dgm:t>
    </dgm:pt>
    <dgm:pt modelId="{9A7E9102-253E-344E-9185-BD2EA69AF8F2}" type="sibTrans" cxnId="{5E3770E0-5B71-1F46-9F84-90878F5BC0D0}">
      <dgm:prSet/>
      <dgm:spPr/>
      <dgm:t>
        <a:bodyPr/>
        <a:lstStyle/>
        <a:p>
          <a:endParaRPr lang="en-US" sz="1050">
            <a:solidFill>
              <a:schemeClr val="tx1"/>
            </a:solidFill>
          </a:endParaRPr>
        </a:p>
      </dgm:t>
    </dgm:pt>
    <dgm:pt modelId="{6930AC07-6B60-A942-9008-CEE0F4A42713}">
      <dgm:prSet phldrT="[Text]" custT="1"/>
      <dgm:spPr>
        <a:ln w="28575">
          <a:solidFill>
            <a:srgbClr val="009193">
              <a:alpha val="69804"/>
            </a:srgbClr>
          </a:solidFill>
        </a:ln>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n-US" altLang="en-US" sz="1200" dirty="0">
              <a:cs typeface="Arial" charset="0"/>
            </a:rPr>
            <a:t>Affective </a:t>
          </a:r>
          <a:r>
            <a:rPr lang="en-US" altLang="en-US" sz="1200" dirty="0" smtClean="0">
              <a:cs typeface="Arial" charset="0"/>
            </a:rPr>
            <a:t>Psychoses </a:t>
          </a:r>
          <a:r>
            <a:rPr lang="en-US" altLang="en-US" sz="1200" dirty="0" smtClean="0">
              <a:solidFill>
                <a:srgbClr val="00B050"/>
              </a:solidFill>
              <a:cs typeface="Arial" charset="0"/>
            </a:rPr>
            <a:t>affects mood</a:t>
          </a:r>
          <a:endParaRPr lang="en-US" sz="1200" dirty="0" smtClean="0">
            <a:solidFill>
              <a:srgbClr val="00B050"/>
            </a:solidFill>
          </a:endParaRPr>
        </a:p>
        <a:p>
          <a:pPr defTabSz="533400">
            <a:lnSpc>
              <a:spcPct val="90000"/>
            </a:lnSpc>
            <a:spcBef>
              <a:spcPct val="0"/>
            </a:spcBef>
            <a:spcAft>
              <a:spcPct val="35000"/>
            </a:spcAft>
          </a:pPr>
          <a:endParaRPr lang="en-US" sz="1200" dirty="0">
            <a:solidFill>
              <a:srgbClr val="00B050"/>
            </a:solidFill>
          </a:endParaRPr>
        </a:p>
      </dgm:t>
    </dgm:pt>
    <dgm:pt modelId="{0E6158D3-4D59-F642-B8C4-451197939628}" type="parTrans" cxnId="{9AD9BDDE-4044-0645-BB6E-66E68F814197}">
      <dgm:prSet custT="1"/>
      <dgm:spPr/>
      <dgm:t>
        <a:bodyPr/>
        <a:lstStyle/>
        <a:p>
          <a:endParaRPr lang="en-US" sz="1050">
            <a:solidFill>
              <a:schemeClr val="tx1"/>
            </a:solidFill>
          </a:endParaRPr>
        </a:p>
      </dgm:t>
    </dgm:pt>
    <dgm:pt modelId="{3F490E2E-E9E3-7D49-9EDE-BE08AFACA114}" type="sibTrans" cxnId="{9AD9BDDE-4044-0645-BB6E-66E68F814197}">
      <dgm:prSet/>
      <dgm:spPr/>
      <dgm:t>
        <a:bodyPr/>
        <a:lstStyle/>
        <a:p>
          <a:endParaRPr lang="en-US" sz="1050">
            <a:solidFill>
              <a:schemeClr val="tx1"/>
            </a:solidFill>
          </a:endParaRPr>
        </a:p>
      </dgm:t>
    </dgm:pt>
    <dgm:pt modelId="{41BDD76E-770C-4A43-90C6-6FB79290B0B2}">
      <dgm:prSet custT="1"/>
      <dgm:spPr>
        <a:ln w="28575">
          <a:solidFill>
            <a:srgbClr val="FF2F92">
              <a:alpha val="38039"/>
            </a:srgbClr>
          </a:solidFill>
        </a:ln>
      </dgm:spPr>
      <dgm:t>
        <a:bodyPr/>
        <a:lstStyle/>
        <a:p>
          <a:r>
            <a:rPr lang="en-US" altLang="en-US" sz="1200" dirty="0">
              <a:cs typeface="Arial" charset="0"/>
            </a:rPr>
            <a:t>Mania. </a:t>
          </a:r>
          <a:endParaRPr lang="en-US" sz="1200" dirty="0"/>
        </a:p>
      </dgm:t>
    </dgm:pt>
    <dgm:pt modelId="{750247AF-E7E5-8A46-B922-9C5DB0121A9A}" type="parTrans" cxnId="{4F5ED8F6-AFEB-C24A-91B6-88778822EDCD}">
      <dgm:prSet custT="1"/>
      <dgm:spPr/>
      <dgm:t>
        <a:bodyPr/>
        <a:lstStyle/>
        <a:p>
          <a:endParaRPr lang="en-US" sz="1050">
            <a:solidFill>
              <a:schemeClr val="tx1"/>
            </a:solidFill>
          </a:endParaRPr>
        </a:p>
      </dgm:t>
    </dgm:pt>
    <dgm:pt modelId="{03B2A0B2-1C2E-904C-A9FB-876BFDECF3DF}" type="sibTrans" cxnId="{4F5ED8F6-AFEB-C24A-91B6-88778822EDCD}">
      <dgm:prSet/>
      <dgm:spPr/>
      <dgm:t>
        <a:bodyPr/>
        <a:lstStyle/>
        <a:p>
          <a:endParaRPr lang="en-US" sz="1050">
            <a:solidFill>
              <a:schemeClr val="tx1"/>
            </a:solidFill>
          </a:endParaRPr>
        </a:p>
      </dgm:t>
    </dgm:pt>
    <dgm:pt modelId="{6AD3B431-E9CD-3143-8904-F17A80B0DEB1}">
      <dgm:prSet custT="1"/>
      <dgm:spPr>
        <a:ln w="28575">
          <a:solidFill>
            <a:srgbClr val="FF2F92">
              <a:alpha val="38039"/>
            </a:srgbClr>
          </a:solidFill>
        </a:ln>
      </dgm:spPr>
      <dgm:t>
        <a:bodyPr/>
        <a:lstStyle/>
        <a:p>
          <a:r>
            <a:rPr lang="en-US" altLang="en-US" sz="1200" dirty="0">
              <a:cs typeface="Arial" charset="0"/>
            </a:rPr>
            <a:t>Depression</a:t>
          </a:r>
          <a:endParaRPr lang="en-US" sz="1200" dirty="0"/>
        </a:p>
      </dgm:t>
    </dgm:pt>
    <dgm:pt modelId="{C36090E5-298B-F041-B5B2-ECA122E363B4}" type="parTrans" cxnId="{572A3063-54B3-884F-B53E-26B5F7AF59B2}">
      <dgm:prSet custT="1"/>
      <dgm:spPr/>
      <dgm:t>
        <a:bodyPr/>
        <a:lstStyle/>
        <a:p>
          <a:endParaRPr lang="en-US" sz="1050">
            <a:solidFill>
              <a:schemeClr val="tx1"/>
            </a:solidFill>
          </a:endParaRPr>
        </a:p>
      </dgm:t>
    </dgm:pt>
    <dgm:pt modelId="{69C3EE0B-8409-6744-BA71-C8694286F1CA}" type="sibTrans" cxnId="{572A3063-54B3-884F-B53E-26B5F7AF59B2}">
      <dgm:prSet/>
      <dgm:spPr/>
      <dgm:t>
        <a:bodyPr/>
        <a:lstStyle/>
        <a:p>
          <a:endParaRPr lang="en-US" sz="1050">
            <a:solidFill>
              <a:schemeClr val="tx1"/>
            </a:solidFill>
          </a:endParaRPr>
        </a:p>
      </dgm:t>
    </dgm:pt>
    <dgm:pt modelId="{1E7BBB28-2399-B14D-9B64-410DE151EC7E}">
      <dgm:prSet custT="1"/>
      <dgm:spPr>
        <a:ln w="28575">
          <a:solidFill>
            <a:srgbClr val="FF2F92">
              <a:alpha val="38039"/>
            </a:srgbClr>
          </a:solidFill>
        </a:ln>
      </dgm:spPr>
      <dgm:t>
        <a:bodyPr/>
        <a:lstStyle/>
        <a:p>
          <a:r>
            <a:rPr lang="en-US" altLang="en-US" sz="1200" dirty="0">
              <a:cs typeface="Arial" charset="0"/>
            </a:rPr>
            <a:t>Manic-depressive illness (bipolar affective disorder). </a:t>
          </a:r>
          <a:endParaRPr lang="en-US" sz="1200" dirty="0"/>
        </a:p>
      </dgm:t>
    </dgm:pt>
    <dgm:pt modelId="{AED803E9-DE9E-C44E-9D07-C78D6FB5D429}" type="parTrans" cxnId="{4B537197-C7B6-E845-A0AF-3F85E01BA472}">
      <dgm:prSet custT="1"/>
      <dgm:spPr/>
      <dgm:t>
        <a:bodyPr/>
        <a:lstStyle/>
        <a:p>
          <a:endParaRPr lang="en-US" sz="1050">
            <a:solidFill>
              <a:schemeClr val="tx1"/>
            </a:solidFill>
          </a:endParaRPr>
        </a:p>
      </dgm:t>
    </dgm:pt>
    <dgm:pt modelId="{C89A078C-EC58-0B4E-9DE0-1419956D4EA1}" type="sibTrans" cxnId="{4B537197-C7B6-E845-A0AF-3F85E01BA472}">
      <dgm:prSet/>
      <dgm:spPr/>
      <dgm:t>
        <a:bodyPr/>
        <a:lstStyle/>
        <a:p>
          <a:endParaRPr lang="en-US" sz="1050">
            <a:solidFill>
              <a:schemeClr val="tx1"/>
            </a:solidFill>
          </a:endParaRPr>
        </a:p>
      </dgm:t>
    </dgm:pt>
    <dgm:pt modelId="{152470F4-BB43-114F-BED8-F57755AF6A05}" type="pres">
      <dgm:prSet presAssocID="{4D3F0F73-35DB-BA46-96B0-946841C72A4A}" presName="Name0" presStyleCnt="0">
        <dgm:presLayoutVars>
          <dgm:chPref val="1"/>
          <dgm:dir/>
          <dgm:animOne val="branch"/>
          <dgm:animLvl val="lvl"/>
          <dgm:resizeHandles val="exact"/>
        </dgm:presLayoutVars>
      </dgm:prSet>
      <dgm:spPr/>
      <dgm:t>
        <a:bodyPr/>
        <a:lstStyle/>
        <a:p>
          <a:endParaRPr lang="en-US"/>
        </a:p>
      </dgm:t>
    </dgm:pt>
    <dgm:pt modelId="{78A6CEDE-B4AE-0F41-BDE0-DC8ED07B05BC}" type="pres">
      <dgm:prSet presAssocID="{3859FAAB-EB25-E244-9ADF-CA615BE60D66}" presName="root1" presStyleCnt="0"/>
      <dgm:spPr/>
    </dgm:pt>
    <dgm:pt modelId="{E997666E-E784-2D4C-9D1B-42342BE85CEB}" type="pres">
      <dgm:prSet presAssocID="{3859FAAB-EB25-E244-9ADF-CA615BE60D66}" presName="LevelOneTextNode" presStyleLbl="node0" presStyleIdx="0" presStyleCnt="1" custScaleY="69970">
        <dgm:presLayoutVars>
          <dgm:chPref val="3"/>
        </dgm:presLayoutVars>
      </dgm:prSet>
      <dgm:spPr/>
      <dgm:t>
        <a:bodyPr/>
        <a:lstStyle/>
        <a:p>
          <a:endParaRPr lang="en-US"/>
        </a:p>
      </dgm:t>
    </dgm:pt>
    <dgm:pt modelId="{34D5268D-5BF8-9046-9A94-53C2514FE6A9}" type="pres">
      <dgm:prSet presAssocID="{3859FAAB-EB25-E244-9ADF-CA615BE60D66}" presName="level2hierChild" presStyleCnt="0"/>
      <dgm:spPr/>
    </dgm:pt>
    <dgm:pt modelId="{96D1A140-09FD-7544-B6EB-5CB48CF57815}" type="pres">
      <dgm:prSet presAssocID="{B6DD09DD-CEE9-714C-9D07-2AE756CE2F93}" presName="conn2-1" presStyleLbl="parChTrans1D2" presStyleIdx="0" presStyleCnt="2"/>
      <dgm:spPr/>
      <dgm:t>
        <a:bodyPr/>
        <a:lstStyle/>
        <a:p>
          <a:endParaRPr lang="en-US"/>
        </a:p>
      </dgm:t>
    </dgm:pt>
    <dgm:pt modelId="{6BB496FF-E89E-CE45-B71B-84CA733B5A93}" type="pres">
      <dgm:prSet presAssocID="{B6DD09DD-CEE9-714C-9D07-2AE756CE2F93}" presName="connTx" presStyleLbl="parChTrans1D2" presStyleIdx="0" presStyleCnt="2"/>
      <dgm:spPr/>
      <dgm:t>
        <a:bodyPr/>
        <a:lstStyle/>
        <a:p>
          <a:endParaRPr lang="en-US"/>
        </a:p>
      </dgm:t>
    </dgm:pt>
    <dgm:pt modelId="{FCF29E7B-2D81-6049-9604-66B1B2867A42}" type="pres">
      <dgm:prSet presAssocID="{E701782A-1818-E94E-AAA6-5E7A7312C8A6}" presName="root2" presStyleCnt="0"/>
      <dgm:spPr/>
    </dgm:pt>
    <dgm:pt modelId="{9D74CEF3-0BD3-0344-AEE8-095498A6743C}" type="pres">
      <dgm:prSet presAssocID="{E701782A-1818-E94E-AAA6-5E7A7312C8A6}" presName="LevelTwoTextNode" presStyleLbl="node2" presStyleIdx="0" presStyleCnt="2">
        <dgm:presLayoutVars>
          <dgm:chPref val="3"/>
        </dgm:presLayoutVars>
      </dgm:prSet>
      <dgm:spPr/>
      <dgm:t>
        <a:bodyPr/>
        <a:lstStyle/>
        <a:p>
          <a:endParaRPr lang="en-US"/>
        </a:p>
      </dgm:t>
    </dgm:pt>
    <dgm:pt modelId="{E6EE36F1-B7E6-BB4B-A0E6-09A5B22828F6}" type="pres">
      <dgm:prSet presAssocID="{E701782A-1818-E94E-AAA6-5E7A7312C8A6}" presName="level3hierChild" presStyleCnt="0"/>
      <dgm:spPr/>
    </dgm:pt>
    <dgm:pt modelId="{D7847D7E-0D57-F54C-8E28-34362938EA0E}" type="pres">
      <dgm:prSet presAssocID="{0E6158D3-4D59-F642-B8C4-451197939628}" presName="conn2-1" presStyleLbl="parChTrans1D2" presStyleIdx="1" presStyleCnt="2"/>
      <dgm:spPr/>
      <dgm:t>
        <a:bodyPr/>
        <a:lstStyle/>
        <a:p>
          <a:endParaRPr lang="en-US"/>
        </a:p>
      </dgm:t>
    </dgm:pt>
    <dgm:pt modelId="{3E132B0E-F256-F848-9AAE-A1C7B87926AB}" type="pres">
      <dgm:prSet presAssocID="{0E6158D3-4D59-F642-B8C4-451197939628}" presName="connTx" presStyleLbl="parChTrans1D2" presStyleIdx="1" presStyleCnt="2"/>
      <dgm:spPr/>
      <dgm:t>
        <a:bodyPr/>
        <a:lstStyle/>
        <a:p>
          <a:endParaRPr lang="en-US"/>
        </a:p>
      </dgm:t>
    </dgm:pt>
    <dgm:pt modelId="{E76BA195-9E64-4548-B902-2977FA49868F}" type="pres">
      <dgm:prSet presAssocID="{6930AC07-6B60-A942-9008-CEE0F4A42713}" presName="root2" presStyleCnt="0"/>
      <dgm:spPr/>
    </dgm:pt>
    <dgm:pt modelId="{98F40CDA-FF8B-0B45-870A-37CC477FD083}" type="pres">
      <dgm:prSet presAssocID="{6930AC07-6B60-A942-9008-CEE0F4A42713}" presName="LevelTwoTextNode" presStyleLbl="node2" presStyleIdx="1" presStyleCnt="2">
        <dgm:presLayoutVars>
          <dgm:chPref val="3"/>
        </dgm:presLayoutVars>
      </dgm:prSet>
      <dgm:spPr/>
      <dgm:t>
        <a:bodyPr/>
        <a:lstStyle/>
        <a:p>
          <a:endParaRPr lang="en-US"/>
        </a:p>
      </dgm:t>
    </dgm:pt>
    <dgm:pt modelId="{AF5A8E43-C7EE-D247-BF35-69A0EF148480}" type="pres">
      <dgm:prSet presAssocID="{6930AC07-6B60-A942-9008-CEE0F4A42713}" presName="level3hierChild" presStyleCnt="0"/>
      <dgm:spPr/>
    </dgm:pt>
    <dgm:pt modelId="{B6254631-15D3-E74D-9685-61AD3FBE85AE}" type="pres">
      <dgm:prSet presAssocID="{750247AF-E7E5-8A46-B922-9C5DB0121A9A}" presName="conn2-1" presStyleLbl="parChTrans1D3" presStyleIdx="0" presStyleCnt="3"/>
      <dgm:spPr/>
      <dgm:t>
        <a:bodyPr/>
        <a:lstStyle/>
        <a:p>
          <a:endParaRPr lang="en-US"/>
        </a:p>
      </dgm:t>
    </dgm:pt>
    <dgm:pt modelId="{BD736F01-1F1F-6440-B60A-A90E1671BD50}" type="pres">
      <dgm:prSet presAssocID="{750247AF-E7E5-8A46-B922-9C5DB0121A9A}" presName="connTx" presStyleLbl="parChTrans1D3" presStyleIdx="0" presStyleCnt="3"/>
      <dgm:spPr/>
      <dgm:t>
        <a:bodyPr/>
        <a:lstStyle/>
        <a:p>
          <a:endParaRPr lang="en-US"/>
        </a:p>
      </dgm:t>
    </dgm:pt>
    <dgm:pt modelId="{33CCA295-0321-844C-AFF0-8E3EED8021FD}" type="pres">
      <dgm:prSet presAssocID="{41BDD76E-770C-4A43-90C6-6FB79290B0B2}" presName="root2" presStyleCnt="0"/>
      <dgm:spPr/>
    </dgm:pt>
    <dgm:pt modelId="{87653630-CEA8-964C-8CD7-32C77BDCC06C}" type="pres">
      <dgm:prSet presAssocID="{41BDD76E-770C-4A43-90C6-6FB79290B0B2}" presName="LevelTwoTextNode" presStyleLbl="node3" presStyleIdx="0" presStyleCnt="3">
        <dgm:presLayoutVars>
          <dgm:chPref val="3"/>
        </dgm:presLayoutVars>
      </dgm:prSet>
      <dgm:spPr/>
      <dgm:t>
        <a:bodyPr/>
        <a:lstStyle/>
        <a:p>
          <a:endParaRPr lang="en-US"/>
        </a:p>
      </dgm:t>
    </dgm:pt>
    <dgm:pt modelId="{B6854FA0-1239-1945-AE1A-7ED81CE1DEC5}" type="pres">
      <dgm:prSet presAssocID="{41BDD76E-770C-4A43-90C6-6FB79290B0B2}" presName="level3hierChild" presStyleCnt="0"/>
      <dgm:spPr/>
    </dgm:pt>
    <dgm:pt modelId="{968DBFB2-1E17-EF4A-BC55-666E2D1B2869}" type="pres">
      <dgm:prSet presAssocID="{C36090E5-298B-F041-B5B2-ECA122E363B4}" presName="conn2-1" presStyleLbl="parChTrans1D3" presStyleIdx="1" presStyleCnt="3"/>
      <dgm:spPr/>
      <dgm:t>
        <a:bodyPr/>
        <a:lstStyle/>
        <a:p>
          <a:endParaRPr lang="en-US"/>
        </a:p>
      </dgm:t>
    </dgm:pt>
    <dgm:pt modelId="{5D56E7A1-693C-E343-966E-FEA06EAA3E9D}" type="pres">
      <dgm:prSet presAssocID="{C36090E5-298B-F041-B5B2-ECA122E363B4}" presName="connTx" presStyleLbl="parChTrans1D3" presStyleIdx="1" presStyleCnt="3"/>
      <dgm:spPr/>
      <dgm:t>
        <a:bodyPr/>
        <a:lstStyle/>
        <a:p>
          <a:endParaRPr lang="en-US"/>
        </a:p>
      </dgm:t>
    </dgm:pt>
    <dgm:pt modelId="{9543B733-7442-064E-91E8-80ED90367275}" type="pres">
      <dgm:prSet presAssocID="{6AD3B431-E9CD-3143-8904-F17A80B0DEB1}" presName="root2" presStyleCnt="0"/>
      <dgm:spPr/>
    </dgm:pt>
    <dgm:pt modelId="{00C9F6A1-C69C-C845-B6F1-F475DD0D18FE}" type="pres">
      <dgm:prSet presAssocID="{6AD3B431-E9CD-3143-8904-F17A80B0DEB1}" presName="LevelTwoTextNode" presStyleLbl="node3" presStyleIdx="1" presStyleCnt="3">
        <dgm:presLayoutVars>
          <dgm:chPref val="3"/>
        </dgm:presLayoutVars>
      </dgm:prSet>
      <dgm:spPr/>
      <dgm:t>
        <a:bodyPr/>
        <a:lstStyle/>
        <a:p>
          <a:endParaRPr lang="en-US"/>
        </a:p>
      </dgm:t>
    </dgm:pt>
    <dgm:pt modelId="{1CDE16D5-E553-0144-8696-CE10C8FE20B2}" type="pres">
      <dgm:prSet presAssocID="{6AD3B431-E9CD-3143-8904-F17A80B0DEB1}" presName="level3hierChild" presStyleCnt="0"/>
      <dgm:spPr/>
    </dgm:pt>
    <dgm:pt modelId="{76794CF5-845C-4448-B14A-8C68F469D7DD}" type="pres">
      <dgm:prSet presAssocID="{AED803E9-DE9E-C44E-9D07-C78D6FB5D429}" presName="conn2-1" presStyleLbl="parChTrans1D3" presStyleIdx="2" presStyleCnt="3"/>
      <dgm:spPr/>
      <dgm:t>
        <a:bodyPr/>
        <a:lstStyle/>
        <a:p>
          <a:endParaRPr lang="en-US"/>
        </a:p>
      </dgm:t>
    </dgm:pt>
    <dgm:pt modelId="{4D07C7E5-D082-3140-AF4F-D9FBBB111D15}" type="pres">
      <dgm:prSet presAssocID="{AED803E9-DE9E-C44E-9D07-C78D6FB5D429}" presName="connTx" presStyleLbl="parChTrans1D3" presStyleIdx="2" presStyleCnt="3"/>
      <dgm:spPr/>
      <dgm:t>
        <a:bodyPr/>
        <a:lstStyle/>
        <a:p>
          <a:endParaRPr lang="en-US"/>
        </a:p>
      </dgm:t>
    </dgm:pt>
    <dgm:pt modelId="{37A51AFF-ED04-3F46-BE87-EE07FDFCE418}" type="pres">
      <dgm:prSet presAssocID="{1E7BBB28-2399-B14D-9B64-410DE151EC7E}" presName="root2" presStyleCnt="0"/>
      <dgm:spPr/>
    </dgm:pt>
    <dgm:pt modelId="{9D5B5AAC-8630-244C-BA83-03B6138C162F}" type="pres">
      <dgm:prSet presAssocID="{1E7BBB28-2399-B14D-9B64-410DE151EC7E}" presName="LevelTwoTextNode" presStyleLbl="node3" presStyleIdx="2" presStyleCnt="3">
        <dgm:presLayoutVars>
          <dgm:chPref val="3"/>
        </dgm:presLayoutVars>
      </dgm:prSet>
      <dgm:spPr/>
      <dgm:t>
        <a:bodyPr/>
        <a:lstStyle/>
        <a:p>
          <a:endParaRPr lang="en-US"/>
        </a:p>
      </dgm:t>
    </dgm:pt>
    <dgm:pt modelId="{3D666D2F-5441-DD41-9985-514751AB1BE4}" type="pres">
      <dgm:prSet presAssocID="{1E7BBB28-2399-B14D-9B64-410DE151EC7E}" presName="level3hierChild" presStyleCnt="0"/>
      <dgm:spPr/>
    </dgm:pt>
  </dgm:ptLst>
  <dgm:cxnLst>
    <dgm:cxn modelId="{33338A2C-2A92-D04E-8347-9ACE10AC3724}" type="presOf" srcId="{E701782A-1818-E94E-AAA6-5E7A7312C8A6}" destId="{9D74CEF3-0BD3-0344-AEE8-095498A6743C}" srcOrd="0" destOrd="0" presId="urn:microsoft.com/office/officeart/2008/layout/HorizontalMultiLevelHierarchy"/>
    <dgm:cxn modelId="{2D59FBB1-1152-7F45-8B96-4B326FF92BF9}" type="presOf" srcId="{B6DD09DD-CEE9-714C-9D07-2AE756CE2F93}" destId="{6BB496FF-E89E-CE45-B71B-84CA733B5A93}" srcOrd="1" destOrd="0" presId="urn:microsoft.com/office/officeart/2008/layout/HorizontalMultiLevelHierarchy"/>
    <dgm:cxn modelId="{6649A2FC-5E12-7B41-A524-2053EA4B83C3}" srcId="{4D3F0F73-35DB-BA46-96B0-946841C72A4A}" destId="{3859FAAB-EB25-E244-9ADF-CA615BE60D66}" srcOrd="0" destOrd="0" parTransId="{C95895E5-1238-6C44-8BD3-0F289A436AED}" sibTransId="{5F62BD63-E5DC-C044-8D00-CDD13E90DAA2}"/>
    <dgm:cxn modelId="{362C25C0-CD73-AA4E-AD5B-30E44D724FC0}" type="presOf" srcId="{C36090E5-298B-F041-B5B2-ECA122E363B4}" destId="{968DBFB2-1E17-EF4A-BC55-666E2D1B2869}" srcOrd="0" destOrd="0" presId="urn:microsoft.com/office/officeart/2008/layout/HorizontalMultiLevelHierarchy"/>
    <dgm:cxn modelId="{5E3770E0-5B71-1F46-9F84-90878F5BC0D0}" srcId="{3859FAAB-EB25-E244-9ADF-CA615BE60D66}" destId="{E701782A-1818-E94E-AAA6-5E7A7312C8A6}" srcOrd="0" destOrd="0" parTransId="{B6DD09DD-CEE9-714C-9D07-2AE756CE2F93}" sibTransId="{9A7E9102-253E-344E-9185-BD2EA69AF8F2}"/>
    <dgm:cxn modelId="{2B10E5BD-BE5A-B842-B829-316EE8BA1B2C}" type="presOf" srcId="{6930AC07-6B60-A942-9008-CEE0F4A42713}" destId="{98F40CDA-FF8B-0B45-870A-37CC477FD083}" srcOrd="0" destOrd="0" presId="urn:microsoft.com/office/officeart/2008/layout/HorizontalMultiLevelHierarchy"/>
    <dgm:cxn modelId="{9AEFDBBA-9073-7E44-A2FF-5BE5B0ED0A61}" type="presOf" srcId="{1E7BBB28-2399-B14D-9B64-410DE151EC7E}" destId="{9D5B5AAC-8630-244C-BA83-03B6138C162F}" srcOrd="0" destOrd="0" presId="urn:microsoft.com/office/officeart/2008/layout/HorizontalMultiLevelHierarchy"/>
    <dgm:cxn modelId="{A49C4847-50C1-654A-A01D-D97CB66B861A}" type="presOf" srcId="{AED803E9-DE9E-C44E-9D07-C78D6FB5D429}" destId="{76794CF5-845C-4448-B14A-8C68F469D7DD}" srcOrd="0" destOrd="0" presId="urn:microsoft.com/office/officeart/2008/layout/HorizontalMultiLevelHierarchy"/>
    <dgm:cxn modelId="{14CC3AE4-4171-7D45-BF4D-C024D04CB4AE}" type="presOf" srcId="{4D3F0F73-35DB-BA46-96B0-946841C72A4A}" destId="{152470F4-BB43-114F-BED8-F57755AF6A05}" srcOrd="0" destOrd="0" presId="urn:microsoft.com/office/officeart/2008/layout/HorizontalMultiLevelHierarchy"/>
    <dgm:cxn modelId="{572A3063-54B3-884F-B53E-26B5F7AF59B2}" srcId="{6930AC07-6B60-A942-9008-CEE0F4A42713}" destId="{6AD3B431-E9CD-3143-8904-F17A80B0DEB1}" srcOrd="1" destOrd="0" parTransId="{C36090E5-298B-F041-B5B2-ECA122E363B4}" sibTransId="{69C3EE0B-8409-6744-BA71-C8694286F1CA}"/>
    <dgm:cxn modelId="{4B537197-C7B6-E845-A0AF-3F85E01BA472}" srcId="{6930AC07-6B60-A942-9008-CEE0F4A42713}" destId="{1E7BBB28-2399-B14D-9B64-410DE151EC7E}" srcOrd="2" destOrd="0" parTransId="{AED803E9-DE9E-C44E-9D07-C78D6FB5D429}" sibTransId="{C89A078C-EC58-0B4E-9DE0-1419956D4EA1}"/>
    <dgm:cxn modelId="{CE2B5D8E-AECC-A64E-869C-F874D762F025}" type="presOf" srcId="{750247AF-E7E5-8A46-B922-9C5DB0121A9A}" destId="{BD736F01-1F1F-6440-B60A-A90E1671BD50}" srcOrd="1" destOrd="0" presId="urn:microsoft.com/office/officeart/2008/layout/HorizontalMultiLevelHierarchy"/>
    <dgm:cxn modelId="{36E429CD-A8BB-F042-9EE0-E8E0E9FA951E}" type="presOf" srcId="{750247AF-E7E5-8A46-B922-9C5DB0121A9A}" destId="{B6254631-15D3-E74D-9685-61AD3FBE85AE}" srcOrd="0" destOrd="0" presId="urn:microsoft.com/office/officeart/2008/layout/HorizontalMultiLevelHierarchy"/>
    <dgm:cxn modelId="{C714D73D-5D34-224C-91F1-7B1AF7CAE87D}" type="presOf" srcId="{3859FAAB-EB25-E244-9ADF-CA615BE60D66}" destId="{E997666E-E784-2D4C-9D1B-42342BE85CEB}" srcOrd="0" destOrd="0" presId="urn:microsoft.com/office/officeart/2008/layout/HorizontalMultiLevelHierarchy"/>
    <dgm:cxn modelId="{9AD9BDDE-4044-0645-BB6E-66E68F814197}" srcId="{3859FAAB-EB25-E244-9ADF-CA615BE60D66}" destId="{6930AC07-6B60-A942-9008-CEE0F4A42713}" srcOrd="1" destOrd="0" parTransId="{0E6158D3-4D59-F642-B8C4-451197939628}" sibTransId="{3F490E2E-E9E3-7D49-9EDE-BE08AFACA114}"/>
    <dgm:cxn modelId="{A6C27ACE-F8D5-164F-9866-14C0EC824AA2}" type="presOf" srcId="{41BDD76E-770C-4A43-90C6-6FB79290B0B2}" destId="{87653630-CEA8-964C-8CD7-32C77BDCC06C}" srcOrd="0" destOrd="0" presId="urn:microsoft.com/office/officeart/2008/layout/HorizontalMultiLevelHierarchy"/>
    <dgm:cxn modelId="{9D69BC93-DB47-A142-8CE6-A25F63AA9CCD}" type="presOf" srcId="{C36090E5-298B-F041-B5B2-ECA122E363B4}" destId="{5D56E7A1-693C-E343-966E-FEA06EAA3E9D}" srcOrd="1" destOrd="0" presId="urn:microsoft.com/office/officeart/2008/layout/HorizontalMultiLevelHierarchy"/>
    <dgm:cxn modelId="{A853F495-2851-0A4B-A781-679D2D027BFA}" type="presOf" srcId="{6AD3B431-E9CD-3143-8904-F17A80B0DEB1}" destId="{00C9F6A1-C69C-C845-B6F1-F475DD0D18FE}" srcOrd="0" destOrd="0" presId="urn:microsoft.com/office/officeart/2008/layout/HorizontalMultiLevelHierarchy"/>
    <dgm:cxn modelId="{F4E3F1C8-D30A-D347-B367-9299082178F2}" type="presOf" srcId="{B6DD09DD-CEE9-714C-9D07-2AE756CE2F93}" destId="{96D1A140-09FD-7544-B6EB-5CB48CF57815}" srcOrd="0" destOrd="0" presId="urn:microsoft.com/office/officeart/2008/layout/HorizontalMultiLevelHierarchy"/>
    <dgm:cxn modelId="{5F41EA2D-F6F4-FC4F-AD69-71B650F26D33}" type="presOf" srcId="{0E6158D3-4D59-F642-B8C4-451197939628}" destId="{D7847D7E-0D57-F54C-8E28-34362938EA0E}" srcOrd="0" destOrd="0" presId="urn:microsoft.com/office/officeart/2008/layout/HorizontalMultiLevelHierarchy"/>
    <dgm:cxn modelId="{4F5ED8F6-AFEB-C24A-91B6-88778822EDCD}" srcId="{6930AC07-6B60-A942-9008-CEE0F4A42713}" destId="{41BDD76E-770C-4A43-90C6-6FB79290B0B2}" srcOrd="0" destOrd="0" parTransId="{750247AF-E7E5-8A46-B922-9C5DB0121A9A}" sibTransId="{03B2A0B2-1C2E-904C-A9FB-876BFDECF3DF}"/>
    <dgm:cxn modelId="{752981B1-1BB6-5D4E-B9E0-00AF40F7C0BB}" type="presOf" srcId="{0E6158D3-4D59-F642-B8C4-451197939628}" destId="{3E132B0E-F256-F848-9AAE-A1C7B87926AB}" srcOrd="1" destOrd="0" presId="urn:microsoft.com/office/officeart/2008/layout/HorizontalMultiLevelHierarchy"/>
    <dgm:cxn modelId="{198734A4-0FDF-9249-9709-89E255B140B5}" type="presOf" srcId="{AED803E9-DE9E-C44E-9D07-C78D6FB5D429}" destId="{4D07C7E5-D082-3140-AF4F-D9FBBB111D15}" srcOrd="1" destOrd="0" presId="urn:microsoft.com/office/officeart/2008/layout/HorizontalMultiLevelHierarchy"/>
    <dgm:cxn modelId="{1B907394-926F-ED43-83D9-BD8DAD11F5E5}" type="presParOf" srcId="{152470F4-BB43-114F-BED8-F57755AF6A05}" destId="{78A6CEDE-B4AE-0F41-BDE0-DC8ED07B05BC}" srcOrd="0" destOrd="0" presId="urn:microsoft.com/office/officeart/2008/layout/HorizontalMultiLevelHierarchy"/>
    <dgm:cxn modelId="{9C9B32F5-8F50-C44B-BB19-D19F00D3F703}" type="presParOf" srcId="{78A6CEDE-B4AE-0F41-BDE0-DC8ED07B05BC}" destId="{E997666E-E784-2D4C-9D1B-42342BE85CEB}" srcOrd="0" destOrd="0" presId="urn:microsoft.com/office/officeart/2008/layout/HorizontalMultiLevelHierarchy"/>
    <dgm:cxn modelId="{A252685C-F68A-2B4A-B80B-60BB9674065B}" type="presParOf" srcId="{78A6CEDE-B4AE-0F41-BDE0-DC8ED07B05BC}" destId="{34D5268D-5BF8-9046-9A94-53C2514FE6A9}" srcOrd="1" destOrd="0" presId="urn:microsoft.com/office/officeart/2008/layout/HorizontalMultiLevelHierarchy"/>
    <dgm:cxn modelId="{6FA752CE-2C32-544C-B20B-6DD7234E76FC}" type="presParOf" srcId="{34D5268D-5BF8-9046-9A94-53C2514FE6A9}" destId="{96D1A140-09FD-7544-B6EB-5CB48CF57815}" srcOrd="0" destOrd="0" presId="urn:microsoft.com/office/officeart/2008/layout/HorizontalMultiLevelHierarchy"/>
    <dgm:cxn modelId="{7B29058F-E8DB-FE4F-8C0E-2147CD551F0A}" type="presParOf" srcId="{96D1A140-09FD-7544-B6EB-5CB48CF57815}" destId="{6BB496FF-E89E-CE45-B71B-84CA733B5A93}" srcOrd="0" destOrd="0" presId="urn:microsoft.com/office/officeart/2008/layout/HorizontalMultiLevelHierarchy"/>
    <dgm:cxn modelId="{D3975AE4-4560-5442-933B-DCD5AE44FBDD}" type="presParOf" srcId="{34D5268D-5BF8-9046-9A94-53C2514FE6A9}" destId="{FCF29E7B-2D81-6049-9604-66B1B2867A42}" srcOrd="1" destOrd="0" presId="urn:microsoft.com/office/officeart/2008/layout/HorizontalMultiLevelHierarchy"/>
    <dgm:cxn modelId="{85CE8979-6928-7445-BF75-7BE50F113D10}" type="presParOf" srcId="{FCF29E7B-2D81-6049-9604-66B1B2867A42}" destId="{9D74CEF3-0BD3-0344-AEE8-095498A6743C}" srcOrd="0" destOrd="0" presId="urn:microsoft.com/office/officeart/2008/layout/HorizontalMultiLevelHierarchy"/>
    <dgm:cxn modelId="{A4F86D16-A543-BD49-8BB1-06168287F4DD}" type="presParOf" srcId="{FCF29E7B-2D81-6049-9604-66B1B2867A42}" destId="{E6EE36F1-B7E6-BB4B-A0E6-09A5B22828F6}" srcOrd="1" destOrd="0" presId="urn:microsoft.com/office/officeart/2008/layout/HorizontalMultiLevelHierarchy"/>
    <dgm:cxn modelId="{0091BC21-4792-194B-A5BE-C4B637A53030}" type="presParOf" srcId="{34D5268D-5BF8-9046-9A94-53C2514FE6A9}" destId="{D7847D7E-0D57-F54C-8E28-34362938EA0E}" srcOrd="2" destOrd="0" presId="urn:microsoft.com/office/officeart/2008/layout/HorizontalMultiLevelHierarchy"/>
    <dgm:cxn modelId="{790A2190-58E5-CE42-AF38-70E406A724AF}" type="presParOf" srcId="{D7847D7E-0D57-F54C-8E28-34362938EA0E}" destId="{3E132B0E-F256-F848-9AAE-A1C7B87926AB}" srcOrd="0" destOrd="0" presId="urn:microsoft.com/office/officeart/2008/layout/HorizontalMultiLevelHierarchy"/>
    <dgm:cxn modelId="{C5C2D0C1-CA85-C64F-BA69-044BD79E8B32}" type="presParOf" srcId="{34D5268D-5BF8-9046-9A94-53C2514FE6A9}" destId="{E76BA195-9E64-4548-B902-2977FA49868F}" srcOrd="3" destOrd="0" presId="urn:microsoft.com/office/officeart/2008/layout/HorizontalMultiLevelHierarchy"/>
    <dgm:cxn modelId="{2B7E6F11-A102-0E4F-A37C-8047EB9EEB4A}" type="presParOf" srcId="{E76BA195-9E64-4548-B902-2977FA49868F}" destId="{98F40CDA-FF8B-0B45-870A-37CC477FD083}" srcOrd="0" destOrd="0" presId="urn:microsoft.com/office/officeart/2008/layout/HorizontalMultiLevelHierarchy"/>
    <dgm:cxn modelId="{162A7C25-25D1-174C-A17E-7ABC8A3EBC60}" type="presParOf" srcId="{E76BA195-9E64-4548-B902-2977FA49868F}" destId="{AF5A8E43-C7EE-D247-BF35-69A0EF148480}" srcOrd="1" destOrd="0" presId="urn:microsoft.com/office/officeart/2008/layout/HorizontalMultiLevelHierarchy"/>
    <dgm:cxn modelId="{0EF4B198-CD71-764D-8DA3-B7BBDEC5D733}" type="presParOf" srcId="{AF5A8E43-C7EE-D247-BF35-69A0EF148480}" destId="{B6254631-15D3-E74D-9685-61AD3FBE85AE}" srcOrd="0" destOrd="0" presId="urn:microsoft.com/office/officeart/2008/layout/HorizontalMultiLevelHierarchy"/>
    <dgm:cxn modelId="{ABF3B3DE-09BA-2442-A8BC-235E5F703BF6}" type="presParOf" srcId="{B6254631-15D3-E74D-9685-61AD3FBE85AE}" destId="{BD736F01-1F1F-6440-B60A-A90E1671BD50}" srcOrd="0" destOrd="0" presId="urn:microsoft.com/office/officeart/2008/layout/HorizontalMultiLevelHierarchy"/>
    <dgm:cxn modelId="{F6C331D1-81E3-1D42-97F4-4F7522BF3E0F}" type="presParOf" srcId="{AF5A8E43-C7EE-D247-BF35-69A0EF148480}" destId="{33CCA295-0321-844C-AFF0-8E3EED8021FD}" srcOrd="1" destOrd="0" presId="urn:microsoft.com/office/officeart/2008/layout/HorizontalMultiLevelHierarchy"/>
    <dgm:cxn modelId="{1CC5F57E-D8C9-7F40-A0C3-FAAAC35BA474}" type="presParOf" srcId="{33CCA295-0321-844C-AFF0-8E3EED8021FD}" destId="{87653630-CEA8-964C-8CD7-32C77BDCC06C}" srcOrd="0" destOrd="0" presId="urn:microsoft.com/office/officeart/2008/layout/HorizontalMultiLevelHierarchy"/>
    <dgm:cxn modelId="{BCB9AA67-E8DA-F04B-BAF6-7B02A7614BC7}" type="presParOf" srcId="{33CCA295-0321-844C-AFF0-8E3EED8021FD}" destId="{B6854FA0-1239-1945-AE1A-7ED81CE1DEC5}" srcOrd="1" destOrd="0" presId="urn:microsoft.com/office/officeart/2008/layout/HorizontalMultiLevelHierarchy"/>
    <dgm:cxn modelId="{391C5A92-3CF4-9340-848F-0BE68B3CDECB}" type="presParOf" srcId="{AF5A8E43-C7EE-D247-BF35-69A0EF148480}" destId="{968DBFB2-1E17-EF4A-BC55-666E2D1B2869}" srcOrd="2" destOrd="0" presId="urn:microsoft.com/office/officeart/2008/layout/HorizontalMultiLevelHierarchy"/>
    <dgm:cxn modelId="{BA3036EF-9AFE-2547-B1CD-6394BD7D010D}" type="presParOf" srcId="{968DBFB2-1E17-EF4A-BC55-666E2D1B2869}" destId="{5D56E7A1-693C-E343-966E-FEA06EAA3E9D}" srcOrd="0" destOrd="0" presId="urn:microsoft.com/office/officeart/2008/layout/HorizontalMultiLevelHierarchy"/>
    <dgm:cxn modelId="{5B53C0BD-7CA6-384C-A80E-0F1B603158BC}" type="presParOf" srcId="{AF5A8E43-C7EE-D247-BF35-69A0EF148480}" destId="{9543B733-7442-064E-91E8-80ED90367275}" srcOrd="3" destOrd="0" presId="urn:microsoft.com/office/officeart/2008/layout/HorizontalMultiLevelHierarchy"/>
    <dgm:cxn modelId="{04B553D5-9D31-B540-B2E9-8B88F03D9E85}" type="presParOf" srcId="{9543B733-7442-064E-91E8-80ED90367275}" destId="{00C9F6A1-C69C-C845-B6F1-F475DD0D18FE}" srcOrd="0" destOrd="0" presId="urn:microsoft.com/office/officeart/2008/layout/HorizontalMultiLevelHierarchy"/>
    <dgm:cxn modelId="{B7FF988B-CFC2-E648-B3C4-C60E61D29659}" type="presParOf" srcId="{9543B733-7442-064E-91E8-80ED90367275}" destId="{1CDE16D5-E553-0144-8696-CE10C8FE20B2}" srcOrd="1" destOrd="0" presId="urn:microsoft.com/office/officeart/2008/layout/HorizontalMultiLevelHierarchy"/>
    <dgm:cxn modelId="{D84E87CA-0111-584D-AE48-B84E490EDC6C}" type="presParOf" srcId="{AF5A8E43-C7EE-D247-BF35-69A0EF148480}" destId="{76794CF5-845C-4448-B14A-8C68F469D7DD}" srcOrd="4" destOrd="0" presId="urn:microsoft.com/office/officeart/2008/layout/HorizontalMultiLevelHierarchy"/>
    <dgm:cxn modelId="{E36EF57E-F741-E648-BED7-0CE18F341E19}" type="presParOf" srcId="{76794CF5-845C-4448-B14A-8C68F469D7DD}" destId="{4D07C7E5-D082-3140-AF4F-D9FBBB111D15}" srcOrd="0" destOrd="0" presId="urn:microsoft.com/office/officeart/2008/layout/HorizontalMultiLevelHierarchy"/>
    <dgm:cxn modelId="{EED7B76E-E4C0-9547-98C5-D3F1F58BF538}" type="presParOf" srcId="{AF5A8E43-C7EE-D247-BF35-69A0EF148480}" destId="{37A51AFF-ED04-3F46-BE87-EE07FDFCE418}" srcOrd="5" destOrd="0" presId="urn:microsoft.com/office/officeart/2008/layout/HorizontalMultiLevelHierarchy"/>
    <dgm:cxn modelId="{C115C3F4-1119-B549-8362-B3B699E5DE39}" type="presParOf" srcId="{37A51AFF-ED04-3F46-BE87-EE07FDFCE418}" destId="{9D5B5AAC-8630-244C-BA83-03B6138C162F}" srcOrd="0" destOrd="0" presId="urn:microsoft.com/office/officeart/2008/layout/HorizontalMultiLevelHierarchy"/>
    <dgm:cxn modelId="{7822C01C-ED3D-6747-BE2E-5964A98225B6}" type="presParOf" srcId="{37A51AFF-ED04-3F46-BE87-EE07FDFCE418}" destId="{3D666D2F-5441-DD41-9985-514751AB1BE4}" srcOrd="1" destOrd="0" presId="urn:microsoft.com/office/officeart/2008/layout/HorizontalMultiLevelHierarchy"/>
  </dgm:cxnLst>
  <dgm:bg/>
  <dgm:whole>
    <a:ln w="28575"/>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1EFD348-D103-E542-A726-452E4712572D}" type="doc">
      <dgm:prSet loTypeId="urn:microsoft.com/office/officeart/2005/8/layout/hierarchy4" loCatId="" qsTypeId="urn:microsoft.com/office/officeart/2005/8/quickstyle/simple2" qsCatId="simple" csTypeId="urn:microsoft.com/office/officeart/2005/8/colors/accent0_1" csCatId="mainScheme" phldr="1"/>
      <dgm:spPr/>
      <dgm:t>
        <a:bodyPr/>
        <a:lstStyle/>
        <a:p>
          <a:endParaRPr lang="en-US"/>
        </a:p>
      </dgm:t>
    </dgm:pt>
    <dgm:pt modelId="{1E93B6FE-5AF0-654F-8A6E-3A2F1A32E1D6}">
      <dgm:prSet phldrT="[Text]" custT="1"/>
      <dgm:spPr>
        <a:ln>
          <a:solidFill>
            <a:srgbClr val="FF7E79">
              <a:alpha val="67843"/>
            </a:srgbClr>
          </a:solidFill>
        </a:ln>
      </dgm:spPr>
      <dgm:t>
        <a:bodyPr/>
        <a:lstStyle/>
        <a:p>
          <a:pPr>
            <a:lnSpc>
              <a:spcPct val="50000"/>
            </a:lnSpc>
          </a:pPr>
          <a:r>
            <a:rPr lang="en-US" altLang="en-US" sz="1600" b="1" dirty="0">
              <a:solidFill>
                <a:schemeClr val="tx1"/>
              </a:solidFill>
              <a:ea typeface="+mj-ea"/>
              <a:cs typeface="+mj-cs"/>
            </a:rPr>
            <a:t>Dopaminergic</a:t>
          </a:r>
          <a:r>
            <a:rPr lang="en-US" altLang="en-US" sz="1600" b="1" dirty="0">
              <a:solidFill>
                <a:schemeClr val="tx1"/>
              </a:solidFill>
              <a:cs typeface="Traditional Arabic" charset="0"/>
            </a:rPr>
            <a:t> </a:t>
          </a:r>
          <a:r>
            <a:rPr lang="en-US" altLang="en-US" sz="1600" b="1" dirty="0">
              <a:solidFill>
                <a:schemeClr val="tx1"/>
              </a:solidFill>
              <a:ea typeface="+mj-ea"/>
              <a:cs typeface="+mj-cs"/>
            </a:rPr>
            <a:t>pathways</a:t>
          </a:r>
          <a:r>
            <a:rPr lang="en-US" altLang="en-US" sz="1600" b="1" dirty="0">
              <a:solidFill>
                <a:schemeClr val="tx1"/>
              </a:solidFill>
              <a:cs typeface="Traditional Arabic" charset="0"/>
            </a:rPr>
            <a:t> </a:t>
          </a:r>
          <a:r>
            <a:rPr lang="en-US" altLang="en-US" sz="1600" b="1" dirty="0">
              <a:solidFill>
                <a:schemeClr val="tx1"/>
              </a:solidFill>
              <a:ea typeface="+mj-ea"/>
              <a:cs typeface="+mj-cs"/>
            </a:rPr>
            <a:t>in</a:t>
          </a:r>
          <a:r>
            <a:rPr lang="en-US" altLang="en-US" sz="1600" b="1" dirty="0">
              <a:solidFill>
                <a:schemeClr val="tx1"/>
              </a:solidFill>
              <a:cs typeface="Traditional Arabic" charset="0"/>
            </a:rPr>
            <a:t> </a:t>
          </a:r>
          <a:r>
            <a:rPr lang="en-US" altLang="en-US" sz="1600" b="1" dirty="0">
              <a:solidFill>
                <a:schemeClr val="tx1"/>
              </a:solidFill>
              <a:ea typeface="+mj-ea"/>
              <a:cs typeface="+mj-cs"/>
            </a:rPr>
            <a:t>the</a:t>
          </a:r>
          <a:r>
            <a:rPr lang="en-US" altLang="en-US" sz="1600" b="1" dirty="0">
              <a:solidFill>
                <a:schemeClr val="tx1"/>
              </a:solidFill>
              <a:cs typeface="Traditional Arabic" charset="0"/>
            </a:rPr>
            <a:t> </a:t>
          </a:r>
          <a:r>
            <a:rPr lang="en-US" altLang="en-US" sz="1600" b="1" dirty="0">
              <a:solidFill>
                <a:schemeClr val="tx1"/>
              </a:solidFill>
              <a:ea typeface="+mj-ea"/>
              <a:cs typeface="+mj-cs"/>
            </a:rPr>
            <a:t>brain</a:t>
          </a:r>
          <a:r>
            <a:rPr lang="en-US" altLang="en-US" sz="1600" b="1" dirty="0">
              <a:solidFill>
                <a:schemeClr val="tx1"/>
              </a:solidFill>
              <a:cs typeface="Traditional Arabic" charset="0"/>
            </a:rPr>
            <a:t> </a:t>
          </a:r>
          <a:r>
            <a:rPr lang="en-US" altLang="en-US" sz="1600" b="1" dirty="0">
              <a:solidFill>
                <a:schemeClr val="tx1"/>
              </a:solidFill>
              <a:ea typeface="+mj-ea"/>
              <a:cs typeface="+mj-cs"/>
            </a:rPr>
            <a:t>:</a:t>
          </a:r>
        </a:p>
        <a:p>
          <a:pPr>
            <a:lnSpc>
              <a:spcPct val="50000"/>
            </a:lnSpc>
          </a:pPr>
          <a:r>
            <a:rPr lang="en-US" sz="1400" spc="-5" dirty="0">
              <a:solidFill>
                <a:srgbClr val="00B050"/>
              </a:solidFill>
              <a:cs typeface="Century Gothic"/>
            </a:rPr>
            <a:t>Schizophrenia drugs affect all the pathways </a:t>
          </a:r>
          <a:endParaRPr lang="en-US" sz="1400" dirty="0">
            <a:solidFill>
              <a:srgbClr val="00B050"/>
            </a:solidFill>
          </a:endParaRPr>
        </a:p>
      </dgm:t>
    </dgm:pt>
    <dgm:pt modelId="{FC461541-15E2-9349-AC46-ADBCD4788665}" type="parTrans" cxnId="{64242856-CBD0-2848-BD0A-C057EF85CE69}">
      <dgm:prSet/>
      <dgm:spPr/>
      <dgm:t>
        <a:bodyPr/>
        <a:lstStyle/>
        <a:p>
          <a:endParaRPr lang="en-US" sz="1200"/>
        </a:p>
      </dgm:t>
    </dgm:pt>
    <dgm:pt modelId="{99E0D9FD-859E-8D45-9737-A937F0176F69}" type="sibTrans" cxnId="{64242856-CBD0-2848-BD0A-C057EF85CE69}">
      <dgm:prSet/>
      <dgm:spPr/>
      <dgm:t>
        <a:bodyPr/>
        <a:lstStyle/>
        <a:p>
          <a:endParaRPr lang="en-US" sz="1200"/>
        </a:p>
      </dgm:t>
    </dgm:pt>
    <dgm:pt modelId="{D90DF920-539C-7E4E-AED5-A267FD3AA196}">
      <dgm:prSet phldrT="[Text]" custT="1"/>
      <dgm:spPr>
        <a:ln>
          <a:solidFill>
            <a:srgbClr val="009193">
              <a:alpha val="54118"/>
            </a:srgbClr>
          </a:solidFill>
        </a:ln>
      </dgm:spPr>
      <dgm:t>
        <a:bodyPr/>
        <a:lstStyle/>
        <a:p>
          <a:r>
            <a:rPr lang="en-US" altLang="en-US" sz="1100" dirty="0">
              <a:cs typeface="Traditional Arabic" charset="0"/>
            </a:rPr>
            <a:t>1-  </a:t>
          </a:r>
          <a:r>
            <a:rPr lang="en-US" altLang="en-US" sz="1100" b="1" dirty="0">
              <a:solidFill>
                <a:srgbClr val="FF0000"/>
              </a:solidFill>
              <a:cs typeface="Traditional Arabic" charset="0"/>
            </a:rPr>
            <a:t>Mesolimbic-</a:t>
          </a:r>
          <a:r>
            <a:rPr lang="en-US" altLang="en-US" sz="1100" b="1" dirty="0" err="1">
              <a:solidFill>
                <a:srgbClr val="FF0000"/>
              </a:solidFill>
              <a:cs typeface="Traditional Arabic" charset="0"/>
            </a:rPr>
            <a:t>mesocortical</a:t>
          </a:r>
          <a:r>
            <a:rPr lang="en-US" altLang="en-US" sz="1100" dirty="0">
              <a:cs typeface="Traditional Arabic" charset="0"/>
            </a:rPr>
            <a:t> pathway </a:t>
          </a:r>
          <a:r>
            <a:rPr lang="en-US" sz="1100" spc="-5" dirty="0">
              <a:solidFill>
                <a:srgbClr val="00B050"/>
              </a:solidFill>
              <a:cs typeface="Century Gothic"/>
            </a:rPr>
            <a:t>schizophrenia drugs </a:t>
          </a:r>
          <a:r>
            <a:rPr lang="en-US" altLang="en-US" sz="1100" dirty="0">
              <a:solidFill>
                <a:srgbClr val="00B050"/>
              </a:solidFill>
              <a:cs typeface="Traditional Arabic" charset="0"/>
            </a:rPr>
            <a:t>have </a:t>
          </a:r>
          <a:r>
            <a:rPr lang="en-US" altLang="en-US" sz="1100" u="sng" dirty="0">
              <a:solidFill>
                <a:srgbClr val="00B050"/>
              </a:solidFill>
              <a:cs typeface="Traditional Arabic" charset="0"/>
            </a:rPr>
            <a:t>therapeutic</a:t>
          </a:r>
          <a:r>
            <a:rPr lang="en-US" altLang="en-US" sz="1100" dirty="0">
              <a:solidFill>
                <a:srgbClr val="00B050"/>
              </a:solidFill>
              <a:cs typeface="Traditional Arabic" charset="0"/>
            </a:rPr>
            <a:t> effect on these pathways  </a:t>
          </a:r>
          <a:endParaRPr lang="en-US" sz="1100" dirty="0">
            <a:solidFill>
              <a:srgbClr val="00B050"/>
            </a:solidFill>
          </a:endParaRPr>
        </a:p>
      </dgm:t>
    </dgm:pt>
    <dgm:pt modelId="{DBF299CF-403E-1D4F-BF8C-6BDC2DCAE8F0}" type="parTrans" cxnId="{191101E0-DAB7-2347-910B-81D89CE17D22}">
      <dgm:prSet/>
      <dgm:spPr/>
      <dgm:t>
        <a:bodyPr/>
        <a:lstStyle/>
        <a:p>
          <a:endParaRPr lang="en-US" sz="1200"/>
        </a:p>
      </dgm:t>
    </dgm:pt>
    <dgm:pt modelId="{08ADAF31-1C1D-8D45-BC51-790A1960CF14}" type="sibTrans" cxnId="{191101E0-DAB7-2347-910B-81D89CE17D22}">
      <dgm:prSet/>
      <dgm:spPr/>
      <dgm:t>
        <a:bodyPr/>
        <a:lstStyle/>
        <a:p>
          <a:endParaRPr lang="en-US" sz="1200"/>
        </a:p>
      </dgm:t>
    </dgm:pt>
    <dgm:pt modelId="{BF0BF779-1C3C-874D-AF15-FD5B9912A5A2}">
      <dgm:prSet phldrT="[Text]" custT="1"/>
      <dgm:spPr>
        <a:ln>
          <a:solidFill>
            <a:srgbClr val="009193">
              <a:alpha val="54118"/>
            </a:srgbClr>
          </a:solidFill>
        </a:ln>
      </dgm:spPr>
      <dgm:t>
        <a:bodyPr/>
        <a:lstStyle/>
        <a:p>
          <a:r>
            <a:rPr lang="en-US" altLang="en-US" sz="1100" dirty="0">
              <a:cs typeface="Traditional Arabic" charset="0"/>
            </a:rPr>
            <a:t>2- Nigrostriatal pathway</a:t>
          </a:r>
          <a:endParaRPr lang="en-US" sz="1100" dirty="0"/>
        </a:p>
      </dgm:t>
    </dgm:pt>
    <dgm:pt modelId="{792E19AE-CE7D-8143-8740-3A56060679FC}" type="parTrans" cxnId="{7AB40ED4-72E5-C542-8110-A2FA6F26F92A}">
      <dgm:prSet/>
      <dgm:spPr/>
      <dgm:t>
        <a:bodyPr/>
        <a:lstStyle/>
        <a:p>
          <a:endParaRPr lang="en-US" sz="1200"/>
        </a:p>
      </dgm:t>
    </dgm:pt>
    <dgm:pt modelId="{DF9DC9BD-B002-CB4A-9950-3E51EB330D83}" type="sibTrans" cxnId="{7AB40ED4-72E5-C542-8110-A2FA6F26F92A}">
      <dgm:prSet/>
      <dgm:spPr/>
      <dgm:t>
        <a:bodyPr/>
        <a:lstStyle/>
        <a:p>
          <a:endParaRPr lang="en-US" sz="1200"/>
        </a:p>
      </dgm:t>
    </dgm:pt>
    <dgm:pt modelId="{9B53DAAC-CA0D-6446-9E41-54BC921F0D5B}">
      <dgm:prSet phldrT="[Text]" custT="1"/>
      <dgm:spPr>
        <a:ln>
          <a:solidFill>
            <a:srgbClr val="942093">
              <a:alpha val="56078"/>
            </a:srgbClr>
          </a:solidFill>
        </a:ln>
      </dgm:spPr>
      <dgm:t>
        <a:bodyPr/>
        <a:lstStyle/>
        <a:p>
          <a:r>
            <a:rPr lang="en-US" altLang="en-US" sz="1100" b="1" dirty="0">
              <a:cs typeface="Traditional Arabic" charset="0"/>
            </a:rPr>
            <a:t>behavior</a:t>
          </a:r>
          <a:endParaRPr lang="en-US" sz="1100" b="1" dirty="0"/>
        </a:p>
      </dgm:t>
    </dgm:pt>
    <dgm:pt modelId="{10D528E6-72CD-C446-9C43-62204679D49B}" type="parTrans" cxnId="{83B1A9F3-C007-E74D-AC9B-5226F70323E3}">
      <dgm:prSet/>
      <dgm:spPr/>
      <dgm:t>
        <a:bodyPr/>
        <a:lstStyle/>
        <a:p>
          <a:endParaRPr lang="en-US" sz="1200"/>
        </a:p>
      </dgm:t>
    </dgm:pt>
    <dgm:pt modelId="{90F4E058-CB86-DB44-AE5C-C9217DABB581}" type="sibTrans" cxnId="{83B1A9F3-C007-E74D-AC9B-5226F70323E3}">
      <dgm:prSet/>
      <dgm:spPr/>
      <dgm:t>
        <a:bodyPr/>
        <a:lstStyle/>
        <a:p>
          <a:endParaRPr lang="en-US" sz="1200"/>
        </a:p>
      </dgm:t>
    </dgm:pt>
    <dgm:pt modelId="{C0236CFC-B5D5-7343-BF89-42FAD376AB2F}">
      <dgm:prSet phldrT="[Text]" custT="1"/>
      <dgm:spPr>
        <a:ln>
          <a:solidFill>
            <a:srgbClr val="942093">
              <a:alpha val="56078"/>
            </a:srgbClr>
          </a:solidFill>
        </a:ln>
      </dgm:spPr>
      <dgm:t>
        <a:bodyPr/>
        <a:lstStyle/>
        <a:p>
          <a:r>
            <a:rPr lang="en-US" altLang="en-US" sz="1100" dirty="0">
              <a:cs typeface="Traditional Arabic" charset="0"/>
            </a:rPr>
            <a:t>co-ordination of voluntary </a:t>
          </a:r>
          <a:r>
            <a:rPr lang="en-US" altLang="en-US" sz="1100" b="1" dirty="0">
              <a:cs typeface="Traditional Arabic" charset="0"/>
            </a:rPr>
            <a:t>movements</a:t>
          </a:r>
          <a:endParaRPr lang="en-US" sz="1100" b="1" dirty="0"/>
        </a:p>
      </dgm:t>
    </dgm:pt>
    <dgm:pt modelId="{718A409B-DCA0-674C-B241-41488C87164E}" type="parTrans" cxnId="{75DF55FF-8D97-6944-8AE2-17851F3A3526}">
      <dgm:prSet/>
      <dgm:spPr/>
      <dgm:t>
        <a:bodyPr/>
        <a:lstStyle/>
        <a:p>
          <a:endParaRPr lang="en-US" sz="1200"/>
        </a:p>
      </dgm:t>
    </dgm:pt>
    <dgm:pt modelId="{B757C569-A47A-3541-BE05-566E6185634B}" type="sibTrans" cxnId="{75DF55FF-8D97-6944-8AE2-17851F3A3526}">
      <dgm:prSet/>
      <dgm:spPr/>
      <dgm:t>
        <a:bodyPr/>
        <a:lstStyle/>
        <a:p>
          <a:pPr rtl="0"/>
          <a:endParaRPr lang="en-US" sz="1200"/>
        </a:p>
      </dgm:t>
    </dgm:pt>
    <dgm:pt modelId="{AB11F9CE-CBDA-5546-801F-D111A3FD769B}">
      <dgm:prSet custT="1"/>
      <dgm:spPr>
        <a:ln>
          <a:solidFill>
            <a:srgbClr val="009193">
              <a:alpha val="54118"/>
            </a:srgbClr>
          </a:solidFill>
        </a:ln>
      </dgm:spPr>
      <dgm:t>
        <a:bodyPr/>
        <a:lstStyle/>
        <a:p>
          <a:r>
            <a:rPr lang="en-US" altLang="en-US" sz="1100" dirty="0">
              <a:cs typeface="Traditional Arabic" charset="0"/>
            </a:rPr>
            <a:t>3- </a:t>
          </a:r>
          <a:r>
            <a:rPr lang="en-US" altLang="en-US" sz="1100" dirty="0" err="1">
              <a:cs typeface="Traditional Arabic" charset="0"/>
            </a:rPr>
            <a:t>Tuberoinfundibular</a:t>
          </a:r>
          <a:r>
            <a:rPr lang="en-US" altLang="en-US" sz="1100" dirty="0">
              <a:cs typeface="Traditional Arabic" charset="0"/>
            </a:rPr>
            <a:t> pathway  </a:t>
          </a:r>
          <a:endParaRPr lang="en-US" sz="1100" dirty="0"/>
        </a:p>
      </dgm:t>
    </dgm:pt>
    <dgm:pt modelId="{B9F2626D-56D0-3D45-A581-50499B4D0FC7}" type="parTrans" cxnId="{B226302C-34DB-DD46-9677-305E1700A24E}">
      <dgm:prSet/>
      <dgm:spPr/>
      <dgm:t>
        <a:bodyPr/>
        <a:lstStyle/>
        <a:p>
          <a:endParaRPr lang="en-US" sz="1200"/>
        </a:p>
      </dgm:t>
    </dgm:pt>
    <dgm:pt modelId="{AF4982BA-2DEC-924F-97BD-76DE07BCB88B}" type="sibTrans" cxnId="{B226302C-34DB-DD46-9677-305E1700A24E}">
      <dgm:prSet/>
      <dgm:spPr/>
      <dgm:t>
        <a:bodyPr/>
        <a:lstStyle/>
        <a:p>
          <a:endParaRPr lang="en-US" sz="1200"/>
        </a:p>
      </dgm:t>
    </dgm:pt>
    <dgm:pt modelId="{4E140A79-8EB0-7C4B-AF17-429BA3981805}">
      <dgm:prSet custT="1"/>
      <dgm:spPr>
        <a:ln>
          <a:solidFill>
            <a:srgbClr val="009193">
              <a:alpha val="54118"/>
            </a:srgbClr>
          </a:solidFill>
        </a:ln>
      </dgm:spPr>
      <dgm:t>
        <a:bodyPr/>
        <a:lstStyle/>
        <a:p>
          <a:r>
            <a:rPr lang="en-US" altLang="en-US" sz="1100" dirty="0">
              <a:cs typeface="Traditional Arabic" charset="0"/>
            </a:rPr>
            <a:t>4-  </a:t>
          </a:r>
          <a:r>
            <a:rPr lang="en-US" altLang="en-US" sz="1100" dirty="0" smtClean="0">
              <a:cs typeface="Traditional Arabic" charset="0"/>
            </a:rPr>
            <a:t>Medullary</a:t>
          </a:r>
          <a:r>
            <a:rPr lang="ar-SA" altLang="en-US" sz="1100" dirty="0" smtClean="0">
              <a:cs typeface="Traditional Arabic" charset="0"/>
            </a:rPr>
            <a:t>-</a:t>
          </a:r>
          <a:r>
            <a:rPr lang="en-US" altLang="en-US" sz="1100" dirty="0" smtClean="0">
              <a:cs typeface="Traditional Arabic" charset="0"/>
            </a:rPr>
            <a:t>periventricular pathway  </a:t>
          </a:r>
          <a:endParaRPr lang="en-US" sz="1100" dirty="0"/>
        </a:p>
      </dgm:t>
    </dgm:pt>
    <dgm:pt modelId="{6AEAD869-FB65-BD43-8BB2-1EFB884C187E}" type="parTrans" cxnId="{E5E266EF-130F-5B47-8C3E-E129E2C9F1D1}">
      <dgm:prSet/>
      <dgm:spPr/>
      <dgm:t>
        <a:bodyPr/>
        <a:lstStyle/>
        <a:p>
          <a:endParaRPr lang="en-US" sz="1200"/>
        </a:p>
      </dgm:t>
    </dgm:pt>
    <dgm:pt modelId="{5C81E3EB-C5BB-4D4B-86A4-98B4A8A68406}" type="sibTrans" cxnId="{E5E266EF-130F-5B47-8C3E-E129E2C9F1D1}">
      <dgm:prSet/>
      <dgm:spPr/>
      <dgm:t>
        <a:bodyPr/>
        <a:lstStyle/>
        <a:p>
          <a:endParaRPr lang="en-US" sz="1200"/>
        </a:p>
      </dgm:t>
    </dgm:pt>
    <dgm:pt modelId="{2F86D7BD-282F-3547-BAED-ECC70CE39C57}">
      <dgm:prSet custT="1"/>
      <dgm:spPr>
        <a:ln>
          <a:solidFill>
            <a:srgbClr val="942093">
              <a:alpha val="56078"/>
            </a:srgbClr>
          </a:solidFill>
        </a:ln>
      </dgm:spPr>
      <dgm:t>
        <a:bodyPr/>
        <a:lstStyle/>
        <a:p>
          <a:r>
            <a:rPr lang="en-US" altLang="en-US" sz="1100" b="1" dirty="0">
              <a:cs typeface="Traditional Arabic" charset="0"/>
            </a:rPr>
            <a:t>endocrine effects</a:t>
          </a:r>
          <a:endParaRPr lang="en-US" sz="1100" b="1" dirty="0"/>
        </a:p>
      </dgm:t>
    </dgm:pt>
    <dgm:pt modelId="{B3852E3E-FDB3-B34B-BA19-0AE8BA05F785}" type="parTrans" cxnId="{95D26ED0-8A11-024D-ADB8-729438220650}">
      <dgm:prSet/>
      <dgm:spPr/>
      <dgm:t>
        <a:bodyPr/>
        <a:lstStyle/>
        <a:p>
          <a:endParaRPr lang="en-US" sz="1200"/>
        </a:p>
      </dgm:t>
    </dgm:pt>
    <dgm:pt modelId="{27B94DFF-16D0-B440-9146-058C0A999481}" type="sibTrans" cxnId="{95D26ED0-8A11-024D-ADB8-729438220650}">
      <dgm:prSet/>
      <dgm:spPr/>
      <dgm:t>
        <a:bodyPr/>
        <a:lstStyle/>
        <a:p>
          <a:endParaRPr lang="en-US" sz="1200"/>
        </a:p>
      </dgm:t>
    </dgm:pt>
    <dgm:pt modelId="{16B8F302-4041-6A45-8397-B56AEB18E9E0}">
      <dgm:prSet custT="1"/>
      <dgm:spPr>
        <a:ln>
          <a:solidFill>
            <a:srgbClr val="942093">
              <a:alpha val="56078"/>
            </a:srgbClr>
          </a:solidFill>
        </a:ln>
      </dgm:spPr>
      <dgm:t>
        <a:bodyPr/>
        <a:lstStyle/>
        <a:p>
          <a:r>
            <a:rPr lang="en-US" altLang="en-US" sz="1100" dirty="0" smtClean="0">
              <a:cs typeface="Traditional Arabic" charset="0"/>
            </a:rPr>
            <a:t>(</a:t>
          </a:r>
          <a:r>
            <a:rPr lang="en-US" altLang="en-US" sz="1100" b="1" dirty="0">
              <a:cs typeface="Traditional Arabic" charset="0"/>
            </a:rPr>
            <a:t>metabolic effects</a:t>
          </a:r>
          <a:r>
            <a:rPr lang="en-US" altLang="en-US" sz="1100" dirty="0">
              <a:cs typeface="Traditional Arabic" charset="0"/>
            </a:rPr>
            <a:t>)</a:t>
          </a:r>
          <a:endParaRPr lang="en-US" sz="1100" dirty="0"/>
        </a:p>
      </dgm:t>
    </dgm:pt>
    <dgm:pt modelId="{A4057247-36B5-D144-8B71-9F8D66267216}" type="parTrans" cxnId="{CDA80BA1-77B4-EA48-BCE9-F8D5F24DB26F}">
      <dgm:prSet/>
      <dgm:spPr/>
      <dgm:t>
        <a:bodyPr/>
        <a:lstStyle/>
        <a:p>
          <a:endParaRPr lang="en-US" sz="1200"/>
        </a:p>
      </dgm:t>
    </dgm:pt>
    <dgm:pt modelId="{6E272C1A-A9B9-D24D-A244-86D9ADF8BCF4}" type="sibTrans" cxnId="{CDA80BA1-77B4-EA48-BCE9-F8D5F24DB26F}">
      <dgm:prSet/>
      <dgm:spPr/>
      <dgm:t>
        <a:bodyPr/>
        <a:lstStyle/>
        <a:p>
          <a:endParaRPr lang="en-US" sz="1200"/>
        </a:p>
      </dgm:t>
    </dgm:pt>
    <dgm:pt modelId="{BBBABE60-3268-324F-BAEA-B390081409B9}" type="pres">
      <dgm:prSet presAssocID="{11EFD348-D103-E542-A726-452E4712572D}" presName="Name0" presStyleCnt="0">
        <dgm:presLayoutVars>
          <dgm:chPref val="1"/>
          <dgm:dir/>
          <dgm:animOne val="branch"/>
          <dgm:animLvl val="lvl"/>
          <dgm:resizeHandles/>
        </dgm:presLayoutVars>
      </dgm:prSet>
      <dgm:spPr/>
      <dgm:t>
        <a:bodyPr/>
        <a:lstStyle/>
        <a:p>
          <a:endParaRPr lang="en-US"/>
        </a:p>
      </dgm:t>
    </dgm:pt>
    <dgm:pt modelId="{B16A097D-2486-6D44-879F-51F74EC7228C}" type="pres">
      <dgm:prSet presAssocID="{1E93B6FE-5AF0-654F-8A6E-3A2F1A32E1D6}" presName="vertOne" presStyleCnt="0"/>
      <dgm:spPr/>
    </dgm:pt>
    <dgm:pt modelId="{91E449A9-47F5-A04C-A9AD-F264711D5F5B}" type="pres">
      <dgm:prSet presAssocID="{1E93B6FE-5AF0-654F-8A6E-3A2F1A32E1D6}" presName="txOne" presStyleLbl="node0" presStyleIdx="0" presStyleCnt="1" custScaleX="100019" custScaleY="36657" custLinFactY="-100000" custLinFactNeighborX="9149" custLinFactNeighborY="-155705">
        <dgm:presLayoutVars>
          <dgm:chPref val="3"/>
        </dgm:presLayoutVars>
      </dgm:prSet>
      <dgm:spPr/>
      <dgm:t>
        <a:bodyPr/>
        <a:lstStyle/>
        <a:p>
          <a:endParaRPr lang="en-US"/>
        </a:p>
      </dgm:t>
    </dgm:pt>
    <dgm:pt modelId="{3707F34C-9D4C-8F44-A2FA-4482BCF9DEAE}" type="pres">
      <dgm:prSet presAssocID="{1E93B6FE-5AF0-654F-8A6E-3A2F1A32E1D6}" presName="parTransOne" presStyleCnt="0"/>
      <dgm:spPr/>
    </dgm:pt>
    <dgm:pt modelId="{303DAAE6-B863-3447-8049-CBAE4B79B0B5}" type="pres">
      <dgm:prSet presAssocID="{1E93B6FE-5AF0-654F-8A6E-3A2F1A32E1D6}" presName="horzOne" presStyleCnt="0"/>
      <dgm:spPr/>
    </dgm:pt>
    <dgm:pt modelId="{0D97C461-6C14-F14F-BF02-0D3B8CD83503}" type="pres">
      <dgm:prSet presAssocID="{D90DF920-539C-7E4E-AED5-A267FD3AA196}" presName="vertTwo" presStyleCnt="0"/>
      <dgm:spPr/>
    </dgm:pt>
    <dgm:pt modelId="{12BAC855-3D12-2444-BF25-1D70499BC99F}" type="pres">
      <dgm:prSet presAssocID="{D90DF920-539C-7E4E-AED5-A267FD3AA196}" presName="txTwo" presStyleLbl="node2" presStyleIdx="0" presStyleCnt="2" custScaleY="55662">
        <dgm:presLayoutVars>
          <dgm:chPref val="3"/>
        </dgm:presLayoutVars>
      </dgm:prSet>
      <dgm:spPr/>
      <dgm:t>
        <a:bodyPr/>
        <a:lstStyle/>
        <a:p>
          <a:endParaRPr lang="en-US"/>
        </a:p>
      </dgm:t>
    </dgm:pt>
    <dgm:pt modelId="{20E7DE04-0304-3743-B91E-4C4136C3CB6E}" type="pres">
      <dgm:prSet presAssocID="{D90DF920-539C-7E4E-AED5-A267FD3AA196}" presName="parTransTwo" presStyleCnt="0"/>
      <dgm:spPr/>
    </dgm:pt>
    <dgm:pt modelId="{44D843E1-373B-2E47-99E4-5E22F4E9D0B5}" type="pres">
      <dgm:prSet presAssocID="{D90DF920-539C-7E4E-AED5-A267FD3AA196}" presName="horzTwo" presStyleCnt="0"/>
      <dgm:spPr/>
    </dgm:pt>
    <dgm:pt modelId="{BE844327-9068-4F4D-B5A6-051EC4FEEBF0}" type="pres">
      <dgm:prSet presAssocID="{BF0BF779-1C3C-874D-AF15-FD5B9912A5A2}" presName="vertThree" presStyleCnt="0"/>
      <dgm:spPr/>
    </dgm:pt>
    <dgm:pt modelId="{B20A0087-6357-F74B-AD9F-3FE638E0DD27}" type="pres">
      <dgm:prSet presAssocID="{BF0BF779-1C3C-874D-AF15-FD5B9912A5A2}" presName="txThree" presStyleLbl="node3" presStyleIdx="0" presStyleCnt="2" custScaleY="29116">
        <dgm:presLayoutVars>
          <dgm:chPref val="3"/>
        </dgm:presLayoutVars>
      </dgm:prSet>
      <dgm:spPr/>
      <dgm:t>
        <a:bodyPr/>
        <a:lstStyle/>
        <a:p>
          <a:endParaRPr lang="en-US"/>
        </a:p>
      </dgm:t>
    </dgm:pt>
    <dgm:pt modelId="{F0A835E0-91B3-E346-9BEA-9A7E654AD501}" type="pres">
      <dgm:prSet presAssocID="{BF0BF779-1C3C-874D-AF15-FD5B9912A5A2}" presName="parTransThree" presStyleCnt="0"/>
      <dgm:spPr/>
    </dgm:pt>
    <dgm:pt modelId="{F923F189-171C-C84C-AC6B-2F7B42718D3A}" type="pres">
      <dgm:prSet presAssocID="{BF0BF779-1C3C-874D-AF15-FD5B9912A5A2}" presName="horzThree" presStyleCnt="0"/>
      <dgm:spPr/>
    </dgm:pt>
    <dgm:pt modelId="{92FB6941-85FC-8640-A414-04BAB6068340}" type="pres">
      <dgm:prSet presAssocID="{AB11F9CE-CBDA-5546-801F-D111A3FD769B}" presName="vertFour" presStyleCnt="0">
        <dgm:presLayoutVars>
          <dgm:chPref val="3"/>
        </dgm:presLayoutVars>
      </dgm:prSet>
      <dgm:spPr/>
    </dgm:pt>
    <dgm:pt modelId="{9DCA731C-F191-E946-B45D-A554E6706E8E}" type="pres">
      <dgm:prSet presAssocID="{AB11F9CE-CBDA-5546-801F-D111A3FD769B}" presName="txFour" presStyleLbl="node4" presStyleIdx="0" presStyleCnt="4" custScaleY="29116">
        <dgm:presLayoutVars>
          <dgm:chPref val="3"/>
        </dgm:presLayoutVars>
      </dgm:prSet>
      <dgm:spPr/>
      <dgm:t>
        <a:bodyPr/>
        <a:lstStyle/>
        <a:p>
          <a:endParaRPr lang="en-US"/>
        </a:p>
      </dgm:t>
    </dgm:pt>
    <dgm:pt modelId="{A4A42B3B-226D-5A46-9A8D-A36A5D55E5C3}" type="pres">
      <dgm:prSet presAssocID="{AB11F9CE-CBDA-5546-801F-D111A3FD769B}" presName="parTransFour" presStyleCnt="0"/>
      <dgm:spPr/>
    </dgm:pt>
    <dgm:pt modelId="{C60C2CE5-F4E8-314E-A39C-6B5CF308AB2D}" type="pres">
      <dgm:prSet presAssocID="{AB11F9CE-CBDA-5546-801F-D111A3FD769B}" presName="horzFour" presStyleCnt="0"/>
      <dgm:spPr/>
    </dgm:pt>
    <dgm:pt modelId="{14699BDE-1E3F-D945-BB94-A473196DB7AE}" type="pres">
      <dgm:prSet presAssocID="{4E140A79-8EB0-7C4B-AF17-429BA3981805}" presName="vertFour" presStyleCnt="0">
        <dgm:presLayoutVars>
          <dgm:chPref val="3"/>
        </dgm:presLayoutVars>
      </dgm:prSet>
      <dgm:spPr/>
    </dgm:pt>
    <dgm:pt modelId="{4545FC50-F7DF-484B-93B1-004C55BA503A}" type="pres">
      <dgm:prSet presAssocID="{4E140A79-8EB0-7C4B-AF17-429BA3981805}" presName="txFour" presStyleLbl="node4" presStyleIdx="1" presStyleCnt="4" custScaleY="29116">
        <dgm:presLayoutVars>
          <dgm:chPref val="3"/>
        </dgm:presLayoutVars>
      </dgm:prSet>
      <dgm:spPr/>
      <dgm:t>
        <a:bodyPr/>
        <a:lstStyle/>
        <a:p>
          <a:endParaRPr lang="en-US"/>
        </a:p>
      </dgm:t>
    </dgm:pt>
    <dgm:pt modelId="{BC1B1002-C13F-E749-926A-C4B37101C59B}" type="pres">
      <dgm:prSet presAssocID="{4E140A79-8EB0-7C4B-AF17-429BA3981805}" presName="horzFour" presStyleCnt="0"/>
      <dgm:spPr/>
    </dgm:pt>
    <dgm:pt modelId="{4BBFADDF-24B7-EB40-A1CA-3752D8CE96F8}" type="pres">
      <dgm:prSet presAssocID="{08ADAF31-1C1D-8D45-BC51-790A1960CF14}" presName="sibSpaceTwo" presStyleCnt="0"/>
      <dgm:spPr/>
    </dgm:pt>
    <dgm:pt modelId="{80B230D3-C5B1-E748-8119-DBBF6CE8729C}" type="pres">
      <dgm:prSet presAssocID="{9B53DAAC-CA0D-6446-9E41-54BC921F0D5B}" presName="vertTwo" presStyleCnt="0"/>
      <dgm:spPr/>
    </dgm:pt>
    <dgm:pt modelId="{007D9717-B89F-D742-A1CE-DDAAB0F3CC9F}" type="pres">
      <dgm:prSet presAssocID="{9B53DAAC-CA0D-6446-9E41-54BC921F0D5B}" presName="txTwo" presStyleLbl="node2" presStyleIdx="1" presStyleCnt="2" custScaleX="93573" custScaleY="39991" custLinFactNeighborX="281" custLinFactNeighborY="15545">
        <dgm:presLayoutVars>
          <dgm:chPref val="3"/>
        </dgm:presLayoutVars>
      </dgm:prSet>
      <dgm:spPr/>
      <dgm:t>
        <a:bodyPr/>
        <a:lstStyle/>
        <a:p>
          <a:endParaRPr lang="en-US"/>
        </a:p>
      </dgm:t>
    </dgm:pt>
    <dgm:pt modelId="{89CF9FB9-F048-084C-8801-F89D0BF97158}" type="pres">
      <dgm:prSet presAssocID="{9B53DAAC-CA0D-6446-9E41-54BC921F0D5B}" presName="parTransTwo" presStyleCnt="0"/>
      <dgm:spPr/>
    </dgm:pt>
    <dgm:pt modelId="{B2578415-3A2D-2F44-8D3D-120727465ACB}" type="pres">
      <dgm:prSet presAssocID="{9B53DAAC-CA0D-6446-9E41-54BC921F0D5B}" presName="horzTwo" presStyleCnt="0"/>
      <dgm:spPr/>
    </dgm:pt>
    <dgm:pt modelId="{6B9D8FAB-E4E0-044E-917B-ED4CD73CD750}" type="pres">
      <dgm:prSet presAssocID="{C0236CFC-B5D5-7343-BF89-42FAD376AB2F}" presName="vertThree" presStyleCnt="0"/>
      <dgm:spPr/>
    </dgm:pt>
    <dgm:pt modelId="{3813069D-0ED4-3848-A734-66757AD2F5B0}" type="pres">
      <dgm:prSet presAssocID="{C0236CFC-B5D5-7343-BF89-42FAD376AB2F}" presName="txThree" presStyleLbl="node3" presStyleIdx="1" presStyleCnt="2" custScaleY="29116" custLinFactY="3198" custLinFactNeighborX="371" custLinFactNeighborY="100000">
        <dgm:presLayoutVars>
          <dgm:chPref val="3"/>
        </dgm:presLayoutVars>
      </dgm:prSet>
      <dgm:spPr/>
      <dgm:t>
        <a:bodyPr/>
        <a:lstStyle/>
        <a:p>
          <a:endParaRPr lang="en-US"/>
        </a:p>
      </dgm:t>
    </dgm:pt>
    <dgm:pt modelId="{93201460-5A59-B849-BD18-31FEE3D44A78}" type="pres">
      <dgm:prSet presAssocID="{C0236CFC-B5D5-7343-BF89-42FAD376AB2F}" presName="parTransThree" presStyleCnt="0"/>
      <dgm:spPr/>
    </dgm:pt>
    <dgm:pt modelId="{49A11A68-BE1A-8648-B492-91782A0761A9}" type="pres">
      <dgm:prSet presAssocID="{C0236CFC-B5D5-7343-BF89-42FAD376AB2F}" presName="horzThree" presStyleCnt="0"/>
      <dgm:spPr/>
    </dgm:pt>
    <dgm:pt modelId="{3294FBAF-46E4-7048-8BB6-42A352BB9D79}" type="pres">
      <dgm:prSet presAssocID="{2F86D7BD-282F-3547-BAED-ECC70CE39C57}" presName="vertFour" presStyleCnt="0">
        <dgm:presLayoutVars>
          <dgm:chPref val="3"/>
        </dgm:presLayoutVars>
      </dgm:prSet>
      <dgm:spPr/>
    </dgm:pt>
    <dgm:pt modelId="{B3F43912-8AD8-5440-AF5C-19059941FA54}" type="pres">
      <dgm:prSet presAssocID="{2F86D7BD-282F-3547-BAED-ECC70CE39C57}" presName="txFour" presStyleLbl="node4" presStyleIdx="2" presStyleCnt="4" custScaleY="29116" custLinFactY="3237" custLinFactNeighborX="371" custLinFactNeighborY="100000">
        <dgm:presLayoutVars>
          <dgm:chPref val="3"/>
        </dgm:presLayoutVars>
      </dgm:prSet>
      <dgm:spPr/>
      <dgm:t>
        <a:bodyPr/>
        <a:lstStyle/>
        <a:p>
          <a:endParaRPr lang="en-US"/>
        </a:p>
      </dgm:t>
    </dgm:pt>
    <dgm:pt modelId="{AF5A6994-7DB9-AA4F-82F9-578703383637}" type="pres">
      <dgm:prSet presAssocID="{2F86D7BD-282F-3547-BAED-ECC70CE39C57}" presName="parTransFour" presStyleCnt="0"/>
      <dgm:spPr/>
    </dgm:pt>
    <dgm:pt modelId="{77ECCCBA-3C86-B841-9F98-C2C9D077101C}" type="pres">
      <dgm:prSet presAssocID="{2F86D7BD-282F-3547-BAED-ECC70CE39C57}" presName="horzFour" presStyleCnt="0"/>
      <dgm:spPr/>
    </dgm:pt>
    <dgm:pt modelId="{09E823CC-FE47-1243-92C0-B6015C85B1F1}" type="pres">
      <dgm:prSet presAssocID="{16B8F302-4041-6A45-8397-B56AEB18E9E0}" presName="vertFour" presStyleCnt="0">
        <dgm:presLayoutVars>
          <dgm:chPref val="3"/>
        </dgm:presLayoutVars>
      </dgm:prSet>
      <dgm:spPr/>
    </dgm:pt>
    <dgm:pt modelId="{5C5095C5-766F-B246-99AA-EB48E0D0AD69}" type="pres">
      <dgm:prSet presAssocID="{16B8F302-4041-6A45-8397-B56AEB18E9E0}" presName="txFour" presStyleLbl="node4" presStyleIdx="3" presStyleCnt="4" custScaleY="29116" custLinFactNeighborX="478" custLinFactNeighborY="26582">
        <dgm:presLayoutVars>
          <dgm:chPref val="3"/>
        </dgm:presLayoutVars>
      </dgm:prSet>
      <dgm:spPr/>
      <dgm:t>
        <a:bodyPr/>
        <a:lstStyle/>
        <a:p>
          <a:endParaRPr lang="en-US"/>
        </a:p>
      </dgm:t>
    </dgm:pt>
    <dgm:pt modelId="{364F72E2-7988-AA45-BA35-6A40866F790A}" type="pres">
      <dgm:prSet presAssocID="{16B8F302-4041-6A45-8397-B56AEB18E9E0}" presName="horzFour" presStyleCnt="0"/>
      <dgm:spPr/>
    </dgm:pt>
  </dgm:ptLst>
  <dgm:cxnLst>
    <dgm:cxn modelId="{A12492B7-69DB-334D-9F2D-47CDFE87E0A0}" type="presOf" srcId="{1E93B6FE-5AF0-654F-8A6E-3A2F1A32E1D6}" destId="{91E449A9-47F5-A04C-A9AD-F264711D5F5B}" srcOrd="0" destOrd="0" presId="urn:microsoft.com/office/officeart/2005/8/layout/hierarchy4"/>
    <dgm:cxn modelId="{75DF55FF-8D97-6944-8AE2-17851F3A3526}" srcId="{9B53DAAC-CA0D-6446-9E41-54BC921F0D5B}" destId="{C0236CFC-B5D5-7343-BF89-42FAD376AB2F}" srcOrd="0" destOrd="0" parTransId="{718A409B-DCA0-674C-B241-41488C87164E}" sibTransId="{B757C569-A47A-3541-BE05-566E6185634B}"/>
    <dgm:cxn modelId="{95D26ED0-8A11-024D-ADB8-729438220650}" srcId="{C0236CFC-B5D5-7343-BF89-42FAD376AB2F}" destId="{2F86D7BD-282F-3547-BAED-ECC70CE39C57}" srcOrd="0" destOrd="0" parTransId="{B3852E3E-FDB3-B34B-BA19-0AE8BA05F785}" sibTransId="{27B94DFF-16D0-B440-9146-058C0A999481}"/>
    <dgm:cxn modelId="{83B1A9F3-C007-E74D-AC9B-5226F70323E3}" srcId="{1E93B6FE-5AF0-654F-8A6E-3A2F1A32E1D6}" destId="{9B53DAAC-CA0D-6446-9E41-54BC921F0D5B}" srcOrd="1" destOrd="0" parTransId="{10D528E6-72CD-C446-9C43-62204679D49B}" sibTransId="{90F4E058-CB86-DB44-AE5C-C9217DABB581}"/>
    <dgm:cxn modelId="{D1536421-5A31-6E40-A58D-5DC2607D4325}" type="presOf" srcId="{C0236CFC-B5D5-7343-BF89-42FAD376AB2F}" destId="{3813069D-0ED4-3848-A734-66757AD2F5B0}" srcOrd="0" destOrd="0" presId="urn:microsoft.com/office/officeart/2005/8/layout/hierarchy4"/>
    <dgm:cxn modelId="{89B5DAC4-EB43-CC45-88D0-17D509F637E1}" type="presOf" srcId="{4E140A79-8EB0-7C4B-AF17-429BA3981805}" destId="{4545FC50-F7DF-484B-93B1-004C55BA503A}" srcOrd="0" destOrd="0" presId="urn:microsoft.com/office/officeart/2005/8/layout/hierarchy4"/>
    <dgm:cxn modelId="{CDA80BA1-77B4-EA48-BCE9-F8D5F24DB26F}" srcId="{2F86D7BD-282F-3547-BAED-ECC70CE39C57}" destId="{16B8F302-4041-6A45-8397-B56AEB18E9E0}" srcOrd="0" destOrd="0" parTransId="{A4057247-36B5-D144-8B71-9F8D66267216}" sibTransId="{6E272C1A-A9B9-D24D-A244-86D9ADF8BCF4}"/>
    <dgm:cxn modelId="{603F900F-6FCC-B840-A523-B2B1D2C8A449}" type="presOf" srcId="{D90DF920-539C-7E4E-AED5-A267FD3AA196}" destId="{12BAC855-3D12-2444-BF25-1D70499BC99F}" srcOrd="0" destOrd="0" presId="urn:microsoft.com/office/officeart/2005/8/layout/hierarchy4"/>
    <dgm:cxn modelId="{40F9201B-EB2A-B443-9799-A4CF68934A4F}" type="presOf" srcId="{2F86D7BD-282F-3547-BAED-ECC70CE39C57}" destId="{B3F43912-8AD8-5440-AF5C-19059941FA54}" srcOrd="0" destOrd="0" presId="urn:microsoft.com/office/officeart/2005/8/layout/hierarchy4"/>
    <dgm:cxn modelId="{5270AD08-96F3-F247-A3E3-AE2ED18211A1}" type="presOf" srcId="{BF0BF779-1C3C-874D-AF15-FD5B9912A5A2}" destId="{B20A0087-6357-F74B-AD9F-3FE638E0DD27}" srcOrd="0" destOrd="0" presId="urn:microsoft.com/office/officeart/2005/8/layout/hierarchy4"/>
    <dgm:cxn modelId="{BDA05971-C1B3-BE4C-B6CD-B467B2BEFC70}" type="presOf" srcId="{AB11F9CE-CBDA-5546-801F-D111A3FD769B}" destId="{9DCA731C-F191-E946-B45D-A554E6706E8E}" srcOrd="0" destOrd="0" presId="urn:microsoft.com/office/officeart/2005/8/layout/hierarchy4"/>
    <dgm:cxn modelId="{64242856-CBD0-2848-BD0A-C057EF85CE69}" srcId="{11EFD348-D103-E542-A726-452E4712572D}" destId="{1E93B6FE-5AF0-654F-8A6E-3A2F1A32E1D6}" srcOrd="0" destOrd="0" parTransId="{FC461541-15E2-9349-AC46-ADBCD4788665}" sibTransId="{99E0D9FD-859E-8D45-9737-A937F0176F69}"/>
    <dgm:cxn modelId="{B226302C-34DB-DD46-9677-305E1700A24E}" srcId="{BF0BF779-1C3C-874D-AF15-FD5B9912A5A2}" destId="{AB11F9CE-CBDA-5546-801F-D111A3FD769B}" srcOrd="0" destOrd="0" parTransId="{B9F2626D-56D0-3D45-A581-50499B4D0FC7}" sibTransId="{AF4982BA-2DEC-924F-97BD-76DE07BCB88B}"/>
    <dgm:cxn modelId="{DF7FFAC4-A276-E94F-9629-FC4B484CEDC7}" type="presOf" srcId="{9B53DAAC-CA0D-6446-9E41-54BC921F0D5B}" destId="{007D9717-B89F-D742-A1CE-DDAAB0F3CC9F}" srcOrd="0" destOrd="0" presId="urn:microsoft.com/office/officeart/2005/8/layout/hierarchy4"/>
    <dgm:cxn modelId="{7AB40ED4-72E5-C542-8110-A2FA6F26F92A}" srcId="{D90DF920-539C-7E4E-AED5-A267FD3AA196}" destId="{BF0BF779-1C3C-874D-AF15-FD5B9912A5A2}" srcOrd="0" destOrd="0" parTransId="{792E19AE-CE7D-8143-8740-3A56060679FC}" sibTransId="{DF9DC9BD-B002-CB4A-9950-3E51EB330D83}"/>
    <dgm:cxn modelId="{E5E266EF-130F-5B47-8C3E-E129E2C9F1D1}" srcId="{AB11F9CE-CBDA-5546-801F-D111A3FD769B}" destId="{4E140A79-8EB0-7C4B-AF17-429BA3981805}" srcOrd="0" destOrd="0" parTransId="{6AEAD869-FB65-BD43-8BB2-1EFB884C187E}" sibTransId="{5C81E3EB-C5BB-4D4B-86A4-98B4A8A68406}"/>
    <dgm:cxn modelId="{412FD4ED-0911-374A-A69B-1FD2CF873517}" type="presOf" srcId="{11EFD348-D103-E542-A726-452E4712572D}" destId="{BBBABE60-3268-324F-BAEA-B390081409B9}" srcOrd="0" destOrd="0" presId="urn:microsoft.com/office/officeart/2005/8/layout/hierarchy4"/>
    <dgm:cxn modelId="{C9334B4D-AEDC-2D4A-AB44-BD1684737B65}" type="presOf" srcId="{16B8F302-4041-6A45-8397-B56AEB18E9E0}" destId="{5C5095C5-766F-B246-99AA-EB48E0D0AD69}" srcOrd="0" destOrd="0" presId="urn:microsoft.com/office/officeart/2005/8/layout/hierarchy4"/>
    <dgm:cxn modelId="{191101E0-DAB7-2347-910B-81D89CE17D22}" srcId="{1E93B6FE-5AF0-654F-8A6E-3A2F1A32E1D6}" destId="{D90DF920-539C-7E4E-AED5-A267FD3AA196}" srcOrd="0" destOrd="0" parTransId="{DBF299CF-403E-1D4F-BF8C-6BDC2DCAE8F0}" sibTransId="{08ADAF31-1C1D-8D45-BC51-790A1960CF14}"/>
    <dgm:cxn modelId="{560BAE55-DFA7-624C-8B7C-EF5CE8B99F61}" type="presParOf" srcId="{BBBABE60-3268-324F-BAEA-B390081409B9}" destId="{B16A097D-2486-6D44-879F-51F74EC7228C}" srcOrd="0" destOrd="0" presId="urn:microsoft.com/office/officeart/2005/8/layout/hierarchy4"/>
    <dgm:cxn modelId="{CC447023-9438-0B45-8AB1-E869B96A9CC5}" type="presParOf" srcId="{B16A097D-2486-6D44-879F-51F74EC7228C}" destId="{91E449A9-47F5-A04C-A9AD-F264711D5F5B}" srcOrd="0" destOrd="0" presId="urn:microsoft.com/office/officeart/2005/8/layout/hierarchy4"/>
    <dgm:cxn modelId="{52A40831-3C1E-354A-A4C5-15BB30D5B3FD}" type="presParOf" srcId="{B16A097D-2486-6D44-879F-51F74EC7228C}" destId="{3707F34C-9D4C-8F44-A2FA-4482BCF9DEAE}" srcOrd="1" destOrd="0" presId="urn:microsoft.com/office/officeart/2005/8/layout/hierarchy4"/>
    <dgm:cxn modelId="{88F68BCE-757D-1548-A246-B4BC13EEB932}" type="presParOf" srcId="{B16A097D-2486-6D44-879F-51F74EC7228C}" destId="{303DAAE6-B863-3447-8049-CBAE4B79B0B5}" srcOrd="2" destOrd="0" presId="urn:microsoft.com/office/officeart/2005/8/layout/hierarchy4"/>
    <dgm:cxn modelId="{0C3886E2-5C6F-3E44-B35E-76BBA5C9000D}" type="presParOf" srcId="{303DAAE6-B863-3447-8049-CBAE4B79B0B5}" destId="{0D97C461-6C14-F14F-BF02-0D3B8CD83503}" srcOrd="0" destOrd="0" presId="urn:microsoft.com/office/officeart/2005/8/layout/hierarchy4"/>
    <dgm:cxn modelId="{C0A19222-F088-3F42-80B1-D3D3DFCA5319}" type="presParOf" srcId="{0D97C461-6C14-F14F-BF02-0D3B8CD83503}" destId="{12BAC855-3D12-2444-BF25-1D70499BC99F}" srcOrd="0" destOrd="0" presId="urn:microsoft.com/office/officeart/2005/8/layout/hierarchy4"/>
    <dgm:cxn modelId="{3A9CFF06-DB6D-374D-9DD0-0CAF9BE57AB9}" type="presParOf" srcId="{0D97C461-6C14-F14F-BF02-0D3B8CD83503}" destId="{20E7DE04-0304-3743-B91E-4C4136C3CB6E}" srcOrd="1" destOrd="0" presId="urn:microsoft.com/office/officeart/2005/8/layout/hierarchy4"/>
    <dgm:cxn modelId="{B8E3E93D-52B5-E445-9FAC-0B5CCCAAA2D2}" type="presParOf" srcId="{0D97C461-6C14-F14F-BF02-0D3B8CD83503}" destId="{44D843E1-373B-2E47-99E4-5E22F4E9D0B5}" srcOrd="2" destOrd="0" presId="urn:microsoft.com/office/officeart/2005/8/layout/hierarchy4"/>
    <dgm:cxn modelId="{3102F8B4-FB0D-3B4D-BF1A-387A014B8DBE}" type="presParOf" srcId="{44D843E1-373B-2E47-99E4-5E22F4E9D0B5}" destId="{BE844327-9068-4F4D-B5A6-051EC4FEEBF0}" srcOrd="0" destOrd="0" presId="urn:microsoft.com/office/officeart/2005/8/layout/hierarchy4"/>
    <dgm:cxn modelId="{512BD7A3-C92A-7148-B565-298528E7581A}" type="presParOf" srcId="{BE844327-9068-4F4D-B5A6-051EC4FEEBF0}" destId="{B20A0087-6357-F74B-AD9F-3FE638E0DD27}" srcOrd="0" destOrd="0" presId="urn:microsoft.com/office/officeart/2005/8/layout/hierarchy4"/>
    <dgm:cxn modelId="{5AA04A8D-EC7F-344C-9CCF-21762EB19C14}" type="presParOf" srcId="{BE844327-9068-4F4D-B5A6-051EC4FEEBF0}" destId="{F0A835E0-91B3-E346-9BEA-9A7E654AD501}" srcOrd="1" destOrd="0" presId="urn:microsoft.com/office/officeart/2005/8/layout/hierarchy4"/>
    <dgm:cxn modelId="{4E8CB355-FAE8-5B4C-BB5B-0B780CD39B9F}" type="presParOf" srcId="{BE844327-9068-4F4D-B5A6-051EC4FEEBF0}" destId="{F923F189-171C-C84C-AC6B-2F7B42718D3A}" srcOrd="2" destOrd="0" presId="urn:microsoft.com/office/officeart/2005/8/layout/hierarchy4"/>
    <dgm:cxn modelId="{04776732-7C1C-AC40-B615-C8370553A53D}" type="presParOf" srcId="{F923F189-171C-C84C-AC6B-2F7B42718D3A}" destId="{92FB6941-85FC-8640-A414-04BAB6068340}" srcOrd="0" destOrd="0" presId="urn:microsoft.com/office/officeart/2005/8/layout/hierarchy4"/>
    <dgm:cxn modelId="{A0E855F0-FC2F-F746-8AC0-A2EC868F215A}" type="presParOf" srcId="{92FB6941-85FC-8640-A414-04BAB6068340}" destId="{9DCA731C-F191-E946-B45D-A554E6706E8E}" srcOrd="0" destOrd="0" presId="urn:microsoft.com/office/officeart/2005/8/layout/hierarchy4"/>
    <dgm:cxn modelId="{C995E09A-9073-0141-8F09-B8B2E9FB094C}" type="presParOf" srcId="{92FB6941-85FC-8640-A414-04BAB6068340}" destId="{A4A42B3B-226D-5A46-9A8D-A36A5D55E5C3}" srcOrd="1" destOrd="0" presId="urn:microsoft.com/office/officeart/2005/8/layout/hierarchy4"/>
    <dgm:cxn modelId="{2BB5CC13-2F74-7A47-BA9E-A7A54EA0D889}" type="presParOf" srcId="{92FB6941-85FC-8640-A414-04BAB6068340}" destId="{C60C2CE5-F4E8-314E-A39C-6B5CF308AB2D}" srcOrd="2" destOrd="0" presId="urn:microsoft.com/office/officeart/2005/8/layout/hierarchy4"/>
    <dgm:cxn modelId="{CFEE9D89-5E62-D946-BBDB-E42628D1EAD2}" type="presParOf" srcId="{C60C2CE5-F4E8-314E-A39C-6B5CF308AB2D}" destId="{14699BDE-1E3F-D945-BB94-A473196DB7AE}" srcOrd="0" destOrd="0" presId="urn:microsoft.com/office/officeart/2005/8/layout/hierarchy4"/>
    <dgm:cxn modelId="{7BBFE6EA-8CEB-454D-A687-CA7EBD3CB674}" type="presParOf" srcId="{14699BDE-1E3F-D945-BB94-A473196DB7AE}" destId="{4545FC50-F7DF-484B-93B1-004C55BA503A}" srcOrd="0" destOrd="0" presId="urn:microsoft.com/office/officeart/2005/8/layout/hierarchy4"/>
    <dgm:cxn modelId="{7F6A6274-95A1-CD42-95CA-712BA1C8D5D1}" type="presParOf" srcId="{14699BDE-1E3F-D945-BB94-A473196DB7AE}" destId="{BC1B1002-C13F-E749-926A-C4B37101C59B}" srcOrd="1" destOrd="0" presId="urn:microsoft.com/office/officeart/2005/8/layout/hierarchy4"/>
    <dgm:cxn modelId="{3E82BCCC-994C-DF43-AE60-9B2DC42F0D63}" type="presParOf" srcId="{303DAAE6-B863-3447-8049-CBAE4B79B0B5}" destId="{4BBFADDF-24B7-EB40-A1CA-3752D8CE96F8}" srcOrd="1" destOrd="0" presId="urn:microsoft.com/office/officeart/2005/8/layout/hierarchy4"/>
    <dgm:cxn modelId="{E4850AD3-2F2E-9B48-BF83-AC37700B4896}" type="presParOf" srcId="{303DAAE6-B863-3447-8049-CBAE4B79B0B5}" destId="{80B230D3-C5B1-E748-8119-DBBF6CE8729C}" srcOrd="2" destOrd="0" presId="urn:microsoft.com/office/officeart/2005/8/layout/hierarchy4"/>
    <dgm:cxn modelId="{1506EAAB-97D9-DD44-BE0C-9D38EEA4A7BD}" type="presParOf" srcId="{80B230D3-C5B1-E748-8119-DBBF6CE8729C}" destId="{007D9717-B89F-D742-A1CE-DDAAB0F3CC9F}" srcOrd="0" destOrd="0" presId="urn:microsoft.com/office/officeart/2005/8/layout/hierarchy4"/>
    <dgm:cxn modelId="{4A9BFF3F-6327-A349-AC41-BA2054E41D39}" type="presParOf" srcId="{80B230D3-C5B1-E748-8119-DBBF6CE8729C}" destId="{89CF9FB9-F048-084C-8801-F89D0BF97158}" srcOrd="1" destOrd="0" presId="urn:microsoft.com/office/officeart/2005/8/layout/hierarchy4"/>
    <dgm:cxn modelId="{0F47C9CE-BD26-4945-AAED-C6E08198686B}" type="presParOf" srcId="{80B230D3-C5B1-E748-8119-DBBF6CE8729C}" destId="{B2578415-3A2D-2F44-8D3D-120727465ACB}" srcOrd="2" destOrd="0" presId="urn:microsoft.com/office/officeart/2005/8/layout/hierarchy4"/>
    <dgm:cxn modelId="{9195FB8E-DE62-744D-9DA3-BF77BF196227}" type="presParOf" srcId="{B2578415-3A2D-2F44-8D3D-120727465ACB}" destId="{6B9D8FAB-E4E0-044E-917B-ED4CD73CD750}" srcOrd="0" destOrd="0" presId="urn:microsoft.com/office/officeart/2005/8/layout/hierarchy4"/>
    <dgm:cxn modelId="{780A4F67-4EBA-E44B-9D5C-BBE455D551B1}" type="presParOf" srcId="{6B9D8FAB-E4E0-044E-917B-ED4CD73CD750}" destId="{3813069D-0ED4-3848-A734-66757AD2F5B0}" srcOrd="0" destOrd="0" presId="urn:microsoft.com/office/officeart/2005/8/layout/hierarchy4"/>
    <dgm:cxn modelId="{F24AB7CC-D310-A146-B396-FF9D64B6E804}" type="presParOf" srcId="{6B9D8FAB-E4E0-044E-917B-ED4CD73CD750}" destId="{93201460-5A59-B849-BD18-31FEE3D44A78}" srcOrd="1" destOrd="0" presId="urn:microsoft.com/office/officeart/2005/8/layout/hierarchy4"/>
    <dgm:cxn modelId="{D6E29F48-7433-7A41-B964-113D930E37EB}" type="presParOf" srcId="{6B9D8FAB-E4E0-044E-917B-ED4CD73CD750}" destId="{49A11A68-BE1A-8648-B492-91782A0761A9}" srcOrd="2" destOrd="0" presId="urn:microsoft.com/office/officeart/2005/8/layout/hierarchy4"/>
    <dgm:cxn modelId="{92479945-EACE-1242-8D52-40F076883319}" type="presParOf" srcId="{49A11A68-BE1A-8648-B492-91782A0761A9}" destId="{3294FBAF-46E4-7048-8BB6-42A352BB9D79}" srcOrd="0" destOrd="0" presId="urn:microsoft.com/office/officeart/2005/8/layout/hierarchy4"/>
    <dgm:cxn modelId="{AF0A34B0-1070-DB4B-B7E7-8246C42DA2FA}" type="presParOf" srcId="{3294FBAF-46E4-7048-8BB6-42A352BB9D79}" destId="{B3F43912-8AD8-5440-AF5C-19059941FA54}" srcOrd="0" destOrd="0" presId="urn:microsoft.com/office/officeart/2005/8/layout/hierarchy4"/>
    <dgm:cxn modelId="{1DE21F73-BFB7-EA4D-98CC-26C4D6E194B8}" type="presParOf" srcId="{3294FBAF-46E4-7048-8BB6-42A352BB9D79}" destId="{AF5A6994-7DB9-AA4F-82F9-578703383637}" srcOrd="1" destOrd="0" presId="urn:microsoft.com/office/officeart/2005/8/layout/hierarchy4"/>
    <dgm:cxn modelId="{94005EB8-16EC-A143-AD36-D0DC4CB0BEEB}" type="presParOf" srcId="{3294FBAF-46E4-7048-8BB6-42A352BB9D79}" destId="{77ECCCBA-3C86-B841-9F98-C2C9D077101C}" srcOrd="2" destOrd="0" presId="urn:microsoft.com/office/officeart/2005/8/layout/hierarchy4"/>
    <dgm:cxn modelId="{04DFECA0-D96D-274F-AE9E-CE7B63CE7200}" type="presParOf" srcId="{77ECCCBA-3C86-B841-9F98-C2C9D077101C}" destId="{09E823CC-FE47-1243-92C0-B6015C85B1F1}" srcOrd="0" destOrd="0" presId="urn:microsoft.com/office/officeart/2005/8/layout/hierarchy4"/>
    <dgm:cxn modelId="{0AD89B57-7C48-C447-9716-3BF290ACD823}" type="presParOf" srcId="{09E823CC-FE47-1243-92C0-B6015C85B1F1}" destId="{5C5095C5-766F-B246-99AA-EB48E0D0AD69}" srcOrd="0" destOrd="0" presId="urn:microsoft.com/office/officeart/2005/8/layout/hierarchy4"/>
    <dgm:cxn modelId="{60C08E45-4301-3B40-B394-B13D395C063B}" type="presParOf" srcId="{09E823CC-FE47-1243-92C0-B6015C85B1F1}" destId="{364F72E2-7988-AA45-BA35-6A40866F790A}" srcOrd="1" destOrd="0" presId="urn:microsoft.com/office/officeart/2005/8/layout/hierarchy4"/>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C24DDC2-4E55-4142-9D21-1C09791C408A}" type="doc">
      <dgm:prSet loTypeId="urn:microsoft.com/office/officeart/2008/layout/HorizontalMultiLevelHierarchy" loCatId="hierarchy" qsTypeId="urn:microsoft.com/office/officeart/2005/8/quickstyle/simple1" qsCatId="simple" csTypeId="urn:microsoft.com/office/officeart/2005/8/colors/accent0_1" csCatId="mainScheme" phldr="1"/>
      <dgm:spPr/>
      <dgm:t>
        <a:bodyPr/>
        <a:lstStyle/>
        <a:p>
          <a:pPr rtl="1"/>
          <a:endParaRPr lang="ar-SA"/>
        </a:p>
      </dgm:t>
    </dgm:pt>
    <dgm:pt modelId="{C4020F18-F842-4530-ACA8-CA5015979BA4}">
      <dgm:prSet phldrT="[Text]" custT="1"/>
      <dgm:spPr>
        <a:ln w="28575">
          <a:solidFill>
            <a:srgbClr val="FF2600">
              <a:alpha val="60000"/>
            </a:srgbClr>
          </a:solidFill>
        </a:ln>
      </dgm:spPr>
      <dgm:t>
        <a:bodyPr/>
        <a:lstStyle/>
        <a:p>
          <a:pPr rtl="0"/>
          <a:r>
            <a:rPr lang="en-US" altLang="en-US" sz="1400" b="1" dirty="0">
              <a:cs typeface="Arial" panose="020B0604020202020204" pitchFamily="34" charset="0"/>
            </a:rPr>
            <a:t>Miscellaneous Effects:</a:t>
          </a:r>
          <a:endParaRPr lang="ar-SA" sz="1400" dirty="0"/>
        </a:p>
      </dgm:t>
    </dgm:pt>
    <dgm:pt modelId="{881417A6-3428-453E-A1ED-D110AEA452E6}" type="parTrans" cxnId="{DA180EB3-952C-417E-A3AC-6A85F2FCFAD1}">
      <dgm:prSet/>
      <dgm:spPr/>
      <dgm:t>
        <a:bodyPr/>
        <a:lstStyle/>
        <a:p>
          <a:pPr rtl="1"/>
          <a:endParaRPr lang="ar-SA" sz="1100"/>
        </a:p>
      </dgm:t>
    </dgm:pt>
    <dgm:pt modelId="{1D244212-37AB-478B-80E5-FAF4D94A21C4}" type="sibTrans" cxnId="{DA180EB3-952C-417E-A3AC-6A85F2FCFAD1}">
      <dgm:prSet/>
      <dgm:spPr/>
      <dgm:t>
        <a:bodyPr/>
        <a:lstStyle/>
        <a:p>
          <a:pPr rtl="1"/>
          <a:endParaRPr lang="ar-SA" sz="1100"/>
        </a:p>
      </dgm:t>
    </dgm:pt>
    <dgm:pt modelId="{D980C18A-2DE3-4059-AD84-02E0A0D354D6}">
      <dgm:prSet phldrT="[Text]" custT="1"/>
      <dgm:spPr>
        <a:ln w="28575">
          <a:solidFill>
            <a:srgbClr val="0096FF">
              <a:alpha val="54902"/>
            </a:srgbClr>
          </a:solidFill>
        </a:ln>
      </dgm:spPr>
      <dgm:t>
        <a:bodyPr/>
        <a:lstStyle/>
        <a:p>
          <a:pPr rtl="0"/>
          <a:r>
            <a:rPr lang="en-US" altLang="en-US" sz="1100" b="1">
              <a:cs typeface="Arial" panose="020B0604020202020204" pitchFamily="34" charset="0"/>
            </a:rPr>
            <a:t>Obstrucive jaundice</a:t>
          </a:r>
          <a:endParaRPr lang="ar-SA" sz="1100" dirty="0"/>
        </a:p>
      </dgm:t>
    </dgm:pt>
    <dgm:pt modelId="{2E23AD84-C952-4652-A143-132D2C992D78}" type="parTrans" cxnId="{B655C780-C6E3-489C-9293-807AA09B7A98}">
      <dgm:prSet custT="1"/>
      <dgm:spPr/>
      <dgm:t>
        <a:bodyPr/>
        <a:lstStyle/>
        <a:p>
          <a:pPr rtl="1"/>
          <a:endParaRPr lang="ar-SA" sz="1100"/>
        </a:p>
      </dgm:t>
    </dgm:pt>
    <dgm:pt modelId="{C9FCE2F3-1BC6-4A32-85C7-610DA82D9DCC}" type="sibTrans" cxnId="{B655C780-C6E3-489C-9293-807AA09B7A98}">
      <dgm:prSet/>
      <dgm:spPr/>
      <dgm:t>
        <a:bodyPr/>
        <a:lstStyle/>
        <a:p>
          <a:pPr rtl="1"/>
          <a:endParaRPr lang="ar-SA" sz="1100"/>
        </a:p>
      </dgm:t>
    </dgm:pt>
    <dgm:pt modelId="{6630AD2C-1D00-40D5-9A6D-9903C78705B7}">
      <dgm:prSet phldrT="[Text]" custT="1"/>
      <dgm:spPr>
        <a:ln w="28575">
          <a:solidFill>
            <a:srgbClr val="0096FF">
              <a:alpha val="54902"/>
            </a:srgbClr>
          </a:solidFill>
        </a:ln>
      </dgm:spPr>
      <dgm:t>
        <a:bodyPr/>
        <a:lstStyle/>
        <a:p>
          <a:pPr rtl="1"/>
          <a:r>
            <a:rPr lang="en-US" altLang="en-US" sz="1100" b="1" dirty="0">
              <a:cs typeface="Arial" panose="020B0604020202020204" pitchFamily="34" charset="0"/>
            </a:rPr>
            <a:t>Granular deposits in cornea</a:t>
          </a:r>
          <a:endParaRPr lang="ar-SA" sz="1100" b="1" dirty="0"/>
        </a:p>
      </dgm:t>
    </dgm:pt>
    <dgm:pt modelId="{8FA43367-3C1F-4C05-BC28-F0636F736616}" type="parTrans" cxnId="{428FCC00-CE38-4E51-92B9-42CED181A6AD}">
      <dgm:prSet custT="1"/>
      <dgm:spPr/>
      <dgm:t>
        <a:bodyPr/>
        <a:lstStyle/>
        <a:p>
          <a:pPr rtl="1"/>
          <a:endParaRPr lang="ar-SA" sz="1100"/>
        </a:p>
      </dgm:t>
    </dgm:pt>
    <dgm:pt modelId="{070A5D4F-8F6C-4161-AA24-418B3732D9CA}" type="sibTrans" cxnId="{428FCC00-CE38-4E51-92B9-42CED181A6AD}">
      <dgm:prSet/>
      <dgm:spPr/>
      <dgm:t>
        <a:bodyPr/>
        <a:lstStyle/>
        <a:p>
          <a:pPr rtl="1"/>
          <a:endParaRPr lang="ar-SA" sz="1100"/>
        </a:p>
      </dgm:t>
    </dgm:pt>
    <dgm:pt modelId="{A3BBF08C-709D-409A-8FE8-9009DD7E11E5}">
      <dgm:prSet custT="1"/>
      <dgm:spPr>
        <a:ln w="28575">
          <a:solidFill>
            <a:srgbClr val="0096FF">
              <a:alpha val="54902"/>
            </a:srgbClr>
          </a:solidFill>
        </a:ln>
      </dgm:spPr>
      <dgm:t>
        <a:bodyPr/>
        <a:lstStyle/>
        <a:p>
          <a:pPr rtl="0"/>
          <a:r>
            <a:rPr lang="en-US" altLang="en-US" sz="1100" b="1" dirty="0">
              <a:cs typeface="Arial" panose="020B0604020202020204" pitchFamily="34" charset="0"/>
            </a:rPr>
            <a:t>Retinal deposits</a:t>
          </a:r>
        </a:p>
        <a:p>
          <a:pPr rtl="0"/>
          <a:r>
            <a:rPr lang="en-US" altLang="en-US" sz="1100" b="1" dirty="0">
              <a:cs typeface="Arial" panose="020B0604020202020204" pitchFamily="34" charset="0"/>
            </a:rPr>
            <a:t> ( </a:t>
          </a:r>
          <a:r>
            <a:rPr lang="en-US" altLang="en-US" sz="1100" b="1" dirty="0">
              <a:solidFill>
                <a:srgbClr val="0432FF"/>
              </a:solidFill>
              <a:cs typeface="Arial" panose="020B0604020202020204" pitchFamily="34" charset="0"/>
            </a:rPr>
            <a:t>Only </a:t>
          </a:r>
          <a:r>
            <a:rPr lang="en-US" altLang="en-US" sz="1100" b="1" dirty="0" err="1">
              <a:solidFill>
                <a:srgbClr val="0432FF"/>
              </a:solidFill>
              <a:cs typeface="Arial" panose="020B0604020202020204" pitchFamily="34" charset="0"/>
            </a:rPr>
            <a:t>thioridazine</a:t>
          </a:r>
          <a:r>
            <a:rPr lang="en-US" altLang="en-US" sz="1100" b="1" dirty="0">
              <a:cs typeface="Arial" panose="020B0604020202020204" pitchFamily="34" charset="0"/>
            </a:rPr>
            <a:t>)</a:t>
          </a:r>
          <a:endParaRPr lang="ar-SA" sz="1100" dirty="0"/>
        </a:p>
      </dgm:t>
    </dgm:pt>
    <dgm:pt modelId="{41E0DF05-B2B8-46D3-976E-BFA3F58187EF}" type="parTrans" cxnId="{EC824CEF-6EE1-4CFB-939C-130CC673281B}">
      <dgm:prSet custT="1"/>
      <dgm:spPr/>
      <dgm:t>
        <a:bodyPr/>
        <a:lstStyle/>
        <a:p>
          <a:pPr rtl="1"/>
          <a:endParaRPr lang="ar-SA" sz="1100"/>
        </a:p>
      </dgm:t>
    </dgm:pt>
    <dgm:pt modelId="{4E03CCF4-6C9A-4E01-9888-F66BE91BDA6C}" type="sibTrans" cxnId="{EC824CEF-6EE1-4CFB-939C-130CC673281B}">
      <dgm:prSet/>
      <dgm:spPr/>
      <dgm:t>
        <a:bodyPr/>
        <a:lstStyle/>
        <a:p>
          <a:pPr rtl="1"/>
          <a:endParaRPr lang="ar-SA" sz="1100"/>
        </a:p>
      </dgm:t>
    </dgm:pt>
    <dgm:pt modelId="{EAAE08C3-0CC1-47A8-8690-0F85B6B9F6F0}">
      <dgm:prSet custT="1"/>
      <dgm:spPr>
        <a:ln w="28575">
          <a:solidFill>
            <a:srgbClr val="0096FF">
              <a:alpha val="54902"/>
            </a:srgbClr>
          </a:solidFill>
        </a:ln>
      </dgm:spPr>
      <dgm:t>
        <a:bodyPr/>
        <a:lstStyle/>
        <a:p>
          <a:pPr rtl="0"/>
          <a:r>
            <a:rPr lang="en-US" altLang="en-US" sz="1100" b="1" dirty="0">
              <a:cs typeface="Arial" panose="020B0604020202020204" pitchFamily="34" charset="0"/>
            </a:rPr>
            <a:t>Weight gain</a:t>
          </a:r>
          <a:endParaRPr lang="ar-SA" sz="1100" dirty="0"/>
        </a:p>
      </dgm:t>
    </dgm:pt>
    <dgm:pt modelId="{23106137-0766-40AF-B763-515F685E63F4}" type="parTrans" cxnId="{FC7CD05A-A909-43E8-932A-283883E9A182}">
      <dgm:prSet custT="1"/>
      <dgm:spPr/>
      <dgm:t>
        <a:bodyPr/>
        <a:lstStyle/>
        <a:p>
          <a:pPr rtl="1"/>
          <a:endParaRPr lang="ar-SA" sz="1100"/>
        </a:p>
      </dgm:t>
    </dgm:pt>
    <dgm:pt modelId="{61E96A03-D7A0-47F5-9F86-337E85338DE3}" type="sibTrans" cxnId="{FC7CD05A-A909-43E8-932A-283883E9A182}">
      <dgm:prSet/>
      <dgm:spPr/>
      <dgm:t>
        <a:bodyPr/>
        <a:lstStyle/>
        <a:p>
          <a:pPr rtl="1"/>
          <a:endParaRPr lang="ar-SA" sz="1100"/>
        </a:p>
      </dgm:t>
    </dgm:pt>
    <dgm:pt modelId="{3830BB20-687E-4DF4-B5CD-56C57148AD1C}" type="pres">
      <dgm:prSet presAssocID="{FC24DDC2-4E55-4142-9D21-1C09791C408A}" presName="Name0" presStyleCnt="0">
        <dgm:presLayoutVars>
          <dgm:chPref val="1"/>
          <dgm:dir/>
          <dgm:animOne val="branch"/>
          <dgm:animLvl val="lvl"/>
          <dgm:resizeHandles val="exact"/>
        </dgm:presLayoutVars>
      </dgm:prSet>
      <dgm:spPr/>
      <dgm:t>
        <a:bodyPr/>
        <a:lstStyle/>
        <a:p>
          <a:endParaRPr lang="en-US"/>
        </a:p>
      </dgm:t>
    </dgm:pt>
    <dgm:pt modelId="{3D423FD7-B6E3-4717-8375-28D4CFEC2D10}" type="pres">
      <dgm:prSet presAssocID="{C4020F18-F842-4530-ACA8-CA5015979BA4}" presName="root1" presStyleCnt="0"/>
      <dgm:spPr/>
    </dgm:pt>
    <dgm:pt modelId="{16126C8B-FCAE-4722-8165-03B23E2812D8}" type="pres">
      <dgm:prSet presAssocID="{C4020F18-F842-4530-ACA8-CA5015979BA4}" presName="LevelOneTextNode" presStyleLbl="node0" presStyleIdx="0" presStyleCnt="1">
        <dgm:presLayoutVars>
          <dgm:chPref val="3"/>
        </dgm:presLayoutVars>
      </dgm:prSet>
      <dgm:spPr/>
      <dgm:t>
        <a:bodyPr/>
        <a:lstStyle/>
        <a:p>
          <a:endParaRPr lang="en-US"/>
        </a:p>
      </dgm:t>
    </dgm:pt>
    <dgm:pt modelId="{142BE35F-C57C-4BF6-911D-89FCDA99CB30}" type="pres">
      <dgm:prSet presAssocID="{C4020F18-F842-4530-ACA8-CA5015979BA4}" presName="level2hierChild" presStyleCnt="0"/>
      <dgm:spPr/>
    </dgm:pt>
    <dgm:pt modelId="{190C257C-CC1F-4D59-B688-B03405D927C1}" type="pres">
      <dgm:prSet presAssocID="{2E23AD84-C952-4652-A143-132D2C992D78}" presName="conn2-1" presStyleLbl="parChTrans1D2" presStyleIdx="0" presStyleCnt="4"/>
      <dgm:spPr/>
      <dgm:t>
        <a:bodyPr/>
        <a:lstStyle/>
        <a:p>
          <a:endParaRPr lang="en-US"/>
        </a:p>
      </dgm:t>
    </dgm:pt>
    <dgm:pt modelId="{5D9F4DE4-FB17-4C25-951D-4798E10141AA}" type="pres">
      <dgm:prSet presAssocID="{2E23AD84-C952-4652-A143-132D2C992D78}" presName="connTx" presStyleLbl="parChTrans1D2" presStyleIdx="0" presStyleCnt="4"/>
      <dgm:spPr/>
      <dgm:t>
        <a:bodyPr/>
        <a:lstStyle/>
        <a:p>
          <a:endParaRPr lang="en-US"/>
        </a:p>
      </dgm:t>
    </dgm:pt>
    <dgm:pt modelId="{25095DEC-0FC4-4E94-B571-F13674F0EEAD}" type="pres">
      <dgm:prSet presAssocID="{D980C18A-2DE3-4059-AD84-02E0A0D354D6}" presName="root2" presStyleCnt="0"/>
      <dgm:spPr/>
    </dgm:pt>
    <dgm:pt modelId="{B6DC9CAF-F771-4F93-AA45-485146039D9A}" type="pres">
      <dgm:prSet presAssocID="{D980C18A-2DE3-4059-AD84-02E0A0D354D6}" presName="LevelTwoTextNode" presStyleLbl="node2" presStyleIdx="0" presStyleCnt="4">
        <dgm:presLayoutVars>
          <dgm:chPref val="3"/>
        </dgm:presLayoutVars>
      </dgm:prSet>
      <dgm:spPr/>
      <dgm:t>
        <a:bodyPr/>
        <a:lstStyle/>
        <a:p>
          <a:endParaRPr lang="en-US"/>
        </a:p>
      </dgm:t>
    </dgm:pt>
    <dgm:pt modelId="{DA4F9301-87BC-41F0-A054-6A539B5C1145}" type="pres">
      <dgm:prSet presAssocID="{D980C18A-2DE3-4059-AD84-02E0A0D354D6}" presName="level3hierChild" presStyleCnt="0"/>
      <dgm:spPr/>
    </dgm:pt>
    <dgm:pt modelId="{4D2984A9-B83B-4426-989B-7B462D10AFDA}" type="pres">
      <dgm:prSet presAssocID="{8FA43367-3C1F-4C05-BC28-F0636F736616}" presName="conn2-1" presStyleLbl="parChTrans1D2" presStyleIdx="1" presStyleCnt="4"/>
      <dgm:spPr/>
      <dgm:t>
        <a:bodyPr/>
        <a:lstStyle/>
        <a:p>
          <a:endParaRPr lang="en-US"/>
        </a:p>
      </dgm:t>
    </dgm:pt>
    <dgm:pt modelId="{AC084823-A464-468B-89B0-4DC74F598306}" type="pres">
      <dgm:prSet presAssocID="{8FA43367-3C1F-4C05-BC28-F0636F736616}" presName="connTx" presStyleLbl="parChTrans1D2" presStyleIdx="1" presStyleCnt="4"/>
      <dgm:spPr/>
      <dgm:t>
        <a:bodyPr/>
        <a:lstStyle/>
        <a:p>
          <a:endParaRPr lang="en-US"/>
        </a:p>
      </dgm:t>
    </dgm:pt>
    <dgm:pt modelId="{D1B85EAC-6B5F-4D7B-9CE8-77575DFB6013}" type="pres">
      <dgm:prSet presAssocID="{6630AD2C-1D00-40D5-9A6D-9903C78705B7}" presName="root2" presStyleCnt="0"/>
      <dgm:spPr/>
    </dgm:pt>
    <dgm:pt modelId="{EE73DC96-862B-44E9-985D-49342696C33A}" type="pres">
      <dgm:prSet presAssocID="{6630AD2C-1D00-40D5-9A6D-9903C78705B7}" presName="LevelTwoTextNode" presStyleLbl="node2" presStyleIdx="1" presStyleCnt="4">
        <dgm:presLayoutVars>
          <dgm:chPref val="3"/>
        </dgm:presLayoutVars>
      </dgm:prSet>
      <dgm:spPr/>
      <dgm:t>
        <a:bodyPr/>
        <a:lstStyle/>
        <a:p>
          <a:endParaRPr lang="en-US"/>
        </a:p>
      </dgm:t>
    </dgm:pt>
    <dgm:pt modelId="{F8CDFC73-6022-4AD1-9236-3379C9CD7E3E}" type="pres">
      <dgm:prSet presAssocID="{6630AD2C-1D00-40D5-9A6D-9903C78705B7}" presName="level3hierChild" presStyleCnt="0"/>
      <dgm:spPr/>
    </dgm:pt>
    <dgm:pt modelId="{F18A9DF9-20CB-46CA-8618-CE1BE5473709}" type="pres">
      <dgm:prSet presAssocID="{41E0DF05-B2B8-46D3-976E-BFA3F58187EF}" presName="conn2-1" presStyleLbl="parChTrans1D2" presStyleIdx="2" presStyleCnt="4"/>
      <dgm:spPr/>
      <dgm:t>
        <a:bodyPr/>
        <a:lstStyle/>
        <a:p>
          <a:endParaRPr lang="en-US"/>
        </a:p>
      </dgm:t>
    </dgm:pt>
    <dgm:pt modelId="{A2F670B9-E753-4E5D-A082-4F365967C70F}" type="pres">
      <dgm:prSet presAssocID="{41E0DF05-B2B8-46D3-976E-BFA3F58187EF}" presName="connTx" presStyleLbl="parChTrans1D2" presStyleIdx="2" presStyleCnt="4"/>
      <dgm:spPr/>
      <dgm:t>
        <a:bodyPr/>
        <a:lstStyle/>
        <a:p>
          <a:endParaRPr lang="en-US"/>
        </a:p>
      </dgm:t>
    </dgm:pt>
    <dgm:pt modelId="{FD260449-3602-442A-8647-4C3F7979447D}" type="pres">
      <dgm:prSet presAssocID="{A3BBF08C-709D-409A-8FE8-9009DD7E11E5}" presName="root2" presStyleCnt="0"/>
      <dgm:spPr/>
    </dgm:pt>
    <dgm:pt modelId="{63D3EFBE-A50D-4DAF-9972-18503CFEA71F}" type="pres">
      <dgm:prSet presAssocID="{A3BBF08C-709D-409A-8FE8-9009DD7E11E5}" presName="LevelTwoTextNode" presStyleLbl="node2" presStyleIdx="2" presStyleCnt="4" custScaleY="151303">
        <dgm:presLayoutVars>
          <dgm:chPref val="3"/>
        </dgm:presLayoutVars>
      </dgm:prSet>
      <dgm:spPr/>
      <dgm:t>
        <a:bodyPr/>
        <a:lstStyle/>
        <a:p>
          <a:endParaRPr lang="en-US"/>
        </a:p>
      </dgm:t>
    </dgm:pt>
    <dgm:pt modelId="{1C4C9DD0-1F65-4520-BA22-4EA9417561FD}" type="pres">
      <dgm:prSet presAssocID="{A3BBF08C-709D-409A-8FE8-9009DD7E11E5}" presName="level3hierChild" presStyleCnt="0"/>
      <dgm:spPr/>
    </dgm:pt>
    <dgm:pt modelId="{8DB181E0-22DC-48B3-81E3-77FF81403D88}" type="pres">
      <dgm:prSet presAssocID="{23106137-0766-40AF-B763-515F685E63F4}" presName="conn2-1" presStyleLbl="parChTrans1D2" presStyleIdx="3" presStyleCnt="4"/>
      <dgm:spPr/>
      <dgm:t>
        <a:bodyPr/>
        <a:lstStyle/>
        <a:p>
          <a:endParaRPr lang="en-US"/>
        </a:p>
      </dgm:t>
    </dgm:pt>
    <dgm:pt modelId="{F26E68DF-8B9A-4BCB-89E5-0AFBF5F5F2C6}" type="pres">
      <dgm:prSet presAssocID="{23106137-0766-40AF-B763-515F685E63F4}" presName="connTx" presStyleLbl="parChTrans1D2" presStyleIdx="3" presStyleCnt="4"/>
      <dgm:spPr/>
      <dgm:t>
        <a:bodyPr/>
        <a:lstStyle/>
        <a:p>
          <a:endParaRPr lang="en-US"/>
        </a:p>
      </dgm:t>
    </dgm:pt>
    <dgm:pt modelId="{C8D42BF3-615D-4789-80BD-1335A3D024DB}" type="pres">
      <dgm:prSet presAssocID="{EAAE08C3-0CC1-47A8-8690-0F85B6B9F6F0}" presName="root2" presStyleCnt="0"/>
      <dgm:spPr/>
    </dgm:pt>
    <dgm:pt modelId="{3BE5258B-490B-4102-8F88-647462F3A65B}" type="pres">
      <dgm:prSet presAssocID="{EAAE08C3-0CC1-47A8-8690-0F85B6B9F6F0}" presName="LevelTwoTextNode" presStyleLbl="node2" presStyleIdx="3" presStyleCnt="4">
        <dgm:presLayoutVars>
          <dgm:chPref val="3"/>
        </dgm:presLayoutVars>
      </dgm:prSet>
      <dgm:spPr/>
      <dgm:t>
        <a:bodyPr/>
        <a:lstStyle/>
        <a:p>
          <a:endParaRPr lang="en-US"/>
        </a:p>
      </dgm:t>
    </dgm:pt>
    <dgm:pt modelId="{DD77A6E8-4A42-4A67-8BC9-D8D6046D26BA}" type="pres">
      <dgm:prSet presAssocID="{EAAE08C3-0CC1-47A8-8690-0F85B6B9F6F0}" presName="level3hierChild" presStyleCnt="0"/>
      <dgm:spPr/>
    </dgm:pt>
  </dgm:ptLst>
  <dgm:cxnLst>
    <dgm:cxn modelId="{640C3C8E-2B9B-BD48-AC3A-7C37E929A828}" type="presOf" srcId="{41E0DF05-B2B8-46D3-976E-BFA3F58187EF}" destId="{A2F670B9-E753-4E5D-A082-4F365967C70F}" srcOrd="1" destOrd="0" presId="urn:microsoft.com/office/officeart/2008/layout/HorizontalMultiLevelHierarchy"/>
    <dgm:cxn modelId="{FC7CD05A-A909-43E8-932A-283883E9A182}" srcId="{C4020F18-F842-4530-ACA8-CA5015979BA4}" destId="{EAAE08C3-0CC1-47A8-8690-0F85B6B9F6F0}" srcOrd="3" destOrd="0" parTransId="{23106137-0766-40AF-B763-515F685E63F4}" sibTransId="{61E96A03-D7A0-47F5-9F86-337E85338DE3}"/>
    <dgm:cxn modelId="{2EE3B888-18DC-F84A-813F-EAD8256788F1}" type="presOf" srcId="{23106137-0766-40AF-B763-515F685E63F4}" destId="{F26E68DF-8B9A-4BCB-89E5-0AFBF5F5F2C6}" srcOrd="1" destOrd="0" presId="urn:microsoft.com/office/officeart/2008/layout/HorizontalMultiLevelHierarchy"/>
    <dgm:cxn modelId="{D984B26D-F5B8-C445-B839-BCB4F0258E22}" type="presOf" srcId="{C4020F18-F842-4530-ACA8-CA5015979BA4}" destId="{16126C8B-FCAE-4722-8165-03B23E2812D8}" srcOrd="0" destOrd="0" presId="urn:microsoft.com/office/officeart/2008/layout/HorizontalMultiLevelHierarchy"/>
    <dgm:cxn modelId="{DA180EB3-952C-417E-A3AC-6A85F2FCFAD1}" srcId="{FC24DDC2-4E55-4142-9D21-1C09791C408A}" destId="{C4020F18-F842-4530-ACA8-CA5015979BA4}" srcOrd="0" destOrd="0" parTransId="{881417A6-3428-453E-A1ED-D110AEA452E6}" sibTransId="{1D244212-37AB-478B-80E5-FAF4D94A21C4}"/>
    <dgm:cxn modelId="{EC824CEF-6EE1-4CFB-939C-130CC673281B}" srcId="{C4020F18-F842-4530-ACA8-CA5015979BA4}" destId="{A3BBF08C-709D-409A-8FE8-9009DD7E11E5}" srcOrd="2" destOrd="0" parTransId="{41E0DF05-B2B8-46D3-976E-BFA3F58187EF}" sibTransId="{4E03CCF4-6C9A-4E01-9888-F66BE91BDA6C}"/>
    <dgm:cxn modelId="{7EB4EDAA-3701-A34C-BB66-AE7045BF5258}" type="presOf" srcId="{EAAE08C3-0CC1-47A8-8690-0F85B6B9F6F0}" destId="{3BE5258B-490B-4102-8F88-647462F3A65B}" srcOrd="0" destOrd="0" presId="urn:microsoft.com/office/officeart/2008/layout/HorizontalMultiLevelHierarchy"/>
    <dgm:cxn modelId="{428FCC00-CE38-4E51-92B9-42CED181A6AD}" srcId="{C4020F18-F842-4530-ACA8-CA5015979BA4}" destId="{6630AD2C-1D00-40D5-9A6D-9903C78705B7}" srcOrd="1" destOrd="0" parTransId="{8FA43367-3C1F-4C05-BC28-F0636F736616}" sibTransId="{070A5D4F-8F6C-4161-AA24-418B3732D9CA}"/>
    <dgm:cxn modelId="{D35B0396-857F-C64D-AB38-22B404639B76}" type="presOf" srcId="{23106137-0766-40AF-B763-515F685E63F4}" destId="{8DB181E0-22DC-48B3-81E3-77FF81403D88}" srcOrd="0" destOrd="0" presId="urn:microsoft.com/office/officeart/2008/layout/HorizontalMultiLevelHierarchy"/>
    <dgm:cxn modelId="{296F880B-B835-3844-BE78-1013B64C1D99}" type="presOf" srcId="{2E23AD84-C952-4652-A143-132D2C992D78}" destId="{5D9F4DE4-FB17-4C25-951D-4798E10141AA}" srcOrd="1" destOrd="0" presId="urn:microsoft.com/office/officeart/2008/layout/HorizontalMultiLevelHierarchy"/>
    <dgm:cxn modelId="{0858A9D0-EA94-8D48-92DC-5EB6F53AD912}" type="presOf" srcId="{FC24DDC2-4E55-4142-9D21-1C09791C408A}" destId="{3830BB20-687E-4DF4-B5CD-56C57148AD1C}" srcOrd="0" destOrd="0" presId="urn:microsoft.com/office/officeart/2008/layout/HorizontalMultiLevelHierarchy"/>
    <dgm:cxn modelId="{266BE844-6BBC-BE49-B844-004CFCA785BF}" type="presOf" srcId="{41E0DF05-B2B8-46D3-976E-BFA3F58187EF}" destId="{F18A9DF9-20CB-46CA-8618-CE1BE5473709}" srcOrd="0" destOrd="0" presId="urn:microsoft.com/office/officeart/2008/layout/HorizontalMultiLevelHierarchy"/>
    <dgm:cxn modelId="{94922236-9563-C543-8B79-DE27EB2728D8}" type="presOf" srcId="{2E23AD84-C952-4652-A143-132D2C992D78}" destId="{190C257C-CC1F-4D59-B688-B03405D927C1}" srcOrd="0" destOrd="0" presId="urn:microsoft.com/office/officeart/2008/layout/HorizontalMultiLevelHierarchy"/>
    <dgm:cxn modelId="{C2091AE0-18AE-D040-BA46-D9E5B7B445FD}" type="presOf" srcId="{A3BBF08C-709D-409A-8FE8-9009DD7E11E5}" destId="{63D3EFBE-A50D-4DAF-9972-18503CFEA71F}" srcOrd="0" destOrd="0" presId="urn:microsoft.com/office/officeart/2008/layout/HorizontalMultiLevelHierarchy"/>
    <dgm:cxn modelId="{9074D9FB-659E-3140-9D80-C23AFBD87631}" type="presOf" srcId="{8FA43367-3C1F-4C05-BC28-F0636F736616}" destId="{4D2984A9-B83B-4426-989B-7B462D10AFDA}" srcOrd="0" destOrd="0" presId="urn:microsoft.com/office/officeart/2008/layout/HorizontalMultiLevelHierarchy"/>
    <dgm:cxn modelId="{B655C780-C6E3-489C-9293-807AA09B7A98}" srcId="{C4020F18-F842-4530-ACA8-CA5015979BA4}" destId="{D980C18A-2DE3-4059-AD84-02E0A0D354D6}" srcOrd="0" destOrd="0" parTransId="{2E23AD84-C952-4652-A143-132D2C992D78}" sibTransId="{C9FCE2F3-1BC6-4A32-85C7-610DA82D9DCC}"/>
    <dgm:cxn modelId="{0CED62C6-1562-514B-9A2A-BD78DFF9DDEA}" type="presOf" srcId="{D980C18A-2DE3-4059-AD84-02E0A0D354D6}" destId="{B6DC9CAF-F771-4F93-AA45-485146039D9A}" srcOrd="0" destOrd="0" presId="urn:microsoft.com/office/officeart/2008/layout/HorizontalMultiLevelHierarchy"/>
    <dgm:cxn modelId="{F7A83CD8-84AE-0646-8C69-399CDFAEC451}" type="presOf" srcId="{6630AD2C-1D00-40D5-9A6D-9903C78705B7}" destId="{EE73DC96-862B-44E9-985D-49342696C33A}" srcOrd="0" destOrd="0" presId="urn:microsoft.com/office/officeart/2008/layout/HorizontalMultiLevelHierarchy"/>
    <dgm:cxn modelId="{8D0CD223-2669-D64F-8086-7F430582A8BC}" type="presOf" srcId="{8FA43367-3C1F-4C05-BC28-F0636F736616}" destId="{AC084823-A464-468B-89B0-4DC74F598306}" srcOrd="1" destOrd="0" presId="urn:microsoft.com/office/officeart/2008/layout/HorizontalMultiLevelHierarchy"/>
    <dgm:cxn modelId="{81D0C067-0AB4-444D-A507-C920A9D028A2}" type="presParOf" srcId="{3830BB20-687E-4DF4-B5CD-56C57148AD1C}" destId="{3D423FD7-B6E3-4717-8375-28D4CFEC2D10}" srcOrd="0" destOrd="0" presId="urn:microsoft.com/office/officeart/2008/layout/HorizontalMultiLevelHierarchy"/>
    <dgm:cxn modelId="{3D841E14-AD35-CC41-A268-CCDA72E894A6}" type="presParOf" srcId="{3D423FD7-B6E3-4717-8375-28D4CFEC2D10}" destId="{16126C8B-FCAE-4722-8165-03B23E2812D8}" srcOrd="0" destOrd="0" presId="urn:microsoft.com/office/officeart/2008/layout/HorizontalMultiLevelHierarchy"/>
    <dgm:cxn modelId="{1770D042-7BD8-D34D-A589-FCD136AF5F45}" type="presParOf" srcId="{3D423FD7-B6E3-4717-8375-28D4CFEC2D10}" destId="{142BE35F-C57C-4BF6-911D-89FCDA99CB30}" srcOrd="1" destOrd="0" presId="urn:microsoft.com/office/officeart/2008/layout/HorizontalMultiLevelHierarchy"/>
    <dgm:cxn modelId="{E1922EB7-9EC5-3349-BF15-FB22504576B9}" type="presParOf" srcId="{142BE35F-C57C-4BF6-911D-89FCDA99CB30}" destId="{190C257C-CC1F-4D59-B688-B03405D927C1}" srcOrd="0" destOrd="0" presId="urn:microsoft.com/office/officeart/2008/layout/HorizontalMultiLevelHierarchy"/>
    <dgm:cxn modelId="{5504FDCE-A67B-704F-8703-24A79EBC8D7A}" type="presParOf" srcId="{190C257C-CC1F-4D59-B688-B03405D927C1}" destId="{5D9F4DE4-FB17-4C25-951D-4798E10141AA}" srcOrd="0" destOrd="0" presId="urn:microsoft.com/office/officeart/2008/layout/HorizontalMultiLevelHierarchy"/>
    <dgm:cxn modelId="{9B675360-FFCD-6C4E-9D12-248134936B4A}" type="presParOf" srcId="{142BE35F-C57C-4BF6-911D-89FCDA99CB30}" destId="{25095DEC-0FC4-4E94-B571-F13674F0EEAD}" srcOrd="1" destOrd="0" presId="urn:microsoft.com/office/officeart/2008/layout/HorizontalMultiLevelHierarchy"/>
    <dgm:cxn modelId="{5FB81D68-094C-7443-967D-6CBF0AFC9127}" type="presParOf" srcId="{25095DEC-0FC4-4E94-B571-F13674F0EEAD}" destId="{B6DC9CAF-F771-4F93-AA45-485146039D9A}" srcOrd="0" destOrd="0" presId="urn:microsoft.com/office/officeart/2008/layout/HorizontalMultiLevelHierarchy"/>
    <dgm:cxn modelId="{21FFD601-5F31-1240-92B3-FCD9AA6A9FC4}" type="presParOf" srcId="{25095DEC-0FC4-4E94-B571-F13674F0EEAD}" destId="{DA4F9301-87BC-41F0-A054-6A539B5C1145}" srcOrd="1" destOrd="0" presId="urn:microsoft.com/office/officeart/2008/layout/HorizontalMultiLevelHierarchy"/>
    <dgm:cxn modelId="{ADF4C931-C9BC-C74B-BAEF-2366AE31851D}" type="presParOf" srcId="{142BE35F-C57C-4BF6-911D-89FCDA99CB30}" destId="{4D2984A9-B83B-4426-989B-7B462D10AFDA}" srcOrd="2" destOrd="0" presId="urn:microsoft.com/office/officeart/2008/layout/HorizontalMultiLevelHierarchy"/>
    <dgm:cxn modelId="{BC010474-46EE-0448-B19B-E63BD71F9128}" type="presParOf" srcId="{4D2984A9-B83B-4426-989B-7B462D10AFDA}" destId="{AC084823-A464-468B-89B0-4DC74F598306}" srcOrd="0" destOrd="0" presId="urn:microsoft.com/office/officeart/2008/layout/HorizontalMultiLevelHierarchy"/>
    <dgm:cxn modelId="{9A8574E4-CD5E-CB4E-BEEE-EB3EF34FF038}" type="presParOf" srcId="{142BE35F-C57C-4BF6-911D-89FCDA99CB30}" destId="{D1B85EAC-6B5F-4D7B-9CE8-77575DFB6013}" srcOrd="3" destOrd="0" presId="urn:microsoft.com/office/officeart/2008/layout/HorizontalMultiLevelHierarchy"/>
    <dgm:cxn modelId="{8367C749-BED2-7345-B5EC-850E3BD92C81}" type="presParOf" srcId="{D1B85EAC-6B5F-4D7B-9CE8-77575DFB6013}" destId="{EE73DC96-862B-44E9-985D-49342696C33A}" srcOrd="0" destOrd="0" presId="urn:microsoft.com/office/officeart/2008/layout/HorizontalMultiLevelHierarchy"/>
    <dgm:cxn modelId="{DE39E8F9-3FBB-4B49-B3ED-7408D93627E0}" type="presParOf" srcId="{D1B85EAC-6B5F-4D7B-9CE8-77575DFB6013}" destId="{F8CDFC73-6022-4AD1-9236-3379C9CD7E3E}" srcOrd="1" destOrd="0" presId="urn:microsoft.com/office/officeart/2008/layout/HorizontalMultiLevelHierarchy"/>
    <dgm:cxn modelId="{EE496943-1421-C94E-A430-57BCC71B02D0}" type="presParOf" srcId="{142BE35F-C57C-4BF6-911D-89FCDA99CB30}" destId="{F18A9DF9-20CB-46CA-8618-CE1BE5473709}" srcOrd="4" destOrd="0" presId="urn:microsoft.com/office/officeart/2008/layout/HorizontalMultiLevelHierarchy"/>
    <dgm:cxn modelId="{ADA95E55-5088-0449-B43B-F58332379DC6}" type="presParOf" srcId="{F18A9DF9-20CB-46CA-8618-CE1BE5473709}" destId="{A2F670B9-E753-4E5D-A082-4F365967C70F}" srcOrd="0" destOrd="0" presId="urn:microsoft.com/office/officeart/2008/layout/HorizontalMultiLevelHierarchy"/>
    <dgm:cxn modelId="{AA5621EF-7FB1-A14A-B700-00EB204DB975}" type="presParOf" srcId="{142BE35F-C57C-4BF6-911D-89FCDA99CB30}" destId="{FD260449-3602-442A-8647-4C3F7979447D}" srcOrd="5" destOrd="0" presId="urn:microsoft.com/office/officeart/2008/layout/HorizontalMultiLevelHierarchy"/>
    <dgm:cxn modelId="{CF3DD160-90A3-914C-9A73-1E30FE0451D7}" type="presParOf" srcId="{FD260449-3602-442A-8647-4C3F7979447D}" destId="{63D3EFBE-A50D-4DAF-9972-18503CFEA71F}" srcOrd="0" destOrd="0" presId="urn:microsoft.com/office/officeart/2008/layout/HorizontalMultiLevelHierarchy"/>
    <dgm:cxn modelId="{08AD07AB-27CC-154A-B573-4AAFD6D3BFE7}" type="presParOf" srcId="{FD260449-3602-442A-8647-4C3F7979447D}" destId="{1C4C9DD0-1F65-4520-BA22-4EA9417561FD}" srcOrd="1" destOrd="0" presId="urn:microsoft.com/office/officeart/2008/layout/HorizontalMultiLevelHierarchy"/>
    <dgm:cxn modelId="{CF4AEA9B-8F4A-3C4F-9FC4-B6420DDCD7C4}" type="presParOf" srcId="{142BE35F-C57C-4BF6-911D-89FCDA99CB30}" destId="{8DB181E0-22DC-48B3-81E3-77FF81403D88}" srcOrd="6" destOrd="0" presId="urn:microsoft.com/office/officeart/2008/layout/HorizontalMultiLevelHierarchy"/>
    <dgm:cxn modelId="{805D0028-3124-B34D-AC0C-4869F9742EE9}" type="presParOf" srcId="{8DB181E0-22DC-48B3-81E3-77FF81403D88}" destId="{F26E68DF-8B9A-4BCB-89E5-0AFBF5F5F2C6}" srcOrd="0" destOrd="0" presId="urn:microsoft.com/office/officeart/2008/layout/HorizontalMultiLevelHierarchy"/>
    <dgm:cxn modelId="{167DAF26-90EA-7643-9B61-3EDDBA2F6AC9}" type="presParOf" srcId="{142BE35F-C57C-4BF6-911D-89FCDA99CB30}" destId="{C8D42BF3-615D-4789-80BD-1335A3D024DB}" srcOrd="7" destOrd="0" presId="urn:microsoft.com/office/officeart/2008/layout/HorizontalMultiLevelHierarchy"/>
    <dgm:cxn modelId="{B2B3FA9F-B9B7-F44B-9D67-54707D38D3F9}" type="presParOf" srcId="{C8D42BF3-615D-4789-80BD-1335A3D024DB}" destId="{3BE5258B-490B-4102-8F88-647462F3A65B}" srcOrd="0" destOrd="0" presId="urn:microsoft.com/office/officeart/2008/layout/HorizontalMultiLevelHierarchy"/>
    <dgm:cxn modelId="{2A6AC661-15BA-F44D-BCBE-5CFF8E240B64}" type="presParOf" srcId="{C8D42BF3-615D-4789-80BD-1335A3D024DB}" destId="{DD77A6E8-4A42-4A67-8BC9-D8D6046D26BA}"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3B6150C-A38C-4AA3-AF39-409A73A8BD81}" type="doc">
      <dgm:prSet loTypeId="urn:microsoft.com/office/officeart/2008/layout/HorizontalMultiLevelHierarchy" loCatId="hierarchy" qsTypeId="urn:microsoft.com/office/officeart/2005/8/quickstyle/simple1" qsCatId="simple" csTypeId="urn:microsoft.com/office/officeart/2005/8/colors/accent0_1" csCatId="mainScheme" phldr="1"/>
      <dgm:spPr/>
      <dgm:t>
        <a:bodyPr/>
        <a:lstStyle/>
        <a:p>
          <a:pPr rtl="1"/>
          <a:endParaRPr lang="ar-SA"/>
        </a:p>
      </dgm:t>
    </dgm:pt>
    <dgm:pt modelId="{5080E60C-3B05-4994-AA51-A7AE8F7B767A}">
      <dgm:prSet phldrT="[Text]" custT="1"/>
      <dgm:spPr>
        <a:ln w="28575">
          <a:solidFill>
            <a:srgbClr val="009051">
              <a:alpha val="50196"/>
            </a:srgbClr>
          </a:solidFill>
        </a:ln>
      </dgm:spPr>
      <dgm:t>
        <a:bodyPr/>
        <a:lstStyle/>
        <a:p>
          <a:pPr rtl="0"/>
          <a:r>
            <a:rPr lang="en-US" altLang="en-US" sz="1100" b="1">
              <a:cs typeface="Arial" panose="020B0604020202020204" pitchFamily="34" charset="0"/>
            </a:rPr>
            <a:t>Gynecomastia</a:t>
          </a:r>
          <a:endParaRPr lang="ar-SA" sz="1100" dirty="0"/>
        </a:p>
      </dgm:t>
    </dgm:pt>
    <dgm:pt modelId="{3F5B5C78-4E52-4D34-9426-A12FF6DE1CE7}" type="parTrans" cxnId="{652D098C-4CF5-45E5-A2A8-588F42264C9C}">
      <dgm:prSet custT="1"/>
      <dgm:spPr/>
      <dgm:t>
        <a:bodyPr/>
        <a:lstStyle/>
        <a:p>
          <a:pPr rtl="1"/>
          <a:endParaRPr lang="ar-SA" sz="1100"/>
        </a:p>
      </dgm:t>
    </dgm:pt>
    <dgm:pt modelId="{9751E091-188A-490B-898B-5BB018C0EA3E}" type="sibTrans" cxnId="{652D098C-4CF5-45E5-A2A8-588F42264C9C}">
      <dgm:prSet/>
      <dgm:spPr/>
      <dgm:t>
        <a:bodyPr/>
        <a:lstStyle/>
        <a:p>
          <a:pPr rtl="1"/>
          <a:endParaRPr lang="ar-SA" sz="1100"/>
        </a:p>
      </dgm:t>
    </dgm:pt>
    <dgm:pt modelId="{2F5E64B4-F21A-4455-B041-620B9647032E}">
      <dgm:prSet phldrT="[Text]" custT="1"/>
      <dgm:spPr>
        <a:ln w="28575">
          <a:solidFill>
            <a:srgbClr val="FF2600">
              <a:alpha val="61176"/>
            </a:srgbClr>
          </a:solidFill>
        </a:ln>
      </dgm:spPr>
      <dgm:t>
        <a:bodyPr/>
        <a:lstStyle/>
        <a:p>
          <a:pPr rtl="1"/>
          <a:r>
            <a:rPr lang="ar-SA" sz="1600" b="1" dirty="0"/>
            <a:t> </a:t>
          </a:r>
          <a:r>
            <a:rPr lang="en-US" altLang="en-US" sz="1600" b="1" dirty="0">
              <a:cs typeface="Arial" panose="020B0604020202020204" pitchFamily="34" charset="0"/>
            </a:rPr>
            <a:t>Endocrine Effects:</a:t>
          </a:r>
          <a:endParaRPr lang="ar-SA" sz="1600" b="1" dirty="0"/>
        </a:p>
      </dgm:t>
    </dgm:pt>
    <dgm:pt modelId="{3BF3BF77-BEB9-4922-9387-83EA15F4F4AD}" type="sibTrans" cxnId="{45DAF15F-C1A5-4B31-9734-E10495BD141C}">
      <dgm:prSet/>
      <dgm:spPr/>
      <dgm:t>
        <a:bodyPr/>
        <a:lstStyle/>
        <a:p>
          <a:pPr rtl="1"/>
          <a:endParaRPr lang="ar-SA" sz="1100"/>
        </a:p>
      </dgm:t>
    </dgm:pt>
    <dgm:pt modelId="{624C7B93-46CC-43D3-9300-E6683F75609D}" type="parTrans" cxnId="{45DAF15F-C1A5-4B31-9734-E10495BD141C}">
      <dgm:prSet/>
      <dgm:spPr/>
      <dgm:t>
        <a:bodyPr/>
        <a:lstStyle/>
        <a:p>
          <a:pPr rtl="1"/>
          <a:endParaRPr lang="ar-SA" sz="1100"/>
        </a:p>
      </dgm:t>
    </dgm:pt>
    <dgm:pt modelId="{12B3D157-E574-4FEA-8267-9794D20E2A32}">
      <dgm:prSet custT="1"/>
      <dgm:spPr>
        <a:ln w="28575">
          <a:solidFill>
            <a:srgbClr val="009051">
              <a:alpha val="50196"/>
            </a:srgbClr>
          </a:solidFill>
        </a:ln>
      </dgm:spPr>
      <dgm:t>
        <a:bodyPr/>
        <a:lstStyle/>
        <a:p>
          <a:pPr rtl="0"/>
          <a:r>
            <a:rPr lang="en-US" altLang="en-US" sz="1100" b="1" dirty="0">
              <a:cs typeface="Arial" panose="020B0604020202020204" pitchFamily="34" charset="0"/>
            </a:rPr>
            <a:t>Gynecomastia</a:t>
          </a:r>
        </a:p>
      </dgm:t>
    </dgm:pt>
    <dgm:pt modelId="{02916903-543D-4084-9E17-113D2EE10EBB}" type="parTrans" cxnId="{BBB77B17-85F9-4A22-A056-AD4F53AA7122}">
      <dgm:prSet custT="1"/>
      <dgm:spPr/>
      <dgm:t>
        <a:bodyPr/>
        <a:lstStyle/>
        <a:p>
          <a:pPr rtl="1"/>
          <a:endParaRPr lang="ar-SA" sz="1100"/>
        </a:p>
      </dgm:t>
    </dgm:pt>
    <dgm:pt modelId="{A836CCB0-AEAA-421A-AD81-3674AFDA14FE}" type="sibTrans" cxnId="{BBB77B17-85F9-4A22-A056-AD4F53AA7122}">
      <dgm:prSet/>
      <dgm:spPr/>
      <dgm:t>
        <a:bodyPr/>
        <a:lstStyle/>
        <a:p>
          <a:pPr rtl="1"/>
          <a:endParaRPr lang="ar-SA" sz="1100"/>
        </a:p>
      </dgm:t>
    </dgm:pt>
    <dgm:pt modelId="{1E6516FE-DB9C-479E-90B0-8B8EEE3B8D51}">
      <dgm:prSet custT="1"/>
      <dgm:spPr>
        <a:ln w="28575">
          <a:solidFill>
            <a:srgbClr val="009051">
              <a:alpha val="50196"/>
            </a:srgbClr>
          </a:solidFill>
        </a:ln>
      </dgm:spPr>
      <dgm:t>
        <a:bodyPr/>
        <a:lstStyle/>
        <a:p>
          <a:pPr rtl="0"/>
          <a:r>
            <a:rPr lang="en-US" altLang="en-US" sz="1100" b="1">
              <a:cs typeface="Arial" panose="020B0604020202020204" pitchFamily="34" charset="0"/>
            </a:rPr>
            <a:t>Amenorrhoea</a:t>
          </a:r>
          <a:endParaRPr lang="ar-SA" altLang="en-US" sz="1100" b="1" dirty="0"/>
        </a:p>
      </dgm:t>
    </dgm:pt>
    <dgm:pt modelId="{E72DAFB7-EEAC-4AD0-BB0E-08C2411BF200}" type="parTrans" cxnId="{4371FE8A-0E46-4A42-A28D-9B380956FCD4}">
      <dgm:prSet custT="1"/>
      <dgm:spPr/>
      <dgm:t>
        <a:bodyPr/>
        <a:lstStyle/>
        <a:p>
          <a:pPr rtl="1"/>
          <a:endParaRPr lang="ar-SA" sz="1100"/>
        </a:p>
      </dgm:t>
    </dgm:pt>
    <dgm:pt modelId="{2D0B36E7-CE11-4414-BD8E-4A49BBAAAAFC}" type="sibTrans" cxnId="{4371FE8A-0E46-4A42-A28D-9B380956FCD4}">
      <dgm:prSet/>
      <dgm:spPr/>
      <dgm:t>
        <a:bodyPr/>
        <a:lstStyle/>
        <a:p>
          <a:pPr rtl="1"/>
          <a:endParaRPr lang="ar-SA" sz="1100"/>
        </a:p>
      </dgm:t>
    </dgm:pt>
    <dgm:pt modelId="{93BE9E0D-0FD3-4D3E-896F-63DF391AFCA4}" type="pres">
      <dgm:prSet presAssocID="{63B6150C-A38C-4AA3-AF39-409A73A8BD81}" presName="Name0" presStyleCnt="0">
        <dgm:presLayoutVars>
          <dgm:chPref val="1"/>
          <dgm:dir/>
          <dgm:animOne val="branch"/>
          <dgm:animLvl val="lvl"/>
          <dgm:resizeHandles val="exact"/>
        </dgm:presLayoutVars>
      </dgm:prSet>
      <dgm:spPr/>
      <dgm:t>
        <a:bodyPr/>
        <a:lstStyle/>
        <a:p>
          <a:endParaRPr lang="en-US"/>
        </a:p>
      </dgm:t>
    </dgm:pt>
    <dgm:pt modelId="{BA34B8AC-ABB7-46CF-B333-344AB27BE2B7}" type="pres">
      <dgm:prSet presAssocID="{2F5E64B4-F21A-4455-B041-620B9647032E}" presName="root1" presStyleCnt="0"/>
      <dgm:spPr/>
    </dgm:pt>
    <dgm:pt modelId="{278CB36F-ABB4-416E-8D60-4B4C8EA30151}" type="pres">
      <dgm:prSet presAssocID="{2F5E64B4-F21A-4455-B041-620B9647032E}" presName="LevelOneTextNode" presStyleLbl="node0" presStyleIdx="0" presStyleCnt="1" custScaleY="86648" custLinFactNeighborX="-19524" custLinFactNeighborY="0">
        <dgm:presLayoutVars>
          <dgm:chPref val="3"/>
        </dgm:presLayoutVars>
      </dgm:prSet>
      <dgm:spPr/>
      <dgm:t>
        <a:bodyPr/>
        <a:lstStyle/>
        <a:p>
          <a:endParaRPr lang="en-US"/>
        </a:p>
      </dgm:t>
    </dgm:pt>
    <dgm:pt modelId="{60F8201F-5378-4FE8-A274-439D2CD5C2EA}" type="pres">
      <dgm:prSet presAssocID="{2F5E64B4-F21A-4455-B041-620B9647032E}" presName="level2hierChild" presStyleCnt="0"/>
      <dgm:spPr/>
    </dgm:pt>
    <dgm:pt modelId="{1E181DBC-B36F-4D4B-A87F-258FB933EACE}" type="pres">
      <dgm:prSet presAssocID="{3F5B5C78-4E52-4D34-9426-A12FF6DE1CE7}" presName="conn2-1" presStyleLbl="parChTrans1D2" presStyleIdx="0" presStyleCnt="3"/>
      <dgm:spPr/>
      <dgm:t>
        <a:bodyPr/>
        <a:lstStyle/>
        <a:p>
          <a:endParaRPr lang="en-US"/>
        </a:p>
      </dgm:t>
    </dgm:pt>
    <dgm:pt modelId="{9D1D7B66-998D-4774-B9CF-25F5F5775FB8}" type="pres">
      <dgm:prSet presAssocID="{3F5B5C78-4E52-4D34-9426-A12FF6DE1CE7}" presName="connTx" presStyleLbl="parChTrans1D2" presStyleIdx="0" presStyleCnt="3"/>
      <dgm:spPr/>
      <dgm:t>
        <a:bodyPr/>
        <a:lstStyle/>
        <a:p>
          <a:endParaRPr lang="en-US"/>
        </a:p>
      </dgm:t>
    </dgm:pt>
    <dgm:pt modelId="{58AAC793-4A41-44F7-89D3-8A198EEE6032}" type="pres">
      <dgm:prSet presAssocID="{5080E60C-3B05-4994-AA51-A7AE8F7B767A}" presName="root2" presStyleCnt="0"/>
      <dgm:spPr/>
    </dgm:pt>
    <dgm:pt modelId="{CECD9EB5-0A03-4EA3-BA12-883367CD96CE}" type="pres">
      <dgm:prSet presAssocID="{5080E60C-3B05-4994-AA51-A7AE8F7B767A}" presName="LevelTwoTextNode" presStyleLbl="node2" presStyleIdx="0" presStyleCnt="3">
        <dgm:presLayoutVars>
          <dgm:chPref val="3"/>
        </dgm:presLayoutVars>
      </dgm:prSet>
      <dgm:spPr/>
      <dgm:t>
        <a:bodyPr/>
        <a:lstStyle/>
        <a:p>
          <a:endParaRPr lang="en-US"/>
        </a:p>
      </dgm:t>
    </dgm:pt>
    <dgm:pt modelId="{3D01047F-0488-4543-9075-DE72458175A3}" type="pres">
      <dgm:prSet presAssocID="{5080E60C-3B05-4994-AA51-A7AE8F7B767A}" presName="level3hierChild" presStyleCnt="0"/>
      <dgm:spPr/>
    </dgm:pt>
    <dgm:pt modelId="{47473FA2-56BB-4B59-85BC-247DCEACD157}" type="pres">
      <dgm:prSet presAssocID="{02916903-543D-4084-9E17-113D2EE10EBB}" presName="conn2-1" presStyleLbl="parChTrans1D2" presStyleIdx="1" presStyleCnt="3"/>
      <dgm:spPr/>
      <dgm:t>
        <a:bodyPr/>
        <a:lstStyle/>
        <a:p>
          <a:endParaRPr lang="en-US"/>
        </a:p>
      </dgm:t>
    </dgm:pt>
    <dgm:pt modelId="{57E530DB-4150-435D-A2B9-32D387604473}" type="pres">
      <dgm:prSet presAssocID="{02916903-543D-4084-9E17-113D2EE10EBB}" presName="connTx" presStyleLbl="parChTrans1D2" presStyleIdx="1" presStyleCnt="3"/>
      <dgm:spPr/>
      <dgm:t>
        <a:bodyPr/>
        <a:lstStyle/>
        <a:p>
          <a:endParaRPr lang="en-US"/>
        </a:p>
      </dgm:t>
    </dgm:pt>
    <dgm:pt modelId="{F102616E-5443-4A92-82C5-CE113399E5CA}" type="pres">
      <dgm:prSet presAssocID="{12B3D157-E574-4FEA-8267-9794D20E2A32}" presName="root2" presStyleCnt="0"/>
      <dgm:spPr/>
    </dgm:pt>
    <dgm:pt modelId="{3CBCB865-CBBB-4B6B-A6FC-FA79CB354810}" type="pres">
      <dgm:prSet presAssocID="{12B3D157-E574-4FEA-8267-9794D20E2A32}" presName="LevelTwoTextNode" presStyleLbl="node2" presStyleIdx="1" presStyleCnt="3">
        <dgm:presLayoutVars>
          <dgm:chPref val="3"/>
        </dgm:presLayoutVars>
      </dgm:prSet>
      <dgm:spPr/>
      <dgm:t>
        <a:bodyPr/>
        <a:lstStyle/>
        <a:p>
          <a:endParaRPr lang="en-US"/>
        </a:p>
      </dgm:t>
    </dgm:pt>
    <dgm:pt modelId="{90AA5498-498B-4305-BEA4-68E3EFEBAB99}" type="pres">
      <dgm:prSet presAssocID="{12B3D157-E574-4FEA-8267-9794D20E2A32}" presName="level3hierChild" presStyleCnt="0"/>
      <dgm:spPr/>
    </dgm:pt>
    <dgm:pt modelId="{658FE629-6132-46EF-9563-F57518707604}" type="pres">
      <dgm:prSet presAssocID="{E72DAFB7-EEAC-4AD0-BB0E-08C2411BF200}" presName="conn2-1" presStyleLbl="parChTrans1D2" presStyleIdx="2" presStyleCnt="3"/>
      <dgm:spPr/>
      <dgm:t>
        <a:bodyPr/>
        <a:lstStyle/>
        <a:p>
          <a:endParaRPr lang="en-US"/>
        </a:p>
      </dgm:t>
    </dgm:pt>
    <dgm:pt modelId="{5DE99D0F-C407-4517-8466-DE38FE770C43}" type="pres">
      <dgm:prSet presAssocID="{E72DAFB7-EEAC-4AD0-BB0E-08C2411BF200}" presName="connTx" presStyleLbl="parChTrans1D2" presStyleIdx="2" presStyleCnt="3"/>
      <dgm:spPr/>
      <dgm:t>
        <a:bodyPr/>
        <a:lstStyle/>
        <a:p>
          <a:endParaRPr lang="en-US"/>
        </a:p>
      </dgm:t>
    </dgm:pt>
    <dgm:pt modelId="{FDC4C74A-27CB-474B-AEE6-0615E67084CE}" type="pres">
      <dgm:prSet presAssocID="{1E6516FE-DB9C-479E-90B0-8B8EEE3B8D51}" presName="root2" presStyleCnt="0"/>
      <dgm:spPr/>
    </dgm:pt>
    <dgm:pt modelId="{B3F7E331-1995-45C9-8C48-72B44026835B}" type="pres">
      <dgm:prSet presAssocID="{1E6516FE-DB9C-479E-90B0-8B8EEE3B8D51}" presName="LevelTwoTextNode" presStyleLbl="node2" presStyleIdx="2" presStyleCnt="3">
        <dgm:presLayoutVars>
          <dgm:chPref val="3"/>
        </dgm:presLayoutVars>
      </dgm:prSet>
      <dgm:spPr/>
      <dgm:t>
        <a:bodyPr/>
        <a:lstStyle/>
        <a:p>
          <a:endParaRPr lang="en-US"/>
        </a:p>
      </dgm:t>
    </dgm:pt>
    <dgm:pt modelId="{EFFCE5BB-3E3A-4714-8D8C-866395A402CC}" type="pres">
      <dgm:prSet presAssocID="{1E6516FE-DB9C-479E-90B0-8B8EEE3B8D51}" presName="level3hierChild" presStyleCnt="0"/>
      <dgm:spPr/>
    </dgm:pt>
  </dgm:ptLst>
  <dgm:cxnLst>
    <dgm:cxn modelId="{BBB77B17-85F9-4A22-A056-AD4F53AA7122}" srcId="{2F5E64B4-F21A-4455-B041-620B9647032E}" destId="{12B3D157-E574-4FEA-8267-9794D20E2A32}" srcOrd="1" destOrd="0" parTransId="{02916903-543D-4084-9E17-113D2EE10EBB}" sibTransId="{A836CCB0-AEAA-421A-AD81-3674AFDA14FE}"/>
    <dgm:cxn modelId="{A0D86F80-7C6D-FE4C-BB32-A2B7EA8A6709}" type="presOf" srcId="{E72DAFB7-EEAC-4AD0-BB0E-08C2411BF200}" destId="{658FE629-6132-46EF-9563-F57518707604}" srcOrd="0" destOrd="0" presId="urn:microsoft.com/office/officeart/2008/layout/HorizontalMultiLevelHierarchy"/>
    <dgm:cxn modelId="{AE279526-C7D4-0E47-B7C0-93A33CBFAD49}" type="presOf" srcId="{E72DAFB7-EEAC-4AD0-BB0E-08C2411BF200}" destId="{5DE99D0F-C407-4517-8466-DE38FE770C43}" srcOrd="1" destOrd="0" presId="urn:microsoft.com/office/officeart/2008/layout/HorizontalMultiLevelHierarchy"/>
    <dgm:cxn modelId="{652D098C-4CF5-45E5-A2A8-588F42264C9C}" srcId="{2F5E64B4-F21A-4455-B041-620B9647032E}" destId="{5080E60C-3B05-4994-AA51-A7AE8F7B767A}" srcOrd="0" destOrd="0" parTransId="{3F5B5C78-4E52-4D34-9426-A12FF6DE1CE7}" sibTransId="{9751E091-188A-490B-898B-5BB018C0EA3E}"/>
    <dgm:cxn modelId="{E40EB3F5-22F7-574E-BA52-15CEC0D4C2BE}" type="presOf" srcId="{2F5E64B4-F21A-4455-B041-620B9647032E}" destId="{278CB36F-ABB4-416E-8D60-4B4C8EA30151}" srcOrd="0" destOrd="0" presId="urn:microsoft.com/office/officeart/2008/layout/HorizontalMultiLevelHierarchy"/>
    <dgm:cxn modelId="{DE1B9D3C-7F23-7C4D-A407-4D19A4DD8B29}" type="presOf" srcId="{12B3D157-E574-4FEA-8267-9794D20E2A32}" destId="{3CBCB865-CBBB-4B6B-A6FC-FA79CB354810}" srcOrd="0" destOrd="0" presId="urn:microsoft.com/office/officeart/2008/layout/HorizontalMultiLevelHierarchy"/>
    <dgm:cxn modelId="{3340C65B-B93E-FF40-9BDE-2CE863FD1A84}" type="presOf" srcId="{3F5B5C78-4E52-4D34-9426-A12FF6DE1CE7}" destId="{1E181DBC-B36F-4D4B-A87F-258FB933EACE}" srcOrd="0" destOrd="0" presId="urn:microsoft.com/office/officeart/2008/layout/HorizontalMultiLevelHierarchy"/>
    <dgm:cxn modelId="{45DAF15F-C1A5-4B31-9734-E10495BD141C}" srcId="{63B6150C-A38C-4AA3-AF39-409A73A8BD81}" destId="{2F5E64B4-F21A-4455-B041-620B9647032E}" srcOrd="0" destOrd="0" parTransId="{624C7B93-46CC-43D3-9300-E6683F75609D}" sibTransId="{3BF3BF77-BEB9-4922-9387-83EA15F4F4AD}"/>
    <dgm:cxn modelId="{4371FE8A-0E46-4A42-A28D-9B380956FCD4}" srcId="{2F5E64B4-F21A-4455-B041-620B9647032E}" destId="{1E6516FE-DB9C-479E-90B0-8B8EEE3B8D51}" srcOrd="2" destOrd="0" parTransId="{E72DAFB7-EEAC-4AD0-BB0E-08C2411BF200}" sibTransId="{2D0B36E7-CE11-4414-BD8E-4A49BBAAAAFC}"/>
    <dgm:cxn modelId="{DD04CB9F-3996-654F-A3D9-C7A86344ED3C}" type="presOf" srcId="{5080E60C-3B05-4994-AA51-A7AE8F7B767A}" destId="{CECD9EB5-0A03-4EA3-BA12-883367CD96CE}" srcOrd="0" destOrd="0" presId="urn:microsoft.com/office/officeart/2008/layout/HorizontalMultiLevelHierarchy"/>
    <dgm:cxn modelId="{B387E122-A2D5-344A-A00F-3173391C63A9}" type="presOf" srcId="{1E6516FE-DB9C-479E-90B0-8B8EEE3B8D51}" destId="{B3F7E331-1995-45C9-8C48-72B44026835B}" srcOrd="0" destOrd="0" presId="urn:microsoft.com/office/officeart/2008/layout/HorizontalMultiLevelHierarchy"/>
    <dgm:cxn modelId="{AEF357BF-B851-6941-A5A9-DB928D838DA3}" type="presOf" srcId="{63B6150C-A38C-4AA3-AF39-409A73A8BD81}" destId="{93BE9E0D-0FD3-4D3E-896F-63DF391AFCA4}" srcOrd="0" destOrd="0" presId="urn:microsoft.com/office/officeart/2008/layout/HorizontalMultiLevelHierarchy"/>
    <dgm:cxn modelId="{4CEB6750-5EDE-934A-BA0B-90A05D5816BD}" type="presOf" srcId="{3F5B5C78-4E52-4D34-9426-A12FF6DE1CE7}" destId="{9D1D7B66-998D-4774-B9CF-25F5F5775FB8}" srcOrd="1" destOrd="0" presId="urn:microsoft.com/office/officeart/2008/layout/HorizontalMultiLevelHierarchy"/>
    <dgm:cxn modelId="{217F7FB1-C59C-DD4E-9EAF-BA970BCAFE66}" type="presOf" srcId="{02916903-543D-4084-9E17-113D2EE10EBB}" destId="{57E530DB-4150-435D-A2B9-32D387604473}" srcOrd="1" destOrd="0" presId="urn:microsoft.com/office/officeart/2008/layout/HorizontalMultiLevelHierarchy"/>
    <dgm:cxn modelId="{350DD5ED-3D92-6C4E-B229-8B7565A67860}" type="presOf" srcId="{02916903-543D-4084-9E17-113D2EE10EBB}" destId="{47473FA2-56BB-4B59-85BC-247DCEACD157}" srcOrd="0" destOrd="0" presId="urn:microsoft.com/office/officeart/2008/layout/HorizontalMultiLevelHierarchy"/>
    <dgm:cxn modelId="{EBD052B1-23AE-2E4F-8392-440276A3AE54}" type="presParOf" srcId="{93BE9E0D-0FD3-4D3E-896F-63DF391AFCA4}" destId="{BA34B8AC-ABB7-46CF-B333-344AB27BE2B7}" srcOrd="0" destOrd="0" presId="urn:microsoft.com/office/officeart/2008/layout/HorizontalMultiLevelHierarchy"/>
    <dgm:cxn modelId="{18CAE805-7BB0-2D41-A59E-731ECC0D5924}" type="presParOf" srcId="{BA34B8AC-ABB7-46CF-B333-344AB27BE2B7}" destId="{278CB36F-ABB4-416E-8D60-4B4C8EA30151}" srcOrd="0" destOrd="0" presId="urn:microsoft.com/office/officeart/2008/layout/HorizontalMultiLevelHierarchy"/>
    <dgm:cxn modelId="{B92ED68F-3E1C-364D-865A-39D1703D1C24}" type="presParOf" srcId="{BA34B8AC-ABB7-46CF-B333-344AB27BE2B7}" destId="{60F8201F-5378-4FE8-A274-439D2CD5C2EA}" srcOrd="1" destOrd="0" presId="urn:microsoft.com/office/officeart/2008/layout/HorizontalMultiLevelHierarchy"/>
    <dgm:cxn modelId="{E81386E4-CA6A-D44C-8D2F-66336E98BE68}" type="presParOf" srcId="{60F8201F-5378-4FE8-A274-439D2CD5C2EA}" destId="{1E181DBC-B36F-4D4B-A87F-258FB933EACE}" srcOrd="0" destOrd="0" presId="urn:microsoft.com/office/officeart/2008/layout/HorizontalMultiLevelHierarchy"/>
    <dgm:cxn modelId="{4E800F43-EE92-C446-81AF-B3B0B56762AC}" type="presParOf" srcId="{1E181DBC-B36F-4D4B-A87F-258FB933EACE}" destId="{9D1D7B66-998D-4774-B9CF-25F5F5775FB8}" srcOrd="0" destOrd="0" presId="urn:microsoft.com/office/officeart/2008/layout/HorizontalMultiLevelHierarchy"/>
    <dgm:cxn modelId="{194BB14A-BBFF-D84F-88EB-08D3CD6AAEF5}" type="presParOf" srcId="{60F8201F-5378-4FE8-A274-439D2CD5C2EA}" destId="{58AAC793-4A41-44F7-89D3-8A198EEE6032}" srcOrd="1" destOrd="0" presId="urn:microsoft.com/office/officeart/2008/layout/HorizontalMultiLevelHierarchy"/>
    <dgm:cxn modelId="{6BAE1D37-EE91-FC45-BC21-8CC66E2E20B7}" type="presParOf" srcId="{58AAC793-4A41-44F7-89D3-8A198EEE6032}" destId="{CECD9EB5-0A03-4EA3-BA12-883367CD96CE}" srcOrd="0" destOrd="0" presId="urn:microsoft.com/office/officeart/2008/layout/HorizontalMultiLevelHierarchy"/>
    <dgm:cxn modelId="{C1890749-60EF-D24A-8731-E2FE61A4A9CF}" type="presParOf" srcId="{58AAC793-4A41-44F7-89D3-8A198EEE6032}" destId="{3D01047F-0488-4543-9075-DE72458175A3}" srcOrd="1" destOrd="0" presId="urn:microsoft.com/office/officeart/2008/layout/HorizontalMultiLevelHierarchy"/>
    <dgm:cxn modelId="{2DFFBCD3-748A-6F4D-8BA2-0947103525B3}" type="presParOf" srcId="{60F8201F-5378-4FE8-A274-439D2CD5C2EA}" destId="{47473FA2-56BB-4B59-85BC-247DCEACD157}" srcOrd="2" destOrd="0" presId="urn:microsoft.com/office/officeart/2008/layout/HorizontalMultiLevelHierarchy"/>
    <dgm:cxn modelId="{0CC75E27-1E7F-404B-AC0D-4308BCAF1DE3}" type="presParOf" srcId="{47473FA2-56BB-4B59-85BC-247DCEACD157}" destId="{57E530DB-4150-435D-A2B9-32D387604473}" srcOrd="0" destOrd="0" presId="urn:microsoft.com/office/officeart/2008/layout/HorizontalMultiLevelHierarchy"/>
    <dgm:cxn modelId="{22A6C644-9A94-2849-A67A-3F35ED1058A6}" type="presParOf" srcId="{60F8201F-5378-4FE8-A274-439D2CD5C2EA}" destId="{F102616E-5443-4A92-82C5-CE113399E5CA}" srcOrd="3" destOrd="0" presId="urn:microsoft.com/office/officeart/2008/layout/HorizontalMultiLevelHierarchy"/>
    <dgm:cxn modelId="{1B960E07-102A-964C-9273-7BD99EC27BCB}" type="presParOf" srcId="{F102616E-5443-4A92-82C5-CE113399E5CA}" destId="{3CBCB865-CBBB-4B6B-A6FC-FA79CB354810}" srcOrd="0" destOrd="0" presId="urn:microsoft.com/office/officeart/2008/layout/HorizontalMultiLevelHierarchy"/>
    <dgm:cxn modelId="{C55BBAE6-9C41-0747-A333-E9EF68D2067B}" type="presParOf" srcId="{F102616E-5443-4A92-82C5-CE113399E5CA}" destId="{90AA5498-498B-4305-BEA4-68E3EFEBAB99}" srcOrd="1" destOrd="0" presId="urn:microsoft.com/office/officeart/2008/layout/HorizontalMultiLevelHierarchy"/>
    <dgm:cxn modelId="{7319658C-6CD6-034F-955D-D10CB740A302}" type="presParOf" srcId="{60F8201F-5378-4FE8-A274-439D2CD5C2EA}" destId="{658FE629-6132-46EF-9563-F57518707604}" srcOrd="4" destOrd="0" presId="urn:microsoft.com/office/officeart/2008/layout/HorizontalMultiLevelHierarchy"/>
    <dgm:cxn modelId="{0B6F6CD0-7632-4E4A-B1D6-9A519EC23243}" type="presParOf" srcId="{658FE629-6132-46EF-9563-F57518707604}" destId="{5DE99D0F-C407-4517-8466-DE38FE770C43}" srcOrd="0" destOrd="0" presId="urn:microsoft.com/office/officeart/2008/layout/HorizontalMultiLevelHierarchy"/>
    <dgm:cxn modelId="{E3D29C61-FA19-C843-BCC7-758711448E01}" type="presParOf" srcId="{60F8201F-5378-4FE8-A274-439D2CD5C2EA}" destId="{FDC4C74A-27CB-474B-AEE6-0615E67084CE}" srcOrd="5" destOrd="0" presId="urn:microsoft.com/office/officeart/2008/layout/HorizontalMultiLevelHierarchy"/>
    <dgm:cxn modelId="{ACB87FD9-18B1-0142-9AC4-9A16B84D55D0}" type="presParOf" srcId="{FDC4C74A-27CB-474B-AEE6-0615E67084CE}" destId="{B3F7E331-1995-45C9-8C48-72B44026835B}" srcOrd="0" destOrd="0" presId="urn:microsoft.com/office/officeart/2008/layout/HorizontalMultiLevelHierarchy"/>
    <dgm:cxn modelId="{08D29D04-BEFE-F84D-8718-CA015342CCF3}" type="presParOf" srcId="{FDC4C74A-27CB-474B-AEE6-0615E67084CE}" destId="{EFFCE5BB-3E3A-4714-8D8C-866395A402CC}" srcOrd="1" destOrd="0" presId="urn:microsoft.com/office/officeart/2008/layout/HorizontalMultiLevelHierarchy"/>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794CF5-845C-4448-B14A-8C68F469D7DD}">
      <dsp:nvSpPr>
        <dsp:cNvPr id="0" name=""/>
        <dsp:cNvSpPr/>
      </dsp:nvSpPr>
      <dsp:spPr>
        <a:xfrm>
          <a:off x="2543355" y="1708347"/>
          <a:ext cx="337649" cy="643387"/>
        </a:xfrm>
        <a:custGeom>
          <a:avLst/>
          <a:gdLst/>
          <a:ahLst/>
          <a:cxnLst/>
          <a:rect l="0" t="0" r="0" b="0"/>
          <a:pathLst>
            <a:path>
              <a:moveTo>
                <a:pt x="0" y="0"/>
              </a:moveTo>
              <a:lnTo>
                <a:pt x="168824" y="0"/>
              </a:lnTo>
              <a:lnTo>
                <a:pt x="168824" y="643387"/>
              </a:lnTo>
              <a:lnTo>
                <a:pt x="337649" y="643387"/>
              </a:lnTo>
            </a:path>
          </a:pathLst>
        </a:cu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66725">
            <a:lnSpc>
              <a:spcPct val="90000"/>
            </a:lnSpc>
            <a:spcBef>
              <a:spcPct val="0"/>
            </a:spcBef>
            <a:spcAft>
              <a:spcPct val="35000"/>
            </a:spcAft>
          </a:pPr>
          <a:endParaRPr lang="en-US" sz="1050" kern="1200">
            <a:solidFill>
              <a:schemeClr val="tx1"/>
            </a:solidFill>
          </a:endParaRPr>
        </a:p>
      </dsp:txBody>
      <dsp:txXfrm>
        <a:off x="2694014" y="2011876"/>
        <a:ext cx="36330" cy="36330"/>
      </dsp:txXfrm>
    </dsp:sp>
    <dsp:sp modelId="{968DBFB2-1E17-EF4A-BC55-666E2D1B2869}">
      <dsp:nvSpPr>
        <dsp:cNvPr id="0" name=""/>
        <dsp:cNvSpPr/>
      </dsp:nvSpPr>
      <dsp:spPr>
        <a:xfrm>
          <a:off x="2543355" y="1662627"/>
          <a:ext cx="337649" cy="91440"/>
        </a:xfrm>
        <a:custGeom>
          <a:avLst/>
          <a:gdLst/>
          <a:ahLst/>
          <a:cxnLst/>
          <a:rect l="0" t="0" r="0" b="0"/>
          <a:pathLst>
            <a:path>
              <a:moveTo>
                <a:pt x="0" y="45720"/>
              </a:moveTo>
              <a:lnTo>
                <a:pt x="337649" y="45720"/>
              </a:lnTo>
            </a:path>
          </a:pathLst>
        </a:cu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66725">
            <a:lnSpc>
              <a:spcPct val="90000"/>
            </a:lnSpc>
            <a:spcBef>
              <a:spcPct val="0"/>
            </a:spcBef>
            <a:spcAft>
              <a:spcPct val="35000"/>
            </a:spcAft>
          </a:pPr>
          <a:endParaRPr lang="en-US" sz="1050" kern="1200">
            <a:solidFill>
              <a:schemeClr val="tx1"/>
            </a:solidFill>
          </a:endParaRPr>
        </a:p>
      </dsp:txBody>
      <dsp:txXfrm>
        <a:off x="2703738" y="1699906"/>
        <a:ext cx="16882" cy="16882"/>
      </dsp:txXfrm>
    </dsp:sp>
    <dsp:sp modelId="{B6254631-15D3-E74D-9685-61AD3FBE85AE}">
      <dsp:nvSpPr>
        <dsp:cNvPr id="0" name=""/>
        <dsp:cNvSpPr/>
      </dsp:nvSpPr>
      <dsp:spPr>
        <a:xfrm>
          <a:off x="2543355" y="1064959"/>
          <a:ext cx="337649" cy="643387"/>
        </a:xfrm>
        <a:custGeom>
          <a:avLst/>
          <a:gdLst/>
          <a:ahLst/>
          <a:cxnLst/>
          <a:rect l="0" t="0" r="0" b="0"/>
          <a:pathLst>
            <a:path>
              <a:moveTo>
                <a:pt x="0" y="643387"/>
              </a:moveTo>
              <a:lnTo>
                <a:pt x="168824" y="643387"/>
              </a:lnTo>
              <a:lnTo>
                <a:pt x="168824" y="0"/>
              </a:lnTo>
              <a:lnTo>
                <a:pt x="337649" y="0"/>
              </a:lnTo>
            </a:path>
          </a:pathLst>
        </a:cu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66725">
            <a:lnSpc>
              <a:spcPct val="90000"/>
            </a:lnSpc>
            <a:spcBef>
              <a:spcPct val="0"/>
            </a:spcBef>
            <a:spcAft>
              <a:spcPct val="35000"/>
            </a:spcAft>
          </a:pPr>
          <a:endParaRPr lang="en-US" sz="1050" kern="1200">
            <a:solidFill>
              <a:schemeClr val="tx1"/>
            </a:solidFill>
          </a:endParaRPr>
        </a:p>
      </dsp:txBody>
      <dsp:txXfrm>
        <a:off x="2694014" y="1368488"/>
        <a:ext cx="36330" cy="36330"/>
      </dsp:txXfrm>
    </dsp:sp>
    <dsp:sp modelId="{D7847D7E-0D57-F54C-8E28-34362938EA0E}">
      <dsp:nvSpPr>
        <dsp:cNvPr id="0" name=""/>
        <dsp:cNvSpPr/>
      </dsp:nvSpPr>
      <dsp:spPr>
        <a:xfrm>
          <a:off x="517456" y="1386653"/>
          <a:ext cx="337649" cy="321693"/>
        </a:xfrm>
        <a:custGeom>
          <a:avLst/>
          <a:gdLst/>
          <a:ahLst/>
          <a:cxnLst/>
          <a:rect l="0" t="0" r="0" b="0"/>
          <a:pathLst>
            <a:path>
              <a:moveTo>
                <a:pt x="0" y="0"/>
              </a:moveTo>
              <a:lnTo>
                <a:pt x="168824" y="0"/>
              </a:lnTo>
              <a:lnTo>
                <a:pt x="168824" y="321693"/>
              </a:lnTo>
              <a:lnTo>
                <a:pt x="337649" y="321693"/>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66725">
            <a:lnSpc>
              <a:spcPct val="90000"/>
            </a:lnSpc>
            <a:spcBef>
              <a:spcPct val="0"/>
            </a:spcBef>
            <a:spcAft>
              <a:spcPct val="35000"/>
            </a:spcAft>
          </a:pPr>
          <a:endParaRPr lang="en-US" sz="1050" kern="1200">
            <a:solidFill>
              <a:schemeClr val="tx1"/>
            </a:solidFill>
          </a:endParaRPr>
        </a:p>
      </dsp:txBody>
      <dsp:txXfrm>
        <a:off x="674622" y="1535841"/>
        <a:ext cx="23318" cy="23318"/>
      </dsp:txXfrm>
    </dsp:sp>
    <dsp:sp modelId="{96D1A140-09FD-7544-B6EB-5CB48CF57815}">
      <dsp:nvSpPr>
        <dsp:cNvPr id="0" name=""/>
        <dsp:cNvSpPr/>
      </dsp:nvSpPr>
      <dsp:spPr>
        <a:xfrm>
          <a:off x="517456" y="1064959"/>
          <a:ext cx="337649" cy="321693"/>
        </a:xfrm>
        <a:custGeom>
          <a:avLst/>
          <a:gdLst/>
          <a:ahLst/>
          <a:cxnLst/>
          <a:rect l="0" t="0" r="0" b="0"/>
          <a:pathLst>
            <a:path>
              <a:moveTo>
                <a:pt x="0" y="321693"/>
              </a:moveTo>
              <a:lnTo>
                <a:pt x="168824" y="321693"/>
              </a:lnTo>
              <a:lnTo>
                <a:pt x="168824" y="0"/>
              </a:lnTo>
              <a:lnTo>
                <a:pt x="337649" y="0"/>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66725">
            <a:lnSpc>
              <a:spcPct val="90000"/>
            </a:lnSpc>
            <a:spcBef>
              <a:spcPct val="0"/>
            </a:spcBef>
            <a:spcAft>
              <a:spcPct val="35000"/>
            </a:spcAft>
          </a:pPr>
          <a:endParaRPr lang="en-US" sz="1050" kern="1200">
            <a:solidFill>
              <a:schemeClr val="tx1"/>
            </a:solidFill>
          </a:endParaRPr>
        </a:p>
      </dsp:txBody>
      <dsp:txXfrm>
        <a:off x="674622" y="1214147"/>
        <a:ext cx="23318" cy="23318"/>
      </dsp:txXfrm>
    </dsp:sp>
    <dsp:sp modelId="{E997666E-E784-2D4C-9D1B-42342BE85CEB}">
      <dsp:nvSpPr>
        <dsp:cNvPr id="0" name=""/>
        <dsp:cNvSpPr/>
      </dsp:nvSpPr>
      <dsp:spPr>
        <a:xfrm rot="16200000">
          <a:off x="-687642" y="1129298"/>
          <a:ext cx="1895487" cy="514710"/>
        </a:xfrm>
        <a:prstGeom prst="rect">
          <a:avLst/>
        </a:prstGeom>
        <a:solidFill>
          <a:schemeClr val="lt1">
            <a:hueOff val="0"/>
            <a:satOff val="0"/>
            <a:lumOff val="0"/>
            <a:alphaOff val="0"/>
          </a:schemeClr>
        </a:solidFill>
        <a:ln w="28575" cap="flat" cmpd="sng" algn="ctr">
          <a:solidFill>
            <a:srgbClr val="FF9300">
              <a:alpha val="36078"/>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b="1" kern="1200">
              <a:latin typeface="+mn-lt"/>
            </a:rPr>
            <a:t>Psychoses :</a:t>
          </a:r>
          <a:endParaRPr lang="en-US" sz="1800" kern="1200" dirty="0"/>
        </a:p>
      </dsp:txBody>
      <dsp:txXfrm>
        <a:off x="-687642" y="1129298"/>
        <a:ext cx="1895487" cy="514710"/>
      </dsp:txXfrm>
    </dsp:sp>
    <dsp:sp modelId="{9D74CEF3-0BD3-0344-AEE8-095498A6743C}">
      <dsp:nvSpPr>
        <dsp:cNvPr id="0" name=""/>
        <dsp:cNvSpPr/>
      </dsp:nvSpPr>
      <dsp:spPr>
        <a:xfrm>
          <a:off x="855106" y="807604"/>
          <a:ext cx="1688249" cy="514710"/>
        </a:xfrm>
        <a:prstGeom prst="rect">
          <a:avLst/>
        </a:prstGeom>
        <a:solidFill>
          <a:schemeClr val="lt1">
            <a:hueOff val="0"/>
            <a:satOff val="0"/>
            <a:lumOff val="0"/>
            <a:alphaOff val="0"/>
          </a:schemeClr>
        </a:solidFill>
        <a:ln w="28575" cap="flat" cmpd="sng" algn="ctr">
          <a:solidFill>
            <a:srgbClr val="009193">
              <a:alpha val="69804"/>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altLang="en-US" sz="1200" kern="1200" dirty="0" smtClean="0">
              <a:cs typeface="Arial" charset="0"/>
            </a:rPr>
            <a:t>Schizophrenia </a:t>
          </a:r>
          <a:r>
            <a:rPr lang="en-US" altLang="en-US" sz="1200" kern="1200" dirty="0" smtClean="0">
              <a:solidFill>
                <a:srgbClr val="00B050"/>
              </a:solidFill>
              <a:cs typeface="Arial" charset="0"/>
            </a:rPr>
            <a:t>affect thoughts </a:t>
          </a:r>
          <a:endParaRPr lang="en-US" sz="1200" kern="1200" dirty="0">
            <a:solidFill>
              <a:srgbClr val="00B050"/>
            </a:solidFill>
          </a:endParaRPr>
        </a:p>
      </dsp:txBody>
      <dsp:txXfrm>
        <a:off x="855106" y="807604"/>
        <a:ext cx="1688249" cy="514710"/>
      </dsp:txXfrm>
    </dsp:sp>
    <dsp:sp modelId="{98F40CDA-FF8B-0B45-870A-37CC477FD083}">
      <dsp:nvSpPr>
        <dsp:cNvPr id="0" name=""/>
        <dsp:cNvSpPr/>
      </dsp:nvSpPr>
      <dsp:spPr>
        <a:xfrm>
          <a:off x="855106" y="1450992"/>
          <a:ext cx="1688249" cy="514710"/>
        </a:xfrm>
        <a:prstGeom prst="rect">
          <a:avLst/>
        </a:prstGeom>
        <a:solidFill>
          <a:schemeClr val="lt1">
            <a:hueOff val="0"/>
            <a:satOff val="0"/>
            <a:lumOff val="0"/>
            <a:alphaOff val="0"/>
          </a:schemeClr>
        </a:solidFill>
        <a:ln w="28575" cap="flat" cmpd="sng" algn="ctr">
          <a:solidFill>
            <a:srgbClr val="009193">
              <a:alpha val="69804"/>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n-US" altLang="en-US" sz="1200" kern="1200" dirty="0">
              <a:cs typeface="Arial" charset="0"/>
            </a:rPr>
            <a:t>Affective </a:t>
          </a:r>
          <a:r>
            <a:rPr lang="en-US" altLang="en-US" sz="1200" kern="1200" dirty="0" smtClean="0">
              <a:cs typeface="Arial" charset="0"/>
            </a:rPr>
            <a:t>Psychoses </a:t>
          </a:r>
          <a:r>
            <a:rPr lang="en-US" altLang="en-US" sz="1200" kern="1200" dirty="0" smtClean="0">
              <a:solidFill>
                <a:srgbClr val="00B050"/>
              </a:solidFill>
              <a:cs typeface="Arial" charset="0"/>
            </a:rPr>
            <a:t>affects mood</a:t>
          </a:r>
          <a:endParaRPr lang="en-US" sz="1200" kern="1200" dirty="0" smtClean="0">
            <a:solidFill>
              <a:srgbClr val="00B050"/>
            </a:solidFill>
          </a:endParaRPr>
        </a:p>
        <a:p>
          <a:pPr lvl="0" algn="ctr" defTabSz="533400">
            <a:lnSpc>
              <a:spcPct val="90000"/>
            </a:lnSpc>
            <a:spcBef>
              <a:spcPct val="0"/>
            </a:spcBef>
            <a:spcAft>
              <a:spcPct val="35000"/>
            </a:spcAft>
          </a:pPr>
          <a:endParaRPr lang="en-US" sz="1200" kern="1200" dirty="0">
            <a:solidFill>
              <a:srgbClr val="00B050"/>
            </a:solidFill>
          </a:endParaRPr>
        </a:p>
      </dsp:txBody>
      <dsp:txXfrm>
        <a:off x="855106" y="1450992"/>
        <a:ext cx="1688249" cy="514710"/>
      </dsp:txXfrm>
    </dsp:sp>
    <dsp:sp modelId="{87653630-CEA8-964C-8CD7-32C77BDCC06C}">
      <dsp:nvSpPr>
        <dsp:cNvPr id="0" name=""/>
        <dsp:cNvSpPr/>
      </dsp:nvSpPr>
      <dsp:spPr>
        <a:xfrm>
          <a:off x="2881004" y="807604"/>
          <a:ext cx="1688249" cy="514710"/>
        </a:xfrm>
        <a:prstGeom prst="rect">
          <a:avLst/>
        </a:prstGeom>
        <a:solidFill>
          <a:schemeClr val="lt1">
            <a:hueOff val="0"/>
            <a:satOff val="0"/>
            <a:lumOff val="0"/>
            <a:alphaOff val="0"/>
          </a:schemeClr>
        </a:solidFill>
        <a:ln w="28575" cap="flat" cmpd="sng" algn="ctr">
          <a:solidFill>
            <a:srgbClr val="FF2F92">
              <a:alpha val="38039"/>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altLang="en-US" sz="1200" kern="1200" dirty="0">
              <a:cs typeface="Arial" charset="0"/>
            </a:rPr>
            <a:t>Mania. </a:t>
          </a:r>
          <a:endParaRPr lang="en-US" sz="1200" kern="1200" dirty="0"/>
        </a:p>
      </dsp:txBody>
      <dsp:txXfrm>
        <a:off x="2881004" y="807604"/>
        <a:ext cx="1688249" cy="514710"/>
      </dsp:txXfrm>
    </dsp:sp>
    <dsp:sp modelId="{00C9F6A1-C69C-C845-B6F1-F475DD0D18FE}">
      <dsp:nvSpPr>
        <dsp:cNvPr id="0" name=""/>
        <dsp:cNvSpPr/>
      </dsp:nvSpPr>
      <dsp:spPr>
        <a:xfrm>
          <a:off x="2881004" y="1450992"/>
          <a:ext cx="1688249" cy="514710"/>
        </a:xfrm>
        <a:prstGeom prst="rect">
          <a:avLst/>
        </a:prstGeom>
        <a:solidFill>
          <a:schemeClr val="lt1">
            <a:hueOff val="0"/>
            <a:satOff val="0"/>
            <a:lumOff val="0"/>
            <a:alphaOff val="0"/>
          </a:schemeClr>
        </a:solidFill>
        <a:ln w="28575" cap="flat" cmpd="sng" algn="ctr">
          <a:solidFill>
            <a:srgbClr val="FF2F92">
              <a:alpha val="38039"/>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altLang="en-US" sz="1200" kern="1200" dirty="0">
              <a:cs typeface="Arial" charset="0"/>
            </a:rPr>
            <a:t>Depression</a:t>
          </a:r>
          <a:endParaRPr lang="en-US" sz="1200" kern="1200" dirty="0"/>
        </a:p>
      </dsp:txBody>
      <dsp:txXfrm>
        <a:off x="2881004" y="1450992"/>
        <a:ext cx="1688249" cy="514710"/>
      </dsp:txXfrm>
    </dsp:sp>
    <dsp:sp modelId="{9D5B5AAC-8630-244C-BA83-03B6138C162F}">
      <dsp:nvSpPr>
        <dsp:cNvPr id="0" name=""/>
        <dsp:cNvSpPr/>
      </dsp:nvSpPr>
      <dsp:spPr>
        <a:xfrm>
          <a:off x="2881004" y="2094380"/>
          <a:ext cx="1688249" cy="514710"/>
        </a:xfrm>
        <a:prstGeom prst="rect">
          <a:avLst/>
        </a:prstGeom>
        <a:solidFill>
          <a:schemeClr val="lt1">
            <a:hueOff val="0"/>
            <a:satOff val="0"/>
            <a:lumOff val="0"/>
            <a:alphaOff val="0"/>
          </a:schemeClr>
        </a:solidFill>
        <a:ln w="28575" cap="flat" cmpd="sng" algn="ctr">
          <a:solidFill>
            <a:srgbClr val="FF2F92">
              <a:alpha val="38039"/>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altLang="en-US" sz="1200" kern="1200" dirty="0">
              <a:cs typeface="Arial" charset="0"/>
            </a:rPr>
            <a:t>Manic-depressive illness (bipolar affective disorder). </a:t>
          </a:r>
          <a:endParaRPr lang="en-US" sz="1200" kern="1200" dirty="0"/>
        </a:p>
      </dsp:txBody>
      <dsp:txXfrm>
        <a:off x="2881004" y="2094380"/>
        <a:ext cx="1688249" cy="51471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E449A9-47F5-A04C-A9AD-F264711D5F5B}">
      <dsp:nvSpPr>
        <dsp:cNvPr id="0" name=""/>
        <dsp:cNvSpPr/>
      </dsp:nvSpPr>
      <dsp:spPr>
        <a:xfrm>
          <a:off x="4648" y="0"/>
          <a:ext cx="4567351" cy="415316"/>
        </a:xfrm>
        <a:prstGeom prst="roundRect">
          <a:avLst>
            <a:gd name="adj" fmla="val 10000"/>
          </a:avLst>
        </a:prstGeom>
        <a:solidFill>
          <a:schemeClr val="lt1">
            <a:hueOff val="0"/>
            <a:satOff val="0"/>
            <a:lumOff val="0"/>
            <a:alphaOff val="0"/>
          </a:schemeClr>
        </a:solidFill>
        <a:ln w="19050" cap="flat" cmpd="sng" algn="ctr">
          <a:solidFill>
            <a:srgbClr val="FF7E79">
              <a:alpha val="67843"/>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50000"/>
            </a:lnSpc>
            <a:spcBef>
              <a:spcPct val="0"/>
            </a:spcBef>
            <a:spcAft>
              <a:spcPct val="35000"/>
            </a:spcAft>
          </a:pPr>
          <a:r>
            <a:rPr lang="en-US" altLang="en-US" sz="1600" b="1" kern="1200" dirty="0">
              <a:solidFill>
                <a:schemeClr val="tx1"/>
              </a:solidFill>
              <a:ea typeface="+mj-ea"/>
              <a:cs typeface="+mj-cs"/>
            </a:rPr>
            <a:t>Dopaminergic</a:t>
          </a:r>
          <a:r>
            <a:rPr lang="en-US" altLang="en-US" sz="1600" b="1" kern="1200" dirty="0">
              <a:solidFill>
                <a:schemeClr val="tx1"/>
              </a:solidFill>
              <a:cs typeface="Traditional Arabic" charset="0"/>
            </a:rPr>
            <a:t> </a:t>
          </a:r>
          <a:r>
            <a:rPr lang="en-US" altLang="en-US" sz="1600" b="1" kern="1200" dirty="0">
              <a:solidFill>
                <a:schemeClr val="tx1"/>
              </a:solidFill>
              <a:ea typeface="+mj-ea"/>
              <a:cs typeface="+mj-cs"/>
            </a:rPr>
            <a:t>pathways</a:t>
          </a:r>
          <a:r>
            <a:rPr lang="en-US" altLang="en-US" sz="1600" b="1" kern="1200" dirty="0">
              <a:solidFill>
                <a:schemeClr val="tx1"/>
              </a:solidFill>
              <a:cs typeface="Traditional Arabic" charset="0"/>
            </a:rPr>
            <a:t> </a:t>
          </a:r>
          <a:r>
            <a:rPr lang="en-US" altLang="en-US" sz="1600" b="1" kern="1200" dirty="0">
              <a:solidFill>
                <a:schemeClr val="tx1"/>
              </a:solidFill>
              <a:ea typeface="+mj-ea"/>
              <a:cs typeface="+mj-cs"/>
            </a:rPr>
            <a:t>in</a:t>
          </a:r>
          <a:r>
            <a:rPr lang="en-US" altLang="en-US" sz="1600" b="1" kern="1200" dirty="0">
              <a:solidFill>
                <a:schemeClr val="tx1"/>
              </a:solidFill>
              <a:cs typeface="Traditional Arabic" charset="0"/>
            </a:rPr>
            <a:t> </a:t>
          </a:r>
          <a:r>
            <a:rPr lang="en-US" altLang="en-US" sz="1600" b="1" kern="1200" dirty="0">
              <a:solidFill>
                <a:schemeClr val="tx1"/>
              </a:solidFill>
              <a:ea typeface="+mj-ea"/>
              <a:cs typeface="+mj-cs"/>
            </a:rPr>
            <a:t>the</a:t>
          </a:r>
          <a:r>
            <a:rPr lang="en-US" altLang="en-US" sz="1600" b="1" kern="1200" dirty="0">
              <a:solidFill>
                <a:schemeClr val="tx1"/>
              </a:solidFill>
              <a:cs typeface="Traditional Arabic" charset="0"/>
            </a:rPr>
            <a:t> </a:t>
          </a:r>
          <a:r>
            <a:rPr lang="en-US" altLang="en-US" sz="1600" b="1" kern="1200" dirty="0">
              <a:solidFill>
                <a:schemeClr val="tx1"/>
              </a:solidFill>
              <a:ea typeface="+mj-ea"/>
              <a:cs typeface="+mj-cs"/>
            </a:rPr>
            <a:t>brain</a:t>
          </a:r>
          <a:r>
            <a:rPr lang="en-US" altLang="en-US" sz="1600" b="1" kern="1200" dirty="0">
              <a:solidFill>
                <a:schemeClr val="tx1"/>
              </a:solidFill>
              <a:cs typeface="Traditional Arabic" charset="0"/>
            </a:rPr>
            <a:t> </a:t>
          </a:r>
          <a:r>
            <a:rPr lang="en-US" altLang="en-US" sz="1600" b="1" kern="1200" dirty="0">
              <a:solidFill>
                <a:schemeClr val="tx1"/>
              </a:solidFill>
              <a:ea typeface="+mj-ea"/>
              <a:cs typeface="+mj-cs"/>
            </a:rPr>
            <a:t>:</a:t>
          </a:r>
        </a:p>
        <a:p>
          <a:pPr lvl="0" algn="ctr" defTabSz="711200">
            <a:lnSpc>
              <a:spcPct val="50000"/>
            </a:lnSpc>
            <a:spcBef>
              <a:spcPct val="0"/>
            </a:spcBef>
            <a:spcAft>
              <a:spcPct val="35000"/>
            </a:spcAft>
          </a:pPr>
          <a:r>
            <a:rPr lang="en-US" sz="1400" kern="1200" spc="-5" dirty="0">
              <a:solidFill>
                <a:srgbClr val="00B050"/>
              </a:solidFill>
              <a:cs typeface="Century Gothic"/>
            </a:rPr>
            <a:t>Schizophrenia drugs affect all the pathways </a:t>
          </a:r>
          <a:endParaRPr lang="en-US" sz="1400" kern="1200" dirty="0">
            <a:solidFill>
              <a:srgbClr val="00B050"/>
            </a:solidFill>
          </a:endParaRPr>
        </a:p>
      </dsp:txBody>
      <dsp:txXfrm>
        <a:off x="16812" y="12164"/>
        <a:ext cx="4543023" cy="390988"/>
      </dsp:txXfrm>
    </dsp:sp>
    <dsp:sp modelId="{12BAC855-3D12-2444-BF25-1D70499BC99F}">
      <dsp:nvSpPr>
        <dsp:cNvPr id="0" name=""/>
        <dsp:cNvSpPr/>
      </dsp:nvSpPr>
      <dsp:spPr>
        <a:xfrm>
          <a:off x="10414" y="531691"/>
          <a:ext cx="2187958" cy="630639"/>
        </a:xfrm>
        <a:prstGeom prst="roundRect">
          <a:avLst>
            <a:gd name="adj" fmla="val 10000"/>
          </a:avLst>
        </a:prstGeom>
        <a:solidFill>
          <a:schemeClr val="lt1">
            <a:hueOff val="0"/>
            <a:satOff val="0"/>
            <a:lumOff val="0"/>
            <a:alphaOff val="0"/>
          </a:schemeClr>
        </a:solidFill>
        <a:ln w="19050" cap="flat" cmpd="sng" algn="ctr">
          <a:solidFill>
            <a:srgbClr val="009193">
              <a:alpha val="54118"/>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altLang="en-US" sz="1100" kern="1200" dirty="0">
              <a:cs typeface="Traditional Arabic" charset="0"/>
            </a:rPr>
            <a:t>1-  </a:t>
          </a:r>
          <a:r>
            <a:rPr lang="en-US" altLang="en-US" sz="1100" b="1" kern="1200" dirty="0">
              <a:solidFill>
                <a:srgbClr val="FF0000"/>
              </a:solidFill>
              <a:cs typeface="Traditional Arabic" charset="0"/>
            </a:rPr>
            <a:t>Mesolimbic-</a:t>
          </a:r>
          <a:r>
            <a:rPr lang="en-US" altLang="en-US" sz="1100" b="1" kern="1200" dirty="0" err="1">
              <a:solidFill>
                <a:srgbClr val="FF0000"/>
              </a:solidFill>
              <a:cs typeface="Traditional Arabic" charset="0"/>
            </a:rPr>
            <a:t>mesocortical</a:t>
          </a:r>
          <a:r>
            <a:rPr lang="en-US" altLang="en-US" sz="1100" kern="1200" dirty="0">
              <a:cs typeface="Traditional Arabic" charset="0"/>
            </a:rPr>
            <a:t> pathway </a:t>
          </a:r>
          <a:r>
            <a:rPr lang="en-US" sz="1100" kern="1200" spc="-5" dirty="0">
              <a:solidFill>
                <a:srgbClr val="00B050"/>
              </a:solidFill>
              <a:cs typeface="Century Gothic"/>
            </a:rPr>
            <a:t>schizophrenia drugs </a:t>
          </a:r>
          <a:r>
            <a:rPr lang="en-US" altLang="en-US" sz="1100" kern="1200" dirty="0">
              <a:solidFill>
                <a:srgbClr val="00B050"/>
              </a:solidFill>
              <a:cs typeface="Traditional Arabic" charset="0"/>
            </a:rPr>
            <a:t>have </a:t>
          </a:r>
          <a:r>
            <a:rPr lang="en-US" altLang="en-US" sz="1100" u="sng" kern="1200" dirty="0">
              <a:solidFill>
                <a:srgbClr val="00B050"/>
              </a:solidFill>
              <a:cs typeface="Traditional Arabic" charset="0"/>
            </a:rPr>
            <a:t>therapeutic</a:t>
          </a:r>
          <a:r>
            <a:rPr lang="en-US" altLang="en-US" sz="1100" kern="1200" dirty="0">
              <a:solidFill>
                <a:srgbClr val="00B050"/>
              </a:solidFill>
              <a:cs typeface="Traditional Arabic" charset="0"/>
            </a:rPr>
            <a:t> effect on these pathways  </a:t>
          </a:r>
          <a:endParaRPr lang="en-US" sz="1100" kern="1200" dirty="0">
            <a:solidFill>
              <a:srgbClr val="00B050"/>
            </a:solidFill>
          </a:endParaRPr>
        </a:p>
      </dsp:txBody>
      <dsp:txXfrm>
        <a:off x="28885" y="550162"/>
        <a:ext cx="2151016" cy="593697"/>
      </dsp:txXfrm>
    </dsp:sp>
    <dsp:sp modelId="{B20A0087-6357-F74B-AD9F-3FE638E0DD27}">
      <dsp:nvSpPr>
        <dsp:cNvPr id="0" name=""/>
        <dsp:cNvSpPr/>
      </dsp:nvSpPr>
      <dsp:spPr>
        <a:xfrm>
          <a:off x="14681" y="1278345"/>
          <a:ext cx="2179424" cy="329878"/>
        </a:xfrm>
        <a:prstGeom prst="roundRect">
          <a:avLst>
            <a:gd name="adj" fmla="val 10000"/>
          </a:avLst>
        </a:prstGeom>
        <a:solidFill>
          <a:schemeClr val="lt1">
            <a:hueOff val="0"/>
            <a:satOff val="0"/>
            <a:lumOff val="0"/>
            <a:alphaOff val="0"/>
          </a:schemeClr>
        </a:solidFill>
        <a:ln w="19050" cap="flat" cmpd="sng" algn="ctr">
          <a:solidFill>
            <a:srgbClr val="009193">
              <a:alpha val="54118"/>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altLang="en-US" sz="1100" kern="1200" dirty="0">
              <a:cs typeface="Traditional Arabic" charset="0"/>
            </a:rPr>
            <a:t>2- Nigrostriatal pathway</a:t>
          </a:r>
          <a:endParaRPr lang="en-US" sz="1100" kern="1200" dirty="0"/>
        </a:p>
      </dsp:txBody>
      <dsp:txXfrm>
        <a:off x="24343" y="1288007"/>
        <a:ext cx="2160100" cy="310554"/>
      </dsp:txXfrm>
    </dsp:sp>
    <dsp:sp modelId="{9DCA731C-F191-E946-B45D-A554E6706E8E}">
      <dsp:nvSpPr>
        <dsp:cNvPr id="0" name=""/>
        <dsp:cNvSpPr/>
      </dsp:nvSpPr>
      <dsp:spPr>
        <a:xfrm>
          <a:off x="14681" y="1724238"/>
          <a:ext cx="2179424" cy="329878"/>
        </a:xfrm>
        <a:prstGeom prst="roundRect">
          <a:avLst>
            <a:gd name="adj" fmla="val 10000"/>
          </a:avLst>
        </a:prstGeom>
        <a:solidFill>
          <a:schemeClr val="lt1">
            <a:hueOff val="0"/>
            <a:satOff val="0"/>
            <a:lumOff val="0"/>
            <a:alphaOff val="0"/>
          </a:schemeClr>
        </a:solidFill>
        <a:ln w="19050" cap="flat" cmpd="sng" algn="ctr">
          <a:solidFill>
            <a:srgbClr val="009193">
              <a:alpha val="54118"/>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altLang="en-US" sz="1100" kern="1200" dirty="0">
              <a:cs typeface="Traditional Arabic" charset="0"/>
            </a:rPr>
            <a:t>3- </a:t>
          </a:r>
          <a:r>
            <a:rPr lang="en-US" altLang="en-US" sz="1100" kern="1200" dirty="0" err="1">
              <a:cs typeface="Traditional Arabic" charset="0"/>
            </a:rPr>
            <a:t>Tuberoinfundibular</a:t>
          </a:r>
          <a:r>
            <a:rPr lang="en-US" altLang="en-US" sz="1100" kern="1200" dirty="0">
              <a:cs typeface="Traditional Arabic" charset="0"/>
            </a:rPr>
            <a:t> pathway  </a:t>
          </a:r>
          <a:endParaRPr lang="en-US" sz="1100" kern="1200" dirty="0"/>
        </a:p>
      </dsp:txBody>
      <dsp:txXfrm>
        <a:off x="24343" y="1733900"/>
        <a:ext cx="2160100" cy="310554"/>
      </dsp:txXfrm>
    </dsp:sp>
    <dsp:sp modelId="{4545FC50-F7DF-484B-93B1-004C55BA503A}">
      <dsp:nvSpPr>
        <dsp:cNvPr id="0" name=""/>
        <dsp:cNvSpPr/>
      </dsp:nvSpPr>
      <dsp:spPr>
        <a:xfrm>
          <a:off x="14681" y="2170131"/>
          <a:ext cx="2179424" cy="329878"/>
        </a:xfrm>
        <a:prstGeom prst="roundRect">
          <a:avLst>
            <a:gd name="adj" fmla="val 10000"/>
          </a:avLst>
        </a:prstGeom>
        <a:solidFill>
          <a:schemeClr val="lt1">
            <a:hueOff val="0"/>
            <a:satOff val="0"/>
            <a:lumOff val="0"/>
            <a:alphaOff val="0"/>
          </a:schemeClr>
        </a:solidFill>
        <a:ln w="19050" cap="flat" cmpd="sng" algn="ctr">
          <a:solidFill>
            <a:srgbClr val="009193">
              <a:alpha val="54118"/>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altLang="en-US" sz="1100" kern="1200" dirty="0">
              <a:cs typeface="Traditional Arabic" charset="0"/>
            </a:rPr>
            <a:t>4-  </a:t>
          </a:r>
          <a:r>
            <a:rPr lang="en-US" altLang="en-US" sz="1100" kern="1200" dirty="0" smtClean="0">
              <a:cs typeface="Traditional Arabic" charset="0"/>
            </a:rPr>
            <a:t>Medullary</a:t>
          </a:r>
          <a:r>
            <a:rPr lang="ar-SA" altLang="en-US" sz="1100" kern="1200" dirty="0" smtClean="0">
              <a:cs typeface="Traditional Arabic" charset="0"/>
            </a:rPr>
            <a:t>-</a:t>
          </a:r>
          <a:r>
            <a:rPr lang="en-US" altLang="en-US" sz="1100" kern="1200" dirty="0" smtClean="0">
              <a:cs typeface="Traditional Arabic" charset="0"/>
            </a:rPr>
            <a:t>periventricular pathway  </a:t>
          </a:r>
          <a:endParaRPr lang="en-US" sz="1100" kern="1200" dirty="0"/>
        </a:p>
      </dsp:txBody>
      <dsp:txXfrm>
        <a:off x="24343" y="2179793"/>
        <a:ext cx="2160100" cy="310554"/>
      </dsp:txXfrm>
    </dsp:sp>
    <dsp:sp modelId="{007D9717-B89F-D742-A1CE-DDAAB0F3CC9F}">
      <dsp:nvSpPr>
        <dsp:cNvPr id="0" name=""/>
        <dsp:cNvSpPr/>
      </dsp:nvSpPr>
      <dsp:spPr>
        <a:xfrm>
          <a:off x="2454352" y="549725"/>
          <a:ext cx="2047338" cy="453090"/>
        </a:xfrm>
        <a:prstGeom prst="roundRect">
          <a:avLst>
            <a:gd name="adj" fmla="val 10000"/>
          </a:avLst>
        </a:prstGeom>
        <a:solidFill>
          <a:schemeClr val="lt1">
            <a:hueOff val="0"/>
            <a:satOff val="0"/>
            <a:lumOff val="0"/>
            <a:alphaOff val="0"/>
          </a:schemeClr>
        </a:solidFill>
        <a:ln w="19050" cap="flat" cmpd="sng" algn="ctr">
          <a:solidFill>
            <a:srgbClr val="942093">
              <a:alpha val="56078"/>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altLang="en-US" sz="1100" b="1" kern="1200" dirty="0">
              <a:cs typeface="Traditional Arabic" charset="0"/>
            </a:rPr>
            <a:t>behavior</a:t>
          </a:r>
          <a:endParaRPr lang="en-US" sz="1100" b="1" kern="1200" dirty="0"/>
        </a:p>
      </dsp:txBody>
      <dsp:txXfrm>
        <a:off x="2467623" y="562996"/>
        <a:ext cx="2020796" cy="426548"/>
      </dsp:txXfrm>
    </dsp:sp>
    <dsp:sp modelId="{3813069D-0ED4-3848-A734-66757AD2F5B0}">
      <dsp:nvSpPr>
        <dsp:cNvPr id="0" name=""/>
        <dsp:cNvSpPr/>
      </dsp:nvSpPr>
      <dsp:spPr>
        <a:xfrm>
          <a:off x="2390247" y="1253043"/>
          <a:ext cx="2179424" cy="329878"/>
        </a:xfrm>
        <a:prstGeom prst="roundRect">
          <a:avLst>
            <a:gd name="adj" fmla="val 10000"/>
          </a:avLst>
        </a:prstGeom>
        <a:solidFill>
          <a:schemeClr val="lt1">
            <a:hueOff val="0"/>
            <a:satOff val="0"/>
            <a:lumOff val="0"/>
            <a:alphaOff val="0"/>
          </a:schemeClr>
        </a:solidFill>
        <a:ln w="19050" cap="flat" cmpd="sng" algn="ctr">
          <a:solidFill>
            <a:srgbClr val="942093">
              <a:alpha val="56078"/>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altLang="en-US" sz="1100" kern="1200" dirty="0">
              <a:cs typeface="Traditional Arabic" charset="0"/>
            </a:rPr>
            <a:t>co-ordination of voluntary </a:t>
          </a:r>
          <a:r>
            <a:rPr lang="en-US" altLang="en-US" sz="1100" b="1" kern="1200" dirty="0">
              <a:cs typeface="Traditional Arabic" charset="0"/>
            </a:rPr>
            <a:t>movements</a:t>
          </a:r>
          <a:endParaRPr lang="en-US" sz="1100" b="1" kern="1200" dirty="0"/>
        </a:p>
      </dsp:txBody>
      <dsp:txXfrm>
        <a:off x="2399909" y="1262705"/>
        <a:ext cx="2160100" cy="310554"/>
      </dsp:txXfrm>
    </dsp:sp>
    <dsp:sp modelId="{B3F43912-8AD8-5440-AF5C-19059941FA54}">
      <dsp:nvSpPr>
        <dsp:cNvPr id="0" name=""/>
        <dsp:cNvSpPr/>
      </dsp:nvSpPr>
      <dsp:spPr>
        <a:xfrm>
          <a:off x="2390247" y="1699377"/>
          <a:ext cx="2179424" cy="329878"/>
        </a:xfrm>
        <a:prstGeom prst="roundRect">
          <a:avLst>
            <a:gd name="adj" fmla="val 10000"/>
          </a:avLst>
        </a:prstGeom>
        <a:solidFill>
          <a:schemeClr val="lt1">
            <a:hueOff val="0"/>
            <a:satOff val="0"/>
            <a:lumOff val="0"/>
            <a:alphaOff val="0"/>
          </a:schemeClr>
        </a:solidFill>
        <a:ln w="19050" cap="flat" cmpd="sng" algn="ctr">
          <a:solidFill>
            <a:srgbClr val="942093">
              <a:alpha val="56078"/>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altLang="en-US" sz="1100" b="1" kern="1200" dirty="0">
              <a:cs typeface="Traditional Arabic" charset="0"/>
            </a:rPr>
            <a:t>endocrine effects</a:t>
          </a:r>
          <a:endParaRPr lang="en-US" sz="1100" b="1" kern="1200" dirty="0"/>
        </a:p>
      </dsp:txBody>
      <dsp:txXfrm>
        <a:off x="2399909" y="1709039"/>
        <a:ext cx="2160100" cy="310554"/>
      </dsp:txXfrm>
    </dsp:sp>
    <dsp:sp modelId="{5C5095C5-766F-B246-99AA-EB48E0D0AD69}">
      <dsp:nvSpPr>
        <dsp:cNvPr id="0" name=""/>
        <dsp:cNvSpPr/>
      </dsp:nvSpPr>
      <dsp:spPr>
        <a:xfrm>
          <a:off x="2392575" y="2170491"/>
          <a:ext cx="2179424" cy="329878"/>
        </a:xfrm>
        <a:prstGeom prst="roundRect">
          <a:avLst>
            <a:gd name="adj" fmla="val 10000"/>
          </a:avLst>
        </a:prstGeom>
        <a:solidFill>
          <a:schemeClr val="lt1">
            <a:hueOff val="0"/>
            <a:satOff val="0"/>
            <a:lumOff val="0"/>
            <a:alphaOff val="0"/>
          </a:schemeClr>
        </a:solidFill>
        <a:ln w="19050" cap="flat" cmpd="sng" algn="ctr">
          <a:solidFill>
            <a:srgbClr val="942093">
              <a:alpha val="56078"/>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altLang="en-US" sz="1100" kern="1200" dirty="0" smtClean="0">
              <a:cs typeface="Traditional Arabic" charset="0"/>
            </a:rPr>
            <a:t>(</a:t>
          </a:r>
          <a:r>
            <a:rPr lang="en-US" altLang="en-US" sz="1100" b="1" kern="1200" dirty="0">
              <a:cs typeface="Traditional Arabic" charset="0"/>
            </a:rPr>
            <a:t>metabolic effects</a:t>
          </a:r>
          <a:r>
            <a:rPr lang="en-US" altLang="en-US" sz="1100" kern="1200" dirty="0">
              <a:cs typeface="Traditional Arabic" charset="0"/>
            </a:rPr>
            <a:t>)</a:t>
          </a:r>
          <a:endParaRPr lang="en-US" sz="1100" kern="1200" dirty="0"/>
        </a:p>
      </dsp:txBody>
      <dsp:txXfrm>
        <a:off x="2402237" y="2180153"/>
        <a:ext cx="2160100" cy="31055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B181E0-22DC-48B3-81E3-77FF81403D88}">
      <dsp:nvSpPr>
        <dsp:cNvPr id="0" name=""/>
        <dsp:cNvSpPr/>
      </dsp:nvSpPr>
      <dsp:spPr>
        <a:xfrm>
          <a:off x="1409591" y="1141126"/>
          <a:ext cx="284459" cy="924284"/>
        </a:xfrm>
        <a:custGeom>
          <a:avLst/>
          <a:gdLst/>
          <a:ahLst/>
          <a:cxnLst/>
          <a:rect l="0" t="0" r="0" b="0"/>
          <a:pathLst>
            <a:path>
              <a:moveTo>
                <a:pt x="0" y="0"/>
              </a:moveTo>
              <a:lnTo>
                <a:pt x="142229" y="0"/>
              </a:lnTo>
              <a:lnTo>
                <a:pt x="142229" y="924284"/>
              </a:lnTo>
              <a:lnTo>
                <a:pt x="284459" y="924284"/>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88950" rtl="1">
            <a:lnSpc>
              <a:spcPct val="90000"/>
            </a:lnSpc>
            <a:spcBef>
              <a:spcPct val="0"/>
            </a:spcBef>
            <a:spcAft>
              <a:spcPct val="35000"/>
            </a:spcAft>
          </a:pPr>
          <a:endParaRPr lang="ar-SA" sz="1100" kern="1200"/>
        </a:p>
      </dsp:txBody>
      <dsp:txXfrm>
        <a:off x="1527645" y="1579091"/>
        <a:ext cx="48353" cy="48353"/>
      </dsp:txXfrm>
    </dsp:sp>
    <dsp:sp modelId="{F18A9DF9-20CB-46CA-8618-CE1BE5473709}">
      <dsp:nvSpPr>
        <dsp:cNvPr id="0" name=""/>
        <dsp:cNvSpPr/>
      </dsp:nvSpPr>
      <dsp:spPr>
        <a:xfrm>
          <a:off x="1409591" y="1141126"/>
          <a:ext cx="284459" cy="271017"/>
        </a:xfrm>
        <a:custGeom>
          <a:avLst/>
          <a:gdLst/>
          <a:ahLst/>
          <a:cxnLst/>
          <a:rect l="0" t="0" r="0" b="0"/>
          <a:pathLst>
            <a:path>
              <a:moveTo>
                <a:pt x="0" y="0"/>
              </a:moveTo>
              <a:lnTo>
                <a:pt x="142229" y="0"/>
              </a:lnTo>
              <a:lnTo>
                <a:pt x="142229" y="271017"/>
              </a:lnTo>
              <a:lnTo>
                <a:pt x="284459" y="271017"/>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88950" rtl="1">
            <a:lnSpc>
              <a:spcPct val="90000"/>
            </a:lnSpc>
            <a:spcBef>
              <a:spcPct val="0"/>
            </a:spcBef>
            <a:spcAft>
              <a:spcPct val="35000"/>
            </a:spcAft>
          </a:pPr>
          <a:endParaRPr lang="ar-SA" sz="1100" kern="1200"/>
        </a:p>
      </dsp:txBody>
      <dsp:txXfrm>
        <a:off x="1541999" y="1266812"/>
        <a:ext cx="19644" cy="19644"/>
      </dsp:txXfrm>
    </dsp:sp>
    <dsp:sp modelId="{4D2984A9-B83B-4426-989B-7B462D10AFDA}">
      <dsp:nvSpPr>
        <dsp:cNvPr id="0" name=""/>
        <dsp:cNvSpPr/>
      </dsp:nvSpPr>
      <dsp:spPr>
        <a:xfrm>
          <a:off x="1409591" y="758876"/>
          <a:ext cx="284459" cy="382249"/>
        </a:xfrm>
        <a:custGeom>
          <a:avLst/>
          <a:gdLst/>
          <a:ahLst/>
          <a:cxnLst/>
          <a:rect l="0" t="0" r="0" b="0"/>
          <a:pathLst>
            <a:path>
              <a:moveTo>
                <a:pt x="0" y="382249"/>
              </a:moveTo>
              <a:lnTo>
                <a:pt x="142229" y="382249"/>
              </a:lnTo>
              <a:lnTo>
                <a:pt x="142229" y="0"/>
              </a:lnTo>
              <a:lnTo>
                <a:pt x="284459" y="0"/>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88950" rtl="1">
            <a:lnSpc>
              <a:spcPct val="90000"/>
            </a:lnSpc>
            <a:spcBef>
              <a:spcPct val="0"/>
            </a:spcBef>
            <a:spcAft>
              <a:spcPct val="35000"/>
            </a:spcAft>
          </a:pPr>
          <a:endParaRPr lang="ar-SA" sz="1100" kern="1200"/>
        </a:p>
      </dsp:txBody>
      <dsp:txXfrm>
        <a:off x="1539909" y="938089"/>
        <a:ext cx="23823" cy="23823"/>
      </dsp:txXfrm>
    </dsp:sp>
    <dsp:sp modelId="{190C257C-CC1F-4D59-B688-B03405D927C1}">
      <dsp:nvSpPr>
        <dsp:cNvPr id="0" name=""/>
        <dsp:cNvSpPr/>
      </dsp:nvSpPr>
      <dsp:spPr>
        <a:xfrm>
          <a:off x="1409591" y="216841"/>
          <a:ext cx="284459" cy="924284"/>
        </a:xfrm>
        <a:custGeom>
          <a:avLst/>
          <a:gdLst/>
          <a:ahLst/>
          <a:cxnLst/>
          <a:rect l="0" t="0" r="0" b="0"/>
          <a:pathLst>
            <a:path>
              <a:moveTo>
                <a:pt x="0" y="924284"/>
              </a:moveTo>
              <a:lnTo>
                <a:pt x="142229" y="924284"/>
              </a:lnTo>
              <a:lnTo>
                <a:pt x="142229" y="0"/>
              </a:lnTo>
              <a:lnTo>
                <a:pt x="284459" y="0"/>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88950" rtl="1">
            <a:lnSpc>
              <a:spcPct val="90000"/>
            </a:lnSpc>
            <a:spcBef>
              <a:spcPct val="0"/>
            </a:spcBef>
            <a:spcAft>
              <a:spcPct val="35000"/>
            </a:spcAft>
          </a:pPr>
          <a:endParaRPr lang="ar-SA" sz="1100" kern="1200"/>
        </a:p>
      </dsp:txBody>
      <dsp:txXfrm>
        <a:off x="1527645" y="654807"/>
        <a:ext cx="48353" cy="48353"/>
      </dsp:txXfrm>
    </dsp:sp>
    <dsp:sp modelId="{16126C8B-FCAE-4722-8165-03B23E2812D8}">
      <dsp:nvSpPr>
        <dsp:cNvPr id="0" name=""/>
        <dsp:cNvSpPr/>
      </dsp:nvSpPr>
      <dsp:spPr>
        <a:xfrm rot="16200000">
          <a:off x="51651" y="924312"/>
          <a:ext cx="2282252" cy="433627"/>
        </a:xfrm>
        <a:prstGeom prst="rect">
          <a:avLst/>
        </a:prstGeom>
        <a:solidFill>
          <a:schemeClr val="lt1">
            <a:hueOff val="0"/>
            <a:satOff val="0"/>
            <a:lumOff val="0"/>
            <a:alphaOff val="0"/>
          </a:schemeClr>
        </a:solidFill>
        <a:ln w="28575" cap="flat" cmpd="sng" algn="ctr">
          <a:solidFill>
            <a:srgbClr val="FF2600">
              <a:alpha val="6000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rtl="0">
            <a:lnSpc>
              <a:spcPct val="90000"/>
            </a:lnSpc>
            <a:spcBef>
              <a:spcPct val="0"/>
            </a:spcBef>
            <a:spcAft>
              <a:spcPct val="35000"/>
            </a:spcAft>
          </a:pPr>
          <a:r>
            <a:rPr lang="en-US" altLang="en-US" sz="1400" b="1" kern="1200" dirty="0">
              <a:cs typeface="Arial" panose="020B0604020202020204" pitchFamily="34" charset="0"/>
            </a:rPr>
            <a:t>Miscellaneous Effects:</a:t>
          </a:r>
          <a:endParaRPr lang="ar-SA" sz="1400" kern="1200" dirty="0"/>
        </a:p>
      </dsp:txBody>
      <dsp:txXfrm>
        <a:off x="51651" y="924312"/>
        <a:ext cx="2282252" cy="433627"/>
      </dsp:txXfrm>
    </dsp:sp>
    <dsp:sp modelId="{B6DC9CAF-F771-4F93-AA45-485146039D9A}">
      <dsp:nvSpPr>
        <dsp:cNvPr id="0" name=""/>
        <dsp:cNvSpPr/>
      </dsp:nvSpPr>
      <dsp:spPr>
        <a:xfrm>
          <a:off x="1694051" y="27"/>
          <a:ext cx="1422299" cy="433627"/>
        </a:xfrm>
        <a:prstGeom prst="rect">
          <a:avLst/>
        </a:prstGeom>
        <a:solidFill>
          <a:schemeClr val="lt1">
            <a:hueOff val="0"/>
            <a:satOff val="0"/>
            <a:lumOff val="0"/>
            <a:alphaOff val="0"/>
          </a:schemeClr>
        </a:solidFill>
        <a:ln w="28575" cap="flat" cmpd="sng" algn="ctr">
          <a:solidFill>
            <a:srgbClr val="0096FF">
              <a:alpha val="54902"/>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rtl="0">
            <a:lnSpc>
              <a:spcPct val="90000"/>
            </a:lnSpc>
            <a:spcBef>
              <a:spcPct val="0"/>
            </a:spcBef>
            <a:spcAft>
              <a:spcPct val="35000"/>
            </a:spcAft>
          </a:pPr>
          <a:r>
            <a:rPr lang="en-US" altLang="en-US" sz="1100" b="1" kern="1200">
              <a:cs typeface="Arial" panose="020B0604020202020204" pitchFamily="34" charset="0"/>
            </a:rPr>
            <a:t>Obstrucive jaundice</a:t>
          </a:r>
          <a:endParaRPr lang="ar-SA" sz="1100" kern="1200" dirty="0"/>
        </a:p>
      </dsp:txBody>
      <dsp:txXfrm>
        <a:off x="1694051" y="27"/>
        <a:ext cx="1422299" cy="433627"/>
      </dsp:txXfrm>
    </dsp:sp>
    <dsp:sp modelId="{EE73DC96-862B-44E9-985D-49342696C33A}">
      <dsp:nvSpPr>
        <dsp:cNvPr id="0" name=""/>
        <dsp:cNvSpPr/>
      </dsp:nvSpPr>
      <dsp:spPr>
        <a:xfrm>
          <a:off x="1694051" y="542062"/>
          <a:ext cx="1422299" cy="433627"/>
        </a:xfrm>
        <a:prstGeom prst="rect">
          <a:avLst/>
        </a:prstGeom>
        <a:solidFill>
          <a:schemeClr val="lt1">
            <a:hueOff val="0"/>
            <a:satOff val="0"/>
            <a:lumOff val="0"/>
            <a:alphaOff val="0"/>
          </a:schemeClr>
        </a:solidFill>
        <a:ln w="28575" cap="flat" cmpd="sng" algn="ctr">
          <a:solidFill>
            <a:srgbClr val="0096FF">
              <a:alpha val="54902"/>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rtl="1">
            <a:lnSpc>
              <a:spcPct val="90000"/>
            </a:lnSpc>
            <a:spcBef>
              <a:spcPct val="0"/>
            </a:spcBef>
            <a:spcAft>
              <a:spcPct val="35000"/>
            </a:spcAft>
          </a:pPr>
          <a:r>
            <a:rPr lang="en-US" altLang="en-US" sz="1100" b="1" kern="1200" dirty="0">
              <a:cs typeface="Arial" panose="020B0604020202020204" pitchFamily="34" charset="0"/>
            </a:rPr>
            <a:t>Granular deposits in cornea</a:t>
          </a:r>
          <a:endParaRPr lang="ar-SA" sz="1100" b="1" kern="1200" dirty="0"/>
        </a:p>
      </dsp:txBody>
      <dsp:txXfrm>
        <a:off x="1694051" y="542062"/>
        <a:ext cx="1422299" cy="433627"/>
      </dsp:txXfrm>
    </dsp:sp>
    <dsp:sp modelId="{63D3EFBE-A50D-4DAF-9972-18503CFEA71F}">
      <dsp:nvSpPr>
        <dsp:cNvPr id="0" name=""/>
        <dsp:cNvSpPr/>
      </dsp:nvSpPr>
      <dsp:spPr>
        <a:xfrm>
          <a:off x="1694051" y="1084097"/>
          <a:ext cx="1422299" cy="656091"/>
        </a:xfrm>
        <a:prstGeom prst="rect">
          <a:avLst/>
        </a:prstGeom>
        <a:solidFill>
          <a:schemeClr val="lt1">
            <a:hueOff val="0"/>
            <a:satOff val="0"/>
            <a:lumOff val="0"/>
            <a:alphaOff val="0"/>
          </a:schemeClr>
        </a:solidFill>
        <a:ln w="28575" cap="flat" cmpd="sng" algn="ctr">
          <a:solidFill>
            <a:srgbClr val="0096FF">
              <a:alpha val="54902"/>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rtl="0">
            <a:lnSpc>
              <a:spcPct val="90000"/>
            </a:lnSpc>
            <a:spcBef>
              <a:spcPct val="0"/>
            </a:spcBef>
            <a:spcAft>
              <a:spcPct val="35000"/>
            </a:spcAft>
          </a:pPr>
          <a:r>
            <a:rPr lang="en-US" altLang="en-US" sz="1100" b="1" kern="1200" dirty="0">
              <a:cs typeface="Arial" panose="020B0604020202020204" pitchFamily="34" charset="0"/>
            </a:rPr>
            <a:t>Retinal deposits</a:t>
          </a:r>
        </a:p>
        <a:p>
          <a:pPr lvl="0" algn="ctr" defTabSz="488950" rtl="0">
            <a:lnSpc>
              <a:spcPct val="90000"/>
            </a:lnSpc>
            <a:spcBef>
              <a:spcPct val="0"/>
            </a:spcBef>
            <a:spcAft>
              <a:spcPct val="35000"/>
            </a:spcAft>
          </a:pPr>
          <a:r>
            <a:rPr lang="en-US" altLang="en-US" sz="1100" b="1" kern="1200" dirty="0">
              <a:cs typeface="Arial" panose="020B0604020202020204" pitchFamily="34" charset="0"/>
            </a:rPr>
            <a:t> ( </a:t>
          </a:r>
          <a:r>
            <a:rPr lang="en-US" altLang="en-US" sz="1100" b="1" kern="1200" dirty="0">
              <a:solidFill>
                <a:srgbClr val="0432FF"/>
              </a:solidFill>
              <a:cs typeface="Arial" panose="020B0604020202020204" pitchFamily="34" charset="0"/>
            </a:rPr>
            <a:t>Only </a:t>
          </a:r>
          <a:r>
            <a:rPr lang="en-US" altLang="en-US" sz="1100" b="1" kern="1200" dirty="0" err="1">
              <a:solidFill>
                <a:srgbClr val="0432FF"/>
              </a:solidFill>
              <a:cs typeface="Arial" panose="020B0604020202020204" pitchFamily="34" charset="0"/>
            </a:rPr>
            <a:t>thioridazine</a:t>
          </a:r>
          <a:r>
            <a:rPr lang="en-US" altLang="en-US" sz="1100" b="1" kern="1200" dirty="0">
              <a:cs typeface="Arial" panose="020B0604020202020204" pitchFamily="34" charset="0"/>
            </a:rPr>
            <a:t>)</a:t>
          </a:r>
          <a:endParaRPr lang="ar-SA" sz="1100" kern="1200" dirty="0"/>
        </a:p>
      </dsp:txBody>
      <dsp:txXfrm>
        <a:off x="1694051" y="1084097"/>
        <a:ext cx="1422299" cy="656091"/>
      </dsp:txXfrm>
    </dsp:sp>
    <dsp:sp modelId="{3BE5258B-490B-4102-8F88-647462F3A65B}">
      <dsp:nvSpPr>
        <dsp:cNvPr id="0" name=""/>
        <dsp:cNvSpPr/>
      </dsp:nvSpPr>
      <dsp:spPr>
        <a:xfrm>
          <a:off x="1694051" y="1848596"/>
          <a:ext cx="1422299" cy="433627"/>
        </a:xfrm>
        <a:prstGeom prst="rect">
          <a:avLst/>
        </a:prstGeom>
        <a:solidFill>
          <a:schemeClr val="lt1">
            <a:hueOff val="0"/>
            <a:satOff val="0"/>
            <a:lumOff val="0"/>
            <a:alphaOff val="0"/>
          </a:schemeClr>
        </a:solidFill>
        <a:ln w="28575" cap="flat" cmpd="sng" algn="ctr">
          <a:solidFill>
            <a:srgbClr val="0096FF">
              <a:alpha val="54902"/>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rtl="0">
            <a:lnSpc>
              <a:spcPct val="90000"/>
            </a:lnSpc>
            <a:spcBef>
              <a:spcPct val="0"/>
            </a:spcBef>
            <a:spcAft>
              <a:spcPct val="35000"/>
            </a:spcAft>
          </a:pPr>
          <a:r>
            <a:rPr lang="en-US" altLang="en-US" sz="1100" b="1" kern="1200" dirty="0">
              <a:cs typeface="Arial" panose="020B0604020202020204" pitchFamily="34" charset="0"/>
            </a:rPr>
            <a:t>Weight gain</a:t>
          </a:r>
          <a:endParaRPr lang="ar-SA" sz="1100" kern="1200" dirty="0"/>
        </a:p>
      </dsp:txBody>
      <dsp:txXfrm>
        <a:off x="1694051" y="1848596"/>
        <a:ext cx="1422299" cy="43362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8FE629-6132-46EF-9563-F57518707604}">
      <dsp:nvSpPr>
        <dsp:cNvPr id="0" name=""/>
        <dsp:cNvSpPr/>
      </dsp:nvSpPr>
      <dsp:spPr>
        <a:xfrm>
          <a:off x="1075365" y="1271734"/>
          <a:ext cx="411369" cy="604073"/>
        </a:xfrm>
        <a:custGeom>
          <a:avLst/>
          <a:gdLst/>
          <a:ahLst/>
          <a:cxnLst/>
          <a:rect l="0" t="0" r="0" b="0"/>
          <a:pathLst>
            <a:path>
              <a:moveTo>
                <a:pt x="0" y="0"/>
              </a:moveTo>
              <a:lnTo>
                <a:pt x="205684" y="0"/>
              </a:lnTo>
              <a:lnTo>
                <a:pt x="205684" y="604073"/>
              </a:lnTo>
              <a:lnTo>
                <a:pt x="411369" y="604073"/>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88950" rtl="1">
            <a:lnSpc>
              <a:spcPct val="90000"/>
            </a:lnSpc>
            <a:spcBef>
              <a:spcPct val="0"/>
            </a:spcBef>
            <a:spcAft>
              <a:spcPct val="35000"/>
            </a:spcAft>
          </a:pPr>
          <a:endParaRPr lang="ar-SA" sz="1100" kern="1200"/>
        </a:p>
      </dsp:txBody>
      <dsp:txXfrm>
        <a:off x="1262779" y="1555499"/>
        <a:ext cx="36542" cy="36542"/>
      </dsp:txXfrm>
    </dsp:sp>
    <dsp:sp modelId="{47473FA2-56BB-4B59-85BC-247DCEACD157}">
      <dsp:nvSpPr>
        <dsp:cNvPr id="0" name=""/>
        <dsp:cNvSpPr/>
      </dsp:nvSpPr>
      <dsp:spPr>
        <a:xfrm>
          <a:off x="1075365" y="1226014"/>
          <a:ext cx="411369" cy="91440"/>
        </a:xfrm>
        <a:custGeom>
          <a:avLst/>
          <a:gdLst/>
          <a:ahLst/>
          <a:cxnLst/>
          <a:rect l="0" t="0" r="0" b="0"/>
          <a:pathLst>
            <a:path>
              <a:moveTo>
                <a:pt x="0" y="45720"/>
              </a:moveTo>
              <a:lnTo>
                <a:pt x="411369" y="45720"/>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88950" rtl="1">
            <a:lnSpc>
              <a:spcPct val="90000"/>
            </a:lnSpc>
            <a:spcBef>
              <a:spcPct val="0"/>
            </a:spcBef>
            <a:spcAft>
              <a:spcPct val="35000"/>
            </a:spcAft>
          </a:pPr>
          <a:endParaRPr lang="ar-SA" sz="1100" kern="1200"/>
        </a:p>
      </dsp:txBody>
      <dsp:txXfrm>
        <a:off x="1270766" y="1261449"/>
        <a:ext cx="20568" cy="20568"/>
      </dsp:txXfrm>
    </dsp:sp>
    <dsp:sp modelId="{1E181DBC-B36F-4D4B-A87F-258FB933EACE}">
      <dsp:nvSpPr>
        <dsp:cNvPr id="0" name=""/>
        <dsp:cNvSpPr/>
      </dsp:nvSpPr>
      <dsp:spPr>
        <a:xfrm>
          <a:off x="1075365" y="667660"/>
          <a:ext cx="411369" cy="604073"/>
        </a:xfrm>
        <a:custGeom>
          <a:avLst/>
          <a:gdLst/>
          <a:ahLst/>
          <a:cxnLst/>
          <a:rect l="0" t="0" r="0" b="0"/>
          <a:pathLst>
            <a:path>
              <a:moveTo>
                <a:pt x="0" y="604073"/>
              </a:moveTo>
              <a:lnTo>
                <a:pt x="205684" y="604073"/>
              </a:lnTo>
              <a:lnTo>
                <a:pt x="205684" y="0"/>
              </a:lnTo>
              <a:lnTo>
                <a:pt x="411369" y="0"/>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88950" rtl="1">
            <a:lnSpc>
              <a:spcPct val="90000"/>
            </a:lnSpc>
            <a:spcBef>
              <a:spcPct val="0"/>
            </a:spcBef>
            <a:spcAft>
              <a:spcPct val="35000"/>
            </a:spcAft>
          </a:pPr>
          <a:endParaRPr lang="ar-SA" sz="1100" kern="1200"/>
        </a:p>
      </dsp:txBody>
      <dsp:txXfrm>
        <a:off x="1262779" y="951426"/>
        <a:ext cx="36542" cy="36542"/>
      </dsp:txXfrm>
    </dsp:sp>
    <dsp:sp modelId="{278CB36F-ABB4-416E-8D60-4B4C8EA30151}">
      <dsp:nvSpPr>
        <dsp:cNvPr id="0" name=""/>
        <dsp:cNvSpPr/>
      </dsp:nvSpPr>
      <dsp:spPr>
        <a:xfrm rot="16200000">
          <a:off x="-268195" y="1030104"/>
          <a:ext cx="2203864" cy="483258"/>
        </a:xfrm>
        <a:prstGeom prst="rect">
          <a:avLst/>
        </a:prstGeom>
        <a:solidFill>
          <a:schemeClr val="lt1">
            <a:hueOff val="0"/>
            <a:satOff val="0"/>
            <a:lumOff val="0"/>
            <a:alphaOff val="0"/>
          </a:schemeClr>
        </a:solidFill>
        <a:ln w="28575" cap="flat" cmpd="sng" algn="ctr">
          <a:solidFill>
            <a:srgbClr val="FF2600">
              <a:alpha val="61176"/>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rtl="1">
            <a:lnSpc>
              <a:spcPct val="90000"/>
            </a:lnSpc>
            <a:spcBef>
              <a:spcPct val="0"/>
            </a:spcBef>
            <a:spcAft>
              <a:spcPct val="35000"/>
            </a:spcAft>
          </a:pPr>
          <a:r>
            <a:rPr lang="ar-SA" sz="1600" b="1" kern="1200" dirty="0"/>
            <a:t> </a:t>
          </a:r>
          <a:r>
            <a:rPr lang="en-US" altLang="en-US" sz="1600" b="1" kern="1200" dirty="0">
              <a:cs typeface="Arial" panose="020B0604020202020204" pitchFamily="34" charset="0"/>
            </a:rPr>
            <a:t>Endocrine Effects:</a:t>
          </a:r>
          <a:endParaRPr lang="ar-SA" sz="1600" b="1" kern="1200" dirty="0"/>
        </a:p>
      </dsp:txBody>
      <dsp:txXfrm>
        <a:off x="-268195" y="1030104"/>
        <a:ext cx="2203864" cy="483258"/>
      </dsp:txXfrm>
    </dsp:sp>
    <dsp:sp modelId="{CECD9EB5-0A03-4EA3-BA12-883367CD96CE}">
      <dsp:nvSpPr>
        <dsp:cNvPr id="0" name=""/>
        <dsp:cNvSpPr/>
      </dsp:nvSpPr>
      <dsp:spPr>
        <a:xfrm>
          <a:off x="1486735" y="426030"/>
          <a:ext cx="1585089" cy="483258"/>
        </a:xfrm>
        <a:prstGeom prst="rect">
          <a:avLst/>
        </a:prstGeom>
        <a:solidFill>
          <a:schemeClr val="lt1">
            <a:hueOff val="0"/>
            <a:satOff val="0"/>
            <a:lumOff val="0"/>
            <a:alphaOff val="0"/>
          </a:schemeClr>
        </a:solidFill>
        <a:ln w="28575" cap="flat" cmpd="sng" algn="ctr">
          <a:solidFill>
            <a:srgbClr val="009051">
              <a:alpha val="50196"/>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rtl="0">
            <a:lnSpc>
              <a:spcPct val="90000"/>
            </a:lnSpc>
            <a:spcBef>
              <a:spcPct val="0"/>
            </a:spcBef>
            <a:spcAft>
              <a:spcPct val="35000"/>
            </a:spcAft>
          </a:pPr>
          <a:r>
            <a:rPr lang="en-US" altLang="en-US" sz="1100" b="1" kern="1200">
              <a:cs typeface="Arial" panose="020B0604020202020204" pitchFamily="34" charset="0"/>
            </a:rPr>
            <a:t>Gynecomastia</a:t>
          </a:r>
          <a:endParaRPr lang="ar-SA" sz="1100" kern="1200" dirty="0"/>
        </a:p>
      </dsp:txBody>
      <dsp:txXfrm>
        <a:off x="1486735" y="426030"/>
        <a:ext cx="1585089" cy="483258"/>
      </dsp:txXfrm>
    </dsp:sp>
    <dsp:sp modelId="{3CBCB865-CBBB-4B6B-A6FC-FA79CB354810}">
      <dsp:nvSpPr>
        <dsp:cNvPr id="0" name=""/>
        <dsp:cNvSpPr/>
      </dsp:nvSpPr>
      <dsp:spPr>
        <a:xfrm>
          <a:off x="1486735" y="1030104"/>
          <a:ext cx="1585089" cy="483258"/>
        </a:xfrm>
        <a:prstGeom prst="rect">
          <a:avLst/>
        </a:prstGeom>
        <a:solidFill>
          <a:schemeClr val="lt1">
            <a:hueOff val="0"/>
            <a:satOff val="0"/>
            <a:lumOff val="0"/>
            <a:alphaOff val="0"/>
          </a:schemeClr>
        </a:solidFill>
        <a:ln w="28575" cap="flat" cmpd="sng" algn="ctr">
          <a:solidFill>
            <a:srgbClr val="009051">
              <a:alpha val="50196"/>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rtl="0">
            <a:lnSpc>
              <a:spcPct val="90000"/>
            </a:lnSpc>
            <a:spcBef>
              <a:spcPct val="0"/>
            </a:spcBef>
            <a:spcAft>
              <a:spcPct val="35000"/>
            </a:spcAft>
          </a:pPr>
          <a:r>
            <a:rPr lang="en-US" altLang="en-US" sz="1100" b="1" kern="1200" dirty="0">
              <a:cs typeface="Arial" panose="020B0604020202020204" pitchFamily="34" charset="0"/>
            </a:rPr>
            <a:t>Gynecomastia</a:t>
          </a:r>
        </a:p>
      </dsp:txBody>
      <dsp:txXfrm>
        <a:off x="1486735" y="1030104"/>
        <a:ext cx="1585089" cy="483258"/>
      </dsp:txXfrm>
    </dsp:sp>
    <dsp:sp modelId="{B3F7E331-1995-45C9-8C48-72B44026835B}">
      <dsp:nvSpPr>
        <dsp:cNvPr id="0" name=""/>
        <dsp:cNvSpPr/>
      </dsp:nvSpPr>
      <dsp:spPr>
        <a:xfrm>
          <a:off x="1486735" y="1634178"/>
          <a:ext cx="1585089" cy="483258"/>
        </a:xfrm>
        <a:prstGeom prst="rect">
          <a:avLst/>
        </a:prstGeom>
        <a:solidFill>
          <a:schemeClr val="lt1">
            <a:hueOff val="0"/>
            <a:satOff val="0"/>
            <a:lumOff val="0"/>
            <a:alphaOff val="0"/>
          </a:schemeClr>
        </a:solidFill>
        <a:ln w="28575" cap="flat" cmpd="sng" algn="ctr">
          <a:solidFill>
            <a:srgbClr val="009051">
              <a:alpha val="50196"/>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rtl="0">
            <a:lnSpc>
              <a:spcPct val="90000"/>
            </a:lnSpc>
            <a:spcBef>
              <a:spcPct val="0"/>
            </a:spcBef>
            <a:spcAft>
              <a:spcPct val="35000"/>
            </a:spcAft>
          </a:pPr>
          <a:r>
            <a:rPr lang="en-US" altLang="en-US" sz="1100" b="1" kern="1200">
              <a:cs typeface="Arial" panose="020B0604020202020204" pitchFamily="34" charset="0"/>
            </a:rPr>
            <a:t>Amenorrhoea</a:t>
          </a:r>
          <a:endParaRPr lang="ar-SA" altLang="en-US" sz="1100" b="1" kern="1200" dirty="0"/>
        </a:p>
      </dsp:txBody>
      <dsp:txXfrm>
        <a:off x="1486735" y="1634178"/>
        <a:ext cx="1585089" cy="483258"/>
      </dsp:txXfrm>
    </dsp:sp>
  </dsp:spTree>
</dsp:drawing>
</file>

<file path=ppt/diagrams/layout1.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3.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3F033F-8D2B-714D-8058-642D570BF57F}" type="datetimeFigureOut">
              <a:rPr lang="en-US" smtClean="0"/>
              <a:t>10/28/2017</a:t>
            </a:fld>
            <a:endParaRPr lang="en-US"/>
          </a:p>
        </p:txBody>
      </p:sp>
      <p:sp>
        <p:nvSpPr>
          <p:cNvPr id="4" name="Slide Image Placeholder 3"/>
          <p:cNvSpPr>
            <a:spLocks noGrp="1" noRot="1" noChangeAspect="1"/>
          </p:cNvSpPr>
          <p:nvPr>
            <p:ph type="sldImg" idx="2"/>
          </p:nvPr>
        </p:nvSpPr>
        <p:spPr>
          <a:xfrm>
            <a:off x="2360613" y="1143000"/>
            <a:ext cx="213677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3E5190A-6CD4-FB48-A6F9-593816121248}" type="slidenum">
              <a:rPr lang="en-US" smtClean="0"/>
              <a:t>‹#›</a:t>
            </a:fld>
            <a:endParaRPr lang="en-US"/>
          </a:p>
        </p:txBody>
      </p:sp>
    </p:spTree>
    <p:extLst>
      <p:ext uri="{BB962C8B-B14F-4D97-AF65-F5344CB8AC3E}">
        <p14:creationId xmlns:p14="http://schemas.microsoft.com/office/powerpoint/2010/main" val="431861055"/>
      </p:ext>
    </p:extLst>
  </p:cSld>
  <p:clrMap bg1="lt1" tx1="dk1" bg2="lt2" tx2="dk2" accent1="accent1" accent2="accent2" accent3="accent3" accent4="accent4" accent5="accent5" accent6="accent6" hlink="hlink" folHlink="folHlink"/>
  <p:notesStyle>
    <a:lvl1pPr marL="0" algn="l" defTabSz="663123" rtl="0" eaLnBrk="1" latinLnBrk="0" hangingPunct="1">
      <a:defRPr sz="870" kern="1200">
        <a:solidFill>
          <a:schemeClr val="tx1"/>
        </a:solidFill>
        <a:latin typeface="+mn-lt"/>
        <a:ea typeface="+mn-ea"/>
        <a:cs typeface="+mn-cs"/>
      </a:defRPr>
    </a:lvl1pPr>
    <a:lvl2pPr marL="331561" algn="l" defTabSz="663123" rtl="0" eaLnBrk="1" latinLnBrk="0" hangingPunct="1">
      <a:defRPr sz="870" kern="1200">
        <a:solidFill>
          <a:schemeClr val="tx1"/>
        </a:solidFill>
        <a:latin typeface="+mn-lt"/>
        <a:ea typeface="+mn-ea"/>
        <a:cs typeface="+mn-cs"/>
      </a:defRPr>
    </a:lvl2pPr>
    <a:lvl3pPr marL="663123" algn="l" defTabSz="663123" rtl="0" eaLnBrk="1" latinLnBrk="0" hangingPunct="1">
      <a:defRPr sz="870" kern="1200">
        <a:solidFill>
          <a:schemeClr val="tx1"/>
        </a:solidFill>
        <a:latin typeface="+mn-lt"/>
        <a:ea typeface="+mn-ea"/>
        <a:cs typeface="+mn-cs"/>
      </a:defRPr>
    </a:lvl3pPr>
    <a:lvl4pPr marL="994684" algn="l" defTabSz="663123" rtl="0" eaLnBrk="1" latinLnBrk="0" hangingPunct="1">
      <a:defRPr sz="870" kern="1200">
        <a:solidFill>
          <a:schemeClr val="tx1"/>
        </a:solidFill>
        <a:latin typeface="+mn-lt"/>
        <a:ea typeface="+mn-ea"/>
        <a:cs typeface="+mn-cs"/>
      </a:defRPr>
    </a:lvl4pPr>
    <a:lvl5pPr marL="1326246" algn="l" defTabSz="663123" rtl="0" eaLnBrk="1" latinLnBrk="0" hangingPunct="1">
      <a:defRPr sz="870" kern="1200">
        <a:solidFill>
          <a:schemeClr val="tx1"/>
        </a:solidFill>
        <a:latin typeface="+mn-lt"/>
        <a:ea typeface="+mn-ea"/>
        <a:cs typeface="+mn-cs"/>
      </a:defRPr>
    </a:lvl5pPr>
    <a:lvl6pPr marL="1657807" algn="l" defTabSz="663123" rtl="0" eaLnBrk="1" latinLnBrk="0" hangingPunct="1">
      <a:defRPr sz="870" kern="1200">
        <a:solidFill>
          <a:schemeClr val="tx1"/>
        </a:solidFill>
        <a:latin typeface="+mn-lt"/>
        <a:ea typeface="+mn-ea"/>
        <a:cs typeface="+mn-cs"/>
      </a:defRPr>
    </a:lvl6pPr>
    <a:lvl7pPr marL="1989369" algn="l" defTabSz="663123" rtl="0" eaLnBrk="1" latinLnBrk="0" hangingPunct="1">
      <a:defRPr sz="870" kern="1200">
        <a:solidFill>
          <a:schemeClr val="tx1"/>
        </a:solidFill>
        <a:latin typeface="+mn-lt"/>
        <a:ea typeface="+mn-ea"/>
        <a:cs typeface="+mn-cs"/>
      </a:defRPr>
    </a:lvl7pPr>
    <a:lvl8pPr marL="2320930" algn="l" defTabSz="663123" rtl="0" eaLnBrk="1" latinLnBrk="0" hangingPunct="1">
      <a:defRPr sz="870" kern="1200">
        <a:solidFill>
          <a:schemeClr val="tx1"/>
        </a:solidFill>
        <a:latin typeface="+mn-lt"/>
        <a:ea typeface="+mn-ea"/>
        <a:cs typeface="+mn-cs"/>
      </a:defRPr>
    </a:lvl8pPr>
    <a:lvl9pPr marL="2652492" algn="l" defTabSz="663123" rtl="0" eaLnBrk="1" latinLnBrk="0" hangingPunct="1">
      <a:defRPr sz="87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endParaRPr lang="ar-SA" dirty="0"/>
          </a:p>
        </p:txBody>
      </p:sp>
      <p:sp>
        <p:nvSpPr>
          <p:cNvPr id="4" name="Slide Number Placeholder 3"/>
          <p:cNvSpPr>
            <a:spLocks noGrp="1"/>
          </p:cNvSpPr>
          <p:nvPr>
            <p:ph type="sldNum" sz="quarter" idx="10"/>
          </p:nvPr>
        </p:nvSpPr>
        <p:spPr/>
        <p:txBody>
          <a:bodyPr/>
          <a:lstStyle/>
          <a:p>
            <a:fld id="{73E5190A-6CD4-FB48-A6F9-593816121248}" type="slidenum">
              <a:rPr lang="en-US" smtClean="0"/>
              <a:t>2</a:t>
            </a:fld>
            <a:endParaRPr lang="en-US"/>
          </a:p>
        </p:txBody>
      </p:sp>
    </p:spTree>
    <p:extLst>
      <p:ext uri="{BB962C8B-B14F-4D97-AF65-F5344CB8AC3E}">
        <p14:creationId xmlns:p14="http://schemas.microsoft.com/office/powerpoint/2010/main" val="3041927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endParaRPr lang="ar-SA" dirty="0"/>
          </a:p>
        </p:txBody>
      </p:sp>
      <p:sp>
        <p:nvSpPr>
          <p:cNvPr id="4" name="Slide Number Placeholder 3"/>
          <p:cNvSpPr>
            <a:spLocks noGrp="1"/>
          </p:cNvSpPr>
          <p:nvPr>
            <p:ph type="sldNum" sz="quarter" idx="10"/>
          </p:nvPr>
        </p:nvSpPr>
        <p:spPr/>
        <p:txBody>
          <a:bodyPr/>
          <a:lstStyle/>
          <a:p>
            <a:fld id="{73E5190A-6CD4-FB48-A6F9-593816121248}" type="slidenum">
              <a:rPr lang="en-US" smtClean="0"/>
              <a:t>3</a:t>
            </a:fld>
            <a:endParaRPr lang="en-US"/>
          </a:p>
        </p:txBody>
      </p:sp>
    </p:spTree>
    <p:extLst>
      <p:ext uri="{BB962C8B-B14F-4D97-AF65-F5344CB8AC3E}">
        <p14:creationId xmlns:p14="http://schemas.microsoft.com/office/powerpoint/2010/main" val="35716195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endParaRPr lang="ar-SA" dirty="0"/>
          </a:p>
        </p:txBody>
      </p:sp>
      <p:sp>
        <p:nvSpPr>
          <p:cNvPr id="4" name="Slide Number Placeholder 3"/>
          <p:cNvSpPr>
            <a:spLocks noGrp="1"/>
          </p:cNvSpPr>
          <p:nvPr>
            <p:ph type="sldNum" sz="quarter" idx="10"/>
          </p:nvPr>
        </p:nvSpPr>
        <p:spPr/>
        <p:txBody>
          <a:bodyPr/>
          <a:lstStyle/>
          <a:p>
            <a:fld id="{73E5190A-6CD4-FB48-A6F9-593816121248}" type="slidenum">
              <a:rPr lang="en-US" smtClean="0"/>
              <a:t>6</a:t>
            </a:fld>
            <a:endParaRPr lang="en-US"/>
          </a:p>
        </p:txBody>
      </p:sp>
    </p:spTree>
    <p:extLst>
      <p:ext uri="{BB962C8B-B14F-4D97-AF65-F5344CB8AC3E}">
        <p14:creationId xmlns:p14="http://schemas.microsoft.com/office/powerpoint/2010/main" val="7237889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SA" dirty="0"/>
          </a:p>
        </p:txBody>
      </p:sp>
      <p:sp>
        <p:nvSpPr>
          <p:cNvPr id="4" name="Slide Number Placeholder 3"/>
          <p:cNvSpPr>
            <a:spLocks noGrp="1"/>
          </p:cNvSpPr>
          <p:nvPr>
            <p:ph type="sldNum" sz="quarter" idx="10"/>
          </p:nvPr>
        </p:nvSpPr>
        <p:spPr/>
        <p:txBody>
          <a:bodyPr/>
          <a:lstStyle/>
          <a:p>
            <a:fld id="{73E5190A-6CD4-FB48-A6F9-593816121248}" type="slidenum">
              <a:rPr lang="en-US" smtClean="0"/>
              <a:t>8</a:t>
            </a:fld>
            <a:endParaRPr lang="en-US"/>
          </a:p>
        </p:txBody>
      </p:sp>
    </p:spTree>
    <p:extLst>
      <p:ext uri="{BB962C8B-B14F-4D97-AF65-F5344CB8AC3E}">
        <p14:creationId xmlns:p14="http://schemas.microsoft.com/office/powerpoint/2010/main" val="19865974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SA" dirty="0"/>
          </a:p>
        </p:txBody>
      </p:sp>
      <p:sp>
        <p:nvSpPr>
          <p:cNvPr id="4" name="Slide Number Placeholder 3"/>
          <p:cNvSpPr>
            <a:spLocks noGrp="1"/>
          </p:cNvSpPr>
          <p:nvPr>
            <p:ph type="sldNum" sz="quarter" idx="10"/>
          </p:nvPr>
        </p:nvSpPr>
        <p:spPr/>
        <p:txBody>
          <a:bodyPr/>
          <a:lstStyle/>
          <a:p>
            <a:fld id="{73E5190A-6CD4-FB48-A6F9-593816121248}" type="slidenum">
              <a:rPr lang="en-US" smtClean="0"/>
              <a:t>9</a:t>
            </a:fld>
            <a:endParaRPr lang="en-US"/>
          </a:p>
        </p:txBody>
      </p:sp>
    </p:spTree>
    <p:extLst>
      <p:ext uri="{BB962C8B-B14F-4D97-AF65-F5344CB8AC3E}">
        <p14:creationId xmlns:p14="http://schemas.microsoft.com/office/powerpoint/2010/main" val="17622596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57250" y="1621191"/>
            <a:ext cx="5143500" cy="3448756"/>
          </a:xfrm>
        </p:spPr>
        <p:txBody>
          <a:bodyPr anchor="b"/>
          <a:lstStyle>
            <a:lvl1pPr algn="ctr">
              <a:defRPr sz="3375"/>
            </a:lvl1pPr>
          </a:lstStyle>
          <a:p>
            <a:r>
              <a:rPr lang="en-US"/>
              <a:t>Click to edit Master title style</a:t>
            </a:r>
          </a:p>
        </p:txBody>
      </p:sp>
      <p:sp>
        <p:nvSpPr>
          <p:cNvPr id="3" name="Subtitle 2"/>
          <p:cNvSpPr>
            <a:spLocks noGrp="1"/>
          </p:cNvSpPr>
          <p:nvPr>
            <p:ph type="subTitle" idx="1"/>
          </p:nvPr>
        </p:nvSpPr>
        <p:spPr>
          <a:xfrm>
            <a:off x="857250" y="5202944"/>
            <a:ext cx="5143500" cy="2391656"/>
          </a:xfrm>
        </p:spPr>
        <p:txBody>
          <a:bodyPr/>
          <a:lstStyle>
            <a:lvl1pPr marL="0" indent="0" algn="ctr">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edit Master subtitle style</a:t>
            </a:r>
          </a:p>
        </p:txBody>
      </p:sp>
      <p:sp>
        <p:nvSpPr>
          <p:cNvPr id="4" name="Date Placeholder 3"/>
          <p:cNvSpPr>
            <a:spLocks noGrp="1"/>
          </p:cNvSpPr>
          <p:nvPr>
            <p:ph type="dt" sz="half" idx="10"/>
          </p:nvPr>
        </p:nvSpPr>
        <p:spPr/>
        <p:txBody>
          <a:bodyPr/>
          <a:lstStyle/>
          <a:p>
            <a:fld id="{CB9BCF2D-96DF-9347-8969-C5D349EA6356}" type="datetimeFigureOut">
              <a:rPr lang="en-US" smtClean="0"/>
              <a:t>10/28/2017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15B8D4-36A7-0F48-8B20-C0FD90121DE2}" type="slidenum">
              <a:rPr lang="en-US" smtClean="0"/>
              <a:t>‹#›</a:t>
            </a:fld>
            <a:endParaRPr lang="en-US"/>
          </a:p>
        </p:txBody>
      </p:sp>
    </p:spTree>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B9BCF2D-96DF-9347-8969-C5D349EA6356}" type="datetimeFigureOut">
              <a:rPr lang="en-US" smtClean="0"/>
              <a:t>10/28/2017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15B8D4-36A7-0F48-8B20-C0FD90121DE2}"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6" y="527403"/>
            <a:ext cx="1478756" cy="839487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71487" y="527403"/>
            <a:ext cx="4350544" cy="839487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B9BCF2D-96DF-9347-8969-C5D349EA6356}" type="datetimeFigureOut">
              <a:rPr lang="en-US" smtClean="0"/>
              <a:t>10/28/2017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15B8D4-36A7-0F48-8B20-C0FD90121DE2}" type="slidenum">
              <a:rPr lang="en-US" smtClean="0"/>
              <a:t>‹#›</a:t>
            </a:fld>
            <a:endParaRPr lang="en-US"/>
          </a:p>
        </p:txBody>
      </p:sp>
    </p:spTree>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B9BCF2D-96DF-9347-8969-C5D349EA6356}" type="datetimeFigureOut">
              <a:rPr lang="en-US" smtClean="0"/>
              <a:t>10/28/2017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15B8D4-36A7-0F48-8B20-C0FD90121DE2}"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7916" y="2469622"/>
            <a:ext cx="5915025" cy="4120620"/>
          </a:xfrm>
        </p:spPr>
        <p:txBody>
          <a:bodyPr anchor="b"/>
          <a:lstStyle>
            <a:lvl1pPr>
              <a:defRPr sz="3375"/>
            </a:lvl1pPr>
          </a:lstStyle>
          <a:p>
            <a:r>
              <a:rPr lang="en-US"/>
              <a:t>Click to edit Master title style</a:t>
            </a:r>
          </a:p>
        </p:txBody>
      </p:sp>
      <p:sp>
        <p:nvSpPr>
          <p:cNvPr id="3" name="Text Placeholder 2"/>
          <p:cNvSpPr>
            <a:spLocks noGrp="1"/>
          </p:cNvSpPr>
          <p:nvPr>
            <p:ph type="body" idx="1"/>
          </p:nvPr>
        </p:nvSpPr>
        <p:spPr>
          <a:xfrm>
            <a:off x="467916" y="6629225"/>
            <a:ext cx="5915025" cy="2166937"/>
          </a:xfrm>
        </p:spPr>
        <p:txBody>
          <a:bodyPr/>
          <a:lstStyle>
            <a:lvl1pPr marL="0" indent="0">
              <a:buNone/>
              <a:defRPr sz="1350">
                <a:solidFill>
                  <a:schemeClr val="tx1">
                    <a:tint val="75000"/>
                  </a:schemeClr>
                </a:solidFill>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B9BCF2D-96DF-9347-8969-C5D349EA6356}" type="datetimeFigureOut">
              <a:rPr lang="en-US" smtClean="0"/>
              <a:t>10/28/2017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15B8D4-36A7-0F48-8B20-C0FD90121DE2}" type="slidenum">
              <a:rPr lang="en-US" smtClean="0"/>
              <a:t>‹#›</a:t>
            </a:fld>
            <a:endParaRPr lang="en-US"/>
          </a:p>
        </p:txBody>
      </p:sp>
    </p:spTree>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71488" y="2637014"/>
            <a:ext cx="2914650" cy="62852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471863" y="2637014"/>
            <a:ext cx="2914650" cy="62852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B9BCF2D-96DF-9347-8969-C5D349EA6356}" type="datetimeFigureOut">
              <a:rPr lang="en-US" smtClean="0"/>
              <a:t>10/28/2017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15B8D4-36A7-0F48-8B20-C0FD90121DE2}" type="slidenum">
              <a:rPr lang="en-US" smtClean="0"/>
              <a:t>‹#›</a:t>
            </a:fld>
            <a:endParaRPr lang="en-US"/>
          </a:p>
        </p:txBody>
      </p:sp>
    </p:spTree>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2381" y="527404"/>
            <a:ext cx="5915025" cy="1914702"/>
          </a:xfrm>
        </p:spPr>
        <p:txBody>
          <a:bodyPr/>
          <a:lstStyle/>
          <a:p>
            <a:r>
              <a:rPr lang="en-US"/>
              <a:t>Click to edit Master title style</a:t>
            </a:r>
          </a:p>
        </p:txBody>
      </p:sp>
      <p:sp>
        <p:nvSpPr>
          <p:cNvPr id="3" name="Text Placeholder 2"/>
          <p:cNvSpPr>
            <a:spLocks noGrp="1"/>
          </p:cNvSpPr>
          <p:nvPr>
            <p:ph type="body" idx="1"/>
          </p:nvPr>
        </p:nvSpPr>
        <p:spPr>
          <a:xfrm>
            <a:off x="472381" y="2428347"/>
            <a:ext cx="2901255" cy="1190095"/>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4" name="Content Placeholder 3"/>
          <p:cNvSpPr>
            <a:spLocks noGrp="1"/>
          </p:cNvSpPr>
          <p:nvPr>
            <p:ph sz="half" idx="2"/>
          </p:nvPr>
        </p:nvSpPr>
        <p:spPr>
          <a:xfrm>
            <a:off x="472381" y="3618442"/>
            <a:ext cx="2901255" cy="53221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471863" y="2428347"/>
            <a:ext cx="2915543" cy="1190095"/>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6" name="Content Placeholder 5"/>
          <p:cNvSpPr>
            <a:spLocks noGrp="1"/>
          </p:cNvSpPr>
          <p:nvPr>
            <p:ph sz="quarter" idx="4"/>
          </p:nvPr>
        </p:nvSpPr>
        <p:spPr>
          <a:xfrm>
            <a:off x="3471863" y="3618442"/>
            <a:ext cx="2915543" cy="53221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B9BCF2D-96DF-9347-8969-C5D349EA6356}" type="datetimeFigureOut">
              <a:rPr lang="en-US" smtClean="0"/>
              <a:t>10/28/2017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615B8D4-36A7-0F48-8B20-C0FD90121DE2}" type="slidenum">
              <a:rPr lang="en-US" smtClean="0"/>
              <a:t>‹#›</a:t>
            </a:fld>
            <a:endParaRPr lang="en-US"/>
          </a:p>
        </p:txBody>
      </p:sp>
    </p:spTree>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B9BCF2D-96DF-9347-8969-C5D349EA6356}" type="datetimeFigureOut">
              <a:rPr lang="en-US" smtClean="0"/>
              <a:t>10/28/2017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615B8D4-36A7-0F48-8B20-C0FD90121DE2}"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B9BCF2D-96DF-9347-8969-C5D349EA6356}" type="datetimeFigureOut">
              <a:rPr lang="en-US" smtClean="0"/>
              <a:t>10/28/2017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615B8D4-36A7-0F48-8B20-C0FD90121DE2}" type="slidenum">
              <a:rPr lang="en-US" smtClean="0"/>
              <a:t>‹#›</a:t>
            </a:fld>
            <a:endParaRPr lang="en-US"/>
          </a:p>
        </p:txBody>
      </p:sp>
    </p:spTree>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3" cy="2311400"/>
          </a:xfrm>
        </p:spPr>
        <p:txBody>
          <a:bodyPr anchor="b"/>
          <a:lstStyle>
            <a:lvl1pPr>
              <a:defRPr sz="1800"/>
            </a:lvl1pPr>
          </a:lstStyle>
          <a:p>
            <a:r>
              <a:rPr lang="en-US"/>
              <a:t>Click to edit Master title style</a:t>
            </a:r>
          </a:p>
        </p:txBody>
      </p:sp>
      <p:sp>
        <p:nvSpPr>
          <p:cNvPr id="3" name="Content Placeholder 2"/>
          <p:cNvSpPr>
            <a:spLocks noGrp="1"/>
          </p:cNvSpPr>
          <p:nvPr>
            <p:ph idx="1"/>
          </p:nvPr>
        </p:nvSpPr>
        <p:spPr>
          <a:xfrm>
            <a:off x="2915543" y="1426281"/>
            <a:ext cx="3471863" cy="7039681"/>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72381" y="2971800"/>
            <a:ext cx="2211883" cy="5505627"/>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Click to edit Master text styles</a:t>
            </a:r>
          </a:p>
        </p:txBody>
      </p:sp>
      <p:sp>
        <p:nvSpPr>
          <p:cNvPr id="5" name="Date Placeholder 4"/>
          <p:cNvSpPr>
            <a:spLocks noGrp="1"/>
          </p:cNvSpPr>
          <p:nvPr>
            <p:ph type="dt" sz="half" idx="10"/>
          </p:nvPr>
        </p:nvSpPr>
        <p:spPr/>
        <p:txBody>
          <a:bodyPr/>
          <a:lstStyle/>
          <a:p>
            <a:fld id="{CB9BCF2D-96DF-9347-8969-C5D349EA6356}" type="datetimeFigureOut">
              <a:rPr lang="en-US" smtClean="0"/>
              <a:t>10/28/2017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15B8D4-36A7-0F48-8B20-C0FD90121DE2}" type="slidenum">
              <a:rPr lang="en-US" smtClean="0"/>
              <a:t>‹#›</a:t>
            </a:fld>
            <a:endParaRPr lang="en-US"/>
          </a:p>
        </p:txBody>
      </p:sp>
    </p:spTree>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3" cy="2311400"/>
          </a:xfrm>
        </p:spPr>
        <p:txBody>
          <a:bodyPr anchor="b"/>
          <a:lstStyle>
            <a:lvl1pPr>
              <a:defRPr sz="1800"/>
            </a:lvl1pPr>
          </a:lstStyle>
          <a:p>
            <a:r>
              <a:rPr lang="en-US"/>
              <a:t>Click to edit Master title style</a:t>
            </a:r>
          </a:p>
        </p:txBody>
      </p:sp>
      <p:sp>
        <p:nvSpPr>
          <p:cNvPr id="3" name="Picture Placeholder 2"/>
          <p:cNvSpPr>
            <a:spLocks noGrp="1"/>
          </p:cNvSpPr>
          <p:nvPr>
            <p:ph type="pic" idx="1"/>
          </p:nvPr>
        </p:nvSpPr>
        <p:spPr>
          <a:xfrm>
            <a:off x="2915543" y="1426281"/>
            <a:ext cx="3471863" cy="7039681"/>
          </a:xfr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endParaRPr lang="en-US"/>
          </a:p>
        </p:txBody>
      </p:sp>
      <p:sp>
        <p:nvSpPr>
          <p:cNvPr id="4" name="Text Placeholder 3"/>
          <p:cNvSpPr>
            <a:spLocks noGrp="1"/>
          </p:cNvSpPr>
          <p:nvPr>
            <p:ph type="body" sz="half" idx="2"/>
          </p:nvPr>
        </p:nvSpPr>
        <p:spPr>
          <a:xfrm>
            <a:off x="472381" y="2971800"/>
            <a:ext cx="2211883" cy="5505627"/>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Click to edit Master text styles</a:t>
            </a:r>
          </a:p>
        </p:txBody>
      </p:sp>
      <p:sp>
        <p:nvSpPr>
          <p:cNvPr id="5" name="Date Placeholder 4"/>
          <p:cNvSpPr>
            <a:spLocks noGrp="1"/>
          </p:cNvSpPr>
          <p:nvPr>
            <p:ph type="dt" sz="half" idx="10"/>
          </p:nvPr>
        </p:nvSpPr>
        <p:spPr/>
        <p:txBody>
          <a:bodyPr/>
          <a:lstStyle/>
          <a:p>
            <a:fld id="{CB9BCF2D-96DF-9347-8969-C5D349EA6356}" type="datetimeFigureOut">
              <a:rPr lang="en-US" smtClean="0"/>
              <a:t>10/28/2017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15B8D4-36A7-0F48-8B20-C0FD90121DE2}"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527404"/>
            <a:ext cx="5915025" cy="191470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71488" y="9181395"/>
            <a:ext cx="1543050" cy="527403"/>
          </a:xfrm>
          <a:prstGeom prst="rect">
            <a:avLst/>
          </a:prstGeom>
        </p:spPr>
        <p:txBody>
          <a:bodyPr vert="horz" lIns="91440" tIns="45720" rIns="91440" bIns="45720" rtlCol="0" anchor="ctr"/>
          <a:lstStyle>
            <a:lvl1pPr algn="l">
              <a:defRPr sz="675">
                <a:solidFill>
                  <a:schemeClr val="tx1">
                    <a:tint val="75000"/>
                  </a:schemeClr>
                </a:solidFill>
              </a:defRPr>
            </a:lvl1pPr>
          </a:lstStyle>
          <a:p>
            <a:fld id="{CB9BCF2D-96DF-9347-8969-C5D349EA6356}" type="datetimeFigureOut">
              <a:rPr lang="en-US" smtClean="0"/>
              <a:t>10/28/2017</a:t>
            </a:fld>
            <a:endParaRPr lang="en-US"/>
          </a:p>
        </p:txBody>
      </p:sp>
      <p:sp>
        <p:nvSpPr>
          <p:cNvPr id="5" name="Footer Placeholder 4"/>
          <p:cNvSpPr>
            <a:spLocks noGrp="1"/>
          </p:cNvSpPr>
          <p:nvPr>
            <p:ph type="ftr" sz="quarter" idx="3"/>
          </p:nvPr>
        </p:nvSpPr>
        <p:spPr>
          <a:xfrm>
            <a:off x="2271713" y="9181395"/>
            <a:ext cx="2314575" cy="527403"/>
          </a:xfrm>
          <a:prstGeom prst="rect">
            <a:avLst/>
          </a:prstGeom>
        </p:spPr>
        <p:txBody>
          <a:bodyPr vert="horz" lIns="91440" tIns="45720" rIns="91440" bIns="45720" rtlCol="0" anchor="ctr"/>
          <a:lstStyle>
            <a:lvl1pPr algn="ctr">
              <a:defRPr sz="675">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843463" y="9181395"/>
            <a:ext cx="1543050" cy="527403"/>
          </a:xfrm>
          <a:prstGeom prst="rect">
            <a:avLst/>
          </a:prstGeom>
        </p:spPr>
        <p:txBody>
          <a:bodyPr vert="horz" lIns="91440" tIns="45720" rIns="91440" bIns="45720" rtlCol="0" anchor="ctr"/>
          <a:lstStyle>
            <a:lvl1pPr algn="r">
              <a:defRPr sz="675">
                <a:solidFill>
                  <a:schemeClr val="tx1">
                    <a:tint val="75000"/>
                  </a:schemeClr>
                </a:solidFill>
              </a:defRPr>
            </a:lvl1pPr>
          </a:lstStyle>
          <a:p>
            <a:fld id="{A615B8D4-36A7-0F48-8B20-C0FD90121DE2}" type="slidenum">
              <a:rPr lang="en-US" smtClean="0"/>
              <a:t>‹#›</a:t>
            </a:fld>
            <a:endParaRPr lang="en-US"/>
          </a:p>
        </p:txBody>
      </p:sp>
    </p:spTree>
    <p:extLst>
      <p:ext uri="{BB962C8B-B14F-4D97-AF65-F5344CB8AC3E}">
        <p14:creationId xmlns:p14="http://schemas.microsoft.com/office/powerpoint/2010/main" val="1747557881"/>
      </p:ext>
    </p:extLst>
  </p:cSld>
  <p:clrMap bg1="lt1" tx1="dk1" bg2="lt2" tx2="dk2" accent1="accent1" accent2="accent2" accent3="accent3" accent4="accent4" accent5="accent5" accent6="accent6" hlink="hlink" folHlink="folHlink"/>
  <p:sldLayoutIdLst>
    <p:sldLayoutId id="2147484031" r:id="rId1"/>
    <p:sldLayoutId id="2147484032" r:id="rId2"/>
    <p:sldLayoutId id="2147484033" r:id="rId3"/>
    <p:sldLayoutId id="2147484034" r:id="rId4"/>
    <p:sldLayoutId id="2147484035" r:id="rId5"/>
    <p:sldLayoutId id="2147484036" r:id="rId6"/>
    <p:sldLayoutId id="2147484037" r:id="rId7"/>
    <p:sldLayoutId id="2147484038" r:id="rId8"/>
    <p:sldLayoutId id="2147484039" r:id="rId9"/>
    <p:sldLayoutId id="2147484040" r:id="rId10"/>
    <p:sldLayoutId id="2147484041" r:id="rId11"/>
  </p:sldLayoutIdLst>
  <p:txStyles>
    <p:titleStyle>
      <a:lvl1pPr algn="l" defTabSz="514350"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588" indent="-128588" algn="l" defTabSz="514350" rtl="0" eaLnBrk="1" latinLnBrk="0" hangingPunct="1">
        <a:lnSpc>
          <a:spcPct val="90000"/>
        </a:lnSpc>
        <a:spcBef>
          <a:spcPts val="563"/>
        </a:spcBef>
        <a:buFont typeface="Arial"/>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8" Type="http://schemas.openxmlformats.org/officeDocument/2006/relationships/hyperlink" Target="https://docs.google.com/presentation/d/1Z0Vf9oEOJSXo4JIA0mTCk5jB-OU9LP5TFCwz8iBgNac/edit?usp=sharing" TargetMode="External"/><Relationship Id="rId3" Type="http://schemas.openxmlformats.org/officeDocument/2006/relationships/image" Target="../media/image2.png"/><Relationship Id="rId7"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hyperlink" Target="https://docs.google.com/presentation/d/1_-g1vol4eBWPet5xVCkuTGFvvnhFF3PJmU0tWtEEw_o/edit?usp=sharing" TargetMode="External"/><Relationship Id="rId10" Type="http://schemas.openxmlformats.org/officeDocument/2006/relationships/image" Target="../media/image6.png"/><Relationship Id="rId4" Type="http://schemas.openxmlformats.org/officeDocument/2006/relationships/image" Target="../media/image3.jpg"/><Relationship Id="rId9" Type="http://schemas.openxmlformats.org/officeDocument/2006/relationships/image" Target="../media/image5.tiff"/></Relationships>
</file>

<file path=ppt/slides/_rels/slide10.xml.rels><?xml version="1.0" encoding="UTF-8" standalone="yes"?>
<Relationships xmlns="http://schemas.openxmlformats.org/package/2006/relationships"><Relationship Id="rId8" Type="http://schemas.openxmlformats.org/officeDocument/2006/relationships/image" Target="../media/image17.tiff"/><Relationship Id="rId3" Type="http://schemas.openxmlformats.org/officeDocument/2006/relationships/image" Target="../media/image14.jpg"/><Relationship Id="rId7" Type="http://schemas.openxmlformats.org/officeDocument/2006/relationships/hyperlink" Target="https://twitter.com/pharma436" TargetMode="External"/><Relationship Id="rId2" Type="http://schemas.openxmlformats.org/officeDocument/2006/relationships/image" Target="../media/image13.tiff"/><Relationship Id="rId1" Type="http://schemas.openxmlformats.org/officeDocument/2006/relationships/slideLayout" Target="../slideLayouts/slideLayout2.xml"/><Relationship Id="rId6" Type="http://schemas.openxmlformats.org/officeDocument/2006/relationships/image" Target="../media/image16.tiff"/><Relationship Id="rId5" Type="http://schemas.openxmlformats.org/officeDocument/2006/relationships/hyperlink" Target="https://docs.google.com/forms/d/e/1FAIpQLSc57qjDXLPcQLYftI27W91gCKD2RgH0OzQDdDxsiLYmH9DKtw/viewform" TargetMode="External"/><Relationship Id="rId4" Type="http://schemas.openxmlformats.org/officeDocument/2006/relationships/image" Target="../media/image15.tiff"/><Relationship Id="rId9" Type="http://schemas.openxmlformats.org/officeDocument/2006/relationships/hyperlink" Target="https://docs.google.com/forms/d/1sxDqHtpP3bUaOhQmYw96IE7mX-DlrklT5dlZUA2teSI/edit" TargetMode="External"/></Relationships>
</file>

<file path=ppt/slides/_rels/slide2.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image" Target="../media/image7.png"/><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 Id="rId1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diagramData" Target="../diagrams/data4.xml"/><Relationship Id="rId3" Type="http://schemas.openxmlformats.org/officeDocument/2006/relationships/diagramData" Target="../diagrams/data3.xml"/><Relationship Id="rId7" Type="http://schemas.microsoft.com/office/2007/relationships/diagramDrawing" Target="../diagrams/drawing3.xml"/><Relationship Id="rId12" Type="http://schemas.microsoft.com/office/2007/relationships/diagramDrawing" Target="../diagrams/drawing4.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3.xml"/><Relationship Id="rId11" Type="http://schemas.openxmlformats.org/officeDocument/2006/relationships/diagramColors" Target="../diagrams/colors4.xml"/><Relationship Id="rId5" Type="http://schemas.openxmlformats.org/officeDocument/2006/relationships/diagramQuickStyle" Target="../diagrams/quickStyle3.xml"/><Relationship Id="rId10" Type="http://schemas.openxmlformats.org/officeDocument/2006/relationships/diagramQuickStyle" Target="../diagrams/quickStyle4.xml"/><Relationship Id="rId4" Type="http://schemas.openxmlformats.org/officeDocument/2006/relationships/diagramLayout" Target="../diagrams/layout3.xml"/><Relationship Id="rId9" Type="http://schemas.openxmlformats.org/officeDocument/2006/relationships/diagramLayout" Target="../diagrams/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3763" t="4123" r="2846" b="6720"/>
          <a:stretch/>
        </p:blipFill>
        <p:spPr>
          <a:xfrm rot="-60000">
            <a:off x="5139640" y="198604"/>
            <a:ext cx="1580474" cy="1001546"/>
          </a:xfrm>
          <a:prstGeom prst="rect">
            <a:avLst/>
          </a:prstGeom>
        </p:spPr>
      </p:pic>
      <p:sp>
        <p:nvSpPr>
          <p:cNvPr id="21" name="Oval 20"/>
          <p:cNvSpPr/>
          <p:nvPr/>
        </p:nvSpPr>
        <p:spPr>
          <a:xfrm>
            <a:off x="4835299" y="4764881"/>
            <a:ext cx="1457325" cy="41433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endParaRPr>
          </a:p>
        </p:txBody>
      </p:sp>
      <p:sp>
        <p:nvSpPr>
          <p:cNvPr id="32" name="TextBox 31"/>
          <p:cNvSpPr txBox="1"/>
          <p:nvPr/>
        </p:nvSpPr>
        <p:spPr>
          <a:xfrm>
            <a:off x="75838" y="3210039"/>
            <a:ext cx="6462170" cy="523220"/>
          </a:xfrm>
          <a:prstGeom prst="rect">
            <a:avLst/>
          </a:prstGeom>
          <a:noFill/>
        </p:spPr>
        <p:txBody>
          <a:bodyPr wrap="square" rtlCol="0">
            <a:spAutoFit/>
          </a:bodyPr>
          <a:lstStyle/>
          <a:p>
            <a:pPr algn="ctr"/>
            <a:r>
              <a:rPr lang="en-US" sz="2800" b="1" dirty="0">
                <a:solidFill>
                  <a:srgbClr val="C00000"/>
                </a:solidFill>
                <a:latin typeface="Goudy Old Style" charset="0"/>
                <a:ea typeface="Goudy Old Style" charset="0"/>
                <a:cs typeface="Goudy Old Style" charset="0"/>
              </a:rPr>
              <a:t>Drugs used in schizophrenia</a:t>
            </a:r>
          </a:p>
        </p:txBody>
      </p:sp>
      <p:sp>
        <p:nvSpPr>
          <p:cNvPr id="39" name="Pentagon 38"/>
          <p:cNvSpPr/>
          <p:nvPr/>
        </p:nvSpPr>
        <p:spPr>
          <a:xfrm>
            <a:off x="-13717" y="3772666"/>
            <a:ext cx="1780674" cy="346693"/>
          </a:xfrm>
          <a:prstGeom prst="homePlate">
            <a:avLst/>
          </a:prstGeom>
          <a:solidFill>
            <a:srgbClr val="16C7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1800" b="1" dirty="0">
              <a:solidFill>
                <a:schemeClr val="tx1"/>
              </a:solidFill>
              <a:latin typeface="Tsukushi A Round Gothic" charset="-128"/>
              <a:ea typeface="Tsukushi A Round Gothic" charset="-128"/>
              <a:cs typeface="Tsukushi A Round Gothic" charset="-128"/>
            </a:endParaRPr>
          </a:p>
          <a:p>
            <a:pPr algn="just"/>
            <a:r>
              <a:rPr lang="en-US" sz="1800" b="1" dirty="0">
                <a:solidFill>
                  <a:schemeClr val="tx1"/>
                </a:solidFill>
                <a:latin typeface="Tsukushi A Round Gothic" charset="-128"/>
                <a:ea typeface="Tsukushi A Round Gothic" charset="-128"/>
                <a:cs typeface="Tsukushi A Round Gothic" charset="-128"/>
              </a:rPr>
              <a:t>    Objectives:</a:t>
            </a:r>
          </a:p>
          <a:p>
            <a:pPr algn="just"/>
            <a:r>
              <a:rPr lang="en-US" sz="1800" b="1" dirty="0">
                <a:solidFill>
                  <a:schemeClr val="tx1"/>
                </a:solidFill>
                <a:latin typeface="Tsukushi A Round Gothic" charset="-128"/>
                <a:ea typeface="Tsukushi A Round Gothic" charset="-128"/>
                <a:cs typeface="Tsukushi A Round Gothic" charset="-128"/>
              </a:rPr>
              <a:t> </a:t>
            </a:r>
          </a:p>
        </p:txBody>
      </p:sp>
      <p:sp>
        <p:nvSpPr>
          <p:cNvPr id="40" name="TextBox 39"/>
          <p:cNvSpPr txBox="1"/>
          <p:nvPr/>
        </p:nvSpPr>
        <p:spPr>
          <a:xfrm>
            <a:off x="9594" y="4129552"/>
            <a:ext cx="6160770" cy="2554545"/>
          </a:xfrm>
          <a:prstGeom prst="rect">
            <a:avLst/>
          </a:prstGeom>
          <a:noFill/>
        </p:spPr>
        <p:txBody>
          <a:bodyPr wrap="square" rtlCol="0">
            <a:spAutoFit/>
          </a:bodyPr>
          <a:lstStyle/>
          <a:p>
            <a:pPr marL="285750" indent="-285750">
              <a:buClr>
                <a:srgbClr val="FFD579"/>
              </a:buClr>
              <a:buFont typeface="Wingdings" charset="2"/>
              <a:buChar char="Ø"/>
            </a:pPr>
            <a:r>
              <a:rPr lang="en-US" sz="1600" dirty="0"/>
              <a:t>List the classification of antipsychotic drugs used in schizophrenia.</a:t>
            </a:r>
          </a:p>
          <a:p>
            <a:pPr marL="285750" indent="-285750">
              <a:buClr>
                <a:srgbClr val="FFD579"/>
              </a:buClr>
              <a:buFont typeface="Wingdings" charset="2"/>
              <a:buChar char="Ø"/>
            </a:pPr>
            <a:r>
              <a:rPr lang="en-US" sz="1600" dirty="0"/>
              <a:t>Describe briefly the mechanism of antipsychotic action of these drugs. </a:t>
            </a:r>
            <a:endParaRPr lang="en-US" sz="1600" dirty="0">
              <a:sym typeface="Symbol" charset="2"/>
            </a:endParaRPr>
          </a:p>
          <a:p>
            <a:pPr marL="285750" indent="-285750">
              <a:buClr>
                <a:srgbClr val="FFD579"/>
              </a:buClr>
              <a:buFont typeface="Wingdings" charset="2"/>
              <a:buChar char="Ø"/>
            </a:pPr>
            <a:r>
              <a:rPr lang="en-US" sz="1600" dirty="0"/>
              <a:t> Describe the pharmacological actions of antipsychotic drugs. </a:t>
            </a:r>
          </a:p>
          <a:p>
            <a:pPr marL="285750" indent="-285750">
              <a:buClr>
                <a:srgbClr val="FFD579"/>
              </a:buClr>
              <a:buFont typeface="Wingdings" charset="2"/>
              <a:buChar char="Ø"/>
            </a:pPr>
            <a:r>
              <a:rPr lang="en-US" sz="1600" dirty="0"/>
              <a:t>Relate between pharmacological actions &amp; adverse effects of antipsychotic drugs. </a:t>
            </a:r>
          </a:p>
          <a:p>
            <a:pPr marL="285750" indent="-285750">
              <a:buClr>
                <a:srgbClr val="FFD579"/>
              </a:buClr>
              <a:buFont typeface="Wingdings" charset="2"/>
              <a:buChar char="Ø"/>
            </a:pPr>
            <a:r>
              <a:rPr lang="en-US" sz="1600" dirty="0"/>
              <a:t>Enumerate the clinical uses of antipsychotic drugs.</a:t>
            </a:r>
          </a:p>
          <a:p>
            <a:pPr marL="285750" indent="-285750">
              <a:buClr>
                <a:srgbClr val="FFD579"/>
              </a:buClr>
              <a:buFont typeface="Wingdings" charset="2"/>
              <a:buChar char="Ø"/>
            </a:pPr>
            <a:r>
              <a:rPr lang="en-US" sz="1600" dirty="0"/>
              <a:t>Describe the advantages of atypical antipsychotic drugs over typical drugs.</a:t>
            </a:r>
          </a:p>
          <a:p>
            <a:pPr marL="285750" indent="-285750">
              <a:buClr>
                <a:srgbClr val="FFD579"/>
              </a:buClr>
              <a:buFont typeface="Wingdings" charset="2"/>
              <a:buChar char="Ø"/>
            </a:pPr>
            <a:endParaRPr lang="en-US" sz="1600" dirty="0"/>
          </a:p>
        </p:txBody>
      </p:sp>
      <p:sp>
        <p:nvSpPr>
          <p:cNvPr id="48" name="TextBox 47"/>
          <p:cNvSpPr txBox="1"/>
          <p:nvPr/>
        </p:nvSpPr>
        <p:spPr>
          <a:xfrm>
            <a:off x="219845" y="6735326"/>
            <a:ext cx="6073423" cy="1708160"/>
          </a:xfrm>
          <a:prstGeom prst="rect">
            <a:avLst/>
          </a:prstGeom>
          <a:noFill/>
        </p:spPr>
        <p:txBody>
          <a:bodyPr wrap="square" rtlCol="0">
            <a:spAutoFit/>
          </a:bodyPr>
          <a:lstStyle/>
          <a:p>
            <a:pPr>
              <a:lnSpc>
                <a:spcPct val="150000"/>
              </a:lnSpc>
            </a:pPr>
            <a:r>
              <a:rPr lang="en-US" sz="1400" b="1" dirty="0">
                <a:solidFill>
                  <a:schemeClr val="bg1">
                    <a:lumMod val="50000"/>
                  </a:schemeClr>
                </a:solidFill>
              </a:rPr>
              <a:t>extra information and further explanation  </a:t>
            </a:r>
          </a:p>
          <a:p>
            <a:pPr>
              <a:lnSpc>
                <a:spcPct val="150000"/>
              </a:lnSpc>
            </a:pPr>
            <a:r>
              <a:rPr lang="en-US" sz="1400" b="1" dirty="0">
                <a:solidFill>
                  <a:srgbClr val="FF0000"/>
                </a:solidFill>
              </a:rPr>
              <a:t>important </a:t>
            </a:r>
          </a:p>
          <a:p>
            <a:pPr>
              <a:lnSpc>
                <a:spcPct val="150000"/>
              </a:lnSpc>
            </a:pPr>
            <a:r>
              <a:rPr lang="en-US" sz="1400" b="1" dirty="0">
                <a:solidFill>
                  <a:srgbClr val="008F00"/>
                </a:solidFill>
              </a:rPr>
              <a:t>doctors notes </a:t>
            </a:r>
          </a:p>
          <a:p>
            <a:pPr>
              <a:lnSpc>
                <a:spcPct val="150000"/>
              </a:lnSpc>
            </a:pPr>
            <a:r>
              <a:rPr lang="en-US" sz="1400" b="1" dirty="0">
                <a:solidFill>
                  <a:srgbClr val="0432FF"/>
                </a:solidFill>
              </a:rPr>
              <a:t>Drugs names </a:t>
            </a:r>
            <a:endParaRPr lang="ar-SA" sz="1400" b="1" dirty="0">
              <a:solidFill>
                <a:srgbClr val="0432FF"/>
              </a:solidFill>
            </a:endParaRPr>
          </a:p>
          <a:p>
            <a:pPr>
              <a:lnSpc>
                <a:spcPct val="150000"/>
              </a:lnSpc>
            </a:pPr>
            <a:r>
              <a:rPr lang="en-US" sz="1400" b="1" dirty="0">
                <a:solidFill>
                  <a:srgbClr val="009193"/>
                </a:solidFill>
              </a:rPr>
              <a:t>Mnemonics </a:t>
            </a:r>
          </a:p>
        </p:txBody>
      </p:sp>
      <p:sp>
        <p:nvSpPr>
          <p:cNvPr id="49" name="Oval 48"/>
          <p:cNvSpPr/>
          <p:nvPr/>
        </p:nvSpPr>
        <p:spPr>
          <a:xfrm flipV="1">
            <a:off x="50359" y="6922735"/>
            <a:ext cx="191187" cy="174253"/>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50000"/>
                </a:schemeClr>
              </a:solidFill>
            </a:endParaRPr>
          </a:p>
        </p:txBody>
      </p:sp>
      <p:sp>
        <p:nvSpPr>
          <p:cNvPr id="50" name="Oval 49"/>
          <p:cNvSpPr/>
          <p:nvPr/>
        </p:nvSpPr>
        <p:spPr>
          <a:xfrm flipV="1">
            <a:off x="56681" y="7251211"/>
            <a:ext cx="191187" cy="17425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52" name="Oval 51"/>
          <p:cNvSpPr/>
          <p:nvPr/>
        </p:nvSpPr>
        <p:spPr>
          <a:xfrm flipV="1">
            <a:off x="57053" y="7830343"/>
            <a:ext cx="191187" cy="174253"/>
          </a:xfrm>
          <a:prstGeom prst="ellipse">
            <a:avLst/>
          </a:prstGeom>
          <a:solidFill>
            <a:srgbClr val="0432FF"/>
          </a:solidFill>
          <a:ln>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8EFA00"/>
              </a:solidFill>
            </a:endParaRPr>
          </a:p>
        </p:txBody>
      </p:sp>
      <p:sp>
        <p:nvSpPr>
          <p:cNvPr id="53" name="Oval 52"/>
          <p:cNvSpPr/>
          <p:nvPr/>
        </p:nvSpPr>
        <p:spPr>
          <a:xfrm flipV="1">
            <a:off x="56681" y="7540777"/>
            <a:ext cx="191187" cy="174253"/>
          </a:xfrm>
          <a:prstGeom prst="ellipse">
            <a:avLst/>
          </a:prstGeom>
          <a:solidFill>
            <a:srgbClr val="008F00"/>
          </a:solidFill>
          <a:ln>
            <a:solidFill>
              <a:srgbClr val="008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8F00"/>
              </a:solidFill>
            </a:endParaRPr>
          </a:p>
        </p:txBody>
      </p:sp>
      <p:pic>
        <p:nvPicPr>
          <p:cNvPr id="17" name="Picture 16"/>
          <p:cNvPicPr>
            <a:picLocks noChangeAspect="1"/>
          </p:cNvPicPr>
          <p:nvPr/>
        </p:nvPicPr>
        <p:blipFill rotWithShape="1">
          <a:blip r:embed="rId3">
            <a:extLst>
              <a:ext uri="{28A0092B-C50C-407E-A947-70E740481C1C}">
                <a14:useLocalDpi xmlns:a14="http://schemas.microsoft.com/office/drawing/2010/main" val="0"/>
              </a:ext>
            </a:extLst>
          </a:blip>
          <a:srcRect l="17500" t="31944" r="17500" b="14514"/>
          <a:stretch/>
        </p:blipFill>
        <p:spPr>
          <a:xfrm>
            <a:off x="159866" y="267240"/>
            <a:ext cx="1433509" cy="1180808"/>
          </a:xfrm>
          <a:prstGeom prst="rect">
            <a:avLst/>
          </a:prstGeom>
        </p:spPr>
      </p:pic>
      <p:sp>
        <p:nvSpPr>
          <p:cNvPr id="20" name="Pentagon 19"/>
          <p:cNvSpPr/>
          <p:nvPr/>
        </p:nvSpPr>
        <p:spPr>
          <a:xfrm>
            <a:off x="-13717" y="6414503"/>
            <a:ext cx="1780674" cy="360862"/>
          </a:xfrm>
          <a:prstGeom prst="homePlate">
            <a:avLst/>
          </a:prstGeom>
          <a:solidFill>
            <a:srgbClr val="16C7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1" dirty="0">
              <a:solidFill>
                <a:schemeClr val="tx1"/>
              </a:solidFill>
              <a:latin typeface="Tsukushi A Round Gothic" charset="-128"/>
              <a:ea typeface="Tsukushi A Round Gothic" charset="-128"/>
              <a:cs typeface="Tsukushi A Round Gothic" charset="-128"/>
            </a:endParaRPr>
          </a:p>
          <a:p>
            <a:pPr algn="ctr"/>
            <a:r>
              <a:rPr lang="en-US" sz="1800" b="1" dirty="0">
                <a:solidFill>
                  <a:schemeClr val="tx1"/>
                </a:solidFill>
                <a:latin typeface="Tsukushi A Round Gothic" charset="-128"/>
                <a:ea typeface="Tsukushi A Round Gothic" charset="-128"/>
                <a:cs typeface="Tsukushi A Round Gothic" charset="-128"/>
              </a:rPr>
              <a:t>  color index:</a:t>
            </a:r>
          </a:p>
          <a:p>
            <a:pPr algn="just"/>
            <a:endParaRPr lang="en-US" sz="1600" b="1" dirty="0">
              <a:solidFill>
                <a:schemeClr val="tx1"/>
              </a:solidFill>
              <a:latin typeface="Tsukushi A Round Gothic" charset="-128"/>
              <a:ea typeface="Tsukushi A Round Gothic" charset="-128"/>
              <a:cs typeface="Tsukushi A Round Gothic" charset="-128"/>
            </a:endParaRPr>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t="-1" b="7753"/>
          <a:stretch/>
        </p:blipFill>
        <p:spPr>
          <a:xfrm>
            <a:off x="1895225" y="520531"/>
            <a:ext cx="2823395" cy="2799493"/>
          </a:xfrm>
          <a:prstGeom prst="rect">
            <a:avLst/>
          </a:prstGeom>
        </p:spPr>
      </p:pic>
      <p:sp>
        <p:nvSpPr>
          <p:cNvPr id="23" name="Oval 22"/>
          <p:cNvSpPr/>
          <p:nvPr/>
        </p:nvSpPr>
        <p:spPr>
          <a:xfrm flipV="1">
            <a:off x="57053" y="8173019"/>
            <a:ext cx="191187" cy="174253"/>
          </a:xfrm>
          <a:prstGeom prst="ellipse">
            <a:avLst/>
          </a:prstGeom>
          <a:solidFill>
            <a:srgbClr val="009193"/>
          </a:solidFill>
          <a:ln>
            <a:solidFill>
              <a:srgbClr val="0091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8EFA00"/>
              </a:solidFill>
            </a:endParaRPr>
          </a:p>
        </p:txBody>
      </p:sp>
      <p:pic>
        <p:nvPicPr>
          <p:cNvPr id="18" name="Picture 17">
            <a:hlinkClick r:id="rId5"/>
          </p:cNvPr>
          <p:cNvPicPr>
            <a:picLocks noChangeAspect="1"/>
          </p:cNvPicPr>
          <p:nvPr/>
        </p:nvPicPr>
        <p:blipFill>
          <a:blip r:embed="rId6">
            <a:extLst>
              <a:ext uri="{BEBA8EAE-BF5A-486C-A8C5-ECC9F3942E4B}">
                <a14:imgProps xmlns:a14="http://schemas.microsoft.com/office/drawing/2010/main">
                  <a14:imgLayer r:embed="rId7">
                    <a14:imgEffect>
                      <a14:colorTemperature colorTemp="11200"/>
                    </a14:imgEffect>
                  </a14:imgLayer>
                </a14:imgProps>
              </a:ext>
            </a:extLst>
          </a:blip>
          <a:stretch>
            <a:fillRect/>
          </a:stretch>
        </p:blipFill>
        <p:spPr>
          <a:xfrm>
            <a:off x="143979" y="9316196"/>
            <a:ext cx="475921" cy="475921"/>
          </a:xfrm>
          <a:prstGeom prst="rect">
            <a:avLst/>
          </a:prstGeom>
        </p:spPr>
      </p:pic>
      <p:sp>
        <p:nvSpPr>
          <p:cNvPr id="19" name="TextBox 18"/>
          <p:cNvSpPr txBox="1"/>
          <p:nvPr/>
        </p:nvSpPr>
        <p:spPr>
          <a:xfrm>
            <a:off x="674707" y="9351491"/>
            <a:ext cx="6225881" cy="694806"/>
          </a:xfrm>
          <a:prstGeom prst="rect">
            <a:avLst/>
          </a:prstGeom>
          <a:noFill/>
        </p:spPr>
        <p:txBody>
          <a:bodyPr wrap="square" rtlCol="0">
            <a:spAutoFit/>
          </a:bodyPr>
          <a:lstStyle/>
          <a:p>
            <a:r>
              <a:rPr lang="en-US" dirty="0">
                <a:hlinkClick r:id="rId5"/>
              </a:rPr>
              <a:t>https://docs.google.com/presentation/d/1_-g1vol4eBWPet5xVCkuTGFvvnhFF3PJmU0tWtEEw_o/edit?usp=sharing</a:t>
            </a:r>
            <a:endParaRPr lang="en-US" dirty="0"/>
          </a:p>
          <a:p>
            <a:endParaRPr lang="en-US" dirty="0"/>
          </a:p>
        </p:txBody>
      </p:sp>
      <p:sp>
        <p:nvSpPr>
          <p:cNvPr id="22" name="TextBox 21"/>
          <p:cNvSpPr txBox="1"/>
          <p:nvPr/>
        </p:nvSpPr>
        <p:spPr>
          <a:xfrm>
            <a:off x="716163" y="8634455"/>
            <a:ext cx="4312753" cy="694806"/>
          </a:xfrm>
          <a:prstGeom prst="rect">
            <a:avLst/>
          </a:prstGeom>
          <a:noFill/>
        </p:spPr>
        <p:txBody>
          <a:bodyPr wrap="square" rtlCol="0">
            <a:spAutoFit/>
          </a:bodyPr>
          <a:lstStyle/>
          <a:p>
            <a:r>
              <a:rPr lang="en-US" dirty="0">
                <a:hlinkClick r:id="rId8"/>
              </a:rPr>
              <a:t>https://docs.google.com/presentation/d/1Z0Vf9oEOJSXo4JIA0mTCk5jB-OU9LP5TFCwz8iBgNac/edit?usp=sharing</a:t>
            </a:r>
            <a:endParaRPr lang="en-US" dirty="0"/>
          </a:p>
          <a:p>
            <a:endParaRPr lang="en-US" dirty="0"/>
          </a:p>
        </p:txBody>
      </p:sp>
      <p:pic>
        <p:nvPicPr>
          <p:cNvPr id="24" name="Picture 23"/>
          <p:cNvPicPr>
            <a:picLocks noChangeAspect="1"/>
          </p:cNvPicPr>
          <p:nvPr/>
        </p:nvPicPr>
        <p:blipFill>
          <a:blip r:embed="rId9"/>
          <a:stretch>
            <a:fillRect/>
          </a:stretch>
        </p:blipFill>
        <p:spPr>
          <a:xfrm>
            <a:off x="-71051" y="8394388"/>
            <a:ext cx="853650" cy="904869"/>
          </a:xfrm>
          <a:prstGeom prst="rect">
            <a:avLst/>
          </a:prstGeom>
        </p:spPr>
      </p:pic>
      <p:sp>
        <p:nvSpPr>
          <p:cNvPr id="25" name="TextBox 24"/>
          <p:cNvSpPr txBox="1"/>
          <p:nvPr/>
        </p:nvSpPr>
        <p:spPr>
          <a:xfrm>
            <a:off x="716163" y="8421502"/>
            <a:ext cx="4505280" cy="307777"/>
          </a:xfrm>
          <a:prstGeom prst="rect">
            <a:avLst/>
          </a:prstGeom>
          <a:noFill/>
        </p:spPr>
        <p:txBody>
          <a:bodyPr wrap="square" rtlCol="0">
            <a:spAutoFit/>
          </a:bodyPr>
          <a:lstStyle/>
          <a:p>
            <a:r>
              <a:rPr lang="en-US" sz="1400" dirty="0"/>
              <a:t>Check out the mnemonics file :</a:t>
            </a:r>
          </a:p>
        </p:txBody>
      </p:sp>
      <p:sp>
        <p:nvSpPr>
          <p:cNvPr id="26" name="TextBox 25"/>
          <p:cNvSpPr txBox="1"/>
          <p:nvPr/>
        </p:nvSpPr>
        <p:spPr>
          <a:xfrm>
            <a:off x="657177" y="9136083"/>
            <a:ext cx="4505280" cy="307777"/>
          </a:xfrm>
          <a:prstGeom prst="rect">
            <a:avLst/>
          </a:prstGeom>
          <a:noFill/>
        </p:spPr>
        <p:txBody>
          <a:bodyPr wrap="square" rtlCol="0">
            <a:spAutoFit/>
          </a:bodyPr>
          <a:lstStyle/>
          <a:p>
            <a:r>
              <a:rPr lang="en-US" sz="1400" dirty="0"/>
              <a:t>Kindly check the editing file before studying this document  </a:t>
            </a:r>
          </a:p>
        </p:txBody>
      </p:sp>
      <p:pic>
        <p:nvPicPr>
          <p:cNvPr id="3" name="Picture 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775904" y="6594379"/>
            <a:ext cx="1394460" cy="1235964"/>
          </a:xfrm>
          <a:prstGeom prst="rect">
            <a:avLst/>
          </a:prstGeom>
        </p:spPr>
      </p:pic>
    </p:spTree>
    <p:extLst>
      <p:ext uri="{BB962C8B-B14F-4D97-AF65-F5344CB8AC3E}">
        <p14:creationId xmlns:p14="http://schemas.microsoft.com/office/powerpoint/2010/main" val="24378892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duotone>
              <a:prstClr val="black"/>
              <a:srgbClr val="942093">
                <a:tint val="45000"/>
                <a:satMod val="400000"/>
              </a:srgbClr>
            </a:duotone>
          </a:blip>
          <a:srcRect l="44792" t="46423" r="12083" b="5293"/>
          <a:stretch/>
        </p:blipFill>
        <p:spPr>
          <a:xfrm>
            <a:off x="2711487" y="2030912"/>
            <a:ext cx="2235970" cy="388864"/>
          </a:xfrm>
          <a:prstGeom prst="rect">
            <a:avLst/>
          </a:prstGeom>
        </p:spPr>
      </p:pic>
      <p:cxnSp>
        <p:nvCxnSpPr>
          <p:cNvPr id="8" name="Straight Connector 7"/>
          <p:cNvCxnSpPr/>
          <p:nvPr/>
        </p:nvCxnSpPr>
        <p:spPr>
          <a:xfrm flipH="1">
            <a:off x="1098211" y="2478873"/>
            <a:ext cx="5300421" cy="0"/>
          </a:xfrm>
          <a:prstGeom prst="line">
            <a:avLst/>
          </a:prstGeom>
          <a:ln w="38100">
            <a:solidFill>
              <a:srgbClr val="00CCC9"/>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951841" y="2494813"/>
            <a:ext cx="5300421" cy="1631216"/>
          </a:xfrm>
          <a:prstGeom prst="rect">
            <a:avLst/>
          </a:prstGeom>
          <a:noFill/>
        </p:spPr>
        <p:txBody>
          <a:bodyPr wrap="square" rtlCol="0">
            <a:spAutoFit/>
          </a:bodyPr>
          <a:lstStyle/>
          <a:p>
            <a:pPr algn="ctr" rtl="1"/>
            <a:r>
              <a:rPr lang="ar-SA" sz="2400" b="1" dirty="0">
                <a:solidFill>
                  <a:srgbClr val="941651"/>
                </a:solidFill>
                <a:latin typeface="Al Tarikh" charset="-78"/>
                <a:ea typeface="Al Tarikh" charset="-78"/>
                <a:cs typeface="Al Tarikh" charset="-78"/>
              </a:rPr>
              <a:t>قادة فريق علم الأدوية :</a:t>
            </a:r>
          </a:p>
          <a:p>
            <a:pPr marL="0" algn="ctr" defTabSz="663123" rtl="1" eaLnBrk="1" latinLnBrk="0" hangingPunct="1"/>
            <a:r>
              <a:rPr lang="ar-SA" sz="2400" b="1" dirty="0">
                <a:latin typeface="Al Tarikh" charset="-78"/>
                <a:ea typeface="Al Tarikh" charset="-78"/>
                <a:cs typeface="Al Tarikh" charset="-78"/>
              </a:rPr>
              <a:t>لين  التميمي        </a:t>
            </a:r>
            <a:r>
              <a:rPr lang="en-US" sz="2400" b="1" dirty="0">
                <a:latin typeface="Al Tarikh" charset="-78"/>
                <a:ea typeface="Al Tarikh" charset="-78"/>
                <a:cs typeface="Al Tarikh" charset="-78"/>
              </a:rPr>
              <a:t>     </a:t>
            </a:r>
            <a:r>
              <a:rPr lang="en-US" sz="2400" b="1" dirty="0">
                <a:solidFill>
                  <a:srgbClr val="941651"/>
                </a:solidFill>
                <a:latin typeface="Al Tarikh" charset="-78"/>
                <a:ea typeface="Al Tarikh" charset="-78"/>
                <a:cs typeface="Al Tarikh" charset="-78"/>
              </a:rPr>
              <a:t>&amp; </a:t>
            </a:r>
            <a:r>
              <a:rPr lang="en-US" sz="2400" b="1" dirty="0">
                <a:latin typeface="Al Tarikh" charset="-78"/>
                <a:ea typeface="Al Tarikh" charset="-78"/>
                <a:cs typeface="Al Tarikh" charset="-78"/>
              </a:rPr>
              <a:t> </a:t>
            </a:r>
            <a:r>
              <a:rPr lang="ar-SA" sz="2400" b="1" dirty="0">
                <a:latin typeface="Al Tarikh" charset="-78"/>
                <a:ea typeface="Al Tarikh" charset="-78"/>
                <a:cs typeface="Al Tarikh" charset="-78"/>
              </a:rPr>
              <a:t>   عبدالرحمن ذكري</a:t>
            </a:r>
          </a:p>
          <a:p>
            <a:pPr marL="0" algn="ctr" defTabSz="663123" rtl="1" eaLnBrk="1" latinLnBrk="0" hangingPunct="1"/>
            <a:r>
              <a:rPr lang="ar-SA" sz="2400" b="1" dirty="0">
                <a:solidFill>
                  <a:srgbClr val="941651"/>
                </a:solidFill>
                <a:latin typeface="Al Tarikh" charset="-78"/>
                <a:ea typeface="Al Tarikh" charset="-78"/>
                <a:cs typeface="Al Tarikh" charset="-78"/>
              </a:rPr>
              <a:t>الشكر موصول لأعضاء الفريق المتميزين : </a:t>
            </a:r>
          </a:p>
          <a:p>
            <a:pPr marL="0" algn="ctr" defTabSz="663123" rtl="1" eaLnBrk="1" latinLnBrk="0" hangingPunct="1"/>
            <a:r>
              <a:rPr lang="ar-SA" sz="2800" b="1" dirty="0">
                <a:latin typeface="Al Tarikh" charset="-78"/>
                <a:ea typeface="Al Tarikh" charset="-78"/>
                <a:cs typeface="Al Tarikh" charset="-78"/>
              </a:rPr>
              <a:t>  </a:t>
            </a:r>
          </a:p>
        </p:txBody>
      </p:sp>
      <p:sp>
        <p:nvSpPr>
          <p:cNvPr id="11" name="TextBox 10"/>
          <p:cNvSpPr txBox="1"/>
          <p:nvPr/>
        </p:nvSpPr>
        <p:spPr>
          <a:xfrm>
            <a:off x="370682" y="7282868"/>
            <a:ext cx="2779082" cy="1031821"/>
          </a:xfrm>
          <a:prstGeom prst="rect">
            <a:avLst/>
          </a:prstGeom>
          <a:noFill/>
        </p:spPr>
        <p:txBody>
          <a:bodyPr wrap="square" rtlCol="0">
            <a:spAutoFit/>
          </a:bodyPr>
          <a:lstStyle/>
          <a:p>
            <a:r>
              <a:rPr lang="en-US" sz="1600" dirty="0">
                <a:solidFill>
                  <a:srgbClr val="941651"/>
                </a:solidFill>
              </a:rPr>
              <a:t>References :</a:t>
            </a:r>
          </a:p>
          <a:p>
            <a:r>
              <a:rPr lang="en-US" sz="1600" dirty="0"/>
              <a:t>1- 436 doctors slides</a:t>
            </a:r>
          </a:p>
          <a:p>
            <a:r>
              <a:rPr lang="en-US" sz="1600" dirty="0"/>
              <a:t>2-435 team work   </a:t>
            </a:r>
          </a:p>
          <a:p>
            <a:endParaRPr lang="en-US" dirty="0"/>
          </a:p>
        </p:txBody>
      </p:sp>
      <p:pic>
        <p:nvPicPr>
          <p:cNvPr id="15" name="Picture 14"/>
          <p:cNvPicPr>
            <a:picLocks noChangeAspect="1"/>
          </p:cNvPicPr>
          <p:nvPr/>
        </p:nvPicPr>
        <p:blipFill rotWithShape="1">
          <a:blip r:embed="rId3">
            <a:extLst>
              <a:ext uri="{28A0092B-C50C-407E-A947-70E740481C1C}">
                <a14:useLocalDpi xmlns:a14="http://schemas.microsoft.com/office/drawing/2010/main" val="0"/>
              </a:ext>
            </a:extLst>
          </a:blip>
          <a:srcRect l="21399" t="7748" r="21891" b="8503"/>
          <a:stretch/>
        </p:blipFill>
        <p:spPr>
          <a:xfrm>
            <a:off x="4947457" y="226451"/>
            <a:ext cx="1451175" cy="2143038"/>
          </a:xfrm>
          <a:prstGeom prst="rect">
            <a:avLst/>
          </a:prstGeom>
        </p:spPr>
      </p:pic>
      <p:sp>
        <p:nvSpPr>
          <p:cNvPr id="3" name="Oval 2"/>
          <p:cNvSpPr/>
          <p:nvPr/>
        </p:nvSpPr>
        <p:spPr>
          <a:xfrm>
            <a:off x="5883328" y="1378078"/>
            <a:ext cx="452927" cy="60937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4996720" y="1479429"/>
            <a:ext cx="495656" cy="42728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5120156" y="889240"/>
            <a:ext cx="323960" cy="23229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5165700" y="97276"/>
            <a:ext cx="264920" cy="23073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5883328" y="88925"/>
            <a:ext cx="247045" cy="23073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932392" y="9441951"/>
            <a:ext cx="1537203" cy="307777"/>
          </a:xfrm>
          <a:prstGeom prst="rect">
            <a:avLst/>
          </a:prstGeom>
          <a:noFill/>
        </p:spPr>
        <p:txBody>
          <a:bodyPr wrap="square" rtlCol="0">
            <a:spAutoFit/>
          </a:bodyPr>
          <a:lstStyle/>
          <a:p>
            <a:r>
              <a:rPr lang="en-US" sz="1400" b="1" dirty="0"/>
              <a:t>@pharma436</a:t>
            </a:r>
          </a:p>
        </p:txBody>
      </p:sp>
      <p:pic>
        <p:nvPicPr>
          <p:cNvPr id="20" name="Picture 19"/>
          <p:cNvPicPr>
            <a:picLocks noChangeAspect="1"/>
          </p:cNvPicPr>
          <p:nvPr/>
        </p:nvPicPr>
        <p:blipFill>
          <a:blip r:embed="rId4"/>
          <a:stretch>
            <a:fillRect/>
          </a:stretch>
        </p:blipFill>
        <p:spPr>
          <a:xfrm>
            <a:off x="370682" y="8828782"/>
            <a:ext cx="447779" cy="447779"/>
          </a:xfrm>
          <a:prstGeom prst="rect">
            <a:avLst/>
          </a:prstGeom>
        </p:spPr>
      </p:pic>
      <p:sp>
        <p:nvSpPr>
          <p:cNvPr id="27" name="TextBox 26"/>
          <p:cNvSpPr txBox="1"/>
          <p:nvPr/>
        </p:nvSpPr>
        <p:spPr>
          <a:xfrm>
            <a:off x="818461" y="8880163"/>
            <a:ext cx="2215537" cy="307777"/>
          </a:xfrm>
          <a:prstGeom prst="rect">
            <a:avLst/>
          </a:prstGeom>
          <a:noFill/>
        </p:spPr>
        <p:txBody>
          <a:bodyPr wrap="square" rtlCol="0">
            <a:spAutoFit/>
          </a:bodyPr>
          <a:lstStyle/>
          <a:p>
            <a:r>
              <a:rPr lang="en-US" sz="1400" b="1" dirty="0"/>
              <a:t>pharma436@outlook.com</a:t>
            </a:r>
          </a:p>
        </p:txBody>
      </p:sp>
      <p:pic>
        <p:nvPicPr>
          <p:cNvPr id="28" name="Picture 27">
            <a:hlinkClick r:id="rId5"/>
          </p:cNvPr>
          <p:cNvPicPr>
            <a:picLocks noChangeAspect="1"/>
          </p:cNvPicPr>
          <p:nvPr/>
        </p:nvPicPr>
        <p:blipFill rotWithShape="1">
          <a:blip r:embed="rId6"/>
          <a:srcRect l="39538" t="24554" r="39740" b="42737"/>
          <a:stretch/>
        </p:blipFill>
        <p:spPr>
          <a:xfrm>
            <a:off x="3188101" y="8831934"/>
            <a:ext cx="441083" cy="463227"/>
          </a:xfrm>
          <a:prstGeom prst="rect">
            <a:avLst/>
          </a:prstGeom>
        </p:spPr>
      </p:pic>
      <p:sp>
        <p:nvSpPr>
          <p:cNvPr id="29" name="TextBox 28"/>
          <p:cNvSpPr txBox="1"/>
          <p:nvPr/>
        </p:nvSpPr>
        <p:spPr>
          <a:xfrm>
            <a:off x="3651540" y="8932914"/>
            <a:ext cx="1537203" cy="307777"/>
          </a:xfrm>
          <a:prstGeom prst="rect">
            <a:avLst/>
          </a:prstGeom>
          <a:noFill/>
        </p:spPr>
        <p:txBody>
          <a:bodyPr wrap="square" rtlCol="0">
            <a:spAutoFit/>
          </a:bodyPr>
          <a:lstStyle/>
          <a:p>
            <a:r>
              <a:rPr lang="en-US" sz="1400" b="1" dirty="0"/>
              <a:t>Your feedback: </a:t>
            </a:r>
          </a:p>
        </p:txBody>
      </p:sp>
      <p:pic>
        <p:nvPicPr>
          <p:cNvPr id="30" name="Picture 29">
            <a:hlinkClick r:id="rId7"/>
          </p:cNvPr>
          <p:cNvPicPr>
            <a:picLocks noChangeAspect="1"/>
          </p:cNvPicPr>
          <p:nvPr/>
        </p:nvPicPr>
        <p:blipFill rotWithShape="1">
          <a:blip r:embed="rId8"/>
          <a:srcRect t="11672" b="10049"/>
          <a:stretch/>
        </p:blipFill>
        <p:spPr>
          <a:xfrm>
            <a:off x="311347" y="9393210"/>
            <a:ext cx="573552" cy="448968"/>
          </a:xfrm>
          <a:prstGeom prst="rect">
            <a:avLst/>
          </a:prstGeom>
        </p:spPr>
      </p:pic>
      <p:sp>
        <p:nvSpPr>
          <p:cNvPr id="31" name="TextBox 30"/>
          <p:cNvSpPr txBox="1"/>
          <p:nvPr/>
        </p:nvSpPr>
        <p:spPr>
          <a:xfrm>
            <a:off x="3254539" y="9211194"/>
            <a:ext cx="3683726" cy="694806"/>
          </a:xfrm>
          <a:prstGeom prst="rect">
            <a:avLst/>
          </a:prstGeom>
          <a:noFill/>
        </p:spPr>
        <p:txBody>
          <a:bodyPr wrap="square" rtlCol="0">
            <a:spAutoFit/>
          </a:bodyPr>
          <a:lstStyle/>
          <a:p>
            <a:r>
              <a:rPr lang="en-US" dirty="0">
                <a:hlinkClick r:id="rId9"/>
              </a:rPr>
              <a:t>https://docs.google.com/forms/d/1sxDqHtpP3bUaOhQmYw96IE7mX-DlrklT5dlZUA2teSI/edit</a:t>
            </a:r>
            <a:endParaRPr lang="en-US" dirty="0"/>
          </a:p>
          <a:p>
            <a:endParaRPr lang="en-US" dirty="0"/>
          </a:p>
        </p:txBody>
      </p:sp>
      <p:sp>
        <p:nvSpPr>
          <p:cNvPr id="2" name="TextBox 1"/>
          <p:cNvSpPr txBox="1"/>
          <p:nvPr/>
        </p:nvSpPr>
        <p:spPr>
          <a:xfrm>
            <a:off x="1400536" y="3564631"/>
            <a:ext cx="2801074" cy="2139817"/>
          </a:xfrm>
          <a:prstGeom prst="rect">
            <a:avLst/>
          </a:prstGeom>
          <a:noFill/>
        </p:spPr>
        <p:txBody>
          <a:bodyPr wrap="square" rtlCol="0">
            <a:spAutoFit/>
          </a:bodyPr>
          <a:lstStyle/>
          <a:p>
            <a:pPr algn="ctr" rtl="1"/>
            <a:r>
              <a:rPr lang="ar-SA" sz="2400" b="1" dirty="0">
                <a:latin typeface="Al Tarikh" charset="-78"/>
                <a:ea typeface="Al Tarikh" charset="-78"/>
                <a:cs typeface="Al Tarikh" charset="-78"/>
              </a:rPr>
              <a:t>فيصل العباد</a:t>
            </a:r>
          </a:p>
          <a:p>
            <a:pPr algn="ctr" rtl="1"/>
            <a:r>
              <a:rPr lang="ar-SA" sz="2400" b="1" dirty="0">
                <a:latin typeface="Al Tarikh" charset="-78"/>
                <a:ea typeface="Al Tarikh" charset="-78"/>
                <a:cs typeface="Al Tarikh" charset="-78"/>
              </a:rPr>
              <a:t>عبدالرحمن الجريان</a:t>
            </a:r>
          </a:p>
          <a:p>
            <a:pPr algn="ctr" rtl="1"/>
            <a:r>
              <a:rPr lang="ar-SA" sz="2400" b="1" dirty="0">
                <a:latin typeface="Al Tarikh" charset="-78"/>
                <a:ea typeface="Al Tarikh" charset="-78"/>
                <a:cs typeface="Al Tarikh" charset="-78"/>
              </a:rPr>
              <a:t>طلال العنزي</a:t>
            </a:r>
          </a:p>
          <a:p>
            <a:pPr algn="ctr" rtl="1"/>
            <a:r>
              <a:rPr lang="ar-SA" sz="2400" b="1" dirty="0">
                <a:latin typeface="Al Tarikh" charset="-78"/>
                <a:ea typeface="Al Tarikh" charset="-78"/>
                <a:cs typeface="Al Tarikh" charset="-78"/>
              </a:rPr>
              <a:t>عبدالوهاب الشهراني</a:t>
            </a:r>
          </a:p>
          <a:p>
            <a:pPr algn="ctr" rtl="1"/>
            <a:r>
              <a:rPr lang="ar-SA" sz="2400" b="1" dirty="0">
                <a:latin typeface="Al Tarikh" charset="-78"/>
                <a:ea typeface="Al Tarikh" charset="-78"/>
                <a:cs typeface="Al Tarikh" charset="-78"/>
              </a:rPr>
              <a:t>عبدالكريم الحربي</a:t>
            </a:r>
          </a:p>
          <a:p>
            <a:endParaRPr lang="en-US" dirty="0"/>
          </a:p>
        </p:txBody>
      </p:sp>
      <p:sp>
        <p:nvSpPr>
          <p:cNvPr id="21" name="TextBox 20"/>
          <p:cNvSpPr txBox="1"/>
          <p:nvPr/>
        </p:nvSpPr>
        <p:spPr>
          <a:xfrm>
            <a:off x="3383850" y="3659506"/>
            <a:ext cx="2801074" cy="830997"/>
          </a:xfrm>
          <a:prstGeom prst="rect">
            <a:avLst/>
          </a:prstGeom>
          <a:noFill/>
        </p:spPr>
        <p:txBody>
          <a:bodyPr wrap="square" rtlCol="0">
            <a:spAutoFit/>
          </a:bodyPr>
          <a:lstStyle/>
          <a:p>
            <a:pPr algn="ctr" rtl="1"/>
            <a:r>
              <a:rPr lang="ar-SA" sz="2400" b="1" dirty="0">
                <a:latin typeface="Al Tarikh" charset="-78"/>
                <a:ea typeface="Al Tarikh" charset="-78"/>
                <a:cs typeface="Al Tarikh" charset="-78"/>
              </a:rPr>
              <a:t>روان سعد القحطاني </a:t>
            </a:r>
            <a:endParaRPr lang="en-US" sz="2400" b="1" dirty="0" smtClean="0">
              <a:latin typeface="Al Tarikh" charset="-78"/>
              <a:ea typeface="Al Tarikh" charset="-78"/>
              <a:cs typeface="Al Tarikh" charset="-78"/>
            </a:endParaRPr>
          </a:p>
          <a:p>
            <a:pPr marL="0" algn="ctr" defTabSz="663123" rtl="1" eaLnBrk="1" latinLnBrk="0" hangingPunct="1"/>
            <a:r>
              <a:rPr lang="ar-SA" sz="2400" b="1" dirty="0" smtClean="0">
                <a:latin typeface="Al Tarikh" charset="-78"/>
                <a:ea typeface="Al Tarikh" charset="-78"/>
                <a:cs typeface="Al Tarikh" charset="-78"/>
              </a:rPr>
              <a:t>ندى </a:t>
            </a:r>
            <a:r>
              <a:rPr lang="ar-SA" sz="2400" b="1" dirty="0">
                <a:latin typeface="Al Tarikh" charset="-78"/>
                <a:ea typeface="Al Tarikh" charset="-78"/>
                <a:cs typeface="Al Tarikh" charset="-78"/>
              </a:rPr>
              <a:t>الصومالي </a:t>
            </a:r>
          </a:p>
        </p:txBody>
      </p:sp>
    </p:spTree>
    <p:extLst>
      <p:ext uri="{BB962C8B-B14F-4D97-AF65-F5344CB8AC3E}">
        <p14:creationId xmlns:p14="http://schemas.microsoft.com/office/powerpoint/2010/main" val="17118807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6858000" cy="56692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n w="6600">
                  <a:solidFill>
                    <a:schemeClr val="tx1"/>
                  </a:solidFill>
                  <a:prstDash val="solid"/>
                </a:ln>
                <a:solidFill>
                  <a:schemeClr val="bg1"/>
                </a:solidFill>
                <a:effectLst>
                  <a:outerShdw dist="38100" dir="2700000" algn="tl" rotWithShape="0">
                    <a:schemeClr val="accent2"/>
                  </a:outerShdw>
                </a:effectLst>
                <a:latin typeface="Abadi MT Condensed Extra Bold" charset="0"/>
                <a:ea typeface="Abadi MT Condensed Extra Bold" charset="0"/>
                <a:cs typeface="Abadi MT Condensed Extra Bold" charset="0"/>
              </a:rPr>
              <a:t>Introduction </a:t>
            </a:r>
          </a:p>
        </p:txBody>
      </p:sp>
      <p:graphicFrame>
        <p:nvGraphicFramePr>
          <p:cNvPr id="5" name="Diagram 4"/>
          <p:cNvGraphicFramePr/>
          <p:nvPr>
            <p:extLst>
              <p:ext uri="{D42A27DB-BD31-4B8C-83A1-F6EECF244321}">
                <p14:modId xmlns:p14="http://schemas.microsoft.com/office/powerpoint/2010/main" val="172707480"/>
              </p:ext>
            </p:extLst>
          </p:nvPr>
        </p:nvGraphicFramePr>
        <p:xfrm>
          <a:off x="471488" y="283464"/>
          <a:ext cx="4572000" cy="304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Table 5"/>
          <p:cNvGraphicFramePr>
            <a:graphicFrameLocks noGrp="1"/>
          </p:cNvGraphicFramePr>
          <p:nvPr>
            <p:extLst>
              <p:ext uri="{D42A27DB-BD31-4B8C-83A1-F6EECF244321}">
                <p14:modId xmlns:p14="http://schemas.microsoft.com/office/powerpoint/2010/main" val="773521824"/>
              </p:ext>
            </p:extLst>
          </p:nvPr>
        </p:nvGraphicFramePr>
        <p:xfrm>
          <a:off x="114936" y="2952031"/>
          <a:ext cx="6665119" cy="2572143"/>
        </p:xfrm>
        <a:graphic>
          <a:graphicData uri="http://schemas.openxmlformats.org/drawingml/2006/table">
            <a:tbl>
              <a:tblPr firstRow="1" bandRow="1">
                <a:tableStyleId>{5940675A-B579-460E-94D1-54222C63F5DA}</a:tableStyleId>
              </a:tblPr>
              <a:tblGrid>
                <a:gridCol w="3290902">
                  <a:extLst>
                    <a:ext uri="{9D8B030D-6E8A-4147-A177-3AD203B41FA5}">
                      <a16:colId xmlns:a16="http://schemas.microsoft.com/office/drawing/2014/main" val="20000"/>
                    </a:ext>
                  </a:extLst>
                </a:gridCol>
                <a:gridCol w="3374217">
                  <a:extLst>
                    <a:ext uri="{9D8B030D-6E8A-4147-A177-3AD203B41FA5}">
                      <a16:colId xmlns:a16="http://schemas.microsoft.com/office/drawing/2014/main" val="20001"/>
                    </a:ext>
                  </a:extLst>
                </a:gridCol>
              </a:tblGrid>
              <a:tr h="377583">
                <a:tc gridSpan="2">
                  <a:txBody>
                    <a:bodyPr/>
                    <a:lstStyle/>
                    <a:p>
                      <a:pPr algn="ctr"/>
                      <a:r>
                        <a:rPr lang="en-US" sz="1400" b="1" dirty="0">
                          <a:solidFill>
                            <a:schemeClr val="tx1"/>
                          </a:solidFill>
                        </a:rPr>
                        <a:t>Schizophrenia</a:t>
                      </a:r>
                      <a:endParaRPr lang="en-US" sz="1200" dirty="0">
                        <a:solidFill>
                          <a:schemeClr val="tx1"/>
                        </a:solidFill>
                      </a:endParaRPr>
                    </a:p>
                  </a:txBody>
                  <a:tcPr anchor="ctr">
                    <a:solidFill>
                      <a:srgbClr val="009193">
                        <a:alpha val="36863"/>
                      </a:srgbClr>
                    </a:solidFill>
                  </a:tcPr>
                </a:tc>
                <a:tc hMerge="1">
                  <a:txBody>
                    <a:bodyPr/>
                    <a:lstStyle/>
                    <a:p>
                      <a:endParaRPr lang="en-US" dirty="0"/>
                    </a:p>
                  </a:txBody>
                  <a:tcPr/>
                </a:tc>
                <a:extLst>
                  <a:ext uri="{0D108BD9-81ED-4DB2-BD59-A6C34878D82A}">
                    <a16:rowId xmlns:a16="http://schemas.microsoft.com/office/drawing/2014/main" val="10000"/>
                  </a:ext>
                </a:extLst>
              </a:tr>
              <a:tr h="721804">
                <a:tc gridSpan="2">
                  <a:txBody>
                    <a:bodyPr/>
                    <a:lstStyle/>
                    <a:p>
                      <a:pPr algn="ctr"/>
                      <a:r>
                        <a:rPr lang="en-US" sz="1200" dirty="0"/>
                        <a:t>It is a thought disorder characterized by divorcement from reality in mind of patient. </a:t>
                      </a:r>
                    </a:p>
                    <a:p>
                      <a:pPr marL="0" marR="0" indent="0" algn="ctr" defTabSz="514350" rtl="0" eaLnBrk="1" fontAlgn="auto" latinLnBrk="0" hangingPunct="1">
                        <a:lnSpc>
                          <a:spcPct val="100000"/>
                        </a:lnSpc>
                        <a:spcBef>
                          <a:spcPts val="0"/>
                        </a:spcBef>
                        <a:spcAft>
                          <a:spcPts val="0"/>
                        </a:spcAft>
                        <a:buClrTx/>
                        <a:buSzTx/>
                        <a:buFontTx/>
                        <a:buNone/>
                        <a:tabLst/>
                        <a:defRPr/>
                      </a:pPr>
                      <a:r>
                        <a:rPr lang="en-US" sz="1200" dirty="0"/>
                        <a:t> it may involve hallucinations, delusions , intense suspicion,</a:t>
                      </a:r>
                      <a:r>
                        <a:rPr lang="en-US" sz="1200" dirty="0">
                          <a:solidFill>
                            <a:srgbClr val="FF0000"/>
                          </a:solidFill>
                        </a:rPr>
                        <a:t> paranoia</a:t>
                      </a:r>
                      <a:r>
                        <a:rPr lang="en-US" sz="1200" baseline="0" dirty="0">
                          <a:solidFill>
                            <a:srgbClr val="FF0000"/>
                          </a:solidFill>
                        </a:rPr>
                        <a:t> </a:t>
                      </a:r>
                      <a:r>
                        <a:rPr lang="en-US" sz="1200" baseline="0" dirty="0" smtClean="0">
                          <a:solidFill>
                            <a:schemeClr val="tx1">
                              <a:lumMod val="95000"/>
                              <a:lumOff val="5000"/>
                            </a:schemeClr>
                          </a:solidFill>
                        </a:rPr>
                        <a:t>(</a:t>
                      </a:r>
                      <a:r>
                        <a:rPr lang="en-US" sz="1200" dirty="0" smtClean="0"/>
                        <a:t>felling of persecution or control by external forces).</a:t>
                      </a:r>
                    </a:p>
                    <a:p>
                      <a:pPr algn="ctr"/>
                      <a:endParaRPr lang="en-US" sz="1200" dirty="0"/>
                    </a:p>
                  </a:txBody>
                  <a:tcPr anchor="ctr"/>
                </a:tc>
                <a:tc hMerge="1">
                  <a:txBody>
                    <a:bodyPr/>
                    <a:lstStyle/>
                    <a:p>
                      <a:endParaRPr lang="en-US"/>
                    </a:p>
                  </a:txBody>
                  <a:tcPr/>
                </a:tc>
                <a:extLst>
                  <a:ext uri="{0D108BD9-81ED-4DB2-BD59-A6C34878D82A}">
                    <a16:rowId xmlns:a16="http://schemas.microsoft.com/office/drawing/2014/main" val="10001"/>
                  </a:ext>
                </a:extLst>
              </a:tr>
              <a:tr h="377191">
                <a:tc>
                  <a:txBody>
                    <a:bodyPr/>
                    <a:lstStyle/>
                    <a:p>
                      <a:pPr marL="0" marR="0" indent="0" algn="ctr" defTabSz="514350" rtl="0" eaLnBrk="1" fontAlgn="auto" latinLnBrk="0" hangingPunct="1">
                        <a:lnSpc>
                          <a:spcPct val="100000"/>
                        </a:lnSpc>
                        <a:spcBef>
                          <a:spcPts val="0"/>
                        </a:spcBef>
                        <a:spcAft>
                          <a:spcPts val="0"/>
                        </a:spcAft>
                        <a:buClrTx/>
                        <a:buSzTx/>
                        <a:buFontTx/>
                        <a:buNone/>
                        <a:tabLst/>
                        <a:defRPr/>
                      </a:pPr>
                      <a:r>
                        <a:rPr lang="en-US" altLang="en-US" sz="1400" b="1" kern="1200" dirty="0">
                          <a:solidFill>
                            <a:schemeClr val="tx1"/>
                          </a:solidFill>
                          <a:latin typeface="+mn-lt"/>
                          <a:ea typeface="+mn-ea"/>
                          <a:cs typeface="+mn-cs"/>
                        </a:rPr>
                        <a:t>Positive</a:t>
                      </a:r>
                      <a:r>
                        <a:rPr lang="en-US" altLang="en-US" sz="1400" b="1" dirty="0">
                          <a:cs typeface="Arial" charset="0"/>
                        </a:rPr>
                        <a:t> </a:t>
                      </a:r>
                      <a:r>
                        <a:rPr lang="en-US" altLang="en-US" sz="1400" b="1" kern="1200" dirty="0">
                          <a:solidFill>
                            <a:schemeClr val="tx1"/>
                          </a:solidFill>
                          <a:latin typeface="+mn-lt"/>
                          <a:ea typeface="+mn-ea"/>
                          <a:cs typeface="+mn-cs"/>
                        </a:rPr>
                        <a:t>Symptoms</a:t>
                      </a:r>
                      <a:r>
                        <a:rPr lang="en-US" altLang="en-US" sz="1400" b="1" dirty="0">
                          <a:cs typeface="Arial" charset="0"/>
                        </a:rPr>
                        <a:t>  </a:t>
                      </a:r>
                    </a:p>
                  </a:txBody>
                  <a:tcPr anchor="ctr">
                    <a:solidFill>
                      <a:srgbClr val="00FB92">
                        <a:alpha val="27059"/>
                      </a:srgbClr>
                    </a:solidFill>
                  </a:tcPr>
                </a:tc>
                <a:tc>
                  <a:txBody>
                    <a:bodyPr/>
                    <a:lstStyle/>
                    <a:p>
                      <a:pPr marL="0" marR="0" indent="0" algn="ctr" defTabSz="514350" rtl="0" eaLnBrk="1" fontAlgn="auto" latinLnBrk="0" hangingPunct="1">
                        <a:lnSpc>
                          <a:spcPct val="100000"/>
                        </a:lnSpc>
                        <a:spcBef>
                          <a:spcPts val="0"/>
                        </a:spcBef>
                        <a:spcAft>
                          <a:spcPts val="0"/>
                        </a:spcAft>
                        <a:buClrTx/>
                        <a:buSzTx/>
                        <a:buFontTx/>
                        <a:buNone/>
                        <a:tabLst/>
                        <a:defRPr/>
                      </a:pPr>
                      <a:r>
                        <a:rPr lang="en-US" altLang="en-US" sz="1400" b="1" kern="1200" dirty="0">
                          <a:solidFill>
                            <a:schemeClr val="tx1"/>
                          </a:solidFill>
                          <a:latin typeface="+mn-lt"/>
                          <a:ea typeface="+mn-ea"/>
                          <a:cs typeface="+mn-cs"/>
                        </a:rPr>
                        <a:t>Negative</a:t>
                      </a:r>
                      <a:r>
                        <a:rPr lang="en-US" altLang="en-US" sz="1400" b="1" dirty="0">
                          <a:cs typeface="Arial" charset="0"/>
                        </a:rPr>
                        <a:t> </a:t>
                      </a:r>
                      <a:r>
                        <a:rPr lang="en-US" altLang="en-US" sz="1400" b="1" kern="1200" dirty="0">
                          <a:solidFill>
                            <a:schemeClr val="tx1"/>
                          </a:solidFill>
                          <a:latin typeface="+mn-lt"/>
                          <a:ea typeface="+mn-ea"/>
                          <a:cs typeface="+mn-cs"/>
                        </a:rPr>
                        <a:t>Symptoms</a:t>
                      </a:r>
                    </a:p>
                    <a:p>
                      <a:pPr marL="0" marR="0" lvl="0" indent="0" algn="ctr" defTabSz="514350" rtl="0" eaLnBrk="1" fontAlgn="auto" latinLnBrk="0" hangingPunct="1">
                        <a:lnSpc>
                          <a:spcPct val="100000"/>
                        </a:lnSpc>
                        <a:spcBef>
                          <a:spcPts val="0"/>
                        </a:spcBef>
                        <a:spcAft>
                          <a:spcPts val="0"/>
                        </a:spcAft>
                        <a:buClrTx/>
                        <a:buSzTx/>
                        <a:buFontTx/>
                        <a:buNone/>
                        <a:tabLst/>
                        <a:defRPr/>
                      </a:pPr>
                      <a:r>
                        <a:rPr lang="en-US" altLang="en-US" sz="1000" dirty="0">
                          <a:solidFill>
                            <a:srgbClr val="009051"/>
                          </a:solidFill>
                          <a:cs typeface="Arial" charset="0"/>
                        </a:rPr>
                        <a:t>(</a:t>
                      </a:r>
                      <a:r>
                        <a:rPr lang="en-US" altLang="en-US" sz="1000" b="1" dirty="0">
                          <a:solidFill>
                            <a:srgbClr val="009051"/>
                          </a:solidFill>
                          <a:cs typeface="Arial" charset="0"/>
                        </a:rPr>
                        <a:t>FAMILY </a:t>
                      </a:r>
                      <a:r>
                        <a:rPr lang="en-US" altLang="en-US" sz="1000" b="1" dirty="0" smtClean="0">
                          <a:solidFill>
                            <a:srgbClr val="009051"/>
                          </a:solidFill>
                          <a:cs typeface="Arial" charset="0"/>
                        </a:rPr>
                        <a:t>MEMBERS</a:t>
                      </a:r>
                      <a:r>
                        <a:rPr lang="en-US" altLang="en-US" sz="1000" b="1" baseline="0" dirty="0" smtClean="0">
                          <a:solidFill>
                            <a:srgbClr val="009051"/>
                          </a:solidFill>
                          <a:cs typeface="Arial" charset="0"/>
                        </a:rPr>
                        <a:t> notice these changes not the patient )</a:t>
                      </a:r>
                      <a:endParaRPr lang="en-US" altLang="en-US" sz="1000" b="1" dirty="0">
                        <a:solidFill>
                          <a:srgbClr val="009051"/>
                        </a:solidFill>
                        <a:cs typeface="Arial" charset="0"/>
                      </a:endParaRPr>
                    </a:p>
                  </a:txBody>
                  <a:tcPr>
                    <a:solidFill>
                      <a:srgbClr val="FF2F92">
                        <a:alpha val="27059"/>
                      </a:srgbClr>
                    </a:solidFill>
                  </a:tcPr>
                </a:tc>
                <a:extLst>
                  <a:ext uri="{0D108BD9-81ED-4DB2-BD59-A6C34878D82A}">
                    <a16:rowId xmlns:a16="http://schemas.microsoft.com/office/drawing/2014/main" val="10002"/>
                  </a:ext>
                </a:extLst>
              </a:tr>
              <a:tr h="746159">
                <a:tc>
                  <a:txBody>
                    <a:bodyPr/>
                    <a:lstStyle/>
                    <a:p>
                      <a:pPr marL="342900" indent="-342900" algn="l">
                        <a:buFont typeface="+mj-lt"/>
                        <a:buAutoNum type="arabicPeriod"/>
                      </a:pPr>
                      <a:r>
                        <a:rPr lang="en-US" altLang="en-US" sz="1400" dirty="0">
                          <a:cs typeface="Arial" charset="0"/>
                        </a:rPr>
                        <a:t>Hallucinations.</a:t>
                      </a:r>
                    </a:p>
                    <a:p>
                      <a:pPr marL="342900" indent="-342900" algn="l">
                        <a:buFont typeface="+mj-lt"/>
                        <a:buAutoNum type="arabicPeriod"/>
                      </a:pPr>
                      <a:r>
                        <a:rPr lang="en-US" altLang="en-US" sz="1400" dirty="0">
                          <a:cs typeface="Arial" charset="0"/>
                        </a:rPr>
                        <a:t>Delusions.</a:t>
                      </a:r>
                    </a:p>
                    <a:p>
                      <a:pPr marL="342900" indent="-342900" algn="l">
                        <a:buFont typeface="+mj-lt"/>
                        <a:buAutoNum type="arabicPeriod"/>
                      </a:pPr>
                      <a:r>
                        <a:rPr lang="en-US" altLang="en-US" sz="1400" dirty="0">
                          <a:cs typeface="Arial" charset="0"/>
                        </a:rPr>
                        <a:t>Paranoia</a:t>
                      </a:r>
                      <a:r>
                        <a:rPr lang="en-US" altLang="en-US" sz="1400" dirty="0">
                          <a:solidFill>
                            <a:srgbClr val="891603"/>
                          </a:solidFill>
                          <a:cs typeface="Arial" charset="0"/>
                        </a:rPr>
                        <a:t>.</a:t>
                      </a:r>
                      <a:endParaRPr lang="en-US" altLang="en-US" sz="1400" dirty="0">
                        <a:cs typeface="Arial" charset="0"/>
                      </a:endParaRPr>
                    </a:p>
                  </a:txBody>
                  <a:tcPr anchor="ctr"/>
                </a:tc>
                <a:tc>
                  <a:txBody>
                    <a:bodyPr/>
                    <a:lstStyle/>
                    <a:p>
                      <a:pPr marL="342900" indent="-342900" algn="l">
                        <a:buFont typeface="+mj-lt"/>
                        <a:buAutoNum type="arabicPeriod"/>
                      </a:pPr>
                      <a:r>
                        <a:rPr lang="en-US" altLang="en-US" sz="1400" dirty="0">
                          <a:cs typeface="Arial" charset="0"/>
                        </a:rPr>
                        <a:t>Social withdrawal.</a:t>
                      </a:r>
                      <a:endParaRPr lang="en-US" altLang="en-US" sz="600" b="1" dirty="0">
                        <a:solidFill>
                          <a:srgbClr val="009051"/>
                        </a:solidFill>
                        <a:cs typeface="Arial" charset="0"/>
                      </a:endParaRPr>
                    </a:p>
                    <a:p>
                      <a:pPr marL="342900" indent="-342900" algn="l">
                        <a:buFont typeface="+mj-lt"/>
                        <a:buAutoNum type="arabicPeriod"/>
                      </a:pPr>
                      <a:r>
                        <a:rPr lang="en-US" altLang="en-US" sz="1400" dirty="0">
                          <a:cs typeface="Arial" charset="0"/>
                        </a:rPr>
                        <a:t>Anhedonia (absence of pleasure).</a:t>
                      </a:r>
                    </a:p>
                    <a:p>
                      <a:pPr marL="342900" indent="-342900" algn="l">
                        <a:buFont typeface="+mj-lt"/>
                        <a:buAutoNum type="arabicPeriod"/>
                      </a:pPr>
                      <a:r>
                        <a:rPr lang="en-US" altLang="en-US" sz="1400" dirty="0">
                          <a:cs typeface="Arial" charset="0"/>
                        </a:rPr>
                        <a:t>Emotional blunting.</a:t>
                      </a:r>
                    </a:p>
                    <a:p>
                      <a:pPr algn="l"/>
                      <a:endParaRPr lang="en-US" sz="1200" dirty="0"/>
                    </a:p>
                  </a:txBody>
                  <a:tcPr anchor="ctr"/>
                </a:tc>
                <a:extLst>
                  <a:ext uri="{0D108BD9-81ED-4DB2-BD59-A6C34878D82A}">
                    <a16:rowId xmlns:a16="http://schemas.microsoft.com/office/drawing/2014/main" val="10003"/>
                  </a:ext>
                </a:extLst>
              </a:tr>
            </a:tbl>
          </a:graphicData>
        </a:graphic>
      </p:graphicFrame>
      <p:sp>
        <p:nvSpPr>
          <p:cNvPr id="7" name="Rectangle 6">
            <a:extLst>
              <a:ext uri="{FF2B5EF4-FFF2-40B4-BE49-F238E27FC236}">
                <a16:creationId xmlns:a16="http://schemas.microsoft.com/office/drawing/2014/main" id="{2FCF3ED1-8D67-4B17-9B90-26FB53747726}"/>
              </a:ext>
            </a:extLst>
          </p:cNvPr>
          <p:cNvSpPr/>
          <p:nvPr/>
        </p:nvSpPr>
        <p:spPr>
          <a:xfrm>
            <a:off x="0" y="5526873"/>
            <a:ext cx="6858000" cy="30660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n w="6600">
                  <a:solidFill>
                    <a:schemeClr val="tx1"/>
                  </a:solidFill>
                  <a:prstDash val="solid"/>
                </a:ln>
                <a:solidFill>
                  <a:schemeClr val="bg1"/>
                </a:solidFill>
                <a:effectLst>
                  <a:outerShdw dist="38100" dir="2700000" algn="tl" rotWithShape="0">
                    <a:schemeClr val="accent2"/>
                  </a:outerShdw>
                </a:effectLst>
                <a:latin typeface="Abadi MT Condensed Extra Bold" charset="0"/>
                <a:ea typeface="Abadi MT Condensed Extra Bold" charset="0"/>
                <a:cs typeface="Abadi MT Condensed Extra Bold" charset="0"/>
              </a:rPr>
              <a:t>Dopamine System</a:t>
            </a:r>
          </a:p>
        </p:txBody>
      </p:sp>
      <p:graphicFrame>
        <p:nvGraphicFramePr>
          <p:cNvPr id="8" name="Diagram 7"/>
          <p:cNvGraphicFramePr/>
          <p:nvPr>
            <p:extLst>
              <p:ext uri="{D42A27DB-BD31-4B8C-83A1-F6EECF244321}">
                <p14:modId xmlns:p14="http://schemas.microsoft.com/office/powerpoint/2010/main" val="612102103"/>
              </p:ext>
            </p:extLst>
          </p:nvPr>
        </p:nvGraphicFramePr>
        <p:xfrm>
          <a:off x="192881" y="5937334"/>
          <a:ext cx="4572000" cy="250037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1" name="Rectangle 3"/>
          <p:cNvSpPr txBox="1">
            <a:spLocks noChangeArrowheads="1"/>
          </p:cNvSpPr>
          <p:nvPr/>
        </p:nvSpPr>
        <p:spPr>
          <a:xfrm>
            <a:off x="0" y="8547470"/>
            <a:ext cx="4233672" cy="1121400"/>
          </a:xfrm>
          <a:prstGeom prst="rect">
            <a:avLst/>
          </a:prstGeom>
        </p:spPr>
        <p:txBody>
          <a:bodyPr vert="horz" lIns="91440" tIns="45720" rIns="91440" bIns="45720" rtlCol="0">
            <a:normAutofit fontScale="85000" lnSpcReduction="20000"/>
          </a:bodyPr>
          <a:lstStyle>
            <a:lvl1pPr marL="128588" indent="-128588" algn="l" defTabSz="514350" rtl="0" eaLnBrk="1" latinLnBrk="0" hangingPunct="1">
              <a:lnSpc>
                <a:spcPct val="90000"/>
              </a:lnSpc>
              <a:spcBef>
                <a:spcPts val="563"/>
              </a:spcBef>
              <a:buFont typeface="Arial"/>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a:buChar char="•"/>
              <a:defRPr sz="1013" kern="1200">
                <a:solidFill>
                  <a:schemeClr val="tx1"/>
                </a:solidFill>
                <a:latin typeface="+mn-lt"/>
                <a:ea typeface="+mn-ea"/>
                <a:cs typeface="+mn-cs"/>
              </a:defRPr>
            </a:lvl9pPr>
          </a:lstStyle>
          <a:p>
            <a:pPr marL="609600" indent="-609600"/>
            <a:endParaRPr lang="en-US" altLang="en-US" sz="1600" dirty="0"/>
          </a:p>
          <a:p>
            <a:pPr marL="0" indent="0">
              <a:buNone/>
            </a:pPr>
            <a:r>
              <a:rPr lang="en-US" altLang="en-US" sz="1600" dirty="0"/>
              <a:t>      </a:t>
            </a:r>
            <a:r>
              <a:rPr lang="en-US" altLang="en-US" sz="2100" b="1" dirty="0">
                <a:ea typeface="+mj-ea"/>
                <a:cs typeface="+mj-cs"/>
              </a:rPr>
              <a:t>DOPAMINE RECEPTORS :</a:t>
            </a:r>
          </a:p>
          <a:p>
            <a:pPr marL="0" indent="0">
              <a:buNone/>
            </a:pPr>
            <a:r>
              <a:rPr lang="en-US" altLang="en-US" sz="1600" dirty="0"/>
              <a:t>      There are at least five subtypes of receptors:</a:t>
            </a:r>
          </a:p>
          <a:p>
            <a:pPr marL="876300" lvl="1" indent="-533400">
              <a:buClr>
                <a:srgbClr val="FFFF66"/>
              </a:buClr>
              <a:buFont typeface="Arial"/>
              <a:buNone/>
            </a:pPr>
            <a:r>
              <a:rPr lang="en-US" altLang="en-US" sz="1600" dirty="0"/>
              <a:t>           </a:t>
            </a:r>
            <a:r>
              <a:rPr lang="en-US" altLang="en-US" sz="1600" b="1" dirty="0"/>
              <a:t>D 1,   </a:t>
            </a:r>
            <a:r>
              <a:rPr lang="en-US" altLang="en-US" sz="1600" b="1" dirty="0">
                <a:solidFill>
                  <a:srgbClr val="FF0000"/>
                </a:solidFill>
              </a:rPr>
              <a:t>D 2</a:t>
            </a:r>
            <a:r>
              <a:rPr lang="en-US" altLang="en-US" sz="1600" b="1" dirty="0"/>
              <a:t>,  D 3,  D 4,   D 5</a:t>
            </a:r>
          </a:p>
          <a:p>
            <a:pPr marL="876300" lvl="1" indent="-533400">
              <a:buClr>
                <a:srgbClr val="FFFF66"/>
              </a:buClr>
              <a:buFont typeface="Arial"/>
              <a:buNone/>
            </a:pPr>
            <a:r>
              <a:rPr lang="en-US" altLang="en-US" sz="1600" b="1" dirty="0">
                <a:solidFill>
                  <a:srgbClr val="00B050"/>
                </a:solidFill>
              </a:rPr>
              <a:t>D2 is the classical dopamine receptor </a:t>
            </a:r>
          </a:p>
        </p:txBody>
      </p:sp>
      <p:sp>
        <p:nvSpPr>
          <p:cNvPr id="2" name="TextBox 1">
            <a:extLst>
              <a:ext uri="{FF2B5EF4-FFF2-40B4-BE49-F238E27FC236}">
                <a16:creationId xmlns:a16="http://schemas.microsoft.com/office/drawing/2014/main" id="{8BF56F1D-622E-4BAE-97B5-75076627B5B9}"/>
              </a:ext>
            </a:extLst>
          </p:cNvPr>
          <p:cNvSpPr txBox="1"/>
          <p:nvPr/>
        </p:nvSpPr>
        <p:spPr>
          <a:xfrm>
            <a:off x="42200" y="8411281"/>
            <a:ext cx="5001288" cy="615553"/>
          </a:xfrm>
          <a:prstGeom prst="rect">
            <a:avLst/>
          </a:prstGeom>
          <a:noFill/>
        </p:spPr>
        <p:txBody>
          <a:bodyPr wrap="square" rtlCol="1">
            <a:spAutoFit/>
          </a:bodyPr>
          <a:lstStyle/>
          <a:p>
            <a:r>
              <a:rPr lang="en-US" sz="1000" dirty="0">
                <a:solidFill>
                  <a:srgbClr val="00B050"/>
                </a:solidFill>
              </a:rPr>
              <a:t>Most of </a:t>
            </a:r>
            <a:r>
              <a:rPr lang="en-US" sz="1000" spc="-5" dirty="0">
                <a:solidFill>
                  <a:srgbClr val="00B050"/>
                </a:solidFill>
                <a:cs typeface="Century Gothic"/>
              </a:rPr>
              <a:t>schizophrenia drugs side effects comes from blocking D2 receptors in pathways other than </a:t>
            </a:r>
            <a:r>
              <a:rPr lang="en-US" altLang="en-US" sz="1000" dirty="0">
                <a:solidFill>
                  <a:srgbClr val="00B050"/>
                </a:solidFill>
                <a:cs typeface="Traditional Arabic" charset="0"/>
              </a:rPr>
              <a:t>Mesolimbic-</a:t>
            </a:r>
            <a:r>
              <a:rPr lang="en-US" altLang="en-US" sz="1000" dirty="0" err="1">
                <a:solidFill>
                  <a:srgbClr val="00B050"/>
                </a:solidFill>
                <a:cs typeface="Traditional Arabic" charset="0"/>
              </a:rPr>
              <a:t>mesocortical</a:t>
            </a:r>
            <a:r>
              <a:rPr lang="en-US" altLang="en-US" sz="1000" dirty="0">
                <a:solidFill>
                  <a:srgbClr val="00B050"/>
                </a:solidFill>
                <a:cs typeface="Traditional Arabic" charset="0"/>
              </a:rPr>
              <a:t> . If we avoid </a:t>
            </a:r>
            <a:r>
              <a:rPr lang="en-US" altLang="en-US" sz="1000" dirty="0" smtClean="0">
                <a:solidFill>
                  <a:srgbClr val="00B050"/>
                </a:solidFill>
                <a:cs typeface="Traditional Arabic" charset="0"/>
              </a:rPr>
              <a:t>blocking D2 so, we </a:t>
            </a:r>
            <a:r>
              <a:rPr lang="en-US" altLang="en-US" sz="1000" dirty="0">
                <a:solidFill>
                  <a:srgbClr val="00B050"/>
                </a:solidFill>
                <a:cs typeface="Traditional Arabic" charset="0"/>
              </a:rPr>
              <a:t>avoid these side effects </a:t>
            </a:r>
            <a:endParaRPr lang="en-US" sz="1000" dirty="0">
              <a:solidFill>
                <a:srgbClr val="00B050"/>
              </a:solidFill>
            </a:endParaRPr>
          </a:p>
          <a:p>
            <a:r>
              <a:rPr lang="en-US" sz="1400" spc="-5" dirty="0">
                <a:cs typeface="Century Gothic"/>
              </a:rPr>
              <a:t> </a:t>
            </a:r>
            <a:endParaRPr lang="ar-SA" dirty="0"/>
          </a:p>
        </p:txBody>
      </p:sp>
      <p:pic>
        <p:nvPicPr>
          <p:cNvPr id="3" name="Picture 2"/>
          <p:cNvPicPr>
            <a:picLocks noChangeAspect="1"/>
          </p:cNvPicPr>
          <p:nvPr/>
        </p:nvPicPr>
        <p:blipFill rotWithShape="1">
          <a:blip r:embed="rId13">
            <a:extLst>
              <a:ext uri="{28A0092B-C50C-407E-A947-70E740481C1C}">
                <a14:useLocalDpi xmlns:a14="http://schemas.microsoft.com/office/drawing/2010/main" val="0"/>
              </a:ext>
            </a:extLst>
          </a:blip>
          <a:srcRect l="16169" t="15126" r="16890" b="2950"/>
          <a:stretch/>
        </p:blipFill>
        <p:spPr>
          <a:xfrm>
            <a:off x="4941037" y="6216906"/>
            <a:ext cx="1839018" cy="1406625"/>
          </a:xfrm>
          <a:prstGeom prst="rect">
            <a:avLst/>
          </a:prstGeom>
        </p:spPr>
      </p:pic>
      <p:pic>
        <p:nvPicPr>
          <p:cNvPr id="14" name="Picture 13"/>
          <p:cNvPicPr>
            <a:picLocks noChangeAspect="1"/>
          </p:cNvPicPr>
          <p:nvPr/>
        </p:nvPicPr>
        <p:blipFill rotWithShape="1">
          <a:blip r:embed="rId14">
            <a:extLst>
              <a:ext uri="{28A0092B-C50C-407E-A947-70E740481C1C}">
                <a14:useLocalDpi xmlns:a14="http://schemas.microsoft.com/office/drawing/2010/main" val="0"/>
              </a:ext>
            </a:extLst>
          </a:blip>
          <a:srcRect l="16056" t="12451" r="16590" b="6506"/>
          <a:stretch/>
        </p:blipFill>
        <p:spPr>
          <a:xfrm>
            <a:off x="4932402" y="7716534"/>
            <a:ext cx="1847653" cy="1389495"/>
          </a:xfrm>
          <a:prstGeom prst="rect">
            <a:avLst/>
          </a:prstGeom>
        </p:spPr>
      </p:pic>
    </p:spTree>
    <p:extLst>
      <p:ext uri="{BB962C8B-B14F-4D97-AF65-F5344CB8AC3E}">
        <p14:creationId xmlns:p14="http://schemas.microsoft.com/office/powerpoint/2010/main" val="92433614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6858000" cy="43313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n w="6600">
                  <a:solidFill>
                    <a:schemeClr val="tx1"/>
                  </a:solidFill>
                  <a:prstDash val="solid"/>
                </a:ln>
                <a:solidFill>
                  <a:schemeClr val="bg1"/>
                </a:solidFill>
                <a:effectLst>
                  <a:outerShdw dist="38100" dir="2700000" algn="tl" rotWithShape="0">
                    <a:schemeClr val="accent2"/>
                  </a:outerShdw>
                </a:effectLst>
                <a:latin typeface="Abadi MT Condensed Extra Bold" charset="0"/>
                <a:ea typeface="Abadi MT Condensed Extra Bold" charset="0"/>
                <a:cs typeface="Abadi MT Condensed Extra Bold" charset="0"/>
              </a:rPr>
              <a:t>Antipsychotic drugs </a:t>
            </a:r>
          </a:p>
        </p:txBody>
      </p:sp>
      <p:sp>
        <p:nvSpPr>
          <p:cNvPr id="5" name="Rectangle 4"/>
          <p:cNvSpPr/>
          <p:nvPr/>
        </p:nvSpPr>
        <p:spPr>
          <a:xfrm>
            <a:off x="0" y="864252"/>
            <a:ext cx="6742497" cy="523220"/>
          </a:xfrm>
          <a:prstGeom prst="rect">
            <a:avLst/>
          </a:prstGeom>
        </p:spPr>
        <p:txBody>
          <a:bodyPr wrap="square">
            <a:spAutoFit/>
          </a:bodyPr>
          <a:lstStyle/>
          <a:p>
            <a:pPr>
              <a:defRPr/>
            </a:pPr>
            <a:r>
              <a:rPr lang="en-US" sz="1400" dirty="0">
                <a:cs typeface="Arial" panose="020B0604020202020204" pitchFamily="34" charset="0"/>
              </a:rPr>
              <a:t>are group of drugs used in the treatment of schizophrenia. </a:t>
            </a:r>
            <a:endParaRPr lang="en-US" sz="1400" dirty="0">
              <a:solidFill>
                <a:srgbClr val="FF5050"/>
              </a:solidFill>
              <a:effectLst>
                <a:outerShdw blurRad="38100" dist="38100" dir="2700000" algn="tl" rotWithShape="0">
                  <a:srgbClr val="000000">
                    <a:alpha val="43137"/>
                  </a:srgbClr>
                </a:outerShdw>
              </a:effectLst>
              <a:cs typeface="Arial" panose="020B0604020202020204" pitchFamily="34" charset="0"/>
            </a:endParaRPr>
          </a:p>
          <a:p>
            <a:pPr>
              <a:defRPr/>
            </a:pPr>
            <a:r>
              <a:rPr lang="en-US" sz="1400" dirty="0">
                <a:effectLst>
                  <a:outerShdw blurRad="38100" dist="38100" dir="2700000" algn="tl" rotWithShape="0">
                    <a:srgbClr val="000000">
                      <a:alpha val="43137"/>
                    </a:srgbClr>
                  </a:outerShdw>
                </a:effectLst>
                <a:cs typeface="Arial" panose="020B0604020202020204" pitchFamily="34" charset="0"/>
              </a:rPr>
              <a:t>  -</a:t>
            </a:r>
            <a:r>
              <a:rPr lang="en-US" sz="1400" dirty="0"/>
              <a:t>Old name (neuroleptic drugs)</a:t>
            </a:r>
          </a:p>
        </p:txBody>
      </p:sp>
      <p:grpSp>
        <p:nvGrpSpPr>
          <p:cNvPr id="6" name="Group 5"/>
          <p:cNvGrpSpPr/>
          <p:nvPr/>
        </p:nvGrpSpPr>
        <p:grpSpPr>
          <a:xfrm>
            <a:off x="1" y="535005"/>
            <a:ext cx="1780674" cy="331269"/>
            <a:chOff x="1287888" y="1350941"/>
            <a:chExt cx="2298276" cy="239780"/>
          </a:xfrm>
          <a:solidFill>
            <a:srgbClr val="942093"/>
          </a:solidFill>
        </p:grpSpPr>
        <p:sp>
          <p:nvSpPr>
            <p:cNvPr id="7" name="Delay 6"/>
            <p:cNvSpPr/>
            <p:nvPr/>
          </p:nvSpPr>
          <p:spPr>
            <a:xfrm>
              <a:off x="3293130" y="1350941"/>
              <a:ext cx="293034" cy="239780"/>
            </a:xfrm>
            <a:prstGeom prst="flowChartDelay">
              <a:avLst/>
            </a:prstGeom>
            <a:solidFill>
              <a:srgbClr val="FFD579">
                <a:alpha val="8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Process 7"/>
            <p:cNvSpPr/>
            <p:nvPr/>
          </p:nvSpPr>
          <p:spPr>
            <a:xfrm>
              <a:off x="1287888" y="1350942"/>
              <a:ext cx="2005245" cy="238316"/>
            </a:xfrm>
            <a:prstGeom prst="flowChartProcess">
              <a:avLst/>
            </a:prstGeom>
            <a:solidFill>
              <a:srgbClr val="FFD579">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solidFill>
                  <a:schemeClr val="tx1"/>
                </a:solidFill>
                <a:latin typeface="CenturyGothic" charset="0"/>
              </a:endParaRPr>
            </a:p>
            <a:p>
              <a:pPr algn="ctr"/>
              <a:endParaRPr lang="ar-SA" sz="1200" b="1" dirty="0">
                <a:solidFill>
                  <a:schemeClr val="tx1"/>
                </a:solidFill>
                <a:latin typeface="CenturyGothic" charset="0"/>
              </a:endParaRPr>
            </a:p>
            <a:p>
              <a:pPr algn="ctr"/>
              <a:r>
                <a:rPr lang="en-US" sz="1200" b="1" dirty="0">
                  <a:solidFill>
                    <a:schemeClr val="tx1"/>
                  </a:solidFill>
                  <a:latin typeface="CenturyGothic" charset="0"/>
                </a:rPr>
                <a:t>What are they ? </a:t>
              </a:r>
            </a:p>
            <a:p>
              <a:pPr algn="ctr"/>
              <a:r>
                <a:rPr lang="en-US" sz="2000" dirty="0">
                  <a:solidFill>
                    <a:schemeClr val="bg2">
                      <a:lumMod val="10000"/>
                    </a:schemeClr>
                  </a:solidFill>
                  <a:latin typeface="Century Gothic" charset="0"/>
                  <a:ea typeface="Century Gothic" charset="0"/>
                  <a:cs typeface="Century Gothic" charset="0"/>
                </a:rPr>
                <a:t> </a:t>
              </a:r>
            </a:p>
          </p:txBody>
        </p:sp>
      </p:grpSp>
      <p:grpSp>
        <p:nvGrpSpPr>
          <p:cNvPr id="9" name="Group 8"/>
          <p:cNvGrpSpPr/>
          <p:nvPr/>
        </p:nvGrpSpPr>
        <p:grpSpPr>
          <a:xfrm>
            <a:off x="1" y="1485020"/>
            <a:ext cx="1780674" cy="329248"/>
            <a:chOff x="1287888" y="1350941"/>
            <a:chExt cx="2298276" cy="238317"/>
          </a:xfrm>
          <a:solidFill>
            <a:srgbClr val="942093"/>
          </a:solidFill>
        </p:grpSpPr>
        <p:sp>
          <p:nvSpPr>
            <p:cNvPr id="10" name="Delay 9"/>
            <p:cNvSpPr/>
            <p:nvPr/>
          </p:nvSpPr>
          <p:spPr>
            <a:xfrm>
              <a:off x="3293130" y="1350941"/>
              <a:ext cx="293034" cy="238316"/>
            </a:xfrm>
            <a:prstGeom prst="flowChartDelay">
              <a:avLst/>
            </a:prstGeom>
            <a:solidFill>
              <a:srgbClr val="FFD579">
                <a:alpha val="8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Process 10"/>
            <p:cNvSpPr/>
            <p:nvPr/>
          </p:nvSpPr>
          <p:spPr>
            <a:xfrm>
              <a:off x="1287888" y="1350942"/>
              <a:ext cx="2005245" cy="238316"/>
            </a:xfrm>
            <a:prstGeom prst="flowChartProcess">
              <a:avLst/>
            </a:prstGeom>
            <a:solidFill>
              <a:srgbClr val="FFD579">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solidFill>
                  <a:schemeClr val="tx1"/>
                </a:solidFill>
                <a:latin typeface="CenturyGothic" charset="0"/>
              </a:endParaRPr>
            </a:p>
            <a:p>
              <a:pPr algn="ctr"/>
              <a:endParaRPr lang="ar-SA" sz="1200" b="1" dirty="0">
                <a:solidFill>
                  <a:schemeClr val="tx1"/>
                </a:solidFill>
                <a:latin typeface="CenturyGothic" charset="0"/>
              </a:endParaRPr>
            </a:p>
            <a:p>
              <a:pPr algn="ctr"/>
              <a:r>
                <a:rPr lang="en-US" sz="1200" b="1" dirty="0">
                  <a:solidFill>
                    <a:schemeClr val="tx1"/>
                  </a:solidFill>
                  <a:latin typeface="CenturyGothic" charset="0"/>
                </a:rPr>
                <a:t>Classification:  </a:t>
              </a:r>
            </a:p>
            <a:p>
              <a:pPr algn="ctr"/>
              <a:r>
                <a:rPr lang="en-US" sz="2000" dirty="0">
                  <a:solidFill>
                    <a:schemeClr val="bg2">
                      <a:lumMod val="10000"/>
                    </a:schemeClr>
                  </a:solidFill>
                  <a:latin typeface="Century Gothic" charset="0"/>
                  <a:ea typeface="Century Gothic" charset="0"/>
                  <a:cs typeface="Century Gothic" charset="0"/>
                </a:rPr>
                <a:t> </a:t>
              </a:r>
            </a:p>
          </p:txBody>
        </p:sp>
      </p:grpSp>
      <p:graphicFrame>
        <p:nvGraphicFramePr>
          <p:cNvPr id="12" name="Table 11"/>
          <p:cNvGraphicFramePr>
            <a:graphicFrameLocks noGrp="1"/>
          </p:cNvGraphicFramePr>
          <p:nvPr>
            <p:extLst>
              <p:ext uri="{D42A27DB-BD31-4B8C-83A1-F6EECF244321}">
                <p14:modId xmlns:p14="http://schemas.microsoft.com/office/powerpoint/2010/main" val="1785872661"/>
              </p:ext>
            </p:extLst>
          </p:nvPr>
        </p:nvGraphicFramePr>
        <p:xfrm>
          <a:off x="163631" y="1911815"/>
          <a:ext cx="6477800" cy="1245271"/>
        </p:xfrm>
        <a:graphic>
          <a:graphicData uri="http://schemas.openxmlformats.org/drawingml/2006/table">
            <a:tbl>
              <a:tblPr firstRow="1" bandRow="1">
                <a:tableStyleId>{5940675A-B579-460E-94D1-54222C63F5DA}</a:tableStyleId>
              </a:tblPr>
              <a:tblGrid>
                <a:gridCol w="3054131">
                  <a:extLst>
                    <a:ext uri="{9D8B030D-6E8A-4147-A177-3AD203B41FA5}">
                      <a16:colId xmlns:a16="http://schemas.microsoft.com/office/drawing/2014/main" val="20000"/>
                    </a:ext>
                  </a:extLst>
                </a:gridCol>
                <a:gridCol w="3423669">
                  <a:extLst>
                    <a:ext uri="{9D8B030D-6E8A-4147-A177-3AD203B41FA5}">
                      <a16:colId xmlns:a16="http://schemas.microsoft.com/office/drawing/2014/main" val="20001"/>
                    </a:ext>
                  </a:extLst>
                </a:gridCol>
              </a:tblGrid>
              <a:tr h="351328">
                <a:tc gridSpan="2">
                  <a:txBody>
                    <a:bodyPr/>
                    <a:lstStyle/>
                    <a:p>
                      <a:pPr algn="ctr"/>
                      <a:r>
                        <a:rPr lang="en-US" sz="1100" spc="-10" dirty="0">
                          <a:cs typeface="Century Gothic"/>
                        </a:rPr>
                        <a:t>Drugs </a:t>
                      </a:r>
                      <a:r>
                        <a:rPr lang="en-US" sz="1100" spc="-5" dirty="0">
                          <a:cs typeface="Century Gothic"/>
                        </a:rPr>
                        <a:t>used </a:t>
                      </a:r>
                      <a:r>
                        <a:rPr lang="en-US" sz="1100" dirty="0">
                          <a:cs typeface="Century Gothic"/>
                        </a:rPr>
                        <a:t>in </a:t>
                      </a:r>
                      <a:r>
                        <a:rPr lang="en-US" sz="1100" spc="-5" dirty="0">
                          <a:cs typeface="Century Gothic"/>
                        </a:rPr>
                        <a:t>schizophrenia </a:t>
                      </a:r>
                      <a:r>
                        <a:rPr lang="en-US" sz="1100" spc="-10" dirty="0">
                          <a:cs typeface="Century Gothic"/>
                        </a:rPr>
                        <a:t>are </a:t>
                      </a:r>
                      <a:r>
                        <a:rPr lang="en-US" sz="1100" spc="-5" dirty="0">
                          <a:cs typeface="Century Gothic"/>
                        </a:rPr>
                        <a:t>classified according </a:t>
                      </a:r>
                      <a:r>
                        <a:rPr lang="en-US" sz="1100" spc="-10" dirty="0">
                          <a:cs typeface="Century Gothic"/>
                        </a:rPr>
                        <a:t>to </a:t>
                      </a:r>
                      <a:r>
                        <a:rPr lang="en-US" sz="1100" b="1" u="none" spc="-5" dirty="0">
                          <a:solidFill>
                            <a:srgbClr val="FF0000"/>
                          </a:solidFill>
                          <a:cs typeface="Century Gothic"/>
                        </a:rPr>
                        <a:t>chemical </a:t>
                      </a:r>
                      <a:r>
                        <a:rPr lang="en-US" sz="1100" b="1" u="none" spc="-10" dirty="0">
                          <a:solidFill>
                            <a:srgbClr val="FF0000"/>
                          </a:solidFill>
                          <a:cs typeface="Century Gothic"/>
                        </a:rPr>
                        <a:t>structures</a:t>
                      </a:r>
                      <a:r>
                        <a:rPr lang="en-US" sz="1100" b="1" u="none" spc="100" dirty="0">
                          <a:solidFill>
                            <a:srgbClr val="FF0000"/>
                          </a:solidFill>
                          <a:cs typeface="Century Gothic"/>
                        </a:rPr>
                        <a:t> </a:t>
                      </a:r>
                      <a:r>
                        <a:rPr lang="en-US" sz="1100" dirty="0">
                          <a:cs typeface="Century Gothic"/>
                        </a:rPr>
                        <a:t>Into</a:t>
                      </a:r>
                      <a:endParaRPr lang="en-US" sz="1050" dirty="0"/>
                    </a:p>
                  </a:txBody>
                  <a:tcPr anchor="ctr">
                    <a:solidFill>
                      <a:srgbClr val="942093">
                        <a:alpha val="36078"/>
                      </a:srgbClr>
                    </a:solidFill>
                  </a:tcPr>
                </a:tc>
                <a:tc hMerge="1">
                  <a:txBody>
                    <a:bodyPr/>
                    <a:lstStyle/>
                    <a:p>
                      <a:endParaRPr lang="en-US"/>
                    </a:p>
                  </a:txBody>
                  <a:tcPr/>
                </a:tc>
                <a:extLst>
                  <a:ext uri="{0D108BD9-81ED-4DB2-BD59-A6C34878D82A}">
                    <a16:rowId xmlns:a16="http://schemas.microsoft.com/office/drawing/2014/main" val="10000"/>
                  </a:ext>
                </a:extLst>
              </a:tr>
              <a:tr h="407029">
                <a:tc>
                  <a:txBody>
                    <a:bodyPr/>
                    <a:lstStyle/>
                    <a:p>
                      <a:pPr marL="0" marR="0" indent="0" algn="ctr" defTabSz="514350" rtl="0" eaLnBrk="1" fontAlgn="auto" latinLnBrk="0" hangingPunct="1">
                        <a:lnSpc>
                          <a:spcPct val="100000"/>
                        </a:lnSpc>
                        <a:spcBef>
                          <a:spcPts val="0"/>
                        </a:spcBef>
                        <a:spcAft>
                          <a:spcPts val="0"/>
                        </a:spcAft>
                        <a:buClrTx/>
                        <a:buSzTx/>
                        <a:buFontTx/>
                        <a:buNone/>
                        <a:tabLst/>
                        <a:defRPr/>
                      </a:pPr>
                      <a:r>
                        <a:rPr lang="en-US" sz="1050" b="1" dirty="0">
                          <a:solidFill>
                            <a:schemeClr val="tx1">
                              <a:lumMod val="95000"/>
                              <a:lumOff val="5000"/>
                            </a:schemeClr>
                          </a:solidFill>
                          <a:cs typeface="Century Gothic"/>
                        </a:rPr>
                        <a:t>Typical</a:t>
                      </a:r>
                      <a:endParaRPr lang="en-US" sz="1050" dirty="0">
                        <a:solidFill>
                          <a:schemeClr val="tx1">
                            <a:lumMod val="95000"/>
                            <a:lumOff val="5000"/>
                          </a:schemeClr>
                        </a:solidFill>
                        <a:cs typeface="Century Gothic"/>
                      </a:endParaRPr>
                    </a:p>
                  </a:txBody>
                  <a:tcPr anchor="ctr">
                    <a:solidFill>
                      <a:srgbClr val="8EFA00">
                        <a:alpha val="36863"/>
                      </a:srgbClr>
                    </a:solidFill>
                  </a:tcPr>
                </a:tc>
                <a:tc>
                  <a:txBody>
                    <a:bodyPr/>
                    <a:lstStyle/>
                    <a:p>
                      <a:pPr marL="0" marR="0" indent="0" algn="ctr" defTabSz="514350" rtl="0" eaLnBrk="1" fontAlgn="auto" latinLnBrk="0" hangingPunct="1">
                        <a:lnSpc>
                          <a:spcPct val="100000"/>
                        </a:lnSpc>
                        <a:spcBef>
                          <a:spcPts val="0"/>
                        </a:spcBef>
                        <a:spcAft>
                          <a:spcPts val="0"/>
                        </a:spcAft>
                        <a:buClrTx/>
                        <a:buSzTx/>
                        <a:buFontTx/>
                        <a:buNone/>
                        <a:tabLst/>
                        <a:defRPr/>
                      </a:pPr>
                      <a:r>
                        <a:rPr lang="en-US" sz="1050" b="1" u="heavy" dirty="0">
                          <a:solidFill>
                            <a:schemeClr val="tx1">
                              <a:lumMod val="95000"/>
                              <a:lumOff val="5000"/>
                            </a:schemeClr>
                          </a:solidFill>
                          <a:uFill>
                            <a:solidFill>
                              <a:srgbClr val="36506A"/>
                            </a:solidFill>
                          </a:uFill>
                          <a:cs typeface="Century Gothic"/>
                        </a:rPr>
                        <a:t>A</a:t>
                      </a:r>
                      <a:r>
                        <a:rPr lang="en-US" sz="1050" b="1" dirty="0">
                          <a:solidFill>
                            <a:schemeClr val="tx1">
                              <a:lumMod val="95000"/>
                              <a:lumOff val="5000"/>
                            </a:schemeClr>
                          </a:solidFill>
                          <a:cs typeface="Century Gothic"/>
                        </a:rPr>
                        <a:t>typical</a:t>
                      </a:r>
                      <a:endParaRPr lang="en-US" sz="1050" dirty="0">
                        <a:solidFill>
                          <a:schemeClr val="tx1">
                            <a:lumMod val="95000"/>
                            <a:lumOff val="5000"/>
                          </a:schemeClr>
                        </a:solidFill>
                        <a:cs typeface="Century Gothic"/>
                      </a:endParaRPr>
                    </a:p>
                  </a:txBody>
                  <a:tcPr anchor="ctr">
                    <a:solidFill>
                      <a:srgbClr val="FFD579">
                        <a:alpha val="63137"/>
                      </a:srgbClr>
                    </a:solidFill>
                  </a:tcPr>
                </a:tc>
                <a:extLst>
                  <a:ext uri="{0D108BD9-81ED-4DB2-BD59-A6C34878D82A}">
                    <a16:rowId xmlns:a16="http://schemas.microsoft.com/office/drawing/2014/main" val="10001"/>
                  </a:ext>
                </a:extLst>
              </a:tr>
              <a:tr h="486914">
                <a:tc>
                  <a:txBody>
                    <a:bodyPr/>
                    <a:lstStyle/>
                    <a:p>
                      <a:pPr marL="0" marR="0" indent="0" algn="l" defTabSz="514350" rtl="0" eaLnBrk="1" fontAlgn="auto" latinLnBrk="0" hangingPunct="1">
                        <a:lnSpc>
                          <a:spcPct val="100000"/>
                        </a:lnSpc>
                        <a:spcBef>
                          <a:spcPts val="0"/>
                        </a:spcBef>
                        <a:spcAft>
                          <a:spcPts val="0"/>
                        </a:spcAft>
                        <a:buClrTx/>
                        <a:buSzTx/>
                        <a:buFontTx/>
                        <a:buNone/>
                        <a:tabLst/>
                        <a:defRPr/>
                      </a:pPr>
                      <a:r>
                        <a:rPr lang="en-US" sz="1050" spc="-10" dirty="0">
                          <a:solidFill>
                            <a:srgbClr val="00B050"/>
                          </a:solidFill>
                          <a:cs typeface="Century Gothic"/>
                        </a:rPr>
                        <a:t>discovered </a:t>
                      </a:r>
                      <a:r>
                        <a:rPr lang="en-US" sz="1050" spc="-5" dirty="0">
                          <a:solidFill>
                            <a:srgbClr val="00B050"/>
                          </a:solidFill>
                          <a:cs typeface="Century Gothic"/>
                        </a:rPr>
                        <a:t>first, </a:t>
                      </a:r>
                      <a:r>
                        <a:rPr lang="en-US" sz="1050" b="1" spc="-10" dirty="0">
                          <a:solidFill>
                            <a:srgbClr val="00B050"/>
                          </a:solidFill>
                          <a:cs typeface="Century Gothic"/>
                        </a:rPr>
                        <a:t>non selective</a:t>
                      </a:r>
                      <a:r>
                        <a:rPr lang="en-US" sz="1050" spc="-10" dirty="0">
                          <a:solidFill>
                            <a:srgbClr val="00B050"/>
                          </a:solidFill>
                          <a:cs typeface="Century Gothic"/>
                        </a:rPr>
                        <a:t>,  </a:t>
                      </a:r>
                      <a:r>
                        <a:rPr lang="en-US" sz="1050" b="1" spc="-10" dirty="0">
                          <a:solidFill>
                            <a:srgbClr val="00B050"/>
                          </a:solidFill>
                          <a:cs typeface="Century Gothic"/>
                        </a:rPr>
                        <a:t>many </a:t>
                      </a:r>
                      <a:r>
                        <a:rPr lang="en-US" sz="1050" spc="-5" dirty="0">
                          <a:solidFill>
                            <a:srgbClr val="00B050"/>
                          </a:solidFill>
                          <a:cs typeface="Century Gothic"/>
                        </a:rPr>
                        <a:t>side effects, </a:t>
                      </a:r>
                      <a:r>
                        <a:rPr lang="en-US" sz="1050" b="1" spc="-10" dirty="0">
                          <a:solidFill>
                            <a:srgbClr val="00B050"/>
                          </a:solidFill>
                          <a:cs typeface="Century Gothic"/>
                        </a:rPr>
                        <a:t>rarely </a:t>
                      </a:r>
                      <a:r>
                        <a:rPr lang="en-US" sz="1050" spc="-10" dirty="0">
                          <a:solidFill>
                            <a:srgbClr val="00B050"/>
                          </a:solidFill>
                          <a:cs typeface="Century Gothic"/>
                        </a:rPr>
                        <a:t>used  nowadays.</a:t>
                      </a:r>
                      <a:endParaRPr lang="en-US" sz="1050" dirty="0">
                        <a:solidFill>
                          <a:srgbClr val="00B050"/>
                        </a:solidFill>
                        <a:cs typeface="Century Gothic"/>
                      </a:endParaRPr>
                    </a:p>
                  </a:txBody>
                  <a:tcPr/>
                </a:tc>
                <a:tc>
                  <a:txBody>
                    <a:bodyPr/>
                    <a:lstStyle/>
                    <a:p>
                      <a:pPr marL="0" marR="0" indent="0" algn="l" defTabSz="514350" rtl="0" eaLnBrk="1" fontAlgn="auto" latinLnBrk="0" hangingPunct="1">
                        <a:lnSpc>
                          <a:spcPct val="100000"/>
                        </a:lnSpc>
                        <a:spcBef>
                          <a:spcPts val="0"/>
                        </a:spcBef>
                        <a:spcAft>
                          <a:spcPts val="0"/>
                        </a:spcAft>
                        <a:buClrTx/>
                        <a:buSzTx/>
                        <a:buFontTx/>
                        <a:buNone/>
                        <a:tabLst/>
                        <a:defRPr/>
                      </a:pPr>
                      <a:r>
                        <a:rPr lang="en-US" sz="1050" spc="-10" dirty="0">
                          <a:solidFill>
                            <a:srgbClr val="00B050"/>
                          </a:solidFill>
                          <a:cs typeface="Century Gothic"/>
                        </a:rPr>
                        <a:t>more selective, </a:t>
                      </a:r>
                      <a:r>
                        <a:rPr lang="en-US" sz="1050" spc="-5" dirty="0">
                          <a:solidFill>
                            <a:srgbClr val="00B050"/>
                          </a:solidFill>
                          <a:cs typeface="Century Gothic"/>
                        </a:rPr>
                        <a:t>less side  effects, </a:t>
                      </a:r>
                      <a:r>
                        <a:rPr lang="en-US" sz="1050" b="1" spc="-5" dirty="0">
                          <a:solidFill>
                            <a:srgbClr val="00B050"/>
                          </a:solidFill>
                          <a:cs typeface="Century Gothic"/>
                        </a:rPr>
                        <a:t>1</a:t>
                      </a:r>
                      <a:r>
                        <a:rPr lang="en-US" sz="1050" b="1" spc="-7" baseline="26143" dirty="0">
                          <a:solidFill>
                            <a:srgbClr val="00B050"/>
                          </a:solidFill>
                          <a:cs typeface="Century Gothic"/>
                        </a:rPr>
                        <a:t>st </a:t>
                      </a:r>
                      <a:r>
                        <a:rPr lang="en-US" sz="1050" dirty="0">
                          <a:solidFill>
                            <a:srgbClr val="00B050"/>
                          </a:solidFill>
                          <a:cs typeface="Century Gothic"/>
                        </a:rPr>
                        <a:t>line </a:t>
                      </a:r>
                      <a:r>
                        <a:rPr lang="en-US" sz="1050" spc="-10" dirty="0">
                          <a:solidFill>
                            <a:srgbClr val="00B050"/>
                          </a:solidFill>
                          <a:cs typeface="Century Gothic"/>
                        </a:rPr>
                        <a:t>treatment </a:t>
                      </a:r>
                      <a:r>
                        <a:rPr lang="en-US" sz="1050" spc="-5" dirty="0">
                          <a:solidFill>
                            <a:srgbClr val="00B050"/>
                          </a:solidFill>
                          <a:cs typeface="Century Gothic"/>
                        </a:rPr>
                        <a:t>for  schizophrenia.</a:t>
                      </a:r>
                      <a:endParaRPr lang="en-US" sz="1050" dirty="0">
                        <a:solidFill>
                          <a:srgbClr val="00B050"/>
                        </a:solidFill>
                        <a:cs typeface="Century Gothic"/>
                      </a:endParaRPr>
                    </a:p>
                  </a:txBody>
                  <a:tcPr/>
                </a:tc>
                <a:extLst>
                  <a:ext uri="{0D108BD9-81ED-4DB2-BD59-A6C34878D82A}">
                    <a16:rowId xmlns:a16="http://schemas.microsoft.com/office/drawing/2014/main" val="10002"/>
                  </a:ext>
                </a:extLst>
              </a:tr>
            </a:tbl>
          </a:graphicData>
        </a:graphic>
      </p:graphicFrame>
      <p:graphicFrame>
        <p:nvGraphicFramePr>
          <p:cNvPr id="13" name="object 9">
            <a:extLst>
              <a:ext uri="{FF2B5EF4-FFF2-40B4-BE49-F238E27FC236}">
                <a16:creationId xmlns:a16="http://schemas.microsoft.com/office/drawing/2014/main" id="{ACAE80D9-518D-4336-A17C-E2775B5EEE7B}"/>
              </a:ext>
            </a:extLst>
          </p:cNvPr>
          <p:cNvGraphicFramePr>
            <a:graphicFrameLocks noGrp="1"/>
          </p:cNvGraphicFramePr>
          <p:nvPr>
            <p:extLst>
              <p:ext uri="{D42A27DB-BD31-4B8C-83A1-F6EECF244321}">
                <p14:modId xmlns:p14="http://schemas.microsoft.com/office/powerpoint/2010/main" val="2645335823"/>
              </p:ext>
            </p:extLst>
          </p:nvPr>
        </p:nvGraphicFramePr>
        <p:xfrm>
          <a:off x="163631" y="3157086"/>
          <a:ext cx="6477800" cy="3856273"/>
        </p:xfrm>
        <a:graphic>
          <a:graphicData uri="http://schemas.openxmlformats.org/drawingml/2006/table">
            <a:tbl>
              <a:tblPr firstRow="1" bandRow="1">
                <a:tableStyleId>{5940675A-B579-460E-94D1-54222C63F5DA}</a:tableStyleId>
              </a:tblPr>
              <a:tblGrid>
                <a:gridCol w="3058404">
                  <a:extLst>
                    <a:ext uri="{9D8B030D-6E8A-4147-A177-3AD203B41FA5}">
                      <a16:colId xmlns:a16="http://schemas.microsoft.com/office/drawing/2014/main" val="20000"/>
                    </a:ext>
                  </a:extLst>
                </a:gridCol>
                <a:gridCol w="3419396">
                  <a:extLst>
                    <a:ext uri="{9D8B030D-6E8A-4147-A177-3AD203B41FA5}">
                      <a16:colId xmlns:a16="http://schemas.microsoft.com/office/drawing/2014/main" val="20001"/>
                    </a:ext>
                  </a:extLst>
                </a:gridCol>
              </a:tblGrid>
              <a:tr h="344395">
                <a:tc gridSpan="2">
                  <a:txBody>
                    <a:bodyPr/>
                    <a:lstStyle/>
                    <a:p>
                      <a:pPr marL="695960" lvl="0" algn="ctr">
                        <a:lnSpc>
                          <a:spcPct val="100000"/>
                        </a:lnSpc>
                        <a:spcBef>
                          <a:spcPts val="630"/>
                        </a:spcBef>
                      </a:pPr>
                      <a:r>
                        <a:rPr lang="en-US" sz="1400" b="1" kern="1200" dirty="0">
                          <a:solidFill>
                            <a:schemeClr val="tx1"/>
                          </a:solidFill>
                          <a:latin typeface="CenturyGothic" charset="0"/>
                          <a:ea typeface="+mn-ea"/>
                          <a:cs typeface="+mn-cs"/>
                        </a:rPr>
                        <a:t>Classification</a:t>
                      </a:r>
                      <a:r>
                        <a:rPr lang="en-US" sz="1400" b="1" kern="1200" baseline="0" dirty="0">
                          <a:solidFill>
                            <a:schemeClr val="tx1"/>
                          </a:solidFill>
                          <a:latin typeface="CenturyGothic" charset="0"/>
                          <a:ea typeface="+mn-ea"/>
                          <a:cs typeface="+mn-cs"/>
                        </a:rPr>
                        <a:t> of antipsychotic </a:t>
                      </a:r>
                      <a:r>
                        <a:rPr lang="en-US" sz="1400" b="1" kern="1200" baseline="0" dirty="0" smtClean="0">
                          <a:solidFill>
                            <a:schemeClr val="tx1"/>
                          </a:solidFill>
                          <a:latin typeface="CenturyGothic" charset="0"/>
                          <a:ea typeface="+mn-ea"/>
                          <a:cs typeface="+mn-cs"/>
                        </a:rPr>
                        <a:t>drugs</a:t>
                      </a:r>
                      <a:endParaRPr sz="900" kern="1200" spc="-5" dirty="0">
                        <a:solidFill>
                          <a:schemeClr val="bg1">
                            <a:lumMod val="50000"/>
                          </a:schemeClr>
                        </a:solidFill>
                        <a:latin typeface="+mn-lt"/>
                        <a:ea typeface="+mn-ea"/>
                        <a:cs typeface="Century Gothic"/>
                      </a:endParaRPr>
                    </a:p>
                  </a:txBody>
                  <a:tcPr marL="0" marR="0" marT="80010" marB="0">
                    <a:solidFill>
                      <a:srgbClr val="00FDFF">
                        <a:alpha val="29020"/>
                      </a:srgbClr>
                    </a:solidFill>
                  </a:tcPr>
                </a:tc>
                <a:tc hMerge="1">
                  <a:txBody>
                    <a:bodyPr/>
                    <a:lstStyle/>
                    <a:p>
                      <a:endParaRPr lang="en-US"/>
                    </a:p>
                  </a:txBody>
                  <a:tcPr/>
                </a:tc>
                <a:extLst>
                  <a:ext uri="{0D108BD9-81ED-4DB2-BD59-A6C34878D82A}">
                    <a16:rowId xmlns:a16="http://schemas.microsoft.com/office/drawing/2014/main" val="576088275"/>
                  </a:ext>
                </a:extLst>
              </a:tr>
              <a:tr h="295015">
                <a:tc gridSpan="2">
                  <a:txBody>
                    <a:bodyPr/>
                    <a:lstStyle/>
                    <a:p>
                      <a:pPr marL="695960">
                        <a:lnSpc>
                          <a:spcPct val="100000"/>
                        </a:lnSpc>
                        <a:spcBef>
                          <a:spcPts val="630"/>
                        </a:spcBef>
                      </a:pPr>
                      <a:r>
                        <a:rPr sz="1050" b="1" kern="1200" spc="-5" dirty="0">
                          <a:solidFill>
                            <a:srgbClr val="FF0000"/>
                          </a:solidFill>
                          <a:latin typeface="+mn-lt"/>
                          <a:ea typeface="+mn-ea"/>
                          <a:cs typeface="Century Gothic"/>
                        </a:rPr>
                        <a:t>Typical </a:t>
                      </a:r>
                      <a:r>
                        <a:rPr sz="1050" kern="1200" spc="-5" dirty="0">
                          <a:solidFill>
                            <a:schemeClr val="tx1"/>
                          </a:solidFill>
                          <a:latin typeface="+mn-lt"/>
                          <a:ea typeface="+mn-ea"/>
                          <a:cs typeface="Century Gothic"/>
                        </a:rPr>
                        <a:t>Antipsychotic Drug</a:t>
                      </a:r>
                      <a:r>
                        <a:rPr lang="en-US" sz="1050" kern="1200" spc="-5" dirty="0">
                          <a:solidFill>
                            <a:schemeClr val="tx1"/>
                          </a:solidFill>
                          <a:latin typeface="+mn-lt"/>
                          <a:ea typeface="+mn-ea"/>
                          <a:cs typeface="Century Gothic"/>
                        </a:rPr>
                        <a:t>s</a:t>
                      </a:r>
                      <a:r>
                        <a:rPr lang="ar-SA" sz="1050" kern="1200" spc="-5" dirty="0">
                          <a:solidFill>
                            <a:schemeClr val="tx1"/>
                          </a:solidFill>
                          <a:latin typeface="+mn-lt"/>
                          <a:ea typeface="+mn-ea"/>
                          <a:cs typeface="Century Gothic"/>
                        </a:rPr>
                        <a:t> →</a:t>
                      </a:r>
                      <a:r>
                        <a:rPr lang="en-GB" sz="1050" b="1" kern="1200" spc="-5" dirty="0">
                          <a:solidFill>
                            <a:srgbClr val="FF0000"/>
                          </a:solidFill>
                          <a:latin typeface="+mn-lt"/>
                          <a:ea typeface="+mn-ea"/>
                          <a:cs typeface="Century Gothic"/>
                        </a:rPr>
                        <a:t>a</a:t>
                      </a:r>
                      <a:r>
                        <a:rPr sz="1050" b="1" kern="1200" spc="-5" dirty="0" err="1">
                          <a:solidFill>
                            <a:srgbClr val="FF0000"/>
                          </a:solidFill>
                          <a:latin typeface="+mn-lt"/>
                          <a:ea typeface="+mn-ea"/>
                          <a:cs typeface="Century Gothic"/>
                        </a:rPr>
                        <a:t>ffect</a:t>
                      </a:r>
                      <a:r>
                        <a:rPr sz="1050" b="1" kern="1200" spc="-5" dirty="0">
                          <a:solidFill>
                            <a:srgbClr val="FF0000"/>
                          </a:solidFill>
                          <a:latin typeface="+mn-lt"/>
                          <a:ea typeface="+mn-ea"/>
                          <a:cs typeface="Century Gothic"/>
                        </a:rPr>
                        <a:t> D2 mainly</a:t>
                      </a:r>
                      <a:r>
                        <a:rPr lang="en-US" sz="1050" b="1" kern="1200" spc="-5" dirty="0">
                          <a:solidFill>
                            <a:srgbClr val="FF0000"/>
                          </a:solidFill>
                          <a:latin typeface="+mn-lt"/>
                          <a:ea typeface="+mn-ea"/>
                          <a:cs typeface="Century Gothic"/>
                        </a:rPr>
                        <a:t> </a:t>
                      </a:r>
                      <a:r>
                        <a:rPr lang="en-US" sz="1050" b="1" kern="1200" spc="-5" dirty="0">
                          <a:solidFill>
                            <a:srgbClr val="00B050"/>
                          </a:solidFill>
                          <a:latin typeface="+mn-lt"/>
                          <a:ea typeface="+mn-ea"/>
                          <a:cs typeface="Century Gothic"/>
                        </a:rPr>
                        <a:t>Except </a:t>
                      </a:r>
                      <a:r>
                        <a:rPr lang="en-US" sz="1050" b="1" dirty="0" err="1">
                          <a:solidFill>
                            <a:srgbClr val="00B050"/>
                          </a:solidFill>
                        </a:rPr>
                        <a:t>Cariprazine</a:t>
                      </a:r>
                      <a:r>
                        <a:rPr lang="en-US" sz="1050" b="1" dirty="0">
                          <a:solidFill>
                            <a:srgbClr val="00B050"/>
                          </a:solidFill>
                        </a:rPr>
                        <a:t> on D3</a:t>
                      </a:r>
                      <a:r>
                        <a:rPr lang="en-US" sz="1050" b="1" kern="1200" spc="-5" dirty="0">
                          <a:solidFill>
                            <a:srgbClr val="00B050"/>
                          </a:solidFill>
                          <a:latin typeface="+mn-lt"/>
                          <a:ea typeface="+mn-ea"/>
                          <a:cs typeface="Century Gothic"/>
                        </a:rPr>
                        <a:t>  </a:t>
                      </a:r>
                      <a:r>
                        <a:rPr lang="ar-SA" sz="1050" b="1" kern="1200" spc="-5" dirty="0">
                          <a:solidFill>
                            <a:srgbClr val="FF0000"/>
                          </a:solidFill>
                          <a:latin typeface="+mn-lt"/>
                          <a:ea typeface="+mn-ea"/>
                          <a:cs typeface="Century Gothic"/>
                        </a:rPr>
                        <a:t>→</a:t>
                      </a:r>
                      <a:r>
                        <a:rPr lang="en-GB" sz="1050" b="1" kern="1200" spc="-5" dirty="0">
                          <a:solidFill>
                            <a:srgbClr val="FF0000"/>
                          </a:solidFill>
                          <a:latin typeface="+mn-lt"/>
                          <a:ea typeface="+mn-ea"/>
                          <a:cs typeface="Century Gothic"/>
                        </a:rPr>
                        <a:t> t</a:t>
                      </a:r>
                      <a:r>
                        <a:rPr sz="1050" b="1" kern="1200" spc="-5" dirty="0" err="1">
                          <a:solidFill>
                            <a:srgbClr val="FF0000"/>
                          </a:solidFill>
                          <a:latin typeface="+mn-lt"/>
                          <a:ea typeface="+mn-ea"/>
                          <a:cs typeface="Century Gothic"/>
                        </a:rPr>
                        <a:t>reat</a:t>
                      </a:r>
                      <a:r>
                        <a:rPr sz="1050" b="1" kern="1200" spc="-5" dirty="0">
                          <a:solidFill>
                            <a:srgbClr val="FF0000"/>
                          </a:solidFill>
                          <a:latin typeface="+mn-lt"/>
                          <a:ea typeface="+mn-ea"/>
                          <a:cs typeface="Century Gothic"/>
                        </a:rPr>
                        <a:t> the +ve symptoms.</a:t>
                      </a:r>
                    </a:p>
                  </a:txBody>
                  <a:tcPr marL="0" marR="0" marT="80010" marB="0" anchor="ctr">
                    <a:solidFill>
                      <a:srgbClr val="8EFA00">
                        <a:alpha val="40000"/>
                      </a:srgbClr>
                    </a:solidFill>
                  </a:tcPr>
                </a:tc>
                <a:tc hMerge="1">
                  <a:txBody>
                    <a:bodyPr/>
                    <a:lstStyle/>
                    <a:p>
                      <a:endParaRPr lang="en-US"/>
                    </a:p>
                  </a:txBody>
                  <a:tcPr/>
                </a:tc>
                <a:extLst>
                  <a:ext uri="{0D108BD9-81ED-4DB2-BD59-A6C34878D82A}">
                    <a16:rowId xmlns:a16="http://schemas.microsoft.com/office/drawing/2014/main" val="10001"/>
                  </a:ext>
                </a:extLst>
              </a:tr>
              <a:tr h="372536">
                <a:tc>
                  <a:txBody>
                    <a:bodyPr/>
                    <a:lstStyle/>
                    <a:p>
                      <a:pPr marL="11430" algn="ctr">
                        <a:lnSpc>
                          <a:spcPct val="100000"/>
                        </a:lnSpc>
                        <a:spcBef>
                          <a:spcPts val="335"/>
                        </a:spcBef>
                      </a:pPr>
                      <a:r>
                        <a:rPr sz="1050" b="1" kern="1200" spc="-5" dirty="0">
                          <a:solidFill>
                            <a:srgbClr val="0432FF"/>
                          </a:solidFill>
                          <a:latin typeface="+mn-lt"/>
                          <a:ea typeface="+mn-ea"/>
                          <a:cs typeface="Century Gothic"/>
                        </a:rPr>
                        <a:t>Phenothiazine</a:t>
                      </a:r>
                      <a:r>
                        <a:rPr sz="1050" kern="1200" spc="-5" dirty="0">
                          <a:solidFill>
                            <a:schemeClr val="tx1"/>
                          </a:solidFill>
                          <a:latin typeface="+mn-lt"/>
                          <a:ea typeface="+mn-ea"/>
                          <a:cs typeface="Century Gothic"/>
                        </a:rPr>
                        <a:t> derivatives</a:t>
                      </a:r>
                    </a:p>
                    <a:p>
                      <a:pPr marL="11430" algn="ctr">
                        <a:lnSpc>
                          <a:spcPct val="100000"/>
                        </a:lnSpc>
                        <a:spcBef>
                          <a:spcPts val="5"/>
                        </a:spcBef>
                      </a:pPr>
                      <a:r>
                        <a:rPr sz="1050" kern="1200" spc="-5" dirty="0">
                          <a:solidFill>
                            <a:srgbClr val="00B050"/>
                          </a:solidFill>
                          <a:latin typeface="+mn-lt"/>
                          <a:ea typeface="+mn-ea"/>
                          <a:cs typeface="Century Gothic"/>
                        </a:rPr>
                        <a:t>Its chemical structure similarto TCAs </a:t>
                      </a:r>
                      <a:r>
                        <a:rPr lang="en-US" sz="1050" kern="1200" spc="-5" dirty="0">
                          <a:solidFill>
                            <a:srgbClr val="00B050"/>
                          </a:solidFill>
                          <a:latin typeface="+mn-lt"/>
                          <a:ea typeface="+mn-ea"/>
                          <a:cs typeface="Century Gothic"/>
                        </a:rPr>
                        <a:t>→</a:t>
                      </a:r>
                      <a:r>
                        <a:rPr sz="1050" kern="1200" spc="-5" dirty="0">
                          <a:solidFill>
                            <a:srgbClr val="00B050"/>
                          </a:solidFill>
                          <a:latin typeface="+mn-lt"/>
                          <a:ea typeface="+mn-ea"/>
                          <a:cs typeface="Century Gothic"/>
                        </a:rPr>
                        <a:t>similar ADRs</a:t>
                      </a:r>
                    </a:p>
                  </a:txBody>
                  <a:tcPr marL="0" marR="0" marT="42545" marB="0"/>
                </a:tc>
                <a:tc>
                  <a:txBody>
                    <a:bodyPr/>
                    <a:lstStyle/>
                    <a:p>
                      <a:pPr marL="360000" algn="r">
                        <a:lnSpc>
                          <a:spcPct val="100000"/>
                        </a:lnSpc>
                        <a:spcBef>
                          <a:spcPts val="815"/>
                        </a:spcBef>
                      </a:pPr>
                      <a:r>
                        <a:rPr lang="en-US" sz="1050" kern="1200" spc="-5" dirty="0" smtClean="0">
                          <a:solidFill>
                            <a:schemeClr val="bg1">
                              <a:lumMod val="50000"/>
                            </a:schemeClr>
                          </a:solidFill>
                          <a:latin typeface="+mn-lt"/>
                          <a:ea typeface="+mn-ea"/>
                          <a:cs typeface="Century Gothic"/>
                        </a:rPr>
                        <a:t>Such as: </a:t>
                      </a:r>
                      <a:r>
                        <a:rPr sz="1050" b="1" kern="1200" spc="-5" dirty="0" smtClean="0">
                          <a:solidFill>
                            <a:srgbClr val="FF0000"/>
                          </a:solidFill>
                          <a:latin typeface="+mn-lt"/>
                          <a:ea typeface="+mn-ea"/>
                          <a:cs typeface="Century Gothic"/>
                        </a:rPr>
                        <a:t>Chlorpromazine</a:t>
                      </a:r>
                      <a:r>
                        <a:rPr lang="en-US" sz="800" b="1" kern="1200" spc="-5" dirty="0">
                          <a:solidFill>
                            <a:srgbClr val="00B050"/>
                          </a:solidFill>
                          <a:latin typeface="+mn-lt"/>
                          <a:ea typeface="+mn-ea"/>
                          <a:cs typeface="Century Gothic"/>
                        </a:rPr>
                        <a:t>(Protype</a:t>
                      </a:r>
                      <a:r>
                        <a:rPr lang="en-US" sz="800" b="1" kern="1200" spc="-5" baseline="0" dirty="0">
                          <a:solidFill>
                            <a:srgbClr val="00B050"/>
                          </a:solidFill>
                          <a:latin typeface="+mn-lt"/>
                          <a:ea typeface="+mn-ea"/>
                          <a:cs typeface="Century Gothic"/>
                        </a:rPr>
                        <a:t> very old</a:t>
                      </a:r>
                      <a:r>
                        <a:rPr lang="en-US" sz="800" b="1" kern="1200" spc="-5" dirty="0">
                          <a:solidFill>
                            <a:srgbClr val="00B050"/>
                          </a:solidFill>
                          <a:latin typeface="+mn-lt"/>
                          <a:ea typeface="+mn-ea"/>
                          <a:cs typeface="Century Gothic"/>
                        </a:rPr>
                        <a:t>)</a:t>
                      </a:r>
                      <a:r>
                        <a:rPr lang="en-GB" sz="800" b="1" kern="1200" spc="-5" dirty="0">
                          <a:solidFill>
                            <a:srgbClr val="0432FF"/>
                          </a:solidFill>
                          <a:latin typeface="+mn-lt"/>
                          <a:ea typeface="+mn-ea"/>
                          <a:cs typeface="Century Gothic"/>
                        </a:rPr>
                        <a:t>,</a:t>
                      </a:r>
                      <a:r>
                        <a:rPr sz="1050" b="1" kern="1200" spc="-5" dirty="0" err="1">
                          <a:solidFill>
                            <a:srgbClr val="FF0000"/>
                          </a:solidFill>
                          <a:latin typeface="+mn-lt"/>
                          <a:ea typeface="+mn-ea"/>
                          <a:cs typeface="Century Gothic"/>
                        </a:rPr>
                        <a:t>Thioridazine</a:t>
                      </a:r>
                      <a:endParaRPr sz="1050" b="1" kern="1200" spc="-5" dirty="0">
                        <a:solidFill>
                          <a:srgbClr val="FF0000"/>
                        </a:solidFill>
                        <a:latin typeface="+mn-lt"/>
                        <a:ea typeface="+mn-ea"/>
                        <a:cs typeface="Century Gothic"/>
                      </a:endParaRPr>
                    </a:p>
                  </a:txBody>
                  <a:tcPr marL="0" marR="0" marT="103505" marB="0"/>
                </a:tc>
                <a:extLst>
                  <a:ext uri="{0D108BD9-81ED-4DB2-BD59-A6C34878D82A}">
                    <a16:rowId xmlns:a16="http://schemas.microsoft.com/office/drawing/2014/main" val="10002"/>
                  </a:ext>
                </a:extLst>
              </a:tr>
              <a:tr h="311324">
                <a:tc>
                  <a:txBody>
                    <a:bodyPr/>
                    <a:lstStyle/>
                    <a:p>
                      <a:pPr marL="826769">
                        <a:lnSpc>
                          <a:spcPct val="100000"/>
                        </a:lnSpc>
                        <a:spcBef>
                          <a:spcPts val="605"/>
                        </a:spcBef>
                      </a:pPr>
                      <a:r>
                        <a:rPr sz="1050" kern="1200" spc="-5" dirty="0">
                          <a:solidFill>
                            <a:schemeClr val="tx1"/>
                          </a:solidFill>
                          <a:latin typeface="+mn-lt"/>
                          <a:ea typeface="+mn-ea"/>
                          <a:cs typeface="Century Gothic"/>
                        </a:rPr>
                        <a:t>Butyrophenones</a:t>
                      </a:r>
                    </a:p>
                  </a:txBody>
                  <a:tcPr marL="0" marR="0" marT="76835" marB="0"/>
                </a:tc>
                <a:tc>
                  <a:txBody>
                    <a:bodyPr/>
                    <a:lstStyle/>
                    <a:p>
                      <a:pPr marL="13970" algn="ctr">
                        <a:lnSpc>
                          <a:spcPct val="100000"/>
                        </a:lnSpc>
                        <a:spcBef>
                          <a:spcPts val="605"/>
                        </a:spcBef>
                      </a:pPr>
                      <a:r>
                        <a:rPr lang="en-US" sz="1050" kern="1200" spc="-5" dirty="0" smtClean="0">
                          <a:solidFill>
                            <a:schemeClr val="bg1">
                              <a:lumMod val="50000"/>
                            </a:schemeClr>
                          </a:solidFill>
                          <a:latin typeface="+mn-lt"/>
                          <a:ea typeface="+mn-ea"/>
                          <a:cs typeface="Century Gothic"/>
                        </a:rPr>
                        <a:t>Such as: </a:t>
                      </a:r>
                      <a:r>
                        <a:rPr sz="1050" b="1" kern="1200" spc="-5" dirty="0" smtClean="0">
                          <a:solidFill>
                            <a:srgbClr val="FF0000"/>
                          </a:solidFill>
                          <a:latin typeface="+mn-lt"/>
                          <a:ea typeface="+mn-ea"/>
                          <a:cs typeface="Century Gothic"/>
                        </a:rPr>
                        <a:t>Haloperidol</a:t>
                      </a:r>
                      <a:endParaRPr sz="1050" b="1" kern="1200" spc="-5" dirty="0">
                        <a:solidFill>
                          <a:srgbClr val="FF0000"/>
                        </a:solidFill>
                        <a:latin typeface="+mn-lt"/>
                        <a:ea typeface="+mn-ea"/>
                        <a:cs typeface="Century Gothic"/>
                      </a:endParaRPr>
                    </a:p>
                  </a:txBody>
                  <a:tcPr marL="0" marR="0" marT="76835" marB="0"/>
                </a:tc>
                <a:extLst>
                  <a:ext uri="{0D108BD9-81ED-4DB2-BD59-A6C34878D82A}">
                    <a16:rowId xmlns:a16="http://schemas.microsoft.com/office/drawing/2014/main" val="10003"/>
                  </a:ext>
                </a:extLst>
              </a:tr>
              <a:tr h="311324">
                <a:tc>
                  <a:txBody>
                    <a:bodyPr/>
                    <a:lstStyle/>
                    <a:p>
                      <a:pPr marL="936625">
                        <a:lnSpc>
                          <a:spcPct val="100000"/>
                        </a:lnSpc>
                        <a:spcBef>
                          <a:spcPts val="605"/>
                        </a:spcBef>
                      </a:pPr>
                      <a:r>
                        <a:rPr sz="1050" kern="1200" spc="-5" dirty="0">
                          <a:solidFill>
                            <a:schemeClr val="tx1"/>
                          </a:solidFill>
                          <a:latin typeface="+mn-lt"/>
                          <a:ea typeface="+mn-ea"/>
                          <a:cs typeface="Century Gothic"/>
                        </a:rPr>
                        <a:t>Thioxanthene</a:t>
                      </a:r>
                    </a:p>
                  </a:txBody>
                  <a:tcPr marL="0" marR="0" marT="76835" marB="0"/>
                </a:tc>
                <a:tc>
                  <a:txBody>
                    <a:bodyPr/>
                    <a:lstStyle/>
                    <a:p>
                      <a:pPr marL="15875" algn="ctr">
                        <a:lnSpc>
                          <a:spcPct val="100000"/>
                        </a:lnSpc>
                        <a:spcBef>
                          <a:spcPts val="605"/>
                        </a:spcBef>
                      </a:pPr>
                      <a:r>
                        <a:rPr lang="en-US" sz="1050" kern="1200" spc="-5" dirty="0" smtClean="0">
                          <a:solidFill>
                            <a:schemeClr val="bg1">
                              <a:lumMod val="50000"/>
                            </a:schemeClr>
                          </a:solidFill>
                          <a:latin typeface="+mn-lt"/>
                          <a:ea typeface="+mn-ea"/>
                          <a:cs typeface="Century Gothic"/>
                        </a:rPr>
                        <a:t>Such as: </a:t>
                      </a:r>
                      <a:r>
                        <a:rPr sz="1050" b="1" kern="1200" spc="-5" dirty="0" err="1" smtClean="0">
                          <a:solidFill>
                            <a:srgbClr val="0432FF"/>
                          </a:solidFill>
                          <a:latin typeface="+mn-lt"/>
                          <a:ea typeface="+mn-ea"/>
                          <a:cs typeface="Century Gothic"/>
                        </a:rPr>
                        <a:t>Thiothixene</a:t>
                      </a:r>
                      <a:endParaRPr sz="1050" b="1" kern="1200" spc="-5" dirty="0">
                        <a:solidFill>
                          <a:srgbClr val="0432FF"/>
                        </a:solidFill>
                        <a:latin typeface="+mn-lt"/>
                        <a:ea typeface="+mn-ea"/>
                        <a:cs typeface="Century Gothic"/>
                      </a:endParaRPr>
                    </a:p>
                  </a:txBody>
                  <a:tcPr marL="0" marR="0" marT="76835" marB="0"/>
                </a:tc>
                <a:extLst>
                  <a:ext uri="{0D108BD9-81ED-4DB2-BD59-A6C34878D82A}">
                    <a16:rowId xmlns:a16="http://schemas.microsoft.com/office/drawing/2014/main" val="10004"/>
                  </a:ext>
                </a:extLst>
              </a:tr>
              <a:tr h="342290">
                <a:tc gridSpan="2">
                  <a:txBody>
                    <a:bodyPr/>
                    <a:lstStyle/>
                    <a:p>
                      <a:pPr marL="306705" algn="l">
                        <a:lnSpc>
                          <a:spcPct val="100000"/>
                        </a:lnSpc>
                        <a:spcBef>
                          <a:spcPts val="630"/>
                        </a:spcBef>
                      </a:pPr>
                      <a:r>
                        <a:rPr sz="1050" b="1" kern="1200" spc="-5" dirty="0" smtClean="0">
                          <a:solidFill>
                            <a:srgbClr val="FF0000"/>
                          </a:solidFill>
                          <a:latin typeface="+mn-lt"/>
                          <a:ea typeface="+mn-ea"/>
                          <a:cs typeface="Century Gothic"/>
                        </a:rPr>
                        <a:t>Atypical </a:t>
                      </a:r>
                      <a:r>
                        <a:rPr sz="1050" kern="1200" spc="-5" dirty="0">
                          <a:solidFill>
                            <a:schemeClr val="tx1"/>
                          </a:solidFill>
                          <a:latin typeface="+mn-lt"/>
                          <a:ea typeface="+mn-ea"/>
                          <a:cs typeface="Century Gothic"/>
                        </a:rPr>
                        <a:t>Antipsychotic Drugs</a:t>
                      </a:r>
                      <a:r>
                        <a:rPr lang="en-US" sz="1050" kern="1200" spc="-5" dirty="0">
                          <a:solidFill>
                            <a:schemeClr val="tx1"/>
                          </a:solidFill>
                          <a:latin typeface="+mn-lt"/>
                          <a:ea typeface="+mn-ea"/>
                          <a:cs typeface="Century Gothic"/>
                        </a:rPr>
                        <a:t> </a:t>
                      </a:r>
                      <a:r>
                        <a:rPr lang="en-US" sz="900" kern="1200" spc="-5" dirty="0">
                          <a:solidFill>
                            <a:srgbClr val="00B050"/>
                          </a:solidFill>
                          <a:latin typeface="+mn-lt"/>
                          <a:ea typeface="+mn-ea"/>
                          <a:cs typeface="Century Gothic"/>
                        </a:rPr>
                        <a:t>better than </a:t>
                      </a:r>
                      <a:r>
                        <a:rPr lang="en-US" sz="900" kern="1200" spc="-5" dirty="0" smtClean="0">
                          <a:solidFill>
                            <a:srgbClr val="00B050"/>
                          </a:solidFill>
                          <a:latin typeface="+mn-lt"/>
                          <a:ea typeface="+mn-ea"/>
                          <a:cs typeface="Century Gothic"/>
                        </a:rPr>
                        <a:t>typical </a:t>
                      </a:r>
                      <a:r>
                        <a:rPr lang="ar-SA" sz="900" kern="1200" spc="-5" dirty="0" smtClean="0">
                          <a:solidFill>
                            <a:srgbClr val="00B050"/>
                          </a:solidFill>
                          <a:latin typeface="+mn-lt"/>
                          <a:ea typeface="+mn-ea"/>
                          <a:cs typeface="Century Gothic"/>
                        </a:rPr>
                        <a:t> </a:t>
                      </a:r>
                      <a:r>
                        <a:rPr lang="ar-SA" sz="1050" kern="1200" spc="-5" dirty="0" smtClean="0">
                          <a:solidFill>
                            <a:schemeClr val="tx1"/>
                          </a:solidFill>
                          <a:latin typeface="+mn-lt"/>
                          <a:ea typeface="+mn-ea"/>
                          <a:cs typeface="Century Gothic"/>
                        </a:rPr>
                        <a:t>→</a:t>
                      </a:r>
                      <a:r>
                        <a:rPr lang="en-US" sz="1050" b="1" kern="1200" spc="-5" dirty="0" smtClean="0">
                          <a:solidFill>
                            <a:srgbClr val="FF0000"/>
                          </a:solidFill>
                          <a:latin typeface="+mn-lt"/>
                          <a:ea typeface="+mn-ea"/>
                          <a:cs typeface="Century Gothic"/>
                        </a:rPr>
                        <a:t>Affect both DA &amp; 5-HT receptors →treat +</a:t>
                      </a:r>
                      <a:r>
                        <a:rPr lang="en-US" sz="1050" b="1" kern="1200" spc="-5" dirty="0" err="1" smtClean="0">
                          <a:solidFill>
                            <a:srgbClr val="FF0000"/>
                          </a:solidFill>
                          <a:latin typeface="+mn-lt"/>
                          <a:ea typeface="+mn-ea"/>
                          <a:cs typeface="Century Gothic"/>
                        </a:rPr>
                        <a:t>ve</a:t>
                      </a:r>
                      <a:r>
                        <a:rPr lang="en-US" sz="1050" b="1" kern="1200" spc="-5" dirty="0" smtClean="0">
                          <a:solidFill>
                            <a:srgbClr val="FF0000"/>
                          </a:solidFill>
                          <a:latin typeface="+mn-lt"/>
                          <a:ea typeface="+mn-ea"/>
                          <a:cs typeface="Century Gothic"/>
                        </a:rPr>
                        <a:t> &amp; -</a:t>
                      </a:r>
                      <a:r>
                        <a:rPr lang="en-US" sz="1050" b="1" kern="1200" spc="-5" dirty="0" err="1" smtClean="0">
                          <a:solidFill>
                            <a:srgbClr val="FF0000"/>
                          </a:solidFill>
                          <a:latin typeface="+mn-lt"/>
                          <a:ea typeface="+mn-ea"/>
                          <a:cs typeface="Century Gothic"/>
                        </a:rPr>
                        <a:t>ve</a:t>
                      </a:r>
                      <a:r>
                        <a:rPr lang="en-US" sz="1050" b="1" kern="1200" spc="-5" dirty="0" smtClean="0">
                          <a:solidFill>
                            <a:srgbClr val="FF0000"/>
                          </a:solidFill>
                          <a:latin typeface="+mn-lt"/>
                          <a:ea typeface="+mn-ea"/>
                          <a:cs typeface="Century Gothic"/>
                        </a:rPr>
                        <a:t> </a:t>
                      </a:r>
                      <a:r>
                        <a:rPr lang="en-US" sz="1050" b="1" kern="1200" spc="-5" dirty="0" err="1" smtClean="0">
                          <a:solidFill>
                            <a:srgbClr val="FF0000"/>
                          </a:solidFill>
                          <a:latin typeface="+mn-lt"/>
                          <a:ea typeface="+mn-ea"/>
                          <a:cs typeface="Century Gothic"/>
                        </a:rPr>
                        <a:t>symptmos</a:t>
                      </a:r>
                      <a:r>
                        <a:rPr lang="en-US" sz="1050" b="1" kern="1200" spc="-5" dirty="0" smtClean="0">
                          <a:solidFill>
                            <a:srgbClr val="FF0000"/>
                          </a:solidFill>
                          <a:latin typeface="+mn-lt"/>
                          <a:ea typeface="+mn-ea"/>
                          <a:cs typeface="Century Gothic"/>
                        </a:rPr>
                        <a:t>.</a:t>
                      </a:r>
                    </a:p>
                  </a:txBody>
                  <a:tcPr marL="0" marR="0" marT="80010" marB="0">
                    <a:solidFill>
                      <a:srgbClr val="FFD579">
                        <a:alpha val="38824"/>
                      </a:srgbClr>
                    </a:solidFill>
                  </a:tcPr>
                </a:tc>
                <a:tc hMerge="1">
                  <a:txBody>
                    <a:bodyPr/>
                    <a:lstStyle/>
                    <a:p>
                      <a:pPr marL="306705" marR="0" indent="0" algn="l" defTabSz="514350" rtl="0" eaLnBrk="1" fontAlgn="auto" latinLnBrk="0" hangingPunct="1">
                        <a:lnSpc>
                          <a:spcPct val="100000"/>
                        </a:lnSpc>
                        <a:spcBef>
                          <a:spcPts val="630"/>
                        </a:spcBef>
                        <a:spcAft>
                          <a:spcPts val="0"/>
                        </a:spcAft>
                        <a:buClrTx/>
                        <a:buSzTx/>
                        <a:buFontTx/>
                        <a:buNone/>
                        <a:tabLst/>
                        <a:defRPr/>
                      </a:pPr>
                      <a:endParaRPr lang="en-US" sz="1050" b="1" kern="1200" spc="-5" dirty="0" smtClean="0">
                        <a:solidFill>
                          <a:srgbClr val="FF0000"/>
                        </a:solidFill>
                        <a:latin typeface="+mn-lt"/>
                        <a:ea typeface="+mn-ea"/>
                        <a:cs typeface="Century Gothic"/>
                      </a:endParaRPr>
                    </a:p>
                  </a:txBody>
                  <a:tcPr/>
                </a:tc>
                <a:extLst>
                  <a:ext uri="{0D108BD9-81ED-4DB2-BD59-A6C34878D82A}">
                    <a16:rowId xmlns:a16="http://schemas.microsoft.com/office/drawing/2014/main" val="10005"/>
                  </a:ext>
                </a:extLst>
              </a:tr>
              <a:tr h="311324">
                <a:tc>
                  <a:txBody>
                    <a:bodyPr/>
                    <a:lstStyle/>
                    <a:p>
                      <a:pPr marL="716915">
                        <a:lnSpc>
                          <a:spcPct val="100000"/>
                        </a:lnSpc>
                        <a:spcBef>
                          <a:spcPts val="605"/>
                        </a:spcBef>
                      </a:pPr>
                      <a:r>
                        <a:rPr sz="1050" kern="1200" spc="-5" dirty="0">
                          <a:solidFill>
                            <a:schemeClr val="tx1"/>
                          </a:solidFill>
                          <a:latin typeface="+mn-lt"/>
                          <a:ea typeface="+mn-ea"/>
                          <a:cs typeface="Century Gothic"/>
                        </a:rPr>
                        <a:t>Dibenzodiazepines</a:t>
                      </a:r>
                    </a:p>
                  </a:txBody>
                  <a:tcPr marL="0" marR="0" marT="76835" marB="0"/>
                </a:tc>
                <a:tc>
                  <a:txBody>
                    <a:bodyPr/>
                    <a:lstStyle/>
                    <a:p>
                      <a:pPr marL="15875" algn="ctr" defTabSz="514350" rtl="0" eaLnBrk="1" latinLnBrk="0" hangingPunct="1">
                        <a:lnSpc>
                          <a:spcPct val="100000"/>
                        </a:lnSpc>
                        <a:spcBef>
                          <a:spcPts val="605"/>
                        </a:spcBef>
                      </a:pPr>
                      <a:r>
                        <a:rPr lang="en-US" sz="1050" kern="1200" spc="-5" dirty="0" smtClean="0">
                          <a:solidFill>
                            <a:schemeClr val="bg1">
                              <a:lumMod val="50000"/>
                            </a:schemeClr>
                          </a:solidFill>
                          <a:latin typeface="+mn-lt"/>
                          <a:ea typeface="+mn-ea"/>
                          <a:cs typeface="Century Gothic"/>
                        </a:rPr>
                        <a:t>Such as: </a:t>
                      </a:r>
                      <a:r>
                        <a:rPr sz="1050" b="1" kern="1200" spc="-5" dirty="0" smtClean="0">
                          <a:solidFill>
                            <a:srgbClr val="0432FF"/>
                          </a:solidFill>
                          <a:latin typeface="+mn-lt"/>
                          <a:ea typeface="+mn-ea"/>
                          <a:cs typeface="Century Gothic"/>
                        </a:rPr>
                        <a:t>Clozapine</a:t>
                      </a:r>
                      <a:endParaRPr sz="1050" b="1" kern="1200" spc="-5" dirty="0">
                        <a:solidFill>
                          <a:srgbClr val="0432FF"/>
                        </a:solidFill>
                        <a:latin typeface="+mn-lt"/>
                        <a:ea typeface="+mn-ea"/>
                        <a:cs typeface="Century Gothic"/>
                      </a:endParaRPr>
                    </a:p>
                  </a:txBody>
                  <a:tcPr marL="0" marR="0" marT="76835" marB="0"/>
                </a:tc>
                <a:extLst>
                  <a:ext uri="{0D108BD9-81ED-4DB2-BD59-A6C34878D82A}">
                    <a16:rowId xmlns:a16="http://schemas.microsoft.com/office/drawing/2014/main" val="10006"/>
                  </a:ext>
                </a:extLst>
              </a:tr>
              <a:tr h="311324">
                <a:tc>
                  <a:txBody>
                    <a:bodyPr/>
                    <a:lstStyle/>
                    <a:p>
                      <a:pPr marL="897255">
                        <a:lnSpc>
                          <a:spcPct val="100000"/>
                        </a:lnSpc>
                        <a:spcBef>
                          <a:spcPts val="605"/>
                        </a:spcBef>
                      </a:pPr>
                      <a:r>
                        <a:rPr sz="1050" kern="1200" spc="-5" dirty="0">
                          <a:solidFill>
                            <a:schemeClr val="tx1"/>
                          </a:solidFill>
                          <a:latin typeface="+mn-lt"/>
                          <a:ea typeface="+mn-ea"/>
                          <a:cs typeface="Century Gothic"/>
                        </a:rPr>
                        <a:t>Benzisoxazoles</a:t>
                      </a:r>
                      <a:endParaRPr sz="1050" kern="1200" spc="-5">
                        <a:solidFill>
                          <a:schemeClr val="tx1"/>
                        </a:solidFill>
                        <a:latin typeface="+mn-lt"/>
                        <a:ea typeface="+mn-ea"/>
                        <a:cs typeface="Century Gothic"/>
                      </a:endParaRPr>
                    </a:p>
                  </a:txBody>
                  <a:tcPr marL="0" marR="0" marT="76835" marB="0"/>
                </a:tc>
                <a:tc>
                  <a:txBody>
                    <a:bodyPr/>
                    <a:lstStyle/>
                    <a:p>
                      <a:pPr marL="15875" algn="ctr" defTabSz="514350" rtl="0" eaLnBrk="1" latinLnBrk="0" hangingPunct="1">
                        <a:lnSpc>
                          <a:spcPct val="100000"/>
                        </a:lnSpc>
                        <a:spcBef>
                          <a:spcPts val="605"/>
                        </a:spcBef>
                      </a:pPr>
                      <a:r>
                        <a:rPr lang="en-US" sz="1050" kern="1200" spc="-5" dirty="0" smtClean="0">
                          <a:solidFill>
                            <a:schemeClr val="bg1">
                              <a:lumMod val="50000"/>
                            </a:schemeClr>
                          </a:solidFill>
                          <a:latin typeface="+mn-lt"/>
                          <a:ea typeface="+mn-ea"/>
                          <a:cs typeface="Century Gothic"/>
                        </a:rPr>
                        <a:t>Such as: </a:t>
                      </a:r>
                      <a:r>
                        <a:rPr sz="1050" b="1" kern="1200" spc="-5" dirty="0" smtClean="0">
                          <a:solidFill>
                            <a:srgbClr val="0432FF"/>
                          </a:solidFill>
                          <a:latin typeface="+mn-lt"/>
                          <a:ea typeface="+mn-ea"/>
                          <a:cs typeface="Century Gothic"/>
                        </a:rPr>
                        <a:t>Risperidone</a:t>
                      </a:r>
                      <a:endParaRPr sz="1050" b="1" kern="1200" spc="-5" dirty="0">
                        <a:solidFill>
                          <a:srgbClr val="0432FF"/>
                        </a:solidFill>
                        <a:latin typeface="+mn-lt"/>
                        <a:ea typeface="+mn-ea"/>
                        <a:cs typeface="Century Gothic"/>
                      </a:endParaRPr>
                    </a:p>
                  </a:txBody>
                  <a:tcPr marL="0" marR="0" marT="76835" marB="0"/>
                </a:tc>
                <a:extLst>
                  <a:ext uri="{0D108BD9-81ED-4DB2-BD59-A6C34878D82A}">
                    <a16:rowId xmlns:a16="http://schemas.microsoft.com/office/drawing/2014/main" val="10007"/>
                  </a:ext>
                </a:extLst>
              </a:tr>
              <a:tr h="311324">
                <a:tc>
                  <a:txBody>
                    <a:bodyPr/>
                    <a:lstStyle/>
                    <a:p>
                      <a:pPr marL="444500">
                        <a:lnSpc>
                          <a:spcPct val="100000"/>
                        </a:lnSpc>
                        <a:spcBef>
                          <a:spcPts val="605"/>
                        </a:spcBef>
                      </a:pPr>
                      <a:r>
                        <a:rPr sz="1050" kern="1200" spc="-5" dirty="0">
                          <a:solidFill>
                            <a:schemeClr val="tx1"/>
                          </a:solidFill>
                          <a:latin typeface="+mn-lt"/>
                          <a:ea typeface="+mn-ea"/>
                          <a:cs typeface="Century Gothic"/>
                        </a:rPr>
                        <a:t>Thienobenzodiazepines</a:t>
                      </a:r>
                    </a:p>
                  </a:txBody>
                  <a:tcPr marL="0" marR="0" marT="76835" marB="0"/>
                </a:tc>
                <a:tc>
                  <a:txBody>
                    <a:bodyPr/>
                    <a:lstStyle/>
                    <a:p>
                      <a:pPr marL="15875" algn="ctr" defTabSz="514350" rtl="0" eaLnBrk="1" latinLnBrk="0" hangingPunct="1">
                        <a:lnSpc>
                          <a:spcPct val="100000"/>
                        </a:lnSpc>
                        <a:spcBef>
                          <a:spcPts val="605"/>
                        </a:spcBef>
                      </a:pPr>
                      <a:r>
                        <a:rPr lang="en-US" sz="1050" kern="1200" spc="-5" dirty="0" smtClean="0">
                          <a:solidFill>
                            <a:schemeClr val="bg1">
                              <a:lumMod val="50000"/>
                            </a:schemeClr>
                          </a:solidFill>
                          <a:latin typeface="+mn-lt"/>
                          <a:ea typeface="+mn-ea"/>
                          <a:cs typeface="Century Gothic"/>
                        </a:rPr>
                        <a:t>Such as: </a:t>
                      </a:r>
                      <a:r>
                        <a:rPr sz="1050" b="1" kern="1200" spc="-5" dirty="0" smtClean="0">
                          <a:solidFill>
                            <a:srgbClr val="0432FF"/>
                          </a:solidFill>
                          <a:latin typeface="+mn-lt"/>
                          <a:ea typeface="+mn-ea"/>
                          <a:cs typeface="Century Gothic"/>
                        </a:rPr>
                        <a:t>Olanzapine</a:t>
                      </a:r>
                      <a:endParaRPr sz="1050" b="1" kern="1200" spc="-5" dirty="0">
                        <a:solidFill>
                          <a:srgbClr val="0432FF"/>
                        </a:solidFill>
                        <a:latin typeface="+mn-lt"/>
                        <a:ea typeface="+mn-ea"/>
                        <a:cs typeface="Century Gothic"/>
                      </a:endParaRPr>
                    </a:p>
                  </a:txBody>
                  <a:tcPr marL="0" marR="0" marT="76835" marB="0"/>
                </a:tc>
                <a:extLst>
                  <a:ext uri="{0D108BD9-81ED-4DB2-BD59-A6C34878D82A}">
                    <a16:rowId xmlns:a16="http://schemas.microsoft.com/office/drawing/2014/main" val="10008"/>
                  </a:ext>
                </a:extLst>
              </a:tr>
              <a:tr h="311324">
                <a:tc>
                  <a:txBody>
                    <a:bodyPr/>
                    <a:lstStyle/>
                    <a:p>
                      <a:pPr marL="695960">
                        <a:lnSpc>
                          <a:spcPct val="100000"/>
                        </a:lnSpc>
                        <a:spcBef>
                          <a:spcPts val="610"/>
                        </a:spcBef>
                      </a:pPr>
                      <a:r>
                        <a:rPr sz="1050" kern="1200" spc="-5" dirty="0">
                          <a:solidFill>
                            <a:schemeClr val="tx1"/>
                          </a:solidFill>
                          <a:latin typeface="+mn-lt"/>
                          <a:ea typeface="+mn-ea"/>
                          <a:cs typeface="Century Gothic"/>
                        </a:rPr>
                        <a:t>Dibenzothiazepines</a:t>
                      </a:r>
                    </a:p>
                  </a:txBody>
                  <a:tcPr marL="0" marR="0" marT="77470" marB="0"/>
                </a:tc>
                <a:tc>
                  <a:txBody>
                    <a:bodyPr/>
                    <a:lstStyle/>
                    <a:p>
                      <a:pPr marL="15875" algn="ctr" defTabSz="514350" rtl="0" eaLnBrk="1" latinLnBrk="0" hangingPunct="1">
                        <a:lnSpc>
                          <a:spcPct val="100000"/>
                        </a:lnSpc>
                        <a:spcBef>
                          <a:spcPts val="605"/>
                        </a:spcBef>
                      </a:pPr>
                      <a:r>
                        <a:rPr lang="en-US" sz="1050" kern="1200" spc="-5" dirty="0" smtClean="0">
                          <a:solidFill>
                            <a:schemeClr val="bg1">
                              <a:lumMod val="50000"/>
                            </a:schemeClr>
                          </a:solidFill>
                          <a:latin typeface="+mn-lt"/>
                          <a:ea typeface="+mn-ea"/>
                          <a:cs typeface="Century Gothic"/>
                        </a:rPr>
                        <a:t>Such as: </a:t>
                      </a:r>
                      <a:r>
                        <a:rPr sz="1050" b="1" kern="1200" spc="-5" dirty="0" smtClean="0">
                          <a:solidFill>
                            <a:srgbClr val="0432FF"/>
                          </a:solidFill>
                          <a:latin typeface="+mn-lt"/>
                          <a:ea typeface="+mn-ea"/>
                          <a:cs typeface="Century Gothic"/>
                        </a:rPr>
                        <a:t>Quetiapine</a:t>
                      </a:r>
                      <a:endParaRPr sz="1050" b="1" kern="1200" spc="-5" dirty="0">
                        <a:solidFill>
                          <a:srgbClr val="0432FF"/>
                        </a:solidFill>
                        <a:latin typeface="+mn-lt"/>
                        <a:ea typeface="+mn-ea"/>
                        <a:cs typeface="Century Gothic"/>
                      </a:endParaRPr>
                    </a:p>
                  </a:txBody>
                  <a:tcPr marL="0" marR="0" marT="77470" marB="0"/>
                </a:tc>
                <a:extLst>
                  <a:ext uri="{0D108BD9-81ED-4DB2-BD59-A6C34878D82A}">
                    <a16:rowId xmlns:a16="http://schemas.microsoft.com/office/drawing/2014/main" val="10009"/>
                  </a:ext>
                </a:extLst>
              </a:tr>
              <a:tr h="311324">
                <a:tc>
                  <a:txBody>
                    <a:bodyPr/>
                    <a:lstStyle/>
                    <a:p>
                      <a:pPr marL="840740">
                        <a:lnSpc>
                          <a:spcPct val="100000"/>
                        </a:lnSpc>
                        <a:spcBef>
                          <a:spcPts val="605"/>
                        </a:spcBef>
                      </a:pPr>
                      <a:r>
                        <a:rPr sz="1050" kern="1200" spc="-5" dirty="0">
                          <a:solidFill>
                            <a:schemeClr val="tx1"/>
                          </a:solidFill>
                          <a:latin typeface="+mn-lt"/>
                          <a:ea typeface="+mn-ea"/>
                          <a:cs typeface="Century Gothic"/>
                        </a:rPr>
                        <a:t>Benzisothiazoles</a:t>
                      </a:r>
                    </a:p>
                  </a:txBody>
                  <a:tcPr marL="0" marR="0" marT="76835" marB="0"/>
                </a:tc>
                <a:tc>
                  <a:txBody>
                    <a:bodyPr/>
                    <a:lstStyle/>
                    <a:p>
                      <a:pPr marL="15875" algn="ctr" defTabSz="514350" rtl="0" eaLnBrk="1" latinLnBrk="0" hangingPunct="1">
                        <a:lnSpc>
                          <a:spcPct val="100000"/>
                        </a:lnSpc>
                        <a:spcBef>
                          <a:spcPts val="605"/>
                        </a:spcBef>
                      </a:pPr>
                      <a:r>
                        <a:rPr lang="en-US" sz="1050" kern="1200" spc="-5" dirty="0" smtClean="0">
                          <a:solidFill>
                            <a:schemeClr val="bg1">
                              <a:lumMod val="50000"/>
                            </a:schemeClr>
                          </a:solidFill>
                          <a:latin typeface="+mn-lt"/>
                          <a:ea typeface="+mn-ea"/>
                          <a:cs typeface="Century Gothic"/>
                        </a:rPr>
                        <a:t>Such as: </a:t>
                      </a:r>
                      <a:r>
                        <a:rPr sz="1050" b="1" kern="1200" spc="-5" dirty="0" smtClean="0">
                          <a:solidFill>
                            <a:srgbClr val="0432FF"/>
                          </a:solidFill>
                          <a:latin typeface="+mn-lt"/>
                          <a:ea typeface="+mn-ea"/>
                          <a:cs typeface="Century Gothic"/>
                        </a:rPr>
                        <a:t>Ziprasidone</a:t>
                      </a:r>
                      <a:endParaRPr sz="1050" b="1" kern="1200" spc="-5" dirty="0">
                        <a:solidFill>
                          <a:srgbClr val="0432FF"/>
                        </a:solidFill>
                        <a:latin typeface="+mn-lt"/>
                        <a:ea typeface="+mn-ea"/>
                        <a:cs typeface="Century Gothic"/>
                      </a:endParaRPr>
                    </a:p>
                  </a:txBody>
                  <a:tcPr marL="0" marR="0" marT="76835" marB="0"/>
                </a:tc>
                <a:extLst>
                  <a:ext uri="{0D108BD9-81ED-4DB2-BD59-A6C34878D82A}">
                    <a16:rowId xmlns:a16="http://schemas.microsoft.com/office/drawing/2014/main" val="10010"/>
                  </a:ext>
                </a:extLst>
              </a:tr>
              <a:tr h="322769">
                <a:tc>
                  <a:txBody>
                    <a:bodyPr/>
                    <a:lstStyle/>
                    <a:p>
                      <a:pPr marL="0" marR="0" lvl="0" indent="0" algn="ctr" defTabSz="514350" rtl="0" eaLnBrk="1" fontAlgn="auto" latinLnBrk="0" hangingPunct="1">
                        <a:lnSpc>
                          <a:spcPct val="100000"/>
                        </a:lnSpc>
                        <a:spcBef>
                          <a:spcPts val="605"/>
                        </a:spcBef>
                        <a:spcAft>
                          <a:spcPts val="0"/>
                        </a:spcAft>
                        <a:buClrTx/>
                        <a:buSzTx/>
                        <a:buFontTx/>
                        <a:buNone/>
                        <a:tabLst/>
                        <a:defRPr/>
                      </a:pPr>
                      <a:r>
                        <a:rPr lang="en-US" sz="1050" kern="1200" spc="-5" dirty="0" err="1" smtClean="0">
                          <a:solidFill>
                            <a:schemeClr val="tx1"/>
                          </a:solidFill>
                          <a:latin typeface="+mn-lt"/>
                          <a:ea typeface="+mn-ea"/>
                          <a:cs typeface="Century Gothic"/>
                        </a:rPr>
                        <a:t>piperazine</a:t>
                      </a:r>
                      <a:r>
                        <a:rPr lang="en-US" sz="1050" kern="1200" spc="-5" dirty="0" smtClean="0">
                          <a:solidFill>
                            <a:schemeClr val="tx1"/>
                          </a:solidFill>
                          <a:latin typeface="+mn-lt"/>
                          <a:ea typeface="+mn-ea"/>
                          <a:cs typeface="Century Gothic"/>
                        </a:rPr>
                        <a:t>/</a:t>
                      </a:r>
                      <a:r>
                        <a:rPr lang="en-US" sz="1050" kern="1200" spc="-5" dirty="0" err="1" smtClean="0">
                          <a:solidFill>
                            <a:schemeClr val="tx1"/>
                          </a:solidFill>
                          <a:latin typeface="+mn-lt"/>
                          <a:ea typeface="+mn-ea"/>
                          <a:cs typeface="Century Gothic"/>
                        </a:rPr>
                        <a:t>piperidine</a:t>
                      </a:r>
                      <a:r>
                        <a:rPr lang="en-US" sz="1050" kern="1200" spc="-5" dirty="0" smtClean="0">
                          <a:solidFill>
                            <a:schemeClr val="tx1"/>
                          </a:solidFill>
                          <a:latin typeface="+mn-lt"/>
                          <a:ea typeface="+mn-ea"/>
                          <a:cs typeface="Century Gothic"/>
                        </a:rPr>
                        <a:t> derivatives</a:t>
                      </a:r>
                    </a:p>
                  </a:txBody>
                  <a:tcPr marL="0" marR="0" marT="76835" marB="0"/>
                </a:tc>
                <a:tc>
                  <a:txBody>
                    <a:bodyPr/>
                    <a:lstStyle/>
                    <a:p>
                      <a:pPr marL="15875" marR="0" lvl="0" indent="0" algn="ctr" defTabSz="514350" rtl="0" eaLnBrk="1" fontAlgn="auto" latinLnBrk="0" hangingPunct="1">
                        <a:lnSpc>
                          <a:spcPct val="100000"/>
                        </a:lnSpc>
                        <a:spcBef>
                          <a:spcPts val="605"/>
                        </a:spcBef>
                        <a:spcAft>
                          <a:spcPts val="0"/>
                        </a:spcAft>
                        <a:buClrTx/>
                        <a:buSzTx/>
                        <a:buFontTx/>
                        <a:buNone/>
                        <a:tabLst/>
                        <a:defRPr/>
                      </a:pPr>
                      <a:r>
                        <a:rPr lang="en-US" sz="1050" kern="1200" spc="-5" dirty="0" smtClean="0">
                          <a:solidFill>
                            <a:schemeClr val="bg1">
                              <a:lumMod val="50000"/>
                            </a:schemeClr>
                          </a:solidFill>
                          <a:latin typeface="+mn-lt"/>
                          <a:ea typeface="+mn-ea"/>
                          <a:cs typeface="Century Gothic"/>
                        </a:rPr>
                        <a:t>Such as: </a:t>
                      </a:r>
                      <a:r>
                        <a:rPr lang="en-US" sz="1050" b="1" i="0" dirty="0" err="1" smtClean="0">
                          <a:solidFill>
                            <a:srgbClr val="0432FF"/>
                          </a:solidFill>
                        </a:rPr>
                        <a:t>Cariprazine</a:t>
                      </a:r>
                      <a:r>
                        <a:rPr lang="en-US" sz="1050" dirty="0" smtClean="0">
                          <a:solidFill>
                            <a:srgbClr val="0432FF"/>
                          </a:solidFill>
                        </a:rPr>
                        <a:t> </a:t>
                      </a:r>
                      <a:r>
                        <a:rPr lang="en-US" sz="1050" b="1" dirty="0" smtClean="0">
                          <a:solidFill>
                            <a:schemeClr val="tx1"/>
                          </a:solidFill>
                        </a:rPr>
                        <a:t>(approved in 2015 by the FDA)</a:t>
                      </a:r>
                      <a:endParaRPr sz="1050" b="1" kern="1200" spc="-5" dirty="0">
                        <a:solidFill>
                          <a:srgbClr val="0432FF"/>
                        </a:solidFill>
                        <a:latin typeface="+mn-lt"/>
                        <a:ea typeface="+mn-ea"/>
                        <a:cs typeface="Century Gothic"/>
                      </a:endParaRPr>
                    </a:p>
                  </a:txBody>
                  <a:tcPr marL="0" marR="0" marT="76835" marB="0"/>
                </a:tc>
                <a:extLst>
                  <a:ext uri="{0D108BD9-81ED-4DB2-BD59-A6C34878D82A}">
                    <a16:rowId xmlns:a16="http://schemas.microsoft.com/office/drawing/2014/main" val="10011"/>
                  </a:ext>
                </a:extLst>
              </a:tr>
            </a:tbl>
          </a:graphicData>
        </a:graphic>
      </p:graphicFrame>
      <p:graphicFrame>
        <p:nvGraphicFramePr>
          <p:cNvPr id="14" name="Table 13">
            <a:extLst>
              <a:ext uri="{FF2B5EF4-FFF2-40B4-BE49-F238E27FC236}">
                <a16:creationId xmlns:a16="http://schemas.microsoft.com/office/drawing/2014/main" id="{425CFB59-EB61-439C-9A62-6C56C43355BF}"/>
              </a:ext>
            </a:extLst>
          </p:cNvPr>
          <p:cNvGraphicFramePr>
            <a:graphicFrameLocks noGrp="1"/>
          </p:cNvGraphicFramePr>
          <p:nvPr>
            <p:extLst>
              <p:ext uri="{D42A27DB-BD31-4B8C-83A1-F6EECF244321}">
                <p14:modId xmlns:p14="http://schemas.microsoft.com/office/powerpoint/2010/main" val="3232653258"/>
              </p:ext>
            </p:extLst>
          </p:nvPr>
        </p:nvGraphicFramePr>
        <p:xfrm>
          <a:off x="163631" y="7133139"/>
          <a:ext cx="6477800" cy="1541968"/>
        </p:xfrm>
        <a:graphic>
          <a:graphicData uri="http://schemas.openxmlformats.org/drawingml/2006/table">
            <a:tbl>
              <a:tblPr rtl="1" firstRow="1" bandRow="1">
                <a:tableStyleId>{00A15C55-8517-42AA-B614-E9B94910E393}</a:tableStyleId>
              </a:tblPr>
              <a:tblGrid>
                <a:gridCol w="6477800">
                  <a:extLst>
                    <a:ext uri="{9D8B030D-6E8A-4147-A177-3AD203B41FA5}">
                      <a16:colId xmlns:a16="http://schemas.microsoft.com/office/drawing/2014/main" val="3868200875"/>
                    </a:ext>
                  </a:extLst>
                </a:gridCol>
              </a:tblGrid>
              <a:tr h="312982">
                <a:tc>
                  <a:txBody>
                    <a:bodyPr/>
                    <a:lstStyle/>
                    <a:p>
                      <a:pPr marL="1210310" marR="0" lvl="2" indent="0" algn="l" defTabSz="514350" rtl="0" eaLnBrk="1" fontAlgn="auto" latinLnBrk="0" hangingPunct="1">
                        <a:lnSpc>
                          <a:spcPct val="100000"/>
                        </a:lnSpc>
                        <a:spcBef>
                          <a:spcPts val="630"/>
                        </a:spcBef>
                        <a:spcAft>
                          <a:spcPts val="0"/>
                        </a:spcAft>
                        <a:buClrTx/>
                        <a:buSzTx/>
                        <a:buFontTx/>
                        <a:buNone/>
                        <a:tabLst/>
                        <a:defRPr/>
                      </a:pPr>
                      <a:r>
                        <a:rPr lang="en-US" sz="1200" b="1" kern="1200" dirty="0">
                          <a:solidFill>
                            <a:schemeClr val="tx1"/>
                          </a:solidFill>
                          <a:latin typeface="CenturyGothic" charset="0"/>
                          <a:ea typeface="+mn-ea"/>
                          <a:cs typeface="+mn-cs"/>
                        </a:rPr>
                        <a:t>The</a:t>
                      </a:r>
                      <a:r>
                        <a:rPr lang="en-US" sz="1200" b="1" kern="1200" baseline="0" dirty="0">
                          <a:solidFill>
                            <a:schemeClr val="tx1"/>
                          </a:solidFill>
                          <a:latin typeface="CenturyGothic" charset="0"/>
                          <a:ea typeface="+mn-ea"/>
                          <a:cs typeface="+mn-cs"/>
                        </a:rPr>
                        <a:t> pharmacological action of antipsychotic drugs result from </a:t>
                      </a:r>
                      <a:endParaRPr lang="en-US" sz="1200" b="1" kern="1200" dirty="0">
                        <a:solidFill>
                          <a:schemeClr val="tx1"/>
                        </a:solidFill>
                        <a:latin typeface="CenturyGothic"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42093">
                        <a:alpha val="45882"/>
                      </a:srgbClr>
                    </a:solidFill>
                  </a:tcPr>
                </a:tc>
                <a:extLst>
                  <a:ext uri="{0D108BD9-81ED-4DB2-BD59-A6C34878D82A}">
                    <a16:rowId xmlns:a16="http://schemas.microsoft.com/office/drawing/2014/main" val="968099780"/>
                  </a:ext>
                </a:extLst>
              </a:tr>
              <a:tr h="324211">
                <a:tc>
                  <a:txBody>
                    <a:bodyPr/>
                    <a:lstStyle/>
                    <a:p>
                      <a:pPr marL="90805" lvl="0" indent="0">
                        <a:lnSpc>
                          <a:spcPct val="100000"/>
                        </a:lnSpc>
                        <a:spcBef>
                          <a:spcPts val="105"/>
                        </a:spcBef>
                        <a:buFont typeface="+mj-lt"/>
                        <a:buNone/>
                        <a:tabLst>
                          <a:tab pos="196850" algn="l"/>
                        </a:tabLst>
                      </a:pPr>
                      <a:r>
                        <a:rPr lang="en-US" sz="1050" kern="1200" spc="-5" dirty="0">
                          <a:solidFill>
                            <a:schemeClr val="tx1"/>
                          </a:solidFill>
                          <a:latin typeface="+mn-lt"/>
                          <a:ea typeface="+mn-ea"/>
                          <a:cs typeface="Century Gothic"/>
                        </a:rPr>
                        <a:t>Blocking </a:t>
                      </a:r>
                      <a:r>
                        <a:rPr lang="en-US" sz="1050" b="1" kern="1200" spc="-5" dirty="0">
                          <a:solidFill>
                            <a:schemeClr val="tx1"/>
                          </a:solidFill>
                          <a:latin typeface="+mn-lt"/>
                          <a:ea typeface="+mn-ea"/>
                          <a:cs typeface="Century Gothic"/>
                        </a:rPr>
                        <a:t>dopamine</a:t>
                      </a:r>
                      <a:r>
                        <a:rPr lang="en-US" sz="1050" kern="1200" spc="-5" dirty="0">
                          <a:solidFill>
                            <a:schemeClr val="tx1"/>
                          </a:solidFill>
                          <a:latin typeface="+mn-lt"/>
                          <a:ea typeface="+mn-ea"/>
                          <a:cs typeface="Century Gothic"/>
                        </a:rPr>
                        <a:t> receptors at different areas in the brain.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15321664"/>
                  </a:ext>
                </a:extLst>
              </a:tr>
              <a:tr h="308009">
                <a:tc>
                  <a:txBody>
                    <a:bodyPr/>
                    <a:lstStyle/>
                    <a:p>
                      <a:pPr marL="0" marR="0" lvl="0" indent="0" algn="l" defTabSz="514350" rtl="1" eaLnBrk="1" fontAlgn="auto" latinLnBrk="0" hangingPunct="1">
                        <a:lnSpc>
                          <a:spcPct val="100000"/>
                        </a:lnSpc>
                        <a:spcBef>
                          <a:spcPts val="0"/>
                        </a:spcBef>
                        <a:spcAft>
                          <a:spcPts val="0"/>
                        </a:spcAft>
                        <a:buClrTx/>
                        <a:buSzTx/>
                        <a:buFontTx/>
                        <a:buNone/>
                        <a:tabLst/>
                        <a:defRPr/>
                      </a:pPr>
                      <a:r>
                        <a:rPr lang="en-US" sz="1050" kern="1200" spc="-5" dirty="0">
                          <a:solidFill>
                            <a:schemeClr val="tx1"/>
                          </a:solidFill>
                          <a:latin typeface="+mn-lt"/>
                          <a:ea typeface="+mn-ea"/>
                          <a:cs typeface="Century Gothic"/>
                        </a:rPr>
                        <a:t>   Blocking </a:t>
                      </a:r>
                      <a:r>
                        <a:rPr lang="en-US" sz="1050" b="1" kern="1200" spc="-5" dirty="0">
                          <a:solidFill>
                            <a:schemeClr val="tx1"/>
                          </a:solidFill>
                          <a:latin typeface="+mn-lt"/>
                          <a:ea typeface="+mn-ea"/>
                          <a:cs typeface="Century Gothic"/>
                        </a:rPr>
                        <a:t>muscarinic</a:t>
                      </a:r>
                      <a:r>
                        <a:rPr lang="en-US" sz="1050" kern="1200" spc="-5" dirty="0">
                          <a:solidFill>
                            <a:schemeClr val="tx1"/>
                          </a:solidFill>
                          <a:latin typeface="+mn-lt"/>
                          <a:ea typeface="+mn-ea"/>
                          <a:cs typeface="Century Gothic"/>
                        </a:rPr>
                        <a:t> receptors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66435718"/>
                  </a:ext>
                </a:extLst>
              </a:tr>
              <a:tr h="317634">
                <a:tc>
                  <a:txBody>
                    <a:bodyPr/>
                    <a:lstStyle/>
                    <a:p>
                      <a:pPr marL="0" marR="0" lvl="0" indent="0" algn="l" defTabSz="514350" rtl="1" eaLnBrk="1" fontAlgn="auto" latinLnBrk="0" hangingPunct="1">
                        <a:lnSpc>
                          <a:spcPct val="100000"/>
                        </a:lnSpc>
                        <a:spcBef>
                          <a:spcPts val="0"/>
                        </a:spcBef>
                        <a:spcAft>
                          <a:spcPts val="0"/>
                        </a:spcAft>
                        <a:buClrTx/>
                        <a:buSzTx/>
                        <a:buFontTx/>
                        <a:buNone/>
                        <a:tabLst/>
                        <a:defRPr/>
                      </a:pPr>
                      <a:r>
                        <a:rPr lang="en-US" sz="1050" kern="1200" spc="-5" dirty="0">
                          <a:solidFill>
                            <a:schemeClr val="tx1"/>
                          </a:solidFill>
                          <a:latin typeface="+mn-lt"/>
                          <a:ea typeface="+mn-ea"/>
                          <a:cs typeface="Century Gothic"/>
                        </a:rPr>
                        <a:t>   Blocking </a:t>
                      </a:r>
                      <a:r>
                        <a:rPr lang="en-US" sz="1050" b="1" kern="1200" spc="-5" dirty="0">
                          <a:solidFill>
                            <a:schemeClr val="tx1"/>
                          </a:solidFill>
                          <a:latin typeface="+mn-lt"/>
                          <a:ea typeface="+mn-ea"/>
                          <a:cs typeface="Century Gothic"/>
                        </a:rPr>
                        <a:t>α-adrenergic </a:t>
                      </a:r>
                      <a:r>
                        <a:rPr lang="en-US" sz="1050" kern="1200" spc="-5" dirty="0">
                          <a:solidFill>
                            <a:schemeClr val="tx1"/>
                          </a:solidFill>
                          <a:latin typeface="+mn-lt"/>
                          <a:ea typeface="+mn-ea"/>
                          <a:cs typeface="Century Gothic"/>
                        </a:rPr>
                        <a:t>receptors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27257920"/>
                  </a:ext>
                </a:extLst>
              </a:tr>
              <a:tr h="279132">
                <a:tc>
                  <a:txBody>
                    <a:bodyPr/>
                    <a:lstStyle/>
                    <a:p>
                      <a:pPr marL="0" marR="0" lvl="0" indent="0" algn="l" defTabSz="514350" rtl="1" eaLnBrk="1" fontAlgn="auto" latinLnBrk="0" hangingPunct="1">
                        <a:lnSpc>
                          <a:spcPct val="100000"/>
                        </a:lnSpc>
                        <a:spcBef>
                          <a:spcPts val="0"/>
                        </a:spcBef>
                        <a:spcAft>
                          <a:spcPts val="0"/>
                        </a:spcAft>
                        <a:buClrTx/>
                        <a:buSzTx/>
                        <a:buFontTx/>
                        <a:buNone/>
                        <a:tabLst/>
                        <a:defRPr/>
                      </a:pPr>
                      <a:r>
                        <a:rPr lang="en-US" sz="1050" kern="1200" spc="-5" dirty="0">
                          <a:solidFill>
                            <a:schemeClr val="tx1"/>
                          </a:solidFill>
                          <a:latin typeface="+mn-lt"/>
                          <a:ea typeface="+mn-ea"/>
                          <a:cs typeface="Century Gothic"/>
                        </a:rPr>
                        <a:t>   Blocking </a:t>
                      </a:r>
                      <a:r>
                        <a:rPr lang="en-US" sz="1050" b="1" kern="1200" spc="-5" dirty="0">
                          <a:solidFill>
                            <a:schemeClr val="tx1"/>
                          </a:solidFill>
                          <a:latin typeface="+mn-lt"/>
                          <a:ea typeface="+mn-ea"/>
                          <a:cs typeface="Century Gothic"/>
                        </a:rPr>
                        <a:t>H1 receptors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52719778"/>
                  </a:ext>
                </a:extLst>
              </a:tr>
            </a:tbl>
          </a:graphicData>
        </a:graphic>
      </p:graphicFrame>
      <p:sp>
        <p:nvSpPr>
          <p:cNvPr id="15" name="object 19">
            <a:extLst>
              <a:ext uri="{FF2B5EF4-FFF2-40B4-BE49-F238E27FC236}">
                <a16:creationId xmlns:a16="http://schemas.microsoft.com/office/drawing/2014/main" id="{67B6EC59-36B0-43B5-A7D3-420E010C9049}"/>
              </a:ext>
            </a:extLst>
          </p:cNvPr>
          <p:cNvSpPr/>
          <p:nvPr/>
        </p:nvSpPr>
        <p:spPr>
          <a:xfrm>
            <a:off x="5184250" y="7458323"/>
            <a:ext cx="1457181" cy="1227076"/>
          </a:xfrm>
          <a:prstGeom prst="rect">
            <a:avLst/>
          </a:prstGeom>
          <a:blipFill>
            <a:blip r:embed="rId3" cstate="print"/>
            <a:stretch>
              <a:fillRect/>
            </a:stretch>
          </a:blipFill>
        </p:spPr>
        <p:txBody>
          <a:bodyPr wrap="square" lIns="0" tIns="0" rIns="0" bIns="0" rtlCol="0"/>
          <a:lstStyle/>
          <a:p>
            <a:endParaRPr/>
          </a:p>
        </p:txBody>
      </p:sp>
      <p:sp>
        <p:nvSpPr>
          <p:cNvPr id="2" name="TextBox 1"/>
          <p:cNvSpPr txBox="1"/>
          <p:nvPr/>
        </p:nvSpPr>
        <p:spPr>
          <a:xfrm>
            <a:off x="5269584" y="2337847"/>
            <a:ext cx="1178350" cy="293157"/>
          </a:xfrm>
          <a:prstGeom prst="rect">
            <a:avLst/>
          </a:prstGeom>
          <a:noFill/>
        </p:spPr>
        <p:txBody>
          <a:bodyPr wrap="square" rtlCol="0">
            <a:spAutoFit/>
          </a:bodyPr>
          <a:lstStyle/>
          <a:p>
            <a:r>
              <a:rPr lang="en-US" b="1" dirty="0" smtClean="0">
                <a:solidFill>
                  <a:srgbClr val="FF0000"/>
                </a:solidFill>
              </a:rPr>
              <a:t>Better!</a:t>
            </a:r>
            <a:endParaRPr lang="en-US" b="1" dirty="0">
              <a:solidFill>
                <a:srgbClr val="FF0000"/>
              </a:solidFill>
            </a:endParaRPr>
          </a:p>
        </p:txBody>
      </p:sp>
      <p:graphicFrame>
        <p:nvGraphicFramePr>
          <p:cNvPr id="17" name="Table 16">
            <a:extLst>
              <a:ext uri="{FF2B5EF4-FFF2-40B4-BE49-F238E27FC236}">
                <a16:creationId xmlns:a16="http://schemas.microsoft.com/office/drawing/2014/main" id="{B8C9A1B7-7BA2-4695-BC97-DA39E5AFBA60}"/>
              </a:ext>
            </a:extLst>
          </p:cNvPr>
          <p:cNvGraphicFramePr>
            <a:graphicFrameLocks noGrp="1"/>
          </p:cNvGraphicFramePr>
          <p:nvPr>
            <p:extLst>
              <p:ext uri="{D42A27DB-BD31-4B8C-83A1-F6EECF244321}">
                <p14:modId xmlns:p14="http://schemas.microsoft.com/office/powerpoint/2010/main" val="1591393484"/>
              </p:ext>
            </p:extLst>
          </p:nvPr>
        </p:nvGraphicFramePr>
        <p:xfrm>
          <a:off x="163631" y="8675107"/>
          <a:ext cx="6477802" cy="1176393"/>
        </p:xfrm>
        <a:graphic>
          <a:graphicData uri="http://schemas.openxmlformats.org/drawingml/2006/table">
            <a:tbl>
              <a:tblPr rtl="1" firstRow="1" bandRow="1">
                <a:tableStyleId>{5940675A-B579-460E-94D1-54222C63F5DA}</a:tableStyleId>
              </a:tblPr>
              <a:tblGrid>
                <a:gridCol w="3238901">
                  <a:extLst>
                    <a:ext uri="{9D8B030D-6E8A-4147-A177-3AD203B41FA5}">
                      <a16:colId xmlns:a16="http://schemas.microsoft.com/office/drawing/2014/main" val="1625011553"/>
                    </a:ext>
                  </a:extLst>
                </a:gridCol>
                <a:gridCol w="3238901">
                  <a:extLst>
                    <a:ext uri="{9D8B030D-6E8A-4147-A177-3AD203B41FA5}">
                      <a16:colId xmlns:a16="http://schemas.microsoft.com/office/drawing/2014/main" val="3582125148"/>
                    </a:ext>
                  </a:extLst>
                </a:gridCol>
              </a:tblGrid>
              <a:tr h="284853">
                <a:tc>
                  <a:txBody>
                    <a:bodyPr/>
                    <a:lstStyle/>
                    <a:p>
                      <a:pPr marL="0" marR="0" lvl="0" indent="0" algn="ctr" defTabSz="514350" rtl="1" eaLnBrk="1" fontAlgn="auto" latinLnBrk="0" hangingPunct="1">
                        <a:lnSpc>
                          <a:spcPct val="100000"/>
                        </a:lnSpc>
                        <a:spcBef>
                          <a:spcPts val="0"/>
                        </a:spcBef>
                        <a:spcAft>
                          <a:spcPts val="0"/>
                        </a:spcAft>
                        <a:buClrTx/>
                        <a:buSzTx/>
                        <a:buFontTx/>
                        <a:buNone/>
                        <a:tabLst/>
                        <a:defRPr/>
                      </a:pPr>
                      <a:r>
                        <a:rPr lang="en-GB" sz="1050" kern="1200" spc="-5" dirty="0"/>
                        <a:t>Advantages of Atypical drugs</a:t>
                      </a:r>
                      <a:endParaRPr lang="en-GB" sz="1050" kern="1200" spc="-5" dirty="0">
                        <a:solidFill>
                          <a:schemeClr val="tx1"/>
                        </a:solidFill>
                        <a:latin typeface="+mn-lt"/>
                        <a:ea typeface="+mn-ea"/>
                        <a:cs typeface="Century Gothic"/>
                      </a:endParaRPr>
                    </a:p>
                  </a:txBody>
                  <a:tcPr anchor="ctr">
                    <a:solidFill>
                      <a:srgbClr val="009051">
                        <a:alpha val="29804"/>
                      </a:srgbClr>
                    </a:solidFill>
                  </a:tcPr>
                </a:tc>
                <a:tc>
                  <a:txBody>
                    <a:bodyPr/>
                    <a:lstStyle/>
                    <a:p>
                      <a:pPr marL="0" marR="0" lvl="0" indent="0" algn="ctr" defTabSz="514350" rtl="1" eaLnBrk="1" fontAlgn="auto" latinLnBrk="0" hangingPunct="1">
                        <a:lnSpc>
                          <a:spcPct val="100000"/>
                        </a:lnSpc>
                        <a:spcBef>
                          <a:spcPts val="0"/>
                        </a:spcBef>
                        <a:spcAft>
                          <a:spcPts val="0"/>
                        </a:spcAft>
                        <a:buClrTx/>
                        <a:buSzTx/>
                        <a:buFontTx/>
                        <a:buNone/>
                        <a:tabLst/>
                        <a:defRPr/>
                      </a:pPr>
                      <a:r>
                        <a:rPr lang="en-GB" sz="1050" kern="1200" spc="-5" dirty="0"/>
                        <a:t>Adverse effects on </a:t>
                      </a:r>
                      <a:r>
                        <a:rPr lang="en-GB" sz="1050" kern="1200" spc="-5" dirty="0" smtClean="0"/>
                        <a:t>CNS</a:t>
                      </a:r>
                      <a:endParaRPr lang="en-GB" sz="1050" kern="1200" spc="-5" dirty="0">
                        <a:solidFill>
                          <a:schemeClr val="tx1"/>
                        </a:solidFill>
                        <a:latin typeface="+mn-lt"/>
                        <a:ea typeface="+mn-ea"/>
                        <a:cs typeface="Century Gothic"/>
                      </a:endParaRPr>
                    </a:p>
                  </a:txBody>
                  <a:tcPr anchor="ctr">
                    <a:solidFill>
                      <a:srgbClr val="FF2F92">
                        <a:alpha val="36863"/>
                      </a:srgbClr>
                    </a:solidFill>
                  </a:tcPr>
                </a:tc>
                <a:extLst>
                  <a:ext uri="{0D108BD9-81ED-4DB2-BD59-A6C34878D82A}">
                    <a16:rowId xmlns:a16="http://schemas.microsoft.com/office/drawing/2014/main" val="3818778026"/>
                  </a:ext>
                </a:extLst>
              </a:tr>
              <a:tr h="872435">
                <a:tc>
                  <a:txBody>
                    <a:bodyPr/>
                    <a:lstStyle/>
                    <a:p>
                      <a:pPr marL="12700">
                        <a:lnSpc>
                          <a:spcPct val="100000"/>
                        </a:lnSpc>
                        <a:spcBef>
                          <a:spcPts val="105"/>
                        </a:spcBef>
                      </a:pPr>
                      <a:r>
                        <a:rPr lang="en-US" sz="1050" kern="1200" spc="-5" dirty="0"/>
                        <a:t>They block both </a:t>
                      </a:r>
                      <a:r>
                        <a:rPr lang="en-US" sz="1050" b="1" kern="1200" spc="-5" dirty="0"/>
                        <a:t>dopaminergic &amp;</a:t>
                      </a:r>
                    </a:p>
                    <a:p>
                      <a:pPr marL="12700">
                        <a:lnSpc>
                          <a:spcPct val="100000"/>
                        </a:lnSpc>
                      </a:pPr>
                      <a:r>
                        <a:rPr lang="en-US" sz="1050" b="1" kern="1200" spc="-5" dirty="0"/>
                        <a:t>serotonergic</a:t>
                      </a:r>
                      <a:r>
                        <a:rPr lang="en-US" sz="1050" kern="1200" spc="-5" dirty="0"/>
                        <a:t> receptors.</a:t>
                      </a:r>
                    </a:p>
                    <a:p>
                      <a:pPr marL="12700" marR="196215">
                        <a:lnSpc>
                          <a:spcPct val="100000"/>
                        </a:lnSpc>
                      </a:pPr>
                      <a:r>
                        <a:rPr lang="en-US" sz="1050" kern="1200" spc="-5" dirty="0"/>
                        <a:t>They are effective in refractory cases of  schizophrenia.</a:t>
                      </a:r>
                    </a:p>
                    <a:p>
                      <a:pPr marL="12700">
                        <a:lnSpc>
                          <a:spcPct val="100000"/>
                        </a:lnSpc>
                      </a:pPr>
                      <a:r>
                        <a:rPr lang="en-US" sz="1050" kern="1200" spc="-5" dirty="0"/>
                        <a:t>They produce </a:t>
                      </a:r>
                      <a:r>
                        <a:rPr lang="en-US" sz="1050" b="1" kern="1200" spc="-5" dirty="0"/>
                        <a:t>few extrapyramidal effects</a:t>
                      </a:r>
                      <a:r>
                        <a:rPr lang="en-US" sz="1050" b="1" kern="1200" spc="-5" dirty="0" smtClean="0"/>
                        <a:t>.</a:t>
                      </a:r>
                      <a:endParaRPr lang="en-US" sz="1050" b="1" kern="1200" spc="-5" dirty="0">
                        <a:solidFill>
                          <a:schemeClr val="tx1"/>
                        </a:solidFill>
                        <a:latin typeface="+mn-lt"/>
                        <a:ea typeface="+mn-ea"/>
                        <a:cs typeface="Century Gothic"/>
                      </a:endParaRPr>
                    </a:p>
                  </a:txBody>
                  <a:tcPr anchor="ctr"/>
                </a:tc>
                <a:tc>
                  <a:txBody>
                    <a:bodyPr/>
                    <a:lstStyle/>
                    <a:p>
                      <a:pPr marL="0" marR="0" lvl="0" indent="0" algn="l" defTabSz="514350" rtl="1" eaLnBrk="1" fontAlgn="auto" latinLnBrk="0" hangingPunct="1">
                        <a:lnSpc>
                          <a:spcPct val="100000"/>
                        </a:lnSpc>
                        <a:spcBef>
                          <a:spcPts val="0"/>
                        </a:spcBef>
                        <a:spcAft>
                          <a:spcPts val="0"/>
                        </a:spcAft>
                        <a:buClrTx/>
                        <a:buSzTx/>
                        <a:buFontTx/>
                        <a:buNone/>
                        <a:tabLst/>
                        <a:defRPr/>
                      </a:pPr>
                      <a:r>
                        <a:rPr lang="en-US" sz="1050" kern="1200" spc="-5" dirty="0"/>
                        <a:t>They are due to blocking  dopamine receptors at areas  other than mesolimbic area  </a:t>
                      </a:r>
                      <a:r>
                        <a:rPr lang="en-US" sz="1050" b="1" kern="1200" spc="-5" dirty="0"/>
                        <a:t>(extrapyramidal effects</a:t>
                      </a:r>
                      <a:r>
                        <a:rPr lang="en-US" sz="1050" b="1" kern="1200" spc="-5" dirty="0" smtClean="0"/>
                        <a:t>).</a:t>
                      </a:r>
                      <a:endParaRPr lang="en-US" sz="1050" b="1" kern="1200" spc="-5" dirty="0">
                        <a:solidFill>
                          <a:schemeClr val="tx1"/>
                        </a:solidFill>
                        <a:latin typeface="+mn-lt"/>
                        <a:ea typeface="+mn-ea"/>
                        <a:cs typeface="Century Gothic"/>
                      </a:endParaRPr>
                    </a:p>
                  </a:txBody>
                  <a:tcPr anchor="ctr"/>
                </a:tc>
                <a:extLst>
                  <a:ext uri="{0D108BD9-81ED-4DB2-BD59-A6C34878D82A}">
                    <a16:rowId xmlns:a16="http://schemas.microsoft.com/office/drawing/2014/main" val="455364348"/>
                  </a:ext>
                </a:extLst>
              </a:tr>
            </a:tbl>
          </a:graphicData>
        </a:graphic>
      </p:graphicFrame>
      <p:pic>
        <p:nvPicPr>
          <p:cNvPr id="3" name="صورة 2"/>
          <p:cNvPicPr>
            <a:picLocks noChangeAspect="1"/>
          </p:cNvPicPr>
          <p:nvPr/>
        </p:nvPicPr>
        <p:blipFill rotWithShape="1">
          <a:blip r:embed="rId4">
            <a:extLst>
              <a:ext uri="{28A0092B-C50C-407E-A947-70E740481C1C}">
                <a14:useLocalDpi xmlns:a14="http://schemas.microsoft.com/office/drawing/2010/main" val="0"/>
              </a:ext>
            </a:extLst>
          </a:blip>
          <a:srcRect l="23428" t="31460" r="7033" b="16696"/>
          <a:stretch/>
        </p:blipFill>
        <p:spPr>
          <a:xfrm>
            <a:off x="176331" y="3516197"/>
            <a:ext cx="641469" cy="465253"/>
          </a:xfrm>
          <a:prstGeom prst="rect">
            <a:avLst/>
          </a:prstGeom>
        </p:spPr>
      </p:pic>
      <p:pic>
        <p:nvPicPr>
          <p:cNvPr id="16" name="صورة 15"/>
          <p:cNvPicPr>
            <a:picLocks noChangeAspect="1"/>
          </p:cNvPicPr>
          <p:nvPr/>
        </p:nvPicPr>
        <p:blipFill rotWithShape="1">
          <a:blip r:embed="rId5">
            <a:extLst>
              <a:ext uri="{28A0092B-C50C-407E-A947-70E740481C1C}">
                <a14:useLocalDpi xmlns:a14="http://schemas.microsoft.com/office/drawing/2010/main" val="0"/>
              </a:ext>
            </a:extLst>
          </a:blip>
          <a:srcRect l="22654" t="28348" r="6943" b="15192"/>
          <a:stretch/>
        </p:blipFill>
        <p:spPr>
          <a:xfrm>
            <a:off x="3257550" y="3821451"/>
            <a:ext cx="596900" cy="337799"/>
          </a:xfrm>
          <a:prstGeom prst="rect">
            <a:avLst/>
          </a:prstGeom>
        </p:spPr>
      </p:pic>
    </p:spTree>
    <p:extLst>
      <p:ext uri="{BB962C8B-B14F-4D97-AF65-F5344CB8AC3E}">
        <p14:creationId xmlns:p14="http://schemas.microsoft.com/office/powerpoint/2010/main" val="142477870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6858000" cy="4800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ln w="6600">
                <a:solidFill>
                  <a:schemeClr val="tx1"/>
                </a:solidFill>
                <a:prstDash val="solid"/>
              </a:ln>
              <a:solidFill>
                <a:schemeClr val="bg1"/>
              </a:solidFill>
              <a:effectLst>
                <a:outerShdw dist="38100" dir="2700000" algn="tl" rotWithShape="0">
                  <a:schemeClr val="accent2"/>
                </a:outerShdw>
              </a:effectLst>
              <a:latin typeface="Abadi MT Condensed Extra Bold" charset="0"/>
              <a:ea typeface="Abadi MT Condensed Extra Bold" charset="0"/>
              <a:cs typeface="Abadi MT Condensed Extra Bold" charset="0"/>
            </a:endParaRPr>
          </a:p>
          <a:p>
            <a:pPr algn="ctr"/>
            <a:r>
              <a:rPr lang="en-US" sz="2000" b="1" dirty="0">
                <a:ln w="6600">
                  <a:solidFill>
                    <a:schemeClr val="tx1"/>
                  </a:solidFill>
                  <a:prstDash val="solid"/>
                </a:ln>
                <a:solidFill>
                  <a:schemeClr val="bg1"/>
                </a:solidFill>
                <a:effectLst>
                  <a:outerShdw dist="38100" dir="2700000" algn="tl" rotWithShape="0">
                    <a:schemeClr val="accent2"/>
                  </a:outerShdw>
                </a:effectLst>
                <a:latin typeface="Abadi MT Condensed Extra Bold" charset="0"/>
                <a:ea typeface="Abadi MT Condensed Extra Bold" charset="0"/>
                <a:cs typeface="Abadi MT Condensed Extra Bold" charset="0"/>
              </a:rPr>
              <a:t>Pharmacological actions of typical &amp; atypical anti-psychoses</a:t>
            </a:r>
          </a:p>
          <a:p>
            <a:pPr algn="ctr"/>
            <a:r>
              <a:rPr lang="en-US" sz="2800" b="1" dirty="0">
                <a:ln w="6600">
                  <a:solidFill>
                    <a:schemeClr val="tx1"/>
                  </a:solidFill>
                  <a:prstDash val="solid"/>
                </a:ln>
                <a:solidFill>
                  <a:schemeClr val="bg1"/>
                </a:solidFill>
                <a:effectLst>
                  <a:outerShdw dist="38100" dir="2700000" algn="tl" rotWithShape="0">
                    <a:schemeClr val="accent2"/>
                  </a:outerShdw>
                </a:effectLst>
                <a:latin typeface="Abadi MT Condensed Extra Bold" charset="0"/>
                <a:ea typeface="Abadi MT Condensed Extra Bold" charset="0"/>
                <a:cs typeface="Abadi MT Condensed Extra Bold" charset="0"/>
              </a:rPr>
              <a:t> </a:t>
            </a:r>
          </a:p>
        </p:txBody>
      </p:sp>
      <p:sp>
        <p:nvSpPr>
          <p:cNvPr id="4" name="object 4">
            <a:extLst>
              <a:ext uri="{FF2B5EF4-FFF2-40B4-BE49-F238E27FC236}">
                <a16:creationId xmlns:a16="http://schemas.microsoft.com/office/drawing/2014/main" id="{64C6EBDB-04B9-4331-9E15-4B2D8FBB0C26}"/>
              </a:ext>
            </a:extLst>
          </p:cNvPr>
          <p:cNvSpPr txBox="1"/>
          <p:nvPr/>
        </p:nvSpPr>
        <p:spPr>
          <a:xfrm>
            <a:off x="149289" y="629349"/>
            <a:ext cx="6475445" cy="2628284"/>
          </a:xfrm>
          <a:prstGeom prst="rect">
            <a:avLst/>
          </a:prstGeom>
          <a:ln/>
        </p:spPr>
        <p:style>
          <a:lnRef idx="2">
            <a:schemeClr val="accent2"/>
          </a:lnRef>
          <a:fillRef idx="1">
            <a:schemeClr val="lt1"/>
          </a:fillRef>
          <a:effectRef idx="0">
            <a:schemeClr val="accent2"/>
          </a:effectRef>
          <a:fontRef idx="minor">
            <a:schemeClr val="dk1"/>
          </a:fontRef>
        </p:style>
        <p:txBody>
          <a:bodyPr vert="horz" wrap="square" lIns="0" tIns="42545" rIns="0" bIns="0" rtlCol="0">
            <a:spAutoFit/>
          </a:bodyPr>
          <a:lstStyle/>
          <a:p>
            <a:pPr marL="90805">
              <a:lnSpc>
                <a:spcPct val="100000"/>
              </a:lnSpc>
              <a:spcBef>
                <a:spcPts val="335"/>
              </a:spcBef>
            </a:pPr>
            <a:r>
              <a:rPr sz="1200" b="1" spc="-5" dirty="0">
                <a:solidFill>
                  <a:srgbClr val="00B050"/>
                </a:solidFill>
                <a:cs typeface="Century Gothic"/>
              </a:rPr>
              <a:t>Before starting </a:t>
            </a:r>
            <a:r>
              <a:rPr sz="1200" b="1" dirty="0">
                <a:solidFill>
                  <a:srgbClr val="00B050"/>
                </a:solidFill>
                <a:cs typeface="Century Gothic"/>
              </a:rPr>
              <a:t>the </a:t>
            </a:r>
            <a:r>
              <a:rPr sz="1200" b="1" spc="-5" dirty="0">
                <a:solidFill>
                  <a:srgbClr val="00B050"/>
                </a:solidFill>
                <a:cs typeface="Century Gothic"/>
              </a:rPr>
              <a:t>pharmacological </a:t>
            </a:r>
            <a:r>
              <a:rPr sz="1200" b="1" dirty="0">
                <a:solidFill>
                  <a:srgbClr val="00B050"/>
                </a:solidFill>
                <a:cs typeface="Century Gothic"/>
              </a:rPr>
              <a:t>actions we </a:t>
            </a:r>
            <a:r>
              <a:rPr sz="1200" b="1" spc="-5" dirty="0">
                <a:solidFill>
                  <a:srgbClr val="00B050"/>
                </a:solidFill>
                <a:cs typeface="Century Gothic"/>
              </a:rPr>
              <a:t>need </a:t>
            </a:r>
            <a:r>
              <a:rPr sz="1200" b="1" dirty="0">
                <a:solidFill>
                  <a:srgbClr val="00B050"/>
                </a:solidFill>
                <a:cs typeface="Century Gothic"/>
              </a:rPr>
              <a:t>to be familiar with </a:t>
            </a:r>
            <a:r>
              <a:rPr sz="1200" b="1" spc="-5" dirty="0">
                <a:solidFill>
                  <a:srgbClr val="00B050"/>
                </a:solidFill>
                <a:cs typeface="Century Gothic"/>
              </a:rPr>
              <a:t>these</a:t>
            </a:r>
            <a:r>
              <a:rPr sz="1200" b="1" spc="-130" dirty="0">
                <a:solidFill>
                  <a:srgbClr val="00B050"/>
                </a:solidFill>
                <a:cs typeface="Century Gothic"/>
              </a:rPr>
              <a:t> </a:t>
            </a:r>
            <a:r>
              <a:rPr sz="1200" b="1" spc="-5" dirty="0">
                <a:solidFill>
                  <a:srgbClr val="00B050"/>
                </a:solidFill>
                <a:cs typeface="Century Gothic"/>
              </a:rPr>
              <a:t>concepts:</a:t>
            </a:r>
            <a:endParaRPr sz="1200" dirty="0">
              <a:solidFill>
                <a:srgbClr val="00B050"/>
              </a:solidFill>
              <a:cs typeface="Century Gothic"/>
            </a:endParaRPr>
          </a:p>
          <a:p>
            <a:pPr marL="377190" marR="259079" indent="-286385">
              <a:buFont typeface="Century Gothic"/>
              <a:buChar char="-"/>
              <a:tabLst>
                <a:tab pos="377190" algn="l"/>
                <a:tab pos="377825" algn="l"/>
              </a:tabLst>
            </a:pPr>
            <a:r>
              <a:rPr sz="1200" b="1" spc="-5" dirty="0">
                <a:solidFill>
                  <a:srgbClr val="7030A0"/>
                </a:solidFill>
                <a:cs typeface="Century Gothic"/>
              </a:rPr>
              <a:t>Psychomotor slowing: </a:t>
            </a:r>
            <a:r>
              <a:rPr sz="1200" dirty="0">
                <a:solidFill>
                  <a:schemeClr val="bg1">
                    <a:lumMod val="50000"/>
                  </a:schemeClr>
                </a:solidFill>
                <a:cs typeface="Century Gothic"/>
              </a:rPr>
              <a:t>involves a slowing-down of thought and a reduction of</a:t>
            </a:r>
          </a:p>
          <a:p>
            <a:pPr marL="377190" marR="259079" indent="-286385">
              <a:spcBef>
                <a:spcPts val="5"/>
              </a:spcBef>
              <a:buFont typeface="Century Gothic"/>
              <a:buChar char="-"/>
              <a:tabLst>
                <a:tab pos="377190" algn="l"/>
                <a:tab pos="377825" algn="l"/>
              </a:tabLst>
            </a:pPr>
            <a:r>
              <a:rPr sz="1200" dirty="0">
                <a:solidFill>
                  <a:schemeClr val="bg1">
                    <a:lumMod val="50000"/>
                  </a:schemeClr>
                </a:solidFill>
                <a:cs typeface="Century Gothic"/>
              </a:rPr>
              <a:t>physical movements in an individual.</a:t>
            </a:r>
          </a:p>
          <a:p>
            <a:pPr marL="377190" marR="259079" indent="-286385">
              <a:buFont typeface="Century Gothic"/>
              <a:buChar char="-"/>
              <a:tabLst>
                <a:tab pos="377190" algn="l"/>
                <a:tab pos="377825" algn="l"/>
              </a:tabLst>
            </a:pPr>
            <a:r>
              <a:rPr sz="1200" b="1" spc="-5" dirty="0">
                <a:solidFill>
                  <a:srgbClr val="7030A0"/>
                </a:solidFill>
                <a:cs typeface="Century Gothic"/>
              </a:rPr>
              <a:t>Psychotic disorder: </a:t>
            </a:r>
            <a:r>
              <a:rPr sz="1200" dirty="0">
                <a:solidFill>
                  <a:schemeClr val="bg1">
                    <a:lumMod val="50000"/>
                  </a:schemeClr>
                </a:solidFill>
                <a:cs typeface="Century Gothic"/>
              </a:rPr>
              <a:t>abnormal thinking and perceptions.</a:t>
            </a:r>
          </a:p>
          <a:p>
            <a:pPr marL="377190" marR="259079" indent="-286385">
              <a:buFont typeface="Century Gothic"/>
              <a:buChar char="-"/>
              <a:tabLst>
                <a:tab pos="377190" algn="l"/>
                <a:tab pos="377825" algn="l"/>
              </a:tabLst>
            </a:pPr>
            <a:r>
              <a:rPr sz="1200" b="1" spc="-5" dirty="0">
                <a:solidFill>
                  <a:srgbClr val="7030A0"/>
                </a:solidFill>
                <a:cs typeface="Century Gothic"/>
              </a:rPr>
              <a:t>Agitation: </a:t>
            </a:r>
            <a:r>
              <a:rPr sz="1200" dirty="0">
                <a:solidFill>
                  <a:schemeClr val="bg1">
                    <a:lumMod val="50000"/>
                  </a:schemeClr>
                </a:solidFill>
                <a:cs typeface="Century Gothic"/>
              </a:rPr>
              <a:t>a state of anxiety or nervous excitement.</a:t>
            </a:r>
          </a:p>
          <a:p>
            <a:pPr marL="377190" marR="259079" indent="-286385">
              <a:buFont typeface="Century Gothic"/>
              <a:buChar char="-"/>
              <a:tabLst>
                <a:tab pos="377190" algn="l"/>
                <a:tab pos="377825" algn="l"/>
              </a:tabLst>
            </a:pPr>
            <a:r>
              <a:rPr sz="1200" b="1" spc="-5" dirty="0">
                <a:solidFill>
                  <a:srgbClr val="7030A0"/>
                </a:solidFill>
                <a:cs typeface="Century Gothic"/>
              </a:rPr>
              <a:t>Tardive</a:t>
            </a:r>
            <a:r>
              <a:rPr sz="1200" b="1" dirty="0">
                <a:solidFill>
                  <a:srgbClr val="BE9000"/>
                </a:solidFill>
                <a:cs typeface="Century Gothic"/>
              </a:rPr>
              <a:t> </a:t>
            </a:r>
            <a:r>
              <a:rPr sz="1200" b="1" spc="-5" dirty="0">
                <a:solidFill>
                  <a:srgbClr val="7030A0"/>
                </a:solidFill>
                <a:cs typeface="Century Gothic"/>
              </a:rPr>
              <a:t>dyskinesia</a:t>
            </a:r>
            <a:r>
              <a:rPr sz="1200" b="1" spc="-5" dirty="0">
                <a:solidFill>
                  <a:srgbClr val="BE9000"/>
                </a:solidFill>
                <a:cs typeface="Century Gothic"/>
              </a:rPr>
              <a:t>: </a:t>
            </a:r>
            <a:r>
              <a:rPr sz="1200" dirty="0">
                <a:solidFill>
                  <a:schemeClr val="bg1">
                    <a:lumMod val="50000"/>
                  </a:schemeClr>
                </a:solidFill>
                <a:cs typeface="Century Gothic"/>
              </a:rPr>
              <a:t>a neurological disorder characterized by involuntary  movements of the face and jaw.</a:t>
            </a:r>
          </a:p>
          <a:p>
            <a:pPr marL="377190" marR="259079" indent="-286385">
              <a:lnSpc>
                <a:spcPct val="100000"/>
              </a:lnSpc>
              <a:buFont typeface="Century Gothic"/>
              <a:buChar char="-"/>
              <a:tabLst>
                <a:tab pos="377190" algn="l"/>
                <a:tab pos="377825" algn="l"/>
              </a:tabLst>
            </a:pPr>
            <a:r>
              <a:rPr sz="1200" b="1" spc="-5" dirty="0">
                <a:solidFill>
                  <a:srgbClr val="7030A0"/>
                </a:solidFill>
                <a:cs typeface="Century Gothic"/>
              </a:rPr>
              <a:t>Galactorrhea: </a:t>
            </a:r>
            <a:r>
              <a:rPr sz="1200" dirty="0">
                <a:solidFill>
                  <a:schemeClr val="bg1">
                    <a:lumMod val="50000"/>
                  </a:schemeClr>
                </a:solidFill>
                <a:cs typeface="Century Gothic"/>
              </a:rPr>
              <a:t>excessive or inappropriate production of milk.</a:t>
            </a:r>
          </a:p>
          <a:p>
            <a:pPr marL="377190" marR="259079" indent="-286385">
              <a:buFont typeface="Century Gothic"/>
              <a:buChar char="-"/>
              <a:tabLst>
                <a:tab pos="377190" algn="l"/>
                <a:tab pos="377825" algn="l"/>
              </a:tabLst>
            </a:pPr>
            <a:r>
              <a:rPr sz="1200" b="1" spc="-5" dirty="0">
                <a:solidFill>
                  <a:srgbClr val="7030A0"/>
                </a:solidFill>
                <a:cs typeface="Century Gothic"/>
              </a:rPr>
              <a:t>Amenorrhea: </a:t>
            </a:r>
            <a:r>
              <a:rPr sz="1200" dirty="0">
                <a:solidFill>
                  <a:schemeClr val="bg1">
                    <a:lumMod val="50000"/>
                  </a:schemeClr>
                </a:solidFill>
                <a:cs typeface="Century Gothic"/>
              </a:rPr>
              <a:t>an abnormal absence of menstruation.</a:t>
            </a:r>
          </a:p>
          <a:p>
            <a:pPr marL="377190" marR="259079" indent="-286385">
              <a:lnSpc>
                <a:spcPct val="100000"/>
              </a:lnSpc>
              <a:buFont typeface="Century Gothic"/>
              <a:buChar char="-"/>
              <a:tabLst>
                <a:tab pos="377190" algn="l"/>
                <a:tab pos="377825" algn="l"/>
              </a:tabLst>
            </a:pPr>
            <a:r>
              <a:rPr sz="1200" b="1" spc="-5" dirty="0">
                <a:solidFill>
                  <a:srgbClr val="7030A0"/>
                </a:solidFill>
                <a:cs typeface="Century Gothic"/>
              </a:rPr>
              <a:t>Gynecomastia: </a:t>
            </a:r>
            <a:r>
              <a:rPr sz="1200" dirty="0">
                <a:solidFill>
                  <a:schemeClr val="bg1">
                    <a:lumMod val="50000"/>
                  </a:schemeClr>
                </a:solidFill>
                <a:cs typeface="Century Gothic"/>
              </a:rPr>
              <a:t>enlargement of a man's breasts, usually due to hormone imbalance  or hormone therapy.</a:t>
            </a:r>
          </a:p>
          <a:p>
            <a:pPr marL="377190" marR="259079" indent="-286385">
              <a:buFont typeface="Century Gothic"/>
              <a:buChar char="-"/>
              <a:tabLst>
                <a:tab pos="377190" algn="l"/>
                <a:tab pos="377825" algn="l"/>
              </a:tabLst>
            </a:pPr>
            <a:r>
              <a:rPr sz="1200" b="1" spc="-5" dirty="0">
                <a:solidFill>
                  <a:srgbClr val="7030A0"/>
                </a:solidFill>
                <a:cs typeface="Century Gothic"/>
              </a:rPr>
              <a:t>Impotence: </a:t>
            </a:r>
            <a:r>
              <a:rPr sz="1200" dirty="0">
                <a:solidFill>
                  <a:srgbClr val="36506A"/>
                </a:solidFill>
                <a:cs typeface="Century Gothic"/>
              </a:rPr>
              <a:t>i</a:t>
            </a:r>
            <a:r>
              <a:rPr sz="1200" dirty="0">
                <a:solidFill>
                  <a:schemeClr val="bg1">
                    <a:lumMod val="50000"/>
                  </a:schemeClr>
                </a:solidFill>
                <a:cs typeface="Century Gothic"/>
              </a:rPr>
              <a:t>nability to develop or maintain an erection of the penis during sexual  activity in humans.</a:t>
            </a:r>
          </a:p>
          <a:p>
            <a:pPr marL="377190" indent="-286385">
              <a:lnSpc>
                <a:spcPct val="100000"/>
              </a:lnSpc>
              <a:buFont typeface="Century Gothic"/>
              <a:buChar char="-"/>
              <a:tabLst>
                <a:tab pos="377190" algn="l"/>
                <a:tab pos="377825" algn="l"/>
              </a:tabLst>
            </a:pPr>
            <a:r>
              <a:rPr sz="1200" b="1" spc="-5" dirty="0">
                <a:solidFill>
                  <a:srgbClr val="7030A0"/>
                </a:solidFill>
                <a:cs typeface="Century Gothic"/>
              </a:rPr>
              <a:t>Pruritus: </a:t>
            </a:r>
            <a:r>
              <a:rPr sz="1200" dirty="0">
                <a:solidFill>
                  <a:schemeClr val="bg1">
                    <a:lumMod val="50000"/>
                  </a:schemeClr>
                </a:solidFill>
                <a:cs typeface="Century Gothic"/>
              </a:rPr>
              <a:t>severe itching of the</a:t>
            </a:r>
            <a:r>
              <a:rPr sz="1200" spc="-80" dirty="0">
                <a:solidFill>
                  <a:schemeClr val="bg1">
                    <a:lumMod val="50000"/>
                  </a:schemeClr>
                </a:solidFill>
                <a:cs typeface="Century Gothic"/>
              </a:rPr>
              <a:t> </a:t>
            </a:r>
            <a:r>
              <a:rPr sz="1200" dirty="0">
                <a:solidFill>
                  <a:schemeClr val="bg1">
                    <a:lumMod val="50000"/>
                  </a:schemeClr>
                </a:solidFill>
                <a:cs typeface="Century Gothic"/>
              </a:rPr>
              <a:t>skin</a:t>
            </a:r>
            <a:r>
              <a:rPr sz="1200" dirty="0">
                <a:solidFill>
                  <a:schemeClr val="bg1">
                    <a:lumMod val="50000"/>
                  </a:schemeClr>
                </a:solidFill>
                <a:latin typeface="Century Gothic"/>
                <a:cs typeface="Century Gothic"/>
              </a:rPr>
              <a:t>.</a:t>
            </a:r>
          </a:p>
        </p:txBody>
      </p:sp>
      <p:graphicFrame>
        <p:nvGraphicFramePr>
          <p:cNvPr id="5" name="object 5">
            <a:extLst>
              <a:ext uri="{FF2B5EF4-FFF2-40B4-BE49-F238E27FC236}">
                <a16:creationId xmlns:a16="http://schemas.microsoft.com/office/drawing/2014/main" id="{D5FD1671-66AE-41A5-AE28-C20CAE361C28}"/>
              </a:ext>
            </a:extLst>
          </p:cNvPr>
          <p:cNvGraphicFramePr>
            <a:graphicFrameLocks noGrp="1"/>
          </p:cNvGraphicFramePr>
          <p:nvPr>
            <p:extLst>
              <p:ext uri="{D42A27DB-BD31-4B8C-83A1-F6EECF244321}">
                <p14:modId xmlns:p14="http://schemas.microsoft.com/office/powerpoint/2010/main" val="1514189807"/>
              </p:ext>
            </p:extLst>
          </p:nvPr>
        </p:nvGraphicFramePr>
        <p:xfrm>
          <a:off x="14288" y="3740596"/>
          <a:ext cx="3818378" cy="5943034"/>
        </p:xfrm>
        <a:graphic>
          <a:graphicData uri="http://schemas.openxmlformats.org/drawingml/2006/table">
            <a:tbl>
              <a:tblPr firstRow="1" bandRow="1">
                <a:tableStyleId>{5940675A-B579-460E-94D1-54222C63F5DA}</a:tableStyleId>
              </a:tblPr>
              <a:tblGrid>
                <a:gridCol w="349857">
                  <a:extLst>
                    <a:ext uri="{9D8B030D-6E8A-4147-A177-3AD203B41FA5}">
                      <a16:colId xmlns:a16="http://schemas.microsoft.com/office/drawing/2014/main" val="20000"/>
                    </a:ext>
                  </a:extLst>
                </a:gridCol>
                <a:gridCol w="321656">
                  <a:extLst>
                    <a:ext uri="{9D8B030D-6E8A-4147-A177-3AD203B41FA5}">
                      <a16:colId xmlns:a16="http://schemas.microsoft.com/office/drawing/2014/main" val="20002"/>
                    </a:ext>
                  </a:extLst>
                </a:gridCol>
                <a:gridCol w="3146865">
                  <a:extLst>
                    <a:ext uri="{9D8B030D-6E8A-4147-A177-3AD203B41FA5}">
                      <a16:colId xmlns:a16="http://schemas.microsoft.com/office/drawing/2014/main" val="20001"/>
                    </a:ext>
                  </a:extLst>
                </a:gridCol>
              </a:tblGrid>
              <a:tr h="1383255">
                <a:tc rowSpan="2">
                  <a:txBody>
                    <a:bodyPr/>
                    <a:lstStyle/>
                    <a:p>
                      <a:pPr marL="97790" algn="ctr">
                        <a:lnSpc>
                          <a:spcPct val="100000"/>
                        </a:lnSpc>
                        <a:spcBef>
                          <a:spcPts val="955"/>
                        </a:spcBef>
                      </a:pPr>
                      <a:r>
                        <a:rPr lang="en-US" sz="1200" b="1" kern="1200" spc="-5" dirty="0">
                          <a:solidFill>
                            <a:schemeClr val="tx1"/>
                          </a:solidFill>
                          <a:latin typeface="+mn-lt"/>
                          <a:ea typeface="+mn-ea"/>
                          <a:cs typeface="+mn-cs"/>
                        </a:rPr>
                        <a:t>Antipsychotic effect</a:t>
                      </a:r>
                      <a:endParaRPr sz="1200" kern="1200" spc="-5" dirty="0">
                        <a:solidFill>
                          <a:schemeClr val="tx1"/>
                        </a:solidFill>
                        <a:latin typeface="+mn-lt"/>
                        <a:ea typeface="+mn-ea"/>
                        <a:cs typeface="+mn-cs"/>
                      </a:endParaRPr>
                    </a:p>
                  </a:txBody>
                  <a:tcPr marL="0" marR="0" marT="121285" marB="0" vert="vert270" anchor="ctr">
                    <a:solidFill>
                      <a:srgbClr val="FFD579">
                        <a:alpha val="29804"/>
                      </a:srgbClr>
                    </a:solidFill>
                  </a:tcPr>
                </a:tc>
                <a:tc>
                  <a:txBody>
                    <a:bodyPr/>
                    <a:lstStyle/>
                    <a:p>
                      <a:pPr marL="97790" algn="ctr" defTabSz="514350" rtl="0" eaLnBrk="1" latinLnBrk="0" hangingPunct="1">
                        <a:lnSpc>
                          <a:spcPct val="100000"/>
                        </a:lnSpc>
                        <a:spcBef>
                          <a:spcPts val="955"/>
                        </a:spcBef>
                      </a:pPr>
                      <a:r>
                        <a:rPr lang="en-US" sz="1000" b="1" kern="1200" spc="-5" dirty="0" smtClean="0">
                          <a:solidFill>
                            <a:schemeClr val="tx1"/>
                          </a:solidFill>
                          <a:latin typeface="+mn-lt"/>
                          <a:ea typeface="+mn-ea"/>
                          <a:cs typeface="+mn-cs"/>
                        </a:rPr>
                        <a:t>Its effect:</a:t>
                      </a:r>
                      <a:endParaRPr sz="1000" b="1" kern="1200" spc="-5" dirty="0">
                        <a:solidFill>
                          <a:schemeClr val="tx1"/>
                        </a:solidFill>
                        <a:latin typeface="+mn-lt"/>
                        <a:ea typeface="+mn-ea"/>
                        <a:cs typeface="+mn-cs"/>
                      </a:endParaRPr>
                    </a:p>
                  </a:txBody>
                  <a:tcPr marL="0" marR="0" marT="121285" marB="0" vert="vert270" anchor="ctr">
                    <a:solidFill>
                      <a:srgbClr val="FFD579">
                        <a:alpha val="29804"/>
                      </a:srgbClr>
                    </a:solidFill>
                  </a:tcPr>
                </a:tc>
                <a:tc>
                  <a:txBody>
                    <a:bodyPr/>
                    <a:lstStyle/>
                    <a:p>
                      <a:pPr marL="97790" marR="0" lvl="0" indent="0" algn="l" defTabSz="514350" rtl="0" eaLnBrk="1" fontAlgn="auto" latinLnBrk="0" hangingPunct="1">
                        <a:lnSpc>
                          <a:spcPct val="100000"/>
                        </a:lnSpc>
                        <a:spcBef>
                          <a:spcPts val="955"/>
                        </a:spcBef>
                        <a:spcAft>
                          <a:spcPts val="0"/>
                        </a:spcAft>
                        <a:buClrTx/>
                        <a:buSzTx/>
                        <a:buFontTx/>
                        <a:buNone/>
                        <a:tabLst/>
                        <a:defRPr/>
                      </a:pPr>
                      <a:r>
                        <a:rPr lang="en-US" sz="1200" b="1" kern="1200" spc="-5" dirty="0">
                          <a:solidFill>
                            <a:schemeClr val="tx1"/>
                          </a:solidFill>
                          <a:latin typeface="+mn-lt"/>
                          <a:ea typeface="+mn-ea"/>
                          <a:cs typeface="+mn-cs"/>
                        </a:rPr>
                        <a:t>(</a:t>
                      </a:r>
                      <a:r>
                        <a:rPr lang="en-US" sz="1200" b="1" kern="1200" spc="-5" dirty="0">
                          <a:solidFill>
                            <a:schemeClr val="bg1">
                              <a:lumMod val="50000"/>
                            </a:schemeClr>
                          </a:solidFill>
                          <a:latin typeface="+mn-lt"/>
                          <a:ea typeface="+mn-ea"/>
                          <a:cs typeface="+mn-cs"/>
                        </a:rPr>
                        <a:t>it’s the main use</a:t>
                      </a:r>
                      <a:r>
                        <a:rPr lang="en-US" sz="1200" b="1" kern="1200" spc="-5" dirty="0">
                          <a:solidFill>
                            <a:schemeClr val="tx1"/>
                          </a:solidFill>
                          <a:latin typeface="+mn-lt"/>
                          <a:ea typeface="+mn-ea"/>
                          <a:cs typeface="+mn-cs"/>
                        </a:rPr>
                        <a:t>).</a:t>
                      </a:r>
                      <a:r>
                        <a:rPr lang="en-US" sz="1200" kern="1200" spc="-5" dirty="0">
                          <a:solidFill>
                            <a:srgbClr val="00B050"/>
                          </a:solidFill>
                          <a:latin typeface="+mn-lt"/>
                          <a:ea typeface="+mn-ea"/>
                          <a:cs typeface="+mn-cs"/>
                        </a:rPr>
                        <a:t> It</a:t>
                      </a:r>
                      <a:r>
                        <a:rPr lang="en-US" sz="1200" kern="1200" spc="-5" baseline="0" dirty="0">
                          <a:solidFill>
                            <a:srgbClr val="00B050"/>
                          </a:solidFill>
                          <a:latin typeface="+mn-lt"/>
                          <a:ea typeface="+mn-ea"/>
                          <a:cs typeface="+mn-cs"/>
                        </a:rPr>
                        <a:t> takes from 10 days to 3 weeks to start its action</a:t>
                      </a:r>
                      <a:endParaRPr lang="en-US" sz="1200" b="1" kern="1200" spc="-5" dirty="0">
                        <a:solidFill>
                          <a:schemeClr val="tx1"/>
                        </a:solidFill>
                        <a:latin typeface="+mn-lt"/>
                        <a:ea typeface="+mn-ea"/>
                        <a:cs typeface="+mn-cs"/>
                      </a:endParaRPr>
                    </a:p>
                    <a:p>
                      <a:pPr marL="269875" marR="1026794" indent="-172085">
                        <a:lnSpc>
                          <a:spcPct val="100000"/>
                        </a:lnSpc>
                        <a:buChar char="-"/>
                        <a:tabLst>
                          <a:tab pos="270510" algn="l"/>
                        </a:tabLst>
                      </a:pPr>
                      <a:r>
                        <a:rPr lang="en-US" sz="1200" kern="1200" spc="-5" dirty="0">
                          <a:solidFill>
                            <a:schemeClr val="tx1"/>
                          </a:solidFill>
                          <a:latin typeface="+mn-lt"/>
                          <a:ea typeface="+mn-ea"/>
                          <a:cs typeface="+mn-cs"/>
                        </a:rPr>
                        <a:t>Produce emotional quieting and  psychomotor slowing.</a:t>
                      </a:r>
                    </a:p>
                    <a:p>
                      <a:pPr marL="269875" marR="446405" indent="-172085">
                        <a:lnSpc>
                          <a:spcPct val="100000"/>
                        </a:lnSpc>
                        <a:buChar char="-"/>
                        <a:tabLst>
                          <a:tab pos="270510" algn="l"/>
                        </a:tabLst>
                      </a:pPr>
                      <a:r>
                        <a:rPr lang="en-US" sz="1200" kern="1200" spc="-5" dirty="0">
                          <a:solidFill>
                            <a:schemeClr val="tx1"/>
                          </a:solidFill>
                          <a:latin typeface="+mn-lt"/>
                          <a:ea typeface="+mn-ea"/>
                          <a:cs typeface="+mn-cs"/>
                        </a:rPr>
                        <a:t>Decreasing hallucinations, delusions and  agitation</a:t>
                      </a:r>
                      <a:r>
                        <a:rPr lang="en-US" sz="1200" kern="1200" spc="-5" dirty="0" smtClean="0">
                          <a:solidFill>
                            <a:schemeClr val="tx1"/>
                          </a:solidFill>
                          <a:latin typeface="+mn-lt"/>
                          <a:ea typeface="+mn-ea"/>
                          <a:cs typeface="+mn-cs"/>
                        </a:rPr>
                        <a:t>.</a:t>
                      </a:r>
                      <a:endParaRPr lang="en-US" sz="1200" kern="1200" spc="-5" dirty="0">
                        <a:solidFill>
                          <a:schemeClr val="tx1"/>
                        </a:solidFill>
                        <a:latin typeface="+mn-lt"/>
                        <a:ea typeface="+mn-ea"/>
                        <a:cs typeface="+mn-cs"/>
                      </a:endParaRPr>
                    </a:p>
                  </a:txBody>
                  <a:tcPr marL="0" marR="0" marT="121285" marB="0" anchor="ctr"/>
                </a:tc>
                <a:extLst>
                  <a:ext uri="{0D108BD9-81ED-4DB2-BD59-A6C34878D82A}">
                    <a16:rowId xmlns:a16="http://schemas.microsoft.com/office/drawing/2014/main" val="10001"/>
                  </a:ext>
                </a:extLst>
              </a:tr>
              <a:tr h="1291237">
                <a:tc vMerge="1">
                  <a:txBody>
                    <a:bodyPr/>
                    <a:lstStyle/>
                    <a:p>
                      <a:pPr marL="97790" algn="ctr">
                        <a:lnSpc>
                          <a:spcPct val="100000"/>
                        </a:lnSpc>
                        <a:spcBef>
                          <a:spcPts val="955"/>
                        </a:spcBef>
                      </a:pPr>
                      <a:endParaRPr sz="1200" kern="1200" spc="-5" dirty="0">
                        <a:solidFill>
                          <a:schemeClr val="tx1"/>
                        </a:solidFill>
                        <a:latin typeface="+mn-lt"/>
                        <a:ea typeface="+mn-ea"/>
                        <a:cs typeface="+mn-cs"/>
                      </a:endParaRPr>
                    </a:p>
                  </a:txBody>
                  <a:tcPr marL="0" marR="0" marT="121285" marB="0" vert="vert270" anchor="ctr">
                    <a:solidFill>
                      <a:srgbClr val="FFD579">
                        <a:alpha val="29804"/>
                      </a:srgbClr>
                    </a:solidFill>
                  </a:tcPr>
                </a:tc>
                <a:tc>
                  <a:txBody>
                    <a:bodyPr/>
                    <a:lstStyle/>
                    <a:p>
                      <a:pPr marL="97790" algn="ctr" defTabSz="514350" rtl="0" eaLnBrk="1" latinLnBrk="0" hangingPunct="1">
                        <a:lnSpc>
                          <a:spcPct val="100000"/>
                        </a:lnSpc>
                        <a:spcBef>
                          <a:spcPts val="955"/>
                        </a:spcBef>
                      </a:pPr>
                      <a:r>
                        <a:rPr lang="en-US" sz="1000" b="1" kern="1200" spc="-5" dirty="0" smtClean="0">
                          <a:solidFill>
                            <a:schemeClr val="tx1"/>
                          </a:solidFill>
                          <a:latin typeface="+mn-lt"/>
                          <a:ea typeface="+mn-ea"/>
                          <a:cs typeface="+mn-cs"/>
                        </a:rPr>
                        <a:t>Mechanism: </a:t>
                      </a:r>
                      <a:endParaRPr sz="1000" b="1" kern="1200" spc="-5" dirty="0">
                        <a:solidFill>
                          <a:schemeClr val="tx1"/>
                        </a:solidFill>
                        <a:latin typeface="+mn-lt"/>
                        <a:ea typeface="+mn-ea"/>
                        <a:cs typeface="+mn-cs"/>
                      </a:endParaRPr>
                    </a:p>
                  </a:txBody>
                  <a:tcPr marL="0" marR="0" marT="121285" marB="0" vert="vert270" anchor="ctr">
                    <a:solidFill>
                      <a:srgbClr val="FFD579">
                        <a:alpha val="29804"/>
                      </a:srgbClr>
                    </a:solidFill>
                  </a:tcPr>
                </a:tc>
                <a:tc>
                  <a:txBody>
                    <a:bodyPr/>
                    <a:lstStyle/>
                    <a:p>
                      <a:pPr marL="97790" marR="216535">
                        <a:lnSpc>
                          <a:spcPct val="100000"/>
                        </a:lnSpc>
                      </a:pPr>
                      <a:r>
                        <a:rPr lang="en-US" sz="1200" kern="1200" spc="-5" dirty="0" smtClean="0">
                          <a:solidFill>
                            <a:schemeClr val="tx1"/>
                          </a:solidFill>
                          <a:latin typeface="+mn-lt"/>
                          <a:ea typeface="+mn-ea"/>
                          <a:cs typeface="+mn-cs"/>
                        </a:rPr>
                        <a:t>blockage of </a:t>
                      </a:r>
                      <a:r>
                        <a:rPr lang="en-US" sz="1200" b="1" kern="1200" spc="-5" dirty="0" smtClean="0">
                          <a:solidFill>
                            <a:srgbClr val="0432FF"/>
                          </a:solidFill>
                          <a:latin typeface="+mn-lt"/>
                          <a:ea typeface="+mn-ea"/>
                          <a:cs typeface="+mn-cs"/>
                        </a:rPr>
                        <a:t>dopamine</a:t>
                      </a:r>
                      <a:r>
                        <a:rPr lang="en-US" sz="1200" kern="1200" spc="-5" dirty="0" smtClean="0">
                          <a:solidFill>
                            <a:schemeClr val="tx1"/>
                          </a:solidFill>
                          <a:latin typeface="+mn-lt"/>
                          <a:ea typeface="+mn-ea"/>
                          <a:cs typeface="+mn-cs"/>
                        </a:rPr>
                        <a:t> receptors  in the mesolimbic system. →</a:t>
                      </a:r>
                      <a:r>
                        <a:rPr lang="en-US" sz="1200" kern="1200" spc="-5" dirty="0" smtClean="0">
                          <a:solidFill>
                            <a:srgbClr val="00B050"/>
                          </a:solidFill>
                          <a:latin typeface="+mn-lt"/>
                          <a:ea typeface="+mn-ea"/>
                          <a:cs typeface="+mn-cs"/>
                        </a:rPr>
                        <a:t>treat +</a:t>
                      </a:r>
                      <a:r>
                        <a:rPr lang="en-US" sz="1200" kern="1200" spc="-5" dirty="0" err="1" smtClean="0">
                          <a:solidFill>
                            <a:srgbClr val="00B050"/>
                          </a:solidFill>
                          <a:latin typeface="+mn-lt"/>
                          <a:ea typeface="+mn-ea"/>
                          <a:cs typeface="+mn-cs"/>
                        </a:rPr>
                        <a:t>ve</a:t>
                      </a:r>
                      <a:r>
                        <a:rPr lang="en-US" sz="1200" kern="1200" spc="-5" dirty="0" smtClean="0">
                          <a:solidFill>
                            <a:srgbClr val="00B050"/>
                          </a:solidFill>
                          <a:latin typeface="+mn-lt"/>
                          <a:ea typeface="+mn-ea"/>
                          <a:cs typeface="+mn-cs"/>
                        </a:rPr>
                        <a:t> symptoms.</a:t>
                      </a:r>
                    </a:p>
                    <a:p>
                      <a:pPr marL="97790" marR="100965">
                        <a:lnSpc>
                          <a:spcPct val="100000"/>
                        </a:lnSpc>
                      </a:pPr>
                      <a:endParaRPr lang="en-US" sz="1200" kern="1200" spc="-5" dirty="0" smtClean="0">
                        <a:solidFill>
                          <a:schemeClr val="tx1"/>
                        </a:solidFill>
                        <a:latin typeface="+mn-lt"/>
                        <a:ea typeface="+mn-ea"/>
                        <a:cs typeface="+mn-cs"/>
                      </a:endParaRPr>
                    </a:p>
                    <a:p>
                      <a:pPr marL="97790" marR="100965">
                        <a:lnSpc>
                          <a:spcPct val="100000"/>
                        </a:lnSpc>
                      </a:pPr>
                      <a:r>
                        <a:rPr lang="en-US" sz="1200" kern="1200" spc="-5" dirty="0" smtClean="0">
                          <a:solidFill>
                            <a:schemeClr val="tx1"/>
                          </a:solidFill>
                          <a:latin typeface="+mn-lt"/>
                          <a:ea typeface="+mn-ea"/>
                          <a:cs typeface="+mn-cs"/>
                        </a:rPr>
                        <a:t>*Atypical drugs exert their antipsychotic  action through blocking serotonergic (5HT2)  and dopaminergic receptors→.  </a:t>
                      </a:r>
                      <a:r>
                        <a:rPr lang="en-US" sz="1200" kern="1200" spc="-5" dirty="0" smtClean="0">
                          <a:solidFill>
                            <a:srgbClr val="00B050"/>
                          </a:solidFill>
                          <a:latin typeface="+mn-lt"/>
                          <a:ea typeface="+mn-ea"/>
                          <a:cs typeface="+mn-cs"/>
                        </a:rPr>
                        <a:t>treat –</a:t>
                      </a:r>
                      <a:r>
                        <a:rPr lang="en-US" sz="1200" kern="1200" spc="-5" dirty="0" err="1" smtClean="0">
                          <a:solidFill>
                            <a:srgbClr val="00B050"/>
                          </a:solidFill>
                          <a:latin typeface="+mn-lt"/>
                          <a:ea typeface="+mn-ea"/>
                          <a:cs typeface="+mn-cs"/>
                        </a:rPr>
                        <a:t>ve</a:t>
                      </a:r>
                      <a:r>
                        <a:rPr lang="en-US" sz="1200" kern="1200" spc="-5" dirty="0" smtClean="0">
                          <a:solidFill>
                            <a:srgbClr val="00B050"/>
                          </a:solidFill>
                          <a:latin typeface="+mn-lt"/>
                          <a:ea typeface="+mn-ea"/>
                          <a:cs typeface="+mn-cs"/>
                        </a:rPr>
                        <a:t> symptoms also.</a:t>
                      </a:r>
                    </a:p>
                  </a:txBody>
                  <a:tcPr marL="0" marR="0" marT="121285" marB="0" anchor="ctr"/>
                </a:tc>
                <a:extLst>
                  <a:ext uri="{0D108BD9-81ED-4DB2-BD59-A6C34878D82A}">
                    <a16:rowId xmlns:a16="http://schemas.microsoft.com/office/drawing/2014/main" val="10004"/>
                  </a:ext>
                </a:extLst>
              </a:tr>
              <a:tr h="678691">
                <a:tc rowSpan="2">
                  <a:txBody>
                    <a:bodyPr/>
                    <a:lstStyle/>
                    <a:p>
                      <a:pPr marL="97790" marR="0" indent="0" algn="ctr" defTabSz="514350" rtl="0" eaLnBrk="1" fontAlgn="auto" latinLnBrk="0" hangingPunct="1">
                        <a:lnSpc>
                          <a:spcPct val="100000"/>
                        </a:lnSpc>
                        <a:spcBef>
                          <a:spcPts val="0"/>
                        </a:spcBef>
                        <a:spcAft>
                          <a:spcPts val="0"/>
                        </a:spcAft>
                        <a:buClrTx/>
                        <a:buSzTx/>
                        <a:buFontTx/>
                        <a:buNone/>
                        <a:tabLst/>
                        <a:defRPr/>
                      </a:pPr>
                      <a:r>
                        <a:rPr lang="en-US" sz="1000" b="1" kern="1200" spc="-5" dirty="0">
                          <a:solidFill>
                            <a:schemeClr val="tx1"/>
                          </a:solidFill>
                          <a:latin typeface="+mn-lt"/>
                          <a:ea typeface="+mn-ea"/>
                          <a:cs typeface="+mn-cs"/>
                        </a:rPr>
                        <a:t>Extrapyramidal </a:t>
                      </a:r>
                      <a:r>
                        <a:rPr lang="en-US" sz="1000" b="1" kern="1200" spc="-5" dirty="0" smtClean="0">
                          <a:solidFill>
                            <a:schemeClr val="tx1"/>
                          </a:solidFill>
                          <a:latin typeface="+mn-lt"/>
                          <a:ea typeface="+mn-ea"/>
                          <a:cs typeface="+mn-cs"/>
                        </a:rPr>
                        <a:t>symptoms</a:t>
                      </a:r>
                      <a:endParaRPr lang="en-US" sz="1000" b="1" kern="1200" spc="-5" dirty="0">
                        <a:solidFill>
                          <a:schemeClr val="tx1"/>
                        </a:solidFill>
                        <a:latin typeface="+mn-lt"/>
                        <a:ea typeface="+mn-ea"/>
                        <a:cs typeface="+mn-cs"/>
                      </a:endParaRPr>
                    </a:p>
                  </a:txBody>
                  <a:tcPr marL="0" marR="0" marT="635" marB="0" vert="vert270" anchor="ctr">
                    <a:solidFill>
                      <a:srgbClr val="FFD579">
                        <a:alpha val="29804"/>
                      </a:srgbClr>
                    </a:solidFill>
                  </a:tcPr>
                </a:tc>
                <a:tc>
                  <a:txBody>
                    <a:bodyPr/>
                    <a:lstStyle/>
                    <a:p>
                      <a:pPr marL="97790" marR="0" indent="0" algn="l" defTabSz="514350" rtl="0" eaLnBrk="1" fontAlgn="auto" latinLnBrk="0" hangingPunct="1">
                        <a:lnSpc>
                          <a:spcPct val="100000"/>
                        </a:lnSpc>
                        <a:spcBef>
                          <a:spcPts val="0"/>
                        </a:spcBef>
                        <a:spcAft>
                          <a:spcPts val="0"/>
                        </a:spcAft>
                        <a:buClrTx/>
                        <a:buSzTx/>
                        <a:buFontTx/>
                        <a:buNone/>
                        <a:tabLst/>
                        <a:defRPr/>
                      </a:pPr>
                      <a:r>
                        <a:rPr lang="en-US" sz="1000" b="1" kern="1200" spc="-5" dirty="0" smtClean="0">
                          <a:solidFill>
                            <a:schemeClr val="tx1"/>
                          </a:solidFill>
                          <a:latin typeface="+mn-lt"/>
                          <a:ea typeface="+mn-ea"/>
                          <a:cs typeface="+mn-cs"/>
                        </a:rPr>
                        <a:t>Its effect:</a:t>
                      </a:r>
                    </a:p>
                  </a:txBody>
                  <a:tcPr marL="0" marR="0" marT="635" marB="0" vert="vert270" anchor="ctr">
                    <a:solidFill>
                      <a:srgbClr val="FFD579">
                        <a:alpha val="29804"/>
                      </a:srgbClr>
                    </a:solidFill>
                  </a:tcPr>
                </a:tc>
                <a:tc>
                  <a:txBody>
                    <a:bodyPr/>
                    <a:lstStyle/>
                    <a:p>
                      <a:pPr marL="97790" marR="216535">
                        <a:lnSpc>
                          <a:spcPct val="100000"/>
                        </a:lnSpc>
                      </a:pPr>
                      <a:r>
                        <a:rPr lang="en-US" sz="1000" kern="1200" spc="-5" dirty="0">
                          <a:solidFill>
                            <a:srgbClr val="00B050"/>
                          </a:solidFill>
                          <a:latin typeface="+mn-lt"/>
                          <a:ea typeface="+mn-ea"/>
                          <a:cs typeface="+mn-cs"/>
                        </a:rPr>
                        <a:t>EXTRAPYRAMDAL =</a:t>
                      </a:r>
                      <a:r>
                        <a:rPr lang="en-US" sz="1000" kern="1200" spc="-5" baseline="0" dirty="0">
                          <a:solidFill>
                            <a:srgbClr val="00B050"/>
                          </a:solidFill>
                          <a:latin typeface="+mn-lt"/>
                          <a:ea typeface="+mn-ea"/>
                          <a:cs typeface="+mn-cs"/>
                        </a:rPr>
                        <a:t> PARKINSOMISM LIKE EFFECT.</a:t>
                      </a:r>
                      <a:endParaRPr lang="en-US" sz="1000" kern="1200" spc="-5" dirty="0">
                        <a:solidFill>
                          <a:srgbClr val="00B050"/>
                        </a:solidFill>
                        <a:latin typeface="+mn-lt"/>
                        <a:ea typeface="+mn-ea"/>
                        <a:cs typeface="+mn-cs"/>
                      </a:endParaRPr>
                    </a:p>
                    <a:p>
                      <a:pPr marL="97790" marR="216535">
                        <a:lnSpc>
                          <a:spcPct val="100000"/>
                        </a:lnSpc>
                      </a:pPr>
                      <a:r>
                        <a:rPr lang="en-US" sz="1200" kern="1200" spc="-5" dirty="0">
                          <a:solidFill>
                            <a:schemeClr val="tx1"/>
                          </a:solidFill>
                          <a:latin typeface="+mn-lt"/>
                          <a:ea typeface="+mn-ea"/>
                          <a:cs typeface="+mn-cs"/>
                        </a:rPr>
                        <a:t>- Abnormal involuntary movements such as  tremors, parkinsonism, and tardive dyskinesia.  </a:t>
                      </a:r>
                    </a:p>
                  </a:txBody>
                  <a:tcPr marL="0" marR="0" marT="635" marB="0" anchor="ctr"/>
                </a:tc>
                <a:extLst>
                  <a:ext uri="{0D108BD9-81ED-4DB2-BD59-A6C34878D82A}">
                    <a16:rowId xmlns:a16="http://schemas.microsoft.com/office/drawing/2014/main" val="10002"/>
                  </a:ext>
                </a:extLst>
              </a:tr>
              <a:tr h="788317">
                <a:tc vMerge="1">
                  <a:txBody>
                    <a:bodyPr/>
                    <a:lstStyle/>
                    <a:p>
                      <a:pPr marL="97790" algn="ctr">
                        <a:lnSpc>
                          <a:spcPct val="100000"/>
                        </a:lnSpc>
                      </a:pPr>
                      <a:endParaRPr sz="1200" kern="1200" spc="-5" dirty="0">
                        <a:solidFill>
                          <a:schemeClr val="tx1"/>
                        </a:solidFill>
                        <a:latin typeface="+mn-lt"/>
                        <a:ea typeface="+mn-ea"/>
                        <a:cs typeface="+mn-cs"/>
                      </a:endParaRPr>
                    </a:p>
                  </a:txBody>
                  <a:tcPr marL="0" marR="0" marT="635" marB="0" vert="vert270" anchor="b">
                    <a:solidFill>
                      <a:srgbClr val="FFD579">
                        <a:alpha val="29804"/>
                      </a:srgbClr>
                    </a:solidFill>
                  </a:tcPr>
                </a:tc>
                <a:tc>
                  <a:txBody>
                    <a:bodyPr/>
                    <a:lstStyle/>
                    <a:p>
                      <a:pPr marL="97790" algn="l">
                        <a:lnSpc>
                          <a:spcPct val="100000"/>
                        </a:lnSpc>
                      </a:pPr>
                      <a:r>
                        <a:rPr lang="en-US" sz="1000" b="1" kern="1200" spc="-5" dirty="0" smtClean="0">
                          <a:solidFill>
                            <a:schemeClr val="tx1"/>
                          </a:solidFill>
                          <a:latin typeface="+mn-lt"/>
                          <a:ea typeface="+mn-ea"/>
                          <a:cs typeface="+mn-cs"/>
                        </a:rPr>
                        <a:t>Mechanism: </a:t>
                      </a:r>
                      <a:endParaRPr sz="1000" b="1" kern="1200" spc="-5" dirty="0">
                        <a:solidFill>
                          <a:schemeClr val="tx1"/>
                        </a:solidFill>
                        <a:latin typeface="+mn-lt"/>
                        <a:ea typeface="+mn-ea"/>
                        <a:cs typeface="+mn-cs"/>
                      </a:endParaRPr>
                    </a:p>
                  </a:txBody>
                  <a:tcPr marL="0" marR="0" marT="635" marB="0" vert="vert270" anchor="ctr">
                    <a:solidFill>
                      <a:srgbClr val="FFD579">
                        <a:alpha val="29804"/>
                      </a:srgbClr>
                    </a:solidFill>
                  </a:tcPr>
                </a:tc>
                <a:tc>
                  <a:txBody>
                    <a:bodyPr/>
                    <a:lstStyle/>
                    <a:p>
                      <a:pPr marL="97790" marR="216535" indent="0" algn="l" defTabSz="514350" rtl="0" eaLnBrk="1" fontAlgn="auto" latinLnBrk="0" hangingPunct="1">
                        <a:lnSpc>
                          <a:spcPct val="100000"/>
                        </a:lnSpc>
                        <a:spcBef>
                          <a:spcPts val="0"/>
                        </a:spcBef>
                        <a:spcAft>
                          <a:spcPts val="0"/>
                        </a:spcAft>
                        <a:buClrTx/>
                        <a:buSzTx/>
                        <a:buFontTx/>
                        <a:buNone/>
                        <a:tabLst/>
                        <a:defRPr/>
                      </a:pPr>
                      <a:r>
                        <a:rPr lang="en-US" sz="1200" kern="1200" spc="-5" dirty="0" smtClean="0">
                          <a:solidFill>
                            <a:schemeClr val="tx1"/>
                          </a:solidFill>
                          <a:latin typeface="+mn-lt"/>
                          <a:ea typeface="+mn-ea"/>
                          <a:cs typeface="+mn-cs"/>
                        </a:rPr>
                        <a:t>blockage of </a:t>
                      </a:r>
                      <a:r>
                        <a:rPr lang="en-US" sz="1200" b="1" kern="1200" spc="-5" dirty="0" smtClean="0">
                          <a:solidFill>
                            <a:srgbClr val="0432FF"/>
                          </a:solidFill>
                          <a:latin typeface="+mn-lt"/>
                          <a:ea typeface="+mn-ea"/>
                          <a:cs typeface="+mn-cs"/>
                        </a:rPr>
                        <a:t>dopamine </a:t>
                      </a:r>
                      <a:r>
                        <a:rPr lang="en-US" sz="1200" kern="1200" spc="-5" dirty="0" smtClean="0">
                          <a:solidFill>
                            <a:schemeClr val="tx1"/>
                          </a:solidFill>
                          <a:latin typeface="+mn-lt"/>
                          <a:ea typeface="+mn-ea"/>
                          <a:cs typeface="+mn-cs"/>
                        </a:rPr>
                        <a:t>receptors  in the </a:t>
                      </a:r>
                      <a:r>
                        <a:rPr lang="en-US" sz="1200" b="1" kern="1200" spc="-5" dirty="0" err="1" smtClean="0">
                          <a:solidFill>
                            <a:srgbClr val="0432FF"/>
                          </a:solidFill>
                          <a:latin typeface="+mn-lt"/>
                          <a:ea typeface="+mn-ea"/>
                          <a:cs typeface="+mn-cs"/>
                        </a:rPr>
                        <a:t>nigrostriatum</a:t>
                      </a:r>
                      <a:r>
                        <a:rPr lang="en-US" sz="1200" kern="1200" spc="-5" dirty="0" smtClean="0">
                          <a:solidFill>
                            <a:schemeClr val="tx1"/>
                          </a:solidFill>
                          <a:latin typeface="+mn-lt"/>
                          <a:ea typeface="+mn-ea"/>
                          <a:cs typeface="+mn-cs"/>
                        </a:rPr>
                        <a:t>.</a:t>
                      </a:r>
                    </a:p>
                  </a:txBody>
                  <a:tcPr marL="0" marR="0" marT="635" marB="0" anchor="ctr"/>
                </a:tc>
                <a:extLst>
                  <a:ext uri="{0D108BD9-81ED-4DB2-BD59-A6C34878D82A}">
                    <a16:rowId xmlns:a16="http://schemas.microsoft.com/office/drawing/2014/main" val="10005"/>
                  </a:ext>
                </a:extLst>
              </a:tr>
              <a:tr h="834171">
                <a:tc rowSpan="2">
                  <a:txBody>
                    <a:bodyPr/>
                    <a:lstStyle/>
                    <a:p>
                      <a:pPr marL="97790" algn="ctr">
                        <a:lnSpc>
                          <a:spcPct val="100000"/>
                        </a:lnSpc>
                        <a:spcBef>
                          <a:spcPts val="345"/>
                        </a:spcBef>
                      </a:pPr>
                      <a:r>
                        <a:rPr sz="1200" b="1" kern="1200" spc="-5" dirty="0">
                          <a:solidFill>
                            <a:schemeClr val="tx1"/>
                          </a:solidFill>
                          <a:latin typeface="+mn-lt"/>
                          <a:ea typeface="+mn-ea"/>
                          <a:cs typeface="+mn-cs"/>
                        </a:rPr>
                        <a:t>Endocrine effects</a:t>
                      </a:r>
                    </a:p>
                  </a:txBody>
                  <a:tcPr marL="0" marR="0" marT="43815" marB="0" vert="vert270" anchor="ctr">
                    <a:solidFill>
                      <a:srgbClr val="FFD579">
                        <a:alpha val="29804"/>
                      </a:srgbClr>
                    </a:solidFill>
                  </a:tcPr>
                </a:tc>
                <a:tc>
                  <a:txBody>
                    <a:bodyPr/>
                    <a:lstStyle/>
                    <a:p>
                      <a:pPr marL="97790" marR="0" indent="0" algn="l" defTabSz="514350" rtl="0" eaLnBrk="1" fontAlgn="auto" latinLnBrk="0" hangingPunct="1">
                        <a:lnSpc>
                          <a:spcPct val="100000"/>
                        </a:lnSpc>
                        <a:spcBef>
                          <a:spcPts val="345"/>
                        </a:spcBef>
                        <a:spcAft>
                          <a:spcPts val="0"/>
                        </a:spcAft>
                        <a:buClrTx/>
                        <a:buSzTx/>
                        <a:buFontTx/>
                        <a:buNone/>
                        <a:tabLst/>
                        <a:defRPr/>
                      </a:pPr>
                      <a:r>
                        <a:rPr lang="en-US" sz="1000" b="1" kern="1200" spc="-5" dirty="0" smtClean="0">
                          <a:solidFill>
                            <a:schemeClr val="tx1"/>
                          </a:solidFill>
                          <a:latin typeface="+mn-lt"/>
                          <a:ea typeface="+mn-ea"/>
                          <a:cs typeface="+mn-cs"/>
                        </a:rPr>
                        <a:t>Its effect</a:t>
                      </a:r>
                      <a:r>
                        <a:rPr lang="en-US" sz="1000" b="1" kern="1200" spc="-5" dirty="0">
                          <a:solidFill>
                            <a:schemeClr val="tx1"/>
                          </a:solidFill>
                          <a:latin typeface="+mn-lt"/>
                          <a:ea typeface="+mn-ea"/>
                          <a:cs typeface="+mn-cs"/>
                        </a:rPr>
                        <a:t>:</a:t>
                      </a:r>
                      <a:endParaRPr lang="en-US" sz="1000" b="1" kern="1200" spc="-5" dirty="0" smtClean="0">
                        <a:solidFill>
                          <a:schemeClr val="tx1"/>
                        </a:solidFill>
                        <a:latin typeface="+mn-lt"/>
                        <a:ea typeface="+mn-ea"/>
                        <a:cs typeface="+mn-cs"/>
                      </a:endParaRPr>
                    </a:p>
                  </a:txBody>
                  <a:tcPr marL="0" marR="0" marT="43815" marB="0" vert="vert270" anchor="ctr">
                    <a:solidFill>
                      <a:srgbClr val="FFD579">
                        <a:alpha val="29804"/>
                      </a:srgbClr>
                    </a:solidFill>
                  </a:tcPr>
                </a:tc>
                <a:tc>
                  <a:txBody>
                    <a:bodyPr/>
                    <a:lstStyle/>
                    <a:p>
                      <a:pPr marL="269875" indent="-172085" algn="just">
                        <a:lnSpc>
                          <a:spcPct val="100000"/>
                        </a:lnSpc>
                        <a:buChar char="-"/>
                        <a:tabLst>
                          <a:tab pos="270510" algn="l"/>
                        </a:tabLst>
                      </a:pPr>
                      <a:r>
                        <a:rPr lang="en-US" sz="1200" kern="1200" spc="-5" dirty="0">
                          <a:solidFill>
                            <a:schemeClr val="tx1"/>
                          </a:solidFill>
                          <a:latin typeface="+mn-lt"/>
                          <a:ea typeface="+mn-ea"/>
                          <a:cs typeface="+mn-cs"/>
                        </a:rPr>
                        <a:t>Galactorrhea</a:t>
                      </a:r>
                    </a:p>
                    <a:p>
                      <a:pPr marL="269875" indent="-172085" algn="just">
                        <a:lnSpc>
                          <a:spcPct val="100000"/>
                        </a:lnSpc>
                        <a:buChar char="-"/>
                        <a:tabLst>
                          <a:tab pos="270510" algn="l"/>
                        </a:tabLst>
                      </a:pPr>
                      <a:r>
                        <a:rPr lang="en-US" sz="1200" kern="1200" spc="-5" dirty="0">
                          <a:solidFill>
                            <a:schemeClr val="tx1"/>
                          </a:solidFill>
                          <a:latin typeface="+mn-lt"/>
                          <a:ea typeface="+mn-ea"/>
                          <a:cs typeface="+mn-cs"/>
                        </a:rPr>
                        <a:t>Amenorrhea </a:t>
                      </a:r>
                      <a:r>
                        <a:rPr lang="en-US" sz="900" kern="1200" spc="-5" dirty="0">
                          <a:solidFill>
                            <a:schemeClr val="tx1"/>
                          </a:solidFill>
                          <a:latin typeface="+mn-lt"/>
                          <a:ea typeface="+mn-ea"/>
                          <a:cs typeface="+mn-cs"/>
                        </a:rPr>
                        <a:t> </a:t>
                      </a:r>
                      <a:r>
                        <a:rPr lang="en-US" sz="900" kern="1200" spc="-5" dirty="0">
                          <a:solidFill>
                            <a:srgbClr val="00B050"/>
                          </a:solidFill>
                          <a:latin typeface="+mn-lt"/>
                          <a:ea typeface="+mn-ea"/>
                          <a:cs typeface="+mn-cs"/>
                        </a:rPr>
                        <a:t>cause false +</a:t>
                      </a:r>
                      <a:r>
                        <a:rPr lang="en-US" sz="900" kern="1200" spc="-5" dirty="0" err="1">
                          <a:solidFill>
                            <a:srgbClr val="00B050"/>
                          </a:solidFill>
                          <a:latin typeface="+mn-lt"/>
                          <a:ea typeface="+mn-ea"/>
                          <a:cs typeface="+mn-cs"/>
                        </a:rPr>
                        <a:t>ve</a:t>
                      </a:r>
                      <a:r>
                        <a:rPr lang="en-US" sz="900" kern="1200" spc="-5" dirty="0">
                          <a:solidFill>
                            <a:srgbClr val="00B050"/>
                          </a:solidFill>
                          <a:latin typeface="+mn-lt"/>
                          <a:ea typeface="+mn-ea"/>
                          <a:cs typeface="+mn-cs"/>
                        </a:rPr>
                        <a:t> pregnancy test  </a:t>
                      </a:r>
                    </a:p>
                    <a:p>
                      <a:pPr marL="269875" indent="-172085" algn="just">
                        <a:lnSpc>
                          <a:spcPct val="100000"/>
                        </a:lnSpc>
                        <a:buChar char="-"/>
                        <a:tabLst>
                          <a:tab pos="270510" algn="l"/>
                        </a:tabLst>
                      </a:pPr>
                      <a:r>
                        <a:rPr lang="en-US" sz="1200" kern="1200" spc="-5" dirty="0">
                          <a:solidFill>
                            <a:schemeClr val="tx1"/>
                          </a:solidFill>
                          <a:latin typeface="+mn-lt"/>
                          <a:ea typeface="+mn-ea"/>
                          <a:cs typeface="+mn-cs"/>
                        </a:rPr>
                        <a:t>Gynecomastia &amp; impotence.</a:t>
                      </a:r>
                    </a:p>
                    <a:p>
                      <a:pPr marL="97790" marR="175260" algn="just">
                        <a:lnSpc>
                          <a:spcPct val="100000"/>
                        </a:lnSpc>
                      </a:pPr>
                      <a:endParaRPr sz="1200" kern="1200" spc="-5" dirty="0">
                        <a:solidFill>
                          <a:schemeClr val="tx1"/>
                        </a:solidFill>
                        <a:latin typeface="+mn-lt"/>
                        <a:ea typeface="+mn-ea"/>
                        <a:cs typeface="+mn-cs"/>
                      </a:endParaRPr>
                    </a:p>
                  </a:txBody>
                  <a:tcPr marL="0" marR="0" marT="43815" marB="0" anchor="ctr"/>
                </a:tc>
                <a:extLst>
                  <a:ext uri="{0D108BD9-81ED-4DB2-BD59-A6C34878D82A}">
                    <a16:rowId xmlns:a16="http://schemas.microsoft.com/office/drawing/2014/main" val="10003"/>
                  </a:ext>
                </a:extLst>
              </a:tr>
              <a:tr h="834171">
                <a:tc vMerge="1">
                  <a:txBody>
                    <a:bodyPr/>
                    <a:lstStyle/>
                    <a:p>
                      <a:pPr marL="97790" algn="ctr">
                        <a:lnSpc>
                          <a:spcPct val="100000"/>
                        </a:lnSpc>
                        <a:spcBef>
                          <a:spcPts val="345"/>
                        </a:spcBef>
                      </a:pPr>
                      <a:endParaRPr sz="1200" b="1" kern="1200" spc="-5" dirty="0">
                        <a:solidFill>
                          <a:schemeClr val="tx1"/>
                        </a:solidFill>
                        <a:latin typeface="+mn-lt"/>
                        <a:ea typeface="+mn-ea"/>
                        <a:cs typeface="+mn-cs"/>
                      </a:endParaRPr>
                    </a:p>
                  </a:txBody>
                  <a:tcPr marL="0" marR="0" marT="43815" marB="0" vert="vert270" anchor="ctr">
                    <a:solidFill>
                      <a:srgbClr val="FFD579">
                        <a:alpha val="29804"/>
                      </a:srgbClr>
                    </a:solidFill>
                  </a:tcPr>
                </a:tc>
                <a:tc>
                  <a:txBody>
                    <a:bodyPr/>
                    <a:lstStyle/>
                    <a:p>
                      <a:pPr marL="97790" algn="l" defTabSz="514350" rtl="0" eaLnBrk="1" latinLnBrk="0" hangingPunct="1">
                        <a:lnSpc>
                          <a:spcPct val="100000"/>
                        </a:lnSpc>
                        <a:spcBef>
                          <a:spcPts val="345"/>
                        </a:spcBef>
                      </a:pPr>
                      <a:r>
                        <a:rPr lang="en-US" sz="1000" b="1" kern="1200" spc="-5" dirty="0" smtClean="0">
                          <a:solidFill>
                            <a:schemeClr val="tx1"/>
                          </a:solidFill>
                          <a:latin typeface="+mn-lt"/>
                          <a:ea typeface="+mn-ea"/>
                          <a:cs typeface="+mn-cs"/>
                        </a:rPr>
                        <a:t>Mechanism: </a:t>
                      </a:r>
                      <a:endParaRPr sz="1000" b="1" kern="1200" spc="-5" dirty="0">
                        <a:solidFill>
                          <a:schemeClr val="tx1"/>
                        </a:solidFill>
                        <a:latin typeface="+mn-lt"/>
                        <a:ea typeface="+mn-ea"/>
                        <a:cs typeface="+mn-cs"/>
                      </a:endParaRPr>
                    </a:p>
                  </a:txBody>
                  <a:tcPr marL="0" marR="0" marT="43815" marB="0" vert="vert270" anchor="ctr">
                    <a:solidFill>
                      <a:srgbClr val="FFD579">
                        <a:alpha val="29804"/>
                      </a:srgbClr>
                    </a:solidFill>
                  </a:tcPr>
                </a:tc>
                <a:tc>
                  <a:txBody>
                    <a:bodyPr/>
                    <a:lstStyle/>
                    <a:p>
                      <a:pPr marL="97790" marR="175260" indent="0" algn="just" defTabSz="514350" rtl="0" eaLnBrk="1" fontAlgn="auto" latinLnBrk="0" hangingPunct="1">
                        <a:lnSpc>
                          <a:spcPct val="100000"/>
                        </a:lnSpc>
                        <a:spcBef>
                          <a:spcPts val="0"/>
                        </a:spcBef>
                        <a:spcAft>
                          <a:spcPts val="0"/>
                        </a:spcAft>
                        <a:buClrTx/>
                        <a:buSzTx/>
                        <a:buFontTx/>
                        <a:buNone/>
                        <a:tabLst/>
                        <a:defRPr/>
                      </a:pPr>
                      <a:r>
                        <a:rPr lang="en-US" sz="1200" kern="1200" spc="-5" dirty="0" smtClean="0">
                          <a:solidFill>
                            <a:schemeClr val="tx1"/>
                          </a:solidFill>
                          <a:latin typeface="+mn-lt"/>
                          <a:ea typeface="+mn-ea"/>
                          <a:cs typeface="+mn-cs"/>
                        </a:rPr>
                        <a:t>prevent </a:t>
                      </a:r>
                      <a:r>
                        <a:rPr lang="en-US" sz="1200" b="1" kern="1200" spc="-5" dirty="0" smtClean="0">
                          <a:solidFill>
                            <a:srgbClr val="0432FF"/>
                          </a:solidFill>
                          <a:latin typeface="+mn-lt"/>
                          <a:ea typeface="+mn-ea"/>
                          <a:cs typeface="+mn-cs"/>
                        </a:rPr>
                        <a:t>dopamine</a:t>
                      </a:r>
                      <a:r>
                        <a:rPr lang="en-US" sz="1200" kern="1200" spc="-5" dirty="0" smtClean="0">
                          <a:solidFill>
                            <a:schemeClr val="tx1"/>
                          </a:solidFill>
                          <a:latin typeface="+mn-lt"/>
                          <a:ea typeface="+mn-ea"/>
                          <a:cs typeface="+mn-cs"/>
                        </a:rPr>
                        <a:t> from inhibiting  prolactin release</a:t>
                      </a:r>
                      <a:r>
                        <a:rPr lang="en-US" sz="1200" kern="1200" spc="-5" baseline="0" dirty="0" smtClean="0">
                          <a:solidFill>
                            <a:schemeClr val="tx1"/>
                          </a:solidFill>
                          <a:latin typeface="+mn-lt"/>
                          <a:ea typeface="+mn-ea"/>
                          <a:cs typeface="+mn-cs"/>
                        </a:rPr>
                        <a:t> </a:t>
                      </a:r>
                      <a:r>
                        <a:rPr lang="en-US" sz="1200" kern="1200" spc="-5" dirty="0" smtClean="0">
                          <a:solidFill>
                            <a:schemeClr val="tx1"/>
                          </a:solidFill>
                          <a:latin typeface="+mn-lt"/>
                          <a:ea typeface="+mn-ea"/>
                          <a:cs typeface="+mn-cs"/>
                        </a:rPr>
                        <a:t>from pituitary gland and that</a:t>
                      </a:r>
                      <a:r>
                        <a:rPr lang="en-US" sz="1200" kern="1200" spc="-5" baseline="0" dirty="0" smtClean="0">
                          <a:solidFill>
                            <a:schemeClr val="tx1"/>
                          </a:solidFill>
                          <a:latin typeface="+mn-lt"/>
                          <a:ea typeface="+mn-ea"/>
                          <a:cs typeface="+mn-cs"/>
                        </a:rPr>
                        <a:t> </a:t>
                      </a:r>
                      <a:r>
                        <a:rPr lang="en-US" sz="1200" kern="1200" spc="-5" dirty="0" smtClean="0">
                          <a:solidFill>
                            <a:schemeClr val="tx1"/>
                          </a:solidFill>
                          <a:latin typeface="+mn-lt"/>
                          <a:ea typeface="+mn-ea"/>
                          <a:cs typeface="+mn-cs"/>
                        </a:rPr>
                        <a:t>will lead to hyperprolactinemia. </a:t>
                      </a:r>
                    </a:p>
                  </a:txBody>
                  <a:tcPr marL="0" marR="0" marT="43815" marB="0" anchor="ctr"/>
                </a:tc>
                <a:extLst>
                  <a:ext uri="{0D108BD9-81ED-4DB2-BD59-A6C34878D82A}">
                    <a16:rowId xmlns:a16="http://schemas.microsoft.com/office/drawing/2014/main" val="10006"/>
                  </a:ext>
                </a:extLst>
              </a:tr>
            </a:tbl>
          </a:graphicData>
        </a:graphic>
      </p:graphicFrame>
      <p:sp>
        <p:nvSpPr>
          <p:cNvPr id="2" name="Right Brace 1"/>
          <p:cNvSpPr/>
          <p:nvPr/>
        </p:nvSpPr>
        <p:spPr>
          <a:xfrm>
            <a:off x="3113626" y="8028459"/>
            <a:ext cx="242931" cy="442565"/>
          </a:xfrm>
          <a:prstGeom prst="rightBrace">
            <a:avLst/>
          </a:prstGeom>
          <a:ln>
            <a:solidFill>
              <a:srgbClr val="00B050"/>
            </a:solidFill>
          </a:ln>
        </p:spPr>
        <p:style>
          <a:lnRef idx="1">
            <a:schemeClr val="accent6"/>
          </a:lnRef>
          <a:fillRef idx="0">
            <a:schemeClr val="accent6"/>
          </a:fillRef>
          <a:effectRef idx="0">
            <a:schemeClr val="accent6"/>
          </a:effectRef>
          <a:fontRef idx="minor">
            <a:schemeClr val="tx1"/>
          </a:fontRef>
        </p:style>
        <p:txBody>
          <a:bodyPr rtlCol="1" anchor="ctr"/>
          <a:lstStyle/>
          <a:p>
            <a:pPr algn="ctr"/>
            <a:endParaRPr lang="ar-SA">
              <a:solidFill>
                <a:srgbClr val="00B050"/>
              </a:solidFill>
            </a:endParaRPr>
          </a:p>
        </p:txBody>
      </p:sp>
      <p:sp>
        <p:nvSpPr>
          <p:cNvPr id="6" name="TextBox 5"/>
          <p:cNvSpPr txBox="1"/>
          <p:nvPr/>
        </p:nvSpPr>
        <p:spPr>
          <a:xfrm>
            <a:off x="3301648" y="8136806"/>
            <a:ext cx="1136116" cy="230832"/>
          </a:xfrm>
          <a:prstGeom prst="rect">
            <a:avLst/>
          </a:prstGeom>
          <a:noFill/>
        </p:spPr>
        <p:txBody>
          <a:bodyPr wrap="square" rtlCol="1">
            <a:spAutoFit/>
          </a:bodyPr>
          <a:lstStyle/>
          <a:p>
            <a:r>
              <a:rPr lang="en-US" sz="900" dirty="0">
                <a:solidFill>
                  <a:srgbClr val="00B050"/>
                </a:solidFill>
              </a:rPr>
              <a:t> female</a:t>
            </a:r>
            <a:endParaRPr lang="ar-SA" sz="900" dirty="0">
              <a:solidFill>
                <a:srgbClr val="00B050"/>
              </a:solidFill>
            </a:endParaRPr>
          </a:p>
        </p:txBody>
      </p:sp>
      <p:cxnSp>
        <p:nvCxnSpPr>
          <p:cNvPr id="8" name="Straight Arrow Connector 7"/>
          <p:cNvCxnSpPr/>
          <p:nvPr/>
        </p:nvCxnSpPr>
        <p:spPr>
          <a:xfrm>
            <a:off x="2743200" y="8586439"/>
            <a:ext cx="193765" cy="1"/>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2936965" y="8439861"/>
            <a:ext cx="984069" cy="293157"/>
          </a:xfrm>
          <a:prstGeom prst="rect">
            <a:avLst/>
          </a:prstGeom>
          <a:noFill/>
        </p:spPr>
        <p:txBody>
          <a:bodyPr wrap="square" rtlCol="1">
            <a:spAutoFit/>
          </a:bodyPr>
          <a:lstStyle/>
          <a:p>
            <a:r>
              <a:rPr lang="en-US" dirty="0">
                <a:solidFill>
                  <a:srgbClr val="00B050"/>
                </a:solidFill>
              </a:rPr>
              <a:t>For male</a:t>
            </a:r>
            <a:endParaRPr lang="ar-SA" dirty="0">
              <a:solidFill>
                <a:srgbClr val="00B050"/>
              </a:solidFill>
            </a:endParaRPr>
          </a:p>
        </p:txBody>
      </p:sp>
      <p:graphicFrame>
        <p:nvGraphicFramePr>
          <p:cNvPr id="7" name="Table 6"/>
          <p:cNvGraphicFramePr>
            <a:graphicFrameLocks noGrp="1"/>
          </p:cNvGraphicFramePr>
          <p:nvPr>
            <p:extLst>
              <p:ext uri="{D42A27DB-BD31-4B8C-83A1-F6EECF244321}">
                <p14:modId xmlns:p14="http://schemas.microsoft.com/office/powerpoint/2010/main" val="648878336"/>
              </p:ext>
            </p:extLst>
          </p:nvPr>
        </p:nvGraphicFramePr>
        <p:xfrm>
          <a:off x="3861240" y="3740504"/>
          <a:ext cx="2978196" cy="5943127"/>
        </p:xfrm>
        <a:graphic>
          <a:graphicData uri="http://schemas.openxmlformats.org/drawingml/2006/table">
            <a:tbl>
              <a:tblPr firstRow="1" bandRow="1">
                <a:tableStyleId>{5940675A-B579-460E-94D1-54222C63F5DA}</a:tableStyleId>
              </a:tblPr>
              <a:tblGrid>
                <a:gridCol w="296423">
                  <a:extLst>
                    <a:ext uri="{9D8B030D-6E8A-4147-A177-3AD203B41FA5}">
                      <a16:colId xmlns:a16="http://schemas.microsoft.com/office/drawing/2014/main" val="20000"/>
                    </a:ext>
                  </a:extLst>
                </a:gridCol>
                <a:gridCol w="271464">
                  <a:extLst>
                    <a:ext uri="{9D8B030D-6E8A-4147-A177-3AD203B41FA5}">
                      <a16:colId xmlns:a16="http://schemas.microsoft.com/office/drawing/2014/main" val="20002"/>
                    </a:ext>
                  </a:extLst>
                </a:gridCol>
                <a:gridCol w="2410309">
                  <a:extLst>
                    <a:ext uri="{9D8B030D-6E8A-4147-A177-3AD203B41FA5}">
                      <a16:colId xmlns:a16="http://schemas.microsoft.com/office/drawing/2014/main" val="20001"/>
                    </a:ext>
                  </a:extLst>
                </a:gridCol>
              </a:tblGrid>
              <a:tr h="944985">
                <a:tc rowSpan="2">
                  <a:txBody>
                    <a:bodyPr/>
                    <a:lstStyle/>
                    <a:p>
                      <a:pPr marL="97790" marR="311785" indent="0" algn="ctr" defTabSz="514350" rtl="0" eaLnBrk="1" fontAlgn="auto" latinLnBrk="0" hangingPunct="1">
                        <a:lnSpc>
                          <a:spcPct val="100000"/>
                        </a:lnSpc>
                        <a:spcBef>
                          <a:spcPts val="0"/>
                        </a:spcBef>
                        <a:spcAft>
                          <a:spcPts val="0"/>
                        </a:spcAft>
                        <a:buClrTx/>
                        <a:buSzTx/>
                        <a:buFontTx/>
                        <a:buNone/>
                        <a:tabLst/>
                        <a:defRPr/>
                      </a:pPr>
                      <a:endParaRPr lang="en-US" sz="1350" b="1" dirty="0"/>
                    </a:p>
                    <a:p>
                      <a:pPr marL="97790" marR="311785" indent="0" algn="ctr" defTabSz="514350" rtl="0" eaLnBrk="1" fontAlgn="auto" latinLnBrk="0" hangingPunct="1">
                        <a:lnSpc>
                          <a:spcPct val="100000"/>
                        </a:lnSpc>
                        <a:spcBef>
                          <a:spcPts val="0"/>
                        </a:spcBef>
                        <a:spcAft>
                          <a:spcPts val="0"/>
                        </a:spcAft>
                        <a:buClrTx/>
                        <a:buSzTx/>
                        <a:buFontTx/>
                        <a:buNone/>
                        <a:tabLst/>
                        <a:defRPr/>
                      </a:pPr>
                      <a:r>
                        <a:rPr lang="en-US" sz="1350" b="1" dirty="0"/>
                        <a:t>Metabolic</a:t>
                      </a:r>
                      <a:r>
                        <a:rPr lang="en-US" sz="1350" b="1" spc="-55" dirty="0"/>
                        <a:t> </a:t>
                      </a:r>
                      <a:r>
                        <a:rPr lang="en-US" sz="1350" b="1" spc="-5" dirty="0"/>
                        <a:t>effect:</a:t>
                      </a:r>
                      <a:endParaRPr lang="en-US" sz="1350" b="1" dirty="0"/>
                    </a:p>
                    <a:p>
                      <a:pPr marL="97790" marR="311785" indent="0" algn="ctr" defTabSz="514350" rtl="0" eaLnBrk="1" fontAlgn="auto" latinLnBrk="0" hangingPunct="1">
                        <a:lnSpc>
                          <a:spcPct val="100000"/>
                        </a:lnSpc>
                        <a:spcBef>
                          <a:spcPts val="0"/>
                        </a:spcBef>
                        <a:spcAft>
                          <a:spcPts val="0"/>
                        </a:spcAft>
                        <a:buClrTx/>
                        <a:buSzTx/>
                        <a:buFontTx/>
                        <a:buNone/>
                        <a:tabLst/>
                        <a:defRPr/>
                      </a:pPr>
                      <a:endParaRPr lang="en-US" sz="1350" dirty="0">
                        <a:solidFill>
                          <a:schemeClr val="tx1">
                            <a:lumMod val="95000"/>
                            <a:lumOff val="5000"/>
                          </a:schemeClr>
                        </a:solidFill>
                        <a:latin typeface="Century Gothic"/>
                        <a:cs typeface="Century Gothic"/>
                      </a:endParaRPr>
                    </a:p>
                  </a:txBody>
                  <a:tcPr marL="0" marR="0" marT="41910" marB="0" vert="vert270" anchor="ctr">
                    <a:solidFill>
                      <a:srgbClr val="FFD579">
                        <a:alpha val="32157"/>
                      </a:srgbClr>
                    </a:solidFill>
                  </a:tcPr>
                </a:tc>
                <a:tc>
                  <a:txBody>
                    <a:bodyPr/>
                    <a:lstStyle/>
                    <a:p>
                      <a:pPr marL="97790" marR="311785" indent="0" algn="ctr" defTabSz="514350" rtl="0" eaLnBrk="1" fontAlgn="auto" latinLnBrk="0" hangingPunct="1">
                        <a:lnSpc>
                          <a:spcPct val="100000"/>
                        </a:lnSpc>
                        <a:spcBef>
                          <a:spcPts val="955"/>
                        </a:spcBef>
                        <a:spcAft>
                          <a:spcPts val="0"/>
                        </a:spcAft>
                        <a:buClrTx/>
                        <a:buSzTx/>
                        <a:buFontTx/>
                        <a:buNone/>
                        <a:tabLst/>
                        <a:defRPr/>
                      </a:pPr>
                      <a:r>
                        <a:rPr lang="en-US" sz="1000" b="1" kern="1200" spc="-5" dirty="0" smtClean="0">
                          <a:solidFill>
                            <a:schemeClr val="tx1"/>
                          </a:solidFill>
                          <a:latin typeface="+mn-lt"/>
                          <a:ea typeface="+mn-ea"/>
                          <a:cs typeface="+mn-cs"/>
                        </a:rPr>
                        <a:t>Its effect:</a:t>
                      </a:r>
                    </a:p>
                  </a:txBody>
                  <a:tcPr marL="0" marR="0" marT="41910" marB="0" vert="vert270" anchor="ctr">
                    <a:solidFill>
                      <a:srgbClr val="FFD579">
                        <a:alpha val="32157"/>
                      </a:srgbClr>
                    </a:solidFill>
                  </a:tcPr>
                </a:tc>
                <a:tc>
                  <a:txBody>
                    <a:bodyPr/>
                    <a:lstStyle/>
                    <a:p>
                      <a:pPr marL="97790" marR="311785" indent="0" algn="l" defTabSz="514350" rtl="0" eaLnBrk="1" fontAlgn="auto" latinLnBrk="0" hangingPunct="1">
                        <a:lnSpc>
                          <a:spcPct val="100000"/>
                        </a:lnSpc>
                        <a:spcBef>
                          <a:spcPts val="0"/>
                        </a:spcBef>
                        <a:spcAft>
                          <a:spcPts val="0"/>
                        </a:spcAft>
                        <a:buClrTx/>
                        <a:buSzTx/>
                        <a:buFontTx/>
                        <a:buNone/>
                        <a:tabLst/>
                        <a:defRPr/>
                      </a:pPr>
                      <a:r>
                        <a:rPr lang="en-US" sz="1350" dirty="0"/>
                        <a:t>changes </a:t>
                      </a:r>
                      <a:r>
                        <a:rPr lang="en-US" sz="1350" spc="5" dirty="0"/>
                        <a:t>in </a:t>
                      </a:r>
                      <a:r>
                        <a:rPr lang="en-US" sz="1350" dirty="0"/>
                        <a:t>eating </a:t>
                      </a:r>
                      <a:r>
                        <a:rPr lang="en-US" sz="1350" spc="0" dirty="0"/>
                        <a:t>behavior</a:t>
                      </a:r>
                      <a:r>
                        <a:rPr lang="en-US" sz="1350" spc="-160" dirty="0"/>
                        <a:t> </a:t>
                      </a:r>
                      <a:r>
                        <a:rPr lang="en-US" sz="1350" spc="-5" dirty="0"/>
                        <a:t>and  </a:t>
                      </a:r>
                      <a:r>
                        <a:rPr lang="en-US" sz="1350" spc="0" dirty="0"/>
                        <a:t>weight</a:t>
                      </a:r>
                      <a:r>
                        <a:rPr lang="en-US" sz="1350" spc="-40" dirty="0"/>
                        <a:t> </a:t>
                      </a:r>
                      <a:r>
                        <a:rPr lang="en-US" sz="1350" spc="0" dirty="0"/>
                        <a:t>gain</a:t>
                      </a:r>
                      <a:r>
                        <a:rPr lang="en-US" sz="1350" spc="0" dirty="0" smtClean="0"/>
                        <a:t>.</a:t>
                      </a:r>
                      <a:endParaRPr lang="en-US" sz="1350" dirty="0"/>
                    </a:p>
                  </a:txBody>
                  <a:tcPr marL="0" marR="0" marT="41910" marB="0" anchor="ctr"/>
                </a:tc>
                <a:extLst>
                  <a:ext uri="{0D108BD9-81ED-4DB2-BD59-A6C34878D82A}">
                    <a16:rowId xmlns:a16="http://schemas.microsoft.com/office/drawing/2014/main" val="10000"/>
                  </a:ext>
                </a:extLst>
              </a:tr>
              <a:tr h="1511608">
                <a:tc vMerge="1">
                  <a:txBody>
                    <a:bodyPr/>
                    <a:lstStyle/>
                    <a:p>
                      <a:pPr marL="97790" marR="311785" indent="0" algn="ctr" defTabSz="514350" rtl="0" eaLnBrk="1" fontAlgn="auto" latinLnBrk="0" hangingPunct="1">
                        <a:lnSpc>
                          <a:spcPct val="100000"/>
                        </a:lnSpc>
                        <a:spcBef>
                          <a:spcPts val="0"/>
                        </a:spcBef>
                        <a:spcAft>
                          <a:spcPts val="0"/>
                        </a:spcAft>
                        <a:buClrTx/>
                        <a:buSzTx/>
                        <a:buFontTx/>
                        <a:buNone/>
                        <a:tabLst/>
                        <a:defRPr/>
                      </a:pPr>
                      <a:endParaRPr lang="en-US" sz="1350" dirty="0">
                        <a:solidFill>
                          <a:schemeClr val="tx1">
                            <a:lumMod val="95000"/>
                            <a:lumOff val="5000"/>
                          </a:schemeClr>
                        </a:solidFill>
                        <a:latin typeface="Century Gothic"/>
                        <a:cs typeface="Century Gothic"/>
                      </a:endParaRPr>
                    </a:p>
                  </a:txBody>
                  <a:tcPr marL="0" marR="0" marT="41910" marB="0" vert="vert270" anchor="ctr">
                    <a:solidFill>
                      <a:srgbClr val="FFD579">
                        <a:alpha val="32157"/>
                      </a:srgbClr>
                    </a:solidFill>
                  </a:tcPr>
                </a:tc>
                <a:tc>
                  <a:txBody>
                    <a:bodyPr/>
                    <a:lstStyle/>
                    <a:p>
                      <a:pPr marL="97790" marR="311785" indent="0" algn="ctr" defTabSz="514350" rtl="0" eaLnBrk="1" fontAlgn="auto" latinLnBrk="0" hangingPunct="1">
                        <a:lnSpc>
                          <a:spcPct val="100000"/>
                        </a:lnSpc>
                        <a:spcBef>
                          <a:spcPts val="955"/>
                        </a:spcBef>
                        <a:spcAft>
                          <a:spcPts val="0"/>
                        </a:spcAft>
                        <a:buClrTx/>
                        <a:buSzTx/>
                        <a:buFontTx/>
                        <a:buNone/>
                        <a:tabLst/>
                        <a:defRPr/>
                      </a:pPr>
                      <a:r>
                        <a:rPr lang="en-US" sz="1000" b="1" kern="1200" spc="-5" dirty="0" smtClean="0">
                          <a:solidFill>
                            <a:schemeClr val="tx1"/>
                          </a:solidFill>
                          <a:latin typeface="+mn-lt"/>
                          <a:ea typeface="+mn-ea"/>
                          <a:cs typeface="+mn-cs"/>
                        </a:rPr>
                        <a:t>Mechanism: </a:t>
                      </a:r>
                    </a:p>
                  </a:txBody>
                  <a:tcPr marL="0" marR="0" marT="41910" marB="0" vert="vert270" anchor="ctr">
                    <a:solidFill>
                      <a:srgbClr val="FFD579">
                        <a:alpha val="32157"/>
                      </a:srgbClr>
                    </a:solidFill>
                  </a:tcPr>
                </a:tc>
                <a:tc>
                  <a:txBody>
                    <a:bodyPr/>
                    <a:lstStyle/>
                    <a:p>
                      <a:pPr marL="97790" marR="137160" indent="0" algn="l" defTabSz="514350" rtl="0" eaLnBrk="1" fontAlgn="auto" latinLnBrk="0" hangingPunct="1">
                        <a:lnSpc>
                          <a:spcPct val="100000"/>
                        </a:lnSpc>
                        <a:spcBef>
                          <a:spcPts val="0"/>
                        </a:spcBef>
                        <a:spcAft>
                          <a:spcPts val="0"/>
                        </a:spcAft>
                        <a:buClrTx/>
                        <a:buSzTx/>
                        <a:buFontTx/>
                        <a:buNone/>
                        <a:tabLst/>
                        <a:defRPr/>
                      </a:pPr>
                      <a:r>
                        <a:rPr lang="en-US" sz="1350" spc="-5" dirty="0" smtClean="0"/>
                        <a:t>blockage </a:t>
                      </a:r>
                      <a:r>
                        <a:rPr lang="en-US" sz="1350" dirty="0" smtClean="0"/>
                        <a:t>of</a:t>
                      </a:r>
                      <a:r>
                        <a:rPr lang="en-US" sz="1350" spc="-110" dirty="0" smtClean="0"/>
                        <a:t> </a:t>
                      </a:r>
                      <a:r>
                        <a:rPr lang="en-US" sz="1350" b="1" dirty="0" smtClean="0">
                          <a:solidFill>
                            <a:srgbClr val="0432FF"/>
                          </a:solidFill>
                        </a:rPr>
                        <a:t>dopamine</a:t>
                      </a:r>
                      <a:r>
                        <a:rPr lang="en-US" sz="1350" dirty="0" smtClean="0"/>
                        <a:t>  </a:t>
                      </a:r>
                      <a:r>
                        <a:rPr lang="en-US" sz="1350" spc="-5" dirty="0" smtClean="0"/>
                        <a:t>receptors </a:t>
                      </a:r>
                      <a:r>
                        <a:rPr lang="en-US" sz="1350" dirty="0" smtClean="0"/>
                        <a:t>in the medullary-  </a:t>
                      </a:r>
                      <a:r>
                        <a:rPr lang="en-US" sz="1350" spc="-5" dirty="0" smtClean="0"/>
                        <a:t>periventricular</a:t>
                      </a:r>
                      <a:r>
                        <a:rPr lang="en-US" sz="1350" spc="-35" dirty="0" smtClean="0"/>
                        <a:t> </a:t>
                      </a:r>
                      <a:r>
                        <a:rPr lang="en-US" sz="1350" dirty="0" smtClean="0"/>
                        <a:t>pathway.</a:t>
                      </a:r>
                      <a:endParaRPr lang="en-US" sz="1350" dirty="0" smtClean="0">
                        <a:solidFill>
                          <a:schemeClr val="tx1">
                            <a:lumMod val="95000"/>
                            <a:lumOff val="5000"/>
                          </a:schemeClr>
                        </a:solidFill>
                        <a:latin typeface="Century Gothic"/>
                        <a:cs typeface="Century Gothic"/>
                      </a:endParaRPr>
                    </a:p>
                    <a:p>
                      <a:pPr marL="97790" marR="311785" indent="0" algn="l" defTabSz="514350" rtl="0" eaLnBrk="1" fontAlgn="auto" latinLnBrk="0" hangingPunct="1">
                        <a:lnSpc>
                          <a:spcPct val="100000"/>
                        </a:lnSpc>
                        <a:spcBef>
                          <a:spcPts val="0"/>
                        </a:spcBef>
                        <a:spcAft>
                          <a:spcPts val="0"/>
                        </a:spcAft>
                        <a:buClrTx/>
                        <a:buSzTx/>
                        <a:buFontTx/>
                        <a:buNone/>
                        <a:tabLst/>
                        <a:defRPr/>
                      </a:pPr>
                      <a:endParaRPr lang="en-US" sz="1350" dirty="0">
                        <a:solidFill>
                          <a:schemeClr val="tx1">
                            <a:lumMod val="95000"/>
                            <a:lumOff val="5000"/>
                          </a:schemeClr>
                        </a:solidFill>
                        <a:latin typeface="Century Gothic"/>
                        <a:cs typeface="Century Gothic"/>
                      </a:endParaRPr>
                    </a:p>
                  </a:txBody>
                  <a:tcPr marL="0" marR="0" marT="41910" marB="0" anchor="ctr"/>
                </a:tc>
                <a:extLst>
                  <a:ext uri="{0D108BD9-81ED-4DB2-BD59-A6C34878D82A}">
                    <a16:rowId xmlns:a16="http://schemas.microsoft.com/office/drawing/2014/main" val="10002"/>
                  </a:ext>
                </a:extLst>
              </a:tr>
              <a:tr h="1070188">
                <a:tc rowSpan="2">
                  <a:txBody>
                    <a:bodyPr/>
                    <a:lstStyle/>
                    <a:p>
                      <a:pPr marL="97790" marR="137160" indent="0" algn="ctr" defTabSz="514350" rtl="0" eaLnBrk="1" fontAlgn="auto" latinLnBrk="0" hangingPunct="1">
                        <a:lnSpc>
                          <a:spcPct val="100000"/>
                        </a:lnSpc>
                        <a:spcBef>
                          <a:spcPts val="0"/>
                        </a:spcBef>
                        <a:spcAft>
                          <a:spcPts val="0"/>
                        </a:spcAft>
                        <a:buClrTx/>
                        <a:buSzTx/>
                        <a:buFontTx/>
                        <a:buNone/>
                        <a:tabLst/>
                        <a:defRPr/>
                      </a:pPr>
                      <a:endParaRPr lang="en-US" sz="1350" b="1" spc="-5" dirty="0"/>
                    </a:p>
                    <a:p>
                      <a:pPr marL="97790" marR="137160" indent="0" algn="ctr" defTabSz="514350" rtl="0" eaLnBrk="1" fontAlgn="auto" latinLnBrk="0" hangingPunct="1">
                        <a:lnSpc>
                          <a:spcPct val="100000"/>
                        </a:lnSpc>
                        <a:spcBef>
                          <a:spcPts val="0"/>
                        </a:spcBef>
                        <a:spcAft>
                          <a:spcPts val="0"/>
                        </a:spcAft>
                        <a:buClrTx/>
                        <a:buSzTx/>
                        <a:buFontTx/>
                        <a:buNone/>
                        <a:tabLst/>
                        <a:defRPr/>
                      </a:pPr>
                      <a:r>
                        <a:rPr lang="en-US" sz="1350" b="1" spc="-5" dirty="0"/>
                        <a:t>Antiemetic</a:t>
                      </a:r>
                      <a:r>
                        <a:rPr lang="en-US" sz="1350" b="1" spc="-40" dirty="0"/>
                        <a:t> </a:t>
                      </a:r>
                      <a:r>
                        <a:rPr lang="en-US" sz="1350" b="1" spc="-5" dirty="0"/>
                        <a:t>effect:</a:t>
                      </a:r>
                      <a:endParaRPr lang="en-US" sz="1350" b="1" dirty="0"/>
                    </a:p>
                    <a:p>
                      <a:pPr marL="97790" marR="137160" indent="0" algn="ctr" defTabSz="514350" rtl="0" eaLnBrk="1" fontAlgn="auto" latinLnBrk="0" hangingPunct="1">
                        <a:lnSpc>
                          <a:spcPct val="100000"/>
                        </a:lnSpc>
                        <a:spcBef>
                          <a:spcPts val="0"/>
                        </a:spcBef>
                        <a:spcAft>
                          <a:spcPts val="0"/>
                        </a:spcAft>
                        <a:buClrTx/>
                        <a:buSzTx/>
                        <a:buFontTx/>
                        <a:buNone/>
                        <a:tabLst/>
                        <a:defRPr/>
                      </a:pPr>
                      <a:endParaRPr lang="en-US" sz="1350" dirty="0">
                        <a:latin typeface="Century Gothic"/>
                        <a:cs typeface="Century Gothic"/>
                      </a:endParaRPr>
                    </a:p>
                  </a:txBody>
                  <a:tcPr marL="0" marR="0" marT="106045" marB="0" vert="vert270" anchor="ctr">
                    <a:solidFill>
                      <a:srgbClr val="FFD579">
                        <a:alpha val="32157"/>
                      </a:srgbClr>
                    </a:solidFill>
                  </a:tcPr>
                </a:tc>
                <a:tc>
                  <a:txBody>
                    <a:bodyPr/>
                    <a:lstStyle/>
                    <a:p>
                      <a:pPr marL="97790" marR="311785" indent="0" algn="ctr" defTabSz="514350" rtl="0" eaLnBrk="1" fontAlgn="auto" latinLnBrk="0" hangingPunct="1">
                        <a:lnSpc>
                          <a:spcPct val="100000"/>
                        </a:lnSpc>
                        <a:spcBef>
                          <a:spcPts val="955"/>
                        </a:spcBef>
                        <a:spcAft>
                          <a:spcPts val="0"/>
                        </a:spcAft>
                        <a:buClrTx/>
                        <a:buSzTx/>
                        <a:buFontTx/>
                        <a:buNone/>
                        <a:tabLst/>
                        <a:defRPr/>
                      </a:pPr>
                      <a:r>
                        <a:rPr lang="en-US" sz="1000" b="1" kern="1200" spc="-5" dirty="0" smtClean="0">
                          <a:solidFill>
                            <a:schemeClr val="tx1"/>
                          </a:solidFill>
                          <a:latin typeface="+mn-lt"/>
                          <a:ea typeface="+mn-ea"/>
                          <a:cs typeface="+mn-cs"/>
                        </a:rPr>
                        <a:t>Its effect:</a:t>
                      </a:r>
                    </a:p>
                  </a:txBody>
                  <a:tcPr marL="0" marR="0" marT="106045" marB="0" vert="vert270" anchor="ctr">
                    <a:solidFill>
                      <a:srgbClr val="FFD579">
                        <a:alpha val="32157"/>
                      </a:srgbClr>
                    </a:solidFill>
                  </a:tcPr>
                </a:tc>
                <a:tc>
                  <a:txBody>
                    <a:bodyPr/>
                    <a:lstStyle/>
                    <a:p>
                      <a:pPr marL="97790" marR="137160" indent="0" algn="l" defTabSz="514350" rtl="0" eaLnBrk="1" fontAlgn="auto" latinLnBrk="0" hangingPunct="1">
                        <a:lnSpc>
                          <a:spcPct val="100000"/>
                        </a:lnSpc>
                        <a:spcBef>
                          <a:spcPts val="0"/>
                        </a:spcBef>
                        <a:spcAft>
                          <a:spcPts val="0"/>
                        </a:spcAft>
                        <a:buClrTx/>
                        <a:buSzTx/>
                        <a:buFontTx/>
                        <a:buNone/>
                        <a:tabLst/>
                        <a:defRPr/>
                      </a:pPr>
                      <a:r>
                        <a:rPr lang="en-US" sz="1350" dirty="0"/>
                        <a:t>Effective against drug and</a:t>
                      </a:r>
                      <a:r>
                        <a:rPr lang="en-US" sz="1350" spc="-105" dirty="0"/>
                        <a:t> </a:t>
                      </a:r>
                      <a:r>
                        <a:rPr lang="en-US" sz="1350" dirty="0"/>
                        <a:t>disease-  </a:t>
                      </a:r>
                      <a:r>
                        <a:rPr lang="en-US" sz="1350" spc="0" dirty="0"/>
                        <a:t>induced </a:t>
                      </a:r>
                      <a:r>
                        <a:rPr lang="en-US" sz="1350" dirty="0"/>
                        <a:t>vomiting. (not-motion  sickness</a:t>
                      </a:r>
                      <a:r>
                        <a:rPr lang="en-US" sz="1350" dirty="0" smtClean="0"/>
                        <a:t>)</a:t>
                      </a:r>
                      <a:endParaRPr lang="en-US" sz="1350" dirty="0"/>
                    </a:p>
                  </a:txBody>
                  <a:tcPr marL="0" marR="0" marT="106045" marB="0" anchor="ctr"/>
                </a:tc>
                <a:extLst>
                  <a:ext uri="{0D108BD9-81ED-4DB2-BD59-A6C34878D82A}">
                    <a16:rowId xmlns:a16="http://schemas.microsoft.com/office/drawing/2014/main" val="10001"/>
                  </a:ext>
                </a:extLst>
              </a:tr>
              <a:tr h="2416346">
                <a:tc vMerge="1">
                  <a:txBody>
                    <a:bodyPr/>
                    <a:lstStyle/>
                    <a:p>
                      <a:pPr marL="97790" marR="137160" indent="0" algn="ctr" defTabSz="514350" rtl="0" eaLnBrk="1" fontAlgn="auto" latinLnBrk="0" hangingPunct="1">
                        <a:lnSpc>
                          <a:spcPct val="100000"/>
                        </a:lnSpc>
                        <a:spcBef>
                          <a:spcPts val="0"/>
                        </a:spcBef>
                        <a:spcAft>
                          <a:spcPts val="0"/>
                        </a:spcAft>
                        <a:buClrTx/>
                        <a:buSzTx/>
                        <a:buFontTx/>
                        <a:buNone/>
                        <a:tabLst/>
                        <a:defRPr/>
                      </a:pPr>
                      <a:endParaRPr lang="en-US" sz="1350" dirty="0">
                        <a:latin typeface="Century Gothic"/>
                        <a:cs typeface="Century Gothic"/>
                      </a:endParaRPr>
                    </a:p>
                  </a:txBody>
                  <a:tcPr marL="0" marR="0" marT="106045" marB="0" vert="vert270" anchor="ctr">
                    <a:solidFill>
                      <a:srgbClr val="FFD579">
                        <a:alpha val="32157"/>
                      </a:srgbClr>
                    </a:solidFill>
                  </a:tcPr>
                </a:tc>
                <a:tc>
                  <a:txBody>
                    <a:bodyPr/>
                    <a:lstStyle/>
                    <a:p>
                      <a:pPr marL="97790" marR="311785" indent="0" algn="ctr" defTabSz="514350" rtl="0" eaLnBrk="1" fontAlgn="auto" latinLnBrk="0" hangingPunct="1">
                        <a:lnSpc>
                          <a:spcPct val="100000"/>
                        </a:lnSpc>
                        <a:spcBef>
                          <a:spcPts val="955"/>
                        </a:spcBef>
                        <a:spcAft>
                          <a:spcPts val="0"/>
                        </a:spcAft>
                        <a:buClrTx/>
                        <a:buSzTx/>
                        <a:buFontTx/>
                        <a:buNone/>
                        <a:tabLst/>
                        <a:defRPr/>
                      </a:pPr>
                      <a:r>
                        <a:rPr lang="en-US" sz="1000" b="1" kern="1200" spc="-5" dirty="0" smtClean="0">
                          <a:solidFill>
                            <a:schemeClr val="tx1"/>
                          </a:solidFill>
                          <a:latin typeface="+mn-lt"/>
                          <a:ea typeface="+mn-ea"/>
                          <a:cs typeface="+mn-cs"/>
                        </a:rPr>
                        <a:t>Mechanism: </a:t>
                      </a:r>
                    </a:p>
                  </a:txBody>
                  <a:tcPr marL="0" marR="0" marT="106045" marB="0" vert="vert270" anchor="ctr">
                    <a:solidFill>
                      <a:srgbClr val="FFD579">
                        <a:alpha val="32157"/>
                      </a:srgbClr>
                    </a:solidFill>
                  </a:tcPr>
                </a:tc>
                <a:tc>
                  <a:txBody>
                    <a:bodyPr/>
                    <a:lstStyle/>
                    <a:p>
                      <a:pPr marL="97790" marR="137160">
                        <a:lnSpc>
                          <a:spcPct val="100000"/>
                        </a:lnSpc>
                      </a:pPr>
                      <a:r>
                        <a:rPr lang="en-US" sz="1350" spc="-5" dirty="0" smtClean="0"/>
                        <a:t>blockage </a:t>
                      </a:r>
                      <a:r>
                        <a:rPr lang="en-US" sz="1350" dirty="0" smtClean="0"/>
                        <a:t>of</a:t>
                      </a:r>
                      <a:r>
                        <a:rPr lang="en-US" sz="1350" spc="-110" dirty="0" smtClean="0"/>
                        <a:t> </a:t>
                      </a:r>
                      <a:r>
                        <a:rPr lang="en-US" sz="1350" dirty="0" smtClean="0"/>
                        <a:t>dopamine  </a:t>
                      </a:r>
                      <a:r>
                        <a:rPr lang="en-US" sz="1350" spc="-5" dirty="0" smtClean="0"/>
                        <a:t>receptors </a:t>
                      </a:r>
                      <a:r>
                        <a:rPr lang="en-US" sz="1350" dirty="0" smtClean="0"/>
                        <a:t>in the CTZ of the </a:t>
                      </a:r>
                      <a:r>
                        <a:rPr lang="en-US" sz="1350" spc="-5" dirty="0" smtClean="0"/>
                        <a:t>medulla.  </a:t>
                      </a:r>
                      <a:r>
                        <a:rPr lang="en-US" sz="1350" u="none" dirty="0" smtClean="0">
                          <a:solidFill>
                            <a:schemeClr val="bg1">
                              <a:lumMod val="50000"/>
                            </a:schemeClr>
                          </a:solidFill>
                        </a:rPr>
                        <a:t>The chemoreceptor trigger zone  </a:t>
                      </a:r>
                      <a:r>
                        <a:rPr lang="en-US" sz="1350" u="none" spc="-5" dirty="0" smtClean="0">
                          <a:solidFill>
                            <a:schemeClr val="bg1">
                              <a:lumMod val="50000"/>
                            </a:schemeClr>
                          </a:solidFill>
                        </a:rPr>
                        <a:t>(CTZ) </a:t>
                      </a:r>
                      <a:r>
                        <a:rPr lang="en-US" sz="1350" u="none" spc="5" dirty="0" smtClean="0">
                          <a:solidFill>
                            <a:schemeClr val="bg1">
                              <a:lumMod val="50000"/>
                            </a:schemeClr>
                          </a:solidFill>
                        </a:rPr>
                        <a:t>is </a:t>
                      </a:r>
                      <a:r>
                        <a:rPr lang="en-US" sz="1350" u="none" dirty="0" smtClean="0">
                          <a:solidFill>
                            <a:schemeClr val="bg1">
                              <a:lumMod val="50000"/>
                            </a:schemeClr>
                          </a:solidFill>
                        </a:rPr>
                        <a:t>an </a:t>
                      </a:r>
                      <a:r>
                        <a:rPr lang="en-US" sz="1350" u="none" spc="-5" dirty="0" smtClean="0">
                          <a:solidFill>
                            <a:schemeClr val="bg1">
                              <a:lumMod val="50000"/>
                            </a:schemeClr>
                          </a:solidFill>
                        </a:rPr>
                        <a:t>area </a:t>
                      </a:r>
                      <a:r>
                        <a:rPr lang="en-US" sz="1350" u="none" dirty="0" smtClean="0">
                          <a:solidFill>
                            <a:schemeClr val="bg1">
                              <a:lumMod val="50000"/>
                            </a:schemeClr>
                          </a:solidFill>
                        </a:rPr>
                        <a:t>of the medulla  oblongata that </a:t>
                      </a:r>
                      <a:r>
                        <a:rPr lang="en-US" sz="1350" u="none" spc="-5" dirty="0" smtClean="0">
                          <a:solidFill>
                            <a:schemeClr val="bg1">
                              <a:lumMod val="50000"/>
                            </a:schemeClr>
                          </a:solidFill>
                        </a:rPr>
                        <a:t>receives </a:t>
                      </a:r>
                      <a:r>
                        <a:rPr lang="en-US" sz="1350" u="none" spc="0" dirty="0" smtClean="0">
                          <a:solidFill>
                            <a:schemeClr val="bg1">
                              <a:lumMod val="50000"/>
                            </a:schemeClr>
                          </a:solidFill>
                        </a:rPr>
                        <a:t>inputs </a:t>
                      </a:r>
                      <a:r>
                        <a:rPr lang="en-US" sz="1350" u="none" dirty="0" smtClean="0">
                          <a:solidFill>
                            <a:schemeClr val="bg1">
                              <a:lumMod val="50000"/>
                            </a:schemeClr>
                          </a:solidFill>
                        </a:rPr>
                        <a:t>from  </a:t>
                      </a:r>
                      <a:r>
                        <a:rPr lang="en-US" sz="1350" u="none" spc="-5" dirty="0" smtClean="0">
                          <a:solidFill>
                            <a:schemeClr val="bg1">
                              <a:lumMod val="50000"/>
                            </a:schemeClr>
                          </a:solidFill>
                        </a:rPr>
                        <a:t>blood-borne </a:t>
                      </a:r>
                      <a:r>
                        <a:rPr lang="en-US" sz="1350" u="none" dirty="0" smtClean="0">
                          <a:solidFill>
                            <a:schemeClr val="bg1">
                              <a:lumMod val="50000"/>
                            </a:schemeClr>
                          </a:solidFill>
                        </a:rPr>
                        <a:t>drugs or hormones,  and communicates </a:t>
                      </a:r>
                      <a:r>
                        <a:rPr lang="en-US" sz="1350" u="none" spc="0" dirty="0" smtClean="0">
                          <a:solidFill>
                            <a:schemeClr val="bg1">
                              <a:lumMod val="50000"/>
                            </a:schemeClr>
                          </a:solidFill>
                        </a:rPr>
                        <a:t>with </a:t>
                      </a:r>
                      <a:r>
                        <a:rPr lang="en-US" sz="1350" u="none" dirty="0" smtClean="0">
                          <a:solidFill>
                            <a:schemeClr val="bg1">
                              <a:lumMod val="50000"/>
                            </a:schemeClr>
                          </a:solidFill>
                        </a:rPr>
                        <a:t>other  structures </a:t>
                      </a:r>
                      <a:r>
                        <a:rPr lang="en-US" sz="1350" u="none" spc="5" dirty="0" smtClean="0">
                          <a:solidFill>
                            <a:schemeClr val="bg1">
                              <a:lumMod val="50000"/>
                            </a:schemeClr>
                          </a:solidFill>
                        </a:rPr>
                        <a:t>in </a:t>
                      </a:r>
                      <a:r>
                        <a:rPr lang="en-US" sz="1350" u="none" dirty="0" smtClean="0">
                          <a:solidFill>
                            <a:schemeClr val="bg1">
                              <a:lumMod val="50000"/>
                            </a:schemeClr>
                          </a:solidFill>
                        </a:rPr>
                        <a:t>the </a:t>
                      </a:r>
                      <a:r>
                        <a:rPr lang="en-US" sz="1350" u="none" spc="0" dirty="0" smtClean="0">
                          <a:solidFill>
                            <a:schemeClr val="bg1">
                              <a:lumMod val="50000"/>
                            </a:schemeClr>
                          </a:solidFill>
                        </a:rPr>
                        <a:t>vomiting </a:t>
                      </a:r>
                      <a:r>
                        <a:rPr lang="en-US" sz="1350" u="none" spc="-5" dirty="0" smtClean="0">
                          <a:solidFill>
                            <a:schemeClr val="bg1">
                              <a:lumMod val="50000"/>
                            </a:schemeClr>
                          </a:solidFill>
                        </a:rPr>
                        <a:t>center </a:t>
                      </a:r>
                      <a:r>
                        <a:rPr lang="en-US" sz="1350" u="none" dirty="0" smtClean="0">
                          <a:solidFill>
                            <a:schemeClr val="bg1">
                              <a:lumMod val="50000"/>
                            </a:schemeClr>
                          </a:solidFill>
                        </a:rPr>
                        <a:t>to  </a:t>
                      </a:r>
                      <a:r>
                        <a:rPr lang="en-US" sz="1350" u="none" spc="0" dirty="0" smtClean="0">
                          <a:solidFill>
                            <a:schemeClr val="bg1">
                              <a:lumMod val="50000"/>
                            </a:schemeClr>
                          </a:solidFill>
                        </a:rPr>
                        <a:t>initiate</a:t>
                      </a:r>
                      <a:r>
                        <a:rPr lang="en-US" sz="1350" u="none" spc="-50" dirty="0" smtClean="0">
                          <a:solidFill>
                            <a:schemeClr val="bg1">
                              <a:lumMod val="50000"/>
                            </a:schemeClr>
                          </a:solidFill>
                        </a:rPr>
                        <a:t> </a:t>
                      </a:r>
                      <a:r>
                        <a:rPr lang="en-US" sz="1350" u="none" dirty="0" smtClean="0">
                          <a:solidFill>
                            <a:schemeClr val="bg1">
                              <a:lumMod val="50000"/>
                            </a:schemeClr>
                          </a:solidFill>
                        </a:rPr>
                        <a:t>vomiting.</a:t>
                      </a:r>
                      <a:endParaRPr lang="en-US" sz="1350" u="none" dirty="0" smtClean="0">
                        <a:solidFill>
                          <a:schemeClr val="bg1">
                            <a:lumMod val="50000"/>
                          </a:schemeClr>
                        </a:solidFill>
                        <a:latin typeface="Century Gothic"/>
                        <a:cs typeface="Century Gothic"/>
                      </a:endParaRPr>
                    </a:p>
                  </a:txBody>
                  <a:tcPr marL="0" marR="0" marT="106045" marB="0" anchor="ctr"/>
                </a:tc>
                <a:extLst>
                  <a:ext uri="{0D108BD9-81ED-4DB2-BD59-A6C34878D82A}">
                    <a16:rowId xmlns:a16="http://schemas.microsoft.com/office/drawing/2014/main" val="10003"/>
                  </a:ext>
                </a:extLst>
              </a:tr>
            </a:tbl>
          </a:graphicData>
        </a:graphic>
      </p:graphicFrame>
      <p:sp>
        <p:nvSpPr>
          <p:cNvPr id="10" name="Rectangle 9"/>
          <p:cNvSpPr/>
          <p:nvPr/>
        </p:nvSpPr>
        <p:spPr>
          <a:xfrm>
            <a:off x="0" y="3313245"/>
            <a:ext cx="6858000" cy="408897"/>
          </a:xfrm>
          <a:prstGeom prst="rect">
            <a:avLst/>
          </a:prstGeom>
          <a:solidFill>
            <a:srgbClr val="009193">
              <a:alpha val="2902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CNS</a:t>
            </a:r>
          </a:p>
        </p:txBody>
      </p:sp>
    </p:spTree>
    <p:extLst>
      <p:ext uri="{BB962C8B-B14F-4D97-AF65-F5344CB8AC3E}">
        <p14:creationId xmlns:p14="http://schemas.microsoft.com/office/powerpoint/2010/main" val="221330262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6858000" cy="39029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n w="6600">
                  <a:solidFill>
                    <a:schemeClr val="tx1"/>
                  </a:solidFill>
                  <a:prstDash val="solid"/>
                </a:ln>
                <a:solidFill>
                  <a:schemeClr val="bg1"/>
                </a:solidFill>
                <a:effectLst>
                  <a:outerShdw dist="38100" dir="2700000" algn="tl" rotWithShape="0">
                    <a:schemeClr val="accent2"/>
                  </a:outerShdw>
                </a:effectLst>
                <a:latin typeface="Abadi MT Condensed Extra Bold" charset="0"/>
                <a:ea typeface="Abadi MT Condensed Extra Bold" charset="0"/>
                <a:cs typeface="Abadi MT Condensed Extra Bold" charset="0"/>
              </a:rPr>
              <a:t>Pharmacological actions Cont.</a:t>
            </a:r>
          </a:p>
        </p:txBody>
      </p:sp>
      <p:graphicFrame>
        <p:nvGraphicFramePr>
          <p:cNvPr id="4" name="object 4">
            <a:extLst>
              <a:ext uri="{FF2B5EF4-FFF2-40B4-BE49-F238E27FC236}">
                <a16:creationId xmlns:a16="http://schemas.microsoft.com/office/drawing/2014/main" id="{BC52BE67-79AB-4D78-B0DB-6D2A2FD0317E}"/>
              </a:ext>
            </a:extLst>
          </p:cNvPr>
          <p:cNvGraphicFramePr>
            <a:graphicFrameLocks noGrp="1"/>
          </p:cNvGraphicFramePr>
          <p:nvPr>
            <p:extLst>
              <p:ext uri="{D42A27DB-BD31-4B8C-83A1-F6EECF244321}">
                <p14:modId xmlns:p14="http://schemas.microsoft.com/office/powerpoint/2010/main" val="1922180953"/>
              </p:ext>
            </p:extLst>
          </p:nvPr>
        </p:nvGraphicFramePr>
        <p:xfrm>
          <a:off x="3148314" y="398621"/>
          <a:ext cx="3709686" cy="5388721"/>
        </p:xfrm>
        <a:graphic>
          <a:graphicData uri="http://schemas.openxmlformats.org/drawingml/2006/table">
            <a:tbl>
              <a:tblPr firstRow="1" bandRow="1">
                <a:tableStyleId>{5940675A-B579-460E-94D1-54222C63F5DA}</a:tableStyleId>
              </a:tblPr>
              <a:tblGrid>
                <a:gridCol w="3709686">
                  <a:extLst>
                    <a:ext uri="{9D8B030D-6E8A-4147-A177-3AD203B41FA5}">
                      <a16:colId xmlns:a16="http://schemas.microsoft.com/office/drawing/2014/main" val="20001"/>
                    </a:ext>
                  </a:extLst>
                </a:gridCol>
              </a:tblGrid>
              <a:tr h="427819">
                <a:tc>
                  <a:txBody>
                    <a:bodyPr/>
                    <a:lstStyle/>
                    <a:p>
                      <a:pPr marL="15240" algn="ctr">
                        <a:lnSpc>
                          <a:spcPct val="100000"/>
                        </a:lnSpc>
                        <a:spcBef>
                          <a:spcPts val="540"/>
                        </a:spcBef>
                      </a:pPr>
                      <a:r>
                        <a:rPr sz="1800" b="1" dirty="0"/>
                        <a:t>Other</a:t>
                      </a:r>
                      <a:endParaRPr sz="1800" b="1" dirty="0">
                        <a:latin typeface="Century Gothic"/>
                        <a:cs typeface="Century Gothic"/>
                      </a:endParaRPr>
                    </a:p>
                  </a:txBody>
                  <a:tcPr marL="0" marR="0" marT="68580" marB="0">
                    <a:solidFill>
                      <a:srgbClr val="FF9300">
                        <a:alpha val="41176"/>
                      </a:srgbClr>
                    </a:solidFill>
                  </a:tcPr>
                </a:tc>
                <a:extLst>
                  <a:ext uri="{0D108BD9-81ED-4DB2-BD59-A6C34878D82A}">
                    <a16:rowId xmlns:a16="http://schemas.microsoft.com/office/drawing/2014/main" val="10000"/>
                  </a:ext>
                </a:extLst>
              </a:tr>
              <a:tr h="356731">
                <a:tc>
                  <a:txBody>
                    <a:bodyPr/>
                    <a:lstStyle/>
                    <a:p>
                      <a:pPr marL="98425" marR="0" indent="0" algn="l" defTabSz="514350" rtl="0" eaLnBrk="1" fontAlgn="auto" latinLnBrk="0" hangingPunct="1">
                        <a:lnSpc>
                          <a:spcPct val="100000"/>
                        </a:lnSpc>
                        <a:spcBef>
                          <a:spcPts val="1140"/>
                        </a:spcBef>
                        <a:spcAft>
                          <a:spcPts val="0"/>
                        </a:spcAft>
                        <a:buClrTx/>
                        <a:buSzTx/>
                        <a:buFontTx/>
                        <a:buNone/>
                        <a:tabLst/>
                        <a:defRPr/>
                      </a:pPr>
                      <a:r>
                        <a:rPr lang="en-US" sz="1350" b="1" spc="-5" dirty="0"/>
                        <a:t>Temperature</a:t>
                      </a:r>
                      <a:r>
                        <a:rPr lang="en-US" sz="1350" b="1" spc="-5" baseline="0" dirty="0"/>
                        <a:t> </a:t>
                      </a:r>
                      <a:r>
                        <a:rPr lang="en-US" sz="1350" b="1" spc="-5" dirty="0"/>
                        <a:t>regulation:</a:t>
                      </a:r>
                    </a:p>
                  </a:txBody>
                  <a:tcPr marL="0" marR="0" marT="144780" marB="0" anchor="ctr">
                    <a:solidFill>
                      <a:srgbClr val="FFD579">
                        <a:alpha val="29020"/>
                      </a:srgbClr>
                    </a:solidFill>
                  </a:tcPr>
                </a:tc>
                <a:extLst>
                  <a:ext uri="{0D108BD9-81ED-4DB2-BD59-A6C34878D82A}">
                    <a16:rowId xmlns:a16="http://schemas.microsoft.com/office/drawing/2014/main" val="10003"/>
                  </a:ext>
                </a:extLst>
              </a:tr>
              <a:tr h="934996">
                <a:tc>
                  <a:txBody>
                    <a:bodyPr/>
                    <a:lstStyle/>
                    <a:p>
                      <a:pPr marL="98425" marR="111125" indent="0" algn="l" defTabSz="514350" rtl="0" eaLnBrk="1" fontAlgn="auto" latinLnBrk="0" hangingPunct="1">
                        <a:lnSpc>
                          <a:spcPct val="100000"/>
                        </a:lnSpc>
                        <a:spcBef>
                          <a:spcPts val="0"/>
                        </a:spcBef>
                        <a:spcAft>
                          <a:spcPts val="0"/>
                        </a:spcAft>
                        <a:buClrTx/>
                        <a:buSzTx/>
                        <a:buFontTx/>
                        <a:buNone/>
                        <a:tabLst/>
                        <a:defRPr/>
                      </a:pPr>
                      <a:r>
                        <a:rPr lang="en-US" sz="1350" dirty="0"/>
                        <a:t>May cause lowering of </a:t>
                      </a:r>
                      <a:r>
                        <a:rPr lang="en-US" sz="1350" spc="-5" dirty="0"/>
                        <a:t>body </a:t>
                      </a:r>
                      <a:r>
                        <a:rPr lang="en-US" sz="1350" dirty="0"/>
                        <a:t>temp.  </a:t>
                      </a:r>
                      <a:endParaRPr lang="en-US" sz="1350" dirty="0" smtClean="0"/>
                    </a:p>
                    <a:p>
                      <a:pPr marL="98425" marR="111125" indent="0" algn="l" defTabSz="514350" rtl="0" eaLnBrk="1" fontAlgn="auto" latinLnBrk="0" hangingPunct="1">
                        <a:lnSpc>
                          <a:spcPct val="100000"/>
                        </a:lnSpc>
                        <a:spcBef>
                          <a:spcPts val="0"/>
                        </a:spcBef>
                        <a:spcAft>
                          <a:spcPts val="0"/>
                        </a:spcAft>
                        <a:buClrTx/>
                        <a:buSzTx/>
                        <a:buFontTx/>
                        <a:buNone/>
                        <a:tabLst/>
                        <a:defRPr/>
                      </a:pPr>
                      <a:r>
                        <a:rPr lang="en-US" sz="1350" b="1" dirty="0" smtClean="0"/>
                        <a:t>Mechanism</a:t>
                      </a:r>
                      <a:r>
                        <a:rPr lang="en-US" sz="1350" b="1" dirty="0"/>
                        <a:t>: </a:t>
                      </a:r>
                      <a:r>
                        <a:rPr lang="en-US" sz="1350" dirty="0"/>
                        <a:t>heat </a:t>
                      </a:r>
                      <a:r>
                        <a:rPr lang="en-US" sz="1350" spc="-5" dirty="0"/>
                        <a:t>loss </a:t>
                      </a:r>
                      <a:r>
                        <a:rPr lang="en-US" sz="1350" dirty="0"/>
                        <a:t>as a </a:t>
                      </a:r>
                      <a:r>
                        <a:rPr lang="en-US" sz="1350" spc="-5" dirty="0"/>
                        <a:t>result </a:t>
                      </a:r>
                      <a:r>
                        <a:rPr lang="en-US" sz="1350" dirty="0"/>
                        <a:t>of  vasodilation due to </a:t>
                      </a:r>
                      <a:r>
                        <a:rPr lang="en-US" sz="1350" b="1" dirty="0">
                          <a:solidFill>
                            <a:srgbClr val="FF0000"/>
                          </a:solidFill>
                        </a:rPr>
                        <a:t>alpha1-blocking</a:t>
                      </a:r>
                      <a:r>
                        <a:rPr lang="en-US" sz="1350" dirty="0"/>
                        <a:t>  or central</a:t>
                      </a:r>
                      <a:r>
                        <a:rPr lang="en-US" sz="1350" spc="-30" dirty="0"/>
                        <a:t> </a:t>
                      </a:r>
                      <a:r>
                        <a:rPr lang="en-US" sz="1350" spc="-5" dirty="0"/>
                        <a:t>effect.</a:t>
                      </a:r>
                      <a:endParaRPr lang="en-US" sz="1350" dirty="0">
                        <a:latin typeface="Century Gothic"/>
                        <a:cs typeface="Century Gothic"/>
                      </a:endParaRPr>
                    </a:p>
                  </a:txBody>
                  <a:tcPr marL="0" marR="0" marT="144780" marB="0"/>
                </a:tc>
                <a:extLst>
                  <a:ext uri="{0D108BD9-81ED-4DB2-BD59-A6C34878D82A}">
                    <a16:rowId xmlns:a16="http://schemas.microsoft.com/office/drawing/2014/main" val="10001"/>
                  </a:ext>
                </a:extLst>
              </a:tr>
              <a:tr h="347241">
                <a:tc>
                  <a:txBody>
                    <a:bodyPr/>
                    <a:lstStyle/>
                    <a:p>
                      <a:pPr marL="98425" marR="235585" indent="0" algn="l" defTabSz="514350" rtl="0" eaLnBrk="1" fontAlgn="auto" latinLnBrk="0" hangingPunct="1">
                        <a:lnSpc>
                          <a:spcPct val="100000"/>
                        </a:lnSpc>
                        <a:spcBef>
                          <a:spcPts val="1365"/>
                        </a:spcBef>
                        <a:spcAft>
                          <a:spcPts val="0"/>
                        </a:spcAft>
                        <a:buClrTx/>
                        <a:buSzTx/>
                        <a:buFontTx/>
                        <a:buNone/>
                        <a:tabLst/>
                        <a:defRPr/>
                      </a:pPr>
                      <a:r>
                        <a:rPr lang="en-US" sz="1350" b="1" dirty="0"/>
                        <a:t>ECG changes:</a:t>
                      </a:r>
                    </a:p>
                  </a:txBody>
                  <a:tcPr marL="0" marR="0" marT="173355" marB="0" anchor="b">
                    <a:solidFill>
                      <a:srgbClr val="FFD579">
                        <a:alpha val="32941"/>
                      </a:srgbClr>
                    </a:solidFill>
                  </a:tcPr>
                </a:tc>
                <a:extLst>
                  <a:ext uri="{0D108BD9-81ED-4DB2-BD59-A6C34878D82A}">
                    <a16:rowId xmlns:a16="http://schemas.microsoft.com/office/drawing/2014/main" val="10005"/>
                  </a:ext>
                </a:extLst>
              </a:tr>
              <a:tr h="685776">
                <a:tc>
                  <a:txBody>
                    <a:bodyPr/>
                    <a:lstStyle/>
                    <a:p>
                      <a:pPr marL="98425" marR="235585" indent="0" algn="l" defTabSz="514350" rtl="0" eaLnBrk="1" fontAlgn="auto" latinLnBrk="0" hangingPunct="1">
                        <a:lnSpc>
                          <a:spcPct val="100000"/>
                        </a:lnSpc>
                        <a:spcBef>
                          <a:spcPts val="1365"/>
                        </a:spcBef>
                        <a:spcAft>
                          <a:spcPts val="0"/>
                        </a:spcAft>
                        <a:buClrTx/>
                        <a:buSzTx/>
                        <a:buFontTx/>
                        <a:buNone/>
                        <a:tabLst/>
                        <a:defRPr/>
                      </a:pPr>
                      <a:r>
                        <a:rPr lang="en-US" sz="1350" dirty="0">
                          <a:solidFill>
                            <a:srgbClr val="FF0000"/>
                          </a:solidFill>
                        </a:rPr>
                        <a:t>prolongation of QT  interval</a:t>
                      </a:r>
                      <a:r>
                        <a:rPr lang="en-US" sz="1350" dirty="0"/>
                        <a:t>, </a:t>
                      </a:r>
                      <a:r>
                        <a:rPr lang="en-US" sz="1350" spc="-5" dirty="0"/>
                        <a:t>abnormal </a:t>
                      </a:r>
                      <a:r>
                        <a:rPr lang="en-US" sz="1350" dirty="0"/>
                        <a:t>configuration ST  segment and T</a:t>
                      </a:r>
                      <a:r>
                        <a:rPr lang="en-US" sz="1350" spc="-50" dirty="0"/>
                        <a:t> </a:t>
                      </a:r>
                      <a:r>
                        <a:rPr lang="en-US" sz="1350" dirty="0"/>
                        <a:t>wave.</a:t>
                      </a:r>
                    </a:p>
                    <a:p>
                      <a:pPr marL="98425" marR="235585" indent="0" algn="l" defTabSz="514350" rtl="0" eaLnBrk="1" fontAlgn="auto" latinLnBrk="0" hangingPunct="1">
                        <a:lnSpc>
                          <a:spcPct val="100000"/>
                        </a:lnSpc>
                        <a:spcBef>
                          <a:spcPts val="1365"/>
                        </a:spcBef>
                        <a:spcAft>
                          <a:spcPts val="0"/>
                        </a:spcAft>
                        <a:buClrTx/>
                        <a:buSzTx/>
                        <a:buFontTx/>
                        <a:buNone/>
                        <a:tabLst/>
                        <a:defRPr/>
                      </a:pPr>
                      <a:r>
                        <a:rPr lang="en-US" sz="1350" b="1" kern="1200" dirty="0" err="1">
                          <a:solidFill>
                            <a:srgbClr val="FF0000"/>
                          </a:solidFill>
                          <a:latin typeface="+mn-lt"/>
                          <a:ea typeface="+mn-ea"/>
                          <a:cs typeface="+mn-cs"/>
                        </a:rPr>
                        <a:t>c.I</a:t>
                      </a:r>
                      <a:r>
                        <a:rPr lang="en-US" sz="1350" b="1" kern="1200" dirty="0">
                          <a:solidFill>
                            <a:srgbClr val="FF0000"/>
                          </a:solidFill>
                          <a:latin typeface="+mn-lt"/>
                          <a:ea typeface="+mn-ea"/>
                          <a:cs typeface="+mn-cs"/>
                        </a:rPr>
                        <a:t> : in cardiac patients </a:t>
                      </a:r>
                    </a:p>
                  </a:txBody>
                  <a:tcPr marL="0" marR="0" marT="173355" marB="0"/>
                </a:tc>
                <a:extLst>
                  <a:ext uri="{0D108BD9-81ED-4DB2-BD59-A6C34878D82A}">
                    <a16:rowId xmlns:a16="http://schemas.microsoft.com/office/drawing/2014/main" val="10002"/>
                  </a:ext>
                </a:extLst>
              </a:tr>
              <a:tr h="214769">
                <a:tc>
                  <a:txBody>
                    <a:bodyPr/>
                    <a:lstStyle/>
                    <a:p>
                      <a:pPr marL="98425" marR="246379" lvl="0" indent="0" algn="l" defTabSz="514350" rtl="0" eaLnBrk="1" fontAlgn="auto" latinLnBrk="0" hangingPunct="1">
                        <a:lnSpc>
                          <a:spcPct val="100000"/>
                        </a:lnSpc>
                        <a:spcBef>
                          <a:spcPts val="0"/>
                        </a:spcBef>
                        <a:spcAft>
                          <a:spcPts val="0"/>
                        </a:spcAft>
                        <a:buClrTx/>
                        <a:buSzTx/>
                        <a:buFontTx/>
                        <a:buNone/>
                        <a:tabLst/>
                        <a:defRPr/>
                      </a:pPr>
                      <a:r>
                        <a:rPr lang="en-US" sz="1350" b="1" kern="1200" dirty="0">
                          <a:solidFill>
                            <a:schemeClr val="tx1"/>
                          </a:solidFill>
                          <a:latin typeface="+mn-lt"/>
                          <a:ea typeface="+mn-ea"/>
                          <a:cs typeface="+mn-cs"/>
                        </a:rPr>
                        <a:t>Antihistaminic effect :</a:t>
                      </a:r>
                    </a:p>
                    <a:p>
                      <a:pPr marL="98425" marR="246379" lvl="0" indent="0" algn="l" defTabSz="514350" rtl="0" eaLnBrk="1" fontAlgn="auto" latinLnBrk="0" hangingPunct="1">
                        <a:lnSpc>
                          <a:spcPct val="100000"/>
                        </a:lnSpc>
                        <a:spcBef>
                          <a:spcPts val="0"/>
                        </a:spcBef>
                        <a:spcAft>
                          <a:spcPts val="0"/>
                        </a:spcAft>
                        <a:buClrTx/>
                        <a:buSzTx/>
                        <a:buFontTx/>
                        <a:buNone/>
                        <a:tabLst/>
                        <a:defRPr/>
                      </a:pPr>
                      <a:endParaRPr lang="en-US" sz="1350" b="1" kern="1200" noProof="0" dirty="0">
                        <a:solidFill>
                          <a:schemeClr val="tx1"/>
                        </a:solidFill>
                        <a:latin typeface="+mn-lt"/>
                        <a:ea typeface="+mn-ea"/>
                        <a:cs typeface="+mn-cs"/>
                      </a:endParaRPr>
                    </a:p>
                  </a:txBody>
                  <a:tcPr marL="0" marR="0" marT="3175" marB="0" anchor="ctr">
                    <a:solidFill>
                      <a:srgbClr val="FFD579">
                        <a:alpha val="34902"/>
                      </a:srgbClr>
                    </a:solidFill>
                  </a:tcPr>
                </a:tc>
                <a:extLst>
                  <a:ext uri="{0D108BD9-81ED-4DB2-BD59-A6C34878D82A}">
                    <a16:rowId xmlns:a16="http://schemas.microsoft.com/office/drawing/2014/main" val="10006"/>
                  </a:ext>
                </a:extLst>
              </a:tr>
              <a:tr h="214769">
                <a:tc>
                  <a:txBody>
                    <a:bodyPr/>
                    <a:lstStyle/>
                    <a:p>
                      <a:pPr marL="98425" marR="246379" lvl="0" indent="0" algn="l" defTabSz="51435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mn-lt"/>
                          <a:ea typeface="+mn-ea"/>
                          <a:cs typeface="+mn-cs"/>
                        </a:rPr>
                        <a:t>sedation</a:t>
                      </a:r>
                      <a:r>
                        <a:rPr kumimoji="0" lang="en-US" sz="1350" b="0" i="0" u="none" strike="noStrike" kern="1200" cap="none" spc="-140" normalizeH="0" baseline="0" noProof="0" dirty="0">
                          <a:ln>
                            <a:noFill/>
                          </a:ln>
                          <a:solidFill>
                            <a:prstClr val="black"/>
                          </a:solidFill>
                          <a:effectLst/>
                          <a:uLnTx/>
                          <a:uFillTx/>
                          <a:latin typeface="+mn-lt"/>
                          <a:ea typeface="+mn-ea"/>
                          <a:cs typeface="+mn-cs"/>
                        </a:rPr>
                        <a:t> </a:t>
                      </a:r>
                      <a:r>
                        <a:rPr kumimoji="0" lang="en-US" sz="1350" b="0" i="0" u="none" strike="noStrike" kern="1200" cap="none" spc="0" normalizeH="0" baseline="0" noProof="0" dirty="0">
                          <a:ln>
                            <a:noFill/>
                          </a:ln>
                          <a:solidFill>
                            <a:prstClr val="black"/>
                          </a:solidFill>
                          <a:effectLst/>
                          <a:uLnTx/>
                          <a:uFillTx/>
                          <a:latin typeface="+mn-lt"/>
                          <a:ea typeface="+mn-ea"/>
                          <a:cs typeface="+mn-cs"/>
                        </a:rPr>
                        <a:t>due  to </a:t>
                      </a:r>
                      <a:r>
                        <a:rPr kumimoji="0" lang="en-US" sz="1350" b="1" i="0" u="none" strike="noStrike" kern="1200" cap="none" spc="0" normalizeH="0" baseline="0" noProof="0" dirty="0">
                          <a:ln>
                            <a:noFill/>
                          </a:ln>
                          <a:solidFill>
                            <a:srgbClr val="FF0000"/>
                          </a:solidFill>
                          <a:effectLst/>
                          <a:uLnTx/>
                          <a:uFillTx/>
                          <a:latin typeface="+mn-lt"/>
                          <a:ea typeface="+mn-ea"/>
                          <a:cs typeface="+mn-cs"/>
                        </a:rPr>
                        <a:t>H1 receptor</a:t>
                      </a:r>
                      <a:r>
                        <a:rPr kumimoji="0" lang="en-US" sz="1350" b="1" i="0" u="none" strike="noStrike" kern="1200" cap="none" spc="-70" normalizeH="0" baseline="0" noProof="0" dirty="0">
                          <a:ln>
                            <a:noFill/>
                          </a:ln>
                          <a:solidFill>
                            <a:srgbClr val="FF0000"/>
                          </a:solidFill>
                          <a:effectLst/>
                          <a:uLnTx/>
                          <a:uFillTx/>
                          <a:latin typeface="+mn-lt"/>
                          <a:ea typeface="+mn-ea"/>
                          <a:cs typeface="+mn-cs"/>
                        </a:rPr>
                        <a:t> </a:t>
                      </a:r>
                      <a:r>
                        <a:rPr kumimoji="0" lang="en-US" sz="1350" b="1" i="0" u="none" strike="noStrike" kern="1200" cap="none" spc="-5" normalizeH="0" baseline="0" noProof="0" dirty="0">
                          <a:ln>
                            <a:noFill/>
                          </a:ln>
                          <a:solidFill>
                            <a:srgbClr val="FF0000"/>
                          </a:solidFill>
                          <a:effectLst/>
                          <a:uLnTx/>
                          <a:uFillTx/>
                          <a:latin typeface="+mn-lt"/>
                          <a:ea typeface="+mn-ea"/>
                          <a:cs typeface="+mn-cs"/>
                        </a:rPr>
                        <a:t>blockage</a:t>
                      </a:r>
                      <a:r>
                        <a:rPr kumimoji="0" lang="en-US" sz="1350" b="0" i="0" u="none" strike="noStrike" kern="1200" cap="none" spc="-5" normalizeH="0" baseline="0" noProof="0" dirty="0">
                          <a:ln>
                            <a:noFill/>
                          </a:ln>
                          <a:solidFill>
                            <a:prstClr val="black"/>
                          </a:solidFill>
                          <a:effectLst/>
                          <a:uLnTx/>
                          <a:uFillTx/>
                          <a:latin typeface="+mn-lt"/>
                          <a:ea typeface="+mn-ea"/>
                          <a:cs typeface="+mn-cs"/>
                        </a:rPr>
                        <a:t>.</a:t>
                      </a:r>
                    </a:p>
                    <a:p>
                      <a:pPr marL="98425" marR="246379" lvl="0" indent="0" algn="l" defTabSz="51435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entury Gothic"/>
                        <a:ea typeface="+mn-ea"/>
                        <a:cs typeface="Century Gothic"/>
                      </a:endParaRPr>
                    </a:p>
                  </a:txBody>
                  <a:tcPr marL="0" marR="0" marT="3175" marB="0" anchor="ctr"/>
                </a:tc>
                <a:extLst>
                  <a:ext uri="{0D108BD9-81ED-4DB2-BD59-A6C34878D82A}">
                    <a16:rowId xmlns:a16="http://schemas.microsoft.com/office/drawing/2014/main" val="10007"/>
                  </a:ext>
                </a:extLst>
              </a:tr>
              <a:tr h="274690">
                <a:tc>
                  <a:txBody>
                    <a:bodyPr/>
                    <a:lstStyle/>
                    <a:p>
                      <a:pPr marL="98425" marR="138430" indent="0" algn="l" defTabSz="514350" rtl="0" eaLnBrk="1" fontAlgn="auto" latinLnBrk="0" hangingPunct="1">
                        <a:lnSpc>
                          <a:spcPct val="100000"/>
                        </a:lnSpc>
                        <a:spcBef>
                          <a:spcPts val="0"/>
                        </a:spcBef>
                        <a:spcAft>
                          <a:spcPts val="0"/>
                        </a:spcAft>
                        <a:buClrTx/>
                        <a:buSzTx/>
                        <a:buFontTx/>
                        <a:buNone/>
                        <a:tabLst/>
                        <a:defRPr/>
                      </a:pPr>
                      <a:r>
                        <a:rPr lang="en-US" sz="1350" b="1" dirty="0"/>
                        <a:t>Quinidine-like</a:t>
                      </a:r>
                      <a:r>
                        <a:rPr lang="en-US" sz="1350" b="1" spc="-40" dirty="0"/>
                        <a:t> </a:t>
                      </a:r>
                      <a:r>
                        <a:rPr lang="en-US" sz="1350" b="1" spc="-5" dirty="0"/>
                        <a:t>action:</a:t>
                      </a:r>
                      <a:endParaRPr lang="en-US" sz="1350" b="1" dirty="0"/>
                    </a:p>
                  </a:txBody>
                  <a:tcPr marL="0" marR="0" marT="145415" marB="0">
                    <a:solidFill>
                      <a:srgbClr val="FFD579">
                        <a:alpha val="30980"/>
                      </a:srgbClr>
                    </a:solidFill>
                  </a:tcPr>
                </a:tc>
                <a:extLst>
                  <a:ext uri="{0D108BD9-81ED-4DB2-BD59-A6C34878D82A}">
                    <a16:rowId xmlns:a16="http://schemas.microsoft.com/office/drawing/2014/main" val="10008"/>
                  </a:ext>
                </a:extLst>
              </a:tr>
              <a:tr h="1141240">
                <a:tc>
                  <a:txBody>
                    <a:bodyPr/>
                    <a:lstStyle/>
                    <a:p>
                      <a:pPr marL="98425" marR="138430" indent="0" algn="l" defTabSz="514350" rtl="0" eaLnBrk="1" fontAlgn="auto" latinLnBrk="0" hangingPunct="1">
                        <a:lnSpc>
                          <a:spcPct val="100000"/>
                        </a:lnSpc>
                        <a:spcBef>
                          <a:spcPts val="0"/>
                        </a:spcBef>
                        <a:spcAft>
                          <a:spcPts val="0"/>
                        </a:spcAft>
                        <a:buClrTx/>
                        <a:buSzTx/>
                        <a:buFontTx/>
                        <a:buNone/>
                        <a:tabLst/>
                        <a:defRPr/>
                      </a:pPr>
                      <a:r>
                        <a:rPr lang="en-US" sz="1350" dirty="0">
                          <a:solidFill>
                            <a:schemeClr val="bg1">
                              <a:lumMod val="50000"/>
                            </a:schemeClr>
                          </a:solidFill>
                        </a:rPr>
                        <a:t>Increasing </a:t>
                      </a:r>
                      <a:r>
                        <a:rPr lang="en-US" sz="1350" spc="0" dirty="0">
                          <a:solidFill>
                            <a:schemeClr val="bg1">
                              <a:lumMod val="50000"/>
                            </a:schemeClr>
                          </a:solidFill>
                        </a:rPr>
                        <a:t>action </a:t>
                      </a:r>
                      <a:r>
                        <a:rPr lang="en-US" sz="1350" dirty="0">
                          <a:solidFill>
                            <a:schemeClr val="bg1">
                              <a:lumMod val="50000"/>
                            </a:schemeClr>
                          </a:solidFill>
                        </a:rPr>
                        <a:t>potential</a:t>
                      </a:r>
                      <a:r>
                        <a:rPr lang="en-US" sz="1350" spc="-125" dirty="0">
                          <a:solidFill>
                            <a:schemeClr val="bg1">
                              <a:lumMod val="50000"/>
                            </a:schemeClr>
                          </a:solidFill>
                        </a:rPr>
                        <a:t> </a:t>
                      </a:r>
                      <a:r>
                        <a:rPr lang="en-US" sz="1350" dirty="0">
                          <a:solidFill>
                            <a:schemeClr val="bg1">
                              <a:lumMod val="50000"/>
                            </a:schemeClr>
                          </a:solidFill>
                        </a:rPr>
                        <a:t>duration  as </a:t>
                      </a:r>
                      <a:r>
                        <a:rPr lang="en-US" sz="1350" spc="-5" dirty="0">
                          <a:solidFill>
                            <a:schemeClr val="bg1">
                              <a:lumMod val="50000"/>
                            </a:schemeClr>
                          </a:solidFill>
                        </a:rPr>
                        <a:t>well as </a:t>
                      </a:r>
                      <a:r>
                        <a:rPr lang="en-US" sz="1350" spc="-5" dirty="0">
                          <a:solidFill>
                            <a:srgbClr val="FF0000"/>
                          </a:solidFill>
                        </a:rPr>
                        <a:t>prolonged </a:t>
                      </a:r>
                      <a:r>
                        <a:rPr lang="en-US" sz="1350" dirty="0">
                          <a:solidFill>
                            <a:srgbClr val="FF0000"/>
                          </a:solidFill>
                        </a:rPr>
                        <a:t>QT</a:t>
                      </a:r>
                      <a:r>
                        <a:rPr lang="en-US" sz="1350" spc="-25" dirty="0">
                          <a:solidFill>
                            <a:srgbClr val="FF0000"/>
                          </a:solidFill>
                        </a:rPr>
                        <a:t> </a:t>
                      </a:r>
                      <a:r>
                        <a:rPr lang="en-US" sz="1350" dirty="0">
                          <a:solidFill>
                            <a:srgbClr val="FF0000"/>
                          </a:solidFill>
                        </a:rPr>
                        <a:t>interval.</a:t>
                      </a:r>
                    </a:p>
                    <a:p>
                      <a:pPr marL="98425" marR="138430" indent="0" algn="l" defTabSz="514350" rtl="0" eaLnBrk="1" fontAlgn="auto" latinLnBrk="0" hangingPunct="1">
                        <a:lnSpc>
                          <a:spcPct val="100000"/>
                        </a:lnSpc>
                        <a:spcBef>
                          <a:spcPts val="0"/>
                        </a:spcBef>
                        <a:spcAft>
                          <a:spcPts val="0"/>
                        </a:spcAft>
                        <a:buClrTx/>
                        <a:buSzTx/>
                        <a:buFontTx/>
                        <a:buNone/>
                        <a:tabLst/>
                        <a:defRPr/>
                      </a:pPr>
                      <a:r>
                        <a:rPr lang="en-US" sz="1350" kern="1200" dirty="0">
                          <a:solidFill>
                            <a:srgbClr val="00B050"/>
                          </a:solidFill>
                          <a:latin typeface="+mn-lt"/>
                          <a:ea typeface="+mn-ea"/>
                          <a:cs typeface="+mn-cs"/>
                        </a:rPr>
                        <a:t>It causes arrhythmia </a:t>
                      </a:r>
                    </a:p>
                    <a:p>
                      <a:pPr marL="98425" marR="138430">
                        <a:lnSpc>
                          <a:spcPct val="100000"/>
                        </a:lnSpc>
                      </a:pPr>
                      <a:endParaRPr sz="1350" dirty="0">
                        <a:solidFill>
                          <a:schemeClr val="tx1">
                            <a:lumMod val="95000"/>
                            <a:lumOff val="5000"/>
                          </a:schemeClr>
                        </a:solidFill>
                        <a:latin typeface="Century Gothic"/>
                        <a:cs typeface="Century Gothic"/>
                      </a:endParaRPr>
                    </a:p>
                  </a:txBody>
                  <a:tcPr marL="0" marR="0" marT="145415" marB="0" anchor="ctr"/>
                </a:tc>
                <a:extLst>
                  <a:ext uri="{0D108BD9-81ED-4DB2-BD59-A6C34878D82A}">
                    <a16:rowId xmlns:a16="http://schemas.microsoft.com/office/drawing/2014/main" val="10004"/>
                  </a:ext>
                </a:extLst>
              </a:tr>
            </a:tbl>
          </a:graphicData>
        </a:graphic>
      </p:graphicFrame>
      <p:sp>
        <p:nvSpPr>
          <p:cNvPr id="6" name="object 6">
            <a:extLst>
              <a:ext uri="{FF2B5EF4-FFF2-40B4-BE49-F238E27FC236}">
                <a16:creationId xmlns:a16="http://schemas.microsoft.com/office/drawing/2014/main" id="{7CE55F42-E6E9-450B-AA57-04C664624449}"/>
              </a:ext>
            </a:extLst>
          </p:cNvPr>
          <p:cNvSpPr/>
          <p:nvPr/>
        </p:nvSpPr>
        <p:spPr>
          <a:xfrm>
            <a:off x="95250" y="5795670"/>
            <a:ext cx="6667500" cy="3081528"/>
          </a:xfrm>
          <a:prstGeom prst="rect">
            <a:avLst/>
          </a:prstGeom>
          <a:blipFill>
            <a:blip r:embed="rId2" cstate="print"/>
            <a:stretch>
              <a:fillRect/>
            </a:stretch>
          </a:blipFill>
        </p:spPr>
        <p:txBody>
          <a:bodyPr wrap="square" lIns="0" tIns="0" rIns="0" bIns="0" rtlCol="0"/>
          <a:lstStyle/>
          <a:p>
            <a:endParaRPr/>
          </a:p>
        </p:txBody>
      </p:sp>
      <p:sp>
        <p:nvSpPr>
          <p:cNvPr id="2" name="TextBox 1"/>
          <p:cNvSpPr txBox="1"/>
          <p:nvPr/>
        </p:nvSpPr>
        <p:spPr>
          <a:xfrm>
            <a:off x="4803494" y="2134277"/>
            <a:ext cx="1388962" cy="300942"/>
          </a:xfrm>
          <a:prstGeom prst="rect">
            <a:avLst/>
          </a:prstGeom>
          <a:noFill/>
        </p:spPr>
        <p:txBody>
          <a:bodyPr wrap="square" rtlCol="0">
            <a:spAutoFit/>
          </a:bodyPr>
          <a:lstStyle/>
          <a:p>
            <a:r>
              <a:rPr lang="en-US" b="1" dirty="0">
                <a:solidFill>
                  <a:srgbClr val="FF0000"/>
                </a:solidFill>
              </a:rPr>
              <a:t>*very important </a:t>
            </a:r>
          </a:p>
        </p:txBody>
      </p:sp>
      <p:sp>
        <p:nvSpPr>
          <p:cNvPr id="7" name="TextBox 6"/>
          <p:cNvSpPr txBox="1"/>
          <p:nvPr/>
        </p:nvSpPr>
        <p:spPr>
          <a:xfrm>
            <a:off x="5291560" y="3481380"/>
            <a:ext cx="1388962" cy="300942"/>
          </a:xfrm>
          <a:prstGeom prst="rect">
            <a:avLst/>
          </a:prstGeom>
          <a:noFill/>
        </p:spPr>
        <p:txBody>
          <a:bodyPr wrap="square" rtlCol="0">
            <a:spAutoFit/>
          </a:bodyPr>
          <a:lstStyle/>
          <a:p>
            <a:r>
              <a:rPr lang="en-US" b="1" dirty="0">
                <a:solidFill>
                  <a:srgbClr val="FF0000"/>
                </a:solidFill>
              </a:rPr>
              <a:t>*very important </a:t>
            </a:r>
          </a:p>
        </p:txBody>
      </p:sp>
      <p:sp>
        <p:nvSpPr>
          <p:cNvPr id="8" name="TextBox 7"/>
          <p:cNvSpPr txBox="1"/>
          <p:nvPr/>
        </p:nvSpPr>
        <p:spPr>
          <a:xfrm>
            <a:off x="5206095" y="4231483"/>
            <a:ext cx="1388962" cy="300942"/>
          </a:xfrm>
          <a:prstGeom prst="rect">
            <a:avLst/>
          </a:prstGeom>
          <a:noFill/>
        </p:spPr>
        <p:txBody>
          <a:bodyPr wrap="square" rtlCol="0">
            <a:spAutoFit/>
          </a:bodyPr>
          <a:lstStyle/>
          <a:p>
            <a:r>
              <a:rPr lang="en-US" b="1" dirty="0">
                <a:solidFill>
                  <a:srgbClr val="FF0000"/>
                </a:solidFill>
              </a:rPr>
              <a:t>*very important </a:t>
            </a:r>
          </a:p>
        </p:txBody>
      </p:sp>
      <p:sp>
        <p:nvSpPr>
          <p:cNvPr id="9" name="TextBox 8"/>
          <p:cNvSpPr txBox="1"/>
          <p:nvPr/>
        </p:nvSpPr>
        <p:spPr>
          <a:xfrm>
            <a:off x="5497975" y="762902"/>
            <a:ext cx="1388962" cy="300942"/>
          </a:xfrm>
          <a:prstGeom prst="rect">
            <a:avLst/>
          </a:prstGeom>
          <a:noFill/>
        </p:spPr>
        <p:txBody>
          <a:bodyPr wrap="square" rtlCol="0">
            <a:spAutoFit/>
          </a:bodyPr>
          <a:lstStyle/>
          <a:p>
            <a:r>
              <a:rPr lang="en-US" b="1" dirty="0">
                <a:solidFill>
                  <a:srgbClr val="FF0000"/>
                </a:solidFill>
              </a:rPr>
              <a:t>*very important </a:t>
            </a:r>
          </a:p>
        </p:txBody>
      </p:sp>
      <p:sp>
        <p:nvSpPr>
          <p:cNvPr id="10" name="TextBox 9"/>
          <p:cNvSpPr txBox="1"/>
          <p:nvPr/>
        </p:nvSpPr>
        <p:spPr>
          <a:xfrm>
            <a:off x="5291560" y="5998974"/>
            <a:ext cx="1388962" cy="300942"/>
          </a:xfrm>
          <a:prstGeom prst="rect">
            <a:avLst/>
          </a:prstGeom>
          <a:noFill/>
        </p:spPr>
        <p:txBody>
          <a:bodyPr wrap="square" rtlCol="0">
            <a:spAutoFit/>
          </a:bodyPr>
          <a:lstStyle/>
          <a:p>
            <a:r>
              <a:rPr lang="en-US" b="1" dirty="0">
                <a:solidFill>
                  <a:srgbClr val="FF0000"/>
                </a:solidFill>
              </a:rPr>
              <a:t>*very important </a:t>
            </a:r>
          </a:p>
        </p:txBody>
      </p:sp>
      <p:graphicFrame>
        <p:nvGraphicFramePr>
          <p:cNvPr id="5" name="Table 4"/>
          <p:cNvGraphicFramePr>
            <a:graphicFrameLocks noGrp="1"/>
          </p:cNvGraphicFramePr>
          <p:nvPr>
            <p:extLst>
              <p:ext uri="{D42A27DB-BD31-4B8C-83A1-F6EECF244321}">
                <p14:modId xmlns:p14="http://schemas.microsoft.com/office/powerpoint/2010/main" val="2090586439"/>
              </p:ext>
            </p:extLst>
          </p:nvPr>
        </p:nvGraphicFramePr>
        <p:xfrm>
          <a:off x="2589" y="404135"/>
          <a:ext cx="3134149" cy="5394783"/>
        </p:xfrm>
        <a:graphic>
          <a:graphicData uri="http://schemas.openxmlformats.org/drawingml/2006/table">
            <a:tbl>
              <a:tblPr firstRow="1" bandRow="1">
                <a:tableStyleId>{5940675A-B579-460E-94D1-54222C63F5DA}</a:tableStyleId>
              </a:tblPr>
              <a:tblGrid>
                <a:gridCol w="219261">
                  <a:extLst>
                    <a:ext uri="{9D8B030D-6E8A-4147-A177-3AD203B41FA5}">
                      <a16:colId xmlns:a16="http://schemas.microsoft.com/office/drawing/2014/main" val="20000"/>
                    </a:ext>
                  </a:extLst>
                </a:gridCol>
                <a:gridCol w="219261">
                  <a:extLst>
                    <a:ext uri="{9D8B030D-6E8A-4147-A177-3AD203B41FA5}">
                      <a16:colId xmlns:a16="http://schemas.microsoft.com/office/drawing/2014/main" val="20002"/>
                    </a:ext>
                  </a:extLst>
                </a:gridCol>
                <a:gridCol w="2695627">
                  <a:extLst>
                    <a:ext uri="{9D8B030D-6E8A-4147-A177-3AD203B41FA5}">
                      <a16:colId xmlns:a16="http://schemas.microsoft.com/office/drawing/2014/main" val="20001"/>
                    </a:ext>
                  </a:extLst>
                </a:gridCol>
              </a:tblGrid>
              <a:tr h="409957">
                <a:tc gridSpan="3">
                  <a:txBody>
                    <a:bodyPr/>
                    <a:lstStyle/>
                    <a:p>
                      <a:pPr marL="12700" algn="ctr">
                        <a:lnSpc>
                          <a:spcPct val="100000"/>
                        </a:lnSpc>
                        <a:spcBef>
                          <a:spcPts val="790"/>
                        </a:spcBef>
                      </a:pPr>
                      <a:r>
                        <a:rPr sz="1700" b="1" u="heavy" spc="-5" dirty="0">
                          <a:uFill>
                            <a:solidFill>
                              <a:srgbClr val="36506A"/>
                            </a:solidFill>
                          </a:uFill>
                        </a:rPr>
                        <a:t>A</a:t>
                      </a:r>
                      <a:r>
                        <a:rPr sz="1700" b="1" spc="-5" dirty="0"/>
                        <a:t>NS</a:t>
                      </a:r>
                      <a:endParaRPr sz="1700" b="1" dirty="0">
                        <a:latin typeface="+mn-lt"/>
                        <a:cs typeface="Century Gothic"/>
                      </a:endParaRPr>
                    </a:p>
                  </a:txBody>
                  <a:tcPr marL="0" marR="0" marT="100330" marB="0">
                    <a:solidFill>
                      <a:srgbClr val="941651">
                        <a:alpha val="38824"/>
                      </a:srgbClr>
                    </a:solidFill>
                  </a:tcPr>
                </a:tc>
                <a:tc hMerge="1">
                  <a:txBody>
                    <a:bodyPr/>
                    <a:lstStyle/>
                    <a:p>
                      <a:pPr rtl="1"/>
                      <a:endParaRPr lang="ar-SA"/>
                    </a:p>
                  </a:txBody>
                  <a:tcPr/>
                </a:tc>
                <a:tc hMerge="1">
                  <a:txBody>
                    <a:bodyPr/>
                    <a:lstStyle/>
                    <a:p>
                      <a:endParaRPr lang="en-US"/>
                    </a:p>
                  </a:txBody>
                  <a:tcPr/>
                </a:tc>
                <a:extLst>
                  <a:ext uri="{0D108BD9-81ED-4DB2-BD59-A6C34878D82A}">
                    <a16:rowId xmlns:a16="http://schemas.microsoft.com/office/drawing/2014/main" val="10000"/>
                  </a:ext>
                </a:extLst>
              </a:tr>
              <a:tr h="945270">
                <a:tc rowSpan="2">
                  <a:txBody>
                    <a:bodyPr/>
                    <a:lstStyle/>
                    <a:p>
                      <a:pPr marL="98425" algn="ctr">
                        <a:lnSpc>
                          <a:spcPct val="100000"/>
                        </a:lnSpc>
                      </a:pPr>
                      <a:r>
                        <a:rPr sz="1200" b="1" kern="1200" spc="-5" dirty="0">
                          <a:solidFill>
                            <a:schemeClr val="tx1"/>
                          </a:solidFill>
                          <a:latin typeface="+mn-lt"/>
                          <a:ea typeface="+mn-ea"/>
                          <a:cs typeface="+mn-cs"/>
                        </a:rPr>
                        <a:t>Anticholinergic effects</a:t>
                      </a:r>
                    </a:p>
                  </a:txBody>
                  <a:tcPr marL="0" marR="0" marT="0" marB="0" vert="vert270" anchor="ctr">
                    <a:solidFill>
                      <a:srgbClr val="FFD579">
                        <a:alpha val="32157"/>
                      </a:srgbClr>
                    </a:solidFill>
                  </a:tcPr>
                </a:tc>
                <a:tc>
                  <a:txBody>
                    <a:bodyPr/>
                    <a:lstStyle/>
                    <a:p>
                      <a:pPr marL="98425" marR="0" indent="0" algn="ctr" defTabSz="514350" rtl="0" eaLnBrk="1" fontAlgn="auto" latinLnBrk="0" hangingPunct="1">
                        <a:lnSpc>
                          <a:spcPct val="100000"/>
                        </a:lnSpc>
                        <a:spcBef>
                          <a:spcPts val="0"/>
                        </a:spcBef>
                        <a:spcAft>
                          <a:spcPts val="0"/>
                        </a:spcAft>
                        <a:buClrTx/>
                        <a:buSzTx/>
                        <a:buFontTx/>
                        <a:buNone/>
                        <a:tabLst/>
                        <a:defRPr/>
                      </a:pPr>
                      <a:r>
                        <a:rPr lang="en-US" sz="1200" b="1" kern="1200" spc="-5" dirty="0" smtClean="0">
                          <a:solidFill>
                            <a:schemeClr val="tx1"/>
                          </a:solidFill>
                          <a:latin typeface="+mn-lt"/>
                          <a:ea typeface="+mn-ea"/>
                          <a:cs typeface="+mn-cs"/>
                        </a:rPr>
                        <a:t>Its effect:</a:t>
                      </a:r>
                    </a:p>
                  </a:txBody>
                  <a:tcPr marL="0" marR="0" marT="0" marB="0" vert="vert270" anchor="ctr">
                    <a:solidFill>
                      <a:srgbClr val="FFD579">
                        <a:alpha val="32157"/>
                      </a:srgbClr>
                    </a:solidFill>
                  </a:tcPr>
                </a:tc>
                <a:tc>
                  <a:txBody>
                    <a:bodyPr/>
                    <a:lstStyle/>
                    <a:p>
                      <a:pPr marL="98425">
                        <a:lnSpc>
                          <a:spcPct val="100000"/>
                        </a:lnSpc>
                        <a:buChar char="-"/>
                        <a:tabLst>
                          <a:tab pos="271145" algn="l"/>
                        </a:tabLst>
                      </a:pPr>
                      <a:r>
                        <a:rPr lang="en-US" sz="1200" kern="1200" spc="-5" dirty="0">
                          <a:solidFill>
                            <a:schemeClr val="tx1"/>
                          </a:solidFill>
                          <a:latin typeface="+mn-lt"/>
                          <a:ea typeface="+mn-ea"/>
                          <a:cs typeface="+mn-cs"/>
                        </a:rPr>
                        <a:t>Blurred vision</a:t>
                      </a:r>
                    </a:p>
                    <a:p>
                      <a:pPr marL="98425">
                        <a:lnSpc>
                          <a:spcPct val="100000"/>
                        </a:lnSpc>
                        <a:buChar char="-"/>
                        <a:tabLst>
                          <a:tab pos="271145" algn="l"/>
                        </a:tabLst>
                      </a:pPr>
                      <a:r>
                        <a:rPr lang="en-US" sz="1200" kern="1200" spc="-5" dirty="0">
                          <a:solidFill>
                            <a:schemeClr val="tx1"/>
                          </a:solidFill>
                          <a:latin typeface="+mn-lt"/>
                          <a:ea typeface="+mn-ea"/>
                          <a:cs typeface="+mn-cs"/>
                        </a:rPr>
                        <a:t>Dry mouth</a:t>
                      </a:r>
                    </a:p>
                    <a:p>
                      <a:pPr marL="98425">
                        <a:lnSpc>
                          <a:spcPct val="100000"/>
                        </a:lnSpc>
                        <a:buChar char="-"/>
                        <a:tabLst>
                          <a:tab pos="271145" algn="l"/>
                        </a:tabLst>
                      </a:pPr>
                      <a:r>
                        <a:rPr lang="en-US" sz="1200" kern="1200" spc="-5" dirty="0">
                          <a:solidFill>
                            <a:schemeClr val="tx1"/>
                          </a:solidFill>
                          <a:latin typeface="+mn-lt"/>
                          <a:ea typeface="+mn-ea"/>
                          <a:cs typeface="+mn-cs"/>
                        </a:rPr>
                        <a:t>Urinary retention</a:t>
                      </a:r>
                    </a:p>
                    <a:p>
                      <a:pPr marL="98425" marR="481965">
                        <a:lnSpc>
                          <a:spcPct val="100000"/>
                        </a:lnSpc>
                        <a:buChar char="-"/>
                        <a:tabLst>
                          <a:tab pos="271145" algn="l"/>
                        </a:tabLst>
                      </a:pPr>
                      <a:r>
                        <a:rPr lang="en-US" sz="1200" kern="1200" spc="-5" dirty="0">
                          <a:solidFill>
                            <a:schemeClr val="tx1"/>
                          </a:solidFill>
                          <a:latin typeface="+mn-lt"/>
                          <a:ea typeface="+mn-ea"/>
                          <a:cs typeface="+mn-cs"/>
                        </a:rPr>
                        <a:t>Constipation  </a:t>
                      </a:r>
                    </a:p>
                  </a:txBody>
                  <a:tcPr marL="0" marR="0" marT="0" marB="0" anchor="ctr"/>
                </a:tc>
                <a:extLst>
                  <a:ext uri="{0D108BD9-81ED-4DB2-BD59-A6C34878D82A}">
                    <a16:rowId xmlns:a16="http://schemas.microsoft.com/office/drawing/2014/main" val="10001"/>
                  </a:ext>
                </a:extLst>
              </a:tr>
              <a:tr h="945270">
                <a:tc vMerge="1">
                  <a:txBody>
                    <a:bodyPr/>
                    <a:lstStyle/>
                    <a:p>
                      <a:pPr marL="98425" algn="ctr">
                        <a:lnSpc>
                          <a:spcPct val="100000"/>
                        </a:lnSpc>
                      </a:pPr>
                      <a:endParaRPr sz="1200" b="1" kern="1200" spc="-5" dirty="0">
                        <a:solidFill>
                          <a:schemeClr val="tx1"/>
                        </a:solidFill>
                        <a:latin typeface="+mn-lt"/>
                        <a:ea typeface="+mn-ea"/>
                        <a:cs typeface="+mn-cs"/>
                      </a:endParaRPr>
                    </a:p>
                  </a:txBody>
                  <a:tcPr marL="0" marR="0" marT="0" marB="0" vert="vert270" anchor="ctr">
                    <a:solidFill>
                      <a:srgbClr val="FFD579">
                        <a:alpha val="32157"/>
                      </a:srgbClr>
                    </a:solidFill>
                  </a:tcPr>
                </a:tc>
                <a:tc>
                  <a:txBody>
                    <a:bodyPr/>
                    <a:lstStyle/>
                    <a:p>
                      <a:pPr marL="98425" marR="0" indent="0" algn="ctr" defTabSz="514350" rtl="0" eaLnBrk="1" fontAlgn="auto" latinLnBrk="0" hangingPunct="1">
                        <a:lnSpc>
                          <a:spcPct val="100000"/>
                        </a:lnSpc>
                        <a:spcBef>
                          <a:spcPts val="0"/>
                        </a:spcBef>
                        <a:spcAft>
                          <a:spcPts val="0"/>
                        </a:spcAft>
                        <a:buClrTx/>
                        <a:buSzTx/>
                        <a:buFontTx/>
                        <a:buNone/>
                        <a:tabLst/>
                        <a:defRPr/>
                      </a:pPr>
                      <a:r>
                        <a:rPr lang="en-US" sz="1200" b="1" kern="1200" spc="-5" dirty="0" smtClean="0">
                          <a:solidFill>
                            <a:schemeClr val="tx1"/>
                          </a:solidFill>
                          <a:latin typeface="+mn-lt"/>
                          <a:ea typeface="+mn-ea"/>
                          <a:cs typeface="+mn-cs"/>
                        </a:rPr>
                        <a:t>Mechanism: </a:t>
                      </a:r>
                    </a:p>
                  </a:txBody>
                  <a:tcPr marL="0" marR="0" marT="0" marB="0" vert="vert270" anchor="ctr">
                    <a:solidFill>
                      <a:srgbClr val="FFD579">
                        <a:alpha val="32157"/>
                      </a:srgbClr>
                    </a:solidFill>
                  </a:tcPr>
                </a:tc>
                <a:tc>
                  <a:txBody>
                    <a:bodyPr/>
                    <a:lstStyle/>
                    <a:p>
                      <a:pPr marL="98425" marR="481965" indent="0" algn="l" defTabSz="514350" rtl="0" eaLnBrk="1" fontAlgn="auto" latinLnBrk="0" hangingPunct="1">
                        <a:lnSpc>
                          <a:spcPct val="100000"/>
                        </a:lnSpc>
                        <a:spcBef>
                          <a:spcPts val="0"/>
                        </a:spcBef>
                        <a:spcAft>
                          <a:spcPts val="0"/>
                        </a:spcAft>
                        <a:buClrTx/>
                        <a:buSzTx/>
                        <a:buFontTx/>
                        <a:buNone/>
                        <a:tabLst>
                          <a:tab pos="271145" algn="l"/>
                        </a:tabLst>
                        <a:defRPr/>
                      </a:pPr>
                      <a:r>
                        <a:rPr lang="en-US" sz="1200" kern="1200" spc="-5" dirty="0" smtClean="0">
                          <a:solidFill>
                            <a:srgbClr val="FF0000"/>
                          </a:solidFill>
                          <a:latin typeface="+mn-lt"/>
                          <a:ea typeface="+mn-ea"/>
                          <a:cs typeface="+mn-cs"/>
                        </a:rPr>
                        <a:t> blockage of  </a:t>
                      </a:r>
                      <a:r>
                        <a:rPr lang="en-US" sz="1200" b="1" kern="1200" spc="-5" dirty="0" smtClean="0">
                          <a:solidFill>
                            <a:srgbClr val="FF0000"/>
                          </a:solidFill>
                          <a:latin typeface="+mn-lt"/>
                          <a:ea typeface="+mn-ea"/>
                          <a:cs typeface="+mn-cs"/>
                        </a:rPr>
                        <a:t>muscarinic</a:t>
                      </a:r>
                      <a:r>
                        <a:rPr lang="en-US" sz="1200" kern="1200" spc="-5" dirty="0" smtClean="0">
                          <a:solidFill>
                            <a:srgbClr val="FF0000"/>
                          </a:solidFill>
                          <a:latin typeface="+mn-lt"/>
                          <a:ea typeface="+mn-ea"/>
                          <a:cs typeface="+mn-cs"/>
                        </a:rPr>
                        <a:t> receptors.</a:t>
                      </a:r>
                    </a:p>
                  </a:txBody>
                  <a:tcPr marL="0" marR="0" marT="0" marB="0" anchor="ctr"/>
                </a:tc>
                <a:extLst>
                  <a:ext uri="{0D108BD9-81ED-4DB2-BD59-A6C34878D82A}">
                    <a16:rowId xmlns:a16="http://schemas.microsoft.com/office/drawing/2014/main" val="10003"/>
                  </a:ext>
                </a:extLst>
              </a:tr>
              <a:tr h="1547143">
                <a:tc rowSpan="2">
                  <a:txBody>
                    <a:bodyPr/>
                    <a:lstStyle/>
                    <a:p>
                      <a:pPr marL="98425" algn="ctr">
                        <a:lnSpc>
                          <a:spcPct val="100000"/>
                        </a:lnSpc>
                      </a:pPr>
                      <a:r>
                        <a:rPr sz="1200" b="1" kern="1200" spc="-5" dirty="0">
                          <a:solidFill>
                            <a:schemeClr val="tx1"/>
                          </a:solidFill>
                          <a:latin typeface="+mn-lt"/>
                          <a:ea typeface="+mn-ea"/>
                          <a:cs typeface="+mn-cs"/>
                        </a:rPr>
                        <a:t>Antiadrenergic effects</a:t>
                      </a:r>
                    </a:p>
                  </a:txBody>
                  <a:tcPr marL="0" marR="0" marT="0" marB="0" vert="vert270" anchor="ctr">
                    <a:solidFill>
                      <a:srgbClr val="FFD579">
                        <a:alpha val="32157"/>
                      </a:srgbClr>
                    </a:solidFill>
                  </a:tcPr>
                </a:tc>
                <a:tc>
                  <a:txBody>
                    <a:bodyPr/>
                    <a:lstStyle/>
                    <a:p>
                      <a:pPr marL="98425" marR="0" indent="0" algn="ctr" defTabSz="514350" rtl="0" eaLnBrk="1" fontAlgn="auto" latinLnBrk="0" hangingPunct="1">
                        <a:lnSpc>
                          <a:spcPct val="100000"/>
                        </a:lnSpc>
                        <a:spcBef>
                          <a:spcPts val="0"/>
                        </a:spcBef>
                        <a:spcAft>
                          <a:spcPts val="0"/>
                        </a:spcAft>
                        <a:buClrTx/>
                        <a:buSzTx/>
                        <a:buFontTx/>
                        <a:buNone/>
                        <a:tabLst/>
                        <a:defRPr/>
                      </a:pPr>
                      <a:r>
                        <a:rPr lang="en-US" sz="1200" b="1" kern="1200" spc="-5" dirty="0" smtClean="0">
                          <a:solidFill>
                            <a:schemeClr val="tx1"/>
                          </a:solidFill>
                          <a:latin typeface="+mn-lt"/>
                          <a:ea typeface="+mn-ea"/>
                          <a:cs typeface="+mn-cs"/>
                        </a:rPr>
                        <a:t>Its effect:</a:t>
                      </a:r>
                    </a:p>
                  </a:txBody>
                  <a:tcPr marL="0" marR="0" marT="0" marB="0" vert="vert270" anchor="ctr">
                    <a:solidFill>
                      <a:srgbClr val="FFD579">
                        <a:alpha val="32157"/>
                      </a:srgbClr>
                    </a:solidFill>
                  </a:tcPr>
                </a:tc>
                <a:tc>
                  <a:txBody>
                    <a:bodyPr/>
                    <a:lstStyle/>
                    <a:p>
                      <a:pPr marL="270510" indent="-172085">
                        <a:lnSpc>
                          <a:spcPct val="100000"/>
                        </a:lnSpc>
                        <a:buChar char="-"/>
                        <a:tabLst>
                          <a:tab pos="271145" algn="l"/>
                        </a:tabLst>
                      </a:pPr>
                      <a:r>
                        <a:rPr lang="en-US" sz="1200" kern="1200" spc="-5" dirty="0">
                          <a:solidFill>
                            <a:schemeClr val="tx1"/>
                          </a:solidFill>
                          <a:latin typeface="+mn-lt"/>
                          <a:ea typeface="+mn-ea"/>
                          <a:cs typeface="+mn-cs"/>
                        </a:rPr>
                        <a:t>Postural hypotension</a:t>
                      </a:r>
                    </a:p>
                    <a:p>
                      <a:pPr marL="270510" marR="305435" indent="-172085">
                        <a:lnSpc>
                          <a:spcPct val="100000"/>
                        </a:lnSpc>
                        <a:buChar char="-"/>
                        <a:tabLst>
                          <a:tab pos="271145" algn="l"/>
                        </a:tabLst>
                      </a:pPr>
                      <a:r>
                        <a:rPr lang="en-US" sz="1200" kern="1200" spc="-5" dirty="0">
                          <a:solidFill>
                            <a:schemeClr val="tx1"/>
                          </a:solidFill>
                          <a:latin typeface="+mn-lt"/>
                          <a:ea typeface="+mn-ea"/>
                          <a:cs typeface="+mn-cs"/>
                        </a:rPr>
                        <a:t>Impotence </a:t>
                      </a:r>
                      <a:endParaRPr lang="en-US" sz="1200" kern="1200" spc="-5" dirty="0" smtClean="0">
                        <a:solidFill>
                          <a:schemeClr val="tx1"/>
                        </a:solidFill>
                        <a:latin typeface="+mn-lt"/>
                        <a:ea typeface="+mn-ea"/>
                        <a:cs typeface="+mn-cs"/>
                      </a:endParaRPr>
                    </a:p>
                    <a:p>
                      <a:pPr marL="270510" marR="305435" indent="-172085">
                        <a:lnSpc>
                          <a:spcPct val="100000"/>
                        </a:lnSpc>
                        <a:buChar char="-"/>
                        <a:tabLst>
                          <a:tab pos="271145" algn="l"/>
                        </a:tabLst>
                      </a:pPr>
                      <a:r>
                        <a:rPr lang="en-US" sz="1200" kern="1200" spc="-5" dirty="0" smtClean="0">
                          <a:solidFill>
                            <a:schemeClr val="tx1"/>
                          </a:solidFill>
                          <a:latin typeface="+mn-lt"/>
                          <a:ea typeface="+mn-ea"/>
                          <a:cs typeface="+mn-cs"/>
                        </a:rPr>
                        <a:t>failure </a:t>
                      </a:r>
                      <a:r>
                        <a:rPr lang="en-US" sz="1200" kern="1200" spc="-5" dirty="0">
                          <a:solidFill>
                            <a:schemeClr val="tx1"/>
                          </a:solidFill>
                          <a:latin typeface="+mn-lt"/>
                          <a:ea typeface="+mn-ea"/>
                          <a:cs typeface="+mn-cs"/>
                        </a:rPr>
                        <a:t>of  ejaculation</a:t>
                      </a:r>
                      <a:r>
                        <a:rPr lang="en-US" sz="1200" kern="1200" spc="-5" dirty="0" smtClean="0">
                          <a:solidFill>
                            <a:schemeClr val="tx1"/>
                          </a:solidFill>
                          <a:latin typeface="+mn-lt"/>
                          <a:ea typeface="+mn-ea"/>
                          <a:cs typeface="+mn-cs"/>
                        </a:rPr>
                        <a:t>.</a:t>
                      </a:r>
                      <a:endParaRPr lang="en-US" sz="1200" kern="1200" spc="-5" dirty="0">
                        <a:solidFill>
                          <a:schemeClr val="tx1"/>
                        </a:solidFill>
                        <a:latin typeface="+mn-lt"/>
                        <a:ea typeface="+mn-ea"/>
                        <a:cs typeface="+mn-cs"/>
                      </a:endParaRPr>
                    </a:p>
                  </a:txBody>
                  <a:tcPr marL="0" marR="0" marT="0" marB="0" anchor="ctr"/>
                </a:tc>
                <a:extLst>
                  <a:ext uri="{0D108BD9-81ED-4DB2-BD59-A6C34878D82A}">
                    <a16:rowId xmlns:a16="http://schemas.microsoft.com/office/drawing/2014/main" val="10002"/>
                  </a:ext>
                </a:extLst>
              </a:tr>
              <a:tr h="1547143">
                <a:tc vMerge="1">
                  <a:txBody>
                    <a:bodyPr/>
                    <a:lstStyle/>
                    <a:p>
                      <a:pPr marL="98425" algn="ctr">
                        <a:lnSpc>
                          <a:spcPct val="100000"/>
                        </a:lnSpc>
                      </a:pPr>
                      <a:endParaRPr sz="1200" b="1" kern="1200" spc="-5" dirty="0">
                        <a:solidFill>
                          <a:schemeClr val="tx1"/>
                        </a:solidFill>
                        <a:latin typeface="+mn-lt"/>
                        <a:ea typeface="+mn-ea"/>
                        <a:cs typeface="+mn-cs"/>
                      </a:endParaRPr>
                    </a:p>
                  </a:txBody>
                  <a:tcPr marL="0" marR="0" marT="0" marB="0" vert="vert270" anchor="ctr">
                    <a:solidFill>
                      <a:srgbClr val="FFD579">
                        <a:alpha val="32157"/>
                      </a:srgbClr>
                    </a:solidFill>
                  </a:tcPr>
                </a:tc>
                <a:tc>
                  <a:txBody>
                    <a:bodyPr/>
                    <a:lstStyle/>
                    <a:p>
                      <a:pPr marL="98425" marR="0" indent="0" algn="ctr" defTabSz="514350" rtl="0" eaLnBrk="1" fontAlgn="auto" latinLnBrk="0" hangingPunct="1">
                        <a:lnSpc>
                          <a:spcPct val="100000"/>
                        </a:lnSpc>
                        <a:spcBef>
                          <a:spcPts val="0"/>
                        </a:spcBef>
                        <a:spcAft>
                          <a:spcPts val="0"/>
                        </a:spcAft>
                        <a:buClrTx/>
                        <a:buSzTx/>
                        <a:buFontTx/>
                        <a:buNone/>
                        <a:tabLst/>
                        <a:defRPr/>
                      </a:pPr>
                      <a:r>
                        <a:rPr lang="en-US" sz="1200" b="1" kern="1200" spc="-5" dirty="0" smtClean="0">
                          <a:solidFill>
                            <a:schemeClr val="tx1"/>
                          </a:solidFill>
                          <a:latin typeface="+mn-lt"/>
                          <a:ea typeface="+mn-ea"/>
                          <a:cs typeface="+mn-cs"/>
                        </a:rPr>
                        <a:t>Mechanism: </a:t>
                      </a:r>
                    </a:p>
                  </a:txBody>
                  <a:tcPr marL="0" marR="0" marT="0" marB="0" vert="vert270" anchor="ctr">
                    <a:solidFill>
                      <a:srgbClr val="FFD579">
                        <a:alpha val="32157"/>
                      </a:srgbClr>
                    </a:solidFill>
                  </a:tcPr>
                </a:tc>
                <a:tc>
                  <a:txBody>
                    <a:bodyPr/>
                    <a:lstStyle/>
                    <a:p>
                      <a:pPr marL="98425" marR="144780">
                        <a:lnSpc>
                          <a:spcPct val="100000"/>
                        </a:lnSpc>
                      </a:pPr>
                      <a:r>
                        <a:rPr lang="en-US" sz="1200" kern="1200" spc="-5" dirty="0" smtClean="0">
                          <a:solidFill>
                            <a:srgbClr val="FF0000"/>
                          </a:solidFill>
                          <a:latin typeface="+mn-lt"/>
                          <a:ea typeface="+mn-ea"/>
                          <a:cs typeface="+mn-cs"/>
                        </a:rPr>
                        <a:t>blockage of  </a:t>
                      </a:r>
                      <a:r>
                        <a:rPr lang="en-US" sz="1200" b="1" kern="1200" spc="-5" dirty="0" smtClean="0">
                          <a:solidFill>
                            <a:srgbClr val="FF0000"/>
                          </a:solidFill>
                          <a:latin typeface="+mn-lt"/>
                          <a:ea typeface="+mn-ea"/>
                          <a:cs typeface="+mn-cs"/>
                        </a:rPr>
                        <a:t>alpha</a:t>
                      </a:r>
                      <a:r>
                        <a:rPr lang="en-US" sz="1200" b="1" kern="1200" spc="-5" dirty="0" smtClean="0">
                          <a:solidFill>
                            <a:srgbClr val="00B050"/>
                          </a:solidFill>
                          <a:latin typeface="+mn-lt"/>
                          <a:ea typeface="+mn-ea"/>
                          <a:cs typeface="+mn-cs"/>
                        </a:rPr>
                        <a:t>1</a:t>
                      </a:r>
                      <a:r>
                        <a:rPr lang="en-US" sz="1200" b="1" kern="1200" spc="-5" dirty="0" smtClean="0">
                          <a:solidFill>
                            <a:srgbClr val="FF0000"/>
                          </a:solidFill>
                          <a:latin typeface="+mn-lt"/>
                          <a:ea typeface="+mn-ea"/>
                          <a:cs typeface="+mn-cs"/>
                        </a:rPr>
                        <a:t>-adrenergic</a:t>
                      </a:r>
                      <a:r>
                        <a:rPr lang="en-US" sz="1200" kern="1200" spc="-5" dirty="0" smtClean="0">
                          <a:solidFill>
                            <a:srgbClr val="FF0000"/>
                          </a:solidFill>
                          <a:latin typeface="+mn-lt"/>
                          <a:ea typeface="+mn-ea"/>
                          <a:cs typeface="+mn-cs"/>
                        </a:rPr>
                        <a:t> receptors.</a:t>
                      </a:r>
                    </a:p>
                    <a:p>
                      <a:pPr marL="98425" marR="144780">
                        <a:lnSpc>
                          <a:spcPct val="100000"/>
                        </a:lnSpc>
                      </a:pPr>
                      <a:r>
                        <a:rPr lang="en-US" sz="1200" kern="1200" spc="-5" dirty="0" smtClean="0">
                          <a:solidFill>
                            <a:schemeClr val="tx1"/>
                          </a:solidFill>
                          <a:latin typeface="+mn-lt"/>
                          <a:ea typeface="+mn-ea"/>
                          <a:cs typeface="+mn-cs"/>
                        </a:rPr>
                        <a:t> </a:t>
                      </a:r>
                    </a:p>
                    <a:p>
                      <a:pPr marL="98425" marR="144780">
                        <a:lnSpc>
                          <a:spcPct val="100000"/>
                        </a:lnSpc>
                      </a:pPr>
                      <a:r>
                        <a:rPr lang="en-US" sz="1200" kern="1200" spc="-5" dirty="0" smtClean="0">
                          <a:solidFill>
                            <a:srgbClr val="FF0000"/>
                          </a:solidFill>
                          <a:latin typeface="+mn-lt"/>
                          <a:ea typeface="+mn-ea"/>
                          <a:cs typeface="+mn-cs"/>
                        </a:rPr>
                        <a:t>NOTE: </a:t>
                      </a:r>
                      <a:r>
                        <a:rPr lang="en-US" sz="1050" kern="1200" spc="-5" dirty="0" smtClean="0">
                          <a:solidFill>
                            <a:srgbClr val="00B050"/>
                          </a:solidFill>
                          <a:latin typeface="+mn-lt"/>
                          <a:ea typeface="+mn-ea"/>
                          <a:cs typeface="+mn-cs"/>
                        </a:rPr>
                        <a:t>Non of</a:t>
                      </a:r>
                      <a:r>
                        <a:rPr lang="en-US" sz="1050" kern="1200" spc="-5" baseline="0" dirty="0" smtClean="0">
                          <a:solidFill>
                            <a:srgbClr val="00B050"/>
                          </a:solidFill>
                          <a:latin typeface="+mn-lt"/>
                          <a:ea typeface="+mn-ea"/>
                          <a:cs typeface="+mn-cs"/>
                        </a:rPr>
                        <a:t> the atypical group causes antiadrenergic effect.</a:t>
                      </a:r>
                      <a:endParaRPr lang="en-US" sz="1200" kern="1200" spc="-5" dirty="0" smtClean="0">
                        <a:solidFill>
                          <a:srgbClr val="00B050"/>
                        </a:solidFill>
                        <a:latin typeface="+mn-lt"/>
                        <a:ea typeface="+mn-ea"/>
                        <a:cs typeface="+mn-cs"/>
                      </a:endParaRPr>
                    </a:p>
                  </a:txBody>
                  <a:tcPr marL="0" marR="0" marT="0" marB="0" anchor="ctr"/>
                </a:tc>
                <a:extLst>
                  <a:ext uri="{0D108BD9-81ED-4DB2-BD59-A6C34878D82A}">
                    <a16:rowId xmlns:a16="http://schemas.microsoft.com/office/drawing/2014/main" val="10004"/>
                  </a:ext>
                </a:extLst>
              </a:tr>
            </a:tbl>
          </a:graphicData>
        </a:graphic>
      </p:graphicFrame>
      <p:sp>
        <p:nvSpPr>
          <p:cNvPr id="11" name="TextBox 10">
            <a:extLst>
              <a:ext uri="{FF2B5EF4-FFF2-40B4-BE49-F238E27FC236}">
                <a16:creationId xmlns:a16="http://schemas.microsoft.com/office/drawing/2014/main" id="{A0D044BE-08C8-4B31-B45A-06A78E7E486F}"/>
              </a:ext>
            </a:extLst>
          </p:cNvPr>
          <p:cNvSpPr txBox="1"/>
          <p:nvPr/>
        </p:nvSpPr>
        <p:spPr>
          <a:xfrm>
            <a:off x="4907997" y="972700"/>
            <a:ext cx="992579" cy="230832"/>
          </a:xfrm>
          <a:prstGeom prst="rect">
            <a:avLst/>
          </a:prstGeom>
          <a:noFill/>
        </p:spPr>
        <p:txBody>
          <a:bodyPr wrap="none" rtlCol="1">
            <a:spAutoFit/>
          </a:bodyPr>
          <a:lstStyle/>
          <a:p>
            <a:r>
              <a:rPr lang="en-US" sz="900" dirty="0">
                <a:solidFill>
                  <a:srgbClr val="00B050"/>
                </a:solidFill>
              </a:rPr>
              <a:t>Beneficial effect  </a:t>
            </a:r>
            <a:endParaRPr lang="ar-SA" sz="900" dirty="0">
              <a:solidFill>
                <a:srgbClr val="00B050"/>
              </a:solidFill>
            </a:endParaRPr>
          </a:p>
        </p:txBody>
      </p:sp>
      <p:sp>
        <p:nvSpPr>
          <p:cNvPr id="12" name="TextBox 11">
            <a:extLst>
              <a:ext uri="{FF2B5EF4-FFF2-40B4-BE49-F238E27FC236}">
                <a16:creationId xmlns:a16="http://schemas.microsoft.com/office/drawing/2014/main" id="{1D983E3D-89E2-47B6-9748-DE192580FDB9}"/>
              </a:ext>
            </a:extLst>
          </p:cNvPr>
          <p:cNvSpPr txBox="1"/>
          <p:nvPr/>
        </p:nvSpPr>
        <p:spPr>
          <a:xfrm>
            <a:off x="4680032" y="4425343"/>
            <a:ext cx="1362874" cy="253916"/>
          </a:xfrm>
          <a:prstGeom prst="rect">
            <a:avLst/>
          </a:prstGeom>
          <a:noFill/>
        </p:spPr>
        <p:txBody>
          <a:bodyPr wrap="none" rtlCol="1">
            <a:spAutoFit/>
          </a:bodyPr>
          <a:lstStyle/>
          <a:p>
            <a:r>
              <a:rPr lang="en-US" sz="1050" dirty="0">
                <a:solidFill>
                  <a:srgbClr val="00B050"/>
                </a:solidFill>
              </a:rPr>
              <a:t>Anti-arrhythmic drug </a:t>
            </a:r>
            <a:endParaRPr lang="ar-SA" sz="1050" dirty="0">
              <a:solidFill>
                <a:srgbClr val="00B050"/>
              </a:solidFill>
            </a:endParaRPr>
          </a:p>
        </p:txBody>
      </p:sp>
    </p:spTree>
    <p:extLst>
      <p:ext uri="{BB962C8B-B14F-4D97-AF65-F5344CB8AC3E}">
        <p14:creationId xmlns:p14="http://schemas.microsoft.com/office/powerpoint/2010/main" val="36613575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96D1888-6E0F-483C-B99C-62596D8CEEC6}"/>
              </a:ext>
            </a:extLst>
          </p:cNvPr>
          <p:cNvSpPr/>
          <p:nvPr/>
        </p:nvSpPr>
        <p:spPr>
          <a:xfrm>
            <a:off x="0" y="0"/>
            <a:ext cx="6858000" cy="45038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n w="6600">
                  <a:solidFill>
                    <a:schemeClr val="tx1"/>
                  </a:solidFill>
                  <a:prstDash val="solid"/>
                </a:ln>
                <a:solidFill>
                  <a:schemeClr val="bg1"/>
                </a:solidFill>
                <a:effectLst>
                  <a:outerShdw dist="38100" dir="2700000" algn="tl" rotWithShape="0">
                    <a:schemeClr val="accent2"/>
                  </a:outerShdw>
                </a:effectLst>
                <a:latin typeface="Abadi MT Condensed Extra Bold" charset="0"/>
                <a:ea typeface="Abadi MT Condensed Extra Bold" charset="0"/>
                <a:cs typeface="Abadi MT Condensed Extra Bold" charset="0"/>
              </a:rPr>
              <a:t>Adverse effects </a:t>
            </a:r>
          </a:p>
        </p:txBody>
      </p:sp>
      <p:graphicFrame>
        <p:nvGraphicFramePr>
          <p:cNvPr id="5" name="Table 4"/>
          <p:cNvGraphicFramePr>
            <a:graphicFrameLocks noGrp="1"/>
          </p:cNvGraphicFramePr>
          <p:nvPr>
            <p:extLst>
              <p:ext uri="{D42A27DB-BD31-4B8C-83A1-F6EECF244321}">
                <p14:modId xmlns:p14="http://schemas.microsoft.com/office/powerpoint/2010/main" val="451510155"/>
              </p:ext>
            </p:extLst>
          </p:nvPr>
        </p:nvGraphicFramePr>
        <p:xfrm>
          <a:off x="0" y="450387"/>
          <a:ext cx="6858000" cy="2567264"/>
        </p:xfrm>
        <a:graphic>
          <a:graphicData uri="http://schemas.openxmlformats.org/drawingml/2006/table">
            <a:tbl>
              <a:tblPr rtl="1" firstRow="1" bandRow="1">
                <a:tableStyleId>{5940675A-B579-460E-94D1-54222C63F5DA}</a:tableStyleId>
              </a:tblPr>
              <a:tblGrid>
                <a:gridCol w="3429000">
                  <a:extLst>
                    <a:ext uri="{9D8B030D-6E8A-4147-A177-3AD203B41FA5}">
                      <a16:colId xmlns:a16="http://schemas.microsoft.com/office/drawing/2014/main" val="20000"/>
                    </a:ext>
                  </a:extLst>
                </a:gridCol>
                <a:gridCol w="3429000">
                  <a:extLst>
                    <a:ext uri="{9D8B030D-6E8A-4147-A177-3AD203B41FA5}">
                      <a16:colId xmlns:a16="http://schemas.microsoft.com/office/drawing/2014/main" val="20001"/>
                    </a:ext>
                  </a:extLst>
                </a:gridCol>
              </a:tblGrid>
              <a:tr h="379499">
                <a:tc gridSpan="2">
                  <a:txBody>
                    <a:bodyPr/>
                    <a:lstStyle/>
                    <a:p>
                      <a:pPr marL="0" marR="0" indent="0" algn="ctr" defTabSz="514350" rtl="1" eaLnBrk="1" fontAlgn="auto" latinLnBrk="0" hangingPunct="1">
                        <a:lnSpc>
                          <a:spcPct val="100000"/>
                        </a:lnSpc>
                        <a:spcBef>
                          <a:spcPts val="0"/>
                        </a:spcBef>
                        <a:spcAft>
                          <a:spcPts val="0"/>
                        </a:spcAft>
                        <a:buClrTx/>
                        <a:buSzTx/>
                        <a:buFontTx/>
                        <a:buNone/>
                        <a:tabLst/>
                        <a:defRPr/>
                      </a:pPr>
                      <a:r>
                        <a:rPr lang="en-US" sz="1800" kern="1200" dirty="0"/>
                        <a:t>CNS</a:t>
                      </a:r>
                    </a:p>
                  </a:txBody>
                  <a:tcPr>
                    <a:solidFill>
                      <a:srgbClr val="009193">
                        <a:alpha val="30980"/>
                      </a:srgbClr>
                    </a:solidFill>
                  </a:tcPr>
                </a:tc>
                <a:tc hMerge="1">
                  <a:txBody>
                    <a:bodyPr/>
                    <a:lstStyle/>
                    <a:p>
                      <a:pPr rtl="1"/>
                      <a:endParaRPr lang="ar-SA"/>
                    </a:p>
                  </a:txBody>
                  <a:tcPr/>
                </a:tc>
                <a:extLst>
                  <a:ext uri="{0D108BD9-81ED-4DB2-BD59-A6C34878D82A}">
                    <a16:rowId xmlns:a16="http://schemas.microsoft.com/office/drawing/2014/main" val="10000"/>
                  </a:ext>
                </a:extLst>
              </a:tr>
              <a:tr h="300174">
                <a:tc gridSpan="2">
                  <a:txBody>
                    <a:bodyPr/>
                    <a:lstStyle/>
                    <a:p>
                      <a:pPr marL="0" marR="0" indent="0" algn="ctr" defTabSz="514350" rtl="1" eaLnBrk="1" fontAlgn="auto" latinLnBrk="0" hangingPunct="1">
                        <a:lnSpc>
                          <a:spcPct val="100000"/>
                        </a:lnSpc>
                        <a:spcBef>
                          <a:spcPts val="0"/>
                        </a:spcBef>
                        <a:spcAft>
                          <a:spcPts val="0"/>
                        </a:spcAft>
                        <a:buClrTx/>
                        <a:buSzTx/>
                        <a:buFontTx/>
                        <a:buNone/>
                        <a:tabLst/>
                        <a:defRPr/>
                      </a:pPr>
                      <a:r>
                        <a:rPr lang="en-US" sz="1050" b="1" dirty="0"/>
                        <a:t>1- Sedation, drowsiness, fatigue</a:t>
                      </a:r>
                      <a:r>
                        <a:rPr lang="en-US" sz="1050" dirty="0"/>
                        <a:t> →</a:t>
                      </a:r>
                      <a:r>
                        <a:rPr lang="en-US" sz="1050" b="1" dirty="0">
                          <a:solidFill>
                            <a:srgbClr val="0432FF"/>
                          </a:solidFill>
                        </a:rPr>
                        <a:t>haloperidol</a:t>
                      </a:r>
                      <a:r>
                        <a:rPr lang="en-US" sz="1050" dirty="0"/>
                        <a:t> (</a:t>
                      </a:r>
                      <a:r>
                        <a:rPr lang="en-US" sz="1050" dirty="0">
                          <a:solidFill>
                            <a:schemeClr val="bg1">
                              <a:lumMod val="50000"/>
                            </a:schemeClr>
                          </a:solidFill>
                        </a:rPr>
                        <a:t>typical</a:t>
                      </a:r>
                      <a:r>
                        <a:rPr lang="en-US" sz="1050" dirty="0"/>
                        <a:t>), </a:t>
                      </a:r>
                      <a:r>
                        <a:rPr lang="en-US" sz="1050" b="1" kern="1200" dirty="0">
                          <a:solidFill>
                            <a:srgbClr val="0432FF"/>
                          </a:solidFill>
                          <a:latin typeface="+mn-lt"/>
                          <a:ea typeface="+mn-ea"/>
                          <a:cs typeface="+mn-cs"/>
                        </a:rPr>
                        <a:t>Risperidone</a:t>
                      </a:r>
                      <a:r>
                        <a:rPr lang="en-US" sz="1050" dirty="0"/>
                        <a:t> (</a:t>
                      </a:r>
                      <a:r>
                        <a:rPr lang="en-US" sz="1050" dirty="0">
                          <a:solidFill>
                            <a:schemeClr val="bg1">
                              <a:lumMod val="50000"/>
                            </a:schemeClr>
                          </a:solidFill>
                        </a:rPr>
                        <a:t>atypical</a:t>
                      </a:r>
                      <a:r>
                        <a:rPr lang="en-US" sz="1050" dirty="0"/>
                        <a:t>)</a:t>
                      </a:r>
                      <a:endParaRPr lang="ar-SA" sz="1050" b="0" dirty="0"/>
                    </a:p>
                  </a:txBody>
                  <a:tcPr/>
                </a:tc>
                <a:tc hMerge="1">
                  <a:txBody>
                    <a:bodyPr/>
                    <a:lstStyle/>
                    <a:p>
                      <a:pPr rtl="1"/>
                      <a:endParaRPr lang="ar-SA"/>
                    </a:p>
                  </a:txBody>
                  <a:tcPr/>
                </a:tc>
                <a:extLst>
                  <a:ext uri="{0D108BD9-81ED-4DB2-BD59-A6C34878D82A}">
                    <a16:rowId xmlns:a16="http://schemas.microsoft.com/office/drawing/2014/main" val="10001"/>
                  </a:ext>
                </a:extLst>
              </a:tr>
              <a:tr h="267419">
                <a:tc gridSpan="2">
                  <a:txBody>
                    <a:bodyPr/>
                    <a:lstStyle/>
                    <a:p>
                      <a:pPr algn="ctr" rtl="1"/>
                      <a:r>
                        <a:rPr lang="en-US" sz="1050" b="1" dirty="0"/>
                        <a:t>2- Extrapyramidal symptoms: </a:t>
                      </a:r>
                      <a:r>
                        <a:rPr lang="en-US" sz="1050" dirty="0" smtClean="0"/>
                        <a:t>→</a:t>
                      </a:r>
                      <a:r>
                        <a:rPr lang="en-US" sz="1050" b="1" dirty="0" smtClean="0"/>
                        <a:t>Some</a:t>
                      </a:r>
                      <a:r>
                        <a:rPr lang="en-US" sz="1050" b="1" baseline="0" dirty="0" smtClean="0"/>
                        <a:t> </a:t>
                      </a:r>
                      <a:r>
                        <a:rPr lang="en-US" sz="1050" b="1" dirty="0" smtClean="0"/>
                        <a:t>occurring early (Parkinson’s </a:t>
                      </a:r>
                      <a:r>
                        <a:rPr lang="en-US" sz="1050" b="1" dirty="0"/>
                        <a:t>syndrome) </a:t>
                      </a:r>
                      <a:r>
                        <a:rPr lang="en-US" sz="1050" b="1" dirty="0" smtClean="0"/>
                        <a:t>,other late occurring</a:t>
                      </a:r>
                      <a:endParaRPr lang="ar-SA" sz="1050" b="1" dirty="0"/>
                    </a:p>
                  </a:txBody>
                  <a:tcPr/>
                </a:tc>
                <a:tc hMerge="1">
                  <a:txBody>
                    <a:bodyPr/>
                    <a:lstStyle/>
                    <a:p>
                      <a:pPr rtl="1"/>
                      <a:endParaRPr lang="ar-SA"/>
                    </a:p>
                  </a:txBody>
                  <a:tcPr/>
                </a:tc>
                <a:extLst>
                  <a:ext uri="{0D108BD9-81ED-4DB2-BD59-A6C34878D82A}">
                    <a16:rowId xmlns:a16="http://schemas.microsoft.com/office/drawing/2014/main" val="10002"/>
                  </a:ext>
                </a:extLst>
              </a:tr>
              <a:tr h="210116">
                <a:tc>
                  <a:txBody>
                    <a:bodyPr/>
                    <a:lstStyle/>
                    <a:p>
                      <a:pPr algn="ctr" rtl="1"/>
                      <a:r>
                        <a:rPr lang="en-US" sz="1050" b="1" dirty="0"/>
                        <a:t>B) Neuroleptic Malignant Syndrome</a:t>
                      </a:r>
                      <a:endParaRPr lang="ar-SA" sz="1050" b="1" dirty="0">
                        <a:solidFill>
                          <a:srgbClr val="FF0000"/>
                        </a:solidFill>
                      </a:endParaRPr>
                    </a:p>
                  </a:txBody>
                  <a:tcPr>
                    <a:solidFill>
                      <a:srgbClr val="FFD579">
                        <a:alpha val="43922"/>
                      </a:srgbClr>
                    </a:solidFill>
                  </a:tcPr>
                </a:tc>
                <a:tc>
                  <a:txBody>
                    <a:bodyPr/>
                    <a:lstStyle/>
                    <a:p>
                      <a:pPr algn="ctr" rtl="1"/>
                      <a:r>
                        <a:rPr lang="en-US" sz="1050" b="1" dirty="0"/>
                        <a:t>A) Tardive Dyskinesia </a:t>
                      </a:r>
                      <a:r>
                        <a:rPr lang="en-US" sz="1050" b="1" dirty="0">
                          <a:solidFill>
                            <a:srgbClr val="FF0000"/>
                          </a:solidFill>
                        </a:rPr>
                        <a:t>(IRREVERSIBLE</a:t>
                      </a:r>
                      <a:r>
                        <a:rPr lang="en-US" sz="1050" b="1" baseline="0" dirty="0">
                          <a:solidFill>
                            <a:srgbClr val="FF0000"/>
                          </a:solidFill>
                        </a:rPr>
                        <a:t> MANIFSTATION if we don’t stop the drug )</a:t>
                      </a:r>
                      <a:endParaRPr lang="ar-SA" sz="1050" b="1" dirty="0">
                        <a:solidFill>
                          <a:srgbClr val="FF0000"/>
                        </a:solidFill>
                      </a:endParaRPr>
                    </a:p>
                  </a:txBody>
                  <a:tcPr>
                    <a:solidFill>
                      <a:srgbClr val="FFD579">
                        <a:alpha val="43922"/>
                      </a:srgbClr>
                    </a:solidFill>
                  </a:tcPr>
                </a:tc>
                <a:extLst>
                  <a:ext uri="{0D108BD9-81ED-4DB2-BD59-A6C34878D82A}">
                    <a16:rowId xmlns:a16="http://schemas.microsoft.com/office/drawing/2014/main" val="10003"/>
                  </a:ext>
                </a:extLst>
              </a:tr>
              <a:tr h="1208692">
                <a:tc>
                  <a:txBody>
                    <a:bodyPr/>
                    <a:lstStyle/>
                    <a:p>
                      <a:pPr marL="285750" indent="-285750" algn="l" rtl="0">
                        <a:buFont typeface="Arial" panose="020B0604020202020204" pitchFamily="34" charset="0"/>
                        <a:buChar char="•"/>
                      </a:pPr>
                      <a:r>
                        <a:rPr lang="en-US" sz="1100" b="1" dirty="0">
                          <a:solidFill>
                            <a:srgbClr val="FF0000"/>
                          </a:solidFill>
                        </a:rPr>
                        <a:t>Rare but life threatening</a:t>
                      </a:r>
                    </a:p>
                    <a:p>
                      <a:pPr marL="257175" lvl="1" indent="0" algn="l" rtl="0">
                        <a:buFont typeface="Arial" panose="020B0604020202020204" pitchFamily="34" charset="0"/>
                        <a:buNone/>
                      </a:pPr>
                      <a:r>
                        <a:rPr lang="en-US" sz="1100" dirty="0"/>
                        <a:t>→Symptoms are muscle rigidity and high fever (clinically similar to </a:t>
                      </a:r>
                      <a:r>
                        <a:rPr lang="en-US" sz="1100" dirty="0" err="1"/>
                        <a:t>anaesthetic</a:t>
                      </a:r>
                      <a:r>
                        <a:rPr lang="en-US" sz="1100" dirty="0"/>
                        <a:t> malignant hyperthermia). </a:t>
                      </a:r>
                    </a:p>
                    <a:p>
                      <a:pPr marL="171450" indent="-171450" algn="l" rtl="0">
                        <a:buFont typeface="Arial" panose="020B0604020202020204" pitchFamily="34" charset="0"/>
                        <a:buChar char="•"/>
                      </a:pPr>
                      <a:r>
                        <a:rPr lang="en-US" sz="1100" dirty="0"/>
                        <a:t>The stress leukocytosis and high fever associated with this syndrome may wrongly suggest an infection.). </a:t>
                      </a:r>
                      <a:endParaRPr lang="ar-SA" sz="1100" b="0" dirty="0"/>
                    </a:p>
                  </a:txBody>
                  <a:tcPr/>
                </a:tc>
                <a:tc>
                  <a:txBody>
                    <a:bodyPr/>
                    <a:lstStyle/>
                    <a:p>
                      <a:pPr marL="171450" indent="-171450" algn="l" rtl="0">
                        <a:buFont typeface="Arial" panose="020B0604020202020204" pitchFamily="34" charset="0"/>
                        <a:buChar char="•"/>
                      </a:pPr>
                      <a:r>
                        <a:rPr lang="en-US" sz="1100" dirty="0"/>
                        <a:t>(from Latin </a:t>
                      </a:r>
                      <a:r>
                        <a:rPr lang="en-US" sz="1100" dirty="0" err="1"/>
                        <a:t>tardus</a:t>
                      </a:r>
                      <a:r>
                        <a:rPr lang="en-US" sz="1100" dirty="0"/>
                        <a:t>, slow or late coming) It is a disorder of involuntary movements (</a:t>
                      </a:r>
                      <a:r>
                        <a:rPr lang="en-US" sz="1100" dirty="0" err="1"/>
                        <a:t>choreoathetoid</a:t>
                      </a:r>
                      <a:r>
                        <a:rPr lang="en-US" sz="1100" dirty="0"/>
                        <a:t> movements of lips, tongue, face, jaws, and limbs )</a:t>
                      </a:r>
                    </a:p>
                    <a:p>
                      <a:pPr rtl="1"/>
                      <a:endParaRPr lang="en-US" sz="1100" dirty="0"/>
                    </a:p>
                    <a:p>
                      <a:pPr marL="285750" indent="-285750" algn="l" rtl="0">
                        <a:buFont typeface="Arial" panose="020B0604020202020204" pitchFamily="34" charset="0"/>
                        <a:buChar char="•"/>
                      </a:pPr>
                      <a:r>
                        <a:rPr lang="en-US" sz="1100" b="1" dirty="0" err="1"/>
                        <a:t>Choreoathetosis</a:t>
                      </a:r>
                      <a:r>
                        <a:rPr lang="en-US" sz="1100" b="1" dirty="0"/>
                        <a:t>: </a:t>
                      </a:r>
                      <a:r>
                        <a:rPr lang="en-US" sz="1100" dirty="0"/>
                        <a:t>combination of chorea (irregular migrating contractions) and </a:t>
                      </a:r>
                      <a:r>
                        <a:rPr lang="en-US" sz="1100" dirty="0" err="1"/>
                        <a:t>athetosis</a:t>
                      </a:r>
                      <a:r>
                        <a:rPr lang="en-US" sz="1100" dirty="0"/>
                        <a:t> (twisting)</a:t>
                      </a:r>
                    </a:p>
                  </a:txBody>
                  <a:tcPr/>
                </a:tc>
                <a:extLst>
                  <a:ext uri="{0D108BD9-81ED-4DB2-BD59-A6C34878D82A}">
                    <a16:rowId xmlns:a16="http://schemas.microsoft.com/office/drawing/2014/main" val="10004"/>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1864467873"/>
              </p:ext>
            </p:extLst>
          </p:nvPr>
        </p:nvGraphicFramePr>
        <p:xfrm>
          <a:off x="0" y="3095423"/>
          <a:ext cx="6858000" cy="1715435"/>
        </p:xfrm>
        <a:graphic>
          <a:graphicData uri="http://schemas.openxmlformats.org/drawingml/2006/table">
            <a:tbl>
              <a:tblPr rtl="1" firstRow="1" bandRow="1">
                <a:tableStyleId>{5940675A-B579-460E-94D1-54222C63F5DA}</a:tableStyleId>
              </a:tblPr>
              <a:tblGrid>
                <a:gridCol w="3429000">
                  <a:extLst>
                    <a:ext uri="{9D8B030D-6E8A-4147-A177-3AD203B41FA5}">
                      <a16:colId xmlns:a16="http://schemas.microsoft.com/office/drawing/2014/main" val="20000"/>
                    </a:ext>
                  </a:extLst>
                </a:gridCol>
                <a:gridCol w="3429000">
                  <a:extLst>
                    <a:ext uri="{9D8B030D-6E8A-4147-A177-3AD203B41FA5}">
                      <a16:colId xmlns:a16="http://schemas.microsoft.com/office/drawing/2014/main" val="20001"/>
                    </a:ext>
                  </a:extLst>
                </a:gridCol>
              </a:tblGrid>
              <a:tr h="324857">
                <a:tc gridSpan="2">
                  <a:txBody>
                    <a:bodyPr/>
                    <a:lstStyle/>
                    <a:p>
                      <a:pPr algn="ctr" rtl="1"/>
                      <a:r>
                        <a:rPr lang="en-US" sz="1800" kern="1200" dirty="0">
                          <a:solidFill>
                            <a:schemeClr val="tx1"/>
                          </a:solidFill>
                          <a:latin typeface="+mn-lt"/>
                          <a:ea typeface="+mn-ea"/>
                          <a:cs typeface="+mn-cs"/>
                        </a:rPr>
                        <a:t>ANS</a:t>
                      </a:r>
                      <a:endParaRPr lang="ar-SA" sz="1800" kern="1200" dirty="0">
                        <a:solidFill>
                          <a:schemeClr val="tx1"/>
                        </a:solidFill>
                        <a:latin typeface="+mn-lt"/>
                        <a:ea typeface="+mn-ea"/>
                        <a:cs typeface="+mn-cs"/>
                      </a:endParaRPr>
                    </a:p>
                  </a:txBody>
                  <a:tcPr>
                    <a:solidFill>
                      <a:srgbClr val="941651">
                        <a:alpha val="36863"/>
                      </a:srgbClr>
                    </a:solidFill>
                  </a:tcPr>
                </a:tc>
                <a:tc hMerge="1">
                  <a:txBody>
                    <a:bodyPr/>
                    <a:lstStyle/>
                    <a:p>
                      <a:pPr rtl="1"/>
                      <a:endParaRPr lang="ar-SA" dirty="0"/>
                    </a:p>
                  </a:txBody>
                  <a:tcPr/>
                </a:tc>
                <a:extLst>
                  <a:ext uri="{0D108BD9-81ED-4DB2-BD59-A6C34878D82A}">
                    <a16:rowId xmlns:a16="http://schemas.microsoft.com/office/drawing/2014/main" val="10000"/>
                  </a:ext>
                </a:extLst>
              </a:tr>
              <a:tr h="252395">
                <a:tc>
                  <a:txBody>
                    <a:bodyPr/>
                    <a:lstStyle/>
                    <a:p>
                      <a:pPr algn="ctr" rtl="1"/>
                      <a:r>
                        <a:rPr lang="en-US" sz="1050" b="1" kern="1200" dirty="0">
                          <a:solidFill>
                            <a:schemeClr val="tx1"/>
                          </a:solidFill>
                          <a:latin typeface="+mn-lt"/>
                          <a:ea typeface="+mn-ea"/>
                          <a:cs typeface="+mn-cs"/>
                        </a:rPr>
                        <a:t>2- Antiadrenergic Effects :</a:t>
                      </a:r>
                      <a:endParaRPr lang="ar-SA" sz="1050" b="1" kern="1200" dirty="0">
                        <a:solidFill>
                          <a:schemeClr val="tx1"/>
                        </a:solidFill>
                        <a:latin typeface="+mn-lt"/>
                        <a:ea typeface="+mn-ea"/>
                        <a:cs typeface="+mn-cs"/>
                      </a:endParaRPr>
                    </a:p>
                  </a:txBody>
                  <a:tcPr>
                    <a:solidFill>
                      <a:srgbClr val="FFD579">
                        <a:alpha val="41176"/>
                      </a:srgbClr>
                    </a:solidFill>
                  </a:tcPr>
                </a:tc>
                <a:tc>
                  <a:txBody>
                    <a:bodyPr/>
                    <a:lstStyle/>
                    <a:p>
                      <a:pPr algn="ctr" rtl="1"/>
                      <a:r>
                        <a:rPr lang="en-US" sz="1050" b="1" kern="1200" dirty="0">
                          <a:solidFill>
                            <a:schemeClr val="tx1"/>
                          </a:solidFill>
                          <a:latin typeface="+mn-lt"/>
                          <a:ea typeface="+mn-ea"/>
                          <a:cs typeface="+mn-cs"/>
                        </a:rPr>
                        <a:t>1- Anticholinergic Effects :</a:t>
                      </a:r>
                      <a:endParaRPr lang="ar-SA" sz="1050" b="1" kern="1200" dirty="0">
                        <a:solidFill>
                          <a:schemeClr val="tx1"/>
                        </a:solidFill>
                        <a:latin typeface="+mn-lt"/>
                        <a:ea typeface="+mn-ea"/>
                        <a:cs typeface="+mn-cs"/>
                      </a:endParaRPr>
                    </a:p>
                  </a:txBody>
                  <a:tcPr>
                    <a:solidFill>
                      <a:srgbClr val="FFD579">
                        <a:alpha val="41176"/>
                      </a:srgbClr>
                    </a:solidFill>
                  </a:tcPr>
                </a:tc>
                <a:extLst>
                  <a:ext uri="{0D108BD9-81ED-4DB2-BD59-A6C34878D82A}">
                    <a16:rowId xmlns:a16="http://schemas.microsoft.com/office/drawing/2014/main" val="10001"/>
                  </a:ext>
                </a:extLst>
              </a:tr>
              <a:tr h="1061049">
                <a:tc>
                  <a:txBody>
                    <a:bodyPr/>
                    <a:lstStyle/>
                    <a:p>
                      <a:pPr marL="285750" indent="-285750" algn="l" rtl="0">
                        <a:buFont typeface="Arial" panose="020B0604020202020204" pitchFamily="34" charset="0"/>
                        <a:buChar char="•"/>
                      </a:pPr>
                      <a:r>
                        <a:rPr lang="en-US" sz="1100" kern="1200" dirty="0">
                          <a:solidFill>
                            <a:schemeClr val="tx1"/>
                          </a:solidFill>
                          <a:latin typeface="+mn-lt"/>
                          <a:ea typeface="+mn-ea"/>
                          <a:cs typeface="+mn-cs"/>
                        </a:rPr>
                        <a:t>Postural hypotension. </a:t>
                      </a:r>
                    </a:p>
                    <a:p>
                      <a:pPr marL="285750" indent="-285750" algn="l" rtl="0">
                        <a:buFont typeface="Arial" panose="020B0604020202020204" pitchFamily="34" charset="0"/>
                        <a:buChar char="•"/>
                      </a:pPr>
                      <a:r>
                        <a:rPr lang="en-US" sz="1100" kern="1200" dirty="0">
                          <a:solidFill>
                            <a:schemeClr val="tx1"/>
                          </a:solidFill>
                          <a:latin typeface="+mn-lt"/>
                          <a:ea typeface="+mn-ea"/>
                          <a:cs typeface="+mn-cs"/>
                        </a:rPr>
                        <a:t>Impotence</a:t>
                      </a:r>
                    </a:p>
                    <a:p>
                      <a:pPr marL="285750" indent="-285750" algn="l" rtl="0">
                        <a:buFont typeface="Arial" panose="020B0604020202020204" pitchFamily="34" charset="0"/>
                        <a:buChar char="•"/>
                      </a:pPr>
                      <a:r>
                        <a:rPr lang="en-US" sz="1100" kern="1200" dirty="0">
                          <a:solidFill>
                            <a:schemeClr val="tx1"/>
                          </a:solidFill>
                          <a:latin typeface="+mn-lt"/>
                          <a:ea typeface="+mn-ea"/>
                          <a:cs typeface="+mn-cs"/>
                        </a:rPr>
                        <a:t>Failure of ejaculation. </a:t>
                      </a:r>
                    </a:p>
                    <a:p>
                      <a:pPr lvl="1" algn="l" rtl="0"/>
                      <a:r>
                        <a:rPr lang="en-US" sz="1100" b="1" kern="1200" dirty="0" err="1">
                          <a:solidFill>
                            <a:srgbClr val="0432FF"/>
                          </a:solidFill>
                          <a:latin typeface="+mn-lt"/>
                          <a:ea typeface="+mn-ea"/>
                          <a:cs typeface="+mn-cs"/>
                        </a:rPr>
                        <a:t>Chlopromazine</a:t>
                      </a:r>
                      <a:r>
                        <a:rPr lang="en-US" sz="1100" kern="1200" dirty="0">
                          <a:solidFill>
                            <a:schemeClr val="tx1"/>
                          </a:solidFill>
                          <a:latin typeface="+mn-lt"/>
                          <a:ea typeface="+mn-ea"/>
                          <a:cs typeface="+mn-cs"/>
                        </a:rPr>
                        <a:t> (</a:t>
                      </a:r>
                      <a:r>
                        <a:rPr lang="en-US" sz="1100" kern="1200" dirty="0">
                          <a:solidFill>
                            <a:srgbClr val="00B050"/>
                          </a:solidFill>
                          <a:latin typeface="+mn-lt"/>
                          <a:ea typeface="+mn-ea"/>
                          <a:cs typeface="+mn-cs"/>
                        </a:rPr>
                        <a:t>typical</a:t>
                      </a:r>
                      <a:r>
                        <a:rPr lang="en-US" sz="1100" kern="1200" dirty="0">
                          <a:solidFill>
                            <a:schemeClr val="tx1"/>
                          </a:solidFill>
                          <a:latin typeface="+mn-lt"/>
                          <a:ea typeface="+mn-ea"/>
                          <a:cs typeface="+mn-cs"/>
                        </a:rPr>
                        <a:t>)   </a:t>
                      </a:r>
                    </a:p>
                    <a:p>
                      <a:pPr lvl="1" algn="l" rtl="0"/>
                      <a:r>
                        <a:rPr lang="en-US" sz="1100" b="1" kern="1200" dirty="0" err="1">
                          <a:solidFill>
                            <a:srgbClr val="0432FF"/>
                          </a:solidFill>
                          <a:latin typeface="+mn-lt"/>
                          <a:ea typeface="+mn-ea"/>
                          <a:cs typeface="+mn-cs"/>
                        </a:rPr>
                        <a:t>Thioridazine</a:t>
                      </a:r>
                      <a:r>
                        <a:rPr lang="en-US" sz="1100" kern="1200" dirty="0">
                          <a:solidFill>
                            <a:schemeClr val="tx1"/>
                          </a:solidFill>
                          <a:latin typeface="+mn-lt"/>
                          <a:ea typeface="+mn-ea"/>
                          <a:cs typeface="+mn-cs"/>
                        </a:rPr>
                        <a:t> (</a:t>
                      </a:r>
                      <a:r>
                        <a:rPr lang="en-US" sz="1100" kern="1200" dirty="0">
                          <a:solidFill>
                            <a:srgbClr val="00B050"/>
                          </a:solidFill>
                          <a:latin typeface="+mn-lt"/>
                          <a:ea typeface="+mn-ea"/>
                          <a:cs typeface="+mn-cs"/>
                        </a:rPr>
                        <a:t>typical</a:t>
                      </a:r>
                      <a:r>
                        <a:rPr lang="en-US" sz="1100" kern="1200" dirty="0">
                          <a:solidFill>
                            <a:schemeClr val="tx1"/>
                          </a:solidFill>
                          <a:latin typeface="+mn-lt"/>
                          <a:ea typeface="+mn-ea"/>
                          <a:cs typeface="+mn-cs"/>
                        </a:rPr>
                        <a:t>)</a:t>
                      </a:r>
                      <a:endParaRPr lang="ar-SA" sz="1100" kern="1200" dirty="0">
                        <a:solidFill>
                          <a:schemeClr val="tx1"/>
                        </a:solidFill>
                        <a:latin typeface="+mn-lt"/>
                        <a:ea typeface="+mn-ea"/>
                        <a:cs typeface="+mn-cs"/>
                      </a:endParaRPr>
                    </a:p>
                  </a:txBody>
                  <a:tcPr anchor="ctr"/>
                </a:tc>
                <a:tc>
                  <a:txBody>
                    <a:bodyPr/>
                    <a:lstStyle/>
                    <a:p>
                      <a:pPr marL="285750" indent="-285750" algn="l" rtl="0">
                        <a:buFont typeface="Arial" panose="020B0604020202020204" pitchFamily="34" charset="0"/>
                        <a:buChar char="•"/>
                      </a:pPr>
                      <a:r>
                        <a:rPr lang="en-US" sz="1100" kern="1200" dirty="0">
                          <a:solidFill>
                            <a:schemeClr val="tx1"/>
                          </a:solidFill>
                          <a:latin typeface="+mn-lt"/>
                          <a:ea typeface="+mn-ea"/>
                          <a:cs typeface="+mn-cs"/>
                        </a:rPr>
                        <a:t>Blurred vision.</a:t>
                      </a:r>
                    </a:p>
                    <a:p>
                      <a:pPr marL="285750" indent="-285750" algn="l" rtl="0">
                        <a:buFont typeface="Arial" panose="020B0604020202020204" pitchFamily="34" charset="0"/>
                        <a:buChar char="•"/>
                      </a:pPr>
                      <a:r>
                        <a:rPr lang="en-US" sz="1100" kern="1200" dirty="0">
                          <a:solidFill>
                            <a:schemeClr val="tx1"/>
                          </a:solidFill>
                          <a:latin typeface="+mn-lt"/>
                          <a:ea typeface="+mn-ea"/>
                          <a:cs typeface="+mn-cs"/>
                        </a:rPr>
                        <a:t>Dry mouth.</a:t>
                      </a:r>
                    </a:p>
                    <a:p>
                      <a:pPr marL="285750" indent="-285750" algn="l" rtl="0">
                        <a:buFont typeface="Arial" panose="020B0604020202020204" pitchFamily="34" charset="0"/>
                        <a:buChar char="•"/>
                      </a:pPr>
                      <a:r>
                        <a:rPr lang="en-US" sz="1100" kern="1200" dirty="0">
                          <a:solidFill>
                            <a:schemeClr val="tx1"/>
                          </a:solidFill>
                          <a:latin typeface="+mn-lt"/>
                          <a:ea typeface="+mn-ea"/>
                          <a:cs typeface="+mn-cs"/>
                        </a:rPr>
                        <a:t>Urinary retention.</a:t>
                      </a:r>
                    </a:p>
                    <a:p>
                      <a:pPr marL="285750" indent="-285750" algn="l" rtl="0">
                        <a:buFont typeface="Arial" panose="020B0604020202020204" pitchFamily="34" charset="0"/>
                        <a:buChar char="•"/>
                      </a:pPr>
                      <a:r>
                        <a:rPr lang="en-US" sz="1100" kern="1200" dirty="0">
                          <a:solidFill>
                            <a:schemeClr val="tx1"/>
                          </a:solidFill>
                          <a:latin typeface="+mn-lt"/>
                          <a:ea typeface="+mn-ea"/>
                          <a:cs typeface="+mn-cs"/>
                        </a:rPr>
                        <a:t>Constipation→</a:t>
                      </a:r>
                    </a:p>
                    <a:p>
                      <a:pPr marL="257175" lvl="1" indent="0" algn="l" rtl="0">
                        <a:buFont typeface="Arial" panose="020B0604020202020204" pitchFamily="34" charset="0"/>
                        <a:buNone/>
                      </a:pPr>
                      <a:r>
                        <a:rPr lang="en-US" sz="1100" b="1" kern="1200" dirty="0" smtClean="0">
                          <a:solidFill>
                            <a:schemeClr val="bg1">
                              <a:lumMod val="50000"/>
                            </a:schemeClr>
                          </a:solidFill>
                          <a:latin typeface="+mn-lt"/>
                          <a:ea typeface="+mn-ea"/>
                          <a:cs typeface="+mn-cs"/>
                        </a:rPr>
                        <a:t>Such as with:</a:t>
                      </a:r>
                      <a:r>
                        <a:rPr lang="en-US" sz="1100" b="1" kern="1200" baseline="0" dirty="0" smtClean="0">
                          <a:solidFill>
                            <a:schemeClr val="bg1">
                              <a:lumMod val="50000"/>
                            </a:schemeClr>
                          </a:solidFill>
                          <a:latin typeface="+mn-lt"/>
                          <a:ea typeface="+mn-ea"/>
                          <a:cs typeface="+mn-cs"/>
                        </a:rPr>
                        <a:t> </a:t>
                      </a:r>
                    </a:p>
                    <a:p>
                      <a:pPr marL="257175" lvl="1" indent="0" algn="l" rtl="0">
                        <a:buFont typeface="Arial" panose="020B0604020202020204" pitchFamily="34" charset="0"/>
                        <a:buNone/>
                      </a:pPr>
                      <a:r>
                        <a:rPr lang="en-US" sz="1100" b="1" kern="1200" dirty="0" smtClean="0">
                          <a:solidFill>
                            <a:srgbClr val="0432FF"/>
                          </a:solidFill>
                          <a:latin typeface="+mn-lt"/>
                          <a:ea typeface="+mn-ea"/>
                          <a:cs typeface="+mn-cs"/>
                        </a:rPr>
                        <a:t>Chlorpromazine</a:t>
                      </a:r>
                      <a:r>
                        <a:rPr lang="en-US" sz="1100" kern="1200" dirty="0" smtClean="0">
                          <a:solidFill>
                            <a:schemeClr val="tx1"/>
                          </a:solidFill>
                          <a:latin typeface="+mn-lt"/>
                          <a:ea typeface="+mn-ea"/>
                          <a:cs typeface="+mn-cs"/>
                        </a:rPr>
                        <a:t> </a:t>
                      </a:r>
                      <a:r>
                        <a:rPr lang="en-US" sz="1100" kern="1200" dirty="0">
                          <a:solidFill>
                            <a:schemeClr val="tx1"/>
                          </a:solidFill>
                          <a:latin typeface="+mn-lt"/>
                          <a:ea typeface="+mn-ea"/>
                          <a:cs typeface="+mn-cs"/>
                        </a:rPr>
                        <a:t>(</a:t>
                      </a:r>
                      <a:r>
                        <a:rPr lang="en-US" sz="1100" kern="1200" dirty="0" smtClean="0">
                          <a:solidFill>
                            <a:srgbClr val="00B050"/>
                          </a:solidFill>
                          <a:latin typeface="+mn-lt"/>
                          <a:ea typeface="+mn-ea"/>
                          <a:cs typeface="+mn-cs"/>
                        </a:rPr>
                        <a:t>typical</a:t>
                      </a:r>
                      <a:r>
                        <a:rPr lang="en-US" sz="1100" kern="1200" dirty="0" smtClean="0">
                          <a:solidFill>
                            <a:schemeClr val="tx1"/>
                          </a:solidFill>
                          <a:latin typeface="+mn-lt"/>
                          <a:ea typeface="+mn-ea"/>
                          <a:cs typeface="+mn-cs"/>
                        </a:rPr>
                        <a:t>),</a:t>
                      </a:r>
                      <a:r>
                        <a:rPr lang="en-US" sz="1100" kern="1200" baseline="0" dirty="0" smtClean="0">
                          <a:solidFill>
                            <a:schemeClr val="tx1"/>
                          </a:solidFill>
                          <a:latin typeface="+mn-lt"/>
                          <a:ea typeface="+mn-ea"/>
                          <a:cs typeface="+mn-cs"/>
                        </a:rPr>
                        <a:t>    </a:t>
                      </a:r>
                      <a:r>
                        <a:rPr lang="en-US" sz="1100" b="1" kern="1200" dirty="0" smtClean="0">
                          <a:solidFill>
                            <a:srgbClr val="0432FF"/>
                          </a:solidFill>
                          <a:latin typeface="+mn-lt"/>
                          <a:ea typeface="+mn-ea"/>
                          <a:cs typeface="+mn-cs"/>
                        </a:rPr>
                        <a:t>Clozapine </a:t>
                      </a:r>
                      <a:r>
                        <a:rPr lang="en-US" sz="1100" kern="1200" dirty="0">
                          <a:solidFill>
                            <a:schemeClr val="tx1"/>
                          </a:solidFill>
                          <a:latin typeface="+mn-lt"/>
                          <a:ea typeface="+mn-ea"/>
                          <a:cs typeface="+mn-cs"/>
                        </a:rPr>
                        <a:t>(</a:t>
                      </a:r>
                      <a:r>
                        <a:rPr lang="en-US" sz="1100" kern="1200" dirty="0">
                          <a:solidFill>
                            <a:srgbClr val="00B050"/>
                          </a:solidFill>
                          <a:latin typeface="+mn-lt"/>
                          <a:ea typeface="+mn-ea"/>
                          <a:cs typeface="+mn-cs"/>
                        </a:rPr>
                        <a:t>atypical</a:t>
                      </a:r>
                      <a:r>
                        <a:rPr lang="en-US" sz="1100" kern="1200" dirty="0">
                          <a:solidFill>
                            <a:schemeClr val="tx1"/>
                          </a:solidFill>
                          <a:latin typeface="+mn-lt"/>
                          <a:ea typeface="+mn-ea"/>
                          <a:cs typeface="+mn-cs"/>
                        </a:rPr>
                        <a:t>)</a:t>
                      </a:r>
                      <a:endParaRPr lang="ar-SA" sz="1100" kern="1200" dirty="0">
                        <a:solidFill>
                          <a:schemeClr val="tx1"/>
                        </a:solidFill>
                        <a:latin typeface="+mn-lt"/>
                        <a:ea typeface="+mn-ea"/>
                        <a:cs typeface="+mn-cs"/>
                      </a:endParaRPr>
                    </a:p>
                  </a:txBody>
                  <a:tcPr anchor="ctr"/>
                </a:tc>
                <a:extLst>
                  <a:ext uri="{0D108BD9-81ED-4DB2-BD59-A6C34878D82A}">
                    <a16:rowId xmlns:a16="http://schemas.microsoft.com/office/drawing/2014/main" val="10002"/>
                  </a:ext>
                </a:extLst>
              </a:tr>
            </a:tbl>
          </a:graphicData>
        </a:graphic>
      </p:graphicFrame>
      <p:graphicFrame>
        <p:nvGraphicFramePr>
          <p:cNvPr id="7" name="Diagram 6"/>
          <p:cNvGraphicFramePr/>
          <p:nvPr>
            <p:extLst>
              <p:ext uri="{D42A27DB-BD31-4B8C-83A1-F6EECF244321}">
                <p14:modId xmlns:p14="http://schemas.microsoft.com/office/powerpoint/2010/main" val="935615615"/>
              </p:ext>
            </p:extLst>
          </p:nvPr>
        </p:nvGraphicFramePr>
        <p:xfrm>
          <a:off x="2733414" y="4905029"/>
          <a:ext cx="4092315" cy="22822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8" name="Diagram 7"/>
          <p:cNvGraphicFramePr/>
          <p:nvPr>
            <p:extLst>
              <p:ext uri="{D42A27DB-BD31-4B8C-83A1-F6EECF244321}">
                <p14:modId xmlns:p14="http://schemas.microsoft.com/office/powerpoint/2010/main" val="295299973"/>
              </p:ext>
            </p:extLst>
          </p:nvPr>
        </p:nvGraphicFramePr>
        <p:xfrm>
          <a:off x="-329283" y="4719094"/>
          <a:ext cx="3758283" cy="254346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9" name="Table 8"/>
          <p:cNvGraphicFramePr>
            <a:graphicFrameLocks noGrp="1"/>
          </p:cNvGraphicFramePr>
          <p:nvPr>
            <p:extLst>
              <p:ext uri="{D42A27DB-BD31-4B8C-83A1-F6EECF244321}">
                <p14:modId xmlns:p14="http://schemas.microsoft.com/office/powerpoint/2010/main" val="910608071"/>
              </p:ext>
            </p:extLst>
          </p:nvPr>
        </p:nvGraphicFramePr>
        <p:xfrm>
          <a:off x="355600" y="7356733"/>
          <a:ext cx="6146800" cy="1828800"/>
        </p:xfrm>
        <a:graphic>
          <a:graphicData uri="http://schemas.openxmlformats.org/drawingml/2006/table">
            <a:tbl>
              <a:tblPr rtl="1" firstRow="1" bandRow="1">
                <a:tableStyleId>{5940675A-B579-460E-94D1-54222C63F5DA}</a:tableStyleId>
              </a:tblPr>
              <a:tblGrid>
                <a:gridCol w="6146800">
                  <a:extLst>
                    <a:ext uri="{9D8B030D-6E8A-4147-A177-3AD203B41FA5}">
                      <a16:colId xmlns:a16="http://schemas.microsoft.com/office/drawing/2014/main" val="20000"/>
                    </a:ext>
                  </a:extLst>
                </a:gridCol>
              </a:tblGrid>
              <a:tr h="277567">
                <a:tc>
                  <a:txBody>
                    <a:bodyPr/>
                    <a:lstStyle/>
                    <a:p>
                      <a:pPr algn="ctr" rtl="1"/>
                      <a:r>
                        <a:rPr lang="en-US" altLang="en-US" sz="2000" dirty="0"/>
                        <a:t>Clozapine  </a:t>
                      </a:r>
                      <a:endParaRPr lang="ar-SA" sz="2000" dirty="0"/>
                    </a:p>
                  </a:txBody>
                  <a:tcPr>
                    <a:solidFill>
                      <a:srgbClr val="FF9300">
                        <a:alpha val="43137"/>
                      </a:srgbClr>
                    </a:solidFill>
                  </a:tcPr>
                </a:tc>
                <a:extLst>
                  <a:ext uri="{0D108BD9-81ED-4DB2-BD59-A6C34878D82A}">
                    <a16:rowId xmlns:a16="http://schemas.microsoft.com/office/drawing/2014/main" val="10000"/>
                  </a:ext>
                </a:extLst>
              </a:tr>
              <a:tr h="653934">
                <a:tc>
                  <a:txBody>
                    <a:bodyPr/>
                    <a:lstStyle/>
                    <a:p>
                      <a:pPr rtl="1"/>
                      <a:r>
                        <a:rPr lang="en-US" sz="1100" b="1" kern="1200" dirty="0">
                          <a:solidFill>
                            <a:srgbClr val="FF0000"/>
                          </a:solidFill>
                        </a:rPr>
                        <a:t>Agranulocytosis</a:t>
                      </a:r>
                      <a:r>
                        <a:rPr lang="en-US" sz="1100" b="1" kern="1200" dirty="0">
                          <a:solidFill>
                            <a:srgbClr val="00B050"/>
                          </a:solidFill>
                        </a:rPr>
                        <a:t>( life threating) </a:t>
                      </a:r>
                    </a:p>
                    <a:p>
                      <a:pPr rtl="1"/>
                      <a:r>
                        <a:rPr lang="en-US" sz="1100" kern="1200" dirty="0"/>
                        <a:t> - About 1-2%</a:t>
                      </a:r>
                    </a:p>
                    <a:p>
                      <a:pPr rtl="1"/>
                      <a:r>
                        <a:rPr lang="en-US" sz="1100" kern="1200" dirty="0"/>
                        <a:t> - Usually happen after 6-18 weeks</a:t>
                      </a:r>
                    </a:p>
                    <a:p>
                      <a:pPr rtl="1"/>
                      <a:r>
                        <a:rPr lang="en-US" sz="1100" kern="1200" dirty="0"/>
                        <a:t> - Weekly WBC is mandatory</a:t>
                      </a:r>
                    </a:p>
                    <a:p>
                      <a:pPr rtl="1"/>
                      <a:r>
                        <a:rPr lang="en-US" sz="1100" b="1" kern="1200" dirty="0">
                          <a:solidFill>
                            <a:srgbClr val="FF0000"/>
                          </a:solidFill>
                        </a:rPr>
                        <a:t> - Seizures </a:t>
                      </a:r>
                      <a:endParaRPr lang="en-US" sz="1100" b="1" kern="1200" dirty="0" smtClean="0">
                        <a:solidFill>
                          <a:srgbClr val="FF0000"/>
                        </a:solidFill>
                      </a:endParaRPr>
                    </a:p>
                    <a:p>
                      <a:pPr marL="0" marR="0" indent="0" algn="l" defTabSz="514350" rtl="1" eaLnBrk="1" fontAlgn="auto" latinLnBrk="0" hangingPunct="1">
                        <a:lnSpc>
                          <a:spcPct val="100000"/>
                        </a:lnSpc>
                        <a:spcBef>
                          <a:spcPts val="0"/>
                        </a:spcBef>
                        <a:spcAft>
                          <a:spcPts val="0"/>
                        </a:spcAft>
                        <a:buClrTx/>
                        <a:buSzTx/>
                        <a:buFontTx/>
                        <a:buNone/>
                        <a:tabLst/>
                        <a:defRPr/>
                      </a:pPr>
                      <a:endParaRPr lang="en-US" sz="1100" kern="1200" dirty="0" smtClean="0">
                        <a:solidFill>
                          <a:schemeClr val="bg1">
                            <a:lumMod val="50000"/>
                          </a:schemeClr>
                        </a:solidFill>
                      </a:endParaRPr>
                    </a:p>
                    <a:p>
                      <a:pPr marL="0" marR="0" indent="0" algn="l" defTabSz="514350" rtl="1" eaLnBrk="1" fontAlgn="auto" latinLnBrk="0" hangingPunct="1">
                        <a:lnSpc>
                          <a:spcPct val="100000"/>
                        </a:lnSpc>
                        <a:spcBef>
                          <a:spcPts val="0"/>
                        </a:spcBef>
                        <a:spcAft>
                          <a:spcPts val="0"/>
                        </a:spcAft>
                        <a:buClrTx/>
                        <a:buSzTx/>
                        <a:buFontTx/>
                        <a:buNone/>
                        <a:tabLst/>
                        <a:defRPr/>
                      </a:pPr>
                      <a:r>
                        <a:rPr lang="en-US" sz="1100" kern="1200" dirty="0" smtClean="0">
                          <a:solidFill>
                            <a:schemeClr val="bg1">
                              <a:lumMod val="50000"/>
                            </a:schemeClr>
                          </a:solidFill>
                        </a:rPr>
                        <a:t>*Agranulocytosis, also known as </a:t>
                      </a:r>
                      <a:r>
                        <a:rPr lang="en-US" sz="1100" kern="1200" dirty="0" err="1" smtClean="0">
                          <a:solidFill>
                            <a:schemeClr val="bg1">
                              <a:lumMod val="50000"/>
                            </a:schemeClr>
                          </a:solidFill>
                        </a:rPr>
                        <a:t>agranulosis</a:t>
                      </a:r>
                      <a:r>
                        <a:rPr lang="en-US" sz="1100" kern="1200" dirty="0" smtClean="0">
                          <a:solidFill>
                            <a:schemeClr val="bg1">
                              <a:lumMod val="50000"/>
                            </a:schemeClr>
                          </a:solidFill>
                        </a:rPr>
                        <a:t> or </a:t>
                      </a:r>
                      <a:r>
                        <a:rPr lang="en-US" sz="1100" kern="1200" dirty="0" err="1" smtClean="0">
                          <a:solidFill>
                            <a:schemeClr val="bg1">
                              <a:lumMod val="50000"/>
                            </a:schemeClr>
                          </a:solidFill>
                        </a:rPr>
                        <a:t>granulopenia</a:t>
                      </a:r>
                      <a:r>
                        <a:rPr lang="en-US" sz="1100" kern="1200" dirty="0" smtClean="0">
                          <a:solidFill>
                            <a:schemeClr val="bg1">
                              <a:lumMod val="50000"/>
                            </a:schemeClr>
                          </a:solidFill>
                        </a:rPr>
                        <a:t>, is an acute condition involving a severe and dangerous leukopenia (lowered white blood cell count)</a:t>
                      </a:r>
                      <a:endParaRPr lang="ar-SA" sz="1100" kern="1200" dirty="0" smtClean="0">
                        <a:solidFill>
                          <a:schemeClr val="bg1">
                            <a:lumMod val="50000"/>
                          </a:schemeClr>
                        </a:solidFill>
                        <a:latin typeface="+mn-lt"/>
                        <a:ea typeface="+mn-ea"/>
                        <a:cs typeface="+mn-cs"/>
                      </a:endParaRPr>
                    </a:p>
                  </a:txBody>
                  <a:tcPr/>
                </a:tc>
                <a:extLst>
                  <a:ext uri="{0D108BD9-81ED-4DB2-BD59-A6C34878D82A}">
                    <a16:rowId xmlns:a16="http://schemas.microsoft.com/office/drawing/2014/main" val="10001"/>
                  </a:ext>
                </a:extLst>
              </a:tr>
            </a:tbl>
          </a:graphicData>
        </a:graphic>
      </p:graphicFrame>
      <p:sp>
        <p:nvSpPr>
          <p:cNvPr id="10" name="TextBox 9"/>
          <p:cNvSpPr txBox="1"/>
          <p:nvPr/>
        </p:nvSpPr>
        <p:spPr>
          <a:xfrm>
            <a:off x="2167359" y="7742674"/>
            <a:ext cx="1388962" cy="276999"/>
          </a:xfrm>
          <a:prstGeom prst="rect">
            <a:avLst/>
          </a:prstGeom>
          <a:noFill/>
        </p:spPr>
        <p:txBody>
          <a:bodyPr wrap="square" rtlCol="0">
            <a:spAutoFit/>
          </a:bodyPr>
          <a:lstStyle/>
          <a:p>
            <a:r>
              <a:rPr lang="en-US" sz="1200" b="1" dirty="0">
                <a:solidFill>
                  <a:srgbClr val="FF0000"/>
                </a:solidFill>
              </a:rPr>
              <a:t>*very important </a:t>
            </a:r>
          </a:p>
        </p:txBody>
      </p:sp>
      <p:sp>
        <p:nvSpPr>
          <p:cNvPr id="2" name="TextBox 1">
            <a:extLst>
              <a:ext uri="{FF2B5EF4-FFF2-40B4-BE49-F238E27FC236}">
                <a16:creationId xmlns:a16="http://schemas.microsoft.com/office/drawing/2014/main" id="{DD141A8B-1062-4441-9375-C8734F53C857}"/>
              </a:ext>
            </a:extLst>
          </p:cNvPr>
          <p:cNvSpPr txBox="1"/>
          <p:nvPr/>
        </p:nvSpPr>
        <p:spPr>
          <a:xfrm>
            <a:off x="2233302" y="1556043"/>
            <a:ext cx="1257075" cy="253916"/>
          </a:xfrm>
          <a:prstGeom prst="rect">
            <a:avLst/>
          </a:prstGeom>
          <a:noFill/>
        </p:spPr>
        <p:txBody>
          <a:bodyPr wrap="none" rtlCol="1">
            <a:spAutoFit/>
          </a:bodyPr>
          <a:lstStyle/>
          <a:p>
            <a:r>
              <a:rPr lang="en-US" sz="1050" dirty="0">
                <a:solidFill>
                  <a:srgbClr val="00B050"/>
                </a:solidFill>
              </a:rPr>
              <a:t>Due to prolong use </a:t>
            </a:r>
            <a:endParaRPr lang="ar-SA" sz="1050" dirty="0">
              <a:solidFill>
                <a:srgbClr val="00B050"/>
              </a:solidFill>
            </a:endParaRPr>
          </a:p>
        </p:txBody>
      </p:sp>
      <p:sp>
        <p:nvSpPr>
          <p:cNvPr id="3" name="TextBox 2">
            <a:extLst>
              <a:ext uri="{FF2B5EF4-FFF2-40B4-BE49-F238E27FC236}">
                <a16:creationId xmlns:a16="http://schemas.microsoft.com/office/drawing/2014/main" id="{A641F12C-47C9-4039-85F8-8F659FF02E25}"/>
              </a:ext>
            </a:extLst>
          </p:cNvPr>
          <p:cNvSpPr txBox="1"/>
          <p:nvPr/>
        </p:nvSpPr>
        <p:spPr>
          <a:xfrm>
            <a:off x="4431837" y="1556043"/>
            <a:ext cx="1484702" cy="261610"/>
          </a:xfrm>
          <a:prstGeom prst="rect">
            <a:avLst/>
          </a:prstGeom>
          <a:noFill/>
        </p:spPr>
        <p:txBody>
          <a:bodyPr wrap="none" rtlCol="1">
            <a:spAutoFit/>
          </a:bodyPr>
          <a:lstStyle/>
          <a:p>
            <a:r>
              <a:rPr lang="en-US" sz="1100" dirty="0">
                <a:solidFill>
                  <a:srgbClr val="00B050"/>
                </a:solidFill>
              </a:rPr>
              <a:t>Has a genetic element </a:t>
            </a:r>
            <a:endParaRPr lang="ar-SA" sz="1100" dirty="0">
              <a:solidFill>
                <a:srgbClr val="00B050"/>
              </a:solidFill>
            </a:endParaRPr>
          </a:p>
        </p:txBody>
      </p:sp>
      <p:sp>
        <p:nvSpPr>
          <p:cNvPr id="11" name="TextBox 10">
            <a:extLst>
              <a:ext uri="{FF2B5EF4-FFF2-40B4-BE49-F238E27FC236}">
                <a16:creationId xmlns:a16="http://schemas.microsoft.com/office/drawing/2014/main" id="{A4C12377-BE9E-4232-BA17-FDFBE35B29BD}"/>
              </a:ext>
            </a:extLst>
          </p:cNvPr>
          <p:cNvSpPr txBox="1"/>
          <p:nvPr/>
        </p:nvSpPr>
        <p:spPr>
          <a:xfrm>
            <a:off x="5055904" y="4309793"/>
            <a:ext cx="1802096" cy="253916"/>
          </a:xfrm>
          <a:prstGeom prst="rect">
            <a:avLst/>
          </a:prstGeom>
          <a:noFill/>
        </p:spPr>
        <p:txBody>
          <a:bodyPr wrap="none" rtlCol="1">
            <a:spAutoFit/>
          </a:bodyPr>
          <a:lstStyle/>
          <a:p>
            <a:r>
              <a:rPr lang="ar-SA" sz="1050" dirty="0">
                <a:solidFill>
                  <a:srgbClr val="00B050"/>
                </a:solidFill>
              </a:rPr>
              <a:t>يجمع كل الاعراض الجانبية المعروفة </a:t>
            </a:r>
          </a:p>
        </p:txBody>
      </p:sp>
      <p:sp>
        <p:nvSpPr>
          <p:cNvPr id="12" name="TextBox 11">
            <a:extLst>
              <a:ext uri="{FF2B5EF4-FFF2-40B4-BE49-F238E27FC236}">
                <a16:creationId xmlns:a16="http://schemas.microsoft.com/office/drawing/2014/main" id="{1D326CDA-D11E-4170-819E-F88C4CDE2F03}"/>
              </a:ext>
            </a:extLst>
          </p:cNvPr>
          <p:cNvSpPr txBox="1"/>
          <p:nvPr/>
        </p:nvSpPr>
        <p:spPr>
          <a:xfrm>
            <a:off x="4660265" y="6957199"/>
            <a:ext cx="1027845" cy="253916"/>
          </a:xfrm>
          <a:prstGeom prst="rect">
            <a:avLst/>
          </a:prstGeom>
          <a:noFill/>
        </p:spPr>
        <p:txBody>
          <a:bodyPr wrap="none" rtlCol="1">
            <a:spAutoFit/>
          </a:bodyPr>
          <a:lstStyle/>
          <a:p>
            <a:r>
              <a:rPr lang="en-US" sz="1050" dirty="0">
                <a:solidFill>
                  <a:srgbClr val="00B050"/>
                </a:solidFill>
              </a:rPr>
              <a:t>Mostly Atypical</a:t>
            </a:r>
            <a:endParaRPr lang="ar-SA" sz="1050" dirty="0">
              <a:solidFill>
                <a:srgbClr val="00B050"/>
              </a:solidFill>
            </a:endParaRPr>
          </a:p>
        </p:txBody>
      </p:sp>
      <p:sp>
        <p:nvSpPr>
          <p:cNvPr id="13" name="TextBox 2">
            <a:extLst>
              <a:ext uri="{FF2B5EF4-FFF2-40B4-BE49-F238E27FC236}">
                <a16:creationId xmlns:a16="http://schemas.microsoft.com/office/drawing/2014/main" id="{A641F12C-47C9-4039-85F8-8F659FF02E25}"/>
              </a:ext>
            </a:extLst>
          </p:cNvPr>
          <p:cNvSpPr txBox="1"/>
          <p:nvPr/>
        </p:nvSpPr>
        <p:spPr>
          <a:xfrm>
            <a:off x="4448889" y="138684"/>
            <a:ext cx="2204450" cy="261610"/>
          </a:xfrm>
          <a:prstGeom prst="rect">
            <a:avLst/>
          </a:prstGeom>
          <a:noFill/>
        </p:spPr>
        <p:txBody>
          <a:bodyPr wrap="none" rtlCol="1">
            <a:spAutoFit/>
          </a:bodyPr>
          <a:lstStyle/>
          <a:p>
            <a:r>
              <a:rPr lang="en-US" sz="1100" smtClean="0">
                <a:solidFill>
                  <a:srgbClr val="00B050"/>
                </a:solidFill>
              </a:rPr>
              <a:t>Unwanted pharmacological effects </a:t>
            </a:r>
            <a:endParaRPr lang="ar-SA" sz="1100" dirty="0">
              <a:solidFill>
                <a:srgbClr val="00B050"/>
              </a:solidFill>
            </a:endParaRPr>
          </a:p>
        </p:txBody>
      </p:sp>
    </p:spTree>
    <p:extLst>
      <p:ext uri="{BB962C8B-B14F-4D97-AF65-F5344CB8AC3E}">
        <p14:creationId xmlns:p14="http://schemas.microsoft.com/office/powerpoint/2010/main" val="6510871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6858000" cy="45038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n w="6600">
                  <a:solidFill>
                    <a:schemeClr val="tx1"/>
                  </a:solidFill>
                  <a:prstDash val="solid"/>
                </a:ln>
                <a:solidFill>
                  <a:schemeClr val="bg1"/>
                </a:solidFill>
                <a:effectLst>
                  <a:outerShdw dist="38100" dir="2700000" algn="tl" rotWithShape="0">
                    <a:schemeClr val="accent2"/>
                  </a:outerShdw>
                </a:effectLst>
                <a:latin typeface="Abadi MT Condensed Extra Bold" charset="0"/>
                <a:ea typeface="Abadi MT Condensed Extra Bold" charset="0"/>
                <a:cs typeface="Abadi MT Condensed Extra Bold" charset="0"/>
              </a:rPr>
              <a:t>Therapeutic  Uses</a:t>
            </a:r>
          </a:p>
        </p:txBody>
      </p:sp>
      <p:graphicFrame>
        <p:nvGraphicFramePr>
          <p:cNvPr id="5" name="Table 4"/>
          <p:cNvGraphicFramePr>
            <a:graphicFrameLocks noGrp="1"/>
          </p:cNvGraphicFramePr>
          <p:nvPr>
            <p:extLst>
              <p:ext uri="{D42A27DB-BD31-4B8C-83A1-F6EECF244321}">
                <p14:modId xmlns:p14="http://schemas.microsoft.com/office/powerpoint/2010/main" val="953983697"/>
              </p:ext>
            </p:extLst>
          </p:nvPr>
        </p:nvGraphicFramePr>
        <p:xfrm>
          <a:off x="0" y="450388"/>
          <a:ext cx="6858000" cy="2889712"/>
        </p:xfrm>
        <a:graphic>
          <a:graphicData uri="http://schemas.openxmlformats.org/drawingml/2006/table">
            <a:tbl>
              <a:tblPr rtl="1" firstRow="1" bandRow="1">
                <a:tableStyleId>{5940675A-B579-460E-94D1-54222C63F5DA}</a:tableStyleId>
              </a:tblPr>
              <a:tblGrid>
                <a:gridCol w="3535680">
                  <a:extLst>
                    <a:ext uri="{9D8B030D-6E8A-4147-A177-3AD203B41FA5}">
                      <a16:colId xmlns:a16="http://schemas.microsoft.com/office/drawing/2014/main" val="20000"/>
                    </a:ext>
                  </a:extLst>
                </a:gridCol>
                <a:gridCol w="3322320">
                  <a:extLst>
                    <a:ext uri="{9D8B030D-6E8A-4147-A177-3AD203B41FA5}">
                      <a16:colId xmlns:a16="http://schemas.microsoft.com/office/drawing/2014/main" val="20001"/>
                    </a:ext>
                  </a:extLst>
                </a:gridCol>
              </a:tblGrid>
              <a:tr h="413212">
                <a:tc>
                  <a:txBody>
                    <a:bodyPr/>
                    <a:lstStyle/>
                    <a:p>
                      <a:pPr marL="0" marR="0" lvl="0" indent="0" algn="ctr" defTabSz="514350" rtl="1" eaLnBrk="1" fontAlgn="auto" latinLnBrk="0" hangingPunct="1">
                        <a:lnSpc>
                          <a:spcPct val="100000"/>
                        </a:lnSpc>
                        <a:spcBef>
                          <a:spcPts val="0"/>
                        </a:spcBef>
                        <a:spcAft>
                          <a:spcPts val="0"/>
                        </a:spcAft>
                        <a:buClrTx/>
                        <a:buSzTx/>
                        <a:buFontTx/>
                        <a:buNone/>
                        <a:tabLst/>
                        <a:defRPr/>
                      </a:pPr>
                      <a:r>
                        <a:rPr lang="en-US" altLang="en-US" sz="2000" dirty="0"/>
                        <a:t>NON-PSYCHIATRIC</a:t>
                      </a:r>
                      <a:endParaRPr lang="en-US" altLang="en-US" sz="2000" b="1" dirty="0">
                        <a:solidFill>
                          <a:srgbClr val="FF00FF"/>
                        </a:solidFill>
                        <a:latin typeface="Arial" panose="020B0604020202020204" pitchFamily="34" charset="0"/>
                        <a:cs typeface="Traditional Arabic" panose="02020603050405020304" pitchFamily="18" charset="-78"/>
                      </a:endParaRPr>
                    </a:p>
                  </a:txBody>
                  <a:tcPr>
                    <a:solidFill>
                      <a:srgbClr val="FF8AD8">
                        <a:alpha val="50196"/>
                      </a:srgbClr>
                    </a:solidFill>
                  </a:tcPr>
                </a:tc>
                <a:tc>
                  <a:txBody>
                    <a:bodyPr/>
                    <a:lstStyle/>
                    <a:p>
                      <a:pPr marL="0" marR="0" lvl="0" indent="0" algn="ctr" defTabSz="514350" rtl="1" eaLnBrk="1" fontAlgn="auto" latinLnBrk="0" hangingPunct="1">
                        <a:lnSpc>
                          <a:spcPct val="100000"/>
                        </a:lnSpc>
                        <a:spcBef>
                          <a:spcPts val="0"/>
                        </a:spcBef>
                        <a:spcAft>
                          <a:spcPts val="0"/>
                        </a:spcAft>
                        <a:buClrTx/>
                        <a:buSzTx/>
                        <a:buFontTx/>
                        <a:buNone/>
                        <a:tabLst/>
                        <a:defRPr/>
                      </a:pPr>
                      <a:r>
                        <a:rPr lang="en-US" sz="2000" dirty="0"/>
                        <a:t>PSYCHIATRIC</a:t>
                      </a:r>
                      <a:endParaRPr lang="en-US" sz="2800" b="1" dirty="0">
                        <a:solidFill>
                          <a:srgbClr val="FF0000"/>
                        </a:solidFill>
                      </a:endParaRPr>
                    </a:p>
                  </a:txBody>
                  <a:tcPr>
                    <a:solidFill>
                      <a:srgbClr val="73FEFF">
                        <a:alpha val="32941"/>
                      </a:srgbClr>
                    </a:solidFill>
                  </a:tcPr>
                </a:tc>
                <a:extLst>
                  <a:ext uri="{0D108BD9-81ED-4DB2-BD59-A6C34878D82A}">
                    <a16:rowId xmlns:a16="http://schemas.microsoft.com/office/drawing/2014/main" val="10000"/>
                  </a:ext>
                </a:extLst>
              </a:tr>
              <a:tr h="2476500">
                <a:tc>
                  <a:txBody>
                    <a:bodyPr/>
                    <a:lstStyle/>
                    <a:p>
                      <a:pPr marL="285750" marR="0" indent="-285750" algn="l" eaLnBrk="1" hangingPunct="1">
                        <a:buFont typeface="Wingdings" charset="2"/>
                        <a:buChar char="Ø"/>
                      </a:pPr>
                      <a:r>
                        <a:rPr lang="en-US" altLang="en-US" sz="1400" kern="1200" dirty="0">
                          <a:solidFill>
                            <a:schemeClr val="tx1"/>
                          </a:solidFill>
                          <a:latin typeface="+mn-lt"/>
                          <a:ea typeface="+mn-ea"/>
                          <a:cs typeface="+mn-cs"/>
                        </a:rPr>
                        <a:t>Nausea and </a:t>
                      </a:r>
                      <a:r>
                        <a:rPr lang="en-US" altLang="en-US" sz="1400" kern="1200" dirty="0" smtClean="0">
                          <a:solidFill>
                            <a:schemeClr val="tx1"/>
                          </a:solidFill>
                          <a:latin typeface="+mn-lt"/>
                          <a:ea typeface="+mn-ea"/>
                          <a:cs typeface="+mn-cs"/>
                        </a:rPr>
                        <a:t>vomiting</a:t>
                      </a:r>
                      <a:r>
                        <a:rPr lang="en-US" altLang="en-US" sz="1400" kern="1200" baseline="0" dirty="0" smtClean="0">
                          <a:solidFill>
                            <a:schemeClr val="tx1"/>
                          </a:solidFill>
                          <a:latin typeface="+mn-lt"/>
                          <a:ea typeface="+mn-ea"/>
                          <a:cs typeface="+mn-cs"/>
                        </a:rPr>
                        <a:t> </a:t>
                      </a:r>
                      <a:r>
                        <a:rPr lang="en-US" altLang="en-US" sz="1400" kern="1200" dirty="0" smtClean="0">
                          <a:solidFill>
                            <a:schemeClr val="tx1"/>
                          </a:solidFill>
                          <a:latin typeface="+mn-lt"/>
                          <a:ea typeface="+mn-ea"/>
                          <a:cs typeface="+mn-cs"/>
                        </a:rPr>
                        <a:t>(</a:t>
                      </a:r>
                      <a:r>
                        <a:rPr lang="en-US" altLang="en-US" sz="1400" b="1" kern="1200" dirty="0" err="1" smtClean="0">
                          <a:solidFill>
                            <a:srgbClr val="0432FF"/>
                          </a:solidFill>
                          <a:latin typeface="+mn-lt"/>
                          <a:ea typeface="+mn-ea"/>
                          <a:cs typeface="+mn-cs"/>
                        </a:rPr>
                        <a:t>prochlorperazine</a:t>
                      </a:r>
                      <a:r>
                        <a:rPr lang="en-US" altLang="en-US" sz="1400" b="1" kern="1200" dirty="0" smtClean="0">
                          <a:solidFill>
                            <a:srgbClr val="0432FF"/>
                          </a:solidFill>
                          <a:latin typeface="+mn-lt"/>
                          <a:ea typeface="+mn-ea"/>
                          <a:cs typeface="+mn-cs"/>
                        </a:rPr>
                        <a:t> </a:t>
                      </a:r>
                      <a:r>
                        <a:rPr lang="en-US" altLang="en-US" sz="1400" b="1" kern="1200" dirty="0">
                          <a:solidFill>
                            <a:srgbClr val="0432FF"/>
                          </a:solidFill>
                          <a:latin typeface="+mn-lt"/>
                          <a:ea typeface="+mn-ea"/>
                          <a:cs typeface="+mn-cs"/>
                        </a:rPr>
                        <a:t>and </a:t>
                      </a:r>
                      <a:r>
                        <a:rPr lang="en-US" altLang="en-US" sz="1400" b="1" kern="1200" dirty="0" err="1" smtClean="0">
                          <a:solidFill>
                            <a:srgbClr val="0432FF"/>
                          </a:solidFill>
                          <a:latin typeface="+mn-lt"/>
                          <a:ea typeface="+mn-ea"/>
                          <a:cs typeface="+mn-cs"/>
                        </a:rPr>
                        <a:t>benzquinamide</a:t>
                      </a:r>
                      <a:r>
                        <a:rPr lang="en-US" altLang="en-US" sz="1400" b="1" kern="1200" dirty="0" smtClean="0">
                          <a:solidFill>
                            <a:schemeClr val="tx1"/>
                          </a:solidFill>
                          <a:latin typeface="+mn-lt"/>
                          <a:ea typeface="+mn-ea"/>
                          <a:cs typeface="+mn-cs"/>
                        </a:rPr>
                        <a:t>)</a:t>
                      </a:r>
                      <a:r>
                        <a:rPr lang="en-US" altLang="en-US" sz="1400" b="0" kern="1200" baseline="0" dirty="0">
                          <a:solidFill>
                            <a:schemeClr val="tx1"/>
                          </a:solidFill>
                          <a:latin typeface="+mn-lt"/>
                          <a:ea typeface="+mn-ea"/>
                          <a:cs typeface="+mn-cs"/>
                        </a:rPr>
                        <a:t> </a:t>
                      </a:r>
                      <a:r>
                        <a:rPr lang="en-US" altLang="en-US" sz="1400" kern="1200" dirty="0" smtClean="0">
                          <a:solidFill>
                            <a:schemeClr val="tx1"/>
                          </a:solidFill>
                          <a:latin typeface="+mn-lt"/>
                          <a:ea typeface="+mn-ea"/>
                          <a:cs typeface="+mn-cs"/>
                        </a:rPr>
                        <a:t>Only </a:t>
                      </a:r>
                      <a:r>
                        <a:rPr lang="en-US" altLang="en-US" sz="1400" kern="1200" dirty="0">
                          <a:solidFill>
                            <a:schemeClr val="tx1"/>
                          </a:solidFill>
                          <a:latin typeface="+mn-lt"/>
                          <a:ea typeface="+mn-ea"/>
                          <a:cs typeface="+mn-cs"/>
                        </a:rPr>
                        <a:t>used as </a:t>
                      </a:r>
                      <a:r>
                        <a:rPr lang="en-US" altLang="en-US" sz="1400" kern="1200" dirty="0" err="1">
                          <a:solidFill>
                            <a:schemeClr val="tx1"/>
                          </a:solidFill>
                          <a:latin typeface="+mn-lt"/>
                          <a:ea typeface="+mn-ea"/>
                          <a:cs typeface="+mn-cs"/>
                        </a:rPr>
                        <a:t>antiemetics</a:t>
                      </a:r>
                      <a:endParaRPr lang="en-US" altLang="en-US" sz="1400" kern="1200" dirty="0">
                        <a:solidFill>
                          <a:schemeClr val="tx1"/>
                        </a:solidFill>
                        <a:latin typeface="+mn-lt"/>
                        <a:ea typeface="+mn-ea"/>
                        <a:cs typeface="+mn-cs"/>
                      </a:endParaRPr>
                    </a:p>
                    <a:p>
                      <a:pPr marL="285750" marR="0" indent="-285750" algn="l" eaLnBrk="1" hangingPunct="1">
                        <a:buFont typeface="Wingdings" charset="2"/>
                        <a:buChar char="Ø"/>
                      </a:pPr>
                      <a:r>
                        <a:rPr lang="en-US" altLang="en-US" sz="1400" kern="1200" dirty="0" err="1">
                          <a:solidFill>
                            <a:schemeClr val="tx1"/>
                          </a:solidFill>
                          <a:latin typeface="+mn-lt"/>
                          <a:ea typeface="+mn-ea"/>
                          <a:cs typeface="+mn-cs"/>
                        </a:rPr>
                        <a:t>Pruritis</a:t>
                      </a:r>
                      <a:r>
                        <a:rPr lang="en-US" altLang="en-US" sz="1400" kern="1200" baseline="0" dirty="0">
                          <a:solidFill>
                            <a:schemeClr val="bg1">
                              <a:lumMod val="50000"/>
                            </a:schemeClr>
                          </a:solidFill>
                          <a:latin typeface="+mn-lt"/>
                          <a:ea typeface="+mn-ea"/>
                          <a:cs typeface="+mn-cs"/>
                        </a:rPr>
                        <a:t> (Itching because of anti-histamine effect)</a:t>
                      </a:r>
                    </a:p>
                    <a:p>
                      <a:pPr marL="285750" marR="0" indent="-285750" algn="l" eaLnBrk="1" hangingPunct="1">
                        <a:buFont typeface="Wingdings" charset="2"/>
                        <a:buChar char="Ø"/>
                      </a:pPr>
                      <a:r>
                        <a:rPr lang="en-US" altLang="en-US" sz="1400" kern="1200" dirty="0">
                          <a:solidFill>
                            <a:schemeClr val="tx1"/>
                          </a:solidFill>
                          <a:latin typeface="+mn-lt"/>
                          <a:ea typeface="+mn-ea"/>
                          <a:cs typeface="+mn-cs"/>
                        </a:rPr>
                        <a:t>Preoperative sedation </a:t>
                      </a:r>
                      <a:r>
                        <a:rPr lang="en-US" altLang="en-US" sz="1400" b="1" kern="1200" dirty="0">
                          <a:solidFill>
                            <a:schemeClr val="tx1"/>
                          </a:solidFill>
                          <a:latin typeface="+mn-lt"/>
                          <a:ea typeface="+mn-ea"/>
                          <a:cs typeface="+mn-cs"/>
                        </a:rPr>
                        <a:t>( rare use )</a:t>
                      </a:r>
                    </a:p>
                  </a:txBody>
                  <a:tcPr/>
                </a:tc>
                <a:tc>
                  <a:txBody>
                    <a:bodyPr/>
                    <a:lstStyle/>
                    <a:p>
                      <a:pPr marL="365760" indent="-256032" algn="l" rtl="0" eaLnBrk="1" fontAlgn="auto" hangingPunct="1">
                        <a:spcAft>
                          <a:spcPts val="0"/>
                        </a:spcAft>
                        <a:buFont typeface="Wingdings" charset="2"/>
                        <a:buChar char="Ø"/>
                        <a:defRPr/>
                      </a:pPr>
                      <a:r>
                        <a:rPr lang="en-US" sz="1400" b="1" kern="1200" dirty="0">
                          <a:solidFill>
                            <a:srgbClr val="FF0000"/>
                          </a:solidFill>
                          <a:latin typeface="+mn-lt"/>
                          <a:ea typeface="+mn-ea"/>
                          <a:cs typeface="+mn-cs"/>
                        </a:rPr>
                        <a:t>Schizophrenia</a:t>
                      </a:r>
                      <a:r>
                        <a:rPr lang="en-US" sz="1400" kern="1200" dirty="0">
                          <a:solidFill>
                            <a:schemeClr val="tx1"/>
                          </a:solidFill>
                          <a:latin typeface="+mn-lt"/>
                          <a:ea typeface="+mn-ea"/>
                          <a:cs typeface="+mn-cs"/>
                        </a:rPr>
                        <a:t>  ( </a:t>
                      </a:r>
                      <a:r>
                        <a:rPr lang="en-US" sz="1400" b="1" kern="1200" dirty="0">
                          <a:solidFill>
                            <a:srgbClr val="FF0000"/>
                          </a:solidFill>
                          <a:latin typeface="+mn-lt"/>
                          <a:ea typeface="+mn-ea"/>
                          <a:cs typeface="+mn-cs"/>
                        </a:rPr>
                        <a:t>primary indication</a:t>
                      </a:r>
                      <a:r>
                        <a:rPr lang="en-US" sz="1400" kern="1200" dirty="0">
                          <a:solidFill>
                            <a:schemeClr val="tx1"/>
                          </a:solidFill>
                          <a:latin typeface="+mn-lt"/>
                          <a:ea typeface="+mn-ea"/>
                          <a:cs typeface="+mn-cs"/>
                        </a:rPr>
                        <a:t>)</a:t>
                      </a:r>
                    </a:p>
                    <a:p>
                      <a:pPr marL="365760" indent="-256032" algn="l" rtl="0" eaLnBrk="1" fontAlgn="auto" hangingPunct="1">
                        <a:spcAft>
                          <a:spcPts val="0"/>
                        </a:spcAft>
                        <a:buFont typeface="Wingdings" charset="2"/>
                        <a:buChar char="Ø"/>
                        <a:defRPr/>
                      </a:pPr>
                      <a:r>
                        <a:rPr lang="en-US" sz="1400" kern="1200" dirty="0">
                          <a:solidFill>
                            <a:schemeClr val="tx1"/>
                          </a:solidFill>
                          <a:latin typeface="+mn-lt"/>
                          <a:ea typeface="+mn-ea"/>
                          <a:cs typeface="+mn-cs"/>
                        </a:rPr>
                        <a:t>Acute mania </a:t>
                      </a:r>
                    </a:p>
                    <a:p>
                      <a:pPr marL="365760" indent="-256032" algn="l" rtl="0" eaLnBrk="1" fontAlgn="auto" hangingPunct="1">
                        <a:spcAft>
                          <a:spcPts val="0"/>
                        </a:spcAft>
                        <a:buFont typeface="Wingdings" charset="2"/>
                        <a:buChar char="Ø"/>
                        <a:defRPr/>
                      </a:pPr>
                      <a:r>
                        <a:rPr lang="en-US" sz="1400" kern="1200" dirty="0">
                          <a:solidFill>
                            <a:schemeClr val="tx1"/>
                          </a:solidFill>
                          <a:latin typeface="+mn-lt"/>
                          <a:ea typeface="+mn-ea"/>
                          <a:cs typeface="+mn-cs"/>
                        </a:rPr>
                        <a:t>Manic-depressive illness ( bipolar affective disorder ) </a:t>
                      </a:r>
                      <a:r>
                        <a:rPr lang="en-US" sz="1400" b="1" kern="1200" dirty="0">
                          <a:solidFill>
                            <a:schemeClr val="tx1"/>
                          </a:solidFill>
                          <a:latin typeface="+mn-lt"/>
                          <a:ea typeface="+mn-ea"/>
                          <a:cs typeface="+mn-cs"/>
                        </a:rPr>
                        <a:t>during the manic phase </a:t>
                      </a:r>
                      <a:r>
                        <a:rPr lang="en-US" sz="1050" b="1" kern="1200" dirty="0">
                          <a:solidFill>
                            <a:srgbClr val="00B050"/>
                          </a:solidFill>
                          <a:latin typeface="+mn-lt"/>
                          <a:ea typeface="+mn-ea"/>
                          <a:cs typeface="+mn-cs"/>
                        </a:rPr>
                        <a:t>Atypical</a:t>
                      </a:r>
                    </a:p>
                    <a:p>
                      <a:pPr marL="109728" indent="0" algn="l" rtl="0" eaLnBrk="1" fontAlgn="auto" hangingPunct="1">
                        <a:spcAft>
                          <a:spcPts val="0"/>
                        </a:spcAft>
                        <a:buFontTx/>
                        <a:buNone/>
                        <a:defRPr/>
                      </a:pPr>
                      <a:r>
                        <a:rPr lang="en-US" sz="1400" dirty="0">
                          <a:solidFill>
                            <a:schemeClr val="bg1">
                              <a:lumMod val="50000"/>
                            </a:schemeClr>
                          </a:solidFill>
                        </a:rPr>
                        <a:t>Bipolar affective disorder is characterized by periods of deep, prolonged, and profound depression that alternate with periods of an excessively elevated or irritable mood known as mania.</a:t>
                      </a:r>
                      <a:endParaRPr lang="en-US" sz="1400" b="1" kern="1200" dirty="0">
                        <a:solidFill>
                          <a:schemeClr val="bg1">
                            <a:lumMod val="50000"/>
                          </a:schemeClr>
                        </a:solidFill>
                        <a:latin typeface="+mn-lt"/>
                        <a:ea typeface="+mn-ea"/>
                        <a:cs typeface="+mn-cs"/>
                      </a:endParaRPr>
                    </a:p>
                    <a:p>
                      <a:pPr rtl="1"/>
                      <a:endParaRPr lang="ar-SA" sz="1400" kern="1200" dirty="0">
                        <a:solidFill>
                          <a:schemeClr val="tx1"/>
                        </a:solidFill>
                        <a:latin typeface="+mn-lt"/>
                        <a:ea typeface="+mn-ea"/>
                        <a:cs typeface="+mn-cs"/>
                      </a:endParaRPr>
                    </a:p>
                  </a:txBody>
                  <a:tcPr/>
                </a:tc>
                <a:extLst>
                  <a:ext uri="{0D108BD9-81ED-4DB2-BD59-A6C34878D82A}">
                    <a16:rowId xmlns:a16="http://schemas.microsoft.com/office/drawing/2014/main" val="10001"/>
                  </a:ext>
                </a:extLst>
              </a:tr>
            </a:tbl>
          </a:graphicData>
        </a:graphic>
      </p:graphicFrame>
      <p:grpSp>
        <p:nvGrpSpPr>
          <p:cNvPr id="6" name="Group 5"/>
          <p:cNvGrpSpPr/>
          <p:nvPr/>
        </p:nvGrpSpPr>
        <p:grpSpPr>
          <a:xfrm>
            <a:off x="0" y="3801124"/>
            <a:ext cx="2324100" cy="415276"/>
            <a:chOff x="1287888" y="1350941"/>
            <a:chExt cx="2298276" cy="238317"/>
          </a:xfrm>
          <a:solidFill>
            <a:srgbClr val="942093"/>
          </a:solidFill>
        </p:grpSpPr>
        <p:sp>
          <p:nvSpPr>
            <p:cNvPr id="7" name="Delay 6"/>
            <p:cNvSpPr/>
            <p:nvPr/>
          </p:nvSpPr>
          <p:spPr>
            <a:xfrm>
              <a:off x="3293130" y="1350941"/>
              <a:ext cx="293034" cy="238316"/>
            </a:xfrm>
            <a:prstGeom prst="flowChartDelay">
              <a:avLst/>
            </a:prstGeom>
            <a:solidFill>
              <a:srgbClr val="FFD579">
                <a:alpha val="8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Process 7"/>
            <p:cNvSpPr/>
            <p:nvPr/>
          </p:nvSpPr>
          <p:spPr>
            <a:xfrm>
              <a:off x="1287888" y="1350942"/>
              <a:ext cx="2005245" cy="238316"/>
            </a:xfrm>
            <a:prstGeom prst="flowChartProcess">
              <a:avLst/>
            </a:prstGeom>
            <a:solidFill>
              <a:srgbClr val="FFD579">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solidFill>
                  <a:schemeClr val="tx1"/>
                </a:solidFill>
                <a:latin typeface="CenturyGothic" charset="0"/>
              </a:endParaRPr>
            </a:p>
            <a:p>
              <a:pPr algn="ctr"/>
              <a:endParaRPr lang="ar-SA" sz="1200" b="1" dirty="0">
                <a:solidFill>
                  <a:schemeClr val="tx1"/>
                </a:solidFill>
                <a:latin typeface="CenturyGothic" charset="0"/>
              </a:endParaRPr>
            </a:p>
            <a:p>
              <a:pPr algn="ctr"/>
              <a:r>
                <a:rPr lang="en-US" sz="1600" b="1" dirty="0">
                  <a:solidFill>
                    <a:schemeClr val="tx1"/>
                  </a:solidFill>
                  <a:latin typeface="CenturyGothic" charset="0"/>
                </a:rPr>
                <a:t>Pharmacokinetics: </a:t>
              </a:r>
              <a:r>
                <a:rPr lang="en-US" sz="1200" b="1" dirty="0">
                  <a:solidFill>
                    <a:schemeClr val="tx1"/>
                  </a:solidFill>
                  <a:latin typeface="CenturyGothic" charset="0"/>
                </a:rPr>
                <a:t>  </a:t>
              </a:r>
            </a:p>
            <a:p>
              <a:pPr algn="ctr"/>
              <a:r>
                <a:rPr lang="en-US" sz="2000" dirty="0">
                  <a:solidFill>
                    <a:schemeClr val="bg2">
                      <a:lumMod val="10000"/>
                    </a:schemeClr>
                  </a:solidFill>
                  <a:latin typeface="Century Gothic" charset="0"/>
                  <a:ea typeface="Century Gothic" charset="0"/>
                  <a:cs typeface="Century Gothic" charset="0"/>
                </a:rPr>
                <a:t> </a:t>
              </a:r>
            </a:p>
          </p:txBody>
        </p:sp>
      </p:grpSp>
      <p:sp>
        <p:nvSpPr>
          <p:cNvPr id="9" name="TextBox 8">
            <a:extLst>
              <a:ext uri="{FF2B5EF4-FFF2-40B4-BE49-F238E27FC236}">
                <a16:creationId xmlns:a16="http://schemas.microsoft.com/office/drawing/2014/main" id="{4B8AD165-722B-4BC6-B9C6-CE8180C00586}"/>
              </a:ext>
            </a:extLst>
          </p:cNvPr>
          <p:cNvSpPr txBox="1"/>
          <p:nvPr/>
        </p:nvSpPr>
        <p:spPr>
          <a:xfrm>
            <a:off x="0" y="4216398"/>
            <a:ext cx="5435600" cy="1323439"/>
          </a:xfrm>
          <a:prstGeom prst="rect">
            <a:avLst/>
          </a:prstGeom>
          <a:noFill/>
        </p:spPr>
        <p:txBody>
          <a:bodyPr wrap="square" rtlCol="1">
            <a:spAutoFit/>
          </a:bodyPr>
          <a:lstStyle/>
          <a:p>
            <a:r>
              <a:rPr lang="en-US" sz="1600" b="1" dirty="0"/>
              <a:t>•</a:t>
            </a:r>
            <a:r>
              <a:rPr lang="en-US" sz="1600" dirty="0"/>
              <a:t> Incompletely absorbed.</a:t>
            </a:r>
          </a:p>
          <a:p>
            <a:r>
              <a:rPr lang="en-US" sz="1600" dirty="0"/>
              <a:t>• Highly </a:t>
            </a:r>
            <a:r>
              <a:rPr lang="en-US" sz="1600" b="1" dirty="0"/>
              <a:t>lipid soluble</a:t>
            </a:r>
            <a:r>
              <a:rPr lang="en-US" sz="1200" b="1" dirty="0">
                <a:solidFill>
                  <a:srgbClr val="00B050"/>
                </a:solidFill>
              </a:rPr>
              <a:t>.( So it </a:t>
            </a:r>
            <a:r>
              <a:rPr lang="en-US" sz="1200" b="1" dirty="0" smtClean="0">
                <a:solidFill>
                  <a:srgbClr val="00B050"/>
                </a:solidFill>
              </a:rPr>
              <a:t>can cross BBB)</a:t>
            </a:r>
            <a:endParaRPr lang="en-US" sz="1200" b="1" dirty="0">
              <a:solidFill>
                <a:srgbClr val="00B050"/>
              </a:solidFill>
            </a:endParaRPr>
          </a:p>
          <a:p>
            <a:r>
              <a:rPr lang="en-US" sz="1600" dirty="0"/>
              <a:t>• Highly bound to plasma proteins.</a:t>
            </a:r>
          </a:p>
          <a:p>
            <a:r>
              <a:rPr lang="en-US" sz="1600" dirty="0"/>
              <a:t>• Undergo extensive </a:t>
            </a:r>
            <a:r>
              <a:rPr lang="en-US" sz="1600" b="1" dirty="0"/>
              <a:t>first-pass hepatic metabolism. </a:t>
            </a:r>
          </a:p>
          <a:p>
            <a:r>
              <a:rPr lang="en-US" sz="1600" dirty="0"/>
              <a:t>• Excretion by the kidney</a:t>
            </a:r>
            <a:endParaRPr lang="ar-SA" sz="1600" dirty="0"/>
          </a:p>
        </p:txBody>
      </p:sp>
      <p:sp>
        <p:nvSpPr>
          <p:cNvPr id="10" name="Rectangle 9">
            <a:extLst>
              <a:ext uri="{FF2B5EF4-FFF2-40B4-BE49-F238E27FC236}">
                <a16:creationId xmlns:a16="http://schemas.microsoft.com/office/drawing/2014/main" id="{F6A85AED-6C3C-46AB-AC52-25B8D166F184}"/>
              </a:ext>
            </a:extLst>
          </p:cNvPr>
          <p:cNvSpPr/>
          <p:nvPr/>
        </p:nvSpPr>
        <p:spPr>
          <a:xfrm>
            <a:off x="0" y="5539837"/>
            <a:ext cx="6858000" cy="56692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n w="6600">
                  <a:solidFill>
                    <a:schemeClr val="tx1"/>
                  </a:solidFill>
                  <a:prstDash val="solid"/>
                </a:ln>
                <a:solidFill>
                  <a:schemeClr val="bg1"/>
                </a:solidFill>
                <a:effectLst>
                  <a:outerShdw dist="38100" dir="2700000" algn="tl" rotWithShape="0">
                    <a:schemeClr val="accent2"/>
                  </a:outerShdw>
                </a:effectLst>
                <a:latin typeface="Abadi MT Condensed Extra Bold" charset="0"/>
                <a:ea typeface="Abadi MT Condensed Extra Bold" charset="0"/>
                <a:cs typeface="Abadi MT Condensed Extra Bold" charset="0"/>
              </a:rPr>
              <a:t>Atypical Antipsychotics </a:t>
            </a:r>
          </a:p>
        </p:txBody>
      </p:sp>
      <p:sp>
        <p:nvSpPr>
          <p:cNvPr id="11" name="TextBox 10">
            <a:extLst>
              <a:ext uri="{FF2B5EF4-FFF2-40B4-BE49-F238E27FC236}">
                <a16:creationId xmlns:a16="http://schemas.microsoft.com/office/drawing/2014/main" id="{D316203F-45AD-45C2-B4A3-B7FC92BF9D71}"/>
              </a:ext>
            </a:extLst>
          </p:cNvPr>
          <p:cNvSpPr txBox="1"/>
          <p:nvPr/>
        </p:nvSpPr>
        <p:spPr>
          <a:xfrm>
            <a:off x="79935" y="6567425"/>
            <a:ext cx="6604000" cy="1384995"/>
          </a:xfrm>
          <a:prstGeom prst="rect">
            <a:avLst/>
          </a:prstGeom>
          <a:noFill/>
        </p:spPr>
        <p:txBody>
          <a:bodyPr wrap="square" rtlCol="1">
            <a:spAutoFit/>
          </a:bodyPr>
          <a:lstStyle/>
          <a:p>
            <a:r>
              <a:rPr lang="en-GB" sz="1200" dirty="0"/>
              <a:t>- </a:t>
            </a:r>
            <a:r>
              <a:rPr lang="en-GB" sz="1400" dirty="0"/>
              <a:t>2</a:t>
            </a:r>
            <a:r>
              <a:rPr lang="en-GB" sz="1400" baseline="30000" dirty="0"/>
              <a:t>nd</a:t>
            </a:r>
            <a:r>
              <a:rPr lang="en-GB" sz="1400" dirty="0"/>
              <a:t> Generation antipsychotics </a:t>
            </a:r>
          </a:p>
          <a:p>
            <a:r>
              <a:rPr lang="en-GB" sz="1400" dirty="0"/>
              <a:t>- </a:t>
            </a:r>
            <a:r>
              <a:rPr lang="en-GB" sz="1400" dirty="0" smtClean="0"/>
              <a:t>Now considered as </a:t>
            </a:r>
            <a:r>
              <a:rPr lang="en-GB" sz="1400" b="1" dirty="0" smtClean="0">
                <a:solidFill>
                  <a:srgbClr val="FF0000"/>
                </a:solidFill>
              </a:rPr>
              <a:t>First </a:t>
            </a:r>
            <a:r>
              <a:rPr lang="en-GB" sz="1400" b="1" dirty="0">
                <a:solidFill>
                  <a:srgbClr val="FF0000"/>
                </a:solidFill>
              </a:rPr>
              <a:t>line </a:t>
            </a:r>
            <a:r>
              <a:rPr lang="en-GB" sz="1400" b="1" dirty="0"/>
              <a:t>treatments for schizophrenia</a:t>
            </a:r>
          </a:p>
          <a:p>
            <a:r>
              <a:rPr lang="en-GB" sz="1400" dirty="0"/>
              <a:t>- </a:t>
            </a:r>
            <a:r>
              <a:rPr lang="en-GB" sz="1400" b="1" dirty="0"/>
              <a:t>Little</a:t>
            </a:r>
            <a:r>
              <a:rPr lang="en-GB" sz="1400" dirty="0"/>
              <a:t> or </a:t>
            </a:r>
            <a:r>
              <a:rPr lang="en-GB" sz="1400" b="1" dirty="0">
                <a:solidFill>
                  <a:srgbClr val="FF0000"/>
                </a:solidFill>
              </a:rPr>
              <a:t>no</a:t>
            </a:r>
            <a:r>
              <a:rPr lang="en-GB" sz="1400" dirty="0">
                <a:solidFill>
                  <a:srgbClr val="FF0000"/>
                </a:solidFill>
              </a:rPr>
              <a:t> extrapyramidal </a:t>
            </a:r>
            <a:r>
              <a:rPr lang="en-GB" sz="1400" dirty="0"/>
              <a:t>side effects</a:t>
            </a:r>
          </a:p>
          <a:p>
            <a:r>
              <a:rPr lang="en-GB" sz="1400" dirty="0"/>
              <a:t>- Effective in treatment of </a:t>
            </a:r>
            <a:r>
              <a:rPr lang="en-GB" sz="1400" b="1" dirty="0">
                <a:solidFill>
                  <a:srgbClr val="FF0000"/>
                </a:solidFill>
              </a:rPr>
              <a:t>resistant schizophrenia.</a:t>
            </a:r>
          </a:p>
          <a:p>
            <a:r>
              <a:rPr lang="en-GB" sz="1400" dirty="0"/>
              <a:t>- Are effective on </a:t>
            </a:r>
            <a:r>
              <a:rPr lang="en-GB" sz="1400" dirty="0">
                <a:solidFill>
                  <a:srgbClr val="FF0000"/>
                </a:solidFill>
              </a:rPr>
              <a:t>both</a:t>
            </a:r>
            <a:r>
              <a:rPr lang="en-GB" sz="1400" dirty="0"/>
              <a:t> positive &amp; negative symptoms.</a:t>
            </a:r>
          </a:p>
          <a:p>
            <a:r>
              <a:rPr lang="en-GB" sz="1400" dirty="0"/>
              <a:t>- Block both </a:t>
            </a:r>
            <a:r>
              <a:rPr lang="en-GB" sz="1400" b="1" dirty="0"/>
              <a:t>dopaminergic</a:t>
            </a:r>
            <a:r>
              <a:rPr lang="en-GB" sz="1400" dirty="0"/>
              <a:t> &amp; </a:t>
            </a:r>
            <a:r>
              <a:rPr lang="en-GB" sz="1400" b="1" dirty="0"/>
              <a:t>serotonergic</a:t>
            </a:r>
            <a:r>
              <a:rPr lang="en-GB" sz="1400" dirty="0"/>
              <a:t> receptors</a:t>
            </a:r>
            <a:r>
              <a:rPr lang="en-GB" sz="1400" dirty="0" smtClean="0"/>
              <a:t>.</a:t>
            </a:r>
            <a:endParaRPr lang="en-GB" sz="1400" dirty="0"/>
          </a:p>
        </p:txBody>
      </p:sp>
      <p:sp>
        <p:nvSpPr>
          <p:cNvPr id="12" name="Rectangle: Diagonal Corners Rounded 14">
            <a:extLst>
              <a:ext uri="{FF2B5EF4-FFF2-40B4-BE49-F238E27FC236}">
                <a16:creationId xmlns:a16="http://schemas.microsoft.com/office/drawing/2014/main" id="{D75A3033-E208-4FC9-B6DE-EA7A368FB8F8}"/>
              </a:ext>
            </a:extLst>
          </p:cNvPr>
          <p:cNvSpPr/>
          <p:nvPr/>
        </p:nvSpPr>
        <p:spPr>
          <a:xfrm>
            <a:off x="79935" y="8707218"/>
            <a:ext cx="6604000" cy="542934"/>
          </a:xfrm>
          <a:prstGeom prst="round2DiagRect">
            <a:avLst/>
          </a:prstGeom>
          <a:no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1" anchor="ctr"/>
          <a:lstStyle/>
          <a:p>
            <a:r>
              <a:rPr lang="en-US" sz="1200" dirty="0">
                <a:solidFill>
                  <a:schemeClr val="tx1"/>
                </a:solidFill>
              </a:rPr>
              <a:t>- </a:t>
            </a:r>
            <a:r>
              <a:rPr lang="en-US" sz="1200" b="1" dirty="0">
                <a:solidFill>
                  <a:schemeClr val="tx1"/>
                </a:solidFill>
              </a:rPr>
              <a:t>Refractory cases of schizophrenia</a:t>
            </a:r>
            <a:r>
              <a:rPr lang="en-US" sz="1200" dirty="0">
                <a:solidFill>
                  <a:schemeClr val="tx1"/>
                </a:solidFill>
              </a:rPr>
              <a:t>.</a:t>
            </a:r>
          </a:p>
          <a:p>
            <a:r>
              <a:rPr lang="en-US" sz="1200" dirty="0">
                <a:solidFill>
                  <a:schemeClr val="tx1"/>
                </a:solidFill>
              </a:rPr>
              <a:t>- To </a:t>
            </a:r>
            <a:r>
              <a:rPr lang="en-US" sz="1200" b="1" dirty="0">
                <a:solidFill>
                  <a:schemeClr val="tx1"/>
                </a:solidFill>
              </a:rPr>
              <a:t>reduce the risk of recurrent </a:t>
            </a:r>
            <a:r>
              <a:rPr lang="en-US" sz="1200" b="1" dirty="0">
                <a:solidFill>
                  <a:srgbClr val="FF0000"/>
                </a:solidFill>
              </a:rPr>
              <a:t>suicidal behavior </a:t>
            </a:r>
            <a:r>
              <a:rPr lang="en-US" sz="1200" dirty="0">
                <a:solidFill>
                  <a:schemeClr val="tx1"/>
                </a:solidFill>
              </a:rPr>
              <a:t>in patients with </a:t>
            </a:r>
          </a:p>
          <a:p>
            <a:r>
              <a:rPr lang="en-US" sz="1200" dirty="0">
                <a:solidFill>
                  <a:schemeClr val="tx1"/>
                </a:solidFill>
              </a:rPr>
              <a:t>schizophrenia.</a:t>
            </a:r>
            <a:endParaRPr lang="ar-SA" sz="1200" dirty="0">
              <a:solidFill>
                <a:schemeClr val="tx1"/>
              </a:solidFill>
            </a:endParaRPr>
          </a:p>
        </p:txBody>
      </p:sp>
      <p:grpSp>
        <p:nvGrpSpPr>
          <p:cNvPr id="13" name="Group 12"/>
          <p:cNvGrpSpPr/>
          <p:nvPr/>
        </p:nvGrpSpPr>
        <p:grpSpPr>
          <a:xfrm>
            <a:off x="0" y="6149123"/>
            <a:ext cx="2324100" cy="415276"/>
            <a:chOff x="1287888" y="1350941"/>
            <a:chExt cx="2298276" cy="238317"/>
          </a:xfrm>
          <a:solidFill>
            <a:srgbClr val="942093"/>
          </a:solidFill>
        </p:grpSpPr>
        <p:sp>
          <p:nvSpPr>
            <p:cNvPr id="14" name="Delay 13"/>
            <p:cNvSpPr/>
            <p:nvPr/>
          </p:nvSpPr>
          <p:spPr>
            <a:xfrm>
              <a:off x="3293130" y="1350941"/>
              <a:ext cx="293034" cy="238316"/>
            </a:xfrm>
            <a:prstGeom prst="flowChartDelay">
              <a:avLst/>
            </a:prstGeom>
            <a:solidFill>
              <a:srgbClr val="FFD579">
                <a:alpha val="8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Process 14"/>
            <p:cNvSpPr/>
            <p:nvPr/>
          </p:nvSpPr>
          <p:spPr>
            <a:xfrm>
              <a:off x="1287888" y="1350942"/>
              <a:ext cx="2005245" cy="238316"/>
            </a:xfrm>
            <a:prstGeom prst="flowChartProcess">
              <a:avLst/>
            </a:prstGeom>
            <a:solidFill>
              <a:srgbClr val="FFD579">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solidFill>
                  <a:schemeClr val="tx1"/>
                </a:solidFill>
                <a:latin typeface="CenturyGothic" charset="0"/>
              </a:endParaRPr>
            </a:p>
            <a:p>
              <a:pPr algn="ctr"/>
              <a:endParaRPr lang="ar-SA" sz="1200" b="1" dirty="0">
                <a:solidFill>
                  <a:schemeClr val="tx1"/>
                </a:solidFill>
                <a:latin typeface="CenturyGothic" charset="0"/>
              </a:endParaRPr>
            </a:p>
            <a:p>
              <a:pPr algn="ctr"/>
              <a:r>
                <a:rPr lang="en-US" sz="1400" b="1" dirty="0">
                  <a:solidFill>
                    <a:schemeClr val="tx1"/>
                  </a:solidFill>
                  <a:latin typeface="CenturyGothic" charset="0"/>
                </a:rPr>
                <a:t>What are they ? </a:t>
              </a:r>
              <a:r>
                <a:rPr lang="en-US" sz="1100" b="1" dirty="0">
                  <a:solidFill>
                    <a:schemeClr val="tx1"/>
                  </a:solidFill>
                  <a:latin typeface="CenturyGothic" charset="0"/>
                </a:rPr>
                <a:t>  </a:t>
              </a:r>
            </a:p>
            <a:p>
              <a:pPr algn="ctr"/>
              <a:r>
                <a:rPr lang="en-US" sz="2000" dirty="0">
                  <a:solidFill>
                    <a:schemeClr val="bg2">
                      <a:lumMod val="10000"/>
                    </a:schemeClr>
                  </a:solidFill>
                  <a:latin typeface="Century Gothic" charset="0"/>
                  <a:ea typeface="Century Gothic" charset="0"/>
                  <a:cs typeface="Century Gothic" charset="0"/>
                </a:rPr>
                <a:t> </a:t>
              </a:r>
            </a:p>
          </p:txBody>
        </p:sp>
      </p:grpSp>
      <p:grpSp>
        <p:nvGrpSpPr>
          <p:cNvPr id="16" name="Group 15"/>
          <p:cNvGrpSpPr/>
          <p:nvPr/>
        </p:nvGrpSpPr>
        <p:grpSpPr>
          <a:xfrm>
            <a:off x="-1207" y="8171333"/>
            <a:ext cx="2324100" cy="415276"/>
            <a:chOff x="1287888" y="1350941"/>
            <a:chExt cx="2298276" cy="238317"/>
          </a:xfrm>
          <a:solidFill>
            <a:srgbClr val="942093"/>
          </a:solidFill>
        </p:grpSpPr>
        <p:sp>
          <p:nvSpPr>
            <p:cNvPr id="17" name="Delay 16"/>
            <p:cNvSpPr/>
            <p:nvPr/>
          </p:nvSpPr>
          <p:spPr>
            <a:xfrm>
              <a:off x="3293130" y="1350941"/>
              <a:ext cx="293034" cy="238316"/>
            </a:xfrm>
            <a:prstGeom prst="flowChartDelay">
              <a:avLst/>
            </a:prstGeom>
            <a:solidFill>
              <a:srgbClr val="FFD579">
                <a:alpha val="8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Process 17"/>
            <p:cNvSpPr/>
            <p:nvPr/>
          </p:nvSpPr>
          <p:spPr>
            <a:xfrm>
              <a:off x="1287888" y="1350942"/>
              <a:ext cx="2005245" cy="238316"/>
            </a:xfrm>
            <a:prstGeom prst="flowChartProcess">
              <a:avLst/>
            </a:prstGeom>
            <a:solidFill>
              <a:srgbClr val="FFD579">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solidFill>
                  <a:schemeClr val="tx1"/>
                </a:solidFill>
                <a:latin typeface="CenturyGothic" charset="0"/>
              </a:endParaRPr>
            </a:p>
            <a:p>
              <a:pPr algn="ctr"/>
              <a:endParaRPr lang="ar-SA" sz="1200" b="1" dirty="0">
                <a:solidFill>
                  <a:schemeClr val="tx1"/>
                </a:solidFill>
                <a:latin typeface="CenturyGothic" charset="0"/>
              </a:endParaRPr>
            </a:p>
            <a:p>
              <a:pPr algn="ctr"/>
              <a:r>
                <a:rPr lang="en-US" sz="1400" b="1" dirty="0">
                  <a:solidFill>
                    <a:schemeClr val="tx1"/>
                  </a:solidFill>
                  <a:latin typeface="CenturyGothic" charset="0"/>
                </a:rPr>
                <a:t>Clinical uses : </a:t>
              </a:r>
              <a:r>
                <a:rPr lang="en-US" sz="1100" b="1" dirty="0">
                  <a:solidFill>
                    <a:schemeClr val="tx1"/>
                  </a:solidFill>
                  <a:latin typeface="CenturyGothic" charset="0"/>
                </a:rPr>
                <a:t>  </a:t>
              </a:r>
            </a:p>
            <a:p>
              <a:pPr algn="ctr"/>
              <a:r>
                <a:rPr lang="en-US" sz="2000" dirty="0">
                  <a:solidFill>
                    <a:schemeClr val="bg2">
                      <a:lumMod val="10000"/>
                    </a:schemeClr>
                  </a:solidFill>
                  <a:latin typeface="Century Gothic" charset="0"/>
                  <a:ea typeface="Century Gothic" charset="0"/>
                  <a:cs typeface="Century Gothic" charset="0"/>
                </a:rPr>
                <a:t> </a:t>
              </a:r>
            </a:p>
          </p:txBody>
        </p:sp>
      </p:grpSp>
    </p:spTree>
    <p:extLst>
      <p:ext uri="{BB962C8B-B14F-4D97-AF65-F5344CB8AC3E}">
        <p14:creationId xmlns:p14="http://schemas.microsoft.com/office/powerpoint/2010/main" val="9074995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Table 15">
            <a:extLst>
              <a:ext uri="{FF2B5EF4-FFF2-40B4-BE49-F238E27FC236}">
                <a16:creationId xmlns:a16="http://schemas.microsoft.com/office/drawing/2014/main" id="{288C35AF-4DA2-4E51-99FA-91EB3DBAC843}"/>
              </a:ext>
            </a:extLst>
          </p:cNvPr>
          <p:cNvGraphicFramePr>
            <a:graphicFrameLocks noGrp="1"/>
          </p:cNvGraphicFramePr>
          <p:nvPr>
            <p:extLst>
              <p:ext uri="{D42A27DB-BD31-4B8C-83A1-F6EECF244321}">
                <p14:modId xmlns:p14="http://schemas.microsoft.com/office/powerpoint/2010/main" val="347652729"/>
              </p:ext>
            </p:extLst>
          </p:nvPr>
        </p:nvGraphicFramePr>
        <p:xfrm>
          <a:off x="0" y="832914"/>
          <a:ext cx="6857999" cy="7315766"/>
        </p:xfrm>
        <a:graphic>
          <a:graphicData uri="http://schemas.openxmlformats.org/drawingml/2006/table">
            <a:tbl>
              <a:tblPr firstRow="1" bandRow="1">
                <a:tableStyleId>{5940675A-B579-460E-94D1-54222C63F5DA}</a:tableStyleId>
              </a:tblPr>
              <a:tblGrid>
                <a:gridCol w="499527">
                  <a:extLst>
                    <a:ext uri="{9D8B030D-6E8A-4147-A177-3AD203B41FA5}">
                      <a16:colId xmlns:a16="http://schemas.microsoft.com/office/drawing/2014/main" val="854205172"/>
                    </a:ext>
                  </a:extLst>
                </a:gridCol>
                <a:gridCol w="908648">
                  <a:extLst>
                    <a:ext uri="{9D8B030D-6E8A-4147-A177-3AD203B41FA5}">
                      <a16:colId xmlns:a16="http://schemas.microsoft.com/office/drawing/2014/main" val="650796471"/>
                    </a:ext>
                  </a:extLst>
                </a:gridCol>
                <a:gridCol w="1177862">
                  <a:extLst>
                    <a:ext uri="{9D8B030D-6E8A-4147-A177-3AD203B41FA5}">
                      <a16:colId xmlns:a16="http://schemas.microsoft.com/office/drawing/2014/main" val="2839700852"/>
                    </a:ext>
                  </a:extLst>
                </a:gridCol>
                <a:gridCol w="1114425">
                  <a:extLst>
                    <a:ext uri="{9D8B030D-6E8A-4147-A177-3AD203B41FA5}">
                      <a16:colId xmlns:a16="http://schemas.microsoft.com/office/drawing/2014/main" val="3318107294"/>
                    </a:ext>
                  </a:extLst>
                </a:gridCol>
                <a:gridCol w="1042987">
                  <a:extLst>
                    <a:ext uri="{9D8B030D-6E8A-4147-A177-3AD203B41FA5}">
                      <a16:colId xmlns:a16="http://schemas.microsoft.com/office/drawing/2014/main" val="3119763662"/>
                    </a:ext>
                  </a:extLst>
                </a:gridCol>
                <a:gridCol w="1067043">
                  <a:extLst>
                    <a:ext uri="{9D8B030D-6E8A-4147-A177-3AD203B41FA5}">
                      <a16:colId xmlns:a16="http://schemas.microsoft.com/office/drawing/2014/main" val="3383039678"/>
                    </a:ext>
                  </a:extLst>
                </a:gridCol>
                <a:gridCol w="1047507">
                  <a:extLst>
                    <a:ext uri="{9D8B030D-6E8A-4147-A177-3AD203B41FA5}">
                      <a16:colId xmlns:a16="http://schemas.microsoft.com/office/drawing/2014/main" val="20006"/>
                    </a:ext>
                  </a:extLst>
                </a:gridCol>
              </a:tblGrid>
              <a:tr h="614348">
                <a:tc>
                  <a:txBody>
                    <a:bodyPr/>
                    <a:lstStyle/>
                    <a:p>
                      <a:pPr algn="ctr"/>
                      <a:r>
                        <a:rPr lang="en-US" sz="1100" b="1" dirty="0"/>
                        <a:t>Drug </a:t>
                      </a:r>
                      <a:endParaRPr lang="en-US" sz="1100" b="1" dirty="0">
                        <a:latin typeface="+mn-lt"/>
                        <a:ea typeface="Kartika" charset="0"/>
                        <a:cs typeface="Kartika" charset="0"/>
                      </a:endParaRPr>
                    </a:p>
                  </a:txBody>
                  <a:tcPr vert="vert270" anchor="ctr">
                    <a:solidFill>
                      <a:schemeClr val="accent4"/>
                    </a:solidFill>
                  </a:tcPr>
                </a:tc>
                <a:tc>
                  <a:txBody>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lang="en-GB" sz="1400" b="1" kern="1200" dirty="0">
                          <a:solidFill>
                            <a:srgbClr val="0432FF"/>
                          </a:solidFill>
                        </a:rPr>
                        <a:t>Risperidone</a:t>
                      </a:r>
                      <a:endParaRPr lang="ar-SA" sz="1400" b="1" kern="1200" dirty="0">
                        <a:solidFill>
                          <a:srgbClr val="0432FF"/>
                        </a:solidFill>
                        <a:latin typeface="+mn-lt"/>
                        <a:ea typeface="+mn-ea"/>
                        <a:cs typeface="+mn-cs"/>
                      </a:endParaRPr>
                    </a:p>
                  </a:txBody>
                  <a:tcPr anchor="ctr">
                    <a:solidFill>
                      <a:srgbClr val="009193">
                        <a:alpha val="34118"/>
                      </a:srgbClr>
                    </a:solidFill>
                  </a:tcPr>
                </a:tc>
                <a:tc>
                  <a:txBody>
                    <a:bodyPr/>
                    <a:lstStyle/>
                    <a:p>
                      <a:pPr algn="ctr"/>
                      <a:r>
                        <a:rPr lang="en-GB" sz="1400" b="1" kern="1200" dirty="0">
                          <a:solidFill>
                            <a:srgbClr val="0432FF"/>
                          </a:solidFill>
                        </a:rPr>
                        <a:t>Ziprasidone</a:t>
                      </a:r>
                      <a:endParaRPr lang="en-US" sz="1400" b="1" kern="1200" dirty="0">
                        <a:solidFill>
                          <a:srgbClr val="0432FF"/>
                        </a:solidFill>
                        <a:latin typeface="+mn-lt"/>
                        <a:ea typeface="+mn-ea"/>
                        <a:cs typeface="+mn-cs"/>
                      </a:endParaRPr>
                    </a:p>
                  </a:txBody>
                  <a:tcPr anchor="ctr">
                    <a:solidFill>
                      <a:srgbClr val="FF8AD8">
                        <a:alpha val="43137"/>
                      </a:srgbClr>
                    </a:solidFill>
                  </a:tcPr>
                </a:tc>
                <a:tc>
                  <a:txBody>
                    <a:bodyPr/>
                    <a:lstStyle/>
                    <a:p>
                      <a:pPr algn="ctr"/>
                      <a:r>
                        <a:rPr lang="en-GB" sz="1400" b="1" kern="1200" dirty="0">
                          <a:solidFill>
                            <a:srgbClr val="0432FF"/>
                          </a:solidFill>
                        </a:rPr>
                        <a:t>Clozapine</a:t>
                      </a:r>
                      <a:endParaRPr lang="en-US" sz="1400" b="1" kern="1200" dirty="0">
                        <a:solidFill>
                          <a:srgbClr val="0432FF"/>
                        </a:solidFill>
                        <a:latin typeface="+mn-lt"/>
                        <a:ea typeface="+mn-ea"/>
                        <a:cs typeface="+mn-cs"/>
                      </a:endParaRPr>
                    </a:p>
                  </a:txBody>
                  <a:tcPr anchor="ctr">
                    <a:solidFill>
                      <a:srgbClr val="00FB92">
                        <a:alpha val="45882"/>
                      </a:srgbClr>
                    </a:solidFill>
                  </a:tcPr>
                </a:tc>
                <a:tc>
                  <a:txBody>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lang="en-GB" sz="1400" b="1" kern="1200" dirty="0">
                          <a:solidFill>
                            <a:srgbClr val="0432FF"/>
                          </a:solidFill>
                        </a:rPr>
                        <a:t>Olanzapine</a:t>
                      </a:r>
                      <a:endParaRPr lang="ar-SA" sz="1400" b="1" kern="1200" dirty="0">
                        <a:solidFill>
                          <a:srgbClr val="0432FF"/>
                        </a:solidFill>
                        <a:latin typeface="+mn-lt"/>
                        <a:ea typeface="+mn-ea"/>
                        <a:cs typeface="+mn-cs"/>
                      </a:endParaRPr>
                    </a:p>
                  </a:txBody>
                  <a:tcPr anchor="ctr">
                    <a:solidFill>
                      <a:srgbClr val="D883FF">
                        <a:alpha val="54118"/>
                      </a:srgbClr>
                    </a:solidFill>
                  </a:tcPr>
                </a:tc>
                <a:tc>
                  <a:txBody>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lang="en-GB" sz="1400" b="1" kern="1200" dirty="0">
                          <a:solidFill>
                            <a:srgbClr val="0432FF"/>
                          </a:solidFill>
                        </a:rPr>
                        <a:t>Quetiapine</a:t>
                      </a:r>
                      <a:endParaRPr lang="ar-SA" sz="1400" b="1" kern="1200" dirty="0">
                        <a:solidFill>
                          <a:srgbClr val="0432FF"/>
                        </a:solidFill>
                        <a:latin typeface="+mn-lt"/>
                        <a:ea typeface="+mn-ea"/>
                        <a:cs typeface="+mn-cs"/>
                      </a:endParaRPr>
                    </a:p>
                  </a:txBody>
                  <a:tcPr anchor="ctr">
                    <a:solidFill>
                      <a:srgbClr val="FF9300">
                        <a:alpha val="41961"/>
                      </a:srgbClr>
                    </a:solidFill>
                  </a:tcPr>
                </a:tc>
                <a:tc>
                  <a:txBody>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lang="en-US" sz="1400" b="1" kern="1200" dirty="0" err="1">
                          <a:solidFill>
                            <a:srgbClr val="0432FF"/>
                          </a:solidFill>
                          <a:latin typeface="+mn-lt"/>
                          <a:ea typeface="+mn-ea"/>
                          <a:cs typeface="+mn-cs"/>
                        </a:rPr>
                        <a:t>Cariprazine</a:t>
                      </a:r>
                      <a:endParaRPr lang="ar-SA" sz="1400" b="1" kern="1200" dirty="0">
                        <a:solidFill>
                          <a:srgbClr val="0432FF"/>
                        </a:solidFill>
                        <a:latin typeface="+mn-lt"/>
                        <a:ea typeface="+mn-ea"/>
                        <a:cs typeface="+mn-cs"/>
                      </a:endParaRPr>
                    </a:p>
                  </a:txBody>
                  <a:tcPr anchor="ctr">
                    <a:solidFill>
                      <a:srgbClr val="FF7E79">
                        <a:alpha val="50196"/>
                      </a:srgbClr>
                    </a:solidFill>
                  </a:tcPr>
                </a:tc>
                <a:extLst>
                  <a:ext uri="{0D108BD9-81ED-4DB2-BD59-A6C34878D82A}">
                    <a16:rowId xmlns:a16="http://schemas.microsoft.com/office/drawing/2014/main" val="1186455884"/>
                  </a:ext>
                </a:extLst>
              </a:tr>
              <a:tr h="928872">
                <a:tc>
                  <a:txBody>
                    <a:bodyPr/>
                    <a:lstStyle/>
                    <a:p>
                      <a:pPr algn="ctr"/>
                      <a:r>
                        <a:rPr lang="en-US" sz="1100" b="1" dirty="0"/>
                        <a:t>Mech.</a:t>
                      </a:r>
                      <a:r>
                        <a:rPr lang="en-US" sz="1100" b="1" baseline="0" dirty="0"/>
                        <a:t> of action</a:t>
                      </a:r>
                      <a:endParaRPr lang="en-US" sz="1100" b="1" dirty="0">
                        <a:latin typeface="+mn-lt"/>
                        <a:ea typeface="Kartika" charset="0"/>
                        <a:cs typeface="Kartika" charset="0"/>
                      </a:endParaRPr>
                    </a:p>
                  </a:txBody>
                  <a:tcPr vert="vert270" anchor="ctr">
                    <a:solidFill>
                      <a:schemeClr val="accent4"/>
                    </a:solidFill>
                  </a:tcPr>
                </a:tc>
                <a:tc>
                  <a:txBody>
                    <a:bodyPr/>
                    <a:lstStyle/>
                    <a:p>
                      <a:pPr marL="0" algn="l" defTabSz="514350" rtl="0" eaLnBrk="1" latinLnBrk="0" hangingPunct="1"/>
                      <a:r>
                        <a:rPr lang="en-US" sz="1050" b="1" kern="1200" dirty="0">
                          <a:solidFill>
                            <a:schemeClr val="tx1"/>
                          </a:solidFill>
                          <a:latin typeface="+mn-lt"/>
                          <a:ea typeface="+mn-ea"/>
                          <a:cs typeface="+mn-cs"/>
                        </a:rPr>
                        <a:t>Blocks D2 &amp; 5HT2</a:t>
                      </a:r>
                    </a:p>
                    <a:p>
                      <a:pPr marL="0" algn="l" defTabSz="514350" rtl="0" eaLnBrk="1" latinLnBrk="0" hangingPunct="1"/>
                      <a:r>
                        <a:rPr lang="en-US" sz="1050" b="1" kern="1200" dirty="0">
                          <a:solidFill>
                            <a:schemeClr val="tx1"/>
                          </a:solidFill>
                          <a:latin typeface="+mn-lt"/>
                          <a:ea typeface="+mn-ea"/>
                          <a:cs typeface="+mn-cs"/>
                        </a:rPr>
                        <a:t>receptors.</a:t>
                      </a:r>
                    </a:p>
                    <a:p>
                      <a:pPr marL="0" algn="l" defTabSz="514350" eaLnBrk="1" latinLnBrk="0" hangingPunct="1"/>
                      <a:endParaRPr lang="en-US" sz="1050" b="1" kern="1200" dirty="0">
                        <a:solidFill>
                          <a:schemeClr val="tx1"/>
                        </a:solidFill>
                        <a:latin typeface="+mn-lt"/>
                        <a:ea typeface="+mn-ea"/>
                        <a:cs typeface="+mn-cs"/>
                      </a:endParaRPr>
                    </a:p>
                  </a:txBody>
                  <a:tcPr anchor="ctr"/>
                </a:tc>
                <a:tc>
                  <a:txBody>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lang="en-US" sz="1050" b="1" kern="1200" dirty="0">
                          <a:solidFill>
                            <a:schemeClr val="tx1"/>
                          </a:solidFill>
                          <a:latin typeface="+mn-lt"/>
                          <a:ea typeface="+mn-ea"/>
                          <a:cs typeface="+mn-cs"/>
                        </a:rPr>
                        <a:t>Blocks D2 &amp; 5HT2 receptors</a:t>
                      </a:r>
                    </a:p>
                  </a:txBody>
                  <a:tcPr anchor="ctr"/>
                </a:tc>
                <a:tc>
                  <a:txBody>
                    <a:bodyPr/>
                    <a:lstStyle/>
                    <a:p>
                      <a:pPr marL="0" algn="l" defTabSz="514350" rtl="0" eaLnBrk="1" latinLnBrk="0" hangingPunct="1"/>
                      <a:r>
                        <a:rPr lang="en-US" sz="1050" b="1" kern="1200" dirty="0">
                          <a:solidFill>
                            <a:schemeClr val="tx1"/>
                          </a:solidFill>
                          <a:latin typeface="+mn-lt"/>
                          <a:ea typeface="+mn-ea"/>
                          <a:cs typeface="+mn-cs"/>
                        </a:rPr>
                        <a:t>Blocks both D4 &amp; 5HT2 receptors. </a:t>
                      </a:r>
                    </a:p>
                  </a:txBody>
                  <a:tcPr anchor="ctr"/>
                </a:tc>
                <a:tc>
                  <a:txBody>
                    <a:bodyPr/>
                    <a:lstStyle/>
                    <a:p>
                      <a:pPr marL="0" algn="l" defTabSz="514350" rtl="0" eaLnBrk="1" latinLnBrk="0" hangingPunct="1"/>
                      <a:r>
                        <a:rPr lang="en-US" sz="1050" b="1" kern="1200" dirty="0">
                          <a:solidFill>
                            <a:schemeClr val="tx1"/>
                          </a:solidFill>
                          <a:latin typeface="+mn-lt"/>
                          <a:ea typeface="+mn-ea"/>
                          <a:cs typeface="+mn-cs"/>
                        </a:rPr>
                        <a:t>Blocks D1 - D4 &amp; 5HT2 receptors. </a:t>
                      </a:r>
                    </a:p>
                  </a:txBody>
                  <a:tcPr anchor="ctr"/>
                </a:tc>
                <a:tc>
                  <a:txBody>
                    <a:bodyPr/>
                    <a:lstStyle/>
                    <a:p>
                      <a:pPr marL="0" algn="l" defTabSz="514350" rtl="0" eaLnBrk="1" latinLnBrk="0" hangingPunct="1"/>
                      <a:r>
                        <a:rPr lang="en-US" sz="1050" b="1" kern="1200" dirty="0">
                          <a:solidFill>
                            <a:schemeClr val="tx1"/>
                          </a:solidFill>
                          <a:latin typeface="+mn-lt"/>
                          <a:ea typeface="+mn-ea"/>
                          <a:cs typeface="+mn-cs"/>
                        </a:rPr>
                        <a:t>Blocks D1 -D2 &amp; 5HT2 receptors</a:t>
                      </a:r>
                    </a:p>
                  </a:txBody>
                  <a:tcPr anchor="ctr"/>
                </a:tc>
                <a:tc>
                  <a:txBody>
                    <a:bodyPr/>
                    <a:lstStyle/>
                    <a:p>
                      <a:pPr marL="0" algn="l" defTabSz="514350" rtl="0" eaLnBrk="1" latinLnBrk="0" hangingPunct="1"/>
                      <a:r>
                        <a:rPr lang="en-US" sz="1050" b="1" dirty="0"/>
                        <a:t>approved in 2015 by the FDA - has higher affinity at </a:t>
                      </a:r>
                      <a:r>
                        <a:rPr lang="en-US" sz="1050" b="1" dirty="0">
                          <a:solidFill>
                            <a:srgbClr val="FF0000"/>
                          </a:solidFill>
                        </a:rPr>
                        <a:t>D3 receptor</a:t>
                      </a:r>
                      <a:endParaRPr lang="en-US" sz="1050" b="1" kern="1200" dirty="0">
                        <a:solidFill>
                          <a:srgbClr val="FF0000"/>
                        </a:solidFill>
                        <a:latin typeface="+mn-lt"/>
                        <a:ea typeface="+mn-ea"/>
                        <a:cs typeface="+mn-cs"/>
                      </a:endParaRPr>
                    </a:p>
                  </a:txBody>
                  <a:tcPr anchor="ctr"/>
                </a:tc>
                <a:extLst>
                  <a:ext uri="{0D108BD9-81ED-4DB2-BD59-A6C34878D82A}">
                    <a16:rowId xmlns:a16="http://schemas.microsoft.com/office/drawing/2014/main" val="2699650451"/>
                  </a:ext>
                </a:extLst>
              </a:tr>
              <a:tr h="2751219">
                <a:tc>
                  <a:txBody>
                    <a:bodyPr/>
                    <a:lstStyle/>
                    <a:p>
                      <a:pPr algn="ctr"/>
                      <a:r>
                        <a:rPr lang="en-US" sz="1200" b="1" dirty="0"/>
                        <a:t>Indications </a:t>
                      </a:r>
                      <a:endParaRPr lang="en-US" sz="1200" b="1" dirty="0">
                        <a:latin typeface="+mn-lt"/>
                        <a:ea typeface="Kartika" charset="0"/>
                        <a:cs typeface="Kartika" charset="0"/>
                      </a:endParaRPr>
                    </a:p>
                  </a:txBody>
                  <a:tcPr vert="vert270" anchor="ctr">
                    <a:solidFill>
                      <a:schemeClr val="accent4"/>
                    </a:solidFill>
                  </a:tcPr>
                </a:tc>
                <a:tc>
                  <a:txBody>
                    <a:bodyPr/>
                    <a:lstStyle/>
                    <a:p>
                      <a:endParaRPr lang="en-US" sz="1013" kern="1200" dirty="0">
                        <a:solidFill>
                          <a:schemeClr val="tx1"/>
                        </a:solidFill>
                        <a:latin typeface="+mn-lt"/>
                        <a:ea typeface="+mn-ea"/>
                        <a:cs typeface="+mn-cs"/>
                      </a:endParaRPr>
                    </a:p>
                  </a:txBody>
                  <a:tcPr anchor="ctr"/>
                </a:tc>
                <a:tc>
                  <a:txBody>
                    <a:bodyPr/>
                    <a:lstStyle/>
                    <a:p>
                      <a:pPr algn="ctr"/>
                      <a:r>
                        <a:rPr lang="en-US" sz="1013" b="1" kern="1200" dirty="0" smtClean="0">
                          <a:solidFill>
                            <a:schemeClr val="tx1"/>
                          </a:solidFill>
                          <a:latin typeface="+mn-lt"/>
                          <a:ea typeface="+mn-ea"/>
                          <a:cs typeface="+mn-cs"/>
                        </a:rPr>
                        <a:t>Drug interactions:</a:t>
                      </a:r>
                    </a:p>
                    <a:p>
                      <a:pPr algn="ctr"/>
                      <a:r>
                        <a:rPr lang="en-US" sz="1013" b="1" kern="1200" dirty="0" smtClean="0">
                          <a:solidFill>
                            <a:schemeClr val="tx1"/>
                          </a:solidFill>
                          <a:latin typeface="+mn-lt"/>
                          <a:ea typeface="+mn-ea"/>
                          <a:cs typeface="+mn-cs"/>
                        </a:rPr>
                        <a:t>-</a:t>
                      </a:r>
                      <a:r>
                        <a:rPr lang="en-US" sz="1013" b="1" kern="1200" baseline="0" dirty="0" smtClean="0">
                          <a:solidFill>
                            <a:schemeClr val="tx1"/>
                          </a:solidFill>
                          <a:latin typeface="+mn-lt"/>
                          <a:ea typeface="+mn-ea"/>
                          <a:cs typeface="+mn-cs"/>
                        </a:rPr>
                        <a:t> </a:t>
                      </a:r>
                      <a:r>
                        <a:rPr lang="en-US" sz="1013" b="1" kern="1200" dirty="0" smtClean="0">
                          <a:solidFill>
                            <a:srgbClr val="FF0000"/>
                          </a:solidFill>
                          <a:latin typeface="+mn-lt"/>
                          <a:ea typeface="+mn-ea"/>
                          <a:cs typeface="+mn-cs"/>
                        </a:rPr>
                        <a:t>Should </a:t>
                      </a:r>
                      <a:r>
                        <a:rPr lang="en-US" sz="1013" b="1" kern="1200" dirty="0">
                          <a:solidFill>
                            <a:srgbClr val="FF0000"/>
                          </a:solidFill>
                          <a:latin typeface="+mn-lt"/>
                          <a:ea typeface="+mn-ea"/>
                          <a:cs typeface="+mn-cs"/>
                        </a:rPr>
                        <a:t>not be used with </a:t>
                      </a:r>
                      <a:r>
                        <a:rPr lang="en-US" b="1" dirty="0">
                          <a:solidFill>
                            <a:srgbClr val="FF0000"/>
                          </a:solidFill>
                        </a:rPr>
                        <a:t>any drug that prolongs the QT interval. </a:t>
                      </a:r>
                    </a:p>
                    <a:p>
                      <a:pPr marL="171450" indent="-171450">
                        <a:buFontTx/>
                        <a:buChar char="-"/>
                      </a:pPr>
                      <a:r>
                        <a:rPr lang="en-US" b="1" dirty="0"/>
                        <a:t>Activity decreased by </a:t>
                      </a:r>
                      <a:r>
                        <a:rPr lang="en-US" b="1" dirty="0">
                          <a:solidFill>
                            <a:srgbClr val="0432FF"/>
                          </a:solidFill>
                        </a:rPr>
                        <a:t>carbamazepine</a:t>
                      </a:r>
                      <a:r>
                        <a:rPr lang="en-US" b="1" dirty="0"/>
                        <a:t> (inducer of CYP3A4) </a:t>
                      </a:r>
                    </a:p>
                    <a:p>
                      <a:pPr marL="171450" indent="-171450">
                        <a:buFontTx/>
                        <a:buChar char="-"/>
                      </a:pPr>
                      <a:r>
                        <a:rPr lang="en-US" b="1" dirty="0"/>
                        <a:t>Activity increased by </a:t>
                      </a:r>
                      <a:r>
                        <a:rPr lang="en-US" b="1" dirty="0">
                          <a:solidFill>
                            <a:srgbClr val="0432FF"/>
                          </a:solidFill>
                        </a:rPr>
                        <a:t>ketoconazole </a:t>
                      </a:r>
                      <a:r>
                        <a:rPr lang="en-US" b="1" dirty="0"/>
                        <a:t>(antifungal) (inhibitor of CYP3A4)</a:t>
                      </a:r>
                    </a:p>
                  </a:txBody>
                  <a:tcPr anchor="ctr"/>
                </a:tc>
                <a:tc>
                  <a:txBody>
                    <a:bodyPr/>
                    <a:lstStyle/>
                    <a:p>
                      <a:endParaRPr lang="en-US" dirty="0"/>
                    </a:p>
                  </a:txBody>
                  <a:tcPr anchor="ctr"/>
                </a:tc>
                <a:tc>
                  <a:txBody>
                    <a:bodyPr/>
                    <a:lstStyle/>
                    <a:p>
                      <a:endParaRPr lang="en-US" dirty="0"/>
                    </a:p>
                  </a:txBody>
                  <a:tcPr anchor="ctr"/>
                </a:tc>
                <a:tc>
                  <a:txBody>
                    <a:bodyPr/>
                    <a:lstStyle/>
                    <a:p>
                      <a:endParaRPr lang="en-US" dirty="0"/>
                    </a:p>
                  </a:txBody>
                  <a:tcPr anchor="ctr"/>
                </a:tc>
                <a:tc>
                  <a:txBody>
                    <a:bodyPr/>
                    <a:lstStyle/>
                    <a:p>
                      <a:r>
                        <a:rPr lang="en-US" sz="1100" b="1" kern="1200" dirty="0">
                          <a:solidFill>
                            <a:schemeClr val="tx1"/>
                          </a:solidFill>
                          <a:latin typeface="+mn-lt"/>
                          <a:ea typeface="+mn-ea"/>
                          <a:cs typeface="+mn-cs"/>
                        </a:rPr>
                        <a:t>has a positive impact on the cognitive symptoms of schizophrenia</a:t>
                      </a:r>
                    </a:p>
                  </a:txBody>
                  <a:tcPr anchor="ctr"/>
                </a:tc>
                <a:extLst>
                  <a:ext uri="{0D108BD9-81ED-4DB2-BD59-A6C34878D82A}">
                    <a16:rowId xmlns:a16="http://schemas.microsoft.com/office/drawing/2014/main" val="1397103174"/>
                  </a:ext>
                </a:extLst>
              </a:tr>
              <a:tr h="1587412">
                <a:tc>
                  <a:txBody>
                    <a:bodyPr/>
                    <a:lstStyle/>
                    <a:p>
                      <a:pPr algn="ctr"/>
                      <a:r>
                        <a:rPr lang="en-US" sz="1200" b="1" dirty="0"/>
                        <a:t>ADRs</a:t>
                      </a:r>
                      <a:endParaRPr lang="en-US" sz="1200" b="1" dirty="0">
                        <a:latin typeface="+mn-lt"/>
                        <a:ea typeface="Kartika" charset="0"/>
                        <a:cs typeface="Kartika" charset="0"/>
                      </a:endParaRPr>
                    </a:p>
                  </a:txBody>
                  <a:tcPr vert="vert270" anchor="ctr">
                    <a:solidFill>
                      <a:schemeClr val="accent4"/>
                    </a:solidFill>
                  </a:tcPr>
                </a:tc>
                <a:tc>
                  <a:txBody>
                    <a:bodyPr/>
                    <a:lstStyle/>
                    <a:p>
                      <a:pPr rtl="1"/>
                      <a:r>
                        <a:rPr lang="en-US" sz="1013" b="1" kern="1200" dirty="0">
                          <a:solidFill>
                            <a:srgbClr val="FF0000"/>
                          </a:solidFill>
                          <a:latin typeface="+mn-lt"/>
                          <a:ea typeface="+mn-ea"/>
                          <a:cs typeface="+mn-cs"/>
                        </a:rPr>
                        <a:t>- Postural </a:t>
                      </a:r>
                    </a:p>
                    <a:p>
                      <a:pPr rtl="1"/>
                      <a:r>
                        <a:rPr lang="en-US" sz="1013" b="1" kern="1200" dirty="0">
                          <a:solidFill>
                            <a:srgbClr val="FF0000"/>
                          </a:solidFill>
                          <a:latin typeface="+mn-lt"/>
                          <a:ea typeface="+mn-ea"/>
                          <a:cs typeface="+mn-cs"/>
                        </a:rPr>
                        <a:t>hypotension</a:t>
                      </a:r>
                    </a:p>
                    <a:p>
                      <a:pPr rtl="1"/>
                      <a:r>
                        <a:rPr lang="en-US" sz="1013" b="1" kern="1200" dirty="0">
                          <a:solidFill>
                            <a:srgbClr val="FF0000"/>
                          </a:solidFill>
                          <a:latin typeface="+mn-lt"/>
                          <a:ea typeface="+mn-ea"/>
                          <a:cs typeface="+mn-cs"/>
                        </a:rPr>
                        <a:t>- QT prolongation</a:t>
                      </a:r>
                    </a:p>
                    <a:p>
                      <a:pPr rtl="1"/>
                      <a:r>
                        <a:rPr lang="en-US" sz="1013" b="1" kern="1200" dirty="0">
                          <a:solidFill>
                            <a:srgbClr val="FF0000"/>
                          </a:solidFill>
                          <a:latin typeface="+mn-lt"/>
                          <a:ea typeface="+mn-ea"/>
                          <a:cs typeface="+mn-cs"/>
                        </a:rPr>
                        <a:t>- Weight gain</a:t>
                      </a:r>
                      <a:endParaRPr lang="ar-SA" sz="1013" b="1" kern="1200" dirty="0">
                        <a:solidFill>
                          <a:srgbClr val="FF0000"/>
                        </a:solidFill>
                        <a:latin typeface="+mn-lt"/>
                        <a:ea typeface="+mn-ea"/>
                        <a:cs typeface="+mn-cs"/>
                      </a:endParaRPr>
                    </a:p>
                    <a:p>
                      <a:endParaRPr lang="en-US" sz="1013" b="1" kern="1200" dirty="0">
                        <a:solidFill>
                          <a:schemeClr val="tx1"/>
                        </a:solidFill>
                        <a:latin typeface="+mn-lt"/>
                        <a:ea typeface="+mn-ea"/>
                        <a:cs typeface="+mn-cs"/>
                      </a:endParaRPr>
                    </a:p>
                  </a:txBody>
                  <a:tcPr anchor="ctr"/>
                </a:tc>
                <a:tc>
                  <a:txBody>
                    <a:bodyPr/>
                    <a:lstStyle/>
                    <a:p>
                      <a:r>
                        <a:rPr lang="en-US" sz="1050" b="1" kern="1200" dirty="0"/>
                        <a:t>- Drowsiness, Akathisia </a:t>
                      </a:r>
                      <a:r>
                        <a:rPr lang="en-US" sz="1050" b="1" kern="1200" dirty="0">
                          <a:solidFill>
                            <a:srgbClr val="00B050"/>
                          </a:solidFill>
                        </a:rPr>
                        <a:t>(cant keep still) </a:t>
                      </a:r>
                      <a:r>
                        <a:rPr lang="en-US" sz="1050" b="1" kern="1200" dirty="0"/>
                        <a:t>,Headache ,Dizziness, Weight gain.</a:t>
                      </a:r>
                      <a:endParaRPr lang="en-US" sz="1050" b="1" kern="1200" dirty="0">
                        <a:solidFill>
                          <a:schemeClr val="tx1"/>
                        </a:solidFill>
                        <a:latin typeface="+mn-lt"/>
                        <a:ea typeface="+mn-ea"/>
                        <a:cs typeface="+mn-cs"/>
                      </a:endParaRPr>
                    </a:p>
                  </a:txBody>
                  <a:tcPr anchor="ctr"/>
                </a:tc>
                <a:tc>
                  <a:txBody>
                    <a:bodyPr/>
                    <a:lstStyle/>
                    <a:p>
                      <a:r>
                        <a:rPr lang="en-US" sz="1050" b="1" kern="1200" dirty="0">
                          <a:solidFill>
                            <a:srgbClr val="FF0000"/>
                          </a:solidFill>
                        </a:rPr>
                        <a:t>Agranulocytosis</a:t>
                      </a:r>
                      <a:r>
                        <a:rPr lang="en-US" sz="1050" b="1" kern="1200" dirty="0"/>
                        <a:t> - Seizures </a:t>
                      </a:r>
                      <a:r>
                        <a:rPr lang="en-US" sz="1050" b="1" kern="1200" dirty="0" smtClean="0"/>
                        <a:t>- Myocarditis - Excessive salivation </a:t>
                      </a:r>
                      <a:r>
                        <a:rPr lang="en-US" sz="1050" b="1" kern="1200" dirty="0"/>
                        <a:t>(during sleep) </a:t>
                      </a:r>
                      <a:endParaRPr lang="en-US" sz="1050" b="1" kern="1200" dirty="0">
                        <a:solidFill>
                          <a:schemeClr val="tx1"/>
                        </a:solidFill>
                        <a:latin typeface="+mn-lt"/>
                        <a:ea typeface="+mn-ea"/>
                        <a:cs typeface="+mn-cs"/>
                      </a:endParaRPr>
                    </a:p>
                  </a:txBody>
                  <a:tcPr anchor="ctr"/>
                </a:tc>
                <a:tc>
                  <a:txBody>
                    <a:bodyPr/>
                    <a:lstStyle/>
                    <a:p>
                      <a:r>
                        <a:rPr lang="en-US" sz="1050" b="1" kern="1200" dirty="0">
                          <a:solidFill>
                            <a:schemeClr val="tx1"/>
                          </a:solidFill>
                        </a:rPr>
                        <a:t>- Weight gain - -Sedation </a:t>
                      </a:r>
                      <a:r>
                        <a:rPr lang="en-US" sz="1050" b="1" kern="1200" dirty="0"/>
                        <a:t>Flatulence, increased salivation &amp; thirst. - Postural hypotension.</a:t>
                      </a:r>
                      <a:endParaRPr lang="en-US" sz="1050" b="1" kern="1200" dirty="0">
                        <a:solidFill>
                          <a:schemeClr val="tx1"/>
                        </a:solidFill>
                        <a:latin typeface="+mn-lt"/>
                        <a:ea typeface="+mn-ea"/>
                        <a:cs typeface="+mn-cs"/>
                      </a:endParaRPr>
                    </a:p>
                  </a:txBody>
                  <a:tcPr anchor="ctr"/>
                </a:tc>
                <a:tc>
                  <a:txBody>
                    <a:bodyPr/>
                    <a:lstStyle/>
                    <a:p>
                      <a:pPr marL="171450" indent="-171450">
                        <a:buFontTx/>
                        <a:buChar char="-"/>
                      </a:pPr>
                      <a:r>
                        <a:rPr lang="en-US" sz="1050" b="1" kern="1200" dirty="0"/>
                        <a:t>Sedation Hypotension Sluggishness</a:t>
                      </a:r>
                    </a:p>
                    <a:p>
                      <a:pPr marL="171450" indent="-171450">
                        <a:buFontTx/>
                        <a:buChar char="-"/>
                      </a:pPr>
                      <a:r>
                        <a:rPr lang="en-US" sz="1050" b="1" kern="1200" dirty="0">
                          <a:solidFill>
                            <a:srgbClr val="FF0000"/>
                          </a:solidFill>
                        </a:rPr>
                        <a:t>Dry mouth </a:t>
                      </a:r>
                      <a:r>
                        <a:rPr lang="en-US" sz="1050" b="1" kern="1200" dirty="0"/>
                        <a:t>- Increased appetite (weight gain) - Abdominal pain - Constipation </a:t>
                      </a:r>
                      <a:endParaRPr lang="en-US" sz="1050" b="1" kern="1200" dirty="0">
                        <a:solidFill>
                          <a:schemeClr val="tx1"/>
                        </a:solidFill>
                        <a:latin typeface="+mn-lt"/>
                        <a:ea typeface="+mn-ea"/>
                        <a:cs typeface="+mn-cs"/>
                      </a:endParaRPr>
                    </a:p>
                  </a:txBody>
                  <a:tcPr anchor="ctr"/>
                </a:tc>
                <a:tc>
                  <a:txBody>
                    <a:bodyPr/>
                    <a:lstStyle/>
                    <a:p>
                      <a:pPr marL="171450" indent="-171450">
                        <a:buFontTx/>
                        <a:buChar char="-"/>
                      </a:pPr>
                      <a:endParaRPr lang="en-US" sz="1050" b="1" kern="1200" dirty="0">
                        <a:solidFill>
                          <a:schemeClr val="tx1"/>
                        </a:solidFill>
                        <a:latin typeface="+mn-lt"/>
                        <a:ea typeface="+mn-ea"/>
                        <a:cs typeface="+mn-cs"/>
                      </a:endParaRPr>
                    </a:p>
                  </a:txBody>
                  <a:tcPr anchor="ctr"/>
                </a:tc>
                <a:extLst>
                  <a:ext uri="{0D108BD9-81ED-4DB2-BD59-A6C34878D82A}">
                    <a16:rowId xmlns:a16="http://schemas.microsoft.com/office/drawing/2014/main" val="1912231898"/>
                  </a:ext>
                </a:extLst>
              </a:tr>
              <a:tr h="1169667">
                <a:tc>
                  <a:txBody>
                    <a:bodyPr/>
                    <a:lstStyle/>
                    <a:p>
                      <a:pPr algn="ctr"/>
                      <a:r>
                        <a:rPr lang="en-US" sz="1100" b="1" dirty="0"/>
                        <a:t>Contra-</a:t>
                      </a:r>
                    </a:p>
                    <a:p>
                      <a:pPr algn="ctr"/>
                      <a:r>
                        <a:rPr lang="en-US" sz="1100" b="1" dirty="0"/>
                        <a:t>indications</a:t>
                      </a:r>
                      <a:r>
                        <a:rPr lang="en-US" sz="1100" b="1" baseline="0" dirty="0"/>
                        <a:t> </a:t>
                      </a:r>
                      <a:endParaRPr lang="en-US" sz="1100" b="1" dirty="0">
                        <a:latin typeface="+mn-lt"/>
                        <a:ea typeface="Kartika" charset="0"/>
                        <a:cs typeface="Kartika" charset="0"/>
                      </a:endParaRPr>
                    </a:p>
                  </a:txBody>
                  <a:tcPr vert="vert270" anchor="ctr">
                    <a:solidFill>
                      <a:schemeClr val="accent4"/>
                    </a:solidFill>
                  </a:tcPr>
                </a:tc>
                <a:tc>
                  <a:txBody>
                    <a:bodyPr/>
                    <a:lstStyle/>
                    <a:p>
                      <a:pPr rtl="1"/>
                      <a:r>
                        <a:rPr lang="en-US" sz="1013" b="1" kern="1200" dirty="0">
                          <a:solidFill>
                            <a:schemeClr val="tx1"/>
                          </a:solidFill>
                          <a:latin typeface="+mn-lt"/>
                          <a:ea typeface="+mn-ea"/>
                          <a:cs typeface="+mn-cs"/>
                        </a:rPr>
                        <a:t>Patients with long </a:t>
                      </a:r>
                    </a:p>
                    <a:p>
                      <a:pPr rtl="1"/>
                      <a:r>
                        <a:rPr lang="en-US" sz="1013" b="1" kern="1200" dirty="0">
                          <a:solidFill>
                            <a:schemeClr val="tx1"/>
                          </a:solidFill>
                          <a:latin typeface="+mn-lt"/>
                          <a:ea typeface="+mn-ea"/>
                          <a:cs typeface="+mn-cs"/>
                        </a:rPr>
                        <a:t>QT interval.</a:t>
                      </a:r>
                      <a:endParaRPr lang="ar-SA" sz="1013" b="1" kern="1200" dirty="0">
                        <a:solidFill>
                          <a:schemeClr val="tx1"/>
                        </a:solidFill>
                        <a:latin typeface="+mn-lt"/>
                        <a:ea typeface="+mn-ea"/>
                        <a:cs typeface="+mn-cs"/>
                      </a:endParaRPr>
                    </a:p>
                    <a:p>
                      <a:endParaRPr lang="en-US" sz="1013" b="1" kern="1200" dirty="0">
                        <a:solidFill>
                          <a:schemeClr val="tx1"/>
                        </a:solidFill>
                        <a:latin typeface="+mn-lt"/>
                        <a:ea typeface="+mn-ea"/>
                        <a:cs typeface="+mn-cs"/>
                      </a:endParaRPr>
                    </a:p>
                  </a:txBody>
                  <a:tcPr anchor="ctr"/>
                </a:tc>
                <a:tc>
                  <a:txBody>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lang="en-US" sz="1000" b="1" kern="1200" dirty="0">
                          <a:solidFill>
                            <a:srgbClr val="FF0000"/>
                          </a:solidFill>
                        </a:rPr>
                        <a:t>It increases mortality in elderly patients with dementia-related psychosis.</a:t>
                      </a:r>
                    </a:p>
                  </a:txBody>
                  <a:tcPr anchor="ctr"/>
                </a:tc>
                <a:tc>
                  <a:txBody>
                    <a:bodyPr/>
                    <a:lstStyle/>
                    <a:p>
                      <a:r>
                        <a:rPr lang="en-US" sz="1000" b="1" dirty="0">
                          <a:solidFill>
                            <a:srgbClr val="00B050"/>
                          </a:solidFill>
                        </a:rPr>
                        <a:t>it contraindicated in patient</a:t>
                      </a:r>
                      <a:r>
                        <a:rPr lang="en-US" sz="1000" b="1" baseline="0" dirty="0">
                          <a:solidFill>
                            <a:srgbClr val="00B050"/>
                          </a:solidFill>
                        </a:rPr>
                        <a:t> with epilepsy</a:t>
                      </a:r>
                      <a:endParaRPr lang="en-US" sz="1000" b="1" dirty="0">
                        <a:solidFill>
                          <a:srgbClr val="00B050"/>
                        </a:solidFill>
                      </a:endParaRPr>
                    </a:p>
                  </a:txBody>
                  <a:tcPr anchor="ctr"/>
                </a:tc>
                <a:tc>
                  <a:txBody>
                    <a:bodyPr/>
                    <a:lstStyle/>
                    <a:p>
                      <a:endParaRPr lang="en-US" b="1" dirty="0"/>
                    </a:p>
                  </a:txBody>
                  <a:tcPr anchor="ctr"/>
                </a:tc>
                <a:tc>
                  <a:txBody>
                    <a:bodyPr/>
                    <a:lstStyle/>
                    <a:p>
                      <a:endParaRPr lang="en-US" b="1" dirty="0"/>
                    </a:p>
                  </a:txBody>
                  <a:tcPr anchor="ctr"/>
                </a:tc>
                <a:tc>
                  <a:txBody>
                    <a:bodyPr/>
                    <a:lstStyle/>
                    <a:p>
                      <a:endParaRPr lang="en-US" b="1" dirty="0"/>
                    </a:p>
                  </a:txBody>
                  <a:tcPr anchor="ctr"/>
                </a:tc>
                <a:extLst>
                  <a:ext uri="{0D108BD9-81ED-4DB2-BD59-A6C34878D82A}">
                    <a16:rowId xmlns:a16="http://schemas.microsoft.com/office/drawing/2014/main" val="1649744934"/>
                  </a:ext>
                </a:extLst>
              </a:tr>
            </a:tbl>
          </a:graphicData>
        </a:graphic>
      </p:graphicFrame>
      <p:sp>
        <p:nvSpPr>
          <p:cNvPr id="20" name="Rectangle 19">
            <a:extLst>
              <a:ext uri="{FF2B5EF4-FFF2-40B4-BE49-F238E27FC236}">
                <a16:creationId xmlns:a16="http://schemas.microsoft.com/office/drawing/2014/main" id="{F6A85AED-6C3C-46AB-AC52-25B8D166F184}"/>
              </a:ext>
            </a:extLst>
          </p:cNvPr>
          <p:cNvSpPr/>
          <p:nvPr/>
        </p:nvSpPr>
        <p:spPr>
          <a:xfrm>
            <a:off x="1" y="0"/>
            <a:ext cx="6858000" cy="56692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n w="6600">
                  <a:solidFill>
                    <a:schemeClr val="tx1"/>
                  </a:solidFill>
                  <a:prstDash val="solid"/>
                </a:ln>
                <a:solidFill>
                  <a:schemeClr val="bg1"/>
                </a:solidFill>
                <a:effectLst>
                  <a:outerShdw dist="38100" dir="2700000" algn="tl" rotWithShape="0">
                    <a:schemeClr val="accent2"/>
                  </a:outerShdw>
                </a:effectLst>
                <a:latin typeface="Abadi MT Condensed Extra Bold" charset="0"/>
                <a:ea typeface="Abadi MT Condensed Extra Bold" charset="0"/>
                <a:cs typeface="Abadi MT Condensed Extra Bold" charset="0"/>
              </a:rPr>
              <a:t>Atypical Antipsychotics </a:t>
            </a:r>
          </a:p>
        </p:txBody>
      </p:sp>
      <p:sp>
        <p:nvSpPr>
          <p:cNvPr id="21" name="TextBox 20"/>
          <p:cNvSpPr txBox="1"/>
          <p:nvPr/>
        </p:nvSpPr>
        <p:spPr>
          <a:xfrm>
            <a:off x="5256836" y="132993"/>
            <a:ext cx="1388962" cy="300942"/>
          </a:xfrm>
          <a:prstGeom prst="rect">
            <a:avLst/>
          </a:prstGeom>
          <a:noFill/>
        </p:spPr>
        <p:txBody>
          <a:bodyPr wrap="square" rtlCol="0">
            <a:spAutoFit/>
          </a:bodyPr>
          <a:lstStyle/>
          <a:p>
            <a:r>
              <a:rPr lang="en-US" b="1" dirty="0">
                <a:solidFill>
                  <a:srgbClr val="FF0000"/>
                </a:solidFill>
              </a:rPr>
              <a:t>*very important </a:t>
            </a:r>
          </a:p>
        </p:txBody>
      </p:sp>
      <p:sp>
        <p:nvSpPr>
          <p:cNvPr id="2" name="TextBox 1">
            <a:extLst>
              <a:ext uri="{FF2B5EF4-FFF2-40B4-BE49-F238E27FC236}">
                <a16:creationId xmlns:a16="http://schemas.microsoft.com/office/drawing/2014/main" id="{C77B43CC-7BB0-464A-98A7-6003D1039A91}"/>
              </a:ext>
            </a:extLst>
          </p:cNvPr>
          <p:cNvSpPr txBox="1"/>
          <p:nvPr/>
        </p:nvSpPr>
        <p:spPr>
          <a:xfrm>
            <a:off x="1348087" y="822249"/>
            <a:ext cx="1305165" cy="230832"/>
          </a:xfrm>
          <a:prstGeom prst="rect">
            <a:avLst/>
          </a:prstGeom>
          <a:noFill/>
        </p:spPr>
        <p:txBody>
          <a:bodyPr wrap="none" rtlCol="1">
            <a:spAutoFit/>
          </a:bodyPr>
          <a:lstStyle/>
          <a:p>
            <a:r>
              <a:rPr lang="en-US" sz="900" b="1" dirty="0">
                <a:solidFill>
                  <a:srgbClr val="00B050"/>
                </a:solidFill>
              </a:rPr>
              <a:t>Remember it’s Atypical</a:t>
            </a:r>
            <a:endParaRPr lang="ar-SA" sz="900" b="1" dirty="0">
              <a:solidFill>
                <a:srgbClr val="00B050"/>
              </a:solidFill>
            </a:endParaRPr>
          </a:p>
        </p:txBody>
      </p:sp>
    </p:spTree>
    <p:extLst>
      <p:ext uri="{BB962C8B-B14F-4D97-AF65-F5344CB8AC3E}">
        <p14:creationId xmlns:p14="http://schemas.microsoft.com/office/powerpoint/2010/main" val="12786165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6A85AED-6C3C-46AB-AC52-25B8D166F184}"/>
              </a:ext>
            </a:extLst>
          </p:cNvPr>
          <p:cNvSpPr/>
          <p:nvPr/>
        </p:nvSpPr>
        <p:spPr>
          <a:xfrm>
            <a:off x="1" y="0"/>
            <a:ext cx="6858000" cy="56692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n w="6600">
                  <a:solidFill>
                    <a:schemeClr val="tx1"/>
                  </a:solidFill>
                  <a:prstDash val="solid"/>
                </a:ln>
                <a:solidFill>
                  <a:schemeClr val="bg1"/>
                </a:solidFill>
                <a:effectLst>
                  <a:outerShdw dist="38100" dir="2700000" algn="tl" rotWithShape="0">
                    <a:schemeClr val="accent2"/>
                  </a:outerShdw>
                </a:effectLst>
                <a:latin typeface="Abadi MT Condensed Extra Bold" charset="0"/>
                <a:ea typeface="Abadi MT Condensed Extra Bold" charset="0"/>
                <a:cs typeface="Abadi MT Condensed Extra Bold" charset="0"/>
              </a:rPr>
              <a:t>Summary  </a:t>
            </a:r>
          </a:p>
        </p:txBody>
      </p:sp>
      <p:sp>
        <p:nvSpPr>
          <p:cNvPr id="5" name="TextBox 4"/>
          <p:cNvSpPr txBox="1"/>
          <p:nvPr/>
        </p:nvSpPr>
        <p:spPr>
          <a:xfrm>
            <a:off x="153365" y="763928"/>
            <a:ext cx="6551271" cy="4801314"/>
          </a:xfrm>
          <a:prstGeom prst="rect">
            <a:avLst/>
          </a:prstGeom>
          <a:noFill/>
        </p:spPr>
        <p:txBody>
          <a:bodyPr wrap="square" rtlCol="0">
            <a:spAutoFit/>
          </a:bodyPr>
          <a:lstStyle/>
          <a:p>
            <a:pPr marL="285750" indent="-285750">
              <a:buFont typeface="Wingdings" charset="2"/>
              <a:buChar char="Ø"/>
            </a:pPr>
            <a:r>
              <a:rPr lang="en-US" sz="1800" dirty="0"/>
              <a:t>Drugs used in schizophrenia are classified according to chemical structures. </a:t>
            </a:r>
          </a:p>
          <a:p>
            <a:pPr marL="285750" indent="-285750">
              <a:buFont typeface="Wingdings" charset="2"/>
              <a:buChar char="Ø"/>
            </a:pPr>
            <a:r>
              <a:rPr lang="en-US" sz="1800" b="1" dirty="0">
                <a:solidFill>
                  <a:srgbClr val="FF0000"/>
                </a:solidFill>
              </a:rPr>
              <a:t>The advantages of atypical drugs include : </a:t>
            </a:r>
          </a:p>
          <a:p>
            <a:pPr marL="285750" indent="-285750">
              <a:buFont typeface="Arial" charset="0"/>
              <a:buChar char="•"/>
            </a:pPr>
            <a:r>
              <a:rPr lang="en-US" sz="1800" dirty="0"/>
              <a:t>They block both dopaminergic &amp; serotonergic drugs. </a:t>
            </a:r>
          </a:p>
          <a:p>
            <a:pPr marL="285750" indent="-285750">
              <a:buFont typeface="Arial" charset="0"/>
              <a:buChar char="•"/>
            </a:pPr>
            <a:r>
              <a:rPr lang="en-US" sz="1800" dirty="0"/>
              <a:t>They are effective in refractory cases of schizophrenia </a:t>
            </a:r>
          </a:p>
          <a:p>
            <a:pPr marL="285750" indent="-285750">
              <a:buFont typeface="Arial" charset="0"/>
              <a:buChar char="•"/>
            </a:pPr>
            <a:r>
              <a:rPr lang="en-US" sz="1800" dirty="0"/>
              <a:t>They produce few extrapyramidal effects</a:t>
            </a:r>
          </a:p>
          <a:p>
            <a:pPr marL="285750" indent="-285750">
              <a:buFont typeface="Wingdings" charset="2"/>
              <a:buChar char="Ø"/>
            </a:pPr>
            <a:r>
              <a:rPr lang="en-US" sz="1800" dirty="0"/>
              <a:t>The pharmacological actions of antipsychotic drugs result from : </a:t>
            </a:r>
          </a:p>
          <a:p>
            <a:pPr marL="285750" indent="-285750">
              <a:buFont typeface="Arial" charset="0"/>
              <a:buChar char="•"/>
            </a:pPr>
            <a:r>
              <a:rPr lang="en-US" sz="1800" dirty="0"/>
              <a:t>Blocking dopamine receptors at different areas in the brain. </a:t>
            </a:r>
          </a:p>
          <a:p>
            <a:pPr marL="285750" indent="-285750">
              <a:buFont typeface="Arial" charset="0"/>
              <a:buChar char="•"/>
            </a:pPr>
            <a:r>
              <a:rPr lang="en-US" sz="1800" dirty="0"/>
              <a:t>Blocking muscarinic receptors </a:t>
            </a:r>
          </a:p>
          <a:p>
            <a:pPr marL="285750" indent="-285750">
              <a:buFont typeface="Arial" charset="0"/>
              <a:buChar char="•"/>
            </a:pPr>
            <a:r>
              <a:rPr lang="en-US" sz="1800" dirty="0"/>
              <a:t>Blocking α-adrenergic receptors </a:t>
            </a:r>
          </a:p>
          <a:p>
            <a:pPr marL="285750" indent="-285750">
              <a:buFont typeface="Arial" charset="0"/>
              <a:buChar char="•"/>
            </a:pPr>
            <a:r>
              <a:rPr lang="en-US" sz="1800" dirty="0"/>
              <a:t>Blocking H1 receptors </a:t>
            </a:r>
          </a:p>
          <a:p>
            <a:pPr marL="285750" indent="-285750">
              <a:buFont typeface="Arial" charset="0"/>
              <a:buChar char="•"/>
            </a:pPr>
            <a:r>
              <a:rPr lang="en-US" sz="1800" dirty="0"/>
              <a:t>Adverse effects on CNS are due to blocking dopamine receptors at areas other than mesolimbic area</a:t>
            </a:r>
          </a:p>
          <a:p>
            <a:pPr marL="285750" indent="-285750">
              <a:buFont typeface="Arial" charset="0"/>
              <a:buChar char="•"/>
            </a:pPr>
            <a:r>
              <a:rPr lang="en-US" sz="1800" dirty="0"/>
              <a:t>Blockade of H1, muscarinic &amp; α- adrenergic receptors. </a:t>
            </a:r>
          </a:p>
          <a:p>
            <a:pPr marL="285750" indent="-285750">
              <a:buFont typeface="Wingdings" charset="2"/>
              <a:buChar char="Ø"/>
            </a:pPr>
            <a:r>
              <a:rPr lang="en-US" sz="1800" dirty="0"/>
              <a:t>The main clinical use is in schizophrenia </a:t>
            </a:r>
          </a:p>
          <a:p>
            <a:pPr marL="285750" indent="-285750">
              <a:buFont typeface="Arial" charset="0"/>
              <a:buChar char="•"/>
            </a:pPr>
            <a:r>
              <a:rPr lang="en-US" sz="1800" dirty="0"/>
              <a:t>Examples of atypical drugs includes : </a:t>
            </a:r>
            <a:r>
              <a:rPr lang="en-US" sz="1800" b="1" dirty="0">
                <a:solidFill>
                  <a:srgbClr val="0432FF"/>
                </a:solidFill>
              </a:rPr>
              <a:t>Clozapine Risperidone Olanzapine Quetiapine Ziprasidone</a:t>
            </a:r>
          </a:p>
        </p:txBody>
      </p:sp>
      <p:pic>
        <p:nvPicPr>
          <p:cNvPr id="6" name="Picture 2"/>
          <p:cNvPicPr>
            <a:picLocks noChangeAspect="1"/>
          </p:cNvPicPr>
          <p:nvPr/>
        </p:nvPicPr>
        <p:blipFill rotWithShape="1">
          <a:blip r:embed="rId3">
            <a:extLst>
              <a:ext uri="{28A0092B-C50C-407E-A947-70E740481C1C}">
                <a14:useLocalDpi xmlns:a14="http://schemas.microsoft.com/office/drawing/2010/main" val="0"/>
              </a:ext>
            </a:extLst>
          </a:blip>
          <a:srcRect l="16169" t="15126" r="16890" b="2950"/>
          <a:stretch/>
        </p:blipFill>
        <p:spPr>
          <a:xfrm>
            <a:off x="153365" y="5735557"/>
            <a:ext cx="3352317" cy="1177308"/>
          </a:xfrm>
          <a:prstGeom prst="rect">
            <a:avLst/>
          </a:prstGeom>
        </p:spPr>
      </p:pic>
      <p:sp>
        <p:nvSpPr>
          <p:cNvPr id="2" name="مستطيل 1"/>
          <p:cNvSpPr/>
          <p:nvPr/>
        </p:nvSpPr>
        <p:spPr>
          <a:xfrm>
            <a:off x="1" y="6997464"/>
            <a:ext cx="3730751" cy="2862322"/>
          </a:xfrm>
          <a:prstGeom prst="rect">
            <a:avLst/>
          </a:prstGeom>
        </p:spPr>
        <p:txBody>
          <a:bodyPr wrap="square">
            <a:spAutoFit/>
          </a:bodyPr>
          <a:lstStyle/>
          <a:p>
            <a:pPr>
              <a:spcBef>
                <a:spcPct val="0"/>
              </a:spcBef>
            </a:pPr>
            <a:r>
              <a:rPr lang="en-US" altLang="en-US" sz="1200" b="1" dirty="0">
                <a:cs typeface="Arial" charset="0"/>
              </a:rPr>
              <a:t>The synapse and synaptic neurotransmission</a:t>
            </a:r>
          </a:p>
          <a:p>
            <a:pPr>
              <a:spcBef>
                <a:spcPct val="0"/>
              </a:spcBef>
            </a:pPr>
            <a:r>
              <a:rPr lang="en-US" altLang="en-US" sz="1200" dirty="0">
                <a:cs typeface="Arial" charset="0"/>
              </a:rPr>
              <a:t>Describe the synapse and the process of chemical neurotransmission. Indicate how vesicles containing a neurotransmitter, such as dopamine (the stars), move toward the presynaptic membrane as an electrical impulse arrives at the terminal. Describe the process of dopamine release (show how the vesicles fuse with the presynaptic membrane). Once inside the synaptic cleft, the dopamine can bind to specific proteins called dopamine receptors (in blue) on the membrane of a neighboring neuron. Introduce the idea that occupation of receptors by neurotransmitters causes various actions in the cell; activation or inhibition of enzymes, entry or exit of certain ions. State that you will describe how this happens in a few moments</a:t>
            </a:r>
            <a:endParaRPr lang="ar-SA" dirty="0"/>
          </a:p>
        </p:txBody>
      </p:sp>
      <p:sp>
        <p:nvSpPr>
          <p:cNvPr id="3" name="مستطيل 2"/>
          <p:cNvSpPr/>
          <p:nvPr/>
        </p:nvSpPr>
        <p:spPr>
          <a:xfrm>
            <a:off x="4090898" y="7028318"/>
            <a:ext cx="2767102" cy="1754326"/>
          </a:xfrm>
          <a:prstGeom prst="rect">
            <a:avLst/>
          </a:prstGeom>
        </p:spPr>
        <p:txBody>
          <a:bodyPr wrap="square">
            <a:spAutoFit/>
          </a:bodyPr>
          <a:lstStyle/>
          <a:p>
            <a:pPr>
              <a:spcBef>
                <a:spcPct val="0"/>
              </a:spcBef>
            </a:pPr>
            <a:r>
              <a:rPr lang="en-US" altLang="en-US" sz="1200" b="1" dirty="0">
                <a:cs typeface="Arial" charset="0"/>
              </a:rPr>
              <a:t>Dopamine binding to receptors and uptake pumps in the nucleus </a:t>
            </a:r>
            <a:r>
              <a:rPr lang="en-US" altLang="en-US" sz="1200" b="1" dirty="0" err="1">
                <a:cs typeface="Arial" charset="0"/>
              </a:rPr>
              <a:t>accumbens</a:t>
            </a:r>
            <a:endParaRPr lang="en-US" altLang="en-US" sz="1200" b="1" dirty="0">
              <a:cs typeface="Arial" charset="0"/>
            </a:endParaRPr>
          </a:p>
          <a:p>
            <a:pPr>
              <a:spcBef>
                <a:spcPct val="0"/>
              </a:spcBef>
            </a:pPr>
            <a:r>
              <a:rPr lang="en-US" altLang="en-US" sz="1200" dirty="0">
                <a:cs typeface="Arial" charset="0"/>
              </a:rPr>
              <a:t>Explain that cocaine concentrates in areas of the brain that are rich in dopamine synapses. Review dopamine transmission in the nucleus </a:t>
            </a:r>
            <a:r>
              <a:rPr lang="en-US" altLang="en-US" sz="1200" dirty="0" err="1">
                <a:cs typeface="Arial" charset="0"/>
              </a:rPr>
              <a:t>accumbens</a:t>
            </a:r>
            <a:r>
              <a:rPr lang="en-US" altLang="en-US" sz="1200" dirty="0">
                <a:cs typeface="Arial" charset="0"/>
              </a:rPr>
              <a:t>. Point to dopamine in the synapse and to dopamine bound to dopamine receptors and to uptake pumps on the terminal.</a:t>
            </a:r>
          </a:p>
        </p:txBody>
      </p:sp>
      <p:pic>
        <p:nvPicPr>
          <p:cNvPr id="7" name="Picture 13"/>
          <p:cNvPicPr>
            <a:picLocks noChangeAspect="1"/>
          </p:cNvPicPr>
          <p:nvPr/>
        </p:nvPicPr>
        <p:blipFill rotWithShape="1">
          <a:blip r:embed="rId4">
            <a:extLst>
              <a:ext uri="{28A0092B-C50C-407E-A947-70E740481C1C}">
                <a14:useLocalDpi xmlns:a14="http://schemas.microsoft.com/office/drawing/2010/main" val="0"/>
              </a:ext>
            </a:extLst>
          </a:blip>
          <a:srcRect l="16056" t="12451" r="16590" b="6506"/>
          <a:stretch/>
        </p:blipFill>
        <p:spPr>
          <a:xfrm>
            <a:off x="4158437" y="5735558"/>
            <a:ext cx="2699563" cy="1177308"/>
          </a:xfrm>
          <a:prstGeom prst="rect">
            <a:avLst/>
          </a:prstGeom>
        </p:spPr>
      </p:pic>
      <p:cxnSp>
        <p:nvCxnSpPr>
          <p:cNvPr id="9" name="موصل مستقيم 8"/>
          <p:cNvCxnSpPr/>
          <p:nvPr/>
        </p:nvCxnSpPr>
        <p:spPr>
          <a:xfrm>
            <a:off x="0" y="5565242"/>
            <a:ext cx="6858000" cy="0"/>
          </a:xfrm>
          <a:prstGeom prst="line">
            <a:avLst/>
          </a:prstGeom>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667080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2938</TotalTime>
  <Words>2143</Words>
  <Application>Microsoft Office PowerPoint</Application>
  <PresentationFormat>A4 Paper (210x297 mm)</PresentationFormat>
  <Paragraphs>367</Paragraphs>
  <Slides>10</Slides>
  <Notes>5</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10</vt:i4>
      </vt:variant>
    </vt:vector>
  </HeadingPairs>
  <TitlesOfParts>
    <vt:vector size="24" baseType="lpstr">
      <vt:lpstr>Abadi MT Condensed Extra Bold</vt:lpstr>
      <vt:lpstr>Al Tarikh</vt:lpstr>
      <vt:lpstr>Arial</vt:lpstr>
      <vt:lpstr>Calibri</vt:lpstr>
      <vt:lpstr>Calibri Light</vt:lpstr>
      <vt:lpstr>Century Gothic</vt:lpstr>
      <vt:lpstr>CenturyGothic</vt:lpstr>
      <vt:lpstr>Goudy Old Style</vt:lpstr>
      <vt:lpstr>Kartika</vt:lpstr>
      <vt:lpstr>Symbol</vt:lpstr>
      <vt:lpstr>Traditional Arabic</vt:lpstr>
      <vt:lpstr>Tsukushi A Round Gothic</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لين</dc:creator>
  <cp:lastModifiedBy>abdulaziz abdullah</cp:lastModifiedBy>
  <cp:revision>163</cp:revision>
  <cp:lastPrinted>2017-09-20T21:28:47Z</cp:lastPrinted>
  <dcterms:created xsi:type="dcterms:W3CDTF">2017-09-15T11:36:59Z</dcterms:created>
  <dcterms:modified xsi:type="dcterms:W3CDTF">2017-10-27T23:17:43Z</dcterms:modified>
</cp:coreProperties>
</file>