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0"/>
  </p:notesMasterIdLst>
  <p:sldIdLst>
    <p:sldId id="276" r:id="rId2"/>
    <p:sldId id="270" r:id="rId3"/>
    <p:sldId id="277" r:id="rId4"/>
    <p:sldId id="280" r:id="rId5"/>
    <p:sldId id="279" r:id="rId6"/>
    <p:sldId id="281" r:id="rId7"/>
    <p:sldId id="268" r:id="rId8"/>
    <p:sldId id="278" r:id="rId9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AAAAAA"/>
    <a:srgbClr val="E9B9FF"/>
    <a:srgbClr val="D883FF"/>
    <a:srgbClr val="FF7E79"/>
    <a:srgbClr val="009193"/>
    <a:srgbClr val="FF9300"/>
    <a:srgbClr val="FFD579"/>
    <a:srgbClr val="941651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7"/>
    <p:restoredTop sz="95046"/>
  </p:normalViewPr>
  <p:slideViewPr>
    <p:cSldViewPr snapToGrid="0" snapToObjects="1">
      <p:cViewPr>
        <p:scale>
          <a:sx n="175" d="100"/>
          <a:sy n="175" d="100"/>
        </p:scale>
        <p:origin x="648" y="-31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8CB0F-7F90-8844-A6B3-259345001C46}" type="doc">
      <dgm:prSet loTypeId="urn:microsoft.com/office/officeart/2005/8/layout/orgChart1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042DFA2-E4B4-F84E-AD5A-67EB849D9C3D}">
      <dgm:prSet phldrT="[Text]" custT="1"/>
      <dgm:spPr>
        <a:ln w="28575">
          <a:solidFill>
            <a:srgbClr val="941651">
              <a:alpha val="76078"/>
            </a:srgb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Treatment of anxiety </a:t>
          </a:r>
          <a:endParaRPr lang="en-US" sz="1800" b="1" dirty="0">
            <a:solidFill>
              <a:schemeClr val="tx1"/>
            </a:solidFill>
          </a:endParaRPr>
        </a:p>
      </dgm:t>
    </dgm:pt>
    <dgm:pt modelId="{5E64416E-9CA5-3040-8C29-B688DC4739F9}" type="parTrans" cxnId="{6B150705-6DBA-0B46-AA20-7FAC4ABB3AD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FE87E747-3AE0-A946-8A14-DBEEF43214FC}" type="sibTrans" cxnId="{6B150705-6DBA-0B46-AA20-7FAC4ABB3AD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31B2BF75-18D7-104D-9396-AE70690C3AB0}">
      <dgm:prSet phldrT="[Text]" custT="1"/>
      <dgm:spPr>
        <a:ln w="28575">
          <a:solidFill>
            <a:srgbClr val="929292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432FF"/>
              </a:solidFill>
            </a:rPr>
            <a:t>Benzodiazepines </a:t>
          </a:r>
        </a:p>
        <a:p>
          <a:r>
            <a:rPr lang="en-US" sz="1100" b="1" dirty="0" smtClean="0">
              <a:solidFill>
                <a:srgbClr val="0432FF"/>
              </a:solidFill>
            </a:rPr>
            <a:t>(BDZ)</a:t>
          </a:r>
          <a:endParaRPr lang="en-US" sz="1100" b="1" dirty="0">
            <a:solidFill>
              <a:srgbClr val="0432FF"/>
            </a:solidFill>
          </a:endParaRPr>
        </a:p>
      </dgm:t>
    </dgm:pt>
    <dgm:pt modelId="{3D58FAAB-A6BB-324D-9F74-1781660CD3FD}" type="parTrans" cxnId="{0219FE3E-88AC-8A4E-B7F8-B4369EFC1B9F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BBE7E359-D269-E74C-9748-1FD7B8B40E63}" type="sibTrans" cxnId="{0219FE3E-88AC-8A4E-B7F8-B4369EFC1B9F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EB677658-1C80-C84E-85CF-21EDD8ADC2F3}">
      <dgm:prSet phldrT="[Text]" custT="1"/>
      <dgm:spPr>
        <a:ln w="28575">
          <a:solidFill>
            <a:srgbClr val="009193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Psychotherapy (</a:t>
          </a:r>
          <a:r>
            <a:rPr lang="en-US" sz="1200" b="1" dirty="0" smtClean="0">
              <a:solidFill>
                <a:srgbClr val="00B050"/>
              </a:solidFill>
            </a:rPr>
            <a:t>cognitive behavioral therapy</a:t>
          </a:r>
          <a:r>
            <a:rPr lang="en-US" sz="1200" b="1" dirty="0" smtClean="0">
              <a:solidFill>
                <a:schemeClr val="tx1"/>
              </a:solidFill>
            </a:rPr>
            <a:t>) </a:t>
          </a:r>
          <a:r>
            <a:rPr lang="en-US" sz="1200" b="0" dirty="0" smtClean="0">
              <a:solidFill>
                <a:srgbClr val="00B050"/>
              </a:solidFill>
            </a:rPr>
            <a:t>(talk to someone)</a:t>
          </a:r>
          <a:endParaRPr lang="en-US" sz="1200" b="0" dirty="0">
            <a:solidFill>
              <a:srgbClr val="00B050"/>
            </a:solidFill>
          </a:endParaRPr>
        </a:p>
      </dgm:t>
    </dgm:pt>
    <dgm:pt modelId="{73393D31-70F2-B941-8DDD-64F2F882794F}" type="parTrans" cxnId="{37368A76-D869-334B-AB44-2C37DE830547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0ABDDCE4-D55D-E24C-842B-4A3E65355526}" type="sibTrans" cxnId="{37368A76-D869-334B-AB44-2C37DE830547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0D6C05C-153C-274D-B1E3-BBDFC8F35EED}">
      <dgm:prSet custT="1"/>
      <dgm:spPr>
        <a:ln w="28575">
          <a:solidFill>
            <a:srgbClr val="009193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Anxiolytics</a:t>
          </a:r>
        </a:p>
        <a:p>
          <a:r>
            <a:rPr lang="en-US" sz="1000" b="0" dirty="0" smtClean="0">
              <a:solidFill>
                <a:srgbClr val="00B050"/>
              </a:solidFill>
            </a:rPr>
            <a:t>(Anti anxiety agent ) </a:t>
          </a:r>
          <a:endParaRPr lang="en-US" sz="1000" b="0" dirty="0">
            <a:solidFill>
              <a:srgbClr val="00B050"/>
            </a:solidFill>
          </a:endParaRPr>
        </a:p>
      </dgm:t>
    </dgm:pt>
    <dgm:pt modelId="{C3337D71-0EDA-6941-9002-559DD64E1425}" type="parTrans" cxnId="{7D6111C1-C9AB-6E42-A646-9A624576197F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34D6A439-9C0F-2E4A-A8A2-CBB1AE95C4D4}" type="sibTrans" cxnId="{7D6111C1-C9AB-6E42-A646-9A624576197F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1C93E684-97EF-4E49-BEAC-D3C7C92344B5}">
      <dgm:prSet custT="1"/>
      <dgm:spPr>
        <a:ln w="28575">
          <a:solidFill>
            <a:srgbClr val="929292"/>
          </a:solidFill>
        </a:ln>
      </dgm:spPr>
      <dgm:t>
        <a:bodyPr/>
        <a:lstStyle/>
        <a:p>
          <a:r>
            <a:rPr lang="en-US" sz="1100" b="1" smtClean="0">
              <a:solidFill>
                <a:srgbClr val="0432FF"/>
              </a:solidFill>
            </a:rPr>
            <a:t>5HT reuptake inhibitors </a:t>
          </a:r>
          <a:endParaRPr lang="en-US" sz="1100" b="1" dirty="0">
            <a:solidFill>
              <a:srgbClr val="0432FF"/>
            </a:solidFill>
          </a:endParaRPr>
        </a:p>
      </dgm:t>
    </dgm:pt>
    <dgm:pt modelId="{3B9AC1A8-B0E7-E048-9BB2-51E958D26A7D}" type="parTrans" cxnId="{A59D45C9-149A-2240-8427-9C524C59350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68E2C472-A79E-C74E-A9AB-1BAA5C72EFDD}" type="sibTrans" cxnId="{A59D45C9-149A-2240-8427-9C524C59350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0EB9DC8-D95F-3E46-BD07-436281622D20}">
      <dgm:prSet custT="1"/>
      <dgm:spPr>
        <a:ln w="28575">
          <a:solidFill>
            <a:srgbClr val="929292"/>
          </a:solidFill>
        </a:ln>
      </dgm:spPr>
      <dgm:t>
        <a:bodyPr/>
        <a:lstStyle/>
        <a:p>
          <a:r>
            <a:rPr lang="en-US" sz="1100" b="1" smtClean="0">
              <a:solidFill>
                <a:srgbClr val="0432FF"/>
              </a:solidFill>
            </a:rPr>
            <a:t>5HT</a:t>
          </a:r>
          <a:r>
            <a:rPr lang="en-US" sz="1100" b="1" baseline="-25000" smtClean="0">
              <a:solidFill>
                <a:srgbClr val="0432FF"/>
              </a:solidFill>
            </a:rPr>
            <a:t>1A</a:t>
          </a:r>
          <a:r>
            <a:rPr lang="en-US" sz="1100" b="1" smtClean="0">
              <a:solidFill>
                <a:srgbClr val="0432FF"/>
              </a:solidFill>
            </a:rPr>
            <a:t> agonists </a:t>
          </a:r>
          <a:endParaRPr lang="en-US" sz="1100" b="1" dirty="0">
            <a:solidFill>
              <a:srgbClr val="0432FF"/>
            </a:solidFill>
          </a:endParaRPr>
        </a:p>
      </dgm:t>
    </dgm:pt>
    <dgm:pt modelId="{C2BFD033-811B-A24E-B793-D63ED3913C1F}" type="parTrans" cxnId="{AEC8036B-7556-3941-AD0B-E266F0E9456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12A19A4-15CF-0F43-BE97-A49C7E6F168A}" type="sibTrans" cxnId="{AEC8036B-7556-3941-AD0B-E266F0E9456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772E0E6-EB5A-E949-B13F-187B00280C26}">
      <dgm:prSet custT="1"/>
      <dgm:spPr>
        <a:ln w="28575">
          <a:solidFill>
            <a:srgbClr val="929292"/>
          </a:solidFill>
        </a:ln>
      </dgm:spPr>
      <dgm:t>
        <a:bodyPr/>
        <a:lstStyle/>
        <a:p>
          <a:r>
            <a:rPr lang="en-US" sz="1100" b="1" smtClean="0">
              <a:solidFill>
                <a:srgbClr val="0432FF"/>
              </a:solidFill>
            </a:rPr>
            <a:t>Antidepressants</a:t>
          </a:r>
          <a:endParaRPr lang="en-US" sz="1100" b="1" dirty="0">
            <a:solidFill>
              <a:srgbClr val="0432FF"/>
            </a:solidFill>
          </a:endParaRPr>
        </a:p>
      </dgm:t>
    </dgm:pt>
    <dgm:pt modelId="{B83E5B03-5D01-3843-962C-9E91BC07414A}" type="parTrans" cxnId="{4662D918-3EAF-1E4D-85D9-B3F4CE1611A8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FA63F9AD-972F-A748-89C5-A74A1C85D32C}" type="sibTrans" cxnId="{4662D918-3EAF-1E4D-85D9-B3F4CE1611A8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D51CD81-8B74-784A-AE1D-8D88F720709C}">
      <dgm:prSet custT="1"/>
      <dgm:spPr>
        <a:ln w="28575">
          <a:solidFill>
            <a:srgbClr val="929292"/>
          </a:solidFill>
        </a:ln>
      </dgm:spPr>
      <dgm:t>
        <a:bodyPr/>
        <a:lstStyle/>
        <a:p>
          <a:r>
            <a:rPr lang="en-US" sz="1100" b="1" dirty="0" smtClean="0">
              <a:solidFill>
                <a:srgbClr val="0432FF"/>
              </a:solidFill>
            </a:rPr>
            <a:t>Beta-adrenergic blockers </a:t>
          </a:r>
          <a:endParaRPr lang="en-US" sz="1100" b="1" dirty="0">
            <a:solidFill>
              <a:srgbClr val="0432FF"/>
            </a:solidFill>
          </a:endParaRPr>
        </a:p>
      </dgm:t>
    </dgm:pt>
    <dgm:pt modelId="{FB8D5AF1-3B2F-544B-977F-7D4B9C2CAA73}" type="parTrans" cxnId="{2AACCAB4-5F65-A04F-9703-B36D5313BE2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5C2552E9-91C1-C647-92F3-9A12DFFA1FD9}" type="sibTrans" cxnId="{2AACCAB4-5F65-A04F-9703-B36D5313BE2C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CF96328F-42E7-2347-AEC9-D560A0E54D72}" type="pres">
      <dgm:prSet presAssocID="{D718CB0F-7F90-8844-A6B3-259345001C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700953-F253-7A42-AF55-170CAA893F3C}" type="pres">
      <dgm:prSet presAssocID="{F042DFA2-E4B4-F84E-AD5A-67EB849D9C3D}" presName="hierRoot1" presStyleCnt="0">
        <dgm:presLayoutVars>
          <dgm:hierBranch val="init"/>
        </dgm:presLayoutVars>
      </dgm:prSet>
      <dgm:spPr/>
    </dgm:pt>
    <dgm:pt modelId="{CF9ED48E-4DB6-8540-849C-A553811FE537}" type="pres">
      <dgm:prSet presAssocID="{F042DFA2-E4B4-F84E-AD5A-67EB849D9C3D}" presName="rootComposite1" presStyleCnt="0"/>
      <dgm:spPr/>
    </dgm:pt>
    <dgm:pt modelId="{1C35AF1D-C307-284B-900E-2A080A34E87B}" type="pres">
      <dgm:prSet presAssocID="{F042DFA2-E4B4-F84E-AD5A-67EB849D9C3D}" presName="rootText1" presStyleLbl="node0" presStyleIdx="0" presStyleCnt="1" custScaleX="296332" custScaleY="74596" custLinFactNeighborX="-85764" custLinFactNeighborY="-7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C72BB4-BAD0-3D46-8055-7C9CD2E88163}" type="pres">
      <dgm:prSet presAssocID="{F042DFA2-E4B4-F84E-AD5A-67EB849D9C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A9FC6A-6FEB-A341-A217-62083711AFC5}" type="pres">
      <dgm:prSet presAssocID="{F042DFA2-E4B4-F84E-AD5A-67EB849D9C3D}" presName="hierChild2" presStyleCnt="0"/>
      <dgm:spPr/>
    </dgm:pt>
    <dgm:pt modelId="{AEEC6B55-EF8F-E940-9703-E4013A722890}" type="pres">
      <dgm:prSet presAssocID="{C3337D71-0EDA-6941-9002-559DD64E142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E76D638-E794-8249-A32B-AC4404BF52AB}" type="pres">
      <dgm:prSet presAssocID="{D0D6C05C-153C-274D-B1E3-BBDFC8F35EED}" presName="hierRoot2" presStyleCnt="0">
        <dgm:presLayoutVars>
          <dgm:hierBranch/>
        </dgm:presLayoutVars>
      </dgm:prSet>
      <dgm:spPr/>
    </dgm:pt>
    <dgm:pt modelId="{DD65DD6E-C62F-BC4C-ADEB-A678DF177436}" type="pres">
      <dgm:prSet presAssocID="{D0D6C05C-153C-274D-B1E3-BBDFC8F35EED}" presName="rootComposite" presStyleCnt="0"/>
      <dgm:spPr/>
    </dgm:pt>
    <dgm:pt modelId="{F4ECC0B2-26F9-164D-822A-EFD8AE853BC7}" type="pres">
      <dgm:prSet presAssocID="{D0D6C05C-153C-274D-B1E3-BBDFC8F35EED}" presName="rootText" presStyleLbl="node2" presStyleIdx="0" presStyleCnt="2" custLinFactNeighborX="-79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002F0-0F89-4347-8EE1-1154E072C7F0}" type="pres">
      <dgm:prSet presAssocID="{D0D6C05C-153C-274D-B1E3-BBDFC8F35EED}" presName="rootConnector" presStyleLbl="node2" presStyleIdx="0" presStyleCnt="2"/>
      <dgm:spPr/>
      <dgm:t>
        <a:bodyPr/>
        <a:lstStyle/>
        <a:p>
          <a:endParaRPr lang="en-US"/>
        </a:p>
      </dgm:t>
    </dgm:pt>
    <dgm:pt modelId="{6F651CCA-6D31-484A-A093-F4D726490509}" type="pres">
      <dgm:prSet presAssocID="{D0D6C05C-153C-274D-B1E3-BBDFC8F35EED}" presName="hierChild4" presStyleCnt="0"/>
      <dgm:spPr/>
    </dgm:pt>
    <dgm:pt modelId="{71312394-0D1F-AC4D-ADF2-BF732D2EB18B}" type="pres">
      <dgm:prSet presAssocID="{3D58FAAB-A6BB-324D-9F74-1781660CD3FD}" presName="Name35" presStyleLbl="parChTrans1D3" presStyleIdx="0" presStyleCnt="5"/>
      <dgm:spPr/>
      <dgm:t>
        <a:bodyPr/>
        <a:lstStyle/>
        <a:p>
          <a:endParaRPr lang="en-US"/>
        </a:p>
      </dgm:t>
    </dgm:pt>
    <dgm:pt modelId="{3020225E-B83D-FC4C-966C-944D779228C9}" type="pres">
      <dgm:prSet presAssocID="{31B2BF75-18D7-104D-9396-AE70690C3AB0}" presName="hierRoot2" presStyleCnt="0">
        <dgm:presLayoutVars>
          <dgm:hierBranch val="init"/>
        </dgm:presLayoutVars>
      </dgm:prSet>
      <dgm:spPr/>
    </dgm:pt>
    <dgm:pt modelId="{CA144F74-5575-2846-BA01-A66B2D4569E9}" type="pres">
      <dgm:prSet presAssocID="{31B2BF75-18D7-104D-9396-AE70690C3AB0}" presName="rootComposite" presStyleCnt="0"/>
      <dgm:spPr/>
    </dgm:pt>
    <dgm:pt modelId="{44FA84D0-B475-594E-B790-4D780F2EEA93}" type="pres">
      <dgm:prSet presAssocID="{31B2BF75-18D7-104D-9396-AE70690C3AB0}" presName="rootText" presStyleLbl="node3" presStyleIdx="0" presStyleCnt="5" custLinFactNeighborX="21221" custLinFactNeighborY="36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2638D-7130-7C41-8271-F1DEA3F31FAF}" type="pres">
      <dgm:prSet presAssocID="{31B2BF75-18D7-104D-9396-AE70690C3AB0}" presName="rootConnector" presStyleLbl="node3" presStyleIdx="0" presStyleCnt="5"/>
      <dgm:spPr/>
      <dgm:t>
        <a:bodyPr/>
        <a:lstStyle/>
        <a:p>
          <a:endParaRPr lang="en-US"/>
        </a:p>
      </dgm:t>
    </dgm:pt>
    <dgm:pt modelId="{0F0EFD07-F6E0-C444-A797-AEC681BC1CE6}" type="pres">
      <dgm:prSet presAssocID="{31B2BF75-18D7-104D-9396-AE70690C3AB0}" presName="hierChild4" presStyleCnt="0"/>
      <dgm:spPr/>
    </dgm:pt>
    <dgm:pt modelId="{CE96C093-01BA-2648-8C11-A224904410FB}" type="pres">
      <dgm:prSet presAssocID="{31B2BF75-18D7-104D-9396-AE70690C3AB0}" presName="hierChild5" presStyleCnt="0"/>
      <dgm:spPr/>
    </dgm:pt>
    <dgm:pt modelId="{AA20C747-9D39-9946-B466-FACB62D7252E}" type="pres">
      <dgm:prSet presAssocID="{3B9AC1A8-B0E7-E048-9BB2-51E958D26A7D}" presName="Name35" presStyleLbl="parChTrans1D3" presStyleIdx="1" presStyleCnt="5"/>
      <dgm:spPr/>
      <dgm:t>
        <a:bodyPr/>
        <a:lstStyle/>
        <a:p>
          <a:endParaRPr lang="en-US"/>
        </a:p>
      </dgm:t>
    </dgm:pt>
    <dgm:pt modelId="{3066045C-B04E-D344-A86A-3046232A7BDC}" type="pres">
      <dgm:prSet presAssocID="{1C93E684-97EF-4E49-BEAC-D3C7C92344B5}" presName="hierRoot2" presStyleCnt="0">
        <dgm:presLayoutVars>
          <dgm:hierBranch val="init"/>
        </dgm:presLayoutVars>
      </dgm:prSet>
      <dgm:spPr/>
    </dgm:pt>
    <dgm:pt modelId="{112EE9DE-4FD6-F249-9AAC-4347735C917E}" type="pres">
      <dgm:prSet presAssocID="{1C93E684-97EF-4E49-BEAC-D3C7C92344B5}" presName="rootComposite" presStyleCnt="0"/>
      <dgm:spPr/>
    </dgm:pt>
    <dgm:pt modelId="{A080BD12-89A0-D44E-9466-352E85FC43AD}" type="pres">
      <dgm:prSet presAssocID="{1C93E684-97EF-4E49-BEAC-D3C7C92344B5}" presName="rootText" presStyleLbl="node3" presStyleIdx="1" presStyleCnt="5" custLinFactNeighborX="14315" custLinFactNeighborY="39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61D08-CAC1-2C4D-827D-8F15D76F948F}" type="pres">
      <dgm:prSet presAssocID="{1C93E684-97EF-4E49-BEAC-D3C7C92344B5}" presName="rootConnector" presStyleLbl="node3" presStyleIdx="1" presStyleCnt="5"/>
      <dgm:spPr/>
      <dgm:t>
        <a:bodyPr/>
        <a:lstStyle/>
        <a:p>
          <a:endParaRPr lang="en-US"/>
        </a:p>
      </dgm:t>
    </dgm:pt>
    <dgm:pt modelId="{0345E205-94AB-8B4C-AF8C-B091687C12EA}" type="pres">
      <dgm:prSet presAssocID="{1C93E684-97EF-4E49-BEAC-D3C7C92344B5}" presName="hierChild4" presStyleCnt="0"/>
      <dgm:spPr/>
    </dgm:pt>
    <dgm:pt modelId="{27454E25-FF63-9B45-9358-1528F1F03F95}" type="pres">
      <dgm:prSet presAssocID="{1C93E684-97EF-4E49-BEAC-D3C7C92344B5}" presName="hierChild5" presStyleCnt="0"/>
      <dgm:spPr/>
    </dgm:pt>
    <dgm:pt modelId="{2C3B296C-984E-BD4D-AABB-DA02BFF2C3D0}" type="pres">
      <dgm:prSet presAssocID="{C2BFD033-811B-A24E-B793-D63ED3913C1F}" presName="Name35" presStyleLbl="parChTrans1D3" presStyleIdx="2" presStyleCnt="5"/>
      <dgm:spPr/>
      <dgm:t>
        <a:bodyPr/>
        <a:lstStyle/>
        <a:p>
          <a:endParaRPr lang="en-US"/>
        </a:p>
      </dgm:t>
    </dgm:pt>
    <dgm:pt modelId="{D840CE6F-CA0E-A141-A590-2BAC492607DF}" type="pres">
      <dgm:prSet presAssocID="{D0EB9DC8-D95F-3E46-BD07-436281622D20}" presName="hierRoot2" presStyleCnt="0">
        <dgm:presLayoutVars>
          <dgm:hierBranch val="init"/>
        </dgm:presLayoutVars>
      </dgm:prSet>
      <dgm:spPr/>
    </dgm:pt>
    <dgm:pt modelId="{955AE0AE-3349-AA49-928E-1B9DFB36BE59}" type="pres">
      <dgm:prSet presAssocID="{D0EB9DC8-D95F-3E46-BD07-436281622D20}" presName="rootComposite" presStyleCnt="0"/>
      <dgm:spPr/>
    </dgm:pt>
    <dgm:pt modelId="{2F235E1C-47AB-4843-A1DB-B6103142B47F}" type="pres">
      <dgm:prSet presAssocID="{D0EB9DC8-D95F-3E46-BD07-436281622D20}" presName="rootText" presStyleLbl="node3" presStyleIdx="2" presStyleCnt="5" custLinFactNeighborX="-233" custLinFactNeighborY="36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AD100-006A-FB4B-B047-EBCE5BCE28A6}" type="pres">
      <dgm:prSet presAssocID="{D0EB9DC8-D95F-3E46-BD07-436281622D20}" presName="rootConnector" presStyleLbl="node3" presStyleIdx="2" presStyleCnt="5"/>
      <dgm:spPr/>
      <dgm:t>
        <a:bodyPr/>
        <a:lstStyle/>
        <a:p>
          <a:endParaRPr lang="en-US"/>
        </a:p>
      </dgm:t>
    </dgm:pt>
    <dgm:pt modelId="{A0EFEC46-B954-8946-9D23-56D4B102A309}" type="pres">
      <dgm:prSet presAssocID="{D0EB9DC8-D95F-3E46-BD07-436281622D20}" presName="hierChild4" presStyleCnt="0"/>
      <dgm:spPr/>
    </dgm:pt>
    <dgm:pt modelId="{7164C1B7-48E7-F344-9081-F6D672D7FBED}" type="pres">
      <dgm:prSet presAssocID="{D0EB9DC8-D95F-3E46-BD07-436281622D20}" presName="hierChild5" presStyleCnt="0"/>
      <dgm:spPr/>
    </dgm:pt>
    <dgm:pt modelId="{8594927B-D53F-5C4F-BF63-9B8C9CEA29ED}" type="pres">
      <dgm:prSet presAssocID="{B83E5B03-5D01-3843-962C-9E91BC07414A}" presName="Name35" presStyleLbl="parChTrans1D3" presStyleIdx="3" presStyleCnt="5"/>
      <dgm:spPr/>
      <dgm:t>
        <a:bodyPr/>
        <a:lstStyle/>
        <a:p>
          <a:endParaRPr lang="en-US"/>
        </a:p>
      </dgm:t>
    </dgm:pt>
    <dgm:pt modelId="{42AA51FE-8162-EB4C-BC1F-CE6ABA0A3E74}" type="pres">
      <dgm:prSet presAssocID="{A772E0E6-EB5A-E949-B13F-187B00280C26}" presName="hierRoot2" presStyleCnt="0">
        <dgm:presLayoutVars>
          <dgm:hierBranch val="init"/>
        </dgm:presLayoutVars>
      </dgm:prSet>
      <dgm:spPr/>
    </dgm:pt>
    <dgm:pt modelId="{28107880-F05A-2548-8E34-263ADB3DFD7C}" type="pres">
      <dgm:prSet presAssocID="{A772E0E6-EB5A-E949-B13F-187B00280C26}" presName="rootComposite" presStyleCnt="0"/>
      <dgm:spPr/>
    </dgm:pt>
    <dgm:pt modelId="{A3E3F762-E164-FF4C-89EF-9B7448846A26}" type="pres">
      <dgm:prSet presAssocID="{A772E0E6-EB5A-E949-B13F-187B00280C26}" presName="rootText" presStyleLbl="node3" presStyleIdx="3" presStyleCnt="5" custLinFactNeighborX="-233" custLinFactNeighborY="36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D1780-F838-F54A-B189-D4A4EE601D26}" type="pres">
      <dgm:prSet presAssocID="{A772E0E6-EB5A-E949-B13F-187B00280C26}" presName="rootConnector" presStyleLbl="node3" presStyleIdx="3" presStyleCnt="5"/>
      <dgm:spPr/>
      <dgm:t>
        <a:bodyPr/>
        <a:lstStyle/>
        <a:p>
          <a:endParaRPr lang="en-US"/>
        </a:p>
      </dgm:t>
    </dgm:pt>
    <dgm:pt modelId="{854F5476-BE2C-4D48-9D63-907DBC3AA04A}" type="pres">
      <dgm:prSet presAssocID="{A772E0E6-EB5A-E949-B13F-187B00280C26}" presName="hierChild4" presStyleCnt="0"/>
      <dgm:spPr/>
    </dgm:pt>
    <dgm:pt modelId="{B7A331DC-65F9-F34C-B115-5DA7AF374B5F}" type="pres">
      <dgm:prSet presAssocID="{A772E0E6-EB5A-E949-B13F-187B00280C26}" presName="hierChild5" presStyleCnt="0"/>
      <dgm:spPr/>
    </dgm:pt>
    <dgm:pt modelId="{2D3A1509-8663-CA4C-ABC4-D10C2FE2BABB}" type="pres">
      <dgm:prSet presAssocID="{FB8D5AF1-3B2F-544B-977F-7D4B9C2CAA73}" presName="Name35" presStyleLbl="parChTrans1D3" presStyleIdx="4" presStyleCnt="5"/>
      <dgm:spPr/>
      <dgm:t>
        <a:bodyPr/>
        <a:lstStyle/>
        <a:p>
          <a:endParaRPr lang="en-US"/>
        </a:p>
      </dgm:t>
    </dgm:pt>
    <dgm:pt modelId="{862933B6-3DB1-BA46-AE0C-49E8C6E0CB2B}" type="pres">
      <dgm:prSet presAssocID="{9D51CD81-8B74-784A-AE1D-8D88F720709C}" presName="hierRoot2" presStyleCnt="0">
        <dgm:presLayoutVars>
          <dgm:hierBranch val="init"/>
        </dgm:presLayoutVars>
      </dgm:prSet>
      <dgm:spPr/>
    </dgm:pt>
    <dgm:pt modelId="{4CBA900D-A0D1-6441-AFEE-1B9D24CC166C}" type="pres">
      <dgm:prSet presAssocID="{9D51CD81-8B74-784A-AE1D-8D88F720709C}" presName="rootComposite" presStyleCnt="0"/>
      <dgm:spPr/>
    </dgm:pt>
    <dgm:pt modelId="{8B5696AC-9FAA-7742-9E3B-6BDE78CEB12B}" type="pres">
      <dgm:prSet presAssocID="{9D51CD81-8B74-784A-AE1D-8D88F720709C}" presName="rootText" presStyleLbl="node3" presStyleIdx="4" presStyleCnt="5" custLinFactNeighborX="-233" custLinFactNeighborY="36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92620-3C4A-7843-89CC-71A4402E783E}" type="pres">
      <dgm:prSet presAssocID="{9D51CD81-8B74-784A-AE1D-8D88F720709C}" presName="rootConnector" presStyleLbl="node3" presStyleIdx="4" presStyleCnt="5"/>
      <dgm:spPr/>
      <dgm:t>
        <a:bodyPr/>
        <a:lstStyle/>
        <a:p>
          <a:endParaRPr lang="en-US"/>
        </a:p>
      </dgm:t>
    </dgm:pt>
    <dgm:pt modelId="{2B71A44E-0435-8F47-948C-03619025AD60}" type="pres">
      <dgm:prSet presAssocID="{9D51CD81-8B74-784A-AE1D-8D88F720709C}" presName="hierChild4" presStyleCnt="0"/>
      <dgm:spPr/>
    </dgm:pt>
    <dgm:pt modelId="{F0BBE607-4D29-DF44-BFDF-6DAAABF9048F}" type="pres">
      <dgm:prSet presAssocID="{9D51CD81-8B74-784A-AE1D-8D88F720709C}" presName="hierChild5" presStyleCnt="0"/>
      <dgm:spPr/>
    </dgm:pt>
    <dgm:pt modelId="{D2AD76F5-F765-3548-B4D9-082C9993505C}" type="pres">
      <dgm:prSet presAssocID="{D0D6C05C-153C-274D-B1E3-BBDFC8F35EED}" presName="hierChild5" presStyleCnt="0"/>
      <dgm:spPr/>
    </dgm:pt>
    <dgm:pt modelId="{00536918-984F-DD48-96A0-B835EE7B1D43}" type="pres">
      <dgm:prSet presAssocID="{73393D31-70F2-B941-8DDD-64F2F882794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B2DB089-870A-CD4C-9322-6D48E388B1F4}" type="pres">
      <dgm:prSet presAssocID="{EB677658-1C80-C84E-85CF-21EDD8ADC2F3}" presName="hierRoot2" presStyleCnt="0">
        <dgm:presLayoutVars>
          <dgm:hierBranch val="init"/>
        </dgm:presLayoutVars>
      </dgm:prSet>
      <dgm:spPr/>
    </dgm:pt>
    <dgm:pt modelId="{312C5092-758A-1D46-A916-42ABBE5A9CD8}" type="pres">
      <dgm:prSet presAssocID="{EB677658-1C80-C84E-85CF-21EDD8ADC2F3}" presName="rootComposite" presStyleCnt="0"/>
      <dgm:spPr/>
    </dgm:pt>
    <dgm:pt modelId="{FE62E9E1-AF8C-EF4C-B349-95BC2FF3B4BA}" type="pres">
      <dgm:prSet presAssocID="{EB677658-1C80-C84E-85CF-21EDD8ADC2F3}" presName="rootText" presStyleLbl="node2" presStyleIdx="1" presStyleCnt="2" custScaleX="234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43FB6-1358-C244-8B0B-ECE64533B77F}" type="pres">
      <dgm:prSet presAssocID="{EB677658-1C80-C84E-85CF-21EDD8ADC2F3}" presName="rootConnector" presStyleLbl="node2" presStyleIdx="1" presStyleCnt="2"/>
      <dgm:spPr/>
      <dgm:t>
        <a:bodyPr/>
        <a:lstStyle/>
        <a:p>
          <a:endParaRPr lang="en-US"/>
        </a:p>
      </dgm:t>
    </dgm:pt>
    <dgm:pt modelId="{6A72150E-78EB-5B48-B8D4-2ED018716B55}" type="pres">
      <dgm:prSet presAssocID="{EB677658-1C80-C84E-85CF-21EDD8ADC2F3}" presName="hierChild4" presStyleCnt="0"/>
      <dgm:spPr/>
    </dgm:pt>
    <dgm:pt modelId="{D8494439-BD25-2F4D-8091-D1A27A49F29E}" type="pres">
      <dgm:prSet presAssocID="{EB677658-1C80-C84E-85CF-21EDD8ADC2F3}" presName="hierChild5" presStyleCnt="0"/>
      <dgm:spPr/>
    </dgm:pt>
    <dgm:pt modelId="{0A08024A-18F0-C648-9A18-21EDB51FF9FF}" type="pres">
      <dgm:prSet presAssocID="{F042DFA2-E4B4-F84E-AD5A-67EB849D9C3D}" presName="hierChild3" presStyleCnt="0"/>
      <dgm:spPr/>
    </dgm:pt>
  </dgm:ptLst>
  <dgm:cxnLst>
    <dgm:cxn modelId="{6B150705-6DBA-0B46-AA20-7FAC4ABB3ADC}" srcId="{D718CB0F-7F90-8844-A6B3-259345001C46}" destId="{F042DFA2-E4B4-F84E-AD5A-67EB849D9C3D}" srcOrd="0" destOrd="0" parTransId="{5E64416E-9CA5-3040-8C29-B688DC4739F9}" sibTransId="{FE87E747-3AE0-A946-8A14-DBEEF43214FC}"/>
    <dgm:cxn modelId="{7D6111C1-C9AB-6E42-A646-9A624576197F}" srcId="{F042DFA2-E4B4-F84E-AD5A-67EB849D9C3D}" destId="{D0D6C05C-153C-274D-B1E3-BBDFC8F35EED}" srcOrd="0" destOrd="0" parTransId="{C3337D71-0EDA-6941-9002-559DD64E1425}" sibTransId="{34D6A439-9C0F-2E4A-A8A2-CBB1AE95C4D4}"/>
    <dgm:cxn modelId="{86D3DF5D-B54C-7E49-8A8C-4233B11E4708}" type="presOf" srcId="{A772E0E6-EB5A-E949-B13F-187B00280C26}" destId="{FF3D1780-F838-F54A-B189-D4A4EE601D26}" srcOrd="1" destOrd="0" presId="urn:microsoft.com/office/officeart/2005/8/layout/orgChart1"/>
    <dgm:cxn modelId="{51849CFC-CE76-2F45-B93F-42E9DB4E16B9}" type="presOf" srcId="{D0EB9DC8-D95F-3E46-BD07-436281622D20}" destId="{733AD100-006A-FB4B-B047-EBCE5BCE28A6}" srcOrd="1" destOrd="0" presId="urn:microsoft.com/office/officeart/2005/8/layout/orgChart1"/>
    <dgm:cxn modelId="{128FF92F-603A-BF4F-AFD7-9F3667D05B72}" type="presOf" srcId="{31B2BF75-18D7-104D-9396-AE70690C3AB0}" destId="{44FA84D0-B475-594E-B790-4D780F2EEA93}" srcOrd="0" destOrd="0" presId="urn:microsoft.com/office/officeart/2005/8/layout/orgChart1"/>
    <dgm:cxn modelId="{A59D45C9-149A-2240-8427-9C524C59350C}" srcId="{D0D6C05C-153C-274D-B1E3-BBDFC8F35EED}" destId="{1C93E684-97EF-4E49-BEAC-D3C7C92344B5}" srcOrd="1" destOrd="0" parTransId="{3B9AC1A8-B0E7-E048-9BB2-51E958D26A7D}" sibTransId="{68E2C472-A79E-C74E-A9AB-1BAA5C72EFDD}"/>
    <dgm:cxn modelId="{37368A76-D869-334B-AB44-2C37DE830547}" srcId="{F042DFA2-E4B4-F84E-AD5A-67EB849D9C3D}" destId="{EB677658-1C80-C84E-85CF-21EDD8ADC2F3}" srcOrd="1" destOrd="0" parTransId="{73393D31-70F2-B941-8DDD-64F2F882794F}" sibTransId="{0ABDDCE4-D55D-E24C-842B-4A3E65355526}"/>
    <dgm:cxn modelId="{BEAE48F3-1C85-8E4E-9E46-A38B08D8A819}" type="presOf" srcId="{EB677658-1C80-C84E-85CF-21EDD8ADC2F3}" destId="{27943FB6-1358-C244-8B0B-ECE64533B77F}" srcOrd="1" destOrd="0" presId="urn:microsoft.com/office/officeart/2005/8/layout/orgChart1"/>
    <dgm:cxn modelId="{27D61A6A-B68D-474F-B03E-CAB9134C18CF}" type="presOf" srcId="{F042DFA2-E4B4-F84E-AD5A-67EB849D9C3D}" destId="{1C35AF1D-C307-284B-900E-2A080A34E87B}" srcOrd="0" destOrd="0" presId="urn:microsoft.com/office/officeart/2005/8/layout/orgChart1"/>
    <dgm:cxn modelId="{0219FE3E-88AC-8A4E-B7F8-B4369EFC1B9F}" srcId="{D0D6C05C-153C-274D-B1E3-BBDFC8F35EED}" destId="{31B2BF75-18D7-104D-9396-AE70690C3AB0}" srcOrd="0" destOrd="0" parTransId="{3D58FAAB-A6BB-324D-9F74-1781660CD3FD}" sibTransId="{BBE7E359-D269-E74C-9748-1FD7B8B40E63}"/>
    <dgm:cxn modelId="{2B18126A-07BE-A34C-B8D1-FC08CC606931}" type="presOf" srcId="{31B2BF75-18D7-104D-9396-AE70690C3AB0}" destId="{6642638D-7130-7C41-8271-F1DEA3F31FAF}" srcOrd="1" destOrd="0" presId="urn:microsoft.com/office/officeart/2005/8/layout/orgChart1"/>
    <dgm:cxn modelId="{FA1688A9-DA1C-4144-9A67-71A61445B19E}" type="presOf" srcId="{D718CB0F-7F90-8844-A6B3-259345001C46}" destId="{CF96328F-42E7-2347-AEC9-D560A0E54D72}" srcOrd="0" destOrd="0" presId="urn:microsoft.com/office/officeart/2005/8/layout/orgChart1"/>
    <dgm:cxn modelId="{09824679-F2A3-2E48-9FD6-93ED4ED194D2}" type="presOf" srcId="{FB8D5AF1-3B2F-544B-977F-7D4B9C2CAA73}" destId="{2D3A1509-8663-CA4C-ABC4-D10C2FE2BABB}" srcOrd="0" destOrd="0" presId="urn:microsoft.com/office/officeart/2005/8/layout/orgChart1"/>
    <dgm:cxn modelId="{395A1F7D-4DD6-1B41-B094-B917461C6141}" type="presOf" srcId="{D0EB9DC8-D95F-3E46-BD07-436281622D20}" destId="{2F235E1C-47AB-4843-A1DB-B6103142B47F}" srcOrd="0" destOrd="0" presId="urn:microsoft.com/office/officeart/2005/8/layout/orgChart1"/>
    <dgm:cxn modelId="{5F0CBD9E-AB58-684D-A5D1-E546EA65934B}" type="presOf" srcId="{EB677658-1C80-C84E-85CF-21EDD8ADC2F3}" destId="{FE62E9E1-AF8C-EF4C-B349-95BC2FF3B4BA}" srcOrd="0" destOrd="0" presId="urn:microsoft.com/office/officeart/2005/8/layout/orgChart1"/>
    <dgm:cxn modelId="{D73D2F78-6500-B04E-BFB9-5D681B83D041}" type="presOf" srcId="{9D51CD81-8B74-784A-AE1D-8D88F720709C}" destId="{11392620-3C4A-7843-89CC-71A4402E783E}" srcOrd="1" destOrd="0" presId="urn:microsoft.com/office/officeart/2005/8/layout/orgChart1"/>
    <dgm:cxn modelId="{698F42DB-AD15-AB48-976E-13443E8B829A}" type="presOf" srcId="{D0D6C05C-153C-274D-B1E3-BBDFC8F35EED}" destId="{6FB002F0-0F89-4347-8EE1-1154E072C7F0}" srcOrd="1" destOrd="0" presId="urn:microsoft.com/office/officeart/2005/8/layout/orgChart1"/>
    <dgm:cxn modelId="{6A9B6AED-D099-6F45-B18C-67F68F6B6EB2}" type="presOf" srcId="{A772E0E6-EB5A-E949-B13F-187B00280C26}" destId="{A3E3F762-E164-FF4C-89EF-9B7448846A26}" srcOrd="0" destOrd="0" presId="urn:microsoft.com/office/officeart/2005/8/layout/orgChart1"/>
    <dgm:cxn modelId="{ACDA4998-03D3-7B43-932A-412DE6A3D10C}" type="presOf" srcId="{3D58FAAB-A6BB-324D-9F74-1781660CD3FD}" destId="{71312394-0D1F-AC4D-ADF2-BF732D2EB18B}" srcOrd="0" destOrd="0" presId="urn:microsoft.com/office/officeart/2005/8/layout/orgChart1"/>
    <dgm:cxn modelId="{A91C5D7A-3979-984B-B37B-E1B94050AE58}" type="presOf" srcId="{C3337D71-0EDA-6941-9002-559DD64E1425}" destId="{AEEC6B55-EF8F-E940-9703-E4013A722890}" srcOrd="0" destOrd="0" presId="urn:microsoft.com/office/officeart/2005/8/layout/orgChart1"/>
    <dgm:cxn modelId="{F7FAFB18-F564-6B47-B885-D823436350FF}" type="presOf" srcId="{B83E5B03-5D01-3843-962C-9E91BC07414A}" destId="{8594927B-D53F-5C4F-BF63-9B8C9CEA29ED}" srcOrd="0" destOrd="0" presId="urn:microsoft.com/office/officeart/2005/8/layout/orgChart1"/>
    <dgm:cxn modelId="{8609FDD9-F362-A948-A3C1-4AF24043A4DE}" type="presOf" srcId="{9D51CD81-8B74-784A-AE1D-8D88F720709C}" destId="{8B5696AC-9FAA-7742-9E3B-6BDE78CEB12B}" srcOrd="0" destOrd="0" presId="urn:microsoft.com/office/officeart/2005/8/layout/orgChart1"/>
    <dgm:cxn modelId="{4662D918-3EAF-1E4D-85D9-B3F4CE1611A8}" srcId="{D0D6C05C-153C-274D-B1E3-BBDFC8F35EED}" destId="{A772E0E6-EB5A-E949-B13F-187B00280C26}" srcOrd="3" destOrd="0" parTransId="{B83E5B03-5D01-3843-962C-9E91BC07414A}" sibTransId="{FA63F9AD-972F-A748-89C5-A74A1C85D32C}"/>
    <dgm:cxn modelId="{2AACCAB4-5F65-A04F-9703-B36D5313BE2C}" srcId="{D0D6C05C-153C-274D-B1E3-BBDFC8F35EED}" destId="{9D51CD81-8B74-784A-AE1D-8D88F720709C}" srcOrd="4" destOrd="0" parTransId="{FB8D5AF1-3B2F-544B-977F-7D4B9C2CAA73}" sibTransId="{5C2552E9-91C1-C647-92F3-9A12DFFA1FD9}"/>
    <dgm:cxn modelId="{BDBE356B-E25E-9F4F-9005-2B9AFF456778}" type="presOf" srcId="{F042DFA2-E4B4-F84E-AD5A-67EB849D9C3D}" destId="{14C72BB4-BAD0-3D46-8055-7C9CD2E88163}" srcOrd="1" destOrd="0" presId="urn:microsoft.com/office/officeart/2005/8/layout/orgChart1"/>
    <dgm:cxn modelId="{9A3909F8-C630-A24A-B46B-2365FF0F27ED}" type="presOf" srcId="{1C93E684-97EF-4E49-BEAC-D3C7C92344B5}" destId="{E8F61D08-CAC1-2C4D-827D-8F15D76F948F}" srcOrd="1" destOrd="0" presId="urn:microsoft.com/office/officeart/2005/8/layout/orgChart1"/>
    <dgm:cxn modelId="{9C3100CE-70F7-2540-BF81-8631E6896F0A}" type="presOf" srcId="{C2BFD033-811B-A24E-B793-D63ED3913C1F}" destId="{2C3B296C-984E-BD4D-AABB-DA02BFF2C3D0}" srcOrd="0" destOrd="0" presId="urn:microsoft.com/office/officeart/2005/8/layout/orgChart1"/>
    <dgm:cxn modelId="{1E24BC89-D150-9441-B9F7-6C54FF3232DF}" type="presOf" srcId="{1C93E684-97EF-4E49-BEAC-D3C7C92344B5}" destId="{A080BD12-89A0-D44E-9466-352E85FC43AD}" srcOrd="0" destOrd="0" presId="urn:microsoft.com/office/officeart/2005/8/layout/orgChart1"/>
    <dgm:cxn modelId="{AEC8036B-7556-3941-AD0B-E266F0E9456C}" srcId="{D0D6C05C-153C-274D-B1E3-BBDFC8F35EED}" destId="{D0EB9DC8-D95F-3E46-BD07-436281622D20}" srcOrd="2" destOrd="0" parTransId="{C2BFD033-811B-A24E-B793-D63ED3913C1F}" sibTransId="{712A19A4-15CF-0F43-BE97-A49C7E6F168A}"/>
    <dgm:cxn modelId="{BD046C63-85A1-6C4D-A693-CB7E8497C594}" type="presOf" srcId="{73393D31-70F2-B941-8DDD-64F2F882794F}" destId="{00536918-984F-DD48-96A0-B835EE7B1D43}" srcOrd="0" destOrd="0" presId="urn:microsoft.com/office/officeart/2005/8/layout/orgChart1"/>
    <dgm:cxn modelId="{3F475295-8F77-6C41-B79E-0DEDA187E8E1}" type="presOf" srcId="{3B9AC1A8-B0E7-E048-9BB2-51E958D26A7D}" destId="{AA20C747-9D39-9946-B466-FACB62D7252E}" srcOrd="0" destOrd="0" presId="urn:microsoft.com/office/officeart/2005/8/layout/orgChart1"/>
    <dgm:cxn modelId="{CE5717D3-7994-C242-BEFD-FFF175AEBC20}" type="presOf" srcId="{D0D6C05C-153C-274D-B1E3-BBDFC8F35EED}" destId="{F4ECC0B2-26F9-164D-822A-EFD8AE853BC7}" srcOrd="0" destOrd="0" presId="urn:microsoft.com/office/officeart/2005/8/layout/orgChart1"/>
    <dgm:cxn modelId="{52C3066F-8DC3-5648-822E-3EE8F1876FAD}" type="presParOf" srcId="{CF96328F-42E7-2347-AEC9-D560A0E54D72}" destId="{B1700953-F253-7A42-AF55-170CAA893F3C}" srcOrd="0" destOrd="0" presId="urn:microsoft.com/office/officeart/2005/8/layout/orgChart1"/>
    <dgm:cxn modelId="{DB492D11-6BF1-0D43-A136-56D157239CB7}" type="presParOf" srcId="{B1700953-F253-7A42-AF55-170CAA893F3C}" destId="{CF9ED48E-4DB6-8540-849C-A553811FE537}" srcOrd="0" destOrd="0" presId="urn:microsoft.com/office/officeart/2005/8/layout/orgChart1"/>
    <dgm:cxn modelId="{2D40A531-3FA7-074E-AE25-F457BC59BF5C}" type="presParOf" srcId="{CF9ED48E-4DB6-8540-849C-A553811FE537}" destId="{1C35AF1D-C307-284B-900E-2A080A34E87B}" srcOrd="0" destOrd="0" presId="urn:microsoft.com/office/officeart/2005/8/layout/orgChart1"/>
    <dgm:cxn modelId="{447A2725-9248-AB43-81AD-109C3CC32697}" type="presParOf" srcId="{CF9ED48E-4DB6-8540-849C-A553811FE537}" destId="{14C72BB4-BAD0-3D46-8055-7C9CD2E88163}" srcOrd="1" destOrd="0" presId="urn:microsoft.com/office/officeart/2005/8/layout/orgChart1"/>
    <dgm:cxn modelId="{AB27B340-B899-6848-815B-F1EEB3D76913}" type="presParOf" srcId="{B1700953-F253-7A42-AF55-170CAA893F3C}" destId="{24A9FC6A-6FEB-A341-A217-62083711AFC5}" srcOrd="1" destOrd="0" presId="urn:microsoft.com/office/officeart/2005/8/layout/orgChart1"/>
    <dgm:cxn modelId="{20F1B9BE-4C75-B044-AA09-CE4E943E1316}" type="presParOf" srcId="{24A9FC6A-6FEB-A341-A217-62083711AFC5}" destId="{AEEC6B55-EF8F-E940-9703-E4013A722890}" srcOrd="0" destOrd="0" presId="urn:microsoft.com/office/officeart/2005/8/layout/orgChart1"/>
    <dgm:cxn modelId="{6A5921C7-E049-3A46-B58D-2D58F4127059}" type="presParOf" srcId="{24A9FC6A-6FEB-A341-A217-62083711AFC5}" destId="{8E76D638-E794-8249-A32B-AC4404BF52AB}" srcOrd="1" destOrd="0" presId="urn:microsoft.com/office/officeart/2005/8/layout/orgChart1"/>
    <dgm:cxn modelId="{37F92D1D-861D-D248-83DD-BE12387694F5}" type="presParOf" srcId="{8E76D638-E794-8249-A32B-AC4404BF52AB}" destId="{DD65DD6E-C62F-BC4C-ADEB-A678DF177436}" srcOrd="0" destOrd="0" presId="urn:microsoft.com/office/officeart/2005/8/layout/orgChart1"/>
    <dgm:cxn modelId="{6D9778AD-B508-DE43-BC82-D68371FB05CF}" type="presParOf" srcId="{DD65DD6E-C62F-BC4C-ADEB-A678DF177436}" destId="{F4ECC0B2-26F9-164D-822A-EFD8AE853BC7}" srcOrd="0" destOrd="0" presId="urn:microsoft.com/office/officeart/2005/8/layout/orgChart1"/>
    <dgm:cxn modelId="{EEAF38E8-7CC8-2348-A48A-83745E97E008}" type="presParOf" srcId="{DD65DD6E-C62F-BC4C-ADEB-A678DF177436}" destId="{6FB002F0-0F89-4347-8EE1-1154E072C7F0}" srcOrd="1" destOrd="0" presId="urn:microsoft.com/office/officeart/2005/8/layout/orgChart1"/>
    <dgm:cxn modelId="{AFB92883-B555-984F-B55A-C5D40E3AB18C}" type="presParOf" srcId="{8E76D638-E794-8249-A32B-AC4404BF52AB}" destId="{6F651CCA-6D31-484A-A093-F4D726490509}" srcOrd="1" destOrd="0" presId="urn:microsoft.com/office/officeart/2005/8/layout/orgChart1"/>
    <dgm:cxn modelId="{6E28C6EB-8919-5E41-8394-2C9145F83C6B}" type="presParOf" srcId="{6F651CCA-6D31-484A-A093-F4D726490509}" destId="{71312394-0D1F-AC4D-ADF2-BF732D2EB18B}" srcOrd="0" destOrd="0" presId="urn:microsoft.com/office/officeart/2005/8/layout/orgChart1"/>
    <dgm:cxn modelId="{D34A1958-592C-B444-9020-E22BC674E604}" type="presParOf" srcId="{6F651CCA-6D31-484A-A093-F4D726490509}" destId="{3020225E-B83D-FC4C-966C-944D779228C9}" srcOrd="1" destOrd="0" presId="urn:microsoft.com/office/officeart/2005/8/layout/orgChart1"/>
    <dgm:cxn modelId="{1838A3C9-5EA4-5B4A-A004-19AF40175F96}" type="presParOf" srcId="{3020225E-B83D-FC4C-966C-944D779228C9}" destId="{CA144F74-5575-2846-BA01-A66B2D4569E9}" srcOrd="0" destOrd="0" presId="urn:microsoft.com/office/officeart/2005/8/layout/orgChart1"/>
    <dgm:cxn modelId="{078AE147-4F5F-4646-A09A-F95208C81374}" type="presParOf" srcId="{CA144F74-5575-2846-BA01-A66B2D4569E9}" destId="{44FA84D0-B475-594E-B790-4D780F2EEA93}" srcOrd="0" destOrd="0" presId="urn:microsoft.com/office/officeart/2005/8/layout/orgChart1"/>
    <dgm:cxn modelId="{E460681B-E35D-9147-ACC2-B99E3DC3D17B}" type="presParOf" srcId="{CA144F74-5575-2846-BA01-A66B2D4569E9}" destId="{6642638D-7130-7C41-8271-F1DEA3F31FAF}" srcOrd="1" destOrd="0" presId="urn:microsoft.com/office/officeart/2005/8/layout/orgChart1"/>
    <dgm:cxn modelId="{70F042F6-83C2-6D4B-80D1-2E4664583FA3}" type="presParOf" srcId="{3020225E-B83D-FC4C-966C-944D779228C9}" destId="{0F0EFD07-F6E0-C444-A797-AEC681BC1CE6}" srcOrd="1" destOrd="0" presId="urn:microsoft.com/office/officeart/2005/8/layout/orgChart1"/>
    <dgm:cxn modelId="{2D0E6A8C-07E7-D245-8B53-23F048B0CA95}" type="presParOf" srcId="{3020225E-B83D-FC4C-966C-944D779228C9}" destId="{CE96C093-01BA-2648-8C11-A224904410FB}" srcOrd="2" destOrd="0" presId="urn:microsoft.com/office/officeart/2005/8/layout/orgChart1"/>
    <dgm:cxn modelId="{BAAD8DF0-C56F-AB42-9CF5-CD9FDE71EF1B}" type="presParOf" srcId="{6F651CCA-6D31-484A-A093-F4D726490509}" destId="{AA20C747-9D39-9946-B466-FACB62D7252E}" srcOrd="2" destOrd="0" presId="urn:microsoft.com/office/officeart/2005/8/layout/orgChart1"/>
    <dgm:cxn modelId="{0694DE3C-F107-6D4B-BFB9-CB6EE05D18CB}" type="presParOf" srcId="{6F651CCA-6D31-484A-A093-F4D726490509}" destId="{3066045C-B04E-D344-A86A-3046232A7BDC}" srcOrd="3" destOrd="0" presId="urn:microsoft.com/office/officeart/2005/8/layout/orgChart1"/>
    <dgm:cxn modelId="{535D7D2D-82B4-1B4E-8E6E-BD78A8DCD00A}" type="presParOf" srcId="{3066045C-B04E-D344-A86A-3046232A7BDC}" destId="{112EE9DE-4FD6-F249-9AAC-4347735C917E}" srcOrd="0" destOrd="0" presId="urn:microsoft.com/office/officeart/2005/8/layout/orgChart1"/>
    <dgm:cxn modelId="{84E9D448-AC51-A744-ADC3-B2C3696D68B9}" type="presParOf" srcId="{112EE9DE-4FD6-F249-9AAC-4347735C917E}" destId="{A080BD12-89A0-D44E-9466-352E85FC43AD}" srcOrd="0" destOrd="0" presId="urn:microsoft.com/office/officeart/2005/8/layout/orgChart1"/>
    <dgm:cxn modelId="{FD7DED38-EBF4-B849-81CE-2AD22641DFAA}" type="presParOf" srcId="{112EE9DE-4FD6-F249-9AAC-4347735C917E}" destId="{E8F61D08-CAC1-2C4D-827D-8F15D76F948F}" srcOrd="1" destOrd="0" presId="urn:microsoft.com/office/officeart/2005/8/layout/orgChart1"/>
    <dgm:cxn modelId="{ABDC8048-3DF0-6C4F-B457-C282771A10AD}" type="presParOf" srcId="{3066045C-B04E-D344-A86A-3046232A7BDC}" destId="{0345E205-94AB-8B4C-AF8C-B091687C12EA}" srcOrd="1" destOrd="0" presId="urn:microsoft.com/office/officeart/2005/8/layout/orgChart1"/>
    <dgm:cxn modelId="{EA3A6D48-4740-6C4D-906B-4D374B1A4F37}" type="presParOf" srcId="{3066045C-B04E-D344-A86A-3046232A7BDC}" destId="{27454E25-FF63-9B45-9358-1528F1F03F95}" srcOrd="2" destOrd="0" presId="urn:microsoft.com/office/officeart/2005/8/layout/orgChart1"/>
    <dgm:cxn modelId="{BDD2BF8B-B266-9D49-81CF-7F30A78812F7}" type="presParOf" srcId="{6F651CCA-6D31-484A-A093-F4D726490509}" destId="{2C3B296C-984E-BD4D-AABB-DA02BFF2C3D0}" srcOrd="4" destOrd="0" presId="urn:microsoft.com/office/officeart/2005/8/layout/orgChart1"/>
    <dgm:cxn modelId="{8623A904-8581-534F-83E8-7D1C5BFBA42D}" type="presParOf" srcId="{6F651CCA-6D31-484A-A093-F4D726490509}" destId="{D840CE6F-CA0E-A141-A590-2BAC492607DF}" srcOrd="5" destOrd="0" presId="urn:microsoft.com/office/officeart/2005/8/layout/orgChart1"/>
    <dgm:cxn modelId="{BB179B7E-9681-244B-80CE-25016C44F884}" type="presParOf" srcId="{D840CE6F-CA0E-A141-A590-2BAC492607DF}" destId="{955AE0AE-3349-AA49-928E-1B9DFB36BE59}" srcOrd="0" destOrd="0" presId="urn:microsoft.com/office/officeart/2005/8/layout/orgChart1"/>
    <dgm:cxn modelId="{1370A815-F8B8-3540-A365-132163E6C942}" type="presParOf" srcId="{955AE0AE-3349-AA49-928E-1B9DFB36BE59}" destId="{2F235E1C-47AB-4843-A1DB-B6103142B47F}" srcOrd="0" destOrd="0" presId="urn:microsoft.com/office/officeart/2005/8/layout/orgChart1"/>
    <dgm:cxn modelId="{7043C300-88FD-F844-ADEA-E46972FB6C20}" type="presParOf" srcId="{955AE0AE-3349-AA49-928E-1B9DFB36BE59}" destId="{733AD100-006A-FB4B-B047-EBCE5BCE28A6}" srcOrd="1" destOrd="0" presId="urn:microsoft.com/office/officeart/2005/8/layout/orgChart1"/>
    <dgm:cxn modelId="{6E97229B-2F54-BD47-AD45-6AFE750E2975}" type="presParOf" srcId="{D840CE6F-CA0E-A141-A590-2BAC492607DF}" destId="{A0EFEC46-B954-8946-9D23-56D4B102A309}" srcOrd="1" destOrd="0" presId="urn:microsoft.com/office/officeart/2005/8/layout/orgChart1"/>
    <dgm:cxn modelId="{32EBF8E6-1F3F-2A43-AC68-C815D40145FF}" type="presParOf" srcId="{D840CE6F-CA0E-A141-A590-2BAC492607DF}" destId="{7164C1B7-48E7-F344-9081-F6D672D7FBED}" srcOrd="2" destOrd="0" presId="urn:microsoft.com/office/officeart/2005/8/layout/orgChart1"/>
    <dgm:cxn modelId="{2D1EB771-E931-8E47-9B0A-D64B0359D9E7}" type="presParOf" srcId="{6F651CCA-6D31-484A-A093-F4D726490509}" destId="{8594927B-D53F-5C4F-BF63-9B8C9CEA29ED}" srcOrd="6" destOrd="0" presId="urn:microsoft.com/office/officeart/2005/8/layout/orgChart1"/>
    <dgm:cxn modelId="{D294264B-E1A5-7149-B730-5A83333E2D69}" type="presParOf" srcId="{6F651CCA-6D31-484A-A093-F4D726490509}" destId="{42AA51FE-8162-EB4C-BC1F-CE6ABA0A3E74}" srcOrd="7" destOrd="0" presId="urn:microsoft.com/office/officeart/2005/8/layout/orgChart1"/>
    <dgm:cxn modelId="{B799FA28-8946-C745-92B8-30CC6AE028E1}" type="presParOf" srcId="{42AA51FE-8162-EB4C-BC1F-CE6ABA0A3E74}" destId="{28107880-F05A-2548-8E34-263ADB3DFD7C}" srcOrd="0" destOrd="0" presId="urn:microsoft.com/office/officeart/2005/8/layout/orgChart1"/>
    <dgm:cxn modelId="{7F23C90E-7ACB-554C-A7AA-8BAB36B87D97}" type="presParOf" srcId="{28107880-F05A-2548-8E34-263ADB3DFD7C}" destId="{A3E3F762-E164-FF4C-89EF-9B7448846A26}" srcOrd="0" destOrd="0" presId="urn:microsoft.com/office/officeart/2005/8/layout/orgChart1"/>
    <dgm:cxn modelId="{21EA75D5-EBC0-A641-A1F4-F1526ED8D191}" type="presParOf" srcId="{28107880-F05A-2548-8E34-263ADB3DFD7C}" destId="{FF3D1780-F838-F54A-B189-D4A4EE601D26}" srcOrd="1" destOrd="0" presId="urn:microsoft.com/office/officeart/2005/8/layout/orgChart1"/>
    <dgm:cxn modelId="{DDB0FF7A-6AD8-AA41-8198-FEE16259FF98}" type="presParOf" srcId="{42AA51FE-8162-EB4C-BC1F-CE6ABA0A3E74}" destId="{854F5476-BE2C-4D48-9D63-907DBC3AA04A}" srcOrd="1" destOrd="0" presId="urn:microsoft.com/office/officeart/2005/8/layout/orgChart1"/>
    <dgm:cxn modelId="{CE6959DC-451D-5142-92DC-2C866E241BB9}" type="presParOf" srcId="{42AA51FE-8162-EB4C-BC1F-CE6ABA0A3E74}" destId="{B7A331DC-65F9-F34C-B115-5DA7AF374B5F}" srcOrd="2" destOrd="0" presId="urn:microsoft.com/office/officeart/2005/8/layout/orgChart1"/>
    <dgm:cxn modelId="{6C532F5C-FB4E-6148-A886-27EE72880B41}" type="presParOf" srcId="{6F651CCA-6D31-484A-A093-F4D726490509}" destId="{2D3A1509-8663-CA4C-ABC4-D10C2FE2BABB}" srcOrd="8" destOrd="0" presId="urn:microsoft.com/office/officeart/2005/8/layout/orgChart1"/>
    <dgm:cxn modelId="{97A4D1D2-BCC1-B14D-A1C6-2FE0E868B0B5}" type="presParOf" srcId="{6F651CCA-6D31-484A-A093-F4D726490509}" destId="{862933B6-3DB1-BA46-AE0C-49E8C6E0CB2B}" srcOrd="9" destOrd="0" presId="urn:microsoft.com/office/officeart/2005/8/layout/orgChart1"/>
    <dgm:cxn modelId="{E32BA74C-63CF-CA48-B5C7-94EB311BAD76}" type="presParOf" srcId="{862933B6-3DB1-BA46-AE0C-49E8C6E0CB2B}" destId="{4CBA900D-A0D1-6441-AFEE-1B9D24CC166C}" srcOrd="0" destOrd="0" presId="urn:microsoft.com/office/officeart/2005/8/layout/orgChart1"/>
    <dgm:cxn modelId="{364763D1-02C9-8B43-B933-86DEFCE4755B}" type="presParOf" srcId="{4CBA900D-A0D1-6441-AFEE-1B9D24CC166C}" destId="{8B5696AC-9FAA-7742-9E3B-6BDE78CEB12B}" srcOrd="0" destOrd="0" presId="urn:microsoft.com/office/officeart/2005/8/layout/orgChart1"/>
    <dgm:cxn modelId="{A3E9528A-6E2C-884D-9D64-DA60077C8296}" type="presParOf" srcId="{4CBA900D-A0D1-6441-AFEE-1B9D24CC166C}" destId="{11392620-3C4A-7843-89CC-71A4402E783E}" srcOrd="1" destOrd="0" presId="urn:microsoft.com/office/officeart/2005/8/layout/orgChart1"/>
    <dgm:cxn modelId="{CD2C2482-04BB-E64E-9D7C-3712D408797D}" type="presParOf" srcId="{862933B6-3DB1-BA46-AE0C-49E8C6E0CB2B}" destId="{2B71A44E-0435-8F47-948C-03619025AD60}" srcOrd="1" destOrd="0" presId="urn:microsoft.com/office/officeart/2005/8/layout/orgChart1"/>
    <dgm:cxn modelId="{DA2A581E-C94C-5440-83E4-C8BDBE2E4DB3}" type="presParOf" srcId="{862933B6-3DB1-BA46-AE0C-49E8C6E0CB2B}" destId="{F0BBE607-4D29-DF44-BFDF-6DAAABF9048F}" srcOrd="2" destOrd="0" presId="urn:microsoft.com/office/officeart/2005/8/layout/orgChart1"/>
    <dgm:cxn modelId="{FBCA0F7A-47B3-3848-9F9F-83EB2F4E9AA2}" type="presParOf" srcId="{8E76D638-E794-8249-A32B-AC4404BF52AB}" destId="{D2AD76F5-F765-3548-B4D9-082C9993505C}" srcOrd="2" destOrd="0" presId="urn:microsoft.com/office/officeart/2005/8/layout/orgChart1"/>
    <dgm:cxn modelId="{F1CCD5B1-2874-D848-9E2D-B28144F44685}" type="presParOf" srcId="{24A9FC6A-6FEB-A341-A217-62083711AFC5}" destId="{00536918-984F-DD48-96A0-B835EE7B1D43}" srcOrd="2" destOrd="0" presId="urn:microsoft.com/office/officeart/2005/8/layout/orgChart1"/>
    <dgm:cxn modelId="{ADEE75A6-08C0-5744-8005-E4FABFCD788F}" type="presParOf" srcId="{24A9FC6A-6FEB-A341-A217-62083711AFC5}" destId="{6B2DB089-870A-CD4C-9322-6D48E388B1F4}" srcOrd="3" destOrd="0" presId="urn:microsoft.com/office/officeart/2005/8/layout/orgChart1"/>
    <dgm:cxn modelId="{3E89A3A2-29AA-5F4B-A186-57D914E6822D}" type="presParOf" srcId="{6B2DB089-870A-CD4C-9322-6D48E388B1F4}" destId="{312C5092-758A-1D46-A916-42ABBE5A9CD8}" srcOrd="0" destOrd="0" presId="urn:microsoft.com/office/officeart/2005/8/layout/orgChart1"/>
    <dgm:cxn modelId="{8317D35A-8D6F-884D-BB4F-6B679BBEA01D}" type="presParOf" srcId="{312C5092-758A-1D46-A916-42ABBE5A9CD8}" destId="{FE62E9E1-AF8C-EF4C-B349-95BC2FF3B4BA}" srcOrd="0" destOrd="0" presId="urn:microsoft.com/office/officeart/2005/8/layout/orgChart1"/>
    <dgm:cxn modelId="{90830E0D-A589-7C47-8574-2C0D330318CE}" type="presParOf" srcId="{312C5092-758A-1D46-A916-42ABBE5A9CD8}" destId="{27943FB6-1358-C244-8B0B-ECE64533B77F}" srcOrd="1" destOrd="0" presId="urn:microsoft.com/office/officeart/2005/8/layout/orgChart1"/>
    <dgm:cxn modelId="{D04AF19C-E17C-0D4B-B243-8C178F8F7677}" type="presParOf" srcId="{6B2DB089-870A-CD4C-9322-6D48E388B1F4}" destId="{6A72150E-78EB-5B48-B8D4-2ED018716B55}" srcOrd="1" destOrd="0" presId="urn:microsoft.com/office/officeart/2005/8/layout/orgChart1"/>
    <dgm:cxn modelId="{F32D2EF5-B406-A548-AC2B-D3F04C364CB3}" type="presParOf" srcId="{6B2DB089-870A-CD4C-9322-6D48E388B1F4}" destId="{D8494439-BD25-2F4D-8091-D1A27A49F29E}" srcOrd="2" destOrd="0" presId="urn:microsoft.com/office/officeart/2005/8/layout/orgChart1"/>
    <dgm:cxn modelId="{2DFBDC7D-EE96-A24C-AB65-3F031714EF10}" type="presParOf" srcId="{B1700953-F253-7A42-AF55-170CAA893F3C}" destId="{0A08024A-18F0-C648-9A18-21EDB51FF9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FC1BD-6B15-F045-9AE7-D9529FC060A3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0DC03B-D1BF-4B45-831F-3D099BA8F38C}">
      <dgm:prSet phldrT="[Text]" custT="1"/>
      <dgm:spPr>
        <a:ln w="28575">
          <a:solidFill>
            <a:srgbClr val="FF7E79">
              <a:alpha val="78039"/>
            </a:srgbClr>
          </a:solidFill>
        </a:ln>
      </dgm:spPr>
      <dgm:t>
        <a:bodyPr/>
        <a:lstStyle/>
        <a:p>
          <a:r>
            <a:rPr lang="en-US" sz="1600" b="1" dirty="0" smtClean="0"/>
            <a:t>classifications according to duration of action</a:t>
          </a:r>
          <a:endParaRPr lang="en-US" sz="1600" b="1" dirty="0"/>
        </a:p>
      </dgm:t>
    </dgm:pt>
    <dgm:pt modelId="{400970DC-B345-F64D-8B7C-3AD854749A4A}" type="parTrans" cxnId="{248D4101-1AEE-544B-868F-D463620A374A}">
      <dgm:prSet/>
      <dgm:spPr/>
      <dgm:t>
        <a:bodyPr/>
        <a:lstStyle/>
        <a:p>
          <a:endParaRPr lang="en-US" sz="1200"/>
        </a:p>
      </dgm:t>
    </dgm:pt>
    <dgm:pt modelId="{439E4F60-3172-CE4D-94A3-62DA8B34C031}" type="sibTrans" cxnId="{248D4101-1AEE-544B-868F-D463620A374A}">
      <dgm:prSet/>
      <dgm:spPr/>
      <dgm:t>
        <a:bodyPr/>
        <a:lstStyle/>
        <a:p>
          <a:endParaRPr lang="en-US" sz="1200"/>
        </a:p>
      </dgm:t>
    </dgm:pt>
    <dgm:pt modelId="{7BABD29F-AC6C-8146-A677-8E2AF514505B}">
      <dgm:prSet phldrT="[Text]" custT="1"/>
      <dgm:spPr>
        <a:ln w="28575">
          <a:solidFill>
            <a:srgbClr val="009193">
              <a:alpha val="69020"/>
            </a:srgbClr>
          </a:solidFill>
        </a:ln>
      </dgm:spPr>
      <dgm:t>
        <a:bodyPr/>
        <a:lstStyle/>
        <a:p>
          <a:r>
            <a:rPr lang="en-US" sz="1200" b="1" dirty="0" smtClean="0"/>
            <a:t>Short acting </a:t>
          </a:r>
        </a:p>
        <a:p>
          <a:r>
            <a:rPr lang="en-US" sz="1200" dirty="0" smtClean="0"/>
            <a:t>(3-8hrs) </a:t>
          </a:r>
          <a:r>
            <a:rPr lang="en-US" sz="1200" b="1" dirty="0" smtClean="0">
              <a:solidFill>
                <a:srgbClr val="009193"/>
              </a:solidFill>
            </a:rPr>
            <a:t>TO</a:t>
          </a:r>
        </a:p>
        <a:p>
          <a:r>
            <a:rPr lang="en-US" sz="900" b="0" dirty="0" smtClean="0">
              <a:solidFill>
                <a:srgbClr val="00B050"/>
              </a:solidFill>
            </a:rPr>
            <a:t>(Average 4h) </a:t>
          </a:r>
          <a:endParaRPr lang="en-US" sz="900" b="0" dirty="0">
            <a:solidFill>
              <a:srgbClr val="00B050"/>
            </a:solidFill>
          </a:endParaRPr>
        </a:p>
      </dgm:t>
    </dgm:pt>
    <dgm:pt modelId="{CAC5A100-59FF-E54D-B783-C46738F5EE06}" type="parTrans" cxnId="{58210CFD-9E99-CC4D-9803-C0EDF594715A}">
      <dgm:prSet/>
      <dgm:spPr/>
      <dgm:t>
        <a:bodyPr/>
        <a:lstStyle/>
        <a:p>
          <a:endParaRPr lang="en-US" sz="1200"/>
        </a:p>
      </dgm:t>
    </dgm:pt>
    <dgm:pt modelId="{B0432536-A551-B040-B199-7EE3BBBCCF76}" type="sibTrans" cxnId="{58210CFD-9E99-CC4D-9803-C0EDF594715A}">
      <dgm:prSet/>
      <dgm:spPr/>
      <dgm:t>
        <a:bodyPr/>
        <a:lstStyle/>
        <a:p>
          <a:endParaRPr lang="en-US" sz="1200"/>
        </a:p>
      </dgm:t>
    </dgm:pt>
    <dgm:pt modelId="{E6DF3669-FEF6-E040-99DE-36DAF9445D75}">
      <dgm:prSet phldrT="[Text]" custT="1"/>
      <dgm:spPr>
        <a:ln w="28575">
          <a:solidFill>
            <a:srgbClr val="009193"/>
          </a:solidFill>
        </a:ln>
      </dgm:spPr>
      <dgm:t>
        <a:bodyPr/>
        <a:lstStyle/>
        <a:p>
          <a:r>
            <a:rPr lang="en-US" sz="1200" b="1" dirty="0" smtClean="0"/>
            <a:t>intermediate </a:t>
          </a:r>
        </a:p>
        <a:p>
          <a:r>
            <a:rPr lang="en-US" sz="1200" dirty="0" smtClean="0"/>
            <a:t>(10-20hrs </a:t>
          </a:r>
          <a:r>
            <a:rPr lang="en-US" sz="1200" dirty="0" smtClean="0">
              <a:solidFill>
                <a:srgbClr val="00B050"/>
              </a:solidFill>
            </a:rPr>
            <a:t>(a day) </a:t>
          </a:r>
          <a:r>
            <a:rPr lang="en-US" sz="1200" b="1" dirty="0" smtClean="0">
              <a:solidFill>
                <a:srgbClr val="009193"/>
              </a:solidFill>
            </a:rPr>
            <a:t>“late”</a:t>
          </a:r>
          <a:endParaRPr lang="en-US" sz="1200" b="1" dirty="0">
            <a:solidFill>
              <a:srgbClr val="009193"/>
            </a:solidFill>
          </a:endParaRPr>
        </a:p>
      </dgm:t>
    </dgm:pt>
    <dgm:pt modelId="{F987318C-C2BD-2B43-A6EF-9FE337426B90}" type="parTrans" cxnId="{CF41A041-5F29-8D46-96ED-2B3E41FAD676}">
      <dgm:prSet/>
      <dgm:spPr/>
      <dgm:t>
        <a:bodyPr/>
        <a:lstStyle/>
        <a:p>
          <a:endParaRPr lang="en-US" sz="1200"/>
        </a:p>
      </dgm:t>
    </dgm:pt>
    <dgm:pt modelId="{21B2687D-611C-DC4C-8252-B5CE22E22A8D}" type="sibTrans" cxnId="{CF41A041-5F29-8D46-96ED-2B3E41FAD676}">
      <dgm:prSet/>
      <dgm:spPr/>
      <dgm:t>
        <a:bodyPr/>
        <a:lstStyle/>
        <a:p>
          <a:endParaRPr lang="en-US" sz="1200"/>
        </a:p>
      </dgm:t>
    </dgm:pt>
    <dgm:pt modelId="{88CE1B3B-9477-EB4D-BEDC-B319BCD1B02E}">
      <dgm:prSet phldrT="[Text]" custT="1"/>
      <dgm:spPr>
        <a:ln w="28575">
          <a:solidFill>
            <a:srgbClr val="009193"/>
          </a:solidFill>
        </a:ln>
      </dgm:spPr>
      <dgm:t>
        <a:bodyPr/>
        <a:lstStyle/>
        <a:p>
          <a:r>
            <a:rPr lang="en-US" sz="1200" b="1" smtClean="0"/>
            <a:t>Long acting </a:t>
          </a:r>
        </a:p>
        <a:p>
          <a:r>
            <a:rPr lang="en-US" sz="1200" smtClean="0"/>
            <a:t>(24-72hrs)</a:t>
          </a:r>
          <a:endParaRPr lang="en-US" sz="1200" dirty="0"/>
        </a:p>
      </dgm:t>
    </dgm:pt>
    <dgm:pt modelId="{87E9B100-EA68-CB4C-A0B0-3CAFA6CC3725}" type="parTrans" cxnId="{E5C9FA96-9F3F-AD44-9360-A31DB40AD967}">
      <dgm:prSet/>
      <dgm:spPr/>
      <dgm:t>
        <a:bodyPr/>
        <a:lstStyle/>
        <a:p>
          <a:endParaRPr lang="en-US" sz="1200"/>
        </a:p>
      </dgm:t>
    </dgm:pt>
    <dgm:pt modelId="{A5FAA082-E27C-D741-AC29-3CBB62E29566}" type="sibTrans" cxnId="{E5C9FA96-9F3F-AD44-9360-A31DB40AD967}">
      <dgm:prSet/>
      <dgm:spPr/>
      <dgm:t>
        <a:bodyPr/>
        <a:lstStyle/>
        <a:p>
          <a:pPr rtl="0"/>
          <a:endParaRPr lang="en-US" sz="1200"/>
        </a:p>
      </dgm:t>
    </dgm:pt>
    <dgm:pt modelId="{588DB26B-9543-DB47-8F66-88232AF3DDE2}">
      <dgm:prSet custT="1"/>
      <dgm:spPr>
        <a:ln w="28575">
          <a:solidFill>
            <a:srgbClr val="941651">
              <a:alpha val="58824"/>
            </a:srgbClr>
          </a:solidFill>
        </a:ln>
      </dgm:spPr>
      <dgm:t>
        <a:bodyPr/>
        <a:lstStyle/>
        <a:p>
          <a:r>
            <a:rPr lang="en-US" sz="1400" b="1" dirty="0" smtClean="0">
              <a:solidFill>
                <a:srgbClr val="0432FF"/>
              </a:solidFill>
            </a:rPr>
            <a:t>Tria</a:t>
          </a:r>
          <a:r>
            <a:rPr lang="en-US" sz="1400" b="1" dirty="0" smtClean="0">
              <a:solidFill>
                <a:schemeClr val="tx1"/>
              </a:solidFill>
            </a:rPr>
            <a:t>zolam </a:t>
          </a:r>
        </a:p>
        <a:p>
          <a:r>
            <a:rPr lang="en-US" sz="1400" b="1" dirty="0" smtClean="0">
              <a:solidFill>
                <a:srgbClr val="0432FF"/>
              </a:solidFill>
            </a:rPr>
            <a:t>Oxa</a:t>
          </a:r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zepam </a:t>
          </a:r>
          <a:endParaRPr lang="en-US" sz="1400" b="1" dirty="0"/>
        </a:p>
      </dgm:t>
    </dgm:pt>
    <dgm:pt modelId="{688878FC-2405-C04E-9212-019C5DCA456E}" type="parTrans" cxnId="{1EA17239-58C8-684F-8986-81451BA911EF}">
      <dgm:prSet/>
      <dgm:spPr/>
      <dgm:t>
        <a:bodyPr/>
        <a:lstStyle/>
        <a:p>
          <a:endParaRPr lang="en-US" sz="1200"/>
        </a:p>
      </dgm:t>
    </dgm:pt>
    <dgm:pt modelId="{6EA02D87-3085-404D-BC0B-C898625D718B}" type="sibTrans" cxnId="{1EA17239-58C8-684F-8986-81451BA911EF}">
      <dgm:prSet/>
      <dgm:spPr/>
      <dgm:t>
        <a:bodyPr/>
        <a:lstStyle/>
        <a:p>
          <a:endParaRPr lang="en-US" sz="1200"/>
        </a:p>
      </dgm:t>
    </dgm:pt>
    <dgm:pt modelId="{82986C6E-3846-7B4A-BF55-231359D5E602}">
      <dgm:prSet custT="1"/>
      <dgm:spPr>
        <a:ln w="28575">
          <a:solidFill>
            <a:srgbClr val="FFD579">
              <a:alpha val="63922"/>
            </a:srgbClr>
          </a:solidFill>
        </a:ln>
      </dgm:spPr>
      <dgm:t>
        <a:bodyPr/>
        <a:lstStyle/>
        <a:p>
          <a:endParaRPr lang="en-US" sz="1400" b="1" dirty="0" smtClean="0">
            <a:solidFill>
              <a:srgbClr val="0432FF"/>
            </a:solidFill>
          </a:endParaRPr>
        </a:p>
        <a:p>
          <a:r>
            <a:rPr lang="en-US" sz="1400" b="1" dirty="0" smtClean="0">
              <a:solidFill>
                <a:srgbClr val="0432FF"/>
              </a:solidFill>
            </a:rPr>
            <a:t>Lora</a:t>
          </a:r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zepam </a:t>
          </a:r>
          <a:r>
            <a:rPr lang="en-US" sz="900" b="0" dirty="0" smtClean="0">
              <a:solidFill>
                <a:srgbClr val="00B050"/>
              </a:solidFill>
            </a:rPr>
            <a:t>(antiepileptic)</a:t>
          </a:r>
          <a:endParaRPr lang="en-US" sz="1400" b="0" dirty="0" smtClean="0">
            <a:solidFill>
              <a:srgbClr val="00B050"/>
            </a:solidFill>
          </a:endParaRPr>
        </a:p>
        <a:p>
          <a:r>
            <a:rPr lang="en-US" sz="1400" b="1" dirty="0" smtClean="0">
              <a:solidFill>
                <a:srgbClr val="0432FF"/>
              </a:solidFill>
            </a:rPr>
            <a:t>Alpra</a:t>
          </a:r>
          <a:r>
            <a:rPr lang="en-US" sz="1400" b="1" dirty="0" smtClean="0"/>
            <a:t>zolam</a:t>
          </a:r>
        </a:p>
        <a:p>
          <a:r>
            <a:rPr lang="en-US" sz="1400" b="1" dirty="0" smtClean="0">
              <a:solidFill>
                <a:srgbClr val="0432FF"/>
              </a:solidFill>
            </a:rPr>
            <a:t>Tema</a:t>
          </a:r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zepam</a:t>
          </a:r>
        </a:p>
        <a:p>
          <a:r>
            <a:rPr lang="en-US" sz="1400" b="1" dirty="0" smtClean="0">
              <a:solidFill>
                <a:srgbClr val="0432FF"/>
              </a:solidFill>
            </a:rPr>
            <a:t>Esta</a:t>
          </a:r>
          <a:r>
            <a:rPr lang="en-US" sz="1400" b="1" dirty="0" smtClean="0"/>
            <a:t>zolam  </a:t>
          </a:r>
        </a:p>
        <a:p>
          <a:r>
            <a:rPr lang="en-US" sz="1400" b="1" dirty="0" smtClean="0"/>
            <a:t> </a:t>
          </a:r>
          <a:endParaRPr lang="en-US" sz="1400" b="1" dirty="0"/>
        </a:p>
      </dgm:t>
    </dgm:pt>
    <dgm:pt modelId="{887FC953-4FC4-AC46-BB88-9DC79543AE0C}" type="parTrans" cxnId="{0B8C42C5-7812-D749-B917-6F09E5FA61AF}">
      <dgm:prSet/>
      <dgm:spPr/>
      <dgm:t>
        <a:bodyPr/>
        <a:lstStyle/>
        <a:p>
          <a:endParaRPr lang="en-US" sz="1200"/>
        </a:p>
      </dgm:t>
    </dgm:pt>
    <dgm:pt modelId="{29295D5A-E543-974A-8367-9584A75E3CA1}" type="sibTrans" cxnId="{0B8C42C5-7812-D749-B917-6F09E5FA61AF}">
      <dgm:prSet/>
      <dgm:spPr/>
      <dgm:t>
        <a:bodyPr/>
        <a:lstStyle/>
        <a:p>
          <a:endParaRPr lang="en-US" sz="1200"/>
        </a:p>
      </dgm:t>
    </dgm:pt>
    <dgm:pt modelId="{D7ABA5AF-C274-AB4D-83FD-5EAD77A8D712}">
      <dgm:prSet custT="1"/>
      <dgm:spPr>
        <a:ln w="28575">
          <a:solidFill>
            <a:srgbClr val="FF9300">
              <a:alpha val="50196"/>
            </a:srgbClr>
          </a:solidFill>
        </a:ln>
      </dgm:spPr>
      <dgm:t>
        <a:bodyPr/>
        <a:lstStyle/>
        <a:p>
          <a:endParaRPr lang="en-US" sz="1400" b="1" dirty="0" smtClean="0">
            <a:solidFill>
              <a:srgbClr val="0432FF"/>
            </a:solidFill>
          </a:endParaRPr>
        </a:p>
        <a:p>
          <a:r>
            <a:rPr lang="en-US" sz="1400" b="1" dirty="0" smtClean="0">
              <a:solidFill>
                <a:srgbClr val="0432FF"/>
              </a:solidFill>
            </a:rPr>
            <a:t>Dia</a:t>
          </a:r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zepam</a:t>
          </a:r>
        </a:p>
        <a:p>
          <a:r>
            <a:rPr lang="en-US" sz="1400" b="1" dirty="0" smtClean="0">
              <a:solidFill>
                <a:srgbClr val="0432FF"/>
              </a:solidFill>
            </a:rPr>
            <a:t>Chlordiazepoxide</a:t>
          </a:r>
        </a:p>
        <a:p>
          <a:r>
            <a:rPr lang="en-US" sz="1400" b="1" dirty="0" smtClean="0">
              <a:solidFill>
                <a:srgbClr val="0432FF"/>
              </a:solidFill>
            </a:rPr>
            <a:t>Flura</a:t>
          </a:r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zepam</a:t>
          </a:r>
          <a:r>
            <a:rPr lang="en-US" sz="1400" b="1" dirty="0" smtClean="0">
              <a:solidFill>
                <a:srgbClr val="0432FF"/>
              </a:solidFill>
            </a:rPr>
            <a:t> </a:t>
          </a:r>
        </a:p>
        <a:p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Clorazepate</a:t>
          </a:r>
        </a:p>
        <a:p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Quazepam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71259386-09D5-B14B-9BB8-C68D2622924F}" type="parTrans" cxnId="{4B878C62-B2BB-E449-B4F2-356141EA6BD6}">
      <dgm:prSet/>
      <dgm:spPr/>
      <dgm:t>
        <a:bodyPr/>
        <a:lstStyle/>
        <a:p>
          <a:endParaRPr lang="en-US" sz="1200"/>
        </a:p>
      </dgm:t>
    </dgm:pt>
    <dgm:pt modelId="{49228DE7-4525-E944-B907-3BAE3C27236A}" type="sibTrans" cxnId="{4B878C62-B2BB-E449-B4F2-356141EA6BD6}">
      <dgm:prSet/>
      <dgm:spPr/>
      <dgm:t>
        <a:bodyPr/>
        <a:lstStyle/>
        <a:p>
          <a:endParaRPr lang="en-US" sz="1200"/>
        </a:p>
      </dgm:t>
    </dgm:pt>
    <dgm:pt modelId="{3FA97D30-8CCA-7A4E-A3AE-0156919C758C}" type="pres">
      <dgm:prSet presAssocID="{37FFC1BD-6B15-F045-9AE7-D9529FC060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0DBC3A-DC80-EE41-979D-E735297FDF72}" type="pres">
      <dgm:prSet presAssocID="{210DC03B-D1BF-4B45-831F-3D099BA8F38C}" presName="hierRoot1" presStyleCnt="0">
        <dgm:presLayoutVars>
          <dgm:hierBranch val="init"/>
        </dgm:presLayoutVars>
      </dgm:prSet>
      <dgm:spPr/>
    </dgm:pt>
    <dgm:pt modelId="{72146BA1-15DB-4C45-9A2B-9A4415A0EB82}" type="pres">
      <dgm:prSet presAssocID="{210DC03B-D1BF-4B45-831F-3D099BA8F38C}" presName="rootComposite1" presStyleCnt="0"/>
      <dgm:spPr/>
    </dgm:pt>
    <dgm:pt modelId="{6CEAFEEB-345F-2044-BFE1-216BC2508C46}" type="pres">
      <dgm:prSet presAssocID="{210DC03B-D1BF-4B45-831F-3D099BA8F38C}" presName="rootText1" presStyleLbl="node0" presStyleIdx="0" presStyleCnt="1" custScaleX="253572" custScaleY="76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B8D40-EE8D-7A40-8562-70999E8313AE}" type="pres">
      <dgm:prSet presAssocID="{210DC03B-D1BF-4B45-831F-3D099BA8F38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E70CEB-5B50-0841-9BA9-1CA54BB95E3B}" type="pres">
      <dgm:prSet presAssocID="{210DC03B-D1BF-4B45-831F-3D099BA8F38C}" presName="hierChild2" presStyleCnt="0"/>
      <dgm:spPr/>
    </dgm:pt>
    <dgm:pt modelId="{BE036939-7E71-9C45-92FE-B5FB4517DCC9}" type="pres">
      <dgm:prSet presAssocID="{CAC5A100-59FF-E54D-B783-C46738F5EE0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6A5ADE8-1095-494D-9059-3F6FF15981BA}" type="pres">
      <dgm:prSet presAssocID="{7BABD29F-AC6C-8146-A677-8E2AF514505B}" presName="hierRoot2" presStyleCnt="0">
        <dgm:presLayoutVars>
          <dgm:hierBranch/>
        </dgm:presLayoutVars>
      </dgm:prSet>
      <dgm:spPr/>
    </dgm:pt>
    <dgm:pt modelId="{48574395-C151-DE47-8CB6-FB92A1CB1966}" type="pres">
      <dgm:prSet presAssocID="{7BABD29F-AC6C-8146-A677-8E2AF514505B}" presName="rootComposite" presStyleCnt="0"/>
      <dgm:spPr/>
    </dgm:pt>
    <dgm:pt modelId="{6DA8AA95-5B5D-EB40-8650-C01496E6FF6E}" type="pres">
      <dgm:prSet presAssocID="{7BABD29F-AC6C-8146-A677-8E2AF514505B}" presName="rootText" presStyleLbl="node2" presStyleIdx="0" presStyleCnt="3" custScaleY="76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C510FB-3A09-0F45-AE84-D62214E32626}" type="pres">
      <dgm:prSet presAssocID="{7BABD29F-AC6C-8146-A677-8E2AF514505B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4BEB9D-ACDB-DA45-B3F5-1F4CE8D5DB3D}" type="pres">
      <dgm:prSet presAssocID="{7BABD29F-AC6C-8146-A677-8E2AF514505B}" presName="hierChild4" presStyleCnt="0"/>
      <dgm:spPr/>
    </dgm:pt>
    <dgm:pt modelId="{7A286245-77B3-B04A-9EA0-C5B3520BC09F}" type="pres">
      <dgm:prSet presAssocID="{688878FC-2405-C04E-9212-019C5DCA456E}" presName="Name35" presStyleLbl="parChTrans1D3" presStyleIdx="0" presStyleCnt="3"/>
      <dgm:spPr/>
      <dgm:t>
        <a:bodyPr/>
        <a:lstStyle/>
        <a:p>
          <a:endParaRPr lang="en-US"/>
        </a:p>
      </dgm:t>
    </dgm:pt>
    <dgm:pt modelId="{42B2387A-38B4-8B4D-896C-E2C1CC40B3AE}" type="pres">
      <dgm:prSet presAssocID="{588DB26B-9543-DB47-8F66-88232AF3DDE2}" presName="hierRoot2" presStyleCnt="0">
        <dgm:presLayoutVars>
          <dgm:hierBranch val="init"/>
        </dgm:presLayoutVars>
      </dgm:prSet>
      <dgm:spPr/>
    </dgm:pt>
    <dgm:pt modelId="{4146032A-A50B-384F-858C-FE5F7A8F5893}" type="pres">
      <dgm:prSet presAssocID="{588DB26B-9543-DB47-8F66-88232AF3DDE2}" presName="rootComposite" presStyleCnt="0"/>
      <dgm:spPr/>
    </dgm:pt>
    <dgm:pt modelId="{485569D2-1D53-794C-9D47-3F9A1A5E3414}" type="pres">
      <dgm:prSet presAssocID="{588DB26B-9543-DB47-8F66-88232AF3DDE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337E3-AFBC-0849-A416-EBA9BF913D2F}" type="pres">
      <dgm:prSet presAssocID="{588DB26B-9543-DB47-8F66-88232AF3DDE2}" presName="rootConnector" presStyleLbl="node3" presStyleIdx="0" presStyleCnt="3"/>
      <dgm:spPr/>
      <dgm:t>
        <a:bodyPr/>
        <a:lstStyle/>
        <a:p>
          <a:endParaRPr lang="en-US"/>
        </a:p>
      </dgm:t>
    </dgm:pt>
    <dgm:pt modelId="{4D880C44-6D51-0E48-8238-6336C5086F36}" type="pres">
      <dgm:prSet presAssocID="{588DB26B-9543-DB47-8F66-88232AF3DDE2}" presName="hierChild4" presStyleCnt="0"/>
      <dgm:spPr/>
    </dgm:pt>
    <dgm:pt modelId="{DDC877AF-5E7C-864D-9DDF-6819F1C8CD56}" type="pres">
      <dgm:prSet presAssocID="{588DB26B-9543-DB47-8F66-88232AF3DDE2}" presName="hierChild5" presStyleCnt="0"/>
      <dgm:spPr/>
    </dgm:pt>
    <dgm:pt modelId="{B0A95BAD-212E-4A4B-B43B-E49CC25B8575}" type="pres">
      <dgm:prSet presAssocID="{7BABD29F-AC6C-8146-A677-8E2AF514505B}" presName="hierChild5" presStyleCnt="0"/>
      <dgm:spPr/>
    </dgm:pt>
    <dgm:pt modelId="{DB27001F-56E7-234F-8D39-54D3F2C859B9}" type="pres">
      <dgm:prSet presAssocID="{F987318C-C2BD-2B43-A6EF-9FE337426B9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BC9D0D-654E-BA42-9528-133545719786}" type="pres">
      <dgm:prSet presAssocID="{E6DF3669-FEF6-E040-99DE-36DAF9445D75}" presName="hierRoot2" presStyleCnt="0">
        <dgm:presLayoutVars>
          <dgm:hierBranch/>
        </dgm:presLayoutVars>
      </dgm:prSet>
      <dgm:spPr/>
    </dgm:pt>
    <dgm:pt modelId="{8B306A4A-49D4-8242-94AA-710EBF302D50}" type="pres">
      <dgm:prSet presAssocID="{E6DF3669-FEF6-E040-99DE-36DAF9445D75}" presName="rootComposite" presStyleCnt="0"/>
      <dgm:spPr/>
    </dgm:pt>
    <dgm:pt modelId="{B6144545-720D-F646-AEFE-9F2018706C36}" type="pres">
      <dgm:prSet presAssocID="{E6DF3669-FEF6-E040-99DE-36DAF9445D75}" presName="rootText" presStyleLbl="node2" presStyleIdx="1" presStyleCnt="3" custScaleY="73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7DD7D-EDFF-7F44-A79B-79065FD486A3}" type="pres">
      <dgm:prSet presAssocID="{E6DF3669-FEF6-E040-99DE-36DAF9445D75}" presName="rootConnector" presStyleLbl="node2" presStyleIdx="1" presStyleCnt="3"/>
      <dgm:spPr/>
      <dgm:t>
        <a:bodyPr/>
        <a:lstStyle/>
        <a:p>
          <a:endParaRPr lang="en-US"/>
        </a:p>
      </dgm:t>
    </dgm:pt>
    <dgm:pt modelId="{F20482E3-96A9-0849-867E-DD3FE379D811}" type="pres">
      <dgm:prSet presAssocID="{E6DF3669-FEF6-E040-99DE-36DAF9445D75}" presName="hierChild4" presStyleCnt="0"/>
      <dgm:spPr/>
    </dgm:pt>
    <dgm:pt modelId="{C71F3BBD-0C45-444F-8EF8-D0DB69A7078F}" type="pres">
      <dgm:prSet presAssocID="{887FC953-4FC4-AC46-BB88-9DC79543AE0C}" presName="Name35" presStyleLbl="parChTrans1D3" presStyleIdx="1" presStyleCnt="3"/>
      <dgm:spPr/>
      <dgm:t>
        <a:bodyPr/>
        <a:lstStyle/>
        <a:p>
          <a:endParaRPr lang="en-US"/>
        </a:p>
      </dgm:t>
    </dgm:pt>
    <dgm:pt modelId="{11D0CA49-F928-1340-8D76-0FB86A61824F}" type="pres">
      <dgm:prSet presAssocID="{82986C6E-3846-7B4A-BF55-231359D5E602}" presName="hierRoot2" presStyleCnt="0">
        <dgm:presLayoutVars>
          <dgm:hierBranch val="init"/>
        </dgm:presLayoutVars>
      </dgm:prSet>
      <dgm:spPr/>
    </dgm:pt>
    <dgm:pt modelId="{A56AB39F-3741-4246-A80D-01F70032DBD9}" type="pres">
      <dgm:prSet presAssocID="{82986C6E-3846-7B4A-BF55-231359D5E602}" presName="rootComposite" presStyleCnt="0"/>
      <dgm:spPr/>
    </dgm:pt>
    <dgm:pt modelId="{E6748B51-7E5F-2341-AAC7-0444A03BA502}" type="pres">
      <dgm:prSet presAssocID="{82986C6E-3846-7B4A-BF55-231359D5E602}" presName="rootText" presStyleLbl="node3" presStyleIdx="1" presStyleCnt="3" custScaleY="139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2DB99-1D54-EB4D-8FA5-29279F28E277}" type="pres">
      <dgm:prSet presAssocID="{82986C6E-3846-7B4A-BF55-231359D5E6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CC5C78A2-2720-FB48-861C-8EC1AC32970E}" type="pres">
      <dgm:prSet presAssocID="{82986C6E-3846-7B4A-BF55-231359D5E602}" presName="hierChild4" presStyleCnt="0"/>
      <dgm:spPr/>
    </dgm:pt>
    <dgm:pt modelId="{B022BC33-5466-DD45-87F9-021F55323AF6}" type="pres">
      <dgm:prSet presAssocID="{82986C6E-3846-7B4A-BF55-231359D5E602}" presName="hierChild5" presStyleCnt="0"/>
      <dgm:spPr/>
    </dgm:pt>
    <dgm:pt modelId="{978AF2FF-D924-A042-BB24-CF2A0FDEAB78}" type="pres">
      <dgm:prSet presAssocID="{E6DF3669-FEF6-E040-99DE-36DAF9445D75}" presName="hierChild5" presStyleCnt="0"/>
      <dgm:spPr/>
    </dgm:pt>
    <dgm:pt modelId="{25B6DAB9-5FF3-844B-BCBB-FC994E2D4670}" type="pres">
      <dgm:prSet presAssocID="{87E9B100-EA68-CB4C-A0B0-3CAFA6CC372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44D49D7-E58E-AC4D-B35F-A78755DA391D}" type="pres">
      <dgm:prSet presAssocID="{88CE1B3B-9477-EB4D-BEDC-B319BCD1B02E}" presName="hierRoot2" presStyleCnt="0">
        <dgm:presLayoutVars>
          <dgm:hierBranch/>
        </dgm:presLayoutVars>
      </dgm:prSet>
      <dgm:spPr/>
    </dgm:pt>
    <dgm:pt modelId="{B7F87949-AF36-A345-9679-C622AFB83270}" type="pres">
      <dgm:prSet presAssocID="{88CE1B3B-9477-EB4D-BEDC-B319BCD1B02E}" presName="rootComposite" presStyleCnt="0"/>
      <dgm:spPr/>
    </dgm:pt>
    <dgm:pt modelId="{506E73BD-B815-2B41-B9A1-486947E7BF54}" type="pres">
      <dgm:prSet presAssocID="{88CE1B3B-9477-EB4D-BEDC-B319BCD1B02E}" presName="rootText" presStyleLbl="node2" presStyleIdx="2" presStyleCnt="3" custScaleY="690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18C20-411D-A542-97CF-FBB142E5CB2A}" type="pres">
      <dgm:prSet presAssocID="{88CE1B3B-9477-EB4D-BEDC-B319BCD1B02E}" presName="rootConnector" presStyleLbl="node2" presStyleIdx="2" presStyleCnt="3"/>
      <dgm:spPr/>
      <dgm:t>
        <a:bodyPr/>
        <a:lstStyle/>
        <a:p>
          <a:endParaRPr lang="en-US"/>
        </a:p>
      </dgm:t>
    </dgm:pt>
    <dgm:pt modelId="{7B782486-247E-7047-9D51-E45BDA9D1FB7}" type="pres">
      <dgm:prSet presAssocID="{88CE1B3B-9477-EB4D-BEDC-B319BCD1B02E}" presName="hierChild4" presStyleCnt="0"/>
      <dgm:spPr/>
    </dgm:pt>
    <dgm:pt modelId="{5B171530-01EB-D746-98E6-937937FAC4DC}" type="pres">
      <dgm:prSet presAssocID="{71259386-09D5-B14B-9BB8-C68D2622924F}" presName="Name35" presStyleLbl="parChTrans1D3" presStyleIdx="2" presStyleCnt="3"/>
      <dgm:spPr/>
      <dgm:t>
        <a:bodyPr/>
        <a:lstStyle/>
        <a:p>
          <a:endParaRPr lang="en-US"/>
        </a:p>
      </dgm:t>
    </dgm:pt>
    <dgm:pt modelId="{D437F16D-C811-F746-B008-940BF21C8731}" type="pres">
      <dgm:prSet presAssocID="{D7ABA5AF-C274-AB4D-83FD-5EAD77A8D712}" presName="hierRoot2" presStyleCnt="0">
        <dgm:presLayoutVars>
          <dgm:hierBranch val="init"/>
        </dgm:presLayoutVars>
      </dgm:prSet>
      <dgm:spPr/>
    </dgm:pt>
    <dgm:pt modelId="{46D74571-8FBE-C74A-AF70-2F12EFE6D320}" type="pres">
      <dgm:prSet presAssocID="{D7ABA5AF-C274-AB4D-83FD-5EAD77A8D712}" presName="rootComposite" presStyleCnt="0"/>
      <dgm:spPr/>
    </dgm:pt>
    <dgm:pt modelId="{295FCA27-7321-EF4D-A52E-6E398C42781D}" type="pres">
      <dgm:prSet presAssocID="{D7ABA5AF-C274-AB4D-83FD-5EAD77A8D712}" presName="rootText" presStyleLbl="node3" presStyleIdx="2" presStyleCnt="3" custScaleY="1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B953F-0DDB-C647-A055-B9CC4F613F29}" type="pres">
      <dgm:prSet presAssocID="{D7ABA5AF-C274-AB4D-83FD-5EAD77A8D712}" presName="rootConnector" presStyleLbl="node3" presStyleIdx="2" presStyleCnt="3"/>
      <dgm:spPr/>
      <dgm:t>
        <a:bodyPr/>
        <a:lstStyle/>
        <a:p>
          <a:endParaRPr lang="en-US"/>
        </a:p>
      </dgm:t>
    </dgm:pt>
    <dgm:pt modelId="{5E1D749F-E136-F84B-83CC-A7257CBF4A3D}" type="pres">
      <dgm:prSet presAssocID="{D7ABA5AF-C274-AB4D-83FD-5EAD77A8D712}" presName="hierChild4" presStyleCnt="0"/>
      <dgm:spPr/>
    </dgm:pt>
    <dgm:pt modelId="{3151AEB4-E773-6341-8037-4EEFFBA591F6}" type="pres">
      <dgm:prSet presAssocID="{D7ABA5AF-C274-AB4D-83FD-5EAD77A8D712}" presName="hierChild5" presStyleCnt="0"/>
      <dgm:spPr/>
    </dgm:pt>
    <dgm:pt modelId="{CE60EB86-3BAD-EC4C-84D3-2AE08D4909F6}" type="pres">
      <dgm:prSet presAssocID="{88CE1B3B-9477-EB4D-BEDC-B319BCD1B02E}" presName="hierChild5" presStyleCnt="0"/>
      <dgm:spPr/>
    </dgm:pt>
    <dgm:pt modelId="{28816F88-2DE0-434A-9096-1CBD963C4335}" type="pres">
      <dgm:prSet presAssocID="{210DC03B-D1BF-4B45-831F-3D099BA8F38C}" presName="hierChild3" presStyleCnt="0"/>
      <dgm:spPr/>
    </dgm:pt>
  </dgm:ptLst>
  <dgm:cxnLst>
    <dgm:cxn modelId="{D2B0736A-7FDE-2642-B300-0B6A6C7C9A6E}" type="presOf" srcId="{588DB26B-9543-DB47-8F66-88232AF3DDE2}" destId="{485569D2-1D53-794C-9D47-3F9A1A5E3414}" srcOrd="0" destOrd="0" presId="urn:microsoft.com/office/officeart/2005/8/layout/orgChart1"/>
    <dgm:cxn modelId="{130B5172-F6D8-3448-B382-3B8B3F6C939A}" type="presOf" srcId="{82986C6E-3846-7B4A-BF55-231359D5E602}" destId="{3172DB99-1D54-EB4D-8FA5-29279F28E277}" srcOrd="1" destOrd="0" presId="urn:microsoft.com/office/officeart/2005/8/layout/orgChart1"/>
    <dgm:cxn modelId="{9D937D69-F439-8645-BE73-1A8E8C386A47}" type="presOf" srcId="{588DB26B-9543-DB47-8F66-88232AF3DDE2}" destId="{02D337E3-AFBC-0849-A416-EBA9BF913D2F}" srcOrd="1" destOrd="0" presId="urn:microsoft.com/office/officeart/2005/8/layout/orgChart1"/>
    <dgm:cxn modelId="{98589B66-5165-8D49-8175-265072B95295}" type="presOf" srcId="{E6DF3669-FEF6-E040-99DE-36DAF9445D75}" destId="{35A7DD7D-EDFF-7F44-A79B-79065FD486A3}" srcOrd="1" destOrd="0" presId="urn:microsoft.com/office/officeart/2005/8/layout/orgChart1"/>
    <dgm:cxn modelId="{28333B48-9B58-EE41-899B-D0D01010FAF7}" type="presOf" srcId="{37FFC1BD-6B15-F045-9AE7-D9529FC060A3}" destId="{3FA97D30-8CCA-7A4E-A3AE-0156919C758C}" srcOrd="0" destOrd="0" presId="urn:microsoft.com/office/officeart/2005/8/layout/orgChart1"/>
    <dgm:cxn modelId="{CF41A041-5F29-8D46-96ED-2B3E41FAD676}" srcId="{210DC03B-D1BF-4B45-831F-3D099BA8F38C}" destId="{E6DF3669-FEF6-E040-99DE-36DAF9445D75}" srcOrd="1" destOrd="0" parTransId="{F987318C-C2BD-2B43-A6EF-9FE337426B90}" sibTransId="{21B2687D-611C-DC4C-8252-B5CE22E22A8D}"/>
    <dgm:cxn modelId="{BFDF6EDC-436A-8A4E-BFF0-66BCA8C4E443}" type="presOf" srcId="{7BABD29F-AC6C-8146-A677-8E2AF514505B}" destId="{11C510FB-3A09-0F45-AE84-D62214E32626}" srcOrd="1" destOrd="0" presId="urn:microsoft.com/office/officeart/2005/8/layout/orgChart1"/>
    <dgm:cxn modelId="{58210CFD-9E99-CC4D-9803-C0EDF594715A}" srcId="{210DC03B-D1BF-4B45-831F-3D099BA8F38C}" destId="{7BABD29F-AC6C-8146-A677-8E2AF514505B}" srcOrd="0" destOrd="0" parTransId="{CAC5A100-59FF-E54D-B783-C46738F5EE06}" sibTransId="{B0432536-A551-B040-B199-7EE3BBBCCF76}"/>
    <dgm:cxn modelId="{0B8C42C5-7812-D749-B917-6F09E5FA61AF}" srcId="{E6DF3669-FEF6-E040-99DE-36DAF9445D75}" destId="{82986C6E-3846-7B4A-BF55-231359D5E602}" srcOrd="0" destOrd="0" parTransId="{887FC953-4FC4-AC46-BB88-9DC79543AE0C}" sibTransId="{29295D5A-E543-974A-8367-9584A75E3CA1}"/>
    <dgm:cxn modelId="{4B878C62-B2BB-E449-B4F2-356141EA6BD6}" srcId="{88CE1B3B-9477-EB4D-BEDC-B319BCD1B02E}" destId="{D7ABA5AF-C274-AB4D-83FD-5EAD77A8D712}" srcOrd="0" destOrd="0" parTransId="{71259386-09D5-B14B-9BB8-C68D2622924F}" sibTransId="{49228DE7-4525-E944-B907-3BAE3C27236A}"/>
    <dgm:cxn modelId="{87E48630-C044-BD44-85DC-2EA313FA378E}" type="presOf" srcId="{82986C6E-3846-7B4A-BF55-231359D5E602}" destId="{E6748B51-7E5F-2341-AAC7-0444A03BA502}" srcOrd="0" destOrd="0" presId="urn:microsoft.com/office/officeart/2005/8/layout/orgChart1"/>
    <dgm:cxn modelId="{E5C9FA96-9F3F-AD44-9360-A31DB40AD967}" srcId="{210DC03B-D1BF-4B45-831F-3D099BA8F38C}" destId="{88CE1B3B-9477-EB4D-BEDC-B319BCD1B02E}" srcOrd="2" destOrd="0" parTransId="{87E9B100-EA68-CB4C-A0B0-3CAFA6CC3725}" sibTransId="{A5FAA082-E27C-D741-AC29-3CBB62E29566}"/>
    <dgm:cxn modelId="{5B655CC9-5E97-FF4D-B96B-CADA60902F97}" type="presOf" srcId="{CAC5A100-59FF-E54D-B783-C46738F5EE06}" destId="{BE036939-7E71-9C45-92FE-B5FB4517DCC9}" srcOrd="0" destOrd="0" presId="urn:microsoft.com/office/officeart/2005/8/layout/orgChart1"/>
    <dgm:cxn modelId="{B9C176F9-20B9-344E-8A43-52F4EAB3A3FC}" type="presOf" srcId="{87E9B100-EA68-CB4C-A0B0-3CAFA6CC3725}" destId="{25B6DAB9-5FF3-844B-BCBB-FC994E2D4670}" srcOrd="0" destOrd="0" presId="urn:microsoft.com/office/officeart/2005/8/layout/orgChart1"/>
    <dgm:cxn modelId="{45AD028A-DBB8-0E4E-911D-0649ADA4F62B}" type="presOf" srcId="{210DC03B-D1BF-4B45-831F-3D099BA8F38C}" destId="{AB4B8D40-EE8D-7A40-8562-70999E8313AE}" srcOrd="1" destOrd="0" presId="urn:microsoft.com/office/officeart/2005/8/layout/orgChart1"/>
    <dgm:cxn modelId="{98CFA0AE-01ED-E747-83C2-FD85D92A9226}" type="presOf" srcId="{71259386-09D5-B14B-9BB8-C68D2622924F}" destId="{5B171530-01EB-D746-98E6-937937FAC4DC}" srcOrd="0" destOrd="0" presId="urn:microsoft.com/office/officeart/2005/8/layout/orgChart1"/>
    <dgm:cxn modelId="{2D8116BE-4FEC-984F-8CE0-897FB216DF54}" type="presOf" srcId="{210DC03B-D1BF-4B45-831F-3D099BA8F38C}" destId="{6CEAFEEB-345F-2044-BFE1-216BC2508C46}" srcOrd="0" destOrd="0" presId="urn:microsoft.com/office/officeart/2005/8/layout/orgChart1"/>
    <dgm:cxn modelId="{EA5672C6-382E-CB4F-B6D2-5BBDD0134B55}" type="presOf" srcId="{88CE1B3B-9477-EB4D-BEDC-B319BCD1B02E}" destId="{506E73BD-B815-2B41-B9A1-486947E7BF54}" srcOrd="0" destOrd="0" presId="urn:microsoft.com/office/officeart/2005/8/layout/orgChart1"/>
    <dgm:cxn modelId="{35278976-6843-3145-A58A-5CAFE538BF3C}" type="presOf" srcId="{7BABD29F-AC6C-8146-A677-8E2AF514505B}" destId="{6DA8AA95-5B5D-EB40-8650-C01496E6FF6E}" srcOrd="0" destOrd="0" presId="urn:microsoft.com/office/officeart/2005/8/layout/orgChart1"/>
    <dgm:cxn modelId="{5545CD4F-F647-1D41-9555-D7789DB66D21}" type="presOf" srcId="{887FC953-4FC4-AC46-BB88-9DC79543AE0C}" destId="{C71F3BBD-0C45-444F-8EF8-D0DB69A7078F}" srcOrd="0" destOrd="0" presId="urn:microsoft.com/office/officeart/2005/8/layout/orgChart1"/>
    <dgm:cxn modelId="{130757FE-785C-7246-9563-5E0F510642ED}" type="presOf" srcId="{D7ABA5AF-C274-AB4D-83FD-5EAD77A8D712}" destId="{295FCA27-7321-EF4D-A52E-6E398C42781D}" srcOrd="0" destOrd="0" presId="urn:microsoft.com/office/officeart/2005/8/layout/orgChart1"/>
    <dgm:cxn modelId="{248D4101-1AEE-544B-868F-D463620A374A}" srcId="{37FFC1BD-6B15-F045-9AE7-D9529FC060A3}" destId="{210DC03B-D1BF-4B45-831F-3D099BA8F38C}" srcOrd="0" destOrd="0" parTransId="{400970DC-B345-F64D-8B7C-3AD854749A4A}" sibTransId="{439E4F60-3172-CE4D-94A3-62DA8B34C031}"/>
    <dgm:cxn modelId="{1EA17239-58C8-684F-8986-81451BA911EF}" srcId="{7BABD29F-AC6C-8146-A677-8E2AF514505B}" destId="{588DB26B-9543-DB47-8F66-88232AF3DDE2}" srcOrd="0" destOrd="0" parTransId="{688878FC-2405-C04E-9212-019C5DCA456E}" sibTransId="{6EA02D87-3085-404D-BC0B-C898625D718B}"/>
    <dgm:cxn modelId="{95FE96F4-8899-764C-8812-A2A5A0172C03}" type="presOf" srcId="{F987318C-C2BD-2B43-A6EF-9FE337426B90}" destId="{DB27001F-56E7-234F-8D39-54D3F2C859B9}" srcOrd="0" destOrd="0" presId="urn:microsoft.com/office/officeart/2005/8/layout/orgChart1"/>
    <dgm:cxn modelId="{EEECE6DE-ACB0-E14F-BAAF-4134F6CDF086}" type="presOf" srcId="{D7ABA5AF-C274-AB4D-83FD-5EAD77A8D712}" destId="{693B953F-0DDB-C647-A055-B9CC4F613F29}" srcOrd="1" destOrd="0" presId="urn:microsoft.com/office/officeart/2005/8/layout/orgChart1"/>
    <dgm:cxn modelId="{95C19A2D-EB64-F64B-BD0E-2E5C51293552}" type="presOf" srcId="{E6DF3669-FEF6-E040-99DE-36DAF9445D75}" destId="{B6144545-720D-F646-AEFE-9F2018706C36}" srcOrd="0" destOrd="0" presId="urn:microsoft.com/office/officeart/2005/8/layout/orgChart1"/>
    <dgm:cxn modelId="{338B7AA7-F624-154A-AA40-99F1A893B923}" type="presOf" srcId="{688878FC-2405-C04E-9212-019C5DCA456E}" destId="{7A286245-77B3-B04A-9EA0-C5B3520BC09F}" srcOrd="0" destOrd="0" presId="urn:microsoft.com/office/officeart/2005/8/layout/orgChart1"/>
    <dgm:cxn modelId="{C0E170B8-5F64-B54E-9F6C-7061AFAF949A}" type="presOf" srcId="{88CE1B3B-9477-EB4D-BEDC-B319BCD1B02E}" destId="{F8B18C20-411D-A542-97CF-FBB142E5CB2A}" srcOrd="1" destOrd="0" presId="urn:microsoft.com/office/officeart/2005/8/layout/orgChart1"/>
    <dgm:cxn modelId="{339D0686-54BE-024A-8F95-BE0D283EC8D3}" type="presParOf" srcId="{3FA97D30-8CCA-7A4E-A3AE-0156919C758C}" destId="{E60DBC3A-DC80-EE41-979D-E735297FDF72}" srcOrd="0" destOrd="0" presId="urn:microsoft.com/office/officeart/2005/8/layout/orgChart1"/>
    <dgm:cxn modelId="{996476A4-6FA5-CF41-BA38-A8B86FE00423}" type="presParOf" srcId="{E60DBC3A-DC80-EE41-979D-E735297FDF72}" destId="{72146BA1-15DB-4C45-9A2B-9A4415A0EB82}" srcOrd="0" destOrd="0" presId="urn:microsoft.com/office/officeart/2005/8/layout/orgChart1"/>
    <dgm:cxn modelId="{85F47C13-0A92-DB4A-8BD9-425148F5A872}" type="presParOf" srcId="{72146BA1-15DB-4C45-9A2B-9A4415A0EB82}" destId="{6CEAFEEB-345F-2044-BFE1-216BC2508C46}" srcOrd="0" destOrd="0" presId="urn:microsoft.com/office/officeart/2005/8/layout/orgChart1"/>
    <dgm:cxn modelId="{0FF672B3-8F25-A549-8859-6C0102ABD00E}" type="presParOf" srcId="{72146BA1-15DB-4C45-9A2B-9A4415A0EB82}" destId="{AB4B8D40-EE8D-7A40-8562-70999E8313AE}" srcOrd="1" destOrd="0" presId="urn:microsoft.com/office/officeart/2005/8/layout/orgChart1"/>
    <dgm:cxn modelId="{F3968BAE-63C8-284F-9888-428B0D3D7BC8}" type="presParOf" srcId="{E60DBC3A-DC80-EE41-979D-E735297FDF72}" destId="{9AE70CEB-5B50-0841-9BA9-1CA54BB95E3B}" srcOrd="1" destOrd="0" presId="urn:microsoft.com/office/officeart/2005/8/layout/orgChart1"/>
    <dgm:cxn modelId="{BD60DB10-92B1-E84B-89F2-79E880BB844C}" type="presParOf" srcId="{9AE70CEB-5B50-0841-9BA9-1CA54BB95E3B}" destId="{BE036939-7E71-9C45-92FE-B5FB4517DCC9}" srcOrd="0" destOrd="0" presId="urn:microsoft.com/office/officeart/2005/8/layout/orgChart1"/>
    <dgm:cxn modelId="{457CB9E9-1CEC-BC48-9902-B25A23ECB0F7}" type="presParOf" srcId="{9AE70CEB-5B50-0841-9BA9-1CA54BB95E3B}" destId="{16A5ADE8-1095-494D-9059-3F6FF15981BA}" srcOrd="1" destOrd="0" presId="urn:microsoft.com/office/officeart/2005/8/layout/orgChart1"/>
    <dgm:cxn modelId="{8D2EF3E0-CDFF-F043-906F-6DB240D10D7D}" type="presParOf" srcId="{16A5ADE8-1095-494D-9059-3F6FF15981BA}" destId="{48574395-C151-DE47-8CB6-FB92A1CB1966}" srcOrd="0" destOrd="0" presId="urn:microsoft.com/office/officeart/2005/8/layout/orgChart1"/>
    <dgm:cxn modelId="{7440CEBF-0C1F-5B47-BF02-561436E6C769}" type="presParOf" srcId="{48574395-C151-DE47-8CB6-FB92A1CB1966}" destId="{6DA8AA95-5B5D-EB40-8650-C01496E6FF6E}" srcOrd="0" destOrd="0" presId="urn:microsoft.com/office/officeart/2005/8/layout/orgChart1"/>
    <dgm:cxn modelId="{C21B79E7-5305-C840-8188-24E3B8BAD2F9}" type="presParOf" srcId="{48574395-C151-DE47-8CB6-FB92A1CB1966}" destId="{11C510FB-3A09-0F45-AE84-D62214E32626}" srcOrd="1" destOrd="0" presId="urn:microsoft.com/office/officeart/2005/8/layout/orgChart1"/>
    <dgm:cxn modelId="{99886786-E489-E24F-97BC-236DB0AA9F75}" type="presParOf" srcId="{16A5ADE8-1095-494D-9059-3F6FF15981BA}" destId="{E34BEB9D-ACDB-DA45-B3F5-1F4CE8D5DB3D}" srcOrd="1" destOrd="0" presId="urn:microsoft.com/office/officeart/2005/8/layout/orgChart1"/>
    <dgm:cxn modelId="{0C6484FD-D140-D24B-8549-E91DF92F7F3A}" type="presParOf" srcId="{E34BEB9D-ACDB-DA45-B3F5-1F4CE8D5DB3D}" destId="{7A286245-77B3-B04A-9EA0-C5B3520BC09F}" srcOrd="0" destOrd="0" presId="urn:microsoft.com/office/officeart/2005/8/layout/orgChart1"/>
    <dgm:cxn modelId="{FADDA719-F6CE-7F40-8EFC-2ED789AC7619}" type="presParOf" srcId="{E34BEB9D-ACDB-DA45-B3F5-1F4CE8D5DB3D}" destId="{42B2387A-38B4-8B4D-896C-E2C1CC40B3AE}" srcOrd="1" destOrd="0" presId="urn:microsoft.com/office/officeart/2005/8/layout/orgChart1"/>
    <dgm:cxn modelId="{C6E4D96B-7849-5D4F-8764-A78228B0DCD6}" type="presParOf" srcId="{42B2387A-38B4-8B4D-896C-E2C1CC40B3AE}" destId="{4146032A-A50B-384F-858C-FE5F7A8F5893}" srcOrd="0" destOrd="0" presId="urn:microsoft.com/office/officeart/2005/8/layout/orgChart1"/>
    <dgm:cxn modelId="{AF3176CB-DACA-8D4E-81C6-CE12D89AEA3B}" type="presParOf" srcId="{4146032A-A50B-384F-858C-FE5F7A8F5893}" destId="{485569D2-1D53-794C-9D47-3F9A1A5E3414}" srcOrd="0" destOrd="0" presId="urn:microsoft.com/office/officeart/2005/8/layout/orgChart1"/>
    <dgm:cxn modelId="{1CEFD5A7-B371-864A-8396-38FD73B680C0}" type="presParOf" srcId="{4146032A-A50B-384F-858C-FE5F7A8F5893}" destId="{02D337E3-AFBC-0849-A416-EBA9BF913D2F}" srcOrd="1" destOrd="0" presId="urn:microsoft.com/office/officeart/2005/8/layout/orgChart1"/>
    <dgm:cxn modelId="{DEABA6E3-5C51-4243-B1BF-58FA9609C3B6}" type="presParOf" srcId="{42B2387A-38B4-8B4D-896C-E2C1CC40B3AE}" destId="{4D880C44-6D51-0E48-8238-6336C5086F36}" srcOrd="1" destOrd="0" presId="urn:microsoft.com/office/officeart/2005/8/layout/orgChart1"/>
    <dgm:cxn modelId="{2CB72349-107B-F645-B5DC-DF7347166FE1}" type="presParOf" srcId="{42B2387A-38B4-8B4D-896C-E2C1CC40B3AE}" destId="{DDC877AF-5E7C-864D-9DDF-6819F1C8CD56}" srcOrd="2" destOrd="0" presId="urn:microsoft.com/office/officeart/2005/8/layout/orgChart1"/>
    <dgm:cxn modelId="{706E7689-6F88-B844-A20B-861A26123254}" type="presParOf" srcId="{16A5ADE8-1095-494D-9059-3F6FF15981BA}" destId="{B0A95BAD-212E-4A4B-B43B-E49CC25B8575}" srcOrd="2" destOrd="0" presId="urn:microsoft.com/office/officeart/2005/8/layout/orgChart1"/>
    <dgm:cxn modelId="{C2FD8E6C-DA58-D842-A014-9447093DC8CF}" type="presParOf" srcId="{9AE70CEB-5B50-0841-9BA9-1CA54BB95E3B}" destId="{DB27001F-56E7-234F-8D39-54D3F2C859B9}" srcOrd="2" destOrd="0" presId="urn:microsoft.com/office/officeart/2005/8/layout/orgChart1"/>
    <dgm:cxn modelId="{5CB57838-CD01-BE4F-87B2-7BC49CE36DE5}" type="presParOf" srcId="{9AE70CEB-5B50-0841-9BA9-1CA54BB95E3B}" destId="{D8BC9D0D-654E-BA42-9528-133545719786}" srcOrd="3" destOrd="0" presId="urn:microsoft.com/office/officeart/2005/8/layout/orgChart1"/>
    <dgm:cxn modelId="{5DAEC71B-29E2-8742-A042-071AA40E7BC9}" type="presParOf" srcId="{D8BC9D0D-654E-BA42-9528-133545719786}" destId="{8B306A4A-49D4-8242-94AA-710EBF302D50}" srcOrd="0" destOrd="0" presId="urn:microsoft.com/office/officeart/2005/8/layout/orgChart1"/>
    <dgm:cxn modelId="{56875351-CB31-D741-9C1E-45BE7F1B01E8}" type="presParOf" srcId="{8B306A4A-49D4-8242-94AA-710EBF302D50}" destId="{B6144545-720D-F646-AEFE-9F2018706C36}" srcOrd="0" destOrd="0" presId="urn:microsoft.com/office/officeart/2005/8/layout/orgChart1"/>
    <dgm:cxn modelId="{C5C0EA3D-22AF-CF4C-932C-A599A4C1D0D3}" type="presParOf" srcId="{8B306A4A-49D4-8242-94AA-710EBF302D50}" destId="{35A7DD7D-EDFF-7F44-A79B-79065FD486A3}" srcOrd="1" destOrd="0" presId="urn:microsoft.com/office/officeart/2005/8/layout/orgChart1"/>
    <dgm:cxn modelId="{8F45DDC4-8D8B-C04C-B0A4-37062A00FD25}" type="presParOf" srcId="{D8BC9D0D-654E-BA42-9528-133545719786}" destId="{F20482E3-96A9-0849-867E-DD3FE379D811}" srcOrd="1" destOrd="0" presId="urn:microsoft.com/office/officeart/2005/8/layout/orgChart1"/>
    <dgm:cxn modelId="{3EB6F1C7-D116-3B40-B504-C12EFBE49771}" type="presParOf" srcId="{F20482E3-96A9-0849-867E-DD3FE379D811}" destId="{C71F3BBD-0C45-444F-8EF8-D0DB69A7078F}" srcOrd="0" destOrd="0" presId="urn:microsoft.com/office/officeart/2005/8/layout/orgChart1"/>
    <dgm:cxn modelId="{2073DF38-B971-6143-8E2A-431236F1A5B5}" type="presParOf" srcId="{F20482E3-96A9-0849-867E-DD3FE379D811}" destId="{11D0CA49-F928-1340-8D76-0FB86A61824F}" srcOrd="1" destOrd="0" presId="urn:microsoft.com/office/officeart/2005/8/layout/orgChart1"/>
    <dgm:cxn modelId="{841E3078-E8CA-CC49-8DEE-7796EA0CDB01}" type="presParOf" srcId="{11D0CA49-F928-1340-8D76-0FB86A61824F}" destId="{A56AB39F-3741-4246-A80D-01F70032DBD9}" srcOrd="0" destOrd="0" presId="urn:microsoft.com/office/officeart/2005/8/layout/orgChart1"/>
    <dgm:cxn modelId="{A555C3DC-F50C-174C-9B24-A7B95B34D1B7}" type="presParOf" srcId="{A56AB39F-3741-4246-A80D-01F70032DBD9}" destId="{E6748B51-7E5F-2341-AAC7-0444A03BA502}" srcOrd="0" destOrd="0" presId="urn:microsoft.com/office/officeart/2005/8/layout/orgChart1"/>
    <dgm:cxn modelId="{FF83ED0A-4B00-C149-BECF-45968364A434}" type="presParOf" srcId="{A56AB39F-3741-4246-A80D-01F70032DBD9}" destId="{3172DB99-1D54-EB4D-8FA5-29279F28E277}" srcOrd="1" destOrd="0" presId="urn:microsoft.com/office/officeart/2005/8/layout/orgChart1"/>
    <dgm:cxn modelId="{EE06270B-B124-4A48-BEDC-7B1BE7C120CC}" type="presParOf" srcId="{11D0CA49-F928-1340-8D76-0FB86A61824F}" destId="{CC5C78A2-2720-FB48-861C-8EC1AC32970E}" srcOrd="1" destOrd="0" presId="urn:microsoft.com/office/officeart/2005/8/layout/orgChart1"/>
    <dgm:cxn modelId="{892421F1-6EEE-814A-AF47-445E9B61A285}" type="presParOf" srcId="{11D0CA49-F928-1340-8D76-0FB86A61824F}" destId="{B022BC33-5466-DD45-87F9-021F55323AF6}" srcOrd="2" destOrd="0" presId="urn:microsoft.com/office/officeart/2005/8/layout/orgChart1"/>
    <dgm:cxn modelId="{EF18ECC7-5480-904B-933C-9DF03E9F278B}" type="presParOf" srcId="{D8BC9D0D-654E-BA42-9528-133545719786}" destId="{978AF2FF-D924-A042-BB24-CF2A0FDEAB78}" srcOrd="2" destOrd="0" presId="urn:microsoft.com/office/officeart/2005/8/layout/orgChart1"/>
    <dgm:cxn modelId="{B2E06399-EA75-EF49-AFAB-7B3D4D77F553}" type="presParOf" srcId="{9AE70CEB-5B50-0841-9BA9-1CA54BB95E3B}" destId="{25B6DAB9-5FF3-844B-BCBB-FC994E2D4670}" srcOrd="4" destOrd="0" presId="urn:microsoft.com/office/officeart/2005/8/layout/orgChart1"/>
    <dgm:cxn modelId="{03DF9149-FDCE-2B46-9D18-98C0ED6A7A7F}" type="presParOf" srcId="{9AE70CEB-5B50-0841-9BA9-1CA54BB95E3B}" destId="{044D49D7-E58E-AC4D-B35F-A78755DA391D}" srcOrd="5" destOrd="0" presId="urn:microsoft.com/office/officeart/2005/8/layout/orgChart1"/>
    <dgm:cxn modelId="{C734EBE7-7113-DC44-B1D5-8EE090F1FB2D}" type="presParOf" srcId="{044D49D7-E58E-AC4D-B35F-A78755DA391D}" destId="{B7F87949-AF36-A345-9679-C622AFB83270}" srcOrd="0" destOrd="0" presId="urn:microsoft.com/office/officeart/2005/8/layout/orgChart1"/>
    <dgm:cxn modelId="{C5084EE0-4FD4-2D4D-A3CC-54BC8268B327}" type="presParOf" srcId="{B7F87949-AF36-A345-9679-C622AFB83270}" destId="{506E73BD-B815-2B41-B9A1-486947E7BF54}" srcOrd="0" destOrd="0" presId="urn:microsoft.com/office/officeart/2005/8/layout/orgChart1"/>
    <dgm:cxn modelId="{0F8E8B19-C7CB-9D4D-B668-C19604D5432B}" type="presParOf" srcId="{B7F87949-AF36-A345-9679-C622AFB83270}" destId="{F8B18C20-411D-A542-97CF-FBB142E5CB2A}" srcOrd="1" destOrd="0" presId="urn:microsoft.com/office/officeart/2005/8/layout/orgChart1"/>
    <dgm:cxn modelId="{EF484436-65FB-DB47-BE61-36FEC0D9E8E1}" type="presParOf" srcId="{044D49D7-E58E-AC4D-B35F-A78755DA391D}" destId="{7B782486-247E-7047-9D51-E45BDA9D1FB7}" srcOrd="1" destOrd="0" presId="urn:microsoft.com/office/officeart/2005/8/layout/orgChart1"/>
    <dgm:cxn modelId="{6E40C861-E243-3B42-AAD3-459238B6CAC1}" type="presParOf" srcId="{7B782486-247E-7047-9D51-E45BDA9D1FB7}" destId="{5B171530-01EB-D746-98E6-937937FAC4DC}" srcOrd="0" destOrd="0" presId="urn:microsoft.com/office/officeart/2005/8/layout/orgChart1"/>
    <dgm:cxn modelId="{C9AABD73-03A6-3C48-973C-42377BD0DD63}" type="presParOf" srcId="{7B782486-247E-7047-9D51-E45BDA9D1FB7}" destId="{D437F16D-C811-F746-B008-940BF21C8731}" srcOrd="1" destOrd="0" presId="urn:microsoft.com/office/officeart/2005/8/layout/orgChart1"/>
    <dgm:cxn modelId="{FCAEA348-0C95-834D-A784-8F69779324D0}" type="presParOf" srcId="{D437F16D-C811-F746-B008-940BF21C8731}" destId="{46D74571-8FBE-C74A-AF70-2F12EFE6D320}" srcOrd="0" destOrd="0" presId="urn:microsoft.com/office/officeart/2005/8/layout/orgChart1"/>
    <dgm:cxn modelId="{6F910995-026E-9448-B734-3D95429B9B8C}" type="presParOf" srcId="{46D74571-8FBE-C74A-AF70-2F12EFE6D320}" destId="{295FCA27-7321-EF4D-A52E-6E398C42781D}" srcOrd="0" destOrd="0" presId="urn:microsoft.com/office/officeart/2005/8/layout/orgChart1"/>
    <dgm:cxn modelId="{5DC54DE2-29DD-AE4B-92E8-CDCD66147091}" type="presParOf" srcId="{46D74571-8FBE-C74A-AF70-2F12EFE6D320}" destId="{693B953F-0DDB-C647-A055-B9CC4F613F29}" srcOrd="1" destOrd="0" presId="urn:microsoft.com/office/officeart/2005/8/layout/orgChart1"/>
    <dgm:cxn modelId="{560689AE-0967-664E-A5EB-3DB9BD4B04D6}" type="presParOf" srcId="{D437F16D-C811-F746-B008-940BF21C8731}" destId="{5E1D749F-E136-F84B-83CC-A7257CBF4A3D}" srcOrd="1" destOrd="0" presId="urn:microsoft.com/office/officeart/2005/8/layout/orgChart1"/>
    <dgm:cxn modelId="{B78A7050-FDA8-9D4E-B6DE-D8705E266917}" type="presParOf" srcId="{D437F16D-C811-F746-B008-940BF21C8731}" destId="{3151AEB4-E773-6341-8037-4EEFFBA591F6}" srcOrd="2" destOrd="0" presId="urn:microsoft.com/office/officeart/2005/8/layout/orgChart1"/>
    <dgm:cxn modelId="{774293BC-3F39-EC4F-B8E7-753D8A2DE2F8}" type="presParOf" srcId="{044D49D7-E58E-AC4D-B35F-A78755DA391D}" destId="{CE60EB86-3BAD-EC4C-84D3-2AE08D4909F6}" srcOrd="2" destOrd="0" presId="urn:microsoft.com/office/officeart/2005/8/layout/orgChart1"/>
    <dgm:cxn modelId="{3F199CCD-C2AA-C246-84CB-B82B121DAE68}" type="presParOf" srcId="{E60DBC3A-DC80-EE41-979D-E735297FDF72}" destId="{28816F88-2DE0-434A-9096-1CBD963C4335}" srcOrd="2" destOrd="0" presId="urn:microsoft.com/office/officeart/2005/8/layout/orgChart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36918-984F-DD48-96A0-B835EE7B1D43}">
      <dsp:nvSpPr>
        <dsp:cNvPr id="0" name=""/>
        <dsp:cNvSpPr/>
      </dsp:nvSpPr>
      <dsp:spPr>
        <a:xfrm>
          <a:off x="3648838" y="997481"/>
          <a:ext cx="1596861" cy="272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73"/>
              </a:lnTo>
              <a:lnTo>
                <a:pt x="1596861" y="157973"/>
              </a:lnTo>
              <a:lnTo>
                <a:pt x="1596861" y="2726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A1509-8663-CA4C-ABC4-D10C2FE2BABB}">
      <dsp:nvSpPr>
        <dsp:cNvPr id="0" name=""/>
        <dsp:cNvSpPr/>
      </dsp:nvSpPr>
      <dsp:spPr>
        <a:xfrm>
          <a:off x="2319896" y="1815973"/>
          <a:ext cx="3510139" cy="430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76"/>
              </a:lnTo>
              <a:lnTo>
                <a:pt x="3510139" y="315476"/>
              </a:lnTo>
              <a:lnTo>
                <a:pt x="3510139" y="430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927B-D53F-5C4F-BF63-9B8C9CEA29ED}">
      <dsp:nvSpPr>
        <dsp:cNvPr id="0" name=""/>
        <dsp:cNvSpPr/>
      </dsp:nvSpPr>
      <dsp:spPr>
        <a:xfrm>
          <a:off x="2319896" y="1815973"/>
          <a:ext cx="2189101" cy="430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76"/>
              </a:lnTo>
              <a:lnTo>
                <a:pt x="2189101" y="315476"/>
              </a:lnTo>
              <a:lnTo>
                <a:pt x="2189101" y="430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B296C-984E-BD4D-AABB-DA02BFF2C3D0}">
      <dsp:nvSpPr>
        <dsp:cNvPr id="0" name=""/>
        <dsp:cNvSpPr/>
      </dsp:nvSpPr>
      <dsp:spPr>
        <a:xfrm>
          <a:off x="2319896" y="1815973"/>
          <a:ext cx="868063" cy="430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76"/>
              </a:lnTo>
              <a:lnTo>
                <a:pt x="868063" y="315476"/>
              </a:lnTo>
              <a:lnTo>
                <a:pt x="868063" y="430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0C747-9D39-9946-B466-FACB62D7252E}">
      <dsp:nvSpPr>
        <dsp:cNvPr id="0" name=""/>
        <dsp:cNvSpPr/>
      </dsp:nvSpPr>
      <dsp:spPr>
        <a:xfrm>
          <a:off x="2025752" y="1815973"/>
          <a:ext cx="294143" cy="444179"/>
        </a:xfrm>
        <a:custGeom>
          <a:avLst/>
          <a:gdLst/>
          <a:ahLst/>
          <a:cxnLst/>
          <a:rect l="0" t="0" r="0" b="0"/>
          <a:pathLst>
            <a:path>
              <a:moveTo>
                <a:pt x="294143" y="0"/>
              </a:moveTo>
              <a:lnTo>
                <a:pt x="294143" y="329544"/>
              </a:lnTo>
              <a:lnTo>
                <a:pt x="0" y="329544"/>
              </a:lnTo>
              <a:lnTo>
                <a:pt x="0" y="4441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2394-0D1F-AC4D-ADF2-BF732D2EB18B}">
      <dsp:nvSpPr>
        <dsp:cNvPr id="0" name=""/>
        <dsp:cNvSpPr/>
      </dsp:nvSpPr>
      <dsp:spPr>
        <a:xfrm>
          <a:off x="780112" y="1815973"/>
          <a:ext cx="1539784" cy="430112"/>
        </a:xfrm>
        <a:custGeom>
          <a:avLst/>
          <a:gdLst/>
          <a:ahLst/>
          <a:cxnLst/>
          <a:rect l="0" t="0" r="0" b="0"/>
          <a:pathLst>
            <a:path>
              <a:moveTo>
                <a:pt x="1539784" y="0"/>
              </a:moveTo>
              <a:lnTo>
                <a:pt x="1539784" y="315476"/>
              </a:lnTo>
              <a:lnTo>
                <a:pt x="0" y="315476"/>
              </a:lnTo>
              <a:lnTo>
                <a:pt x="0" y="4301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C6B55-EF8F-E940-9703-E4013A722890}">
      <dsp:nvSpPr>
        <dsp:cNvPr id="0" name=""/>
        <dsp:cNvSpPr/>
      </dsp:nvSpPr>
      <dsp:spPr>
        <a:xfrm>
          <a:off x="2319896" y="997481"/>
          <a:ext cx="1328942" cy="272608"/>
        </a:xfrm>
        <a:custGeom>
          <a:avLst/>
          <a:gdLst/>
          <a:ahLst/>
          <a:cxnLst/>
          <a:rect l="0" t="0" r="0" b="0"/>
          <a:pathLst>
            <a:path>
              <a:moveTo>
                <a:pt x="1328942" y="0"/>
              </a:moveTo>
              <a:lnTo>
                <a:pt x="1328942" y="157973"/>
              </a:lnTo>
              <a:lnTo>
                <a:pt x="0" y="157973"/>
              </a:lnTo>
              <a:lnTo>
                <a:pt x="0" y="2726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5AF1D-C307-284B-900E-2A080A34E87B}">
      <dsp:nvSpPr>
        <dsp:cNvPr id="0" name=""/>
        <dsp:cNvSpPr/>
      </dsp:nvSpPr>
      <dsp:spPr>
        <a:xfrm>
          <a:off x="2031211" y="590273"/>
          <a:ext cx="3235254" cy="407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41651">
              <a:alpha val="76078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Treatment of anxiety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031211" y="590273"/>
        <a:ext cx="3235254" cy="407207"/>
      </dsp:txXfrm>
    </dsp:sp>
    <dsp:sp modelId="{F4ECC0B2-26F9-164D-822A-EFD8AE853BC7}">
      <dsp:nvSpPr>
        <dsp:cNvPr id="0" name=""/>
        <dsp:cNvSpPr/>
      </dsp:nvSpPr>
      <dsp:spPr>
        <a:xfrm>
          <a:off x="1774012" y="1270089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Anxiolytics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rgbClr val="00B050"/>
              </a:solidFill>
            </a:rPr>
            <a:t>(Anti anxiety agent ) </a:t>
          </a:r>
          <a:endParaRPr lang="en-US" sz="1000" b="0" kern="1200" dirty="0">
            <a:solidFill>
              <a:srgbClr val="00B050"/>
            </a:solidFill>
          </a:endParaRPr>
        </a:p>
      </dsp:txBody>
      <dsp:txXfrm>
        <a:off x="1774012" y="1270089"/>
        <a:ext cx="1091766" cy="545883"/>
      </dsp:txXfrm>
    </dsp:sp>
    <dsp:sp modelId="{44FA84D0-B475-594E-B790-4D780F2EEA93}">
      <dsp:nvSpPr>
        <dsp:cNvPr id="0" name=""/>
        <dsp:cNvSpPr/>
      </dsp:nvSpPr>
      <dsp:spPr>
        <a:xfrm>
          <a:off x="234228" y="2246085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432FF"/>
              </a:solidFill>
            </a:rPr>
            <a:t>Benzodiazepines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432FF"/>
              </a:solidFill>
            </a:rPr>
            <a:t>(BDZ)</a:t>
          </a:r>
          <a:endParaRPr lang="en-US" sz="1100" b="1" kern="1200" dirty="0">
            <a:solidFill>
              <a:srgbClr val="0432FF"/>
            </a:solidFill>
          </a:endParaRPr>
        </a:p>
      </dsp:txBody>
      <dsp:txXfrm>
        <a:off x="234228" y="2246085"/>
        <a:ext cx="1091766" cy="545883"/>
      </dsp:txXfrm>
    </dsp:sp>
    <dsp:sp modelId="{A080BD12-89A0-D44E-9466-352E85FC43AD}">
      <dsp:nvSpPr>
        <dsp:cNvPr id="0" name=""/>
        <dsp:cNvSpPr/>
      </dsp:nvSpPr>
      <dsp:spPr>
        <a:xfrm>
          <a:off x="1479869" y="2260152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432FF"/>
              </a:solidFill>
            </a:rPr>
            <a:t>5HT reuptake inhibitors </a:t>
          </a:r>
          <a:endParaRPr lang="en-US" sz="1100" b="1" kern="1200" dirty="0">
            <a:solidFill>
              <a:srgbClr val="0432FF"/>
            </a:solidFill>
          </a:endParaRPr>
        </a:p>
      </dsp:txBody>
      <dsp:txXfrm>
        <a:off x="1479869" y="2260152"/>
        <a:ext cx="1091766" cy="545883"/>
      </dsp:txXfrm>
    </dsp:sp>
    <dsp:sp modelId="{2F235E1C-47AB-4843-A1DB-B6103142B47F}">
      <dsp:nvSpPr>
        <dsp:cNvPr id="0" name=""/>
        <dsp:cNvSpPr/>
      </dsp:nvSpPr>
      <dsp:spPr>
        <a:xfrm>
          <a:off x="2642076" y="2246085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432FF"/>
              </a:solidFill>
            </a:rPr>
            <a:t>5HT</a:t>
          </a:r>
          <a:r>
            <a:rPr lang="en-US" sz="1100" b="1" kern="1200" baseline="-25000" smtClean="0">
              <a:solidFill>
                <a:srgbClr val="0432FF"/>
              </a:solidFill>
            </a:rPr>
            <a:t>1A</a:t>
          </a:r>
          <a:r>
            <a:rPr lang="en-US" sz="1100" b="1" kern="1200" smtClean="0">
              <a:solidFill>
                <a:srgbClr val="0432FF"/>
              </a:solidFill>
            </a:rPr>
            <a:t> agonists </a:t>
          </a:r>
          <a:endParaRPr lang="en-US" sz="1100" b="1" kern="1200" dirty="0">
            <a:solidFill>
              <a:srgbClr val="0432FF"/>
            </a:solidFill>
          </a:endParaRPr>
        </a:p>
      </dsp:txBody>
      <dsp:txXfrm>
        <a:off x="2642076" y="2246085"/>
        <a:ext cx="1091766" cy="545883"/>
      </dsp:txXfrm>
    </dsp:sp>
    <dsp:sp modelId="{A3E3F762-E164-FF4C-89EF-9B7448846A26}">
      <dsp:nvSpPr>
        <dsp:cNvPr id="0" name=""/>
        <dsp:cNvSpPr/>
      </dsp:nvSpPr>
      <dsp:spPr>
        <a:xfrm>
          <a:off x="3963114" y="2246085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rgbClr val="0432FF"/>
              </a:solidFill>
            </a:rPr>
            <a:t>Antidepressants</a:t>
          </a:r>
          <a:endParaRPr lang="en-US" sz="1100" b="1" kern="1200" dirty="0">
            <a:solidFill>
              <a:srgbClr val="0432FF"/>
            </a:solidFill>
          </a:endParaRPr>
        </a:p>
      </dsp:txBody>
      <dsp:txXfrm>
        <a:off x="3963114" y="2246085"/>
        <a:ext cx="1091766" cy="545883"/>
      </dsp:txXfrm>
    </dsp:sp>
    <dsp:sp modelId="{8B5696AC-9FAA-7742-9E3B-6BDE78CEB12B}">
      <dsp:nvSpPr>
        <dsp:cNvPr id="0" name=""/>
        <dsp:cNvSpPr/>
      </dsp:nvSpPr>
      <dsp:spPr>
        <a:xfrm>
          <a:off x="5284152" y="2246085"/>
          <a:ext cx="1091766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92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432FF"/>
              </a:solidFill>
            </a:rPr>
            <a:t>Beta-adrenergic blockers </a:t>
          </a:r>
          <a:endParaRPr lang="en-US" sz="1100" b="1" kern="1200" dirty="0">
            <a:solidFill>
              <a:srgbClr val="0432FF"/>
            </a:solidFill>
          </a:endParaRPr>
        </a:p>
      </dsp:txBody>
      <dsp:txXfrm>
        <a:off x="5284152" y="2246085"/>
        <a:ext cx="1091766" cy="545883"/>
      </dsp:txXfrm>
    </dsp:sp>
    <dsp:sp modelId="{FE62E9E1-AF8C-EF4C-B349-95BC2FF3B4BA}">
      <dsp:nvSpPr>
        <dsp:cNvPr id="0" name=""/>
        <dsp:cNvSpPr/>
      </dsp:nvSpPr>
      <dsp:spPr>
        <a:xfrm>
          <a:off x="3965658" y="1270089"/>
          <a:ext cx="2560083" cy="545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Psychotherapy (</a:t>
          </a:r>
          <a:r>
            <a:rPr lang="en-US" sz="1200" b="1" kern="1200" dirty="0" smtClean="0">
              <a:solidFill>
                <a:srgbClr val="00B050"/>
              </a:solidFill>
            </a:rPr>
            <a:t>cognitive behavioral therapy</a:t>
          </a:r>
          <a:r>
            <a:rPr lang="en-US" sz="1200" b="1" kern="1200" dirty="0" smtClean="0">
              <a:solidFill>
                <a:schemeClr val="tx1"/>
              </a:solidFill>
            </a:rPr>
            <a:t>) </a:t>
          </a:r>
          <a:r>
            <a:rPr lang="en-US" sz="1200" b="0" kern="1200" dirty="0" smtClean="0">
              <a:solidFill>
                <a:srgbClr val="00B050"/>
              </a:solidFill>
            </a:rPr>
            <a:t>(talk to someone)</a:t>
          </a:r>
          <a:endParaRPr lang="en-US" sz="1200" b="0" kern="1200" dirty="0">
            <a:solidFill>
              <a:srgbClr val="00B050"/>
            </a:solidFill>
          </a:endParaRPr>
        </a:p>
      </dsp:txBody>
      <dsp:txXfrm>
        <a:off x="3965658" y="1270089"/>
        <a:ext cx="2560083" cy="545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71530-01EB-D746-98E6-937937FAC4DC}">
      <dsp:nvSpPr>
        <dsp:cNvPr id="0" name=""/>
        <dsp:cNvSpPr/>
      </dsp:nvSpPr>
      <dsp:spPr>
        <a:xfrm>
          <a:off x="5154759" y="1681852"/>
          <a:ext cx="91440" cy="373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6DAB9-5FF3-844B-BCBB-FC994E2D4670}">
      <dsp:nvSpPr>
        <dsp:cNvPr id="0" name=""/>
        <dsp:cNvSpPr/>
      </dsp:nvSpPr>
      <dsp:spPr>
        <a:xfrm>
          <a:off x="3045655" y="693233"/>
          <a:ext cx="2154823" cy="37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88"/>
              </a:lnTo>
              <a:lnTo>
                <a:pt x="2154823" y="186988"/>
              </a:lnTo>
              <a:lnTo>
                <a:pt x="2154823" y="373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F3BBD-0C45-444F-8EF8-D0DB69A7078F}">
      <dsp:nvSpPr>
        <dsp:cNvPr id="0" name=""/>
        <dsp:cNvSpPr/>
      </dsp:nvSpPr>
      <dsp:spPr>
        <a:xfrm>
          <a:off x="2999935" y="1724343"/>
          <a:ext cx="91440" cy="373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7001F-56E7-234F-8D39-54D3F2C859B9}">
      <dsp:nvSpPr>
        <dsp:cNvPr id="0" name=""/>
        <dsp:cNvSpPr/>
      </dsp:nvSpPr>
      <dsp:spPr>
        <a:xfrm>
          <a:off x="2999935" y="693233"/>
          <a:ext cx="91440" cy="373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86245-77B3-B04A-9EA0-C5B3520BC09F}">
      <dsp:nvSpPr>
        <dsp:cNvPr id="0" name=""/>
        <dsp:cNvSpPr/>
      </dsp:nvSpPr>
      <dsp:spPr>
        <a:xfrm>
          <a:off x="845111" y="1744270"/>
          <a:ext cx="91440" cy="373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36939-7E71-9C45-92FE-B5FB4517DCC9}">
      <dsp:nvSpPr>
        <dsp:cNvPr id="0" name=""/>
        <dsp:cNvSpPr/>
      </dsp:nvSpPr>
      <dsp:spPr>
        <a:xfrm>
          <a:off x="890831" y="693233"/>
          <a:ext cx="2154823" cy="373977"/>
        </a:xfrm>
        <a:custGeom>
          <a:avLst/>
          <a:gdLst/>
          <a:ahLst/>
          <a:cxnLst/>
          <a:rect l="0" t="0" r="0" b="0"/>
          <a:pathLst>
            <a:path>
              <a:moveTo>
                <a:pt x="2154823" y="0"/>
              </a:moveTo>
              <a:lnTo>
                <a:pt x="2154823" y="186988"/>
              </a:lnTo>
              <a:lnTo>
                <a:pt x="0" y="186988"/>
              </a:lnTo>
              <a:lnTo>
                <a:pt x="0" y="373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AFEEB-345F-2044-BFE1-216BC2508C46}">
      <dsp:nvSpPr>
        <dsp:cNvPr id="0" name=""/>
        <dsp:cNvSpPr/>
      </dsp:nvSpPr>
      <dsp:spPr>
        <a:xfrm>
          <a:off x="787792" y="13778"/>
          <a:ext cx="4515726" cy="679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7E79">
              <a:alpha val="78039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classifications according to duration of action</a:t>
          </a:r>
          <a:endParaRPr lang="en-US" sz="1600" b="1" kern="1200" dirty="0"/>
        </a:p>
      </dsp:txBody>
      <dsp:txXfrm>
        <a:off x="787792" y="13778"/>
        <a:ext cx="4515726" cy="679455"/>
      </dsp:txXfrm>
    </dsp:sp>
    <dsp:sp modelId="{6DA8AA95-5B5D-EB40-8650-C01496E6FF6E}">
      <dsp:nvSpPr>
        <dsp:cNvPr id="0" name=""/>
        <dsp:cNvSpPr/>
      </dsp:nvSpPr>
      <dsp:spPr>
        <a:xfrm>
          <a:off x="408" y="1067211"/>
          <a:ext cx="1780845" cy="677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>
              <a:alpha val="6902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Short acting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(3-8hrs) </a:t>
          </a:r>
          <a:r>
            <a:rPr lang="en-US" sz="1200" b="1" kern="1200" dirty="0" smtClean="0">
              <a:solidFill>
                <a:srgbClr val="009193"/>
              </a:solidFill>
            </a:rPr>
            <a:t>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rgbClr val="00B050"/>
              </a:solidFill>
            </a:rPr>
            <a:t>(Average 4h) </a:t>
          </a:r>
          <a:endParaRPr lang="en-US" sz="900" b="0" kern="1200" dirty="0">
            <a:solidFill>
              <a:srgbClr val="00B050"/>
            </a:solidFill>
          </a:endParaRPr>
        </a:p>
      </dsp:txBody>
      <dsp:txXfrm>
        <a:off x="408" y="1067211"/>
        <a:ext cx="1780845" cy="677059"/>
      </dsp:txXfrm>
    </dsp:sp>
    <dsp:sp modelId="{485569D2-1D53-794C-9D47-3F9A1A5E3414}">
      <dsp:nvSpPr>
        <dsp:cNvPr id="0" name=""/>
        <dsp:cNvSpPr/>
      </dsp:nvSpPr>
      <dsp:spPr>
        <a:xfrm>
          <a:off x="408" y="2118248"/>
          <a:ext cx="1780845" cy="890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41651">
              <a:alpha val="58824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Tria</a:t>
          </a:r>
          <a:r>
            <a:rPr lang="en-US" sz="1400" b="1" kern="1200" dirty="0" smtClean="0">
              <a:solidFill>
                <a:schemeClr val="tx1"/>
              </a:solidFill>
            </a:rPr>
            <a:t>zolam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Oxa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zepam </a:t>
          </a:r>
          <a:endParaRPr lang="en-US" sz="1400" b="1" kern="1200" dirty="0"/>
        </a:p>
      </dsp:txBody>
      <dsp:txXfrm>
        <a:off x="408" y="2118248"/>
        <a:ext cx="1780845" cy="890422"/>
      </dsp:txXfrm>
    </dsp:sp>
    <dsp:sp modelId="{B6144545-720D-F646-AEFE-9F2018706C36}">
      <dsp:nvSpPr>
        <dsp:cNvPr id="0" name=""/>
        <dsp:cNvSpPr/>
      </dsp:nvSpPr>
      <dsp:spPr>
        <a:xfrm>
          <a:off x="2155232" y="1067211"/>
          <a:ext cx="1780845" cy="657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intermediate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(10-20hrs </a:t>
          </a:r>
          <a:r>
            <a:rPr lang="en-US" sz="1200" kern="1200" dirty="0" smtClean="0">
              <a:solidFill>
                <a:srgbClr val="00B050"/>
              </a:solidFill>
            </a:rPr>
            <a:t>(a day) </a:t>
          </a:r>
          <a:r>
            <a:rPr lang="en-US" sz="1200" b="1" kern="1200" dirty="0" smtClean="0">
              <a:solidFill>
                <a:srgbClr val="009193"/>
              </a:solidFill>
            </a:rPr>
            <a:t>“late”</a:t>
          </a:r>
          <a:endParaRPr lang="en-US" sz="1200" b="1" kern="1200" dirty="0">
            <a:solidFill>
              <a:srgbClr val="009193"/>
            </a:solidFill>
          </a:endParaRPr>
        </a:p>
      </dsp:txBody>
      <dsp:txXfrm>
        <a:off x="2155232" y="1067211"/>
        <a:ext cx="1780845" cy="657132"/>
      </dsp:txXfrm>
    </dsp:sp>
    <dsp:sp modelId="{E6748B51-7E5F-2341-AAC7-0444A03BA502}">
      <dsp:nvSpPr>
        <dsp:cNvPr id="0" name=""/>
        <dsp:cNvSpPr/>
      </dsp:nvSpPr>
      <dsp:spPr>
        <a:xfrm>
          <a:off x="2155232" y="2098320"/>
          <a:ext cx="1780845" cy="1241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D579">
              <a:alpha val="63922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Lora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zepam </a:t>
          </a:r>
          <a:r>
            <a:rPr lang="en-US" sz="900" b="0" kern="1200" dirty="0" smtClean="0">
              <a:solidFill>
                <a:srgbClr val="00B050"/>
              </a:solidFill>
            </a:rPr>
            <a:t>(antiepileptic)</a:t>
          </a:r>
          <a:endParaRPr lang="en-US" sz="1400" b="0" kern="1200" dirty="0" smtClean="0">
            <a:solidFill>
              <a:srgbClr val="00B05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Alpra</a:t>
          </a:r>
          <a:r>
            <a:rPr lang="en-US" sz="1400" b="1" kern="1200" dirty="0" smtClean="0"/>
            <a:t>zolam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Tema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zepam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Esta</a:t>
          </a:r>
          <a:r>
            <a:rPr lang="en-US" sz="1400" b="1" kern="1200" dirty="0" smtClean="0"/>
            <a:t>zolam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2155232" y="2098320"/>
        <a:ext cx="1780845" cy="1241347"/>
      </dsp:txXfrm>
    </dsp:sp>
    <dsp:sp modelId="{506E73BD-B815-2B41-B9A1-486947E7BF54}">
      <dsp:nvSpPr>
        <dsp:cNvPr id="0" name=""/>
        <dsp:cNvSpPr/>
      </dsp:nvSpPr>
      <dsp:spPr>
        <a:xfrm>
          <a:off x="4310056" y="1067211"/>
          <a:ext cx="1780845" cy="614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Long acting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(24-72hrs)</a:t>
          </a:r>
          <a:endParaRPr lang="en-US" sz="1200" kern="1200" dirty="0"/>
        </a:p>
      </dsp:txBody>
      <dsp:txXfrm>
        <a:off x="4310056" y="1067211"/>
        <a:ext cx="1780845" cy="614641"/>
      </dsp:txXfrm>
    </dsp:sp>
    <dsp:sp modelId="{295FCA27-7321-EF4D-A52E-6E398C42781D}">
      <dsp:nvSpPr>
        <dsp:cNvPr id="0" name=""/>
        <dsp:cNvSpPr/>
      </dsp:nvSpPr>
      <dsp:spPr>
        <a:xfrm>
          <a:off x="4310056" y="2055829"/>
          <a:ext cx="1780845" cy="1598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300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rgbClr val="0432FF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Dia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zepam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Chlordiazepoxide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432FF"/>
              </a:solidFill>
            </a:rPr>
            <a:t>Flura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zepam</a:t>
          </a:r>
          <a:r>
            <a:rPr lang="en-US" sz="1400" b="1" kern="1200" dirty="0" smtClean="0">
              <a:solidFill>
                <a:srgbClr val="0432FF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Clorazepate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>
                  <a:lumMod val="50000"/>
                </a:schemeClr>
              </a:solidFill>
            </a:rPr>
            <a:t>Quazepam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4310056" y="2055829"/>
        <a:ext cx="1780845" cy="1598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_-g1vol4eBWPet5xVCkuTGFvvnhFF3PJmU0tWtEEw_o/edit?usp=sharing" TargetMode="External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hyperlink" Target="https://docs.google.com/presentation/d/1Z0Vf9oEOJSXo4JIA0mTCk5jB-OU9LP5TFCwz8iBgNac/edit?usp=sharing" TargetMode="External"/><Relationship Id="rId9" Type="http://schemas.openxmlformats.org/officeDocument/2006/relationships/image" Target="../media/image5.tiff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8.tiff"/><Relationship Id="rId7" Type="http://schemas.openxmlformats.org/officeDocument/2006/relationships/hyperlink" Target="https://twitter.com/pharma436" TargetMode="External"/><Relationship Id="rId8" Type="http://schemas.openxmlformats.org/officeDocument/2006/relationships/image" Target="../media/image19.tiff"/><Relationship Id="rId9" Type="http://schemas.openxmlformats.org/officeDocument/2006/relationships/hyperlink" Target="https://docs.google.com/forms/d/1sxDqHtpP3bUaOhQmYw96IE7mX-DlrklT5dlZUA2teSI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020982"/>
            <a:ext cx="678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Drugs </a:t>
            </a:r>
            <a:r>
              <a:rPr lang="en-US" sz="2800" b="1" dirty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used in anxiety &amp; panic disorder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Goudy Old Style" charset="0"/>
                <a:ea typeface="Goudy Old Style" charset="0"/>
                <a:cs typeface="Goudy Old Style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0" y="3632023"/>
            <a:ext cx="1780674" cy="38676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 Objectives: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994" y="4060979"/>
            <a:ext cx="6160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Define </a:t>
            </a:r>
            <a:r>
              <a:rPr lang="en-US" sz="1400" dirty="0"/>
              <a:t>different types of anxiety disorders </a:t>
            </a:r>
            <a:endParaRPr lang="en-US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Classify </a:t>
            </a:r>
            <a:r>
              <a:rPr lang="en-US" sz="1400" dirty="0"/>
              <a:t>types of drugs used for treatment of anxiety </a:t>
            </a:r>
            <a:endParaRPr lang="en-US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Recognize </a:t>
            </a:r>
            <a:r>
              <a:rPr lang="en-US" sz="1400" dirty="0"/>
              <a:t>the different characteristics of anti anxiety </a:t>
            </a:r>
            <a:r>
              <a:rPr lang="en-US" sz="1400" dirty="0" smtClean="0"/>
              <a:t>drugs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Identify the specific clinical applications of each class of anti-anxiety </a:t>
            </a:r>
            <a:r>
              <a:rPr lang="en-US" sz="1400" dirty="0" smtClean="0"/>
              <a:t>drugs.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Know </a:t>
            </a:r>
            <a:r>
              <a:rPr lang="en-US" sz="1400" dirty="0"/>
              <a:t>side effects of different classes of anti-anxiety drugs. </a:t>
            </a:r>
            <a:endParaRPr lang="en-US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36864" y="5952143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67378" y="6139552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73700" y="6468028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74072" y="7047160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73700" y="6757594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5625221"/>
            <a:ext cx="1780674" cy="360862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color index: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80471" y="297192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74072" y="7389836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FA00"/>
              </a:solidFill>
            </a:endParaRP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79" y="9316196"/>
            <a:ext cx="475921" cy="4759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177" y="9136083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Kindly check the editing file before studying this document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707" y="9351491"/>
            <a:ext cx="6225881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https://docs.google.com/presentation/d/1_-g1vol4eBWPet5xVCkuTGFvvnhFF3PJmU0tWtEEw_o/edit?usp=sharing</a:t>
            </a:r>
            <a:endParaRPr lang="en-US" dirty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163" y="8570795"/>
            <a:ext cx="4312753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https://docs.google.com/presentation/d/1Z0Vf9oEOJSXo4JIA0mTCk5jB-OU9LP5TFCwz8iBgNac/edit?usp=sharing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7" y="8360732"/>
            <a:ext cx="853650" cy="904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6163" y="8421502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out the mnemonics file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05" y="6387031"/>
            <a:ext cx="1627188" cy="14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6858000" cy="43179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707" y="3050800"/>
            <a:ext cx="232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Physical or somatic symptoms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90802"/>
              </p:ext>
            </p:extLst>
          </p:nvPr>
        </p:nvGraphicFramePr>
        <p:xfrm>
          <a:off x="133348" y="561967"/>
          <a:ext cx="4678138" cy="2842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069"/>
                <a:gridCol w="2339069"/>
              </a:tblGrid>
              <a:tr h="4874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Anxiety </a:t>
                      </a:r>
                    </a:p>
                    <a:p>
                      <a:pPr algn="ctr"/>
                      <a:r>
                        <a:rPr lang="en-US" sz="1050" dirty="0" smtClean="0"/>
                        <a:t>Physical and emotional distress which interferes with normal life</a:t>
                      </a:r>
                      <a:endParaRPr lang="en-US" dirty="0"/>
                    </a:p>
                  </a:txBody>
                  <a:tcPr>
                    <a:solidFill>
                      <a:srgbClr val="009193">
                        <a:alpha val="3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Emotional or psychological symptom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93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Physical or somatic symptoms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FC00">
                        <a:alpha val="32941"/>
                      </a:srgbClr>
                    </a:solidFill>
                  </a:tcPr>
                </a:tc>
              </a:tr>
              <a:tr h="1935735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Feeling tense</a:t>
                      </a:r>
                    </a:p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Trouble concentrating </a:t>
                      </a:r>
                      <a:endParaRPr lang="ar-SA" sz="1100" dirty="0" smtClean="0"/>
                    </a:p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Irrational (</a:t>
                      </a: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ar-SA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r>
                        <a:rPr lang="en-US" sz="1100" dirty="0" smtClean="0"/>
                        <a:t>)</a:t>
                      </a:r>
                      <a:endParaRPr lang="ar-SA" sz="110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 smtClean="0"/>
                        <a:t>&amp; excessive fear and worry</a:t>
                      </a:r>
                    </a:p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Irritability </a:t>
                      </a:r>
                    </a:p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Restlessness.</a:t>
                      </a: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100" b="1" dirty="0" smtClean="0"/>
                        <a:t>Sympathetic symptoms: 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Sweating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Tachycardia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Shortness of breath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Stomach upset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Frequent urination or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diarrhea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Sleep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disturbances (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Insomnia)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1100" dirty="0" smtClean="0"/>
                        <a:t>Fatigue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(feeling intense)</a:t>
                      </a: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02" descr="fg100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28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6" y="503547"/>
            <a:ext cx="1791158" cy="12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53667"/>
              </p:ext>
            </p:extLst>
          </p:nvPr>
        </p:nvGraphicFramePr>
        <p:xfrm>
          <a:off x="133348" y="3493966"/>
          <a:ext cx="6593306" cy="347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653"/>
                <a:gridCol w="3296653"/>
              </a:tblGrid>
              <a:tr h="4202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 w="0"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badi MT Condensed Extra Bold" charset="0"/>
                          <a:ea typeface="Abadi MT Condensed Extra Bold" charset="0"/>
                          <a:cs typeface="Abadi MT Condensed Extra Bold" charset="0"/>
                        </a:rPr>
                        <a:t>Types of anxiety </a:t>
                      </a:r>
                      <a:endParaRPr lang="en-US" sz="2400" kern="1200" dirty="0">
                        <a:ln w="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badi MT Condensed Extra Bold" charset="0"/>
                        <a:ea typeface="Abadi MT Condensed Extra Bold" charset="0"/>
                        <a:cs typeface="Abadi MT Condensed Extra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94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Generalized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anxiety disorder (GAD) </a:t>
                      </a:r>
                    </a:p>
                    <a:p>
                      <a:pPr algn="ctr"/>
                      <a:r>
                        <a:rPr lang="en-US" sz="14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common type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Post-traumatic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stress disorder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(PTSD)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144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Patients are usually and constantly worried about </a:t>
                      </a:r>
                      <a:r>
                        <a:rPr lang="en-US" sz="1050" b="1" dirty="0" smtClean="0"/>
                        <a:t>every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b="1" dirty="0" smtClean="0"/>
                        <a:t>thing</a:t>
                      </a:r>
                      <a:r>
                        <a:rPr lang="en-US" sz="1050" dirty="0" smtClean="0"/>
                        <a:t>, health, money, work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with </a:t>
                      </a:r>
                      <a:r>
                        <a:rPr lang="en-US" sz="1050" b="1" u="sng" dirty="0" smtClean="0">
                          <a:solidFill>
                            <a:srgbClr val="FF0000"/>
                          </a:solidFill>
                        </a:rPr>
                        <a:t>no apparent reason.</a:t>
                      </a:r>
                      <a:endParaRPr lang="en-US" sz="105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An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anxiety disorder that affects people who have experienced a severe emotional trauma, such as rape or dramatic car accident, or even war.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Phobias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Obsessive-compulsive disorder (OCD)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232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An intense, uncontrolled fear of a </a:t>
                      </a:r>
                      <a:r>
                        <a:rPr lang="en-US" sz="1050" u="sng" dirty="0" smtClean="0"/>
                        <a:t>specific situation </a:t>
                      </a:r>
                      <a:r>
                        <a:rPr lang="en-US" sz="1050" dirty="0" smtClean="0"/>
                        <a:t>such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as open spaces 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(they’ll stay in home) </a:t>
                      </a:r>
                      <a:r>
                        <a:rPr lang="en-US" sz="1050" dirty="0" smtClean="0"/>
                        <a:t>&amp;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heights.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anxiety disorder in which people cannot prevent themselves from unwanted thoughts or behaviors that seem impossible to stop e.g. </a:t>
                      </a: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 their hands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thought interrupted them from work and their life </a:t>
                      </a:r>
                      <a:endParaRPr lang="en-US" sz="105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Panic Disorder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229">
                <a:tc gridSpan="2">
                  <a:txBody>
                    <a:bodyPr/>
                    <a:lstStyle/>
                    <a:p>
                      <a:r>
                        <a:rPr lang="en-US" sz="105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Sudden</a:t>
                      </a:r>
                      <a:r>
                        <a:rPr lang="en-US" sz="105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intense and acute attacks of anxiety in certain situations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Panic attacks cannot be predicted. </a:t>
                      </a: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Remarked fear and sometimes it</a:t>
                      </a:r>
                      <a:r>
                        <a:rPr lang="mr-IN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sever and may lead to uncontrolled urination (Autonomic effect) 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7023846"/>
            <a:ext cx="6858000" cy="45932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Overview </a:t>
            </a:r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 anxiety treatment </a:t>
            </a:r>
          </a:p>
          <a:p>
            <a:pPr algn="ctr"/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45279615"/>
              </p:ext>
            </p:extLst>
          </p:nvPr>
        </p:nvGraphicFramePr>
        <p:xfrm>
          <a:off x="0" y="6996550"/>
          <a:ext cx="6528287" cy="322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21823" y="7941311"/>
            <a:ext cx="137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Initial therapy 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510469"/>
            <a:ext cx="202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Antianxiety drugs : </a:t>
            </a:r>
          </a:p>
          <a:p>
            <a:r>
              <a:rPr lang="en-US" sz="1600" dirty="0" smtClean="0"/>
              <a:t> </a:t>
            </a:r>
            <a:r>
              <a:rPr lang="en-US" sz="1000" b="1" dirty="0"/>
              <a:t>There are drugs that can relieve anxiety without interfering with mental or physical function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5496" y="1761422"/>
            <a:ext cx="1791158" cy="16013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800" dirty="0" err="1" smtClean="0">
                <a:solidFill>
                  <a:srgbClr val="00B050"/>
                </a:solidFill>
              </a:rPr>
              <a:t>Dr.hanan</a:t>
            </a:r>
            <a:r>
              <a:rPr lang="en-US" sz="800" dirty="0" smtClean="0">
                <a:solidFill>
                  <a:srgbClr val="00B050"/>
                </a:solidFill>
              </a:rPr>
              <a:t> explanation 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800" dirty="0" smtClean="0">
                <a:solidFill>
                  <a:schemeClr val="accent1"/>
                </a:solidFill>
              </a:rPr>
              <a:t>Anxiety low </a:t>
            </a:r>
            <a:r>
              <a:rPr lang="en-US" sz="800" dirty="0" smtClean="0">
                <a:solidFill>
                  <a:schemeClr val="accent1"/>
                </a:solidFill>
                <a:sym typeface="Wingdings"/>
              </a:rPr>
              <a:t> performance low (carelessness)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800" dirty="0">
                <a:solidFill>
                  <a:srgbClr val="FFC000"/>
                </a:solidFill>
                <a:sym typeface="Wingdings"/>
              </a:rPr>
              <a:t>↑ </a:t>
            </a:r>
            <a:r>
              <a:rPr lang="en-US" sz="800" dirty="0" smtClean="0">
                <a:solidFill>
                  <a:srgbClr val="FFC000"/>
                </a:solidFill>
                <a:sym typeface="Wingdings"/>
              </a:rPr>
              <a:t>Anxiety  ↑performance ( </a:t>
            </a:r>
            <a:r>
              <a:rPr lang="en-US" sz="800" dirty="0" err="1" smtClean="0">
                <a:solidFill>
                  <a:srgbClr val="FFC000"/>
                </a:solidFill>
                <a:sym typeface="Wingdings"/>
              </a:rPr>
              <a:t>e.g</a:t>
            </a:r>
            <a:r>
              <a:rPr lang="en-US" sz="800" dirty="0" smtClean="0">
                <a:solidFill>
                  <a:srgbClr val="FFC000"/>
                </a:solidFill>
                <a:sym typeface="Wingdings"/>
              </a:rPr>
              <a:t>: afraid fro be fired they work more  + attitude )</a:t>
            </a:r>
          </a:p>
          <a:p>
            <a:pPr marL="171450" indent="-171450">
              <a:buFont typeface="Arial" charset="0"/>
              <a:buChar char="•"/>
            </a:pPr>
            <a:r>
              <a:rPr lang="en-US" sz="800" dirty="0" smtClean="0">
                <a:solidFill>
                  <a:srgbClr val="D883FF"/>
                </a:solidFill>
                <a:sym typeface="Wingdings"/>
              </a:rPr>
              <a:t>Moderate anxiety  highest performance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800" dirty="0" smtClean="0">
                <a:solidFill>
                  <a:srgbClr val="FF0000"/>
                </a:solidFill>
                <a:sym typeface="Wingdings"/>
              </a:rPr>
              <a:t>After that the more anxiety people won’t coped with there </a:t>
            </a:r>
            <a:r>
              <a:rPr lang="en-US" sz="800" dirty="0">
                <a:solidFill>
                  <a:srgbClr val="FF0000"/>
                </a:solidFill>
                <a:sym typeface="Wingdings"/>
              </a:rPr>
              <a:t>life </a:t>
            </a:r>
            <a:r>
              <a:rPr lang="en-US" sz="800" dirty="0" smtClean="0">
                <a:solidFill>
                  <a:srgbClr val="FF0000"/>
                </a:solidFill>
                <a:sym typeface="Wingdings"/>
              </a:rPr>
              <a:t>↓ performance (inverse relation ) (most patient come for this  - attitude 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54448" y="1445045"/>
            <a:ext cx="110573" cy="104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82950" y="625642"/>
            <a:ext cx="0" cy="924024"/>
          </a:xfrm>
          <a:prstGeom prst="line">
            <a:avLst/>
          </a:prstGeom>
          <a:ln>
            <a:solidFill>
              <a:srgbClr val="D88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92948" y="1184014"/>
            <a:ext cx="676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C000"/>
                </a:solidFill>
                <a:sym typeface="Wingdings"/>
              </a:rPr>
              <a:t>+ attitude </a:t>
            </a:r>
            <a:endParaRPr lang="en-US" sz="800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88110" y="1211286"/>
            <a:ext cx="676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sym typeface="Wingdings"/>
              </a:rPr>
              <a:t>- attitude 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352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SUMMARY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76673"/>
              </p:ext>
            </p:extLst>
          </p:nvPr>
        </p:nvGraphicFramePr>
        <p:xfrm>
          <a:off x="0" y="352671"/>
          <a:ext cx="6858000" cy="406018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3561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Classes of  anxiolytics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Adverse effects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53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Benzodiazepines 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D883FF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Generalized anxiety disorders, OCD,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phobia</a:t>
                      </a:r>
                      <a:r>
                        <a:rPr lang="en-US" sz="1400" dirty="0" smtClean="0"/>
                        <a:t>, panic attack.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Ataxia, confusion,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dependence, tolerance, withdrawal symptoms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8335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SSRIs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smtClean="0">
                          <a:solidFill>
                            <a:srgbClr val="0432FF"/>
                          </a:solidFill>
                        </a:rPr>
                        <a:t>fluoxetine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193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Generalized anxiety disorders, Obsessive-compulsive disorder, phobia, panic attack.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Sexual dysfunction,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atropine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like actions.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865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Tricyclic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Antidepressants 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smtClean="0">
                          <a:solidFill>
                            <a:srgbClr val="0432FF"/>
                          </a:solidFill>
                        </a:rPr>
                        <a:t>doxepin, imipramine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6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Anxiety with depression &amp; panic attacks.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Weight gain, sexual dysfunction, atropine like actions, </a:t>
                      </a:r>
                      <a:r>
                        <a:rPr lang="en-US" sz="1400" kern="1200" dirty="0" err="1" smtClean="0">
                          <a:solidFill>
                            <a:srgbClr val="00B050"/>
                          </a:solidFill>
                          <a:effectLst/>
                        </a:rPr>
                        <a:t>arrythmia</a:t>
                      </a:r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effectLst/>
                        </a:rPr>
                        <a:t>. 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255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5HT1A</a:t>
                      </a:r>
                      <a:r>
                        <a:rPr lang="en-US" sz="1600" b="1" baseline="0" dirty="0" smtClean="0"/>
                        <a:t> agonists 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err="1" smtClean="0"/>
                        <a:t>buspirone</a:t>
                      </a:r>
                      <a:r>
                        <a:rPr lang="en-US" sz="1600" b="1" baseline="0" dirty="0" smtClean="0"/>
                        <a:t>) 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Mild anxiety(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only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Not effective in panic attack</a:t>
                      </a:r>
                      <a:r>
                        <a:rPr lang="en-US" sz="1400" dirty="0" smtClean="0"/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Minimal adverse effects. 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5108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Beta adrenergic blockers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smtClean="0">
                          <a:solidFill>
                            <a:srgbClr val="0432FF"/>
                          </a:solidFill>
                        </a:rPr>
                        <a:t>propranolol,</a:t>
                      </a:r>
                      <a:r>
                        <a:rPr lang="en-US" sz="1600" b="1" baseline="0" dirty="0" smtClean="0">
                          <a:solidFill>
                            <a:srgbClr val="0432FF"/>
                          </a:solidFill>
                        </a:rPr>
                        <a:t> atenolol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73FB7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Phobia (social Phobia).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Hypotension.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497043"/>
            <a:ext cx="6858000" cy="597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Benzodiazepines 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Suffix “</a:t>
            </a:r>
            <a:r>
              <a:rPr lang="en-US" sz="1200" dirty="0" err="1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zolam</a:t>
            </a:r>
            <a:r>
              <a:rPr lang="en-US" sz="1200" dirty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” or “</a:t>
            </a:r>
            <a:r>
              <a:rPr lang="en-US" sz="1200" dirty="0" err="1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zepam</a:t>
            </a:r>
            <a:r>
              <a:rPr lang="en-US" sz="1200" dirty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”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5124972"/>
              </p:ext>
            </p:extLst>
          </p:nvPr>
        </p:nvGraphicFramePr>
        <p:xfrm>
          <a:off x="238123" y="5151329"/>
          <a:ext cx="6091311" cy="366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1" y="1166098"/>
            <a:ext cx="642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In severe case</a:t>
            </a:r>
            <a:endParaRPr lang="ar-SA" sz="1200" b="1" dirty="0">
              <a:solidFill>
                <a:schemeClr val="accent6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1" y="3175873"/>
            <a:ext cx="4762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In Mild</a:t>
            </a:r>
          </a:p>
          <a:p>
            <a:r>
              <a:rPr lang="en-US" sz="1200" b="1" dirty="0" smtClean="0">
                <a:solidFill>
                  <a:schemeClr val="accent6"/>
                </a:solidFill>
              </a:rPr>
              <a:t>case</a:t>
            </a:r>
            <a:endParaRPr lang="ar-SA" sz="1200" b="1" dirty="0">
              <a:solidFill>
                <a:schemeClr val="accent6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6248" y="1981684"/>
            <a:ext cx="13954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b="1" smtClean="0">
                <a:solidFill>
                  <a:schemeClr val="accent6"/>
                </a:solidFill>
              </a:rPr>
              <a:t>1</a:t>
            </a:r>
            <a:r>
              <a:rPr lang="en-US" sz="1200" b="1" baseline="30000" smtClean="0">
                <a:solidFill>
                  <a:schemeClr val="accent6"/>
                </a:solidFill>
              </a:rPr>
              <a:t>st</a:t>
            </a:r>
            <a:r>
              <a:rPr lang="en-US" sz="1200" b="1" smtClean="0">
                <a:solidFill>
                  <a:schemeClr val="accent6"/>
                </a:solidFill>
              </a:rPr>
              <a:t> line treatment</a:t>
            </a:r>
            <a:endParaRPr lang="en-US" sz="1200" b="1" dirty="0" smtClean="0">
              <a:solidFill>
                <a:schemeClr val="accent6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0059" y="986896"/>
            <a:ext cx="13954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2</a:t>
            </a:r>
            <a:r>
              <a:rPr lang="en-US" sz="1200" b="1" baseline="30000" dirty="0" smtClean="0">
                <a:solidFill>
                  <a:schemeClr val="accent6"/>
                </a:solidFill>
              </a:rPr>
              <a:t>nd</a:t>
            </a:r>
            <a:r>
              <a:rPr lang="en-US" sz="1200" b="1" dirty="0" smtClean="0">
                <a:solidFill>
                  <a:schemeClr val="accent6"/>
                </a:solidFill>
              </a:rPr>
              <a:t> line treatment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329225" y="4104481"/>
            <a:ext cx="2157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Control the somatic symptoms</a:t>
            </a:r>
          </a:p>
        </p:txBody>
      </p:sp>
      <p:pic>
        <p:nvPicPr>
          <p:cNvPr id="15" name="Picture 2" descr="scan0018"/>
          <p:cNvPicPr>
            <a:picLocks noChangeAspect="1" noChangeArrowheads="1"/>
          </p:cNvPicPr>
          <p:nvPr/>
        </p:nvPicPr>
        <p:blipFill rotWithShape="1">
          <a:blip r:embed="rId7" cstate="print"/>
          <a:srcRect l="25160" t="10017" r="11783" b="5375"/>
          <a:stretch/>
        </p:blipFill>
        <p:spPr bwMode="auto">
          <a:xfrm>
            <a:off x="5957888" y="8363400"/>
            <a:ext cx="900112" cy="151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scan0016"/>
          <p:cNvPicPr>
            <a:picLocks noChangeAspect="1" noChangeArrowheads="1"/>
          </p:cNvPicPr>
          <p:nvPr/>
        </p:nvPicPr>
        <p:blipFill rotWithShape="1">
          <a:blip r:embed="rId8" cstate="print"/>
          <a:srcRect l="5534" t="7748" r="25907" b="12629"/>
          <a:stretch/>
        </p:blipFill>
        <p:spPr bwMode="auto">
          <a:xfrm rot="10800000">
            <a:off x="642939" y="8230050"/>
            <a:ext cx="858617" cy="16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scan0017"/>
          <p:cNvPicPr>
            <a:picLocks noChangeAspect="1" noChangeArrowheads="1"/>
          </p:cNvPicPr>
          <p:nvPr/>
        </p:nvPicPr>
        <p:blipFill rotWithShape="1">
          <a:blip r:embed="rId9" cstate="print"/>
          <a:srcRect l="19898" t="10145" r="10641"/>
          <a:stretch/>
        </p:blipFill>
        <p:spPr bwMode="auto">
          <a:xfrm>
            <a:off x="2871788" y="8558213"/>
            <a:ext cx="857250" cy="12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5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569040"/>
            <a:ext cx="6666931" cy="44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0"/>
            <a:ext cx="6858000" cy="431799"/>
          </a:xfrm>
          <a:prstGeom prst="rect">
            <a:avLst/>
          </a:prstGeom>
          <a:solidFill>
            <a:srgbClr val="E9B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Benzodiazepines </a:t>
            </a:r>
            <a:endParaRPr lang="en-US" sz="2800" b="1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138442"/>
            <a:ext cx="68580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100" b="1" dirty="0" smtClean="0">
                <a:solidFill>
                  <a:srgbClr val="00B050"/>
                </a:solidFill>
              </a:rPr>
              <a:t>explanation : </a:t>
            </a:r>
          </a:p>
          <a:p>
            <a:r>
              <a:rPr lang="en-US" sz="2100" b="1" dirty="0">
                <a:solidFill>
                  <a:srgbClr val="00B050"/>
                </a:solidFill>
              </a:rPr>
              <a:t>Big form of </a:t>
            </a:r>
            <a:r>
              <a:rPr lang="en-US" sz="2100" b="1" dirty="0">
                <a:solidFill>
                  <a:srgbClr val="0432FF"/>
                </a:solidFill>
              </a:rPr>
              <a:t>benzodiazepines</a:t>
            </a:r>
            <a:r>
              <a:rPr lang="en-US" sz="2100" b="1" dirty="0">
                <a:solidFill>
                  <a:srgbClr val="00B050"/>
                </a:solidFill>
              </a:rPr>
              <a:t> metabolize in the liver and transfer into intermediate metabolize called </a:t>
            </a:r>
            <a:r>
              <a:rPr lang="en-US" sz="2100" b="1" dirty="0" err="1">
                <a:solidFill>
                  <a:srgbClr val="00B050"/>
                </a:solidFill>
              </a:rPr>
              <a:t>Nordazepam</a:t>
            </a:r>
            <a:r>
              <a:rPr lang="en-US" sz="2100" b="1" dirty="0">
                <a:solidFill>
                  <a:srgbClr val="00B050"/>
                </a:solidFill>
              </a:rPr>
              <a:t> which also has CNS depressant and then it will transfer to another metabolize which is called Oxazepam (short duration action) which enter glucuronide conjugation to be easily execrated in </a:t>
            </a:r>
            <a:r>
              <a:rPr lang="en-US" sz="2100" b="1" dirty="0" smtClean="0">
                <a:solidFill>
                  <a:srgbClr val="00B050"/>
                </a:solidFill>
              </a:rPr>
              <a:t>urine.</a:t>
            </a:r>
          </a:p>
          <a:p>
            <a:endParaRPr lang="en-US" sz="2100" b="1" dirty="0">
              <a:solidFill>
                <a:srgbClr val="00B050"/>
              </a:solidFill>
            </a:endParaRPr>
          </a:p>
          <a:p>
            <a:r>
              <a:rPr lang="en-US" sz="2100" b="1" dirty="0">
                <a:solidFill>
                  <a:srgbClr val="00B050"/>
                </a:solidFill>
              </a:rPr>
              <a:t>Glucuronic acid is a phase 2 (phase 1 : oxidation , reduction , hydrolysis ) </a:t>
            </a:r>
            <a:r>
              <a:rPr lang="en-US" sz="2100" b="1" dirty="0">
                <a:solidFill>
                  <a:srgbClr val="AAAAAA"/>
                </a:solidFill>
              </a:rPr>
              <a:t>studied in  foundation block </a:t>
            </a:r>
            <a:r>
              <a:rPr lang="en-US" sz="2100" b="1" dirty="0">
                <a:solidFill>
                  <a:srgbClr val="AAAAAA"/>
                </a:solidFill>
                <a:sym typeface="Wingdings"/>
              </a:rPr>
              <a:t> </a:t>
            </a:r>
            <a:endParaRPr lang="en-US" sz="2100" b="1" dirty="0" smtClean="0">
              <a:solidFill>
                <a:srgbClr val="AAAAAA"/>
              </a:solidFill>
              <a:sym typeface="Wingdings"/>
            </a:endParaRPr>
          </a:p>
          <a:p>
            <a:endParaRPr lang="en-US" sz="2100" b="1" dirty="0">
              <a:solidFill>
                <a:srgbClr val="00B050"/>
              </a:solidFill>
              <a:sym typeface="Wingdings"/>
            </a:endParaRPr>
          </a:p>
          <a:p>
            <a:r>
              <a:rPr lang="en-US" sz="2100" b="1" dirty="0">
                <a:solidFill>
                  <a:srgbClr val="00B050"/>
                </a:solidFill>
                <a:sym typeface="Wingdings"/>
              </a:rPr>
              <a:t>So we won’t give the elderly patient long duration drugs due to : </a:t>
            </a:r>
          </a:p>
          <a:p>
            <a:pPr marL="0" lvl="1" indent="0">
              <a:spcBef>
                <a:spcPts val="563"/>
              </a:spcBef>
              <a:buNone/>
            </a:pPr>
            <a:r>
              <a:rPr lang="en-US" sz="2100" b="1" dirty="0" smtClean="0">
                <a:solidFill>
                  <a:srgbClr val="00B050"/>
                </a:solidFill>
                <a:sym typeface="Wingdings"/>
              </a:rPr>
              <a:t>1- They </a:t>
            </a:r>
            <a:r>
              <a:rPr lang="en-US" sz="2100" b="1" dirty="0">
                <a:solidFill>
                  <a:srgbClr val="00B050"/>
                </a:solidFill>
                <a:sym typeface="Wingdings"/>
              </a:rPr>
              <a:t>have low metabolize function + increasing in age will decrease phase 1 enzyme function so  they will have what’s called : CNS super sensitivity = respond more than young patient to drugs</a:t>
            </a:r>
          </a:p>
          <a:p>
            <a:pPr marL="0" lvl="1" indent="0">
              <a:spcBef>
                <a:spcPts val="563"/>
              </a:spcBef>
              <a:buNone/>
            </a:pPr>
            <a:r>
              <a:rPr lang="en-US" sz="2100" b="1" dirty="0" smtClean="0">
                <a:solidFill>
                  <a:srgbClr val="00B050"/>
                </a:solidFill>
                <a:sym typeface="Wingdings"/>
              </a:rPr>
              <a:t>2- Accumulation </a:t>
            </a:r>
            <a:r>
              <a:rPr lang="en-US" sz="2100" b="1" dirty="0">
                <a:solidFill>
                  <a:srgbClr val="00B050"/>
                </a:solidFill>
                <a:sym typeface="Wingdings"/>
              </a:rPr>
              <a:t>of the diazepam will cause  sever CNS depression </a:t>
            </a:r>
            <a:r>
              <a:rPr lang="en-US" sz="2100" b="1" dirty="0" err="1">
                <a:solidFill>
                  <a:srgbClr val="00B050"/>
                </a:solidFill>
                <a:sym typeface="Wingdings"/>
              </a:rPr>
              <a:t>eg</a:t>
            </a:r>
            <a:r>
              <a:rPr lang="en-US" sz="2100" b="1" dirty="0">
                <a:solidFill>
                  <a:srgbClr val="00B050"/>
                </a:solidFill>
                <a:sym typeface="Wingdings"/>
              </a:rPr>
              <a:t> : delirium (patient can open the house door and go out without consciousness)</a:t>
            </a:r>
          </a:p>
          <a:p>
            <a:pPr>
              <a:lnSpc>
                <a:spcPct val="120000"/>
              </a:lnSpc>
            </a:pPr>
            <a:r>
              <a:rPr lang="en-US" sz="2600" b="1" u="sng" dirty="0" smtClean="0">
                <a:solidFill>
                  <a:srgbClr val="0432FF"/>
                </a:solidFill>
                <a:sym typeface="Wingdings"/>
              </a:rPr>
              <a:t>Lorazepam</a:t>
            </a:r>
            <a:r>
              <a:rPr lang="en-US" sz="2600" dirty="0" smtClean="0">
                <a:sym typeface="Wingding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sym typeface="Wingdings"/>
              </a:rPr>
              <a:t>go directly to phase 2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b="1" u="sng" dirty="0" smtClean="0">
                <a:solidFill>
                  <a:srgbClr val="FF0000"/>
                </a:solidFill>
                <a:sym typeface="Wingdings"/>
              </a:rPr>
              <a:t>that</a:t>
            </a:r>
            <a:r>
              <a:rPr lang="mr-IN" sz="2600" b="1" u="sng" dirty="0" smtClean="0">
                <a:solidFill>
                  <a:srgbClr val="FF0000"/>
                </a:solidFill>
                <a:sym typeface="Wingdings"/>
              </a:rPr>
              <a:t>’</a:t>
            </a:r>
            <a:r>
              <a:rPr lang="en-US" sz="2600" b="1" u="sng" dirty="0" smtClean="0">
                <a:solidFill>
                  <a:srgbClr val="FF0000"/>
                </a:solidFill>
                <a:sym typeface="Wingdings"/>
              </a:rPr>
              <a:t>s why it is preferred in elderly patient + it is an intermediate in action  </a:t>
            </a:r>
          </a:p>
        </p:txBody>
      </p:sp>
    </p:spTree>
    <p:extLst>
      <p:ext uri="{BB962C8B-B14F-4D97-AF65-F5344CB8AC3E}">
        <p14:creationId xmlns:p14="http://schemas.microsoft.com/office/powerpoint/2010/main" val="437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11073"/>
              </p:ext>
            </p:extLst>
          </p:nvPr>
        </p:nvGraphicFramePr>
        <p:xfrm>
          <a:off x="0" y="21879"/>
          <a:ext cx="6858000" cy="9836124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379828"/>
                <a:gridCol w="6478172"/>
              </a:tblGrid>
              <a:tr h="4156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Benzodiazepines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3FF">
                        <a:alpha val="5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7792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mech. Of action 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5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P.K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Lipid soluble                      • widely distributed.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Well absorbed orally.</a:t>
                      </a:r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•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Can be given parenterally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Chlordiazepoxide 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IV</a:t>
                      </a:r>
                      <a:r>
                        <a:rPr lang="en-US" sz="1400" dirty="0" smtClean="0"/>
                        <a:t> only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400" dirty="0" smtClean="0"/>
                        <a:t> IM)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(IM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 : lead to erratic absorption (not very well absorbed)  but if it’s the only way you can do it )</a:t>
                      </a:r>
                      <a:endParaRPr lang="en-US" sz="1100" b="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350" dirty="0" smtClean="0"/>
                        <a:t>• </a:t>
                      </a:r>
                      <a:r>
                        <a:rPr lang="en-US" sz="1400" dirty="0" smtClean="0"/>
                        <a:t>•cross placental barrier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(Fetal depression).</a:t>
                      </a:r>
                    </a:p>
                    <a:p>
                      <a:r>
                        <a:rPr lang="en-US" sz="1400" dirty="0" smtClean="0"/>
                        <a:t>•excreted in milk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(neonatal depression).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•</a:t>
                      </a:r>
                      <a:r>
                        <a:rPr lang="en-US" sz="1400" dirty="0" err="1" smtClean="0">
                          <a:solidFill>
                            <a:srgbClr val="0432FF"/>
                          </a:solidFill>
                        </a:rPr>
                        <a:t>Bezodiazepines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</a:rPr>
                        <a:t>is </a:t>
                      </a:r>
                      <a:r>
                        <a:rPr lang="en-US" sz="1400" dirty="0" smtClean="0"/>
                        <a:t>metabolized in </a:t>
                      </a:r>
                      <a:r>
                        <a:rPr lang="en-US" sz="1400" b="1" dirty="0" smtClean="0"/>
                        <a:t>liver</a:t>
                      </a:r>
                      <a:r>
                        <a:rPr lang="en-US" sz="1400" dirty="0" smtClean="0"/>
                        <a:t> to another </a:t>
                      </a:r>
                      <a:r>
                        <a:rPr lang="en-US" sz="1400" b="1" dirty="0" smtClean="0"/>
                        <a:t>active</a:t>
                      </a:r>
                      <a:r>
                        <a:rPr lang="en-US" sz="1400" dirty="0" smtClean="0"/>
                        <a:t> metabolites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/>
                        </a:rPr>
                        <a:t> </a:t>
                      </a: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</a:rPr>
                        <a:t>Nordazepam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again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it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works as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CNS depression that’s why </a:t>
                      </a:r>
                      <a:r>
                        <a:rPr lang="en-US" sz="1400" dirty="0" err="1" smtClean="0">
                          <a:solidFill>
                            <a:srgbClr val="0432FF"/>
                          </a:solidFill>
                        </a:rPr>
                        <a:t>Bezodiazepines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have</a:t>
                      </a:r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long duration of action,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and this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mechanism called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cumulative effect </a:t>
                      </a:r>
                      <a:r>
                        <a:rPr lang="en-US" sz="1400" dirty="0" smtClean="0"/>
                        <a:t>&amp; it’s excreted in </a:t>
                      </a:r>
                      <a:r>
                        <a:rPr lang="en-US" sz="1400" b="1" dirty="0" smtClean="0"/>
                        <a:t>urine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3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Pharmacological Action 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="1" dirty="0" smtClean="0"/>
                        <a:t>CNS depressants: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(depend on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the dose)</a:t>
                      </a:r>
                      <a:endParaRPr lang="en-US" sz="12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Anxiolytic action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Sedation 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(1\3 of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the dose): </a:t>
                      </a:r>
                      <a:endParaRPr lang="en-US" sz="1400" dirty="0" smtClean="0"/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dirty="0" smtClean="0"/>
                        <a:t>Hypnotic action.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= sleeping pills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(total dose)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Anterograde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amnesia .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temporary impairment of memory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(more increase) </a:t>
                      </a:r>
                      <a:endParaRPr lang="en-US" sz="12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Respiratory &amp; CVS depression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(over dose)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Depression of cognitive and psychomotor function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(#driving or workers in factory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 give them short acting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Some have skeletal muscle relaxing effect (</a:t>
                      </a: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by increasing presynaptic inhibition in the spinal cord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• Some have anticonvulsant effect e.g. </a:t>
                      </a: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clona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smtClean="0">
                          <a:solidFill>
                            <a:srgbClr val="0432FF"/>
                          </a:solidFill>
                        </a:rPr>
                        <a:t>lora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(antiepileptic)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Therapeutic doses have minimal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depressant effects on: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cardiovascular system &amp; respiratory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458081" y="596585"/>
            <a:ext cx="2468880" cy="1024128"/>
          </a:xfrm>
          <a:prstGeom prst="downArrowCallout">
            <a:avLst/>
          </a:prstGeom>
          <a:noFill/>
          <a:ln w="28575">
            <a:solidFill>
              <a:srgbClr val="009193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 1) Benzodiazepines binds to </a:t>
            </a:r>
            <a:r>
              <a:rPr lang="en-US" sz="1600" dirty="0">
                <a:solidFill>
                  <a:srgbClr val="FF0000"/>
                </a:solidFill>
              </a:rPr>
              <a:t>BZ receptor in the brain</a:t>
            </a:r>
          </a:p>
          <a:p>
            <a:pPr algn="ctr"/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430356" y="1712450"/>
            <a:ext cx="2743200" cy="1207008"/>
          </a:xfrm>
          <a:prstGeom prst="downArrowCallout">
            <a:avLst/>
          </a:prstGeom>
          <a:noFill/>
          <a:ln w="28575">
            <a:solidFill>
              <a:srgbClr val="009193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) enhance GABA action on brain </a:t>
            </a:r>
            <a:r>
              <a:rPr lang="en-US" sz="1400" b="1" dirty="0" smtClean="0">
                <a:solidFill>
                  <a:prstClr val="black"/>
                </a:solidFill>
              </a:rPr>
              <a:t>GABA </a:t>
            </a:r>
            <a:r>
              <a:rPr lang="en-US" sz="1400" b="1" dirty="0">
                <a:solidFill>
                  <a:prstClr val="black"/>
                </a:solidFill>
              </a:rPr>
              <a:t>(γ-aminobutyric acid): </a:t>
            </a:r>
            <a:r>
              <a:rPr lang="en-US" sz="1400" dirty="0">
                <a:solidFill>
                  <a:prstClr val="black"/>
                </a:solidFill>
              </a:rPr>
              <a:t>is an inhibitory neurotransmitter</a:t>
            </a:r>
          </a:p>
          <a:p>
            <a:pPr algn="ctr"/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 rot="16200000">
            <a:off x="1741433" y="1746339"/>
            <a:ext cx="692944" cy="3054096"/>
          </a:xfrm>
          <a:prstGeom prst="downArrowCallout">
            <a:avLst>
              <a:gd name="adj1" fmla="val 27267"/>
              <a:gd name="adj2" fmla="val 22512"/>
              <a:gd name="adj3" fmla="val 50549"/>
              <a:gd name="adj4" fmla="val 83912"/>
            </a:avLst>
          </a:prstGeom>
          <a:noFill/>
          <a:ln w="28575">
            <a:solidFill>
              <a:srgbClr val="009193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599" y="2919458"/>
            <a:ext cx="3035115" cy="775885"/>
          </a:xfrm>
          <a:prstGeom prst="rect">
            <a:avLst/>
          </a:prstGeom>
          <a:noFill/>
          <a:ln w="28575">
            <a:solidFill>
              <a:srgbClr val="009193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4</a:t>
            </a:r>
            <a:r>
              <a:rPr lang="en-US" sz="1400" dirty="0">
                <a:solidFill>
                  <a:prstClr val="black"/>
                </a:solidFill>
              </a:rPr>
              <a:t>) more </a:t>
            </a:r>
            <a:r>
              <a:rPr lang="en-US" sz="1400" dirty="0" smtClean="0">
                <a:solidFill>
                  <a:prstClr val="black"/>
                </a:solidFill>
              </a:rPr>
              <a:t>difficult</a:t>
            </a:r>
            <a:r>
              <a:rPr lang="en-US" sz="1400" dirty="0" smtClean="0">
                <a:solidFill>
                  <a:srgbClr val="00B050"/>
                </a:solidFill>
              </a:rPr>
              <a:t>(for the stimulant) </a:t>
            </a:r>
            <a:r>
              <a:rPr lang="en-US" sz="1400" dirty="0">
                <a:solidFill>
                  <a:prstClr val="black"/>
                </a:solidFill>
              </a:rPr>
              <a:t>to depolarizes which will lead to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→  </a:t>
            </a:r>
            <a:r>
              <a:rPr lang="en-US" sz="1400" b="1" dirty="0">
                <a:solidFill>
                  <a:prstClr val="black"/>
                </a:solidFill>
              </a:rPr>
              <a:t>reduction of neural excitability.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14" y="2897360"/>
            <a:ext cx="2743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3) chloride channels opening leading to </a:t>
            </a:r>
            <a:r>
              <a:rPr lang="en-US" sz="1400" b="1" dirty="0" smtClean="0"/>
              <a:t>increase  CL</a:t>
            </a:r>
            <a:r>
              <a:rPr lang="en-US" sz="1400" b="1" baseline="30000" dirty="0" smtClean="0"/>
              <a:t>--</a:t>
            </a:r>
            <a:r>
              <a:rPr lang="en-US" sz="1400" b="1" dirty="0" smtClean="0"/>
              <a:t>  influx </a:t>
            </a:r>
            <a:r>
              <a:rPr lang="en-US" sz="1400" dirty="0" smtClean="0"/>
              <a:t>to the cell (hyperpolarization)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37" y="527540"/>
            <a:ext cx="3135804" cy="23698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355" y="3658122"/>
            <a:ext cx="6309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Pharmacology Recall (page 78-79):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Benzodiazepines bind to specific receptors that are separated from but adjacent to the 𝐺𝐴𝐵𝐴𝐴 receptor, they potentiate the binding of GABA to its own receptor. </a:t>
            </a:r>
            <a:r>
              <a:rPr lang="en-US" sz="1200" dirty="0">
                <a:solidFill>
                  <a:srgbClr val="00B050"/>
                </a:solidFill>
              </a:rPr>
              <a:t>The binding of GABA to its own receptor results in increased 𝑪𝒍−</a:t>
            </a:r>
            <a:r>
              <a:rPr lang="en-US" sz="1200" dirty="0" smtClean="0">
                <a:solidFill>
                  <a:srgbClr val="00B050"/>
                </a:solidFill>
              </a:rPr>
              <a:t>conduction</a:t>
            </a:r>
            <a:r>
              <a:rPr lang="en-US" sz="1200" dirty="0" smtClean="0"/>
              <a:t> </a:t>
            </a:r>
            <a:r>
              <a:rPr lang="en-US" sz="1100" dirty="0" smtClean="0">
                <a:solidFill>
                  <a:srgbClr val="00B050"/>
                </a:solidFill>
              </a:rPr>
              <a:t>(they’re connected see the picture)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cell membrane hyperpolarization, &amp; decreased initiation of action potentials.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Remember benzodiazepines do not bind to GABA receptors, they bind adjacent to them.</a:t>
            </a:r>
          </a:p>
        </p:txBody>
      </p:sp>
    </p:spTree>
    <p:extLst>
      <p:ext uri="{BB962C8B-B14F-4D97-AF65-F5344CB8AC3E}">
        <p14:creationId xmlns:p14="http://schemas.microsoft.com/office/powerpoint/2010/main" val="16604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9426"/>
              </p:ext>
            </p:extLst>
          </p:nvPr>
        </p:nvGraphicFramePr>
        <p:xfrm>
          <a:off x="0" y="0"/>
          <a:ext cx="6858000" cy="409956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398206"/>
                <a:gridCol w="6459794"/>
              </a:tblGrid>
              <a:tr h="3443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Benzodiazepines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3FF">
                        <a:alpha val="4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526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Therapeutic uses 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1. Anxiety disorders: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Short term relief of severe anxiety, General anxiety disorder, OCD </a:t>
                      </a: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(Obsessive- Compulsive Disorder)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Panic disorder with depression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Alpra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zolam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dirty="0" smtClean="0">
                          <a:solidFill>
                            <a:srgbClr val="0432FF"/>
                          </a:solidFill>
                        </a:rPr>
                        <a:t>antidepressant +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anxiolytic</a:t>
                      </a:r>
                      <a:r>
                        <a:rPr lang="en-US" sz="1100" baseline="0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effect) 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• Benzodiazepines </a:t>
                      </a:r>
                      <a:r>
                        <a:rPr lang="en-US" sz="1100" u="sng" dirty="0" smtClean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en-US" sz="1100" b="1" u="sng" dirty="0" smtClean="0">
                          <a:solidFill>
                            <a:srgbClr val="FF0000"/>
                          </a:solidFill>
                        </a:rPr>
                        <a:t>fast acting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typically bringing relief within (30mins – hour).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2. Sleep disorders (Insomnia):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Tria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zolam,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Lora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Flura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</a:rPr>
                        <a:t>(Triazolam not used as sleeping pills anymore due to short</a:t>
                      </a:r>
                      <a:r>
                        <a:rPr lang="en-US" sz="900" b="0" baseline="0" dirty="0" smtClean="0">
                          <a:solidFill>
                            <a:srgbClr val="00B050"/>
                          </a:solidFill>
                        </a:rPr>
                        <a:t> action)</a:t>
                      </a:r>
                      <a:r>
                        <a:rPr lang="en-US" sz="900" b="0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They tend to decrease the latency to sleep onset and increase Stage II of NREM sleep.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3. Treatment of epilepsy: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Lora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zepam. </a:t>
                      </a:r>
                      <a:r>
                        <a:rPr lang="en-US" sz="1100" b="0" dirty="0" smtClean="0">
                          <a:solidFill>
                            <a:srgbClr val="00B050"/>
                          </a:solidFill>
                        </a:rPr>
                        <a:t>(given in emergency as IV)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4. In anesthesia: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Pre-anesthetic medication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).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Before surgery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Induction &amp; maintenance of anesthesia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Mida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zolam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IV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5.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Alcohol withdrawal syndrome</a:t>
                      </a:r>
                      <a:r>
                        <a:rPr lang="en-US" sz="1100" b="1" dirty="0" smtClean="0">
                          <a:solidFill>
                            <a:srgbClr val="7030A0"/>
                          </a:solidFill>
                        </a:rPr>
                        <a:t>: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dia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zepam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741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Cognitive impairment.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Ataxia (motor incoordination)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↑ dose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Impairment of driving ability.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Anterograde amnesia.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Hangover: (excess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sedation,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drowsiness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confusion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Tolerance and dependence.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Psychological &amp; physical dependence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continuous use.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Risk of withdrawal symptoms: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Rebound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(exaggerated)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insomnia, anorexia,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anxiety,agitation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tremors &amp; convulsion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lvl="0" indent="0" algn="l" defTabSz="663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Respiratory &amp; cardiovascular depression in large doses only (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toxic effects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5705"/>
              </p:ext>
            </p:extLst>
          </p:nvPr>
        </p:nvGraphicFramePr>
        <p:xfrm>
          <a:off x="0" y="4068509"/>
          <a:ext cx="6858000" cy="319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761"/>
                <a:gridCol w="6454239"/>
              </a:tblGrid>
              <a:tr h="39825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  <a:endParaRPr lang="en-US" sz="105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6C0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Flumazenil </a:t>
                      </a: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Benzodiazepine antagonist</a:t>
                      </a: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</a:tr>
              <a:tr h="49387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P.K</a:t>
                      </a:r>
                      <a:endParaRPr lang="en-US" sz="105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6C0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Given by injection,</a:t>
                      </a:r>
                      <a:r>
                        <a:rPr lang="en-US" sz="1400" b="0" baseline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has short plasma </a:t>
                      </a:r>
                      <a:r>
                        <a:rPr lang="en-US" sz="1400" b="0" baseline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half life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repeated dosing is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required 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because it is also an antidepressant</a:t>
                      </a:r>
                      <a:endParaRPr lang="en-US" sz="1400" b="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977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P.D</a:t>
                      </a:r>
                      <a:endParaRPr lang="en-US" sz="105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6C0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Selective Benzodiazepine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receptor antagonist.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Bind competitively to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GABA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receptor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/>
                        </a:rPr>
                        <a:t>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displacing benzodiazepine</a:t>
                      </a:r>
                    </a:p>
                  </a:txBody>
                  <a:tcPr anchor="ctr"/>
                </a:tc>
              </a:tr>
              <a:tr h="65576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uses</a:t>
                      </a:r>
                      <a:endParaRPr lang="en-US" sz="105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6C0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1- Used in benzodiazepines overdose (antidote)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2- can precipitate withdrawal symptoms in benzodiazepines addicts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Patient whose addicted to sleeping pills suddenly you stop it from it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 withdrawal symptoms will happen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4487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precaution</a:t>
                      </a:r>
                      <a:endParaRPr kumimoji="0" lang="en-US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  <a:p>
                      <a:pPr algn="ctr"/>
                      <a:endParaRPr lang="en-US" sz="105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6C04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Should be used with precaution: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Pregnant women or breast-feeding</a:t>
                      </a:r>
                    </a:p>
                    <a:p>
                      <a:pPr marL="171450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Dose reduction is recommended in :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liver disease , old people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6643" y="2428296"/>
            <a:ext cx="1672143" cy="120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52051"/>
              </p:ext>
            </p:extLst>
          </p:nvPr>
        </p:nvGraphicFramePr>
        <p:xfrm>
          <a:off x="0" y="7277792"/>
          <a:ext cx="6858000" cy="252534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29000"/>
                <a:gridCol w="3429000"/>
              </a:tblGrid>
              <a:tr h="3206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interactions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Drugs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Examples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AAAA">
                        <a:alpha val="61961"/>
                      </a:srgbClr>
                    </a:solidFill>
                  </a:tcPr>
                </a:tc>
              </a:tr>
              <a:tr h="37483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CNS depressants e.g. </a:t>
                      </a:r>
                      <a:r>
                        <a:rPr lang="en-US" sz="1400" b="1" u="sng" dirty="0" smtClean="0">
                          <a:solidFill>
                            <a:srgbClr val="0432FF"/>
                          </a:solidFill>
                        </a:rPr>
                        <a:t>alcohol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400" b="1" dirty="0" smtClean="0"/>
                        <a:t>&amp; </a:t>
                      </a:r>
                      <a:r>
                        <a:rPr lang="en-US" sz="1400" b="1" dirty="0" err="1" smtClean="0">
                          <a:solidFill>
                            <a:srgbClr val="0432FF"/>
                          </a:solidFill>
                        </a:rPr>
                        <a:t>antihistaminics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1st generation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 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cross</a:t>
                      </a: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BBB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sedation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     effect of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benzodiazepines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</a:rPr>
                        <a:t>Additive</a:t>
                      </a:r>
                      <a:r>
                        <a:rPr lang="en-US" sz="1400" b="1" u="sng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  <a:p>
                      <a:r>
                        <a:rPr lang="en-US" sz="1400" b="1" u="sng" baseline="0" dirty="0" smtClean="0">
                          <a:solidFill>
                            <a:srgbClr val="FF0000"/>
                          </a:solidFill>
                        </a:rPr>
                        <a:t>    effect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1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</a:rPr>
                        <a:t>(synergic affect)</a:t>
                      </a:r>
                      <a:endParaRPr 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3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Cytochrome P450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inhibitors</a:t>
                      </a:r>
                      <a:r>
                        <a:rPr lang="en-US" sz="1400" b="1" dirty="0" smtClean="0"/>
                        <a:t> e.g.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cimetidine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 erythromycin</a:t>
                      </a:r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    t</a:t>
                      </a:r>
                      <a:r>
                        <a:rPr lang="en-US" sz="1400" b="1" baseline="-25000" dirty="0" smtClean="0"/>
                        <a:t>1⁄2 </a:t>
                      </a:r>
                      <a:r>
                        <a:rPr lang="en-US" sz="1400" b="1" dirty="0" smtClean="0"/>
                        <a:t>of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benzodiazepines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200" b="0" baseline="0" dirty="0" smtClean="0">
                          <a:solidFill>
                            <a:srgbClr val="00B050"/>
                          </a:solidFill>
                        </a:rPr>
                        <a:t>by inhibition of  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rgbClr val="00B050"/>
                          </a:solidFill>
                        </a:rPr>
                        <a:t>      metabolism</a:t>
                      </a:r>
                      <a:endParaRPr lang="en-US" sz="12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CYT P450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inducers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phenytoin</a:t>
                      </a:r>
                      <a:r>
                        <a:rPr lang="en-US" sz="1400" b="1" dirty="0" smtClean="0"/>
                        <a:t> &amp;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rifampicin</a:t>
                      </a:r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  t</a:t>
                      </a:r>
                      <a:r>
                        <a:rPr lang="en-US" sz="1400" b="1" baseline="-25000" dirty="0" smtClean="0"/>
                        <a:t>1/2 </a:t>
                      </a:r>
                      <a:r>
                        <a:rPr lang="en-US" sz="1400" b="1" dirty="0" smtClean="0"/>
                        <a:t>of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benzodiazepines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(almost all epileptic 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  drugs are inducers)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Up Arrow 10"/>
          <p:cNvSpPr/>
          <p:nvPr/>
        </p:nvSpPr>
        <p:spPr>
          <a:xfrm>
            <a:off x="3479346" y="8018101"/>
            <a:ext cx="95250" cy="32807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479346" y="8826457"/>
            <a:ext cx="95250" cy="38858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479346" y="9414327"/>
            <a:ext cx="95250" cy="25617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7149"/>
              </p:ext>
            </p:extLst>
          </p:nvPr>
        </p:nvGraphicFramePr>
        <p:xfrm>
          <a:off x="0" y="0"/>
          <a:ext cx="6846425" cy="8918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774"/>
                <a:gridCol w="2433150"/>
                <a:gridCol w="1655179"/>
                <a:gridCol w="1192193"/>
                <a:gridCol w="1221129"/>
              </a:tblGrid>
              <a:tr h="288758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class</a:t>
                      </a: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5HT</a:t>
                      </a:r>
                      <a:r>
                        <a:rPr lang="en-US" altLang="en-US" sz="1100" b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1A </a:t>
                      </a:r>
                      <a:r>
                        <a:rPr lang="en-US" alt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agonists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( 5-hydroxytryptamine)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SSRIs</a:t>
                      </a:r>
                    </a:p>
                  </a:txBody>
                  <a:tcPr>
                    <a:solidFill>
                      <a:srgbClr val="C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Tricyclic Antidepressants</a:t>
                      </a:r>
                    </a:p>
                  </a:txBody>
                  <a:tcP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Beta Blockers</a:t>
                      </a:r>
                    </a:p>
                  </a:txBody>
                  <a:tcPr>
                    <a:solidFill>
                      <a:srgbClr val="DDFFD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Buspirone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Fluoxetine</a:t>
                      </a:r>
                    </a:p>
                  </a:txBody>
                  <a:tcPr>
                    <a:solidFill>
                      <a:srgbClr val="61CD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Doxepin</a:t>
                      </a:r>
                      <a:r>
                        <a:rPr lang="en-US" altLang="en-US" sz="1050" b="1" baseline="0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, </a:t>
                      </a:r>
                      <a:r>
                        <a:rPr lang="en-US" altLang="en-US" sz="1050" b="1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Imipramine ,</a:t>
                      </a:r>
                      <a:r>
                        <a:rPr lang="en-US" altLang="en-US" sz="1050" b="1" baseline="0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050" b="1" baseline="0" dirty="0" err="1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</a:t>
                      </a:r>
                      <a:r>
                        <a:rPr lang="en-US" altLang="en-US" sz="1050" b="1" dirty="0" err="1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esipramine</a:t>
                      </a:r>
                      <a:endParaRPr lang="en-US" altLang="en-US" sz="1050" b="1" dirty="0" smtClean="0">
                        <a:solidFill>
                          <a:srgbClr val="0432FF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solidFill>
                      <a:srgbClr val="3FB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Propranolol</a:t>
                      </a:r>
                      <a:r>
                        <a:rPr lang="en-US" altLang="en-US" sz="105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en-US" altLang="en-US" sz="9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(non selective)</a:t>
                      </a:r>
                      <a:r>
                        <a:rPr lang="en-US" alt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en-US" sz="9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100" b="1" baseline="0" dirty="0" smtClean="0">
                          <a:solidFill>
                            <a:srgbClr val="0432FF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en-US" sz="1100" b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tenolol</a:t>
                      </a:r>
                      <a:endParaRPr lang="en-US" altLang="en-US" sz="1050" b="1" dirty="0" smtClean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1742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Kartika" charset="0"/>
                          <a:cs typeface="Kartika" charset="0"/>
                        </a:rPr>
                        <a:t>Action/Mech. of action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altLang="en-US" sz="1200" b="0" dirty="0" smtClean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Acts as a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partial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agonist at brain 5HT</a:t>
                      </a:r>
                      <a:r>
                        <a:rPr lang="en-US" sz="1100" b="1" baseline="-250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1A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receptors, presynaptic inhibiting 5HT release.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Weak dopamine D2 action , but not antipsychotic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Rapidly absorbed orally</a:t>
                      </a:r>
                      <a:endParaRPr lang="en-US" altLang="en-US" sz="1100" b="0" dirty="0" smtClean="0">
                        <a:latin typeface="+mn-lt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</a:rPr>
                        <a:t>Slow onset of action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(delayed effect)</a:t>
                      </a:r>
                      <a:endParaRPr lang="en-US" altLang="en-US" sz="1100" b="0" dirty="0" smtClean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T½ :  (2 – 4 h).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Undergoes extensive hepatic metabolism</a:t>
                      </a:r>
                      <a:r>
                        <a:rPr lang="en-US" altLang="en-US" sz="11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lang="en-US" sz="1100" b="0" i="0" u="none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some of the metabolites are active</a:t>
                      </a:r>
                      <a:r>
                        <a:rPr lang="en-US" sz="1100" b="0" i="0" u="none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1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+mn-cs"/>
                        </a:rPr>
                        <a:t>Its </a:t>
                      </a:r>
                      <a:r>
                        <a:rPr lang="en-US" alt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clearance is reduced by liver dysfunction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Adaptive changes after chronic treatment , reduction in 5HT2 receptors in cortex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6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(SSRIs)</a:t>
                      </a:r>
                      <a:r>
                        <a:rPr lang="en-US" altLang="en-US" sz="1600" b="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: </a:t>
                      </a:r>
                      <a:r>
                        <a:rPr lang="en-US" altLang="en-US" sz="16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Selective serotonin reuptake inhibitors</a:t>
                      </a:r>
                      <a:r>
                        <a:rPr lang="en-US" altLang="en-US" sz="16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by blocking uptake of 5-HT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6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Given orally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6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has long half life</a:t>
                      </a:r>
                      <a:endParaRPr lang="en-US" altLang="en-US" sz="1600" b="0" baseline="0" dirty="0" smtClean="0"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altLang="en-US" sz="16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act by reducing uptake of 5HT &amp; NA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altLang="en-US" sz="16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Delayed</a:t>
                      </a:r>
                      <a:r>
                        <a:rPr lang="en-US" altLang="en-US" sz="16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onset of action (weeks).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4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↓</a:t>
                      </a:r>
                      <a:endParaRPr lang="en-US" altLang="en-US" sz="1400" b="0" baseline="0" dirty="0" smtClean="0">
                        <a:solidFill>
                          <a:srgbClr val="FF0000"/>
                        </a:solidFill>
                        <a:latin typeface="+mn-lt"/>
                        <a:sym typeface="Wingdings"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4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1400" b="0" dirty="0" smtClean="0">
                          <a:latin typeface="+mn-lt"/>
                        </a:rPr>
                        <a:t>by blocking peripheral sympathetic system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4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↓</a:t>
                      </a:r>
                      <a:endParaRPr lang="en-US" altLang="en-US" sz="1400" b="0" dirty="0" smtClean="0">
                        <a:latin typeface="+mn-lt"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Reduce somatic </a:t>
                      </a:r>
                      <a:r>
                        <a:rPr lang="en-US" altLang="en-US" sz="12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(not psychological) </a:t>
                      </a:r>
                      <a:r>
                        <a:rPr lang="en-US" alt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symptoms of anxiety.</a:t>
                      </a:r>
                    </a:p>
                    <a:p>
                      <a:pPr marL="171450" indent="-171450" algn="l" rtl="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</a:pPr>
                      <a:endParaRPr lang="en-US" altLang="en-US" sz="1100" b="0" dirty="0" smtClean="0">
                        <a:latin typeface="+mn-lt"/>
                      </a:endParaRPr>
                    </a:p>
                  </a:txBody>
                  <a:tcPr/>
                </a:tc>
              </a:tr>
              <a:tr h="2196966">
                <a:tc>
                  <a:txBody>
                    <a:bodyPr/>
                    <a:lstStyle/>
                    <a:p>
                      <a:pPr marL="228600" marR="0" lvl="0" indent="-22860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Indication</a:t>
                      </a:r>
                    </a:p>
                    <a:p>
                      <a:pPr marL="228600" marR="0" lvl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en-US" sz="1100" b="0" dirty="0" smtClean="0">
                        <a:latin typeface="+mn-lt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</a:rPr>
                        <a:t>Used As anxiolytic in</a:t>
                      </a:r>
                      <a:r>
                        <a:rPr lang="en-US" alt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(mild) </a:t>
                      </a:r>
                      <a:r>
                        <a:rPr lang="en-US" altLang="en-US" sz="1100" b="0" dirty="0" smtClean="0">
                          <a:latin typeface="+mn-lt"/>
                        </a:rPr>
                        <a:t>generalized anxiety disorders</a:t>
                      </a:r>
                      <a:r>
                        <a:rPr lang="en-US" alt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1100" b="1" baseline="0" dirty="0" smtClean="0">
                          <a:solidFill>
                            <a:srgbClr val="F2A14C"/>
                          </a:solidFill>
                          <a:latin typeface="+mn-lt"/>
                        </a:rPr>
                        <a:t>cause : </a:t>
                      </a:r>
                      <a:endParaRPr lang="en-US" altLang="en-US" sz="1100" b="1" dirty="0" smtClean="0">
                        <a:solidFill>
                          <a:srgbClr val="F2A14C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It’s only anxiolytic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en-US" altLang="en-US" sz="1100" b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No hypnotic effect.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No muscle relaxant effect.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No anticonvulsant action.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 alcohol additive effect.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Doesn’t impair memory and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coordination. </a:t>
                      </a:r>
                      <a:r>
                        <a:rPr lang="en-US" altLang="en-US" sz="105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(can use in elderly patients)</a:t>
                      </a:r>
                      <a:endParaRPr lang="en-US" altLang="en-US" sz="1100" b="0" kern="1200" baseline="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Does not affect driving skills.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Minimal risk of dependence.</a:t>
                      </a:r>
                    </a:p>
                    <a:p>
                      <a:pPr marL="228600" indent="-228600" algn="l" rtl="0" eaLnBrk="1" hangingPunct="1"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 withdrawal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symptoms.</a:t>
                      </a:r>
                    </a:p>
                    <a:p>
                      <a:pPr marL="228600" indent="-228600">
                        <a:lnSpc>
                          <a:spcPct val="85000"/>
                        </a:lnSpc>
                        <a:buAutoNum type="arabicPeriod" startAt="10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No potentiation of other CNS depressants</a:t>
                      </a:r>
                    </a:p>
                    <a:p>
                      <a:pPr marL="228600" indent="-228600">
                        <a:lnSpc>
                          <a:spcPct val="85000"/>
                        </a:lnSpc>
                        <a:buAutoNum type="arabicPeriod" startAt="10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Minimal psychomotor &amp;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Cognitive dysfunctions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First line of treatment for most</a:t>
                      </a:r>
                      <a:r>
                        <a:rPr lang="en-US" altLang="en-US" sz="11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anxiety disorders (</a:t>
                      </a:r>
                      <a:r>
                        <a:rPr lang="en-US" altLang="en-US" sz="1100" b="1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Panic 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disorder, OCD, GAD, PTSD, phobia)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because they are :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1- well tolerated,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2- </a:t>
                      </a:r>
                      <a:r>
                        <a:rPr lang="en-US" altLang="en-US" sz="1100" b="1" u="sng" dirty="0" smtClean="0">
                          <a:solidFill>
                            <a:srgbClr val="FF0000"/>
                          </a:solidFill>
                          <a:latin typeface="+mn-lt"/>
                        </a:rPr>
                        <a:t>low risk for dependency and abuse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3-</a:t>
                      </a:r>
                      <a:r>
                        <a:rPr lang="en-US" altLang="en-US" sz="11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low potential for overdose. </a:t>
                      </a:r>
                      <a:r>
                        <a:rPr lang="en-US" altLang="en-US" sz="11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(CVS&amp;</a:t>
                      </a:r>
                      <a:r>
                        <a:rPr lang="en-US" altLang="en-US" sz="1100" b="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respiration depression)</a:t>
                      </a:r>
                      <a:endParaRPr lang="en-US" altLang="en-US" sz="1100" b="0" dirty="0" smtClean="0">
                        <a:solidFill>
                          <a:srgbClr val="00B05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Used for anxiety especially associated with</a:t>
                      </a:r>
                      <a:r>
                        <a:rPr lang="en-US" altLang="en-US" sz="11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depression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US" altLang="en-US" sz="1100" b="1" dirty="0" smtClean="0">
                        <a:solidFill>
                          <a:srgbClr val="FF000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Effective for panic attacks</a:t>
                      </a:r>
                    </a:p>
                    <a:p>
                      <a:endParaRPr lang="en-US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rtl="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Decrease BP &amp; slow heart rate</a:t>
                      </a:r>
                      <a:r>
                        <a:rPr lang="en-US" alt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1100" b="0" baseline="0" dirty="0" smtClean="0">
                          <a:latin typeface="+mn-lt"/>
                          <a:sym typeface="Wingdings"/>
                        </a:rPr>
                        <a:t> 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  <a:sym typeface="Wingdings"/>
                        </a:rPr>
                        <a:t>so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Used in performance or social anxiety.</a:t>
                      </a:r>
                    </a:p>
                    <a:p>
                      <a:pPr marL="171450" indent="-171450" algn="l" rtl="0" eaLnBrk="1" hangingPunct="1">
                        <a:spcBef>
                          <a:spcPts val="600"/>
                        </a:spcBef>
                        <a:buFont typeface="Arial" charset="0"/>
                        <a:buChar char="•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Are less effective for other forms of anxiety </a:t>
                      </a:r>
                    </a:p>
                  </a:txBody>
                  <a:tcPr/>
                </a:tc>
              </a:tr>
              <a:tr h="2152548">
                <a:tc>
                  <a:txBody>
                    <a:bodyPr/>
                    <a:lstStyle/>
                    <a:p>
                      <a:pPr marL="0" marR="0" lvl="1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ADRs + Contraindication</a:t>
                      </a:r>
                    </a:p>
                    <a:p>
                      <a:pPr marL="0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000" b="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</a:rPr>
                        <a:t>Slow onset of action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(delayed effect)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GIT upset, dizziness,</a:t>
                      </a:r>
                      <a:r>
                        <a:rPr lang="en-US" alt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altLang="en-US" sz="1100" b="0" dirty="0" smtClean="0">
                          <a:latin typeface="+mn-lt"/>
                        </a:rPr>
                        <a:t>drowsiness</a:t>
                      </a:r>
                    </a:p>
                    <a:p>
                      <a:pPr marL="171450" indent="-171450" algn="l" rtl="0" eaLnBrk="1" hangingPunct="1">
                        <a:lnSpc>
                          <a:spcPct val="95000"/>
                        </a:lnSpc>
                        <a:buFont typeface="Arial" charset="0"/>
                        <a:buChar char="•"/>
                      </a:pPr>
                      <a:r>
                        <a:rPr lang="en-US" altLang="en-US" sz="1100" b="0" dirty="0" smtClean="0">
                          <a:latin typeface="+mn-lt"/>
                        </a:rPr>
                        <a:t>Not effective in severe anxiety/panic disorders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Drug Interactions with CYT P450 inducers and inhibitors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Increase blood pressure in people taking MAOI.</a:t>
                      </a:r>
                      <a:endParaRPr lang="en-US" altLang="en-US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Should be used with precaution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: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latin typeface="+mn-lt"/>
                          <a:cs typeface="Times New Roman" pitchFamily="18" charset="0"/>
                        </a:rPr>
                        <a:t>Pregnant women or breast-feeding.</a:t>
                      </a:r>
                    </a:p>
                    <a:p>
                      <a:pPr marL="171450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latin typeface="+mn-lt"/>
                        </a:rPr>
                        <a:t>People over 65 (old people)</a:t>
                      </a:r>
                    </a:p>
                    <a:p>
                      <a:pPr marL="171450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latin typeface="+mn-lt"/>
                        </a:rPr>
                        <a:t>Dose reduction is recommended in liver disease &amp; old people</a:t>
                      </a:r>
                      <a:endParaRPr lang="en-US" sz="1100" b="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Delayed onset of action (weeks).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-Nausea, diarrhea</a:t>
                      </a:r>
                      <a:r>
                        <a:rPr lang="en-US" altLang="en-US" sz="11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, </a:t>
                      </a:r>
                      <a:r>
                        <a:rPr lang="en-US" altLang="en-US" sz="1100" b="0" baseline="0" dirty="0" smtClean="0">
                          <a:solidFill>
                            <a:srgbClr val="00B05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GIT upset</a:t>
                      </a:r>
                      <a:endParaRPr lang="en-US" altLang="en-US" sz="1100" b="0" dirty="0" smtClean="0">
                        <a:solidFill>
                          <a:srgbClr val="00B050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-Weight gain or loss </a:t>
                      </a:r>
                      <a:r>
                        <a:rPr lang="en-US" sz="11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Fluoxetine cause weight Loss. </a:t>
                      </a:r>
                      <a:endParaRPr lang="en-US" altLang="en-US" sz="11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-Sexual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dysfunction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-Dry mouth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-Sleep disturbance or insomnia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Seizures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-Atropine like actions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/>
                        </a:rPr>
                        <a:t>:</a:t>
                      </a:r>
                      <a:r>
                        <a:rPr lang="en-US" altLang="en-US" sz="1100" b="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/>
                        </a:rPr>
                        <a:t>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(dry mouth-blurred vision, urinary retention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Tachycardia)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lang="el-GR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-blocking activity </a:t>
                      </a:r>
                      <a:r>
                        <a:rPr lang="en-US" altLang="en-US" sz="11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(Postural hypotension)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-Sexual dysfunction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en-US" sz="1100" b="1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Weight gain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solidFill>
                            <a:srgbClr val="F2A14C"/>
                          </a:solidFill>
                          <a:latin typeface="+mn-lt"/>
                        </a:rPr>
                        <a:t>Should be used with caution in </a:t>
                      </a:r>
                      <a:r>
                        <a:rPr lang="en-US" altLang="en-US" sz="1100" b="0" dirty="0" smtClean="0">
                          <a:latin typeface="+mn-lt"/>
                        </a:rPr>
                        <a:t>asthma, cardiac failure, peripheral vascular disorders</a:t>
                      </a:r>
                      <a:endParaRPr lang="en-US" sz="1100" b="0" dirty="0" smtClean="0">
                        <a:latin typeface="+mn-lt"/>
                      </a:endParaRPr>
                    </a:p>
                    <a:p>
                      <a:endParaRPr lang="en-US" sz="11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1875" y="8922604"/>
            <a:ext cx="6865200" cy="304524"/>
          </a:xfrm>
          <a:prstGeom prst="rect">
            <a:avLst/>
          </a:prstGeom>
          <a:solidFill>
            <a:srgbClr val="F6C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DRUG interaction</a:t>
            </a:r>
            <a:endParaRPr lang="en-US" sz="2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50388"/>
              </p:ext>
            </p:extLst>
          </p:nvPr>
        </p:nvGraphicFramePr>
        <p:xfrm>
          <a:off x="11575" y="9227128"/>
          <a:ext cx="6846425" cy="60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199"/>
                <a:gridCol w="3629744"/>
                <a:gridCol w="2233482"/>
              </a:tblGrid>
              <a:tr h="218014">
                <a:tc row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Buspirone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CYP450  3A4 Inhibitors 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: </a:t>
                      </a:r>
                      <a:r>
                        <a:rPr lang="en-US" altLang="en-US" sz="1100" b="0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(verapamil, </a:t>
                      </a:r>
                      <a:r>
                        <a:rPr lang="en-US" altLang="en-US" sz="1100" b="0" dirty="0" err="1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diltiazem</a:t>
                      </a:r>
                      <a:r>
                        <a:rPr lang="en-US" altLang="en-US" sz="1100" b="0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000" b="0" dirty="0" smtClean="0">
                          <a:solidFill>
                            <a:srgbClr val="00B05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Ca</a:t>
                      </a:r>
                      <a:r>
                        <a:rPr lang="en-US" altLang="en-US" sz="1000" b="0" baseline="0" dirty="0" smtClean="0">
                          <a:solidFill>
                            <a:srgbClr val="00B05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+2 blocker</a:t>
                      </a:r>
                      <a:r>
                        <a:rPr lang="en-US" altLang="en-US" sz="1000" b="0" dirty="0" smtClean="0">
                          <a:solidFill>
                            <a:srgbClr val="00B05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↑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buspirone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level.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64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100" b="1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CYP450  3A4 Inducers : </a:t>
                      </a:r>
                      <a:r>
                        <a:rPr lang="en-US" altLang="en-US" sz="1100" b="0" dirty="0" smtClean="0">
                          <a:solidFill>
                            <a:srgbClr val="0432FF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(Rifampin) </a:t>
                      </a:r>
                      <a:endParaRPr lang="en-US" sz="110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Causes 10 fold ↓ </a:t>
                      </a:r>
                      <a:r>
                        <a:rPr lang="en-US" altLang="en-US" sz="1100" b="0" dirty="0" err="1" smtClean="0">
                          <a:latin typeface="+mn-lt"/>
                          <a:ea typeface="Times New Roman" charset="0"/>
                          <a:cs typeface="Times New Roman" charset="0"/>
                        </a:rPr>
                        <a:t>buspirone</a:t>
                      </a:r>
                      <a:r>
                        <a:rPr lang="en-US" altLang="en-US" sz="1100" b="0" baseline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sz="1100" b="0" dirty="0" smtClean="0">
                          <a:latin typeface="+mn-lt"/>
                          <a:ea typeface="Times New Roman" charset="0"/>
                          <a:cs typeface="Times New Roman" charset="0"/>
                        </a:rPr>
                        <a:t>level.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04" y="7701655"/>
            <a:ext cx="941721" cy="10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  <a:endParaRPr lang="en-US" sz="2400" b="1" dirty="0" smtClean="0">
              <a:solidFill>
                <a:srgbClr val="941651"/>
              </a:solidFill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شذا الغيهب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هيفاء بن طالب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لينا الوكيل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سمر القحطاني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آمال الشيبي </a:t>
            </a:r>
          </a:p>
          <a:p>
            <a:pPr marL="0" algn="ctr" defTabSz="663123" rtl="1" eaLnBrk="1" latinLnBrk="0" hangingPunct="1"/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 </a:t>
            </a:r>
            <a:endParaRPr lang="ar-SA" sz="24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6144418" cy="152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doctors slides</a:t>
            </a:r>
          </a:p>
          <a:p>
            <a:r>
              <a:rPr lang="en-US" sz="1600" dirty="0"/>
              <a:t>2-435 team work </a:t>
            </a:r>
            <a:endParaRPr lang="en-US" sz="1600" dirty="0" smtClean="0"/>
          </a:p>
          <a:p>
            <a:r>
              <a:rPr lang="en-US" sz="1600" dirty="0" smtClean="0"/>
              <a:t>3-Pharmacology </a:t>
            </a:r>
            <a:r>
              <a:rPr lang="en-US" sz="1600" dirty="0"/>
              <a:t>(</a:t>
            </a:r>
            <a:r>
              <a:rPr lang="en-US" sz="1600" dirty="0" err="1"/>
              <a:t>Lippincotts</a:t>
            </a:r>
            <a:r>
              <a:rPr lang="en-US" sz="1600" dirty="0"/>
              <a:t> Illustrated Reviews Series), 5th edition.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32392" y="9441951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@pharma436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8828782"/>
            <a:ext cx="447779" cy="4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8461" y="888016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88101" y="8831934"/>
            <a:ext cx="441083" cy="463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51540" y="893291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Your feedback: </a:t>
            </a:r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311347" y="9393210"/>
            <a:ext cx="573552" cy="4489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4539" y="9211194"/>
            <a:ext cx="3683726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https://docs.google.com/forms/d/1sxDqHtpP3bUaOhQmYw96IE7mX-DlrklT5dlZUA2teSI/edit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12181</TotalTime>
  <Words>2109</Words>
  <Application>Microsoft Macintosh PowerPoint</Application>
  <PresentationFormat>A4 Paper (210x297 mm)</PresentationFormat>
  <Paragraphs>322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Abadi MT Condensed Extra Bold</vt:lpstr>
      <vt:lpstr>Al Tarikh</vt:lpstr>
      <vt:lpstr>Algerian</vt:lpstr>
      <vt:lpstr>Calibri</vt:lpstr>
      <vt:lpstr>Calibri Light</vt:lpstr>
      <vt:lpstr>Goudy Old Style</vt:lpstr>
      <vt:lpstr>Kartika</vt:lpstr>
      <vt:lpstr>Mangal</vt:lpstr>
      <vt:lpstr>Times New Roman</vt:lpstr>
      <vt:lpstr>Tsukushi A Round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شوق</cp:lastModifiedBy>
  <cp:revision>204</cp:revision>
  <cp:lastPrinted>2017-09-16T18:32:58Z</cp:lastPrinted>
  <dcterms:created xsi:type="dcterms:W3CDTF">2017-09-15T11:36:59Z</dcterms:created>
  <dcterms:modified xsi:type="dcterms:W3CDTF">2017-11-03T14:23:14Z</dcterms:modified>
</cp:coreProperties>
</file>