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30" r:id="rId1"/>
  </p:sldMasterIdLst>
  <p:notesMasterIdLst>
    <p:notesMasterId r:id="rId17"/>
  </p:notesMasterIdLst>
  <p:sldIdLst>
    <p:sldId id="270" r:id="rId2"/>
    <p:sldId id="300" r:id="rId3"/>
    <p:sldId id="301" r:id="rId4"/>
    <p:sldId id="302" r:id="rId5"/>
    <p:sldId id="303" r:id="rId6"/>
    <p:sldId id="304" r:id="rId7"/>
    <p:sldId id="305" r:id="rId8"/>
    <p:sldId id="306" r:id="rId9"/>
    <p:sldId id="279" r:id="rId10"/>
    <p:sldId id="298" r:id="rId11"/>
    <p:sldId id="282" r:id="rId12"/>
    <p:sldId id="285" r:id="rId13"/>
    <p:sldId id="299" r:id="rId14"/>
    <p:sldId id="286" r:id="rId15"/>
    <p:sldId id="257" r:id="rId16"/>
  </p:sldIdLst>
  <p:sldSz cx="6858000" cy="9906000" type="A4"/>
  <p:notesSz cx="6858000" cy="9144000"/>
  <p:defaultTextStyle>
    <a:defPPr>
      <a:defRPr lang="en-US"/>
    </a:defPPr>
    <a:lvl1pPr marL="0" algn="l" defTabSz="663123" rtl="0" eaLnBrk="1" latinLnBrk="0" hangingPunct="1">
      <a:defRPr sz="1305" kern="1200">
        <a:solidFill>
          <a:schemeClr val="tx1"/>
        </a:solidFill>
        <a:latin typeface="+mn-lt"/>
        <a:ea typeface="+mn-ea"/>
        <a:cs typeface="+mn-cs"/>
      </a:defRPr>
    </a:lvl1pPr>
    <a:lvl2pPr marL="331561" algn="l" defTabSz="663123" rtl="0" eaLnBrk="1" latinLnBrk="0" hangingPunct="1">
      <a:defRPr sz="1305" kern="1200">
        <a:solidFill>
          <a:schemeClr val="tx1"/>
        </a:solidFill>
        <a:latin typeface="+mn-lt"/>
        <a:ea typeface="+mn-ea"/>
        <a:cs typeface="+mn-cs"/>
      </a:defRPr>
    </a:lvl2pPr>
    <a:lvl3pPr marL="663123" algn="l" defTabSz="663123" rtl="0" eaLnBrk="1" latinLnBrk="0" hangingPunct="1">
      <a:defRPr sz="1305" kern="1200">
        <a:solidFill>
          <a:schemeClr val="tx1"/>
        </a:solidFill>
        <a:latin typeface="+mn-lt"/>
        <a:ea typeface="+mn-ea"/>
        <a:cs typeface="+mn-cs"/>
      </a:defRPr>
    </a:lvl3pPr>
    <a:lvl4pPr marL="994684" algn="l" defTabSz="663123" rtl="0" eaLnBrk="1" latinLnBrk="0" hangingPunct="1">
      <a:defRPr sz="1305" kern="1200">
        <a:solidFill>
          <a:schemeClr val="tx1"/>
        </a:solidFill>
        <a:latin typeface="+mn-lt"/>
        <a:ea typeface="+mn-ea"/>
        <a:cs typeface="+mn-cs"/>
      </a:defRPr>
    </a:lvl4pPr>
    <a:lvl5pPr marL="1326246" algn="l" defTabSz="663123" rtl="0" eaLnBrk="1" latinLnBrk="0" hangingPunct="1">
      <a:defRPr sz="1305" kern="1200">
        <a:solidFill>
          <a:schemeClr val="tx1"/>
        </a:solidFill>
        <a:latin typeface="+mn-lt"/>
        <a:ea typeface="+mn-ea"/>
        <a:cs typeface="+mn-cs"/>
      </a:defRPr>
    </a:lvl5pPr>
    <a:lvl6pPr marL="1657807" algn="l" defTabSz="663123" rtl="0" eaLnBrk="1" latinLnBrk="0" hangingPunct="1">
      <a:defRPr sz="1305" kern="1200">
        <a:solidFill>
          <a:schemeClr val="tx1"/>
        </a:solidFill>
        <a:latin typeface="+mn-lt"/>
        <a:ea typeface="+mn-ea"/>
        <a:cs typeface="+mn-cs"/>
      </a:defRPr>
    </a:lvl6pPr>
    <a:lvl7pPr marL="1989369" algn="l" defTabSz="663123" rtl="0" eaLnBrk="1" latinLnBrk="0" hangingPunct="1">
      <a:defRPr sz="1305" kern="1200">
        <a:solidFill>
          <a:schemeClr val="tx1"/>
        </a:solidFill>
        <a:latin typeface="+mn-lt"/>
        <a:ea typeface="+mn-ea"/>
        <a:cs typeface="+mn-cs"/>
      </a:defRPr>
    </a:lvl7pPr>
    <a:lvl8pPr marL="2320930" algn="l" defTabSz="663123" rtl="0" eaLnBrk="1" latinLnBrk="0" hangingPunct="1">
      <a:defRPr sz="1305" kern="1200">
        <a:solidFill>
          <a:schemeClr val="tx1"/>
        </a:solidFill>
        <a:latin typeface="+mn-lt"/>
        <a:ea typeface="+mn-ea"/>
        <a:cs typeface="+mn-cs"/>
      </a:defRPr>
    </a:lvl8pPr>
    <a:lvl9pPr marL="2652492" algn="l" defTabSz="663123" rtl="0" eaLnBrk="1" latinLnBrk="0" hangingPunct="1">
      <a:defRPr sz="130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2F92"/>
    <a:srgbClr val="FF9300"/>
    <a:srgbClr val="8FAADC"/>
    <a:srgbClr val="FF7E79"/>
    <a:srgbClr val="FFC1DF"/>
    <a:srgbClr val="FFE6AF"/>
    <a:srgbClr val="FFEABC"/>
    <a:srgbClr val="E1F0FF"/>
    <a:srgbClr val="FFA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06"/>
    <p:restoredTop sz="92661"/>
  </p:normalViewPr>
  <p:slideViewPr>
    <p:cSldViewPr snapToGrid="0" snapToObjects="1">
      <p:cViewPr>
        <p:scale>
          <a:sx n="80" d="100"/>
          <a:sy n="80" d="100"/>
        </p:scale>
        <p:origin x="3040" y="-11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23"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BD22EC-B855-A54B-8C3F-D370C70903D0}" type="doc">
      <dgm:prSet loTypeId="urn:microsoft.com/office/officeart/2008/layout/HorizontalMultiLevelHierarchy" loCatId="" qsTypeId="urn:microsoft.com/office/officeart/2005/8/quickstyle/simple2" qsCatId="simple" csTypeId="urn:microsoft.com/office/officeart/2005/8/colors/accent0_1" csCatId="mainScheme" phldr="1"/>
      <dgm:spPr/>
      <dgm:t>
        <a:bodyPr/>
        <a:lstStyle/>
        <a:p>
          <a:endParaRPr lang="en-US"/>
        </a:p>
      </dgm:t>
    </dgm:pt>
    <dgm:pt modelId="{6BFD0D67-5E56-C94B-AB3A-DAA86A1BAB09}">
      <dgm:prSet phldrT="[Text]" custT="1"/>
      <dgm:spPr>
        <a:ln>
          <a:solidFill>
            <a:srgbClr val="009193"/>
          </a:solidFill>
        </a:ln>
      </dgm:spPr>
      <dgm:t>
        <a:bodyPr/>
        <a:lstStyle/>
        <a:p>
          <a:r>
            <a:rPr lang="en-US" sz="1600" b="1" dirty="0"/>
            <a:t>Classification </a:t>
          </a:r>
        </a:p>
      </dgm:t>
    </dgm:pt>
    <dgm:pt modelId="{A31B5FC3-B159-CC4F-A12B-C652E9030FBD}" type="parTrans" cxnId="{C0BA32DE-DC7A-6A4A-8E6C-DD9450B6830F}">
      <dgm:prSet/>
      <dgm:spPr/>
      <dgm:t>
        <a:bodyPr/>
        <a:lstStyle/>
        <a:p>
          <a:endParaRPr lang="en-US" sz="1000"/>
        </a:p>
      </dgm:t>
    </dgm:pt>
    <dgm:pt modelId="{94F9E766-88F9-2242-B6E0-2C966FF4A0E0}" type="sibTrans" cxnId="{C0BA32DE-DC7A-6A4A-8E6C-DD9450B6830F}">
      <dgm:prSet/>
      <dgm:spPr/>
      <dgm:t>
        <a:bodyPr/>
        <a:lstStyle/>
        <a:p>
          <a:endParaRPr lang="en-US" sz="1000"/>
        </a:p>
      </dgm:t>
    </dgm:pt>
    <dgm:pt modelId="{2155283D-343B-1D42-9B09-D7F5ADF35103}">
      <dgm:prSet phldrT="[Text]" custT="1"/>
      <dgm:spPr>
        <a:ln>
          <a:solidFill>
            <a:srgbClr val="FF9300">
              <a:alpha val="58824"/>
            </a:srgbClr>
          </a:solidFill>
        </a:ln>
      </dgm:spPr>
      <dgm:t>
        <a:bodyPr/>
        <a:lstStyle/>
        <a:p>
          <a:r>
            <a:rPr lang="en-US" sz="1000" b="1" dirty="0"/>
            <a:t>According to severity of symptoms: </a:t>
          </a:r>
          <a:endParaRPr lang="en-US" sz="1000" dirty="0"/>
        </a:p>
      </dgm:t>
    </dgm:pt>
    <dgm:pt modelId="{A6E1342A-01EA-0447-9354-4BB7A275CFF2}" type="parTrans" cxnId="{A582D65B-D572-9043-94E3-3ED328FC2FEF}">
      <dgm:prSet custT="1"/>
      <dgm:spPr/>
      <dgm:t>
        <a:bodyPr/>
        <a:lstStyle/>
        <a:p>
          <a:endParaRPr lang="en-US" sz="1000"/>
        </a:p>
      </dgm:t>
    </dgm:pt>
    <dgm:pt modelId="{187F430F-7DDA-7342-B703-94B4DB926C06}" type="sibTrans" cxnId="{A582D65B-D572-9043-94E3-3ED328FC2FEF}">
      <dgm:prSet/>
      <dgm:spPr/>
      <dgm:t>
        <a:bodyPr/>
        <a:lstStyle/>
        <a:p>
          <a:endParaRPr lang="en-US" sz="1000"/>
        </a:p>
      </dgm:t>
    </dgm:pt>
    <dgm:pt modelId="{A4F55E63-6E38-DC49-A93F-AD645DEE275F}">
      <dgm:prSet phldrT="[Text]" custT="1"/>
      <dgm:spPr>
        <a:ln>
          <a:solidFill>
            <a:srgbClr val="FF9300">
              <a:alpha val="58824"/>
            </a:srgbClr>
          </a:solidFill>
        </a:ln>
      </dgm:spPr>
      <dgm:t>
        <a:bodyPr/>
        <a:lstStyle/>
        <a:p>
          <a:r>
            <a:rPr lang="en-US" sz="1000" b="1"/>
            <a:t>According to type: </a:t>
          </a:r>
          <a:endParaRPr lang="en-US" sz="1000" dirty="0"/>
        </a:p>
      </dgm:t>
    </dgm:pt>
    <dgm:pt modelId="{25979620-AADA-AE4D-A37C-D0EED04CE50B}" type="parTrans" cxnId="{1BEC8F26-6902-714A-8B37-D938CDE1EA20}">
      <dgm:prSet custT="1"/>
      <dgm:spPr/>
      <dgm:t>
        <a:bodyPr/>
        <a:lstStyle/>
        <a:p>
          <a:endParaRPr lang="en-US" sz="1000"/>
        </a:p>
      </dgm:t>
    </dgm:pt>
    <dgm:pt modelId="{7881D2DE-AE6A-F947-A631-126F7FF09E5B}" type="sibTrans" cxnId="{1BEC8F26-6902-714A-8B37-D938CDE1EA20}">
      <dgm:prSet/>
      <dgm:spPr/>
      <dgm:t>
        <a:bodyPr/>
        <a:lstStyle/>
        <a:p>
          <a:endParaRPr lang="en-US" sz="1000"/>
        </a:p>
      </dgm:t>
    </dgm:pt>
    <dgm:pt modelId="{A26AE98F-0A7B-7A48-970A-88B50DF061F8}">
      <dgm:prSet phldrT="[Text]" custT="1"/>
      <dgm:spPr>
        <a:ln>
          <a:solidFill>
            <a:srgbClr val="FF9300">
              <a:alpha val="58824"/>
            </a:srgbClr>
          </a:solidFill>
        </a:ln>
      </dgm:spPr>
      <dgm:t>
        <a:bodyPr/>
        <a:lstStyle/>
        <a:p>
          <a:r>
            <a:rPr lang="en-US" sz="1000" b="1"/>
            <a:t>Other forms of depression: </a:t>
          </a:r>
          <a:endParaRPr lang="en-US" sz="1000" dirty="0"/>
        </a:p>
      </dgm:t>
    </dgm:pt>
    <dgm:pt modelId="{EAD22A8B-CD38-FD4A-A4CA-7DF19E74B9E6}" type="parTrans" cxnId="{EEA28ADA-0E76-4047-A5F9-C85C749AE0B7}">
      <dgm:prSet custT="1"/>
      <dgm:spPr/>
      <dgm:t>
        <a:bodyPr/>
        <a:lstStyle/>
        <a:p>
          <a:endParaRPr lang="en-US" sz="1000"/>
        </a:p>
      </dgm:t>
    </dgm:pt>
    <dgm:pt modelId="{9B420C52-74A0-0248-8A64-D47E0601D54F}" type="sibTrans" cxnId="{EEA28ADA-0E76-4047-A5F9-C85C749AE0B7}">
      <dgm:prSet/>
      <dgm:spPr/>
      <dgm:t>
        <a:bodyPr/>
        <a:lstStyle/>
        <a:p>
          <a:pPr rtl="0"/>
          <a:endParaRPr lang="en-US" sz="1000"/>
        </a:p>
      </dgm:t>
    </dgm:pt>
    <dgm:pt modelId="{81A35A7B-FB6F-B04F-AD68-898A5B69BF8C}">
      <dgm:prSet custT="1"/>
      <dgm:spPr>
        <a:ln>
          <a:solidFill>
            <a:srgbClr val="009051">
              <a:alpha val="41961"/>
            </a:srgbClr>
          </a:solidFill>
        </a:ln>
      </dgm:spPr>
      <dgm:t>
        <a:bodyPr/>
        <a:lstStyle/>
        <a:p>
          <a:r>
            <a:rPr lang="en-US" sz="900" b="1" dirty="0"/>
            <a:t>1. Mild depression </a:t>
          </a:r>
          <a:endParaRPr lang="en-US" sz="900" dirty="0"/>
        </a:p>
        <a:p>
          <a:r>
            <a:rPr lang="en-US" sz="900" dirty="0"/>
            <a:t>self-limiting </a:t>
          </a:r>
        </a:p>
      </dgm:t>
    </dgm:pt>
    <dgm:pt modelId="{05CEF4FE-3035-F646-B880-396DCF19199F}" type="parTrans" cxnId="{CDBBD844-BC78-1F40-80B1-EEEDE5074F02}">
      <dgm:prSet custT="1"/>
      <dgm:spPr/>
      <dgm:t>
        <a:bodyPr/>
        <a:lstStyle/>
        <a:p>
          <a:endParaRPr lang="en-US" sz="1000"/>
        </a:p>
      </dgm:t>
    </dgm:pt>
    <dgm:pt modelId="{E666CFBB-A6BD-B84E-8524-40B2CD88B658}" type="sibTrans" cxnId="{CDBBD844-BC78-1F40-80B1-EEEDE5074F02}">
      <dgm:prSet/>
      <dgm:spPr/>
      <dgm:t>
        <a:bodyPr/>
        <a:lstStyle/>
        <a:p>
          <a:endParaRPr lang="en-US" sz="1000"/>
        </a:p>
      </dgm:t>
    </dgm:pt>
    <dgm:pt modelId="{A92120F6-D295-A348-BFFF-4405DB50B6DF}">
      <dgm:prSet custT="1"/>
      <dgm:spPr>
        <a:ln>
          <a:solidFill>
            <a:srgbClr val="009051">
              <a:alpha val="41961"/>
            </a:srgbClr>
          </a:solidFill>
        </a:ln>
      </dgm:spPr>
      <dgm:t>
        <a:bodyPr/>
        <a:lstStyle/>
        <a:p>
          <a:r>
            <a:rPr lang="en-US" sz="1000" b="1" dirty="0"/>
            <a:t>2. Moderate depression </a:t>
          </a:r>
          <a:r>
            <a:rPr lang="en-US" sz="1000" dirty="0"/>
            <a:t>difficulties at home and work </a:t>
          </a:r>
        </a:p>
      </dgm:t>
    </dgm:pt>
    <dgm:pt modelId="{F615CF42-0F85-1944-A820-07C0F839A5D3}" type="parTrans" cxnId="{2DFFC0DC-48BC-2A49-A8D7-7922D6AAB0E7}">
      <dgm:prSet custT="1"/>
      <dgm:spPr/>
      <dgm:t>
        <a:bodyPr/>
        <a:lstStyle/>
        <a:p>
          <a:endParaRPr lang="en-US" sz="1000"/>
        </a:p>
      </dgm:t>
    </dgm:pt>
    <dgm:pt modelId="{67221400-D495-5B41-83B7-2551DA1B0C83}" type="sibTrans" cxnId="{2DFFC0DC-48BC-2A49-A8D7-7922D6AAB0E7}">
      <dgm:prSet/>
      <dgm:spPr/>
      <dgm:t>
        <a:bodyPr/>
        <a:lstStyle/>
        <a:p>
          <a:endParaRPr lang="en-US" sz="1000"/>
        </a:p>
      </dgm:t>
    </dgm:pt>
    <dgm:pt modelId="{75DEE025-8AE5-F145-8AE6-D32A7306943F}">
      <dgm:prSet custT="1"/>
      <dgm:spPr>
        <a:ln>
          <a:solidFill>
            <a:srgbClr val="009051">
              <a:alpha val="41961"/>
            </a:srgbClr>
          </a:solidFill>
        </a:ln>
      </dgm:spPr>
      <dgm:t>
        <a:bodyPr/>
        <a:lstStyle/>
        <a:p>
          <a:r>
            <a:rPr lang="en-US" sz="900" b="1" dirty="0"/>
            <a:t>3. Severe depression </a:t>
          </a:r>
          <a:r>
            <a:rPr lang="en-US" sz="900" dirty="0"/>
            <a:t>serious, associated with suicidal </a:t>
          </a:r>
          <a:r>
            <a:rPr lang="en-US" sz="900" dirty="0" smtClean="0"/>
            <a:t>thoughts  </a:t>
          </a:r>
          <a:r>
            <a:rPr lang="en-US" sz="800" dirty="0" smtClean="0">
              <a:solidFill>
                <a:schemeClr val="bg1">
                  <a:lumMod val="50000"/>
                </a:schemeClr>
              </a:solidFill>
            </a:rPr>
            <a:t>in this case we need to make sure that the patient takes his medications</a:t>
          </a:r>
          <a:endParaRPr lang="en-US" sz="800" dirty="0">
            <a:solidFill>
              <a:schemeClr val="bg1">
                <a:lumMod val="50000"/>
              </a:schemeClr>
            </a:solidFill>
          </a:endParaRPr>
        </a:p>
      </dgm:t>
    </dgm:pt>
    <dgm:pt modelId="{CA3929F6-905B-E04B-B6BA-CFC519644851}" type="parTrans" cxnId="{D711AE81-208E-EC41-9297-83BB46B4331D}">
      <dgm:prSet custT="1"/>
      <dgm:spPr/>
      <dgm:t>
        <a:bodyPr/>
        <a:lstStyle/>
        <a:p>
          <a:endParaRPr lang="en-US" sz="1000"/>
        </a:p>
      </dgm:t>
    </dgm:pt>
    <dgm:pt modelId="{3D2B0CC8-9B41-864E-A62B-23DEBFDCF5AB}" type="sibTrans" cxnId="{D711AE81-208E-EC41-9297-83BB46B4331D}">
      <dgm:prSet/>
      <dgm:spPr/>
      <dgm:t>
        <a:bodyPr/>
        <a:lstStyle/>
        <a:p>
          <a:endParaRPr lang="en-US" sz="1000"/>
        </a:p>
      </dgm:t>
    </dgm:pt>
    <dgm:pt modelId="{FFBBE89F-9FEF-3540-8530-14E4BD250183}">
      <dgm:prSet custT="1"/>
      <dgm:spPr>
        <a:ln>
          <a:solidFill>
            <a:srgbClr val="FF40FF">
              <a:alpha val="43137"/>
            </a:srgbClr>
          </a:solidFill>
        </a:ln>
      </dgm:spPr>
      <dgm:t>
        <a:bodyPr/>
        <a:lstStyle/>
        <a:p>
          <a:r>
            <a:rPr lang="en-US" sz="1000" dirty="0" smtClean="0"/>
            <a:t>- in </a:t>
          </a:r>
          <a:r>
            <a:rPr lang="en-US" sz="1000" dirty="0"/>
            <a:t>which depression alternates with mania.</a:t>
          </a:r>
        </a:p>
        <a:p>
          <a:r>
            <a:rPr lang="en-US" sz="1000" dirty="0"/>
            <a:t> </a:t>
          </a:r>
          <a:r>
            <a:rPr lang="en-US" sz="1000" dirty="0" smtClean="0"/>
            <a:t>- It </a:t>
          </a:r>
          <a:r>
            <a:rPr lang="en-US" sz="1000" dirty="0"/>
            <a:t>is mainly hereditary and appears in early adult life </a:t>
          </a:r>
        </a:p>
      </dgm:t>
    </dgm:pt>
    <dgm:pt modelId="{58D81407-CE77-6945-9067-1ED6C988E15B}" type="parTrans" cxnId="{FD9BFD23-ED28-C64F-8844-AF935D3CE7E1}">
      <dgm:prSet custT="1"/>
      <dgm:spPr/>
      <dgm:t>
        <a:bodyPr/>
        <a:lstStyle/>
        <a:p>
          <a:endParaRPr lang="en-US" sz="1000"/>
        </a:p>
      </dgm:t>
    </dgm:pt>
    <dgm:pt modelId="{39F477BF-BE08-3148-9C60-E74CCD179956}" type="sibTrans" cxnId="{FD9BFD23-ED28-C64F-8844-AF935D3CE7E1}">
      <dgm:prSet/>
      <dgm:spPr/>
      <dgm:t>
        <a:bodyPr/>
        <a:lstStyle/>
        <a:p>
          <a:endParaRPr lang="en-US" sz="1000"/>
        </a:p>
      </dgm:t>
    </dgm:pt>
    <dgm:pt modelId="{06614962-7B30-184E-9117-038D3003F3AB}">
      <dgm:prSet custT="1"/>
      <dgm:spPr>
        <a:ln>
          <a:solidFill>
            <a:srgbClr val="FF40FF">
              <a:alpha val="43137"/>
            </a:srgbClr>
          </a:solidFill>
        </a:ln>
      </dgm:spPr>
      <dgm:t>
        <a:bodyPr/>
        <a:lstStyle/>
        <a:p>
          <a:r>
            <a:rPr lang="en-US" sz="1000" dirty="0" smtClean="0"/>
            <a:t>- mood </a:t>
          </a:r>
          <a:r>
            <a:rPr lang="en-US" sz="1000" dirty="0"/>
            <a:t>swings are always in the same direction (depression</a:t>
          </a:r>
          <a:r>
            <a:rPr lang="en-US" sz="1000" dirty="0" smtClean="0"/>
            <a:t>)</a:t>
          </a:r>
        </a:p>
        <a:p>
          <a:r>
            <a:rPr lang="en-US" sz="1000" dirty="0" smtClean="0"/>
            <a:t>- </a:t>
          </a:r>
          <a:r>
            <a:rPr lang="en-US" sz="1000" strike="noStrike" dirty="0" smtClean="0">
              <a:solidFill>
                <a:schemeClr val="tx1"/>
              </a:solidFill>
            </a:rPr>
            <a:t>about </a:t>
          </a:r>
          <a:r>
            <a:rPr lang="en-US" sz="1000" u="sng" strike="noStrike" dirty="0">
              <a:solidFill>
                <a:schemeClr val="tx1"/>
              </a:solidFill>
            </a:rPr>
            <a:t>75% of cases are non-familial </a:t>
          </a:r>
          <a:endParaRPr lang="en-US" sz="1000" u="sng" strike="noStrike" dirty="0" smtClean="0">
            <a:solidFill>
              <a:schemeClr val="tx1"/>
            </a:solidFill>
          </a:endParaRPr>
        </a:p>
        <a:p>
          <a:r>
            <a:rPr lang="en-US" sz="1000" strike="noStrike" dirty="0" smtClean="0">
              <a:solidFill>
                <a:schemeClr val="tx1"/>
              </a:solidFill>
            </a:rPr>
            <a:t>- accompanied </a:t>
          </a:r>
          <a:r>
            <a:rPr lang="en-US" sz="1000" strike="noStrike" dirty="0">
              <a:solidFill>
                <a:schemeClr val="tx1"/>
              </a:solidFill>
            </a:rPr>
            <a:t>by symptoms of anxiety and agitation </a:t>
          </a:r>
          <a:endParaRPr lang="en-US" sz="1000" strike="noStrike" dirty="0" smtClean="0">
            <a:solidFill>
              <a:schemeClr val="tx1"/>
            </a:solidFill>
          </a:endParaRPr>
        </a:p>
        <a:p>
          <a:r>
            <a:rPr lang="en-US" sz="1000" strike="noStrike" dirty="0" smtClean="0">
              <a:solidFill>
                <a:schemeClr val="tx1"/>
              </a:solidFill>
            </a:rPr>
            <a:t>-Associated </a:t>
          </a:r>
          <a:r>
            <a:rPr lang="en-US" sz="1000" strike="noStrike" dirty="0">
              <a:solidFill>
                <a:schemeClr val="tx1"/>
              </a:solidFill>
            </a:rPr>
            <a:t>with stressful life events.</a:t>
          </a:r>
        </a:p>
        <a:p>
          <a:r>
            <a:rPr lang="en-US" sz="1000" dirty="0"/>
            <a:t> </a:t>
          </a:r>
          <a:r>
            <a:rPr lang="en-US" sz="1000" u="sng" dirty="0"/>
            <a:t>25% familial </a:t>
          </a:r>
          <a:r>
            <a:rPr lang="en-US" sz="1000" dirty="0" smtClean="0"/>
            <a:t>unrelated </a:t>
          </a:r>
          <a:r>
            <a:rPr lang="en-US" sz="1000" dirty="0"/>
            <a:t>to external stresses</a:t>
          </a:r>
          <a:r>
            <a:rPr lang="en-US" sz="1000" b="1" dirty="0"/>
            <a:t>(endogenous depression)  </a:t>
          </a:r>
        </a:p>
      </dgm:t>
    </dgm:pt>
    <dgm:pt modelId="{06385B21-D3EA-8D43-B054-3A6C230684B5}" type="parTrans" cxnId="{26FC4C30-4E5C-A647-B13A-C64EC1BDDECF}">
      <dgm:prSet custT="1"/>
      <dgm:spPr/>
      <dgm:t>
        <a:bodyPr/>
        <a:lstStyle/>
        <a:p>
          <a:endParaRPr lang="en-US" sz="1000"/>
        </a:p>
      </dgm:t>
    </dgm:pt>
    <dgm:pt modelId="{CB1954DB-6982-D549-AA4A-2251E7D49B52}" type="sibTrans" cxnId="{26FC4C30-4E5C-A647-B13A-C64EC1BDDECF}">
      <dgm:prSet/>
      <dgm:spPr/>
      <dgm:t>
        <a:bodyPr/>
        <a:lstStyle/>
        <a:p>
          <a:endParaRPr lang="en-US" sz="1000"/>
        </a:p>
      </dgm:t>
    </dgm:pt>
    <dgm:pt modelId="{4E6539E2-EF95-9846-98C0-AFD56EFA3982}">
      <dgm:prSet custT="1"/>
      <dgm:spPr>
        <a:ln>
          <a:solidFill>
            <a:srgbClr val="00FDFF">
              <a:alpha val="43137"/>
            </a:srgbClr>
          </a:solidFill>
        </a:ln>
      </dgm:spPr>
      <dgm:t>
        <a:bodyPr/>
        <a:lstStyle/>
        <a:p>
          <a:r>
            <a:rPr lang="en-US" sz="1000" b="1" dirty="0"/>
            <a:t>1.</a:t>
          </a:r>
          <a:r>
            <a:rPr lang="en-US" sz="1000" dirty="0"/>
            <a:t>Psychotic </a:t>
          </a:r>
          <a:r>
            <a:rPr lang="en-US" sz="1000" dirty="0" smtClean="0"/>
            <a:t>depression </a:t>
          </a:r>
          <a:r>
            <a:rPr lang="en-US" sz="1000" dirty="0" smtClean="0">
              <a:solidFill>
                <a:schemeClr val="bg1">
                  <a:lumMod val="50000"/>
                </a:schemeClr>
              </a:solidFill>
            </a:rPr>
            <a:t>caused by genetic factors</a:t>
          </a:r>
          <a:endParaRPr lang="en-US" sz="1000" dirty="0">
            <a:solidFill>
              <a:schemeClr val="bg1">
                <a:lumMod val="50000"/>
              </a:schemeClr>
            </a:solidFill>
          </a:endParaRPr>
        </a:p>
      </dgm:t>
    </dgm:pt>
    <dgm:pt modelId="{12A646E9-918B-5D45-BA44-E168DA23D7F3}" type="parTrans" cxnId="{B60D3E21-F216-4E4B-BF15-A7E3CA6DC990}">
      <dgm:prSet custT="1"/>
      <dgm:spPr/>
      <dgm:t>
        <a:bodyPr/>
        <a:lstStyle/>
        <a:p>
          <a:endParaRPr lang="en-US" sz="1000"/>
        </a:p>
      </dgm:t>
    </dgm:pt>
    <dgm:pt modelId="{07D3D941-56B4-1447-8CD2-9BF327634CAE}" type="sibTrans" cxnId="{B60D3E21-F216-4E4B-BF15-A7E3CA6DC990}">
      <dgm:prSet/>
      <dgm:spPr/>
      <dgm:t>
        <a:bodyPr/>
        <a:lstStyle/>
        <a:p>
          <a:endParaRPr lang="en-US" sz="1000"/>
        </a:p>
      </dgm:t>
    </dgm:pt>
    <dgm:pt modelId="{01836120-BDB1-4745-BAEE-070C011A486A}">
      <dgm:prSet custT="1"/>
      <dgm:spPr>
        <a:ln>
          <a:solidFill>
            <a:srgbClr val="00FDFF">
              <a:alpha val="43137"/>
            </a:srgbClr>
          </a:solidFill>
        </a:ln>
      </dgm:spPr>
      <dgm:t>
        <a:bodyPr/>
        <a:lstStyle/>
        <a:p>
          <a:r>
            <a:rPr lang="en-US" sz="1000" b="1" dirty="0"/>
            <a:t>2.</a:t>
          </a:r>
          <a:r>
            <a:rPr lang="en-US" sz="1000" dirty="0"/>
            <a:t>Postpartum </a:t>
          </a:r>
          <a:r>
            <a:rPr lang="en-US" sz="1000" dirty="0" smtClean="0"/>
            <a:t>depression </a:t>
          </a:r>
          <a:r>
            <a:rPr lang="en-US" sz="1000" dirty="0" smtClean="0">
              <a:solidFill>
                <a:schemeClr val="bg1">
                  <a:lumMod val="50000"/>
                </a:schemeClr>
              </a:solidFill>
            </a:rPr>
            <a:t>such as pregnant women</a:t>
          </a:r>
          <a:endParaRPr lang="en-US" sz="1000" dirty="0">
            <a:solidFill>
              <a:schemeClr val="bg1">
                <a:lumMod val="50000"/>
              </a:schemeClr>
            </a:solidFill>
          </a:endParaRPr>
        </a:p>
      </dgm:t>
    </dgm:pt>
    <dgm:pt modelId="{FB8FBE52-4A22-9A46-B3D6-B3D8B470E0C8}" type="parTrans" cxnId="{F562C8A4-0CC3-8F4D-A3C8-34A1153C4903}">
      <dgm:prSet custT="1"/>
      <dgm:spPr/>
      <dgm:t>
        <a:bodyPr/>
        <a:lstStyle/>
        <a:p>
          <a:endParaRPr lang="en-US" sz="1000"/>
        </a:p>
      </dgm:t>
    </dgm:pt>
    <dgm:pt modelId="{25F62852-695E-8D4C-9DD9-F8963E123F3F}" type="sibTrans" cxnId="{F562C8A4-0CC3-8F4D-A3C8-34A1153C4903}">
      <dgm:prSet/>
      <dgm:spPr/>
      <dgm:t>
        <a:bodyPr/>
        <a:lstStyle/>
        <a:p>
          <a:endParaRPr lang="en-US" sz="1000"/>
        </a:p>
      </dgm:t>
    </dgm:pt>
    <dgm:pt modelId="{08432D0D-BF12-9341-9B81-0880DDF945FA}">
      <dgm:prSet custT="1"/>
      <dgm:spPr>
        <a:ln>
          <a:solidFill>
            <a:srgbClr val="00FDFF">
              <a:alpha val="43137"/>
            </a:srgbClr>
          </a:solidFill>
        </a:ln>
      </dgm:spPr>
      <dgm:t>
        <a:bodyPr/>
        <a:lstStyle/>
        <a:p>
          <a:r>
            <a:rPr lang="en-US" sz="1000" b="1" dirty="0"/>
            <a:t>3.</a:t>
          </a:r>
          <a:r>
            <a:rPr lang="en-US" sz="1000" dirty="0"/>
            <a:t>Atypical depression </a:t>
          </a:r>
        </a:p>
      </dgm:t>
    </dgm:pt>
    <dgm:pt modelId="{12A9360E-2804-E14F-BBCB-7790A422BEFB}" type="parTrans" cxnId="{0B4BC9BA-C9CA-7647-BA97-6DDF96DA8A3C}">
      <dgm:prSet custT="1"/>
      <dgm:spPr/>
      <dgm:t>
        <a:bodyPr/>
        <a:lstStyle/>
        <a:p>
          <a:endParaRPr lang="en-US" sz="1000"/>
        </a:p>
      </dgm:t>
    </dgm:pt>
    <dgm:pt modelId="{F6B3EB52-C7E7-184A-A48D-142DC6BA7C39}" type="sibTrans" cxnId="{0B4BC9BA-C9CA-7647-BA97-6DDF96DA8A3C}">
      <dgm:prSet/>
      <dgm:spPr/>
      <dgm:t>
        <a:bodyPr/>
        <a:lstStyle/>
        <a:p>
          <a:endParaRPr lang="en-US" sz="1000"/>
        </a:p>
      </dgm:t>
    </dgm:pt>
    <dgm:pt modelId="{606D9C8D-034F-6F47-B516-41A2CACC6617}">
      <dgm:prSet custT="1"/>
      <dgm:spPr>
        <a:ln>
          <a:solidFill>
            <a:srgbClr val="0432FF">
              <a:alpha val="45882"/>
            </a:srgbClr>
          </a:solidFill>
        </a:ln>
      </dgm:spPr>
      <dgm:t>
        <a:bodyPr/>
        <a:lstStyle/>
        <a:p>
          <a:r>
            <a:rPr lang="en-US" sz="1000" b="1" dirty="0"/>
            <a:t>1- </a:t>
          </a:r>
          <a:r>
            <a:rPr lang="en-US" sz="1000" b="1" u="sng" dirty="0"/>
            <a:t>Bipolar</a:t>
          </a:r>
          <a:r>
            <a:rPr lang="en-US" sz="1000" b="1" dirty="0"/>
            <a:t> depression (manic-depressive): </a:t>
          </a:r>
          <a:endParaRPr lang="en-US" sz="1000" dirty="0"/>
        </a:p>
      </dgm:t>
    </dgm:pt>
    <dgm:pt modelId="{BF466141-76F4-8849-8694-B2000C4B6AFE}" type="parTrans" cxnId="{2770F010-95B9-9745-9869-828FC75F7AA6}">
      <dgm:prSet custT="1"/>
      <dgm:spPr/>
      <dgm:t>
        <a:bodyPr/>
        <a:lstStyle/>
        <a:p>
          <a:endParaRPr lang="en-US" sz="1000"/>
        </a:p>
      </dgm:t>
    </dgm:pt>
    <dgm:pt modelId="{8969C44A-7FC5-2C42-9C44-98C761EF6317}" type="sibTrans" cxnId="{2770F010-95B9-9745-9869-828FC75F7AA6}">
      <dgm:prSet/>
      <dgm:spPr/>
      <dgm:t>
        <a:bodyPr/>
        <a:lstStyle/>
        <a:p>
          <a:endParaRPr lang="en-US" sz="1000"/>
        </a:p>
      </dgm:t>
    </dgm:pt>
    <dgm:pt modelId="{87D73F2F-23FE-6A40-8C39-068098FCEB6B}">
      <dgm:prSet custT="1"/>
      <dgm:spPr>
        <a:ln>
          <a:solidFill>
            <a:srgbClr val="0432FF">
              <a:alpha val="45882"/>
            </a:srgbClr>
          </a:solidFill>
        </a:ln>
      </dgm:spPr>
      <dgm:t>
        <a:bodyPr/>
        <a:lstStyle/>
        <a:p>
          <a:r>
            <a:rPr lang="en-US" sz="1000" b="1" dirty="0">
              <a:latin typeface="CenturyGothic" charset="0"/>
            </a:rPr>
            <a:t>2- </a:t>
          </a:r>
          <a:r>
            <a:rPr lang="en-US" sz="1000" b="1" u="sng" dirty="0"/>
            <a:t>Unipolar</a:t>
          </a:r>
          <a:r>
            <a:rPr lang="en-US" sz="1000" b="1" dirty="0"/>
            <a:t> depression (major depression): </a:t>
          </a:r>
          <a:endParaRPr lang="en-US" sz="1000" dirty="0"/>
        </a:p>
      </dgm:t>
    </dgm:pt>
    <dgm:pt modelId="{5AC20CED-BD59-3D43-8375-C94E52ABB52C}" type="parTrans" cxnId="{40973BE5-1FDB-034E-B810-36B65DB9B8B7}">
      <dgm:prSet custT="1"/>
      <dgm:spPr/>
      <dgm:t>
        <a:bodyPr/>
        <a:lstStyle/>
        <a:p>
          <a:endParaRPr lang="en-US" sz="1000"/>
        </a:p>
      </dgm:t>
    </dgm:pt>
    <dgm:pt modelId="{BECD08A6-B5C5-0A4B-AD93-909357FB7D8E}" type="sibTrans" cxnId="{40973BE5-1FDB-034E-B810-36B65DB9B8B7}">
      <dgm:prSet/>
      <dgm:spPr/>
      <dgm:t>
        <a:bodyPr/>
        <a:lstStyle/>
        <a:p>
          <a:endParaRPr lang="en-US" sz="1000"/>
        </a:p>
      </dgm:t>
    </dgm:pt>
    <dgm:pt modelId="{BDA9D032-1D33-1F47-ABEE-11084F5CEE88}" type="pres">
      <dgm:prSet presAssocID="{32BD22EC-B855-A54B-8C3F-D370C70903D0}" presName="Name0" presStyleCnt="0">
        <dgm:presLayoutVars>
          <dgm:chPref val="1"/>
          <dgm:dir/>
          <dgm:animOne val="branch"/>
          <dgm:animLvl val="lvl"/>
          <dgm:resizeHandles val="exact"/>
        </dgm:presLayoutVars>
      </dgm:prSet>
      <dgm:spPr/>
      <dgm:t>
        <a:bodyPr/>
        <a:lstStyle/>
        <a:p>
          <a:endParaRPr lang="en-US"/>
        </a:p>
      </dgm:t>
    </dgm:pt>
    <dgm:pt modelId="{7E190A8D-F164-1947-857D-82914FC9BD68}" type="pres">
      <dgm:prSet presAssocID="{6BFD0D67-5E56-C94B-AB3A-DAA86A1BAB09}" presName="root1" presStyleCnt="0"/>
      <dgm:spPr/>
    </dgm:pt>
    <dgm:pt modelId="{9C8189F7-621A-F045-9FA4-1FA32F08955D}" type="pres">
      <dgm:prSet presAssocID="{6BFD0D67-5E56-C94B-AB3A-DAA86A1BAB09}" presName="LevelOneTextNode" presStyleLbl="node0" presStyleIdx="0" presStyleCnt="1" custScaleY="130297">
        <dgm:presLayoutVars>
          <dgm:chPref val="3"/>
        </dgm:presLayoutVars>
      </dgm:prSet>
      <dgm:spPr/>
      <dgm:t>
        <a:bodyPr/>
        <a:lstStyle/>
        <a:p>
          <a:endParaRPr lang="en-US"/>
        </a:p>
      </dgm:t>
    </dgm:pt>
    <dgm:pt modelId="{4006350E-CA29-534D-AAD5-EED12421F228}" type="pres">
      <dgm:prSet presAssocID="{6BFD0D67-5E56-C94B-AB3A-DAA86A1BAB09}" presName="level2hierChild" presStyleCnt="0"/>
      <dgm:spPr/>
    </dgm:pt>
    <dgm:pt modelId="{318C761A-6952-D346-87EE-EE44D043C1D4}" type="pres">
      <dgm:prSet presAssocID="{A6E1342A-01EA-0447-9354-4BB7A275CFF2}" presName="conn2-1" presStyleLbl="parChTrans1D2" presStyleIdx="0" presStyleCnt="3"/>
      <dgm:spPr/>
      <dgm:t>
        <a:bodyPr/>
        <a:lstStyle/>
        <a:p>
          <a:endParaRPr lang="en-US"/>
        </a:p>
      </dgm:t>
    </dgm:pt>
    <dgm:pt modelId="{2FBB1CA3-5085-0C47-B612-7CDB7A05313C}" type="pres">
      <dgm:prSet presAssocID="{A6E1342A-01EA-0447-9354-4BB7A275CFF2}" presName="connTx" presStyleLbl="parChTrans1D2" presStyleIdx="0" presStyleCnt="3"/>
      <dgm:spPr/>
      <dgm:t>
        <a:bodyPr/>
        <a:lstStyle/>
        <a:p>
          <a:endParaRPr lang="en-US"/>
        </a:p>
      </dgm:t>
    </dgm:pt>
    <dgm:pt modelId="{4CF3DF81-36FB-BF4E-8CFA-3631CA461335}" type="pres">
      <dgm:prSet presAssocID="{2155283D-343B-1D42-9B09-D7F5ADF35103}" presName="root2" presStyleCnt="0"/>
      <dgm:spPr/>
    </dgm:pt>
    <dgm:pt modelId="{82B0B1B0-7E0E-9A4C-A216-2A12392E2B49}" type="pres">
      <dgm:prSet presAssocID="{2155283D-343B-1D42-9B09-D7F5ADF35103}" presName="LevelTwoTextNode" presStyleLbl="node2" presStyleIdx="0" presStyleCnt="3" custScaleX="139156" custScaleY="143180">
        <dgm:presLayoutVars>
          <dgm:chPref val="3"/>
        </dgm:presLayoutVars>
      </dgm:prSet>
      <dgm:spPr/>
      <dgm:t>
        <a:bodyPr/>
        <a:lstStyle/>
        <a:p>
          <a:endParaRPr lang="en-US"/>
        </a:p>
      </dgm:t>
    </dgm:pt>
    <dgm:pt modelId="{C1F1906C-1BE5-7D4D-99EF-16B01121FFF9}" type="pres">
      <dgm:prSet presAssocID="{2155283D-343B-1D42-9B09-D7F5ADF35103}" presName="level3hierChild" presStyleCnt="0"/>
      <dgm:spPr/>
    </dgm:pt>
    <dgm:pt modelId="{D4A6B9F9-F5E7-DB47-8464-34C3D74D12A3}" type="pres">
      <dgm:prSet presAssocID="{05CEF4FE-3035-F646-B880-396DCF19199F}" presName="conn2-1" presStyleLbl="parChTrans1D3" presStyleIdx="0" presStyleCnt="8"/>
      <dgm:spPr/>
      <dgm:t>
        <a:bodyPr/>
        <a:lstStyle/>
        <a:p>
          <a:endParaRPr lang="en-US"/>
        </a:p>
      </dgm:t>
    </dgm:pt>
    <dgm:pt modelId="{E8C670B4-FE30-9D43-8E18-341477571A41}" type="pres">
      <dgm:prSet presAssocID="{05CEF4FE-3035-F646-B880-396DCF19199F}" presName="connTx" presStyleLbl="parChTrans1D3" presStyleIdx="0" presStyleCnt="8"/>
      <dgm:spPr/>
      <dgm:t>
        <a:bodyPr/>
        <a:lstStyle/>
        <a:p>
          <a:endParaRPr lang="en-US"/>
        </a:p>
      </dgm:t>
    </dgm:pt>
    <dgm:pt modelId="{47BF2566-CF45-2945-ADC6-AEB9BED828D8}" type="pres">
      <dgm:prSet presAssocID="{81A35A7B-FB6F-B04F-AD68-898A5B69BF8C}" presName="root2" presStyleCnt="0"/>
      <dgm:spPr/>
    </dgm:pt>
    <dgm:pt modelId="{421DEF3F-CEF6-D047-AEE6-5CBF431C7DEE}" type="pres">
      <dgm:prSet presAssocID="{81A35A7B-FB6F-B04F-AD68-898A5B69BF8C}" presName="LevelTwoTextNode" presStyleLbl="node3" presStyleIdx="0" presStyleCnt="8" custScaleX="154501" custLinFactNeighborX="3576" custLinFactNeighborY="95277">
        <dgm:presLayoutVars>
          <dgm:chPref val="3"/>
        </dgm:presLayoutVars>
      </dgm:prSet>
      <dgm:spPr/>
      <dgm:t>
        <a:bodyPr/>
        <a:lstStyle/>
        <a:p>
          <a:endParaRPr lang="en-US"/>
        </a:p>
      </dgm:t>
    </dgm:pt>
    <dgm:pt modelId="{C3B293D5-C3F9-1740-9E2D-386C7DCC0065}" type="pres">
      <dgm:prSet presAssocID="{81A35A7B-FB6F-B04F-AD68-898A5B69BF8C}" presName="level3hierChild" presStyleCnt="0"/>
      <dgm:spPr/>
    </dgm:pt>
    <dgm:pt modelId="{F5EF5B31-48D1-B44D-A6B4-6651AD92C46A}" type="pres">
      <dgm:prSet presAssocID="{F615CF42-0F85-1944-A820-07C0F839A5D3}" presName="conn2-1" presStyleLbl="parChTrans1D3" presStyleIdx="1" presStyleCnt="8"/>
      <dgm:spPr/>
      <dgm:t>
        <a:bodyPr/>
        <a:lstStyle/>
        <a:p>
          <a:endParaRPr lang="en-US"/>
        </a:p>
      </dgm:t>
    </dgm:pt>
    <dgm:pt modelId="{263BAA0A-04AE-604E-A2E0-41B8EFE2D0E6}" type="pres">
      <dgm:prSet presAssocID="{F615CF42-0F85-1944-A820-07C0F839A5D3}" presName="connTx" presStyleLbl="parChTrans1D3" presStyleIdx="1" presStyleCnt="8"/>
      <dgm:spPr/>
      <dgm:t>
        <a:bodyPr/>
        <a:lstStyle/>
        <a:p>
          <a:endParaRPr lang="en-US"/>
        </a:p>
      </dgm:t>
    </dgm:pt>
    <dgm:pt modelId="{B8E265E8-F29B-264E-8848-550A414C3DC9}" type="pres">
      <dgm:prSet presAssocID="{A92120F6-D295-A348-BFFF-4405DB50B6DF}" presName="root2" presStyleCnt="0"/>
      <dgm:spPr/>
    </dgm:pt>
    <dgm:pt modelId="{313467AD-5E51-B344-9280-8886DB5A5EB9}" type="pres">
      <dgm:prSet presAssocID="{A92120F6-D295-A348-BFFF-4405DB50B6DF}" presName="LevelTwoTextNode" presStyleLbl="node3" presStyleIdx="1" presStyleCnt="8" custScaleX="161014" custScaleY="145672" custLinFactY="7048" custLinFactNeighborX="-1046" custLinFactNeighborY="100000">
        <dgm:presLayoutVars>
          <dgm:chPref val="3"/>
        </dgm:presLayoutVars>
      </dgm:prSet>
      <dgm:spPr/>
      <dgm:t>
        <a:bodyPr/>
        <a:lstStyle/>
        <a:p>
          <a:endParaRPr lang="en-US"/>
        </a:p>
      </dgm:t>
    </dgm:pt>
    <dgm:pt modelId="{AAA9729A-ACEF-FD4A-9992-9C74B12CC3E3}" type="pres">
      <dgm:prSet presAssocID="{A92120F6-D295-A348-BFFF-4405DB50B6DF}" presName="level3hierChild" presStyleCnt="0"/>
      <dgm:spPr/>
    </dgm:pt>
    <dgm:pt modelId="{9A925CEC-3BA6-1541-9425-A0DEAF5DC75A}" type="pres">
      <dgm:prSet presAssocID="{CA3929F6-905B-E04B-B6BA-CFC519644851}" presName="conn2-1" presStyleLbl="parChTrans1D3" presStyleIdx="2" presStyleCnt="8"/>
      <dgm:spPr/>
      <dgm:t>
        <a:bodyPr/>
        <a:lstStyle/>
        <a:p>
          <a:endParaRPr lang="en-US"/>
        </a:p>
      </dgm:t>
    </dgm:pt>
    <dgm:pt modelId="{4004F98B-8A1A-834F-BFC8-9A463B236240}" type="pres">
      <dgm:prSet presAssocID="{CA3929F6-905B-E04B-B6BA-CFC519644851}" presName="connTx" presStyleLbl="parChTrans1D3" presStyleIdx="2" presStyleCnt="8"/>
      <dgm:spPr/>
      <dgm:t>
        <a:bodyPr/>
        <a:lstStyle/>
        <a:p>
          <a:endParaRPr lang="en-US"/>
        </a:p>
      </dgm:t>
    </dgm:pt>
    <dgm:pt modelId="{4B3294D8-035C-6C48-AA30-B4EC6B802D48}" type="pres">
      <dgm:prSet presAssocID="{75DEE025-8AE5-F145-8AE6-D32A7306943F}" presName="root2" presStyleCnt="0"/>
      <dgm:spPr/>
    </dgm:pt>
    <dgm:pt modelId="{7E05F3E7-650E-484A-8181-574E932AAB34}" type="pres">
      <dgm:prSet presAssocID="{75DEE025-8AE5-F145-8AE6-D32A7306943F}" presName="LevelTwoTextNode" presStyleLbl="node3" presStyleIdx="2" presStyleCnt="8" custScaleX="180385" custScaleY="189667" custLinFactY="1419" custLinFactNeighborX="-1046" custLinFactNeighborY="100000">
        <dgm:presLayoutVars>
          <dgm:chPref val="3"/>
        </dgm:presLayoutVars>
      </dgm:prSet>
      <dgm:spPr/>
      <dgm:t>
        <a:bodyPr/>
        <a:lstStyle/>
        <a:p>
          <a:endParaRPr lang="en-US"/>
        </a:p>
      </dgm:t>
    </dgm:pt>
    <dgm:pt modelId="{A3A62E66-BA16-9D47-9D81-D477BCCA7AB9}" type="pres">
      <dgm:prSet presAssocID="{75DEE025-8AE5-F145-8AE6-D32A7306943F}" presName="level3hierChild" presStyleCnt="0"/>
      <dgm:spPr/>
    </dgm:pt>
    <dgm:pt modelId="{879B17AF-0586-EA47-9F04-886BC9825218}" type="pres">
      <dgm:prSet presAssocID="{25979620-AADA-AE4D-A37C-D0EED04CE50B}" presName="conn2-1" presStyleLbl="parChTrans1D2" presStyleIdx="1" presStyleCnt="3"/>
      <dgm:spPr/>
      <dgm:t>
        <a:bodyPr/>
        <a:lstStyle/>
        <a:p>
          <a:endParaRPr lang="en-US"/>
        </a:p>
      </dgm:t>
    </dgm:pt>
    <dgm:pt modelId="{FDDA21BC-5651-294C-A47E-6D0DB3B2241B}" type="pres">
      <dgm:prSet presAssocID="{25979620-AADA-AE4D-A37C-D0EED04CE50B}" presName="connTx" presStyleLbl="parChTrans1D2" presStyleIdx="1" presStyleCnt="3"/>
      <dgm:spPr/>
      <dgm:t>
        <a:bodyPr/>
        <a:lstStyle/>
        <a:p>
          <a:endParaRPr lang="en-US"/>
        </a:p>
      </dgm:t>
    </dgm:pt>
    <dgm:pt modelId="{E3A6CCAD-28DD-124A-8350-1374DCCF036A}" type="pres">
      <dgm:prSet presAssocID="{A4F55E63-6E38-DC49-A93F-AD645DEE275F}" presName="root2" presStyleCnt="0"/>
      <dgm:spPr/>
    </dgm:pt>
    <dgm:pt modelId="{AEB23E2A-DA84-D34F-B764-A627E0822213}" type="pres">
      <dgm:prSet presAssocID="{A4F55E63-6E38-DC49-A93F-AD645DEE275F}" presName="LevelTwoTextNode" presStyleLbl="node2" presStyleIdx="1" presStyleCnt="3" custLinFactNeighborY="11740">
        <dgm:presLayoutVars>
          <dgm:chPref val="3"/>
        </dgm:presLayoutVars>
      </dgm:prSet>
      <dgm:spPr/>
      <dgm:t>
        <a:bodyPr/>
        <a:lstStyle/>
        <a:p>
          <a:endParaRPr lang="en-US"/>
        </a:p>
      </dgm:t>
    </dgm:pt>
    <dgm:pt modelId="{9A48E2B3-7CC9-2E46-9505-72641DCB40CD}" type="pres">
      <dgm:prSet presAssocID="{A4F55E63-6E38-DC49-A93F-AD645DEE275F}" presName="level3hierChild" presStyleCnt="0"/>
      <dgm:spPr/>
    </dgm:pt>
    <dgm:pt modelId="{260CC0FF-BECF-0F4F-AA51-4F23659D9B6D}" type="pres">
      <dgm:prSet presAssocID="{BF466141-76F4-8849-8694-B2000C4B6AFE}" presName="conn2-1" presStyleLbl="parChTrans1D3" presStyleIdx="3" presStyleCnt="8"/>
      <dgm:spPr/>
      <dgm:t>
        <a:bodyPr/>
        <a:lstStyle/>
        <a:p>
          <a:endParaRPr lang="en-US"/>
        </a:p>
      </dgm:t>
    </dgm:pt>
    <dgm:pt modelId="{A855E580-02E1-DB4C-8FBF-7661DC8C364D}" type="pres">
      <dgm:prSet presAssocID="{BF466141-76F4-8849-8694-B2000C4B6AFE}" presName="connTx" presStyleLbl="parChTrans1D3" presStyleIdx="3" presStyleCnt="8"/>
      <dgm:spPr/>
      <dgm:t>
        <a:bodyPr/>
        <a:lstStyle/>
        <a:p>
          <a:endParaRPr lang="en-US"/>
        </a:p>
      </dgm:t>
    </dgm:pt>
    <dgm:pt modelId="{D3C2DB17-B15A-0C4E-8253-30812A7E6E91}" type="pres">
      <dgm:prSet presAssocID="{606D9C8D-034F-6F47-B516-41A2CACC6617}" presName="root2" presStyleCnt="0"/>
      <dgm:spPr/>
    </dgm:pt>
    <dgm:pt modelId="{0CE00669-AB69-1842-877F-7ED568AA1E48}" type="pres">
      <dgm:prSet presAssocID="{606D9C8D-034F-6F47-B516-41A2CACC6617}" presName="LevelTwoTextNode" presStyleLbl="node3" presStyleIdx="3" presStyleCnt="8" custScaleX="171817" custLinFactNeighborX="-3747" custLinFactNeighborY="54755">
        <dgm:presLayoutVars>
          <dgm:chPref val="3"/>
        </dgm:presLayoutVars>
      </dgm:prSet>
      <dgm:spPr/>
      <dgm:t>
        <a:bodyPr/>
        <a:lstStyle/>
        <a:p>
          <a:endParaRPr lang="en-US"/>
        </a:p>
      </dgm:t>
    </dgm:pt>
    <dgm:pt modelId="{EB2EA83B-4091-B24D-A492-834F5338EEB2}" type="pres">
      <dgm:prSet presAssocID="{606D9C8D-034F-6F47-B516-41A2CACC6617}" presName="level3hierChild" presStyleCnt="0"/>
      <dgm:spPr/>
    </dgm:pt>
    <dgm:pt modelId="{70E06833-57CB-184A-821A-A930D9178874}" type="pres">
      <dgm:prSet presAssocID="{58D81407-CE77-6945-9067-1ED6C988E15B}" presName="conn2-1" presStyleLbl="parChTrans1D4" presStyleIdx="0" presStyleCnt="2"/>
      <dgm:spPr/>
      <dgm:t>
        <a:bodyPr/>
        <a:lstStyle/>
        <a:p>
          <a:endParaRPr lang="en-US"/>
        </a:p>
      </dgm:t>
    </dgm:pt>
    <dgm:pt modelId="{321EAACD-2FD7-234F-BE67-B6C2409E22FE}" type="pres">
      <dgm:prSet presAssocID="{58D81407-CE77-6945-9067-1ED6C988E15B}" presName="connTx" presStyleLbl="parChTrans1D4" presStyleIdx="0" presStyleCnt="2"/>
      <dgm:spPr/>
      <dgm:t>
        <a:bodyPr/>
        <a:lstStyle/>
        <a:p>
          <a:endParaRPr lang="en-US"/>
        </a:p>
      </dgm:t>
    </dgm:pt>
    <dgm:pt modelId="{BA2B3F02-ABC6-8D4B-AA0F-E08A8BEFD108}" type="pres">
      <dgm:prSet presAssocID="{FFBBE89F-9FEF-3540-8530-14E4BD250183}" presName="root2" presStyleCnt="0"/>
      <dgm:spPr/>
    </dgm:pt>
    <dgm:pt modelId="{FA8C482B-AB86-D34D-8730-AC9E63628343}" type="pres">
      <dgm:prSet presAssocID="{FFBBE89F-9FEF-3540-8530-14E4BD250183}" presName="LevelTwoTextNode" presStyleLbl="node4" presStyleIdx="0" presStyleCnt="2" custScaleX="171923" custScaleY="247523" custLinFactNeighborX="37872" custLinFactNeighborY="9152">
        <dgm:presLayoutVars>
          <dgm:chPref val="3"/>
        </dgm:presLayoutVars>
      </dgm:prSet>
      <dgm:spPr/>
      <dgm:t>
        <a:bodyPr/>
        <a:lstStyle/>
        <a:p>
          <a:endParaRPr lang="en-US"/>
        </a:p>
      </dgm:t>
    </dgm:pt>
    <dgm:pt modelId="{1D91C157-F462-4748-B2C3-9A9AE52F514D}" type="pres">
      <dgm:prSet presAssocID="{FFBBE89F-9FEF-3540-8530-14E4BD250183}" presName="level3hierChild" presStyleCnt="0"/>
      <dgm:spPr/>
    </dgm:pt>
    <dgm:pt modelId="{08177846-FE4B-6E41-9A46-93C6F83F447B}" type="pres">
      <dgm:prSet presAssocID="{5AC20CED-BD59-3D43-8375-C94E52ABB52C}" presName="conn2-1" presStyleLbl="parChTrans1D3" presStyleIdx="4" presStyleCnt="8"/>
      <dgm:spPr/>
      <dgm:t>
        <a:bodyPr/>
        <a:lstStyle/>
        <a:p>
          <a:endParaRPr lang="en-US"/>
        </a:p>
      </dgm:t>
    </dgm:pt>
    <dgm:pt modelId="{B19ADA9B-9441-7246-B1B6-21DD4706BAA3}" type="pres">
      <dgm:prSet presAssocID="{5AC20CED-BD59-3D43-8375-C94E52ABB52C}" presName="connTx" presStyleLbl="parChTrans1D3" presStyleIdx="4" presStyleCnt="8"/>
      <dgm:spPr/>
      <dgm:t>
        <a:bodyPr/>
        <a:lstStyle/>
        <a:p>
          <a:endParaRPr lang="en-US"/>
        </a:p>
      </dgm:t>
    </dgm:pt>
    <dgm:pt modelId="{C9CA33BC-8706-1A4C-8545-657024309D30}" type="pres">
      <dgm:prSet presAssocID="{87D73F2F-23FE-6A40-8C39-068098FCEB6B}" presName="root2" presStyleCnt="0"/>
      <dgm:spPr/>
    </dgm:pt>
    <dgm:pt modelId="{37BF5F52-F649-F547-928D-695C2272BE96}" type="pres">
      <dgm:prSet presAssocID="{87D73F2F-23FE-6A40-8C39-068098FCEB6B}" presName="LevelTwoTextNode" presStyleLbl="node3" presStyleIdx="4" presStyleCnt="8" custScaleX="160169" custLinFactNeighborY="11740">
        <dgm:presLayoutVars>
          <dgm:chPref val="3"/>
        </dgm:presLayoutVars>
      </dgm:prSet>
      <dgm:spPr/>
      <dgm:t>
        <a:bodyPr/>
        <a:lstStyle/>
        <a:p>
          <a:endParaRPr lang="en-US"/>
        </a:p>
      </dgm:t>
    </dgm:pt>
    <dgm:pt modelId="{FCFED233-7EBF-F94F-8C0C-FBBDFCBDE77B}" type="pres">
      <dgm:prSet presAssocID="{87D73F2F-23FE-6A40-8C39-068098FCEB6B}" presName="level3hierChild" presStyleCnt="0"/>
      <dgm:spPr/>
    </dgm:pt>
    <dgm:pt modelId="{8C83DEDE-1185-994F-B546-970AC902B54C}" type="pres">
      <dgm:prSet presAssocID="{06385B21-D3EA-8D43-B054-3A6C230684B5}" presName="conn2-1" presStyleLbl="parChTrans1D4" presStyleIdx="1" presStyleCnt="2"/>
      <dgm:spPr/>
      <dgm:t>
        <a:bodyPr/>
        <a:lstStyle/>
        <a:p>
          <a:endParaRPr lang="en-US"/>
        </a:p>
      </dgm:t>
    </dgm:pt>
    <dgm:pt modelId="{E0A0E32F-500B-E047-9B5B-1D4F64EF586E}" type="pres">
      <dgm:prSet presAssocID="{06385B21-D3EA-8D43-B054-3A6C230684B5}" presName="connTx" presStyleLbl="parChTrans1D4" presStyleIdx="1" presStyleCnt="2"/>
      <dgm:spPr/>
      <dgm:t>
        <a:bodyPr/>
        <a:lstStyle/>
        <a:p>
          <a:endParaRPr lang="en-US"/>
        </a:p>
      </dgm:t>
    </dgm:pt>
    <dgm:pt modelId="{6424FF40-1D18-804E-9F5F-0A0A1C10B827}" type="pres">
      <dgm:prSet presAssocID="{06614962-7B30-184E-9117-038D3003F3AB}" presName="root2" presStyleCnt="0"/>
      <dgm:spPr/>
    </dgm:pt>
    <dgm:pt modelId="{5826E621-5243-8443-948F-414CECF2703C}" type="pres">
      <dgm:prSet presAssocID="{06614962-7B30-184E-9117-038D3003F3AB}" presName="LevelTwoTextNode" presStyleLbl="node4" presStyleIdx="1" presStyleCnt="2" custScaleX="351429" custScaleY="375544" custLinFactNeighborY="11740">
        <dgm:presLayoutVars>
          <dgm:chPref val="3"/>
        </dgm:presLayoutVars>
      </dgm:prSet>
      <dgm:spPr/>
      <dgm:t>
        <a:bodyPr/>
        <a:lstStyle/>
        <a:p>
          <a:endParaRPr lang="en-US"/>
        </a:p>
      </dgm:t>
    </dgm:pt>
    <dgm:pt modelId="{1D82B3B9-E3F3-9D45-88DA-ECA110B5C269}" type="pres">
      <dgm:prSet presAssocID="{06614962-7B30-184E-9117-038D3003F3AB}" presName="level3hierChild" presStyleCnt="0"/>
      <dgm:spPr/>
    </dgm:pt>
    <dgm:pt modelId="{A7928EC1-9909-2B47-8DFB-DA8D23EEB9BB}" type="pres">
      <dgm:prSet presAssocID="{EAD22A8B-CD38-FD4A-A4CA-7DF19E74B9E6}" presName="conn2-1" presStyleLbl="parChTrans1D2" presStyleIdx="2" presStyleCnt="3"/>
      <dgm:spPr/>
      <dgm:t>
        <a:bodyPr/>
        <a:lstStyle/>
        <a:p>
          <a:endParaRPr lang="en-US"/>
        </a:p>
      </dgm:t>
    </dgm:pt>
    <dgm:pt modelId="{CB53095B-71A3-764F-BF9A-9CC1DEFE20ED}" type="pres">
      <dgm:prSet presAssocID="{EAD22A8B-CD38-FD4A-A4CA-7DF19E74B9E6}" presName="connTx" presStyleLbl="parChTrans1D2" presStyleIdx="2" presStyleCnt="3"/>
      <dgm:spPr/>
      <dgm:t>
        <a:bodyPr/>
        <a:lstStyle/>
        <a:p>
          <a:endParaRPr lang="en-US"/>
        </a:p>
      </dgm:t>
    </dgm:pt>
    <dgm:pt modelId="{5F2047BD-8A0D-0749-A507-703EA39AD25B}" type="pres">
      <dgm:prSet presAssocID="{A26AE98F-0A7B-7A48-970A-88B50DF061F8}" presName="root2" presStyleCnt="0"/>
      <dgm:spPr/>
    </dgm:pt>
    <dgm:pt modelId="{8BE94935-3A59-6648-9BF6-D88204DB88D4}" type="pres">
      <dgm:prSet presAssocID="{A26AE98F-0A7B-7A48-970A-88B50DF061F8}" presName="LevelTwoTextNode" presStyleLbl="node2" presStyleIdx="2" presStyleCnt="3">
        <dgm:presLayoutVars>
          <dgm:chPref val="3"/>
        </dgm:presLayoutVars>
      </dgm:prSet>
      <dgm:spPr/>
      <dgm:t>
        <a:bodyPr/>
        <a:lstStyle/>
        <a:p>
          <a:endParaRPr lang="en-US"/>
        </a:p>
      </dgm:t>
    </dgm:pt>
    <dgm:pt modelId="{7FD36AA2-3406-1546-BC92-7AF61765FA45}" type="pres">
      <dgm:prSet presAssocID="{A26AE98F-0A7B-7A48-970A-88B50DF061F8}" presName="level3hierChild" presStyleCnt="0"/>
      <dgm:spPr/>
    </dgm:pt>
    <dgm:pt modelId="{CB494DCA-4ABE-C140-B5D4-B58F7FFF492D}" type="pres">
      <dgm:prSet presAssocID="{12A646E9-918B-5D45-BA44-E168DA23D7F3}" presName="conn2-1" presStyleLbl="parChTrans1D3" presStyleIdx="5" presStyleCnt="8"/>
      <dgm:spPr/>
      <dgm:t>
        <a:bodyPr/>
        <a:lstStyle/>
        <a:p>
          <a:endParaRPr lang="en-US"/>
        </a:p>
      </dgm:t>
    </dgm:pt>
    <dgm:pt modelId="{F47362D3-5371-7D4D-A799-43BC846D6BA0}" type="pres">
      <dgm:prSet presAssocID="{12A646E9-918B-5D45-BA44-E168DA23D7F3}" presName="connTx" presStyleLbl="parChTrans1D3" presStyleIdx="5" presStyleCnt="8"/>
      <dgm:spPr/>
      <dgm:t>
        <a:bodyPr/>
        <a:lstStyle/>
        <a:p>
          <a:endParaRPr lang="en-US"/>
        </a:p>
      </dgm:t>
    </dgm:pt>
    <dgm:pt modelId="{BD20169E-AD7B-064C-9AF5-8603298C674F}" type="pres">
      <dgm:prSet presAssocID="{4E6539E2-EF95-9846-98C0-AFD56EFA3982}" presName="root2" presStyleCnt="0"/>
      <dgm:spPr/>
    </dgm:pt>
    <dgm:pt modelId="{1E07EC56-01C3-7544-9B88-B1B3C2EC8EA2}" type="pres">
      <dgm:prSet presAssocID="{4E6539E2-EF95-9846-98C0-AFD56EFA3982}" presName="LevelTwoTextNode" presStyleLbl="node3" presStyleIdx="5" presStyleCnt="8" custScaleX="158770" custScaleY="120440">
        <dgm:presLayoutVars>
          <dgm:chPref val="3"/>
        </dgm:presLayoutVars>
      </dgm:prSet>
      <dgm:spPr/>
      <dgm:t>
        <a:bodyPr/>
        <a:lstStyle/>
        <a:p>
          <a:endParaRPr lang="en-US"/>
        </a:p>
      </dgm:t>
    </dgm:pt>
    <dgm:pt modelId="{7C992146-BE74-6943-8B96-E4841DF1B811}" type="pres">
      <dgm:prSet presAssocID="{4E6539E2-EF95-9846-98C0-AFD56EFA3982}" presName="level3hierChild" presStyleCnt="0"/>
      <dgm:spPr/>
    </dgm:pt>
    <dgm:pt modelId="{91E473BD-37D6-2341-8AAA-4EFEA0D20723}" type="pres">
      <dgm:prSet presAssocID="{FB8FBE52-4A22-9A46-B3D6-B3D8B470E0C8}" presName="conn2-1" presStyleLbl="parChTrans1D3" presStyleIdx="6" presStyleCnt="8"/>
      <dgm:spPr/>
      <dgm:t>
        <a:bodyPr/>
        <a:lstStyle/>
        <a:p>
          <a:endParaRPr lang="en-US"/>
        </a:p>
      </dgm:t>
    </dgm:pt>
    <dgm:pt modelId="{4EF24BE2-3624-2840-B56A-E0D7241A9DD9}" type="pres">
      <dgm:prSet presAssocID="{FB8FBE52-4A22-9A46-B3D6-B3D8B470E0C8}" presName="connTx" presStyleLbl="parChTrans1D3" presStyleIdx="6" presStyleCnt="8"/>
      <dgm:spPr/>
      <dgm:t>
        <a:bodyPr/>
        <a:lstStyle/>
        <a:p>
          <a:endParaRPr lang="en-US"/>
        </a:p>
      </dgm:t>
    </dgm:pt>
    <dgm:pt modelId="{C46BD95E-CA5D-3344-B8A3-F34988AD101A}" type="pres">
      <dgm:prSet presAssocID="{01836120-BDB1-4745-BAEE-070C011A486A}" presName="root2" presStyleCnt="0"/>
      <dgm:spPr/>
    </dgm:pt>
    <dgm:pt modelId="{986CAE7E-C924-0844-B403-8DDD566D063D}" type="pres">
      <dgm:prSet presAssocID="{01836120-BDB1-4745-BAEE-070C011A486A}" presName="LevelTwoTextNode" presStyleLbl="node3" presStyleIdx="6" presStyleCnt="8" custScaleX="147922" custScaleY="139236">
        <dgm:presLayoutVars>
          <dgm:chPref val="3"/>
        </dgm:presLayoutVars>
      </dgm:prSet>
      <dgm:spPr/>
      <dgm:t>
        <a:bodyPr/>
        <a:lstStyle/>
        <a:p>
          <a:endParaRPr lang="en-US"/>
        </a:p>
      </dgm:t>
    </dgm:pt>
    <dgm:pt modelId="{FA0EE931-0FC3-E94E-85D0-076A3175480E}" type="pres">
      <dgm:prSet presAssocID="{01836120-BDB1-4745-BAEE-070C011A486A}" presName="level3hierChild" presStyleCnt="0"/>
      <dgm:spPr/>
    </dgm:pt>
    <dgm:pt modelId="{565CE954-7EA0-804F-921F-A93BF07AF4DD}" type="pres">
      <dgm:prSet presAssocID="{12A9360E-2804-E14F-BBCB-7790A422BEFB}" presName="conn2-1" presStyleLbl="parChTrans1D3" presStyleIdx="7" presStyleCnt="8"/>
      <dgm:spPr/>
      <dgm:t>
        <a:bodyPr/>
        <a:lstStyle/>
        <a:p>
          <a:endParaRPr lang="en-US"/>
        </a:p>
      </dgm:t>
    </dgm:pt>
    <dgm:pt modelId="{2D2ADB38-C8D1-214A-BC90-B4449B0A89C5}" type="pres">
      <dgm:prSet presAssocID="{12A9360E-2804-E14F-BBCB-7790A422BEFB}" presName="connTx" presStyleLbl="parChTrans1D3" presStyleIdx="7" presStyleCnt="8"/>
      <dgm:spPr/>
      <dgm:t>
        <a:bodyPr/>
        <a:lstStyle/>
        <a:p>
          <a:endParaRPr lang="en-US"/>
        </a:p>
      </dgm:t>
    </dgm:pt>
    <dgm:pt modelId="{FF5E2F22-8FB8-D34E-A6AD-478BEAAF5B97}" type="pres">
      <dgm:prSet presAssocID="{08432D0D-BF12-9341-9B81-0880DDF945FA}" presName="root2" presStyleCnt="0"/>
      <dgm:spPr/>
    </dgm:pt>
    <dgm:pt modelId="{74E65C45-D7D2-674D-BA7C-703B9030E678}" type="pres">
      <dgm:prSet presAssocID="{08432D0D-BF12-9341-9B81-0880DDF945FA}" presName="LevelTwoTextNode" presStyleLbl="node3" presStyleIdx="7" presStyleCnt="8">
        <dgm:presLayoutVars>
          <dgm:chPref val="3"/>
        </dgm:presLayoutVars>
      </dgm:prSet>
      <dgm:spPr/>
      <dgm:t>
        <a:bodyPr/>
        <a:lstStyle/>
        <a:p>
          <a:endParaRPr lang="en-US"/>
        </a:p>
      </dgm:t>
    </dgm:pt>
    <dgm:pt modelId="{DCC632D2-6CD3-3E47-B287-1509FFD51BC9}" type="pres">
      <dgm:prSet presAssocID="{08432D0D-BF12-9341-9B81-0880DDF945FA}" presName="level3hierChild" presStyleCnt="0"/>
      <dgm:spPr/>
    </dgm:pt>
  </dgm:ptLst>
  <dgm:cxnLst>
    <dgm:cxn modelId="{2B63A9D1-64EB-A248-AC85-C2CE2D45EA96}" type="presOf" srcId="{06385B21-D3EA-8D43-B054-3A6C230684B5}" destId="{8C83DEDE-1185-994F-B546-970AC902B54C}" srcOrd="0" destOrd="0" presId="urn:microsoft.com/office/officeart/2008/layout/HorizontalMultiLevelHierarchy"/>
    <dgm:cxn modelId="{4AD1E933-3C12-5F45-AE69-741868ED6B90}" type="presOf" srcId="{A26AE98F-0A7B-7A48-970A-88B50DF061F8}" destId="{8BE94935-3A59-6648-9BF6-D88204DB88D4}" srcOrd="0" destOrd="0" presId="urn:microsoft.com/office/officeart/2008/layout/HorizontalMultiLevelHierarchy"/>
    <dgm:cxn modelId="{18252544-566D-1846-B0D9-C84BD5F9DADF}" type="presOf" srcId="{CA3929F6-905B-E04B-B6BA-CFC519644851}" destId="{4004F98B-8A1A-834F-BFC8-9A463B236240}" srcOrd="1" destOrd="0" presId="urn:microsoft.com/office/officeart/2008/layout/HorizontalMultiLevelHierarchy"/>
    <dgm:cxn modelId="{FD9BFD23-ED28-C64F-8844-AF935D3CE7E1}" srcId="{606D9C8D-034F-6F47-B516-41A2CACC6617}" destId="{FFBBE89F-9FEF-3540-8530-14E4BD250183}" srcOrd="0" destOrd="0" parTransId="{58D81407-CE77-6945-9067-1ED6C988E15B}" sibTransId="{39F477BF-BE08-3148-9C60-E74CCD179956}"/>
    <dgm:cxn modelId="{D711AE81-208E-EC41-9297-83BB46B4331D}" srcId="{2155283D-343B-1D42-9B09-D7F5ADF35103}" destId="{75DEE025-8AE5-F145-8AE6-D32A7306943F}" srcOrd="2" destOrd="0" parTransId="{CA3929F6-905B-E04B-B6BA-CFC519644851}" sibTransId="{3D2B0CC8-9B41-864E-A62B-23DEBFDCF5AB}"/>
    <dgm:cxn modelId="{9D98CC88-D94E-B443-B943-1EC13D679CEE}" type="presOf" srcId="{2155283D-343B-1D42-9B09-D7F5ADF35103}" destId="{82B0B1B0-7E0E-9A4C-A216-2A12392E2B49}" srcOrd="0" destOrd="0" presId="urn:microsoft.com/office/officeart/2008/layout/HorizontalMultiLevelHierarchy"/>
    <dgm:cxn modelId="{3F4C579C-9BE5-5F47-85CF-E342C7013C66}" type="presOf" srcId="{25979620-AADA-AE4D-A37C-D0EED04CE50B}" destId="{879B17AF-0586-EA47-9F04-886BC9825218}" srcOrd="0" destOrd="0" presId="urn:microsoft.com/office/officeart/2008/layout/HorizontalMultiLevelHierarchy"/>
    <dgm:cxn modelId="{F562C8A4-0CC3-8F4D-A3C8-34A1153C4903}" srcId="{A26AE98F-0A7B-7A48-970A-88B50DF061F8}" destId="{01836120-BDB1-4745-BAEE-070C011A486A}" srcOrd="1" destOrd="0" parTransId="{FB8FBE52-4A22-9A46-B3D6-B3D8B470E0C8}" sibTransId="{25F62852-695E-8D4C-9DD9-F8963E123F3F}"/>
    <dgm:cxn modelId="{CDBBD844-BC78-1F40-80B1-EEEDE5074F02}" srcId="{2155283D-343B-1D42-9B09-D7F5ADF35103}" destId="{81A35A7B-FB6F-B04F-AD68-898A5B69BF8C}" srcOrd="0" destOrd="0" parTransId="{05CEF4FE-3035-F646-B880-396DCF19199F}" sibTransId="{E666CFBB-A6BD-B84E-8524-40B2CD88B658}"/>
    <dgm:cxn modelId="{248F91DE-7241-1146-AFBD-4FA985325904}" type="presOf" srcId="{08432D0D-BF12-9341-9B81-0880DDF945FA}" destId="{74E65C45-D7D2-674D-BA7C-703B9030E678}" srcOrd="0" destOrd="0" presId="urn:microsoft.com/office/officeart/2008/layout/HorizontalMultiLevelHierarchy"/>
    <dgm:cxn modelId="{41EC39A6-3C61-084B-B2CA-621AAF94E3A9}" type="presOf" srcId="{FB8FBE52-4A22-9A46-B3D6-B3D8B470E0C8}" destId="{91E473BD-37D6-2341-8AAA-4EFEA0D20723}" srcOrd="0" destOrd="0" presId="urn:microsoft.com/office/officeart/2008/layout/HorizontalMultiLevelHierarchy"/>
    <dgm:cxn modelId="{0B4BC9BA-C9CA-7647-BA97-6DDF96DA8A3C}" srcId="{A26AE98F-0A7B-7A48-970A-88B50DF061F8}" destId="{08432D0D-BF12-9341-9B81-0880DDF945FA}" srcOrd="2" destOrd="0" parTransId="{12A9360E-2804-E14F-BBCB-7790A422BEFB}" sibTransId="{F6B3EB52-C7E7-184A-A48D-142DC6BA7C39}"/>
    <dgm:cxn modelId="{9F4DA674-5103-E04A-A279-320B68FE53F7}" type="presOf" srcId="{BF466141-76F4-8849-8694-B2000C4B6AFE}" destId="{A855E580-02E1-DB4C-8FBF-7661DC8C364D}" srcOrd="1" destOrd="0" presId="urn:microsoft.com/office/officeart/2008/layout/HorizontalMultiLevelHierarchy"/>
    <dgm:cxn modelId="{26FC4C30-4E5C-A647-B13A-C64EC1BDDECF}" srcId="{87D73F2F-23FE-6A40-8C39-068098FCEB6B}" destId="{06614962-7B30-184E-9117-038D3003F3AB}" srcOrd="0" destOrd="0" parTransId="{06385B21-D3EA-8D43-B054-3A6C230684B5}" sibTransId="{CB1954DB-6982-D549-AA4A-2251E7D49B52}"/>
    <dgm:cxn modelId="{1BEC8F26-6902-714A-8B37-D938CDE1EA20}" srcId="{6BFD0D67-5E56-C94B-AB3A-DAA86A1BAB09}" destId="{A4F55E63-6E38-DC49-A93F-AD645DEE275F}" srcOrd="1" destOrd="0" parTransId="{25979620-AADA-AE4D-A37C-D0EED04CE50B}" sibTransId="{7881D2DE-AE6A-F947-A631-126F7FF09E5B}"/>
    <dgm:cxn modelId="{A7FA3336-E290-5F46-B1FA-D12726EF6951}" type="presOf" srcId="{A6E1342A-01EA-0447-9354-4BB7A275CFF2}" destId="{2FBB1CA3-5085-0C47-B612-7CDB7A05313C}" srcOrd="1" destOrd="0" presId="urn:microsoft.com/office/officeart/2008/layout/HorizontalMultiLevelHierarchy"/>
    <dgm:cxn modelId="{CA8A0E87-1A09-2E42-8849-85EA62C9E7E0}" type="presOf" srcId="{606D9C8D-034F-6F47-B516-41A2CACC6617}" destId="{0CE00669-AB69-1842-877F-7ED568AA1E48}" srcOrd="0" destOrd="0" presId="urn:microsoft.com/office/officeart/2008/layout/HorizontalMultiLevelHierarchy"/>
    <dgm:cxn modelId="{B8D52A47-7948-DC4F-B4FE-D3EB5C519CCA}" type="presOf" srcId="{FB8FBE52-4A22-9A46-B3D6-B3D8B470E0C8}" destId="{4EF24BE2-3624-2840-B56A-E0D7241A9DD9}" srcOrd="1" destOrd="0" presId="urn:microsoft.com/office/officeart/2008/layout/HorizontalMultiLevelHierarchy"/>
    <dgm:cxn modelId="{87ED7775-78F0-444A-BC57-2BBBED69B832}" type="presOf" srcId="{A6E1342A-01EA-0447-9354-4BB7A275CFF2}" destId="{318C761A-6952-D346-87EE-EE44D043C1D4}" srcOrd="0" destOrd="0" presId="urn:microsoft.com/office/officeart/2008/layout/HorizontalMultiLevelHierarchy"/>
    <dgm:cxn modelId="{FF13AAC8-9FDB-464D-A91C-A3933D604AA7}" type="presOf" srcId="{12A646E9-918B-5D45-BA44-E168DA23D7F3}" destId="{CB494DCA-4ABE-C140-B5D4-B58F7FFF492D}" srcOrd="0" destOrd="0" presId="urn:microsoft.com/office/officeart/2008/layout/HorizontalMultiLevelHierarchy"/>
    <dgm:cxn modelId="{EA7D4A87-4F96-CB4C-AC6E-B546BEA93B43}" type="presOf" srcId="{6BFD0D67-5E56-C94B-AB3A-DAA86A1BAB09}" destId="{9C8189F7-621A-F045-9FA4-1FA32F08955D}" srcOrd="0" destOrd="0" presId="urn:microsoft.com/office/officeart/2008/layout/HorizontalMultiLevelHierarchy"/>
    <dgm:cxn modelId="{AA946F83-15FE-0942-BCC8-DAC085F93CD8}" type="presOf" srcId="{01836120-BDB1-4745-BAEE-070C011A486A}" destId="{986CAE7E-C924-0844-B403-8DDD566D063D}" srcOrd="0" destOrd="0" presId="urn:microsoft.com/office/officeart/2008/layout/HorizontalMultiLevelHierarchy"/>
    <dgm:cxn modelId="{CE5E51D6-7C06-244B-A1F8-F0EB67DBC509}" type="presOf" srcId="{05CEF4FE-3035-F646-B880-396DCF19199F}" destId="{E8C670B4-FE30-9D43-8E18-341477571A41}" srcOrd="1" destOrd="0" presId="urn:microsoft.com/office/officeart/2008/layout/HorizontalMultiLevelHierarchy"/>
    <dgm:cxn modelId="{222537DF-96BC-6044-AF02-4056D94C6F7A}" type="presOf" srcId="{58D81407-CE77-6945-9067-1ED6C988E15B}" destId="{70E06833-57CB-184A-821A-A930D9178874}" srcOrd="0" destOrd="0" presId="urn:microsoft.com/office/officeart/2008/layout/HorizontalMultiLevelHierarchy"/>
    <dgm:cxn modelId="{D9074BDF-B414-BB42-8462-52184465A84F}" type="presOf" srcId="{12A9360E-2804-E14F-BBCB-7790A422BEFB}" destId="{2D2ADB38-C8D1-214A-BC90-B4449B0A89C5}" srcOrd="1" destOrd="0" presId="urn:microsoft.com/office/officeart/2008/layout/HorizontalMultiLevelHierarchy"/>
    <dgm:cxn modelId="{EEA28ADA-0E76-4047-A5F9-C85C749AE0B7}" srcId="{6BFD0D67-5E56-C94B-AB3A-DAA86A1BAB09}" destId="{A26AE98F-0A7B-7A48-970A-88B50DF061F8}" srcOrd="2" destOrd="0" parTransId="{EAD22A8B-CD38-FD4A-A4CA-7DF19E74B9E6}" sibTransId="{9B420C52-74A0-0248-8A64-D47E0601D54F}"/>
    <dgm:cxn modelId="{40973BE5-1FDB-034E-B810-36B65DB9B8B7}" srcId="{A4F55E63-6E38-DC49-A93F-AD645DEE275F}" destId="{87D73F2F-23FE-6A40-8C39-068098FCEB6B}" srcOrd="1" destOrd="0" parTransId="{5AC20CED-BD59-3D43-8375-C94E52ABB52C}" sibTransId="{BECD08A6-B5C5-0A4B-AD93-909357FB7D8E}"/>
    <dgm:cxn modelId="{3281ABD9-A3A9-4749-A1DA-FF46DF620566}" type="presOf" srcId="{EAD22A8B-CD38-FD4A-A4CA-7DF19E74B9E6}" destId="{CB53095B-71A3-764F-BF9A-9CC1DEFE20ED}" srcOrd="1" destOrd="0" presId="urn:microsoft.com/office/officeart/2008/layout/HorizontalMultiLevelHierarchy"/>
    <dgm:cxn modelId="{A0513773-22C8-7240-AF4C-7910CAD79A90}" type="presOf" srcId="{81A35A7B-FB6F-B04F-AD68-898A5B69BF8C}" destId="{421DEF3F-CEF6-D047-AEE6-5CBF431C7DEE}" srcOrd="0" destOrd="0" presId="urn:microsoft.com/office/officeart/2008/layout/HorizontalMultiLevelHierarchy"/>
    <dgm:cxn modelId="{A582D65B-D572-9043-94E3-3ED328FC2FEF}" srcId="{6BFD0D67-5E56-C94B-AB3A-DAA86A1BAB09}" destId="{2155283D-343B-1D42-9B09-D7F5ADF35103}" srcOrd="0" destOrd="0" parTransId="{A6E1342A-01EA-0447-9354-4BB7A275CFF2}" sibTransId="{187F430F-7DDA-7342-B703-94B4DB926C06}"/>
    <dgm:cxn modelId="{91810F7A-930C-274F-ADF3-EC659449008C}" type="presOf" srcId="{25979620-AADA-AE4D-A37C-D0EED04CE50B}" destId="{FDDA21BC-5651-294C-A47E-6D0DB3B2241B}" srcOrd="1" destOrd="0" presId="urn:microsoft.com/office/officeart/2008/layout/HorizontalMultiLevelHierarchy"/>
    <dgm:cxn modelId="{B60D3E21-F216-4E4B-BF15-A7E3CA6DC990}" srcId="{A26AE98F-0A7B-7A48-970A-88B50DF061F8}" destId="{4E6539E2-EF95-9846-98C0-AFD56EFA3982}" srcOrd="0" destOrd="0" parTransId="{12A646E9-918B-5D45-BA44-E168DA23D7F3}" sibTransId="{07D3D941-56B4-1447-8CD2-9BF327634CAE}"/>
    <dgm:cxn modelId="{EBE29D60-75F2-4D46-804E-F3A016824BDE}" type="presOf" srcId="{5AC20CED-BD59-3D43-8375-C94E52ABB52C}" destId="{08177846-FE4B-6E41-9A46-93C6F83F447B}" srcOrd="0" destOrd="0" presId="urn:microsoft.com/office/officeart/2008/layout/HorizontalMultiLevelHierarchy"/>
    <dgm:cxn modelId="{4C332F58-ED32-A242-B453-2426F62C91DF}" type="presOf" srcId="{A4F55E63-6E38-DC49-A93F-AD645DEE275F}" destId="{AEB23E2A-DA84-D34F-B764-A627E0822213}" srcOrd="0" destOrd="0" presId="urn:microsoft.com/office/officeart/2008/layout/HorizontalMultiLevelHierarchy"/>
    <dgm:cxn modelId="{E14B2F9F-1AF2-F647-B27C-FFF148A8EA1C}" type="presOf" srcId="{F615CF42-0F85-1944-A820-07C0F839A5D3}" destId="{F5EF5B31-48D1-B44D-A6B4-6651AD92C46A}" srcOrd="0" destOrd="0" presId="urn:microsoft.com/office/officeart/2008/layout/HorizontalMultiLevelHierarchy"/>
    <dgm:cxn modelId="{7B1634AF-4F04-484D-90EE-864DBF6C1120}" type="presOf" srcId="{58D81407-CE77-6945-9067-1ED6C988E15B}" destId="{321EAACD-2FD7-234F-BE67-B6C2409E22FE}" srcOrd="1" destOrd="0" presId="urn:microsoft.com/office/officeart/2008/layout/HorizontalMultiLevelHierarchy"/>
    <dgm:cxn modelId="{39EB886D-97B1-9046-850A-95618E661243}" type="presOf" srcId="{06614962-7B30-184E-9117-038D3003F3AB}" destId="{5826E621-5243-8443-948F-414CECF2703C}" srcOrd="0" destOrd="0" presId="urn:microsoft.com/office/officeart/2008/layout/HorizontalMultiLevelHierarchy"/>
    <dgm:cxn modelId="{8261A4ED-FFF7-C04A-BD78-67A1DA83B17C}" type="presOf" srcId="{05CEF4FE-3035-F646-B880-396DCF19199F}" destId="{D4A6B9F9-F5E7-DB47-8464-34C3D74D12A3}" srcOrd="0" destOrd="0" presId="urn:microsoft.com/office/officeart/2008/layout/HorizontalMultiLevelHierarchy"/>
    <dgm:cxn modelId="{2770F010-95B9-9745-9869-828FC75F7AA6}" srcId="{A4F55E63-6E38-DC49-A93F-AD645DEE275F}" destId="{606D9C8D-034F-6F47-B516-41A2CACC6617}" srcOrd="0" destOrd="0" parTransId="{BF466141-76F4-8849-8694-B2000C4B6AFE}" sibTransId="{8969C44A-7FC5-2C42-9C44-98C761EF6317}"/>
    <dgm:cxn modelId="{C0BA32DE-DC7A-6A4A-8E6C-DD9450B6830F}" srcId="{32BD22EC-B855-A54B-8C3F-D370C70903D0}" destId="{6BFD0D67-5E56-C94B-AB3A-DAA86A1BAB09}" srcOrd="0" destOrd="0" parTransId="{A31B5FC3-B159-CC4F-A12B-C652E9030FBD}" sibTransId="{94F9E766-88F9-2242-B6E0-2C966FF4A0E0}"/>
    <dgm:cxn modelId="{7D8FBDEE-FAFB-6043-8F45-263A61953B58}" type="presOf" srcId="{FFBBE89F-9FEF-3540-8530-14E4BD250183}" destId="{FA8C482B-AB86-D34D-8730-AC9E63628343}" srcOrd="0" destOrd="0" presId="urn:microsoft.com/office/officeart/2008/layout/HorizontalMultiLevelHierarchy"/>
    <dgm:cxn modelId="{DB43DCC6-1EFF-0B48-8BD7-35D6DD9BBC88}" type="presOf" srcId="{5AC20CED-BD59-3D43-8375-C94E52ABB52C}" destId="{B19ADA9B-9441-7246-B1B6-21DD4706BAA3}" srcOrd="1" destOrd="0" presId="urn:microsoft.com/office/officeart/2008/layout/HorizontalMultiLevelHierarchy"/>
    <dgm:cxn modelId="{667B481F-7317-5243-A041-9D6F82783DAD}" type="presOf" srcId="{12A646E9-918B-5D45-BA44-E168DA23D7F3}" destId="{F47362D3-5371-7D4D-A799-43BC846D6BA0}" srcOrd="1" destOrd="0" presId="urn:microsoft.com/office/officeart/2008/layout/HorizontalMultiLevelHierarchy"/>
    <dgm:cxn modelId="{2BF765DE-B16A-3E43-8792-24A916FA82A0}" type="presOf" srcId="{A92120F6-D295-A348-BFFF-4405DB50B6DF}" destId="{313467AD-5E51-B344-9280-8886DB5A5EB9}" srcOrd="0" destOrd="0" presId="urn:microsoft.com/office/officeart/2008/layout/HorizontalMultiLevelHierarchy"/>
    <dgm:cxn modelId="{46701F3B-11CB-EF4D-9418-D5C9BF317DC5}" type="presOf" srcId="{4E6539E2-EF95-9846-98C0-AFD56EFA3982}" destId="{1E07EC56-01C3-7544-9B88-B1B3C2EC8EA2}" srcOrd="0" destOrd="0" presId="urn:microsoft.com/office/officeart/2008/layout/HorizontalMultiLevelHierarchy"/>
    <dgm:cxn modelId="{5D88373D-32AC-A44C-A20E-0429095A64BB}" type="presOf" srcId="{75DEE025-8AE5-F145-8AE6-D32A7306943F}" destId="{7E05F3E7-650E-484A-8181-574E932AAB34}" srcOrd="0" destOrd="0" presId="urn:microsoft.com/office/officeart/2008/layout/HorizontalMultiLevelHierarchy"/>
    <dgm:cxn modelId="{024EE7D2-34B0-9743-AD8A-64C432271988}" type="presOf" srcId="{87D73F2F-23FE-6A40-8C39-068098FCEB6B}" destId="{37BF5F52-F649-F547-928D-695C2272BE96}" srcOrd="0" destOrd="0" presId="urn:microsoft.com/office/officeart/2008/layout/HorizontalMultiLevelHierarchy"/>
    <dgm:cxn modelId="{02F0CDCF-495B-A74C-AEFF-7F3CCF6A3F2C}" type="presOf" srcId="{EAD22A8B-CD38-FD4A-A4CA-7DF19E74B9E6}" destId="{A7928EC1-9909-2B47-8DFB-DA8D23EEB9BB}" srcOrd="0" destOrd="0" presId="urn:microsoft.com/office/officeart/2008/layout/HorizontalMultiLevelHierarchy"/>
    <dgm:cxn modelId="{257361DB-42FC-BD45-A82E-A4BEF72932EE}" type="presOf" srcId="{BF466141-76F4-8849-8694-B2000C4B6AFE}" destId="{260CC0FF-BECF-0F4F-AA51-4F23659D9B6D}" srcOrd="0" destOrd="0" presId="urn:microsoft.com/office/officeart/2008/layout/HorizontalMultiLevelHierarchy"/>
    <dgm:cxn modelId="{399F4553-D38A-294B-A9C8-8A16194A75A9}" type="presOf" srcId="{06385B21-D3EA-8D43-B054-3A6C230684B5}" destId="{E0A0E32F-500B-E047-9B5B-1D4F64EF586E}" srcOrd="1" destOrd="0" presId="urn:microsoft.com/office/officeart/2008/layout/HorizontalMultiLevelHierarchy"/>
    <dgm:cxn modelId="{EF906E14-F37D-E243-9DC9-44CFBF9AA370}" type="presOf" srcId="{F615CF42-0F85-1944-A820-07C0F839A5D3}" destId="{263BAA0A-04AE-604E-A2E0-41B8EFE2D0E6}" srcOrd="1" destOrd="0" presId="urn:microsoft.com/office/officeart/2008/layout/HorizontalMultiLevelHierarchy"/>
    <dgm:cxn modelId="{2DFFC0DC-48BC-2A49-A8D7-7922D6AAB0E7}" srcId="{2155283D-343B-1D42-9B09-D7F5ADF35103}" destId="{A92120F6-D295-A348-BFFF-4405DB50B6DF}" srcOrd="1" destOrd="0" parTransId="{F615CF42-0F85-1944-A820-07C0F839A5D3}" sibTransId="{67221400-D495-5B41-83B7-2551DA1B0C83}"/>
    <dgm:cxn modelId="{99D9BF48-843B-7241-AC5D-4D5FCDC6D839}" type="presOf" srcId="{32BD22EC-B855-A54B-8C3F-D370C70903D0}" destId="{BDA9D032-1D33-1F47-ABEE-11084F5CEE88}" srcOrd="0" destOrd="0" presId="urn:microsoft.com/office/officeart/2008/layout/HorizontalMultiLevelHierarchy"/>
    <dgm:cxn modelId="{BBDB6736-660B-4246-89C9-DE01E1A3C09D}" type="presOf" srcId="{12A9360E-2804-E14F-BBCB-7790A422BEFB}" destId="{565CE954-7EA0-804F-921F-A93BF07AF4DD}" srcOrd="0" destOrd="0" presId="urn:microsoft.com/office/officeart/2008/layout/HorizontalMultiLevelHierarchy"/>
    <dgm:cxn modelId="{2B1D61CA-3148-4B45-B388-CBB3D44407DD}" type="presOf" srcId="{CA3929F6-905B-E04B-B6BA-CFC519644851}" destId="{9A925CEC-3BA6-1541-9425-A0DEAF5DC75A}" srcOrd="0" destOrd="0" presId="urn:microsoft.com/office/officeart/2008/layout/HorizontalMultiLevelHierarchy"/>
    <dgm:cxn modelId="{616754F0-3285-9B46-AB69-24D68C2CE7B4}" type="presParOf" srcId="{BDA9D032-1D33-1F47-ABEE-11084F5CEE88}" destId="{7E190A8D-F164-1947-857D-82914FC9BD68}" srcOrd="0" destOrd="0" presId="urn:microsoft.com/office/officeart/2008/layout/HorizontalMultiLevelHierarchy"/>
    <dgm:cxn modelId="{ED6AA96C-95AD-994A-A8AF-3877F264430A}" type="presParOf" srcId="{7E190A8D-F164-1947-857D-82914FC9BD68}" destId="{9C8189F7-621A-F045-9FA4-1FA32F08955D}" srcOrd="0" destOrd="0" presId="urn:microsoft.com/office/officeart/2008/layout/HorizontalMultiLevelHierarchy"/>
    <dgm:cxn modelId="{0737F204-F24E-D645-8B99-3C5C45845E82}" type="presParOf" srcId="{7E190A8D-F164-1947-857D-82914FC9BD68}" destId="{4006350E-CA29-534D-AAD5-EED12421F228}" srcOrd="1" destOrd="0" presId="urn:microsoft.com/office/officeart/2008/layout/HorizontalMultiLevelHierarchy"/>
    <dgm:cxn modelId="{C6C39B6F-59D6-2C43-B17F-1724FED72199}" type="presParOf" srcId="{4006350E-CA29-534D-AAD5-EED12421F228}" destId="{318C761A-6952-D346-87EE-EE44D043C1D4}" srcOrd="0" destOrd="0" presId="urn:microsoft.com/office/officeart/2008/layout/HorizontalMultiLevelHierarchy"/>
    <dgm:cxn modelId="{ADDF7476-9445-7A46-AAB0-A8B6773FAE55}" type="presParOf" srcId="{318C761A-6952-D346-87EE-EE44D043C1D4}" destId="{2FBB1CA3-5085-0C47-B612-7CDB7A05313C}" srcOrd="0" destOrd="0" presId="urn:microsoft.com/office/officeart/2008/layout/HorizontalMultiLevelHierarchy"/>
    <dgm:cxn modelId="{C47392B3-490C-924A-8001-58031D2B2A5E}" type="presParOf" srcId="{4006350E-CA29-534D-AAD5-EED12421F228}" destId="{4CF3DF81-36FB-BF4E-8CFA-3631CA461335}" srcOrd="1" destOrd="0" presId="urn:microsoft.com/office/officeart/2008/layout/HorizontalMultiLevelHierarchy"/>
    <dgm:cxn modelId="{E1BB147E-7815-4E4D-AEED-511931B81B30}" type="presParOf" srcId="{4CF3DF81-36FB-BF4E-8CFA-3631CA461335}" destId="{82B0B1B0-7E0E-9A4C-A216-2A12392E2B49}" srcOrd="0" destOrd="0" presId="urn:microsoft.com/office/officeart/2008/layout/HorizontalMultiLevelHierarchy"/>
    <dgm:cxn modelId="{9E2942D4-FEB5-A44C-B061-26027A3F60E5}" type="presParOf" srcId="{4CF3DF81-36FB-BF4E-8CFA-3631CA461335}" destId="{C1F1906C-1BE5-7D4D-99EF-16B01121FFF9}" srcOrd="1" destOrd="0" presId="urn:microsoft.com/office/officeart/2008/layout/HorizontalMultiLevelHierarchy"/>
    <dgm:cxn modelId="{17E47893-6192-2641-A51D-CF38C3377485}" type="presParOf" srcId="{C1F1906C-1BE5-7D4D-99EF-16B01121FFF9}" destId="{D4A6B9F9-F5E7-DB47-8464-34C3D74D12A3}" srcOrd="0" destOrd="0" presId="urn:microsoft.com/office/officeart/2008/layout/HorizontalMultiLevelHierarchy"/>
    <dgm:cxn modelId="{EA4B6CA0-14C0-5749-A5D2-99661F31F977}" type="presParOf" srcId="{D4A6B9F9-F5E7-DB47-8464-34C3D74D12A3}" destId="{E8C670B4-FE30-9D43-8E18-341477571A41}" srcOrd="0" destOrd="0" presId="urn:microsoft.com/office/officeart/2008/layout/HorizontalMultiLevelHierarchy"/>
    <dgm:cxn modelId="{7016C145-3874-2241-9FB3-807169000E75}" type="presParOf" srcId="{C1F1906C-1BE5-7D4D-99EF-16B01121FFF9}" destId="{47BF2566-CF45-2945-ADC6-AEB9BED828D8}" srcOrd="1" destOrd="0" presId="urn:microsoft.com/office/officeart/2008/layout/HorizontalMultiLevelHierarchy"/>
    <dgm:cxn modelId="{4470E6B7-DC90-1649-8C54-9A18AEB48C48}" type="presParOf" srcId="{47BF2566-CF45-2945-ADC6-AEB9BED828D8}" destId="{421DEF3F-CEF6-D047-AEE6-5CBF431C7DEE}" srcOrd="0" destOrd="0" presId="urn:microsoft.com/office/officeart/2008/layout/HorizontalMultiLevelHierarchy"/>
    <dgm:cxn modelId="{792F676A-0638-504A-A557-97545B6E9B44}" type="presParOf" srcId="{47BF2566-CF45-2945-ADC6-AEB9BED828D8}" destId="{C3B293D5-C3F9-1740-9E2D-386C7DCC0065}" srcOrd="1" destOrd="0" presId="urn:microsoft.com/office/officeart/2008/layout/HorizontalMultiLevelHierarchy"/>
    <dgm:cxn modelId="{CB825BC2-934D-4143-9973-6D2A20CDB5C9}" type="presParOf" srcId="{C1F1906C-1BE5-7D4D-99EF-16B01121FFF9}" destId="{F5EF5B31-48D1-B44D-A6B4-6651AD92C46A}" srcOrd="2" destOrd="0" presId="urn:microsoft.com/office/officeart/2008/layout/HorizontalMultiLevelHierarchy"/>
    <dgm:cxn modelId="{A5718B64-6076-CB41-B1A9-A4A942AB956B}" type="presParOf" srcId="{F5EF5B31-48D1-B44D-A6B4-6651AD92C46A}" destId="{263BAA0A-04AE-604E-A2E0-41B8EFE2D0E6}" srcOrd="0" destOrd="0" presId="urn:microsoft.com/office/officeart/2008/layout/HorizontalMultiLevelHierarchy"/>
    <dgm:cxn modelId="{D519D108-7726-BD4F-AF0B-608C6E01726C}" type="presParOf" srcId="{C1F1906C-1BE5-7D4D-99EF-16B01121FFF9}" destId="{B8E265E8-F29B-264E-8848-550A414C3DC9}" srcOrd="3" destOrd="0" presId="urn:microsoft.com/office/officeart/2008/layout/HorizontalMultiLevelHierarchy"/>
    <dgm:cxn modelId="{8C843EF9-A428-2546-94F8-8F0D63FE3108}" type="presParOf" srcId="{B8E265E8-F29B-264E-8848-550A414C3DC9}" destId="{313467AD-5E51-B344-9280-8886DB5A5EB9}" srcOrd="0" destOrd="0" presId="urn:microsoft.com/office/officeart/2008/layout/HorizontalMultiLevelHierarchy"/>
    <dgm:cxn modelId="{FAAF2F71-CDAF-2247-98B1-BC27551C489E}" type="presParOf" srcId="{B8E265E8-F29B-264E-8848-550A414C3DC9}" destId="{AAA9729A-ACEF-FD4A-9992-9C74B12CC3E3}" srcOrd="1" destOrd="0" presId="urn:microsoft.com/office/officeart/2008/layout/HorizontalMultiLevelHierarchy"/>
    <dgm:cxn modelId="{A4EA0A7D-D276-3E42-88B0-E05F0EF80C38}" type="presParOf" srcId="{C1F1906C-1BE5-7D4D-99EF-16B01121FFF9}" destId="{9A925CEC-3BA6-1541-9425-A0DEAF5DC75A}" srcOrd="4" destOrd="0" presId="urn:microsoft.com/office/officeart/2008/layout/HorizontalMultiLevelHierarchy"/>
    <dgm:cxn modelId="{2A3D5B0A-F549-E840-97F4-71072C4EBA3E}" type="presParOf" srcId="{9A925CEC-3BA6-1541-9425-A0DEAF5DC75A}" destId="{4004F98B-8A1A-834F-BFC8-9A463B236240}" srcOrd="0" destOrd="0" presId="urn:microsoft.com/office/officeart/2008/layout/HorizontalMultiLevelHierarchy"/>
    <dgm:cxn modelId="{53FB6957-0729-D74A-962F-863147AD494A}" type="presParOf" srcId="{C1F1906C-1BE5-7D4D-99EF-16B01121FFF9}" destId="{4B3294D8-035C-6C48-AA30-B4EC6B802D48}" srcOrd="5" destOrd="0" presId="urn:microsoft.com/office/officeart/2008/layout/HorizontalMultiLevelHierarchy"/>
    <dgm:cxn modelId="{99433919-BAC0-6F49-A264-D32393FEF207}" type="presParOf" srcId="{4B3294D8-035C-6C48-AA30-B4EC6B802D48}" destId="{7E05F3E7-650E-484A-8181-574E932AAB34}" srcOrd="0" destOrd="0" presId="urn:microsoft.com/office/officeart/2008/layout/HorizontalMultiLevelHierarchy"/>
    <dgm:cxn modelId="{1C818F3B-F5EE-134F-9A30-0D56D8C2ABC8}" type="presParOf" srcId="{4B3294D8-035C-6C48-AA30-B4EC6B802D48}" destId="{A3A62E66-BA16-9D47-9D81-D477BCCA7AB9}" srcOrd="1" destOrd="0" presId="urn:microsoft.com/office/officeart/2008/layout/HorizontalMultiLevelHierarchy"/>
    <dgm:cxn modelId="{6B2B1E9B-C0DC-064D-B790-D45542702A7A}" type="presParOf" srcId="{4006350E-CA29-534D-AAD5-EED12421F228}" destId="{879B17AF-0586-EA47-9F04-886BC9825218}" srcOrd="2" destOrd="0" presId="urn:microsoft.com/office/officeart/2008/layout/HorizontalMultiLevelHierarchy"/>
    <dgm:cxn modelId="{7CC1E8EA-6040-FB41-BAEE-652300E9B4EE}" type="presParOf" srcId="{879B17AF-0586-EA47-9F04-886BC9825218}" destId="{FDDA21BC-5651-294C-A47E-6D0DB3B2241B}" srcOrd="0" destOrd="0" presId="urn:microsoft.com/office/officeart/2008/layout/HorizontalMultiLevelHierarchy"/>
    <dgm:cxn modelId="{0022182C-B383-A645-A6A3-D80855FB6045}" type="presParOf" srcId="{4006350E-CA29-534D-AAD5-EED12421F228}" destId="{E3A6CCAD-28DD-124A-8350-1374DCCF036A}" srcOrd="3" destOrd="0" presId="urn:microsoft.com/office/officeart/2008/layout/HorizontalMultiLevelHierarchy"/>
    <dgm:cxn modelId="{A07E4F0A-68E4-264F-95BF-AC979EFE74A1}" type="presParOf" srcId="{E3A6CCAD-28DD-124A-8350-1374DCCF036A}" destId="{AEB23E2A-DA84-D34F-B764-A627E0822213}" srcOrd="0" destOrd="0" presId="urn:microsoft.com/office/officeart/2008/layout/HorizontalMultiLevelHierarchy"/>
    <dgm:cxn modelId="{E395B1DC-76D9-F449-8B71-50A3CB4FB4A1}" type="presParOf" srcId="{E3A6CCAD-28DD-124A-8350-1374DCCF036A}" destId="{9A48E2B3-7CC9-2E46-9505-72641DCB40CD}" srcOrd="1" destOrd="0" presId="urn:microsoft.com/office/officeart/2008/layout/HorizontalMultiLevelHierarchy"/>
    <dgm:cxn modelId="{5779AB34-0F2A-924A-8A5D-B8798FAA8F00}" type="presParOf" srcId="{9A48E2B3-7CC9-2E46-9505-72641DCB40CD}" destId="{260CC0FF-BECF-0F4F-AA51-4F23659D9B6D}" srcOrd="0" destOrd="0" presId="urn:microsoft.com/office/officeart/2008/layout/HorizontalMultiLevelHierarchy"/>
    <dgm:cxn modelId="{A8F42C5C-4278-8942-907B-063D1785C702}" type="presParOf" srcId="{260CC0FF-BECF-0F4F-AA51-4F23659D9B6D}" destId="{A855E580-02E1-DB4C-8FBF-7661DC8C364D}" srcOrd="0" destOrd="0" presId="urn:microsoft.com/office/officeart/2008/layout/HorizontalMultiLevelHierarchy"/>
    <dgm:cxn modelId="{A8F63339-91B2-6A4F-9971-DE4FCE7CBF1D}" type="presParOf" srcId="{9A48E2B3-7CC9-2E46-9505-72641DCB40CD}" destId="{D3C2DB17-B15A-0C4E-8253-30812A7E6E91}" srcOrd="1" destOrd="0" presId="urn:microsoft.com/office/officeart/2008/layout/HorizontalMultiLevelHierarchy"/>
    <dgm:cxn modelId="{5FDE7702-3753-1641-9E9C-D46CF8B7AF8D}" type="presParOf" srcId="{D3C2DB17-B15A-0C4E-8253-30812A7E6E91}" destId="{0CE00669-AB69-1842-877F-7ED568AA1E48}" srcOrd="0" destOrd="0" presId="urn:microsoft.com/office/officeart/2008/layout/HorizontalMultiLevelHierarchy"/>
    <dgm:cxn modelId="{8373C298-064C-134E-907C-1949B50DCAE7}" type="presParOf" srcId="{D3C2DB17-B15A-0C4E-8253-30812A7E6E91}" destId="{EB2EA83B-4091-B24D-A492-834F5338EEB2}" srcOrd="1" destOrd="0" presId="urn:microsoft.com/office/officeart/2008/layout/HorizontalMultiLevelHierarchy"/>
    <dgm:cxn modelId="{97E4EF86-B999-9A4F-8F31-0ABA65B592AE}" type="presParOf" srcId="{EB2EA83B-4091-B24D-A492-834F5338EEB2}" destId="{70E06833-57CB-184A-821A-A930D9178874}" srcOrd="0" destOrd="0" presId="urn:microsoft.com/office/officeart/2008/layout/HorizontalMultiLevelHierarchy"/>
    <dgm:cxn modelId="{311DBD44-B6CA-D946-AA63-231F5D1E8F97}" type="presParOf" srcId="{70E06833-57CB-184A-821A-A930D9178874}" destId="{321EAACD-2FD7-234F-BE67-B6C2409E22FE}" srcOrd="0" destOrd="0" presId="urn:microsoft.com/office/officeart/2008/layout/HorizontalMultiLevelHierarchy"/>
    <dgm:cxn modelId="{853BE343-1A6D-034A-B620-5F163E070228}" type="presParOf" srcId="{EB2EA83B-4091-B24D-A492-834F5338EEB2}" destId="{BA2B3F02-ABC6-8D4B-AA0F-E08A8BEFD108}" srcOrd="1" destOrd="0" presId="urn:microsoft.com/office/officeart/2008/layout/HorizontalMultiLevelHierarchy"/>
    <dgm:cxn modelId="{72751CCC-3E2A-0E46-B1D7-2124FD099694}" type="presParOf" srcId="{BA2B3F02-ABC6-8D4B-AA0F-E08A8BEFD108}" destId="{FA8C482B-AB86-D34D-8730-AC9E63628343}" srcOrd="0" destOrd="0" presId="urn:microsoft.com/office/officeart/2008/layout/HorizontalMultiLevelHierarchy"/>
    <dgm:cxn modelId="{74448301-59E7-1544-A0D0-78EFFD5F7541}" type="presParOf" srcId="{BA2B3F02-ABC6-8D4B-AA0F-E08A8BEFD108}" destId="{1D91C157-F462-4748-B2C3-9A9AE52F514D}" srcOrd="1" destOrd="0" presId="urn:microsoft.com/office/officeart/2008/layout/HorizontalMultiLevelHierarchy"/>
    <dgm:cxn modelId="{96865C0E-4922-DF45-8B79-2F5831103BB4}" type="presParOf" srcId="{9A48E2B3-7CC9-2E46-9505-72641DCB40CD}" destId="{08177846-FE4B-6E41-9A46-93C6F83F447B}" srcOrd="2" destOrd="0" presId="urn:microsoft.com/office/officeart/2008/layout/HorizontalMultiLevelHierarchy"/>
    <dgm:cxn modelId="{4041B635-A2ED-AD40-8274-7759B98E1BBB}" type="presParOf" srcId="{08177846-FE4B-6E41-9A46-93C6F83F447B}" destId="{B19ADA9B-9441-7246-B1B6-21DD4706BAA3}" srcOrd="0" destOrd="0" presId="urn:microsoft.com/office/officeart/2008/layout/HorizontalMultiLevelHierarchy"/>
    <dgm:cxn modelId="{C0292E04-CC16-3648-8831-0952CF0D666D}" type="presParOf" srcId="{9A48E2B3-7CC9-2E46-9505-72641DCB40CD}" destId="{C9CA33BC-8706-1A4C-8545-657024309D30}" srcOrd="3" destOrd="0" presId="urn:microsoft.com/office/officeart/2008/layout/HorizontalMultiLevelHierarchy"/>
    <dgm:cxn modelId="{F3173939-8BCE-C24D-9DE6-965182786AC3}" type="presParOf" srcId="{C9CA33BC-8706-1A4C-8545-657024309D30}" destId="{37BF5F52-F649-F547-928D-695C2272BE96}" srcOrd="0" destOrd="0" presId="urn:microsoft.com/office/officeart/2008/layout/HorizontalMultiLevelHierarchy"/>
    <dgm:cxn modelId="{21E7D774-A89F-5442-B3C1-1EA23C9A0AC2}" type="presParOf" srcId="{C9CA33BC-8706-1A4C-8545-657024309D30}" destId="{FCFED233-7EBF-F94F-8C0C-FBBDFCBDE77B}" srcOrd="1" destOrd="0" presId="urn:microsoft.com/office/officeart/2008/layout/HorizontalMultiLevelHierarchy"/>
    <dgm:cxn modelId="{D4FEB76C-264A-B949-8E0B-BD112889FC89}" type="presParOf" srcId="{FCFED233-7EBF-F94F-8C0C-FBBDFCBDE77B}" destId="{8C83DEDE-1185-994F-B546-970AC902B54C}" srcOrd="0" destOrd="0" presId="urn:microsoft.com/office/officeart/2008/layout/HorizontalMultiLevelHierarchy"/>
    <dgm:cxn modelId="{DB8392CE-7C94-D348-94F6-AAB6C047CDF2}" type="presParOf" srcId="{8C83DEDE-1185-994F-B546-970AC902B54C}" destId="{E0A0E32F-500B-E047-9B5B-1D4F64EF586E}" srcOrd="0" destOrd="0" presId="urn:microsoft.com/office/officeart/2008/layout/HorizontalMultiLevelHierarchy"/>
    <dgm:cxn modelId="{913F098E-1347-6944-BCEB-C557F644CB62}" type="presParOf" srcId="{FCFED233-7EBF-F94F-8C0C-FBBDFCBDE77B}" destId="{6424FF40-1D18-804E-9F5F-0A0A1C10B827}" srcOrd="1" destOrd="0" presId="urn:microsoft.com/office/officeart/2008/layout/HorizontalMultiLevelHierarchy"/>
    <dgm:cxn modelId="{6D22477A-57A4-4C4E-8544-979B192ED5BF}" type="presParOf" srcId="{6424FF40-1D18-804E-9F5F-0A0A1C10B827}" destId="{5826E621-5243-8443-948F-414CECF2703C}" srcOrd="0" destOrd="0" presId="urn:microsoft.com/office/officeart/2008/layout/HorizontalMultiLevelHierarchy"/>
    <dgm:cxn modelId="{1328FB7E-6A34-0D4B-B109-D9DC28351664}" type="presParOf" srcId="{6424FF40-1D18-804E-9F5F-0A0A1C10B827}" destId="{1D82B3B9-E3F3-9D45-88DA-ECA110B5C269}" srcOrd="1" destOrd="0" presId="urn:microsoft.com/office/officeart/2008/layout/HorizontalMultiLevelHierarchy"/>
    <dgm:cxn modelId="{23175527-DEC5-E44C-8328-70073FAC2F3A}" type="presParOf" srcId="{4006350E-CA29-534D-AAD5-EED12421F228}" destId="{A7928EC1-9909-2B47-8DFB-DA8D23EEB9BB}" srcOrd="4" destOrd="0" presId="urn:microsoft.com/office/officeart/2008/layout/HorizontalMultiLevelHierarchy"/>
    <dgm:cxn modelId="{9BFAC4B7-107A-1048-9E40-5CC54C8ECE15}" type="presParOf" srcId="{A7928EC1-9909-2B47-8DFB-DA8D23EEB9BB}" destId="{CB53095B-71A3-764F-BF9A-9CC1DEFE20ED}" srcOrd="0" destOrd="0" presId="urn:microsoft.com/office/officeart/2008/layout/HorizontalMultiLevelHierarchy"/>
    <dgm:cxn modelId="{E5481821-0479-9846-BE33-7AB8216B8559}" type="presParOf" srcId="{4006350E-CA29-534D-AAD5-EED12421F228}" destId="{5F2047BD-8A0D-0749-A507-703EA39AD25B}" srcOrd="5" destOrd="0" presId="urn:microsoft.com/office/officeart/2008/layout/HorizontalMultiLevelHierarchy"/>
    <dgm:cxn modelId="{AE27312C-A628-A44C-A4A2-02DE2109FDC1}" type="presParOf" srcId="{5F2047BD-8A0D-0749-A507-703EA39AD25B}" destId="{8BE94935-3A59-6648-9BF6-D88204DB88D4}" srcOrd="0" destOrd="0" presId="urn:microsoft.com/office/officeart/2008/layout/HorizontalMultiLevelHierarchy"/>
    <dgm:cxn modelId="{2D53A015-7DD7-9742-9370-6FDBF0A04B6D}" type="presParOf" srcId="{5F2047BD-8A0D-0749-A507-703EA39AD25B}" destId="{7FD36AA2-3406-1546-BC92-7AF61765FA45}" srcOrd="1" destOrd="0" presId="urn:microsoft.com/office/officeart/2008/layout/HorizontalMultiLevelHierarchy"/>
    <dgm:cxn modelId="{9148D3D7-507A-9544-8B6C-D57553473D47}" type="presParOf" srcId="{7FD36AA2-3406-1546-BC92-7AF61765FA45}" destId="{CB494DCA-4ABE-C140-B5D4-B58F7FFF492D}" srcOrd="0" destOrd="0" presId="urn:microsoft.com/office/officeart/2008/layout/HorizontalMultiLevelHierarchy"/>
    <dgm:cxn modelId="{8CC20CF9-AEB9-ED43-AC0C-4F123451B593}" type="presParOf" srcId="{CB494DCA-4ABE-C140-B5D4-B58F7FFF492D}" destId="{F47362D3-5371-7D4D-A799-43BC846D6BA0}" srcOrd="0" destOrd="0" presId="urn:microsoft.com/office/officeart/2008/layout/HorizontalMultiLevelHierarchy"/>
    <dgm:cxn modelId="{9195632F-04EA-B245-887D-BFE54BC39B5A}" type="presParOf" srcId="{7FD36AA2-3406-1546-BC92-7AF61765FA45}" destId="{BD20169E-AD7B-064C-9AF5-8603298C674F}" srcOrd="1" destOrd="0" presId="urn:microsoft.com/office/officeart/2008/layout/HorizontalMultiLevelHierarchy"/>
    <dgm:cxn modelId="{2892F18D-AC68-7E45-914C-2B4CAF4ED5C3}" type="presParOf" srcId="{BD20169E-AD7B-064C-9AF5-8603298C674F}" destId="{1E07EC56-01C3-7544-9B88-B1B3C2EC8EA2}" srcOrd="0" destOrd="0" presId="urn:microsoft.com/office/officeart/2008/layout/HorizontalMultiLevelHierarchy"/>
    <dgm:cxn modelId="{BD106365-81E1-AC4D-AC95-FC88873F078E}" type="presParOf" srcId="{BD20169E-AD7B-064C-9AF5-8603298C674F}" destId="{7C992146-BE74-6943-8B96-E4841DF1B811}" srcOrd="1" destOrd="0" presId="urn:microsoft.com/office/officeart/2008/layout/HorizontalMultiLevelHierarchy"/>
    <dgm:cxn modelId="{B57BC0DB-DA05-354E-9867-CABFFB95E0E8}" type="presParOf" srcId="{7FD36AA2-3406-1546-BC92-7AF61765FA45}" destId="{91E473BD-37D6-2341-8AAA-4EFEA0D20723}" srcOrd="2" destOrd="0" presId="urn:microsoft.com/office/officeart/2008/layout/HorizontalMultiLevelHierarchy"/>
    <dgm:cxn modelId="{DC9209B0-537F-A74C-A581-FC2F159AC9C4}" type="presParOf" srcId="{91E473BD-37D6-2341-8AAA-4EFEA0D20723}" destId="{4EF24BE2-3624-2840-B56A-E0D7241A9DD9}" srcOrd="0" destOrd="0" presId="urn:microsoft.com/office/officeart/2008/layout/HorizontalMultiLevelHierarchy"/>
    <dgm:cxn modelId="{B8DC5B2F-B76B-5045-9C4D-5D9E670876CA}" type="presParOf" srcId="{7FD36AA2-3406-1546-BC92-7AF61765FA45}" destId="{C46BD95E-CA5D-3344-B8A3-F34988AD101A}" srcOrd="3" destOrd="0" presId="urn:microsoft.com/office/officeart/2008/layout/HorizontalMultiLevelHierarchy"/>
    <dgm:cxn modelId="{60236B88-37FA-504E-AAB9-AA82B4EFE24E}" type="presParOf" srcId="{C46BD95E-CA5D-3344-B8A3-F34988AD101A}" destId="{986CAE7E-C924-0844-B403-8DDD566D063D}" srcOrd="0" destOrd="0" presId="urn:microsoft.com/office/officeart/2008/layout/HorizontalMultiLevelHierarchy"/>
    <dgm:cxn modelId="{84156679-20C4-094E-85BF-51EBBBA47397}" type="presParOf" srcId="{C46BD95E-CA5D-3344-B8A3-F34988AD101A}" destId="{FA0EE931-0FC3-E94E-85D0-076A3175480E}" srcOrd="1" destOrd="0" presId="urn:microsoft.com/office/officeart/2008/layout/HorizontalMultiLevelHierarchy"/>
    <dgm:cxn modelId="{F1CEE93C-4A7A-CD40-92D6-03932C411C88}" type="presParOf" srcId="{7FD36AA2-3406-1546-BC92-7AF61765FA45}" destId="{565CE954-7EA0-804F-921F-A93BF07AF4DD}" srcOrd="4" destOrd="0" presId="urn:microsoft.com/office/officeart/2008/layout/HorizontalMultiLevelHierarchy"/>
    <dgm:cxn modelId="{4BCBBCCE-5688-3546-B818-B61824A06824}" type="presParOf" srcId="{565CE954-7EA0-804F-921F-A93BF07AF4DD}" destId="{2D2ADB38-C8D1-214A-BC90-B4449B0A89C5}" srcOrd="0" destOrd="0" presId="urn:microsoft.com/office/officeart/2008/layout/HorizontalMultiLevelHierarchy"/>
    <dgm:cxn modelId="{AF23548E-49CE-B840-A346-C88DE0B3289F}" type="presParOf" srcId="{7FD36AA2-3406-1546-BC92-7AF61765FA45}" destId="{FF5E2F22-8FB8-D34E-A6AD-478BEAAF5B97}" srcOrd="5" destOrd="0" presId="urn:microsoft.com/office/officeart/2008/layout/HorizontalMultiLevelHierarchy"/>
    <dgm:cxn modelId="{9E75DB52-69DC-024E-A447-46D5B7DFB98D}" type="presParOf" srcId="{FF5E2F22-8FB8-D34E-A6AD-478BEAAF5B97}" destId="{74E65C45-D7D2-674D-BA7C-703B9030E678}" srcOrd="0" destOrd="0" presId="urn:microsoft.com/office/officeart/2008/layout/HorizontalMultiLevelHierarchy"/>
    <dgm:cxn modelId="{D5ABE271-0B96-1246-8B76-03337797A2FC}" type="presParOf" srcId="{FF5E2F22-8FB8-D34E-A6AD-478BEAAF5B97}" destId="{DCC632D2-6CD3-3E47-B287-1509FFD51BC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7E35BC-6D79-2A46-9B26-2986F90A0620}" type="doc">
      <dgm:prSet loTypeId="urn:microsoft.com/office/officeart/2005/8/layout/orgChart1" loCatId="" qsTypeId="urn:microsoft.com/office/officeart/2005/8/quickstyle/simple2" qsCatId="simple" csTypeId="urn:microsoft.com/office/officeart/2005/8/colors/accent0_2" csCatId="mainScheme" phldr="1"/>
      <dgm:spPr/>
      <dgm:t>
        <a:bodyPr/>
        <a:lstStyle/>
        <a:p>
          <a:endParaRPr lang="en-US"/>
        </a:p>
      </dgm:t>
    </dgm:pt>
    <dgm:pt modelId="{53151D35-983A-C946-A440-54F5EB18FDFF}">
      <dgm:prSet phldrT="[Text]"/>
      <dgm:spPr>
        <a:noFill/>
        <a:ln>
          <a:noFill/>
        </a:ln>
      </dgm:spPr>
      <dgm:t>
        <a:bodyPr/>
        <a:lstStyle/>
        <a:p>
          <a:endParaRPr lang="en-US" dirty="0">
            <a:solidFill>
              <a:schemeClr val="tx1"/>
            </a:solidFill>
          </a:endParaRPr>
        </a:p>
      </dgm:t>
    </dgm:pt>
    <dgm:pt modelId="{3AE7BB54-BD9A-7C4C-90C8-8C4557A94748}" type="parTrans" cxnId="{4A3EEDD7-9429-F246-ABB8-4877F72284A5}">
      <dgm:prSet/>
      <dgm:spPr/>
      <dgm:t>
        <a:bodyPr/>
        <a:lstStyle/>
        <a:p>
          <a:endParaRPr lang="en-US">
            <a:solidFill>
              <a:schemeClr val="tx1"/>
            </a:solidFill>
          </a:endParaRPr>
        </a:p>
      </dgm:t>
    </dgm:pt>
    <dgm:pt modelId="{18A6F32D-EFB2-CA45-851D-B50624DEDDF3}" type="sibTrans" cxnId="{4A3EEDD7-9429-F246-ABB8-4877F72284A5}">
      <dgm:prSet/>
      <dgm:spPr/>
      <dgm:t>
        <a:bodyPr/>
        <a:lstStyle/>
        <a:p>
          <a:endParaRPr lang="en-US">
            <a:solidFill>
              <a:schemeClr val="tx1"/>
            </a:solidFill>
          </a:endParaRPr>
        </a:p>
      </dgm:t>
    </dgm:pt>
    <dgm:pt modelId="{6CE0F726-4BF8-D346-B2C3-3A63200A945A}">
      <dgm:prSet phldrT="[Text]"/>
      <dgm:spPr>
        <a:ln>
          <a:solidFill>
            <a:srgbClr val="FF85FF"/>
          </a:solidFill>
        </a:ln>
      </dgm:spPr>
      <dgm:t>
        <a:bodyPr/>
        <a:lstStyle/>
        <a:p>
          <a:r>
            <a:rPr lang="en-US">
              <a:solidFill>
                <a:schemeClr val="tx1"/>
              </a:solidFill>
            </a:rPr>
            <a:t>3-Serotonin-2A Antagonist and Reuptake Inhibitors</a:t>
          </a:r>
          <a:endParaRPr lang="en-US" dirty="0">
            <a:solidFill>
              <a:schemeClr val="tx1"/>
            </a:solidFill>
          </a:endParaRPr>
        </a:p>
      </dgm:t>
    </dgm:pt>
    <dgm:pt modelId="{0D8739D0-7DBD-7A42-A7A4-ED15CEE1A833}" type="parTrans" cxnId="{592412F8-1214-AB45-BB20-139BD2A692B2}">
      <dgm:prSet/>
      <dgm:spPr/>
      <dgm:t>
        <a:bodyPr/>
        <a:lstStyle/>
        <a:p>
          <a:endParaRPr lang="en-US">
            <a:solidFill>
              <a:schemeClr val="tx1"/>
            </a:solidFill>
          </a:endParaRPr>
        </a:p>
      </dgm:t>
    </dgm:pt>
    <dgm:pt modelId="{2B2E6293-7ACF-894A-AD4E-B39559871521}" type="sibTrans" cxnId="{592412F8-1214-AB45-BB20-139BD2A692B2}">
      <dgm:prSet/>
      <dgm:spPr/>
      <dgm:t>
        <a:bodyPr/>
        <a:lstStyle/>
        <a:p>
          <a:endParaRPr lang="en-US">
            <a:solidFill>
              <a:schemeClr val="tx1"/>
            </a:solidFill>
          </a:endParaRPr>
        </a:p>
      </dgm:t>
    </dgm:pt>
    <dgm:pt modelId="{4DDFC4FC-BFF5-BA4A-AD70-B7EF4EE45ECB}">
      <dgm:prSet phldrT="[Text]"/>
      <dgm:spPr>
        <a:ln>
          <a:solidFill>
            <a:srgbClr val="0096FF">
              <a:alpha val="38824"/>
            </a:srgbClr>
          </a:solidFill>
        </a:ln>
      </dgm:spPr>
      <dgm:t>
        <a:bodyPr/>
        <a:lstStyle/>
        <a:p>
          <a:r>
            <a:rPr lang="en-US">
              <a:solidFill>
                <a:schemeClr val="tx1"/>
              </a:solidFill>
            </a:rPr>
            <a:t>4-Serotonin and NE Reuptake Inhibitors</a:t>
          </a:r>
          <a:endParaRPr lang="en-US" dirty="0">
            <a:solidFill>
              <a:schemeClr val="tx1"/>
            </a:solidFill>
          </a:endParaRPr>
        </a:p>
      </dgm:t>
    </dgm:pt>
    <dgm:pt modelId="{E68E00A2-C031-DE4E-8647-4E6F018F2BFF}" type="parTrans" cxnId="{A68B839B-92B7-CD4F-8764-2BF2CD4D9D1C}">
      <dgm:prSet/>
      <dgm:spPr/>
      <dgm:t>
        <a:bodyPr/>
        <a:lstStyle/>
        <a:p>
          <a:endParaRPr lang="en-US">
            <a:solidFill>
              <a:schemeClr val="tx1"/>
            </a:solidFill>
          </a:endParaRPr>
        </a:p>
      </dgm:t>
    </dgm:pt>
    <dgm:pt modelId="{B6EF3BA2-54FC-A343-A660-183B125E0670}" type="sibTrans" cxnId="{A68B839B-92B7-CD4F-8764-2BF2CD4D9D1C}">
      <dgm:prSet/>
      <dgm:spPr/>
      <dgm:t>
        <a:bodyPr/>
        <a:lstStyle/>
        <a:p>
          <a:endParaRPr lang="en-US">
            <a:solidFill>
              <a:schemeClr val="tx1"/>
            </a:solidFill>
          </a:endParaRPr>
        </a:p>
      </dgm:t>
    </dgm:pt>
    <dgm:pt modelId="{94DED0A8-15CC-6D43-AB09-8155ED165C9C}">
      <dgm:prSet phldrT="[Text]"/>
      <dgm:spPr>
        <a:ln>
          <a:solidFill>
            <a:srgbClr val="FF7E79">
              <a:alpha val="43922"/>
            </a:srgbClr>
          </a:solidFill>
        </a:ln>
      </dgm:spPr>
      <dgm:t>
        <a:bodyPr/>
        <a:lstStyle/>
        <a:p>
          <a:r>
            <a:rPr lang="en-US" dirty="0">
              <a:solidFill>
                <a:schemeClr val="tx1"/>
              </a:solidFill>
            </a:rPr>
            <a:t>5-NE and </a:t>
          </a:r>
          <a:r>
            <a:rPr lang="en-US" dirty="0">
              <a:solidFill>
                <a:srgbClr val="FF0000"/>
              </a:solidFill>
            </a:rPr>
            <a:t>Dopamine</a:t>
          </a:r>
          <a:r>
            <a:rPr lang="en-US" dirty="0">
              <a:solidFill>
                <a:schemeClr val="tx1"/>
              </a:solidFill>
            </a:rPr>
            <a:t> Reuptake </a:t>
          </a:r>
          <a:r>
            <a:rPr lang="en-US" dirty="0" smtClean="0">
              <a:solidFill>
                <a:schemeClr val="tx1"/>
              </a:solidFill>
            </a:rPr>
            <a:t>Inhibitors </a:t>
          </a:r>
          <a:r>
            <a:rPr lang="en-US" dirty="0" smtClean="0">
              <a:solidFill>
                <a:schemeClr val="bg1">
                  <a:lumMod val="50000"/>
                </a:schemeClr>
              </a:solidFill>
            </a:rPr>
            <a:t>not serotonin </a:t>
          </a:r>
          <a:endParaRPr lang="en-US" dirty="0">
            <a:solidFill>
              <a:schemeClr val="bg1">
                <a:lumMod val="50000"/>
              </a:schemeClr>
            </a:solidFill>
          </a:endParaRPr>
        </a:p>
      </dgm:t>
    </dgm:pt>
    <dgm:pt modelId="{3AC964F2-886D-2E4E-B6EB-CD773002206D}" type="parTrans" cxnId="{08E60CCB-E7E6-3D4B-95D1-C016689D76AA}">
      <dgm:prSet/>
      <dgm:spPr/>
      <dgm:t>
        <a:bodyPr/>
        <a:lstStyle/>
        <a:p>
          <a:endParaRPr lang="en-US">
            <a:solidFill>
              <a:schemeClr val="tx1"/>
            </a:solidFill>
          </a:endParaRPr>
        </a:p>
      </dgm:t>
    </dgm:pt>
    <dgm:pt modelId="{6B07EB04-9A59-F042-964F-05EFB9CFADB5}" type="sibTrans" cxnId="{08E60CCB-E7E6-3D4B-95D1-C016689D76AA}">
      <dgm:prSet/>
      <dgm:spPr/>
      <dgm:t>
        <a:bodyPr/>
        <a:lstStyle/>
        <a:p>
          <a:pPr rtl="0"/>
          <a:endParaRPr lang="en-US">
            <a:solidFill>
              <a:schemeClr val="tx1"/>
            </a:solidFill>
          </a:endParaRPr>
        </a:p>
      </dgm:t>
    </dgm:pt>
    <dgm:pt modelId="{C9755243-AD4C-564C-B494-74F0BC3A6C6C}">
      <dgm:prSet/>
      <dgm:spPr>
        <a:ln>
          <a:solidFill>
            <a:srgbClr val="009193">
              <a:alpha val="50196"/>
            </a:srgbClr>
          </a:solidFill>
        </a:ln>
      </dgm:spPr>
      <dgm:t>
        <a:bodyPr/>
        <a:lstStyle/>
        <a:p>
          <a:r>
            <a:rPr lang="en-US">
              <a:solidFill>
                <a:schemeClr val="tx1"/>
              </a:solidFill>
            </a:rPr>
            <a:t>6-NE selective Reuptake Inhibitors </a:t>
          </a:r>
          <a:endParaRPr lang="en-US" dirty="0">
            <a:solidFill>
              <a:schemeClr val="tx1"/>
            </a:solidFill>
          </a:endParaRPr>
        </a:p>
      </dgm:t>
    </dgm:pt>
    <dgm:pt modelId="{07F445B7-7AFA-BC48-8D70-5E0C79B2E7A6}" type="parTrans" cxnId="{42EC0DBC-25C7-8C48-ABFF-D68312451879}">
      <dgm:prSet/>
      <dgm:spPr/>
      <dgm:t>
        <a:bodyPr/>
        <a:lstStyle/>
        <a:p>
          <a:endParaRPr lang="en-US">
            <a:solidFill>
              <a:schemeClr val="tx1"/>
            </a:solidFill>
          </a:endParaRPr>
        </a:p>
      </dgm:t>
    </dgm:pt>
    <dgm:pt modelId="{F81A7CA5-DE8B-A24F-A7EE-17F3B0C984BD}" type="sibTrans" cxnId="{42EC0DBC-25C7-8C48-ABFF-D68312451879}">
      <dgm:prSet/>
      <dgm:spPr/>
      <dgm:t>
        <a:bodyPr/>
        <a:lstStyle/>
        <a:p>
          <a:endParaRPr lang="en-US">
            <a:solidFill>
              <a:schemeClr val="tx1"/>
            </a:solidFill>
          </a:endParaRPr>
        </a:p>
      </dgm:t>
    </dgm:pt>
    <dgm:pt modelId="{B759C9CF-48E4-E441-B244-F9EBD1D3200D}">
      <dgm:prSet/>
      <dgm:spPr>
        <a:ln>
          <a:solidFill>
            <a:srgbClr val="FF85FF"/>
          </a:solidFill>
        </a:ln>
      </dgm:spPr>
      <dgm:t>
        <a:bodyPr/>
        <a:lstStyle/>
        <a:p>
          <a:r>
            <a:rPr lang="en-US" dirty="0">
              <a:solidFill>
                <a:srgbClr val="FF0000"/>
              </a:solidFill>
            </a:rPr>
            <a:t>Selective Blockage of 5HT to Reduce Depression</a:t>
          </a:r>
        </a:p>
      </dgm:t>
    </dgm:pt>
    <dgm:pt modelId="{0ED02C96-E0B7-0742-AC33-4F85E2255186}" type="parTrans" cxnId="{68960D98-1B85-7540-8FAF-9410A4E3120E}">
      <dgm:prSet/>
      <dgm:spPr/>
      <dgm:t>
        <a:bodyPr/>
        <a:lstStyle/>
        <a:p>
          <a:endParaRPr lang="en-US">
            <a:solidFill>
              <a:schemeClr val="tx1"/>
            </a:solidFill>
          </a:endParaRPr>
        </a:p>
      </dgm:t>
    </dgm:pt>
    <dgm:pt modelId="{724F4642-5DF3-2F4D-8490-F31FDA827659}" type="sibTrans" cxnId="{68960D98-1B85-7540-8FAF-9410A4E3120E}">
      <dgm:prSet/>
      <dgm:spPr/>
      <dgm:t>
        <a:bodyPr/>
        <a:lstStyle/>
        <a:p>
          <a:endParaRPr lang="en-US">
            <a:solidFill>
              <a:schemeClr val="tx1"/>
            </a:solidFill>
          </a:endParaRPr>
        </a:p>
      </dgm:t>
    </dgm:pt>
    <dgm:pt modelId="{4DAE86F6-151A-1143-BD0C-851D15A7B371}">
      <dgm:prSet/>
      <dgm:spPr>
        <a:ln>
          <a:solidFill>
            <a:srgbClr val="FF85FF"/>
          </a:solidFill>
        </a:ln>
      </dgm:spPr>
      <dgm:t>
        <a:bodyPr/>
        <a:lstStyle/>
        <a:p>
          <a:r>
            <a:rPr lang="en-US" dirty="0">
              <a:solidFill>
                <a:srgbClr val="0432FF"/>
              </a:solidFill>
            </a:rPr>
            <a:t>Trazodone, </a:t>
          </a:r>
          <a:r>
            <a:rPr lang="en-US" dirty="0" err="1" smtClean="0">
              <a:solidFill>
                <a:srgbClr val="0432FF"/>
              </a:solidFill>
            </a:rPr>
            <a:t>Nefazodone</a:t>
          </a:r>
          <a:r>
            <a:rPr lang="en-US" dirty="0" smtClean="0">
              <a:solidFill>
                <a:srgbClr val="0432FF"/>
              </a:solidFill>
            </a:rPr>
            <a:t> </a:t>
          </a:r>
          <a:r>
            <a:rPr lang="en-US" dirty="0" smtClean="0">
              <a:solidFill>
                <a:srgbClr val="FF0000"/>
              </a:solidFill>
            </a:rPr>
            <a:t>(important)</a:t>
          </a:r>
          <a:endParaRPr lang="en-US" dirty="0">
            <a:solidFill>
              <a:srgbClr val="FF0000"/>
            </a:solidFill>
          </a:endParaRPr>
        </a:p>
      </dgm:t>
    </dgm:pt>
    <dgm:pt modelId="{32258935-F0DA-1A46-8020-F9918DF34F31}" type="parTrans" cxnId="{3B706F97-B63D-EE40-A9E5-8B27D32DE910}">
      <dgm:prSet/>
      <dgm:spPr/>
      <dgm:t>
        <a:bodyPr/>
        <a:lstStyle/>
        <a:p>
          <a:endParaRPr lang="en-US">
            <a:solidFill>
              <a:schemeClr val="tx1"/>
            </a:solidFill>
          </a:endParaRPr>
        </a:p>
      </dgm:t>
    </dgm:pt>
    <dgm:pt modelId="{52E4053C-B49B-AC49-8A1D-01C7438E85AB}" type="sibTrans" cxnId="{3B706F97-B63D-EE40-A9E5-8B27D32DE910}">
      <dgm:prSet/>
      <dgm:spPr/>
      <dgm:t>
        <a:bodyPr/>
        <a:lstStyle/>
        <a:p>
          <a:endParaRPr lang="en-US">
            <a:solidFill>
              <a:schemeClr val="tx1"/>
            </a:solidFill>
          </a:endParaRPr>
        </a:p>
      </dgm:t>
    </dgm:pt>
    <dgm:pt modelId="{BF1C72A3-A711-FD44-92CF-0A35738F1F61}">
      <dgm:prSet/>
      <dgm:spPr>
        <a:ln>
          <a:solidFill>
            <a:srgbClr val="0096FF">
              <a:alpha val="38824"/>
            </a:srgbClr>
          </a:solidFill>
        </a:ln>
      </dgm:spPr>
      <dgm:t>
        <a:bodyPr/>
        <a:lstStyle/>
        <a:p>
          <a:r>
            <a:rPr lang="en-US" dirty="0">
              <a:solidFill>
                <a:schemeClr val="tx1"/>
              </a:solidFill>
            </a:rPr>
            <a:t>Selective Blockage of 5HT and NE </a:t>
          </a:r>
        </a:p>
      </dgm:t>
    </dgm:pt>
    <dgm:pt modelId="{5636543F-2567-7248-A1B6-49E9D4EE6940}" type="parTrans" cxnId="{3541ECA6-DA95-8348-97C2-CCBA156BFC27}">
      <dgm:prSet/>
      <dgm:spPr/>
      <dgm:t>
        <a:bodyPr/>
        <a:lstStyle/>
        <a:p>
          <a:endParaRPr lang="en-US">
            <a:solidFill>
              <a:schemeClr val="tx1"/>
            </a:solidFill>
          </a:endParaRPr>
        </a:p>
      </dgm:t>
    </dgm:pt>
    <dgm:pt modelId="{EA308E31-7134-8240-8C55-98F9302F51F0}" type="sibTrans" cxnId="{3541ECA6-DA95-8348-97C2-CCBA156BFC27}">
      <dgm:prSet/>
      <dgm:spPr/>
      <dgm:t>
        <a:bodyPr/>
        <a:lstStyle/>
        <a:p>
          <a:endParaRPr lang="en-US">
            <a:solidFill>
              <a:schemeClr val="tx1"/>
            </a:solidFill>
          </a:endParaRPr>
        </a:p>
      </dgm:t>
    </dgm:pt>
    <dgm:pt modelId="{C2F22388-1695-5048-97A4-51D462C11ECB}">
      <dgm:prSet/>
      <dgm:spPr>
        <a:ln>
          <a:solidFill>
            <a:srgbClr val="0096FF">
              <a:alpha val="38824"/>
            </a:srgbClr>
          </a:solidFill>
        </a:ln>
      </dgm:spPr>
      <dgm:t>
        <a:bodyPr/>
        <a:lstStyle/>
        <a:p>
          <a:r>
            <a:rPr lang="en-US">
              <a:solidFill>
                <a:srgbClr val="0432FF"/>
              </a:solidFill>
            </a:rPr>
            <a:t>Venlafaxine</a:t>
          </a:r>
          <a:endParaRPr lang="en-US" dirty="0">
            <a:solidFill>
              <a:srgbClr val="0432FF"/>
            </a:solidFill>
          </a:endParaRPr>
        </a:p>
      </dgm:t>
    </dgm:pt>
    <dgm:pt modelId="{FEBA99C7-7106-154D-A007-4006B94454A9}" type="parTrans" cxnId="{8E3FA49F-F5F6-8249-939B-0CF96B39FA4E}">
      <dgm:prSet/>
      <dgm:spPr/>
      <dgm:t>
        <a:bodyPr/>
        <a:lstStyle/>
        <a:p>
          <a:endParaRPr lang="en-US">
            <a:solidFill>
              <a:schemeClr val="tx1"/>
            </a:solidFill>
          </a:endParaRPr>
        </a:p>
      </dgm:t>
    </dgm:pt>
    <dgm:pt modelId="{D0E07839-DA69-7242-9CFF-703F89F16154}" type="sibTrans" cxnId="{8E3FA49F-F5F6-8249-939B-0CF96B39FA4E}">
      <dgm:prSet/>
      <dgm:spPr/>
      <dgm:t>
        <a:bodyPr/>
        <a:lstStyle/>
        <a:p>
          <a:endParaRPr lang="en-US">
            <a:solidFill>
              <a:schemeClr val="tx1"/>
            </a:solidFill>
          </a:endParaRPr>
        </a:p>
      </dgm:t>
    </dgm:pt>
    <dgm:pt modelId="{87A92723-37B9-D04D-A5C8-9593A0EA1851}">
      <dgm:prSet/>
      <dgm:spPr>
        <a:ln>
          <a:solidFill>
            <a:srgbClr val="FF7E79">
              <a:alpha val="43922"/>
            </a:srgbClr>
          </a:solidFill>
        </a:ln>
      </dgm:spPr>
      <dgm:t>
        <a:bodyPr/>
        <a:lstStyle/>
        <a:p>
          <a:r>
            <a:rPr lang="en-US">
              <a:solidFill>
                <a:schemeClr val="tx1"/>
              </a:solidFill>
            </a:rPr>
            <a:t>NE and DA Reuptake Inhibitor, With No Direct Action on 5HT</a:t>
          </a:r>
          <a:endParaRPr lang="en-US" dirty="0">
            <a:solidFill>
              <a:schemeClr val="tx1"/>
            </a:solidFill>
          </a:endParaRPr>
        </a:p>
      </dgm:t>
    </dgm:pt>
    <dgm:pt modelId="{1201FF24-9EC6-8844-9D54-84A754531EC0}" type="parTrans" cxnId="{A38E9841-573B-944E-A50B-0FD173E749AC}">
      <dgm:prSet/>
      <dgm:spPr/>
      <dgm:t>
        <a:bodyPr/>
        <a:lstStyle/>
        <a:p>
          <a:endParaRPr lang="en-US">
            <a:solidFill>
              <a:schemeClr val="tx1"/>
            </a:solidFill>
          </a:endParaRPr>
        </a:p>
      </dgm:t>
    </dgm:pt>
    <dgm:pt modelId="{42C9697C-12FF-6248-97BF-9823EA365026}" type="sibTrans" cxnId="{A38E9841-573B-944E-A50B-0FD173E749AC}">
      <dgm:prSet/>
      <dgm:spPr/>
      <dgm:t>
        <a:bodyPr/>
        <a:lstStyle/>
        <a:p>
          <a:endParaRPr lang="en-US">
            <a:solidFill>
              <a:schemeClr val="tx1"/>
            </a:solidFill>
          </a:endParaRPr>
        </a:p>
      </dgm:t>
    </dgm:pt>
    <dgm:pt modelId="{CF223A48-D0FD-FC40-A541-2C48D466EAC5}">
      <dgm:prSet/>
      <dgm:spPr>
        <a:ln>
          <a:solidFill>
            <a:srgbClr val="FF7E79">
              <a:alpha val="43922"/>
            </a:srgbClr>
          </a:solidFill>
        </a:ln>
      </dgm:spPr>
      <dgm:t>
        <a:bodyPr/>
        <a:lstStyle/>
        <a:p>
          <a:r>
            <a:rPr lang="en-US" dirty="0" smtClean="0">
              <a:solidFill>
                <a:srgbClr val="0432FF"/>
              </a:solidFill>
            </a:rPr>
            <a:t>Bupropion </a:t>
          </a:r>
          <a:r>
            <a:rPr lang="en-US" dirty="0" smtClean="0">
              <a:solidFill>
                <a:srgbClr val="FF0000"/>
              </a:solidFill>
            </a:rPr>
            <a:t>(important)</a:t>
          </a:r>
          <a:endParaRPr lang="en-US" dirty="0">
            <a:solidFill>
              <a:srgbClr val="0432FF"/>
            </a:solidFill>
          </a:endParaRPr>
        </a:p>
      </dgm:t>
    </dgm:pt>
    <dgm:pt modelId="{991DBED1-BFD1-6D47-A1D8-99EE3FD66051}" type="parTrans" cxnId="{54032574-FCD2-E041-8FD2-B466F98BBD2D}">
      <dgm:prSet/>
      <dgm:spPr/>
      <dgm:t>
        <a:bodyPr/>
        <a:lstStyle/>
        <a:p>
          <a:endParaRPr lang="en-US">
            <a:solidFill>
              <a:schemeClr val="tx1"/>
            </a:solidFill>
          </a:endParaRPr>
        </a:p>
      </dgm:t>
    </dgm:pt>
    <dgm:pt modelId="{EDA40CCC-7349-8A49-ADE3-3E1E481B9284}" type="sibTrans" cxnId="{54032574-FCD2-E041-8FD2-B466F98BBD2D}">
      <dgm:prSet/>
      <dgm:spPr/>
      <dgm:t>
        <a:bodyPr/>
        <a:lstStyle/>
        <a:p>
          <a:endParaRPr lang="en-US">
            <a:solidFill>
              <a:schemeClr val="tx1"/>
            </a:solidFill>
          </a:endParaRPr>
        </a:p>
      </dgm:t>
    </dgm:pt>
    <dgm:pt modelId="{2F084EC5-2E07-B44B-8F1E-EF914800A792}">
      <dgm:prSet/>
      <dgm:spPr>
        <a:ln>
          <a:solidFill>
            <a:srgbClr val="009193">
              <a:alpha val="50196"/>
            </a:srgbClr>
          </a:solidFill>
        </a:ln>
      </dgm:spPr>
      <dgm:t>
        <a:bodyPr/>
        <a:lstStyle/>
        <a:p>
          <a:r>
            <a:rPr lang="en-US">
              <a:solidFill>
                <a:schemeClr val="tx1"/>
              </a:solidFill>
            </a:rPr>
            <a:t>Block only NET</a:t>
          </a:r>
          <a:endParaRPr lang="en-US" dirty="0">
            <a:solidFill>
              <a:schemeClr val="tx1"/>
            </a:solidFill>
          </a:endParaRPr>
        </a:p>
      </dgm:t>
    </dgm:pt>
    <dgm:pt modelId="{96CB5D6B-BF01-EE4C-B9B2-E3DD92CBDBAB}" type="parTrans" cxnId="{02C4A990-0FE0-604A-A439-57B71D47E8B0}">
      <dgm:prSet/>
      <dgm:spPr/>
      <dgm:t>
        <a:bodyPr/>
        <a:lstStyle/>
        <a:p>
          <a:endParaRPr lang="en-US">
            <a:solidFill>
              <a:schemeClr val="tx1"/>
            </a:solidFill>
          </a:endParaRPr>
        </a:p>
      </dgm:t>
    </dgm:pt>
    <dgm:pt modelId="{AE0C9403-5C10-AC49-A61B-3932C5A2C8E1}" type="sibTrans" cxnId="{02C4A990-0FE0-604A-A439-57B71D47E8B0}">
      <dgm:prSet/>
      <dgm:spPr/>
      <dgm:t>
        <a:bodyPr/>
        <a:lstStyle/>
        <a:p>
          <a:endParaRPr lang="en-US">
            <a:solidFill>
              <a:schemeClr val="tx1"/>
            </a:solidFill>
          </a:endParaRPr>
        </a:p>
      </dgm:t>
    </dgm:pt>
    <dgm:pt modelId="{08AD8C75-1097-624C-80EE-908104381053}">
      <dgm:prSet/>
      <dgm:spPr>
        <a:ln>
          <a:solidFill>
            <a:srgbClr val="009193">
              <a:alpha val="50196"/>
            </a:srgbClr>
          </a:solidFill>
        </a:ln>
      </dgm:spPr>
      <dgm:t>
        <a:bodyPr/>
        <a:lstStyle/>
        <a:p>
          <a:r>
            <a:rPr lang="en-US" dirty="0">
              <a:solidFill>
                <a:srgbClr val="0432FF"/>
              </a:solidFill>
            </a:rPr>
            <a:t>Reboxetine</a:t>
          </a:r>
        </a:p>
      </dgm:t>
    </dgm:pt>
    <dgm:pt modelId="{D89F5E73-C7B5-D344-9FC5-4327DD1F3D15}" type="parTrans" cxnId="{8928056E-5B22-0240-B02F-5370A450AE6E}">
      <dgm:prSet/>
      <dgm:spPr/>
      <dgm:t>
        <a:bodyPr/>
        <a:lstStyle/>
        <a:p>
          <a:endParaRPr lang="en-US">
            <a:solidFill>
              <a:schemeClr val="tx1"/>
            </a:solidFill>
          </a:endParaRPr>
        </a:p>
      </dgm:t>
    </dgm:pt>
    <dgm:pt modelId="{7B092C19-D467-4E40-92DF-5F6EA1C6E3D3}" type="sibTrans" cxnId="{8928056E-5B22-0240-B02F-5370A450AE6E}">
      <dgm:prSet/>
      <dgm:spPr/>
      <dgm:t>
        <a:bodyPr/>
        <a:lstStyle/>
        <a:p>
          <a:endParaRPr lang="en-US">
            <a:solidFill>
              <a:schemeClr val="tx1"/>
            </a:solidFill>
          </a:endParaRPr>
        </a:p>
      </dgm:t>
    </dgm:pt>
    <dgm:pt modelId="{0187F8A2-733C-634A-941D-7BDB2D5272CD}" type="pres">
      <dgm:prSet presAssocID="{3F7E35BC-6D79-2A46-9B26-2986F90A0620}" presName="hierChild1" presStyleCnt="0">
        <dgm:presLayoutVars>
          <dgm:orgChart val="1"/>
          <dgm:chPref val="1"/>
          <dgm:dir/>
          <dgm:animOne val="branch"/>
          <dgm:animLvl val="lvl"/>
          <dgm:resizeHandles/>
        </dgm:presLayoutVars>
      </dgm:prSet>
      <dgm:spPr/>
      <dgm:t>
        <a:bodyPr/>
        <a:lstStyle/>
        <a:p>
          <a:endParaRPr lang="en-US"/>
        </a:p>
      </dgm:t>
    </dgm:pt>
    <dgm:pt modelId="{F596E398-B695-D94B-8DA6-12D08D1D0991}" type="pres">
      <dgm:prSet presAssocID="{53151D35-983A-C946-A440-54F5EB18FDFF}" presName="hierRoot1" presStyleCnt="0">
        <dgm:presLayoutVars>
          <dgm:hierBranch/>
        </dgm:presLayoutVars>
      </dgm:prSet>
      <dgm:spPr/>
    </dgm:pt>
    <dgm:pt modelId="{B7522818-74FF-1D40-9D17-DA754A437C73}" type="pres">
      <dgm:prSet presAssocID="{53151D35-983A-C946-A440-54F5EB18FDFF}" presName="rootComposite1" presStyleCnt="0"/>
      <dgm:spPr/>
    </dgm:pt>
    <dgm:pt modelId="{665F9B70-9D3F-ED4F-AC0D-E2D336EBBFD0}" type="pres">
      <dgm:prSet presAssocID="{53151D35-983A-C946-A440-54F5EB18FDFF}" presName="rootText1" presStyleLbl="node0" presStyleIdx="0" presStyleCnt="1" custScaleY="43360">
        <dgm:presLayoutVars>
          <dgm:chPref val="3"/>
        </dgm:presLayoutVars>
      </dgm:prSet>
      <dgm:spPr/>
      <dgm:t>
        <a:bodyPr/>
        <a:lstStyle/>
        <a:p>
          <a:endParaRPr lang="en-US"/>
        </a:p>
      </dgm:t>
    </dgm:pt>
    <dgm:pt modelId="{F42DC2DF-800C-8943-8C9D-A884DFE812D4}" type="pres">
      <dgm:prSet presAssocID="{53151D35-983A-C946-A440-54F5EB18FDFF}" presName="rootConnector1" presStyleLbl="node1" presStyleIdx="0" presStyleCnt="0"/>
      <dgm:spPr/>
      <dgm:t>
        <a:bodyPr/>
        <a:lstStyle/>
        <a:p>
          <a:endParaRPr lang="en-US"/>
        </a:p>
      </dgm:t>
    </dgm:pt>
    <dgm:pt modelId="{02E9FE75-1AA6-7A42-962C-B8756B5E1C85}" type="pres">
      <dgm:prSet presAssocID="{53151D35-983A-C946-A440-54F5EB18FDFF}" presName="hierChild2" presStyleCnt="0"/>
      <dgm:spPr/>
    </dgm:pt>
    <dgm:pt modelId="{E24925FA-9AFE-0D4E-95E9-97C6B73E0ADF}" type="pres">
      <dgm:prSet presAssocID="{0D8739D0-7DBD-7A42-A7A4-ED15CEE1A833}" presName="Name35" presStyleLbl="parChTrans1D2" presStyleIdx="0" presStyleCnt="4"/>
      <dgm:spPr/>
      <dgm:t>
        <a:bodyPr/>
        <a:lstStyle/>
        <a:p>
          <a:endParaRPr lang="en-US"/>
        </a:p>
      </dgm:t>
    </dgm:pt>
    <dgm:pt modelId="{7370F591-B4F4-524A-BA78-F8A3482AA2BD}" type="pres">
      <dgm:prSet presAssocID="{6CE0F726-4BF8-D346-B2C3-3A63200A945A}" presName="hierRoot2" presStyleCnt="0">
        <dgm:presLayoutVars>
          <dgm:hierBranch/>
        </dgm:presLayoutVars>
      </dgm:prSet>
      <dgm:spPr/>
    </dgm:pt>
    <dgm:pt modelId="{16D4D517-0F4B-FC42-8771-CEA82AC36A87}" type="pres">
      <dgm:prSet presAssocID="{6CE0F726-4BF8-D346-B2C3-3A63200A945A}" presName="rootComposite" presStyleCnt="0"/>
      <dgm:spPr/>
    </dgm:pt>
    <dgm:pt modelId="{C96B552B-816C-CF4E-84BE-6C149FC2604C}" type="pres">
      <dgm:prSet presAssocID="{6CE0F726-4BF8-D346-B2C3-3A63200A945A}" presName="rootText" presStyleLbl="node2" presStyleIdx="0" presStyleCnt="4">
        <dgm:presLayoutVars>
          <dgm:chPref val="3"/>
        </dgm:presLayoutVars>
      </dgm:prSet>
      <dgm:spPr/>
      <dgm:t>
        <a:bodyPr/>
        <a:lstStyle/>
        <a:p>
          <a:endParaRPr lang="en-US"/>
        </a:p>
      </dgm:t>
    </dgm:pt>
    <dgm:pt modelId="{850C1CBF-A0C4-7D42-8233-C7004BA73600}" type="pres">
      <dgm:prSet presAssocID="{6CE0F726-4BF8-D346-B2C3-3A63200A945A}" presName="rootConnector" presStyleLbl="node2" presStyleIdx="0" presStyleCnt="4"/>
      <dgm:spPr/>
      <dgm:t>
        <a:bodyPr/>
        <a:lstStyle/>
        <a:p>
          <a:endParaRPr lang="en-US"/>
        </a:p>
      </dgm:t>
    </dgm:pt>
    <dgm:pt modelId="{AB3C8324-C300-A841-AEC4-DE5D872FF968}" type="pres">
      <dgm:prSet presAssocID="{6CE0F726-4BF8-D346-B2C3-3A63200A945A}" presName="hierChild4" presStyleCnt="0"/>
      <dgm:spPr/>
    </dgm:pt>
    <dgm:pt modelId="{A0E7CBA1-5A07-DB41-86D1-81275D8254CA}" type="pres">
      <dgm:prSet presAssocID="{0ED02C96-E0B7-0742-AC33-4F85E2255186}" presName="Name35" presStyleLbl="parChTrans1D3" presStyleIdx="0" presStyleCnt="4"/>
      <dgm:spPr/>
      <dgm:t>
        <a:bodyPr/>
        <a:lstStyle/>
        <a:p>
          <a:endParaRPr lang="en-US"/>
        </a:p>
      </dgm:t>
    </dgm:pt>
    <dgm:pt modelId="{2883A1AF-4661-7C48-B9A1-DF1621242EC5}" type="pres">
      <dgm:prSet presAssocID="{B759C9CF-48E4-E441-B244-F9EBD1D3200D}" presName="hierRoot2" presStyleCnt="0">
        <dgm:presLayoutVars>
          <dgm:hierBranch/>
        </dgm:presLayoutVars>
      </dgm:prSet>
      <dgm:spPr/>
    </dgm:pt>
    <dgm:pt modelId="{6B5238F8-6E19-C942-A7A4-2CC6CF9CF513}" type="pres">
      <dgm:prSet presAssocID="{B759C9CF-48E4-E441-B244-F9EBD1D3200D}" presName="rootComposite" presStyleCnt="0"/>
      <dgm:spPr/>
    </dgm:pt>
    <dgm:pt modelId="{06CCD20B-3B24-3748-BAEA-9B182F741232}" type="pres">
      <dgm:prSet presAssocID="{B759C9CF-48E4-E441-B244-F9EBD1D3200D}" presName="rootText" presStyleLbl="node3" presStyleIdx="0" presStyleCnt="4">
        <dgm:presLayoutVars>
          <dgm:chPref val="3"/>
        </dgm:presLayoutVars>
      </dgm:prSet>
      <dgm:spPr/>
      <dgm:t>
        <a:bodyPr/>
        <a:lstStyle/>
        <a:p>
          <a:endParaRPr lang="en-US"/>
        </a:p>
      </dgm:t>
    </dgm:pt>
    <dgm:pt modelId="{A241E94F-9FE4-3842-A708-CE8628731837}" type="pres">
      <dgm:prSet presAssocID="{B759C9CF-48E4-E441-B244-F9EBD1D3200D}" presName="rootConnector" presStyleLbl="node3" presStyleIdx="0" presStyleCnt="4"/>
      <dgm:spPr/>
      <dgm:t>
        <a:bodyPr/>
        <a:lstStyle/>
        <a:p>
          <a:endParaRPr lang="en-US"/>
        </a:p>
      </dgm:t>
    </dgm:pt>
    <dgm:pt modelId="{F20A570F-68D3-D941-8EEA-4331B65187DE}" type="pres">
      <dgm:prSet presAssocID="{B759C9CF-48E4-E441-B244-F9EBD1D3200D}" presName="hierChild4" presStyleCnt="0"/>
      <dgm:spPr/>
    </dgm:pt>
    <dgm:pt modelId="{384D64FC-56EA-FB41-BF3F-128791B9D447}" type="pres">
      <dgm:prSet presAssocID="{32258935-F0DA-1A46-8020-F9918DF34F31}" presName="Name35" presStyleLbl="parChTrans1D4" presStyleIdx="0" presStyleCnt="4"/>
      <dgm:spPr/>
      <dgm:t>
        <a:bodyPr/>
        <a:lstStyle/>
        <a:p>
          <a:endParaRPr lang="en-US"/>
        </a:p>
      </dgm:t>
    </dgm:pt>
    <dgm:pt modelId="{FBCDE1F0-4C6E-A049-B8A6-4BECBFC1728E}" type="pres">
      <dgm:prSet presAssocID="{4DAE86F6-151A-1143-BD0C-851D15A7B371}" presName="hierRoot2" presStyleCnt="0">
        <dgm:presLayoutVars>
          <dgm:hierBranch val="init"/>
        </dgm:presLayoutVars>
      </dgm:prSet>
      <dgm:spPr/>
    </dgm:pt>
    <dgm:pt modelId="{80CDE825-548B-134B-9680-C0C042A2CDE9}" type="pres">
      <dgm:prSet presAssocID="{4DAE86F6-151A-1143-BD0C-851D15A7B371}" presName="rootComposite" presStyleCnt="0"/>
      <dgm:spPr/>
    </dgm:pt>
    <dgm:pt modelId="{422D7CC4-04AE-2B40-99FC-82542869987E}" type="pres">
      <dgm:prSet presAssocID="{4DAE86F6-151A-1143-BD0C-851D15A7B371}" presName="rootText" presStyleLbl="node4" presStyleIdx="0" presStyleCnt="4">
        <dgm:presLayoutVars>
          <dgm:chPref val="3"/>
        </dgm:presLayoutVars>
      </dgm:prSet>
      <dgm:spPr/>
      <dgm:t>
        <a:bodyPr/>
        <a:lstStyle/>
        <a:p>
          <a:endParaRPr lang="en-US"/>
        </a:p>
      </dgm:t>
    </dgm:pt>
    <dgm:pt modelId="{EDF903A3-05F3-7D4C-87AD-E44E6D343B73}" type="pres">
      <dgm:prSet presAssocID="{4DAE86F6-151A-1143-BD0C-851D15A7B371}" presName="rootConnector" presStyleLbl="node4" presStyleIdx="0" presStyleCnt="4"/>
      <dgm:spPr/>
      <dgm:t>
        <a:bodyPr/>
        <a:lstStyle/>
        <a:p>
          <a:endParaRPr lang="en-US"/>
        </a:p>
      </dgm:t>
    </dgm:pt>
    <dgm:pt modelId="{4AAB713B-5A77-7842-9D1E-0B79E4A1A88B}" type="pres">
      <dgm:prSet presAssocID="{4DAE86F6-151A-1143-BD0C-851D15A7B371}" presName="hierChild4" presStyleCnt="0"/>
      <dgm:spPr/>
    </dgm:pt>
    <dgm:pt modelId="{A7D74610-1416-9341-A22C-28D4703B6757}" type="pres">
      <dgm:prSet presAssocID="{4DAE86F6-151A-1143-BD0C-851D15A7B371}" presName="hierChild5" presStyleCnt="0"/>
      <dgm:spPr/>
    </dgm:pt>
    <dgm:pt modelId="{598174ED-D5CD-964F-95E6-E5F5F55EDE99}" type="pres">
      <dgm:prSet presAssocID="{B759C9CF-48E4-E441-B244-F9EBD1D3200D}" presName="hierChild5" presStyleCnt="0"/>
      <dgm:spPr/>
    </dgm:pt>
    <dgm:pt modelId="{CC4AE88C-D02D-3B4E-BDC7-5DD3F266136C}" type="pres">
      <dgm:prSet presAssocID="{6CE0F726-4BF8-D346-B2C3-3A63200A945A}" presName="hierChild5" presStyleCnt="0"/>
      <dgm:spPr/>
    </dgm:pt>
    <dgm:pt modelId="{C86E475C-E0E0-0040-B38A-4FEB1488C942}" type="pres">
      <dgm:prSet presAssocID="{E68E00A2-C031-DE4E-8647-4E6F018F2BFF}" presName="Name35" presStyleLbl="parChTrans1D2" presStyleIdx="1" presStyleCnt="4"/>
      <dgm:spPr/>
      <dgm:t>
        <a:bodyPr/>
        <a:lstStyle/>
        <a:p>
          <a:endParaRPr lang="en-US"/>
        </a:p>
      </dgm:t>
    </dgm:pt>
    <dgm:pt modelId="{985048F6-67B6-A14D-8EB8-8023729C2613}" type="pres">
      <dgm:prSet presAssocID="{4DDFC4FC-BFF5-BA4A-AD70-B7EF4EE45ECB}" presName="hierRoot2" presStyleCnt="0">
        <dgm:presLayoutVars>
          <dgm:hierBranch/>
        </dgm:presLayoutVars>
      </dgm:prSet>
      <dgm:spPr/>
    </dgm:pt>
    <dgm:pt modelId="{27551C07-AB77-C04A-8DBB-C98EFF34424F}" type="pres">
      <dgm:prSet presAssocID="{4DDFC4FC-BFF5-BA4A-AD70-B7EF4EE45ECB}" presName="rootComposite" presStyleCnt="0"/>
      <dgm:spPr/>
    </dgm:pt>
    <dgm:pt modelId="{DBD2332F-75D7-4140-96FC-3346394A5843}" type="pres">
      <dgm:prSet presAssocID="{4DDFC4FC-BFF5-BA4A-AD70-B7EF4EE45ECB}" presName="rootText" presStyleLbl="node2" presStyleIdx="1" presStyleCnt="4">
        <dgm:presLayoutVars>
          <dgm:chPref val="3"/>
        </dgm:presLayoutVars>
      </dgm:prSet>
      <dgm:spPr/>
      <dgm:t>
        <a:bodyPr/>
        <a:lstStyle/>
        <a:p>
          <a:endParaRPr lang="en-US"/>
        </a:p>
      </dgm:t>
    </dgm:pt>
    <dgm:pt modelId="{E1F164C0-F5A0-0B43-8C36-DC1F1F5174D7}" type="pres">
      <dgm:prSet presAssocID="{4DDFC4FC-BFF5-BA4A-AD70-B7EF4EE45ECB}" presName="rootConnector" presStyleLbl="node2" presStyleIdx="1" presStyleCnt="4"/>
      <dgm:spPr/>
      <dgm:t>
        <a:bodyPr/>
        <a:lstStyle/>
        <a:p>
          <a:endParaRPr lang="en-US"/>
        </a:p>
      </dgm:t>
    </dgm:pt>
    <dgm:pt modelId="{3D5547FE-CB0C-3544-B363-B15880B45D1E}" type="pres">
      <dgm:prSet presAssocID="{4DDFC4FC-BFF5-BA4A-AD70-B7EF4EE45ECB}" presName="hierChild4" presStyleCnt="0"/>
      <dgm:spPr/>
    </dgm:pt>
    <dgm:pt modelId="{9BFB1282-3509-7648-98AB-903364281E71}" type="pres">
      <dgm:prSet presAssocID="{5636543F-2567-7248-A1B6-49E9D4EE6940}" presName="Name35" presStyleLbl="parChTrans1D3" presStyleIdx="1" presStyleCnt="4"/>
      <dgm:spPr/>
      <dgm:t>
        <a:bodyPr/>
        <a:lstStyle/>
        <a:p>
          <a:endParaRPr lang="en-US"/>
        </a:p>
      </dgm:t>
    </dgm:pt>
    <dgm:pt modelId="{70FE704B-C9C2-4E4D-AECB-907D38A38353}" type="pres">
      <dgm:prSet presAssocID="{BF1C72A3-A711-FD44-92CF-0A35738F1F61}" presName="hierRoot2" presStyleCnt="0">
        <dgm:presLayoutVars>
          <dgm:hierBranch/>
        </dgm:presLayoutVars>
      </dgm:prSet>
      <dgm:spPr/>
    </dgm:pt>
    <dgm:pt modelId="{9071D1E5-08F3-B744-883D-0B1775985A9F}" type="pres">
      <dgm:prSet presAssocID="{BF1C72A3-A711-FD44-92CF-0A35738F1F61}" presName="rootComposite" presStyleCnt="0"/>
      <dgm:spPr/>
    </dgm:pt>
    <dgm:pt modelId="{45A42F51-1492-1B4D-9C9E-492045C95CD3}" type="pres">
      <dgm:prSet presAssocID="{BF1C72A3-A711-FD44-92CF-0A35738F1F61}" presName="rootText" presStyleLbl="node3" presStyleIdx="1" presStyleCnt="4">
        <dgm:presLayoutVars>
          <dgm:chPref val="3"/>
        </dgm:presLayoutVars>
      </dgm:prSet>
      <dgm:spPr/>
      <dgm:t>
        <a:bodyPr/>
        <a:lstStyle/>
        <a:p>
          <a:endParaRPr lang="en-US"/>
        </a:p>
      </dgm:t>
    </dgm:pt>
    <dgm:pt modelId="{589273F9-3046-A342-9615-189ED0E28CF7}" type="pres">
      <dgm:prSet presAssocID="{BF1C72A3-A711-FD44-92CF-0A35738F1F61}" presName="rootConnector" presStyleLbl="node3" presStyleIdx="1" presStyleCnt="4"/>
      <dgm:spPr/>
      <dgm:t>
        <a:bodyPr/>
        <a:lstStyle/>
        <a:p>
          <a:endParaRPr lang="en-US"/>
        </a:p>
      </dgm:t>
    </dgm:pt>
    <dgm:pt modelId="{ABC49DC2-BF00-B94A-A007-0FB7828123AB}" type="pres">
      <dgm:prSet presAssocID="{BF1C72A3-A711-FD44-92CF-0A35738F1F61}" presName="hierChild4" presStyleCnt="0"/>
      <dgm:spPr/>
    </dgm:pt>
    <dgm:pt modelId="{09CD81A5-6C5F-CE4F-A741-CF1D22695BA7}" type="pres">
      <dgm:prSet presAssocID="{FEBA99C7-7106-154D-A007-4006B94454A9}" presName="Name35" presStyleLbl="parChTrans1D4" presStyleIdx="1" presStyleCnt="4"/>
      <dgm:spPr/>
      <dgm:t>
        <a:bodyPr/>
        <a:lstStyle/>
        <a:p>
          <a:endParaRPr lang="en-US"/>
        </a:p>
      </dgm:t>
    </dgm:pt>
    <dgm:pt modelId="{FED39CE2-3E0E-504B-A607-431583AC2168}" type="pres">
      <dgm:prSet presAssocID="{C2F22388-1695-5048-97A4-51D462C11ECB}" presName="hierRoot2" presStyleCnt="0">
        <dgm:presLayoutVars>
          <dgm:hierBranch val="init"/>
        </dgm:presLayoutVars>
      </dgm:prSet>
      <dgm:spPr/>
    </dgm:pt>
    <dgm:pt modelId="{CD19E8E0-8B87-6F44-8F20-A0E45F875C76}" type="pres">
      <dgm:prSet presAssocID="{C2F22388-1695-5048-97A4-51D462C11ECB}" presName="rootComposite" presStyleCnt="0"/>
      <dgm:spPr/>
    </dgm:pt>
    <dgm:pt modelId="{B31F8A28-D38C-234D-8F25-0D65A90BD894}" type="pres">
      <dgm:prSet presAssocID="{C2F22388-1695-5048-97A4-51D462C11ECB}" presName="rootText" presStyleLbl="node4" presStyleIdx="1" presStyleCnt="4">
        <dgm:presLayoutVars>
          <dgm:chPref val="3"/>
        </dgm:presLayoutVars>
      </dgm:prSet>
      <dgm:spPr/>
      <dgm:t>
        <a:bodyPr/>
        <a:lstStyle/>
        <a:p>
          <a:endParaRPr lang="en-US"/>
        </a:p>
      </dgm:t>
    </dgm:pt>
    <dgm:pt modelId="{AFE2B7C0-CEDE-D844-B0FD-945C60B80993}" type="pres">
      <dgm:prSet presAssocID="{C2F22388-1695-5048-97A4-51D462C11ECB}" presName="rootConnector" presStyleLbl="node4" presStyleIdx="1" presStyleCnt="4"/>
      <dgm:spPr/>
      <dgm:t>
        <a:bodyPr/>
        <a:lstStyle/>
        <a:p>
          <a:endParaRPr lang="en-US"/>
        </a:p>
      </dgm:t>
    </dgm:pt>
    <dgm:pt modelId="{E1381EB1-58EA-274C-AA67-5A9F207CCB88}" type="pres">
      <dgm:prSet presAssocID="{C2F22388-1695-5048-97A4-51D462C11ECB}" presName="hierChild4" presStyleCnt="0"/>
      <dgm:spPr/>
    </dgm:pt>
    <dgm:pt modelId="{D22D76F1-B85F-6D4F-BC6C-D79F4D4CDA83}" type="pres">
      <dgm:prSet presAssocID="{C2F22388-1695-5048-97A4-51D462C11ECB}" presName="hierChild5" presStyleCnt="0"/>
      <dgm:spPr/>
    </dgm:pt>
    <dgm:pt modelId="{ECD86DFE-016A-7848-90A4-560686BAE433}" type="pres">
      <dgm:prSet presAssocID="{BF1C72A3-A711-FD44-92CF-0A35738F1F61}" presName="hierChild5" presStyleCnt="0"/>
      <dgm:spPr/>
    </dgm:pt>
    <dgm:pt modelId="{3B027579-3890-9F4B-B5E7-13953A8EB875}" type="pres">
      <dgm:prSet presAssocID="{4DDFC4FC-BFF5-BA4A-AD70-B7EF4EE45ECB}" presName="hierChild5" presStyleCnt="0"/>
      <dgm:spPr/>
    </dgm:pt>
    <dgm:pt modelId="{459606E8-6135-D047-8D1A-688E77D8AE6D}" type="pres">
      <dgm:prSet presAssocID="{3AC964F2-886D-2E4E-B6EB-CD773002206D}" presName="Name35" presStyleLbl="parChTrans1D2" presStyleIdx="2" presStyleCnt="4"/>
      <dgm:spPr/>
      <dgm:t>
        <a:bodyPr/>
        <a:lstStyle/>
        <a:p>
          <a:endParaRPr lang="en-US"/>
        </a:p>
      </dgm:t>
    </dgm:pt>
    <dgm:pt modelId="{F3BB926C-40BC-FD4E-875E-A723DF23C0F3}" type="pres">
      <dgm:prSet presAssocID="{94DED0A8-15CC-6D43-AB09-8155ED165C9C}" presName="hierRoot2" presStyleCnt="0">
        <dgm:presLayoutVars>
          <dgm:hierBranch/>
        </dgm:presLayoutVars>
      </dgm:prSet>
      <dgm:spPr/>
    </dgm:pt>
    <dgm:pt modelId="{D6B63229-22A5-0B4F-9BB8-AF6AE5B77505}" type="pres">
      <dgm:prSet presAssocID="{94DED0A8-15CC-6D43-AB09-8155ED165C9C}" presName="rootComposite" presStyleCnt="0"/>
      <dgm:spPr/>
    </dgm:pt>
    <dgm:pt modelId="{0B8F4462-78C0-9648-8C4B-7A6780A3ED74}" type="pres">
      <dgm:prSet presAssocID="{94DED0A8-15CC-6D43-AB09-8155ED165C9C}" presName="rootText" presStyleLbl="node2" presStyleIdx="2" presStyleCnt="4" custLinFactNeighborY="2431">
        <dgm:presLayoutVars>
          <dgm:chPref val="3"/>
        </dgm:presLayoutVars>
      </dgm:prSet>
      <dgm:spPr/>
      <dgm:t>
        <a:bodyPr/>
        <a:lstStyle/>
        <a:p>
          <a:endParaRPr lang="en-US"/>
        </a:p>
      </dgm:t>
    </dgm:pt>
    <dgm:pt modelId="{7C13B162-2C59-DA48-82C3-99603DD0A808}" type="pres">
      <dgm:prSet presAssocID="{94DED0A8-15CC-6D43-AB09-8155ED165C9C}" presName="rootConnector" presStyleLbl="node2" presStyleIdx="2" presStyleCnt="4"/>
      <dgm:spPr/>
      <dgm:t>
        <a:bodyPr/>
        <a:lstStyle/>
        <a:p>
          <a:endParaRPr lang="en-US"/>
        </a:p>
      </dgm:t>
    </dgm:pt>
    <dgm:pt modelId="{4028F228-74C7-014D-8C77-1DD3DEBAB8CA}" type="pres">
      <dgm:prSet presAssocID="{94DED0A8-15CC-6D43-AB09-8155ED165C9C}" presName="hierChild4" presStyleCnt="0"/>
      <dgm:spPr/>
    </dgm:pt>
    <dgm:pt modelId="{8660AD28-C607-5642-BA62-F07DD1487671}" type="pres">
      <dgm:prSet presAssocID="{1201FF24-9EC6-8844-9D54-84A754531EC0}" presName="Name35" presStyleLbl="parChTrans1D3" presStyleIdx="2" presStyleCnt="4"/>
      <dgm:spPr/>
      <dgm:t>
        <a:bodyPr/>
        <a:lstStyle/>
        <a:p>
          <a:endParaRPr lang="en-US"/>
        </a:p>
      </dgm:t>
    </dgm:pt>
    <dgm:pt modelId="{9454D1C2-B532-314C-99B6-EA38365A7983}" type="pres">
      <dgm:prSet presAssocID="{87A92723-37B9-D04D-A5C8-9593A0EA1851}" presName="hierRoot2" presStyleCnt="0">
        <dgm:presLayoutVars>
          <dgm:hierBranch/>
        </dgm:presLayoutVars>
      </dgm:prSet>
      <dgm:spPr/>
    </dgm:pt>
    <dgm:pt modelId="{3A754356-32EB-F742-A141-16E6A61A1FEA}" type="pres">
      <dgm:prSet presAssocID="{87A92723-37B9-D04D-A5C8-9593A0EA1851}" presName="rootComposite" presStyleCnt="0"/>
      <dgm:spPr/>
    </dgm:pt>
    <dgm:pt modelId="{242BAF25-75F5-8A40-9263-6A9D8BBA704C}" type="pres">
      <dgm:prSet presAssocID="{87A92723-37B9-D04D-A5C8-9593A0EA1851}" presName="rootText" presStyleLbl="node3" presStyleIdx="2" presStyleCnt="4">
        <dgm:presLayoutVars>
          <dgm:chPref val="3"/>
        </dgm:presLayoutVars>
      </dgm:prSet>
      <dgm:spPr/>
      <dgm:t>
        <a:bodyPr/>
        <a:lstStyle/>
        <a:p>
          <a:endParaRPr lang="en-US"/>
        </a:p>
      </dgm:t>
    </dgm:pt>
    <dgm:pt modelId="{7C8854AB-5C9A-7246-9BB0-DCD4FC6A9AB9}" type="pres">
      <dgm:prSet presAssocID="{87A92723-37B9-D04D-A5C8-9593A0EA1851}" presName="rootConnector" presStyleLbl="node3" presStyleIdx="2" presStyleCnt="4"/>
      <dgm:spPr/>
      <dgm:t>
        <a:bodyPr/>
        <a:lstStyle/>
        <a:p>
          <a:endParaRPr lang="en-US"/>
        </a:p>
      </dgm:t>
    </dgm:pt>
    <dgm:pt modelId="{129A1408-B56B-EE41-94D4-8D1C4869E527}" type="pres">
      <dgm:prSet presAssocID="{87A92723-37B9-D04D-A5C8-9593A0EA1851}" presName="hierChild4" presStyleCnt="0"/>
      <dgm:spPr/>
    </dgm:pt>
    <dgm:pt modelId="{A33A8D2B-41F1-7145-87EA-D2439F77F0DC}" type="pres">
      <dgm:prSet presAssocID="{991DBED1-BFD1-6D47-A1D8-99EE3FD66051}" presName="Name35" presStyleLbl="parChTrans1D4" presStyleIdx="2" presStyleCnt="4"/>
      <dgm:spPr/>
      <dgm:t>
        <a:bodyPr/>
        <a:lstStyle/>
        <a:p>
          <a:endParaRPr lang="en-US"/>
        </a:p>
      </dgm:t>
    </dgm:pt>
    <dgm:pt modelId="{69EAF0EE-7C55-414D-83A9-F01E50773AB7}" type="pres">
      <dgm:prSet presAssocID="{CF223A48-D0FD-FC40-A541-2C48D466EAC5}" presName="hierRoot2" presStyleCnt="0">
        <dgm:presLayoutVars>
          <dgm:hierBranch val="init"/>
        </dgm:presLayoutVars>
      </dgm:prSet>
      <dgm:spPr/>
    </dgm:pt>
    <dgm:pt modelId="{562DCA8A-2B3B-874E-92DA-BF809817A9B7}" type="pres">
      <dgm:prSet presAssocID="{CF223A48-D0FD-FC40-A541-2C48D466EAC5}" presName="rootComposite" presStyleCnt="0"/>
      <dgm:spPr/>
    </dgm:pt>
    <dgm:pt modelId="{141C598A-78FB-F240-BB2C-3CB31C4FC079}" type="pres">
      <dgm:prSet presAssocID="{CF223A48-D0FD-FC40-A541-2C48D466EAC5}" presName="rootText" presStyleLbl="node4" presStyleIdx="2" presStyleCnt="4">
        <dgm:presLayoutVars>
          <dgm:chPref val="3"/>
        </dgm:presLayoutVars>
      </dgm:prSet>
      <dgm:spPr/>
      <dgm:t>
        <a:bodyPr/>
        <a:lstStyle/>
        <a:p>
          <a:endParaRPr lang="en-US"/>
        </a:p>
      </dgm:t>
    </dgm:pt>
    <dgm:pt modelId="{0D4D85BA-EFEC-7A4F-9001-CDAE156AA5B1}" type="pres">
      <dgm:prSet presAssocID="{CF223A48-D0FD-FC40-A541-2C48D466EAC5}" presName="rootConnector" presStyleLbl="node4" presStyleIdx="2" presStyleCnt="4"/>
      <dgm:spPr/>
      <dgm:t>
        <a:bodyPr/>
        <a:lstStyle/>
        <a:p>
          <a:endParaRPr lang="en-US"/>
        </a:p>
      </dgm:t>
    </dgm:pt>
    <dgm:pt modelId="{035BE169-6B0D-194A-88C2-90CDF099488C}" type="pres">
      <dgm:prSet presAssocID="{CF223A48-D0FD-FC40-A541-2C48D466EAC5}" presName="hierChild4" presStyleCnt="0"/>
      <dgm:spPr/>
    </dgm:pt>
    <dgm:pt modelId="{BAE22B25-1FA4-AA48-8A85-E3E78EBA0DA3}" type="pres">
      <dgm:prSet presAssocID="{CF223A48-D0FD-FC40-A541-2C48D466EAC5}" presName="hierChild5" presStyleCnt="0"/>
      <dgm:spPr/>
    </dgm:pt>
    <dgm:pt modelId="{130C44BB-FD2F-FB48-9AAA-98F2DB873E57}" type="pres">
      <dgm:prSet presAssocID="{87A92723-37B9-D04D-A5C8-9593A0EA1851}" presName="hierChild5" presStyleCnt="0"/>
      <dgm:spPr/>
    </dgm:pt>
    <dgm:pt modelId="{B4AC7F9D-F8FE-1C42-8A0E-4E23E90BE187}" type="pres">
      <dgm:prSet presAssocID="{94DED0A8-15CC-6D43-AB09-8155ED165C9C}" presName="hierChild5" presStyleCnt="0"/>
      <dgm:spPr/>
    </dgm:pt>
    <dgm:pt modelId="{EE6E3B57-D377-5945-867C-9E348F8DBE86}" type="pres">
      <dgm:prSet presAssocID="{07F445B7-7AFA-BC48-8D70-5E0C79B2E7A6}" presName="Name35" presStyleLbl="parChTrans1D2" presStyleIdx="3" presStyleCnt="4"/>
      <dgm:spPr/>
      <dgm:t>
        <a:bodyPr/>
        <a:lstStyle/>
        <a:p>
          <a:endParaRPr lang="en-US"/>
        </a:p>
      </dgm:t>
    </dgm:pt>
    <dgm:pt modelId="{AD4E07AB-F844-7249-B3CD-D4CB7C8D5AF4}" type="pres">
      <dgm:prSet presAssocID="{C9755243-AD4C-564C-B494-74F0BC3A6C6C}" presName="hierRoot2" presStyleCnt="0">
        <dgm:presLayoutVars>
          <dgm:hierBranch/>
        </dgm:presLayoutVars>
      </dgm:prSet>
      <dgm:spPr/>
    </dgm:pt>
    <dgm:pt modelId="{7FC83A38-5115-9849-95C9-EB7F804C0F30}" type="pres">
      <dgm:prSet presAssocID="{C9755243-AD4C-564C-B494-74F0BC3A6C6C}" presName="rootComposite" presStyleCnt="0"/>
      <dgm:spPr/>
    </dgm:pt>
    <dgm:pt modelId="{356B947E-188F-FC4E-86C7-21385A1D53F7}" type="pres">
      <dgm:prSet presAssocID="{C9755243-AD4C-564C-B494-74F0BC3A6C6C}" presName="rootText" presStyleLbl="node2" presStyleIdx="3" presStyleCnt="4">
        <dgm:presLayoutVars>
          <dgm:chPref val="3"/>
        </dgm:presLayoutVars>
      </dgm:prSet>
      <dgm:spPr/>
      <dgm:t>
        <a:bodyPr/>
        <a:lstStyle/>
        <a:p>
          <a:endParaRPr lang="en-US"/>
        </a:p>
      </dgm:t>
    </dgm:pt>
    <dgm:pt modelId="{E9A0B9F0-46E0-2344-9C44-343069A67E06}" type="pres">
      <dgm:prSet presAssocID="{C9755243-AD4C-564C-B494-74F0BC3A6C6C}" presName="rootConnector" presStyleLbl="node2" presStyleIdx="3" presStyleCnt="4"/>
      <dgm:spPr/>
      <dgm:t>
        <a:bodyPr/>
        <a:lstStyle/>
        <a:p>
          <a:endParaRPr lang="en-US"/>
        </a:p>
      </dgm:t>
    </dgm:pt>
    <dgm:pt modelId="{6801ABC3-7CB8-0741-8B45-E0B83F8D81B7}" type="pres">
      <dgm:prSet presAssocID="{C9755243-AD4C-564C-B494-74F0BC3A6C6C}" presName="hierChild4" presStyleCnt="0"/>
      <dgm:spPr/>
    </dgm:pt>
    <dgm:pt modelId="{891F891F-B31F-864D-B8AD-2791F79E3A61}" type="pres">
      <dgm:prSet presAssocID="{96CB5D6B-BF01-EE4C-B9B2-E3DD92CBDBAB}" presName="Name35" presStyleLbl="parChTrans1D3" presStyleIdx="3" presStyleCnt="4"/>
      <dgm:spPr/>
      <dgm:t>
        <a:bodyPr/>
        <a:lstStyle/>
        <a:p>
          <a:endParaRPr lang="en-US"/>
        </a:p>
      </dgm:t>
    </dgm:pt>
    <dgm:pt modelId="{D3A9973E-C105-5B4D-B446-597AAC94951D}" type="pres">
      <dgm:prSet presAssocID="{2F084EC5-2E07-B44B-8F1E-EF914800A792}" presName="hierRoot2" presStyleCnt="0">
        <dgm:presLayoutVars>
          <dgm:hierBranch/>
        </dgm:presLayoutVars>
      </dgm:prSet>
      <dgm:spPr/>
    </dgm:pt>
    <dgm:pt modelId="{94DD37ED-E75B-7A47-8D1B-5A70C948FC07}" type="pres">
      <dgm:prSet presAssocID="{2F084EC5-2E07-B44B-8F1E-EF914800A792}" presName="rootComposite" presStyleCnt="0"/>
      <dgm:spPr/>
    </dgm:pt>
    <dgm:pt modelId="{0CDCD451-5AE4-2441-AE19-82736F133783}" type="pres">
      <dgm:prSet presAssocID="{2F084EC5-2E07-B44B-8F1E-EF914800A792}" presName="rootText" presStyleLbl="node3" presStyleIdx="3" presStyleCnt="4">
        <dgm:presLayoutVars>
          <dgm:chPref val="3"/>
        </dgm:presLayoutVars>
      </dgm:prSet>
      <dgm:spPr/>
      <dgm:t>
        <a:bodyPr/>
        <a:lstStyle/>
        <a:p>
          <a:endParaRPr lang="en-US"/>
        </a:p>
      </dgm:t>
    </dgm:pt>
    <dgm:pt modelId="{92A5FF61-76E0-CF40-B547-84E243D96D71}" type="pres">
      <dgm:prSet presAssocID="{2F084EC5-2E07-B44B-8F1E-EF914800A792}" presName="rootConnector" presStyleLbl="node3" presStyleIdx="3" presStyleCnt="4"/>
      <dgm:spPr/>
      <dgm:t>
        <a:bodyPr/>
        <a:lstStyle/>
        <a:p>
          <a:endParaRPr lang="en-US"/>
        </a:p>
      </dgm:t>
    </dgm:pt>
    <dgm:pt modelId="{550B2FB5-39EE-D849-8C75-6CB997B0F796}" type="pres">
      <dgm:prSet presAssocID="{2F084EC5-2E07-B44B-8F1E-EF914800A792}" presName="hierChild4" presStyleCnt="0"/>
      <dgm:spPr/>
    </dgm:pt>
    <dgm:pt modelId="{E7803A64-9E33-8442-9511-47219B648DE1}" type="pres">
      <dgm:prSet presAssocID="{D89F5E73-C7B5-D344-9FC5-4327DD1F3D15}" presName="Name35" presStyleLbl="parChTrans1D4" presStyleIdx="3" presStyleCnt="4"/>
      <dgm:spPr/>
      <dgm:t>
        <a:bodyPr/>
        <a:lstStyle/>
        <a:p>
          <a:endParaRPr lang="en-US"/>
        </a:p>
      </dgm:t>
    </dgm:pt>
    <dgm:pt modelId="{1A984139-05E5-6746-9CC1-5046BFBCCCA9}" type="pres">
      <dgm:prSet presAssocID="{08AD8C75-1097-624C-80EE-908104381053}" presName="hierRoot2" presStyleCnt="0">
        <dgm:presLayoutVars>
          <dgm:hierBranch val="init"/>
        </dgm:presLayoutVars>
      </dgm:prSet>
      <dgm:spPr/>
    </dgm:pt>
    <dgm:pt modelId="{62EEEA06-EBEA-4F41-901F-B1375D5326E1}" type="pres">
      <dgm:prSet presAssocID="{08AD8C75-1097-624C-80EE-908104381053}" presName="rootComposite" presStyleCnt="0"/>
      <dgm:spPr/>
    </dgm:pt>
    <dgm:pt modelId="{37E117BC-AC28-0D48-9832-AAA3BB91A694}" type="pres">
      <dgm:prSet presAssocID="{08AD8C75-1097-624C-80EE-908104381053}" presName="rootText" presStyleLbl="node4" presStyleIdx="3" presStyleCnt="4">
        <dgm:presLayoutVars>
          <dgm:chPref val="3"/>
        </dgm:presLayoutVars>
      </dgm:prSet>
      <dgm:spPr/>
      <dgm:t>
        <a:bodyPr/>
        <a:lstStyle/>
        <a:p>
          <a:endParaRPr lang="en-US"/>
        </a:p>
      </dgm:t>
    </dgm:pt>
    <dgm:pt modelId="{42102C5E-FF64-0B4E-8A47-E4A634E754EA}" type="pres">
      <dgm:prSet presAssocID="{08AD8C75-1097-624C-80EE-908104381053}" presName="rootConnector" presStyleLbl="node4" presStyleIdx="3" presStyleCnt="4"/>
      <dgm:spPr/>
      <dgm:t>
        <a:bodyPr/>
        <a:lstStyle/>
        <a:p>
          <a:endParaRPr lang="en-US"/>
        </a:p>
      </dgm:t>
    </dgm:pt>
    <dgm:pt modelId="{598E3B77-94D2-8C4B-8A7A-2B2B2405C560}" type="pres">
      <dgm:prSet presAssocID="{08AD8C75-1097-624C-80EE-908104381053}" presName="hierChild4" presStyleCnt="0"/>
      <dgm:spPr/>
    </dgm:pt>
    <dgm:pt modelId="{2FF6A07F-1DC6-FA4B-9069-3AF8F066CECD}" type="pres">
      <dgm:prSet presAssocID="{08AD8C75-1097-624C-80EE-908104381053}" presName="hierChild5" presStyleCnt="0"/>
      <dgm:spPr/>
    </dgm:pt>
    <dgm:pt modelId="{7FFD2557-A4FC-7A43-BE5B-9E580E81F4E5}" type="pres">
      <dgm:prSet presAssocID="{2F084EC5-2E07-B44B-8F1E-EF914800A792}" presName="hierChild5" presStyleCnt="0"/>
      <dgm:spPr/>
    </dgm:pt>
    <dgm:pt modelId="{531E4B01-5C4A-384E-B27E-90158B734DC3}" type="pres">
      <dgm:prSet presAssocID="{C9755243-AD4C-564C-B494-74F0BC3A6C6C}" presName="hierChild5" presStyleCnt="0"/>
      <dgm:spPr/>
    </dgm:pt>
    <dgm:pt modelId="{74788782-FCD1-C141-A682-6E98EB9FD8A4}" type="pres">
      <dgm:prSet presAssocID="{53151D35-983A-C946-A440-54F5EB18FDFF}" presName="hierChild3" presStyleCnt="0"/>
      <dgm:spPr/>
    </dgm:pt>
  </dgm:ptLst>
  <dgm:cxnLst>
    <dgm:cxn modelId="{A78D539E-63CA-A445-9856-538B86EAD7E6}" type="presOf" srcId="{87A92723-37B9-D04D-A5C8-9593A0EA1851}" destId="{7C8854AB-5C9A-7246-9BB0-DCD4FC6A9AB9}" srcOrd="1" destOrd="0" presId="urn:microsoft.com/office/officeart/2005/8/layout/orgChart1"/>
    <dgm:cxn modelId="{7E0C54B2-C4CB-C64C-BC1B-D02CA10A06D7}" type="presOf" srcId="{32258935-F0DA-1A46-8020-F9918DF34F31}" destId="{384D64FC-56EA-FB41-BF3F-128791B9D447}" srcOrd="0" destOrd="0" presId="urn:microsoft.com/office/officeart/2005/8/layout/orgChart1"/>
    <dgm:cxn modelId="{3B706F97-B63D-EE40-A9E5-8B27D32DE910}" srcId="{B759C9CF-48E4-E441-B244-F9EBD1D3200D}" destId="{4DAE86F6-151A-1143-BD0C-851D15A7B371}" srcOrd="0" destOrd="0" parTransId="{32258935-F0DA-1A46-8020-F9918DF34F31}" sibTransId="{52E4053C-B49B-AC49-8A1D-01C7438E85AB}"/>
    <dgm:cxn modelId="{DE12A788-5C81-384E-82F4-6A05CF065901}" type="presOf" srcId="{1201FF24-9EC6-8844-9D54-84A754531EC0}" destId="{8660AD28-C607-5642-BA62-F07DD1487671}" srcOrd="0" destOrd="0" presId="urn:microsoft.com/office/officeart/2005/8/layout/orgChart1"/>
    <dgm:cxn modelId="{40AFCF15-8912-F348-9D0A-129C95EDFFE2}" type="presOf" srcId="{C9755243-AD4C-564C-B494-74F0BC3A6C6C}" destId="{356B947E-188F-FC4E-86C7-21385A1D53F7}" srcOrd="0" destOrd="0" presId="urn:microsoft.com/office/officeart/2005/8/layout/orgChart1"/>
    <dgm:cxn modelId="{A38E9841-573B-944E-A50B-0FD173E749AC}" srcId="{94DED0A8-15CC-6D43-AB09-8155ED165C9C}" destId="{87A92723-37B9-D04D-A5C8-9593A0EA1851}" srcOrd="0" destOrd="0" parTransId="{1201FF24-9EC6-8844-9D54-84A754531EC0}" sibTransId="{42C9697C-12FF-6248-97BF-9823EA365026}"/>
    <dgm:cxn modelId="{122EBF63-B3F1-7349-9D18-5A4877280153}" type="presOf" srcId="{3AC964F2-886D-2E4E-B6EB-CD773002206D}" destId="{459606E8-6135-D047-8D1A-688E77D8AE6D}" srcOrd="0" destOrd="0" presId="urn:microsoft.com/office/officeart/2005/8/layout/orgChart1"/>
    <dgm:cxn modelId="{4A3EEDD7-9429-F246-ABB8-4877F72284A5}" srcId="{3F7E35BC-6D79-2A46-9B26-2986F90A0620}" destId="{53151D35-983A-C946-A440-54F5EB18FDFF}" srcOrd="0" destOrd="0" parTransId="{3AE7BB54-BD9A-7C4C-90C8-8C4557A94748}" sibTransId="{18A6F32D-EFB2-CA45-851D-B50624DEDDF3}"/>
    <dgm:cxn modelId="{08E60CCB-E7E6-3D4B-95D1-C016689D76AA}" srcId="{53151D35-983A-C946-A440-54F5EB18FDFF}" destId="{94DED0A8-15CC-6D43-AB09-8155ED165C9C}" srcOrd="2" destOrd="0" parTransId="{3AC964F2-886D-2E4E-B6EB-CD773002206D}" sibTransId="{6B07EB04-9A59-F042-964F-05EFB9CFADB5}"/>
    <dgm:cxn modelId="{AB234B02-F8AB-0145-B06E-9F7994294726}" type="presOf" srcId="{C2F22388-1695-5048-97A4-51D462C11ECB}" destId="{AFE2B7C0-CEDE-D844-B0FD-945C60B80993}" srcOrd="1" destOrd="0" presId="urn:microsoft.com/office/officeart/2005/8/layout/orgChart1"/>
    <dgm:cxn modelId="{02C4A990-0FE0-604A-A439-57B71D47E8B0}" srcId="{C9755243-AD4C-564C-B494-74F0BC3A6C6C}" destId="{2F084EC5-2E07-B44B-8F1E-EF914800A792}" srcOrd="0" destOrd="0" parTransId="{96CB5D6B-BF01-EE4C-B9B2-E3DD92CBDBAB}" sibTransId="{AE0C9403-5C10-AC49-A61B-3932C5A2C8E1}"/>
    <dgm:cxn modelId="{F8CB2AA7-1BFE-C842-B428-0CAD098CE877}" type="presOf" srcId="{BF1C72A3-A711-FD44-92CF-0A35738F1F61}" destId="{589273F9-3046-A342-9615-189ED0E28CF7}" srcOrd="1" destOrd="0" presId="urn:microsoft.com/office/officeart/2005/8/layout/orgChart1"/>
    <dgm:cxn modelId="{401FA202-5D20-C142-9069-AD92372C6925}" type="presOf" srcId="{07F445B7-7AFA-BC48-8D70-5E0C79B2E7A6}" destId="{EE6E3B57-D377-5945-867C-9E348F8DBE86}" srcOrd="0" destOrd="0" presId="urn:microsoft.com/office/officeart/2005/8/layout/orgChart1"/>
    <dgm:cxn modelId="{9D4142E1-752F-F943-BC6F-5961FA57DF2D}" type="presOf" srcId="{B759C9CF-48E4-E441-B244-F9EBD1D3200D}" destId="{06CCD20B-3B24-3748-BAEA-9B182F741232}" srcOrd="0" destOrd="0" presId="urn:microsoft.com/office/officeart/2005/8/layout/orgChart1"/>
    <dgm:cxn modelId="{592412F8-1214-AB45-BB20-139BD2A692B2}" srcId="{53151D35-983A-C946-A440-54F5EB18FDFF}" destId="{6CE0F726-4BF8-D346-B2C3-3A63200A945A}" srcOrd="0" destOrd="0" parTransId="{0D8739D0-7DBD-7A42-A7A4-ED15CEE1A833}" sibTransId="{2B2E6293-7ACF-894A-AD4E-B39559871521}"/>
    <dgm:cxn modelId="{3541ECA6-DA95-8348-97C2-CCBA156BFC27}" srcId="{4DDFC4FC-BFF5-BA4A-AD70-B7EF4EE45ECB}" destId="{BF1C72A3-A711-FD44-92CF-0A35738F1F61}" srcOrd="0" destOrd="0" parTransId="{5636543F-2567-7248-A1B6-49E9D4EE6940}" sibTransId="{EA308E31-7134-8240-8C55-98F9302F51F0}"/>
    <dgm:cxn modelId="{A68B839B-92B7-CD4F-8764-2BF2CD4D9D1C}" srcId="{53151D35-983A-C946-A440-54F5EB18FDFF}" destId="{4DDFC4FC-BFF5-BA4A-AD70-B7EF4EE45ECB}" srcOrd="1" destOrd="0" parTransId="{E68E00A2-C031-DE4E-8647-4E6F018F2BFF}" sibTransId="{B6EF3BA2-54FC-A343-A660-183B125E0670}"/>
    <dgm:cxn modelId="{BE52AD35-3E69-F148-94EB-FC5AF18DAF55}" type="presOf" srcId="{94DED0A8-15CC-6D43-AB09-8155ED165C9C}" destId="{7C13B162-2C59-DA48-82C3-99603DD0A808}" srcOrd="1" destOrd="0" presId="urn:microsoft.com/office/officeart/2005/8/layout/orgChart1"/>
    <dgm:cxn modelId="{9DE5C166-1B03-3D46-9E6D-A1564F34AF85}" type="presOf" srcId="{08AD8C75-1097-624C-80EE-908104381053}" destId="{37E117BC-AC28-0D48-9832-AAA3BB91A694}" srcOrd="0" destOrd="0" presId="urn:microsoft.com/office/officeart/2005/8/layout/orgChart1"/>
    <dgm:cxn modelId="{12E8D964-60D7-4645-9B4B-5F7C6D8F1CE7}" type="presOf" srcId="{2F084EC5-2E07-B44B-8F1E-EF914800A792}" destId="{0CDCD451-5AE4-2441-AE19-82736F133783}" srcOrd="0" destOrd="0" presId="urn:microsoft.com/office/officeart/2005/8/layout/orgChart1"/>
    <dgm:cxn modelId="{0A01E4F8-AB90-8A4F-B699-7E0B4C5EF1F6}" type="presOf" srcId="{B759C9CF-48E4-E441-B244-F9EBD1D3200D}" destId="{A241E94F-9FE4-3842-A708-CE8628731837}" srcOrd="1" destOrd="0" presId="urn:microsoft.com/office/officeart/2005/8/layout/orgChart1"/>
    <dgm:cxn modelId="{F396AB5A-07E8-564B-917D-8E25EFFDF2CD}" type="presOf" srcId="{53151D35-983A-C946-A440-54F5EB18FDFF}" destId="{665F9B70-9D3F-ED4F-AC0D-E2D336EBBFD0}" srcOrd="0" destOrd="0" presId="urn:microsoft.com/office/officeart/2005/8/layout/orgChart1"/>
    <dgm:cxn modelId="{0F47B649-DAB4-AE41-96D3-8AFD9830F3EA}" type="presOf" srcId="{53151D35-983A-C946-A440-54F5EB18FDFF}" destId="{F42DC2DF-800C-8943-8C9D-A884DFE812D4}" srcOrd="1" destOrd="0" presId="urn:microsoft.com/office/officeart/2005/8/layout/orgChart1"/>
    <dgm:cxn modelId="{D1EFE7F4-E0ED-024A-BCEF-7C5CFBFAF5DF}" type="presOf" srcId="{4DAE86F6-151A-1143-BD0C-851D15A7B371}" destId="{EDF903A3-05F3-7D4C-87AD-E44E6D343B73}" srcOrd="1" destOrd="0" presId="urn:microsoft.com/office/officeart/2005/8/layout/orgChart1"/>
    <dgm:cxn modelId="{8E3FA49F-F5F6-8249-939B-0CF96B39FA4E}" srcId="{BF1C72A3-A711-FD44-92CF-0A35738F1F61}" destId="{C2F22388-1695-5048-97A4-51D462C11ECB}" srcOrd="0" destOrd="0" parTransId="{FEBA99C7-7106-154D-A007-4006B94454A9}" sibTransId="{D0E07839-DA69-7242-9CFF-703F89F16154}"/>
    <dgm:cxn modelId="{42EC0DBC-25C7-8C48-ABFF-D68312451879}" srcId="{53151D35-983A-C946-A440-54F5EB18FDFF}" destId="{C9755243-AD4C-564C-B494-74F0BC3A6C6C}" srcOrd="3" destOrd="0" parTransId="{07F445B7-7AFA-BC48-8D70-5E0C79B2E7A6}" sibTransId="{F81A7CA5-DE8B-A24F-A7EE-17F3B0C984BD}"/>
    <dgm:cxn modelId="{C7644B7F-440D-E744-A6B0-9475B9B08C7B}" type="presOf" srcId="{6CE0F726-4BF8-D346-B2C3-3A63200A945A}" destId="{C96B552B-816C-CF4E-84BE-6C149FC2604C}" srcOrd="0" destOrd="0" presId="urn:microsoft.com/office/officeart/2005/8/layout/orgChart1"/>
    <dgm:cxn modelId="{1722AB7A-E92B-8345-A2AC-564BB43DB0DF}" type="presOf" srcId="{CF223A48-D0FD-FC40-A541-2C48D466EAC5}" destId="{141C598A-78FB-F240-BB2C-3CB31C4FC079}" srcOrd="0" destOrd="0" presId="urn:microsoft.com/office/officeart/2005/8/layout/orgChart1"/>
    <dgm:cxn modelId="{222C2944-7AF0-AC4F-96FA-A3BB893A569A}" type="presOf" srcId="{87A92723-37B9-D04D-A5C8-9593A0EA1851}" destId="{242BAF25-75F5-8A40-9263-6A9D8BBA704C}" srcOrd="0" destOrd="0" presId="urn:microsoft.com/office/officeart/2005/8/layout/orgChart1"/>
    <dgm:cxn modelId="{54032574-FCD2-E041-8FD2-B466F98BBD2D}" srcId="{87A92723-37B9-D04D-A5C8-9593A0EA1851}" destId="{CF223A48-D0FD-FC40-A541-2C48D466EAC5}" srcOrd="0" destOrd="0" parTransId="{991DBED1-BFD1-6D47-A1D8-99EE3FD66051}" sibTransId="{EDA40CCC-7349-8A49-ADE3-3E1E481B9284}"/>
    <dgm:cxn modelId="{8928056E-5B22-0240-B02F-5370A450AE6E}" srcId="{2F084EC5-2E07-B44B-8F1E-EF914800A792}" destId="{08AD8C75-1097-624C-80EE-908104381053}" srcOrd="0" destOrd="0" parTransId="{D89F5E73-C7B5-D344-9FC5-4327DD1F3D15}" sibTransId="{7B092C19-D467-4E40-92DF-5F6EA1C6E3D3}"/>
    <dgm:cxn modelId="{1BDEFBF5-B5E2-E043-BFC6-B17D659539EA}" type="presOf" srcId="{C2F22388-1695-5048-97A4-51D462C11ECB}" destId="{B31F8A28-D38C-234D-8F25-0D65A90BD894}" srcOrd="0" destOrd="0" presId="urn:microsoft.com/office/officeart/2005/8/layout/orgChart1"/>
    <dgm:cxn modelId="{56C7FD1D-A8FC-4D4B-AEF2-AAEF1B6EE688}" type="presOf" srcId="{08AD8C75-1097-624C-80EE-908104381053}" destId="{42102C5E-FF64-0B4E-8A47-E4A634E754EA}" srcOrd="1" destOrd="0" presId="urn:microsoft.com/office/officeart/2005/8/layout/orgChart1"/>
    <dgm:cxn modelId="{E4A112C6-5F24-5347-AA93-5362887EADFD}" type="presOf" srcId="{0D8739D0-7DBD-7A42-A7A4-ED15CEE1A833}" destId="{E24925FA-9AFE-0D4E-95E9-97C6B73E0ADF}" srcOrd="0" destOrd="0" presId="urn:microsoft.com/office/officeart/2005/8/layout/orgChart1"/>
    <dgm:cxn modelId="{561D7041-2FC9-B443-8972-BE4705914330}" type="presOf" srcId="{991DBED1-BFD1-6D47-A1D8-99EE3FD66051}" destId="{A33A8D2B-41F1-7145-87EA-D2439F77F0DC}" srcOrd="0" destOrd="0" presId="urn:microsoft.com/office/officeart/2005/8/layout/orgChart1"/>
    <dgm:cxn modelId="{A9B09549-327C-EC4D-8C30-F146BC009636}" type="presOf" srcId="{94DED0A8-15CC-6D43-AB09-8155ED165C9C}" destId="{0B8F4462-78C0-9648-8C4B-7A6780A3ED74}" srcOrd="0" destOrd="0" presId="urn:microsoft.com/office/officeart/2005/8/layout/orgChart1"/>
    <dgm:cxn modelId="{45671F7A-C0D1-CE44-A25B-75A02077F4E7}" type="presOf" srcId="{FEBA99C7-7106-154D-A007-4006B94454A9}" destId="{09CD81A5-6C5F-CE4F-A741-CF1D22695BA7}" srcOrd="0" destOrd="0" presId="urn:microsoft.com/office/officeart/2005/8/layout/orgChart1"/>
    <dgm:cxn modelId="{81F9D8EB-628D-EE4A-98DC-68F2A64B755A}" type="presOf" srcId="{0ED02C96-E0B7-0742-AC33-4F85E2255186}" destId="{A0E7CBA1-5A07-DB41-86D1-81275D8254CA}" srcOrd="0" destOrd="0" presId="urn:microsoft.com/office/officeart/2005/8/layout/orgChart1"/>
    <dgm:cxn modelId="{386B18EF-E119-9241-8CB1-D41427E2E5D0}" type="presOf" srcId="{E68E00A2-C031-DE4E-8647-4E6F018F2BFF}" destId="{C86E475C-E0E0-0040-B38A-4FEB1488C942}" srcOrd="0" destOrd="0" presId="urn:microsoft.com/office/officeart/2005/8/layout/orgChart1"/>
    <dgm:cxn modelId="{8279A3C3-EBCF-514A-929A-B5AB06FB5E5E}" type="presOf" srcId="{CF223A48-D0FD-FC40-A541-2C48D466EAC5}" destId="{0D4D85BA-EFEC-7A4F-9001-CDAE156AA5B1}" srcOrd="1" destOrd="0" presId="urn:microsoft.com/office/officeart/2005/8/layout/orgChart1"/>
    <dgm:cxn modelId="{B9FC2025-DFBC-F442-B831-83189E4A333C}" type="presOf" srcId="{D89F5E73-C7B5-D344-9FC5-4327DD1F3D15}" destId="{E7803A64-9E33-8442-9511-47219B648DE1}" srcOrd="0" destOrd="0" presId="urn:microsoft.com/office/officeart/2005/8/layout/orgChart1"/>
    <dgm:cxn modelId="{219A9F1D-B0C5-D642-A6E2-D4D9D3DE8AB0}" type="presOf" srcId="{3F7E35BC-6D79-2A46-9B26-2986F90A0620}" destId="{0187F8A2-733C-634A-941D-7BDB2D5272CD}" srcOrd="0" destOrd="0" presId="urn:microsoft.com/office/officeart/2005/8/layout/orgChart1"/>
    <dgm:cxn modelId="{05E34D0B-C0F5-674E-912C-530E343B188A}" type="presOf" srcId="{5636543F-2567-7248-A1B6-49E9D4EE6940}" destId="{9BFB1282-3509-7648-98AB-903364281E71}" srcOrd="0" destOrd="0" presId="urn:microsoft.com/office/officeart/2005/8/layout/orgChart1"/>
    <dgm:cxn modelId="{CAE1E700-A2C2-0141-94F4-423B25A9B3D1}" type="presOf" srcId="{4DDFC4FC-BFF5-BA4A-AD70-B7EF4EE45ECB}" destId="{DBD2332F-75D7-4140-96FC-3346394A5843}" srcOrd="0" destOrd="0" presId="urn:microsoft.com/office/officeart/2005/8/layout/orgChart1"/>
    <dgm:cxn modelId="{66BBEEB3-9EE8-924F-BE80-955A769AF049}" type="presOf" srcId="{2F084EC5-2E07-B44B-8F1E-EF914800A792}" destId="{92A5FF61-76E0-CF40-B547-84E243D96D71}" srcOrd="1" destOrd="0" presId="urn:microsoft.com/office/officeart/2005/8/layout/orgChart1"/>
    <dgm:cxn modelId="{C4494A7B-A4FB-B74C-AF8E-EB307B5C6922}" type="presOf" srcId="{4DAE86F6-151A-1143-BD0C-851D15A7B371}" destId="{422D7CC4-04AE-2B40-99FC-82542869987E}" srcOrd="0" destOrd="0" presId="urn:microsoft.com/office/officeart/2005/8/layout/orgChart1"/>
    <dgm:cxn modelId="{4A94E260-0E0F-EA47-A11C-55AFE374D0FF}" type="presOf" srcId="{BF1C72A3-A711-FD44-92CF-0A35738F1F61}" destId="{45A42F51-1492-1B4D-9C9E-492045C95CD3}" srcOrd="0" destOrd="0" presId="urn:microsoft.com/office/officeart/2005/8/layout/orgChart1"/>
    <dgm:cxn modelId="{A434B52E-8150-E448-AB4D-6F988B8577A8}" type="presOf" srcId="{6CE0F726-4BF8-D346-B2C3-3A63200A945A}" destId="{850C1CBF-A0C4-7D42-8233-C7004BA73600}" srcOrd="1" destOrd="0" presId="urn:microsoft.com/office/officeart/2005/8/layout/orgChart1"/>
    <dgm:cxn modelId="{A7389795-D327-C147-BF09-B09583CD6292}" type="presOf" srcId="{4DDFC4FC-BFF5-BA4A-AD70-B7EF4EE45ECB}" destId="{E1F164C0-F5A0-0B43-8C36-DC1F1F5174D7}" srcOrd="1" destOrd="0" presId="urn:microsoft.com/office/officeart/2005/8/layout/orgChart1"/>
    <dgm:cxn modelId="{14E6C043-BCB8-5A42-954E-130FA97F92C2}" type="presOf" srcId="{96CB5D6B-BF01-EE4C-B9B2-E3DD92CBDBAB}" destId="{891F891F-B31F-864D-B8AD-2791F79E3A61}" srcOrd="0" destOrd="0" presId="urn:microsoft.com/office/officeart/2005/8/layout/orgChart1"/>
    <dgm:cxn modelId="{99D780A9-8C84-A544-950C-DF4D4FBBC558}" type="presOf" srcId="{C9755243-AD4C-564C-B494-74F0BC3A6C6C}" destId="{E9A0B9F0-46E0-2344-9C44-343069A67E06}" srcOrd="1" destOrd="0" presId="urn:microsoft.com/office/officeart/2005/8/layout/orgChart1"/>
    <dgm:cxn modelId="{68960D98-1B85-7540-8FAF-9410A4E3120E}" srcId="{6CE0F726-4BF8-D346-B2C3-3A63200A945A}" destId="{B759C9CF-48E4-E441-B244-F9EBD1D3200D}" srcOrd="0" destOrd="0" parTransId="{0ED02C96-E0B7-0742-AC33-4F85E2255186}" sibTransId="{724F4642-5DF3-2F4D-8490-F31FDA827659}"/>
    <dgm:cxn modelId="{20C9F764-C00D-FC49-84E0-BFD852017DE3}" type="presParOf" srcId="{0187F8A2-733C-634A-941D-7BDB2D5272CD}" destId="{F596E398-B695-D94B-8DA6-12D08D1D0991}" srcOrd="0" destOrd="0" presId="urn:microsoft.com/office/officeart/2005/8/layout/orgChart1"/>
    <dgm:cxn modelId="{072C3785-8A8A-244A-8F39-F05A9E9CB436}" type="presParOf" srcId="{F596E398-B695-D94B-8DA6-12D08D1D0991}" destId="{B7522818-74FF-1D40-9D17-DA754A437C73}" srcOrd="0" destOrd="0" presId="urn:microsoft.com/office/officeart/2005/8/layout/orgChart1"/>
    <dgm:cxn modelId="{90710184-0079-D54C-A1A2-5E6377714041}" type="presParOf" srcId="{B7522818-74FF-1D40-9D17-DA754A437C73}" destId="{665F9B70-9D3F-ED4F-AC0D-E2D336EBBFD0}" srcOrd="0" destOrd="0" presId="urn:microsoft.com/office/officeart/2005/8/layout/orgChart1"/>
    <dgm:cxn modelId="{301609AD-4A20-C34D-AD54-2490636BA456}" type="presParOf" srcId="{B7522818-74FF-1D40-9D17-DA754A437C73}" destId="{F42DC2DF-800C-8943-8C9D-A884DFE812D4}" srcOrd="1" destOrd="0" presId="urn:microsoft.com/office/officeart/2005/8/layout/orgChart1"/>
    <dgm:cxn modelId="{823F2EA6-66FF-724C-B44E-A98CD7BE1D3D}" type="presParOf" srcId="{F596E398-B695-D94B-8DA6-12D08D1D0991}" destId="{02E9FE75-1AA6-7A42-962C-B8756B5E1C85}" srcOrd="1" destOrd="0" presId="urn:microsoft.com/office/officeart/2005/8/layout/orgChart1"/>
    <dgm:cxn modelId="{199927E0-B875-A540-85FE-9F8C5BC82B37}" type="presParOf" srcId="{02E9FE75-1AA6-7A42-962C-B8756B5E1C85}" destId="{E24925FA-9AFE-0D4E-95E9-97C6B73E0ADF}" srcOrd="0" destOrd="0" presId="urn:microsoft.com/office/officeart/2005/8/layout/orgChart1"/>
    <dgm:cxn modelId="{34BFEDDA-28F4-BE48-966B-EAF4856450DB}" type="presParOf" srcId="{02E9FE75-1AA6-7A42-962C-B8756B5E1C85}" destId="{7370F591-B4F4-524A-BA78-F8A3482AA2BD}" srcOrd="1" destOrd="0" presId="urn:microsoft.com/office/officeart/2005/8/layout/orgChart1"/>
    <dgm:cxn modelId="{68C1BB69-F993-654E-8FA0-E22FE58DB9AC}" type="presParOf" srcId="{7370F591-B4F4-524A-BA78-F8A3482AA2BD}" destId="{16D4D517-0F4B-FC42-8771-CEA82AC36A87}" srcOrd="0" destOrd="0" presId="urn:microsoft.com/office/officeart/2005/8/layout/orgChart1"/>
    <dgm:cxn modelId="{614B3886-356A-7F45-9285-55E4791CB4E5}" type="presParOf" srcId="{16D4D517-0F4B-FC42-8771-CEA82AC36A87}" destId="{C96B552B-816C-CF4E-84BE-6C149FC2604C}" srcOrd="0" destOrd="0" presId="urn:microsoft.com/office/officeart/2005/8/layout/orgChart1"/>
    <dgm:cxn modelId="{569913B5-E936-4B46-B263-0C78FBE3C639}" type="presParOf" srcId="{16D4D517-0F4B-FC42-8771-CEA82AC36A87}" destId="{850C1CBF-A0C4-7D42-8233-C7004BA73600}" srcOrd="1" destOrd="0" presId="urn:microsoft.com/office/officeart/2005/8/layout/orgChart1"/>
    <dgm:cxn modelId="{C47B5FB6-F68B-5F49-AE6A-833B728C0EA7}" type="presParOf" srcId="{7370F591-B4F4-524A-BA78-F8A3482AA2BD}" destId="{AB3C8324-C300-A841-AEC4-DE5D872FF968}" srcOrd="1" destOrd="0" presId="urn:microsoft.com/office/officeart/2005/8/layout/orgChart1"/>
    <dgm:cxn modelId="{1251368A-8F5D-B64C-869E-6DF76388543E}" type="presParOf" srcId="{AB3C8324-C300-A841-AEC4-DE5D872FF968}" destId="{A0E7CBA1-5A07-DB41-86D1-81275D8254CA}" srcOrd="0" destOrd="0" presId="urn:microsoft.com/office/officeart/2005/8/layout/orgChart1"/>
    <dgm:cxn modelId="{A0AAD562-226E-5344-A3D1-435157E771D3}" type="presParOf" srcId="{AB3C8324-C300-A841-AEC4-DE5D872FF968}" destId="{2883A1AF-4661-7C48-B9A1-DF1621242EC5}" srcOrd="1" destOrd="0" presId="urn:microsoft.com/office/officeart/2005/8/layout/orgChart1"/>
    <dgm:cxn modelId="{4657DE35-EF29-7749-9462-551D69600DD0}" type="presParOf" srcId="{2883A1AF-4661-7C48-B9A1-DF1621242EC5}" destId="{6B5238F8-6E19-C942-A7A4-2CC6CF9CF513}" srcOrd="0" destOrd="0" presId="urn:microsoft.com/office/officeart/2005/8/layout/orgChart1"/>
    <dgm:cxn modelId="{C0047DF4-99E2-894D-B959-79DD3C97F622}" type="presParOf" srcId="{6B5238F8-6E19-C942-A7A4-2CC6CF9CF513}" destId="{06CCD20B-3B24-3748-BAEA-9B182F741232}" srcOrd="0" destOrd="0" presId="urn:microsoft.com/office/officeart/2005/8/layout/orgChart1"/>
    <dgm:cxn modelId="{E91568CF-6BA1-CF40-93C4-04228A4FF0DD}" type="presParOf" srcId="{6B5238F8-6E19-C942-A7A4-2CC6CF9CF513}" destId="{A241E94F-9FE4-3842-A708-CE8628731837}" srcOrd="1" destOrd="0" presId="urn:microsoft.com/office/officeart/2005/8/layout/orgChart1"/>
    <dgm:cxn modelId="{456B8AE7-0906-F94A-BD84-052F56C62C2A}" type="presParOf" srcId="{2883A1AF-4661-7C48-B9A1-DF1621242EC5}" destId="{F20A570F-68D3-D941-8EEA-4331B65187DE}" srcOrd="1" destOrd="0" presId="urn:microsoft.com/office/officeart/2005/8/layout/orgChart1"/>
    <dgm:cxn modelId="{C0A39813-BDD2-FD41-A387-5FC0FFD91B7F}" type="presParOf" srcId="{F20A570F-68D3-D941-8EEA-4331B65187DE}" destId="{384D64FC-56EA-FB41-BF3F-128791B9D447}" srcOrd="0" destOrd="0" presId="urn:microsoft.com/office/officeart/2005/8/layout/orgChart1"/>
    <dgm:cxn modelId="{106E3414-DF49-0A42-B9D7-EAE1A4B19AB2}" type="presParOf" srcId="{F20A570F-68D3-D941-8EEA-4331B65187DE}" destId="{FBCDE1F0-4C6E-A049-B8A6-4BECBFC1728E}" srcOrd="1" destOrd="0" presId="urn:microsoft.com/office/officeart/2005/8/layout/orgChart1"/>
    <dgm:cxn modelId="{2AA5BDC5-23C6-914E-AD32-24CDEDA7E621}" type="presParOf" srcId="{FBCDE1F0-4C6E-A049-B8A6-4BECBFC1728E}" destId="{80CDE825-548B-134B-9680-C0C042A2CDE9}" srcOrd="0" destOrd="0" presId="urn:microsoft.com/office/officeart/2005/8/layout/orgChart1"/>
    <dgm:cxn modelId="{022648C3-DD84-5647-99AC-9C01CE570650}" type="presParOf" srcId="{80CDE825-548B-134B-9680-C0C042A2CDE9}" destId="{422D7CC4-04AE-2B40-99FC-82542869987E}" srcOrd="0" destOrd="0" presId="urn:microsoft.com/office/officeart/2005/8/layout/orgChart1"/>
    <dgm:cxn modelId="{8B1700B9-A809-5C43-9628-152A3C2AD5EA}" type="presParOf" srcId="{80CDE825-548B-134B-9680-C0C042A2CDE9}" destId="{EDF903A3-05F3-7D4C-87AD-E44E6D343B73}" srcOrd="1" destOrd="0" presId="urn:microsoft.com/office/officeart/2005/8/layout/orgChart1"/>
    <dgm:cxn modelId="{BA9A445F-E84D-6341-9815-E310FDBD545E}" type="presParOf" srcId="{FBCDE1F0-4C6E-A049-B8A6-4BECBFC1728E}" destId="{4AAB713B-5A77-7842-9D1E-0B79E4A1A88B}" srcOrd="1" destOrd="0" presId="urn:microsoft.com/office/officeart/2005/8/layout/orgChart1"/>
    <dgm:cxn modelId="{3A3787CF-112F-A149-A4EB-D0AB88E3411A}" type="presParOf" srcId="{FBCDE1F0-4C6E-A049-B8A6-4BECBFC1728E}" destId="{A7D74610-1416-9341-A22C-28D4703B6757}" srcOrd="2" destOrd="0" presId="urn:microsoft.com/office/officeart/2005/8/layout/orgChart1"/>
    <dgm:cxn modelId="{14DB0313-D209-474D-BE00-0E8AD45F3B72}" type="presParOf" srcId="{2883A1AF-4661-7C48-B9A1-DF1621242EC5}" destId="{598174ED-D5CD-964F-95E6-E5F5F55EDE99}" srcOrd="2" destOrd="0" presId="urn:microsoft.com/office/officeart/2005/8/layout/orgChart1"/>
    <dgm:cxn modelId="{450A4D09-2280-CC41-B4B1-FE0DC3338F40}" type="presParOf" srcId="{7370F591-B4F4-524A-BA78-F8A3482AA2BD}" destId="{CC4AE88C-D02D-3B4E-BDC7-5DD3F266136C}" srcOrd="2" destOrd="0" presId="urn:microsoft.com/office/officeart/2005/8/layout/orgChart1"/>
    <dgm:cxn modelId="{43A9325F-A16C-2648-BD10-F92BDBB16CF6}" type="presParOf" srcId="{02E9FE75-1AA6-7A42-962C-B8756B5E1C85}" destId="{C86E475C-E0E0-0040-B38A-4FEB1488C942}" srcOrd="2" destOrd="0" presId="urn:microsoft.com/office/officeart/2005/8/layout/orgChart1"/>
    <dgm:cxn modelId="{CADC9FFC-9A1B-254E-9F22-F93A39917A2B}" type="presParOf" srcId="{02E9FE75-1AA6-7A42-962C-B8756B5E1C85}" destId="{985048F6-67B6-A14D-8EB8-8023729C2613}" srcOrd="3" destOrd="0" presId="urn:microsoft.com/office/officeart/2005/8/layout/orgChart1"/>
    <dgm:cxn modelId="{23052BF6-4813-C040-A662-B8185A16F9FB}" type="presParOf" srcId="{985048F6-67B6-A14D-8EB8-8023729C2613}" destId="{27551C07-AB77-C04A-8DBB-C98EFF34424F}" srcOrd="0" destOrd="0" presId="urn:microsoft.com/office/officeart/2005/8/layout/orgChart1"/>
    <dgm:cxn modelId="{A384B335-7B50-FC4B-9998-C7F88DFD7E24}" type="presParOf" srcId="{27551C07-AB77-C04A-8DBB-C98EFF34424F}" destId="{DBD2332F-75D7-4140-96FC-3346394A5843}" srcOrd="0" destOrd="0" presId="urn:microsoft.com/office/officeart/2005/8/layout/orgChart1"/>
    <dgm:cxn modelId="{8EFD7AB4-9670-324A-B04C-6C170381098D}" type="presParOf" srcId="{27551C07-AB77-C04A-8DBB-C98EFF34424F}" destId="{E1F164C0-F5A0-0B43-8C36-DC1F1F5174D7}" srcOrd="1" destOrd="0" presId="urn:microsoft.com/office/officeart/2005/8/layout/orgChart1"/>
    <dgm:cxn modelId="{BA280995-9859-204B-A25E-F8A0CA2F8CCA}" type="presParOf" srcId="{985048F6-67B6-A14D-8EB8-8023729C2613}" destId="{3D5547FE-CB0C-3544-B363-B15880B45D1E}" srcOrd="1" destOrd="0" presId="urn:microsoft.com/office/officeart/2005/8/layout/orgChart1"/>
    <dgm:cxn modelId="{9106F68A-7DCF-7A40-B4F2-D977723366BA}" type="presParOf" srcId="{3D5547FE-CB0C-3544-B363-B15880B45D1E}" destId="{9BFB1282-3509-7648-98AB-903364281E71}" srcOrd="0" destOrd="0" presId="urn:microsoft.com/office/officeart/2005/8/layout/orgChart1"/>
    <dgm:cxn modelId="{52F155AA-4001-BF42-B404-55B5165F0491}" type="presParOf" srcId="{3D5547FE-CB0C-3544-B363-B15880B45D1E}" destId="{70FE704B-C9C2-4E4D-AECB-907D38A38353}" srcOrd="1" destOrd="0" presId="urn:microsoft.com/office/officeart/2005/8/layout/orgChart1"/>
    <dgm:cxn modelId="{31FD106B-5B15-A141-930C-8B147885FF49}" type="presParOf" srcId="{70FE704B-C9C2-4E4D-AECB-907D38A38353}" destId="{9071D1E5-08F3-B744-883D-0B1775985A9F}" srcOrd="0" destOrd="0" presId="urn:microsoft.com/office/officeart/2005/8/layout/orgChart1"/>
    <dgm:cxn modelId="{98A870D3-F899-A143-9331-A5B4BDD6AF7D}" type="presParOf" srcId="{9071D1E5-08F3-B744-883D-0B1775985A9F}" destId="{45A42F51-1492-1B4D-9C9E-492045C95CD3}" srcOrd="0" destOrd="0" presId="urn:microsoft.com/office/officeart/2005/8/layout/orgChart1"/>
    <dgm:cxn modelId="{B63E1E9E-50E9-BD47-964B-491027E45E42}" type="presParOf" srcId="{9071D1E5-08F3-B744-883D-0B1775985A9F}" destId="{589273F9-3046-A342-9615-189ED0E28CF7}" srcOrd="1" destOrd="0" presId="urn:microsoft.com/office/officeart/2005/8/layout/orgChart1"/>
    <dgm:cxn modelId="{418C4FF0-4C28-2245-8F31-305320E17558}" type="presParOf" srcId="{70FE704B-C9C2-4E4D-AECB-907D38A38353}" destId="{ABC49DC2-BF00-B94A-A007-0FB7828123AB}" srcOrd="1" destOrd="0" presId="urn:microsoft.com/office/officeart/2005/8/layout/orgChart1"/>
    <dgm:cxn modelId="{AF04FF87-3120-504A-8A2D-FBAF7C84015F}" type="presParOf" srcId="{ABC49DC2-BF00-B94A-A007-0FB7828123AB}" destId="{09CD81A5-6C5F-CE4F-A741-CF1D22695BA7}" srcOrd="0" destOrd="0" presId="urn:microsoft.com/office/officeart/2005/8/layout/orgChart1"/>
    <dgm:cxn modelId="{CDC58574-BE4F-204E-9905-5823C63E4593}" type="presParOf" srcId="{ABC49DC2-BF00-B94A-A007-0FB7828123AB}" destId="{FED39CE2-3E0E-504B-A607-431583AC2168}" srcOrd="1" destOrd="0" presId="urn:microsoft.com/office/officeart/2005/8/layout/orgChart1"/>
    <dgm:cxn modelId="{D6901E62-2CC6-7841-A206-0D709CC3494D}" type="presParOf" srcId="{FED39CE2-3E0E-504B-A607-431583AC2168}" destId="{CD19E8E0-8B87-6F44-8F20-A0E45F875C76}" srcOrd="0" destOrd="0" presId="urn:microsoft.com/office/officeart/2005/8/layout/orgChart1"/>
    <dgm:cxn modelId="{3CAF7A25-0F12-5B44-9B6F-95E879F08CE6}" type="presParOf" srcId="{CD19E8E0-8B87-6F44-8F20-A0E45F875C76}" destId="{B31F8A28-D38C-234D-8F25-0D65A90BD894}" srcOrd="0" destOrd="0" presId="urn:microsoft.com/office/officeart/2005/8/layout/orgChart1"/>
    <dgm:cxn modelId="{CB32A1F2-6ED3-EB42-80B9-4EE4EEFA3094}" type="presParOf" srcId="{CD19E8E0-8B87-6F44-8F20-A0E45F875C76}" destId="{AFE2B7C0-CEDE-D844-B0FD-945C60B80993}" srcOrd="1" destOrd="0" presId="urn:microsoft.com/office/officeart/2005/8/layout/orgChart1"/>
    <dgm:cxn modelId="{43160067-DE06-6B4A-BEFD-C0A97506C9C6}" type="presParOf" srcId="{FED39CE2-3E0E-504B-A607-431583AC2168}" destId="{E1381EB1-58EA-274C-AA67-5A9F207CCB88}" srcOrd="1" destOrd="0" presId="urn:microsoft.com/office/officeart/2005/8/layout/orgChart1"/>
    <dgm:cxn modelId="{83004AD8-2496-2043-89D7-FE49E252218A}" type="presParOf" srcId="{FED39CE2-3E0E-504B-A607-431583AC2168}" destId="{D22D76F1-B85F-6D4F-BC6C-D79F4D4CDA83}" srcOrd="2" destOrd="0" presId="urn:microsoft.com/office/officeart/2005/8/layout/orgChart1"/>
    <dgm:cxn modelId="{316C8787-011A-2345-8463-59450E5C49FD}" type="presParOf" srcId="{70FE704B-C9C2-4E4D-AECB-907D38A38353}" destId="{ECD86DFE-016A-7848-90A4-560686BAE433}" srcOrd="2" destOrd="0" presId="urn:microsoft.com/office/officeart/2005/8/layout/orgChart1"/>
    <dgm:cxn modelId="{DCD9B658-816E-864D-8083-1CFD1A6DD7D6}" type="presParOf" srcId="{985048F6-67B6-A14D-8EB8-8023729C2613}" destId="{3B027579-3890-9F4B-B5E7-13953A8EB875}" srcOrd="2" destOrd="0" presId="urn:microsoft.com/office/officeart/2005/8/layout/orgChart1"/>
    <dgm:cxn modelId="{9698A51D-F8AD-F044-8672-98FE34A77A4A}" type="presParOf" srcId="{02E9FE75-1AA6-7A42-962C-B8756B5E1C85}" destId="{459606E8-6135-D047-8D1A-688E77D8AE6D}" srcOrd="4" destOrd="0" presId="urn:microsoft.com/office/officeart/2005/8/layout/orgChart1"/>
    <dgm:cxn modelId="{542161FC-3EFA-D94E-94DC-5FF8DDFE505B}" type="presParOf" srcId="{02E9FE75-1AA6-7A42-962C-B8756B5E1C85}" destId="{F3BB926C-40BC-FD4E-875E-A723DF23C0F3}" srcOrd="5" destOrd="0" presId="urn:microsoft.com/office/officeart/2005/8/layout/orgChart1"/>
    <dgm:cxn modelId="{6EC07996-3006-474D-9900-2C53B7349552}" type="presParOf" srcId="{F3BB926C-40BC-FD4E-875E-A723DF23C0F3}" destId="{D6B63229-22A5-0B4F-9BB8-AF6AE5B77505}" srcOrd="0" destOrd="0" presId="urn:microsoft.com/office/officeart/2005/8/layout/orgChart1"/>
    <dgm:cxn modelId="{08943324-BFF3-F448-A896-AA8DB9579B19}" type="presParOf" srcId="{D6B63229-22A5-0B4F-9BB8-AF6AE5B77505}" destId="{0B8F4462-78C0-9648-8C4B-7A6780A3ED74}" srcOrd="0" destOrd="0" presId="urn:microsoft.com/office/officeart/2005/8/layout/orgChart1"/>
    <dgm:cxn modelId="{D355F409-2D1D-0845-9D80-8CD0D5087E73}" type="presParOf" srcId="{D6B63229-22A5-0B4F-9BB8-AF6AE5B77505}" destId="{7C13B162-2C59-DA48-82C3-99603DD0A808}" srcOrd="1" destOrd="0" presId="urn:microsoft.com/office/officeart/2005/8/layout/orgChart1"/>
    <dgm:cxn modelId="{817E3897-B92B-8E46-837F-F92F024E7CC3}" type="presParOf" srcId="{F3BB926C-40BC-FD4E-875E-A723DF23C0F3}" destId="{4028F228-74C7-014D-8C77-1DD3DEBAB8CA}" srcOrd="1" destOrd="0" presId="urn:microsoft.com/office/officeart/2005/8/layout/orgChart1"/>
    <dgm:cxn modelId="{A8ED3B56-E2B6-D947-A275-912F855319CA}" type="presParOf" srcId="{4028F228-74C7-014D-8C77-1DD3DEBAB8CA}" destId="{8660AD28-C607-5642-BA62-F07DD1487671}" srcOrd="0" destOrd="0" presId="urn:microsoft.com/office/officeart/2005/8/layout/orgChart1"/>
    <dgm:cxn modelId="{1319E067-6613-2542-8391-E48DD4912FDF}" type="presParOf" srcId="{4028F228-74C7-014D-8C77-1DD3DEBAB8CA}" destId="{9454D1C2-B532-314C-99B6-EA38365A7983}" srcOrd="1" destOrd="0" presId="urn:microsoft.com/office/officeart/2005/8/layout/orgChart1"/>
    <dgm:cxn modelId="{C7CB2BE5-851E-D043-A19A-D3AB1B4E7B6C}" type="presParOf" srcId="{9454D1C2-B532-314C-99B6-EA38365A7983}" destId="{3A754356-32EB-F742-A141-16E6A61A1FEA}" srcOrd="0" destOrd="0" presId="urn:microsoft.com/office/officeart/2005/8/layout/orgChart1"/>
    <dgm:cxn modelId="{E4F05D42-4702-6C40-9008-DEEAD555150A}" type="presParOf" srcId="{3A754356-32EB-F742-A141-16E6A61A1FEA}" destId="{242BAF25-75F5-8A40-9263-6A9D8BBA704C}" srcOrd="0" destOrd="0" presId="urn:microsoft.com/office/officeart/2005/8/layout/orgChart1"/>
    <dgm:cxn modelId="{F73A2A51-8D33-1A49-9CDA-5E86BE4C136C}" type="presParOf" srcId="{3A754356-32EB-F742-A141-16E6A61A1FEA}" destId="{7C8854AB-5C9A-7246-9BB0-DCD4FC6A9AB9}" srcOrd="1" destOrd="0" presId="urn:microsoft.com/office/officeart/2005/8/layout/orgChart1"/>
    <dgm:cxn modelId="{CDD1C78E-02E8-C045-888E-39B40D901B4A}" type="presParOf" srcId="{9454D1C2-B532-314C-99B6-EA38365A7983}" destId="{129A1408-B56B-EE41-94D4-8D1C4869E527}" srcOrd="1" destOrd="0" presId="urn:microsoft.com/office/officeart/2005/8/layout/orgChart1"/>
    <dgm:cxn modelId="{5273CD2D-CF46-1743-92E4-E554EF852193}" type="presParOf" srcId="{129A1408-B56B-EE41-94D4-8D1C4869E527}" destId="{A33A8D2B-41F1-7145-87EA-D2439F77F0DC}" srcOrd="0" destOrd="0" presId="urn:microsoft.com/office/officeart/2005/8/layout/orgChart1"/>
    <dgm:cxn modelId="{B126FD5C-E08B-1A4F-AC24-801BD8D2E7D4}" type="presParOf" srcId="{129A1408-B56B-EE41-94D4-8D1C4869E527}" destId="{69EAF0EE-7C55-414D-83A9-F01E50773AB7}" srcOrd="1" destOrd="0" presId="urn:microsoft.com/office/officeart/2005/8/layout/orgChart1"/>
    <dgm:cxn modelId="{751BDC60-67BE-FD4C-BA7A-A35008125535}" type="presParOf" srcId="{69EAF0EE-7C55-414D-83A9-F01E50773AB7}" destId="{562DCA8A-2B3B-874E-92DA-BF809817A9B7}" srcOrd="0" destOrd="0" presId="urn:microsoft.com/office/officeart/2005/8/layout/orgChart1"/>
    <dgm:cxn modelId="{8DE599DA-CBF5-4F4E-8870-0800D8A6E5A0}" type="presParOf" srcId="{562DCA8A-2B3B-874E-92DA-BF809817A9B7}" destId="{141C598A-78FB-F240-BB2C-3CB31C4FC079}" srcOrd="0" destOrd="0" presId="urn:microsoft.com/office/officeart/2005/8/layout/orgChart1"/>
    <dgm:cxn modelId="{8D173722-932F-2942-B8CB-4EBEB1E3BE54}" type="presParOf" srcId="{562DCA8A-2B3B-874E-92DA-BF809817A9B7}" destId="{0D4D85BA-EFEC-7A4F-9001-CDAE156AA5B1}" srcOrd="1" destOrd="0" presId="urn:microsoft.com/office/officeart/2005/8/layout/orgChart1"/>
    <dgm:cxn modelId="{11BE4145-A33E-B04C-9D3D-EE00DB022C3F}" type="presParOf" srcId="{69EAF0EE-7C55-414D-83A9-F01E50773AB7}" destId="{035BE169-6B0D-194A-88C2-90CDF099488C}" srcOrd="1" destOrd="0" presId="urn:microsoft.com/office/officeart/2005/8/layout/orgChart1"/>
    <dgm:cxn modelId="{07059FA8-EF30-784E-BC0E-98BDAB093248}" type="presParOf" srcId="{69EAF0EE-7C55-414D-83A9-F01E50773AB7}" destId="{BAE22B25-1FA4-AA48-8A85-E3E78EBA0DA3}" srcOrd="2" destOrd="0" presId="urn:microsoft.com/office/officeart/2005/8/layout/orgChart1"/>
    <dgm:cxn modelId="{7497BF69-9B8D-6440-8B95-808F9236D5BD}" type="presParOf" srcId="{9454D1C2-B532-314C-99B6-EA38365A7983}" destId="{130C44BB-FD2F-FB48-9AAA-98F2DB873E57}" srcOrd="2" destOrd="0" presId="urn:microsoft.com/office/officeart/2005/8/layout/orgChart1"/>
    <dgm:cxn modelId="{4F308D09-3620-8C4B-8F77-701FCB3217ED}" type="presParOf" srcId="{F3BB926C-40BC-FD4E-875E-A723DF23C0F3}" destId="{B4AC7F9D-F8FE-1C42-8A0E-4E23E90BE187}" srcOrd="2" destOrd="0" presId="urn:microsoft.com/office/officeart/2005/8/layout/orgChart1"/>
    <dgm:cxn modelId="{83F5C79F-1073-9C43-BBE3-2EB8756AED78}" type="presParOf" srcId="{02E9FE75-1AA6-7A42-962C-B8756B5E1C85}" destId="{EE6E3B57-D377-5945-867C-9E348F8DBE86}" srcOrd="6" destOrd="0" presId="urn:microsoft.com/office/officeart/2005/8/layout/orgChart1"/>
    <dgm:cxn modelId="{AE48A13C-17DA-844A-BD9D-B9F33E38F331}" type="presParOf" srcId="{02E9FE75-1AA6-7A42-962C-B8756B5E1C85}" destId="{AD4E07AB-F844-7249-B3CD-D4CB7C8D5AF4}" srcOrd="7" destOrd="0" presId="urn:microsoft.com/office/officeart/2005/8/layout/orgChart1"/>
    <dgm:cxn modelId="{3A27109E-30E3-0546-99AA-F09EE9901E9B}" type="presParOf" srcId="{AD4E07AB-F844-7249-B3CD-D4CB7C8D5AF4}" destId="{7FC83A38-5115-9849-95C9-EB7F804C0F30}" srcOrd="0" destOrd="0" presId="urn:microsoft.com/office/officeart/2005/8/layout/orgChart1"/>
    <dgm:cxn modelId="{520E9A5D-7FD0-8B4D-907D-BE8C1E6DCF87}" type="presParOf" srcId="{7FC83A38-5115-9849-95C9-EB7F804C0F30}" destId="{356B947E-188F-FC4E-86C7-21385A1D53F7}" srcOrd="0" destOrd="0" presId="urn:microsoft.com/office/officeart/2005/8/layout/orgChart1"/>
    <dgm:cxn modelId="{9A1DD0A4-A68B-7B48-A6A2-248F33C42C58}" type="presParOf" srcId="{7FC83A38-5115-9849-95C9-EB7F804C0F30}" destId="{E9A0B9F0-46E0-2344-9C44-343069A67E06}" srcOrd="1" destOrd="0" presId="urn:microsoft.com/office/officeart/2005/8/layout/orgChart1"/>
    <dgm:cxn modelId="{4480A355-9917-7C4C-8B5C-744AEBD60BB3}" type="presParOf" srcId="{AD4E07AB-F844-7249-B3CD-D4CB7C8D5AF4}" destId="{6801ABC3-7CB8-0741-8B45-E0B83F8D81B7}" srcOrd="1" destOrd="0" presId="urn:microsoft.com/office/officeart/2005/8/layout/orgChart1"/>
    <dgm:cxn modelId="{8C7B9F1F-3238-1940-9538-5A0926F3C704}" type="presParOf" srcId="{6801ABC3-7CB8-0741-8B45-E0B83F8D81B7}" destId="{891F891F-B31F-864D-B8AD-2791F79E3A61}" srcOrd="0" destOrd="0" presId="urn:microsoft.com/office/officeart/2005/8/layout/orgChart1"/>
    <dgm:cxn modelId="{86F7737F-14CC-E74B-8AC4-1009F58B3C45}" type="presParOf" srcId="{6801ABC3-7CB8-0741-8B45-E0B83F8D81B7}" destId="{D3A9973E-C105-5B4D-B446-597AAC94951D}" srcOrd="1" destOrd="0" presId="urn:microsoft.com/office/officeart/2005/8/layout/orgChart1"/>
    <dgm:cxn modelId="{1C7C2C1B-05C8-4946-AE7C-25CB50445238}" type="presParOf" srcId="{D3A9973E-C105-5B4D-B446-597AAC94951D}" destId="{94DD37ED-E75B-7A47-8D1B-5A70C948FC07}" srcOrd="0" destOrd="0" presId="urn:microsoft.com/office/officeart/2005/8/layout/orgChart1"/>
    <dgm:cxn modelId="{8FFF35F8-9483-974A-971F-31E594B45F14}" type="presParOf" srcId="{94DD37ED-E75B-7A47-8D1B-5A70C948FC07}" destId="{0CDCD451-5AE4-2441-AE19-82736F133783}" srcOrd="0" destOrd="0" presId="urn:microsoft.com/office/officeart/2005/8/layout/orgChart1"/>
    <dgm:cxn modelId="{C2F8FEF4-5313-9A4F-A2B4-08BE6BEDDE86}" type="presParOf" srcId="{94DD37ED-E75B-7A47-8D1B-5A70C948FC07}" destId="{92A5FF61-76E0-CF40-B547-84E243D96D71}" srcOrd="1" destOrd="0" presId="urn:microsoft.com/office/officeart/2005/8/layout/orgChart1"/>
    <dgm:cxn modelId="{E4337170-C43A-FC4B-8F32-6CDEF82A1E24}" type="presParOf" srcId="{D3A9973E-C105-5B4D-B446-597AAC94951D}" destId="{550B2FB5-39EE-D849-8C75-6CB997B0F796}" srcOrd="1" destOrd="0" presId="urn:microsoft.com/office/officeart/2005/8/layout/orgChart1"/>
    <dgm:cxn modelId="{684A3BB4-8BB3-7148-B850-ECB7B66C1D04}" type="presParOf" srcId="{550B2FB5-39EE-D849-8C75-6CB997B0F796}" destId="{E7803A64-9E33-8442-9511-47219B648DE1}" srcOrd="0" destOrd="0" presId="urn:microsoft.com/office/officeart/2005/8/layout/orgChart1"/>
    <dgm:cxn modelId="{E61B32BD-B504-6E44-9D74-24461432B631}" type="presParOf" srcId="{550B2FB5-39EE-D849-8C75-6CB997B0F796}" destId="{1A984139-05E5-6746-9CC1-5046BFBCCCA9}" srcOrd="1" destOrd="0" presId="urn:microsoft.com/office/officeart/2005/8/layout/orgChart1"/>
    <dgm:cxn modelId="{BC50D9A2-697D-084E-BFC9-920BB8DF20BA}" type="presParOf" srcId="{1A984139-05E5-6746-9CC1-5046BFBCCCA9}" destId="{62EEEA06-EBEA-4F41-901F-B1375D5326E1}" srcOrd="0" destOrd="0" presId="urn:microsoft.com/office/officeart/2005/8/layout/orgChart1"/>
    <dgm:cxn modelId="{FFDA3219-C93A-DA49-8772-9DCEBF2AE64C}" type="presParOf" srcId="{62EEEA06-EBEA-4F41-901F-B1375D5326E1}" destId="{37E117BC-AC28-0D48-9832-AAA3BB91A694}" srcOrd="0" destOrd="0" presId="urn:microsoft.com/office/officeart/2005/8/layout/orgChart1"/>
    <dgm:cxn modelId="{D7A8BB34-C42D-2D4C-8C8F-0BFCFE9B79F5}" type="presParOf" srcId="{62EEEA06-EBEA-4F41-901F-B1375D5326E1}" destId="{42102C5E-FF64-0B4E-8A47-E4A634E754EA}" srcOrd="1" destOrd="0" presId="urn:microsoft.com/office/officeart/2005/8/layout/orgChart1"/>
    <dgm:cxn modelId="{5D602889-4918-2441-9DB8-3E82E38377FD}" type="presParOf" srcId="{1A984139-05E5-6746-9CC1-5046BFBCCCA9}" destId="{598E3B77-94D2-8C4B-8A7A-2B2B2405C560}" srcOrd="1" destOrd="0" presId="urn:microsoft.com/office/officeart/2005/8/layout/orgChart1"/>
    <dgm:cxn modelId="{FADBCDA0-A15B-334C-A9BB-FC7A254352D2}" type="presParOf" srcId="{1A984139-05E5-6746-9CC1-5046BFBCCCA9}" destId="{2FF6A07F-1DC6-FA4B-9069-3AF8F066CECD}" srcOrd="2" destOrd="0" presId="urn:microsoft.com/office/officeart/2005/8/layout/orgChart1"/>
    <dgm:cxn modelId="{2FD47A7F-0B7D-AA4D-9971-8DDC40EC0D01}" type="presParOf" srcId="{D3A9973E-C105-5B4D-B446-597AAC94951D}" destId="{7FFD2557-A4FC-7A43-BE5B-9E580E81F4E5}" srcOrd="2" destOrd="0" presId="urn:microsoft.com/office/officeart/2005/8/layout/orgChart1"/>
    <dgm:cxn modelId="{23EDEA5B-75EE-7C45-822B-8BA1A3721172}" type="presParOf" srcId="{AD4E07AB-F844-7249-B3CD-D4CB7C8D5AF4}" destId="{531E4B01-5C4A-384E-B27E-90158B734DC3}" srcOrd="2" destOrd="0" presId="urn:microsoft.com/office/officeart/2005/8/layout/orgChart1"/>
    <dgm:cxn modelId="{321FF39D-3168-FD47-8258-2403BDE7C05D}" type="presParOf" srcId="{F596E398-B695-D94B-8DA6-12D08D1D0991}" destId="{74788782-FCD1-C141-A682-6E98EB9FD8A4}"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C8B2D-E290-C941-8099-320D0C8F72D7}" type="doc">
      <dgm:prSet loTypeId="urn:microsoft.com/office/officeart/2005/8/layout/hierarchy2" loCatId="" qsTypeId="urn:microsoft.com/office/officeart/2005/8/quickstyle/simple4" qsCatId="simple" csTypeId="urn:microsoft.com/office/officeart/2005/8/colors/colorful3" csCatId="colorful" phldr="1"/>
      <dgm:spPr/>
      <dgm:t>
        <a:bodyPr/>
        <a:lstStyle/>
        <a:p>
          <a:endParaRPr lang="en-US"/>
        </a:p>
      </dgm:t>
    </dgm:pt>
    <dgm:pt modelId="{744AECCD-31B7-F342-A037-8D791892278A}">
      <dgm:prSet phldrT="[Text]" custT="1"/>
      <dgm:spPr>
        <a:solidFill>
          <a:srgbClr val="941651">
            <a:alpha val="27843"/>
          </a:srgbClr>
        </a:solidFill>
      </dgm:spPr>
      <dgm:t>
        <a:bodyPr/>
        <a:lstStyle/>
        <a:p>
          <a:r>
            <a:rPr lang="en-US" sz="1200" b="1" dirty="0">
              <a:solidFill>
                <a:schemeClr val="tx1"/>
              </a:solidFill>
            </a:rPr>
            <a:t>Affective disorders→ ↓serotonin  </a:t>
          </a:r>
          <a:endParaRPr lang="en-US" sz="1200" dirty="0">
            <a:solidFill>
              <a:schemeClr val="tx1"/>
            </a:solidFill>
          </a:endParaRPr>
        </a:p>
      </dgm:t>
    </dgm:pt>
    <dgm:pt modelId="{78F70F9E-32ED-634A-A9BF-9E58BE5080FA}" type="parTrans" cxnId="{3F371FAD-4DE4-334A-9AB4-380153165B12}">
      <dgm:prSet/>
      <dgm:spPr/>
      <dgm:t>
        <a:bodyPr/>
        <a:lstStyle/>
        <a:p>
          <a:endParaRPr lang="en-US">
            <a:solidFill>
              <a:schemeClr val="tx1"/>
            </a:solidFill>
          </a:endParaRPr>
        </a:p>
      </dgm:t>
    </dgm:pt>
    <dgm:pt modelId="{19A05A3C-3C83-BB46-B760-F42D491F3169}" type="sibTrans" cxnId="{3F371FAD-4DE4-334A-9AB4-380153165B12}">
      <dgm:prSet/>
      <dgm:spPr/>
      <dgm:t>
        <a:bodyPr/>
        <a:lstStyle/>
        <a:p>
          <a:endParaRPr lang="en-US">
            <a:solidFill>
              <a:schemeClr val="tx1"/>
            </a:solidFill>
          </a:endParaRPr>
        </a:p>
      </dgm:t>
    </dgm:pt>
    <dgm:pt modelId="{2D0AE3B2-D271-5544-9628-EC5CC36B8249}">
      <dgm:prSet phldrT="[Text]" custT="1"/>
      <dgm:spPr>
        <a:solidFill>
          <a:srgbClr val="009193">
            <a:alpha val="32157"/>
          </a:srgbClr>
        </a:solidFill>
      </dgm:spPr>
      <dgm:t>
        <a:bodyPr/>
        <a:lstStyle/>
        <a:p>
          <a:r>
            <a:rPr lang="de-DE" sz="1400" dirty="0">
              <a:solidFill>
                <a:schemeClr val="tx1"/>
              </a:solidFill>
            </a:rPr>
            <a:t>↑NE </a:t>
          </a:r>
          <a:endParaRPr lang="en-US" sz="1400" dirty="0">
            <a:solidFill>
              <a:schemeClr val="tx1"/>
            </a:solidFill>
          </a:endParaRPr>
        </a:p>
      </dgm:t>
    </dgm:pt>
    <dgm:pt modelId="{15B43C21-C9E8-6E48-848D-051C77492C5D}" type="parTrans" cxnId="{780DE264-D8DA-1F49-8F7F-304731EAE516}">
      <dgm:prSet/>
      <dgm:spPr>
        <a:ln>
          <a:solidFill>
            <a:srgbClr val="FDA5C1"/>
          </a:solidFill>
        </a:ln>
      </dgm:spPr>
      <dgm:t>
        <a:bodyPr/>
        <a:lstStyle/>
        <a:p>
          <a:endParaRPr lang="en-US" dirty="0">
            <a:solidFill>
              <a:schemeClr val="tx1"/>
            </a:solidFill>
          </a:endParaRPr>
        </a:p>
      </dgm:t>
    </dgm:pt>
    <dgm:pt modelId="{B690F44C-EF88-3A42-8773-16EAF0B223E5}" type="sibTrans" cxnId="{780DE264-D8DA-1F49-8F7F-304731EAE516}">
      <dgm:prSet/>
      <dgm:spPr/>
      <dgm:t>
        <a:bodyPr/>
        <a:lstStyle/>
        <a:p>
          <a:endParaRPr lang="en-US">
            <a:solidFill>
              <a:schemeClr val="tx1"/>
            </a:solidFill>
          </a:endParaRPr>
        </a:p>
      </dgm:t>
    </dgm:pt>
    <dgm:pt modelId="{6CB6D00B-06DB-BA4A-811C-EB7E7D6094E2}">
      <dgm:prSet phldrT="[Text]" custT="1"/>
      <dgm:spPr>
        <a:solidFill>
          <a:srgbClr val="FF9300">
            <a:alpha val="41961"/>
          </a:srgbClr>
        </a:solidFill>
      </dgm:spPr>
      <dgm:t>
        <a:bodyPr/>
        <a:lstStyle/>
        <a:p>
          <a:r>
            <a:rPr lang="en-US" sz="1400" b="1" dirty="0">
              <a:solidFill>
                <a:schemeClr val="tx1"/>
              </a:solidFill>
            </a:rPr>
            <a:t>Mania</a:t>
          </a:r>
          <a:r>
            <a:rPr lang="en-US" sz="1400" dirty="0">
              <a:solidFill>
                <a:schemeClr val="tx1"/>
              </a:solidFill>
            </a:rPr>
            <a:t>* </a:t>
          </a:r>
        </a:p>
      </dgm:t>
    </dgm:pt>
    <dgm:pt modelId="{C662319A-4A36-4A46-9172-F8CEBA9A6E67}" type="parTrans" cxnId="{6DC41D4F-23C2-7849-90AA-85E5B9AD1D83}">
      <dgm:prSet/>
      <dgm:spPr/>
      <dgm:t>
        <a:bodyPr/>
        <a:lstStyle/>
        <a:p>
          <a:endParaRPr lang="en-US" dirty="0">
            <a:solidFill>
              <a:schemeClr val="tx1"/>
            </a:solidFill>
          </a:endParaRPr>
        </a:p>
      </dgm:t>
    </dgm:pt>
    <dgm:pt modelId="{146BBF53-5163-9F4D-A755-5CD9DB382274}" type="sibTrans" cxnId="{6DC41D4F-23C2-7849-90AA-85E5B9AD1D83}">
      <dgm:prSet/>
      <dgm:spPr/>
      <dgm:t>
        <a:bodyPr/>
        <a:lstStyle/>
        <a:p>
          <a:endParaRPr lang="en-US">
            <a:solidFill>
              <a:schemeClr val="tx1"/>
            </a:solidFill>
          </a:endParaRPr>
        </a:p>
      </dgm:t>
    </dgm:pt>
    <dgm:pt modelId="{389BBEF9-9669-CB4F-AC9D-21086837AA56}">
      <dgm:prSet phldrT="[Text]" custT="1"/>
      <dgm:spPr>
        <a:solidFill>
          <a:srgbClr val="009193">
            <a:alpha val="32157"/>
          </a:srgbClr>
        </a:solidFill>
      </dgm:spPr>
      <dgm:t>
        <a:bodyPr/>
        <a:lstStyle/>
        <a:p>
          <a:r>
            <a:rPr lang="en-US" sz="1400" dirty="0">
              <a:solidFill>
                <a:schemeClr val="tx1"/>
              </a:solidFill>
            </a:rPr>
            <a:t>↓NE</a:t>
          </a:r>
        </a:p>
      </dgm:t>
    </dgm:pt>
    <dgm:pt modelId="{865D04EC-0B84-9040-A922-34CC767E0144}" type="parTrans" cxnId="{8CAA68B2-116D-AB4D-B1E0-684119E058B4}">
      <dgm:prSet/>
      <dgm:spPr>
        <a:ln>
          <a:solidFill>
            <a:srgbClr val="FDA5C1"/>
          </a:solidFill>
        </a:ln>
      </dgm:spPr>
      <dgm:t>
        <a:bodyPr/>
        <a:lstStyle/>
        <a:p>
          <a:endParaRPr lang="en-US" dirty="0">
            <a:solidFill>
              <a:schemeClr val="tx1"/>
            </a:solidFill>
          </a:endParaRPr>
        </a:p>
      </dgm:t>
    </dgm:pt>
    <dgm:pt modelId="{7C826DD2-E5A3-6540-9E96-F93F28E2C587}" type="sibTrans" cxnId="{8CAA68B2-116D-AB4D-B1E0-684119E058B4}">
      <dgm:prSet/>
      <dgm:spPr/>
      <dgm:t>
        <a:bodyPr/>
        <a:lstStyle/>
        <a:p>
          <a:endParaRPr lang="en-US">
            <a:solidFill>
              <a:schemeClr val="tx1"/>
            </a:solidFill>
          </a:endParaRPr>
        </a:p>
      </dgm:t>
    </dgm:pt>
    <dgm:pt modelId="{389A941B-7671-E745-A80C-45936E063748}">
      <dgm:prSet phldrT="[Text]" custT="1"/>
      <dgm:spPr>
        <a:solidFill>
          <a:srgbClr val="FF9300">
            <a:alpha val="41961"/>
          </a:srgbClr>
        </a:solidFill>
      </dgm:spPr>
      <dgm:t>
        <a:bodyPr/>
        <a:lstStyle/>
        <a:p>
          <a:r>
            <a:rPr lang="en-US" sz="1400" b="1" dirty="0">
              <a:solidFill>
                <a:schemeClr val="tx1"/>
              </a:solidFill>
            </a:rPr>
            <a:t>Depression </a:t>
          </a:r>
          <a:endParaRPr lang="en-US" sz="1400" dirty="0">
            <a:solidFill>
              <a:schemeClr val="tx1"/>
            </a:solidFill>
          </a:endParaRPr>
        </a:p>
      </dgm:t>
    </dgm:pt>
    <dgm:pt modelId="{E511959E-8F00-5A4D-9671-F053E37F2888}" type="parTrans" cxnId="{F587C713-B174-9D42-9134-BFC1A6655E5B}">
      <dgm:prSet/>
      <dgm:spPr/>
      <dgm:t>
        <a:bodyPr/>
        <a:lstStyle/>
        <a:p>
          <a:endParaRPr lang="en-US" dirty="0">
            <a:solidFill>
              <a:schemeClr val="tx1"/>
            </a:solidFill>
          </a:endParaRPr>
        </a:p>
      </dgm:t>
    </dgm:pt>
    <dgm:pt modelId="{FF0D27D1-3051-4844-B909-A49F55D827B4}" type="sibTrans" cxnId="{F587C713-B174-9D42-9134-BFC1A6655E5B}">
      <dgm:prSet/>
      <dgm:spPr/>
      <dgm:t>
        <a:bodyPr/>
        <a:lstStyle/>
        <a:p>
          <a:pPr rtl="0"/>
          <a:endParaRPr lang="en-US">
            <a:solidFill>
              <a:schemeClr val="tx1"/>
            </a:solidFill>
          </a:endParaRPr>
        </a:p>
      </dgm:t>
    </dgm:pt>
    <dgm:pt modelId="{F155608F-2C8A-E943-A013-6F713977AFAE}">
      <dgm:prSet phldrT="[Text]" custT="1"/>
      <dgm:spPr>
        <a:solidFill>
          <a:srgbClr val="FFD579">
            <a:alpha val="56078"/>
          </a:srgbClr>
        </a:solidFill>
      </dgm:spPr>
      <dgm:t>
        <a:bodyPr/>
        <a:lstStyle/>
        <a:p>
          <a:r>
            <a:rPr lang="en-US" sz="1200" dirty="0">
              <a:solidFill>
                <a:schemeClr val="tx1"/>
              </a:solidFill>
            </a:rPr>
            <a:t>Drugs that </a:t>
          </a:r>
          <a:r>
            <a:rPr lang="de-DE" sz="1200" dirty="0">
              <a:solidFill>
                <a:schemeClr val="tx1"/>
              </a:solidFill>
            </a:rPr>
            <a:t>↑</a:t>
          </a:r>
          <a:r>
            <a:rPr lang="en-US" sz="1200" dirty="0">
              <a:solidFill>
                <a:schemeClr val="tx1"/>
              </a:solidFill>
            </a:rPr>
            <a:t>NE </a:t>
          </a:r>
        </a:p>
      </dgm:t>
    </dgm:pt>
    <dgm:pt modelId="{74F5B442-DBE7-CB4D-BFBF-2E14F91A6EE8}" type="parTrans" cxnId="{C5143B48-165B-4349-84C0-66DE2B51946F}">
      <dgm:prSet/>
      <dgm:spPr/>
      <dgm:t>
        <a:bodyPr/>
        <a:lstStyle/>
        <a:p>
          <a:endParaRPr lang="en-US" dirty="0">
            <a:solidFill>
              <a:schemeClr val="tx1"/>
            </a:solidFill>
          </a:endParaRPr>
        </a:p>
      </dgm:t>
    </dgm:pt>
    <dgm:pt modelId="{CD900570-A20C-6F44-A497-EA1732A545E1}" type="sibTrans" cxnId="{C5143B48-165B-4349-84C0-66DE2B51946F}">
      <dgm:prSet/>
      <dgm:spPr/>
      <dgm:t>
        <a:bodyPr/>
        <a:lstStyle/>
        <a:p>
          <a:endParaRPr lang="en-US">
            <a:solidFill>
              <a:schemeClr val="tx1"/>
            </a:solidFill>
          </a:endParaRPr>
        </a:p>
      </dgm:t>
    </dgm:pt>
    <dgm:pt modelId="{2831CF62-BBA0-F647-BF70-F2A6AEAC0DDC}">
      <dgm:prSet phldrT="[Text]" custT="1"/>
      <dgm:spPr>
        <a:solidFill>
          <a:srgbClr val="FFD579">
            <a:alpha val="56078"/>
          </a:srgbClr>
        </a:solidFill>
      </dgm:spPr>
      <dgm:t>
        <a:bodyPr/>
        <a:lstStyle/>
        <a:p>
          <a:r>
            <a:rPr lang="en-US" sz="1200" dirty="0">
              <a:solidFill>
                <a:schemeClr val="tx1"/>
              </a:solidFill>
            </a:rPr>
            <a:t>Drugs that ↓NE </a:t>
          </a:r>
        </a:p>
      </dgm:t>
    </dgm:pt>
    <dgm:pt modelId="{AD367631-7A66-3143-A548-283E27FAFC91}" type="parTrans" cxnId="{E39A32E5-529C-5444-99B8-EC5CE9A237E3}">
      <dgm:prSet/>
      <dgm:spPr/>
      <dgm:t>
        <a:bodyPr/>
        <a:lstStyle/>
        <a:p>
          <a:endParaRPr lang="en-US" dirty="0">
            <a:solidFill>
              <a:schemeClr val="tx1"/>
            </a:solidFill>
          </a:endParaRPr>
        </a:p>
      </dgm:t>
    </dgm:pt>
    <dgm:pt modelId="{8D0F4285-E86B-DB41-954F-74822ECB705A}" type="sibTrans" cxnId="{E39A32E5-529C-5444-99B8-EC5CE9A237E3}">
      <dgm:prSet/>
      <dgm:spPr/>
      <dgm:t>
        <a:bodyPr/>
        <a:lstStyle/>
        <a:p>
          <a:endParaRPr lang="en-US">
            <a:solidFill>
              <a:schemeClr val="tx1"/>
            </a:solidFill>
          </a:endParaRPr>
        </a:p>
      </dgm:t>
    </dgm:pt>
    <dgm:pt modelId="{1938ADCB-AA14-534C-A308-06F5806ADB04}" type="pres">
      <dgm:prSet presAssocID="{2A6C8B2D-E290-C941-8099-320D0C8F72D7}" presName="diagram" presStyleCnt="0">
        <dgm:presLayoutVars>
          <dgm:chPref val="1"/>
          <dgm:dir/>
          <dgm:animOne val="branch"/>
          <dgm:animLvl val="lvl"/>
          <dgm:resizeHandles val="exact"/>
        </dgm:presLayoutVars>
      </dgm:prSet>
      <dgm:spPr/>
      <dgm:t>
        <a:bodyPr/>
        <a:lstStyle/>
        <a:p>
          <a:endParaRPr lang="en-US"/>
        </a:p>
      </dgm:t>
    </dgm:pt>
    <dgm:pt modelId="{F5B87C7A-78EA-E64B-BD3D-EDED74AD69CD}" type="pres">
      <dgm:prSet presAssocID="{744AECCD-31B7-F342-A037-8D791892278A}" presName="root1" presStyleCnt="0"/>
      <dgm:spPr/>
    </dgm:pt>
    <dgm:pt modelId="{4F9CF6C6-09E6-7B4B-AA8E-236F4AC0F21E}" type="pres">
      <dgm:prSet presAssocID="{744AECCD-31B7-F342-A037-8D791892278A}" presName="LevelOneTextNode" presStyleLbl="node0" presStyleIdx="0" presStyleCnt="1" custScaleX="125480" custScaleY="154738">
        <dgm:presLayoutVars>
          <dgm:chPref val="3"/>
        </dgm:presLayoutVars>
      </dgm:prSet>
      <dgm:spPr/>
      <dgm:t>
        <a:bodyPr/>
        <a:lstStyle/>
        <a:p>
          <a:endParaRPr lang="en-US"/>
        </a:p>
      </dgm:t>
    </dgm:pt>
    <dgm:pt modelId="{EF83AD53-79E5-7743-875F-E44BD95F86F3}" type="pres">
      <dgm:prSet presAssocID="{744AECCD-31B7-F342-A037-8D791892278A}" presName="level2hierChild" presStyleCnt="0"/>
      <dgm:spPr/>
    </dgm:pt>
    <dgm:pt modelId="{2FD9BA52-2980-544F-AF0D-500C695CCBEF}" type="pres">
      <dgm:prSet presAssocID="{15B43C21-C9E8-6E48-848D-051C77492C5D}" presName="conn2-1" presStyleLbl="parChTrans1D2" presStyleIdx="0" presStyleCnt="2"/>
      <dgm:spPr/>
      <dgm:t>
        <a:bodyPr/>
        <a:lstStyle/>
        <a:p>
          <a:endParaRPr lang="en-US"/>
        </a:p>
      </dgm:t>
    </dgm:pt>
    <dgm:pt modelId="{F43E00AA-6AE9-514C-9A06-BC6EE1A3D60D}" type="pres">
      <dgm:prSet presAssocID="{15B43C21-C9E8-6E48-848D-051C77492C5D}" presName="connTx" presStyleLbl="parChTrans1D2" presStyleIdx="0" presStyleCnt="2"/>
      <dgm:spPr/>
      <dgm:t>
        <a:bodyPr/>
        <a:lstStyle/>
        <a:p>
          <a:endParaRPr lang="en-US"/>
        </a:p>
      </dgm:t>
    </dgm:pt>
    <dgm:pt modelId="{4FCF368E-A4BD-F844-9DBB-D50AFC533CC4}" type="pres">
      <dgm:prSet presAssocID="{2D0AE3B2-D271-5544-9628-EC5CC36B8249}" presName="root2" presStyleCnt="0"/>
      <dgm:spPr/>
    </dgm:pt>
    <dgm:pt modelId="{F8132BB8-742E-E142-ABEF-F2FB159DDE6F}" type="pres">
      <dgm:prSet presAssocID="{2D0AE3B2-D271-5544-9628-EC5CC36B8249}" presName="LevelTwoTextNode" presStyleLbl="node2" presStyleIdx="0" presStyleCnt="2" custLinFactNeighborX="2828" custLinFactNeighborY="3406">
        <dgm:presLayoutVars>
          <dgm:chPref val="3"/>
        </dgm:presLayoutVars>
      </dgm:prSet>
      <dgm:spPr/>
      <dgm:t>
        <a:bodyPr/>
        <a:lstStyle/>
        <a:p>
          <a:endParaRPr lang="en-US"/>
        </a:p>
      </dgm:t>
    </dgm:pt>
    <dgm:pt modelId="{025B8B4D-7B4D-F548-B2D7-5B02DA4DBB47}" type="pres">
      <dgm:prSet presAssocID="{2D0AE3B2-D271-5544-9628-EC5CC36B8249}" presName="level3hierChild" presStyleCnt="0"/>
      <dgm:spPr/>
    </dgm:pt>
    <dgm:pt modelId="{345D6A41-0738-F945-807F-0E30D898F85C}" type="pres">
      <dgm:prSet presAssocID="{C662319A-4A36-4A46-9172-F8CEBA9A6E67}" presName="conn2-1" presStyleLbl="parChTrans1D3" presStyleIdx="0" presStyleCnt="2"/>
      <dgm:spPr/>
      <dgm:t>
        <a:bodyPr/>
        <a:lstStyle/>
        <a:p>
          <a:endParaRPr lang="en-US"/>
        </a:p>
      </dgm:t>
    </dgm:pt>
    <dgm:pt modelId="{F1EBCAED-7EB2-2745-A75B-7BF8B9F2C10A}" type="pres">
      <dgm:prSet presAssocID="{C662319A-4A36-4A46-9172-F8CEBA9A6E67}" presName="connTx" presStyleLbl="parChTrans1D3" presStyleIdx="0" presStyleCnt="2"/>
      <dgm:spPr/>
      <dgm:t>
        <a:bodyPr/>
        <a:lstStyle/>
        <a:p>
          <a:endParaRPr lang="en-US"/>
        </a:p>
      </dgm:t>
    </dgm:pt>
    <dgm:pt modelId="{E87F98AB-4CD0-0A46-A781-F2F72776BAA6}" type="pres">
      <dgm:prSet presAssocID="{6CB6D00B-06DB-BA4A-811C-EB7E7D6094E2}" presName="root2" presStyleCnt="0"/>
      <dgm:spPr/>
    </dgm:pt>
    <dgm:pt modelId="{002E87E4-8347-6145-B84F-C915D703E24A}" type="pres">
      <dgm:prSet presAssocID="{6CB6D00B-06DB-BA4A-811C-EB7E7D6094E2}" presName="LevelTwoTextNode" presStyleLbl="node3" presStyleIdx="0" presStyleCnt="2">
        <dgm:presLayoutVars>
          <dgm:chPref val="3"/>
        </dgm:presLayoutVars>
      </dgm:prSet>
      <dgm:spPr/>
      <dgm:t>
        <a:bodyPr/>
        <a:lstStyle/>
        <a:p>
          <a:endParaRPr lang="en-US"/>
        </a:p>
      </dgm:t>
    </dgm:pt>
    <dgm:pt modelId="{B38DE137-EF0C-CB42-A417-C7F1F5D7EBF7}" type="pres">
      <dgm:prSet presAssocID="{6CB6D00B-06DB-BA4A-811C-EB7E7D6094E2}" presName="level3hierChild" presStyleCnt="0"/>
      <dgm:spPr/>
    </dgm:pt>
    <dgm:pt modelId="{8E49F581-4223-6449-B2CD-96081FCF034A}" type="pres">
      <dgm:prSet presAssocID="{AD367631-7A66-3143-A548-283E27FAFC91}" presName="conn2-1" presStyleLbl="parChTrans1D4" presStyleIdx="0" presStyleCnt="2"/>
      <dgm:spPr/>
      <dgm:t>
        <a:bodyPr/>
        <a:lstStyle/>
        <a:p>
          <a:endParaRPr lang="en-US"/>
        </a:p>
      </dgm:t>
    </dgm:pt>
    <dgm:pt modelId="{5C0467E8-906B-2047-81A4-501F856C85AA}" type="pres">
      <dgm:prSet presAssocID="{AD367631-7A66-3143-A548-283E27FAFC91}" presName="connTx" presStyleLbl="parChTrans1D4" presStyleIdx="0" presStyleCnt="2"/>
      <dgm:spPr/>
      <dgm:t>
        <a:bodyPr/>
        <a:lstStyle/>
        <a:p>
          <a:endParaRPr lang="en-US"/>
        </a:p>
      </dgm:t>
    </dgm:pt>
    <dgm:pt modelId="{B5E42B18-A3DF-5F47-8E6E-33BD6736F513}" type="pres">
      <dgm:prSet presAssocID="{2831CF62-BBA0-F647-BF70-F2A6AEAC0DDC}" presName="root2" presStyleCnt="0"/>
      <dgm:spPr/>
    </dgm:pt>
    <dgm:pt modelId="{E57CCF97-49C7-6D43-B429-376B438A300C}" type="pres">
      <dgm:prSet presAssocID="{2831CF62-BBA0-F647-BF70-F2A6AEAC0DDC}" presName="LevelTwoTextNode" presStyleLbl="node4" presStyleIdx="0" presStyleCnt="2">
        <dgm:presLayoutVars>
          <dgm:chPref val="3"/>
        </dgm:presLayoutVars>
      </dgm:prSet>
      <dgm:spPr/>
      <dgm:t>
        <a:bodyPr/>
        <a:lstStyle/>
        <a:p>
          <a:endParaRPr lang="en-US"/>
        </a:p>
      </dgm:t>
    </dgm:pt>
    <dgm:pt modelId="{2DD7B101-627E-0548-81F0-928F3649B94A}" type="pres">
      <dgm:prSet presAssocID="{2831CF62-BBA0-F647-BF70-F2A6AEAC0DDC}" presName="level3hierChild" presStyleCnt="0"/>
      <dgm:spPr/>
    </dgm:pt>
    <dgm:pt modelId="{04867DCE-E4CA-2743-A715-1195B05511C6}" type="pres">
      <dgm:prSet presAssocID="{865D04EC-0B84-9040-A922-34CC767E0144}" presName="conn2-1" presStyleLbl="parChTrans1D2" presStyleIdx="1" presStyleCnt="2"/>
      <dgm:spPr/>
      <dgm:t>
        <a:bodyPr/>
        <a:lstStyle/>
        <a:p>
          <a:endParaRPr lang="en-US"/>
        </a:p>
      </dgm:t>
    </dgm:pt>
    <dgm:pt modelId="{157382E1-C0DF-7A49-9DC1-D3ED380FA0A8}" type="pres">
      <dgm:prSet presAssocID="{865D04EC-0B84-9040-A922-34CC767E0144}" presName="connTx" presStyleLbl="parChTrans1D2" presStyleIdx="1" presStyleCnt="2"/>
      <dgm:spPr/>
      <dgm:t>
        <a:bodyPr/>
        <a:lstStyle/>
        <a:p>
          <a:endParaRPr lang="en-US"/>
        </a:p>
      </dgm:t>
    </dgm:pt>
    <dgm:pt modelId="{4B937DE0-5F78-664B-8C99-D2EDE68AC9C4}" type="pres">
      <dgm:prSet presAssocID="{389BBEF9-9669-CB4F-AC9D-21086837AA56}" presName="root2" presStyleCnt="0"/>
      <dgm:spPr/>
    </dgm:pt>
    <dgm:pt modelId="{88B60645-BCB1-7C4B-9D6B-1219B4421854}" type="pres">
      <dgm:prSet presAssocID="{389BBEF9-9669-CB4F-AC9D-21086837AA56}" presName="LevelTwoTextNode" presStyleLbl="node2" presStyleIdx="1" presStyleCnt="2">
        <dgm:presLayoutVars>
          <dgm:chPref val="3"/>
        </dgm:presLayoutVars>
      </dgm:prSet>
      <dgm:spPr/>
      <dgm:t>
        <a:bodyPr/>
        <a:lstStyle/>
        <a:p>
          <a:endParaRPr lang="en-US"/>
        </a:p>
      </dgm:t>
    </dgm:pt>
    <dgm:pt modelId="{5D7EBE91-F3DE-0A40-AD78-D6A95BD8308C}" type="pres">
      <dgm:prSet presAssocID="{389BBEF9-9669-CB4F-AC9D-21086837AA56}" presName="level3hierChild" presStyleCnt="0"/>
      <dgm:spPr/>
    </dgm:pt>
    <dgm:pt modelId="{76917D5F-5044-FE48-AF89-02E8574C376D}" type="pres">
      <dgm:prSet presAssocID="{E511959E-8F00-5A4D-9671-F053E37F2888}" presName="conn2-1" presStyleLbl="parChTrans1D3" presStyleIdx="1" presStyleCnt="2"/>
      <dgm:spPr/>
      <dgm:t>
        <a:bodyPr/>
        <a:lstStyle/>
        <a:p>
          <a:endParaRPr lang="en-US"/>
        </a:p>
      </dgm:t>
    </dgm:pt>
    <dgm:pt modelId="{5B0B28A1-2F19-E045-8E68-9D743DBEB99C}" type="pres">
      <dgm:prSet presAssocID="{E511959E-8F00-5A4D-9671-F053E37F2888}" presName="connTx" presStyleLbl="parChTrans1D3" presStyleIdx="1" presStyleCnt="2"/>
      <dgm:spPr/>
      <dgm:t>
        <a:bodyPr/>
        <a:lstStyle/>
        <a:p>
          <a:endParaRPr lang="en-US"/>
        </a:p>
      </dgm:t>
    </dgm:pt>
    <dgm:pt modelId="{59284382-42FF-7F4C-8C8B-5EA21BCD280C}" type="pres">
      <dgm:prSet presAssocID="{389A941B-7671-E745-A80C-45936E063748}" presName="root2" presStyleCnt="0"/>
      <dgm:spPr/>
    </dgm:pt>
    <dgm:pt modelId="{B830E6BA-B5F5-574D-B59A-E1C9EFEB9F35}" type="pres">
      <dgm:prSet presAssocID="{389A941B-7671-E745-A80C-45936E063748}" presName="LevelTwoTextNode" presStyleLbl="node3" presStyleIdx="1" presStyleCnt="2" custScaleX="109394">
        <dgm:presLayoutVars>
          <dgm:chPref val="3"/>
        </dgm:presLayoutVars>
      </dgm:prSet>
      <dgm:spPr/>
      <dgm:t>
        <a:bodyPr/>
        <a:lstStyle/>
        <a:p>
          <a:endParaRPr lang="en-US"/>
        </a:p>
      </dgm:t>
    </dgm:pt>
    <dgm:pt modelId="{8BE78ECA-9F65-CB4F-A3B5-24B8508B4C5C}" type="pres">
      <dgm:prSet presAssocID="{389A941B-7671-E745-A80C-45936E063748}" presName="level3hierChild" presStyleCnt="0"/>
      <dgm:spPr/>
    </dgm:pt>
    <dgm:pt modelId="{E6786AF6-E2B5-C34D-AF65-6256359AA72A}" type="pres">
      <dgm:prSet presAssocID="{74F5B442-DBE7-CB4D-BFBF-2E14F91A6EE8}" presName="conn2-1" presStyleLbl="parChTrans1D4" presStyleIdx="1" presStyleCnt="2"/>
      <dgm:spPr/>
      <dgm:t>
        <a:bodyPr/>
        <a:lstStyle/>
        <a:p>
          <a:endParaRPr lang="en-US"/>
        </a:p>
      </dgm:t>
    </dgm:pt>
    <dgm:pt modelId="{6876535B-536A-1949-B035-CB3AFD0E10F9}" type="pres">
      <dgm:prSet presAssocID="{74F5B442-DBE7-CB4D-BFBF-2E14F91A6EE8}" presName="connTx" presStyleLbl="parChTrans1D4" presStyleIdx="1" presStyleCnt="2"/>
      <dgm:spPr/>
      <dgm:t>
        <a:bodyPr/>
        <a:lstStyle/>
        <a:p>
          <a:endParaRPr lang="en-US"/>
        </a:p>
      </dgm:t>
    </dgm:pt>
    <dgm:pt modelId="{318BDBF5-FE06-8242-BB1C-6435E8EE553F}" type="pres">
      <dgm:prSet presAssocID="{F155608F-2C8A-E943-A013-6F713977AFAE}" presName="root2" presStyleCnt="0"/>
      <dgm:spPr/>
    </dgm:pt>
    <dgm:pt modelId="{A6FA2D7A-84E2-264E-9494-1EF7646EBA66}" type="pres">
      <dgm:prSet presAssocID="{F155608F-2C8A-E943-A013-6F713977AFAE}" presName="LevelTwoTextNode" presStyleLbl="node4" presStyleIdx="1" presStyleCnt="2">
        <dgm:presLayoutVars>
          <dgm:chPref val="3"/>
        </dgm:presLayoutVars>
      </dgm:prSet>
      <dgm:spPr/>
      <dgm:t>
        <a:bodyPr/>
        <a:lstStyle/>
        <a:p>
          <a:endParaRPr lang="en-US"/>
        </a:p>
      </dgm:t>
    </dgm:pt>
    <dgm:pt modelId="{92B62A06-1B81-5B4B-9C43-29F4DAD17053}" type="pres">
      <dgm:prSet presAssocID="{F155608F-2C8A-E943-A013-6F713977AFAE}" presName="level3hierChild" presStyleCnt="0"/>
      <dgm:spPr/>
    </dgm:pt>
  </dgm:ptLst>
  <dgm:cxnLst>
    <dgm:cxn modelId="{6DC41D4F-23C2-7849-90AA-85E5B9AD1D83}" srcId="{2D0AE3B2-D271-5544-9628-EC5CC36B8249}" destId="{6CB6D00B-06DB-BA4A-811C-EB7E7D6094E2}" srcOrd="0" destOrd="0" parTransId="{C662319A-4A36-4A46-9172-F8CEBA9A6E67}" sibTransId="{146BBF53-5163-9F4D-A755-5CD9DB382274}"/>
    <dgm:cxn modelId="{3F371FAD-4DE4-334A-9AB4-380153165B12}" srcId="{2A6C8B2D-E290-C941-8099-320D0C8F72D7}" destId="{744AECCD-31B7-F342-A037-8D791892278A}" srcOrd="0" destOrd="0" parTransId="{78F70F9E-32ED-634A-A9BF-9E58BE5080FA}" sibTransId="{19A05A3C-3C83-BB46-B760-F42D491F3169}"/>
    <dgm:cxn modelId="{8CAA68B2-116D-AB4D-B1E0-684119E058B4}" srcId="{744AECCD-31B7-F342-A037-8D791892278A}" destId="{389BBEF9-9669-CB4F-AC9D-21086837AA56}" srcOrd="1" destOrd="0" parTransId="{865D04EC-0B84-9040-A922-34CC767E0144}" sibTransId="{7C826DD2-E5A3-6540-9E96-F93F28E2C587}"/>
    <dgm:cxn modelId="{B2DE7C0C-0D50-F345-95DF-F3E7F78C7A6B}" type="presOf" srcId="{15B43C21-C9E8-6E48-848D-051C77492C5D}" destId="{2FD9BA52-2980-544F-AF0D-500C695CCBEF}" srcOrd="0" destOrd="0" presId="urn:microsoft.com/office/officeart/2005/8/layout/hierarchy2"/>
    <dgm:cxn modelId="{97C30B80-8201-5F4E-92C8-1F9C124FFBD0}" type="presOf" srcId="{74F5B442-DBE7-CB4D-BFBF-2E14F91A6EE8}" destId="{6876535B-536A-1949-B035-CB3AFD0E10F9}" srcOrd="1" destOrd="0" presId="urn:microsoft.com/office/officeart/2005/8/layout/hierarchy2"/>
    <dgm:cxn modelId="{F24337EB-70E3-9C49-BE82-FEF750BA295A}" type="presOf" srcId="{AD367631-7A66-3143-A548-283E27FAFC91}" destId="{5C0467E8-906B-2047-81A4-501F856C85AA}" srcOrd="1" destOrd="0" presId="urn:microsoft.com/office/officeart/2005/8/layout/hierarchy2"/>
    <dgm:cxn modelId="{047289DF-C594-2D42-B582-B7AE4A4ABB5E}" type="presOf" srcId="{2831CF62-BBA0-F647-BF70-F2A6AEAC0DDC}" destId="{E57CCF97-49C7-6D43-B429-376B438A300C}" srcOrd="0" destOrd="0" presId="urn:microsoft.com/office/officeart/2005/8/layout/hierarchy2"/>
    <dgm:cxn modelId="{9EEED287-6630-604F-81A0-CA34C55A8C01}" type="presOf" srcId="{2A6C8B2D-E290-C941-8099-320D0C8F72D7}" destId="{1938ADCB-AA14-534C-A308-06F5806ADB04}" srcOrd="0" destOrd="0" presId="urn:microsoft.com/office/officeart/2005/8/layout/hierarchy2"/>
    <dgm:cxn modelId="{27D12C3E-D674-4D4A-9BAC-F4E9DA5B805C}" type="presOf" srcId="{AD367631-7A66-3143-A548-283E27FAFC91}" destId="{8E49F581-4223-6449-B2CD-96081FCF034A}" srcOrd="0" destOrd="0" presId="urn:microsoft.com/office/officeart/2005/8/layout/hierarchy2"/>
    <dgm:cxn modelId="{81F8D63B-83AB-D842-B18D-76E8FAE92ABC}" type="presOf" srcId="{E511959E-8F00-5A4D-9671-F053E37F2888}" destId="{76917D5F-5044-FE48-AF89-02E8574C376D}" srcOrd="0" destOrd="0" presId="urn:microsoft.com/office/officeart/2005/8/layout/hierarchy2"/>
    <dgm:cxn modelId="{55D354DA-B2A2-2647-A83C-5FC441C36365}" type="presOf" srcId="{C662319A-4A36-4A46-9172-F8CEBA9A6E67}" destId="{F1EBCAED-7EB2-2745-A75B-7BF8B9F2C10A}" srcOrd="1" destOrd="0" presId="urn:microsoft.com/office/officeart/2005/8/layout/hierarchy2"/>
    <dgm:cxn modelId="{36BE9D0C-70C6-3D45-AEAC-EA036F8118AE}" type="presOf" srcId="{2D0AE3B2-D271-5544-9628-EC5CC36B8249}" destId="{F8132BB8-742E-E142-ABEF-F2FB159DDE6F}" srcOrd="0" destOrd="0" presId="urn:microsoft.com/office/officeart/2005/8/layout/hierarchy2"/>
    <dgm:cxn modelId="{4B031D20-1E93-034A-87D4-714C05934437}" type="presOf" srcId="{74F5B442-DBE7-CB4D-BFBF-2E14F91A6EE8}" destId="{E6786AF6-E2B5-C34D-AF65-6256359AA72A}" srcOrd="0" destOrd="0" presId="urn:microsoft.com/office/officeart/2005/8/layout/hierarchy2"/>
    <dgm:cxn modelId="{E39A32E5-529C-5444-99B8-EC5CE9A237E3}" srcId="{6CB6D00B-06DB-BA4A-811C-EB7E7D6094E2}" destId="{2831CF62-BBA0-F647-BF70-F2A6AEAC0DDC}" srcOrd="0" destOrd="0" parTransId="{AD367631-7A66-3143-A548-283E27FAFC91}" sibTransId="{8D0F4285-E86B-DB41-954F-74822ECB705A}"/>
    <dgm:cxn modelId="{91469AC5-6616-6244-8127-CF1FDBD37C06}" type="presOf" srcId="{6CB6D00B-06DB-BA4A-811C-EB7E7D6094E2}" destId="{002E87E4-8347-6145-B84F-C915D703E24A}" srcOrd="0" destOrd="0" presId="urn:microsoft.com/office/officeart/2005/8/layout/hierarchy2"/>
    <dgm:cxn modelId="{C5143B48-165B-4349-84C0-66DE2B51946F}" srcId="{389A941B-7671-E745-A80C-45936E063748}" destId="{F155608F-2C8A-E943-A013-6F713977AFAE}" srcOrd="0" destOrd="0" parTransId="{74F5B442-DBE7-CB4D-BFBF-2E14F91A6EE8}" sibTransId="{CD900570-A20C-6F44-A497-EA1732A545E1}"/>
    <dgm:cxn modelId="{E774034E-0EB2-7848-AB15-8899C10E8A73}" type="presOf" srcId="{865D04EC-0B84-9040-A922-34CC767E0144}" destId="{04867DCE-E4CA-2743-A715-1195B05511C6}" srcOrd="0" destOrd="0" presId="urn:microsoft.com/office/officeart/2005/8/layout/hierarchy2"/>
    <dgm:cxn modelId="{243E1A37-4186-AB49-8F6E-A5014ED61B60}" type="presOf" srcId="{F155608F-2C8A-E943-A013-6F713977AFAE}" destId="{A6FA2D7A-84E2-264E-9494-1EF7646EBA66}" srcOrd="0" destOrd="0" presId="urn:microsoft.com/office/officeart/2005/8/layout/hierarchy2"/>
    <dgm:cxn modelId="{E9FD51F9-DBBA-D140-8D15-83D1C4AD1B54}" type="presOf" srcId="{865D04EC-0B84-9040-A922-34CC767E0144}" destId="{157382E1-C0DF-7A49-9DC1-D3ED380FA0A8}" srcOrd="1" destOrd="0" presId="urn:microsoft.com/office/officeart/2005/8/layout/hierarchy2"/>
    <dgm:cxn modelId="{F587C713-B174-9D42-9134-BFC1A6655E5B}" srcId="{389BBEF9-9669-CB4F-AC9D-21086837AA56}" destId="{389A941B-7671-E745-A80C-45936E063748}" srcOrd="0" destOrd="0" parTransId="{E511959E-8F00-5A4D-9671-F053E37F2888}" sibTransId="{FF0D27D1-3051-4844-B909-A49F55D827B4}"/>
    <dgm:cxn modelId="{A40E9C73-A7CB-2445-9DFA-4FDC109C7FFF}" type="presOf" srcId="{389A941B-7671-E745-A80C-45936E063748}" destId="{B830E6BA-B5F5-574D-B59A-E1C9EFEB9F35}" srcOrd="0" destOrd="0" presId="urn:microsoft.com/office/officeart/2005/8/layout/hierarchy2"/>
    <dgm:cxn modelId="{7F387BDD-B394-5442-BF19-CB703DFE95B4}" type="presOf" srcId="{389BBEF9-9669-CB4F-AC9D-21086837AA56}" destId="{88B60645-BCB1-7C4B-9D6B-1219B4421854}" srcOrd="0" destOrd="0" presId="urn:microsoft.com/office/officeart/2005/8/layout/hierarchy2"/>
    <dgm:cxn modelId="{B5F2791A-AC32-C848-B130-71D746B9C869}" type="presOf" srcId="{C662319A-4A36-4A46-9172-F8CEBA9A6E67}" destId="{345D6A41-0738-F945-807F-0E30D898F85C}" srcOrd="0" destOrd="0" presId="urn:microsoft.com/office/officeart/2005/8/layout/hierarchy2"/>
    <dgm:cxn modelId="{EF5D3AB0-852A-8045-9766-3E36E6C79890}" type="presOf" srcId="{15B43C21-C9E8-6E48-848D-051C77492C5D}" destId="{F43E00AA-6AE9-514C-9A06-BC6EE1A3D60D}" srcOrd="1" destOrd="0" presId="urn:microsoft.com/office/officeart/2005/8/layout/hierarchy2"/>
    <dgm:cxn modelId="{62298334-C5B2-3B47-8499-4A8D22867062}" type="presOf" srcId="{744AECCD-31B7-F342-A037-8D791892278A}" destId="{4F9CF6C6-09E6-7B4B-AA8E-236F4AC0F21E}" srcOrd="0" destOrd="0" presId="urn:microsoft.com/office/officeart/2005/8/layout/hierarchy2"/>
    <dgm:cxn modelId="{780DE264-D8DA-1F49-8F7F-304731EAE516}" srcId="{744AECCD-31B7-F342-A037-8D791892278A}" destId="{2D0AE3B2-D271-5544-9628-EC5CC36B8249}" srcOrd="0" destOrd="0" parTransId="{15B43C21-C9E8-6E48-848D-051C77492C5D}" sibTransId="{B690F44C-EF88-3A42-8773-16EAF0B223E5}"/>
    <dgm:cxn modelId="{5CEB33D1-6AB6-FE4E-B3DD-0AFAE681DAFA}" type="presOf" srcId="{E511959E-8F00-5A4D-9671-F053E37F2888}" destId="{5B0B28A1-2F19-E045-8E68-9D743DBEB99C}" srcOrd="1" destOrd="0" presId="urn:microsoft.com/office/officeart/2005/8/layout/hierarchy2"/>
    <dgm:cxn modelId="{A61B92B9-6717-DC47-A865-FC1267551D66}" type="presParOf" srcId="{1938ADCB-AA14-534C-A308-06F5806ADB04}" destId="{F5B87C7A-78EA-E64B-BD3D-EDED74AD69CD}" srcOrd="0" destOrd="0" presId="urn:microsoft.com/office/officeart/2005/8/layout/hierarchy2"/>
    <dgm:cxn modelId="{F684CA9E-76B1-1746-9C0F-08C78CCD66D5}" type="presParOf" srcId="{F5B87C7A-78EA-E64B-BD3D-EDED74AD69CD}" destId="{4F9CF6C6-09E6-7B4B-AA8E-236F4AC0F21E}" srcOrd="0" destOrd="0" presId="urn:microsoft.com/office/officeart/2005/8/layout/hierarchy2"/>
    <dgm:cxn modelId="{1110B676-21E6-D64D-8D65-51F518EC7F18}" type="presParOf" srcId="{F5B87C7A-78EA-E64B-BD3D-EDED74AD69CD}" destId="{EF83AD53-79E5-7743-875F-E44BD95F86F3}" srcOrd="1" destOrd="0" presId="urn:microsoft.com/office/officeart/2005/8/layout/hierarchy2"/>
    <dgm:cxn modelId="{A649F145-B5E1-794F-AE1A-D0282B475439}" type="presParOf" srcId="{EF83AD53-79E5-7743-875F-E44BD95F86F3}" destId="{2FD9BA52-2980-544F-AF0D-500C695CCBEF}" srcOrd="0" destOrd="0" presId="urn:microsoft.com/office/officeart/2005/8/layout/hierarchy2"/>
    <dgm:cxn modelId="{0DB90867-527B-0A42-A8AC-64C801F179FD}" type="presParOf" srcId="{2FD9BA52-2980-544F-AF0D-500C695CCBEF}" destId="{F43E00AA-6AE9-514C-9A06-BC6EE1A3D60D}" srcOrd="0" destOrd="0" presId="urn:microsoft.com/office/officeart/2005/8/layout/hierarchy2"/>
    <dgm:cxn modelId="{AF4BBBF3-7DAB-994D-97FA-EB0E53282730}" type="presParOf" srcId="{EF83AD53-79E5-7743-875F-E44BD95F86F3}" destId="{4FCF368E-A4BD-F844-9DBB-D50AFC533CC4}" srcOrd="1" destOrd="0" presId="urn:microsoft.com/office/officeart/2005/8/layout/hierarchy2"/>
    <dgm:cxn modelId="{6CA946C2-9EE5-9E40-A395-9E635B7BE0AC}" type="presParOf" srcId="{4FCF368E-A4BD-F844-9DBB-D50AFC533CC4}" destId="{F8132BB8-742E-E142-ABEF-F2FB159DDE6F}" srcOrd="0" destOrd="0" presId="urn:microsoft.com/office/officeart/2005/8/layout/hierarchy2"/>
    <dgm:cxn modelId="{D67221AD-C87B-134C-8E6B-C5EAF9915564}" type="presParOf" srcId="{4FCF368E-A4BD-F844-9DBB-D50AFC533CC4}" destId="{025B8B4D-7B4D-F548-B2D7-5B02DA4DBB47}" srcOrd="1" destOrd="0" presId="urn:microsoft.com/office/officeart/2005/8/layout/hierarchy2"/>
    <dgm:cxn modelId="{E861721C-2DF3-E040-91B5-61A9F914961A}" type="presParOf" srcId="{025B8B4D-7B4D-F548-B2D7-5B02DA4DBB47}" destId="{345D6A41-0738-F945-807F-0E30D898F85C}" srcOrd="0" destOrd="0" presId="urn:microsoft.com/office/officeart/2005/8/layout/hierarchy2"/>
    <dgm:cxn modelId="{E45C7BE6-3950-D440-94AE-F894A073BFCF}" type="presParOf" srcId="{345D6A41-0738-F945-807F-0E30D898F85C}" destId="{F1EBCAED-7EB2-2745-A75B-7BF8B9F2C10A}" srcOrd="0" destOrd="0" presId="urn:microsoft.com/office/officeart/2005/8/layout/hierarchy2"/>
    <dgm:cxn modelId="{1D752B9E-F425-E34A-ADAB-F6AE00795671}" type="presParOf" srcId="{025B8B4D-7B4D-F548-B2D7-5B02DA4DBB47}" destId="{E87F98AB-4CD0-0A46-A781-F2F72776BAA6}" srcOrd="1" destOrd="0" presId="urn:microsoft.com/office/officeart/2005/8/layout/hierarchy2"/>
    <dgm:cxn modelId="{163A6859-4E9A-4E46-B4C9-A2661B7C2486}" type="presParOf" srcId="{E87F98AB-4CD0-0A46-A781-F2F72776BAA6}" destId="{002E87E4-8347-6145-B84F-C915D703E24A}" srcOrd="0" destOrd="0" presId="urn:microsoft.com/office/officeart/2005/8/layout/hierarchy2"/>
    <dgm:cxn modelId="{1C867E6E-0862-A047-A98F-22F43265DBED}" type="presParOf" srcId="{E87F98AB-4CD0-0A46-A781-F2F72776BAA6}" destId="{B38DE137-EF0C-CB42-A417-C7F1F5D7EBF7}" srcOrd="1" destOrd="0" presId="urn:microsoft.com/office/officeart/2005/8/layout/hierarchy2"/>
    <dgm:cxn modelId="{F0B5C305-1C1D-6740-9B11-BB7B9B75CFAF}" type="presParOf" srcId="{B38DE137-EF0C-CB42-A417-C7F1F5D7EBF7}" destId="{8E49F581-4223-6449-B2CD-96081FCF034A}" srcOrd="0" destOrd="0" presId="urn:microsoft.com/office/officeart/2005/8/layout/hierarchy2"/>
    <dgm:cxn modelId="{6ED9AED6-F5EA-4143-99C5-37C9A10BD571}" type="presParOf" srcId="{8E49F581-4223-6449-B2CD-96081FCF034A}" destId="{5C0467E8-906B-2047-81A4-501F856C85AA}" srcOrd="0" destOrd="0" presId="urn:microsoft.com/office/officeart/2005/8/layout/hierarchy2"/>
    <dgm:cxn modelId="{A0A12143-AED8-0144-8D44-4965496427A0}" type="presParOf" srcId="{B38DE137-EF0C-CB42-A417-C7F1F5D7EBF7}" destId="{B5E42B18-A3DF-5F47-8E6E-33BD6736F513}" srcOrd="1" destOrd="0" presId="urn:microsoft.com/office/officeart/2005/8/layout/hierarchy2"/>
    <dgm:cxn modelId="{EA81CE26-3619-FE4A-A467-F099953D5599}" type="presParOf" srcId="{B5E42B18-A3DF-5F47-8E6E-33BD6736F513}" destId="{E57CCF97-49C7-6D43-B429-376B438A300C}" srcOrd="0" destOrd="0" presId="urn:microsoft.com/office/officeart/2005/8/layout/hierarchy2"/>
    <dgm:cxn modelId="{E3E780DA-C017-7741-AA4D-81A0180DA95C}" type="presParOf" srcId="{B5E42B18-A3DF-5F47-8E6E-33BD6736F513}" destId="{2DD7B101-627E-0548-81F0-928F3649B94A}" srcOrd="1" destOrd="0" presId="urn:microsoft.com/office/officeart/2005/8/layout/hierarchy2"/>
    <dgm:cxn modelId="{DD08C050-664B-A64E-BB9F-7FE857989D00}" type="presParOf" srcId="{EF83AD53-79E5-7743-875F-E44BD95F86F3}" destId="{04867DCE-E4CA-2743-A715-1195B05511C6}" srcOrd="2" destOrd="0" presId="urn:microsoft.com/office/officeart/2005/8/layout/hierarchy2"/>
    <dgm:cxn modelId="{21619571-DA23-8346-8390-B8B5A412C94A}" type="presParOf" srcId="{04867DCE-E4CA-2743-A715-1195B05511C6}" destId="{157382E1-C0DF-7A49-9DC1-D3ED380FA0A8}" srcOrd="0" destOrd="0" presId="urn:microsoft.com/office/officeart/2005/8/layout/hierarchy2"/>
    <dgm:cxn modelId="{A84F8F36-BF27-B147-BF9F-A7814C1E0091}" type="presParOf" srcId="{EF83AD53-79E5-7743-875F-E44BD95F86F3}" destId="{4B937DE0-5F78-664B-8C99-D2EDE68AC9C4}" srcOrd="3" destOrd="0" presId="urn:microsoft.com/office/officeart/2005/8/layout/hierarchy2"/>
    <dgm:cxn modelId="{E1FE3C87-B54B-994F-9D33-16B782E83394}" type="presParOf" srcId="{4B937DE0-5F78-664B-8C99-D2EDE68AC9C4}" destId="{88B60645-BCB1-7C4B-9D6B-1219B4421854}" srcOrd="0" destOrd="0" presId="urn:microsoft.com/office/officeart/2005/8/layout/hierarchy2"/>
    <dgm:cxn modelId="{95CCE986-8D6E-8C49-936C-3E06BE495CE2}" type="presParOf" srcId="{4B937DE0-5F78-664B-8C99-D2EDE68AC9C4}" destId="{5D7EBE91-F3DE-0A40-AD78-D6A95BD8308C}" srcOrd="1" destOrd="0" presId="urn:microsoft.com/office/officeart/2005/8/layout/hierarchy2"/>
    <dgm:cxn modelId="{38C30071-1D79-8042-931D-D67957B9F9B4}" type="presParOf" srcId="{5D7EBE91-F3DE-0A40-AD78-D6A95BD8308C}" destId="{76917D5F-5044-FE48-AF89-02E8574C376D}" srcOrd="0" destOrd="0" presId="urn:microsoft.com/office/officeart/2005/8/layout/hierarchy2"/>
    <dgm:cxn modelId="{0EDD24A3-2596-9B42-BE1A-89C5A14F56C1}" type="presParOf" srcId="{76917D5F-5044-FE48-AF89-02E8574C376D}" destId="{5B0B28A1-2F19-E045-8E68-9D743DBEB99C}" srcOrd="0" destOrd="0" presId="urn:microsoft.com/office/officeart/2005/8/layout/hierarchy2"/>
    <dgm:cxn modelId="{8E754ED3-F507-BA45-80A2-C9AFBDD3D9AA}" type="presParOf" srcId="{5D7EBE91-F3DE-0A40-AD78-D6A95BD8308C}" destId="{59284382-42FF-7F4C-8C8B-5EA21BCD280C}" srcOrd="1" destOrd="0" presId="urn:microsoft.com/office/officeart/2005/8/layout/hierarchy2"/>
    <dgm:cxn modelId="{1CC984B2-E7FE-6541-88A5-88DE6D5780C6}" type="presParOf" srcId="{59284382-42FF-7F4C-8C8B-5EA21BCD280C}" destId="{B830E6BA-B5F5-574D-B59A-E1C9EFEB9F35}" srcOrd="0" destOrd="0" presId="urn:microsoft.com/office/officeart/2005/8/layout/hierarchy2"/>
    <dgm:cxn modelId="{7E51459C-1BFA-474B-ACE6-EC15A8DEA84F}" type="presParOf" srcId="{59284382-42FF-7F4C-8C8B-5EA21BCD280C}" destId="{8BE78ECA-9F65-CB4F-A3B5-24B8508B4C5C}" srcOrd="1" destOrd="0" presId="urn:microsoft.com/office/officeart/2005/8/layout/hierarchy2"/>
    <dgm:cxn modelId="{FF04B1B1-5E68-A14F-91EA-384DABAC518C}" type="presParOf" srcId="{8BE78ECA-9F65-CB4F-A3B5-24B8508B4C5C}" destId="{E6786AF6-E2B5-C34D-AF65-6256359AA72A}" srcOrd="0" destOrd="0" presId="urn:microsoft.com/office/officeart/2005/8/layout/hierarchy2"/>
    <dgm:cxn modelId="{11B36CE1-2190-8A46-81E7-895C3A16EFCD}" type="presParOf" srcId="{E6786AF6-E2B5-C34D-AF65-6256359AA72A}" destId="{6876535B-536A-1949-B035-CB3AFD0E10F9}" srcOrd="0" destOrd="0" presId="urn:microsoft.com/office/officeart/2005/8/layout/hierarchy2"/>
    <dgm:cxn modelId="{D1279642-A81E-E943-9DA5-4746BA72E0EA}" type="presParOf" srcId="{8BE78ECA-9F65-CB4F-A3B5-24B8508B4C5C}" destId="{318BDBF5-FE06-8242-BB1C-6435E8EE553F}" srcOrd="1" destOrd="0" presId="urn:microsoft.com/office/officeart/2005/8/layout/hierarchy2"/>
    <dgm:cxn modelId="{700A26CA-CC8A-D14A-ABC0-04D72B02568B}" type="presParOf" srcId="{318BDBF5-FE06-8242-BB1C-6435E8EE553F}" destId="{A6FA2D7A-84E2-264E-9494-1EF7646EBA66}" srcOrd="0" destOrd="0" presId="urn:microsoft.com/office/officeart/2005/8/layout/hierarchy2"/>
    <dgm:cxn modelId="{EE6BBF68-C0B6-AE42-B19B-4B3A613E6844}" type="presParOf" srcId="{318BDBF5-FE06-8242-BB1C-6435E8EE553F}" destId="{92B62A06-1B81-5B4B-9C43-29F4DAD1705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57AB0C-B9BE-B74B-9DAC-DD2A05ACC1D6}"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8CC77ADB-7CE6-0C41-A58B-D6FBC3DC1E2A}">
      <dgm:prSet phldrT="[Text]" custT="1"/>
      <dgm:spPr>
        <a:solidFill>
          <a:srgbClr val="FFD7D6"/>
        </a:solidFill>
        <a:ln>
          <a:solidFill>
            <a:srgbClr val="FFD7D6"/>
          </a:solidFill>
        </a:ln>
      </dgm:spPr>
      <dgm:t>
        <a:bodyPr/>
        <a:lstStyle/>
        <a:p>
          <a:r>
            <a:rPr lang="en-US" sz="1400" b="1" dirty="0">
              <a:solidFill>
                <a:schemeClr val="tx1"/>
              </a:solidFill>
            </a:rPr>
            <a:t>5-HT deficiency </a:t>
          </a:r>
          <a:endParaRPr lang="en-US" sz="1400" dirty="0">
            <a:solidFill>
              <a:schemeClr val="tx1"/>
            </a:solidFill>
          </a:endParaRPr>
        </a:p>
      </dgm:t>
    </dgm:pt>
    <dgm:pt modelId="{E12A0189-2DE0-344D-905F-27F49A3A9B02}" type="parTrans" cxnId="{2A8ACCAB-45A2-AC46-A295-E075C51FC6C7}">
      <dgm:prSet/>
      <dgm:spPr/>
      <dgm:t>
        <a:bodyPr/>
        <a:lstStyle/>
        <a:p>
          <a:endParaRPr lang="en-US"/>
        </a:p>
      </dgm:t>
    </dgm:pt>
    <dgm:pt modelId="{D644BE23-C2CF-E342-8EB5-CE43E77F40C0}" type="sibTrans" cxnId="{2A8ACCAB-45A2-AC46-A295-E075C51FC6C7}">
      <dgm:prSet/>
      <dgm:spPr/>
      <dgm:t>
        <a:bodyPr/>
        <a:lstStyle/>
        <a:p>
          <a:endParaRPr lang="en-US"/>
        </a:p>
      </dgm:t>
    </dgm:pt>
    <dgm:pt modelId="{94AFFC21-9CBD-044B-BE14-A5D3C9D191DB}">
      <dgm:prSet phldrT="[Text]" custT="1"/>
      <dgm:spPr>
        <a:solidFill>
          <a:srgbClr val="FFD7D6"/>
        </a:solidFill>
        <a:ln>
          <a:solidFill>
            <a:srgbClr val="FFD7D6"/>
          </a:solidFill>
        </a:ln>
      </dgm:spPr>
      <dgm:t>
        <a:bodyPr/>
        <a:lstStyle/>
        <a:p>
          <a:r>
            <a:rPr lang="en-US" sz="1400" b="1" dirty="0">
              <a:solidFill>
                <a:schemeClr val="tx1"/>
              </a:solidFill>
            </a:rPr>
            <a:t>Decreased level of NE </a:t>
          </a:r>
          <a:endParaRPr lang="en-US" sz="1400" dirty="0">
            <a:solidFill>
              <a:schemeClr val="tx1"/>
            </a:solidFill>
          </a:endParaRPr>
        </a:p>
      </dgm:t>
    </dgm:pt>
    <dgm:pt modelId="{774CFCEF-AA89-6244-A75C-E651E797CF93}" type="parTrans" cxnId="{2269A0D8-F996-8447-A2A3-925B240A354D}">
      <dgm:prSet/>
      <dgm:spPr/>
      <dgm:t>
        <a:bodyPr/>
        <a:lstStyle/>
        <a:p>
          <a:endParaRPr lang="en-US"/>
        </a:p>
      </dgm:t>
    </dgm:pt>
    <dgm:pt modelId="{CDC7DF7E-C544-5746-974E-6E190C20ED8C}" type="sibTrans" cxnId="{2269A0D8-F996-8447-A2A3-925B240A354D}">
      <dgm:prSet/>
      <dgm:spPr/>
      <dgm:t>
        <a:bodyPr/>
        <a:lstStyle/>
        <a:p>
          <a:endParaRPr lang="en-US"/>
        </a:p>
      </dgm:t>
    </dgm:pt>
    <dgm:pt modelId="{7CD3CA57-D71B-AD4D-A791-0B7AD3A9381C}">
      <dgm:prSet phldrT="[Text]" custT="1"/>
      <dgm:spPr>
        <a:solidFill>
          <a:srgbClr val="FFD7D6"/>
        </a:solidFill>
        <a:ln>
          <a:solidFill>
            <a:srgbClr val="FFD7D6"/>
          </a:solidFill>
        </a:ln>
      </dgm:spPr>
      <dgm:t>
        <a:bodyPr/>
        <a:lstStyle/>
        <a:p>
          <a:r>
            <a:rPr lang="en-US" sz="1400" b="1" dirty="0">
              <a:solidFill>
                <a:schemeClr val="tx1"/>
              </a:solidFill>
            </a:rPr>
            <a:t>Dopamine</a:t>
          </a:r>
          <a:r>
            <a:rPr lang="en-US" sz="1800" b="1" dirty="0">
              <a:solidFill>
                <a:schemeClr val="tx1"/>
              </a:solidFill>
            </a:rPr>
            <a:t> </a:t>
          </a:r>
          <a:endParaRPr lang="en-US" sz="1800" dirty="0">
            <a:solidFill>
              <a:schemeClr val="tx1"/>
            </a:solidFill>
          </a:endParaRPr>
        </a:p>
      </dgm:t>
    </dgm:pt>
    <dgm:pt modelId="{A890AF91-E23F-4648-91F4-29CECBC619A6}" type="parTrans" cxnId="{2796A589-4454-4243-A6EE-4BB1715374F2}">
      <dgm:prSet/>
      <dgm:spPr/>
      <dgm:t>
        <a:bodyPr/>
        <a:lstStyle/>
        <a:p>
          <a:endParaRPr lang="en-US"/>
        </a:p>
      </dgm:t>
    </dgm:pt>
    <dgm:pt modelId="{EE18291B-B541-D743-85EB-E552962AE0CD}" type="sibTrans" cxnId="{2796A589-4454-4243-A6EE-4BB1715374F2}">
      <dgm:prSet/>
      <dgm:spPr/>
      <dgm:t>
        <a:bodyPr/>
        <a:lstStyle/>
        <a:p>
          <a:pPr rtl="0"/>
          <a:endParaRPr lang="en-US"/>
        </a:p>
      </dgm:t>
    </dgm:pt>
    <dgm:pt modelId="{E9D49A83-646B-784C-B547-95B7F59FCEF2}">
      <dgm:prSet custT="1"/>
      <dgm:spPr>
        <a:ln w="19050">
          <a:solidFill>
            <a:srgbClr val="009193">
              <a:alpha val="41961"/>
            </a:srgbClr>
          </a:solidFill>
        </a:ln>
      </dgm:spPr>
      <dgm:t>
        <a:bodyPr/>
        <a:lstStyle/>
        <a:p>
          <a:r>
            <a:rPr lang="en-US" sz="1400" dirty="0"/>
            <a:t>may cause the sleep problems, irritability and anxiety associated with depression </a:t>
          </a:r>
        </a:p>
      </dgm:t>
    </dgm:pt>
    <dgm:pt modelId="{ABCD62C8-13B3-2545-AC20-7FE47DC2B12A}" type="parTrans" cxnId="{00D3D6B0-079B-5146-9498-B38A2CFCDE4F}">
      <dgm:prSet/>
      <dgm:spPr/>
      <dgm:t>
        <a:bodyPr/>
        <a:lstStyle/>
        <a:p>
          <a:endParaRPr lang="en-US"/>
        </a:p>
      </dgm:t>
    </dgm:pt>
    <dgm:pt modelId="{D584DCBF-2E2B-0B4A-BB20-1209956FB151}" type="sibTrans" cxnId="{00D3D6B0-079B-5146-9498-B38A2CFCDE4F}">
      <dgm:prSet/>
      <dgm:spPr/>
      <dgm:t>
        <a:bodyPr/>
        <a:lstStyle/>
        <a:p>
          <a:endParaRPr lang="en-US"/>
        </a:p>
      </dgm:t>
    </dgm:pt>
    <dgm:pt modelId="{94599439-B633-A148-9202-E2B49E002CD2}">
      <dgm:prSet custT="1"/>
      <dgm:spPr>
        <a:ln w="19050">
          <a:solidFill>
            <a:srgbClr val="009193">
              <a:alpha val="41961"/>
            </a:srgbClr>
          </a:solidFill>
        </a:ln>
      </dgm:spPr>
      <dgm:t>
        <a:bodyPr/>
        <a:lstStyle/>
        <a:p>
          <a:r>
            <a:rPr lang="en-US" sz="1400" dirty="0"/>
            <a:t> regulates mood, alertness, arousal, appetite, reward &amp; drives, may contribute to the fatigue and depressed mood of the illness </a:t>
          </a:r>
        </a:p>
      </dgm:t>
    </dgm:pt>
    <dgm:pt modelId="{6D68E534-C188-CC4D-B395-0A6D2AA09780}" type="parTrans" cxnId="{DBE79CD4-2050-2143-9C5C-B65724C8E15A}">
      <dgm:prSet/>
      <dgm:spPr/>
      <dgm:t>
        <a:bodyPr/>
        <a:lstStyle/>
        <a:p>
          <a:endParaRPr lang="en-US"/>
        </a:p>
      </dgm:t>
    </dgm:pt>
    <dgm:pt modelId="{FFE22815-6098-F64A-A301-2FFE67E43DFF}" type="sibTrans" cxnId="{DBE79CD4-2050-2143-9C5C-B65724C8E15A}">
      <dgm:prSet/>
      <dgm:spPr/>
      <dgm:t>
        <a:bodyPr/>
        <a:lstStyle/>
        <a:p>
          <a:endParaRPr lang="en-US"/>
        </a:p>
      </dgm:t>
    </dgm:pt>
    <dgm:pt modelId="{7B8BD5C0-D855-4F4D-853D-7B956369D773}">
      <dgm:prSet custT="1"/>
      <dgm:spPr>
        <a:ln w="19050">
          <a:solidFill>
            <a:srgbClr val="009193">
              <a:alpha val="41961"/>
            </a:srgbClr>
          </a:solidFill>
        </a:ln>
      </dgm:spPr>
      <dgm:t>
        <a:bodyPr/>
        <a:lstStyle/>
        <a:p>
          <a:r>
            <a:rPr lang="en-US" sz="1400" dirty="0"/>
            <a:t>is important for pleasure, sex &amp; psychomotor activity</a:t>
          </a:r>
        </a:p>
      </dgm:t>
    </dgm:pt>
    <dgm:pt modelId="{D10AC751-015D-8F4A-B51C-4A4BCD6A5CD6}" type="parTrans" cxnId="{C87B3E4C-025B-5F40-B906-F10ED97AB419}">
      <dgm:prSet/>
      <dgm:spPr/>
      <dgm:t>
        <a:bodyPr/>
        <a:lstStyle/>
        <a:p>
          <a:endParaRPr lang="en-US"/>
        </a:p>
      </dgm:t>
    </dgm:pt>
    <dgm:pt modelId="{12DFA3CB-AD2E-1541-ACF2-58C9EF164DCE}" type="sibTrans" cxnId="{C87B3E4C-025B-5F40-B906-F10ED97AB419}">
      <dgm:prSet/>
      <dgm:spPr/>
      <dgm:t>
        <a:bodyPr/>
        <a:lstStyle/>
        <a:p>
          <a:endParaRPr lang="en-US"/>
        </a:p>
      </dgm:t>
    </dgm:pt>
    <dgm:pt modelId="{B1ED1F68-67D8-4BC9-AD54-EFBFE7A24FC3}">
      <dgm:prSet custT="1"/>
      <dgm:spPr>
        <a:ln w="19050">
          <a:solidFill>
            <a:srgbClr val="009193">
              <a:alpha val="41961"/>
            </a:srgbClr>
          </a:solidFill>
        </a:ln>
      </dgm:spPr>
      <dgm:t>
        <a:bodyPr/>
        <a:lstStyle/>
        <a:p>
          <a:r>
            <a:rPr lang="en-US" sz="1400" dirty="0" smtClean="0">
              <a:solidFill>
                <a:schemeClr val="bg2">
                  <a:lumMod val="50000"/>
                </a:schemeClr>
              </a:solidFill>
            </a:rPr>
            <a:t>Reduced in depression </a:t>
          </a:r>
          <a:endParaRPr lang="en-US" sz="1400" dirty="0">
            <a:solidFill>
              <a:schemeClr val="bg2">
                <a:lumMod val="50000"/>
              </a:schemeClr>
            </a:solidFill>
          </a:endParaRPr>
        </a:p>
      </dgm:t>
    </dgm:pt>
    <dgm:pt modelId="{CD185F84-9708-4478-AF4E-95226D9BB544}" type="parTrans" cxnId="{77A4C3EF-4F49-44C1-8068-0592DFFC0F84}">
      <dgm:prSet/>
      <dgm:spPr/>
      <dgm:t>
        <a:bodyPr/>
        <a:lstStyle/>
        <a:p>
          <a:endParaRPr lang="en-US"/>
        </a:p>
      </dgm:t>
    </dgm:pt>
    <dgm:pt modelId="{178DB98A-7FAA-4574-8343-9047E4194835}" type="sibTrans" cxnId="{77A4C3EF-4F49-44C1-8068-0592DFFC0F84}">
      <dgm:prSet/>
      <dgm:spPr/>
      <dgm:t>
        <a:bodyPr/>
        <a:lstStyle/>
        <a:p>
          <a:endParaRPr lang="en-US"/>
        </a:p>
      </dgm:t>
    </dgm:pt>
    <dgm:pt modelId="{AD30E060-B035-714C-99C2-F0293312CCB2}" type="pres">
      <dgm:prSet presAssocID="{8457AB0C-B9BE-B74B-9DAC-DD2A05ACC1D6}" presName="linear" presStyleCnt="0">
        <dgm:presLayoutVars>
          <dgm:animLvl val="lvl"/>
          <dgm:resizeHandles val="exact"/>
        </dgm:presLayoutVars>
      </dgm:prSet>
      <dgm:spPr/>
      <dgm:t>
        <a:bodyPr/>
        <a:lstStyle/>
        <a:p>
          <a:endParaRPr lang="en-US"/>
        </a:p>
      </dgm:t>
    </dgm:pt>
    <dgm:pt modelId="{141BBFAB-BE4E-F04C-B91D-154D617D94F1}" type="pres">
      <dgm:prSet presAssocID="{8CC77ADB-7CE6-0C41-A58B-D6FBC3DC1E2A}" presName="parentText" presStyleLbl="node1" presStyleIdx="0" presStyleCnt="3" custScaleY="60360">
        <dgm:presLayoutVars>
          <dgm:chMax val="0"/>
          <dgm:bulletEnabled val="1"/>
        </dgm:presLayoutVars>
      </dgm:prSet>
      <dgm:spPr/>
      <dgm:t>
        <a:bodyPr/>
        <a:lstStyle/>
        <a:p>
          <a:endParaRPr lang="en-US"/>
        </a:p>
      </dgm:t>
    </dgm:pt>
    <dgm:pt modelId="{51282A4A-B9C0-2B49-8F98-F1121A928790}" type="pres">
      <dgm:prSet presAssocID="{8CC77ADB-7CE6-0C41-A58B-D6FBC3DC1E2A}" presName="childText" presStyleLbl="revTx" presStyleIdx="0" presStyleCnt="3">
        <dgm:presLayoutVars>
          <dgm:bulletEnabled val="1"/>
        </dgm:presLayoutVars>
      </dgm:prSet>
      <dgm:spPr/>
      <dgm:t>
        <a:bodyPr/>
        <a:lstStyle/>
        <a:p>
          <a:endParaRPr lang="en-US"/>
        </a:p>
      </dgm:t>
    </dgm:pt>
    <dgm:pt modelId="{F13313A4-E6DE-EE43-B35E-E5E4F855D261}" type="pres">
      <dgm:prSet presAssocID="{94AFFC21-9CBD-044B-BE14-A5D3C9D191DB}" presName="parentText" presStyleLbl="node1" presStyleIdx="1" presStyleCnt="3" custScaleY="68208">
        <dgm:presLayoutVars>
          <dgm:chMax val="0"/>
          <dgm:bulletEnabled val="1"/>
        </dgm:presLayoutVars>
      </dgm:prSet>
      <dgm:spPr/>
      <dgm:t>
        <a:bodyPr/>
        <a:lstStyle/>
        <a:p>
          <a:endParaRPr lang="en-US"/>
        </a:p>
      </dgm:t>
    </dgm:pt>
    <dgm:pt modelId="{B8BFF89F-3798-FE4C-BA14-C508D068BF59}" type="pres">
      <dgm:prSet presAssocID="{94AFFC21-9CBD-044B-BE14-A5D3C9D191DB}" presName="childText" presStyleLbl="revTx" presStyleIdx="1" presStyleCnt="3">
        <dgm:presLayoutVars>
          <dgm:bulletEnabled val="1"/>
        </dgm:presLayoutVars>
      </dgm:prSet>
      <dgm:spPr/>
      <dgm:t>
        <a:bodyPr/>
        <a:lstStyle/>
        <a:p>
          <a:endParaRPr lang="en-US"/>
        </a:p>
      </dgm:t>
    </dgm:pt>
    <dgm:pt modelId="{5B24B139-68E7-4B4C-8404-256485F47690}" type="pres">
      <dgm:prSet presAssocID="{7CD3CA57-D71B-AD4D-A791-0B7AD3A9381C}" presName="parentText" presStyleLbl="node1" presStyleIdx="2" presStyleCnt="3" custScaleY="56969">
        <dgm:presLayoutVars>
          <dgm:chMax val="0"/>
          <dgm:bulletEnabled val="1"/>
        </dgm:presLayoutVars>
      </dgm:prSet>
      <dgm:spPr/>
      <dgm:t>
        <a:bodyPr/>
        <a:lstStyle/>
        <a:p>
          <a:endParaRPr lang="en-US"/>
        </a:p>
      </dgm:t>
    </dgm:pt>
    <dgm:pt modelId="{05D97643-661A-FE43-BAC5-0CF6A121637A}" type="pres">
      <dgm:prSet presAssocID="{7CD3CA57-D71B-AD4D-A791-0B7AD3A9381C}" presName="childText" presStyleLbl="revTx" presStyleIdx="2" presStyleCnt="3">
        <dgm:presLayoutVars>
          <dgm:bulletEnabled val="1"/>
        </dgm:presLayoutVars>
      </dgm:prSet>
      <dgm:spPr/>
      <dgm:t>
        <a:bodyPr/>
        <a:lstStyle/>
        <a:p>
          <a:endParaRPr lang="en-US"/>
        </a:p>
      </dgm:t>
    </dgm:pt>
  </dgm:ptLst>
  <dgm:cxnLst>
    <dgm:cxn modelId="{2269A0D8-F996-8447-A2A3-925B240A354D}" srcId="{8457AB0C-B9BE-B74B-9DAC-DD2A05ACC1D6}" destId="{94AFFC21-9CBD-044B-BE14-A5D3C9D191DB}" srcOrd="1" destOrd="0" parTransId="{774CFCEF-AA89-6244-A75C-E651E797CF93}" sibTransId="{CDC7DF7E-C544-5746-974E-6E190C20ED8C}"/>
    <dgm:cxn modelId="{C1C1B846-CAFB-C145-84D9-5DB9BB0FBCE2}" type="presOf" srcId="{94599439-B633-A148-9202-E2B49E002CD2}" destId="{B8BFF89F-3798-FE4C-BA14-C508D068BF59}" srcOrd="0" destOrd="0" presId="urn:microsoft.com/office/officeart/2005/8/layout/vList2"/>
    <dgm:cxn modelId="{C87B3E4C-025B-5F40-B906-F10ED97AB419}" srcId="{7CD3CA57-D71B-AD4D-A791-0B7AD3A9381C}" destId="{7B8BD5C0-D855-4F4D-853D-7B956369D773}" srcOrd="0" destOrd="0" parTransId="{D10AC751-015D-8F4A-B51C-4A4BCD6A5CD6}" sibTransId="{12DFA3CB-AD2E-1541-ACF2-58C9EF164DCE}"/>
    <dgm:cxn modelId="{88EB1922-572F-7A41-BB5A-634777FBC53D}" type="presOf" srcId="{B1ED1F68-67D8-4BC9-AD54-EFBFE7A24FC3}" destId="{05D97643-661A-FE43-BAC5-0CF6A121637A}" srcOrd="0" destOrd="1" presId="urn:microsoft.com/office/officeart/2005/8/layout/vList2"/>
    <dgm:cxn modelId="{19EEC148-A899-F34C-A337-6BD158F0D380}" type="presOf" srcId="{E9D49A83-646B-784C-B547-95B7F59FCEF2}" destId="{51282A4A-B9C0-2B49-8F98-F1121A928790}" srcOrd="0" destOrd="0" presId="urn:microsoft.com/office/officeart/2005/8/layout/vList2"/>
    <dgm:cxn modelId="{2796A589-4454-4243-A6EE-4BB1715374F2}" srcId="{8457AB0C-B9BE-B74B-9DAC-DD2A05ACC1D6}" destId="{7CD3CA57-D71B-AD4D-A791-0B7AD3A9381C}" srcOrd="2" destOrd="0" parTransId="{A890AF91-E23F-4648-91F4-29CECBC619A6}" sibTransId="{EE18291B-B541-D743-85EB-E552962AE0CD}"/>
    <dgm:cxn modelId="{DBE79CD4-2050-2143-9C5C-B65724C8E15A}" srcId="{94AFFC21-9CBD-044B-BE14-A5D3C9D191DB}" destId="{94599439-B633-A148-9202-E2B49E002CD2}" srcOrd="0" destOrd="0" parTransId="{6D68E534-C188-CC4D-B395-0A6D2AA09780}" sibTransId="{FFE22815-6098-F64A-A301-2FFE67E43DFF}"/>
    <dgm:cxn modelId="{B56A387A-BFDB-3D46-A253-93BF5417A6A5}" type="presOf" srcId="{94AFFC21-9CBD-044B-BE14-A5D3C9D191DB}" destId="{F13313A4-E6DE-EE43-B35E-E5E4F855D261}" srcOrd="0" destOrd="0" presId="urn:microsoft.com/office/officeart/2005/8/layout/vList2"/>
    <dgm:cxn modelId="{95AAED13-9A74-8544-95E7-0D37A08F182E}" type="presOf" srcId="{7B8BD5C0-D855-4F4D-853D-7B956369D773}" destId="{05D97643-661A-FE43-BAC5-0CF6A121637A}" srcOrd="0" destOrd="0" presId="urn:microsoft.com/office/officeart/2005/8/layout/vList2"/>
    <dgm:cxn modelId="{2A8ACCAB-45A2-AC46-A295-E075C51FC6C7}" srcId="{8457AB0C-B9BE-B74B-9DAC-DD2A05ACC1D6}" destId="{8CC77ADB-7CE6-0C41-A58B-D6FBC3DC1E2A}" srcOrd="0" destOrd="0" parTransId="{E12A0189-2DE0-344D-905F-27F49A3A9B02}" sibTransId="{D644BE23-C2CF-E342-8EB5-CE43E77F40C0}"/>
    <dgm:cxn modelId="{77A4C3EF-4F49-44C1-8068-0592DFFC0F84}" srcId="{7CD3CA57-D71B-AD4D-A791-0B7AD3A9381C}" destId="{B1ED1F68-67D8-4BC9-AD54-EFBFE7A24FC3}" srcOrd="1" destOrd="0" parTransId="{CD185F84-9708-4478-AF4E-95226D9BB544}" sibTransId="{178DB98A-7FAA-4574-8343-9047E4194835}"/>
    <dgm:cxn modelId="{00D3D6B0-079B-5146-9498-B38A2CFCDE4F}" srcId="{8CC77ADB-7CE6-0C41-A58B-D6FBC3DC1E2A}" destId="{E9D49A83-646B-784C-B547-95B7F59FCEF2}" srcOrd="0" destOrd="0" parTransId="{ABCD62C8-13B3-2545-AC20-7FE47DC2B12A}" sibTransId="{D584DCBF-2E2B-0B4A-BB20-1209956FB151}"/>
    <dgm:cxn modelId="{818CC95A-74BB-F34C-9230-8A391A64B1D0}" type="presOf" srcId="{8CC77ADB-7CE6-0C41-A58B-D6FBC3DC1E2A}" destId="{141BBFAB-BE4E-F04C-B91D-154D617D94F1}" srcOrd="0" destOrd="0" presId="urn:microsoft.com/office/officeart/2005/8/layout/vList2"/>
    <dgm:cxn modelId="{5D583C1E-77AB-B046-BA2F-CA67D98E285D}" type="presOf" srcId="{8457AB0C-B9BE-B74B-9DAC-DD2A05ACC1D6}" destId="{AD30E060-B035-714C-99C2-F0293312CCB2}" srcOrd="0" destOrd="0" presId="urn:microsoft.com/office/officeart/2005/8/layout/vList2"/>
    <dgm:cxn modelId="{772D5E09-E980-C24D-9686-5D4E4978CB0E}" type="presOf" srcId="{7CD3CA57-D71B-AD4D-A791-0B7AD3A9381C}" destId="{5B24B139-68E7-4B4C-8404-256485F47690}" srcOrd="0" destOrd="0" presId="urn:microsoft.com/office/officeart/2005/8/layout/vList2"/>
    <dgm:cxn modelId="{108FE774-11E5-3D47-908A-D767F8A3FB08}" type="presParOf" srcId="{AD30E060-B035-714C-99C2-F0293312CCB2}" destId="{141BBFAB-BE4E-F04C-B91D-154D617D94F1}" srcOrd="0" destOrd="0" presId="urn:microsoft.com/office/officeart/2005/8/layout/vList2"/>
    <dgm:cxn modelId="{1007E129-6C10-C24C-92EF-7B08865E1490}" type="presParOf" srcId="{AD30E060-B035-714C-99C2-F0293312CCB2}" destId="{51282A4A-B9C0-2B49-8F98-F1121A928790}" srcOrd="1" destOrd="0" presId="urn:microsoft.com/office/officeart/2005/8/layout/vList2"/>
    <dgm:cxn modelId="{FA5FCB69-BDE8-D64F-8C6B-4006317EB2BA}" type="presParOf" srcId="{AD30E060-B035-714C-99C2-F0293312CCB2}" destId="{F13313A4-E6DE-EE43-B35E-E5E4F855D261}" srcOrd="2" destOrd="0" presId="urn:microsoft.com/office/officeart/2005/8/layout/vList2"/>
    <dgm:cxn modelId="{470E70E6-398F-194C-A3E1-37084C41F5B4}" type="presParOf" srcId="{AD30E060-B035-714C-99C2-F0293312CCB2}" destId="{B8BFF89F-3798-FE4C-BA14-C508D068BF59}" srcOrd="3" destOrd="0" presId="urn:microsoft.com/office/officeart/2005/8/layout/vList2"/>
    <dgm:cxn modelId="{BFBD2E22-6672-B04F-8FD4-8BDDA029716B}" type="presParOf" srcId="{AD30E060-B035-714C-99C2-F0293312CCB2}" destId="{5B24B139-68E7-4B4C-8404-256485F47690}" srcOrd="4" destOrd="0" presId="urn:microsoft.com/office/officeart/2005/8/layout/vList2"/>
    <dgm:cxn modelId="{DDA3929E-9F72-4F49-91C4-72A56DCF6182}" type="presParOf" srcId="{AD30E060-B035-714C-99C2-F0293312CCB2}" destId="{05D97643-661A-FE43-BAC5-0CF6A121637A}"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33EA80-CA13-A542-93F5-244621AFB7DE}" type="doc">
      <dgm:prSet loTypeId="urn:microsoft.com/office/officeart/2005/8/layout/process5" loCatId="" qsTypeId="urn:microsoft.com/office/officeart/2005/8/quickstyle/simple2" qsCatId="simple" csTypeId="urn:microsoft.com/office/officeart/2005/8/colors/accent0_2" csCatId="mainScheme" phldr="1"/>
      <dgm:spPr/>
      <dgm:t>
        <a:bodyPr/>
        <a:lstStyle/>
        <a:p>
          <a:endParaRPr lang="en-US"/>
        </a:p>
      </dgm:t>
    </dgm:pt>
    <dgm:pt modelId="{C5D74AFE-E1C1-8141-BD11-F09CA282EB50}">
      <dgm:prSet phldrT="[Text]" custT="1"/>
      <dgm:spPr>
        <a:ln>
          <a:solidFill>
            <a:srgbClr val="00FB92">
              <a:alpha val="45098"/>
            </a:srgbClr>
          </a:solidFill>
        </a:ln>
      </dgm:spPr>
      <dgm:t>
        <a:bodyPr/>
        <a:lstStyle/>
        <a:p>
          <a:pPr rtl="1"/>
          <a:r>
            <a:rPr lang="en-US" sz="1000" kern="1200" dirty="0">
              <a:solidFill>
                <a:schemeClr val="bg1">
                  <a:lumMod val="50000"/>
                </a:schemeClr>
              </a:solidFill>
              <a:latin typeface="+mn-lt"/>
              <a:ea typeface="+mn-ea"/>
              <a:cs typeface="+mn-cs"/>
            </a:rPr>
            <a:t>Which leads to disturbed neuronal signal processing</a:t>
          </a:r>
          <a:endParaRPr lang="en-US" sz="1000" kern="1200" dirty="0">
            <a:solidFill>
              <a:schemeClr val="bg1">
                <a:lumMod val="50000"/>
              </a:schemeClr>
            </a:solidFill>
          </a:endParaRPr>
        </a:p>
      </dgm:t>
    </dgm:pt>
    <dgm:pt modelId="{EB784FAF-4A37-E54A-B565-3D4C19401BE0}" type="parTrans" cxnId="{1668DB37-A28A-5141-99E7-0410BDBE6EC9}">
      <dgm:prSet/>
      <dgm:spPr/>
      <dgm:t>
        <a:bodyPr/>
        <a:lstStyle/>
        <a:p>
          <a:endParaRPr lang="en-US"/>
        </a:p>
      </dgm:t>
    </dgm:pt>
    <dgm:pt modelId="{821794BC-3E8D-6C43-B248-46B9E3784104}" type="sibTrans" cxnId="{1668DB37-A28A-5141-99E7-0410BDBE6EC9}">
      <dgm:prSet/>
      <dgm:spPr>
        <a:solidFill>
          <a:srgbClr val="009193">
            <a:alpha val="50196"/>
          </a:srgbClr>
        </a:solidFill>
      </dgm:spPr>
      <dgm:t>
        <a:bodyPr/>
        <a:lstStyle/>
        <a:p>
          <a:pPr rtl="1"/>
          <a:endParaRPr lang="en-US"/>
        </a:p>
      </dgm:t>
    </dgm:pt>
    <dgm:pt modelId="{759C67ED-365B-1840-A442-23F57B193AA1}">
      <dgm:prSet custT="1"/>
      <dgm:spPr>
        <a:ln>
          <a:solidFill>
            <a:srgbClr val="FF7E79"/>
          </a:solidFill>
        </a:ln>
      </dgm:spPr>
      <dgm:t>
        <a:bodyPr/>
        <a:lstStyle/>
        <a:p>
          <a:pPr rtl="1"/>
          <a:r>
            <a:rPr lang="en-US" sz="1000" kern="1200" dirty="0">
              <a:solidFill>
                <a:schemeClr val="bg1">
                  <a:lumMod val="50000"/>
                </a:schemeClr>
              </a:solidFill>
              <a:latin typeface="+mn-lt"/>
              <a:ea typeface="+mn-ea"/>
              <a:cs typeface="+mn-cs"/>
            </a:rPr>
            <a:t>which in a long run leads to alterations in the structure of the neuronal networks</a:t>
          </a:r>
          <a:endParaRPr lang="en-US" sz="1000" kern="1200" dirty="0">
            <a:solidFill>
              <a:schemeClr val="bg1">
                <a:lumMod val="50000"/>
              </a:schemeClr>
            </a:solidFill>
          </a:endParaRPr>
        </a:p>
      </dgm:t>
    </dgm:pt>
    <dgm:pt modelId="{E4C6EB9F-85CD-C94F-A1BA-685243ACBDAF}" type="parTrans" cxnId="{90762B25-8D6F-5F4C-BBEE-DC04A104AC3E}">
      <dgm:prSet/>
      <dgm:spPr/>
      <dgm:t>
        <a:bodyPr/>
        <a:lstStyle/>
        <a:p>
          <a:endParaRPr lang="en-US"/>
        </a:p>
      </dgm:t>
    </dgm:pt>
    <dgm:pt modelId="{C6AC7FA7-999E-1D49-9197-0B32394F80ED}" type="sibTrans" cxnId="{90762B25-8D6F-5F4C-BBEE-DC04A104AC3E}">
      <dgm:prSet/>
      <dgm:spPr>
        <a:solidFill>
          <a:srgbClr val="009193">
            <a:alpha val="50196"/>
          </a:srgbClr>
        </a:solidFill>
      </dgm:spPr>
      <dgm:t>
        <a:bodyPr/>
        <a:lstStyle/>
        <a:p>
          <a:endParaRPr lang="en-US"/>
        </a:p>
      </dgm:t>
    </dgm:pt>
    <dgm:pt modelId="{5E7B660A-A58A-FC4E-B0A8-1BF309207A89}">
      <dgm:prSet custT="1"/>
      <dgm:spPr>
        <a:ln>
          <a:solidFill>
            <a:srgbClr val="00FB92">
              <a:alpha val="45098"/>
            </a:srgbClr>
          </a:solidFill>
        </a:ln>
      </dgm:spPr>
      <dgm:t>
        <a:bodyPr/>
        <a:lstStyle/>
        <a:p>
          <a:pPr rtl="1"/>
          <a:r>
            <a:rPr lang="en-US" sz="1000" kern="1200" dirty="0">
              <a:solidFill>
                <a:schemeClr val="bg1">
                  <a:lumMod val="50000"/>
                </a:schemeClr>
              </a:solidFill>
              <a:latin typeface="+mn-lt"/>
              <a:ea typeface="+mn-ea"/>
              <a:cs typeface="+mn-cs"/>
            </a:rPr>
            <a:t>These structural changes are believed to be one of the main reasons for depression</a:t>
          </a:r>
        </a:p>
      </dgm:t>
    </dgm:pt>
    <dgm:pt modelId="{6DA45DE9-EB4C-6C4F-A817-5781D29E97C7}" type="parTrans" cxnId="{13900DAE-93BA-E44F-BE5F-333EB8B3ACB3}">
      <dgm:prSet/>
      <dgm:spPr/>
      <dgm:t>
        <a:bodyPr/>
        <a:lstStyle/>
        <a:p>
          <a:endParaRPr lang="en-US"/>
        </a:p>
      </dgm:t>
    </dgm:pt>
    <dgm:pt modelId="{134EF841-B2DD-2649-B190-35E06C02BBEE}" type="sibTrans" cxnId="{13900DAE-93BA-E44F-BE5F-333EB8B3ACB3}">
      <dgm:prSet/>
      <dgm:spPr/>
      <dgm:t>
        <a:bodyPr/>
        <a:lstStyle/>
        <a:p>
          <a:pPr rtl="1"/>
          <a:endParaRPr lang="en-US"/>
        </a:p>
      </dgm:t>
    </dgm:pt>
    <dgm:pt modelId="{63FF2E03-9522-7F4E-AE91-A67A1A90A6C6}">
      <dgm:prSet phldrT="[Text]" custT="1"/>
      <dgm:spPr>
        <a:ln>
          <a:solidFill>
            <a:srgbClr val="FF7E79"/>
          </a:solidFill>
        </a:ln>
      </dgm:spPr>
      <dgm:t>
        <a:bodyPr/>
        <a:lstStyle/>
        <a:p>
          <a:pPr rtl="1"/>
          <a:r>
            <a:rPr lang="en-US" sz="1000" kern="1200" dirty="0">
              <a:solidFill>
                <a:schemeClr val="bg1">
                  <a:lumMod val="50000"/>
                </a:schemeClr>
              </a:solidFill>
              <a:latin typeface="+mn-lt"/>
              <a:ea typeface="+mn-ea"/>
              <a:cs typeface="+mn-cs"/>
            </a:rPr>
            <a:t>One main cause of depression is the reduction in the concentration of certain neurotransmitters in the brain, such as serotonin and dopamine</a:t>
          </a:r>
          <a:endParaRPr lang="en-US" sz="1000" kern="1200" dirty="0">
            <a:solidFill>
              <a:schemeClr val="bg1">
                <a:lumMod val="50000"/>
              </a:schemeClr>
            </a:solidFill>
          </a:endParaRPr>
        </a:p>
      </dgm:t>
    </dgm:pt>
    <dgm:pt modelId="{6A775225-5D00-5249-BC2F-354AAFD031AD}" type="sibTrans" cxnId="{B7ED91A7-1E67-A04D-9BBF-BF486242C163}">
      <dgm:prSet/>
      <dgm:spPr>
        <a:solidFill>
          <a:srgbClr val="009193">
            <a:alpha val="50196"/>
          </a:srgbClr>
        </a:solidFill>
      </dgm:spPr>
      <dgm:t>
        <a:bodyPr/>
        <a:lstStyle/>
        <a:p>
          <a:pPr rtl="1"/>
          <a:endParaRPr lang="en-US"/>
        </a:p>
      </dgm:t>
    </dgm:pt>
    <dgm:pt modelId="{149F1159-70E8-0649-B766-958BF281B7BE}" type="parTrans" cxnId="{B7ED91A7-1E67-A04D-9BBF-BF486242C163}">
      <dgm:prSet/>
      <dgm:spPr/>
      <dgm:t>
        <a:bodyPr/>
        <a:lstStyle/>
        <a:p>
          <a:endParaRPr lang="en-US"/>
        </a:p>
      </dgm:t>
    </dgm:pt>
    <dgm:pt modelId="{4F75FD8D-CBBF-984E-802B-2784D5367563}" type="pres">
      <dgm:prSet presAssocID="{BF33EA80-CA13-A542-93F5-244621AFB7DE}" presName="diagram" presStyleCnt="0">
        <dgm:presLayoutVars>
          <dgm:dir/>
          <dgm:resizeHandles val="exact"/>
        </dgm:presLayoutVars>
      </dgm:prSet>
      <dgm:spPr/>
      <dgm:t>
        <a:bodyPr/>
        <a:lstStyle/>
        <a:p>
          <a:endParaRPr lang="en-US"/>
        </a:p>
      </dgm:t>
    </dgm:pt>
    <dgm:pt modelId="{C9170091-3F05-4A4D-B1DB-68A10DCEC7AC}" type="pres">
      <dgm:prSet presAssocID="{63FF2E03-9522-7F4E-AE91-A67A1A90A6C6}" presName="node" presStyleLbl="node1" presStyleIdx="0" presStyleCnt="4" custScaleX="66344" custScaleY="182203">
        <dgm:presLayoutVars>
          <dgm:bulletEnabled val="1"/>
        </dgm:presLayoutVars>
      </dgm:prSet>
      <dgm:spPr/>
      <dgm:t>
        <a:bodyPr/>
        <a:lstStyle/>
        <a:p>
          <a:endParaRPr lang="en-US"/>
        </a:p>
      </dgm:t>
    </dgm:pt>
    <dgm:pt modelId="{F898018C-1009-BA41-8369-7A04EC7AB193}" type="pres">
      <dgm:prSet presAssocID="{6A775225-5D00-5249-BC2F-354AAFD031AD}" presName="sibTrans" presStyleLbl="sibTrans2D1" presStyleIdx="0" presStyleCnt="3"/>
      <dgm:spPr/>
      <dgm:t>
        <a:bodyPr/>
        <a:lstStyle/>
        <a:p>
          <a:endParaRPr lang="en-US"/>
        </a:p>
      </dgm:t>
    </dgm:pt>
    <dgm:pt modelId="{1E26B0E5-EACA-C642-A508-F3FE6BEA8A91}" type="pres">
      <dgm:prSet presAssocID="{6A775225-5D00-5249-BC2F-354AAFD031AD}" presName="connectorText" presStyleLbl="sibTrans2D1" presStyleIdx="0" presStyleCnt="3"/>
      <dgm:spPr/>
      <dgm:t>
        <a:bodyPr/>
        <a:lstStyle/>
        <a:p>
          <a:endParaRPr lang="en-US"/>
        </a:p>
      </dgm:t>
    </dgm:pt>
    <dgm:pt modelId="{9037B367-E4D4-674B-B661-C7932F5A1FFA}" type="pres">
      <dgm:prSet presAssocID="{C5D74AFE-E1C1-8141-BD11-F09CA282EB50}" presName="node" presStyleLbl="node1" presStyleIdx="1" presStyleCnt="4" custScaleX="71165" custScaleY="182235">
        <dgm:presLayoutVars>
          <dgm:bulletEnabled val="1"/>
        </dgm:presLayoutVars>
      </dgm:prSet>
      <dgm:spPr/>
      <dgm:t>
        <a:bodyPr/>
        <a:lstStyle/>
        <a:p>
          <a:endParaRPr lang="en-US"/>
        </a:p>
      </dgm:t>
    </dgm:pt>
    <dgm:pt modelId="{7EFE6D41-EE6F-CC4C-B0A7-A8D137374C65}" type="pres">
      <dgm:prSet presAssocID="{821794BC-3E8D-6C43-B248-46B9E3784104}" presName="sibTrans" presStyleLbl="sibTrans2D1" presStyleIdx="1" presStyleCnt="3"/>
      <dgm:spPr/>
      <dgm:t>
        <a:bodyPr/>
        <a:lstStyle/>
        <a:p>
          <a:endParaRPr lang="en-US"/>
        </a:p>
      </dgm:t>
    </dgm:pt>
    <dgm:pt modelId="{433C1D50-AE81-9E4D-B01E-BFD94DAC4FAB}" type="pres">
      <dgm:prSet presAssocID="{821794BC-3E8D-6C43-B248-46B9E3784104}" presName="connectorText" presStyleLbl="sibTrans2D1" presStyleIdx="1" presStyleCnt="3"/>
      <dgm:spPr/>
      <dgm:t>
        <a:bodyPr/>
        <a:lstStyle/>
        <a:p>
          <a:endParaRPr lang="en-US"/>
        </a:p>
      </dgm:t>
    </dgm:pt>
    <dgm:pt modelId="{A01CA9EA-C6FF-2945-B658-CD8386995285}" type="pres">
      <dgm:prSet presAssocID="{759C67ED-365B-1840-A442-23F57B193AA1}" presName="node" presStyleLbl="node1" presStyleIdx="2" presStyleCnt="4" custScaleX="71165" custScaleY="182235">
        <dgm:presLayoutVars>
          <dgm:bulletEnabled val="1"/>
        </dgm:presLayoutVars>
      </dgm:prSet>
      <dgm:spPr/>
      <dgm:t>
        <a:bodyPr/>
        <a:lstStyle/>
        <a:p>
          <a:endParaRPr lang="en-US"/>
        </a:p>
      </dgm:t>
    </dgm:pt>
    <dgm:pt modelId="{E0A5BC36-C665-8C4C-B962-98C5AEB5F872}" type="pres">
      <dgm:prSet presAssocID="{C6AC7FA7-999E-1D49-9197-0B32394F80ED}" presName="sibTrans" presStyleLbl="sibTrans2D1" presStyleIdx="2" presStyleCnt="3"/>
      <dgm:spPr/>
      <dgm:t>
        <a:bodyPr/>
        <a:lstStyle/>
        <a:p>
          <a:endParaRPr lang="en-US"/>
        </a:p>
      </dgm:t>
    </dgm:pt>
    <dgm:pt modelId="{C114CC6E-FA48-8740-BD6A-C92034672594}" type="pres">
      <dgm:prSet presAssocID="{C6AC7FA7-999E-1D49-9197-0B32394F80ED}" presName="connectorText" presStyleLbl="sibTrans2D1" presStyleIdx="2" presStyleCnt="3"/>
      <dgm:spPr/>
      <dgm:t>
        <a:bodyPr/>
        <a:lstStyle/>
        <a:p>
          <a:endParaRPr lang="en-US"/>
        </a:p>
      </dgm:t>
    </dgm:pt>
    <dgm:pt modelId="{AD307CBB-73B3-9841-89E2-26B924B25E1C}" type="pres">
      <dgm:prSet presAssocID="{5E7B660A-A58A-FC4E-B0A8-1BF309207A89}" presName="node" presStyleLbl="node1" presStyleIdx="3" presStyleCnt="4" custScaleX="71165" custScaleY="182235">
        <dgm:presLayoutVars>
          <dgm:bulletEnabled val="1"/>
        </dgm:presLayoutVars>
      </dgm:prSet>
      <dgm:spPr/>
      <dgm:t>
        <a:bodyPr/>
        <a:lstStyle/>
        <a:p>
          <a:endParaRPr lang="en-US"/>
        </a:p>
      </dgm:t>
    </dgm:pt>
  </dgm:ptLst>
  <dgm:cxnLst>
    <dgm:cxn modelId="{22DD4EE9-0350-F54B-ABCE-BD2491B75610}" type="presOf" srcId="{6A775225-5D00-5249-BC2F-354AAFD031AD}" destId="{1E26B0E5-EACA-C642-A508-F3FE6BEA8A91}" srcOrd="1" destOrd="0" presId="urn:microsoft.com/office/officeart/2005/8/layout/process5"/>
    <dgm:cxn modelId="{90762B25-8D6F-5F4C-BBEE-DC04A104AC3E}" srcId="{BF33EA80-CA13-A542-93F5-244621AFB7DE}" destId="{759C67ED-365B-1840-A442-23F57B193AA1}" srcOrd="2" destOrd="0" parTransId="{E4C6EB9F-85CD-C94F-A1BA-685243ACBDAF}" sibTransId="{C6AC7FA7-999E-1D49-9197-0B32394F80ED}"/>
    <dgm:cxn modelId="{B7ED91A7-1E67-A04D-9BBF-BF486242C163}" srcId="{BF33EA80-CA13-A542-93F5-244621AFB7DE}" destId="{63FF2E03-9522-7F4E-AE91-A67A1A90A6C6}" srcOrd="0" destOrd="0" parTransId="{149F1159-70E8-0649-B766-958BF281B7BE}" sibTransId="{6A775225-5D00-5249-BC2F-354AAFD031AD}"/>
    <dgm:cxn modelId="{C00E4CB2-2AAE-0C45-8C62-F9B711CCC628}" type="presOf" srcId="{C5D74AFE-E1C1-8141-BD11-F09CA282EB50}" destId="{9037B367-E4D4-674B-B661-C7932F5A1FFA}" srcOrd="0" destOrd="0" presId="urn:microsoft.com/office/officeart/2005/8/layout/process5"/>
    <dgm:cxn modelId="{20531C77-6671-1740-83F9-30984190CBDB}" type="presOf" srcId="{BF33EA80-CA13-A542-93F5-244621AFB7DE}" destId="{4F75FD8D-CBBF-984E-802B-2784D5367563}" srcOrd="0" destOrd="0" presId="urn:microsoft.com/office/officeart/2005/8/layout/process5"/>
    <dgm:cxn modelId="{13900DAE-93BA-E44F-BE5F-333EB8B3ACB3}" srcId="{BF33EA80-CA13-A542-93F5-244621AFB7DE}" destId="{5E7B660A-A58A-FC4E-B0A8-1BF309207A89}" srcOrd="3" destOrd="0" parTransId="{6DA45DE9-EB4C-6C4F-A817-5781D29E97C7}" sibTransId="{134EF841-B2DD-2649-B190-35E06C02BBEE}"/>
    <dgm:cxn modelId="{19E97E5D-9A4B-5E4B-ACCC-48C29198AC50}" type="presOf" srcId="{5E7B660A-A58A-FC4E-B0A8-1BF309207A89}" destId="{AD307CBB-73B3-9841-89E2-26B924B25E1C}" srcOrd="0" destOrd="0" presId="urn:microsoft.com/office/officeart/2005/8/layout/process5"/>
    <dgm:cxn modelId="{6F28A684-D6E2-6D4F-A66A-BD2EE2C9028C}" type="presOf" srcId="{6A775225-5D00-5249-BC2F-354AAFD031AD}" destId="{F898018C-1009-BA41-8369-7A04EC7AB193}" srcOrd="0" destOrd="0" presId="urn:microsoft.com/office/officeart/2005/8/layout/process5"/>
    <dgm:cxn modelId="{FFD16200-FD7E-7748-95B9-6F58B0A8CA4A}" type="presOf" srcId="{821794BC-3E8D-6C43-B248-46B9E3784104}" destId="{433C1D50-AE81-9E4D-B01E-BFD94DAC4FAB}" srcOrd="1" destOrd="0" presId="urn:microsoft.com/office/officeart/2005/8/layout/process5"/>
    <dgm:cxn modelId="{AC24E09A-B65C-B04A-AFC5-7D9EBD4B7ADC}" type="presOf" srcId="{821794BC-3E8D-6C43-B248-46B9E3784104}" destId="{7EFE6D41-EE6F-CC4C-B0A7-A8D137374C65}" srcOrd="0" destOrd="0" presId="urn:microsoft.com/office/officeart/2005/8/layout/process5"/>
    <dgm:cxn modelId="{8F9409FD-07E3-2E4F-B0EC-F6631CC983B0}" type="presOf" srcId="{C6AC7FA7-999E-1D49-9197-0B32394F80ED}" destId="{E0A5BC36-C665-8C4C-B962-98C5AEB5F872}" srcOrd="0" destOrd="0" presId="urn:microsoft.com/office/officeart/2005/8/layout/process5"/>
    <dgm:cxn modelId="{1668DB37-A28A-5141-99E7-0410BDBE6EC9}" srcId="{BF33EA80-CA13-A542-93F5-244621AFB7DE}" destId="{C5D74AFE-E1C1-8141-BD11-F09CA282EB50}" srcOrd="1" destOrd="0" parTransId="{EB784FAF-4A37-E54A-B565-3D4C19401BE0}" sibTransId="{821794BC-3E8D-6C43-B248-46B9E3784104}"/>
    <dgm:cxn modelId="{9F3FC773-B2C2-2740-9DC3-98132BED855D}" type="presOf" srcId="{63FF2E03-9522-7F4E-AE91-A67A1A90A6C6}" destId="{C9170091-3F05-4A4D-B1DB-68A10DCEC7AC}" srcOrd="0" destOrd="0" presId="urn:microsoft.com/office/officeart/2005/8/layout/process5"/>
    <dgm:cxn modelId="{A7CB31E8-4C22-9F43-AFDF-FE183EB89683}" type="presOf" srcId="{759C67ED-365B-1840-A442-23F57B193AA1}" destId="{A01CA9EA-C6FF-2945-B658-CD8386995285}" srcOrd="0" destOrd="0" presId="urn:microsoft.com/office/officeart/2005/8/layout/process5"/>
    <dgm:cxn modelId="{D5EEE050-3311-BC42-B768-421E5CB46053}" type="presOf" srcId="{C6AC7FA7-999E-1D49-9197-0B32394F80ED}" destId="{C114CC6E-FA48-8740-BD6A-C92034672594}" srcOrd="1" destOrd="0" presId="urn:microsoft.com/office/officeart/2005/8/layout/process5"/>
    <dgm:cxn modelId="{D0139AB5-706C-5647-B750-4C70E3CAE63D}" type="presParOf" srcId="{4F75FD8D-CBBF-984E-802B-2784D5367563}" destId="{C9170091-3F05-4A4D-B1DB-68A10DCEC7AC}" srcOrd="0" destOrd="0" presId="urn:microsoft.com/office/officeart/2005/8/layout/process5"/>
    <dgm:cxn modelId="{B70DB138-98C5-5B44-BB39-AFDBB014A98D}" type="presParOf" srcId="{4F75FD8D-CBBF-984E-802B-2784D5367563}" destId="{F898018C-1009-BA41-8369-7A04EC7AB193}" srcOrd="1" destOrd="0" presId="urn:microsoft.com/office/officeart/2005/8/layout/process5"/>
    <dgm:cxn modelId="{958CDA6E-3418-DC49-8371-12F17AF0E786}" type="presParOf" srcId="{F898018C-1009-BA41-8369-7A04EC7AB193}" destId="{1E26B0E5-EACA-C642-A508-F3FE6BEA8A91}" srcOrd="0" destOrd="0" presId="urn:microsoft.com/office/officeart/2005/8/layout/process5"/>
    <dgm:cxn modelId="{DBDB6C7C-1AD4-754C-AD4D-E61455A3E766}" type="presParOf" srcId="{4F75FD8D-CBBF-984E-802B-2784D5367563}" destId="{9037B367-E4D4-674B-B661-C7932F5A1FFA}" srcOrd="2" destOrd="0" presId="urn:microsoft.com/office/officeart/2005/8/layout/process5"/>
    <dgm:cxn modelId="{F91E9566-8681-FD45-A85D-A7A2B55031BC}" type="presParOf" srcId="{4F75FD8D-CBBF-984E-802B-2784D5367563}" destId="{7EFE6D41-EE6F-CC4C-B0A7-A8D137374C65}" srcOrd="3" destOrd="0" presId="urn:microsoft.com/office/officeart/2005/8/layout/process5"/>
    <dgm:cxn modelId="{C95B7870-C524-1345-82BE-AB7C2EC5501A}" type="presParOf" srcId="{7EFE6D41-EE6F-CC4C-B0A7-A8D137374C65}" destId="{433C1D50-AE81-9E4D-B01E-BFD94DAC4FAB}" srcOrd="0" destOrd="0" presId="urn:microsoft.com/office/officeart/2005/8/layout/process5"/>
    <dgm:cxn modelId="{6584FF96-C53B-864F-B636-8150A7409EA3}" type="presParOf" srcId="{4F75FD8D-CBBF-984E-802B-2784D5367563}" destId="{A01CA9EA-C6FF-2945-B658-CD8386995285}" srcOrd="4" destOrd="0" presId="urn:microsoft.com/office/officeart/2005/8/layout/process5"/>
    <dgm:cxn modelId="{9E0486E3-1B1A-5A4F-A07C-68F18A09964C}" type="presParOf" srcId="{4F75FD8D-CBBF-984E-802B-2784D5367563}" destId="{E0A5BC36-C665-8C4C-B962-98C5AEB5F872}" srcOrd="5" destOrd="0" presId="urn:microsoft.com/office/officeart/2005/8/layout/process5"/>
    <dgm:cxn modelId="{33F59FFB-709C-0243-A84D-03760BD232CA}" type="presParOf" srcId="{E0A5BC36-C665-8C4C-B962-98C5AEB5F872}" destId="{C114CC6E-FA48-8740-BD6A-C92034672594}" srcOrd="0" destOrd="0" presId="urn:microsoft.com/office/officeart/2005/8/layout/process5"/>
    <dgm:cxn modelId="{22252E30-A75A-E54C-BA13-41433FE4A4C9}" type="presParOf" srcId="{4F75FD8D-CBBF-984E-802B-2784D5367563}" destId="{AD307CBB-73B3-9841-89E2-26B924B25E1C}" srcOrd="6" destOrd="0" presId="urn:microsoft.com/office/officeart/2005/8/layout/process5"/>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33EA80-CA13-A542-93F5-244621AFB7DE}" type="doc">
      <dgm:prSet loTypeId="urn:microsoft.com/office/officeart/2005/8/layout/process5" loCatId="" qsTypeId="urn:microsoft.com/office/officeart/2005/8/quickstyle/simple2" qsCatId="simple" csTypeId="urn:microsoft.com/office/officeart/2005/8/colors/accent0_2" csCatId="mainScheme" phldr="1"/>
      <dgm:spPr/>
      <dgm:t>
        <a:bodyPr/>
        <a:lstStyle/>
        <a:p>
          <a:endParaRPr lang="en-US"/>
        </a:p>
      </dgm:t>
    </dgm:pt>
    <dgm:pt modelId="{63FF2E03-9522-7F4E-AE91-A67A1A90A6C6}">
      <dgm:prSet phldrT="[Text]" custT="1"/>
      <dgm:spPr>
        <a:ln>
          <a:solidFill>
            <a:srgbClr val="942093">
              <a:alpha val="38824"/>
            </a:srgbClr>
          </a:solidFill>
        </a:ln>
      </dgm:spPr>
      <dgm:t>
        <a:bodyPr/>
        <a:lstStyle/>
        <a:p>
          <a:pPr rtl="1"/>
          <a:r>
            <a:rPr lang="en-GB" sz="1000" kern="1200" dirty="0">
              <a:solidFill>
                <a:schemeClr val="tx1"/>
              </a:solidFill>
            </a:rPr>
            <a:t>Antidepressants do not act immediately </a:t>
          </a:r>
          <a:r>
            <a:rPr lang="en-GB" sz="1000" b="1" kern="1200" dirty="0">
              <a:solidFill>
                <a:srgbClr val="FF0000"/>
              </a:solidFill>
            </a:rPr>
            <a:t>(show clinical effects after 3 weeks) </a:t>
          </a:r>
          <a:r>
            <a:rPr lang="en-GB" sz="1000" kern="1200" dirty="0">
              <a:solidFill>
                <a:schemeClr val="tx1"/>
              </a:solidFill>
            </a:rPr>
            <a:t>indicating that secondary adaptive changes </a:t>
          </a:r>
          <a:r>
            <a:rPr lang="en-US" sz="1000" kern="1200" dirty="0">
              <a:solidFill>
                <a:schemeClr val="tx1"/>
              </a:solidFill>
            </a:rPr>
            <a:t>must occur before the benefit is gained</a:t>
          </a:r>
        </a:p>
      </dgm:t>
    </dgm:pt>
    <dgm:pt modelId="{149F1159-70E8-0649-B766-958BF281B7BE}" type="parTrans" cxnId="{B7ED91A7-1E67-A04D-9BBF-BF486242C163}">
      <dgm:prSet/>
      <dgm:spPr/>
      <dgm:t>
        <a:bodyPr/>
        <a:lstStyle/>
        <a:p>
          <a:endParaRPr lang="en-US"/>
        </a:p>
      </dgm:t>
    </dgm:pt>
    <dgm:pt modelId="{6A775225-5D00-5249-BC2F-354AAFD031AD}" type="sibTrans" cxnId="{B7ED91A7-1E67-A04D-9BBF-BF486242C163}">
      <dgm:prSet/>
      <dgm:spPr>
        <a:solidFill>
          <a:srgbClr val="009193">
            <a:alpha val="50196"/>
          </a:srgbClr>
        </a:solidFill>
      </dgm:spPr>
      <dgm:t>
        <a:bodyPr/>
        <a:lstStyle/>
        <a:p>
          <a:pPr rtl="1"/>
          <a:endParaRPr lang="en-US"/>
        </a:p>
      </dgm:t>
    </dgm:pt>
    <dgm:pt modelId="{C5D74AFE-E1C1-8141-BD11-F09CA282EB50}">
      <dgm:prSet phldrT="[Text]" custT="1"/>
      <dgm:spPr>
        <a:ln>
          <a:solidFill>
            <a:srgbClr val="009051">
              <a:alpha val="41176"/>
            </a:srgbClr>
          </a:solidFill>
        </a:ln>
      </dgm:spPr>
      <dgm:t>
        <a:bodyPr/>
        <a:lstStyle/>
        <a:p>
          <a:pPr rtl="1"/>
          <a:r>
            <a:rPr lang="en-GB" sz="1000" kern="1200" dirty="0">
              <a:solidFill>
                <a:schemeClr val="tx1"/>
              </a:solidFill>
            </a:rPr>
            <a:t>The most consistent adaptive change seen with antidepressant drugs is the </a:t>
          </a:r>
          <a:r>
            <a:rPr lang="en-GB" sz="1000" b="1" kern="1200" dirty="0">
              <a:solidFill>
                <a:srgbClr val="FF0000"/>
              </a:solidFill>
            </a:rPr>
            <a:t>downregulation of   beta-, alpa-2 and 5-HT2 receptors</a:t>
          </a:r>
          <a:r>
            <a:rPr lang="en-GB" sz="1000" kern="1200" dirty="0"/>
            <a:t>.</a:t>
          </a:r>
        </a:p>
        <a:p>
          <a:pPr rtl="1"/>
          <a:r>
            <a:rPr lang="en-GB" sz="1000" u="none" strike="noStrike" kern="1200" dirty="0">
              <a:solidFill>
                <a:schemeClr val="tx1"/>
              </a:solidFill>
            </a:rPr>
            <a:t> </a:t>
          </a:r>
          <a:r>
            <a:rPr lang="en-GB" sz="1000" u="none" strike="noStrike" kern="1200" dirty="0">
              <a:solidFill>
                <a:srgbClr val="00B050"/>
              </a:solidFill>
            </a:rPr>
            <a:t>These receptor mediate negative feedback on monoamine release in the brain.</a:t>
          </a:r>
          <a:endParaRPr lang="en-US" sz="1000" u="none" strike="noStrike" kern="1200" dirty="0">
            <a:solidFill>
              <a:srgbClr val="00B050"/>
            </a:solidFill>
          </a:endParaRPr>
        </a:p>
      </dgm:t>
    </dgm:pt>
    <dgm:pt modelId="{EB784FAF-4A37-E54A-B565-3D4C19401BE0}" type="parTrans" cxnId="{1668DB37-A28A-5141-99E7-0410BDBE6EC9}">
      <dgm:prSet/>
      <dgm:spPr/>
      <dgm:t>
        <a:bodyPr/>
        <a:lstStyle/>
        <a:p>
          <a:endParaRPr lang="en-US"/>
        </a:p>
      </dgm:t>
    </dgm:pt>
    <dgm:pt modelId="{821794BC-3E8D-6C43-B248-46B9E3784104}" type="sibTrans" cxnId="{1668DB37-A28A-5141-99E7-0410BDBE6EC9}">
      <dgm:prSet/>
      <dgm:spPr>
        <a:solidFill>
          <a:srgbClr val="009193">
            <a:alpha val="50196"/>
          </a:srgbClr>
        </a:solidFill>
      </dgm:spPr>
      <dgm:t>
        <a:bodyPr/>
        <a:lstStyle/>
        <a:p>
          <a:pPr rtl="1"/>
          <a:endParaRPr lang="en-US"/>
        </a:p>
      </dgm:t>
    </dgm:pt>
    <dgm:pt modelId="{759C67ED-365B-1840-A442-23F57B193AA1}">
      <dgm:prSet custT="1"/>
      <dgm:spPr>
        <a:ln>
          <a:solidFill>
            <a:srgbClr val="942093">
              <a:alpha val="41176"/>
            </a:srgbClr>
          </a:solidFill>
        </a:ln>
      </dgm:spPr>
      <dgm:t>
        <a:bodyPr/>
        <a:lstStyle/>
        <a:p>
          <a:pPr rtl="1"/>
          <a:r>
            <a:rPr lang="en-US" sz="1000" b="1" kern="1200" dirty="0">
              <a:solidFill>
                <a:srgbClr val="FF0000"/>
              </a:solidFill>
            </a:rPr>
            <a:t>Desensitization</a:t>
          </a:r>
          <a:r>
            <a:rPr lang="en-US" sz="1000" kern="1200" dirty="0"/>
            <a:t> </a:t>
          </a:r>
          <a:r>
            <a:rPr lang="en-US" sz="1000" kern="1200" dirty="0">
              <a:solidFill>
                <a:schemeClr val="tx1"/>
              </a:solidFill>
            </a:rPr>
            <a:t>(down-regulation) of </a:t>
          </a:r>
          <a:r>
            <a:rPr lang="el-GR" sz="1000" kern="1200" dirty="0">
              <a:solidFill>
                <a:schemeClr val="tx1"/>
              </a:solidFill>
            </a:rPr>
            <a:t>β</a:t>
          </a:r>
          <a:r>
            <a:rPr lang="en-US" sz="1000" kern="1200" dirty="0">
              <a:solidFill>
                <a:schemeClr val="tx1"/>
              </a:solidFill>
            </a:rPr>
            <a:t>-adrenoceptors (decrease c-AMP ) is very important and is related to clinical response.</a:t>
          </a:r>
        </a:p>
      </dgm:t>
    </dgm:pt>
    <dgm:pt modelId="{E4C6EB9F-85CD-C94F-A1BA-685243ACBDAF}" type="parTrans" cxnId="{90762B25-8D6F-5F4C-BBEE-DC04A104AC3E}">
      <dgm:prSet/>
      <dgm:spPr/>
      <dgm:t>
        <a:bodyPr/>
        <a:lstStyle/>
        <a:p>
          <a:endParaRPr lang="en-US"/>
        </a:p>
      </dgm:t>
    </dgm:pt>
    <dgm:pt modelId="{C6AC7FA7-999E-1D49-9197-0B32394F80ED}" type="sibTrans" cxnId="{90762B25-8D6F-5F4C-BBEE-DC04A104AC3E}">
      <dgm:prSet/>
      <dgm:spPr>
        <a:solidFill>
          <a:srgbClr val="009193">
            <a:alpha val="50196"/>
          </a:srgbClr>
        </a:solidFill>
      </dgm:spPr>
      <dgm:t>
        <a:bodyPr/>
        <a:lstStyle/>
        <a:p>
          <a:endParaRPr lang="en-US"/>
        </a:p>
      </dgm:t>
    </dgm:pt>
    <dgm:pt modelId="{4F75FD8D-CBBF-984E-802B-2784D5367563}" type="pres">
      <dgm:prSet presAssocID="{BF33EA80-CA13-A542-93F5-244621AFB7DE}" presName="diagram" presStyleCnt="0">
        <dgm:presLayoutVars>
          <dgm:dir/>
          <dgm:resizeHandles val="exact"/>
        </dgm:presLayoutVars>
      </dgm:prSet>
      <dgm:spPr/>
      <dgm:t>
        <a:bodyPr/>
        <a:lstStyle/>
        <a:p>
          <a:endParaRPr lang="en-US"/>
        </a:p>
      </dgm:t>
    </dgm:pt>
    <dgm:pt modelId="{C9170091-3F05-4A4D-B1DB-68A10DCEC7AC}" type="pres">
      <dgm:prSet presAssocID="{63FF2E03-9522-7F4E-AE91-A67A1A90A6C6}" presName="node" presStyleLbl="node1" presStyleIdx="0" presStyleCnt="3" custScaleX="89734" custScaleY="159819">
        <dgm:presLayoutVars>
          <dgm:bulletEnabled val="1"/>
        </dgm:presLayoutVars>
      </dgm:prSet>
      <dgm:spPr/>
      <dgm:t>
        <a:bodyPr/>
        <a:lstStyle/>
        <a:p>
          <a:endParaRPr lang="en-US"/>
        </a:p>
      </dgm:t>
    </dgm:pt>
    <dgm:pt modelId="{F898018C-1009-BA41-8369-7A04EC7AB193}" type="pres">
      <dgm:prSet presAssocID="{6A775225-5D00-5249-BC2F-354AAFD031AD}" presName="sibTrans" presStyleLbl="sibTrans2D1" presStyleIdx="0" presStyleCnt="2"/>
      <dgm:spPr/>
      <dgm:t>
        <a:bodyPr/>
        <a:lstStyle/>
        <a:p>
          <a:endParaRPr lang="en-US"/>
        </a:p>
      </dgm:t>
    </dgm:pt>
    <dgm:pt modelId="{1E26B0E5-EACA-C642-A508-F3FE6BEA8A91}" type="pres">
      <dgm:prSet presAssocID="{6A775225-5D00-5249-BC2F-354AAFD031AD}" presName="connectorText" presStyleLbl="sibTrans2D1" presStyleIdx="0" presStyleCnt="2"/>
      <dgm:spPr/>
      <dgm:t>
        <a:bodyPr/>
        <a:lstStyle/>
        <a:p>
          <a:endParaRPr lang="en-US"/>
        </a:p>
      </dgm:t>
    </dgm:pt>
    <dgm:pt modelId="{9037B367-E4D4-674B-B661-C7932F5A1FFA}" type="pres">
      <dgm:prSet presAssocID="{C5D74AFE-E1C1-8141-BD11-F09CA282EB50}" presName="node" presStyleLbl="node1" presStyleIdx="1" presStyleCnt="3" custScaleX="71165" custScaleY="155922">
        <dgm:presLayoutVars>
          <dgm:bulletEnabled val="1"/>
        </dgm:presLayoutVars>
      </dgm:prSet>
      <dgm:spPr/>
      <dgm:t>
        <a:bodyPr/>
        <a:lstStyle/>
        <a:p>
          <a:endParaRPr lang="en-US"/>
        </a:p>
      </dgm:t>
    </dgm:pt>
    <dgm:pt modelId="{7EFE6D41-EE6F-CC4C-B0A7-A8D137374C65}" type="pres">
      <dgm:prSet presAssocID="{821794BC-3E8D-6C43-B248-46B9E3784104}" presName="sibTrans" presStyleLbl="sibTrans2D1" presStyleIdx="1" presStyleCnt="2"/>
      <dgm:spPr/>
      <dgm:t>
        <a:bodyPr/>
        <a:lstStyle/>
        <a:p>
          <a:endParaRPr lang="en-US"/>
        </a:p>
      </dgm:t>
    </dgm:pt>
    <dgm:pt modelId="{433C1D50-AE81-9E4D-B01E-BFD94DAC4FAB}" type="pres">
      <dgm:prSet presAssocID="{821794BC-3E8D-6C43-B248-46B9E3784104}" presName="connectorText" presStyleLbl="sibTrans2D1" presStyleIdx="1" presStyleCnt="2"/>
      <dgm:spPr/>
      <dgm:t>
        <a:bodyPr/>
        <a:lstStyle/>
        <a:p>
          <a:endParaRPr lang="en-US"/>
        </a:p>
      </dgm:t>
    </dgm:pt>
    <dgm:pt modelId="{A01CA9EA-C6FF-2945-B658-CD8386995285}" type="pres">
      <dgm:prSet presAssocID="{759C67ED-365B-1840-A442-23F57B193AA1}" presName="node" presStyleLbl="node1" presStyleIdx="2" presStyleCnt="3" custScaleX="71165" custScaleY="155922">
        <dgm:presLayoutVars>
          <dgm:bulletEnabled val="1"/>
        </dgm:presLayoutVars>
      </dgm:prSet>
      <dgm:spPr/>
      <dgm:t>
        <a:bodyPr/>
        <a:lstStyle/>
        <a:p>
          <a:endParaRPr lang="en-US"/>
        </a:p>
      </dgm:t>
    </dgm:pt>
  </dgm:ptLst>
  <dgm:cxnLst>
    <dgm:cxn modelId="{B7ED91A7-1E67-A04D-9BBF-BF486242C163}" srcId="{BF33EA80-CA13-A542-93F5-244621AFB7DE}" destId="{63FF2E03-9522-7F4E-AE91-A67A1A90A6C6}" srcOrd="0" destOrd="0" parTransId="{149F1159-70E8-0649-B766-958BF281B7BE}" sibTransId="{6A775225-5D00-5249-BC2F-354AAFD031AD}"/>
    <dgm:cxn modelId="{58E6B85A-475C-EC43-8B48-3A9045FA36BC}" type="presOf" srcId="{6A775225-5D00-5249-BC2F-354AAFD031AD}" destId="{F898018C-1009-BA41-8369-7A04EC7AB193}" srcOrd="0" destOrd="0" presId="urn:microsoft.com/office/officeart/2005/8/layout/process5"/>
    <dgm:cxn modelId="{ED0CFE9C-73DE-BE4F-84B9-4BEA39051B67}" type="presOf" srcId="{759C67ED-365B-1840-A442-23F57B193AA1}" destId="{A01CA9EA-C6FF-2945-B658-CD8386995285}" srcOrd="0" destOrd="0" presId="urn:microsoft.com/office/officeart/2005/8/layout/process5"/>
    <dgm:cxn modelId="{F735C2AB-E911-1E4F-9B94-285D76A65859}" type="presOf" srcId="{63FF2E03-9522-7F4E-AE91-A67A1A90A6C6}" destId="{C9170091-3F05-4A4D-B1DB-68A10DCEC7AC}" srcOrd="0" destOrd="0" presId="urn:microsoft.com/office/officeart/2005/8/layout/process5"/>
    <dgm:cxn modelId="{AC072A04-C03F-804D-B743-D95EBF60EBBA}" type="presOf" srcId="{BF33EA80-CA13-A542-93F5-244621AFB7DE}" destId="{4F75FD8D-CBBF-984E-802B-2784D5367563}" srcOrd="0" destOrd="0" presId="urn:microsoft.com/office/officeart/2005/8/layout/process5"/>
    <dgm:cxn modelId="{97CA6B15-AF19-5443-915E-BC0B3ACC7E5F}" type="presOf" srcId="{6A775225-5D00-5249-BC2F-354AAFD031AD}" destId="{1E26B0E5-EACA-C642-A508-F3FE6BEA8A91}" srcOrd="1" destOrd="0" presId="urn:microsoft.com/office/officeart/2005/8/layout/process5"/>
    <dgm:cxn modelId="{6F5C6CB8-3A59-6046-B958-0DD81FFA4E92}" type="presOf" srcId="{821794BC-3E8D-6C43-B248-46B9E3784104}" destId="{7EFE6D41-EE6F-CC4C-B0A7-A8D137374C65}" srcOrd="0" destOrd="0" presId="urn:microsoft.com/office/officeart/2005/8/layout/process5"/>
    <dgm:cxn modelId="{06428A44-D6A0-794A-B8F3-4DC45F5E0B73}" type="presOf" srcId="{C5D74AFE-E1C1-8141-BD11-F09CA282EB50}" destId="{9037B367-E4D4-674B-B661-C7932F5A1FFA}" srcOrd="0" destOrd="0" presId="urn:microsoft.com/office/officeart/2005/8/layout/process5"/>
    <dgm:cxn modelId="{90762B25-8D6F-5F4C-BBEE-DC04A104AC3E}" srcId="{BF33EA80-CA13-A542-93F5-244621AFB7DE}" destId="{759C67ED-365B-1840-A442-23F57B193AA1}" srcOrd="2" destOrd="0" parTransId="{E4C6EB9F-85CD-C94F-A1BA-685243ACBDAF}" sibTransId="{C6AC7FA7-999E-1D49-9197-0B32394F80ED}"/>
    <dgm:cxn modelId="{2773D54D-422C-FE4F-AF69-D664F81E3034}" type="presOf" srcId="{821794BC-3E8D-6C43-B248-46B9E3784104}" destId="{433C1D50-AE81-9E4D-B01E-BFD94DAC4FAB}" srcOrd="1" destOrd="0" presId="urn:microsoft.com/office/officeart/2005/8/layout/process5"/>
    <dgm:cxn modelId="{1668DB37-A28A-5141-99E7-0410BDBE6EC9}" srcId="{BF33EA80-CA13-A542-93F5-244621AFB7DE}" destId="{C5D74AFE-E1C1-8141-BD11-F09CA282EB50}" srcOrd="1" destOrd="0" parTransId="{EB784FAF-4A37-E54A-B565-3D4C19401BE0}" sibTransId="{821794BC-3E8D-6C43-B248-46B9E3784104}"/>
    <dgm:cxn modelId="{638BEF05-4871-5247-80C0-644DA530A17A}" type="presParOf" srcId="{4F75FD8D-CBBF-984E-802B-2784D5367563}" destId="{C9170091-3F05-4A4D-B1DB-68A10DCEC7AC}" srcOrd="0" destOrd="0" presId="urn:microsoft.com/office/officeart/2005/8/layout/process5"/>
    <dgm:cxn modelId="{59C77668-6F22-EC48-A55C-8804EA81474D}" type="presParOf" srcId="{4F75FD8D-CBBF-984E-802B-2784D5367563}" destId="{F898018C-1009-BA41-8369-7A04EC7AB193}" srcOrd="1" destOrd="0" presId="urn:microsoft.com/office/officeart/2005/8/layout/process5"/>
    <dgm:cxn modelId="{A7CCCCB8-EB90-CE4E-BA42-CBF73D7E4AEA}" type="presParOf" srcId="{F898018C-1009-BA41-8369-7A04EC7AB193}" destId="{1E26B0E5-EACA-C642-A508-F3FE6BEA8A91}" srcOrd="0" destOrd="0" presId="urn:microsoft.com/office/officeart/2005/8/layout/process5"/>
    <dgm:cxn modelId="{D12554BF-C4A2-AB41-874E-4414195740B8}" type="presParOf" srcId="{4F75FD8D-CBBF-984E-802B-2784D5367563}" destId="{9037B367-E4D4-674B-B661-C7932F5A1FFA}" srcOrd="2" destOrd="0" presId="urn:microsoft.com/office/officeart/2005/8/layout/process5"/>
    <dgm:cxn modelId="{7EEC7B8F-472B-6847-92CF-363FCD0F0F28}" type="presParOf" srcId="{4F75FD8D-CBBF-984E-802B-2784D5367563}" destId="{7EFE6D41-EE6F-CC4C-B0A7-A8D137374C65}" srcOrd="3" destOrd="0" presId="urn:microsoft.com/office/officeart/2005/8/layout/process5"/>
    <dgm:cxn modelId="{167CBBB4-23DF-FE47-BD3B-9DEAC6CF016C}" type="presParOf" srcId="{7EFE6D41-EE6F-CC4C-B0A7-A8D137374C65}" destId="{433C1D50-AE81-9E4D-B01E-BFD94DAC4FAB}" srcOrd="0" destOrd="0" presId="urn:microsoft.com/office/officeart/2005/8/layout/process5"/>
    <dgm:cxn modelId="{1CD4B486-769B-D346-8107-7A9B9F68D7C2}" type="presParOf" srcId="{4F75FD8D-CBBF-984E-802B-2784D5367563}" destId="{A01CA9EA-C6FF-2945-B658-CD8386995285}"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EB499F-2E54-174F-BF0A-3D502FD804C2}" type="doc">
      <dgm:prSet loTypeId="urn:microsoft.com/office/officeart/2005/8/layout/orgChart1" loCatId="" qsTypeId="urn:microsoft.com/office/officeart/2005/8/quickstyle/simple2" qsCatId="simple" csTypeId="urn:microsoft.com/office/officeart/2005/8/colors/accent0_2" csCatId="mainScheme" phldr="1"/>
      <dgm:spPr/>
      <dgm:t>
        <a:bodyPr/>
        <a:lstStyle/>
        <a:p>
          <a:endParaRPr lang="en-US"/>
        </a:p>
      </dgm:t>
    </dgm:pt>
    <dgm:pt modelId="{5D1B07E8-039A-7E42-8FDE-80D9AA9A06A9}">
      <dgm:prSet phldrT="[Text]" custT="1"/>
      <dgm:spPr>
        <a:ln>
          <a:solidFill>
            <a:srgbClr val="521B93">
              <a:alpha val="50196"/>
            </a:srgbClr>
          </a:solidFill>
        </a:ln>
      </dgm:spPr>
      <dgm:t>
        <a:bodyPr/>
        <a:lstStyle/>
        <a:p>
          <a:r>
            <a:rPr lang="en-US" sz="1100" b="1" i="0" u="none" strike="noStrike" kern="0" cap="none" spc="0" baseline="0" dirty="0">
              <a:solidFill>
                <a:schemeClr val="tx1"/>
              </a:solidFill>
              <a:uFillTx/>
              <a:latin typeface="+mn-lt"/>
              <a:ea typeface="+mn-ea"/>
              <a:cs typeface="Arial" pitchFamily="34"/>
            </a:rPr>
            <a:t>Classification of antidepressants based on site of action: </a:t>
          </a:r>
        </a:p>
      </dgm:t>
    </dgm:pt>
    <dgm:pt modelId="{859D1D3A-32BF-4040-821A-7EFBDEF743E3}" type="parTrans" cxnId="{E85A7812-537C-B748-A351-9B8525ADB927}">
      <dgm:prSet/>
      <dgm:spPr/>
      <dgm:t>
        <a:bodyPr/>
        <a:lstStyle/>
        <a:p>
          <a:endParaRPr lang="en-US" sz="1050">
            <a:latin typeface="+mn-lt"/>
          </a:endParaRPr>
        </a:p>
      </dgm:t>
    </dgm:pt>
    <dgm:pt modelId="{360D6D84-B97B-B942-BCA9-F9706768AFDB}" type="sibTrans" cxnId="{E85A7812-537C-B748-A351-9B8525ADB927}">
      <dgm:prSet/>
      <dgm:spPr/>
      <dgm:t>
        <a:bodyPr/>
        <a:lstStyle/>
        <a:p>
          <a:endParaRPr lang="en-US" sz="1050">
            <a:latin typeface="+mn-lt"/>
          </a:endParaRPr>
        </a:p>
      </dgm:t>
    </dgm:pt>
    <dgm:pt modelId="{F06151FA-4DFB-5540-A9ED-AF28362D0156}">
      <dgm:prSet phldrT="[Text]" custT="1"/>
      <dgm:spPr>
        <a:ln>
          <a:solidFill>
            <a:srgbClr val="FF8AD8">
              <a:alpha val="41176"/>
            </a:srgbClr>
          </a:solidFill>
        </a:ln>
      </dgm:spPr>
      <dgm:t>
        <a:bodyPr/>
        <a:lstStyle/>
        <a:p>
          <a:r>
            <a:rPr lang="en-US" sz="900" b="1" i="0" u="none" strike="noStrike" kern="0" cap="none" spc="0" baseline="0" dirty="0">
              <a:solidFill>
                <a:schemeClr val="tx1"/>
              </a:solidFill>
              <a:uFillTx/>
              <a:latin typeface="+mn-lt"/>
              <a:ea typeface="+mn-ea"/>
              <a:cs typeface="Arial" pitchFamily="34"/>
            </a:rPr>
            <a:t>Drugs that block the reuptake of  NE and 5- HT </a:t>
          </a:r>
          <a:r>
            <a:rPr lang="en-US" sz="900" b="1" i="0" u="none" strike="noStrike" kern="0" cap="none" spc="0" baseline="0" dirty="0">
              <a:solidFill>
                <a:srgbClr val="007A00"/>
              </a:solidFill>
              <a:uFillTx/>
              <a:latin typeface="+mn-lt"/>
              <a:ea typeface="+mn-ea"/>
              <a:cs typeface="Arial" pitchFamily="34"/>
            </a:rPr>
            <a:t>and this will trigger the nerve to synthesis more NE&amp;5-HT</a:t>
          </a:r>
          <a:endParaRPr lang="en-US" sz="900" b="1" i="0" u="none" strike="noStrike" kern="0" cap="none" spc="0" baseline="0" dirty="0">
            <a:solidFill>
              <a:schemeClr val="tx1"/>
            </a:solidFill>
            <a:uFillTx/>
            <a:latin typeface="+mn-lt"/>
            <a:ea typeface="+mn-ea"/>
            <a:cs typeface="Arial" pitchFamily="34"/>
          </a:endParaRPr>
        </a:p>
      </dgm:t>
    </dgm:pt>
    <dgm:pt modelId="{7A48669B-F931-0642-B6D9-35F8CAA0BB95}" type="parTrans" cxnId="{E4EFF738-9B44-6E48-9390-FF51B5ECBA9D}">
      <dgm:prSet/>
      <dgm:spPr/>
      <dgm:t>
        <a:bodyPr/>
        <a:lstStyle/>
        <a:p>
          <a:endParaRPr lang="en-US" sz="1050">
            <a:latin typeface="+mn-lt"/>
          </a:endParaRPr>
        </a:p>
      </dgm:t>
    </dgm:pt>
    <dgm:pt modelId="{07867B3B-114B-A04B-AD51-7C29BBE9B600}" type="sibTrans" cxnId="{E4EFF738-9B44-6E48-9390-FF51B5ECBA9D}">
      <dgm:prSet/>
      <dgm:spPr/>
      <dgm:t>
        <a:bodyPr/>
        <a:lstStyle/>
        <a:p>
          <a:endParaRPr lang="en-US" sz="1050">
            <a:latin typeface="+mn-lt"/>
          </a:endParaRPr>
        </a:p>
      </dgm:t>
    </dgm:pt>
    <dgm:pt modelId="{F2F003CB-CDD0-E74A-8C8E-A0507023C314}">
      <dgm:prSet phldrT="[Text]" custT="1"/>
      <dgm:spPr>
        <a:ln>
          <a:solidFill>
            <a:srgbClr val="009193">
              <a:alpha val="43137"/>
            </a:srgbClr>
          </a:solidFill>
        </a:ln>
      </dgm:spPr>
      <dgm:t>
        <a:bodyPr/>
        <a:lstStyle/>
        <a:p>
          <a:r>
            <a:rPr lang="en-US" sz="1100" b="1" i="0" u="none" strike="noStrike" kern="0" cap="none" spc="0" baseline="0">
              <a:solidFill>
                <a:schemeClr val="tx1"/>
              </a:solidFill>
              <a:uFillTx/>
              <a:latin typeface="+mn-lt"/>
              <a:ea typeface="+mn-ea"/>
              <a:cs typeface="Arial" pitchFamily="34"/>
            </a:rPr>
            <a:t>Drugs that Inhibit MonoAmino Oxidase</a:t>
          </a:r>
          <a:endParaRPr lang="en-US" sz="1100" b="1" i="0" u="none" strike="noStrike" kern="0" cap="none" spc="0" baseline="0" dirty="0">
            <a:solidFill>
              <a:schemeClr val="tx1"/>
            </a:solidFill>
            <a:uFillTx/>
            <a:latin typeface="+mn-lt"/>
            <a:ea typeface="+mn-ea"/>
            <a:cs typeface="Arial" pitchFamily="34"/>
          </a:endParaRPr>
        </a:p>
      </dgm:t>
    </dgm:pt>
    <dgm:pt modelId="{82FC374B-F2F1-5D44-91D9-D98636049413}" type="parTrans" cxnId="{2B4B46A6-DEC0-3445-A12F-F7B47840464B}">
      <dgm:prSet/>
      <dgm:spPr/>
      <dgm:t>
        <a:bodyPr/>
        <a:lstStyle/>
        <a:p>
          <a:endParaRPr lang="en-US" sz="1050">
            <a:latin typeface="+mn-lt"/>
          </a:endParaRPr>
        </a:p>
      </dgm:t>
    </dgm:pt>
    <dgm:pt modelId="{80FB7DE0-CA5B-5847-825F-0E0D99DCD4FD}" type="sibTrans" cxnId="{2B4B46A6-DEC0-3445-A12F-F7B47840464B}">
      <dgm:prSet/>
      <dgm:spPr/>
      <dgm:t>
        <a:bodyPr/>
        <a:lstStyle/>
        <a:p>
          <a:endParaRPr lang="en-US" sz="1050">
            <a:latin typeface="+mn-lt"/>
          </a:endParaRPr>
        </a:p>
      </dgm:t>
    </dgm:pt>
    <dgm:pt modelId="{A917F007-B710-4943-AE8E-54F4208ED733}">
      <dgm:prSet phldrT="[Text]" custT="1"/>
      <dgm:spPr>
        <a:ln>
          <a:solidFill>
            <a:srgbClr val="0096FF">
              <a:alpha val="43922"/>
            </a:srgbClr>
          </a:solidFill>
        </a:ln>
      </dgm:spPr>
      <dgm:t>
        <a:bodyPr/>
        <a:lstStyle/>
        <a:p>
          <a:r>
            <a:rPr lang="en-US" sz="1100" b="1" i="0" u="none" strike="noStrike" kern="0" cap="none" spc="0" baseline="0" dirty="0">
              <a:solidFill>
                <a:schemeClr val="tx1"/>
              </a:solidFill>
              <a:uFillTx/>
              <a:latin typeface="+mn-lt"/>
              <a:ea typeface="+mn-ea"/>
              <a:cs typeface="Arial" pitchFamily="34"/>
            </a:rPr>
            <a:t>Drugs that selectively block 5-Ht reuptake(</a:t>
          </a:r>
          <a:r>
            <a:rPr lang="en-US" sz="1050" b="1" dirty="0">
              <a:solidFill>
                <a:srgbClr val="0432FF"/>
              </a:solidFill>
              <a:latin typeface="+mn-lt"/>
            </a:rPr>
            <a:t>SSRIs</a:t>
          </a:r>
          <a:r>
            <a:rPr lang="en-US" sz="1100" b="1" i="0" u="none" strike="noStrike" kern="0" cap="none" spc="0" baseline="0" dirty="0">
              <a:solidFill>
                <a:schemeClr val="tx1"/>
              </a:solidFill>
              <a:uFillTx/>
              <a:latin typeface="+mn-lt"/>
              <a:ea typeface="+mn-ea"/>
              <a:cs typeface="Arial" pitchFamily="34"/>
            </a:rPr>
            <a:t>)</a:t>
          </a:r>
        </a:p>
      </dgm:t>
    </dgm:pt>
    <dgm:pt modelId="{92143B60-2A96-B345-BFE8-F1A226AFFF5E}" type="parTrans" cxnId="{2563DDAF-50B6-524D-9252-DBDF03A310C8}">
      <dgm:prSet/>
      <dgm:spPr/>
      <dgm:t>
        <a:bodyPr/>
        <a:lstStyle/>
        <a:p>
          <a:endParaRPr lang="en-US" sz="1050">
            <a:latin typeface="+mn-lt"/>
          </a:endParaRPr>
        </a:p>
      </dgm:t>
    </dgm:pt>
    <dgm:pt modelId="{5C039DC1-0588-EB41-956D-6875AE689D29}" type="sibTrans" cxnId="{2563DDAF-50B6-524D-9252-DBDF03A310C8}">
      <dgm:prSet/>
      <dgm:spPr/>
      <dgm:t>
        <a:bodyPr/>
        <a:lstStyle/>
        <a:p>
          <a:pPr rtl="0"/>
          <a:endParaRPr lang="en-US" sz="1050">
            <a:latin typeface="+mn-lt"/>
          </a:endParaRPr>
        </a:p>
      </dgm:t>
    </dgm:pt>
    <dgm:pt modelId="{25AEE4EF-A14F-2044-8AD3-152044E14B30}">
      <dgm:prSet custT="1"/>
      <dgm:spPr>
        <a:ln>
          <a:solidFill>
            <a:srgbClr val="FF9300">
              <a:alpha val="43137"/>
            </a:srgbClr>
          </a:solidFill>
        </a:ln>
      </dgm:spPr>
      <dgm:t>
        <a:bodyPr/>
        <a:lstStyle/>
        <a:p>
          <a:pPr algn="ctr"/>
          <a:r>
            <a:rPr lang="en-US" sz="1100" b="1" i="0" u="none" strike="noStrike" kern="0" cap="none" spc="0" baseline="0">
              <a:solidFill>
                <a:schemeClr val="tx1"/>
              </a:solidFill>
              <a:uFillTx/>
              <a:latin typeface="+mn-lt"/>
              <a:ea typeface="+mn-ea"/>
              <a:cs typeface="Arial" pitchFamily="34"/>
            </a:rPr>
            <a:t>Drugs that Block Presynaptic </a:t>
          </a:r>
          <a:r>
            <a:rPr lang="el-GR" sz="1100" b="1" i="0" u="none" strike="noStrike" kern="0" cap="none" spc="0" baseline="0">
              <a:solidFill>
                <a:schemeClr val="tx1"/>
              </a:solidFill>
              <a:uFillTx/>
              <a:latin typeface="+mn-lt"/>
              <a:ea typeface="+mn-ea"/>
              <a:cs typeface="Arial" pitchFamily="34"/>
            </a:rPr>
            <a:t>α</a:t>
          </a:r>
          <a:r>
            <a:rPr lang="en-US" sz="1100" b="1" i="0" u="none" strike="noStrike" kern="0" cap="none" spc="0" baseline="0">
              <a:solidFill>
                <a:schemeClr val="tx1"/>
              </a:solidFill>
              <a:uFillTx/>
              <a:latin typeface="+mn-lt"/>
              <a:ea typeface="+mn-ea"/>
              <a:cs typeface="Arial" pitchFamily="34"/>
            </a:rPr>
            <a:t>2 adrenoceptors</a:t>
          </a:r>
          <a:endParaRPr lang="en-US" sz="1100" b="1" i="0" u="none" strike="noStrike" kern="0" cap="none" spc="0" baseline="0" dirty="0">
            <a:solidFill>
              <a:schemeClr val="tx1"/>
            </a:solidFill>
            <a:uFillTx/>
            <a:latin typeface="+mn-lt"/>
            <a:ea typeface="+mn-ea"/>
            <a:cs typeface="Arial" pitchFamily="34"/>
          </a:endParaRPr>
        </a:p>
      </dgm:t>
    </dgm:pt>
    <dgm:pt modelId="{9E3ECCBE-831E-704E-A395-E49066AB2178}" type="parTrans" cxnId="{99B7900B-6563-4148-B8AE-71838D668F42}">
      <dgm:prSet/>
      <dgm:spPr/>
      <dgm:t>
        <a:bodyPr/>
        <a:lstStyle/>
        <a:p>
          <a:endParaRPr lang="en-US" sz="1050">
            <a:latin typeface="+mn-lt"/>
          </a:endParaRPr>
        </a:p>
      </dgm:t>
    </dgm:pt>
    <dgm:pt modelId="{57489C2B-4979-174B-9B69-D7F601482502}" type="sibTrans" cxnId="{99B7900B-6563-4148-B8AE-71838D668F42}">
      <dgm:prSet/>
      <dgm:spPr/>
      <dgm:t>
        <a:bodyPr/>
        <a:lstStyle/>
        <a:p>
          <a:endParaRPr lang="en-US" sz="1050">
            <a:latin typeface="+mn-lt"/>
          </a:endParaRPr>
        </a:p>
      </dgm:t>
    </dgm:pt>
    <dgm:pt modelId="{A21DC8B2-5FAD-2549-9551-0439E98A634E}">
      <dgm:prSet custT="1"/>
      <dgm:spPr>
        <a:ln>
          <a:solidFill>
            <a:srgbClr val="FF8AD8">
              <a:alpha val="41176"/>
            </a:srgbClr>
          </a:solidFill>
        </a:ln>
      </dgm:spPr>
      <dgm:t>
        <a:bodyPr/>
        <a:lstStyle/>
        <a:p>
          <a:r>
            <a:rPr lang="en-US" sz="1050" dirty="0">
              <a:solidFill>
                <a:schemeClr val="tx1"/>
              </a:solidFill>
              <a:latin typeface="+mn-lt"/>
            </a:rPr>
            <a:t>e.g. Most </a:t>
          </a:r>
          <a:r>
            <a:rPr lang="en-US" sz="1050" b="1" dirty="0">
              <a:solidFill>
                <a:srgbClr val="0432FF"/>
              </a:solidFill>
              <a:latin typeface="+mn-lt"/>
            </a:rPr>
            <a:t>tricyclics</a:t>
          </a:r>
          <a:r>
            <a:rPr lang="en-US" sz="1050" b="1" dirty="0">
              <a:solidFill>
                <a:schemeClr val="tx1"/>
              </a:solidFill>
              <a:latin typeface="+mn-lt"/>
            </a:rPr>
            <a:t> </a:t>
          </a:r>
          <a:r>
            <a:rPr lang="en-US" sz="1050" dirty="0">
              <a:solidFill>
                <a:schemeClr val="tx1"/>
              </a:solidFill>
              <a:latin typeface="+mn-lt"/>
            </a:rPr>
            <a:t>(</a:t>
          </a:r>
          <a:r>
            <a:rPr lang="en-US" sz="1050" b="1" dirty="0">
              <a:solidFill>
                <a:srgbClr val="FF0000"/>
              </a:solidFill>
              <a:latin typeface="+mn-lt"/>
            </a:rPr>
            <a:t>old</a:t>
          </a:r>
          <a:r>
            <a:rPr lang="en-US" sz="1050" b="1" dirty="0">
              <a:solidFill>
                <a:schemeClr val="tx1"/>
              </a:solidFill>
              <a:latin typeface="+mn-lt"/>
            </a:rPr>
            <a:t> Antidepressants) </a:t>
          </a:r>
          <a:endParaRPr lang="en-US" sz="1050" dirty="0">
            <a:solidFill>
              <a:schemeClr val="tx1"/>
            </a:solidFill>
            <a:latin typeface="+mn-lt"/>
          </a:endParaRPr>
        </a:p>
      </dgm:t>
    </dgm:pt>
    <dgm:pt modelId="{8753F575-A0FE-4044-8CC4-FEC1AB4F707B}" type="parTrans" cxnId="{C24B17E4-F0C4-5D46-868B-9AF869EF84D2}">
      <dgm:prSet/>
      <dgm:spPr/>
      <dgm:t>
        <a:bodyPr/>
        <a:lstStyle/>
        <a:p>
          <a:endParaRPr lang="en-US" sz="1050">
            <a:latin typeface="+mn-lt"/>
          </a:endParaRPr>
        </a:p>
      </dgm:t>
    </dgm:pt>
    <dgm:pt modelId="{6F284F28-F008-784E-BEA0-8CC12BA7DD5E}" type="sibTrans" cxnId="{C24B17E4-F0C4-5D46-868B-9AF869EF84D2}">
      <dgm:prSet/>
      <dgm:spPr/>
      <dgm:t>
        <a:bodyPr/>
        <a:lstStyle/>
        <a:p>
          <a:endParaRPr lang="en-US" sz="1050">
            <a:latin typeface="+mn-lt"/>
          </a:endParaRPr>
        </a:p>
      </dgm:t>
    </dgm:pt>
    <dgm:pt modelId="{CA45B806-DDFE-9746-A4CC-E867DFB619B7}">
      <dgm:prSet custT="1"/>
      <dgm:spPr>
        <a:ln>
          <a:solidFill>
            <a:srgbClr val="009193">
              <a:alpha val="43137"/>
            </a:srgbClr>
          </a:solidFill>
        </a:ln>
      </dgm:spPr>
      <dgm:t>
        <a:bodyPr/>
        <a:lstStyle/>
        <a:p>
          <a:r>
            <a:rPr lang="en-US" sz="1050" b="1" dirty="0">
              <a:solidFill>
                <a:srgbClr val="0432FF"/>
              </a:solidFill>
              <a:latin typeface="+mn-lt"/>
            </a:rPr>
            <a:t>MAOIs, Phenelzine, </a:t>
          </a:r>
          <a:r>
            <a:rPr lang="en-US" sz="1050" b="1" dirty="0" err="1">
              <a:solidFill>
                <a:srgbClr val="0432FF"/>
              </a:solidFill>
              <a:latin typeface="+mn-lt"/>
            </a:rPr>
            <a:t>Tranylcypraine</a:t>
          </a:r>
          <a:r>
            <a:rPr lang="en-US" sz="1050" b="1" dirty="0">
              <a:solidFill>
                <a:srgbClr val="0432FF"/>
              </a:solidFill>
              <a:latin typeface="+mn-lt"/>
            </a:rPr>
            <a:t>, Moclobemide) </a:t>
          </a:r>
        </a:p>
        <a:p>
          <a:r>
            <a:rPr lang="en-US" sz="1050" dirty="0">
              <a:solidFill>
                <a:schemeClr val="tx1"/>
              </a:solidFill>
              <a:latin typeface="+mn-lt"/>
            </a:rPr>
            <a:t>(</a:t>
          </a:r>
          <a:r>
            <a:rPr lang="en-US" sz="1050" b="1" dirty="0">
              <a:solidFill>
                <a:srgbClr val="FF0000"/>
              </a:solidFill>
              <a:latin typeface="+mn-lt"/>
            </a:rPr>
            <a:t>old </a:t>
          </a:r>
          <a:r>
            <a:rPr lang="en-US" sz="1050" b="1" dirty="0">
              <a:solidFill>
                <a:schemeClr val="tx1"/>
              </a:solidFill>
              <a:latin typeface="+mn-lt"/>
            </a:rPr>
            <a:t>Antidepressants</a:t>
          </a:r>
          <a:r>
            <a:rPr lang="en-US" sz="1050" dirty="0">
              <a:solidFill>
                <a:schemeClr val="tx1"/>
              </a:solidFill>
              <a:latin typeface="+mn-lt"/>
            </a:rPr>
            <a:t>) </a:t>
          </a:r>
        </a:p>
      </dgm:t>
    </dgm:pt>
    <dgm:pt modelId="{A0A3D871-076E-9040-958B-A985366B14F0}" type="parTrans" cxnId="{927F1FBC-4426-EA40-8B8E-57A3E4FCDA0A}">
      <dgm:prSet/>
      <dgm:spPr/>
      <dgm:t>
        <a:bodyPr/>
        <a:lstStyle/>
        <a:p>
          <a:endParaRPr lang="en-US" sz="1050">
            <a:latin typeface="+mn-lt"/>
          </a:endParaRPr>
        </a:p>
      </dgm:t>
    </dgm:pt>
    <dgm:pt modelId="{9312921F-21F2-A549-B7AB-40ACEB6DCFC3}" type="sibTrans" cxnId="{927F1FBC-4426-EA40-8B8E-57A3E4FCDA0A}">
      <dgm:prSet/>
      <dgm:spPr/>
      <dgm:t>
        <a:bodyPr/>
        <a:lstStyle/>
        <a:p>
          <a:endParaRPr lang="en-US" sz="1050">
            <a:latin typeface="+mn-lt"/>
          </a:endParaRPr>
        </a:p>
      </dgm:t>
    </dgm:pt>
    <dgm:pt modelId="{95488A9D-E02A-4D4E-915D-0F5530370A2B}">
      <dgm:prSet custT="1"/>
      <dgm:spPr>
        <a:ln>
          <a:solidFill>
            <a:srgbClr val="0096FF">
              <a:alpha val="43922"/>
            </a:srgbClr>
          </a:solidFill>
        </a:ln>
      </dgm:spPr>
      <dgm:t>
        <a:bodyPr/>
        <a:lstStyle/>
        <a:p>
          <a:r>
            <a:rPr lang="en-US" sz="1050" b="1" dirty="0">
              <a:solidFill>
                <a:srgbClr val="0432FF"/>
              </a:solidFill>
              <a:latin typeface="+mn-lt"/>
            </a:rPr>
            <a:t>Fluoxetine, Paroxetine, </a:t>
          </a:r>
        </a:p>
        <a:p>
          <a:r>
            <a:rPr lang="en-US" sz="1050" b="1" dirty="0">
              <a:solidFill>
                <a:srgbClr val="0432FF"/>
              </a:solidFill>
              <a:latin typeface="+mn-lt"/>
            </a:rPr>
            <a:t>Sertraline, Citalopram </a:t>
          </a:r>
          <a:r>
            <a:rPr lang="en-US" sz="1050" b="1" dirty="0">
              <a:solidFill>
                <a:schemeClr val="tx1"/>
              </a:solidFill>
              <a:latin typeface="+mn-lt"/>
            </a:rPr>
            <a:t>(</a:t>
          </a:r>
          <a:r>
            <a:rPr lang="en-US" sz="1050" b="1" dirty="0">
              <a:solidFill>
                <a:srgbClr val="00B050"/>
              </a:solidFill>
              <a:latin typeface="+mn-lt"/>
            </a:rPr>
            <a:t>New Antidepressants</a:t>
          </a:r>
          <a:r>
            <a:rPr lang="en-US" sz="1050" b="1" dirty="0">
              <a:solidFill>
                <a:schemeClr val="tx1"/>
              </a:solidFill>
              <a:latin typeface="+mn-lt"/>
            </a:rPr>
            <a:t>)</a:t>
          </a:r>
          <a:endParaRPr lang="en-US" sz="1050" dirty="0">
            <a:solidFill>
              <a:schemeClr val="tx1"/>
            </a:solidFill>
            <a:latin typeface="+mn-lt"/>
          </a:endParaRPr>
        </a:p>
      </dgm:t>
    </dgm:pt>
    <dgm:pt modelId="{B01728C0-B99B-FD45-B12B-C31719C2251C}" type="parTrans" cxnId="{E24773D2-8DD0-BE42-B98F-8C5A6AE35EF9}">
      <dgm:prSet/>
      <dgm:spPr/>
      <dgm:t>
        <a:bodyPr/>
        <a:lstStyle/>
        <a:p>
          <a:endParaRPr lang="en-US" sz="1050">
            <a:latin typeface="+mn-lt"/>
          </a:endParaRPr>
        </a:p>
      </dgm:t>
    </dgm:pt>
    <dgm:pt modelId="{66C2EDD4-94A2-CF44-910B-BE3883044EF0}" type="sibTrans" cxnId="{E24773D2-8DD0-BE42-B98F-8C5A6AE35EF9}">
      <dgm:prSet/>
      <dgm:spPr/>
      <dgm:t>
        <a:bodyPr/>
        <a:lstStyle/>
        <a:p>
          <a:endParaRPr lang="en-US" sz="1050">
            <a:latin typeface="+mn-lt"/>
          </a:endParaRPr>
        </a:p>
      </dgm:t>
    </dgm:pt>
    <dgm:pt modelId="{78BBCB06-F2A1-6440-9E92-85DC89C04512}">
      <dgm:prSet custT="1"/>
      <dgm:spPr>
        <a:ln>
          <a:solidFill>
            <a:srgbClr val="FF9300">
              <a:alpha val="43137"/>
            </a:srgbClr>
          </a:solidFill>
        </a:ln>
      </dgm:spPr>
      <dgm:t>
        <a:bodyPr/>
        <a:lstStyle/>
        <a:p>
          <a:r>
            <a:rPr lang="en-US" sz="1050" b="1" dirty="0">
              <a:solidFill>
                <a:schemeClr val="tx1"/>
              </a:solidFill>
              <a:latin typeface="+mn-lt"/>
              <a:cs typeface="Times New Roman" pitchFamily="18"/>
            </a:rPr>
            <a:t>(e.g.: </a:t>
          </a:r>
          <a:r>
            <a:rPr lang="en-US" sz="1050" b="1" dirty="0">
              <a:solidFill>
                <a:srgbClr val="0432FF"/>
              </a:solidFill>
              <a:latin typeface="+mn-lt"/>
            </a:rPr>
            <a:t>Mirtazapine, </a:t>
          </a:r>
          <a:r>
            <a:rPr lang="en-US" sz="1050" b="1" dirty="0" err="1">
              <a:solidFill>
                <a:srgbClr val="0432FF"/>
              </a:solidFill>
              <a:latin typeface="+mn-lt"/>
            </a:rPr>
            <a:t>Mianserin</a:t>
          </a:r>
          <a:r>
            <a:rPr lang="en-US" sz="1050" b="1" dirty="0">
              <a:solidFill>
                <a:schemeClr val="tx1"/>
              </a:solidFill>
              <a:latin typeface="+mn-lt"/>
              <a:cs typeface="Times New Roman" pitchFamily="18"/>
            </a:rPr>
            <a:t>).</a:t>
          </a:r>
          <a:endParaRPr lang="en-US" sz="1050" dirty="0">
            <a:solidFill>
              <a:schemeClr val="tx1"/>
            </a:solidFill>
            <a:latin typeface="+mn-lt"/>
          </a:endParaRPr>
        </a:p>
      </dgm:t>
    </dgm:pt>
    <dgm:pt modelId="{3DC32429-F1FC-D240-8632-35E296E90F7D}" type="parTrans" cxnId="{95D0E0F8-B7DE-B24A-B235-DE8B5B02770E}">
      <dgm:prSet/>
      <dgm:spPr/>
      <dgm:t>
        <a:bodyPr/>
        <a:lstStyle/>
        <a:p>
          <a:endParaRPr lang="en-US" sz="1050">
            <a:latin typeface="+mn-lt"/>
          </a:endParaRPr>
        </a:p>
      </dgm:t>
    </dgm:pt>
    <dgm:pt modelId="{E29E29DA-4571-8647-9D4B-FAB8D9A42307}" type="sibTrans" cxnId="{95D0E0F8-B7DE-B24A-B235-DE8B5B02770E}">
      <dgm:prSet/>
      <dgm:spPr/>
      <dgm:t>
        <a:bodyPr/>
        <a:lstStyle/>
        <a:p>
          <a:endParaRPr lang="en-US" sz="1050">
            <a:latin typeface="+mn-lt"/>
          </a:endParaRPr>
        </a:p>
      </dgm:t>
    </dgm:pt>
    <dgm:pt modelId="{8722CBAA-F1AC-D34C-A8BD-5A496BCBC376}" type="pres">
      <dgm:prSet presAssocID="{31EB499F-2E54-174F-BF0A-3D502FD804C2}" presName="hierChild1" presStyleCnt="0">
        <dgm:presLayoutVars>
          <dgm:orgChart val="1"/>
          <dgm:chPref val="1"/>
          <dgm:dir/>
          <dgm:animOne val="branch"/>
          <dgm:animLvl val="lvl"/>
          <dgm:resizeHandles/>
        </dgm:presLayoutVars>
      </dgm:prSet>
      <dgm:spPr/>
      <dgm:t>
        <a:bodyPr/>
        <a:lstStyle/>
        <a:p>
          <a:endParaRPr lang="en-US"/>
        </a:p>
      </dgm:t>
    </dgm:pt>
    <dgm:pt modelId="{ECA42F1A-44E5-C34B-ADE9-DFD4773A57DA}" type="pres">
      <dgm:prSet presAssocID="{5D1B07E8-039A-7E42-8FDE-80D9AA9A06A9}" presName="hierRoot1" presStyleCnt="0">
        <dgm:presLayoutVars>
          <dgm:hierBranch/>
        </dgm:presLayoutVars>
      </dgm:prSet>
      <dgm:spPr/>
    </dgm:pt>
    <dgm:pt modelId="{D1B1B708-7FC9-BC49-9DAA-47CB2AE30050}" type="pres">
      <dgm:prSet presAssocID="{5D1B07E8-039A-7E42-8FDE-80D9AA9A06A9}" presName="rootComposite1" presStyleCnt="0"/>
      <dgm:spPr/>
    </dgm:pt>
    <dgm:pt modelId="{6961D861-6A14-8C4A-8ADE-34BD5E6A683E}" type="pres">
      <dgm:prSet presAssocID="{5D1B07E8-039A-7E42-8FDE-80D9AA9A06A9}" presName="rootText1" presStyleLbl="node0" presStyleIdx="0" presStyleCnt="1" custScaleX="256962" custScaleY="49217">
        <dgm:presLayoutVars>
          <dgm:chPref val="3"/>
        </dgm:presLayoutVars>
      </dgm:prSet>
      <dgm:spPr/>
      <dgm:t>
        <a:bodyPr/>
        <a:lstStyle/>
        <a:p>
          <a:endParaRPr lang="en-US"/>
        </a:p>
      </dgm:t>
    </dgm:pt>
    <dgm:pt modelId="{F464EE63-A799-3A4D-B09E-782556667AE4}" type="pres">
      <dgm:prSet presAssocID="{5D1B07E8-039A-7E42-8FDE-80D9AA9A06A9}" presName="rootConnector1" presStyleLbl="node1" presStyleIdx="0" presStyleCnt="0"/>
      <dgm:spPr/>
      <dgm:t>
        <a:bodyPr/>
        <a:lstStyle/>
        <a:p>
          <a:endParaRPr lang="en-US"/>
        </a:p>
      </dgm:t>
    </dgm:pt>
    <dgm:pt modelId="{589F23B1-0353-1947-AC89-DF1EFA412AA4}" type="pres">
      <dgm:prSet presAssocID="{5D1B07E8-039A-7E42-8FDE-80D9AA9A06A9}" presName="hierChild2" presStyleCnt="0"/>
      <dgm:spPr/>
    </dgm:pt>
    <dgm:pt modelId="{DA2DA8B1-2F54-A44B-A0D7-98030DCC1CFB}" type="pres">
      <dgm:prSet presAssocID="{7A48669B-F931-0642-B6D9-35F8CAA0BB95}" presName="Name35" presStyleLbl="parChTrans1D2" presStyleIdx="0" presStyleCnt="4"/>
      <dgm:spPr/>
      <dgm:t>
        <a:bodyPr/>
        <a:lstStyle/>
        <a:p>
          <a:endParaRPr lang="en-US"/>
        </a:p>
      </dgm:t>
    </dgm:pt>
    <dgm:pt modelId="{A5168B27-118A-0749-9A08-0F0ED68E7C49}" type="pres">
      <dgm:prSet presAssocID="{F06151FA-4DFB-5540-A9ED-AF28362D0156}" presName="hierRoot2" presStyleCnt="0">
        <dgm:presLayoutVars>
          <dgm:hierBranch/>
        </dgm:presLayoutVars>
      </dgm:prSet>
      <dgm:spPr/>
    </dgm:pt>
    <dgm:pt modelId="{6A619314-173B-C04C-B9E1-68C8D28A3B7A}" type="pres">
      <dgm:prSet presAssocID="{F06151FA-4DFB-5540-A9ED-AF28362D0156}" presName="rootComposite" presStyleCnt="0"/>
      <dgm:spPr/>
    </dgm:pt>
    <dgm:pt modelId="{9B329D04-3F66-354C-974F-5C4BBA8FCDB6}" type="pres">
      <dgm:prSet presAssocID="{F06151FA-4DFB-5540-A9ED-AF28362D0156}" presName="rootText" presStyleLbl="node2" presStyleIdx="0" presStyleCnt="4">
        <dgm:presLayoutVars>
          <dgm:chPref val="3"/>
        </dgm:presLayoutVars>
      </dgm:prSet>
      <dgm:spPr/>
      <dgm:t>
        <a:bodyPr/>
        <a:lstStyle/>
        <a:p>
          <a:endParaRPr lang="en-US"/>
        </a:p>
      </dgm:t>
    </dgm:pt>
    <dgm:pt modelId="{BB12083C-435E-A547-AEB0-59A94764F594}" type="pres">
      <dgm:prSet presAssocID="{F06151FA-4DFB-5540-A9ED-AF28362D0156}" presName="rootConnector" presStyleLbl="node2" presStyleIdx="0" presStyleCnt="4"/>
      <dgm:spPr/>
      <dgm:t>
        <a:bodyPr/>
        <a:lstStyle/>
        <a:p>
          <a:endParaRPr lang="en-US"/>
        </a:p>
      </dgm:t>
    </dgm:pt>
    <dgm:pt modelId="{FDD890F8-9AF1-B141-A8F4-4021E23C1302}" type="pres">
      <dgm:prSet presAssocID="{F06151FA-4DFB-5540-A9ED-AF28362D0156}" presName="hierChild4" presStyleCnt="0"/>
      <dgm:spPr/>
    </dgm:pt>
    <dgm:pt modelId="{F0D400DE-3173-1D46-9E30-24C0B15808E1}" type="pres">
      <dgm:prSet presAssocID="{8753F575-A0FE-4044-8CC4-FEC1AB4F707B}" presName="Name35" presStyleLbl="parChTrans1D3" presStyleIdx="0" presStyleCnt="4"/>
      <dgm:spPr/>
      <dgm:t>
        <a:bodyPr/>
        <a:lstStyle/>
        <a:p>
          <a:endParaRPr lang="en-US"/>
        </a:p>
      </dgm:t>
    </dgm:pt>
    <dgm:pt modelId="{100D4635-F4BC-A247-9518-04575BC22C98}" type="pres">
      <dgm:prSet presAssocID="{A21DC8B2-5FAD-2549-9551-0439E98A634E}" presName="hierRoot2" presStyleCnt="0">
        <dgm:presLayoutVars>
          <dgm:hierBranch val="init"/>
        </dgm:presLayoutVars>
      </dgm:prSet>
      <dgm:spPr/>
    </dgm:pt>
    <dgm:pt modelId="{37786FF4-3C21-5946-B827-47F7BED446DA}" type="pres">
      <dgm:prSet presAssocID="{A21DC8B2-5FAD-2549-9551-0439E98A634E}" presName="rootComposite" presStyleCnt="0"/>
      <dgm:spPr/>
    </dgm:pt>
    <dgm:pt modelId="{F9AE7D3D-849A-FB41-8818-39478CC0257B}" type="pres">
      <dgm:prSet presAssocID="{A21DC8B2-5FAD-2549-9551-0439E98A634E}" presName="rootText" presStyleLbl="node3" presStyleIdx="0" presStyleCnt="4">
        <dgm:presLayoutVars>
          <dgm:chPref val="3"/>
        </dgm:presLayoutVars>
      </dgm:prSet>
      <dgm:spPr/>
      <dgm:t>
        <a:bodyPr/>
        <a:lstStyle/>
        <a:p>
          <a:endParaRPr lang="en-US"/>
        </a:p>
      </dgm:t>
    </dgm:pt>
    <dgm:pt modelId="{E3369979-640E-9C48-A512-1B297A774757}" type="pres">
      <dgm:prSet presAssocID="{A21DC8B2-5FAD-2549-9551-0439E98A634E}" presName="rootConnector" presStyleLbl="node3" presStyleIdx="0" presStyleCnt="4"/>
      <dgm:spPr/>
      <dgm:t>
        <a:bodyPr/>
        <a:lstStyle/>
        <a:p>
          <a:endParaRPr lang="en-US"/>
        </a:p>
      </dgm:t>
    </dgm:pt>
    <dgm:pt modelId="{76AC2CE3-DE64-D949-AB73-D19A54D72C4A}" type="pres">
      <dgm:prSet presAssocID="{A21DC8B2-5FAD-2549-9551-0439E98A634E}" presName="hierChild4" presStyleCnt="0"/>
      <dgm:spPr/>
    </dgm:pt>
    <dgm:pt modelId="{D0A4954F-1041-3C4D-9E0A-0E73D8D594B3}" type="pres">
      <dgm:prSet presAssocID="{A21DC8B2-5FAD-2549-9551-0439E98A634E}" presName="hierChild5" presStyleCnt="0"/>
      <dgm:spPr/>
    </dgm:pt>
    <dgm:pt modelId="{EFACEBAC-F7A9-5D4F-81A3-A720490DEFDC}" type="pres">
      <dgm:prSet presAssocID="{F06151FA-4DFB-5540-A9ED-AF28362D0156}" presName="hierChild5" presStyleCnt="0"/>
      <dgm:spPr/>
    </dgm:pt>
    <dgm:pt modelId="{733BA168-8C6A-FC49-8AB5-C528378A7247}" type="pres">
      <dgm:prSet presAssocID="{82FC374B-F2F1-5D44-91D9-D98636049413}" presName="Name35" presStyleLbl="parChTrans1D2" presStyleIdx="1" presStyleCnt="4"/>
      <dgm:spPr/>
      <dgm:t>
        <a:bodyPr/>
        <a:lstStyle/>
        <a:p>
          <a:endParaRPr lang="en-US"/>
        </a:p>
      </dgm:t>
    </dgm:pt>
    <dgm:pt modelId="{112FC5AC-3508-6F46-8737-7C3F8055BCDF}" type="pres">
      <dgm:prSet presAssocID="{F2F003CB-CDD0-E74A-8C8E-A0507023C314}" presName="hierRoot2" presStyleCnt="0">
        <dgm:presLayoutVars>
          <dgm:hierBranch/>
        </dgm:presLayoutVars>
      </dgm:prSet>
      <dgm:spPr/>
    </dgm:pt>
    <dgm:pt modelId="{4D26DF33-AFBA-7C4E-B672-B38E30C95129}" type="pres">
      <dgm:prSet presAssocID="{F2F003CB-CDD0-E74A-8C8E-A0507023C314}" presName="rootComposite" presStyleCnt="0"/>
      <dgm:spPr/>
    </dgm:pt>
    <dgm:pt modelId="{38EEEB6E-EB47-A145-9410-A3290A1429B1}" type="pres">
      <dgm:prSet presAssocID="{F2F003CB-CDD0-E74A-8C8E-A0507023C314}" presName="rootText" presStyleLbl="node2" presStyleIdx="1" presStyleCnt="4">
        <dgm:presLayoutVars>
          <dgm:chPref val="3"/>
        </dgm:presLayoutVars>
      </dgm:prSet>
      <dgm:spPr/>
      <dgm:t>
        <a:bodyPr/>
        <a:lstStyle/>
        <a:p>
          <a:endParaRPr lang="en-US"/>
        </a:p>
      </dgm:t>
    </dgm:pt>
    <dgm:pt modelId="{E920AE0D-E11E-0B4B-818B-F8DB61FA83B1}" type="pres">
      <dgm:prSet presAssocID="{F2F003CB-CDD0-E74A-8C8E-A0507023C314}" presName="rootConnector" presStyleLbl="node2" presStyleIdx="1" presStyleCnt="4"/>
      <dgm:spPr/>
      <dgm:t>
        <a:bodyPr/>
        <a:lstStyle/>
        <a:p>
          <a:endParaRPr lang="en-US"/>
        </a:p>
      </dgm:t>
    </dgm:pt>
    <dgm:pt modelId="{4FC362E6-2922-E74D-B953-09ED715E1B24}" type="pres">
      <dgm:prSet presAssocID="{F2F003CB-CDD0-E74A-8C8E-A0507023C314}" presName="hierChild4" presStyleCnt="0"/>
      <dgm:spPr/>
    </dgm:pt>
    <dgm:pt modelId="{7083AD8A-FC40-5040-B2E6-FC63EEB7C05D}" type="pres">
      <dgm:prSet presAssocID="{A0A3D871-076E-9040-958B-A985366B14F0}" presName="Name35" presStyleLbl="parChTrans1D3" presStyleIdx="1" presStyleCnt="4"/>
      <dgm:spPr/>
      <dgm:t>
        <a:bodyPr/>
        <a:lstStyle/>
        <a:p>
          <a:endParaRPr lang="en-US"/>
        </a:p>
      </dgm:t>
    </dgm:pt>
    <dgm:pt modelId="{7AC7587C-16B1-5A43-8E99-67F467505A74}" type="pres">
      <dgm:prSet presAssocID="{CA45B806-DDFE-9746-A4CC-E867DFB619B7}" presName="hierRoot2" presStyleCnt="0">
        <dgm:presLayoutVars>
          <dgm:hierBranch val="init"/>
        </dgm:presLayoutVars>
      </dgm:prSet>
      <dgm:spPr/>
    </dgm:pt>
    <dgm:pt modelId="{B87758FE-8AC7-E941-B310-724FF7C2E4DC}" type="pres">
      <dgm:prSet presAssocID="{CA45B806-DDFE-9746-A4CC-E867DFB619B7}" presName="rootComposite" presStyleCnt="0"/>
      <dgm:spPr/>
    </dgm:pt>
    <dgm:pt modelId="{A9E2B6DE-DD1B-BB4D-8068-F60C5B0C559A}" type="pres">
      <dgm:prSet presAssocID="{CA45B806-DDFE-9746-A4CC-E867DFB619B7}" presName="rootText" presStyleLbl="node3" presStyleIdx="1" presStyleCnt="4">
        <dgm:presLayoutVars>
          <dgm:chPref val="3"/>
        </dgm:presLayoutVars>
      </dgm:prSet>
      <dgm:spPr/>
      <dgm:t>
        <a:bodyPr/>
        <a:lstStyle/>
        <a:p>
          <a:endParaRPr lang="en-US"/>
        </a:p>
      </dgm:t>
    </dgm:pt>
    <dgm:pt modelId="{C8823279-2FB3-9442-AFE0-363C61704125}" type="pres">
      <dgm:prSet presAssocID="{CA45B806-DDFE-9746-A4CC-E867DFB619B7}" presName="rootConnector" presStyleLbl="node3" presStyleIdx="1" presStyleCnt="4"/>
      <dgm:spPr/>
      <dgm:t>
        <a:bodyPr/>
        <a:lstStyle/>
        <a:p>
          <a:endParaRPr lang="en-US"/>
        </a:p>
      </dgm:t>
    </dgm:pt>
    <dgm:pt modelId="{41BBE768-9C1D-8846-BE3E-E3C6ABF834F3}" type="pres">
      <dgm:prSet presAssocID="{CA45B806-DDFE-9746-A4CC-E867DFB619B7}" presName="hierChild4" presStyleCnt="0"/>
      <dgm:spPr/>
    </dgm:pt>
    <dgm:pt modelId="{3161AD66-7014-D84B-ADAA-488F6D6049B6}" type="pres">
      <dgm:prSet presAssocID="{CA45B806-DDFE-9746-A4CC-E867DFB619B7}" presName="hierChild5" presStyleCnt="0"/>
      <dgm:spPr/>
    </dgm:pt>
    <dgm:pt modelId="{6850879F-C83E-774E-A022-DBE11CED69D6}" type="pres">
      <dgm:prSet presAssocID="{F2F003CB-CDD0-E74A-8C8E-A0507023C314}" presName="hierChild5" presStyleCnt="0"/>
      <dgm:spPr/>
    </dgm:pt>
    <dgm:pt modelId="{A25346AE-F8F8-2440-8426-BE086B8C654A}" type="pres">
      <dgm:prSet presAssocID="{92143B60-2A96-B345-BFE8-F1A226AFFF5E}" presName="Name35" presStyleLbl="parChTrans1D2" presStyleIdx="2" presStyleCnt="4"/>
      <dgm:spPr/>
      <dgm:t>
        <a:bodyPr/>
        <a:lstStyle/>
        <a:p>
          <a:endParaRPr lang="en-US"/>
        </a:p>
      </dgm:t>
    </dgm:pt>
    <dgm:pt modelId="{54DE3C64-588D-5941-A560-64312933C19C}" type="pres">
      <dgm:prSet presAssocID="{A917F007-B710-4943-AE8E-54F4208ED733}" presName="hierRoot2" presStyleCnt="0">
        <dgm:presLayoutVars>
          <dgm:hierBranch/>
        </dgm:presLayoutVars>
      </dgm:prSet>
      <dgm:spPr/>
    </dgm:pt>
    <dgm:pt modelId="{62D83CDC-CB8F-D340-8C6F-0710A88B1758}" type="pres">
      <dgm:prSet presAssocID="{A917F007-B710-4943-AE8E-54F4208ED733}" presName="rootComposite" presStyleCnt="0"/>
      <dgm:spPr/>
    </dgm:pt>
    <dgm:pt modelId="{39D9C16E-AF40-2A40-9706-8F5684ADB2F3}" type="pres">
      <dgm:prSet presAssocID="{A917F007-B710-4943-AE8E-54F4208ED733}" presName="rootText" presStyleLbl="node2" presStyleIdx="2" presStyleCnt="4">
        <dgm:presLayoutVars>
          <dgm:chPref val="3"/>
        </dgm:presLayoutVars>
      </dgm:prSet>
      <dgm:spPr/>
      <dgm:t>
        <a:bodyPr/>
        <a:lstStyle/>
        <a:p>
          <a:endParaRPr lang="en-US"/>
        </a:p>
      </dgm:t>
    </dgm:pt>
    <dgm:pt modelId="{BBF4E3B0-EAEB-EF46-A9F7-217D219589D0}" type="pres">
      <dgm:prSet presAssocID="{A917F007-B710-4943-AE8E-54F4208ED733}" presName="rootConnector" presStyleLbl="node2" presStyleIdx="2" presStyleCnt="4"/>
      <dgm:spPr/>
      <dgm:t>
        <a:bodyPr/>
        <a:lstStyle/>
        <a:p>
          <a:endParaRPr lang="en-US"/>
        </a:p>
      </dgm:t>
    </dgm:pt>
    <dgm:pt modelId="{7B1515AC-6C18-3945-B9AF-5AA76149D62E}" type="pres">
      <dgm:prSet presAssocID="{A917F007-B710-4943-AE8E-54F4208ED733}" presName="hierChild4" presStyleCnt="0"/>
      <dgm:spPr/>
    </dgm:pt>
    <dgm:pt modelId="{DFC1F35E-9A7C-494A-8219-8292B1CD30C0}" type="pres">
      <dgm:prSet presAssocID="{B01728C0-B99B-FD45-B12B-C31719C2251C}" presName="Name35" presStyleLbl="parChTrans1D3" presStyleIdx="2" presStyleCnt="4"/>
      <dgm:spPr/>
      <dgm:t>
        <a:bodyPr/>
        <a:lstStyle/>
        <a:p>
          <a:endParaRPr lang="en-US"/>
        </a:p>
      </dgm:t>
    </dgm:pt>
    <dgm:pt modelId="{C67ADF6A-F8F8-204B-BEE6-3789736B9157}" type="pres">
      <dgm:prSet presAssocID="{95488A9D-E02A-4D4E-915D-0F5530370A2B}" presName="hierRoot2" presStyleCnt="0">
        <dgm:presLayoutVars>
          <dgm:hierBranch val="init"/>
        </dgm:presLayoutVars>
      </dgm:prSet>
      <dgm:spPr/>
    </dgm:pt>
    <dgm:pt modelId="{6511F883-8DB1-9840-93E3-F6578D6E354B}" type="pres">
      <dgm:prSet presAssocID="{95488A9D-E02A-4D4E-915D-0F5530370A2B}" presName="rootComposite" presStyleCnt="0"/>
      <dgm:spPr/>
    </dgm:pt>
    <dgm:pt modelId="{E8C68443-EA1F-3149-91C6-A86D219D2073}" type="pres">
      <dgm:prSet presAssocID="{95488A9D-E02A-4D4E-915D-0F5530370A2B}" presName="rootText" presStyleLbl="node3" presStyleIdx="2" presStyleCnt="4">
        <dgm:presLayoutVars>
          <dgm:chPref val="3"/>
        </dgm:presLayoutVars>
      </dgm:prSet>
      <dgm:spPr/>
      <dgm:t>
        <a:bodyPr/>
        <a:lstStyle/>
        <a:p>
          <a:endParaRPr lang="en-US"/>
        </a:p>
      </dgm:t>
    </dgm:pt>
    <dgm:pt modelId="{4DB303E9-5C6B-0E48-8A50-5C5268B5E32E}" type="pres">
      <dgm:prSet presAssocID="{95488A9D-E02A-4D4E-915D-0F5530370A2B}" presName="rootConnector" presStyleLbl="node3" presStyleIdx="2" presStyleCnt="4"/>
      <dgm:spPr/>
      <dgm:t>
        <a:bodyPr/>
        <a:lstStyle/>
        <a:p>
          <a:endParaRPr lang="en-US"/>
        </a:p>
      </dgm:t>
    </dgm:pt>
    <dgm:pt modelId="{CBFBE726-F76F-1D4B-950E-3B647A3F48B3}" type="pres">
      <dgm:prSet presAssocID="{95488A9D-E02A-4D4E-915D-0F5530370A2B}" presName="hierChild4" presStyleCnt="0"/>
      <dgm:spPr/>
    </dgm:pt>
    <dgm:pt modelId="{98DCB3E8-8969-7342-8058-A0FC5734745F}" type="pres">
      <dgm:prSet presAssocID="{95488A9D-E02A-4D4E-915D-0F5530370A2B}" presName="hierChild5" presStyleCnt="0"/>
      <dgm:spPr/>
    </dgm:pt>
    <dgm:pt modelId="{A5048886-D12F-4F47-8875-B991393898F4}" type="pres">
      <dgm:prSet presAssocID="{A917F007-B710-4943-AE8E-54F4208ED733}" presName="hierChild5" presStyleCnt="0"/>
      <dgm:spPr/>
    </dgm:pt>
    <dgm:pt modelId="{2894D1B3-1A8E-5443-A37A-29E7293CD7DF}" type="pres">
      <dgm:prSet presAssocID="{9E3ECCBE-831E-704E-A395-E49066AB2178}" presName="Name35" presStyleLbl="parChTrans1D2" presStyleIdx="3" presStyleCnt="4"/>
      <dgm:spPr/>
      <dgm:t>
        <a:bodyPr/>
        <a:lstStyle/>
        <a:p>
          <a:endParaRPr lang="en-US"/>
        </a:p>
      </dgm:t>
    </dgm:pt>
    <dgm:pt modelId="{B73664F2-7A94-DE49-8AF1-FC44221FAFDB}" type="pres">
      <dgm:prSet presAssocID="{25AEE4EF-A14F-2044-8AD3-152044E14B30}" presName="hierRoot2" presStyleCnt="0">
        <dgm:presLayoutVars>
          <dgm:hierBranch/>
        </dgm:presLayoutVars>
      </dgm:prSet>
      <dgm:spPr/>
    </dgm:pt>
    <dgm:pt modelId="{42341967-C9C2-734B-985C-924C145A02A6}" type="pres">
      <dgm:prSet presAssocID="{25AEE4EF-A14F-2044-8AD3-152044E14B30}" presName="rootComposite" presStyleCnt="0"/>
      <dgm:spPr/>
    </dgm:pt>
    <dgm:pt modelId="{43AB876A-E8CE-4D43-8054-E13E6401B05D}" type="pres">
      <dgm:prSet presAssocID="{25AEE4EF-A14F-2044-8AD3-152044E14B30}" presName="rootText" presStyleLbl="node2" presStyleIdx="3" presStyleCnt="4">
        <dgm:presLayoutVars>
          <dgm:chPref val="3"/>
        </dgm:presLayoutVars>
      </dgm:prSet>
      <dgm:spPr/>
      <dgm:t>
        <a:bodyPr/>
        <a:lstStyle/>
        <a:p>
          <a:endParaRPr lang="en-US"/>
        </a:p>
      </dgm:t>
    </dgm:pt>
    <dgm:pt modelId="{E8C68221-4A41-2F49-87F2-D3B030D895A2}" type="pres">
      <dgm:prSet presAssocID="{25AEE4EF-A14F-2044-8AD3-152044E14B30}" presName="rootConnector" presStyleLbl="node2" presStyleIdx="3" presStyleCnt="4"/>
      <dgm:spPr/>
      <dgm:t>
        <a:bodyPr/>
        <a:lstStyle/>
        <a:p>
          <a:endParaRPr lang="en-US"/>
        </a:p>
      </dgm:t>
    </dgm:pt>
    <dgm:pt modelId="{B64E62B4-60F5-E34F-B506-93B7E0D7D9BB}" type="pres">
      <dgm:prSet presAssocID="{25AEE4EF-A14F-2044-8AD3-152044E14B30}" presName="hierChild4" presStyleCnt="0"/>
      <dgm:spPr/>
    </dgm:pt>
    <dgm:pt modelId="{CEC830F6-9962-144A-94C7-24F751A5A166}" type="pres">
      <dgm:prSet presAssocID="{3DC32429-F1FC-D240-8632-35E296E90F7D}" presName="Name35" presStyleLbl="parChTrans1D3" presStyleIdx="3" presStyleCnt="4"/>
      <dgm:spPr/>
      <dgm:t>
        <a:bodyPr/>
        <a:lstStyle/>
        <a:p>
          <a:endParaRPr lang="en-US"/>
        </a:p>
      </dgm:t>
    </dgm:pt>
    <dgm:pt modelId="{B8BED04E-B007-964E-9F80-BB37EDD874DB}" type="pres">
      <dgm:prSet presAssocID="{78BBCB06-F2A1-6440-9E92-85DC89C04512}" presName="hierRoot2" presStyleCnt="0">
        <dgm:presLayoutVars>
          <dgm:hierBranch val="init"/>
        </dgm:presLayoutVars>
      </dgm:prSet>
      <dgm:spPr/>
    </dgm:pt>
    <dgm:pt modelId="{FE4EE995-E28A-1E43-BE01-BA0726E0020D}" type="pres">
      <dgm:prSet presAssocID="{78BBCB06-F2A1-6440-9E92-85DC89C04512}" presName="rootComposite" presStyleCnt="0"/>
      <dgm:spPr/>
    </dgm:pt>
    <dgm:pt modelId="{146AD8D5-2E25-F34A-B59B-5E046B3A5CEE}" type="pres">
      <dgm:prSet presAssocID="{78BBCB06-F2A1-6440-9E92-85DC89C04512}" presName="rootText" presStyleLbl="node3" presStyleIdx="3" presStyleCnt="4">
        <dgm:presLayoutVars>
          <dgm:chPref val="3"/>
        </dgm:presLayoutVars>
      </dgm:prSet>
      <dgm:spPr/>
      <dgm:t>
        <a:bodyPr/>
        <a:lstStyle/>
        <a:p>
          <a:endParaRPr lang="en-US"/>
        </a:p>
      </dgm:t>
    </dgm:pt>
    <dgm:pt modelId="{894D3260-6B8B-154F-A50E-4B22BA34FA5F}" type="pres">
      <dgm:prSet presAssocID="{78BBCB06-F2A1-6440-9E92-85DC89C04512}" presName="rootConnector" presStyleLbl="node3" presStyleIdx="3" presStyleCnt="4"/>
      <dgm:spPr/>
      <dgm:t>
        <a:bodyPr/>
        <a:lstStyle/>
        <a:p>
          <a:endParaRPr lang="en-US"/>
        </a:p>
      </dgm:t>
    </dgm:pt>
    <dgm:pt modelId="{C665B4F8-43DE-FC48-88DD-10F7C82421E5}" type="pres">
      <dgm:prSet presAssocID="{78BBCB06-F2A1-6440-9E92-85DC89C04512}" presName="hierChild4" presStyleCnt="0"/>
      <dgm:spPr/>
    </dgm:pt>
    <dgm:pt modelId="{C1DE9EB0-A14D-1240-9C10-839AFFD011AF}" type="pres">
      <dgm:prSet presAssocID="{78BBCB06-F2A1-6440-9E92-85DC89C04512}" presName="hierChild5" presStyleCnt="0"/>
      <dgm:spPr/>
    </dgm:pt>
    <dgm:pt modelId="{92182B6A-0B7E-6B45-A44F-CD1BFE46B466}" type="pres">
      <dgm:prSet presAssocID="{25AEE4EF-A14F-2044-8AD3-152044E14B30}" presName="hierChild5" presStyleCnt="0"/>
      <dgm:spPr/>
    </dgm:pt>
    <dgm:pt modelId="{BF10C257-33E0-4B47-9C6C-E73CF75E214E}" type="pres">
      <dgm:prSet presAssocID="{5D1B07E8-039A-7E42-8FDE-80D9AA9A06A9}" presName="hierChild3" presStyleCnt="0"/>
      <dgm:spPr/>
    </dgm:pt>
  </dgm:ptLst>
  <dgm:cxnLst>
    <dgm:cxn modelId="{5C385234-9405-BD4C-82ED-FAED227F025F}" type="presOf" srcId="{A917F007-B710-4943-AE8E-54F4208ED733}" destId="{39D9C16E-AF40-2A40-9706-8F5684ADB2F3}" srcOrd="0" destOrd="0" presId="urn:microsoft.com/office/officeart/2005/8/layout/orgChart1"/>
    <dgm:cxn modelId="{AAA566E6-9B5E-1F41-A347-FA5A835B3639}" type="presOf" srcId="{8753F575-A0FE-4044-8CC4-FEC1AB4F707B}" destId="{F0D400DE-3173-1D46-9E30-24C0B15808E1}" srcOrd="0" destOrd="0" presId="urn:microsoft.com/office/officeart/2005/8/layout/orgChart1"/>
    <dgm:cxn modelId="{0F24918F-2162-4B42-A8E6-01F89A3CCBBB}" type="presOf" srcId="{25AEE4EF-A14F-2044-8AD3-152044E14B30}" destId="{E8C68221-4A41-2F49-87F2-D3B030D895A2}" srcOrd="1" destOrd="0" presId="urn:microsoft.com/office/officeart/2005/8/layout/orgChart1"/>
    <dgm:cxn modelId="{6A05C306-9B5D-B447-A4C0-216A223E7836}" type="presOf" srcId="{F2F003CB-CDD0-E74A-8C8E-A0507023C314}" destId="{E920AE0D-E11E-0B4B-818B-F8DB61FA83B1}" srcOrd="1" destOrd="0" presId="urn:microsoft.com/office/officeart/2005/8/layout/orgChart1"/>
    <dgm:cxn modelId="{FC1A8D2B-AA21-A04C-B2AF-3561B11FC9F6}" type="presOf" srcId="{B01728C0-B99B-FD45-B12B-C31719C2251C}" destId="{DFC1F35E-9A7C-494A-8219-8292B1CD30C0}" srcOrd="0" destOrd="0" presId="urn:microsoft.com/office/officeart/2005/8/layout/orgChart1"/>
    <dgm:cxn modelId="{EB7A8781-6619-6D40-86EA-F505E921D6BC}" type="presOf" srcId="{A0A3D871-076E-9040-958B-A985366B14F0}" destId="{7083AD8A-FC40-5040-B2E6-FC63EEB7C05D}" srcOrd="0" destOrd="0" presId="urn:microsoft.com/office/officeart/2005/8/layout/orgChart1"/>
    <dgm:cxn modelId="{C24B17E4-F0C4-5D46-868B-9AF869EF84D2}" srcId="{F06151FA-4DFB-5540-A9ED-AF28362D0156}" destId="{A21DC8B2-5FAD-2549-9551-0439E98A634E}" srcOrd="0" destOrd="0" parTransId="{8753F575-A0FE-4044-8CC4-FEC1AB4F707B}" sibTransId="{6F284F28-F008-784E-BEA0-8CC12BA7DD5E}"/>
    <dgm:cxn modelId="{D210A36A-8879-8849-99F7-F49E3DEF8E82}" type="presOf" srcId="{3DC32429-F1FC-D240-8632-35E296E90F7D}" destId="{CEC830F6-9962-144A-94C7-24F751A5A166}" srcOrd="0" destOrd="0" presId="urn:microsoft.com/office/officeart/2005/8/layout/orgChart1"/>
    <dgm:cxn modelId="{402B5A1F-DEB4-DD43-9129-EAE1A21F9202}" type="presOf" srcId="{95488A9D-E02A-4D4E-915D-0F5530370A2B}" destId="{E8C68443-EA1F-3149-91C6-A86D219D2073}" srcOrd="0" destOrd="0" presId="urn:microsoft.com/office/officeart/2005/8/layout/orgChart1"/>
    <dgm:cxn modelId="{E4EFF738-9B44-6E48-9390-FF51B5ECBA9D}" srcId="{5D1B07E8-039A-7E42-8FDE-80D9AA9A06A9}" destId="{F06151FA-4DFB-5540-A9ED-AF28362D0156}" srcOrd="0" destOrd="0" parTransId="{7A48669B-F931-0642-B6D9-35F8CAA0BB95}" sibTransId="{07867B3B-114B-A04B-AD51-7C29BBE9B600}"/>
    <dgm:cxn modelId="{95D0E0F8-B7DE-B24A-B235-DE8B5B02770E}" srcId="{25AEE4EF-A14F-2044-8AD3-152044E14B30}" destId="{78BBCB06-F2A1-6440-9E92-85DC89C04512}" srcOrd="0" destOrd="0" parTransId="{3DC32429-F1FC-D240-8632-35E296E90F7D}" sibTransId="{E29E29DA-4571-8647-9D4B-FAB8D9A42307}"/>
    <dgm:cxn modelId="{E1ADE462-70CB-E546-B880-B6155589C1D4}" type="presOf" srcId="{78BBCB06-F2A1-6440-9E92-85DC89C04512}" destId="{894D3260-6B8B-154F-A50E-4B22BA34FA5F}" srcOrd="1" destOrd="0" presId="urn:microsoft.com/office/officeart/2005/8/layout/orgChart1"/>
    <dgm:cxn modelId="{E85A7812-537C-B748-A351-9B8525ADB927}" srcId="{31EB499F-2E54-174F-BF0A-3D502FD804C2}" destId="{5D1B07E8-039A-7E42-8FDE-80D9AA9A06A9}" srcOrd="0" destOrd="0" parTransId="{859D1D3A-32BF-4040-821A-7EFBDEF743E3}" sibTransId="{360D6D84-B97B-B942-BCA9-F9706768AFDB}"/>
    <dgm:cxn modelId="{99B7900B-6563-4148-B8AE-71838D668F42}" srcId="{5D1B07E8-039A-7E42-8FDE-80D9AA9A06A9}" destId="{25AEE4EF-A14F-2044-8AD3-152044E14B30}" srcOrd="3" destOrd="0" parTransId="{9E3ECCBE-831E-704E-A395-E49066AB2178}" sibTransId="{57489C2B-4979-174B-9B69-D7F601482502}"/>
    <dgm:cxn modelId="{0BC9E6EA-7B3C-E841-932C-3B982E6FDDAD}" type="presOf" srcId="{A21DC8B2-5FAD-2549-9551-0439E98A634E}" destId="{F9AE7D3D-849A-FB41-8818-39478CC0257B}" srcOrd="0" destOrd="0" presId="urn:microsoft.com/office/officeart/2005/8/layout/orgChart1"/>
    <dgm:cxn modelId="{413D2EC1-FAF4-BC4E-8FA3-2BFFDCF535E3}" type="presOf" srcId="{9E3ECCBE-831E-704E-A395-E49066AB2178}" destId="{2894D1B3-1A8E-5443-A37A-29E7293CD7DF}" srcOrd="0" destOrd="0" presId="urn:microsoft.com/office/officeart/2005/8/layout/orgChart1"/>
    <dgm:cxn modelId="{927F1FBC-4426-EA40-8B8E-57A3E4FCDA0A}" srcId="{F2F003CB-CDD0-E74A-8C8E-A0507023C314}" destId="{CA45B806-DDFE-9746-A4CC-E867DFB619B7}" srcOrd="0" destOrd="0" parTransId="{A0A3D871-076E-9040-958B-A985366B14F0}" sibTransId="{9312921F-21F2-A549-B7AB-40ACEB6DCFC3}"/>
    <dgm:cxn modelId="{F87A5880-1826-9244-9D29-C37BD4EA54AD}" type="presOf" srcId="{5D1B07E8-039A-7E42-8FDE-80D9AA9A06A9}" destId="{6961D861-6A14-8C4A-8ADE-34BD5E6A683E}" srcOrd="0" destOrd="0" presId="urn:microsoft.com/office/officeart/2005/8/layout/orgChart1"/>
    <dgm:cxn modelId="{2B4B46A6-DEC0-3445-A12F-F7B47840464B}" srcId="{5D1B07E8-039A-7E42-8FDE-80D9AA9A06A9}" destId="{F2F003CB-CDD0-E74A-8C8E-A0507023C314}" srcOrd="1" destOrd="0" parTransId="{82FC374B-F2F1-5D44-91D9-D98636049413}" sibTransId="{80FB7DE0-CA5B-5847-825F-0E0D99DCD4FD}"/>
    <dgm:cxn modelId="{AE876EC7-30B0-CC45-BB5A-9AB504D717AE}" type="presOf" srcId="{A917F007-B710-4943-AE8E-54F4208ED733}" destId="{BBF4E3B0-EAEB-EF46-A9F7-217D219589D0}" srcOrd="1" destOrd="0" presId="urn:microsoft.com/office/officeart/2005/8/layout/orgChart1"/>
    <dgm:cxn modelId="{B4C35555-E8E7-8A4F-9336-1CD854C5B580}" type="presOf" srcId="{25AEE4EF-A14F-2044-8AD3-152044E14B30}" destId="{43AB876A-E8CE-4D43-8054-E13E6401B05D}" srcOrd="0" destOrd="0" presId="urn:microsoft.com/office/officeart/2005/8/layout/orgChart1"/>
    <dgm:cxn modelId="{4E3E8C8F-05BB-1542-ABC0-905862D6E3F9}" type="presOf" srcId="{92143B60-2A96-B345-BFE8-F1A226AFFF5E}" destId="{A25346AE-F8F8-2440-8426-BE086B8C654A}" srcOrd="0" destOrd="0" presId="urn:microsoft.com/office/officeart/2005/8/layout/orgChart1"/>
    <dgm:cxn modelId="{3B94CD05-C98E-C743-A05D-B30F0AD759B5}" type="presOf" srcId="{CA45B806-DDFE-9746-A4CC-E867DFB619B7}" destId="{A9E2B6DE-DD1B-BB4D-8068-F60C5B0C559A}" srcOrd="0" destOrd="0" presId="urn:microsoft.com/office/officeart/2005/8/layout/orgChart1"/>
    <dgm:cxn modelId="{E24773D2-8DD0-BE42-B98F-8C5A6AE35EF9}" srcId="{A917F007-B710-4943-AE8E-54F4208ED733}" destId="{95488A9D-E02A-4D4E-915D-0F5530370A2B}" srcOrd="0" destOrd="0" parTransId="{B01728C0-B99B-FD45-B12B-C31719C2251C}" sibTransId="{66C2EDD4-94A2-CF44-910B-BE3883044EF0}"/>
    <dgm:cxn modelId="{2563DDAF-50B6-524D-9252-DBDF03A310C8}" srcId="{5D1B07E8-039A-7E42-8FDE-80D9AA9A06A9}" destId="{A917F007-B710-4943-AE8E-54F4208ED733}" srcOrd="2" destOrd="0" parTransId="{92143B60-2A96-B345-BFE8-F1A226AFFF5E}" sibTransId="{5C039DC1-0588-EB41-956D-6875AE689D29}"/>
    <dgm:cxn modelId="{FACEF7DA-D2AA-D248-AF72-6D52A23E7FBB}" type="presOf" srcId="{7A48669B-F931-0642-B6D9-35F8CAA0BB95}" destId="{DA2DA8B1-2F54-A44B-A0D7-98030DCC1CFB}" srcOrd="0" destOrd="0" presId="urn:microsoft.com/office/officeart/2005/8/layout/orgChart1"/>
    <dgm:cxn modelId="{C5D6391D-AF90-7241-946A-0DCE439D10A9}" type="presOf" srcId="{5D1B07E8-039A-7E42-8FDE-80D9AA9A06A9}" destId="{F464EE63-A799-3A4D-B09E-782556667AE4}" srcOrd="1" destOrd="0" presId="urn:microsoft.com/office/officeart/2005/8/layout/orgChart1"/>
    <dgm:cxn modelId="{263761FE-D8FC-C641-9412-FE35DEBC4D0F}" type="presOf" srcId="{A21DC8B2-5FAD-2549-9551-0439E98A634E}" destId="{E3369979-640E-9C48-A512-1B297A774757}" srcOrd="1" destOrd="0" presId="urn:microsoft.com/office/officeart/2005/8/layout/orgChart1"/>
    <dgm:cxn modelId="{AA929742-251A-6248-9A03-FA36ACDE12AC}" type="presOf" srcId="{82FC374B-F2F1-5D44-91D9-D98636049413}" destId="{733BA168-8C6A-FC49-8AB5-C528378A7247}" srcOrd="0" destOrd="0" presId="urn:microsoft.com/office/officeart/2005/8/layout/orgChart1"/>
    <dgm:cxn modelId="{7B95FB27-A51F-0C4D-920E-FA8467540473}" type="presOf" srcId="{95488A9D-E02A-4D4E-915D-0F5530370A2B}" destId="{4DB303E9-5C6B-0E48-8A50-5C5268B5E32E}" srcOrd="1" destOrd="0" presId="urn:microsoft.com/office/officeart/2005/8/layout/orgChart1"/>
    <dgm:cxn modelId="{2FC901AE-B121-7C4B-8CA8-1EC9F0E6C030}" type="presOf" srcId="{F06151FA-4DFB-5540-A9ED-AF28362D0156}" destId="{BB12083C-435E-A547-AEB0-59A94764F594}" srcOrd="1" destOrd="0" presId="urn:microsoft.com/office/officeart/2005/8/layout/orgChart1"/>
    <dgm:cxn modelId="{65673E92-16C9-9149-9A49-C944D3416F1C}" type="presOf" srcId="{F2F003CB-CDD0-E74A-8C8E-A0507023C314}" destId="{38EEEB6E-EB47-A145-9410-A3290A1429B1}" srcOrd="0" destOrd="0" presId="urn:microsoft.com/office/officeart/2005/8/layout/orgChart1"/>
    <dgm:cxn modelId="{D8072B4F-19F4-9F4A-83AD-36E68CDD3830}" type="presOf" srcId="{F06151FA-4DFB-5540-A9ED-AF28362D0156}" destId="{9B329D04-3F66-354C-974F-5C4BBA8FCDB6}" srcOrd="0" destOrd="0" presId="urn:microsoft.com/office/officeart/2005/8/layout/orgChart1"/>
    <dgm:cxn modelId="{0266FBC4-497D-484A-8C04-B226A1EC128A}" type="presOf" srcId="{78BBCB06-F2A1-6440-9E92-85DC89C04512}" destId="{146AD8D5-2E25-F34A-B59B-5E046B3A5CEE}" srcOrd="0" destOrd="0" presId="urn:microsoft.com/office/officeart/2005/8/layout/orgChart1"/>
    <dgm:cxn modelId="{BF5B5F0D-6667-F54E-9BAE-6A83C185B756}" type="presOf" srcId="{CA45B806-DDFE-9746-A4CC-E867DFB619B7}" destId="{C8823279-2FB3-9442-AFE0-363C61704125}" srcOrd="1" destOrd="0" presId="urn:microsoft.com/office/officeart/2005/8/layout/orgChart1"/>
    <dgm:cxn modelId="{7E82BDF4-48B6-9347-8C38-95C654456855}" type="presOf" srcId="{31EB499F-2E54-174F-BF0A-3D502FD804C2}" destId="{8722CBAA-F1AC-D34C-A8BD-5A496BCBC376}" srcOrd="0" destOrd="0" presId="urn:microsoft.com/office/officeart/2005/8/layout/orgChart1"/>
    <dgm:cxn modelId="{3DB9277A-1967-2D43-BC9A-7B4D1EC42E5E}" type="presParOf" srcId="{8722CBAA-F1AC-D34C-A8BD-5A496BCBC376}" destId="{ECA42F1A-44E5-C34B-ADE9-DFD4773A57DA}" srcOrd="0" destOrd="0" presId="urn:microsoft.com/office/officeart/2005/8/layout/orgChart1"/>
    <dgm:cxn modelId="{1308F251-60FE-F948-A188-AD9D6CDC9AAC}" type="presParOf" srcId="{ECA42F1A-44E5-C34B-ADE9-DFD4773A57DA}" destId="{D1B1B708-7FC9-BC49-9DAA-47CB2AE30050}" srcOrd="0" destOrd="0" presId="urn:microsoft.com/office/officeart/2005/8/layout/orgChart1"/>
    <dgm:cxn modelId="{D5C00385-0732-E846-85D6-4239C615711F}" type="presParOf" srcId="{D1B1B708-7FC9-BC49-9DAA-47CB2AE30050}" destId="{6961D861-6A14-8C4A-8ADE-34BD5E6A683E}" srcOrd="0" destOrd="0" presId="urn:microsoft.com/office/officeart/2005/8/layout/orgChart1"/>
    <dgm:cxn modelId="{037C0FED-496F-3C4B-B232-111A6834670E}" type="presParOf" srcId="{D1B1B708-7FC9-BC49-9DAA-47CB2AE30050}" destId="{F464EE63-A799-3A4D-B09E-782556667AE4}" srcOrd="1" destOrd="0" presId="urn:microsoft.com/office/officeart/2005/8/layout/orgChart1"/>
    <dgm:cxn modelId="{3BA3A73E-7E47-5447-A3D4-960493FCCA8B}" type="presParOf" srcId="{ECA42F1A-44E5-C34B-ADE9-DFD4773A57DA}" destId="{589F23B1-0353-1947-AC89-DF1EFA412AA4}" srcOrd="1" destOrd="0" presId="urn:microsoft.com/office/officeart/2005/8/layout/orgChart1"/>
    <dgm:cxn modelId="{4877C781-8521-AF49-A8B4-2A2D54F0394F}" type="presParOf" srcId="{589F23B1-0353-1947-AC89-DF1EFA412AA4}" destId="{DA2DA8B1-2F54-A44B-A0D7-98030DCC1CFB}" srcOrd="0" destOrd="0" presId="urn:microsoft.com/office/officeart/2005/8/layout/orgChart1"/>
    <dgm:cxn modelId="{A3615B50-2276-9D4D-9206-CA9DE7366B0D}" type="presParOf" srcId="{589F23B1-0353-1947-AC89-DF1EFA412AA4}" destId="{A5168B27-118A-0749-9A08-0F0ED68E7C49}" srcOrd="1" destOrd="0" presId="urn:microsoft.com/office/officeart/2005/8/layout/orgChart1"/>
    <dgm:cxn modelId="{4200E33B-4CE6-0D49-B553-333ED778A0DF}" type="presParOf" srcId="{A5168B27-118A-0749-9A08-0F0ED68E7C49}" destId="{6A619314-173B-C04C-B9E1-68C8D28A3B7A}" srcOrd="0" destOrd="0" presId="urn:microsoft.com/office/officeart/2005/8/layout/orgChart1"/>
    <dgm:cxn modelId="{AC200BEA-1741-4641-899D-172E09FE0AC4}" type="presParOf" srcId="{6A619314-173B-C04C-B9E1-68C8D28A3B7A}" destId="{9B329D04-3F66-354C-974F-5C4BBA8FCDB6}" srcOrd="0" destOrd="0" presId="urn:microsoft.com/office/officeart/2005/8/layout/orgChart1"/>
    <dgm:cxn modelId="{3AFF966A-A634-4640-A879-6E7F4A53DBAB}" type="presParOf" srcId="{6A619314-173B-C04C-B9E1-68C8D28A3B7A}" destId="{BB12083C-435E-A547-AEB0-59A94764F594}" srcOrd="1" destOrd="0" presId="urn:microsoft.com/office/officeart/2005/8/layout/orgChart1"/>
    <dgm:cxn modelId="{C52A7288-AC87-254D-B60D-67203219C0E2}" type="presParOf" srcId="{A5168B27-118A-0749-9A08-0F0ED68E7C49}" destId="{FDD890F8-9AF1-B141-A8F4-4021E23C1302}" srcOrd="1" destOrd="0" presId="urn:microsoft.com/office/officeart/2005/8/layout/orgChart1"/>
    <dgm:cxn modelId="{76B87EDC-01E1-304F-8B4A-450799513C4C}" type="presParOf" srcId="{FDD890F8-9AF1-B141-A8F4-4021E23C1302}" destId="{F0D400DE-3173-1D46-9E30-24C0B15808E1}" srcOrd="0" destOrd="0" presId="urn:microsoft.com/office/officeart/2005/8/layout/orgChart1"/>
    <dgm:cxn modelId="{5B3595D3-067E-2245-9E44-B7A2C86ADD82}" type="presParOf" srcId="{FDD890F8-9AF1-B141-A8F4-4021E23C1302}" destId="{100D4635-F4BC-A247-9518-04575BC22C98}" srcOrd="1" destOrd="0" presId="urn:microsoft.com/office/officeart/2005/8/layout/orgChart1"/>
    <dgm:cxn modelId="{A4264B1C-16A1-A249-AEA5-8A0D2A8EBD81}" type="presParOf" srcId="{100D4635-F4BC-A247-9518-04575BC22C98}" destId="{37786FF4-3C21-5946-B827-47F7BED446DA}" srcOrd="0" destOrd="0" presId="urn:microsoft.com/office/officeart/2005/8/layout/orgChart1"/>
    <dgm:cxn modelId="{96E8B623-934C-1F41-A509-3199106C1BFA}" type="presParOf" srcId="{37786FF4-3C21-5946-B827-47F7BED446DA}" destId="{F9AE7D3D-849A-FB41-8818-39478CC0257B}" srcOrd="0" destOrd="0" presId="urn:microsoft.com/office/officeart/2005/8/layout/orgChart1"/>
    <dgm:cxn modelId="{69C16E79-2FDF-D546-A05C-27B5B37A06ED}" type="presParOf" srcId="{37786FF4-3C21-5946-B827-47F7BED446DA}" destId="{E3369979-640E-9C48-A512-1B297A774757}" srcOrd="1" destOrd="0" presId="urn:microsoft.com/office/officeart/2005/8/layout/orgChart1"/>
    <dgm:cxn modelId="{63DFA652-FE65-FD48-B02E-B91500B8917B}" type="presParOf" srcId="{100D4635-F4BC-A247-9518-04575BC22C98}" destId="{76AC2CE3-DE64-D949-AB73-D19A54D72C4A}" srcOrd="1" destOrd="0" presId="urn:microsoft.com/office/officeart/2005/8/layout/orgChart1"/>
    <dgm:cxn modelId="{31D6D564-7721-464A-942A-EDEE1FF3108B}" type="presParOf" srcId="{100D4635-F4BC-A247-9518-04575BC22C98}" destId="{D0A4954F-1041-3C4D-9E0A-0E73D8D594B3}" srcOrd="2" destOrd="0" presId="urn:microsoft.com/office/officeart/2005/8/layout/orgChart1"/>
    <dgm:cxn modelId="{69E6743F-7458-B948-97BD-50290037225C}" type="presParOf" srcId="{A5168B27-118A-0749-9A08-0F0ED68E7C49}" destId="{EFACEBAC-F7A9-5D4F-81A3-A720490DEFDC}" srcOrd="2" destOrd="0" presId="urn:microsoft.com/office/officeart/2005/8/layout/orgChart1"/>
    <dgm:cxn modelId="{2ADF227B-2853-F449-9C6D-E7708B22F2A3}" type="presParOf" srcId="{589F23B1-0353-1947-AC89-DF1EFA412AA4}" destId="{733BA168-8C6A-FC49-8AB5-C528378A7247}" srcOrd="2" destOrd="0" presId="urn:microsoft.com/office/officeart/2005/8/layout/orgChart1"/>
    <dgm:cxn modelId="{D253FAC7-DB1C-4840-9C41-6163A8BAAE66}" type="presParOf" srcId="{589F23B1-0353-1947-AC89-DF1EFA412AA4}" destId="{112FC5AC-3508-6F46-8737-7C3F8055BCDF}" srcOrd="3" destOrd="0" presId="urn:microsoft.com/office/officeart/2005/8/layout/orgChart1"/>
    <dgm:cxn modelId="{0F8A7ACA-6DBF-8C4D-AD6D-2ABB735038D3}" type="presParOf" srcId="{112FC5AC-3508-6F46-8737-7C3F8055BCDF}" destId="{4D26DF33-AFBA-7C4E-B672-B38E30C95129}" srcOrd="0" destOrd="0" presId="urn:microsoft.com/office/officeart/2005/8/layout/orgChart1"/>
    <dgm:cxn modelId="{964B53F4-E297-9143-9D74-CE1D4BFE2765}" type="presParOf" srcId="{4D26DF33-AFBA-7C4E-B672-B38E30C95129}" destId="{38EEEB6E-EB47-A145-9410-A3290A1429B1}" srcOrd="0" destOrd="0" presId="urn:microsoft.com/office/officeart/2005/8/layout/orgChart1"/>
    <dgm:cxn modelId="{E2837CD0-6B4C-914B-A538-437CD2F4CA17}" type="presParOf" srcId="{4D26DF33-AFBA-7C4E-B672-B38E30C95129}" destId="{E920AE0D-E11E-0B4B-818B-F8DB61FA83B1}" srcOrd="1" destOrd="0" presId="urn:microsoft.com/office/officeart/2005/8/layout/orgChart1"/>
    <dgm:cxn modelId="{F82DE7B9-1456-7245-9AD2-E7BD362EDC93}" type="presParOf" srcId="{112FC5AC-3508-6F46-8737-7C3F8055BCDF}" destId="{4FC362E6-2922-E74D-B953-09ED715E1B24}" srcOrd="1" destOrd="0" presId="urn:microsoft.com/office/officeart/2005/8/layout/orgChart1"/>
    <dgm:cxn modelId="{DEFF7B85-4188-744C-AE34-4AA975B8DCE0}" type="presParOf" srcId="{4FC362E6-2922-E74D-B953-09ED715E1B24}" destId="{7083AD8A-FC40-5040-B2E6-FC63EEB7C05D}" srcOrd="0" destOrd="0" presId="urn:microsoft.com/office/officeart/2005/8/layout/orgChart1"/>
    <dgm:cxn modelId="{E15EDDEF-0546-D240-83E0-DB420F5142E2}" type="presParOf" srcId="{4FC362E6-2922-E74D-B953-09ED715E1B24}" destId="{7AC7587C-16B1-5A43-8E99-67F467505A74}" srcOrd="1" destOrd="0" presId="urn:microsoft.com/office/officeart/2005/8/layout/orgChart1"/>
    <dgm:cxn modelId="{079C193D-66CD-F940-A834-62D1487EC59C}" type="presParOf" srcId="{7AC7587C-16B1-5A43-8E99-67F467505A74}" destId="{B87758FE-8AC7-E941-B310-724FF7C2E4DC}" srcOrd="0" destOrd="0" presId="urn:microsoft.com/office/officeart/2005/8/layout/orgChart1"/>
    <dgm:cxn modelId="{E8EE466C-7D75-894F-B905-7923FA6EA2BB}" type="presParOf" srcId="{B87758FE-8AC7-E941-B310-724FF7C2E4DC}" destId="{A9E2B6DE-DD1B-BB4D-8068-F60C5B0C559A}" srcOrd="0" destOrd="0" presId="urn:microsoft.com/office/officeart/2005/8/layout/orgChart1"/>
    <dgm:cxn modelId="{E47B2808-C5E4-4249-82B5-5B23D4B315A9}" type="presParOf" srcId="{B87758FE-8AC7-E941-B310-724FF7C2E4DC}" destId="{C8823279-2FB3-9442-AFE0-363C61704125}" srcOrd="1" destOrd="0" presId="urn:microsoft.com/office/officeart/2005/8/layout/orgChart1"/>
    <dgm:cxn modelId="{EAA2F99B-0AF9-E344-84EF-1BEBB8E0CCD9}" type="presParOf" srcId="{7AC7587C-16B1-5A43-8E99-67F467505A74}" destId="{41BBE768-9C1D-8846-BE3E-E3C6ABF834F3}" srcOrd="1" destOrd="0" presId="urn:microsoft.com/office/officeart/2005/8/layout/orgChart1"/>
    <dgm:cxn modelId="{181F1718-2497-B94E-A620-63D4EF81F3FD}" type="presParOf" srcId="{7AC7587C-16B1-5A43-8E99-67F467505A74}" destId="{3161AD66-7014-D84B-ADAA-488F6D6049B6}" srcOrd="2" destOrd="0" presId="urn:microsoft.com/office/officeart/2005/8/layout/orgChart1"/>
    <dgm:cxn modelId="{F4215557-1CE5-7D4A-94D6-782BD3DD6BBC}" type="presParOf" srcId="{112FC5AC-3508-6F46-8737-7C3F8055BCDF}" destId="{6850879F-C83E-774E-A022-DBE11CED69D6}" srcOrd="2" destOrd="0" presId="urn:microsoft.com/office/officeart/2005/8/layout/orgChart1"/>
    <dgm:cxn modelId="{B399A9A7-2357-A549-B83C-68F899364DF0}" type="presParOf" srcId="{589F23B1-0353-1947-AC89-DF1EFA412AA4}" destId="{A25346AE-F8F8-2440-8426-BE086B8C654A}" srcOrd="4" destOrd="0" presId="urn:microsoft.com/office/officeart/2005/8/layout/orgChart1"/>
    <dgm:cxn modelId="{C1B16E39-8418-ED4A-971C-461997D6F1D3}" type="presParOf" srcId="{589F23B1-0353-1947-AC89-DF1EFA412AA4}" destId="{54DE3C64-588D-5941-A560-64312933C19C}" srcOrd="5" destOrd="0" presId="urn:microsoft.com/office/officeart/2005/8/layout/orgChart1"/>
    <dgm:cxn modelId="{079B5FFA-65A3-1A4F-BC07-F632310D5E79}" type="presParOf" srcId="{54DE3C64-588D-5941-A560-64312933C19C}" destId="{62D83CDC-CB8F-D340-8C6F-0710A88B1758}" srcOrd="0" destOrd="0" presId="urn:microsoft.com/office/officeart/2005/8/layout/orgChart1"/>
    <dgm:cxn modelId="{69C47B21-6251-4945-99EA-0FA801A9EEA5}" type="presParOf" srcId="{62D83CDC-CB8F-D340-8C6F-0710A88B1758}" destId="{39D9C16E-AF40-2A40-9706-8F5684ADB2F3}" srcOrd="0" destOrd="0" presId="urn:microsoft.com/office/officeart/2005/8/layout/orgChart1"/>
    <dgm:cxn modelId="{9EE7EF14-7D5E-5B4B-8119-6DA0F8886C1F}" type="presParOf" srcId="{62D83CDC-CB8F-D340-8C6F-0710A88B1758}" destId="{BBF4E3B0-EAEB-EF46-A9F7-217D219589D0}" srcOrd="1" destOrd="0" presId="urn:microsoft.com/office/officeart/2005/8/layout/orgChart1"/>
    <dgm:cxn modelId="{5C946C0E-65BC-9D42-896C-5059951D8F57}" type="presParOf" srcId="{54DE3C64-588D-5941-A560-64312933C19C}" destId="{7B1515AC-6C18-3945-B9AF-5AA76149D62E}" srcOrd="1" destOrd="0" presId="urn:microsoft.com/office/officeart/2005/8/layout/orgChart1"/>
    <dgm:cxn modelId="{49C88E71-B9C8-6A4E-9989-37BC6EE659F3}" type="presParOf" srcId="{7B1515AC-6C18-3945-B9AF-5AA76149D62E}" destId="{DFC1F35E-9A7C-494A-8219-8292B1CD30C0}" srcOrd="0" destOrd="0" presId="urn:microsoft.com/office/officeart/2005/8/layout/orgChart1"/>
    <dgm:cxn modelId="{4B4E088E-6DAB-964D-BCCB-8CC27CAFF667}" type="presParOf" srcId="{7B1515AC-6C18-3945-B9AF-5AA76149D62E}" destId="{C67ADF6A-F8F8-204B-BEE6-3789736B9157}" srcOrd="1" destOrd="0" presId="urn:microsoft.com/office/officeart/2005/8/layout/orgChart1"/>
    <dgm:cxn modelId="{3B529867-6B65-8548-8A1C-1080118BA135}" type="presParOf" srcId="{C67ADF6A-F8F8-204B-BEE6-3789736B9157}" destId="{6511F883-8DB1-9840-93E3-F6578D6E354B}" srcOrd="0" destOrd="0" presId="urn:microsoft.com/office/officeart/2005/8/layout/orgChart1"/>
    <dgm:cxn modelId="{C54C699F-B886-6F42-A7A4-42297F91DD24}" type="presParOf" srcId="{6511F883-8DB1-9840-93E3-F6578D6E354B}" destId="{E8C68443-EA1F-3149-91C6-A86D219D2073}" srcOrd="0" destOrd="0" presId="urn:microsoft.com/office/officeart/2005/8/layout/orgChart1"/>
    <dgm:cxn modelId="{BDEFC3A7-5AE6-1A40-BCE7-4A954AA689CB}" type="presParOf" srcId="{6511F883-8DB1-9840-93E3-F6578D6E354B}" destId="{4DB303E9-5C6B-0E48-8A50-5C5268B5E32E}" srcOrd="1" destOrd="0" presId="urn:microsoft.com/office/officeart/2005/8/layout/orgChart1"/>
    <dgm:cxn modelId="{A5CE1747-20DB-6F4E-98AB-65ECC2719219}" type="presParOf" srcId="{C67ADF6A-F8F8-204B-BEE6-3789736B9157}" destId="{CBFBE726-F76F-1D4B-950E-3B647A3F48B3}" srcOrd="1" destOrd="0" presId="urn:microsoft.com/office/officeart/2005/8/layout/orgChart1"/>
    <dgm:cxn modelId="{02DA509F-19A6-D941-BB54-EA2BA4007C1D}" type="presParOf" srcId="{C67ADF6A-F8F8-204B-BEE6-3789736B9157}" destId="{98DCB3E8-8969-7342-8058-A0FC5734745F}" srcOrd="2" destOrd="0" presId="urn:microsoft.com/office/officeart/2005/8/layout/orgChart1"/>
    <dgm:cxn modelId="{E4081B5C-5845-DE4D-953B-1FFBD5F24297}" type="presParOf" srcId="{54DE3C64-588D-5941-A560-64312933C19C}" destId="{A5048886-D12F-4F47-8875-B991393898F4}" srcOrd="2" destOrd="0" presId="urn:microsoft.com/office/officeart/2005/8/layout/orgChart1"/>
    <dgm:cxn modelId="{D8423FC8-8988-8B43-B196-AF1EA5A18C18}" type="presParOf" srcId="{589F23B1-0353-1947-AC89-DF1EFA412AA4}" destId="{2894D1B3-1A8E-5443-A37A-29E7293CD7DF}" srcOrd="6" destOrd="0" presId="urn:microsoft.com/office/officeart/2005/8/layout/orgChart1"/>
    <dgm:cxn modelId="{13A2A800-39FE-4746-937B-6B34C67C4E0D}" type="presParOf" srcId="{589F23B1-0353-1947-AC89-DF1EFA412AA4}" destId="{B73664F2-7A94-DE49-8AF1-FC44221FAFDB}" srcOrd="7" destOrd="0" presId="urn:microsoft.com/office/officeart/2005/8/layout/orgChart1"/>
    <dgm:cxn modelId="{68927396-387B-144C-B4C7-26D98F8B5798}" type="presParOf" srcId="{B73664F2-7A94-DE49-8AF1-FC44221FAFDB}" destId="{42341967-C9C2-734B-985C-924C145A02A6}" srcOrd="0" destOrd="0" presId="urn:microsoft.com/office/officeart/2005/8/layout/orgChart1"/>
    <dgm:cxn modelId="{780DF818-288E-4242-A71A-4F005E2C84FA}" type="presParOf" srcId="{42341967-C9C2-734B-985C-924C145A02A6}" destId="{43AB876A-E8CE-4D43-8054-E13E6401B05D}" srcOrd="0" destOrd="0" presId="urn:microsoft.com/office/officeart/2005/8/layout/orgChart1"/>
    <dgm:cxn modelId="{1E96B80C-9089-F743-AEFE-5A98776D16A8}" type="presParOf" srcId="{42341967-C9C2-734B-985C-924C145A02A6}" destId="{E8C68221-4A41-2F49-87F2-D3B030D895A2}" srcOrd="1" destOrd="0" presId="urn:microsoft.com/office/officeart/2005/8/layout/orgChart1"/>
    <dgm:cxn modelId="{6580E7CF-2257-184D-8661-C5ABC6F4DDAF}" type="presParOf" srcId="{B73664F2-7A94-DE49-8AF1-FC44221FAFDB}" destId="{B64E62B4-60F5-E34F-B506-93B7E0D7D9BB}" srcOrd="1" destOrd="0" presId="urn:microsoft.com/office/officeart/2005/8/layout/orgChart1"/>
    <dgm:cxn modelId="{6FA1CADD-BB2D-5A4C-BB4F-CD87064B7FCC}" type="presParOf" srcId="{B64E62B4-60F5-E34F-B506-93B7E0D7D9BB}" destId="{CEC830F6-9962-144A-94C7-24F751A5A166}" srcOrd="0" destOrd="0" presId="urn:microsoft.com/office/officeart/2005/8/layout/orgChart1"/>
    <dgm:cxn modelId="{2033C223-941D-4F4E-A3A9-E3B92129A467}" type="presParOf" srcId="{B64E62B4-60F5-E34F-B506-93B7E0D7D9BB}" destId="{B8BED04E-B007-964E-9F80-BB37EDD874DB}" srcOrd="1" destOrd="0" presId="urn:microsoft.com/office/officeart/2005/8/layout/orgChart1"/>
    <dgm:cxn modelId="{CE4E2A01-784C-CE4D-A71A-417134F755C7}" type="presParOf" srcId="{B8BED04E-B007-964E-9F80-BB37EDD874DB}" destId="{FE4EE995-E28A-1E43-BE01-BA0726E0020D}" srcOrd="0" destOrd="0" presId="urn:microsoft.com/office/officeart/2005/8/layout/orgChart1"/>
    <dgm:cxn modelId="{6ADF8F13-333D-9F4D-9B92-EEF446EF156F}" type="presParOf" srcId="{FE4EE995-E28A-1E43-BE01-BA0726E0020D}" destId="{146AD8D5-2E25-F34A-B59B-5E046B3A5CEE}" srcOrd="0" destOrd="0" presId="urn:microsoft.com/office/officeart/2005/8/layout/orgChart1"/>
    <dgm:cxn modelId="{2C346133-7529-C840-9714-BC3A1EBE1666}" type="presParOf" srcId="{FE4EE995-E28A-1E43-BE01-BA0726E0020D}" destId="{894D3260-6B8B-154F-A50E-4B22BA34FA5F}" srcOrd="1" destOrd="0" presId="urn:microsoft.com/office/officeart/2005/8/layout/orgChart1"/>
    <dgm:cxn modelId="{CD8C1784-E5F8-1143-A3C7-65BCC6C9D92A}" type="presParOf" srcId="{B8BED04E-B007-964E-9F80-BB37EDD874DB}" destId="{C665B4F8-43DE-FC48-88DD-10F7C82421E5}" srcOrd="1" destOrd="0" presId="urn:microsoft.com/office/officeart/2005/8/layout/orgChart1"/>
    <dgm:cxn modelId="{03873F3B-19FB-564E-9244-7E48886944A5}" type="presParOf" srcId="{B8BED04E-B007-964E-9F80-BB37EDD874DB}" destId="{C1DE9EB0-A14D-1240-9C10-839AFFD011AF}" srcOrd="2" destOrd="0" presId="urn:microsoft.com/office/officeart/2005/8/layout/orgChart1"/>
    <dgm:cxn modelId="{D515E2FA-CC05-0840-ABA3-9B937DDD6E7D}" type="presParOf" srcId="{B73664F2-7A94-DE49-8AF1-FC44221FAFDB}" destId="{92182B6A-0B7E-6B45-A44F-CD1BFE46B466}" srcOrd="2" destOrd="0" presId="urn:microsoft.com/office/officeart/2005/8/layout/orgChart1"/>
    <dgm:cxn modelId="{787C1691-6D7F-744D-B370-32AEB7EBC8A2}" type="presParOf" srcId="{ECA42F1A-44E5-C34B-ADE9-DFD4773A57DA}" destId="{BF10C257-33E0-4B47-9C6C-E73CF75E214E}"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48C880-C845-7E41-AD5B-7C0897432537}" type="doc">
      <dgm:prSet loTypeId="urn:microsoft.com/office/officeart/2005/8/layout/orgChart1" loCatId="" qsTypeId="urn:microsoft.com/office/officeart/2005/8/quickstyle/simple2" qsCatId="simple" csTypeId="urn:microsoft.com/office/officeart/2005/8/colors/accent0_1" csCatId="mainScheme" phldr="1"/>
      <dgm:spPr/>
      <dgm:t>
        <a:bodyPr/>
        <a:lstStyle/>
        <a:p>
          <a:endParaRPr lang="en-US"/>
        </a:p>
      </dgm:t>
    </dgm:pt>
    <dgm:pt modelId="{EB7F801F-199B-FB4F-9A88-BD485CC33D76}">
      <dgm:prSet phldrT="[Text]" custT="1"/>
      <dgm:spPr>
        <a:ln>
          <a:solidFill>
            <a:srgbClr val="76D6FF">
              <a:alpha val="60000"/>
            </a:srgbClr>
          </a:solidFill>
        </a:ln>
      </dgm:spPr>
      <dgm:t>
        <a:bodyPr/>
        <a:lstStyle/>
        <a:p>
          <a:r>
            <a:rPr lang="en-US" sz="1600" b="1" dirty="0">
              <a:ea typeface="Century Gothic" charset="0"/>
              <a:cs typeface="Century Gothic" charset="0"/>
            </a:rPr>
            <a:t>Old antidepressants</a:t>
          </a:r>
          <a:endParaRPr lang="en-US" sz="1600" dirty="0"/>
        </a:p>
      </dgm:t>
    </dgm:pt>
    <dgm:pt modelId="{7C71804B-C301-1045-B387-4005E21D6778}" type="parTrans" cxnId="{FEDF5C81-C3BC-2E49-9886-7464523ADDF6}">
      <dgm:prSet/>
      <dgm:spPr/>
      <dgm:t>
        <a:bodyPr/>
        <a:lstStyle/>
        <a:p>
          <a:endParaRPr lang="en-US"/>
        </a:p>
      </dgm:t>
    </dgm:pt>
    <dgm:pt modelId="{A91DD4BD-7111-3645-8C89-3F344EF4B4C8}" type="sibTrans" cxnId="{FEDF5C81-C3BC-2E49-9886-7464523ADDF6}">
      <dgm:prSet/>
      <dgm:spPr/>
      <dgm:t>
        <a:bodyPr/>
        <a:lstStyle/>
        <a:p>
          <a:endParaRPr lang="en-US"/>
        </a:p>
      </dgm:t>
    </dgm:pt>
    <dgm:pt modelId="{631614E6-E349-8B4B-A8D9-CFD823ADFF22}">
      <dgm:prSet phldrT="[Text]" custT="1"/>
      <dgm:spPr>
        <a:ln>
          <a:solidFill>
            <a:srgbClr val="00FB92">
              <a:alpha val="45882"/>
            </a:srgbClr>
          </a:solidFill>
        </a:ln>
      </dgm:spPr>
      <dgm:t>
        <a:bodyPr/>
        <a:lstStyle/>
        <a:p>
          <a:r>
            <a:rPr lang="en-US" sz="1100" b="1" dirty="0"/>
            <a:t>TRICYCLIC </a:t>
          </a:r>
          <a:r>
            <a:rPr lang="en-US" sz="1100" b="1" dirty="0" smtClean="0"/>
            <a:t>ANTIDEPRESSANTS* </a:t>
          </a:r>
          <a:r>
            <a:rPr lang="en-US" sz="1100" b="1" dirty="0"/>
            <a:t>(TCAs) </a:t>
          </a:r>
        </a:p>
        <a:p>
          <a:r>
            <a:rPr lang="en-US" sz="1000" b="0" dirty="0">
              <a:solidFill>
                <a:schemeClr val="tx1"/>
              </a:solidFill>
            </a:rPr>
            <a:t>the oldest one </a:t>
          </a:r>
        </a:p>
      </dgm:t>
    </dgm:pt>
    <dgm:pt modelId="{73C8DCF1-FE87-DF47-867B-2C09476C54C7}" type="parTrans" cxnId="{8D37FDC2-35CF-204D-83D6-FF894C2F1CF1}">
      <dgm:prSet/>
      <dgm:spPr/>
      <dgm:t>
        <a:bodyPr/>
        <a:lstStyle/>
        <a:p>
          <a:endParaRPr lang="en-US"/>
        </a:p>
      </dgm:t>
    </dgm:pt>
    <dgm:pt modelId="{02BC42B6-FEE5-D445-8853-56016ECCA484}" type="sibTrans" cxnId="{8D37FDC2-35CF-204D-83D6-FF894C2F1CF1}">
      <dgm:prSet/>
      <dgm:spPr/>
      <dgm:t>
        <a:bodyPr/>
        <a:lstStyle/>
        <a:p>
          <a:endParaRPr lang="en-US"/>
        </a:p>
      </dgm:t>
    </dgm:pt>
    <dgm:pt modelId="{6FD1055B-9BC9-A34A-B60A-C43CE6CF63D9}">
      <dgm:prSet phldrT="[Text]" custT="1"/>
      <dgm:spPr>
        <a:ln>
          <a:solidFill>
            <a:srgbClr val="00FB92">
              <a:alpha val="45882"/>
            </a:srgbClr>
          </a:solidFill>
        </a:ln>
      </dgm:spPr>
      <dgm:t>
        <a:bodyPr anchor="ctr"/>
        <a:lstStyle/>
        <a:p>
          <a:r>
            <a:rPr lang="en-US" sz="1200" b="1" dirty="0"/>
            <a:t>TETRACYCLIC ANTIDEPRESSANTS</a:t>
          </a:r>
          <a:endParaRPr lang="en-US" sz="1200" dirty="0"/>
        </a:p>
      </dgm:t>
    </dgm:pt>
    <dgm:pt modelId="{FA53F070-D6C4-D041-B0A3-E5F16C8FAFEE}" type="parTrans" cxnId="{71303F20-30D8-EE4F-8902-39738EB1A8BC}">
      <dgm:prSet/>
      <dgm:spPr/>
      <dgm:t>
        <a:bodyPr/>
        <a:lstStyle/>
        <a:p>
          <a:endParaRPr lang="en-US"/>
        </a:p>
      </dgm:t>
    </dgm:pt>
    <dgm:pt modelId="{BDA7D486-C867-9842-9ECC-6C928F562705}" type="sibTrans" cxnId="{71303F20-30D8-EE4F-8902-39738EB1A8BC}">
      <dgm:prSet/>
      <dgm:spPr/>
      <dgm:t>
        <a:bodyPr/>
        <a:lstStyle/>
        <a:p>
          <a:pPr rtl="0"/>
          <a:endParaRPr lang="en-US"/>
        </a:p>
      </dgm:t>
    </dgm:pt>
    <dgm:pt modelId="{B1B495FD-02D1-2048-839B-7E250DCC92A3}">
      <dgm:prSet custT="1"/>
      <dgm:spPr>
        <a:ln>
          <a:solidFill>
            <a:srgbClr val="D883FF">
              <a:alpha val="58039"/>
            </a:srgbClr>
          </a:solidFill>
        </a:ln>
      </dgm:spPr>
      <dgm:t>
        <a:bodyPr/>
        <a:lstStyle/>
        <a:p>
          <a:pPr algn="ctr">
            <a:buFont typeface="Courier New" panose="02070309020205020404" pitchFamily="49" charset="0"/>
            <a:buNone/>
          </a:pPr>
          <a:r>
            <a:rPr lang="en-US" sz="1100" b="1" dirty="0">
              <a:solidFill>
                <a:srgbClr val="FF0000"/>
              </a:solidFill>
              <a:latin typeface="+mn-lt"/>
            </a:rPr>
            <a:t> Imipramine</a:t>
          </a:r>
          <a:r>
            <a:rPr lang="en-US" sz="1100" b="1" dirty="0">
              <a:solidFill>
                <a:srgbClr val="0432FF"/>
              </a:solidFill>
              <a:latin typeface="+mn-lt"/>
            </a:rPr>
            <a:t>	  </a:t>
          </a:r>
        </a:p>
        <a:p>
          <a:pPr algn="ctr">
            <a:buNone/>
          </a:pPr>
          <a:r>
            <a:rPr lang="en-US" sz="1100" b="1" dirty="0" err="1">
              <a:solidFill>
                <a:srgbClr val="0432FF"/>
              </a:solidFill>
              <a:latin typeface="+mn-lt"/>
            </a:rPr>
            <a:t>Desipramine</a:t>
          </a:r>
          <a:r>
            <a:rPr lang="en-US" sz="1100" b="1" dirty="0">
              <a:solidFill>
                <a:srgbClr val="0432FF"/>
              </a:solidFill>
              <a:latin typeface="+mn-lt"/>
            </a:rPr>
            <a:t>	</a:t>
          </a:r>
        </a:p>
        <a:p>
          <a:pPr algn="ctr">
            <a:buNone/>
          </a:pPr>
          <a:r>
            <a:rPr lang="en-US" sz="1100" b="1" dirty="0">
              <a:solidFill>
                <a:srgbClr val="0432FF"/>
              </a:solidFill>
              <a:latin typeface="+mn-lt"/>
            </a:rPr>
            <a:t>Clomipramine         </a:t>
          </a:r>
        </a:p>
        <a:p>
          <a:pPr algn="ctr">
            <a:buNone/>
          </a:pPr>
          <a:r>
            <a:rPr lang="en-US" sz="1100" b="1" dirty="0">
              <a:solidFill>
                <a:srgbClr val="FF0000"/>
              </a:solidFill>
              <a:latin typeface="+mn-lt"/>
            </a:rPr>
            <a:t>Amitriptyline</a:t>
          </a:r>
          <a:r>
            <a:rPr lang="en-US" sz="1100" b="1" dirty="0">
              <a:solidFill>
                <a:srgbClr val="0432FF"/>
              </a:solidFill>
              <a:latin typeface="+mn-lt"/>
            </a:rPr>
            <a:t>	</a:t>
          </a:r>
        </a:p>
        <a:p>
          <a:pPr algn="ctr">
            <a:buNone/>
          </a:pPr>
          <a:r>
            <a:rPr lang="en-US" sz="1100" b="1" dirty="0">
              <a:solidFill>
                <a:srgbClr val="FF0000"/>
              </a:solidFill>
              <a:latin typeface="+mn-lt"/>
            </a:rPr>
            <a:t>Nortriptyline</a:t>
          </a:r>
          <a:r>
            <a:rPr lang="en-US" sz="1100" b="1" dirty="0">
              <a:solidFill>
                <a:srgbClr val="0432FF"/>
              </a:solidFill>
              <a:latin typeface="+mn-lt"/>
            </a:rPr>
            <a:t>	   </a:t>
          </a:r>
        </a:p>
        <a:p>
          <a:pPr algn="ctr">
            <a:buNone/>
          </a:pPr>
          <a:r>
            <a:rPr lang="en-GB" sz="1100" b="1" strike="noStrike" dirty="0" smtClean="0">
              <a:solidFill>
                <a:srgbClr val="0432FF"/>
              </a:solidFill>
              <a:latin typeface="+mn-lt"/>
            </a:rPr>
            <a:t>Doxepin</a:t>
          </a:r>
        </a:p>
        <a:p>
          <a:pPr algn="ctr">
            <a:buNone/>
          </a:pPr>
          <a:r>
            <a:rPr lang="en-GB" sz="1100" b="1" strike="noStrike" dirty="0" err="1" smtClean="0">
              <a:solidFill>
                <a:srgbClr val="0432FF"/>
              </a:solidFill>
              <a:latin typeface="+mn-lt"/>
            </a:rPr>
            <a:t>Trimipramine</a:t>
          </a:r>
          <a:endParaRPr lang="en-US" sz="1100" b="1" strike="noStrike" dirty="0">
            <a:solidFill>
              <a:srgbClr val="0432FF"/>
            </a:solidFill>
            <a:latin typeface="+mn-lt"/>
          </a:endParaRPr>
        </a:p>
      </dgm:t>
    </dgm:pt>
    <dgm:pt modelId="{BB4BF943-844B-5F4E-99CF-C3B890C76973}" type="parTrans" cxnId="{6C3B0F7C-4689-4D4F-82C6-76695239BCFF}">
      <dgm:prSet/>
      <dgm:spPr/>
      <dgm:t>
        <a:bodyPr/>
        <a:lstStyle/>
        <a:p>
          <a:endParaRPr lang="en-US"/>
        </a:p>
      </dgm:t>
    </dgm:pt>
    <dgm:pt modelId="{DBF9CFB5-86F1-E544-90F3-BEF713E4E787}" type="sibTrans" cxnId="{6C3B0F7C-4689-4D4F-82C6-76695239BCFF}">
      <dgm:prSet/>
      <dgm:spPr/>
      <dgm:t>
        <a:bodyPr/>
        <a:lstStyle/>
        <a:p>
          <a:endParaRPr lang="en-US"/>
        </a:p>
      </dgm:t>
    </dgm:pt>
    <dgm:pt modelId="{DCC5A74C-A573-6940-B40A-F65659297D53}">
      <dgm:prSet custT="1"/>
      <dgm:spPr>
        <a:ln>
          <a:solidFill>
            <a:srgbClr val="D883FF">
              <a:alpha val="58039"/>
            </a:srgbClr>
          </a:solidFill>
        </a:ln>
      </dgm:spPr>
      <dgm:t>
        <a:bodyPr/>
        <a:lstStyle/>
        <a:p>
          <a:r>
            <a:rPr lang="en-US" sz="1100" b="1" dirty="0" err="1">
              <a:solidFill>
                <a:srgbClr val="0432FF"/>
              </a:solidFill>
              <a:latin typeface="+mn-lt"/>
            </a:rPr>
            <a:t>Maprotiline</a:t>
          </a:r>
          <a:endParaRPr lang="en-US" sz="1100" b="1" dirty="0">
            <a:solidFill>
              <a:srgbClr val="0432FF"/>
            </a:solidFill>
            <a:latin typeface="+mn-lt"/>
          </a:endParaRPr>
        </a:p>
        <a:p>
          <a:r>
            <a:rPr lang="en-US" sz="1100" b="1" dirty="0" err="1">
              <a:solidFill>
                <a:srgbClr val="0432FF"/>
              </a:solidFill>
              <a:latin typeface="+mn-lt"/>
            </a:rPr>
            <a:t>Amoxapine</a:t>
          </a:r>
          <a:endParaRPr lang="en-US" sz="1100" b="1" dirty="0">
            <a:solidFill>
              <a:srgbClr val="0432FF"/>
            </a:solidFill>
            <a:latin typeface="+mn-lt"/>
          </a:endParaRPr>
        </a:p>
      </dgm:t>
    </dgm:pt>
    <dgm:pt modelId="{538D4253-1EC8-D341-A04F-C34D83398729}" type="parTrans" cxnId="{F11A788B-D421-804A-971B-171043FD25F3}">
      <dgm:prSet/>
      <dgm:spPr/>
      <dgm:t>
        <a:bodyPr/>
        <a:lstStyle/>
        <a:p>
          <a:endParaRPr lang="en-US"/>
        </a:p>
      </dgm:t>
    </dgm:pt>
    <dgm:pt modelId="{8E5A5724-A922-A34D-B6B8-4BA72219D0D7}" type="sibTrans" cxnId="{F11A788B-D421-804A-971B-171043FD25F3}">
      <dgm:prSet/>
      <dgm:spPr/>
      <dgm:t>
        <a:bodyPr/>
        <a:lstStyle/>
        <a:p>
          <a:endParaRPr lang="en-US"/>
        </a:p>
      </dgm:t>
    </dgm:pt>
    <dgm:pt modelId="{6B9B86A6-3678-6A42-96E8-388C2DE3D5B2}" type="pres">
      <dgm:prSet presAssocID="{6D48C880-C845-7E41-AD5B-7C0897432537}" presName="hierChild1" presStyleCnt="0">
        <dgm:presLayoutVars>
          <dgm:orgChart val="1"/>
          <dgm:chPref val="1"/>
          <dgm:dir/>
          <dgm:animOne val="branch"/>
          <dgm:animLvl val="lvl"/>
          <dgm:resizeHandles/>
        </dgm:presLayoutVars>
      </dgm:prSet>
      <dgm:spPr/>
      <dgm:t>
        <a:bodyPr/>
        <a:lstStyle/>
        <a:p>
          <a:endParaRPr lang="en-US"/>
        </a:p>
      </dgm:t>
    </dgm:pt>
    <dgm:pt modelId="{0F26FB4C-400B-AD4C-A699-676E2A03FF06}" type="pres">
      <dgm:prSet presAssocID="{EB7F801F-199B-FB4F-9A88-BD485CC33D76}" presName="hierRoot1" presStyleCnt="0">
        <dgm:presLayoutVars>
          <dgm:hierBranch val="init"/>
        </dgm:presLayoutVars>
      </dgm:prSet>
      <dgm:spPr/>
    </dgm:pt>
    <dgm:pt modelId="{3EFCE2E7-29E5-3744-A101-2E32A0859EC3}" type="pres">
      <dgm:prSet presAssocID="{EB7F801F-199B-FB4F-9A88-BD485CC33D76}" presName="rootComposite1" presStyleCnt="0"/>
      <dgm:spPr/>
    </dgm:pt>
    <dgm:pt modelId="{43D5D040-7117-5742-8266-F067E6C4C192}" type="pres">
      <dgm:prSet presAssocID="{EB7F801F-199B-FB4F-9A88-BD485CC33D76}" presName="rootText1" presStyleLbl="node0" presStyleIdx="0" presStyleCnt="1" custScaleY="36956" custLinFactNeighborX="-1106" custLinFactNeighborY="8432">
        <dgm:presLayoutVars>
          <dgm:chPref val="3"/>
        </dgm:presLayoutVars>
      </dgm:prSet>
      <dgm:spPr/>
      <dgm:t>
        <a:bodyPr/>
        <a:lstStyle/>
        <a:p>
          <a:endParaRPr lang="en-US"/>
        </a:p>
      </dgm:t>
    </dgm:pt>
    <dgm:pt modelId="{E7605D9B-E277-CC47-806B-00A028F14BAA}" type="pres">
      <dgm:prSet presAssocID="{EB7F801F-199B-FB4F-9A88-BD485CC33D76}" presName="rootConnector1" presStyleLbl="node1" presStyleIdx="0" presStyleCnt="0"/>
      <dgm:spPr/>
      <dgm:t>
        <a:bodyPr/>
        <a:lstStyle/>
        <a:p>
          <a:endParaRPr lang="en-US"/>
        </a:p>
      </dgm:t>
    </dgm:pt>
    <dgm:pt modelId="{C71E9AE7-CCEF-614C-A15D-CC81B55DB49F}" type="pres">
      <dgm:prSet presAssocID="{EB7F801F-199B-FB4F-9A88-BD485CC33D76}" presName="hierChild2" presStyleCnt="0"/>
      <dgm:spPr/>
    </dgm:pt>
    <dgm:pt modelId="{CAEA412D-568D-C04E-9AA5-AC4A75B0B3C6}" type="pres">
      <dgm:prSet presAssocID="{73C8DCF1-FE87-DF47-867B-2C09476C54C7}" presName="Name37" presStyleLbl="parChTrans1D2" presStyleIdx="0" presStyleCnt="2"/>
      <dgm:spPr/>
      <dgm:t>
        <a:bodyPr/>
        <a:lstStyle/>
        <a:p>
          <a:endParaRPr lang="en-US"/>
        </a:p>
      </dgm:t>
    </dgm:pt>
    <dgm:pt modelId="{F7BF6040-A418-D945-B400-7B217B937B5D}" type="pres">
      <dgm:prSet presAssocID="{631614E6-E349-8B4B-A8D9-CFD823ADFF22}" presName="hierRoot2" presStyleCnt="0">
        <dgm:presLayoutVars>
          <dgm:hierBranch/>
        </dgm:presLayoutVars>
      </dgm:prSet>
      <dgm:spPr/>
    </dgm:pt>
    <dgm:pt modelId="{5CC51380-91BA-B140-8057-60D922257523}" type="pres">
      <dgm:prSet presAssocID="{631614E6-E349-8B4B-A8D9-CFD823ADFF22}" presName="rootComposite" presStyleCnt="0"/>
      <dgm:spPr/>
    </dgm:pt>
    <dgm:pt modelId="{2FE73FBE-3ABC-0543-94F5-7F975901D4F0}" type="pres">
      <dgm:prSet presAssocID="{631614E6-E349-8B4B-A8D9-CFD823ADFF22}" presName="rootText" presStyleLbl="node2" presStyleIdx="0" presStyleCnt="2" custScaleY="42627">
        <dgm:presLayoutVars>
          <dgm:chPref val="3"/>
        </dgm:presLayoutVars>
      </dgm:prSet>
      <dgm:spPr/>
      <dgm:t>
        <a:bodyPr/>
        <a:lstStyle/>
        <a:p>
          <a:endParaRPr lang="en-US"/>
        </a:p>
      </dgm:t>
    </dgm:pt>
    <dgm:pt modelId="{DA950A18-5819-F94A-835E-6B4947A1829E}" type="pres">
      <dgm:prSet presAssocID="{631614E6-E349-8B4B-A8D9-CFD823ADFF22}" presName="rootConnector" presStyleLbl="node2" presStyleIdx="0" presStyleCnt="2"/>
      <dgm:spPr/>
      <dgm:t>
        <a:bodyPr/>
        <a:lstStyle/>
        <a:p>
          <a:endParaRPr lang="en-US"/>
        </a:p>
      </dgm:t>
    </dgm:pt>
    <dgm:pt modelId="{5DDBF7AD-B8C9-B14A-872B-D46DCAF09B86}" type="pres">
      <dgm:prSet presAssocID="{631614E6-E349-8B4B-A8D9-CFD823ADFF22}" presName="hierChild4" presStyleCnt="0"/>
      <dgm:spPr/>
    </dgm:pt>
    <dgm:pt modelId="{0FBF3393-64E8-9043-8DB6-DB6FCD3A5F01}" type="pres">
      <dgm:prSet presAssocID="{BB4BF943-844B-5F4E-99CF-C3B890C76973}" presName="Name35" presStyleLbl="parChTrans1D3" presStyleIdx="0" presStyleCnt="2"/>
      <dgm:spPr/>
      <dgm:t>
        <a:bodyPr/>
        <a:lstStyle/>
        <a:p>
          <a:endParaRPr lang="en-US"/>
        </a:p>
      </dgm:t>
    </dgm:pt>
    <dgm:pt modelId="{DD6F4908-64F7-3E40-A6E3-4E5CC3F42C2B}" type="pres">
      <dgm:prSet presAssocID="{B1B495FD-02D1-2048-839B-7E250DCC92A3}" presName="hierRoot2" presStyleCnt="0">
        <dgm:presLayoutVars>
          <dgm:hierBranch val="init"/>
        </dgm:presLayoutVars>
      </dgm:prSet>
      <dgm:spPr/>
    </dgm:pt>
    <dgm:pt modelId="{6E6DD1B2-5E3A-7342-938B-788641043E65}" type="pres">
      <dgm:prSet presAssocID="{B1B495FD-02D1-2048-839B-7E250DCC92A3}" presName="rootComposite" presStyleCnt="0"/>
      <dgm:spPr/>
    </dgm:pt>
    <dgm:pt modelId="{CCF11EB5-50AD-2844-B6DF-5C7AA662D6AF}" type="pres">
      <dgm:prSet presAssocID="{B1B495FD-02D1-2048-839B-7E250DCC92A3}" presName="rootText" presStyleLbl="node3" presStyleIdx="0" presStyleCnt="2" custScaleX="110933" custScaleY="151877" custLinFactNeighborY="-23631">
        <dgm:presLayoutVars>
          <dgm:chPref val="3"/>
        </dgm:presLayoutVars>
      </dgm:prSet>
      <dgm:spPr/>
      <dgm:t>
        <a:bodyPr/>
        <a:lstStyle/>
        <a:p>
          <a:endParaRPr lang="en-US"/>
        </a:p>
      </dgm:t>
    </dgm:pt>
    <dgm:pt modelId="{8EC10501-D90B-464A-9C2C-6DDF0D72018B}" type="pres">
      <dgm:prSet presAssocID="{B1B495FD-02D1-2048-839B-7E250DCC92A3}" presName="rootConnector" presStyleLbl="node3" presStyleIdx="0" presStyleCnt="2"/>
      <dgm:spPr/>
      <dgm:t>
        <a:bodyPr/>
        <a:lstStyle/>
        <a:p>
          <a:endParaRPr lang="en-US"/>
        </a:p>
      </dgm:t>
    </dgm:pt>
    <dgm:pt modelId="{FA7CB9C2-42A8-B544-AAFB-7B0128EBEEBF}" type="pres">
      <dgm:prSet presAssocID="{B1B495FD-02D1-2048-839B-7E250DCC92A3}" presName="hierChild4" presStyleCnt="0"/>
      <dgm:spPr/>
    </dgm:pt>
    <dgm:pt modelId="{E5C6D42B-052B-7E46-A644-7D7B4B354CA3}" type="pres">
      <dgm:prSet presAssocID="{B1B495FD-02D1-2048-839B-7E250DCC92A3}" presName="hierChild5" presStyleCnt="0"/>
      <dgm:spPr/>
    </dgm:pt>
    <dgm:pt modelId="{B3EABB48-FDDE-2747-8EFA-2CFEFFC17871}" type="pres">
      <dgm:prSet presAssocID="{631614E6-E349-8B4B-A8D9-CFD823ADFF22}" presName="hierChild5" presStyleCnt="0"/>
      <dgm:spPr/>
    </dgm:pt>
    <dgm:pt modelId="{D9D8ED04-CF4D-834D-AFDA-E4F9BB3857E4}" type="pres">
      <dgm:prSet presAssocID="{FA53F070-D6C4-D041-B0A3-E5F16C8FAFEE}" presName="Name37" presStyleLbl="parChTrans1D2" presStyleIdx="1" presStyleCnt="2"/>
      <dgm:spPr/>
      <dgm:t>
        <a:bodyPr/>
        <a:lstStyle/>
        <a:p>
          <a:endParaRPr lang="en-US"/>
        </a:p>
      </dgm:t>
    </dgm:pt>
    <dgm:pt modelId="{D3823E99-D07D-6B49-AC4A-02FB87843ECB}" type="pres">
      <dgm:prSet presAssocID="{6FD1055B-9BC9-A34A-B60A-C43CE6CF63D9}" presName="hierRoot2" presStyleCnt="0">
        <dgm:presLayoutVars>
          <dgm:hierBranch/>
        </dgm:presLayoutVars>
      </dgm:prSet>
      <dgm:spPr/>
    </dgm:pt>
    <dgm:pt modelId="{A273A244-ED8D-8F42-9A1D-F2AFE8E815BA}" type="pres">
      <dgm:prSet presAssocID="{6FD1055B-9BC9-A34A-B60A-C43CE6CF63D9}" presName="rootComposite" presStyleCnt="0"/>
      <dgm:spPr/>
    </dgm:pt>
    <dgm:pt modelId="{C44199A6-C82C-234E-B9AD-DD37BA513746}" type="pres">
      <dgm:prSet presAssocID="{6FD1055B-9BC9-A34A-B60A-C43CE6CF63D9}" presName="rootText" presStyleLbl="node2" presStyleIdx="1" presStyleCnt="2" custScaleY="42213">
        <dgm:presLayoutVars>
          <dgm:chPref val="3"/>
        </dgm:presLayoutVars>
      </dgm:prSet>
      <dgm:spPr/>
      <dgm:t>
        <a:bodyPr/>
        <a:lstStyle/>
        <a:p>
          <a:endParaRPr lang="en-US"/>
        </a:p>
      </dgm:t>
    </dgm:pt>
    <dgm:pt modelId="{7495C2C1-9612-B149-82E2-45AB39734564}" type="pres">
      <dgm:prSet presAssocID="{6FD1055B-9BC9-A34A-B60A-C43CE6CF63D9}" presName="rootConnector" presStyleLbl="node2" presStyleIdx="1" presStyleCnt="2"/>
      <dgm:spPr/>
      <dgm:t>
        <a:bodyPr/>
        <a:lstStyle/>
        <a:p>
          <a:endParaRPr lang="en-US"/>
        </a:p>
      </dgm:t>
    </dgm:pt>
    <dgm:pt modelId="{C25C660D-8876-624E-8927-FD69CB0BBE81}" type="pres">
      <dgm:prSet presAssocID="{6FD1055B-9BC9-A34A-B60A-C43CE6CF63D9}" presName="hierChild4" presStyleCnt="0"/>
      <dgm:spPr/>
    </dgm:pt>
    <dgm:pt modelId="{7DC2F5E4-080D-8544-A2D8-503624C62147}" type="pres">
      <dgm:prSet presAssocID="{538D4253-1EC8-D341-A04F-C34D83398729}" presName="Name35" presStyleLbl="parChTrans1D3" presStyleIdx="1" presStyleCnt="2"/>
      <dgm:spPr/>
      <dgm:t>
        <a:bodyPr/>
        <a:lstStyle/>
        <a:p>
          <a:endParaRPr lang="en-US"/>
        </a:p>
      </dgm:t>
    </dgm:pt>
    <dgm:pt modelId="{4F77B8EE-8C6A-1347-A687-E346D57677BE}" type="pres">
      <dgm:prSet presAssocID="{DCC5A74C-A573-6940-B40A-F65659297D53}" presName="hierRoot2" presStyleCnt="0">
        <dgm:presLayoutVars>
          <dgm:hierBranch val="init"/>
        </dgm:presLayoutVars>
      </dgm:prSet>
      <dgm:spPr/>
    </dgm:pt>
    <dgm:pt modelId="{84EE0BB0-CA03-EE40-9C27-D8FF65FB656C}" type="pres">
      <dgm:prSet presAssocID="{DCC5A74C-A573-6940-B40A-F65659297D53}" presName="rootComposite" presStyleCnt="0"/>
      <dgm:spPr/>
    </dgm:pt>
    <dgm:pt modelId="{FCDC7BA4-F9C0-FC44-877C-B1BDB9424B0A}" type="pres">
      <dgm:prSet presAssocID="{DCC5A74C-A573-6940-B40A-F65659297D53}" presName="rootText" presStyleLbl="node3" presStyleIdx="1" presStyleCnt="2" custLinFactNeighborY="-23631">
        <dgm:presLayoutVars>
          <dgm:chPref val="3"/>
        </dgm:presLayoutVars>
      </dgm:prSet>
      <dgm:spPr/>
      <dgm:t>
        <a:bodyPr/>
        <a:lstStyle/>
        <a:p>
          <a:endParaRPr lang="en-US"/>
        </a:p>
      </dgm:t>
    </dgm:pt>
    <dgm:pt modelId="{AFA06C12-7243-1846-8797-34B6A29A5F96}" type="pres">
      <dgm:prSet presAssocID="{DCC5A74C-A573-6940-B40A-F65659297D53}" presName="rootConnector" presStyleLbl="node3" presStyleIdx="1" presStyleCnt="2"/>
      <dgm:spPr/>
      <dgm:t>
        <a:bodyPr/>
        <a:lstStyle/>
        <a:p>
          <a:endParaRPr lang="en-US"/>
        </a:p>
      </dgm:t>
    </dgm:pt>
    <dgm:pt modelId="{6301DB6D-659B-3847-81B4-02820255A384}" type="pres">
      <dgm:prSet presAssocID="{DCC5A74C-A573-6940-B40A-F65659297D53}" presName="hierChild4" presStyleCnt="0"/>
      <dgm:spPr/>
    </dgm:pt>
    <dgm:pt modelId="{8440CE5B-6185-4541-84DC-97CD3843134A}" type="pres">
      <dgm:prSet presAssocID="{DCC5A74C-A573-6940-B40A-F65659297D53}" presName="hierChild5" presStyleCnt="0"/>
      <dgm:spPr/>
    </dgm:pt>
    <dgm:pt modelId="{4677C0FC-6FA2-0240-8166-EE00DC4DF3CC}" type="pres">
      <dgm:prSet presAssocID="{6FD1055B-9BC9-A34A-B60A-C43CE6CF63D9}" presName="hierChild5" presStyleCnt="0"/>
      <dgm:spPr/>
    </dgm:pt>
    <dgm:pt modelId="{E6FAAB03-2AD2-9A44-AF3A-DF5B50AF5920}" type="pres">
      <dgm:prSet presAssocID="{EB7F801F-199B-FB4F-9A88-BD485CC33D76}" presName="hierChild3" presStyleCnt="0"/>
      <dgm:spPr/>
    </dgm:pt>
  </dgm:ptLst>
  <dgm:cxnLst>
    <dgm:cxn modelId="{F8D5D1C9-389B-7644-87C9-44D4DEF8FD7A}" type="presOf" srcId="{6FD1055B-9BC9-A34A-B60A-C43CE6CF63D9}" destId="{7495C2C1-9612-B149-82E2-45AB39734564}" srcOrd="1" destOrd="0" presId="urn:microsoft.com/office/officeart/2005/8/layout/orgChart1"/>
    <dgm:cxn modelId="{BFC00BB8-BF03-D64D-A4DB-D1743E826870}" type="presOf" srcId="{DCC5A74C-A573-6940-B40A-F65659297D53}" destId="{FCDC7BA4-F9C0-FC44-877C-B1BDB9424B0A}" srcOrd="0" destOrd="0" presId="urn:microsoft.com/office/officeart/2005/8/layout/orgChart1"/>
    <dgm:cxn modelId="{C6D92784-CD6D-8344-BC79-EA2B2E00E98E}" type="presOf" srcId="{EB7F801F-199B-FB4F-9A88-BD485CC33D76}" destId="{E7605D9B-E277-CC47-806B-00A028F14BAA}" srcOrd="1" destOrd="0" presId="urn:microsoft.com/office/officeart/2005/8/layout/orgChart1"/>
    <dgm:cxn modelId="{FEDF5C81-C3BC-2E49-9886-7464523ADDF6}" srcId="{6D48C880-C845-7E41-AD5B-7C0897432537}" destId="{EB7F801F-199B-FB4F-9A88-BD485CC33D76}" srcOrd="0" destOrd="0" parTransId="{7C71804B-C301-1045-B387-4005E21D6778}" sibTransId="{A91DD4BD-7111-3645-8C89-3F344EF4B4C8}"/>
    <dgm:cxn modelId="{B75F1865-E21B-ED41-8B7B-71512D1D108E}" type="presOf" srcId="{B1B495FD-02D1-2048-839B-7E250DCC92A3}" destId="{8EC10501-D90B-464A-9C2C-6DDF0D72018B}" srcOrd="1" destOrd="0" presId="urn:microsoft.com/office/officeart/2005/8/layout/orgChart1"/>
    <dgm:cxn modelId="{8D37FDC2-35CF-204D-83D6-FF894C2F1CF1}" srcId="{EB7F801F-199B-FB4F-9A88-BD485CC33D76}" destId="{631614E6-E349-8B4B-A8D9-CFD823ADFF22}" srcOrd="0" destOrd="0" parTransId="{73C8DCF1-FE87-DF47-867B-2C09476C54C7}" sibTransId="{02BC42B6-FEE5-D445-8853-56016ECCA484}"/>
    <dgm:cxn modelId="{BB417BB1-67FE-274D-BE47-E18987BC7FFB}" type="presOf" srcId="{73C8DCF1-FE87-DF47-867B-2C09476C54C7}" destId="{CAEA412D-568D-C04E-9AA5-AC4A75B0B3C6}" srcOrd="0" destOrd="0" presId="urn:microsoft.com/office/officeart/2005/8/layout/orgChart1"/>
    <dgm:cxn modelId="{BDF22CA0-305E-CD40-BC0D-84AE802395B4}" type="presOf" srcId="{6FD1055B-9BC9-A34A-B60A-C43CE6CF63D9}" destId="{C44199A6-C82C-234E-B9AD-DD37BA513746}" srcOrd="0" destOrd="0" presId="urn:microsoft.com/office/officeart/2005/8/layout/orgChart1"/>
    <dgm:cxn modelId="{6C3B0F7C-4689-4D4F-82C6-76695239BCFF}" srcId="{631614E6-E349-8B4B-A8D9-CFD823ADFF22}" destId="{B1B495FD-02D1-2048-839B-7E250DCC92A3}" srcOrd="0" destOrd="0" parTransId="{BB4BF943-844B-5F4E-99CF-C3B890C76973}" sibTransId="{DBF9CFB5-86F1-E544-90F3-BEF713E4E787}"/>
    <dgm:cxn modelId="{F11A788B-D421-804A-971B-171043FD25F3}" srcId="{6FD1055B-9BC9-A34A-B60A-C43CE6CF63D9}" destId="{DCC5A74C-A573-6940-B40A-F65659297D53}" srcOrd="0" destOrd="0" parTransId="{538D4253-1EC8-D341-A04F-C34D83398729}" sibTransId="{8E5A5724-A922-A34D-B6B8-4BA72219D0D7}"/>
    <dgm:cxn modelId="{71D9A557-54FE-E040-B6EE-01A09A764295}" type="presOf" srcId="{DCC5A74C-A573-6940-B40A-F65659297D53}" destId="{AFA06C12-7243-1846-8797-34B6A29A5F96}" srcOrd="1" destOrd="0" presId="urn:microsoft.com/office/officeart/2005/8/layout/orgChart1"/>
    <dgm:cxn modelId="{112180CC-EB65-FC46-9A6B-974687827351}" type="presOf" srcId="{631614E6-E349-8B4B-A8D9-CFD823ADFF22}" destId="{DA950A18-5819-F94A-835E-6B4947A1829E}" srcOrd="1" destOrd="0" presId="urn:microsoft.com/office/officeart/2005/8/layout/orgChart1"/>
    <dgm:cxn modelId="{D004C7DC-56CA-174B-89B4-23DE0810D246}" type="presOf" srcId="{538D4253-1EC8-D341-A04F-C34D83398729}" destId="{7DC2F5E4-080D-8544-A2D8-503624C62147}" srcOrd="0" destOrd="0" presId="urn:microsoft.com/office/officeart/2005/8/layout/orgChart1"/>
    <dgm:cxn modelId="{7C611223-9962-F541-8049-BA491FD66345}" type="presOf" srcId="{631614E6-E349-8B4B-A8D9-CFD823ADFF22}" destId="{2FE73FBE-3ABC-0543-94F5-7F975901D4F0}" srcOrd="0" destOrd="0" presId="urn:microsoft.com/office/officeart/2005/8/layout/orgChart1"/>
    <dgm:cxn modelId="{ACAB70EB-2164-8046-829C-3579DB82D944}" type="presOf" srcId="{BB4BF943-844B-5F4E-99CF-C3B890C76973}" destId="{0FBF3393-64E8-9043-8DB6-DB6FCD3A5F01}" srcOrd="0" destOrd="0" presId="urn:microsoft.com/office/officeart/2005/8/layout/orgChart1"/>
    <dgm:cxn modelId="{32A7B564-0235-EF4A-8729-5F853F2669B4}" type="presOf" srcId="{B1B495FD-02D1-2048-839B-7E250DCC92A3}" destId="{CCF11EB5-50AD-2844-B6DF-5C7AA662D6AF}" srcOrd="0" destOrd="0" presId="urn:microsoft.com/office/officeart/2005/8/layout/orgChart1"/>
    <dgm:cxn modelId="{043FB637-5C9E-694F-8745-B3E0462983DA}" type="presOf" srcId="{FA53F070-D6C4-D041-B0A3-E5F16C8FAFEE}" destId="{D9D8ED04-CF4D-834D-AFDA-E4F9BB3857E4}" srcOrd="0" destOrd="0" presId="urn:microsoft.com/office/officeart/2005/8/layout/orgChart1"/>
    <dgm:cxn modelId="{71303F20-30D8-EE4F-8902-39738EB1A8BC}" srcId="{EB7F801F-199B-FB4F-9A88-BD485CC33D76}" destId="{6FD1055B-9BC9-A34A-B60A-C43CE6CF63D9}" srcOrd="1" destOrd="0" parTransId="{FA53F070-D6C4-D041-B0A3-E5F16C8FAFEE}" sibTransId="{BDA7D486-C867-9842-9ECC-6C928F562705}"/>
    <dgm:cxn modelId="{97FCE24D-C527-6542-97F8-E36035B3B464}" type="presOf" srcId="{6D48C880-C845-7E41-AD5B-7C0897432537}" destId="{6B9B86A6-3678-6A42-96E8-388C2DE3D5B2}" srcOrd="0" destOrd="0" presId="urn:microsoft.com/office/officeart/2005/8/layout/orgChart1"/>
    <dgm:cxn modelId="{91E43EA7-3A96-504C-B15D-CB431D38856B}" type="presOf" srcId="{EB7F801F-199B-FB4F-9A88-BD485CC33D76}" destId="{43D5D040-7117-5742-8266-F067E6C4C192}" srcOrd="0" destOrd="0" presId="urn:microsoft.com/office/officeart/2005/8/layout/orgChart1"/>
    <dgm:cxn modelId="{89EA7046-1FD6-C349-B15A-FF78552CA46F}" type="presParOf" srcId="{6B9B86A6-3678-6A42-96E8-388C2DE3D5B2}" destId="{0F26FB4C-400B-AD4C-A699-676E2A03FF06}" srcOrd="0" destOrd="0" presId="urn:microsoft.com/office/officeart/2005/8/layout/orgChart1"/>
    <dgm:cxn modelId="{A1BC41C8-CCC4-834D-BF16-8AC48C62A577}" type="presParOf" srcId="{0F26FB4C-400B-AD4C-A699-676E2A03FF06}" destId="{3EFCE2E7-29E5-3744-A101-2E32A0859EC3}" srcOrd="0" destOrd="0" presId="urn:microsoft.com/office/officeart/2005/8/layout/orgChart1"/>
    <dgm:cxn modelId="{0F61AD4F-8452-6C48-8631-48604CBFDE12}" type="presParOf" srcId="{3EFCE2E7-29E5-3744-A101-2E32A0859EC3}" destId="{43D5D040-7117-5742-8266-F067E6C4C192}" srcOrd="0" destOrd="0" presId="urn:microsoft.com/office/officeart/2005/8/layout/orgChart1"/>
    <dgm:cxn modelId="{F6BC69C1-5497-3346-873F-571E0C5721C6}" type="presParOf" srcId="{3EFCE2E7-29E5-3744-A101-2E32A0859EC3}" destId="{E7605D9B-E277-CC47-806B-00A028F14BAA}" srcOrd="1" destOrd="0" presId="urn:microsoft.com/office/officeart/2005/8/layout/orgChart1"/>
    <dgm:cxn modelId="{6B179B9C-A7A3-E74A-9ABA-FEB2C5ED1698}" type="presParOf" srcId="{0F26FB4C-400B-AD4C-A699-676E2A03FF06}" destId="{C71E9AE7-CCEF-614C-A15D-CC81B55DB49F}" srcOrd="1" destOrd="0" presId="urn:microsoft.com/office/officeart/2005/8/layout/orgChart1"/>
    <dgm:cxn modelId="{E258EFEF-6A77-1C45-BF82-F9A2DC621EAD}" type="presParOf" srcId="{C71E9AE7-CCEF-614C-A15D-CC81B55DB49F}" destId="{CAEA412D-568D-C04E-9AA5-AC4A75B0B3C6}" srcOrd="0" destOrd="0" presId="urn:microsoft.com/office/officeart/2005/8/layout/orgChart1"/>
    <dgm:cxn modelId="{F62F97F4-DEBB-184E-AB7B-FC30DED32A6B}" type="presParOf" srcId="{C71E9AE7-CCEF-614C-A15D-CC81B55DB49F}" destId="{F7BF6040-A418-D945-B400-7B217B937B5D}" srcOrd="1" destOrd="0" presId="urn:microsoft.com/office/officeart/2005/8/layout/orgChart1"/>
    <dgm:cxn modelId="{87C73916-543C-294F-8BC7-D90FB8549A3F}" type="presParOf" srcId="{F7BF6040-A418-D945-B400-7B217B937B5D}" destId="{5CC51380-91BA-B140-8057-60D922257523}" srcOrd="0" destOrd="0" presId="urn:microsoft.com/office/officeart/2005/8/layout/orgChart1"/>
    <dgm:cxn modelId="{630A6FB5-C158-A845-9541-E83CA7896692}" type="presParOf" srcId="{5CC51380-91BA-B140-8057-60D922257523}" destId="{2FE73FBE-3ABC-0543-94F5-7F975901D4F0}" srcOrd="0" destOrd="0" presId="urn:microsoft.com/office/officeart/2005/8/layout/orgChart1"/>
    <dgm:cxn modelId="{CE4CC0FD-1686-3E47-A428-05D4506B6527}" type="presParOf" srcId="{5CC51380-91BA-B140-8057-60D922257523}" destId="{DA950A18-5819-F94A-835E-6B4947A1829E}" srcOrd="1" destOrd="0" presId="urn:microsoft.com/office/officeart/2005/8/layout/orgChart1"/>
    <dgm:cxn modelId="{5093D9D3-CB8B-0943-A35B-89F78BA1D1D2}" type="presParOf" srcId="{F7BF6040-A418-D945-B400-7B217B937B5D}" destId="{5DDBF7AD-B8C9-B14A-872B-D46DCAF09B86}" srcOrd="1" destOrd="0" presId="urn:microsoft.com/office/officeart/2005/8/layout/orgChart1"/>
    <dgm:cxn modelId="{C186CACC-CFAE-9F4C-932C-1C2BE4CC73D6}" type="presParOf" srcId="{5DDBF7AD-B8C9-B14A-872B-D46DCAF09B86}" destId="{0FBF3393-64E8-9043-8DB6-DB6FCD3A5F01}" srcOrd="0" destOrd="0" presId="urn:microsoft.com/office/officeart/2005/8/layout/orgChart1"/>
    <dgm:cxn modelId="{5F4A9821-8888-1141-94EF-15ED4411F6C1}" type="presParOf" srcId="{5DDBF7AD-B8C9-B14A-872B-D46DCAF09B86}" destId="{DD6F4908-64F7-3E40-A6E3-4E5CC3F42C2B}" srcOrd="1" destOrd="0" presId="urn:microsoft.com/office/officeart/2005/8/layout/orgChart1"/>
    <dgm:cxn modelId="{E3A1B71F-44C2-C440-AF3D-E8C143937AAD}" type="presParOf" srcId="{DD6F4908-64F7-3E40-A6E3-4E5CC3F42C2B}" destId="{6E6DD1B2-5E3A-7342-938B-788641043E65}" srcOrd="0" destOrd="0" presId="urn:microsoft.com/office/officeart/2005/8/layout/orgChart1"/>
    <dgm:cxn modelId="{F93952FB-8742-714A-90D5-F0C30CCAA615}" type="presParOf" srcId="{6E6DD1B2-5E3A-7342-938B-788641043E65}" destId="{CCF11EB5-50AD-2844-B6DF-5C7AA662D6AF}" srcOrd="0" destOrd="0" presId="urn:microsoft.com/office/officeart/2005/8/layout/orgChart1"/>
    <dgm:cxn modelId="{A46357CF-ACDD-D944-9BC9-CF6311A9C876}" type="presParOf" srcId="{6E6DD1B2-5E3A-7342-938B-788641043E65}" destId="{8EC10501-D90B-464A-9C2C-6DDF0D72018B}" srcOrd="1" destOrd="0" presId="urn:microsoft.com/office/officeart/2005/8/layout/orgChart1"/>
    <dgm:cxn modelId="{38129D50-336E-4A4D-9B28-ECDBB84FE2EF}" type="presParOf" srcId="{DD6F4908-64F7-3E40-A6E3-4E5CC3F42C2B}" destId="{FA7CB9C2-42A8-B544-AAFB-7B0128EBEEBF}" srcOrd="1" destOrd="0" presId="urn:microsoft.com/office/officeart/2005/8/layout/orgChart1"/>
    <dgm:cxn modelId="{809CAEFE-9B13-4E4D-AAF1-A4F51ADB211F}" type="presParOf" srcId="{DD6F4908-64F7-3E40-A6E3-4E5CC3F42C2B}" destId="{E5C6D42B-052B-7E46-A644-7D7B4B354CA3}" srcOrd="2" destOrd="0" presId="urn:microsoft.com/office/officeart/2005/8/layout/orgChart1"/>
    <dgm:cxn modelId="{ECBB9C55-A695-FB45-8676-A53FBEE172E6}" type="presParOf" srcId="{F7BF6040-A418-D945-B400-7B217B937B5D}" destId="{B3EABB48-FDDE-2747-8EFA-2CFEFFC17871}" srcOrd="2" destOrd="0" presId="urn:microsoft.com/office/officeart/2005/8/layout/orgChart1"/>
    <dgm:cxn modelId="{990D9854-4335-A34A-B599-B99A3465E47A}" type="presParOf" srcId="{C71E9AE7-CCEF-614C-A15D-CC81B55DB49F}" destId="{D9D8ED04-CF4D-834D-AFDA-E4F9BB3857E4}" srcOrd="2" destOrd="0" presId="urn:microsoft.com/office/officeart/2005/8/layout/orgChart1"/>
    <dgm:cxn modelId="{14CBF3DE-7A2F-0747-8F9A-2EF96D4C9326}" type="presParOf" srcId="{C71E9AE7-CCEF-614C-A15D-CC81B55DB49F}" destId="{D3823E99-D07D-6B49-AC4A-02FB87843ECB}" srcOrd="3" destOrd="0" presId="urn:microsoft.com/office/officeart/2005/8/layout/orgChart1"/>
    <dgm:cxn modelId="{4210F2E8-FE98-7B4D-97CF-1A7C7751BB77}" type="presParOf" srcId="{D3823E99-D07D-6B49-AC4A-02FB87843ECB}" destId="{A273A244-ED8D-8F42-9A1D-F2AFE8E815BA}" srcOrd="0" destOrd="0" presId="urn:microsoft.com/office/officeart/2005/8/layout/orgChart1"/>
    <dgm:cxn modelId="{510B8552-A05D-9941-B48A-EABDCE8C9039}" type="presParOf" srcId="{A273A244-ED8D-8F42-9A1D-F2AFE8E815BA}" destId="{C44199A6-C82C-234E-B9AD-DD37BA513746}" srcOrd="0" destOrd="0" presId="urn:microsoft.com/office/officeart/2005/8/layout/orgChart1"/>
    <dgm:cxn modelId="{185399F5-0C3B-5A4C-9875-86D3F561A297}" type="presParOf" srcId="{A273A244-ED8D-8F42-9A1D-F2AFE8E815BA}" destId="{7495C2C1-9612-B149-82E2-45AB39734564}" srcOrd="1" destOrd="0" presId="urn:microsoft.com/office/officeart/2005/8/layout/orgChart1"/>
    <dgm:cxn modelId="{D9641343-115D-1245-9FC2-E517AE7F939E}" type="presParOf" srcId="{D3823E99-D07D-6B49-AC4A-02FB87843ECB}" destId="{C25C660D-8876-624E-8927-FD69CB0BBE81}" srcOrd="1" destOrd="0" presId="urn:microsoft.com/office/officeart/2005/8/layout/orgChart1"/>
    <dgm:cxn modelId="{70F0E85C-D620-DD4F-909E-B9FD5BCB38E1}" type="presParOf" srcId="{C25C660D-8876-624E-8927-FD69CB0BBE81}" destId="{7DC2F5E4-080D-8544-A2D8-503624C62147}" srcOrd="0" destOrd="0" presId="urn:microsoft.com/office/officeart/2005/8/layout/orgChart1"/>
    <dgm:cxn modelId="{CE7279FE-66C7-1D43-A090-3EFCC76AABAC}" type="presParOf" srcId="{C25C660D-8876-624E-8927-FD69CB0BBE81}" destId="{4F77B8EE-8C6A-1347-A687-E346D57677BE}" srcOrd="1" destOrd="0" presId="urn:microsoft.com/office/officeart/2005/8/layout/orgChart1"/>
    <dgm:cxn modelId="{3E24554B-26BD-7748-B2F0-C7B73E4FFF73}" type="presParOf" srcId="{4F77B8EE-8C6A-1347-A687-E346D57677BE}" destId="{84EE0BB0-CA03-EE40-9C27-D8FF65FB656C}" srcOrd="0" destOrd="0" presId="urn:microsoft.com/office/officeart/2005/8/layout/orgChart1"/>
    <dgm:cxn modelId="{95222EC0-EBB6-474C-AD00-147870400EF7}" type="presParOf" srcId="{84EE0BB0-CA03-EE40-9C27-D8FF65FB656C}" destId="{FCDC7BA4-F9C0-FC44-877C-B1BDB9424B0A}" srcOrd="0" destOrd="0" presId="urn:microsoft.com/office/officeart/2005/8/layout/orgChart1"/>
    <dgm:cxn modelId="{97147E7A-5768-FF44-AE9B-46FCA4C67FFC}" type="presParOf" srcId="{84EE0BB0-CA03-EE40-9C27-D8FF65FB656C}" destId="{AFA06C12-7243-1846-8797-34B6A29A5F96}" srcOrd="1" destOrd="0" presId="urn:microsoft.com/office/officeart/2005/8/layout/orgChart1"/>
    <dgm:cxn modelId="{FEBA9379-2988-BF45-9F94-8BDBCDAE59B4}" type="presParOf" srcId="{4F77B8EE-8C6A-1347-A687-E346D57677BE}" destId="{6301DB6D-659B-3847-81B4-02820255A384}" srcOrd="1" destOrd="0" presId="urn:microsoft.com/office/officeart/2005/8/layout/orgChart1"/>
    <dgm:cxn modelId="{5112BD86-7375-9A45-9D5B-47A9BD4228DF}" type="presParOf" srcId="{4F77B8EE-8C6A-1347-A687-E346D57677BE}" destId="{8440CE5B-6185-4541-84DC-97CD3843134A}" srcOrd="2" destOrd="0" presId="urn:microsoft.com/office/officeart/2005/8/layout/orgChart1"/>
    <dgm:cxn modelId="{280B5C1A-2635-F04A-8B6F-EAEC5CE30875}" type="presParOf" srcId="{D3823E99-D07D-6B49-AC4A-02FB87843ECB}" destId="{4677C0FC-6FA2-0240-8166-EE00DC4DF3CC}" srcOrd="2" destOrd="0" presId="urn:microsoft.com/office/officeart/2005/8/layout/orgChart1"/>
    <dgm:cxn modelId="{C4C08225-CB36-2647-8926-3DA0C41D1AF8}" type="presParOf" srcId="{0F26FB4C-400B-AD4C-A699-676E2A03FF06}" destId="{E6FAAB03-2AD2-9A44-AF3A-DF5B50AF592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C5F9C2-CA00-6745-BAD5-BBE4764DE610}" type="doc">
      <dgm:prSet loTypeId="urn:microsoft.com/office/officeart/2008/layout/HorizontalMultiLevelHierarchy" loCatId="" qsTypeId="urn:microsoft.com/office/officeart/2005/8/quickstyle/simple2" qsCatId="simple" csTypeId="urn:microsoft.com/office/officeart/2005/8/colors/accent0_1" csCatId="mainScheme" phldr="1"/>
      <dgm:spPr/>
      <dgm:t>
        <a:bodyPr/>
        <a:lstStyle/>
        <a:p>
          <a:endParaRPr lang="en-US"/>
        </a:p>
      </dgm:t>
    </dgm:pt>
    <dgm:pt modelId="{99516856-D7A9-E645-A4EC-8385BDEBFC52}">
      <dgm:prSet phldrT="[Text]" custT="1"/>
      <dgm:spPr>
        <a:ln>
          <a:solidFill>
            <a:srgbClr val="FF7E79"/>
          </a:solidFill>
        </a:ln>
      </dgm:spPr>
      <dgm:t>
        <a:bodyPr/>
        <a:lstStyle/>
        <a:p>
          <a:r>
            <a:rPr lang="en-US" sz="1200" b="1" dirty="0">
              <a:latin typeface="+mn-lt"/>
              <a:ea typeface="Abadi MT Condensed Extra Bold" charset="0"/>
              <a:cs typeface="Abadi MT Condensed Extra Bold" charset="0"/>
            </a:rPr>
            <a:t>Monoamine oxidase inhibitors (MAOIs)</a:t>
          </a:r>
          <a:endParaRPr lang="en-US" sz="1200" b="1" dirty="0">
            <a:latin typeface="+mn-lt"/>
          </a:endParaRPr>
        </a:p>
      </dgm:t>
    </dgm:pt>
    <dgm:pt modelId="{1E5C9CA3-C4BA-664B-84B2-33A621EE3F36}" type="parTrans" cxnId="{33FE629A-631D-C548-BCE9-AA7DAD95573F}">
      <dgm:prSet/>
      <dgm:spPr/>
      <dgm:t>
        <a:bodyPr/>
        <a:lstStyle/>
        <a:p>
          <a:endParaRPr lang="en-US"/>
        </a:p>
      </dgm:t>
    </dgm:pt>
    <dgm:pt modelId="{15AB6930-9096-BA4E-867C-52867277DA86}" type="sibTrans" cxnId="{33FE629A-631D-C548-BCE9-AA7DAD95573F}">
      <dgm:prSet/>
      <dgm:spPr/>
      <dgm:t>
        <a:bodyPr/>
        <a:lstStyle/>
        <a:p>
          <a:endParaRPr lang="en-US"/>
        </a:p>
      </dgm:t>
    </dgm:pt>
    <dgm:pt modelId="{176712E4-9278-6F48-8DC6-8FE99BCE2FEB}">
      <dgm:prSet phldrT="[Text]" custT="1"/>
      <dgm:spPr>
        <a:ln>
          <a:solidFill>
            <a:srgbClr val="00FB92"/>
          </a:solidFill>
        </a:ln>
      </dgm:spPr>
      <dgm:t>
        <a:bodyPr/>
        <a:lstStyle/>
        <a:p>
          <a:r>
            <a:rPr lang="en-US" sz="1200" b="1" dirty="0" smtClean="0"/>
            <a:t>non-selective</a:t>
          </a:r>
          <a:endParaRPr lang="en-US" sz="1100" b="1" dirty="0" smtClean="0"/>
        </a:p>
        <a:p>
          <a:r>
            <a:rPr lang="en-US" sz="900" b="1" dirty="0" smtClean="0"/>
            <a:t>(MAO-A &amp; MAO-B) </a:t>
          </a:r>
          <a:endParaRPr lang="en-US" sz="900" dirty="0"/>
        </a:p>
      </dgm:t>
    </dgm:pt>
    <dgm:pt modelId="{13915CCC-E24B-2549-AECC-0EF6DBE12AB6}" type="parTrans" cxnId="{74442974-F94D-3645-973E-08D108F197C5}">
      <dgm:prSet/>
      <dgm:spPr/>
      <dgm:t>
        <a:bodyPr/>
        <a:lstStyle/>
        <a:p>
          <a:endParaRPr lang="en-US"/>
        </a:p>
      </dgm:t>
    </dgm:pt>
    <dgm:pt modelId="{55F10D4D-39AC-EA4E-B1E1-01356AEB9616}" type="sibTrans" cxnId="{74442974-F94D-3645-973E-08D108F197C5}">
      <dgm:prSet/>
      <dgm:spPr/>
      <dgm:t>
        <a:bodyPr/>
        <a:lstStyle/>
        <a:p>
          <a:endParaRPr lang="en-US"/>
        </a:p>
      </dgm:t>
    </dgm:pt>
    <dgm:pt modelId="{356A1D3B-800C-8147-AA7A-F50A131CE225}">
      <dgm:prSet phldrT="[Text]"/>
      <dgm:spPr>
        <a:ln>
          <a:solidFill>
            <a:srgbClr val="00FB92"/>
          </a:solidFill>
        </a:ln>
      </dgm:spPr>
      <dgm:t>
        <a:bodyPr/>
        <a:lstStyle/>
        <a:p>
          <a:r>
            <a:rPr lang="en-US" dirty="0"/>
            <a:t>selective</a:t>
          </a:r>
        </a:p>
      </dgm:t>
    </dgm:pt>
    <dgm:pt modelId="{D6CDD710-A588-D94A-BC60-1BDA19AE346A}" type="parTrans" cxnId="{EC9F75EE-44AA-1343-884F-4D1F6F685B49}">
      <dgm:prSet/>
      <dgm:spPr/>
      <dgm:t>
        <a:bodyPr/>
        <a:lstStyle/>
        <a:p>
          <a:endParaRPr lang="en-US"/>
        </a:p>
      </dgm:t>
    </dgm:pt>
    <dgm:pt modelId="{D57B22B3-9019-744F-A01C-70AB7E570EE7}" type="sibTrans" cxnId="{EC9F75EE-44AA-1343-884F-4D1F6F685B49}">
      <dgm:prSet/>
      <dgm:spPr/>
      <dgm:t>
        <a:bodyPr/>
        <a:lstStyle/>
        <a:p>
          <a:pPr rtl="0"/>
          <a:endParaRPr lang="en-US"/>
        </a:p>
      </dgm:t>
    </dgm:pt>
    <dgm:pt modelId="{7A540FFE-7826-464F-9349-B1BC27B1F26C}">
      <dgm:prSet/>
      <dgm:spPr>
        <a:ln>
          <a:solidFill>
            <a:srgbClr val="FF9300">
              <a:alpha val="50196"/>
            </a:srgbClr>
          </a:solidFill>
        </a:ln>
      </dgm:spPr>
      <dgm:t>
        <a:bodyPr/>
        <a:lstStyle/>
        <a:p>
          <a:r>
            <a:rPr lang="en-US" b="1" dirty="0">
              <a:solidFill>
                <a:srgbClr val="0432FF"/>
              </a:solidFill>
            </a:rPr>
            <a:t>phenelzine </a:t>
          </a:r>
          <a:endParaRPr lang="en-US" b="1" dirty="0" smtClean="0">
            <a:solidFill>
              <a:srgbClr val="0432FF"/>
            </a:solidFill>
          </a:endParaRPr>
        </a:p>
        <a:p>
          <a:r>
            <a:rPr lang="en-US" dirty="0" smtClean="0"/>
            <a:t>(irreversible, long acting))</a:t>
          </a:r>
          <a:endParaRPr lang="en-US" dirty="0"/>
        </a:p>
      </dgm:t>
    </dgm:pt>
    <dgm:pt modelId="{02739D29-4E12-0143-AF54-864EEAD06CF7}" type="parTrans" cxnId="{5604F7D1-9723-384B-956B-504E8A779F16}">
      <dgm:prSet/>
      <dgm:spPr/>
      <dgm:t>
        <a:bodyPr/>
        <a:lstStyle/>
        <a:p>
          <a:endParaRPr lang="en-US"/>
        </a:p>
      </dgm:t>
    </dgm:pt>
    <dgm:pt modelId="{E5227484-CACB-1C43-A974-B844C7E9E390}" type="sibTrans" cxnId="{5604F7D1-9723-384B-956B-504E8A779F16}">
      <dgm:prSet/>
      <dgm:spPr/>
      <dgm:t>
        <a:bodyPr/>
        <a:lstStyle/>
        <a:p>
          <a:endParaRPr lang="en-US"/>
        </a:p>
      </dgm:t>
    </dgm:pt>
    <dgm:pt modelId="{6398CC42-1E44-CB43-8B1B-CD5B36D86FD7}">
      <dgm:prSet/>
      <dgm:spPr>
        <a:ln>
          <a:solidFill>
            <a:srgbClr val="FF9300">
              <a:alpha val="50196"/>
            </a:srgbClr>
          </a:solidFill>
        </a:ln>
      </dgm:spPr>
      <dgm:t>
        <a:bodyPr/>
        <a:lstStyle/>
        <a:p>
          <a:r>
            <a:rPr lang="en-US" b="1" dirty="0">
              <a:solidFill>
                <a:srgbClr val="0432FF"/>
              </a:solidFill>
            </a:rPr>
            <a:t>tranylcypromine </a:t>
          </a:r>
          <a:r>
            <a:rPr lang="en-US" dirty="0"/>
            <a:t>(reversible)</a:t>
          </a:r>
        </a:p>
      </dgm:t>
    </dgm:pt>
    <dgm:pt modelId="{39FE3A9D-7FBF-394A-834D-72A9115C3B8B}" type="parTrans" cxnId="{7913D7D8-48FA-1647-829A-47984F7C69F9}">
      <dgm:prSet/>
      <dgm:spPr/>
      <dgm:t>
        <a:bodyPr/>
        <a:lstStyle/>
        <a:p>
          <a:endParaRPr lang="en-US"/>
        </a:p>
      </dgm:t>
    </dgm:pt>
    <dgm:pt modelId="{2D22A089-13A5-B047-9CD5-86BA3D7E832B}" type="sibTrans" cxnId="{7913D7D8-48FA-1647-829A-47984F7C69F9}">
      <dgm:prSet/>
      <dgm:spPr/>
      <dgm:t>
        <a:bodyPr/>
        <a:lstStyle/>
        <a:p>
          <a:endParaRPr lang="en-US"/>
        </a:p>
      </dgm:t>
    </dgm:pt>
    <dgm:pt modelId="{7D5601C1-8BAF-D349-AA09-927EA59515CF}">
      <dgm:prSet/>
      <dgm:spPr>
        <a:ln>
          <a:solidFill>
            <a:srgbClr val="FF9300">
              <a:alpha val="50196"/>
            </a:srgbClr>
          </a:solidFill>
        </a:ln>
      </dgm:spPr>
      <dgm:t>
        <a:bodyPr/>
        <a:lstStyle/>
        <a:p>
          <a:r>
            <a:rPr lang="en-US" b="1" dirty="0" err="1">
              <a:solidFill>
                <a:srgbClr val="0432FF"/>
              </a:solidFill>
            </a:rPr>
            <a:t>moclobemide</a:t>
          </a:r>
          <a:r>
            <a:rPr lang="en-US" dirty="0"/>
            <a:t> </a:t>
          </a:r>
          <a:r>
            <a:rPr lang="en-US" dirty="0" smtClean="0"/>
            <a:t>(MAO-A</a:t>
          </a:r>
          <a:r>
            <a:rPr lang="en-US" dirty="0"/>
            <a:t>)</a:t>
          </a:r>
        </a:p>
      </dgm:t>
    </dgm:pt>
    <dgm:pt modelId="{E5CA1C13-4E1C-BF4C-92DA-EAC5D5251838}" type="parTrans" cxnId="{8A6D3483-C497-BA4D-BF21-C3EFC3965DE1}">
      <dgm:prSet/>
      <dgm:spPr/>
      <dgm:t>
        <a:bodyPr/>
        <a:lstStyle/>
        <a:p>
          <a:endParaRPr lang="en-US"/>
        </a:p>
      </dgm:t>
    </dgm:pt>
    <dgm:pt modelId="{D646EDA8-422A-3B4F-B488-2D3DA66FCF9C}" type="sibTrans" cxnId="{8A6D3483-C497-BA4D-BF21-C3EFC3965DE1}">
      <dgm:prSet/>
      <dgm:spPr/>
      <dgm:t>
        <a:bodyPr/>
        <a:lstStyle/>
        <a:p>
          <a:endParaRPr lang="en-US"/>
        </a:p>
      </dgm:t>
    </dgm:pt>
    <dgm:pt modelId="{3C90B7D1-16F0-C849-9FE8-2947398D4CA3}">
      <dgm:prSet/>
      <dgm:spPr>
        <a:ln>
          <a:solidFill>
            <a:srgbClr val="FF9300">
              <a:alpha val="50196"/>
            </a:srgbClr>
          </a:solidFill>
        </a:ln>
      </dgm:spPr>
      <dgm:t>
        <a:bodyPr/>
        <a:lstStyle/>
        <a:p>
          <a:r>
            <a:rPr lang="en-US" b="1" dirty="0" err="1">
              <a:solidFill>
                <a:srgbClr val="0432FF"/>
              </a:solidFill>
            </a:rPr>
            <a:t>selegiline</a:t>
          </a:r>
          <a:r>
            <a:rPr lang="en-US" dirty="0"/>
            <a:t> </a:t>
          </a:r>
          <a:r>
            <a:rPr lang="en-US" dirty="0" smtClean="0"/>
            <a:t>(MAO-B</a:t>
          </a:r>
          <a:r>
            <a:rPr lang="en-US" dirty="0"/>
            <a:t>)</a:t>
          </a:r>
        </a:p>
      </dgm:t>
    </dgm:pt>
    <dgm:pt modelId="{9CF6B808-FB31-2E4E-AFAA-E46CB5589C62}" type="parTrans" cxnId="{03AF646E-39A8-CF4F-956E-37A3DAB68942}">
      <dgm:prSet/>
      <dgm:spPr/>
      <dgm:t>
        <a:bodyPr/>
        <a:lstStyle/>
        <a:p>
          <a:endParaRPr lang="en-US"/>
        </a:p>
      </dgm:t>
    </dgm:pt>
    <dgm:pt modelId="{7554F15B-B5DC-B543-BCFC-2DA32EA335FA}" type="sibTrans" cxnId="{03AF646E-39A8-CF4F-956E-37A3DAB68942}">
      <dgm:prSet/>
      <dgm:spPr/>
      <dgm:t>
        <a:bodyPr/>
        <a:lstStyle/>
        <a:p>
          <a:endParaRPr lang="en-US"/>
        </a:p>
      </dgm:t>
    </dgm:pt>
    <dgm:pt modelId="{1DA24CA0-79D9-B548-B5F1-34DFF2D3491E}" type="pres">
      <dgm:prSet presAssocID="{62C5F9C2-CA00-6745-BAD5-BBE4764DE610}" presName="Name0" presStyleCnt="0">
        <dgm:presLayoutVars>
          <dgm:chPref val="1"/>
          <dgm:dir/>
          <dgm:animOne val="branch"/>
          <dgm:animLvl val="lvl"/>
          <dgm:resizeHandles val="exact"/>
        </dgm:presLayoutVars>
      </dgm:prSet>
      <dgm:spPr/>
      <dgm:t>
        <a:bodyPr/>
        <a:lstStyle/>
        <a:p>
          <a:endParaRPr lang="en-US"/>
        </a:p>
      </dgm:t>
    </dgm:pt>
    <dgm:pt modelId="{D8D796CA-B632-834B-A74D-24F859CCEEE4}" type="pres">
      <dgm:prSet presAssocID="{99516856-D7A9-E645-A4EC-8385BDEBFC52}" presName="root1" presStyleCnt="0"/>
      <dgm:spPr/>
    </dgm:pt>
    <dgm:pt modelId="{02D2B5DB-45A5-7B49-B78C-053F31FB3F44}" type="pres">
      <dgm:prSet presAssocID="{99516856-D7A9-E645-A4EC-8385BDEBFC52}" presName="LevelOneTextNode" presStyleLbl="node0" presStyleIdx="0" presStyleCnt="1">
        <dgm:presLayoutVars>
          <dgm:chPref val="3"/>
        </dgm:presLayoutVars>
      </dgm:prSet>
      <dgm:spPr/>
      <dgm:t>
        <a:bodyPr/>
        <a:lstStyle/>
        <a:p>
          <a:endParaRPr lang="en-US"/>
        </a:p>
      </dgm:t>
    </dgm:pt>
    <dgm:pt modelId="{21BB7499-5ABC-804C-8695-3AB7683A8814}" type="pres">
      <dgm:prSet presAssocID="{99516856-D7A9-E645-A4EC-8385BDEBFC52}" presName="level2hierChild" presStyleCnt="0"/>
      <dgm:spPr/>
    </dgm:pt>
    <dgm:pt modelId="{15E583F7-7DDC-A14C-9557-837082063C0E}" type="pres">
      <dgm:prSet presAssocID="{13915CCC-E24B-2549-AECC-0EF6DBE12AB6}" presName="conn2-1" presStyleLbl="parChTrans1D2" presStyleIdx="0" presStyleCnt="2"/>
      <dgm:spPr/>
      <dgm:t>
        <a:bodyPr/>
        <a:lstStyle/>
        <a:p>
          <a:endParaRPr lang="en-US"/>
        </a:p>
      </dgm:t>
    </dgm:pt>
    <dgm:pt modelId="{6E6A5DF5-39C2-5B49-A192-CF8A54C27A27}" type="pres">
      <dgm:prSet presAssocID="{13915CCC-E24B-2549-AECC-0EF6DBE12AB6}" presName="connTx" presStyleLbl="parChTrans1D2" presStyleIdx="0" presStyleCnt="2"/>
      <dgm:spPr/>
      <dgm:t>
        <a:bodyPr/>
        <a:lstStyle/>
        <a:p>
          <a:endParaRPr lang="en-US"/>
        </a:p>
      </dgm:t>
    </dgm:pt>
    <dgm:pt modelId="{E8976F72-80FB-4D46-9AC5-585D1412198E}" type="pres">
      <dgm:prSet presAssocID="{176712E4-9278-6F48-8DC6-8FE99BCE2FEB}" presName="root2" presStyleCnt="0"/>
      <dgm:spPr/>
    </dgm:pt>
    <dgm:pt modelId="{CE2C1C9E-67BC-3C4D-9BA6-5A1197C875B4}" type="pres">
      <dgm:prSet presAssocID="{176712E4-9278-6F48-8DC6-8FE99BCE2FEB}" presName="LevelTwoTextNode" presStyleLbl="node2" presStyleIdx="0" presStyleCnt="2">
        <dgm:presLayoutVars>
          <dgm:chPref val="3"/>
        </dgm:presLayoutVars>
      </dgm:prSet>
      <dgm:spPr/>
      <dgm:t>
        <a:bodyPr/>
        <a:lstStyle/>
        <a:p>
          <a:endParaRPr lang="en-US"/>
        </a:p>
      </dgm:t>
    </dgm:pt>
    <dgm:pt modelId="{378EFCF1-870C-2C49-B002-CACA8E2F1F10}" type="pres">
      <dgm:prSet presAssocID="{176712E4-9278-6F48-8DC6-8FE99BCE2FEB}" presName="level3hierChild" presStyleCnt="0"/>
      <dgm:spPr/>
    </dgm:pt>
    <dgm:pt modelId="{BA48DE9B-0B85-7848-9EE5-C58A68CBAAAA}" type="pres">
      <dgm:prSet presAssocID="{02739D29-4E12-0143-AF54-864EEAD06CF7}" presName="conn2-1" presStyleLbl="parChTrans1D3" presStyleIdx="0" presStyleCnt="4"/>
      <dgm:spPr/>
      <dgm:t>
        <a:bodyPr/>
        <a:lstStyle/>
        <a:p>
          <a:endParaRPr lang="en-US"/>
        </a:p>
      </dgm:t>
    </dgm:pt>
    <dgm:pt modelId="{7D032523-D57C-C64B-B34C-DBD7243433D0}" type="pres">
      <dgm:prSet presAssocID="{02739D29-4E12-0143-AF54-864EEAD06CF7}" presName="connTx" presStyleLbl="parChTrans1D3" presStyleIdx="0" presStyleCnt="4"/>
      <dgm:spPr/>
      <dgm:t>
        <a:bodyPr/>
        <a:lstStyle/>
        <a:p>
          <a:endParaRPr lang="en-US"/>
        </a:p>
      </dgm:t>
    </dgm:pt>
    <dgm:pt modelId="{5235E72E-AD85-F74D-ABA4-93FCEF29B6B2}" type="pres">
      <dgm:prSet presAssocID="{7A540FFE-7826-464F-9349-B1BC27B1F26C}" presName="root2" presStyleCnt="0"/>
      <dgm:spPr/>
    </dgm:pt>
    <dgm:pt modelId="{4083AEB6-F0F3-1746-976B-329740EB38C3}" type="pres">
      <dgm:prSet presAssocID="{7A540FFE-7826-464F-9349-B1BC27B1F26C}" presName="LevelTwoTextNode" presStyleLbl="node3" presStyleIdx="0" presStyleCnt="4" custScaleX="137339" custLinFactNeighborX="-745" custLinFactNeighborY="3328">
        <dgm:presLayoutVars>
          <dgm:chPref val="3"/>
        </dgm:presLayoutVars>
      </dgm:prSet>
      <dgm:spPr/>
      <dgm:t>
        <a:bodyPr/>
        <a:lstStyle/>
        <a:p>
          <a:endParaRPr lang="en-US"/>
        </a:p>
      </dgm:t>
    </dgm:pt>
    <dgm:pt modelId="{E4AE44CC-1510-8143-BC81-64D69B797764}" type="pres">
      <dgm:prSet presAssocID="{7A540FFE-7826-464F-9349-B1BC27B1F26C}" presName="level3hierChild" presStyleCnt="0"/>
      <dgm:spPr/>
    </dgm:pt>
    <dgm:pt modelId="{EC996D67-D2E3-4E4E-B85A-29EE8E7EC486}" type="pres">
      <dgm:prSet presAssocID="{39FE3A9D-7FBF-394A-834D-72A9115C3B8B}" presName="conn2-1" presStyleLbl="parChTrans1D3" presStyleIdx="1" presStyleCnt="4"/>
      <dgm:spPr/>
      <dgm:t>
        <a:bodyPr/>
        <a:lstStyle/>
        <a:p>
          <a:endParaRPr lang="en-US"/>
        </a:p>
      </dgm:t>
    </dgm:pt>
    <dgm:pt modelId="{A33AD1AA-72BB-4C40-B725-9A97E4A4BD96}" type="pres">
      <dgm:prSet presAssocID="{39FE3A9D-7FBF-394A-834D-72A9115C3B8B}" presName="connTx" presStyleLbl="parChTrans1D3" presStyleIdx="1" presStyleCnt="4"/>
      <dgm:spPr/>
      <dgm:t>
        <a:bodyPr/>
        <a:lstStyle/>
        <a:p>
          <a:endParaRPr lang="en-US"/>
        </a:p>
      </dgm:t>
    </dgm:pt>
    <dgm:pt modelId="{B840832E-0C59-BF4C-B11B-9E19316D757E}" type="pres">
      <dgm:prSet presAssocID="{6398CC42-1E44-CB43-8B1B-CD5B36D86FD7}" presName="root2" presStyleCnt="0"/>
      <dgm:spPr/>
    </dgm:pt>
    <dgm:pt modelId="{0DFC13CD-A780-DE40-A956-24A61FD54E3E}" type="pres">
      <dgm:prSet presAssocID="{6398CC42-1E44-CB43-8B1B-CD5B36D86FD7}" presName="LevelTwoTextNode" presStyleLbl="node3" presStyleIdx="1" presStyleCnt="4">
        <dgm:presLayoutVars>
          <dgm:chPref val="3"/>
        </dgm:presLayoutVars>
      </dgm:prSet>
      <dgm:spPr/>
      <dgm:t>
        <a:bodyPr/>
        <a:lstStyle/>
        <a:p>
          <a:endParaRPr lang="en-US"/>
        </a:p>
      </dgm:t>
    </dgm:pt>
    <dgm:pt modelId="{CC59F87C-4B6F-C34E-A601-D67180F1C495}" type="pres">
      <dgm:prSet presAssocID="{6398CC42-1E44-CB43-8B1B-CD5B36D86FD7}" presName="level3hierChild" presStyleCnt="0"/>
      <dgm:spPr/>
    </dgm:pt>
    <dgm:pt modelId="{320B6D6D-6ADD-5D48-947A-F2DA764B4709}" type="pres">
      <dgm:prSet presAssocID="{D6CDD710-A588-D94A-BC60-1BDA19AE346A}" presName="conn2-1" presStyleLbl="parChTrans1D2" presStyleIdx="1" presStyleCnt="2"/>
      <dgm:spPr/>
      <dgm:t>
        <a:bodyPr/>
        <a:lstStyle/>
        <a:p>
          <a:endParaRPr lang="en-US"/>
        </a:p>
      </dgm:t>
    </dgm:pt>
    <dgm:pt modelId="{A60EF3D4-FA9A-EA47-9179-69EAC6DAFB54}" type="pres">
      <dgm:prSet presAssocID="{D6CDD710-A588-D94A-BC60-1BDA19AE346A}" presName="connTx" presStyleLbl="parChTrans1D2" presStyleIdx="1" presStyleCnt="2"/>
      <dgm:spPr/>
      <dgm:t>
        <a:bodyPr/>
        <a:lstStyle/>
        <a:p>
          <a:endParaRPr lang="en-US"/>
        </a:p>
      </dgm:t>
    </dgm:pt>
    <dgm:pt modelId="{9ACF6437-8A2C-0C45-935A-5A7442FBDDF9}" type="pres">
      <dgm:prSet presAssocID="{356A1D3B-800C-8147-AA7A-F50A131CE225}" presName="root2" presStyleCnt="0"/>
      <dgm:spPr/>
    </dgm:pt>
    <dgm:pt modelId="{4B012A8F-4928-4A4D-B513-48FB58A26307}" type="pres">
      <dgm:prSet presAssocID="{356A1D3B-800C-8147-AA7A-F50A131CE225}" presName="LevelTwoTextNode" presStyleLbl="node2" presStyleIdx="1" presStyleCnt="2">
        <dgm:presLayoutVars>
          <dgm:chPref val="3"/>
        </dgm:presLayoutVars>
      </dgm:prSet>
      <dgm:spPr/>
      <dgm:t>
        <a:bodyPr/>
        <a:lstStyle/>
        <a:p>
          <a:endParaRPr lang="en-US"/>
        </a:p>
      </dgm:t>
    </dgm:pt>
    <dgm:pt modelId="{5A9E773E-680E-8746-A645-BF347D756946}" type="pres">
      <dgm:prSet presAssocID="{356A1D3B-800C-8147-AA7A-F50A131CE225}" presName="level3hierChild" presStyleCnt="0"/>
      <dgm:spPr/>
    </dgm:pt>
    <dgm:pt modelId="{0B6DB8ED-9B35-434C-8D8A-33F5C1EEA1C6}" type="pres">
      <dgm:prSet presAssocID="{E5CA1C13-4E1C-BF4C-92DA-EAC5D5251838}" presName="conn2-1" presStyleLbl="parChTrans1D3" presStyleIdx="2" presStyleCnt="4"/>
      <dgm:spPr/>
      <dgm:t>
        <a:bodyPr/>
        <a:lstStyle/>
        <a:p>
          <a:endParaRPr lang="en-US"/>
        </a:p>
      </dgm:t>
    </dgm:pt>
    <dgm:pt modelId="{A3A4BD6E-95D2-EC41-AC68-FDDC994CFE5E}" type="pres">
      <dgm:prSet presAssocID="{E5CA1C13-4E1C-BF4C-92DA-EAC5D5251838}" presName="connTx" presStyleLbl="parChTrans1D3" presStyleIdx="2" presStyleCnt="4"/>
      <dgm:spPr/>
      <dgm:t>
        <a:bodyPr/>
        <a:lstStyle/>
        <a:p>
          <a:endParaRPr lang="en-US"/>
        </a:p>
      </dgm:t>
    </dgm:pt>
    <dgm:pt modelId="{F873EC3B-8477-4B45-A037-563066EFC935}" type="pres">
      <dgm:prSet presAssocID="{7D5601C1-8BAF-D349-AA09-927EA59515CF}" presName="root2" presStyleCnt="0"/>
      <dgm:spPr/>
    </dgm:pt>
    <dgm:pt modelId="{764F8F4D-C7CB-144E-9851-DA81A3AF9695}" type="pres">
      <dgm:prSet presAssocID="{7D5601C1-8BAF-D349-AA09-927EA59515CF}" presName="LevelTwoTextNode" presStyleLbl="node3" presStyleIdx="2" presStyleCnt="4">
        <dgm:presLayoutVars>
          <dgm:chPref val="3"/>
        </dgm:presLayoutVars>
      </dgm:prSet>
      <dgm:spPr/>
      <dgm:t>
        <a:bodyPr/>
        <a:lstStyle/>
        <a:p>
          <a:endParaRPr lang="en-US"/>
        </a:p>
      </dgm:t>
    </dgm:pt>
    <dgm:pt modelId="{2BBE3FFF-6CA5-094A-9FF3-E0D3DBC535D0}" type="pres">
      <dgm:prSet presAssocID="{7D5601C1-8BAF-D349-AA09-927EA59515CF}" presName="level3hierChild" presStyleCnt="0"/>
      <dgm:spPr/>
    </dgm:pt>
    <dgm:pt modelId="{6D2D4CEA-6F70-6F44-B5E6-14A1F47302E7}" type="pres">
      <dgm:prSet presAssocID="{9CF6B808-FB31-2E4E-AFAA-E46CB5589C62}" presName="conn2-1" presStyleLbl="parChTrans1D3" presStyleIdx="3" presStyleCnt="4"/>
      <dgm:spPr/>
      <dgm:t>
        <a:bodyPr/>
        <a:lstStyle/>
        <a:p>
          <a:endParaRPr lang="en-US"/>
        </a:p>
      </dgm:t>
    </dgm:pt>
    <dgm:pt modelId="{4FFC08B4-741D-C14E-ABBD-013C43ED5A7A}" type="pres">
      <dgm:prSet presAssocID="{9CF6B808-FB31-2E4E-AFAA-E46CB5589C62}" presName="connTx" presStyleLbl="parChTrans1D3" presStyleIdx="3" presStyleCnt="4"/>
      <dgm:spPr/>
      <dgm:t>
        <a:bodyPr/>
        <a:lstStyle/>
        <a:p>
          <a:endParaRPr lang="en-US"/>
        </a:p>
      </dgm:t>
    </dgm:pt>
    <dgm:pt modelId="{315E9B69-7008-1F4E-826E-EB5420F78AA5}" type="pres">
      <dgm:prSet presAssocID="{3C90B7D1-16F0-C849-9FE8-2947398D4CA3}" presName="root2" presStyleCnt="0"/>
      <dgm:spPr/>
    </dgm:pt>
    <dgm:pt modelId="{A88C7732-7A10-3C42-9A71-E5720552FDE2}" type="pres">
      <dgm:prSet presAssocID="{3C90B7D1-16F0-C849-9FE8-2947398D4CA3}" presName="LevelTwoTextNode" presStyleLbl="node3" presStyleIdx="3" presStyleCnt="4">
        <dgm:presLayoutVars>
          <dgm:chPref val="3"/>
        </dgm:presLayoutVars>
      </dgm:prSet>
      <dgm:spPr/>
      <dgm:t>
        <a:bodyPr/>
        <a:lstStyle/>
        <a:p>
          <a:endParaRPr lang="en-US"/>
        </a:p>
      </dgm:t>
    </dgm:pt>
    <dgm:pt modelId="{48D358F3-6C9D-C449-B58C-489E34620615}" type="pres">
      <dgm:prSet presAssocID="{3C90B7D1-16F0-C849-9FE8-2947398D4CA3}" presName="level3hierChild" presStyleCnt="0"/>
      <dgm:spPr/>
    </dgm:pt>
  </dgm:ptLst>
  <dgm:cxnLst>
    <dgm:cxn modelId="{40131661-7B43-3944-A6CD-2D6318D00258}" type="presOf" srcId="{176712E4-9278-6F48-8DC6-8FE99BCE2FEB}" destId="{CE2C1C9E-67BC-3C4D-9BA6-5A1197C875B4}" srcOrd="0" destOrd="0" presId="urn:microsoft.com/office/officeart/2008/layout/HorizontalMultiLevelHierarchy"/>
    <dgm:cxn modelId="{4AFF07B0-0E62-6A44-9868-0B5F54737D17}" type="presOf" srcId="{6398CC42-1E44-CB43-8B1B-CD5B36D86FD7}" destId="{0DFC13CD-A780-DE40-A956-24A61FD54E3E}" srcOrd="0" destOrd="0" presId="urn:microsoft.com/office/officeart/2008/layout/HorizontalMultiLevelHierarchy"/>
    <dgm:cxn modelId="{6A677E46-BD4C-4B48-A0DE-D9063BBE1F77}" type="presOf" srcId="{9CF6B808-FB31-2E4E-AFAA-E46CB5589C62}" destId="{6D2D4CEA-6F70-6F44-B5E6-14A1F47302E7}" srcOrd="0" destOrd="0" presId="urn:microsoft.com/office/officeart/2008/layout/HorizontalMultiLevelHierarchy"/>
    <dgm:cxn modelId="{5604F7D1-9723-384B-956B-504E8A779F16}" srcId="{176712E4-9278-6F48-8DC6-8FE99BCE2FEB}" destId="{7A540FFE-7826-464F-9349-B1BC27B1F26C}" srcOrd="0" destOrd="0" parTransId="{02739D29-4E12-0143-AF54-864EEAD06CF7}" sibTransId="{E5227484-CACB-1C43-A974-B844C7E9E390}"/>
    <dgm:cxn modelId="{33FE629A-631D-C548-BCE9-AA7DAD95573F}" srcId="{62C5F9C2-CA00-6745-BAD5-BBE4764DE610}" destId="{99516856-D7A9-E645-A4EC-8385BDEBFC52}" srcOrd="0" destOrd="0" parTransId="{1E5C9CA3-C4BA-664B-84B2-33A621EE3F36}" sibTransId="{15AB6930-9096-BA4E-867C-52867277DA86}"/>
    <dgm:cxn modelId="{99E174B1-A075-4842-B7F9-2CEB373249D1}" type="presOf" srcId="{02739D29-4E12-0143-AF54-864EEAD06CF7}" destId="{BA48DE9B-0B85-7848-9EE5-C58A68CBAAAA}" srcOrd="0" destOrd="0" presId="urn:microsoft.com/office/officeart/2008/layout/HorizontalMultiLevelHierarchy"/>
    <dgm:cxn modelId="{661418A7-436B-604C-B32C-12BAD4AA870D}" type="presOf" srcId="{9CF6B808-FB31-2E4E-AFAA-E46CB5589C62}" destId="{4FFC08B4-741D-C14E-ABBD-013C43ED5A7A}" srcOrd="1" destOrd="0" presId="urn:microsoft.com/office/officeart/2008/layout/HorizontalMultiLevelHierarchy"/>
    <dgm:cxn modelId="{346DC4BA-900B-0344-B47B-D6255C3E3E0D}" type="presOf" srcId="{39FE3A9D-7FBF-394A-834D-72A9115C3B8B}" destId="{A33AD1AA-72BB-4C40-B725-9A97E4A4BD96}" srcOrd="1" destOrd="0" presId="urn:microsoft.com/office/officeart/2008/layout/HorizontalMultiLevelHierarchy"/>
    <dgm:cxn modelId="{99C8DFEE-957E-9A4F-BC5A-66AF22D07F11}" type="presOf" srcId="{E5CA1C13-4E1C-BF4C-92DA-EAC5D5251838}" destId="{0B6DB8ED-9B35-434C-8D8A-33F5C1EEA1C6}" srcOrd="0" destOrd="0" presId="urn:microsoft.com/office/officeart/2008/layout/HorizontalMultiLevelHierarchy"/>
    <dgm:cxn modelId="{A098C721-026B-F44F-86FD-293E2164FECE}" type="presOf" srcId="{D6CDD710-A588-D94A-BC60-1BDA19AE346A}" destId="{320B6D6D-6ADD-5D48-947A-F2DA764B4709}" srcOrd="0" destOrd="0" presId="urn:microsoft.com/office/officeart/2008/layout/HorizontalMultiLevelHierarchy"/>
    <dgm:cxn modelId="{74442974-F94D-3645-973E-08D108F197C5}" srcId="{99516856-D7A9-E645-A4EC-8385BDEBFC52}" destId="{176712E4-9278-6F48-8DC6-8FE99BCE2FEB}" srcOrd="0" destOrd="0" parTransId="{13915CCC-E24B-2549-AECC-0EF6DBE12AB6}" sibTransId="{55F10D4D-39AC-EA4E-B1E1-01356AEB9616}"/>
    <dgm:cxn modelId="{E519749A-24E5-C94F-9F17-EE1548D6572A}" type="presOf" srcId="{62C5F9C2-CA00-6745-BAD5-BBE4764DE610}" destId="{1DA24CA0-79D9-B548-B5F1-34DFF2D3491E}" srcOrd="0" destOrd="0" presId="urn:microsoft.com/office/officeart/2008/layout/HorizontalMultiLevelHierarchy"/>
    <dgm:cxn modelId="{E0EB08C2-5C0A-224A-A8CC-B701DB3EF618}" type="presOf" srcId="{02739D29-4E12-0143-AF54-864EEAD06CF7}" destId="{7D032523-D57C-C64B-B34C-DBD7243433D0}" srcOrd="1" destOrd="0" presId="urn:microsoft.com/office/officeart/2008/layout/HorizontalMultiLevelHierarchy"/>
    <dgm:cxn modelId="{967137C8-062F-B643-9CBE-6DB7F3688121}" type="presOf" srcId="{D6CDD710-A588-D94A-BC60-1BDA19AE346A}" destId="{A60EF3D4-FA9A-EA47-9179-69EAC6DAFB54}" srcOrd="1" destOrd="0" presId="urn:microsoft.com/office/officeart/2008/layout/HorizontalMultiLevelHierarchy"/>
    <dgm:cxn modelId="{A3303CD3-EAF8-AC43-A1C4-D2D5D90BC5A0}" type="presOf" srcId="{13915CCC-E24B-2549-AECC-0EF6DBE12AB6}" destId="{6E6A5DF5-39C2-5B49-A192-CF8A54C27A27}" srcOrd="1" destOrd="0" presId="urn:microsoft.com/office/officeart/2008/layout/HorizontalMultiLevelHierarchy"/>
    <dgm:cxn modelId="{03AF646E-39A8-CF4F-956E-37A3DAB68942}" srcId="{356A1D3B-800C-8147-AA7A-F50A131CE225}" destId="{3C90B7D1-16F0-C849-9FE8-2947398D4CA3}" srcOrd="1" destOrd="0" parTransId="{9CF6B808-FB31-2E4E-AFAA-E46CB5589C62}" sibTransId="{7554F15B-B5DC-B543-BCFC-2DA32EA335FA}"/>
    <dgm:cxn modelId="{93F63276-0BB1-D446-BD17-48CF9FADC318}" type="presOf" srcId="{7D5601C1-8BAF-D349-AA09-927EA59515CF}" destId="{764F8F4D-C7CB-144E-9851-DA81A3AF9695}" srcOrd="0" destOrd="0" presId="urn:microsoft.com/office/officeart/2008/layout/HorizontalMultiLevelHierarchy"/>
    <dgm:cxn modelId="{39E388D5-9867-D54D-B86A-E7BF38E1AB2B}" type="presOf" srcId="{39FE3A9D-7FBF-394A-834D-72A9115C3B8B}" destId="{EC996D67-D2E3-4E4E-B85A-29EE8E7EC486}" srcOrd="0" destOrd="0" presId="urn:microsoft.com/office/officeart/2008/layout/HorizontalMultiLevelHierarchy"/>
    <dgm:cxn modelId="{F6BAA493-6180-1746-9243-23D0DDE70F73}" type="presOf" srcId="{3C90B7D1-16F0-C849-9FE8-2947398D4CA3}" destId="{A88C7732-7A10-3C42-9A71-E5720552FDE2}" srcOrd="0" destOrd="0" presId="urn:microsoft.com/office/officeart/2008/layout/HorizontalMultiLevelHierarchy"/>
    <dgm:cxn modelId="{8A6D3483-C497-BA4D-BF21-C3EFC3965DE1}" srcId="{356A1D3B-800C-8147-AA7A-F50A131CE225}" destId="{7D5601C1-8BAF-D349-AA09-927EA59515CF}" srcOrd="0" destOrd="0" parTransId="{E5CA1C13-4E1C-BF4C-92DA-EAC5D5251838}" sibTransId="{D646EDA8-422A-3B4F-B488-2D3DA66FCF9C}"/>
    <dgm:cxn modelId="{7913D7D8-48FA-1647-829A-47984F7C69F9}" srcId="{176712E4-9278-6F48-8DC6-8FE99BCE2FEB}" destId="{6398CC42-1E44-CB43-8B1B-CD5B36D86FD7}" srcOrd="1" destOrd="0" parTransId="{39FE3A9D-7FBF-394A-834D-72A9115C3B8B}" sibTransId="{2D22A089-13A5-B047-9CD5-86BA3D7E832B}"/>
    <dgm:cxn modelId="{72AA8913-DFEF-0A42-A602-DF2C6E93B3FA}" type="presOf" srcId="{99516856-D7A9-E645-A4EC-8385BDEBFC52}" destId="{02D2B5DB-45A5-7B49-B78C-053F31FB3F44}" srcOrd="0" destOrd="0" presId="urn:microsoft.com/office/officeart/2008/layout/HorizontalMultiLevelHierarchy"/>
    <dgm:cxn modelId="{92DF53D8-9DD3-A34A-ABAB-AB2153CA7900}" type="presOf" srcId="{E5CA1C13-4E1C-BF4C-92DA-EAC5D5251838}" destId="{A3A4BD6E-95D2-EC41-AC68-FDDC994CFE5E}" srcOrd="1" destOrd="0" presId="urn:microsoft.com/office/officeart/2008/layout/HorizontalMultiLevelHierarchy"/>
    <dgm:cxn modelId="{F8B87E86-D9C5-2D45-B2F5-783C9EB15B37}" type="presOf" srcId="{7A540FFE-7826-464F-9349-B1BC27B1F26C}" destId="{4083AEB6-F0F3-1746-976B-329740EB38C3}" srcOrd="0" destOrd="0" presId="urn:microsoft.com/office/officeart/2008/layout/HorizontalMultiLevelHierarchy"/>
    <dgm:cxn modelId="{764C0566-F6BF-524A-84B4-E4E85E8623AC}" type="presOf" srcId="{13915CCC-E24B-2549-AECC-0EF6DBE12AB6}" destId="{15E583F7-7DDC-A14C-9557-837082063C0E}" srcOrd="0" destOrd="0" presId="urn:microsoft.com/office/officeart/2008/layout/HorizontalMultiLevelHierarchy"/>
    <dgm:cxn modelId="{EC9F75EE-44AA-1343-884F-4D1F6F685B49}" srcId="{99516856-D7A9-E645-A4EC-8385BDEBFC52}" destId="{356A1D3B-800C-8147-AA7A-F50A131CE225}" srcOrd="1" destOrd="0" parTransId="{D6CDD710-A588-D94A-BC60-1BDA19AE346A}" sibTransId="{D57B22B3-9019-744F-A01C-70AB7E570EE7}"/>
    <dgm:cxn modelId="{272AD496-0BDF-A945-81C5-5DAE466A5108}" type="presOf" srcId="{356A1D3B-800C-8147-AA7A-F50A131CE225}" destId="{4B012A8F-4928-4A4D-B513-48FB58A26307}" srcOrd="0" destOrd="0" presId="urn:microsoft.com/office/officeart/2008/layout/HorizontalMultiLevelHierarchy"/>
    <dgm:cxn modelId="{021D64DA-16EB-D345-88F1-48DC677089F2}" type="presParOf" srcId="{1DA24CA0-79D9-B548-B5F1-34DFF2D3491E}" destId="{D8D796CA-B632-834B-A74D-24F859CCEEE4}" srcOrd="0" destOrd="0" presId="urn:microsoft.com/office/officeart/2008/layout/HorizontalMultiLevelHierarchy"/>
    <dgm:cxn modelId="{88F2DCEB-1F93-4F41-B968-8F17B8651D3D}" type="presParOf" srcId="{D8D796CA-B632-834B-A74D-24F859CCEEE4}" destId="{02D2B5DB-45A5-7B49-B78C-053F31FB3F44}" srcOrd="0" destOrd="0" presId="urn:microsoft.com/office/officeart/2008/layout/HorizontalMultiLevelHierarchy"/>
    <dgm:cxn modelId="{692FB7EC-26D1-154B-818E-4BCA9E03B35C}" type="presParOf" srcId="{D8D796CA-B632-834B-A74D-24F859CCEEE4}" destId="{21BB7499-5ABC-804C-8695-3AB7683A8814}" srcOrd="1" destOrd="0" presId="urn:microsoft.com/office/officeart/2008/layout/HorizontalMultiLevelHierarchy"/>
    <dgm:cxn modelId="{6297276B-AD0F-1B42-8CE7-096DF6C7B608}" type="presParOf" srcId="{21BB7499-5ABC-804C-8695-3AB7683A8814}" destId="{15E583F7-7DDC-A14C-9557-837082063C0E}" srcOrd="0" destOrd="0" presId="urn:microsoft.com/office/officeart/2008/layout/HorizontalMultiLevelHierarchy"/>
    <dgm:cxn modelId="{BC763708-510F-214C-815D-23EBFB781283}" type="presParOf" srcId="{15E583F7-7DDC-A14C-9557-837082063C0E}" destId="{6E6A5DF5-39C2-5B49-A192-CF8A54C27A27}" srcOrd="0" destOrd="0" presId="urn:microsoft.com/office/officeart/2008/layout/HorizontalMultiLevelHierarchy"/>
    <dgm:cxn modelId="{79A5FE1D-326A-DA44-8C92-CE1E451F139E}" type="presParOf" srcId="{21BB7499-5ABC-804C-8695-3AB7683A8814}" destId="{E8976F72-80FB-4D46-9AC5-585D1412198E}" srcOrd="1" destOrd="0" presId="urn:microsoft.com/office/officeart/2008/layout/HorizontalMultiLevelHierarchy"/>
    <dgm:cxn modelId="{AF1C29FC-E1DC-554D-B42B-40114A64C3DC}" type="presParOf" srcId="{E8976F72-80FB-4D46-9AC5-585D1412198E}" destId="{CE2C1C9E-67BC-3C4D-9BA6-5A1197C875B4}" srcOrd="0" destOrd="0" presId="urn:microsoft.com/office/officeart/2008/layout/HorizontalMultiLevelHierarchy"/>
    <dgm:cxn modelId="{FD33A555-AC18-8E41-819A-83A684931395}" type="presParOf" srcId="{E8976F72-80FB-4D46-9AC5-585D1412198E}" destId="{378EFCF1-870C-2C49-B002-CACA8E2F1F10}" srcOrd="1" destOrd="0" presId="urn:microsoft.com/office/officeart/2008/layout/HorizontalMultiLevelHierarchy"/>
    <dgm:cxn modelId="{556D43AF-FFF3-9642-833E-60B33050C6F5}" type="presParOf" srcId="{378EFCF1-870C-2C49-B002-CACA8E2F1F10}" destId="{BA48DE9B-0B85-7848-9EE5-C58A68CBAAAA}" srcOrd="0" destOrd="0" presId="urn:microsoft.com/office/officeart/2008/layout/HorizontalMultiLevelHierarchy"/>
    <dgm:cxn modelId="{1ADB1F11-9D5D-6141-BCAD-3592D0E9A025}" type="presParOf" srcId="{BA48DE9B-0B85-7848-9EE5-C58A68CBAAAA}" destId="{7D032523-D57C-C64B-B34C-DBD7243433D0}" srcOrd="0" destOrd="0" presId="urn:microsoft.com/office/officeart/2008/layout/HorizontalMultiLevelHierarchy"/>
    <dgm:cxn modelId="{234F52D0-DAE0-1247-8BA0-1C4FEBA54DEF}" type="presParOf" srcId="{378EFCF1-870C-2C49-B002-CACA8E2F1F10}" destId="{5235E72E-AD85-F74D-ABA4-93FCEF29B6B2}" srcOrd="1" destOrd="0" presId="urn:microsoft.com/office/officeart/2008/layout/HorizontalMultiLevelHierarchy"/>
    <dgm:cxn modelId="{2E0D0BEA-4C92-3148-9EDF-AA37C7A71BBD}" type="presParOf" srcId="{5235E72E-AD85-F74D-ABA4-93FCEF29B6B2}" destId="{4083AEB6-F0F3-1746-976B-329740EB38C3}" srcOrd="0" destOrd="0" presId="urn:microsoft.com/office/officeart/2008/layout/HorizontalMultiLevelHierarchy"/>
    <dgm:cxn modelId="{2ECFECC1-BB9B-1141-97A2-14890A8F0116}" type="presParOf" srcId="{5235E72E-AD85-F74D-ABA4-93FCEF29B6B2}" destId="{E4AE44CC-1510-8143-BC81-64D69B797764}" srcOrd="1" destOrd="0" presId="urn:microsoft.com/office/officeart/2008/layout/HorizontalMultiLevelHierarchy"/>
    <dgm:cxn modelId="{8E4FC58B-050B-F84A-886A-E4C01C22BC1C}" type="presParOf" srcId="{378EFCF1-870C-2C49-B002-CACA8E2F1F10}" destId="{EC996D67-D2E3-4E4E-B85A-29EE8E7EC486}" srcOrd="2" destOrd="0" presId="urn:microsoft.com/office/officeart/2008/layout/HorizontalMultiLevelHierarchy"/>
    <dgm:cxn modelId="{70647EFB-FECB-D240-9B80-93E87AB4D4FB}" type="presParOf" srcId="{EC996D67-D2E3-4E4E-B85A-29EE8E7EC486}" destId="{A33AD1AA-72BB-4C40-B725-9A97E4A4BD96}" srcOrd="0" destOrd="0" presId="urn:microsoft.com/office/officeart/2008/layout/HorizontalMultiLevelHierarchy"/>
    <dgm:cxn modelId="{FFC5F75D-C3E6-4947-8AB5-157A21CDF382}" type="presParOf" srcId="{378EFCF1-870C-2C49-B002-CACA8E2F1F10}" destId="{B840832E-0C59-BF4C-B11B-9E19316D757E}" srcOrd="3" destOrd="0" presId="urn:microsoft.com/office/officeart/2008/layout/HorizontalMultiLevelHierarchy"/>
    <dgm:cxn modelId="{1BA805DE-D5FB-FE46-B96E-A1B3F0BD48DC}" type="presParOf" srcId="{B840832E-0C59-BF4C-B11B-9E19316D757E}" destId="{0DFC13CD-A780-DE40-A956-24A61FD54E3E}" srcOrd="0" destOrd="0" presId="urn:microsoft.com/office/officeart/2008/layout/HorizontalMultiLevelHierarchy"/>
    <dgm:cxn modelId="{CD0C6187-B21F-894B-91C8-A53079D62D8D}" type="presParOf" srcId="{B840832E-0C59-BF4C-B11B-9E19316D757E}" destId="{CC59F87C-4B6F-C34E-A601-D67180F1C495}" srcOrd="1" destOrd="0" presId="urn:microsoft.com/office/officeart/2008/layout/HorizontalMultiLevelHierarchy"/>
    <dgm:cxn modelId="{C4B01844-9742-B94C-84C2-617939E7CAE2}" type="presParOf" srcId="{21BB7499-5ABC-804C-8695-3AB7683A8814}" destId="{320B6D6D-6ADD-5D48-947A-F2DA764B4709}" srcOrd="2" destOrd="0" presId="urn:microsoft.com/office/officeart/2008/layout/HorizontalMultiLevelHierarchy"/>
    <dgm:cxn modelId="{0205D5AA-05D8-3345-BEC1-0ACCAC3F6431}" type="presParOf" srcId="{320B6D6D-6ADD-5D48-947A-F2DA764B4709}" destId="{A60EF3D4-FA9A-EA47-9179-69EAC6DAFB54}" srcOrd="0" destOrd="0" presId="urn:microsoft.com/office/officeart/2008/layout/HorizontalMultiLevelHierarchy"/>
    <dgm:cxn modelId="{E288C379-8BD4-5E44-ADA9-06F19B201092}" type="presParOf" srcId="{21BB7499-5ABC-804C-8695-3AB7683A8814}" destId="{9ACF6437-8A2C-0C45-935A-5A7442FBDDF9}" srcOrd="3" destOrd="0" presId="urn:microsoft.com/office/officeart/2008/layout/HorizontalMultiLevelHierarchy"/>
    <dgm:cxn modelId="{93CF64F7-5C29-0E4E-9369-13DD2B71B735}" type="presParOf" srcId="{9ACF6437-8A2C-0C45-935A-5A7442FBDDF9}" destId="{4B012A8F-4928-4A4D-B513-48FB58A26307}" srcOrd="0" destOrd="0" presId="urn:microsoft.com/office/officeart/2008/layout/HorizontalMultiLevelHierarchy"/>
    <dgm:cxn modelId="{0653712B-6218-2040-8D62-45D0BCDE8E92}" type="presParOf" srcId="{9ACF6437-8A2C-0C45-935A-5A7442FBDDF9}" destId="{5A9E773E-680E-8746-A645-BF347D756946}" srcOrd="1" destOrd="0" presId="urn:microsoft.com/office/officeart/2008/layout/HorizontalMultiLevelHierarchy"/>
    <dgm:cxn modelId="{68F253A7-C4B0-E346-9AE0-EDAD8C8A0EFC}" type="presParOf" srcId="{5A9E773E-680E-8746-A645-BF347D756946}" destId="{0B6DB8ED-9B35-434C-8D8A-33F5C1EEA1C6}" srcOrd="0" destOrd="0" presId="urn:microsoft.com/office/officeart/2008/layout/HorizontalMultiLevelHierarchy"/>
    <dgm:cxn modelId="{CDEEB682-4799-A244-BFDB-FB45E7643D1E}" type="presParOf" srcId="{0B6DB8ED-9B35-434C-8D8A-33F5C1EEA1C6}" destId="{A3A4BD6E-95D2-EC41-AC68-FDDC994CFE5E}" srcOrd="0" destOrd="0" presId="urn:microsoft.com/office/officeart/2008/layout/HorizontalMultiLevelHierarchy"/>
    <dgm:cxn modelId="{8FEEF0EF-5FB7-2340-BCAB-E60BED7E7D28}" type="presParOf" srcId="{5A9E773E-680E-8746-A645-BF347D756946}" destId="{F873EC3B-8477-4B45-A037-563066EFC935}" srcOrd="1" destOrd="0" presId="urn:microsoft.com/office/officeart/2008/layout/HorizontalMultiLevelHierarchy"/>
    <dgm:cxn modelId="{BF4ED783-CCA5-7A49-A0AC-BA9DAF01F44E}" type="presParOf" srcId="{F873EC3B-8477-4B45-A037-563066EFC935}" destId="{764F8F4D-C7CB-144E-9851-DA81A3AF9695}" srcOrd="0" destOrd="0" presId="urn:microsoft.com/office/officeart/2008/layout/HorizontalMultiLevelHierarchy"/>
    <dgm:cxn modelId="{209C5940-669F-B142-AB1B-311B4B6CB036}" type="presParOf" srcId="{F873EC3B-8477-4B45-A037-563066EFC935}" destId="{2BBE3FFF-6CA5-094A-9FF3-E0D3DBC535D0}" srcOrd="1" destOrd="0" presId="urn:microsoft.com/office/officeart/2008/layout/HorizontalMultiLevelHierarchy"/>
    <dgm:cxn modelId="{E19DC68C-A716-EA4C-9F62-0478D90B6F09}" type="presParOf" srcId="{5A9E773E-680E-8746-A645-BF347D756946}" destId="{6D2D4CEA-6F70-6F44-B5E6-14A1F47302E7}" srcOrd="2" destOrd="0" presId="urn:microsoft.com/office/officeart/2008/layout/HorizontalMultiLevelHierarchy"/>
    <dgm:cxn modelId="{F0B57CE1-A5C4-3942-B3FA-D4F0BEBCF836}" type="presParOf" srcId="{6D2D4CEA-6F70-6F44-B5E6-14A1F47302E7}" destId="{4FFC08B4-741D-C14E-ABBD-013C43ED5A7A}" srcOrd="0" destOrd="0" presId="urn:microsoft.com/office/officeart/2008/layout/HorizontalMultiLevelHierarchy"/>
    <dgm:cxn modelId="{F6234E13-FF85-624B-BB8E-8AF270B80F66}" type="presParOf" srcId="{5A9E773E-680E-8746-A645-BF347D756946}" destId="{315E9B69-7008-1F4E-826E-EB5420F78AA5}" srcOrd="3" destOrd="0" presId="urn:microsoft.com/office/officeart/2008/layout/HorizontalMultiLevelHierarchy"/>
    <dgm:cxn modelId="{8DC0EAAB-67F3-124F-8E18-D406D8A2F840}" type="presParOf" srcId="{315E9B69-7008-1F4E-826E-EB5420F78AA5}" destId="{A88C7732-7A10-3C42-9A71-E5720552FDE2}" srcOrd="0" destOrd="0" presId="urn:microsoft.com/office/officeart/2008/layout/HorizontalMultiLevelHierarchy"/>
    <dgm:cxn modelId="{40350E28-2F2A-AB46-A5FB-28FEEEBA4B49}" type="presParOf" srcId="{315E9B69-7008-1F4E-826E-EB5420F78AA5}" destId="{48D358F3-6C9D-C449-B58C-489E3462061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45BD55-18A0-0247-949A-A0AFFEC7A83B}" type="doc">
      <dgm:prSet loTypeId="urn:microsoft.com/office/officeart/2008/layout/VerticalCurvedList" loCatId="" qsTypeId="urn:microsoft.com/office/officeart/2005/8/quickstyle/simple4" qsCatId="simple" csTypeId="urn:microsoft.com/office/officeart/2005/8/colors/accent1_1" csCatId="accent1" phldr="1"/>
      <dgm:spPr/>
      <dgm:t>
        <a:bodyPr/>
        <a:lstStyle/>
        <a:p>
          <a:endParaRPr lang="en-US"/>
        </a:p>
      </dgm:t>
    </dgm:pt>
    <dgm:pt modelId="{7548BC54-AB71-2643-8422-F7454DF9D98C}">
      <dgm:prSet phldrT="[Text]" custT="1"/>
      <dgm:spPr>
        <a:noFill/>
        <a:ln>
          <a:noFill/>
        </a:ln>
      </dgm:spPr>
      <dgm:t>
        <a:bodyPr/>
        <a:lstStyle/>
        <a:p>
          <a:r>
            <a:rPr lang="en-US" sz="1100" dirty="0">
              <a:latin typeface="Century Gothic" charset="0"/>
              <a:ea typeface="Century Gothic" charset="0"/>
              <a:cs typeface="Century Gothic" charset="0"/>
            </a:rPr>
            <a:t>Selective Serotonin Reuptake Inhibitors </a:t>
          </a:r>
          <a:r>
            <a:rPr lang="en-GB" sz="1100" dirty="0">
              <a:latin typeface="Century Gothic" charset="0"/>
              <a:ea typeface="Century Gothic" charset="0"/>
              <a:cs typeface="Century Gothic" charset="0"/>
            </a:rPr>
            <a:t>(</a:t>
          </a:r>
          <a:r>
            <a:rPr lang="en-GB" sz="1100" b="1" dirty="0">
              <a:solidFill>
                <a:srgbClr val="0432FF"/>
              </a:solidFill>
              <a:latin typeface="Century Gothic" charset="0"/>
              <a:ea typeface="Century Gothic" charset="0"/>
              <a:cs typeface="Century Gothic" charset="0"/>
            </a:rPr>
            <a:t>SSRIs</a:t>
          </a:r>
          <a:r>
            <a:rPr lang="en-GB" sz="1100" dirty="0">
              <a:latin typeface="Century Gothic" charset="0"/>
              <a:ea typeface="Century Gothic" charset="0"/>
              <a:cs typeface="Century Gothic" charset="0"/>
            </a:rPr>
            <a:t>)</a:t>
          </a:r>
          <a:endParaRPr lang="en-US" sz="1100" dirty="0">
            <a:latin typeface="Century Gothic" charset="0"/>
            <a:ea typeface="Century Gothic" charset="0"/>
            <a:cs typeface="Century Gothic" charset="0"/>
          </a:endParaRPr>
        </a:p>
      </dgm:t>
    </dgm:pt>
    <dgm:pt modelId="{BF6B8585-2460-BF4F-B2E2-AAB3E584F90C}" type="parTrans" cxnId="{7D277458-EC0F-204A-8BD0-BA9C857DF788}">
      <dgm:prSet/>
      <dgm:spPr/>
      <dgm:t>
        <a:bodyPr/>
        <a:lstStyle/>
        <a:p>
          <a:endParaRPr lang="en-US" sz="1100"/>
        </a:p>
      </dgm:t>
    </dgm:pt>
    <dgm:pt modelId="{74A22411-595D-454A-974D-3F867272A6A2}" type="sibTrans" cxnId="{7D277458-EC0F-204A-8BD0-BA9C857DF788}">
      <dgm:prSet/>
      <dgm:spPr/>
      <dgm:t>
        <a:bodyPr/>
        <a:lstStyle/>
        <a:p>
          <a:endParaRPr lang="en-US" sz="1100"/>
        </a:p>
      </dgm:t>
    </dgm:pt>
    <dgm:pt modelId="{3690EA86-757E-D543-B46D-9D9423387456}">
      <dgm:prSet phldrT="[Text]" custT="1"/>
      <dgm:spPr>
        <a:noFill/>
      </dgm:spPr>
      <dgm:t>
        <a:bodyPr/>
        <a:lstStyle/>
        <a:p>
          <a:r>
            <a:rPr lang="en-GB" altLang="en-US" sz="1100" b="0" dirty="0">
              <a:latin typeface="Century Gothic" charset="0"/>
              <a:ea typeface="Century Gothic" charset="0"/>
              <a:cs typeface="Century Gothic" charset="0"/>
            </a:rPr>
            <a:t>NE Selective Reuptake Inhibitors (</a:t>
          </a:r>
          <a:r>
            <a:rPr lang="en-GB" altLang="en-US" sz="1100" b="1" dirty="0">
              <a:solidFill>
                <a:srgbClr val="0432FF"/>
              </a:solidFill>
              <a:latin typeface="Century Gothic" charset="0"/>
              <a:ea typeface="Century Gothic" charset="0"/>
              <a:cs typeface="Century Gothic" charset="0"/>
            </a:rPr>
            <a:t>NRIs</a:t>
          </a:r>
          <a:r>
            <a:rPr lang="en-GB" altLang="en-US" sz="1100" b="0" dirty="0">
              <a:latin typeface="Century Gothic" charset="0"/>
              <a:ea typeface="Century Gothic" charset="0"/>
              <a:cs typeface="Century Gothic" charset="0"/>
            </a:rPr>
            <a:t>)</a:t>
          </a:r>
          <a:endParaRPr lang="en-US" sz="1100" b="0" dirty="0">
            <a:latin typeface="Century Gothic" charset="0"/>
            <a:ea typeface="Century Gothic" charset="0"/>
            <a:cs typeface="Century Gothic" charset="0"/>
          </a:endParaRPr>
        </a:p>
      </dgm:t>
    </dgm:pt>
    <dgm:pt modelId="{A8FA7BEF-EEA1-3749-B4A5-8AB46ED84D76}" type="parTrans" cxnId="{3D297FA8-12C8-4641-ABEB-25453350385F}">
      <dgm:prSet/>
      <dgm:spPr/>
      <dgm:t>
        <a:bodyPr/>
        <a:lstStyle/>
        <a:p>
          <a:endParaRPr lang="en-US" sz="1100"/>
        </a:p>
      </dgm:t>
    </dgm:pt>
    <dgm:pt modelId="{9A8FC1BB-BC5C-904A-B1BB-FA807BC29C8B}" type="sibTrans" cxnId="{3D297FA8-12C8-4641-ABEB-25453350385F}">
      <dgm:prSet/>
      <dgm:spPr/>
      <dgm:t>
        <a:bodyPr/>
        <a:lstStyle/>
        <a:p>
          <a:endParaRPr lang="en-US" sz="1100"/>
        </a:p>
      </dgm:t>
    </dgm:pt>
    <dgm:pt modelId="{AD6EC03D-0DE9-5A4D-ADE1-59FADF4DABBC}">
      <dgm:prSet phldrT="[Text]" custT="1"/>
      <dgm:spPr>
        <a:noFill/>
      </dgm:spPr>
      <dgm:t>
        <a:bodyPr/>
        <a:lstStyle/>
        <a:p>
          <a:r>
            <a:rPr lang="en-US" sz="1100" dirty="0">
              <a:latin typeface="Century Gothic" charset="0"/>
              <a:ea typeface="Century Gothic" charset="0"/>
              <a:cs typeface="Century Gothic" charset="0"/>
            </a:rPr>
            <a:t>Serotonin and Noradrenaline Reuptake Inhibitors (</a:t>
          </a:r>
          <a:r>
            <a:rPr lang="en-US" sz="1100" b="1" dirty="0">
              <a:solidFill>
                <a:srgbClr val="0432FF"/>
              </a:solidFill>
              <a:latin typeface="Century Gothic" charset="0"/>
              <a:ea typeface="Century Gothic" charset="0"/>
              <a:cs typeface="Century Gothic" charset="0"/>
            </a:rPr>
            <a:t>SNRIs</a:t>
          </a:r>
          <a:r>
            <a:rPr lang="en-US" sz="1100" dirty="0">
              <a:latin typeface="Century Gothic" charset="0"/>
              <a:ea typeface="Century Gothic" charset="0"/>
              <a:cs typeface="Century Gothic" charset="0"/>
            </a:rPr>
            <a:t>)</a:t>
          </a:r>
          <a:r>
            <a:rPr lang="en-GB" sz="1100" dirty="0">
              <a:effectLst/>
              <a:latin typeface="Century Gothic" charset="0"/>
              <a:ea typeface="Century Gothic" charset="0"/>
              <a:cs typeface="Century Gothic" charset="0"/>
            </a:rPr>
            <a:t> </a:t>
          </a:r>
          <a:endParaRPr lang="en-US" sz="1100" dirty="0">
            <a:latin typeface="Century Gothic" charset="0"/>
            <a:ea typeface="Century Gothic" charset="0"/>
            <a:cs typeface="Century Gothic" charset="0"/>
          </a:endParaRPr>
        </a:p>
      </dgm:t>
    </dgm:pt>
    <dgm:pt modelId="{71D4E5FA-F602-234C-982E-9B8BFAE1871F}" type="parTrans" cxnId="{B59E9783-17B9-4D4C-A96F-6DC3A4FCE88B}">
      <dgm:prSet/>
      <dgm:spPr/>
      <dgm:t>
        <a:bodyPr/>
        <a:lstStyle/>
        <a:p>
          <a:endParaRPr lang="en-US" sz="1100"/>
        </a:p>
      </dgm:t>
    </dgm:pt>
    <dgm:pt modelId="{9E41EFD5-47BA-A748-A955-A7445452ADD3}" type="sibTrans" cxnId="{B59E9783-17B9-4D4C-A96F-6DC3A4FCE88B}">
      <dgm:prSet/>
      <dgm:spPr/>
      <dgm:t>
        <a:bodyPr/>
        <a:lstStyle/>
        <a:p>
          <a:endParaRPr lang="en-US" sz="1100"/>
        </a:p>
      </dgm:t>
    </dgm:pt>
    <dgm:pt modelId="{F715E690-611A-1445-B310-47C416E30AD9}">
      <dgm:prSet custT="1"/>
      <dgm:spPr>
        <a:noFill/>
      </dgm:spPr>
      <dgm:t>
        <a:bodyPr/>
        <a:lstStyle/>
        <a:p>
          <a:r>
            <a:rPr lang="en-US" sz="1100" b="0" dirty="0">
              <a:latin typeface="Century Gothic" charset="0"/>
              <a:ea typeface="Century Gothic" charset="0"/>
              <a:cs typeface="Century Gothic" charset="0"/>
            </a:rPr>
            <a:t>Norepinephrine and Dopamine Reuptake Inhibitor (</a:t>
          </a:r>
          <a:r>
            <a:rPr lang="en-US" sz="1100" b="1" dirty="0">
              <a:solidFill>
                <a:srgbClr val="0432FF"/>
              </a:solidFill>
              <a:latin typeface="Century Gothic" charset="0"/>
              <a:ea typeface="Century Gothic" charset="0"/>
              <a:cs typeface="Century Gothic" charset="0"/>
            </a:rPr>
            <a:t>NDRI</a:t>
          </a:r>
          <a:r>
            <a:rPr lang="en-US" sz="1100" b="0" dirty="0">
              <a:latin typeface="Century Gothic" charset="0"/>
              <a:ea typeface="Century Gothic" charset="0"/>
              <a:cs typeface="Century Gothic" charset="0"/>
            </a:rPr>
            <a:t>)</a:t>
          </a:r>
        </a:p>
      </dgm:t>
    </dgm:pt>
    <dgm:pt modelId="{D486DDC0-F0E1-7543-808E-A04DCD2C5E74}" type="parTrans" cxnId="{ADAC6A93-4EF7-0541-8B15-FF476655B64C}">
      <dgm:prSet/>
      <dgm:spPr/>
      <dgm:t>
        <a:bodyPr/>
        <a:lstStyle/>
        <a:p>
          <a:endParaRPr lang="en-US" sz="1100"/>
        </a:p>
      </dgm:t>
    </dgm:pt>
    <dgm:pt modelId="{73EDDBC8-8BDB-184A-B63C-BC1010B7708F}" type="sibTrans" cxnId="{ADAC6A93-4EF7-0541-8B15-FF476655B64C}">
      <dgm:prSet/>
      <dgm:spPr/>
      <dgm:t>
        <a:bodyPr/>
        <a:lstStyle/>
        <a:p>
          <a:endParaRPr lang="en-US" sz="1100"/>
        </a:p>
      </dgm:t>
    </dgm:pt>
    <dgm:pt modelId="{F24F1799-1869-724C-B4F1-070F82816CCC}">
      <dgm:prSet custT="1"/>
      <dgm:spPr>
        <a:noFill/>
      </dgm:spPr>
      <dgm:t>
        <a:bodyPr/>
        <a:lstStyle/>
        <a:p>
          <a:r>
            <a:rPr lang="en-GB" altLang="en-US" sz="1100" dirty="0">
              <a:effectLst/>
              <a:latin typeface="Century Gothic" charset="0"/>
              <a:ea typeface="Century Gothic" charset="0"/>
              <a:cs typeface="Century Gothic" charset="0"/>
            </a:rPr>
            <a:t>Noradrenergic and specific Serotonergic</a:t>
          </a:r>
          <a:br>
            <a:rPr lang="en-GB" altLang="en-US" sz="1100" dirty="0">
              <a:effectLst/>
              <a:latin typeface="Century Gothic" charset="0"/>
              <a:ea typeface="Century Gothic" charset="0"/>
              <a:cs typeface="Century Gothic" charset="0"/>
            </a:rPr>
          </a:br>
          <a:r>
            <a:rPr lang="en-GB" altLang="en-US" sz="1100" dirty="0">
              <a:effectLst/>
              <a:latin typeface="Century Gothic" charset="0"/>
              <a:ea typeface="Century Gothic" charset="0"/>
              <a:cs typeface="Century Gothic" charset="0"/>
            </a:rPr>
            <a:t>Antidepressant (</a:t>
          </a:r>
          <a:r>
            <a:rPr lang="en-GB" altLang="en-US" sz="1100" b="1" dirty="0" err="1">
              <a:solidFill>
                <a:srgbClr val="0432FF"/>
              </a:solidFill>
              <a:latin typeface="Century Gothic" charset="0"/>
              <a:ea typeface="Century Gothic" charset="0"/>
              <a:cs typeface="Century Gothic" charset="0"/>
            </a:rPr>
            <a:t>NaSSA</a:t>
          </a:r>
          <a:r>
            <a:rPr lang="en-GB" altLang="en-US" sz="1100" dirty="0">
              <a:effectLst/>
              <a:latin typeface="Century Gothic" charset="0"/>
              <a:ea typeface="Century Gothic" charset="0"/>
              <a:cs typeface="Century Gothic" charset="0"/>
            </a:rPr>
            <a:t>)</a:t>
          </a:r>
          <a:endParaRPr lang="en-US" sz="1100" dirty="0">
            <a:latin typeface="Century Gothic" charset="0"/>
            <a:ea typeface="Century Gothic" charset="0"/>
            <a:cs typeface="Century Gothic" charset="0"/>
          </a:endParaRPr>
        </a:p>
      </dgm:t>
    </dgm:pt>
    <dgm:pt modelId="{3B238D11-AB94-6849-8FF1-7A2BA03848B2}" type="parTrans" cxnId="{4DB9AFFF-D57F-6B4E-9A7A-498369AF5322}">
      <dgm:prSet/>
      <dgm:spPr/>
      <dgm:t>
        <a:bodyPr/>
        <a:lstStyle/>
        <a:p>
          <a:endParaRPr lang="en-US" sz="1100"/>
        </a:p>
      </dgm:t>
    </dgm:pt>
    <dgm:pt modelId="{04848BA0-0E9B-A34B-A750-2B1ED9B3D5D3}" type="sibTrans" cxnId="{4DB9AFFF-D57F-6B4E-9A7A-498369AF5322}">
      <dgm:prSet/>
      <dgm:spPr/>
      <dgm:t>
        <a:bodyPr/>
        <a:lstStyle/>
        <a:p>
          <a:endParaRPr lang="en-US" sz="1100"/>
        </a:p>
      </dgm:t>
    </dgm:pt>
    <dgm:pt modelId="{4100B180-E506-6745-A9DB-BD9D0120BD4B}">
      <dgm:prSet custT="1"/>
      <dgm:spPr>
        <a:noFill/>
      </dgm:spPr>
      <dgm:t>
        <a:bodyPr/>
        <a:lstStyle/>
        <a:p>
          <a:r>
            <a:rPr lang="en-GB" altLang="en-US" sz="1100" dirty="0">
              <a:effectLst/>
              <a:latin typeface="Century Gothic" charset="0"/>
              <a:ea typeface="Century Gothic" charset="0"/>
              <a:cs typeface="Century Gothic" charset="0"/>
            </a:rPr>
            <a:t>Serotonin-2A Antagonist and serotonin Reuptake Inhibitors (</a:t>
          </a:r>
          <a:r>
            <a:rPr lang="en-GB" altLang="en-US" sz="1100" b="1" dirty="0">
              <a:solidFill>
                <a:srgbClr val="0432FF"/>
              </a:solidFill>
              <a:latin typeface="Century Gothic" charset="0"/>
              <a:ea typeface="Century Gothic" charset="0"/>
              <a:cs typeface="Century Gothic" charset="0"/>
            </a:rPr>
            <a:t>SARI</a:t>
          </a:r>
          <a:r>
            <a:rPr lang="en-GB" altLang="en-US" sz="1100" dirty="0">
              <a:effectLst/>
              <a:latin typeface="Century Gothic" charset="0"/>
              <a:ea typeface="Century Gothic" charset="0"/>
              <a:cs typeface="Century Gothic" charset="0"/>
            </a:rPr>
            <a:t>)</a:t>
          </a:r>
          <a:endParaRPr lang="en-US" sz="1100" dirty="0">
            <a:latin typeface="Century Gothic" charset="0"/>
            <a:ea typeface="Century Gothic" charset="0"/>
            <a:cs typeface="Century Gothic" charset="0"/>
          </a:endParaRPr>
        </a:p>
      </dgm:t>
    </dgm:pt>
    <dgm:pt modelId="{A1671C77-E452-AD4F-8841-CBCF6897786A}" type="parTrans" cxnId="{2739D0D7-9B2E-E840-B132-DA888A82B7B4}">
      <dgm:prSet/>
      <dgm:spPr/>
      <dgm:t>
        <a:bodyPr/>
        <a:lstStyle/>
        <a:p>
          <a:endParaRPr lang="en-US" sz="1100"/>
        </a:p>
      </dgm:t>
    </dgm:pt>
    <dgm:pt modelId="{C696556F-20C2-594E-9A15-088BBFDEBAAE}" type="sibTrans" cxnId="{2739D0D7-9B2E-E840-B132-DA888A82B7B4}">
      <dgm:prSet/>
      <dgm:spPr/>
      <dgm:t>
        <a:bodyPr/>
        <a:lstStyle/>
        <a:p>
          <a:endParaRPr lang="en-US" sz="1100"/>
        </a:p>
      </dgm:t>
    </dgm:pt>
    <dgm:pt modelId="{14878B12-D822-C44D-A743-B2F69BE6CC94}" type="pres">
      <dgm:prSet presAssocID="{C645BD55-18A0-0247-949A-A0AFFEC7A83B}" presName="Name0" presStyleCnt="0">
        <dgm:presLayoutVars>
          <dgm:chMax val="7"/>
          <dgm:chPref val="7"/>
          <dgm:dir/>
        </dgm:presLayoutVars>
      </dgm:prSet>
      <dgm:spPr/>
      <dgm:t>
        <a:bodyPr/>
        <a:lstStyle/>
        <a:p>
          <a:endParaRPr lang="en-US"/>
        </a:p>
      </dgm:t>
    </dgm:pt>
    <dgm:pt modelId="{E8D13A89-B4EB-C14E-8596-784714A50F36}" type="pres">
      <dgm:prSet presAssocID="{C645BD55-18A0-0247-949A-A0AFFEC7A83B}" presName="Name1" presStyleCnt="0"/>
      <dgm:spPr/>
    </dgm:pt>
    <dgm:pt modelId="{B861AD74-B71A-5D45-9CE9-322FB15668DC}" type="pres">
      <dgm:prSet presAssocID="{C645BD55-18A0-0247-949A-A0AFFEC7A83B}" presName="cycle" presStyleCnt="0"/>
      <dgm:spPr/>
    </dgm:pt>
    <dgm:pt modelId="{FBD50E08-90EB-D042-818F-D2BA88019F1D}" type="pres">
      <dgm:prSet presAssocID="{C645BD55-18A0-0247-949A-A0AFFEC7A83B}" presName="srcNode" presStyleLbl="node1" presStyleIdx="0" presStyleCnt="6"/>
      <dgm:spPr/>
    </dgm:pt>
    <dgm:pt modelId="{7B83989C-354A-8C49-AD2B-60946DFBF668}" type="pres">
      <dgm:prSet presAssocID="{C645BD55-18A0-0247-949A-A0AFFEC7A83B}" presName="conn" presStyleLbl="parChTrans1D2" presStyleIdx="0" presStyleCnt="1"/>
      <dgm:spPr/>
      <dgm:t>
        <a:bodyPr/>
        <a:lstStyle/>
        <a:p>
          <a:endParaRPr lang="en-US"/>
        </a:p>
      </dgm:t>
    </dgm:pt>
    <dgm:pt modelId="{ACC7CE8E-7B77-FB4F-8278-CF599F792FFD}" type="pres">
      <dgm:prSet presAssocID="{C645BD55-18A0-0247-949A-A0AFFEC7A83B}" presName="extraNode" presStyleLbl="node1" presStyleIdx="0" presStyleCnt="6"/>
      <dgm:spPr/>
    </dgm:pt>
    <dgm:pt modelId="{FAD6387C-4D5D-E44B-883A-046D47E78410}" type="pres">
      <dgm:prSet presAssocID="{C645BD55-18A0-0247-949A-A0AFFEC7A83B}" presName="dstNode" presStyleLbl="node1" presStyleIdx="0" presStyleCnt="6"/>
      <dgm:spPr/>
    </dgm:pt>
    <dgm:pt modelId="{49888CC3-AF6A-0E40-9B1F-F2CAF291011A}" type="pres">
      <dgm:prSet presAssocID="{7548BC54-AB71-2643-8422-F7454DF9D98C}" presName="text_1" presStyleLbl="node1" presStyleIdx="0" presStyleCnt="6">
        <dgm:presLayoutVars>
          <dgm:bulletEnabled val="1"/>
        </dgm:presLayoutVars>
      </dgm:prSet>
      <dgm:spPr/>
      <dgm:t>
        <a:bodyPr/>
        <a:lstStyle/>
        <a:p>
          <a:endParaRPr lang="en-US"/>
        </a:p>
      </dgm:t>
    </dgm:pt>
    <dgm:pt modelId="{DB6695A7-0ADC-9D4C-AEEA-94C35E79BFE4}" type="pres">
      <dgm:prSet presAssocID="{7548BC54-AB71-2643-8422-F7454DF9D98C}" presName="accent_1" presStyleCnt="0"/>
      <dgm:spPr/>
    </dgm:pt>
    <dgm:pt modelId="{D0308798-50C7-F74A-8181-05D7C5F6067E}" type="pres">
      <dgm:prSet presAssocID="{7548BC54-AB71-2643-8422-F7454DF9D98C}" presName="accentRepeatNode" presStyleLbl="solidFgAcc1" presStyleIdx="0" presStyleCnt="6"/>
      <dgm:spPr/>
    </dgm:pt>
    <dgm:pt modelId="{350A1C0D-906C-1049-8DA4-7DE44A699DD0}" type="pres">
      <dgm:prSet presAssocID="{3690EA86-757E-D543-B46D-9D9423387456}" presName="text_2" presStyleLbl="node1" presStyleIdx="1" presStyleCnt="6">
        <dgm:presLayoutVars>
          <dgm:bulletEnabled val="1"/>
        </dgm:presLayoutVars>
      </dgm:prSet>
      <dgm:spPr/>
      <dgm:t>
        <a:bodyPr/>
        <a:lstStyle/>
        <a:p>
          <a:endParaRPr lang="en-US"/>
        </a:p>
      </dgm:t>
    </dgm:pt>
    <dgm:pt modelId="{68B76569-0D66-5F43-AE27-57AE833E5CFC}" type="pres">
      <dgm:prSet presAssocID="{3690EA86-757E-D543-B46D-9D9423387456}" presName="accent_2" presStyleCnt="0"/>
      <dgm:spPr/>
    </dgm:pt>
    <dgm:pt modelId="{0958B492-9B75-2F44-9086-701CEAE04A27}" type="pres">
      <dgm:prSet presAssocID="{3690EA86-757E-D543-B46D-9D9423387456}" presName="accentRepeatNode" presStyleLbl="solidFgAcc1" presStyleIdx="1" presStyleCnt="6"/>
      <dgm:spPr/>
    </dgm:pt>
    <dgm:pt modelId="{7E47190F-61A6-E148-844F-22DB1B8EA345}" type="pres">
      <dgm:prSet presAssocID="{AD6EC03D-0DE9-5A4D-ADE1-59FADF4DABBC}" presName="text_3" presStyleLbl="node1" presStyleIdx="2" presStyleCnt="6">
        <dgm:presLayoutVars>
          <dgm:bulletEnabled val="1"/>
        </dgm:presLayoutVars>
      </dgm:prSet>
      <dgm:spPr/>
      <dgm:t>
        <a:bodyPr/>
        <a:lstStyle/>
        <a:p>
          <a:endParaRPr lang="en-US"/>
        </a:p>
      </dgm:t>
    </dgm:pt>
    <dgm:pt modelId="{042E206A-E4C6-EB49-B1F6-ED0E880B6A3A}" type="pres">
      <dgm:prSet presAssocID="{AD6EC03D-0DE9-5A4D-ADE1-59FADF4DABBC}" presName="accent_3" presStyleCnt="0"/>
      <dgm:spPr/>
    </dgm:pt>
    <dgm:pt modelId="{3BF2F436-9E30-8B4B-BBE0-160DC2D240EF}" type="pres">
      <dgm:prSet presAssocID="{AD6EC03D-0DE9-5A4D-ADE1-59FADF4DABBC}" presName="accentRepeatNode" presStyleLbl="solidFgAcc1" presStyleIdx="2" presStyleCnt="6"/>
      <dgm:spPr/>
    </dgm:pt>
    <dgm:pt modelId="{DB25D730-445D-D249-8CFF-5E7637DE4410}" type="pres">
      <dgm:prSet presAssocID="{F715E690-611A-1445-B310-47C416E30AD9}" presName="text_4" presStyleLbl="node1" presStyleIdx="3" presStyleCnt="6" custLinFactNeighborY="5815">
        <dgm:presLayoutVars>
          <dgm:bulletEnabled val="1"/>
        </dgm:presLayoutVars>
      </dgm:prSet>
      <dgm:spPr/>
      <dgm:t>
        <a:bodyPr/>
        <a:lstStyle/>
        <a:p>
          <a:endParaRPr lang="en-US"/>
        </a:p>
      </dgm:t>
    </dgm:pt>
    <dgm:pt modelId="{5EB15BD4-FE68-FE42-9F11-3ACCD1E22418}" type="pres">
      <dgm:prSet presAssocID="{F715E690-611A-1445-B310-47C416E30AD9}" presName="accent_4" presStyleCnt="0"/>
      <dgm:spPr/>
    </dgm:pt>
    <dgm:pt modelId="{316CA607-C4B4-C046-BB75-986DC0D64438}" type="pres">
      <dgm:prSet presAssocID="{F715E690-611A-1445-B310-47C416E30AD9}" presName="accentRepeatNode" presStyleLbl="solidFgAcc1" presStyleIdx="3" presStyleCnt="6"/>
      <dgm:spPr/>
    </dgm:pt>
    <dgm:pt modelId="{CA273F4C-CFDD-C348-817F-373B55F833D2}" type="pres">
      <dgm:prSet presAssocID="{F24F1799-1869-724C-B4F1-070F82816CCC}" presName="text_5" presStyleLbl="node1" presStyleIdx="4" presStyleCnt="6">
        <dgm:presLayoutVars>
          <dgm:bulletEnabled val="1"/>
        </dgm:presLayoutVars>
      </dgm:prSet>
      <dgm:spPr/>
      <dgm:t>
        <a:bodyPr/>
        <a:lstStyle/>
        <a:p>
          <a:endParaRPr lang="en-US"/>
        </a:p>
      </dgm:t>
    </dgm:pt>
    <dgm:pt modelId="{22C0930E-5C84-164B-9D02-DFB9F2865503}" type="pres">
      <dgm:prSet presAssocID="{F24F1799-1869-724C-B4F1-070F82816CCC}" presName="accent_5" presStyleCnt="0"/>
      <dgm:spPr/>
    </dgm:pt>
    <dgm:pt modelId="{AD34FCD5-961D-F046-A0D3-8F96384EC173}" type="pres">
      <dgm:prSet presAssocID="{F24F1799-1869-724C-B4F1-070F82816CCC}" presName="accentRepeatNode" presStyleLbl="solidFgAcc1" presStyleIdx="4" presStyleCnt="6"/>
      <dgm:spPr/>
    </dgm:pt>
    <dgm:pt modelId="{824E85E9-2ECA-C04B-AA9D-83959A417CC1}" type="pres">
      <dgm:prSet presAssocID="{4100B180-E506-6745-A9DB-BD9D0120BD4B}" presName="text_6" presStyleLbl="node1" presStyleIdx="5" presStyleCnt="6">
        <dgm:presLayoutVars>
          <dgm:bulletEnabled val="1"/>
        </dgm:presLayoutVars>
      </dgm:prSet>
      <dgm:spPr/>
      <dgm:t>
        <a:bodyPr/>
        <a:lstStyle/>
        <a:p>
          <a:endParaRPr lang="en-US"/>
        </a:p>
      </dgm:t>
    </dgm:pt>
    <dgm:pt modelId="{EC5741C2-2959-2B49-939D-3C15F175FC14}" type="pres">
      <dgm:prSet presAssocID="{4100B180-E506-6745-A9DB-BD9D0120BD4B}" presName="accent_6" presStyleCnt="0"/>
      <dgm:spPr/>
    </dgm:pt>
    <dgm:pt modelId="{7DFBFE64-966D-A042-93B9-E4EDCDC93DCA}" type="pres">
      <dgm:prSet presAssocID="{4100B180-E506-6745-A9DB-BD9D0120BD4B}" presName="accentRepeatNode" presStyleLbl="solidFgAcc1" presStyleIdx="5" presStyleCnt="6"/>
      <dgm:spPr/>
    </dgm:pt>
  </dgm:ptLst>
  <dgm:cxnLst>
    <dgm:cxn modelId="{7D277458-EC0F-204A-8BD0-BA9C857DF788}" srcId="{C645BD55-18A0-0247-949A-A0AFFEC7A83B}" destId="{7548BC54-AB71-2643-8422-F7454DF9D98C}" srcOrd="0" destOrd="0" parTransId="{BF6B8585-2460-BF4F-B2E2-AAB3E584F90C}" sibTransId="{74A22411-595D-454A-974D-3F867272A6A2}"/>
    <dgm:cxn modelId="{B59E9783-17B9-4D4C-A96F-6DC3A4FCE88B}" srcId="{C645BD55-18A0-0247-949A-A0AFFEC7A83B}" destId="{AD6EC03D-0DE9-5A4D-ADE1-59FADF4DABBC}" srcOrd="2" destOrd="0" parTransId="{71D4E5FA-F602-234C-982E-9B8BFAE1871F}" sibTransId="{9E41EFD5-47BA-A748-A955-A7445452ADD3}"/>
    <dgm:cxn modelId="{E539E85E-11EF-C34C-8CF8-23600D160FC9}" type="presOf" srcId="{3690EA86-757E-D543-B46D-9D9423387456}" destId="{350A1C0D-906C-1049-8DA4-7DE44A699DD0}" srcOrd="0" destOrd="0" presId="urn:microsoft.com/office/officeart/2008/layout/VerticalCurvedList"/>
    <dgm:cxn modelId="{ADAC6A93-4EF7-0541-8B15-FF476655B64C}" srcId="{C645BD55-18A0-0247-949A-A0AFFEC7A83B}" destId="{F715E690-611A-1445-B310-47C416E30AD9}" srcOrd="3" destOrd="0" parTransId="{D486DDC0-F0E1-7543-808E-A04DCD2C5E74}" sibTransId="{73EDDBC8-8BDB-184A-B63C-BC1010B7708F}"/>
    <dgm:cxn modelId="{5E5DF341-1BEE-7849-8C88-E9C1DA2DDC41}" type="presOf" srcId="{7548BC54-AB71-2643-8422-F7454DF9D98C}" destId="{49888CC3-AF6A-0E40-9B1F-F2CAF291011A}" srcOrd="0" destOrd="0" presId="urn:microsoft.com/office/officeart/2008/layout/VerticalCurvedList"/>
    <dgm:cxn modelId="{2739D0D7-9B2E-E840-B132-DA888A82B7B4}" srcId="{C645BD55-18A0-0247-949A-A0AFFEC7A83B}" destId="{4100B180-E506-6745-A9DB-BD9D0120BD4B}" srcOrd="5" destOrd="0" parTransId="{A1671C77-E452-AD4F-8841-CBCF6897786A}" sibTransId="{C696556F-20C2-594E-9A15-088BBFDEBAAE}"/>
    <dgm:cxn modelId="{F5BBC679-9389-5846-973D-21D1B47E5283}" type="presOf" srcId="{F24F1799-1869-724C-B4F1-070F82816CCC}" destId="{CA273F4C-CFDD-C348-817F-373B55F833D2}" srcOrd="0" destOrd="0" presId="urn:microsoft.com/office/officeart/2008/layout/VerticalCurvedList"/>
    <dgm:cxn modelId="{3D297FA8-12C8-4641-ABEB-25453350385F}" srcId="{C645BD55-18A0-0247-949A-A0AFFEC7A83B}" destId="{3690EA86-757E-D543-B46D-9D9423387456}" srcOrd="1" destOrd="0" parTransId="{A8FA7BEF-EEA1-3749-B4A5-8AB46ED84D76}" sibTransId="{9A8FC1BB-BC5C-904A-B1BB-FA807BC29C8B}"/>
    <dgm:cxn modelId="{55BF5442-7923-B042-8DFC-FF92E16A3885}" type="presOf" srcId="{F715E690-611A-1445-B310-47C416E30AD9}" destId="{DB25D730-445D-D249-8CFF-5E7637DE4410}" srcOrd="0" destOrd="0" presId="urn:microsoft.com/office/officeart/2008/layout/VerticalCurvedList"/>
    <dgm:cxn modelId="{4DB9AFFF-D57F-6B4E-9A7A-498369AF5322}" srcId="{C645BD55-18A0-0247-949A-A0AFFEC7A83B}" destId="{F24F1799-1869-724C-B4F1-070F82816CCC}" srcOrd="4" destOrd="0" parTransId="{3B238D11-AB94-6849-8FF1-7A2BA03848B2}" sibTransId="{04848BA0-0E9B-A34B-A750-2B1ED9B3D5D3}"/>
    <dgm:cxn modelId="{FA2B7CD6-DF12-A246-827B-A151055D9B28}" type="presOf" srcId="{AD6EC03D-0DE9-5A4D-ADE1-59FADF4DABBC}" destId="{7E47190F-61A6-E148-844F-22DB1B8EA345}" srcOrd="0" destOrd="0" presId="urn:microsoft.com/office/officeart/2008/layout/VerticalCurvedList"/>
    <dgm:cxn modelId="{7DC35AD8-8290-BF4B-98AC-A758EC6170A4}" type="presOf" srcId="{C645BD55-18A0-0247-949A-A0AFFEC7A83B}" destId="{14878B12-D822-C44D-A743-B2F69BE6CC94}" srcOrd="0" destOrd="0" presId="urn:microsoft.com/office/officeart/2008/layout/VerticalCurvedList"/>
    <dgm:cxn modelId="{B7C1C784-DAE5-1F49-B047-839D82504AB6}" type="presOf" srcId="{4100B180-E506-6745-A9DB-BD9D0120BD4B}" destId="{824E85E9-2ECA-C04B-AA9D-83959A417CC1}" srcOrd="0" destOrd="0" presId="urn:microsoft.com/office/officeart/2008/layout/VerticalCurvedList"/>
    <dgm:cxn modelId="{6A3B4764-17CF-EC42-95D1-767580D8437B}" type="presOf" srcId="{74A22411-595D-454A-974D-3F867272A6A2}" destId="{7B83989C-354A-8C49-AD2B-60946DFBF668}" srcOrd="0" destOrd="0" presId="urn:microsoft.com/office/officeart/2008/layout/VerticalCurvedList"/>
    <dgm:cxn modelId="{B18AADD4-45C3-B140-AC5A-8EC52A3AA658}" type="presParOf" srcId="{14878B12-D822-C44D-A743-B2F69BE6CC94}" destId="{E8D13A89-B4EB-C14E-8596-784714A50F36}" srcOrd="0" destOrd="0" presId="urn:microsoft.com/office/officeart/2008/layout/VerticalCurvedList"/>
    <dgm:cxn modelId="{2647A6B7-8B28-6149-B04C-71E9A7C6DC4A}" type="presParOf" srcId="{E8D13A89-B4EB-C14E-8596-784714A50F36}" destId="{B861AD74-B71A-5D45-9CE9-322FB15668DC}" srcOrd="0" destOrd="0" presId="urn:microsoft.com/office/officeart/2008/layout/VerticalCurvedList"/>
    <dgm:cxn modelId="{856E11F1-6838-5947-8840-B2BF1EE641B1}" type="presParOf" srcId="{B861AD74-B71A-5D45-9CE9-322FB15668DC}" destId="{FBD50E08-90EB-D042-818F-D2BA88019F1D}" srcOrd="0" destOrd="0" presId="urn:microsoft.com/office/officeart/2008/layout/VerticalCurvedList"/>
    <dgm:cxn modelId="{4A089874-2FBA-AF42-9193-25DCA443D568}" type="presParOf" srcId="{B861AD74-B71A-5D45-9CE9-322FB15668DC}" destId="{7B83989C-354A-8C49-AD2B-60946DFBF668}" srcOrd="1" destOrd="0" presId="urn:microsoft.com/office/officeart/2008/layout/VerticalCurvedList"/>
    <dgm:cxn modelId="{83C9D4CD-9D96-A84C-87A2-C45A6FB25589}" type="presParOf" srcId="{B861AD74-B71A-5D45-9CE9-322FB15668DC}" destId="{ACC7CE8E-7B77-FB4F-8278-CF599F792FFD}" srcOrd="2" destOrd="0" presId="urn:microsoft.com/office/officeart/2008/layout/VerticalCurvedList"/>
    <dgm:cxn modelId="{3B4A54D0-D7C1-B140-9FD7-4450DFEC7D4A}" type="presParOf" srcId="{B861AD74-B71A-5D45-9CE9-322FB15668DC}" destId="{FAD6387C-4D5D-E44B-883A-046D47E78410}" srcOrd="3" destOrd="0" presId="urn:microsoft.com/office/officeart/2008/layout/VerticalCurvedList"/>
    <dgm:cxn modelId="{76651D97-43B1-5245-BDAF-1C9447B7748D}" type="presParOf" srcId="{E8D13A89-B4EB-C14E-8596-784714A50F36}" destId="{49888CC3-AF6A-0E40-9B1F-F2CAF291011A}" srcOrd="1" destOrd="0" presId="urn:microsoft.com/office/officeart/2008/layout/VerticalCurvedList"/>
    <dgm:cxn modelId="{04417382-5635-A54B-A3F7-9B29DDAC11DB}" type="presParOf" srcId="{E8D13A89-B4EB-C14E-8596-784714A50F36}" destId="{DB6695A7-0ADC-9D4C-AEEA-94C35E79BFE4}" srcOrd="2" destOrd="0" presId="urn:microsoft.com/office/officeart/2008/layout/VerticalCurvedList"/>
    <dgm:cxn modelId="{FA416B82-B20B-A94C-85B9-601BF1072425}" type="presParOf" srcId="{DB6695A7-0ADC-9D4C-AEEA-94C35E79BFE4}" destId="{D0308798-50C7-F74A-8181-05D7C5F6067E}" srcOrd="0" destOrd="0" presId="urn:microsoft.com/office/officeart/2008/layout/VerticalCurvedList"/>
    <dgm:cxn modelId="{5A937D54-945A-1C47-AF07-E19ECC9C451D}" type="presParOf" srcId="{E8D13A89-B4EB-C14E-8596-784714A50F36}" destId="{350A1C0D-906C-1049-8DA4-7DE44A699DD0}" srcOrd="3" destOrd="0" presId="urn:microsoft.com/office/officeart/2008/layout/VerticalCurvedList"/>
    <dgm:cxn modelId="{00E093C4-ECCE-FB40-9741-829A9A538FE6}" type="presParOf" srcId="{E8D13A89-B4EB-C14E-8596-784714A50F36}" destId="{68B76569-0D66-5F43-AE27-57AE833E5CFC}" srcOrd="4" destOrd="0" presId="urn:microsoft.com/office/officeart/2008/layout/VerticalCurvedList"/>
    <dgm:cxn modelId="{68E7650A-59BF-A545-92DF-1598B12F7307}" type="presParOf" srcId="{68B76569-0D66-5F43-AE27-57AE833E5CFC}" destId="{0958B492-9B75-2F44-9086-701CEAE04A27}" srcOrd="0" destOrd="0" presId="urn:microsoft.com/office/officeart/2008/layout/VerticalCurvedList"/>
    <dgm:cxn modelId="{30C512A7-37EE-2049-87EB-AD36DCA2F160}" type="presParOf" srcId="{E8D13A89-B4EB-C14E-8596-784714A50F36}" destId="{7E47190F-61A6-E148-844F-22DB1B8EA345}" srcOrd="5" destOrd="0" presId="urn:microsoft.com/office/officeart/2008/layout/VerticalCurvedList"/>
    <dgm:cxn modelId="{992E8FB5-16B3-E14E-8D23-8F6E4945D270}" type="presParOf" srcId="{E8D13A89-B4EB-C14E-8596-784714A50F36}" destId="{042E206A-E4C6-EB49-B1F6-ED0E880B6A3A}" srcOrd="6" destOrd="0" presId="urn:microsoft.com/office/officeart/2008/layout/VerticalCurvedList"/>
    <dgm:cxn modelId="{86D834FC-3FAF-2D42-BE37-BD8EED6D1A9E}" type="presParOf" srcId="{042E206A-E4C6-EB49-B1F6-ED0E880B6A3A}" destId="{3BF2F436-9E30-8B4B-BBE0-160DC2D240EF}" srcOrd="0" destOrd="0" presId="urn:microsoft.com/office/officeart/2008/layout/VerticalCurvedList"/>
    <dgm:cxn modelId="{995E01F8-BA59-044F-8A6A-4320FC6E993A}" type="presParOf" srcId="{E8D13A89-B4EB-C14E-8596-784714A50F36}" destId="{DB25D730-445D-D249-8CFF-5E7637DE4410}" srcOrd="7" destOrd="0" presId="urn:microsoft.com/office/officeart/2008/layout/VerticalCurvedList"/>
    <dgm:cxn modelId="{204824E8-24A1-4149-A15F-7D87E8C21F91}" type="presParOf" srcId="{E8D13A89-B4EB-C14E-8596-784714A50F36}" destId="{5EB15BD4-FE68-FE42-9F11-3ACCD1E22418}" srcOrd="8" destOrd="0" presId="urn:microsoft.com/office/officeart/2008/layout/VerticalCurvedList"/>
    <dgm:cxn modelId="{D5B1DF75-D827-4C4A-A372-793D1AB67225}" type="presParOf" srcId="{5EB15BD4-FE68-FE42-9F11-3ACCD1E22418}" destId="{316CA607-C4B4-C046-BB75-986DC0D64438}" srcOrd="0" destOrd="0" presId="urn:microsoft.com/office/officeart/2008/layout/VerticalCurvedList"/>
    <dgm:cxn modelId="{C67F304C-58F6-7041-8742-4768F5D97E3A}" type="presParOf" srcId="{E8D13A89-B4EB-C14E-8596-784714A50F36}" destId="{CA273F4C-CFDD-C348-817F-373B55F833D2}" srcOrd="9" destOrd="0" presId="urn:microsoft.com/office/officeart/2008/layout/VerticalCurvedList"/>
    <dgm:cxn modelId="{816B4814-6E13-F941-B6C5-7EC9B7D45033}" type="presParOf" srcId="{E8D13A89-B4EB-C14E-8596-784714A50F36}" destId="{22C0930E-5C84-164B-9D02-DFB9F2865503}" srcOrd="10" destOrd="0" presId="urn:microsoft.com/office/officeart/2008/layout/VerticalCurvedList"/>
    <dgm:cxn modelId="{9EA049E7-1E5E-A440-880D-2467616127A5}" type="presParOf" srcId="{22C0930E-5C84-164B-9D02-DFB9F2865503}" destId="{AD34FCD5-961D-F046-A0D3-8F96384EC173}" srcOrd="0" destOrd="0" presId="urn:microsoft.com/office/officeart/2008/layout/VerticalCurvedList"/>
    <dgm:cxn modelId="{EFA26DDE-B728-D84E-AA85-5E1B2F92F40F}" type="presParOf" srcId="{E8D13A89-B4EB-C14E-8596-784714A50F36}" destId="{824E85E9-2ECA-C04B-AA9D-83959A417CC1}" srcOrd="11" destOrd="0" presId="urn:microsoft.com/office/officeart/2008/layout/VerticalCurvedList"/>
    <dgm:cxn modelId="{014835C7-EFC3-BF4F-A262-5BBD420BADEF}" type="presParOf" srcId="{E8D13A89-B4EB-C14E-8596-784714A50F36}" destId="{EC5741C2-2959-2B49-939D-3C15F175FC14}" srcOrd="12" destOrd="0" presId="urn:microsoft.com/office/officeart/2008/layout/VerticalCurvedList"/>
    <dgm:cxn modelId="{98DEE71E-8644-414D-BF51-6D346FE8B255}" type="presParOf" srcId="{EC5741C2-2959-2B49-939D-3C15F175FC14}" destId="{7DFBFE64-966D-A042-93B9-E4EDCDC93DC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CE954-7EA0-804F-921F-A93BF07AF4DD}">
      <dsp:nvSpPr>
        <dsp:cNvPr id="0" name=""/>
        <dsp:cNvSpPr/>
      </dsp:nvSpPr>
      <dsp:spPr>
        <a:xfrm>
          <a:off x="1905809" y="3586588"/>
          <a:ext cx="187948" cy="443620"/>
        </a:xfrm>
        <a:custGeom>
          <a:avLst/>
          <a:gdLst/>
          <a:ahLst/>
          <a:cxnLst/>
          <a:rect l="0" t="0" r="0" b="0"/>
          <a:pathLst>
            <a:path>
              <a:moveTo>
                <a:pt x="0" y="0"/>
              </a:moveTo>
              <a:lnTo>
                <a:pt x="93974" y="0"/>
              </a:lnTo>
              <a:lnTo>
                <a:pt x="93974" y="443620"/>
              </a:lnTo>
              <a:lnTo>
                <a:pt x="187948" y="4436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987738" y="3796354"/>
        <a:ext cx="24089" cy="24089"/>
      </dsp:txXfrm>
    </dsp:sp>
    <dsp:sp modelId="{91E473BD-37D6-2341-8AAA-4EFEA0D20723}">
      <dsp:nvSpPr>
        <dsp:cNvPr id="0" name=""/>
        <dsp:cNvSpPr/>
      </dsp:nvSpPr>
      <dsp:spPr>
        <a:xfrm>
          <a:off x="1905809" y="3540868"/>
          <a:ext cx="187948" cy="91440"/>
        </a:xfrm>
        <a:custGeom>
          <a:avLst/>
          <a:gdLst/>
          <a:ahLst/>
          <a:cxnLst/>
          <a:rect l="0" t="0" r="0" b="0"/>
          <a:pathLst>
            <a:path>
              <a:moveTo>
                <a:pt x="0" y="45720"/>
              </a:moveTo>
              <a:lnTo>
                <a:pt x="93974" y="45720"/>
              </a:lnTo>
              <a:lnTo>
                <a:pt x="93974" y="75000"/>
              </a:lnTo>
              <a:lnTo>
                <a:pt x="187948" y="7500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995028" y="3581833"/>
        <a:ext cx="9510" cy="9510"/>
      </dsp:txXfrm>
    </dsp:sp>
    <dsp:sp modelId="{CB494DCA-4ABE-C140-B5D4-B58F7FFF492D}">
      <dsp:nvSpPr>
        <dsp:cNvPr id="0" name=""/>
        <dsp:cNvSpPr/>
      </dsp:nvSpPr>
      <dsp:spPr>
        <a:xfrm>
          <a:off x="1905809" y="3172249"/>
          <a:ext cx="187948" cy="414339"/>
        </a:xfrm>
        <a:custGeom>
          <a:avLst/>
          <a:gdLst/>
          <a:ahLst/>
          <a:cxnLst/>
          <a:rect l="0" t="0" r="0" b="0"/>
          <a:pathLst>
            <a:path>
              <a:moveTo>
                <a:pt x="0" y="414339"/>
              </a:moveTo>
              <a:lnTo>
                <a:pt x="93974" y="414339"/>
              </a:lnTo>
              <a:lnTo>
                <a:pt x="93974" y="0"/>
              </a:lnTo>
              <a:lnTo>
                <a:pt x="187948"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988409" y="3368044"/>
        <a:ext cx="22748" cy="22748"/>
      </dsp:txXfrm>
    </dsp:sp>
    <dsp:sp modelId="{A7928EC1-9909-2B47-8DFB-DA8D23EEB9BB}">
      <dsp:nvSpPr>
        <dsp:cNvPr id="0" name=""/>
        <dsp:cNvSpPr/>
      </dsp:nvSpPr>
      <dsp:spPr>
        <a:xfrm>
          <a:off x="778120" y="2111951"/>
          <a:ext cx="187948" cy="1474636"/>
        </a:xfrm>
        <a:custGeom>
          <a:avLst/>
          <a:gdLst/>
          <a:ahLst/>
          <a:cxnLst/>
          <a:rect l="0" t="0" r="0" b="0"/>
          <a:pathLst>
            <a:path>
              <a:moveTo>
                <a:pt x="0" y="0"/>
              </a:moveTo>
              <a:lnTo>
                <a:pt x="93974" y="0"/>
              </a:lnTo>
              <a:lnTo>
                <a:pt x="93974" y="1474636"/>
              </a:lnTo>
              <a:lnTo>
                <a:pt x="187948" y="147463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834930" y="2812106"/>
        <a:ext cx="74328" cy="74328"/>
      </dsp:txXfrm>
    </dsp:sp>
    <dsp:sp modelId="{8C83DEDE-1185-994F-B546-970AC902B54C}">
      <dsp:nvSpPr>
        <dsp:cNvPr id="0" name=""/>
        <dsp:cNvSpPr/>
      </dsp:nvSpPr>
      <dsp:spPr>
        <a:xfrm>
          <a:off x="3598930" y="2772751"/>
          <a:ext cx="187948" cy="91440"/>
        </a:xfrm>
        <a:custGeom>
          <a:avLst/>
          <a:gdLst/>
          <a:ahLst/>
          <a:cxnLst/>
          <a:rect l="0" t="0" r="0" b="0"/>
          <a:pathLst>
            <a:path>
              <a:moveTo>
                <a:pt x="0" y="45720"/>
              </a:moveTo>
              <a:lnTo>
                <a:pt x="187948" y="45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3688205" y="2813772"/>
        <a:ext cx="9397" cy="9397"/>
      </dsp:txXfrm>
    </dsp:sp>
    <dsp:sp modelId="{08177846-FE4B-6E41-9A46-93C6F83F447B}">
      <dsp:nvSpPr>
        <dsp:cNvPr id="0" name=""/>
        <dsp:cNvSpPr/>
      </dsp:nvSpPr>
      <dsp:spPr>
        <a:xfrm>
          <a:off x="1905809" y="2336376"/>
          <a:ext cx="187948" cy="482094"/>
        </a:xfrm>
        <a:custGeom>
          <a:avLst/>
          <a:gdLst/>
          <a:ahLst/>
          <a:cxnLst/>
          <a:rect l="0" t="0" r="0" b="0"/>
          <a:pathLst>
            <a:path>
              <a:moveTo>
                <a:pt x="0" y="0"/>
              </a:moveTo>
              <a:lnTo>
                <a:pt x="93974" y="0"/>
              </a:lnTo>
              <a:lnTo>
                <a:pt x="93974" y="482094"/>
              </a:lnTo>
              <a:lnTo>
                <a:pt x="187948" y="48209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986847" y="2564488"/>
        <a:ext cx="25871" cy="25871"/>
      </dsp:txXfrm>
    </dsp:sp>
    <dsp:sp modelId="{70E06833-57CB-184A-821A-A930D9178874}">
      <dsp:nvSpPr>
        <dsp:cNvPr id="0" name=""/>
        <dsp:cNvSpPr/>
      </dsp:nvSpPr>
      <dsp:spPr>
        <a:xfrm>
          <a:off x="3673179" y="1846867"/>
          <a:ext cx="579058" cy="130655"/>
        </a:xfrm>
        <a:custGeom>
          <a:avLst/>
          <a:gdLst/>
          <a:ahLst/>
          <a:cxnLst/>
          <a:rect l="0" t="0" r="0" b="0"/>
          <a:pathLst>
            <a:path>
              <a:moveTo>
                <a:pt x="0" y="130655"/>
              </a:moveTo>
              <a:lnTo>
                <a:pt x="289529" y="130655"/>
              </a:lnTo>
              <a:lnTo>
                <a:pt x="289529" y="0"/>
              </a:lnTo>
              <a:lnTo>
                <a:pt x="579058"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3947868" y="1897354"/>
        <a:ext cx="29680" cy="29680"/>
      </dsp:txXfrm>
    </dsp:sp>
    <dsp:sp modelId="{260CC0FF-BECF-0F4F-AA51-4F23659D9B6D}">
      <dsp:nvSpPr>
        <dsp:cNvPr id="0" name=""/>
        <dsp:cNvSpPr/>
      </dsp:nvSpPr>
      <dsp:spPr>
        <a:xfrm>
          <a:off x="1905809" y="1977522"/>
          <a:ext cx="152736" cy="358854"/>
        </a:xfrm>
        <a:custGeom>
          <a:avLst/>
          <a:gdLst/>
          <a:ahLst/>
          <a:cxnLst/>
          <a:rect l="0" t="0" r="0" b="0"/>
          <a:pathLst>
            <a:path>
              <a:moveTo>
                <a:pt x="0" y="358854"/>
              </a:moveTo>
              <a:lnTo>
                <a:pt x="76368" y="358854"/>
              </a:lnTo>
              <a:lnTo>
                <a:pt x="76368" y="0"/>
              </a:lnTo>
              <a:lnTo>
                <a:pt x="152736"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972427" y="2147199"/>
        <a:ext cx="19500" cy="19500"/>
      </dsp:txXfrm>
    </dsp:sp>
    <dsp:sp modelId="{879B17AF-0586-EA47-9F04-886BC9825218}">
      <dsp:nvSpPr>
        <dsp:cNvPr id="0" name=""/>
        <dsp:cNvSpPr/>
      </dsp:nvSpPr>
      <dsp:spPr>
        <a:xfrm>
          <a:off x="778120" y="2111951"/>
          <a:ext cx="187948" cy="224424"/>
        </a:xfrm>
        <a:custGeom>
          <a:avLst/>
          <a:gdLst/>
          <a:ahLst/>
          <a:cxnLst/>
          <a:rect l="0" t="0" r="0" b="0"/>
          <a:pathLst>
            <a:path>
              <a:moveTo>
                <a:pt x="0" y="0"/>
              </a:moveTo>
              <a:lnTo>
                <a:pt x="93974" y="0"/>
              </a:lnTo>
              <a:lnTo>
                <a:pt x="93974" y="224424"/>
              </a:lnTo>
              <a:lnTo>
                <a:pt x="187948" y="224424"/>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864776" y="2216846"/>
        <a:ext cx="14636" cy="14636"/>
      </dsp:txXfrm>
    </dsp:sp>
    <dsp:sp modelId="{9A925CEC-3BA6-1541-9425-A0DEAF5DC75A}">
      <dsp:nvSpPr>
        <dsp:cNvPr id="0" name=""/>
        <dsp:cNvSpPr/>
      </dsp:nvSpPr>
      <dsp:spPr>
        <a:xfrm>
          <a:off x="2273774" y="699171"/>
          <a:ext cx="178118" cy="714131"/>
        </a:xfrm>
        <a:custGeom>
          <a:avLst/>
          <a:gdLst/>
          <a:ahLst/>
          <a:cxnLst/>
          <a:rect l="0" t="0" r="0" b="0"/>
          <a:pathLst>
            <a:path>
              <a:moveTo>
                <a:pt x="0" y="0"/>
              </a:moveTo>
              <a:lnTo>
                <a:pt x="89059" y="0"/>
              </a:lnTo>
              <a:lnTo>
                <a:pt x="89059" y="714131"/>
              </a:lnTo>
              <a:lnTo>
                <a:pt x="178118" y="7141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2344433" y="1037837"/>
        <a:ext cx="36800" cy="36800"/>
      </dsp:txXfrm>
    </dsp:sp>
    <dsp:sp modelId="{F5EF5B31-48D1-B44D-A6B4-6651AD92C46A}">
      <dsp:nvSpPr>
        <dsp:cNvPr id="0" name=""/>
        <dsp:cNvSpPr/>
      </dsp:nvSpPr>
      <dsp:spPr>
        <a:xfrm>
          <a:off x="2273774" y="699171"/>
          <a:ext cx="178118" cy="178248"/>
        </a:xfrm>
        <a:custGeom>
          <a:avLst/>
          <a:gdLst/>
          <a:ahLst/>
          <a:cxnLst/>
          <a:rect l="0" t="0" r="0" b="0"/>
          <a:pathLst>
            <a:path>
              <a:moveTo>
                <a:pt x="0" y="0"/>
              </a:moveTo>
              <a:lnTo>
                <a:pt x="89059" y="0"/>
              </a:lnTo>
              <a:lnTo>
                <a:pt x="89059" y="178248"/>
              </a:lnTo>
              <a:lnTo>
                <a:pt x="178118" y="17824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2356533" y="781996"/>
        <a:ext cx="12599" cy="12599"/>
      </dsp:txXfrm>
    </dsp:sp>
    <dsp:sp modelId="{D4A6B9F9-F5E7-DB47-8464-34C3D74D12A3}">
      <dsp:nvSpPr>
        <dsp:cNvPr id="0" name=""/>
        <dsp:cNvSpPr/>
      </dsp:nvSpPr>
      <dsp:spPr>
        <a:xfrm>
          <a:off x="2273774" y="420136"/>
          <a:ext cx="221553" cy="279035"/>
        </a:xfrm>
        <a:custGeom>
          <a:avLst/>
          <a:gdLst/>
          <a:ahLst/>
          <a:cxnLst/>
          <a:rect l="0" t="0" r="0" b="0"/>
          <a:pathLst>
            <a:path>
              <a:moveTo>
                <a:pt x="0" y="279035"/>
              </a:moveTo>
              <a:lnTo>
                <a:pt x="110776" y="279035"/>
              </a:lnTo>
              <a:lnTo>
                <a:pt x="110776" y="0"/>
              </a:lnTo>
              <a:lnTo>
                <a:pt x="221553"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2375643" y="550746"/>
        <a:ext cx="17814" cy="17814"/>
      </dsp:txXfrm>
    </dsp:sp>
    <dsp:sp modelId="{318C761A-6952-D346-87EE-EE44D043C1D4}">
      <dsp:nvSpPr>
        <dsp:cNvPr id="0" name=""/>
        <dsp:cNvSpPr/>
      </dsp:nvSpPr>
      <dsp:spPr>
        <a:xfrm>
          <a:off x="778120" y="699171"/>
          <a:ext cx="187948" cy="1412780"/>
        </a:xfrm>
        <a:custGeom>
          <a:avLst/>
          <a:gdLst/>
          <a:ahLst/>
          <a:cxnLst/>
          <a:rect l="0" t="0" r="0" b="0"/>
          <a:pathLst>
            <a:path>
              <a:moveTo>
                <a:pt x="0" y="1412780"/>
              </a:moveTo>
              <a:lnTo>
                <a:pt x="93974" y="1412780"/>
              </a:lnTo>
              <a:lnTo>
                <a:pt x="93974" y="0"/>
              </a:lnTo>
              <a:lnTo>
                <a:pt x="187948"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836464" y="1369931"/>
        <a:ext cx="71261" cy="71261"/>
      </dsp:txXfrm>
    </dsp:sp>
    <dsp:sp modelId="{9C8189F7-621A-F045-9FA4-1FA32F08955D}">
      <dsp:nvSpPr>
        <dsp:cNvPr id="0" name=""/>
        <dsp:cNvSpPr/>
      </dsp:nvSpPr>
      <dsp:spPr>
        <a:xfrm rot="16200000">
          <a:off x="-347524" y="1968698"/>
          <a:ext cx="1964784" cy="286506"/>
        </a:xfrm>
        <a:prstGeom prst="rect">
          <a:avLst/>
        </a:prstGeom>
        <a:solidFill>
          <a:schemeClr val="lt1">
            <a:hueOff val="0"/>
            <a:satOff val="0"/>
            <a:lumOff val="0"/>
            <a:alphaOff val="0"/>
          </a:schemeClr>
        </a:solidFill>
        <a:ln w="19050" cap="flat" cmpd="sng" algn="ctr">
          <a:solidFill>
            <a:srgbClr val="009193"/>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t>Classification </a:t>
          </a:r>
        </a:p>
      </dsp:txBody>
      <dsp:txXfrm>
        <a:off x="-347524" y="1968698"/>
        <a:ext cx="1964784" cy="286506"/>
      </dsp:txXfrm>
    </dsp:sp>
    <dsp:sp modelId="{82B0B1B0-7E0E-9A4C-A216-2A12392E2B49}">
      <dsp:nvSpPr>
        <dsp:cNvPr id="0" name=""/>
        <dsp:cNvSpPr/>
      </dsp:nvSpPr>
      <dsp:spPr>
        <a:xfrm>
          <a:off x="966069" y="494061"/>
          <a:ext cx="1307705" cy="410219"/>
        </a:xfrm>
        <a:prstGeom prst="rect">
          <a:avLst/>
        </a:prstGeom>
        <a:solidFill>
          <a:schemeClr val="lt1">
            <a:hueOff val="0"/>
            <a:satOff val="0"/>
            <a:lumOff val="0"/>
            <a:alphaOff val="0"/>
          </a:schemeClr>
        </a:solidFill>
        <a:ln w="19050" cap="flat" cmpd="sng" algn="ctr">
          <a:solidFill>
            <a:srgbClr val="FF9300">
              <a:alpha val="5882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t>According to severity of symptoms: </a:t>
          </a:r>
          <a:endParaRPr lang="en-US" sz="1000" kern="1200" dirty="0"/>
        </a:p>
      </dsp:txBody>
      <dsp:txXfrm>
        <a:off x="966069" y="494061"/>
        <a:ext cx="1307705" cy="410219"/>
      </dsp:txXfrm>
    </dsp:sp>
    <dsp:sp modelId="{421DEF3F-CEF6-D047-AEE6-5CBF431C7DEE}">
      <dsp:nvSpPr>
        <dsp:cNvPr id="0" name=""/>
        <dsp:cNvSpPr/>
      </dsp:nvSpPr>
      <dsp:spPr>
        <a:xfrm>
          <a:off x="2495327" y="276883"/>
          <a:ext cx="1451908" cy="286506"/>
        </a:xfrm>
        <a:prstGeom prst="rect">
          <a:avLst/>
        </a:prstGeom>
        <a:solidFill>
          <a:schemeClr val="lt1">
            <a:hueOff val="0"/>
            <a:satOff val="0"/>
            <a:lumOff val="0"/>
            <a:alphaOff val="0"/>
          </a:schemeClr>
        </a:solidFill>
        <a:ln w="19050" cap="flat" cmpd="sng" algn="ctr">
          <a:solidFill>
            <a:srgbClr val="009051">
              <a:alpha val="41961"/>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a:t>1. Mild depression </a:t>
          </a:r>
          <a:endParaRPr lang="en-US" sz="900" kern="1200" dirty="0"/>
        </a:p>
        <a:p>
          <a:pPr lvl="0" algn="ctr" defTabSz="400050">
            <a:lnSpc>
              <a:spcPct val="90000"/>
            </a:lnSpc>
            <a:spcBef>
              <a:spcPct val="0"/>
            </a:spcBef>
            <a:spcAft>
              <a:spcPct val="35000"/>
            </a:spcAft>
          </a:pPr>
          <a:r>
            <a:rPr lang="en-US" sz="900" kern="1200" dirty="0"/>
            <a:t>self-limiting </a:t>
          </a:r>
        </a:p>
      </dsp:txBody>
      <dsp:txXfrm>
        <a:off x="2495327" y="276883"/>
        <a:ext cx="1451908" cy="286506"/>
      </dsp:txXfrm>
    </dsp:sp>
    <dsp:sp modelId="{313467AD-5E51-B344-9280-8886DB5A5EB9}">
      <dsp:nvSpPr>
        <dsp:cNvPr id="0" name=""/>
        <dsp:cNvSpPr/>
      </dsp:nvSpPr>
      <dsp:spPr>
        <a:xfrm>
          <a:off x="2451892" y="668740"/>
          <a:ext cx="1513113" cy="417359"/>
        </a:xfrm>
        <a:prstGeom prst="rect">
          <a:avLst/>
        </a:prstGeom>
        <a:solidFill>
          <a:schemeClr val="lt1">
            <a:hueOff val="0"/>
            <a:satOff val="0"/>
            <a:lumOff val="0"/>
            <a:alphaOff val="0"/>
          </a:schemeClr>
        </a:solidFill>
        <a:ln w="19050" cap="flat" cmpd="sng" algn="ctr">
          <a:solidFill>
            <a:srgbClr val="009051">
              <a:alpha val="41961"/>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t>2. Moderate depression </a:t>
          </a:r>
          <a:r>
            <a:rPr lang="en-US" sz="1000" kern="1200" dirty="0"/>
            <a:t>difficulties at home and work </a:t>
          </a:r>
        </a:p>
      </dsp:txBody>
      <dsp:txXfrm>
        <a:off x="2451892" y="668740"/>
        <a:ext cx="1513113" cy="417359"/>
      </dsp:txXfrm>
    </dsp:sp>
    <dsp:sp modelId="{7E05F3E7-650E-484A-8181-574E932AAB34}">
      <dsp:nvSpPr>
        <dsp:cNvPr id="0" name=""/>
        <dsp:cNvSpPr/>
      </dsp:nvSpPr>
      <dsp:spPr>
        <a:xfrm>
          <a:off x="2451892" y="1141598"/>
          <a:ext cx="1695150" cy="543407"/>
        </a:xfrm>
        <a:prstGeom prst="rect">
          <a:avLst/>
        </a:prstGeom>
        <a:solidFill>
          <a:schemeClr val="lt1">
            <a:hueOff val="0"/>
            <a:satOff val="0"/>
            <a:lumOff val="0"/>
            <a:alphaOff val="0"/>
          </a:schemeClr>
        </a:solidFill>
        <a:ln w="19050" cap="flat" cmpd="sng" algn="ctr">
          <a:solidFill>
            <a:srgbClr val="009051">
              <a:alpha val="41961"/>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kern="1200" dirty="0"/>
            <a:t>3. Severe depression </a:t>
          </a:r>
          <a:r>
            <a:rPr lang="en-US" sz="900" kern="1200" dirty="0"/>
            <a:t>serious, associated with suicidal </a:t>
          </a:r>
          <a:r>
            <a:rPr lang="en-US" sz="900" kern="1200" dirty="0" smtClean="0"/>
            <a:t>thoughts  </a:t>
          </a:r>
          <a:r>
            <a:rPr lang="en-US" sz="800" kern="1200" dirty="0" smtClean="0">
              <a:solidFill>
                <a:schemeClr val="bg1">
                  <a:lumMod val="50000"/>
                </a:schemeClr>
              </a:solidFill>
            </a:rPr>
            <a:t>in this case we need to make sure that the patient takes his medications</a:t>
          </a:r>
          <a:endParaRPr lang="en-US" sz="800" kern="1200" dirty="0">
            <a:solidFill>
              <a:schemeClr val="bg1">
                <a:lumMod val="50000"/>
              </a:schemeClr>
            </a:solidFill>
          </a:endParaRPr>
        </a:p>
      </dsp:txBody>
      <dsp:txXfrm>
        <a:off x="2451892" y="1141598"/>
        <a:ext cx="1695150" cy="543407"/>
      </dsp:txXfrm>
    </dsp:sp>
    <dsp:sp modelId="{AEB23E2A-DA84-D34F-B764-A627E0822213}">
      <dsp:nvSpPr>
        <dsp:cNvPr id="0" name=""/>
        <dsp:cNvSpPr/>
      </dsp:nvSpPr>
      <dsp:spPr>
        <a:xfrm>
          <a:off x="966069" y="2193123"/>
          <a:ext cx="939740" cy="286506"/>
        </a:xfrm>
        <a:prstGeom prst="rect">
          <a:avLst/>
        </a:prstGeom>
        <a:solidFill>
          <a:schemeClr val="lt1">
            <a:hueOff val="0"/>
            <a:satOff val="0"/>
            <a:lumOff val="0"/>
            <a:alphaOff val="0"/>
          </a:schemeClr>
        </a:solidFill>
        <a:ln w="19050" cap="flat" cmpd="sng" algn="ctr">
          <a:solidFill>
            <a:srgbClr val="FF9300">
              <a:alpha val="5882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a:t>According to type: </a:t>
          </a:r>
          <a:endParaRPr lang="en-US" sz="1000" kern="1200" dirty="0"/>
        </a:p>
      </dsp:txBody>
      <dsp:txXfrm>
        <a:off x="966069" y="2193123"/>
        <a:ext cx="939740" cy="286506"/>
      </dsp:txXfrm>
    </dsp:sp>
    <dsp:sp modelId="{0CE00669-AB69-1842-877F-7ED568AA1E48}">
      <dsp:nvSpPr>
        <dsp:cNvPr id="0" name=""/>
        <dsp:cNvSpPr/>
      </dsp:nvSpPr>
      <dsp:spPr>
        <a:xfrm>
          <a:off x="2058545" y="1834269"/>
          <a:ext cx="1614633" cy="286506"/>
        </a:xfrm>
        <a:prstGeom prst="rect">
          <a:avLst/>
        </a:prstGeom>
        <a:solidFill>
          <a:schemeClr val="lt1">
            <a:hueOff val="0"/>
            <a:satOff val="0"/>
            <a:lumOff val="0"/>
            <a:alphaOff val="0"/>
          </a:schemeClr>
        </a:solidFill>
        <a:ln w="19050" cap="flat" cmpd="sng" algn="ctr">
          <a:solidFill>
            <a:srgbClr val="0432FF">
              <a:alpha val="4588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t>1- </a:t>
          </a:r>
          <a:r>
            <a:rPr lang="en-US" sz="1000" b="1" u="sng" kern="1200" dirty="0"/>
            <a:t>Bipolar</a:t>
          </a:r>
          <a:r>
            <a:rPr lang="en-US" sz="1000" b="1" kern="1200" dirty="0"/>
            <a:t> depression (manic-depressive): </a:t>
          </a:r>
          <a:endParaRPr lang="en-US" sz="1000" kern="1200" dirty="0"/>
        </a:p>
      </dsp:txBody>
      <dsp:txXfrm>
        <a:off x="2058545" y="1834269"/>
        <a:ext cx="1614633" cy="286506"/>
      </dsp:txXfrm>
    </dsp:sp>
    <dsp:sp modelId="{FA8C482B-AB86-D34D-8730-AC9E63628343}">
      <dsp:nvSpPr>
        <dsp:cNvPr id="0" name=""/>
        <dsp:cNvSpPr/>
      </dsp:nvSpPr>
      <dsp:spPr>
        <a:xfrm>
          <a:off x="4252238" y="1492282"/>
          <a:ext cx="1615630" cy="709168"/>
        </a:xfrm>
        <a:prstGeom prst="rect">
          <a:avLst/>
        </a:prstGeom>
        <a:solidFill>
          <a:schemeClr val="lt1">
            <a:hueOff val="0"/>
            <a:satOff val="0"/>
            <a:lumOff val="0"/>
            <a:alphaOff val="0"/>
          </a:schemeClr>
        </a:solidFill>
        <a:ln w="19050" cap="flat" cmpd="sng" algn="ctr">
          <a:solidFill>
            <a:srgbClr val="FF40FF">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 in </a:t>
          </a:r>
          <a:r>
            <a:rPr lang="en-US" sz="1000" kern="1200" dirty="0"/>
            <a:t>which depression alternates with mania.</a:t>
          </a:r>
        </a:p>
        <a:p>
          <a:pPr lvl="0" algn="ctr" defTabSz="444500">
            <a:lnSpc>
              <a:spcPct val="90000"/>
            </a:lnSpc>
            <a:spcBef>
              <a:spcPct val="0"/>
            </a:spcBef>
            <a:spcAft>
              <a:spcPct val="35000"/>
            </a:spcAft>
          </a:pPr>
          <a:r>
            <a:rPr lang="en-US" sz="1000" kern="1200" dirty="0"/>
            <a:t> </a:t>
          </a:r>
          <a:r>
            <a:rPr lang="en-US" sz="1000" kern="1200" dirty="0" smtClean="0"/>
            <a:t>- It </a:t>
          </a:r>
          <a:r>
            <a:rPr lang="en-US" sz="1000" kern="1200" dirty="0"/>
            <a:t>is mainly hereditary and appears in early adult life </a:t>
          </a:r>
        </a:p>
      </dsp:txBody>
      <dsp:txXfrm>
        <a:off x="4252238" y="1492282"/>
        <a:ext cx="1615630" cy="709168"/>
      </dsp:txXfrm>
    </dsp:sp>
    <dsp:sp modelId="{37BF5F52-F649-F547-928D-695C2272BE96}">
      <dsp:nvSpPr>
        <dsp:cNvPr id="0" name=""/>
        <dsp:cNvSpPr/>
      </dsp:nvSpPr>
      <dsp:spPr>
        <a:xfrm>
          <a:off x="2093757" y="2675218"/>
          <a:ext cx="1505172" cy="286506"/>
        </a:xfrm>
        <a:prstGeom prst="rect">
          <a:avLst/>
        </a:prstGeom>
        <a:solidFill>
          <a:schemeClr val="lt1">
            <a:hueOff val="0"/>
            <a:satOff val="0"/>
            <a:lumOff val="0"/>
            <a:alphaOff val="0"/>
          </a:schemeClr>
        </a:solidFill>
        <a:ln w="19050" cap="flat" cmpd="sng" algn="ctr">
          <a:solidFill>
            <a:srgbClr val="0432FF">
              <a:alpha val="4588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latin typeface="CenturyGothic" charset="0"/>
            </a:rPr>
            <a:t>2- </a:t>
          </a:r>
          <a:r>
            <a:rPr lang="en-US" sz="1000" b="1" u="sng" kern="1200" dirty="0"/>
            <a:t>Unipolar</a:t>
          </a:r>
          <a:r>
            <a:rPr lang="en-US" sz="1000" b="1" kern="1200" dirty="0"/>
            <a:t> depression (major depression): </a:t>
          </a:r>
          <a:endParaRPr lang="en-US" sz="1000" kern="1200" dirty="0"/>
        </a:p>
      </dsp:txBody>
      <dsp:txXfrm>
        <a:off x="2093757" y="2675218"/>
        <a:ext cx="1505172" cy="286506"/>
      </dsp:txXfrm>
    </dsp:sp>
    <dsp:sp modelId="{5826E621-5243-8443-948F-414CECF2703C}">
      <dsp:nvSpPr>
        <dsp:cNvPr id="0" name=""/>
        <dsp:cNvSpPr/>
      </dsp:nvSpPr>
      <dsp:spPr>
        <a:xfrm>
          <a:off x="3786878" y="2280492"/>
          <a:ext cx="3302520" cy="1075957"/>
        </a:xfrm>
        <a:prstGeom prst="rect">
          <a:avLst/>
        </a:prstGeom>
        <a:solidFill>
          <a:schemeClr val="lt1">
            <a:hueOff val="0"/>
            <a:satOff val="0"/>
            <a:lumOff val="0"/>
            <a:alphaOff val="0"/>
          </a:schemeClr>
        </a:solidFill>
        <a:ln w="19050" cap="flat" cmpd="sng" algn="ctr">
          <a:solidFill>
            <a:srgbClr val="FF40FF">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 mood </a:t>
          </a:r>
          <a:r>
            <a:rPr lang="en-US" sz="1000" kern="1200" dirty="0"/>
            <a:t>swings are always in the same direction (depression</a:t>
          </a:r>
          <a:r>
            <a:rPr lang="en-US" sz="1000" kern="1200" dirty="0" smtClean="0"/>
            <a:t>)</a:t>
          </a:r>
        </a:p>
        <a:p>
          <a:pPr lvl="0" algn="ctr" defTabSz="444500">
            <a:lnSpc>
              <a:spcPct val="90000"/>
            </a:lnSpc>
            <a:spcBef>
              <a:spcPct val="0"/>
            </a:spcBef>
            <a:spcAft>
              <a:spcPct val="35000"/>
            </a:spcAft>
          </a:pPr>
          <a:r>
            <a:rPr lang="en-US" sz="1000" kern="1200" dirty="0" smtClean="0"/>
            <a:t>- </a:t>
          </a:r>
          <a:r>
            <a:rPr lang="en-US" sz="1000" strike="noStrike" kern="1200" dirty="0" smtClean="0">
              <a:solidFill>
                <a:schemeClr val="tx1"/>
              </a:solidFill>
            </a:rPr>
            <a:t>about </a:t>
          </a:r>
          <a:r>
            <a:rPr lang="en-US" sz="1000" u="sng" strike="noStrike" kern="1200" dirty="0">
              <a:solidFill>
                <a:schemeClr val="tx1"/>
              </a:solidFill>
            </a:rPr>
            <a:t>75% of cases are non-familial </a:t>
          </a:r>
          <a:endParaRPr lang="en-US" sz="1000" u="sng" strike="noStrike" kern="1200" dirty="0" smtClean="0">
            <a:solidFill>
              <a:schemeClr val="tx1"/>
            </a:solidFill>
          </a:endParaRPr>
        </a:p>
        <a:p>
          <a:pPr lvl="0" algn="ctr" defTabSz="444500">
            <a:lnSpc>
              <a:spcPct val="90000"/>
            </a:lnSpc>
            <a:spcBef>
              <a:spcPct val="0"/>
            </a:spcBef>
            <a:spcAft>
              <a:spcPct val="35000"/>
            </a:spcAft>
          </a:pPr>
          <a:r>
            <a:rPr lang="en-US" sz="1000" strike="noStrike" kern="1200" dirty="0" smtClean="0">
              <a:solidFill>
                <a:schemeClr val="tx1"/>
              </a:solidFill>
            </a:rPr>
            <a:t>- accompanied </a:t>
          </a:r>
          <a:r>
            <a:rPr lang="en-US" sz="1000" strike="noStrike" kern="1200" dirty="0">
              <a:solidFill>
                <a:schemeClr val="tx1"/>
              </a:solidFill>
            </a:rPr>
            <a:t>by symptoms of anxiety and agitation </a:t>
          </a:r>
          <a:endParaRPr lang="en-US" sz="1000" strike="noStrike" kern="1200" dirty="0" smtClean="0">
            <a:solidFill>
              <a:schemeClr val="tx1"/>
            </a:solidFill>
          </a:endParaRPr>
        </a:p>
        <a:p>
          <a:pPr lvl="0" algn="ctr" defTabSz="444500">
            <a:lnSpc>
              <a:spcPct val="90000"/>
            </a:lnSpc>
            <a:spcBef>
              <a:spcPct val="0"/>
            </a:spcBef>
            <a:spcAft>
              <a:spcPct val="35000"/>
            </a:spcAft>
          </a:pPr>
          <a:r>
            <a:rPr lang="en-US" sz="1000" strike="noStrike" kern="1200" dirty="0" smtClean="0">
              <a:solidFill>
                <a:schemeClr val="tx1"/>
              </a:solidFill>
            </a:rPr>
            <a:t>-Associated </a:t>
          </a:r>
          <a:r>
            <a:rPr lang="en-US" sz="1000" strike="noStrike" kern="1200" dirty="0">
              <a:solidFill>
                <a:schemeClr val="tx1"/>
              </a:solidFill>
            </a:rPr>
            <a:t>with stressful life events.</a:t>
          </a:r>
        </a:p>
        <a:p>
          <a:pPr lvl="0" algn="ctr" defTabSz="444500">
            <a:lnSpc>
              <a:spcPct val="90000"/>
            </a:lnSpc>
            <a:spcBef>
              <a:spcPct val="0"/>
            </a:spcBef>
            <a:spcAft>
              <a:spcPct val="35000"/>
            </a:spcAft>
          </a:pPr>
          <a:r>
            <a:rPr lang="en-US" sz="1000" kern="1200" dirty="0"/>
            <a:t> </a:t>
          </a:r>
          <a:r>
            <a:rPr lang="en-US" sz="1000" u="sng" kern="1200" dirty="0"/>
            <a:t>25% familial </a:t>
          </a:r>
          <a:r>
            <a:rPr lang="en-US" sz="1000" kern="1200" dirty="0" smtClean="0"/>
            <a:t>unrelated </a:t>
          </a:r>
          <a:r>
            <a:rPr lang="en-US" sz="1000" kern="1200" dirty="0"/>
            <a:t>to external stresses</a:t>
          </a:r>
          <a:r>
            <a:rPr lang="en-US" sz="1000" b="1" kern="1200" dirty="0"/>
            <a:t>(endogenous depression)  </a:t>
          </a:r>
        </a:p>
      </dsp:txBody>
      <dsp:txXfrm>
        <a:off x="3786878" y="2280492"/>
        <a:ext cx="3302520" cy="1075957"/>
      </dsp:txXfrm>
    </dsp:sp>
    <dsp:sp modelId="{8BE94935-3A59-6648-9BF6-D88204DB88D4}">
      <dsp:nvSpPr>
        <dsp:cNvPr id="0" name=""/>
        <dsp:cNvSpPr/>
      </dsp:nvSpPr>
      <dsp:spPr>
        <a:xfrm>
          <a:off x="966069" y="3443335"/>
          <a:ext cx="939740" cy="286506"/>
        </a:xfrm>
        <a:prstGeom prst="rect">
          <a:avLst/>
        </a:prstGeom>
        <a:solidFill>
          <a:schemeClr val="lt1">
            <a:hueOff val="0"/>
            <a:satOff val="0"/>
            <a:lumOff val="0"/>
            <a:alphaOff val="0"/>
          </a:schemeClr>
        </a:solidFill>
        <a:ln w="19050" cap="flat" cmpd="sng" algn="ctr">
          <a:solidFill>
            <a:srgbClr val="FF9300">
              <a:alpha val="5882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a:t>Other forms of depression: </a:t>
          </a:r>
          <a:endParaRPr lang="en-US" sz="1000" kern="1200" dirty="0"/>
        </a:p>
      </dsp:txBody>
      <dsp:txXfrm>
        <a:off x="966069" y="3443335"/>
        <a:ext cx="939740" cy="286506"/>
      </dsp:txXfrm>
    </dsp:sp>
    <dsp:sp modelId="{1E07EC56-01C3-7544-9B88-B1B3C2EC8EA2}">
      <dsp:nvSpPr>
        <dsp:cNvPr id="0" name=""/>
        <dsp:cNvSpPr/>
      </dsp:nvSpPr>
      <dsp:spPr>
        <a:xfrm>
          <a:off x="2093757" y="2999715"/>
          <a:ext cx="1492025" cy="345068"/>
        </a:xfrm>
        <a:prstGeom prst="rect">
          <a:avLst/>
        </a:prstGeom>
        <a:solidFill>
          <a:schemeClr val="lt1">
            <a:hueOff val="0"/>
            <a:satOff val="0"/>
            <a:lumOff val="0"/>
            <a:alphaOff val="0"/>
          </a:schemeClr>
        </a:solidFill>
        <a:ln w="19050" cap="flat" cmpd="sng" algn="ctr">
          <a:solidFill>
            <a:srgbClr val="00FDFF">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t>1.</a:t>
          </a:r>
          <a:r>
            <a:rPr lang="en-US" sz="1000" kern="1200" dirty="0"/>
            <a:t>Psychotic </a:t>
          </a:r>
          <a:r>
            <a:rPr lang="en-US" sz="1000" kern="1200" dirty="0" smtClean="0"/>
            <a:t>depression </a:t>
          </a:r>
          <a:r>
            <a:rPr lang="en-US" sz="1000" kern="1200" dirty="0" smtClean="0">
              <a:solidFill>
                <a:schemeClr val="bg1">
                  <a:lumMod val="50000"/>
                </a:schemeClr>
              </a:solidFill>
            </a:rPr>
            <a:t>caused by genetic factors</a:t>
          </a:r>
          <a:endParaRPr lang="en-US" sz="1000" kern="1200" dirty="0">
            <a:solidFill>
              <a:schemeClr val="bg1">
                <a:lumMod val="50000"/>
              </a:schemeClr>
            </a:solidFill>
          </a:endParaRPr>
        </a:p>
      </dsp:txBody>
      <dsp:txXfrm>
        <a:off x="2093757" y="2999715"/>
        <a:ext cx="1492025" cy="345068"/>
      </dsp:txXfrm>
    </dsp:sp>
    <dsp:sp modelId="{986CAE7E-C924-0844-B403-8DDD566D063D}">
      <dsp:nvSpPr>
        <dsp:cNvPr id="0" name=""/>
        <dsp:cNvSpPr/>
      </dsp:nvSpPr>
      <dsp:spPr>
        <a:xfrm>
          <a:off x="2093757" y="3416409"/>
          <a:ext cx="1390082" cy="398919"/>
        </a:xfrm>
        <a:prstGeom prst="rect">
          <a:avLst/>
        </a:prstGeom>
        <a:solidFill>
          <a:schemeClr val="lt1">
            <a:hueOff val="0"/>
            <a:satOff val="0"/>
            <a:lumOff val="0"/>
            <a:alphaOff val="0"/>
          </a:schemeClr>
        </a:solidFill>
        <a:ln w="19050" cap="flat" cmpd="sng" algn="ctr">
          <a:solidFill>
            <a:srgbClr val="00FDFF">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t>2.</a:t>
          </a:r>
          <a:r>
            <a:rPr lang="en-US" sz="1000" kern="1200" dirty="0"/>
            <a:t>Postpartum </a:t>
          </a:r>
          <a:r>
            <a:rPr lang="en-US" sz="1000" kern="1200" dirty="0" smtClean="0"/>
            <a:t>depression </a:t>
          </a:r>
          <a:r>
            <a:rPr lang="en-US" sz="1000" kern="1200" dirty="0" smtClean="0">
              <a:solidFill>
                <a:schemeClr val="bg1">
                  <a:lumMod val="50000"/>
                </a:schemeClr>
              </a:solidFill>
            </a:rPr>
            <a:t>such as pregnant women</a:t>
          </a:r>
          <a:endParaRPr lang="en-US" sz="1000" kern="1200" dirty="0">
            <a:solidFill>
              <a:schemeClr val="bg1">
                <a:lumMod val="50000"/>
              </a:schemeClr>
            </a:solidFill>
          </a:endParaRPr>
        </a:p>
      </dsp:txBody>
      <dsp:txXfrm>
        <a:off x="2093757" y="3416409"/>
        <a:ext cx="1390082" cy="398919"/>
      </dsp:txXfrm>
    </dsp:sp>
    <dsp:sp modelId="{74E65C45-D7D2-674D-BA7C-703B9030E678}">
      <dsp:nvSpPr>
        <dsp:cNvPr id="0" name=""/>
        <dsp:cNvSpPr/>
      </dsp:nvSpPr>
      <dsp:spPr>
        <a:xfrm>
          <a:off x="2093757" y="3886956"/>
          <a:ext cx="939740" cy="286506"/>
        </a:xfrm>
        <a:prstGeom prst="rect">
          <a:avLst/>
        </a:prstGeom>
        <a:solidFill>
          <a:schemeClr val="lt1">
            <a:hueOff val="0"/>
            <a:satOff val="0"/>
            <a:lumOff val="0"/>
            <a:alphaOff val="0"/>
          </a:schemeClr>
        </a:solidFill>
        <a:ln w="19050" cap="flat" cmpd="sng" algn="ctr">
          <a:solidFill>
            <a:srgbClr val="00FDFF">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t>3.</a:t>
          </a:r>
          <a:r>
            <a:rPr lang="en-US" sz="1000" kern="1200" dirty="0"/>
            <a:t>Atypical depression </a:t>
          </a:r>
        </a:p>
      </dsp:txBody>
      <dsp:txXfrm>
        <a:off x="2093757" y="3886956"/>
        <a:ext cx="939740" cy="2865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03A64-9E33-8442-9511-47219B648DE1}">
      <dsp:nvSpPr>
        <dsp:cNvPr id="0" name=""/>
        <dsp:cNvSpPr/>
      </dsp:nvSpPr>
      <dsp:spPr>
        <a:xfrm>
          <a:off x="5548495" y="2125118"/>
          <a:ext cx="91440" cy="272410"/>
        </a:xfrm>
        <a:custGeom>
          <a:avLst/>
          <a:gdLst/>
          <a:ahLst/>
          <a:cxnLst/>
          <a:rect l="0" t="0" r="0" b="0"/>
          <a:pathLst>
            <a:path>
              <a:moveTo>
                <a:pt x="45720" y="0"/>
              </a:moveTo>
              <a:lnTo>
                <a:pt x="45720" y="272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F891F-B31F-864D-B8AD-2791F79E3A61}">
      <dsp:nvSpPr>
        <dsp:cNvPr id="0" name=""/>
        <dsp:cNvSpPr/>
      </dsp:nvSpPr>
      <dsp:spPr>
        <a:xfrm>
          <a:off x="5548495" y="1204112"/>
          <a:ext cx="91440" cy="272410"/>
        </a:xfrm>
        <a:custGeom>
          <a:avLst/>
          <a:gdLst/>
          <a:ahLst/>
          <a:cxnLst/>
          <a:rect l="0" t="0" r="0" b="0"/>
          <a:pathLst>
            <a:path>
              <a:moveTo>
                <a:pt x="45720" y="0"/>
              </a:moveTo>
              <a:lnTo>
                <a:pt x="45720" y="272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6E3B57-D377-5945-867C-9E348F8DBE86}">
      <dsp:nvSpPr>
        <dsp:cNvPr id="0" name=""/>
        <dsp:cNvSpPr/>
      </dsp:nvSpPr>
      <dsp:spPr>
        <a:xfrm>
          <a:off x="3239814" y="283106"/>
          <a:ext cx="2354401" cy="272410"/>
        </a:xfrm>
        <a:custGeom>
          <a:avLst/>
          <a:gdLst/>
          <a:ahLst/>
          <a:cxnLst/>
          <a:rect l="0" t="0" r="0" b="0"/>
          <a:pathLst>
            <a:path>
              <a:moveTo>
                <a:pt x="0" y="0"/>
              </a:moveTo>
              <a:lnTo>
                <a:pt x="0" y="136205"/>
              </a:lnTo>
              <a:lnTo>
                <a:pt x="2354401" y="136205"/>
              </a:lnTo>
              <a:lnTo>
                <a:pt x="2354401" y="27241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A8D2B-41F1-7145-87EA-D2439F77F0DC}">
      <dsp:nvSpPr>
        <dsp:cNvPr id="0" name=""/>
        <dsp:cNvSpPr/>
      </dsp:nvSpPr>
      <dsp:spPr>
        <a:xfrm>
          <a:off x="3978894" y="2125118"/>
          <a:ext cx="91440" cy="272410"/>
        </a:xfrm>
        <a:custGeom>
          <a:avLst/>
          <a:gdLst/>
          <a:ahLst/>
          <a:cxnLst/>
          <a:rect l="0" t="0" r="0" b="0"/>
          <a:pathLst>
            <a:path>
              <a:moveTo>
                <a:pt x="45720" y="0"/>
              </a:moveTo>
              <a:lnTo>
                <a:pt x="45720" y="272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60AD28-C607-5642-BA62-F07DD1487671}">
      <dsp:nvSpPr>
        <dsp:cNvPr id="0" name=""/>
        <dsp:cNvSpPr/>
      </dsp:nvSpPr>
      <dsp:spPr>
        <a:xfrm>
          <a:off x="3978894" y="1219880"/>
          <a:ext cx="91440" cy="256642"/>
        </a:xfrm>
        <a:custGeom>
          <a:avLst/>
          <a:gdLst/>
          <a:ahLst/>
          <a:cxnLst/>
          <a:rect l="0" t="0" r="0" b="0"/>
          <a:pathLst>
            <a:path>
              <a:moveTo>
                <a:pt x="45720" y="0"/>
              </a:moveTo>
              <a:lnTo>
                <a:pt x="45720" y="25664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9606E8-6135-D047-8D1A-688E77D8AE6D}">
      <dsp:nvSpPr>
        <dsp:cNvPr id="0" name=""/>
        <dsp:cNvSpPr/>
      </dsp:nvSpPr>
      <dsp:spPr>
        <a:xfrm>
          <a:off x="3239814" y="283106"/>
          <a:ext cx="784800" cy="288177"/>
        </a:xfrm>
        <a:custGeom>
          <a:avLst/>
          <a:gdLst/>
          <a:ahLst/>
          <a:cxnLst/>
          <a:rect l="0" t="0" r="0" b="0"/>
          <a:pathLst>
            <a:path>
              <a:moveTo>
                <a:pt x="0" y="0"/>
              </a:moveTo>
              <a:lnTo>
                <a:pt x="0" y="151972"/>
              </a:lnTo>
              <a:lnTo>
                <a:pt x="784800" y="151972"/>
              </a:lnTo>
              <a:lnTo>
                <a:pt x="784800" y="28817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CD81A5-6C5F-CE4F-A741-CF1D22695BA7}">
      <dsp:nvSpPr>
        <dsp:cNvPr id="0" name=""/>
        <dsp:cNvSpPr/>
      </dsp:nvSpPr>
      <dsp:spPr>
        <a:xfrm>
          <a:off x="2409293" y="2125118"/>
          <a:ext cx="91440" cy="272410"/>
        </a:xfrm>
        <a:custGeom>
          <a:avLst/>
          <a:gdLst/>
          <a:ahLst/>
          <a:cxnLst/>
          <a:rect l="0" t="0" r="0" b="0"/>
          <a:pathLst>
            <a:path>
              <a:moveTo>
                <a:pt x="45720" y="0"/>
              </a:moveTo>
              <a:lnTo>
                <a:pt x="45720" y="272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FB1282-3509-7648-98AB-903364281E71}">
      <dsp:nvSpPr>
        <dsp:cNvPr id="0" name=""/>
        <dsp:cNvSpPr/>
      </dsp:nvSpPr>
      <dsp:spPr>
        <a:xfrm>
          <a:off x="2409293" y="1204112"/>
          <a:ext cx="91440" cy="272410"/>
        </a:xfrm>
        <a:custGeom>
          <a:avLst/>
          <a:gdLst/>
          <a:ahLst/>
          <a:cxnLst/>
          <a:rect l="0" t="0" r="0" b="0"/>
          <a:pathLst>
            <a:path>
              <a:moveTo>
                <a:pt x="45720" y="0"/>
              </a:moveTo>
              <a:lnTo>
                <a:pt x="45720" y="272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6E475C-E0E0-0040-B38A-4FEB1488C942}">
      <dsp:nvSpPr>
        <dsp:cNvPr id="0" name=""/>
        <dsp:cNvSpPr/>
      </dsp:nvSpPr>
      <dsp:spPr>
        <a:xfrm>
          <a:off x="2455013" y="283106"/>
          <a:ext cx="784800" cy="272410"/>
        </a:xfrm>
        <a:custGeom>
          <a:avLst/>
          <a:gdLst/>
          <a:ahLst/>
          <a:cxnLst/>
          <a:rect l="0" t="0" r="0" b="0"/>
          <a:pathLst>
            <a:path>
              <a:moveTo>
                <a:pt x="784800" y="0"/>
              </a:moveTo>
              <a:lnTo>
                <a:pt x="784800" y="136205"/>
              </a:lnTo>
              <a:lnTo>
                <a:pt x="0" y="136205"/>
              </a:lnTo>
              <a:lnTo>
                <a:pt x="0" y="27241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4D64FC-56EA-FB41-BF3F-128791B9D447}">
      <dsp:nvSpPr>
        <dsp:cNvPr id="0" name=""/>
        <dsp:cNvSpPr/>
      </dsp:nvSpPr>
      <dsp:spPr>
        <a:xfrm>
          <a:off x="839692" y="2125118"/>
          <a:ext cx="91440" cy="272410"/>
        </a:xfrm>
        <a:custGeom>
          <a:avLst/>
          <a:gdLst/>
          <a:ahLst/>
          <a:cxnLst/>
          <a:rect l="0" t="0" r="0" b="0"/>
          <a:pathLst>
            <a:path>
              <a:moveTo>
                <a:pt x="45720" y="0"/>
              </a:moveTo>
              <a:lnTo>
                <a:pt x="45720" y="272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E7CBA1-5A07-DB41-86D1-81275D8254CA}">
      <dsp:nvSpPr>
        <dsp:cNvPr id="0" name=""/>
        <dsp:cNvSpPr/>
      </dsp:nvSpPr>
      <dsp:spPr>
        <a:xfrm>
          <a:off x="839692" y="1204112"/>
          <a:ext cx="91440" cy="272410"/>
        </a:xfrm>
        <a:custGeom>
          <a:avLst/>
          <a:gdLst/>
          <a:ahLst/>
          <a:cxnLst/>
          <a:rect l="0" t="0" r="0" b="0"/>
          <a:pathLst>
            <a:path>
              <a:moveTo>
                <a:pt x="45720" y="0"/>
              </a:moveTo>
              <a:lnTo>
                <a:pt x="45720" y="272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4925FA-9AFE-0D4E-95E9-97C6B73E0ADF}">
      <dsp:nvSpPr>
        <dsp:cNvPr id="0" name=""/>
        <dsp:cNvSpPr/>
      </dsp:nvSpPr>
      <dsp:spPr>
        <a:xfrm>
          <a:off x="885412" y="283106"/>
          <a:ext cx="2354401" cy="272410"/>
        </a:xfrm>
        <a:custGeom>
          <a:avLst/>
          <a:gdLst/>
          <a:ahLst/>
          <a:cxnLst/>
          <a:rect l="0" t="0" r="0" b="0"/>
          <a:pathLst>
            <a:path>
              <a:moveTo>
                <a:pt x="2354401" y="0"/>
              </a:moveTo>
              <a:lnTo>
                <a:pt x="2354401" y="136205"/>
              </a:lnTo>
              <a:lnTo>
                <a:pt x="0" y="136205"/>
              </a:lnTo>
              <a:lnTo>
                <a:pt x="0" y="27241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5F9B70-9D3F-ED4F-AC0D-E2D336EBBFD0}">
      <dsp:nvSpPr>
        <dsp:cNvPr id="0" name=""/>
        <dsp:cNvSpPr/>
      </dsp:nvSpPr>
      <dsp:spPr>
        <a:xfrm>
          <a:off x="2591218" y="1875"/>
          <a:ext cx="1297191" cy="281231"/>
        </a:xfrm>
        <a:prstGeom prst="rect">
          <a:avLst/>
        </a:prstGeom>
        <a:no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endParaRPr lang="en-US" sz="1200" kern="1200" dirty="0">
            <a:solidFill>
              <a:schemeClr val="tx1"/>
            </a:solidFill>
          </a:endParaRPr>
        </a:p>
      </dsp:txBody>
      <dsp:txXfrm>
        <a:off x="2591218" y="1875"/>
        <a:ext cx="1297191" cy="281231"/>
      </dsp:txXfrm>
    </dsp:sp>
    <dsp:sp modelId="{C96B552B-816C-CF4E-84BE-6C149FC2604C}">
      <dsp:nvSpPr>
        <dsp:cNvPr id="0" name=""/>
        <dsp:cNvSpPr/>
      </dsp:nvSpPr>
      <dsp:spPr>
        <a:xfrm>
          <a:off x="236816" y="555517"/>
          <a:ext cx="1297191" cy="648595"/>
        </a:xfrm>
        <a:prstGeom prst="rect">
          <a:avLst/>
        </a:prstGeom>
        <a:solidFill>
          <a:schemeClr val="lt1">
            <a:hueOff val="0"/>
            <a:satOff val="0"/>
            <a:lumOff val="0"/>
            <a:alphaOff val="0"/>
          </a:schemeClr>
        </a:solidFill>
        <a:ln w="19050" cap="flat" cmpd="sng" algn="ctr">
          <a:solidFill>
            <a:srgbClr val="FF85FF"/>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solidFill>
                <a:schemeClr val="tx1"/>
              </a:solidFill>
            </a:rPr>
            <a:t>3-Serotonin-2A Antagonist and Reuptake Inhibitors</a:t>
          </a:r>
          <a:endParaRPr lang="en-US" sz="1200" kern="1200" dirty="0">
            <a:solidFill>
              <a:schemeClr val="tx1"/>
            </a:solidFill>
          </a:endParaRPr>
        </a:p>
      </dsp:txBody>
      <dsp:txXfrm>
        <a:off x="236816" y="555517"/>
        <a:ext cx="1297191" cy="648595"/>
      </dsp:txXfrm>
    </dsp:sp>
    <dsp:sp modelId="{06CCD20B-3B24-3748-BAEA-9B182F741232}">
      <dsp:nvSpPr>
        <dsp:cNvPr id="0" name=""/>
        <dsp:cNvSpPr/>
      </dsp:nvSpPr>
      <dsp:spPr>
        <a:xfrm>
          <a:off x="236816" y="1476522"/>
          <a:ext cx="1297191" cy="648595"/>
        </a:xfrm>
        <a:prstGeom prst="rect">
          <a:avLst/>
        </a:prstGeom>
        <a:solidFill>
          <a:schemeClr val="lt1">
            <a:hueOff val="0"/>
            <a:satOff val="0"/>
            <a:lumOff val="0"/>
            <a:alphaOff val="0"/>
          </a:schemeClr>
        </a:solidFill>
        <a:ln w="19050" cap="flat" cmpd="sng" algn="ctr">
          <a:solidFill>
            <a:srgbClr val="FF85FF"/>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rgbClr val="FF0000"/>
              </a:solidFill>
            </a:rPr>
            <a:t>Selective Blockage of 5HT to Reduce Depression</a:t>
          </a:r>
        </a:p>
      </dsp:txBody>
      <dsp:txXfrm>
        <a:off x="236816" y="1476522"/>
        <a:ext cx="1297191" cy="648595"/>
      </dsp:txXfrm>
    </dsp:sp>
    <dsp:sp modelId="{422D7CC4-04AE-2B40-99FC-82542869987E}">
      <dsp:nvSpPr>
        <dsp:cNvPr id="0" name=""/>
        <dsp:cNvSpPr/>
      </dsp:nvSpPr>
      <dsp:spPr>
        <a:xfrm>
          <a:off x="236816" y="2397528"/>
          <a:ext cx="1297191" cy="648595"/>
        </a:xfrm>
        <a:prstGeom prst="rect">
          <a:avLst/>
        </a:prstGeom>
        <a:solidFill>
          <a:schemeClr val="lt1">
            <a:hueOff val="0"/>
            <a:satOff val="0"/>
            <a:lumOff val="0"/>
            <a:alphaOff val="0"/>
          </a:schemeClr>
        </a:solidFill>
        <a:ln w="19050" cap="flat" cmpd="sng" algn="ctr">
          <a:solidFill>
            <a:srgbClr val="FF85FF"/>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rgbClr val="0432FF"/>
              </a:solidFill>
            </a:rPr>
            <a:t>Trazodone, </a:t>
          </a:r>
          <a:r>
            <a:rPr lang="en-US" sz="1200" kern="1200" dirty="0" err="1" smtClean="0">
              <a:solidFill>
                <a:srgbClr val="0432FF"/>
              </a:solidFill>
            </a:rPr>
            <a:t>Nefazodone</a:t>
          </a:r>
          <a:r>
            <a:rPr lang="en-US" sz="1200" kern="1200" dirty="0" smtClean="0">
              <a:solidFill>
                <a:srgbClr val="0432FF"/>
              </a:solidFill>
            </a:rPr>
            <a:t> </a:t>
          </a:r>
          <a:r>
            <a:rPr lang="en-US" sz="1200" kern="1200" dirty="0" smtClean="0">
              <a:solidFill>
                <a:srgbClr val="FF0000"/>
              </a:solidFill>
            </a:rPr>
            <a:t>(important)</a:t>
          </a:r>
          <a:endParaRPr lang="en-US" sz="1200" kern="1200" dirty="0">
            <a:solidFill>
              <a:srgbClr val="FF0000"/>
            </a:solidFill>
          </a:endParaRPr>
        </a:p>
      </dsp:txBody>
      <dsp:txXfrm>
        <a:off x="236816" y="2397528"/>
        <a:ext cx="1297191" cy="648595"/>
      </dsp:txXfrm>
    </dsp:sp>
    <dsp:sp modelId="{DBD2332F-75D7-4140-96FC-3346394A5843}">
      <dsp:nvSpPr>
        <dsp:cNvPr id="0" name=""/>
        <dsp:cNvSpPr/>
      </dsp:nvSpPr>
      <dsp:spPr>
        <a:xfrm>
          <a:off x="1806417" y="555517"/>
          <a:ext cx="1297191" cy="648595"/>
        </a:xfrm>
        <a:prstGeom prst="rect">
          <a:avLst/>
        </a:prstGeom>
        <a:solidFill>
          <a:schemeClr val="lt1">
            <a:hueOff val="0"/>
            <a:satOff val="0"/>
            <a:lumOff val="0"/>
            <a:alphaOff val="0"/>
          </a:schemeClr>
        </a:solidFill>
        <a:ln w="19050" cap="flat" cmpd="sng" algn="ctr">
          <a:solidFill>
            <a:srgbClr val="0096FF">
              <a:alpha val="3882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solidFill>
                <a:schemeClr val="tx1"/>
              </a:solidFill>
            </a:rPr>
            <a:t>4-Serotonin and NE Reuptake Inhibitors</a:t>
          </a:r>
          <a:endParaRPr lang="en-US" sz="1200" kern="1200" dirty="0">
            <a:solidFill>
              <a:schemeClr val="tx1"/>
            </a:solidFill>
          </a:endParaRPr>
        </a:p>
      </dsp:txBody>
      <dsp:txXfrm>
        <a:off x="1806417" y="555517"/>
        <a:ext cx="1297191" cy="648595"/>
      </dsp:txXfrm>
    </dsp:sp>
    <dsp:sp modelId="{45A42F51-1492-1B4D-9C9E-492045C95CD3}">
      <dsp:nvSpPr>
        <dsp:cNvPr id="0" name=""/>
        <dsp:cNvSpPr/>
      </dsp:nvSpPr>
      <dsp:spPr>
        <a:xfrm>
          <a:off x="1806417" y="1476522"/>
          <a:ext cx="1297191" cy="648595"/>
        </a:xfrm>
        <a:prstGeom prst="rect">
          <a:avLst/>
        </a:prstGeom>
        <a:solidFill>
          <a:schemeClr val="lt1">
            <a:hueOff val="0"/>
            <a:satOff val="0"/>
            <a:lumOff val="0"/>
            <a:alphaOff val="0"/>
          </a:schemeClr>
        </a:solidFill>
        <a:ln w="19050" cap="flat" cmpd="sng" algn="ctr">
          <a:solidFill>
            <a:srgbClr val="0096FF">
              <a:alpha val="3882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Selective Blockage of 5HT and NE </a:t>
          </a:r>
        </a:p>
      </dsp:txBody>
      <dsp:txXfrm>
        <a:off x="1806417" y="1476522"/>
        <a:ext cx="1297191" cy="648595"/>
      </dsp:txXfrm>
    </dsp:sp>
    <dsp:sp modelId="{B31F8A28-D38C-234D-8F25-0D65A90BD894}">
      <dsp:nvSpPr>
        <dsp:cNvPr id="0" name=""/>
        <dsp:cNvSpPr/>
      </dsp:nvSpPr>
      <dsp:spPr>
        <a:xfrm>
          <a:off x="1806417" y="2397528"/>
          <a:ext cx="1297191" cy="648595"/>
        </a:xfrm>
        <a:prstGeom prst="rect">
          <a:avLst/>
        </a:prstGeom>
        <a:solidFill>
          <a:schemeClr val="lt1">
            <a:hueOff val="0"/>
            <a:satOff val="0"/>
            <a:lumOff val="0"/>
            <a:alphaOff val="0"/>
          </a:schemeClr>
        </a:solidFill>
        <a:ln w="19050" cap="flat" cmpd="sng" algn="ctr">
          <a:solidFill>
            <a:srgbClr val="0096FF">
              <a:alpha val="3882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solidFill>
                <a:srgbClr val="0432FF"/>
              </a:solidFill>
            </a:rPr>
            <a:t>Venlafaxine</a:t>
          </a:r>
          <a:endParaRPr lang="en-US" sz="1200" kern="1200" dirty="0">
            <a:solidFill>
              <a:srgbClr val="0432FF"/>
            </a:solidFill>
          </a:endParaRPr>
        </a:p>
      </dsp:txBody>
      <dsp:txXfrm>
        <a:off x="1806417" y="2397528"/>
        <a:ext cx="1297191" cy="648595"/>
      </dsp:txXfrm>
    </dsp:sp>
    <dsp:sp modelId="{0B8F4462-78C0-9648-8C4B-7A6780A3ED74}">
      <dsp:nvSpPr>
        <dsp:cNvPr id="0" name=""/>
        <dsp:cNvSpPr/>
      </dsp:nvSpPr>
      <dsp:spPr>
        <a:xfrm>
          <a:off x="3376019" y="571284"/>
          <a:ext cx="1297191" cy="648595"/>
        </a:xfrm>
        <a:prstGeom prst="rect">
          <a:avLst/>
        </a:prstGeom>
        <a:solidFill>
          <a:schemeClr val="lt1">
            <a:hueOff val="0"/>
            <a:satOff val="0"/>
            <a:lumOff val="0"/>
            <a:alphaOff val="0"/>
          </a:schemeClr>
        </a:solidFill>
        <a:ln w="19050" cap="flat" cmpd="sng" algn="ctr">
          <a:solidFill>
            <a:srgbClr val="FF7E79">
              <a:alpha val="4392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5-NE and </a:t>
          </a:r>
          <a:r>
            <a:rPr lang="en-US" sz="1200" kern="1200" dirty="0">
              <a:solidFill>
                <a:srgbClr val="FF0000"/>
              </a:solidFill>
            </a:rPr>
            <a:t>Dopamine</a:t>
          </a:r>
          <a:r>
            <a:rPr lang="en-US" sz="1200" kern="1200" dirty="0">
              <a:solidFill>
                <a:schemeClr val="tx1"/>
              </a:solidFill>
            </a:rPr>
            <a:t> Reuptake </a:t>
          </a:r>
          <a:r>
            <a:rPr lang="en-US" sz="1200" kern="1200" dirty="0" smtClean="0">
              <a:solidFill>
                <a:schemeClr val="tx1"/>
              </a:solidFill>
            </a:rPr>
            <a:t>Inhibitors </a:t>
          </a:r>
          <a:r>
            <a:rPr lang="en-US" sz="1200" kern="1200" dirty="0" smtClean="0">
              <a:solidFill>
                <a:schemeClr val="bg1">
                  <a:lumMod val="50000"/>
                </a:schemeClr>
              </a:solidFill>
            </a:rPr>
            <a:t>not serotonin </a:t>
          </a:r>
          <a:endParaRPr lang="en-US" sz="1200" kern="1200" dirty="0">
            <a:solidFill>
              <a:schemeClr val="bg1">
                <a:lumMod val="50000"/>
              </a:schemeClr>
            </a:solidFill>
          </a:endParaRPr>
        </a:p>
      </dsp:txBody>
      <dsp:txXfrm>
        <a:off x="3376019" y="571284"/>
        <a:ext cx="1297191" cy="648595"/>
      </dsp:txXfrm>
    </dsp:sp>
    <dsp:sp modelId="{242BAF25-75F5-8A40-9263-6A9D8BBA704C}">
      <dsp:nvSpPr>
        <dsp:cNvPr id="0" name=""/>
        <dsp:cNvSpPr/>
      </dsp:nvSpPr>
      <dsp:spPr>
        <a:xfrm>
          <a:off x="3376019" y="1476522"/>
          <a:ext cx="1297191" cy="648595"/>
        </a:xfrm>
        <a:prstGeom prst="rect">
          <a:avLst/>
        </a:prstGeom>
        <a:solidFill>
          <a:schemeClr val="lt1">
            <a:hueOff val="0"/>
            <a:satOff val="0"/>
            <a:lumOff val="0"/>
            <a:alphaOff val="0"/>
          </a:schemeClr>
        </a:solidFill>
        <a:ln w="19050" cap="flat" cmpd="sng" algn="ctr">
          <a:solidFill>
            <a:srgbClr val="FF7E79">
              <a:alpha val="4392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solidFill>
                <a:schemeClr val="tx1"/>
              </a:solidFill>
            </a:rPr>
            <a:t>NE and DA Reuptake Inhibitor, With No Direct Action on 5HT</a:t>
          </a:r>
          <a:endParaRPr lang="en-US" sz="1200" kern="1200" dirty="0">
            <a:solidFill>
              <a:schemeClr val="tx1"/>
            </a:solidFill>
          </a:endParaRPr>
        </a:p>
      </dsp:txBody>
      <dsp:txXfrm>
        <a:off x="3376019" y="1476522"/>
        <a:ext cx="1297191" cy="648595"/>
      </dsp:txXfrm>
    </dsp:sp>
    <dsp:sp modelId="{141C598A-78FB-F240-BB2C-3CB31C4FC079}">
      <dsp:nvSpPr>
        <dsp:cNvPr id="0" name=""/>
        <dsp:cNvSpPr/>
      </dsp:nvSpPr>
      <dsp:spPr>
        <a:xfrm>
          <a:off x="3376019" y="2397528"/>
          <a:ext cx="1297191" cy="648595"/>
        </a:xfrm>
        <a:prstGeom prst="rect">
          <a:avLst/>
        </a:prstGeom>
        <a:solidFill>
          <a:schemeClr val="lt1">
            <a:hueOff val="0"/>
            <a:satOff val="0"/>
            <a:lumOff val="0"/>
            <a:alphaOff val="0"/>
          </a:schemeClr>
        </a:solidFill>
        <a:ln w="19050" cap="flat" cmpd="sng" algn="ctr">
          <a:solidFill>
            <a:srgbClr val="FF7E79">
              <a:alpha val="4392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solidFill>
                <a:srgbClr val="0432FF"/>
              </a:solidFill>
            </a:rPr>
            <a:t>Bupropion </a:t>
          </a:r>
          <a:r>
            <a:rPr lang="en-US" sz="1200" kern="1200" dirty="0" smtClean="0">
              <a:solidFill>
                <a:srgbClr val="FF0000"/>
              </a:solidFill>
            </a:rPr>
            <a:t>(important)</a:t>
          </a:r>
          <a:endParaRPr lang="en-US" sz="1200" kern="1200" dirty="0">
            <a:solidFill>
              <a:srgbClr val="0432FF"/>
            </a:solidFill>
          </a:endParaRPr>
        </a:p>
      </dsp:txBody>
      <dsp:txXfrm>
        <a:off x="3376019" y="2397528"/>
        <a:ext cx="1297191" cy="648595"/>
      </dsp:txXfrm>
    </dsp:sp>
    <dsp:sp modelId="{356B947E-188F-FC4E-86C7-21385A1D53F7}">
      <dsp:nvSpPr>
        <dsp:cNvPr id="0" name=""/>
        <dsp:cNvSpPr/>
      </dsp:nvSpPr>
      <dsp:spPr>
        <a:xfrm>
          <a:off x="4945620" y="555517"/>
          <a:ext cx="1297191" cy="648595"/>
        </a:xfrm>
        <a:prstGeom prst="rect">
          <a:avLst/>
        </a:prstGeom>
        <a:solidFill>
          <a:schemeClr val="lt1">
            <a:hueOff val="0"/>
            <a:satOff val="0"/>
            <a:lumOff val="0"/>
            <a:alphaOff val="0"/>
          </a:schemeClr>
        </a:solidFill>
        <a:ln w="19050" cap="flat" cmpd="sng" algn="ctr">
          <a:solidFill>
            <a:srgbClr val="009193">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solidFill>
                <a:schemeClr val="tx1"/>
              </a:solidFill>
            </a:rPr>
            <a:t>6-NE selective Reuptake Inhibitors </a:t>
          </a:r>
          <a:endParaRPr lang="en-US" sz="1200" kern="1200" dirty="0">
            <a:solidFill>
              <a:schemeClr val="tx1"/>
            </a:solidFill>
          </a:endParaRPr>
        </a:p>
      </dsp:txBody>
      <dsp:txXfrm>
        <a:off x="4945620" y="555517"/>
        <a:ext cx="1297191" cy="648595"/>
      </dsp:txXfrm>
    </dsp:sp>
    <dsp:sp modelId="{0CDCD451-5AE4-2441-AE19-82736F133783}">
      <dsp:nvSpPr>
        <dsp:cNvPr id="0" name=""/>
        <dsp:cNvSpPr/>
      </dsp:nvSpPr>
      <dsp:spPr>
        <a:xfrm>
          <a:off x="4945620" y="1476522"/>
          <a:ext cx="1297191" cy="648595"/>
        </a:xfrm>
        <a:prstGeom prst="rect">
          <a:avLst/>
        </a:prstGeom>
        <a:solidFill>
          <a:schemeClr val="lt1">
            <a:hueOff val="0"/>
            <a:satOff val="0"/>
            <a:lumOff val="0"/>
            <a:alphaOff val="0"/>
          </a:schemeClr>
        </a:solidFill>
        <a:ln w="19050" cap="flat" cmpd="sng" algn="ctr">
          <a:solidFill>
            <a:srgbClr val="009193">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a:solidFill>
                <a:schemeClr val="tx1"/>
              </a:solidFill>
            </a:rPr>
            <a:t>Block only NET</a:t>
          </a:r>
          <a:endParaRPr lang="en-US" sz="1200" kern="1200" dirty="0">
            <a:solidFill>
              <a:schemeClr val="tx1"/>
            </a:solidFill>
          </a:endParaRPr>
        </a:p>
      </dsp:txBody>
      <dsp:txXfrm>
        <a:off x="4945620" y="1476522"/>
        <a:ext cx="1297191" cy="648595"/>
      </dsp:txXfrm>
    </dsp:sp>
    <dsp:sp modelId="{37E117BC-AC28-0D48-9832-AAA3BB91A694}">
      <dsp:nvSpPr>
        <dsp:cNvPr id="0" name=""/>
        <dsp:cNvSpPr/>
      </dsp:nvSpPr>
      <dsp:spPr>
        <a:xfrm>
          <a:off x="4945620" y="2397528"/>
          <a:ext cx="1297191" cy="648595"/>
        </a:xfrm>
        <a:prstGeom prst="rect">
          <a:avLst/>
        </a:prstGeom>
        <a:solidFill>
          <a:schemeClr val="lt1">
            <a:hueOff val="0"/>
            <a:satOff val="0"/>
            <a:lumOff val="0"/>
            <a:alphaOff val="0"/>
          </a:schemeClr>
        </a:solidFill>
        <a:ln w="19050" cap="flat" cmpd="sng" algn="ctr">
          <a:solidFill>
            <a:srgbClr val="009193">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rgbClr val="0432FF"/>
              </a:solidFill>
            </a:rPr>
            <a:t>Reboxetine</a:t>
          </a:r>
        </a:p>
      </dsp:txBody>
      <dsp:txXfrm>
        <a:off x="4945620" y="2397528"/>
        <a:ext cx="1297191" cy="648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CF6C6-09E6-7B4B-AA8E-236F4AC0F21E}">
      <dsp:nvSpPr>
        <dsp:cNvPr id="0" name=""/>
        <dsp:cNvSpPr/>
      </dsp:nvSpPr>
      <dsp:spPr>
        <a:xfrm>
          <a:off x="960250" y="129291"/>
          <a:ext cx="1070888" cy="660292"/>
        </a:xfrm>
        <a:prstGeom prst="roundRect">
          <a:avLst>
            <a:gd name="adj" fmla="val 10000"/>
          </a:avLst>
        </a:prstGeom>
        <a:solidFill>
          <a:srgbClr val="941651">
            <a:alpha val="27843"/>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Affective disorders→ ↓serotonin  </a:t>
          </a:r>
          <a:endParaRPr lang="en-US" sz="1200" kern="1200" dirty="0">
            <a:solidFill>
              <a:schemeClr val="tx1"/>
            </a:solidFill>
          </a:endParaRPr>
        </a:p>
      </dsp:txBody>
      <dsp:txXfrm>
        <a:off x="979589" y="148630"/>
        <a:ext cx="1032210" cy="621614"/>
      </dsp:txXfrm>
    </dsp:sp>
    <dsp:sp modelId="{2FD9BA52-2980-544F-AF0D-500C695CCBEF}">
      <dsp:nvSpPr>
        <dsp:cNvPr id="0" name=""/>
        <dsp:cNvSpPr/>
      </dsp:nvSpPr>
      <dsp:spPr>
        <a:xfrm rot="19663591">
          <a:off x="1997746" y="302228"/>
          <a:ext cx="432293" cy="83590"/>
        </a:xfrm>
        <a:custGeom>
          <a:avLst/>
          <a:gdLst/>
          <a:ahLst/>
          <a:cxnLst/>
          <a:rect l="0" t="0" r="0" b="0"/>
          <a:pathLst>
            <a:path>
              <a:moveTo>
                <a:pt x="0" y="41795"/>
              </a:moveTo>
              <a:lnTo>
                <a:pt x="432293" y="41795"/>
              </a:lnTo>
            </a:path>
          </a:pathLst>
        </a:custGeom>
        <a:noFill/>
        <a:ln w="6350" cap="flat" cmpd="sng" algn="ctr">
          <a:solidFill>
            <a:srgbClr val="FDA5C1"/>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chemeClr val="tx1"/>
            </a:solidFill>
          </a:endParaRPr>
        </a:p>
      </dsp:txBody>
      <dsp:txXfrm>
        <a:off x="2203085" y="333216"/>
        <a:ext cx="21614" cy="21614"/>
      </dsp:txXfrm>
    </dsp:sp>
    <dsp:sp modelId="{F8132BB8-742E-E142-ABEF-F2FB159DDE6F}">
      <dsp:nvSpPr>
        <dsp:cNvPr id="0" name=""/>
        <dsp:cNvSpPr/>
      </dsp:nvSpPr>
      <dsp:spPr>
        <a:xfrm>
          <a:off x="2396647" y="15251"/>
          <a:ext cx="853433" cy="426716"/>
        </a:xfrm>
        <a:prstGeom prst="roundRect">
          <a:avLst>
            <a:gd name="adj" fmla="val 10000"/>
          </a:avLst>
        </a:prstGeom>
        <a:solidFill>
          <a:srgbClr val="009193">
            <a:alpha val="32157"/>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DE" sz="1400" kern="1200" dirty="0">
              <a:solidFill>
                <a:schemeClr val="tx1"/>
              </a:solidFill>
            </a:rPr>
            <a:t>↑NE </a:t>
          </a:r>
          <a:endParaRPr lang="en-US" sz="1400" kern="1200" dirty="0">
            <a:solidFill>
              <a:schemeClr val="tx1"/>
            </a:solidFill>
          </a:endParaRPr>
        </a:p>
      </dsp:txBody>
      <dsp:txXfrm>
        <a:off x="2409145" y="27749"/>
        <a:ext cx="828437" cy="401720"/>
      </dsp:txXfrm>
    </dsp:sp>
    <dsp:sp modelId="{345D6A41-0738-F945-807F-0E30D898F85C}">
      <dsp:nvSpPr>
        <dsp:cNvPr id="0" name=""/>
        <dsp:cNvSpPr/>
      </dsp:nvSpPr>
      <dsp:spPr>
        <a:xfrm rot="21442613">
          <a:off x="3249914" y="179547"/>
          <a:ext cx="317570" cy="83590"/>
        </a:xfrm>
        <a:custGeom>
          <a:avLst/>
          <a:gdLst/>
          <a:ahLst/>
          <a:cxnLst/>
          <a:rect l="0" t="0" r="0" b="0"/>
          <a:pathLst>
            <a:path>
              <a:moveTo>
                <a:pt x="0" y="41795"/>
              </a:moveTo>
              <a:lnTo>
                <a:pt x="317570" y="41795"/>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chemeClr val="tx1"/>
            </a:solidFill>
          </a:endParaRPr>
        </a:p>
      </dsp:txBody>
      <dsp:txXfrm>
        <a:off x="3400760" y="213403"/>
        <a:ext cx="15878" cy="15878"/>
      </dsp:txXfrm>
    </dsp:sp>
    <dsp:sp modelId="{002E87E4-8347-6145-B84F-C915D703E24A}">
      <dsp:nvSpPr>
        <dsp:cNvPr id="0" name=""/>
        <dsp:cNvSpPr/>
      </dsp:nvSpPr>
      <dsp:spPr>
        <a:xfrm>
          <a:off x="3567318" y="717"/>
          <a:ext cx="853433" cy="426716"/>
        </a:xfrm>
        <a:prstGeom prst="roundRect">
          <a:avLst>
            <a:gd name="adj" fmla="val 10000"/>
          </a:avLst>
        </a:prstGeom>
        <a:solidFill>
          <a:srgbClr val="FF9300">
            <a:alpha val="41961"/>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Mania</a:t>
          </a:r>
          <a:r>
            <a:rPr lang="en-US" sz="1400" kern="1200" dirty="0">
              <a:solidFill>
                <a:schemeClr val="tx1"/>
              </a:solidFill>
            </a:rPr>
            <a:t>* </a:t>
          </a:r>
        </a:p>
      </dsp:txBody>
      <dsp:txXfrm>
        <a:off x="3579816" y="13215"/>
        <a:ext cx="828437" cy="401720"/>
      </dsp:txXfrm>
    </dsp:sp>
    <dsp:sp modelId="{8E49F581-4223-6449-B2CD-96081FCF034A}">
      <dsp:nvSpPr>
        <dsp:cNvPr id="0" name=""/>
        <dsp:cNvSpPr/>
      </dsp:nvSpPr>
      <dsp:spPr>
        <a:xfrm>
          <a:off x="4420752" y="172280"/>
          <a:ext cx="341373" cy="83590"/>
        </a:xfrm>
        <a:custGeom>
          <a:avLst/>
          <a:gdLst/>
          <a:ahLst/>
          <a:cxnLst/>
          <a:rect l="0" t="0" r="0" b="0"/>
          <a:pathLst>
            <a:path>
              <a:moveTo>
                <a:pt x="0" y="41795"/>
              </a:moveTo>
              <a:lnTo>
                <a:pt x="341373" y="4179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chemeClr val="tx1"/>
            </a:solidFill>
          </a:endParaRPr>
        </a:p>
      </dsp:txBody>
      <dsp:txXfrm>
        <a:off x="4582904" y="205541"/>
        <a:ext cx="17068" cy="17068"/>
      </dsp:txXfrm>
    </dsp:sp>
    <dsp:sp modelId="{E57CCF97-49C7-6D43-B429-376B438A300C}">
      <dsp:nvSpPr>
        <dsp:cNvPr id="0" name=""/>
        <dsp:cNvSpPr/>
      </dsp:nvSpPr>
      <dsp:spPr>
        <a:xfrm>
          <a:off x="4762125" y="717"/>
          <a:ext cx="853433" cy="426716"/>
        </a:xfrm>
        <a:prstGeom prst="roundRect">
          <a:avLst>
            <a:gd name="adj" fmla="val 10000"/>
          </a:avLst>
        </a:prstGeom>
        <a:solidFill>
          <a:srgbClr val="FFD579">
            <a:alpha val="56078"/>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Drugs that ↓NE </a:t>
          </a:r>
        </a:p>
      </dsp:txBody>
      <dsp:txXfrm>
        <a:off x="4774623" y="13215"/>
        <a:ext cx="828437" cy="401720"/>
      </dsp:txXfrm>
    </dsp:sp>
    <dsp:sp modelId="{04867DCE-E4CA-2743-A715-1195B05511C6}">
      <dsp:nvSpPr>
        <dsp:cNvPr id="0" name=""/>
        <dsp:cNvSpPr/>
      </dsp:nvSpPr>
      <dsp:spPr>
        <a:xfrm rot="2142401">
          <a:off x="1991624" y="540323"/>
          <a:ext cx="420402" cy="83590"/>
        </a:xfrm>
        <a:custGeom>
          <a:avLst/>
          <a:gdLst/>
          <a:ahLst/>
          <a:cxnLst/>
          <a:rect l="0" t="0" r="0" b="0"/>
          <a:pathLst>
            <a:path>
              <a:moveTo>
                <a:pt x="0" y="41795"/>
              </a:moveTo>
              <a:lnTo>
                <a:pt x="420402" y="41795"/>
              </a:lnTo>
            </a:path>
          </a:pathLst>
        </a:custGeom>
        <a:noFill/>
        <a:ln w="6350" cap="flat" cmpd="sng" algn="ctr">
          <a:solidFill>
            <a:srgbClr val="FDA5C1"/>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chemeClr val="tx1"/>
            </a:solidFill>
          </a:endParaRPr>
        </a:p>
      </dsp:txBody>
      <dsp:txXfrm>
        <a:off x="2191315" y="571608"/>
        <a:ext cx="21020" cy="21020"/>
      </dsp:txXfrm>
    </dsp:sp>
    <dsp:sp modelId="{88B60645-BCB1-7C4B-9D6B-1219B4421854}">
      <dsp:nvSpPr>
        <dsp:cNvPr id="0" name=""/>
        <dsp:cNvSpPr/>
      </dsp:nvSpPr>
      <dsp:spPr>
        <a:xfrm>
          <a:off x="2372512" y="491441"/>
          <a:ext cx="853433" cy="426716"/>
        </a:xfrm>
        <a:prstGeom prst="roundRect">
          <a:avLst>
            <a:gd name="adj" fmla="val 10000"/>
          </a:avLst>
        </a:prstGeom>
        <a:solidFill>
          <a:srgbClr val="009193">
            <a:alpha val="32157"/>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tx1"/>
              </a:solidFill>
            </a:rPr>
            <a:t>↓NE</a:t>
          </a:r>
        </a:p>
      </dsp:txBody>
      <dsp:txXfrm>
        <a:off x="2385010" y="503939"/>
        <a:ext cx="828437" cy="401720"/>
      </dsp:txXfrm>
    </dsp:sp>
    <dsp:sp modelId="{76917D5F-5044-FE48-AF89-02E8574C376D}">
      <dsp:nvSpPr>
        <dsp:cNvPr id="0" name=""/>
        <dsp:cNvSpPr/>
      </dsp:nvSpPr>
      <dsp:spPr>
        <a:xfrm>
          <a:off x="3225945" y="663004"/>
          <a:ext cx="341373" cy="83590"/>
        </a:xfrm>
        <a:custGeom>
          <a:avLst/>
          <a:gdLst/>
          <a:ahLst/>
          <a:cxnLst/>
          <a:rect l="0" t="0" r="0" b="0"/>
          <a:pathLst>
            <a:path>
              <a:moveTo>
                <a:pt x="0" y="41795"/>
              </a:moveTo>
              <a:lnTo>
                <a:pt x="341373" y="41795"/>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chemeClr val="tx1"/>
            </a:solidFill>
          </a:endParaRPr>
        </a:p>
      </dsp:txBody>
      <dsp:txXfrm>
        <a:off x="3388097" y="696265"/>
        <a:ext cx="17068" cy="17068"/>
      </dsp:txXfrm>
    </dsp:sp>
    <dsp:sp modelId="{B830E6BA-B5F5-574D-B59A-E1C9EFEB9F35}">
      <dsp:nvSpPr>
        <dsp:cNvPr id="0" name=""/>
        <dsp:cNvSpPr/>
      </dsp:nvSpPr>
      <dsp:spPr>
        <a:xfrm>
          <a:off x="3567318" y="491441"/>
          <a:ext cx="933604" cy="426716"/>
        </a:xfrm>
        <a:prstGeom prst="roundRect">
          <a:avLst>
            <a:gd name="adj" fmla="val 10000"/>
          </a:avLst>
        </a:prstGeom>
        <a:solidFill>
          <a:srgbClr val="FF9300">
            <a:alpha val="41961"/>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Depression </a:t>
          </a:r>
          <a:endParaRPr lang="en-US" sz="1400" kern="1200" dirty="0">
            <a:solidFill>
              <a:schemeClr val="tx1"/>
            </a:solidFill>
          </a:endParaRPr>
        </a:p>
      </dsp:txBody>
      <dsp:txXfrm>
        <a:off x="3579816" y="503939"/>
        <a:ext cx="908608" cy="401720"/>
      </dsp:txXfrm>
    </dsp:sp>
    <dsp:sp modelId="{E6786AF6-E2B5-C34D-AF65-6256359AA72A}">
      <dsp:nvSpPr>
        <dsp:cNvPr id="0" name=""/>
        <dsp:cNvSpPr/>
      </dsp:nvSpPr>
      <dsp:spPr>
        <a:xfrm>
          <a:off x="4500923" y="663004"/>
          <a:ext cx="341373" cy="83590"/>
        </a:xfrm>
        <a:custGeom>
          <a:avLst/>
          <a:gdLst/>
          <a:ahLst/>
          <a:cxnLst/>
          <a:rect l="0" t="0" r="0" b="0"/>
          <a:pathLst>
            <a:path>
              <a:moveTo>
                <a:pt x="0" y="41795"/>
              </a:moveTo>
              <a:lnTo>
                <a:pt x="341373" y="41795"/>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solidFill>
              <a:schemeClr val="tx1"/>
            </a:solidFill>
          </a:endParaRPr>
        </a:p>
      </dsp:txBody>
      <dsp:txXfrm>
        <a:off x="4663075" y="696265"/>
        <a:ext cx="17068" cy="17068"/>
      </dsp:txXfrm>
    </dsp:sp>
    <dsp:sp modelId="{A6FA2D7A-84E2-264E-9494-1EF7646EBA66}">
      <dsp:nvSpPr>
        <dsp:cNvPr id="0" name=""/>
        <dsp:cNvSpPr/>
      </dsp:nvSpPr>
      <dsp:spPr>
        <a:xfrm>
          <a:off x="4842296" y="491441"/>
          <a:ext cx="853433" cy="426716"/>
        </a:xfrm>
        <a:prstGeom prst="roundRect">
          <a:avLst>
            <a:gd name="adj" fmla="val 10000"/>
          </a:avLst>
        </a:prstGeom>
        <a:solidFill>
          <a:srgbClr val="FFD579">
            <a:alpha val="56078"/>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solidFill>
                <a:schemeClr val="tx1"/>
              </a:solidFill>
            </a:rPr>
            <a:t>Drugs that </a:t>
          </a:r>
          <a:r>
            <a:rPr lang="de-DE" sz="1200" kern="1200" dirty="0">
              <a:solidFill>
                <a:schemeClr val="tx1"/>
              </a:solidFill>
            </a:rPr>
            <a:t>↑</a:t>
          </a:r>
          <a:r>
            <a:rPr lang="en-US" sz="1200" kern="1200" dirty="0">
              <a:solidFill>
                <a:schemeClr val="tx1"/>
              </a:solidFill>
            </a:rPr>
            <a:t>NE </a:t>
          </a:r>
        </a:p>
      </dsp:txBody>
      <dsp:txXfrm>
        <a:off x="4854794" y="503939"/>
        <a:ext cx="828437" cy="401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BBFAB-BE4E-F04C-B91D-154D617D94F1}">
      <dsp:nvSpPr>
        <dsp:cNvPr id="0" name=""/>
        <dsp:cNvSpPr/>
      </dsp:nvSpPr>
      <dsp:spPr>
        <a:xfrm>
          <a:off x="0" y="39503"/>
          <a:ext cx="6151880" cy="372879"/>
        </a:xfrm>
        <a:prstGeom prst="roundRect">
          <a:avLst/>
        </a:prstGeom>
        <a:solidFill>
          <a:srgbClr val="FFD7D6"/>
        </a:solidFill>
        <a:ln>
          <a:solidFill>
            <a:srgbClr val="FFD7D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solidFill>
                <a:schemeClr val="tx1"/>
              </a:solidFill>
            </a:rPr>
            <a:t>5-HT deficiency </a:t>
          </a:r>
          <a:endParaRPr lang="en-US" sz="1400" kern="1200" dirty="0">
            <a:solidFill>
              <a:schemeClr val="tx1"/>
            </a:solidFill>
          </a:endParaRPr>
        </a:p>
      </dsp:txBody>
      <dsp:txXfrm>
        <a:off x="18202" y="57705"/>
        <a:ext cx="6115476" cy="336475"/>
      </dsp:txXfrm>
    </dsp:sp>
    <dsp:sp modelId="{51282A4A-B9C0-2B49-8F98-F1121A928790}">
      <dsp:nvSpPr>
        <dsp:cNvPr id="0" name=""/>
        <dsp:cNvSpPr/>
      </dsp:nvSpPr>
      <dsp:spPr>
        <a:xfrm>
          <a:off x="0" y="412383"/>
          <a:ext cx="6151880" cy="546480"/>
        </a:xfrm>
        <a:prstGeom prst="rect">
          <a:avLst/>
        </a:prstGeom>
        <a:noFill/>
        <a:ln w="19050">
          <a:solidFill>
            <a:srgbClr val="009193">
              <a:alpha val="41961"/>
            </a:srgbClr>
          </a:solidFill>
        </a:ln>
        <a:effectLst/>
      </dsp:spPr>
      <dsp:style>
        <a:lnRef idx="0">
          <a:scrgbClr r="0" g="0" b="0"/>
        </a:lnRef>
        <a:fillRef idx="0">
          <a:scrgbClr r="0" g="0" b="0"/>
        </a:fillRef>
        <a:effectRef idx="0">
          <a:scrgbClr r="0" g="0" b="0"/>
        </a:effectRef>
        <a:fontRef idx="minor"/>
      </dsp:style>
      <dsp:txBody>
        <a:bodyPr spcFirstLastPara="0" vert="horz" wrap="square" lIns="19532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may cause the sleep problems, irritability and anxiety associated with depression </a:t>
          </a:r>
        </a:p>
      </dsp:txBody>
      <dsp:txXfrm>
        <a:off x="0" y="412383"/>
        <a:ext cx="6151880" cy="546480"/>
      </dsp:txXfrm>
    </dsp:sp>
    <dsp:sp modelId="{F13313A4-E6DE-EE43-B35E-E5E4F855D261}">
      <dsp:nvSpPr>
        <dsp:cNvPr id="0" name=""/>
        <dsp:cNvSpPr/>
      </dsp:nvSpPr>
      <dsp:spPr>
        <a:xfrm>
          <a:off x="0" y="958863"/>
          <a:ext cx="6151880" cy="421361"/>
        </a:xfrm>
        <a:prstGeom prst="roundRect">
          <a:avLst/>
        </a:prstGeom>
        <a:solidFill>
          <a:srgbClr val="FFD7D6"/>
        </a:solidFill>
        <a:ln>
          <a:solidFill>
            <a:srgbClr val="FFD7D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solidFill>
                <a:schemeClr val="tx1"/>
              </a:solidFill>
            </a:rPr>
            <a:t>Decreased level of NE </a:t>
          </a:r>
          <a:endParaRPr lang="en-US" sz="1400" kern="1200" dirty="0">
            <a:solidFill>
              <a:schemeClr val="tx1"/>
            </a:solidFill>
          </a:endParaRPr>
        </a:p>
      </dsp:txBody>
      <dsp:txXfrm>
        <a:off x="20569" y="979432"/>
        <a:ext cx="6110742" cy="380223"/>
      </dsp:txXfrm>
    </dsp:sp>
    <dsp:sp modelId="{B8BFF89F-3798-FE4C-BA14-C508D068BF59}">
      <dsp:nvSpPr>
        <dsp:cNvPr id="0" name=""/>
        <dsp:cNvSpPr/>
      </dsp:nvSpPr>
      <dsp:spPr>
        <a:xfrm>
          <a:off x="0" y="1380224"/>
          <a:ext cx="6151880" cy="546480"/>
        </a:xfrm>
        <a:prstGeom prst="rect">
          <a:avLst/>
        </a:prstGeom>
        <a:noFill/>
        <a:ln w="19050">
          <a:solidFill>
            <a:srgbClr val="009193">
              <a:alpha val="41961"/>
            </a:srgbClr>
          </a:solidFill>
        </a:ln>
        <a:effectLst/>
      </dsp:spPr>
      <dsp:style>
        <a:lnRef idx="0">
          <a:scrgbClr r="0" g="0" b="0"/>
        </a:lnRef>
        <a:fillRef idx="0">
          <a:scrgbClr r="0" g="0" b="0"/>
        </a:fillRef>
        <a:effectRef idx="0">
          <a:scrgbClr r="0" g="0" b="0"/>
        </a:effectRef>
        <a:fontRef idx="minor"/>
      </dsp:style>
      <dsp:txBody>
        <a:bodyPr spcFirstLastPara="0" vert="horz" wrap="square" lIns="19532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 regulates mood, alertness, arousal, appetite, reward &amp; drives, may contribute to the fatigue and depressed mood of the illness </a:t>
          </a:r>
        </a:p>
      </dsp:txBody>
      <dsp:txXfrm>
        <a:off x="0" y="1380224"/>
        <a:ext cx="6151880" cy="546480"/>
      </dsp:txXfrm>
    </dsp:sp>
    <dsp:sp modelId="{5B24B139-68E7-4B4C-8404-256485F47690}">
      <dsp:nvSpPr>
        <dsp:cNvPr id="0" name=""/>
        <dsp:cNvSpPr/>
      </dsp:nvSpPr>
      <dsp:spPr>
        <a:xfrm>
          <a:off x="0" y="1926704"/>
          <a:ext cx="6151880" cy="351931"/>
        </a:xfrm>
        <a:prstGeom prst="roundRect">
          <a:avLst/>
        </a:prstGeom>
        <a:solidFill>
          <a:srgbClr val="FFD7D6"/>
        </a:solidFill>
        <a:ln>
          <a:solidFill>
            <a:srgbClr val="FFD7D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solidFill>
                <a:schemeClr val="tx1"/>
              </a:solidFill>
            </a:rPr>
            <a:t>Dopamine</a:t>
          </a:r>
          <a:r>
            <a:rPr lang="en-US" sz="1800" b="1" kern="1200" dirty="0">
              <a:solidFill>
                <a:schemeClr val="tx1"/>
              </a:solidFill>
            </a:rPr>
            <a:t> </a:t>
          </a:r>
          <a:endParaRPr lang="en-US" sz="1800" kern="1200" dirty="0">
            <a:solidFill>
              <a:schemeClr val="tx1"/>
            </a:solidFill>
          </a:endParaRPr>
        </a:p>
      </dsp:txBody>
      <dsp:txXfrm>
        <a:off x="17180" y="1943884"/>
        <a:ext cx="6117520" cy="317571"/>
      </dsp:txXfrm>
    </dsp:sp>
    <dsp:sp modelId="{05D97643-661A-FE43-BAC5-0CF6A121637A}">
      <dsp:nvSpPr>
        <dsp:cNvPr id="0" name=""/>
        <dsp:cNvSpPr/>
      </dsp:nvSpPr>
      <dsp:spPr>
        <a:xfrm>
          <a:off x="0" y="2278636"/>
          <a:ext cx="6151880" cy="546480"/>
        </a:xfrm>
        <a:prstGeom prst="rect">
          <a:avLst/>
        </a:prstGeom>
        <a:noFill/>
        <a:ln w="19050">
          <a:solidFill>
            <a:srgbClr val="009193">
              <a:alpha val="41961"/>
            </a:srgbClr>
          </a:solidFill>
        </a:ln>
        <a:effectLst/>
      </dsp:spPr>
      <dsp:style>
        <a:lnRef idx="0">
          <a:scrgbClr r="0" g="0" b="0"/>
        </a:lnRef>
        <a:fillRef idx="0">
          <a:scrgbClr r="0" g="0" b="0"/>
        </a:fillRef>
        <a:effectRef idx="0">
          <a:scrgbClr r="0" g="0" b="0"/>
        </a:effectRef>
        <a:fontRef idx="minor"/>
      </dsp:style>
      <dsp:txBody>
        <a:bodyPr spcFirstLastPara="0" vert="horz" wrap="square" lIns="195322"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is important for pleasure, sex &amp; psychomotor activity</a:t>
          </a:r>
        </a:p>
        <a:p>
          <a:pPr marL="114300" lvl="1" indent="-114300" algn="l" defTabSz="622300">
            <a:lnSpc>
              <a:spcPct val="90000"/>
            </a:lnSpc>
            <a:spcBef>
              <a:spcPct val="0"/>
            </a:spcBef>
            <a:spcAft>
              <a:spcPct val="20000"/>
            </a:spcAft>
            <a:buChar char="••"/>
          </a:pPr>
          <a:r>
            <a:rPr lang="en-US" sz="1400" kern="1200" dirty="0" smtClean="0">
              <a:solidFill>
                <a:schemeClr val="bg2">
                  <a:lumMod val="50000"/>
                </a:schemeClr>
              </a:solidFill>
            </a:rPr>
            <a:t>Reduced in depression </a:t>
          </a:r>
          <a:endParaRPr lang="en-US" sz="1400" kern="1200" dirty="0">
            <a:solidFill>
              <a:schemeClr val="bg2">
                <a:lumMod val="50000"/>
              </a:schemeClr>
            </a:solidFill>
          </a:endParaRPr>
        </a:p>
      </dsp:txBody>
      <dsp:txXfrm>
        <a:off x="0" y="2278636"/>
        <a:ext cx="6151880" cy="5464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70091-3F05-4A4D-B1DB-68A10DCEC7AC}">
      <dsp:nvSpPr>
        <dsp:cNvPr id="0" name=""/>
        <dsp:cNvSpPr/>
      </dsp:nvSpPr>
      <dsp:spPr>
        <a:xfrm>
          <a:off x="1325" y="354541"/>
          <a:ext cx="1092366" cy="1800003"/>
        </a:xfrm>
        <a:prstGeom prst="roundRect">
          <a:avLst>
            <a:gd name="adj" fmla="val 10000"/>
          </a:avLst>
        </a:prstGeom>
        <a:solidFill>
          <a:schemeClr val="lt1">
            <a:hueOff val="0"/>
            <a:satOff val="0"/>
            <a:lumOff val="0"/>
            <a:alphaOff val="0"/>
          </a:schemeClr>
        </a:solidFill>
        <a:ln w="19050" cap="flat" cmpd="sng" algn="ctr">
          <a:solidFill>
            <a:srgbClr val="FF7E79"/>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solidFill>
                <a:schemeClr val="bg1">
                  <a:lumMod val="50000"/>
                </a:schemeClr>
              </a:solidFill>
              <a:latin typeface="+mn-lt"/>
              <a:ea typeface="+mn-ea"/>
              <a:cs typeface="+mn-cs"/>
            </a:rPr>
            <a:t>One main cause of depression is the reduction in the concentration of certain neurotransmitters in the brain, such as serotonin and dopamine</a:t>
          </a:r>
          <a:endParaRPr lang="en-US" sz="1000" kern="1200" dirty="0">
            <a:solidFill>
              <a:schemeClr val="bg1">
                <a:lumMod val="50000"/>
              </a:schemeClr>
            </a:solidFill>
          </a:endParaRPr>
        </a:p>
      </dsp:txBody>
      <dsp:txXfrm>
        <a:off x="33319" y="386535"/>
        <a:ext cx="1028378" cy="1736015"/>
      </dsp:txXfrm>
    </dsp:sp>
    <dsp:sp modelId="{F898018C-1009-BA41-8369-7A04EC7AB193}">
      <dsp:nvSpPr>
        <dsp:cNvPr id="0" name=""/>
        <dsp:cNvSpPr/>
      </dsp:nvSpPr>
      <dsp:spPr>
        <a:xfrm>
          <a:off x="1238585" y="1050375"/>
          <a:ext cx="349061" cy="408336"/>
        </a:xfrm>
        <a:prstGeom prst="rightArrow">
          <a:avLst>
            <a:gd name="adj1" fmla="val 60000"/>
            <a:gd name="adj2" fmla="val 50000"/>
          </a:avLst>
        </a:prstGeom>
        <a:solidFill>
          <a:srgbClr val="009193">
            <a:alpha val="50196"/>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rtl="1">
            <a:lnSpc>
              <a:spcPct val="90000"/>
            </a:lnSpc>
            <a:spcBef>
              <a:spcPct val="0"/>
            </a:spcBef>
            <a:spcAft>
              <a:spcPct val="35000"/>
            </a:spcAft>
          </a:pPr>
          <a:endParaRPr lang="en-US" sz="1700" kern="1200"/>
        </a:p>
      </dsp:txBody>
      <dsp:txXfrm>
        <a:off x="1238585" y="1132042"/>
        <a:ext cx="244343" cy="245002"/>
      </dsp:txXfrm>
    </dsp:sp>
    <dsp:sp modelId="{9037B367-E4D4-674B-B661-C7932F5A1FFA}">
      <dsp:nvSpPr>
        <dsp:cNvPr id="0" name=""/>
        <dsp:cNvSpPr/>
      </dsp:nvSpPr>
      <dsp:spPr>
        <a:xfrm>
          <a:off x="1752299" y="354383"/>
          <a:ext cx="1171744" cy="1800319"/>
        </a:xfrm>
        <a:prstGeom prst="roundRect">
          <a:avLst>
            <a:gd name="adj" fmla="val 10000"/>
          </a:avLst>
        </a:prstGeom>
        <a:solidFill>
          <a:schemeClr val="lt1">
            <a:hueOff val="0"/>
            <a:satOff val="0"/>
            <a:lumOff val="0"/>
            <a:alphaOff val="0"/>
          </a:schemeClr>
        </a:solidFill>
        <a:ln w="19050" cap="flat" cmpd="sng" algn="ctr">
          <a:solidFill>
            <a:srgbClr val="00FB92">
              <a:alpha val="4509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solidFill>
                <a:schemeClr val="bg1">
                  <a:lumMod val="50000"/>
                </a:schemeClr>
              </a:solidFill>
              <a:latin typeface="+mn-lt"/>
              <a:ea typeface="+mn-ea"/>
              <a:cs typeface="+mn-cs"/>
            </a:rPr>
            <a:t>Which leads to disturbed neuronal signal processing</a:t>
          </a:r>
          <a:endParaRPr lang="en-US" sz="1000" kern="1200" dirty="0">
            <a:solidFill>
              <a:schemeClr val="bg1">
                <a:lumMod val="50000"/>
              </a:schemeClr>
            </a:solidFill>
          </a:endParaRPr>
        </a:p>
      </dsp:txBody>
      <dsp:txXfrm>
        <a:off x="1786618" y="388702"/>
        <a:ext cx="1103106" cy="1731681"/>
      </dsp:txXfrm>
    </dsp:sp>
    <dsp:sp modelId="{7EFE6D41-EE6F-CC4C-B0A7-A8D137374C65}">
      <dsp:nvSpPr>
        <dsp:cNvPr id="0" name=""/>
        <dsp:cNvSpPr/>
      </dsp:nvSpPr>
      <dsp:spPr>
        <a:xfrm>
          <a:off x="3068937" y="1050375"/>
          <a:ext cx="349061" cy="408336"/>
        </a:xfrm>
        <a:prstGeom prst="rightArrow">
          <a:avLst>
            <a:gd name="adj1" fmla="val 60000"/>
            <a:gd name="adj2" fmla="val 50000"/>
          </a:avLst>
        </a:prstGeom>
        <a:solidFill>
          <a:srgbClr val="009193">
            <a:alpha val="50196"/>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rtl="1">
            <a:lnSpc>
              <a:spcPct val="90000"/>
            </a:lnSpc>
            <a:spcBef>
              <a:spcPct val="0"/>
            </a:spcBef>
            <a:spcAft>
              <a:spcPct val="35000"/>
            </a:spcAft>
          </a:pPr>
          <a:endParaRPr lang="en-US" sz="1700" kern="1200"/>
        </a:p>
      </dsp:txBody>
      <dsp:txXfrm>
        <a:off x="3068937" y="1132042"/>
        <a:ext cx="244343" cy="245002"/>
      </dsp:txXfrm>
    </dsp:sp>
    <dsp:sp modelId="{A01CA9EA-C6FF-2945-B658-CD8386995285}">
      <dsp:nvSpPr>
        <dsp:cNvPr id="0" name=""/>
        <dsp:cNvSpPr/>
      </dsp:nvSpPr>
      <dsp:spPr>
        <a:xfrm>
          <a:off x="3582651" y="354383"/>
          <a:ext cx="1171744" cy="1800319"/>
        </a:xfrm>
        <a:prstGeom prst="roundRect">
          <a:avLst>
            <a:gd name="adj" fmla="val 10000"/>
          </a:avLst>
        </a:prstGeom>
        <a:solidFill>
          <a:schemeClr val="lt1">
            <a:hueOff val="0"/>
            <a:satOff val="0"/>
            <a:lumOff val="0"/>
            <a:alphaOff val="0"/>
          </a:schemeClr>
        </a:solidFill>
        <a:ln w="19050" cap="flat" cmpd="sng" algn="ctr">
          <a:solidFill>
            <a:srgbClr val="FF7E79"/>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solidFill>
                <a:schemeClr val="bg1">
                  <a:lumMod val="50000"/>
                </a:schemeClr>
              </a:solidFill>
              <a:latin typeface="+mn-lt"/>
              <a:ea typeface="+mn-ea"/>
              <a:cs typeface="+mn-cs"/>
            </a:rPr>
            <a:t>which in a long run leads to alterations in the structure of the neuronal networks</a:t>
          </a:r>
          <a:endParaRPr lang="en-US" sz="1000" kern="1200" dirty="0">
            <a:solidFill>
              <a:schemeClr val="bg1">
                <a:lumMod val="50000"/>
              </a:schemeClr>
            </a:solidFill>
          </a:endParaRPr>
        </a:p>
      </dsp:txBody>
      <dsp:txXfrm>
        <a:off x="3616970" y="388702"/>
        <a:ext cx="1103106" cy="1731681"/>
      </dsp:txXfrm>
    </dsp:sp>
    <dsp:sp modelId="{E0A5BC36-C665-8C4C-B962-98C5AEB5F872}">
      <dsp:nvSpPr>
        <dsp:cNvPr id="0" name=""/>
        <dsp:cNvSpPr/>
      </dsp:nvSpPr>
      <dsp:spPr>
        <a:xfrm>
          <a:off x="4899289" y="1050375"/>
          <a:ext cx="349061" cy="408336"/>
        </a:xfrm>
        <a:prstGeom prst="rightArrow">
          <a:avLst>
            <a:gd name="adj1" fmla="val 60000"/>
            <a:gd name="adj2" fmla="val 50000"/>
          </a:avLst>
        </a:prstGeom>
        <a:solidFill>
          <a:srgbClr val="009193">
            <a:alpha val="50196"/>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4899289" y="1132042"/>
        <a:ext cx="244343" cy="245002"/>
      </dsp:txXfrm>
    </dsp:sp>
    <dsp:sp modelId="{AD307CBB-73B3-9841-89E2-26B924B25E1C}">
      <dsp:nvSpPr>
        <dsp:cNvPr id="0" name=""/>
        <dsp:cNvSpPr/>
      </dsp:nvSpPr>
      <dsp:spPr>
        <a:xfrm>
          <a:off x="5413003" y="354383"/>
          <a:ext cx="1171744" cy="1800319"/>
        </a:xfrm>
        <a:prstGeom prst="roundRect">
          <a:avLst>
            <a:gd name="adj" fmla="val 10000"/>
          </a:avLst>
        </a:prstGeom>
        <a:solidFill>
          <a:schemeClr val="lt1">
            <a:hueOff val="0"/>
            <a:satOff val="0"/>
            <a:lumOff val="0"/>
            <a:alphaOff val="0"/>
          </a:schemeClr>
        </a:solidFill>
        <a:ln w="19050" cap="flat" cmpd="sng" algn="ctr">
          <a:solidFill>
            <a:srgbClr val="00FB92">
              <a:alpha val="45098"/>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kern="1200" dirty="0">
              <a:solidFill>
                <a:schemeClr val="bg1">
                  <a:lumMod val="50000"/>
                </a:schemeClr>
              </a:solidFill>
              <a:latin typeface="+mn-lt"/>
              <a:ea typeface="+mn-ea"/>
              <a:cs typeface="+mn-cs"/>
            </a:rPr>
            <a:t>These structural changes are believed to be one of the main reasons for depression</a:t>
          </a:r>
        </a:p>
      </dsp:txBody>
      <dsp:txXfrm>
        <a:off x="5447322" y="388702"/>
        <a:ext cx="1103106" cy="17316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170091-3F05-4A4D-B1DB-68A10DCEC7AC}">
      <dsp:nvSpPr>
        <dsp:cNvPr id="0" name=""/>
        <dsp:cNvSpPr/>
      </dsp:nvSpPr>
      <dsp:spPr>
        <a:xfrm>
          <a:off x="1383" y="243080"/>
          <a:ext cx="1893030" cy="2022926"/>
        </a:xfrm>
        <a:prstGeom prst="roundRect">
          <a:avLst>
            <a:gd name="adj" fmla="val 10000"/>
          </a:avLst>
        </a:prstGeom>
        <a:solidFill>
          <a:schemeClr val="lt1">
            <a:hueOff val="0"/>
            <a:satOff val="0"/>
            <a:lumOff val="0"/>
            <a:alphaOff val="0"/>
          </a:schemeClr>
        </a:solidFill>
        <a:ln w="19050" cap="flat" cmpd="sng" algn="ctr">
          <a:solidFill>
            <a:srgbClr val="942093">
              <a:alpha val="38824"/>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GB" sz="1000" kern="1200" dirty="0">
              <a:solidFill>
                <a:schemeClr val="tx1"/>
              </a:solidFill>
            </a:rPr>
            <a:t>Antidepressants do not act immediately </a:t>
          </a:r>
          <a:r>
            <a:rPr lang="en-GB" sz="1000" b="1" kern="1200" dirty="0">
              <a:solidFill>
                <a:srgbClr val="FF0000"/>
              </a:solidFill>
            </a:rPr>
            <a:t>(show clinical effects after 3 weeks) </a:t>
          </a:r>
          <a:r>
            <a:rPr lang="en-GB" sz="1000" kern="1200" dirty="0">
              <a:solidFill>
                <a:schemeClr val="tx1"/>
              </a:solidFill>
            </a:rPr>
            <a:t>indicating that secondary adaptive changes </a:t>
          </a:r>
          <a:r>
            <a:rPr lang="en-US" sz="1000" kern="1200" dirty="0">
              <a:solidFill>
                <a:schemeClr val="tx1"/>
              </a:solidFill>
            </a:rPr>
            <a:t>must occur before the benefit is gained</a:t>
          </a:r>
        </a:p>
      </dsp:txBody>
      <dsp:txXfrm>
        <a:off x="56828" y="298525"/>
        <a:ext cx="1782140" cy="1912036"/>
      </dsp:txXfrm>
    </dsp:sp>
    <dsp:sp modelId="{F898018C-1009-BA41-8369-7A04EC7AB193}">
      <dsp:nvSpPr>
        <dsp:cNvPr id="0" name=""/>
        <dsp:cNvSpPr/>
      </dsp:nvSpPr>
      <dsp:spPr>
        <a:xfrm>
          <a:off x="2080058" y="992952"/>
          <a:ext cx="447235" cy="523181"/>
        </a:xfrm>
        <a:prstGeom prst="rightArrow">
          <a:avLst>
            <a:gd name="adj1" fmla="val 60000"/>
            <a:gd name="adj2" fmla="val 50000"/>
          </a:avLst>
        </a:prstGeom>
        <a:solidFill>
          <a:srgbClr val="009193">
            <a:alpha val="50196"/>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rtl="1">
            <a:lnSpc>
              <a:spcPct val="90000"/>
            </a:lnSpc>
            <a:spcBef>
              <a:spcPct val="0"/>
            </a:spcBef>
            <a:spcAft>
              <a:spcPct val="35000"/>
            </a:spcAft>
          </a:pPr>
          <a:endParaRPr lang="en-US" sz="2200" kern="1200"/>
        </a:p>
      </dsp:txBody>
      <dsp:txXfrm>
        <a:off x="2080058" y="1097588"/>
        <a:ext cx="313065" cy="313909"/>
      </dsp:txXfrm>
    </dsp:sp>
    <dsp:sp modelId="{9037B367-E4D4-674B-B661-C7932F5A1FFA}">
      <dsp:nvSpPr>
        <dsp:cNvPr id="0" name=""/>
        <dsp:cNvSpPr/>
      </dsp:nvSpPr>
      <dsp:spPr>
        <a:xfrm>
          <a:off x="2738253" y="267743"/>
          <a:ext cx="1501298" cy="1973600"/>
        </a:xfrm>
        <a:prstGeom prst="roundRect">
          <a:avLst>
            <a:gd name="adj" fmla="val 10000"/>
          </a:avLst>
        </a:prstGeom>
        <a:solidFill>
          <a:schemeClr val="lt1">
            <a:hueOff val="0"/>
            <a:satOff val="0"/>
            <a:lumOff val="0"/>
            <a:alphaOff val="0"/>
          </a:schemeClr>
        </a:solidFill>
        <a:ln w="19050" cap="flat" cmpd="sng" algn="ctr">
          <a:solidFill>
            <a:srgbClr val="009051">
              <a:alpha val="4117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GB" sz="1000" kern="1200" dirty="0">
              <a:solidFill>
                <a:schemeClr val="tx1"/>
              </a:solidFill>
            </a:rPr>
            <a:t>The most consistent adaptive change seen with antidepressant drugs is the </a:t>
          </a:r>
          <a:r>
            <a:rPr lang="en-GB" sz="1000" b="1" kern="1200" dirty="0">
              <a:solidFill>
                <a:srgbClr val="FF0000"/>
              </a:solidFill>
            </a:rPr>
            <a:t>downregulation of   beta-, alpa-2 and 5-HT2 receptors</a:t>
          </a:r>
          <a:r>
            <a:rPr lang="en-GB" sz="1000" kern="1200" dirty="0"/>
            <a:t>.</a:t>
          </a:r>
        </a:p>
        <a:p>
          <a:pPr lvl="0" algn="ctr" defTabSz="444500" rtl="1">
            <a:lnSpc>
              <a:spcPct val="90000"/>
            </a:lnSpc>
            <a:spcBef>
              <a:spcPct val="0"/>
            </a:spcBef>
            <a:spcAft>
              <a:spcPct val="35000"/>
            </a:spcAft>
          </a:pPr>
          <a:r>
            <a:rPr lang="en-GB" sz="1000" u="none" strike="noStrike" kern="1200" dirty="0">
              <a:solidFill>
                <a:schemeClr val="tx1"/>
              </a:solidFill>
            </a:rPr>
            <a:t> </a:t>
          </a:r>
          <a:r>
            <a:rPr lang="en-GB" sz="1000" u="none" strike="noStrike" kern="1200" dirty="0">
              <a:solidFill>
                <a:srgbClr val="00B050"/>
              </a:solidFill>
            </a:rPr>
            <a:t>These receptor mediate negative feedback on monoamine release in the brain.</a:t>
          </a:r>
          <a:endParaRPr lang="en-US" sz="1000" u="none" strike="noStrike" kern="1200" dirty="0">
            <a:solidFill>
              <a:srgbClr val="00B050"/>
            </a:solidFill>
          </a:endParaRPr>
        </a:p>
      </dsp:txBody>
      <dsp:txXfrm>
        <a:off x="2782225" y="311715"/>
        <a:ext cx="1413354" cy="1885656"/>
      </dsp:txXfrm>
    </dsp:sp>
    <dsp:sp modelId="{7EFE6D41-EE6F-CC4C-B0A7-A8D137374C65}">
      <dsp:nvSpPr>
        <dsp:cNvPr id="0" name=""/>
        <dsp:cNvSpPr/>
      </dsp:nvSpPr>
      <dsp:spPr>
        <a:xfrm>
          <a:off x="4425197" y="992952"/>
          <a:ext cx="447235" cy="523181"/>
        </a:xfrm>
        <a:prstGeom prst="rightArrow">
          <a:avLst>
            <a:gd name="adj1" fmla="val 60000"/>
            <a:gd name="adj2" fmla="val 50000"/>
          </a:avLst>
        </a:prstGeom>
        <a:solidFill>
          <a:srgbClr val="009193">
            <a:alpha val="50196"/>
          </a:srgb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rtl="1">
            <a:lnSpc>
              <a:spcPct val="90000"/>
            </a:lnSpc>
            <a:spcBef>
              <a:spcPct val="0"/>
            </a:spcBef>
            <a:spcAft>
              <a:spcPct val="35000"/>
            </a:spcAft>
          </a:pPr>
          <a:endParaRPr lang="en-US" sz="2200" kern="1200"/>
        </a:p>
      </dsp:txBody>
      <dsp:txXfrm>
        <a:off x="4425197" y="1097588"/>
        <a:ext cx="313065" cy="313909"/>
      </dsp:txXfrm>
    </dsp:sp>
    <dsp:sp modelId="{A01CA9EA-C6FF-2945-B658-CD8386995285}">
      <dsp:nvSpPr>
        <dsp:cNvPr id="0" name=""/>
        <dsp:cNvSpPr/>
      </dsp:nvSpPr>
      <dsp:spPr>
        <a:xfrm>
          <a:off x="5083392" y="267743"/>
          <a:ext cx="1501298" cy="1973600"/>
        </a:xfrm>
        <a:prstGeom prst="roundRect">
          <a:avLst>
            <a:gd name="adj" fmla="val 10000"/>
          </a:avLst>
        </a:prstGeom>
        <a:solidFill>
          <a:schemeClr val="lt1">
            <a:hueOff val="0"/>
            <a:satOff val="0"/>
            <a:lumOff val="0"/>
            <a:alphaOff val="0"/>
          </a:schemeClr>
        </a:solidFill>
        <a:ln w="19050" cap="flat" cmpd="sng" algn="ctr">
          <a:solidFill>
            <a:srgbClr val="942093">
              <a:alpha val="4117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rtl="1">
            <a:lnSpc>
              <a:spcPct val="90000"/>
            </a:lnSpc>
            <a:spcBef>
              <a:spcPct val="0"/>
            </a:spcBef>
            <a:spcAft>
              <a:spcPct val="35000"/>
            </a:spcAft>
          </a:pPr>
          <a:r>
            <a:rPr lang="en-US" sz="1000" b="1" kern="1200" dirty="0">
              <a:solidFill>
                <a:srgbClr val="FF0000"/>
              </a:solidFill>
            </a:rPr>
            <a:t>Desensitization</a:t>
          </a:r>
          <a:r>
            <a:rPr lang="en-US" sz="1000" kern="1200" dirty="0"/>
            <a:t> </a:t>
          </a:r>
          <a:r>
            <a:rPr lang="en-US" sz="1000" kern="1200" dirty="0">
              <a:solidFill>
                <a:schemeClr val="tx1"/>
              </a:solidFill>
            </a:rPr>
            <a:t>(down-regulation) of </a:t>
          </a:r>
          <a:r>
            <a:rPr lang="el-GR" sz="1000" kern="1200" dirty="0">
              <a:solidFill>
                <a:schemeClr val="tx1"/>
              </a:solidFill>
            </a:rPr>
            <a:t>β</a:t>
          </a:r>
          <a:r>
            <a:rPr lang="en-US" sz="1000" kern="1200" dirty="0">
              <a:solidFill>
                <a:schemeClr val="tx1"/>
              </a:solidFill>
            </a:rPr>
            <a:t>-adrenoceptors (decrease c-AMP ) is very important and is related to clinical response.</a:t>
          </a:r>
        </a:p>
      </dsp:txBody>
      <dsp:txXfrm>
        <a:off x="5127364" y="311715"/>
        <a:ext cx="1413354" cy="18856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830F6-9962-144A-94C7-24F751A5A166}">
      <dsp:nvSpPr>
        <dsp:cNvPr id="0" name=""/>
        <dsp:cNvSpPr/>
      </dsp:nvSpPr>
      <dsp:spPr>
        <a:xfrm>
          <a:off x="5826443" y="1758110"/>
          <a:ext cx="91440" cy="298411"/>
        </a:xfrm>
        <a:custGeom>
          <a:avLst/>
          <a:gdLst/>
          <a:ahLst/>
          <a:cxnLst/>
          <a:rect l="0" t="0" r="0" b="0"/>
          <a:pathLst>
            <a:path>
              <a:moveTo>
                <a:pt x="45720" y="0"/>
              </a:moveTo>
              <a:lnTo>
                <a:pt x="45720" y="29841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94D1B3-1A8E-5443-A37A-29E7293CD7DF}">
      <dsp:nvSpPr>
        <dsp:cNvPr id="0" name=""/>
        <dsp:cNvSpPr/>
      </dsp:nvSpPr>
      <dsp:spPr>
        <a:xfrm>
          <a:off x="3293036" y="749196"/>
          <a:ext cx="2579126" cy="298411"/>
        </a:xfrm>
        <a:custGeom>
          <a:avLst/>
          <a:gdLst/>
          <a:ahLst/>
          <a:cxnLst/>
          <a:rect l="0" t="0" r="0" b="0"/>
          <a:pathLst>
            <a:path>
              <a:moveTo>
                <a:pt x="0" y="0"/>
              </a:moveTo>
              <a:lnTo>
                <a:pt x="0" y="149205"/>
              </a:lnTo>
              <a:lnTo>
                <a:pt x="2579126" y="149205"/>
              </a:lnTo>
              <a:lnTo>
                <a:pt x="2579126" y="29841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C1F35E-9A7C-494A-8219-8292B1CD30C0}">
      <dsp:nvSpPr>
        <dsp:cNvPr id="0" name=""/>
        <dsp:cNvSpPr/>
      </dsp:nvSpPr>
      <dsp:spPr>
        <a:xfrm>
          <a:off x="4107025" y="1758110"/>
          <a:ext cx="91440" cy="298411"/>
        </a:xfrm>
        <a:custGeom>
          <a:avLst/>
          <a:gdLst/>
          <a:ahLst/>
          <a:cxnLst/>
          <a:rect l="0" t="0" r="0" b="0"/>
          <a:pathLst>
            <a:path>
              <a:moveTo>
                <a:pt x="45720" y="0"/>
              </a:moveTo>
              <a:lnTo>
                <a:pt x="45720" y="29841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5346AE-F8F8-2440-8426-BE086B8C654A}">
      <dsp:nvSpPr>
        <dsp:cNvPr id="0" name=""/>
        <dsp:cNvSpPr/>
      </dsp:nvSpPr>
      <dsp:spPr>
        <a:xfrm>
          <a:off x="3293036" y="749196"/>
          <a:ext cx="859708" cy="298411"/>
        </a:xfrm>
        <a:custGeom>
          <a:avLst/>
          <a:gdLst/>
          <a:ahLst/>
          <a:cxnLst/>
          <a:rect l="0" t="0" r="0" b="0"/>
          <a:pathLst>
            <a:path>
              <a:moveTo>
                <a:pt x="0" y="0"/>
              </a:moveTo>
              <a:lnTo>
                <a:pt x="0" y="149205"/>
              </a:lnTo>
              <a:lnTo>
                <a:pt x="859708" y="149205"/>
              </a:lnTo>
              <a:lnTo>
                <a:pt x="859708" y="29841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83AD8A-FC40-5040-B2E6-FC63EEB7C05D}">
      <dsp:nvSpPr>
        <dsp:cNvPr id="0" name=""/>
        <dsp:cNvSpPr/>
      </dsp:nvSpPr>
      <dsp:spPr>
        <a:xfrm>
          <a:off x="2387608" y="1758110"/>
          <a:ext cx="91440" cy="298411"/>
        </a:xfrm>
        <a:custGeom>
          <a:avLst/>
          <a:gdLst/>
          <a:ahLst/>
          <a:cxnLst/>
          <a:rect l="0" t="0" r="0" b="0"/>
          <a:pathLst>
            <a:path>
              <a:moveTo>
                <a:pt x="45720" y="0"/>
              </a:moveTo>
              <a:lnTo>
                <a:pt x="45720" y="29841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3BA168-8C6A-FC49-8AB5-C528378A7247}">
      <dsp:nvSpPr>
        <dsp:cNvPr id="0" name=""/>
        <dsp:cNvSpPr/>
      </dsp:nvSpPr>
      <dsp:spPr>
        <a:xfrm>
          <a:off x="2433328" y="749196"/>
          <a:ext cx="859708" cy="298411"/>
        </a:xfrm>
        <a:custGeom>
          <a:avLst/>
          <a:gdLst/>
          <a:ahLst/>
          <a:cxnLst/>
          <a:rect l="0" t="0" r="0" b="0"/>
          <a:pathLst>
            <a:path>
              <a:moveTo>
                <a:pt x="859708" y="0"/>
              </a:moveTo>
              <a:lnTo>
                <a:pt x="859708" y="149205"/>
              </a:lnTo>
              <a:lnTo>
                <a:pt x="0" y="149205"/>
              </a:lnTo>
              <a:lnTo>
                <a:pt x="0" y="29841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D400DE-3173-1D46-9E30-24C0B15808E1}">
      <dsp:nvSpPr>
        <dsp:cNvPr id="0" name=""/>
        <dsp:cNvSpPr/>
      </dsp:nvSpPr>
      <dsp:spPr>
        <a:xfrm>
          <a:off x="668190" y="1758110"/>
          <a:ext cx="91440" cy="298411"/>
        </a:xfrm>
        <a:custGeom>
          <a:avLst/>
          <a:gdLst/>
          <a:ahLst/>
          <a:cxnLst/>
          <a:rect l="0" t="0" r="0" b="0"/>
          <a:pathLst>
            <a:path>
              <a:moveTo>
                <a:pt x="45720" y="0"/>
              </a:moveTo>
              <a:lnTo>
                <a:pt x="45720" y="29841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2DA8B1-2F54-A44B-A0D7-98030DCC1CFB}">
      <dsp:nvSpPr>
        <dsp:cNvPr id="0" name=""/>
        <dsp:cNvSpPr/>
      </dsp:nvSpPr>
      <dsp:spPr>
        <a:xfrm>
          <a:off x="713910" y="749196"/>
          <a:ext cx="2579126" cy="298411"/>
        </a:xfrm>
        <a:custGeom>
          <a:avLst/>
          <a:gdLst/>
          <a:ahLst/>
          <a:cxnLst/>
          <a:rect l="0" t="0" r="0" b="0"/>
          <a:pathLst>
            <a:path>
              <a:moveTo>
                <a:pt x="2579126" y="0"/>
              </a:moveTo>
              <a:lnTo>
                <a:pt x="2579126" y="149205"/>
              </a:lnTo>
              <a:lnTo>
                <a:pt x="0" y="149205"/>
              </a:lnTo>
              <a:lnTo>
                <a:pt x="0" y="29841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1D861-6A14-8C4A-8ADE-34BD5E6A683E}">
      <dsp:nvSpPr>
        <dsp:cNvPr id="0" name=""/>
        <dsp:cNvSpPr/>
      </dsp:nvSpPr>
      <dsp:spPr>
        <a:xfrm>
          <a:off x="1467313" y="399507"/>
          <a:ext cx="3651446" cy="349688"/>
        </a:xfrm>
        <a:prstGeom prst="rect">
          <a:avLst/>
        </a:prstGeom>
        <a:solidFill>
          <a:schemeClr val="lt1">
            <a:hueOff val="0"/>
            <a:satOff val="0"/>
            <a:lumOff val="0"/>
            <a:alphaOff val="0"/>
          </a:schemeClr>
        </a:solidFill>
        <a:ln w="19050" cap="flat" cmpd="sng" algn="ctr">
          <a:solidFill>
            <a:srgbClr val="521B93">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none" strike="noStrike" kern="0" cap="none" spc="0" baseline="0" dirty="0">
              <a:solidFill>
                <a:schemeClr val="tx1"/>
              </a:solidFill>
              <a:uFillTx/>
              <a:latin typeface="+mn-lt"/>
              <a:ea typeface="+mn-ea"/>
              <a:cs typeface="Arial" pitchFamily="34"/>
            </a:rPr>
            <a:t>Classification of antidepressants based on site of action: </a:t>
          </a:r>
        </a:p>
      </dsp:txBody>
      <dsp:txXfrm>
        <a:off x="1467313" y="399507"/>
        <a:ext cx="3651446" cy="349688"/>
      </dsp:txXfrm>
    </dsp:sp>
    <dsp:sp modelId="{9B329D04-3F66-354C-974F-5C4BBA8FCDB6}">
      <dsp:nvSpPr>
        <dsp:cNvPr id="0" name=""/>
        <dsp:cNvSpPr/>
      </dsp:nvSpPr>
      <dsp:spPr>
        <a:xfrm>
          <a:off x="3406" y="1047607"/>
          <a:ext cx="1421006" cy="710503"/>
        </a:xfrm>
        <a:prstGeom prst="rect">
          <a:avLst/>
        </a:prstGeom>
        <a:solidFill>
          <a:schemeClr val="lt1">
            <a:hueOff val="0"/>
            <a:satOff val="0"/>
            <a:lumOff val="0"/>
            <a:alphaOff val="0"/>
          </a:schemeClr>
        </a:solidFill>
        <a:ln w="19050" cap="flat" cmpd="sng" algn="ctr">
          <a:solidFill>
            <a:srgbClr val="FF8AD8">
              <a:alpha val="4117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n-US" sz="900" b="1" i="0" u="none" strike="noStrike" kern="0" cap="none" spc="0" baseline="0" dirty="0">
              <a:solidFill>
                <a:schemeClr val="tx1"/>
              </a:solidFill>
              <a:uFillTx/>
              <a:latin typeface="+mn-lt"/>
              <a:ea typeface="+mn-ea"/>
              <a:cs typeface="Arial" pitchFamily="34"/>
            </a:rPr>
            <a:t>Drugs that block the reuptake of  NE and 5- HT </a:t>
          </a:r>
          <a:r>
            <a:rPr lang="en-US" sz="900" b="1" i="0" u="none" strike="noStrike" kern="0" cap="none" spc="0" baseline="0" dirty="0">
              <a:solidFill>
                <a:srgbClr val="007A00"/>
              </a:solidFill>
              <a:uFillTx/>
              <a:latin typeface="+mn-lt"/>
              <a:ea typeface="+mn-ea"/>
              <a:cs typeface="Arial" pitchFamily="34"/>
            </a:rPr>
            <a:t>and this will trigger the nerve to synthesis more NE&amp;5-HT</a:t>
          </a:r>
          <a:endParaRPr lang="en-US" sz="900" b="1" i="0" u="none" strike="noStrike" kern="0" cap="none" spc="0" baseline="0" dirty="0">
            <a:solidFill>
              <a:schemeClr val="tx1"/>
            </a:solidFill>
            <a:uFillTx/>
            <a:latin typeface="+mn-lt"/>
            <a:ea typeface="+mn-ea"/>
            <a:cs typeface="Arial" pitchFamily="34"/>
          </a:endParaRPr>
        </a:p>
      </dsp:txBody>
      <dsp:txXfrm>
        <a:off x="3406" y="1047607"/>
        <a:ext cx="1421006" cy="710503"/>
      </dsp:txXfrm>
    </dsp:sp>
    <dsp:sp modelId="{F9AE7D3D-849A-FB41-8818-39478CC0257B}">
      <dsp:nvSpPr>
        <dsp:cNvPr id="0" name=""/>
        <dsp:cNvSpPr/>
      </dsp:nvSpPr>
      <dsp:spPr>
        <a:xfrm>
          <a:off x="3406" y="2056522"/>
          <a:ext cx="1421006" cy="710503"/>
        </a:xfrm>
        <a:prstGeom prst="rect">
          <a:avLst/>
        </a:prstGeom>
        <a:solidFill>
          <a:schemeClr val="lt1">
            <a:hueOff val="0"/>
            <a:satOff val="0"/>
            <a:lumOff val="0"/>
            <a:alphaOff val="0"/>
          </a:schemeClr>
        </a:solidFill>
        <a:ln w="19050" cap="flat" cmpd="sng" algn="ctr">
          <a:solidFill>
            <a:srgbClr val="FF8AD8">
              <a:alpha val="4117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kern="1200" dirty="0">
              <a:solidFill>
                <a:schemeClr val="tx1"/>
              </a:solidFill>
              <a:latin typeface="+mn-lt"/>
            </a:rPr>
            <a:t>e.g. Most </a:t>
          </a:r>
          <a:r>
            <a:rPr lang="en-US" sz="1050" b="1" kern="1200" dirty="0">
              <a:solidFill>
                <a:srgbClr val="0432FF"/>
              </a:solidFill>
              <a:latin typeface="+mn-lt"/>
            </a:rPr>
            <a:t>tricyclics</a:t>
          </a:r>
          <a:r>
            <a:rPr lang="en-US" sz="1050" b="1" kern="1200" dirty="0">
              <a:solidFill>
                <a:schemeClr val="tx1"/>
              </a:solidFill>
              <a:latin typeface="+mn-lt"/>
            </a:rPr>
            <a:t> </a:t>
          </a:r>
          <a:r>
            <a:rPr lang="en-US" sz="1050" kern="1200" dirty="0">
              <a:solidFill>
                <a:schemeClr val="tx1"/>
              </a:solidFill>
              <a:latin typeface="+mn-lt"/>
            </a:rPr>
            <a:t>(</a:t>
          </a:r>
          <a:r>
            <a:rPr lang="en-US" sz="1050" b="1" kern="1200" dirty="0">
              <a:solidFill>
                <a:srgbClr val="FF0000"/>
              </a:solidFill>
              <a:latin typeface="+mn-lt"/>
            </a:rPr>
            <a:t>old</a:t>
          </a:r>
          <a:r>
            <a:rPr lang="en-US" sz="1050" b="1" kern="1200" dirty="0">
              <a:solidFill>
                <a:schemeClr val="tx1"/>
              </a:solidFill>
              <a:latin typeface="+mn-lt"/>
            </a:rPr>
            <a:t> Antidepressants) </a:t>
          </a:r>
          <a:endParaRPr lang="en-US" sz="1050" kern="1200" dirty="0">
            <a:solidFill>
              <a:schemeClr val="tx1"/>
            </a:solidFill>
            <a:latin typeface="+mn-lt"/>
          </a:endParaRPr>
        </a:p>
      </dsp:txBody>
      <dsp:txXfrm>
        <a:off x="3406" y="2056522"/>
        <a:ext cx="1421006" cy="710503"/>
      </dsp:txXfrm>
    </dsp:sp>
    <dsp:sp modelId="{38EEEB6E-EB47-A145-9410-A3290A1429B1}">
      <dsp:nvSpPr>
        <dsp:cNvPr id="0" name=""/>
        <dsp:cNvSpPr/>
      </dsp:nvSpPr>
      <dsp:spPr>
        <a:xfrm>
          <a:off x="1722824" y="1047607"/>
          <a:ext cx="1421006" cy="710503"/>
        </a:xfrm>
        <a:prstGeom prst="rect">
          <a:avLst/>
        </a:prstGeom>
        <a:solidFill>
          <a:schemeClr val="lt1">
            <a:hueOff val="0"/>
            <a:satOff val="0"/>
            <a:lumOff val="0"/>
            <a:alphaOff val="0"/>
          </a:schemeClr>
        </a:solidFill>
        <a:ln w="19050" cap="flat" cmpd="sng" algn="ctr">
          <a:solidFill>
            <a:srgbClr val="009193">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none" strike="noStrike" kern="0" cap="none" spc="0" baseline="0">
              <a:solidFill>
                <a:schemeClr val="tx1"/>
              </a:solidFill>
              <a:uFillTx/>
              <a:latin typeface="+mn-lt"/>
              <a:ea typeface="+mn-ea"/>
              <a:cs typeface="Arial" pitchFamily="34"/>
            </a:rPr>
            <a:t>Drugs that Inhibit MonoAmino Oxidase</a:t>
          </a:r>
          <a:endParaRPr lang="en-US" sz="1100" b="1" i="0" u="none" strike="noStrike" kern="0" cap="none" spc="0" baseline="0" dirty="0">
            <a:solidFill>
              <a:schemeClr val="tx1"/>
            </a:solidFill>
            <a:uFillTx/>
            <a:latin typeface="+mn-lt"/>
            <a:ea typeface="+mn-ea"/>
            <a:cs typeface="Arial" pitchFamily="34"/>
          </a:endParaRPr>
        </a:p>
      </dsp:txBody>
      <dsp:txXfrm>
        <a:off x="1722824" y="1047607"/>
        <a:ext cx="1421006" cy="710503"/>
      </dsp:txXfrm>
    </dsp:sp>
    <dsp:sp modelId="{A9E2B6DE-DD1B-BB4D-8068-F60C5B0C559A}">
      <dsp:nvSpPr>
        <dsp:cNvPr id="0" name=""/>
        <dsp:cNvSpPr/>
      </dsp:nvSpPr>
      <dsp:spPr>
        <a:xfrm>
          <a:off x="1722824" y="2056522"/>
          <a:ext cx="1421006" cy="710503"/>
        </a:xfrm>
        <a:prstGeom prst="rect">
          <a:avLst/>
        </a:prstGeom>
        <a:solidFill>
          <a:schemeClr val="lt1">
            <a:hueOff val="0"/>
            <a:satOff val="0"/>
            <a:lumOff val="0"/>
            <a:alphaOff val="0"/>
          </a:schemeClr>
        </a:solidFill>
        <a:ln w="19050" cap="flat" cmpd="sng" algn="ctr">
          <a:solidFill>
            <a:srgbClr val="009193">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b="1" kern="1200" dirty="0">
              <a:solidFill>
                <a:srgbClr val="0432FF"/>
              </a:solidFill>
              <a:latin typeface="+mn-lt"/>
            </a:rPr>
            <a:t>MAOIs, Phenelzine, </a:t>
          </a:r>
          <a:r>
            <a:rPr lang="en-US" sz="1050" b="1" kern="1200" dirty="0" err="1">
              <a:solidFill>
                <a:srgbClr val="0432FF"/>
              </a:solidFill>
              <a:latin typeface="+mn-lt"/>
            </a:rPr>
            <a:t>Tranylcypraine</a:t>
          </a:r>
          <a:r>
            <a:rPr lang="en-US" sz="1050" b="1" kern="1200" dirty="0">
              <a:solidFill>
                <a:srgbClr val="0432FF"/>
              </a:solidFill>
              <a:latin typeface="+mn-lt"/>
            </a:rPr>
            <a:t>, Moclobemide) </a:t>
          </a:r>
        </a:p>
        <a:p>
          <a:pPr lvl="0" algn="ctr" defTabSz="466725">
            <a:lnSpc>
              <a:spcPct val="90000"/>
            </a:lnSpc>
            <a:spcBef>
              <a:spcPct val="0"/>
            </a:spcBef>
            <a:spcAft>
              <a:spcPct val="35000"/>
            </a:spcAft>
          </a:pPr>
          <a:r>
            <a:rPr lang="en-US" sz="1050" kern="1200" dirty="0">
              <a:solidFill>
                <a:schemeClr val="tx1"/>
              </a:solidFill>
              <a:latin typeface="+mn-lt"/>
            </a:rPr>
            <a:t>(</a:t>
          </a:r>
          <a:r>
            <a:rPr lang="en-US" sz="1050" b="1" kern="1200" dirty="0">
              <a:solidFill>
                <a:srgbClr val="FF0000"/>
              </a:solidFill>
              <a:latin typeface="+mn-lt"/>
            </a:rPr>
            <a:t>old </a:t>
          </a:r>
          <a:r>
            <a:rPr lang="en-US" sz="1050" b="1" kern="1200" dirty="0">
              <a:solidFill>
                <a:schemeClr val="tx1"/>
              </a:solidFill>
              <a:latin typeface="+mn-lt"/>
            </a:rPr>
            <a:t>Antidepressants</a:t>
          </a:r>
          <a:r>
            <a:rPr lang="en-US" sz="1050" kern="1200" dirty="0">
              <a:solidFill>
                <a:schemeClr val="tx1"/>
              </a:solidFill>
              <a:latin typeface="+mn-lt"/>
            </a:rPr>
            <a:t>) </a:t>
          </a:r>
        </a:p>
      </dsp:txBody>
      <dsp:txXfrm>
        <a:off x="1722824" y="2056522"/>
        <a:ext cx="1421006" cy="710503"/>
      </dsp:txXfrm>
    </dsp:sp>
    <dsp:sp modelId="{39D9C16E-AF40-2A40-9706-8F5684ADB2F3}">
      <dsp:nvSpPr>
        <dsp:cNvPr id="0" name=""/>
        <dsp:cNvSpPr/>
      </dsp:nvSpPr>
      <dsp:spPr>
        <a:xfrm>
          <a:off x="3442242" y="1047607"/>
          <a:ext cx="1421006" cy="710503"/>
        </a:xfrm>
        <a:prstGeom prst="rect">
          <a:avLst/>
        </a:prstGeom>
        <a:solidFill>
          <a:schemeClr val="lt1">
            <a:hueOff val="0"/>
            <a:satOff val="0"/>
            <a:lumOff val="0"/>
            <a:alphaOff val="0"/>
          </a:schemeClr>
        </a:solidFill>
        <a:ln w="19050" cap="flat" cmpd="sng" algn="ctr">
          <a:solidFill>
            <a:srgbClr val="0096FF">
              <a:alpha val="4392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none" strike="noStrike" kern="0" cap="none" spc="0" baseline="0" dirty="0">
              <a:solidFill>
                <a:schemeClr val="tx1"/>
              </a:solidFill>
              <a:uFillTx/>
              <a:latin typeface="+mn-lt"/>
              <a:ea typeface="+mn-ea"/>
              <a:cs typeface="Arial" pitchFamily="34"/>
            </a:rPr>
            <a:t>Drugs that selectively block 5-Ht reuptake(</a:t>
          </a:r>
          <a:r>
            <a:rPr lang="en-US" sz="1050" b="1" dirty="0">
              <a:solidFill>
                <a:srgbClr val="0432FF"/>
              </a:solidFill>
              <a:latin typeface="+mn-lt"/>
            </a:rPr>
            <a:t>SSRIs</a:t>
          </a:r>
          <a:r>
            <a:rPr lang="en-US" sz="1100" b="1" i="0" u="none" strike="noStrike" kern="0" cap="none" spc="0" baseline="0" dirty="0">
              <a:solidFill>
                <a:schemeClr val="tx1"/>
              </a:solidFill>
              <a:uFillTx/>
              <a:latin typeface="+mn-lt"/>
              <a:ea typeface="+mn-ea"/>
              <a:cs typeface="Arial" pitchFamily="34"/>
            </a:rPr>
            <a:t>)</a:t>
          </a:r>
        </a:p>
      </dsp:txBody>
      <dsp:txXfrm>
        <a:off x="3442242" y="1047607"/>
        <a:ext cx="1421006" cy="710503"/>
      </dsp:txXfrm>
    </dsp:sp>
    <dsp:sp modelId="{E8C68443-EA1F-3149-91C6-A86D219D2073}">
      <dsp:nvSpPr>
        <dsp:cNvPr id="0" name=""/>
        <dsp:cNvSpPr/>
      </dsp:nvSpPr>
      <dsp:spPr>
        <a:xfrm>
          <a:off x="3442242" y="2056522"/>
          <a:ext cx="1421006" cy="710503"/>
        </a:xfrm>
        <a:prstGeom prst="rect">
          <a:avLst/>
        </a:prstGeom>
        <a:solidFill>
          <a:schemeClr val="lt1">
            <a:hueOff val="0"/>
            <a:satOff val="0"/>
            <a:lumOff val="0"/>
            <a:alphaOff val="0"/>
          </a:schemeClr>
        </a:solidFill>
        <a:ln w="19050" cap="flat" cmpd="sng" algn="ctr">
          <a:solidFill>
            <a:srgbClr val="0096FF">
              <a:alpha val="4392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b="1" kern="1200" dirty="0">
              <a:solidFill>
                <a:srgbClr val="0432FF"/>
              </a:solidFill>
              <a:latin typeface="+mn-lt"/>
            </a:rPr>
            <a:t>Fluoxetine, Paroxetine, </a:t>
          </a:r>
        </a:p>
        <a:p>
          <a:pPr lvl="0" algn="ctr" defTabSz="466725">
            <a:lnSpc>
              <a:spcPct val="90000"/>
            </a:lnSpc>
            <a:spcBef>
              <a:spcPct val="0"/>
            </a:spcBef>
            <a:spcAft>
              <a:spcPct val="35000"/>
            </a:spcAft>
          </a:pPr>
          <a:r>
            <a:rPr lang="en-US" sz="1050" b="1" kern="1200" dirty="0">
              <a:solidFill>
                <a:srgbClr val="0432FF"/>
              </a:solidFill>
              <a:latin typeface="+mn-lt"/>
            </a:rPr>
            <a:t>Sertraline, Citalopram </a:t>
          </a:r>
          <a:r>
            <a:rPr lang="en-US" sz="1050" b="1" kern="1200" dirty="0">
              <a:solidFill>
                <a:schemeClr val="tx1"/>
              </a:solidFill>
              <a:latin typeface="+mn-lt"/>
            </a:rPr>
            <a:t>(</a:t>
          </a:r>
          <a:r>
            <a:rPr lang="en-US" sz="1050" b="1" kern="1200" dirty="0">
              <a:solidFill>
                <a:srgbClr val="00B050"/>
              </a:solidFill>
              <a:latin typeface="+mn-lt"/>
            </a:rPr>
            <a:t>New Antidepressants</a:t>
          </a:r>
          <a:r>
            <a:rPr lang="en-US" sz="1050" b="1" kern="1200" dirty="0">
              <a:solidFill>
                <a:schemeClr val="tx1"/>
              </a:solidFill>
              <a:latin typeface="+mn-lt"/>
            </a:rPr>
            <a:t>)</a:t>
          </a:r>
          <a:endParaRPr lang="en-US" sz="1050" kern="1200" dirty="0">
            <a:solidFill>
              <a:schemeClr val="tx1"/>
            </a:solidFill>
            <a:latin typeface="+mn-lt"/>
          </a:endParaRPr>
        </a:p>
      </dsp:txBody>
      <dsp:txXfrm>
        <a:off x="3442242" y="2056522"/>
        <a:ext cx="1421006" cy="710503"/>
      </dsp:txXfrm>
    </dsp:sp>
    <dsp:sp modelId="{43AB876A-E8CE-4D43-8054-E13E6401B05D}">
      <dsp:nvSpPr>
        <dsp:cNvPr id="0" name=""/>
        <dsp:cNvSpPr/>
      </dsp:nvSpPr>
      <dsp:spPr>
        <a:xfrm>
          <a:off x="5161660" y="1047607"/>
          <a:ext cx="1421006" cy="710503"/>
        </a:xfrm>
        <a:prstGeom prst="rect">
          <a:avLst/>
        </a:prstGeom>
        <a:solidFill>
          <a:schemeClr val="lt1">
            <a:hueOff val="0"/>
            <a:satOff val="0"/>
            <a:lumOff val="0"/>
            <a:alphaOff val="0"/>
          </a:schemeClr>
        </a:solidFill>
        <a:ln w="19050" cap="flat" cmpd="sng" algn="ctr">
          <a:solidFill>
            <a:srgbClr val="FF9300">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i="0" u="none" strike="noStrike" kern="0" cap="none" spc="0" baseline="0">
              <a:solidFill>
                <a:schemeClr val="tx1"/>
              </a:solidFill>
              <a:uFillTx/>
              <a:latin typeface="+mn-lt"/>
              <a:ea typeface="+mn-ea"/>
              <a:cs typeface="Arial" pitchFamily="34"/>
            </a:rPr>
            <a:t>Drugs that Block Presynaptic </a:t>
          </a:r>
          <a:r>
            <a:rPr lang="el-GR" sz="1100" b="1" i="0" u="none" strike="noStrike" kern="0" cap="none" spc="0" baseline="0">
              <a:solidFill>
                <a:schemeClr val="tx1"/>
              </a:solidFill>
              <a:uFillTx/>
              <a:latin typeface="+mn-lt"/>
              <a:ea typeface="+mn-ea"/>
              <a:cs typeface="Arial" pitchFamily="34"/>
            </a:rPr>
            <a:t>α</a:t>
          </a:r>
          <a:r>
            <a:rPr lang="en-US" sz="1100" b="1" i="0" u="none" strike="noStrike" kern="0" cap="none" spc="0" baseline="0">
              <a:solidFill>
                <a:schemeClr val="tx1"/>
              </a:solidFill>
              <a:uFillTx/>
              <a:latin typeface="+mn-lt"/>
              <a:ea typeface="+mn-ea"/>
              <a:cs typeface="Arial" pitchFamily="34"/>
            </a:rPr>
            <a:t>2 adrenoceptors</a:t>
          </a:r>
          <a:endParaRPr lang="en-US" sz="1100" b="1" i="0" u="none" strike="noStrike" kern="0" cap="none" spc="0" baseline="0" dirty="0">
            <a:solidFill>
              <a:schemeClr val="tx1"/>
            </a:solidFill>
            <a:uFillTx/>
            <a:latin typeface="+mn-lt"/>
            <a:ea typeface="+mn-ea"/>
            <a:cs typeface="Arial" pitchFamily="34"/>
          </a:endParaRPr>
        </a:p>
      </dsp:txBody>
      <dsp:txXfrm>
        <a:off x="5161660" y="1047607"/>
        <a:ext cx="1421006" cy="710503"/>
      </dsp:txXfrm>
    </dsp:sp>
    <dsp:sp modelId="{146AD8D5-2E25-F34A-B59B-5E046B3A5CEE}">
      <dsp:nvSpPr>
        <dsp:cNvPr id="0" name=""/>
        <dsp:cNvSpPr/>
      </dsp:nvSpPr>
      <dsp:spPr>
        <a:xfrm>
          <a:off x="5161660" y="2056522"/>
          <a:ext cx="1421006" cy="710503"/>
        </a:xfrm>
        <a:prstGeom prst="rect">
          <a:avLst/>
        </a:prstGeom>
        <a:solidFill>
          <a:schemeClr val="lt1">
            <a:hueOff val="0"/>
            <a:satOff val="0"/>
            <a:lumOff val="0"/>
            <a:alphaOff val="0"/>
          </a:schemeClr>
        </a:solidFill>
        <a:ln w="19050" cap="flat" cmpd="sng" algn="ctr">
          <a:solidFill>
            <a:srgbClr val="FF9300">
              <a:alpha val="43137"/>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n-US" sz="1050" b="1" kern="1200" dirty="0">
              <a:solidFill>
                <a:schemeClr val="tx1"/>
              </a:solidFill>
              <a:latin typeface="+mn-lt"/>
              <a:cs typeface="Times New Roman" pitchFamily="18"/>
            </a:rPr>
            <a:t>(e.g.: </a:t>
          </a:r>
          <a:r>
            <a:rPr lang="en-US" sz="1050" b="1" kern="1200" dirty="0">
              <a:solidFill>
                <a:srgbClr val="0432FF"/>
              </a:solidFill>
              <a:latin typeface="+mn-lt"/>
            </a:rPr>
            <a:t>Mirtazapine, </a:t>
          </a:r>
          <a:r>
            <a:rPr lang="en-US" sz="1050" b="1" kern="1200" dirty="0" err="1">
              <a:solidFill>
                <a:srgbClr val="0432FF"/>
              </a:solidFill>
              <a:latin typeface="+mn-lt"/>
            </a:rPr>
            <a:t>Mianserin</a:t>
          </a:r>
          <a:r>
            <a:rPr lang="en-US" sz="1050" b="1" kern="1200" dirty="0">
              <a:solidFill>
                <a:schemeClr val="tx1"/>
              </a:solidFill>
              <a:latin typeface="+mn-lt"/>
              <a:cs typeface="Times New Roman" pitchFamily="18"/>
            </a:rPr>
            <a:t>).</a:t>
          </a:r>
          <a:endParaRPr lang="en-US" sz="1050" kern="1200" dirty="0">
            <a:solidFill>
              <a:schemeClr val="tx1"/>
            </a:solidFill>
            <a:latin typeface="+mn-lt"/>
          </a:endParaRPr>
        </a:p>
      </dsp:txBody>
      <dsp:txXfrm>
        <a:off x="5161660" y="2056522"/>
        <a:ext cx="1421006" cy="7105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2F5E4-080D-8544-A2D8-503624C62147}">
      <dsp:nvSpPr>
        <dsp:cNvPr id="0" name=""/>
        <dsp:cNvSpPr/>
      </dsp:nvSpPr>
      <dsp:spPr>
        <a:xfrm>
          <a:off x="3961593" y="1542822"/>
          <a:ext cx="91440" cy="202225"/>
        </a:xfrm>
        <a:custGeom>
          <a:avLst/>
          <a:gdLst/>
          <a:ahLst/>
          <a:cxnLst/>
          <a:rect l="0" t="0" r="0" b="0"/>
          <a:pathLst>
            <a:path>
              <a:moveTo>
                <a:pt x="45720" y="0"/>
              </a:moveTo>
              <a:lnTo>
                <a:pt x="45720" y="20222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D8ED04-CF4D-834D-AFDA-E4F9BB3857E4}">
      <dsp:nvSpPr>
        <dsp:cNvPr id="0" name=""/>
        <dsp:cNvSpPr/>
      </dsp:nvSpPr>
      <dsp:spPr>
        <a:xfrm>
          <a:off x="2590682" y="708544"/>
          <a:ext cx="1416631" cy="369552"/>
        </a:xfrm>
        <a:custGeom>
          <a:avLst/>
          <a:gdLst/>
          <a:ahLst/>
          <a:cxnLst/>
          <a:rect l="0" t="0" r="0" b="0"/>
          <a:pathLst>
            <a:path>
              <a:moveTo>
                <a:pt x="0" y="0"/>
              </a:moveTo>
              <a:lnTo>
                <a:pt x="0" y="138362"/>
              </a:lnTo>
              <a:lnTo>
                <a:pt x="1416631" y="138362"/>
              </a:lnTo>
              <a:lnTo>
                <a:pt x="1416631" y="36955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BF3393-64E8-9043-8DB6-DB6FCD3A5F01}">
      <dsp:nvSpPr>
        <dsp:cNvPr id="0" name=""/>
        <dsp:cNvSpPr/>
      </dsp:nvSpPr>
      <dsp:spPr>
        <a:xfrm>
          <a:off x="1177035" y="1547380"/>
          <a:ext cx="91440" cy="202225"/>
        </a:xfrm>
        <a:custGeom>
          <a:avLst/>
          <a:gdLst/>
          <a:ahLst/>
          <a:cxnLst/>
          <a:rect l="0" t="0" r="0" b="0"/>
          <a:pathLst>
            <a:path>
              <a:moveTo>
                <a:pt x="45720" y="0"/>
              </a:moveTo>
              <a:lnTo>
                <a:pt x="45720" y="20222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EA412D-568D-C04E-9AA5-AC4A75B0B3C6}">
      <dsp:nvSpPr>
        <dsp:cNvPr id="0" name=""/>
        <dsp:cNvSpPr/>
      </dsp:nvSpPr>
      <dsp:spPr>
        <a:xfrm>
          <a:off x="1222755" y="708544"/>
          <a:ext cx="1367926" cy="369552"/>
        </a:xfrm>
        <a:custGeom>
          <a:avLst/>
          <a:gdLst/>
          <a:ahLst/>
          <a:cxnLst/>
          <a:rect l="0" t="0" r="0" b="0"/>
          <a:pathLst>
            <a:path>
              <a:moveTo>
                <a:pt x="1367926" y="0"/>
              </a:moveTo>
              <a:lnTo>
                <a:pt x="1367926" y="138362"/>
              </a:lnTo>
              <a:lnTo>
                <a:pt x="0" y="138362"/>
              </a:lnTo>
              <a:lnTo>
                <a:pt x="0" y="36955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D5D040-7117-5742-8266-F067E6C4C192}">
      <dsp:nvSpPr>
        <dsp:cNvPr id="0" name=""/>
        <dsp:cNvSpPr/>
      </dsp:nvSpPr>
      <dsp:spPr>
        <a:xfrm>
          <a:off x="1489775" y="301692"/>
          <a:ext cx="2201814" cy="406851"/>
        </a:xfrm>
        <a:prstGeom prst="rect">
          <a:avLst/>
        </a:prstGeom>
        <a:solidFill>
          <a:schemeClr val="lt1">
            <a:hueOff val="0"/>
            <a:satOff val="0"/>
            <a:lumOff val="0"/>
            <a:alphaOff val="0"/>
          </a:schemeClr>
        </a:solidFill>
        <a:ln w="19050" cap="flat" cmpd="sng" algn="ctr">
          <a:solidFill>
            <a:srgbClr val="76D6FF">
              <a:alpha val="6000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ea typeface="Century Gothic" charset="0"/>
              <a:cs typeface="Century Gothic" charset="0"/>
            </a:rPr>
            <a:t>Old antidepressants</a:t>
          </a:r>
          <a:endParaRPr lang="en-US" sz="1600" kern="1200" dirty="0"/>
        </a:p>
      </dsp:txBody>
      <dsp:txXfrm>
        <a:off x="1489775" y="301692"/>
        <a:ext cx="2201814" cy="406851"/>
      </dsp:txXfrm>
    </dsp:sp>
    <dsp:sp modelId="{2FE73FBE-3ABC-0543-94F5-7F975901D4F0}">
      <dsp:nvSpPr>
        <dsp:cNvPr id="0" name=""/>
        <dsp:cNvSpPr/>
      </dsp:nvSpPr>
      <dsp:spPr>
        <a:xfrm>
          <a:off x="121848" y="1078096"/>
          <a:ext cx="2201814" cy="469283"/>
        </a:xfrm>
        <a:prstGeom prst="rect">
          <a:avLst/>
        </a:prstGeom>
        <a:solidFill>
          <a:schemeClr val="lt1">
            <a:hueOff val="0"/>
            <a:satOff val="0"/>
            <a:lumOff val="0"/>
            <a:alphaOff val="0"/>
          </a:schemeClr>
        </a:solidFill>
        <a:ln w="19050" cap="flat" cmpd="sng" algn="ctr">
          <a:solidFill>
            <a:srgbClr val="00FB92">
              <a:alpha val="4588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t>TRICYCLIC </a:t>
          </a:r>
          <a:r>
            <a:rPr lang="en-US" sz="1100" b="1" kern="1200" dirty="0" smtClean="0"/>
            <a:t>ANTIDEPRESSANTS* </a:t>
          </a:r>
          <a:r>
            <a:rPr lang="en-US" sz="1100" b="1" kern="1200" dirty="0"/>
            <a:t>(TCAs) </a:t>
          </a:r>
        </a:p>
        <a:p>
          <a:pPr lvl="0" algn="ctr" defTabSz="488950">
            <a:lnSpc>
              <a:spcPct val="90000"/>
            </a:lnSpc>
            <a:spcBef>
              <a:spcPct val="0"/>
            </a:spcBef>
            <a:spcAft>
              <a:spcPct val="35000"/>
            </a:spcAft>
          </a:pPr>
          <a:r>
            <a:rPr lang="en-US" sz="1000" b="0" kern="1200" dirty="0">
              <a:solidFill>
                <a:schemeClr val="tx1"/>
              </a:solidFill>
            </a:rPr>
            <a:t>the oldest one </a:t>
          </a:r>
        </a:p>
      </dsp:txBody>
      <dsp:txXfrm>
        <a:off x="121848" y="1078096"/>
        <a:ext cx="2201814" cy="469283"/>
      </dsp:txXfrm>
    </dsp:sp>
    <dsp:sp modelId="{CCF11EB5-50AD-2844-B6DF-5C7AA662D6AF}">
      <dsp:nvSpPr>
        <dsp:cNvPr id="0" name=""/>
        <dsp:cNvSpPr/>
      </dsp:nvSpPr>
      <dsp:spPr>
        <a:xfrm>
          <a:off x="1486" y="1749606"/>
          <a:ext cx="2442539" cy="1672025"/>
        </a:xfrm>
        <a:prstGeom prst="rect">
          <a:avLst/>
        </a:prstGeom>
        <a:solidFill>
          <a:schemeClr val="lt1">
            <a:hueOff val="0"/>
            <a:satOff val="0"/>
            <a:lumOff val="0"/>
            <a:alphaOff val="0"/>
          </a:schemeClr>
        </a:solidFill>
        <a:ln w="19050" cap="flat" cmpd="sng" algn="ctr">
          <a:solidFill>
            <a:srgbClr val="D883FF">
              <a:alpha val="5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buFont typeface="Courier New" panose="02070309020205020404" pitchFamily="49" charset="0"/>
            <a:buNone/>
          </a:pPr>
          <a:r>
            <a:rPr lang="en-US" sz="1100" b="1" kern="1200" dirty="0">
              <a:solidFill>
                <a:srgbClr val="FF0000"/>
              </a:solidFill>
              <a:latin typeface="+mn-lt"/>
            </a:rPr>
            <a:t> Imipramine</a:t>
          </a:r>
          <a:r>
            <a:rPr lang="en-US" sz="1100" b="1" kern="1200" dirty="0">
              <a:solidFill>
                <a:srgbClr val="0432FF"/>
              </a:solidFill>
              <a:latin typeface="+mn-lt"/>
            </a:rPr>
            <a:t>	  </a:t>
          </a:r>
        </a:p>
        <a:p>
          <a:pPr lvl="0" algn="ctr" defTabSz="488950">
            <a:lnSpc>
              <a:spcPct val="90000"/>
            </a:lnSpc>
            <a:spcBef>
              <a:spcPct val="0"/>
            </a:spcBef>
            <a:spcAft>
              <a:spcPct val="35000"/>
            </a:spcAft>
            <a:buNone/>
          </a:pPr>
          <a:r>
            <a:rPr lang="en-US" sz="1100" b="1" kern="1200" dirty="0" err="1">
              <a:solidFill>
                <a:srgbClr val="0432FF"/>
              </a:solidFill>
              <a:latin typeface="+mn-lt"/>
            </a:rPr>
            <a:t>Desipramine</a:t>
          </a:r>
          <a:r>
            <a:rPr lang="en-US" sz="1100" b="1" kern="1200" dirty="0">
              <a:solidFill>
                <a:srgbClr val="0432FF"/>
              </a:solidFill>
              <a:latin typeface="+mn-lt"/>
            </a:rPr>
            <a:t>	</a:t>
          </a:r>
        </a:p>
        <a:p>
          <a:pPr lvl="0" algn="ctr" defTabSz="488950">
            <a:lnSpc>
              <a:spcPct val="90000"/>
            </a:lnSpc>
            <a:spcBef>
              <a:spcPct val="0"/>
            </a:spcBef>
            <a:spcAft>
              <a:spcPct val="35000"/>
            </a:spcAft>
            <a:buNone/>
          </a:pPr>
          <a:r>
            <a:rPr lang="en-US" sz="1100" b="1" kern="1200" dirty="0">
              <a:solidFill>
                <a:srgbClr val="0432FF"/>
              </a:solidFill>
              <a:latin typeface="+mn-lt"/>
            </a:rPr>
            <a:t>Clomipramine         </a:t>
          </a:r>
        </a:p>
        <a:p>
          <a:pPr lvl="0" algn="ctr" defTabSz="488950">
            <a:lnSpc>
              <a:spcPct val="90000"/>
            </a:lnSpc>
            <a:spcBef>
              <a:spcPct val="0"/>
            </a:spcBef>
            <a:spcAft>
              <a:spcPct val="35000"/>
            </a:spcAft>
            <a:buNone/>
          </a:pPr>
          <a:r>
            <a:rPr lang="en-US" sz="1100" b="1" kern="1200" dirty="0">
              <a:solidFill>
                <a:srgbClr val="FF0000"/>
              </a:solidFill>
              <a:latin typeface="+mn-lt"/>
            </a:rPr>
            <a:t>Amitriptyline</a:t>
          </a:r>
          <a:r>
            <a:rPr lang="en-US" sz="1100" b="1" kern="1200" dirty="0">
              <a:solidFill>
                <a:srgbClr val="0432FF"/>
              </a:solidFill>
              <a:latin typeface="+mn-lt"/>
            </a:rPr>
            <a:t>	</a:t>
          </a:r>
        </a:p>
        <a:p>
          <a:pPr lvl="0" algn="ctr" defTabSz="488950">
            <a:lnSpc>
              <a:spcPct val="90000"/>
            </a:lnSpc>
            <a:spcBef>
              <a:spcPct val="0"/>
            </a:spcBef>
            <a:spcAft>
              <a:spcPct val="35000"/>
            </a:spcAft>
            <a:buNone/>
          </a:pPr>
          <a:r>
            <a:rPr lang="en-US" sz="1100" b="1" kern="1200" dirty="0">
              <a:solidFill>
                <a:srgbClr val="FF0000"/>
              </a:solidFill>
              <a:latin typeface="+mn-lt"/>
            </a:rPr>
            <a:t>Nortriptyline</a:t>
          </a:r>
          <a:r>
            <a:rPr lang="en-US" sz="1100" b="1" kern="1200" dirty="0">
              <a:solidFill>
                <a:srgbClr val="0432FF"/>
              </a:solidFill>
              <a:latin typeface="+mn-lt"/>
            </a:rPr>
            <a:t>	   </a:t>
          </a:r>
        </a:p>
        <a:p>
          <a:pPr lvl="0" algn="ctr" defTabSz="488950">
            <a:lnSpc>
              <a:spcPct val="90000"/>
            </a:lnSpc>
            <a:spcBef>
              <a:spcPct val="0"/>
            </a:spcBef>
            <a:spcAft>
              <a:spcPct val="35000"/>
            </a:spcAft>
            <a:buNone/>
          </a:pPr>
          <a:r>
            <a:rPr lang="en-GB" sz="1100" b="1" strike="noStrike" kern="1200" dirty="0" smtClean="0">
              <a:solidFill>
                <a:srgbClr val="0432FF"/>
              </a:solidFill>
              <a:latin typeface="+mn-lt"/>
            </a:rPr>
            <a:t>Doxepin</a:t>
          </a:r>
        </a:p>
        <a:p>
          <a:pPr lvl="0" algn="ctr" defTabSz="488950">
            <a:lnSpc>
              <a:spcPct val="90000"/>
            </a:lnSpc>
            <a:spcBef>
              <a:spcPct val="0"/>
            </a:spcBef>
            <a:spcAft>
              <a:spcPct val="35000"/>
            </a:spcAft>
            <a:buNone/>
          </a:pPr>
          <a:r>
            <a:rPr lang="en-GB" sz="1100" b="1" strike="noStrike" kern="1200" dirty="0" err="1" smtClean="0">
              <a:solidFill>
                <a:srgbClr val="0432FF"/>
              </a:solidFill>
              <a:latin typeface="+mn-lt"/>
            </a:rPr>
            <a:t>Trimipramine</a:t>
          </a:r>
          <a:endParaRPr lang="en-US" sz="1100" b="1" strike="noStrike" kern="1200" dirty="0">
            <a:solidFill>
              <a:srgbClr val="0432FF"/>
            </a:solidFill>
            <a:latin typeface="+mn-lt"/>
          </a:endParaRPr>
        </a:p>
      </dsp:txBody>
      <dsp:txXfrm>
        <a:off x="1486" y="1749606"/>
        <a:ext cx="2442539" cy="1672025"/>
      </dsp:txXfrm>
    </dsp:sp>
    <dsp:sp modelId="{C44199A6-C82C-234E-B9AD-DD37BA513746}">
      <dsp:nvSpPr>
        <dsp:cNvPr id="0" name=""/>
        <dsp:cNvSpPr/>
      </dsp:nvSpPr>
      <dsp:spPr>
        <a:xfrm>
          <a:off x="2906406" y="1078096"/>
          <a:ext cx="2201814" cy="464726"/>
        </a:xfrm>
        <a:prstGeom prst="rect">
          <a:avLst/>
        </a:prstGeom>
        <a:solidFill>
          <a:schemeClr val="lt1">
            <a:hueOff val="0"/>
            <a:satOff val="0"/>
            <a:lumOff val="0"/>
            <a:alphaOff val="0"/>
          </a:schemeClr>
        </a:solidFill>
        <a:ln w="19050" cap="flat" cmpd="sng" algn="ctr">
          <a:solidFill>
            <a:srgbClr val="00FB92">
              <a:alpha val="45882"/>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t>TETRACYCLIC ANTIDEPRESSANTS</a:t>
          </a:r>
          <a:endParaRPr lang="en-US" sz="1200" kern="1200" dirty="0"/>
        </a:p>
      </dsp:txBody>
      <dsp:txXfrm>
        <a:off x="2906406" y="1078096"/>
        <a:ext cx="2201814" cy="464726"/>
      </dsp:txXfrm>
    </dsp:sp>
    <dsp:sp modelId="{FCDC7BA4-F9C0-FC44-877C-B1BDB9424B0A}">
      <dsp:nvSpPr>
        <dsp:cNvPr id="0" name=""/>
        <dsp:cNvSpPr/>
      </dsp:nvSpPr>
      <dsp:spPr>
        <a:xfrm>
          <a:off x="2906406" y="1745048"/>
          <a:ext cx="2201814" cy="1100907"/>
        </a:xfrm>
        <a:prstGeom prst="rect">
          <a:avLst/>
        </a:prstGeom>
        <a:solidFill>
          <a:schemeClr val="lt1">
            <a:hueOff val="0"/>
            <a:satOff val="0"/>
            <a:lumOff val="0"/>
            <a:alphaOff val="0"/>
          </a:schemeClr>
        </a:solidFill>
        <a:ln w="19050" cap="flat" cmpd="sng" algn="ctr">
          <a:solidFill>
            <a:srgbClr val="D883FF">
              <a:alpha val="58039"/>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err="1">
              <a:solidFill>
                <a:srgbClr val="0432FF"/>
              </a:solidFill>
              <a:latin typeface="+mn-lt"/>
            </a:rPr>
            <a:t>Maprotiline</a:t>
          </a:r>
          <a:endParaRPr lang="en-US" sz="1100" b="1" kern="1200" dirty="0">
            <a:solidFill>
              <a:srgbClr val="0432FF"/>
            </a:solidFill>
            <a:latin typeface="+mn-lt"/>
          </a:endParaRPr>
        </a:p>
        <a:p>
          <a:pPr lvl="0" algn="ctr" defTabSz="488950">
            <a:lnSpc>
              <a:spcPct val="90000"/>
            </a:lnSpc>
            <a:spcBef>
              <a:spcPct val="0"/>
            </a:spcBef>
            <a:spcAft>
              <a:spcPct val="35000"/>
            </a:spcAft>
          </a:pPr>
          <a:r>
            <a:rPr lang="en-US" sz="1100" b="1" kern="1200" dirty="0" err="1">
              <a:solidFill>
                <a:srgbClr val="0432FF"/>
              </a:solidFill>
              <a:latin typeface="+mn-lt"/>
            </a:rPr>
            <a:t>Amoxapine</a:t>
          </a:r>
          <a:endParaRPr lang="en-US" sz="1100" b="1" kern="1200" dirty="0">
            <a:solidFill>
              <a:srgbClr val="0432FF"/>
            </a:solidFill>
            <a:latin typeface="+mn-lt"/>
          </a:endParaRPr>
        </a:p>
      </dsp:txBody>
      <dsp:txXfrm>
        <a:off x="2906406" y="1745048"/>
        <a:ext cx="2201814" cy="11009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D4CEA-6F70-6F44-B5E6-14A1F47302E7}">
      <dsp:nvSpPr>
        <dsp:cNvPr id="0" name=""/>
        <dsp:cNvSpPr/>
      </dsp:nvSpPr>
      <dsp:spPr>
        <a:xfrm>
          <a:off x="2461427" y="1562007"/>
          <a:ext cx="263984" cy="251509"/>
        </a:xfrm>
        <a:custGeom>
          <a:avLst/>
          <a:gdLst/>
          <a:ahLst/>
          <a:cxnLst/>
          <a:rect l="0" t="0" r="0" b="0"/>
          <a:pathLst>
            <a:path>
              <a:moveTo>
                <a:pt x="0" y="0"/>
              </a:moveTo>
              <a:lnTo>
                <a:pt x="131992" y="0"/>
              </a:lnTo>
              <a:lnTo>
                <a:pt x="131992" y="251509"/>
              </a:lnTo>
              <a:lnTo>
                <a:pt x="263984" y="25150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84304" y="1678646"/>
        <a:ext cx="18230" cy="18230"/>
      </dsp:txXfrm>
    </dsp:sp>
    <dsp:sp modelId="{0B6DB8ED-9B35-434C-8D8A-33F5C1EEA1C6}">
      <dsp:nvSpPr>
        <dsp:cNvPr id="0" name=""/>
        <dsp:cNvSpPr/>
      </dsp:nvSpPr>
      <dsp:spPr>
        <a:xfrm>
          <a:off x="2461427" y="1310497"/>
          <a:ext cx="263984" cy="251509"/>
        </a:xfrm>
        <a:custGeom>
          <a:avLst/>
          <a:gdLst/>
          <a:ahLst/>
          <a:cxnLst/>
          <a:rect l="0" t="0" r="0" b="0"/>
          <a:pathLst>
            <a:path>
              <a:moveTo>
                <a:pt x="0" y="251509"/>
              </a:moveTo>
              <a:lnTo>
                <a:pt x="131992" y="251509"/>
              </a:lnTo>
              <a:lnTo>
                <a:pt x="131992" y="0"/>
              </a:lnTo>
              <a:lnTo>
                <a:pt x="263984"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84304" y="1427137"/>
        <a:ext cx="18230" cy="18230"/>
      </dsp:txXfrm>
    </dsp:sp>
    <dsp:sp modelId="{320B6D6D-6ADD-5D48-947A-F2DA764B4709}">
      <dsp:nvSpPr>
        <dsp:cNvPr id="0" name=""/>
        <dsp:cNvSpPr/>
      </dsp:nvSpPr>
      <dsp:spPr>
        <a:xfrm>
          <a:off x="877520" y="1058988"/>
          <a:ext cx="263984" cy="503019"/>
        </a:xfrm>
        <a:custGeom>
          <a:avLst/>
          <a:gdLst/>
          <a:ahLst/>
          <a:cxnLst/>
          <a:rect l="0" t="0" r="0" b="0"/>
          <a:pathLst>
            <a:path>
              <a:moveTo>
                <a:pt x="0" y="0"/>
              </a:moveTo>
              <a:lnTo>
                <a:pt x="131992" y="0"/>
              </a:lnTo>
              <a:lnTo>
                <a:pt x="131992" y="503019"/>
              </a:lnTo>
              <a:lnTo>
                <a:pt x="263984" y="503019"/>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95310" y="1296295"/>
        <a:ext cx="28404" cy="28404"/>
      </dsp:txXfrm>
    </dsp:sp>
    <dsp:sp modelId="{EC996D67-D2E3-4E4E-B85A-29EE8E7EC486}">
      <dsp:nvSpPr>
        <dsp:cNvPr id="0" name=""/>
        <dsp:cNvSpPr/>
      </dsp:nvSpPr>
      <dsp:spPr>
        <a:xfrm>
          <a:off x="2461427" y="555968"/>
          <a:ext cx="263984" cy="251509"/>
        </a:xfrm>
        <a:custGeom>
          <a:avLst/>
          <a:gdLst/>
          <a:ahLst/>
          <a:cxnLst/>
          <a:rect l="0" t="0" r="0" b="0"/>
          <a:pathLst>
            <a:path>
              <a:moveTo>
                <a:pt x="0" y="0"/>
              </a:moveTo>
              <a:lnTo>
                <a:pt x="131992" y="0"/>
              </a:lnTo>
              <a:lnTo>
                <a:pt x="131992" y="251509"/>
              </a:lnTo>
              <a:lnTo>
                <a:pt x="263984" y="25150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84304" y="672608"/>
        <a:ext cx="18230" cy="18230"/>
      </dsp:txXfrm>
    </dsp:sp>
    <dsp:sp modelId="{BA48DE9B-0B85-7848-9EE5-C58A68CBAAAA}">
      <dsp:nvSpPr>
        <dsp:cNvPr id="0" name=""/>
        <dsp:cNvSpPr/>
      </dsp:nvSpPr>
      <dsp:spPr>
        <a:xfrm>
          <a:off x="2461427" y="317851"/>
          <a:ext cx="254151" cy="238117"/>
        </a:xfrm>
        <a:custGeom>
          <a:avLst/>
          <a:gdLst/>
          <a:ahLst/>
          <a:cxnLst/>
          <a:rect l="0" t="0" r="0" b="0"/>
          <a:pathLst>
            <a:path>
              <a:moveTo>
                <a:pt x="0" y="238117"/>
              </a:moveTo>
              <a:lnTo>
                <a:pt x="127075" y="238117"/>
              </a:lnTo>
              <a:lnTo>
                <a:pt x="127075" y="0"/>
              </a:lnTo>
              <a:lnTo>
                <a:pt x="254151" y="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9796" y="428203"/>
        <a:ext cx="17413" cy="17413"/>
      </dsp:txXfrm>
    </dsp:sp>
    <dsp:sp modelId="{15E583F7-7DDC-A14C-9557-837082063C0E}">
      <dsp:nvSpPr>
        <dsp:cNvPr id="0" name=""/>
        <dsp:cNvSpPr/>
      </dsp:nvSpPr>
      <dsp:spPr>
        <a:xfrm>
          <a:off x="877520" y="555968"/>
          <a:ext cx="263984" cy="503019"/>
        </a:xfrm>
        <a:custGeom>
          <a:avLst/>
          <a:gdLst/>
          <a:ahLst/>
          <a:cxnLst/>
          <a:rect l="0" t="0" r="0" b="0"/>
          <a:pathLst>
            <a:path>
              <a:moveTo>
                <a:pt x="0" y="503019"/>
              </a:moveTo>
              <a:lnTo>
                <a:pt x="131992" y="503019"/>
              </a:lnTo>
              <a:lnTo>
                <a:pt x="131992" y="0"/>
              </a:lnTo>
              <a:lnTo>
                <a:pt x="26398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995310" y="793276"/>
        <a:ext cx="28404" cy="28404"/>
      </dsp:txXfrm>
    </dsp:sp>
    <dsp:sp modelId="{02D2B5DB-45A5-7B49-B78C-053F31FB3F44}">
      <dsp:nvSpPr>
        <dsp:cNvPr id="0" name=""/>
        <dsp:cNvSpPr/>
      </dsp:nvSpPr>
      <dsp:spPr>
        <a:xfrm rot="16200000">
          <a:off x="-382675" y="857780"/>
          <a:ext cx="2117976" cy="402415"/>
        </a:xfrm>
        <a:prstGeom prst="rect">
          <a:avLst/>
        </a:prstGeom>
        <a:solidFill>
          <a:schemeClr val="lt1">
            <a:hueOff val="0"/>
            <a:satOff val="0"/>
            <a:lumOff val="0"/>
            <a:alphaOff val="0"/>
          </a:schemeClr>
        </a:solidFill>
        <a:ln w="19050" cap="flat" cmpd="sng" algn="ctr">
          <a:solidFill>
            <a:srgbClr val="FF7E79"/>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latin typeface="+mn-lt"/>
              <a:ea typeface="Abadi MT Condensed Extra Bold" charset="0"/>
              <a:cs typeface="Abadi MT Condensed Extra Bold" charset="0"/>
            </a:rPr>
            <a:t>Monoamine oxidase inhibitors (MAOIs)</a:t>
          </a:r>
          <a:endParaRPr lang="en-US" sz="1200" b="1" kern="1200" dirty="0">
            <a:latin typeface="+mn-lt"/>
          </a:endParaRPr>
        </a:p>
      </dsp:txBody>
      <dsp:txXfrm>
        <a:off x="-382675" y="857780"/>
        <a:ext cx="2117976" cy="402415"/>
      </dsp:txXfrm>
    </dsp:sp>
    <dsp:sp modelId="{CE2C1C9E-67BC-3C4D-9BA6-5A1197C875B4}">
      <dsp:nvSpPr>
        <dsp:cNvPr id="0" name=""/>
        <dsp:cNvSpPr/>
      </dsp:nvSpPr>
      <dsp:spPr>
        <a:xfrm>
          <a:off x="1141504" y="354760"/>
          <a:ext cx="1319922" cy="402415"/>
        </a:xfrm>
        <a:prstGeom prst="rect">
          <a:avLst/>
        </a:prstGeom>
        <a:solidFill>
          <a:schemeClr val="lt1">
            <a:hueOff val="0"/>
            <a:satOff val="0"/>
            <a:lumOff val="0"/>
            <a:alphaOff val="0"/>
          </a:schemeClr>
        </a:solidFill>
        <a:ln w="19050" cap="flat" cmpd="sng" algn="ctr">
          <a:solidFill>
            <a:srgbClr val="00FB9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non-selective</a:t>
          </a:r>
          <a:endParaRPr lang="en-US" sz="1100" b="1" kern="1200" dirty="0" smtClean="0"/>
        </a:p>
        <a:p>
          <a:pPr lvl="0" algn="ctr" defTabSz="533400">
            <a:lnSpc>
              <a:spcPct val="90000"/>
            </a:lnSpc>
            <a:spcBef>
              <a:spcPct val="0"/>
            </a:spcBef>
            <a:spcAft>
              <a:spcPct val="35000"/>
            </a:spcAft>
          </a:pPr>
          <a:r>
            <a:rPr lang="en-US" sz="900" b="1" kern="1200" dirty="0" smtClean="0"/>
            <a:t>(MAO-A &amp; MAO-B) </a:t>
          </a:r>
          <a:endParaRPr lang="en-US" sz="900" kern="1200" dirty="0"/>
        </a:p>
      </dsp:txBody>
      <dsp:txXfrm>
        <a:off x="1141504" y="354760"/>
        <a:ext cx="1319922" cy="402415"/>
      </dsp:txXfrm>
    </dsp:sp>
    <dsp:sp modelId="{4083AEB6-F0F3-1746-976B-329740EB38C3}">
      <dsp:nvSpPr>
        <dsp:cNvPr id="0" name=""/>
        <dsp:cNvSpPr/>
      </dsp:nvSpPr>
      <dsp:spPr>
        <a:xfrm>
          <a:off x="2715578" y="116643"/>
          <a:ext cx="1812768" cy="402415"/>
        </a:xfrm>
        <a:prstGeom prst="rect">
          <a:avLst/>
        </a:prstGeom>
        <a:solidFill>
          <a:schemeClr val="lt1">
            <a:hueOff val="0"/>
            <a:satOff val="0"/>
            <a:lumOff val="0"/>
            <a:alphaOff val="0"/>
          </a:schemeClr>
        </a:solidFill>
        <a:ln w="19050" cap="flat" cmpd="sng" algn="ctr">
          <a:solidFill>
            <a:srgbClr val="FF9300">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solidFill>
                <a:srgbClr val="0432FF"/>
              </a:solidFill>
            </a:rPr>
            <a:t>phenelzine </a:t>
          </a:r>
          <a:endParaRPr lang="en-US" sz="1000" b="1" kern="1200" dirty="0" smtClean="0">
            <a:solidFill>
              <a:srgbClr val="0432FF"/>
            </a:solidFill>
          </a:endParaRPr>
        </a:p>
        <a:p>
          <a:pPr lvl="0" algn="ctr" defTabSz="444500">
            <a:lnSpc>
              <a:spcPct val="90000"/>
            </a:lnSpc>
            <a:spcBef>
              <a:spcPct val="0"/>
            </a:spcBef>
            <a:spcAft>
              <a:spcPct val="35000"/>
            </a:spcAft>
          </a:pPr>
          <a:r>
            <a:rPr lang="en-US" sz="1000" kern="1200" dirty="0" smtClean="0"/>
            <a:t>(irreversible, long acting))</a:t>
          </a:r>
          <a:endParaRPr lang="en-US" sz="1000" kern="1200" dirty="0"/>
        </a:p>
      </dsp:txBody>
      <dsp:txXfrm>
        <a:off x="2715578" y="116643"/>
        <a:ext cx="1812768" cy="402415"/>
      </dsp:txXfrm>
    </dsp:sp>
    <dsp:sp modelId="{0DFC13CD-A780-DE40-A956-24A61FD54E3E}">
      <dsp:nvSpPr>
        <dsp:cNvPr id="0" name=""/>
        <dsp:cNvSpPr/>
      </dsp:nvSpPr>
      <dsp:spPr>
        <a:xfrm>
          <a:off x="2725411" y="606270"/>
          <a:ext cx="1319922" cy="402415"/>
        </a:xfrm>
        <a:prstGeom prst="rect">
          <a:avLst/>
        </a:prstGeom>
        <a:solidFill>
          <a:schemeClr val="lt1">
            <a:hueOff val="0"/>
            <a:satOff val="0"/>
            <a:lumOff val="0"/>
            <a:alphaOff val="0"/>
          </a:schemeClr>
        </a:solidFill>
        <a:ln w="19050" cap="flat" cmpd="sng" algn="ctr">
          <a:solidFill>
            <a:srgbClr val="FF9300">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solidFill>
                <a:srgbClr val="0432FF"/>
              </a:solidFill>
            </a:rPr>
            <a:t>tranylcypromine </a:t>
          </a:r>
          <a:r>
            <a:rPr lang="en-US" sz="1000" kern="1200" dirty="0"/>
            <a:t>(reversible)</a:t>
          </a:r>
        </a:p>
      </dsp:txBody>
      <dsp:txXfrm>
        <a:off x="2725411" y="606270"/>
        <a:ext cx="1319922" cy="402415"/>
      </dsp:txXfrm>
    </dsp:sp>
    <dsp:sp modelId="{4B012A8F-4928-4A4D-B513-48FB58A26307}">
      <dsp:nvSpPr>
        <dsp:cNvPr id="0" name=""/>
        <dsp:cNvSpPr/>
      </dsp:nvSpPr>
      <dsp:spPr>
        <a:xfrm>
          <a:off x="1141504" y="1360799"/>
          <a:ext cx="1319922" cy="402415"/>
        </a:xfrm>
        <a:prstGeom prst="rect">
          <a:avLst/>
        </a:prstGeom>
        <a:solidFill>
          <a:schemeClr val="lt1">
            <a:hueOff val="0"/>
            <a:satOff val="0"/>
            <a:lumOff val="0"/>
            <a:alphaOff val="0"/>
          </a:schemeClr>
        </a:solidFill>
        <a:ln w="19050" cap="flat" cmpd="sng" algn="ctr">
          <a:solidFill>
            <a:srgbClr val="00FB9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t>selective</a:t>
          </a:r>
        </a:p>
      </dsp:txBody>
      <dsp:txXfrm>
        <a:off x="1141504" y="1360799"/>
        <a:ext cx="1319922" cy="402415"/>
      </dsp:txXfrm>
    </dsp:sp>
    <dsp:sp modelId="{764F8F4D-C7CB-144E-9851-DA81A3AF9695}">
      <dsp:nvSpPr>
        <dsp:cNvPr id="0" name=""/>
        <dsp:cNvSpPr/>
      </dsp:nvSpPr>
      <dsp:spPr>
        <a:xfrm>
          <a:off x="2725411" y="1109289"/>
          <a:ext cx="1319922" cy="402415"/>
        </a:xfrm>
        <a:prstGeom prst="rect">
          <a:avLst/>
        </a:prstGeom>
        <a:solidFill>
          <a:schemeClr val="lt1">
            <a:hueOff val="0"/>
            <a:satOff val="0"/>
            <a:lumOff val="0"/>
            <a:alphaOff val="0"/>
          </a:schemeClr>
        </a:solidFill>
        <a:ln w="19050" cap="flat" cmpd="sng" algn="ctr">
          <a:solidFill>
            <a:srgbClr val="FF9300">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err="1">
              <a:solidFill>
                <a:srgbClr val="0432FF"/>
              </a:solidFill>
            </a:rPr>
            <a:t>moclobemide</a:t>
          </a:r>
          <a:r>
            <a:rPr lang="en-US" sz="1000" kern="1200" dirty="0"/>
            <a:t> </a:t>
          </a:r>
          <a:r>
            <a:rPr lang="en-US" sz="1000" kern="1200" dirty="0" smtClean="0"/>
            <a:t>(MAO-A</a:t>
          </a:r>
          <a:r>
            <a:rPr lang="en-US" sz="1000" kern="1200" dirty="0"/>
            <a:t>)</a:t>
          </a:r>
        </a:p>
      </dsp:txBody>
      <dsp:txXfrm>
        <a:off x="2725411" y="1109289"/>
        <a:ext cx="1319922" cy="402415"/>
      </dsp:txXfrm>
    </dsp:sp>
    <dsp:sp modelId="{A88C7732-7A10-3C42-9A71-E5720552FDE2}">
      <dsp:nvSpPr>
        <dsp:cNvPr id="0" name=""/>
        <dsp:cNvSpPr/>
      </dsp:nvSpPr>
      <dsp:spPr>
        <a:xfrm>
          <a:off x="2725411" y="1612309"/>
          <a:ext cx="1319922" cy="402415"/>
        </a:xfrm>
        <a:prstGeom prst="rect">
          <a:avLst/>
        </a:prstGeom>
        <a:solidFill>
          <a:schemeClr val="lt1">
            <a:hueOff val="0"/>
            <a:satOff val="0"/>
            <a:lumOff val="0"/>
            <a:alphaOff val="0"/>
          </a:schemeClr>
        </a:solidFill>
        <a:ln w="19050" cap="flat" cmpd="sng" algn="ctr">
          <a:solidFill>
            <a:srgbClr val="FF9300">
              <a:alpha val="50196"/>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err="1">
              <a:solidFill>
                <a:srgbClr val="0432FF"/>
              </a:solidFill>
            </a:rPr>
            <a:t>selegiline</a:t>
          </a:r>
          <a:r>
            <a:rPr lang="en-US" sz="1000" kern="1200" dirty="0"/>
            <a:t> </a:t>
          </a:r>
          <a:r>
            <a:rPr lang="en-US" sz="1000" kern="1200" dirty="0" smtClean="0"/>
            <a:t>(MAO-B</a:t>
          </a:r>
          <a:r>
            <a:rPr lang="en-US" sz="1000" kern="1200" dirty="0"/>
            <a:t>)</a:t>
          </a:r>
        </a:p>
      </dsp:txBody>
      <dsp:txXfrm>
        <a:off x="2725411" y="1612309"/>
        <a:ext cx="1319922" cy="4024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3989C-354A-8C49-AD2B-60946DFBF668}">
      <dsp:nvSpPr>
        <dsp:cNvPr id="0" name=""/>
        <dsp:cNvSpPr/>
      </dsp:nvSpPr>
      <dsp:spPr>
        <a:xfrm>
          <a:off x="-3444851" y="-529655"/>
          <a:ext cx="4107312" cy="4107312"/>
        </a:xfrm>
        <a:prstGeom prst="blockArc">
          <a:avLst>
            <a:gd name="adj1" fmla="val 18900000"/>
            <a:gd name="adj2" fmla="val 2700000"/>
            <a:gd name="adj3" fmla="val 526"/>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888CC3-AF6A-0E40-9B1F-F2CAF291011A}">
      <dsp:nvSpPr>
        <dsp:cNvPr id="0" name=""/>
        <dsp:cNvSpPr/>
      </dsp:nvSpPr>
      <dsp:spPr>
        <a:xfrm>
          <a:off x="248286" y="160507"/>
          <a:ext cx="5950087" cy="32089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709" tIns="27940" rIns="27940" bIns="27940" numCol="1" spcCol="1270" anchor="ctr" anchorCtr="0">
          <a:noAutofit/>
        </a:bodyPr>
        <a:lstStyle/>
        <a:p>
          <a:pPr lvl="0" algn="l" defTabSz="488950">
            <a:lnSpc>
              <a:spcPct val="90000"/>
            </a:lnSpc>
            <a:spcBef>
              <a:spcPct val="0"/>
            </a:spcBef>
            <a:spcAft>
              <a:spcPct val="35000"/>
            </a:spcAft>
          </a:pPr>
          <a:r>
            <a:rPr lang="en-US" sz="1100" kern="1200" dirty="0">
              <a:latin typeface="Century Gothic" charset="0"/>
              <a:ea typeface="Century Gothic" charset="0"/>
              <a:cs typeface="Century Gothic" charset="0"/>
            </a:rPr>
            <a:t>Selective Serotonin Reuptake Inhibitors </a:t>
          </a:r>
          <a:r>
            <a:rPr lang="en-GB" sz="1100" kern="1200" dirty="0">
              <a:latin typeface="Century Gothic" charset="0"/>
              <a:ea typeface="Century Gothic" charset="0"/>
              <a:cs typeface="Century Gothic" charset="0"/>
            </a:rPr>
            <a:t>(</a:t>
          </a:r>
          <a:r>
            <a:rPr lang="en-GB" sz="1100" b="1" kern="1200" dirty="0">
              <a:solidFill>
                <a:srgbClr val="0432FF"/>
              </a:solidFill>
              <a:latin typeface="Century Gothic" charset="0"/>
              <a:ea typeface="Century Gothic" charset="0"/>
              <a:cs typeface="Century Gothic" charset="0"/>
            </a:rPr>
            <a:t>SSRIs</a:t>
          </a:r>
          <a:r>
            <a:rPr lang="en-GB" sz="1100" kern="1200" dirty="0">
              <a:latin typeface="Century Gothic" charset="0"/>
              <a:ea typeface="Century Gothic" charset="0"/>
              <a:cs typeface="Century Gothic" charset="0"/>
            </a:rPr>
            <a:t>)</a:t>
          </a:r>
          <a:endParaRPr lang="en-US" sz="1100" kern="1200" dirty="0">
            <a:latin typeface="Century Gothic" charset="0"/>
            <a:ea typeface="Century Gothic" charset="0"/>
            <a:cs typeface="Century Gothic" charset="0"/>
          </a:endParaRPr>
        </a:p>
      </dsp:txBody>
      <dsp:txXfrm>
        <a:off x="248286" y="160507"/>
        <a:ext cx="5950087" cy="320893"/>
      </dsp:txXfrm>
    </dsp:sp>
    <dsp:sp modelId="{D0308798-50C7-F74A-8181-05D7C5F6067E}">
      <dsp:nvSpPr>
        <dsp:cNvPr id="0" name=""/>
        <dsp:cNvSpPr/>
      </dsp:nvSpPr>
      <dsp:spPr>
        <a:xfrm>
          <a:off x="47728" y="120396"/>
          <a:ext cx="401116" cy="40111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50A1C0D-906C-1049-8DA4-7DE44A699DD0}">
      <dsp:nvSpPr>
        <dsp:cNvPr id="0" name=""/>
        <dsp:cNvSpPr/>
      </dsp:nvSpPr>
      <dsp:spPr>
        <a:xfrm>
          <a:off x="512243" y="641786"/>
          <a:ext cx="5686130" cy="32089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709" tIns="27940" rIns="27940" bIns="27940" numCol="1" spcCol="1270" anchor="ctr" anchorCtr="0">
          <a:noAutofit/>
        </a:bodyPr>
        <a:lstStyle/>
        <a:p>
          <a:pPr lvl="0" algn="l" defTabSz="488950">
            <a:lnSpc>
              <a:spcPct val="90000"/>
            </a:lnSpc>
            <a:spcBef>
              <a:spcPct val="0"/>
            </a:spcBef>
            <a:spcAft>
              <a:spcPct val="35000"/>
            </a:spcAft>
          </a:pPr>
          <a:r>
            <a:rPr lang="en-GB" altLang="en-US" sz="1100" b="0" kern="1200" dirty="0">
              <a:latin typeface="Century Gothic" charset="0"/>
              <a:ea typeface="Century Gothic" charset="0"/>
              <a:cs typeface="Century Gothic" charset="0"/>
            </a:rPr>
            <a:t>NE Selective Reuptake Inhibitors (</a:t>
          </a:r>
          <a:r>
            <a:rPr lang="en-GB" altLang="en-US" sz="1100" b="1" kern="1200" dirty="0">
              <a:solidFill>
                <a:srgbClr val="0432FF"/>
              </a:solidFill>
              <a:latin typeface="Century Gothic" charset="0"/>
              <a:ea typeface="Century Gothic" charset="0"/>
              <a:cs typeface="Century Gothic" charset="0"/>
            </a:rPr>
            <a:t>NRIs</a:t>
          </a:r>
          <a:r>
            <a:rPr lang="en-GB" altLang="en-US" sz="1100" b="0" kern="1200" dirty="0">
              <a:latin typeface="Century Gothic" charset="0"/>
              <a:ea typeface="Century Gothic" charset="0"/>
              <a:cs typeface="Century Gothic" charset="0"/>
            </a:rPr>
            <a:t>)</a:t>
          </a:r>
          <a:endParaRPr lang="en-US" sz="1100" b="0" kern="1200" dirty="0">
            <a:latin typeface="Century Gothic" charset="0"/>
            <a:ea typeface="Century Gothic" charset="0"/>
            <a:cs typeface="Century Gothic" charset="0"/>
          </a:endParaRPr>
        </a:p>
      </dsp:txBody>
      <dsp:txXfrm>
        <a:off x="512243" y="641786"/>
        <a:ext cx="5686130" cy="320893"/>
      </dsp:txXfrm>
    </dsp:sp>
    <dsp:sp modelId="{0958B492-9B75-2F44-9086-701CEAE04A27}">
      <dsp:nvSpPr>
        <dsp:cNvPr id="0" name=""/>
        <dsp:cNvSpPr/>
      </dsp:nvSpPr>
      <dsp:spPr>
        <a:xfrm>
          <a:off x="311684" y="601675"/>
          <a:ext cx="401116" cy="40111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E47190F-61A6-E148-844F-22DB1B8EA345}">
      <dsp:nvSpPr>
        <dsp:cNvPr id="0" name=""/>
        <dsp:cNvSpPr/>
      </dsp:nvSpPr>
      <dsp:spPr>
        <a:xfrm>
          <a:off x="632944" y="1123066"/>
          <a:ext cx="5565429" cy="32089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709" tIns="27940" rIns="27940" bIns="27940" numCol="1" spcCol="1270" anchor="ctr" anchorCtr="0">
          <a:noAutofit/>
        </a:bodyPr>
        <a:lstStyle/>
        <a:p>
          <a:pPr lvl="0" algn="l" defTabSz="488950">
            <a:lnSpc>
              <a:spcPct val="90000"/>
            </a:lnSpc>
            <a:spcBef>
              <a:spcPct val="0"/>
            </a:spcBef>
            <a:spcAft>
              <a:spcPct val="35000"/>
            </a:spcAft>
          </a:pPr>
          <a:r>
            <a:rPr lang="en-US" sz="1100" kern="1200" dirty="0">
              <a:latin typeface="Century Gothic" charset="0"/>
              <a:ea typeface="Century Gothic" charset="0"/>
              <a:cs typeface="Century Gothic" charset="0"/>
            </a:rPr>
            <a:t>Serotonin and Noradrenaline Reuptake Inhibitors (</a:t>
          </a:r>
          <a:r>
            <a:rPr lang="en-US" sz="1100" b="1" kern="1200" dirty="0">
              <a:solidFill>
                <a:srgbClr val="0432FF"/>
              </a:solidFill>
              <a:latin typeface="Century Gothic" charset="0"/>
              <a:ea typeface="Century Gothic" charset="0"/>
              <a:cs typeface="Century Gothic" charset="0"/>
            </a:rPr>
            <a:t>SNRIs</a:t>
          </a:r>
          <a:r>
            <a:rPr lang="en-US" sz="1100" kern="1200" dirty="0">
              <a:latin typeface="Century Gothic" charset="0"/>
              <a:ea typeface="Century Gothic" charset="0"/>
              <a:cs typeface="Century Gothic" charset="0"/>
            </a:rPr>
            <a:t>)</a:t>
          </a:r>
          <a:r>
            <a:rPr lang="en-GB" sz="1100" kern="1200" dirty="0">
              <a:effectLst/>
              <a:latin typeface="Century Gothic" charset="0"/>
              <a:ea typeface="Century Gothic" charset="0"/>
              <a:cs typeface="Century Gothic" charset="0"/>
            </a:rPr>
            <a:t> </a:t>
          </a:r>
          <a:endParaRPr lang="en-US" sz="1100" kern="1200" dirty="0">
            <a:latin typeface="Century Gothic" charset="0"/>
            <a:ea typeface="Century Gothic" charset="0"/>
            <a:cs typeface="Century Gothic" charset="0"/>
          </a:endParaRPr>
        </a:p>
      </dsp:txBody>
      <dsp:txXfrm>
        <a:off x="632944" y="1123066"/>
        <a:ext cx="5565429" cy="320893"/>
      </dsp:txXfrm>
    </dsp:sp>
    <dsp:sp modelId="{3BF2F436-9E30-8B4B-BBE0-160DC2D240EF}">
      <dsp:nvSpPr>
        <dsp:cNvPr id="0" name=""/>
        <dsp:cNvSpPr/>
      </dsp:nvSpPr>
      <dsp:spPr>
        <a:xfrm>
          <a:off x="432385" y="1082954"/>
          <a:ext cx="401116" cy="40111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25D730-445D-D249-8CFF-5E7637DE4410}">
      <dsp:nvSpPr>
        <dsp:cNvPr id="0" name=""/>
        <dsp:cNvSpPr/>
      </dsp:nvSpPr>
      <dsp:spPr>
        <a:xfrm>
          <a:off x="632944" y="1622700"/>
          <a:ext cx="5565429" cy="32089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709" tIns="27940" rIns="27940" bIns="27940" numCol="1" spcCol="1270" anchor="ctr" anchorCtr="0">
          <a:noAutofit/>
        </a:bodyPr>
        <a:lstStyle/>
        <a:p>
          <a:pPr lvl="0" algn="l" defTabSz="488950">
            <a:lnSpc>
              <a:spcPct val="90000"/>
            </a:lnSpc>
            <a:spcBef>
              <a:spcPct val="0"/>
            </a:spcBef>
            <a:spcAft>
              <a:spcPct val="35000"/>
            </a:spcAft>
          </a:pPr>
          <a:r>
            <a:rPr lang="en-US" sz="1100" b="0" kern="1200" dirty="0">
              <a:latin typeface="Century Gothic" charset="0"/>
              <a:ea typeface="Century Gothic" charset="0"/>
              <a:cs typeface="Century Gothic" charset="0"/>
            </a:rPr>
            <a:t>Norepinephrine and Dopamine Reuptake Inhibitor (</a:t>
          </a:r>
          <a:r>
            <a:rPr lang="en-US" sz="1100" b="1" kern="1200" dirty="0">
              <a:solidFill>
                <a:srgbClr val="0432FF"/>
              </a:solidFill>
              <a:latin typeface="Century Gothic" charset="0"/>
              <a:ea typeface="Century Gothic" charset="0"/>
              <a:cs typeface="Century Gothic" charset="0"/>
            </a:rPr>
            <a:t>NDRI</a:t>
          </a:r>
          <a:r>
            <a:rPr lang="en-US" sz="1100" b="0" kern="1200" dirty="0">
              <a:latin typeface="Century Gothic" charset="0"/>
              <a:ea typeface="Century Gothic" charset="0"/>
              <a:cs typeface="Century Gothic" charset="0"/>
            </a:rPr>
            <a:t>)</a:t>
          </a:r>
        </a:p>
      </dsp:txBody>
      <dsp:txXfrm>
        <a:off x="632944" y="1622700"/>
        <a:ext cx="5565429" cy="320893"/>
      </dsp:txXfrm>
    </dsp:sp>
    <dsp:sp modelId="{316CA607-C4B4-C046-BB75-986DC0D64438}">
      <dsp:nvSpPr>
        <dsp:cNvPr id="0" name=""/>
        <dsp:cNvSpPr/>
      </dsp:nvSpPr>
      <dsp:spPr>
        <a:xfrm>
          <a:off x="432385" y="1563928"/>
          <a:ext cx="401116" cy="40111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A273F4C-CFDD-C348-817F-373B55F833D2}">
      <dsp:nvSpPr>
        <dsp:cNvPr id="0" name=""/>
        <dsp:cNvSpPr/>
      </dsp:nvSpPr>
      <dsp:spPr>
        <a:xfrm>
          <a:off x="512243" y="2085319"/>
          <a:ext cx="5686130" cy="32089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709" tIns="27940" rIns="27940" bIns="27940" numCol="1" spcCol="1270" anchor="ctr" anchorCtr="0">
          <a:noAutofit/>
        </a:bodyPr>
        <a:lstStyle/>
        <a:p>
          <a:pPr lvl="0" algn="l" defTabSz="488950">
            <a:lnSpc>
              <a:spcPct val="90000"/>
            </a:lnSpc>
            <a:spcBef>
              <a:spcPct val="0"/>
            </a:spcBef>
            <a:spcAft>
              <a:spcPct val="35000"/>
            </a:spcAft>
          </a:pPr>
          <a:r>
            <a:rPr lang="en-GB" altLang="en-US" sz="1100" kern="1200" dirty="0">
              <a:effectLst/>
              <a:latin typeface="Century Gothic" charset="0"/>
              <a:ea typeface="Century Gothic" charset="0"/>
              <a:cs typeface="Century Gothic" charset="0"/>
            </a:rPr>
            <a:t>Noradrenergic and specific Serotonergic</a:t>
          </a:r>
          <a:br>
            <a:rPr lang="en-GB" altLang="en-US" sz="1100" kern="1200" dirty="0">
              <a:effectLst/>
              <a:latin typeface="Century Gothic" charset="0"/>
              <a:ea typeface="Century Gothic" charset="0"/>
              <a:cs typeface="Century Gothic" charset="0"/>
            </a:rPr>
          </a:br>
          <a:r>
            <a:rPr lang="en-GB" altLang="en-US" sz="1100" kern="1200" dirty="0">
              <a:effectLst/>
              <a:latin typeface="Century Gothic" charset="0"/>
              <a:ea typeface="Century Gothic" charset="0"/>
              <a:cs typeface="Century Gothic" charset="0"/>
            </a:rPr>
            <a:t>Antidepressant (</a:t>
          </a:r>
          <a:r>
            <a:rPr lang="en-GB" altLang="en-US" sz="1100" b="1" kern="1200" dirty="0" err="1">
              <a:solidFill>
                <a:srgbClr val="0432FF"/>
              </a:solidFill>
              <a:latin typeface="Century Gothic" charset="0"/>
              <a:ea typeface="Century Gothic" charset="0"/>
              <a:cs typeface="Century Gothic" charset="0"/>
            </a:rPr>
            <a:t>NaSSA</a:t>
          </a:r>
          <a:r>
            <a:rPr lang="en-GB" altLang="en-US" sz="1100" kern="1200" dirty="0">
              <a:effectLst/>
              <a:latin typeface="Century Gothic" charset="0"/>
              <a:ea typeface="Century Gothic" charset="0"/>
              <a:cs typeface="Century Gothic" charset="0"/>
            </a:rPr>
            <a:t>)</a:t>
          </a:r>
          <a:endParaRPr lang="en-US" sz="1100" kern="1200" dirty="0">
            <a:latin typeface="Century Gothic" charset="0"/>
            <a:ea typeface="Century Gothic" charset="0"/>
            <a:cs typeface="Century Gothic" charset="0"/>
          </a:endParaRPr>
        </a:p>
      </dsp:txBody>
      <dsp:txXfrm>
        <a:off x="512243" y="2085319"/>
        <a:ext cx="5686130" cy="320893"/>
      </dsp:txXfrm>
    </dsp:sp>
    <dsp:sp modelId="{AD34FCD5-961D-F046-A0D3-8F96384EC173}">
      <dsp:nvSpPr>
        <dsp:cNvPr id="0" name=""/>
        <dsp:cNvSpPr/>
      </dsp:nvSpPr>
      <dsp:spPr>
        <a:xfrm>
          <a:off x="311684" y="2045208"/>
          <a:ext cx="401116" cy="40111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24E85E9-2ECA-C04B-AA9D-83959A417CC1}">
      <dsp:nvSpPr>
        <dsp:cNvPr id="0" name=""/>
        <dsp:cNvSpPr/>
      </dsp:nvSpPr>
      <dsp:spPr>
        <a:xfrm>
          <a:off x="248286" y="2566598"/>
          <a:ext cx="5950087" cy="320893"/>
        </a:xfrm>
        <a:prstGeom prst="rect">
          <a:avLst/>
        </a:prstGeom>
        <a:no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709" tIns="27940" rIns="27940" bIns="27940" numCol="1" spcCol="1270" anchor="ctr" anchorCtr="0">
          <a:noAutofit/>
        </a:bodyPr>
        <a:lstStyle/>
        <a:p>
          <a:pPr lvl="0" algn="l" defTabSz="488950">
            <a:lnSpc>
              <a:spcPct val="90000"/>
            </a:lnSpc>
            <a:spcBef>
              <a:spcPct val="0"/>
            </a:spcBef>
            <a:spcAft>
              <a:spcPct val="35000"/>
            </a:spcAft>
          </a:pPr>
          <a:r>
            <a:rPr lang="en-GB" altLang="en-US" sz="1100" kern="1200" dirty="0">
              <a:effectLst/>
              <a:latin typeface="Century Gothic" charset="0"/>
              <a:ea typeface="Century Gothic" charset="0"/>
              <a:cs typeface="Century Gothic" charset="0"/>
            </a:rPr>
            <a:t>Serotonin-2A Antagonist and serotonin Reuptake Inhibitors (</a:t>
          </a:r>
          <a:r>
            <a:rPr lang="en-GB" altLang="en-US" sz="1100" b="1" kern="1200" dirty="0">
              <a:solidFill>
                <a:srgbClr val="0432FF"/>
              </a:solidFill>
              <a:latin typeface="Century Gothic" charset="0"/>
              <a:ea typeface="Century Gothic" charset="0"/>
              <a:cs typeface="Century Gothic" charset="0"/>
            </a:rPr>
            <a:t>SARI</a:t>
          </a:r>
          <a:r>
            <a:rPr lang="en-GB" altLang="en-US" sz="1100" kern="1200" dirty="0">
              <a:effectLst/>
              <a:latin typeface="Century Gothic" charset="0"/>
              <a:ea typeface="Century Gothic" charset="0"/>
              <a:cs typeface="Century Gothic" charset="0"/>
            </a:rPr>
            <a:t>)</a:t>
          </a:r>
          <a:endParaRPr lang="en-US" sz="1100" kern="1200" dirty="0">
            <a:latin typeface="Century Gothic" charset="0"/>
            <a:ea typeface="Century Gothic" charset="0"/>
            <a:cs typeface="Century Gothic" charset="0"/>
          </a:endParaRPr>
        </a:p>
      </dsp:txBody>
      <dsp:txXfrm>
        <a:off x="248286" y="2566598"/>
        <a:ext cx="5950087" cy="320893"/>
      </dsp:txXfrm>
    </dsp:sp>
    <dsp:sp modelId="{7DFBFE64-966D-A042-93B9-E4EDCDC93DCA}">
      <dsp:nvSpPr>
        <dsp:cNvPr id="0" name=""/>
        <dsp:cNvSpPr/>
      </dsp:nvSpPr>
      <dsp:spPr>
        <a:xfrm>
          <a:off x="47728" y="2526487"/>
          <a:ext cx="401116" cy="401116"/>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3F033F-8D2B-714D-8058-642D570BF57F}" type="datetimeFigureOut">
              <a:rPr lang="en-US" smtClean="0"/>
              <a:t>10/29/17</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5190A-6CD4-FB48-A6F9-593816121248}" type="slidenum">
              <a:rPr lang="en-US" smtClean="0"/>
              <a:t>‹#›</a:t>
            </a:fld>
            <a:endParaRPr lang="en-US"/>
          </a:p>
        </p:txBody>
      </p:sp>
    </p:spTree>
    <p:extLst>
      <p:ext uri="{BB962C8B-B14F-4D97-AF65-F5344CB8AC3E}">
        <p14:creationId xmlns:p14="http://schemas.microsoft.com/office/powerpoint/2010/main" val="431861055"/>
      </p:ext>
    </p:extLst>
  </p:cSld>
  <p:clrMap bg1="lt1" tx1="dk1" bg2="lt2" tx2="dk2" accent1="accent1" accent2="accent2" accent3="accent3" accent4="accent4" accent5="accent5" accent6="accent6" hlink="hlink" folHlink="folHlink"/>
  <p:notesStyle>
    <a:lvl1pPr marL="0" algn="l" defTabSz="663123" rtl="0" eaLnBrk="1" latinLnBrk="0" hangingPunct="1">
      <a:defRPr sz="870" kern="1200">
        <a:solidFill>
          <a:schemeClr val="tx1"/>
        </a:solidFill>
        <a:latin typeface="+mn-lt"/>
        <a:ea typeface="+mn-ea"/>
        <a:cs typeface="+mn-cs"/>
      </a:defRPr>
    </a:lvl1pPr>
    <a:lvl2pPr marL="331561" algn="l" defTabSz="663123" rtl="0" eaLnBrk="1" latinLnBrk="0" hangingPunct="1">
      <a:defRPr sz="870" kern="1200">
        <a:solidFill>
          <a:schemeClr val="tx1"/>
        </a:solidFill>
        <a:latin typeface="+mn-lt"/>
        <a:ea typeface="+mn-ea"/>
        <a:cs typeface="+mn-cs"/>
      </a:defRPr>
    </a:lvl2pPr>
    <a:lvl3pPr marL="663123" algn="l" defTabSz="663123" rtl="0" eaLnBrk="1" latinLnBrk="0" hangingPunct="1">
      <a:defRPr sz="870" kern="1200">
        <a:solidFill>
          <a:schemeClr val="tx1"/>
        </a:solidFill>
        <a:latin typeface="+mn-lt"/>
        <a:ea typeface="+mn-ea"/>
        <a:cs typeface="+mn-cs"/>
      </a:defRPr>
    </a:lvl3pPr>
    <a:lvl4pPr marL="994684" algn="l" defTabSz="663123" rtl="0" eaLnBrk="1" latinLnBrk="0" hangingPunct="1">
      <a:defRPr sz="870" kern="1200">
        <a:solidFill>
          <a:schemeClr val="tx1"/>
        </a:solidFill>
        <a:latin typeface="+mn-lt"/>
        <a:ea typeface="+mn-ea"/>
        <a:cs typeface="+mn-cs"/>
      </a:defRPr>
    </a:lvl4pPr>
    <a:lvl5pPr marL="1326246" algn="l" defTabSz="663123" rtl="0" eaLnBrk="1" latinLnBrk="0" hangingPunct="1">
      <a:defRPr sz="870" kern="1200">
        <a:solidFill>
          <a:schemeClr val="tx1"/>
        </a:solidFill>
        <a:latin typeface="+mn-lt"/>
        <a:ea typeface="+mn-ea"/>
        <a:cs typeface="+mn-cs"/>
      </a:defRPr>
    </a:lvl5pPr>
    <a:lvl6pPr marL="1657807" algn="l" defTabSz="663123" rtl="0" eaLnBrk="1" latinLnBrk="0" hangingPunct="1">
      <a:defRPr sz="870" kern="1200">
        <a:solidFill>
          <a:schemeClr val="tx1"/>
        </a:solidFill>
        <a:latin typeface="+mn-lt"/>
        <a:ea typeface="+mn-ea"/>
        <a:cs typeface="+mn-cs"/>
      </a:defRPr>
    </a:lvl6pPr>
    <a:lvl7pPr marL="1989369" algn="l" defTabSz="663123" rtl="0" eaLnBrk="1" latinLnBrk="0" hangingPunct="1">
      <a:defRPr sz="870" kern="1200">
        <a:solidFill>
          <a:schemeClr val="tx1"/>
        </a:solidFill>
        <a:latin typeface="+mn-lt"/>
        <a:ea typeface="+mn-ea"/>
        <a:cs typeface="+mn-cs"/>
      </a:defRPr>
    </a:lvl7pPr>
    <a:lvl8pPr marL="2320930" algn="l" defTabSz="663123" rtl="0" eaLnBrk="1" latinLnBrk="0" hangingPunct="1">
      <a:defRPr sz="870" kern="1200">
        <a:solidFill>
          <a:schemeClr val="tx1"/>
        </a:solidFill>
        <a:latin typeface="+mn-lt"/>
        <a:ea typeface="+mn-ea"/>
        <a:cs typeface="+mn-cs"/>
      </a:defRPr>
    </a:lvl8pPr>
    <a:lvl9pPr marL="2652492" algn="l" defTabSz="663123" rtl="0" eaLnBrk="1" latinLnBrk="0" hangingPunct="1">
      <a:defRPr sz="8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1</a:t>
            </a:fld>
            <a:endParaRPr lang="en-US"/>
          </a:p>
        </p:txBody>
      </p:sp>
    </p:spTree>
    <p:extLst>
      <p:ext uri="{BB962C8B-B14F-4D97-AF65-F5344CB8AC3E}">
        <p14:creationId xmlns:p14="http://schemas.microsoft.com/office/powerpoint/2010/main" val="22730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10</a:t>
            </a:fld>
            <a:endParaRPr lang="en-US"/>
          </a:p>
        </p:txBody>
      </p:sp>
    </p:spTree>
    <p:extLst>
      <p:ext uri="{BB962C8B-B14F-4D97-AF65-F5344CB8AC3E}">
        <p14:creationId xmlns:p14="http://schemas.microsoft.com/office/powerpoint/2010/main" val="25895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73E5190A-6CD4-FB48-A6F9-593816121248}" type="slidenum">
              <a:rPr lang="en-US" smtClean="0"/>
              <a:t>11</a:t>
            </a:fld>
            <a:endParaRPr lang="en-US"/>
          </a:p>
        </p:txBody>
      </p:sp>
    </p:spTree>
    <p:extLst>
      <p:ext uri="{BB962C8B-B14F-4D97-AF65-F5344CB8AC3E}">
        <p14:creationId xmlns:p14="http://schemas.microsoft.com/office/powerpoint/2010/main" val="111236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E5190A-6CD4-FB48-A6F9-593816121248}" type="slidenum">
              <a:rPr lang="en-US" smtClean="0"/>
              <a:t>12</a:t>
            </a:fld>
            <a:endParaRPr lang="en-US"/>
          </a:p>
        </p:txBody>
      </p:sp>
    </p:spTree>
    <p:extLst>
      <p:ext uri="{BB962C8B-B14F-4D97-AF65-F5344CB8AC3E}">
        <p14:creationId xmlns:p14="http://schemas.microsoft.com/office/powerpoint/2010/main" val="1524359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CB9BCF2D-96DF-9347-8969-C5D349EA6356}" type="datetimeFigureOut">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BCF2D-96DF-9347-8969-C5D349EA6356}" type="datetimeFigureOut">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BCF2D-96DF-9347-8969-C5D349EA6356}" type="datetimeFigureOut">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9BCF2D-96DF-9347-8969-C5D349EA6356}" type="datetimeFigureOut">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2"/>
            <a:ext cx="5915025" cy="4120620"/>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BCF2D-96DF-9347-8969-C5D349EA6356}" type="datetimeFigureOut">
              <a:rPr lang="en-US" smtClean="0"/>
              <a:t>10/29/17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9BCF2D-96DF-9347-8969-C5D349EA6356}" type="datetimeFigureOut">
              <a:rPr lang="en-US" smtClean="0"/>
              <a:t>10/29/17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4"/>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9BCF2D-96DF-9347-8969-C5D349EA6356}" type="datetimeFigureOut">
              <a:rPr lang="en-US" smtClean="0"/>
              <a:t>10/29/17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9BCF2D-96DF-9347-8969-C5D349EA6356}" type="datetimeFigureOut">
              <a:rPr lang="en-US" smtClean="0"/>
              <a:t>10/29/17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BCF2D-96DF-9347-8969-C5D349EA6356}" type="datetimeFigureOut">
              <a:rPr lang="en-US" smtClean="0"/>
              <a:t>10/29/17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CB9BCF2D-96DF-9347-8969-C5D349EA6356}" type="datetimeFigureOut">
              <a:rPr lang="en-US" smtClean="0"/>
              <a:t>10/29/17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CB9BCF2D-96DF-9347-8969-C5D349EA6356}" type="datetimeFigureOut">
              <a:rPr lang="en-US" smtClean="0"/>
              <a:t>10/29/17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15B8D4-36A7-0F48-8B20-C0FD90121DE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CB9BCF2D-96DF-9347-8969-C5D349EA6356}" type="datetimeFigureOut">
              <a:rPr lang="en-US" smtClean="0"/>
              <a:t>10/29/17</a:t>
            </a:fld>
            <a:endParaRPr lang="en-US"/>
          </a:p>
        </p:txBody>
      </p:sp>
      <p:sp>
        <p:nvSpPr>
          <p:cNvPr id="5" name="Footer Placeholder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A615B8D4-36A7-0F48-8B20-C0FD90121DE2}" type="slidenum">
              <a:rPr lang="en-US" smtClean="0"/>
              <a:t>‹#›</a:t>
            </a:fld>
            <a:endParaRPr lang="en-US"/>
          </a:p>
        </p:txBody>
      </p:sp>
    </p:spTree>
    <p:extLst>
      <p:ext uri="{BB962C8B-B14F-4D97-AF65-F5344CB8AC3E}">
        <p14:creationId xmlns:p14="http://schemas.microsoft.com/office/powerpoint/2010/main" val="174755788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hyperlink" Target="https://docs.google.com/presentation/d/1_-g1vol4eBWPet5xVCkuTGFvvnhFF3PJmU0tWtEEw_o/edit?usp=sharing" TargetMode="External"/><Relationship Id="rId7" Type="http://schemas.openxmlformats.org/officeDocument/2006/relationships/image" Target="../media/image4.png"/><Relationship Id="rId8" Type="http://schemas.microsoft.com/office/2007/relationships/hdphoto" Target="../media/hdphoto1.wdp"/><Relationship Id="rId9" Type="http://schemas.openxmlformats.org/officeDocument/2006/relationships/hyperlink" Target="https://docs.google.com/presentation/d/1Z0Vf9oEOJSXo4JIA0mTCk5jB-OU9LP5TFCwz8iBgNac/edit?usp=sharing" TargetMode="External"/><Relationship Id="rId10" Type="http://schemas.openxmlformats.org/officeDocument/2006/relationships/image" Target="../media/image5.tiff"/><Relationship Id="rId11"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diagramData" Target="../diagrams/data10.xml"/><Relationship Id="rId7" Type="http://schemas.openxmlformats.org/officeDocument/2006/relationships/diagramLayout" Target="../diagrams/layout10.xml"/><Relationship Id="rId8" Type="http://schemas.openxmlformats.org/officeDocument/2006/relationships/diagramQuickStyle" Target="../diagrams/quickStyle10.xml"/><Relationship Id="rId9" Type="http://schemas.openxmlformats.org/officeDocument/2006/relationships/diagramColors" Target="../diagrams/colors10.xml"/><Relationship Id="rId10" Type="http://schemas.microsoft.com/office/2007/relationships/diagramDrawing" Target="../diagrams/drawing10.xml"/><Relationship Id="rId11"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tiff"/><Relationship Id="rId5" Type="http://schemas.openxmlformats.org/officeDocument/2006/relationships/hyperlink" Target="https://docs.google.com/forms/d/e/1FAIpQLSc57qjDXLPcQLYftI27W91gCKD2RgH0OzQDdDxsiLYmH9DKtw/viewform" TargetMode="External"/><Relationship Id="rId6" Type="http://schemas.openxmlformats.org/officeDocument/2006/relationships/image" Target="../media/image32.tiff"/><Relationship Id="rId7" Type="http://schemas.openxmlformats.org/officeDocument/2006/relationships/hyperlink" Target="https://twitter.com/pharma436" TargetMode="External"/><Relationship Id="rId8" Type="http://schemas.openxmlformats.org/officeDocument/2006/relationships/image" Target="../media/image33.tiff"/><Relationship Id="rId9" Type="http://schemas.openxmlformats.org/officeDocument/2006/relationships/hyperlink" Target="https://docs.google.com/forms/d/1sxDqHtpP3bUaOhQmYw96IE7mX-DlrklT5dlZUA2teSI/edit" TargetMode="External"/><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1" Type="http://schemas.microsoft.com/office/2007/relationships/diagramDrawing" Target="../diagrams/drawing3.xml"/><Relationship Id="rId12" Type="http://schemas.openxmlformats.org/officeDocument/2006/relationships/image" Target="../media/image8.png"/><Relationship Id="rId13" Type="http://schemas.openxmlformats.org/officeDocument/2006/relationships/image" Target="../media/image9.png"/><Relationship Id="rId14" Type="http://schemas.openxmlformats.org/officeDocument/2006/relationships/diagramData" Target="../diagrams/data4.xml"/><Relationship Id="rId15" Type="http://schemas.openxmlformats.org/officeDocument/2006/relationships/diagramLayout" Target="../diagrams/layout4.xml"/><Relationship Id="rId16" Type="http://schemas.openxmlformats.org/officeDocument/2006/relationships/diagramQuickStyle" Target="../diagrams/quickStyle4.xml"/><Relationship Id="rId17" Type="http://schemas.openxmlformats.org/officeDocument/2006/relationships/diagramColors" Target="../diagrams/colors4.xml"/><Relationship Id="rId18"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s>
</file>

<file path=ppt/slides/_rels/slide4.xml.rels><?xml version="1.0" encoding="UTF-8" standalone="yes"?>
<Relationships xmlns="http://schemas.openxmlformats.org/package/2006/relationships"><Relationship Id="rId11" Type="http://schemas.openxmlformats.org/officeDocument/2006/relationships/diagramColors" Target="../diagrams/colors6.xml"/><Relationship Id="rId12" Type="http://schemas.microsoft.com/office/2007/relationships/diagramDrawing" Target="../diagrams/drawing6.xml"/><Relationship Id="rId13" Type="http://schemas.openxmlformats.org/officeDocument/2006/relationships/hyperlink" Target="https://youtu.be/xgsbxmiPOrg" TargetMode="External"/><Relationship Id="rId1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diagramData" Target="../diagrams/data5.xml"/><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10.png"/><Relationship Id="rId8" Type="http://schemas.openxmlformats.org/officeDocument/2006/relationships/diagramData" Target="../diagrams/data6.xml"/><Relationship Id="rId9" Type="http://schemas.openxmlformats.org/officeDocument/2006/relationships/diagramLayout" Target="../diagrams/layout6.xml"/><Relationship Id="rId10"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image" Target="../media/image12.jpe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16.jpe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763" t="4123" r="2846" b="6720"/>
          <a:stretch/>
        </p:blipFill>
        <p:spPr>
          <a:xfrm>
            <a:off x="5139640" y="198604"/>
            <a:ext cx="1580474" cy="1001546"/>
          </a:xfrm>
          <a:prstGeom prst="rect">
            <a:avLst/>
          </a:prstGeom>
        </p:spPr>
      </p:pic>
      <p:sp>
        <p:nvSpPr>
          <p:cNvPr id="21" name="Oval 20"/>
          <p:cNvSpPr/>
          <p:nvPr/>
        </p:nvSpPr>
        <p:spPr>
          <a:xfrm>
            <a:off x="4835299" y="4764881"/>
            <a:ext cx="1457325" cy="4143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32" name="TextBox 31"/>
          <p:cNvSpPr txBox="1"/>
          <p:nvPr/>
        </p:nvSpPr>
        <p:spPr>
          <a:xfrm>
            <a:off x="498737" y="3252410"/>
            <a:ext cx="6462170" cy="830997"/>
          </a:xfrm>
          <a:prstGeom prst="rect">
            <a:avLst/>
          </a:prstGeom>
          <a:noFill/>
        </p:spPr>
        <p:txBody>
          <a:bodyPr wrap="square" rtlCol="0">
            <a:spAutoFit/>
          </a:bodyPr>
          <a:lstStyle/>
          <a:p>
            <a:r>
              <a:rPr lang="en-US" sz="2800" b="1" dirty="0">
                <a:solidFill>
                  <a:srgbClr val="941651"/>
                </a:solidFill>
                <a:latin typeface="Goudy Old Style" charset="0"/>
                <a:ea typeface="Goudy Old Style" charset="0"/>
                <a:cs typeface="Goudy Old Style" charset="0"/>
              </a:rPr>
              <a:t>Drugs used in Depression Old </a:t>
            </a:r>
            <a:r>
              <a:rPr lang="ar-SA" sz="2800" b="1" dirty="0">
                <a:solidFill>
                  <a:srgbClr val="941651"/>
                </a:solidFill>
                <a:latin typeface="Goudy Old Style" charset="0"/>
                <a:ea typeface="Goudy Old Style" charset="0"/>
                <a:cs typeface="Goudy Old Style" charset="0"/>
              </a:rPr>
              <a:t>&amp;</a:t>
            </a:r>
            <a:r>
              <a:rPr lang="en-US" sz="2800" b="1" dirty="0">
                <a:solidFill>
                  <a:srgbClr val="941651"/>
                </a:solidFill>
                <a:latin typeface="Goudy Old Style" charset="0"/>
                <a:ea typeface="Goudy Old Style" charset="0"/>
                <a:cs typeface="Goudy Old Style" charset="0"/>
              </a:rPr>
              <a:t>new</a:t>
            </a:r>
            <a:endParaRPr lang="ar-SA" sz="2800" b="1" dirty="0">
              <a:solidFill>
                <a:srgbClr val="941651"/>
              </a:solidFill>
              <a:latin typeface="Goudy Old Style" charset="0"/>
              <a:ea typeface="Goudy Old Style" charset="0"/>
              <a:cs typeface="Goudy Old Style" charset="0"/>
            </a:endParaRPr>
          </a:p>
          <a:p>
            <a:pPr algn="ctr"/>
            <a:r>
              <a:rPr lang="en-US" sz="2000" b="1" dirty="0">
                <a:solidFill>
                  <a:srgbClr val="009193"/>
                </a:solidFill>
                <a:latin typeface="Goudy Old Style" charset="0"/>
                <a:ea typeface="Goudy Old Style" charset="0"/>
                <a:cs typeface="Goudy Old Style" charset="0"/>
              </a:rPr>
              <a:t>(this file include 2 lectures) </a:t>
            </a:r>
          </a:p>
        </p:txBody>
      </p:sp>
      <p:sp>
        <p:nvSpPr>
          <p:cNvPr id="39" name="Pentagon 38"/>
          <p:cNvSpPr/>
          <p:nvPr/>
        </p:nvSpPr>
        <p:spPr>
          <a:xfrm>
            <a:off x="0" y="3802877"/>
            <a:ext cx="1780674" cy="386767"/>
          </a:xfrm>
          <a:prstGeom prst="homePlate">
            <a:avLst/>
          </a:prstGeom>
          <a:solidFill>
            <a:srgbClr val="16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800" b="1" dirty="0">
              <a:solidFill>
                <a:schemeClr val="tx1"/>
              </a:solidFill>
              <a:latin typeface="Tsukushi A Round Gothic" charset="-128"/>
              <a:ea typeface="Tsukushi A Round Gothic" charset="-128"/>
              <a:cs typeface="Tsukushi A Round Gothic" charset="-128"/>
            </a:endParaRPr>
          </a:p>
          <a:p>
            <a:pPr algn="just"/>
            <a:r>
              <a:rPr lang="en-US" sz="1800" b="1" dirty="0">
                <a:solidFill>
                  <a:schemeClr val="tx1"/>
                </a:solidFill>
                <a:latin typeface="Tsukushi A Round Gothic" charset="-128"/>
                <a:ea typeface="Tsukushi A Round Gothic" charset="-128"/>
                <a:cs typeface="Tsukushi A Round Gothic" charset="-128"/>
              </a:rPr>
              <a:t>   Objectives:</a:t>
            </a:r>
          </a:p>
          <a:p>
            <a:pPr algn="just"/>
            <a:r>
              <a:rPr lang="en-US" sz="1800" b="1" dirty="0">
                <a:solidFill>
                  <a:schemeClr val="tx1"/>
                </a:solidFill>
                <a:latin typeface="Tsukushi A Round Gothic" charset="-128"/>
                <a:ea typeface="Tsukushi A Round Gothic" charset="-128"/>
                <a:cs typeface="Tsukushi A Round Gothic" charset="-128"/>
              </a:rPr>
              <a:t> </a:t>
            </a:r>
          </a:p>
        </p:txBody>
      </p:sp>
      <p:sp>
        <p:nvSpPr>
          <p:cNvPr id="40" name="TextBox 39"/>
          <p:cNvSpPr txBox="1"/>
          <p:nvPr/>
        </p:nvSpPr>
        <p:spPr>
          <a:xfrm>
            <a:off x="0" y="4247702"/>
            <a:ext cx="6160770" cy="2062103"/>
          </a:xfrm>
          <a:prstGeom prst="rect">
            <a:avLst/>
          </a:prstGeom>
          <a:noFill/>
        </p:spPr>
        <p:txBody>
          <a:bodyPr wrap="square" rtlCol="0">
            <a:spAutoFit/>
          </a:bodyPr>
          <a:lstStyle/>
          <a:p>
            <a:pPr marL="285750" indent="-285750">
              <a:buClr>
                <a:srgbClr val="FFD579"/>
              </a:buClr>
              <a:buFont typeface="Wingdings" charset="2"/>
              <a:buChar char="Ø"/>
            </a:pPr>
            <a:r>
              <a:rPr lang="en-US" sz="1600" dirty="0"/>
              <a:t>Realize neurotransmitter defects in different types of depression.</a:t>
            </a:r>
          </a:p>
          <a:p>
            <a:pPr marL="285750" indent="-285750">
              <a:buClr>
                <a:srgbClr val="FFD579"/>
              </a:buClr>
              <a:buFont typeface="Wingdings" charset="2"/>
              <a:buChar char="Ø"/>
            </a:pPr>
            <a:r>
              <a:rPr lang="en-US" sz="1600" dirty="0"/>
              <a:t>Elaborate on how antidepressants generally act.</a:t>
            </a:r>
          </a:p>
          <a:p>
            <a:pPr marL="285750" indent="-285750">
              <a:buClr>
                <a:srgbClr val="FFD579"/>
              </a:buClr>
              <a:buFont typeface="Wingdings" charset="2"/>
              <a:buChar char="Ø"/>
            </a:pPr>
            <a:r>
              <a:rPr lang="en-US" sz="1600" dirty="0"/>
              <a:t> Classify the existing antidepressant into elder (TCAs &amp; MAO Is) and newer groups (SSRIs, SNRIs, NRIs, NAASs, NDRIs, SARIs). </a:t>
            </a:r>
          </a:p>
          <a:p>
            <a:pPr marL="285750" indent="-285750">
              <a:buClr>
                <a:srgbClr val="FFD579"/>
              </a:buClr>
              <a:buFont typeface="Wingdings" charset="2"/>
              <a:buChar char="Ø"/>
            </a:pPr>
            <a:r>
              <a:rPr lang="en-US" sz="1600" dirty="0"/>
              <a:t>Expand on pharmacology of each group; setting examples, discussing pharmacodynamics potentials, pharmacokinetic differences, varied indications, contraindications and side effects. </a:t>
            </a:r>
          </a:p>
          <a:p>
            <a:pPr marL="285750" indent="-285750">
              <a:buClr>
                <a:srgbClr val="FFD579"/>
              </a:buClr>
              <a:buFont typeface="Wingdings" charset="2"/>
              <a:buChar char="Ø"/>
            </a:pPr>
            <a:r>
              <a:rPr lang="en-US" sz="1600" dirty="0"/>
              <a:t>Enumerate augmenter drugs used in depression </a:t>
            </a:r>
          </a:p>
        </p:txBody>
      </p:sp>
      <p:sp>
        <p:nvSpPr>
          <p:cNvPr id="48" name="TextBox 47"/>
          <p:cNvSpPr txBox="1"/>
          <p:nvPr/>
        </p:nvSpPr>
        <p:spPr>
          <a:xfrm>
            <a:off x="251789" y="6646663"/>
            <a:ext cx="6073423" cy="1708160"/>
          </a:xfrm>
          <a:prstGeom prst="rect">
            <a:avLst/>
          </a:prstGeom>
          <a:noFill/>
        </p:spPr>
        <p:txBody>
          <a:bodyPr wrap="square" rtlCol="0">
            <a:spAutoFit/>
          </a:bodyPr>
          <a:lstStyle/>
          <a:p>
            <a:pPr>
              <a:lnSpc>
                <a:spcPct val="150000"/>
              </a:lnSpc>
            </a:pPr>
            <a:r>
              <a:rPr lang="en-US" sz="1400" b="1" dirty="0">
                <a:solidFill>
                  <a:schemeClr val="bg1">
                    <a:lumMod val="50000"/>
                  </a:schemeClr>
                </a:solidFill>
              </a:rPr>
              <a:t>extra information and further explanation  </a:t>
            </a:r>
          </a:p>
          <a:p>
            <a:pPr>
              <a:lnSpc>
                <a:spcPct val="150000"/>
              </a:lnSpc>
            </a:pPr>
            <a:r>
              <a:rPr lang="en-US" sz="1400" b="1" dirty="0">
                <a:solidFill>
                  <a:srgbClr val="FF0000"/>
                </a:solidFill>
              </a:rPr>
              <a:t>important </a:t>
            </a:r>
          </a:p>
          <a:p>
            <a:pPr>
              <a:lnSpc>
                <a:spcPct val="150000"/>
              </a:lnSpc>
            </a:pPr>
            <a:r>
              <a:rPr lang="en-US" sz="1400" b="1" dirty="0">
                <a:solidFill>
                  <a:srgbClr val="008F00"/>
                </a:solidFill>
              </a:rPr>
              <a:t>doctors notes </a:t>
            </a:r>
          </a:p>
          <a:p>
            <a:pPr>
              <a:lnSpc>
                <a:spcPct val="150000"/>
              </a:lnSpc>
            </a:pPr>
            <a:r>
              <a:rPr lang="en-US" sz="1400" b="1" dirty="0">
                <a:solidFill>
                  <a:srgbClr val="0432FF"/>
                </a:solidFill>
              </a:rPr>
              <a:t>Drugs names </a:t>
            </a:r>
            <a:endParaRPr lang="ar-SA" sz="1400" b="1" dirty="0">
              <a:solidFill>
                <a:srgbClr val="0432FF"/>
              </a:solidFill>
            </a:endParaRPr>
          </a:p>
          <a:p>
            <a:pPr>
              <a:lnSpc>
                <a:spcPct val="150000"/>
              </a:lnSpc>
            </a:pPr>
            <a:r>
              <a:rPr lang="en-US" sz="1400" b="1" dirty="0">
                <a:solidFill>
                  <a:srgbClr val="009193"/>
                </a:solidFill>
              </a:rPr>
              <a:t>Mnemonics </a:t>
            </a:r>
          </a:p>
        </p:txBody>
      </p:sp>
      <p:sp>
        <p:nvSpPr>
          <p:cNvPr id="49" name="Oval 48"/>
          <p:cNvSpPr/>
          <p:nvPr/>
        </p:nvSpPr>
        <p:spPr>
          <a:xfrm flipV="1">
            <a:off x="82303" y="6834072"/>
            <a:ext cx="191187" cy="17425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0" name="Oval 49"/>
          <p:cNvSpPr/>
          <p:nvPr/>
        </p:nvSpPr>
        <p:spPr>
          <a:xfrm flipV="1">
            <a:off x="88625" y="7162548"/>
            <a:ext cx="191187" cy="1742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2" name="Oval 51"/>
          <p:cNvSpPr/>
          <p:nvPr/>
        </p:nvSpPr>
        <p:spPr>
          <a:xfrm flipV="1">
            <a:off x="88997" y="7741680"/>
            <a:ext cx="191187" cy="174253"/>
          </a:xfrm>
          <a:prstGeom prst="ellipse">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937FF"/>
              </a:solidFill>
            </a:endParaRPr>
          </a:p>
        </p:txBody>
      </p:sp>
      <p:sp>
        <p:nvSpPr>
          <p:cNvPr id="53" name="Oval 52"/>
          <p:cNvSpPr/>
          <p:nvPr/>
        </p:nvSpPr>
        <p:spPr>
          <a:xfrm flipV="1">
            <a:off x="88625" y="7452114"/>
            <a:ext cx="191187" cy="174253"/>
          </a:xfrm>
          <a:prstGeom prst="ellipse">
            <a:avLst/>
          </a:prstGeom>
          <a:solidFill>
            <a:srgbClr val="008F00"/>
          </a:solidFill>
          <a:ln>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F00"/>
              </a:solidFill>
            </a:endParaRPr>
          </a:p>
        </p:txBody>
      </p:sp>
      <p:sp>
        <p:nvSpPr>
          <p:cNvPr id="61" name="TextBox 60"/>
          <p:cNvSpPr txBox="1"/>
          <p:nvPr/>
        </p:nvSpPr>
        <p:spPr>
          <a:xfrm>
            <a:off x="662699" y="9196494"/>
            <a:ext cx="4505280" cy="307777"/>
          </a:xfrm>
          <a:prstGeom prst="rect">
            <a:avLst/>
          </a:prstGeom>
          <a:noFill/>
        </p:spPr>
        <p:txBody>
          <a:bodyPr wrap="square" rtlCol="0">
            <a:spAutoFit/>
          </a:bodyPr>
          <a:lstStyle/>
          <a:p>
            <a:r>
              <a:rPr lang="en-US" sz="1400" dirty="0"/>
              <a:t>Kindly check the editing file before studying this document  </a:t>
            </a: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7500" t="31944" r="17500" b="14514"/>
          <a:stretch/>
        </p:blipFill>
        <p:spPr>
          <a:xfrm>
            <a:off x="159866" y="267240"/>
            <a:ext cx="1433509" cy="1180808"/>
          </a:xfrm>
          <a:prstGeom prst="rect">
            <a:avLst/>
          </a:prstGeom>
        </p:spPr>
      </p:pic>
      <p:sp>
        <p:nvSpPr>
          <p:cNvPr id="20" name="Pentagon 19"/>
          <p:cNvSpPr/>
          <p:nvPr/>
        </p:nvSpPr>
        <p:spPr>
          <a:xfrm>
            <a:off x="0" y="6339133"/>
            <a:ext cx="1780674" cy="360862"/>
          </a:xfrm>
          <a:prstGeom prst="homePlate">
            <a:avLst/>
          </a:prstGeom>
          <a:solidFill>
            <a:srgbClr val="16C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tx1"/>
              </a:solidFill>
              <a:latin typeface="Tsukushi A Round Gothic" charset="-128"/>
              <a:ea typeface="Tsukushi A Round Gothic" charset="-128"/>
              <a:cs typeface="Tsukushi A Round Gothic" charset="-128"/>
            </a:endParaRPr>
          </a:p>
          <a:p>
            <a:pPr algn="ctr"/>
            <a:r>
              <a:rPr lang="en-US" sz="1800" b="1" dirty="0">
                <a:solidFill>
                  <a:schemeClr val="tx1"/>
                </a:solidFill>
                <a:latin typeface="Tsukushi A Round Gothic" charset="-128"/>
                <a:ea typeface="Tsukushi A Round Gothic" charset="-128"/>
                <a:cs typeface="Tsukushi A Round Gothic" charset="-128"/>
              </a:rPr>
              <a:t>  color index:</a:t>
            </a:r>
          </a:p>
          <a:p>
            <a:pPr algn="just"/>
            <a:endParaRPr lang="en-US" sz="1600" b="1" dirty="0">
              <a:solidFill>
                <a:schemeClr val="tx1"/>
              </a:solidFill>
              <a:latin typeface="Tsukushi A Round Gothic" charset="-128"/>
              <a:ea typeface="Tsukushi A Round Gothic" charset="-128"/>
              <a:cs typeface="Tsukushi A Round Gothic" charset="-128"/>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 b="7753"/>
          <a:stretch/>
        </p:blipFill>
        <p:spPr>
          <a:xfrm>
            <a:off x="1895225" y="520531"/>
            <a:ext cx="2823395" cy="2799493"/>
          </a:xfrm>
          <a:prstGeom prst="rect">
            <a:avLst/>
          </a:prstGeom>
        </p:spPr>
      </p:pic>
      <p:sp>
        <p:nvSpPr>
          <p:cNvPr id="23" name="Oval 22"/>
          <p:cNvSpPr/>
          <p:nvPr/>
        </p:nvSpPr>
        <p:spPr>
          <a:xfrm flipV="1">
            <a:off x="88997" y="8084356"/>
            <a:ext cx="191187" cy="174253"/>
          </a:xfrm>
          <a:prstGeom prst="ellipse">
            <a:avLst/>
          </a:prstGeom>
          <a:solidFill>
            <a:srgbClr val="009193"/>
          </a:solidFill>
          <a:ln>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EFA00"/>
              </a:solidFill>
            </a:endParaRPr>
          </a:p>
        </p:txBody>
      </p:sp>
      <p:pic>
        <p:nvPicPr>
          <p:cNvPr id="19" name="Picture 18">
            <a:hlinkClick r:id="rId6"/>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112844" y="9341964"/>
            <a:ext cx="475921" cy="475921"/>
          </a:xfrm>
          <a:prstGeom prst="rect">
            <a:avLst/>
          </a:prstGeom>
        </p:spPr>
      </p:pic>
      <p:sp>
        <p:nvSpPr>
          <p:cNvPr id="22" name="TextBox 21"/>
          <p:cNvSpPr txBox="1"/>
          <p:nvPr/>
        </p:nvSpPr>
        <p:spPr>
          <a:xfrm>
            <a:off x="588765" y="9400620"/>
            <a:ext cx="6225881" cy="694806"/>
          </a:xfrm>
          <a:prstGeom prst="rect">
            <a:avLst/>
          </a:prstGeom>
          <a:noFill/>
        </p:spPr>
        <p:txBody>
          <a:bodyPr wrap="square" rtlCol="0">
            <a:spAutoFit/>
          </a:bodyPr>
          <a:lstStyle/>
          <a:p>
            <a:r>
              <a:rPr lang="en-US" dirty="0">
                <a:hlinkClick r:id="rId6"/>
              </a:rPr>
              <a:t>https://docs.google.com/presentation/d/1_-g1vol4eBWPet5xVCkuTGFvvnhFF3PJmU0tWtEEw_o/edit?usp=sharing</a:t>
            </a:r>
            <a:endParaRPr lang="en-US" dirty="0"/>
          </a:p>
          <a:p>
            <a:endParaRPr lang="en-US" dirty="0"/>
          </a:p>
        </p:txBody>
      </p:sp>
      <p:sp>
        <p:nvSpPr>
          <p:cNvPr id="24" name="TextBox 23"/>
          <p:cNvSpPr txBox="1"/>
          <p:nvPr/>
        </p:nvSpPr>
        <p:spPr>
          <a:xfrm>
            <a:off x="740296" y="8569919"/>
            <a:ext cx="4312753" cy="694806"/>
          </a:xfrm>
          <a:prstGeom prst="rect">
            <a:avLst/>
          </a:prstGeom>
          <a:noFill/>
        </p:spPr>
        <p:txBody>
          <a:bodyPr wrap="square" rtlCol="0">
            <a:spAutoFit/>
          </a:bodyPr>
          <a:lstStyle/>
          <a:p>
            <a:r>
              <a:rPr lang="en-US" dirty="0">
                <a:hlinkClick r:id="rId9"/>
              </a:rPr>
              <a:t>https://docs.google.com/presentation/d/1Z0Vf9oEOJSXo4JIA0mTCk5jB-OU9LP5TFCwz8iBgNac/edit?usp=sharing</a:t>
            </a:r>
            <a:endParaRPr lang="en-US" dirty="0"/>
          </a:p>
          <a:p>
            <a:endParaRPr lang="en-US" dirty="0"/>
          </a:p>
        </p:txBody>
      </p:sp>
      <p:pic>
        <p:nvPicPr>
          <p:cNvPr id="25" name="Picture 24"/>
          <p:cNvPicPr>
            <a:picLocks noChangeAspect="1"/>
          </p:cNvPicPr>
          <p:nvPr/>
        </p:nvPicPr>
        <p:blipFill>
          <a:blip r:embed="rId10"/>
          <a:stretch>
            <a:fillRect/>
          </a:stretch>
        </p:blipFill>
        <p:spPr>
          <a:xfrm>
            <a:off x="-76021" y="8382598"/>
            <a:ext cx="853650" cy="904869"/>
          </a:xfrm>
          <a:prstGeom prst="rect">
            <a:avLst/>
          </a:prstGeom>
        </p:spPr>
      </p:pic>
      <p:sp>
        <p:nvSpPr>
          <p:cNvPr id="26" name="TextBox 25"/>
          <p:cNvSpPr txBox="1"/>
          <p:nvPr/>
        </p:nvSpPr>
        <p:spPr>
          <a:xfrm>
            <a:off x="719037" y="8445514"/>
            <a:ext cx="4505280" cy="307777"/>
          </a:xfrm>
          <a:prstGeom prst="rect">
            <a:avLst/>
          </a:prstGeom>
          <a:noFill/>
        </p:spPr>
        <p:txBody>
          <a:bodyPr wrap="square" rtlCol="0">
            <a:spAutoFit/>
          </a:bodyPr>
          <a:lstStyle/>
          <a:p>
            <a:r>
              <a:rPr lang="en-US" sz="1400" dirty="0"/>
              <a:t>Check out the mnemonics file :</a:t>
            </a: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5417" y="6811057"/>
            <a:ext cx="1394460" cy="1235964"/>
          </a:xfrm>
          <a:prstGeom prst="rect">
            <a:avLst/>
          </a:prstGeom>
        </p:spPr>
      </p:pic>
    </p:spTree>
    <p:extLst>
      <p:ext uri="{BB962C8B-B14F-4D97-AF65-F5344CB8AC3E}">
        <p14:creationId xmlns:p14="http://schemas.microsoft.com/office/powerpoint/2010/main" val="243788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569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Selective Serotonin Reuptake Inhibitors (SSRIs)</a:t>
            </a:r>
          </a:p>
        </p:txBody>
      </p:sp>
      <p:graphicFrame>
        <p:nvGraphicFramePr>
          <p:cNvPr id="2" name="Table 1"/>
          <p:cNvGraphicFramePr>
            <a:graphicFrameLocks noGrp="1"/>
          </p:cNvGraphicFramePr>
          <p:nvPr>
            <p:extLst>
              <p:ext uri="{D42A27DB-BD31-4B8C-83A1-F6EECF244321}">
                <p14:modId xmlns:p14="http://schemas.microsoft.com/office/powerpoint/2010/main" val="1270509638"/>
              </p:ext>
            </p:extLst>
          </p:nvPr>
        </p:nvGraphicFramePr>
        <p:xfrm>
          <a:off x="0" y="556904"/>
          <a:ext cx="6859824" cy="9334630"/>
        </p:xfrm>
        <a:graphic>
          <a:graphicData uri="http://schemas.openxmlformats.org/drawingml/2006/table">
            <a:tbl>
              <a:tblPr firstRow="1" bandRow="1">
                <a:tableStyleId>{5940675A-B579-460E-94D1-54222C63F5DA}</a:tableStyleId>
              </a:tblPr>
              <a:tblGrid>
                <a:gridCol w="474640">
                  <a:extLst>
                    <a:ext uri="{9D8B030D-6E8A-4147-A177-3AD203B41FA5}">
                      <a16:colId xmlns="" xmlns:a16="http://schemas.microsoft.com/office/drawing/2014/main" val="20000"/>
                    </a:ext>
                  </a:extLst>
                </a:gridCol>
                <a:gridCol w="1207855">
                  <a:extLst>
                    <a:ext uri="{9D8B030D-6E8A-4147-A177-3AD203B41FA5}">
                      <a16:colId xmlns="" xmlns:a16="http://schemas.microsoft.com/office/drawing/2014/main" val="20001"/>
                    </a:ext>
                  </a:extLst>
                </a:gridCol>
                <a:gridCol w="1158240">
                  <a:extLst>
                    <a:ext uri="{9D8B030D-6E8A-4147-A177-3AD203B41FA5}">
                      <a16:colId xmlns="" xmlns:a16="http://schemas.microsoft.com/office/drawing/2014/main" val="20002"/>
                    </a:ext>
                  </a:extLst>
                </a:gridCol>
                <a:gridCol w="1048512">
                  <a:extLst>
                    <a:ext uri="{9D8B030D-6E8A-4147-A177-3AD203B41FA5}">
                      <a16:colId xmlns="" xmlns:a16="http://schemas.microsoft.com/office/drawing/2014/main" val="20003"/>
                    </a:ext>
                  </a:extLst>
                </a:gridCol>
                <a:gridCol w="1123503">
                  <a:extLst>
                    <a:ext uri="{9D8B030D-6E8A-4147-A177-3AD203B41FA5}">
                      <a16:colId xmlns="" xmlns:a16="http://schemas.microsoft.com/office/drawing/2014/main" val="20004"/>
                    </a:ext>
                  </a:extLst>
                </a:gridCol>
                <a:gridCol w="887475">
                  <a:extLst>
                    <a:ext uri="{9D8B030D-6E8A-4147-A177-3AD203B41FA5}">
                      <a16:colId xmlns="" xmlns:a16="http://schemas.microsoft.com/office/drawing/2014/main" val="20005"/>
                    </a:ext>
                  </a:extLst>
                </a:gridCol>
                <a:gridCol w="959599">
                  <a:extLst>
                    <a:ext uri="{9D8B030D-6E8A-4147-A177-3AD203B41FA5}">
                      <a16:colId xmlns="" xmlns:a16="http://schemas.microsoft.com/office/drawing/2014/main" val="20006"/>
                    </a:ext>
                  </a:extLst>
                </a:gridCol>
              </a:tblGrid>
              <a:tr h="343683">
                <a:tc>
                  <a:txBody>
                    <a:bodyPr/>
                    <a:lstStyle/>
                    <a:p>
                      <a:pPr algn="ctr"/>
                      <a:r>
                        <a:rPr lang="en-US" sz="1000" b="1" dirty="0">
                          <a:latin typeface="+mn-lt"/>
                          <a:ea typeface="Kartika" charset="0"/>
                          <a:cs typeface="Kartika" charset="0"/>
                        </a:rPr>
                        <a:t>drug</a:t>
                      </a:r>
                    </a:p>
                  </a:txBody>
                  <a:tcPr vert="vert270" anchor="ctr">
                    <a:solidFill>
                      <a:srgbClr val="FFC000"/>
                    </a:solidFill>
                  </a:tcPr>
                </a:tc>
                <a:tc>
                  <a:txBody>
                    <a:bodyPr/>
                    <a:lstStyle/>
                    <a:p>
                      <a:pPr algn="ctr"/>
                      <a:r>
                        <a:rPr lang="en-US" altLang="en-US" sz="1200" b="1" kern="1200" dirty="0">
                          <a:solidFill>
                            <a:srgbClr val="0432FF"/>
                          </a:solidFill>
                          <a:latin typeface="+mn-lt"/>
                          <a:ea typeface="+mn-ea"/>
                          <a:cs typeface="+mn-cs"/>
                        </a:rPr>
                        <a:t>Fluoxetine</a:t>
                      </a:r>
                      <a:endParaRPr lang="en-US" sz="1200" b="1" kern="1200" dirty="0">
                        <a:solidFill>
                          <a:srgbClr val="0432FF"/>
                        </a:solidFill>
                        <a:latin typeface="+mn-lt"/>
                        <a:ea typeface="+mn-ea"/>
                        <a:cs typeface="+mn-cs"/>
                      </a:endParaRPr>
                    </a:p>
                  </a:txBody>
                  <a:tcPr anchor="ctr">
                    <a:solidFill>
                      <a:srgbClr val="FF8AD8">
                        <a:alpha val="41961"/>
                      </a:srgbClr>
                    </a:solidFill>
                  </a:tcPr>
                </a:tc>
                <a:tc>
                  <a:txBody>
                    <a:bodyPr/>
                    <a:lstStyle/>
                    <a:p>
                      <a:pPr algn="ctr"/>
                      <a:r>
                        <a:rPr lang="en-US" altLang="en-US" sz="1200" b="1" kern="1200" dirty="0">
                          <a:solidFill>
                            <a:srgbClr val="0432FF"/>
                          </a:solidFill>
                          <a:latin typeface="+mn-lt"/>
                          <a:ea typeface="+mn-ea"/>
                          <a:cs typeface="+mn-cs"/>
                        </a:rPr>
                        <a:t>Fluvoxamine</a:t>
                      </a:r>
                      <a:endParaRPr lang="en-US" sz="1200" b="1" kern="1200" dirty="0">
                        <a:solidFill>
                          <a:srgbClr val="0432FF"/>
                        </a:solidFill>
                        <a:latin typeface="+mn-lt"/>
                        <a:ea typeface="+mn-ea"/>
                        <a:cs typeface="+mn-cs"/>
                      </a:endParaRPr>
                    </a:p>
                  </a:txBody>
                  <a:tcPr anchor="ctr">
                    <a:solidFill>
                      <a:srgbClr val="009193">
                        <a:alpha val="38824"/>
                      </a:srgbClr>
                    </a:solidFill>
                  </a:tcPr>
                </a:tc>
                <a:tc>
                  <a:txBody>
                    <a:bodyPr/>
                    <a:lstStyle/>
                    <a:p>
                      <a:pPr algn="ctr"/>
                      <a:r>
                        <a:rPr lang="en-US" altLang="en-US" sz="1200" b="1" kern="1200" dirty="0">
                          <a:solidFill>
                            <a:srgbClr val="0432FF"/>
                          </a:solidFill>
                          <a:latin typeface="+mn-lt"/>
                          <a:ea typeface="+mn-ea"/>
                          <a:cs typeface="+mn-cs"/>
                        </a:rPr>
                        <a:t>Citalopram</a:t>
                      </a:r>
                      <a:endParaRPr lang="en-US" sz="1200" b="1" kern="1200" dirty="0">
                        <a:solidFill>
                          <a:srgbClr val="0432FF"/>
                        </a:solidFill>
                        <a:latin typeface="+mn-lt"/>
                        <a:ea typeface="+mn-ea"/>
                        <a:cs typeface="+mn-cs"/>
                      </a:endParaRPr>
                    </a:p>
                  </a:txBody>
                  <a:tcPr anchor="ctr">
                    <a:solidFill>
                      <a:srgbClr val="FF9300">
                        <a:alpha val="43922"/>
                      </a:srgbClr>
                    </a:solidFill>
                  </a:tcPr>
                </a:tc>
                <a:tc>
                  <a:txBody>
                    <a:bodyPr/>
                    <a:lstStyle/>
                    <a:p>
                      <a:pPr algn="ctr"/>
                      <a:r>
                        <a:rPr lang="en-US" altLang="en-US" sz="1200" b="1" kern="1200" dirty="0">
                          <a:solidFill>
                            <a:srgbClr val="0432FF"/>
                          </a:solidFill>
                          <a:latin typeface="+mn-lt"/>
                          <a:ea typeface="+mn-ea"/>
                          <a:cs typeface="+mn-cs"/>
                        </a:rPr>
                        <a:t>Escitalopram </a:t>
                      </a:r>
                      <a:endParaRPr lang="en-US" sz="1200" b="1" kern="1200" dirty="0">
                        <a:solidFill>
                          <a:srgbClr val="0432FF"/>
                        </a:solidFill>
                        <a:latin typeface="+mn-lt"/>
                        <a:ea typeface="+mn-ea"/>
                        <a:cs typeface="+mn-cs"/>
                      </a:endParaRPr>
                    </a:p>
                  </a:txBody>
                  <a:tcPr anchor="ctr">
                    <a:solidFill>
                      <a:srgbClr val="FFD579">
                        <a:alpha val="43137"/>
                      </a:srgbClr>
                    </a:solidFill>
                  </a:tcPr>
                </a:tc>
                <a:tc>
                  <a:txBody>
                    <a:bodyPr/>
                    <a:lstStyle/>
                    <a:p>
                      <a:pPr algn="ctr"/>
                      <a:r>
                        <a:rPr lang="en-US" altLang="en-US" sz="1200" b="1" kern="1200" dirty="0">
                          <a:solidFill>
                            <a:srgbClr val="0432FF"/>
                          </a:solidFill>
                          <a:latin typeface="+mn-lt"/>
                          <a:ea typeface="+mn-ea"/>
                          <a:cs typeface="+mn-cs"/>
                        </a:rPr>
                        <a:t>Sertraline</a:t>
                      </a:r>
                      <a:endParaRPr lang="en-US" sz="1200" b="1" kern="1200" dirty="0">
                        <a:solidFill>
                          <a:srgbClr val="0432FF"/>
                        </a:solidFill>
                        <a:latin typeface="+mn-lt"/>
                        <a:ea typeface="+mn-ea"/>
                        <a:cs typeface="+mn-cs"/>
                      </a:endParaRPr>
                    </a:p>
                  </a:txBody>
                  <a:tcPr anchor="ctr">
                    <a:solidFill>
                      <a:srgbClr val="D883FF">
                        <a:alpha val="50196"/>
                      </a:srgbClr>
                    </a:solidFill>
                  </a:tcPr>
                </a:tc>
                <a:tc>
                  <a:txBody>
                    <a:bodyPr/>
                    <a:lstStyle/>
                    <a:p>
                      <a:pPr algn="ctr"/>
                      <a:r>
                        <a:rPr lang="en-US" altLang="en-US" sz="1200" b="1" kern="1200" dirty="0">
                          <a:solidFill>
                            <a:srgbClr val="0432FF"/>
                          </a:solidFill>
                          <a:latin typeface="+mn-lt"/>
                          <a:ea typeface="+mn-ea"/>
                          <a:cs typeface="+mn-cs"/>
                        </a:rPr>
                        <a:t>Paroxetine</a:t>
                      </a:r>
                      <a:endParaRPr lang="en-US" sz="1200" b="1" kern="1200" dirty="0">
                        <a:solidFill>
                          <a:srgbClr val="0432FF"/>
                        </a:solidFill>
                        <a:latin typeface="+mn-lt"/>
                        <a:ea typeface="+mn-ea"/>
                        <a:cs typeface="+mn-cs"/>
                      </a:endParaRPr>
                    </a:p>
                  </a:txBody>
                  <a:tcPr anchor="ctr">
                    <a:solidFill>
                      <a:srgbClr val="00FB92">
                        <a:alpha val="50196"/>
                      </a:srgbClr>
                    </a:solidFill>
                  </a:tcPr>
                </a:tc>
                <a:extLst>
                  <a:ext uri="{0D108BD9-81ED-4DB2-BD59-A6C34878D82A}">
                    <a16:rowId xmlns="" xmlns:a16="http://schemas.microsoft.com/office/drawing/2014/main" val="10000"/>
                  </a:ext>
                </a:extLst>
              </a:tr>
              <a:tr h="980713">
                <a:tc>
                  <a:txBody>
                    <a:bodyPr/>
                    <a:lstStyle/>
                    <a:p>
                      <a:pPr algn="ctr"/>
                      <a:r>
                        <a:rPr lang="en-US" sz="1200" b="1" dirty="0">
                          <a:latin typeface="+mn-lt"/>
                          <a:ea typeface="Kartika" charset="0"/>
                          <a:cs typeface="Kartika" charset="0"/>
                        </a:rPr>
                        <a:t>Advantages </a:t>
                      </a:r>
                    </a:p>
                  </a:txBody>
                  <a:tcPr vert="vert270" anchor="ctr">
                    <a:solidFill>
                      <a:srgbClr val="FFC000"/>
                    </a:solidFill>
                  </a:tcPr>
                </a:tc>
                <a:tc gridSpan="6">
                  <a:txBody>
                    <a:bodyPr/>
                    <a:lstStyle/>
                    <a:p>
                      <a:pPr marL="171450" indent="-171450" eaLnBrk="1" hangingPunct="1">
                        <a:lnSpc>
                          <a:spcPct val="100000"/>
                        </a:lnSpc>
                        <a:buClr>
                          <a:srgbClr val="008F00"/>
                        </a:buClr>
                        <a:buFont typeface="Arial" charset="0"/>
                        <a:buChar char="•"/>
                        <a:defRPr/>
                      </a:pPr>
                      <a:r>
                        <a:rPr lang="en-GB" sz="1200" b="0" i="0" kern="1200" dirty="0">
                          <a:solidFill>
                            <a:schemeClr val="tx1"/>
                          </a:solidFill>
                          <a:latin typeface="+mj-lt"/>
                          <a:ea typeface="Arial" charset="0"/>
                          <a:cs typeface="Arial" charset="0"/>
                        </a:rPr>
                        <a:t>The Most commonly prescribed antidepressants</a:t>
                      </a:r>
                    </a:p>
                    <a:p>
                      <a:pPr marL="171450" marR="0" indent="-171450" algn="l" defTabSz="514350" rtl="0" eaLnBrk="1" fontAlgn="auto" latinLnBrk="0" hangingPunct="1">
                        <a:lnSpc>
                          <a:spcPct val="100000"/>
                        </a:lnSpc>
                        <a:spcBef>
                          <a:spcPts val="0"/>
                        </a:spcBef>
                        <a:spcAft>
                          <a:spcPts val="0"/>
                        </a:spcAft>
                        <a:buClr>
                          <a:srgbClr val="008F00"/>
                        </a:buClr>
                        <a:buSzTx/>
                        <a:buFont typeface="Arial" charset="0"/>
                        <a:buChar char="•"/>
                        <a:tabLst/>
                        <a:defRPr/>
                      </a:pPr>
                      <a:r>
                        <a:rPr lang="en-GB" sz="1200" b="0" i="0" kern="1200" dirty="0">
                          <a:solidFill>
                            <a:srgbClr val="FF0000"/>
                          </a:solidFill>
                          <a:latin typeface="+mj-lt"/>
                          <a:ea typeface="Arial" charset="0"/>
                          <a:cs typeface="Arial" charset="0"/>
                        </a:rPr>
                        <a:t>Lacks cardiovascular and anticholinergic side effects compared to </a:t>
                      </a:r>
                      <a:r>
                        <a:rPr lang="en-GB" sz="1200" b="1" i="0" kern="1200" dirty="0">
                          <a:solidFill>
                            <a:srgbClr val="0432FF"/>
                          </a:solidFill>
                          <a:latin typeface="+mj-lt"/>
                          <a:ea typeface="Arial" charset="0"/>
                          <a:cs typeface="Arial" charset="0"/>
                        </a:rPr>
                        <a:t>TCA</a:t>
                      </a:r>
                      <a:r>
                        <a:rPr lang="en-GB" sz="1200" b="0" i="0" kern="1200" dirty="0">
                          <a:solidFill>
                            <a:schemeClr val="tx1"/>
                          </a:solidFill>
                          <a:latin typeface="+mj-lt"/>
                          <a:ea typeface="Arial" charset="0"/>
                          <a:cs typeface="Arial" charset="0"/>
                        </a:rPr>
                        <a:t> </a:t>
                      </a:r>
                      <a:r>
                        <a:rPr lang="en-GB" sz="1200" b="0" i="0" kern="1200" dirty="0" smtClean="0">
                          <a:solidFill>
                            <a:schemeClr val="tx1"/>
                          </a:solidFill>
                          <a:latin typeface="Arial" charset="0"/>
                          <a:ea typeface="Arial" charset="0"/>
                          <a:cs typeface="Arial" charset="0"/>
                        </a:rPr>
                        <a:t>(</a:t>
                      </a:r>
                      <a:r>
                        <a:rPr lang="en-GB" sz="1200" b="0" i="0" kern="1200" dirty="0" smtClean="0">
                          <a:solidFill>
                            <a:schemeClr val="bg1">
                              <a:lumMod val="50000"/>
                            </a:schemeClr>
                          </a:solidFill>
                          <a:latin typeface="Arial" charset="0"/>
                          <a:ea typeface="Arial" charset="0"/>
                          <a:cs typeface="Arial" charset="0"/>
                        </a:rPr>
                        <a:t>tricyclic antidepressants</a:t>
                      </a:r>
                      <a:r>
                        <a:rPr lang="en-GB" sz="1200" b="0" i="0" kern="1200" dirty="0" smtClean="0">
                          <a:solidFill>
                            <a:schemeClr val="tx1"/>
                          </a:solidFill>
                          <a:latin typeface="Arial" charset="0"/>
                          <a:ea typeface="Arial" charset="0"/>
                          <a:cs typeface="Arial" charset="0"/>
                        </a:rPr>
                        <a:t>)</a:t>
                      </a:r>
                      <a:endParaRPr lang="en-GB" sz="1200" b="0" i="0" kern="1200" dirty="0">
                        <a:solidFill>
                          <a:schemeClr val="tx1"/>
                        </a:solidFill>
                        <a:latin typeface="+mj-lt"/>
                        <a:ea typeface="Arial" charset="0"/>
                        <a:cs typeface="Arial" charset="0"/>
                      </a:endParaRPr>
                    </a:p>
                    <a:p>
                      <a:pPr marL="171450" marR="0" indent="-171450" algn="l" defTabSz="514350" rtl="0" eaLnBrk="1" fontAlgn="auto" latinLnBrk="0" hangingPunct="1">
                        <a:lnSpc>
                          <a:spcPct val="100000"/>
                        </a:lnSpc>
                        <a:spcBef>
                          <a:spcPts val="0"/>
                        </a:spcBef>
                        <a:spcAft>
                          <a:spcPts val="0"/>
                        </a:spcAft>
                        <a:buClr>
                          <a:srgbClr val="008F00"/>
                        </a:buClr>
                        <a:buSzTx/>
                        <a:buFont typeface="Arial" charset="0"/>
                        <a:buChar char="•"/>
                        <a:tabLst/>
                        <a:defRPr/>
                      </a:pPr>
                      <a:r>
                        <a:rPr lang="en-GB" sz="1200" b="0" i="0" kern="1200" dirty="0">
                          <a:solidFill>
                            <a:schemeClr val="tx1"/>
                          </a:solidFill>
                          <a:latin typeface="+mj-lt"/>
                          <a:ea typeface="Arial" charset="0"/>
                          <a:cs typeface="Arial" charset="0"/>
                        </a:rPr>
                        <a:t>In contrast to </a:t>
                      </a:r>
                      <a:r>
                        <a:rPr lang="en-GB" sz="1200" b="1" i="0" kern="1200" dirty="0">
                          <a:solidFill>
                            <a:srgbClr val="0432FF"/>
                          </a:solidFill>
                          <a:latin typeface="+mj-lt"/>
                          <a:ea typeface="Arial" charset="0"/>
                          <a:cs typeface="Arial" charset="0"/>
                        </a:rPr>
                        <a:t>MAOI</a:t>
                      </a:r>
                      <a:r>
                        <a:rPr lang="en-GB" sz="1200" b="0" i="0" kern="1200" dirty="0">
                          <a:solidFill>
                            <a:schemeClr val="tx1"/>
                          </a:solidFill>
                          <a:latin typeface="+mj-lt"/>
                          <a:ea typeface="Arial" charset="0"/>
                          <a:cs typeface="Arial" charset="0"/>
                        </a:rPr>
                        <a:t> (monoamine oxidase inhibitors), they do not cause ‘cheese’ reaction</a:t>
                      </a:r>
                    </a:p>
                    <a:p>
                      <a:pPr marL="171450" indent="-171450" eaLnBrk="1" hangingPunct="1">
                        <a:lnSpc>
                          <a:spcPct val="100000"/>
                        </a:lnSpc>
                        <a:buClr>
                          <a:srgbClr val="008F00"/>
                        </a:buClr>
                        <a:buFont typeface="Arial" charset="0"/>
                        <a:buChar char="•"/>
                        <a:defRPr/>
                      </a:pPr>
                      <a:r>
                        <a:rPr lang="en-GB" sz="1200" b="0" i="0" kern="1200" dirty="0">
                          <a:solidFill>
                            <a:schemeClr val="tx1"/>
                          </a:solidFill>
                          <a:latin typeface="+mj-lt"/>
                          <a:ea typeface="Arial" charset="0"/>
                          <a:cs typeface="Arial" charset="0"/>
                        </a:rPr>
                        <a:t>Safer (low risk of overdose)</a:t>
                      </a:r>
                    </a:p>
                    <a:p>
                      <a:pPr marL="171450" indent="-171450" eaLnBrk="1" hangingPunct="1">
                        <a:lnSpc>
                          <a:spcPct val="100000"/>
                        </a:lnSpc>
                        <a:buClr>
                          <a:srgbClr val="008F00"/>
                        </a:buClr>
                        <a:buFont typeface="Arial" charset="0"/>
                        <a:buChar char="•"/>
                        <a:defRPr/>
                      </a:pPr>
                      <a:r>
                        <a:rPr lang="en-GB" sz="1200" b="0" i="0" kern="1200" dirty="0">
                          <a:solidFill>
                            <a:schemeClr val="tx1"/>
                          </a:solidFill>
                          <a:latin typeface="+mj-lt"/>
                          <a:ea typeface="Arial" charset="0"/>
                          <a:cs typeface="Arial" charset="0"/>
                        </a:rPr>
                        <a:t>Acute toxicity is less than that of </a:t>
                      </a:r>
                      <a:r>
                        <a:rPr lang="en-GB" sz="1200" b="1" i="0" kern="1200" dirty="0">
                          <a:solidFill>
                            <a:srgbClr val="0432FF"/>
                          </a:solidFill>
                          <a:latin typeface="+mj-lt"/>
                          <a:ea typeface="Arial" charset="0"/>
                          <a:cs typeface="Arial" charset="0"/>
                        </a:rPr>
                        <a:t>MAOI</a:t>
                      </a:r>
                      <a:r>
                        <a:rPr lang="en-GB" sz="1200" b="0" i="0" kern="1200" dirty="0">
                          <a:solidFill>
                            <a:schemeClr val="tx1"/>
                          </a:solidFill>
                          <a:latin typeface="+mj-lt"/>
                          <a:ea typeface="Arial" charset="0"/>
                          <a:cs typeface="Arial" charset="0"/>
                        </a:rPr>
                        <a:t> or </a:t>
                      </a:r>
                      <a:r>
                        <a:rPr lang="en-GB" sz="1200" b="1" i="0" kern="1200" dirty="0">
                          <a:solidFill>
                            <a:srgbClr val="0432FF"/>
                          </a:solidFill>
                          <a:latin typeface="+mj-lt"/>
                          <a:ea typeface="Arial" charset="0"/>
                          <a:cs typeface="Arial" charset="0"/>
                        </a:rPr>
                        <a:t>TCA</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843162">
                <a:tc rowSpan="2">
                  <a:txBody>
                    <a:bodyPr/>
                    <a:lstStyle/>
                    <a:p>
                      <a:pPr algn="ctr"/>
                      <a:r>
                        <a:rPr lang="en-US" sz="1400" b="1" dirty="0">
                          <a:latin typeface="+mn-lt"/>
                          <a:ea typeface="Kartika" charset="0"/>
                          <a:cs typeface="Kartika" charset="0"/>
                        </a:rPr>
                        <a:t>Pharmacokinetic </a:t>
                      </a:r>
                    </a:p>
                  </a:txBody>
                  <a:tcPr vert="vert270" anchor="ctr">
                    <a:solidFill>
                      <a:srgbClr val="FFC000"/>
                    </a:solidFill>
                  </a:tcPr>
                </a:tc>
                <a:tc gridSpan="6">
                  <a:txBody>
                    <a:bodyPr/>
                    <a:lstStyle/>
                    <a:p>
                      <a:pPr marL="0" indent="0">
                        <a:lnSpc>
                          <a:spcPct val="100000"/>
                        </a:lnSpc>
                        <a:buFont typeface="Wingdings" charset="2"/>
                        <a:buNone/>
                        <a:defRPr/>
                      </a:pPr>
                      <a:r>
                        <a:rPr lang="en-US" sz="1200" b="0" i="0" dirty="0">
                          <a:latin typeface="+mj-lt"/>
                          <a:ea typeface="Arial" charset="0"/>
                          <a:cs typeface="Arial" charset="0"/>
                        </a:rPr>
                        <a:t>T1/2:</a:t>
                      </a: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200" b="1" i="0" dirty="0" smtClean="0">
                          <a:solidFill>
                            <a:srgbClr val="FF0000"/>
                          </a:solidFill>
                          <a:latin typeface="+mj-lt"/>
                          <a:ea typeface="Arial" charset="0"/>
                          <a:cs typeface="Arial" charset="0"/>
                        </a:rPr>
                        <a:t>Too </a:t>
                      </a:r>
                      <a:r>
                        <a:rPr lang="en-US" sz="1200" b="1" i="0" dirty="0">
                          <a:solidFill>
                            <a:srgbClr val="FF0000"/>
                          </a:solidFill>
                          <a:latin typeface="+mj-lt"/>
                          <a:ea typeface="Arial" charset="0"/>
                          <a:cs typeface="Arial" charset="0"/>
                        </a:rPr>
                        <a:t>long (3-11 days): </a:t>
                      </a:r>
                      <a:r>
                        <a:rPr lang="en-US" sz="1200" b="0" i="0" dirty="0" smtClean="0">
                          <a:solidFill>
                            <a:srgbClr val="0432FF"/>
                          </a:solidFill>
                          <a:latin typeface="+mj-lt"/>
                          <a:ea typeface="Arial" charset="0"/>
                          <a:cs typeface="Arial" charset="0"/>
                        </a:rPr>
                        <a:t>Fluoxetine (Prozac) </a:t>
                      </a:r>
                      <a:r>
                        <a:rPr lang="en-US" sz="1200" b="1" i="0" dirty="0" smtClean="0">
                          <a:solidFill>
                            <a:srgbClr val="FF0000"/>
                          </a:solidFill>
                          <a:latin typeface="+mj-lt"/>
                          <a:ea typeface="Arial" charset="0"/>
                          <a:cs typeface="Arial" charset="0"/>
                        </a:rPr>
                        <a:t>*very important</a:t>
                      </a:r>
                      <a:r>
                        <a:rPr lang="en-US" sz="1200" b="1" i="0" baseline="0" dirty="0" smtClean="0">
                          <a:solidFill>
                            <a:srgbClr val="FF0000"/>
                          </a:solidFill>
                          <a:latin typeface="+mj-lt"/>
                          <a:ea typeface="Arial" charset="0"/>
                          <a:cs typeface="Arial" charset="0"/>
                        </a:rPr>
                        <a:t> and unique </a:t>
                      </a:r>
                      <a:endParaRPr lang="en-US" sz="1200" b="1" i="0" dirty="0" smtClean="0">
                        <a:solidFill>
                          <a:srgbClr val="FF0000"/>
                        </a:solidFill>
                        <a:latin typeface="+mj-lt"/>
                        <a:ea typeface="Arial" charset="0"/>
                        <a:cs typeface="Arial" charset="0"/>
                      </a:endParaRP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200" b="0" i="0" dirty="0" smtClean="0">
                          <a:latin typeface="+mj-lt"/>
                          <a:ea typeface="Arial" charset="0"/>
                          <a:cs typeface="Arial" charset="0"/>
                        </a:rPr>
                        <a:t>Moderate </a:t>
                      </a:r>
                      <a:r>
                        <a:rPr lang="en-US" sz="1200" b="0" i="0" dirty="0">
                          <a:latin typeface="+mj-lt"/>
                          <a:ea typeface="Arial" charset="0"/>
                          <a:cs typeface="Arial" charset="0"/>
                        </a:rPr>
                        <a:t>length (~24hr): </a:t>
                      </a:r>
                      <a:r>
                        <a:rPr lang="en-US" sz="1200" b="0" i="0" kern="1200" dirty="0">
                          <a:solidFill>
                            <a:srgbClr val="0432FF"/>
                          </a:solidFill>
                          <a:latin typeface="+mj-lt"/>
                          <a:ea typeface="Arial" charset="0"/>
                          <a:cs typeface="Arial" charset="0"/>
                        </a:rPr>
                        <a:t>Sertraline, Paroxetine, Citalopram.</a:t>
                      </a:r>
                    </a:p>
                    <a:p>
                      <a:pPr marL="0" indent="0">
                        <a:lnSpc>
                          <a:spcPct val="100000"/>
                        </a:lnSpc>
                        <a:buFont typeface="Wingdings" charset="2"/>
                        <a:buNone/>
                        <a:defRPr/>
                      </a:pPr>
                      <a:r>
                        <a:rPr lang="en-US" sz="1200" b="0" i="0" dirty="0">
                          <a:latin typeface="+mj-lt"/>
                          <a:ea typeface="Arial" charset="0"/>
                          <a:cs typeface="Arial" charset="0"/>
                        </a:rPr>
                        <a:t>Metabolized by </a:t>
                      </a:r>
                      <a:r>
                        <a:rPr lang="en-US" sz="1200" b="0" i="0" dirty="0">
                          <a:solidFill>
                            <a:srgbClr val="FF0000"/>
                          </a:solidFill>
                          <a:latin typeface="+mj-lt"/>
                          <a:ea typeface="Arial" charset="0"/>
                          <a:cs typeface="Arial" charset="0"/>
                        </a:rPr>
                        <a:t>P450 </a:t>
                      </a:r>
                      <a:r>
                        <a:rPr lang="en-US" sz="1200" b="0" i="0" dirty="0">
                          <a:latin typeface="+mj-lt"/>
                          <a:ea typeface="Arial" charset="0"/>
                          <a:cs typeface="Arial" charset="0"/>
                        </a:rPr>
                        <a:t>then conjugation.</a:t>
                      </a:r>
                    </a:p>
                    <a:p>
                      <a:pPr marL="171450" indent="-171450">
                        <a:lnSpc>
                          <a:spcPct val="100000"/>
                        </a:lnSpc>
                        <a:buFont typeface="Wingdings" charset="2"/>
                        <a:buChar char="Ø"/>
                        <a:defRPr/>
                      </a:pPr>
                      <a:r>
                        <a:rPr lang="en-US" sz="1200" b="0" i="0" dirty="0">
                          <a:latin typeface="+mj-lt"/>
                          <a:ea typeface="Arial" charset="0"/>
                          <a:cs typeface="Arial" charset="0"/>
                        </a:rPr>
                        <a:t> </a:t>
                      </a:r>
                      <a:r>
                        <a:rPr lang="en-US" sz="1200" b="0" i="0" dirty="0">
                          <a:solidFill>
                            <a:srgbClr val="FF0000"/>
                          </a:solidFill>
                          <a:latin typeface="+mj-lt"/>
                          <a:ea typeface="Arial" charset="0"/>
                          <a:cs typeface="Arial" charset="0"/>
                        </a:rPr>
                        <a:t>They are enzyme inhibitors</a:t>
                      </a:r>
                    </a:p>
                    <a:p>
                      <a:pPr marL="171450" indent="-171450">
                        <a:lnSpc>
                          <a:spcPct val="100000"/>
                        </a:lnSpc>
                        <a:buFont typeface="Wingdings" charset="2"/>
                        <a:buChar char="Ø"/>
                        <a:defRPr/>
                      </a:pPr>
                      <a:r>
                        <a:rPr lang="en-US" sz="1200" b="0" i="0" dirty="0">
                          <a:latin typeface="+mj-lt"/>
                          <a:ea typeface="Arial" charset="0"/>
                          <a:cs typeface="Arial" charset="0"/>
                        </a:rPr>
                        <a:t>Weak inhibitors →</a:t>
                      </a:r>
                      <a:r>
                        <a:rPr lang="en-US" sz="1200" b="0" i="0" kern="1200" dirty="0">
                          <a:solidFill>
                            <a:srgbClr val="0432FF"/>
                          </a:solidFill>
                          <a:latin typeface="+mj-lt"/>
                          <a:ea typeface="Arial" charset="0"/>
                          <a:cs typeface="Arial" charset="0"/>
                        </a:rPr>
                        <a:t>Sertraline, Citalopram </a:t>
                      </a:r>
                      <a:r>
                        <a:rPr lang="en-US" sz="1200" b="0" i="0" dirty="0">
                          <a:latin typeface="+mj-lt"/>
                          <a:ea typeface="Arial" charset="0"/>
                          <a:cs typeface="Arial" charset="0"/>
                        </a:rPr>
                        <a:t>→↓ interaction</a:t>
                      </a:r>
                    </a:p>
                    <a:p>
                      <a:pPr marL="171450" indent="-171450">
                        <a:lnSpc>
                          <a:spcPct val="100000"/>
                        </a:lnSpc>
                        <a:buFont typeface="Wingdings" charset="2"/>
                        <a:buChar char="Ø"/>
                        <a:defRPr/>
                      </a:pPr>
                      <a:r>
                        <a:rPr lang="en-US" sz="1200" b="0" i="0" dirty="0">
                          <a:latin typeface="+mj-lt"/>
                          <a:ea typeface="Arial" charset="0"/>
                          <a:cs typeface="Arial" charset="0"/>
                        </a:rPr>
                        <a:t>Strong inhibitors →</a:t>
                      </a:r>
                      <a:r>
                        <a:rPr lang="en-US" sz="1200" b="0" i="0" kern="1200" dirty="0">
                          <a:solidFill>
                            <a:srgbClr val="0432FF"/>
                          </a:solidFill>
                          <a:latin typeface="+mj-lt"/>
                          <a:ea typeface="Arial" charset="0"/>
                          <a:cs typeface="Arial" charset="0"/>
                        </a:rPr>
                        <a:t>Fluoxetine, Paroxetine </a:t>
                      </a:r>
                      <a:r>
                        <a:rPr lang="en-US" sz="1200" b="0" i="0" dirty="0">
                          <a:latin typeface="+mj-lt"/>
                          <a:ea typeface="Arial" charset="0"/>
                          <a:cs typeface="Arial" charset="0"/>
                        </a:rPr>
                        <a:t>→↓metabolism of </a:t>
                      </a:r>
                      <a:r>
                        <a:rPr lang="en-US" sz="1200" b="0" i="0" kern="1200" dirty="0">
                          <a:solidFill>
                            <a:srgbClr val="0432FF"/>
                          </a:solidFill>
                          <a:latin typeface="+mj-lt"/>
                          <a:ea typeface="Arial" charset="0"/>
                          <a:cs typeface="Arial" charset="0"/>
                        </a:rPr>
                        <a:t>TCAs</a:t>
                      </a:r>
                      <a:r>
                        <a:rPr lang="en-US" sz="1200" b="0" i="0" dirty="0">
                          <a:latin typeface="+mj-lt"/>
                          <a:ea typeface="Arial" charset="0"/>
                          <a:cs typeface="Arial" charset="0"/>
                        </a:rPr>
                        <a:t>, neuroleptics, some </a:t>
                      </a:r>
                      <a:r>
                        <a:rPr lang="en-US" sz="1200" b="0" i="0" kern="1200" dirty="0">
                          <a:solidFill>
                            <a:schemeClr val="tx1"/>
                          </a:solidFill>
                          <a:latin typeface="+mj-lt"/>
                          <a:ea typeface="Arial" charset="0"/>
                          <a:cs typeface="Arial" charset="0"/>
                        </a:rPr>
                        <a:t>antiarrhythmic</a:t>
                      </a:r>
                      <a:r>
                        <a:rPr lang="en-US" sz="1200" b="0" i="0" kern="1200" dirty="0">
                          <a:solidFill>
                            <a:srgbClr val="0432FF"/>
                          </a:solidFill>
                          <a:latin typeface="+mj-lt"/>
                          <a:ea typeface="Arial" charset="0"/>
                          <a:cs typeface="Arial" charset="0"/>
                        </a:rPr>
                        <a:t>, β-blockers.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843162">
                <a:tc vMerge="1">
                  <a:txBody>
                    <a:bodyPr/>
                    <a:lstStyle/>
                    <a:p>
                      <a:endParaRPr lang="en-US"/>
                    </a:p>
                  </a:txBody>
                  <a:tcPr/>
                </a:tc>
                <a:tc gridSpan="6">
                  <a:txBody>
                    <a:bodyPr/>
                    <a:lstStyle/>
                    <a:p>
                      <a:pPr marL="171450" indent="-171450">
                        <a:lnSpc>
                          <a:spcPct val="100000"/>
                        </a:lnSpc>
                        <a:buFont typeface="Wingdings" charset="2"/>
                        <a:buChar char="Ø"/>
                        <a:defRPr/>
                      </a:pPr>
                      <a:r>
                        <a:rPr lang="en-US" sz="1200" b="1" kern="1200" dirty="0" smtClean="0">
                          <a:solidFill>
                            <a:srgbClr val="0432FF"/>
                          </a:solidFill>
                          <a:latin typeface="+mn-lt"/>
                          <a:ea typeface="Arial" charset="0"/>
                          <a:cs typeface="Arial" charset="0"/>
                        </a:rPr>
                        <a:t>Fluoxetine</a:t>
                      </a:r>
                      <a:r>
                        <a:rPr lang="en-US" sz="1200" b="0" kern="1200" dirty="0" smtClean="0">
                          <a:solidFill>
                            <a:schemeClr val="tx1"/>
                          </a:solidFill>
                          <a:latin typeface="+mn-lt"/>
                          <a:ea typeface="Arial" charset="0"/>
                          <a:cs typeface="Arial" charset="0"/>
                        </a:rPr>
                        <a:t> differs from others members of this class in:</a:t>
                      </a:r>
                    </a:p>
                    <a:p>
                      <a:pPr marL="171450" indent="-171450">
                        <a:lnSpc>
                          <a:spcPct val="100000"/>
                        </a:lnSpc>
                        <a:buFont typeface="Wingdings" charset="2"/>
                        <a:buChar char="Ø"/>
                        <a:defRPr/>
                      </a:pPr>
                      <a:r>
                        <a:rPr lang="en-US" sz="1200" b="0" kern="1200" dirty="0" smtClean="0">
                          <a:solidFill>
                            <a:schemeClr val="tx1"/>
                          </a:solidFill>
                          <a:latin typeface="+mn-lt"/>
                          <a:ea typeface="Arial" charset="0"/>
                          <a:cs typeface="Arial" charset="0"/>
                        </a:rPr>
                        <a:t> 1- It has a longer t1/2 (50hrs). </a:t>
                      </a:r>
                    </a:p>
                    <a:p>
                      <a:pPr marL="171450" indent="-171450">
                        <a:lnSpc>
                          <a:spcPct val="100000"/>
                        </a:lnSpc>
                        <a:buFont typeface="Wingdings" charset="2"/>
                        <a:buChar char="Ø"/>
                        <a:defRPr/>
                      </a:pPr>
                      <a:r>
                        <a:rPr lang="en-US" sz="1200" b="0" kern="1200" dirty="0" smtClean="0">
                          <a:solidFill>
                            <a:schemeClr val="tx1"/>
                          </a:solidFill>
                          <a:latin typeface="+mn-lt"/>
                          <a:ea typeface="Arial" charset="0"/>
                          <a:cs typeface="Arial" charset="0"/>
                        </a:rPr>
                        <a:t>2- Available as sustained release preparations once weekly.</a:t>
                      </a:r>
                    </a:p>
                    <a:p>
                      <a:pPr marL="171450" indent="-171450">
                        <a:lnSpc>
                          <a:spcPct val="100000"/>
                        </a:lnSpc>
                        <a:buFont typeface="Wingdings" charset="2"/>
                        <a:buChar char="Ø"/>
                        <a:defRPr/>
                      </a:pPr>
                      <a:r>
                        <a:rPr lang="en-US" sz="1200" b="0" kern="1200" dirty="0" smtClean="0">
                          <a:solidFill>
                            <a:schemeClr val="tx1"/>
                          </a:solidFill>
                          <a:latin typeface="+mn-lt"/>
                          <a:ea typeface="Arial" charset="0"/>
                          <a:cs typeface="Arial" charset="0"/>
                        </a:rPr>
                        <a:t>3- Metabolite </a:t>
                      </a:r>
                      <a:r>
                        <a:rPr lang="en-US" sz="1200" b="0" kern="1200" dirty="0" err="1" smtClean="0">
                          <a:solidFill>
                            <a:schemeClr val="tx1"/>
                          </a:solidFill>
                          <a:latin typeface="+mn-lt"/>
                          <a:ea typeface="Arial" charset="0"/>
                          <a:cs typeface="Arial" charset="0"/>
                        </a:rPr>
                        <a:t>norfluoxetine</a:t>
                      </a:r>
                      <a:r>
                        <a:rPr lang="en-US" sz="1200" b="0" kern="1200" dirty="0" smtClean="0">
                          <a:solidFill>
                            <a:schemeClr val="tx1"/>
                          </a:solidFill>
                          <a:latin typeface="+mn-lt"/>
                          <a:ea typeface="Arial" charset="0"/>
                          <a:cs typeface="Arial" charset="0"/>
                        </a:rPr>
                        <a:t> = potent as parent drug t1/2 10 days.</a:t>
                      </a:r>
                      <a:endParaRPr lang="en-US" sz="1200" b="0" kern="1200" dirty="0">
                        <a:solidFill>
                          <a:schemeClr val="tx1"/>
                        </a:solidFill>
                        <a:latin typeface="+mn-lt"/>
                        <a:ea typeface="Arial" charset="0"/>
                        <a:cs typeface="Arial"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02236">
                <a:tc>
                  <a:txBody>
                    <a:bodyPr/>
                    <a:lstStyle/>
                    <a:p>
                      <a:pPr algn="ctr"/>
                      <a:r>
                        <a:rPr lang="en-US" sz="1400" b="1" dirty="0">
                          <a:latin typeface="+mn-lt"/>
                          <a:ea typeface="Kartika" charset="0"/>
                          <a:cs typeface="Kartika" charset="0"/>
                        </a:rPr>
                        <a:t>Uses</a:t>
                      </a:r>
                    </a:p>
                  </a:txBody>
                  <a:tcPr vert="vert270" anchor="ctr">
                    <a:solidFill>
                      <a:srgbClr val="FFC000"/>
                    </a:solidFill>
                  </a:tcPr>
                </a:tc>
                <a:tc gridSpan="6">
                  <a:txBody>
                    <a:bodyPr/>
                    <a:lstStyle/>
                    <a:p>
                      <a:pPr marL="0" indent="0">
                        <a:lnSpc>
                          <a:spcPct val="100000"/>
                        </a:lnSpc>
                        <a:buFont typeface="Arial" charset="0"/>
                        <a:buNone/>
                        <a:defRPr/>
                      </a:pPr>
                      <a:r>
                        <a:rPr lang="en-US" sz="1200" b="0" kern="1200" dirty="0">
                          <a:solidFill>
                            <a:schemeClr val="tx1"/>
                          </a:solidFill>
                          <a:latin typeface="+mn-lt"/>
                          <a:ea typeface="Arial" charset="0"/>
                          <a:cs typeface="Arial" charset="0"/>
                        </a:rPr>
                        <a:t>Same as for </a:t>
                      </a:r>
                      <a:r>
                        <a:rPr lang="en-US" sz="1200" b="0" kern="1200" dirty="0">
                          <a:solidFill>
                            <a:srgbClr val="0432FF"/>
                          </a:solidFill>
                          <a:latin typeface="+mn-lt"/>
                          <a:ea typeface="Arial" charset="0"/>
                          <a:cs typeface="Arial" charset="0"/>
                        </a:rPr>
                        <a:t>TCA</a:t>
                      </a:r>
                      <a:r>
                        <a:rPr lang="en-US" sz="1200" b="0" kern="1200" dirty="0">
                          <a:solidFill>
                            <a:schemeClr val="tx1"/>
                          </a:solidFill>
                          <a:latin typeface="+mn-lt"/>
                          <a:ea typeface="Arial" charset="0"/>
                          <a:cs typeface="Arial" charset="0"/>
                        </a:rPr>
                        <a:t>, in addition effective in the following conditions</a:t>
                      </a:r>
                    </a:p>
                    <a:p>
                      <a:pPr marL="171450" indent="-171450">
                        <a:lnSpc>
                          <a:spcPct val="110000"/>
                        </a:lnSpc>
                        <a:buClr>
                          <a:srgbClr val="FF0000"/>
                        </a:buClr>
                        <a:buFont typeface="Wingdings" charset="2"/>
                        <a:buChar char="Ø"/>
                        <a:defRPr/>
                      </a:pPr>
                      <a:r>
                        <a:rPr lang="en-US" sz="1200" b="0" dirty="0">
                          <a:latin typeface="+mn-lt"/>
                          <a:ea typeface="Arial" charset="0"/>
                          <a:cs typeface="Arial" charset="0"/>
                        </a:rPr>
                        <a:t>Depression</a:t>
                      </a:r>
                    </a:p>
                    <a:p>
                      <a:pPr marL="171450" indent="-171450">
                        <a:lnSpc>
                          <a:spcPct val="110000"/>
                        </a:lnSpc>
                        <a:buClr>
                          <a:srgbClr val="FF0000"/>
                        </a:buClr>
                        <a:buFont typeface="Wingdings" charset="2"/>
                        <a:buChar char="Ø"/>
                        <a:defRPr/>
                      </a:pPr>
                      <a:r>
                        <a:rPr lang="en-US" sz="1200" b="0" dirty="0">
                          <a:latin typeface="+mn-lt"/>
                          <a:ea typeface="Arial" charset="0"/>
                          <a:cs typeface="Arial" charset="0"/>
                        </a:rPr>
                        <a:t>Anxiety Disorder.</a:t>
                      </a:r>
                    </a:p>
                    <a:p>
                      <a:pPr marL="171450" indent="-171450">
                        <a:lnSpc>
                          <a:spcPct val="110000"/>
                        </a:lnSpc>
                        <a:buClr>
                          <a:srgbClr val="FF0000"/>
                        </a:buClr>
                        <a:buFont typeface="Wingdings" charset="2"/>
                        <a:buChar char="Ø"/>
                        <a:defRPr/>
                      </a:pPr>
                      <a:r>
                        <a:rPr lang="en-US" sz="1200" b="0" dirty="0">
                          <a:latin typeface="+mn-lt"/>
                          <a:ea typeface="Arial" charset="0"/>
                          <a:cs typeface="Arial" charset="0"/>
                        </a:rPr>
                        <a:t>Post traumatic stress disorder.</a:t>
                      </a:r>
                    </a:p>
                    <a:p>
                      <a:pPr marL="171450" indent="-171450">
                        <a:lnSpc>
                          <a:spcPct val="110000"/>
                        </a:lnSpc>
                        <a:buClr>
                          <a:srgbClr val="FF0000"/>
                        </a:buClr>
                        <a:buFont typeface="Wingdings" charset="2"/>
                        <a:buChar char="Ø"/>
                        <a:defRPr/>
                      </a:pPr>
                      <a:r>
                        <a:rPr lang="en-US" sz="1200" b="0" kern="1200" dirty="0">
                          <a:solidFill>
                            <a:schemeClr val="tx1"/>
                          </a:solidFill>
                          <a:latin typeface="+mn-lt"/>
                          <a:ea typeface="Arial" charset="0"/>
                          <a:cs typeface="Arial" charset="0"/>
                        </a:rPr>
                        <a:t>Premenstrual dysphoric disorder.  </a:t>
                      </a:r>
                    </a:p>
                    <a:p>
                      <a:pPr marL="171450" indent="-171450">
                        <a:lnSpc>
                          <a:spcPct val="110000"/>
                        </a:lnSpc>
                        <a:buClr>
                          <a:srgbClr val="FF0000"/>
                        </a:buClr>
                        <a:buFont typeface="Wingdings" charset="2"/>
                        <a:buChar char="Ø"/>
                        <a:defRPr/>
                      </a:pPr>
                      <a:r>
                        <a:rPr lang="en-US" sz="1200" b="0" dirty="0">
                          <a:latin typeface="+mn-lt"/>
                          <a:ea typeface="Arial" charset="0"/>
                          <a:cs typeface="Arial" charset="0"/>
                        </a:rPr>
                        <a:t>Attention Deficit Hyperkinetic Disorder (ADHD).</a:t>
                      </a:r>
                    </a:p>
                    <a:p>
                      <a:pPr marL="171450" marR="0" indent="-171450" algn="l" defTabSz="514350" rtl="0" eaLnBrk="1" fontAlgn="auto" latinLnBrk="0" hangingPunct="1">
                        <a:lnSpc>
                          <a:spcPct val="110000"/>
                        </a:lnSpc>
                        <a:spcBef>
                          <a:spcPts val="0"/>
                        </a:spcBef>
                        <a:spcAft>
                          <a:spcPts val="0"/>
                        </a:spcAft>
                        <a:buClr>
                          <a:srgbClr val="FF0000"/>
                        </a:buClr>
                        <a:buSzTx/>
                        <a:buFont typeface="Wingdings" charset="2"/>
                        <a:buChar char="Ø"/>
                        <a:tabLst/>
                        <a:defRPr/>
                      </a:pPr>
                      <a:r>
                        <a:rPr lang="en-US" sz="1200" b="0" dirty="0">
                          <a:solidFill>
                            <a:srgbClr val="FF0000"/>
                          </a:solidFill>
                          <a:latin typeface="+mn-lt"/>
                          <a:ea typeface="Arial" charset="0"/>
                          <a:cs typeface="Arial" charset="0"/>
                        </a:rPr>
                        <a:t>Eating disorders- bulimia nervosa </a:t>
                      </a:r>
                      <a:r>
                        <a:rPr lang="en-US" sz="1200" b="0" dirty="0" smtClean="0">
                          <a:latin typeface="+mn-lt"/>
                          <a:ea typeface="Arial" charset="0"/>
                          <a:cs typeface="Arial" charset="0"/>
                        </a:rPr>
                        <a:t>(</a:t>
                      </a:r>
                      <a:r>
                        <a:rPr lang="en-US" sz="1200" b="0" dirty="0">
                          <a:solidFill>
                            <a:srgbClr val="0432FF"/>
                          </a:solidFill>
                          <a:latin typeface="+mn-lt"/>
                          <a:ea typeface="Arial" charset="0"/>
                          <a:cs typeface="Arial" charset="0"/>
                        </a:rPr>
                        <a:t>fluoxetine</a:t>
                      </a:r>
                      <a:r>
                        <a:rPr lang="en-US" sz="1200" b="0" dirty="0">
                          <a:latin typeface="+mn-lt"/>
                          <a:ea typeface="Arial" charset="0"/>
                          <a:cs typeface="Arial" charset="0"/>
                        </a:rPr>
                        <a:t>), Anorexia nervosa (</a:t>
                      </a:r>
                      <a:r>
                        <a:rPr lang="en-US" sz="1200" b="0" dirty="0">
                          <a:solidFill>
                            <a:srgbClr val="00B050"/>
                          </a:solidFill>
                          <a:latin typeface="+mn-lt"/>
                          <a:ea typeface="Arial" charset="0"/>
                          <a:cs typeface="Arial" charset="0"/>
                        </a:rPr>
                        <a:t>they are opposite but the drug is for the psychological causes</a:t>
                      </a:r>
                      <a:r>
                        <a:rPr lang="en-US" sz="1200" b="0" dirty="0" smtClean="0">
                          <a:latin typeface="+mn-lt"/>
                          <a:ea typeface="Arial" charset="0"/>
                          <a:cs typeface="Arial" charset="0"/>
                        </a:rPr>
                        <a:t>).</a:t>
                      </a:r>
                      <a:r>
                        <a:rPr lang="ar-SA" sz="1200" b="0" dirty="0" smtClean="0">
                          <a:latin typeface="+mn-lt"/>
                          <a:ea typeface="Arial" charset="0"/>
                          <a:cs typeface="Arial" charset="0"/>
                        </a:rPr>
                        <a:t> </a:t>
                      </a:r>
                      <a:r>
                        <a:rPr lang="en-US" sz="1200" b="1" dirty="0" smtClean="0">
                          <a:solidFill>
                            <a:srgbClr val="FF0000"/>
                          </a:solidFill>
                          <a:latin typeface="+mn-lt"/>
                          <a:ea typeface="Arial" charset="0"/>
                          <a:cs typeface="Arial" charset="0"/>
                        </a:rPr>
                        <a:t>*very important</a:t>
                      </a:r>
                      <a:endParaRPr lang="en-US" sz="1200" b="1" dirty="0">
                        <a:solidFill>
                          <a:srgbClr val="FF0000"/>
                        </a:solidFill>
                        <a:latin typeface="+mn-lt"/>
                        <a:ea typeface="Arial" charset="0"/>
                        <a:cs typeface="Arial" charset="0"/>
                      </a:endParaRPr>
                    </a:p>
                    <a:p>
                      <a:pPr marL="171450" marR="0" indent="-171450" algn="l" defTabSz="514350" rtl="0" eaLnBrk="1" fontAlgn="auto" latinLnBrk="0" hangingPunct="1">
                        <a:lnSpc>
                          <a:spcPct val="110000"/>
                        </a:lnSpc>
                        <a:spcBef>
                          <a:spcPts val="0"/>
                        </a:spcBef>
                        <a:spcAft>
                          <a:spcPts val="0"/>
                        </a:spcAft>
                        <a:buClr>
                          <a:srgbClr val="FF0000"/>
                        </a:buClr>
                        <a:buSzTx/>
                        <a:buFont typeface="Wingdings" charset="2"/>
                        <a:buChar char="Ø"/>
                        <a:tabLst/>
                        <a:defRPr/>
                      </a:pPr>
                      <a:r>
                        <a:rPr lang="en-US" sz="1200" b="0" dirty="0" smtClean="0">
                          <a:latin typeface="+mn-lt"/>
                          <a:ea typeface="Arial" charset="0"/>
                          <a:cs typeface="Arial" charset="0"/>
                        </a:rPr>
                        <a:t> </a:t>
                      </a:r>
                      <a:r>
                        <a:rPr lang="en-US" sz="1200" b="0" dirty="0" smtClean="0">
                          <a:solidFill>
                            <a:srgbClr val="FF0000"/>
                          </a:solidFill>
                          <a:latin typeface="+mn-lt"/>
                          <a:ea typeface="Arial" charset="0"/>
                          <a:cs typeface="Arial" charset="0"/>
                        </a:rPr>
                        <a:t>Treatment of premature ejaculation </a:t>
                      </a:r>
                      <a:r>
                        <a:rPr lang="en-US" sz="1200" b="0" strike="noStrike" dirty="0" smtClean="0">
                          <a:solidFill>
                            <a:schemeClr val="tx1"/>
                          </a:solidFill>
                          <a:latin typeface="+mn-lt"/>
                          <a:ea typeface="Arial" charset="0"/>
                          <a:cs typeface="Arial" charset="0"/>
                        </a:rPr>
                        <a:t>(</a:t>
                      </a:r>
                      <a:r>
                        <a:rPr lang="en-US" sz="1200" b="0" strike="noStrike" dirty="0" smtClean="0">
                          <a:solidFill>
                            <a:srgbClr val="00B050"/>
                          </a:solidFill>
                          <a:latin typeface="+mn-lt"/>
                          <a:ea typeface="Arial" charset="0"/>
                          <a:cs typeface="Arial" charset="0"/>
                        </a:rPr>
                        <a:t>via stim. of 5-HT2A</a:t>
                      </a:r>
                      <a:r>
                        <a:rPr lang="en-US" sz="1200" b="0" strike="noStrike" dirty="0" smtClean="0">
                          <a:solidFill>
                            <a:schemeClr val="tx1"/>
                          </a:solidFill>
                          <a:latin typeface="+mn-lt"/>
                          <a:ea typeface="Arial" charset="0"/>
                          <a:cs typeface="Arial" charset="0"/>
                        </a:rPr>
                        <a:t>).</a:t>
                      </a:r>
                      <a:r>
                        <a:rPr lang="en-US" sz="1200" b="0" baseline="0" dirty="0" smtClean="0">
                          <a:solidFill>
                            <a:srgbClr val="007A00"/>
                          </a:solidFill>
                          <a:latin typeface="+mn-lt"/>
                          <a:ea typeface="Arial" charset="0"/>
                          <a:cs typeface="Arial" charset="0"/>
                        </a:rPr>
                        <a:t>. </a:t>
                      </a:r>
                      <a:r>
                        <a:rPr lang="en-US" sz="1200" b="1" kern="1200" dirty="0" smtClean="0">
                          <a:solidFill>
                            <a:srgbClr val="FF0000"/>
                          </a:solidFill>
                          <a:latin typeface="+mn-lt"/>
                          <a:ea typeface="Arial" charset="0"/>
                          <a:cs typeface="Arial" charset="0"/>
                        </a:rPr>
                        <a:t>*very important</a:t>
                      </a:r>
                      <a:endParaRPr lang="en-US" sz="1200" b="1" kern="1200" dirty="0">
                        <a:solidFill>
                          <a:srgbClr val="FF0000"/>
                        </a:solidFill>
                        <a:latin typeface="+mn-lt"/>
                        <a:ea typeface="Arial" charset="0"/>
                        <a:cs typeface="Arial"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2096509">
                <a:tc>
                  <a:txBody>
                    <a:bodyPr/>
                    <a:lstStyle/>
                    <a:p>
                      <a:pPr algn="ctr"/>
                      <a:r>
                        <a:rPr lang="en-US" sz="1400" b="1" dirty="0">
                          <a:latin typeface="+mn-lt"/>
                          <a:ea typeface="Kartika" charset="0"/>
                          <a:cs typeface="Kartika" charset="0"/>
                        </a:rPr>
                        <a:t>ADRs</a:t>
                      </a:r>
                    </a:p>
                  </a:txBody>
                  <a:tcPr vert="vert270" anchor="ctr">
                    <a:solidFill>
                      <a:srgbClr val="FFC000"/>
                    </a:solidFill>
                  </a:tcPr>
                </a:tc>
                <a:tc gridSpan="6">
                  <a:txBody>
                    <a:bodyPr/>
                    <a:lstStyle/>
                    <a:p>
                      <a:pPr marL="171450" marR="0" indent="-171450" algn="l" defTabSz="514350" rtl="0" eaLnBrk="1" fontAlgn="auto" latinLnBrk="0" hangingPunct="1">
                        <a:lnSpc>
                          <a:spcPct val="100000"/>
                        </a:lnSpc>
                        <a:spcBef>
                          <a:spcPts val="0"/>
                        </a:spcBef>
                        <a:spcAft>
                          <a:spcPts val="0"/>
                        </a:spcAft>
                        <a:buClrTx/>
                        <a:buSzTx/>
                        <a:buFontTx/>
                        <a:buBlip>
                          <a:blip r:embed="rId3"/>
                        </a:buBlip>
                        <a:tabLst/>
                        <a:defRPr/>
                      </a:pPr>
                      <a:r>
                        <a:rPr lang="en-US" sz="1200" b="0" kern="1200" dirty="0">
                          <a:solidFill>
                            <a:schemeClr val="tx1"/>
                          </a:solidFill>
                          <a:latin typeface="+mn-lt"/>
                          <a:ea typeface="Arial" charset="0"/>
                          <a:cs typeface="Arial" charset="0"/>
                        </a:rPr>
                        <a:t>GIT symptoms: Nausea &amp; vomiting </a:t>
                      </a:r>
                      <a:r>
                        <a:rPr lang="en-US" sz="1200" b="0" strike="noStrike" kern="1200" dirty="0">
                          <a:solidFill>
                            <a:schemeClr val="tx1"/>
                          </a:solidFill>
                          <a:latin typeface="+mn-lt"/>
                          <a:ea typeface="Arial" charset="0"/>
                          <a:cs typeface="Arial" charset="0"/>
                        </a:rPr>
                        <a:t>(</a:t>
                      </a:r>
                      <a:r>
                        <a:rPr lang="en-US" sz="1200" b="0" strike="noStrike" kern="1200" dirty="0">
                          <a:solidFill>
                            <a:srgbClr val="00B050"/>
                          </a:solidFill>
                          <a:latin typeface="+mn-lt"/>
                          <a:ea typeface="Arial" charset="0"/>
                          <a:cs typeface="Arial" charset="0"/>
                        </a:rPr>
                        <a:t>due to 5-HT3 stim.</a:t>
                      </a:r>
                      <a:r>
                        <a:rPr lang="en-US" sz="1200" b="0" strike="noStrike" kern="1200" dirty="0">
                          <a:solidFill>
                            <a:schemeClr val="tx1"/>
                          </a:solidFill>
                          <a:latin typeface="+mn-lt"/>
                          <a:ea typeface="Arial" charset="0"/>
                          <a:cs typeface="Arial" charset="0"/>
                        </a:rPr>
                        <a:t>) </a:t>
                      </a:r>
                      <a:r>
                        <a:rPr lang="en-US" sz="1200" b="0" kern="1200" dirty="0">
                          <a:solidFill>
                            <a:schemeClr val="tx1"/>
                          </a:solidFill>
                          <a:latin typeface="+mn-lt"/>
                          <a:ea typeface="Arial" charset="0"/>
                          <a:cs typeface="Arial" charset="0"/>
                        </a:rPr>
                        <a:t>and</a:t>
                      </a:r>
                      <a:r>
                        <a:rPr lang="en-US" sz="1200" b="0" kern="1200" baseline="0" dirty="0">
                          <a:solidFill>
                            <a:schemeClr val="tx1"/>
                          </a:solidFill>
                          <a:latin typeface="+mn-lt"/>
                          <a:ea typeface="Arial" charset="0"/>
                          <a:cs typeface="Arial" charset="0"/>
                        </a:rPr>
                        <a:t> </a:t>
                      </a:r>
                      <a:r>
                        <a:rPr lang="en-US" sz="1200" b="0" kern="1200" dirty="0">
                          <a:solidFill>
                            <a:schemeClr val="tx1"/>
                          </a:solidFill>
                          <a:latin typeface="+mn-lt"/>
                          <a:ea typeface="Arial" charset="0"/>
                          <a:cs typeface="Arial" charset="0"/>
                        </a:rPr>
                        <a:t>diarrhea. → </a:t>
                      </a:r>
                      <a:r>
                        <a:rPr lang="en-US" sz="1200" b="0" dirty="0">
                          <a:solidFill>
                            <a:schemeClr val="bg1">
                              <a:lumMod val="50000"/>
                            </a:schemeClr>
                          </a:solidFill>
                          <a:latin typeface="+mn-lt"/>
                        </a:rPr>
                        <a:t>because of increased serotonergic activity in the gut.</a:t>
                      </a:r>
                      <a:endParaRPr lang="en-US" sz="1200" b="0" kern="1200" dirty="0">
                        <a:solidFill>
                          <a:schemeClr val="bg1">
                            <a:lumMod val="50000"/>
                          </a:schemeClr>
                        </a:solidFill>
                        <a:latin typeface="+mn-lt"/>
                        <a:ea typeface="Arial" charset="0"/>
                        <a:cs typeface="Arial" charset="0"/>
                      </a:endParaRPr>
                    </a:p>
                    <a:p>
                      <a:pPr marL="171450" marR="0" indent="-171450" algn="l" defTabSz="514350" rtl="0" eaLnBrk="1" fontAlgn="auto" latinLnBrk="0" hangingPunct="1">
                        <a:lnSpc>
                          <a:spcPct val="100000"/>
                        </a:lnSpc>
                        <a:spcBef>
                          <a:spcPts val="0"/>
                        </a:spcBef>
                        <a:spcAft>
                          <a:spcPts val="0"/>
                        </a:spcAft>
                        <a:buClrTx/>
                        <a:buSzTx/>
                        <a:buFontTx/>
                        <a:buBlip>
                          <a:blip r:embed="rId4"/>
                        </a:buBlip>
                        <a:tabLst/>
                        <a:defRPr/>
                      </a:pPr>
                      <a:r>
                        <a:rPr lang="en-US" sz="1200" b="0" kern="1200" dirty="0">
                          <a:solidFill>
                            <a:schemeClr val="tx1"/>
                          </a:solidFill>
                          <a:latin typeface="+mn-lt"/>
                          <a:ea typeface="Arial" charset="0"/>
                          <a:cs typeface="Arial" charset="0"/>
                        </a:rPr>
                        <a:t>Changes in </a:t>
                      </a:r>
                      <a:r>
                        <a:rPr lang="en-US" sz="1200" b="0" strike="noStrike" kern="1200" dirty="0">
                          <a:solidFill>
                            <a:schemeClr val="tx1"/>
                          </a:solidFill>
                          <a:latin typeface="+mn-lt"/>
                          <a:ea typeface="Arial" charset="0"/>
                          <a:cs typeface="Arial" charset="0"/>
                        </a:rPr>
                        <a:t>appetite (5-HT3) </a:t>
                      </a:r>
                      <a:r>
                        <a:rPr lang="en-US" sz="1200" b="0" kern="1200" dirty="0">
                          <a:solidFill>
                            <a:schemeClr val="tx1"/>
                          </a:solidFill>
                          <a:latin typeface="+mn-lt"/>
                          <a:ea typeface="Arial" charset="0"/>
                          <a:cs typeface="Arial" charset="0"/>
                        </a:rPr>
                        <a:t>→ weight loss</a:t>
                      </a:r>
                    </a:p>
                    <a:p>
                      <a:pPr marL="171450" marR="0" indent="-171450" algn="l" defTabSz="514350" rtl="0" eaLnBrk="1" fontAlgn="auto" latinLnBrk="0" hangingPunct="1">
                        <a:lnSpc>
                          <a:spcPct val="100000"/>
                        </a:lnSpc>
                        <a:spcBef>
                          <a:spcPts val="0"/>
                        </a:spcBef>
                        <a:spcAft>
                          <a:spcPts val="0"/>
                        </a:spcAft>
                        <a:buClrTx/>
                        <a:buSzTx/>
                        <a:buFontTx/>
                        <a:buBlip>
                          <a:blip r:embed="rId4"/>
                        </a:buBlip>
                        <a:tabLst/>
                        <a:defRPr/>
                      </a:pPr>
                      <a:r>
                        <a:rPr lang="en-US" sz="1200" b="0" kern="1200" dirty="0">
                          <a:solidFill>
                            <a:schemeClr val="tx1"/>
                          </a:solidFill>
                          <a:latin typeface="+mn-lt"/>
                          <a:ea typeface="Arial" charset="0"/>
                          <a:cs typeface="Arial" charset="0"/>
                        </a:rPr>
                        <a:t>Sleep disturbances:</a:t>
                      </a:r>
                      <a:r>
                        <a:rPr lang="en-US" sz="1200" b="0" kern="1200" dirty="0">
                          <a:solidFill>
                            <a:srgbClr val="FF0000"/>
                          </a:solidFill>
                          <a:latin typeface="+mn-lt"/>
                          <a:ea typeface="Arial" charset="0"/>
                          <a:cs typeface="Arial" charset="0"/>
                        </a:rPr>
                        <a:t> </a:t>
                      </a:r>
                      <a:r>
                        <a:rPr lang="en-US" sz="1200" b="0" kern="1200" dirty="0">
                          <a:solidFill>
                            <a:schemeClr val="tx1"/>
                          </a:solidFill>
                          <a:latin typeface="+mn-lt"/>
                          <a:ea typeface="Arial" charset="0"/>
                          <a:cs typeface="Arial" charset="0"/>
                        </a:rPr>
                        <a:t>Drowsiness with </a:t>
                      </a:r>
                      <a:r>
                        <a:rPr lang="en-US" sz="1200" b="0" kern="1200" dirty="0">
                          <a:solidFill>
                            <a:srgbClr val="0432FF"/>
                          </a:solidFill>
                          <a:latin typeface="+mn-lt"/>
                          <a:ea typeface="Arial" charset="0"/>
                          <a:cs typeface="Arial" charset="0"/>
                        </a:rPr>
                        <a:t>Fluvoxamine.</a:t>
                      </a:r>
                      <a:r>
                        <a:rPr lang="ar-SA" sz="1200" b="0" kern="1200" dirty="0">
                          <a:solidFill>
                            <a:srgbClr val="0432FF"/>
                          </a:solidFill>
                          <a:latin typeface="+mn-lt"/>
                          <a:ea typeface="Arial" charset="0"/>
                          <a:cs typeface="Arial" charset="0"/>
                        </a:rPr>
                        <a:t> </a:t>
                      </a:r>
                      <a:r>
                        <a:rPr lang="en-US" sz="1200" b="0" kern="1200" dirty="0">
                          <a:solidFill>
                            <a:srgbClr val="007A00"/>
                          </a:solidFill>
                          <a:latin typeface="+mn-lt"/>
                          <a:ea typeface="Arial" charset="0"/>
                          <a:cs typeface="Arial" charset="0"/>
                        </a:rPr>
                        <a:t>Serotonin plays a major</a:t>
                      </a:r>
                      <a:r>
                        <a:rPr lang="en-US" sz="1200" b="0" kern="1200" baseline="0" dirty="0">
                          <a:solidFill>
                            <a:srgbClr val="007A00"/>
                          </a:solidFill>
                          <a:latin typeface="+mn-lt"/>
                          <a:ea typeface="Arial" charset="0"/>
                          <a:cs typeface="Arial" charset="0"/>
                        </a:rPr>
                        <a:t> role in sleep.</a:t>
                      </a:r>
                      <a:endParaRPr lang="en-US" sz="1200" b="0" kern="1200" dirty="0">
                        <a:solidFill>
                          <a:srgbClr val="0432FF"/>
                        </a:solidFill>
                        <a:latin typeface="+mn-lt"/>
                        <a:ea typeface="Arial" charset="0"/>
                        <a:cs typeface="Arial" charset="0"/>
                      </a:endParaRPr>
                    </a:p>
                    <a:p>
                      <a:pPr marL="171450" marR="0" indent="-171450" algn="l" defTabSz="514350" rtl="0" eaLnBrk="1" fontAlgn="auto" latinLnBrk="0" hangingPunct="1">
                        <a:lnSpc>
                          <a:spcPct val="100000"/>
                        </a:lnSpc>
                        <a:spcBef>
                          <a:spcPts val="0"/>
                        </a:spcBef>
                        <a:spcAft>
                          <a:spcPts val="0"/>
                        </a:spcAft>
                        <a:buClrTx/>
                        <a:buSzTx/>
                        <a:buFontTx/>
                        <a:buBlip>
                          <a:blip r:embed="rId4"/>
                        </a:buBlip>
                        <a:tabLst/>
                        <a:defRPr/>
                      </a:pPr>
                      <a:r>
                        <a:rPr lang="en-US" sz="1200" b="0" kern="1200" dirty="0">
                          <a:solidFill>
                            <a:schemeClr val="tx1"/>
                          </a:solidFill>
                          <a:latin typeface="+mn-lt"/>
                          <a:ea typeface="Arial" charset="0"/>
                          <a:cs typeface="Arial" charset="0"/>
                        </a:rPr>
                        <a:t>Anxiety &amp; Tremors. </a:t>
                      </a:r>
                      <a:r>
                        <a:rPr lang="en-US" sz="1200" b="0" kern="1200" dirty="0">
                          <a:solidFill>
                            <a:srgbClr val="00B050"/>
                          </a:solidFill>
                          <a:latin typeface="+mn-lt"/>
                          <a:ea typeface="Arial" charset="0"/>
                          <a:cs typeface="Arial" charset="0"/>
                        </a:rPr>
                        <a:t>(</a:t>
                      </a:r>
                      <a:r>
                        <a:rPr lang="en-US" sz="1100" b="0" kern="1200" dirty="0">
                          <a:solidFill>
                            <a:srgbClr val="00B050"/>
                          </a:solidFill>
                          <a:latin typeface="+mn-lt"/>
                          <a:ea typeface="Arial" charset="0"/>
                          <a:cs typeface="Arial" charset="0"/>
                        </a:rPr>
                        <a:t>if combined with other antidepressants</a:t>
                      </a:r>
                      <a:r>
                        <a:rPr lang="en-US" sz="1100" b="0" kern="1200" dirty="0">
                          <a:solidFill>
                            <a:schemeClr val="tx1"/>
                          </a:solidFill>
                          <a:latin typeface="+mn-lt"/>
                          <a:ea typeface="Arial" charset="0"/>
                          <a:cs typeface="Arial" charset="0"/>
                        </a:rPr>
                        <a:t>). </a:t>
                      </a:r>
                      <a:r>
                        <a:rPr lang="en-US" sz="1100" b="0" kern="1200" dirty="0">
                          <a:solidFill>
                            <a:srgbClr val="007A00"/>
                          </a:solidFill>
                          <a:latin typeface="+mn-lt"/>
                          <a:ea typeface="Arial" charset="0"/>
                          <a:cs typeface="Arial" charset="0"/>
                        </a:rPr>
                        <a:t>Because of excess amount of serotonin.</a:t>
                      </a:r>
                      <a:endParaRPr lang="en-US" sz="1200" b="0" kern="1200" dirty="0">
                        <a:solidFill>
                          <a:schemeClr val="tx1"/>
                        </a:solidFill>
                        <a:latin typeface="+mn-lt"/>
                        <a:ea typeface="Arial" charset="0"/>
                        <a:cs typeface="Arial" charset="0"/>
                      </a:endParaRPr>
                    </a:p>
                    <a:p>
                      <a:pPr marL="171450" marR="0" indent="-171450" algn="l" defTabSz="514350" rtl="0" eaLnBrk="1" fontAlgn="auto" latinLnBrk="0" hangingPunct="1">
                        <a:lnSpc>
                          <a:spcPct val="100000"/>
                        </a:lnSpc>
                        <a:spcBef>
                          <a:spcPts val="0"/>
                        </a:spcBef>
                        <a:spcAft>
                          <a:spcPts val="0"/>
                        </a:spcAft>
                        <a:buClrTx/>
                        <a:buSzTx/>
                        <a:buFontTx/>
                        <a:buBlip>
                          <a:blip r:embed="rId5"/>
                        </a:buBlip>
                        <a:tabLst/>
                        <a:defRPr/>
                      </a:pPr>
                      <a:r>
                        <a:rPr lang="en-US" sz="1200" b="0" kern="1200" dirty="0">
                          <a:solidFill>
                            <a:srgbClr val="FF0000"/>
                          </a:solidFill>
                          <a:latin typeface="+mn-lt"/>
                          <a:ea typeface="Arial" charset="0"/>
                          <a:cs typeface="Arial" charset="0"/>
                        </a:rPr>
                        <a:t>Sexual dysfunction: </a:t>
                      </a:r>
                      <a:r>
                        <a:rPr lang="en-US" sz="1200" b="0" kern="1200" dirty="0">
                          <a:solidFill>
                            <a:schemeClr val="tx1"/>
                          </a:solidFill>
                          <a:latin typeface="+mn-lt"/>
                          <a:ea typeface="Arial" charset="0"/>
                          <a:cs typeface="Arial" charset="0"/>
                        </a:rPr>
                        <a:t>Loss of libido </a:t>
                      </a:r>
                      <a:r>
                        <a:rPr lang="en-US" sz="1200" b="0" kern="1200" dirty="0">
                          <a:solidFill>
                            <a:srgbClr val="FF0000"/>
                          </a:solidFill>
                          <a:latin typeface="+mn-lt"/>
                          <a:ea typeface="Arial" charset="0"/>
                          <a:cs typeface="Arial" charset="0"/>
                        </a:rPr>
                        <a:t>, delayed ejaculation </a:t>
                      </a:r>
                      <a:r>
                        <a:rPr lang="en-US" sz="1200" b="0" strike="noStrike" kern="1200" dirty="0">
                          <a:solidFill>
                            <a:srgbClr val="00B050"/>
                          </a:solidFill>
                          <a:latin typeface="+mn-lt"/>
                          <a:ea typeface="Arial" charset="0"/>
                          <a:cs typeface="Arial" charset="0"/>
                        </a:rPr>
                        <a:t>(stim of 5-HT2A). </a:t>
                      </a:r>
                      <a:r>
                        <a:rPr lang="en-US" sz="1200" b="0" kern="1200" dirty="0">
                          <a:solidFill>
                            <a:srgbClr val="00B050"/>
                          </a:solidFill>
                          <a:latin typeface="+mn-lt"/>
                          <a:ea typeface="Arial" charset="0"/>
                          <a:cs typeface="Arial" charset="0"/>
                        </a:rPr>
                        <a:t>useful for treatment of premature ejaculation</a:t>
                      </a:r>
                      <a:r>
                        <a:rPr lang="en-US" sz="1200" b="0" kern="1200" dirty="0">
                          <a:solidFill>
                            <a:schemeClr val="tx1"/>
                          </a:solidFill>
                          <a:latin typeface="+mn-lt"/>
                          <a:ea typeface="Arial" charset="0"/>
                          <a:cs typeface="Arial" charset="0"/>
                        </a:rPr>
                        <a:t>. (</a:t>
                      </a:r>
                      <a:r>
                        <a:rPr lang="en-US" sz="1200" b="0" kern="1200" dirty="0">
                          <a:solidFill>
                            <a:schemeClr val="bg1">
                              <a:lumMod val="50000"/>
                            </a:schemeClr>
                          </a:solidFill>
                          <a:latin typeface="+mn-lt"/>
                          <a:ea typeface="Arial" charset="0"/>
                          <a:cs typeface="Arial" charset="0"/>
                        </a:rPr>
                        <a:t>because of increased serotonergic tone at the level of the spinal cord and above) </a:t>
                      </a:r>
                      <a:r>
                        <a:rPr lang="en-US" sz="1200" b="0" kern="1200" dirty="0">
                          <a:solidFill>
                            <a:srgbClr val="007A00"/>
                          </a:solidFill>
                          <a:latin typeface="+mn-lt"/>
                          <a:ea typeface="Arial" charset="0"/>
                          <a:cs typeface="Arial" charset="0"/>
                        </a:rPr>
                        <a:t>serotonin</a:t>
                      </a:r>
                      <a:r>
                        <a:rPr lang="en-US" sz="1200" b="0" kern="1200" baseline="0" dirty="0">
                          <a:solidFill>
                            <a:srgbClr val="007A00"/>
                          </a:solidFill>
                          <a:latin typeface="+mn-lt"/>
                          <a:ea typeface="Arial" charset="0"/>
                          <a:cs typeface="Arial" charset="0"/>
                        </a:rPr>
                        <a:t> = sexual dysfunction.</a:t>
                      </a:r>
                      <a:endParaRPr lang="en-US" sz="1200" b="0" kern="1200" dirty="0">
                        <a:solidFill>
                          <a:schemeClr val="bg1">
                            <a:lumMod val="50000"/>
                          </a:schemeClr>
                        </a:solidFill>
                        <a:latin typeface="+mn-lt"/>
                        <a:ea typeface="Arial" charset="0"/>
                        <a:cs typeface="Arial" charset="0"/>
                      </a:endParaRPr>
                    </a:p>
                    <a:p>
                      <a:pPr marL="171450" marR="0" indent="-171450" algn="l" defTabSz="514350" rtl="0" eaLnBrk="1" fontAlgn="auto" latinLnBrk="0" hangingPunct="1">
                        <a:lnSpc>
                          <a:spcPct val="100000"/>
                        </a:lnSpc>
                        <a:spcBef>
                          <a:spcPts val="0"/>
                        </a:spcBef>
                        <a:spcAft>
                          <a:spcPts val="0"/>
                        </a:spcAft>
                        <a:buClrTx/>
                        <a:buSzTx/>
                        <a:buFontTx/>
                        <a:buBlip>
                          <a:blip r:embed="rId4"/>
                        </a:buBlip>
                        <a:tabLst/>
                        <a:defRPr/>
                      </a:pPr>
                      <a:r>
                        <a:rPr lang="en-US" sz="1200" b="0" kern="1200" dirty="0">
                          <a:solidFill>
                            <a:srgbClr val="FF0000"/>
                          </a:solidFill>
                          <a:latin typeface="+mn-lt"/>
                          <a:ea typeface="Arial" charset="0"/>
                          <a:cs typeface="Arial" charset="0"/>
                        </a:rPr>
                        <a:t>Discontinuation syndrome: </a:t>
                      </a:r>
                      <a:r>
                        <a:rPr lang="en-US" sz="1200" b="0" kern="1200" dirty="0">
                          <a:solidFill>
                            <a:schemeClr val="tx1"/>
                          </a:solidFill>
                          <a:latin typeface="+mn-lt"/>
                          <a:ea typeface="Arial" charset="0"/>
                          <a:cs typeface="Arial" charset="0"/>
                        </a:rPr>
                        <a:t>Symptoms are headache ,malaise &amp; flu-like symptoms, agitation , irritability  &amp; </a:t>
                      </a:r>
                      <a:r>
                        <a:rPr lang="en-US" sz="1200" b="0" kern="1200" dirty="0" smtClean="0">
                          <a:solidFill>
                            <a:schemeClr val="tx1"/>
                          </a:solidFill>
                          <a:latin typeface="+mn-lt"/>
                          <a:ea typeface="Arial" charset="0"/>
                          <a:cs typeface="Arial" charset="0"/>
                        </a:rPr>
                        <a:t>nervousness</a:t>
                      </a:r>
                      <a:r>
                        <a:rPr lang="en-US" sz="1200" b="0" kern="1200" baseline="0" dirty="0" smtClean="0">
                          <a:solidFill>
                            <a:schemeClr val="tx1"/>
                          </a:solidFill>
                          <a:latin typeface="+mn-lt"/>
                          <a:ea typeface="Arial" charset="0"/>
                          <a:cs typeface="Arial" charset="0"/>
                        </a:rPr>
                        <a:t> </a:t>
                      </a:r>
                      <a:r>
                        <a:rPr lang="en-US" sz="1200" b="0" kern="1200" baseline="0" dirty="0" smtClean="0">
                          <a:solidFill>
                            <a:schemeClr val="bg1">
                              <a:lumMod val="50000"/>
                            </a:schemeClr>
                          </a:solidFill>
                          <a:latin typeface="+mn-lt"/>
                          <a:ea typeface="Arial" charset="0"/>
                          <a:cs typeface="Arial" charset="0"/>
                        </a:rPr>
                        <a:t>tell the patient to never stop taking the medication </a:t>
                      </a:r>
                      <a:endParaRPr lang="en-US" sz="1200" kern="1200" dirty="0" smtClean="0">
                        <a:solidFill>
                          <a:schemeClr val="bg1">
                            <a:lumMod val="50000"/>
                          </a:schemeClr>
                        </a:solidFill>
                        <a:latin typeface="Arial" charset="0"/>
                        <a:ea typeface="Arial" charset="0"/>
                        <a:cs typeface="Arial"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1156378">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mn-lt"/>
                          <a:ea typeface="Kartika" charset="0"/>
                          <a:cs typeface="Kartika" charset="0"/>
                        </a:rPr>
                        <a:t>Drug interaction</a:t>
                      </a:r>
                    </a:p>
                  </a:txBody>
                  <a:tcPr vert="vert270" anchor="ctr">
                    <a:solidFill>
                      <a:srgbClr val="FFC000"/>
                    </a:solidFill>
                  </a:tcPr>
                </a:tc>
                <a:tc gridSpan="6">
                  <a:txBody>
                    <a:bodyPr/>
                    <a:lstStyle/>
                    <a:p>
                      <a:pPr marL="171450" marR="0" indent="-171450" algn="l" defTabSz="514350" rtl="0" eaLnBrk="1" fontAlgn="auto" latinLnBrk="0" hangingPunct="1">
                        <a:lnSpc>
                          <a:spcPct val="100000"/>
                        </a:lnSpc>
                        <a:spcBef>
                          <a:spcPts val="0"/>
                        </a:spcBef>
                        <a:spcAft>
                          <a:spcPts val="0"/>
                        </a:spcAft>
                        <a:buClr>
                          <a:srgbClr val="0096FF"/>
                        </a:buClr>
                        <a:buSzTx/>
                        <a:buFont typeface="Wingdings" charset="2"/>
                        <a:buChar char="Ø"/>
                        <a:tabLst/>
                        <a:defRPr/>
                      </a:pPr>
                      <a:r>
                        <a:rPr lang="en-US" altLang="en-US" sz="1200" b="0" kern="1200" dirty="0">
                          <a:solidFill>
                            <a:srgbClr val="0432FF"/>
                          </a:solidFill>
                          <a:latin typeface="+mn-lt"/>
                          <a:ea typeface="Arial" charset="0"/>
                          <a:cs typeface="Arial" charset="0"/>
                        </a:rPr>
                        <a:t>SSRIs</a:t>
                      </a:r>
                      <a:r>
                        <a:rPr lang="en-US" altLang="en-US" sz="1200" b="0" kern="1200" dirty="0">
                          <a:solidFill>
                            <a:schemeClr val="tx1"/>
                          </a:solidFill>
                          <a:latin typeface="+mn-lt"/>
                          <a:ea typeface="Arial" charset="0"/>
                          <a:cs typeface="Arial" charset="0"/>
                        </a:rPr>
                        <a:t> are </a:t>
                      </a:r>
                      <a:r>
                        <a:rPr lang="en-US" altLang="en-US" sz="1200" b="0" kern="1200" dirty="0">
                          <a:solidFill>
                            <a:srgbClr val="FF0000"/>
                          </a:solidFill>
                          <a:latin typeface="+mn-lt"/>
                          <a:ea typeface="Arial" charset="0"/>
                          <a:cs typeface="Arial" charset="0"/>
                        </a:rPr>
                        <a:t>potent inhibitors of liver microsomal enzymes. </a:t>
                      </a:r>
                      <a:r>
                        <a:rPr lang="en-US" altLang="en-US" sz="1200" b="0" kern="1200" dirty="0">
                          <a:solidFill>
                            <a:schemeClr val="tx1"/>
                          </a:solidFill>
                          <a:latin typeface="+mn-lt"/>
                          <a:ea typeface="Arial" charset="0"/>
                          <a:cs typeface="Arial" charset="0"/>
                        </a:rPr>
                        <a:t>So they should not be used in combination with </a:t>
                      </a:r>
                      <a:r>
                        <a:rPr lang="en-US" altLang="en-US" sz="1200" b="0" kern="1200" dirty="0">
                          <a:solidFill>
                            <a:srgbClr val="0432FF"/>
                          </a:solidFill>
                          <a:latin typeface="+mn-lt"/>
                          <a:ea typeface="Arial" charset="0"/>
                          <a:cs typeface="Arial" charset="0"/>
                        </a:rPr>
                        <a:t>TCAs</a:t>
                      </a:r>
                      <a:r>
                        <a:rPr lang="en-US" altLang="en-US" sz="1200" b="0" kern="1200" dirty="0">
                          <a:solidFill>
                            <a:schemeClr val="tx1"/>
                          </a:solidFill>
                          <a:latin typeface="+mn-lt"/>
                          <a:ea typeface="Arial" charset="0"/>
                          <a:cs typeface="Arial" charset="0"/>
                        </a:rPr>
                        <a:t> because they can </a:t>
                      </a:r>
                      <a:r>
                        <a:rPr lang="en-US" altLang="en-US" sz="1200" b="0" kern="1200" dirty="0">
                          <a:solidFill>
                            <a:srgbClr val="FF0000"/>
                          </a:solidFill>
                          <a:latin typeface="+mn-lt"/>
                          <a:ea typeface="Arial" charset="0"/>
                          <a:cs typeface="Arial" charset="0"/>
                        </a:rPr>
                        <a:t>inhibit their metabolism increasing their toxicity.</a:t>
                      </a:r>
                    </a:p>
                    <a:p>
                      <a:pPr marL="171450" marR="0" indent="-171450" algn="l" defTabSz="514350" rtl="0" eaLnBrk="1" fontAlgn="auto" latinLnBrk="0" hangingPunct="1">
                        <a:lnSpc>
                          <a:spcPct val="100000"/>
                        </a:lnSpc>
                        <a:spcBef>
                          <a:spcPts val="0"/>
                        </a:spcBef>
                        <a:spcAft>
                          <a:spcPts val="0"/>
                        </a:spcAft>
                        <a:buClr>
                          <a:srgbClr val="0096FF"/>
                        </a:buClr>
                        <a:buSzTx/>
                        <a:buFont typeface="Wingdings" charset="2"/>
                        <a:buChar char="Ø"/>
                        <a:tabLst/>
                        <a:defRPr/>
                      </a:pPr>
                      <a:r>
                        <a:rPr lang="en-US" altLang="en-US" sz="1200" b="0" kern="1200" dirty="0">
                          <a:solidFill>
                            <a:schemeClr val="tx1"/>
                          </a:solidFill>
                          <a:latin typeface="+mn-lt"/>
                          <a:ea typeface="Arial" charset="0"/>
                          <a:cs typeface="Arial" charset="0"/>
                        </a:rPr>
                        <a:t>They're </a:t>
                      </a:r>
                      <a:r>
                        <a:rPr lang="en-US" altLang="en-US" sz="1200" b="0" kern="1200" dirty="0">
                          <a:solidFill>
                            <a:srgbClr val="FF0000"/>
                          </a:solidFill>
                          <a:latin typeface="+mn-lt"/>
                          <a:ea typeface="Arial" charset="0"/>
                          <a:cs typeface="Arial" charset="0"/>
                        </a:rPr>
                        <a:t>shouldn’t</a:t>
                      </a:r>
                      <a:r>
                        <a:rPr lang="en-US" altLang="en-US" sz="1200" b="0" kern="1200" dirty="0">
                          <a:solidFill>
                            <a:schemeClr val="tx1"/>
                          </a:solidFill>
                          <a:latin typeface="+mn-lt"/>
                          <a:ea typeface="Arial" charset="0"/>
                          <a:cs typeface="Arial" charset="0"/>
                        </a:rPr>
                        <a:t> used in combination with </a:t>
                      </a:r>
                      <a:r>
                        <a:rPr lang="en-US" altLang="en-US" sz="1200" b="0" kern="1200" dirty="0">
                          <a:solidFill>
                            <a:srgbClr val="0432FF"/>
                          </a:solidFill>
                          <a:latin typeface="+mn-lt"/>
                          <a:ea typeface="Arial" charset="0"/>
                          <a:cs typeface="Arial" charset="0"/>
                        </a:rPr>
                        <a:t>MAOIs</a:t>
                      </a:r>
                      <a:r>
                        <a:rPr lang="en-US" altLang="en-US" sz="1200" b="0" kern="1200" dirty="0">
                          <a:solidFill>
                            <a:schemeClr val="tx1"/>
                          </a:solidFill>
                          <a:latin typeface="+mn-lt"/>
                          <a:ea typeface="Arial" charset="0"/>
                          <a:cs typeface="Arial" charset="0"/>
                        </a:rPr>
                        <a:t> because of the risk of life-threatening </a:t>
                      </a:r>
                      <a:r>
                        <a:rPr lang="en-US" altLang="en-US" sz="1200" b="1" kern="1200" dirty="0">
                          <a:solidFill>
                            <a:schemeClr val="tx1"/>
                          </a:solidFill>
                          <a:latin typeface="+mn-lt"/>
                          <a:ea typeface="Arial" charset="0"/>
                          <a:cs typeface="Arial" charset="0"/>
                        </a:rPr>
                        <a:t>"serotonin syndrome" </a:t>
                      </a:r>
                      <a:r>
                        <a:rPr lang="en-US" altLang="en-US" sz="1200" b="0" kern="1200" dirty="0">
                          <a:solidFill>
                            <a:schemeClr val="tx1"/>
                          </a:solidFill>
                          <a:latin typeface="+mn-lt"/>
                          <a:ea typeface="Arial" charset="0"/>
                          <a:cs typeface="Arial" charset="0"/>
                        </a:rPr>
                        <a:t>(</a:t>
                      </a:r>
                      <a:r>
                        <a:rPr lang="en-US" altLang="en-US" sz="1200" b="0" kern="1200" dirty="0">
                          <a:solidFill>
                            <a:srgbClr val="FF0000"/>
                          </a:solidFill>
                          <a:latin typeface="+mn-lt"/>
                          <a:ea typeface="Arial" charset="0"/>
                          <a:cs typeface="Arial" charset="0"/>
                        </a:rPr>
                        <a:t>tremors, hyperthermia, cardiovascular collapse and death</a:t>
                      </a:r>
                      <a:r>
                        <a:rPr lang="en-US" altLang="en-US" sz="1200" b="0" kern="1200" dirty="0">
                          <a:solidFill>
                            <a:schemeClr val="tx1"/>
                          </a:solidFill>
                          <a:latin typeface="+mn-lt"/>
                          <a:ea typeface="Arial" charset="0"/>
                          <a:cs typeface="Arial" charset="0"/>
                        </a:rPr>
                        <a:t>). Both drugs require a "</a:t>
                      </a:r>
                      <a:r>
                        <a:rPr lang="en-US" altLang="en-US" sz="1200" b="0" kern="1200" dirty="0">
                          <a:solidFill>
                            <a:srgbClr val="FF0000"/>
                          </a:solidFill>
                          <a:latin typeface="+mn-lt"/>
                          <a:ea typeface="Arial" charset="0"/>
                          <a:cs typeface="Arial" charset="0"/>
                        </a:rPr>
                        <a:t>washout</a:t>
                      </a:r>
                      <a:r>
                        <a:rPr lang="en-US" altLang="en-US" sz="1200" b="0" kern="1200" dirty="0">
                          <a:solidFill>
                            <a:schemeClr val="tx1"/>
                          </a:solidFill>
                          <a:latin typeface="+mn-lt"/>
                          <a:ea typeface="Arial" charset="0"/>
                          <a:cs typeface="Arial" charset="0"/>
                        </a:rPr>
                        <a:t>" period of </a:t>
                      </a:r>
                      <a:r>
                        <a:rPr lang="en-US" altLang="en-US" sz="1200" b="0" kern="1200" dirty="0">
                          <a:solidFill>
                            <a:srgbClr val="FF0000"/>
                          </a:solidFill>
                          <a:latin typeface="+mn-lt"/>
                          <a:ea typeface="Arial" charset="0"/>
                          <a:cs typeface="Arial" charset="0"/>
                        </a:rPr>
                        <a:t>6 weeks </a:t>
                      </a:r>
                      <a:r>
                        <a:rPr lang="en-US" altLang="en-US" sz="1200" b="0" kern="1200" dirty="0">
                          <a:solidFill>
                            <a:schemeClr val="tx1"/>
                          </a:solidFill>
                          <a:latin typeface="+mn-lt"/>
                          <a:ea typeface="Arial" charset="0"/>
                          <a:cs typeface="Arial" charset="0"/>
                        </a:rPr>
                        <a:t>before the administration of the other</a:t>
                      </a:r>
                      <a:r>
                        <a:rPr lang="en-US" altLang="en-US" sz="1200" b="0" kern="1200" dirty="0" smtClean="0">
                          <a:solidFill>
                            <a:schemeClr val="tx1"/>
                          </a:solidFill>
                          <a:latin typeface="+mn-lt"/>
                          <a:ea typeface="Arial" charset="0"/>
                          <a:cs typeface="Arial" charset="0"/>
                        </a:rPr>
                        <a:t>.</a:t>
                      </a:r>
                      <a:r>
                        <a:rPr lang="ar-SA" altLang="en-US" sz="1200" b="0" kern="1200" dirty="0" smtClean="0">
                          <a:solidFill>
                            <a:schemeClr val="tx1"/>
                          </a:solidFill>
                          <a:latin typeface="+mn-lt"/>
                          <a:ea typeface="Arial" charset="0"/>
                          <a:cs typeface="Arial" charset="0"/>
                        </a:rPr>
                        <a:t> </a:t>
                      </a:r>
                      <a:r>
                        <a:rPr lang="en-US" altLang="en-US" sz="1200" kern="1200" dirty="0" smtClean="0">
                          <a:solidFill>
                            <a:schemeClr val="bg2">
                              <a:lumMod val="50000"/>
                            </a:schemeClr>
                          </a:solidFill>
                          <a:latin typeface="Arial" charset="0"/>
                          <a:ea typeface="Arial" charset="0"/>
                          <a:cs typeface="Arial" charset="0"/>
                        </a:rPr>
                        <a:t>for the CNS to be free off it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167351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smtClean="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Side effects of SSRIs</a:t>
            </a:r>
            <a:endPar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11684830"/>
              </p:ext>
            </p:extLst>
          </p:nvPr>
        </p:nvGraphicFramePr>
        <p:xfrm>
          <a:off x="-2" y="575056"/>
          <a:ext cx="6858001" cy="2081445"/>
        </p:xfrm>
        <a:graphic>
          <a:graphicData uri="http://schemas.openxmlformats.org/drawingml/2006/table">
            <a:tbl>
              <a:tblPr firstRow="1" bandRow="1">
                <a:tableStyleId>{5940675A-B579-460E-94D1-54222C63F5DA}</a:tableStyleId>
              </a:tblPr>
              <a:tblGrid>
                <a:gridCol w="1655379">
                  <a:extLst>
                    <a:ext uri="{9D8B030D-6E8A-4147-A177-3AD203B41FA5}">
                      <a16:colId xmlns="" xmlns:a16="http://schemas.microsoft.com/office/drawing/2014/main" val="20000"/>
                    </a:ext>
                  </a:extLst>
                </a:gridCol>
                <a:gridCol w="1316421">
                  <a:extLst>
                    <a:ext uri="{9D8B030D-6E8A-4147-A177-3AD203B41FA5}">
                      <a16:colId xmlns="" xmlns:a16="http://schemas.microsoft.com/office/drawing/2014/main" val="20001"/>
                    </a:ext>
                  </a:extLst>
                </a:gridCol>
                <a:gridCol w="1048407">
                  <a:extLst>
                    <a:ext uri="{9D8B030D-6E8A-4147-A177-3AD203B41FA5}">
                      <a16:colId xmlns="" xmlns:a16="http://schemas.microsoft.com/office/drawing/2014/main" val="20002"/>
                    </a:ext>
                  </a:extLst>
                </a:gridCol>
                <a:gridCol w="1618998">
                  <a:extLst>
                    <a:ext uri="{9D8B030D-6E8A-4147-A177-3AD203B41FA5}">
                      <a16:colId xmlns="" xmlns:a16="http://schemas.microsoft.com/office/drawing/2014/main" val="20003"/>
                    </a:ext>
                  </a:extLst>
                </a:gridCol>
                <a:gridCol w="1218796">
                  <a:extLst>
                    <a:ext uri="{9D8B030D-6E8A-4147-A177-3AD203B41FA5}">
                      <a16:colId xmlns="" xmlns:a16="http://schemas.microsoft.com/office/drawing/2014/main" val="20004"/>
                    </a:ext>
                  </a:extLst>
                </a:gridCol>
              </a:tblGrid>
              <a:tr h="354245">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kern="1200" dirty="0">
                          <a:effectLst/>
                        </a:rPr>
                        <a:t>Drug </a:t>
                      </a:r>
                      <a:endParaRPr lang="en-US" sz="1400" b="1" dirty="0"/>
                    </a:p>
                    <a:p>
                      <a:pPr algn="ct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kern="1200" dirty="0" err="1">
                          <a:effectLst/>
                        </a:rPr>
                        <a:t>Cardiotoxicity</a:t>
                      </a:r>
                      <a:r>
                        <a:rPr lang="en-US" sz="1400" b="1" kern="1200" dirty="0">
                          <a:effectLst/>
                        </a:rPr>
                        <a:t> </a:t>
                      </a:r>
                      <a:endParaRPr lang="en-US" sz="1400" b="1" dirty="0"/>
                    </a:p>
                    <a:p>
                      <a:pPr algn="ct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400" b="1" kern="1200" dirty="0">
                          <a:effectLst/>
                        </a:rPr>
                        <a:t>Nausea </a:t>
                      </a: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400" b="1" kern="1200" dirty="0">
                          <a:effectLst/>
                        </a:rPr>
                        <a:t>Anti-cholinergic </a:t>
                      </a: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kern="1200" dirty="0">
                          <a:effectLst/>
                        </a:rPr>
                        <a:t>Sedation </a:t>
                      </a:r>
                      <a:endParaRPr lang="en-US" sz="1400" b="1" dirty="0"/>
                    </a:p>
                    <a:p>
                      <a:pPr algn="ct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extLst>
                  <a:ext uri="{0D108BD9-81ED-4DB2-BD59-A6C34878D82A}">
                    <a16:rowId xmlns="" xmlns:a16="http://schemas.microsoft.com/office/drawing/2014/main" val="10000"/>
                  </a:ext>
                </a:extLst>
              </a:tr>
              <a:tr h="235712">
                <a:tc>
                  <a:txBody>
                    <a:bodyPr/>
                    <a:lstStyle/>
                    <a:p>
                      <a:pPr algn="ctr"/>
                      <a:r>
                        <a:rPr lang="en-US" sz="1200" b="1" kern="1200" dirty="0">
                          <a:solidFill>
                            <a:srgbClr val="0432FF"/>
                          </a:solidFill>
                          <a:effectLst/>
                        </a:rPr>
                        <a:t>Citalopram </a:t>
                      </a:r>
                      <a:endParaRPr lang="en-US" sz="1200" b="1" dirty="0">
                        <a:solidFill>
                          <a:srgbClr val="0432FF"/>
                        </a:solidFill>
                        <a:latin typeface="Century Gothic" charset="0"/>
                        <a:ea typeface="Century Gothic" charset="0"/>
                        <a:cs typeface="Century Gothic" charset="0"/>
                      </a:endParaRPr>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mr-IN" sz="1200" kern="1200" dirty="0">
                          <a:effectLst/>
                        </a:rPr>
                        <a:t>? </a:t>
                      </a:r>
                      <a:endParaRPr lang="mr-IN" sz="1200" dirty="0"/>
                    </a:p>
                    <a:p>
                      <a:pPr algn="ctr"/>
                      <a:endParaRPr lang="en-US" sz="1200" dirty="0">
                        <a:latin typeface="Century Gothic" charset="0"/>
                        <a:ea typeface="Century Gothic" charset="0"/>
                        <a:cs typeface="Century Gothic" charset="0"/>
                      </a:endParaRPr>
                    </a:p>
                  </a:txBody>
                  <a:tcPr/>
                </a:tc>
                <a:tc>
                  <a:txBody>
                    <a:bodyPr/>
                    <a:lstStyle/>
                    <a:p>
                      <a:pPr algn="ctr"/>
                      <a:r>
                        <a:rPr lang="en-US" sz="1200" dirty="0"/>
                        <a:t>++</a:t>
                      </a:r>
                      <a:endParaRPr lang="en-US" sz="1200" dirty="0">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extLst>
                  <a:ext uri="{0D108BD9-81ED-4DB2-BD59-A6C34878D82A}">
                    <a16:rowId xmlns="" xmlns:a16="http://schemas.microsoft.com/office/drawing/2014/main" val="10001"/>
                  </a:ext>
                </a:extLst>
              </a:tr>
              <a:tr h="235712">
                <a:tc>
                  <a:txBody>
                    <a:bodyPr/>
                    <a:lstStyle/>
                    <a:p>
                      <a:pPr algn="ctr"/>
                      <a:r>
                        <a:rPr lang="en-US" sz="1200" b="1" kern="1200" dirty="0">
                          <a:solidFill>
                            <a:srgbClr val="0432FF"/>
                          </a:solidFill>
                          <a:effectLst/>
                        </a:rPr>
                        <a:t>Fluoxetine </a:t>
                      </a:r>
                      <a:endParaRPr lang="en-US" sz="1200" b="1" dirty="0">
                        <a:solidFill>
                          <a:srgbClr val="0432FF"/>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_</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_</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_</a:t>
                      </a:r>
                      <a:endParaRPr lang="en-US" sz="1200" dirty="0">
                        <a:latin typeface="Century Gothic" charset="0"/>
                        <a:ea typeface="Century Gothic" charset="0"/>
                        <a:cs typeface="Century Gothic" charset="0"/>
                      </a:endParaRPr>
                    </a:p>
                  </a:txBody>
                  <a:tcPr>
                    <a:solidFill>
                      <a:srgbClr val="FFD579">
                        <a:alpha val="50196"/>
                      </a:srgbClr>
                    </a:solidFill>
                  </a:tcPr>
                </a:tc>
                <a:extLst>
                  <a:ext uri="{0D108BD9-81ED-4DB2-BD59-A6C34878D82A}">
                    <a16:rowId xmlns="" xmlns:a16="http://schemas.microsoft.com/office/drawing/2014/main" val="10002"/>
                  </a:ext>
                </a:extLst>
              </a:tr>
              <a:tr h="283125">
                <a:tc>
                  <a:txBody>
                    <a:bodyPr/>
                    <a:lstStyle/>
                    <a:p>
                      <a:pPr algn="ctr"/>
                      <a:r>
                        <a:rPr lang="en-US" sz="1200" b="1" kern="1200" dirty="0">
                          <a:solidFill>
                            <a:srgbClr val="0432FF"/>
                          </a:solidFill>
                          <a:effectLst/>
                        </a:rPr>
                        <a:t>Fluvoxamine </a:t>
                      </a:r>
                      <a:endParaRPr lang="en-US" sz="1200" b="1" dirty="0">
                        <a:solidFill>
                          <a:srgbClr val="0432FF"/>
                        </a:solidFill>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tc>
                  <a:txBody>
                    <a:bodyPr/>
                    <a:lstStyle/>
                    <a:p>
                      <a:pPr algn="ctr"/>
                      <a:r>
                        <a:rPr lang="en-US" sz="1200" dirty="0"/>
                        <a:t>+++</a:t>
                      </a:r>
                      <a:endParaRPr lang="en-US" sz="1200" dirty="0">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tc>
                  <a:txBody>
                    <a:bodyPr/>
                    <a:lstStyle/>
                    <a:p>
                      <a:pPr algn="ctr"/>
                      <a:r>
                        <a:rPr lang="en-US" sz="1200" dirty="0"/>
                        <a:t>+</a:t>
                      </a:r>
                      <a:endParaRPr lang="en-US" sz="1200" dirty="0">
                        <a:latin typeface="Century Gothic" charset="0"/>
                        <a:ea typeface="Century Gothic" charset="0"/>
                        <a:cs typeface="Century Gothic" charset="0"/>
                      </a:endParaRPr>
                    </a:p>
                  </a:txBody>
                  <a:tcPr/>
                </a:tc>
                <a:extLst>
                  <a:ext uri="{0D108BD9-81ED-4DB2-BD59-A6C34878D82A}">
                    <a16:rowId xmlns="" xmlns:a16="http://schemas.microsoft.com/office/drawing/2014/main" val="10003"/>
                  </a:ext>
                </a:extLst>
              </a:tr>
              <a:tr h="270934">
                <a:tc>
                  <a:txBody>
                    <a:bodyPr/>
                    <a:lstStyle/>
                    <a:p>
                      <a:pPr algn="ctr"/>
                      <a:r>
                        <a:rPr lang="en-US" sz="1200" b="1" kern="1200" dirty="0">
                          <a:solidFill>
                            <a:srgbClr val="0432FF"/>
                          </a:solidFill>
                          <a:effectLst/>
                        </a:rPr>
                        <a:t>Paroxetine </a:t>
                      </a:r>
                      <a:endParaRPr lang="en-US" sz="1200" b="1" dirty="0">
                        <a:solidFill>
                          <a:srgbClr val="0432FF"/>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_</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a:t>
                      </a:r>
                      <a:endParaRPr lang="en-US" sz="1200" dirty="0">
                        <a:latin typeface="Century Gothic" charset="0"/>
                        <a:ea typeface="Century Gothic" charset="0"/>
                        <a:cs typeface="Century Gothic" charset="0"/>
                      </a:endParaRPr>
                    </a:p>
                  </a:txBody>
                  <a:tcPr>
                    <a:solidFill>
                      <a:srgbClr val="FFD579">
                        <a:alpha val="50196"/>
                      </a:srgbClr>
                    </a:solidFill>
                  </a:tcPr>
                </a:tc>
                <a:extLst>
                  <a:ext uri="{0D108BD9-81ED-4DB2-BD59-A6C34878D82A}">
                    <a16:rowId xmlns="" xmlns:a16="http://schemas.microsoft.com/office/drawing/2014/main" val="10004"/>
                  </a:ext>
                </a:extLst>
              </a:tr>
              <a:tr h="267547">
                <a:tc>
                  <a:txBody>
                    <a:bodyPr/>
                    <a:lstStyle/>
                    <a:p>
                      <a:pPr algn="ctr"/>
                      <a:r>
                        <a:rPr lang="en-US" sz="1200" b="1" kern="1200" dirty="0">
                          <a:solidFill>
                            <a:srgbClr val="0432FF"/>
                          </a:solidFill>
                          <a:effectLst/>
                        </a:rPr>
                        <a:t>Sertraline </a:t>
                      </a:r>
                      <a:endParaRPr lang="en-US" sz="1200" b="1" dirty="0">
                        <a:solidFill>
                          <a:srgbClr val="0432FF"/>
                        </a:solidFill>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tc>
                  <a:txBody>
                    <a:bodyPr/>
                    <a:lstStyle/>
                    <a:p>
                      <a:pPr algn="ctr"/>
                      <a:r>
                        <a:rPr lang="en-US" sz="1200" dirty="0"/>
                        <a:t>++</a:t>
                      </a:r>
                      <a:endParaRPr lang="en-US" sz="1200" dirty="0">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extLst>
                  <a:ext uri="{0D108BD9-81ED-4DB2-BD59-A6C34878D82A}">
                    <a16:rowId xmlns="" xmlns:a16="http://schemas.microsoft.com/office/drawing/2014/main" val="10005"/>
                  </a:ext>
                </a:extLst>
              </a:tr>
            </a:tbl>
          </a:graphicData>
        </a:graphic>
      </p:graphicFrame>
      <p:sp>
        <p:nvSpPr>
          <p:cNvPr id="8" name="Rectangle 7"/>
          <p:cNvSpPr/>
          <p:nvPr/>
        </p:nvSpPr>
        <p:spPr>
          <a:xfrm>
            <a:off x="34647" y="3050528"/>
            <a:ext cx="6788701" cy="830997"/>
          </a:xfrm>
          <a:prstGeom prst="rect">
            <a:avLst/>
          </a:prstGeom>
        </p:spPr>
        <p:txBody>
          <a:bodyPr wrap="square">
            <a:spAutoFit/>
          </a:bodyPr>
          <a:lstStyle/>
          <a:p>
            <a:r>
              <a:rPr lang="en-US" sz="1200" b="1" dirty="0">
                <a:solidFill>
                  <a:srgbClr val="0432FF"/>
                </a:solidFill>
                <a:latin typeface="CenturyGothic" charset="0"/>
              </a:rPr>
              <a:t>Fluoxetine</a:t>
            </a:r>
            <a:r>
              <a:rPr lang="en-US" sz="1200" b="1" dirty="0">
                <a:latin typeface="CenturyGothic" charset="0"/>
              </a:rPr>
              <a:t> </a:t>
            </a:r>
            <a:r>
              <a:rPr lang="en-US" sz="1200" dirty="0">
                <a:solidFill>
                  <a:srgbClr val="FF0000"/>
                </a:solidFill>
                <a:latin typeface="CenturyGothic" charset="0"/>
              </a:rPr>
              <a:t>differs from others members of this class in</a:t>
            </a:r>
            <a:r>
              <a:rPr lang="en-US" sz="1200" dirty="0">
                <a:latin typeface="CenturyGothic" charset="0"/>
              </a:rPr>
              <a:t>:</a:t>
            </a:r>
            <a:br>
              <a:rPr lang="en-US" sz="1200" dirty="0">
                <a:latin typeface="CenturyGothic" charset="0"/>
              </a:rPr>
            </a:br>
            <a:r>
              <a:rPr lang="en-US" sz="1200" b="1" dirty="0">
                <a:latin typeface="CenturyGothic" charset="0"/>
              </a:rPr>
              <a:t>1- </a:t>
            </a:r>
            <a:r>
              <a:rPr lang="en-US" sz="1200" dirty="0">
                <a:latin typeface="CenturyGothic" charset="0"/>
              </a:rPr>
              <a:t>It has a </a:t>
            </a:r>
            <a:r>
              <a:rPr lang="en-US" sz="1200" b="1" dirty="0">
                <a:latin typeface="CenturyGothic" charset="0"/>
              </a:rPr>
              <a:t>longer t</a:t>
            </a:r>
            <a:r>
              <a:rPr lang="en-US" sz="800" b="1" dirty="0">
                <a:latin typeface="CenturyGothic" charset="0"/>
              </a:rPr>
              <a:t>1/2 </a:t>
            </a:r>
            <a:r>
              <a:rPr lang="en-US" sz="1200" dirty="0">
                <a:latin typeface="CenturyGothic" charset="0"/>
              </a:rPr>
              <a:t>(</a:t>
            </a:r>
            <a:r>
              <a:rPr lang="en-US" sz="1200" b="1" dirty="0">
                <a:latin typeface="CenturyGothic" charset="0"/>
              </a:rPr>
              <a:t>50hrs</a:t>
            </a:r>
            <a:r>
              <a:rPr lang="en-US" sz="1200" dirty="0">
                <a:latin typeface="CenturyGothic" charset="0"/>
              </a:rPr>
              <a:t>).</a:t>
            </a:r>
            <a:br>
              <a:rPr lang="en-US" sz="1200" dirty="0">
                <a:latin typeface="CenturyGothic" charset="0"/>
              </a:rPr>
            </a:br>
            <a:r>
              <a:rPr lang="en-US" sz="1200" b="1" dirty="0">
                <a:latin typeface="CenturyGothic" charset="0"/>
              </a:rPr>
              <a:t>2- </a:t>
            </a:r>
            <a:r>
              <a:rPr lang="en-US" sz="1200" dirty="0">
                <a:latin typeface="CenturyGothic" charset="0"/>
              </a:rPr>
              <a:t>Available as </a:t>
            </a:r>
            <a:r>
              <a:rPr lang="en-US" sz="1200" b="1" dirty="0">
                <a:latin typeface="CenturyGothic" charset="0"/>
              </a:rPr>
              <a:t>sustained release preparations </a:t>
            </a:r>
            <a:r>
              <a:rPr lang="en-US" sz="1200" dirty="0">
                <a:latin typeface="CenturyGothic" charset="0"/>
              </a:rPr>
              <a:t>once weekly.</a:t>
            </a:r>
          </a:p>
          <a:p>
            <a:r>
              <a:rPr lang="en-US" sz="1200" dirty="0">
                <a:latin typeface="CenturyGothic" charset="0"/>
              </a:rPr>
              <a:t> </a:t>
            </a:r>
            <a:r>
              <a:rPr lang="en-US" sz="1200" b="1" dirty="0">
                <a:latin typeface="CenturyGothic" charset="0"/>
              </a:rPr>
              <a:t>3- </a:t>
            </a:r>
            <a:r>
              <a:rPr lang="en-US" sz="1200" dirty="0">
                <a:latin typeface="CenturyGothic" charset="0"/>
              </a:rPr>
              <a:t>Its metabolite </a:t>
            </a:r>
            <a:r>
              <a:rPr lang="en-US" sz="1200" b="1" dirty="0" err="1">
                <a:solidFill>
                  <a:srgbClr val="0432FF"/>
                </a:solidFill>
                <a:latin typeface="CenturyGothic" charset="0"/>
              </a:rPr>
              <a:t>norfluoxetine</a:t>
            </a:r>
            <a:r>
              <a:rPr lang="en-US" sz="1200" b="1" dirty="0">
                <a:latin typeface="CenturyGothic" charset="0"/>
              </a:rPr>
              <a:t> </a:t>
            </a:r>
            <a:r>
              <a:rPr lang="en-US" sz="1200" dirty="0">
                <a:latin typeface="CenturyGothic" charset="0"/>
              </a:rPr>
              <a:t>= </a:t>
            </a:r>
            <a:r>
              <a:rPr lang="en-US" sz="1200" b="1" dirty="0">
                <a:latin typeface="CenturyGothic" charset="0"/>
              </a:rPr>
              <a:t>potent </a:t>
            </a:r>
            <a:r>
              <a:rPr lang="en-US" sz="1200" dirty="0">
                <a:latin typeface="CenturyGothic" charset="0"/>
              </a:rPr>
              <a:t>as parent drug t</a:t>
            </a:r>
            <a:r>
              <a:rPr lang="en-US" sz="800" dirty="0">
                <a:latin typeface="CenturyGothic" charset="0"/>
              </a:rPr>
              <a:t>1/2 </a:t>
            </a:r>
            <a:r>
              <a:rPr lang="en-US" sz="1200" dirty="0">
                <a:latin typeface="CenturyGothic" charset="0"/>
              </a:rPr>
              <a:t>=</a:t>
            </a:r>
            <a:r>
              <a:rPr lang="en-US" sz="1200" b="1" dirty="0">
                <a:latin typeface="CenturyGothic" charset="0"/>
              </a:rPr>
              <a:t>10 </a:t>
            </a:r>
            <a:r>
              <a:rPr lang="en-US" sz="1200" dirty="0">
                <a:latin typeface="CenturyGothic" charset="0"/>
              </a:rPr>
              <a:t>days. </a:t>
            </a:r>
            <a:endParaRPr lang="en-US" dirty="0"/>
          </a:p>
        </p:txBody>
      </p:sp>
      <p:grpSp>
        <p:nvGrpSpPr>
          <p:cNvPr id="9" name="Group 8"/>
          <p:cNvGrpSpPr/>
          <p:nvPr/>
        </p:nvGrpSpPr>
        <p:grpSpPr>
          <a:xfrm>
            <a:off x="-2" y="2708003"/>
            <a:ext cx="1494692" cy="342525"/>
            <a:chOff x="1287887" y="1313645"/>
            <a:chExt cx="2150772" cy="476518"/>
          </a:xfrm>
          <a:solidFill>
            <a:srgbClr val="FFD579"/>
          </a:solidFill>
        </p:grpSpPr>
        <p:sp>
          <p:nvSpPr>
            <p:cNvPr id="10" name="Delay 9"/>
            <p:cNvSpPr/>
            <p:nvPr/>
          </p:nvSpPr>
          <p:spPr>
            <a:xfrm>
              <a:off x="2975020" y="1313645"/>
              <a:ext cx="463639" cy="476518"/>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11" name="Process 10"/>
            <p:cNvSpPr/>
            <p:nvPr/>
          </p:nvSpPr>
          <p:spPr>
            <a:xfrm>
              <a:off x="1287887" y="1313645"/>
              <a:ext cx="1687133" cy="476518"/>
            </a:xfrm>
            <a:prstGeom prst="flowChartProcess">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entury Gothic" charset="0"/>
                  <a:ea typeface="Century Gothic" charset="0"/>
                  <a:cs typeface="Century Gothic" charset="0"/>
                </a:rPr>
                <a:t>Remember </a:t>
              </a:r>
            </a:p>
          </p:txBody>
        </p:sp>
      </p:grpSp>
      <p:graphicFrame>
        <p:nvGraphicFramePr>
          <p:cNvPr id="15" name="Table 14"/>
          <p:cNvGraphicFramePr>
            <a:graphicFrameLocks noGrp="1"/>
          </p:cNvGraphicFramePr>
          <p:nvPr>
            <p:extLst>
              <p:ext uri="{D42A27DB-BD31-4B8C-83A1-F6EECF244321}">
                <p14:modId xmlns:p14="http://schemas.microsoft.com/office/powerpoint/2010/main" val="52639951"/>
              </p:ext>
            </p:extLst>
          </p:nvPr>
        </p:nvGraphicFramePr>
        <p:xfrm>
          <a:off x="0" y="4396861"/>
          <a:ext cx="6858000" cy="5465402"/>
        </p:xfrm>
        <a:graphic>
          <a:graphicData uri="http://schemas.openxmlformats.org/drawingml/2006/table">
            <a:tbl>
              <a:tblPr firstRow="1" bandRow="1">
                <a:tableStyleId>{5940675A-B579-460E-94D1-54222C63F5DA}</a:tableStyleId>
              </a:tblPr>
              <a:tblGrid>
                <a:gridCol w="541867">
                  <a:extLst>
                    <a:ext uri="{9D8B030D-6E8A-4147-A177-3AD203B41FA5}">
                      <a16:colId xmlns="" xmlns:a16="http://schemas.microsoft.com/office/drawing/2014/main" val="20000"/>
                    </a:ext>
                  </a:extLst>
                </a:gridCol>
                <a:gridCol w="6316133">
                  <a:extLst>
                    <a:ext uri="{9D8B030D-6E8A-4147-A177-3AD203B41FA5}">
                      <a16:colId xmlns="" xmlns:a16="http://schemas.microsoft.com/office/drawing/2014/main" val="20001"/>
                    </a:ext>
                  </a:extLst>
                </a:gridCol>
              </a:tblGrid>
              <a:tr h="410371">
                <a:tc gridSpan="2">
                  <a:txBody>
                    <a:bodyPr/>
                    <a:lstStyle/>
                    <a:p>
                      <a:pPr algn="ctr"/>
                      <a:r>
                        <a:rPr lang="en-GB" altLang="en-US" sz="1200" b="0" dirty="0">
                          <a:solidFill>
                            <a:schemeClr val="tx1"/>
                          </a:solidFill>
                          <a:effectLst/>
                          <a:latin typeface="+mn-lt"/>
                        </a:rPr>
                        <a:t>Noradrenergic and specific Serotonergic</a:t>
                      </a:r>
                      <a:br>
                        <a:rPr lang="en-GB" altLang="en-US" sz="1200" b="0" dirty="0">
                          <a:solidFill>
                            <a:schemeClr val="tx1"/>
                          </a:solidFill>
                          <a:effectLst/>
                          <a:latin typeface="+mn-lt"/>
                        </a:rPr>
                      </a:br>
                      <a:r>
                        <a:rPr lang="en-GB" altLang="en-US" sz="1200" b="0" dirty="0">
                          <a:solidFill>
                            <a:schemeClr val="tx1"/>
                          </a:solidFill>
                          <a:effectLst/>
                          <a:latin typeface="+mn-lt"/>
                        </a:rPr>
                        <a:t>Antidepressant (</a:t>
                      </a:r>
                      <a:r>
                        <a:rPr lang="en-GB" altLang="en-US" sz="1200" b="1" dirty="0" err="1">
                          <a:solidFill>
                            <a:srgbClr val="0432FF"/>
                          </a:solidFill>
                          <a:effectLst/>
                          <a:latin typeface="+mn-lt"/>
                        </a:rPr>
                        <a:t>NaSSA</a:t>
                      </a:r>
                      <a:r>
                        <a:rPr lang="en-GB" altLang="en-US" sz="1200" b="0" dirty="0">
                          <a:solidFill>
                            <a:schemeClr val="tx1"/>
                          </a:solidFill>
                          <a:effectLst/>
                          <a:latin typeface="+mn-lt"/>
                        </a:rPr>
                        <a:t>)</a:t>
                      </a:r>
                    </a:p>
                  </a:txBody>
                  <a:tcPr anchor="ctr">
                    <a:solidFill>
                      <a:srgbClr val="8FAADC">
                        <a:alpha val="85098"/>
                      </a:srgbClr>
                    </a:solidFill>
                  </a:tcPr>
                </a:tc>
                <a:tc hMerge="1">
                  <a:txBody>
                    <a:bodyPr/>
                    <a:lstStyle/>
                    <a:p>
                      <a:pPr algn="ctr"/>
                      <a:endParaRPr lang="en-GB" altLang="en-US" sz="1200" b="0" dirty="0">
                        <a:solidFill>
                          <a:schemeClr val="tx1"/>
                        </a:solidFill>
                        <a:effectLst/>
                        <a:latin typeface="+mn-lt"/>
                      </a:endParaRPr>
                    </a:p>
                  </a:txBody>
                  <a:tcPr anchor="ctr">
                    <a:solidFill>
                      <a:srgbClr val="009193">
                        <a:alpha val="34118"/>
                      </a:srgbClr>
                    </a:solidFill>
                  </a:tcPr>
                </a:tc>
                <a:extLst>
                  <a:ext uri="{0D108BD9-81ED-4DB2-BD59-A6C34878D82A}">
                    <a16:rowId xmlns="" xmlns:a16="http://schemas.microsoft.com/office/drawing/2014/main" val="10000"/>
                  </a:ext>
                </a:extLst>
              </a:tr>
              <a:tr h="187960">
                <a:tc>
                  <a:txBody>
                    <a:bodyPr/>
                    <a:lstStyle/>
                    <a:p>
                      <a:pPr marL="0" indent="0" algn="ctr">
                        <a:buFont typeface="Arial" charset="0"/>
                        <a:buNone/>
                      </a:pPr>
                      <a:r>
                        <a:rPr lang="en-US" sz="1200" b="1" dirty="0" smtClean="0">
                          <a:solidFill>
                            <a:schemeClr val="tx1"/>
                          </a:solidFill>
                          <a:latin typeface="+mn-lt"/>
                        </a:rPr>
                        <a:t>Drug</a:t>
                      </a:r>
                      <a:endParaRPr lang="en-US" sz="1200" b="1" dirty="0">
                        <a:solidFill>
                          <a:schemeClr val="tx1"/>
                        </a:solidFill>
                        <a:latin typeface="+mn-lt"/>
                      </a:endParaRPr>
                    </a:p>
                  </a:txBody>
                  <a:tcPr anchor="ctr">
                    <a:solidFill>
                      <a:schemeClr val="accent4"/>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GB" altLang="en-US" sz="1400" b="1" dirty="0" smtClean="0">
                          <a:solidFill>
                            <a:srgbClr val="0432FF"/>
                          </a:solidFill>
                          <a:effectLst/>
                          <a:latin typeface="+mn-lt"/>
                        </a:rPr>
                        <a:t>Mirtazapine </a:t>
                      </a:r>
                      <a:r>
                        <a:rPr lang="en-GB" altLang="en-US" sz="1200" b="1" dirty="0" smtClean="0">
                          <a:solidFill>
                            <a:srgbClr val="FF0000"/>
                          </a:solidFill>
                          <a:effectLst/>
                          <a:latin typeface="+mn-lt"/>
                        </a:rPr>
                        <a:t>*</a:t>
                      </a:r>
                      <a:r>
                        <a:rPr lang="en-GB" altLang="en-US" sz="1200" b="1" baseline="0" dirty="0" smtClean="0">
                          <a:solidFill>
                            <a:srgbClr val="FF0000"/>
                          </a:solidFill>
                          <a:effectLst/>
                          <a:latin typeface="+mn-lt"/>
                        </a:rPr>
                        <a:t> very </a:t>
                      </a:r>
                      <a:r>
                        <a:rPr lang="en-GB" altLang="en-US" sz="1200" b="1" dirty="0" smtClean="0">
                          <a:solidFill>
                            <a:srgbClr val="FF0000"/>
                          </a:solidFill>
                          <a:effectLst/>
                          <a:latin typeface="+mn-lt"/>
                        </a:rPr>
                        <a:t>important</a:t>
                      </a:r>
                      <a:endParaRPr lang="en-US" sz="1200" b="1" dirty="0">
                        <a:solidFill>
                          <a:srgbClr val="FF0000"/>
                        </a:solidFill>
                        <a:latin typeface="+mn-lt"/>
                      </a:endParaRPr>
                    </a:p>
                  </a:txBody>
                  <a:tcPr anchor="ctr">
                    <a:solidFill>
                      <a:srgbClr val="FF2F92">
                        <a:alpha val="14118"/>
                      </a:srgbClr>
                    </a:solidFill>
                  </a:tcPr>
                </a:tc>
                <a:extLst>
                  <a:ext uri="{0D108BD9-81ED-4DB2-BD59-A6C34878D82A}">
                    <a16:rowId xmlns="" xmlns:a16="http://schemas.microsoft.com/office/drawing/2014/main" val="10001"/>
                  </a:ext>
                </a:extLst>
              </a:tr>
              <a:tr h="794342">
                <a:tc>
                  <a:txBody>
                    <a:bodyPr/>
                    <a:lstStyle/>
                    <a:p>
                      <a:pPr marL="0" marR="0" indent="0" algn="ctr" defTabSz="514350" rtl="0" eaLnBrk="1" fontAlgn="auto" latinLnBrk="0" hangingPunct="1">
                        <a:lnSpc>
                          <a:spcPct val="90000"/>
                        </a:lnSpc>
                        <a:spcBef>
                          <a:spcPts val="0"/>
                        </a:spcBef>
                        <a:spcAft>
                          <a:spcPts val="0"/>
                        </a:spcAft>
                        <a:buClrTx/>
                        <a:buSzTx/>
                        <a:buFont typeface="Arial" charset="0"/>
                        <a:buNone/>
                        <a:tabLst/>
                        <a:defRPr/>
                      </a:pPr>
                      <a:r>
                        <a:rPr lang="en-US" sz="1200" b="1" dirty="0">
                          <a:latin typeface="+mn-lt"/>
                          <a:ea typeface="Kartika" charset="0"/>
                          <a:cs typeface="Kartika" charset="0"/>
                        </a:rPr>
                        <a:t>Action/Mech.</a:t>
                      </a:r>
                      <a:r>
                        <a:rPr lang="en-US" sz="1200" b="1" baseline="0" dirty="0">
                          <a:latin typeface="+mn-lt"/>
                          <a:ea typeface="Kartika" charset="0"/>
                          <a:cs typeface="Kartika" charset="0"/>
                        </a:rPr>
                        <a:t> of action</a:t>
                      </a:r>
                      <a:endParaRPr lang="en-US" sz="1200" b="1" dirty="0">
                        <a:latin typeface="+mn-lt"/>
                        <a:ea typeface="Kartika" charset="0"/>
                        <a:cs typeface="Kartika" charset="0"/>
                      </a:endParaRPr>
                    </a:p>
                  </a:txBody>
                  <a:tcPr vert="vert270" anchor="ctr">
                    <a:solidFill>
                      <a:schemeClr val="accent4"/>
                    </a:solidFill>
                  </a:tcPr>
                </a:tc>
                <a:tc>
                  <a:txBody>
                    <a:bodyPr/>
                    <a:lstStyle/>
                    <a:p>
                      <a:pPr marL="285750" indent="-285750" eaLnBrk="1" hangingPunct="1">
                        <a:lnSpc>
                          <a:spcPct val="90000"/>
                        </a:lnSpc>
                        <a:buClr>
                          <a:srgbClr val="7030A0"/>
                        </a:buClr>
                        <a:buFont typeface="Wingdings" charset="2"/>
                        <a:buChar char="§"/>
                      </a:pPr>
                      <a:r>
                        <a:rPr lang="en-GB" altLang="en-US" sz="1200" b="0" kern="1200" dirty="0">
                          <a:solidFill>
                            <a:srgbClr val="FF0000"/>
                          </a:solidFill>
                          <a:latin typeface="+mn-lt"/>
                          <a:ea typeface="+mn-ea"/>
                          <a:cs typeface="+mn-cs"/>
                        </a:rPr>
                        <a:t>α2 receptor </a:t>
                      </a:r>
                      <a:r>
                        <a:rPr lang="en-GB" altLang="en-US" sz="1200" b="0" kern="1200" dirty="0" smtClean="0">
                          <a:solidFill>
                            <a:srgbClr val="FF0000"/>
                          </a:solidFill>
                          <a:latin typeface="+mn-lt"/>
                          <a:ea typeface="+mn-ea"/>
                          <a:cs typeface="+mn-cs"/>
                        </a:rPr>
                        <a:t>antagonist </a:t>
                      </a:r>
                      <a:r>
                        <a:rPr lang="en-US" altLang="en-US" sz="1200" b="0" kern="1200" dirty="0" smtClean="0">
                          <a:solidFill>
                            <a:schemeClr val="bg2">
                              <a:lumMod val="50000"/>
                            </a:schemeClr>
                          </a:solidFill>
                          <a:latin typeface="+mn-lt"/>
                          <a:ea typeface="+mn-ea"/>
                          <a:cs typeface="+mn-cs"/>
                        </a:rPr>
                        <a:t>it increase sympathetic outflow</a:t>
                      </a:r>
                      <a:r>
                        <a:rPr lang="en-US" altLang="en-US" sz="1200" b="0" kern="1200" baseline="0" dirty="0" smtClean="0">
                          <a:solidFill>
                            <a:schemeClr val="bg2">
                              <a:lumMod val="50000"/>
                            </a:schemeClr>
                          </a:solidFill>
                          <a:latin typeface="+mn-lt"/>
                          <a:ea typeface="+mn-ea"/>
                          <a:cs typeface="+mn-cs"/>
                        </a:rPr>
                        <a:t> because it do negative feedback </a:t>
                      </a:r>
                      <a:r>
                        <a:rPr lang="en-GB" altLang="en-US" sz="1200" b="0" kern="1200" dirty="0" smtClean="0">
                          <a:solidFill>
                            <a:schemeClr val="tx1"/>
                          </a:solidFill>
                          <a:latin typeface="+mn-lt"/>
                          <a:ea typeface="+mn-ea"/>
                          <a:cs typeface="+mn-cs"/>
                        </a:rPr>
                        <a:t>Increase </a:t>
                      </a:r>
                      <a:r>
                        <a:rPr lang="en-GB" altLang="en-US" sz="1200" b="0" kern="1200" dirty="0">
                          <a:solidFill>
                            <a:schemeClr val="tx1"/>
                          </a:solidFill>
                          <a:latin typeface="+mn-lt"/>
                          <a:ea typeface="+mn-ea"/>
                          <a:cs typeface="+mn-cs"/>
                        </a:rPr>
                        <a:t>NE and 5HT levels</a:t>
                      </a:r>
                    </a:p>
                    <a:p>
                      <a:pPr marL="285750" indent="-285750" eaLnBrk="1" hangingPunct="1">
                        <a:lnSpc>
                          <a:spcPct val="90000"/>
                        </a:lnSpc>
                        <a:buClr>
                          <a:srgbClr val="7030A0"/>
                        </a:buClr>
                        <a:buFont typeface="Wingdings" charset="2"/>
                        <a:buChar char="§"/>
                      </a:pPr>
                      <a:r>
                        <a:rPr lang="en-GB" altLang="en-US" sz="1200" b="0" kern="1200" dirty="0">
                          <a:solidFill>
                            <a:srgbClr val="FF0000"/>
                          </a:solidFill>
                          <a:latin typeface="+mn-lt"/>
                          <a:ea typeface="+mn-ea"/>
                          <a:cs typeface="+mn-cs"/>
                        </a:rPr>
                        <a:t>Blocks 5HT2A, </a:t>
                      </a:r>
                      <a:r>
                        <a:rPr lang="en-GB" altLang="en-US" sz="1200" b="0" kern="1200" dirty="0">
                          <a:solidFill>
                            <a:schemeClr val="tx1"/>
                          </a:solidFill>
                          <a:latin typeface="+mn-lt"/>
                          <a:ea typeface="+mn-ea"/>
                          <a:cs typeface="+mn-cs"/>
                        </a:rPr>
                        <a:t>5HT3 and thus reduces side effects of </a:t>
                      </a:r>
                      <a:r>
                        <a:rPr lang="en-GB" altLang="en-US" sz="1200" b="0" kern="1200" dirty="0">
                          <a:solidFill>
                            <a:srgbClr val="FF0000"/>
                          </a:solidFill>
                          <a:latin typeface="+mn-lt"/>
                          <a:ea typeface="+mn-ea"/>
                          <a:cs typeface="+mn-cs"/>
                        </a:rPr>
                        <a:t>anxiety, and sexual dysfunction</a:t>
                      </a:r>
                    </a:p>
                    <a:p>
                      <a:pPr marL="285750" indent="-285750" eaLnBrk="1" hangingPunct="1">
                        <a:lnSpc>
                          <a:spcPct val="90000"/>
                        </a:lnSpc>
                        <a:buClr>
                          <a:srgbClr val="7030A0"/>
                        </a:buClr>
                        <a:buFont typeface="Wingdings" charset="2"/>
                        <a:buChar char="§"/>
                      </a:pPr>
                      <a:r>
                        <a:rPr lang="en-GB" altLang="en-US" sz="1200" b="0" kern="1200" dirty="0">
                          <a:solidFill>
                            <a:schemeClr val="tx1"/>
                          </a:solidFill>
                          <a:latin typeface="+mn-lt"/>
                          <a:ea typeface="+mn-ea"/>
                          <a:cs typeface="+mn-cs"/>
                        </a:rPr>
                        <a:t>Blocking 5HT2C, and H1 receptors.</a:t>
                      </a:r>
                      <a:endParaRPr lang="en-US" sz="1200" b="0" kern="1200" dirty="0">
                        <a:solidFill>
                          <a:schemeClr val="tx1"/>
                        </a:solidFill>
                        <a:latin typeface="+mn-lt"/>
                        <a:ea typeface="+mn-ea"/>
                        <a:cs typeface="+mn-cs"/>
                      </a:endParaRPr>
                    </a:p>
                  </a:txBody>
                  <a:tcPr anchor="ctr"/>
                </a:tc>
                <a:extLst>
                  <a:ext uri="{0D108BD9-81ED-4DB2-BD59-A6C34878D82A}">
                    <a16:rowId xmlns="" xmlns:a16="http://schemas.microsoft.com/office/drawing/2014/main" val="10002"/>
                  </a:ext>
                </a:extLst>
              </a:tr>
              <a:tr h="1547827">
                <a:tc>
                  <a:txBody>
                    <a:bodyPr/>
                    <a:lstStyle/>
                    <a:p>
                      <a:pPr marL="0" indent="0" algn="ctr">
                        <a:buFont typeface="Arial" charset="0"/>
                        <a:buNone/>
                        <a:defRPr/>
                      </a:pPr>
                      <a:r>
                        <a:rPr lang="en-US" sz="1200" b="1" dirty="0">
                          <a:latin typeface="+mn-lt"/>
                          <a:ea typeface="Kartika" charset="0"/>
                          <a:cs typeface="Kartika" charset="0"/>
                        </a:rPr>
                        <a:t>Indications</a:t>
                      </a:r>
                      <a:endParaRPr lang="en-US" sz="1200" b="1" dirty="0">
                        <a:solidFill>
                          <a:schemeClr val="tx1"/>
                        </a:solidFill>
                        <a:latin typeface="+mn-lt"/>
                        <a:ea typeface="+mn-ea"/>
                      </a:endParaRPr>
                    </a:p>
                  </a:txBody>
                  <a:tcPr vert="vert270" anchor="ctr">
                    <a:solidFill>
                      <a:schemeClr val="accent4"/>
                    </a:solidFill>
                  </a:tcPr>
                </a:tc>
                <a:tc>
                  <a:txBody>
                    <a:bodyPr/>
                    <a:lstStyle/>
                    <a:p>
                      <a:pPr marL="0" marR="0" indent="0" algn="l" defTabSz="514350" rtl="0" eaLnBrk="1" fontAlgn="auto" latinLnBrk="0" hangingPunct="1">
                        <a:lnSpc>
                          <a:spcPct val="100000"/>
                        </a:lnSpc>
                        <a:spcBef>
                          <a:spcPts val="0"/>
                        </a:spcBef>
                        <a:spcAft>
                          <a:spcPts val="0"/>
                        </a:spcAft>
                        <a:buClrTx/>
                        <a:buSzTx/>
                        <a:buFont typeface="Wingdings" pitchFamily="2" charset="2"/>
                        <a:buNone/>
                        <a:tabLst/>
                        <a:defRPr/>
                      </a:pPr>
                      <a:r>
                        <a:rPr lang="en-US" sz="1200" b="1" i="0" u="none" dirty="0">
                          <a:solidFill>
                            <a:srgbClr val="FF0000"/>
                          </a:solidFill>
                          <a:latin typeface="+mn-lt"/>
                          <a:ea typeface="+mn-ea"/>
                        </a:rPr>
                        <a:t>Preferred in cancer patients because:</a:t>
                      </a:r>
                      <a:r>
                        <a:rPr lang="ar-SA" sz="1200" b="1" i="0" u="none" dirty="0">
                          <a:solidFill>
                            <a:srgbClr val="FF0000"/>
                          </a:solidFill>
                          <a:latin typeface="+mn-lt"/>
                          <a:ea typeface="+mn-ea"/>
                        </a:rPr>
                        <a:t> </a:t>
                      </a:r>
                      <a:r>
                        <a:rPr lang="en-US" sz="1200" b="1" i="0" u="none" dirty="0" smtClean="0">
                          <a:solidFill>
                            <a:srgbClr val="FF0000"/>
                          </a:solidFill>
                          <a:latin typeface="+mn-lt"/>
                          <a:ea typeface="+mn-ea"/>
                        </a:rPr>
                        <a:t>it’s</a:t>
                      </a:r>
                      <a:r>
                        <a:rPr lang="en-US" sz="1200" b="1" i="0" u="none" baseline="0" dirty="0" smtClean="0">
                          <a:solidFill>
                            <a:srgbClr val="FF0000"/>
                          </a:solidFill>
                          <a:latin typeface="+mn-lt"/>
                          <a:ea typeface="+mn-ea"/>
                        </a:rPr>
                        <a:t> </a:t>
                      </a:r>
                      <a:r>
                        <a:rPr lang="en-US" sz="1200" b="1" i="0" u="sng" baseline="0" dirty="0" smtClean="0">
                          <a:solidFill>
                            <a:srgbClr val="FF0000"/>
                          </a:solidFill>
                          <a:latin typeface="+mn-lt"/>
                          <a:ea typeface="+mn-ea"/>
                        </a:rPr>
                        <a:t>so</a:t>
                      </a:r>
                      <a:r>
                        <a:rPr lang="en-US" sz="1200" b="1" i="0" u="sng" dirty="0" smtClean="0">
                          <a:solidFill>
                            <a:srgbClr val="FF0000"/>
                          </a:solidFill>
                          <a:latin typeface="+mn-lt"/>
                          <a:ea typeface="+mn-ea"/>
                        </a:rPr>
                        <a:t> </a:t>
                      </a:r>
                      <a:r>
                        <a:rPr lang="en-US" sz="1200" b="1" i="0" u="sng" dirty="0">
                          <a:solidFill>
                            <a:srgbClr val="FF0000"/>
                          </a:solidFill>
                          <a:latin typeface="+mn-lt"/>
                          <a:ea typeface="+mn-ea"/>
                        </a:rPr>
                        <a:t>important </a:t>
                      </a:r>
                      <a:r>
                        <a:rPr lang="en-US" sz="1200" b="1" i="0" u="none" dirty="0">
                          <a:solidFill>
                            <a:srgbClr val="FF0000"/>
                          </a:solidFill>
                          <a:latin typeface="+mn-lt"/>
                          <a:ea typeface="+mn-ea"/>
                        </a:rPr>
                        <a:t>to know these points and compare it with other drugs.</a:t>
                      </a:r>
                    </a:p>
                    <a:p>
                      <a:pPr marL="0" indent="0">
                        <a:buFont typeface="Wingdings" pitchFamily="2" charset="2"/>
                        <a:buNone/>
                        <a:defRPr/>
                      </a:pPr>
                      <a:r>
                        <a:rPr lang="en-US" sz="1200" b="0" dirty="0">
                          <a:solidFill>
                            <a:srgbClr val="FF8AD8"/>
                          </a:solidFill>
                          <a:latin typeface="+mn-lt"/>
                          <a:ea typeface="+mn-ea"/>
                        </a:rPr>
                        <a:t>1. </a:t>
                      </a:r>
                      <a:r>
                        <a:rPr lang="en-US" sz="1200" b="0" dirty="0">
                          <a:solidFill>
                            <a:schemeClr val="tx1"/>
                          </a:solidFill>
                          <a:latin typeface="+mn-lt"/>
                          <a:ea typeface="+mn-ea"/>
                        </a:rPr>
                        <a:t>Improves appetite</a:t>
                      </a:r>
                    </a:p>
                    <a:p>
                      <a:pPr marL="0" indent="0">
                        <a:buFont typeface="Wingdings" pitchFamily="2" charset="2"/>
                        <a:buNone/>
                        <a:defRPr/>
                      </a:pPr>
                      <a:r>
                        <a:rPr lang="en-US" sz="1200" b="0" dirty="0">
                          <a:solidFill>
                            <a:srgbClr val="FF8AD8"/>
                          </a:solidFill>
                          <a:latin typeface="+mn-lt"/>
                          <a:ea typeface="+mn-ea"/>
                        </a:rPr>
                        <a:t>2-</a:t>
                      </a:r>
                      <a:r>
                        <a:rPr lang="en-US" sz="1200" b="0" dirty="0">
                          <a:solidFill>
                            <a:schemeClr val="tx1"/>
                          </a:solidFill>
                          <a:latin typeface="+mn-lt"/>
                          <a:ea typeface="+mn-ea"/>
                        </a:rPr>
                        <a:t> </a:t>
                      </a:r>
                      <a:r>
                        <a:rPr lang="en-US" sz="1200" b="0" dirty="0">
                          <a:solidFill>
                            <a:schemeClr val="tx1"/>
                          </a:solidFill>
                          <a:latin typeface="+mn-lt"/>
                          <a:ea typeface="+mn-ea"/>
                          <a:cs typeface="Times" pitchFamily="18" charset="0"/>
                          <a:sym typeface="Wingdings 3" pitchFamily="18" charset="2"/>
                        </a:rPr>
                        <a:t>↓ nausea </a:t>
                      </a:r>
                      <a:r>
                        <a:rPr lang="en-US" sz="1200" b="0" dirty="0">
                          <a:solidFill>
                            <a:schemeClr val="tx1"/>
                          </a:solidFill>
                          <a:latin typeface="+mn-lt"/>
                          <a:ea typeface="+mn-ea"/>
                        </a:rPr>
                        <a:t>&amp; vomiting ( 5-HT</a:t>
                      </a:r>
                      <a:r>
                        <a:rPr lang="en-US" sz="1200" b="0" baseline="-25000" dirty="0">
                          <a:solidFill>
                            <a:schemeClr val="tx1"/>
                          </a:solidFill>
                          <a:latin typeface="+mn-lt"/>
                          <a:ea typeface="+mn-ea"/>
                        </a:rPr>
                        <a:t>3</a:t>
                      </a:r>
                      <a:r>
                        <a:rPr lang="en-US" sz="1200" b="0" dirty="0">
                          <a:solidFill>
                            <a:schemeClr val="tx1"/>
                          </a:solidFill>
                          <a:latin typeface="+mn-lt"/>
                          <a:ea typeface="+mn-ea"/>
                        </a:rPr>
                        <a:t> blocking)</a:t>
                      </a:r>
                    </a:p>
                    <a:p>
                      <a:pPr marL="0" indent="0">
                        <a:buFont typeface="Wingdings" pitchFamily="2" charset="2"/>
                        <a:buNone/>
                        <a:defRPr/>
                      </a:pPr>
                      <a:r>
                        <a:rPr lang="en-US" sz="1200" b="0" dirty="0">
                          <a:solidFill>
                            <a:srgbClr val="FF8AD8"/>
                          </a:solidFill>
                          <a:latin typeface="+mn-lt"/>
                          <a:ea typeface="+mn-ea"/>
                        </a:rPr>
                        <a:t>3-</a:t>
                      </a:r>
                      <a:r>
                        <a:rPr lang="en-US" sz="1200" b="0" dirty="0">
                          <a:solidFill>
                            <a:schemeClr val="tx1"/>
                          </a:solidFill>
                          <a:latin typeface="+mn-lt"/>
                          <a:ea typeface="+mn-ea"/>
                          <a:sym typeface="Wingdings 3" pitchFamily="18" charset="2"/>
                        </a:rPr>
                        <a:t> </a:t>
                      </a:r>
                      <a:r>
                        <a:rPr lang="en-US" sz="1200" b="1" dirty="0">
                          <a:solidFill>
                            <a:srgbClr val="FF0000"/>
                          </a:solidFill>
                          <a:latin typeface="+mn-lt"/>
                          <a:ea typeface="+mn-ea"/>
                          <a:sym typeface="Wingdings 3" pitchFamily="18" charset="2"/>
                        </a:rPr>
                        <a:t>↑</a:t>
                      </a:r>
                      <a:r>
                        <a:rPr lang="en-US" sz="1200" b="1" dirty="0">
                          <a:solidFill>
                            <a:srgbClr val="FF0000"/>
                          </a:solidFill>
                          <a:latin typeface="+mn-lt"/>
                          <a:ea typeface="+mn-ea"/>
                        </a:rPr>
                        <a:t> body weight </a:t>
                      </a:r>
                      <a:r>
                        <a:rPr lang="en-US" sz="1200" b="0" dirty="0">
                          <a:solidFill>
                            <a:schemeClr val="bg1">
                              <a:lumMod val="50000"/>
                            </a:schemeClr>
                          </a:solidFill>
                          <a:latin typeface="+mn-lt"/>
                          <a:ea typeface="+mn-ea"/>
                        </a:rPr>
                        <a:t>(appetite stimulant)</a:t>
                      </a:r>
                    </a:p>
                    <a:p>
                      <a:pPr marL="0" indent="0">
                        <a:buFont typeface="Wingdings" pitchFamily="2" charset="2"/>
                        <a:buNone/>
                        <a:defRPr/>
                      </a:pPr>
                      <a:r>
                        <a:rPr lang="en-US" sz="1200" b="0" dirty="0">
                          <a:solidFill>
                            <a:srgbClr val="FF8AD8"/>
                          </a:solidFill>
                          <a:latin typeface="+mn-lt"/>
                          <a:ea typeface="+mn-ea"/>
                        </a:rPr>
                        <a:t>4-</a:t>
                      </a:r>
                      <a:r>
                        <a:rPr lang="en-US" sz="1200" b="0" dirty="0">
                          <a:solidFill>
                            <a:schemeClr val="tx1"/>
                          </a:solidFill>
                          <a:latin typeface="+mn-lt"/>
                          <a:ea typeface="+mn-ea"/>
                        </a:rPr>
                        <a:t> </a:t>
                      </a:r>
                      <a:r>
                        <a:rPr lang="en-US" sz="1200" b="1" dirty="0">
                          <a:solidFill>
                            <a:srgbClr val="FF0000"/>
                          </a:solidFill>
                          <a:latin typeface="+mn-lt"/>
                          <a:ea typeface="+mn-ea"/>
                        </a:rPr>
                        <a:t>Sedation</a:t>
                      </a:r>
                      <a:r>
                        <a:rPr lang="en-US" sz="1200" b="0" dirty="0">
                          <a:solidFill>
                            <a:schemeClr val="tx1"/>
                          </a:solidFill>
                          <a:latin typeface="+mn-lt"/>
                          <a:ea typeface="+mn-ea"/>
                        </a:rPr>
                        <a:t> (potent antihistaminic)</a:t>
                      </a:r>
                    </a:p>
                    <a:p>
                      <a:pPr marL="0" indent="0">
                        <a:buFont typeface="Wingdings" pitchFamily="2" charset="2"/>
                        <a:buNone/>
                        <a:defRPr/>
                      </a:pPr>
                      <a:r>
                        <a:rPr lang="en-US" sz="1200" b="0" dirty="0">
                          <a:solidFill>
                            <a:srgbClr val="FF8AD8"/>
                          </a:solidFill>
                          <a:latin typeface="+mn-lt"/>
                          <a:ea typeface="+mn-ea"/>
                        </a:rPr>
                        <a:t>5-</a:t>
                      </a:r>
                      <a:r>
                        <a:rPr lang="en-US" sz="1200" b="0" dirty="0">
                          <a:solidFill>
                            <a:schemeClr val="tx1"/>
                          </a:solidFill>
                          <a:latin typeface="+mn-lt"/>
                          <a:ea typeface="+mn-ea"/>
                        </a:rPr>
                        <a:t> </a:t>
                      </a:r>
                      <a:r>
                        <a:rPr lang="en-US" sz="1200" b="1" dirty="0">
                          <a:solidFill>
                            <a:srgbClr val="FF0000"/>
                          </a:solidFill>
                          <a:latin typeface="+mn-lt"/>
                          <a:ea typeface="+mn-ea"/>
                        </a:rPr>
                        <a:t>Less sexual dysfunction (5-HT</a:t>
                      </a:r>
                      <a:r>
                        <a:rPr lang="en-US" sz="1200" b="1" baseline="-25000" dirty="0">
                          <a:solidFill>
                            <a:srgbClr val="FF0000"/>
                          </a:solidFill>
                          <a:latin typeface="+mn-lt"/>
                          <a:ea typeface="+mn-ea"/>
                        </a:rPr>
                        <a:t>2 </a:t>
                      </a:r>
                      <a:r>
                        <a:rPr lang="en-US" sz="1200" b="1" dirty="0">
                          <a:solidFill>
                            <a:srgbClr val="FF0000"/>
                          </a:solidFill>
                          <a:latin typeface="+mn-lt"/>
                          <a:ea typeface="+mn-ea"/>
                        </a:rPr>
                        <a:t>blocking)</a:t>
                      </a:r>
                    </a:p>
                    <a:p>
                      <a:pPr marL="0" indent="0">
                        <a:buFont typeface="Wingdings" pitchFamily="2" charset="2"/>
                        <a:buNone/>
                        <a:defRPr/>
                      </a:pPr>
                      <a:r>
                        <a:rPr lang="en-US" sz="1200" b="0" dirty="0">
                          <a:solidFill>
                            <a:srgbClr val="FF8AD8"/>
                          </a:solidFill>
                          <a:latin typeface="+mn-lt"/>
                          <a:ea typeface="+mn-ea"/>
                        </a:rPr>
                        <a:t>6-</a:t>
                      </a:r>
                      <a:r>
                        <a:rPr lang="en-US" sz="1200" b="0" dirty="0">
                          <a:solidFill>
                            <a:schemeClr val="tx1"/>
                          </a:solidFill>
                          <a:latin typeface="+mn-lt"/>
                          <a:ea typeface="+mn-ea"/>
                        </a:rPr>
                        <a:t> Has no anti-muscarinic effect </a:t>
                      </a:r>
                      <a:endParaRPr lang="en-US" sz="1200" b="0" dirty="0" smtClean="0">
                        <a:solidFill>
                          <a:schemeClr val="tx1"/>
                        </a:solidFill>
                        <a:latin typeface="+mn-lt"/>
                        <a:ea typeface="+mn-ea"/>
                      </a:endParaRPr>
                    </a:p>
                    <a:p>
                      <a:pPr marL="0" indent="0">
                        <a:buFont typeface="Wingdings" pitchFamily="2" charset="2"/>
                        <a:buNone/>
                        <a:defRPr/>
                      </a:pPr>
                      <a:r>
                        <a:rPr lang="en-US" sz="1200" b="0" dirty="0" smtClean="0">
                          <a:solidFill>
                            <a:srgbClr val="FFC1DF"/>
                          </a:solidFill>
                          <a:latin typeface="+mn-lt"/>
                          <a:ea typeface="+mn-ea"/>
                        </a:rPr>
                        <a:t>7-</a:t>
                      </a:r>
                      <a:r>
                        <a:rPr lang="en-US" sz="1200" b="0" dirty="0" smtClean="0">
                          <a:solidFill>
                            <a:srgbClr val="00B050"/>
                          </a:solidFill>
                          <a:latin typeface="+mn-lt"/>
                          <a:ea typeface="+mn-ea"/>
                        </a:rPr>
                        <a:t> anti-depressant effect</a:t>
                      </a:r>
                      <a:r>
                        <a:rPr lang="en-US" sz="1200" b="0" baseline="0" dirty="0" smtClean="0">
                          <a:solidFill>
                            <a:srgbClr val="00B050"/>
                          </a:solidFill>
                          <a:latin typeface="+mn-lt"/>
                          <a:ea typeface="+mn-ea"/>
                        </a:rPr>
                        <a:t> </a:t>
                      </a:r>
                      <a:endParaRPr lang="en-US" sz="1200" b="0" dirty="0" smtClean="0">
                        <a:solidFill>
                          <a:srgbClr val="00B050"/>
                        </a:solidFill>
                        <a:latin typeface="+mn-lt"/>
                        <a:ea typeface="+mn-ea"/>
                      </a:endParaRPr>
                    </a:p>
                    <a:p>
                      <a:pPr marL="0" indent="0">
                        <a:buFont typeface="Wingdings" pitchFamily="2" charset="2"/>
                        <a:buNone/>
                        <a:defRPr/>
                      </a:pPr>
                      <a:r>
                        <a:rPr lang="en-US" sz="1200" b="1" dirty="0" smtClean="0">
                          <a:solidFill>
                            <a:srgbClr val="00B050"/>
                          </a:solidFill>
                          <a:latin typeface="+mn-lt"/>
                          <a:ea typeface="+mn-ea"/>
                        </a:rPr>
                        <a:t>Because of these reasons we use it for</a:t>
                      </a:r>
                      <a:r>
                        <a:rPr lang="en-US" sz="1200" b="1" baseline="0" dirty="0" smtClean="0">
                          <a:solidFill>
                            <a:srgbClr val="00B050"/>
                          </a:solidFill>
                          <a:latin typeface="+mn-lt"/>
                          <a:ea typeface="+mn-ea"/>
                        </a:rPr>
                        <a:t> cancer patients </a:t>
                      </a:r>
                      <a:endParaRPr lang="en-US" sz="1200" b="1" dirty="0">
                        <a:solidFill>
                          <a:srgbClr val="00B050"/>
                        </a:solidFill>
                        <a:latin typeface="+mn-lt"/>
                        <a:ea typeface="+mn-ea"/>
                      </a:endParaRPr>
                    </a:p>
                  </a:txBody>
                  <a:tcPr anchor="ctr"/>
                </a:tc>
                <a:extLst>
                  <a:ext uri="{0D108BD9-81ED-4DB2-BD59-A6C34878D82A}">
                    <a16:rowId xmlns="" xmlns:a16="http://schemas.microsoft.com/office/drawing/2014/main" val="10003"/>
                  </a:ext>
                </a:extLst>
              </a:tr>
              <a:tr h="455243">
                <a:tc>
                  <a:txBody>
                    <a:bodyPr/>
                    <a:lstStyle/>
                    <a:p>
                      <a:pPr marL="0" indent="0" algn="ctr">
                        <a:buFont typeface="Arial" charset="0"/>
                        <a:buNone/>
                      </a:pPr>
                      <a:r>
                        <a:rPr lang="en-US" sz="1100" b="1" dirty="0">
                          <a:latin typeface="+mn-lt"/>
                          <a:ea typeface="Kartika" charset="0"/>
                          <a:cs typeface="Kartika" charset="0"/>
                        </a:rPr>
                        <a:t>ADRs</a:t>
                      </a:r>
                      <a:endParaRPr lang="en-US" sz="1100" b="1" dirty="0">
                        <a:solidFill>
                          <a:schemeClr val="tx1"/>
                        </a:solidFill>
                        <a:latin typeface="+mn-lt"/>
                      </a:endParaRPr>
                    </a:p>
                  </a:txBody>
                  <a:tcPr vert="vert270" anchor="ctr">
                    <a:solidFill>
                      <a:schemeClr val="accent4"/>
                    </a:solidFill>
                  </a:tcPr>
                </a:tc>
                <a:tc>
                  <a:txBody>
                    <a:bodyPr/>
                    <a:lstStyle/>
                    <a:p>
                      <a:pPr marL="285750" marR="0" indent="-285750" algn="l" defTabSz="514350" rtl="0" eaLnBrk="1" fontAlgn="auto" latinLnBrk="0" hangingPunct="1">
                        <a:lnSpc>
                          <a:spcPct val="100000"/>
                        </a:lnSpc>
                        <a:spcBef>
                          <a:spcPts val="0"/>
                        </a:spcBef>
                        <a:spcAft>
                          <a:spcPts val="0"/>
                        </a:spcAft>
                        <a:buClr>
                          <a:srgbClr val="FF9300"/>
                        </a:buClr>
                        <a:buSzTx/>
                        <a:buFont typeface="Arial" charset="0"/>
                        <a:buChar char="•"/>
                        <a:tabLst/>
                        <a:defRPr/>
                      </a:pPr>
                      <a:r>
                        <a:rPr lang="en-GB" altLang="en-US" sz="1200" b="0" dirty="0">
                          <a:solidFill>
                            <a:schemeClr val="tx1"/>
                          </a:solidFill>
                          <a:effectLst/>
                          <a:latin typeface="+mn-lt"/>
                        </a:rPr>
                        <a:t>Sedation </a:t>
                      </a:r>
                      <a:r>
                        <a:rPr lang="en-GB" sz="1200" kern="1200" dirty="0">
                          <a:solidFill>
                            <a:schemeClr val="tx1"/>
                          </a:solidFill>
                          <a:effectLst/>
                          <a:latin typeface="+mn-lt"/>
                          <a:ea typeface="+mn-ea"/>
                          <a:cs typeface="+mn-cs"/>
                        </a:rPr>
                        <a:t>(H1 blocking effect)</a:t>
                      </a:r>
                      <a:endParaRPr lang="en-GB" altLang="en-US" sz="1200" b="0" dirty="0">
                        <a:solidFill>
                          <a:schemeClr val="tx1"/>
                        </a:solidFill>
                        <a:effectLst/>
                        <a:latin typeface="+mn-lt"/>
                      </a:endParaRPr>
                    </a:p>
                    <a:p>
                      <a:pPr marL="285750" marR="0" indent="-285750" algn="l" defTabSz="514350" rtl="0" eaLnBrk="1" fontAlgn="auto" latinLnBrk="0" hangingPunct="1">
                        <a:lnSpc>
                          <a:spcPct val="100000"/>
                        </a:lnSpc>
                        <a:spcBef>
                          <a:spcPts val="0"/>
                        </a:spcBef>
                        <a:spcAft>
                          <a:spcPts val="0"/>
                        </a:spcAft>
                        <a:buClr>
                          <a:srgbClr val="FF9300"/>
                        </a:buClr>
                        <a:buSzTx/>
                        <a:buFont typeface="Arial" charset="0"/>
                        <a:buChar char="•"/>
                        <a:tabLst/>
                        <a:defRPr/>
                      </a:pPr>
                      <a:r>
                        <a:rPr lang="en-GB" altLang="en-US" sz="1200" b="0" dirty="0">
                          <a:solidFill>
                            <a:schemeClr val="tx1"/>
                          </a:solidFill>
                          <a:effectLst/>
                          <a:latin typeface="+mn-lt"/>
                        </a:rPr>
                        <a:t>weight gain </a:t>
                      </a:r>
                      <a:r>
                        <a:rPr lang="en-GB" sz="1200" kern="1200" dirty="0">
                          <a:solidFill>
                            <a:schemeClr val="tx1"/>
                          </a:solidFill>
                          <a:effectLst/>
                          <a:latin typeface="+mn-lt"/>
                          <a:ea typeface="+mn-ea"/>
                          <a:cs typeface="+mn-cs"/>
                        </a:rPr>
                        <a:t>(5-HT2C blocking effect) </a:t>
                      </a:r>
                      <a:endParaRPr lang="en-GB" sz="1200" dirty="0">
                        <a:solidFill>
                          <a:schemeClr val="tx1"/>
                        </a:solidFill>
                      </a:endParaRPr>
                    </a:p>
                  </a:txBody>
                  <a:tcPr anchor="ctr"/>
                </a:tc>
                <a:extLst>
                  <a:ext uri="{0D108BD9-81ED-4DB2-BD59-A6C34878D82A}">
                    <a16:rowId xmlns="" xmlns:a16="http://schemas.microsoft.com/office/drawing/2014/main" val="10004"/>
                  </a:ext>
                </a:extLst>
              </a:tr>
              <a:tr h="1525065">
                <a:tc>
                  <a:txBody>
                    <a:bodyPr/>
                    <a:lstStyle/>
                    <a:p>
                      <a:pPr marL="0" indent="0" algn="ctr">
                        <a:buFont typeface="Arial" charset="0"/>
                        <a:buNone/>
                      </a:pPr>
                      <a:r>
                        <a:rPr lang="en-US" sz="1200" b="1" dirty="0">
                          <a:latin typeface="+mn-lt"/>
                          <a:ea typeface="Kartika" charset="0"/>
                          <a:cs typeface="Kartika" charset="0"/>
                        </a:rPr>
                        <a:t>Notes </a:t>
                      </a:r>
                      <a:endParaRPr lang="en-US" sz="1200" b="1" dirty="0">
                        <a:solidFill>
                          <a:schemeClr val="tx1"/>
                        </a:solidFill>
                      </a:endParaRPr>
                    </a:p>
                  </a:txBody>
                  <a:tcPr vert="vert270" anchor="ctr">
                    <a:solidFill>
                      <a:schemeClr val="accent4"/>
                    </a:solidFill>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solidFill>
                            <a:schemeClr val="bg1">
                              <a:lumMod val="50000"/>
                            </a:schemeClr>
                          </a:solidFill>
                          <a:effectLst/>
                          <a:latin typeface="+mn-lt"/>
                          <a:ea typeface="+mn-ea"/>
                          <a:cs typeface="+mn-cs"/>
                        </a:rPr>
                        <a:t>Mirtazapine acts as an antagonist at central pre-synaptic alpha(2)-receptors, inhibiting negative feedback to the presynaptic nerve and causing an increase in NE release. Blockade of </a:t>
                      </a:r>
                      <a:r>
                        <a:rPr lang="en-US" sz="1050" kern="1200" dirty="0" err="1">
                          <a:solidFill>
                            <a:schemeClr val="bg1">
                              <a:lumMod val="50000"/>
                            </a:schemeClr>
                          </a:solidFill>
                          <a:effectLst/>
                          <a:latin typeface="+mn-lt"/>
                          <a:ea typeface="+mn-ea"/>
                          <a:cs typeface="+mn-cs"/>
                        </a:rPr>
                        <a:t>heteroreceptors</a:t>
                      </a:r>
                      <a:r>
                        <a:rPr lang="en-US" sz="1050" kern="1200" dirty="0">
                          <a:solidFill>
                            <a:schemeClr val="bg1">
                              <a:lumMod val="50000"/>
                            </a:schemeClr>
                          </a:solidFill>
                          <a:effectLst/>
                          <a:latin typeface="+mn-lt"/>
                          <a:ea typeface="+mn-ea"/>
                          <a:cs typeface="+mn-cs"/>
                        </a:rPr>
                        <a:t>, alpha(2)-receptors contained in </a:t>
                      </a:r>
                      <a:r>
                        <a:rPr lang="en-US" sz="1050" kern="1200" dirty="0" err="1">
                          <a:solidFill>
                            <a:schemeClr val="bg1">
                              <a:lumMod val="50000"/>
                            </a:schemeClr>
                          </a:solidFill>
                          <a:effectLst/>
                          <a:latin typeface="+mn-lt"/>
                          <a:ea typeface="+mn-ea"/>
                          <a:cs typeface="+mn-cs"/>
                        </a:rPr>
                        <a:t>serotenergic</a:t>
                      </a:r>
                      <a:r>
                        <a:rPr lang="en-US" sz="1050" kern="1200" dirty="0">
                          <a:solidFill>
                            <a:schemeClr val="bg1">
                              <a:lumMod val="50000"/>
                            </a:schemeClr>
                          </a:solidFill>
                          <a:effectLst/>
                          <a:latin typeface="+mn-lt"/>
                          <a:ea typeface="+mn-ea"/>
                          <a:cs typeface="+mn-cs"/>
                        </a:rPr>
                        <a:t> neurons, enhances the release of 5-HT, increasing the interactions between 5-HT and 5-HT1 receptors and contributing to the anxiolytic effects of mirtazapine. Mirtazapine also acts as a weak antagonist at 5-HT1 receptors and as a potent antagonist at 5-HT2 (particularly subtypes 2A and 2C) and 5-HT3 receptors. Blockade of these receptors may explain the lower incidence of adverse effects such as anxiety, insomnia, and nausea. Mirtazapine also exhibits significant antagonism at H1-receptors, resulting in sedation. Mirtazapine has no effects on the reuptake of either NE or 5-HT and has only minimal activity at dopaminergic and muscarinic receptors </a:t>
                      </a:r>
                      <a:endParaRPr lang="en-US" sz="1050" dirty="0">
                        <a:solidFill>
                          <a:schemeClr val="bg1">
                            <a:lumMod val="50000"/>
                          </a:schemeClr>
                        </a:solidFill>
                      </a:endParaRPr>
                    </a:p>
                  </a:txBody>
                  <a:tcPr anchor="ctr"/>
                </a:tc>
                <a:extLst>
                  <a:ext uri="{0D108BD9-81ED-4DB2-BD59-A6C34878D82A}">
                    <a16:rowId xmlns="" xmlns:a16="http://schemas.microsoft.com/office/drawing/2014/main" val="10005"/>
                  </a:ext>
                </a:extLst>
              </a:tr>
            </a:tbl>
          </a:graphicData>
        </a:graphic>
      </p:graphicFrame>
      <p:grpSp>
        <p:nvGrpSpPr>
          <p:cNvPr id="16" name="Group 15"/>
          <p:cNvGrpSpPr/>
          <p:nvPr/>
        </p:nvGrpSpPr>
        <p:grpSpPr>
          <a:xfrm>
            <a:off x="-2" y="3917617"/>
            <a:ext cx="4005943" cy="438515"/>
            <a:chOff x="1287887" y="1313645"/>
            <a:chExt cx="1790261" cy="328694"/>
          </a:xfrm>
          <a:solidFill>
            <a:srgbClr val="942093"/>
          </a:solidFill>
        </p:grpSpPr>
        <p:sp>
          <p:nvSpPr>
            <p:cNvPr id="17" name="Delay 16"/>
            <p:cNvSpPr/>
            <p:nvPr/>
          </p:nvSpPr>
          <p:spPr>
            <a:xfrm>
              <a:off x="2975020" y="1313645"/>
              <a:ext cx="103128" cy="328694"/>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Process 17"/>
            <p:cNvSpPr/>
            <p:nvPr/>
          </p:nvSpPr>
          <p:spPr>
            <a:xfrm>
              <a:off x="1287887" y="1313645"/>
              <a:ext cx="1724684" cy="328694"/>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400" dirty="0" err="1">
                <a:solidFill>
                  <a:schemeClr val="tx1"/>
                </a:solidFill>
              </a:endParaRPr>
            </a:p>
            <a:p>
              <a:pPr algn="ctr"/>
              <a:endParaRPr lang="en-US" sz="1400" b="1" dirty="0">
                <a:solidFill>
                  <a:schemeClr val="tx1"/>
                </a:solidFill>
                <a:ea typeface="Century Gothic" charset="0"/>
                <a:cs typeface="Century Gothic" charset="0"/>
              </a:endParaRPr>
            </a:p>
            <a:p>
              <a:pPr lvl="0" algn="ctr"/>
              <a:r>
                <a:rPr lang="en-US" sz="1400" b="1" dirty="0">
                  <a:solidFill>
                    <a:schemeClr val="tx1"/>
                  </a:solidFill>
                  <a:ea typeface="Century Gothic" charset="0"/>
                  <a:cs typeface="Century Gothic" charset="0"/>
                </a:rPr>
                <a:t>2.</a:t>
              </a:r>
              <a:r>
                <a:rPr lang="en-GB" altLang="en-US" sz="1400" dirty="0">
                  <a:latin typeface="Century Gothic" charset="0"/>
                  <a:ea typeface="Century Gothic" charset="0"/>
                  <a:cs typeface="Century Gothic" charset="0"/>
                </a:rPr>
                <a:t> </a:t>
              </a:r>
              <a:r>
                <a:rPr lang="en-GB" altLang="en-US" sz="1400" b="1" dirty="0">
                  <a:solidFill>
                    <a:schemeClr val="tx1"/>
                  </a:solidFill>
                  <a:ea typeface="Century Gothic" charset="0"/>
                  <a:cs typeface="Century Gothic" charset="0"/>
                </a:rPr>
                <a:t>Noradrenergic and specific Serotonergic</a:t>
              </a:r>
              <a:br>
                <a:rPr lang="en-GB" altLang="en-US" sz="1400" b="1" dirty="0">
                  <a:solidFill>
                    <a:schemeClr val="tx1"/>
                  </a:solidFill>
                  <a:ea typeface="Century Gothic" charset="0"/>
                  <a:cs typeface="Century Gothic" charset="0"/>
                </a:rPr>
              </a:br>
              <a:r>
                <a:rPr lang="en-GB" altLang="en-US" sz="1400" b="1" dirty="0">
                  <a:solidFill>
                    <a:schemeClr val="tx1"/>
                  </a:solidFill>
                  <a:ea typeface="Century Gothic" charset="0"/>
                  <a:cs typeface="Century Gothic" charset="0"/>
                </a:rPr>
                <a:t>Antidepressant</a:t>
              </a:r>
              <a:r>
                <a:rPr lang="en-GB" altLang="en-US" sz="1400" dirty="0">
                  <a:latin typeface="Century Gothic" charset="0"/>
                  <a:ea typeface="Century Gothic" charset="0"/>
                  <a:cs typeface="Century Gothic" charset="0"/>
                </a:rPr>
                <a:t> </a:t>
              </a:r>
              <a:r>
                <a:rPr lang="en-GB" altLang="en-US" sz="1400" b="1" dirty="0">
                  <a:solidFill>
                    <a:schemeClr val="tx1"/>
                  </a:solidFill>
                  <a:ea typeface="Century Gothic" charset="0"/>
                  <a:cs typeface="Century Gothic" charset="0"/>
                </a:rPr>
                <a:t>(</a:t>
              </a:r>
              <a:r>
                <a:rPr lang="en-GB" altLang="en-US" sz="1400" b="1" dirty="0" err="1">
                  <a:solidFill>
                    <a:srgbClr val="0432FF"/>
                  </a:solidFill>
                  <a:latin typeface="Century Gothic" charset="0"/>
                  <a:ea typeface="Century Gothic" charset="0"/>
                  <a:cs typeface="Century Gothic" charset="0"/>
                </a:rPr>
                <a:t>NaSSA</a:t>
              </a:r>
              <a:r>
                <a:rPr lang="en-GB" altLang="en-US" sz="1400" b="1" dirty="0">
                  <a:solidFill>
                    <a:schemeClr val="tx1"/>
                  </a:solidFill>
                  <a:latin typeface="Century Gothic" charset="0"/>
                  <a:ea typeface="Century Gothic" charset="0"/>
                  <a:cs typeface="Century Gothic" charset="0"/>
                </a:rPr>
                <a:t>)</a:t>
              </a:r>
              <a:endParaRPr lang="en-US" sz="1400" dirty="0">
                <a:solidFill>
                  <a:schemeClr val="tx1"/>
                </a:solidFill>
              </a:endParaRPr>
            </a:p>
            <a:p>
              <a:pPr algn="ctr"/>
              <a:endParaRPr lang="en-US" sz="1400" b="1" dirty="0">
                <a:solidFill>
                  <a:schemeClr val="tx1"/>
                </a:solidFill>
              </a:endParaRPr>
            </a:p>
            <a:p>
              <a:pPr algn="ctr"/>
              <a:endParaRPr lang="en-US" sz="1400" dirty="0">
                <a:solidFill>
                  <a:schemeClr val="tx1"/>
                </a:solidFill>
              </a:endParaRPr>
            </a:p>
          </p:txBody>
        </p:sp>
      </p:grpSp>
      <p:sp>
        <p:nvSpPr>
          <p:cNvPr id="12" name="مربع نص 11"/>
          <p:cNvSpPr txBox="1"/>
          <p:nvPr/>
        </p:nvSpPr>
        <p:spPr>
          <a:xfrm>
            <a:off x="-27056" y="299522"/>
            <a:ext cx="1838632" cy="293157"/>
          </a:xfrm>
          <a:prstGeom prst="rect">
            <a:avLst/>
          </a:prstGeom>
          <a:noFill/>
        </p:spPr>
        <p:txBody>
          <a:bodyPr wrap="square" rtlCol="1">
            <a:spAutoFit/>
          </a:bodyPr>
          <a:lstStyle/>
          <a:p>
            <a:r>
              <a:rPr lang="en-US" dirty="0" smtClean="0">
                <a:solidFill>
                  <a:schemeClr val="bg1">
                    <a:lumMod val="50000"/>
                  </a:schemeClr>
                </a:solidFill>
              </a:rPr>
              <a:t>Only in boys’ </a:t>
            </a:r>
            <a:r>
              <a:rPr lang="en-US" dirty="0" err="1" smtClean="0">
                <a:solidFill>
                  <a:schemeClr val="bg1">
                    <a:lumMod val="50000"/>
                  </a:schemeClr>
                </a:solidFill>
              </a:rPr>
              <a:t>sllides</a:t>
            </a:r>
            <a:endParaRPr lang="ar-SA" dirty="0">
              <a:solidFill>
                <a:schemeClr val="bg1">
                  <a:lumMod val="50000"/>
                </a:schemeClr>
              </a:solidFill>
            </a:endParaRPr>
          </a:p>
        </p:txBody>
      </p:sp>
      <p:sp>
        <p:nvSpPr>
          <p:cNvPr id="13" name="مربع نص 12"/>
          <p:cNvSpPr txBox="1"/>
          <p:nvPr/>
        </p:nvSpPr>
        <p:spPr>
          <a:xfrm>
            <a:off x="1425647" y="2754280"/>
            <a:ext cx="2802223" cy="293157"/>
          </a:xfrm>
          <a:prstGeom prst="rect">
            <a:avLst/>
          </a:prstGeom>
          <a:noFill/>
        </p:spPr>
        <p:txBody>
          <a:bodyPr wrap="square" rtlCol="1">
            <a:spAutoFit/>
          </a:bodyPr>
          <a:lstStyle/>
          <a:p>
            <a:r>
              <a:rPr lang="en-US" dirty="0" smtClean="0">
                <a:solidFill>
                  <a:schemeClr val="bg1">
                    <a:lumMod val="50000"/>
                  </a:schemeClr>
                </a:solidFill>
              </a:rPr>
              <a:t>Have mentioned in previous slide</a:t>
            </a:r>
            <a:endParaRPr lang="ar-SA" dirty="0">
              <a:solidFill>
                <a:schemeClr val="bg1">
                  <a:lumMod val="50000"/>
                </a:schemeClr>
              </a:solidFill>
            </a:endParaRPr>
          </a:p>
        </p:txBody>
      </p:sp>
    </p:spTree>
    <p:extLst>
      <p:ext uri="{BB962C8B-B14F-4D97-AF65-F5344CB8AC3E}">
        <p14:creationId xmlns:p14="http://schemas.microsoft.com/office/powerpoint/2010/main" val="153765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54615"/>
            <a:ext cx="6858000" cy="404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alt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Antidepressants</a:t>
            </a: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drugs (new group) </a:t>
            </a:r>
            <a:r>
              <a:rPr lang="en-US" sz="2800" b="1" dirty="0" err="1">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cont</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79308142"/>
              </p:ext>
            </p:extLst>
          </p:nvPr>
        </p:nvGraphicFramePr>
        <p:xfrm>
          <a:off x="0" y="4258652"/>
          <a:ext cx="6858000" cy="5611212"/>
        </p:xfrm>
        <a:graphic>
          <a:graphicData uri="http://schemas.openxmlformats.org/drawingml/2006/table">
            <a:tbl>
              <a:tblPr firstRow="1" bandRow="1">
                <a:tableStyleId>{5940675A-B579-460E-94D1-54222C63F5DA}</a:tableStyleId>
              </a:tblPr>
              <a:tblGrid>
                <a:gridCol w="477982">
                  <a:extLst>
                    <a:ext uri="{9D8B030D-6E8A-4147-A177-3AD203B41FA5}">
                      <a16:colId xmlns="" xmlns:a16="http://schemas.microsoft.com/office/drawing/2014/main" val="20000"/>
                    </a:ext>
                  </a:extLst>
                </a:gridCol>
                <a:gridCol w="3190009">
                  <a:extLst>
                    <a:ext uri="{9D8B030D-6E8A-4147-A177-3AD203B41FA5}">
                      <a16:colId xmlns="" xmlns:a16="http://schemas.microsoft.com/office/drawing/2014/main" val="20001"/>
                    </a:ext>
                  </a:extLst>
                </a:gridCol>
                <a:gridCol w="3190009">
                  <a:extLst>
                    <a:ext uri="{9D8B030D-6E8A-4147-A177-3AD203B41FA5}">
                      <a16:colId xmlns="" xmlns:a16="http://schemas.microsoft.com/office/drawing/2014/main" val="20002"/>
                    </a:ext>
                  </a:extLst>
                </a:gridCol>
              </a:tblGrid>
              <a:tr h="505842">
                <a:tc rowSpan="2">
                  <a:txBody>
                    <a:bodyPr/>
                    <a:lstStyle/>
                    <a:p>
                      <a:pPr marL="0" indent="0" algn="ctr">
                        <a:buFont typeface="Arial" charset="0"/>
                        <a:buNone/>
                      </a:pPr>
                      <a:r>
                        <a:rPr lang="en-US" sz="1600" b="1" dirty="0">
                          <a:solidFill>
                            <a:schemeClr val="tx1"/>
                          </a:solidFill>
                          <a:latin typeface="+mn-lt"/>
                        </a:rPr>
                        <a:t>Drug</a:t>
                      </a:r>
                    </a:p>
                  </a:txBody>
                  <a:tcPr vert="vert270" anchor="ctr">
                    <a:solidFill>
                      <a:schemeClr val="accent4"/>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GB" altLang="en-US" sz="1300" b="0" dirty="0">
                          <a:solidFill>
                            <a:schemeClr val="tx1"/>
                          </a:solidFill>
                          <a:effectLst/>
                          <a:latin typeface="+mn-lt"/>
                        </a:rPr>
                        <a:t>Serotonin-2A Antagonist and serotonin Reuptake Inhibitors (SARI</a:t>
                      </a:r>
                      <a:r>
                        <a:rPr lang="en-GB" altLang="en-US" sz="1300" dirty="0">
                          <a:solidFill>
                            <a:schemeClr val="tx1"/>
                          </a:solidFill>
                          <a:effectLst/>
                          <a:latin typeface="Arial" charset="0"/>
                        </a:rPr>
                        <a:t>)</a:t>
                      </a:r>
                      <a:endParaRPr lang="en-GB" altLang="en-US" sz="1300" b="0" dirty="0">
                        <a:solidFill>
                          <a:schemeClr val="tx1"/>
                        </a:solidFill>
                        <a:effectLst/>
                        <a:latin typeface="+mn-lt"/>
                      </a:endParaRPr>
                    </a:p>
                  </a:txBody>
                  <a:tcPr anchor="ctr">
                    <a:solidFill>
                      <a:srgbClr val="FFE6AF"/>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GB" altLang="en-US" sz="1300" b="0" dirty="0">
                          <a:solidFill>
                            <a:schemeClr val="tx1"/>
                          </a:solidFill>
                          <a:latin typeface="+mn-lt"/>
                        </a:rPr>
                        <a:t>NE Selective Reuptake Inhibitors (NRIs)</a:t>
                      </a:r>
                      <a:r>
                        <a:rPr lang="en-GB" altLang="en-US" sz="1300" b="0" baseline="0" dirty="0">
                          <a:solidFill>
                            <a:schemeClr val="tx1"/>
                          </a:solidFill>
                          <a:latin typeface="+mn-lt"/>
                        </a:rPr>
                        <a:t> </a:t>
                      </a:r>
                    </a:p>
                    <a:p>
                      <a:pPr marL="0" marR="0" indent="0" algn="ctr" defTabSz="514350" rtl="0" eaLnBrk="1" fontAlgn="auto" latinLnBrk="0" hangingPunct="1">
                        <a:lnSpc>
                          <a:spcPct val="100000"/>
                        </a:lnSpc>
                        <a:spcBef>
                          <a:spcPts val="0"/>
                        </a:spcBef>
                        <a:spcAft>
                          <a:spcPts val="0"/>
                        </a:spcAft>
                        <a:buClrTx/>
                        <a:buSzTx/>
                        <a:buFontTx/>
                        <a:buNone/>
                        <a:tabLst/>
                        <a:defRPr/>
                      </a:pPr>
                      <a:endParaRPr lang="en-GB" altLang="en-US" sz="1300" b="0" dirty="0">
                        <a:solidFill>
                          <a:schemeClr val="tx1"/>
                        </a:solidFill>
                        <a:effectLst/>
                        <a:latin typeface="+mn-lt"/>
                      </a:endParaRPr>
                    </a:p>
                  </a:txBody>
                  <a:tcPr anchor="ctr">
                    <a:solidFill>
                      <a:srgbClr val="FFE6AF"/>
                    </a:solidFill>
                  </a:tcPr>
                </a:tc>
                <a:extLst>
                  <a:ext uri="{0D108BD9-81ED-4DB2-BD59-A6C34878D82A}">
                    <a16:rowId xmlns="" xmlns:a16="http://schemas.microsoft.com/office/drawing/2014/main" val="10000"/>
                  </a:ext>
                </a:extLst>
              </a:tr>
              <a:tr h="590859">
                <a:tc v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GB" altLang="en-US" sz="1600" b="1" dirty="0">
                          <a:solidFill>
                            <a:srgbClr val="0432FF"/>
                          </a:solidFill>
                          <a:effectLst/>
                          <a:latin typeface="+mn-lt"/>
                        </a:rPr>
                        <a:t>Trazodone, Nefazodone </a:t>
                      </a:r>
                    </a:p>
                    <a:p>
                      <a:pPr marL="0" marR="0" indent="0" algn="ctr" defTabSz="514350" rtl="0" eaLnBrk="1" fontAlgn="auto" latinLnBrk="0" hangingPunct="1">
                        <a:lnSpc>
                          <a:spcPct val="100000"/>
                        </a:lnSpc>
                        <a:spcBef>
                          <a:spcPts val="0"/>
                        </a:spcBef>
                        <a:spcAft>
                          <a:spcPts val="0"/>
                        </a:spcAft>
                        <a:buClrTx/>
                        <a:buSzTx/>
                        <a:buFontTx/>
                        <a:buNone/>
                        <a:tabLst/>
                        <a:defRPr/>
                      </a:pPr>
                      <a:r>
                        <a:rPr lang="en-GB" altLang="en-US" sz="1200" b="0" dirty="0">
                          <a:solidFill>
                            <a:srgbClr val="FF0000"/>
                          </a:solidFill>
                          <a:effectLst/>
                          <a:latin typeface="+mn-lt"/>
                        </a:rPr>
                        <a:t>(Serotonin modulators</a:t>
                      </a:r>
                      <a:r>
                        <a:rPr lang="en-GB" altLang="en-US" sz="1200" b="0" dirty="0" smtClean="0">
                          <a:solidFill>
                            <a:srgbClr val="FF0000"/>
                          </a:solidFill>
                          <a:effectLst/>
                          <a:latin typeface="+mn-lt"/>
                        </a:rPr>
                        <a:t>) </a:t>
                      </a:r>
                      <a:r>
                        <a:rPr lang="en-GB" altLang="en-US" sz="1200" b="1" dirty="0" smtClean="0">
                          <a:solidFill>
                            <a:srgbClr val="FF0000"/>
                          </a:solidFill>
                          <a:effectLst/>
                          <a:latin typeface="+mn-lt"/>
                        </a:rPr>
                        <a:t>* very important </a:t>
                      </a:r>
                      <a:endParaRPr lang="en-GB" altLang="en-US" sz="1400" b="1" dirty="0">
                        <a:solidFill>
                          <a:srgbClr val="FF0000"/>
                        </a:solidFill>
                        <a:effectLst/>
                        <a:latin typeface="+mn-lt"/>
                      </a:endParaRPr>
                    </a:p>
                  </a:txBody>
                  <a:tcPr anchor="ctr">
                    <a:solidFill>
                      <a:srgbClr val="E1F0FF"/>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en-US" sz="1600" b="0" dirty="0" smtClean="0">
                          <a:solidFill>
                            <a:srgbClr val="0432FF"/>
                          </a:solidFill>
                          <a:latin typeface="+mn-lt"/>
                        </a:rPr>
                        <a:t>Reboxetine </a:t>
                      </a:r>
                      <a:r>
                        <a:rPr lang="en-US" altLang="en-US" sz="1600" b="0" dirty="0" smtClean="0">
                          <a:solidFill>
                            <a:srgbClr val="FF0000"/>
                          </a:solidFill>
                          <a:latin typeface="+mn-lt"/>
                        </a:rPr>
                        <a:t>(important)</a:t>
                      </a:r>
                      <a:endParaRPr lang="en-US" sz="1600" b="0" dirty="0">
                        <a:solidFill>
                          <a:srgbClr val="0432FF"/>
                        </a:solidFill>
                        <a:latin typeface="+mn-lt"/>
                      </a:endParaRPr>
                    </a:p>
                  </a:txBody>
                  <a:tcPr anchor="ctr">
                    <a:solidFill>
                      <a:srgbClr val="FFC1DF"/>
                    </a:solidFill>
                  </a:tcPr>
                </a:tc>
                <a:extLst>
                  <a:ext uri="{0D108BD9-81ED-4DB2-BD59-A6C34878D82A}">
                    <a16:rowId xmlns="" xmlns:a16="http://schemas.microsoft.com/office/drawing/2014/main" val="10001"/>
                  </a:ext>
                </a:extLst>
              </a:tr>
              <a:tr h="1752457">
                <a:tc>
                  <a:txBody>
                    <a:bodyPr/>
                    <a:lstStyle/>
                    <a:p>
                      <a:pPr marL="0" marR="0" indent="0" algn="ctr" defTabSz="514350" rtl="0" eaLnBrk="1" fontAlgn="auto" latinLnBrk="0" hangingPunct="1">
                        <a:lnSpc>
                          <a:spcPct val="90000"/>
                        </a:lnSpc>
                        <a:spcBef>
                          <a:spcPts val="0"/>
                        </a:spcBef>
                        <a:spcAft>
                          <a:spcPts val="0"/>
                        </a:spcAft>
                        <a:buClrTx/>
                        <a:buSzTx/>
                        <a:buFont typeface="Arial" charset="0"/>
                        <a:buNone/>
                        <a:tabLst/>
                        <a:defRPr/>
                      </a:pPr>
                      <a:r>
                        <a:rPr lang="en-US" sz="1600" b="1" dirty="0">
                          <a:latin typeface="+mn-lt"/>
                          <a:ea typeface="Kartika" charset="0"/>
                          <a:cs typeface="Kartika" charset="0"/>
                        </a:rPr>
                        <a:t>Action/Mech.</a:t>
                      </a:r>
                      <a:r>
                        <a:rPr lang="en-US" sz="1600" b="1" baseline="0" dirty="0">
                          <a:latin typeface="+mn-lt"/>
                          <a:ea typeface="Kartika" charset="0"/>
                          <a:cs typeface="Kartika" charset="0"/>
                        </a:rPr>
                        <a:t> of action</a:t>
                      </a:r>
                      <a:endParaRPr lang="en-US" sz="1600" b="1" dirty="0">
                        <a:latin typeface="+mn-lt"/>
                        <a:ea typeface="Kartika" charset="0"/>
                        <a:cs typeface="Kartika" charset="0"/>
                      </a:endParaRPr>
                    </a:p>
                  </a:txBody>
                  <a:tcPr vert="vert270" anchor="ctr">
                    <a:solidFill>
                      <a:schemeClr val="accent4"/>
                    </a:solidFill>
                  </a:tcPr>
                </a:tc>
                <a:tc>
                  <a:txBody>
                    <a:bodyPr/>
                    <a:lstStyle/>
                    <a:p>
                      <a:pPr marL="285750" indent="-285750" eaLnBrk="1" hangingPunct="1">
                        <a:lnSpc>
                          <a:spcPct val="100000"/>
                        </a:lnSpc>
                        <a:buClr>
                          <a:srgbClr val="7030A0"/>
                        </a:buClr>
                        <a:buFont typeface="Wingdings" charset="2"/>
                        <a:buChar char="§"/>
                      </a:pPr>
                      <a:r>
                        <a:rPr lang="en-GB" altLang="en-US" sz="1100" b="0" dirty="0">
                          <a:solidFill>
                            <a:schemeClr val="tx1"/>
                          </a:solidFill>
                          <a:effectLst/>
                          <a:latin typeface="+mn-lt"/>
                        </a:rPr>
                        <a:t>Blocks </a:t>
                      </a:r>
                      <a:r>
                        <a:rPr lang="en-GB" altLang="en-US" sz="1100" b="1" dirty="0">
                          <a:solidFill>
                            <a:srgbClr val="FF0000"/>
                          </a:solidFill>
                          <a:effectLst/>
                          <a:latin typeface="+mn-lt"/>
                        </a:rPr>
                        <a:t>5HT uptake </a:t>
                      </a:r>
                      <a:r>
                        <a:rPr lang="en-GB" altLang="en-US" sz="1100" b="0" dirty="0">
                          <a:solidFill>
                            <a:schemeClr val="tx1"/>
                          </a:solidFill>
                          <a:effectLst/>
                          <a:latin typeface="+mn-lt"/>
                        </a:rPr>
                        <a:t>selectively but in a less potent manner than tricyclics. This reduces depression.</a:t>
                      </a:r>
                    </a:p>
                    <a:p>
                      <a:pPr marL="285750" indent="-285750" eaLnBrk="1" hangingPunct="1">
                        <a:lnSpc>
                          <a:spcPct val="100000"/>
                        </a:lnSpc>
                        <a:buClr>
                          <a:srgbClr val="7030A0"/>
                        </a:buClr>
                        <a:buFont typeface="Wingdings" charset="2"/>
                        <a:buChar char="§"/>
                      </a:pPr>
                      <a:r>
                        <a:rPr lang="en-GB" altLang="en-US" sz="1100" b="0" dirty="0">
                          <a:solidFill>
                            <a:srgbClr val="FF0000"/>
                          </a:solidFill>
                          <a:effectLst/>
                          <a:latin typeface="+mn-lt"/>
                        </a:rPr>
                        <a:t>However, they are powerful 5HT2A antagonists, blockade of 5HT2A receptors stimulates 5HT1A receptors, which may help reduce depression.</a:t>
                      </a:r>
                    </a:p>
                    <a:p>
                      <a:pPr marL="285750" indent="-285750" eaLnBrk="1" hangingPunct="1">
                        <a:lnSpc>
                          <a:spcPct val="100000"/>
                        </a:lnSpc>
                        <a:buClr>
                          <a:srgbClr val="7030A0"/>
                        </a:buClr>
                        <a:buFont typeface="Wingdings" charset="2"/>
                        <a:buChar char="§"/>
                      </a:pPr>
                      <a:r>
                        <a:rPr lang="en-GB" altLang="en-US" sz="1100" b="1" dirty="0">
                          <a:solidFill>
                            <a:srgbClr val="FF0000"/>
                          </a:solidFill>
                          <a:effectLst/>
                          <a:latin typeface="+mn-lt"/>
                        </a:rPr>
                        <a:t>5HT2A antagonism also reduces the risk of sexual dysfunction,</a:t>
                      </a:r>
                      <a:r>
                        <a:rPr lang="en-GB" altLang="en-US" sz="1100" b="0" dirty="0">
                          <a:solidFill>
                            <a:schemeClr val="tx1"/>
                          </a:solidFill>
                          <a:effectLst/>
                          <a:latin typeface="+mn-lt"/>
                        </a:rPr>
                        <a:t> anxiety, sedation which is normally associated with SSRIs.</a:t>
                      </a:r>
                    </a:p>
                  </a:txBody>
                  <a:tcPr anchor="ctr"/>
                </a:tc>
                <a:tc>
                  <a:txBody>
                    <a:bodyPr/>
                    <a:lstStyle/>
                    <a:p>
                      <a:pPr marL="0" marR="0" indent="0" algn="l" defTabSz="514350" rtl="0" eaLnBrk="1" fontAlgn="auto" latinLnBrk="0" hangingPunct="1">
                        <a:lnSpc>
                          <a:spcPct val="100000"/>
                        </a:lnSpc>
                        <a:spcBef>
                          <a:spcPct val="0"/>
                        </a:spcBef>
                        <a:spcAft>
                          <a:spcPts val="0"/>
                        </a:spcAft>
                        <a:buClrTx/>
                        <a:buSzTx/>
                        <a:buFontTx/>
                        <a:buNone/>
                        <a:tabLst/>
                        <a:defRPr/>
                      </a:pPr>
                      <a:r>
                        <a:rPr lang="en-US" altLang="en-US" sz="1100" b="1" u="none" dirty="0">
                          <a:solidFill>
                            <a:srgbClr val="FF0000"/>
                          </a:solidFill>
                          <a:latin typeface="+mn-lt"/>
                        </a:rPr>
                        <a:t>Block only NET </a:t>
                      </a:r>
                      <a:r>
                        <a:rPr lang="en-US" sz="1100" kern="1200" dirty="0">
                          <a:solidFill>
                            <a:schemeClr val="bg1">
                              <a:lumMod val="50000"/>
                            </a:schemeClr>
                          </a:solidFill>
                          <a:effectLst/>
                          <a:latin typeface="+mn-lt"/>
                          <a:ea typeface="+mn-ea"/>
                          <a:cs typeface="+mn-cs"/>
                        </a:rPr>
                        <a:t>(norepinephrine transporter)</a:t>
                      </a:r>
                      <a:endParaRPr lang="en-US" altLang="en-US" sz="1100" b="1" u="none" dirty="0">
                        <a:solidFill>
                          <a:schemeClr val="bg1">
                            <a:lumMod val="50000"/>
                          </a:schemeClr>
                        </a:solidFill>
                        <a:latin typeface="+mn-lt"/>
                      </a:endParaRPr>
                    </a:p>
                    <a:p>
                      <a:pPr eaLnBrk="1" hangingPunct="1">
                        <a:spcBef>
                          <a:spcPct val="0"/>
                        </a:spcBef>
                        <a:buClrTx/>
                        <a:buSzTx/>
                        <a:buFontTx/>
                        <a:buNone/>
                      </a:pPr>
                      <a:r>
                        <a:rPr lang="en-US" altLang="en-US" sz="1100" b="0" dirty="0">
                          <a:solidFill>
                            <a:schemeClr val="tx1"/>
                          </a:solidFill>
                          <a:latin typeface="+mn-lt"/>
                        </a:rPr>
                        <a:t>No affinity for 5HT, DA, ADR, H, </a:t>
                      </a:r>
                      <a:r>
                        <a:rPr lang="en-US" altLang="en-US" sz="1100" b="0" dirty="0" err="1">
                          <a:solidFill>
                            <a:schemeClr val="tx1"/>
                          </a:solidFill>
                          <a:latin typeface="+mn-lt"/>
                        </a:rPr>
                        <a:t>mAch</a:t>
                      </a:r>
                      <a:r>
                        <a:rPr lang="en-US" altLang="en-US" sz="1100" b="0" dirty="0">
                          <a:solidFill>
                            <a:schemeClr val="tx1"/>
                          </a:solidFill>
                          <a:latin typeface="+mn-lt"/>
                        </a:rPr>
                        <a:t> receptors</a:t>
                      </a:r>
                    </a:p>
                    <a:p>
                      <a:pPr eaLnBrk="1" hangingPunct="1">
                        <a:spcBef>
                          <a:spcPct val="0"/>
                        </a:spcBef>
                        <a:buClrTx/>
                        <a:buSzTx/>
                        <a:buFontTx/>
                        <a:buNone/>
                      </a:pPr>
                      <a:r>
                        <a:rPr lang="en-US" altLang="en-US" sz="1100" b="0" dirty="0">
                          <a:solidFill>
                            <a:schemeClr val="tx1"/>
                          </a:solidFill>
                          <a:latin typeface="+mn-lt"/>
                        </a:rPr>
                        <a:t> </a:t>
                      </a:r>
                    </a:p>
                    <a:p>
                      <a:pPr marL="0" marR="0" indent="0" algn="l" defTabSz="514350" rtl="0" eaLnBrk="1" fontAlgn="auto" latinLnBrk="0" hangingPunct="1">
                        <a:lnSpc>
                          <a:spcPct val="100000"/>
                        </a:lnSpc>
                        <a:spcBef>
                          <a:spcPct val="0"/>
                        </a:spcBef>
                        <a:spcAft>
                          <a:spcPts val="0"/>
                        </a:spcAft>
                        <a:buClrTx/>
                        <a:buSzTx/>
                        <a:buFontTx/>
                        <a:buNone/>
                        <a:tabLst/>
                        <a:defRPr/>
                      </a:pPr>
                      <a:r>
                        <a:rPr lang="en-US" altLang="en-US" sz="1100" b="0" dirty="0">
                          <a:solidFill>
                            <a:schemeClr val="tx1"/>
                          </a:solidFill>
                          <a:latin typeface="+mn-lt"/>
                        </a:rPr>
                        <a:t>So, has positive effects on the </a:t>
                      </a:r>
                      <a:r>
                        <a:rPr lang="en-US" altLang="en-US" sz="1100" b="0" dirty="0">
                          <a:solidFill>
                            <a:srgbClr val="FF0000"/>
                          </a:solidFill>
                          <a:latin typeface="+mn-lt"/>
                        </a:rPr>
                        <a:t>concentration</a:t>
                      </a:r>
                      <a:r>
                        <a:rPr lang="en-US" altLang="en-US" sz="1100" b="0" dirty="0">
                          <a:solidFill>
                            <a:schemeClr val="tx1"/>
                          </a:solidFill>
                          <a:latin typeface="+mn-lt"/>
                        </a:rPr>
                        <a:t> and </a:t>
                      </a:r>
                      <a:r>
                        <a:rPr lang="en-US" altLang="en-US" sz="1100" b="0" dirty="0">
                          <a:solidFill>
                            <a:srgbClr val="FF0000"/>
                          </a:solidFill>
                          <a:latin typeface="+mn-lt"/>
                        </a:rPr>
                        <a:t>motivation</a:t>
                      </a:r>
                      <a:r>
                        <a:rPr lang="en-US" altLang="en-US" sz="1100" b="0" dirty="0">
                          <a:solidFill>
                            <a:schemeClr val="tx1"/>
                          </a:solidFill>
                          <a:latin typeface="+mn-lt"/>
                        </a:rPr>
                        <a:t> in particular. </a:t>
                      </a:r>
                      <a:r>
                        <a:rPr lang="en-US" sz="1100" kern="1200" dirty="0">
                          <a:solidFill>
                            <a:schemeClr val="bg1">
                              <a:lumMod val="50000"/>
                            </a:schemeClr>
                          </a:solidFill>
                          <a:effectLst/>
                          <a:latin typeface="+mn-lt"/>
                          <a:ea typeface="+mn-ea"/>
                          <a:cs typeface="+mn-cs"/>
                        </a:rPr>
                        <a:t>effects of NE. </a:t>
                      </a:r>
                      <a:endParaRPr lang="en-US" sz="1100" dirty="0">
                        <a:solidFill>
                          <a:schemeClr val="bg1">
                            <a:lumMod val="50000"/>
                          </a:schemeClr>
                        </a:solidFill>
                      </a:endParaRPr>
                    </a:p>
                    <a:p>
                      <a:pPr marL="285750" indent="-285750" eaLnBrk="1" hangingPunct="1">
                        <a:lnSpc>
                          <a:spcPct val="80000"/>
                        </a:lnSpc>
                        <a:buClr>
                          <a:srgbClr val="7030A0"/>
                        </a:buClr>
                        <a:buFont typeface="Wingdings" charset="2"/>
                        <a:buChar char="§"/>
                      </a:pPr>
                      <a:endParaRPr lang="en-GB" altLang="en-US" sz="1100" b="0" dirty="0">
                        <a:solidFill>
                          <a:schemeClr val="tx1"/>
                        </a:solidFill>
                        <a:effectLst/>
                        <a:latin typeface="+mn-lt"/>
                      </a:endParaRPr>
                    </a:p>
                  </a:txBody>
                  <a:tcPr anchor="ctr"/>
                </a:tc>
                <a:extLst>
                  <a:ext uri="{0D108BD9-81ED-4DB2-BD59-A6C34878D82A}">
                    <a16:rowId xmlns="" xmlns:a16="http://schemas.microsoft.com/office/drawing/2014/main" val="10002"/>
                  </a:ext>
                </a:extLst>
              </a:tr>
              <a:tr h="443060">
                <a:tc>
                  <a:txBody>
                    <a:bodyPr/>
                    <a:lstStyle/>
                    <a:p>
                      <a:pPr marL="0" indent="0" algn="ctr">
                        <a:buFont typeface="Arial" charset="0"/>
                        <a:buNone/>
                        <a:defRPr/>
                      </a:pPr>
                      <a:r>
                        <a:rPr lang="en-US" sz="1600" b="1" dirty="0">
                          <a:solidFill>
                            <a:schemeClr val="tx1"/>
                          </a:solidFill>
                          <a:latin typeface="+mn-lt"/>
                          <a:ea typeface="+mn-ea"/>
                        </a:rPr>
                        <a:t>uses</a:t>
                      </a:r>
                    </a:p>
                  </a:txBody>
                  <a:tcPr vert="vert270" anchor="ctr">
                    <a:solidFill>
                      <a:schemeClr val="accent4"/>
                    </a:solidFill>
                  </a:tcPr>
                </a:tc>
                <a:tc>
                  <a:txBody>
                    <a:bodyPr/>
                    <a:lstStyle/>
                    <a:p>
                      <a:pPr algn="ctr"/>
                      <a:r>
                        <a:rPr lang="en-US" sz="1100" dirty="0"/>
                        <a:t>-</a:t>
                      </a:r>
                    </a:p>
                  </a:txBody>
                  <a:tcPr anchor="ct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100" b="0" u="none" dirty="0">
                          <a:solidFill>
                            <a:schemeClr val="tx1"/>
                          </a:solidFill>
                          <a:latin typeface="+mn-lt"/>
                        </a:rPr>
                        <a:t>Safe to combine with SSRIs</a:t>
                      </a:r>
                    </a:p>
                    <a:p>
                      <a:pPr marL="0" marR="0" indent="0" algn="l" defTabSz="514350" rtl="0" eaLnBrk="1" fontAlgn="auto" latinLnBrk="0" hangingPunct="1">
                        <a:lnSpc>
                          <a:spcPct val="100000"/>
                        </a:lnSpc>
                        <a:spcBef>
                          <a:spcPts val="0"/>
                        </a:spcBef>
                        <a:spcAft>
                          <a:spcPts val="0"/>
                        </a:spcAft>
                        <a:buClrTx/>
                        <a:buSzTx/>
                        <a:buFontTx/>
                        <a:buNone/>
                        <a:tabLst/>
                        <a:defRPr/>
                      </a:pPr>
                      <a:r>
                        <a:rPr lang="en-US" sz="1100" kern="1200" dirty="0">
                          <a:solidFill>
                            <a:schemeClr val="bg1">
                              <a:lumMod val="50000"/>
                            </a:schemeClr>
                          </a:solidFill>
                          <a:effectLst/>
                          <a:latin typeface="+mn-lt"/>
                          <a:ea typeface="+mn-ea"/>
                          <a:cs typeface="+mn-cs"/>
                        </a:rPr>
                        <a:t>Clinical depression </a:t>
                      </a:r>
                      <a:endParaRPr lang="en-US" sz="1100" dirty="0">
                        <a:solidFill>
                          <a:schemeClr val="bg1">
                            <a:lumMod val="50000"/>
                          </a:schemeClr>
                        </a:solidFill>
                      </a:endParaRPr>
                    </a:p>
                    <a:p>
                      <a:pPr algn="ctr"/>
                      <a:endParaRPr lang="en-US" sz="1100" dirty="0"/>
                    </a:p>
                  </a:txBody>
                  <a:tcPr anchor="ctr"/>
                </a:tc>
                <a:extLst>
                  <a:ext uri="{0D108BD9-81ED-4DB2-BD59-A6C34878D82A}">
                    <a16:rowId xmlns="" xmlns:a16="http://schemas.microsoft.com/office/drawing/2014/main" val="10003"/>
                  </a:ext>
                </a:extLst>
              </a:tr>
              <a:tr h="1026228">
                <a:tc>
                  <a:txBody>
                    <a:bodyPr/>
                    <a:lstStyle/>
                    <a:p>
                      <a:pPr marL="0" indent="0" algn="ctr">
                        <a:buFont typeface="Arial" charset="0"/>
                        <a:buNone/>
                      </a:pPr>
                      <a:r>
                        <a:rPr lang="en-US" sz="1400" b="1" dirty="0">
                          <a:latin typeface="+mn-lt"/>
                          <a:ea typeface="Kartika" charset="0"/>
                          <a:cs typeface="Kartika" charset="0"/>
                        </a:rPr>
                        <a:t>ADRs</a:t>
                      </a:r>
                      <a:endParaRPr lang="en-US" sz="1400" b="1" dirty="0">
                        <a:solidFill>
                          <a:schemeClr val="tx1"/>
                        </a:solidFill>
                        <a:latin typeface="+mn-lt"/>
                      </a:endParaRPr>
                    </a:p>
                  </a:txBody>
                  <a:tcPr vert="vert270" anchor="ctr">
                    <a:solidFill>
                      <a:schemeClr val="accent4"/>
                    </a:solidFill>
                  </a:tcPr>
                </a:tc>
                <a:tc>
                  <a:txBody>
                    <a:bodyPr/>
                    <a:lstStyle/>
                    <a:p>
                      <a:pPr algn="ctr"/>
                      <a:r>
                        <a:rPr lang="en-US" sz="1100" dirty="0" smtClean="0">
                          <a:solidFill>
                            <a:srgbClr val="FF0000"/>
                          </a:solidFill>
                        </a:rPr>
                        <a:t>sexual </a:t>
                      </a:r>
                      <a:r>
                        <a:rPr lang="en-US" sz="1100" dirty="0" err="1" smtClean="0">
                          <a:solidFill>
                            <a:srgbClr val="FF0000"/>
                          </a:solidFill>
                        </a:rPr>
                        <a:t>dysfunction,anixity</a:t>
                      </a:r>
                      <a:r>
                        <a:rPr lang="en-US" sz="1100" dirty="0" smtClean="0">
                          <a:solidFill>
                            <a:srgbClr val="FF0000"/>
                          </a:solidFill>
                        </a:rPr>
                        <a:t> ,sedation</a:t>
                      </a:r>
                      <a:r>
                        <a:rPr lang="en-US" sz="1100" baseline="0" dirty="0" smtClean="0">
                          <a:solidFill>
                            <a:srgbClr val="FF0000"/>
                          </a:solidFill>
                        </a:rPr>
                        <a:t> </a:t>
                      </a:r>
                      <a:endParaRPr lang="en-US" sz="1100" dirty="0" smtClean="0">
                        <a:solidFill>
                          <a:srgbClr val="FF0000"/>
                        </a:solidFill>
                      </a:endParaRPr>
                    </a:p>
                    <a:p>
                      <a:pPr algn="ctr"/>
                      <a:r>
                        <a:rPr lang="en-US" sz="1100" dirty="0" smtClean="0">
                          <a:solidFill>
                            <a:srgbClr val="00B050"/>
                          </a:solidFill>
                        </a:rPr>
                        <a:t>Any thing decrease serotonin causes sexual dysfunction </a:t>
                      </a:r>
                      <a:endParaRPr lang="en-US" sz="1100" dirty="0">
                        <a:solidFill>
                          <a:srgbClr val="00B050"/>
                        </a:solidFill>
                      </a:endParaRPr>
                    </a:p>
                  </a:txBody>
                  <a:tcPr anchor="ct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100" b="0" dirty="0">
                          <a:latin typeface="+mn-lt"/>
                        </a:rPr>
                        <a:t>Minimal side effects only related to activation of ADR system as :</a:t>
                      </a:r>
                    </a:p>
                    <a:p>
                      <a:pPr marL="171450" marR="0" indent="-171450" algn="l" defTabSz="514350" rtl="0" eaLnBrk="1" fontAlgn="auto" latinLnBrk="0" hangingPunct="1">
                        <a:lnSpc>
                          <a:spcPct val="100000"/>
                        </a:lnSpc>
                        <a:spcBef>
                          <a:spcPts val="0"/>
                        </a:spcBef>
                        <a:spcAft>
                          <a:spcPts val="0"/>
                        </a:spcAft>
                        <a:buClrTx/>
                        <a:buSzTx/>
                        <a:buFontTx/>
                        <a:buBlip>
                          <a:blip r:embed="rId3"/>
                        </a:buBlip>
                        <a:tabLst/>
                        <a:defRPr/>
                      </a:pPr>
                      <a:r>
                        <a:rPr lang="en-US" altLang="en-US" sz="1100" b="0" dirty="0">
                          <a:latin typeface="+mn-lt"/>
                        </a:rPr>
                        <a:t>Tremor</a:t>
                      </a:r>
                    </a:p>
                    <a:p>
                      <a:pPr marL="171450" marR="0" indent="-171450" algn="l" defTabSz="514350" rtl="0" eaLnBrk="1" fontAlgn="auto" latinLnBrk="0" hangingPunct="1">
                        <a:lnSpc>
                          <a:spcPct val="100000"/>
                        </a:lnSpc>
                        <a:spcBef>
                          <a:spcPts val="0"/>
                        </a:spcBef>
                        <a:spcAft>
                          <a:spcPts val="0"/>
                        </a:spcAft>
                        <a:buClrTx/>
                        <a:buSzTx/>
                        <a:buFontTx/>
                        <a:buBlip>
                          <a:blip r:embed="rId4"/>
                        </a:buBlip>
                        <a:tabLst/>
                        <a:defRPr/>
                      </a:pPr>
                      <a:r>
                        <a:rPr lang="en-US" altLang="en-US" sz="1100" b="0" dirty="0">
                          <a:latin typeface="+mn-lt"/>
                        </a:rPr>
                        <a:t>Tachycardia</a:t>
                      </a:r>
                    </a:p>
                    <a:p>
                      <a:pPr marL="171450" marR="0" indent="-171450" algn="l" defTabSz="514350" rtl="0" eaLnBrk="1" fontAlgn="auto" latinLnBrk="0" hangingPunct="1">
                        <a:lnSpc>
                          <a:spcPct val="100000"/>
                        </a:lnSpc>
                        <a:spcBef>
                          <a:spcPts val="0"/>
                        </a:spcBef>
                        <a:spcAft>
                          <a:spcPts val="0"/>
                        </a:spcAft>
                        <a:buClrTx/>
                        <a:buSzTx/>
                        <a:buFontTx/>
                        <a:buBlip>
                          <a:blip r:embed="rId5"/>
                        </a:buBlip>
                        <a:tabLst/>
                        <a:defRPr/>
                      </a:pPr>
                      <a:r>
                        <a:rPr lang="en-US" altLang="en-US" sz="1100" b="0" dirty="0">
                          <a:latin typeface="+mn-lt"/>
                        </a:rPr>
                        <a:t>urinary </a:t>
                      </a:r>
                      <a:r>
                        <a:rPr lang="en-US" altLang="en-US" sz="1100" b="0" dirty="0" smtClean="0">
                          <a:latin typeface="+mn-lt"/>
                        </a:rPr>
                        <a:t>hesitancy</a:t>
                      </a:r>
                      <a:r>
                        <a:rPr lang="en-US" altLang="en-US" sz="1100" b="0" baseline="0" dirty="0">
                          <a:latin typeface="+mn-lt"/>
                        </a:rPr>
                        <a:t> </a:t>
                      </a:r>
                      <a:endParaRPr lang="en-US" altLang="en-US" sz="1100" b="0" baseline="0" dirty="0" smtClean="0">
                        <a:latin typeface="+mn-lt"/>
                      </a:endParaRPr>
                    </a:p>
                    <a:p>
                      <a:pPr marL="0" marR="0" indent="0" algn="l" defTabSz="514350" rtl="0" eaLnBrk="1" fontAlgn="auto" latinLnBrk="0" hangingPunct="1">
                        <a:lnSpc>
                          <a:spcPct val="100000"/>
                        </a:lnSpc>
                        <a:spcBef>
                          <a:spcPts val="0"/>
                        </a:spcBef>
                        <a:spcAft>
                          <a:spcPts val="0"/>
                        </a:spcAft>
                        <a:buClrTx/>
                        <a:buSzTx/>
                        <a:buFont typeface="Arial" charset="0"/>
                        <a:buNone/>
                        <a:tabLst/>
                        <a:defRPr/>
                      </a:pPr>
                      <a:r>
                        <a:rPr lang="en-US" altLang="en-US" sz="1100" b="0" baseline="0" dirty="0" smtClean="0">
                          <a:solidFill>
                            <a:srgbClr val="00B050"/>
                          </a:solidFill>
                          <a:latin typeface="+mn-lt"/>
                        </a:rPr>
                        <a:t>     Hypertension </a:t>
                      </a:r>
                      <a:endParaRPr lang="en-US" altLang="en-US" sz="1100" b="0" dirty="0" smtClean="0">
                        <a:solidFill>
                          <a:srgbClr val="00B050"/>
                        </a:solidFill>
                        <a:latin typeface="+mn-lt"/>
                      </a:endParaRPr>
                    </a:p>
                  </a:txBody>
                  <a:tcPr anchor="ctr"/>
                </a:tc>
                <a:extLst>
                  <a:ext uri="{0D108BD9-81ED-4DB2-BD59-A6C34878D82A}">
                    <a16:rowId xmlns="" xmlns:a16="http://schemas.microsoft.com/office/drawing/2014/main" val="10004"/>
                  </a:ext>
                </a:extLst>
              </a:tr>
              <a:tr h="1070414">
                <a:tc>
                  <a:txBody>
                    <a:bodyPr/>
                    <a:lstStyle/>
                    <a:p>
                      <a:pPr marL="0" indent="0" algn="ctr">
                        <a:buFont typeface="Arial" charset="0"/>
                        <a:buNone/>
                      </a:pPr>
                      <a:r>
                        <a:rPr lang="en-US" sz="1600" b="1" dirty="0">
                          <a:latin typeface="+mn-lt"/>
                          <a:ea typeface="Kartika" charset="0"/>
                          <a:cs typeface="Kartika" charset="0"/>
                        </a:rPr>
                        <a:t>Notes </a:t>
                      </a:r>
                      <a:endParaRPr lang="en-US" sz="1600" b="1" dirty="0">
                        <a:solidFill>
                          <a:schemeClr val="tx1"/>
                        </a:solidFill>
                      </a:endParaRPr>
                    </a:p>
                  </a:txBody>
                  <a:tcPr vert="vert270" anchor="ctr">
                    <a:solidFill>
                      <a:schemeClr val="accent4"/>
                    </a:solidFill>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100" b="0" dirty="0" err="1">
                          <a:solidFill>
                            <a:srgbClr val="0432FF"/>
                          </a:solidFill>
                          <a:effectLst/>
                          <a:latin typeface="+mn-lt"/>
                        </a:rPr>
                        <a:t>Nefazodone</a:t>
                      </a:r>
                      <a:r>
                        <a:rPr lang="en-US" altLang="en-US" sz="1100" b="1" dirty="0">
                          <a:solidFill>
                            <a:srgbClr val="0432FF"/>
                          </a:solidFill>
                          <a:effectLst/>
                          <a:latin typeface="+mn-lt"/>
                        </a:rPr>
                        <a:t>: </a:t>
                      </a:r>
                      <a:r>
                        <a:rPr lang="en-US" altLang="en-US" sz="1100" b="0" dirty="0">
                          <a:effectLst/>
                          <a:latin typeface="+mn-lt"/>
                        </a:rPr>
                        <a:t>Structurally related to </a:t>
                      </a:r>
                      <a:r>
                        <a:rPr lang="en-US" altLang="en-US" sz="1100" b="0" kern="1200" dirty="0">
                          <a:solidFill>
                            <a:srgbClr val="0432FF"/>
                          </a:solidFill>
                          <a:effectLst/>
                          <a:latin typeface="+mn-lt"/>
                          <a:ea typeface="+mn-ea"/>
                          <a:cs typeface="+mn-cs"/>
                        </a:rPr>
                        <a:t>trazodone</a:t>
                      </a:r>
                      <a:r>
                        <a:rPr lang="en-US" altLang="en-US" sz="1100" b="0" dirty="0">
                          <a:effectLst/>
                          <a:latin typeface="+mn-lt"/>
                        </a:rPr>
                        <a:t> but has less sedative effect and does not block </a:t>
                      </a:r>
                      <a:r>
                        <a:rPr lang="el-GR" altLang="en-US" sz="1100" b="0" dirty="0">
                          <a:effectLst/>
                          <a:latin typeface="+mn-lt"/>
                        </a:rPr>
                        <a:t>α</a:t>
                      </a:r>
                      <a:r>
                        <a:rPr lang="en-US" altLang="en-US" sz="1100" b="0" dirty="0">
                          <a:effectLst/>
                          <a:latin typeface="+mn-lt"/>
                        </a:rPr>
                        <a:t>- adrenoceptors however; like most SSRI inhibit P450 3A4 isoenzyme.</a:t>
                      </a:r>
                    </a:p>
                  </a:txBody>
                  <a:tcPr anchor="ct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endParaRPr lang="en-US" altLang="en-US" sz="1100" b="0" dirty="0">
                        <a:effectLst/>
                        <a:latin typeface="+mn-lt"/>
                      </a:endParaRPr>
                    </a:p>
                  </a:txBody>
                  <a:tcPr anchor="ctr"/>
                </a:tc>
                <a:extLst>
                  <a:ext uri="{0D108BD9-81ED-4DB2-BD59-A6C34878D82A}">
                    <a16:rowId xmlns="" xmlns:a16="http://schemas.microsoft.com/office/drawing/2014/main" val="10005"/>
                  </a:ext>
                </a:extLst>
              </a:tr>
            </a:tbl>
          </a:graphicData>
        </a:graphic>
      </p:graphicFrame>
      <p:sp>
        <p:nvSpPr>
          <p:cNvPr id="9" name="Rectangle 8"/>
          <p:cNvSpPr/>
          <p:nvPr/>
        </p:nvSpPr>
        <p:spPr>
          <a:xfrm>
            <a:off x="0" y="0"/>
            <a:ext cx="6858000" cy="406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Other types of new anti-depressant  </a:t>
            </a:r>
          </a:p>
        </p:txBody>
      </p:sp>
      <p:graphicFrame>
        <p:nvGraphicFramePr>
          <p:cNvPr id="10" name="Diagram 9"/>
          <p:cNvGraphicFramePr/>
          <p:nvPr>
            <p:extLst>
              <p:ext uri="{D42A27DB-BD31-4B8C-83A1-F6EECF244321}">
                <p14:modId xmlns:p14="http://schemas.microsoft.com/office/powerpoint/2010/main" val="769063711"/>
              </p:ext>
            </p:extLst>
          </p:nvPr>
        </p:nvGraphicFramePr>
        <p:xfrm>
          <a:off x="126124" y="128392"/>
          <a:ext cx="6479628" cy="304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14" descr="Picture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6632" y="8819535"/>
            <a:ext cx="1941872" cy="102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p:cNvSpPr/>
          <p:nvPr/>
        </p:nvSpPr>
        <p:spPr>
          <a:xfrm>
            <a:off x="3697253" y="9102949"/>
            <a:ext cx="1261051" cy="307777"/>
          </a:xfrm>
          <a:prstGeom prst="rect">
            <a:avLst/>
          </a:prstGeom>
        </p:spPr>
        <p:txBody>
          <a:bodyPr wrap="none">
            <a:spAutoFit/>
          </a:bodyPr>
          <a:lstStyle/>
          <a:p>
            <a:r>
              <a:rPr lang="en-US" altLang="en-US" sz="1400" dirty="0">
                <a:solidFill>
                  <a:srgbClr val="0432FF"/>
                </a:solidFill>
              </a:rPr>
              <a:t>Reboxetine </a:t>
            </a:r>
            <a:r>
              <a:rPr lang="en-GB" altLang="en-US" sz="1400" b="1" dirty="0" smtClean="0">
                <a:solidFill>
                  <a:srgbClr val="0432FF"/>
                </a:solidFill>
                <a:sym typeface="Wingdings"/>
              </a:rPr>
              <a:t></a:t>
            </a:r>
            <a:r>
              <a:rPr lang="en-US" altLang="en-US" sz="1400" dirty="0" smtClean="0">
                <a:solidFill>
                  <a:srgbClr val="0432FF"/>
                </a:solidFill>
              </a:rPr>
              <a:t> </a:t>
            </a:r>
            <a:endParaRPr lang="ar-SA" dirty="0"/>
          </a:p>
        </p:txBody>
      </p:sp>
    </p:spTree>
    <p:extLst>
      <p:ext uri="{BB962C8B-B14F-4D97-AF65-F5344CB8AC3E}">
        <p14:creationId xmlns:p14="http://schemas.microsoft.com/office/powerpoint/2010/main" val="1669830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5364431"/>
              </p:ext>
            </p:extLst>
          </p:nvPr>
        </p:nvGraphicFramePr>
        <p:xfrm>
          <a:off x="476655" y="404038"/>
          <a:ext cx="6381344" cy="5440012"/>
        </p:xfrm>
        <a:graphic>
          <a:graphicData uri="http://schemas.openxmlformats.org/drawingml/2006/table">
            <a:tbl>
              <a:tblPr firstRow="1" bandRow="1">
                <a:tableStyleId>{5940675A-B579-460E-94D1-54222C63F5DA}</a:tableStyleId>
              </a:tblPr>
              <a:tblGrid>
                <a:gridCol w="3370553">
                  <a:extLst>
                    <a:ext uri="{9D8B030D-6E8A-4147-A177-3AD203B41FA5}">
                      <a16:colId xmlns="" xmlns:a16="http://schemas.microsoft.com/office/drawing/2014/main" val="20000"/>
                    </a:ext>
                  </a:extLst>
                </a:gridCol>
                <a:gridCol w="3010791">
                  <a:extLst>
                    <a:ext uri="{9D8B030D-6E8A-4147-A177-3AD203B41FA5}">
                      <a16:colId xmlns="" xmlns:a16="http://schemas.microsoft.com/office/drawing/2014/main" val="20001"/>
                    </a:ext>
                  </a:extLst>
                </a:gridCol>
              </a:tblGrid>
              <a:tr h="470839">
                <a:tc>
                  <a:txBody>
                    <a:bodyPr/>
                    <a:lstStyle/>
                    <a:p>
                      <a:pPr marL="0" algn="ctr" defTabSz="514350" rtl="0" eaLnBrk="1" latinLnBrk="0" hangingPunct="1"/>
                      <a:r>
                        <a:rPr lang="en-US" sz="1300" b="0" kern="1200" dirty="0">
                          <a:solidFill>
                            <a:schemeClr val="tx1"/>
                          </a:solidFill>
                          <a:effectLst/>
                          <a:latin typeface="+mn-lt"/>
                          <a:ea typeface="+mn-ea"/>
                          <a:cs typeface="+mn-cs"/>
                        </a:rPr>
                        <a:t>Serotonin and Noradrenaline Reuptake Inhibitors (SNRIs)</a:t>
                      </a:r>
                    </a:p>
                  </a:txBody>
                  <a:tcPr anchor="ctr">
                    <a:solidFill>
                      <a:srgbClr val="FFE6AF">
                        <a:alpha val="49804"/>
                      </a:srgbClr>
                    </a:solidFill>
                  </a:tcPr>
                </a:tc>
                <a:tc>
                  <a:txBody>
                    <a:bodyPr/>
                    <a:lstStyle/>
                    <a:p>
                      <a:pPr marL="0" algn="ctr" defTabSz="514350" rtl="0" eaLnBrk="1" latinLnBrk="0" hangingPunct="1">
                        <a:lnSpc>
                          <a:spcPct val="100000"/>
                        </a:lnSpc>
                        <a:defRPr/>
                      </a:pPr>
                      <a:r>
                        <a:rPr lang="en-US" sz="1300" b="0" kern="1200" dirty="0">
                          <a:solidFill>
                            <a:schemeClr val="tx1"/>
                          </a:solidFill>
                          <a:effectLst/>
                          <a:latin typeface="+mn-lt"/>
                          <a:ea typeface="+mn-ea"/>
                          <a:cs typeface="+mn-cs"/>
                        </a:rPr>
                        <a:t>Norepinephrine and Dopamine Reuptake Inhibitor (NDRI)</a:t>
                      </a:r>
                    </a:p>
                  </a:txBody>
                  <a:tcPr anchor="ctr">
                    <a:solidFill>
                      <a:srgbClr val="FFE6AF">
                        <a:alpha val="45882"/>
                      </a:srgbClr>
                    </a:solidFill>
                  </a:tcPr>
                </a:tc>
                <a:extLst>
                  <a:ext uri="{0D108BD9-81ED-4DB2-BD59-A6C34878D82A}">
                    <a16:rowId xmlns="" xmlns:a16="http://schemas.microsoft.com/office/drawing/2014/main" val="10000"/>
                  </a:ext>
                </a:extLst>
              </a:tr>
              <a:tr h="343285">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GB" altLang="en-US" sz="1600" b="1" kern="1200" dirty="0">
                          <a:solidFill>
                            <a:srgbClr val="0432FF"/>
                          </a:solidFill>
                          <a:effectLst/>
                          <a:latin typeface="+mn-lt"/>
                          <a:ea typeface="+mn-ea"/>
                          <a:cs typeface="+mn-cs"/>
                        </a:rPr>
                        <a:t>Venlafaxine</a:t>
                      </a:r>
                      <a:r>
                        <a:rPr lang="en-US" altLang="en-US" sz="1600" b="0" kern="1200" dirty="0">
                          <a:solidFill>
                            <a:srgbClr val="0432FF"/>
                          </a:solidFill>
                          <a:effectLst/>
                          <a:latin typeface="+mn-lt"/>
                          <a:ea typeface="+mn-ea"/>
                          <a:cs typeface="+mn-cs"/>
                        </a:rPr>
                        <a:t> </a:t>
                      </a:r>
                      <a:r>
                        <a:rPr lang="en-US" altLang="en-US" sz="1200" b="0" kern="1200" dirty="0">
                          <a:solidFill>
                            <a:schemeClr val="tx1"/>
                          </a:solidFill>
                          <a:effectLst/>
                          <a:latin typeface="+mn-lt"/>
                          <a:ea typeface="+mn-ea"/>
                          <a:cs typeface="+mn-cs"/>
                        </a:rPr>
                        <a:t>(</a:t>
                      </a:r>
                      <a:r>
                        <a:rPr lang="en-US" altLang="en-US" sz="1200" b="0" kern="1200" dirty="0" err="1">
                          <a:solidFill>
                            <a:schemeClr val="tx1"/>
                          </a:solidFill>
                          <a:effectLst/>
                          <a:latin typeface="+mn-lt"/>
                          <a:ea typeface="+mn-ea"/>
                          <a:cs typeface="+mn-cs"/>
                        </a:rPr>
                        <a:t>effexor</a:t>
                      </a:r>
                      <a:r>
                        <a:rPr lang="en-US" altLang="en-US" sz="1200" b="0" kern="1200" dirty="0">
                          <a:solidFill>
                            <a:schemeClr val="tx1"/>
                          </a:solidFill>
                          <a:effectLst/>
                          <a:latin typeface="+mn-lt"/>
                          <a:ea typeface="+mn-ea"/>
                          <a:cs typeface="+mn-cs"/>
                        </a:rPr>
                        <a:t>)</a:t>
                      </a:r>
                      <a:endParaRPr lang="en-US" sz="1600" b="0" kern="1200" dirty="0">
                        <a:solidFill>
                          <a:schemeClr val="tx1"/>
                        </a:solidFill>
                        <a:effectLst/>
                        <a:latin typeface="+mn-lt"/>
                        <a:ea typeface="+mn-ea"/>
                        <a:cs typeface="+mn-cs"/>
                      </a:endParaRPr>
                    </a:p>
                  </a:txBody>
                  <a:tcPr anchor="ctr">
                    <a:solidFill>
                      <a:schemeClr val="accent6">
                        <a:lumMod val="40000"/>
                        <a:lumOff val="60000"/>
                      </a:scheme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altLang="en-US" sz="1600" b="1" kern="1200" dirty="0" smtClean="0">
                          <a:solidFill>
                            <a:srgbClr val="0432FF"/>
                          </a:solidFill>
                          <a:effectLst/>
                          <a:latin typeface="+mn-lt"/>
                          <a:ea typeface="+mn-ea"/>
                          <a:cs typeface="+mn-cs"/>
                        </a:rPr>
                        <a:t>Bupropion</a:t>
                      </a:r>
                      <a:r>
                        <a:rPr lang="en-US" altLang="en-US" sz="1600" b="0" kern="1200" dirty="0" smtClean="0">
                          <a:solidFill>
                            <a:srgbClr val="0432FF"/>
                          </a:solidFill>
                          <a:effectLst/>
                          <a:latin typeface="+mn-lt"/>
                          <a:ea typeface="+mn-ea"/>
                          <a:cs typeface="+mn-cs"/>
                        </a:rPr>
                        <a:t> </a:t>
                      </a:r>
                      <a:r>
                        <a:rPr lang="en-US" altLang="en-US" sz="1600" b="1" kern="1200" dirty="0" smtClean="0">
                          <a:solidFill>
                            <a:srgbClr val="FF0000"/>
                          </a:solidFill>
                          <a:effectLst/>
                          <a:latin typeface="+mn-lt"/>
                          <a:ea typeface="+mn-ea"/>
                          <a:cs typeface="+mn-cs"/>
                        </a:rPr>
                        <a:t>*very</a:t>
                      </a:r>
                      <a:r>
                        <a:rPr lang="en-US" altLang="en-US" sz="1600" b="1" kern="1200" baseline="0" dirty="0" smtClean="0">
                          <a:solidFill>
                            <a:srgbClr val="FF0000"/>
                          </a:solidFill>
                          <a:effectLst/>
                          <a:latin typeface="+mn-lt"/>
                          <a:ea typeface="+mn-ea"/>
                          <a:cs typeface="+mn-cs"/>
                        </a:rPr>
                        <a:t> </a:t>
                      </a:r>
                      <a:r>
                        <a:rPr lang="en-US" altLang="en-US" sz="1600" b="1" kern="1200" dirty="0" smtClean="0">
                          <a:solidFill>
                            <a:srgbClr val="FF0000"/>
                          </a:solidFill>
                          <a:effectLst/>
                          <a:latin typeface="+mn-lt"/>
                          <a:ea typeface="+mn-ea"/>
                          <a:cs typeface="+mn-cs"/>
                        </a:rPr>
                        <a:t>important</a:t>
                      </a:r>
                      <a:endParaRPr lang="en-AU" sz="1600" b="1" kern="1200" dirty="0">
                        <a:solidFill>
                          <a:srgbClr val="0432FF"/>
                        </a:solidFill>
                        <a:effectLst/>
                        <a:latin typeface="+mn-lt"/>
                        <a:ea typeface="+mn-ea"/>
                        <a:cs typeface="+mn-cs"/>
                      </a:endParaRPr>
                    </a:p>
                  </a:txBody>
                  <a:tcPr anchor="ctr">
                    <a:solidFill>
                      <a:srgbClr val="FFFF00">
                        <a:alpha val="50196"/>
                      </a:srgbClr>
                    </a:solidFill>
                  </a:tcPr>
                </a:tc>
                <a:extLst>
                  <a:ext uri="{0D108BD9-81ED-4DB2-BD59-A6C34878D82A}">
                    <a16:rowId xmlns="" xmlns:a16="http://schemas.microsoft.com/office/drawing/2014/main" val="10001"/>
                  </a:ext>
                </a:extLst>
              </a:tr>
              <a:tr h="1045653">
                <a:tc>
                  <a:txBody>
                    <a:bodyPr/>
                    <a:lstStyle/>
                    <a:p>
                      <a:pPr eaLnBrk="1" hangingPunct="1">
                        <a:buFont typeface="Wingdings" charset="2"/>
                        <a:buNone/>
                      </a:pPr>
                      <a:r>
                        <a:rPr lang="en-GB" altLang="en-US" sz="1300" b="0" kern="1200" dirty="0">
                          <a:solidFill>
                            <a:schemeClr val="tx1"/>
                          </a:solidFill>
                          <a:effectLst/>
                          <a:latin typeface="+mn-lt"/>
                          <a:ea typeface="+mn-ea"/>
                          <a:cs typeface="+mn-cs"/>
                        </a:rPr>
                        <a:t>Selective 5HT and NE uptake blockers combines the action of SSRI and NRI.</a:t>
                      </a:r>
                    </a:p>
                    <a:p>
                      <a:pPr eaLnBrk="1" hangingPunct="1">
                        <a:buFont typeface="Wingdings" charset="2"/>
                        <a:buNone/>
                      </a:pPr>
                      <a:r>
                        <a:rPr lang="en-GB" altLang="en-US" sz="1300" b="0" kern="1200" dirty="0">
                          <a:solidFill>
                            <a:schemeClr val="tx1"/>
                          </a:solidFill>
                          <a:effectLst/>
                          <a:latin typeface="+mn-lt"/>
                          <a:ea typeface="+mn-ea"/>
                          <a:cs typeface="+mn-cs"/>
                        </a:rPr>
                        <a:t>But without α1, M1 cholinergic  or H receptor </a:t>
                      </a:r>
                    </a:p>
                    <a:p>
                      <a:pPr eaLnBrk="1" hangingPunct="1">
                        <a:buFont typeface="Wingdings" charset="2"/>
                        <a:buNone/>
                      </a:pPr>
                      <a:r>
                        <a:rPr lang="en-GB" altLang="en-US" sz="1300" b="0" kern="1200" dirty="0">
                          <a:solidFill>
                            <a:schemeClr val="tx1"/>
                          </a:solidFill>
                          <a:effectLst/>
                          <a:latin typeface="+mn-lt"/>
                          <a:ea typeface="+mn-ea"/>
                          <a:cs typeface="+mn-cs"/>
                        </a:rPr>
                        <a:t>blocking  properties.</a:t>
                      </a:r>
                    </a:p>
                  </a:txBody>
                  <a:tcPr anchor="ctr"/>
                </a:tc>
                <a:tc>
                  <a:txBody>
                    <a:bodyPr/>
                    <a:lstStyle/>
                    <a:p>
                      <a:r>
                        <a:rPr lang="en-US" altLang="en-US" sz="1300" b="0" kern="1200" dirty="0">
                          <a:solidFill>
                            <a:schemeClr val="tx1"/>
                          </a:solidFill>
                          <a:effectLst/>
                          <a:latin typeface="+mn-lt"/>
                          <a:ea typeface="+mn-ea"/>
                          <a:cs typeface="+mn-cs"/>
                        </a:rPr>
                        <a:t>Is unique in possessing significant potency  as </a:t>
                      </a:r>
                      <a:r>
                        <a:rPr lang="en-US" altLang="en-US" sz="1300" b="0" kern="1200" dirty="0">
                          <a:solidFill>
                            <a:srgbClr val="FF0000"/>
                          </a:solidFill>
                          <a:effectLst/>
                          <a:latin typeface="+mn-lt"/>
                          <a:ea typeface="+mn-ea"/>
                          <a:cs typeface="+mn-cs"/>
                        </a:rPr>
                        <a:t>NE and dopamine reuptake inhibitor, </a:t>
                      </a:r>
                      <a:r>
                        <a:rPr lang="en-US" altLang="en-US" sz="1300" b="0" kern="1200" dirty="0">
                          <a:solidFill>
                            <a:schemeClr val="tx1"/>
                          </a:solidFill>
                          <a:effectLst/>
                          <a:latin typeface="+mn-lt"/>
                          <a:ea typeface="+mn-ea"/>
                          <a:cs typeface="+mn-cs"/>
                        </a:rPr>
                        <a:t>with no direct action on 5HT.</a:t>
                      </a:r>
                      <a:endParaRPr lang="en-US" sz="1300" b="0" kern="1200" dirty="0">
                        <a:solidFill>
                          <a:schemeClr val="tx1"/>
                        </a:solidFill>
                        <a:effectLst/>
                        <a:latin typeface="+mn-lt"/>
                        <a:ea typeface="+mn-ea"/>
                        <a:cs typeface="+mn-cs"/>
                      </a:endParaRPr>
                    </a:p>
                  </a:txBody>
                  <a:tcPr anchor="ctr"/>
                </a:tc>
                <a:extLst>
                  <a:ext uri="{0D108BD9-81ED-4DB2-BD59-A6C34878D82A}">
                    <a16:rowId xmlns="" xmlns:a16="http://schemas.microsoft.com/office/drawing/2014/main" val="10002"/>
                  </a:ext>
                </a:extLst>
              </a:tr>
              <a:tr h="1358653">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400" b="0" kern="1200" dirty="0">
                          <a:solidFill>
                            <a:schemeClr val="tx1"/>
                          </a:solidFill>
                          <a:effectLst/>
                          <a:latin typeface="+mn-lt"/>
                          <a:ea typeface="+mn-ea"/>
                          <a:cs typeface="+mn-cs"/>
                        </a:rPr>
                        <a:t>It is used primarily for the treatment of depression, generalized anxiety disorder, and social anxiety disorder in adults.</a:t>
                      </a:r>
                    </a:p>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400" b="0" kern="1200" dirty="0">
                          <a:solidFill>
                            <a:schemeClr val="tx1"/>
                          </a:solidFill>
                          <a:effectLst/>
                          <a:latin typeface="+mn-lt"/>
                          <a:ea typeface="+mn-ea"/>
                          <a:cs typeface="+mn-cs"/>
                        </a:rPr>
                        <a:t>Venlafaxine is </a:t>
                      </a:r>
                      <a:r>
                        <a:rPr lang="en-US" sz="1400" b="1" kern="1200" dirty="0">
                          <a:solidFill>
                            <a:schemeClr val="tx1"/>
                          </a:solidFill>
                          <a:effectLst/>
                          <a:latin typeface="+mn-lt"/>
                          <a:ea typeface="+mn-ea"/>
                          <a:cs typeface="+mn-cs"/>
                        </a:rPr>
                        <a:t> </a:t>
                      </a:r>
                      <a:r>
                        <a:rPr lang="en-US" altLang="en-US" sz="1400" b="0" kern="1200" dirty="0">
                          <a:solidFill>
                            <a:schemeClr val="tx1"/>
                          </a:solidFill>
                          <a:effectLst/>
                          <a:latin typeface="+mn-lt"/>
                          <a:ea typeface="+mn-ea"/>
                          <a:cs typeface="+mn-cs"/>
                        </a:rPr>
                        <a:t>first and most commonly used SNRI.</a:t>
                      </a:r>
                      <a:r>
                        <a:rPr lang="en-US" sz="1400" b="0" kern="1200" dirty="0">
                          <a:solidFill>
                            <a:srgbClr val="00B050"/>
                          </a:solidFill>
                          <a:effectLst/>
                          <a:latin typeface="+mn-lt"/>
                          <a:ea typeface="+mn-ea"/>
                          <a:cs typeface="+mn-cs"/>
                        </a:rPr>
                        <a:t> (more tolerable)</a:t>
                      </a:r>
                      <a:r>
                        <a:rPr lang="en-US" altLang="en-US" sz="1400" b="1" kern="1200" dirty="0">
                          <a:solidFill>
                            <a:srgbClr val="00B050"/>
                          </a:solidFill>
                          <a:effectLst/>
                          <a:latin typeface="+mn-lt"/>
                          <a:ea typeface="+mn-ea"/>
                          <a:cs typeface="+mn-cs"/>
                        </a:rPr>
                        <a:t> </a:t>
                      </a:r>
                      <a:r>
                        <a:rPr lang="en-US" altLang="en-US" sz="1400" b="0" kern="1200" dirty="0">
                          <a:solidFill>
                            <a:schemeClr val="tx1"/>
                          </a:solidFill>
                          <a:effectLst/>
                          <a:latin typeface="+mn-lt"/>
                          <a:ea typeface="+mn-ea"/>
                          <a:cs typeface="+mn-cs"/>
                        </a:rPr>
                        <a:t> </a:t>
                      </a:r>
                      <a:endParaRPr lang="en-US" sz="1400" b="0" kern="1200" dirty="0">
                        <a:solidFill>
                          <a:schemeClr val="tx1"/>
                        </a:solidFill>
                        <a:effectLst/>
                        <a:latin typeface="+mn-lt"/>
                        <a:ea typeface="+mn-ea"/>
                        <a:cs typeface="+mn-cs"/>
                      </a:endParaRPr>
                    </a:p>
                  </a:txBody>
                  <a:tcPr anchor="ctr"/>
                </a:tc>
                <a:tc>
                  <a:txBody>
                    <a:bodyPr/>
                    <a:lstStyle/>
                    <a:p>
                      <a:pPr marL="171450" indent="-171450">
                        <a:lnSpc>
                          <a:spcPct val="100000"/>
                        </a:lnSpc>
                        <a:buFontTx/>
                        <a:buBlip>
                          <a:blip r:embed="rId2"/>
                        </a:buBlip>
                      </a:pPr>
                      <a:r>
                        <a:rPr lang="en-US" sz="1300" b="0" kern="1200" dirty="0">
                          <a:solidFill>
                            <a:schemeClr val="tx1"/>
                          </a:solidFill>
                          <a:effectLst/>
                          <a:latin typeface="+mn-lt"/>
                          <a:ea typeface="+mn-ea"/>
                          <a:cs typeface="+mn-cs"/>
                        </a:rPr>
                        <a:t>Treatment of </a:t>
                      </a:r>
                      <a:r>
                        <a:rPr lang="en-US" sz="1300" b="1" kern="1200" dirty="0">
                          <a:solidFill>
                            <a:schemeClr val="tx1"/>
                          </a:solidFill>
                          <a:effectLst/>
                          <a:latin typeface="+mn-lt"/>
                          <a:ea typeface="+mn-ea"/>
                          <a:cs typeface="+mn-cs"/>
                        </a:rPr>
                        <a:t>major depression and bipolar</a:t>
                      </a:r>
                      <a:r>
                        <a:rPr lang="en-US" sz="1300" b="1" kern="1200" baseline="0" dirty="0">
                          <a:solidFill>
                            <a:schemeClr val="tx1"/>
                          </a:solidFill>
                          <a:effectLst/>
                          <a:latin typeface="+mn-lt"/>
                          <a:ea typeface="+mn-ea"/>
                          <a:cs typeface="+mn-cs"/>
                        </a:rPr>
                        <a:t> depression</a:t>
                      </a:r>
                      <a:endParaRPr lang="en-US" sz="1300" b="1" kern="1200" dirty="0">
                        <a:solidFill>
                          <a:schemeClr val="tx1"/>
                        </a:solidFill>
                        <a:effectLst/>
                        <a:latin typeface="+mn-lt"/>
                        <a:ea typeface="+mn-ea"/>
                        <a:cs typeface="+mn-cs"/>
                      </a:endParaRPr>
                    </a:p>
                    <a:p>
                      <a:pPr marL="171450" marR="0" indent="-171450" algn="l" defTabSz="514350" rtl="0" eaLnBrk="1" fontAlgn="auto" latinLnBrk="0" hangingPunct="1">
                        <a:lnSpc>
                          <a:spcPct val="100000"/>
                        </a:lnSpc>
                        <a:spcBef>
                          <a:spcPts val="0"/>
                        </a:spcBef>
                        <a:spcAft>
                          <a:spcPts val="0"/>
                        </a:spcAft>
                        <a:buClrTx/>
                        <a:buSzTx/>
                        <a:buFontTx/>
                        <a:buBlip>
                          <a:blip r:embed="rId3"/>
                        </a:buBlip>
                        <a:tabLst/>
                        <a:defRPr/>
                      </a:pPr>
                      <a:r>
                        <a:rPr lang="en-US" sz="1300" b="0" kern="1200" dirty="0">
                          <a:solidFill>
                            <a:schemeClr val="tx1"/>
                          </a:solidFill>
                          <a:effectLst/>
                          <a:latin typeface="+mn-lt"/>
                          <a:ea typeface="+mn-ea"/>
                          <a:cs typeface="+mn-cs"/>
                        </a:rPr>
                        <a:t>Can be used for </a:t>
                      </a:r>
                      <a:r>
                        <a:rPr lang="en-US" sz="1300" b="0" kern="1200" dirty="0">
                          <a:solidFill>
                            <a:srgbClr val="FF0000"/>
                          </a:solidFill>
                          <a:effectLst/>
                          <a:latin typeface="+mn-lt"/>
                          <a:ea typeface="+mn-ea"/>
                          <a:cs typeface="+mn-cs"/>
                        </a:rPr>
                        <a:t>smoking cessation </a:t>
                      </a:r>
                      <a:r>
                        <a:rPr lang="en-US" sz="1300" b="0" kern="1200" dirty="0">
                          <a:solidFill>
                            <a:srgbClr val="00B050"/>
                          </a:solidFill>
                          <a:effectLst/>
                          <a:latin typeface="+mn-lt"/>
                          <a:ea typeface="+mn-ea"/>
                          <a:cs typeface="+mn-cs"/>
                        </a:rPr>
                        <a:t>(because of DA release)  </a:t>
                      </a:r>
                      <a:r>
                        <a:rPr lang="en-US" sz="1300" b="0" kern="1200" dirty="0">
                          <a:solidFill>
                            <a:schemeClr val="tx1"/>
                          </a:solidFill>
                          <a:effectLst/>
                          <a:latin typeface="+mn-lt"/>
                          <a:ea typeface="+mn-ea"/>
                          <a:cs typeface="+mn-cs"/>
                        </a:rPr>
                        <a:t>As it </a:t>
                      </a:r>
                      <a:r>
                        <a:rPr lang="en-US" sz="1300" b="0" kern="1200" dirty="0">
                          <a:solidFill>
                            <a:srgbClr val="FF0000"/>
                          </a:solidFill>
                          <a:effectLst/>
                          <a:latin typeface="+mn-lt"/>
                          <a:ea typeface="+mn-ea"/>
                          <a:cs typeface="+mn-cs"/>
                        </a:rPr>
                        <a:t>reduces the severity of nicotine craving</a:t>
                      </a:r>
                      <a:r>
                        <a:rPr lang="en-US" sz="1300" b="0" kern="1200" dirty="0">
                          <a:solidFill>
                            <a:schemeClr val="tx1"/>
                          </a:solidFill>
                          <a:effectLst/>
                          <a:latin typeface="+mn-lt"/>
                          <a:ea typeface="+mn-ea"/>
                          <a:cs typeface="+mn-cs"/>
                        </a:rPr>
                        <a:t> &amp; withdrawal symptoms</a:t>
                      </a:r>
                    </a:p>
                  </a:txBody>
                  <a:tcPr anchor="ctr"/>
                </a:tc>
                <a:extLst>
                  <a:ext uri="{0D108BD9-81ED-4DB2-BD59-A6C34878D82A}">
                    <a16:rowId xmlns="" xmlns:a16="http://schemas.microsoft.com/office/drawing/2014/main" val="10003"/>
                  </a:ext>
                </a:extLst>
              </a:tr>
              <a:tr h="840379">
                <a:tc>
                  <a:txBody>
                    <a:bodyPr/>
                    <a:lstStyle/>
                    <a:p>
                      <a:pPr algn="ctr"/>
                      <a:r>
                        <a:rPr lang="en-US" sz="1200" b="0" kern="1200" dirty="0">
                          <a:solidFill>
                            <a:schemeClr val="tx1"/>
                          </a:solidFill>
                          <a:effectLst/>
                          <a:latin typeface="+mn-lt"/>
                          <a:ea typeface="+mn-ea"/>
                          <a:cs typeface="+mn-cs"/>
                        </a:rPr>
                        <a:t>-</a:t>
                      </a:r>
                    </a:p>
                  </a:txBody>
                  <a:tcPr anchor="ct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200" b="0" kern="1200" dirty="0">
                          <a:solidFill>
                            <a:schemeClr val="tx1"/>
                          </a:solidFill>
                          <a:effectLst/>
                          <a:latin typeface="+mn-lt"/>
                          <a:ea typeface="+mn-ea"/>
                          <a:cs typeface="+mn-cs"/>
                        </a:rPr>
                        <a:t>Seizures; it </a:t>
                      </a:r>
                      <a:r>
                        <a:rPr lang="en-US" altLang="en-US" sz="1200" b="0" kern="1200" dirty="0">
                          <a:solidFill>
                            <a:schemeClr val="tx1"/>
                          </a:solidFill>
                          <a:effectLst/>
                          <a:latin typeface="+mn-lt"/>
                          <a:ea typeface="+mn-ea"/>
                          <a:cs typeface="+mn-cs"/>
                          <a:sym typeface="Wingdings 3" charset="2"/>
                        </a:rPr>
                        <a:t>decrease</a:t>
                      </a:r>
                      <a:r>
                        <a:rPr lang="en-US" altLang="en-US" sz="1200" b="0" kern="1200" dirty="0">
                          <a:solidFill>
                            <a:schemeClr val="tx1"/>
                          </a:solidFill>
                          <a:effectLst/>
                          <a:latin typeface="+mn-lt"/>
                          <a:ea typeface="+mn-ea"/>
                          <a:cs typeface="+mn-cs"/>
                        </a:rPr>
                        <a:t> threshold of neuronal firing</a:t>
                      </a:r>
                    </a:p>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200" b="0" kern="1200" dirty="0">
                          <a:solidFill>
                            <a:schemeClr val="tx1"/>
                          </a:solidFill>
                          <a:effectLst/>
                          <a:latin typeface="+mn-lt"/>
                          <a:ea typeface="+mn-ea"/>
                          <a:cs typeface="+mn-cs"/>
                        </a:rPr>
                        <a:t> </a:t>
                      </a:r>
                      <a:r>
                        <a:rPr lang="en-US" sz="1200" b="0" kern="1200" dirty="0">
                          <a:solidFill>
                            <a:srgbClr val="00B050"/>
                          </a:solidFill>
                          <a:effectLst/>
                          <a:latin typeface="+mn-lt"/>
                          <a:ea typeface="+mn-ea"/>
                          <a:cs typeface="+mn-cs"/>
                        </a:rPr>
                        <a:t>(increases the stimulating NT, Similar </a:t>
                      </a:r>
                      <a:r>
                        <a:rPr lang="en-US" sz="1200" b="0" kern="1200" dirty="0" err="1">
                          <a:solidFill>
                            <a:srgbClr val="00B050"/>
                          </a:solidFill>
                          <a:effectLst/>
                          <a:latin typeface="+mn-lt"/>
                          <a:ea typeface="+mn-ea"/>
                          <a:cs typeface="+mn-cs"/>
                        </a:rPr>
                        <a:t>toTCAs</a:t>
                      </a:r>
                      <a:r>
                        <a:rPr lang="en-US" sz="1200" b="0" kern="1200" dirty="0">
                          <a:solidFill>
                            <a:srgbClr val="00B050"/>
                          </a:solidFill>
                          <a:effectLst/>
                          <a:latin typeface="+mn-lt"/>
                          <a:ea typeface="+mn-ea"/>
                          <a:cs typeface="+mn-cs"/>
                        </a:rPr>
                        <a:t>)</a:t>
                      </a:r>
                    </a:p>
                  </a:txBody>
                  <a:tcPr anchor="ctr"/>
                </a:tc>
                <a:extLst>
                  <a:ext uri="{0D108BD9-81ED-4DB2-BD59-A6C34878D82A}">
                    <a16:rowId xmlns="" xmlns:a16="http://schemas.microsoft.com/office/drawing/2014/main" val="10004"/>
                  </a:ext>
                </a:extLst>
              </a:tr>
              <a:tr h="1364362">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en-US" sz="1200" b="0" kern="1200" dirty="0" err="1">
                          <a:solidFill>
                            <a:srgbClr val="0432FF"/>
                          </a:solidFill>
                          <a:effectLst/>
                          <a:latin typeface="+mn-lt"/>
                          <a:ea typeface="+mn-ea"/>
                          <a:cs typeface="+mn-cs"/>
                        </a:rPr>
                        <a:t>Desvenlafaxine</a:t>
                      </a:r>
                      <a:r>
                        <a:rPr lang="en-US" altLang="en-US" sz="1200" b="0" kern="1200" dirty="0">
                          <a:solidFill>
                            <a:schemeClr val="tx1"/>
                          </a:solidFill>
                          <a:effectLst/>
                          <a:latin typeface="+mn-lt"/>
                          <a:ea typeface="+mn-ea"/>
                          <a:cs typeface="+mn-cs"/>
                        </a:rPr>
                        <a:t> is a metabolite of Venlafaxine </a:t>
                      </a:r>
                      <a:r>
                        <a:rPr lang="en-US" sz="1200" b="0" kern="1200" dirty="0">
                          <a:solidFill>
                            <a:schemeClr val="tx1"/>
                          </a:solidFill>
                          <a:effectLst/>
                          <a:latin typeface="+mn-lt"/>
                          <a:ea typeface="+mn-ea"/>
                          <a:cs typeface="+mn-cs"/>
                        </a:rPr>
                        <a:t> </a:t>
                      </a:r>
                      <a:r>
                        <a:rPr lang="en-US" sz="1200" b="0" kern="1200" dirty="0">
                          <a:solidFill>
                            <a:schemeClr val="bg1">
                              <a:lumMod val="50000"/>
                            </a:schemeClr>
                          </a:solidFill>
                          <a:effectLst/>
                          <a:latin typeface="+mn-lt"/>
                          <a:ea typeface="+mn-ea"/>
                          <a:cs typeface="+mn-cs"/>
                        </a:rPr>
                        <a:t>(Similar to TCAs, but they have better tolerability.)</a:t>
                      </a:r>
                    </a:p>
                  </a:txBody>
                  <a:tcPr/>
                </a:tc>
                <a:tc>
                  <a:txBody>
                    <a:bodyPr/>
                    <a:lstStyle/>
                    <a:p>
                      <a:pPr eaLnBrk="1" hangingPunct="1">
                        <a:lnSpc>
                          <a:spcPct val="85000"/>
                        </a:lnSpc>
                        <a:spcBef>
                          <a:spcPct val="0"/>
                        </a:spcBef>
                        <a:buClrTx/>
                        <a:buSzTx/>
                        <a:buFontTx/>
                        <a:buNone/>
                      </a:pPr>
                      <a:r>
                        <a:rPr lang="en-US" altLang="en-US" sz="1200" b="0" kern="1200" dirty="0">
                          <a:solidFill>
                            <a:schemeClr val="tx1"/>
                          </a:solidFill>
                          <a:effectLst/>
                          <a:latin typeface="+mn-lt"/>
                          <a:ea typeface="+mn-ea"/>
                          <a:cs typeface="+mn-cs"/>
                        </a:rPr>
                        <a:t>Advantages:</a:t>
                      </a:r>
                    </a:p>
                    <a:p>
                      <a:pPr marL="171450" marR="0" indent="-171450" algn="l" defTabSz="514350" rtl="0" eaLnBrk="1" fontAlgn="auto" latinLnBrk="0" hangingPunct="1">
                        <a:lnSpc>
                          <a:spcPct val="85000"/>
                        </a:lnSpc>
                        <a:spcBef>
                          <a:spcPct val="0"/>
                        </a:spcBef>
                        <a:spcAft>
                          <a:spcPts val="0"/>
                        </a:spcAft>
                        <a:buClr>
                          <a:schemeClr val="bg1">
                            <a:lumMod val="50000"/>
                          </a:schemeClr>
                        </a:buClr>
                        <a:buSzTx/>
                        <a:buFont typeface="Arial" charset="0"/>
                        <a:buChar char="•"/>
                        <a:tabLst/>
                        <a:defRPr/>
                      </a:pPr>
                      <a:r>
                        <a:rPr lang="en-US" altLang="en-US" sz="1200" b="0" kern="1200" dirty="0">
                          <a:solidFill>
                            <a:srgbClr val="FF0000"/>
                          </a:solidFill>
                          <a:effectLst/>
                          <a:latin typeface="+mn-lt"/>
                          <a:ea typeface="+mn-ea"/>
                          <a:cs typeface="+mn-cs"/>
                        </a:rPr>
                        <a:t>No sexual dysfunction </a:t>
                      </a:r>
                      <a:r>
                        <a:rPr lang="en-US" sz="1200" b="0" kern="1200" dirty="0">
                          <a:solidFill>
                            <a:schemeClr val="bg1">
                              <a:lumMod val="50000"/>
                            </a:schemeClr>
                          </a:solidFill>
                          <a:effectLst/>
                          <a:latin typeface="+mn-lt"/>
                          <a:ea typeface="+mn-ea"/>
                          <a:cs typeface="+mn-cs"/>
                        </a:rPr>
                        <a:t>(</a:t>
                      </a:r>
                      <a:r>
                        <a:rPr lang="en-US" sz="1200" b="0" kern="1200" dirty="0" smtClean="0">
                          <a:solidFill>
                            <a:schemeClr val="bg1">
                              <a:lumMod val="50000"/>
                            </a:schemeClr>
                          </a:solidFill>
                          <a:effectLst/>
                          <a:latin typeface="+mn-lt"/>
                          <a:ea typeface="+mn-ea"/>
                          <a:cs typeface="+mn-cs"/>
                        </a:rPr>
                        <a:t>because </a:t>
                      </a:r>
                      <a:r>
                        <a:rPr lang="en-US" sz="1200" b="0" kern="1200" dirty="0">
                          <a:solidFill>
                            <a:schemeClr val="bg1">
                              <a:lumMod val="50000"/>
                            </a:schemeClr>
                          </a:solidFill>
                          <a:effectLst/>
                          <a:latin typeface="+mn-lt"/>
                          <a:ea typeface="+mn-ea"/>
                          <a:cs typeface="+mn-cs"/>
                        </a:rPr>
                        <a:t>no 5-HT blocking effect) </a:t>
                      </a:r>
                      <a:r>
                        <a:rPr lang="en-US" altLang="en-US" sz="1200" b="0" kern="1200" dirty="0">
                          <a:solidFill>
                            <a:schemeClr val="tx1"/>
                          </a:solidFill>
                          <a:effectLst/>
                          <a:latin typeface="+mn-lt"/>
                          <a:ea typeface="+mn-ea"/>
                          <a:cs typeface="+mn-cs"/>
                          <a:sym typeface="Wingdings 3" charset="2"/>
                        </a:rPr>
                        <a:t>→ </a:t>
                      </a:r>
                      <a:r>
                        <a:rPr lang="en-US" altLang="en-US" sz="1200" b="0" kern="1200" dirty="0">
                          <a:solidFill>
                            <a:srgbClr val="FF0000"/>
                          </a:solidFill>
                          <a:effectLst/>
                          <a:latin typeface="+mn-lt"/>
                          <a:ea typeface="+mn-ea"/>
                          <a:cs typeface="+mn-cs"/>
                        </a:rPr>
                        <a:t>given in young </a:t>
                      </a:r>
                      <a:r>
                        <a:rPr lang="en-US" altLang="en-US" sz="1200" b="0" strike="noStrike" kern="1200" dirty="0">
                          <a:solidFill>
                            <a:srgbClr val="00B050"/>
                          </a:solidFill>
                          <a:effectLst/>
                          <a:latin typeface="+mn-lt"/>
                          <a:ea typeface="+mn-ea"/>
                          <a:cs typeface="+mn-cs"/>
                        </a:rPr>
                        <a:t>(combination with SSRIs to avoid sexual dysfunction)</a:t>
                      </a:r>
                    </a:p>
                    <a:p>
                      <a:pPr marL="171450" indent="-171450" eaLnBrk="1" hangingPunct="1">
                        <a:lnSpc>
                          <a:spcPct val="85000"/>
                        </a:lnSpc>
                        <a:spcBef>
                          <a:spcPct val="0"/>
                        </a:spcBef>
                        <a:buClr>
                          <a:schemeClr val="bg1">
                            <a:lumMod val="50000"/>
                          </a:schemeClr>
                        </a:buClr>
                        <a:buSzTx/>
                        <a:buFont typeface="Arial" charset="0"/>
                        <a:buChar char="•"/>
                      </a:pPr>
                      <a:r>
                        <a:rPr lang="en-US" altLang="en-US" sz="1200" b="0" kern="1200" dirty="0">
                          <a:solidFill>
                            <a:schemeClr val="tx1"/>
                          </a:solidFill>
                          <a:effectLst/>
                          <a:latin typeface="+mn-lt"/>
                          <a:ea typeface="+mn-ea"/>
                          <a:cs typeface="+mn-cs"/>
                        </a:rPr>
                        <a:t>No weight gait [ No 5HT effect ] </a:t>
                      </a:r>
                    </a:p>
                    <a:p>
                      <a:pPr marL="171450" indent="-171450" eaLnBrk="1" hangingPunct="1">
                        <a:lnSpc>
                          <a:spcPct val="85000"/>
                        </a:lnSpc>
                        <a:spcBef>
                          <a:spcPct val="0"/>
                        </a:spcBef>
                        <a:buClr>
                          <a:schemeClr val="bg1">
                            <a:lumMod val="50000"/>
                          </a:schemeClr>
                        </a:buClr>
                        <a:buSzTx/>
                        <a:buFont typeface="Arial" charset="0"/>
                        <a:buChar char="•"/>
                      </a:pPr>
                      <a:r>
                        <a:rPr lang="en-US" altLang="en-US" sz="1200" b="0" kern="1200" dirty="0">
                          <a:solidFill>
                            <a:schemeClr val="tx1"/>
                          </a:solidFill>
                          <a:effectLst/>
                          <a:latin typeface="+mn-lt"/>
                          <a:ea typeface="+mn-ea"/>
                          <a:cs typeface="+mn-cs"/>
                        </a:rPr>
                        <a:t>No orthostatic hypotension.</a:t>
                      </a:r>
                    </a:p>
                  </a:txBody>
                  <a:tcPr anchor="ctr"/>
                </a:tc>
                <a:extLst>
                  <a:ext uri="{0D108BD9-81ED-4DB2-BD59-A6C34878D82A}">
                    <a16:rowId xmlns="" xmlns:a16="http://schemas.microsoft.com/office/drawing/2014/main" val="10005"/>
                  </a:ext>
                </a:extLst>
              </a:tr>
            </a:tbl>
          </a:graphicData>
        </a:graphic>
      </p:graphicFrame>
      <p:sp>
        <p:nvSpPr>
          <p:cNvPr id="5" name="Rectangle 4"/>
          <p:cNvSpPr/>
          <p:nvPr/>
        </p:nvSpPr>
        <p:spPr>
          <a:xfrm>
            <a:off x="0" y="0"/>
            <a:ext cx="6858000" cy="404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alt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Antidepressants</a:t>
            </a: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drugs (new group) </a:t>
            </a:r>
            <a:r>
              <a:rPr lang="en-US" sz="2800" b="1" dirty="0" err="1">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cont</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32998364"/>
              </p:ext>
            </p:extLst>
          </p:nvPr>
        </p:nvGraphicFramePr>
        <p:xfrm>
          <a:off x="0" y="404036"/>
          <a:ext cx="477982" cy="5440014"/>
        </p:xfrm>
        <a:graphic>
          <a:graphicData uri="http://schemas.openxmlformats.org/drawingml/2006/table">
            <a:tbl>
              <a:tblPr firstRow="1" bandRow="1">
                <a:tableStyleId>{5940675A-B579-460E-94D1-54222C63F5DA}</a:tableStyleId>
              </a:tblPr>
              <a:tblGrid>
                <a:gridCol w="477982">
                  <a:extLst>
                    <a:ext uri="{9D8B030D-6E8A-4147-A177-3AD203B41FA5}">
                      <a16:colId xmlns="" xmlns:a16="http://schemas.microsoft.com/office/drawing/2014/main" val="20000"/>
                    </a:ext>
                  </a:extLst>
                </a:gridCol>
              </a:tblGrid>
              <a:tr h="825330">
                <a:tc>
                  <a:txBody>
                    <a:bodyPr/>
                    <a:lstStyle/>
                    <a:p>
                      <a:pPr marL="0" indent="0" algn="ctr">
                        <a:buFont typeface="Arial" charset="0"/>
                        <a:buNone/>
                      </a:pPr>
                      <a:r>
                        <a:rPr lang="en-US" sz="1600" b="1" dirty="0">
                          <a:solidFill>
                            <a:schemeClr val="tx1"/>
                          </a:solidFill>
                          <a:latin typeface="+mn-lt"/>
                        </a:rPr>
                        <a:t>Drug</a:t>
                      </a:r>
                    </a:p>
                  </a:txBody>
                  <a:tcPr vert="vert270" anchor="ctr">
                    <a:solidFill>
                      <a:schemeClr val="accent4"/>
                    </a:solidFill>
                  </a:tcPr>
                </a:tc>
                <a:extLst>
                  <a:ext uri="{0D108BD9-81ED-4DB2-BD59-A6C34878D82A}">
                    <a16:rowId xmlns="" xmlns:a16="http://schemas.microsoft.com/office/drawing/2014/main" val="10000"/>
                  </a:ext>
                </a:extLst>
              </a:tr>
              <a:tr h="1049625">
                <a:tc>
                  <a:txBody>
                    <a:bodyPr/>
                    <a:lstStyle/>
                    <a:p>
                      <a:pPr marL="0" marR="0" indent="0" algn="ctr" defTabSz="514350" rtl="0" eaLnBrk="1" fontAlgn="auto" latinLnBrk="0" hangingPunct="1">
                        <a:lnSpc>
                          <a:spcPct val="90000"/>
                        </a:lnSpc>
                        <a:spcBef>
                          <a:spcPts val="0"/>
                        </a:spcBef>
                        <a:spcAft>
                          <a:spcPts val="0"/>
                        </a:spcAft>
                        <a:buClrTx/>
                        <a:buSzTx/>
                        <a:buFont typeface="Arial" charset="0"/>
                        <a:buNone/>
                        <a:tabLst/>
                        <a:defRPr/>
                      </a:pPr>
                      <a:r>
                        <a:rPr lang="en-US" sz="1400" b="1" dirty="0">
                          <a:latin typeface="+mn-lt"/>
                          <a:ea typeface="Kartika" charset="0"/>
                          <a:cs typeface="Kartika" charset="0"/>
                        </a:rPr>
                        <a:t>Action/Mech.</a:t>
                      </a:r>
                      <a:r>
                        <a:rPr lang="en-US" sz="1400" b="1" baseline="0" dirty="0">
                          <a:latin typeface="+mn-lt"/>
                          <a:ea typeface="Kartika" charset="0"/>
                          <a:cs typeface="Kartika" charset="0"/>
                        </a:rPr>
                        <a:t> of action</a:t>
                      </a:r>
                      <a:endParaRPr lang="en-US" sz="1400" b="1" dirty="0">
                        <a:latin typeface="+mn-lt"/>
                        <a:ea typeface="Kartika" charset="0"/>
                        <a:cs typeface="Kartika" charset="0"/>
                      </a:endParaRPr>
                    </a:p>
                  </a:txBody>
                  <a:tcPr vert="vert270" anchor="ctr">
                    <a:solidFill>
                      <a:schemeClr val="accent4"/>
                    </a:solidFill>
                  </a:tcPr>
                </a:tc>
                <a:extLst>
                  <a:ext uri="{0D108BD9-81ED-4DB2-BD59-A6C34878D82A}">
                    <a16:rowId xmlns="" xmlns:a16="http://schemas.microsoft.com/office/drawing/2014/main" val="10001"/>
                  </a:ext>
                </a:extLst>
              </a:tr>
              <a:tr h="1356437">
                <a:tc>
                  <a:txBody>
                    <a:bodyPr/>
                    <a:lstStyle/>
                    <a:p>
                      <a:pPr marL="0" indent="0" algn="ctr">
                        <a:buFont typeface="Arial" charset="0"/>
                        <a:buNone/>
                        <a:defRPr/>
                      </a:pPr>
                      <a:r>
                        <a:rPr lang="en-US" sz="1600" b="1" dirty="0">
                          <a:solidFill>
                            <a:schemeClr val="tx1"/>
                          </a:solidFill>
                          <a:latin typeface="+mn-lt"/>
                          <a:ea typeface="+mn-ea"/>
                        </a:rPr>
                        <a:t>uses</a:t>
                      </a:r>
                    </a:p>
                  </a:txBody>
                  <a:tcPr vert="vert270" anchor="ctr">
                    <a:solidFill>
                      <a:schemeClr val="accent4"/>
                    </a:solidFill>
                  </a:tcPr>
                </a:tc>
                <a:extLst>
                  <a:ext uri="{0D108BD9-81ED-4DB2-BD59-A6C34878D82A}">
                    <a16:rowId xmlns="" xmlns:a16="http://schemas.microsoft.com/office/drawing/2014/main" val="10002"/>
                  </a:ext>
                </a:extLst>
              </a:tr>
              <a:tr h="855847">
                <a:tc>
                  <a:txBody>
                    <a:bodyPr/>
                    <a:lstStyle/>
                    <a:p>
                      <a:pPr marL="0" indent="0" algn="ctr">
                        <a:buFont typeface="Arial" charset="0"/>
                        <a:buNone/>
                      </a:pPr>
                      <a:r>
                        <a:rPr lang="en-US" sz="1400" b="1" dirty="0">
                          <a:latin typeface="+mn-lt"/>
                          <a:ea typeface="Kartika" charset="0"/>
                          <a:cs typeface="Kartika" charset="0"/>
                        </a:rPr>
                        <a:t>ADRs</a:t>
                      </a:r>
                      <a:endParaRPr lang="en-US" sz="1400" b="1" dirty="0">
                        <a:solidFill>
                          <a:schemeClr val="tx1"/>
                        </a:solidFill>
                        <a:latin typeface="+mn-lt"/>
                      </a:endParaRPr>
                    </a:p>
                  </a:txBody>
                  <a:tcPr vert="vert270" anchor="ctr">
                    <a:solidFill>
                      <a:schemeClr val="accent4"/>
                    </a:solidFill>
                  </a:tcPr>
                </a:tc>
                <a:extLst>
                  <a:ext uri="{0D108BD9-81ED-4DB2-BD59-A6C34878D82A}">
                    <a16:rowId xmlns="" xmlns:a16="http://schemas.microsoft.com/office/drawing/2014/main" val="10003"/>
                  </a:ext>
                </a:extLst>
              </a:tr>
              <a:tr h="1352775">
                <a:tc>
                  <a:txBody>
                    <a:bodyPr/>
                    <a:lstStyle/>
                    <a:p>
                      <a:pPr marL="0" indent="0" algn="ctr">
                        <a:buFont typeface="Arial" charset="0"/>
                        <a:buNone/>
                      </a:pPr>
                      <a:r>
                        <a:rPr lang="en-US" sz="1600" b="1" dirty="0">
                          <a:latin typeface="+mn-lt"/>
                          <a:ea typeface="Kartika" charset="0"/>
                          <a:cs typeface="Kartika" charset="0"/>
                        </a:rPr>
                        <a:t>Notes </a:t>
                      </a:r>
                      <a:endParaRPr lang="en-US" sz="1600" b="1" dirty="0">
                        <a:solidFill>
                          <a:schemeClr val="tx1"/>
                        </a:solidFill>
                      </a:endParaRPr>
                    </a:p>
                  </a:txBody>
                  <a:tcPr vert="vert270" anchor="ctr">
                    <a:solidFill>
                      <a:schemeClr val="accent4"/>
                    </a:solidFill>
                  </a:tcPr>
                </a:tc>
                <a:extLst>
                  <a:ext uri="{0D108BD9-81ED-4DB2-BD59-A6C34878D82A}">
                    <a16:rowId xmlns="" xmlns:a16="http://schemas.microsoft.com/office/drawing/2014/main" val="10004"/>
                  </a:ext>
                </a:extLst>
              </a:tr>
            </a:tbl>
          </a:graphicData>
        </a:graphic>
      </p:graphicFrame>
      <p:sp>
        <p:nvSpPr>
          <p:cNvPr id="7" name="TextBox 6"/>
          <p:cNvSpPr txBox="1"/>
          <p:nvPr/>
        </p:nvSpPr>
        <p:spPr>
          <a:xfrm>
            <a:off x="0" y="5808633"/>
            <a:ext cx="4159045" cy="1615827"/>
          </a:xfrm>
          <a:prstGeom prst="rect">
            <a:avLst/>
          </a:prstGeom>
          <a:noFill/>
        </p:spPr>
        <p:txBody>
          <a:bodyPr wrap="square" rtlCol="0">
            <a:spAutoFit/>
          </a:bodyPr>
          <a:lstStyle/>
          <a:p>
            <a:r>
              <a:rPr lang="en-US" sz="1100" dirty="0">
                <a:solidFill>
                  <a:schemeClr val="bg1">
                    <a:lumMod val="50000"/>
                  </a:schemeClr>
                </a:solidFill>
              </a:rPr>
              <a:t>Bupropion selectively inhibits the neuronal reuptake of dopamine, norepinephrine, and serotonin; actions on dopaminergic systems are more significant than imipramine or amitriptyline whereas the blockade of norepinephrine and serotonin reuptake at the neuronal membrane is weaker for bupropion than for tricyclic antidepressants. The increase in norepinephrine may attenuate nicotine withdrawal symptoms and the increase in dopamine at neuronal sites may reduce nicotine cravings and the urge to smoke. Bupropion exhibits moderate anticholinergic effects</a:t>
            </a:r>
          </a:p>
        </p:txBody>
      </p:sp>
      <p:graphicFrame>
        <p:nvGraphicFramePr>
          <p:cNvPr id="8" name="Table 7"/>
          <p:cNvGraphicFramePr>
            <a:graphicFrameLocks noGrp="1"/>
          </p:cNvGraphicFramePr>
          <p:nvPr>
            <p:extLst>
              <p:ext uri="{D42A27DB-BD31-4B8C-83A1-F6EECF244321}">
                <p14:modId xmlns:p14="http://schemas.microsoft.com/office/powerpoint/2010/main" val="559030856"/>
              </p:ext>
            </p:extLst>
          </p:nvPr>
        </p:nvGraphicFramePr>
        <p:xfrm>
          <a:off x="-2" y="7824555"/>
          <a:ext cx="6858001" cy="2020485"/>
        </p:xfrm>
        <a:graphic>
          <a:graphicData uri="http://schemas.openxmlformats.org/drawingml/2006/table">
            <a:tbl>
              <a:tblPr firstRow="1" bandRow="1">
                <a:tableStyleId>{5940675A-B579-460E-94D1-54222C63F5DA}</a:tableStyleId>
              </a:tblPr>
              <a:tblGrid>
                <a:gridCol w="1655379">
                  <a:extLst>
                    <a:ext uri="{9D8B030D-6E8A-4147-A177-3AD203B41FA5}">
                      <a16:colId xmlns="" xmlns:a16="http://schemas.microsoft.com/office/drawing/2014/main" val="20000"/>
                    </a:ext>
                  </a:extLst>
                </a:gridCol>
                <a:gridCol w="1316421">
                  <a:extLst>
                    <a:ext uri="{9D8B030D-6E8A-4147-A177-3AD203B41FA5}">
                      <a16:colId xmlns="" xmlns:a16="http://schemas.microsoft.com/office/drawing/2014/main" val="20001"/>
                    </a:ext>
                  </a:extLst>
                </a:gridCol>
                <a:gridCol w="1048407">
                  <a:extLst>
                    <a:ext uri="{9D8B030D-6E8A-4147-A177-3AD203B41FA5}">
                      <a16:colId xmlns="" xmlns:a16="http://schemas.microsoft.com/office/drawing/2014/main" val="20002"/>
                    </a:ext>
                  </a:extLst>
                </a:gridCol>
                <a:gridCol w="1447907">
                  <a:extLst>
                    <a:ext uri="{9D8B030D-6E8A-4147-A177-3AD203B41FA5}">
                      <a16:colId xmlns="" xmlns:a16="http://schemas.microsoft.com/office/drawing/2014/main" val="20003"/>
                    </a:ext>
                  </a:extLst>
                </a:gridCol>
                <a:gridCol w="1389887">
                  <a:extLst>
                    <a:ext uri="{9D8B030D-6E8A-4147-A177-3AD203B41FA5}">
                      <a16:colId xmlns="" xmlns:a16="http://schemas.microsoft.com/office/drawing/2014/main" val="20004"/>
                    </a:ext>
                  </a:extLst>
                </a:gridCol>
              </a:tblGrid>
              <a:tr h="178816">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kern="1200" dirty="0">
                          <a:effectLst/>
                        </a:rPr>
                        <a:t>Drug </a:t>
                      </a:r>
                      <a:endParaRPr lang="en-US" sz="1400" b="1" dirty="0"/>
                    </a:p>
                    <a:p>
                      <a:pPr algn="ct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dirty="0" smtClean="0"/>
                        <a:t>Toxicity</a:t>
                      </a:r>
                      <a:r>
                        <a:rPr lang="en-US" sz="1400" b="1" baseline="0" dirty="0" smtClean="0"/>
                        <a:t> </a:t>
                      </a:r>
                      <a:endParaRPr lang="en-US" sz="1400" b="1" dirty="0"/>
                    </a:p>
                    <a:p>
                      <a:pPr algn="ct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400" b="1" dirty="0" smtClean="0">
                          <a:solidFill>
                            <a:schemeClr val="tx1"/>
                          </a:solidFill>
                          <a:latin typeface="Century Gothic" charset="0"/>
                          <a:ea typeface="Century Gothic" charset="0"/>
                          <a:cs typeface="Century Gothic" charset="0"/>
                        </a:rPr>
                        <a:t>Sedation</a:t>
                      </a:r>
                      <a:r>
                        <a:rPr lang="en-US" sz="1400" b="1" baseline="0" dirty="0" smtClean="0">
                          <a:solidFill>
                            <a:schemeClr val="tx1"/>
                          </a:solidFill>
                          <a:latin typeface="Century Gothic" charset="0"/>
                          <a:ea typeface="Century Gothic" charset="0"/>
                          <a:cs typeface="Century Gothic" charset="0"/>
                        </a:rPr>
                        <a:t> </a:t>
                      </a: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400" b="1" dirty="0" smtClean="0">
                          <a:solidFill>
                            <a:schemeClr val="tx1"/>
                          </a:solidFill>
                          <a:latin typeface="Century Gothic" charset="0"/>
                          <a:ea typeface="Century Gothic" charset="0"/>
                          <a:cs typeface="Century Gothic" charset="0"/>
                        </a:rPr>
                        <a:t>Hypotension</a:t>
                      </a:r>
                      <a:r>
                        <a:rPr lang="en-US" sz="1400" b="1" baseline="0" dirty="0" smtClean="0">
                          <a:solidFill>
                            <a:schemeClr val="tx1"/>
                          </a:solidFill>
                          <a:latin typeface="Century Gothic" charset="0"/>
                          <a:ea typeface="Century Gothic" charset="0"/>
                          <a:cs typeface="Century Gothic" charset="0"/>
                        </a:rPr>
                        <a:t> </a:t>
                      </a: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dirty="0" smtClean="0"/>
                        <a:t>Anticholinergic</a:t>
                      </a:r>
                      <a:r>
                        <a:rPr lang="en-US" sz="1400" b="1" baseline="0" dirty="0" smtClean="0"/>
                        <a:t> effects </a:t>
                      </a:r>
                      <a:endParaRPr lang="en-US" sz="1400" b="1" dirty="0"/>
                    </a:p>
                    <a:p>
                      <a:pPr algn="ctr"/>
                      <a:endParaRPr lang="en-US" sz="1400" b="1" dirty="0">
                        <a:solidFill>
                          <a:schemeClr val="tx1"/>
                        </a:solidFill>
                        <a:latin typeface="Century Gothic" charset="0"/>
                        <a:ea typeface="Century Gothic" charset="0"/>
                        <a:cs typeface="Century Gothic" charset="0"/>
                      </a:endParaRPr>
                    </a:p>
                  </a:txBody>
                  <a:tcPr>
                    <a:solidFill>
                      <a:srgbClr val="FFD579">
                        <a:alpha val="50196"/>
                      </a:srgbClr>
                    </a:solidFill>
                  </a:tcPr>
                </a:tc>
                <a:extLst>
                  <a:ext uri="{0D108BD9-81ED-4DB2-BD59-A6C34878D82A}">
                    <a16:rowId xmlns="" xmlns:a16="http://schemas.microsoft.com/office/drawing/2014/main" val="10000"/>
                  </a:ext>
                </a:extLst>
              </a:tr>
              <a:tr h="235712">
                <a:tc>
                  <a:txBody>
                    <a:bodyPr/>
                    <a:lstStyle/>
                    <a:p>
                      <a:pPr algn="ctr"/>
                      <a:r>
                        <a:rPr lang="en-US" sz="1200" b="1" dirty="0" err="1" smtClean="0">
                          <a:solidFill>
                            <a:srgbClr val="0432FF"/>
                          </a:solidFill>
                        </a:rPr>
                        <a:t>Mirtazepine</a:t>
                      </a:r>
                      <a:endParaRPr lang="en-US" sz="1200" b="1" dirty="0">
                        <a:solidFill>
                          <a:srgbClr val="0432FF"/>
                        </a:solidFill>
                        <a:latin typeface="Century Gothic" charset="0"/>
                        <a:ea typeface="Century Gothic" charset="0"/>
                        <a:cs typeface="Century Gothic" charset="0"/>
                      </a:endParaRPr>
                    </a:p>
                  </a:txBody>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tc>
                <a:tc>
                  <a:txBody>
                    <a:bodyPr/>
                    <a:lstStyle/>
                    <a:p>
                      <a:pPr algn="ctr"/>
                      <a:r>
                        <a:rPr lang="en-US" sz="1200" dirty="0"/>
                        <a:t>++</a:t>
                      </a:r>
                      <a:endParaRPr lang="en-US" sz="1200" dirty="0">
                        <a:latin typeface="Century Gothic" charset="0"/>
                        <a:ea typeface="Century Gothic" charset="0"/>
                        <a:cs typeface="Century Gothic" charset="0"/>
                      </a:endParaRPr>
                    </a:p>
                  </a:txBody>
                  <a:tcPr/>
                </a:tc>
                <a:tc>
                  <a:txBody>
                    <a:bodyPr/>
                    <a:lstStyle/>
                    <a:p>
                      <a:pPr algn="ctr"/>
                      <a:r>
                        <a:rPr lang="en-US" sz="1200" dirty="0"/>
                        <a:t>_</a:t>
                      </a:r>
                      <a:endParaRPr lang="en-US" sz="1200" dirty="0">
                        <a:latin typeface="Century Gothic" charset="0"/>
                        <a:ea typeface="Century Gothic" charset="0"/>
                        <a:cs typeface="Century Gothic" charset="0"/>
                      </a:endParaRPr>
                    </a:p>
                  </a:txBody>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tc>
                <a:extLst>
                  <a:ext uri="{0D108BD9-81ED-4DB2-BD59-A6C34878D82A}">
                    <a16:rowId xmlns="" xmlns:a16="http://schemas.microsoft.com/office/drawing/2014/main" val="10001"/>
                  </a:ext>
                </a:extLst>
              </a:tr>
              <a:tr h="235712">
                <a:tc>
                  <a:txBody>
                    <a:bodyPr/>
                    <a:lstStyle/>
                    <a:p>
                      <a:pPr algn="ctr"/>
                      <a:r>
                        <a:rPr lang="en-US" sz="1200" b="1" dirty="0" err="1" smtClean="0">
                          <a:solidFill>
                            <a:srgbClr val="0432FF"/>
                          </a:solidFill>
                        </a:rPr>
                        <a:t>Nefazodone</a:t>
                      </a:r>
                      <a:endParaRPr lang="en-US" sz="1200" b="1" dirty="0">
                        <a:solidFill>
                          <a:srgbClr val="0432FF"/>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latin typeface="+mn-lt"/>
                          <a:ea typeface="+mn-ea"/>
                          <a:cs typeface="+mn-cs"/>
                        </a:rPr>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smtClean="0"/>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solidFill>
                      <a:srgbClr val="FFD579">
                        <a:alpha val="50196"/>
                      </a:srgbClr>
                    </a:solidFill>
                  </a:tcPr>
                </a:tc>
                <a:extLst>
                  <a:ext uri="{0D108BD9-81ED-4DB2-BD59-A6C34878D82A}">
                    <a16:rowId xmlns="" xmlns:a16="http://schemas.microsoft.com/office/drawing/2014/main" val="10002"/>
                  </a:ext>
                </a:extLst>
              </a:tr>
              <a:tr h="283125">
                <a:tc>
                  <a:txBody>
                    <a:bodyPr/>
                    <a:lstStyle/>
                    <a:p>
                      <a:pPr algn="ctr"/>
                      <a:r>
                        <a:rPr lang="en-US" sz="1200" b="1" dirty="0" smtClean="0">
                          <a:solidFill>
                            <a:srgbClr val="0432FF"/>
                          </a:solidFill>
                        </a:rPr>
                        <a:t>Trazodone</a:t>
                      </a:r>
                      <a:endParaRPr lang="en-US" sz="1200" b="1" dirty="0">
                        <a:solidFill>
                          <a:srgbClr val="0432FF"/>
                        </a:solidFill>
                        <a:latin typeface="Century Gothic" charset="0"/>
                        <a:ea typeface="Century Gothic" charset="0"/>
                        <a:cs typeface="Century Gothic" charset="0"/>
                      </a:endParaRPr>
                    </a:p>
                  </a:txBody>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tc>
                <a:tc>
                  <a:txBody>
                    <a:bodyPr/>
                    <a:lstStyle/>
                    <a:p>
                      <a:pPr algn="ctr"/>
                      <a:r>
                        <a:rPr lang="en-US" sz="1200" dirty="0"/>
                        <a:t>+++</a:t>
                      </a:r>
                      <a:endParaRPr lang="en-US" sz="1200" dirty="0">
                        <a:latin typeface="Century Gothic" charset="0"/>
                        <a:ea typeface="Century Gothic" charset="0"/>
                        <a:cs typeface="Century Gothic" charset="0"/>
                      </a:endParaRPr>
                    </a:p>
                  </a:txBody>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tc>
                <a:extLst>
                  <a:ext uri="{0D108BD9-81ED-4DB2-BD59-A6C34878D82A}">
                    <a16:rowId xmlns="" xmlns:a16="http://schemas.microsoft.com/office/drawing/2014/main" val="10003"/>
                  </a:ext>
                </a:extLst>
              </a:tr>
              <a:tr h="270934">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solidFill>
                            <a:srgbClr val="0432FF"/>
                          </a:solidFill>
                        </a:rPr>
                        <a:t>Venlafaxine</a:t>
                      </a:r>
                    </a:p>
                    <a:p>
                      <a:pPr algn="ctr"/>
                      <a:endParaRPr lang="en-US" sz="1200" b="1" dirty="0">
                        <a:solidFill>
                          <a:srgbClr val="0432FF"/>
                        </a:solidFill>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smtClean="0">
                          <a:latin typeface="Century Gothic" charset="0"/>
                          <a:ea typeface="Century Gothic" charset="0"/>
                          <a:cs typeface="Century Gothic" charset="0"/>
                        </a:rPr>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a:t>
                      </a:r>
                      <a:endParaRPr lang="en-US" sz="1200" dirty="0">
                        <a:latin typeface="Century Gothic" charset="0"/>
                        <a:ea typeface="Century Gothic" charset="0"/>
                        <a:cs typeface="Century Gothic" charset="0"/>
                      </a:endParaRPr>
                    </a:p>
                  </a:txBody>
                  <a:tcPr>
                    <a:solidFill>
                      <a:srgbClr val="FFD579">
                        <a:alpha val="50196"/>
                      </a:srgbClr>
                    </a:solidFill>
                  </a:tcPr>
                </a:tc>
                <a:tc>
                  <a:txBody>
                    <a:bodyPr/>
                    <a:lstStyle/>
                    <a:p>
                      <a:pPr algn="ctr"/>
                      <a:r>
                        <a:rPr lang="en-US" sz="1200" dirty="0"/>
                        <a:t>+</a:t>
                      </a:r>
                      <a:endParaRPr lang="en-US" sz="1200" dirty="0">
                        <a:latin typeface="Century Gothic" charset="0"/>
                        <a:ea typeface="Century Gothic" charset="0"/>
                        <a:cs typeface="Century Gothic" charset="0"/>
                      </a:endParaRPr>
                    </a:p>
                  </a:txBody>
                  <a:tcPr>
                    <a:solidFill>
                      <a:srgbClr val="FFD579">
                        <a:alpha val="50196"/>
                      </a:srgbClr>
                    </a:solidFill>
                  </a:tcPr>
                </a:tc>
                <a:extLst>
                  <a:ext uri="{0D108BD9-81ED-4DB2-BD59-A6C34878D82A}">
                    <a16:rowId xmlns="" xmlns:a16="http://schemas.microsoft.com/office/drawing/2014/main" val="10004"/>
                  </a:ext>
                </a:extLst>
              </a:tr>
            </a:tbl>
          </a:graphicData>
        </a:graphic>
      </p:graphicFrame>
      <p:sp>
        <p:nvSpPr>
          <p:cNvPr id="9" name="Rectangle 8"/>
          <p:cNvSpPr/>
          <p:nvPr/>
        </p:nvSpPr>
        <p:spPr>
          <a:xfrm>
            <a:off x="-2" y="7421287"/>
            <a:ext cx="6858000" cy="4040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Side effects of atypical antidepressants</a:t>
            </a:r>
          </a:p>
        </p:txBody>
      </p:sp>
      <p:pic>
        <p:nvPicPr>
          <p:cNvPr id="10" name="Picture 4" descr="venlafaxine"/>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2595717" y="5089723"/>
            <a:ext cx="1107356" cy="679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مستطيل 1"/>
          <p:cNvSpPr/>
          <p:nvPr/>
        </p:nvSpPr>
        <p:spPr>
          <a:xfrm>
            <a:off x="1390102" y="5346967"/>
            <a:ext cx="1330685" cy="307777"/>
          </a:xfrm>
          <a:prstGeom prst="rect">
            <a:avLst/>
          </a:prstGeom>
        </p:spPr>
        <p:txBody>
          <a:bodyPr wrap="none">
            <a:spAutoFit/>
          </a:bodyPr>
          <a:lstStyle/>
          <a:p>
            <a:r>
              <a:rPr lang="en-GB" altLang="en-US" sz="1400" b="1" dirty="0" smtClean="0">
                <a:solidFill>
                  <a:srgbClr val="0432FF"/>
                </a:solidFill>
              </a:rPr>
              <a:t>Venlafaxine </a:t>
            </a:r>
            <a:r>
              <a:rPr lang="en-GB" altLang="en-US" sz="1400" b="1" dirty="0" smtClean="0">
                <a:solidFill>
                  <a:srgbClr val="0432FF"/>
                </a:solidFill>
                <a:sym typeface="Wingdings"/>
              </a:rPr>
              <a:t></a:t>
            </a:r>
            <a:r>
              <a:rPr lang="en-US" altLang="en-US" sz="1400" dirty="0" smtClean="0">
                <a:solidFill>
                  <a:srgbClr val="0432FF"/>
                </a:solidFill>
              </a:rPr>
              <a:t> </a:t>
            </a:r>
            <a:endParaRPr lang="ar-SA" dirty="0"/>
          </a:p>
        </p:txBody>
      </p:sp>
      <p:pic>
        <p:nvPicPr>
          <p:cNvPr id="11" name="Picture 4" descr="http://journals.prous.com/journals/dot/20064210/html/dt420671/images/image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346" y="5844050"/>
            <a:ext cx="2265680" cy="157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2"/>
          <p:cNvSpPr/>
          <p:nvPr/>
        </p:nvSpPr>
        <p:spPr>
          <a:xfrm>
            <a:off x="4022297" y="7036565"/>
            <a:ext cx="1208408" cy="307777"/>
          </a:xfrm>
          <a:prstGeom prst="rect">
            <a:avLst/>
          </a:prstGeom>
        </p:spPr>
        <p:txBody>
          <a:bodyPr wrap="none">
            <a:spAutoFit/>
          </a:bodyPr>
          <a:lstStyle/>
          <a:p>
            <a:r>
              <a:rPr lang="en-US" altLang="en-US" sz="1400" b="1">
                <a:solidFill>
                  <a:srgbClr val="0432FF"/>
                </a:solidFill>
              </a:rPr>
              <a:t>Bupropion</a:t>
            </a:r>
            <a:r>
              <a:rPr lang="en-US" altLang="en-US" sz="1400">
                <a:solidFill>
                  <a:srgbClr val="0432FF"/>
                </a:solidFill>
              </a:rPr>
              <a:t> </a:t>
            </a:r>
            <a:r>
              <a:rPr lang="en-US" altLang="en-US" sz="1400" smtClean="0">
                <a:solidFill>
                  <a:srgbClr val="0432FF"/>
                </a:solidFill>
                <a:sym typeface="Wingdings"/>
              </a:rPr>
              <a:t></a:t>
            </a:r>
            <a:endParaRPr lang="ar-SA" dirty="0"/>
          </a:p>
        </p:txBody>
      </p:sp>
    </p:spTree>
    <p:extLst>
      <p:ext uri="{BB962C8B-B14F-4D97-AF65-F5344CB8AC3E}">
        <p14:creationId xmlns:p14="http://schemas.microsoft.com/office/powerpoint/2010/main" val="1485290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94414" y="320301"/>
            <a:ext cx="6140303" cy="5669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Clinical </a:t>
            </a:r>
            <a:r>
              <a:rPr lang="en-US" alt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Uses of Antidepressants </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sp>
        <p:nvSpPr>
          <p:cNvPr id="4" name="Rounded Rectangle 3"/>
          <p:cNvSpPr/>
          <p:nvPr/>
        </p:nvSpPr>
        <p:spPr>
          <a:xfrm>
            <a:off x="510363" y="1594883"/>
            <a:ext cx="6124354" cy="531628"/>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a:solidFill>
                  <a:schemeClr val="tx1"/>
                </a:solidFill>
              </a:rPr>
              <a:t>Endogenous Depression : SSRIs (first Choice), New generation and Tricyclics can be used</a:t>
            </a:r>
          </a:p>
        </p:txBody>
      </p:sp>
      <p:sp>
        <p:nvSpPr>
          <p:cNvPr id="5" name="Rounded Rectangle 4"/>
          <p:cNvSpPr/>
          <p:nvPr/>
        </p:nvSpPr>
        <p:spPr>
          <a:xfrm>
            <a:off x="510363" y="8267622"/>
            <a:ext cx="6124354" cy="531628"/>
          </a:xfrm>
          <a:prstGeom prst="roundRect">
            <a:avLst/>
          </a:prstGeom>
          <a:solidFill>
            <a:srgbClr val="B7DE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sz="1600" dirty="0">
                <a:solidFill>
                  <a:schemeClr val="tx1"/>
                </a:solidFill>
              </a:rPr>
              <a:t>Neuropathic Pain (Dual NE and 5-HT reuptake Blocker)</a:t>
            </a:r>
            <a:endParaRPr lang="en-US" sz="1600" dirty="0">
              <a:solidFill>
                <a:schemeClr val="tx1"/>
              </a:solidFill>
            </a:endParaRPr>
          </a:p>
        </p:txBody>
      </p:sp>
      <p:sp>
        <p:nvSpPr>
          <p:cNvPr id="6" name="Rounded Rectangle 5"/>
          <p:cNvSpPr/>
          <p:nvPr/>
        </p:nvSpPr>
        <p:spPr>
          <a:xfrm>
            <a:off x="510363" y="6044854"/>
            <a:ext cx="6124354" cy="531628"/>
          </a:xfrm>
          <a:prstGeom prst="roundRect">
            <a:avLst/>
          </a:prstGeom>
          <a:solidFill>
            <a:srgbClr val="FF9300">
              <a:alpha val="2392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sz="1600" dirty="0">
                <a:solidFill>
                  <a:schemeClr val="tx1"/>
                </a:solidFill>
              </a:rPr>
              <a:t>Anxiety disorders (Amitriptyline)</a:t>
            </a:r>
          </a:p>
        </p:txBody>
      </p:sp>
      <p:sp>
        <p:nvSpPr>
          <p:cNvPr id="7" name="Rounded Rectangle 6"/>
          <p:cNvSpPr/>
          <p:nvPr/>
        </p:nvSpPr>
        <p:spPr>
          <a:xfrm>
            <a:off x="510363" y="3822086"/>
            <a:ext cx="6124354" cy="531628"/>
          </a:xfrm>
          <a:prstGeom prst="roundRect">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a:solidFill>
                  <a:srgbClr val="FF0000"/>
                </a:solidFill>
              </a:rPr>
              <a:t>Anorexia nervosa and </a:t>
            </a:r>
            <a:r>
              <a:rPr lang="en-US" sz="1600" dirty="0" err="1">
                <a:solidFill>
                  <a:srgbClr val="FF0000"/>
                </a:solidFill>
              </a:rPr>
              <a:t>Bulemia</a:t>
            </a:r>
            <a:r>
              <a:rPr lang="en-US" sz="1600" dirty="0">
                <a:solidFill>
                  <a:srgbClr val="FF0000"/>
                </a:solidFill>
              </a:rPr>
              <a:t> (SSRIs ) </a:t>
            </a:r>
            <a:r>
              <a:rPr lang="en-US" sz="1600" dirty="0">
                <a:solidFill>
                  <a:srgbClr val="00B050"/>
                </a:solidFill>
              </a:rPr>
              <a:t>→ Fluoxetine</a:t>
            </a:r>
          </a:p>
        </p:txBody>
      </p:sp>
      <p:sp>
        <p:nvSpPr>
          <p:cNvPr id="8" name="Rounded Rectangle 7"/>
          <p:cNvSpPr/>
          <p:nvPr/>
        </p:nvSpPr>
        <p:spPr>
          <a:xfrm>
            <a:off x="510363" y="5302950"/>
            <a:ext cx="6124354" cy="531628"/>
          </a:xfrm>
          <a:prstGeom prst="roundRect">
            <a:avLst/>
          </a:prstGeom>
          <a:solidFill>
            <a:srgbClr val="FC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a:solidFill>
                  <a:srgbClr val="FF0000"/>
                </a:solidFill>
              </a:rPr>
              <a:t>Premature ejaculation </a:t>
            </a:r>
            <a:r>
              <a:rPr lang="en-US" sz="1600" dirty="0">
                <a:solidFill>
                  <a:schemeClr val="tx1"/>
                </a:solidFill>
              </a:rPr>
              <a:t>(SSRI)</a:t>
            </a:r>
          </a:p>
        </p:txBody>
      </p:sp>
      <p:sp>
        <p:nvSpPr>
          <p:cNvPr id="9" name="Rounded Rectangle 8"/>
          <p:cNvSpPr/>
          <p:nvPr/>
        </p:nvSpPr>
        <p:spPr>
          <a:xfrm>
            <a:off x="510363" y="4563990"/>
            <a:ext cx="6124354" cy="531628"/>
          </a:xfrm>
          <a:prstGeom prst="roundRect">
            <a:avLst/>
          </a:prstGeom>
          <a:solidFill>
            <a:srgbClr val="E1F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err="1">
                <a:solidFill>
                  <a:schemeClr val="tx1"/>
                </a:solidFill>
              </a:rPr>
              <a:t>Schizo</a:t>
            </a:r>
            <a:r>
              <a:rPr lang="en-US" sz="1600" dirty="0">
                <a:solidFill>
                  <a:schemeClr val="tx1"/>
                </a:solidFill>
              </a:rPr>
              <a:t>-Affective Disorders (</a:t>
            </a:r>
            <a:r>
              <a:rPr lang="en-US" sz="1600" dirty="0" err="1">
                <a:solidFill>
                  <a:srgbClr val="0432FF"/>
                </a:solidFill>
              </a:rPr>
              <a:t>Amoxapine</a:t>
            </a:r>
            <a:r>
              <a:rPr lang="en-US" sz="1600" dirty="0">
                <a:solidFill>
                  <a:srgbClr val="0432FF"/>
                </a:solidFill>
              </a:rPr>
              <a:t> </a:t>
            </a:r>
            <a:r>
              <a:rPr lang="en-US" sz="1600" dirty="0">
                <a:solidFill>
                  <a:schemeClr val="tx1"/>
                </a:solidFill>
              </a:rPr>
              <a:t>or SSRI  + </a:t>
            </a:r>
            <a:r>
              <a:rPr lang="en-US" sz="1600" dirty="0">
                <a:solidFill>
                  <a:srgbClr val="0432FF"/>
                </a:solidFill>
              </a:rPr>
              <a:t>Haloperidol</a:t>
            </a:r>
            <a:r>
              <a:rPr lang="en-US" sz="1600" dirty="0" smtClean="0">
                <a:solidFill>
                  <a:schemeClr val="tx1"/>
                </a:solidFill>
              </a:rPr>
              <a:t>) </a:t>
            </a:r>
            <a:r>
              <a:rPr lang="en-US" sz="1600" dirty="0" smtClean="0">
                <a:solidFill>
                  <a:schemeClr val="bg1">
                    <a:lumMod val="65000"/>
                  </a:schemeClr>
                </a:solidFill>
              </a:rPr>
              <a:t>name of these 2 drugs are important</a:t>
            </a:r>
            <a:r>
              <a:rPr lang="en-US" sz="1600" dirty="0" smtClean="0">
                <a:solidFill>
                  <a:schemeClr val="tx1"/>
                </a:solidFill>
              </a:rPr>
              <a:t> </a:t>
            </a:r>
            <a:endParaRPr lang="en-US" sz="1600" dirty="0">
              <a:solidFill>
                <a:schemeClr val="tx1"/>
              </a:solidFill>
            </a:endParaRPr>
          </a:p>
        </p:txBody>
      </p:sp>
      <p:sp>
        <p:nvSpPr>
          <p:cNvPr id="10" name="Rounded Rectangle 9"/>
          <p:cNvSpPr/>
          <p:nvPr/>
        </p:nvSpPr>
        <p:spPr>
          <a:xfrm>
            <a:off x="510363" y="6786758"/>
            <a:ext cx="6124354" cy="531628"/>
          </a:xfrm>
          <a:prstGeom prst="roundRect">
            <a:avLst/>
          </a:prstGeom>
          <a:solidFill>
            <a:srgbClr val="F6E2E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sz="1600" dirty="0">
                <a:solidFill>
                  <a:schemeClr val="tx1"/>
                </a:solidFill>
              </a:rPr>
              <a:t>Migraine and Anxiety &amp; IBS </a:t>
            </a:r>
            <a:r>
              <a:rPr lang="en-US" altLang="en-US" sz="1200" dirty="0">
                <a:solidFill>
                  <a:schemeClr val="bg1">
                    <a:lumMod val="65000"/>
                  </a:schemeClr>
                </a:solidFill>
              </a:rPr>
              <a:t>irritable bowl syndrome </a:t>
            </a:r>
            <a:r>
              <a:rPr lang="en-US" altLang="en-US" sz="1600" dirty="0">
                <a:solidFill>
                  <a:schemeClr val="tx1"/>
                </a:solidFill>
              </a:rPr>
              <a:t>(</a:t>
            </a:r>
            <a:r>
              <a:rPr lang="en-US" altLang="en-US" sz="1600" dirty="0">
                <a:solidFill>
                  <a:srgbClr val="0432FF"/>
                </a:solidFill>
              </a:rPr>
              <a:t>Amitriptyline</a:t>
            </a:r>
            <a:r>
              <a:rPr lang="en-US" altLang="en-US" sz="1600" dirty="0">
                <a:solidFill>
                  <a:schemeClr val="tx1"/>
                </a:solidFill>
              </a:rPr>
              <a:t>)</a:t>
            </a:r>
            <a:endParaRPr lang="en-US" sz="1600" dirty="0">
              <a:solidFill>
                <a:schemeClr val="tx1"/>
              </a:solidFill>
            </a:endParaRPr>
          </a:p>
        </p:txBody>
      </p:sp>
      <p:sp>
        <p:nvSpPr>
          <p:cNvPr id="11" name="Rounded Rectangle 10"/>
          <p:cNvSpPr/>
          <p:nvPr/>
        </p:nvSpPr>
        <p:spPr>
          <a:xfrm>
            <a:off x="510363" y="2337284"/>
            <a:ext cx="6124354" cy="531628"/>
          </a:xfrm>
          <a:prstGeom prst="roundRect">
            <a:avLst/>
          </a:prstGeom>
          <a:solidFill>
            <a:srgbClr val="FFF6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a:solidFill>
                  <a:schemeClr val="tx1"/>
                </a:solidFill>
              </a:rPr>
              <a:t>Panic Disorders ( Imipramine or SSRIs)</a:t>
            </a:r>
          </a:p>
        </p:txBody>
      </p:sp>
      <p:sp>
        <p:nvSpPr>
          <p:cNvPr id="12" name="Rounded Rectangle 11"/>
          <p:cNvSpPr/>
          <p:nvPr/>
        </p:nvSpPr>
        <p:spPr>
          <a:xfrm>
            <a:off x="510363" y="3079685"/>
            <a:ext cx="6124354" cy="531628"/>
          </a:xfrm>
          <a:prstGeom prst="roundRect">
            <a:avLst/>
          </a:prstGeom>
          <a:solidFill>
            <a:srgbClr val="E8E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a:solidFill>
                  <a:schemeClr val="tx1"/>
                </a:solidFill>
              </a:rPr>
              <a:t>Obsessive Compulsive Disorders (SSRIs or Clomipramine) </a:t>
            </a:r>
          </a:p>
          <a:p>
            <a:pPr lvl="1"/>
            <a:r>
              <a:rPr lang="en-US" sz="1600" dirty="0">
                <a:solidFill>
                  <a:schemeClr val="tx1"/>
                </a:solidFill>
              </a:rPr>
              <a:t>and Chronic pain  (Amitriptyline)</a:t>
            </a:r>
          </a:p>
        </p:txBody>
      </p:sp>
      <p:sp>
        <p:nvSpPr>
          <p:cNvPr id="13" name="Rounded Rectangle 12"/>
          <p:cNvSpPr/>
          <p:nvPr/>
        </p:nvSpPr>
        <p:spPr>
          <a:xfrm>
            <a:off x="494414" y="7528662"/>
            <a:ext cx="6124354" cy="531628"/>
          </a:xfrm>
          <a:prstGeom prst="roundRect">
            <a:avLst/>
          </a:prstGeom>
          <a:solidFill>
            <a:srgbClr val="FFE3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altLang="en-US" sz="1600" dirty="0">
                <a:solidFill>
                  <a:srgbClr val="FF0000"/>
                </a:solidFill>
              </a:rPr>
              <a:t>Nocturnal Enuresis in children </a:t>
            </a:r>
            <a:r>
              <a:rPr lang="en-US" altLang="en-US" sz="1600" dirty="0">
                <a:solidFill>
                  <a:schemeClr val="tx1"/>
                </a:solidFill>
              </a:rPr>
              <a:t>e.g. </a:t>
            </a:r>
            <a:r>
              <a:rPr lang="en-US" altLang="en-US" sz="1600" dirty="0" smtClean="0">
                <a:solidFill>
                  <a:srgbClr val="0432FF"/>
                </a:solidFill>
              </a:rPr>
              <a:t>Imipramine</a:t>
            </a:r>
            <a:r>
              <a:rPr lang="en-US" altLang="en-US" sz="1600" dirty="0" smtClean="0">
                <a:solidFill>
                  <a:schemeClr val="tx1"/>
                </a:solidFill>
              </a:rPr>
              <a:t> </a:t>
            </a:r>
            <a:r>
              <a:rPr lang="en-US" altLang="en-US" sz="1600" dirty="0" smtClean="0">
                <a:solidFill>
                  <a:srgbClr val="007A00"/>
                </a:solidFill>
              </a:rPr>
              <a:t>(</a:t>
            </a:r>
            <a:r>
              <a:rPr lang="en-US" altLang="en-US" sz="1600" dirty="0">
                <a:solidFill>
                  <a:srgbClr val="007A00"/>
                </a:solidFill>
              </a:rPr>
              <a:t>strong anti-cholinergic effect</a:t>
            </a:r>
            <a:r>
              <a:rPr lang="en-US" altLang="en-US" sz="1600" dirty="0" smtClean="0">
                <a:solidFill>
                  <a:srgbClr val="007A00"/>
                </a:solidFill>
              </a:rPr>
              <a:t>) </a:t>
            </a:r>
            <a:r>
              <a:rPr lang="en-US" altLang="en-US" sz="1600" dirty="0" smtClean="0">
                <a:solidFill>
                  <a:schemeClr val="bg1">
                    <a:lumMod val="65000"/>
                  </a:schemeClr>
                </a:solidFill>
              </a:rPr>
              <a:t>name of this drug is important</a:t>
            </a:r>
            <a:endParaRPr lang="en-US" altLang="en-US" sz="3200" dirty="0">
              <a:solidFill>
                <a:schemeClr val="bg1">
                  <a:lumMod val="65000"/>
                </a:schemeClr>
              </a:solidFill>
            </a:endParaRPr>
          </a:p>
        </p:txBody>
      </p:sp>
      <p:cxnSp>
        <p:nvCxnSpPr>
          <p:cNvPr id="15" name="Straight Connector 14"/>
          <p:cNvCxnSpPr>
            <a:cxnSpLocks/>
            <a:stCxn id="3" idx="1"/>
          </p:cNvCxnSpPr>
          <p:nvPr/>
        </p:nvCxnSpPr>
        <p:spPr>
          <a:xfrm flipH="1">
            <a:off x="170122" y="603765"/>
            <a:ext cx="32429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70121" y="603765"/>
            <a:ext cx="0" cy="792369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4" idx="1"/>
          </p:cNvCxnSpPr>
          <p:nvPr/>
        </p:nvCxnSpPr>
        <p:spPr>
          <a:xfrm flipH="1" flipV="1">
            <a:off x="170121" y="1828800"/>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1" idx="1"/>
          </p:cNvCxnSpPr>
          <p:nvPr/>
        </p:nvCxnSpPr>
        <p:spPr>
          <a:xfrm flipH="1">
            <a:off x="170121" y="2603098"/>
            <a:ext cx="340242" cy="344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3" idx="1"/>
          </p:cNvCxnSpPr>
          <p:nvPr/>
        </p:nvCxnSpPr>
        <p:spPr>
          <a:xfrm flipH="1" flipV="1">
            <a:off x="170121" y="7783033"/>
            <a:ext cx="32429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5" idx="1"/>
          </p:cNvCxnSpPr>
          <p:nvPr/>
        </p:nvCxnSpPr>
        <p:spPr>
          <a:xfrm flipH="1">
            <a:off x="170121" y="8533436"/>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2" idx="1"/>
          </p:cNvCxnSpPr>
          <p:nvPr/>
        </p:nvCxnSpPr>
        <p:spPr>
          <a:xfrm flipH="1">
            <a:off x="170121" y="3345499"/>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7" idx="1"/>
          </p:cNvCxnSpPr>
          <p:nvPr/>
        </p:nvCxnSpPr>
        <p:spPr>
          <a:xfrm flipH="1" flipV="1">
            <a:off x="170121" y="4082902"/>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9" idx="1"/>
          </p:cNvCxnSpPr>
          <p:nvPr/>
        </p:nvCxnSpPr>
        <p:spPr>
          <a:xfrm flipH="1">
            <a:off x="170121" y="4829804"/>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8" idx="1"/>
          </p:cNvCxnSpPr>
          <p:nvPr/>
        </p:nvCxnSpPr>
        <p:spPr>
          <a:xfrm flipH="1">
            <a:off x="170121" y="5568764"/>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6" idx="1"/>
          </p:cNvCxnSpPr>
          <p:nvPr/>
        </p:nvCxnSpPr>
        <p:spPr>
          <a:xfrm flipH="1" flipV="1">
            <a:off x="170121" y="6294474"/>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0" idx="1"/>
          </p:cNvCxnSpPr>
          <p:nvPr/>
        </p:nvCxnSpPr>
        <p:spPr>
          <a:xfrm flipH="1">
            <a:off x="170121" y="7052572"/>
            <a:ext cx="34024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694368" y="975158"/>
            <a:ext cx="1724446" cy="293157"/>
          </a:xfrm>
          <a:prstGeom prst="rect">
            <a:avLst/>
          </a:prstGeom>
          <a:noFill/>
          <a:ln>
            <a:noFill/>
          </a:ln>
        </p:spPr>
        <p:txBody>
          <a:bodyPr wrap="none" rtlCol="0">
            <a:spAutoFit/>
          </a:bodyPr>
          <a:lstStyle/>
          <a:p>
            <a:r>
              <a:rPr lang="en-US" dirty="0" smtClean="0">
                <a:solidFill>
                  <a:schemeClr val="bg1">
                    <a:lumMod val="65000"/>
                  </a:schemeClr>
                </a:solidFill>
              </a:rPr>
              <a:t>Be smart focus on red!</a:t>
            </a:r>
            <a:endParaRPr lang="en-US" dirty="0">
              <a:solidFill>
                <a:schemeClr val="bg1">
                  <a:lumMod val="65000"/>
                </a:schemeClr>
              </a:solidFill>
            </a:endParaRPr>
          </a:p>
        </p:txBody>
      </p:sp>
    </p:spTree>
    <p:extLst>
      <p:ext uri="{BB962C8B-B14F-4D97-AF65-F5344CB8AC3E}">
        <p14:creationId xmlns:p14="http://schemas.microsoft.com/office/powerpoint/2010/main" val="436476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rgbClr val="942093">
                <a:tint val="45000"/>
                <a:satMod val="400000"/>
              </a:srgbClr>
            </a:duotone>
          </a:blip>
          <a:srcRect l="44792" t="46423" r="12083" b="5293"/>
          <a:stretch/>
        </p:blipFill>
        <p:spPr>
          <a:xfrm>
            <a:off x="2711487" y="2030912"/>
            <a:ext cx="2235970" cy="388864"/>
          </a:xfrm>
          <a:prstGeom prst="rect">
            <a:avLst/>
          </a:prstGeom>
        </p:spPr>
      </p:pic>
      <p:cxnSp>
        <p:nvCxnSpPr>
          <p:cNvPr id="8" name="Straight Connector 7"/>
          <p:cNvCxnSpPr/>
          <p:nvPr/>
        </p:nvCxnSpPr>
        <p:spPr>
          <a:xfrm flipH="1">
            <a:off x="1098211" y="2478873"/>
            <a:ext cx="5300421" cy="0"/>
          </a:xfrm>
          <a:prstGeom prst="line">
            <a:avLst/>
          </a:prstGeom>
          <a:ln w="38100">
            <a:solidFill>
              <a:srgbClr val="00CCC9"/>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1841" y="2494813"/>
            <a:ext cx="5300421" cy="4955203"/>
          </a:xfrm>
          <a:prstGeom prst="rect">
            <a:avLst/>
          </a:prstGeom>
          <a:noFill/>
        </p:spPr>
        <p:txBody>
          <a:bodyPr wrap="square" rtlCol="0">
            <a:spAutoFit/>
          </a:bodyPr>
          <a:lstStyle/>
          <a:p>
            <a:pPr algn="ctr" rtl="1"/>
            <a:r>
              <a:rPr lang="ar-SA" sz="2400" b="1" dirty="0">
                <a:solidFill>
                  <a:srgbClr val="941651"/>
                </a:solidFill>
                <a:latin typeface="Al Tarikh" charset="-78"/>
                <a:ea typeface="Al Tarikh" charset="-78"/>
                <a:cs typeface="Al Tarikh" charset="-78"/>
              </a:rPr>
              <a:t>قادة فريق علم الأدوية :</a:t>
            </a:r>
          </a:p>
          <a:p>
            <a:pPr marL="0" algn="ctr" defTabSz="663123" rtl="1" eaLnBrk="1" latinLnBrk="0" hangingPunct="1"/>
            <a:r>
              <a:rPr lang="ar-SA" sz="2400" b="1" dirty="0">
                <a:latin typeface="Al Tarikh" charset="-78"/>
                <a:ea typeface="Al Tarikh" charset="-78"/>
                <a:cs typeface="Al Tarikh" charset="-78"/>
              </a:rPr>
              <a:t>لين  التميمي        </a:t>
            </a:r>
            <a:r>
              <a:rPr lang="en-US" sz="2400" b="1" dirty="0">
                <a:latin typeface="Al Tarikh" charset="-78"/>
                <a:ea typeface="Al Tarikh" charset="-78"/>
                <a:cs typeface="Al Tarikh" charset="-78"/>
              </a:rPr>
              <a:t>     </a:t>
            </a:r>
            <a:r>
              <a:rPr lang="en-US" sz="2400" b="1" dirty="0">
                <a:solidFill>
                  <a:srgbClr val="941651"/>
                </a:solidFill>
                <a:latin typeface="Al Tarikh" charset="-78"/>
                <a:ea typeface="Al Tarikh" charset="-78"/>
                <a:cs typeface="Al Tarikh" charset="-78"/>
              </a:rPr>
              <a:t>&amp; </a:t>
            </a:r>
            <a:r>
              <a:rPr lang="en-US" sz="2400" b="1" dirty="0">
                <a:latin typeface="Al Tarikh" charset="-78"/>
                <a:ea typeface="Al Tarikh" charset="-78"/>
                <a:cs typeface="Al Tarikh" charset="-78"/>
              </a:rPr>
              <a:t> </a:t>
            </a:r>
            <a:r>
              <a:rPr lang="ar-SA" sz="2400" b="1" dirty="0">
                <a:latin typeface="Al Tarikh" charset="-78"/>
                <a:ea typeface="Al Tarikh" charset="-78"/>
                <a:cs typeface="Al Tarikh" charset="-78"/>
              </a:rPr>
              <a:t>   عبدالرحمن ذكري</a:t>
            </a:r>
          </a:p>
          <a:p>
            <a:pPr marL="0" algn="ctr" defTabSz="663123" rtl="1" eaLnBrk="1" latinLnBrk="0" hangingPunct="1"/>
            <a:r>
              <a:rPr lang="ar-SA" sz="2400" b="1" dirty="0">
                <a:solidFill>
                  <a:srgbClr val="941651"/>
                </a:solidFill>
                <a:latin typeface="Al Tarikh" charset="-78"/>
                <a:ea typeface="Al Tarikh" charset="-78"/>
                <a:cs typeface="Al Tarikh" charset="-78"/>
              </a:rPr>
              <a:t>الشكر موصول لأعضاء الفريق المتميزين :</a:t>
            </a:r>
            <a:endParaRPr lang="en-US" sz="2400" b="1" dirty="0">
              <a:solidFill>
                <a:srgbClr val="941651"/>
              </a:solidFill>
              <a:latin typeface="Al Tarikh" charset="-78"/>
              <a:ea typeface="Al Tarikh" charset="-78"/>
              <a:cs typeface="Al Tarikh" charset="-78"/>
            </a:endParaRPr>
          </a:p>
          <a:p>
            <a:pPr marL="0" algn="ctr" defTabSz="663123" rtl="1" eaLnBrk="1" latinLnBrk="0" hangingPunct="1"/>
            <a:r>
              <a:rPr lang="ar-SA" sz="2400" b="1" dirty="0">
                <a:latin typeface="Al Tarikh" charset="-78"/>
                <a:ea typeface="Al Tarikh" charset="-78"/>
                <a:cs typeface="Al Tarikh" charset="-78"/>
              </a:rPr>
              <a:t>اللولو سعد </a:t>
            </a:r>
            <a:r>
              <a:rPr lang="ar-SA" sz="2400" b="1" dirty="0" err="1">
                <a:latin typeface="Al Tarikh" charset="-78"/>
                <a:ea typeface="Al Tarikh" charset="-78"/>
                <a:cs typeface="Al Tarikh" charset="-78"/>
              </a:rPr>
              <a:t>الصليهم</a:t>
            </a:r>
            <a:r>
              <a:rPr lang="ar-SA" sz="2400" b="1" dirty="0">
                <a:latin typeface="Al Tarikh" charset="-78"/>
                <a:ea typeface="Al Tarikh" charset="-78"/>
                <a:cs typeface="Al Tarikh" charset="-78"/>
              </a:rPr>
              <a:t> </a:t>
            </a:r>
            <a:endParaRPr lang="en-US" sz="2400" b="1" dirty="0" smtClean="0">
              <a:latin typeface="Al Tarikh" charset="-78"/>
              <a:ea typeface="Al Tarikh" charset="-78"/>
              <a:cs typeface="Al Tarikh" charset="-78"/>
            </a:endParaRPr>
          </a:p>
          <a:p>
            <a:pPr algn="ctr" rtl="1"/>
            <a:r>
              <a:rPr lang="ar-SA" sz="2400" b="1" dirty="0">
                <a:latin typeface="Al Tarikh" charset="-78"/>
                <a:ea typeface="Al Tarikh" charset="-78"/>
                <a:cs typeface="Al Tarikh" charset="-78"/>
              </a:rPr>
              <a:t>روان سعد القحطاني </a:t>
            </a:r>
          </a:p>
          <a:p>
            <a:pPr marL="0" algn="ctr" defTabSz="663123" rtl="1" eaLnBrk="1" latinLnBrk="0" hangingPunct="1"/>
            <a:r>
              <a:rPr lang="ar-SA" sz="2400" b="1" dirty="0">
                <a:latin typeface="Al Tarikh" charset="-78"/>
                <a:ea typeface="Al Tarikh" charset="-78"/>
                <a:cs typeface="Al Tarikh" charset="-78"/>
              </a:rPr>
              <a:t>هيفاء بن طالب </a:t>
            </a:r>
          </a:p>
          <a:p>
            <a:pPr marL="0" algn="ctr" defTabSz="663123" rtl="1" eaLnBrk="1" latinLnBrk="0" hangingPunct="1"/>
            <a:r>
              <a:rPr lang="ar-SA" sz="2400" b="1" dirty="0">
                <a:latin typeface="Al Tarikh" charset="-78"/>
                <a:ea typeface="Al Tarikh" charset="-78"/>
                <a:cs typeface="Al Tarikh" charset="-78"/>
              </a:rPr>
              <a:t>شهد السويدان </a:t>
            </a:r>
          </a:p>
          <a:p>
            <a:pPr marL="0" algn="ctr" defTabSz="663123" rtl="1" eaLnBrk="1" latinLnBrk="0" hangingPunct="1"/>
            <a:r>
              <a:rPr lang="ar-SA" sz="2400" b="1" dirty="0">
                <a:latin typeface="Al Tarikh" charset="-78"/>
                <a:ea typeface="Al Tarikh" charset="-78"/>
                <a:cs typeface="Al Tarikh" charset="-78"/>
              </a:rPr>
              <a:t>ريما </a:t>
            </a:r>
            <a:r>
              <a:rPr lang="ar-SA" sz="2400" b="1" dirty="0" smtClean="0">
                <a:latin typeface="Al Tarikh" charset="-78"/>
                <a:ea typeface="Al Tarikh" charset="-78"/>
                <a:cs typeface="Al Tarikh" charset="-78"/>
              </a:rPr>
              <a:t>العتيبي</a:t>
            </a:r>
            <a:endParaRPr lang="en-US" sz="2400" b="1" dirty="0" smtClean="0">
              <a:latin typeface="Al Tarikh" charset="-78"/>
              <a:ea typeface="Al Tarikh" charset="-78"/>
              <a:cs typeface="Al Tarikh" charset="-78"/>
            </a:endParaRPr>
          </a:p>
          <a:p>
            <a:pPr marL="0" algn="ctr" defTabSz="663123" rtl="1" eaLnBrk="1" latinLnBrk="0" hangingPunct="1"/>
            <a:r>
              <a:rPr lang="ar-SA" sz="2400" b="1" dirty="0" smtClean="0">
                <a:latin typeface="Al Tarikh" charset="-78"/>
                <a:ea typeface="Al Tarikh" charset="-78"/>
                <a:cs typeface="Al Tarikh" charset="-78"/>
              </a:rPr>
              <a:t>أنوار العجمي</a:t>
            </a:r>
          </a:p>
          <a:p>
            <a:pPr marL="0" algn="ctr" defTabSz="663123" rtl="1" eaLnBrk="1" latinLnBrk="0" hangingPunct="1"/>
            <a:r>
              <a:rPr lang="ar-SA" sz="2400" b="1" dirty="0" smtClean="0">
                <a:latin typeface="Al Tarikh" charset="-78"/>
                <a:ea typeface="Al Tarikh" charset="-78"/>
                <a:cs typeface="Al Tarikh" charset="-78"/>
              </a:rPr>
              <a:t>سمر القحطاني</a:t>
            </a:r>
          </a:p>
          <a:p>
            <a:pPr marL="0" algn="ctr" defTabSz="663123" rtl="1" eaLnBrk="1" latinLnBrk="0" hangingPunct="1"/>
            <a:r>
              <a:rPr lang="ar-SA" sz="2400" b="1" dirty="0" smtClean="0">
                <a:latin typeface="Al Tarikh" charset="-78"/>
                <a:ea typeface="Al Tarikh" charset="-78"/>
                <a:cs typeface="Al Tarikh" charset="-78"/>
              </a:rPr>
              <a:t>آمال </a:t>
            </a:r>
            <a:r>
              <a:rPr lang="ar-SA" sz="2400" b="1" dirty="0" err="1" smtClean="0">
                <a:latin typeface="Al Tarikh" charset="-78"/>
                <a:ea typeface="Al Tarikh" charset="-78"/>
                <a:cs typeface="Al Tarikh" charset="-78"/>
              </a:rPr>
              <a:t>الشيبي</a:t>
            </a:r>
            <a:r>
              <a:rPr lang="ar-SA" sz="2400" b="1" dirty="0" smtClean="0">
                <a:latin typeface="Al Tarikh" charset="-78"/>
                <a:ea typeface="Al Tarikh" charset="-78"/>
                <a:cs typeface="Al Tarikh" charset="-78"/>
              </a:rPr>
              <a:t>  </a:t>
            </a:r>
          </a:p>
          <a:p>
            <a:pPr marL="0" algn="ctr" defTabSz="663123" rtl="1" eaLnBrk="1" latinLnBrk="0" hangingPunct="1"/>
            <a:r>
              <a:rPr lang="ar-SA" sz="2400" b="1" dirty="0" err="1" smtClean="0">
                <a:latin typeface="Al Tarikh" charset="-78"/>
                <a:ea typeface="Al Tarikh" charset="-78"/>
                <a:cs typeface="Al Tarikh" charset="-78"/>
              </a:rPr>
              <a:t>جومانا</a:t>
            </a:r>
            <a:r>
              <a:rPr lang="ar-SA" sz="2400" b="1" dirty="0" smtClean="0">
                <a:latin typeface="Al Tarikh" charset="-78"/>
                <a:ea typeface="Al Tarikh" charset="-78"/>
                <a:cs typeface="Al Tarikh" charset="-78"/>
              </a:rPr>
              <a:t> القحطاني </a:t>
            </a:r>
          </a:p>
          <a:p>
            <a:pPr marL="0" algn="ctr" defTabSz="663123" rtl="1" eaLnBrk="1" latinLnBrk="0" hangingPunct="1"/>
            <a:r>
              <a:rPr lang="ar-SA" sz="2800" b="1" dirty="0" smtClean="0">
                <a:latin typeface="Al Tarikh" charset="-78"/>
                <a:ea typeface="Al Tarikh" charset="-78"/>
                <a:cs typeface="Al Tarikh" charset="-78"/>
              </a:rPr>
              <a:t>  </a:t>
            </a:r>
            <a:endParaRPr lang="en-US" sz="2800" b="1" dirty="0">
              <a:latin typeface="Al Tarikh" charset="-78"/>
              <a:ea typeface="Al Tarikh" charset="-78"/>
              <a:cs typeface="Al Tarikh" charset="-78"/>
            </a:endParaRPr>
          </a:p>
        </p:txBody>
      </p:sp>
      <p:sp>
        <p:nvSpPr>
          <p:cNvPr id="11" name="TextBox 10"/>
          <p:cNvSpPr txBox="1"/>
          <p:nvPr/>
        </p:nvSpPr>
        <p:spPr>
          <a:xfrm>
            <a:off x="370682" y="7282868"/>
            <a:ext cx="6311472" cy="1278042"/>
          </a:xfrm>
          <a:prstGeom prst="rect">
            <a:avLst/>
          </a:prstGeom>
          <a:noFill/>
        </p:spPr>
        <p:txBody>
          <a:bodyPr wrap="square" rtlCol="0">
            <a:spAutoFit/>
          </a:bodyPr>
          <a:lstStyle/>
          <a:p>
            <a:r>
              <a:rPr lang="en-US" sz="1600" dirty="0">
                <a:solidFill>
                  <a:srgbClr val="941651"/>
                </a:solidFill>
              </a:rPr>
              <a:t>References :</a:t>
            </a:r>
          </a:p>
          <a:p>
            <a:r>
              <a:rPr lang="en-US" sz="1600" dirty="0"/>
              <a:t>1- 436 doctors slides </a:t>
            </a:r>
          </a:p>
          <a:p>
            <a:r>
              <a:rPr lang="en-US" sz="1600" dirty="0"/>
              <a:t>2-435 team work  </a:t>
            </a:r>
          </a:p>
          <a:p>
            <a:r>
              <a:rPr lang="en-US" sz="1600" dirty="0"/>
              <a:t>3-Pharmacology (</a:t>
            </a:r>
            <a:r>
              <a:rPr lang="en-US" sz="1600" dirty="0" err="1"/>
              <a:t>Lippincotts</a:t>
            </a:r>
            <a:r>
              <a:rPr lang="en-US" sz="1600" dirty="0"/>
              <a:t> Illustrated Reviews Series), 5th edition</a:t>
            </a:r>
          </a:p>
          <a:p>
            <a:endParaRPr lang="en-US"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1399" t="7748" r="21891" b="8503"/>
          <a:stretch/>
        </p:blipFill>
        <p:spPr>
          <a:xfrm>
            <a:off x="4947457" y="226451"/>
            <a:ext cx="1451175" cy="2143038"/>
          </a:xfrm>
          <a:prstGeom prst="rect">
            <a:avLst/>
          </a:prstGeom>
        </p:spPr>
      </p:pic>
      <p:sp>
        <p:nvSpPr>
          <p:cNvPr id="3" name="Oval 2"/>
          <p:cNvSpPr/>
          <p:nvPr/>
        </p:nvSpPr>
        <p:spPr>
          <a:xfrm>
            <a:off x="5883328" y="1378078"/>
            <a:ext cx="452927" cy="6093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996720" y="1479429"/>
            <a:ext cx="495656" cy="4272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120156" y="889240"/>
            <a:ext cx="323960" cy="2322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65700" y="97276"/>
            <a:ext cx="264920"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83328" y="88925"/>
            <a:ext cx="247045" cy="2307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932392" y="9441951"/>
            <a:ext cx="1537203" cy="307777"/>
          </a:xfrm>
          <a:prstGeom prst="rect">
            <a:avLst/>
          </a:prstGeom>
          <a:noFill/>
        </p:spPr>
        <p:txBody>
          <a:bodyPr wrap="square" rtlCol="0">
            <a:spAutoFit/>
          </a:bodyPr>
          <a:lstStyle/>
          <a:p>
            <a:r>
              <a:rPr lang="en-US" sz="1400" b="1" dirty="0"/>
              <a:t>@pharma436</a:t>
            </a:r>
          </a:p>
        </p:txBody>
      </p:sp>
      <p:pic>
        <p:nvPicPr>
          <p:cNvPr id="20" name="Picture 19"/>
          <p:cNvPicPr>
            <a:picLocks noChangeAspect="1"/>
          </p:cNvPicPr>
          <p:nvPr/>
        </p:nvPicPr>
        <p:blipFill>
          <a:blip r:embed="rId4"/>
          <a:stretch>
            <a:fillRect/>
          </a:stretch>
        </p:blipFill>
        <p:spPr>
          <a:xfrm>
            <a:off x="370682" y="8828782"/>
            <a:ext cx="447779" cy="447779"/>
          </a:xfrm>
          <a:prstGeom prst="rect">
            <a:avLst/>
          </a:prstGeom>
        </p:spPr>
      </p:pic>
      <p:sp>
        <p:nvSpPr>
          <p:cNvPr id="27" name="TextBox 26"/>
          <p:cNvSpPr txBox="1"/>
          <p:nvPr/>
        </p:nvSpPr>
        <p:spPr>
          <a:xfrm>
            <a:off x="818461" y="8880163"/>
            <a:ext cx="2215537" cy="307777"/>
          </a:xfrm>
          <a:prstGeom prst="rect">
            <a:avLst/>
          </a:prstGeom>
          <a:noFill/>
        </p:spPr>
        <p:txBody>
          <a:bodyPr wrap="square" rtlCol="0">
            <a:spAutoFit/>
          </a:bodyPr>
          <a:lstStyle/>
          <a:p>
            <a:r>
              <a:rPr lang="en-US" sz="1400" b="1" dirty="0"/>
              <a:t>pharma436@outlook.com</a:t>
            </a:r>
          </a:p>
        </p:txBody>
      </p:sp>
      <p:pic>
        <p:nvPicPr>
          <p:cNvPr id="28" name="Picture 27">
            <a:hlinkClick r:id="rId5"/>
          </p:cNvPr>
          <p:cNvPicPr>
            <a:picLocks noChangeAspect="1"/>
          </p:cNvPicPr>
          <p:nvPr/>
        </p:nvPicPr>
        <p:blipFill rotWithShape="1">
          <a:blip r:embed="rId6"/>
          <a:srcRect l="39538" t="24554" r="39740" b="42737"/>
          <a:stretch/>
        </p:blipFill>
        <p:spPr>
          <a:xfrm>
            <a:off x="3188101" y="8831934"/>
            <a:ext cx="441083" cy="463227"/>
          </a:xfrm>
          <a:prstGeom prst="rect">
            <a:avLst/>
          </a:prstGeom>
        </p:spPr>
      </p:pic>
      <p:sp>
        <p:nvSpPr>
          <p:cNvPr id="29" name="TextBox 28"/>
          <p:cNvSpPr txBox="1"/>
          <p:nvPr/>
        </p:nvSpPr>
        <p:spPr>
          <a:xfrm>
            <a:off x="3651540" y="8932914"/>
            <a:ext cx="1537203" cy="307777"/>
          </a:xfrm>
          <a:prstGeom prst="rect">
            <a:avLst/>
          </a:prstGeom>
          <a:noFill/>
        </p:spPr>
        <p:txBody>
          <a:bodyPr wrap="square" rtlCol="0">
            <a:spAutoFit/>
          </a:bodyPr>
          <a:lstStyle/>
          <a:p>
            <a:r>
              <a:rPr lang="en-US" sz="1400" b="1" dirty="0"/>
              <a:t>Your feedback: </a:t>
            </a:r>
          </a:p>
        </p:txBody>
      </p:sp>
      <p:pic>
        <p:nvPicPr>
          <p:cNvPr id="30" name="Picture 29">
            <a:hlinkClick r:id="rId7"/>
          </p:cNvPr>
          <p:cNvPicPr>
            <a:picLocks noChangeAspect="1"/>
          </p:cNvPicPr>
          <p:nvPr/>
        </p:nvPicPr>
        <p:blipFill rotWithShape="1">
          <a:blip r:embed="rId8"/>
          <a:srcRect t="11672" b="10049"/>
          <a:stretch/>
        </p:blipFill>
        <p:spPr>
          <a:xfrm>
            <a:off x="311347" y="9393210"/>
            <a:ext cx="573552" cy="448968"/>
          </a:xfrm>
          <a:prstGeom prst="rect">
            <a:avLst/>
          </a:prstGeom>
        </p:spPr>
      </p:pic>
      <p:sp>
        <p:nvSpPr>
          <p:cNvPr id="31" name="TextBox 30"/>
          <p:cNvSpPr txBox="1"/>
          <p:nvPr/>
        </p:nvSpPr>
        <p:spPr>
          <a:xfrm>
            <a:off x="3254539" y="9211194"/>
            <a:ext cx="3683726" cy="694806"/>
          </a:xfrm>
          <a:prstGeom prst="rect">
            <a:avLst/>
          </a:prstGeom>
          <a:noFill/>
        </p:spPr>
        <p:txBody>
          <a:bodyPr wrap="square" rtlCol="0">
            <a:spAutoFit/>
          </a:bodyPr>
          <a:lstStyle/>
          <a:p>
            <a:r>
              <a:rPr lang="en-US" dirty="0">
                <a:hlinkClick r:id="rId9"/>
              </a:rPr>
              <a:t>https://docs.google.com/forms/d/1sxDqHtpP3bUaOhQmYw96IE7mX-DlrklT5dlZUA2teSI/edit</a:t>
            </a:r>
            <a:endParaRPr lang="en-US" dirty="0"/>
          </a:p>
          <a:p>
            <a:endParaRPr lang="en-US" dirty="0"/>
          </a:p>
        </p:txBody>
      </p:sp>
    </p:spTree>
    <p:extLst>
      <p:ext uri="{BB962C8B-B14F-4D97-AF65-F5344CB8AC3E}">
        <p14:creationId xmlns:p14="http://schemas.microsoft.com/office/powerpoint/2010/main" val="1711880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858000" cy="3837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Introduction</a:t>
            </a: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1848631300"/>
              </p:ext>
            </p:extLst>
          </p:nvPr>
        </p:nvGraphicFramePr>
        <p:xfrm>
          <a:off x="1" y="347105"/>
          <a:ext cx="6857999" cy="5118889"/>
        </p:xfrm>
        <a:graphic>
          <a:graphicData uri="http://schemas.openxmlformats.org/drawingml/2006/table">
            <a:tbl>
              <a:tblPr firstRow="1" bandRow="1">
                <a:tableStyleId>{5940675A-B579-460E-94D1-54222C63F5DA}</a:tableStyleId>
              </a:tblPr>
              <a:tblGrid>
                <a:gridCol w="6857999">
                  <a:extLst>
                    <a:ext uri="{9D8B030D-6E8A-4147-A177-3AD203B41FA5}">
                      <a16:colId xmlns:a16="http://schemas.microsoft.com/office/drawing/2014/main" xmlns="" val="20000"/>
                    </a:ext>
                  </a:extLst>
                </a:gridCol>
              </a:tblGrid>
              <a:tr h="209132">
                <a:tc>
                  <a:txBody>
                    <a:bodyPr/>
                    <a:lstStyle/>
                    <a:p>
                      <a:pPr algn="ctr"/>
                      <a:r>
                        <a:rPr lang="en-US" sz="1100" b="1" kern="1200" dirty="0">
                          <a:solidFill>
                            <a:schemeClr val="tx1"/>
                          </a:solidFill>
                          <a:latin typeface="+mn-lt"/>
                          <a:ea typeface="+mn-ea"/>
                          <a:cs typeface="+mn-cs"/>
                        </a:rPr>
                        <a:t>Depression </a:t>
                      </a:r>
                    </a:p>
                  </a:txBody>
                  <a:tcPr>
                    <a:solidFill>
                      <a:srgbClr val="009193">
                        <a:alpha val="41176"/>
                      </a:srgbClr>
                    </a:solidFill>
                  </a:tcPr>
                </a:tc>
                <a:extLst>
                  <a:ext uri="{0D108BD9-81ED-4DB2-BD59-A6C34878D82A}">
                    <a16:rowId xmlns:a16="http://schemas.microsoft.com/office/drawing/2014/main" xmlns="" val="10000"/>
                  </a:ext>
                </a:extLst>
              </a:tr>
              <a:tr h="521625">
                <a:tc>
                  <a:txBody>
                    <a:bodyPr/>
                    <a:lstStyle/>
                    <a:p>
                      <a:pPr algn="ctr"/>
                      <a:r>
                        <a:rPr lang="en-US" sz="1000" dirty="0" smtClean="0"/>
                        <a:t>- Depression </a:t>
                      </a:r>
                      <a:r>
                        <a:rPr lang="en-US" sz="1000" dirty="0"/>
                        <a:t>is a very common psychiatric disorder that is related to the  </a:t>
                      </a:r>
                      <a:r>
                        <a:rPr lang="en-US" sz="1000" dirty="0" smtClean="0"/>
                        <a:t>Mood </a:t>
                      </a:r>
                      <a:r>
                        <a:rPr lang="en-US" sz="1000" dirty="0"/>
                        <a:t>( affective disorder) </a:t>
                      </a:r>
                      <a:endParaRPr lang="en-US" sz="1000" dirty="0" smtClean="0"/>
                    </a:p>
                    <a:p>
                      <a:pPr algn="ctr"/>
                      <a:r>
                        <a:rPr lang="en-US" sz="1000" dirty="0" smtClean="0"/>
                        <a:t> - Disorders </a:t>
                      </a:r>
                      <a:r>
                        <a:rPr lang="en-US" sz="1000" dirty="0"/>
                        <a:t>of mood like: </a:t>
                      </a:r>
                      <a:r>
                        <a:rPr lang="en-US" sz="1000" u="sng" dirty="0"/>
                        <a:t>depression and mania are associated with changes in mood, </a:t>
                      </a:r>
                      <a:r>
                        <a:rPr lang="en-US" sz="1000" u="sng" dirty="0">
                          <a:solidFill>
                            <a:schemeClr val="bg1">
                              <a:lumMod val="50000"/>
                            </a:schemeClr>
                          </a:solidFill>
                        </a:rPr>
                        <a:t>it causes symptoms that affect feelings</a:t>
                      </a:r>
                      <a:r>
                        <a:rPr lang="en-US" sz="1000" dirty="0">
                          <a:solidFill>
                            <a:schemeClr val="bg1">
                              <a:lumMod val="50000"/>
                            </a:schemeClr>
                          </a:solidFill>
                        </a:rPr>
                        <a:t>. </a:t>
                      </a:r>
                      <a:r>
                        <a:rPr lang="en-US" sz="1000" dirty="0"/>
                        <a:t>.  </a:t>
                      </a:r>
                      <a:endParaRPr lang="en-US" sz="1000" dirty="0" smtClean="0"/>
                    </a:p>
                    <a:p>
                      <a:pPr algn="ctr"/>
                      <a:r>
                        <a:rPr lang="en-US" sz="1000" dirty="0" smtClean="0">
                          <a:solidFill>
                            <a:srgbClr val="007A00"/>
                          </a:solidFill>
                        </a:rPr>
                        <a:t>Clinical </a:t>
                      </a:r>
                      <a:r>
                        <a:rPr lang="en-US" sz="1000" dirty="0">
                          <a:solidFill>
                            <a:srgbClr val="007A00"/>
                          </a:solidFill>
                        </a:rPr>
                        <a:t>depression:</a:t>
                      </a:r>
                      <a:r>
                        <a:rPr lang="en-US" sz="1000" baseline="0" dirty="0">
                          <a:solidFill>
                            <a:srgbClr val="007A00"/>
                          </a:solidFill>
                        </a:rPr>
                        <a:t> the symptoms comes every day for two weeks at least, and here we need the treatment. </a:t>
                      </a:r>
                      <a:endParaRPr lang="en-US" sz="1000" baseline="0" dirty="0" smtClean="0">
                        <a:solidFill>
                          <a:srgbClr val="007A00"/>
                        </a:solidFill>
                      </a:endParaRPr>
                    </a:p>
                    <a:p>
                      <a:pPr algn="ctr"/>
                      <a:r>
                        <a:rPr lang="en-US" sz="1000" kern="1200" dirty="0" smtClean="0">
                          <a:solidFill>
                            <a:schemeClr val="tx1"/>
                          </a:solidFill>
                          <a:latin typeface="+mn-lt"/>
                          <a:ea typeface="+mn-ea"/>
                          <a:cs typeface="+mn-cs"/>
                        </a:rPr>
                        <a:t>- Disorders of mood rather than disturbance in thought or cognitions.</a:t>
                      </a:r>
                      <a:endParaRPr lang="en-US" sz="1000" kern="1200" dirty="0">
                        <a:solidFill>
                          <a:schemeClr val="tx1"/>
                        </a:solidFill>
                        <a:latin typeface="+mn-lt"/>
                        <a:ea typeface="+mn-ea"/>
                        <a:cs typeface="+mn-cs"/>
                      </a:endParaRPr>
                    </a:p>
                  </a:txBody>
                  <a:tcPr/>
                </a:tc>
                <a:extLst>
                  <a:ext uri="{0D108BD9-81ED-4DB2-BD59-A6C34878D82A}">
                    <a16:rowId xmlns:a16="http://schemas.microsoft.com/office/drawing/2014/main" xmlns="" val="10001"/>
                  </a:ext>
                </a:extLst>
              </a:tr>
              <a:tr h="240751">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100" b="1" dirty="0"/>
                        <a:t>Incidence:</a:t>
                      </a:r>
                    </a:p>
                  </a:txBody>
                  <a:tcPr>
                    <a:solidFill>
                      <a:srgbClr val="009193">
                        <a:alpha val="36863"/>
                      </a:srgbClr>
                    </a:solidFill>
                  </a:tcPr>
                </a:tc>
                <a:extLst>
                  <a:ext uri="{0D108BD9-81ED-4DB2-BD59-A6C34878D82A}">
                    <a16:rowId xmlns:a16="http://schemas.microsoft.com/office/drawing/2014/main" xmlns="" val="10002"/>
                  </a:ext>
                </a:extLst>
              </a:tr>
              <a:tr h="262495">
                <a:tc>
                  <a:txBody>
                    <a:bodyPr/>
                    <a:lstStyle/>
                    <a:p>
                      <a:pPr algn="ctr"/>
                      <a:r>
                        <a:rPr lang="en-US" sz="1000" dirty="0" smtClean="0"/>
                        <a:t>- Depression </a:t>
                      </a:r>
                      <a:r>
                        <a:rPr lang="en-US" sz="1000" dirty="0"/>
                        <a:t>is a chronic and recurrent illness that can affect at least </a:t>
                      </a:r>
                      <a:r>
                        <a:rPr lang="en-US" sz="1000" baseline="0" dirty="0" smtClean="0"/>
                        <a:t> </a:t>
                      </a:r>
                      <a:r>
                        <a:rPr lang="en-US" sz="1000" dirty="0" smtClean="0"/>
                        <a:t>20</a:t>
                      </a:r>
                      <a:r>
                        <a:rPr lang="en-US" sz="1000" dirty="0"/>
                        <a:t>% of the population at some period in their lifetime. </a:t>
                      </a:r>
                    </a:p>
                    <a:p>
                      <a:pPr marL="171450" indent="-171450" algn="ctr">
                        <a:buFontTx/>
                        <a:buChar char="-"/>
                      </a:pPr>
                      <a:r>
                        <a:rPr lang="en-US" sz="1000" b="0" u="none" strike="noStrike" dirty="0" smtClean="0">
                          <a:solidFill>
                            <a:schemeClr val="tx1"/>
                          </a:solidFill>
                          <a:effectLst/>
                        </a:rPr>
                        <a:t>Estimated</a:t>
                      </a:r>
                      <a:r>
                        <a:rPr lang="en-US" sz="1000" b="0" u="none" strike="noStrike" dirty="0">
                          <a:solidFill>
                            <a:schemeClr val="tx1"/>
                          </a:solidFill>
                          <a:effectLst/>
                        </a:rPr>
                        <a:t>: 35-40 million Americans will suffer </a:t>
                      </a:r>
                      <a:r>
                        <a:rPr lang="en-US" sz="1000" b="0" u="none" strike="noStrike" dirty="0">
                          <a:solidFill>
                            <a:schemeClr val="tx1"/>
                          </a:solidFill>
                        </a:rPr>
                        <a:t>from major Depressive Illness </a:t>
                      </a:r>
                      <a:r>
                        <a:rPr lang="en-US" sz="1000" b="0" u="none" strike="noStrike" dirty="0" smtClean="0">
                          <a:solidFill>
                            <a:schemeClr val="tx1"/>
                          </a:solidFill>
                        </a:rPr>
                        <a:t>.</a:t>
                      </a:r>
                      <a:r>
                        <a:rPr lang="en-US" sz="1000" b="0" u="none" strike="noStrike" baseline="0" dirty="0" smtClean="0">
                          <a:solidFill>
                            <a:schemeClr val="tx1"/>
                          </a:solidFill>
                        </a:rPr>
                        <a:t> </a:t>
                      </a:r>
                      <a:r>
                        <a:rPr lang="en-US" sz="1000" b="0" u="none" strike="noStrike" dirty="0" smtClean="0">
                          <a:solidFill>
                            <a:schemeClr val="tx1"/>
                          </a:solidFill>
                        </a:rPr>
                        <a:t> </a:t>
                      </a:r>
                      <a:r>
                        <a:rPr lang="en-US" sz="1000" u="none" strike="noStrike" dirty="0"/>
                        <a:t>costing 15-35 billion dollars/ </a:t>
                      </a:r>
                      <a:r>
                        <a:rPr lang="en-US" sz="1000" u="none" strike="noStrike" dirty="0" smtClean="0"/>
                        <a:t>year.</a:t>
                      </a:r>
                      <a:endParaRPr lang="en-US" sz="1000" dirty="0">
                        <a:solidFill>
                          <a:schemeClr val="bg2">
                            <a:lumMod val="50000"/>
                          </a:schemeClr>
                        </a:solidFill>
                      </a:endParaRPr>
                    </a:p>
                  </a:txBody>
                  <a:tcPr/>
                </a:tc>
                <a:extLst>
                  <a:ext uri="{0D108BD9-81ED-4DB2-BD59-A6C34878D82A}">
                    <a16:rowId xmlns:a16="http://schemas.microsoft.com/office/drawing/2014/main" xmlns="" val="10003"/>
                  </a:ext>
                </a:extLst>
              </a:tr>
              <a:tr h="257477">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100" b="1" dirty="0"/>
                        <a:t>Symptoms of depression:</a:t>
                      </a:r>
                    </a:p>
                  </a:txBody>
                  <a:tcPr>
                    <a:solidFill>
                      <a:srgbClr val="009193">
                        <a:alpha val="36863"/>
                      </a:srgbClr>
                    </a:solidFill>
                  </a:tcPr>
                </a:tc>
                <a:extLst>
                  <a:ext uri="{0D108BD9-81ED-4DB2-BD59-A6C34878D82A}">
                    <a16:rowId xmlns:a16="http://schemas.microsoft.com/office/drawing/2014/main" xmlns="" val="10004"/>
                  </a:ext>
                </a:extLst>
              </a:tr>
              <a:tr h="1376981">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00" strike="noStrike" dirty="0" smtClean="0">
                          <a:solidFill>
                            <a:schemeClr val="tx1"/>
                          </a:solidFill>
                        </a:rPr>
                        <a:t>Symptoms of depressive illness are highly recognizable, both to those affected and to those closest to them, once they are told what to look for.  </a:t>
                      </a:r>
                    </a:p>
                    <a:p>
                      <a:pPr algn="ctr"/>
                      <a:r>
                        <a:rPr lang="en-US" sz="1000" b="1" dirty="0" smtClean="0">
                          <a:solidFill>
                            <a:srgbClr val="FF2F92"/>
                          </a:solidFill>
                        </a:rPr>
                        <a:t>Here is a checklist of symptoms of Depressive illness: </a:t>
                      </a:r>
                    </a:p>
                    <a:p>
                      <a:pPr algn="ctr"/>
                      <a:endParaRPr lang="en-US" sz="1000" dirty="0" smtClean="0"/>
                    </a:p>
                    <a:p>
                      <a:pPr algn="ctr"/>
                      <a:endParaRPr lang="en-US" sz="1000" dirty="0" smtClean="0"/>
                    </a:p>
                    <a:p>
                      <a:pPr algn="ctr"/>
                      <a:endParaRPr lang="en-US" sz="1000" dirty="0" smtClean="0"/>
                    </a:p>
                    <a:p>
                      <a:pPr algn="ctr"/>
                      <a:endParaRPr lang="en-US" sz="1000" dirty="0" smtClean="0"/>
                    </a:p>
                    <a:p>
                      <a:pPr algn="ctr"/>
                      <a:endParaRPr lang="en-US" sz="1000" dirty="0" smtClean="0"/>
                    </a:p>
                    <a:p>
                      <a:pPr marL="0" marR="0" lvl="0" indent="0" algn="ctr" defTabSz="514350" rtl="0" eaLnBrk="1" fontAlgn="auto" latinLnBrk="0" hangingPunct="1">
                        <a:lnSpc>
                          <a:spcPct val="100000"/>
                        </a:lnSpc>
                        <a:spcBef>
                          <a:spcPts val="0"/>
                        </a:spcBef>
                        <a:spcAft>
                          <a:spcPts val="0"/>
                        </a:spcAft>
                        <a:buClrTx/>
                        <a:buSzTx/>
                        <a:buFont typeface="Courier New" charset="0"/>
                        <a:buNone/>
                        <a:tabLst/>
                        <a:defRPr/>
                      </a:pPr>
                      <a:r>
                        <a:rPr lang="en-US" sz="1000" strike="noStrike" dirty="0" smtClean="0">
                          <a:solidFill>
                            <a:schemeClr val="tx1"/>
                          </a:solidFill>
                        </a:rPr>
                        <a:t>If most of these symptoms last for two weeks or more, the person probably has Depressive illness. </a:t>
                      </a:r>
                      <a:endParaRPr lang="ar-SA" sz="1000" strike="noStrike" dirty="0" smtClean="0">
                        <a:solidFill>
                          <a:schemeClr val="tx1"/>
                        </a:solidFill>
                      </a:endParaRPr>
                    </a:p>
                  </a:txBody>
                  <a:tcPr/>
                </a:tc>
                <a:extLst>
                  <a:ext uri="{0D108BD9-81ED-4DB2-BD59-A6C34878D82A}">
                    <a16:rowId xmlns:a16="http://schemas.microsoft.com/office/drawing/2014/main" xmlns="" val="10005"/>
                  </a:ext>
                </a:extLst>
              </a:tr>
              <a:tr h="272569">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100" b="1" dirty="0"/>
                        <a:t>Symptoms of mania:</a:t>
                      </a:r>
                    </a:p>
                  </a:txBody>
                  <a:tcPr>
                    <a:solidFill>
                      <a:srgbClr val="009193">
                        <a:alpha val="36863"/>
                      </a:srgbClr>
                    </a:solidFill>
                  </a:tcPr>
                </a:tc>
                <a:extLst>
                  <a:ext uri="{0D108BD9-81ED-4DB2-BD59-A6C34878D82A}">
                    <a16:rowId xmlns:a16="http://schemas.microsoft.com/office/drawing/2014/main" xmlns="" val="10006"/>
                  </a:ext>
                </a:extLst>
              </a:tr>
              <a:tr h="661886">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00" b="1" strike="noStrike" kern="1200" dirty="0" smtClean="0">
                          <a:solidFill>
                            <a:srgbClr val="FF2F92"/>
                          </a:solidFill>
                          <a:latin typeface="+mn-lt"/>
                          <a:ea typeface="+mn-ea"/>
                          <a:cs typeface="+mn-cs"/>
                        </a:rPr>
                        <a:t>causes mood swings creating periods with the following symptoms: </a:t>
                      </a:r>
                    </a:p>
                    <a:p>
                      <a:pPr marL="257175" marR="0" lvl="1" indent="0" algn="ctr" defTabSz="514350" rtl="0" eaLnBrk="1" fontAlgn="auto" latinLnBrk="0" hangingPunct="1">
                        <a:lnSpc>
                          <a:spcPct val="100000"/>
                        </a:lnSpc>
                        <a:spcBef>
                          <a:spcPts val="0"/>
                        </a:spcBef>
                        <a:spcAft>
                          <a:spcPts val="0"/>
                        </a:spcAft>
                        <a:buClrTx/>
                        <a:buSzTx/>
                        <a:buFontTx/>
                        <a:buNone/>
                        <a:tabLst/>
                        <a:defRPr/>
                      </a:pPr>
                      <a:r>
                        <a:rPr lang="en-US" sz="1000" b="1" dirty="0" smtClean="0">
                          <a:solidFill>
                            <a:srgbClr val="FF2F92"/>
                          </a:solidFill>
                        </a:rPr>
                        <a:t>*</a:t>
                      </a:r>
                      <a:r>
                        <a:rPr lang="en-US" sz="1000" b="1" dirty="0" smtClean="0">
                          <a:solidFill>
                            <a:schemeClr val="tx1"/>
                          </a:solidFill>
                        </a:rPr>
                        <a:t>a high energy level with </a:t>
                      </a:r>
                      <a:r>
                        <a:rPr lang="en-US" sz="1000" b="1" dirty="0" smtClean="0"/>
                        <a:t>Decreased </a:t>
                      </a:r>
                      <a:r>
                        <a:rPr lang="en-US" sz="1000" b="1" dirty="0"/>
                        <a:t>need for </a:t>
                      </a:r>
                      <a:r>
                        <a:rPr lang="en-US" sz="1000" b="1" dirty="0" smtClean="0"/>
                        <a:t>sleep</a:t>
                      </a:r>
                      <a:r>
                        <a:rPr lang="en-US" sz="1000" b="1" baseline="0" dirty="0" smtClean="0">
                          <a:effectLst/>
                        </a:rPr>
                        <a:t>.   </a:t>
                      </a:r>
                      <a:r>
                        <a:rPr lang="en-US" sz="1000" b="1" baseline="0" dirty="0" smtClean="0">
                          <a:solidFill>
                            <a:srgbClr val="FF2F92"/>
                          </a:solidFill>
                          <a:effectLst/>
                        </a:rPr>
                        <a:t>*</a:t>
                      </a:r>
                      <a:r>
                        <a:rPr lang="en-US" sz="1000" b="1" dirty="0" smtClean="0"/>
                        <a:t>Unwarranted </a:t>
                      </a:r>
                      <a:r>
                        <a:rPr lang="en-US" sz="1000" b="1" dirty="0"/>
                        <a:t>or exaggerated belief in one's own ability. </a:t>
                      </a:r>
                      <a:r>
                        <a:rPr lang="en-US" sz="1000" b="1" dirty="0" smtClean="0"/>
                        <a:t>     </a:t>
                      </a:r>
                      <a:r>
                        <a:rPr lang="en-US" sz="1000" b="1" dirty="0" smtClean="0">
                          <a:solidFill>
                            <a:srgbClr val="FF2F92"/>
                          </a:solidFill>
                        </a:rPr>
                        <a:t>*</a:t>
                      </a:r>
                      <a:r>
                        <a:rPr lang="en-US" sz="1000" b="1" dirty="0" smtClean="0"/>
                        <a:t>Extreme irritability.</a:t>
                      </a:r>
                      <a:r>
                        <a:rPr lang="en-US" sz="1000" b="1" baseline="0" dirty="0" smtClean="0"/>
                        <a:t>        </a:t>
                      </a:r>
                    </a:p>
                    <a:p>
                      <a:pPr marL="257175" marR="0" lvl="1" indent="0" algn="ctr" defTabSz="514350" rtl="0" eaLnBrk="1" fontAlgn="auto" latinLnBrk="0" hangingPunct="1">
                        <a:lnSpc>
                          <a:spcPct val="100000"/>
                        </a:lnSpc>
                        <a:spcBef>
                          <a:spcPts val="0"/>
                        </a:spcBef>
                        <a:spcAft>
                          <a:spcPts val="0"/>
                        </a:spcAft>
                        <a:buClrTx/>
                        <a:buSzTx/>
                        <a:buFontTx/>
                        <a:buNone/>
                        <a:tabLst/>
                        <a:defRPr/>
                      </a:pPr>
                      <a:r>
                        <a:rPr lang="en-US" sz="1000" b="1" dirty="0" smtClean="0">
                          <a:solidFill>
                            <a:srgbClr val="FF2F92"/>
                          </a:solidFill>
                        </a:rPr>
                        <a:t>*</a:t>
                      </a:r>
                      <a:r>
                        <a:rPr lang="en-US" sz="1000" b="1" dirty="0" smtClean="0"/>
                        <a:t>Rapid</a:t>
                      </a:r>
                      <a:r>
                        <a:rPr lang="en-US" sz="1000" b="1" baseline="0" dirty="0" smtClean="0"/>
                        <a:t> </a:t>
                      </a:r>
                      <a:r>
                        <a:rPr lang="en-US" sz="1000" b="1" dirty="0" smtClean="0"/>
                        <a:t>unpredictable </a:t>
                      </a:r>
                      <a:r>
                        <a:rPr lang="en-US" sz="1000" b="1" dirty="0"/>
                        <a:t>emotional </a:t>
                      </a:r>
                      <a:r>
                        <a:rPr lang="en-US" sz="1000" b="1" dirty="0" smtClean="0"/>
                        <a:t>changes</a:t>
                      </a:r>
                      <a:r>
                        <a:rPr lang="en-US" sz="1000" b="1" strike="noStrike" kern="1200" dirty="0" smtClean="0">
                          <a:solidFill>
                            <a:schemeClr val="tx1"/>
                          </a:solidFill>
                          <a:latin typeface="+mn-lt"/>
                          <a:ea typeface="+mn-ea"/>
                          <a:cs typeface="+mn-cs"/>
                        </a:rPr>
                        <a:t>.    </a:t>
                      </a:r>
                      <a:r>
                        <a:rPr lang="en-US" sz="1000" b="1" strike="noStrike" kern="1200" dirty="0" smtClean="0">
                          <a:solidFill>
                            <a:srgbClr val="FF2F92"/>
                          </a:solidFill>
                          <a:latin typeface="+mn-lt"/>
                          <a:ea typeface="+mn-ea"/>
                          <a:cs typeface="+mn-cs"/>
                        </a:rPr>
                        <a:t>*</a:t>
                      </a:r>
                      <a:r>
                        <a:rPr lang="en-US" sz="1000" b="1" strike="noStrike" kern="1200" dirty="0" smtClean="0">
                          <a:solidFill>
                            <a:schemeClr val="tx1"/>
                          </a:solidFill>
                          <a:latin typeface="+mn-lt"/>
                          <a:ea typeface="+mn-ea"/>
                          <a:cs typeface="+mn-cs"/>
                        </a:rPr>
                        <a:t>Impulsive, thoughtless activity, with a high risk of damaging consequences (i.e., stock speculations, sudden love affairs, etc.). </a:t>
                      </a:r>
                      <a:endParaRPr lang="en-US" sz="1000" b="1" strike="noStrike" kern="1200" dirty="0">
                        <a:solidFill>
                          <a:schemeClr val="tx1"/>
                        </a:solidFill>
                        <a:latin typeface="+mn-lt"/>
                        <a:ea typeface="+mn-ea"/>
                        <a:cs typeface="+mn-cs"/>
                      </a:endParaRPr>
                    </a:p>
                  </a:txBody>
                  <a:tcPr/>
                </a:tc>
                <a:extLst>
                  <a:ext uri="{0D108BD9-81ED-4DB2-BD59-A6C34878D82A}">
                    <a16:rowId xmlns:a16="http://schemas.microsoft.com/office/drawing/2014/main" xmlns="" val="10007"/>
                  </a:ext>
                </a:extLst>
              </a:tr>
              <a:tr h="222103">
                <a:tc>
                  <a:txBody>
                    <a:bodyPr/>
                    <a:lstStyle/>
                    <a:p>
                      <a:pPr marL="171450" marR="0" lvl="0" indent="-171450" algn="ctr" defTabSz="514350" rtl="1" eaLnBrk="1" fontAlgn="auto" latinLnBrk="0" hangingPunct="1">
                        <a:lnSpc>
                          <a:spcPct val="100000"/>
                        </a:lnSpc>
                        <a:spcBef>
                          <a:spcPts val="0"/>
                        </a:spcBef>
                        <a:spcAft>
                          <a:spcPts val="0"/>
                        </a:spcAft>
                        <a:buClrTx/>
                        <a:buSzTx/>
                        <a:buFont typeface="Wingdings" charset="2"/>
                        <a:buNone/>
                        <a:tabLst/>
                        <a:defRPr/>
                      </a:pPr>
                      <a:r>
                        <a:rPr lang="en-US" sz="1100" b="1" kern="1200" dirty="0">
                          <a:solidFill>
                            <a:schemeClr val="tx1"/>
                          </a:solidFill>
                          <a:latin typeface="+mn-lt"/>
                          <a:ea typeface="+mn-ea"/>
                          <a:cs typeface="+mn-cs"/>
                        </a:rPr>
                        <a:t>Pathophysiology:</a:t>
                      </a:r>
                    </a:p>
                  </a:txBody>
                  <a:tcPr>
                    <a:solidFill>
                      <a:srgbClr val="009193">
                        <a:alpha val="36863"/>
                      </a:srgbClr>
                    </a:solidFill>
                  </a:tcPr>
                </a:tc>
                <a:extLst>
                  <a:ext uri="{0D108BD9-81ED-4DB2-BD59-A6C34878D82A}">
                    <a16:rowId xmlns:a16="http://schemas.microsoft.com/office/drawing/2014/main" xmlns="" val="10008"/>
                  </a:ext>
                </a:extLst>
              </a:tr>
              <a:tr h="385054">
                <a:tc>
                  <a:txBody>
                    <a:bodyPr/>
                    <a:lstStyle/>
                    <a:p>
                      <a:pPr marL="0" marR="0" lvl="0" indent="0" algn="ctr" defTabSz="514350" rtl="1" eaLnBrk="1" fontAlgn="auto" latinLnBrk="0" hangingPunct="1">
                        <a:lnSpc>
                          <a:spcPct val="100000"/>
                        </a:lnSpc>
                        <a:spcBef>
                          <a:spcPts val="0"/>
                        </a:spcBef>
                        <a:spcAft>
                          <a:spcPts val="0"/>
                        </a:spcAft>
                        <a:buClrTx/>
                        <a:buSzTx/>
                        <a:buFont typeface="Wingdings" charset="2"/>
                        <a:buNone/>
                        <a:tabLst/>
                        <a:defRPr/>
                      </a:pPr>
                      <a:r>
                        <a:rPr lang="en-US" sz="1000" dirty="0"/>
                        <a:t>Neurotransmitter Imbalances &amp; Dysregulation creates a state of deficiency in monoamines creates a state of deficiency in </a:t>
                      </a:r>
                      <a:r>
                        <a:rPr lang="en-US" sz="1000" dirty="0" smtClean="0"/>
                        <a:t>monoamines</a:t>
                      </a:r>
                      <a:r>
                        <a:rPr lang="en-US" sz="1000" baseline="0" dirty="0" smtClean="0"/>
                        <a:t> such as </a:t>
                      </a:r>
                      <a:r>
                        <a:rPr lang="en-US" sz="1000" dirty="0" smtClean="0"/>
                        <a:t>NTs </a:t>
                      </a:r>
                      <a:r>
                        <a:rPr lang="en-US" sz="1000" dirty="0"/>
                        <a:t>(serotonin (5-HT), Dopamine, NE)</a:t>
                      </a:r>
                    </a:p>
                  </a:txBody>
                  <a:tcPr/>
                </a:tc>
                <a:extLst>
                  <a:ext uri="{0D108BD9-81ED-4DB2-BD59-A6C34878D82A}">
                    <a16:rowId xmlns:a16="http://schemas.microsoft.com/office/drawing/2014/main" xmlns="" val="10009"/>
                  </a:ext>
                </a:extLst>
              </a:tr>
            </a:tbl>
          </a:graphicData>
        </a:graphic>
      </p:graphicFrame>
      <p:sp>
        <p:nvSpPr>
          <p:cNvPr id="6" name="Rectangle 5"/>
          <p:cNvSpPr/>
          <p:nvPr/>
        </p:nvSpPr>
        <p:spPr>
          <a:xfrm>
            <a:off x="-27209" y="5500905"/>
            <a:ext cx="6858000" cy="362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Classification of depression </a:t>
            </a:r>
          </a:p>
        </p:txBody>
      </p:sp>
      <p:graphicFrame>
        <p:nvGraphicFramePr>
          <p:cNvPr id="7" name="Diagram 6"/>
          <p:cNvGraphicFramePr/>
          <p:nvPr>
            <p:extLst>
              <p:ext uri="{D42A27DB-BD31-4B8C-83A1-F6EECF244321}">
                <p14:modId xmlns:p14="http://schemas.microsoft.com/office/powerpoint/2010/main" val="2024637217"/>
              </p:ext>
            </p:extLst>
          </p:nvPr>
        </p:nvGraphicFramePr>
        <p:xfrm>
          <a:off x="-388716" y="5694945"/>
          <a:ext cx="7581014" cy="4177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5" descr="http://www.deplin.com/template/img/photo_guy_causesandtreatment.jpg"/>
          <p:cNvPicPr>
            <a:picLocks noChangeAspect="1"/>
          </p:cNvPicPr>
          <p:nvPr/>
        </p:nvPicPr>
        <p:blipFill>
          <a:blip r:embed="rId7" cstate="print">
            <a:lum bright="-10000" contrast="20000"/>
          </a:blip>
          <a:srcRect/>
          <a:stretch>
            <a:fillRect/>
          </a:stretch>
        </p:blipFill>
        <p:spPr>
          <a:xfrm>
            <a:off x="5391842" y="5338519"/>
            <a:ext cx="1460500" cy="1262008"/>
          </a:xfrm>
          <a:prstGeom prst="rect">
            <a:avLst/>
          </a:prstGeom>
          <a:noFill/>
          <a:ln>
            <a:noFill/>
          </a:ln>
        </p:spPr>
      </p:pic>
      <p:sp>
        <p:nvSpPr>
          <p:cNvPr id="10" name="Rectangle 14"/>
          <p:cNvSpPr/>
          <p:nvPr/>
        </p:nvSpPr>
        <p:spPr>
          <a:xfrm rot="5400000">
            <a:off x="4100677" y="6412996"/>
            <a:ext cx="2355570" cy="21544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800" b="1" i="0" u="none" strike="noStrike" kern="1200" cap="none" spc="0" baseline="0" dirty="0">
                <a:solidFill>
                  <a:schemeClr val="bg1">
                    <a:lumMod val="50000"/>
                  </a:schemeClr>
                </a:solidFill>
                <a:uFillTx/>
                <a:cs typeface="Arial" pitchFamily="34"/>
              </a:rPr>
              <a:t>Not distinguished clearly </a:t>
            </a:r>
            <a:endParaRPr lang="en-US" sz="800" b="1" i="0" u="none" strike="noStrike" kern="1200" cap="none" spc="0" baseline="0" dirty="0">
              <a:solidFill>
                <a:schemeClr val="bg1">
                  <a:lumMod val="50000"/>
                </a:schemeClr>
              </a:solidFill>
              <a:uFillTx/>
              <a:cs typeface="Arial" pitchFamily="34"/>
            </a:endParaRPr>
          </a:p>
        </p:txBody>
      </p:sp>
      <p:sp>
        <p:nvSpPr>
          <p:cNvPr id="11" name="Left Brace 13"/>
          <p:cNvSpPr/>
          <p:nvPr/>
        </p:nvSpPr>
        <p:spPr>
          <a:xfrm rot="19840852">
            <a:off x="5415959" y="5407321"/>
            <a:ext cx="381003" cy="1078161"/>
          </a:xfrm>
          <a:custGeom>
            <a:avLst>
              <a:gd name="f11" fmla="val 8333"/>
              <a:gd name="f12" fmla="val 50000"/>
            </a:avLst>
            <a:gdLst>
              <a:gd name="f2" fmla="val 10800000"/>
              <a:gd name="f3" fmla="val 5400000"/>
              <a:gd name="f4" fmla="val 180"/>
              <a:gd name="f5" fmla="val w"/>
              <a:gd name="f6" fmla="val h"/>
              <a:gd name="f7" fmla="val ss"/>
              <a:gd name="f8" fmla="val 0"/>
              <a:gd name="f9" fmla="*/ 5419351 1 1725033"/>
              <a:gd name="f10" fmla="+- 0 0 5400000"/>
              <a:gd name="f11" fmla="val 8333"/>
              <a:gd name="f12" fmla="val 50000"/>
              <a:gd name="f13" fmla="+- 0 0 -180"/>
              <a:gd name="f14" fmla="+- 0 0 -270"/>
              <a:gd name="f15" fmla="+- 0 0 -360"/>
              <a:gd name="f16" fmla="abs f5"/>
              <a:gd name="f17" fmla="abs f6"/>
              <a:gd name="f18" fmla="abs f7"/>
              <a:gd name="f19" fmla="val f8"/>
              <a:gd name="f20" fmla="val f12"/>
              <a:gd name="f21" fmla="val f11"/>
              <a:gd name="f22" fmla="+- 2700000 f3 0"/>
              <a:gd name="f23" fmla="*/ f13 f2 1"/>
              <a:gd name="f24" fmla="*/ f14 f2 1"/>
              <a:gd name="f25" fmla="*/ f15 f2 1"/>
              <a:gd name="f26" fmla="?: f16 f5 1"/>
              <a:gd name="f27" fmla="?: f17 f6 1"/>
              <a:gd name="f28" fmla="?: f18 f7 1"/>
              <a:gd name="f29" fmla="*/ f22 f9 1"/>
              <a:gd name="f30" fmla="*/ f23 1 f4"/>
              <a:gd name="f31" fmla="*/ f24 1 f4"/>
              <a:gd name="f32" fmla="*/ f25 1 f4"/>
              <a:gd name="f33" fmla="*/ f26 1 21600"/>
              <a:gd name="f34" fmla="*/ f27 1 21600"/>
              <a:gd name="f35" fmla="*/ 21600 f26 1"/>
              <a:gd name="f36" fmla="*/ 21600 f27 1"/>
              <a:gd name="f37" fmla="*/ f29 1 f2"/>
              <a:gd name="f38" fmla="+- f30 0 f3"/>
              <a:gd name="f39" fmla="+- f31 0 f3"/>
              <a:gd name="f40" fmla="+- f32 0 f3"/>
              <a:gd name="f41" fmla="min f34 f33"/>
              <a:gd name="f42" fmla="*/ f35 1 f28"/>
              <a:gd name="f43" fmla="*/ f36 1 f28"/>
              <a:gd name="f44" fmla="+- 0 0 f37"/>
              <a:gd name="f45" fmla="val f42"/>
              <a:gd name="f46" fmla="val f43"/>
              <a:gd name="f47" fmla="+- 0 0 f44"/>
              <a:gd name="f48" fmla="*/ f19 f41 1"/>
              <a:gd name="f49" fmla="+- f46 0 f19"/>
              <a:gd name="f50" fmla="+- f45 0 f19"/>
              <a:gd name="f51" fmla="*/ f47 f2 1"/>
              <a:gd name="f52" fmla="*/ f45 f41 1"/>
              <a:gd name="f53" fmla="*/ f46 f41 1"/>
              <a:gd name="f54" fmla="*/ f50 1 2"/>
              <a:gd name="f55" fmla="min f50 f49"/>
              <a:gd name="f56" fmla="*/ f49 f20 1"/>
              <a:gd name="f57" fmla="*/ f51 1 f9"/>
              <a:gd name="f58" fmla="+- f19 f54 0"/>
              <a:gd name="f59" fmla="*/ f55 f21 1"/>
              <a:gd name="f60" fmla="*/ f56 1 100000"/>
              <a:gd name="f61" fmla="+- f57 0 f3"/>
              <a:gd name="f62" fmla="*/ f54 f41 1"/>
              <a:gd name="f63" fmla="*/ f59 1 100000"/>
              <a:gd name="f64" fmla="cos 1 f61"/>
              <a:gd name="f65" fmla="sin 1 f61"/>
              <a:gd name="f66" fmla="*/ f58 f41 1"/>
              <a:gd name="f67" fmla="*/ f60 f41 1"/>
              <a:gd name="f68" fmla="+- f60 f63 0"/>
              <a:gd name="f69" fmla="+- 0 0 f64"/>
              <a:gd name="f70" fmla="+- 0 0 f65"/>
              <a:gd name="f71" fmla="*/ f63 f41 1"/>
              <a:gd name="f72" fmla="+- 0 0 f69"/>
              <a:gd name="f73" fmla="+- 0 0 f70"/>
              <a:gd name="f74" fmla="*/ f68 f41 1"/>
              <a:gd name="f75" fmla="*/ f72 f54 1"/>
              <a:gd name="f76" fmla="*/ f73 f63 1"/>
              <a:gd name="f77" fmla="+- f45 0 f75"/>
              <a:gd name="f78" fmla="+- f63 0 f76"/>
              <a:gd name="f79" fmla="+- f46 f76 0"/>
              <a:gd name="f80" fmla="+- f79 0 f63"/>
              <a:gd name="f81" fmla="*/ f77 f41 1"/>
              <a:gd name="f82" fmla="*/ f78 f41 1"/>
              <a:gd name="f83" fmla="*/ f80 f41 1"/>
            </a:gdLst>
            <a:ahLst/>
            <a:cxnLst>
              <a:cxn ang="3cd4">
                <a:pos x="hc" y="t"/>
              </a:cxn>
              <a:cxn ang="0">
                <a:pos x="r" y="vc"/>
              </a:cxn>
              <a:cxn ang="cd4">
                <a:pos x="hc" y="b"/>
              </a:cxn>
              <a:cxn ang="cd2">
                <a:pos x="l" y="vc"/>
              </a:cxn>
              <a:cxn ang="f38">
                <a:pos x="f52" y="f48"/>
              </a:cxn>
              <a:cxn ang="f39">
                <a:pos x="f48" y="f67"/>
              </a:cxn>
              <a:cxn ang="f40">
                <a:pos x="f52" y="f53"/>
              </a:cxn>
            </a:cxnLst>
            <a:rect l="f81" t="f82" r="f52" b="f83"/>
            <a:pathLst>
              <a:path stroke="0">
                <a:moveTo>
                  <a:pt x="f52" y="f53"/>
                </a:moveTo>
                <a:arcTo wR="f62" hR="f71" stAng="f3" swAng="f3"/>
                <a:lnTo>
                  <a:pt x="f66" y="f74"/>
                </a:lnTo>
                <a:arcTo wR="f62" hR="f71" stAng="f8" swAng="f10"/>
                <a:arcTo wR="f62" hR="f71" stAng="f3" swAng="f10"/>
                <a:lnTo>
                  <a:pt x="f66" y="f71"/>
                </a:lnTo>
                <a:arcTo wR="f62" hR="f71" stAng="f2" swAng="f3"/>
                <a:close/>
              </a:path>
              <a:path fill="none">
                <a:moveTo>
                  <a:pt x="f52" y="f53"/>
                </a:moveTo>
                <a:arcTo wR="f62" hR="f71" stAng="f3" swAng="f3"/>
                <a:lnTo>
                  <a:pt x="f66" y="f74"/>
                </a:lnTo>
                <a:arcTo wR="f62" hR="f71" stAng="f8" swAng="f10"/>
                <a:arcTo wR="f62" hR="f71" stAng="f3" swAng="f10"/>
                <a:lnTo>
                  <a:pt x="f66" y="f71"/>
                </a:lnTo>
                <a:arcTo wR="f62" hR="f71" stAng="f2" swAng="f3"/>
              </a:path>
            </a:pathLst>
          </a:custGeom>
          <a:noFill/>
          <a:ln w="38103">
            <a:solidFill>
              <a:srgbClr val="003399"/>
            </a:solidFill>
            <a:prstDash val="solid"/>
            <a:round/>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aramond"/>
              <a:cs typeface="Arial"/>
            </a:endParaRPr>
          </a:p>
        </p:txBody>
      </p:sp>
      <p:sp>
        <p:nvSpPr>
          <p:cNvPr id="8" name="TextBox 7"/>
          <p:cNvSpPr txBox="1"/>
          <p:nvPr/>
        </p:nvSpPr>
        <p:spPr>
          <a:xfrm>
            <a:off x="953558" y="2717646"/>
            <a:ext cx="2694039" cy="877163"/>
          </a:xfrm>
          <a:prstGeom prst="rect">
            <a:avLst/>
          </a:prstGeom>
          <a:noFill/>
        </p:spPr>
        <p:txBody>
          <a:bodyPr wrap="square" rtlCol="0">
            <a:spAutoFit/>
          </a:bodyPr>
          <a:lstStyle/>
          <a:p>
            <a:r>
              <a:rPr lang="en-US" sz="1000" b="1" dirty="0">
                <a:solidFill>
                  <a:srgbClr val="FF2F92"/>
                </a:solidFill>
              </a:rPr>
              <a:t>*</a:t>
            </a:r>
            <a:r>
              <a:rPr lang="en-US" sz="1000" b="1" dirty="0"/>
              <a:t>Loss of energy and interest  </a:t>
            </a:r>
            <a:r>
              <a:rPr lang="en-US" sz="1000" b="1" dirty="0">
                <a:solidFill>
                  <a:srgbClr val="FF2F92"/>
                </a:solidFill>
              </a:rPr>
              <a:t>                            </a:t>
            </a:r>
            <a:endParaRPr lang="en-US" sz="1000" b="1" dirty="0" smtClean="0">
              <a:solidFill>
                <a:srgbClr val="FF2F92"/>
              </a:solidFill>
            </a:endParaRPr>
          </a:p>
          <a:p>
            <a:r>
              <a:rPr lang="en-US" sz="1000" b="1" dirty="0" smtClean="0">
                <a:solidFill>
                  <a:srgbClr val="FF2F92"/>
                </a:solidFill>
              </a:rPr>
              <a:t>* </a:t>
            </a:r>
            <a:r>
              <a:rPr lang="en-US" sz="1000" b="1" dirty="0"/>
              <a:t>Diminished ability to enjoy oneself     </a:t>
            </a:r>
          </a:p>
          <a:p>
            <a:r>
              <a:rPr lang="en-US" sz="1000" b="1" dirty="0">
                <a:solidFill>
                  <a:srgbClr val="FF2F92"/>
                </a:solidFill>
              </a:rPr>
              <a:t>*</a:t>
            </a:r>
            <a:r>
              <a:rPr lang="en-US" sz="1000" b="1" dirty="0"/>
              <a:t>Decreased or increased sleeping or appetite                </a:t>
            </a:r>
          </a:p>
          <a:p>
            <a:r>
              <a:rPr lang="en-US" sz="1000" b="1" dirty="0">
                <a:solidFill>
                  <a:srgbClr val="FF2F92"/>
                </a:solidFill>
              </a:rPr>
              <a:t>*</a:t>
            </a:r>
            <a:r>
              <a:rPr lang="en-US" sz="1000" b="1" dirty="0"/>
              <a:t>Difficulty in concentrating        </a:t>
            </a:r>
          </a:p>
          <a:p>
            <a:endParaRPr lang="en-US" sz="1050" dirty="0"/>
          </a:p>
        </p:txBody>
      </p:sp>
      <p:sp>
        <p:nvSpPr>
          <p:cNvPr id="12" name="TextBox 11"/>
          <p:cNvSpPr txBox="1"/>
          <p:nvPr/>
        </p:nvSpPr>
        <p:spPr>
          <a:xfrm>
            <a:off x="3470037" y="2745735"/>
            <a:ext cx="3412703" cy="861774"/>
          </a:xfrm>
          <a:prstGeom prst="rect">
            <a:avLst/>
          </a:prstGeom>
          <a:noFill/>
        </p:spPr>
        <p:txBody>
          <a:bodyPr wrap="square" rtlCol="0">
            <a:spAutoFit/>
          </a:bodyPr>
          <a:lstStyle/>
          <a:p>
            <a:r>
              <a:rPr lang="en-US" sz="1000" b="1" dirty="0" smtClean="0">
                <a:solidFill>
                  <a:srgbClr val="FF2F92"/>
                </a:solidFill>
              </a:rPr>
              <a:t>*</a:t>
            </a:r>
            <a:r>
              <a:rPr lang="en-US" sz="1000" b="1" dirty="0" smtClean="0"/>
              <a:t>indecisiveness</a:t>
            </a:r>
            <a:r>
              <a:rPr lang="en-US" sz="1000" b="1" dirty="0"/>
              <a:t>, slowed thinking                         </a:t>
            </a:r>
            <a:endParaRPr lang="en-US" sz="1000" b="1" dirty="0" smtClean="0"/>
          </a:p>
          <a:p>
            <a:r>
              <a:rPr lang="en-US" sz="1000" b="1" dirty="0" smtClean="0"/>
              <a:t> </a:t>
            </a:r>
            <a:r>
              <a:rPr lang="en-US" sz="1000" b="1" dirty="0">
                <a:solidFill>
                  <a:srgbClr val="FF2F92"/>
                </a:solidFill>
              </a:rPr>
              <a:t>*</a:t>
            </a:r>
            <a:r>
              <a:rPr lang="en-US" sz="1000" b="1" dirty="0"/>
              <a:t>Exaggerated feelings of sadness, hopelessness, or anxiety.  </a:t>
            </a:r>
          </a:p>
          <a:p>
            <a:r>
              <a:rPr lang="en-US" sz="1000" b="1" dirty="0">
                <a:solidFill>
                  <a:srgbClr val="FF2F92"/>
                </a:solidFill>
              </a:rPr>
              <a:t>*</a:t>
            </a:r>
            <a:r>
              <a:rPr lang="en-US" sz="1000" b="1" dirty="0"/>
              <a:t>Feelings of worthlessness         </a:t>
            </a:r>
          </a:p>
          <a:p>
            <a:r>
              <a:rPr lang="en-US" sz="1000" b="1" dirty="0"/>
              <a:t>    </a:t>
            </a:r>
            <a:r>
              <a:rPr lang="en-US" sz="1000" b="1" dirty="0" smtClean="0">
                <a:solidFill>
                  <a:srgbClr val="FF2F92"/>
                </a:solidFill>
              </a:rPr>
              <a:t>*</a:t>
            </a:r>
            <a:r>
              <a:rPr lang="en-US" sz="1000" b="1" dirty="0" smtClean="0"/>
              <a:t>recurring</a:t>
            </a:r>
            <a:r>
              <a:rPr lang="en-US" sz="1000" b="1" dirty="0" smtClean="0">
                <a:solidFill>
                  <a:srgbClr val="FF2F92"/>
                </a:solidFill>
              </a:rPr>
              <a:t> </a:t>
            </a:r>
            <a:r>
              <a:rPr lang="en-US" sz="1000" b="1" dirty="0" smtClean="0"/>
              <a:t>thoughts </a:t>
            </a:r>
            <a:r>
              <a:rPr lang="en-US" sz="1000" b="1" dirty="0"/>
              <a:t>about death and suicide</a:t>
            </a:r>
          </a:p>
          <a:p>
            <a:endParaRPr lang="en-US" sz="1000" dirty="0"/>
          </a:p>
        </p:txBody>
      </p:sp>
    </p:spTree>
    <p:extLst>
      <p:ext uri="{BB962C8B-B14F-4D97-AF65-F5344CB8AC3E}">
        <p14:creationId xmlns:p14="http://schemas.microsoft.com/office/powerpoint/2010/main" val="27735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Horizontal)">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858000" cy="566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To understand </a:t>
            </a:r>
          </a:p>
        </p:txBody>
      </p:sp>
      <p:graphicFrame>
        <p:nvGraphicFramePr>
          <p:cNvPr id="5" name="Diagram 4"/>
          <p:cNvGraphicFramePr/>
          <p:nvPr>
            <p:extLst>
              <p:ext uri="{D42A27DB-BD31-4B8C-83A1-F6EECF244321}">
                <p14:modId xmlns:p14="http://schemas.microsoft.com/office/powerpoint/2010/main" val="712649727"/>
              </p:ext>
            </p:extLst>
          </p:nvPr>
        </p:nvGraphicFramePr>
        <p:xfrm>
          <a:off x="730899" y="3153967"/>
          <a:ext cx="6655981" cy="91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rot="5400000">
            <a:off x="6057532" y="3447235"/>
            <a:ext cx="974218" cy="276999"/>
          </a:xfrm>
          <a:prstGeom prst="rect">
            <a:avLst/>
          </a:prstGeom>
          <a:ln>
            <a:solidFill>
              <a:schemeClr val="accent4"/>
            </a:solidFill>
          </a:ln>
        </p:spPr>
        <p:txBody>
          <a:bodyPr wrap="square">
            <a:spAutoFit/>
          </a:bodyPr>
          <a:lstStyle/>
          <a:p>
            <a:r>
              <a:rPr lang="en-US" sz="1200" dirty="0">
                <a:solidFill>
                  <a:srgbClr val="354F68"/>
                </a:solidFill>
                <a:latin typeface="CenturyGothic" charset="0"/>
              </a:rPr>
              <a:t>Treatment </a:t>
            </a:r>
            <a:endParaRPr lang="en-US" sz="1200" dirty="0"/>
          </a:p>
        </p:txBody>
      </p:sp>
      <p:sp>
        <p:nvSpPr>
          <p:cNvPr id="7" name="TextBox 6"/>
          <p:cNvSpPr txBox="1"/>
          <p:nvPr/>
        </p:nvSpPr>
        <p:spPr>
          <a:xfrm>
            <a:off x="2394" y="4312385"/>
            <a:ext cx="7354990" cy="877933"/>
          </a:xfrm>
          <a:prstGeom prst="rect">
            <a:avLst/>
          </a:prstGeom>
          <a:noFill/>
        </p:spPr>
        <p:txBody>
          <a:bodyPr wrap="square" rtlCol="0">
            <a:spAutoFit/>
          </a:bodyPr>
          <a:lstStyle/>
          <a:p>
            <a:r>
              <a:rPr lang="en-US" sz="1400" b="1" dirty="0" smtClean="0"/>
              <a:t>What </a:t>
            </a:r>
            <a:r>
              <a:rPr lang="en-US" sz="1400" b="1" dirty="0"/>
              <a:t>is the evidence to support this theory ? </a:t>
            </a:r>
            <a:endParaRPr lang="en-US" sz="1400" b="1" dirty="0" smtClean="0"/>
          </a:p>
          <a:p>
            <a:pPr marL="171450" indent="-171450">
              <a:buFontTx/>
              <a:buChar char="-"/>
            </a:pPr>
            <a:r>
              <a:rPr lang="en-US" sz="1200" b="1" dirty="0" smtClean="0">
                <a:solidFill>
                  <a:srgbClr val="0432FF"/>
                </a:solidFill>
              </a:rPr>
              <a:t>Amphetamine</a:t>
            </a:r>
            <a:r>
              <a:rPr lang="en-US" sz="1200" dirty="0" smtClean="0"/>
              <a:t> </a:t>
            </a:r>
            <a:r>
              <a:rPr lang="en-US" sz="1200" b="1" dirty="0">
                <a:solidFill>
                  <a:srgbClr val="007A00"/>
                </a:solidFill>
              </a:rPr>
              <a:t>(called students drug).</a:t>
            </a:r>
            <a:r>
              <a:rPr lang="en-US" sz="1200" dirty="0"/>
              <a:t> causes mania while </a:t>
            </a:r>
            <a:r>
              <a:rPr lang="en-US" sz="1200" b="1" dirty="0">
                <a:solidFill>
                  <a:srgbClr val="0432FF"/>
                </a:solidFill>
              </a:rPr>
              <a:t>reserpine</a:t>
            </a:r>
            <a:r>
              <a:rPr lang="en-US" sz="1200" dirty="0"/>
              <a:t> and </a:t>
            </a:r>
            <a:r>
              <a:rPr lang="en-US" sz="1200" b="1" dirty="0">
                <a:solidFill>
                  <a:srgbClr val="0432FF"/>
                </a:solidFill>
              </a:rPr>
              <a:t>methyldopa</a:t>
            </a:r>
            <a:r>
              <a:rPr lang="en-US" sz="1200" dirty="0"/>
              <a:t> </a:t>
            </a:r>
            <a:r>
              <a:rPr lang="en-US" sz="1200" dirty="0" smtClean="0"/>
              <a:t>produce Depression    </a:t>
            </a:r>
            <a:r>
              <a:rPr lang="en-US" sz="1200" dirty="0" smtClean="0">
                <a:solidFill>
                  <a:srgbClr val="00B050"/>
                </a:solidFill>
              </a:rPr>
              <a:t>(</a:t>
            </a:r>
            <a:r>
              <a:rPr lang="en-US" sz="1200" dirty="0">
                <a:solidFill>
                  <a:srgbClr val="00B050"/>
                </a:solidFill>
              </a:rPr>
              <a:t>these drugs depletes NE and </a:t>
            </a:r>
            <a:r>
              <a:rPr lang="en-US" sz="1200" b="1" dirty="0">
                <a:solidFill>
                  <a:srgbClr val="00B050"/>
                </a:solidFill>
              </a:rPr>
              <a:t>dopamine</a:t>
            </a:r>
            <a:r>
              <a:rPr lang="en-US" sz="1200" dirty="0">
                <a:solidFill>
                  <a:srgbClr val="00B050"/>
                </a:solidFill>
              </a:rPr>
              <a:t> storage) </a:t>
            </a:r>
          </a:p>
          <a:p>
            <a:endParaRPr lang="en-US" dirty="0"/>
          </a:p>
        </p:txBody>
      </p:sp>
      <p:graphicFrame>
        <p:nvGraphicFramePr>
          <p:cNvPr id="8" name="Diagram 7"/>
          <p:cNvGraphicFramePr/>
          <p:nvPr>
            <p:extLst>
              <p:ext uri="{D42A27DB-BD31-4B8C-83A1-F6EECF244321}">
                <p14:modId xmlns:p14="http://schemas.microsoft.com/office/powerpoint/2010/main" val="1983207925"/>
              </p:ext>
            </p:extLst>
          </p:nvPr>
        </p:nvGraphicFramePr>
        <p:xfrm>
          <a:off x="270707" y="5014280"/>
          <a:ext cx="6151880" cy="28646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Box 8"/>
          <p:cNvSpPr txBox="1"/>
          <p:nvPr/>
        </p:nvSpPr>
        <p:spPr>
          <a:xfrm>
            <a:off x="185773" y="7832285"/>
            <a:ext cx="6151880" cy="693267"/>
          </a:xfrm>
          <a:prstGeom prst="rect">
            <a:avLst/>
          </a:prstGeom>
          <a:noFill/>
        </p:spPr>
        <p:txBody>
          <a:bodyPr wrap="square" rtlCol="0">
            <a:spAutoFit/>
          </a:bodyPr>
          <a:lstStyle/>
          <a:p>
            <a:r>
              <a:rPr lang="en-US" sz="1400" b="1" dirty="0"/>
              <a:t>- What are the features of drugs that should be used for Rx of Depression? </a:t>
            </a:r>
          </a:p>
          <a:p>
            <a:r>
              <a:rPr lang="en-US" sz="1200" dirty="0"/>
              <a:t>- Simply to increase the levels of these amines. </a:t>
            </a:r>
          </a:p>
          <a:p>
            <a:endParaRPr lang="en-US" dirty="0"/>
          </a:p>
        </p:txBody>
      </p:sp>
      <p:sp>
        <p:nvSpPr>
          <p:cNvPr id="14" name="Rectangle 13"/>
          <p:cNvSpPr/>
          <p:nvPr/>
        </p:nvSpPr>
        <p:spPr>
          <a:xfrm>
            <a:off x="7386880" y="2257278"/>
            <a:ext cx="3429000" cy="293157"/>
          </a:xfrm>
          <a:prstGeom prst="rect">
            <a:avLst/>
          </a:prstGeom>
        </p:spPr>
        <p:txBody>
          <a:bodyPr>
            <a:spAutoFit/>
          </a:bodyPr>
          <a:lstStyle/>
          <a:p>
            <a:pPr algn="r" rtl="1"/>
            <a:r>
              <a:rPr lang="en-US" dirty="0"/>
              <a:t>.</a:t>
            </a:r>
          </a:p>
        </p:txBody>
      </p:sp>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l="32018" t="12609" r="29112" b="4885"/>
          <a:stretch/>
        </p:blipFill>
        <p:spPr>
          <a:xfrm>
            <a:off x="185773" y="8371823"/>
            <a:ext cx="2202550" cy="1520323"/>
          </a:xfrm>
          <a:prstGeom prst="rect">
            <a:avLst/>
          </a:prstGeom>
        </p:spPr>
      </p:pic>
      <p:pic>
        <p:nvPicPr>
          <p:cNvPr id="16" name="Picture 15"/>
          <p:cNvPicPr>
            <a:picLocks noChangeAspect="1"/>
          </p:cNvPicPr>
          <p:nvPr/>
        </p:nvPicPr>
        <p:blipFill rotWithShape="1">
          <a:blip r:embed="rId13">
            <a:extLst>
              <a:ext uri="{28A0092B-C50C-407E-A947-70E740481C1C}">
                <a14:useLocalDpi xmlns:a14="http://schemas.microsoft.com/office/drawing/2010/main" val="0"/>
              </a:ext>
            </a:extLst>
          </a:blip>
          <a:srcRect l="25988" t="69040" r="23616" b="20475"/>
          <a:stretch/>
        </p:blipFill>
        <p:spPr>
          <a:xfrm>
            <a:off x="2409808" y="8637723"/>
            <a:ext cx="4171192" cy="1116002"/>
          </a:xfrm>
          <a:prstGeom prst="rect">
            <a:avLst/>
          </a:prstGeom>
        </p:spPr>
      </p:pic>
      <p:sp>
        <p:nvSpPr>
          <p:cNvPr id="2" name="TextBox 1">
            <a:extLst>
              <a:ext uri="{FF2B5EF4-FFF2-40B4-BE49-F238E27FC236}">
                <a16:creationId xmlns:a16="http://schemas.microsoft.com/office/drawing/2014/main" xmlns="" id="{8F384A43-9394-4F90-A9B4-7B494A39001D}"/>
              </a:ext>
            </a:extLst>
          </p:cNvPr>
          <p:cNvSpPr txBox="1"/>
          <p:nvPr/>
        </p:nvSpPr>
        <p:spPr>
          <a:xfrm>
            <a:off x="0" y="3498051"/>
            <a:ext cx="2203938" cy="261610"/>
          </a:xfrm>
          <a:prstGeom prst="rect">
            <a:avLst/>
          </a:prstGeom>
          <a:noFill/>
        </p:spPr>
        <p:txBody>
          <a:bodyPr wrap="square" rtlCol="0">
            <a:spAutoFit/>
          </a:bodyPr>
          <a:lstStyle/>
          <a:p>
            <a:pPr marL="0" algn="l" defTabSz="663123" rtl="0" eaLnBrk="1" latinLnBrk="0" hangingPunct="1"/>
            <a:r>
              <a:rPr lang="en-US" sz="1100" b="1" smtClean="0">
                <a:solidFill>
                  <a:schemeClr val="bg2">
                    <a:lumMod val="50000"/>
                  </a:schemeClr>
                </a:solidFill>
              </a:rPr>
              <a:t>Important to understand </a:t>
            </a:r>
            <a:r>
              <a:rPr lang="en-US" sz="1100" b="1" dirty="0" smtClean="0">
                <a:solidFill>
                  <a:schemeClr val="bg2">
                    <a:lumMod val="50000"/>
                  </a:schemeClr>
                </a:solidFill>
              </a:rPr>
              <a:t>!</a:t>
            </a:r>
            <a:endParaRPr lang="en-US" sz="1100" b="1" dirty="0">
              <a:solidFill>
                <a:schemeClr val="bg2">
                  <a:lumMod val="50000"/>
                </a:schemeClr>
              </a:solidFill>
            </a:endParaRPr>
          </a:p>
        </p:txBody>
      </p:sp>
      <p:sp>
        <p:nvSpPr>
          <p:cNvPr id="13" name="Rectangle 12"/>
          <p:cNvSpPr/>
          <p:nvPr/>
        </p:nvSpPr>
        <p:spPr>
          <a:xfrm>
            <a:off x="84479" y="4109644"/>
            <a:ext cx="6395227" cy="22841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900" b="1" dirty="0">
                <a:solidFill>
                  <a:srgbClr val="0432FF"/>
                </a:solidFill>
              </a:rPr>
              <a:t>methyldopa :</a:t>
            </a:r>
            <a:r>
              <a:rPr lang="en-US" sz="900" dirty="0">
                <a:solidFill>
                  <a:srgbClr val="007A00"/>
                </a:solidFill>
              </a:rPr>
              <a:t>Anti-hypertensive drug  α2 agonist drug, so it will stop the release of NE and other NTs that lead to depression. </a:t>
            </a:r>
          </a:p>
        </p:txBody>
      </p:sp>
      <p:grpSp>
        <p:nvGrpSpPr>
          <p:cNvPr id="17" name="Group 16"/>
          <p:cNvGrpSpPr/>
          <p:nvPr/>
        </p:nvGrpSpPr>
        <p:grpSpPr>
          <a:xfrm>
            <a:off x="0" y="2827666"/>
            <a:ext cx="3901086" cy="295932"/>
            <a:chOff x="1287887" y="1313645"/>
            <a:chExt cx="1790261" cy="328694"/>
          </a:xfrm>
          <a:solidFill>
            <a:srgbClr val="942093"/>
          </a:solidFill>
        </p:grpSpPr>
        <p:sp>
          <p:nvSpPr>
            <p:cNvPr id="18" name="Delay 17"/>
            <p:cNvSpPr/>
            <p:nvPr/>
          </p:nvSpPr>
          <p:spPr>
            <a:xfrm>
              <a:off x="2975020" y="1313645"/>
              <a:ext cx="103128" cy="328694"/>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Process 18"/>
            <p:cNvSpPr/>
            <p:nvPr/>
          </p:nvSpPr>
          <p:spPr>
            <a:xfrm>
              <a:off x="1287887" y="1313645"/>
              <a:ext cx="1687133" cy="328694"/>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400" dirty="0" err="1">
                <a:solidFill>
                  <a:schemeClr val="tx1"/>
                </a:solidFill>
              </a:endParaRPr>
            </a:p>
            <a:p>
              <a:r>
                <a:rPr lang="en-US" sz="1400" b="1" dirty="0">
                  <a:solidFill>
                    <a:srgbClr val="00FF00"/>
                  </a:solidFill>
                  <a:latin typeface="Garamond"/>
                  <a:cs typeface="Arial"/>
                </a:rPr>
                <a:t> </a:t>
              </a:r>
              <a:r>
                <a:rPr lang="en-US" sz="1400" b="1" dirty="0">
                  <a:solidFill>
                    <a:schemeClr val="tx1"/>
                  </a:solidFill>
                </a:rPr>
                <a:t>Biochemical Theory of Affective  Disorders.</a:t>
              </a:r>
              <a:endParaRPr lang="ar-SA" sz="1400" b="1" dirty="0">
                <a:solidFill>
                  <a:schemeClr val="tx1"/>
                </a:solidFill>
              </a:endParaRPr>
            </a:p>
            <a:p>
              <a:pPr algn="ctr"/>
              <a:endParaRPr lang="en-US" sz="1400" dirty="0">
                <a:solidFill>
                  <a:schemeClr val="tx1"/>
                </a:solidFill>
              </a:endParaRPr>
            </a:p>
          </p:txBody>
        </p:sp>
      </p:grpSp>
      <p:graphicFrame>
        <p:nvGraphicFramePr>
          <p:cNvPr id="21" name="Diagram 9"/>
          <p:cNvGraphicFramePr/>
          <p:nvPr>
            <p:extLst>
              <p:ext uri="{D42A27DB-BD31-4B8C-83A1-F6EECF244321}">
                <p14:modId xmlns:p14="http://schemas.microsoft.com/office/powerpoint/2010/main" val="1302200492"/>
              </p:ext>
            </p:extLst>
          </p:nvPr>
        </p:nvGraphicFramePr>
        <p:xfrm>
          <a:off x="135963" y="422158"/>
          <a:ext cx="6586074" cy="250908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1" name="مستطيل 10"/>
          <p:cNvSpPr/>
          <p:nvPr/>
        </p:nvSpPr>
        <p:spPr>
          <a:xfrm>
            <a:off x="3586172" y="4676375"/>
            <a:ext cx="2844119" cy="430887"/>
          </a:xfrm>
          <a:prstGeom prst="rect">
            <a:avLst/>
          </a:prstGeom>
        </p:spPr>
        <p:txBody>
          <a:bodyPr wrap="square">
            <a:spAutoFit/>
          </a:bodyPr>
          <a:lstStyle/>
          <a:p>
            <a:pPr marL="171450" lvl="0" indent="-171450">
              <a:buFont typeface="Arial" charset="0"/>
              <a:buChar char="•"/>
            </a:pPr>
            <a:r>
              <a:rPr lang="en-GB" sz="1100" dirty="0">
                <a:solidFill>
                  <a:srgbClr val="00B050"/>
                </a:solidFill>
              </a:rPr>
              <a:t>Reserpine inhibits NA and 5-HT </a:t>
            </a:r>
            <a:r>
              <a:rPr lang="en-GB" sz="1100" dirty="0" smtClean="0">
                <a:solidFill>
                  <a:srgbClr val="00B050"/>
                </a:solidFill>
              </a:rPr>
              <a:t>storage, </a:t>
            </a:r>
          </a:p>
          <a:p>
            <a:pPr marL="171450" lvl="0" indent="-171450">
              <a:buFont typeface="Arial" charset="0"/>
              <a:buChar char="•"/>
            </a:pPr>
            <a:r>
              <a:rPr lang="en-GB" sz="1100" dirty="0" smtClean="0">
                <a:solidFill>
                  <a:srgbClr val="00B050"/>
                </a:solidFill>
              </a:rPr>
              <a:t>Methyldopa </a:t>
            </a:r>
            <a:r>
              <a:rPr lang="en-GB" sz="1100" dirty="0">
                <a:solidFill>
                  <a:srgbClr val="00B050"/>
                </a:solidFill>
              </a:rPr>
              <a:t>inhibits NA synthesis</a:t>
            </a:r>
            <a:endParaRPr lang="en-US" sz="1100" dirty="0">
              <a:solidFill>
                <a:srgbClr val="00B050"/>
              </a:solidFill>
            </a:endParaRPr>
          </a:p>
        </p:txBody>
      </p:sp>
      <p:sp>
        <p:nvSpPr>
          <p:cNvPr id="22" name="مربع نص 21"/>
          <p:cNvSpPr txBox="1"/>
          <p:nvPr/>
        </p:nvSpPr>
        <p:spPr>
          <a:xfrm>
            <a:off x="84479" y="536982"/>
            <a:ext cx="963562" cy="293157"/>
          </a:xfrm>
          <a:prstGeom prst="rect">
            <a:avLst/>
          </a:prstGeom>
          <a:noFill/>
        </p:spPr>
        <p:txBody>
          <a:bodyPr wrap="square" rtlCol="1">
            <a:spAutoFit/>
          </a:bodyPr>
          <a:lstStyle/>
          <a:p>
            <a:r>
              <a:rPr lang="en-US" b="1" dirty="0" smtClean="0">
                <a:solidFill>
                  <a:schemeClr val="bg1">
                    <a:lumMod val="50000"/>
                  </a:schemeClr>
                </a:solidFill>
              </a:rPr>
              <a:t>Extra</a:t>
            </a:r>
            <a:endParaRPr lang="ar-SA" b="1" dirty="0">
              <a:solidFill>
                <a:schemeClr val="bg1">
                  <a:lumMod val="50000"/>
                </a:schemeClr>
              </a:solidFill>
            </a:endParaRPr>
          </a:p>
        </p:txBody>
      </p:sp>
    </p:spTree>
    <p:extLst>
      <p:ext uri="{BB962C8B-B14F-4D97-AF65-F5344CB8AC3E}">
        <p14:creationId xmlns:p14="http://schemas.microsoft.com/office/powerpoint/2010/main" val="1500089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3449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Antidepressants</a:t>
            </a:r>
          </a:p>
        </p:txBody>
      </p:sp>
      <p:sp>
        <p:nvSpPr>
          <p:cNvPr id="2" name="TextBox 1"/>
          <p:cNvSpPr txBox="1"/>
          <p:nvPr/>
        </p:nvSpPr>
        <p:spPr>
          <a:xfrm>
            <a:off x="7250140" y="344905"/>
            <a:ext cx="6736793" cy="508601"/>
          </a:xfrm>
          <a:prstGeom prst="rect">
            <a:avLst/>
          </a:prstGeom>
          <a:noFill/>
        </p:spPr>
        <p:txBody>
          <a:bodyPr wrap="square" rtlCol="0">
            <a:spAutoFit/>
          </a:bodyPr>
          <a:lstStyle/>
          <a:p>
            <a:pPr lvl="0"/>
            <a:endParaRPr lang="en-GB" sz="1400" b="1" dirty="0">
              <a:solidFill>
                <a:srgbClr val="FF0000"/>
              </a:solidFill>
              <a:latin typeface="Arial" pitchFamily="34"/>
            </a:endParaRPr>
          </a:p>
          <a:p>
            <a:endParaRPr lang="en-US" dirty="0"/>
          </a:p>
        </p:txBody>
      </p:sp>
      <p:graphicFrame>
        <p:nvGraphicFramePr>
          <p:cNvPr id="16" name="Diagram 15"/>
          <p:cNvGraphicFramePr/>
          <p:nvPr>
            <p:extLst>
              <p:ext uri="{D42A27DB-BD31-4B8C-83A1-F6EECF244321}">
                <p14:modId xmlns:p14="http://schemas.microsoft.com/office/powerpoint/2010/main" val="1491786070"/>
              </p:ext>
            </p:extLst>
          </p:nvPr>
        </p:nvGraphicFramePr>
        <p:xfrm>
          <a:off x="99867" y="187343"/>
          <a:ext cx="6586074" cy="2509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7" name="Group 16"/>
          <p:cNvGrpSpPr/>
          <p:nvPr/>
        </p:nvGrpSpPr>
        <p:grpSpPr>
          <a:xfrm>
            <a:off x="0" y="2587841"/>
            <a:ext cx="2895600" cy="295932"/>
            <a:chOff x="1287887" y="1313645"/>
            <a:chExt cx="1790261" cy="328694"/>
          </a:xfrm>
          <a:solidFill>
            <a:srgbClr val="942093"/>
          </a:solidFill>
        </p:grpSpPr>
        <p:sp>
          <p:nvSpPr>
            <p:cNvPr id="18" name="Delay 17"/>
            <p:cNvSpPr/>
            <p:nvPr/>
          </p:nvSpPr>
          <p:spPr>
            <a:xfrm>
              <a:off x="2975020" y="1313645"/>
              <a:ext cx="103128" cy="328694"/>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Process 18"/>
            <p:cNvSpPr/>
            <p:nvPr/>
          </p:nvSpPr>
          <p:spPr>
            <a:xfrm>
              <a:off x="1287887" y="1313645"/>
              <a:ext cx="1724684" cy="328694"/>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400" dirty="0" err="1">
                <a:solidFill>
                  <a:schemeClr val="tx1"/>
                </a:solidFill>
              </a:endParaRPr>
            </a:p>
            <a:p>
              <a:pPr algn="ctr"/>
              <a:r>
                <a:rPr lang="en-US" sz="1400" b="1" dirty="0">
                  <a:solidFill>
                    <a:schemeClr val="tx1"/>
                  </a:solidFill>
                </a:rPr>
                <a:t>Sites of action of anti depressants:</a:t>
              </a:r>
            </a:p>
            <a:p>
              <a:pPr algn="ctr"/>
              <a:endParaRPr lang="en-US" sz="1400" dirty="0">
                <a:solidFill>
                  <a:schemeClr val="tx1"/>
                </a:solidFill>
              </a:endParaRPr>
            </a:p>
          </p:txBody>
        </p:sp>
      </p:gr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361" y="3640752"/>
            <a:ext cx="6183086" cy="2753120"/>
          </a:xfrm>
          <a:prstGeom prst="rect">
            <a:avLst/>
          </a:prstGeom>
          <a:ln>
            <a:solidFill>
              <a:schemeClr val="tx1"/>
            </a:solidFill>
          </a:ln>
        </p:spPr>
      </p:pic>
      <p:sp>
        <p:nvSpPr>
          <p:cNvPr id="21" name="TextBox 20"/>
          <p:cNvSpPr txBox="1"/>
          <p:nvPr/>
        </p:nvSpPr>
        <p:spPr>
          <a:xfrm>
            <a:off x="0" y="2926575"/>
            <a:ext cx="6858000" cy="885627"/>
          </a:xfrm>
          <a:prstGeom prst="rect">
            <a:avLst/>
          </a:prstGeom>
          <a:noFill/>
        </p:spPr>
        <p:txBody>
          <a:bodyPr wrap="square" rtlCol="0">
            <a:spAutoFit/>
          </a:bodyPr>
          <a:lstStyle/>
          <a:p>
            <a:pPr lvl="3" algn="ctr" defTabSz="914400">
              <a:lnSpc>
                <a:spcPct val="70000"/>
              </a:lnSpc>
              <a:defRPr sz="1800" b="0" i="0" u="none" strike="noStrike" kern="0" cap="none" spc="0" baseline="0">
                <a:solidFill>
                  <a:srgbClr val="000000"/>
                </a:solidFill>
                <a:uFillTx/>
              </a:defRPr>
            </a:pPr>
            <a:r>
              <a:rPr lang="en-AU" sz="1100" b="1" dirty="0">
                <a:solidFill>
                  <a:srgbClr val="00040F"/>
                </a:solidFill>
                <a:cs typeface="Arial" pitchFamily="34"/>
              </a:rPr>
              <a:t>1- Monoamine (NE or/ and 5-HT) re-uptake pump inhibitors</a:t>
            </a:r>
          </a:p>
          <a:p>
            <a:pPr lvl="0" algn="ctr" defTabSz="914400">
              <a:lnSpc>
                <a:spcPct val="70000"/>
              </a:lnSpc>
              <a:defRPr sz="1800" b="0" i="0" u="none" strike="noStrike" kern="0" cap="none" spc="0" baseline="0">
                <a:solidFill>
                  <a:srgbClr val="000000"/>
                </a:solidFill>
                <a:uFillTx/>
              </a:defRPr>
            </a:pPr>
            <a:endParaRPr lang="en-AU" sz="1100" b="1" dirty="0">
              <a:solidFill>
                <a:srgbClr val="00040F"/>
              </a:solidFill>
              <a:cs typeface="Arial" pitchFamily="34"/>
            </a:endParaRPr>
          </a:p>
          <a:p>
            <a:pPr lvl="0" algn="ctr" defTabSz="914400">
              <a:lnSpc>
                <a:spcPct val="70000"/>
              </a:lnSpc>
              <a:defRPr sz="1800" b="0" i="0" u="none" strike="noStrike" kern="0" cap="none" spc="0" baseline="0">
                <a:solidFill>
                  <a:srgbClr val="000000"/>
                </a:solidFill>
                <a:uFillTx/>
              </a:defRPr>
            </a:pPr>
            <a:r>
              <a:rPr lang="en-AU" sz="1100" b="1" dirty="0">
                <a:solidFill>
                  <a:srgbClr val="00040F"/>
                </a:solidFill>
                <a:cs typeface="Arial" pitchFamily="34"/>
              </a:rPr>
              <a:t>2- Blockade of pre-synaptic</a:t>
            </a:r>
            <a:r>
              <a:rPr lang="en-AU" sz="1100" b="1" dirty="0">
                <a:solidFill>
                  <a:srgbClr val="FF0000"/>
                </a:solidFill>
                <a:cs typeface="Arial" pitchFamily="34"/>
              </a:rPr>
              <a:t> a</a:t>
            </a:r>
            <a:r>
              <a:rPr lang="en-AU" sz="1100" b="1" baseline="-25000" dirty="0">
                <a:solidFill>
                  <a:srgbClr val="FF0000"/>
                </a:solidFill>
                <a:cs typeface="Arial" pitchFamily="34"/>
              </a:rPr>
              <a:t>2</a:t>
            </a:r>
            <a:r>
              <a:rPr lang="en-AU" sz="1100" b="1" dirty="0">
                <a:solidFill>
                  <a:srgbClr val="FF0000"/>
                </a:solidFill>
                <a:cs typeface="Arial" pitchFamily="34"/>
              </a:rPr>
              <a:t> </a:t>
            </a:r>
            <a:r>
              <a:rPr lang="en-AU" sz="1100" b="1" dirty="0">
                <a:solidFill>
                  <a:srgbClr val="00040F"/>
                </a:solidFill>
                <a:cs typeface="Arial" pitchFamily="34"/>
              </a:rPr>
              <a:t>receptors</a:t>
            </a:r>
          </a:p>
          <a:p>
            <a:pPr algn="ctr" defTabSz="914400">
              <a:lnSpc>
                <a:spcPct val="70000"/>
              </a:lnSpc>
              <a:defRPr sz="1800" b="0" i="0" u="none" strike="noStrike" kern="0" cap="none" spc="0" baseline="0">
                <a:solidFill>
                  <a:srgbClr val="000000"/>
                </a:solidFill>
                <a:uFillTx/>
              </a:defRPr>
            </a:pPr>
            <a:endParaRPr lang="en-AU" sz="1100" b="1" dirty="0">
              <a:solidFill>
                <a:srgbClr val="00040F"/>
              </a:solidFill>
              <a:cs typeface="Arial" pitchFamily="34"/>
            </a:endParaRPr>
          </a:p>
          <a:p>
            <a:pPr algn="ctr" defTabSz="914400">
              <a:lnSpc>
                <a:spcPct val="70000"/>
              </a:lnSpc>
              <a:defRPr sz="1800" b="0" i="0" u="none" strike="noStrike" kern="0" cap="none" spc="0" baseline="0">
                <a:solidFill>
                  <a:srgbClr val="000000"/>
                </a:solidFill>
                <a:uFillTx/>
              </a:defRPr>
            </a:pPr>
            <a:r>
              <a:rPr lang="en-AU" sz="1100" b="1" dirty="0" smtClean="0">
                <a:solidFill>
                  <a:srgbClr val="00040F"/>
                </a:solidFill>
                <a:cs typeface="Arial" pitchFamily="34"/>
              </a:rPr>
              <a:t>3- </a:t>
            </a:r>
            <a:r>
              <a:rPr lang="en-AU" sz="1100" b="1" dirty="0">
                <a:solidFill>
                  <a:srgbClr val="00040F"/>
                </a:solidFill>
                <a:cs typeface="Arial" pitchFamily="34"/>
              </a:rPr>
              <a:t>Inhibition of MAO enzyme</a:t>
            </a:r>
          </a:p>
          <a:p>
            <a:endParaRPr lang="en-US" dirty="0"/>
          </a:p>
        </p:txBody>
      </p:sp>
      <p:graphicFrame>
        <p:nvGraphicFramePr>
          <p:cNvPr id="22" name="Diagram 21"/>
          <p:cNvGraphicFramePr/>
          <p:nvPr>
            <p:extLst>
              <p:ext uri="{D42A27DB-BD31-4B8C-83A1-F6EECF244321}">
                <p14:modId xmlns:p14="http://schemas.microsoft.com/office/powerpoint/2010/main" val="576899765"/>
              </p:ext>
            </p:extLst>
          </p:nvPr>
        </p:nvGraphicFramePr>
        <p:xfrm>
          <a:off x="99868" y="6838649"/>
          <a:ext cx="6586074" cy="31665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3" name="Group 22"/>
          <p:cNvGrpSpPr/>
          <p:nvPr/>
        </p:nvGrpSpPr>
        <p:grpSpPr>
          <a:xfrm>
            <a:off x="-1" y="6822169"/>
            <a:ext cx="2030819" cy="309029"/>
            <a:chOff x="1287887" y="1313645"/>
            <a:chExt cx="1931864" cy="328694"/>
          </a:xfrm>
          <a:solidFill>
            <a:srgbClr val="942093"/>
          </a:solidFill>
        </p:grpSpPr>
        <p:sp>
          <p:nvSpPr>
            <p:cNvPr id="24" name="Delay 23"/>
            <p:cNvSpPr/>
            <p:nvPr/>
          </p:nvSpPr>
          <p:spPr>
            <a:xfrm>
              <a:off x="2975020" y="1313645"/>
              <a:ext cx="244731" cy="328694"/>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5" name="Process 24"/>
            <p:cNvSpPr/>
            <p:nvPr/>
          </p:nvSpPr>
          <p:spPr>
            <a:xfrm>
              <a:off x="1287887" y="1313645"/>
              <a:ext cx="1724684" cy="328694"/>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400" dirty="0" err="1">
                <a:solidFill>
                  <a:schemeClr val="tx1"/>
                </a:solidFill>
              </a:endParaRPr>
            </a:p>
            <a:p>
              <a:pPr algn="ctr"/>
              <a:r>
                <a:rPr lang="en-US" sz="1400" b="1" dirty="0">
                  <a:solidFill>
                    <a:schemeClr val="tx1"/>
                  </a:solidFill>
                </a:rPr>
                <a:t>Classification :</a:t>
              </a:r>
            </a:p>
            <a:p>
              <a:pPr algn="ctr"/>
              <a:endParaRPr lang="en-US" sz="1400" dirty="0">
                <a:solidFill>
                  <a:schemeClr val="tx1"/>
                </a:solidFill>
              </a:endParaRPr>
            </a:p>
          </p:txBody>
        </p:sp>
      </p:grpSp>
      <p:sp>
        <p:nvSpPr>
          <p:cNvPr id="14" name="TextBox 13">
            <a:extLst>
              <a:ext uri="{FF2B5EF4-FFF2-40B4-BE49-F238E27FC236}">
                <a16:creationId xmlns:a16="http://schemas.microsoft.com/office/drawing/2014/main" xmlns="" id="{FE38B612-7F8E-4614-B47C-F6608FD072F1}"/>
              </a:ext>
            </a:extLst>
          </p:cNvPr>
          <p:cNvSpPr txBox="1"/>
          <p:nvPr/>
        </p:nvSpPr>
        <p:spPr>
          <a:xfrm>
            <a:off x="4369288" y="3905381"/>
            <a:ext cx="2416520" cy="600164"/>
          </a:xfrm>
          <a:prstGeom prst="rect">
            <a:avLst/>
          </a:prstGeom>
          <a:noFill/>
        </p:spPr>
        <p:txBody>
          <a:bodyPr wrap="square" rtlCol="0">
            <a:spAutoFit/>
          </a:bodyPr>
          <a:lstStyle/>
          <a:p>
            <a:pPr algn="ctr"/>
            <a:r>
              <a:rPr lang="en-US" sz="1100" dirty="0" smtClean="0">
                <a:solidFill>
                  <a:srgbClr val="00B050"/>
                </a:solidFill>
              </a:rPr>
              <a:t>Old drugs have one action </a:t>
            </a:r>
          </a:p>
          <a:p>
            <a:pPr algn="ctr"/>
            <a:r>
              <a:rPr lang="en-US" sz="1100" dirty="0" smtClean="0">
                <a:solidFill>
                  <a:srgbClr val="00B050"/>
                </a:solidFill>
              </a:rPr>
              <a:t>New drugs have more than one action and less side effects </a:t>
            </a:r>
            <a:endParaRPr lang="en-US" sz="1100" dirty="0">
              <a:solidFill>
                <a:srgbClr val="00B050"/>
              </a:solidFill>
            </a:endParaRPr>
          </a:p>
        </p:txBody>
      </p:sp>
      <p:sp>
        <p:nvSpPr>
          <p:cNvPr id="4" name="Oval 3">
            <a:extLst>
              <a:ext uri="{FF2B5EF4-FFF2-40B4-BE49-F238E27FC236}">
                <a16:creationId xmlns:a16="http://schemas.microsoft.com/office/drawing/2014/main" xmlns="" id="{BB2B1B4E-814A-4A29-A3A0-62591E5D4F3E}"/>
              </a:ext>
            </a:extLst>
          </p:cNvPr>
          <p:cNvSpPr/>
          <p:nvPr/>
        </p:nvSpPr>
        <p:spPr>
          <a:xfrm>
            <a:off x="4933950" y="4517086"/>
            <a:ext cx="1035050" cy="393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xmlns="" id="{11574AE2-9DB1-4490-A030-40A882016F3E}"/>
              </a:ext>
            </a:extLst>
          </p:cNvPr>
          <p:cNvSpPr/>
          <p:nvPr/>
        </p:nvSpPr>
        <p:spPr>
          <a:xfrm>
            <a:off x="359717" y="4884400"/>
            <a:ext cx="1035050" cy="393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B83430AE-07CD-4FDE-A0B1-5CE5EEAF4881}"/>
              </a:ext>
            </a:extLst>
          </p:cNvPr>
          <p:cNvSpPr/>
          <p:nvPr/>
        </p:nvSpPr>
        <p:spPr>
          <a:xfrm>
            <a:off x="374650" y="3892801"/>
            <a:ext cx="1656168" cy="529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BBF4408-F2C0-423F-98F9-843E4E23035C}"/>
              </a:ext>
            </a:extLst>
          </p:cNvPr>
          <p:cNvSpPr txBox="1"/>
          <p:nvPr/>
        </p:nvSpPr>
        <p:spPr>
          <a:xfrm>
            <a:off x="5245156" y="7231910"/>
            <a:ext cx="1689224" cy="461665"/>
          </a:xfrm>
          <a:prstGeom prst="rect">
            <a:avLst/>
          </a:prstGeom>
          <a:noFill/>
        </p:spPr>
        <p:txBody>
          <a:bodyPr wrap="square" rtlCol="0">
            <a:spAutoFit/>
          </a:bodyPr>
          <a:lstStyle/>
          <a:p>
            <a:r>
              <a:rPr lang="en-US" sz="1200" b="1" dirty="0" smtClean="0">
                <a:solidFill>
                  <a:srgbClr val="FF0000"/>
                </a:solidFill>
              </a:rPr>
              <a:t>*Mechanism of action very important </a:t>
            </a:r>
            <a:endParaRPr lang="en-US" sz="1200" b="1" dirty="0">
              <a:solidFill>
                <a:srgbClr val="FF0000"/>
              </a:solidFill>
            </a:endParaRPr>
          </a:p>
        </p:txBody>
      </p:sp>
      <p:pic>
        <p:nvPicPr>
          <p:cNvPr id="7" name="Picture 6">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21639" y="6506750"/>
            <a:ext cx="682731" cy="474613"/>
          </a:xfrm>
          <a:prstGeom prst="rect">
            <a:avLst/>
          </a:prstGeom>
        </p:spPr>
      </p:pic>
      <p:sp>
        <p:nvSpPr>
          <p:cNvPr id="8" name="TextBox 7"/>
          <p:cNvSpPr txBox="1"/>
          <p:nvPr/>
        </p:nvSpPr>
        <p:spPr>
          <a:xfrm>
            <a:off x="3824396" y="6544001"/>
            <a:ext cx="2841520" cy="400110"/>
          </a:xfrm>
          <a:prstGeom prst="rect">
            <a:avLst/>
          </a:prstGeom>
          <a:noFill/>
        </p:spPr>
        <p:txBody>
          <a:bodyPr wrap="square" rtlCol="0">
            <a:spAutoFit/>
          </a:bodyPr>
          <a:lstStyle/>
          <a:p>
            <a:r>
              <a:rPr lang="en-US" sz="1000" b="1" dirty="0" smtClean="0">
                <a:solidFill>
                  <a:schemeClr val="bg1">
                    <a:lumMod val="50000"/>
                  </a:schemeClr>
                </a:solidFill>
              </a:rPr>
              <a:t>Very very very useful video explains each class with their mechanism of action. watch from (1:40)</a:t>
            </a:r>
            <a:endParaRPr lang="en-US" sz="1000" b="1" dirty="0">
              <a:solidFill>
                <a:schemeClr val="bg1">
                  <a:lumMod val="50000"/>
                </a:schemeClr>
              </a:solidFill>
            </a:endParaRPr>
          </a:p>
        </p:txBody>
      </p:sp>
    </p:spTree>
    <p:extLst>
      <p:ext uri="{BB962C8B-B14F-4D97-AF65-F5344CB8AC3E}">
        <p14:creationId xmlns:p14="http://schemas.microsoft.com/office/powerpoint/2010/main" val="541504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4359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 </a:t>
            </a:r>
            <a:r>
              <a:rPr lang="en-US" sz="20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Antidepressants Available in the Market (Worldwide) </a:t>
            </a:r>
            <a:endPar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064158456"/>
              </p:ext>
            </p:extLst>
          </p:nvPr>
        </p:nvGraphicFramePr>
        <p:xfrm>
          <a:off x="0" y="435935"/>
          <a:ext cx="6858000" cy="3890651"/>
        </p:xfrm>
        <a:graphic>
          <a:graphicData uri="http://schemas.openxmlformats.org/drawingml/2006/table">
            <a:tbl>
              <a:tblPr firstRow="1" bandRow="1" bandCol="1">
                <a:tableStyleId>{5940675A-B579-460E-94D1-54222C63F5DA}</a:tableStyleId>
              </a:tblPr>
              <a:tblGrid>
                <a:gridCol w="3342968">
                  <a:extLst>
                    <a:ext uri="{9D8B030D-6E8A-4147-A177-3AD203B41FA5}">
                      <a16:colId xmlns:a16="http://schemas.microsoft.com/office/drawing/2014/main" xmlns="" val="20000"/>
                    </a:ext>
                  </a:extLst>
                </a:gridCol>
                <a:gridCol w="3515032">
                  <a:extLst>
                    <a:ext uri="{9D8B030D-6E8A-4147-A177-3AD203B41FA5}">
                      <a16:colId xmlns:a16="http://schemas.microsoft.com/office/drawing/2014/main" xmlns="" val="20001"/>
                    </a:ext>
                  </a:extLst>
                </a:gridCol>
              </a:tblGrid>
              <a:tr h="314572">
                <a:tc>
                  <a:txBody>
                    <a:bodyPr/>
                    <a:lstStyle/>
                    <a:p>
                      <a:pPr algn="ctr"/>
                      <a:r>
                        <a:rPr lang="en-US" sz="1400" b="1" dirty="0"/>
                        <a:t>Class</a:t>
                      </a:r>
                      <a:endParaRPr lang="en-US" sz="1400" b="1" dirty="0">
                        <a:solidFill>
                          <a:schemeClr val="tx1"/>
                        </a:solidFill>
                      </a:endParaRPr>
                    </a:p>
                  </a:txBody>
                  <a:tcPr anchor="ctr">
                    <a:solidFill>
                      <a:srgbClr val="FF7E79">
                        <a:alpha val="34902"/>
                      </a:srgbClr>
                    </a:solidFill>
                  </a:tcPr>
                </a:tc>
                <a:tc>
                  <a:txBody>
                    <a:bodyPr/>
                    <a:lstStyle/>
                    <a:p>
                      <a:pPr algn="ctr"/>
                      <a:r>
                        <a:rPr lang="en-US" sz="1400" b="1" dirty="0"/>
                        <a:t>Drugs</a:t>
                      </a:r>
                      <a:endParaRPr lang="en-US" sz="1400" b="1" dirty="0">
                        <a:solidFill>
                          <a:schemeClr val="tx1"/>
                        </a:solidFill>
                      </a:endParaRPr>
                    </a:p>
                  </a:txBody>
                  <a:tcPr anchor="ctr">
                    <a:solidFill>
                      <a:srgbClr val="0096FF">
                        <a:alpha val="36078"/>
                      </a:srgbClr>
                    </a:solidFill>
                  </a:tcPr>
                </a:tc>
                <a:extLst>
                  <a:ext uri="{0D108BD9-81ED-4DB2-BD59-A6C34878D82A}">
                    <a16:rowId xmlns:a16="http://schemas.microsoft.com/office/drawing/2014/main" xmlns="" val="10000"/>
                  </a:ext>
                </a:extLst>
              </a:tr>
              <a:tr h="589823">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effectLst/>
                        </a:rPr>
                        <a:t>Tricyclics (TCAs) and </a:t>
                      </a:r>
                      <a:r>
                        <a:rPr lang="en-US" sz="1050" kern="1200" dirty="0" err="1">
                          <a:solidFill>
                            <a:schemeClr val="tx1"/>
                          </a:solidFill>
                          <a:effectLst/>
                          <a:latin typeface="+mn-lt"/>
                          <a:ea typeface="+mn-ea"/>
                          <a:cs typeface="+mn-cs"/>
                        </a:rPr>
                        <a:t>Tetracyclics</a:t>
                      </a:r>
                      <a:r>
                        <a:rPr lang="en-US" sz="1050" kern="1200" dirty="0">
                          <a:solidFill>
                            <a:schemeClr val="tx1"/>
                          </a:solidFill>
                          <a:effectLst/>
                          <a:latin typeface="+mn-lt"/>
                          <a:ea typeface="+mn-ea"/>
                          <a:cs typeface="+mn-cs"/>
                        </a:rPr>
                        <a:t> </a:t>
                      </a:r>
                    </a:p>
                    <a:p>
                      <a:endParaRPr lang="en-US" sz="1050" kern="1200" dirty="0">
                        <a:solidFill>
                          <a:schemeClr val="tx1"/>
                        </a:solidFill>
                        <a:effectLst/>
                        <a:latin typeface="+mn-lt"/>
                        <a:ea typeface="+mn-ea"/>
                        <a:cs typeface="+mn-cs"/>
                      </a:endParaRPr>
                    </a:p>
                  </a:txBody>
                  <a:tcPr anchor="ct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FF0000"/>
                          </a:solidFill>
                          <a:latin typeface="+mn-lt"/>
                        </a:rPr>
                        <a:t>Imipramine</a:t>
                      </a:r>
                      <a:r>
                        <a:rPr lang="en-US" sz="1050" b="1" dirty="0">
                          <a:solidFill>
                            <a:srgbClr val="0432FF"/>
                          </a:solidFill>
                          <a:latin typeface="+mn-lt"/>
                        </a:rPr>
                        <a:t>, </a:t>
                      </a:r>
                      <a:r>
                        <a:rPr lang="en-US" sz="1050" b="1" dirty="0" err="1">
                          <a:solidFill>
                            <a:srgbClr val="0432FF"/>
                          </a:solidFill>
                          <a:latin typeface="+mn-lt"/>
                        </a:rPr>
                        <a:t>Amoxapine</a:t>
                      </a:r>
                      <a:r>
                        <a:rPr lang="en-US" sz="1050" b="1" dirty="0">
                          <a:solidFill>
                            <a:srgbClr val="0432FF"/>
                          </a:solidFill>
                          <a:latin typeface="+mn-lt"/>
                        </a:rPr>
                        <a:t>, </a:t>
                      </a:r>
                      <a:r>
                        <a:rPr lang="en-US" sz="1050" b="1" dirty="0" err="1">
                          <a:solidFill>
                            <a:srgbClr val="0432FF"/>
                          </a:solidFill>
                          <a:latin typeface="+mn-lt"/>
                        </a:rPr>
                        <a:t>Maprotiline</a:t>
                      </a:r>
                      <a:r>
                        <a:rPr lang="en-US" sz="1050" b="1" dirty="0">
                          <a:solidFill>
                            <a:srgbClr val="0432FF"/>
                          </a:solidFill>
                          <a:latin typeface="+mn-lt"/>
                        </a:rPr>
                        <a:t>, </a:t>
                      </a:r>
                      <a:r>
                        <a:rPr lang="en-US" sz="1050" b="1" dirty="0">
                          <a:solidFill>
                            <a:srgbClr val="FF0000"/>
                          </a:solidFill>
                          <a:latin typeface="+mn-lt"/>
                        </a:rPr>
                        <a:t>Nortriptyline</a:t>
                      </a:r>
                      <a:r>
                        <a:rPr lang="en-US" sz="1050" b="1" dirty="0">
                          <a:solidFill>
                            <a:srgbClr val="0432FF"/>
                          </a:solidFill>
                          <a:latin typeface="+mn-lt"/>
                        </a:rPr>
                        <a:t>, </a:t>
                      </a:r>
                      <a:r>
                        <a:rPr lang="en-US" sz="1050" b="1" strike="noStrike" dirty="0" err="1">
                          <a:solidFill>
                            <a:srgbClr val="0432FF"/>
                          </a:solidFill>
                          <a:latin typeface="+mn-lt"/>
                        </a:rPr>
                        <a:t>Trimipramine</a:t>
                      </a:r>
                      <a:r>
                        <a:rPr lang="en-US" sz="1050" b="1" dirty="0">
                          <a:solidFill>
                            <a:srgbClr val="0432FF"/>
                          </a:solidFill>
                          <a:latin typeface="+mn-lt"/>
                        </a:rPr>
                        <a:t>, Clomipramine, </a:t>
                      </a:r>
                      <a:r>
                        <a:rPr lang="en-US" sz="1050" b="1" strike="noStrike" dirty="0" err="1">
                          <a:solidFill>
                            <a:srgbClr val="0432FF"/>
                          </a:solidFill>
                          <a:latin typeface="+mn-lt"/>
                        </a:rPr>
                        <a:t>Protriptyline</a:t>
                      </a:r>
                      <a:r>
                        <a:rPr lang="en-US" sz="1050" b="1" dirty="0">
                          <a:solidFill>
                            <a:srgbClr val="0432FF"/>
                          </a:solidFill>
                          <a:latin typeface="+mn-lt"/>
                        </a:rPr>
                        <a:t>, </a:t>
                      </a:r>
                      <a:r>
                        <a:rPr lang="en-US" sz="1050" b="1" dirty="0" err="1">
                          <a:solidFill>
                            <a:srgbClr val="0432FF"/>
                          </a:solidFill>
                          <a:latin typeface="+mn-lt"/>
                        </a:rPr>
                        <a:t>Desipramine</a:t>
                      </a:r>
                      <a:r>
                        <a:rPr lang="en-US" sz="1050" b="1" dirty="0">
                          <a:solidFill>
                            <a:srgbClr val="0432FF"/>
                          </a:solidFill>
                          <a:latin typeface="+mn-lt"/>
                        </a:rPr>
                        <a:t>, </a:t>
                      </a:r>
                      <a:r>
                        <a:rPr lang="en-US" sz="1050" b="1" dirty="0" err="1">
                          <a:solidFill>
                            <a:srgbClr val="FF0000"/>
                          </a:solidFill>
                          <a:latin typeface="+mn-lt"/>
                        </a:rPr>
                        <a:t>Amitriptylin</a:t>
                      </a:r>
                      <a:r>
                        <a:rPr lang="en-US" sz="1050" b="1" dirty="0">
                          <a:solidFill>
                            <a:srgbClr val="0432FF"/>
                          </a:solidFill>
                          <a:latin typeface="+mn-lt"/>
                        </a:rPr>
                        <a:t> </a:t>
                      </a:r>
                      <a:r>
                        <a:rPr lang="en-US" sz="1050" b="1" dirty="0" smtClean="0">
                          <a:solidFill>
                            <a:srgbClr val="0432FF"/>
                          </a:solidFill>
                          <a:latin typeface="+mn-lt"/>
                        </a:rPr>
                        <a:t>, Doxepin</a:t>
                      </a:r>
                      <a:endParaRPr lang="en-US" sz="1050" b="1" dirty="0">
                        <a:solidFill>
                          <a:srgbClr val="0432FF"/>
                        </a:solidFill>
                        <a:latin typeface="+mn-lt"/>
                      </a:endParaRPr>
                    </a:p>
                  </a:txBody>
                  <a:tcPr anchor="ctr"/>
                </a:tc>
                <a:extLst>
                  <a:ext uri="{0D108BD9-81ED-4DB2-BD59-A6C34878D82A}">
                    <a16:rowId xmlns:a16="http://schemas.microsoft.com/office/drawing/2014/main" xmlns="" val="10001"/>
                  </a:ext>
                </a:extLst>
              </a:tr>
              <a:tr h="462031">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effectLst/>
                        </a:rPr>
                        <a:t>Selective Serotonin Reuptake Inhibitors (SSRIs) </a:t>
                      </a:r>
                      <a:endParaRPr lang="en-US" sz="1050" dirty="0"/>
                    </a:p>
                    <a:p>
                      <a:endParaRPr lang="en-US" sz="1050" dirty="0">
                        <a:latin typeface="+mn-lt"/>
                      </a:endParaRPr>
                    </a:p>
                  </a:txBody>
                  <a:tcPr anchor="ctr">
                    <a:no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0432FF"/>
                          </a:solidFill>
                          <a:latin typeface="+mn-lt"/>
                        </a:rPr>
                        <a:t>Fluoxetine, Fluvoxamine, Citalopram, Sertraline, Paroxetine, Escitralopram </a:t>
                      </a:r>
                    </a:p>
                  </a:txBody>
                  <a:tcPr anchor="ctr">
                    <a:noFill/>
                  </a:tcPr>
                </a:tc>
                <a:extLst>
                  <a:ext uri="{0D108BD9-81ED-4DB2-BD59-A6C34878D82A}">
                    <a16:rowId xmlns:a16="http://schemas.microsoft.com/office/drawing/2014/main" xmlns="" val="10002"/>
                  </a:ext>
                </a:extLst>
              </a:tr>
              <a:tr h="424672">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effectLst/>
                        </a:rPr>
                        <a:t>Monoamine Oxidase Inhibitors (MAOIs) </a:t>
                      </a:r>
                      <a:endParaRPr lang="en-US" sz="1050" dirty="0"/>
                    </a:p>
                    <a:p>
                      <a:endParaRPr lang="en-US" sz="1050" dirty="0">
                        <a:latin typeface="+mn-lt"/>
                      </a:endParaRPr>
                    </a:p>
                  </a:txBody>
                  <a:tcPr anchor="ct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0432FF"/>
                          </a:solidFill>
                          <a:latin typeface="+mn-lt"/>
                        </a:rPr>
                        <a:t>Tranylcypramine, Phenelzine, Moclobemide </a:t>
                      </a:r>
                    </a:p>
                  </a:txBody>
                  <a:tcPr anchor="ctr"/>
                </a:tc>
                <a:extLst>
                  <a:ext uri="{0D108BD9-81ED-4DB2-BD59-A6C34878D82A}">
                    <a16:rowId xmlns:a16="http://schemas.microsoft.com/office/drawing/2014/main" xmlns="" val="10003"/>
                  </a:ext>
                </a:extLst>
              </a:tr>
              <a:tr h="483967">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effectLst/>
                        </a:rPr>
                        <a:t>Serotonin And Noradrenaline and Reuptake Inhibitors (SNRIs) </a:t>
                      </a:r>
                      <a:endParaRPr lang="en-US" sz="1050" dirty="0"/>
                    </a:p>
                  </a:txBody>
                  <a:tcPr anchor="ctr">
                    <a:no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0432FF"/>
                          </a:solidFill>
                          <a:latin typeface="+mn-lt"/>
                        </a:rPr>
                        <a:t>Venlafaxine, Duloxetine </a:t>
                      </a:r>
                    </a:p>
                  </a:txBody>
                  <a:tcPr anchor="ctr">
                    <a:noFill/>
                  </a:tcPr>
                </a:tc>
                <a:extLst>
                  <a:ext uri="{0D108BD9-81ED-4DB2-BD59-A6C34878D82A}">
                    <a16:rowId xmlns:a16="http://schemas.microsoft.com/office/drawing/2014/main" xmlns="" val="10004"/>
                  </a:ext>
                </a:extLst>
              </a:tr>
              <a:tr h="361817">
                <a:tc>
                  <a:txBody>
                    <a:bodyPr/>
                    <a:lstStyle/>
                    <a:p>
                      <a:r>
                        <a:rPr lang="en-US" sz="1050" dirty="0">
                          <a:latin typeface="+mn-lt"/>
                        </a:rPr>
                        <a:t>Serotonin-2 Antagonist and Reuptake Inhibitors (SARIs)</a:t>
                      </a:r>
                    </a:p>
                  </a:txBody>
                  <a:tcPr anchor="ctr">
                    <a:no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0432FF"/>
                          </a:solidFill>
                          <a:latin typeface="+mn-lt"/>
                        </a:rPr>
                        <a:t>Nefazodone , Trazodone</a:t>
                      </a:r>
                    </a:p>
                  </a:txBody>
                  <a:tcPr anchor="ctr">
                    <a:noFill/>
                  </a:tcPr>
                </a:tc>
                <a:extLst>
                  <a:ext uri="{0D108BD9-81ED-4DB2-BD59-A6C34878D82A}">
                    <a16:rowId xmlns:a16="http://schemas.microsoft.com/office/drawing/2014/main" xmlns="" val="1412310797"/>
                  </a:ext>
                </a:extLst>
              </a:tr>
              <a:tr h="441413">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effectLst/>
                        </a:rPr>
                        <a:t>Noradrenergic and Specific Serotonergic Antidepressant (</a:t>
                      </a:r>
                      <a:r>
                        <a:rPr lang="en-US" sz="1050" kern="1200" dirty="0" err="1" smtClean="0">
                          <a:effectLst/>
                        </a:rPr>
                        <a:t>NaSSAs</a:t>
                      </a:r>
                      <a:r>
                        <a:rPr lang="en-US" sz="1050" kern="1200" dirty="0" smtClean="0">
                          <a:effectLst/>
                        </a:rPr>
                        <a:t>) </a:t>
                      </a:r>
                      <a:endParaRPr lang="en-US" sz="1050" dirty="0">
                        <a:latin typeface="+mn-lt"/>
                      </a:endParaRPr>
                    </a:p>
                  </a:txBody>
                  <a:tcPr anchor="ctr"/>
                </a:tc>
                <a:tc>
                  <a:txBody>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0432FF"/>
                          </a:solidFill>
                          <a:latin typeface="+mn-lt"/>
                        </a:rPr>
                        <a:t>Mirtazapine</a:t>
                      </a:r>
                    </a:p>
                  </a:txBody>
                  <a:tcPr anchor="ctr"/>
                </a:tc>
                <a:extLst>
                  <a:ext uri="{0D108BD9-81ED-4DB2-BD59-A6C34878D82A}">
                    <a16:rowId xmlns:a16="http://schemas.microsoft.com/office/drawing/2014/main" xmlns="" val="10005"/>
                  </a:ext>
                </a:extLst>
              </a:tr>
              <a:tr h="271105">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strike="noStrike" kern="1200" dirty="0">
                          <a:solidFill>
                            <a:schemeClr val="tx1">
                              <a:lumMod val="95000"/>
                              <a:lumOff val="5000"/>
                            </a:schemeClr>
                          </a:solidFill>
                          <a:effectLst/>
                        </a:rPr>
                        <a:t>Serotonin Reuptake Enhancer </a:t>
                      </a:r>
                      <a:endParaRPr lang="en-US" sz="1050" strike="noStrike" dirty="0">
                        <a:solidFill>
                          <a:schemeClr val="tx1">
                            <a:lumMod val="95000"/>
                            <a:lumOff val="5000"/>
                          </a:schemeClr>
                        </a:solidFill>
                        <a:latin typeface="+mn-lt"/>
                      </a:endParaRPr>
                    </a:p>
                  </a:txBody>
                  <a:tcPr anchor="ctr">
                    <a:no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strike="noStrike" dirty="0">
                          <a:solidFill>
                            <a:srgbClr val="0432FF"/>
                          </a:solidFill>
                          <a:latin typeface="+mn-lt"/>
                        </a:rPr>
                        <a:t>Tianeptine </a:t>
                      </a:r>
                    </a:p>
                  </a:txBody>
                  <a:tcPr anchor="ctr">
                    <a:noFill/>
                  </a:tcPr>
                </a:tc>
                <a:extLst>
                  <a:ext uri="{0D108BD9-81ED-4DB2-BD59-A6C34878D82A}">
                    <a16:rowId xmlns:a16="http://schemas.microsoft.com/office/drawing/2014/main" xmlns="" val="10006"/>
                  </a:ext>
                </a:extLst>
              </a:tr>
              <a:tr h="264393">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effectLst/>
                        </a:rPr>
                        <a:t>Noradrenaline Reuptake Inhibitor (NRI) </a:t>
                      </a:r>
                      <a:endParaRPr lang="en-US" sz="1050" dirty="0">
                        <a:latin typeface="+mn-lt"/>
                      </a:endParaRPr>
                    </a:p>
                  </a:txBody>
                  <a:tcPr anchor="ct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0432FF"/>
                          </a:solidFill>
                          <a:latin typeface="+mn-lt"/>
                        </a:rPr>
                        <a:t>Reboxetine </a:t>
                      </a:r>
                    </a:p>
                  </a:txBody>
                  <a:tcPr anchor="ctr"/>
                </a:tc>
                <a:extLst>
                  <a:ext uri="{0D108BD9-81ED-4DB2-BD59-A6C34878D82A}">
                    <a16:rowId xmlns:a16="http://schemas.microsoft.com/office/drawing/2014/main" xmlns="" val="10007"/>
                  </a:ext>
                </a:extLst>
              </a:tr>
              <a:tr h="276858">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050" kern="1200" dirty="0">
                          <a:effectLst/>
                        </a:rPr>
                        <a:t>Norepinephrine and Dopamine Reuptake Inhibitor (NDRI) </a:t>
                      </a:r>
                      <a:endParaRPr lang="en-US" sz="1050" dirty="0">
                        <a:latin typeface="+mn-lt"/>
                      </a:endParaRPr>
                    </a:p>
                  </a:txBody>
                  <a:tcPr anchor="ctr">
                    <a:no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1" dirty="0">
                          <a:solidFill>
                            <a:srgbClr val="0432FF"/>
                          </a:solidFill>
                          <a:latin typeface="+mn-lt"/>
                        </a:rPr>
                        <a:t>Bupropion </a:t>
                      </a:r>
                    </a:p>
                  </a:txBody>
                  <a:tcPr anchor="ctr">
                    <a:noFill/>
                  </a:tcPr>
                </a:tc>
                <a:extLst>
                  <a:ext uri="{0D108BD9-81ED-4DB2-BD59-A6C34878D82A}">
                    <a16:rowId xmlns:a16="http://schemas.microsoft.com/office/drawing/2014/main" xmlns="" val="10008"/>
                  </a:ext>
                </a:extLst>
              </a:tr>
            </a:tbl>
          </a:graphicData>
        </a:graphic>
      </p:graphicFrame>
      <p:graphicFrame>
        <p:nvGraphicFramePr>
          <p:cNvPr id="4" name="Diagram 3"/>
          <p:cNvGraphicFramePr/>
          <p:nvPr>
            <p:extLst>
              <p:ext uri="{D42A27DB-BD31-4B8C-83A1-F6EECF244321}">
                <p14:modId xmlns:p14="http://schemas.microsoft.com/office/powerpoint/2010/main" val="333511492"/>
              </p:ext>
            </p:extLst>
          </p:nvPr>
        </p:nvGraphicFramePr>
        <p:xfrm>
          <a:off x="699715" y="4851563"/>
          <a:ext cx="5109707" cy="3890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73715" y="8317396"/>
            <a:ext cx="4433287" cy="276999"/>
          </a:xfrm>
          <a:prstGeom prst="rect">
            <a:avLst/>
          </a:prstGeom>
          <a:noFill/>
        </p:spPr>
        <p:txBody>
          <a:bodyPr wrap="square" rtlCol="0">
            <a:spAutoFit/>
          </a:bodyPr>
          <a:lstStyle/>
          <a:p>
            <a:pPr lvl="0"/>
            <a:r>
              <a:rPr lang="en-US" sz="1200" dirty="0"/>
              <a:t>*TCAs have characteristic three-ring nucleus</a:t>
            </a:r>
          </a:p>
        </p:txBody>
      </p:sp>
      <p:sp>
        <p:nvSpPr>
          <p:cNvPr id="6" name="Rectangle 5"/>
          <p:cNvSpPr/>
          <p:nvPr/>
        </p:nvSpPr>
        <p:spPr>
          <a:xfrm>
            <a:off x="122994" y="8611269"/>
            <a:ext cx="3131574" cy="830997"/>
          </a:xfrm>
          <a:prstGeom prst="rect">
            <a:avLst/>
          </a:prstGeom>
        </p:spPr>
        <p:txBody>
          <a:bodyPr wrap="square">
            <a:spAutoFit/>
          </a:bodyPr>
          <a:lstStyle/>
          <a:p>
            <a:r>
              <a:rPr lang="en-US" sz="1200" dirty="0">
                <a:solidFill>
                  <a:schemeClr val="bg1">
                    <a:lumMod val="50000"/>
                  </a:schemeClr>
                </a:solidFill>
              </a:rPr>
              <a:t>Note: depression also comes in mild forms that do not require treatment with antidepressants. Treatment is only required to suffer from severe forms of depression mentioned above.</a:t>
            </a:r>
          </a:p>
        </p:txBody>
      </p:sp>
      <p:sp>
        <p:nvSpPr>
          <p:cNvPr id="7" name="Rectangle 6"/>
          <p:cNvSpPr/>
          <p:nvPr/>
        </p:nvSpPr>
        <p:spPr>
          <a:xfrm>
            <a:off x="0" y="4343562"/>
            <a:ext cx="6858000" cy="4359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Old </a:t>
            </a: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Anti-depressant  </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sp>
        <p:nvSpPr>
          <p:cNvPr id="8" name="Curved Left Arrow 7"/>
          <p:cNvSpPr/>
          <p:nvPr/>
        </p:nvSpPr>
        <p:spPr>
          <a:xfrm>
            <a:off x="2224386" y="6873517"/>
            <a:ext cx="168965" cy="238539"/>
          </a:xfrm>
          <a:prstGeom prst="curvedLeft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bg1">
                  <a:lumMod val="65000"/>
                </a:schemeClr>
              </a:solidFill>
            </a:endParaRPr>
          </a:p>
        </p:txBody>
      </p:sp>
      <p:sp>
        <p:nvSpPr>
          <p:cNvPr id="9" name="TextBox 8"/>
          <p:cNvSpPr txBox="1"/>
          <p:nvPr/>
        </p:nvSpPr>
        <p:spPr>
          <a:xfrm>
            <a:off x="2281407" y="7036543"/>
            <a:ext cx="973161" cy="946413"/>
          </a:xfrm>
          <a:prstGeom prst="rect">
            <a:avLst/>
          </a:prstGeom>
          <a:noFill/>
        </p:spPr>
        <p:txBody>
          <a:bodyPr wrap="square" rtlCol="0">
            <a:spAutoFit/>
          </a:bodyPr>
          <a:lstStyle/>
          <a:p>
            <a:pPr algn="ctr"/>
            <a:r>
              <a:rPr lang="en-US" sz="900" b="1" dirty="0">
                <a:solidFill>
                  <a:schemeClr val="bg1">
                    <a:lumMod val="65000"/>
                  </a:schemeClr>
                </a:solidFill>
              </a:rPr>
              <a:t>Transformation BY  </a:t>
            </a:r>
            <a:r>
              <a:rPr lang="en-US" sz="900" b="1" dirty="0" smtClean="0">
                <a:solidFill>
                  <a:schemeClr val="bg1">
                    <a:lumMod val="65000"/>
                  </a:schemeClr>
                </a:solidFill>
              </a:rPr>
              <a:t>Demethylation</a:t>
            </a:r>
          </a:p>
          <a:p>
            <a:pPr algn="ctr"/>
            <a:r>
              <a:rPr lang="en-US" sz="900" b="1" dirty="0" smtClean="0">
                <a:solidFill>
                  <a:schemeClr val="bg1">
                    <a:lumMod val="65000"/>
                  </a:schemeClr>
                </a:solidFill>
              </a:rPr>
              <a:t>From active form to other active form </a:t>
            </a:r>
            <a:r>
              <a:rPr lang="en-US" sz="1050" b="1" dirty="0" smtClean="0">
                <a:solidFill>
                  <a:schemeClr val="bg1">
                    <a:lumMod val="65000"/>
                  </a:schemeClr>
                </a:solidFill>
              </a:rPr>
              <a:t> </a:t>
            </a:r>
            <a:endParaRPr lang="en-US" sz="1050" b="1" dirty="0">
              <a:solidFill>
                <a:schemeClr val="bg1">
                  <a:lumMod val="65000"/>
                </a:schemeClr>
              </a:solidFill>
            </a:endParaRPr>
          </a:p>
        </p:txBody>
      </p:sp>
      <p:sp>
        <p:nvSpPr>
          <p:cNvPr id="10" name="Curved Left Arrow 9"/>
          <p:cNvSpPr/>
          <p:nvPr/>
        </p:nvSpPr>
        <p:spPr>
          <a:xfrm>
            <a:off x="2221394" y="7509750"/>
            <a:ext cx="168965" cy="238539"/>
          </a:xfrm>
          <a:prstGeom prst="curvedLeft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xmlns="" id="{A4759EA2-890C-47BD-BFB7-38E3ABCC80A4}"/>
              </a:ext>
            </a:extLst>
          </p:cNvPr>
          <p:cNvSpPr txBox="1"/>
          <p:nvPr/>
        </p:nvSpPr>
        <p:spPr>
          <a:xfrm>
            <a:off x="270399" y="5122383"/>
            <a:ext cx="1538714" cy="769441"/>
          </a:xfrm>
          <a:prstGeom prst="rect">
            <a:avLst/>
          </a:prstGeom>
          <a:solidFill>
            <a:schemeClr val="bg1"/>
          </a:solidFill>
          <a:ln>
            <a:noFill/>
          </a:ln>
        </p:spPr>
        <p:txBody>
          <a:bodyPr wrap="square" rtlCol="0">
            <a:spAutoFit/>
          </a:bodyPr>
          <a:lstStyle/>
          <a:p>
            <a:pPr algn="ctr"/>
            <a:r>
              <a:rPr lang="en-US" sz="1100" dirty="0" smtClean="0">
                <a:solidFill>
                  <a:schemeClr val="bg2">
                    <a:lumMod val="50000"/>
                  </a:schemeClr>
                </a:solidFill>
              </a:rPr>
              <a:t>You have to know the classification of each drug (tricyclic </a:t>
            </a:r>
            <a:r>
              <a:rPr lang="en-US" sz="1100" smtClean="0">
                <a:solidFill>
                  <a:schemeClr val="bg2">
                    <a:lumMod val="50000"/>
                  </a:schemeClr>
                </a:solidFill>
              </a:rPr>
              <a:t>or tetracyclic)</a:t>
            </a:r>
            <a:endParaRPr lang="en-US" sz="1100" dirty="0">
              <a:solidFill>
                <a:schemeClr val="bg2">
                  <a:lumMod val="50000"/>
                </a:schemeClr>
              </a:solidFill>
            </a:endParaRPr>
          </a:p>
        </p:txBody>
      </p:sp>
      <p:sp>
        <p:nvSpPr>
          <p:cNvPr id="18" name="Rectangle 17"/>
          <p:cNvSpPr/>
          <p:nvPr/>
        </p:nvSpPr>
        <p:spPr>
          <a:xfrm>
            <a:off x="4781020" y="5047177"/>
            <a:ext cx="2056804" cy="8446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850" dirty="0">
                <a:solidFill>
                  <a:srgbClr val="007A00"/>
                </a:solidFill>
              </a:rPr>
              <a:t>                                                                                What is the common mechanism of TCAs&amp;MAOIs on NTs?</a:t>
            </a:r>
          </a:p>
          <a:p>
            <a:r>
              <a:rPr lang="en-US" sz="850" dirty="0">
                <a:solidFill>
                  <a:srgbClr val="007A00"/>
                </a:solidFill>
              </a:rPr>
              <a:t>Increasing monoamines.</a:t>
            </a:r>
          </a:p>
          <a:p>
            <a:r>
              <a:rPr lang="en-US" sz="850" dirty="0">
                <a:solidFill>
                  <a:srgbClr val="007A00"/>
                </a:solidFill>
              </a:rPr>
              <a:t>Monoamine: serotnin&amp;dopamine.</a:t>
            </a:r>
          </a:p>
          <a:p>
            <a:r>
              <a:rPr lang="en-US" sz="850" dirty="0">
                <a:solidFill>
                  <a:srgbClr val="007A00"/>
                </a:solidFill>
              </a:rPr>
              <a:t>and they’re endogenous products, synthesized in your body.</a:t>
            </a:r>
          </a:p>
          <a:p>
            <a:endParaRPr lang="en-US" sz="900" dirty="0">
              <a:solidFill>
                <a:srgbClr val="007A00"/>
              </a:solidFill>
            </a:endParaRPr>
          </a:p>
        </p:txBody>
      </p:sp>
      <p:pic>
        <p:nvPicPr>
          <p:cNvPr id="14" name="Picture 5" descr="imipramine"/>
          <p:cNvPicPr>
            <a:picLocks noChangeAspect="1"/>
          </p:cNvPicPr>
          <p:nvPr/>
        </p:nvPicPr>
        <p:blipFill>
          <a:blip r:embed="rId7" cstate="print">
            <a:lum bright="-12000" contrast="30000"/>
          </a:blip>
          <a:srcRect l="-29242" t="-35294" r="-33681" b="-29411"/>
          <a:stretch>
            <a:fillRect/>
          </a:stretch>
        </p:blipFill>
        <p:spPr>
          <a:xfrm>
            <a:off x="107342" y="6396978"/>
            <a:ext cx="1266263" cy="1232041"/>
          </a:xfrm>
          <a:prstGeom prst="rect">
            <a:avLst/>
          </a:prstGeom>
          <a:noFill/>
          <a:ln>
            <a:noFill/>
          </a:ln>
        </p:spPr>
      </p:pic>
      <p:pic>
        <p:nvPicPr>
          <p:cNvPr id="15" name="Content Placeholder 2" descr="C:\Users\User\Desktop\slide10.gif"/>
          <p:cNvPicPr>
            <a:picLocks noGrp="1" noChangeAspect="1"/>
          </p:cNvPicPr>
          <p:nvPr>
            <p:ph idx="1"/>
          </p:nvPr>
        </p:nvPicPr>
        <p:blipFill rotWithShape="1">
          <a:blip r:embed="rId8" cstate="print"/>
          <a:srcRect l="10217" r="9915" b="5465"/>
          <a:stretch/>
        </p:blipFill>
        <p:spPr>
          <a:xfrm>
            <a:off x="3341649" y="8317396"/>
            <a:ext cx="3044494" cy="1383631"/>
          </a:xfrm>
          <a:prstGeom prst="rect">
            <a:avLst/>
          </a:prstGeom>
          <a:ln>
            <a:noFill/>
          </a:ln>
          <a:effectLst>
            <a:softEdge rad="112500"/>
          </a:effectLst>
        </p:spPr>
      </p:pic>
    </p:spTree>
    <p:extLst>
      <p:ext uri="{BB962C8B-B14F-4D97-AF65-F5344CB8AC3E}">
        <p14:creationId xmlns:p14="http://schemas.microsoft.com/office/powerpoint/2010/main" val="34805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332"/>
            <a:ext cx="6858000" cy="4359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Old </a:t>
            </a: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Anti-depressant  </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92669636"/>
              </p:ext>
            </p:extLst>
          </p:nvPr>
        </p:nvGraphicFramePr>
        <p:xfrm>
          <a:off x="0" y="454267"/>
          <a:ext cx="6841069" cy="9474007"/>
        </p:xfrm>
        <a:graphic>
          <a:graphicData uri="http://schemas.openxmlformats.org/drawingml/2006/table">
            <a:tbl>
              <a:tblPr firstRow="1" bandRow="1">
                <a:tableStyleId>{5940675A-B579-460E-94D1-54222C63F5DA}</a:tableStyleId>
              </a:tblPr>
              <a:tblGrid>
                <a:gridCol w="439839">
                  <a:extLst>
                    <a:ext uri="{9D8B030D-6E8A-4147-A177-3AD203B41FA5}">
                      <a16:colId xmlns:a16="http://schemas.microsoft.com/office/drawing/2014/main" xmlns="" val="20000"/>
                    </a:ext>
                  </a:extLst>
                </a:gridCol>
                <a:gridCol w="6401230">
                  <a:extLst>
                    <a:ext uri="{9D8B030D-6E8A-4147-A177-3AD203B41FA5}">
                      <a16:colId xmlns:a16="http://schemas.microsoft.com/office/drawing/2014/main" xmlns="" val="20001"/>
                    </a:ext>
                  </a:extLst>
                </a:gridCol>
              </a:tblGrid>
              <a:tr h="419807">
                <a:tc rowSpan="2">
                  <a:txBody>
                    <a:bodyPr/>
                    <a:lstStyle/>
                    <a:p>
                      <a:pPr marL="0" marR="0" indent="0" algn="ctr" defTabSz="514350" rtl="0" eaLnBrk="1" fontAlgn="auto" latinLnBrk="0" hangingPunct="1">
                        <a:lnSpc>
                          <a:spcPct val="100000"/>
                        </a:lnSpc>
                        <a:spcBef>
                          <a:spcPts val="0"/>
                        </a:spcBef>
                        <a:spcAft>
                          <a:spcPts val="0"/>
                        </a:spcAft>
                        <a:buClrTx/>
                        <a:buSzTx/>
                        <a:buFontTx/>
                        <a:buNone/>
                        <a:tabLst/>
                        <a:defRPr/>
                      </a:pPr>
                      <a:endParaRPr lang="en-US" sz="1400" b="1" dirty="0">
                        <a:latin typeface="+mn-lt"/>
                        <a:ea typeface="Kartika" charset="0"/>
                        <a:cs typeface="Kartika" charset="0"/>
                      </a:endParaRPr>
                    </a:p>
                    <a:p>
                      <a:pPr marL="0" marR="0" indent="0" algn="ctr" defTabSz="514350" rtl="0" eaLnBrk="1" fontAlgn="auto" latinLnBrk="0" hangingPunct="1">
                        <a:lnSpc>
                          <a:spcPct val="100000"/>
                        </a:lnSpc>
                        <a:spcBef>
                          <a:spcPts val="0"/>
                        </a:spcBef>
                        <a:spcAft>
                          <a:spcPts val="0"/>
                        </a:spcAft>
                        <a:buClrTx/>
                        <a:buSzTx/>
                        <a:buFontTx/>
                        <a:buNone/>
                        <a:tabLst/>
                        <a:defRPr/>
                      </a:pPr>
                      <a:r>
                        <a:rPr lang="en-US" sz="1400" b="1" dirty="0">
                          <a:latin typeface="+mn-lt"/>
                          <a:ea typeface="Kartika" charset="0"/>
                          <a:cs typeface="Kartika" charset="0"/>
                        </a:rPr>
                        <a:t>Drug </a:t>
                      </a:r>
                    </a:p>
                    <a:p>
                      <a:pPr algn="ctr"/>
                      <a:endParaRPr lang="en-US" sz="1400" b="1" dirty="0">
                        <a:latin typeface="+mn-lt"/>
                        <a:ea typeface="Kartika" charset="0"/>
                        <a:cs typeface="Kartika" charset="0"/>
                      </a:endParaRPr>
                    </a:p>
                  </a:txBody>
                  <a:tcPr vert="vert270" anchor="ctr">
                    <a:lnT w="12700" cap="flat" cmpd="sng" algn="ctr">
                      <a:solidFill>
                        <a:schemeClr val="tx1"/>
                      </a:solidFill>
                      <a:prstDash val="solid"/>
                      <a:round/>
                      <a:headEnd type="none" w="med" len="med"/>
                      <a:tailEnd type="none" w="med" len="med"/>
                    </a:lnT>
                    <a:solidFill>
                      <a:schemeClr val="accent4"/>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kern="1200" dirty="0">
                          <a:solidFill>
                            <a:srgbClr val="0432FF"/>
                          </a:solidFill>
                          <a:effectLst/>
                          <a:latin typeface="+mn-lt"/>
                          <a:ea typeface="+mn-ea"/>
                          <a:cs typeface="+mn-cs"/>
                        </a:rPr>
                        <a:t>Tricyclics (TCAs) </a:t>
                      </a:r>
                      <a:endParaRPr lang="en-US" sz="1400" b="1" dirty="0">
                        <a:solidFill>
                          <a:srgbClr val="0432FF"/>
                        </a:solidFill>
                        <a:effectLst/>
                      </a:endParaRPr>
                    </a:p>
                  </a:txBody>
                  <a:tcPr>
                    <a:solidFill>
                      <a:srgbClr val="009193">
                        <a:alpha val="50196"/>
                      </a:srgbClr>
                    </a:solidFill>
                  </a:tcPr>
                </a:tc>
                <a:extLst>
                  <a:ext uri="{0D108BD9-81ED-4DB2-BD59-A6C34878D82A}">
                    <a16:rowId xmlns:a16="http://schemas.microsoft.com/office/drawing/2014/main" xmlns="" val="10000"/>
                  </a:ext>
                </a:extLst>
              </a:tr>
              <a:tr h="455252">
                <a:tc vMerge="1">
                  <a:txBody>
                    <a:bodyPr/>
                    <a:lstStyle/>
                    <a:p>
                      <a:endParaRPr lang="en-US"/>
                    </a:p>
                  </a:txBody>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kern="1200" dirty="0">
                          <a:solidFill>
                            <a:srgbClr val="FF0000"/>
                          </a:solidFill>
                          <a:effectLst/>
                          <a:latin typeface="+mn-lt"/>
                          <a:ea typeface="+mn-ea"/>
                          <a:cs typeface="+mn-cs"/>
                        </a:rPr>
                        <a:t>Imipramine</a:t>
                      </a:r>
                      <a:r>
                        <a:rPr lang="en-US" sz="1200" kern="1200" dirty="0">
                          <a:solidFill>
                            <a:srgbClr val="0432FF"/>
                          </a:solidFill>
                          <a:effectLst/>
                          <a:latin typeface="+mn-lt"/>
                          <a:ea typeface="+mn-ea"/>
                          <a:cs typeface="+mn-cs"/>
                        </a:rPr>
                        <a:t>, </a:t>
                      </a:r>
                      <a:r>
                        <a:rPr lang="en-US" sz="1200" b="1" kern="1200" dirty="0">
                          <a:solidFill>
                            <a:srgbClr val="FF0000"/>
                          </a:solidFill>
                          <a:effectLst/>
                          <a:latin typeface="+mn-lt"/>
                          <a:ea typeface="+mn-ea"/>
                          <a:cs typeface="+mn-cs"/>
                        </a:rPr>
                        <a:t>Nortriptyline</a:t>
                      </a:r>
                      <a:r>
                        <a:rPr lang="en-US" sz="1200" kern="1200" dirty="0">
                          <a:solidFill>
                            <a:srgbClr val="0432FF"/>
                          </a:solidFill>
                          <a:effectLst/>
                          <a:latin typeface="+mn-lt"/>
                          <a:ea typeface="+mn-ea"/>
                          <a:cs typeface="+mn-cs"/>
                        </a:rPr>
                        <a:t>, </a:t>
                      </a:r>
                      <a:r>
                        <a:rPr lang="en-US" sz="1200" b="1" kern="1200" dirty="0">
                          <a:solidFill>
                            <a:srgbClr val="0432FF"/>
                          </a:solidFill>
                          <a:effectLst/>
                          <a:latin typeface="+mn-lt"/>
                          <a:ea typeface="+mn-ea"/>
                          <a:cs typeface="+mn-cs"/>
                        </a:rPr>
                        <a:t>Trimipramine</a:t>
                      </a:r>
                      <a:r>
                        <a:rPr lang="en-US" sz="1200" kern="1200" dirty="0">
                          <a:solidFill>
                            <a:srgbClr val="0432FF"/>
                          </a:solidFill>
                          <a:effectLst/>
                          <a:latin typeface="+mn-lt"/>
                          <a:ea typeface="+mn-ea"/>
                          <a:cs typeface="+mn-cs"/>
                        </a:rPr>
                        <a:t>, </a:t>
                      </a:r>
                      <a:r>
                        <a:rPr lang="en-US" sz="1200" b="1" kern="1200" dirty="0">
                          <a:solidFill>
                            <a:srgbClr val="0432FF"/>
                          </a:solidFill>
                          <a:effectLst/>
                          <a:latin typeface="+mn-lt"/>
                          <a:ea typeface="+mn-ea"/>
                          <a:cs typeface="+mn-cs"/>
                        </a:rPr>
                        <a:t>Clomipramine</a:t>
                      </a:r>
                      <a:r>
                        <a:rPr lang="en-US" sz="1200" kern="1200" dirty="0">
                          <a:solidFill>
                            <a:srgbClr val="0432FF"/>
                          </a:solidFill>
                          <a:effectLst/>
                          <a:latin typeface="+mn-lt"/>
                          <a:ea typeface="+mn-ea"/>
                          <a:cs typeface="+mn-cs"/>
                        </a:rPr>
                        <a:t>, </a:t>
                      </a:r>
                      <a:r>
                        <a:rPr lang="en-US" sz="1200" b="1" kern="1200" dirty="0">
                          <a:solidFill>
                            <a:srgbClr val="0432FF"/>
                          </a:solidFill>
                          <a:effectLst/>
                          <a:latin typeface="+mn-lt"/>
                          <a:ea typeface="+mn-ea"/>
                          <a:cs typeface="+mn-cs"/>
                        </a:rPr>
                        <a:t>Protriptyline</a:t>
                      </a:r>
                      <a:r>
                        <a:rPr lang="en-US" sz="1200" kern="1200" dirty="0">
                          <a:solidFill>
                            <a:srgbClr val="0432FF"/>
                          </a:solidFill>
                          <a:effectLst/>
                          <a:latin typeface="+mn-lt"/>
                          <a:ea typeface="+mn-ea"/>
                          <a:cs typeface="+mn-cs"/>
                        </a:rPr>
                        <a:t>, </a:t>
                      </a:r>
                      <a:r>
                        <a:rPr lang="en-US" sz="1200" b="1" kern="1200" dirty="0" err="1">
                          <a:solidFill>
                            <a:srgbClr val="0432FF"/>
                          </a:solidFill>
                          <a:effectLst/>
                          <a:latin typeface="+mn-lt"/>
                          <a:ea typeface="+mn-ea"/>
                          <a:cs typeface="+mn-cs"/>
                        </a:rPr>
                        <a:t>Desipramine</a:t>
                      </a:r>
                      <a:r>
                        <a:rPr lang="en-US" sz="1200" kern="1200" dirty="0">
                          <a:solidFill>
                            <a:srgbClr val="0432FF"/>
                          </a:solidFill>
                          <a:effectLst/>
                          <a:latin typeface="+mn-lt"/>
                          <a:ea typeface="+mn-ea"/>
                          <a:cs typeface="+mn-cs"/>
                        </a:rPr>
                        <a:t>, </a:t>
                      </a:r>
                      <a:r>
                        <a:rPr lang="en-US" sz="1200" b="1" kern="1200" dirty="0">
                          <a:solidFill>
                            <a:srgbClr val="FF0000"/>
                          </a:solidFill>
                          <a:effectLst/>
                          <a:latin typeface="+mn-lt"/>
                          <a:ea typeface="+mn-ea"/>
                          <a:cs typeface="+mn-cs"/>
                        </a:rPr>
                        <a:t>Amitriptyline</a:t>
                      </a:r>
                    </a:p>
                    <a:p>
                      <a:pPr marL="0" marR="0" lvl="0" indent="0" algn="ctr" defTabSz="51435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and Tetracyclic drugs: </a:t>
                      </a:r>
                      <a:r>
                        <a:rPr lang="en-US" sz="1200" b="1" kern="1200" dirty="0">
                          <a:solidFill>
                            <a:srgbClr val="0432FF"/>
                          </a:solidFill>
                          <a:latin typeface="+mn-lt"/>
                          <a:ea typeface="+mn-ea"/>
                          <a:cs typeface="+mn-cs"/>
                        </a:rPr>
                        <a:t>Amoxapine, Maprotiline</a:t>
                      </a:r>
                      <a:r>
                        <a:rPr lang="en-US" sz="1200" kern="1200" dirty="0">
                          <a:solidFill>
                            <a:schemeClr val="tx1"/>
                          </a:solidFill>
                          <a:latin typeface="+mn-lt"/>
                          <a:ea typeface="+mn-ea"/>
                          <a:cs typeface="+mn-cs"/>
                        </a:rPr>
                        <a:t>)</a:t>
                      </a:r>
                    </a:p>
                  </a:txBody>
                  <a:tcPr/>
                </a:tc>
                <a:extLst>
                  <a:ext uri="{0D108BD9-81ED-4DB2-BD59-A6C34878D82A}">
                    <a16:rowId xmlns:a16="http://schemas.microsoft.com/office/drawing/2014/main" xmlns="" val="10001"/>
                  </a:ext>
                </a:extLst>
              </a:tr>
              <a:tr h="1441631">
                <a:tc>
                  <a:txBody>
                    <a:bodyPr/>
                    <a:lstStyle/>
                    <a:p>
                      <a:pPr algn="ctr"/>
                      <a:r>
                        <a:rPr lang="en-US" sz="1400" b="1" dirty="0">
                          <a:latin typeface="+mn-lt"/>
                          <a:ea typeface="Kartika" charset="0"/>
                          <a:cs typeface="Kartika" charset="0"/>
                        </a:rPr>
                        <a:t>Mech. of</a:t>
                      </a:r>
                      <a:r>
                        <a:rPr lang="en-US" sz="1400" b="1" baseline="0" dirty="0">
                          <a:latin typeface="+mn-lt"/>
                          <a:ea typeface="Kartika" charset="0"/>
                          <a:cs typeface="Kartika" charset="0"/>
                        </a:rPr>
                        <a:t> </a:t>
                      </a:r>
                      <a:r>
                        <a:rPr lang="en-US" sz="1400" b="1" dirty="0">
                          <a:latin typeface="+mn-lt"/>
                          <a:ea typeface="Kartika" charset="0"/>
                          <a:cs typeface="Kartika" charset="0"/>
                        </a:rPr>
                        <a:t>action </a:t>
                      </a:r>
                    </a:p>
                  </a:txBody>
                  <a:tcPr vert="vert270" anchor="ctr">
                    <a:solidFill>
                      <a:schemeClr val="accent4"/>
                    </a:solidFill>
                  </a:tcPr>
                </a:tc>
                <a:tc>
                  <a:txBody>
                    <a:bodyPr/>
                    <a:lstStyle/>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300" dirty="0"/>
                        <a:t> All tricyclics </a:t>
                      </a:r>
                      <a:r>
                        <a:rPr lang="en-US" sz="1300" b="1" dirty="0">
                          <a:solidFill>
                            <a:srgbClr val="FF0000"/>
                          </a:solidFill>
                        </a:rPr>
                        <a:t>block reuptake pumps </a:t>
                      </a:r>
                      <a:r>
                        <a:rPr lang="en-US" sz="1300" dirty="0">
                          <a:solidFill>
                            <a:srgbClr val="FF0000"/>
                          </a:solidFill>
                        </a:rPr>
                        <a:t>for </a:t>
                      </a:r>
                      <a:r>
                        <a:rPr lang="en-US" sz="1300" b="1" dirty="0">
                          <a:solidFill>
                            <a:srgbClr val="FF0000"/>
                          </a:solidFill>
                        </a:rPr>
                        <a:t>both 5HT </a:t>
                      </a:r>
                      <a:r>
                        <a:rPr lang="en-US" sz="1300" dirty="0">
                          <a:solidFill>
                            <a:srgbClr val="FF0000"/>
                          </a:solidFill>
                        </a:rPr>
                        <a:t>(serotonin) and </a:t>
                      </a:r>
                      <a:r>
                        <a:rPr lang="en-US" sz="1300" b="1" dirty="0">
                          <a:solidFill>
                            <a:srgbClr val="FF0000"/>
                          </a:solidFill>
                        </a:rPr>
                        <a:t>NE</a:t>
                      </a:r>
                      <a:r>
                        <a:rPr lang="en-US" sz="1300" dirty="0">
                          <a:solidFill>
                            <a:srgbClr val="FF0000"/>
                          </a:solidFill>
                        </a:rPr>
                        <a:t> (norepinephrine) </a:t>
                      </a:r>
                      <a:r>
                        <a:rPr lang="en-US" sz="1300" dirty="0"/>
                        <a:t>in nerve terminals by competing for binding site of the transport protein, so </a:t>
                      </a:r>
                      <a:r>
                        <a:rPr lang="en-US" sz="1300" b="1" dirty="0">
                          <a:solidFill>
                            <a:srgbClr val="FF0000"/>
                          </a:solidFill>
                        </a:rPr>
                        <a:t>↑ conc</a:t>
                      </a:r>
                      <a:r>
                        <a:rPr lang="en-US" sz="1300" dirty="0"/>
                        <a:t>. of NE &amp; serotonin in the synaptic cleft &amp; at the receptor site. </a:t>
                      </a: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300" b="1" kern="1200" dirty="0">
                          <a:solidFill>
                            <a:srgbClr val="0432FF"/>
                          </a:solidFill>
                          <a:effectLst/>
                          <a:latin typeface="+mn-lt"/>
                          <a:ea typeface="+mn-ea"/>
                          <a:cs typeface="+mn-cs"/>
                        </a:rPr>
                        <a:t>Clomipramine, Imipramine</a:t>
                      </a:r>
                      <a:r>
                        <a:rPr lang="en-US" sz="1300" b="1" kern="1200" dirty="0">
                          <a:solidFill>
                            <a:srgbClr val="FF0000"/>
                          </a:solidFill>
                          <a:effectLst/>
                          <a:latin typeface="+mn-lt"/>
                          <a:ea typeface="+mn-ea"/>
                          <a:cs typeface="+mn-cs"/>
                        </a:rPr>
                        <a:t>, </a:t>
                      </a:r>
                      <a:r>
                        <a:rPr lang="en-US" sz="1300" b="1" kern="1200" dirty="0">
                          <a:solidFill>
                            <a:srgbClr val="0432FF"/>
                          </a:solidFill>
                          <a:effectLst/>
                          <a:latin typeface="+mn-lt"/>
                          <a:ea typeface="+mn-ea"/>
                          <a:cs typeface="+mn-cs"/>
                        </a:rPr>
                        <a:t>Amitriptyline</a:t>
                      </a:r>
                      <a:r>
                        <a:rPr lang="en-US" sz="1300" b="1" kern="1200" dirty="0">
                          <a:solidFill>
                            <a:srgbClr val="FF0000"/>
                          </a:solidFill>
                          <a:effectLst/>
                          <a:latin typeface="+mn-lt"/>
                          <a:ea typeface="+mn-ea"/>
                          <a:cs typeface="+mn-cs"/>
                        </a:rPr>
                        <a:t> </a:t>
                      </a:r>
                      <a:r>
                        <a:rPr lang="en-US" sz="1300" dirty="0">
                          <a:solidFill>
                            <a:schemeClr val="tx1"/>
                          </a:solidFill>
                        </a:rPr>
                        <a:t>have</a:t>
                      </a:r>
                      <a:r>
                        <a:rPr lang="en-US" sz="1300" dirty="0">
                          <a:solidFill>
                            <a:srgbClr val="FF0000"/>
                          </a:solidFill>
                        </a:rPr>
                        <a:t> </a:t>
                      </a:r>
                      <a:r>
                        <a:rPr lang="en-US" sz="1300" b="1" dirty="0">
                          <a:solidFill>
                            <a:schemeClr val="tx1"/>
                          </a:solidFill>
                        </a:rPr>
                        <a:t>more potency </a:t>
                      </a:r>
                      <a:r>
                        <a:rPr lang="en-US" sz="1300" dirty="0">
                          <a:solidFill>
                            <a:schemeClr val="tx1"/>
                          </a:solidFill>
                        </a:rPr>
                        <a:t>for</a:t>
                      </a:r>
                      <a:r>
                        <a:rPr lang="en-US" sz="1300" dirty="0">
                          <a:solidFill>
                            <a:srgbClr val="FF0000"/>
                          </a:solidFill>
                        </a:rPr>
                        <a:t> </a:t>
                      </a:r>
                      <a:r>
                        <a:rPr lang="en-US" sz="1300" b="1" dirty="0">
                          <a:solidFill>
                            <a:schemeClr val="tx1"/>
                          </a:solidFill>
                        </a:rPr>
                        <a:t>inhibition</a:t>
                      </a:r>
                      <a:r>
                        <a:rPr lang="en-US" sz="1300" dirty="0">
                          <a:solidFill>
                            <a:schemeClr val="tx1"/>
                          </a:solidFill>
                        </a:rPr>
                        <a:t> of </a:t>
                      </a:r>
                      <a:r>
                        <a:rPr lang="en-US" sz="1300" b="1" dirty="0">
                          <a:solidFill>
                            <a:srgbClr val="FF0000"/>
                          </a:solidFill>
                        </a:rPr>
                        <a:t>5HT</a:t>
                      </a:r>
                      <a:r>
                        <a:rPr lang="en-US" sz="1300" dirty="0">
                          <a:solidFill>
                            <a:srgbClr val="FF0000"/>
                          </a:solidFill>
                        </a:rPr>
                        <a:t> </a:t>
                      </a:r>
                      <a:r>
                        <a:rPr lang="en-US" sz="1300" dirty="0">
                          <a:solidFill>
                            <a:schemeClr val="tx1"/>
                          </a:solidFill>
                        </a:rPr>
                        <a:t>uptake pump. </a:t>
                      </a: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300" b="1" kern="1200" dirty="0">
                          <a:solidFill>
                            <a:srgbClr val="0432FF"/>
                          </a:solidFill>
                          <a:effectLst/>
                          <a:latin typeface="+mn-lt"/>
                          <a:ea typeface="+mn-ea"/>
                          <a:cs typeface="+mn-cs"/>
                        </a:rPr>
                        <a:t>Nortriptyline, </a:t>
                      </a:r>
                      <a:r>
                        <a:rPr lang="en-US" sz="1300" b="1" kern="1200" dirty="0" err="1">
                          <a:solidFill>
                            <a:srgbClr val="0432FF"/>
                          </a:solidFill>
                          <a:effectLst/>
                          <a:latin typeface="+mn-lt"/>
                          <a:ea typeface="+mn-ea"/>
                          <a:cs typeface="+mn-cs"/>
                        </a:rPr>
                        <a:t>Desipramine</a:t>
                      </a:r>
                      <a:r>
                        <a:rPr lang="en-US" sz="1300" b="1" kern="1200" dirty="0">
                          <a:solidFill>
                            <a:srgbClr val="0432FF"/>
                          </a:solidFill>
                          <a:effectLst/>
                          <a:latin typeface="+mn-lt"/>
                          <a:ea typeface="+mn-ea"/>
                          <a:cs typeface="+mn-cs"/>
                        </a:rPr>
                        <a:t> </a:t>
                      </a:r>
                      <a:r>
                        <a:rPr lang="en-US" sz="1300" dirty="0"/>
                        <a:t>have </a:t>
                      </a:r>
                      <a:r>
                        <a:rPr lang="en-US" sz="1300" b="1" dirty="0"/>
                        <a:t>more potency </a:t>
                      </a:r>
                      <a:r>
                        <a:rPr lang="en-US" sz="1300" dirty="0"/>
                        <a:t>for </a:t>
                      </a:r>
                      <a:r>
                        <a:rPr lang="en-US" sz="1300" b="1" dirty="0"/>
                        <a:t>inhibition</a:t>
                      </a:r>
                      <a:r>
                        <a:rPr lang="en-US" sz="1300" dirty="0"/>
                        <a:t> of </a:t>
                      </a:r>
                      <a:r>
                        <a:rPr lang="en-US" sz="1300" dirty="0">
                          <a:solidFill>
                            <a:srgbClr val="FF0000"/>
                          </a:solidFill>
                        </a:rPr>
                        <a:t>NE</a:t>
                      </a:r>
                      <a:r>
                        <a:rPr lang="en-US" sz="1300" dirty="0"/>
                        <a:t> uptake pump. </a:t>
                      </a: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100" dirty="0">
                          <a:solidFill>
                            <a:schemeClr val="bg1">
                              <a:lumMod val="65000"/>
                            </a:schemeClr>
                          </a:solidFill>
                        </a:rPr>
                        <a:t>TCAs also block serotonergic, alpha1-adrenergic, histaminic, and muscarinic receptors.</a:t>
                      </a:r>
                    </a:p>
                  </a:txBody>
                  <a:tcPr/>
                </a:tc>
                <a:extLst>
                  <a:ext uri="{0D108BD9-81ED-4DB2-BD59-A6C34878D82A}">
                    <a16:rowId xmlns:a16="http://schemas.microsoft.com/office/drawing/2014/main" xmlns="" val="10002"/>
                  </a:ext>
                </a:extLst>
              </a:tr>
              <a:tr h="1329158">
                <a:tc>
                  <a:txBody>
                    <a:bodyPr/>
                    <a:lstStyle/>
                    <a:p>
                      <a:pPr algn="ctr"/>
                      <a:r>
                        <a:rPr lang="en-US" sz="1300" b="1" dirty="0">
                          <a:latin typeface="+mn-lt"/>
                          <a:ea typeface="Kartika" charset="0"/>
                          <a:cs typeface="Kartika" charset="0"/>
                        </a:rPr>
                        <a:t>Pharmacological</a:t>
                      </a:r>
                      <a:r>
                        <a:rPr lang="en-US" sz="1300" b="1" baseline="0" dirty="0">
                          <a:latin typeface="+mn-lt"/>
                          <a:ea typeface="Kartika" charset="0"/>
                          <a:cs typeface="Kartika" charset="0"/>
                        </a:rPr>
                        <a:t> action </a:t>
                      </a:r>
                      <a:endParaRPr lang="en-US" sz="1300" b="1" dirty="0">
                        <a:latin typeface="+mn-lt"/>
                        <a:ea typeface="Kartika" charset="0"/>
                        <a:cs typeface="Kartika" charset="0"/>
                      </a:endParaRPr>
                    </a:p>
                  </a:txBody>
                  <a:tcPr vert="vert270" anchor="ctr">
                    <a:solidFill>
                      <a:schemeClr val="accent4"/>
                    </a:solidFill>
                  </a:tcPr>
                </a:tc>
                <a:tc>
                  <a:txBody>
                    <a:bodyPr/>
                    <a:lstStyle/>
                    <a:p>
                      <a:pPr lvl="0" hangingPunct="1">
                        <a:lnSpc>
                          <a:spcPct val="100000"/>
                        </a:lnSpc>
                        <a:spcBef>
                          <a:spcPts val="200"/>
                        </a:spcBef>
                        <a:buNone/>
                      </a:pPr>
                      <a:r>
                        <a:rPr lang="en-US" sz="1200" b="1" dirty="0">
                          <a:solidFill>
                            <a:schemeClr val="tx1"/>
                          </a:solidFill>
                          <a:latin typeface="+mn-lt"/>
                        </a:rPr>
                        <a:t>1- Elevate mood</a:t>
                      </a:r>
                    </a:p>
                    <a:p>
                      <a:pPr lvl="0" hangingPunct="1">
                        <a:lnSpc>
                          <a:spcPct val="100000"/>
                        </a:lnSpc>
                        <a:spcBef>
                          <a:spcPts val="200"/>
                        </a:spcBef>
                        <a:buNone/>
                      </a:pPr>
                      <a:r>
                        <a:rPr lang="en-US" sz="1200" b="1" dirty="0">
                          <a:solidFill>
                            <a:schemeClr val="tx1"/>
                          </a:solidFill>
                          <a:latin typeface="+mn-lt"/>
                        </a:rPr>
                        <a:t>2- Improve mental alertness</a:t>
                      </a:r>
                    </a:p>
                    <a:p>
                      <a:pPr lvl="0" hangingPunct="1">
                        <a:lnSpc>
                          <a:spcPct val="100000"/>
                        </a:lnSpc>
                        <a:spcBef>
                          <a:spcPts val="200"/>
                        </a:spcBef>
                        <a:buNone/>
                      </a:pPr>
                      <a:r>
                        <a:rPr lang="en-US" sz="1200" b="1" dirty="0">
                          <a:solidFill>
                            <a:schemeClr val="tx1"/>
                          </a:solidFill>
                          <a:latin typeface="+mn-lt"/>
                        </a:rPr>
                        <a:t>3- Increase physical activity</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1200" b="0" u="sng" dirty="0" err="1">
                          <a:solidFill>
                            <a:schemeClr val="tx1"/>
                          </a:solidFill>
                          <a:latin typeface="+mn-lt"/>
                        </a:rPr>
                        <a:t>Note</a:t>
                      </a:r>
                      <a:r>
                        <a:rPr lang="en-US" sz="1200" b="0" dirty="0" err="1">
                          <a:solidFill>
                            <a:schemeClr val="tx1"/>
                          </a:solidFill>
                          <a:latin typeface="+mn-lt"/>
                        </a:rPr>
                        <a:t>:The</a:t>
                      </a:r>
                      <a:r>
                        <a:rPr lang="en-US" sz="1200" b="0" dirty="0">
                          <a:solidFill>
                            <a:schemeClr val="tx1"/>
                          </a:solidFill>
                          <a:latin typeface="+mn-lt"/>
                        </a:rPr>
                        <a:t> antidepressant effect may develop after several weeks of continued treatment </a:t>
                      </a:r>
                    </a:p>
                    <a:p>
                      <a:pPr marL="0" marR="0" lvl="0" indent="0" algn="l" defTabSz="51435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n-lt"/>
                        </a:rPr>
                        <a:t>( 2-3 weeks</a:t>
                      </a:r>
                      <a:r>
                        <a:rPr lang="en-US" sz="1200" b="0" dirty="0" smtClean="0">
                          <a:solidFill>
                            <a:schemeClr val="tx1"/>
                          </a:solidFill>
                          <a:latin typeface="+mn-lt"/>
                        </a:rPr>
                        <a:t>)</a:t>
                      </a:r>
                      <a:r>
                        <a:rPr lang="en-US" sz="1200" b="0" baseline="0" dirty="0" smtClean="0">
                          <a:solidFill>
                            <a:schemeClr val="tx1"/>
                          </a:solidFill>
                          <a:latin typeface="+mn-lt"/>
                        </a:rPr>
                        <a:t> </a:t>
                      </a:r>
                      <a:r>
                        <a:rPr lang="en-US" sz="1200" b="0" baseline="0" dirty="0" smtClean="0">
                          <a:solidFill>
                            <a:schemeClr val="bg1">
                              <a:lumMod val="50000"/>
                            </a:schemeClr>
                          </a:solidFill>
                          <a:latin typeface="+mn-lt"/>
                        </a:rPr>
                        <a:t>not immediately after taking the medications </a:t>
                      </a:r>
                      <a:endParaRPr lang="en-US" sz="1200" b="0" dirty="0">
                        <a:solidFill>
                          <a:schemeClr val="bg1">
                            <a:lumMod val="50000"/>
                          </a:schemeClr>
                        </a:solidFill>
                        <a:latin typeface="+mn-lt"/>
                      </a:endParaRPr>
                    </a:p>
                    <a:p>
                      <a:pPr marL="0" marR="0" lvl="0" indent="0" algn="l" defTabSz="51435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4- In </a:t>
                      </a:r>
                      <a:r>
                        <a:rPr lang="en-US" sz="1200" b="1" u="sng" dirty="0">
                          <a:solidFill>
                            <a:schemeClr val="tx1"/>
                          </a:solidFill>
                          <a:latin typeface="+mn-lt"/>
                        </a:rPr>
                        <a:t>non-depressed</a:t>
                      </a:r>
                      <a:r>
                        <a:rPr lang="en-US" sz="1200" b="1" dirty="0">
                          <a:solidFill>
                            <a:schemeClr val="tx1"/>
                          </a:solidFill>
                          <a:latin typeface="+mn-lt"/>
                        </a:rPr>
                        <a:t> patients </a:t>
                      </a:r>
                      <a:r>
                        <a:rPr lang="en-US" sz="1200" dirty="0">
                          <a:solidFill>
                            <a:schemeClr val="tx1"/>
                          </a:solidFill>
                          <a:latin typeface="Wingdings" pitchFamily="2"/>
                        </a:rPr>
                        <a:t></a:t>
                      </a:r>
                      <a:r>
                        <a:rPr lang="en-US" sz="1200" dirty="0">
                          <a:solidFill>
                            <a:schemeClr val="tx1"/>
                          </a:solidFill>
                          <a:latin typeface="Arial" pitchFamily="34"/>
                        </a:rPr>
                        <a:t>They cause sedation, confusion &amp; motor incoordination</a:t>
                      </a:r>
                      <a:r>
                        <a:rPr lang="en-US" sz="1200" baseline="0" dirty="0">
                          <a:solidFill>
                            <a:schemeClr val="tx1"/>
                          </a:solidFill>
                          <a:latin typeface="Arial" pitchFamily="34"/>
                        </a:rPr>
                        <a:t>. </a:t>
                      </a:r>
                      <a:endParaRPr lang="en-US" sz="1200" b="1" dirty="0">
                        <a:solidFill>
                          <a:schemeClr val="tx1"/>
                        </a:solidFill>
                        <a:latin typeface="+mn-lt"/>
                      </a:endParaRPr>
                    </a:p>
                  </a:txBody>
                  <a:tcPr anchor="ctr"/>
                </a:tc>
                <a:extLst>
                  <a:ext uri="{0D108BD9-81ED-4DB2-BD59-A6C34878D82A}">
                    <a16:rowId xmlns:a16="http://schemas.microsoft.com/office/drawing/2014/main" xmlns="" val="10003"/>
                  </a:ext>
                </a:extLst>
              </a:tr>
              <a:tr h="1396106">
                <a:tc>
                  <a:txBody>
                    <a:bodyPr/>
                    <a:lstStyle/>
                    <a:p>
                      <a:pPr algn="ctr"/>
                      <a:r>
                        <a:rPr lang="en-US" sz="1400" b="1" dirty="0">
                          <a:latin typeface="+mn-lt"/>
                          <a:ea typeface="Kartika" charset="0"/>
                          <a:cs typeface="Kartika" charset="0"/>
                        </a:rPr>
                        <a:t>P.K</a:t>
                      </a:r>
                    </a:p>
                  </a:txBody>
                  <a:tcPr vert="vert270" anchor="ctr">
                    <a:solidFill>
                      <a:schemeClr val="accent4"/>
                    </a:solidFill>
                  </a:tcPr>
                </a:tc>
                <a:tc>
                  <a:txBody>
                    <a:bodyPr/>
                    <a:lstStyle/>
                    <a:p>
                      <a:pPr marL="171450" indent="-171450">
                        <a:buFont typeface="Wingdings" charset="2"/>
                        <a:buChar char="Ø"/>
                      </a:pPr>
                      <a:r>
                        <a:rPr lang="en-US" sz="1300" b="1" u="sng" dirty="0">
                          <a:solidFill>
                            <a:schemeClr val="tx1"/>
                          </a:solidFill>
                        </a:rPr>
                        <a:t>Peak levels</a:t>
                      </a:r>
                      <a:r>
                        <a:rPr lang="en-US" sz="1300" b="1" dirty="0">
                          <a:solidFill>
                            <a:schemeClr val="tx1"/>
                          </a:solidFill>
                        </a:rPr>
                        <a:t>: 2-6 hours</a:t>
                      </a:r>
                      <a:r>
                        <a:rPr lang="en-US" sz="1300" dirty="0"/>
                        <a:t>.</a:t>
                      </a:r>
                    </a:p>
                    <a:p>
                      <a:pPr marL="0" marR="0" indent="0" algn="l" defTabSz="514350" rtl="0" eaLnBrk="1" fontAlgn="auto" latinLnBrk="0" hangingPunct="1">
                        <a:lnSpc>
                          <a:spcPct val="100000"/>
                        </a:lnSpc>
                        <a:spcBef>
                          <a:spcPts val="0"/>
                        </a:spcBef>
                        <a:spcAft>
                          <a:spcPts val="0"/>
                        </a:spcAft>
                        <a:buClrTx/>
                        <a:buSzTx/>
                        <a:buFont typeface="Wingdings" charset="2"/>
                        <a:buNone/>
                        <a:tabLst/>
                        <a:defRPr/>
                      </a:pPr>
                      <a:r>
                        <a:rPr lang="en-US" sz="1200" dirty="0"/>
                        <a:t> They are "</a:t>
                      </a:r>
                      <a:r>
                        <a:rPr lang="en-US" sz="1200" b="1" dirty="0" err="1" smtClean="0">
                          <a:solidFill>
                            <a:srgbClr val="FF0000"/>
                          </a:solidFill>
                        </a:rPr>
                        <a:t>lipophilic</a:t>
                      </a:r>
                      <a:r>
                        <a:rPr lang="en-US" sz="1200" dirty="0" err="1" smtClean="0"/>
                        <a:t>“in</a:t>
                      </a:r>
                      <a:r>
                        <a:rPr lang="en-US" sz="1200" dirty="0" smtClean="0"/>
                        <a:t> nature </a:t>
                      </a:r>
                      <a:r>
                        <a:rPr lang="en-US" sz="1200" baseline="0" dirty="0" smtClean="0">
                          <a:solidFill>
                            <a:schemeClr val="bg2">
                              <a:lumMod val="50000"/>
                            </a:schemeClr>
                          </a:solidFill>
                        </a:rPr>
                        <a:t>as well as any drug affect the brain </a:t>
                      </a:r>
                      <a:r>
                        <a:rPr lang="en-US" sz="1200" dirty="0" smtClean="0"/>
                        <a:t>(</a:t>
                      </a:r>
                      <a:r>
                        <a:rPr lang="en-US" sz="1200" dirty="0"/>
                        <a:t>well absorbed from the GIT and </a:t>
                      </a:r>
                      <a:r>
                        <a:rPr lang="en-US" sz="1200" dirty="0" smtClean="0"/>
                        <a:t>readily</a:t>
                      </a:r>
                      <a:r>
                        <a:rPr lang="en-US" sz="1200" baseline="0" dirty="0" smtClean="0"/>
                        <a:t> </a:t>
                      </a:r>
                      <a:r>
                        <a:rPr lang="en-US" sz="1200" dirty="0" smtClean="0"/>
                        <a:t>cross </a:t>
                      </a:r>
                      <a:r>
                        <a:rPr lang="en-US" sz="1200" dirty="0"/>
                        <a:t>the blood brain </a:t>
                      </a:r>
                      <a:r>
                        <a:rPr lang="en-US" sz="1200" dirty="0" smtClean="0"/>
                        <a:t>barrier to penetrate</a:t>
                      </a:r>
                      <a:r>
                        <a:rPr lang="en-US" sz="1200" baseline="0" dirty="0" smtClean="0"/>
                        <a:t> the CNS</a:t>
                      </a:r>
                      <a:r>
                        <a:rPr lang="en-US" sz="1200" dirty="0" smtClean="0"/>
                        <a:t>). </a:t>
                      </a:r>
                      <a:endParaRPr lang="en-US" sz="1200" dirty="0"/>
                    </a:p>
                    <a:p>
                      <a:pPr marL="171450" indent="-171450">
                        <a:buFont typeface="Wingdings" charset="2"/>
                        <a:buChar char="Ø"/>
                      </a:pPr>
                      <a:r>
                        <a:rPr lang="en-US" sz="1200" dirty="0"/>
                        <a:t> </a:t>
                      </a:r>
                      <a:r>
                        <a:rPr lang="en-US" sz="1300" b="1" u="sng" dirty="0"/>
                        <a:t>Elimination:</a:t>
                      </a:r>
                      <a:r>
                        <a:rPr lang="en-US" sz="1300" b="1" dirty="0"/>
                        <a:t> </a:t>
                      </a:r>
                      <a:r>
                        <a:rPr lang="en-US" sz="1300" b="1" dirty="0">
                          <a:solidFill>
                            <a:srgbClr val="FF0000"/>
                          </a:solidFill>
                        </a:rPr>
                        <a:t>hepatic oxidation</a:t>
                      </a:r>
                      <a:r>
                        <a:rPr lang="en-US" sz="1300" b="1" dirty="0"/>
                        <a:t>. </a:t>
                      </a:r>
                    </a:p>
                    <a:p>
                      <a:pPr marL="0" indent="0">
                        <a:buFont typeface="Wingdings" charset="2"/>
                        <a:buNone/>
                      </a:pPr>
                      <a:r>
                        <a:rPr lang="en-US" sz="1200" dirty="0"/>
                        <a:t>They are metabolized in the </a:t>
                      </a:r>
                      <a:r>
                        <a:rPr lang="en-US" sz="1200" b="1" dirty="0"/>
                        <a:t>live</a:t>
                      </a:r>
                      <a:r>
                        <a:rPr lang="en-US" sz="1200" dirty="0"/>
                        <a:t>r by </a:t>
                      </a:r>
                      <a:r>
                        <a:rPr lang="en-US" sz="1200" b="1" dirty="0">
                          <a:solidFill>
                            <a:srgbClr val="FF0000"/>
                          </a:solidFill>
                        </a:rPr>
                        <a:t>demethylation</a:t>
                      </a:r>
                      <a:r>
                        <a:rPr lang="en-US" sz="1200" dirty="0"/>
                        <a:t> (</a:t>
                      </a:r>
                      <a:r>
                        <a:rPr lang="en-US" sz="1200" b="1" dirty="0">
                          <a:solidFill>
                            <a:srgbClr val="0432FF"/>
                          </a:solidFill>
                        </a:rPr>
                        <a:t>Imipramine </a:t>
                      </a:r>
                      <a:r>
                        <a:rPr lang="en-US" sz="1200" b="1" dirty="0">
                          <a:solidFill>
                            <a:schemeClr val="tx1"/>
                          </a:solidFill>
                        </a:rPr>
                        <a:t>to</a:t>
                      </a:r>
                      <a:r>
                        <a:rPr lang="en-US" sz="1200" b="1" dirty="0">
                          <a:solidFill>
                            <a:srgbClr val="0432FF"/>
                          </a:solidFill>
                        </a:rPr>
                        <a:t> </a:t>
                      </a:r>
                      <a:r>
                        <a:rPr lang="en-US" sz="1200" b="1" dirty="0" err="1">
                          <a:solidFill>
                            <a:srgbClr val="0432FF"/>
                          </a:solidFill>
                        </a:rPr>
                        <a:t>Desipramine</a:t>
                      </a:r>
                      <a:r>
                        <a:rPr lang="en-US" sz="1200" b="1" dirty="0">
                          <a:solidFill>
                            <a:srgbClr val="0432FF"/>
                          </a:solidFill>
                        </a:rPr>
                        <a:t>, Amitriptyline </a:t>
                      </a:r>
                      <a:r>
                        <a:rPr lang="en-US" sz="1200" b="1" dirty="0">
                          <a:solidFill>
                            <a:schemeClr val="tx1"/>
                          </a:solidFill>
                        </a:rPr>
                        <a:t>to</a:t>
                      </a:r>
                      <a:r>
                        <a:rPr lang="en-US" sz="1200" b="1" dirty="0">
                          <a:solidFill>
                            <a:srgbClr val="0432FF"/>
                          </a:solidFill>
                        </a:rPr>
                        <a:t> Nortriptyline</a:t>
                      </a:r>
                      <a:r>
                        <a:rPr lang="en-US" sz="1200" dirty="0"/>
                        <a:t>) and by </a:t>
                      </a:r>
                      <a:r>
                        <a:rPr lang="en-US" sz="1200" b="1" dirty="0">
                          <a:solidFill>
                            <a:srgbClr val="FF0000"/>
                          </a:solidFill>
                        </a:rPr>
                        <a:t>hydroxylation</a:t>
                      </a:r>
                      <a:r>
                        <a:rPr lang="en-US" sz="1200" dirty="0"/>
                        <a:t> into metabolites that retain the biological activity of the parent compounds. →</a:t>
                      </a:r>
                      <a:r>
                        <a:rPr lang="en-US" sz="1200" dirty="0">
                          <a:solidFill>
                            <a:srgbClr val="00B050"/>
                          </a:solidFill>
                        </a:rPr>
                        <a:t>This affects the T1\2 by increasing it.</a:t>
                      </a:r>
                    </a:p>
                  </a:txBody>
                  <a:tcPr/>
                </a:tc>
                <a:extLst>
                  <a:ext uri="{0D108BD9-81ED-4DB2-BD59-A6C34878D82A}">
                    <a16:rowId xmlns:a16="http://schemas.microsoft.com/office/drawing/2014/main" xmlns="" val="10004"/>
                  </a:ext>
                </a:extLst>
              </a:tr>
              <a:tr h="1912058">
                <a:tc>
                  <a:txBody>
                    <a:bodyPr/>
                    <a:lstStyle/>
                    <a:p>
                      <a:pPr algn="ctr"/>
                      <a:r>
                        <a:rPr lang="en-US" sz="1400" b="1" dirty="0">
                          <a:latin typeface="+mn-lt"/>
                          <a:ea typeface="Kartika" charset="0"/>
                          <a:cs typeface="Kartika" charset="0"/>
                        </a:rPr>
                        <a:t>Indications </a:t>
                      </a:r>
                    </a:p>
                  </a:txBody>
                  <a:tcPr vert="vert270" anchor="ctr">
                    <a:solidFill>
                      <a:schemeClr val="accent4"/>
                    </a:solidFill>
                  </a:tcPr>
                </a:tc>
                <a:tc>
                  <a:txBody>
                    <a:bodyPr/>
                    <a:lstStyle/>
                    <a:p>
                      <a:pPr marL="171450" indent="-171450">
                        <a:buFont typeface="Wingdings" charset="2"/>
                        <a:buChar char="Ø"/>
                      </a:pPr>
                      <a:r>
                        <a:rPr lang="en-US" sz="1200" b="1" dirty="0">
                          <a:solidFill>
                            <a:schemeClr val="tx1"/>
                          </a:solidFill>
                        </a:rPr>
                        <a:t>Endogenous</a:t>
                      </a:r>
                      <a:r>
                        <a:rPr lang="en-US" sz="1200" dirty="0"/>
                        <a:t> (Major) Depression →moderate to severe. </a:t>
                      </a:r>
                    </a:p>
                    <a:p>
                      <a:pPr marL="171450" indent="-171450">
                        <a:buFont typeface="Wingdings" charset="2"/>
                        <a:buChar char="Ø"/>
                      </a:pPr>
                      <a:r>
                        <a:rPr lang="en-US" sz="1200" dirty="0"/>
                        <a:t>Panic attack /acute episode of anxiety. </a:t>
                      </a:r>
                    </a:p>
                    <a:p>
                      <a:pPr marL="171450" indent="-171450">
                        <a:buFont typeface="Wingdings" charset="2"/>
                        <a:buChar char="Ø"/>
                      </a:pPr>
                      <a:r>
                        <a:rPr lang="en-US" sz="1200" b="1" u="sng" dirty="0">
                          <a:solidFill>
                            <a:srgbClr val="0432FF"/>
                          </a:solidFill>
                        </a:rPr>
                        <a:t>Imipramine</a:t>
                      </a:r>
                      <a:r>
                        <a:rPr lang="en-US" sz="1200" b="1" u="sng" dirty="0"/>
                        <a:t> is used for </a:t>
                      </a:r>
                      <a:r>
                        <a:rPr lang="en-US" sz="1200" b="1" u="sng" dirty="0">
                          <a:solidFill>
                            <a:srgbClr val="FF0000"/>
                          </a:solidFill>
                        </a:rPr>
                        <a:t>treatment of nocturnal enuresis </a:t>
                      </a:r>
                      <a:r>
                        <a:rPr lang="en-US" sz="1200" b="1" u="sng" dirty="0" smtClean="0">
                          <a:solidFill>
                            <a:srgbClr val="00B050"/>
                          </a:solidFill>
                        </a:rPr>
                        <a:t>(bed wetting)</a:t>
                      </a:r>
                      <a:r>
                        <a:rPr lang="en-US" sz="1200" b="1" u="sng" baseline="0" dirty="0" smtClean="0">
                          <a:solidFill>
                            <a:srgbClr val="00B050"/>
                          </a:solidFill>
                        </a:rPr>
                        <a:t> </a:t>
                      </a:r>
                      <a:r>
                        <a:rPr lang="en-US" sz="1200" b="1" u="sng" baseline="0" dirty="0" smtClean="0">
                          <a:solidFill>
                            <a:schemeClr val="bg1">
                              <a:lumMod val="50000"/>
                            </a:schemeClr>
                          </a:solidFill>
                        </a:rPr>
                        <a:t>but it is not congenital issue </a:t>
                      </a:r>
                      <a:r>
                        <a:rPr lang="en-US" sz="1200" b="1" u="sng" dirty="0" smtClean="0"/>
                        <a:t>in </a:t>
                      </a:r>
                      <a:r>
                        <a:rPr lang="en-US" sz="1200" b="1" u="sng" dirty="0"/>
                        <a:t>children and geriatric patients →it constricts internal urethral sphincter </a:t>
                      </a:r>
                      <a:r>
                        <a:rPr lang="en-US" sz="1200" b="1" kern="1200" dirty="0">
                          <a:solidFill>
                            <a:srgbClr val="FF0000"/>
                          </a:solidFill>
                          <a:latin typeface="+mn-lt"/>
                          <a:ea typeface="+mn-ea"/>
                          <a:cs typeface="+mn-cs"/>
                        </a:rPr>
                        <a:t>(anti-muscarinic effect)</a:t>
                      </a:r>
                      <a:r>
                        <a:rPr lang="en-US" sz="1200" dirty="0"/>
                        <a:t>. </a:t>
                      </a:r>
                      <a:r>
                        <a:rPr lang="en-US" sz="1200" dirty="0">
                          <a:solidFill>
                            <a:srgbClr val="007A00"/>
                          </a:solidFill>
                        </a:rPr>
                        <a:t>Muscarinic effect =</a:t>
                      </a:r>
                      <a:r>
                        <a:rPr lang="en-US" sz="1200" baseline="0" dirty="0">
                          <a:solidFill>
                            <a:srgbClr val="007A00"/>
                          </a:solidFill>
                        </a:rPr>
                        <a:t> urinary </a:t>
                      </a:r>
                      <a:r>
                        <a:rPr lang="en-US" sz="1200" baseline="0" dirty="0" smtClean="0">
                          <a:solidFill>
                            <a:srgbClr val="007A00"/>
                          </a:solidFill>
                        </a:rPr>
                        <a:t>retention. </a:t>
                      </a:r>
                      <a:endParaRPr lang="ar-SA" sz="1200" baseline="0" dirty="0" smtClean="0">
                        <a:solidFill>
                          <a:srgbClr val="007A00"/>
                        </a:solidFill>
                      </a:endParaRPr>
                    </a:p>
                    <a:p>
                      <a:pPr marL="171450" indent="-171450">
                        <a:buFont typeface="Wingdings" charset="2"/>
                        <a:buChar char="Ø"/>
                      </a:pPr>
                      <a:r>
                        <a:rPr lang="en-US" sz="1200" dirty="0" smtClean="0"/>
                        <a:t>Generalized </a:t>
                      </a:r>
                      <a:r>
                        <a:rPr lang="en-US" sz="1200" dirty="0"/>
                        <a:t>Anxiety Disorder (GAD). </a:t>
                      </a:r>
                    </a:p>
                    <a:p>
                      <a:pPr marL="171450" indent="-171450">
                        <a:buFont typeface="Wingdings" charset="2"/>
                        <a:buChar char="Ø"/>
                      </a:pPr>
                      <a:r>
                        <a:rPr lang="en-US" sz="1200" dirty="0"/>
                        <a:t>Obsessive Compulsive Disorder (OCD) </a:t>
                      </a:r>
                    </a:p>
                    <a:p>
                      <a:pPr marL="171450" indent="-171450">
                        <a:buFont typeface="Wingdings" charset="2"/>
                        <a:buChar char="Ø"/>
                      </a:pPr>
                      <a:r>
                        <a:rPr lang="en-US" sz="1200" dirty="0"/>
                        <a:t>Attention Deficit Hyperkinetic Disorder (ADHD). </a:t>
                      </a:r>
                    </a:p>
                    <a:p>
                      <a:pPr marL="171450" indent="-171450">
                        <a:buFont typeface="Wingdings" charset="2"/>
                        <a:buChar char="Ø"/>
                      </a:pPr>
                      <a:r>
                        <a:rPr lang="en-US" sz="1200" b="1" kern="1200" dirty="0">
                          <a:solidFill>
                            <a:srgbClr val="FF0000"/>
                          </a:solidFill>
                          <a:latin typeface="+mn-lt"/>
                          <a:ea typeface="+mn-ea"/>
                          <a:cs typeface="+mn-cs"/>
                        </a:rPr>
                        <a:t>Chronic neuropathic pains </a:t>
                      </a:r>
                      <a:r>
                        <a:rPr lang="en-US" sz="1200" dirty="0"/>
                        <a:t>or unexplained body pains. </a:t>
                      </a:r>
                      <a:endParaRPr lang="en-US" sz="1200" dirty="0" smtClean="0"/>
                    </a:p>
                    <a:p>
                      <a:pPr marL="0" indent="0">
                        <a:buFontTx/>
                        <a:buNone/>
                      </a:pPr>
                      <a:r>
                        <a:rPr lang="en-US" sz="1200" kern="1200" dirty="0" smtClean="0">
                          <a:solidFill>
                            <a:srgbClr val="00B050"/>
                          </a:solidFill>
                          <a:latin typeface="+mn-lt"/>
                          <a:ea typeface="+mn-ea"/>
                          <a:cs typeface="+mn-cs"/>
                        </a:rPr>
                        <a:t>→</a:t>
                      </a:r>
                      <a:r>
                        <a:rPr lang="en-US" sz="1200" kern="1200" dirty="0">
                          <a:solidFill>
                            <a:srgbClr val="00B050"/>
                          </a:solidFill>
                          <a:latin typeface="+mn-lt"/>
                          <a:ea typeface="+mn-ea"/>
                          <a:cs typeface="+mn-cs"/>
                        </a:rPr>
                        <a:t>e.g. pain </a:t>
                      </a:r>
                      <a:r>
                        <a:rPr lang="en-US" sz="1200" dirty="0">
                          <a:solidFill>
                            <a:srgbClr val="00B050"/>
                          </a:solidFill>
                        </a:rPr>
                        <a:t>involved in diabetic patients, or any pain affecting the nerves</a:t>
                      </a:r>
                    </a:p>
                  </a:txBody>
                  <a:tcPr/>
                </a:tc>
                <a:extLst>
                  <a:ext uri="{0D108BD9-81ED-4DB2-BD59-A6C34878D82A}">
                    <a16:rowId xmlns:a16="http://schemas.microsoft.com/office/drawing/2014/main" xmlns="" val="10005"/>
                  </a:ext>
                </a:extLst>
              </a:tr>
              <a:tr h="2497722">
                <a:tc>
                  <a:txBody>
                    <a:bodyPr/>
                    <a:lstStyle/>
                    <a:p>
                      <a:pPr marL="0" algn="ctr" defTabSz="514350" rtl="0" eaLnBrk="1" latinLnBrk="0" hangingPunct="1"/>
                      <a:r>
                        <a:rPr lang="en-US" sz="1400" b="1" dirty="0">
                          <a:latin typeface="+mn-lt"/>
                          <a:ea typeface="Kartika" charset="0"/>
                          <a:cs typeface="Kartika" charset="0"/>
                        </a:rPr>
                        <a:t>ADRs</a:t>
                      </a:r>
                    </a:p>
                  </a:txBody>
                  <a:tcPr vert="vert270" anchor="ctr">
                    <a:solidFill>
                      <a:schemeClr val="accent4"/>
                    </a:solidFill>
                  </a:tcPr>
                </a:tc>
                <a:tc>
                  <a:txBody>
                    <a:bodyPr/>
                    <a:lstStyle/>
                    <a:p>
                      <a:pPr marL="171450" indent="-171450">
                        <a:buFont typeface="Wingdings" charset="2"/>
                        <a:buChar char="Ø"/>
                      </a:pPr>
                      <a:r>
                        <a:rPr lang="en-US" sz="1200" dirty="0"/>
                        <a:t>TCAs block: </a:t>
                      </a:r>
                      <a:r>
                        <a:rPr lang="en-US" sz="1200" b="1" dirty="0">
                          <a:solidFill>
                            <a:schemeClr val="tx1"/>
                          </a:solidFill>
                        </a:rPr>
                        <a:t>α1 adrenergic receptors, H1 histamines receptors , M1 cholinergic receptors </a:t>
                      </a:r>
                      <a:r>
                        <a:rPr lang="en-US" sz="1200" dirty="0">
                          <a:solidFill>
                            <a:srgbClr val="007A00"/>
                          </a:solidFill>
                        </a:rPr>
                        <a:t>So</a:t>
                      </a:r>
                      <a:r>
                        <a:rPr lang="en-US" sz="1200" baseline="0" dirty="0">
                          <a:solidFill>
                            <a:srgbClr val="007A00"/>
                          </a:solidFill>
                        </a:rPr>
                        <a:t> it effects the memory</a:t>
                      </a:r>
                      <a:r>
                        <a:rPr lang="en-US" sz="1200" b="1" dirty="0">
                          <a:solidFill>
                            <a:srgbClr val="FF0000"/>
                          </a:solidFill>
                        </a:rPr>
                        <a:t> , 5HT2 receptors. </a:t>
                      </a:r>
                    </a:p>
                    <a:p>
                      <a:pPr marL="171450" indent="-171450">
                        <a:buFont typeface="Wingdings" charset="2"/>
                        <a:buChar char="Ø"/>
                      </a:pPr>
                      <a:r>
                        <a:rPr lang="en-US" sz="1200" b="1" u="sng" dirty="0"/>
                        <a:t>Anti-cholinergic: </a:t>
                      </a:r>
                      <a:r>
                        <a:rPr lang="en-US" sz="1200" dirty="0"/>
                        <a:t>Dry mouth </a:t>
                      </a:r>
                      <a:r>
                        <a:rPr lang="en-US" sz="1200" dirty="0">
                          <a:solidFill>
                            <a:schemeClr val="bg1">
                              <a:lumMod val="50000"/>
                            </a:schemeClr>
                          </a:solidFill>
                        </a:rPr>
                        <a:t>(dental problem; xerostomia), </a:t>
                      </a:r>
                      <a:r>
                        <a:rPr lang="en-US" sz="1200" dirty="0"/>
                        <a:t>blurred vision, constipation &amp; urine retention, aggravation of glaucoma. </a:t>
                      </a:r>
                      <a:r>
                        <a:rPr lang="en-US" sz="1200" dirty="0">
                          <a:solidFill>
                            <a:schemeClr val="bg2">
                              <a:lumMod val="50000"/>
                            </a:schemeClr>
                          </a:solidFill>
                        </a:rPr>
                        <a:t>Atropine like action</a:t>
                      </a:r>
                    </a:p>
                    <a:p>
                      <a:pPr marL="171450" indent="-171450">
                        <a:buFont typeface="Wingdings" charset="2"/>
                        <a:buChar char="Ø"/>
                      </a:pPr>
                      <a:r>
                        <a:rPr lang="en-US" sz="1200" b="1" u="sng" dirty="0"/>
                        <a:t>Anti-histaminic: </a:t>
                      </a:r>
                      <a:r>
                        <a:rPr lang="en-US" sz="1200" b="1" kern="1200" dirty="0">
                          <a:solidFill>
                            <a:srgbClr val="FF0000"/>
                          </a:solidFill>
                          <a:latin typeface="+mn-lt"/>
                          <a:ea typeface="+mn-ea"/>
                          <a:cs typeface="+mn-cs"/>
                        </a:rPr>
                        <a:t>Sedation</a:t>
                      </a:r>
                      <a:r>
                        <a:rPr lang="en-US" sz="1200" dirty="0"/>
                        <a:t>, </a:t>
                      </a:r>
                      <a:r>
                        <a:rPr lang="en-US" sz="1200" dirty="0">
                          <a:solidFill>
                            <a:srgbClr val="FF0000"/>
                          </a:solidFill>
                        </a:rPr>
                        <a:t>confusion</a:t>
                      </a:r>
                      <a:r>
                        <a:rPr lang="en-US" sz="1200" dirty="0"/>
                        <a:t>. →</a:t>
                      </a:r>
                      <a:r>
                        <a:rPr lang="en-US" sz="1200" dirty="0">
                          <a:solidFill>
                            <a:schemeClr val="bg1">
                              <a:lumMod val="50000"/>
                            </a:schemeClr>
                          </a:solidFill>
                        </a:rPr>
                        <a:t>H1 receptor effects. </a:t>
                      </a:r>
                    </a:p>
                    <a:p>
                      <a:pPr marL="171450" indent="-171450">
                        <a:buFont typeface="Wingdings" charset="2"/>
                        <a:buChar char="Ø"/>
                      </a:pPr>
                      <a:r>
                        <a:rPr lang="en-US" sz="1200" b="1" u="sng" dirty="0"/>
                        <a:t>Anti-adrenergic: </a:t>
                      </a:r>
                      <a:r>
                        <a:rPr lang="en-US" sz="1200" dirty="0"/>
                        <a:t>Postural hypotension, arrhythmias, conduction defects. </a:t>
                      </a:r>
                    </a:p>
                    <a:p>
                      <a:pPr marL="171450" indent="-171450">
                        <a:buFont typeface="Wingdings" charset="2"/>
                        <a:buChar char="Ø"/>
                      </a:pPr>
                      <a:r>
                        <a:rPr lang="en-US" sz="1200" b="1" kern="1200" dirty="0">
                          <a:solidFill>
                            <a:schemeClr val="tx1"/>
                          </a:solidFill>
                          <a:latin typeface="+mn-lt"/>
                          <a:ea typeface="+mn-ea"/>
                          <a:cs typeface="+mn-cs"/>
                        </a:rPr>
                        <a:t>Weight gain, sexual dysfunction &amp; impotence.</a:t>
                      </a:r>
                      <a:r>
                        <a:rPr lang="en-US" sz="1200" dirty="0">
                          <a:solidFill>
                            <a:schemeClr val="tx1"/>
                          </a:solidFill>
                        </a:rPr>
                        <a:t> </a:t>
                      </a:r>
                      <a:r>
                        <a:rPr lang="en-US" sz="1200" dirty="0"/>
                        <a:t>→</a:t>
                      </a:r>
                      <a:r>
                        <a:rPr lang="en-US" sz="1200" dirty="0">
                          <a:solidFill>
                            <a:srgbClr val="00B050"/>
                          </a:solidFill>
                        </a:rPr>
                        <a:t>old group causing sexual dysfunction</a:t>
                      </a:r>
                      <a:r>
                        <a:rPr lang="en-US" sz="1200" dirty="0"/>
                        <a:t>. </a:t>
                      </a:r>
                    </a:p>
                    <a:p>
                      <a:pPr marL="171450" marR="0" lvl="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200" b="1" dirty="0">
                          <a:solidFill>
                            <a:srgbClr val="FF0000"/>
                          </a:solidFill>
                        </a:rPr>
                        <a:t>Lower seizure threshold. </a:t>
                      </a:r>
                      <a:r>
                        <a:rPr lang="en-US" sz="1200" b="0" dirty="0" smtClean="0">
                          <a:solidFill>
                            <a:schemeClr val="bg1">
                              <a:lumMod val="50000"/>
                            </a:schemeClr>
                          </a:solidFill>
                        </a:rPr>
                        <a:t>We</a:t>
                      </a:r>
                      <a:r>
                        <a:rPr lang="en-US" sz="1200" b="0" baseline="0" dirty="0" smtClean="0">
                          <a:solidFill>
                            <a:schemeClr val="bg1">
                              <a:lumMod val="50000"/>
                            </a:schemeClr>
                          </a:solidFill>
                        </a:rPr>
                        <a:t> don’t use it with patients have already seizure </a:t>
                      </a:r>
                      <a:endParaRPr lang="en-US" sz="1200" b="0" dirty="0">
                        <a:solidFill>
                          <a:schemeClr val="bg1">
                            <a:lumMod val="50000"/>
                          </a:schemeClr>
                        </a:solidFill>
                      </a:endParaRPr>
                    </a:p>
                    <a:p>
                      <a:pPr marL="171450" indent="-171450">
                        <a:buFont typeface="Wingdings" charset="2"/>
                        <a:buChar char="Ø"/>
                      </a:pPr>
                      <a:r>
                        <a:rPr lang="en-US" sz="1200" dirty="0"/>
                        <a:t> TCAs have </a:t>
                      </a:r>
                      <a:r>
                        <a:rPr lang="en-US" sz="1200" b="1" kern="1200" dirty="0">
                          <a:solidFill>
                            <a:srgbClr val="FF0000"/>
                          </a:solidFill>
                          <a:latin typeface="+mn-lt"/>
                          <a:ea typeface="+mn-ea"/>
                          <a:cs typeface="+mn-cs"/>
                        </a:rPr>
                        <a:t>narrow therapeutic index</a:t>
                      </a:r>
                      <a:r>
                        <a:rPr lang="en-US" sz="1200" dirty="0"/>
                        <a:t>: </a:t>
                      </a:r>
                      <a:r>
                        <a:rPr lang="en-US" sz="1200" u="none" dirty="0">
                          <a:solidFill>
                            <a:schemeClr val="tx1"/>
                          </a:solidFill>
                        </a:rPr>
                        <a:t>toxicity can develop</a:t>
                      </a:r>
                      <a:r>
                        <a:rPr lang="en-US" sz="1200" dirty="0"/>
                        <a:t>; excitement, delirium , convulsions, respiratory depression, coma, </a:t>
                      </a:r>
                      <a:r>
                        <a:rPr lang="en-US" sz="1200" b="1" dirty="0">
                          <a:solidFill>
                            <a:srgbClr val="0432FF"/>
                          </a:solidFill>
                        </a:rPr>
                        <a:t>atropine</a:t>
                      </a:r>
                      <a:r>
                        <a:rPr lang="en-US" sz="1200" dirty="0"/>
                        <a:t>-like effects, </a:t>
                      </a:r>
                      <a:r>
                        <a:rPr lang="en-US" sz="1200" dirty="0">
                          <a:solidFill>
                            <a:srgbClr val="FF0000"/>
                          </a:solidFill>
                        </a:rPr>
                        <a:t>cardiac arrhythmias</a:t>
                      </a:r>
                      <a:r>
                        <a:rPr lang="en-US" sz="1200" dirty="0"/>
                        <a:t>, sudden death. </a:t>
                      </a:r>
                    </a:p>
                    <a:p>
                      <a:pPr marL="171450" indent="-171450">
                        <a:buFont typeface="Wingdings" charset="2"/>
                        <a:buChar char="Ø"/>
                      </a:pPr>
                      <a:r>
                        <a:rPr lang="en-US" sz="1200" dirty="0"/>
                        <a:t> TADs </a:t>
                      </a:r>
                      <a:r>
                        <a:rPr lang="en-US" sz="1200" dirty="0">
                          <a:solidFill>
                            <a:schemeClr val="bg1">
                              <a:lumMod val="65000"/>
                            </a:schemeClr>
                          </a:solidFill>
                        </a:rPr>
                        <a:t>(TCAs) </a:t>
                      </a:r>
                      <a:r>
                        <a:rPr lang="en-US" sz="1200" dirty="0"/>
                        <a:t>are highly protein bound and have a </a:t>
                      </a:r>
                      <a:r>
                        <a:rPr lang="en-US" sz="1200" b="1" kern="1200" dirty="0">
                          <a:solidFill>
                            <a:srgbClr val="FF0000"/>
                          </a:solidFill>
                          <a:latin typeface="+mn-lt"/>
                          <a:ea typeface="+mn-ea"/>
                          <a:cs typeface="+mn-cs"/>
                        </a:rPr>
                        <a:t>large volume of distribution</a:t>
                      </a:r>
                      <a:r>
                        <a:rPr lang="en-US" sz="1200" dirty="0"/>
                        <a:t> →Therefore hemodialysis is not effective for treatment of TCA toxicity</a:t>
                      </a:r>
                      <a:r>
                        <a:rPr lang="en-US" sz="1050" dirty="0">
                          <a:solidFill>
                            <a:schemeClr val="bg2">
                              <a:lumMod val="50000"/>
                            </a:schemeClr>
                          </a:solidFill>
                        </a:rPr>
                        <a:t>.</a:t>
                      </a:r>
                      <a:r>
                        <a:rPr lang="ar-SA" sz="1050" b="1" dirty="0">
                          <a:solidFill>
                            <a:schemeClr val="bg2">
                              <a:lumMod val="50000"/>
                            </a:schemeClr>
                          </a:solidFill>
                          <a:latin typeface="+mn-lt"/>
                        </a:rPr>
                        <a:t> </a:t>
                      </a:r>
                      <a:r>
                        <a:rPr lang="en-US" sz="1050" b="1" dirty="0" smtClean="0">
                          <a:solidFill>
                            <a:srgbClr val="00B050"/>
                          </a:solidFill>
                          <a:latin typeface="+mn-lt"/>
                        </a:rPr>
                        <a:t>We prefer</a:t>
                      </a:r>
                      <a:r>
                        <a:rPr lang="en-US" sz="1050" b="1" baseline="0" dirty="0" smtClean="0">
                          <a:solidFill>
                            <a:srgbClr val="00B050"/>
                          </a:solidFill>
                          <a:latin typeface="+mn-lt"/>
                        </a:rPr>
                        <a:t> </a:t>
                      </a:r>
                      <a:r>
                        <a:rPr lang="en-US" sz="1050" b="1" dirty="0" smtClean="0">
                          <a:solidFill>
                            <a:srgbClr val="00B050"/>
                          </a:solidFill>
                          <a:latin typeface="+mn-lt"/>
                        </a:rPr>
                        <a:t>to give selective</a:t>
                      </a:r>
                      <a:r>
                        <a:rPr lang="en-US" sz="1050" b="1" baseline="0" dirty="0" smtClean="0">
                          <a:solidFill>
                            <a:srgbClr val="00B050"/>
                          </a:solidFill>
                          <a:latin typeface="+mn-lt"/>
                        </a:rPr>
                        <a:t> drugs because toxicity is dangerous </a:t>
                      </a:r>
                      <a:endParaRPr lang="en-US" sz="1050" b="1" dirty="0">
                        <a:solidFill>
                          <a:srgbClr val="00B050"/>
                        </a:solidFill>
                        <a:latin typeface="+mn-lt"/>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857696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858000" cy="4542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Old </a:t>
            </a:r>
            <a:r>
              <a:rPr lang="en-US" sz="24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Anti-depressant  </a:t>
            </a: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45377642"/>
              </p:ext>
            </p:extLst>
          </p:nvPr>
        </p:nvGraphicFramePr>
        <p:xfrm>
          <a:off x="0" y="454267"/>
          <a:ext cx="6841067" cy="4126495"/>
        </p:xfrm>
        <a:graphic>
          <a:graphicData uri="http://schemas.openxmlformats.org/drawingml/2006/table">
            <a:tbl>
              <a:tblPr firstRow="1" bandRow="1">
                <a:tableStyleId>{5940675A-B579-460E-94D1-54222C63F5DA}</a:tableStyleId>
              </a:tblPr>
              <a:tblGrid>
                <a:gridCol w="540774">
                  <a:extLst>
                    <a:ext uri="{9D8B030D-6E8A-4147-A177-3AD203B41FA5}">
                      <a16:colId xmlns:a16="http://schemas.microsoft.com/office/drawing/2014/main" xmlns="" val="20000"/>
                    </a:ext>
                  </a:extLst>
                </a:gridCol>
                <a:gridCol w="6300293">
                  <a:extLst>
                    <a:ext uri="{9D8B030D-6E8A-4147-A177-3AD203B41FA5}">
                      <a16:colId xmlns:a16="http://schemas.microsoft.com/office/drawing/2014/main" xmlns="" val="20001"/>
                    </a:ext>
                  </a:extLst>
                </a:gridCol>
              </a:tblGrid>
              <a:tr h="263488">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200" b="1" dirty="0" smtClean="0">
                          <a:latin typeface="+mn-lt"/>
                          <a:ea typeface="Kartika" charset="0"/>
                          <a:cs typeface="Kartika" charset="0"/>
                        </a:rPr>
                        <a:t>Drug </a:t>
                      </a:r>
                      <a:endParaRPr lang="en-US" sz="1200" b="1" dirty="0">
                        <a:latin typeface="+mn-lt"/>
                        <a:ea typeface="Kartika" charset="0"/>
                        <a:cs typeface="Kartika" charset="0"/>
                      </a:endParaRPr>
                    </a:p>
                  </a:txBody>
                  <a:tcPr anchor="ctr">
                    <a:lnT w="12700" cap="flat" cmpd="sng" algn="ctr">
                      <a:solidFill>
                        <a:schemeClr val="tx1"/>
                      </a:solidFill>
                      <a:prstDash val="solid"/>
                      <a:round/>
                      <a:headEnd type="none" w="med" len="med"/>
                      <a:tailEnd type="none" w="med" len="med"/>
                    </a:lnT>
                    <a:solidFill>
                      <a:schemeClr val="accent4"/>
                    </a:solidFill>
                  </a:tcPr>
                </a:tc>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400" b="1" kern="1200" dirty="0">
                          <a:solidFill>
                            <a:srgbClr val="0432FF"/>
                          </a:solidFill>
                          <a:effectLst/>
                          <a:latin typeface="+mn-lt"/>
                          <a:ea typeface="+mn-ea"/>
                          <a:cs typeface="+mn-cs"/>
                        </a:rPr>
                        <a:t>Tricyclics (TCAs)    </a:t>
                      </a:r>
                      <a:r>
                        <a:rPr lang="en-US" sz="1400" b="1" kern="1200" dirty="0">
                          <a:solidFill>
                            <a:schemeClr val="tx1"/>
                          </a:solidFill>
                          <a:effectLst/>
                          <a:latin typeface="+mn-lt"/>
                          <a:ea typeface="+mn-ea"/>
                          <a:cs typeface="+mn-cs"/>
                        </a:rPr>
                        <a:t>Cont.</a:t>
                      </a:r>
                      <a:endParaRPr lang="en-US" sz="1400" b="1" dirty="0">
                        <a:solidFill>
                          <a:schemeClr val="tx1"/>
                        </a:solidFill>
                        <a:effectLst/>
                      </a:endParaRPr>
                    </a:p>
                  </a:txBody>
                  <a:tcPr>
                    <a:solidFill>
                      <a:srgbClr val="009193">
                        <a:alpha val="50196"/>
                      </a:srgbClr>
                    </a:solidFill>
                  </a:tcPr>
                </a:tc>
                <a:extLst>
                  <a:ext uri="{0D108BD9-81ED-4DB2-BD59-A6C34878D82A}">
                    <a16:rowId xmlns:a16="http://schemas.microsoft.com/office/drawing/2014/main" xmlns="" val="10000"/>
                  </a:ext>
                </a:extLst>
              </a:tr>
              <a:tr h="2311287">
                <a:tc>
                  <a:txBody>
                    <a:bodyPr/>
                    <a:lstStyle/>
                    <a:p>
                      <a:pPr algn="ctr"/>
                      <a:r>
                        <a:rPr lang="en-US" sz="1400" b="1" kern="1200" dirty="0">
                          <a:solidFill>
                            <a:schemeClr val="tx1"/>
                          </a:solidFill>
                          <a:latin typeface="+mn-lt"/>
                          <a:ea typeface="Kartika" charset="0"/>
                          <a:cs typeface="Kartika" charset="0"/>
                        </a:rPr>
                        <a:t>Drug interaction</a:t>
                      </a:r>
                    </a:p>
                  </a:txBody>
                  <a:tcPr vert="vert270" anchor="ctr">
                    <a:solidFill>
                      <a:schemeClr val="accent4"/>
                    </a:solidFill>
                  </a:tcPr>
                </a:tc>
                <a:tc>
                  <a:txBody>
                    <a:bodyPr/>
                    <a:lstStyle/>
                    <a:p>
                      <a:pPr marL="171450" indent="-171450" algn="l">
                        <a:buFont typeface="Wingdings" charset="2"/>
                        <a:buChar char="Ø"/>
                      </a:pPr>
                      <a:r>
                        <a:rPr lang="en-US" sz="1250" b="1" kern="1200" dirty="0">
                          <a:solidFill>
                            <a:srgbClr val="0432FF"/>
                          </a:solidFill>
                          <a:latin typeface="+mn-lt"/>
                          <a:ea typeface="+mn-ea"/>
                          <a:cs typeface="+mn-cs"/>
                        </a:rPr>
                        <a:t>TCA </a:t>
                      </a:r>
                      <a:r>
                        <a:rPr lang="en-US" sz="1250" dirty="0"/>
                        <a:t>are strongly bound to plasma protein, therefore their effect can be potentiated by drugs that compete for their plasma protein binding site (</a:t>
                      </a:r>
                      <a:r>
                        <a:rPr lang="en-US" sz="1250" b="1" kern="1200" dirty="0">
                          <a:solidFill>
                            <a:srgbClr val="FF0000"/>
                          </a:solidFill>
                          <a:latin typeface="+mn-lt"/>
                          <a:ea typeface="+mn-ea"/>
                          <a:cs typeface="+mn-cs"/>
                        </a:rPr>
                        <a:t>Aspirin</a:t>
                      </a:r>
                      <a:r>
                        <a:rPr lang="en-US" sz="1250" b="1" kern="1200" dirty="0">
                          <a:solidFill>
                            <a:srgbClr val="0432FF"/>
                          </a:solidFill>
                          <a:latin typeface="+mn-lt"/>
                          <a:ea typeface="+mn-ea"/>
                          <a:cs typeface="+mn-cs"/>
                        </a:rPr>
                        <a:t> and Phenylbutazone</a:t>
                      </a:r>
                      <a:r>
                        <a:rPr lang="en-US" sz="1250" dirty="0"/>
                        <a:t>). </a:t>
                      </a:r>
                      <a:r>
                        <a:rPr lang="en-US" sz="1200" dirty="0">
                          <a:solidFill>
                            <a:srgbClr val="00B050"/>
                          </a:solidFill>
                        </a:rPr>
                        <a:t>increase their effect.</a:t>
                      </a:r>
                    </a:p>
                    <a:p>
                      <a:pPr marL="171450" indent="-171450" algn="l">
                        <a:buFont typeface="Wingdings" charset="2"/>
                        <a:buChar char="Ø"/>
                      </a:pPr>
                      <a:r>
                        <a:rPr lang="en-US" sz="1250" b="1" kern="1200" dirty="0">
                          <a:solidFill>
                            <a:srgbClr val="0432FF"/>
                          </a:solidFill>
                          <a:latin typeface="+mn-lt"/>
                          <a:ea typeface="+mn-ea"/>
                          <a:cs typeface="+mn-cs"/>
                        </a:rPr>
                        <a:t>TCAs</a:t>
                      </a:r>
                      <a:r>
                        <a:rPr lang="en-US" sz="1250" dirty="0"/>
                        <a:t> are metabolized by </a:t>
                      </a:r>
                      <a:r>
                        <a:rPr lang="en-US" sz="1250" b="1" dirty="0"/>
                        <a:t>liver microsomal enzymes</a:t>
                      </a:r>
                      <a:r>
                        <a:rPr lang="en-US" sz="1250" dirty="0"/>
                        <a:t>, therefore their effect can be reduced by inducers of liver microsomal enzymes (</a:t>
                      </a:r>
                      <a:r>
                        <a:rPr lang="en-US" sz="1250" b="1" kern="1200" dirty="0">
                          <a:solidFill>
                            <a:srgbClr val="FF0000"/>
                          </a:solidFill>
                          <a:latin typeface="+mn-lt"/>
                          <a:ea typeface="+mn-ea"/>
                          <a:cs typeface="+mn-cs"/>
                        </a:rPr>
                        <a:t>Barbiturates</a:t>
                      </a:r>
                      <a:r>
                        <a:rPr lang="en-US" sz="1250" dirty="0"/>
                        <a:t>) </a:t>
                      </a:r>
                      <a:r>
                        <a:rPr lang="en-US" sz="1100" dirty="0">
                          <a:solidFill>
                            <a:schemeClr val="bg1">
                              <a:lumMod val="50000"/>
                            </a:schemeClr>
                          </a:solidFill>
                        </a:rPr>
                        <a:t>decreased effect of TCA</a:t>
                      </a:r>
                      <a:r>
                        <a:rPr lang="en-US" sz="1250" dirty="0"/>
                        <a:t>, or potentiated by inhibitors of liver microsomal enzymes (</a:t>
                      </a:r>
                      <a:r>
                        <a:rPr lang="en-US" sz="1250" b="1" kern="1200" dirty="0">
                          <a:solidFill>
                            <a:srgbClr val="0432FF"/>
                          </a:solidFill>
                          <a:latin typeface="+mn-lt"/>
                          <a:ea typeface="+mn-ea"/>
                          <a:cs typeface="+mn-cs"/>
                        </a:rPr>
                        <a:t>Oral contraceptives, Antipsychotics</a:t>
                      </a:r>
                      <a:r>
                        <a:rPr lang="en-US" sz="1250" dirty="0"/>
                        <a:t>, and </a:t>
                      </a:r>
                      <a:r>
                        <a:rPr lang="en-US" sz="1250" b="1" kern="1200" dirty="0">
                          <a:solidFill>
                            <a:srgbClr val="0432FF"/>
                          </a:solidFill>
                          <a:latin typeface="+mn-lt"/>
                          <a:ea typeface="+mn-ea"/>
                          <a:cs typeface="+mn-cs"/>
                        </a:rPr>
                        <a:t>SSRIs</a:t>
                      </a:r>
                      <a:r>
                        <a:rPr lang="en-US" sz="1250" dirty="0" smtClean="0"/>
                        <a:t>) </a:t>
                      </a:r>
                      <a:r>
                        <a:rPr lang="en-US" sz="1100" dirty="0" smtClean="0">
                          <a:solidFill>
                            <a:schemeClr val="bg1">
                              <a:lumMod val="50000"/>
                            </a:schemeClr>
                          </a:solidFill>
                        </a:rPr>
                        <a:t>increased </a:t>
                      </a:r>
                      <a:r>
                        <a:rPr lang="en-US" sz="1100" dirty="0">
                          <a:solidFill>
                            <a:schemeClr val="bg1">
                              <a:lumMod val="50000"/>
                            </a:schemeClr>
                          </a:solidFill>
                        </a:rPr>
                        <a:t>effect of TCA </a:t>
                      </a:r>
                      <a:r>
                        <a:rPr lang="en-US" sz="1250" dirty="0"/>
                        <a:t>. </a:t>
                      </a:r>
                    </a:p>
                    <a:p>
                      <a:pPr marL="171450" indent="-171450" algn="l">
                        <a:buFont typeface="Wingdings" charset="2"/>
                        <a:buChar char="Ø"/>
                      </a:pPr>
                      <a:r>
                        <a:rPr lang="en-US" sz="1250" b="1" dirty="0">
                          <a:solidFill>
                            <a:srgbClr val="0432FF"/>
                          </a:solidFill>
                        </a:rPr>
                        <a:t>TCAs</a:t>
                      </a:r>
                      <a:r>
                        <a:rPr lang="en-US" sz="1250" dirty="0"/>
                        <a:t> </a:t>
                      </a:r>
                      <a:r>
                        <a:rPr lang="en-US" sz="1200" dirty="0"/>
                        <a:t>(inhibitors of monoamine reuptake) </a:t>
                      </a:r>
                      <a:r>
                        <a:rPr lang="en-US" sz="1250" dirty="0"/>
                        <a:t>should not be given with </a:t>
                      </a:r>
                      <a:r>
                        <a:rPr lang="en-US" sz="1250" b="1" kern="1200" dirty="0">
                          <a:solidFill>
                            <a:srgbClr val="0432FF"/>
                          </a:solidFill>
                          <a:latin typeface="+mn-lt"/>
                          <a:ea typeface="+mn-ea"/>
                          <a:cs typeface="+mn-cs"/>
                        </a:rPr>
                        <a:t>MAOIs </a:t>
                      </a:r>
                      <a:r>
                        <a:rPr lang="en-US" sz="1200" dirty="0"/>
                        <a:t>(monoamine oxidase inhibitors, which are inhibitors of monoamine degradation) →cause </a:t>
                      </a:r>
                      <a:r>
                        <a:rPr lang="en-US" sz="1200" b="1" dirty="0">
                          <a:solidFill>
                            <a:srgbClr val="FF0000"/>
                          </a:solidFill>
                        </a:rPr>
                        <a:t>hypertensive crisis</a:t>
                      </a:r>
                      <a:r>
                        <a:rPr lang="en-US" sz="1200" dirty="0"/>
                        <a:t>. </a:t>
                      </a:r>
                      <a:r>
                        <a:rPr lang="en-US" sz="1100" dirty="0">
                          <a:solidFill>
                            <a:schemeClr val="bg1">
                              <a:lumMod val="65000"/>
                            </a:schemeClr>
                          </a:solidFill>
                        </a:rPr>
                        <a:t>Because </a:t>
                      </a:r>
                      <a:r>
                        <a:rPr lang="en-US" sz="1100" dirty="0">
                          <a:solidFill>
                            <a:schemeClr val="bg1">
                              <a:lumMod val="50000"/>
                            </a:schemeClr>
                          </a:solidFill>
                        </a:rPr>
                        <a:t>the both increase NE -&gt; lead to hypertension</a:t>
                      </a:r>
                    </a:p>
                    <a:p>
                      <a:pPr marL="171450" indent="-171450" algn="l">
                        <a:buFont typeface="Wingdings" charset="2"/>
                        <a:buChar char="Ø"/>
                      </a:pPr>
                      <a:r>
                        <a:rPr lang="en-US" sz="1250" b="1" dirty="0">
                          <a:solidFill>
                            <a:srgbClr val="FF0000"/>
                          </a:solidFill>
                        </a:rPr>
                        <a:t>Additive to anti-psychotics and anti-parkinsonism </a:t>
                      </a:r>
                      <a:r>
                        <a:rPr lang="en-US" sz="1200" dirty="0"/>
                        <a:t>(</a:t>
                      </a:r>
                      <a:r>
                        <a:rPr lang="en-US" sz="1200" dirty="0">
                          <a:solidFill>
                            <a:srgbClr val="00B050"/>
                          </a:solidFill>
                        </a:rPr>
                        <a:t>which have anticholinergic effect</a:t>
                      </a:r>
                      <a:r>
                        <a:rPr lang="en-US" sz="1200" dirty="0"/>
                        <a:t>) </a:t>
                      </a:r>
                      <a:r>
                        <a:rPr lang="en-US" sz="1250" dirty="0"/>
                        <a:t>→ increase anti-cholinergic effects. </a:t>
                      </a:r>
                    </a:p>
                  </a:txBody>
                  <a:tcPr/>
                </a:tc>
                <a:extLst>
                  <a:ext uri="{0D108BD9-81ED-4DB2-BD59-A6C34878D82A}">
                    <a16:rowId xmlns:a16="http://schemas.microsoft.com/office/drawing/2014/main" xmlns="" val="10001"/>
                  </a:ext>
                </a:extLst>
              </a:tr>
              <a:tr h="1482355">
                <a:tc>
                  <a:txBody>
                    <a:bodyPr/>
                    <a:lstStyle/>
                    <a:p>
                      <a:pPr algn="ctr"/>
                      <a:r>
                        <a:rPr lang="en-US" sz="1400" b="1" kern="1200" dirty="0">
                          <a:solidFill>
                            <a:schemeClr val="tx1"/>
                          </a:solidFill>
                          <a:latin typeface="+mn-lt"/>
                          <a:ea typeface="Kartika" charset="0"/>
                          <a:cs typeface="Kartika" charset="0"/>
                        </a:rPr>
                        <a:t>C.I </a:t>
                      </a:r>
                      <a:r>
                        <a:rPr lang="ar-SA" sz="1200" b="1" kern="1200" dirty="0">
                          <a:solidFill>
                            <a:schemeClr val="bg2">
                              <a:lumMod val="50000"/>
                            </a:schemeClr>
                          </a:solidFill>
                          <a:latin typeface="+mn-lt"/>
                          <a:ea typeface="Kartika" charset="0"/>
                          <a:cs typeface="Kartika" charset="0"/>
                        </a:rPr>
                        <a:t>مره مهم</a:t>
                      </a:r>
                      <a:endParaRPr lang="en-US" sz="1400" b="1" kern="1200" dirty="0">
                        <a:solidFill>
                          <a:schemeClr val="bg2">
                            <a:lumMod val="50000"/>
                          </a:schemeClr>
                        </a:solidFill>
                        <a:latin typeface="+mn-lt"/>
                        <a:ea typeface="Kartika" charset="0"/>
                        <a:cs typeface="Kartika" charset="0"/>
                      </a:endParaRPr>
                    </a:p>
                  </a:txBody>
                  <a:tcPr vert="vert270" anchor="ctr">
                    <a:solidFill>
                      <a:schemeClr val="accent4"/>
                    </a:solidFill>
                  </a:tcPr>
                </a:tc>
                <a:tc>
                  <a:txBody>
                    <a:bodyPr/>
                    <a:lstStyle/>
                    <a:p>
                      <a:pPr marL="171450" indent="-171450">
                        <a:buFont typeface="Wingdings" charset="2"/>
                        <a:buChar char="Ø"/>
                      </a:pPr>
                      <a:r>
                        <a:rPr lang="en-US" sz="1250" dirty="0"/>
                        <a:t>TCAs should not be used in patients with </a:t>
                      </a:r>
                      <a:r>
                        <a:rPr lang="en-US" sz="1250" b="1" dirty="0">
                          <a:solidFill>
                            <a:srgbClr val="FF0000"/>
                          </a:solidFill>
                        </a:rPr>
                        <a:t>Glaucoma or with enlarged prostate </a:t>
                      </a:r>
                      <a:r>
                        <a:rPr lang="en-US" sz="1250" dirty="0"/>
                        <a:t>because of their atropine-like action</a:t>
                      </a:r>
                      <a:r>
                        <a:rPr lang="en-US" sz="1200" dirty="0"/>
                        <a:t>. </a:t>
                      </a:r>
                      <a:r>
                        <a:rPr lang="en-US" sz="1200" dirty="0" smtClean="0">
                          <a:solidFill>
                            <a:schemeClr val="bg1">
                              <a:lumMod val="50000"/>
                            </a:schemeClr>
                          </a:solidFill>
                        </a:rPr>
                        <a:t>Because</a:t>
                      </a:r>
                      <a:r>
                        <a:rPr lang="en-US" sz="1200" baseline="0" dirty="0" smtClean="0">
                          <a:solidFill>
                            <a:schemeClr val="bg1">
                              <a:lumMod val="50000"/>
                            </a:schemeClr>
                          </a:solidFill>
                        </a:rPr>
                        <a:t> of </a:t>
                      </a:r>
                      <a:r>
                        <a:rPr lang="en-US" sz="1200" dirty="0" smtClean="0">
                          <a:solidFill>
                            <a:schemeClr val="bg2">
                              <a:lumMod val="50000"/>
                            </a:schemeClr>
                          </a:solidFill>
                        </a:rPr>
                        <a:t>anticholinergic </a:t>
                      </a:r>
                      <a:r>
                        <a:rPr lang="en-US" sz="1200" dirty="0">
                          <a:solidFill>
                            <a:schemeClr val="bg2">
                              <a:lumMod val="50000"/>
                            </a:schemeClr>
                          </a:solidFill>
                        </a:rPr>
                        <a:t>effects</a:t>
                      </a:r>
                    </a:p>
                    <a:p>
                      <a:pPr marL="171450" indent="-171450">
                        <a:buFont typeface="Wingdings" charset="2"/>
                        <a:buChar char="Ø"/>
                      </a:pPr>
                      <a:r>
                        <a:rPr lang="en-US" sz="1250" dirty="0"/>
                        <a:t>TCAs (given </a:t>
                      </a:r>
                      <a:r>
                        <a:rPr lang="en-US" sz="1250" b="1" dirty="0">
                          <a:solidFill>
                            <a:srgbClr val="FF0000"/>
                          </a:solidFill>
                        </a:rPr>
                        <a:t>alone</a:t>
                      </a:r>
                      <a:r>
                        <a:rPr lang="en-US" sz="1250" dirty="0"/>
                        <a:t>) are contraindicated in </a:t>
                      </a:r>
                      <a:r>
                        <a:rPr lang="en-US" sz="1250" b="1" dirty="0">
                          <a:solidFill>
                            <a:srgbClr val="FF0000"/>
                          </a:solidFill>
                        </a:rPr>
                        <a:t>manic-depressive illness</a:t>
                      </a:r>
                      <a:r>
                        <a:rPr lang="en-US" sz="1250" dirty="0"/>
                        <a:t> (</a:t>
                      </a:r>
                      <a:r>
                        <a:rPr lang="en-US" sz="1250" dirty="0">
                          <a:solidFill>
                            <a:schemeClr val="bg1">
                              <a:lumMod val="50000"/>
                            </a:schemeClr>
                          </a:solidFill>
                        </a:rPr>
                        <a:t>Bipolar disease</a:t>
                      </a:r>
                      <a:r>
                        <a:rPr lang="en-US" sz="1250" dirty="0"/>
                        <a:t>), because they tend to "switch" the depressed patient to the "manic" phase, therefore, they should be combined with "</a:t>
                      </a:r>
                      <a:r>
                        <a:rPr lang="en-US" sz="1250" b="1" dirty="0">
                          <a:solidFill>
                            <a:srgbClr val="0432FF"/>
                          </a:solidFill>
                        </a:rPr>
                        <a:t>lithium salts</a:t>
                      </a:r>
                      <a:r>
                        <a:rPr lang="en-US" sz="1250" dirty="0"/>
                        <a:t>"</a:t>
                      </a:r>
                      <a:r>
                        <a:rPr lang="en-US" sz="1200" dirty="0"/>
                        <a:t>. </a:t>
                      </a:r>
                      <a:r>
                        <a:rPr lang="en-US" sz="1200" dirty="0" smtClean="0">
                          <a:solidFill>
                            <a:schemeClr val="bg1">
                              <a:lumMod val="50000"/>
                            </a:schemeClr>
                          </a:solidFill>
                        </a:rPr>
                        <a:t>Give</a:t>
                      </a:r>
                      <a:r>
                        <a:rPr lang="en-US" sz="1200" baseline="0" dirty="0" smtClean="0">
                          <a:solidFill>
                            <a:schemeClr val="bg1">
                              <a:lumMod val="50000"/>
                            </a:schemeClr>
                          </a:solidFill>
                        </a:rPr>
                        <a:t> 2 together </a:t>
                      </a:r>
                      <a:endParaRPr lang="en-US" sz="1200" dirty="0" smtClean="0">
                        <a:solidFill>
                          <a:schemeClr val="bg1">
                            <a:lumMod val="50000"/>
                          </a:schemeClr>
                        </a:solidFill>
                      </a:endParaRPr>
                    </a:p>
                    <a:p>
                      <a:pPr marL="171450" indent="-171450">
                        <a:buFont typeface="Wingdings" charset="2"/>
                        <a:buChar char="Ø"/>
                      </a:pPr>
                      <a:r>
                        <a:rPr lang="en-US" sz="1250" b="1" dirty="0" smtClean="0">
                          <a:solidFill>
                            <a:srgbClr val="FF0000"/>
                          </a:solidFill>
                        </a:rPr>
                        <a:t>Seizure </a:t>
                      </a:r>
                      <a:r>
                        <a:rPr lang="en-US" sz="1250" b="1" dirty="0">
                          <a:solidFill>
                            <a:srgbClr val="FF0000"/>
                          </a:solidFill>
                        </a:rPr>
                        <a:t>disorders</a:t>
                      </a:r>
                      <a:r>
                        <a:rPr lang="en-US" sz="1250" dirty="0"/>
                        <a:t> →</a:t>
                      </a:r>
                      <a:r>
                        <a:rPr lang="en-US" sz="1250" dirty="0">
                          <a:solidFill>
                            <a:srgbClr val="00B050"/>
                          </a:solidFill>
                        </a:rPr>
                        <a:t>because they decrease its threshold. </a:t>
                      </a:r>
                    </a:p>
                    <a:p>
                      <a:pPr marL="171450" indent="-171450">
                        <a:buFont typeface="Wingdings" charset="2"/>
                        <a:buChar char="Ø"/>
                      </a:pPr>
                      <a:r>
                        <a:rPr lang="en-US" sz="1250" b="1" dirty="0">
                          <a:solidFill>
                            <a:schemeClr val="bg1">
                              <a:lumMod val="50000"/>
                            </a:schemeClr>
                          </a:solidFill>
                        </a:rPr>
                        <a:t>Cardiovascular</a:t>
                      </a:r>
                      <a:r>
                        <a:rPr lang="en-US" sz="1250" dirty="0">
                          <a:solidFill>
                            <a:schemeClr val="bg1">
                              <a:lumMod val="50000"/>
                            </a:schemeClr>
                          </a:solidFill>
                        </a:rPr>
                        <a:t> (IHD “ischemic heart disease” and arrhythmias)</a:t>
                      </a:r>
                      <a:endParaRPr lang="en-US" sz="1250" kern="1200" dirty="0">
                        <a:solidFill>
                          <a:schemeClr val="bg1">
                            <a:lumMod val="50000"/>
                          </a:schemeClr>
                        </a:solidFill>
                        <a:latin typeface="+mn-lt"/>
                        <a:ea typeface="+mn-ea"/>
                        <a:cs typeface="+mn-cs"/>
                      </a:endParaRPr>
                    </a:p>
                  </a:txBody>
                  <a:tcPr/>
                </a:tc>
                <a:extLst>
                  <a:ext uri="{0D108BD9-81ED-4DB2-BD59-A6C34878D82A}">
                    <a16:rowId xmlns:a16="http://schemas.microsoft.com/office/drawing/2014/main" xmlns="" val="10002"/>
                  </a:ext>
                </a:extLst>
              </a:tr>
            </a:tbl>
          </a:graphicData>
        </a:graphic>
      </p:graphicFrame>
      <p:sp>
        <p:nvSpPr>
          <p:cNvPr id="5" name="Rectangle 4"/>
          <p:cNvSpPr/>
          <p:nvPr/>
        </p:nvSpPr>
        <p:spPr>
          <a:xfrm>
            <a:off x="-16933" y="4717034"/>
            <a:ext cx="6858000" cy="4359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n w="9525">
                <a:solidFill>
                  <a:schemeClr val="tx1"/>
                </a:solidFill>
                <a:prstDash val="solid"/>
              </a:ln>
              <a:solidFill>
                <a:schemeClr val="bg1"/>
              </a:solidFill>
              <a:effectLst>
                <a:outerShdw blurRad="63500" sx="102000" sy="102000" algn="ctr" rotWithShape="0">
                  <a:prstClr val="black">
                    <a:alpha val="40000"/>
                  </a:prstClr>
                </a:outerShdw>
              </a:effectLst>
              <a:latin typeface="Abadi MT Condensed Extra Bold" charset="0"/>
              <a:ea typeface="Abadi MT Condensed Extra Bold" charset="0"/>
              <a:cs typeface="Abadi MT Condensed Extra Bold" charset="0"/>
            </a:endParaRPr>
          </a:p>
          <a:p>
            <a:pPr algn="ctr"/>
            <a:r>
              <a:rPr lang="en-US" sz="2400" b="1" dirty="0">
                <a:ln w="9525">
                  <a:solidFill>
                    <a:schemeClr val="tx1"/>
                  </a:solidFill>
                  <a:prstDash val="solid"/>
                </a:ln>
                <a:solidFill>
                  <a:schemeClr val="bg1"/>
                </a:solidFill>
                <a:effectLst>
                  <a:outerShdw blurRad="63500" sx="102000" sy="102000" algn="ctr" rotWithShape="0">
                    <a:prstClr val="black">
                      <a:alpha val="40000"/>
                    </a:prstClr>
                  </a:outerShdw>
                </a:effectLst>
                <a:latin typeface="Abadi MT Condensed Extra Bold" charset="0"/>
                <a:ea typeface="Abadi MT Condensed Extra Bold" charset="0"/>
                <a:cs typeface="Abadi MT Condensed Extra Bold" charset="0"/>
              </a:rPr>
              <a:t>Monoamine oxidase</a:t>
            </a:r>
          </a:p>
          <a:p>
            <a:pPr algn="ct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sp>
        <p:nvSpPr>
          <p:cNvPr id="2" name="Rectangle 1"/>
          <p:cNvSpPr/>
          <p:nvPr/>
        </p:nvSpPr>
        <p:spPr>
          <a:xfrm>
            <a:off x="118855" y="5239402"/>
            <a:ext cx="3631235" cy="1600438"/>
          </a:xfrm>
          <a:prstGeom prst="rect">
            <a:avLst/>
          </a:prstGeom>
        </p:spPr>
        <p:txBody>
          <a:bodyPr wrap="square">
            <a:spAutoFit/>
          </a:bodyPr>
          <a:lstStyle/>
          <a:p>
            <a:r>
              <a:rPr lang="en-US" sz="1400" b="1" dirty="0"/>
              <a:t>MAO </a:t>
            </a:r>
            <a:r>
              <a:rPr lang="en-US" sz="1400" dirty="0"/>
              <a:t>is a mitochondrial enzyme found in nearly</a:t>
            </a:r>
          </a:p>
          <a:p>
            <a:r>
              <a:rPr lang="en-US" sz="1400" dirty="0"/>
              <a:t> all tissues, and they exist in </a:t>
            </a:r>
            <a:r>
              <a:rPr lang="en-US" sz="1400" b="1" dirty="0"/>
              <a:t>two forms</a:t>
            </a:r>
            <a:r>
              <a:rPr lang="en-US" sz="1400" dirty="0"/>
              <a:t>:</a:t>
            </a:r>
            <a:br>
              <a:rPr lang="en-US" sz="1400" dirty="0"/>
            </a:br>
            <a:r>
              <a:rPr lang="en-US" sz="1400" dirty="0">
                <a:solidFill>
                  <a:srgbClr val="264ADA"/>
                </a:solidFill>
              </a:rPr>
              <a:t> </a:t>
            </a:r>
            <a:r>
              <a:rPr lang="en-US" sz="1400" b="1" dirty="0">
                <a:solidFill>
                  <a:srgbClr val="264ADA"/>
                </a:solidFill>
              </a:rPr>
              <a:t>MAO-A: </a:t>
            </a:r>
            <a:r>
              <a:rPr lang="en-US" sz="1400" dirty="0"/>
              <a:t>responsible for </a:t>
            </a:r>
            <a:r>
              <a:rPr lang="en-US" sz="1400" b="1" dirty="0">
                <a:solidFill>
                  <a:srgbClr val="FF0000"/>
                </a:solidFill>
              </a:rPr>
              <a:t>NE</a:t>
            </a:r>
            <a:r>
              <a:rPr lang="en-US" sz="1400" dirty="0">
                <a:solidFill>
                  <a:srgbClr val="FF0000"/>
                </a:solidFill>
              </a:rPr>
              <a:t>, </a:t>
            </a:r>
            <a:r>
              <a:rPr lang="en-US" sz="1400" b="1" dirty="0">
                <a:solidFill>
                  <a:srgbClr val="FF0000"/>
                </a:solidFill>
              </a:rPr>
              <a:t>5-HT                                                  </a:t>
            </a:r>
            <a:endParaRPr lang="en-US" sz="1400" dirty="0">
              <a:solidFill>
                <a:srgbClr val="FF0000"/>
              </a:solidFill>
            </a:endParaRPr>
          </a:p>
          <a:p>
            <a:r>
              <a:rPr lang="en-US" sz="1400" dirty="0"/>
              <a:t>catabolism. It also metabolizes </a:t>
            </a:r>
          </a:p>
          <a:p>
            <a:r>
              <a:rPr lang="en-US" sz="1400" dirty="0">
                <a:solidFill>
                  <a:srgbClr val="FF0000"/>
                </a:solidFill>
              </a:rPr>
              <a:t>tyramine</a:t>
            </a:r>
            <a:r>
              <a:rPr lang="en-US" sz="1400" dirty="0"/>
              <a:t> of ingested food. </a:t>
            </a:r>
          </a:p>
          <a:p>
            <a:r>
              <a:rPr lang="en-US" sz="1400" b="1" dirty="0">
                <a:solidFill>
                  <a:srgbClr val="264ADA"/>
                </a:solidFill>
              </a:rPr>
              <a:t>MAO-B: </a:t>
            </a:r>
            <a:r>
              <a:rPr lang="en-US" sz="1400" dirty="0"/>
              <a:t>is more selective for </a:t>
            </a:r>
          </a:p>
          <a:p>
            <a:r>
              <a:rPr lang="en-US" sz="1400" dirty="0"/>
              <a:t>dopamine metabolism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5878" y="5173567"/>
            <a:ext cx="1358900" cy="185251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006" y="5173567"/>
            <a:ext cx="1371600" cy="1868442"/>
          </a:xfrm>
          <a:prstGeom prst="rect">
            <a:avLst/>
          </a:prstGeom>
        </p:spPr>
      </p:pic>
      <p:graphicFrame>
        <p:nvGraphicFramePr>
          <p:cNvPr id="9" name="Diagram 8"/>
          <p:cNvGraphicFramePr/>
          <p:nvPr>
            <p:extLst>
              <p:ext uri="{D42A27DB-BD31-4B8C-83A1-F6EECF244321}">
                <p14:modId xmlns:p14="http://schemas.microsoft.com/office/powerpoint/2010/main" val="198662292"/>
              </p:ext>
            </p:extLst>
          </p:nvPr>
        </p:nvGraphicFramePr>
        <p:xfrm>
          <a:off x="-447957" y="7588330"/>
          <a:ext cx="5013285" cy="2117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4060723" y="7757316"/>
            <a:ext cx="2780344" cy="985654"/>
          </a:xfrm>
          <a:prstGeom prst="rect">
            <a:avLst/>
          </a:prstGeom>
          <a:noFill/>
        </p:spPr>
        <p:txBody>
          <a:bodyPr wrap="square" rtlCol="0">
            <a:spAutoFit/>
          </a:bodyPr>
          <a:lstStyle/>
          <a:p>
            <a:pPr algn="ctr"/>
            <a:r>
              <a:rPr lang="en-US" sz="1200" b="1" dirty="0">
                <a:latin typeface="Wingdings" charset="2"/>
              </a:rPr>
              <a:t></a:t>
            </a:r>
            <a:r>
              <a:rPr lang="en-US" sz="1000" dirty="0">
                <a:latin typeface="Wingdings" charset="2"/>
              </a:rPr>
              <a:t> </a:t>
            </a:r>
            <a:r>
              <a:rPr lang="en-US" sz="1100" dirty="0"/>
              <a:t>The effect of irreversible MAOIs persists for a period of </a:t>
            </a:r>
            <a:r>
              <a:rPr lang="en-US" sz="1100" b="1" dirty="0"/>
              <a:t>2-3 weeks </a:t>
            </a:r>
            <a:r>
              <a:rPr lang="en-US" sz="1100" dirty="0"/>
              <a:t>after stopping treatment, time needed by the body to synthesize new enzyme. </a:t>
            </a:r>
          </a:p>
          <a:p>
            <a:endParaRPr lang="en-US" dirty="0"/>
          </a:p>
        </p:txBody>
      </p:sp>
      <p:sp>
        <p:nvSpPr>
          <p:cNvPr id="3" name="Rectangle 2"/>
          <p:cNvSpPr/>
          <p:nvPr/>
        </p:nvSpPr>
        <p:spPr>
          <a:xfrm>
            <a:off x="4102553" y="8531528"/>
            <a:ext cx="2618028" cy="430887"/>
          </a:xfrm>
          <a:prstGeom prst="rect">
            <a:avLst/>
          </a:prstGeom>
          <a:solidFill>
            <a:schemeClr val="bg1"/>
          </a:solidFill>
          <a:ln>
            <a:solidFill>
              <a:srgbClr val="FF0000"/>
            </a:solidFill>
          </a:ln>
        </p:spPr>
        <p:txBody>
          <a:bodyPr wrap="square">
            <a:spAutoFit/>
          </a:bodyPr>
          <a:lstStyle/>
          <a:p>
            <a:r>
              <a:rPr lang="en-US" sz="1100" dirty="0">
                <a:solidFill>
                  <a:srgbClr val="00B856"/>
                </a:solidFill>
              </a:rPr>
              <a:t>The </a:t>
            </a:r>
            <a:r>
              <a:rPr lang="en-US" sz="1100" dirty="0" smtClean="0">
                <a:solidFill>
                  <a:srgbClr val="00B856"/>
                </a:solidFill>
              </a:rPr>
              <a:t>best drug in it is group for depression</a:t>
            </a:r>
            <a:r>
              <a:rPr lang="en-US" sz="1100" dirty="0">
                <a:solidFill>
                  <a:srgbClr val="00B856"/>
                </a:solidFill>
              </a:rPr>
              <a:t>, because it is selective &amp; reversible </a:t>
            </a:r>
          </a:p>
        </p:txBody>
      </p:sp>
      <p:sp>
        <p:nvSpPr>
          <p:cNvPr id="11" name="Rectangle 10"/>
          <p:cNvSpPr/>
          <p:nvPr/>
        </p:nvSpPr>
        <p:spPr>
          <a:xfrm>
            <a:off x="-16933" y="7062608"/>
            <a:ext cx="6858000" cy="4359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9525">
                  <a:solidFill>
                    <a:schemeClr val="tx1"/>
                  </a:solidFill>
                  <a:prstDash val="solid"/>
                </a:ln>
                <a:solidFill>
                  <a:schemeClr val="bg1"/>
                </a:solidFill>
                <a:effectLst>
                  <a:outerShdw blurRad="63500" sx="102000" sy="102000" algn="ctr" rotWithShape="0">
                    <a:prstClr val="black">
                      <a:alpha val="40000"/>
                    </a:prstClr>
                  </a:outerShdw>
                </a:effectLst>
                <a:latin typeface="Abadi MT Condensed Extra Bold" charset="0"/>
                <a:ea typeface="Abadi MT Condensed Extra Bold" charset="0"/>
                <a:cs typeface="Abadi MT Condensed Extra Bold" charset="0"/>
              </a:rPr>
              <a:t>Monoamine oxidase inhibitors (MAOIs</a:t>
            </a:r>
            <a:r>
              <a:rPr lang="en-US" sz="2800" b="1" dirty="0" smtClean="0">
                <a:ln w="9525">
                  <a:solidFill>
                    <a:schemeClr val="tx1"/>
                  </a:solidFill>
                  <a:prstDash val="solid"/>
                </a:ln>
                <a:solidFill>
                  <a:schemeClr val="bg1"/>
                </a:solidFill>
                <a:effectLst>
                  <a:outerShdw blurRad="63500" sx="102000" sy="102000" algn="ctr" rotWithShape="0">
                    <a:prstClr val="black">
                      <a:alpha val="40000"/>
                    </a:prstClr>
                  </a:outerShdw>
                </a:effectLst>
                <a:latin typeface="Abadi MT Condensed Extra Bold" charset="0"/>
                <a:ea typeface="Abadi MT Condensed Extra Bold" charset="0"/>
                <a:cs typeface="Abadi MT Condensed Extra Bold" charset="0"/>
              </a:rPr>
              <a:t>)</a:t>
            </a:r>
            <a:endParaRPr lang="en-US" sz="2800" b="1" dirty="0">
              <a:ln w="9525">
                <a:solidFill>
                  <a:schemeClr val="tx1"/>
                </a:solidFill>
                <a:prstDash val="solid"/>
              </a:ln>
              <a:solidFill>
                <a:schemeClr val="bg1"/>
              </a:solidFill>
              <a:effectLst>
                <a:outerShdw blurRad="63500" sx="102000" sy="102000" algn="ctr" rotWithShape="0">
                  <a:prstClr val="black">
                    <a:alpha val="40000"/>
                  </a:prstClr>
                </a:outerShdw>
              </a:effectLst>
              <a:latin typeface="Abadi MT Condensed Extra Bold" charset="0"/>
              <a:ea typeface="Abadi MT Condensed Extra Bold" charset="0"/>
              <a:cs typeface="Abadi MT Condensed Extra Bold" charset="0"/>
            </a:endParaRPr>
          </a:p>
        </p:txBody>
      </p:sp>
      <p:sp>
        <p:nvSpPr>
          <p:cNvPr id="13" name="Rectangle 12"/>
          <p:cNvSpPr/>
          <p:nvPr/>
        </p:nvSpPr>
        <p:spPr>
          <a:xfrm>
            <a:off x="2497426" y="6039621"/>
            <a:ext cx="1252664" cy="3950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1000" dirty="0">
                <a:solidFill>
                  <a:srgbClr val="007A00"/>
                </a:solidFill>
              </a:rPr>
              <a:t>They play role in Parkinson’s disease.</a:t>
            </a:r>
          </a:p>
        </p:txBody>
      </p:sp>
      <p:cxnSp>
        <p:nvCxnSpPr>
          <p:cNvPr id="15" name="Straight Arrow Connector 14"/>
          <p:cNvCxnSpPr/>
          <p:nvPr/>
        </p:nvCxnSpPr>
        <p:spPr>
          <a:xfrm>
            <a:off x="3618173" y="8823757"/>
            <a:ext cx="4904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9"/>
          <p:cNvSpPr txBox="1"/>
          <p:nvPr/>
        </p:nvSpPr>
        <p:spPr>
          <a:xfrm>
            <a:off x="3502718" y="8858090"/>
            <a:ext cx="2780344" cy="335156"/>
          </a:xfrm>
          <a:prstGeom prst="rect">
            <a:avLst/>
          </a:prstGeom>
          <a:noFill/>
        </p:spPr>
        <p:txBody>
          <a:bodyPr wrap="square" rtlCol="0">
            <a:spAutoFit/>
          </a:bodyPr>
          <a:lstStyle/>
          <a:p>
            <a:pPr lvl="0" indent="-514350">
              <a:lnSpc>
                <a:spcPct val="150000"/>
              </a:lnSpc>
              <a:spcBef>
                <a:spcPts val="0"/>
              </a:spcBef>
            </a:pPr>
            <a:r>
              <a:rPr lang="en-US" sz="1200" b="1" dirty="0">
                <a:latin typeface="Wingdings" charset="2"/>
              </a:rPr>
              <a:t></a:t>
            </a:r>
            <a:r>
              <a:rPr lang="en-US" sz="1000" dirty="0">
                <a:latin typeface="Wingdings" charset="2"/>
              </a:rPr>
              <a:t> </a:t>
            </a:r>
            <a:r>
              <a:rPr lang="en-GB" sz="1100" dirty="0">
                <a:latin typeface="Arial Narrow" pitchFamily="34"/>
              </a:rPr>
              <a:t>(antidepressant action, Short acting</a:t>
            </a:r>
            <a:r>
              <a:rPr lang="en-GB" sz="1100" dirty="0" smtClean="0">
                <a:latin typeface="Arial Narrow" pitchFamily="34"/>
              </a:rPr>
              <a:t>)</a:t>
            </a:r>
            <a:endParaRPr lang="en-GB" sz="1100" dirty="0">
              <a:latin typeface="Arial Narrow" pitchFamily="34"/>
            </a:endParaRPr>
          </a:p>
        </p:txBody>
      </p:sp>
      <p:sp>
        <p:nvSpPr>
          <p:cNvPr id="12" name="مستطيل 11"/>
          <p:cNvSpPr/>
          <p:nvPr/>
        </p:nvSpPr>
        <p:spPr>
          <a:xfrm>
            <a:off x="3502718" y="9359799"/>
            <a:ext cx="2432076" cy="314766"/>
          </a:xfrm>
          <a:prstGeom prst="rect">
            <a:avLst/>
          </a:prstGeom>
        </p:spPr>
        <p:txBody>
          <a:bodyPr wrap="none">
            <a:spAutoFit/>
          </a:bodyPr>
          <a:lstStyle/>
          <a:p>
            <a:pPr lvl="0" indent="-514350">
              <a:lnSpc>
                <a:spcPct val="150000"/>
              </a:lnSpc>
              <a:spcBef>
                <a:spcPts val="0"/>
              </a:spcBef>
            </a:pPr>
            <a:r>
              <a:rPr lang="en-US" sz="1100" b="1" dirty="0" smtClean="0">
                <a:latin typeface="Arial Narrow" pitchFamily="34"/>
                <a:sym typeface="Wingdings"/>
              </a:rPr>
              <a:t></a:t>
            </a:r>
            <a:r>
              <a:rPr lang="en-US" sz="1100" dirty="0" smtClean="0">
                <a:latin typeface="Arial Narrow" pitchFamily="34"/>
              </a:rPr>
              <a:t> </a:t>
            </a:r>
            <a:r>
              <a:rPr lang="en-GB" sz="1100" dirty="0">
                <a:latin typeface="Arial Narrow" pitchFamily="34"/>
              </a:rPr>
              <a:t>(used in the treatment of  Parkinsonism)</a:t>
            </a:r>
          </a:p>
        </p:txBody>
      </p:sp>
    </p:spTree>
    <p:extLst>
      <p:ext uri="{BB962C8B-B14F-4D97-AF65-F5344CB8AC3E}">
        <p14:creationId xmlns:p14="http://schemas.microsoft.com/office/powerpoint/2010/main" val="1395744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985"/>
            <a:ext cx="6858000" cy="4359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n w="9525">
                <a:solidFill>
                  <a:schemeClr val="tx1"/>
                </a:solidFill>
                <a:prstDash val="solid"/>
              </a:ln>
              <a:solidFill>
                <a:schemeClr val="bg1"/>
              </a:solidFill>
              <a:effectLst>
                <a:outerShdw blurRad="63500" sx="102000" sy="102000" algn="ctr" rotWithShape="0">
                  <a:prstClr val="black">
                    <a:alpha val="40000"/>
                  </a:prstClr>
                </a:outerShdw>
              </a:effectLst>
              <a:latin typeface="Abadi MT Condensed Extra Bold" charset="0"/>
              <a:ea typeface="Abadi MT Condensed Extra Bold" charset="0"/>
              <a:cs typeface="Abadi MT Condensed Extra Bold" charset="0"/>
            </a:endParaRPr>
          </a:p>
          <a:p>
            <a:pPr algn="ctr"/>
            <a:r>
              <a:rPr lang="en-US" sz="2400" b="1" dirty="0">
                <a:ln w="9525">
                  <a:solidFill>
                    <a:schemeClr val="tx1"/>
                  </a:solidFill>
                  <a:prstDash val="solid"/>
                </a:ln>
                <a:solidFill>
                  <a:schemeClr val="bg1"/>
                </a:solidFill>
                <a:effectLst>
                  <a:outerShdw blurRad="63500" sx="102000" sy="102000" algn="ctr" rotWithShape="0">
                    <a:prstClr val="black">
                      <a:alpha val="40000"/>
                    </a:prstClr>
                  </a:outerShdw>
                </a:effectLst>
                <a:latin typeface="Abadi MT Condensed Extra Bold" charset="0"/>
                <a:ea typeface="Abadi MT Condensed Extra Bold" charset="0"/>
                <a:cs typeface="Abadi MT Condensed Extra Bold" charset="0"/>
              </a:rPr>
              <a:t>Monoamine oxidase inhibitors (MAOIs)</a:t>
            </a:r>
          </a:p>
          <a:p>
            <a:pPr algn="ct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50953870"/>
              </p:ext>
            </p:extLst>
          </p:nvPr>
        </p:nvGraphicFramePr>
        <p:xfrm>
          <a:off x="16930" y="5882385"/>
          <a:ext cx="6841070" cy="1348740"/>
        </p:xfrm>
        <a:graphic>
          <a:graphicData uri="http://schemas.openxmlformats.org/drawingml/2006/table">
            <a:tbl>
              <a:tblPr firstRow="1" bandRow="1">
                <a:tableStyleId>{5940675A-B579-460E-94D1-54222C63F5DA}</a:tableStyleId>
              </a:tblPr>
              <a:tblGrid>
                <a:gridCol w="1348369">
                  <a:extLst>
                    <a:ext uri="{9D8B030D-6E8A-4147-A177-3AD203B41FA5}">
                      <a16:colId xmlns:a16="http://schemas.microsoft.com/office/drawing/2014/main" xmlns="" val="20000"/>
                    </a:ext>
                  </a:extLst>
                </a:gridCol>
                <a:gridCol w="1597186">
                  <a:extLst>
                    <a:ext uri="{9D8B030D-6E8A-4147-A177-3AD203B41FA5}">
                      <a16:colId xmlns:a16="http://schemas.microsoft.com/office/drawing/2014/main" xmlns="" val="20001"/>
                    </a:ext>
                  </a:extLst>
                </a:gridCol>
                <a:gridCol w="1216493">
                  <a:extLst>
                    <a:ext uri="{9D8B030D-6E8A-4147-A177-3AD203B41FA5}">
                      <a16:colId xmlns:a16="http://schemas.microsoft.com/office/drawing/2014/main" xmlns="" val="20002"/>
                    </a:ext>
                  </a:extLst>
                </a:gridCol>
                <a:gridCol w="1407852">
                  <a:extLst>
                    <a:ext uri="{9D8B030D-6E8A-4147-A177-3AD203B41FA5}">
                      <a16:colId xmlns:a16="http://schemas.microsoft.com/office/drawing/2014/main" xmlns="" val="20003"/>
                    </a:ext>
                  </a:extLst>
                </a:gridCol>
                <a:gridCol w="1271170">
                  <a:extLst>
                    <a:ext uri="{9D8B030D-6E8A-4147-A177-3AD203B41FA5}">
                      <a16:colId xmlns:a16="http://schemas.microsoft.com/office/drawing/2014/main" xmlns="" val="20004"/>
                    </a:ext>
                  </a:extLst>
                </a:gridCol>
              </a:tblGrid>
              <a:tr h="232916">
                <a:tc>
                  <a:txBody>
                    <a:bodyPr/>
                    <a:lstStyle/>
                    <a:p>
                      <a:pPr algn="ctr"/>
                      <a:r>
                        <a:rPr lang="en-US" sz="1050" b="1" dirty="0"/>
                        <a:t>Type </a:t>
                      </a:r>
                      <a:endParaRPr lang="en-US" sz="1050" b="1" dirty="0">
                        <a:solidFill>
                          <a:schemeClr val="bg1"/>
                        </a:solidFill>
                      </a:endParaRPr>
                    </a:p>
                  </a:txBody>
                  <a:tcPr>
                    <a:solidFill>
                      <a:srgbClr val="FFD579">
                        <a:alpha val="50196"/>
                      </a:srgbClr>
                    </a:solidFill>
                  </a:tcPr>
                </a:tc>
                <a:tc>
                  <a:txBody>
                    <a:bodyPr/>
                    <a:lstStyle/>
                    <a:p>
                      <a:pPr algn="ctr"/>
                      <a:r>
                        <a:rPr lang="en-US" sz="1050" b="1" dirty="0"/>
                        <a:t>Drug </a:t>
                      </a:r>
                      <a:endParaRPr lang="en-US" sz="1050" b="1" dirty="0">
                        <a:solidFill>
                          <a:schemeClr val="bg1"/>
                        </a:solidFill>
                      </a:endParaRPr>
                    </a:p>
                  </a:txBody>
                  <a:tcPr>
                    <a:solidFill>
                      <a:srgbClr val="FFD579">
                        <a:alpha val="50196"/>
                      </a:srgbClr>
                    </a:solidFill>
                  </a:tcPr>
                </a:tc>
                <a:tc>
                  <a:txBody>
                    <a:bodyPr/>
                    <a:lstStyle/>
                    <a:p>
                      <a:pPr algn="ctr"/>
                      <a:r>
                        <a:rPr lang="en-US" sz="1050" b="1" dirty="0"/>
                        <a:t>Sedation</a:t>
                      </a:r>
                      <a:r>
                        <a:rPr lang="en-US" sz="1050" b="1" baseline="0" dirty="0"/>
                        <a:t> </a:t>
                      </a:r>
                      <a:endParaRPr lang="en-US" sz="1050" b="1" dirty="0">
                        <a:solidFill>
                          <a:schemeClr val="bg1"/>
                        </a:solidFill>
                      </a:endParaRPr>
                    </a:p>
                  </a:txBody>
                  <a:tcPr>
                    <a:solidFill>
                      <a:srgbClr val="FFD579">
                        <a:alpha val="50196"/>
                      </a:srgbClr>
                    </a:solidFill>
                  </a:tcPr>
                </a:tc>
                <a:tc>
                  <a:txBody>
                    <a:bodyPr/>
                    <a:lstStyle/>
                    <a:p>
                      <a:pPr algn="ctr"/>
                      <a:r>
                        <a:rPr lang="en-US" sz="1050" b="1" dirty="0"/>
                        <a:t>Anti- cholinergic </a:t>
                      </a:r>
                      <a:endParaRPr lang="en-US" sz="1050" b="1" dirty="0">
                        <a:solidFill>
                          <a:schemeClr val="bg1"/>
                        </a:solidFill>
                      </a:endParaRPr>
                    </a:p>
                  </a:txBody>
                  <a:tcPr>
                    <a:solidFill>
                      <a:srgbClr val="FFD579">
                        <a:alpha val="50196"/>
                      </a:srgbClr>
                    </a:solidFill>
                  </a:tcPr>
                </a:tc>
                <a:tc>
                  <a:txBody>
                    <a:bodyPr/>
                    <a:lstStyle/>
                    <a:p>
                      <a:pPr algn="ctr"/>
                      <a:r>
                        <a:rPr lang="en-US" sz="1050" b="1" dirty="0"/>
                        <a:t>Hypotension </a:t>
                      </a:r>
                      <a:endParaRPr lang="en-US" sz="1050" b="1" dirty="0">
                        <a:solidFill>
                          <a:schemeClr val="bg1"/>
                        </a:solidFill>
                      </a:endParaRPr>
                    </a:p>
                  </a:txBody>
                  <a:tcPr>
                    <a:solidFill>
                      <a:srgbClr val="FFD579">
                        <a:alpha val="50196"/>
                      </a:srgbClr>
                    </a:solidFill>
                  </a:tcPr>
                </a:tc>
                <a:extLst>
                  <a:ext uri="{0D108BD9-81ED-4DB2-BD59-A6C34878D82A}">
                    <a16:rowId xmlns:a16="http://schemas.microsoft.com/office/drawing/2014/main" xmlns="" val="10000"/>
                  </a:ext>
                </a:extLst>
              </a:tr>
              <a:tr h="254090">
                <a:tc rowSpan="3">
                  <a:txBody>
                    <a:bodyPr/>
                    <a:lstStyle/>
                    <a:p>
                      <a:pPr algn="ctr"/>
                      <a:r>
                        <a:rPr lang="en-US" sz="1000" b="1" dirty="0"/>
                        <a:t>Non-selective</a:t>
                      </a:r>
                      <a:r>
                        <a:rPr lang="en-US" sz="1000" b="1" baseline="0" dirty="0"/>
                        <a:t> irreversible </a:t>
                      </a:r>
                      <a:endParaRPr lang="en-US" sz="1000" b="1" dirty="0">
                        <a:solidFill>
                          <a:schemeClr val="tx1"/>
                        </a:solidFill>
                      </a:endParaRPr>
                    </a:p>
                  </a:txBody>
                  <a:tcPr anchor="ctr">
                    <a:solidFill>
                      <a:srgbClr val="FF2F92">
                        <a:alpha val="41961"/>
                      </a:srgbClr>
                    </a:solidFill>
                  </a:tcPr>
                </a:tc>
                <a:tc>
                  <a:txBody>
                    <a:bodyPr/>
                    <a:lstStyle/>
                    <a:p>
                      <a:r>
                        <a:rPr lang="en-US" sz="1000" b="1" dirty="0" err="1">
                          <a:solidFill>
                            <a:srgbClr val="0432FF"/>
                          </a:solidFill>
                        </a:rPr>
                        <a:t>Isocarboxazid</a:t>
                      </a:r>
                      <a:r>
                        <a:rPr lang="en-US" sz="1000" b="1" baseline="0" dirty="0">
                          <a:solidFill>
                            <a:srgbClr val="0432FF"/>
                          </a:solidFill>
                        </a:rPr>
                        <a:t> </a:t>
                      </a:r>
                      <a:endParaRPr lang="en-US" sz="1000" b="1" dirty="0">
                        <a:solidFill>
                          <a:srgbClr val="0432FF"/>
                        </a:solidFill>
                      </a:endParaRPr>
                    </a:p>
                  </a:txBody>
                  <a:tcPr/>
                </a:tc>
                <a:tc>
                  <a:txBody>
                    <a:bodyPr/>
                    <a:lstStyle/>
                    <a:p>
                      <a:pPr algn="ctr"/>
                      <a:r>
                        <a:rPr lang="en-US" sz="1200" b="1" dirty="0">
                          <a:solidFill>
                            <a:schemeClr val="tx1"/>
                          </a:solidFill>
                        </a:rPr>
                        <a:t>+</a:t>
                      </a:r>
                    </a:p>
                  </a:txBody>
                  <a:tcPr/>
                </a:tc>
                <a:tc>
                  <a:txBody>
                    <a:bodyPr/>
                    <a:lstStyle/>
                    <a:p>
                      <a:pPr algn="ctr"/>
                      <a:r>
                        <a:rPr lang="en-US" sz="1200" b="1" dirty="0">
                          <a:solidFill>
                            <a:schemeClr val="tx1"/>
                          </a:solidFill>
                        </a:rPr>
                        <a:t>++</a:t>
                      </a:r>
                    </a:p>
                  </a:txBody>
                  <a:tcPr/>
                </a:tc>
                <a:tc>
                  <a:txBody>
                    <a:bodyPr/>
                    <a:lstStyle/>
                    <a:p>
                      <a:pPr algn="ctr"/>
                      <a:r>
                        <a:rPr lang="en-US" sz="1200" b="1" dirty="0">
                          <a:solidFill>
                            <a:schemeClr val="tx1"/>
                          </a:solidFill>
                        </a:rPr>
                        <a:t>+</a:t>
                      </a:r>
                    </a:p>
                  </a:txBody>
                  <a:tcPr/>
                </a:tc>
                <a:extLst>
                  <a:ext uri="{0D108BD9-81ED-4DB2-BD59-A6C34878D82A}">
                    <a16:rowId xmlns:a16="http://schemas.microsoft.com/office/drawing/2014/main" xmlns="" val="10001"/>
                  </a:ext>
                </a:extLst>
              </a:tr>
              <a:tr h="254090">
                <a:tc vMerge="1">
                  <a:txBody>
                    <a:bodyPr/>
                    <a:lstStyle/>
                    <a:p>
                      <a:endParaRPr lang="en-US" dirty="0"/>
                    </a:p>
                  </a:txBody>
                  <a:tcPr/>
                </a:tc>
                <a:tc>
                  <a:txBody>
                    <a:bodyPr/>
                    <a:lstStyle/>
                    <a:p>
                      <a:r>
                        <a:rPr lang="en-US" sz="1000" b="1" dirty="0" err="1">
                          <a:solidFill>
                            <a:srgbClr val="0432FF"/>
                          </a:solidFill>
                        </a:rPr>
                        <a:t>Phenelzine</a:t>
                      </a:r>
                      <a:r>
                        <a:rPr lang="en-US" sz="1000" b="1" baseline="0" dirty="0">
                          <a:solidFill>
                            <a:srgbClr val="0432FF"/>
                          </a:solidFill>
                        </a:rPr>
                        <a:t> </a:t>
                      </a:r>
                      <a:endParaRPr lang="en-US" sz="1000" b="1" dirty="0">
                        <a:solidFill>
                          <a:srgbClr val="0432FF"/>
                        </a:solidFill>
                      </a:endParaRPr>
                    </a:p>
                  </a:txBody>
                  <a:tcPr>
                    <a:solidFill>
                      <a:srgbClr val="FFD579">
                        <a:alpha val="29804"/>
                      </a:srgbClr>
                    </a:solidFill>
                  </a:tcPr>
                </a:tc>
                <a:tc>
                  <a:txBody>
                    <a:bodyPr/>
                    <a:lstStyle/>
                    <a:p>
                      <a:pPr algn="ctr"/>
                      <a:r>
                        <a:rPr lang="en-US" sz="1200" b="1" dirty="0">
                          <a:solidFill>
                            <a:schemeClr val="tx1"/>
                          </a:solidFill>
                        </a:rPr>
                        <a:t>+</a:t>
                      </a:r>
                    </a:p>
                  </a:txBody>
                  <a:tcPr>
                    <a:solidFill>
                      <a:srgbClr val="FFD579">
                        <a:alpha val="29804"/>
                      </a:srgbClr>
                    </a:solidFill>
                  </a:tcPr>
                </a:tc>
                <a:tc>
                  <a:txBody>
                    <a:bodyPr/>
                    <a:lstStyle/>
                    <a:p>
                      <a:pPr algn="ctr"/>
                      <a:r>
                        <a:rPr lang="en-US" sz="1200" b="1" dirty="0">
                          <a:solidFill>
                            <a:schemeClr val="tx1"/>
                          </a:solidFill>
                        </a:rPr>
                        <a:t>++</a:t>
                      </a:r>
                    </a:p>
                  </a:txBody>
                  <a:tcPr>
                    <a:solidFill>
                      <a:srgbClr val="FFD579">
                        <a:alpha val="29804"/>
                      </a:srgbClr>
                    </a:solidFill>
                  </a:tcPr>
                </a:tc>
                <a:tc>
                  <a:txBody>
                    <a:bodyPr/>
                    <a:lstStyle/>
                    <a:p>
                      <a:pPr algn="ctr"/>
                      <a:r>
                        <a:rPr lang="en-US" sz="1200" b="1" dirty="0">
                          <a:solidFill>
                            <a:schemeClr val="tx1"/>
                          </a:solidFill>
                        </a:rPr>
                        <a:t>+</a:t>
                      </a:r>
                    </a:p>
                  </a:txBody>
                  <a:tcPr>
                    <a:solidFill>
                      <a:srgbClr val="FFD579">
                        <a:alpha val="29804"/>
                      </a:srgbClr>
                    </a:solidFill>
                  </a:tcPr>
                </a:tc>
                <a:extLst>
                  <a:ext uri="{0D108BD9-81ED-4DB2-BD59-A6C34878D82A}">
                    <a16:rowId xmlns:a16="http://schemas.microsoft.com/office/drawing/2014/main" xmlns="" val="10002"/>
                  </a:ext>
                </a:extLst>
              </a:tr>
              <a:tr h="254090">
                <a:tc vMerge="1">
                  <a:txBody>
                    <a:bodyPr/>
                    <a:lstStyle/>
                    <a:p>
                      <a:endParaRPr lang="en-US" dirty="0"/>
                    </a:p>
                  </a:txBody>
                  <a:tcPr/>
                </a:tc>
                <a:tc>
                  <a:txBody>
                    <a:bodyPr/>
                    <a:lstStyle/>
                    <a:p>
                      <a:r>
                        <a:rPr lang="en-US" sz="1000" b="1" dirty="0">
                          <a:solidFill>
                            <a:srgbClr val="0432FF"/>
                          </a:solidFill>
                        </a:rPr>
                        <a:t>Tranylcypromine </a:t>
                      </a:r>
                    </a:p>
                  </a:txBody>
                  <a:tcPr/>
                </a:tc>
                <a:tc>
                  <a:txBody>
                    <a:bodyPr/>
                    <a:lstStyle/>
                    <a:p>
                      <a:pPr marL="0" algn="ctr" defTabSz="514350" rtl="0" eaLnBrk="1" latinLnBrk="0" hangingPunct="1"/>
                      <a:r>
                        <a:rPr lang="en-US" sz="1200" b="1" kern="1200" dirty="0">
                          <a:solidFill>
                            <a:schemeClr val="tx1"/>
                          </a:solidFill>
                          <a:latin typeface="+mn-lt"/>
                          <a:ea typeface="+mn-ea"/>
                          <a:cs typeface="+mn-cs"/>
                        </a:rPr>
                        <a:t>-</a:t>
                      </a:r>
                    </a:p>
                  </a:txBody>
                  <a:tcPr/>
                </a:tc>
                <a:tc>
                  <a:txBody>
                    <a:bodyPr/>
                    <a:lstStyle/>
                    <a:p>
                      <a:pPr algn="ctr"/>
                      <a:r>
                        <a:rPr lang="en-US" sz="1200" b="1" dirty="0">
                          <a:solidFill>
                            <a:schemeClr val="tx1"/>
                          </a:solidFill>
                        </a:rPr>
                        <a:t>+</a:t>
                      </a:r>
                    </a:p>
                  </a:txBody>
                  <a:tcPr/>
                </a:tc>
                <a:tc>
                  <a:txBody>
                    <a:bodyPr/>
                    <a:lstStyle/>
                    <a:p>
                      <a:pPr algn="ctr"/>
                      <a:r>
                        <a:rPr lang="en-US" sz="1200" b="1" dirty="0">
                          <a:solidFill>
                            <a:schemeClr val="tx1"/>
                          </a:solidFill>
                        </a:rPr>
                        <a:t>+</a:t>
                      </a:r>
                    </a:p>
                  </a:txBody>
                  <a:tcPr/>
                </a:tc>
                <a:extLst>
                  <a:ext uri="{0D108BD9-81ED-4DB2-BD59-A6C34878D82A}">
                    <a16:rowId xmlns:a16="http://schemas.microsoft.com/office/drawing/2014/main" xmlns="" val="10003"/>
                  </a:ext>
                </a:extLst>
              </a:tr>
              <a:tr h="254090">
                <a:tc>
                  <a:txBody>
                    <a:bodyPr/>
                    <a:lstStyle/>
                    <a:p>
                      <a:r>
                        <a:rPr lang="en-US" sz="1000" b="1" dirty="0"/>
                        <a:t>Selective reversible </a:t>
                      </a:r>
                      <a:endParaRPr lang="en-US" sz="1000" b="1" dirty="0">
                        <a:solidFill>
                          <a:srgbClr val="FF0000"/>
                        </a:solidFill>
                      </a:endParaRPr>
                    </a:p>
                  </a:txBody>
                  <a:tcPr>
                    <a:solidFill>
                      <a:srgbClr val="009193">
                        <a:alpha val="34902"/>
                      </a:srgbClr>
                    </a:solidFill>
                  </a:tcPr>
                </a:tc>
                <a:tc>
                  <a:txBody>
                    <a:bodyPr/>
                    <a:lstStyle/>
                    <a:p>
                      <a:r>
                        <a:rPr lang="en-US" sz="1000" b="1" dirty="0">
                          <a:solidFill>
                            <a:srgbClr val="0432FF"/>
                          </a:solidFill>
                        </a:rPr>
                        <a:t>Moclobemide </a:t>
                      </a:r>
                    </a:p>
                  </a:txBody>
                  <a:tcPr>
                    <a:solidFill>
                      <a:srgbClr val="FFD579">
                        <a:alpha val="36863"/>
                      </a:srgbClr>
                    </a:solidFill>
                  </a:tcPr>
                </a:tc>
                <a:tc>
                  <a:txBody>
                    <a:bodyPr/>
                    <a:lstStyle/>
                    <a:p>
                      <a:pPr algn="ctr"/>
                      <a:r>
                        <a:rPr lang="en-US" sz="1200" b="1" dirty="0">
                          <a:solidFill>
                            <a:schemeClr val="tx1"/>
                          </a:solidFill>
                        </a:rPr>
                        <a:t>-</a:t>
                      </a:r>
                    </a:p>
                  </a:txBody>
                  <a:tcPr>
                    <a:solidFill>
                      <a:srgbClr val="FFD579">
                        <a:alpha val="36863"/>
                      </a:srgbClr>
                    </a:solidFill>
                  </a:tcPr>
                </a:tc>
                <a:tc>
                  <a:txBody>
                    <a:bodyPr/>
                    <a:lstStyle/>
                    <a:p>
                      <a:pPr algn="ctr"/>
                      <a:r>
                        <a:rPr lang="en-US" sz="1200" b="1" dirty="0">
                          <a:solidFill>
                            <a:schemeClr val="tx1"/>
                          </a:solidFill>
                        </a:rPr>
                        <a:t>-</a:t>
                      </a:r>
                    </a:p>
                  </a:txBody>
                  <a:tcPr>
                    <a:solidFill>
                      <a:srgbClr val="FFD579">
                        <a:alpha val="36863"/>
                      </a:srgbClr>
                    </a:solidFill>
                  </a:tcPr>
                </a:tc>
                <a:tc>
                  <a:txBody>
                    <a:bodyPr/>
                    <a:lstStyle/>
                    <a:p>
                      <a:pPr algn="ctr"/>
                      <a:r>
                        <a:rPr lang="en-US" sz="1200" b="1" dirty="0">
                          <a:solidFill>
                            <a:schemeClr val="tx1"/>
                          </a:solidFill>
                        </a:rPr>
                        <a:t>-</a:t>
                      </a:r>
                    </a:p>
                  </a:txBody>
                  <a:tcPr>
                    <a:solidFill>
                      <a:srgbClr val="FFD579">
                        <a:alpha val="36863"/>
                      </a:srgbClr>
                    </a:solidFill>
                  </a:tcPr>
                </a:tc>
                <a:extLst>
                  <a:ext uri="{0D108BD9-81ED-4DB2-BD59-A6C34878D82A}">
                    <a16:rowId xmlns:a16="http://schemas.microsoft.com/office/drawing/2014/main" xmlns=""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21861517"/>
              </p:ext>
            </p:extLst>
          </p:nvPr>
        </p:nvGraphicFramePr>
        <p:xfrm>
          <a:off x="16930" y="429950"/>
          <a:ext cx="6841070" cy="5442638"/>
        </p:xfrm>
        <a:graphic>
          <a:graphicData uri="http://schemas.openxmlformats.org/drawingml/2006/table">
            <a:tbl>
              <a:tblPr firstRow="1" bandRow="1">
                <a:tableStyleId>{5940675A-B579-460E-94D1-54222C63F5DA}</a:tableStyleId>
              </a:tblPr>
              <a:tblGrid>
                <a:gridCol w="439838">
                  <a:extLst>
                    <a:ext uri="{9D8B030D-6E8A-4147-A177-3AD203B41FA5}">
                      <a16:colId xmlns:a16="http://schemas.microsoft.com/office/drawing/2014/main" xmlns="" val="20000"/>
                    </a:ext>
                  </a:extLst>
                </a:gridCol>
                <a:gridCol w="1600308">
                  <a:extLst>
                    <a:ext uri="{9D8B030D-6E8A-4147-A177-3AD203B41FA5}">
                      <a16:colId xmlns:a16="http://schemas.microsoft.com/office/drawing/2014/main" xmlns="" val="20001"/>
                    </a:ext>
                  </a:extLst>
                </a:gridCol>
                <a:gridCol w="1600308">
                  <a:extLst>
                    <a:ext uri="{9D8B030D-6E8A-4147-A177-3AD203B41FA5}">
                      <a16:colId xmlns:a16="http://schemas.microsoft.com/office/drawing/2014/main" xmlns="" val="20002"/>
                    </a:ext>
                  </a:extLst>
                </a:gridCol>
                <a:gridCol w="1600308">
                  <a:extLst>
                    <a:ext uri="{9D8B030D-6E8A-4147-A177-3AD203B41FA5}">
                      <a16:colId xmlns:a16="http://schemas.microsoft.com/office/drawing/2014/main" xmlns="" val="20003"/>
                    </a:ext>
                  </a:extLst>
                </a:gridCol>
                <a:gridCol w="1600308">
                  <a:extLst>
                    <a:ext uri="{9D8B030D-6E8A-4147-A177-3AD203B41FA5}">
                      <a16:colId xmlns:a16="http://schemas.microsoft.com/office/drawing/2014/main" xmlns="" val="20004"/>
                    </a:ext>
                  </a:extLst>
                </a:gridCol>
              </a:tblGrid>
              <a:tr h="386479">
                <a:tc>
                  <a:txBody>
                    <a:bodyPr/>
                    <a:lstStyle/>
                    <a:p>
                      <a:pPr marL="0" marR="0" indent="0" algn="ctr" defTabSz="514350" rtl="0" eaLnBrk="1" fontAlgn="auto" latinLnBrk="0" hangingPunct="1">
                        <a:lnSpc>
                          <a:spcPct val="100000"/>
                        </a:lnSpc>
                        <a:spcBef>
                          <a:spcPts val="0"/>
                        </a:spcBef>
                        <a:spcAft>
                          <a:spcPts val="0"/>
                        </a:spcAft>
                        <a:buClrTx/>
                        <a:buSzTx/>
                        <a:buFontTx/>
                        <a:buNone/>
                        <a:tabLst/>
                        <a:defRPr/>
                      </a:pPr>
                      <a:endParaRPr lang="en-US" sz="1000" b="1" dirty="0">
                        <a:latin typeface="+mn-lt"/>
                        <a:ea typeface="Kartika" charset="0"/>
                        <a:cs typeface="Kartika" charset="0"/>
                      </a:endParaRPr>
                    </a:p>
                    <a:p>
                      <a:pPr marL="0" marR="0" indent="0" algn="ctr" defTabSz="514350" rtl="0" eaLnBrk="1" fontAlgn="auto" latinLnBrk="0" hangingPunct="1">
                        <a:lnSpc>
                          <a:spcPct val="100000"/>
                        </a:lnSpc>
                        <a:spcBef>
                          <a:spcPts val="0"/>
                        </a:spcBef>
                        <a:spcAft>
                          <a:spcPts val="0"/>
                        </a:spcAft>
                        <a:buClrTx/>
                        <a:buSzTx/>
                        <a:buFontTx/>
                        <a:buNone/>
                        <a:tabLst/>
                        <a:defRPr/>
                      </a:pPr>
                      <a:r>
                        <a:rPr lang="en-US" sz="1000" b="1" dirty="0">
                          <a:latin typeface="+mn-lt"/>
                          <a:ea typeface="Kartika" charset="0"/>
                          <a:cs typeface="Kartika" charset="0"/>
                        </a:rPr>
                        <a:t>Drug </a:t>
                      </a:r>
                    </a:p>
                    <a:p>
                      <a:pPr algn="ctr"/>
                      <a:endParaRPr lang="en-US" sz="1000" b="1" dirty="0">
                        <a:latin typeface="+mn-lt"/>
                        <a:ea typeface="Kartika" charset="0"/>
                        <a:cs typeface="Kartika" charset="0"/>
                      </a:endParaRPr>
                    </a:p>
                  </a:txBody>
                  <a:tcPr vert="vert27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US" sz="1400" b="1" dirty="0">
                          <a:solidFill>
                            <a:srgbClr val="0432FF"/>
                          </a:solidFill>
                        </a:rPr>
                        <a:t>Phenelzine</a:t>
                      </a:r>
                    </a:p>
                  </a:txBody>
                  <a:tcPr>
                    <a:solidFill>
                      <a:srgbClr val="FF7E79">
                        <a:alpha val="50196"/>
                      </a:srgbClr>
                    </a:solidFill>
                  </a:tcPr>
                </a:tc>
                <a:tc>
                  <a:txBody>
                    <a:bodyPr/>
                    <a:lstStyle/>
                    <a:p>
                      <a:pPr algn="ctr"/>
                      <a:r>
                        <a:rPr lang="en-US" sz="1400" b="1" dirty="0">
                          <a:solidFill>
                            <a:srgbClr val="0432FF"/>
                          </a:solidFill>
                        </a:rPr>
                        <a:t>Tranylcypromine</a:t>
                      </a:r>
                    </a:p>
                  </a:txBody>
                  <a:tcPr>
                    <a:solidFill>
                      <a:srgbClr val="009193">
                        <a:alpha val="45882"/>
                      </a:srgbClr>
                    </a:solidFill>
                  </a:tcPr>
                </a:tc>
                <a:tc>
                  <a:txBody>
                    <a:bodyPr/>
                    <a:lstStyle/>
                    <a:p>
                      <a:pPr algn="ctr"/>
                      <a:r>
                        <a:rPr lang="en-US" sz="1400" b="1" dirty="0">
                          <a:solidFill>
                            <a:srgbClr val="0432FF"/>
                          </a:solidFill>
                        </a:rPr>
                        <a:t>Moclobemide</a:t>
                      </a:r>
                    </a:p>
                  </a:txBody>
                  <a:tcPr>
                    <a:solidFill>
                      <a:srgbClr val="FF9300">
                        <a:alpha val="50196"/>
                      </a:srgbClr>
                    </a:solidFill>
                  </a:tcPr>
                </a:tc>
                <a:tc>
                  <a:txBody>
                    <a:bodyPr/>
                    <a:lstStyle/>
                    <a:p>
                      <a:pPr algn="ctr"/>
                      <a:r>
                        <a:rPr lang="en-US" sz="1400" b="1" dirty="0" err="1">
                          <a:solidFill>
                            <a:srgbClr val="0432FF"/>
                          </a:solidFill>
                        </a:rPr>
                        <a:t>Selegiline</a:t>
                      </a:r>
                      <a:endParaRPr lang="en-US" sz="1400" b="1" dirty="0">
                        <a:solidFill>
                          <a:srgbClr val="0432FF"/>
                        </a:solidFill>
                      </a:endParaRPr>
                    </a:p>
                  </a:txBody>
                  <a:tcPr>
                    <a:solidFill>
                      <a:srgbClr val="D883FF">
                        <a:alpha val="50196"/>
                      </a:srgbClr>
                    </a:solidFill>
                  </a:tcPr>
                </a:tc>
                <a:extLst>
                  <a:ext uri="{0D108BD9-81ED-4DB2-BD59-A6C34878D82A}">
                    <a16:rowId xmlns:a16="http://schemas.microsoft.com/office/drawing/2014/main" xmlns="" val="10000"/>
                  </a:ext>
                </a:extLst>
              </a:tr>
              <a:tr h="261257">
                <a:tc rowSpan="2">
                  <a:txBody>
                    <a:bodyPr/>
                    <a:lstStyle/>
                    <a:p>
                      <a:pPr algn="ctr"/>
                      <a:r>
                        <a:rPr lang="en-US" sz="1400" b="1" dirty="0">
                          <a:latin typeface="+mn-lt"/>
                          <a:ea typeface="Kartika" charset="0"/>
                          <a:cs typeface="Kartika" charset="0"/>
                        </a:rPr>
                        <a:t>Type</a:t>
                      </a:r>
                      <a:r>
                        <a:rPr lang="en-US" sz="1400" b="1" baseline="0" dirty="0">
                          <a:latin typeface="+mn-lt"/>
                          <a:ea typeface="Kartika" charset="0"/>
                          <a:cs typeface="Kartika" charset="0"/>
                        </a:rPr>
                        <a:t> </a:t>
                      </a:r>
                      <a:endParaRPr lang="en-US" sz="1400" b="1" dirty="0">
                        <a:latin typeface="+mn-lt"/>
                        <a:ea typeface="Kartika" charset="0"/>
                        <a:cs typeface="Kartika" charset="0"/>
                      </a:endParaRPr>
                    </a:p>
                  </a:txBody>
                  <a:tcPr vert="vert270" anchor="ctr">
                    <a:lnT w="12700" cap="flat" cmpd="sng" algn="ctr">
                      <a:solidFill>
                        <a:schemeClr val="tx1"/>
                      </a:solidFill>
                      <a:prstDash val="solid"/>
                      <a:round/>
                      <a:headEnd type="none" w="med" len="med"/>
                      <a:tailEnd type="none" w="med" len="med"/>
                    </a:lnT>
                    <a:solidFill>
                      <a:schemeClr val="accent4"/>
                    </a:solidFill>
                  </a:tcPr>
                </a:tc>
                <a:tc gridSpan="2">
                  <a:txBody>
                    <a:bodyPr/>
                    <a:lstStyle/>
                    <a:p>
                      <a:pPr algn="ctr"/>
                      <a:r>
                        <a:rPr lang="en-US" sz="1050" b="0" dirty="0">
                          <a:solidFill>
                            <a:srgbClr val="FF0000"/>
                          </a:solidFill>
                        </a:rPr>
                        <a:t>Non- selective </a:t>
                      </a:r>
                      <a:r>
                        <a:rPr lang="en-US" sz="1050" b="0" dirty="0">
                          <a:solidFill>
                            <a:srgbClr val="00B050"/>
                          </a:solidFill>
                        </a:rPr>
                        <a:t>mostly in labs not for patients</a:t>
                      </a:r>
                    </a:p>
                  </a:txBody>
                  <a:tcPr/>
                </a:tc>
                <a:tc hMerge="1">
                  <a:txBody>
                    <a:bodyPr/>
                    <a:lstStyle/>
                    <a:p>
                      <a:endParaRPr lang="en-US"/>
                    </a:p>
                  </a:txBody>
                  <a:tcPr/>
                </a:tc>
                <a:tc gridSpan="2">
                  <a:txBody>
                    <a:bodyPr/>
                    <a:lstStyle/>
                    <a:p>
                      <a:pPr marL="0" marR="0" indent="0" algn="ctr" defTabSz="514350" rtl="0" eaLnBrk="1" fontAlgn="auto" latinLnBrk="0" hangingPunct="1">
                        <a:lnSpc>
                          <a:spcPct val="100000"/>
                        </a:lnSpc>
                        <a:spcBef>
                          <a:spcPts val="0"/>
                        </a:spcBef>
                        <a:spcAft>
                          <a:spcPts val="0"/>
                        </a:spcAft>
                        <a:buClrTx/>
                        <a:buSzTx/>
                        <a:buFontTx/>
                        <a:buNone/>
                        <a:tabLst/>
                        <a:defRPr/>
                      </a:pPr>
                      <a:r>
                        <a:rPr lang="en-US" sz="1050" b="0" dirty="0" smtClean="0">
                          <a:solidFill>
                            <a:srgbClr val="00B050"/>
                          </a:solidFill>
                        </a:rPr>
                        <a:t>Selective</a:t>
                      </a:r>
                      <a:r>
                        <a:rPr lang="en-US" sz="1050" b="0" dirty="0" smtClean="0">
                          <a:solidFill>
                            <a:srgbClr val="FF0000"/>
                          </a:solidFill>
                        </a:rPr>
                        <a:t> </a:t>
                      </a:r>
                      <a:r>
                        <a:rPr lang="en-US" sz="1050" b="0" dirty="0" smtClean="0">
                          <a:solidFill>
                            <a:schemeClr val="tx1"/>
                          </a:solidFill>
                        </a:rPr>
                        <a:t>and</a:t>
                      </a:r>
                      <a:r>
                        <a:rPr lang="en-US" sz="1050" b="0" baseline="0" dirty="0" smtClean="0">
                          <a:solidFill>
                            <a:schemeClr val="tx1"/>
                          </a:solidFill>
                        </a:rPr>
                        <a:t> </a:t>
                      </a:r>
                      <a:r>
                        <a:rPr lang="en-US" sz="1050" b="0" dirty="0" smtClean="0">
                          <a:solidFill>
                            <a:schemeClr val="tx1"/>
                          </a:solidFill>
                        </a:rPr>
                        <a:t>Reversible.</a:t>
                      </a:r>
                    </a:p>
                    <a:p>
                      <a:pPr algn="ctr"/>
                      <a:r>
                        <a:rPr lang="en-US" sz="1050" b="1" dirty="0" smtClean="0">
                          <a:solidFill>
                            <a:srgbClr val="FF0000"/>
                          </a:solidFill>
                        </a:rPr>
                        <a:t>* better !</a:t>
                      </a:r>
                      <a:endParaRPr lang="en-US" sz="1050" b="1" dirty="0">
                        <a:solidFill>
                          <a:srgbClr val="FF0000"/>
                        </a:solidFill>
                      </a:endParaRPr>
                    </a:p>
                  </a:txBody>
                  <a:tcPr/>
                </a:tc>
                <a:tc hMerge="1">
                  <a:txBody>
                    <a:bodyPr/>
                    <a:lstStyle/>
                    <a:p>
                      <a:endParaRPr lang="en-US"/>
                    </a:p>
                  </a:txBody>
                  <a:tcPr/>
                </a:tc>
                <a:extLst>
                  <a:ext uri="{0D108BD9-81ED-4DB2-BD59-A6C34878D82A}">
                    <a16:rowId xmlns:a16="http://schemas.microsoft.com/office/drawing/2014/main" xmlns="" val="10001"/>
                  </a:ext>
                </a:extLst>
              </a:tr>
              <a:tr h="320143">
                <a:tc vMerge="1">
                  <a:txBody>
                    <a:bodyPr/>
                    <a:lstStyle/>
                    <a:p>
                      <a:endParaRPr lang="en-US"/>
                    </a:p>
                  </a:txBody>
                  <a:tcPr/>
                </a:tc>
                <a:tc gridSpan="2">
                  <a:txBody>
                    <a:bodyPr/>
                    <a:lstStyle/>
                    <a:p>
                      <a:pPr algn="ctr"/>
                      <a:r>
                        <a:rPr lang="en-US" sz="1050" b="0" dirty="0"/>
                        <a:t>Irreversible (</a:t>
                      </a:r>
                      <a:r>
                        <a:rPr lang="en-US" sz="1100" b="1" kern="1200" dirty="0">
                          <a:solidFill>
                            <a:srgbClr val="0432FF"/>
                          </a:solidFill>
                          <a:latin typeface="+mn-lt"/>
                          <a:ea typeface="+mn-ea"/>
                          <a:cs typeface="+mn-cs"/>
                        </a:rPr>
                        <a:t>phenelzine</a:t>
                      </a:r>
                      <a:r>
                        <a:rPr lang="en-US" sz="1050" b="0" dirty="0"/>
                        <a:t>) long acting ( 2-3 weeks) Non-selective = act on MAO A &amp; B</a:t>
                      </a:r>
                      <a:endParaRPr lang="en-US" sz="1050" b="0" dirty="0">
                        <a:solidFill>
                          <a:srgbClr val="0432FF"/>
                        </a:solidFill>
                      </a:endParaRPr>
                    </a:p>
                  </a:txBody>
                  <a:tcPr/>
                </a:tc>
                <a:tc hMerge="1">
                  <a:txBody>
                    <a:bodyPr/>
                    <a:lstStyle/>
                    <a:p>
                      <a:endParaRPr lang="en-US"/>
                    </a:p>
                  </a:txBody>
                  <a:tcPr/>
                </a:tc>
                <a:tc>
                  <a:txBody>
                    <a:bodyPr/>
                    <a:lstStyle/>
                    <a:p>
                      <a:pPr algn="ctr"/>
                      <a:r>
                        <a:rPr lang="en-US" sz="1050" b="0" dirty="0"/>
                        <a:t>Act on </a:t>
                      </a:r>
                      <a:r>
                        <a:rPr lang="en-US" sz="1050" b="0" dirty="0">
                          <a:solidFill>
                            <a:srgbClr val="FF0000"/>
                          </a:solidFill>
                        </a:rPr>
                        <a:t>MAO-A </a:t>
                      </a:r>
                    </a:p>
                    <a:p>
                      <a:pPr marL="171450" indent="-171450" algn="ctr">
                        <a:buFontTx/>
                        <a:buChar char="-"/>
                      </a:pPr>
                      <a:r>
                        <a:rPr lang="en-US" sz="1050" b="0" dirty="0"/>
                        <a:t>Anti depressant action</a:t>
                      </a:r>
                      <a:r>
                        <a:rPr lang="en-US" sz="1050" b="0" dirty="0" smtClean="0"/>
                        <a:t>.</a:t>
                      </a:r>
                    </a:p>
                    <a:p>
                      <a:pPr marL="171450" indent="-171450" algn="ctr">
                        <a:buFontTx/>
                        <a:buChar char="-"/>
                      </a:pPr>
                      <a:r>
                        <a:rPr lang="en-US" sz="1050" b="0" dirty="0" smtClean="0"/>
                        <a:t>Short </a:t>
                      </a:r>
                      <a:r>
                        <a:rPr lang="en-US" sz="1050" b="0" dirty="0"/>
                        <a:t>acting </a:t>
                      </a:r>
                    </a:p>
                  </a:txBody>
                  <a:tcPr/>
                </a:tc>
                <a:tc>
                  <a:txBody>
                    <a:bodyPr/>
                    <a:lstStyle/>
                    <a:p>
                      <a:pPr algn="ctr"/>
                      <a:r>
                        <a:rPr lang="en-US" sz="1050" b="0" dirty="0"/>
                        <a:t>Act on </a:t>
                      </a:r>
                      <a:r>
                        <a:rPr lang="en-US" sz="1050" b="0" dirty="0">
                          <a:solidFill>
                            <a:srgbClr val="FF0000"/>
                          </a:solidFill>
                        </a:rPr>
                        <a:t>MAO-B</a:t>
                      </a:r>
                      <a:r>
                        <a:rPr lang="en-US" sz="1050" b="0" dirty="0"/>
                        <a:t> - Used in the treatment of Parkinsonism</a:t>
                      </a:r>
                      <a:r>
                        <a:rPr lang="en-US" sz="1050" b="0" dirty="0" smtClean="0"/>
                        <a:t>.</a:t>
                      </a:r>
                    </a:p>
                    <a:p>
                      <a:pPr algn="ctr"/>
                      <a:r>
                        <a:rPr lang="en-US" sz="1050" b="1" dirty="0" smtClean="0">
                          <a:solidFill>
                            <a:srgbClr val="FF0000"/>
                          </a:solidFill>
                        </a:rPr>
                        <a:t>*better !</a:t>
                      </a:r>
                      <a:endParaRPr lang="en-US" sz="1050" b="1" dirty="0">
                        <a:solidFill>
                          <a:srgbClr val="FF0000"/>
                        </a:solidFill>
                      </a:endParaRPr>
                    </a:p>
                  </a:txBody>
                  <a:tcPr/>
                </a:tc>
                <a:extLst>
                  <a:ext uri="{0D108BD9-81ED-4DB2-BD59-A6C34878D82A}">
                    <a16:rowId xmlns:a16="http://schemas.microsoft.com/office/drawing/2014/main" xmlns="" val="10002"/>
                  </a:ext>
                </a:extLst>
              </a:tr>
              <a:tr h="1007438">
                <a:tc>
                  <a:txBody>
                    <a:bodyPr/>
                    <a:lstStyle/>
                    <a:p>
                      <a:pPr algn="ctr"/>
                      <a:r>
                        <a:rPr lang="en-US" sz="1400" b="1" dirty="0">
                          <a:latin typeface="+mn-lt"/>
                          <a:ea typeface="Kartika" charset="0"/>
                          <a:cs typeface="Kartika" charset="0"/>
                        </a:rPr>
                        <a:t>Clinical</a:t>
                      </a:r>
                      <a:r>
                        <a:rPr lang="en-US" sz="1400" b="1" baseline="0" dirty="0">
                          <a:latin typeface="+mn-lt"/>
                          <a:ea typeface="Kartika" charset="0"/>
                          <a:cs typeface="Kartika" charset="0"/>
                        </a:rPr>
                        <a:t> uses </a:t>
                      </a:r>
                      <a:endParaRPr lang="en-US" sz="1400" b="1" dirty="0">
                        <a:latin typeface="+mn-lt"/>
                        <a:ea typeface="Kartika" charset="0"/>
                        <a:cs typeface="Kartika" charset="0"/>
                      </a:endParaRPr>
                    </a:p>
                  </a:txBody>
                  <a:tcPr vert="vert270" anchor="ctr">
                    <a:solidFill>
                      <a:schemeClr val="accent4"/>
                    </a:solidFill>
                  </a:tcPr>
                </a:tc>
                <a:tc gridSpan="4">
                  <a:txBody>
                    <a:bodyPr/>
                    <a:lstStyle/>
                    <a:p>
                      <a:pPr marL="0" marR="0" indent="0" algn="l" defTabSz="514350" rtl="0" eaLnBrk="1" fontAlgn="auto" latinLnBrk="0" hangingPunct="1">
                        <a:lnSpc>
                          <a:spcPct val="100000"/>
                        </a:lnSpc>
                        <a:spcBef>
                          <a:spcPts val="0"/>
                        </a:spcBef>
                        <a:spcAft>
                          <a:spcPts val="0"/>
                        </a:spcAft>
                        <a:buClrTx/>
                        <a:buSzTx/>
                        <a:buFont typeface="Wingdings" charset="2"/>
                        <a:buNone/>
                        <a:tabLst/>
                        <a:defRPr/>
                      </a:pPr>
                      <a:r>
                        <a:rPr lang="en-US" sz="1100" dirty="0"/>
                        <a:t>Only used for refractory cases and in </a:t>
                      </a:r>
                      <a:r>
                        <a:rPr lang="en-US" sz="1100" b="1" dirty="0">
                          <a:solidFill>
                            <a:srgbClr val="FF0000"/>
                          </a:solidFill>
                        </a:rPr>
                        <a:t>atypical depression </a:t>
                      </a:r>
                      <a:r>
                        <a:rPr lang="en-US" sz="1100" dirty="0"/>
                        <a:t>where phobia and anxiety are prominent symptoms., and have a </a:t>
                      </a:r>
                      <a:r>
                        <a:rPr lang="en-US" sz="1100" b="1" dirty="0">
                          <a:solidFill>
                            <a:srgbClr val="FF0000"/>
                          </a:solidFill>
                        </a:rPr>
                        <a:t>limited uses because</a:t>
                      </a:r>
                      <a:r>
                        <a:rPr lang="en-US" sz="1100" dirty="0"/>
                        <a:t>: </a:t>
                      </a: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100" dirty="0"/>
                        <a:t>ADRs </a:t>
                      </a: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100" dirty="0"/>
                        <a:t>food and drug interactions </a:t>
                      </a:r>
                    </a:p>
                    <a:p>
                      <a:pPr marL="171450" marR="0" indent="-171450" algn="l" defTabSz="514350" rtl="0" eaLnBrk="1" fontAlgn="auto" latinLnBrk="0" hangingPunct="1">
                        <a:lnSpc>
                          <a:spcPct val="100000"/>
                        </a:lnSpc>
                        <a:spcBef>
                          <a:spcPts val="0"/>
                        </a:spcBef>
                        <a:spcAft>
                          <a:spcPts val="0"/>
                        </a:spcAft>
                        <a:buClrTx/>
                        <a:buSzTx/>
                        <a:buFont typeface="Wingdings" charset="2"/>
                        <a:buChar char="Ø"/>
                        <a:tabLst/>
                        <a:defRPr/>
                      </a:pPr>
                      <a:r>
                        <a:rPr lang="en-US" sz="1100" dirty="0"/>
                        <a:t>low antidepressant efficacy</a:t>
                      </a:r>
                      <a:endParaRPr lang="en-US" sz="1100" dirty="0">
                        <a:solidFill>
                          <a:schemeClr val="bg1">
                            <a:lumMod val="50000"/>
                          </a:schemeClr>
                        </a:solidFill>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276821">
                <a:tc rowSpan="2">
                  <a:txBody>
                    <a:bodyPr/>
                    <a:lstStyle/>
                    <a:p>
                      <a:pPr algn="ctr"/>
                      <a:r>
                        <a:rPr lang="en-US" sz="1400" b="1" dirty="0">
                          <a:latin typeface="+mn-lt"/>
                          <a:ea typeface="Kartika" charset="0"/>
                          <a:cs typeface="Kartika" charset="0"/>
                        </a:rPr>
                        <a:t>ADRs</a:t>
                      </a:r>
                    </a:p>
                  </a:txBody>
                  <a:tcPr vert="vert270" anchor="ctr">
                    <a:solidFill>
                      <a:schemeClr val="accent4"/>
                    </a:solidFill>
                  </a:tcPr>
                </a:tc>
                <a:tc gridSpan="4">
                  <a:txBody>
                    <a:bodyPr/>
                    <a:lstStyle/>
                    <a:p>
                      <a:pPr algn="ctr"/>
                      <a:r>
                        <a:rPr lang="en-US" sz="1200" b="0" dirty="0">
                          <a:solidFill>
                            <a:srgbClr val="FF0000"/>
                          </a:solidFill>
                        </a:rPr>
                        <a:t>Anti-muscarinic effects , Postural hypotension</a:t>
                      </a:r>
                      <a:r>
                        <a:rPr lang="en-US" sz="1200" b="0" dirty="0"/>
                        <a:t>, Sedation, sleep disturbance, </a:t>
                      </a:r>
                      <a:r>
                        <a:rPr lang="en-US" sz="1200" b="0" dirty="0">
                          <a:solidFill>
                            <a:srgbClr val="FF0000"/>
                          </a:solidFill>
                        </a:rPr>
                        <a:t>Weight gain</a:t>
                      </a:r>
                      <a:endParaRPr lang="en-US" sz="1200" b="0" kern="1200" dirty="0">
                        <a:solidFill>
                          <a:srgbClr val="00B050"/>
                        </a:solidFill>
                        <a:latin typeface="+mn-lt"/>
                        <a:ea typeface="+mn-ea"/>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571500">
                <a:tc vMerge="1">
                  <a:txBody>
                    <a:bodyPr/>
                    <a:lstStyle/>
                    <a:p>
                      <a:endParaRPr lang="en-US"/>
                    </a:p>
                  </a:txBody>
                  <a:tcPr/>
                </a:tc>
                <a:tc gridSpan="2">
                  <a:txBody>
                    <a:bodyPr/>
                    <a:lstStyle/>
                    <a:p>
                      <a:pPr marL="0" indent="0">
                        <a:buFont typeface="Wingdings" charset="2"/>
                        <a:buNone/>
                      </a:pPr>
                      <a:r>
                        <a:rPr lang="en-US" sz="1200" dirty="0">
                          <a:solidFill>
                            <a:schemeClr val="tx1"/>
                          </a:solidFill>
                        </a:rPr>
                        <a:t>Specific ADRs for </a:t>
                      </a:r>
                      <a:r>
                        <a:rPr lang="en-US" sz="1200" dirty="0"/>
                        <a:t>(</a:t>
                      </a:r>
                      <a:r>
                        <a:rPr lang="en-US" sz="1200" b="1" dirty="0" err="1">
                          <a:solidFill>
                            <a:srgbClr val="0432FF"/>
                          </a:solidFill>
                        </a:rPr>
                        <a:t>Phenelzine</a:t>
                      </a:r>
                      <a:r>
                        <a:rPr lang="en-US" sz="1200" dirty="0"/>
                        <a:t>)</a:t>
                      </a:r>
                    </a:p>
                    <a:p>
                      <a:pPr marL="171450" indent="-171450">
                        <a:buFont typeface="Wingdings" charset="2"/>
                        <a:buChar char="Ø"/>
                      </a:pPr>
                      <a:r>
                        <a:rPr lang="en-US" sz="1100" b="1" dirty="0">
                          <a:solidFill>
                            <a:srgbClr val="FF0000"/>
                          </a:solidFill>
                        </a:rPr>
                        <a:t>Sexual dysfunction </a:t>
                      </a:r>
                    </a:p>
                    <a:p>
                      <a:pPr marL="171450" indent="-171450">
                        <a:buFont typeface="Wingdings" charset="2"/>
                        <a:buChar char="Ø"/>
                      </a:pPr>
                      <a:r>
                        <a:rPr lang="en-US" sz="1100" b="1" dirty="0">
                          <a:solidFill>
                            <a:srgbClr val="FF0000"/>
                          </a:solidFill>
                        </a:rPr>
                        <a:t>Hepatotoxicity</a:t>
                      </a:r>
                      <a:endParaRPr lang="en-US" sz="1100" b="1" kern="1200" dirty="0">
                        <a:solidFill>
                          <a:srgbClr val="FF0000"/>
                        </a:solidFill>
                        <a:latin typeface="+mn-lt"/>
                        <a:ea typeface="+mn-ea"/>
                        <a:cs typeface="+mn-cs"/>
                      </a:endParaRPr>
                    </a:p>
                  </a:txBody>
                  <a:tcPr/>
                </a:tc>
                <a:tc hMerge="1">
                  <a:txBody>
                    <a:bodyPr/>
                    <a:lstStyle/>
                    <a:p>
                      <a:endParaRPr lang="en-US"/>
                    </a:p>
                  </a:txBody>
                  <a:tcPr/>
                </a:tc>
                <a:tc gridSpan="2">
                  <a:txBody>
                    <a:bodyPr/>
                    <a:lstStyle/>
                    <a:p>
                      <a:pPr marL="0" marR="0" indent="0" algn="l" defTabSz="514350" rtl="1" eaLnBrk="1" fontAlgn="auto" latinLnBrk="0" hangingPunct="1">
                        <a:lnSpc>
                          <a:spcPct val="100000"/>
                        </a:lnSpc>
                        <a:spcBef>
                          <a:spcPts val="0"/>
                        </a:spcBef>
                        <a:spcAft>
                          <a:spcPts val="0"/>
                        </a:spcAft>
                        <a:buClrTx/>
                        <a:buSzTx/>
                        <a:buFontTx/>
                        <a:buNone/>
                        <a:tabLst/>
                        <a:defRPr/>
                      </a:pPr>
                      <a:r>
                        <a:rPr lang="en-US" sz="1050" kern="1200" dirty="0" smtClean="0">
                          <a:solidFill>
                            <a:srgbClr val="00B050"/>
                          </a:solidFill>
                          <a:latin typeface="+mn-lt"/>
                          <a:ea typeface="+mn-ea"/>
                          <a:cs typeface="+mn-cs"/>
                        </a:rPr>
                        <a:t>the</a:t>
                      </a:r>
                      <a:r>
                        <a:rPr lang="en-US" sz="1050" kern="1200" baseline="0" dirty="0" smtClean="0">
                          <a:solidFill>
                            <a:srgbClr val="00B050"/>
                          </a:solidFill>
                          <a:latin typeface="+mn-lt"/>
                          <a:ea typeface="+mn-ea"/>
                          <a:cs typeface="+mn-cs"/>
                        </a:rPr>
                        <a:t> side effects is stronger than TCAs.</a:t>
                      </a:r>
                      <a:endParaRPr lang="en-US" sz="1050" kern="1200" dirty="0">
                        <a:solidFill>
                          <a:srgbClr val="007A00"/>
                        </a:solidFill>
                        <a:latin typeface="+mn-lt"/>
                        <a:ea typeface="+mn-ea"/>
                        <a:cs typeface="+mn-cs"/>
                      </a:endParaRPr>
                    </a:p>
                  </a:txBody>
                  <a:tcPr/>
                </a:tc>
                <a:tc hMerge="1">
                  <a:txBody>
                    <a:bodyPr/>
                    <a:lstStyle/>
                    <a:p>
                      <a:endParaRPr lang="en-US"/>
                    </a:p>
                  </a:txBody>
                  <a:tcPr/>
                </a:tc>
                <a:extLst>
                  <a:ext uri="{0D108BD9-81ED-4DB2-BD59-A6C34878D82A}">
                    <a16:rowId xmlns:a16="http://schemas.microsoft.com/office/drawing/2014/main" xmlns="" val="10005"/>
                  </a:ext>
                </a:extLst>
              </a:tr>
              <a:tr h="1070795">
                <a:tc>
                  <a:txBody>
                    <a:bodyPr/>
                    <a:lstStyle/>
                    <a:p>
                      <a:pPr algn="ctr"/>
                      <a:r>
                        <a:rPr lang="en-US" sz="1400" b="1" dirty="0">
                          <a:latin typeface="+mn-lt"/>
                          <a:ea typeface="Kartika" charset="0"/>
                          <a:cs typeface="Kartika" charset="0"/>
                        </a:rPr>
                        <a:t>Drugs</a:t>
                      </a:r>
                      <a:r>
                        <a:rPr lang="en-US" sz="1400" b="1" baseline="0" dirty="0">
                          <a:latin typeface="+mn-lt"/>
                          <a:ea typeface="Kartika" charset="0"/>
                          <a:cs typeface="Kartika" charset="0"/>
                        </a:rPr>
                        <a:t> interactions </a:t>
                      </a:r>
                      <a:endParaRPr lang="en-US" sz="1400" b="1" dirty="0">
                        <a:latin typeface="+mn-lt"/>
                        <a:ea typeface="Kartika" charset="0"/>
                        <a:cs typeface="Kartika" charset="0"/>
                      </a:endParaRPr>
                    </a:p>
                  </a:txBody>
                  <a:tcPr vert="vert270" anchor="ctr">
                    <a:solidFill>
                      <a:schemeClr val="accent4"/>
                    </a:solidFill>
                  </a:tcPr>
                </a:tc>
                <a:tc gridSpan="4">
                  <a:txBody>
                    <a:bodyPr/>
                    <a:lstStyle/>
                    <a:p>
                      <a:pPr marL="0" indent="0">
                        <a:buFont typeface="Wingdings" charset="2"/>
                        <a:buNone/>
                      </a:pPr>
                      <a:r>
                        <a:rPr lang="en-US" sz="1150" b="1" dirty="0"/>
                        <a:t>1-</a:t>
                      </a:r>
                      <a:r>
                        <a:rPr lang="en-US" sz="1150" dirty="0"/>
                        <a:t> </a:t>
                      </a:r>
                      <a:r>
                        <a:rPr lang="en-US" sz="1150" b="1" dirty="0">
                          <a:solidFill>
                            <a:srgbClr val="0432FF"/>
                          </a:solidFill>
                        </a:rPr>
                        <a:t>Pethidine</a:t>
                      </a:r>
                      <a:r>
                        <a:rPr lang="ar-SA" sz="1150" b="1" dirty="0">
                          <a:solidFill>
                            <a:srgbClr val="0432FF"/>
                          </a:solidFill>
                        </a:rPr>
                        <a:t> </a:t>
                      </a:r>
                      <a:r>
                        <a:rPr lang="en-US" sz="1150" b="0" dirty="0">
                          <a:solidFill>
                            <a:srgbClr val="007A00"/>
                          </a:solidFill>
                        </a:rPr>
                        <a:t>pain killer</a:t>
                      </a:r>
                      <a:r>
                        <a:rPr lang="en-US" sz="1150" dirty="0"/>
                        <a:t>: </a:t>
                      </a:r>
                      <a:r>
                        <a:rPr lang="en-US" sz="1150" b="1" dirty="0">
                          <a:solidFill>
                            <a:srgbClr val="FF0000"/>
                          </a:solidFill>
                        </a:rPr>
                        <a:t>MAOIs</a:t>
                      </a:r>
                      <a:r>
                        <a:rPr lang="en-US" sz="1150" dirty="0"/>
                        <a:t> interact with the opioid receptor agonist (pethidine) which may cause </a:t>
                      </a:r>
                      <a:r>
                        <a:rPr lang="en-US" sz="1150" b="1" dirty="0">
                          <a:solidFill>
                            <a:srgbClr val="FF0000"/>
                          </a:solidFill>
                        </a:rPr>
                        <a:t>severe hyperpyrexia, restlessness, coma, hypotension. </a:t>
                      </a:r>
                      <a:r>
                        <a:rPr lang="en-US" sz="1150" kern="1200" dirty="0" smtClean="0">
                          <a:solidFill>
                            <a:schemeClr val="tx1"/>
                          </a:solidFill>
                          <a:latin typeface="+mn-lt"/>
                          <a:ea typeface="+mn-ea"/>
                          <a:cs typeface="+mn-cs"/>
                        </a:rPr>
                        <a:t>The mechanism still unclear – but it is likely that an abnormal pethidine metabolite is produced because of inhibition of normal demethylation pathway.</a:t>
                      </a:r>
                      <a:endParaRPr lang="en-US" sz="1150" kern="1200" dirty="0">
                        <a:solidFill>
                          <a:schemeClr val="tx1"/>
                        </a:solidFill>
                        <a:latin typeface="+mn-lt"/>
                        <a:ea typeface="+mn-ea"/>
                        <a:cs typeface="+mn-cs"/>
                      </a:endParaRPr>
                    </a:p>
                    <a:p>
                      <a:pPr marL="0" indent="0">
                        <a:buFont typeface="Wingdings" charset="2"/>
                        <a:buNone/>
                      </a:pPr>
                      <a:r>
                        <a:rPr lang="en-US" sz="1150" b="1" dirty="0"/>
                        <a:t>2-</a:t>
                      </a:r>
                      <a:r>
                        <a:rPr lang="en-US" sz="1150" dirty="0"/>
                        <a:t> </a:t>
                      </a:r>
                      <a:r>
                        <a:rPr lang="en-US" sz="1150" b="1" kern="1200" dirty="0">
                          <a:solidFill>
                            <a:srgbClr val="0432FF"/>
                          </a:solidFill>
                          <a:latin typeface="+mn-lt"/>
                          <a:ea typeface="+mn-ea"/>
                          <a:cs typeface="+mn-cs"/>
                        </a:rPr>
                        <a:t>Levodopa</a:t>
                      </a:r>
                      <a:r>
                        <a:rPr lang="ar-SA" sz="1150" b="1" kern="1200" dirty="0">
                          <a:solidFill>
                            <a:srgbClr val="0432FF"/>
                          </a:solidFill>
                          <a:latin typeface="+mn-lt"/>
                          <a:ea typeface="+mn-ea"/>
                          <a:cs typeface="+mn-cs"/>
                        </a:rPr>
                        <a:t> </a:t>
                      </a:r>
                      <a:r>
                        <a:rPr lang="en-US" sz="1150" b="0" kern="1200" dirty="0">
                          <a:solidFill>
                            <a:srgbClr val="007A00"/>
                          </a:solidFill>
                          <a:latin typeface="+mn-lt"/>
                          <a:ea typeface="+mn-ea"/>
                          <a:cs typeface="+mn-cs"/>
                        </a:rPr>
                        <a:t>for</a:t>
                      </a:r>
                      <a:r>
                        <a:rPr lang="en-US" sz="1150" b="0" kern="1200" baseline="0" dirty="0">
                          <a:solidFill>
                            <a:srgbClr val="007A00"/>
                          </a:solidFill>
                          <a:latin typeface="+mn-lt"/>
                          <a:ea typeface="+mn-ea"/>
                          <a:cs typeface="+mn-cs"/>
                        </a:rPr>
                        <a:t> parkinsonism</a:t>
                      </a:r>
                      <a:r>
                        <a:rPr lang="en-US" sz="1150" dirty="0"/>
                        <a:t>: Precursor of dopamine can interact with MAOIs leading to </a:t>
                      </a:r>
                      <a:r>
                        <a:rPr lang="en-US" sz="1150" b="1" dirty="0">
                          <a:solidFill>
                            <a:srgbClr val="FF0000"/>
                          </a:solidFill>
                        </a:rPr>
                        <a:t>hypertensive crisis. </a:t>
                      </a:r>
                    </a:p>
                    <a:p>
                      <a:pPr marL="0" indent="0">
                        <a:buFont typeface="Wingdings" charset="2"/>
                        <a:buNone/>
                      </a:pPr>
                      <a:r>
                        <a:rPr lang="en-US" sz="1150" b="1" dirty="0"/>
                        <a:t>3-</a:t>
                      </a:r>
                      <a:r>
                        <a:rPr lang="en-US" sz="1150" dirty="0"/>
                        <a:t> </a:t>
                      </a:r>
                      <a:r>
                        <a:rPr lang="en-US" sz="1150" b="1" kern="1200" dirty="0">
                          <a:solidFill>
                            <a:srgbClr val="0432FF"/>
                          </a:solidFill>
                          <a:latin typeface="+mn-lt"/>
                          <a:ea typeface="+mn-ea"/>
                          <a:cs typeface="+mn-cs"/>
                        </a:rPr>
                        <a:t>Amphetamine and Ephedrine</a:t>
                      </a:r>
                      <a:r>
                        <a:rPr lang="ar-SA" sz="1150" b="1" kern="1200" dirty="0">
                          <a:solidFill>
                            <a:srgbClr val="0432FF"/>
                          </a:solidFill>
                          <a:latin typeface="+mn-lt"/>
                          <a:ea typeface="+mn-ea"/>
                          <a:cs typeface="+mn-cs"/>
                        </a:rPr>
                        <a:t> </a:t>
                      </a:r>
                      <a:r>
                        <a:rPr lang="en-US" sz="1150" b="0" kern="1200" dirty="0">
                          <a:solidFill>
                            <a:srgbClr val="007A00"/>
                          </a:solidFill>
                          <a:latin typeface="+mn-lt"/>
                          <a:ea typeface="+mn-ea"/>
                          <a:cs typeface="+mn-cs"/>
                        </a:rPr>
                        <a:t>with allergic conditions</a:t>
                      </a:r>
                      <a:r>
                        <a:rPr lang="en-US" sz="1150" dirty="0"/>
                        <a:t>: Indirectly acting sympathomimetic can interact with</a:t>
                      </a:r>
                      <a:r>
                        <a:rPr lang="en-US" sz="1150" b="1" kern="1200" dirty="0">
                          <a:solidFill>
                            <a:srgbClr val="0432FF"/>
                          </a:solidFill>
                          <a:latin typeface="+mn-lt"/>
                          <a:ea typeface="+mn-ea"/>
                          <a:cs typeface="+mn-cs"/>
                        </a:rPr>
                        <a:t> MAOIs </a:t>
                      </a:r>
                      <a:r>
                        <a:rPr lang="en-US" sz="1150" dirty="0"/>
                        <a:t>causing the liberation of accumulated monoamines </a:t>
                      </a:r>
                      <a:r>
                        <a:rPr lang="en-US" sz="1150" dirty="0">
                          <a:solidFill>
                            <a:srgbClr val="00B050"/>
                          </a:solidFill>
                        </a:rPr>
                        <a:t>(</a:t>
                      </a:r>
                      <a:r>
                        <a:rPr lang="en-US" sz="1150" b="1" kern="1200" dirty="0">
                          <a:solidFill>
                            <a:srgbClr val="00B050"/>
                          </a:solidFill>
                          <a:latin typeface="+mn-lt"/>
                          <a:ea typeface="+mn-ea"/>
                          <a:cs typeface="+mn-cs"/>
                        </a:rPr>
                        <a:t>NE</a:t>
                      </a:r>
                      <a:r>
                        <a:rPr lang="en-US" sz="1150" dirty="0">
                          <a:solidFill>
                            <a:srgbClr val="00B050"/>
                          </a:solidFill>
                        </a:rPr>
                        <a:t>) </a:t>
                      </a:r>
                      <a:r>
                        <a:rPr lang="en-US" sz="1150" dirty="0"/>
                        <a:t>in neuronal terminals leading to hypertensive crisis</a:t>
                      </a:r>
                    </a:p>
                    <a:p>
                      <a:pPr marL="0" indent="0">
                        <a:buFont typeface="Wingdings" charset="2"/>
                        <a:buNone/>
                      </a:pPr>
                      <a:r>
                        <a:rPr lang="en-US" sz="1150" b="1" dirty="0"/>
                        <a:t>4-</a:t>
                      </a:r>
                      <a:r>
                        <a:rPr lang="en-US" sz="1150" dirty="0"/>
                        <a:t> </a:t>
                      </a:r>
                      <a:r>
                        <a:rPr lang="en-US" sz="1150" b="1" kern="1200" dirty="0">
                          <a:solidFill>
                            <a:srgbClr val="0432FF"/>
                          </a:solidFill>
                          <a:latin typeface="+mn-lt"/>
                          <a:ea typeface="+mn-ea"/>
                          <a:cs typeface="+mn-cs"/>
                        </a:rPr>
                        <a:t>TCAs</a:t>
                      </a:r>
                      <a:r>
                        <a:rPr lang="en-US" sz="1150" dirty="0"/>
                        <a:t>: (inhibitors of monoamine reuptake) can interact with MAOIs (inhibitors of monoamine degradation) leading to accumulation of monoamines </a:t>
                      </a:r>
                      <a:r>
                        <a:rPr lang="en-US" sz="1150" dirty="0">
                          <a:solidFill>
                            <a:srgbClr val="00B050"/>
                          </a:solidFill>
                        </a:rPr>
                        <a:t>(</a:t>
                      </a:r>
                      <a:r>
                        <a:rPr lang="en-US" sz="1150" b="1" kern="1200" dirty="0">
                          <a:solidFill>
                            <a:srgbClr val="00B050"/>
                          </a:solidFill>
                          <a:latin typeface="+mn-lt"/>
                          <a:ea typeface="+mn-ea"/>
                          <a:cs typeface="+mn-cs"/>
                        </a:rPr>
                        <a:t>NE</a:t>
                      </a:r>
                      <a:r>
                        <a:rPr lang="en-US" sz="1150" dirty="0">
                          <a:solidFill>
                            <a:srgbClr val="00B050"/>
                          </a:solidFill>
                        </a:rPr>
                        <a:t>) </a:t>
                      </a:r>
                      <a:r>
                        <a:rPr lang="en-US" sz="1150" dirty="0"/>
                        <a:t>which will cause </a:t>
                      </a:r>
                      <a:r>
                        <a:rPr lang="en-US" sz="1150" b="1" dirty="0">
                          <a:solidFill>
                            <a:srgbClr val="FF0000"/>
                          </a:solidFill>
                        </a:rPr>
                        <a:t>hypertensive crisis. </a:t>
                      </a:r>
                    </a:p>
                    <a:p>
                      <a:pPr marL="0" indent="0">
                        <a:buFont typeface="Wingdings" charset="2"/>
                        <a:buNone/>
                      </a:pPr>
                      <a:r>
                        <a:rPr lang="en-US" sz="1150" b="1" dirty="0"/>
                        <a:t>5-</a:t>
                      </a:r>
                      <a:r>
                        <a:rPr lang="en-US" sz="1150" dirty="0"/>
                        <a:t> </a:t>
                      </a:r>
                      <a:r>
                        <a:rPr lang="en-US" sz="1150" b="1" kern="1200" dirty="0">
                          <a:solidFill>
                            <a:srgbClr val="0432FF"/>
                          </a:solidFill>
                          <a:latin typeface="+mn-lt"/>
                          <a:ea typeface="+mn-ea"/>
                          <a:cs typeface="+mn-cs"/>
                        </a:rPr>
                        <a:t>MAOIs &amp; SSRIs</a:t>
                      </a:r>
                      <a:r>
                        <a:rPr lang="en-US" sz="1150" dirty="0"/>
                        <a:t>: </a:t>
                      </a:r>
                      <a:r>
                        <a:rPr lang="en-US" sz="1150" b="1" dirty="0">
                          <a:solidFill>
                            <a:srgbClr val="FF0000"/>
                          </a:solidFill>
                        </a:rPr>
                        <a:t>Serotonin syndrome</a:t>
                      </a:r>
                      <a:r>
                        <a:rPr lang="en-US" sz="1150" dirty="0"/>
                        <a:t>. </a:t>
                      </a:r>
                      <a:r>
                        <a:rPr lang="en-US" sz="1150" b="0" strike="noStrike" kern="1200" dirty="0">
                          <a:solidFill>
                            <a:schemeClr val="tx1"/>
                          </a:solidFill>
                          <a:latin typeface="+mn-lt"/>
                          <a:ea typeface="+mn-ea"/>
                          <a:cs typeface="+mn-cs"/>
                        </a:rPr>
                        <a:t>(</a:t>
                      </a:r>
                      <a:r>
                        <a:rPr lang="en-US" sz="1150" b="0" strike="noStrike" kern="1200" dirty="0">
                          <a:solidFill>
                            <a:srgbClr val="00B050"/>
                          </a:solidFill>
                          <a:latin typeface="+mn-lt"/>
                          <a:ea typeface="+mn-ea"/>
                          <a:cs typeface="+mn-cs"/>
                        </a:rPr>
                        <a:t>give 1-2 weeks gap before initiating SSRIs</a:t>
                      </a:r>
                      <a:r>
                        <a:rPr lang="en-US" sz="1150" b="0" strike="noStrike" kern="1200" dirty="0">
                          <a:solidFill>
                            <a:schemeClr val="tx1"/>
                          </a:solidFill>
                          <a:latin typeface="+mn-lt"/>
                          <a:ea typeface="+mn-ea"/>
                          <a:cs typeface="+mn-cs"/>
                        </a:rPr>
                        <a:t>)</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bl>
          </a:graphicData>
        </a:graphic>
      </p:graphicFrame>
      <p:sp>
        <p:nvSpPr>
          <p:cNvPr id="8" name="Right Brace 7"/>
          <p:cNvSpPr/>
          <p:nvPr/>
        </p:nvSpPr>
        <p:spPr>
          <a:xfrm>
            <a:off x="2313214" y="2376619"/>
            <a:ext cx="272143" cy="4833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799420" y="2470995"/>
            <a:ext cx="1905000" cy="293157"/>
          </a:xfrm>
          <a:prstGeom prst="rect">
            <a:avLst/>
          </a:prstGeom>
          <a:noFill/>
        </p:spPr>
        <p:txBody>
          <a:bodyPr wrap="square" rtlCol="0">
            <a:spAutoFit/>
          </a:bodyPr>
          <a:lstStyle/>
          <a:p>
            <a:r>
              <a:rPr lang="en-US" b="1" dirty="0">
                <a:solidFill>
                  <a:srgbClr val="FF0000"/>
                </a:solidFill>
              </a:rPr>
              <a:t>=Low benefit/risk ratio.</a:t>
            </a:r>
          </a:p>
        </p:txBody>
      </p:sp>
      <p:sp>
        <p:nvSpPr>
          <p:cNvPr id="10" name="TextBox 9"/>
          <p:cNvSpPr txBox="1"/>
          <p:nvPr/>
        </p:nvSpPr>
        <p:spPr>
          <a:xfrm>
            <a:off x="16930" y="7782342"/>
            <a:ext cx="6841070" cy="1938992"/>
          </a:xfrm>
          <a:prstGeom prst="rect">
            <a:avLst/>
          </a:prstGeom>
          <a:noFill/>
        </p:spPr>
        <p:txBody>
          <a:bodyPr wrap="square" rtlCol="0">
            <a:spAutoFit/>
          </a:bodyPr>
          <a:lstStyle/>
          <a:p>
            <a:r>
              <a:rPr lang="en-US" sz="1200" dirty="0" smtClean="0"/>
              <a:t>This </a:t>
            </a:r>
            <a:r>
              <a:rPr lang="en-US" sz="1200" dirty="0"/>
              <a:t>occurs when </a:t>
            </a:r>
            <a:r>
              <a:rPr lang="en-US" sz="1200" b="1" dirty="0">
                <a:solidFill>
                  <a:srgbClr val="0432FF"/>
                </a:solidFill>
              </a:rPr>
              <a:t>Tyramine</a:t>
            </a:r>
            <a:r>
              <a:rPr lang="en-US" sz="1200" b="1" dirty="0"/>
              <a:t> </a:t>
            </a:r>
            <a:r>
              <a:rPr lang="en-US" sz="1200" dirty="0"/>
              <a:t>rich foods (Old cheese, Concentrated yeast products, Pickled or smoked fish, Red beans, Red Wine, Chicken liver, Sausages) are taken with </a:t>
            </a:r>
            <a:r>
              <a:rPr lang="en-US" sz="1200" b="1" dirty="0" smtClean="0">
                <a:solidFill>
                  <a:srgbClr val="0432FF"/>
                </a:solidFill>
              </a:rPr>
              <a:t>MAOIs</a:t>
            </a:r>
            <a:r>
              <a:rPr lang="en-US" sz="1200" dirty="0" smtClean="0">
                <a:solidFill>
                  <a:srgbClr val="0432FF"/>
                </a:solidFill>
              </a:rPr>
              <a:t>.</a:t>
            </a:r>
          </a:p>
          <a:p>
            <a:r>
              <a:rPr lang="en-US" sz="1200" dirty="0" smtClean="0">
                <a:solidFill>
                  <a:srgbClr val="0432FF"/>
                </a:solidFill>
              </a:rPr>
              <a:t>- </a:t>
            </a:r>
            <a:r>
              <a:rPr lang="en-US" sz="1200" dirty="0" smtClean="0"/>
              <a:t>Tyramine </a:t>
            </a:r>
            <a:r>
              <a:rPr lang="en-US" sz="1200" dirty="0"/>
              <a:t>in food is normally degraded in the in the gut by </a:t>
            </a:r>
            <a:r>
              <a:rPr lang="en-US" sz="1200" dirty="0">
                <a:solidFill>
                  <a:srgbClr val="FF0000"/>
                </a:solidFill>
              </a:rPr>
              <a:t>MAO-</a:t>
            </a:r>
            <a:r>
              <a:rPr lang="en-US" sz="1200" b="1" dirty="0">
                <a:solidFill>
                  <a:srgbClr val="FF0000"/>
                </a:solidFill>
              </a:rPr>
              <a:t>A</a:t>
            </a:r>
            <a:r>
              <a:rPr lang="en-US" sz="1200" dirty="0">
                <a:solidFill>
                  <a:srgbClr val="FF0000"/>
                </a:solidFill>
              </a:rPr>
              <a:t>. </a:t>
            </a:r>
          </a:p>
          <a:p>
            <a:r>
              <a:rPr lang="en-US" sz="1200" dirty="0"/>
              <a:t>- Since the </a:t>
            </a:r>
            <a:r>
              <a:rPr lang="en-US" sz="1200" b="1" dirty="0"/>
              <a:t>enzyme is inhibited by MAOIs</a:t>
            </a:r>
            <a:r>
              <a:rPr lang="en-US" sz="1200" dirty="0"/>
              <a:t>, </a:t>
            </a:r>
            <a:r>
              <a:rPr lang="en-US" sz="1200" b="1" dirty="0">
                <a:solidFill>
                  <a:srgbClr val="0432FF"/>
                </a:solidFill>
              </a:rPr>
              <a:t>tyramine</a:t>
            </a:r>
            <a:r>
              <a:rPr lang="en-US" sz="1200" dirty="0"/>
              <a:t> from ingested food is absorbed, and </a:t>
            </a:r>
          </a:p>
          <a:p>
            <a:r>
              <a:rPr lang="en-US" sz="1200" dirty="0"/>
              <a:t>then taken up into adrenergic neurons where it is converted into </a:t>
            </a:r>
            <a:r>
              <a:rPr lang="en-US" sz="1200" b="1" dirty="0"/>
              <a:t>octopamine</a:t>
            </a:r>
            <a:r>
              <a:rPr lang="en-US" sz="1200" dirty="0"/>
              <a:t> - a </a:t>
            </a:r>
            <a:r>
              <a:rPr lang="en-US" sz="1200" b="1" dirty="0"/>
              <a:t>false transmitter </a:t>
            </a:r>
            <a:r>
              <a:rPr lang="en-US" sz="1200" dirty="0"/>
              <a:t>which causes </a:t>
            </a:r>
            <a:r>
              <a:rPr lang="en-US" sz="1200" b="1" dirty="0"/>
              <a:t>massive release of </a:t>
            </a:r>
            <a:r>
              <a:rPr lang="en-US" sz="1200" dirty="0"/>
              <a:t>(</a:t>
            </a:r>
            <a:r>
              <a:rPr lang="en-US" sz="1200" dirty="0">
                <a:solidFill>
                  <a:srgbClr val="0432FF"/>
                </a:solidFill>
              </a:rPr>
              <a:t>NE</a:t>
            </a:r>
            <a:r>
              <a:rPr lang="en-US" sz="1200" dirty="0"/>
              <a:t>) and may result in </a:t>
            </a:r>
            <a:r>
              <a:rPr lang="en-US" sz="1200" b="1" dirty="0">
                <a:solidFill>
                  <a:srgbClr val="FF0000"/>
                </a:solidFill>
              </a:rPr>
              <a:t>hypertensive crisis</a:t>
            </a:r>
            <a:r>
              <a:rPr lang="en-US" sz="1200" dirty="0">
                <a:solidFill>
                  <a:srgbClr val="FF0000"/>
                </a:solidFill>
              </a:rPr>
              <a:t>,</a:t>
            </a:r>
            <a:r>
              <a:rPr lang="en-US" sz="1200" dirty="0"/>
              <a:t> severe hypertension, severe headache and fatal intracranial hemorrhage. </a:t>
            </a:r>
          </a:p>
          <a:p>
            <a:endParaRPr lang="en-US" sz="1200" dirty="0"/>
          </a:p>
          <a:p>
            <a:r>
              <a:rPr lang="en-US" sz="1200" dirty="0">
                <a:latin typeface="Wingdings" charset="2"/>
              </a:rPr>
              <a:t> </a:t>
            </a:r>
            <a:r>
              <a:rPr lang="en-US" sz="1200" b="1" dirty="0">
                <a:solidFill>
                  <a:srgbClr val="FF0000"/>
                </a:solidFill>
              </a:rPr>
              <a:t>Important Note: Moclobemide has No cheese reaction occurs with its use </a:t>
            </a:r>
            <a:r>
              <a:rPr lang="en-US" sz="1200" dirty="0">
                <a:latin typeface="Wingdings" charset="2"/>
              </a:rPr>
              <a:t></a:t>
            </a:r>
            <a:r>
              <a:rPr lang="en-US" sz="1200" dirty="0">
                <a:solidFill>
                  <a:schemeClr val="bg1">
                    <a:lumMod val="50000"/>
                  </a:schemeClr>
                </a:solidFill>
              </a:rPr>
              <a:t>It can be displaced from MAO-A by tyramine, and this mitigates the risk of food interactions </a:t>
            </a:r>
            <a:r>
              <a:rPr lang="en-US" sz="1200" dirty="0" smtClean="0">
                <a:solidFill>
                  <a:schemeClr val="bg1">
                    <a:lumMod val="50000"/>
                  </a:schemeClr>
                </a:solidFill>
              </a:rPr>
              <a:t>. And this is a unique thing for it !</a:t>
            </a:r>
            <a:endParaRPr lang="en-US" sz="1200" dirty="0">
              <a:solidFill>
                <a:schemeClr val="bg1">
                  <a:lumMod val="50000"/>
                </a:schemeClr>
              </a:solidFill>
            </a:endParaRPr>
          </a:p>
        </p:txBody>
      </p:sp>
      <p:sp>
        <p:nvSpPr>
          <p:cNvPr id="2" name="TextBox 1"/>
          <p:cNvSpPr txBox="1"/>
          <p:nvPr/>
        </p:nvSpPr>
        <p:spPr>
          <a:xfrm>
            <a:off x="2105622" y="7226058"/>
            <a:ext cx="4557482" cy="430887"/>
          </a:xfrm>
          <a:prstGeom prst="rect">
            <a:avLst/>
          </a:prstGeom>
          <a:noFill/>
          <a:ln>
            <a:noFill/>
          </a:ln>
        </p:spPr>
        <p:txBody>
          <a:bodyPr wrap="square" rtlCol="0">
            <a:spAutoFit/>
          </a:bodyPr>
          <a:lstStyle/>
          <a:p>
            <a:pPr marL="171450" indent="-171450" algn="l">
              <a:buFont typeface="Arial" charset="0"/>
              <a:buChar char="•"/>
            </a:pPr>
            <a:r>
              <a:rPr lang="en-US" sz="1100" b="1" dirty="0" smtClean="0">
                <a:solidFill>
                  <a:srgbClr val="FF0000"/>
                </a:solidFill>
              </a:rPr>
              <a:t>Very important : </a:t>
            </a:r>
            <a:r>
              <a:rPr lang="en-US" sz="1100" b="1" dirty="0" smtClean="0">
                <a:solidFill>
                  <a:srgbClr val="0432FF"/>
                </a:solidFill>
              </a:rPr>
              <a:t>Moclobemide  </a:t>
            </a:r>
            <a:r>
              <a:rPr lang="en-US" sz="1100" dirty="0" smtClean="0">
                <a:solidFill>
                  <a:srgbClr val="FF0000"/>
                </a:solidFill>
              </a:rPr>
              <a:t>is selective + reversible</a:t>
            </a:r>
          </a:p>
          <a:p>
            <a:pPr marL="171450" indent="-171450">
              <a:buFont typeface="Arial" charset="0"/>
              <a:buChar char="•"/>
            </a:pPr>
            <a:r>
              <a:rPr lang="en-US" sz="1100" dirty="0" smtClean="0">
                <a:solidFill>
                  <a:srgbClr val="FF0000"/>
                </a:solidFill>
              </a:rPr>
              <a:t>With less side effects</a:t>
            </a:r>
            <a:endParaRPr lang="en-US" sz="1100" dirty="0">
              <a:solidFill>
                <a:srgbClr val="FF0000"/>
              </a:solidFill>
            </a:endParaRPr>
          </a:p>
        </p:txBody>
      </p:sp>
      <p:sp>
        <p:nvSpPr>
          <p:cNvPr id="3" name="مستطيل مستدير الزوايا 2"/>
          <p:cNvSpPr/>
          <p:nvPr/>
        </p:nvSpPr>
        <p:spPr>
          <a:xfrm>
            <a:off x="1238865" y="6951406"/>
            <a:ext cx="5619135" cy="2797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Process 17"/>
          <p:cNvSpPr/>
          <p:nvPr/>
        </p:nvSpPr>
        <p:spPr>
          <a:xfrm>
            <a:off x="0" y="7505777"/>
            <a:ext cx="1474839" cy="276565"/>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400" dirty="0" err="1">
              <a:solidFill>
                <a:schemeClr val="tx1"/>
              </a:solidFill>
            </a:endParaRPr>
          </a:p>
          <a:p>
            <a:pPr algn="ctr"/>
            <a:endParaRPr lang="en-US" sz="1400" b="1" dirty="0">
              <a:solidFill>
                <a:schemeClr val="tx1"/>
              </a:solidFill>
              <a:ea typeface="Century Gothic" charset="0"/>
              <a:cs typeface="Century Gothic" charset="0"/>
            </a:endParaRPr>
          </a:p>
          <a:p>
            <a:r>
              <a:rPr lang="en-US" sz="1400" b="1" dirty="0" smtClean="0">
                <a:solidFill>
                  <a:srgbClr val="00B0F0"/>
                </a:solidFill>
              </a:rPr>
              <a:t>Cheese </a:t>
            </a:r>
            <a:r>
              <a:rPr lang="en-US" sz="1400" b="1" dirty="0">
                <a:solidFill>
                  <a:srgbClr val="00B0F0"/>
                </a:solidFill>
              </a:rPr>
              <a:t>Reaction </a:t>
            </a:r>
            <a:endParaRPr lang="en-US" sz="1400" dirty="0">
              <a:solidFill>
                <a:srgbClr val="00B0F0"/>
              </a:solidFill>
            </a:endParaRPr>
          </a:p>
          <a:p>
            <a:pPr algn="ctr"/>
            <a:endParaRPr lang="en-US" sz="1400" b="1" dirty="0">
              <a:solidFill>
                <a:schemeClr val="tx1"/>
              </a:solidFill>
            </a:endParaRPr>
          </a:p>
          <a:p>
            <a:pPr algn="ctr"/>
            <a:endParaRPr lang="en-US" sz="1400" dirty="0">
              <a:solidFill>
                <a:schemeClr val="tx1"/>
              </a:solidFill>
            </a:endParaRPr>
          </a:p>
        </p:txBody>
      </p:sp>
      <p:sp>
        <p:nvSpPr>
          <p:cNvPr id="13" name="Delay 16"/>
          <p:cNvSpPr/>
          <p:nvPr/>
        </p:nvSpPr>
        <p:spPr>
          <a:xfrm>
            <a:off x="1472358" y="7505777"/>
            <a:ext cx="140133" cy="276565"/>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312489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3553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a:p>
            <a:pPr algn="ctr"/>
            <a:r>
              <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rPr>
              <a:t>New Anti-depressant  </a:t>
            </a:r>
            <a:endParaRPr lang="en-US" sz="32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a:p>
            <a:pPr algn="ctr"/>
            <a:endParaRPr lang="en-US" sz="2800" b="1" dirty="0">
              <a:ln w="6600">
                <a:solidFill>
                  <a:schemeClr val="tx1"/>
                </a:solidFill>
                <a:prstDash val="solid"/>
              </a:ln>
              <a:solidFill>
                <a:schemeClr val="bg1"/>
              </a:solidFill>
              <a:effectLst>
                <a:outerShdw dist="38100" dir="2700000" algn="tl" rotWithShape="0">
                  <a:schemeClr val="accent2"/>
                </a:outerShdw>
              </a:effectLst>
              <a:latin typeface="Abadi MT Condensed Extra Bold" charset="0"/>
              <a:ea typeface="Abadi MT Condensed Extra Bold" charset="0"/>
              <a:cs typeface="Abadi MT Condensed Extra Bold" charset="0"/>
            </a:endParaRPr>
          </a:p>
        </p:txBody>
      </p:sp>
      <p:graphicFrame>
        <p:nvGraphicFramePr>
          <p:cNvPr id="4" name="Diagram 3"/>
          <p:cNvGraphicFramePr/>
          <p:nvPr>
            <p:extLst>
              <p:ext uri="{D42A27DB-BD31-4B8C-83A1-F6EECF244321}">
                <p14:modId xmlns:p14="http://schemas.microsoft.com/office/powerpoint/2010/main" val="509903043"/>
              </p:ext>
            </p:extLst>
          </p:nvPr>
        </p:nvGraphicFramePr>
        <p:xfrm>
          <a:off x="0" y="509257"/>
          <a:ext cx="6237514"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21460" y="344971"/>
            <a:ext cx="7330186" cy="307777"/>
          </a:xfrm>
          <a:prstGeom prst="rect">
            <a:avLst/>
          </a:prstGeom>
          <a:noFill/>
        </p:spPr>
        <p:txBody>
          <a:bodyPr wrap="square" rtlCol="0">
            <a:spAutoFit/>
          </a:bodyPr>
          <a:lstStyle/>
          <a:p>
            <a:pPr marL="285750" indent="-285750" algn="ctr">
              <a:buFont typeface="Wingdings" charset="2"/>
              <a:buChar char="v"/>
            </a:pPr>
            <a:r>
              <a:rPr lang="en-US" sz="1400" dirty="0">
                <a:solidFill>
                  <a:srgbClr val="0432FF"/>
                </a:solidFill>
                <a:latin typeface="Century Gothic" charset="0"/>
                <a:ea typeface="Century Gothic" charset="0"/>
                <a:cs typeface="Century Gothic" charset="0"/>
              </a:rPr>
              <a:t>There are 6 new groups in the New generation of anti-depressants: </a:t>
            </a:r>
          </a:p>
        </p:txBody>
      </p:sp>
      <p:sp>
        <p:nvSpPr>
          <p:cNvPr id="8" name="Rectangle 7"/>
          <p:cNvSpPr/>
          <p:nvPr/>
        </p:nvSpPr>
        <p:spPr>
          <a:xfrm>
            <a:off x="0" y="4176582"/>
            <a:ext cx="6770451" cy="1130181"/>
          </a:xfrm>
          <a:prstGeom prst="rect">
            <a:avLst/>
          </a:prstGeom>
        </p:spPr>
        <p:txBody>
          <a:bodyPr wrap="square">
            <a:spAutoFit/>
          </a:bodyPr>
          <a:lstStyle/>
          <a:p>
            <a:pPr marL="285750" indent="-285750">
              <a:lnSpc>
                <a:spcPct val="80000"/>
              </a:lnSpc>
              <a:buClr>
                <a:srgbClr val="009193"/>
              </a:buClr>
              <a:buFont typeface="Wingdings" charset="2"/>
              <a:buChar char="v"/>
              <a:defRPr/>
            </a:pPr>
            <a:r>
              <a:rPr lang="en-US" sz="1200" dirty="0">
                <a:ea typeface="Century Gothic" charset="0"/>
                <a:cs typeface="Century Gothic" charset="0"/>
              </a:rPr>
              <a:t>The SSRIs are currently the most widely utilized class of antidepressants in clinical practice.</a:t>
            </a:r>
          </a:p>
          <a:p>
            <a:pPr marL="285750" indent="-285750">
              <a:lnSpc>
                <a:spcPct val="80000"/>
              </a:lnSpc>
              <a:buClr>
                <a:srgbClr val="009193"/>
              </a:buClr>
              <a:buFont typeface="Wingdings" charset="2"/>
              <a:buChar char="v"/>
              <a:defRPr/>
            </a:pPr>
            <a:endParaRPr lang="en-US" sz="1200" dirty="0">
              <a:ea typeface="Century Gothic" charset="0"/>
              <a:cs typeface="Century Gothic" charset="0"/>
            </a:endParaRPr>
          </a:p>
          <a:p>
            <a:pPr marL="285750" indent="-285750">
              <a:lnSpc>
                <a:spcPct val="80000"/>
              </a:lnSpc>
              <a:buClr>
                <a:srgbClr val="009193"/>
              </a:buClr>
              <a:buFont typeface="Wingdings" charset="2"/>
              <a:buChar char="v"/>
              <a:defRPr/>
            </a:pPr>
            <a:r>
              <a:rPr lang="en-US" sz="1200" dirty="0">
                <a:ea typeface="Century Gothic" charset="0"/>
                <a:cs typeface="Century Gothic" charset="0"/>
              </a:rPr>
              <a:t>They act within the brain to increase the level of </a:t>
            </a:r>
            <a:r>
              <a:rPr lang="en-US" sz="1200" b="1" dirty="0">
                <a:solidFill>
                  <a:srgbClr val="FF0000"/>
                </a:solidFill>
                <a:ea typeface="Century Gothic" charset="0"/>
                <a:cs typeface="Century Gothic" charset="0"/>
              </a:rPr>
              <a:t>serotonin (5-HT)</a:t>
            </a:r>
            <a:r>
              <a:rPr lang="en-US" sz="1200" dirty="0">
                <a:ea typeface="Century Gothic" charset="0"/>
                <a:cs typeface="Century Gothic" charset="0"/>
              </a:rPr>
              <a:t> in the synaptic gap by inhibiting its re-uptake.</a:t>
            </a:r>
          </a:p>
          <a:p>
            <a:pPr marL="285750" indent="-285750">
              <a:lnSpc>
                <a:spcPct val="80000"/>
              </a:lnSpc>
              <a:buClr>
                <a:srgbClr val="009193"/>
              </a:buClr>
              <a:buFont typeface="Wingdings" charset="2"/>
              <a:buChar char="v"/>
              <a:defRPr/>
            </a:pPr>
            <a:endParaRPr lang="en-US" sz="1200" dirty="0">
              <a:ea typeface="Century Gothic" charset="0"/>
              <a:cs typeface="Century Gothic" charset="0"/>
            </a:endParaRPr>
          </a:p>
          <a:p>
            <a:pPr marL="285750" indent="-285750">
              <a:lnSpc>
                <a:spcPct val="80000"/>
              </a:lnSpc>
              <a:buClr>
                <a:srgbClr val="009193"/>
              </a:buClr>
              <a:buFont typeface="Wingdings" charset="2"/>
              <a:buChar char="v"/>
              <a:defRPr/>
            </a:pPr>
            <a:r>
              <a:rPr lang="en-US" sz="1200" dirty="0">
                <a:ea typeface="Century Gothic" charset="0"/>
                <a:cs typeface="Century Gothic" charset="0"/>
              </a:rPr>
              <a:t>SSRIs are described as 'selective' because they affect only the reuptake pumps responsible for </a:t>
            </a:r>
            <a:r>
              <a:rPr lang="en-US" sz="1200" b="1" dirty="0">
                <a:solidFill>
                  <a:srgbClr val="FF0000"/>
                </a:solidFill>
                <a:ea typeface="Century Gothic" charset="0"/>
                <a:cs typeface="Century Gothic" charset="0"/>
              </a:rPr>
              <a:t>serotonin</a:t>
            </a:r>
            <a:r>
              <a:rPr lang="en-US" sz="1200" dirty="0">
                <a:ea typeface="Century Gothic" charset="0"/>
                <a:cs typeface="Century Gothic" charset="0"/>
              </a:rPr>
              <a:t>. </a:t>
            </a:r>
          </a:p>
        </p:txBody>
      </p:sp>
      <p:grpSp>
        <p:nvGrpSpPr>
          <p:cNvPr id="13" name="Group 12"/>
          <p:cNvGrpSpPr/>
          <p:nvPr/>
        </p:nvGrpSpPr>
        <p:grpSpPr>
          <a:xfrm>
            <a:off x="-1" y="3711144"/>
            <a:ext cx="4005943" cy="438515"/>
            <a:chOff x="1287887" y="1313645"/>
            <a:chExt cx="1790261" cy="328694"/>
          </a:xfrm>
          <a:solidFill>
            <a:srgbClr val="942093"/>
          </a:solidFill>
        </p:grpSpPr>
        <p:sp>
          <p:nvSpPr>
            <p:cNvPr id="14" name="Delay 13"/>
            <p:cNvSpPr/>
            <p:nvPr/>
          </p:nvSpPr>
          <p:spPr>
            <a:xfrm>
              <a:off x="2975020" y="1313645"/>
              <a:ext cx="103128" cy="328694"/>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Process 14"/>
            <p:cNvSpPr/>
            <p:nvPr/>
          </p:nvSpPr>
          <p:spPr>
            <a:xfrm>
              <a:off x="1287887" y="1313645"/>
              <a:ext cx="1724684" cy="328694"/>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400" dirty="0" err="1">
                <a:solidFill>
                  <a:schemeClr val="tx1"/>
                </a:solidFill>
              </a:endParaRPr>
            </a:p>
            <a:p>
              <a:pPr algn="ctr"/>
              <a:endParaRPr lang="en-US" sz="1400" b="1" dirty="0">
                <a:solidFill>
                  <a:schemeClr val="tx1"/>
                </a:solidFill>
                <a:ea typeface="Century Gothic" charset="0"/>
                <a:cs typeface="Century Gothic" charset="0"/>
              </a:endParaRPr>
            </a:p>
            <a:p>
              <a:pPr algn="ctr"/>
              <a:r>
                <a:rPr lang="en-US" sz="1400" b="1" dirty="0">
                  <a:solidFill>
                    <a:schemeClr val="tx1"/>
                  </a:solidFill>
                  <a:ea typeface="Century Gothic" charset="0"/>
                  <a:cs typeface="Century Gothic" charset="0"/>
                </a:rPr>
                <a:t>1. Selective Serotonin Reuptake Inhibitors </a:t>
              </a:r>
              <a:r>
                <a:rPr lang="en-GB" sz="1400" b="1" dirty="0">
                  <a:solidFill>
                    <a:schemeClr val="tx1"/>
                  </a:solidFill>
                  <a:ea typeface="Century Gothic" charset="0"/>
                  <a:cs typeface="Century Gothic" charset="0"/>
                </a:rPr>
                <a:t>(SSRIs)</a:t>
              </a:r>
              <a:endParaRPr lang="en-US" sz="1200" b="1" dirty="0">
                <a:solidFill>
                  <a:schemeClr val="tx1"/>
                </a:solidFill>
                <a:ea typeface="Century Gothic" charset="0"/>
                <a:cs typeface="Century Gothic" charset="0"/>
              </a:endParaRPr>
            </a:p>
            <a:p>
              <a:pPr algn="ctr"/>
              <a:endParaRPr lang="en-US" sz="1400" b="1" dirty="0">
                <a:solidFill>
                  <a:schemeClr val="tx1"/>
                </a:solidFill>
              </a:endParaRPr>
            </a:p>
            <a:p>
              <a:pPr algn="ctr"/>
              <a:endParaRPr lang="en-US" sz="1400" dirty="0">
                <a:solidFill>
                  <a:schemeClr val="tx1"/>
                </a:solidFill>
              </a:endParaRPr>
            </a:p>
          </p:txBody>
        </p:sp>
      </p:grpSp>
      <p:grpSp>
        <p:nvGrpSpPr>
          <p:cNvPr id="16" name="Group 15"/>
          <p:cNvGrpSpPr/>
          <p:nvPr/>
        </p:nvGrpSpPr>
        <p:grpSpPr>
          <a:xfrm>
            <a:off x="0" y="5277834"/>
            <a:ext cx="2786743" cy="350275"/>
            <a:chOff x="1287887" y="1313645"/>
            <a:chExt cx="1790261" cy="328694"/>
          </a:xfrm>
          <a:solidFill>
            <a:srgbClr val="942093"/>
          </a:solidFill>
        </p:grpSpPr>
        <p:sp>
          <p:nvSpPr>
            <p:cNvPr id="17" name="Delay 16"/>
            <p:cNvSpPr/>
            <p:nvPr/>
          </p:nvSpPr>
          <p:spPr>
            <a:xfrm>
              <a:off x="2975020" y="1313645"/>
              <a:ext cx="103128" cy="328694"/>
            </a:xfrm>
            <a:prstGeom prst="flowChartDelay">
              <a:avLst/>
            </a:prstGeom>
            <a:solidFill>
              <a:srgbClr val="FFD579">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Process 17"/>
            <p:cNvSpPr/>
            <p:nvPr/>
          </p:nvSpPr>
          <p:spPr>
            <a:xfrm>
              <a:off x="1287887" y="1313645"/>
              <a:ext cx="1724684" cy="328694"/>
            </a:xfrm>
            <a:prstGeom prst="flowChartProcess">
              <a:avLst/>
            </a:prstGeom>
            <a:solidFill>
              <a:srgbClr val="FFD579">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400" dirty="0" err="1">
                <a:solidFill>
                  <a:schemeClr val="tx1"/>
                </a:solidFill>
              </a:endParaRPr>
            </a:p>
            <a:p>
              <a:pPr algn="ctr"/>
              <a:endParaRPr lang="en-US" sz="1400" b="1" dirty="0">
                <a:solidFill>
                  <a:schemeClr val="tx1"/>
                </a:solidFill>
                <a:ea typeface="Century Gothic" charset="0"/>
                <a:cs typeface="Century Gothic" charset="0"/>
              </a:endParaRPr>
            </a:p>
            <a:p>
              <a:pPr algn="ctr"/>
              <a:r>
                <a:rPr lang="en-US" sz="1400" b="1" dirty="0">
                  <a:solidFill>
                    <a:schemeClr val="tx1"/>
                  </a:solidFill>
                </a:rPr>
                <a:t>Mechanism of action of SSRIs : </a:t>
              </a:r>
            </a:p>
            <a:p>
              <a:pPr algn="ctr"/>
              <a:endParaRPr lang="en-US" sz="1400" b="1" dirty="0">
                <a:solidFill>
                  <a:schemeClr val="tx1"/>
                </a:solidFill>
              </a:endParaRPr>
            </a:p>
            <a:p>
              <a:pPr algn="ctr"/>
              <a:endParaRPr lang="en-US" sz="1400" dirty="0">
                <a:solidFill>
                  <a:schemeClr val="tx1"/>
                </a:solidFill>
              </a:endParaRPr>
            </a:p>
          </p:txBody>
        </p:sp>
      </p:grpSp>
      <p:pic>
        <p:nvPicPr>
          <p:cNvPr id="19" name="Picture 18" descr="D:\deperession\Copy of DODO\Copy of DODO\hdc_0000_0001_0_img005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0799" y="6759812"/>
            <a:ext cx="1639651" cy="160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Picture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0800" y="5277834"/>
            <a:ext cx="1639650" cy="148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140061" y="5725027"/>
            <a:ext cx="4972304" cy="3646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The serotonin transporter (SERT) is a monoamine transporter protein</a:t>
            </a:r>
          </a:p>
        </p:txBody>
      </p:sp>
      <p:sp>
        <p:nvSpPr>
          <p:cNvPr id="23" name="Rectangle 22"/>
          <p:cNvSpPr/>
          <p:nvPr/>
        </p:nvSpPr>
        <p:spPr>
          <a:xfrm>
            <a:off x="140061" y="6171716"/>
            <a:ext cx="4972304" cy="58809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This is a membrane protein that transports serotonin from synaptic spaces into presynaptic neurons.</a:t>
            </a:r>
          </a:p>
        </p:txBody>
      </p:sp>
      <p:sp>
        <p:nvSpPr>
          <p:cNvPr id="24" name="Rectangle 23"/>
          <p:cNvSpPr/>
          <p:nvPr/>
        </p:nvSpPr>
        <p:spPr>
          <a:xfrm>
            <a:off x="124945" y="6822098"/>
            <a:ext cx="4972304" cy="59190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Selective serotonin reuptake inhibitors (</a:t>
            </a:r>
            <a:r>
              <a:rPr lang="en-US" b="1" dirty="0">
                <a:solidFill>
                  <a:srgbClr val="0432FF"/>
                </a:solidFill>
              </a:rPr>
              <a:t>SSRI</a:t>
            </a:r>
            <a:r>
              <a:rPr lang="en-US" dirty="0">
                <a:solidFill>
                  <a:schemeClr val="tx1"/>
                </a:solidFill>
              </a:rPr>
              <a:t>) </a:t>
            </a:r>
            <a:r>
              <a:rPr lang="en-US" dirty="0">
                <a:solidFill>
                  <a:srgbClr val="00B050"/>
                </a:solidFill>
              </a:rPr>
              <a:t>and other antidepressants </a:t>
            </a:r>
            <a:r>
              <a:rPr lang="en-US" dirty="0" smtClean="0">
                <a:solidFill>
                  <a:srgbClr val="00B050"/>
                </a:solidFill>
              </a:rPr>
              <a:t>bind to </a:t>
            </a:r>
            <a:r>
              <a:rPr lang="en-US" b="1" dirty="0">
                <a:solidFill>
                  <a:srgbClr val="FF0000"/>
                </a:solidFill>
              </a:rPr>
              <a:t>SERT transporter and block </a:t>
            </a:r>
          </a:p>
        </p:txBody>
      </p:sp>
      <p:sp>
        <p:nvSpPr>
          <p:cNvPr id="25" name="Rectangle 24"/>
          <p:cNvSpPr/>
          <p:nvPr/>
        </p:nvSpPr>
        <p:spPr>
          <a:xfrm>
            <a:off x="140061" y="7487322"/>
            <a:ext cx="4972304" cy="6147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result is an </a:t>
            </a:r>
            <a:r>
              <a:rPr lang="en-US" b="1" dirty="0">
                <a:solidFill>
                  <a:srgbClr val="FF0000"/>
                </a:solidFill>
              </a:rPr>
              <a:t>increased availability of serotonin </a:t>
            </a:r>
            <a:r>
              <a:rPr lang="en-US" dirty="0">
                <a:solidFill>
                  <a:schemeClr val="tx1"/>
                </a:solidFill>
              </a:rPr>
              <a:t>(5-HT) in the synaptic space</a:t>
            </a:r>
          </a:p>
        </p:txBody>
      </p:sp>
      <p:sp>
        <p:nvSpPr>
          <p:cNvPr id="26" name="Rectangle 25"/>
          <p:cNvSpPr/>
          <p:nvPr/>
        </p:nvSpPr>
        <p:spPr>
          <a:xfrm>
            <a:off x="140061" y="8199952"/>
            <a:ext cx="4972304" cy="82187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They have </a:t>
            </a:r>
            <a:r>
              <a:rPr lang="en-US" b="1" dirty="0">
                <a:solidFill>
                  <a:srgbClr val="FF0000"/>
                </a:solidFill>
              </a:rPr>
              <a:t>No effect on NET </a:t>
            </a:r>
            <a:r>
              <a:rPr lang="en-US" dirty="0">
                <a:solidFill>
                  <a:schemeClr val="tx1"/>
                </a:solidFill>
              </a:rPr>
              <a:t>(</a:t>
            </a:r>
            <a:r>
              <a:rPr lang="en-US" dirty="0" err="1">
                <a:solidFill>
                  <a:schemeClr val="tx1"/>
                </a:solidFill>
              </a:rPr>
              <a:t>norepinipherine</a:t>
            </a:r>
            <a:r>
              <a:rPr lang="en-US" dirty="0">
                <a:solidFill>
                  <a:schemeClr val="tx1"/>
                </a:solidFill>
              </a:rPr>
              <a:t> transporter) and they do </a:t>
            </a:r>
            <a:r>
              <a:rPr lang="en-US" b="1" dirty="0">
                <a:solidFill>
                  <a:srgbClr val="FF0000"/>
                </a:solidFill>
              </a:rPr>
              <a:t>not block </a:t>
            </a:r>
            <a:r>
              <a:rPr lang="en-US" b="1" dirty="0" err="1">
                <a:solidFill>
                  <a:srgbClr val="FF0000"/>
                </a:solidFill>
              </a:rPr>
              <a:t>mAch</a:t>
            </a:r>
            <a:r>
              <a:rPr lang="en-US" dirty="0">
                <a:solidFill>
                  <a:schemeClr val="tx1"/>
                </a:solidFill>
              </a:rPr>
              <a:t>, </a:t>
            </a:r>
            <a:r>
              <a:rPr lang="en-US" b="1" dirty="0">
                <a:solidFill>
                  <a:srgbClr val="FF0000"/>
                </a:solidFill>
              </a:rPr>
              <a:t>H</a:t>
            </a:r>
            <a:r>
              <a:rPr lang="en-US" dirty="0">
                <a:solidFill>
                  <a:schemeClr val="tx1"/>
                </a:solidFill>
              </a:rPr>
              <a:t>, or </a:t>
            </a:r>
            <a:r>
              <a:rPr lang="en-US" b="1" dirty="0">
                <a:solidFill>
                  <a:srgbClr val="FF0000"/>
                </a:solidFill>
              </a:rPr>
              <a:t>a1 </a:t>
            </a:r>
            <a:r>
              <a:rPr lang="en-US" dirty="0">
                <a:solidFill>
                  <a:schemeClr val="tx1"/>
                </a:solidFill>
              </a:rPr>
              <a:t>Adrenoceptor → so no antimuscarinic nor sedative effects </a:t>
            </a:r>
            <a:r>
              <a:rPr lang="en-US" b="1" dirty="0">
                <a:solidFill>
                  <a:srgbClr val="FF0000"/>
                </a:solidFill>
              </a:rPr>
              <a:t>Except</a:t>
            </a:r>
            <a:r>
              <a:rPr lang="en-US" dirty="0">
                <a:solidFill>
                  <a:schemeClr val="tx1"/>
                </a:solidFill>
              </a:rPr>
              <a:t> </a:t>
            </a:r>
            <a:r>
              <a:rPr lang="en-US" b="1" dirty="0">
                <a:solidFill>
                  <a:srgbClr val="0432FF"/>
                </a:solidFill>
              </a:rPr>
              <a:t>Paroxetine</a:t>
            </a:r>
            <a:r>
              <a:rPr lang="en-US" dirty="0">
                <a:solidFill>
                  <a:schemeClr val="tx1"/>
                </a:solidFill>
              </a:rPr>
              <a:t> →</a:t>
            </a:r>
            <a:r>
              <a:rPr lang="en-US" dirty="0">
                <a:solidFill>
                  <a:srgbClr val="00B050"/>
                </a:solidFill>
              </a:rPr>
              <a:t>has sedative &amp; anti-muscarinic </a:t>
            </a:r>
            <a:r>
              <a:rPr lang="en-US" dirty="0" smtClean="0">
                <a:solidFill>
                  <a:srgbClr val="00B050"/>
                </a:solidFill>
              </a:rPr>
              <a:t>effects. </a:t>
            </a:r>
            <a:r>
              <a:rPr lang="en-US" dirty="0" smtClean="0">
                <a:solidFill>
                  <a:schemeClr val="bg2">
                    <a:lumMod val="50000"/>
                  </a:schemeClr>
                </a:solidFill>
              </a:rPr>
              <a:t>less </a:t>
            </a:r>
            <a:r>
              <a:rPr lang="en-US" dirty="0">
                <a:solidFill>
                  <a:schemeClr val="bg2">
                    <a:lumMod val="50000"/>
                  </a:schemeClr>
                </a:solidFill>
              </a:rPr>
              <a:t>side effects from old grp BC of </a:t>
            </a:r>
            <a:r>
              <a:rPr lang="en-US" dirty="0" smtClean="0">
                <a:solidFill>
                  <a:schemeClr val="bg2">
                    <a:lumMod val="50000"/>
                  </a:schemeClr>
                </a:solidFill>
              </a:rPr>
              <a:t>selectivity</a:t>
            </a:r>
            <a:endParaRPr lang="en-US" dirty="0">
              <a:solidFill>
                <a:schemeClr val="bg2">
                  <a:lumMod val="50000"/>
                </a:schemeClr>
              </a:solidFill>
            </a:endParaRPr>
          </a:p>
        </p:txBody>
      </p:sp>
      <p:sp>
        <p:nvSpPr>
          <p:cNvPr id="27" name="Rectangle 26"/>
          <p:cNvSpPr/>
          <p:nvPr/>
        </p:nvSpPr>
        <p:spPr>
          <a:xfrm>
            <a:off x="140061" y="9119689"/>
            <a:ext cx="4972304" cy="3646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They are nearly of comparable efficacy but of preferential response in each individual </a:t>
            </a:r>
            <a:r>
              <a:rPr lang="en-US" b="1" dirty="0">
                <a:solidFill>
                  <a:srgbClr val="00B050"/>
                </a:solidFill>
              </a:rPr>
              <a:t>(the response </a:t>
            </a:r>
            <a:r>
              <a:rPr lang="en-US" b="1" dirty="0">
                <a:solidFill>
                  <a:srgbClr val="FF0000"/>
                </a:solidFill>
              </a:rPr>
              <a:t>differ</a:t>
            </a:r>
            <a:r>
              <a:rPr lang="en-US" b="1" dirty="0">
                <a:solidFill>
                  <a:schemeClr val="tx1"/>
                </a:solidFill>
              </a:rPr>
              <a:t> </a:t>
            </a:r>
            <a:r>
              <a:rPr lang="en-US" b="1" dirty="0">
                <a:solidFill>
                  <a:srgbClr val="00B050"/>
                </a:solidFill>
              </a:rPr>
              <a:t>from one to anther) </a:t>
            </a: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0800" y="8361970"/>
            <a:ext cx="1639651" cy="1501877"/>
          </a:xfrm>
          <a:prstGeom prst="rect">
            <a:avLst/>
          </a:prstGeom>
        </p:spPr>
      </p:pic>
      <p:sp>
        <p:nvSpPr>
          <p:cNvPr id="21" name="Rectangle 20"/>
          <p:cNvSpPr/>
          <p:nvPr/>
        </p:nvSpPr>
        <p:spPr>
          <a:xfrm>
            <a:off x="2863969" y="5306763"/>
            <a:ext cx="1897812" cy="2626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1000" dirty="0">
                <a:solidFill>
                  <a:srgbClr val="007A00"/>
                </a:solidFill>
              </a:rPr>
              <a:t>They’re much better than TCAs.</a:t>
            </a:r>
          </a:p>
        </p:txBody>
      </p:sp>
      <p:sp>
        <p:nvSpPr>
          <p:cNvPr id="29" name="TextBox 28">
            <a:extLst>
              <a:ext uri="{FF2B5EF4-FFF2-40B4-BE49-F238E27FC236}">
                <a16:creationId xmlns:a16="http://schemas.microsoft.com/office/drawing/2014/main" xmlns="" id="{2BF58846-61A8-45F2-BFA0-DBED1CC519BD}"/>
              </a:ext>
            </a:extLst>
          </p:cNvPr>
          <p:cNvSpPr txBox="1"/>
          <p:nvPr/>
        </p:nvSpPr>
        <p:spPr>
          <a:xfrm>
            <a:off x="4258733" y="764621"/>
            <a:ext cx="2540000" cy="493981"/>
          </a:xfrm>
          <a:prstGeom prst="rect">
            <a:avLst/>
          </a:prstGeom>
          <a:noFill/>
        </p:spPr>
        <p:txBody>
          <a:bodyPr wrap="square" rtlCol="0">
            <a:spAutoFit/>
          </a:bodyPr>
          <a:lstStyle/>
          <a:p>
            <a:r>
              <a:rPr lang="en-US" dirty="0">
                <a:solidFill>
                  <a:schemeClr val="bg2">
                    <a:lumMod val="50000"/>
                  </a:schemeClr>
                </a:solidFill>
              </a:rPr>
              <a:t>As we can see here it became more selective</a:t>
            </a:r>
          </a:p>
        </p:txBody>
      </p:sp>
      <p:sp>
        <p:nvSpPr>
          <p:cNvPr id="2" name="مربع نص 1"/>
          <p:cNvSpPr txBox="1"/>
          <p:nvPr/>
        </p:nvSpPr>
        <p:spPr>
          <a:xfrm>
            <a:off x="6288669" y="8610888"/>
            <a:ext cx="963562" cy="293157"/>
          </a:xfrm>
          <a:prstGeom prst="rect">
            <a:avLst/>
          </a:prstGeom>
          <a:noFill/>
        </p:spPr>
        <p:txBody>
          <a:bodyPr wrap="square" rtlCol="1">
            <a:spAutoFit/>
          </a:bodyPr>
          <a:lstStyle/>
          <a:p>
            <a:r>
              <a:rPr lang="en-US" dirty="0" smtClean="0">
                <a:solidFill>
                  <a:schemeClr val="bg1">
                    <a:lumMod val="50000"/>
                  </a:schemeClr>
                </a:solidFill>
              </a:rPr>
              <a:t>Extra</a:t>
            </a:r>
            <a:endParaRPr lang="ar-SA" dirty="0">
              <a:solidFill>
                <a:schemeClr val="bg1">
                  <a:lumMod val="50000"/>
                </a:schemeClr>
              </a:solidFill>
            </a:endParaRPr>
          </a:p>
        </p:txBody>
      </p:sp>
    </p:spTree>
    <p:extLst>
      <p:ext uri="{BB962C8B-B14F-4D97-AF65-F5344CB8AC3E}">
        <p14:creationId xmlns:p14="http://schemas.microsoft.com/office/powerpoint/2010/main" val="165830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4697</TotalTime>
  <Words>4580</Words>
  <Application>Microsoft Macintosh PowerPoint</Application>
  <PresentationFormat>A4 Paper (210x297 mm)</PresentationFormat>
  <Paragraphs>598</Paragraphs>
  <Slides>15</Slides>
  <Notes>4</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15</vt:i4>
      </vt:variant>
    </vt:vector>
  </HeadingPairs>
  <TitlesOfParts>
    <vt:vector size="33" baseType="lpstr">
      <vt:lpstr>Abadi MT Condensed Extra Bold</vt:lpstr>
      <vt:lpstr>Al Tarikh</vt:lpstr>
      <vt:lpstr>Arial Narrow</vt:lpstr>
      <vt:lpstr>Calibri</vt:lpstr>
      <vt:lpstr>Calibri Light</vt:lpstr>
      <vt:lpstr>Century Gothic</vt:lpstr>
      <vt:lpstr>CenturyGothic</vt:lpstr>
      <vt:lpstr>Courier New</vt:lpstr>
      <vt:lpstr>Garamond</vt:lpstr>
      <vt:lpstr>Goudy Old Style</vt:lpstr>
      <vt:lpstr>Kartika</vt:lpstr>
      <vt:lpstr>Times</vt:lpstr>
      <vt:lpstr>Times New Roman</vt:lpstr>
      <vt:lpstr>Tsukushi A Round Gothic</vt:lpstr>
      <vt:lpstr>Wingdings</vt:lpstr>
      <vt:lpstr>Wingdings 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لين</dc:creator>
  <cp:lastModifiedBy>شوق</cp:lastModifiedBy>
  <cp:revision>257</cp:revision>
  <cp:lastPrinted>2017-10-29T15:03:47Z</cp:lastPrinted>
  <dcterms:created xsi:type="dcterms:W3CDTF">2017-09-15T11:36:59Z</dcterms:created>
  <dcterms:modified xsi:type="dcterms:W3CDTF">2017-10-29T15:39:14Z</dcterms:modified>
</cp:coreProperties>
</file>